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8" r:id="rId4"/>
    <p:sldId id="269" r:id="rId5"/>
    <p:sldId id="270" r:id="rId6"/>
    <p:sldId id="267" r:id="rId7"/>
    <p:sldId id="257" r:id="rId8"/>
    <p:sldId id="265" r:id="rId9"/>
    <p:sldId id="258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60"/>
  </p:normalViewPr>
  <p:slideViewPr>
    <p:cSldViewPr>
      <p:cViewPr>
        <p:scale>
          <a:sx n="100" d="100"/>
          <a:sy n="100" d="100"/>
        </p:scale>
        <p:origin x="-138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B32CE-1FA3-4869-B249-5D05B90F81CA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C2122-6FA0-410D-9FC6-439418A8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7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 narození je pupeční provazec podvázán, odděluje se velký a malý krevní oběh. Placentární cévy se uzavírají a mění se na vazivové pruhy (obliterují), podobně jako fetální spojky. </a:t>
            </a:r>
            <a:r>
              <a:rPr lang="cs-CZ" i="1" dirty="0" err="1" smtClean="0"/>
              <a:t>Vena</a:t>
            </a:r>
            <a:r>
              <a:rPr lang="cs-CZ" i="1" dirty="0" smtClean="0"/>
              <a:t> </a:t>
            </a:r>
            <a:r>
              <a:rPr lang="cs-CZ" i="1" dirty="0" err="1" smtClean="0"/>
              <a:t>umbilicalis</a:t>
            </a:r>
            <a:r>
              <a:rPr lang="cs-CZ" i="1" dirty="0" smtClean="0"/>
              <a:t> </a:t>
            </a:r>
            <a:r>
              <a:rPr lang="cs-CZ" dirty="0" smtClean="0"/>
              <a:t>se změní </a:t>
            </a:r>
            <a:r>
              <a:rPr lang="pt-BR" dirty="0" smtClean="0"/>
              <a:t>na </a:t>
            </a:r>
            <a:r>
              <a:rPr lang="pt-BR" i="1" dirty="0" smtClean="0"/>
              <a:t>ligamentum teres hepatis</a:t>
            </a:r>
            <a:r>
              <a:rPr lang="pt-BR" dirty="0" smtClean="0"/>
              <a:t>, </a:t>
            </a:r>
            <a:r>
              <a:rPr lang="pt-BR" i="1" dirty="0" smtClean="0"/>
              <a:t>arteriae umbilicales </a:t>
            </a:r>
            <a:r>
              <a:rPr lang="pt-BR" dirty="0" smtClean="0"/>
              <a:t>na</a:t>
            </a:r>
            <a:r>
              <a:rPr lang="cs-CZ" dirty="0" smtClean="0"/>
              <a:t> </a:t>
            </a:r>
            <a:r>
              <a:rPr lang="pt-BR" i="1" dirty="0" smtClean="0"/>
              <a:t>ligamenta umbilicalia medialia, ductus venosus </a:t>
            </a:r>
            <a:r>
              <a:rPr lang="pt-BR" dirty="0" smtClean="0"/>
              <a:t>na </a:t>
            </a:r>
            <a:r>
              <a:rPr lang="pt-BR" i="1" dirty="0" smtClean="0"/>
              <a:t>ligamentum</a:t>
            </a:r>
            <a:r>
              <a:rPr lang="cs-CZ" i="1" dirty="0" smtClean="0"/>
              <a:t> </a:t>
            </a:r>
            <a:r>
              <a:rPr lang="pt-BR" i="1" dirty="0" smtClean="0"/>
              <a:t>venosum, ductus arteriosus </a:t>
            </a:r>
            <a:r>
              <a:rPr lang="pt-BR" dirty="0" smtClean="0"/>
              <a:t>na </a:t>
            </a:r>
            <a:r>
              <a:rPr lang="pt-BR" i="1" dirty="0" smtClean="0"/>
              <a:t>ligamentum</a:t>
            </a:r>
            <a:r>
              <a:rPr lang="cs-CZ" i="1" dirty="0" smtClean="0"/>
              <a:t> </a:t>
            </a:r>
            <a:r>
              <a:rPr lang="cs-CZ" i="1" dirty="0" err="1" smtClean="0"/>
              <a:t>arteriosum</a:t>
            </a:r>
            <a:r>
              <a:rPr lang="cs-CZ" i="1" dirty="0" smtClean="0"/>
              <a:t>. </a:t>
            </a:r>
            <a:r>
              <a:rPr lang="cs-CZ" dirty="0" smtClean="0"/>
              <a:t>Také </a:t>
            </a:r>
            <a:r>
              <a:rPr lang="cs-CZ" i="1" dirty="0" err="1" smtClean="0"/>
              <a:t>foramen</a:t>
            </a:r>
            <a:r>
              <a:rPr lang="cs-CZ" i="1" dirty="0" smtClean="0"/>
              <a:t> </a:t>
            </a:r>
            <a:r>
              <a:rPr lang="cs-CZ" i="1" dirty="0" err="1" smtClean="0"/>
              <a:t>ovale</a:t>
            </a:r>
            <a:r>
              <a:rPr lang="cs-CZ" i="1" dirty="0" smtClean="0"/>
              <a:t> </a:t>
            </a:r>
            <a:r>
              <a:rPr lang="cs-CZ" dirty="0" smtClean="0"/>
              <a:t>se zavírá, je překryto pomocí </a:t>
            </a:r>
            <a:r>
              <a:rPr lang="cs-CZ" i="1" dirty="0" smtClean="0"/>
              <a:t>septum </a:t>
            </a:r>
            <a:r>
              <a:rPr lang="cs-CZ" i="1" dirty="0" err="1" smtClean="0"/>
              <a:t>secundum</a:t>
            </a:r>
            <a:r>
              <a:rPr lang="cs-CZ" i="1" dirty="0" smtClean="0"/>
              <a:t>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C2122-6FA0-410D-9FC6-439418A8CA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4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29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8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39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6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11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47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73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82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5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33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46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612B-158D-432E-BB79-9B0CBB63C85D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7E08-0281-4805-B52A-726F05062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18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62068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Krevní cévy dělíme na:</a:t>
            </a:r>
          </a:p>
          <a:p>
            <a:r>
              <a:rPr lang="cs-CZ" dirty="0"/>
              <a:t>1) tepny (</a:t>
            </a:r>
            <a:r>
              <a:rPr lang="cs-CZ" dirty="0" err="1"/>
              <a:t>arteriae</a:t>
            </a:r>
            <a:r>
              <a:rPr lang="cs-CZ" dirty="0"/>
              <a:t>)</a:t>
            </a:r>
          </a:p>
          <a:p>
            <a:r>
              <a:rPr lang="cs-CZ" dirty="0"/>
              <a:t>2) žíly (</a:t>
            </a:r>
            <a:r>
              <a:rPr lang="cs-CZ" dirty="0" err="1"/>
              <a:t>venae</a:t>
            </a:r>
            <a:r>
              <a:rPr lang="cs-CZ" dirty="0"/>
              <a:t>)</a:t>
            </a:r>
          </a:p>
          <a:p>
            <a:r>
              <a:rPr lang="cs-CZ" dirty="0"/>
              <a:t>3) vlásečnice (</a:t>
            </a:r>
            <a:r>
              <a:rPr lang="cs-CZ" dirty="0" err="1"/>
              <a:t>capillarae</a:t>
            </a:r>
            <a:r>
              <a:rPr lang="cs-CZ" dirty="0"/>
              <a:t>, 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capillaria</a:t>
            </a:r>
            <a:r>
              <a:rPr lang="cs-CZ" dirty="0"/>
              <a:t>).</a:t>
            </a:r>
          </a:p>
          <a:p>
            <a:r>
              <a:rPr lang="cs-CZ" dirty="0" smtClean="0"/>
              <a:t>a</a:t>
            </a:r>
            <a:r>
              <a:rPr lang="cs-CZ" dirty="0"/>
              <a:t>) Stěna tepen je pevná a pružná. Skládá se </a:t>
            </a:r>
            <a:r>
              <a:rPr lang="cs-CZ" dirty="0" smtClean="0"/>
              <a:t>ze tří </a:t>
            </a:r>
            <a:r>
              <a:rPr lang="cs-CZ" dirty="0"/>
              <a:t>vrstev:</a:t>
            </a:r>
          </a:p>
          <a:p>
            <a:r>
              <a:rPr lang="cs-CZ" dirty="0"/>
              <a:t>• tunica intima je tvořena vrstvou </a:t>
            </a:r>
            <a:r>
              <a:rPr lang="cs-CZ" dirty="0" smtClean="0"/>
              <a:t>plochých epitelových </a:t>
            </a:r>
            <a:r>
              <a:rPr lang="cs-CZ" dirty="0"/>
              <a:t>buněk – endotelem.</a:t>
            </a:r>
          </a:p>
          <a:p>
            <a:r>
              <a:rPr lang="cs-CZ" dirty="0"/>
              <a:t>• tunica media obsahuje vazivo s </a:t>
            </a:r>
            <a:r>
              <a:rPr lang="cs-CZ" dirty="0" smtClean="0"/>
              <a:t>převahou elastických </a:t>
            </a:r>
            <a:r>
              <a:rPr lang="cs-CZ" dirty="0"/>
              <a:t>vláken a hladkou svalovinu. </a:t>
            </a:r>
            <a:r>
              <a:rPr lang="cs-CZ" dirty="0" smtClean="0"/>
              <a:t>Ve </a:t>
            </a:r>
            <a:r>
              <a:rPr lang="cs-CZ" dirty="0"/>
              <a:t>velkých tepnách </a:t>
            </a:r>
            <a:r>
              <a:rPr lang="cs-CZ" dirty="0" smtClean="0"/>
              <a:t>převládá elastická </a:t>
            </a:r>
            <a:r>
              <a:rPr lang="cs-CZ" dirty="0"/>
              <a:t>složka, drobné </a:t>
            </a:r>
            <a:r>
              <a:rPr lang="cs-CZ" dirty="0" err="1"/>
              <a:t>tepénky</a:t>
            </a:r>
            <a:r>
              <a:rPr lang="cs-CZ" dirty="0"/>
              <a:t> jsou čistě svalové.</a:t>
            </a:r>
          </a:p>
          <a:p>
            <a:r>
              <a:rPr lang="cs-CZ" dirty="0"/>
              <a:t>• tunica </a:t>
            </a:r>
            <a:r>
              <a:rPr lang="cs-CZ" dirty="0" err="1"/>
              <a:t>externa</a:t>
            </a:r>
            <a:r>
              <a:rPr lang="cs-CZ" dirty="0"/>
              <a:t> je tvořena vazivem.</a:t>
            </a:r>
          </a:p>
          <a:p>
            <a:r>
              <a:rPr lang="cs-CZ" dirty="0"/>
              <a:t>b) Stěna žil je tvořena </a:t>
            </a:r>
            <a:r>
              <a:rPr lang="cs-CZ" dirty="0" smtClean="0"/>
              <a:t>3 vrstvami, </a:t>
            </a:r>
            <a:r>
              <a:rPr lang="pl-PL" dirty="0" smtClean="0"/>
              <a:t>které jsou tenké, nepružné, obsahují </a:t>
            </a:r>
            <a:r>
              <a:rPr lang="cs-CZ" dirty="0" smtClean="0"/>
              <a:t>méně svaloviny,  </a:t>
            </a:r>
            <a:r>
              <a:rPr lang="cs-CZ" dirty="0"/>
              <a:t>chybí elastická </a:t>
            </a:r>
            <a:r>
              <a:rPr lang="cs-CZ" dirty="0" smtClean="0"/>
              <a:t>vlákna a jsou vybaveny kapsovité </a:t>
            </a:r>
            <a:r>
              <a:rPr lang="cs-CZ" dirty="0"/>
              <a:t>chlopně.</a:t>
            </a:r>
          </a:p>
          <a:p>
            <a:r>
              <a:rPr lang="cs-CZ" dirty="0"/>
              <a:t>c) Stěnu kapilár tvoří pouze jediná vrstva – endotel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7656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83" y="4409567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9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30"/>
            <a:ext cx="8229600" cy="6906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Varixy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4104456" cy="59046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/>
              <a:t>Primární varixy</a:t>
            </a:r>
          </a:p>
          <a:p>
            <a:pPr marL="0" indent="0">
              <a:buNone/>
            </a:pPr>
            <a:r>
              <a:rPr lang="cs-CZ" sz="1600" dirty="0" smtClean="0"/>
              <a:t>Jedno z nejběžnějších onemocnění, určitý stupeň rozšíření žil DK vidíme u poloviny dospělých mužů a 2/3 žen, závažnější stupeň – 20 % populace</a:t>
            </a:r>
          </a:p>
          <a:p>
            <a:pPr marL="0" indent="0">
              <a:buNone/>
            </a:pPr>
            <a:r>
              <a:rPr lang="cs-CZ" sz="1600" b="1" dirty="0" smtClean="0"/>
              <a:t>Stupně varixů</a:t>
            </a:r>
          </a:p>
          <a:p>
            <a:pPr marL="0" indent="0">
              <a:buNone/>
            </a:pPr>
            <a:r>
              <a:rPr lang="cs-CZ" sz="1600" dirty="0" smtClean="0"/>
              <a:t>metličkové varixy, retikulární (postižení menších žil), kmenové (postižení přímo v. </a:t>
            </a:r>
            <a:r>
              <a:rPr lang="cs-CZ" sz="1600" dirty="0" err="1" smtClean="0"/>
              <a:t>saphena</a:t>
            </a:r>
            <a:r>
              <a:rPr lang="cs-CZ" sz="1600" dirty="0" smtClean="0"/>
              <a:t> </a:t>
            </a:r>
            <a:r>
              <a:rPr lang="cs-CZ" sz="1600" dirty="0" err="1" smtClean="0"/>
              <a:t>magna</a:t>
            </a:r>
            <a:r>
              <a:rPr lang="cs-CZ" sz="1600" dirty="0" smtClean="0"/>
              <a:t> a/nebo </a:t>
            </a:r>
            <a:r>
              <a:rPr lang="cs-CZ" sz="1600" dirty="0" err="1" smtClean="0"/>
              <a:t>parva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r>
              <a:rPr lang="cs-CZ" sz="1600" b="1" dirty="0" smtClean="0"/>
              <a:t>Patogeneze</a:t>
            </a:r>
          </a:p>
          <a:p>
            <a:pPr marL="0" indent="0">
              <a:buNone/>
            </a:pPr>
            <a:r>
              <a:rPr lang="cs-CZ" sz="1600" b="1" dirty="0" smtClean="0"/>
              <a:t>genetický podklad</a:t>
            </a:r>
            <a:r>
              <a:rPr lang="cs-CZ" sz="1600" dirty="0" smtClean="0"/>
              <a:t> vrozeného oslabení žilní stěny a nedomykavosti žilních chlopní žilní dilataci též způsobuje progesteron</a:t>
            </a:r>
          </a:p>
          <a:p>
            <a:pPr marL="0" indent="0">
              <a:buNone/>
            </a:pPr>
            <a:r>
              <a:rPr lang="cs-CZ" sz="1600" b="1" dirty="0" smtClean="0"/>
              <a:t>insuficience chlopní ve spojkách mezi hlubokým a povrchovým systémem</a:t>
            </a:r>
            <a:r>
              <a:rPr lang="cs-CZ" sz="1600" dirty="0" smtClean="0"/>
              <a:t> vede k přetlačení krve z hloubky na povrch při akci svalové pumpy</a:t>
            </a:r>
          </a:p>
          <a:p>
            <a:pPr marL="0" indent="0">
              <a:buNone/>
            </a:pPr>
            <a:r>
              <a:rPr lang="cs-CZ" sz="1600" dirty="0" smtClean="0"/>
              <a:t>přídatné faktory – </a:t>
            </a:r>
            <a:r>
              <a:rPr lang="cs-CZ" sz="1600" b="1" dirty="0" smtClean="0"/>
              <a:t>zvýšení nitrobřišního tlaku, práce vstoje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dochází k městnání v žilním systému → kapilární proliferace, zvýšená permeabilita → únik látek do </a:t>
            </a:r>
            <a:r>
              <a:rPr lang="cs-CZ" sz="1600" dirty="0" err="1" smtClean="0"/>
              <a:t>intersticia</a:t>
            </a:r>
            <a:r>
              <a:rPr lang="cs-CZ" sz="1600" dirty="0" smtClean="0"/>
              <a:t> (fibrinogen)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692696"/>
            <a:ext cx="4104456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Sekundární varixy</a:t>
            </a:r>
          </a:p>
          <a:p>
            <a:pPr marL="0" indent="0">
              <a:buNone/>
            </a:pPr>
            <a:r>
              <a:rPr lang="cs-CZ" sz="1600" b="1" dirty="0" smtClean="0"/>
              <a:t>Patogeneze</a:t>
            </a:r>
          </a:p>
          <a:p>
            <a:pPr marL="0" indent="0">
              <a:buNone/>
            </a:pPr>
            <a:r>
              <a:rPr lang="cs-CZ" sz="1600" dirty="0" smtClean="0"/>
              <a:t>jako </a:t>
            </a:r>
            <a:r>
              <a:rPr lang="cs-CZ" sz="1600" b="1" dirty="0" smtClean="0"/>
              <a:t>následek hluboké žilní trombózy</a:t>
            </a:r>
            <a:r>
              <a:rPr lang="cs-CZ" sz="1600" dirty="0" smtClean="0"/>
              <a:t> – hypertenze v povrchovém žilním systému při uzávěru hlubokých žil</a:t>
            </a:r>
          </a:p>
          <a:p>
            <a:pPr marL="0" indent="0">
              <a:buNone/>
            </a:pPr>
            <a:r>
              <a:rPr lang="cs-CZ" sz="1600" dirty="0" smtClean="0"/>
              <a:t>nebo v důsledku posttrombotického syndromu – poškození chlopní hlubokých žil v průběhu </a:t>
            </a:r>
            <a:r>
              <a:rPr lang="cs-CZ" sz="1600" dirty="0" err="1" smtClean="0"/>
              <a:t>rekanalizace</a:t>
            </a:r>
            <a:r>
              <a:rPr lang="cs-CZ" sz="1600" dirty="0" smtClean="0"/>
              <a:t> trombózy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63" y="2996952"/>
            <a:ext cx="318529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5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Fetální krevní oběh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51125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Nepárová </a:t>
            </a:r>
            <a:r>
              <a:rPr lang="cs-CZ" sz="1600" b="1" i="1" dirty="0" err="1"/>
              <a:t>vena</a:t>
            </a:r>
            <a:r>
              <a:rPr lang="cs-CZ" sz="1600" b="1" i="1" dirty="0"/>
              <a:t> </a:t>
            </a:r>
            <a:r>
              <a:rPr lang="cs-CZ" sz="1600" b="1" i="1" dirty="0" err="1"/>
              <a:t>umbilicalis</a:t>
            </a:r>
            <a:r>
              <a:rPr lang="cs-CZ" sz="1600" b="1" i="1" dirty="0"/>
              <a:t> </a:t>
            </a:r>
            <a:endParaRPr lang="cs-CZ" sz="1600" b="1" i="1" dirty="0" smtClean="0"/>
          </a:p>
          <a:p>
            <a:pPr marL="0" indent="0">
              <a:buNone/>
            </a:pPr>
            <a:r>
              <a:rPr lang="cs-CZ" sz="1600" dirty="0" smtClean="0"/>
              <a:t>Z </a:t>
            </a:r>
            <a:r>
              <a:rPr lang="cs-CZ" sz="1600" i="1" dirty="0" err="1"/>
              <a:t>vena</a:t>
            </a:r>
            <a:r>
              <a:rPr lang="cs-CZ" sz="1600" i="1" dirty="0"/>
              <a:t> </a:t>
            </a:r>
            <a:r>
              <a:rPr lang="cs-CZ" sz="1600" i="1" dirty="0" err="1"/>
              <a:t>umbilicalis</a:t>
            </a:r>
            <a:r>
              <a:rPr lang="cs-CZ" sz="1600" i="1" dirty="0"/>
              <a:t> </a:t>
            </a:r>
            <a:r>
              <a:rPr lang="cs-CZ" sz="1600" dirty="0"/>
              <a:t>se krev bohatá na </a:t>
            </a:r>
            <a:r>
              <a:rPr lang="cs-CZ" sz="1600" dirty="0" smtClean="0"/>
              <a:t>živiny a </a:t>
            </a:r>
            <a:r>
              <a:rPr lang="cs-CZ" sz="1600" dirty="0"/>
              <a:t>kyslík dostává prostřednictvím </a:t>
            </a:r>
            <a:r>
              <a:rPr lang="cs-CZ" sz="1600" b="1" i="1" dirty="0" err="1"/>
              <a:t>ductus</a:t>
            </a:r>
            <a:r>
              <a:rPr lang="cs-CZ" sz="1600" b="1" i="1" dirty="0"/>
              <a:t> </a:t>
            </a:r>
            <a:r>
              <a:rPr lang="cs-CZ" sz="1600" b="1" i="1" dirty="0" err="1"/>
              <a:t>venosus</a:t>
            </a:r>
            <a:r>
              <a:rPr lang="cs-CZ" sz="1600" b="1" i="1" dirty="0"/>
              <a:t> </a:t>
            </a:r>
            <a:r>
              <a:rPr lang="cs-CZ" sz="1600" dirty="0" smtClean="0"/>
              <a:t>do </a:t>
            </a:r>
            <a:r>
              <a:rPr lang="pt-BR" sz="1600" i="1" dirty="0" smtClean="0"/>
              <a:t>vena </a:t>
            </a:r>
            <a:r>
              <a:rPr lang="pt-BR" sz="1600" i="1" dirty="0"/>
              <a:t>cava </a:t>
            </a:r>
            <a:r>
              <a:rPr lang="pt-BR" sz="1600" i="1" dirty="0" smtClean="0"/>
              <a:t>inferior</a:t>
            </a:r>
            <a:r>
              <a:rPr lang="cs-CZ" sz="1600" dirty="0" smtClean="0"/>
              <a:t>, </a:t>
            </a:r>
            <a:r>
              <a:rPr lang="cs-CZ" sz="1600" dirty="0"/>
              <a:t>kde se mísí s krví </a:t>
            </a:r>
            <a:r>
              <a:rPr lang="cs-CZ" sz="1600" dirty="0" smtClean="0"/>
              <a:t>málo nasycenou </a:t>
            </a:r>
            <a:r>
              <a:rPr lang="cs-CZ" sz="1600" dirty="0"/>
              <a:t>kyslíkem</a:t>
            </a:r>
            <a:r>
              <a:rPr lang="cs-CZ" sz="1600" dirty="0" smtClean="0"/>
              <a:t>. </a:t>
            </a:r>
          </a:p>
          <a:p>
            <a:pPr marL="0" indent="0">
              <a:buNone/>
            </a:pPr>
            <a:r>
              <a:rPr lang="cs-CZ" sz="1600" dirty="0" smtClean="0"/>
              <a:t>Dolní </a:t>
            </a:r>
            <a:r>
              <a:rPr lang="cs-CZ" sz="1600" dirty="0"/>
              <a:t>dutá žíla přivádí smísenou krev do </a:t>
            </a:r>
            <a:r>
              <a:rPr lang="cs-CZ" sz="1600" dirty="0" smtClean="0">
                <a:solidFill>
                  <a:srgbClr val="FF0000"/>
                </a:solidFill>
              </a:rPr>
              <a:t>pravé předsíně</a:t>
            </a:r>
            <a:r>
              <a:rPr lang="cs-CZ" sz="1600" dirty="0"/>
              <a:t>, kde je směrována pomocí </a:t>
            </a:r>
            <a:r>
              <a:rPr lang="cs-CZ" sz="1600" i="1" dirty="0" err="1">
                <a:solidFill>
                  <a:srgbClr val="FF0000"/>
                </a:solidFill>
              </a:rPr>
              <a:t>valva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venae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cavae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inferioris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dirty="0"/>
              <a:t>přes otevřené </a:t>
            </a:r>
            <a:r>
              <a:rPr lang="cs-CZ" sz="1600" b="1" i="1" dirty="0" err="1"/>
              <a:t>foramen</a:t>
            </a:r>
            <a:r>
              <a:rPr lang="cs-CZ" sz="1600" b="1" i="1" dirty="0"/>
              <a:t> </a:t>
            </a:r>
            <a:r>
              <a:rPr lang="cs-CZ" sz="1600" b="1" i="1" dirty="0" err="1"/>
              <a:t>ovale</a:t>
            </a:r>
            <a:r>
              <a:rPr lang="cs-CZ" sz="1600" b="1" i="1" dirty="0"/>
              <a:t> </a:t>
            </a:r>
            <a:r>
              <a:rPr lang="cs-CZ" sz="1600" dirty="0"/>
              <a:t>do levé </a:t>
            </a:r>
            <a:r>
              <a:rPr lang="cs-CZ" sz="1600" dirty="0" smtClean="0"/>
              <a:t>předsíně </a:t>
            </a:r>
            <a:r>
              <a:rPr lang="pt-BR" sz="1600" dirty="0" smtClean="0"/>
              <a:t>a </a:t>
            </a:r>
            <a:r>
              <a:rPr lang="pt-BR" sz="1600" dirty="0"/>
              <a:t>přes levou komoru do aorty</a:t>
            </a:r>
            <a:r>
              <a:rPr lang="pt-BR" sz="1600" dirty="0" smtClean="0"/>
              <a:t>.</a:t>
            </a:r>
            <a:r>
              <a:rPr lang="cs-CZ" sz="1600" dirty="0" smtClean="0"/>
              <a:t> Krev </a:t>
            </a:r>
            <a:r>
              <a:rPr lang="cs-CZ" sz="1600" dirty="0"/>
              <a:t>chudá na kyslík, která přitéká horní </a:t>
            </a:r>
            <a:r>
              <a:rPr lang="cs-CZ" sz="1600" dirty="0" smtClean="0"/>
              <a:t>dutou žílou</a:t>
            </a:r>
            <a:r>
              <a:rPr lang="cs-CZ" sz="1600" dirty="0"/>
              <a:t>, se v pravé předsíni mísí s krví z dolní duté </a:t>
            </a:r>
            <a:r>
              <a:rPr lang="cs-CZ" sz="1600" dirty="0" smtClean="0"/>
              <a:t>žíly </a:t>
            </a:r>
            <a:r>
              <a:rPr lang="pl-PL" sz="1600" dirty="0" smtClean="0"/>
              <a:t>jen </a:t>
            </a:r>
            <a:r>
              <a:rPr lang="pl-PL" sz="1600" dirty="0"/>
              <a:t>minimálně, směřuje do pravé komory a odtud </a:t>
            </a:r>
            <a:r>
              <a:rPr lang="pl-PL" sz="1600" dirty="0" smtClean="0"/>
              <a:t>do </a:t>
            </a:r>
            <a:r>
              <a:rPr lang="cs-CZ" sz="1600" dirty="0" smtClean="0"/>
              <a:t>plicnice</a:t>
            </a:r>
            <a:r>
              <a:rPr lang="cs-CZ" sz="1600" dirty="0"/>
              <a:t>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Většina </a:t>
            </a:r>
            <a:r>
              <a:rPr lang="cs-CZ" sz="1600" dirty="0"/>
              <a:t>krve </a:t>
            </a:r>
            <a:r>
              <a:rPr lang="cs-CZ" sz="1600" dirty="0" smtClean="0"/>
              <a:t>se dostává </a:t>
            </a:r>
            <a:r>
              <a:rPr lang="cs-CZ" sz="1600" dirty="0" smtClean="0"/>
              <a:t>z </a:t>
            </a:r>
            <a:r>
              <a:rPr lang="cs-CZ" sz="1600" i="1" dirty="0" err="1"/>
              <a:t>truncus</a:t>
            </a:r>
            <a:r>
              <a:rPr lang="cs-CZ" sz="1600" i="1" dirty="0"/>
              <a:t> </a:t>
            </a:r>
            <a:r>
              <a:rPr lang="cs-CZ" sz="1600" i="1" dirty="0" err="1"/>
              <a:t>pulmonalis</a:t>
            </a:r>
            <a:r>
              <a:rPr lang="cs-CZ" sz="1600" i="1" dirty="0"/>
              <a:t> </a:t>
            </a:r>
            <a:r>
              <a:rPr lang="cs-CZ" sz="1600" dirty="0"/>
              <a:t>skrze </a:t>
            </a:r>
            <a:r>
              <a:rPr lang="cs-CZ" sz="1600" b="1" i="1" dirty="0" err="1" smtClean="0"/>
              <a:t>ductus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arteriosus</a:t>
            </a:r>
            <a:r>
              <a:rPr lang="cs-CZ" sz="1600" b="1" i="1" dirty="0" smtClean="0"/>
              <a:t> </a:t>
            </a:r>
            <a:r>
              <a:rPr lang="cs-CZ" sz="1600" dirty="0"/>
              <a:t>do konečného úseku aortálního </a:t>
            </a:r>
            <a:r>
              <a:rPr lang="cs-CZ" sz="1600" dirty="0" smtClean="0"/>
              <a:t>oblouku.</a:t>
            </a:r>
          </a:p>
          <a:p>
            <a:pPr marL="0" indent="0">
              <a:buNone/>
            </a:pPr>
            <a:r>
              <a:rPr lang="cs-CZ" sz="1600" dirty="0" smtClean="0"/>
              <a:t>Menší </a:t>
            </a:r>
            <a:r>
              <a:rPr lang="cs-CZ" sz="1600" dirty="0"/>
              <a:t>část krve ze sestupné aorty zásobuje </a:t>
            </a:r>
            <a:r>
              <a:rPr lang="cs-CZ" sz="1600" dirty="0" smtClean="0"/>
              <a:t>dutinu břišní</a:t>
            </a:r>
            <a:r>
              <a:rPr lang="cs-CZ" sz="1600" dirty="0"/>
              <a:t>, pánevní, dolní končetiny a cestou </a:t>
            </a:r>
            <a:r>
              <a:rPr lang="cs-CZ" sz="1600" i="1" dirty="0" err="1"/>
              <a:t>vena</a:t>
            </a:r>
            <a:r>
              <a:rPr lang="cs-CZ" sz="1600" i="1" dirty="0"/>
              <a:t> </a:t>
            </a:r>
            <a:r>
              <a:rPr lang="cs-CZ" sz="1600" i="1" dirty="0" err="1" smtClean="0"/>
              <a:t>cava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inferior</a:t>
            </a:r>
            <a:r>
              <a:rPr lang="cs-CZ" sz="1600" i="1" dirty="0" smtClean="0"/>
              <a:t> </a:t>
            </a:r>
            <a:r>
              <a:rPr lang="cs-CZ" sz="1600" dirty="0"/>
              <a:t>se vrací do srdce.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Větší </a:t>
            </a:r>
            <a:r>
              <a:rPr lang="cs-CZ" sz="1600" dirty="0"/>
              <a:t>část krve je </a:t>
            </a:r>
            <a:r>
              <a:rPr lang="cs-CZ" sz="1600" dirty="0" smtClean="0"/>
              <a:t>odváděna </a:t>
            </a:r>
            <a:r>
              <a:rPr lang="pt-BR" sz="1600" dirty="0" smtClean="0"/>
              <a:t>prostřednictvím </a:t>
            </a:r>
            <a:r>
              <a:rPr lang="pt-BR" sz="1600" dirty="0"/>
              <a:t>širokých </a:t>
            </a:r>
            <a:r>
              <a:rPr lang="pt-BR" sz="1600" b="1" i="1" dirty="0"/>
              <a:t>arteriae umbilicales </a:t>
            </a:r>
            <a:r>
              <a:rPr lang="pt-BR" sz="1600" dirty="0"/>
              <a:t>(</a:t>
            </a:r>
            <a:r>
              <a:rPr lang="pt-BR" sz="1600" dirty="0" smtClean="0"/>
              <a:t>větve</a:t>
            </a:r>
            <a:r>
              <a:rPr lang="cs-CZ" sz="1600" dirty="0" smtClean="0"/>
              <a:t> </a:t>
            </a:r>
            <a:r>
              <a:rPr lang="cs-CZ" sz="1600" i="1" dirty="0" err="1" smtClean="0"/>
              <a:t>arteriae</a:t>
            </a:r>
            <a:r>
              <a:rPr lang="cs-CZ" sz="1600" i="1" dirty="0" smtClean="0"/>
              <a:t> </a:t>
            </a:r>
            <a:r>
              <a:rPr lang="cs-CZ" sz="1600" i="1" dirty="0" err="1"/>
              <a:t>iliacae</a:t>
            </a:r>
            <a:r>
              <a:rPr lang="cs-CZ" sz="1600" i="1" dirty="0"/>
              <a:t> </a:t>
            </a:r>
            <a:r>
              <a:rPr lang="cs-CZ" sz="1600" i="1" dirty="0" err="1"/>
              <a:t>internae</a:t>
            </a:r>
            <a:r>
              <a:rPr lang="cs-CZ" sz="1600" dirty="0"/>
              <a:t>) do placenty</a:t>
            </a:r>
            <a:r>
              <a:rPr lang="cs-CZ" sz="1600" dirty="0" smtClean="0"/>
              <a:t>. </a:t>
            </a:r>
            <a:endParaRPr lang="cs-CZ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31" y="1268760"/>
            <a:ext cx="3681341" cy="39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14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332656"/>
            <a:ext cx="68407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Místa palpací cév </a:t>
            </a:r>
            <a:r>
              <a:rPr lang="cs-CZ" sz="3200" dirty="0" smtClean="0"/>
              <a:t>a </a:t>
            </a:r>
            <a:r>
              <a:rPr lang="cs-CZ" sz="3200" dirty="0"/>
              <a:t>tlakové </a:t>
            </a:r>
            <a:r>
              <a:rPr lang="cs-CZ" sz="3200" dirty="0" smtClean="0"/>
              <a:t>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A</a:t>
            </a:r>
            <a:r>
              <a:rPr lang="cs-CZ" sz="2000" b="1" dirty="0"/>
              <a:t>. </a:t>
            </a:r>
            <a:r>
              <a:rPr lang="cs-CZ" sz="2000" b="1" dirty="0" err="1"/>
              <a:t>temporalis</a:t>
            </a:r>
            <a:r>
              <a:rPr lang="cs-CZ" sz="2000" b="1" dirty="0"/>
              <a:t> </a:t>
            </a:r>
            <a:r>
              <a:rPr lang="cs-CZ" sz="2000" b="1" dirty="0" err="1" smtClean="0"/>
              <a:t>superficialis</a:t>
            </a:r>
            <a:endParaRPr lang="cs-CZ" sz="2000" b="1" dirty="0"/>
          </a:p>
          <a:p>
            <a:r>
              <a:rPr lang="cs-CZ" sz="2000" dirty="0"/>
              <a:t>Její tep je hmatný před výstupkem ušního boltce </a:t>
            </a:r>
            <a:r>
              <a:rPr lang="cs-CZ" sz="2000" dirty="0" smtClean="0"/>
              <a:t>nazývaným </a:t>
            </a:r>
            <a:r>
              <a:rPr lang="cs-CZ" sz="2000" dirty="0"/>
              <a:t>tragus. Zde lze hmatat její puls a také </a:t>
            </a:r>
            <a:r>
              <a:rPr lang="cs-CZ" sz="2000" dirty="0" smtClean="0"/>
              <a:t>zde </a:t>
            </a:r>
            <a:r>
              <a:rPr lang="cs-CZ" sz="2000" dirty="0"/>
              <a:t>lze tepnu komprimovat proti os </a:t>
            </a:r>
            <a:r>
              <a:rPr lang="cs-CZ" sz="2000" dirty="0" err="1"/>
              <a:t>temporale</a:t>
            </a:r>
            <a:r>
              <a:rPr lang="cs-CZ" sz="2000" dirty="0"/>
              <a:t> </a:t>
            </a:r>
            <a:r>
              <a:rPr lang="cs-CZ" sz="2000" dirty="0" smtClean="0"/>
              <a:t>v </a:t>
            </a:r>
            <a:r>
              <a:rPr lang="cs-CZ" sz="2000" dirty="0"/>
              <a:t>případě krvácení z měkkých pokrývek lebních, </a:t>
            </a:r>
            <a:r>
              <a:rPr lang="cs-CZ" sz="2000" dirty="0" smtClean="0"/>
              <a:t>které </a:t>
            </a:r>
            <a:r>
              <a:rPr lang="cs-CZ" sz="2000" dirty="0"/>
              <a:t>vyživuje.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A. </a:t>
            </a:r>
            <a:r>
              <a:rPr lang="cs-CZ" sz="2000" b="1" dirty="0" err="1" smtClean="0"/>
              <a:t>facialis</a:t>
            </a:r>
            <a:endParaRPr lang="cs-CZ" sz="2000" b="1" dirty="0" smtClean="0"/>
          </a:p>
          <a:p>
            <a:r>
              <a:rPr lang="cs-CZ" sz="2000" dirty="0" smtClean="0"/>
              <a:t>Vstupuje </a:t>
            </a:r>
            <a:r>
              <a:rPr lang="cs-CZ" sz="2000" dirty="0"/>
              <a:t>do něj </a:t>
            </a:r>
            <a:r>
              <a:rPr lang="cs-CZ" sz="2000" dirty="0" smtClean="0"/>
              <a:t> přes </a:t>
            </a:r>
            <a:r>
              <a:rPr lang="cs-CZ" sz="2000" dirty="0"/>
              <a:t>corpus </a:t>
            </a:r>
            <a:r>
              <a:rPr lang="cs-CZ" sz="2000" dirty="0" err="1"/>
              <a:t>mandibulae</a:t>
            </a:r>
            <a:r>
              <a:rPr lang="cs-CZ" sz="2000" dirty="0"/>
              <a:t> před předním okrajem </a:t>
            </a:r>
            <a:r>
              <a:rPr lang="cs-CZ" sz="2000" dirty="0" smtClean="0"/>
              <a:t>m</a:t>
            </a:r>
            <a:r>
              <a:rPr lang="cs-CZ" sz="2000" dirty="0"/>
              <a:t>. </a:t>
            </a:r>
            <a:r>
              <a:rPr lang="cs-CZ" sz="2000" dirty="0" err="1"/>
              <a:t>masseter</a:t>
            </a:r>
            <a:r>
              <a:rPr lang="cs-CZ" sz="2000" dirty="0"/>
              <a:t>. Zde lze tepnu stlačit při </a:t>
            </a:r>
            <a:r>
              <a:rPr lang="cs-CZ" sz="2000" dirty="0" smtClean="0"/>
              <a:t>krvácení v </a:t>
            </a:r>
            <a:r>
              <a:rPr lang="cs-CZ" sz="2000" dirty="0"/>
              <a:t>obličeji.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A. </a:t>
            </a:r>
            <a:r>
              <a:rPr lang="cs-CZ" sz="2000" b="1" dirty="0" err="1"/>
              <a:t>carotis</a:t>
            </a:r>
            <a:r>
              <a:rPr lang="cs-CZ" sz="2000" b="1" dirty="0"/>
              <a:t> </a:t>
            </a:r>
            <a:r>
              <a:rPr lang="cs-CZ" sz="2000" b="1" dirty="0" err="1"/>
              <a:t>communis</a:t>
            </a:r>
            <a:endParaRPr lang="cs-CZ" sz="2000" b="1" dirty="0"/>
          </a:p>
          <a:p>
            <a:r>
              <a:rPr lang="cs-CZ" sz="2000" dirty="0"/>
              <a:t>A. </a:t>
            </a:r>
            <a:r>
              <a:rPr lang="cs-CZ" sz="2000" dirty="0" err="1"/>
              <a:t>carotis</a:t>
            </a:r>
            <a:r>
              <a:rPr lang="cs-CZ" sz="2000" dirty="0"/>
              <a:t> </a:t>
            </a:r>
            <a:r>
              <a:rPr lang="cs-CZ" sz="2000" dirty="0" err="1"/>
              <a:t>communis</a:t>
            </a:r>
            <a:r>
              <a:rPr lang="cs-CZ" sz="2000" dirty="0"/>
              <a:t> probíhá na krku v tzv. </a:t>
            </a:r>
            <a:r>
              <a:rPr lang="cs-CZ" sz="2000" dirty="0" smtClean="0"/>
              <a:t>nervově </a:t>
            </a:r>
            <a:r>
              <a:rPr lang="cs-CZ" sz="2000" dirty="0"/>
              <a:t>cévním svazku společně s v. </a:t>
            </a:r>
            <a:r>
              <a:rPr lang="cs-CZ" sz="2000" dirty="0" err="1"/>
              <a:t>jugularis</a:t>
            </a:r>
            <a:r>
              <a:rPr lang="cs-CZ" sz="2000" dirty="0"/>
              <a:t> interna </a:t>
            </a:r>
            <a:r>
              <a:rPr lang="cs-CZ" sz="2000" dirty="0" smtClean="0"/>
              <a:t>a </a:t>
            </a:r>
            <a:r>
              <a:rPr lang="cs-CZ" sz="2000" dirty="0"/>
              <a:t>n. vagus. Svazek je lokalizován po stranách jícnu </a:t>
            </a:r>
            <a:r>
              <a:rPr lang="cs-CZ" sz="2000" dirty="0" smtClean="0"/>
              <a:t>a </a:t>
            </a:r>
            <a:r>
              <a:rPr lang="cs-CZ" sz="2000" dirty="0"/>
              <a:t>hrtanu. Tep lze vyhmatat před předním okrajem </a:t>
            </a:r>
            <a:r>
              <a:rPr lang="cs-CZ" sz="2000" dirty="0" smtClean="0"/>
              <a:t>m</a:t>
            </a:r>
            <a:r>
              <a:rPr lang="cs-CZ" sz="2000" dirty="0"/>
              <a:t>. </a:t>
            </a:r>
            <a:r>
              <a:rPr lang="cs-CZ" sz="2000" dirty="0" err="1"/>
              <a:t>sternocleidomastoideus</a:t>
            </a:r>
            <a:r>
              <a:rPr lang="cs-CZ" sz="2000" dirty="0"/>
              <a:t>, nejlépe ve výšce </a:t>
            </a:r>
            <a:r>
              <a:rPr lang="cs-CZ" sz="2000" dirty="0" smtClean="0"/>
              <a:t>laryngu</a:t>
            </a:r>
            <a:r>
              <a:rPr lang="cs-CZ" sz="2000" dirty="0"/>
              <a:t>. Krvácení lze stavět tlakem vzad proti příčným </a:t>
            </a:r>
            <a:r>
              <a:rPr lang="cs-CZ" sz="2000" dirty="0" smtClean="0"/>
              <a:t>výběžkům </a:t>
            </a:r>
            <a:r>
              <a:rPr lang="cs-CZ" sz="2000" dirty="0"/>
              <a:t>krčních obratlů. Tlak v místě rozdělení </a:t>
            </a:r>
            <a:r>
              <a:rPr lang="cs-CZ" sz="2000" dirty="0" smtClean="0"/>
              <a:t>a</a:t>
            </a:r>
            <a:r>
              <a:rPr lang="cs-CZ" sz="2000" dirty="0"/>
              <a:t>. </a:t>
            </a:r>
            <a:r>
              <a:rPr lang="cs-CZ" sz="2000" dirty="0" err="1"/>
              <a:t>carotis</a:t>
            </a:r>
            <a:r>
              <a:rPr lang="cs-CZ" sz="2000" dirty="0"/>
              <a:t> </a:t>
            </a:r>
            <a:r>
              <a:rPr lang="cs-CZ" sz="2000" dirty="0" err="1"/>
              <a:t>communis</a:t>
            </a:r>
            <a:r>
              <a:rPr lang="cs-CZ" sz="2000" dirty="0"/>
              <a:t> na a. </a:t>
            </a:r>
            <a:r>
              <a:rPr lang="cs-CZ" sz="2000" dirty="0" err="1"/>
              <a:t>carotis</a:t>
            </a:r>
            <a:r>
              <a:rPr lang="cs-CZ" sz="2000" dirty="0"/>
              <a:t> </a:t>
            </a:r>
            <a:r>
              <a:rPr lang="cs-CZ" sz="2000" dirty="0" err="1"/>
              <a:t>externa</a:t>
            </a:r>
            <a:r>
              <a:rPr lang="cs-CZ" sz="2000" dirty="0"/>
              <a:t> a inter-</a:t>
            </a:r>
          </a:p>
          <a:p>
            <a:r>
              <a:rPr lang="cs-CZ" sz="2000" dirty="0"/>
              <a:t>na může vést k podráždění chemoreceptorů zde </a:t>
            </a:r>
            <a:r>
              <a:rPr lang="cs-CZ" sz="2000" dirty="0" smtClean="0"/>
              <a:t>uložených </a:t>
            </a:r>
            <a:r>
              <a:rPr lang="cs-CZ" sz="2000" dirty="0"/>
              <a:t>a inervovaných n. vagus a </a:t>
            </a:r>
            <a:r>
              <a:rPr lang="cs-CZ" sz="2000" dirty="0" smtClean="0"/>
              <a:t>reflexně </a:t>
            </a:r>
            <a:r>
              <a:rPr lang="cs-CZ" sz="2000" dirty="0"/>
              <a:t>tak </a:t>
            </a:r>
            <a:r>
              <a:rPr lang="cs-CZ" sz="2000" dirty="0" smtClean="0"/>
              <a:t>způsobit </a:t>
            </a:r>
            <a:r>
              <a:rPr lang="cs-CZ" sz="2000" dirty="0"/>
              <a:t>snížení srdeční frekvence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92113"/>
            <a:ext cx="2192337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5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46609" y="104398"/>
            <a:ext cx="655763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A</a:t>
            </a:r>
            <a:r>
              <a:rPr lang="cs-CZ" sz="1600" b="1" dirty="0"/>
              <a:t>. </a:t>
            </a:r>
            <a:r>
              <a:rPr lang="cs-CZ" sz="1600" b="1" dirty="0" err="1"/>
              <a:t>axillaris</a:t>
            </a:r>
            <a:endParaRPr lang="cs-CZ" sz="1600" b="1" dirty="0"/>
          </a:p>
          <a:p>
            <a:r>
              <a:rPr lang="cs-CZ" sz="1600" dirty="0"/>
              <a:t>A. </a:t>
            </a:r>
            <a:r>
              <a:rPr lang="cs-CZ" sz="1600" dirty="0" err="1"/>
              <a:t>axillaris</a:t>
            </a:r>
            <a:r>
              <a:rPr lang="cs-CZ" sz="1600" dirty="0"/>
              <a:t> probíhá podpažní jámou doprovázena </a:t>
            </a:r>
            <a:r>
              <a:rPr lang="cs-CZ" sz="1600" dirty="0" smtClean="0"/>
              <a:t>svazky </a:t>
            </a:r>
            <a:r>
              <a:rPr lang="cs-CZ" sz="1600" dirty="0"/>
              <a:t>nervů. Lze ji stlačit proti proximální části </a:t>
            </a:r>
            <a:r>
              <a:rPr lang="cs-CZ" sz="1600" dirty="0" smtClean="0"/>
              <a:t>humeru</a:t>
            </a:r>
            <a:r>
              <a:rPr lang="cs-CZ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A. </a:t>
            </a:r>
            <a:r>
              <a:rPr lang="cs-CZ" sz="1600" b="1" dirty="0" err="1"/>
              <a:t>brachialis</a:t>
            </a:r>
            <a:endParaRPr lang="cs-CZ" sz="1600" b="1" dirty="0"/>
          </a:p>
          <a:p>
            <a:r>
              <a:rPr lang="cs-CZ" sz="1600" dirty="0"/>
              <a:t>A. </a:t>
            </a:r>
            <a:r>
              <a:rPr lang="cs-CZ" sz="1600" dirty="0" err="1"/>
              <a:t>brachialis</a:t>
            </a:r>
            <a:r>
              <a:rPr lang="cs-CZ" sz="1600" dirty="0"/>
              <a:t> je pokračováním a. </a:t>
            </a:r>
            <a:r>
              <a:rPr lang="cs-CZ" sz="1600" dirty="0" err="1"/>
              <a:t>axillaris</a:t>
            </a:r>
            <a:r>
              <a:rPr lang="cs-CZ" sz="1600" dirty="0"/>
              <a:t>. Probíhá </a:t>
            </a:r>
            <a:r>
              <a:rPr lang="cs-CZ" sz="1600" dirty="0" smtClean="0"/>
              <a:t>společně </a:t>
            </a:r>
            <a:r>
              <a:rPr lang="cs-CZ" sz="1600" dirty="0"/>
              <a:t>se stejnojmennou </a:t>
            </a:r>
            <a:r>
              <a:rPr lang="cs-CZ" sz="1600" dirty="0" smtClean="0"/>
              <a:t>žílou, zprvu </a:t>
            </a:r>
            <a:r>
              <a:rPr lang="cs-CZ" sz="1600" dirty="0"/>
              <a:t>v </a:t>
            </a:r>
            <a:r>
              <a:rPr lang="cs-CZ" sz="1600" dirty="0" err="1"/>
              <a:t>sulcus</a:t>
            </a:r>
            <a:r>
              <a:rPr lang="cs-CZ" sz="1600" dirty="0"/>
              <a:t> </a:t>
            </a:r>
            <a:r>
              <a:rPr lang="cs-CZ" sz="1600" dirty="0" err="1" smtClean="0"/>
              <a:t>bicipitalis</a:t>
            </a:r>
            <a:r>
              <a:rPr lang="cs-CZ" sz="1600" dirty="0" smtClean="0"/>
              <a:t> </a:t>
            </a:r>
            <a:r>
              <a:rPr lang="cs-CZ" sz="1600" dirty="0" err="1"/>
              <a:t>medialis</a:t>
            </a:r>
            <a:r>
              <a:rPr lang="cs-CZ" sz="1600" dirty="0"/>
              <a:t> provázena </a:t>
            </a:r>
            <a:r>
              <a:rPr lang="cs-CZ" sz="1600" dirty="0" smtClean="0"/>
              <a:t>n</a:t>
            </a:r>
            <a:r>
              <a:rPr lang="cs-CZ" sz="1600" dirty="0"/>
              <a:t>. </a:t>
            </a:r>
            <a:r>
              <a:rPr lang="cs-CZ" sz="1600" dirty="0" err="1"/>
              <a:t>medianus</a:t>
            </a:r>
            <a:r>
              <a:rPr lang="cs-CZ" sz="1600" dirty="0"/>
              <a:t> a n. </a:t>
            </a:r>
            <a:r>
              <a:rPr lang="cs-CZ" sz="1600" dirty="0" err="1"/>
              <a:t>ulnaris</a:t>
            </a:r>
            <a:r>
              <a:rPr lang="cs-CZ" sz="1600" dirty="0"/>
              <a:t>. Poté se přetáčí na přední </a:t>
            </a:r>
            <a:r>
              <a:rPr lang="cs-CZ" sz="1600" dirty="0" smtClean="0"/>
              <a:t>plochu </a:t>
            </a:r>
            <a:r>
              <a:rPr lang="cs-CZ" sz="1600" dirty="0"/>
              <a:t>paže do loketní jamky. Tepnu na paži lze </a:t>
            </a:r>
            <a:r>
              <a:rPr lang="cs-CZ" sz="1600" dirty="0" smtClean="0"/>
              <a:t>dobře </a:t>
            </a:r>
            <a:r>
              <a:rPr lang="cs-CZ" sz="1600" dirty="0"/>
              <a:t>vyhmatat a případné krvácení stavět tlakem </a:t>
            </a:r>
            <a:r>
              <a:rPr lang="cs-CZ" sz="1600" dirty="0" smtClean="0"/>
              <a:t>proti </a:t>
            </a:r>
            <a:r>
              <a:rPr lang="cs-CZ" sz="1600" dirty="0"/>
              <a:t>diafýze humeru. V loketní jamce lze tep </a:t>
            </a:r>
            <a:r>
              <a:rPr lang="cs-CZ" sz="1600" dirty="0" smtClean="0"/>
              <a:t>vyhmatat </a:t>
            </a:r>
            <a:r>
              <a:rPr lang="cs-CZ" sz="1600" dirty="0"/>
              <a:t>mediálně od úponové šlachy m. biceps </a:t>
            </a:r>
            <a:r>
              <a:rPr lang="cs-CZ" sz="1600" dirty="0" err="1" smtClean="0"/>
              <a:t>brachii</a:t>
            </a:r>
            <a:r>
              <a:rPr lang="cs-CZ" sz="1600" dirty="0"/>
              <a:t>. V tomto místě se tepna poslouchá při </a:t>
            </a:r>
            <a:r>
              <a:rPr lang="cs-CZ" sz="1600" dirty="0" smtClean="0"/>
              <a:t>měření </a:t>
            </a:r>
            <a:r>
              <a:rPr lang="cs-CZ" sz="1600" dirty="0"/>
              <a:t>krevního tlaku auskultační metodou.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A. </a:t>
            </a:r>
            <a:r>
              <a:rPr lang="cs-CZ" sz="1600" b="1" dirty="0" err="1"/>
              <a:t>radialis</a:t>
            </a:r>
            <a:endParaRPr lang="cs-CZ" sz="1600" b="1" dirty="0"/>
          </a:p>
          <a:p>
            <a:r>
              <a:rPr lang="cs-CZ" sz="1600" dirty="0"/>
              <a:t>A. </a:t>
            </a:r>
            <a:r>
              <a:rPr lang="cs-CZ" sz="1600" dirty="0" err="1"/>
              <a:t>radialis</a:t>
            </a:r>
            <a:r>
              <a:rPr lang="cs-CZ" sz="1600" dirty="0"/>
              <a:t> probíhá předloktím na rozhraní </a:t>
            </a:r>
            <a:r>
              <a:rPr lang="cs-CZ" sz="1600" dirty="0" smtClean="0"/>
              <a:t>ventrální </a:t>
            </a:r>
            <a:r>
              <a:rPr lang="cs-CZ" sz="1600" dirty="0"/>
              <a:t>a laterální skupiny svalů předloktí. V distální části předloktí se vynořuje mezi šlachami m. </a:t>
            </a:r>
            <a:r>
              <a:rPr lang="cs-CZ" sz="1600" dirty="0" err="1" smtClean="0"/>
              <a:t>brachioradialis</a:t>
            </a:r>
            <a:r>
              <a:rPr lang="cs-CZ" sz="1600" dirty="0" smtClean="0"/>
              <a:t> </a:t>
            </a:r>
            <a:r>
              <a:rPr lang="cs-CZ" sz="1600" dirty="0"/>
              <a:t>a m. </a:t>
            </a:r>
            <a:r>
              <a:rPr lang="cs-CZ" sz="1600" dirty="0" smtClean="0"/>
              <a:t>flexor </a:t>
            </a:r>
            <a:r>
              <a:rPr lang="cs-CZ" sz="1600" dirty="0" err="1"/>
              <a:t>carpi</a:t>
            </a:r>
            <a:r>
              <a:rPr lang="cs-CZ" sz="1600" dirty="0"/>
              <a:t> </a:t>
            </a:r>
            <a:r>
              <a:rPr lang="cs-CZ" sz="1600" dirty="0" err="1"/>
              <a:t>radialis</a:t>
            </a:r>
            <a:r>
              <a:rPr lang="cs-CZ" sz="1600" dirty="0"/>
              <a:t>. Dále </a:t>
            </a:r>
            <a:r>
              <a:rPr lang="cs-CZ" sz="1600" dirty="0" smtClean="0"/>
              <a:t>podbíhá </a:t>
            </a:r>
            <a:r>
              <a:rPr lang="cs-CZ" sz="1600" dirty="0"/>
              <a:t>šlachu m. </a:t>
            </a:r>
            <a:r>
              <a:rPr lang="cs-CZ" sz="1600" dirty="0" err="1"/>
              <a:t>abductor</a:t>
            </a:r>
            <a:r>
              <a:rPr lang="cs-CZ" sz="1600" dirty="0"/>
              <a:t> </a:t>
            </a:r>
            <a:r>
              <a:rPr lang="cs-CZ" sz="1600" dirty="0" err="1"/>
              <a:t>pollicis</a:t>
            </a:r>
            <a:r>
              <a:rPr lang="cs-CZ" sz="1600" dirty="0"/>
              <a:t> </a:t>
            </a:r>
            <a:r>
              <a:rPr lang="cs-CZ" sz="1600" dirty="0" err="1"/>
              <a:t>longus</a:t>
            </a:r>
            <a:r>
              <a:rPr lang="cs-CZ" sz="1600" dirty="0"/>
              <a:t> a m. </a:t>
            </a:r>
            <a:r>
              <a:rPr lang="cs-CZ" sz="1600" dirty="0" smtClean="0"/>
              <a:t>extensor </a:t>
            </a:r>
            <a:r>
              <a:rPr lang="cs-CZ" sz="1600" dirty="0" err="1"/>
              <a:t>pollicis</a:t>
            </a:r>
            <a:r>
              <a:rPr lang="cs-CZ" sz="1600" dirty="0"/>
              <a:t> brevis, dostává se do prostoru </a:t>
            </a:r>
            <a:r>
              <a:rPr lang="cs-CZ" sz="1600" dirty="0" smtClean="0"/>
              <a:t>zvaného </a:t>
            </a:r>
            <a:r>
              <a:rPr lang="cs-CZ" sz="1600" dirty="0" err="1"/>
              <a:t>foveola</a:t>
            </a:r>
            <a:r>
              <a:rPr lang="cs-CZ" sz="1600" dirty="0"/>
              <a:t> </a:t>
            </a:r>
            <a:r>
              <a:rPr lang="cs-CZ" sz="1600" dirty="0" err="1"/>
              <a:t>radialis</a:t>
            </a:r>
            <a:r>
              <a:rPr lang="cs-CZ" sz="1600" dirty="0"/>
              <a:t>, odkud pokračuje pod </a:t>
            </a:r>
            <a:r>
              <a:rPr lang="cs-CZ" sz="1600" dirty="0" smtClean="0"/>
              <a:t>šlachou </a:t>
            </a:r>
            <a:r>
              <a:rPr lang="cs-CZ" sz="1600" dirty="0"/>
              <a:t>m. extensor </a:t>
            </a:r>
            <a:r>
              <a:rPr lang="cs-CZ" sz="1600" dirty="0" err="1"/>
              <a:t>pollicis</a:t>
            </a:r>
            <a:r>
              <a:rPr lang="cs-CZ" sz="1600" dirty="0"/>
              <a:t> </a:t>
            </a:r>
            <a:r>
              <a:rPr lang="cs-CZ" sz="1600" dirty="0" err="1"/>
              <a:t>longus</a:t>
            </a:r>
            <a:r>
              <a:rPr lang="cs-CZ" sz="1600" dirty="0"/>
              <a:t> na hřbetu </a:t>
            </a:r>
            <a:r>
              <a:rPr lang="cs-CZ" sz="1600" dirty="0" smtClean="0"/>
              <a:t>ruky</a:t>
            </a:r>
            <a:r>
              <a:rPr lang="cs-CZ" sz="1600" dirty="0"/>
              <a:t>. Zde pak prostupuje mezi dvěma hlavami </a:t>
            </a:r>
            <a:r>
              <a:rPr lang="cs-CZ" sz="1600" dirty="0" smtClean="0"/>
              <a:t>m</a:t>
            </a:r>
            <a:r>
              <a:rPr lang="cs-CZ" sz="1600" dirty="0"/>
              <a:t>. </a:t>
            </a:r>
            <a:r>
              <a:rPr lang="cs-CZ" sz="1600" dirty="0" err="1"/>
              <a:t>interosseus</a:t>
            </a:r>
            <a:r>
              <a:rPr lang="cs-CZ" sz="1600" dirty="0"/>
              <a:t> dorsalis primus do dlaně, kde </a:t>
            </a:r>
            <a:r>
              <a:rPr lang="cs-CZ" sz="1600" dirty="0" smtClean="0"/>
              <a:t>tvoří </a:t>
            </a:r>
            <a:r>
              <a:rPr lang="cs-CZ" sz="1600" dirty="0"/>
              <a:t>hluboký dlaňový oblouk. Její tep lze </a:t>
            </a:r>
            <a:r>
              <a:rPr lang="cs-CZ" sz="1600" dirty="0" smtClean="0"/>
              <a:t>hmatat </a:t>
            </a:r>
            <a:r>
              <a:rPr lang="cs-CZ" sz="1600" dirty="0"/>
              <a:t>v zápěstí mezi </a:t>
            </a:r>
            <a:r>
              <a:rPr lang="cs-CZ" sz="1600" dirty="0" smtClean="0"/>
              <a:t>šlachami </a:t>
            </a:r>
            <a:r>
              <a:rPr lang="cs-CZ" sz="1600" dirty="0"/>
              <a:t>m. </a:t>
            </a:r>
            <a:r>
              <a:rPr lang="cs-CZ" sz="1600" dirty="0" err="1"/>
              <a:t>brachioradialis</a:t>
            </a:r>
            <a:r>
              <a:rPr lang="cs-CZ" sz="1600" dirty="0"/>
              <a:t> </a:t>
            </a:r>
            <a:r>
              <a:rPr lang="cs-CZ" sz="1600" dirty="0" smtClean="0"/>
              <a:t>a </a:t>
            </a:r>
            <a:r>
              <a:rPr lang="cs-CZ" sz="1600" dirty="0"/>
              <a:t>m. </a:t>
            </a:r>
            <a:r>
              <a:rPr lang="cs-CZ" sz="1600" dirty="0" smtClean="0"/>
              <a:t>flexor </a:t>
            </a:r>
            <a:r>
              <a:rPr lang="cs-CZ" sz="1600" dirty="0" err="1"/>
              <a:t>carpi</a:t>
            </a:r>
            <a:r>
              <a:rPr lang="cs-CZ" sz="1600" dirty="0"/>
              <a:t> </a:t>
            </a:r>
            <a:r>
              <a:rPr lang="cs-CZ" sz="1600" dirty="0" err="1"/>
              <a:t>radialis</a:t>
            </a:r>
            <a:r>
              <a:rPr lang="cs-CZ" sz="1600" dirty="0"/>
              <a:t> a ve </a:t>
            </a:r>
            <a:r>
              <a:rPr lang="cs-CZ" sz="1600" dirty="0" err="1"/>
              <a:t>foveola</a:t>
            </a:r>
            <a:r>
              <a:rPr lang="cs-CZ" sz="1600" dirty="0"/>
              <a:t> </a:t>
            </a:r>
            <a:r>
              <a:rPr lang="cs-CZ" sz="1600" dirty="0" err="1"/>
              <a:t>radialis</a:t>
            </a:r>
            <a:r>
              <a:rPr lang="cs-CZ" sz="1600" dirty="0"/>
              <a:t>. </a:t>
            </a:r>
            <a:r>
              <a:rPr lang="cs-CZ" sz="1600" dirty="0" smtClean="0"/>
              <a:t>V </a:t>
            </a:r>
            <a:r>
              <a:rPr lang="cs-CZ" sz="1600" dirty="0"/>
              <a:t>těchto místech je možná i komprese.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A. </a:t>
            </a:r>
            <a:r>
              <a:rPr lang="cs-CZ" sz="1600" b="1" dirty="0" err="1"/>
              <a:t>ulnaris</a:t>
            </a:r>
            <a:endParaRPr lang="cs-CZ" sz="1600" b="1" dirty="0"/>
          </a:p>
          <a:p>
            <a:r>
              <a:rPr lang="cs-CZ" sz="1600" dirty="0"/>
              <a:t>Tato tepna doprovázena dvěma žilami probíhá </a:t>
            </a:r>
            <a:r>
              <a:rPr lang="cs-CZ" sz="1600" dirty="0" smtClean="0"/>
              <a:t>předloktím </a:t>
            </a:r>
            <a:r>
              <a:rPr lang="cs-CZ" sz="1600" dirty="0"/>
              <a:t>mezi m. </a:t>
            </a:r>
            <a:r>
              <a:rPr lang="cs-CZ" sz="1600" dirty="0" smtClean="0"/>
              <a:t>flexor </a:t>
            </a:r>
            <a:r>
              <a:rPr lang="cs-CZ" sz="1600" dirty="0" err="1"/>
              <a:t>digitorum</a:t>
            </a:r>
            <a:r>
              <a:rPr lang="cs-CZ" sz="1600" dirty="0"/>
              <a:t> </a:t>
            </a:r>
            <a:r>
              <a:rPr lang="cs-CZ" sz="1600" dirty="0" err="1" smtClean="0"/>
              <a:t>superficalis</a:t>
            </a:r>
            <a:r>
              <a:rPr lang="cs-CZ" sz="1600" dirty="0" smtClean="0"/>
              <a:t> </a:t>
            </a:r>
            <a:r>
              <a:rPr lang="cs-CZ" sz="1600" dirty="0"/>
              <a:t>a m. </a:t>
            </a:r>
            <a:r>
              <a:rPr lang="cs-CZ" sz="1600" dirty="0" smtClean="0"/>
              <a:t>flexor </a:t>
            </a:r>
            <a:r>
              <a:rPr lang="cs-CZ" sz="1600" dirty="0" err="1"/>
              <a:t>carpi</a:t>
            </a:r>
            <a:r>
              <a:rPr lang="cs-CZ" sz="1600" dirty="0"/>
              <a:t> </a:t>
            </a:r>
            <a:r>
              <a:rPr lang="cs-CZ" sz="1600" dirty="0" err="1"/>
              <a:t>ulnaris</a:t>
            </a:r>
            <a:r>
              <a:rPr lang="cs-CZ" sz="1600" dirty="0"/>
              <a:t> </a:t>
            </a:r>
            <a:r>
              <a:rPr lang="cs-CZ" sz="1600" dirty="0" err="1"/>
              <a:t>spoleně</a:t>
            </a:r>
            <a:r>
              <a:rPr lang="cs-CZ" sz="1600" dirty="0"/>
              <a:t> s n. </a:t>
            </a:r>
            <a:r>
              <a:rPr lang="cs-CZ" sz="1600" dirty="0" err="1" smtClean="0"/>
              <a:t>ulnaris</a:t>
            </a:r>
            <a:r>
              <a:rPr lang="cs-CZ" sz="1600" dirty="0"/>
              <a:t>. V zápěstí je její tep hmatný </a:t>
            </a:r>
            <a:r>
              <a:rPr lang="cs-CZ" sz="1600" dirty="0" err="1" smtClean="0"/>
              <a:t>navnitřradiálně</a:t>
            </a:r>
            <a:r>
              <a:rPr lang="cs-CZ" sz="1600" dirty="0" smtClean="0"/>
              <a:t> </a:t>
            </a:r>
            <a:r>
              <a:rPr lang="cs-CZ" sz="1600" dirty="0"/>
              <a:t>od šlachy m. </a:t>
            </a:r>
            <a:r>
              <a:rPr lang="cs-CZ" sz="1600" dirty="0" smtClean="0"/>
              <a:t>flexor </a:t>
            </a:r>
            <a:r>
              <a:rPr lang="cs-CZ" sz="1600" dirty="0" err="1"/>
              <a:t>carpi</a:t>
            </a:r>
            <a:r>
              <a:rPr lang="cs-CZ" sz="1600" dirty="0"/>
              <a:t> </a:t>
            </a:r>
            <a:r>
              <a:rPr lang="cs-CZ" sz="1600" dirty="0" err="1"/>
              <a:t>ulnaris</a:t>
            </a:r>
            <a:r>
              <a:rPr lang="cs-CZ" sz="1600" dirty="0"/>
              <a:t>, zde </a:t>
            </a:r>
            <a:r>
              <a:rPr lang="cs-CZ" sz="1600" dirty="0" smtClean="0"/>
              <a:t>ji </a:t>
            </a:r>
            <a:r>
              <a:rPr lang="cs-CZ" sz="1600" dirty="0"/>
              <a:t>lze i komprimovat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470594"/>
            <a:ext cx="2192337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48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10775"/>
            <a:ext cx="68407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Aorta </a:t>
            </a:r>
            <a:r>
              <a:rPr lang="cs-CZ" b="1" dirty="0" err="1"/>
              <a:t>abdominalis</a:t>
            </a:r>
            <a:endParaRPr lang="cs-CZ" b="1" dirty="0"/>
          </a:p>
          <a:p>
            <a:r>
              <a:rPr lang="cs-CZ" dirty="0"/>
              <a:t>Pulsaci břišní aorty lze vyhmatat u hubených </a:t>
            </a:r>
            <a:r>
              <a:rPr lang="cs-CZ" dirty="0" smtClean="0"/>
              <a:t>osob </a:t>
            </a:r>
            <a:r>
              <a:rPr lang="cs-CZ" dirty="0"/>
              <a:t>přes břišní stěnu ve střední čáře. Při </a:t>
            </a:r>
            <a:r>
              <a:rPr lang="cs-CZ" dirty="0" smtClean="0"/>
              <a:t>krvácení </a:t>
            </a:r>
            <a:r>
              <a:rPr lang="cs-CZ" dirty="0"/>
              <a:t>v dutině břišní a pánvi a z velkých cév </a:t>
            </a:r>
            <a:r>
              <a:rPr lang="cs-CZ" dirty="0" smtClean="0"/>
              <a:t>dolních </a:t>
            </a:r>
            <a:r>
              <a:rPr lang="cs-CZ" dirty="0"/>
              <a:t>končetin lze snížit krvácení tlakem </a:t>
            </a:r>
            <a:r>
              <a:rPr lang="cs-CZ" dirty="0" smtClean="0"/>
              <a:t>proti </a:t>
            </a:r>
            <a:r>
              <a:rPr lang="cs-CZ" dirty="0"/>
              <a:t>páteři. Tento postup se v současné době </a:t>
            </a:r>
            <a:r>
              <a:rPr lang="cs-CZ" dirty="0" smtClean="0"/>
              <a:t>nepoužívá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A. </a:t>
            </a:r>
            <a:r>
              <a:rPr lang="cs-CZ" b="1" dirty="0" err="1"/>
              <a:t>femoralis</a:t>
            </a:r>
            <a:endParaRPr lang="cs-CZ" b="1" dirty="0"/>
          </a:p>
          <a:p>
            <a:r>
              <a:rPr lang="cs-CZ" dirty="0"/>
              <a:t>Vzniká jako pokračování a. </a:t>
            </a:r>
            <a:r>
              <a:rPr lang="cs-CZ" dirty="0" err="1"/>
              <a:t>iliaca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 </a:t>
            </a:r>
            <a:r>
              <a:rPr lang="cs-CZ" dirty="0" smtClean="0"/>
              <a:t>průchodem </a:t>
            </a:r>
            <a:r>
              <a:rPr lang="cs-CZ" dirty="0"/>
              <a:t>pod tříselným vazem v </a:t>
            </a:r>
            <a:r>
              <a:rPr lang="cs-CZ" dirty="0" err="1"/>
              <a:t>lacuna</a:t>
            </a:r>
            <a:r>
              <a:rPr lang="cs-CZ" dirty="0"/>
              <a:t> </a:t>
            </a:r>
            <a:r>
              <a:rPr lang="cs-CZ" dirty="0" err="1" smtClean="0"/>
              <a:t>vasorum</a:t>
            </a:r>
            <a:r>
              <a:rPr lang="cs-CZ" dirty="0" smtClean="0"/>
              <a:t> </a:t>
            </a:r>
            <a:r>
              <a:rPr lang="cs-CZ" dirty="0"/>
              <a:t>do prostoru </a:t>
            </a:r>
            <a:r>
              <a:rPr lang="cs-CZ" dirty="0" err="1"/>
              <a:t>trigonum</a:t>
            </a:r>
            <a:r>
              <a:rPr lang="cs-CZ" dirty="0"/>
              <a:t> </a:t>
            </a:r>
            <a:r>
              <a:rPr lang="cs-CZ" dirty="0" err="1"/>
              <a:t>femorale</a:t>
            </a:r>
            <a:r>
              <a:rPr lang="cs-CZ" dirty="0"/>
              <a:t>. </a:t>
            </a:r>
            <a:r>
              <a:rPr lang="cs-CZ" dirty="0" smtClean="0"/>
              <a:t>V </a:t>
            </a:r>
            <a:r>
              <a:rPr lang="cs-CZ" dirty="0" err="1"/>
              <a:t>lacuna</a:t>
            </a:r>
            <a:r>
              <a:rPr lang="cs-CZ" dirty="0"/>
              <a:t> </a:t>
            </a:r>
            <a:r>
              <a:rPr lang="cs-CZ" dirty="0" err="1"/>
              <a:t>vasorum</a:t>
            </a:r>
            <a:r>
              <a:rPr lang="cs-CZ" dirty="0"/>
              <a:t> jsou nejmediálněji uloženy </a:t>
            </a:r>
            <a:r>
              <a:rPr lang="cs-CZ" dirty="0" smtClean="0"/>
              <a:t>hluboké </a:t>
            </a:r>
            <a:r>
              <a:rPr lang="cs-CZ" dirty="0"/>
              <a:t>tříselné uzliny, dále v. </a:t>
            </a:r>
            <a:r>
              <a:rPr lang="cs-CZ" dirty="0" err="1"/>
              <a:t>femoralis</a:t>
            </a:r>
            <a:r>
              <a:rPr lang="cs-CZ" dirty="0"/>
              <a:t>, až </a:t>
            </a:r>
            <a:r>
              <a:rPr lang="cs-CZ" dirty="0" smtClean="0"/>
              <a:t>posléze </a:t>
            </a:r>
            <a:r>
              <a:rPr lang="cs-CZ" dirty="0"/>
              <a:t>a. </a:t>
            </a:r>
            <a:r>
              <a:rPr lang="cs-CZ" dirty="0" err="1"/>
              <a:t>femoralis</a:t>
            </a:r>
            <a:r>
              <a:rPr lang="cs-CZ" dirty="0"/>
              <a:t>. Její tep je hmatný pod </a:t>
            </a:r>
            <a:r>
              <a:rPr lang="cs-CZ" dirty="0" smtClean="0"/>
              <a:t>tříselným </a:t>
            </a:r>
            <a:r>
              <a:rPr lang="cs-CZ" dirty="0"/>
              <a:t>vazem. Zde lze tepnu komprimovat </a:t>
            </a:r>
            <a:r>
              <a:rPr lang="cs-CZ" dirty="0" smtClean="0"/>
              <a:t>proti </a:t>
            </a:r>
            <a:r>
              <a:rPr lang="cs-CZ" dirty="0"/>
              <a:t>os </a:t>
            </a:r>
            <a:r>
              <a:rPr lang="cs-CZ" dirty="0" err="1"/>
              <a:t>pubis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A. </a:t>
            </a:r>
            <a:r>
              <a:rPr lang="cs-CZ" b="1" dirty="0" err="1"/>
              <a:t>poplitea</a:t>
            </a:r>
            <a:endParaRPr lang="cs-CZ" b="1" dirty="0"/>
          </a:p>
          <a:p>
            <a:r>
              <a:rPr lang="cs-CZ" dirty="0"/>
              <a:t>V prostoru zákolenní jámy je tepna v rámci </a:t>
            </a:r>
            <a:r>
              <a:rPr lang="cs-CZ" dirty="0" smtClean="0"/>
              <a:t>nervově </a:t>
            </a:r>
            <a:r>
              <a:rPr lang="cs-CZ" dirty="0"/>
              <a:t>cévního svazku uložena nejhlouběji </a:t>
            </a:r>
            <a:r>
              <a:rPr lang="cs-CZ" dirty="0" smtClean="0"/>
              <a:t>a </a:t>
            </a:r>
            <a:r>
              <a:rPr lang="cs-CZ" dirty="0"/>
              <a:t>mediálně. Je tak chráněna proti poranění. </a:t>
            </a:r>
            <a:r>
              <a:rPr lang="cs-CZ" dirty="0" smtClean="0"/>
              <a:t>Tepna </a:t>
            </a:r>
            <a:r>
              <a:rPr lang="cs-CZ" dirty="0"/>
              <a:t>je lépe hmatná při částečně </a:t>
            </a:r>
            <a:r>
              <a:rPr lang="cs-CZ" dirty="0" smtClean="0"/>
              <a:t>flektované končetině </a:t>
            </a:r>
            <a:r>
              <a:rPr lang="cs-CZ" dirty="0"/>
              <a:t>v kolenním kloubu.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A. </a:t>
            </a:r>
            <a:r>
              <a:rPr lang="cs-CZ" b="1" dirty="0" err="1"/>
              <a:t>tibialis</a:t>
            </a:r>
            <a:r>
              <a:rPr lang="cs-CZ" b="1" dirty="0"/>
              <a:t> </a:t>
            </a:r>
            <a:r>
              <a:rPr lang="cs-CZ" b="1" dirty="0" err="1"/>
              <a:t>posterior</a:t>
            </a:r>
            <a:endParaRPr lang="cs-CZ" b="1" dirty="0"/>
          </a:p>
          <a:p>
            <a:r>
              <a:rPr lang="cs-CZ" dirty="0"/>
              <a:t>A.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probíhá za vnitřním </a:t>
            </a:r>
            <a:r>
              <a:rPr lang="cs-CZ" dirty="0" smtClean="0"/>
              <a:t>kotníkem </a:t>
            </a:r>
            <a:r>
              <a:rPr lang="cs-CZ" dirty="0"/>
              <a:t>do planty. Tepna spolu s žilami a n. </a:t>
            </a:r>
            <a:r>
              <a:rPr lang="cs-CZ" dirty="0" err="1" smtClean="0"/>
              <a:t>tibialis</a:t>
            </a:r>
            <a:r>
              <a:rPr lang="cs-CZ" dirty="0" smtClean="0"/>
              <a:t> </a:t>
            </a:r>
            <a:r>
              <a:rPr lang="cs-CZ" dirty="0"/>
              <a:t>probíhá v úzkém prostoru doprovázena </a:t>
            </a:r>
            <a:r>
              <a:rPr lang="cs-CZ" dirty="0" smtClean="0"/>
              <a:t>před </a:t>
            </a:r>
            <a:r>
              <a:rPr lang="cs-CZ" dirty="0"/>
              <a:t>ní ležícími šlachami m.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A</a:t>
            </a:r>
            <a:r>
              <a:rPr lang="cs-CZ" b="1" dirty="0"/>
              <a:t>. dorsalis </a:t>
            </a:r>
            <a:r>
              <a:rPr lang="cs-CZ" b="1" dirty="0" err="1"/>
              <a:t>pedis</a:t>
            </a:r>
            <a:endParaRPr lang="cs-CZ" b="1" dirty="0"/>
          </a:p>
          <a:p>
            <a:r>
              <a:rPr lang="cs-CZ" dirty="0"/>
              <a:t>Tato tepna probíhá po hřbetu nohy jako </a:t>
            </a:r>
            <a:r>
              <a:rPr lang="cs-CZ" dirty="0" smtClean="0"/>
              <a:t>pokračování </a:t>
            </a:r>
            <a:r>
              <a:rPr lang="cs-CZ" dirty="0"/>
              <a:t>a.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. Kříží (podbíhá) šlachu </a:t>
            </a:r>
            <a:r>
              <a:rPr lang="cs-CZ" dirty="0" smtClean="0"/>
              <a:t>m</a:t>
            </a:r>
            <a:r>
              <a:rPr lang="cs-CZ" dirty="0"/>
              <a:t>. extensor </a:t>
            </a:r>
            <a:r>
              <a:rPr lang="cs-CZ" dirty="0" err="1"/>
              <a:t>hallucis</a:t>
            </a:r>
            <a:r>
              <a:rPr lang="cs-CZ" dirty="0"/>
              <a:t> </a:t>
            </a:r>
            <a:r>
              <a:rPr lang="cs-CZ" dirty="0" err="1"/>
              <a:t>longus</a:t>
            </a:r>
            <a:r>
              <a:rPr lang="cs-CZ" dirty="0"/>
              <a:t> a její tep je hmatný </a:t>
            </a:r>
            <a:r>
              <a:rPr lang="cs-CZ" dirty="0" smtClean="0"/>
              <a:t>zevně </a:t>
            </a:r>
            <a:r>
              <a:rPr lang="cs-CZ" dirty="0"/>
              <a:t>od této </a:t>
            </a:r>
            <a:r>
              <a:rPr lang="cs-CZ" dirty="0" smtClean="0"/>
              <a:t>šlachy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3214"/>
            <a:ext cx="2192337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5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Biometrie žíly hřbetu ruky vs. žíly dlaně ruky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Technologie žil dlaně ruky je obdobná jako technologie hřbetu ruky. V prvním případě se snímají žíly dlaně a v druhém žíly hřbetu ruky. Rozdíl je samozřejmě i v realizacích daných biometrických systémů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91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8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Portální oběh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19" y="1268760"/>
            <a:ext cx="5771893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effectLst/>
              </a:rPr>
              <a:t>Systémový oběh</a:t>
            </a:r>
            <a:r>
              <a:rPr lang="cs-CZ" dirty="0" smtClean="0">
                <a:effectLst/>
              </a:rPr>
              <a:t> představuje odvod odkysličené krve do srdce, přičemž z horní poloviny těla je krev odváděna do srdce horní dutou žilou (</a:t>
            </a:r>
            <a:r>
              <a:rPr lang="cs-CZ" dirty="0" err="1" smtClean="0">
                <a:effectLst/>
              </a:rPr>
              <a:t>vena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cava</a:t>
            </a:r>
            <a:r>
              <a:rPr lang="cs-CZ" dirty="0" smtClean="0">
                <a:effectLst/>
              </a:rPr>
              <a:t> superior) a z dolní poloviny těla pak dolní dutou žilou (</a:t>
            </a:r>
            <a:r>
              <a:rPr lang="cs-CZ" dirty="0" err="1" smtClean="0">
                <a:effectLst/>
              </a:rPr>
              <a:t>vena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cava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inferior</a:t>
            </a:r>
            <a:r>
              <a:rPr lang="cs-CZ" dirty="0" smtClean="0">
                <a:effectLst/>
              </a:rPr>
              <a:t>). </a:t>
            </a:r>
          </a:p>
          <a:p>
            <a:pPr marL="0" indent="0">
              <a:buNone/>
            </a:pPr>
            <a:r>
              <a:rPr lang="cs-CZ" b="1" u="sng" dirty="0" smtClean="0">
                <a:effectLst/>
              </a:rPr>
              <a:t>Portální oběh</a:t>
            </a:r>
            <a:r>
              <a:rPr lang="cs-CZ" dirty="0" smtClean="0"/>
              <a:t> je tvořen portální žilou (</a:t>
            </a:r>
            <a:r>
              <a:rPr lang="cs-CZ" dirty="0" err="1" smtClean="0"/>
              <a:t>vena</a:t>
            </a:r>
            <a:r>
              <a:rPr lang="cs-CZ" dirty="0" smtClean="0"/>
              <a:t> </a:t>
            </a:r>
            <a:r>
              <a:rPr lang="cs-CZ" dirty="0" err="1" smtClean="0"/>
              <a:t>portae</a:t>
            </a:r>
            <a:r>
              <a:rPr lang="cs-CZ" dirty="0" smtClean="0"/>
              <a:t> - vrátnice), která vzniká soutokem </a:t>
            </a:r>
            <a:r>
              <a:rPr lang="cs-CZ" dirty="0" err="1" smtClean="0">
                <a:solidFill>
                  <a:srgbClr val="FF0000"/>
                </a:solidFill>
              </a:rPr>
              <a:t>vena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splenica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(žíla odvádějící odkysličenou krev ze sleziny a přilehlých orgánů) a </a:t>
            </a:r>
            <a:r>
              <a:rPr lang="cs-CZ" dirty="0" err="1" smtClean="0">
                <a:solidFill>
                  <a:srgbClr val="FF0000"/>
                </a:solidFill>
              </a:rPr>
              <a:t>vena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mesenterica</a:t>
            </a:r>
            <a:r>
              <a:rPr lang="cs-CZ" dirty="0" smtClean="0">
                <a:solidFill>
                  <a:srgbClr val="FF0000"/>
                </a:solidFill>
              </a:rPr>
              <a:t> superior </a:t>
            </a:r>
            <a:r>
              <a:rPr lang="cs-CZ" dirty="0" smtClean="0"/>
              <a:t>(jedna z hlavních žil odvádějících odkysličenou krev ze střev a dalších orgánů dutiny břišní). Portální žíla odvádí krev ze šech nepárových orgánů dutiny břišní (tedy ze </a:t>
            </a:r>
            <a:r>
              <a:rPr lang="cs-CZ" dirty="0" smtClean="0">
                <a:solidFill>
                  <a:srgbClr val="FF0000"/>
                </a:solidFill>
              </a:rPr>
              <a:t>střev, žaludku, sleziny</a:t>
            </a:r>
            <a:r>
              <a:rPr lang="cs-CZ" dirty="0" smtClean="0"/>
              <a:t>) do jater, kde </a:t>
            </a:r>
            <a:r>
              <a:rPr lang="cs-CZ" dirty="0" smtClean="0">
                <a:solidFill>
                  <a:srgbClr val="FF0000"/>
                </a:solidFill>
              </a:rPr>
              <a:t>dochází ke zpracování živin vstřebaných do krve</a:t>
            </a:r>
            <a:r>
              <a:rPr lang="cs-CZ" dirty="0" smtClean="0"/>
              <a:t> v trávicím ústrojí.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dirty="0" smtClean="0"/>
              <a:t> 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667" r="46500" b="7112"/>
          <a:stretch/>
        </p:blipFill>
        <p:spPr bwMode="auto">
          <a:xfrm>
            <a:off x="6023413" y="1290464"/>
            <a:ext cx="31083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4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1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/>
              <a:t>Portokavalání</a:t>
            </a:r>
            <a:r>
              <a:rPr lang="cs-CZ" dirty="0"/>
              <a:t> anastomózy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5544616" cy="5555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 smtClean="0">
                <a:effectLst/>
              </a:rPr>
              <a:t>Portokavální anastomózy </a:t>
            </a:r>
            <a:r>
              <a:rPr lang="cs-CZ" sz="1400" dirty="0"/>
              <a:t>jsou spojky mezi větvemi </a:t>
            </a:r>
            <a:r>
              <a:rPr lang="cs-CZ" sz="1400" dirty="0" err="1"/>
              <a:t>vena</a:t>
            </a:r>
            <a:r>
              <a:rPr lang="cs-CZ" sz="1400" dirty="0"/>
              <a:t> </a:t>
            </a:r>
            <a:r>
              <a:rPr lang="cs-CZ" sz="1400" dirty="0" err="1"/>
              <a:t>portae</a:t>
            </a:r>
            <a:r>
              <a:rPr lang="cs-CZ" sz="1400" dirty="0"/>
              <a:t> (portální oběh) a </a:t>
            </a:r>
            <a:r>
              <a:rPr lang="cs-CZ" sz="1400" dirty="0" err="1"/>
              <a:t>vena</a:t>
            </a:r>
            <a:r>
              <a:rPr lang="cs-CZ" sz="1400" dirty="0"/>
              <a:t> </a:t>
            </a:r>
            <a:r>
              <a:rPr lang="cs-CZ" sz="1400" dirty="0" err="1"/>
              <a:t>cava</a:t>
            </a:r>
            <a:r>
              <a:rPr lang="cs-CZ" sz="1400" dirty="0"/>
              <a:t> </a:t>
            </a:r>
            <a:r>
              <a:rPr lang="cs-CZ" sz="1400" dirty="0" err="1"/>
              <a:t>inferior</a:t>
            </a:r>
            <a:r>
              <a:rPr lang="cs-CZ" sz="1400" dirty="0"/>
              <a:t>, respektive superior (systémový oběh). </a:t>
            </a:r>
          </a:p>
          <a:p>
            <a:pPr marL="0" indent="0">
              <a:buNone/>
            </a:pPr>
            <a:r>
              <a:rPr lang="cs-CZ" sz="1400" b="1" dirty="0" smtClean="0"/>
              <a:t>Portokavální anastomózy</a:t>
            </a:r>
            <a:r>
              <a:rPr lang="cs-CZ" sz="1400" dirty="0" smtClean="0"/>
              <a:t> jsou důležité zejména v klinické medicíně, protože zejména v případě zvýšeného tlaku v portální žíle (takzvaná portální hypertenze) hrozí vznik varixů (žilních výdutí), které mohou při prasknutí způsobit životu nebezpečné krvácení do dutiny břišní.</a:t>
            </a:r>
            <a:r>
              <a:rPr lang="cs-CZ" sz="14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cs-CZ" sz="1400" dirty="0" smtClean="0">
                <a:effectLst/>
              </a:rPr>
              <a:t>Anastomóza je tvořena následujícími žilami: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portae</a:t>
            </a:r>
            <a:r>
              <a:rPr lang="cs-CZ" sz="1400" dirty="0" smtClean="0">
                <a:effectLst/>
              </a:rPr>
              <a:t> – levá žaludeční žíla (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gastrica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sinistra</a:t>
            </a:r>
            <a:r>
              <a:rPr lang="cs-CZ" sz="1400" dirty="0" smtClean="0">
                <a:effectLst/>
              </a:rPr>
              <a:t>) x jícnové žíly (</a:t>
            </a:r>
            <a:r>
              <a:rPr lang="cs-CZ" sz="1400" dirty="0" err="1" smtClean="0">
                <a:effectLst/>
              </a:rPr>
              <a:t>vv</a:t>
            </a:r>
            <a:r>
              <a:rPr lang="cs-CZ" sz="1400" dirty="0" smtClean="0">
                <a:effectLst/>
              </a:rPr>
              <a:t>. </a:t>
            </a:r>
            <a:r>
              <a:rPr lang="cs-CZ" sz="1400" dirty="0" err="1" smtClean="0">
                <a:effectLst/>
              </a:rPr>
              <a:t>oesophageae</a:t>
            </a:r>
            <a:r>
              <a:rPr lang="cs-CZ" sz="1400" dirty="0" smtClean="0">
                <a:effectLst/>
              </a:rPr>
              <a:t>) –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azygos</a:t>
            </a:r>
            <a:r>
              <a:rPr lang="cs-CZ" sz="1400" dirty="0" smtClean="0">
                <a:effectLst/>
              </a:rPr>
              <a:t> – horní dutá žíla (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cava</a:t>
            </a:r>
            <a:r>
              <a:rPr lang="cs-CZ" sz="1400" dirty="0" smtClean="0">
                <a:effectLst/>
              </a:rPr>
              <a:t> superior)</a:t>
            </a:r>
          </a:p>
          <a:p>
            <a:pPr marL="0" indent="0">
              <a:buNone/>
            </a:pPr>
            <a:r>
              <a:rPr lang="cs-CZ" sz="1400" b="1" u="sng" dirty="0" smtClean="0">
                <a:effectLst/>
              </a:rPr>
              <a:t>Povrchové břišní žíly</a:t>
            </a:r>
            <a:r>
              <a:rPr lang="cs-CZ" sz="1400" dirty="0" smtClean="0">
                <a:effectLst/>
              </a:rPr>
              <a:t> – tato anastomóza se často projeví jako viditelné vystoupení žil na kůži v okolí pupku – tzv. </a:t>
            </a:r>
            <a:r>
              <a:rPr lang="cs-CZ" sz="1400" dirty="0" err="1" smtClean="0">
                <a:solidFill>
                  <a:srgbClr val="FF0000"/>
                </a:solidFill>
                <a:effectLst/>
              </a:rPr>
              <a:t>caput</a:t>
            </a:r>
            <a:r>
              <a:rPr lang="cs-CZ" sz="1400" dirty="0" smtClean="0">
                <a:solidFill>
                  <a:srgbClr val="FF0000"/>
                </a:solidFill>
                <a:effectLst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effectLst/>
              </a:rPr>
              <a:t>medusae</a:t>
            </a:r>
            <a:r>
              <a:rPr lang="cs-CZ" sz="1400" dirty="0" smtClean="0">
                <a:solidFill>
                  <a:srgbClr val="FF0000"/>
                </a:solidFill>
                <a:effectLst/>
              </a:rPr>
              <a:t> (hlava medúzy).</a:t>
            </a:r>
            <a:r>
              <a:rPr lang="cs-CZ" sz="1400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cs-CZ" sz="1400" dirty="0" smtClean="0"/>
              <a:t>Vlastní anastomóza je tvořena následujícími žilami: </a:t>
            </a:r>
          </a:p>
          <a:p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portae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paraumbilikální</a:t>
            </a:r>
            <a:r>
              <a:rPr lang="cs-CZ" sz="1400" dirty="0" smtClean="0">
                <a:effectLst/>
              </a:rPr>
              <a:t> žíly x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epigastrica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inferior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iliace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externa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cava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inferior</a:t>
            </a:r>
            <a:endParaRPr lang="cs-CZ" sz="1400" dirty="0" smtClean="0">
              <a:effectLst/>
            </a:endParaRPr>
          </a:p>
          <a:p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portae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paraumbilikální</a:t>
            </a:r>
            <a:r>
              <a:rPr lang="cs-CZ" sz="1400" dirty="0" smtClean="0">
                <a:effectLst/>
              </a:rPr>
              <a:t> žíly x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epigastrica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superficialis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saphena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magna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cava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inferior</a:t>
            </a:r>
            <a:endParaRPr lang="cs-CZ" sz="1400" dirty="0" smtClean="0">
              <a:effectLst/>
            </a:endParaRPr>
          </a:p>
          <a:p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portae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paraumbilikální</a:t>
            </a:r>
            <a:r>
              <a:rPr lang="cs-CZ" sz="1400" dirty="0" smtClean="0">
                <a:effectLst/>
              </a:rPr>
              <a:t> žíly x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thoracoepigastrica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axillaris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cava</a:t>
            </a:r>
            <a:r>
              <a:rPr lang="cs-CZ" sz="1400" dirty="0" smtClean="0">
                <a:effectLst/>
              </a:rPr>
              <a:t> superior</a:t>
            </a:r>
          </a:p>
          <a:p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portae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paraumbilikální</a:t>
            </a:r>
            <a:r>
              <a:rPr lang="cs-CZ" sz="1400" dirty="0" smtClean="0">
                <a:effectLst/>
              </a:rPr>
              <a:t> žíly x </a:t>
            </a:r>
            <a:r>
              <a:rPr lang="cs-CZ" sz="1400" dirty="0" err="1" smtClean="0">
                <a:effectLst/>
              </a:rPr>
              <a:t>Burrowovy</a:t>
            </a:r>
            <a:r>
              <a:rPr lang="cs-CZ" sz="1400" dirty="0" smtClean="0">
                <a:effectLst/>
              </a:rPr>
              <a:t> žíly (podél chorda </a:t>
            </a:r>
            <a:r>
              <a:rPr lang="cs-CZ" sz="1400" dirty="0" err="1" smtClean="0">
                <a:effectLst/>
              </a:rPr>
              <a:t>urachi</a:t>
            </a:r>
            <a:r>
              <a:rPr lang="cs-CZ" sz="1400" dirty="0" smtClean="0">
                <a:effectLst/>
              </a:rPr>
              <a:t>) – plexus </a:t>
            </a:r>
            <a:r>
              <a:rPr lang="cs-CZ" sz="1400" dirty="0" err="1" smtClean="0">
                <a:effectLst/>
              </a:rPr>
              <a:t>vesicalis</a:t>
            </a:r>
            <a:r>
              <a:rPr lang="cs-CZ" sz="1400" dirty="0" smtClean="0">
                <a:effectLst/>
              </a:rPr>
              <a:t> – </a:t>
            </a:r>
            <a:r>
              <a:rPr lang="cs-CZ" sz="1400" dirty="0" err="1" smtClean="0">
                <a:effectLst/>
              </a:rPr>
              <a:t>vena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cava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inferior</a:t>
            </a:r>
            <a:endParaRPr lang="cs-CZ" sz="1400" dirty="0" smtClean="0">
              <a:effectLst/>
            </a:endParaRPr>
          </a:p>
          <a:p>
            <a:pPr marL="0" indent="0">
              <a:buNone/>
            </a:pPr>
            <a:r>
              <a:rPr lang="cs-CZ" sz="1400" b="1" u="sng" dirty="0" smtClean="0">
                <a:effectLst/>
              </a:rPr>
              <a:t>Spojky kolem konečníku</a:t>
            </a:r>
            <a:r>
              <a:rPr lang="cs-CZ" sz="1400" dirty="0" smtClean="0">
                <a:effectLst/>
              </a:rPr>
              <a:t> – dříve se mělo za to, že tyto spojky jsou příčinou vzniku hemeroidů, nicméně bylo zjištěno, že to není pravda.</a:t>
            </a:r>
          </a:p>
          <a:p>
            <a:r>
              <a:rPr lang="cs-CZ" sz="1400" dirty="0" smtClean="0">
                <a:effectLst/>
              </a:rPr>
              <a:t>Vlastní anastomóza je tvořena následujícími žilami:</a:t>
            </a:r>
          </a:p>
          <a:p>
            <a:r>
              <a:rPr lang="cs-CZ" sz="1400" dirty="0" smtClean="0">
                <a:effectLst/>
              </a:rPr>
              <a:t>v. </a:t>
            </a:r>
            <a:r>
              <a:rPr lang="cs-CZ" sz="1400" dirty="0" err="1" smtClean="0">
                <a:effectLst/>
              </a:rPr>
              <a:t>portae</a:t>
            </a:r>
            <a:r>
              <a:rPr lang="cs-CZ" sz="1400" dirty="0" smtClean="0">
                <a:effectLst/>
              </a:rPr>
              <a:t> – v. </a:t>
            </a:r>
            <a:r>
              <a:rPr lang="cs-CZ" sz="1400" dirty="0" err="1" smtClean="0">
                <a:effectLst/>
              </a:rPr>
              <a:t>mesenterica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inferior</a:t>
            </a:r>
            <a:r>
              <a:rPr lang="cs-CZ" sz="1400" dirty="0" smtClean="0">
                <a:effectLst/>
              </a:rPr>
              <a:t> – v. </a:t>
            </a:r>
            <a:r>
              <a:rPr lang="cs-CZ" sz="1400" dirty="0" err="1" smtClean="0">
                <a:effectLst/>
              </a:rPr>
              <a:t>rectalis</a:t>
            </a:r>
            <a:r>
              <a:rPr lang="cs-CZ" sz="1400" dirty="0" smtClean="0">
                <a:effectLst/>
              </a:rPr>
              <a:t> superior – </a:t>
            </a:r>
            <a:r>
              <a:rPr lang="cs-CZ" sz="1400" dirty="0" err="1" smtClean="0">
                <a:effectLst/>
              </a:rPr>
              <a:t>vv</a:t>
            </a:r>
            <a:r>
              <a:rPr lang="cs-CZ" sz="1400" dirty="0" smtClean="0">
                <a:effectLst/>
              </a:rPr>
              <a:t>. </a:t>
            </a:r>
            <a:r>
              <a:rPr lang="cs-CZ" sz="1400" dirty="0" err="1" smtClean="0">
                <a:effectLst/>
              </a:rPr>
              <a:t>rectales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mediae</a:t>
            </a:r>
            <a:r>
              <a:rPr lang="cs-CZ" sz="1400" dirty="0" smtClean="0">
                <a:effectLst/>
              </a:rPr>
              <a:t> et </a:t>
            </a:r>
            <a:r>
              <a:rPr lang="cs-CZ" sz="1400" dirty="0" err="1" smtClean="0">
                <a:effectLst/>
              </a:rPr>
              <a:t>inferiores</a:t>
            </a:r>
            <a:r>
              <a:rPr lang="cs-CZ" sz="1400" dirty="0" smtClean="0">
                <a:effectLst/>
              </a:rPr>
              <a:t> – v. </a:t>
            </a:r>
            <a:r>
              <a:rPr lang="cs-CZ" sz="1400" dirty="0" err="1" smtClean="0">
                <a:effectLst/>
              </a:rPr>
              <a:t>cava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 err="1" smtClean="0">
                <a:effectLst/>
              </a:rPr>
              <a:t>inf</a:t>
            </a:r>
            <a:r>
              <a:rPr lang="cs-CZ" sz="1400" dirty="0" smtClean="0">
                <a:effectLst/>
              </a:rPr>
              <a:t>.</a:t>
            </a:r>
            <a:endParaRPr lang="cs-CZ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14" y="126876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34049" cy="29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7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878" y="116632"/>
            <a:ext cx="54726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/>
              <a:t>Kavokavální</a:t>
            </a:r>
            <a:r>
              <a:rPr lang="cs-CZ" dirty="0"/>
              <a:t> anastomózy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758778"/>
            <a:ext cx="864096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1) Plexus </a:t>
            </a:r>
            <a:r>
              <a:rPr lang="cs-CZ" sz="1800" b="1" dirty="0" err="1" smtClean="0"/>
              <a:t>venosi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vertebrales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dirty="0" smtClean="0"/>
              <a:t>Podél páteře jsou rozloženy dvě longitudinálně orientované venosní pleteně – plexus </a:t>
            </a:r>
            <a:r>
              <a:rPr lang="cs-CZ" sz="1800" dirty="0" err="1" smtClean="0"/>
              <a:t>venosi</a:t>
            </a:r>
            <a:r>
              <a:rPr lang="cs-CZ" sz="1800" dirty="0" smtClean="0"/>
              <a:t> </a:t>
            </a:r>
            <a:r>
              <a:rPr lang="cs-CZ" sz="1800" dirty="0" err="1" smtClean="0"/>
              <a:t>vertebrales</a:t>
            </a:r>
            <a:r>
              <a:rPr lang="cs-CZ" sz="1800" dirty="0" smtClean="0"/>
              <a:t> </a:t>
            </a:r>
            <a:r>
              <a:rPr lang="cs-CZ" sz="1800" dirty="0" err="1" smtClean="0"/>
              <a:t>interni</a:t>
            </a:r>
            <a:r>
              <a:rPr lang="cs-CZ" sz="1800" dirty="0" smtClean="0"/>
              <a:t> a plexus </a:t>
            </a:r>
            <a:r>
              <a:rPr lang="cs-CZ" sz="1800" dirty="0" err="1" smtClean="0"/>
              <a:t>venosi</a:t>
            </a:r>
            <a:r>
              <a:rPr lang="cs-CZ" sz="1800" dirty="0" smtClean="0"/>
              <a:t> </a:t>
            </a:r>
            <a:r>
              <a:rPr lang="cs-CZ" sz="1800" dirty="0" err="1" smtClean="0"/>
              <a:t>vertebrales</a:t>
            </a:r>
            <a:r>
              <a:rPr lang="cs-CZ" sz="1800" dirty="0" smtClean="0"/>
              <a:t> </a:t>
            </a:r>
            <a:r>
              <a:rPr lang="cs-CZ" sz="1800" dirty="0" err="1" smtClean="0"/>
              <a:t>externi</a:t>
            </a:r>
            <a:r>
              <a:rPr lang="cs-CZ" sz="1800" dirty="0" smtClean="0"/>
              <a:t>, které jsou navzájem spojeny četnými spojkami (například prostřednictvím </a:t>
            </a:r>
            <a:r>
              <a:rPr lang="cs-CZ" sz="1800" dirty="0" err="1" smtClean="0"/>
              <a:t>venae</a:t>
            </a:r>
            <a:r>
              <a:rPr lang="cs-CZ" sz="1800" dirty="0" smtClean="0"/>
              <a:t> </a:t>
            </a:r>
            <a:r>
              <a:rPr lang="cs-CZ" sz="1800" dirty="0" err="1" smtClean="0"/>
              <a:t>intervertebrales</a:t>
            </a:r>
            <a:r>
              <a:rPr lang="cs-CZ" sz="1800" dirty="0" smtClean="0"/>
              <a:t>).</a:t>
            </a:r>
          </a:p>
          <a:p>
            <a:pPr marL="0" indent="0">
              <a:buNone/>
            </a:pPr>
            <a:r>
              <a:rPr lang="cs-CZ" sz="1800" b="1" dirty="0" smtClean="0"/>
              <a:t>2) </a:t>
            </a:r>
            <a:r>
              <a:rPr lang="cs-CZ" sz="1800" b="1" dirty="0" err="1" smtClean="0"/>
              <a:t>Vena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azygos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dirty="0" smtClean="0"/>
              <a:t>vzniká pod bránicí jako pokračování </a:t>
            </a:r>
            <a:r>
              <a:rPr lang="cs-CZ" sz="1800" dirty="0" err="1" smtClean="0"/>
              <a:t>vena</a:t>
            </a:r>
            <a:r>
              <a:rPr lang="cs-CZ" sz="1800" dirty="0" smtClean="0"/>
              <a:t> </a:t>
            </a:r>
            <a:r>
              <a:rPr lang="cs-CZ" sz="1800" dirty="0" err="1" smtClean="0"/>
              <a:t>lumbalis</a:t>
            </a:r>
            <a:r>
              <a:rPr lang="cs-CZ" sz="1800" dirty="0" smtClean="0"/>
              <a:t> </a:t>
            </a:r>
            <a:r>
              <a:rPr lang="cs-CZ" sz="1800" dirty="0" err="1" smtClean="0"/>
              <a:t>ascendens</a:t>
            </a:r>
            <a:r>
              <a:rPr lang="cs-CZ" sz="1800" dirty="0" smtClean="0"/>
              <a:t> </a:t>
            </a:r>
            <a:r>
              <a:rPr lang="cs-CZ" sz="1800" dirty="0" err="1" smtClean="0"/>
              <a:t>dextra</a:t>
            </a:r>
            <a:r>
              <a:rPr lang="cs-CZ" sz="1800" dirty="0" smtClean="0"/>
              <a:t>. Tato žíla probíhá po pravé straně páteře. Kaudálně se spojuje s </a:t>
            </a:r>
            <a:r>
              <a:rPr lang="cs-CZ" sz="1800" dirty="0" err="1" smtClean="0"/>
              <a:t>vena</a:t>
            </a:r>
            <a:r>
              <a:rPr lang="cs-CZ" sz="1800" dirty="0" smtClean="0"/>
              <a:t> </a:t>
            </a:r>
            <a:r>
              <a:rPr lang="cs-CZ" sz="1800" dirty="0" err="1" smtClean="0"/>
              <a:t>iliaca</a:t>
            </a:r>
            <a:r>
              <a:rPr lang="cs-CZ" sz="1800" dirty="0" smtClean="0"/>
              <a:t> </a:t>
            </a:r>
            <a:r>
              <a:rPr lang="cs-CZ" sz="1800" dirty="0" err="1" smtClean="0"/>
              <a:t>communis</a:t>
            </a:r>
            <a:r>
              <a:rPr lang="cs-CZ" sz="1800" dirty="0" smtClean="0"/>
              <a:t> </a:t>
            </a:r>
            <a:r>
              <a:rPr lang="cs-CZ" sz="1800" dirty="0" err="1" smtClean="0"/>
              <a:t>dextra</a:t>
            </a:r>
            <a:r>
              <a:rPr lang="cs-CZ" sz="1800" dirty="0" smtClean="0"/>
              <a:t>, po stranách se do ní otevírají </a:t>
            </a:r>
            <a:r>
              <a:rPr lang="cs-CZ" sz="1800" dirty="0" err="1" smtClean="0"/>
              <a:t>venae</a:t>
            </a:r>
            <a:r>
              <a:rPr lang="cs-CZ" sz="1800" dirty="0" smtClean="0"/>
              <a:t> </a:t>
            </a:r>
            <a:r>
              <a:rPr lang="cs-CZ" sz="1800" dirty="0" err="1" smtClean="0"/>
              <a:t>lumbales</a:t>
            </a:r>
            <a:r>
              <a:rPr lang="cs-CZ" sz="1800" dirty="0" smtClean="0"/>
              <a:t> </a:t>
            </a:r>
            <a:r>
              <a:rPr lang="cs-CZ" sz="1800" dirty="0" err="1" smtClean="0"/>
              <a:t>dextrae</a:t>
            </a:r>
            <a:r>
              <a:rPr lang="cs-CZ" sz="1800" dirty="0" smtClean="0"/>
              <a:t>. </a:t>
            </a:r>
            <a:r>
              <a:rPr lang="cs-CZ" sz="1800" dirty="0" err="1" smtClean="0"/>
              <a:t>Vena</a:t>
            </a:r>
            <a:r>
              <a:rPr lang="cs-CZ" sz="1800" dirty="0" smtClean="0"/>
              <a:t> </a:t>
            </a:r>
            <a:r>
              <a:rPr lang="cs-CZ" sz="1800" dirty="0" err="1" smtClean="0"/>
              <a:t>azygos</a:t>
            </a:r>
            <a:r>
              <a:rPr lang="cs-CZ" sz="1800" dirty="0" smtClean="0"/>
              <a:t> prostupuje bránicí, vystupuje po pravé straně obratlových těl až ke čtvrtému hrudnímu obratli, kde se stáčí obloukovitě ventrálně, klade se shora na pravou plicní stopku a ústí zezadu do </a:t>
            </a:r>
            <a:r>
              <a:rPr lang="cs-CZ" sz="1800" dirty="0" err="1" smtClean="0"/>
              <a:t>vena</a:t>
            </a:r>
            <a:r>
              <a:rPr lang="cs-CZ" sz="1800" dirty="0" smtClean="0"/>
              <a:t> </a:t>
            </a:r>
            <a:r>
              <a:rPr lang="cs-CZ" sz="1800" dirty="0" err="1" smtClean="0"/>
              <a:t>cava</a:t>
            </a:r>
            <a:r>
              <a:rPr lang="cs-CZ" sz="1800" dirty="0" smtClean="0"/>
              <a:t> superior.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52" y="620688"/>
            <a:ext cx="3531899" cy="314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512" y="11456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Horní a dolní dutá žíla jsou spojeny zvláštními žilnými systémy, které jsou rozloženy po stranách páteře. Patří k nim plexus </a:t>
            </a:r>
            <a:r>
              <a:rPr lang="cs-CZ" dirty="0" err="1"/>
              <a:t>venosi</a:t>
            </a:r>
            <a:r>
              <a:rPr lang="cs-CZ" dirty="0"/>
              <a:t> </a:t>
            </a:r>
            <a:r>
              <a:rPr lang="cs-CZ" dirty="0" err="1"/>
              <a:t>vertebrales</a:t>
            </a:r>
            <a:r>
              <a:rPr lang="cs-CZ" dirty="0"/>
              <a:t>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azygos</a:t>
            </a:r>
            <a:r>
              <a:rPr lang="cs-CZ" dirty="0"/>
              <a:t> a její přítoky. Tyto žíly sbírají krev z oblasti </a:t>
            </a:r>
            <a:r>
              <a:rPr lang="cs-CZ" dirty="0" err="1"/>
              <a:t>retroperitonea</a:t>
            </a:r>
            <a:r>
              <a:rPr lang="cs-CZ" dirty="0"/>
              <a:t>, zadní stěny břišní, mezižeberních prostor, páteře a ze zadního mediastina. Mají nedokonale vyvinuté chlopně a umožňují proto průtok krve oběma směry.</a:t>
            </a:r>
          </a:p>
        </p:txBody>
      </p:sp>
    </p:spTree>
    <p:extLst>
      <p:ext uri="{BB962C8B-B14F-4D97-AF65-F5344CB8AC3E}">
        <p14:creationId xmlns:p14="http://schemas.microsoft.com/office/powerpoint/2010/main" val="925092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1474</Words>
  <Application>Microsoft Office PowerPoint</Application>
  <PresentationFormat>Předvádění na obrazovce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Fetální krevní oběh</vt:lpstr>
      <vt:lpstr>Prezentace aplikace PowerPoint</vt:lpstr>
      <vt:lpstr>Prezentace aplikace PowerPoint</vt:lpstr>
      <vt:lpstr>Prezentace aplikace PowerPoint</vt:lpstr>
      <vt:lpstr>Biometrie žíly hřbetu ruky vs. žíly dlaně ruky</vt:lpstr>
      <vt:lpstr>Portální oběh</vt:lpstr>
      <vt:lpstr>Portokavalání anastomózy</vt:lpstr>
      <vt:lpstr>Kavokavální anastomózy</vt:lpstr>
      <vt:lpstr>Varixy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muni</dc:creator>
  <cp:lastModifiedBy>muni</cp:lastModifiedBy>
  <cp:revision>11</cp:revision>
  <dcterms:created xsi:type="dcterms:W3CDTF">2016-11-21T08:42:04Z</dcterms:created>
  <dcterms:modified xsi:type="dcterms:W3CDTF">2016-11-21T12:33:09Z</dcterms:modified>
</cp:coreProperties>
</file>