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6" r:id="rId3"/>
    <p:sldId id="307" r:id="rId4"/>
    <p:sldId id="293" r:id="rId5"/>
    <p:sldId id="303" r:id="rId6"/>
    <p:sldId id="294" r:id="rId7"/>
    <p:sldId id="295" r:id="rId8"/>
    <p:sldId id="296" r:id="rId9"/>
    <p:sldId id="271" r:id="rId10"/>
    <p:sldId id="297" r:id="rId11"/>
    <p:sldId id="308" r:id="rId12"/>
    <p:sldId id="304" r:id="rId13"/>
    <p:sldId id="309" r:id="rId14"/>
    <p:sldId id="287" r:id="rId15"/>
    <p:sldId id="286" r:id="rId16"/>
    <p:sldId id="273" r:id="rId17"/>
    <p:sldId id="305" r:id="rId18"/>
    <p:sldId id="272" r:id="rId19"/>
    <p:sldId id="275" r:id="rId20"/>
    <p:sldId id="310" r:id="rId21"/>
    <p:sldId id="311" r:id="rId22"/>
    <p:sldId id="312" r:id="rId23"/>
    <p:sldId id="313" r:id="rId24"/>
    <p:sldId id="298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š" initials="DK" lastIdx="1" clrIdx="0">
    <p:extLst>
      <p:ext uri="{19B8F6BF-5375-455C-9EA6-DF929625EA0E}">
        <p15:presenceInfo xmlns:p15="http://schemas.microsoft.com/office/powerpoint/2012/main" userId="Daniel Klime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24T21:16:40.22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0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5742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tabulky</a:t>
            </a:r>
            <a:r>
              <a:rPr lang="en-US" dirty="0" smtClean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jmeno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prijmeni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datum_zapisu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Doplňte datum zápisu na aktuální datum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412776"/>
            <a:ext cx="709681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Přidejte do tabulky student sloupec </a:t>
            </a:r>
            <a:r>
              <a:rPr lang="en-US" dirty="0" err="1" smtClean="0"/>
              <a:t>dat_nar</a:t>
            </a:r>
            <a:r>
              <a:rPr lang="cs-CZ" dirty="0" smtClean="0"/>
              <a:t> jako</a:t>
            </a:r>
            <a:r>
              <a:rPr lang="en-US" dirty="0" smtClean="0"/>
              <a:t> datum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Nastavte tento sloupec na </a:t>
            </a:r>
            <a:r>
              <a:rPr lang="en-US" dirty="0" smtClean="0"/>
              <a:t>datum </a:t>
            </a:r>
            <a:r>
              <a:rPr lang="en-US" dirty="0" err="1" smtClean="0"/>
              <a:t>naro</a:t>
            </a:r>
            <a:r>
              <a:rPr lang="cs-CZ" dirty="0" err="1" smtClean="0"/>
              <a:t>zení</a:t>
            </a:r>
            <a:r>
              <a:rPr lang="cs-CZ" dirty="0" smtClean="0"/>
              <a:t> u svého jména (UCO)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</a:t>
            </a:r>
            <a:r>
              <a:rPr lang="cs-CZ" dirty="0" err="1" smtClean="0"/>
              <a:t>ytvořte</a:t>
            </a:r>
            <a:r>
              <a:rPr lang="cs-CZ" dirty="0" smtClean="0"/>
              <a:t> primární klíč na sloupec </a:t>
            </a:r>
            <a:r>
              <a:rPr lang="cs-CZ" dirty="0" err="1" smtClean="0"/>
              <a:t>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Zkuste vložit pomocí INSERT duplicitně své UČO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Smažte nepřítomné</a:t>
            </a:r>
            <a:r>
              <a:rPr lang="en-US" dirty="0" smtClean="0"/>
              <a:t> (</a:t>
            </a:r>
            <a:r>
              <a:rPr lang="cs-CZ" dirty="0" err="1" smtClean="0"/>
              <a:t>dat_nar</a:t>
            </a:r>
            <a:r>
              <a:rPr lang="cs-CZ" dirty="0" smtClean="0"/>
              <a:t> je prázdný - NULL)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6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</a:t>
            </a:r>
            <a:r>
              <a:rPr lang="cs-CZ" dirty="0" err="1" smtClean="0"/>
              <a:t>ázka</a:t>
            </a:r>
            <a:r>
              <a:rPr lang="cs-CZ" dirty="0" smtClean="0"/>
              <a:t> transakčního víceuživatelského chování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99592" y="2521927"/>
            <a:ext cx="579761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Všichni: </a:t>
            </a:r>
            <a:r>
              <a:rPr lang="en-US" dirty="0" smtClean="0"/>
              <a:t>BEGIN TRANSACTION </a:t>
            </a:r>
          </a:p>
          <a:p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cs-CZ" dirty="0" smtClean="0"/>
              <a:t>INSERT INTO student </a:t>
            </a:r>
            <a:r>
              <a:rPr lang="en-US" dirty="0" smtClean="0"/>
              <a:t>(</a:t>
            </a:r>
            <a:r>
              <a:rPr lang="en-US" dirty="0" err="1" smtClean="0"/>
              <a:t>uco</a:t>
            </a:r>
            <a:r>
              <a:rPr lang="en-US" dirty="0" smtClean="0"/>
              <a:t>) VALUES(</a:t>
            </a:r>
            <a:r>
              <a:rPr lang="en-US" i="1" dirty="0" err="1" smtClean="0"/>
              <a:t>cislo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cs-CZ" dirty="0" smtClean="0"/>
              <a:t>Všichni: SELECT </a:t>
            </a:r>
            <a:r>
              <a:rPr lang="cs-CZ" dirty="0" err="1" smtClean="0"/>
              <a:t>uco</a:t>
            </a:r>
            <a:r>
              <a:rPr lang="cs-CZ" dirty="0" smtClean="0"/>
              <a:t> FROM student </a:t>
            </a:r>
          </a:p>
          <a:p>
            <a:endParaRPr lang="cs-CZ" dirty="0"/>
          </a:p>
          <a:p>
            <a:r>
              <a:rPr lang="cs-CZ" dirty="0" err="1" smtClean="0"/>
              <a:t>Ucitel</a:t>
            </a:r>
            <a:r>
              <a:rPr lang="cs-CZ" dirty="0" smtClean="0"/>
              <a:t>: DELETE FROM student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….</a:t>
            </a:r>
          </a:p>
          <a:p>
            <a:r>
              <a:rPr lang="en-US" dirty="0" err="1" smtClean="0"/>
              <a:t>Vsichni</a:t>
            </a:r>
            <a:r>
              <a:rPr lang="cs-CZ" dirty="0" smtClean="0"/>
              <a:t>: COMMIT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cs-CZ" dirty="0" smtClean="0"/>
              <a:t>Úklid?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992435"/>
            <a:ext cx="3198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Připojení na lektorský počítač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147.251.145.67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Uživatel </a:t>
            </a:r>
            <a:r>
              <a:rPr lang="cs-CZ" dirty="0" err="1" smtClean="0">
                <a:solidFill>
                  <a:srgbClr val="FF0000"/>
                </a:solidFill>
              </a:rPr>
              <a:t>postgres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4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 operátory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čísly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39235"/>
              </p:ext>
            </p:extLst>
          </p:nvPr>
        </p:nvGraphicFramePr>
        <p:xfrm>
          <a:off x="1547813" y="1125538"/>
          <a:ext cx="6096000" cy="4993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+,-</a:t>
                      </a:r>
                      <a:r>
                        <a:rPr lang="cs-CZ" sz="1800" dirty="0" smtClean="0"/>
                        <a:t>,</a:t>
                      </a:r>
                      <a:r>
                        <a:rPr lang="en-US" sz="1800" dirty="0" smtClean="0"/>
                        <a:t>*,/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tmetick</a:t>
                      </a:r>
                      <a:r>
                        <a:rPr lang="cs-CZ" dirty="0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operace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textem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93388"/>
              </p:ext>
            </p:extLst>
          </p:nvPr>
        </p:nvGraphicFramePr>
        <p:xfrm>
          <a:off x="899592" y="1125538"/>
          <a:ext cx="7488832" cy="4704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90494"/>
              </p:ext>
            </p:extLst>
          </p:nvPr>
        </p:nvGraphicFramePr>
        <p:xfrm>
          <a:off x="755576" y="1125538"/>
          <a:ext cx="7632848" cy="47554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Oper</a:t>
                      </a:r>
                      <a:r>
                        <a:rPr lang="cs-CZ" dirty="0" err="1" smtClean="0"/>
                        <a:t>átor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Operátor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Funkce()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AGE(datum,</a:t>
                      </a:r>
                      <a:r>
                        <a:rPr lang="cs-CZ" baseline="0" dirty="0" smtClean="0"/>
                        <a:t> datum)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en-US" dirty="0" smtClean="0"/>
                        <a:t>interval '1 year 2 months 3 days 4 hours 5 minutes 6 seconds'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Datov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typ, možnost přičítat, odčítat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526893"/>
              </p:ext>
            </p:extLst>
          </p:nvPr>
        </p:nvGraphicFramePr>
        <p:xfrm>
          <a:off x="755576" y="1125538"/>
          <a:ext cx="7632848" cy="45341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cs-CZ" dirty="0" smtClean="0"/>
                        <a:t>_</a:t>
                      </a:r>
                      <a:r>
                        <a:rPr lang="en-US" dirty="0" smtClean="0"/>
                        <a:t>PART</a:t>
                      </a:r>
                      <a:r>
                        <a:rPr lang="cs-CZ" dirty="0" smtClean="0"/>
                        <a:t>(text, </a:t>
                      </a:r>
                      <a:r>
                        <a:rPr lang="cs-CZ" dirty="0" err="1" smtClean="0"/>
                        <a:t>timestamp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baseline="0" dirty="0" smtClean="0"/>
                        <a:t> </a:t>
                      </a:r>
                      <a:r>
                        <a:rPr lang="cs-CZ" baseline="0" dirty="0" smtClean="0"/>
                        <a:t>komponent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err="1" smtClean="0"/>
                        <a:t>Century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day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dow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hour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isoyear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minute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month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smtClean="0"/>
                        <a:t>second</a:t>
                      </a:r>
                      <a:r>
                        <a:rPr lang="en-US" dirty="0" smtClean="0"/>
                        <a:t>, week, 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cap="all" baseline="0" dirty="0" smtClean="0"/>
                        <a:t>TO_CHAR, TO_DATE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Konverze 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 Text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r>
                        <a:rPr lang="cs-CZ" dirty="0" smtClean="0"/>
                        <a:t>, 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err="1" smtClean="0"/>
                        <a:t>Dd,mm,yyyy</a:t>
                      </a:r>
                      <a:r>
                        <a:rPr lang="en-US" dirty="0" smtClean="0"/>
                        <a:t>, HH, HH24,</a:t>
                      </a:r>
                      <a:r>
                        <a:rPr lang="en-US" baseline="0" dirty="0" smtClean="0"/>
                        <a:t> mi,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,</a:t>
                      </a:r>
                    </a:p>
                    <a:p>
                      <a:pPr lvl="1"/>
                      <a:r>
                        <a:rPr lang="en-US" baseline="0" dirty="0" smtClean="0"/>
                        <a:t>Month, Day,</a:t>
                      </a:r>
                    </a:p>
                    <a:p>
                      <a:pPr lvl="1"/>
                      <a:r>
                        <a:rPr lang="en-US" baseline="0" dirty="0" smtClean="0"/>
                        <a:t>D, DDD, W, WW, </a:t>
                      </a:r>
                    </a:p>
                    <a:p>
                      <a:pPr lvl="1"/>
                      <a:r>
                        <a:rPr lang="en-US" baseline="0" dirty="0" smtClean="0"/>
                        <a:t>IYYY, IDDD, IW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EXTRACT(co FROM interval)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intervalu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Operátory a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9347"/>
              </p:ext>
            </p:extLst>
          </p:nvPr>
        </p:nvGraphicFramePr>
        <p:xfrm>
          <a:off x="755576" y="980728"/>
          <a:ext cx="7704856" cy="1899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224"/>
                <a:gridCol w="4020500"/>
                <a:gridCol w="16681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/>
              <a:t>3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SELECT funkce()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Číselné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 X SELECT 1/2.0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Textové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Rozdělte jméno a příjmení v tabulce student do vlastních sloupců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Datumové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Přidejte do tabulky student sloupec </a:t>
            </a:r>
            <a:r>
              <a:rPr lang="cs-CZ" dirty="0" err="1" smtClean="0"/>
              <a:t>dat_nar</a:t>
            </a:r>
            <a:r>
              <a:rPr lang="cs-CZ" dirty="0" smtClean="0"/>
              <a:t> s datovým typem </a:t>
            </a:r>
            <a:r>
              <a:rPr lang="en-US" dirty="0" smtClean="0"/>
              <a:t>date</a:t>
            </a:r>
            <a:endParaRPr lang="cs-CZ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Nastavte hodnotu sloupce u svého jména na své datum narození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SELECT DATE_PART('year', AGE(</a:t>
            </a:r>
            <a:r>
              <a:rPr lang="en-US" dirty="0" err="1"/>
              <a:t>CURRENT_DATE,dat_nar</a:t>
            </a:r>
            <a:r>
              <a:rPr lang="en-US" dirty="0"/>
              <a:t>)) FROM student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definition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DDL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4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196752"/>
            <a:ext cx="5557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, který den v týdnu odpovídá datum narození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475656" y="1628800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www.postgresql.org/docs/9.6/static/functions-formatting.html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1840" y="2279563"/>
            <a:ext cx="7418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TO_CHAR(TO_DATE('2018-01-01','yyyy-mm-dd'), 'DAY</a:t>
            </a:r>
            <a:r>
              <a:rPr lang="cs-CZ" dirty="0" smtClean="0"/>
              <a:t>')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SELECT TO_CHAR(TO_DATE('</a:t>
            </a:r>
            <a:r>
              <a:rPr lang="en-US" dirty="0">
                <a:solidFill>
                  <a:srgbClr val="FF0000"/>
                </a:solidFill>
              </a:rPr>
              <a:t>2018-02-30</a:t>
            </a:r>
            <a:r>
              <a:rPr lang="en-US" dirty="0"/>
              <a:t>)','</a:t>
            </a:r>
            <a:r>
              <a:rPr lang="en-US" dirty="0" err="1"/>
              <a:t>yyyy</a:t>
            </a:r>
            <a:r>
              <a:rPr lang="en-US" dirty="0"/>
              <a:t>-mm-</a:t>
            </a:r>
            <a:r>
              <a:rPr lang="en-US" dirty="0" err="1"/>
              <a:t>dd</a:t>
            </a:r>
            <a:r>
              <a:rPr lang="en-US" dirty="0"/>
              <a:t>'), 'DAY')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63888" y="3284258"/>
            <a:ext cx="6232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+mn-lt"/>
              </a:rPr>
              <a:t>?</a:t>
            </a:r>
            <a:endParaRPr lang="cs-CZ" sz="8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81840" y="4660566"/>
            <a:ext cx="792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TO_CHAR(TO_DATE('2018-02-30)','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/>
              <a:t>dd.mm.yyyy</a:t>
            </a:r>
            <a:r>
              <a:rPr lang="cs-CZ" dirty="0"/>
              <a:t>')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1840" y="5706233"/>
            <a:ext cx="777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iyyy</a:t>
            </a:r>
            <a:r>
              <a:rPr lang="cs-CZ" dirty="0"/>
              <a:t>')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807" y="534385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ISO </a:t>
            </a:r>
            <a:r>
              <a:rPr lang="en-US" b="1" dirty="0" err="1" smtClean="0"/>
              <a:t>rok</a:t>
            </a:r>
            <a:r>
              <a:rPr lang="en-US" b="1" dirty="0" smtClean="0"/>
              <a:t>, t</a:t>
            </a:r>
            <a:r>
              <a:rPr lang="cs-CZ" b="1" dirty="0" err="1" smtClean="0"/>
              <a:t>ýden</a:t>
            </a:r>
            <a:r>
              <a:rPr lang="cs-CZ" b="1" dirty="0" smtClean="0"/>
              <a:t> – „zlomový“ čtvrtek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701105" y="6084004"/>
            <a:ext cx="7615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iw</a:t>
            </a:r>
            <a:r>
              <a:rPr lang="cs-CZ" dirty="0"/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14472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5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589776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Přidejte do tabulky student sloupce (1x)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vek jako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facebook</a:t>
            </a:r>
            <a:r>
              <a:rPr lang="cs-CZ" dirty="0" smtClean="0"/>
              <a:t> jako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twitter</a:t>
            </a:r>
            <a:r>
              <a:rPr lang="cs-CZ" dirty="0" smtClean="0"/>
              <a:t> jako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jine jako </a:t>
            </a:r>
            <a:r>
              <a:rPr lang="cs-CZ" dirty="0" err="1" smtClean="0"/>
              <a:t>varchar</a:t>
            </a:r>
            <a:r>
              <a:rPr lang="cs-CZ" dirty="0" smtClean="0"/>
              <a:t>(500)</a:t>
            </a:r>
          </a:p>
          <a:p>
            <a:r>
              <a:rPr lang="cs-CZ" dirty="0" smtClean="0"/>
              <a:t>Doplňte hodnoty sloupců u svého řádku (všichni)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výpočet věku k dnešnímu dni (dle data narozeni)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Používání sociálních sítí (A/N)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Jiné aplikace jako text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3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6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69127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 smtClean="0"/>
          </a:p>
          <a:p>
            <a:r>
              <a:rPr lang="cs-CZ" dirty="0"/>
              <a:t>Přidejte do tabulky student sloupce (1x)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Fakulta</a:t>
            </a:r>
            <a:r>
              <a:rPr lang="en-US" dirty="0" smtClean="0"/>
              <a:t> </a:t>
            </a:r>
            <a:r>
              <a:rPr lang="cs-CZ" dirty="0" smtClean="0"/>
              <a:t>jako </a:t>
            </a:r>
            <a:r>
              <a:rPr lang="en-US" dirty="0" smtClean="0"/>
              <a:t>varchar</a:t>
            </a:r>
            <a:r>
              <a:rPr lang="cs-CZ" dirty="0" smtClean="0"/>
              <a:t>(</a:t>
            </a:r>
            <a:r>
              <a:rPr lang="en-US" dirty="0"/>
              <a:t>3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Stupen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/>
              <a:t>varchar</a:t>
            </a:r>
            <a:r>
              <a:rPr lang="cs-CZ" dirty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Obor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 smtClean="0"/>
              <a:t>varchar</a:t>
            </a:r>
            <a:r>
              <a:rPr lang="cs-CZ" dirty="0" smtClean="0"/>
              <a:t>(1</a:t>
            </a:r>
            <a:r>
              <a:rPr lang="en-US" dirty="0"/>
              <a:t>0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Semestr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en-US" dirty="0" smtClean="0"/>
              <a:t>numeric</a:t>
            </a:r>
            <a:r>
              <a:rPr lang="cs-CZ" dirty="0" smtClean="0"/>
              <a:t>(</a:t>
            </a:r>
            <a:r>
              <a:rPr lang="en-US" dirty="0"/>
              <a:t>1</a:t>
            </a:r>
            <a:r>
              <a:rPr lang="cs-CZ" dirty="0" smtClean="0"/>
              <a:t>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Rocnik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Pocet_semestru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numeric(2)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Rocnik_celkem</a:t>
            </a:r>
            <a:r>
              <a:rPr lang="cs-CZ" dirty="0" smtClean="0"/>
              <a:t> jako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  <a:endParaRPr lang="en-US" dirty="0" smtClean="0"/>
          </a:p>
          <a:p>
            <a:pPr lvl="1"/>
            <a:endParaRPr lang="cs-CZ" dirty="0"/>
          </a:p>
          <a:p>
            <a:r>
              <a:rPr lang="en-US" dirty="0" err="1" smtClean="0"/>
              <a:t>Napl</a:t>
            </a:r>
            <a:r>
              <a:rPr lang="cs-CZ" dirty="0" err="1" smtClean="0"/>
              <a:t>ňte</a:t>
            </a:r>
            <a:r>
              <a:rPr lang="cs-CZ" dirty="0" smtClean="0"/>
              <a:t> sloupce rozdělením sloupce </a:t>
            </a:r>
            <a:r>
              <a:rPr lang="cs-CZ" b="1" dirty="0" smtClean="0"/>
              <a:t>studium</a:t>
            </a:r>
          </a:p>
          <a:p>
            <a:endParaRPr lang="cs-CZ" dirty="0"/>
          </a:p>
          <a:p>
            <a:r>
              <a:rPr lang="cs-CZ" b="1" dirty="0" smtClean="0"/>
              <a:t>Pomocí sloupců Stupeň, </a:t>
            </a:r>
            <a:r>
              <a:rPr lang="cs-CZ" b="1" dirty="0" err="1" smtClean="0"/>
              <a:t>Rocnik</a:t>
            </a:r>
            <a:r>
              <a:rPr lang="cs-CZ" b="1" dirty="0" smtClean="0"/>
              <a:t>, Semestr 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pocet_semestru</a:t>
            </a:r>
            <a:r>
              <a:rPr lang="cs-CZ" dirty="0" smtClean="0"/>
              <a:t> nastavte jako celkový dosud absolvovaný počet semestrů (6 semestrů za bakalářské studium)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rocnik_celkem</a:t>
            </a:r>
            <a:r>
              <a:rPr lang="cs-CZ" dirty="0" smtClean="0"/>
              <a:t> nastavte </a:t>
            </a:r>
            <a:r>
              <a:rPr lang="cs-CZ" dirty="0"/>
              <a:t>jako celkový </a:t>
            </a:r>
            <a:r>
              <a:rPr lang="cs-CZ" dirty="0" smtClean="0"/>
              <a:t>aktuální ročník (3 roky </a:t>
            </a:r>
            <a:r>
              <a:rPr lang="cs-CZ" dirty="0"/>
              <a:t>za bakalářské studium)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0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7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268760"/>
            <a:ext cx="741523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Vytvořte si na lektorovi kopii tabulky student, dále na ní vyzkoušejte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Sloupec příjmení převeďte na velká písmena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Smažte řádky s lichým/sudým ročníkem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Odháčkujte sloupec </a:t>
            </a:r>
            <a:r>
              <a:rPr lang="cs-CZ" dirty="0" err="1" smtClean="0"/>
              <a:t>jmeno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Zkraťe</a:t>
            </a:r>
            <a:r>
              <a:rPr lang="cs-CZ" dirty="0" smtClean="0"/>
              <a:t> jméno na 1. znak a tečku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Kolik</a:t>
            </a:r>
            <a:r>
              <a:rPr lang="cs-CZ" dirty="0" err="1" smtClean="0"/>
              <a:t>átého</a:t>
            </a:r>
            <a:r>
              <a:rPr lang="cs-CZ" dirty="0" smtClean="0"/>
              <a:t> bude za 7 let 7 měsíců a 7 dní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ženy mají v příjmení „</a:t>
            </a:r>
            <a:r>
              <a:rPr lang="cs-CZ" dirty="0" err="1" smtClean="0"/>
              <a:t>ová</a:t>
            </a:r>
            <a:r>
              <a:rPr lang="cs-CZ" dirty="0" smtClean="0"/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Vymažte řádky ze </a:t>
            </a:r>
            <a:r>
              <a:rPr lang="cs-CZ" b="1" dirty="0" smtClean="0"/>
              <a:t>své</a:t>
            </a:r>
            <a:r>
              <a:rPr lang="cs-CZ" dirty="0" smtClean="0"/>
              <a:t> tabulky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Zrušte </a:t>
            </a:r>
            <a:r>
              <a:rPr lang="cs-CZ" b="1" dirty="0" smtClean="0"/>
              <a:t>svoji</a:t>
            </a:r>
            <a:r>
              <a:rPr lang="cs-CZ" dirty="0" smtClean="0"/>
              <a:t> tabulku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4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02600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Prostudujte:</a:t>
            </a:r>
          </a:p>
          <a:p>
            <a:r>
              <a:rPr lang="cs-CZ" b="1" dirty="0" smtClean="0"/>
              <a:t>Kapitola 2 a 3 skript + </a:t>
            </a:r>
            <a:endParaRPr lang="cs-CZ" b="1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postgresql.org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docs</a:t>
            </a:r>
            <a:r>
              <a:rPr lang="cs-CZ" dirty="0" smtClean="0">
                <a:hlinkClick r:id="rId2"/>
              </a:rPr>
              <a:t>/9.2/static/</a:t>
            </a:r>
            <a:r>
              <a:rPr lang="cs-CZ" dirty="0" err="1" smtClean="0">
                <a:hlinkClick r:id="rId2"/>
              </a:rPr>
              <a:t>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err="1" smtClean="0">
                <a:solidFill>
                  <a:srgbClr val="FF0000"/>
                </a:solidFill>
              </a:rPr>
              <a:t>jmeno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prijmeni</a:t>
            </a:r>
            <a:r>
              <a:rPr lang="cs-CZ" dirty="0" smtClean="0">
                <a:solidFill>
                  <a:srgbClr val="FF0000"/>
                </a:solidFill>
              </a:rPr>
              <a:t>, datum_narozeni, rok_</a:t>
            </a:r>
            <a:r>
              <a:rPr lang="cs-CZ" dirty="0" err="1" smtClean="0">
                <a:solidFill>
                  <a:srgbClr val="FF0000"/>
                </a:solidFill>
              </a:rPr>
              <a:t>prijeti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Vložit řádek se svým jménem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Pomoc</a:t>
            </a:r>
            <a:r>
              <a:rPr lang="cs-CZ" dirty="0" smtClean="0">
                <a:solidFill>
                  <a:srgbClr val="FF0000"/>
                </a:solidFill>
              </a:rPr>
              <a:t>í</a:t>
            </a:r>
            <a:r>
              <a:rPr lang="en-US" dirty="0" smtClean="0">
                <a:solidFill>
                  <a:srgbClr val="FF0000"/>
                </a:solidFill>
              </a:rPr>
              <a:t> update</a:t>
            </a:r>
            <a:r>
              <a:rPr lang="cs-CZ" dirty="0" smtClean="0">
                <a:solidFill>
                  <a:srgbClr val="FF0000"/>
                </a:solidFill>
              </a:rPr>
              <a:t> prohoďte jméno a příjmení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endParaRPr lang="cs-CZ" dirty="0" smtClean="0">
              <a:solidFill>
                <a:srgbClr val="FF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cs-CZ" dirty="0" err="1" smtClean="0">
                <a:solidFill>
                  <a:srgbClr val="FF0000"/>
                </a:solidFill>
              </a:rPr>
              <a:t>řeveďte</a:t>
            </a:r>
            <a:r>
              <a:rPr lang="cs-CZ" dirty="0" smtClean="0">
                <a:solidFill>
                  <a:srgbClr val="FF0000"/>
                </a:solidFill>
              </a:rPr>
              <a:t> vše na velká písmena,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odstraňte diakritiku (ř -&gt; r, č-&gt;c),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vyberte iniciály (1. písmeno jméno + 1. příjmení)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Kolik dnů uplynulo od vašeho narození?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Datov</a:t>
            </a:r>
            <a:r>
              <a:rPr lang="cs-CZ" dirty="0" smtClean="0"/>
              <a:t>é typy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35249" y="227687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www.postgresql.org/docs/9.5/static/datatype.html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98775"/>
              </p:ext>
            </p:extLst>
          </p:nvPr>
        </p:nvGraphicFramePr>
        <p:xfrm>
          <a:off x="1763688" y="3049953"/>
          <a:ext cx="561662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</a:tblGrid>
              <a:tr h="1390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numeric</a:t>
                      </a:r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(omezený)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varchar</a:t>
                      </a:r>
                      <a:r>
                        <a:rPr lang="cs-CZ" dirty="0" smtClean="0"/>
                        <a:t>(x)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neomezený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text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+</a:t>
                      </a:r>
                      <a:r>
                        <a:rPr lang="cs-CZ" baseline="0" dirty="0" smtClean="0"/>
                        <a:t>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timestamp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Časový interval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interval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34315" y="1436235"/>
            <a:ext cx="574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cs-CZ" dirty="0" err="1"/>
              <a:t>s</a:t>
            </a:r>
            <a:r>
              <a:rPr lang="en-US" dirty="0" err="1" smtClean="0"/>
              <a:t>loupc</a:t>
            </a:r>
            <a:r>
              <a:rPr lang="cs-CZ" dirty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tabulky</a:t>
            </a:r>
            <a:r>
              <a:rPr lang="cs-CZ" dirty="0" smtClean="0"/>
              <a:t> určuje přiřazený tzv. datový typ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0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TABLE/DROP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4832026" y="1173049"/>
            <a:ext cx="3745449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ORACLE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CREATE TABLE </a:t>
            </a:r>
            <a:r>
              <a:rPr lang="cs-CZ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</a:t>
            </a:r>
            <a:r>
              <a:rPr lang="cs-CZ" b="1" dirty="0" smtClean="0"/>
              <a:t>2</a:t>
            </a:r>
            <a:r>
              <a:rPr lang="cs-CZ" dirty="0" smtClean="0"/>
              <a:t>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</a:t>
            </a:r>
            <a:r>
              <a:rPr lang="cs-CZ" b="1" dirty="0" smtClean="0"/>
              <a:t>NUMBER</a:t>
            </a:r>
            <a:r>
              <a:rPr lang="cs-CZ" dirty="0" smtClean="0"/>
              <a:t>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b="1" dirty="0" smtClean="0"/>
              <a:t>DATE</a:t>
            </a:r>
            <a:endParaRPr lang="cs-CZ" b="1" dirty="0"/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78359"/>
            <a:ext cx="4176464" cy="2308324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347864" y="4475715"/>
            <a:ext cx="261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DROP TABLE tabulka</a:t>
            </a:r>
            <a:r>
              <a:rPr lang="en-US" b="1" dirty="0" smtClean="0"/>
              <a:t>;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TABLE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6026458" cy="1287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DROP </a:t>
            </a:r>
            <a:r>
              <a:rPr lang="en-US" dirty="0" err="1" smtClean="0"/>
              <a:t>sloupec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/>
              <a:t>PRIMARY KEY 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5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971600" y="1340768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971600" y="3140968"/>
            <a:ext cx="7632848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uco</a:t>
            </a:r>
            <a:r>
              <a:rPr lang="en-US" dirty="0" smtClean="0"/>
              <a:t>, </a:t>
            </a:r>
            <a:r>
              <a:rPr lang="en-US" dirty="0" err="1" smtClean="0"/>
              <a:t>prijmeni</a:t>
            </a:r>
            <a:r>
              <a:rPr lang="en-US" dirty="0" smtClean="0"/>
              <a:t> FROM student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pohlavi</a:t>
            </a:r>
            <a:r>
              <a:rPr lang="en-US" dirty="0" smtClean="0"/>
              <a:t> = ‘</a:t>
            </a:r>
            <a:r>
              <a:rPr lang="cs-CZ" dirty="0" smtClean="0"/>
              <a:t>muž</a:t>
            </a:r>
            <a:r>
              <a:rPr lang="en-US" dirty="0" smtClean="0"/>
              <a:t>’ 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41152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/>
              <a:t>Ukončení </a:t>
            </a:r>
            <a:r>
              <a:rPr lang="cs-CZ" dirty="0"/>
              <a:t>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</a:t>
            </a:r>
            <a:endParaRPr lang="en-US" dirty="0" smtClean="0"/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55424" y="4218957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 smtClean="0"/>
              <a:t>		=&gt; Co </a:t>
            </a:r>
            <a:r>
              <a:rPr lang="cs-CZ" b="1" dirty="0"/>
              <a:t>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55424" y="3099187"/>
            <a:ext cx="4874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</a:t>
            </a:r>
            <a:r>
              <a:rPr lang="cs-CZ" dirty="0" smtClean="0"/>
              <a:t>PGSQL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 smtClean="0"/>
          </a:p>
          <a:p>
            <a:r>
              <a:rPr lang="cs-CZ" dirty="0" smtClean="0"/>
              <a:t>Nutné nejprve napsat BEGIN TRANSACTION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90329" cy="452431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0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operátory</a:t>
            </a:r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/>
              <a:t>Správně: WHERE  </a:t>
            </a:r>
            <a:r>
              <a:rPr lang="cs-CZ" b="1" dirty="0"/>
              <a:t>sloupec IS NULL </a:t>
            </a:r>
            <a:endParaRPr lang="en-US" dirty="0"/>
          </a:p>
          <a:p>
            <a:pPr>
              <a:defRPr/>
            </a:pPr>
            <a:r>
              <a:rPr lang="en-US" b="1" dirty="0" smtClean="0"/>
              <a:t>		  </a:t>
            </a:r>
            <a:r>
              <a:rPr lang="cs-CZ" b="1" dirty="0" smtClean="0"/>
              <a:t>sloupec </a:t>
            </a:r>
            <a:r>
              <a:rPr lang="cs-CZ" b="1" dirty="0"/>
              <a:t>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ALE: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</a:t>
            </a:r>
            <a:r>
              <a:rPr lang="cs-CZ" b="1" dirty="0" smtClean="0"/>
              <a:t>NULL</a:t>
            </a:r>
            <a:endParaRPr lang="en-US" b="1" dirty="0" smtClean="0"/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5 + NULL = NULL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3176</TotalTime>
  <Words>1344</Words>
  <Application>Microsoft Office PowerPoint</Application>
  <PresentationFormat>Předvádění na obrazovce (4:3)</PresentationFormat>
  <Paragraphs>366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Data definition language</vt:lpstr>
      <vt:lpstr>Datové typy</vt:lpstr>
      <vt:lpstr>CREATE TABLE/DROP TABLE</vt:lpstr>
      <vt:lpstr>ALTER TABLE</vt:lpstr>
      <vt:lpstr>INSERT</vt:lpstr>
      <vt:lpstr>UPDATE, DELETE</vt:lpstr>
      <vt:lpstr>TRANSAKCE</vt:lpstr>
      <vt:lpstr>NULL, prázdná hodnota</vt:lpstr>
      <vt:lpstr>Cvičení 1</vt:lpstr>
      <vt:lpstr>Cvičení 2</vt:lpstr>
      <vt:lpstr>Ukázka transakčního víceuživatelského chování</vt:lpstr>
      <vt:lpstr>Funkce a operátory</vt:lpstr>
      <vt:lpstr>Operátory a funkce – práce s čísly</vt:lpstr>
      <vt:lpstr>Operátory a funkce – práce s textem</vt:lpstr>
      <vt:lpstr>Operátory a funkce – práce s datumy</vt:lpstr>
      <vt:lpstr>Operátory a funkce – práce s datumy</vt:lpstr>
      <vt:lpstr>Operátory a funkce</vt:lpstr>
      <vt:lpstr>Cvičení 3</vt:lpstr>
      <vt:lpstr>Cvičení 4</vt:lpstr>
      <vt:lpstr>Cvičení 5</vt:lpstr>
      <vt:lpstr>Cvičení 6</vt:lpstr>
      <vt:lpstr>Cvičení 7</vt:lpstr>
      <vt:lpstr>Domácí 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346</cp:revision>
  <dcterms:created xsi:type="dcterms:W3CDTF">2011-01-19T10:31:11Z</dcterms:created>
  <dcterms:modified xsi:type="dcterms:W3CDTF">2017-10-11T10:51:15Z</dcterms:modified>
</cp:coreProperties>
</file>