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11" r:id="rId4"/>
    <p:sldId id="312" r:id="rId5"/>
    <p:sldId id="325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02" r:id="rId15"/>
    <p:sldId id="320" r:id="rId16"/>
    <p:sldId id="324" r:id="rId17"/>
    <p:sldId id="321" r:id="rId18"/>
    <p:sldId id="322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en-US" dirty="0" smtClean="0"/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en-US" dirty="0" err="1" smtClean="0"/>
              <a:t>jmeno</a:t>
            </a:r>
            <a:r>
              <a:rPr lang="en-US" dirty="0" smtClean="0"/>
              <a:t> 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en-US" dirty="0" err="1" smtClean="0"/>
              <a:t>jmeno</a:t>
            </a:r>
            <a:r>
              <a:rPr lang="en-US" dirty="0" smtClean="0"/>
              <a:t> FROM student 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jmeno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 - agregace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1769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</a:t>
            </a:r>
            <a:r>
              <a:rPr lang="en-US" dirty="0" err="1" smtClean="0"/>
              <a:t>stupen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</a:p>
          <a:p>
            <a:pPr lvl="2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cs-CZ" dirty="0" smtClean="0"/>
              <a:t>ženy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3289394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07393"/>
              </p:ext>
            </p:extLst>
          </p:nvPr>
        </p:nvGraphicFramePr>
        <p:xfrm>
          <a:off x="5297440" y="3016116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33586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ENTITY = </a:t>
            </a:r>
            <a:r>
              <a:rPr lang="en-US" dirty="0" err="1" smtClean="0"/>
              <a:t>tabulky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RELATIONSHIP = </a:t>
            </a:r>
            <a:r>
              <a:rPr lang="en-US" dirty="0" err="1" smtClean="0"/>
              <a:t>vazba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E-R diagramy = datové modely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1309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1:1 –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cs-CZ" dirty="0" smtClean="0"/>
              <a:t>řádek tabulky A má vazbu s jedním řádkem tabulky B</a:t>
            </a:r>
          </a:p>
          <a:p>
            <a:endParaRPr lang="cs-CZ" dirty="0"/>
          </a:p>
          <a:p>
            <a:r>
              <a:rPr lang="cs-CZ" b="1" dirty="0" smtClean="0"/>
              <a:t>1:n – k jednomu řádku tabulky A se váže 0 až N řádků tabulky B</a:t>
            </a:r>
          </a:p>
          <a:p>
            <a:endParaRPr lang="cs-CZ" b="1" dirty="0" smtClean="0"/>
          </a:p>
          <a:p>
            <a:r>
              <a:rPr lang="cs-CZ" dirty="0" smtClean="0"/>
              <a:t>m:n – k jednomu řádku tabulky A se váže </a:t>
            </a:r>
            <a:r>
              <a:rPr lang="cs-CZ" dirty="0"/>
              <a:t>0 až N řádků tabulky </a:t>
            </a:r>
            <a:r>
              <a:rPr lang="cs-CZ" dirty="0" smtClean="0"/>
              <a:t>B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ale zároveň </a:t>
            </a:r>
            <a:r>
              <a:rPr lang="cs-CZ" dirty="0" smtClean="0"/>
              <a:t>k jednomu řádku z B se váže 0 až N řádků A</a:t>
            </a:r>
            <a:endParaRPr lang="cs-CZ" dirty="0"/>
          </a:p>
          <a:p>
            <a:r>
              <a:rPr lang="cs-CZ" b="1" dirty="0" smtClean="0"/>
              <a:t>	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 diagram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n:1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Vidlička = dětská závislá tabulka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tvorby datového modelu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Migrace primárního klíče rodičovské tabulky do dětské tabulky</a:t>
            </a:r>
            <a:endParaRPr lang="en-US" b="1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Ci</a:t>
            </a:r>
            <a:r>
              <a:rPr lang="cs-CZ" b="1" dirty="0" err="1" smtClean="0"/>
              <a:t>zí</a:t>
            </a:r>
            <a:r>
              <a:rPr lang="cs-CZ" b="1" dirty="0" smtClean="0"/>
              <a:t> klíč může, ale nemusí být součástí primárního klíče dětské tabulky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r>
              <a:rPr lang="en-US" dirty="0" smtClean="0"/>
              <a:t> a </a:t>
            </a:r>
            <a:r>
              <a:rPr lang="en-US" dirty="0" err="1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5876352" cy="3277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Spusťte skript2.sql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Vytvořte si vlastní předmět (řádek v tabulce předmět)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Zkuste vytvořit předmět s neexistujícím </a:t>
            </a:r>
            <a:r>
              <a:rPr lang="cs-CZ" dirty="0" err="1"/>
              <a:t>UCO_ucitele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Přihlaste se do zvolených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 smtClean="0"/>
              <a:t>Odhlašte</a:t>
            </a:r>
            <a:r>
              <a:rPr lang="cs-CZ" dirty="0" smtClean="0"/>
              <a:t> se ze všech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Přihlaste se do </a:t>
            </a:r>
            <a:r>
              <a:rPr lang="cs-CZ" b="1" dirty="0" smtClean="0"/>
              <a:t>všech</a:t>
            </a:r>
            <a:r>
              <a:rPr lang="cs-CZ" dirty="0" smtClean="0"/>
              <a:t> dostupných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Zkuste smazat všechny učitele</a:t>
            </a:r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</a:t>
            </a:r>
            <a:r>
              <a:rPr lang="cs-CZ" dirty="0" err="1" smtClean="0"/>
              <a:t>átory</a:t>
            </a:r>
            <a:r>
              <a:rPr lang="cs-CZ" dirty="0" smtClean="0"/>
              <a:t> za 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21964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/>
                <a:gridCol w="4191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64427" y="5264080"/>
            <a:ext cx="348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5566231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03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jmeno</a:t>
            </a:r>
            <a:r>
              <a:rPr lang="en-US" dirty="0" smtClean="0"/>
              <a:t> = ‘Jan’ AND </a:t>
            </a:r>
            <a:r>
              <a:rPr lang="en-US" dirty="0" err="1" smtClean="0"/>
              <a:t>prijmeni</a:t>
            </a:r>
            <a:r>
              <a:rPr lang="en-US" dirty="0" smtClean="0"/>
              <a:t> 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71600" y="5013176"/>
            <a:ext cx="5713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Prijmeni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en-US" dirty="0" err="1" smtClean="0"/>
              <a:t>jmeno</a:t>
            </a:r>
            <a:r>
              <a:rPr lang="en-US" dirty="0" smtClean="0"/>
              <a:t> 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en-US" dirty="0" err="1" smtClean="0"/>
              <a:t>jmeno</a:t>
            </a:r>
            <a:r>
              <a:rPr lang="en-US" dirty="0" smtClean="0"/>
              <a:t> = ‘Jan’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2151" y="4574133"/>
            <a:ext cx="357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DELETE FROM student WHERE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002870" y="5613603"/>
            <a:ext cx="5919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Prijmeni</a:t>
            </a:r>
            <a:r>
              <a:rPr lang="cs-CZ" dirty="0" smtClean="0"/>
              <a:t> </a:t>
            </a:r>
            <a:r>
              <a:rPr lang="en-US" dirty="0" smtClean="0"/>
              <a:t>= ‘</a:t>
            </a:r>
            <a:r>
              <a:rPr lang="cs-CZ" dirty="0" smtClean="0"/>
              <a:t>Novák</a:t>
            </a:r>
            <a:r>
              <a:rPr lang="en-US" dirty="0" smtClean="0"/>
              <a:t>’ AND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/>
              <a:t>jmeno</a:t>
            </a:r>
            <a:r>
              <a:rPr lang="en-US" dirty="0" smtClean="0"/>
              <a:t> = ‘Ji</a:t>
            </a:r>
            <a:r>
              <a:rPr lang="cs-CZ" dirty="0" smtClean="0"/>
              <a:t>ří</a:t>
            </a:r>
            <a:r>
              <a:rPr lang="en-US" dirty="0" smtClean="0"/>
              <a:t>’ OR </a:t>
            </a:r>
            <a:r>
              <a:rPr lang="en-US" dirty="0" err="1" smtClean="0"/>
              <a:t>jmeno</a:t>
            </a:r>
            <a:r>
              <a:rPr lang="en-US" dirty="0" smtClean="0"/>
              <a:t> = ‘Jan’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Podmíněný výraz CASE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980728"/>
            <a:ext cx="4848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CASE WHEN </a:t>
            </a:r>
            <a:r>
              <a:rPr lang="en-US" dirty="0" err="1" smtClean="0"/>
              <a:t>podminka</a:t>
            </a:r>
            <a:r>
              <a:rPr lang="en-US" dirty="0" smtClean="0"/>
              <a:t> THEN </a:t>
            </a:r>
            <a:r>
              <a:rPr lang="en-US" dirty="0" err="1" smtClean="0"/>
              <a:t>vysledek</a:t>
            </a:r>
            <a:endParaRPr lang="en-US" dirty="0" smtClean="0"/>
          </a:p>
          <a:p>
            <a:pPr lvl="2"/>
            <a:r>
              <a:rPr lang="en-US" dirty="0" smtClean="0"/>
              <a:t>WHEN podminka2 THEN </a:t>
            </a:r>
            <a:r>
              <a:rPr lang="en-US" dirty="0" err="1" smtClean="0"/>
              <a:t>vysledek</a:t>
            </a:r>
            <a:r>
              <a:rPr lang="en-US" dirty="0" smtClean="0"/>
              <a:t> 2</a:t>
            </a:r>
          </a:p>
          <a:p>
            <a:pPr lvl="2"/>
            <a:r>
              <a:rPr lang="en-US" dirty="0" smtClean="0"/>
              <a:t>ELSE </a:t>
            </a:r>
            <a:r>
              <a:rPr lang="en-US" dirty="0" err="1" smtClean="0"/>
              <a:t>vysledek</a:t>
            </a:r>
            <a:r>
              <a:rPr lang="en-US" dirty="0" smtClean="0"/>
              <a:t> 3 END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629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ELSE </a:t>
            </a:r>
            <a:r>
              <a:rPr lang="cs-CZ" dirty="0" smtClean="0"/>
              <a:t>nepovinné,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Vyhodnocování </a:t>
            </a:r>
            <a:r>
              <a:rPr lang="cs-CZ" b="1" dirty="0" smtClean="0"/>
              <a:t>končí na první splněné podmínce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Všechny výsledky musí být stejného datového typu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068960"/>
            <a:ext cx="51059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dirty="0" smtClean="0"/>
              <a:t>SELECT    </a:t>
            </a:r>
            <a:r>
              <a:rPr lang="en-US" dirty="0" err="1" smtClean="0"/>
              <a:t>vek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en-US" dirty="0" smtClean="0"/>
              <a:t>CASE WHEN </a:t>
            </a:r>
            <a:r>
              <a:rPr lang="en-US" dirty="0" err="1" smtClean="0"/>
              <a:t>vek</a:t>
            </a:r>
            <a:r>
              <a:rPr lang="en-US" dirty="0" smtClean="0"/>
              <a:t> IS NULL THEN '</a:t>
            </a:r>
            <a:r>
              <a:rPr lang="en-US" dirty="0" err="1" smtClean="0"/>
              <a:t>neznamo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 </a:t>
            </a:r>
            <a:r>
              <a:rPr lang="en-US" dirty="0" smtClean="0"/>
              <a:t>THEN '</a:t>
            </a:r>
            <a:r>
              <a:rPr lang="en-US" dirty="0" err="1" smtClean="0"/>
              <a:t>kat</a:t>
            </a:r>
            <a:r>
              <a:rPr lang="en-US" dirty="0" smtClean="0"/>
              <a:t> &lt; </a:t>
            </a:r>
            <a:r>
              <a:rPr lang="cs-CZ" dirty="0" smtClean="0"/>
              <a:t>2</a:t>
            </a:r>
            <a:r>
              <a:rPr lang="en-US" dirty="0" smtClean="0"/>
              <a:t>0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25</a:t>
            </a:r>
            <a:r>
              <a:rPr lang="en-US" dirty="0" smtClean="0"/>
              <a:t> </a:t>
            </a:r>
            <a:r>
              <a:rPr lang="en-US" dirty="0" smtClean="0"/>
              <a:t>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0-</a:t>
            </a:r>
            <a:r>
              <a:rPr lang="cs-CZ" dirty="0" smtClean="0"/>
              <a:t>24</a:t>
            </a:r>
            <a:r>
              <a:rPr lang="en-US" dirty="0" smtClean="0"/>
              <a:t>'</a:t>
            </a:r>
            <a:r>
              <a:rPr lang="en-US" dirty="0" smtClean="0"/>
              <a:t>	</a:t>
            </a:r>
          </a:p>
          <a:p>
            <a:r>
              <a:rPr lang="en-US" dirty="0" smtClean="0"/>
              <a:t>   	   WHEN </a:t>
            </a:r>
            <a:r>
              <a:rPr lang="en-US" dirty="0" err="1" smtClean="0"/>
              <a:t>vek</a:t>
            </a:r>
            <a:r>
              <a:rPr lang="en-US" dirty="0" smtClean="0"/>
              <a:t> &lt; </a:t>
            </a:r>
            <a:r>
              <a:rPr lang="cs-CZ" dirty="0" smtClean="0"/>
              <a:t>30</a:t>
            </a:r>
            <a:r>
              <a:rPr lang="en-US" dirty="0" smtClean="0"/>
              <a:t> </a:t>
            </a:r>
            <a:r>
              <a:rPr lang="en-US" dirty="0" smtClean="0"/>
              <a:t>THEN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25</a:t>
            </a:r>
            <a:r>
              <a:rPr lang="en-US" dirty="0" smtClean="0"/>
              <a:t>-</a:t>
            </a:r>
            <a:r>
              <a:rPr lang="cs-CZ" dirty="0" smtClean="0"/>
              <a:t>29</a:t>
            </a:r>
            <a:r>
              <a:rPr lang="en-US" dirty="0" smtClean="0"/>
              <a:t>'</a:t>
            </a:r>
            <a:r>
              <a:rPr lang="en-US" dirty="0" smtClean="0"/>
              <a:t>	 </a:t>
            </a:r>
          </a:p>
          <a:p>
            <a:r>
              <a:rPr lang="en-US" dirty="0" smtClean="0"/>
              <a:t>   	ELSE  '</a:t>
            </a:r>
            <a:r>
              <a:rPr lang="en-US" dirty="0" err="1" smtClean="0"/>
              <a:t>kat</a:t>
            </a:r>
            <a:r>
              <a:rPr lang="en-US" dirty="0" smtClean="0"/>
              <a:t> </a:t>
            </a:r>
            <a:r>
              <a:rPr lang="cs-CZ" dirty="0" smtClean="0"/>
              <a:t>30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starsi</a:t>
            </a:r>
            <a:r>
              <a:rPr lang="en-US" dirty="0" smtClean="0"/>
              <a:t>' END </a:t>
            </a:r>
            <a:r>
              <a:rPr lang="en-US" dirty="0" err="1" smtClean="0"/>
              <a:t>kategorie</a:t>
            </a:r>
            <a:endParaRPr lang="en-US" dirty="0" smtClean="0"/>
          </a:p>
          <a:p>
            <a:r>
              <a:rPr lang="en-US" dirty="0" smtClean="0"/>
              <a:t>FROM</a:t>
            </a:r>
          </a:p>
          <a:p>
            <a:r>
              <a:rPr lang="cs-CZ" dirty="0" smtClean="0"/>
              <a:t>student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61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336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smtClean="0"/>
              <a:t>COUNT</a:t>
            </a:r>
            <a:r>
              <a:rPr lang="en-US" dirty="0" smtClean="0"/>
              <a:t>(*), </a:t>
            </a:r>
            <a:r>
              <a:rPr lang="en-US" dirty="0"/>
              <a:t>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07116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en-US" dirty="0" err="1" smtClean="0"/>
              <a:t>jmeno</a:t>
            </a:r>
            <a:r>
              <a:rPr lang="en-US" dirty="0" smtClean="0"/>
              <a:t>), COUNT(DISTINCT </a:t>
            </a:r>
            <a:r>
              <a:rPr lang="en-US" dirty="0" err="1" smtClean="0"/>
              <a:t>jmeno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</TotalTime>
  <Words>864</Words>
  <Application>Microsoft Office PowerPoint</Application>
  <PresentationFormat>Předvádění na obrazovce (4:3)</PresentationFormat>
  <Paragraphs>245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Operátory za WHERE</vt:lpstr>
      <vt:lpstr>Logické operátory</vt:lpstr>
      <vt:lpstr>LOGICKÉ OPERÁTORY - cvičení</vt:lpstr>
      <vt:lpstr>Podmíněný výraz CASE</vt:lpstr>
      <vt:lpstr>GROUP BY, HAVING</vt:lpstr>
      <vt:lpstr>GROUP BY</vt:lpstr>
      <vt:lpstr>Agregační funkce</vt:lpstr>
      <vt:lpstr>COUNT</vt:lpstr>
      <vt:lpstr>MODIFIKÁTOR DISTINCT</vt:lpstr>
      <vt:lpstr>Cvičení  - agregace</vt:lpstr>
      <vt:lpstr>SELECT</vt:lpstr>
      <vt:lpstr>Práce s více tabulkami</vt:lpstr>
      <vt:lpstr>Práce s více tabulkami</vt:lpstr>
      <vt:lpstr>Vazby</vt:lpstr>
      <vt:lpstr>ER diagram</vt:lpstr>
      <vt:lpstr>Postup tvorby datového modelu</vt:lpstr>
      <vt:lpstr>Cvičení a 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357</cp:revision>
  <dcterms:created xsi:type="dcterms:W3CDTF">2011-01-19T10:31:11Z</dcterms:created>
  <dcterms:modified xsi:type="dcterms:W3CDTF">2017-10-24T06:16:20Z</dcterms:modified>
</cp:coreProperties>
</file>