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9" r:id="rId3"/>
    <p:sldId id="297" r:id="rId4"/>
    <p:sldId id="298" r:id="rId5"/>
    <p:sldId id="299" r:id="rId6"/>
    <p:sldId id="304" r:id="rId7"/>
    <p:sldId id="326" r:id="rId8"/>
    <p:sldId id="329" r:id="rId9"/>
    <p:sldId id="328" r:id="rId10"/>
    <p:sldId id="330" r:id="rId11"/>
    <p:sldId id="331" r:id="rId12"/>
    <p:sldId id="325" r:id="rId13"/>
    <p:sldId id="300" r:id="rId14"/>
    <p:sldId id="301" r:id="rId15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E00"/>
    <a:srgbClr val="EFDEA9"/>
    <a:srgbClr val="66737C"/>
    <a:srgbClr val="C4CDD6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84" d="100"/>
          <a:sy n="84" d="100"/>
        </p:scale>
        <p:origin x="48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31.10.2017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31.10.2017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90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/>
              <a:t>4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196752"/>
            <a:ext cx="6152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seznam všech studentů a učitelů (jméno, příjmení)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8136" y="1951107"/>
            <a:ext cx="8520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Přidejte jednoho učitele mezi studenty a vyzkoušejte všechny množinové operace</a:t>
            </a:r>
          </a:p>
          <a:p>
            <a:r>
              <a:rPr lang="cs-CZ" dirty="0" smtClean="0"/>
              <a:t>(průnik, rozdíl)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700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</a:t>
            </a:r>
            <a:r>
              <a:rPr lang="cs-CZ" dirty="0" smtClean="0"/>
              <a:t>/export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cs-CZ" dirty="0" smtClean="0"/>
              <a:t> z/do textového souboru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3123"/>
            <a:ext cx="8651304" cy="4320133"/>
          </a:xfrm>
        </p:spPr>
        <p:txBody>
          <a:bodyPr/>
          <a:lstStyle/>
          <a:p>
            <a:r>
              <a:rPr lang="cs-CZ" sz="2000" dirty="0" smtClean="0"/>
              <a:t>Příkaz COPY  FROM/TO</a:t>
            </a:r>
            <a:endParaRPr lang="en-US" sz="2000" dirty="0" smtClean="0"/>
          </a:p>
          <a:p>
            <a:pPr lvl="1"/>
            <a:r>
              <a:rPr lang="cs-CZ" sz="1600" dirty="0"/>
              <a:t>Nastavit oprávnění na složku pro </a:t>
            </a:r>
            <a:r>
              <a:rPr lang="cs-CZ" sz="1600" dirty="0" smtClean="0"/>
              <a:t>NETWORK_SERVICE</a:t>
            </a:r>
            <a:endParaRPr lang="en-US" sz="2000" dirty="0" smtClean="0"/>
          </a:p>
          <a:p>
            <a:r>
              <a:rPr lang="en-US" sz="2000" dirty="0" smtClean="0"/>
              <a:t>Export </a:t>
            </a:r>
            <a:r>
              <a:rPr lang="en-US" sz="2000" dirty="0" err="1" smtClean="0"/>
              <a:t>dat</a:t>
            </a:r>
            <a:endParaRPr lang="cs-CZ" sz="2000" dirty="0" smtClean="0"/>
          </a:p>
          <a:p>
            <a:r>
              <a:rPr lang="cs-CZ" sz="2000" dirty="0"/>
              <a:t>COPY student TO 'c:\</a:t>
            </a:r>
            <a:r>
              <a:rPr lang="cs-CZ" sz="2000" dirty="0" err="1"/>
              <a:t>aa</a:t>
            </a:r>
            <a:r>
              <a:rPr lang="cs-CZ" sz="2000" dirty="0"/>
              <a:t>\student.txt'</a:t>
            </a:r>
          </a:p>
          <a:p>
            <a:r>
              <a:rPr lang="cs-CZ" sz="2000" dirty="0"/>
              <a:t>COPY (SELECT </a:t>
            </a:r>
            <a:r>
              <a:rPr lang="cs-CZ" sz="2000" dirty="0" err="1"/>
              <a:t>uco</a:t>
            </a:r>
            <a:r>
              <a:rPr lang="cs-CZ" sz="2000" dirty="0"/>
              <a:t>, </a:t>
            </a:r>
            <a:r>
              <a:rPr lang="cs-CZ" sz="2000" dirty="0" err="1"/>
              <a:t>jmeno</a:t>
            </a:r>
            <a:r>
              <a:rPr lang="cs-CZ" sz="2000" dirty="0"/>
              <a:t> FROM student) </a:t>
            </a:r>
            <a:r>
              <a:rPr lang="cs-CZ" sz="2000" dirty="0" smtClean="0"/>
              <a:t>TO</a:t>
            </a:r>
            <a:r>
              <a:rPr lang="en-US" sz="2000" dirty="0" smtClean="0"/>
              <a:t> </a:t>
            </a:r>
            <a:r>
              <a:rPr lang="cs-CZ" sz="2000" dirty="0" smtClean="0"/>
              <a:t>'c</a:t>
            </a:r>
            <a:r>
              <a:rPr lang="cs-CZ" sz="2000" dirty="0"/>
              <a:t>:\</a:t>
            </a:r>
            <a:r>
              <a:rPr lang="cs-CZ" sz="2000" dirty="0" err="1"/>
              <a:t>aa</a:t>
            </a:r>
            <a:r>
              <a:rPr lang="cs-CZ" sz="2000" dirty="0"/>
              <a:t>\student_jmena.txt'</a:t>
            </a:r>
            <a:endParaRPr lang="cs-CZ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Import </a:t>
            </a:r>
            <a:r>
              <a:rPr lang="en-US" sz="2000" dirty="0" err="1" smtClean="0"/>
              <a:t>dat</a:t>
            </a:r>
            <a:endParaRPr lang="en-US" sz="2000" dirty="0" smtClean="0"/>
          </a:p>
          <a:p>
            <a:r>
              <a:rPr lang="cs-CZ" sz="2000" dirty="0" smtClean="0"/>
              <a:t>COPY </a:t>
            </a:r>
            <a:r>
              <a:rPr lang="cs-CZ" sz="2000" dirty="0" err="1" smtClean="0"/>
              <a:t>patients</a:t>
            </a:r>
            <a:r>
              <a:rPr lang="cs-CZ" sz="2000" dirty="0" smtClean="0"/>
              <a:t> </a:t>
            </a:r>
            <a:r>
              <a:rPr lang="cs-CZ" sz="2000" dirty="0"/>
              <a:t>FROM 'c:/</a:t>
            </a:r>
            <a:r>
              <a:rPr lang="cs-CZ" sz="2000" dirty="0" err="1" smtClean="0"/>
              <a:t>Users</a:t>
            </a:r>
            <a:r>
              <a:rPr lang="cs-CZ" sz="2000" dirty="0" smtClean="0"/>
              <a:t>/student/</a:t>
            </a:r>
            <a:r>
              <a:rPr lang="cs-CZ" sz="2000" dirty="0" err="1" smtClean="0"/>
              <a:t>Documents</a:t>
            </a:r>
            <a:r>
              <a:rPr lang="cs-CZ" sz="2000" dirty="0" smtClean="0"/>
              <a:t>/data/patients.txt</a:t>
            </a:r>
            <a:r>
              <a:rPr lang="cs-CZ" sz="2000" dirty="0"/>
              <a:t>' NULL '' ENCODING 'UTF8</a:t>
            </a:r>
            <a:r>
              <a:rPr lang="cs-CZ" sz="2000" dirty="0" smtClean="0"/>
              <a:t>';</a:t>
            </a:r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P</a:t>
            </a:r>
            <a:r>
              <a:rPr lang="cs-CZ" sz="2000" dirty="0" err="1" smtClean="0">
                <a:solidFill>
                  <a:srgbClr val="FF0000"/>
                </a:solidFill>
              </a:rPr>
              <a:t>řed</a:t>
            </a:r>
            <a:r>
              <a:rPr lang="cs-CZ" sz="2000" dirty="0" smtClean="0">
                <a:solidFill>
                  <a:srgbClr val="FF0000"/>
                </a:solidFill>
              </a:rPr>
              <a:t> importem musí tabulka existovat</a:t>
            </a:r>
            <a:endParaRPr lang="cs-CZ" sz="2000" dirty="0" smtClean="0">
              <a:solidFill>
                <a:srgbClr val="FF0000"/>
              </a:solidFill>
            </a:endParaRP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590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dat</a:t>
            </a:r>
            <a:r>
              <a:rPr lang="en-US" dirty="0" smtClean="0"/>
              <a:t> z </a:t>
            </a:r>
            <a:r>
              <a:rPr lang="en-US" dirty="0" err="1" smtClean="0"/>
              <a:t>textov</a:t>
            </a:r>
            <a:r>
              <a:rPr lang="cs-CZ" dirty="0" err="1" smtClean="0"/>
              <a:t>ých</a:t>
            </a:r>
            <a:r>
              <a:rPr lang="cs-CZ" dirty="0" smtClean="0"/>
              <a:t> souborů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08610" y="1193107"/>
            <a:ext cx="7544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COPY </a:t>
            </a:r>
            <a:r>
              <a:rPr lang="cs-CZ" dirty="0" err="1"/>
              <a:t>patients</a:t>
            </a:r>
            <a:r>
              <a:rPr lang="cs-CZ" dirty="0"/>
              <a:t> FROM </a:t>
            </a:r>
            <a:r>
              <a:rPr lang="cs-CZ" dirty="0" smtClean="0"/>
              <a:t>'Z:/DBM/patients.txt' </a:t>
            </a:r>
            <a:r>
              <a:rPr lang="cs-CZ" dirty="0"/>
              <a:t>NULL '' ENCODING 'UTF8';</a:t>
            </a: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323528" y="2932558"/>
            <a:ext cx="2088951" cy="648072"/>
          </a:xfrm>
          <a:prstGeom prst="wedgeRoundRectCallout">
            <a:avLst>
              <a:gd name="adj1" fmla="val 26509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Cílová tabulka</a:t>
            </a:r>
            <a:endParaRPr lang="cs-CZ" dirty="0"/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2556495" y="2932558"/>
            <a:ext cx="2088951" cy="648072"/>
          </a:xfrm>
          <a:prstGeom prst="wedgeRoundRectCallout">
            <a:avLst>
              <a:gd name="adj1" fmla="val 11304"/>
              <a:gd name="adj2" fmla="val -2396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Zdrojový soubor</a:t>
            </a:r>
            <a:endParaRPr lang="cs-CZ" dirty="0"/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4789463" y="2924944"/>
            <a:ext cx="1654746" cy="648072"/>
          </a:xfrm>
          <a:prstGeom prst="wedgeRoundRectCallout">
            <a:avLst>
              <a:gd name="adj1" fmla="val -232"/>
              <a:gd name="adj2" fmla="val -2365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Podoba NULL</a:t>
            </a:r>
            <a:endParaRPr lang="cs-CZ" dirty="0"/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6697981" y="2934964"/>
            <a:ext cx="1654746" cy="648072"/>
          </a:xfrm>
          <a:prstGeom prst="wedgeRoundRectCallout">
            <a:avLst>
              <a:gd name="adj1" fmla="val -28783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Kódování češtiny</a:t>
            </a:r>
            <a:endParaRPr lang="cs-CZ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79512" y="3789040"/>
            <a:ext cx="787914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Další parametry příkazu COPY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FORMAT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Selects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data </a:t>
            </a:r>
            <a:r>
              <a:rPr lang="cs-CZ" altLang="cs-CZ" dirty="0" err="1"/>
              <a:t>format</a:t>
            </a:r>
            <a:r>
              <a:rPr lang="cs-CZ" altLang="cs-CZ" dirty="0"/>
              <a:t> to </a:t>
            </a:r>
            <a:r>
              <a:rPr lang="cs-CZ" altLang="cs-CZ" dirty="0" err="1"/>
              <a:t>be</a:t>
            </a:r>
            <a:r>
              <a:rPr lang="cs-CZ" altLang="cs-CZ" dirty="0"/>
              <a:t> </a:t>
            </a:r>
            <a:r>
              <a:rPr lang="cs-CZ" altLang="cs-CZ" dirty="0" err="1"/>
              <a:t>read</a:t>
            </a:r>
            <a:r>
              <a:rPr lang="cs-CZ" altLang="cs-CZ" dirty="0"/>
              <a:t>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written</a:t>
            </a:r>
            <a:r>
              <a:rPr lang="cs-CZ" altLang="cs-CZ" dirty="0"/>
              <a:t>: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	</a:t>
            </a:r>
            <a:r>
              <a:rPr lang="cs-CZ" altLang="cs-CZ" dirty="0" smtClean="0"/>
              <a:t>text</a:t>
            </a:r>
            <a:r>
              <a:rPr lang="cs-CZ" altLang="cs-CZ" dirty="0"/>
              <a:t>, </a:t>
            </a:r>
            <a:r>
              <a:rPr lang="cs-CZ" altLang="cs-CZ" dirty="0" err="1"/>
              <a:t>csv</a:t>
            </a:r>
            <a:r>
              <a:rPr lang="cs-CZ" altLang="cs-CZ" dirty="0"/>
              <a:t> (</a:t>
            </a:r>
            <a:r>
              <a:rPr lang="cs-CZ" altLang="cs-CZ" dirty="0" err="1"/>
              <a:t>Comma</a:t>
            </a:r>
            <a:r>
              <a:rPr lang="cs-CZ" altLang="cs-CZ" dirty="0"/>
              <a:t> </a:t>
            </a:r>
            <a:r>
              <a:rPr lang="cs-CZ" altLang="cs-CZ" dirty="0" err="1"/>
              <a:t>Separated</a:t>
            </a:r>
            <a:r>
              <a:rPr lang="cs-CZ" altLang="cs-CZ" dirty="0"/>
              <a:t> </a:t>
            </a:r>
            <a:r>
              <a:rPr lang="cs-CZ" altLang="cs-CZ" dirty="0" err="1"/>
              <a:t>Values</a:t>
            </a:r>
            <a:r>
              <a:rPr lang="cs-CZ" altLang="cs-CZ" dirty="0"/>
              <a:t>),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binary</a:t>
            </a:r>
            <a:r>
              <a:rPr lang="cs-CZ" altLang="cs-CZ" dirty="0"/>
              <a:t>. </a:t>
            </a:r>
            <a:r>
              <a:rPr lang="cs-CZ" altLang="cs-CZ" dirty="0" err="1"/>
              <a:t>The</a:t>
            </a:r>
            <a:r>
              <a:rPr lang="cs-CZ" altLang="cs-CZ" dirty="0"/>
              <a:t> default </a:t>
            </a:r>
            <a:r>
              <a:rPr lang="cs-CZ" altLang="cs-CZ" dirty="0" err="1"/>
              <a:t>is</a:t>
            </a:r>
            <a:r>
              <a:rPr lang="cs-CZ" altLang="cs-CZ" dirty="0"/>
              <a:t> text.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79512" y="4941168"/>
            <a:ext cx="880241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DELIMITER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Specifies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character</a:t>
            </a:r>
            <a:r>
              <a:rPr lang="cs-CZ" altLang="cs-CZ" dirty="0"/>
              <a:t> </a:t>
            </a:r>
            <a:r>
              <a:rPr lang="cs-CZ" altLang="cs-CZ" dirty="0" err="1"/>
              <a:t>that</a:t>
            </a:r>
            <a:r>
              <a:rPr lang="cs-CZ" altLang="cs-CZ" dirty="0"/>
              <a:t> </a:t>
            </a:r>
            <a:r>
              <a:rPr lang="cs-CZ" altLang="cs-CZ" dirty="0" err="1"/>
              <a:t>separates</a:t>
            </a:r>
            <a:r>
              <a:rPr lang="cs-CZ" altLang="cs-CZ" dirty="0"/>
              <a:t> </a:t>
            </a:r>
            <a:r>
              <a:rPr lang="cs-CZ" altLang="cs-CZ" dirty="0" err="1"/>
              <a:t>columns</a:t>
            </a:r>
            <a:r>
              <a:rPr lang="cs-CZ" altLang="cs-CZ" dirty="0"/>
              <a:t> </a:t>
            </a:r>
            <a:r>
              <a:rPr lang="cs-CZ" altLang="cs-CZ" dirty="0" err="1"/>
              <a:t>within</a:t>
            </a:r>
            <a:r>
              <a:rPr lang="cs-CZ" altLang="cs-CZ" dirty="0"/>
              <a:t> </a:t>
            </a:r>
            <a:r>
              <a:rPr lang="cs-CZ" altLang="cs-CZ" dirty="0" err="1"/>
              <a:t>each</a:t>
            </a:r>
            <a:r>
              <a:rPr lang="cs-CZ" altLang="cs-CZ" dirty="0"/>
              <a:t> </a:t>
            </a:r>
            <a:r>
              <a:rPr lang="cs-CZ" altLang="cs-CZ" dirty="0" err="1"/>
              <a:t>row</a:t>
            </a:r>
            <a:r>
              <a:rPr lang="cs-CZ" altLang="cs-CZ" dirty="0"/>
              <a:t> (line)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file</a:t>
            </a:r>
            <a:r>
              <a:rPr lang="cs-CZ" altLang="cs-CZ" dirty="0"/>
              <a:t>.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/>
              <a:t>default </a:t>
            </a:r>
            <a:r>
              <a:rPr lang="cs-CZ" altLang="cs-CZ" dirty="0" err="1"/>
              <a:t>is</a:t>
            </a:r>
            <a:r>
              <a:rPr lang="cs-CZ" altLang="cs-CZ" dirty="0"/>
              <a:t> a </a:t>
            </a:r>
            <a:r>
              <a:rPr lang="cs-CZ" altLang="cs-CZ" dirty="0" err="1"/>
              <a:t>tab</a:t>
            </a:r>
            <a:r>
              <a:rPr lang="cs-CZ" altLang="cs-CZ" dirty="0"/>
              <a:t> </a:t>
            </a:r>
            <a:r>
              <a:rPr lang="cs-CZ" altLang="cs-CZ" dirty="0" err="1"/>
              <a:t>character</a:t>
            </a:r>
            <a:r>
              <a:rPr lang="cs-CZ" altLang="cs-CZ" dirty="0"/>
              <a:t> in text </a:t>
            </a:r>
            <a:r>
              <a:rPr lang="cs-CZ" altLang="cs-CZ" dirty="0" err="1"/>
              <a:t>format</a:t>
            </a:r>
            <a:r>
              <a:rPr lang="cs-CZ" altLang="cs-CZ" dirty="0"/>
              <a:t>, a </a:t>
            </a:r>
            <a:r>
              <a:rPr lang="cs-CZ" altLang="cs-CZ" dirty="0" err="1"/>
              <a:t>comma</a:t>
            </a:r>
            <a:r>
              <a:rPr lang="cs-CZ" altLang="cs-CZ" dirty="0"/>
              <a:t> in CSV </a:t>
            </a:r>
            <a:r>
              <a:rPr lang="cs-CZ" altLang="cs-CZ" dirty="0" err="1"/>
              <a:t>format</a:t>
            </a:r>
            <a:r>
              <a:rPr lang="cs-CZ" altLang="cs-CZ" dirty="0"/>
              <a:t>.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 smtClean="0"/>
              <a:t>This</a:t>
            </a:r>
            <a:r>
              <a:rPr lang="cs-CZ" altLang="cs-CZ" dirty="0" smtClean="0"/>
              <a:t> </a:t>
            </a:r>
            <a:r>
              <a:rPr lang="cs-CZ" altLang="cs-CZ" dirty="0" err="1"/>
              <a:t>must</a:t>
            </a:r>
            <a:r>
              <a:rPr lang="cs-CZ" altLang="cs-CZ" dirty="0"/>
              <a:t> </a:t>
            </a:r>
            <a:r>
              <a:rPr lang="cs-CZ" altLang="cs-CZ" dirty="0" err="1"/>
              <a:t>be</a:t>
            </a:r>
            <a:r>
              <a:rPr lang="cs-CZ" altLang="cs-CZ" dirty="0"/>
              <a:t> a single </a:t>
            </a:r>
            <a:r>
              <a:rPr lang="cs-CZ" altLang="cs-CZ" dirty="0" err="1"/>
              <a:t>one</a:t>
            </a:r>
            <a:r>
              <a:rPr lang="cs-CZ" altLang="cs-CZ" dirty="0"/>
              <a:t>-byte </a:t>
            </a:r>
            <a:r>
              <a:rPr lang="cs-CZ" altLang="cs-CZ" dirty="0" err="1" smtClean="0"/>
              <a:t>character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4447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TRIALDB</a:t>
            </a:r>
            <a:r>
              <a:rPr lang="cs-CZ" dirty="0" smtClean="0"/>
              <a:t>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187624" y="1124744"/>
            <a:ext cx="6989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Vazba pacienti – studie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PATIENT_STUDY</a:t>
            </a:r>
          </a:p>
          <a:p>
            <a:r>
              <a:rPr lang="cs-CZ" dirty="0" smtClean="0"/>
              <a:t>Vazba studie – pracoviště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STUDIES_SITES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8316416" cy="41630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268760"/>
            <a:ext cx="765248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 počet pacientů v jednotlivých  studiích</a:t>
            </a:r>
          </a:p>
          <a:p>
            <a:r>
              <a:rPr lang="cs-CZ" dirty="0" smtClean="0"/>
              <a:t>	STUDY_NAME, počet pacientů</a:t>
            </a:r>
          </a:p>
          <a:p>
            <a:endParaRPr lang="cs-CZ" dirty="0" smtClean="0"/>
          </a:p>
          <a:p>
            <a:r>
              <a:rPr lang="cs-CZ" dirty="0" smtClean="0"/>
              <a:t>Zjistěte počet pacientů dle pohlaví v jednotlivých  studiích</a:t>
            </a:r>
          </a:p>
          <a:p>
            <a:r>
              <a:rPr lang="cs-CZ" dirty="0" smtClean="0"/>
              <a:t>	STUDY_NAME, pohlaví, počet pacientů</a:t>
            </a:r>
          </a:p>
          <a:p>
            <a:endParaRPr lang="cs-CZ" dirty="0" smtClean="0"/>
          </a:p>
          <a:p>
            <a:r>
              <a:rPr lang="cs-CZ" dirty="0" smtClean="0"/>
              <a:t>Zjistěte počet zapojených pracovišť do jednotlivých studií</a:t>
            </a:r>
          </a:p>
          <a:p>
            <a:r>
              <a:rPr lang="cs-CZ" dirty="0" smtClean="0"/>
              <a:t>	STUDY_NAME, počet pracovišť</a:t>
            </a:r>
          </a:p>
          <a:p>
            <a:endParaRPr lang="cs-CZ" dirty="0" smtClean="0"/>
          </a:p>
          <a:p>
            <a:r>
              <a:rPr lang="cs-CZ" dirty="0" smtClean="0"/>
              <a:t>Vypište pracoviště zapojená do více studií</a:t>
            </a:r>
          </a:p>
          <a:p>
            <a:r>
              <a:rPr lang="cs-CZ" dirty="0" smtClean="0"/>
              <a:t>	SITE, počet studií</a:t>
            </a:r>
          </a:p>
          <a:p>
            <a:endParaRPr lang="cs-CZ" dirty="0" smtClean="0"/>
          </a:p>
          <a:p>
            <a:r>
              <a:rPr lang="cs-CZ" dirty="0" smtClean="0"/>
              <a:t>Vypište všechny studie a počet zařazených pacientů v jednotlivých letech</a:t>
            </a:r>
          </a:p>
          <a:p>
            <a:r>
              <a:rPr lang="cs-CZ" dirty="0" smtClean="0"/>
              <a:t>	STUDY_NAME, rok(DATE_OF_ENROLLMENT)</a:t>
            </a:r>
            <a:r>
              <a:rPr lang="en-US" dirty="0" smtClean="0"/>
              <a:t>, </a:t>
            </a:r>
            <a:r>
              <a:rPr lang="en-US" dirty="0" err="1" smtClean="0"/>
              <a:t>po</a:t>
            </a:r>
            <a:r>
              <a:rPr lang="cs-CZ" dirty="0" smtClean="0"/>
              <a:t>čet pacientů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více tabulkami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</a:t>
                      </a:r>
                      <a:r>
                        <a:rPr lang="cs-CZ" sz="1600" dirty="0" err="1" smtClean="0"/>
                        <a:t>ák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237624"/>
              </p:ext>
            </p:extLst>
          </p:nvPr>
        </p:nvGraphicFramePr>
        <p:xfrm>
          <a:off x="5292080" y="1918563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/>
                <a:gridCol w="1104122"/>
                <a:gridCol w="1104122"/>
              </a:tblGrid>
              <a:tr h="58364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Datum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vysetreni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Vysledek</a:t>
                      </a:r>
                      <a:r>
                        <a:rPr lang="cs-CZ" sz="1600" baseline="0" dirty="0" smtClean="0"/>
                        <a:t> vy</a:t>
                      </a:r>
                      <a:r>
                        <a:rPr lang="en-US" sz="1600" baseline="0" dirty="0" err="1" smtClean="0"/>
                        <a:t>setreni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12.1.2011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39,5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15.3.2011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36,8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2.2.2011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37,5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39552" y="3933056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lekare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Petr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Šikovný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5896" y="980728"/>
            <a:ext cx="261481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sloupců = JOIN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33569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445224"/>
            <a:ext cx="38779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řádků – množinové operace</a:t>
            </a:r>
          </a:p>
        </p:txBody>
      </p:sp>
      <p:cxnSp>
        <p:nvCxnSpPr>
          <p:cNvPr id="14" name="Přímá spojnice 13"/>
          <p:cNvCxnSpPr/>
          <p:nvPr/>
        </p:nvCxnSpPr>
        <p:spPr>
          <a:xfrm>
            <a:off x="251520" y="2587392"/>
            <a:ext cx="0" cy="228176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2601496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251520" y="4834147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2568840" y="1569931"/>
            <a:ext cx="4397711" cy="555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251520" y="2610624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6939120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49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SELECT – více tabulek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95536" y="119675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572000" y="177281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35390" y="3995772"/>
            <a:ext cx="264046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Spojování tabulek = </a:t>
            </a:r>
            <a:r>
              <a:rPr lang="cs-CZ" dirty="0" err="1" smtClean="0"/>
              <a:t>join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4509120"/>
            <a:ext cx="7848872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Druhy spojení: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vnitřní – </a:t>
            </a:r>
            <a:r>
              <a:rPr lang="cs-CZ" b="1" dirty="0" err="1" smtClean="0"/>
              <a:t>inner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 – jen spojitelné řádky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vnější – </a:t>
            </a:r>
            <a:r>
              <a:rPr lang="cs-CZ" dirty="0" err="1" smtClean="0"/>
              <a:t>outer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en-US" dirty="0" smtClean="0"/>
              <a:t> - </a:t>
            </a:r>
            <a:r>
              <a:rPr lang="cs-CZ" dirty="0" smtClean="0"/>
              <a:t> </a:t>
            </a:r>
            <a:r>
              <a:rPr lang="cs-CZ" b="1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, </a:t>
            </a:r>
            <a:r>
              <a:rPr lang="cs-CZ" b="1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en-US" dirty="0" smtClean="0"/>
              <a:t>, </a:t>
            </a:r>
            <a:r>
              <a:rPr lang="en-US" b="1" dirty="0" smtClean="0"/>
              <a:t>full</a:t>
            </a:r>
            <a:r>
              <a:rPr lang="en-US" dirty="0" smtClean="0"/>
              <a:t> join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	všechny řádky jedné tabulky + </a:t>
            </a:r>
            <a:r>
              <a:rPr lang="cs-CZ" dirty="0" err="1" smtClean="0"/>
              <a:t>napojitelné</a:t>
            </a:r>
            <a:r>
              <a:rPr lang="cs-CZ" dirty="0" smtClean="0"/>
              <a:t> řádky druhé tabulky</a:t>
            </a:r>
          </a:p>
          <a:p>
            <a:r>
              <a:rPr lang="cs-CZ" dirty="0" smtClean="0"/>
              <a:t>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JOIN - syntaxe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540608" cy="11387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err="1" smtClean="0"/>
              <a:t>Vnit</a:t>
            </a:r>
            <a:r>
              <a:rPr lang="cs-CZ" b="1" u="sng" dirty="0" err="1" smtClean="0"/>
              <a:t>řní</a:t>
            </a:r>
            <a:r>
              <a:rPr lang="cs-CZ" b="1" u="sng" dirty="0" smtClean="0"/>
              <a:t> spojení</a:t>
            </a:r>
          </a:p>
          <a:p>
            <a:endParaRPr lang="en-US" b="1" u="sng" dirty="0" smtClean="0"/>
          </a:p>
          <a:p>
            <a:endParaRPr lang="en-US" sz="1600" dirty="0" smtClean="0"/>
          </a:p>
          <a:p>
            <a:r>
              <a:rPr lang="en-US" sz="1600" dirty="0" smtClean="0"/>
              <a:t>SELECT * FROM </a:t>
            </a:r>
            <a:r>
              <a:rPr lang="en-US" sz="1600" dirty="0" err="1" smtClean="0"/>
              <a:t>pacient</a:t>
            </a:r>
            <a:r>
              <a:rPr lang="en-US" sz="1600" dirty="0" smtClean="0"/>
              <a:t> </a:t>
            </a:r>
            <a:r>
              <a:rPr lang="en-US" sz="1600" b="1" dirty="0" smtClean="0"/>
              <a:t>JOIN</a:t>
            </a:r>
            <a:r>
              <a:rPr lang="en-US" sz="1600" dirty="0" smtClean="0"/>
              <a:t> </a:t>
            </a:r>
            <a:r>
              <a:rPr lang="en-US" sz="1600" dirty="0" err="1" smtClean="0"/>
              <a:t>vysetreni</a:t>
            </a:r>
            <a:r>
              <a:rPr lang="en-US" sz="1600" dirty="0" smtClean="0"/>
              <a:t> </a:t>
            </a:r>
            <a:r>
              <a:rPr lang="en-US" sz="1600" b="1" dirty="0" smtClean="0"/>
              <a:t>ON</a:t>
            </a:r>
            <a:r>
              <a:rPr lang="en-US" sz="1600" dirty="0" smtClean="0"/>
              <a:t> </a:t>
            </a:r>
            <a:r>
              <a:rPr lang="cs-CZ" sz="1600" dirty="0" smtClean="0"/>
              <a:t>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2" y="4067904"/>
          <a:ext cx="799288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  <a:gridCol w="1332148"/>
                <a:gridCol w="1332148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ID_pacienta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OUTER JOIN – syntaxe 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80138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 smtClean="0"/>
              <a:t>Vn</a:t>
            </a:r>
            <a:r>
              <a:rPr lang="cs-CZ" b="1" u="sng" dirty="0" err="1" smtClean="0"/>
              <a:t>ější</a:t>
            </a:r>
            <a:r>
              <a:rPr lang="cs-CZ" b="1" u="sng" dirty="0" smtClean="0"/>
              <a:t> spojení</a:t>
            </a:r>
          </a:p>
          <a:p>
            <a:endParaRPr lang="en-US" b="1" u="sng" dirty="0" smtClean="0"/>
          </a:p>
          <a:p>
            <a:r>
              <a:rPr lang="cs-CZ" sz="1600" dirty="0" smtClean="0"/>
              <a:t>SELECT * FROM tabulka1 </a:t>
            </a:r>
            <a:r>
              <a:rPr lang="cs-CZ" sz="1600" b="1" dirty="0" smtClean="0"/>
              <a:t>LEFT JOIN </a:t>
            </a:r>
            <a:r>
              <a:rPr lang="cs-CZ" sz="1600" dirty="0" smtClean="0"/>
              <a:t>tabulka2 ON tabulka1.sloupec = </a:t>
            </a:r>
            <a:r>
              <a:rPr lang="en-US" sz="1600" dirty="0" smtClean="0"/>
              <a:t>tabulka2.sloupec</a:t>
            </a:r>
            <a:endParaRPr lang="cs-CZ" sz="1600" dirty="0" smtClean="0"/>
          </a:p>
          <a:p>
            <a:r>
              <a:rPr lang="cs-CZ" sz="1600" dirty="0" smtClean="0"/>
              <a:t>SELECT * FROM pacient </a:t>
            </a:r>
            <a:r>
              <a:rPr lang="cs-CZ" sz="1600" b="1" dirty="0" smtClean="0"/>
              <a:t>LEFT JOIN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ON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2" y="2924944"/>
          <a:ext cx="799288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  <a:gridCol w="1332148"/>
                <a:gridCol w="1332148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ID_pacienta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cs-CZ" dirty="0" err="1" smtClean="0"/>
                        <a:t>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9512" y="5301208"/>
            <a:ext cx="84219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ORACLE varianta</a:t>
            </a:r>
          </a:p>
          <a:p>
            <a:r>
              <a:rPr lang="cs-CZ" sz="1600" dirty="0" smtClean="0"/>
              <a:t>SELECT * FROM tabulka1, tabulka2 WHERE tabulka1.sloupec = </a:t>
            </a:r>
            <a:r>
              <a:rPr lang="en-US" sz="1600" dirty="0" smtClean="0"/>
              <a:t>tabulka2.sloupec</a:t>
            </a:r>
            <a:r>
              <a:rPr lang="cs-CZ" sz="1600" b="1" dirty="0" smtClean="0">
                <a:solidFill>
                  <a:srgbClr val="FF0000"/>
                </a:solidFill>
              </a:rPr>
              <a:t>(+)</a:t>
            </a:r>
          </a:p>
          <a:p>
            <a:r>
              <a:rPr lang="cs-CZ" sz="1600" dirty="0" smtClean="0"/>
              <a:t>SELECT * FROM pacient,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WHERE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r>
              <a:rPr lang="cs-CZ" sz="1600" b="1" dirty="0" smtClean="0">
                <a:solidFill>
                  <a:srgbClr val="FF0000"/>
                </a:solidFill>
              </a:rPr>
              <a:t>(+)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23971" y="1597763"/>
            <a:ext cx="5921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studenty zapsané do alespoň jednoho předmětu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23971" y="2221832"/>
            <a:ext cx="6344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všechny studenty s vybraným předmět</a:t>
            </a:r>
            <a:r>
              <a:rPr lang="en-US" dirty="0" err="1" smtClean="0"/>
              <a:t>em</a:t>
            </a:r>
            <a:r>
              <a:rPr lang="cs-CZ" dirty="0" smtClean="0"/>
              <a:t>/předměty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23971" y="3659735"/>
            <a:ext cx="6485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všechny předměty a k nim počet zapsaných studentů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23971" y="4294125"/>
            <a:ext cx="393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učící učitele a jeho předměty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23971" y="2937795"/>
            <a:ext cx="3689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cs-CZ" dirty="0" err="1" smtClean="0"/>
              <a:t>ypište</a:t>
            </a:r>
            <a:r>
              <a:rPr lang="cs-CZ" dirty="0" smtClean="0"/>
              <a:t> své jméno a své předměty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23971" y="4936883"/>
            <a:ext cx="3843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učící učitele a jeho studenty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23971" y="5531985"/>
            <a:ext cx="4831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všechny učitele a počet jeho studentů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ER diagram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08" y="1522783"/>
            <a:ext cx="9144000" cy="354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62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více tabulkami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</a:t>
                      </a:r>
                      <a:r>
                        <a:rPr lang="cs-CZ" sz="1600" dirty="0" err="1" smtClean="0"/>
                        <a:t>ák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237624"/>
              </p:ext>
            </p:extLst>
          </p:nvPr>
        </p:nvGraphicFramePr>
        <p:xfrm>
          <a:off x="5292080" y="1918563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/>
                <a:gridCol w="1104122"/>
                <a:gridCol w="1104122"/>
              </a:tblGrid>
              <a:tr h="58364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Datum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vysetreni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Vysledek</a:t>
                      </a:r>
                      <a:r>
                        <a:rPr lang="cs-CZ" sz="1600" baseline="0" dirty="0" smtClean="0"/>
                        <a:t> vy</a:t>
                      </a:r>
                      <a:r>
                        <a:rPr lang="en-US" sz="1600" baseline="0" dirty="0" err="1" smtClean="0"/>
                        <a:t>setreni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12.1.2011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39,5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15.3.2011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36,8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2.2.2011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37,5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39552" y="3933056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lekare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Petr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Šikovný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5896" y="980728"/>
            <a:ext cx="261481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sloupců = JOIN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33569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445224"/>
            <a:ext cx="38779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řádků – množinové operace</a:t>
            </a:r>
          </a:p>
        </p:txBody>
      </p:sp>
      <p:cxnSp>
        <p:nvCxnSpPr>
          <p:cNvPr id="14" name="Přímá spojnice 13"/>
          <p:cNvCxnSpPr/>
          <p:nvPr/>
        </p:nvCxnSpPr>
        <p:spPr>
          <a:xfrm>
            <a:off x="251520" y="2587392"/>
            <a:ext cx="0" cy="228176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2601496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251520" y="4834147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2568840" y="1569931"/>
            <a:ext cx="4397711" cy="555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251520" y="2610624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6939120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66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Množinové operace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7560C-0600-4DED-8761-D9EF3CAF5BD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38917" name="TextovéPole 4"/>
          <p:cNvSpPr txBox="1">
            <a:spLocks noChangeArrowheads="1"/>
          </p:cNvSpPr>
          <p:nvPr/>
        </p:nvSpPr>
        <p:spPr bwMode="auto">
          <a:xfrm>
            <a:off x="827584" y="2060848"/>
            <a:ext cx="72891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UNION   	Sjednocení množin – duplicitní řádky vyloučeny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UNION ALL  	Sjednocení množin včetně duplicit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INTERSECT 	Průnik množin – pouze shodné řádky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en-US" b="1" dirty="0" smtClean="0"/>
              <a:t>EXCEPT </a:t>
            </a:r>
            <a:r>
              <a:rPr lang="cs-CZ" b="1" dirty="0" smtClean="0"/>
              <a:t> 	Rozdíl množin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cs-CZ" b="1" dirty="0" smtClean="0"/>
              <a:t>MINUS </a:t>
            </a:r>
            <a:r>
              <a:rPr lang="cs-CZ" b="1" dirty="0"/>
              <a:t>	Rozdíl </a:t>
            </a:r>
            <a:r>
              <a:rPr lang="cs-CZ" b="1" dirty="0" smtClean="0"/>
              <a:t>množin</a:t>
            </a:r>
            <a:r>
              <a:rPr lang="en-US" b="1" dirty="0" smtClean="0"/>
              <a:t> (ORACLE)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052736"/>
            <a:ext cx="7528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Operace s dotazy, které vrací stejnou datovou strukturu (stejné sloupce)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71600" y="3861048"/>
            <a:ext cx="3681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sloupec FROM tabulka</a:t>
            </a:r>
          </a:p>
          <a:p>
            <a:r>
              <a:rPr lang="cs-CZ" b="1" dirty="0" smtClean="0"/>
              <a:t>UNION</a:t>
            </a:r>
          </a:p>
          <a:p>
            <a:r>
              <a:rPr lang="cs-CZ" dirty="0" smtClean="0"/>
              <a:t>SELECT sloupec FROM tabulka2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691680" y="5085184"/>
            <a:ext cx="6058069" cy="646331"/>
          </a:xfrm>
          <a:prstGeom prst="rect">
            <a:avLst/>
          </a:prstGeom>
          <a:solidFill>
            <a:srgbClr val="ECCE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cs-CZ" dirty="0" smtClean="0"/>
              <a:t>Počet s</a:t>
            </a:r>
            <a:r>
              <a:rPr lang="en-US" dirty="0" err="1" smtClean="0"/>
              <a:t>loupc</a:t>
            </a:r>
            <a:r>
              <a:rPr lang="cs-CZ" dirty="0" smtClean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prvn</a:t>
            </a:r>
            <a:r>
              <a:rPr lang="cs-CZ" dirty="0" err="1" smtClean="0"/>
              <a:t>ího</a:t>
            </a:r>
            <a:r>
              <a:rPr lang="cs-CZ" dirty="0" smtClean="0"/>
              <a:t> a druhého dotazu musí být stejný </a:t>
            </a:r>
          </a:p>
          <a:p>
            <a:r>
              <a:rPr lang="cs-CZ" dirty="0" smtClean="0"/>
              <a:t>a musí být stejného datového typu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05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3568</TotalTime>
  <Words>741</Words>
  <Application>Microsoft Office PowerPoint</Application>
  <PresentationFormat>Předvádění na obrazovce (4:3)</PresentationFormat>
  <Paragraphs>281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Práce s více tabulkami</vt:lpstr>
      <vt:lpstr>SELECT – více tabulek</vt:lpstr>
      <vt:lpstr>JOIN - syntaxe</vt:lpstr>
      <vt:lpstr>OUTER JOIN – syntaxe  </vt:lpstr>
      <vt:lpstr>Cvičení</vt:lpstr>
      <vt:lpstr>ER diagram</vt:lpstr>
      <vt:lpstr>Práce s více tabulkami</vt:lpstr>
      <vt:lpstr>Množinové operace</vt:lpstr>
      <vt:lpstr>Cvičení</vt:lpstr>
      <vt:lpstr>Import/export dat z/do textového souboru</vt:lpstr>
      <vt:lpstr>Import dat z textových souborů</vt:lpstr>
      <vt:lpstr>TRIALDB – datový model</vt:lpstr>
      <vt:lpstr>Cvičení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370</cp:revision>
  <dcterms:created xsi:type="dcterms:W3CDTF">2011-01-19T10:31:11Z</dcterms:created>
  <dcterms:modified xsi:type="dcterms:W3CDTF">2017-10-31T07:57:00Z</dcterms:modified>
</cp:coreProperties>
</file>