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7" r:id="rId3"/>
    <p:sldId id="314" r:id="rId4"/>
    <p:sldId id="315" r:id="rId5"/>
    <p:sldId id="316" r:id="rId6"/>
    <p:sldId id="298" r:id="rId7"/>
    <p:sldId id="285" r:id="rId8"/>
    <p:sldId id="299" r:id="rId9"/>
    <p:sldId id="300" r:id="rId10"/>
    <p:sldId id="289" r:id="rId11"/>
    <p:sldId id="301" r:id="rId12"/>
    <p:sldId id="303" r:id="rId13"/>
    <p:sldId id="287" r:id="rId14"/>
    <p:sldId id="304" r:id="rId15"/>
    <p:sldId id="305" r:id="rId16"/>
    <p:sldId id="306" r:id="rId17"/>
    <p:sldId id="307" r:id="rId18"/>
    <p:sldId id="311" r:id="rId19"/>
    <p:sldId id="312" r:id="rId20"/>
    <p:sldId id="313" r:id="rId21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19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51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6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</a:t>
            </a:r>
            <a:r>
              <a:rPr lang="cs-CZ" dirty="0" smtClean="0"/>
              <a:t>Klimeš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Kumulativní </a:t>
            </a:r>
            <a:r>
              <a:rPr lang="en-US" dirty="0" err="1" smtClean="0"/>
              <a:t>sou</a:t>
            </a:r>
            <a:r>
              <a:rPr lang="cs-CZ" dirty="0" smtClean="0"/>
              <a:t>čet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1600" y="11967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studium, COUNT(*) </a:t>
            </a:r>
            <a:r>
              <a:rPr lang="cs-CZ" dirty="0" err="1"/>
              <a:t>pocet</a:t>
            </a:r>
            <a:r>
              <a:rPr lang="cs-CZ" dirty="0"/>
              <a:t>  FROM student</a:t>
            </a:r>
          </a:p>
          <a:p>
            <a:r>
              <a:rPr lang="cs-CZ" dirty="0"/>
              <a:t>GROUP BY studium</a:t>
            </a:r>
          </a:p>
        </p:txBody>
      </p:sp>
      <p:sp>
        <p:nvSpPr>
          <p:cNvPr id="6" name="Obdélník 5"/>
          <p:cNvSpPr/>
          <p:nvPr/>
        </p:nvSpPr>
        <p:spPr>
          <a:xfrm>
            <a:off x="971600" y="2551229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studium, COUNT(*)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b="1" dirty="0"/>
              <a:t>SUM(COUNT(*)) OVER (ORDER BY studium)  </a:t>
            </a:r>
            <a:r>
              <a:rPr lang="cs-CZ" dirty="0"/>
              <a:t>FROM student</a:t>
            </a:r>
          </a:p>
          <a:p>
            <a:r>
              <a:rPr lang="cs-CZ" dirty="0"/>
              <a:t>GROUP BY studium</a:t>
            </a:r>
          </a:p>
        </p:txBody>
      </p:sp>
      <p:sp>
        <p:nvSpPr>
          <p:cNvPr id="7" name="Obdélník 6"/>
          <p:cNvSpPr/>
          <p:nvPr/>
        </p:nvSpPr>
        <p:spPr>
          <a:xfrm>
            <a:off x="539552" y="4044248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pohlavi</a:t>
            </a:r>
            <a:r>
              <a:rPr lang="cs-CZ" dirty="0"/>
              <a:t>, studium, COUNT(*)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SUM(COUNT(*)) OVER (PARTITION BY </a:t>
            </a:r>
            <a:r>
              <a:rPr lang="cs-CZ" dirty="0" err="1"/>
              <a:t>pohlavi</a:t>
            </a:r>
            <a:r>
              <a:rPr lang="cs-CZ" dirty="0"/>
              <a:t> ORDER BY studium) </a:t>
            </a:r>
            <a:r>
              <a:rPr lang="cs-CZ" dirty="0" err="1"/>
              <a:t>kumulace_skupina</a:t>
            </a:r>
            <a:r>
              <a:rPr lang="cs-CZ" dirty="0"/>
              <a:t>, </a:t>
            </a:r>
          </a:p>
          <a:p>
            <a:r>
              <a:rPr lang="cs-CZ" dirty="0"/>
              <a:t>SUM(COUNT(*)) OVER (ORDER BY </a:t>
            </a:r>
            <a:r>
              <a:rPr lang="cs-CZ" dirty="0" err="1"/>
              <a:t>pohlavi</a:t>
            </a:r>
            <a:r>
              <a:rPr lang="cs-CZ" dirty="0"/>
              <a:t>, studium) </a:t>
            </a:r>
            <a:r>
              <a:rPr lang="cs-CZ" dirty="0" err="1"/>
              <a:t>kumulace_celkem</a:t>
            </a:r>
            <a:r>
              <a:rPr lang="cs-CZ" dirty="0"/>
              <a:t>  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pohlavi</a:t>
            </a:r>
            <a:r>
              <a:rPr lang="cs-CZ" dirty="0"/>
              <a:t>, studium</a:t>
            </a:r>
          </a:p>
          <a:p>
            <a:r>
              <a:rPr lang="cs-CZ" dirty="0"/>
              <a:t>ORDER BY </a:t>
            </a:r>
            <a:r>
              <a:rPr lang="cs-CZ" dirty="0" err="1"/>
              <a:t>pohlavi</a:t>
            </a:r>
            <a:r>
              <a:rPr lang="cs-CZ" dirty="0"/>
              <a:t>, studium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Klouzavý průměr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499992" y="2132856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UNBOUNDED PRECEDING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UNBOUNDED FOLLOWING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CURRENT ROW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PRECEDING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FOLLOWING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1144156"/>
            <a:ext cx="8370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AVG(</a:t>
            </a:r>
            <a:r>
              <a:rPr lang="cs-CZ" dirty="0" smtClean="0"/>
              <a:t>sloupec</a:t>
            </a:r>
            <a:r>
              <a:rPr lang="en-US" dirty="0" smtClean="0"/>
              <a:t>) OVER </a:t>
            </a:r>
            <a:endParaRPr lang="cs-CZ" dirty="0" smtClean="0"/>
          </a:p>
          <a:p>
            <a:r>
              <a:rPr lang="en-US" dirty="0" smtClean="0"/>
              <a:t>(ORDER BY </a:t>
            </a:r>
            <a:r>
              <a:rPr lang="cs-CZ" dirty="0" smtClean="0"/>
              <a:t>sloupec</a:t>
            </a:r>
            <a:r>
              <a:rPr lang="en-US" dirty="0" smtClean="0"/>
              <a:t> ROWS BETWEEN </a:t>
            </a:r>
            <a:r>
              <a:rPr lang="cs-CZ" dirty="0"/>
              <a:t>x</a:t>
            </a:r>
            <a:r>
              <a:rPr lang="en-US" dirty="0" smtClean="0"/>
              <a:t> PRECEDING AND CURRENT ROW)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2636912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ROWS BETWEEN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3491880" y="2636912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55576" y="4077072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pocet_pacientu</a:t>
            </a:r>
            <a:r>
              <a:rPr lang="cs-CZ" dirty="0"/>
              <a:t> as</a:t>
            </a:r>
          </a:p>
          <a:p>
            <a:r>
              <a:rPr lang="cs-CZ" dirty="0"/>
              <a:t>SELECT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 </a:t>
            </a:r>
            <a:r>
              <a:rPr lang="cs-CZ" dirty="0" err="1"/>
              <a:t>mesic</a:t>
            </a:r>
            <a:r>
              <a:rPr lang="cs-CZ" dirty="0"/>
              <a:t>, COUNT(*) </a:t>
            </a:r>
            <a:r>
              <a:rPr lang="cs-CZ" dirty="0" err="1"/>
              <a:t>pocet</a:t>
            </a:r>
            <a:r>
              <a:rPr lang="cs-CZ" dirty="0"/>
              <a:t> FROM </a:t>
            </a:r>
            <a:r>
              <a:rPr lang="cs-CZ" dirty="0" err="1"/>
              <a:t>patient_study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date_of_enrollment</a:t>
            </a:r>
            <a:r>
              <a:rPr lang="cs-CZ" dirty="0"/>
              <a:t> &gt;= '2004-01-01'</a:t>
            </a:r>
          </a:p>
          <a:p>
            <a:r>
              <a:rPr lang="cs-CZ" dirty="0"/>
              <a:t>GROUP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  <a:p>
            <a:r>
              <a:rPr lang="cs-CZ" dirty="0"/>
              <a:t>ORDER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</p:txBody>
      </p:sp>
    </p:spTree>
    <p:extLst>
      <p:ext uri="{BB962C8B-B14F-4D97-AF65-F5344CB8AC3E}">
        <p14:creationId xmlns:p14="http://schemas.microsoft.com/office/powerpoint/2010/main" val="31709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Klou</a:t>
            </a:r>
            <a:r>
              <a:rPr lang="cs-CZ" dirty="0" err="1" smtClean="0"/>
              <a:t>zavý</a:t>
            </a:r>
            <a:r>
              <a:rPr lang="cs-CZ" dirty="0" smtClean="0"/>
              <a:t> průměr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11247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* 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0200" y="443711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  <a:endParaRPr lang="en-US" dirty="0" smtClean="0"/>
          </a:p>
          <a:p>
            <a:r>
              <a:rPr lang="cs-CZ" dirty="0" smtClean="0"/>
              <a:t>ROUND(</a:t>
            </a:r>
            <a:r>
              <a:rPr lang="cs-CZ" b="1" dirty="0" smtClean="0"/>
              <a:t>AVG(</a:t>
            </a:r>
            <a:r>
              <a:rPr lang="cs-CZ" b="1" dirty="0" err="1" smtClean="0"/>
              <a:t>pocet</a:t>
            </a:r>
            <a:r>
              <a:rPr lang="cs-CZ" b="1" dirty="0"/>
              <a:t>) OVER (ORDER BY </a:t>
            </a:r>
            <a:r>
              <a:rPr lang="cs-CZ" b="1" dirty="0" err="1"/>
              <a:t>mesic</a:t>
            </a:r>
            <a:r>
              <a:rPr lang="cs-CZ" b="1" dirty="0"/>
              <a:t> ROWS BETWEEN 3 PRECEDING AND CURRENT ROW</a:t>
            </a:r>
            <a:r>
              <a:rPr lang="cs-CZ" dirty="0"/>
              <a:t>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99592" y="29348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AVG(</a:t>
            </a:r>
            <a:r>
              <a:rPr lang="cs-CZ" dirty="0" err="1"/>
              <a:t>pocet</a:t>
            </a:r>
            <a:r>
              <a:rPr lang="cs-CZ" dirty="0"/>
              <a:t>) FROM </a:t>
            </a:r>
            <a:r>
              <a:rPr lang="cs-CZ" dirty="0" err="1"/>
              <a:t>pocet_pacientu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471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1052736"/>
            <a:ext cx="82894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en-US" dirty="0" smtClean="0"/>
          </a:p>
          <a:p>
            <a:pPr marL="342900" indent="-342900"/>
            <a:r>
              <a:rPr lang="cs-CZ" dirty="0" smtClean="0"/>
              <a:t>1) </a:t>
            </a:r>
            <a:r>
              <a:rPr lang="en-US" dirty="0" err="1" smtClean="0"/>
              <a:t>Spo</a:t>
            </a:r>
            <a:r>
              <a:rPr lang="cs-CZ" dirty="0" smtClean="0"/>
              <a:t>čítejte v tabulce </a:t>
            </a:r>
            <a:r>
              <a:rPr lang="cs-CZ" dirty="0" err="1" smtClean="0"/>
              <a:t>pocet_pacientu</a:t>
            </a:r>
            <a:r>
              <a:rPr lang="cs-CZ" dirty="0" smtClean="0"/>
              <a:t>   kumulativní počet pacientů</a:t>
            </a:r>
          </a:p>
          <a:p>
            <a:pPr marL="342900" indent="-342900"/>
            <a:r>
              <a:rPr lang="cs-CZ" dirty="0" smtClean="0"/>
              <a:t>    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71600" y="134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616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71600" y="134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71600" y="3429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  <a:endParaRPr lang="en-US" dirty="0" smtClean="0"/>
          </a:p>
          <a:p>
            <a:r>
              <a:rPr lang="cs-CZ" b="1" dirty="0" smtClean="0"/>
              <a:t>SUM(</a:t>
            </a:r>
            <a:r>
              <a:rPr lang="cs-CZ" b="1" dirty="0" err="1" smtClean="0"/>
              <a:t>pocet</a:t>
            </a:r>
            <a:r>
              <a:rPr lang="cs-CZ" b="1" dirty="0"/>
              <a:t>) OVER (ORDER BY </a:t>
            </a:r>
            <a:r>
              <a:rPr lang="cs-CZ" b="1" dirty="0" err="1"/>
              <a:t>mesic</a:t>
            </a:r>
            <a:r>
              <a:rPr lang="cs-CZ" b="1" dirty="0"/>
              <a:t>) </a:t>
            </a:r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66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196752"/>
            <a:ext cx="572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</a:t>
            </a:r>
            <a:r>
              <a:rPr lang="cs-CZ" dirty="0" smtClean="0"/>
              <a:t>ř</a:t>
            </a:r>
            <a:r>
              <a:rPr lang="en-US" dirty="0" err="1" smtClean="0"/>
              <a:t>idejte</a:t>
            </a:r>
            <a:r>
              <a:rPr lang="en-US" dirty="0" smtClean="0"/>
              <a:t> </a:t>
            </a:r>
            <a:r>
              <a:rPr lang="cs-CZ" dirty="0" smtClean="0"/>
              <a:t>ke kumulativnímu počtu </a:t>
            </a:r>
            <a:r>
              <a:rPr lang="en-US" dirty="0" err="1" smtClean="0"/>
              <a:t>kumulativn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procento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08421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196752"/>
            <a:ext cx="572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</a:t>
            </a:r>
            <a:r>
              <a:rPr lang="cs-CZ" dirty="0" smtClean="0"/>
              <a:t>ř</a:t>
            </a:r>
            <a:r>
              <a:rPr lang="en-US" dirty="0" err="1" smtClean="0"/>
              <a:t>idejte</a:t>
            </a:r>
            <a:r>
              <a:rPr lang="en-US" dirty="0" smtClean="0"/>
              <a:t> </a:t>
            </a:r>
            <a:r>
              <a:rPr lang="cs-CZ" dirty="0" smtClean="0"/>
              <a:t>ke kumulativnímu počtu </a:t>
            </a:r>
            <a:r>
              <a:rPr lang="en-US" dirty="0" err="1" smtClean="0"/>
              <a:t>kumulativn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procento</a:t>
            </a: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899592" y="2420888"/>
            <a:ext cx="7272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), SUM(</a:t>
            </a:r>
            <a:r>
              <a:rPr lang="cs-CZ" dirty="0" err="1"/>
              <a:t>pocet</a:t>
            </a:r>
            <a:r>
              <a:rPr lang="cs-CZ" dirty="0"/>
              <a:t>) OVER(),  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* 100 / SUM(</a:t>
            </a:r>
            <a:r>
              <a:rPr lang="cs-CZ" dirty="0" err="1"/>
              <a:t>pocet</a:t>
            </a:r>
            <a:r>
              <a:rPr lang="cs-CZ" dirty="0"/>
              <a:t>) OVER() 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781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Zobrazte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Věk, počet pacientů, kumulativní procento</a:t>
            </a:r>
          </a:p>
        </p:txBody>
      </p:sp>
    </p:spTree>
    <p:extLst>
      <p:ext uri="{BB962C8B-B14F-4D97-AF65-F5344CB8AC3E}">
        <p14:creationId xmlns:p14="http://schemas.microsoft.com/office/powerpoint/2010/main" val="796124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Zobrazte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Věk, počet pacientů, kumulativní procento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15616" y="306896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EXTRACT (YEAR FROM AGE(</a:t>
            </a:r>
            <a:r>
              <a:rPr lang="cs-CZ" dirty="0" err="1"/>
              <a:t>date_of_birth</a:t>
            </a:r>
            <a:r>
              <a:rPr lang="cs-CZ" dirty="0"/>
              <a:t>)) 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/>
              <a:t>patients</a:t>
            </a:r>
            <a:r>
              <a:rPr lang="cs-CZ" dirty="0"/>
              <a:t> limit 100</a:t>
            </a:r>
          </a:p>
        </p:txBody>
      </p:sp>
      <p:sp>
        <p:nvSpPr>
          <p:cNvPr id="7" name="Obdélník 6"/>
          <p:cNvSpPr/>
          <p:nvPr/>
        </p:nvSpPr>
        <p:spPr>
          <a:xfrm>
            <a:off x="971600" y="4167688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COUNT(*) FROM (</a:t>
            </a:r>
          </a:p>
          <a:p>
            <a:r>
              <a:rPr lang="en-US" dirty="0" smtClean="0"/>
              <a:t>   </a:t>
            </a:r>
            <a:r>
              <a:rPr lang="cs-CZ" dirty="0" smtClean="0"/>
              <a:t>SELECT </a:t>
            </a:r>
            <a:r>
              <a:rPr lang="cs-CZ" dirty="0"/>
              <a:t>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cs-CZ" dirty="0" smtClean="0"/>
              <a:t>FROM </a:t>
            </a:r>
            <a:r>
              <a:rPr lang="cs-CZ" dirty="0" err="1"/>
              <a:t>patients</a:t>
            </a:r>
            <a:r>
              <a:rPr lang="cs-CZ" dirty="0"/>
              <a:t>) a</a:t>
            </a:r>
          </a:p>
          <a:p>
            <a:r>
              <a:rPr lang="cs-CZ" dirty="0"/>
              <a:t>WHERE vek &gt; 0 and vek &lt; 100</a:t>
            </a:r>
          </a:p>
          <a:p>
            <a:r>
              <a:rPr lang="cs-CZ" dirty="0"/>
              <a:t>GROUP BY </a:t>
            </a:r>
            <a:r>
              <a:rPr lang="cs-CZ" dirty="0" smtClean="0"/>
              <a:t>vek</a:t>
            </a:r>
            <a:endParaRPr lang="en-US" dirty="0" smtClean="0"/>
          </a:p>
          <a:p>
            <a:r>
              <a:rPr lang="en-US" dirty="0" smtClean="0"/>
              <a:t>ORDER BY </a:t>
            </a:r>
            <a:r>
              <a:rPr lang="en-US" dirty="0" err="1" smtClean="0"/>
              <a:t>vek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38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Nadstandardn</a:t>
            </a:r>
            <a:r>
              <a:rPr lang="cs-CZ" dirty="0" smtClean="0"/>
              <a:t>í“ 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Určování pořadí záznamů</a:t>
            </a:r>
          </a:p>
          <a:p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Hodnoty předchozích a následujících řádků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Rozšířené agregace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Výpočet procent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Parciální agregace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Kumulativní součet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Klouzavý průměr</a:t>
            </a:r>
            <a:endParaRPr lang="cs-CZ" sz="24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683568" y="5203145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… </a:t>
            </a:r>
            <a:r>
              <a:rPr lang="en-US" b="1" dirty="0" smtClean="0"/>
              <a:t>OVER </a:t>
            </a:r>
            <a:r>
              <a:rPr lang="en-US" b="1" dirty="0"/>
              <a:t>(PARTITION BY </a:t>
            </a:r>
            <a:r>
              <a:rPr lang="en-US" b="1" dirty="0" smtClean="0"/>
              <a:t>s</a:t>
            </a:r>
            <a:r>
              <a:rPr lang="cs-CZ" b="1" dirty="0" err="1" smtClean="0"/>
              <a:t>loupec</a:t>
            </a:r>
            <a:r>
              <a:rPr lang="en-US" b="1" dirty="0" smtClean="0"/>
              <a:t> ORDER</a:t>
            </a:r>
            <a:r>
              <a:rPr lang="cs-CZ" b="1" dirty="0" smtClean="0"/>
              <a:t> </a:t>
            </a:r>
            <a:r>
              <a:rPr lang="en-US" b="1" dirty="0" smtClean="0"/>
              <a:t>BY </a:t>
            </a:r>
            <a:r>
              <a:rPr lang="cs-CZ" b="1" dirty="0" smtClean="0"/>
              <a:t>sloupec</a:t>
            </a:r>
            <a:r>
              <a:rPr lang="en-US" b="1" dirty="0" smtClean="0"/>
              <a:t>)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791550"/>
            <a:ext cx="1945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Rozšíření SQL o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38948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73112" y="1556792"/>
            <a:ext cx="797535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dirty="0" err="1"/>
              <a:t>kum_pocet</a:t>
            </a:r>
            <a:r>
              <a:rPr lang="cs-CZ" dirty="0"/>
              <a:t> * 100 / </a:t>
            </a:r>
            <a:r>
              <a:rPr lang="cs-CZ" dirty="0" err="1"/>
              <a:t>pocet_celkem</a:t>
            </a:r>
            <a:r>
              <a:rPr lang="cs-CZ" dirty="0"/>
              <a:t> </a:t>
            </a:r>
            <a:r>
              <a:rPr lang="cs-CZ" dirty="0" err="1"/>
              <a:t>kum_procento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/>
              <a:t>(  </a:t>
            </a:r>
          </a:p>
          <a:p>
            <a:r>
              <a:rPr lang="cs-CZ" dirty="0" smtClean="0"/>
              <a:t>  SELECT </a:t>
            </a:r>
            <a:r>
              <a:rPr lang="cs-CZ" dirty="0"/>
              <a:t>vek, COUNT(*) </a:t>
            </a:r>
            <a:r>
              <a:rPr lang="cs-CZ" dirty="0" err="1"/>
              <a:t>pocet</a:t>
            </a:r>
            <a:r>
              <a:rPr lang="cs-CZ" dirty="0"/>
              <a:t>, SUM(COUNT(*)) OVER (ORDER BY VEK) 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err="1" smtClean="0"/>
              <a:t>kum_pocet</a:t>
            </a:r>
            <a:r>
              <a:rPr lang="cs-CZ" dirty="0"/>
              <a:t>, SUM(COUNT(*)) OVER () </a:t>
            </a:r>
            <a:r>
              <a:rPr lang="cs-CZ" dirty="0" err="1"/>
              <a:t>pocet_celkem</a:t>
            </a:r>
            <a:r>
              <a:rPr lang="cs-CZ" dirty="0"/>
              <a:t> 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FROM </a:t>
            </a:r>
            <a:r>
              <a:rPr lang="cs-CZ" dirty="0"/>
              <a:t>(</a:t>
            </a:r>
          </a:p>
          <a:p>
            <a:r>
              <a:rPr lang="cs-CZ" dirty="0" smtClean="0"/>
              <a:t>    SELECT </a:t>
            </a:r>
            <a:r>
              <a:rPr lang="cs-CZ" dirty="0"/>
              <a:t>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FROM </a:t>
            </a:r>
            <a:r>
              <a:rPr lang="cs-CZ" dirty="0" err="1" smtClean="0"/>
              <a:t>patients</a:t>
            </a:r>
            <a:r>
              <a:rPr lang="cs-CZ" dirty="0"/>
              <a:t>) a</a:t>
            </a:r>
          </a:p>
          <a:p>
            <a:r>
              <a:rPr lang="cs-CZ" dirty="0" smtClean="0"/>
              <a:t>  WHERE </a:t>
            </a:r>
            <a:r>
              <a:rPr lang="cs-CZ" dirty="0"/>
              <a:t>vek &gt; 0 and vek &lt; 100</a:t>
            </a:r>
          </a:p>
          <a:p>
            <a:r>
              <a:rPr lang="cs-CZ" dirty="0" smtClean="0"/>
              <a:t>  GROUP </a:t>
            </a:r>
            <a:r>
              <a:rPr lang="cs-CZ" dirty="0"/>
              <a:t>BY vek</a:t>
            </a:r>
          </a:p>
          <a:p>
            <a:r>
              <a:rPr lang="cs-CZ" dirty="0" smtClean="0"/>
              <a:t>  ORDER </a:t>
            </a:r>
            <a:r>
              <a:rPr lang="cs-CZ" dirty="0"/>
              <a:t>BY vek</a:t>
            </a:r>
          </a:p>
          <a:p>
            <a:r>
              <a:rPr lang="cs-CZ" dirty="0"/>
              <a:t>) b</a:t>
            </a:r>
          </a:p>
        </p:txBody>
      </p:sp>
    </p:spTree>
    <p:extLst>
      <p:ext uri="{BB962C8B-B14F-4D97-AF65-F5344CB8AC3E}">
        <p14:creationId xmlns:p14="http://schemas.microsoft.com/office/powerpoint/2010/main" val="224051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Analytic</a:t>
            </a:r>
            <a:r>
              <a:rPr lang="cs-CZ" dirty="0" smtClean="0"/>
              <a:t> SQL - ORACLE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RANK, DENSE_RANK, ROW_NUMBER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86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RANK( ) OVER ([PARTITION </a:t>
            </a:r>
            <a:r>
              <a:rPr lang="cs-CZ" b="1" dirty="0" smtClean="0"/>
              <a:t>BY sex</a:t>
            </a:r>
            <a:r>
              <a:rPr lang="en-US" b="1" dirty="0" smtClean="0"/>
              <a:t>]</a:t>
            </a:r>
            <a:r>
              <a:rPr lang="cs-CZ" b="1" dirty="0" smtClean="0"/>
              <a:t> </a:t>
            </a:r>
            <a:r>
              <a:rPr lang="en-US" b="1" dirty="0" smtClean="0"/>
              <a:t>ORDER BY </a:t>
            </a:r>
            <a:r>
              <a:rPr lang="cs-CZ" b="1" dirty="0" err="1" smtClean="0"/>
              <a:t>date</a:t>
            </a:r>
            <a:r>
              <a:rPr lang="cs-CZ" b="1" dirty="0" smtClean="0"/>
              <a:t>_</a:t>
            </a:r>
            <a:r>
              <a:rPr lang="cs-CZ" b="1" dirty="0" err="1" smtClean="0"/>
              <a:t>of</a:t>
            </a:r>
            <a:r>
              <a:rPr lang="cs-CZ" b="1" dirty="0" smtClean="0"/>
              <a:t>_</a:t>
            </a:r>
            <a:r>
              <a:rPr lang="cs-CZ" b="1" dirty="0" err="1" smtClean="0"/>
              <a:t>birth</a:t>
            </a:r>
            <a:r>
              <a:rPr lang="en-US" b="1" dirty="0" smtClean="0"/>
              <a:t> DESC) 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157192"/>
            <a:ext cx="682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RANK( ) OVER (ORDER BY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DESC NULLS LAST) 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33256"/>
            <a:ext cx="6608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Není možné používat za WHERE a HAVING  - nutné zanoření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87624" y="908720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Ranking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function</a:t>
            </a:r>
            <a:r>
              <a:rPr lang="en-US" sz="2400" b="1" dirty="0" smtClean="0"/>
              <a:t> – </a:t>
            </a:r>
            <a:r>
              <a:rPr lang="cs-CZ" sz="2400" b="1" dirty="0" smtClean="0"/>
              <a:t>číslování řádků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71600" y="1988840"/>
          <a:ext cx="72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049"/>
                <a:gridCol w="1616107"/>
                <a:gridCol w="2253444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DENSE_RANK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ROW_NUMBER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95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Ranking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1596" y="1484784"/>
            <a:ext cx="878240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DENSE_RANK(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ROW_NUMBER(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</a:t>
            </a:r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en-US" sz="1600" dirty="0" smtClean="0"/>
              <a:t> LIMIT 100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573016"/>
            <a:ext cx="8590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* FROM (</a:t>
            </a:r>
          </a:p>
          <a:p>
            <a:r>
              <a:rPr lang="en-US" sz="1600" dirty="0" smtClean="0"/>
              <a:t>  </a:t>
            </a:r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  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 </a:t>
            </a:r>
            <a:r>
              <a:rPr lang="en-US" sz="1600" dirty="0" err="1" smtClean="0"/>
              <a:t>poradi</a:t>
            </a:r>
            <a:endParaRPr lang="en-US" sz="1600" dirty="0" smtClean="0"/>
          </a:p>
          <a:p>
            <a:r>
              <a:rPr lang="en-US" sz="1600" dirty="0" smtClean="0"/>
              <a:t>  </a:t>
            </a:r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cs-CZ" sz="1600" dirty="0" smtClean="0"/>
              <a:t>)</a:t>
            </a:r>
            <a:r>
              <a:rPr lang="en-US" sz="1600" dirty="0" smtClean="0"/>
              <a:t> x</a:t>
            </a:r>
            <a:endParaRPr lang="cs-CZ" sz="1600" dirty="0" smtClean="0"/>
          </a:p>
          <a:p>
            <a:r>
              <a:rPr lang="cs-CZ" sz="1600" dirty="0" smtClean="0"/>
              <a:t>WHERE </a:t>
            </a:r>
            <a:r>
              <a:rPr lang="cs-CZ" sz="1600" dirty="0" err="1" smtClean="0"/>
              <a:t>poradi</a:t>
            </a:r>
            <a:r>
              <a:rPr lang="cs-CZ" sz="1600" dirty="0" smtClean="0"/>
              <a:t> &lt; 10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Využití v sekci WHERE – nutné zapouzdření</a:t>
            </a:r>
          </a:p>
        </p:txBody>
      </p:sp>
    </p:spTree>
    <p:extLst>
      <p:ext uri="{BB962C8B-B14F-4D97-AF65-F5344CB8AC3E}">
        <p14:creationId xmlns:p14="http://schemas.microsoft.com/office/powerpoint/2010/main" val="34766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LAG, LEAD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2736"/>
            <a:ext cx="8739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LAG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LEAD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3284984"/>
            <a:ext cx="7045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SELECT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'), COUNT(*) </a:t>
            </a:r>
            <a:r>
              <a:rPr lang="en-US" sz="1600" dirty="0" err="1" smtClean="0"/>
              <a:t>letos</a:t>
            </a:r>
            <a:r>
              <a:rPr lang="en-US" sz="1600" dirty="0" smtClean="0"/>
              <a:t>,</a:t>
            </a:r>
          </a:p>
          <a:p>
            <a:r>
              <a:rPr lang="en-US" sz="1600" dirty="0" smtClean="0"/>
              <a:t>LAG(COUNT(*),1,0) OVER(PARTITION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        </a:t>
            </a:r>
            <a:r>
              <a:rPr lang="en-US" sz="1600" dirty="0" smtClean="0"/>
              <a:t>ORDER BY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 ) </a:t>
            </a:r>
            <a:r>
              <a:rPr lang="en-US" sz="1600" dirty="0" err="1" smtClean="0"/>
              <a:t>loni</a:t>
            </a:r>
            <a:endParaRPr lang="en-US" sz="1600" dirty="0" smtClean="0"/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_study</a:t>
            </a:r>
          </a:p>
          <a:p>
            <a:r>
              <a:rPr lang="en-US" sz="1600" dirty="0" smtClean="0"/>
              <a:t>GROUP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</a:p>
          <a:p>
            <a:r>
              <a:rPr lang="en-US" sz="1600" dirty="0" smtClean="0"/>
              <a:t>ORDER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  <a:endParaRPr lang="cs-CZ" sz="1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427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LAG = hodnota z předchozího řádku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LEAD = hodnota z následujícího řádku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5373216"/>
            <a:ext cx="5153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Pozn</a:t>
            </a:r>
            <a:r>
              <a:rPr lang="en-US" i="1" dirty="0" smtClean="0"/>
              <a:t>. POSTGRESQL 9.1: LAG(COUNT(*),1, </a:t>
            </a:r>
            <a:r>
              <a:rPr lang="en-US" i="1" dirty="0" smtClean="0">
                <a:solidFill>
                  <a:srgbClr val="FF0000"/>
                </a:solidFill>
              </a:rPr>
              <a:t>'0'</a:t>
            </a:r>
            <a:r>
              <a:rPr lang="en-US" i="1" dirty="0" smtClean="0"/>
              <a:t>)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16052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Reportovací</a:t>
            </a:r>
            <a:r>
              <a:rPr lang="cs-CZ" dirty="0" smtClean="0"/>
              <a:t> „</a:t>
            </a:r>
            <a:r>
              <a:rPr lang="cs-CZ" dirty="0" err="1" smtClean="0"/>
              <a:t>window</a:t>
            </a:r>
            <a:r>
              <a:rPr lang="cs-CZ" dirty="0" smtClean="0"/>
              <a:t>“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43608" y="1940639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studium,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/>
              <a:t>FROM student</a:t>
            </a:r>
          </a:p>
          <a:p>
            <a:r>
              <a:rPr lang="cs-CZ" dirty="0"/>
              <a:t>GROUP BY studium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43608" y="2876743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studium,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 err="1"/>
              <a:t>pocet</a:t>
            </a:r>
            <a:r>
              <a:rPr lang="cs-CZ" dirty="0"/>
              <a:t> , </a:t>
            </a:r>
            <a:r>
              <a:rPr lang="en-US" dirty="0" smtClean="0"/>
              <a:t>COUNT</a:t>
            </a:r>
            <a:r>
              <a:rPr lang="cs-CZ" dirty="0" smtClean="0"/>
              <a:t>(*)</a:t>
            </a:r>
            <a:r>
              <a:rPr lang="en-US" dirty="0" smtClean="0"/>
              <a:t> </a:t>
            </a:r>
            <a:r>
              <a:rPr lang="cs-CZ" dirty="0" smtClean="0"/>
              <a:t>*</a:t>
            </a:r>
            <a:r>
              <a:rPr lang="en-US" dirty="0" smtClean="0"/>
              <a:t> </a:t>
            </a:r>
            <a:r>
              <a:rPr lang="cs-CZ" dirty="0" smtClean="0"/>
              <a:t>100.0</a:t>
            </a:r>
            <a:r>
              <a:rPr lang="cs-CZ" b="1" dirty="0"/>
              <a:t>/(SELECT COUNT(*) FROM student)</a:t>
            </a:r>
            <a:r>
              <a:rPr lang="cs-CZ" dirty="0"/>
              <a:t> procento FROM student</a:t>
            </a:r>
          </a:p>
          <a:p>
            <a:r>
              <a:rPr lang="cs-CZ" dirty="0"/>
              <a:t>GROUP BY studium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43608" y="12687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smtClean="0"/>
              <a:t>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/>
              <a:t>FROM </a:t>
            </a:r>
            <a:r>
              <a:rPr lang="cs-CZ" dirty="0" smtClean="0"/>
              <a:t>student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38976" y="4351981"/>
            <a:ext cx="61253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studium,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</a:t>
            </a:r>
            <a:r>
              <a:rPr lang="cs-CZ" b="1" dirty="0"/>
              <a:t>SUM(COUNT(*)) </a:t>
            </a:r>
            <a:r>
              <a:rPr lang="cs-CZ" b="1" dirty="0">
                <a:solidFill>
                  <a:srgbClr val="FF0000"/>
                </a:solidFill>
              </a:rPr>
              <a:t>OVER () </a:t>
            </a:r>
            <a:r>
              <a:rPr lang="cs-CZ" dirty="0"/>
              <a:t>procento FROM student</a:t>
            </a:r>
          </a:p>
          <a:p>
            <a:r>
              <a:rPr lang="cs-CZ" dirty="0"/>
              <a:t>GROUP BY studium</a:t>
            </a:r>
          </a:p>
        </p:txBody>
      </p:sp>
    </p:spTree>
    <p:extLst>
      <p:ext uri="{BB962C8B-B14F-4D97-AF65-F5344CB8AC3E}">
        <p14:creationId xmlns:p14="http://schemas.microsoft.com/office/powerpoint/2010/main" val="95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</a:t>
            </a:r>
            <a:r>
              <a:rPr lang="cs-CZ" dirty="0" smtClean="0"/>
              <a:t> a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</a:t>
            </a:r>
            <a:r>
              <a:rPr lang="en-US" b="1" dirty="0" smtClean="0"/>
              <a:t>SUM(COUNT(*)) OVER ()</a:t>
            </a:r>
            <a:r>
              <a:rPr lang="en-US" dirty="0" smtClean="0"/>
              <a:t> 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96952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8045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* 100.0 </a:t>
            </a:r>
            <a:r>
              <a:rPr lang="en-US" b="1" dirty="0" smtClean="0"/>
              <a:t>/ (SELECT COUNT(*) 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) </a:t>
            </a:r>
            <a:r>
              <a:rPr lang="en-US" dirty="0" smtClean="0"/>
              <a:t>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52002" y="1117804"/>
            <a:ext cx="6900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UPDATE student </a:t>
            </a:r>
            <a:r>
              <a:rPr lang="en-US" dirty="0" smtClean="0"/>
              <a:t>SET </a:t>
            </a:r>
            <a:r>
              <a:rPr lang="cs-CZ" dirty="0" err="1" smtClean="0"/>
              <a:t>ukonceni</a:t>
            </a:r>
            <a:r>
              <a:rPr lang="cs-CZ" dirty="0" smtClean="0"/>
              <a:t> </a:t>
            </a:r>
            <a:r>
              <a:rPr lang="cs-CZ" dirty="0"/>
              <a:t>= 'Z'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/>
              <a:t>mod</a:t>
            </a:r>
            <a:r>
              <a:rPr lang="cs-CZ" dirty="0"/>
              <a:t>(uco,2) = </a:t>
            </a:r>
            <a:r>
              <a:rPr lang="cs-CZ" dirty="0" smtClean="0"/>
              <a:t>1 – Rozdělení datového souboru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52002" y="2516703"/>
            <a:ext cx="7764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b="1" dirty="0" err="1"/>
              <a:t>ukonceni</a:t>
            </a:r>
            <a:r>
              <a:rPr lang="cs-CZ" b="1" dirty="0"/>
              <a:t>, studium</a:t>
            </a:r>
            <a:r>
              <a:rPr lang="cs-CZ" dirty="0"/>
              <a:t>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FROM student</a:t>
            </a:r>
          </a:p>
          <a:p>
            <a:r>
              <a:rPr lang="cs-CZ" dirty="0"/>
              <a:t>GROUP BY </a:t>
            </a:r>
            <a:r>
              <a:rPr lang="cs-CZ" b="1" dirty="0" err="1"/>
              <a:t>ukonceni</a:t>
            </a:r>
            <a:r>
              <a:rPr lang="cs-CZ" b="1" dirty="0"/>
              <a:t>, studium </a:t>
            </a:r>
          </a:p>
          <a:p>
            <a:r>
              <a:rPr lang="cs-CZ" dirty="0"/>
              <a:t>ORDER BY </a:t>
            </a:r>
            <a:r>
              <a:rPr lang="cs-CZ" dirty="0" err="1"/>
              <a:t>ukonceni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52002" y="3829298"/>
            <a:ext cx="7620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ukonceni</a:t>
            </a:r>
            <a:r>
              <a:rPr lang="cs-CZ" dirty="0"/>
              <a:t>, studium,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,</a:t>
            </a:r>
          </a:p>
          <a:p>
            <a:r>
              <a:rPr lang="cs-CZ" dirty="0"/>
              <a:t>COUNT(*) *100.0 / SUM(COUNT(*)) OVER (</a:t>
            </a:r>
            <a:r>
              <a:rPr lang="cs-CZ" b="1" dirty="0"/>
              <a:t>PARTITION BY </a:t>
            </a:r>
            <a:r>
              <a:rPr lang="cs-CZ" b="1" dirty="0" err="1"/>
              <a:t>ukonceni</a:t>
            </a:r>
            <a:r>
              <a:rPr lang="cs-CZ" dirty="0"/>
              <a:t>) </a:t>
            </a:r>
            <a:r>
              <a:rPr lang="cs-CZ" dirty="0" err="1"/>
              <a:t>proc_podskupiny</a:t>
            </a:r>
            <a:endParaRPr lang="cs-CZ" dirty="0"/>
          </a:p>
          <a:p>
            <a:r>
              <a:rPr lang="cs-CZ" dirty="0"/>
              <a:t>FROM student </a:t>
            </a:r>
          </a:p>
          <a:p>
            <a:r>
              <a:rPr lang="cs-CZ" dirty="0"/>
              <a:t>GROUP BY </a:t>
            </a:r>
            <a:r>
              <a:rPr lang="cs-CZ" dirty="0" err="1"/>
              <a:t>ukonceni</a:t>
            </a:r>
            <a:r>
              <a:rPr lang="cs-CZ" dirty="0"/>
              <a:t>, studium </a:t>
            </a:r>
          </a:p>
          <a:p>
            <a:r>
              <a:rPr lang="cs-CZ" dirty="0"/>
              <a:t>ORDER BY </a:t>
            </a:r>
            <a:r>
              <a:rPr lang="cs-CZ" dirty="0" err="1"/>
              <a:t>ukonceni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2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25383" y="1899369"/>
            <a:ext cx="855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study_site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 </a:t>
            </a:r>
            <a:r>
              <a:rPr lang="en-US" b="1" dirty="0" smtClean="0"/>
              <a:t>SUM(COUNT(*)) OVER (PARTITION BY </a:t>
            </a:r>
            <a:r>
              <a:rPr lang="en-US" b="1" dirty="0" err="1" smtClean="0"/>
              <a:t>study_id</a:t>
            </a:r>
            <a:r>
              <a:rPr lang="en-US" b="1" dirty="0" smtClean="0"/>
              <a:t>)</a:t>
            </a:r>
            <a:r>
              <a:rPr lang="en-US" dirty="0" smtClean="0"/>
              <a:t> * 100 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study_id, study_</a:t>
            </a:r>
            <a:r>
              <a:rPr lang="cs-CZ" dirty="0" err="1" smtClean="0"/>
              <a:t>site</a:t>
            </a: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68760"/>
            <a:ext cx="9015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pracovišť (počtu jejich pacientů)  v jednotlivých studiích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11650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3793</TotalTime>
  <Words>1204</Words>
  <Application>Microsoft Office PowerPoint</Application>
  <PresentationFormat>Předvádění na obrazovce (4:3)</PresentationFormat>
  <Paragraphs>205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“Nadstandardní“ SQL</vt:lpstr>
      <vt:lpstr>Analytic SQL - ORACLE</vt:lpstr>
      <vt:lpstr>Ranking function</vt:lpstr>
      <vt:lpstr>LAG, LEAD</vt:lpstr>
      <vt:lpstr>Reportovací „window“ funkce</vt:lpstr>
      <vt:lpstr>Window a reporting function</vt:lpstr>
      <vt:lpstr>Parciální součty</vt:lpstr>
      <vt:lpstr>Parciální součty</vt:lpstr>
      <vt:lpstr>Kumulativní součet</vt:lpstr>
      <vt:lpstr>Klouzavý průměr</vt:lpstr>
      <vt:lpstr>Klouzavý průměr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426</cp:revision>
  <dcterms:created xsi:type="dcterms:W3CDTF">2011-01-19T10:31:11Z</dcterms:created>
  <dcterms:modified xsi:type="dcterms:W3CDTF">2017-11-21T07:30:57Z</dcterms:modified>
</cp:coreProperties>
</file>