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96" r:id="rId3"/>
    <p:sldId id="297" r:id="rId4"/>
    <p:sldId id="306" r:id="rId5"/>
    <p:sldId id="298" r:id="rId6"/>
    <p:sldId id="299" r:id="rId7"/>
    <p:sldId id="307" r:id="rId8"/>
    <p:sldId id="300" r:id="rId9"/>
    <p:sldId id="301" r:id="rId10"/>
    <p:sldId id="309" r:id="rId11"/>
    <p:sldId id="302" r:id="rId12"/>
    <p:sldId id="310" r:id="rId13"/>
    <p:sldId id="305" r:id="rId14"/>
    <p:sldId id="311" r:id="rId15"/>
    <p:sldId id="314" r:id="rId16"/>
    <p:sldId id="312" r:id="rId17"/>
    <p:sldId id="313" r:id="rId18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Styl s motivem 2 – zvýraznění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6.12.2017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1428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6.12.2017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96162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gaknihy.cz/26983__jan-goyvaerts" TargetMode="External"/><Relationship Id="rId2" Type="http://schemas.openxmlformats.org/officeDocument/2006/relationships/hyperlink" Target="http://www.regularnivyrazy.info/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8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Pole (array)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340768"/>
            <a:ext cx="6394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Na polo</a:t>
            </a:r>
            <a:r>
              <a:rPr lang="cs-CZ" dirty="0" err="1" smtClean="0"/>
              <a:t>žky</a:t>
            </a:r>
            <a:r>
              <a:rPr lang="cs-CZ" dirty="0" smtClean="0"/>
              <a:t> se odkazujeme indexem v hranatých závorkách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Index od 1</a:t>
            </a:r>
          </a:p>
        </p:txBody>
      </p:sp>
      <p:sp>
        <p:nvSpPr>
          <p:cNvPr id="5" name="Obdélník 4"/>
          <p:cNvSpPr/>
          <p:nvPr/>
        </p:nvSpPr>
        <p:spPr>
          <a:xfrm>
            <a:off x="539750" y="2204864"/>
            <a:ext cx="792068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datumy</a:t>
            </a:r>
            <a:r>
              <a:rPr lang="cs-CZ" dirty="0"/>
              <a:t>, </a:t>
            </a:r>
            <a:r>
              <a:rPr lang="cs-CZ" dirty="0" err="1"/>
              <a:t>datumy</a:t>
            </a:r>
            <a:r>
              <a:rPr lang="cs-CZ" dirty="0">
                <a:solidFill>
                  <a:srgbClr val="FF0000"/>
                </a:solidFill>
              </a:rPr>
              <a:t>[1] </a:t>
            </a:r>
            <a:r>
              <a:rPr lang="cs-CZ" dirty="0" err="1"/>
              <a:t>prvni_datum</a:t>
            </a:r>
            <a:r>
              <a:rPr lang="cs-CZ" dirty="0"/>
              <a:t>, </a:t>
            </a:r>
            <a:r>
              <a:rPr lang="cs-CZ" dirty="0" err="1"/>
              <a:t>datumy</a:t>
            </a:r>
            <a:r>
              <a:rPr lang="cs-CZ" dirty="0">
                <a:solidFill>
                  <a:srgbClr val="FF0000"/>
                </a:solidFill>
              </a:rPr>
              <a:t>[2]  </a:t>
            </a:r>
            <a:r>
              <a:rPr lang="cs-CZ" dirty="0" err="1"/>
              <a:t>druhe_datum</a:t>
            </a:r>
            <a:r>
              <a:rPr lang="cs-CZ" dirty="0"/>
              <a:t> FROM (</a:t>
            </a:r>
          </a:p>
          <a:p>
            <a:r>
              <a:rPr lang="cs-CZ" dirty="0"/>
              <a:t>SELECT REGEXP_MATCHES (</a:t>
            </a:r>
            <a:r>
              <a:rPr lang="cs-CZ" dirty="0" err="1"/>
              <a:t>values</a:t>
            </a:r>
            <a:r>
              <a:rPr lang="cs-CZ" dirty="0"/>
              <a:t>, '([0123]?\d\.[01]?\d\.\</a:t>
            </a:r>
            <a:r>
              <a:rPr lang="cs-CZ" dirty="0" smtClean="0"/>
              <a:t>d{4</a:t>
            </a:r>
            <a:r>
              <a:rPr lang="cs-CZ" dirty="0"/>
              <a:t>}).*?([0123]?\d\.[01]?\d\.\</a:t>
            </a:r>
            <a:r>
              <a:rPr lang="cs-CZ" dirty="0" smtClean="0"/>
              <a:t>d{4</a:t>
            </a:r>
            <a:r>
              <a:rPr lang="cs-CZ" dirty="0"/>
              <a:t>})') </a:t>
            </a:r>
            <a:r>
              <a:rPr lang="cs-CZ" dirty="0" err="1"/>
              <a:t>datumy</a:t>
            </a:r>
            <a:r>
              <a:rPr lang="cs-CZ" dirty="0"/>
              <a:t>,  </a:t>
            </a:r>
            <a:r>
              <a:rPr lang="cs-CZ" dirty="0" err="1"/>
              <a:t>values</a:t>
            </a:r>
            <a:r>
              <a:rPr lang="cs-CZ" dirty="0"/>
              <a:t> </a:t>
            </a:r>
          </a:p>
          <a:p>
            <a:r>
              <a:rPr lang="cs-CZ" dirty="0"/>
              <a:t>FROM </a:t>
            </a:r>
            <a:r>
              <a:rPr lang="cs-CZ" dirty="0" err="1"/>
              <a:t>eav_string</a:t>
            </a:r>
            <a:endParaRPr lang="cs-CZ" dirty="0"/>
          </a:p>
          <a:p>
            <a:r>
              <a:rPr lang="cs-CZ" dirty="0"/>
              <a:t>) a</a:t>
            </a:r>
          </a:p>
        </p:txBody>
      </p:sp>
    </p:spTree>
    <p:extLst>
      <p:ext uri="{BB962C8B-B14F-4D97-AF65-F5344CB8AC3E}">
        <p14:creationId xmlns:p14="http://schemas.microsoft.com/office/powerpoint/2010/main" val="121332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Extrakce a konverze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773112" y="3252525"/>
            <a:ext cx="7032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Pokus o konverzi může selhat, pokud nejde o platné datum nebo…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81539" y="1115377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Konverze na datum</a:t>
            </a:r>
            <a:r>
              <a:rPr lang="cs-CZ" dirty="0" smtClean="0"/>
              <a:t>:</a:t>
            </a:r>
          </a:p>
        </p:txBody>
      </p:sp>
      <p:sp>
        <p:nvSpPr>
          <p:cNvPr id="7" name="Obdélník 6"/>
          <p:cNvSpPr/>
          <p:nvPr/>
        </p:nvSpPr>
        <p:spPr>
          <a:xfrm>
            <a:off x="773112" y="1691441"/>
            <a:ext cx="78026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TO_DATE(SUBSTRING (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'[0123]?\d\.[01]?\d\.\d{4}'), '</a:t>
            </a:r>
            <a:r>
              <a:rPr lang="cs-CZ" dirty="0" err="1"/>
              <a:t>dd.mm.yyyy</a:t>
            </a:r>
            <a:r>
              <a:rPr lang="cs-CZ" dirty="0"/>
              <a:t>'), </a:t>
            </a:r>
            <a:r>
              <a:rPr lang="cs-CZ" dirty="0" err="1"/>
              <a:t>values</a:t>
            </a:r>
            <a:r>
              <a:rPr lang="cs-CZ" dirty="0"/>
              <a:t> </a:t>
            </a:r>
          </a:p>
          <a:p>
            <a:r>
              <a:rPr lang="cs-CZ" dirty="0"/>
              <a:t>FROM </a:t>
            </a:r>
            <a:r>
              <a:rPr lang="cs-CZ" dirty="0" err="1"/>
              <a:t>eav_string</a:t>
            </a:r>
            <a:endParaRPr lang="cs-CZ" dirty="0"/>
          </a:p>
          <a:p>
            <a:r>
              <a:rPr lang="cs-CZ" dirty="0"/>
              <a:t>WHERE </a:t>
            </a:r>
            <a:r>
              <a:rPr lang="cs-CZ" dirty="0" err="1"/>
              <a:t>values</a:t>
            </a:r>
            <a:r>
              <a:rPr lang="cs-CZ" dirty="0"/>
              <a:t> ~ '[0123]?\d\.[01]?\d\.\d{4}'</a:t>
            </a:r>
          </a:p>
        </p:txBody>
      </p:sp>
      <p:sp>
        <p:nvSpPr>
          <p:cNvPr id="10" name="Obdélník 9"/>
          <p:cNvSpPr/>
          <p:nvPr/>
        </p:nvSpPr>
        <p:spPr>
          <a:xfrm>
            <a:off x="773112" y="3881335"/>
            <a:ext cx="66792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INSERT INTO </a:t>
            </a:r>
            <a:r>
              <a:rPr lang="cs-CZ" dirty="0" err="1"/>
              <a:t>eav_string</a:t>
            </a:r>
            <a:r>
              <a:rPr lang="cs-CZ" dirty="0"/>
              <a:t> (</a:t>
            </a:r>
            <a:r>
              <a:rPr lang="cs-CZ" dirty="0" err="1"/>
              <a:t>values</a:t>
            </a:r>
            <a:r>
              <a:rPr lang="cs-CZ" dirty="0"/>
              <a:t>) VALUES ('30.02.2016')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773111" y="4524092"/>
            <a:ext cx="78026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smtClean="0"/>
              <a:t>TO_DATE (SUBSTRING </a:t>
            </a:r>
            <a:r>
              <a:rPr lang="cs-CZ" dirty="0"/>
              <a:t>(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'[0123]?\d\.[01]?\d\.\d{4}'), '</a:t>
            </a:r>
            <a:r>
              <a:rPr lang="cs-CZ" dirty="0" err="1"/>
              <a:t>dd.mm.yyyy</a:t>
            </a:r>
            <a:r>
              <a:rPr lang="cs-CZ" dirty="0"/>
              <a:t>'), </a:t>
            </a:r>
            <a:r>
              <a:rPr lang="cs-CZ" dirty="0" err="1"/>
              <a:t>values</a:t>
            </a:r>
            <a:r>
              <a:rPr lang="cs-CZ" dirty="0"/>
              <a:t> </a:t>
            </a:r>
          </a:p>
          <a:p>
            <a:r>
              <a:rPr lang="cs-CZ" dirty="0"/>
              <a:t>FROM </a:t>
            </a:r>
            <a:r>
              <a:rPr lang="cs-CZ" dirty="0" err="1"/>
              <a:t>eav_string</a:t>
            </a:r>
            <a:endParaRPr lang="cs-CZ" dirty="0"/>
          </a:p>
          <a:p>
            <a:r>
              <a:rPr lang="cs-CZ" dirty="0"/>
              <a:t>WHERE </a:t>
            </a:r>
            <a:r>
              <a:rPr lang="cs-CZ" dirty="0" err="1"/>
              <a:t>values</a:t>
            </a:r>
            <a:r>
              <a:rPr lang="cs-CZ" dirty="0"/>
              <a:t> = '30.02.2016'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</a:t>
            </a:r>
            <a:r>
              <a:rPr lang="cs-CZ" dirty="0" err="1" smtClean="0"/>
              <a:t>žné</a:t>
            </a:r>
            <a:r>
              <a:rPr lang="cs-CZ" dirty="0" smtClean="0"/>
              <a:t> odhalení nežádoucích konverzí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83568" y="1443841"/>
            <a:ext cx="81369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datum, s, TO_CHAR(datum, '</a:t>
            </a:r>
            <a:r>
              <a:rPr lang="cs-CZ" dirty="0" err="1"/>
              <a:t>FMdd.FMmm.yyyy</a:t>
            </a:r>
            <a:r>
              <a:rPr lang="cs-CZ" dirty="0"/>
              <a:t>') </a:t>
            </a:r>
            <a:r>
              <a:rPr lang="cs-CZ" dirty="0" err="1"/>
              <a:t>bez_nul</a:t>
            </a:r>
            <a:r>
              <a:rPr lang="cs-CZ" dirty="0"/>
              <a:t>, TO_CHAR(datum, '</a:t>
            </a:r>
            <a:r>
              <a:rPr lang="cs-CZ" dirty="0" err="1"/>
              <a:t>dd.mm.yyyy</a:t>
            </a:r>
            <a:r>
              <a:rPr lang="cs-CZ" dirty="0"/>
              <a:t>') </a:t>
            </a:r>
            <a:r>
              <a:rPr lang="cs-CZ" dirty="0" err="1"/>
              <a:t>plne</a:t>
            </a:r>
            <a:r>
              <a:rPr lang="cs-CZ" dirty="0"/>
              <a:t>, </a:t>
            </a:r>
            <a:r>
              <a:rPr lang="cs-CZ" dirty="0" err="1"/>
              <a:t>values</a:t>
            </a:r>
            <a:r>
              <a:rPr lang="cs-CZ" dirty="0"/>
              <a:t> FROM (</a:t>
            </a:r>
          </a:p>
          <a:p>
            <a:r>
              <a:rPr lang="cs-CZ" dirty="0"/>
              <a:t>SELECT TO_DATE(SUBSTRING (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'[0123]?\d\.[01]?\d\.\d{4}'), '</a:t>
            </a:r>
            <a:r>
              <a:rPr lang="cs-CZ" dirty="0" err="1"/>
              <a:t>dd.mm.yyyy</a:t>
            </a:r>
            <a:r>
              <a:rPr lang="cs-CZ" dirty="0"/>
              <a:t>') datum, SUBSTRING (</a:t>
            </a:r>
            <a:r>
              <a:rPr lang="cs-CZ" dirty="0" err="1"/>
              <a:t>values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'[0123]?\d\.[01]?\d\.\d{4}') s,   </a:t>
            </a:r>
            <a:r>
              <a:rPr lang="cs-CZ" dirty="0" err="1"/>
              <a:t>values</a:t>
            </a:r>
            <a:r>
              <a:rPr lang="cs-CZ" dirty="0"/>
              <a:t> </a:t>
            </a:r>
          </a:p>
          <a:p>
            <a:r>
              <a:rPr lang="cs-CZ" dirty="0"/>
              <a:t>FROM </a:t>
            </a:r>
            <a:r>
              <a:rPr lang="cs-CZ" dirty="0" err="1"/>
              <a:t>eav_string</a:t>
            </a:r>
            <a:endParaRPr lang="cs-CZ" dirty="0"/>
          </a:p>
          <a:p>
            <a:r>
              <a:rPr lang="cs-CZ" dirty="0"/>
              <a:t>WHERE </a:t>
            </a:r>
            <a:r>
              <a:rPr lang="cs-CZ" dirty="0" err="1"/>
              <a:t>values</a:t>
            </a:r>
            <a:r>
              <a:rPr lang="cs-CZ" dirty="0"/>
              <a:t> ~ '[0123]?\d\.[01]?\d\.\d{4}'</a:t>
            </a:r>
          </a:p>
          <a:p>
            <a:r>
              <a:rPr lang="cs-CZ" dirty="0"/>
              <a:t>) a</a:t>
            </a:r>
          </a:p>
          <a:p>
            <a:r>
              <a:rPr lang="cs-CZ" dirty="0"/>
              <a:t>WHERE </a:t>
            </a:r>
            <a:r>
              <a:rPr lang="cs-CZ" dirty="0">
                <a:solidFill>
                  <a:srgbClr val="FF0000"/>
                </a:solidFill>
              </a:rPr>
              <a:t>s &lt;&gt; TO_CHAR(datum, '</a:t>
            </a:r>
            <a:r>
              <a:rPr lang="cs-CZ" dirty="0" err="1">
                <a:solidFill>
                  <a:srgbClr val="FF0000"/>
                </a:solidFill>
              </a:rPr>
              <a:t>FMdd.FMmm.yyyy</a:t>
            </a:r>
            <a:r>
              <a:rPr lang="cs-CZ" dirty="0">
                <a:solidFill>
                  <a:srgbClr val="FF0000"/>
                </a:solidFill>
              </a:rPr>
              <a:t>') AND  s &lt;&gt; TO_CHAR(datum, '</a:t>
            </a:r>
            <a:r>
              <a:rPr lang="cs-CZ" dirty="0" err="1">
                <a:solidFill>
                  <a:srgbClr val="FF0000"/>
                </a:solidFill>
              </a:rPr>
              <a:t>dd.mm.yyyy</a:t>
            </a:r>
            <a:r>
              <a:rPr lang="cs-CZ" dirty="0">
                <a:solidFill>
                  <a:srgbClr val="FF0000"/>
                </a:solidFill>
              </a:rPr>
              <a:t>')</a:t>
            </a:r>
          </a:p>
        </p:txBody>
      </p:sp>
    </p:spTree>
    <p:extLst>
      <p:ext uri="{BB962C8B-B14F-4D97-AF65-F5344CB8AC3E}">
        <p14:creationId xmlns:p14="http://schemas.microsoft.com/office/powerpoint/2010/main" val="416326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REGEXP_REPLACE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56205" y="1196752"/>
            <a:ext cx="896912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Nahrazení nalezeného vzoru za jiný text:</a:t>
            </a:r>
          </a:p>
          <a:p>
            <a:r>
              <a:rPr lang="cs-CZ" b="1" dirty="0" smtClean="0"/>
              <a:t>REGEXP_REPLACE(sloupec, </a:t>
            </a:r>
            <a:r>
              <a:rPr lang="cs-CZ" b="1" dirty="0" err="1" smtClean="0"/>
              <a:t>pattern</a:t>
            </a:r>
            <a:r>
              <a:rPr lang="cs-CZ" b="1" dirty="0" smtClean="0"/>
              <a:t>, </a:t>
            </a:r>
            <a:r>
              <a:rPr lang="cs-CZ" b="1" dirty="0" err="1" smtClean="0"/>
              <a:t>novy_text</a:t>
            </a:r>
            <a:r>
              <a:rPr lang="cs-CZ" b="1" dirty="0" smtClean="0"/>
              <a:t>, </a:t>
            </a:r>
            <a:r>
              <a:rPr lang="cs-CZ" b="1" dirty="0" err="1" smtClean="0"/>
              <a:t>modifikator</a:t>
            </a:r>
            <a:r>
              <a:rPr lang="cs-CZ" b="1" dirty="0" smtClean="0"/>
              <a:t>)</a:t>
            </a:r>
          </a:p>
          <a:p>
            <a:endParaRPr lang="cs-CZ" dirty="0" smtClean="0"/>
          </a:p>
          <a:p>
            <a:r>
              <a:rPr lang="cs-CZ" dirty="0" err="1" smtClean="0"/>
              <a:t>modifikator</a:t>
            </a:r>
            <a:r>
              <a:rPr lang="cs-CZ" dirty="0" smtClean="0"/>
              <a:t>– </a:t>
            </a:r>
            <a:r>
              <a:rPr lang="en-US" dirty="0" smtClean="0"/>
              <a:t>‘g’ = v</a:t>
            </a:r>
            <a:r>
              <a:rPr lang="cs-CZ" dirty="0" err="1" smtClean="0"/>
              <a:t>šechny</a:t>
            </a:r>
            <a:r>
              <a:rPr lang="cs-CZ" dirty="0" smtClean="0"/>
              <a:t> výskyty</a:t>
            </a:r>
          </a:p>
          <a:p>
            <a:endParaRPr lang="cs-CZ" dirty="0" smtClean="0"/>
          </a:p>
          <a:p>
            <a:r>
              <a:rPr lang="en-US" dirty="0"/>
              <a:t>SELECT REGEXP_REPLACE(values, '([0123]?\d)\.([01]?\d)\.(\d{4})', </a:t>
            </a:r>
            <a:r>
              <a:rPr lang="en-US" dirty="0">
                <a:solidFill>
                  <a:srgbClr val="FF0000"/>
                </a:solidFill>
              </a:rPr>
              <a:t>'\3-\2-\1</a:t>
            </a:r>
            <a:r>
              <a:rPr lang="en-US" dirty="0"/>
              <a:t>') datum, </a:t>
            </a:r>
          </a:p>
          <a:p>
            <a:r>
              <a:rPr lang="en-US" dirty="0"/>
              <a:t>values </a:t>
            </a:r>
          </a:p>
          <a:p>
            <a:r>
              <a:rPr lang="en-US" dirty="0"/>
              <a:t>FROM </a:t>
            </a:r>
            <a:r>
              <a:rPr lang="en-US" dirty="0" err="1"/>
              <a:t>eav_string</a:t>
            </a:r>
            <a:r>
              <a:rPr lang="en-US" dirty="0"/>
              <a:t> </a:t>
            </a:r>
          </a:p>
          <a:p>
            <a:r>
              <a:rPr lang="en-US" dirty="0"/>
              <a:t>WHERE values ~ '[0123]?\d\.[01]?\d\.\d{4}'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Rozklad</a:t>
            </a:r>
            <a:r>
              <a:rPr lang="en-US" dirty="0" smtClean="0"/>
              <a:t> </a:t>
            </a:r>
            <a:r>
              <a:rPr lang="en-US" dirty="0" err="1" smtClean="0"/>
              <a:t>pomoc</a:t>
            </a:r>
            <a:r>
              <a:rPr lang="cs-CZ" dirty="0" smtClean="0"/>
              <a:t>í </a:t>
            </a:r>
            <a:r>
              <a:rPr lang="cs-CZ" dirty="0" err="1" smtClean="0"/>
              <a:t>reg</a:t>
            </a:r>
            <a:r>
              <a:rPr lang="cs-CZ" dirty="0" smtClean="0"/>
              <a:t>. výrazu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467544" y="1196752"/>
            <a:ext cx="76153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foo</a:t>
            </a:r>
            <a:r>
              <a:rPr lang="cs-CZ" dirty="0"/>
              <a:t> FROM </a:t>
            </a:r>
            <a:r>
              <a:rPr lang="cs-CZ" dirty="0">
                <a:solidFill>
                  <a:srgbClr val="FF0000"/>
                </a:solidFill>
              </a:rPr>
              <a:t>REGEXP_SPLIT_TO_TABLE</a:t>
            </a:r>
            <a:r>
              <a:rPr lang="cs-CZ" dirty="0"/>
              <a:t>('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quick</a:t>
            </a:r>
            <a:r>
              <a:rPr lang="cs-CZ" dirty="0"/>
              <a:t> </a:t>
            </a:r>
            <a:r>
              <a:rPr lang="cs-CZ" dirty="0" err="1"/>
              <a:t>brown</a:t>
            </a:r>
            <a:r>
              <a:rPr lang="cs-CZ" dirty="0"/>
              <a:t> fox </a:t>
            </a:r>
            <a:r>
              <a:rPr lang="cs-CZ" dirty="0" err="1"/>
              <a:t>jumps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lazy</a:t>
            </a:r>
            <a:r>
              <a:rPr lang="cs-CZ" dirty="0"/>
              <a:t> dog', '\s+') AS </a:t>
            </a:r>
            <a:r>
              <a:rPr lang="cs-CZ" dirty="0" err="1"/>
              <a:t>foo</a:t>
            </a:r>
            <a:r>
              <a:rPr lang="cs-CZ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93487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331640" y="1700808"/>
            <a:ext cx="36493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hlinkClick r:id="rId2"/>
              </a:rPr>
              <a:t>http://www.regularnivyrazy.info</a:t>
            </a:r>
            <a:r>
              <a:rPr lang="cs-CZ" dirty="0" smtClean="0">
                <a:hlinkClick r:id="rId2"/>
              </a:rPr>
              <a:t>/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http://www.regexlib.com</a:t>
            </a:r>
          </a:p>
        </p:txBody>
      </p:sp>
      <p:sp>
        <p:nvSpPr>
          <p:cNvPr id="5" name="Obdélník 4"/>
          <p:cNvSpPr/>
          <p:nvPr/>
        </p:nvSpPr>
        <p:spPr>
          <a:xfrm>
            <a:off x="1331640" y="2348880"/>
            <a:ext cx="3999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hlinkClick r:id="rId3" tooltip="Zobrazit všechny knihy autora Jan Goyvaerts"/>
              </a:rPr>
              <a:t>Jan </a:t>
            </a:r>
            <a:r>
              <a:rPr lang="cs-CZ" dirty="0" err="1" smtClean="0">
                <a:hlinkClick r:id="rId3" tooltip="Zobrazit všechny knihy autora Jan Goyvaerts"/>
              </a:rPr>
              <a:t>Goyvaerts</a:t>
            </a:r>
            <a:r>
              <a:rPr lang="cs-CZ" dirty="0" smtClean="0"/>
              <a:t>: </a:t>
            </a:r>
            <a:r>
              <a:rPr lang="cs-CZ" b="1" dirty="0"/>
              <a:t>Regulární výrazy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97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412776"/>
            <a:ext cx="35349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Obsahuje tabulka PSČ?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Obsahuje tabulka Rodná čísla</a:t>
            </a:r>
            <a:r>
              <a:rPr lang="en-US" dirty="0" smtClean="0"/>
              <a:t>?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8424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187624" y="2492896"/>
            <a:ext cx="6696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values</a:t>
            </a:r>
            <a:r>
              <a:rPr lang="cs-CZ" dirty="0"/>
              <a:t> FROM </a:t>
            </a:r>
            <a:r>
              <a:rPr lang="cs-CZ" dirty="0" err="1"/>
              <a:t>eav_string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WHERE </a:t>
            </a:r>
            <a:r>
              <a:rPr lang="cs-CZ" dirty="0" err="1"/>
              <a:t>values</a:t>
            </a:r>
            <a:r>
              <a:rPr lang="cs-CZ" dirty="0"/>
              <a:t> ~ '^\d{6}/\d{4}'</a:t>
            </a:r>
          </a:p>
        </p:txBody>
      </p:sp>
      <p:sp>
        <p:nvSpPr>
          <p:cNvPr id="5" name="Obdélník 4"/>
          <p:cNvSpPr/>
          <p:nvPr/>
        </p:nvSpPr>
        <p:spPr>
          <a:xfrm>
            <a:off x="1187624" y="137963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values</a:t>
            </a:r>
            <a:r>
              <a:rPr lang="cs-CZ" dirty="0"/>
              <a:t> FROM </a:t>
            </a:r>
            <a:r>
              <a:rPr lang="cs-CZ" dirty="0" err="1"/>
              <a:t>eav_string</a:t>
            </a:r>
            <a:r>
              <a:rPr lang="cs-CZ" dirty="0"/>
              <a:t> WHERE </a:t>
            </a:r>
            <a:r>
              <a:rPr lang="cs-CZ" dirty="0" err="1"/>
              <a:t>values</a:t>
            </a:r>
            <a:r>
              <a:rPr lang="cs-CZ" dirty="0"/>
              <a:t> ~ '^[1-7]\d{2}\s?\d{2}\s*$'</a:t>
            </a:r>
          </a:p>
        </p:txBody>
      </p:sp>
    </p:spTree>
    <p:extLst>
      <p:ext uri="{BB962C8B-B14F-4D97-AF65-F5344CB8AC3E}">
        <p14:creationId xmlns:p14="http://schemas.microsoft.com/office/powerpoint/2010/main" val="105692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Vyhledávání v textu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268760"/>
            <a:ext cx="8038419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Operátor LIKE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zástupné znaky 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 _  = 1 </a:t>
            </a:r>
            <a:r>
              <a:rPr lang="en-US" dirty="0" err="1" smtClean="0"/>
              <a:t>libovoln</a:t>
            </a:r>
            <a:r>
              <a:rPr lang="cs-CZ" dirty="0" smtClean="0"/>
              <a:t>ý</a:t>
            </a:r>
            <a:r>
              <a:rPr lang="en-US" dirty="0" smtClean="0"/>
              <a:t> </a:t>
            </a:r>
            <a:r>
              <a:rPr lang="cs-CZ" dirty="0" err="1" smtClean="0"/>
              <a:t>z</a:t>
            </a:r>
            <a:r>
              <a:rPr lang="en-US" dirty="0" err="1" smtClean="0"/>
              <a:t>nak</a:t>
            </a:r>
            <a:r>
              <a:rPr lang="cs-CZ" dirty="0" smtClean="0"/>
              <a:t> </a:t>
            </a: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% </a:t>
            </a:r>
            <a:r>
              <a:rPr lang="cs-CZ" dirty="0" smtClean="0"/>
              <a:t> = 0 nebo n libovolných znaků</a:t>
            </a: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ESCAPE '\'</a:t>
            </a:r>
          </a:p>
          <a:p>
            <a:pPr lvl="2">
              <a:buFont typeface="Arial" pitchFamily="34" charset="0"/>
              <a:buChar char="•"/>
            </a:pPr>
            <a:endParaRPr lang="cs-CZ" dirty="0" smtClean="0"/>
          </a:p>
          <a:p>
            <a:pPr lvl="2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Příklad: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Pra</a:t>
            </a:r>
            <a:r>
              <a:rPr lang="cs-CZ" dirty="0" smtClean="0"/>
              <a:t>co</a:t>
            </a:r>
            <a:r>
              <a:rPr lang="en-US" dirty="0" smtClean="0"/>
              <a:t>v</a:t>
            </a:r>
            <a:r>
              <a:rPr lang="cs-CZ" dirty="0" err="1" smtClean="0"/>
              <a:t>iště</a:t>
            </a:r>
            <a:r>
              <a:rPr lang="en-US" dirty="0" smtClean="0"/>
              <a:t> </a:t>
            </a:r>
            <a:r>
              <a:rPr lang="cs-CZ" dirty="0" smtClean="0"/>
              <a:t> Ústí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SELECT </a:t>
            </a:r>
            <a:r>
              <a:rPr lang="en-US" dirty="0" smtClean="0"/>
              <a:t>*</a:t>
            </a:r>
            <a:r>
              <a:rPr lang="cs-CZ" dirty="0" smtClean="0"/>
              <a:t> </a:t>
            </a:r>
            <a:r>
              <a:rPr lang="en-US" dirty="0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site</a:t>
            </a:r>
            <a:r>
              <a:rPr lang="en-US" dirty="0" smtClean="0"/>
              <a:t>s WHERE site LIKE ‘%</a:t>
            </a:r>
            <a:r>
              <a:rPr lang="cs-CZ" dirty="0" smtClean="0"/>
              <a:t>Ústí</a:t>
            </a:r>
            <a:r>
              <a:rPr lang="en-US" dirty="0" smtClean="0"/>
              <a:t>%’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Text obsahující znak procento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SELECT * FROM </a:t>
            </a:r>
            <a:r>
              <a:rPr lang="en-US" dirty="0" err="1" smtClean="0"/>
              <a:t>eav_string</a:t>
            </a:r>
            <a:r>
              <a:rPr lang="en-US" dirty="0" smtClean="0"/>
              <a:t> WHERE values LIKE '%\%%' ESCAPE '\';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Jedno</a:t>
            </a:r>
            <a:r>
              <a:rPr lang="cs-CZ" dirty="0" smtClean="0"/>
              <a:t>znakové texty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SELECT * FROM </a:t>
            </a:r>
            <a:r>
              <a:rPr lang="en-US" dirty="0" err="1" smtClean="0"/>
              <a:t>eav_string</a:t>
            </a:r>
            <a:r>
              <a:rPr lang="en-US" dirty="0" smtClean="0"/>
              <a:t> WHERE values LIKE</a:t>
            </a:r>
            <a:r>
              <a:rPr lang="cs-CZ" dirty="0" smtClean="0"/>
              <a:t> </a:t>
            </a:r>
            <a:r>
              <a:rPr lang="en-US" dirty="0" smtClean="0"/>
              <a:t>‘_’;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Text podobný </a:t>
            </a:r>
            <a:r>
              <a:rPr lang="cs-CZ" dirty="0" err="1" smtClean="0"/>
              <a:t>datumu</a:t>
            </a:r>
            <a:r>
              <a:rPr lang="en-US" dirty="0" smtClean="0"/>
              <a:t> </a:t>
            </a:r>
            <a:r>
              <a:rPr lang="en-US" dirty="0" err="1" smtClean="0"/>
              <a:t>kdekoliv</a:t>
            </a:r>
            <a:r>
              <a:rPr lang="en-US" dirty="0" smtClean="0"/>
              <a:t> v </a:t>
            </a:r>
            <a:r>
              <a:rPr lang="en-US" dirty="0" err="1" smtClean="0"/>
              <a:t>textu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SELECT * FROM </a:t>
            </a:r>
            <a:r>
              <a:rPr lang="en-US" dirty="0" err="1" smtClean="0"/>
              <a:t>eav_string</a:t>
            </a:r>
            <a:r>
              <a:rPr lang="en-US" dirty="0" smtClean="0"/>
              <a:t> WHERE values LIKE</a:t>
            </a:r>
            <a:r>
              <a:rPr lang="cs-CZ" dirty="0" smtClean="0"/>
              <a:t> </a:t>
            </a:r>
            <a:r>
              <a:rPr lang="en-US" dirty="0" smtClean="0"/>
              <a:t>‘%__.__.____%’;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Regul</a:t>
            </a:r>
            <a:r>
              <a:rPr lang="cs-CZ" dirty="0" err="1" smtClean="0"/>
              <a:t>ární</a:t>
            </a:r>
            <a:r>
              <a:rPr lang="cs-CZ" dirty="0" smtClean="0"/>
              <a:t> výrazy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052736"/>
            <a:ext cx="4307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Regulární výraz = šablona/vzor (</a:t>
            </a:r>
            <a:r>
              <a:rPr lang="cs-CZ" dirty="0" err="1" smtClean="0"/>
              <a:t>pattern</a:t>
            </a:r>
            <a:r>
              <a:rPr lang="cs-CZ" dirty="0" smtClean="0"/>
              <a:t>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99592" y="2924944"/>
            <a:ext cx="332975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Skládá se: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z hledaných znaků, textu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zástupných znaků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kvantifikátorů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modifikátory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operátory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27584" y="1844824"/>
            <a:ext cx="59330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Pochází z programovacích jazyků pro zpracování textu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Nejen pro databáze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PostgreSQL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75409" y="910927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r>
              <a:rPr lang="cs-CZ" dirty="0"/>
              <a:t>https://www.postgresql.org/docs/current/static/functions-matching.html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319817"/>
              </p:ext>
            </p:extLst>
          </p:nvPr>
        </p:nvGraphicFramePr>
        <p:xfrm>
          <a:off x="1115616" y="1718524"/>
          <a:ext cx="6453747" cy="272083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151249"/>
                <a:gridCol w="2151249"/>
                <a:gridCol w="2151249"/>
              </a:tblGrid>
              <a:tr h="202884">
                <a:tc>
                  <a:txBody>
                    <a:bodyPr/>
                    <a:lstStyle/>
                    <a:p>
                      <a:r>
                        <a:rPr lang="cs-CZ" sz="1200" dirty="0" err="1"/>
                        <a:t>Operator</a:t>
                      </a:r>
                      <a:endParaRPr lang="cs-CZ" sz="1200" dirty="0"/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 dirty="0" err="1"/>
                        <a:t>Description</a:t>
                      </a:r>
                      <a:endParaRPr lang="cs-CZ" sz="1200" dirty="0"/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Example</a:t>
                      </a:r>
                    </a:p>
                  </a:txBody>
                  <a:tcPr marL="81280" marR="81280" marT="40640" marB="40640" anchor="ctr"/>
                </a:tc>
              </a:tr>
              <a:tr h="507211">
                <a:tc>
                  <a:txBody>
                    <a:bodyPr/>
                    <a:lstStyle/>
                    <a:p>
                      <a:r>
                        <a:rPr lang="cs-CZ" sz="3200" dirty="0"/>
                        <a:t>~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Matches regular expression, case 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'thomas' ~ '.*thomas.*'</a:t>
                      </a:r>
                    </a:p>
                  </a:txBody>
                  <a:tcPr marL="81280" marR="81280" marT="40640" marB="40640" anchor="ctr"/>
                </a:tc>
              </a:tr>
              <a:tr h="507211">
                <a:tc>
                  <a:txBody>
                    <a:bodyPr/>
                    <a:lstStyle/>
                    <a:p>
                      <a:r>
                        <a:rPr lang="cs-CZ" sz="3200" dirty="0"/>
                        <a:t>~*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Matches regular expression, case insensitive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'thomas' ~* '.*Thomas.*'</a:t>
                      </a:r>
                    </a:p>
                  </a:txBody>
                  <a:tcPr marL="81280" marR="81280" marT="40640" marB="40640" anchor="ctr"/>
                </a:tc>
              </a:tr>
              <a:tr h="659375">
                <a:tc>
                  <a:txBody>
                    <a:bodyPr/>
                    <a:lstStyle/>
                    <a:p>
                      <a:r>
                        <a:rPr lang="cs-CZ" sz="3200" dirty="0"/>
                        <a:t>!~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Does not match regular expression, case 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/>
                        <a:t>'thomas' !~ '.*Thomas.*'</a:t>
                      </a:r>
                    </a:p>
                  </a:txBody>
                  <a:tcPr marL="81280" marR="81280" marT="40640" marB="40640" anchor="ctr"/>
                </a:tc>
              </a:tr>
              <a:tr h="659375">
                <a:tc>
                  <a:txBody>
                    <a:bodyPr/>
                    <a:lstStyle/>
                    <a:p>
                      <a:r>
                        <a:rPr lang="cs-CZ" sz="3200" dirty="0"/>
                        <a:t>!~*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Does not match regular expression, case insensitive</a:t>
                      </a:r>
                    </a:p>
                  </a:txBody>
                  <a:tcPr marL="81280" marR="81280" marT="40640" marB="40640"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'</a:t>
                      </a:r>
                      <a:r>
                        <a:rPr lang="cs-CZ" sz="1200" dirty="0" err="1"/>
                        <a:t>thomas</a:t>
                      </a:r>
                      <a:r>
                        <a:rPr lang="cs-CZ" sz="1200" dirty="0"/>
                        <a:t>' !~* '.*</a:t>
                      </a:r>
                      <a:r>
                        <a:rPr lang="cs-CZ" sz="1200" dirty="0" err="1"/>
                        <a:t>vadim</a:t>
                      </a:r>
                      <a:r>
                        <a:rPr lang="cs-CZ" sz="1200" dirty="0"/>
                        <a:t>.*'</a:t>
                      </a:r>
                    </a:p>
                  </a:txBody>
                  <a:tcPr marL="81280" marR="81280" marT="40640" marB="40640" anchor="ctr"/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670658" y="4880369"/>
            <a:ext cx="79464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		</a:t>
            </a:r>
            <a:r>
              <a:rPr lang="en-US" dirty="0" smtClean="0">
                <a:solidFill>
                  <a:srgbClr val="FF0000"/>
                </a:solidFill>
              </a:rPr>
              <a:t>WHERE </a:t>
            </a:r>
            <a:r>
              <a:rPr lang="en-US" dirty="0" err="1" smtClean="0">
                <a:solidFill>
                  <a:srgbClr val="FF0000"/>
                </a:solidFill>
              </a:rPr>
              <a:t>sloupec</a:t>
            </a:r>
            <a:r>
              <a:rPr lang="en-US" dirty="0" smtClean="0">
                <a:solidFill>
                  <a:srgbClr val="FF0000"/>
                </a:solidFill>
              </a:rPr>
              <a:t> ~ ‘</a:t>
            </a:r>
            <a:r>
              <a:rPr lang="en-US" dirty="0" err="1" smtClean="0">
                <a:solidFill>
                  <a:srgbClr val="FF0000"/>
                </a:solidFill>
              </a:rPr>
              <a:t>vyraz</a:t>
            </a:r>
            <a:r>
              <a:rPr lang="en-US" dirty="0" smtClean="0">
                <a:solidFill>
                  <a:srgbClr val="FF0000"/>
                </a:solidFill>
              </a:rPr>
              <a:t>’ </a:t>
            </a:r>
          </a:p>
          <a:p>
            <a:r>
              <a:rPr lang="cs-CZ" dirty="0" smtClean="0"/>
              <a:t>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SUBSTRING (</a:t>
            </a:r>
            <a:r>
              <a:rPr lang="cs-CZ" dirty="0" err="1" smtClean="0"/>
              <a:t>string</a:t>
            </a:r>
            <a:r>
              <a:rPr lang="cs-CZ" dirty="0" smtClean="0"/>
              <a:t> FROM </a:t>
            </a:r>
            <a:r>
              <a:rPr lang="cs-CZ" dirty="0" err="1" smtClean="0"/>
              <a:t>pattern</a:t>
            </a:r>
            <a:r>
              <a:rPr lang="cs-CZ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R</a:t>
            </a:r>
            <a:r>
              <a:rPr lang="cs-CZ" dirty="0" smtClean="0"/>
              <a:t>EGEXP</a:t>
            </a:r>
            <a:r>
              <a:rPr lang="en-US" dirty="0" smtClean="0"/>
              <a:t>_</a:t>
            </a:r>
            <a:r>
              <a:rPr lang="cs-CZ" dirty="0" smtClean="0"/>
              <a:t>REPLACE</a:t>
            </a:r>
            <a:r>
              <a:rPr lang="en-US" dirty="0" smtClean="0"/>
              <a:t>(string text, pattern text, </a:t>
            </a:r>
            <a:r>
              <a:rPr lang="en-US" dirty="0" err="1" smtClean="0"/>
              <a:t>replacementtext</a:t>
            </a:r>
            <a:r>
              <a:rPr lang="en-US" dirty="0" smtClean="0"/>
              <a:t> [, flags text])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</a:t>
            </a:r>
            <a:r>
              <a:rPr lang="cs-CZ" dirty="0" err="1" smtClean="0"/>
              <a:t>ástupné</a:t>
            </a:r>
            <a:r>
              <a:rPr lang="cs-CZ" dirty="0" smtClean="0"/>
              <a:t> znaky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47664" y="1124744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/>
                <a:gridCol w="4848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. (tečka)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Jakýkoliv znak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^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Za</a:t>
                      </a:r>
                      <a:r>
                        <a:rPr lang="cs-CZ" dirty="0" err="1" smtClean="0"/>
                        <a:t>čátek</a:t>
                      </a:r>
                      <a:r>
                        <a:rPr lang="cs-CZ" baseline="0" dirty="0" smtClean="0"/>
                        <a:t> řetězce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$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Konec řetězce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\d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Číslice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Vše kromě číslice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\w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Písmeno, číslice, podtržítko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\W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Doplněk k </a:t>
                      </a:r>
                      <a:r>
                        <a:rPr lang="en-US" dirty="0" smtClean="0"/>
                        <a:t>\w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B</a:t>
                      </a:r>
                      <a:r>
                        <a:rPr lang="cs-CZ" baseline="0" dirty="0" err="1" smtClean="0"/>
                        <a:t>ílý</a:t>
                      </a:r>
                      <a:r>
                        <a:rPr lang="cs-CZ" baseline="0" dirty="0" smtClean="0"/>
                        <a:t> znak – mezera, tabulátor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\S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Doplněk k </a:t>
                      </a:r>
                      <a:r>
                        <a:rPr lang="en-US" dirty="0" smtClean="0"/>
                        <a:t>\s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1619672" y="5085184"/>
            <a:ext cx="58326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Hledání </a:t>
            </a:r>
            <a:r>
              <a:rPr lang="cs-CZ" dirty="0" err="1" smtClean="0"/>
              <a:t>datumu</a:t>
            </a:r>
            <a:r>
              <a:rPr lang="cs-CZ" dirty="0" smtClean="0"/>
              <a:t>:</a:t>
            </a:r>
          </a:p>
          <a:p>
            <a:r>
              <a:rPr lang="en-US" dirty="0"/>
              <a:t>SELECT values FROM </a:t>
            </a:r>
            <a:r>
              <a:rPr lang="en-US" dirty="0" err="1"/>
              <a:t>eav_string</a:t>
            </a:r>
            <a:endParaRPr lang="en-US" dirty="0"/>
          </a:p>
          <a:p>
            <a:r>
              <a:rPr lang="en-US" dirty="0"/>
              <a:t>WHERE values ~ '\d\d\.\d\d\.\d\d\d\d'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Kvantifikátory, modifikátory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989372"/>
              </p:ext>
            </p:extLst>
          </p:nvPr>
        </p:nvGraphicFramePr>
        <p:xfrm>
          <a:off x="1331640" y="1342509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/>
                <a:gridCol w="4848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*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– n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+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– n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nebo</a:t>
                      </a:r>
                      <a:r>
                        <a:rPr lang="cs-CZ" baseline="0" dirty="0" smtClean="0"/>
                        <a:t> 1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Přesně m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{m,}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 nebo více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{m,n}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Minimálně m,</a:t>
                      </a:r>
                      <a:r>
                        <a:rPr lang="cs-CZ" baseline="0" dirty="0" smtClean="0"/>
                        <a:t> maximálně n opakování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1331640" y="4797152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 values FROM </a:t>
            </a:r>
            <a:r>
              <a:rPr lang="en-US" dirty="0" err="1"/>
              <a:t>eav_string</a:t>
            </a:r>
            <a:endParaRPr lang="en-US" dirty="0"/>
          </a:p>
          <a:p>
            <a:r>
              <a:rPr lang="en-US" dirty="0"/>
              <a:t>WHERE values ~ '\d{1,2}\.\d{1,2}\.\</a:t>
            </a:r>
            <a:r>
              <a:rPr lang="en-US" dirty="0" smtClean="0"/>
              <a:t>d{4</a:t>
            </a:r>
            <a:r>
              <a:rPr lang="en-US" dirty="0"/>
              <a:t>}'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Greedy x non-greedy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755576" y="1484784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 values, </a:t>
            </a:r>
          </a:p>
          <a:p>
            <a:r>
              <a:rPr lang="en-US" dirty="0"/>
              <a:t>SUBSTRING(values from  '\d.*\d') greedy, </a:t>
            </a:r>
          </a:p>
          <a:p>
            <a:r>
              <a:rPr lang="en-US" dirty="0"/>
              <a:t>SUBSTRING(values, '\d.*</a:t>
            </a:r>
            <a:r>
              <a:rPr lang="en-US" dirty="0">
                <a:solidFill>
                  <a:srgbClr val="FF0000"/>
                </a:solidFill>
              </a:rPr>
              <a:t>?</a:t>
            </a:r>
            <a:r>
              <a:rPr lang="en-US" dirty="0"/>
              <a:t>\d') </a:t>
            </a:r>
            <a:r>
              <a:rPr lang="en-US" dirty="0" err="1"/>
              <a:t>non_greedy</a:t>
            </a:r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eav_string</a:t>
            </a:r>
            <a:r>
              <a:rPr lang="en-US" dirty="0"/>
              <a:t> WHERE values ~ '\d.*\d'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971600" y="3356992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/>
                <a:gridCol w="4848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*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– n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+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 – n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 nebo</a:t>
                      </a:r>
                      <a:r>
                        <a:rPr lang="cs-CZ" baseline="0" dirty="0" smtClean="0"/>
                        <a:t> 1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{m,}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 nebo více opakování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{m,n}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Minimálně m,</a:t>
                      </a:r>
                      <a:r>
                        <a:rPr lang="cs-CZ" baseline="0" dirty="0" smtClean="0"/>
                        <a:t> maximálně n opakování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99592" y="980728"/>
          <a:ext cx="7200800" cy="27355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3944"/>
                <a:gridCol w="5726856"/>
              </a:tblGrid>
              <a:tr h="541029">
                <a:tc>
                  <a:txBody>
                    <a:bodyPr/>
                    <a:lstStyle/>
                    <a:p>
                      <a:r>
                        <a:rPr lang="cs-CZ" dirty="0" smtClean="0"/>
                        <a:t>Znak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Význam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r>
                        <a:rPr lang="en-US" dirty="0" smtClean="0"/>
                        <a:t>[</a:t>
                      </a:r>
                      <a:r>
                        <a:rPr lang="en-US" dirty="0" err="1" smtClean="0"/>
                        <a:t>abc</a:t>
                      </a:r>
                      <a:r>
                        <a:rPr lang="en-US" dirty="0" smtClean="0"/>
                        <a:t>]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Jeden</a:t>
                      </a:r>
                      <a:r>
                        <a:rPr lang="en-US" dirty="0" smtClean="0"/>
                        <a:t> z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uveden</a:t>
                      </a:r>
                      <a:r>
                        <a:rPr lang="cs-CZ" baseline="0" dirty="0" err="1" smtClean="0"/>
                        <a:t>ých</a:t>
                      </a:r>
                      <a:r>
                        <a:rPr lang="cs-CZ" baseline="0" dirty="0" smtClean="0"/>
                        <a:t> znaků (a nebo b nebo c)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[^</a:t>
                      </a:r>
                      <a:r>
                        <a:rPr lang="en-US" dirty="0" err="1" smtClean="0"/>
                        <a:t>abc</a:t>
                      </a:r>
                      <a:r>
                        <a:rPr lang="en-US" dirty="0" smtClean="0"/>
                        <a:t>]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Libovoln</a:t>
                      </a:r>
                      <a:r>
                        <a:rPr lang="cs-CZ" dirty="0" smtClean="0"/>
                        <a:t>ý</a:t>
                      </a:r>
                      <a:r>
                        <a:rPr lang="cs-CZ" baseline="0" dirty="0" smtClean="0"/>
                        <a:t> znak kromě uvedených (vše kromě a b c)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abc</a:t>
                      </a:r>
                      <a:r>
                        <a:rPr lang="en-US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Uzav</a:t>
                      </a:r>
                      <a:r>
                        <a:rPr lang="cs-CZ" dirty="0" err="1" smtClean="0"/>
                        <a:t>ření</a:t>
                      </a:r>
                      <a:r>
                        <a:rPr lang="cs-CZ" baseline="0" dirty="0" smtClean="0"/>
                        <a:t> skupiny znaků-blok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|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nebo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\1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Odkaz</a:t>
                      </a:r>
                      <a:r>
                        <a:rPr lang="en-US" baseline="0" dirty="0" smtClean="0"/>
                        <a:t> na </a:t>
                      </a:r>
                      <a:r>
                        <a:rPr lang="en-US" baseline="0" dirty="0" err="1" smtClean="0"/>
                        <a:t>prv</a:t>
                      </a:r>
                      <a:r>
                        <a:rPr lang="cs-CZ" baseline="0" dirty="0" smtClean="0"/>
                        <a:t>ní blok</a:t>
                      </a:r>
                      <a:endParaRPr lang="cs-CZ" dirty="0"/>
                    </a:p>
                  </a:txBody>
                  <a:tcPr/>
                </a:tc>
              </a:tr>
              <a:tr h="341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\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Ru</a:t>
                      </a:r>
                      <a:r>
                        <a:rPr lang="cs-CZ" dirty="0" err="1" smtClean="0"/>
                        <a:t>ší</a:t>
                      </a:r>
                      <a:r>
                        <a:rPr lang="cs-CZ" baseline="0" dirty="0" smtClean="0"/>
                        <a:t> speciální význam znaku např.: „</a:t>
                      </a:r>
                      <a:r>
                        <a:rPr lang="en-US" baseline="0" dirty="0" smtClean="0"/>
                        <a:t>\.</a:t>
                      </a:r>
                      <a:r>
                        <a:rPr lang="cs-CZ" baseline="0" dirty="0" smtClean="0"/>
                        <a:t>“</a:t>
                      </a:r>
                      <a:r>
                        <a:rPr lang="en-US" baseline="0" dirty="0" smtClean="0"/>
                        <a:t>  = </a:t>
                      </a:r>
                      <a:r>
                        <a:rPr lang="en-US" baseline="0" dirty="0" err="1" smtClean="0"/>
                        <a:t>te</a:t>
                      </a:r>
                      <a:r>
                        <a:rPr lang="cs-CZ" baseline="0" dirty="0" err="1" smtClean="0"/>
                        <a:t>čka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827584" y="508518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Dvě stejné číslice za sebou</a:t>
            </a:r>
            <a:r>
              <a:rPr lang="en-US" dirty="0" smtClean="0"/>
              <a:t> (11, 22, 33,…)</a:t>
            </a:r>
            <a:endParaRPr lang="cs-CZ" dirty="0" smtClean="0"/>
          </a:p>
          <a:p>
            <a:r>
              <a:rPr lang="en-US" dirty="0"/>
              <a:t>SELECT values FROM </a:t>
            </a:r>
            <a:r>
              <a:rPr lang="en-US" dirty="0" err="1"/>
              <a:t>eav_string</a:t>
            </a:r>
            <a:endParaRPr lang="en-US" dirty="0"/>
          </a:p>
          <a:p>
            <a:r>
              <a:rPr lang="en-US" dirty="0"/>
              <a:t>WHERE values ~ '(\d)\</a:t>
            </a:r>
            <a:r>
              <a:rPr lang="en-US" dirty="0" smtClean="0"/>
              <a:t>1'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899592" y="4149080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 values FROM </a:t>
            </a:r>
            <a:r>
              <a:rPr lang="en-US" dirty="0" err="1"/>
              <a:t>eav_string</a:t>
            </a:r>
            <a:endParaRPr lang="en-US" dirty="0"/>
          </a:p>
          <a:p>
            <a:r>
              <a:rPr lang="en-US" dirty="0"/>
              <a:t>WHERE values ~ '[0123]?\d\.[01]?\d\.\</a:t>
            </a:r>
            <a:r>
              <a:rPr lang="en-US" dirty="0" smtClean="0"/>
              <a:t>d{4</a:t>
            </a:r>
            <a:r>
              <a:rPr lang="en-US" dirty="0"/>
              <a:t>}'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Extrakce řetězce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755576" y="1196752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Extrakce </a:t>
            </a:r>
            <a:r>
              <a:rPr lang="cs-CZ" dirty="0" err="1" smtClean="0"/>
              <a:t>subřetězce</a:t>
            </a:r>
            <a:r>
              <a:rPr lang="cs-CZ" dirty="0" smtClean="0"/>
              <a:t>:</a:t>
            </a:r>
          </a:p>
          <a:p>
            <a:r>
              <a:rPr lang="cs-CZ" dirty="0"/>
              <a:t>SUBSTRING (</a:t>
            </a:r>
            <a:r>
              <a:rPr lang="cs-CZ" dirty="0" err="1"/>
              <a:t>string</a:t>
            </a:r>
            <a:r>
              <a:rPr lang="cs-CZ" dirty="0"/>
              <a:t> FROM </a:t>
            </a:r>
            <a:r>
              <a:rPr lang="cs-CZ" dirty="0" err="1"/>
              <a:t>pattern</a:t>
            </a:r>
            <a:r>
              <a:rPr lang="cs-CZ" dirty="0"/>
              <a:t>)</a:t>
            </a:r>
          </a:p>
        </p:txBody>
      </p:sp>
      <p:sp>
        <p:nvSpPr>
          <p:cNvPr id="8" name="Obdélník 7"/>
          <p:cNvSpPr/>
          <p:nvPr/>
        </p:nvSpPr>
        <p:spPr>
          <a:xfrm>
            <a:off x="756732" y="1988840"/>
            <a:ext cx="77757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SELECT SUBSTRING (values from '[0123]?\d\.[01]?\d\.\d{4}'), values </a:t>
            </a:r>
          </a:p>
          <a:p>
            <a:r>
              <a:rPr lang="en-US" sz="1600" dirty="0"/>
              <a:t>FROM </a:t>
            </a:r>
            <a:r>
              <a:rPr lang="en-US" sz="1600" dirty="0" err="1"/>
              <a:t>eav_string</a:t>
            </a:r>
            <a:endParaRPr lang="en-US" sz="1600" dirty="0"/>
          </a:p>
          <a:p>
            <a:r>
              <a:rPr lang="en-US" sz="1600" dirty="0"/>
              <a:t>WHERE values ~ '[0123]?\d\.[01]?\d\.\d{4</a:t>
            </a:r>
            <a:r>
              <a:rPr lang="en-US" sz="1600" dirty="0" smtClean="0"/>
              <a:t>}‘</a:t>
            </a:r>
          </a:p>
          <a:p>
            <a:r>
              <a:rPr lang="en-US" sz="1600" dirty="0" smtClean="0"/>
              <a:t>--</a:t>
            </a:r>
            <a:r>
              <a:rPr lang="en-US" sz="1600" dirty="0" err="1" smtClean="0">
                <a:solidFill>
                  <a:srgbClr val="FF0000"/>
                </a:solidFill>
              </a:rPr>
              <a:t>pouze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prvn</a:t>
            </a:r>
            <a:r>
              <a:rPr lang="cs-CZ" sz="1600" dirty="0" smtClean="0">
                <a:solidFill>
                  <a:srgbClr val="FF0000"/>
                </a:solidFill>
              </a:rPr>
              <a:t>í výskyt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55576" y="3573016"/>
            <a:ext cx="76797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SELECT REGEXP_MATCHES (values, '[0123]?\d\.[01]?\d\.\d{4}', 'g'),  values </a:t>
            </a:r>
          </a:p>
          <a:p>
            <a:r>
              <a:rPr lang="en-US" sz="1600" dirty="0"/>
              <a:t>FROM </a:t>
            </a:r>
            <a:r>
              <a:rPr lang="en-US" sz="1600" dirty="0" err="1"/>
              <a:t>eav_string</a:t>
            </a:r>
            <a:endParaRPr lang="en-US" sz="1600" dirty="0"/>
          </a:p>
          <a:p>
            <a:r>
              <a:rPr lang="en-US" sz="1600" dirty="0"/>
              <a:t>WHERE values ~ '[0123]?\d\.[01]?\d\.\d{4</a:t>
            </a:r>
            <a:r>
              <a:rPr lang="en-US" sz="1600" dirty="0" smtClean="0"/>
              <a:t>}‘</a:t>
            </a:r>
          </a:p>
          <a:p>
            <a:r>
              <a:rPr lang="cs-CZ" sz="1600" dirty="0" smtClean="0"/>
              <a:t>-- </a:t>
            </a:r>
            <a:r>
              <a:rPr lang="cs-CZ" sz="1600" dirty="0" smtClean="0">
                <a:solidFill>
                  <a:srgbClr val="FF0000"/>
                </a:solidFill>
              </a:rPr>
              <a:t>pro každý výskyt nový řádek</a:t>
            </a:r>
            <a:endParaRPr lang="cs-CZ" sz="1600" dirty="0">
              <a:solidFill>
                <a:srgbClr val="FF0000"/>
              </a:solidFill>
            </a:endParaRPr>
          </a:p>
          <a:p>
            <a:endParaRPr lang="cs-CZ" sz="1600" dirty="0"/>
          </a:p>
          <a:p>
            <a:r>
              <a:rPr lang="cs-CZ" sz="1600" dirty="0"/>
              <a:t>SELECT REGEXP_MATCHES (</a:t>
            </a:r>
            <a:r>
              <a:rPr lang="cs-CZ" sz="1600" dirty="0" err="1"/>
              <a:t>values</a:t>
            </a:r>
            <a:r>
              <a:rPr lang="cs-CZ" sz="1600" dirty="0"/>
              <a:t>, '</a:t>
            </a:r>
            <a:r>
              <a:rPr lang="cs-CZ" sz="1600" dirty="0">
                <a:solidFill>
                  <a:srgbClr val="FF0000"/>
                </a:solidFill>
              </a:rPr>
              <a:t>(</a:t>
            </a:r>
            <a:r>
              <a:rPr lang="cs-CZ" sz="1600" dirty="0"/>
              <a:t>[0123]?\d\.[01]?\d\.\</a:t>
            </a:r>
            <a:r>
              <a:rPr lang="cs-CZ" sz="1600" dirty="0" smtClean="0"/>
              <a:t>d{4</a:t>
            </a:r>
            <a:r>
              <a:rPr lang="cs-CZ" sz="1600" dirty="0"/>
              <a:t>}</a:t>
            </a:r>
            <a:r>
              <a:rPr lang="cs-CZ" sz="1600" dirty="0">
                <a:solidFill>
                  <a:srgbClr val="FF0000"/>
                </a:solidFill>
              </a:rPr>
              <a:t>)</a:t>
            </a:r>
            <a:r>
              <a:rPr lang="cs-CZ" sz="1600" dirty="0"/>
              <a:t>.*?</a:t>
            </a:r>
            <a:r>
              <a:rPr lang="cs-CZ" sz="1600" dirty="0">
                <a:solidFill>
                  <a:srgbClr val="FF0000"/>
                </a:solidFill>
              </a:rPr>
              <a:t>(</a:t>
            </a:r>
            <a:r>
              <a:rPr lang="cs-CZ" sz="1600" dirty="0"/>
              <a:t>[0123]?\d\.[01]?\d\.\</a:t>
            </a:r>
            <a:r>
              <a:rPr lang="cs-CZ" sz="1600" dirty="0" smtClean="0"/>
              <a:t>d{4</a:t>
            </a:r>
            <a:r>
              <a:rPr lang="cs-CZ" sz="1600" dirty="0"/>
              <a:t>}</a:t>
            </a:r>
            <a:r>
              <a:rPr lang="cs-CZ" sz="1600" dirty="0">
                <a:solidFill>
                  <a:srgbClr val="FF0000"/>
                </a:solidFill>
              </a:rPr>
              <a:t>)</a:t>
            </a:r>
            <a:r>
              <a:rPr lang="cs-CZ" sz="1600" dirty="0"/>
              <a:t>'),  </a:t>
            </a:r>
            <a:r>
              <a:rPr lang="cs-CZ" sz="1600" dirty="0" err="1"/>
              <a:t>values</a:t>
            </a:r>
            <a:r>
              <a:rPr lang="cs-CZ" sz="1600" dirty="0"/>
              <a:t> </a:t>
            </a:r>
          </a:p>
          <a:p>
            <a:r>
              <a:rPr lang="cs-CZ" sz="1600" dirty="0"/>
              <a:t>FROM </a:t>
            </a:r>
            <a:r>
              <a:rPr lang="cs-CZ" sz="1600" dirty="0" err="1"/>
              <a:t>eav_string</a:t>
            </a:r>
            <a:endParaRPr lang="cs-CZ" sz="1600" dirty="0"/>
          </a:p>
          <a:p>
            <a:r>
              <a:rPr lang="cs-CZ" sz="1600" dirty="0"/>
              <a:t>--WHERE </a:t>
            </a:r>
            <a:r>
              <a:rPr lang="cs-CZ" sz="1600" dirty="0" err="1"/>
              <a:t>values</a:t>
            </a:r>
            <a:r>
              <a:rPr lang="cs-CZ" sz="1600" dirty="0"/>
              <a:t> ~ '[0123]?\d\.[01]?\d\.\</a:t>
            </a:r>
            <a:r>
              <a:rPr lang="cs-CZ" sz="1600" dirty="0" smtClean="0"/>
              <a:t>d{4}</a:t>
            </a:r>
            <a:r>
              <a:rPr lang="en-US" sz="1600" dirty="0" smtClean="0"/>
              <a:t>’</a:t>
            </a:r>
            <a:endParaRPr lang="cs-CZ" sz="1600" dirty="0" smtClean="0"/>
          </a:p>
          <a:p>
            <a:r>
              <a:rPr lang="cs-CZ" sz="1600" dirty="0" smtClean="0"/>
              <a:t>--</a:t>
            </a:r>
            <a:r>
              <a:rPr lang="cs-CZ" sz="1600" dirty="0" smtClean="0">
                <a:solidFill>
                  <a:srgbClr val="FF0000"/>
                </a:solidFill>
              </a:rPr>
              <a:t>dva výskyty =&gt; pole (</a:t>
            </a:r>
            <a:r>
              <a:rPr lang="cs-CZ" sz="1600" dirty="0" err="1" smtClean="0">
                <a:solidFill>
                  <a:srgbClr val="FF0000"/>
                </a:solidFill>
              </a:rPr>
              <a:t>array</a:t>
            </a:r>
            <a:r>
              <a:rPr lang="cs-CZ" sz="1600" dirty="0" smtClean="0">
                <a:solidFill>
                  <a:srgbClr val="FF0000"/>
                </a:solidFill>
              </a:rPr>
              <a:t>)</a:t>
            </a:r>
            <a:endParaRPr lang="cs-CZ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4612</TotalTime>
  <Words>1170</Words>
  <Application>Microsoft Office PowerPoint</Application>
  <PresentationFormat>Předvádění na obrazovce (4:3)</PresentationFormat>
  <Paragraphs>210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Vyhledávání v textu</vt:lpstr>
      <vt:lpstr>Regulární výrazy</vt:lpstr>
      <vt:lpstr>PostgreSQL</vt:lpstr>
      <vt:lpstr>Zástupné znaky</vt:lpstr>
      <vt:lpstr>Kvantifikátory, modifikátory</vt:lpstr>
      <vt:lpstr>Greedy x non-greedy</vt:lpstr>
      <vt:lpstr>Operátory</vt:lpstr>
      <vt:lpstr>Extrakce řetězce</vt:lpstr>
      <vt:lpstr>Pole (array)</vt:lpstr>
      <vt:lpstr>Extrakce a konverze</vt:lpstr>
      <vt:lpstr>Možné odhalení nežádoucích konverzí</vt:lpstr>
      <vt:lpstr>REGEXP_REPLACE</vt:lpstr>
      <vt:lpstr>Rozklad pomocí reg. výrazu</vt:lpstr>
      <vt:lpstr>Odkazy</vt:lpstr>
      <vt:lpstr>Cvičení</vt:lpstr>
      <vt:lpstr>Prezentace aplikace PowerPoint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508</cp:revision>
  <dcterms:created xsi:type="dcterms:W3CDTF">2011-01-19T10:31:11Z</dcterms:created>
  <dcterms:modified xsi:type="dcterms:W3CDTF">2017-12-06T11:45:29Z</dcterms:modified>
</cp:coreProperties>
</file>