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8" r:id="rId12"/>
    <p:sldId id="266" r:id="rId13"/>
    <p:sldId id="267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000" autoAdjust="0"/>
    <p:restoredTop sz="88837" autoAdjust="0"/>
  </p:normalViewPr>
  <p:slideViewPr>
    <p:cSldViewPr snapToGrid="0">
      <p:cViewPr varScale="1">
        <p:scale>
          <a:sx n="97" d="100"/>
          <a:sy n="97" d="100"/>
        </p:scale>
        <p:origin x="-10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7D1D8-BBEE-4CCD-B03E-7582BA238D5E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B80FD-3D0F-47AF-B57B-BC8840461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26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FAN</a:t>
            </a:r>
            <a:r>
              <a:rPr lang="cs-CZ" baseline="0" dirty="0" smtClean="0"/>
              <a:t> – nevadí </a:t>
            </a:r>
            <a:r>
              <a:rPr lang="cs-CZ" baseline="0" dirty="0" err="1" smtClean="0"/>
              <a:t>im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anaerobne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prostredie</a:t>
            </a:r>
            <a:r>
              <a:rPr lang="cs-CZ" baseline="0" dirty="0" smtClean="0"/>
              <a:t>, ale kde je </a:t>
            </a:r>
            <a:r>
              <a:rPr lang="cs-CZ" baseline="0" dirty="0" err="1" smtClean="0"/>
              <a:t>prítomný</a:t>
            </a:r>
            <a:r>
              <a:rPr lang="cs-CZ" baseline="0" dirty="0" smtClean="0"/>
              <a:t> kyslík, </a:t>
            </a:r>
            <a:r>
              <a:rPr lang="cs-CZ" baseline="0" dirty="0" err="1" smtClean="0"/>
              <a:t>zapnú</a:t>
            </a:r>
            <a:r>
              <a:rPr lang="cs-CZ" baseline="0" dirty="0" smtClean="0"/>
              <a:t> si energeticky </a:t>
            </a:r>
            <a:r>
              <a:rPr lang="cs-CZ" baseline="0" dirty="0" err="1" smtClean="0"/>
              <a:t>výhodnejší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aerobný</a:t>
            </a:r>
            <a:r>
              <a:rPr lang="cs-CZ" baseline="0" dirty="0" smtClean="0"/>
              <a:t> metabolizmus</a:t>
            </a:r>
          </a:p>
          <a:p>
            <a:r>
              <a:rPr lang="cs-CZ" baseline="0" dirty="0" smtClean="0"/>
              <a:t>AN – kyslík </a:t>
            </a:r>
            <a:r>
              <a:rPr lang="cs-CZ" baseline="0" dirty="0" err="1" smtClean="0"/>
              <a:t>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zabíja</a:t>
            </a:r>
            <a:endParaRPr lang="cs-CZ" baseline="0" dirty="0" smtClean="0"/>
          </a:p>
          <a:p>
            <a:r>
              <a:rPr lang="cs-CZ" baseline="0" dirty="0" err="1" smtClean="0"/>
              <a:t>Aerotol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vedia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rásř</a:t>
            </a:r>
            <a:r>
              <a:rPr lang="cs-CZ" baseline="0" dirty="0" smtClean="0"/>
              <a:t> v </a:t>
            </a:r>
            <a:r>
              <a:rPr lang="cs-CZ" baseline="0" dirty="0" err="1" smtClean="0"/>
              <a:t>nízkych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konc</a:t>
            </a:r>
            <a:r>
              <a:rPr lang="cs-CZ" baseline="0" dirty="0" smtClean="0"/>
              <a:t>. Kyslíka, ale O2 není </a:t>
            </a:r>
            <a:r>
              <a:rPr lang="cs-CZ" baseline="0" dirty="0" err="1" smtClean="0"/>
              <a:t>ich</a:t>
            </a:r>
            <a:r>
              <a:rPr lang="cs-CZ" baseline="0" dirty="0" smtClean="0"/>
              <a:t> konečný akceptor </a:t>
            </a:r>
            <a:r>
              <a:rPr lang="cs-CZ" baseline="0" dirty="0" err="1" smtClean="0"/>
              <a:t>elektrónov</a:t>
            </a:r>
            <a:endParaRPr lang="cs-CZ" baseline="0" dirty="0" smtClean="0"/>
          </a:p>
          <a:p>
            <a:r>
              <a:rPr lang="cs-CZ" baseline="0" dirty="0" err="1" smtClean="0"/>
              <a:t>Mikroaer</a:t>
            </a:r>
            <a:r>
              <a:rPr lang="cs-CZ" baseline="0" dirty="0" smtClean="0"/>
              <a:t> – Třeba </a:t>
            </a:r>
            <a:r>
              <a:rPr lang="cs-CZ" baseline="0" dirty="0" err="1" smtClean="0"/>
              <a:t>im</a:t>
            </a:r>
            <a:r>
              <a:rPr lang="cs-CZ" baseline="0" dirty="0" smtClean="0"/>
              <a:t> určité </a:t>
            </a:r>
            <a:r>
              <a:rPr lang="cs-CZ" baseline="0" dirty="0" err="1" smtClean="0"/>
              <a:t>percento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kyslíka</a:t>
            </a:r>
            <a:r>
              <a:rPr lang="cs-CZ" baseline="0" dirty="0" smtClean="0"/>
              <a:t>, je akceptor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80FD-3D0F-47AF-B57B-BC8840461B2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64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Lag</a:t>
            </a:r>
            <a:r>
              <a:rPr lang="cs-CZ" dirty="0" smtClean="0"/>
              <a:t> – </a:t>
            </a:r>
            <a:r>
              <a:rPr lang="cs-CZ" dirty="0" err="1" smtClean="0"/>
              <a:t>bunky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prispůsobujú</a:t>
            </a:r>
            <a:r>
              <a:rPr lang="cs-CZ" dirty="0" smtClean="0"/>
              <a:t> novým </a:t>
            </a:r>
            <a:r>
              <a:rPr lang="cs-CZ" dirty="0" err="1" smtClean="0"/>
              <a:t>podmienkam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prostrediu</a:t>
            </a:r>
            <a:r>
              <a:rPr lang="cs-CZ" baseline="0" dirty="0" smtClean="0"/>
              <a:t>, médiu, rada </a:t>
            </a:r>
            <a:r>
              <a:rPr lang="cs-CZ" baseline="0" dirty="0" err="1" smtClean="0"/>
              <a:t>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odumiera</a:t>
            </a:r>
            <a:endParaRPr lang="cs-CZ" baseline="0" dirty="0" smtClean="0"/>
          </a:p>
          <a:p>
            <a:r>
              <a:rPr lang="cs-CZ" baseline="0" dirty="0" err="1" smtClean="0"/>
              <a:t>Zrýchl</a:t>
            </a:r>
            <a:r>
              <a:rPr lang="cs-CZ" baseline="0" dirty="0" smtClean="0"/>
              <a:t>. Rast – už sú </a:t>
            </a:r>
            <a:r>
              <a:rPr lang="cs-CZ" baseline="0" dirty="0" err="1" smtClean="0"/>
              <a:t>nasyntetizované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enzýmy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maximálna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rýchlosř</a:t>
            </a:r>
            <a:r>
              <a:rPr lang="cs-CZ" baseline="0" dirty="0" smtClean="0"/>
              <a:t> rastu</a:t>
            </a:r>
          </a:p>
          <a:p>
            <a:r>
              <a:rPr lang="cs-CZ" baseline="0" dirty="0" smtClean="0"/>
              <a:t>Log – </a:t>
            </a:r>
            <a:r>
              <a:rPr lang="cs-CZ" baseline="0" dirty="0" err="1" smtClean="0"/>
              <a:t>intenzívny</a:t>
            </a:r>
            <a:r>
              <a:rPr lang="cs-CZ" baseline="0" dirty="0" smtClean="0"/>
              <a:t> rast, </a:t>
            </a:r>
          </a:p>
          <a:p>
            <a:r>
              <a:rPr lang="cs-CZ" baseline="0" dirty="0" err="1" smtClean="0"/>
              <a:t>Spomalený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znížený</a:t>
            </a:r>
            <a:r>
              <a:rPr lang="cs-CZ" baseline="0" dirty="0" smtClean="0"/>
              <a:t> metabolizmus, </a:t>
            </a:r>
            <a:r>
              <a:rPr lang="cs-CZ" baseline="0" dirty="0" err="1" smtClean="0"/>
              <a:t>hromadia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sa</a:t>
            </a:r>
            <a:r>
              <a:rPr lang="cs-CZ" baseline="0" dirty="0" smtClean="0"/>
              <a:t> metabolity</a:t>
            </a:r>
          </a:p>
          <a:p>
            <a:r>
              <a:rPr lang="cs-CZ" baseline="0" dirty="0" err="1" smtClean="0"/>
              <a:t>Stac</a:t>
            </a:r>
            <a:r>
              <a:rPr lang="cs-CZ" baseline="0" dirty="0" smtClean="0"/>
              <a:t> – počet </a:t>
            </a:r>
            <a:r>
              <a:rPr lang="cs-CZ" baseline="0" dirty="0" err="1" smtClean="0"/>
              <a:t>vznikajúcich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bunek</a:t>
            </a:r>
            <a:r>
              <a:rPr lang="cs-CZ" baseline="0" dirty="0" smtClean="0"/>
              <a:t> = počet </a:t>
            </a:r>
            <a:r>
              <a:rPr lang="cs-CZ" baseline="0" dirty="0" err="1" smtClean="0"/>
              <a:t>odumírajucich</a:t>
            </a:r>
            <a:r>
              <a:rPr lang="cs-CZ" baseline="0" dirty="0" smtClean="0"/>
              <a:t> </a:t>
            </a:r>
          </a:p>
          <a:p>
            <a:r>
              <a:rPr lang="cs-CZ" baseline="0" dirty="0" err="1" smtClean="0"/>
              <a:t>Odum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menej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buniek</a:t>
            </a:r>
            <a:r>
              <a:rPr lang="cs-CZ" baseline="0" dirty="0" smtClean="0"/>
              <a:t>, kopa </a:t>
            </a:r>
            <a:r>
              <a:rPr lang="cs-CZ" baseline="0" dirty="0" err="1" smtClean="0"/>
              <a:t>metabolitov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80FD-3D0F-47AF-B57B-BC8840461B2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61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V0TlN0DpP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youtube.com/watch?v=AaG3Pt3nwL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909285" cy="2677648"/>
          </a:xfrm>
        </p:spPr>
        <p:txBody>
          <a:bodyPr/>
          <a:lstStyle/>
          <a:p>
            <a:r>
              <a:rPr lang="sk-SK" dirty="0" err="1" smtClean="0"/>
              <a:t>Metody</a:t>
            </a:r>
            <a:r>
              <a:rPr lang="sk-SK" dirty="0" smtClean="0"/>
              <a:t> sterilní práce.</a:t>
            </a:r>
            <a:br>
              <a:rPr lang="sk-SK" dirty="0" smtClean="0"/>
            </a:br>
            <a:r>
              <a:rPr lang="sk-SK" dirty="0" err="1" smtClean="0"/>
              <a:t>Očkování</a:t>
            </a:r>
            <a:r>
              <a:rPr lang="sk-SK" dirty="0" smtClean="0"/>
              <a:t> a </a:t>
            </a:r>
            <a:r>
              <a:rPr lang="sk-SK" dirty="0" err="1" smtClean="0"/>
              <a:t>uchovávání</a:t>
            </a:r>
            <a:r>
              <a:rPr lang="sk-SK" dirty="0" smtClean="0"/>
              <a:t> </a:t>
            </a:r>
            <a:r>
              <a:rPr lang="sk-SK" dirty="0" err="1" smtClean="0"/>
              <a:t>mikroorganismů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26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Růstová</a:t>
            </a:r>
            <a:r>
              <a:rPr lang="sk-SK" dirty="0"/>
              <a:t> </a:t>
            </a:r>
            <a:r>
              <a:rPr lang="sk-SK" dirty="0" err="1"/>
              <a:t>křivka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grafické </a:t>
            </a:r>
            <a:r>
              <a:rPr lang="sk-SK" sz="2000" dirty="0" err="1"/>
              <a:t>vyjádření</a:t>
            </a:r>
            <a:r>
              <a:rPr lang="sk-SK" sz="2000" dirty="0"/>
              <a:t> závislosti počtu </a:t>
            </a:r>
            <a:r>
              <a:rPr lang="sk-SK" sz="2000" dirty="0" err="1"/>
              <a:t>buněk</a:t>
            </a:r>
            <a:r>
              <a:rPr lang="sk-SK" sz="2000" dirty="0"/>
              <a:t> na </a:t>
            </a:r>
            <a:r>
              <a:rPr lang="sk-SK" sz="2000" dirty="0" err="1"/>
              <a:t>délce</a:t>
            </a:r>
            <a:r>
              <a:rPr lang="sk-SK" sz="2000" dirty="0"/>
              <a:t> statické </a:t>
            </a:r>
            <a:r>
              <a:rPr lang="sk-SK" sz="2000" dirty="0" err="1" smtClean="0"/>
              <a:t>kultivace</a:t>
            </a:r>
            <a:endParaRPr lang="sk-SK" sz="2000" dirty="0" smtClean="0"/>
          </a:p>
          <a:p>
            <a:r>
              <a:rPr lang="sk-SK" sz="2000" b="1" dirty="0" smtClean="0"/>
              <a:t>(1) </a:t>
            </a:r>
            <a:r>
              <a:rPr lang="sk-SK" sz="2000" b="1" dirty="0" err="1" smtClean="0"/>
              <a:t>Lag</a:t>
            </a:r>
            <a:r>
              <a:rPr lang="sk-SK" sz="2000" b="1" dirty="0" smtClean="0"/>
              <a:t> fáze </a:t>
            </a:r>
          </a:p>
          <a:p>
            <a:r>
              <a:rPr lang="sk-SK" sz="2000" b="1" dirty="0" smtClean="0"/>
              <a:t>(2) Fáze </a:t>
            </a:r>
            <a:r>
              <a:rPr lang="sk-SK" sz="2000" b="1" dirty="0" err="1" smtClean="0"/>
              <a:t>zrychleného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růstu</a:t>
            </a:r>
            <a:r>
              <a:rPr lang="sk-SK" sz="2000" b="1" dirty="0" smtClean="0"/>
              <a:t> </a:t>
            </a:r>
            <a:r>
              <a:rPr lang="sk-SK" sz="2000" dirty="0" smtClean="0"/>
              <a:t>– fáze fyziologického </a:t>
            </a:r>
            <a:r>
              <a:rPr lang="sk-SK" sz="2000" dirty="0" err="1" smtClean="0"/>
              <a:t>mládí</a:t>
            </a:r>
            <a:endParaRPr lang="sk-SK" sz="2000" dirty="0" smtClean="0"/>
          </a:p>
          <a:p>
            <a:r>
              <a:rPr lang="sk-SK" sz="2000" b="1" u="sng" dirty="0" smtClean="0"/>
              <a:t>(3) Log </a:t>
            </a:r>
            <a:r>
              <a:rPr lang="sk-SK" sz="2000" b="1" u="sng" dirty="0"/>
              <a:t>fáze </a:t>
            </a:r>
            <a:r>
              <a:rPr lang="sk-SK" sz="2000" u="sng" dirty="0"/>
              <a:t>– logaritmická – </a:t>
            </a:r>
            <a:r>
              <a:rPr lang="sk-SK" sz="2000" u="sng" dirty="0" err="1" smtClean="0"/>
              <a:t>exponenciální</a:t>
            </a:r>
            <a:endParaRPr lang="sk-SK" sz="2000" u="sng" dirty="0" smtClean="0"/>
          </a:p>
          <a:p>
            <a:r>
              <a:rPr lang="sk-SK" sz="2000" b="1" dirty="0" smtClean="0"/>
              <a:t>(4) Fáze </a:t>
            </a:r>
            <a:r>
              <a:rPr lang="sk-SK" sz="2000" b="1" dirty="0" err="1" smtClean="0"/>
              <a:t>zpomaleného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růstu</a:t>
            </a:r>
            <a:endParaRPr lang="sk-SK" sz="2000" b="1" dirty="0" smtClean="0"/>
          </a:p>
          <a:p>
            <a:r>
              <a:rPr lang="sk-SK" sz="2000" b="1" dirty="0" smtClean="0"/>
              <a:t>(5) Fáze </a:t>
            </a:r>
            <a:r>
              <a:rPr lang="sk-SK" sz="2000" b="1" dirty="0" err="1" smtClean="0"/>
              <a:t>stacionární</a:t>
            </a:r>
            <a:endParaRPr lang="sk-SK" sz="2000" b="1" dirty="0" smtClean="0"/>
          </a:p>
          <a:p>
            <a:r>
              <a:rPr lang="sk-SK" sz="2000" b="1" dirty="0" smtClean="0"/>
              <a:t>(6) Fáze </a:t>
            </a:r>
            <a:r>
              <a:rPr lang="sk-SK" sz="2000" b="1" dirty="0" err="1" smtClean="0"/>
              <a:t>odumírání</a:t>
            </a:r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788" y="3250518"/>
            <a:ext cx="3455157" cy="27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Diauxie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1614" y="2300748"/>
            <a:ext cx="11187040" cy="371905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postupné využití substrátu </a:t>
            </a:r>
            <a:r>
              <a:rPr lang="sk-SK" sz="2400" dirty="0"/>
              <a:t>(</a:t>
            </a:r>
            <a:r>
              <a:rPr lang="sk-SK" sz="2400" dirty="0" err="1"/>
              <a:t>např</a:t>
            </a:r>
            <a:r>
              <a:rPr lang="sk-SK" sz="2400" dirty="0"/>
              <a:t>. </a:t>
            </a:r>
            <a:r>
              <a:rPr lang="sk-SK" sz="2400" dirty="0" err="1" smtClean="0"/>
              <a:t>nejdříve</a:t>
            </a:r>
            <a:r>
              <a:rPr lang="sk-SK" sz="2400" dirty="0" smtClean="0"/>
              <a:t> </a:t>
            </a:r>
            <a:r>
              <a:rPr lang="sk-SK" sz="2400" dirty="0"/>
              <a:t>využije </a:t>
            </a:r>
            <a:r>
              <a:rPr lang="sk-SK" sz="2400" dirty="0" smtClean="0"/>
              <a:t>jednoduchý </a:t>
            </a:r>
            <a:r>
              <a:rPr lang="sk-SK" sz="2400" dirty="0"/>
              <a:t>zdroj </a:t>
            </a:r>
            <a:r>
              <a:rPr lang="sk-SK" sz="2400" dirty="0" smtClean="0"/>
              <a:t>- </a:t>
            </a:r>
            <a:r>
              <a:rPr lang="sk-SK" sz="2400" dirty="0" err="1" smtClean="0"/>
              <a:t>glukóza</a:t>
            </a:r>
            <a:r>
              <a:rPr lang="sk-SK" sz="2400" dirty="0" err="1"/>
              <a:t>→</a:t>
            </a:r>
            <a:r>
              <a:rPr lang="sk-SK" sz="2400" dirty="0" err="1" smtClean="0"/>
              <a:t>první</a:t>
            </a:r>
            <a:r>
              <a:rPr lang="sk-SK" sz="2400" dirty="0" smtClean="0"/>
              <a:t> </a:t>
            </a:r>
            <a:r>
              <a:rPr lang="sk-SK" sz="2400" dirty="0"/>
              <a:t>vrchol; potom </a:t>
            </a:r>
            <a:r>
              <a:rPr lang="sk-SK" sz="2400" dirty="0" err="1"/>
              <a:t>teprve</a:t>
            </a:r>
            <a:r>
              <a:rPr lang="sk-SK" sz="2400" dirty="0"/>
              <a:t> </a:t>
            </a:r>
            <a:r>
              <a:rPr lang="sk-SK" sz="2400" dirty="0" err="1"/>
              <a:t>nastartuje</a:t>
            </a:r>
            <a:r>
              <a:rPr lang="sk-SK" sz="2400" dirty="0"/>
              <a:t> metabolizmus k </a:t>
            </a:r>
            <a:r>
              <a:rPr lang="sk-SK" sz="2400" dirty="0" smtClean="0"/>
              <a:t>využití </a:t>
            </a:r>
            <a:r>
              <a:rPr lang="sk-SK" sz="2400" dirty="0" err="1" smtClean="0"/>
              <a:t>složitějšího</a:t>
            </a:r>
            <a:r>
              <a:rPr lang="sk-SK" sz="2400" dirty="0" smtClean="0"/>
              <a:t> substrátu </a:t>
            </a:r>
            <a:r>
              <a:rPr lang="sk-SK" sz="2400" dirty="0"/>
              <a:t>– </a:t>
            </a:r>
            <a:r>
              <a:rPr lang="sk-SK" sz="2400" dirty="0" smtClean="0"/>
              <a:t>laktóza </a:t>
            </a:r>
            <a:r>
              <a:rPr lang="sk-SK" sz="2400" dirty="0"/>
              <a:t>→</a:t>
            </a:r>
            <a:r>
              <a:rPr lang="sk-SK" sz="2400" dirty="0" smtClean="0"/>
              <a:t>druhý </a:t>
            </a:r>
            <a:r>
              <a:rPr lang="sk-SK" sz="2400" dirty="0"/>
              <a:t>vrchol)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853" y="3989984"/>
            <a:ext cx="3178683" cy="252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Uchovávání</a:t>
            </a:r>
            <a:r>
              <a:rPr lang="sk-SK" dirty="0" smtClean="0"/>
              <a:t> </a:t>
            </a:r>
            <a:r>
              <a:rPr lang="sk-SK" dirty="0" err="1" smtClean="0"/>
              <a:t>bakterií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4" y="2213811"/>
            <a:ext cx="10491614" cy="4644189"/>
          </a:xfrm>
        </p:spPr>
        <p:txBody>
          <a:bodyPr>
            <a:normAutofit/>
          </a:bodyPr>
          <a:lstStyle/>
          <a:p>
            <a:r>
              <a:rPr lang="sk-SK" dirty="0"/>
              <a:t>je nutné </a:t>
            </a:r>
            <a:r>
              <a:rPr lang="sk-SK" dirty="0" err="1"/>
              <a:t>zajištění</a:t>
            </a:r>
            <a:r>
              <a:rPr lang="sk-SK" dirty="0"/>
              <a:t> </a:t>
            </a:r>
            <a:r>
              <a:rPr lang="sk-SK" dirty="0" smtClean="0"/>
              <a:t>životaschopnosti</a:t>
            </a:r>
          </a:p>
          <a:p>
            <a:r>
              <a:rPr lang="sk-SK" dirty="0"/>
              <a:t>na Petriho </a:t>
            </a:r>
            <a:r>
              <a:rPr lang="sk-SK" dirty="0" err="1"/>
              <a:t>misce</a:t>
            </a:r>
            <a:r>
              <a:rPr lang="sk-SK" dirty="0"/>
              <a:t> </a:t>
            </a:r>
            <a:r>
              <a:rPr lang="sk-SK" b="1" dirty="0" err="1"/>
              <a:t>při</a:t>
            </a:r>
            <a:r>
              <a:rPr lang="sk-SK" b="1" dirty="0"/>
              <a:t> 4 °C </a:t>
            </a:r>
            <a:r>
              <a:rPr lang="sk-SK" dirty="0"/>
              <a:t>(</a:t>
            </a:r>
            <a:r>
              <a:rPr lang="sk-SK" dirty="0" err="1"/>
              <a:t>krátkodobě</a:t>
            </a:r>
            <a:r>
              <a:rPr lang="sk-SK" dirty="0"/>
              <a:t>, </a:t>
            </a:r>
            <a:r>
              <a:rPr lang="sk-SK" dirty="0" err="1"/>
              <a:t>nutno</a:t>
            </a:r>
            <a:r>
              <a:rPr lang="sk-SK" dirty="0"/>
              <a:t> </a:t>
            </a:r>
            <a:r>
              <a:rPr lang="sk-SK" dirty="0" err="1" smtClean="0"/>
              <a:t>přeočkovávat</a:t>
            </a:r>
            <a:r>
              <a:rPr lang="sk-SK" dirty="0" smtClean="0"/>
              <a:t>)</a:t>
            </a:r>
          </a:p>
          <a:p>
            <a:r>
              <a:rPr lang="es-ES" dirty="0"/>
              <a:t>ve zkumavce v agaru ve vpichu </a:t>
            </a:r>
            <a:r>
              <a:rPr lang="es-ES" dirty="0" smtClean="0"/>
              <a:t>– měsíce</a:t>
            </a:r>
            <a:endParaRPr lang="sk-SK" dirty="0" smtClean="0"/>
          </a:p>
          <a:p>
            <a:r>
              <a:rPr lang="sk-SK" dirty="0"/>
              <a:t>na </a:t>
            </a:r>
            <a:r>
              <a:rPr lang="sk-SK" b="1" dirty="0" err="1"/>
              <a:t>šikmém</a:t>
            </a:r>
            <a:r>
              <a:rPr lang="sk-SK" b="1" dirty="0"/>
              <a:t> agaru </a:t>
            </a:r>
            <a:r>
              <a:rPr lang="sk-SK" dirty="0"/>
              <a:t>v </a:t>
            </a:r>
            <a:r>
              <a:rPr lang="sk-SK" dirty="0" err="1"/>
              <a:t>lednici</a:t>
            </a:r>
            <a:r>
              <a:rPr lang="sk-SK" dirty="0"/>
              <a:t> </a:t>
            </a:r>
            <a:r>
              <a:rPr lang="sk-SK" dirty="0" err="1"/>
              <a:t>při</a:t>
            </a:r>
            <a:r>
              <a:rPr lang="sk-SK" dirty="0"/>
              <a:t> +4 °C – </a:t>
            </a:r>
            <a:r>
              <a:rPr lang="sk-SK" dirty="0" err="1" smtClean="0"/>
              <a:t>týdny</a:t>
            </a:r>
            <a:endParaRPr lang="sk-SK" dirty="0"/>
          </a:p>
          <a:p>
            <a:r>
              <a:rPr lang="sk-SK" dirty="0"/>
              <a:t>na </a:t>
            </a:r>
            <a:r>
              <a:rPr lang="sk-SK" dirty="0" err="1" smtClean="0"/>
              <a:t>porézních</a:t>
            </a:r>
            <a:r>
              <a:rPr lang="sk-SK" dirty="0" smtClean="0"/>
              <a:t> </a:t>
            </a:r>
            <a:r>
              <a:rPr lang="sk-SK" dirty="0" err="1"/>
              <a:t>materiálech</a:t>
            </a:r>
            <a:r>
              <a:rPr lang="sk-SK" dirty="0"/>
              <a:t> - </a:t>
            </a:r>
            <a:r>
              <a:rPr lang="sk-SK" dirty="0" err="1"/>
              <a:t>želatinových</a:t>
            </a:r>
            <a:r>
              <a:rPr lang="sk-SK" dirty="0"/>
              <a:t> </a:t>
            </a:r>
            <a:r>
              <a:rPr lang="sk-SK" dirty="0" err="1"/>
              <a:t>discích</a:t>
            </a:r>
            <a:r>
              <a:rPr lang="sk-SK" dirty="0"/>
              <a:t>, </a:t>
            </a:r>
            <a:r>
              <a:rPr lang="sk-SK" b="1" dirty="0" err="1" smtClean="0"/>
              <a:t>kuličkách</a:t>
            </a:r>
            <a:endParaRPr lang="sk-SK" b="1" dirty="0" smtClean="0"/>
          </a:p>
          <a:p>
            <a:r>
              <a:rPr lang="sk-SK" b="1" dirty="0" err="1"/>
              <a:t>lyofilizované</a:t>
            </a:r>
            <a:r>
              <a:rPr lang="sk-SK" b="1" dirty="0"/>
              <a:t> </a:t>
            </a:r>
            <a:r>
              <a:rPr lang="sk-SK" dirty="0"/>
              <a:t>– </a:t>
            </a:r>
            <a:r>
              <a:rPr lang="sk-SK" dirty="0" err="1"/>
              <a:t>lyofilizace</a:t>
            </a:r>
            <a:r>
              <a:rPr lang="sk-SK" dirty="0"/>
              <a:t> = </a:t>
            </a:r>
            <a:r>
              <a:rPr lang="sk-SK" dirty="0" err="1"/>
              <a:t>vymražení</a:t>
            </a:r>
            <a:r>
              <a:rPr lang="sk-SK" dirty="0"/>
              <a:t> vody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vakuu</a:t>
            </a:r>
            <a:r>
              <a:rPr lang="sk-SK" dirty="0"/>
              <a:t> </a:t>
            </a:r>
            <a:r>
              <a:rPr lang="sk-SK" dirty="0" err="1"/>
              <a:t>sublimací</a:t>
            </a:r>
            <a:r>
              <a:rPr lang="sk-SK" dirty="0"/>
              <a:t> </a:t>
            </a:r>
            <a:r>
              <a:rPr lang="sk-SK" dirty="0" smtClean="0"/>
              <a:t>vody</a:t>
            </a:r>
          </a:p>
          <a:p>
            <a:r>
              <a:rPr lang="sk-SK" dirty="0" err="1" smtClean="0"/>
              <a:t>zmražené</a:t>
            </a:r>
            <a:r>
              <a:rPr lang="sk-SK" dirty="0" smtClean="0"/>
              <a:t> </a:t>
            </a:r>
            <a:r>
              <a:rPr lang="sk-SK" dirty="0"/>
              <a:t>na </a:t>
            </a:r>
            <a:r>
              <a:rPr lang="sk-SK" b="1" dirty="0"/>
              <a:t>– 70 °C </a:t>
            </a:r>
            <a:r>
              <a:rPr lang="sk-SK" dirty="0"/>
              <a:t>po malých </a:t>
            </a:r>
            <a:r>
              <a:rPr lang="sk-SK" dirty="0" err="1"/>
              <a:t>objemech</a:t>
            </a:r>
            <a:r>
              <a:rPr lang="sk-SK" dirty="0"/>
              <a:t> </a:t>
            </a:r>
            <a:r>
              <a:rPr lang="sk-SK" b="1" dirty="0"/>
              <a:t>v </a:t>
            </a:r>
            <a:r>
              <a:rPr lang="sk-SK" b="1" dirty="0" err="1"/>
              <a:t>hlubokomrazicím</a:t>
            </a:r>
            <a:r>
              <a:rPr lang="sk-SK" b="1" dirty="0"/>
              <a:t> boxu </a:t>
            </a:r>
            <a:r>
              <a:rPr lang="sk-SK" dirty="0"/>
              <a:t>(</a:t>
            </a:r>
            <a:r>
              <a:rPr lang="sk-SK" dirty="0" err="1"/>
              <a:t>měsíce</a:t>
            </a:r>
            <a:r>
              <a:rPr lang="sk-SK" dirty="0"/>
              <a:t>, roky</a:t>
            </a:r>
            <a:r>
              <a:rPr lang="sk-SK" dirty="0" smtClean="0"/>
              <a:t>)</a:t>
            </a:r>
          </a:p>
          <a:p>
            <a:r>
              <a:rPr lang="en-US" dirty="0"/>
              <a:t>boxy s </a:t>
            </a:r>
            <a:r>
              <a:rPr lang="en-US" dirty="0" err="1"/>
              <a:t>pevným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– </a:t>
            </a:r>
            <a:r>
              <a:rPr lang="en-US" b="1" dirty="0" err="1"/>
              <a:t>suchý</a:t>
            </a:r>
            <a:r>
              <a:rPr lang="en-US" b="1" dirty="0"/>
              <a:t> led (- 78 °C</a:t>
            </a:r>
            <a:r>
              <a:rPr lang="en-US" b="1" dirty="0" smtClean="0"/>
              <a:t>)</a:t>
            </a:r>
            <a:endParaRPr lang="sk-SK" b="1" dirty="0" smtClean="0"/>
          </a:p>
          <a:p>
            <a:r>
              <a:rPr lang="sk-SK" b="1" dirty="0" err="1" smtClean="0"/>
              <a:t>Kryoprezervace</a:t>
            </a:r>
            <a:r>
              <a:rPr lang="sk-SK" b="1" dirty="0" smtClean="0"/>
              <a:t> - </a:t>
            </a:r>
            <a:r>
              <a:rPr lang="sk-SK" dirty="0" smtClean="0"/>
              <a:t>reverzibilní </a:t>
            </a:r>
            <a:r>
              <a:rPr lang="sk-SK" dirty="0" err="1"/>
              <a:t>anabióza</a:t>
            </a:r>
            <a:r>
              <a:rPr lang="sk-SK" dirty="0"/>
              <a:t>, </a:t>
            </a:r>
            <a:r>
              <a:rPr lang="sk-SK" dirty="0" err="1" smtClean="0"/>
              <a:t>neprobíhají</a:t>
            </a:r>
            <a:r>
              <a:rPr lang="sk-SK" dirty="0" smtClean="0"/>
              <a:t> biochemické procesy</a:t>
            </a:r>
            <a:endParaRPr lang="sk-SK" dirty="0"/>
          </a:p>
          <a:p>
            <a:r>
              <a:rPr lang="sk-SK" dirty="0" err="1" smtClean="0"/>
              <a:t>zamražení</a:t>
            </a:r>
            <a:r>
              <a:rPr lang="sk-SK" dirty="0" smtClean="0"/>
              <a:t> </a:t>
            </a:r>
            <a:r>
              <a:rPr lang="sk-SK" dirty="0" err="1"/>
              <a:t>kultur</a:t>
            </a:r>
            <a:r>
              <a:rPr lang="sk-SK" dirty="0"/>
              <a:t> v </a:t>
            </a:r>
            <a:r>
              <a:rPr lang="sk-SK" b="1" dirty="0" err="1"/>
              <a:t>tekutém</a:t>
            </a:r>
            <a:r>
              <a:rPr lang="sk-SK" b="1" dirty="0"/>
              <a:t> dusíku </a:t>
            </a:r>
            <a:r>
              <a:rPr lang="sk-SK" dirty="0"/>
              <a:t>(až - 196°C) nebo </a:t>
            </a:r>
            <a:r>
              <a:rPr lang="sk-SK" b="1" dirty="0"/>
              <a:t>v </a:t>
            </a:r>
            <a:r>
              <a:rPr lang="sk-SK" b="1" dirty="0" err="1" smtClean="0"/>
              <a:t>jiných</a:t>
            </a:r>
            <a:r>
              <a:rPr lang="sk-SK" b="1" dirty="0"/>
              <a:t> </a:t>
            </a:r>
            <a:r>
              <a:rPr lang="sk-SK" b="1" dirty="0" err="1" smtClean="0"/>
              <a:t>plynech</a:t>
            </a:r>
            <a:r>
              <a:rPr lang="sk-SK" dirty="0" smtClean="0"/>
              <a:t> </a:t>
            </a:r>
            <a:r>
              <a:rPr lang="sk-SK" dirty="0"/>
              <a:t>(He, Cr, H), </a:t>
            </a:r>
            <a:r>
              <a:rPr lang="sk-SK" dirty="0" err="1"/>
              <a:t>uchovávání</a:t>
            </a:r>
            <a:r>
              <a:rPr lang="sk-SK" dirty="0"/>
              <a:t> </a:t>
            </a:r>
            <a:r>
              <a:rPr lang="sk-SK" dirty="0" err="1"/>
              <a:t>neomezeně</a:t>
            </a:r>
            <a:r>
              <a:rPr lang="sk-SK" dirty="0"/>
              <a:t> </a:t>
            </a:r>
            <a:r>
              <a:rPr lang="sk-SK" dirty="0" err="1"/>
              <a:t>dlouho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1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94533" y="2475163"/>
            <a:ext cx="10684120" cy="4070016"/>
          </a:xfrm>
        </p:spPr>
        <p:txBody>
          <a:bodyPr>
            <a:noAutofit/>
          </a:bodyPr>
          <a:lstStyle/>
          <a:p>
            <a:r>
              <a:rPr lang="sk-SK" sz="2400" b="1" dirty="0" err="1"/>
              <a:t>Všechny</a:t>
            </a:r>
            <a:r>
              <a:rPr lang="sk-SK" sz="2400" b="1" dirty="0"/>
              <a:t> </a:t>
            </a:r>
            <a:r>
              <a:rPr lang="sk-SK" sz="2400" b="1" dirty="0" err="1"/>
              <a:t>zkumavky</a:t>
            </a:r>
            <a:r>
              <a:rPr lang="sk-SK" sz="2400" b="1" dirty="0"/>
              <a:t> i Petriho misky popíšeme </a:t>
            </a:r>
            <a:r>
              <a:rPr lang="sk-SK" sz="2400" b="1" dirty="0" err="1"/>
              <a:t>fixou</a:t>
            </a:r>
            <a:r>
              <a:rPr lang="sk-SK" sz="2400" b="1" dirty="0"/>
              <a:t> (druh, </a:t>
            </a:r>
            <a:r>
              <a:rPr lang="sk-SK" sz="2400" b="1" dirty="0" err="1"/>
              <a:t>kmen</a:t>
            </a:r>
            <a:r>
              <a:rPr lang="sk-SK" sz="2400" b="1" dirty="0"/>
              <a:t>, </a:t>
            </a:r>
            <a:r>
              <a:rPr lang="sk-SK" sz="2400" b="1" dirty="0" err="1" smtClean="0"/>
              <a:t>datum</a:t>
            </a:r>
            <a:r>
              <a:rPr lang="sk-SK" sz="2400" b="1" dirty="0" smtClean="0"/>
              <a:t>, </a:t>
            </a:r>
            <a:r>
              <a:rPr lang="sk-SK" sz="2400" b="1" dirty="0" err="1"/>
              <a:t>své</a:t>
            </a:r>
            <a:r>
              <a:rPr lang="sk-SK" sz="2400" b="1" dirty="0"/>
              <a:t> iniciály</a:t>
            </a:r>
            <a:r>
              <a:rPr lang="sk-SK" sz="2400" b="1" dirty="0" smtClean="0"/>
              <a:t>).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Aseptická práce</a:t>
            </a:r>
            <a:r>
              <a:rPr lang="sk-SK" sz="2400" b="1" dirty="0"/>
              <a:t>!! </a:t>
            </a:r>
            <a:r>
              <a:rPr lang="sk-SK" sz="2400" b="1" dirty="0" err="1" smtClean="0"/>
              <a:t>Žíhat</a:t>
            </a:r>
            <a:r>
              <a:rPr lang="sk-SK" sz="2400" b="1" dirty="0" smtClean="0"/>
              <a:t> </a:t>
            </a:r>
            <a:r>
              <a:rPr lang="sk-SK" sz="2400" b="1" dirty="0"/>
              <a:t>hrdla a </a:t>
            </a:r>
            <a:r>
              <a:rPr lang="sk-SK" sz="2400" b="1" dirty="0" err="1"/>
              <a:t>kličky</a:t>
            </a:r>
            <a:r>
              <a:rPr lang="sk-SK" sz="2400" b="1" dirty="0"/>
              <a:t>!!! Misky </a:t>
            </a:r>
            <a:r>
              <a:rPr lang="sk-SK" sz="2400" b="1" dirty="0" err="1" smtClean="0"/>
              <a:t>otevírat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co</a:t>
            </a:r>
            <a:r>
              <a:rPr lang="sk-SK" sz="2400" b="1" dirty="0"/>
              <a:t> </a:t>
            </a:r>
            <a:r>
              <a:rPr lang="sk-SK" sz="2400" b="1" dirty="0" err="1" smtClean="0"/>
              <a:t>nejméně</a:t>
            </a:r>
            <a:r>
              <a:rPr lang="sk-SK" sz="2400" b="1" dirty="0" smtClean="0"/>
              <a:t>!!!</a:t>
            </a:r>
          </a:p>
          <a:p>
            <a:endParaRPr lang="sk-SK" sz="2400" b="1" dirty="0"/>
          </a:p>
          <a:p>
            <a:r>
              <a:rPr lang="sk-SK" sz="2400" b="1" dirty="0" smtClean="0"/>
              <a:t>Každý </a:t>
            </a:r>
            <a:r>
              <a:rPr lang="sk-SK" sz="2400" b="1" dirty="0"/>
              <a:t>pracuje </a:t>
            </a:r>
            <a:r>
              <a:rPr lang="sk-SK" sz="2400" b="1" dirty="0" smtClean="0"/>
              <a:t>sám – 3 misky, 1 šikmý agar, 1 tekuté médium</a:t>
            </a:r>
          </a:p>
          <a:p>
            <a:endParaRPr lang="sk-SK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510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 smtClean="0"/>
              <a:t>Popsat sklo</a:t>
            </a:r>
          </a:p>
          <a:p>
            <a:r>
              <a:rPr lang="pl-PL" sz="2400" dirty="0" smtClean="0"/>
              <a:t>Zapnout kahan, ožíhat kličku, nechat zchládnout</a:t>
            </a:r>
          </a:p>
          <a:p>
            <a:r>
              <a:rPr lang="pl-PL" sz="2400" dirty="0" smtClean="0"/>
              <a:t>Nabrat kulturu – tak ¼ kličky</a:t>
            </a:r>
          </a:p>
          <a:p>
            <a:r>
              <a:rPr lang="pl-PL" sz="2400" dirty="0" smtClean="0"/>
              <a:t>Malíčkem otevřít vršek, ožíhat zkumavku</a:t>
            </a:r>
          </a:p>
          <a:p>
            <a:r>
              <a:rPr lang="pl-PL" sz="2400" dirty="0" smtClean="0"/>
              <a:t>Kličku těsně </a:t>
            </a:r>
            <a:r>
              <a:rPr lang="pl-PL" sz="2400" dirty="0"/>
              <a:t>nad okraj hladiny, na stěnu zkumavky, </a:t>
            </a:r>
            <a:r>
              <a:rPr lang="pl-PL" sz="2400" dirty="0" smtClean="0"/>
              <a:t>postupně </a:t>
            </a:r>
            <a:r>
              <a:rPr lang="sk-SK" sz="2400" dirty="0" err="1" smtClean="0"/>
              <a:t>vmíchat</a:t>
            </a:r>
            <a:r>
              <a:rPr lang="sk-SK" sz="2400" dirty="0" smtClean="0"/>
              <a:t> </a:t>
            </a:r>
            <a:r>
              <a:rPr lang="sk-SK" sz="2400" dirty="0"/>
              <a:t>do </a:t>
            </a:r>
            <a:r>
              <a:rPr lang="sk-SK" sz="2400" dirty="0" smtClean="0"/>
              <a:t>média</a:t>
            </a:r>
          </a:p>
          <a:p>
            <a:r>
              <a:rPr lang="sk-SK" sz="2400" dirty="0">
                <a:hlinkClick r:id="rId2"/>
              </a:rPr>
              <a:t>https://</a:t>
            </a:r>
            <a:r>
              <a:rPr lang="sk-SK" sz="2400" dirty="0" smtClean="0">
                <a:hlinkClick r:id="rId2"/>
              </a:rPr>
              <a:t>www.youtube.com/watch?v=NV0TlN0DpPw</a:t>
            </a:r>
            <a:r>
              <a:rPr lang="sk-SK" sz="2400" dirty="0" smtClean="0"/>
              <a:t> (od 0:30)</a:t>
            </a:r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Tekuté p</a:t>
            </a:r>
            <a:r>
              <a:rPr lang="sk-SK" dirty="0" err="1"/>
              <a:t>ůdy</a:t>
            </a:r>
            <a:r>
              <a:rPr lang="pl-PL" dirty="0"/>
              <a:t> </a:t>
            </a:r>
            <a:br>
              <a:rPr lang="pl-PL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72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Šikmý agar: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5" y="2603500"/>
            <a:ext cx="4299362" cy="3416300"/>
          </a:xfrm>
        </p:spPr>
        <p:txBody>
          <a:bodyPr>
            <a:normAutofit lnSpcReduction="10000"/>
          </a:bodyPr>
          <a:lstStyle/>
          <a:p>
            <a:r>
              <a:rPr lang="sk-SK" sz="2400" dirty="0" err="1" smtClean="0"/>
              <a:t>Popsat</a:t>
            </a:r>
            <a:r>
              <a:rPr lang="sk-SK" sz="2400" dirty="0" smtClean="0"/>
              <a:t> sklo</a:t>
            </a:r>
          </a:p>
          <a:p>
            <a:r>
              <a:rPr lang="sk-SK" sz="2400" dirty="0" err="1" smtClean="0"/>
              <a:t>Vyžíhat</a:t>
            </a:r>
            <a:r>
              <a:rPr lang="sk-SK" sz="2400" dirty="0" smtClean="0"/>
              <a:t> </a:t>
            </a:r>
            <a:r>
              <a:rPr lang="sk-SK" sz="2400" dirty="0" err="1"/>
              <a:t>kličku</a:t>
            </a:r>
            <a:r>
              <a:rPr lang="sk-SK" sz="2400" dirty="0"/>
              <a:t> a </a:t>
            </a:r>
            <a:r>
              <a:rPr lang="sk-SK" sz="2400" dirty="0" err="1"/>
              <a:t>nechat</a:t>
            </a:r>
            <a:r>
              <a:rPr lang="sk-SK" sz="2400" dirty="0"/>
              <a:t> </a:t>
            </a:r>
            <a:r>
              <a:rPr lang="sk-SK" sz="2400" dirty="0" err="1" smtClean="0"/>
              <a:t>zchládnout</a:t>
            </a:r>
            <a:endParaRPr lang="sk-SK" sz="2400" dirty="0" smtClean="0"/>
          </a:p>
          <a:p>
            <a:r>
              <a:rPr lang="sk-SK" sz="2400" dirty="0" err="1" smtClean="0"/>
              <a:t>Nabrat</a:t>
            </a:r>
            <a:r>
              <a:rPr lang="sk-SK" sz="2400" dirty="0" smtClean="0"/>
              <a:t> ¼ </a:t>
            </a:r>
            <a:r>
              <a:rPr lang="sk-SK" sz="2400" dirty="0" err="1" smtClean="0"/>
              <a:t>kličky</a:t>
            </a:r>
            <a:endParaRPr lang="sk-SK" sz="2400" dirty="0" smtClean="0"/>
          </a:p>
          <a:p>
            <a:r>
              <a:rPr lang="sk-SK" sz="2400" dirty="0" err="1" smtClean="0"/>
              <a:t>Malíčkem</a:t>
            </a:r>
            <a:r>
              <a:rPr lang="sk-SK" sz="2400" dirty="0" smtClean="0"/>
              <a:t> </a:t>
            </a:r>
            <a:r>
              <a:rPr lang="sk-SK" sz="2400" dirty="0" err="1" smtClean="0"/>
              <a:t>vršek</a:t>
            </a:r>
            <a:r>
              <a:rPr lang="sk-SK" sz="2400" dirty="0" smtClean="0"/>
              <a:t>, </a:t>
            </a:r>
            <a:r>
              <a:rPr lang="sk-SK" sz="2400" dirty="0" err="1" smtClean="0"/>
              <a:t>ožíhat</a:t>
            </a:r>
            <a:r>
              <a:rPr lang="sk-SK" sz="2400" dirty="0" smtClean="0"/>
              <a:t> </a:t>
            </a:r>
            <a:r>
              <a:rPr lang="sk-SK" sz="2400" dirty="0" err="1"/>
              <a:t>z</a:t>
            </a:r>
            <a:r>
              <a:rPr lang="sk-SK" sz="2400" dirty="0" err="1" smtClean="0"/>
              <a:t>kumavku</a:t>
            </a:r>
            <a:endParaRPr lang="sk-SK" sz="2400" dirty="0"/>
          </a:p>
          <a:p>
            <a:r>
              <a:rPr lang="pl-PL" sz="2400" dirty="0" smtClean="0"/>
              <a:t> </a:t>
            </a:r>
            <a:r>
              <a:rPr lang="pl-PL" sz="2400" dirty="0"/>
              <a:t>„</a:t>
            </a:r>
            <a:r>
              <a:rPr lang="pl-PL" sz="2400" dirty="0" smtClean="0"/>
              <a:t>hádek</a:t>
            </a:r>
            <a:r>
              <a:rPr lang="pl-PL" sz="2400" dirty="0"/>
              <a:t>“ na </a:t>
            </a:r>
            <a:r>
              <a:rPr lang="pl-PL" sz="2400" dirty="0" smtClean="0"/>
              <a:t>šikmý </a:t>
            </a:r>
            <a:r>
              <a:rPr lang="pl-PL" sz="2400" dirty="0"/>
              <a:t>agar odspodu</a:t>
            </a:r>
            <a:endParaRPr lang="sk-SK" sz="2400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20" y="3355341"/>
            <a:ext cx="6545580" cy="266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Petriho misky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4" y="2217807"/>
            <a:ext cx="8825659" cy="367665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1. </a:t>
            </a:r>
            <a:r>
              <a:rPr lang="sk-SK" sz="2400" dirty="0" err="1" smtClean="0"/>
              <a:t>křížový</a:t>
            </a:r>
            <a:r>
              <a:rPr lang="sk-SK" sz="2400" dirty="0" smtClean="0"/>
              <a:t> </a:t>
            </a:r>
            <a:r>
              <a:rPr lang="sk-SK" sz="2400" dirty="0" err="1" smtClean="0"/>
              <a:t>roztěr</a:t>
            </a:r>
            <a:r>
              <a:rPr lang="sk-SK" sz="2400" dirty="0" smtClean="0"/>
              <a:t> - čistá </a:t>
            </a:r>
            <a:r>
              <a:rPr lang="sk-SK" sz="2400" dirty="0" err="1" smtClean="0"/>
              <a:t>kultura</a:t>
            </a:r>
            <a:r>
              <a:rPr lang="sk-SK" sz="2400" dirty="0" smtClean="0"/>
              <a:t> </a:t>
            </a:r>
          </a:p>
          <a:p>
            <a:r>
              <a:rPr lang="sk-SK" sz="2400" dirty="0">
                <a:hlinkClick r:id="rId2"/>
              </a:rPr>
              <a:t>https://</a:t>
            </a:r>
            <a:r>
              <a:rPr lang="sk-SK" sz="2400" dirty="0" smtClean="0">
                <a:hlinkClick r:id="rId2"/>
              </a:rPr>
              <a:t>www.youtube.com/watch?v=AaG3Pt3nwLQ</a:t>
            </a:r>
            <a:r>
              <a:rPr lang="sk-SK" sz="2400" dirty="0" smtClean="0"/>
              <a:t> </a:t>
            </a:r>
          </a:p>
          <a:p>
            <a:r>
              <a:rPr lang="sk-SK" sz="2400" dirty="0" smtClean="0"/>
              <a:t>2. </a:t>
            </a:r>
            <a:r>
              <a:rPr lang="sk-SK" sz="2400" dirty="0" err="1" smtClean="0"/>
              <a:t>křížový</a:t>
            </a:r>
            <a:r>
              <a:rPr lang="sk-SK" sz="2400" dirty="0" smtClean="0"/>
              <a:t> </a:t>
            </a:r>
            <a:r>
              <a:rPr lang="sk-SK" sz="2400" dirty="0" err="1" smtClean="0"/>
              <a:t>roztěr</a:t>
            </a:r>
            <a:r>
              <a:rPr lang="sk-SK" sz="2400" dirty="0" smtClean="0"/>
              <a:t> </a:t>
            </a:r>
            <a:r>
              <a:rPr lang="sk-SK" sz="2400" dirty="0" err="1" smtClean="0"/>
              <a:t>směsná</a:t>
            </a:r>
            <a:r>
              <a:rPr lang="sk-SK" sz="2400" dirty="0" smtClean="0"/>
              <a:t> </a:t>
            </a:r>
            <a:r>
              <a:rPr lang="sk-SK" sz="2400" dirty="0" err="1" smtClean="0"/>
              <a:t>kulura</a:t>
            </a:r>
            <a:r>
              <a:rPr lang="sk-SK" sz="2400" dirty="0" smtClean="0"/>
              <a:t> G+ a G-</a:t>
            </a:r>
          </a:p>
          <a:p>
            <a:r>
              <a:rPr lang="sk-SK" sz="2400" dirty="0" smtClean="0"/>
              <a:t>3. misku </a:t>
            </a:r>
            <a:r>
              <a:rPr lang="sk-SK" sz="2400" dirty="0" err="1" smtClean="0"/>
              <a:t>rozdělit</a:t>
            </a:r>
            <a:r>
              <a:rPr lang="sk-SK" sz="2400" dirty="0" smtClean="0"/>
              <a:t> na </a:t>
            </a:r>
            <a:r>
              <a:rPr lang="sk-SK" sz="2400" dirty="0" err="1" smtClean="0"/>
              <a:t>čtvrtiny</a:t>
            </a:r>
            <a:r>
              <a:rPr lang="sk-SK" sz="2400" dirty="0" smtClean="0"/>
              <a:t> a </a:t>
            </a:r>
            <a:r>
              <a:rPr lang="sk-SK" sz="2400" dirty="0" err="1" smtClean="0"/>
              <a:t>hádek</a:t>
            </a:r>
            <a:r>
              <a:rPr lang="sk-SK" sz="2400" dirty="0" smtClean="0"/>
              <a:t> od okraje </a:t>
            </a:r>
            <a:r>
              <a:rPr lang="sk-SK" sz="2400" dirty="0" err="1" smtClean="0"/>
              <a:t>ke</a:t>
            </a:r>
            <a:r>
              <a:rPr lang="sk-SK" sz="2400" dirty="0" smtClean="0"/>
              <a:t> </a:t>
            </a:r>
            <a:r>
              <a:rPr lang="sk-SK" sz="2400" dirty="0" err="1" smtClean="0"/>
              <a:t>středu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739" y="4238527"/>
            <a:ext cx="2586265" cy="260788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/>
          <a:srcRect l="47975"/>
          <a:stretch/>
        </p:blipFill>
        <p:spPr>
          <a:xfrm>
            <a:off x="1445062" y="4203922"/>
            <a:ext cx="2704569" cy="26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Křížový</a:t>
            </a:r>
            <a:r>
              <a:rPr lang="sk-SK" dirty="0" smtClean="0"/>
              <a:t> </a:t>
            </a:r>
            <a:r>
              <a:rPr lang="sk-SK" dirty="0" err="1" smtClean="0"/>
              <a:t>roztěr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23" y="1789452"/>
            <a:ext cx="4827058" cy="5068548"/>
          </a:xfrm>
          <a:prstGeom prst="rect">
            <a:avLst/>
          </a:prstGeom>
        </p:spPr>
      </p:pic>
      <p:pic>
        <p:nvPicPr>
          <p:cNvPr id="4100" name="Picture 4" descr="http://photos1.blogger.com/blogger/3757/4063/1600/M_BI_ES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216" y="561474"/>
            <a:ext cx="2719612" cy="27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3/38/Chocolate_agar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96" y="561474"/>
            <a:ext cx="3105570" cy="27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.ytimg.com/vi/_1KP9zOtjXk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15" y="3724317"/>
            <a:ext cx="4063703" cy="228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Kultury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9390" y="1876927"/>
            <a:ext cx="11165306" cy="4716378"/>
          </a:xfrm>
        </p:spPr>
        <p:txBody>
          <a:bodyPr>
            <a:normAutofit/>
          </a:bodyPr>
          <a:lstStyle/>
          <a:p>
            <a:r>
              <a:rPr lang="sk-SK" b="1" dirty="0"/>
              <a:t>G-</a:t>
            </a:r>
          </a:p>
          <a:p>
            <a:pPr lvl="1"/>
            <a:r>
              <a:rPr lang="it-IT" dirty="0"/>
              <a:t>• </a:t>
            </a:r>
            <a:r>
              <a:rPr lang="it-IT" b="1" i="1" dirty="0"/>
              <a:t>Escherichia coli </a:t>
            </a:r>
            <a:r>
              <a:rPr lang="it-IT" b="1" dirty="0"/>
              <a:t>CCM 3954 </a:t>
            </a:r>
            <a:r>
              <a:rPr lang="it-IT" dirty="0"/>
              <a:t>(fakultativně anaerobní)</a:t>
            </a:r>
          </a:p>
          <a:p>
            <a:pPr lvl="1"/>
            <a:r>
              <a:rPr lang="sk-SK" dirty="0" smtClean="0"/>
              <a:t>• </a:t>
            </a:r>
            <a:r>
              <a:rPr lang="sk-SK" b="1" i="1" dirty="0" err="1"/>
              <a:t>Pseudomonas</a:t>
            </a:r>
            <a:r>
              <a:rPr lang="sk-SK" b="1" i="1" dirty="0"/>
              <a:t> </a:t>
            </a:r>
            <a:r>
              <a:rPr lang="sk-SK" b="1" i="1" dirty="0" err="1"/>
              <a:t>putida</a:t>
            </a:r>
            <a:r>
              <a:rPr lang="sk-SK" b="1" i="1" dirty="0"/>
              <a:t> </a:t>
            </a:r>
            <a:r>
              <a:rPr lang="sk-SK" dirty="0"/>
              <a:t>(</a:t>
            </a:r>
            <a:r>
              <a:rPr lang="sk-SK" dirty="0" err="1"/>
              <a:t>aerobní</a:t>
            </a:r>
            <a:r>
              <a:rPr lang="sk-SK" dirty="0"/>
              <a:t>)</a:t>
            </a:r>
          </a:p>
          <a:p>
            <a:pPr lvl="1"/>
            <a:r>
              <a:rPr lang="sk-SK" dirty="0" smtClean="0"/>
              <a:t>•</a:t>
            </a:r>
            <a:r>
              <a:rPr lang="sk-SK" b="1" i="1" dirty="0" err="1" smtClean="0"/>
              <a:t>Serratia</a:t>
            </a:r>
            <a:r>
              <a:rPr lang="sk-SK" b="1" i="1" dirty="0" smtClean="0"/>
              <a:t> </a:t>
            </a:r>
            <a:r>
              <a:rPr lang="sk-SK" b="1" i="1" dirty="0" err="1"/>
              <a:t>marcescens</a:t>
            </a:r>
            <a:r>
              <a:rPr lang="sk-SK" b="1" i="1" dirty="0"/>
              <a:t> </a:t>
            </a:r>
            <a:r>
              <a:rPr lang="sk-SK" b="1" dirty="0"/>
              <a:t>CCM 303 </a:t>
            </a:r>
            <a:r>
              <a:rPr lang="sk-SK" dirty="0"/>
              <a:t>(</a:t>
            </a:r>
            <a:r>
              <a:rPr lang="sk-SK" dirty="0" err="1"/>
              <a:t>fakultativně</a:t>
            </a:r>
            <a:r>
              <a:rPr lang="sk-SK" dirty="0"/>
              <a:t> </a:t>
            </a:r>
            <a:r>
              <a:rPr lang="sk-SK" dirty="0" err="1"/>
              <a:t>anaerobní</a:t>
            </a:r>
            <a:r>
              <a:rPr lang="sk-SK" dirty="0"/>
              <a:t>)</a:t>
            </a:r>
          </a:p>
          <a:p>
            <a:r>
              <a:rPr lang="sk-SK" b="1" dirty="0"/>
              <a:t>G+</a:t>
            </a:r>
          </a:p>
          <a:p>
            <a:pPr lvl="1"/>
            <a:r>
              <a:rPr lang="sk-SK" dirty="0" smtClean="0"/>
              <a:t>•	 </a:t>
            </a:r>
            <a:r>
              <a:rPr lang="sk-SK" b="1" i="1" dirty="0" err="1"/>
              <a:t>Kocuria</a:t>
            </a:r>
            <a:r>
              <a:rPr lang="sk-SK" b="1" i="1" dirty="0"/>
              <a:t> </a:t>
            </a:r>
            <a:r>
              <a:rPr lang="sk-SK" b="1" i="1" dirty="0" err="1"/>
              <a:t>rosea</a:t>
            </a:r>
            <a:r>
              <a:rPr lang="sk-SK" b="1" i="1" dirty="0"/>
              <a:t> </a:t>
            </a:r>
            <a:r>
              <a:rPr lang="sk-SK" b="1" dirty="0"/>
              <a:t>CCM 839 </a:t>
            </a:r>
            <a:r>
              <a:rPr lang="sk-SK" dirty="0"/>
              <a:t>(</a:t>
            </a:r>
            <a:r>
              <a:rPr lang="sk-SK" dirty="0" err="1"/>
              <a:t>aerobní</a:t>
            </a:r>
            <a:r>
              <a:rPr lang="sk-SK" dirty="0"/>
              <a:t>)</a:t>
            </a:r>
          </a:p>
          <a:p>
            <a:pPr lvl="1"/>
            <a:r>
              <a:rPr lang="pt-BR" dirty="0"/>
              <a:t>• </a:t>
            </a:r>
            <a:r>
              <a:rPr lang="pt-BR" b="1" i="1" dirty="0"/>
              <a:t>Micrococcus luteus </a:t>
            </a:r>
            <a:r>
              <a:rPr lang="pt-BR" b="1" dirty="0"/>
              <a:t>CCM 169 </a:t>
            </a:r>
            <a:r>
              <a:rPr lang="pt-BR" dirty="0"/>
              <a:t>(aerobní)</a:t>
            </a:r>
          </a:p>
          <a:p>
            <a:pPr lvl="1"/>
            <a:r>
              <a:rPr lang="sk-SK" dirty="0"/>
              <a:t>• </a:t>
            </a:r>
            <a:r>
              <a:rPr lang="sk-SK" b="1" i="1" dirty="0" err="1"/>
              <a:t>Bacillus</a:t>
            </a:r>
            <a:r>
              <a:rPr lang="sk-SK" b="1" i="1" dirty="0"/>
              <a:t> </a:t>
            </a:r>
            <a:r>
              <a:rPr lang="sk-SK" b="1" i="1" dirty="0" err="1"/>
              <a:t>cereus</a:t>
            </a:r>
            <a:r>
              <a:rPr lang="sk-SK" b="1" i="1" dirty="0"/>
              <a:t> </a:t>
            </a:r>
            <a:r>
              <a:rPr lang="sk-SK" b="1" dirty="0"/>
              <a:t>CCM 2010 </a:t>
            </a:r>
            <a:r>
              <a:rPr lang="sk-SK" dirty="0"/>
              <a:t>(</a:t>
            </a:r>
            <a:r>
              <a:rPr lang="sk-SK" dirty="0" err="1"/>
              <a:t>fakultativně</a:t>
            </a:r>
            <a:r>
              <a:rPr lang="sk-SK" dirty="0"/>
              <a:t> </a:t>
            </a:r>
            <a:r>
              <a:rPr lang="sk-SK" dirty="0" err="1"/>
              <a:t>anaerobní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• </a:t>
            </a:r>
            <a:r>
              <a:rPr lang="sk-SK" b="1" i="1" dirty="0"/>
              <a:t>Staphylococcus aureus </a:t>
            </a:r>
            <a:r>
              <a:rPr lang="sk-SK" b="1" dirty="0"/>
              <a:t>SA 812 </a:t>
            </a:r>
            <a:r>
              <a:rPr lang="sk-SK" dirty="0"/>
              <a:t>(</a:t>
            </a:r>
            <a:r>
              <a:rPr lang="sk-SK" dirty="0" err="1"/>
              <a:t>fakultativně</a:t>
            </a:r>
            <a:r>
              <a:rPr lang="sk-SK" dirty="0"/>
              <a:t> </a:t>
            </a:r>
            <a:r>
              <a:rPr lang="sk-SK" dirty="0" err="1"/>
              <a:t>anaerobní</a:t>
            </a:r>
            <a:r>
              <a:rPr lang="sk-SK" dirty="0"/>
              <a:t>)</a:t>
            </a:r>
          </a:p>
          <a:p>
            <a:r>
              <a:rPr lang="sk-SK" b="1" dirty="0"/>
              <a:t>kvasinky</a:t>
            </a:r>
          </a:p>
          <a:p>
            <a:pPr lvl="1"/>
            <a:r>
              <a:rPr lang="sk-SK" dirty="0" smtClean="0"/>
              <a:t>• </a:t>
            </a:r>
            <a:r>
              <a:rPr lang="sk-SK" b="1" i="1" dirty="0" err="1"/>
              <a:t>Saccharomyces</a:t>
            </a:r>
            <a:r>
              <a:rPr lang="sk-SK" b="1" i="1" dirty="0"/>
              <a:t> </a:t>
            </a:r>
            <a:r>
              <a:rPr lang="sk-SK" b="1" i="1" dirty="0" err="1"/>
              <a:t>cerevisiae</a:t>
            </a:r>
            <a:r>
              <a:rPr lang="sk-SK" b="1" i="1" dirty="0"/>
              <a:t> </a:t>
            </a:r>
            <a:r>
              <a:rPr lang="sk-SK" dirty="0"/>
              <a:t>(</a:t>
            </a:r>
            <a:r>
              <a:rPr lang="sk-SK" dirty="0" err="1"/>
              <a:t>fakultativně</a:t>
            </a:r>
            <a:r>
              <a:rPr lang="sk-SK" dirty="0"/>
              <a:t> </a:t>
            </a:r>
            <a:r>
              <a:rPr lang="sk-SK" dirty="0" err="1"/>
              <a:t>anaerobní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13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Základní pojmy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1948" y="2310581"/>
            <a:ext cx="11159613" cy="4224689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Bakteriální</a:t>
            </a:r>
            <a:r>
              <a:rPr lang="sk-SK" sz="2400" b="1" dirty="0" smtClean="0"/>
              <a:t> </a:t>
            </a:r>
            <a:r>
              <a:rPr lang="sk-SK" sz="2400" b="1" dirty="0"/>
              <a:t>druh</a:t>
            </a:r>
          </a:p>
          <a:p>
            <a:r>
              <a:rPr lang="sk-SK" sz="2400" dirty="0" err="1" smtClean="0"/>
              <a:t>jasně</a:t>
            </a:r>
            <a:r>
              <a:rPr lang="sk-SK" sz="2400" dirty="0" smtClean="0"/>
              <a:t> </a:t>
            </a:r>
            <a:r>
              <a:rPr lang="sk-SK" sz="2400" dirty="0" err="1" smtClean="0"/>
              <a:t>vymezená</a:t>
            </a:r>
            <a:r>
              <a:rPr lang="sk-SK" sz="2400" dirty="0" smtClean="0"/>
              <a:t> </a:t>
            </a:r>
            <a:r>
              <a:rPr lang="sk-SK" sz="2400" dirty="0"/>
              <a:t>skupina </a:t>
            </a:r>
            <a:r>
              <a:rPr lang="sk-SK" sz="2400" b="1" dirty="0" err="1" smtClean="0"/>
              <a:t>navzájem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přibuzných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kmenů</a:t>
            </a:r>
            <a:r>
              <a:rPr lang="sk-SK" sz="2400" dirty="0" smtClean="0"/>
              <a:t>, </a:t>
            </a:r>
            <a:r>
              <a:rPr lang="sk-SK" sz="2400" dirty="0" err="1" smtClean="0"/>
              <a:t>zahrnujících</a:t>
            </a:r>
            <a:r>
              <a:rPr lang="sk-SK" sz="2400" dirty="0" smtClean="0"/>
              <a:t> typový </a:t>
            </a:r>
            <a:r>
              <a:rPr lang="sk-SK" sz="2400" dirty="0" err="1"/>
              <a:t>kmen</a:t>
            </a:r>
            <a:endParaRPr lang="sk-SK" sz="2400" dirty="0"/>
          </a:p>
          <a:p>
            <a:r>
              <a:rPr lang="pl-PL" sz="2400" dirty="0" smtClean="0"/>
              <a:t>sdílí </a:t>
            </a:r>
            <a:r>
              <a:rPr lang="pl-PL" sz="2400" b="1" dirty="0"/>
              <a:t>70% a </a:t>
            </a:r>
            <a:r>
              <a:rPr lang="pl-PL" sz="2400" b="1" dirty="0" smtClean="0"/>
              <a:t>vyšší </a:t>
            </a:r>
            <a:r>
              <a:rPr lang="pl-PL" sz="2400" b="1" dirty="0"/>
              <a:t>DNA-DNA homologii </a:t>
            </a:r>
            <a:r>
              <a:rPr lang="pl-PL" sz="2400" dirty="0" smtClean="0"/>
              <a:t>komplementárních</a:t>
            </a:r>
            <a:r>
              <a:rPr lang="pl-PL" sz="2400" dirty="0"/>
              <a:t> </a:t>
            </a:r>
            <a:r>
              <a:rPr lang="sk-SK" sz="2400" dirty="0" err="1" smtClean="0"/>
              <a:t>párů</a:t>
            </a:r>
            <a:r>
              <a:rPr lang="sk-SK" sz="2400" dirty="0" smtClean="0"/>
              <a:t> </a:t>
            </a:r>
            <a:r>
              <a:rPr lang="sk-SK" sz="2400" dirty="0" err="1" smtClean="0"/>
              <a:t>bází</a:t>
            </a:r>
            <a:r>
              <a:rPr lang="sk-SK" sz="2400" dirty="0" smtClean="0"/>
              <a:t> </a:t>
            </a:r>
            <a:r>
              <a:rPr lang="sk-SK" sz="2400" dirty="0"/>
              <a:t>(DNA </a:t>
            </a:r>
            <a:r>
              <a:rPr lang="sk-SK" sz="2400" dirty="0" err="1"/>
              <a:t>reasociace</a:t>
            </a:r>
            <a:r>
              <a:rPr lang="sk-SK" sz="2400" dirty="0"/>
              <a:t>)</a:t>
            </a:r>
          </a:p>
          <a:p>
            <a:r>
              <a:rPr lang="sk-SK" sz="2400" dirty="0" smtClean="0"/>
              <a:t>vykazuje</a:t>
            </a:r>
            <a:r>
              <a:rPr lang="sk-SK" sz="2400" dirty="0"/>
              <a:t>, až na </a:t>
            </a:r>
            <a:r>
              <a:rPr lang="sk-SK" sz="2400" dirty="0" err="1" smtClean="0"/>
              <a:t>výjimky</a:t>
            </a:r>
            <a:r>
              <a:rPr lang="sk-SK" sz="2400" dirty="0"/>
              <a:t>, </a:t>
            </a:r>
            <a:r>
              <a:rPr lang="sk-SK" sz="2400" b="1" dirty="0" err="1" smtClean="0"/>
              <a:t>shodné</a:t>
            </a:r>
            <a:r>
              <a:rPr lang="sk-SK" sz="2400" dirty="0" smtClean="0"/>
              <a:t> </a:t>
            </a:r>
            <a:r>
              <a:rPr lang="sk-SK" sz="2400" dirty="0" err="1" smtClean="0"/>
              <a:t>fenotypové</a:t>
            </a:r>
            <a:r>
              <a:rPr lang="sk-SK" sz="2400" dirty="0" smtClean="0"/>
              <a:t> </a:t>
            </a:r>
            <a:r>
              <a:rPr lang="sk-SK" sz="2400" dirty="0"/>
              <a:t>znaky </a:t>
            </a:r>
            <a:r>
              <a:rPr lang="sk-SK" sz="2400" dirty="0" smtClean="0"/>
              <a:t>a </a:t>
            </a:r>
            <a:r>
              <a:rPr lang="pl-PL" sz="2400" dirty="0" smtClean="0"/>
              <a:t>současně má některé </a:t>
            </a:r>
            <a:r>
              <a:rPr lang="pl-PL" sz="2400" b="1" dirty="0" smtClean="0"/>
              <a:t>odlišné</a:t>
            </a:r>
            <a:r>
              <a:rPr lang="pl-PL" sz="2400" dirty="0" smtClean="0"/>
              <a:t> </a:t>
            </a:r>
            <a:r>
              <a:rPr lang="pl-PL" sz="2400" dirty="0"/>
              <a:t>znaky od </a:t>
            </a:r>
            <a:r>
              <a:rPr lang="pl-PL" sz="2400" dirty="0" smtClean="0"/>
              <a:t>jiných </a:t>
            </a:r>
            <a:r>
              <a:rPr lang="pl-PL" sz="2400" dirty="0"/>
              <a:t>skupin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1037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Kultura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2788" y="2320413"/>
            <a:ext cx="11303992" cy="4310824"/>
          </a:xfrm>
        </p:spPr>
        <p:txBody>
          <a:bodyPr>
            <a:normAutofit/>
          </a:bodyPr>
          <a:lstStyle/>
          <a:p>
            <a:r>
              <a:rPr lang="sk-SK" sz="2400" dirty="0"/>
              <a:t>mikroorganizmy kultivované v </a:t>
            </a:r>
            <a:r>
              <a:rPr lang="sk-SK" sz="2400" dirty="0" err="1"/>
              <a:t>laboratorních</a:t>
            </a:r>
            <a:r>
              <a:rPr lang="sk-SK" sz="2400" dirty="0"/>
              <a:t> </a:t>
            </a:r>
            <a:r>
              <a:rPr lang="sk-SK" sz="2400" dirty="0" err="1"/>
              <a:t>podmínkách</a:t>
            </a:r>
            <a:r>
              <a:rPr lang="sk-SK" sz="2400" dirty="0"/>
              <a:t> </a:t>
            </a:r>
            <a:r>
              <a:rPr lang="sk-SK" sz="2400" dirty="0" smtClean="0"/>
              <a:t>na živných </a:t>
            </a:r>
            <a:r>
              <a:rPr lang="sk-SK" sz="2400" dirty="0" err="1" smtClean="0"/>
              <a:t>médiích</a:t>
            </a:r>
            <a:endParaRPr lang="sk-SK" sz="2400" dirty="0"/>
          </a:p>
          <a:p>
            <a:r>
              <a:rPr lang="sk-SK" sz="2400" b="1" dirty="0" smtClean="0"/>
              <a:t>Čistá</a:t>
            </a:r>
            <a:r>
              <a:rPr lang="sk-SK" sz="2400" dirty="0" smtClean="0"/>
              <a:t> </a:t>
            </a:r>
            <a:r>
              <a:rPr lang="sk-SK" sz="2400" dirty="0" smtClean="0"/>
              <a:t>(jeden druh) x </a:t>
            </a:r>
            <a:r>
              <a:rPr lang="sk-SK" sz="2400" b="1" dirty="0" err="1" smtClean="0"/>
              <a:t>smíšená</a:t>
            </a:r>
            <a:r>
              <a:rPr lang="sk-SK" sz="2400" dirty="0" smtClean="0"/>
              <a:t> </a:t>
            </a:r>
            <a:r>
              <a:rPr lang="sk-SK" sz="2400" dirty="0" smtClean="0"/>
              <a:t>(</a:t>
            </a:r>
            <a:r>
              <a:rPr lang="sk-SK" sz="2400" dirty="0" err="1" smtClean="0"/>
              <a:t>několik</a:t>
            </a:r>
            <a:r>
              <a:rPr lang="sk-SK" sz="2400" dirty="0" smtClean="0"/>
              <a:t> druh</a:t>
            </a:r>
            <a:r>
              <a:rPr lang="cs-CZ" sz="2400" dirty="0" smtClean="0"/>
              <a:t>ů) </a:t>
            </a:r>
            <a:r>
              <a:rPr lang="sk-SK" sz="2400" dirty="0" smtClean="0"/>
              <a:t>x </a:t>
            </a:r>
            <a:r>
              <a:rPr lang="sk-SK" sz="2400" b="1" dirty="0" smtClean="0"/>
              <a:t>technická </a:t>
            </a:r>
            <a:r>
              <a:rPr lang="sk-SK" sz="2400" dirty="0" smtClean="0"/>
              <a:t>(výskum, </a:t>
            </a:r>
            <a:r>
              <a:rPr lang="sk-SK" sz="2400" dirty="0" err="1" smtClean="0"/>
              <a:t>provoz</a:t>
            </a:r>
            <a:r>
              <a:rPr lang="sk-SK" sz="2400" dirty="0"/>
              <a:t>)</a:t>
            </a:r>
            <a:endParaRPr lang="sk-SK" sz="2400" b="1" dirty="0" smtClean="0"/>
          </a:p>
          <a:p>
            <a:r>
              <a:rPr lang="sk-SK" sz="2400" b="1" dirty="0" err="1" smtClean="0"/>
              <a:t>Přeočkovávaní</a:t>
            </a:r>
            <a:r>
              <a:rPr lang="sk-SK" sz="2400" dirty="0" smtClean="0"/>
              <a:t> – </a:t>
            </a:r>
            <a:r>
              <a:rPr lang="sk-SK" sz="2400" dirty="0" err="1" smtClean="0"/>
              <a:t>přenos</a:t>
            </a:r>
            <a:r>
              <a:rPr lang="sk-SK" sz="2400" dirty="0" smtClean="0"/>
              <a:t> </a:t>
            </a:r>
            <a:r>
              <a:rPr lang="sk-SK" sz="2400" dirty="0" err="1" smtClean="0"/>
              <a:t>kultury</a:t>
            </a:r>
            <a:r>
              <a:rPr lang="sk-SK" sz="2400" dirty="0" smtClean="0"/>
              <a:t> na čerstvé </a:t>
            </a:r>
            <a:r>
              <a:rPr lang="sk-SK" sz="2400" dirty="0" smtClean="0"/>
              <a:t>médium (oživení, </a:t>
            </a:r>
            <a:r>
              <a:rPr lang="sk-SK" sz="2400" dirty="0" err="1" smtClean="0"/>
              <a:t>izolace</a:t>
            </a:r>
            <a:r>
              <a:rPr lang="sk-SK" sz="2400" dirty="0" smtClean="0"/>
              <a:t>, </a:t>
            </a:r>
            <a:r>
              <a:rPr lang="sk-SK" sz="2400" dirty="0" err="1" smtClean="0"/>
              <a:t>odečet</a:t>
            </a:r>
            <a:r>
              <a:rPr lang="sk-SK" sz="2400" dirty="0" smtClean="0"/>
              <a:t> vlastností, diagnostika)</a:t>
            </a:r>
            <a:endParaRPr lang="sk-SK" sz="2400" dirty="0" smtClean="0"/>
          </a:p>
          <a:p>
            <a:r>
              <a:rPr lang="pl-PL" sz="2400" b="1" dirty="0" smtClean="0"/>
              <a:t>Bakteriální </a:t>
            </a:r>
            <a:r>
              <a:rPr lang="pl-PL" sz="2400" b="1" dirty="0"/>
              <a:t>kolonie </a:t>
            </a:r>
            <a:r>
              <a:rPr lang="pl-PL" sz="2400" dirty="0"/>
              <a:t>= </a:t>
            </a:r>
            <a:r>
              <a:rPr lang="pl-PL" sz="2400" u="sng" dirty="0"/>
              <a:t>klon </a:t>
            </a:r>
            <a:r>
              <a:rPr lang="pl-PL" sz="2400" u="sng" dirty="0" smtClean="0"/>
              <a:t>jedné </a:t>
            </a:r>
            <a:r>
              <a:rPr lang="pl-PL" sz="2400" u="sng" dirty="0"/>
              <a:t>buňky</a:t>
            </a:r>
            <a:endParaRPr lang="sk-SK" sz="2400" u="sng" dirty="0" smtClean="0"/>
          </a:p>
        </p:txBody>
      </p:sp>
      <p:pic>
        <p:nvPicPr>
          <p:cNvPr id="2050" name="Picture 2" descr="https://catalog.hardydiagnostics.com/cp_prod/Content/hugo/refphoto/g60_tsa_ecoli_25922_hu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94" y="47148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ípka doprava 5"/>
          <p:cNvSpPr/>
          <p:nvPr/>
        </p:nvSpPr>
        <p:spPr>
          <a:xfrm>
            <a:off x="8749334" y="5351128"/>
            <a:ext cx="523435" cy="417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27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Izolace</a:t>
            </a:r>
            <a:r>
              <a:rPr lang="sk-SK" dirty="0" smtClean="0"/>
              <a:t> </a:t>
            </a:r>
            <a:r>
              <a:rPr lang="sk-SK" dirty="0" err="1" smtClean="0"/>
              <a:t>bakteriálního</a:t>
            </a:r>
            <a:r>
              <a:rPr lang="sk-SK" dirty="0" smtClean="0"/>
              <a:t> kmene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3290" y="2279035"/>
            <a:ext cx="7162541" cy="4164095"/>
          </a:xfrm>
        </p:spPr>
        <p:txBody>
          <a:bodyPr>
            <a:normAutofit/>
          </a:bodyPr>
          <a:lstStyle/>
          <a:p>
            <a:r>
              <a:rPr lang="sk-SK" sz="2400" dirty="0" smtClean="0"/>
              <a:t>= </a:t>
            </a:r>
            <a:r>
              <a:rPr lang="sk-SK" sz="2400" dirty="0" err="1" smtClean="0"/>
              <a:t>z</a:t>
            </a:r>
            <a:r>
              <a:rPr lang="sk-SK" sz="2400" dirty="0" err="1" smtClean="0"/>
              <a:t>ískání</a:t>
            </a:r>
            <a:r>
              <a:rPr lang="sk-SK" sz="2400" dirty="0" smtClean="0"/>
              <a:t> </a:t>
            </a:r>
            <a:r>
              <a:rPr lang="sk-SK" sz="2400" dirty="0" smtClean="0"/>
              <a:t>čisté </a:t>
            </a:r>
            <a:r>
              <a:rPr lang="sk-SK" sz="2400" dirty="0" err="1" smtClean="0"/>
              <a:t>kultury</a:t>
            </a:r>
            <a:endParaRPr lang="sk-SK" sz="2400" dirty="0"/>
          </a:p>
          <a:p>
            <a:r>
              <a:rPr lang="sk-SK" sz="2400" dirty="0" err="1" smtClean="0"/>
              <a:t>Mohou</a:t>
            </a:r>
            <a:r>
              <a:rPr lang="sk-SK" sz="2400" dirty="0" smtClean="0"/>
              <a:t> </a:t>
            </a:r>
            <a:r>
              <a:rPr lang="sk-SK" sz="2400" dirty="0" err="1" smtClean="0"/>
              <a:t>se</a:t>
            </a:r>
            <a:r>
              <a:rPr lang="sk-SK" sz="2400" dirty="0" smtClean="0"/>
              <a:t> </a:t>
            </a:r>
            <a:r>
              <a:rPr lang="sk-SK" sz="2400" dirty="0" err="1" smtClean="0"/>
              <a:t>využít</a:t>
            </a:r>
            <a:r>
              <a:rPr lang="sk-SK" sz="2400" dirty="0" smtClean="0"/>
              <a:t> </a:t>
            </a:r>
            <a:r>
              <a:rPr lang="sk-SK" sz="2400" dirty="0" err="1" smtClean="0"/>
              <a:t>s</a:t>
            </a:r>
            <a:r>
              <a:rPr lang="sk-SK" sz="2400" dirty="0" err="1" smtClean="0"/>
              <a:t>elektivní</a:t>
            </a:r>
            <a:r>
              <a:rPr lang="sk-SK" sz="2400" dirty="0" smtClean="0"/>
              <a:t> média – </a:t>
            </a:r>
            <a:r>
              <a:rPr lang="sk-SK" sz="2400" dirty="0" err="1" smtClean="0"/>
              <a:t>vyroste</a:t>
            </a:r>
            <a:r>
              <a:rPr lang="sk-SK" sz="2400" dirty="0" smtClean="0"/>
              <a:t> jen daný </a:t>
            </a:r>
            <a:r>
              <a:rPr lang="sk-SK" sz="2400" dirty="0" err="1" smtClean="0"/>
              <a:t>taxon</a:t>
            </a:r>
            <a:endParaRPr lang="sk-SK" sz="2400" dirty="0" smtClean="0"/>
          </a:p>
          <a:p>
            <a:r>
              <a:rPr lang="sk-SK" sz="2400" dirty="0" smtClean="0"/>
              <a:t>Metoda </a:t>
            </a:r>
            <a:r>
              <a:rPr lang="sk-SK" sz="2400" dirty="0" err="1" smtClean="0"/>
              <a:t>izolace</a:t>
            </a:r>
            <a:r>
              <a:rPr lang="sk-SK" sz="2400" dirty="0" smtClean="0"/>
              <a:t> = </a:t>
            </a:r>
            <a:r>
              <a:rPr lang="sk-SK" sz="2400" b="1" dirty="0" err="1" smtClean="0"/>
              <a:t>Křížový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roztěr</a:t>
            </a:r>
            <a:r>
              <a:rPr lang="sk-SK" sz="2400" b="1" dirty="0" smtClean="0"/>
              <a:t> </a:t>
            </a:r>
          </a:p>
          <a:p>
            <a:pPr lvl="1"/>
            <a:r>
              <a:rPr lang="pl-PL" sz="2400" dirty="0" smtClean="0"/>
              <a:t>postupné zřeďování původní kultury za </a:t>
            </a:r>
            <a:r>
              <a:rPr lang="sk-SK" sz="2400" dirty="0" err="1"/>
              <a:t>ú</a:t>
            </a:r>
            <a:r>
              <a:rPr lang="sk-SK" sz="2400" dirty="0" err="1" smtClean="0"/>
              <a:t>čelem</a:t>
            </a:r>
            <a:r>
              <a:rPr lang="sk-SK" sz="2400" dirty="0" smtClean="0"/>
              <a:t> </a:t>
            </a:r>
            <a:r>
              <a:rPr lang="sk-SK" sz="2400" dirty="0"/>
              <a:t>zisku </a:t>
            </a:r>
            <a:r>
              <a:rPr lang="sk-SK" sz="2400" dirty="0" smtClean="0"/>
              <a:t>jednotlivých </a:t>
            </a:r>
            <a:r>
              <a:rPr lang="sk-SK" sz="2400" dirty="0" err="1" smtClean="0"/>
              <a:t>kolonií</a:t>
            </a:r>
            <a:r>
              <a:rPr lang="sk-SK" sz="2400" dirty="0" smtClean="0"/>
              <a:t> (klony </a:t>
            </a:r>
            <a:r>
              <a:rPr lang="sk-SK" sz="2400" dirty="0" err="1" smtClean="0"/>
              <a:t>jedné</a:t>
            </a:r>
            <a:r>
              <a:rPr lang="sk-SK" sz="2400" dirty="0" smtClean="0"/>
              <a:t> </a:t>
            </a:r>
            <a:r>
              <a:rPr lang="sk-SK" sz="2400" dirty="0" err="1" smtClean="0"/>
              <a:t>buňky</a:t>
            </a:r>
            <a:r>
              <a:rPr lang="sk-SK" sz="2400" dirty="0" smtClean="0"/>
              <a:t>). V </a:t>
            </a:r>
            <a:r>
              <a:rPr lang="sk-SK" sz="2400" dirty="0" err="1" smtClean="0"/>
              <a:t>místě</a:t>
            </a:r>
            <a:r>
              <a:rPr lang="sk-SK" sz="2400" dirty="0" smtClean="0"/>
              <a:t> hádku – </a:t>
            </a:r>
            <a:r>
              <a:rPr lang="sk-SK" sz="2400" dirty="0" err="1" smtClean="0"/>
              <a:t>rostou</a:t>
            </a:r>
            <a:r>
              <a:rPr lang="sk-SK" sz="2400" dirty="0" smtClean="0"/>
              <a:t> už jen jednotlivé </a:t>
            </a:r>
            <a:r>
              <a:rPr lang="sk-SK" sz="2400" dirty="0" err="1" smtClean="0"/>
              <a:t>kolonie</a:t>
            </a:r>
            <a:r>
              <a:rPr lang="sk-SK" sz="2400" dirty="0" smtClean="0"/>
              <a:t> (</a:t>
            </a:r>
            <a:r>
              <a:rPr lang="sk-SK" sz="2400" dirty="0" err="1" smtClean="0"/>
              <a:t>kmeny</a:t>
            </a:r>
            <a:r>
              <a:rPr lang="sk-SK" sz="2400" dirty="0" smtClean="0"/>
              <a:t>), </a:t>
            </a:r>
            <a:r>
              <a:rPr lang="sk-SK" sz="2400" dirty="0" err="1" smtClean="0"/>
              <a:t>které</a:t>
            </a:r>
            <a:r>
              <a:rPr lang="sk-SK" sz="2400" dirty="0" smtClean="0"/>
              <a:t> </a:t>
            </a:r>
            <a:r>
              <a:rPr lang="sk-SK" sz="2400" dirty="0" err="1" smtClean="0"/>
              <a:t>pak</a:t>
            </a:r>
            <a:r>
              <a:rPr lang="sk-SK" sz="2400" dirty="0" smtClean="0"/>
              <a:t> hodnotíme</a:t>
            </a:r>
            <a:endParaRPr lang="sk-SK" sz="2400" dirty="0"/>
          </a:p>
        </p:txBody>
      </p:sp>
      <p:pic>
        <p:nvPicPr>
          <p:cNvPr id="3074" name="Picture 2" descr="http://www.crackling.com.au/wp-content/uploads/2013/07/E_-col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1" y="2279036"/>
            <a:ext cx="4164095" cy="41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</a:t>
            </a:r>
            <a:r>
              <a:rPr lang="sk-SK" dirty="0" err="1" smtClean="0"/>
              <a:t>jaká</a:t>
            </a:r>
            <a:r>
              <a:rPr lang="sk-SK" dirty="0" smtClean="0"/>
              <a:t> média </a:t>
            </a:r>
            <a:r>
              <a:rPr lang="sk-SK" dirty="0" err="1" smtClean="0"/>
              <a:t>kultury</a:t>
            </a:r>
            <a:r>
              <a:rPr lang="sk-SK" dirty="0" smtClean="0"/>
              <a:t> </a:t>
            </a:r>
            <a:r>
              <a:rPr lang="sk-SK" dirty="0" err="1" smtClean="0"/>
              <a:t>očkovat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1277" y="2300748"/>
            <a:ext cx="11257935" cy="4180263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Ve</a:t>
            </a:r>
            <a:r>
              <a:rPr lang="sk-SK" sz="2400" dirty="0" smtClean="0"/>
              <a:t> cvičení pracujeme </a:t>
            </a:r>
            <a:r>
              <a:rPr lang="sk-SK" sz="2400" dirty="0"/>
              <a:t>s </a:t>
            </a:r>
            <a:r>
              <a:rPr lang="sk-SK" sz="2400" b="1" dirty="0"/>
              <a:t>čistými </a:t>
            </a:r>
            <a:r>
              <a:rPr lang="sk-SK" sz="2400" b="1" dirty="0" err="1"/>
              <a:t>kulturami</a:t>
            </a:r>
            <a:r>
              <a:rPr lang="sk-SK" sz="2400" b="1" dirty="0"/>
              <a:t> </a:t>
            </a:r>
            <a:r>
              <a:rPr lang="sk-SK" sz="2400" dirty="0"/>
              <a:t>získanými z České </a:t>
            </a:r>
            <a:r>
              <a:rPr lang="sk-SK" sz="2400" dirty="0" err="1" smtClean="0"/>
              <a:t>sbírky</a:t>
            </a:r>
            <a:r>
              <a:rPr lang="sk-SK" sz="2400" dirty="0"/>
              <a:t> </a:t>
            </a:r>
            <a:r>
              <a:rPr lang="sk-SK" sz="2400" dirty="0" err="1" smtClean="0"/>
              <a:t>mikroorganismů</a:t>
            </a:r>
            <a:r>
              <a:rPr lang="sk-SK" sz="2400" dirty="0" smtClean="0"/>
              <a:t>, kultivujeme </a:t>
            </a:r>
            <a:r>
              <a:rPr lang="sk-SK" sz="2400" dirty="0" err="1" smtClean="0"/>
              <a:t>podle</a:t>
            </a:r>
            <a:r>
              <a:rPr lang="sk-SK" sz="2400" dirty="0" smtClean="0"/>
              <a:t> </a:t>
            </a:r>
            <a:r>
              <a:rPr lang="sk-SK" sz="2400" dirty="0" err="1" smtClean="0"/>
              <a:t>jejich</a:t>
            </a:r>
            <a:r>
              <a:rPr lang="sk-SK" sz="2400" dirty="0" smtClean="0"/>
              <a:t> </a:t>
            </a:r>
            <a:r>
              <a:rPr lang="sk-SK" sz="2400" dirty="0" err="1" smtClean="0"/>
              <a:t>podmínek</a:t>
            </a:r>
            <a:endParaRPr lang="sk-SK" sz="2400" dirty="0" smtClean="0"/>
          </a:p>
          <a:p>
            <a:r>
              <a:rPr lang="sk-SK" sz="2400" b="1" dirty="0" err="1"/>
              <a:t>K</a:t>
            </a:r>
            <a:r>
              <a:rPr lang="sk-SK" sz="2400" b="1" dirty="0" err="1" smtClean="0"/>
              <a:t>meny</a:t>
            </a:r>
            <a:r>
              <a:rPr lang="sk-SK" sz="2400" b="1" dirty="0" smtClean="0"/>
              <a:t> </a:t>
            </a:r>
            <a:r>
              <a:rPr lang="sk-SK" sz="2400" b="1" dirty="0"/>
              <a:t>z </a:t>
            </a:r>
            <a:r>
              <a:rPr lang="sk-SK" sz="2400" b="1" dirty="0" err="1" smtClean="0"/>
              <a:t>prostředí</a:t>
            </a:r>
            <a:r>
              <a:rPr lang="sk-SK" sz="2400" dirty="0"/>
              <a:t> </a:t>
            </a:r>
            <a:r>
              <a:rPr lang="sk-SK" sz="2400" dirty="0" smtClean="0"/>
              <a:t>- snažíme </a:t>
            </a:r>
            <a:r>
              <a:rPr lang="sk-SK" sz="2400" dirty="0" err="1"/>
              <a:t>se</a:t>
            </a:r>
            <a:r>
              <a:rPr lang="sk-SK" sz="2400" dirty="0"/>
              <a:t> </a:t>
            </a:r>
            <a:r>
              <a:rPr lang="sk-SK" sz="2400" dirty="0" err="1" smtClean="0"/>
              <a:t>dodržet</a:t>
            </a:r>
            <a:r>
              <a:rPr lang="sk-SK" sz="2400" dirty="0"/>
              <a:t> </a:t>
            </a:r>
            <a:r>
              <a:rPr lang="sk-SK" sz="2400" dirty="0" smtClean="0"/>
              <a:t>pro </a:t>
            </a:r>
            <a:r>
              <a:rPr lang="sk-SK" sz="2400" dirty="0" err="1" smtClean="0"/>
              <a:t>ně</a:t>
            </a:r>
            <a:r>
              <a:rPr lang="sk-SK" sz="2400" dirty="0" smtClean="0"/>
              <a:t> </a:t>
            </a:r>
            <a:r>
              <a:rPr lang="sk-SK" sz="2400" dirty="0" err="1" smtClean="0"/>
              <a:t>přirozené</a:t>
            </a:r>
            <a:r>
              <a:rPr lang="sk-SK" sz="2400" dirty="0" smtClean="0"/>
              <a:t> </a:t>
            </a:r>
            <a:r>
              <a:rPr lang="sk-SK" sz="2400" dirty="0" err="1" smtClean="0"/>
              <a:t>podmínky</a:t>
            </a:r>
            <a:r>
              <a:rPr lang="sk-SK" sz="2400" dirty="0"/>
              <a:t> </a:t>
            </a:r>
            <a:r>
              <a:rPr lang="sk-SK" sz="2400" dirty="0" smtClean="0"/>
              <a:t>(</a:t>
            </a:r>
            <a:r>
              <a:rPr lang="sk-SK" sz="2400" dirty="0" err="1" smtClean="0"/>
              <a:t>koncentrace</a:t>
            </a:r>
            <a:r>
              <a:rPr lang="sk-SK" sz="2400" dirty="0" smtClean="0"/>
              <a:t> </a:t>
            </a:r>
            <a:r>
              <a:rPr lang="sk-SK" sz="2400" dirty="0"/>
              <a:t>soli, živiny, </a:t>
            </a:r>
            <a:r>
              <a:rPr lang="sk-SK" sz="2400" dirty="0" smtClean="0"/>
              <a:t>teplota)</a:t>
            </a:r>
          </a:p>
          <a:p>
            <a:r>
              <a:rPr lang="sk-SK" sz="2400" dirty="0" smtClean="0"/>
              <a:t>Zvažujeme</a:t>
            </a:r>
            <a:r>
              <a:rPr lang="sk-SK" sz="2400" b="1" dirty="0" smtClean="0"/>
              <a:t> aspekty </a:t>
            </a:r>
            <a:r>
              <a:rPr lang="sk-SK" sz="2400" b="1" dirty="0" err="1"/>
              <a:t>růstu</a:t>
            </a:r>
            <a:r>
              <a:rPr lang="sk-SK" sz="2400" b="1" dirty="0"/>
              <a:t> </a:t>
            </a:r>
            <a:r>
              <a:rPr lang="sk-SK" sz="2400" dirty="0" err="1"/>
              <a:t>kultury</a:t>
            </a:r>
            <a:r>
              <a:rPr lang="sk-SK" sz="2400" dirty="0"/>
              <a:t> (pracujeme s čistou či </a:t>
            </a:r>
            <a:r>
              <a:rPr lang="sk-SK" sz="2400" dirty="0" err="1"/>
              <a:t>smíšenou</a:t>
            </a:r>
            <a:r>
              <a:rPr lang="sk-SK" sz="2400" dirty="0"/>
              <a:t> </a:t>
            </a:r>
            <a:r>
              <a:rPr lang="sk-SK" sz="2400" dirty="0" err="1"/>
              <a:t>kulturou</a:t>
            </a:r>
            <a:r>
              <a:rPr lang="sk-SK" sz="2400" dirty="0"/>
              <a:t>?), </a:t>
            </a:r>
            <a:r>
              <a:rPr lang="sk-SK" sz="2400" dirty="0" smtClean="0"/>
              <a:t>zvažujeme </a:t>
            </a:r>
            <a:r>
              <a:rPr lang="sk-SK" sz="2400" b="1" dirty="0" smtClean="0"/>
              <a:t>limit </a:t>
            </a:r>
            <a:r>
              <a:rPr lang="sk-SK" sz="2400" b="1" dirty="0" err="1"/>
              <a:t>živin</a:t>
            </a:r>
            <a:r>
              <a:rPr lang="sk-SK" sz="2400" b="1" dirty="0"/>
              <a:t>, kyslíku, typ </a:t>
            </a:r>
            <a:r>
              <a:rPr lang="sk-SK" sz="2400" b="1" dirty="0" err="1"/>
              <a:t>kultivace</a:t>
            </a:r>
            <a:r>
              <a:rPr lang="sk-SK" sz="2400" b="1" dirty="0"/>
              <a:t> </a:t>
            </a:r>
            <a:r>
              <a:rPr lang="sk-SK" sz="2400" dirty="0"/>
              <a:t>(</a:t>
            </a:r>
            <a:r>
              <a:rPr lang="sk-SK" sz="2400" dirty="0" err="1"/>
              <a:t>stacionární</a:t>
            </a:r>
            <a:r>
              <a:rPr lang="sk-SK" sz="2400" dirty="0"/>
              <a:t>, </a:t>
            </a:r>
            <a:r>
              <a:rPr lang="sk-SK" sz="2400" dirty="0" err="1"/>
              <a:t>kontinuální</a:t>
            </a:r>
            <a:r>
              <a:rPr lang="sk-SK" sz="2400" dirty="0"/>
              <a:t>), </a:t>
            </a:r>
            <a:r>
              <a:rPr lang="sk-SK" sz="2400" b="1" dirty="0"/>
              <a:t>homogenitu </a:t>
            </a:r>
            <a:r>
              <a:rPr lang="sk-SK" sz="2400" b="1" dirty="0" err="1"/>
              <a:t>růstu</a:t>
            </a:r>
            <a:r>
              <a:rPr lang="sk-SK" sz="2400" dirty="0"/>
              <a:t>; </a:t>
            </a:r>
            <a:r>
              <a:rPr lang="sk-SK" sz="2400" dirty="0" err="1"/>
              <a:t>odlišně</a:t>
            </a:r>
            <a:r>
              <a:rPr lang="sk-SK" sz="2400" dirty="0"/>
              <a:t> </a:t>
            </a:r>
            <a:r>
              <a:rPr lang="sk-SK" sz="2400" dirty="0" smtClean="0"/>
              <a:t>bude </a:t>
            </a:r>
            <a:r>
              <a:rPr lang="sk-SK" sz="2400" dirty="0" err="1" smtClean="0"/>
              <a:t>probíhat</a:t>
            </a:r>
            <a:r>
              <a:rPr lang="sk-SK" sz="2400" dirty="0" smtClean="0"/>
              <a:t> </a:t>
            </a:r>
            <a:r>
              <a:rPr lang="sk-SK" sz="2400" dirty="0" err="1"/>
              <a:t>růst</a:t>
            </a:r>
            <a:r>
              <a:rPr lang="sk-SK" sz="2400" dirty="0"/>
              <a:t> v </a:t>
            </a:r>
            <a:r>
              <a:rPr lang="sk-SK" sz="2400" dirty="0" err="1"/>
              <a:t>tekutém</a:t>
            </a:r>
            <a:r>
              <a:rPr lang="sk-SK" sz="2400" dirty="0"/>
              <a:t> </a:t>
            </a:r>
            <a:r>
              <a:rPr lang="sk-SK" sz="2400" dirty="0" smtClean="0"/>
              <a:t>médiu </a:t>
            </a:r>
            <a:r>
              <a:rPr lang="sk-SK" sz="2400" dirty="0"/>
              <a:t>a na agaru (</a:t>
            </a:r>
            <a:r>
              <a:rPr lang="sk-SK" sz="2400" dirty="0" err="1"/>
              <a:t>jiná</a:t>
            </a:r>
            <a:r>
              <a:rPr lang="sk-SK" sz="2400" dirty="0"/>
              <a:t> </a:t>
            </a:r>
            <a:r>
              <a:rPr lang="sk-SK" sz="2400" dirty="0" err="1"/>
              <a:t>distribuce</a:t>
            </a:r>
            <a:r>
              <a:rPr lang="sk-SK" sz="2400" dirty="0"/>
              <a:t> </a:t>
            </a:r>
            <a:r>
              <a:rPr lang="sk-SK" sz="2400" dirty="0" err="1"/>
              <a:t>živin</a:t>
            </a:r>
            <a:r>
              <a:rPr lang="sk-SK" sz="2400" dirty="0"/>
              <a:t>, kyslíku</a:t>
            </a:r>
            <a:r>
              <a:rPr lang="sk-SK" sz="2400" dirty="0" smtClean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24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Kultivace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3459" y="2342147"/>
            <a:ext cx="11551868" cy="4235115"/>
          </a:xfrm>
        </p:spPr>
        <p:txBody>
          <a:bodyPr>
            <a:normAutofit/>
          </a:bodyPr>
          <a:lstStyle/>
          <a:p>
            <a:r>
              <a:rPr lang="sk-SK" sz="2400" b="1" dirty="0" err="1"/>
              <a:t>Kultivace</a:t>
            </a:r>
            <a:r>
              <a:rPr lang="sk-SK" sz="2400" dirty="0"/>
              <a:t> </a:t>
            </a:r>
            <a:r>
              <a:rPr lang="sk-SK" sz="2400" dirty="0" smtClean="0"/>
              <a:t>- </a:t>
            </a:r>
            <a:r>
              <a:rPr lang="sk-SK" sz="2400" dirty="0" err="1" smtClean="0"/>
              <a:t>předstupeň</a:t>
            </a:r>
            <a:r>
              <a:rPr lang="sk-SK" sz="2400" dirty="0" smtClean="0"/>
              <a:t> </a:t>
            </a:r>
            <a:r>
              <a:rPr lang="sk-SK" sz="2400" dirty="0" err="1"/>
              <a:t>izolace</a:t>
            </a:r>
            <a:r>
              <a:rPr lang="sk-SK" sz="2400" dirty="0"/>
              <a:t>, </a:t>
            </a:r>
            <a:r>
              <a:rPr lang="sk-SK" sz="2400" dirty="0" err="1"/>
              <a:t>identifikace</a:t>
            </a:r>
            <a:r>
              <a:rPr lang="sk-SK" sz="2400" dirty="0"/>
              <a:t>, </a:t>
            </a:r>
            <a:r>
              <a:rPr lang="sk-SK" sz="2400" dirty="0" smtClean="0"/>
              <a:t>stanovení </a:t>
            </a:r>
            <a:r>
              <a:rPr lang="sk-SK" sz="2400" dirty="0"/>
              <a:t>citlivosti na </a:t>
            </a:r>
            <a:r>
              <a:rPr lang="sk-SK" sz="2400" dirty="0" smtClean="0"/>
              <a:t>ATB...</a:t>
            </a:r>
          </a:p>
          <a:p>
            <a:r>
              <a:rPr lang="sk-SK" sz="2400" dirty="0" smtClean="0"/>
              <a:t>Typy </a:t>
            </a:r>
            <a:r>
              <a:rPr lang="sk-SK" sz="2400" dirty="0" err="1" smtClean="0"/>
              <a:t>kultivace</a:t>
            </a:r>
            <a:r>
              <a:rPr lang="sk-SK" sz="2400" dirty="0" smtClean="0"/>
              <a:t> – </a:t>
            </a:r>
            <a:r>
              <a:rPr lang="sk-SK" sz="2400" dirty="0" err="1" smtClean="0"/>
              <a:t>pro</a:t>
            </a:r>
            <a:r>
              <a:rPr lang="sk-SK" sz="2400" dirty="0" smtClean="0"/>
              <a:t> </a:t>
            </a:r>
            <a:r>
              <a:rPr lang="sk-SK" sz="2400" dirty="0" err="1"/>
              <a:t>k</a:t>
            </a:r>
            <a:r>
              <a:rPr lang="sk-SK" sz="2400" dirty="0" err="1" smtClean="0"/>
              <a:t>ultury</a:t>
            </a:r>
            <a:r>
              <a:rPr lang="sk-SK" sz="2400" dirty="0" smtClean="0"/>
              <a:t> </a:t>
            </a:r>
            <a:r>
              <a:rPr lang="sk-SK" sz="2400" dirty="0" smtClean="0"/>
              <a:t>v </a:t>
            </a:r>
            <a:r>
              <a:rPr lang="sk-SK" sz="2400" dirty="0" err="1" smtClean="0"/>
              <a:t>tekutém</a:t>
            </a:r>
            <a:r>
              <a:rPr lang="sk-SK" sz="2400" dirty="0" smtClean="0"/>
              <a:t> médiu:</a:t>
            </a:r>
          </a:p>
          <a:p>
            <a:pPr lvl="1"/>
            <a:r>
              <a:rPr lang="sk-SK" sz="2400" b="1" dirty="0" err="1" smtClean="0"/>
              <a:t>Kontinuálně</a:t>
            </a:r>
            <a:endParaRPr lang="sk-SK" sz="2400" b="1" dirty="0" smtClean="0"/>
          </a:p>
          <a:p>
            <a:pPr lvl="2"/>
            <a:r>
              <a:rPr lang="sk-SK" sz="2400" b="1" dirty="0" err="1" smtClean="0"/>
              <a:t>chemostat</a:t>
            </a:r>
            <a:r>
              <a:rPr lang="sk-SK" sz="2400" b="1" dirty="0" smtClean="0"/>
              <a:t> - </a:t>
            </a:r>
            <a:r>
              <a:rPr lang="sk-SK" sz="2400" dirty="0" err="1" smtClean="0"/>
              <a:t>růstová</a:t>
            </a:r>
            <a:r>
              <a:rPr lang="sk-SK" sz="2400" dirty="0" smtClean="0"/>
              <a:t> </a:t>
            </a:r>
            <a:r>
              <a:rPr lang="sk-SK" sz="2400" dirty="0" err="1"/>
              <a:t>rychlost</a:t>
            </a:r>
            <a:r>
              <a:rPr lang="sk-SK" sz="2400" dirty="0"/>
              <a:t> </a:t>
            </a:r>
            <a:r>
              <a:rPr lang="sk-SK" sz="2400" dirty="0" err="1"/>
              <a:t>kultury</a:t>
            </a:r>
            <a:r>
              <a:rPr lang="sk-SK" sz="2400" dirty="0"/>
              <a:t> je v </a:t>
            </a:r>
            <a:r>
              <a:rPr lang="sk-SK" sz="2400" dirty="0" err="1"/>
              <a:t>něm</a:t>
            </a:r>
            <a:r>
              <a:rPr lang="sk-SK" sz="2400" dirty="0"/>
              <a:t> </a:t>
            </a:r>
            <a:r>
              <a:rPr lang="sk-SK" sz="2400" dirty="0" err="1"/>
              <a:t>řízena</a:t>
            </a:r>
            <a:r>
              <a:rPr lang="sk-SK" sz="2400" dirty="0"/>
              <a:t> </a:t>
            </a:r>
            <a:r>
              <a:rPr lang="sk-SK" sz="2400" dirty="0" err="1" smtClean="0"/>
              <a:t>koncentrací</a:t>
            </a:r>
            <a:r>
              <a:rPr lang="sk-SK" sz="2400" dirty="0"/>
              <a:t> </a:t>
            </a:r>
            <a:r>
              <a:rPr lang="sk-SK" sz="2400" dirty="0" err="1" smtClean="0"/>
              <a:t>limitující</a:t>
            </a:r>
            <a:r>
              <a:rPr lang="sk-SK" sz="2400" dirty="0" smtClean="0"/>
              <a:t> </a:t>
            </a:r>
            <a:r>
              <a:rPr lang="sk-SK" sz="2400" dirty="0"/>
              <a:t>živiny, </a:t>
            </a:r>
            <a:r>
              <a:rPr lang="sk-SK" sz="2400" dirty="0" err="1"/>
              <a:t>která</a:t>
            </a:r>
            <a:r>
              <a:rPr lang="sk-SK" sz="2400" dirty="0"/>
              <a:t> je </a:t>
            </a:r>
            <a:r>
              <a:rPr lang="sk-SK" sz="2400" dirty="0" err="1"/>
              <a:t>přítokem</a:t>
            </a:r>
            <a:r>
              <a:rPr lang="sk-SK" sz="2400" dirty="0"/>
              <a:t> nového </a:t>
            </a:r>
            <a:r>
              <a:rPr lang="sk-SK" sz="2400" dirty="0" smtClean="0"/>
              <a:t>média </a:t>
            </a:r>
            <a:r>
              <a:rPr lang="sk-SK" sz="2400" dirty="0" err="1" smtClean="0"/>
              <a:t>dodávána</a:t>
            </a:r>
            <a:r>
              <a:rPr lang="sk-SK" sz="2400" dirty="0"/>
              <a:t> </a:t>
            </a:r>
            <a:endParaRPr lang="sk-SK" sz="2400" dirty="0" smtClean="0"/>
          </a:p>
          <a:p>
            <a:pPr lvl="1"/>
            <a:r>
              <a:rPr lang="sk-SK" sz="2400" b="1" dirty="0" smtClean="0"/>
              <a:t>Staticky</a:t>
            </a:r>
            <a:r>
              <a:rPr lang="sk-SK" sz="2400" dirty="0" smtClean="0"/>
              <a:t> </a:t>
            </a:r>
          </a:p>
          <a:p>
            <a:pPr lvl="2"/>
            <a:r>
              <a:rPr lang="sk-SK" sz="2400" b="1" dirty="0" err="1" smtClean="0"/>
              <a:t>Submerzní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kultivace</a:t>
            </a:r>
            <a:r>
              <a:rPr lang="sk-SK" sz="2400" b="1" dirty="0" smtClean="0"/>
              <a:t>  </a:t>
            </a:r>
            <a:r>
              <a:rPr lang="sk-SK" sz="2400" dirty="0" smtClean="0"/>
              <a:t>- </a:t>
            </a:r>
            <a:r>
              <a:rPr lang="sk-SK" sz="2400" dirty="0" err="1" smtClean="0"/>
              <a:t>třepaná</a:t>
            </a:r>
            <a:r>
              <a:rPr lang="sk-SK" sz="2400" dirty="0" smtClean="0"/>
              <a:t> nebo </a:t>
            </a:r>
            <a:r>
              <a:rPr lang="sk-SK" sz="2400" dirty="0" err="1" smtClean="0"/>
              <a:t>vzdušněná</a:t>
            </a:r>
            <a:r>
              <a:rPr lang="sk-SK" sz="2400" dirty="0" smtClean="0"/>
              <a:t> (</a:t>
            </a:r>
            <a:r>
              <a:rPr lang="sk-SK" sz="2400" dirty="0" err="1" smtClean="0"/>
              <a:t>promícháváním</a:t>
            </a:r>
            <a:r>
              <a:rPr lang="sk-SK" sz="2400" dirty="0" smtClean="0"/>
              <a:t> </a:t>
            </a:r>
            <a:r>
              <a:rPr lang="sk-SK" sz="2400" dirty="0" err="1" smtClean="0"/>
              <a:t>se</a:t>
            </a:r>
            <a:r>
              <a:rPr lang="sk-SK" sz="2400" dirty="0"/>
              <a:t> </a:t>
            </a:r>
            <a:r>
              <a:rPr lang="sk-SK" sz="2400" dirty="0" err="1" smtClean="0"/>
              <a:t>zvětšuje</a:t>
            </a:r>
            <a:r>
              <a:rPr lang="sk-SK" sz="2400" dirty="0" smtClean="0"/>
              <a:t> </a:t>
            </a:r>
            <a:r>
              <a:rPr lang="sk-SK" sz="2400" dirty="0"/>
              <a:t>plocha fázového rozhraní a </a:t>
            </a:r>
            <a:r>
              <a:rPr lang="sk-SK" sz="2400" dirty="0" err="1"/>
              <a:t>může</a:t>
            </a:r>
            <a:r>
              <a:rPr lang="sk-SK" sz="2400" dirty="0"/>
              <a:t> </a:t>
            </a:r>
            <a:r>
              <a:rPr lang="sk-SK" sz="2400" dirty="0" err="1"/>
              <a:t>probíhat</a:t>
            </a:r>
            <a:r>
              <a:rPr lang="sk-SK" sz="2400" dirty="0"/>
              <a:t> </a:t>
            </a:r>
            <a:r>
              <a:rPr lang="sk-SK" sz="2400" dirty="0" err="1"/>
              <a:t>efektivnější</a:t>
            </a:r>
            <a:r>
              <a:rPr lang="sk-SK" sz="2400" dirty="0"/>
              <a:t> </a:t>
            </a:r>
            <a:r>
              <a:rPr lang="sk-SK" sz="2400" dirty="0" err="1"/>
              <a:t>výměna</a:t>
            </a:r>
            <a:r>
              <a:rPr lang="sk-SK" sz="2400" dirty="0"/>
              <a:t> </a:t>
            </a:r>
            <a:r>
              <a:rPr lang="sk-SK" sz="2400" dirty="0" err="1" smtClean="0"/>
              <a:t>plynů</a:t>
            </a:r>
            <a:r>
              <a:rPr lang="sk-SK" sz="2400" dirty="0" smtClean="0"/>
              <a:t>)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67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Nároky na teplotu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3137" y="2261937"/>
            <a:ext cx="11630526" cy="4436043"/>
          </a:xfrm>
        </p:spPr>
        <p:txBody>
          <a:bodyPr>
            <a:normAutofit/>
          </a:bodyPr>
          <a:lstStyle/>
          <a:p>
            <a:r>
              <a:rPr lang="sk-SK" sz="2000" b="1" dirty="0"/>
              <a:t>termofilní </a:t>
            </a:r>
            <a:r>
              <a:rPr lang="sk-SK" sz="2000" dirty="0"/>
              <a:t>– optimum cca nad 55 °C; </a:t>
            </a:r>
            <a:r>
              <a:rPr lang="sk-SK" sz="2000" dirty="0" err="1"/>
              <a:t>extremní</a:t>
            </a:r>
            <a:r>
              <a:rPr lang="sk-SK" sz="2000" dirty="0"/>
              <a:t> </a:t>
            </a:r>
            <a:r>
              <a:rPr lang="sk-SK" sz="2000" dirty="0" err="1" smtClean="0"/>
              <a:t>termofily</a:t>
            </a:r>
            <a:r>
              <a:rPr lang="sk-SK" sz="2000" dirty="0" smtClean="0"/>
              <a:t> </a:t>
            </a:r>
            <a:r>
              <a:rPr lang="sk-SK" sz="2000" dirty="0" err="1"/>
              <a:t>rostou</a:t>
            </a:r>
            <a:r>
              <a:rPr lang="sk-SK" sz="2000" dirty="0"/>
              <a:t> kolem 100°C</a:t>
            </a:r>
            <a:endParaRPr lang="sk-SK" sz="2000" b="1" dirty="0" smtClean="0"/>
          </a:p>
          <a:p>
            <a:r>
              <a:rPr lang="sk-SK" sz="2000" b="1" dirty="0" err="1" smtClean="0"/>
              <a:t>mezofilní</a:t>
            </a:r>
            <a:r>
              <a:rPr lang="sk-SK" sz="2000" b="1" dirty="0" smtClean="0"/>
              <a:t> mikroorganizmy </a:t>
            </a:r>
            <a:endParaRPr lang="sk-SK" sz="2000" dirty="0"/>
          </a:p>
          <a:p>
            <a:pPr lvl="1"/>
            <a:r>
              <a:rPr lang="sk-SK" sz="2000" dirty="0"/>
              <a:t> optimum </a:t>
            </a:r>
            <a:r>
              <a:rPr lang="sk-SK" sz="2000" dirty="0" err="1" smtClean="0"/>
              <a:t>růstu</a:t>
            </a:r>
            <a:r>
              <a:rPr lang="sk-SK" sz="2000" dirty="0" smtClean="0"/>
              <a:t> 20 </a:t>
            </a:r>
            <a:r>
              <a:rPr lang="sk-SK" sz="2000" dirty="0"/>
              <a:t>- 40 °C</a:t>
            </a:r>
          </a:p>
          <a:p>
            <a:pPr lvl="1"/>
            <a:r>
              <a:rPr lang="sk-SK" sz="2000" dirty="0"/>
              <a:t> </a:t>
            </a:r>
            <a:r>
              <a:rPr lang="sk-SK" sz="2000" dirty="0" err="1"/>
              <a:t>většina</a:t>
            </a:r>
            <a:r>
              <a:rPr lang="sk-SK" sz="2000" dirty="0"/>
              <a:t> </a:t>
            </a:r>
            <a:r>
              <a:rPr lang="sk-SK" sz="2000" dirty="0" err="1"/>
              <a:t>bakteriálních</a:t>
            </a:r>
            <a:r>
              <a:rPr lang="sk-SK" sz="2000" dirty="0"/>
              <a:t> </a:t>
            </a:r>
            <a:r>
              <a:rPr lang="sk-SK" sz="2000" dirty="0" err="1"/>
              <a:t>druhů</a:t>
            </a:r>
            <a:r>
              <a:rPr lang="sk-SK" sz="2000" dirty="0"/>
              <a:t>; parazitické mikroorganizmy</a:t>
            </a:r>
          </a:p>
          <a:p>
            <a:pPr lvl="1"/>
            <a:r>
              <a:rPr lang="sk-SK" sz="2000" dirty="0"/>
              <a:t> </a:t>
            </a:r>
            <a:r>
              <a:rPr lang="sk-SK" sz="2000" i="1" dirty="0" err="1" smtClean="0"/>
              <a:t>Pseudomonas</a:t>
            </a:r>
            <a:r>
              <a:rPr lang="sk-SK" sz="2000" i="1" dirty="0" smtClean="0"/>
              <a:t> (</a:t>
            </a:r>
            <a:r>
              <a:rPr lang="sk-SK" sz="2000" dirty="0" smtClean="0"/>
              <a:t>ale </a:t>
            </a:r>
            <a:r>
              <a:rPr lang="sk-SK" sz="2000" dirty="0" err="1"/>
              <a:t>některé</a:t>
            </a:r>
            <a:r>
              <a:rPr lang="sk-SK" sz="2000" dirty="0"/>
              <a:t> </a:t>
            </a:r>
            <a:r>
              <a:rPr lang="sk-SK" sz="2000" dirty="0" err="1"/>
              <a:t>její</a:t>
            </a:r>
            <a:r>
              <a:rPr lang="sk-SK" sz="2000" dirty="0"/>
              <a:t> druhy </a:t>
            </a:r>
            <a:r>
              <a:rPr lang="sk-SK" sz="2000" dirty="0" err="1"/>
              <a:t>mohou</a:t>
            </a:r>
            <a:r>
              <a:rPr lang="sk-SK" sz="2000" dirty="0"/>
              <a:t> </a:t>
            </a:r>
            <a:r>
              <a:rPr lang="sk-SK" sz="2000" dirty="0" err="1"/>
              <a:t>růst</a:t>
            </a:r>
            <a:r>
              <a:rPr lang="sk-SK" sz="2000" dirty="0"/>
              <a:t> i </a:t>
            </a:r>
            <a:r>
              <a:rPr lang="sk-SK" sz="2000" dirty="0" err="1"/>
              <a:t>při</a:t>
            </a:r>
            <a:r>
              <a:rPr lang="sk-SK" sz="2000" dirty="0"/>
              <a:t> </a:t>
            </a:r>
            <a:r>
              <a:rPr lang="sk-SK" sz="2000" dirty="0" err="1" smtClean="0"/>
              <a:t>nízkých</a:t>
            </a:r>
            <a:r>
              <a:rPr lang="sk-SK" sz="2000" dirty="0" smtClean="0"/>
              <a:t> teplotách v </a:t>
            </a:r>
            <a:r>
              <a:rPr lang="sk-SK" sz="2000" dirty="0" err="1" smtClean="0"/>
              <a:t>lednici</a:t>
            </a:r>
            <a:r>
              <a:rPr lang="sk-SK" sz="2000" dirty="0" smtClean="0"/>
              <a:t> </a:t>
            </a:r>
            <a:r>
              <a:rPr lang="sk-SK" sz="2000" dirty="0"/>
              <a:t>(4°C)!</a:t>
            </a:r>
          </a:p>
          <a:p>
            <a:r>
              <a:rPr lang="sk-SK" sz="2000" b="1" dirty="0" err="1" smtClean="0"/>
              <a:t>psychrofilní</a:t>
            </a:r>
            <a:r>
              <a:rPr lang="sk-SK" sz="2000" b="1" dirty="0" smtClean="0"/>
              <a:t> mikroorganizmy </a:t>
            </a:r>
          </a:p>
          <a:p>
            <a:pPr lvl="1"/>
            <a:r>
              <a:rPr lang="sk-SK" sz="2000" dirty="0" smtClean="0"/>
              <a:t>optimum </a:t>
            </a:r>
            <a:r>
              <a:rPr lang="sk-SK" sz="2000" dirty="0" err="1"/>
              <a:t>růstu</a:t>
            </a:r>
            <a:r>
              <a:rPr lang="sk-SK" sz="2000" dirty="0"/>
              <a:t> </a:t>
            </a:r>
            <a:r>
              <a:rPr lang="sk-SK" sz="2000" dirty="0" err="1"/>
              <a:t>méně</a:t>
            </a:r>
            <a:r>
              <a:rPr lang="sk-SK" sz="2000" dirty="0"/>
              <a:t> než 20 °</a:t>
            </a:r>
            <a:r>
              <a:rPr lang="sk-SK" sz="2000" dirty="0" smtClean="0"/>
              <a:t>C</a:t>
            </a:r>
          </a:p>
          <a:p>
            <a:pPr lvl="1"/>
            <a:r>
              <a:rPr lang="sk-SK" sz="2000" dirty="0"/>
              <a:t>oceány, </a:t>
            </a:r>
            <a:r>
              <a:rPr lang="sk-SK" sz="2000" dirty="0" err="1" smtClean="0"/>
              <a:t>jeskyně</a:t>
            </a:r>
            <a:r>
              <a:rPr lang="sk-SK" sz="2000" dirty="0" smtClean="0"/>
              <a:t>; </a:t>
            </a:r>
            <a:r>
              <a:rPr lang="sk-SK" sz="2000" dirty="0" err="1" smtClean="0"/>
              <a:t>mohou</a:t>
            </a:r>
            <a:r>
              <a:rPr lang="sk-SK" sz="2000" dirty="0" smtClean="0"/>
              <a:t> </a:t>
            </a:r>
            <a:r>
              <a:rPr lang="sk-SK" sz="2000" dirty="0" err="1"/>
              <a:t>růst</a:t>
            </a:r>
            <a:r>
              <a:rPr lang="sk-SK" sz="2000" dirty="0"/>
              <a:t> i v </a:t>
            </a:r>
            <a:r>
              <a:rPr lang="sk-SK" sz="2000" dirty="0" err="1" smtClean="0"/>
              <a:t>ledničce</a:t>
            </a:r>
            <a:r>
              <a:rPr lang="sk-SK" sz="2000" dirty="0"/>
              <a:t>! – </a:t>
            </a:r>
            <a:r>
              <a:rPr lang="sk-SK" sz="2000" dirty="0" err="1"/>
              <a:t>např</a:t>
            </a:r>
            <a:r>
              <a:rPr lang="sk-SK" sz="2000" dirty="0"/>
              <a:t>. </a:t>
            </a:r>
            <a:r>
              <a:rPr lang="sk-SK" sz="2000" dirty="0" err="1"/>
              <a:t>pseudomonády</a:t>
            </a:r>
            <a:r>
              <a:rPr lang="sk-SK" sz="2000" dirty="0"/>
              <a:t>, </a:t>
            </a:r>
            <a:r>
              <a:rPr lang="sk-SK" sz="2000" dirty="0" err="1"/>
              <a:t>aeromonády</a:t>
            </a:r>
            <a:r>
              <a:rPr lang="sk-SK" sz="2000" dirty="0"/>
              <a:t>, </a:t>
            </a:r>
            <a:r>
              <a:rPr lang="sk-SK" sz="2000" dirty="0" err="1" smtClean="0"/>
              <a:t>listerie</a:t>
            </a:r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6631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4" y="2261937"/>
            <a:ext cx="9641383" cy="459606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Nároky na </a:t>
            </a:r>
            <a:r>
              <a:rPr lang="sk-SK" sz="2000" b="1" dirty="0" smtClean="0"/>
              <a:t>tlak</a:t>
            </a:r>
            <a:r>
              <a:rPr lang="sk-SK" sz="2000" dirty="0" smtClean="0"/>
              <a:t> – </a:t>
            </a:r>
            <a:r>
              <a:rPr lang="sk-SK" sz="2000" dirty="0" err="1" smtClean="0"/>
              <a:t>barofilní</a:t>
            </a:r>
            <a:r>
              <a:rPr lang="sk-SK" sz="2000" dirty="0" smtClean="0"/>
              <a:t>, </a:t>
            </a:r>
            <a:r>
              <a:rPr lang="sk-SK" sz="2000" dirty="0" err="1" smtClean="0"/>
              <a:t>barotolerantní</a:t>
            </a:r>
            <a:endParaRPr lang="sk-SK" sz="2000" dirty="0" smtClean="0"/>
          </a:p>
          <a:p>
            <a:r>
              <a:rPr lang="sk-SK" sz="2000" dirty="0" smtClean="0"/>
              <a:t>Nároky na </a:t>
            </a:r>
            <a:r>
              <a:rPr lang="sk-SK" sz="2000" b="1" dirty="0" smtClean="0"/>
              <a:t>živiny</a:t>
            </a:r>
          </a:p>
          <a:p>
            <a:pPr lvl="1"/>
            <a:r>
              <a:rPr lang="sk-SK" sz="2000" b="1" dirty="0"/>
              <a:t>zdroj </a:t>
            </a:r>
            <a:r>
              <a:rPr lang="sk-SK" sz="2000" b="1" dirty="0" smtClean="0"/>
              <a:t>uhlíku</a:t>
            </a:r>
          </a:p>
          <a:p>
            <a:pPr lvl="2"/>
            <a:r>
              <a:rPr lang="sk-SK" sz="2000" dirty="0" smtClean="0"/>
              <a:t> </a:t>
            </a:r>
            <a:r>
              <a:rPr lang="sk-SK" sz="2000" b="1" dirty="0" err="1"/>
              <a:t>heterotrof</a:t>
            </a:r>
            <a:r>
              <a:rPr lang="sk-SK" sz="2000" b="1" dirty="0"/>
              <a:t> </a:t>
            </a:r>
            <a:r>
              <a:rPr lang="sk-SK" sz="2000" dirty="0"/>
              <a:t>– </a:t>
            </a:r>
            <a:r>
              <a:rPr lang="sk-SK" sz="2000" dirty="0" smtClean="0"/>
              <a:t>organické látky</a:t>
            </a:r>
            <a:endParaRPr lang="sk-SK" sz="2000" dirty="0"/>
          </a:p>
          <a:p>
            <a:pPr lvl="2"/>
            <a:r>
              <a:rPr lang="sk-SK" sz="2000" dirty="0" smtClean="0"/>
              <a:t> </a:t>
            </a:r>
            <a:r>
              <a:rPr lang="sk-SK" sz="2000" b="1" dirty="0" err="1" smtClean="0"/>
              <a:t>autotrof</a:t>
            </a:r>
            <a:r>
              <a:rPr lang="sk-SK" sz="2000" b="1" dirty="0" smtClean="0"/>
              <a:t> </a:t>
            </a:r>
            <a:r>
              <a:rPr lang="sk-SK" sz="2000" dirty="0"/>
              <a:t>– CO2</a:t>
            </a:r>
          </a:p>
          <a:p>
            <a:pPr lvl="1"/>
            <a:r>
              <a:rPr lang="sk-SK" sz="2000" b="1" dirty="0"/>
              <a:t>zdroj </a:t>
            </a:r>
            <a:r>
              <a:rPr lang="sk-SK" sz="2000" b="1" dirty="0" smtClean="0"/>
              <a:t>energie</a:t>
            </a:r>
          </a:p>
          <a:p>
            <a:pPr lvl="2"/>
            <a:r>
              <a:rPr lang="sk-SK" sz="2000" dirty="0"/>
              <a:t> </a:t>
            </a:r>
            <a:r>
              <a:rPr lang="sk-SK" sz="2000" b="1" dirty="0" err="1" smtClean="0"/>
              <a:t>fototrof</a:t>
            </a:r>
            <a:r>
              <a:rPr lang="sk-SK" sz="2000" b="1" dirty="0" smtClean="0"/>
              <a:t> </a:t>
            </a:r>
            <a:r>
              <a:rPr lang="sk-SK" sz="2000" dirty="0" smtClean="0"/>
              <a:t>–</a:t>
            </a:r>
            <a:r>
              <a:rPr lang="sk-SK" sz="2000" dirty="0" err="1" smtClean="0"/>
              <a:t>světelná</a:t>
            </a:r>
            <a:r>
              <a:rPr lang="sk-SK" sz="2000" dirty="0" smtClean="0"/>
              <a:t> energie</a:t>
            </a:r>
          </a:p>
          <a:p>
            <a:pPr lvl="2"/>
            <a:r>
              <a:rPr lang="sk-SK" sz="2000" dirty="0" smtClean="0"/>
              <a:t> </a:t>
            </a:r>
            <a:r>
              <a:rPr lang="sk-SK" sz="2000" b="1" dirty="0" err="1" smtClean="0"/>
              <a:t>organotrof</a:t>
            </a:r>
            <a:r>
              <a:rPr lang="sk-SK" sz="2000" b="1" dirty="0" smtClean="0"/>
              <a:t> </a:t>
            </a:r>
            <a:r>
              <a:rPr lang="sk-SK" sz="2000" dirty="0"/>
              <a:t>– </a:t>
            </a:r>
            <a:r>
              <a:rPr lang="sk-SK" sz="2000" dirty="0" smtClean="0"/>
              <a:t>organické látky</a:t>
            </a:r>
          </a:p>
          <a:p>
            <a:pPr lvl="2"/>
            <a:r>
              <a:rPr lang="sk-SK" sz="2000" b="1" dirty="0" smtClean="0"/>
              <a:t> </a:t>
            </a:r>
            <a:r>
              <a:rPr lang="sk-SK" sz="2000" b="1" dirty="0" err="1" smtClean="0"/>
              <a:t>litotrof</a:t>
            </a:r>
            <a:r>
              <a:rPr lang="sk-SK" sz="2000" b="1" dirty="0" smtClean="0"/>
              <a:t> </a:t>
            </a:r>
            <a:r>
              <a:rPr lang="sk-SK" sz="2000" dirty="0"/>
              <a:t>– </a:t>
            </a:r>
            <a:r>
              <a:rPr lang="sk-SK" sz="2000" dirty="0" smtClean="0"/>
              <a:t>anorganické látky</a:t>
            </a:r>
          </a:p>
          <a:p>
            <a:r>
              <a:rPr lang="sk-SK" sz="2000" dirty="0" smtClean="0"/>
              <a:t>Nároky na </a:t>
            </a:r>
            <a:r>
              <a:rPr lang="sk-SK" sz="2000" b="1" dirty="0" err="1" smtClean="0"/>
              <a:t>redoxpotenciál</a:t>
            </a:r>
            <a:r>
              <a:rPr lang="sk-SK" sz="2000" b="1" dirty="0" smtClean="0"/>
              <a:t>, pH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23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Vztah</a:t>
            </a:r>
            <a:r>
              <a:rPr lang="sk-SK" dirty="0" smtClean="0"/>
              <a:t> MO </a:t>
            </a:r>
            <a:r>
              <a:rPr lang="sk-SK" dirty="0" err="1" smtClean="0"/>
              <a:t>ke</a:t>
            </a:r>
            <a:r>
              <a:rPr lang="sk-SK" dirty="0" smtClean="0"/>
              <a:t> kyslíku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1782" y="2300747"/>
            <a:ext cx="6732409" cy="4424517"/>
          </a:xfrm>
        </p:spPr>
        <p:txBody>
          <a:bodyPr>
            <a:normAutofit fontScale="92500"/>
          </a:bodyPr>
          <a:lstStyle/>
          <a:p>
            <a:r>
              <a:rPr lang="sk-SK" sz="2400" b="1" dirty="0" err="1" smtClean="0"/>
              <a:t>Aerobní</a:t>
            </a:r>
            <a:endParaRPr lang="sk-SK" sz="2400" b="1" dirty="0" smtClean="0"/>
          </a:p>
          <a:p>
            <a:r>
              <a:rPr lang="sk-SK" sz="2400" b="1" dirty="0" err="1" smtClean="0"/>
              <a:t>Fakultativne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anaerobní</a:t>
            </a:r>
            <a:r>
              <a:rPr lang="sk-SK" sz="2400" dirty="0" smtClean="0"/>
              <a:t> (</a:t>
            </a:r>
            <a:r>
              <a:rPr lang="sk-SK" sz="2400" dirty="0" err="1" smtClean="0"/>
              <a:t>aerobně</a:t>
            </a:r>
            <a:r>
              <a:rPr lang="sk-SK" sz="2400" dirty="0" smtClean="0"/>
              <a:t> je to </a:t>
            </a:r>
            <a:r>
              <a:rPr lang="sk-SK" sz="2400" dirty="0" err="1" smtClean="0"/>
              <a:t>pro</a:t>
            </a:r>
            <a:r>
              <a:rPr lang="sk-SK" sz="2400" dirty="0" smtClean="0"/>
              <a:t> </a:t>
            </a:r>
            <a:r>
              <a:rPr lang="sk-SK" sz="2400" dirty="0" err="1" smtClean="0"/>
              <a:t>ně</a:t>
            </a:r>
            <a:r>
              <a:rPr lang="sk-SK" sz="2400" dirty="0" smtClean="0"/>
              <a:t> </a:t>
            </a:r>
            <a:r>
              <a:rPr lang="sk-SK" sz="2400" dirty="0" err="1" smtClean="0"/>
              <a:t>výhodnější</a:t>
            </a:r>
            <a:r>
              <a:rPr lang="sk-SK" sz="2400" dirty="0" smtClean="0"/>
              <a:t> energeticky ale nevadí </a:t>
            </a:r>
            <a:r>
              <a:rPr lang="sk-SK" sz="2400" dirty="0" err="1" smtClean="0"/>
              <a:t>jim</a:t>
            </a:r>
            <a:r>
              <a:rPr lang="sk-SK" sz="2400" dirty="0" smtClean="0"/>
              <a:t> </a:t>
            </a:r>
            <a:r>
              <a:rPr lang="sk-SK" sz="2400" dirty="0" err="1" smtClean="0"/>
              <a:t>anaerobné</a:t>
            </a:r>
            <a:r>
              <a:rPr lang="sk-SK" sz="2400" dirty="0" smtClean="0"/>
              <a:t> </a:t>
            </a:r>
            <a:r>
              <a:rPr lang="sk-SK" sz="2400" dirty="0" err="1" smtClean="0"/>
              <a:t>prostředí</a:t>
            </a:r>
            <a:r>
              <a:rPr lang="sk-SK" sz="2400" dirty="0" smtClean="0"/>
              <a:t>)</a:t>
            </a:r>
            <a:endParaRPr lang="sk-SK" sz="2400" dirty="0" smtClean="0"/>
          </a:p>
          <a:p>
            <a:r>
              <a:rPr lang="sk-SK" sz="2400" b="1" dirty="0" err="1" smtClean="0"/>
              <a:t>Anaerobní</a:t>
            </a:r>
            <a:endParaRPr lang="sk-SK" sz="2400" b="1" dirty="0" smtClean="0"/>
          </a:p>
          <a:p>
            <a:pPr lvl="1"/>
            <a:r>
              <a:rPr lang="sk-SK" sz="2400" b="1" dirty="0" err="1" smtClean="0"/>
              <a:t>Striktně</a:t>
            </a:r>
            <a:r>
              <a:rPr lang="sk-SK" sz="2400" b="1" dirty="0"/>
              <a:t> </a:t>
            </a:r>
            <a:r>
              <a:rPr lang="sk-SK" sz="2400" dirty="0" smtClean="0"/>
              <a:t>– </a:t>
            </a:r>
            <a:r>
              <a:rPr lang="sk-SK" sz="2400" dirty="0" err="1" smtClean="0"/>
              <a:t>obligátně</a:t>
            </a:r>
            <a:r>
              <a:rPr lang="sk-SK" sz="2400" dirty="0" smtClean="0"/>
              <a:t> </a:t>
            </a:r>
            <a:r>
              <a:rPr lang="sk-SK" sz="2400" dirty="0" err="1" smtClean="0"/>
              <a:t>anaerobní</a:t>
            </a:r>
            <a:r>
              <a:rPr lang="sk-SK" sz="2400" dirty="0" smtClean="0"/>
              <a:t> (kyslík je </a:t>
            </a:r>
            <a:r>
              <a:rPr lang="sk-SK" sz="2400" dirty="0" err="1" smtClean="0"/>
              <a:t>zabíjí</a:t>
            </a:r>
            <a:r>
              <a:rPr lang="sk-SK" sz="2400" dirty="0" smtClean="0"/>
              <a:t>)</a:t>
            </a:r>
            <a:endParaRPr lang="sk-SK" sz="2400" dirty="0" smtClean="0"/>
          </a:p>
          <a:p>
            <a:pPr lvl="1"/>
            <a:r>
              <a:rPr lang="sk-SK" sz="2400" b="1" dirty="0" err="1" smtClean="0"/>
              <a:t>Aerotolerantní</a:t>
            </a:r>
            <a:r>
              <a:rPr lang="sk-SK" sz="2400" dirty="0" smtClean="0"/>
              <a:t> </a:t>
            </a:r>
            <a:r>
              <a:rPr lang="sk-SK" sz="2400" dirty="0" smtClean="0"/>
              <a:t>(</a:t>
            </a:r>
            <a:r>
              <a:rPr lang="sk-SK" sz="2400" dirty="0" err="1" smtClean="0"/>
              <a:t>přežijí</a:t>
            </a:r>
            <a:r>
              <a:rPr lang="sk-SK" sz="2400" dirty="0" smtClean="0"/>
              <a:t> nízke </a:t>
            </a:r>
            <a:r>
              <a:rPr lang="sk-SK" sz="2400" dirty="0" err="1" smtClean="0"/>
              <a:t>koncentrace</a:t>
            </a:r>
            <a:r>
              <a:rPr lang="sk-SK" sz="2400" dirty="0" smtClean="0"/>
              <a:t>, ale O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 NENÍ </a:t>
            </a:r>
            <a:r>
              <a:rPr lang="sk-SK" sz="2400" dirty="0" err="1" smtClean="0"/>
              <a:t>akceptor</a:t>
            </a:r>
            <a:r>
              <a:rPr lang="sk-SK" sz="2400" dirty="0" smtClean="0"/>
              <a:t> </a:t>
            </a:r>
            <a:r>
              <a:rPr lang="sk-SK" sz="2400" dirty="0" err="1" smtClean="0"/>
              <a:t>elektronů</a:t>
            </a:r>
            <a:r>
              <a:rPr lang="sk-SK" sz="2400" dirty="0" smtClean="0"/>
              <a:t>)</a:t>
            </a:r>
            <a:endParaRPr lang="sk-SK" sz="2400" dirty="0" smtClean="0"/>
          </a:p>
          <a:p>
            <a:r>
              <a:rPr lang="sk-SK" sz="2400" b="1" dirty="0" err="1" smtClean="0"/>
              <a:t>Mikroaerofilní</a:t>
            </a:r>
            <a:r>
              <a:rPr lang="sk-SK" sz="2400" dirty="0" smtClean="0"/>
              <a:t> </a:t>
            </a:r>
            <a:r>
              <a:rPr lang="sk-SK" sz="2400" dirty="0" smtClean="0"/>
              <a:t>– </a:t>
            </a:r>
            <a:r>
              <a:rPr lang="sk-SK" sz="2400" dirty="0" err="1" smtClean="0"/>
              <a:t>třeba</a:t>
            </a:r>
            <a:r>
              <a:rPr lang="sk-SK" sz="2400" dirty="0" smtClean="0"/>
              <a:t> určité % O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, je </a:t>
            </a:r>
            <a:r>
              <a:rPr lang="sk-SK" sz="2400" dirty="0" err="1" smtClean="0"/>
              <a:t>akceptor</a:t>
            </a:r>
            <a:r>
              <a:rPr lang="sk-SK" sz="2400" dirty="0" smtClean="0"/>
              <a:t> </a:t>
            </a:r>
            <a:endParaRPr lang="sk-SK" sz="2400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191" y="2319181"/>
            <a:ext cx="4744162" cy="35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465</TotalTime>
  <Words>965</Words>
  <Application>Microsoft Office PowerPoint</Application>
  <PresentationFormat>Vlastní</PresentationFormat>
  <Paragraphs>124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Ión − zasadacia miestnosť</vt:lpstr>
      <vt:lpstr>Metody sterilní práce. Očkování a uchovávání mikroorganismů.</vt:lpstr>
      <vt:lpstr>Základní pojmy</vt:lpstr>
      <vt:lpstr>Kultura</vt:lpstr>
      <vt:lpstr>Izolace bakteriálního kmene</vt:lpstr>
      <vt:lpstr>Na jaká média kultury očkovat?</vt:lpstr>
      <vt:lpstr>Kultivace </vt:lpstr>
      <vt:lpstr>Nároky na teplotu</vt:lpstr>
      <vt:lpstr>Prezentace aplikace PowerPoint</vt:lpstr>
      <vt:lpstr>Vztah MO ke kyslíku</vt:lpstr>
      <vt:lpstr>Růstová křivka</vt:lpstr>
      <vt:lpstr>Diauxie</vt:lpstr>
      <vt:lpstr>Uchovávání bakterií</vt:lpstr>
      <vt:lpstr>Postup</vt:lpstr>
      <vt:lpstr>Tekuté půdy  </vt:lpstr>
      <vt:lpstr>Šikmý agar: </vt:lpstr>
      <vt:lpstr>Petriho misky</vt:lpstr>
      <vt:lpstr>Křížový roztěr</vt:lpstr>
      <vt:lpstr>Kultury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sterilnej práce. Očkovanie a uchovávanie mikroorganizmov.</dc:title>
  <dc:creator>Mgr. Veronika Vrbovská</dc:creator>
  <cp:lastModifiedBy>Veronika</cp:lastModifiedBy>
  <cp:revision>23</cp:revision>
  <dcterms:created xsi:type="dcterms:W3CDTF">2015-09-30T19:09:05Z</dcterms:created>
  <dcterms:modified xsi:type="dcterms:W3CDTF">2016-03-01T15:42:11Z</dcterms:modified>
</cp:coreProperties>
</file>