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77" r:id="rId9"/>
    <p:sldId id="282" r:id="rId10"/>
    <p:sldId id="260" r:id="rId11"/>
    <p:sldId id="281" r:id="rId12"/>
    <p:sldId id="278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 autoAdjust="0"/>
    <p:restoredTop sz="82139" autoAdjust="0"/>
  </p:normalViewPr>
  <p:slideViewPr>
    <p:cSldViewPr snapToGrid="0">
      <p:cViewPr>
        <p:scale>
          <a:sx n="90" d="100"/>
          <a:sy n="90" d="100"/>
        </p:scale>
        <p:origin x="-169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708B-7290-4367-B2B8-C633674AE68D}" type="datetimeFigureOut">
              <a:rPr lang="sk-SK" smtClean="0"/>
              <a:t>28. 11. 2017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103DB-0C47-42DD-A5DF-950ACBC33F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05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Posobia</a:t>
            </a:r>
            <a:r>
              <a:rPr lang="cs-CZ" baseline="0" dirty="0" smtClean="0"/>
              <a:t> na prokaryotické struktury, </a:t>
            </a:r>
            <a:r>
              <a:rPr lang="cs-CZ" baseline="0" dirty="0" err="1" smtClean="0"/>
              <a:t>nie</a:t>
            </a:r>
            <a:r>
              <a:rPr lang="cs-CZ" baseline="0" dirty="0" smtClean="0"/>
              <a:t> na eukaryotické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DB-0C47-42DD-A5DF-950ACBC33F9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607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AF</a:t>
            </a:r>
            <a:r>
              <a:rPr lang="cs-CZ" baseline="0" dirty="0" smtClean="0"/>
              <a:t> nebol zrovna </a:t>
            </a:r>
            <a:r>
              <a:rPr lang="cs-CZ" baseline="0" dirty="0" err="1" smtClean="0"/>
              <a:t>najporiadnejsi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nechaval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otvorene</a:t>
            </a:r>
            <a:r>
              <a:rPr lang="cs-CZ" baseline="0" dirty="0" smtClean="0"/>
              <a:t> misky a </a:t>
            </a:r>
            <a:r>
              <a:rPr lang="cs-CZ" baseline="0" dirty="0" err="1" smtClean="0"/>
              <a:t>mal</a:t>
            </a:r>
            <a:r>
              <a:rPr lang="cs-CZ" baseline="0" dirty="0" smtClean="0"/>
              <a:t> bordel v </a:t>
            </a:r>
            <a:r>
              <a:rPr lang="cs-CZ" baseline="0" dirty="0" err="1" smtClean="0"/>
              <a:t>labine</a:t>
            </a:r>
            <a:r>
              <a:rPr lang="cs-CZ" baseline="0" dirty="0" smtClean="0"/>
              <a:t>..potom </a:t>
            </a:r>
            <a:r>
              <a:rPr lang="cs-CZ" baseline="0" dirty="0" err="1" smtClean="0"/>
              <a:t>siel</a:t>
            </a:r>
            <a:r>
              <a:rPr lang="cs-CZ" baseline="0" dirty="0" smtClean="0"/>
              <a:t> domov na </a:t>
            </a:r>
            <a:r>
              <a:rPr lang="cs-CZ" baseline="0" dirty="0" err="1" smtClean="0"/>
              <a:t>sviatky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zabudol</a:t>
            </a:r>
            <a:r>
              <a:rPr lang="cs-CZ" baseline="0" dirty="0" smtClean="0"/>
              <a:t> dat vysterilizovat </a:t>
            </a:r>
            <a:r>
              <a:rPr lang="cs-CZ" baseline="0" dirty="0" err="1" smtClean="0"/>
              <a:t>pouzite</a:t>
            </a:r>
            <a:r>
              <a:rPr lang="cs-CZ" baseline="0" dirty="0" smtClean="0"/>
              <a:t> misky a nechal </a:t>
            </a:r>
            <a:r>
              <a:rPr lang="cs-CZ" baseline="0" dirty="0" err="1" smtClean="0"/>
              <a:t>otvorene</a:t>
            </a:r>
            <a:r>
              <a:rPr lang="cs-CZ" baseline="0" dirty="0" smtClean="0"/>
              <a:t> okno. Kde </a:t>
            </a:r>
            <a:r>
              <a:rPr lang="cs-CZ" baseline="0" dirty="0" err="1" smtClean="0"/>
              <a:t>sa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vratil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zistil</a:t>
            </a:r>
            <a:r>
              <a:rPr lang="cs-CZ" baseline="0" dirty="0" smtClean="0"/>
              <a:t> ze kopa </a:t>
            </a:r>
            <a:r>
              <a:rPr lang="cs-CZ" baseline="0" dirty="0" err="1" smtClean="0"/>
              <a:t>misiek</a:t>
            </a:r>
            <a:r>
              <a:rPr lang="cs-CZ" baseline="0" dirty="0" smtClean="0"/>
              <a:t> bola </a:t>
            </a:r>
            <a:r>
              <a:rPr lang="cs-CZ" baseline="0" dirty="0" err="1" smtClean="0"/>
              <a:t>plesniva</a:t>
            </a:r>
            <a:r>
              <a:rPr lang="cs-CZ" baseline="0" dirty="0" smtClean="0"/>
              <a:t>. Kde </a:t>
            </a:r>
            <a:r>
              <a:rPr lang="cs-CZ" baseline="0" dirty="0" err="1" smtClean="0"/>
              <a:t>isiel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povyhadzovat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tie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stare</a:t>
            </a:r>
            <a:r>
              <a:rPr lang="cs-CZ" baseline="0" dirty="0" smtClean="0"/>
              <a:t> misky, tak si </a:t>
            </a:r>
            <a:r>
              <a:rPr lang="cs-CZ" baseline="0" dirty="0" err="1" smtClean="0"/>
              <a:t>vsimol</a:t>
            </a:r>
            <a:r>
              <a:rPr lang="cs-CZ" baseline="0" dirty="0" smtClean="0"/>
              <a:t> ze na </a:t>
            </a:r>
            <a:r>
              <a:rPr lang="cs-CZ" baseline="0" dirty="0" err="1" smtClean="0"/>
              <a:t>niektorych</a:t>
            </a:r>
            <a:r>
              <a:rPr lang="cs-CZ" baseline="0" dirty="0" smtClean="0"/>
              <a:t> miskách kde </a:t>
            </a:r>
            <a:r>
              <a:rPr lang="cs-CZ" baseline="0" dirty="0" err="1" smtClean="0"/>
              <a:t>mal</a:t>
            </a:r>
            <a:r>
              <a:rPr lang="cs-CZ" baseline="0" dirty="0" smtClean="0"/>
              <a:t> stafylokoky </a:t>
            </a:r>
            <a:r>
              <a:rPr lang="cs-CZ" baseline="0" dirty="0" err="1" smtClean="0"/>
              <a:t>boli</a:t>
            </a:r>
            <a:r>
              <a:rPr lang="cs-CZ" baseline="0" dirty="0" smtClean="0"/>
              <a:t> okolo plesní </a:t>
            </a:r>
            <a:r>
              <a:rPr lang="cs-CZ" baseline="0" dirty="0" err="1" smtClean="0"/>
              <a:t>prejasnené</a:t>
            </a:r>
            <a:r>
              <a:rPr lang="cs-CZ" baseline="0" dirty="0" smtClean="0"/>
              <a:t> časti </a:t>
            </a:r>
            <a:r>
              <a:rPr lang="cs-CZ" baseline="0" dirty="0" err="1" smtClean="0"/>
              <a:t>misiek</a:t>
            </a:r>
            <a:r>
              <a:rPr lang="cs-CZ" baseline="0" dirty="0" smtClean="0"/>
              <a:t>, neboli tam baktérie a něco </a:t>
            </a:r>
            <a:r>
              <a:rPr lang="cs-CZ" baseline="0" dirty="0" err="1" smtClean="0"/>
              <a:t>ich</a:t>
            </a:r>
            <a:r>
              <a:rPr lang="cs-CZ" baseline="0" dirty="0" smtClean="0"/>
              <a:t> zabilo. Odložil si </a:t>
            </a:r>
            <a:r>
              <a:rPr lang="cs-CZ" baseline="0" dirty="0" err="1" smtClean="0"/>
              <a:t>miksy</a:t>
            </a:r>
            <a:r>
              <a:rPr lang="cs-CZ" baseline="0" dirty="0" smtClean="0"/>
              <a:t> a začal </a:t>
            </a:r>
            <a:r>
              <a:rPr lang="cs-CZ" baseline="0" dirty="0" err="1" smtClean="0"/>
              <a:t>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skúmat</a:t>
            </a:r>
            <a:r>
              <a:rPr lang="cs-CZ" baseline="0" dirty="0" smtClean="0"/>
              <a:t>, no moc mu to nešlo a až </a:t>
            </a:r>
            <a:r>
              <a:rPr lang="cs-CZ" baseline="0" dirty="0" err="1" smtClean="0"/>
              <a:t>neskůr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iný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vedci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sa</a:t>
            </a:r>
            <a:r>
              <a:rPr lang="cs-CZ" baseline="0" dirty="0" smtClean="0"/>
              <a:t> začali </a:t>
            </a:r>
            <a:r>
              <a:rPr lang="cs-CZ" baseline="0" dirty="0" err="1" smtClean="0"/>
              <a:t>zaberat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penicilínom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Florey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Chain</a:t>
            </a:r>
            <a:r>
              <a:rPr lang="cs-CZ" baseline="0" dirty="0" smtClean="0"/>
              <a:t>‘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DB-0C47-42DD-A5DF-950ACBC33F9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044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Už Fleming varoval před </a:t>
            </a:r>
            <a:r>
              <a:rPr lang="cs-CZ" dirty="0" err="1" smtClean="0"/>
              <a:t>opatným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zaobchádzaním</a:t>
            </a:r>
            <a:r>
              <a:rPr lang="cs-CZ" baseline="0" dirty="0" smtClean="0"/>
              <a:t> s </a:t>
            </a:r>
            <a:r>
              <a:rPr lang="cs-CZ" baseline="0" dirty="0" err="1" smtClean="0"/>
              <a:t>antibiotikami</a:t>
            </a:r>
            <a:r>
              <a:rPr lang="cs-CZ" baseline="0" dirty="0" smtClean="0"/>
              <a:t>, už od roku 1945 </a:t>
            </a:r>
            <a:r>
              <a:rPr lang="cs-CZ" baseline="0" dirty="0" err="1" smtClean="0"/>
              <a:t>sa</a:t>
            </a:r>
            <a:r>
              <a:rPr lang="cs-CZ" baseline="0" dirty="0" smtClean="0"/>
              <a:t> začali objevovat pneumonie a soky vyvolané rezistentními zlatými </a:t>
            </a:r>
            <a:r>
              <a:rPr lang="cs-CZ" baseline="0" dirty="0" err="1" smtClean="0"/>
              <a:t>staylokomi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Fluorochinolony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zaviedli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zabíjali</a:t>
            </a:r>
            <a:r>
              <a:rPr lang="cs-CZ" baseline="0" dirty="0" smtClean="0"/>
              <a:t> 95% </a:t>
            </a:r>
            <a:r>
              <a:rPr lang="cs-CZ" baseline="0" dirty="0" err="1" smtClean="0"/>
              <a:t>meticilin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rezist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Staf</a:t>
            </a:r>
            <a:r>
              <a:rPr lang="cs-CZ" baseline="0" dirty="0" smtClean="0"/>
              <a:t>, a o rok na to </a:t>
            </a:r>
            <a:r>
              <a:rPr lang="cs-CZ" baseline="0" dirty="0" err="1" smtClean="0"/>
              <a:t>uz</a:t>
            </a:r>
            <a:r>
              <a:rPr lang="cs-CZ" baseline="0" dirty="0" smtClean="0"/>
              <a:t> bolo 80/ </a:t>
            </a:r>
            <a:r>
              <a:rPr lang="cs-CZ" baseline="0" dirty="0" err="1" smtClean="0"/>
              <a:t>staf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rezistentných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DB-0C47-42DD-A5DF-950ACBC33F9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906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Betalaktamazy</a:t>
            </a:r>
            <a:r>
              <a:rPr lang="cs-CZ" dirty="0" smtClean="0"/>
              <a:t> </a:t>
            </a:r>
            <a:r>
              <a:rPr lang="cs-CZ" dirty="0" err="1" smtClean="0"/>
              <a:t>su</a:t>
            </a:r>
            <a:r>
              <a:rPr lang="cs-CZ" dirty="0" smtClean="0"/>
              <a:t> enzymy co inhibuju </a:t>
            </a:r>
            <a:r>
              <a:rPr lang="cs-CZ" dirty="0" err="1" smtClean="0"/>
              <a:t>betalaktam</a:t>
            </a:r>
            <a:r>
              <a:rPr lang="cs-CZ" dirty="0" smtClean="0"/>
              <a:t>. </a:t>
            </a:r>
            <a:r>
              <a:rPr lang="cs-CZ" dirty="0" err="1" smtClean="0"/>
              <a:t>Atb</a:t>
            </a:r>
            <a:r>
              <a:rPr lang="cs-CZ" dirty="0" smtClean="0"/>
              <a:t>, </a:t>
            </a:r>
            <a:r>
              <a:rPr lang="cs-CZ" dirty="0" err="1" smtClean="0"/>
              <a:t>napr</a:t>
            </a:r>
            <a:r>
              <a:rPr lang="cs-CZ" dirty="0" smtClean="0"/>
              <a:t> penicilin. ATB </a:t>
            </a:r>
            <a:r>
              <a:rPr lang="cs-CZ" dirty="0" err="1" smtClean="0"/>
              <a:t>maju</a:t>
            </a:r>
            <a:r>
              <a:rPr lang="cs-CZ" dirty="0" smtClean="0"/>
              <a:t> </a:t>
            </a:r>
            <a:r>
              <a:rPr lang="cs-CZ" dirty="0" err="1" smtClean="0"/>
              <a:t>stvoratomovy</a:t>
            </a:r>
            <a:r>
              <a:rPr lang="cs-CZ" baseline="0" dirty="0" smtClean="0"/>
              <a:t> kruh a </a:t>
            </a:r>
            <a:r>
              <a:rPr lang="cs-CZ" baseline="0" dirty="0" err="1" smtClean="0"/>
              <a:t>betalaktamazy</a:t>
            </a:r>
            <a:r>
              <a:rPr lang="cs-CZ" baseline="0" dirty="0" smtClean="0"/>
              <a:t> ho </a:t>
            </a:r>
            <a:r>
              <a:rPr lang="cs-CZ" baseline="0" dirty="0" err="1" smtClean="0"/>
              <a:t>otvaraju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DB-0C47-42DD-A5DF-950ACBC33F9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914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0655" y="1143000"/>
            <a:ext cx="8825658" cy="4076699"/>
          </a:xfrm>
        </p:spPr>
        <p:txBody>
          <a:bodyPr/>
          <a:lstStyle/>
          <a:p>
            <a:r>
              <a:rPr lang="sk-SK" dirty="0" smtClean="0"/>
              <a:t>Stanovení citlivosti k </a:t>
            </a:r>
            <a:r>
              <a:rPr lang="cs-CZ" dirty="0" smtClean="0"/>
              <a:t>antibiotikům. </a:t>
            </a:r>
            <a:br>
              <a:rPr lang="cs-CZ" dirty="0" smtClean="0"/>
            </a:br>
            <a:r>
              <a:rPr lang="cs-CZ" dirty="0" smtClean="0"/>
              <a:t>Stanovení koncentrace antibiotik.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74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704850"/>
            <a:ext cx="8761413" cy="1295400"/>
          </a:xfrm>
        </p:spPr>
        <p:txBody>
          <a:bodyPr/>
          <a:lstStyle/>
          <a:p>
            <a:r>
              <a:rPr lang="cs-CZ" dirty="0" smtClean="0"/>
              <a:t>Stanovení citlivosti a rezistence na ATB - kvalitativně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11029950" cy="4362450"/>
          </a:xfrm>
        </p:spPr>
        <p:txBody>
          <a:bodyPr/>
          <a:lstStyle/>
          <a:p>
            <a:r>
              <a:rPr lang="cs-CZ" b="1" dirty="0" smtClean="0"/>
              <a:t>1. kapková metoda </a:t>
            </a:r>
            <a:r>
              <a:rPr lang="cs-CZ" dirty="0" smtClean="0"/>
              <a:t>– ATB se kape na povrch tekutého média s kulturou</a:t>
            </a:r>
          </a:p>
          <a:p>
            <a:r>
              <a:rPr lang="cs-CZ" b="1" dirty="0"/>
              <a:t>2. disková metoda </a:t>
            </a:r>
            <a:r>
              <a:rPr lang="cs-CZ" dirty="0"/>
              <a:t>– na agarové plotny s naočkovanou </a:t>
            </a:r>
            <a:r>
              <a:rPr lang="cs-CZ" dirty="0" smtClean="0"/>
              <a:t>kulturou </a:t>
            </a:r>
            <a:r>
              <a:rPr lang="cs-CZ" dirty="0"/>
              <a:t>se kladou </a:t>
            </a:r>
            <a:r>
              <a:rPr lang="cs-CZ" b="1" dirty="0"/>
              <a:t>disky nasyceny antibiotiky</a:t>
            </a:r>
            <a:r>
              <a:rPr lang="cs-CZ" dirty="0"/>
              <a:t>. Měří se </a:t>
            </a:r>
            <a:r>
              <a:rPr lang="cs-CZ" b="1" dirty="0"/>
              <a:t>průměry inhibičních </a:t>
            </a:r>
            <a:r>
              <a:rPr lang="cs-CZ" b="1" dirty="0" smtClean="0"/>
              <a:t>zón</a:t>
            </a:r>
            <a:r>
              <a:rPr lang="cs-CZ" dirty="0" smtClean="0"/>
              <a:t>, které </a:t>
            </a:r>
            <a:r>
              <a:rPr lang="cs-CZ" dirty="0"/>
              <a:t>se interpretují podle tabulek hraničních hodnot </a:t>
            </a:r>
            <a:r>
              <a:rPr lang="cs-CZ" dirty="0" smtClean="0"/>
              <a:t>rezistence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027" name="Picture 3" descr="06-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b="1852"/>
          <a:stretch/>
        </p:blipFill>
        <p:spPr bwMode="auto">
          <a:xfrm>
            <a:off x="1971627" y="3671248"/>
            <a:ext cx="3721100" cy="26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cysonline.org/articles/2012/3/4/images/ChronYoungSci_2012_3_4_292_103098_u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70" y="3609359"/>
            <a:ext cx="3567894" cy="26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citlivosti a rezistence na ATB - kvalitativně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1320" y="2265528"/>
            <a:ext cx="11177516" cy="4353636"/>
          </a:xfrm>
        </p:spPr>
        <p:txBody>
          <a:bodyPr/>
          <a:lstStyle/>
          <a:p>
            <a:r>
              <a:rPr lang="cs-CZ" b="1" dirty="0"/>
              <a:t>3. komínková metoda </a:t>
            </a:r>
            <a:r>
              <a:rPr lang="cs-CZ" dirty="0"/>
              <a:t>– do agaru se vtlačí komínky, do nich se pipetují roztoky ATB</a:t>
            </a:r>
          </a:p>
          <a:p>
            <a:r>
              <a:rPr lang="cs-CZ" b="1" dirty="0"/>
              <a:t>4. jamková metoda </a:t>
            </a:r>
            <a:r>
              <a:rPr lang="cs-CZ" dirty="0"/>
              <a:t>– do jamek v agaru se </a:t>
            </a:r>
            <a:r>
              <a:rPr lang="cs-CZ" dirty="0" smtClean="0"/>
              <a:t>pipetují </a:t>
            </a:r>
            <a:r>
              <a:rPr lang="cs-CZ" dirty="0"/>
              <a:t>roztoky ATB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80" y="3303831"/>
            <a:ext cx="2619180" cy="251011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b="3007"/>
          <a:stretch/>
        </p:blipFill>
        <p:spPr>
          <a:xfrm>
            <a:off x="6300834" y="3276535"/>
            <a:ext cx="2651825" cy="25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citlivosti a rezistence na ATB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1320" y="2265528"/>
            <a:ext cx="11177516" cy="4353636"/>
          </a:xfrm>
        </p:spPr>
        <p:txBody>
          <a:bodyPr/>
          <a:lstStyle/>
          <a:p>
            <a:r>
              <a:rPr lang="cs-CZ" b="1" dirty="0"/>
              <a:t>Test </a:t>
            </a:r>
            <a:r>
              <a:rPr lang="cs-CZ" b="1" dirty="0" smtClean="0"/>
              <a:t>synergizmu </a:t>
            </a:r>
            <a:r>
              <a:rPr lang="cs-CZ" dirty="0"/>
              <a:t>- testování na produkci </a:t>
            </a:r>
            <a:r>
              <a:rPr lang="cs-CZ" b="1" dirty="0"/>
              <a:t>širokospektrých </a:t>
            </a:r>
            <a:r>
              <a:rPr lang="cs-CZ" b="1" dirty="0" err="1" smtClean="0"/>
              <a:t>betalaktamáz</a:t>
            </a:r>
            <a:r>
              <a:rPr lang="cs-CZ" b="1" dirty="0" smtClean="0"/>
              <a:t> </a:t>
            </a:r>
            <a:r>
              <a:rPr lang="cs-CZ" dirty="0" smtClean="0"/>
              <a:t>(enzymy inhibující </a:t>
            </a:r>
            <a:r>
              <a:rPr lang="cs-CZ" dirty="0" err="1" smtClean="0"/>
              <a:t>betalaktamové</a:t>
            </a:r>
            <a:r>
              <a:rPr lang="cs-CZ" dirty="0" smtClean="0"/>
              <a:t> ATB)</a:t>
            </a:r>
            <a:endParaRPr lang="cs-CZ" b="1" dirty="0"/>
          </a:p>
          <a:p>
            <a:r>
              <a:rPr lang="cs-CZ" dirty="0" smtClean="0"/>
              <a:t>využívá se difúze </a:t>
            </a:r>
            <a:r>
              <a:rPr lang="cs-CZ" dirty="0" err="1" smtClean="0"/>
              <a:t>klavulanové</a:t>
            </a:r>
            <a:r>
              <a:rPr lang="cs-CZ" dirty="0" smtClean="0"/>
              <a:t> kyseliny od disku obsahujícího </a:t>
            </a:r>
            <a:r>
              <a:rPr lang="cs-CZ" dirty="0" err="1" smtClean="0"/>
              <a:t>ko</a:t>
            </a:r>
            <a:r>
              <a:rPr lang="cs-CZ" dirty="0" smtClean="0"/>
              <a:t>-amoxicilin</a:t>
            </a:r>
            <a:endParaRPr lang="sk-SK" dirty="0"/>
          </a:p>
        </p:txBody>
      </p:sp>
      <p:pic>
        <p:nvPicPr>
          <p:cNvPr id="3074" name="Picture 2" descr="https://encrypted-tbn2.gstatic.com/images?q=tbn:ANd9GcQ6DOLHBecL2j6yi9eJ6D8xNjRwXTYloL5hRoXXeBm5skdIcP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1" y="3689684"/>
            <a:ext cx="2568815" cy="25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902" y="3689684"/>
            <a:ext cx="2647589" cy="2557399"/>
          </a:xfrm>
          <a:prstGeom prst="rect">
            <a:avLst/>
          </a:prstGeom>
        </p:spPr>
      </p:pic>
      <p:pic>
        <p:nvPicPr>
          <p:cNvPr id="3076" name="Picture 4" descr="http://image.slidesharecdn.com/laboratorydetectionand-110611214718-phpapp02/95/laboratory-detection-of-esbl-29-728.jpg?cb=13078290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50" y="3384884"/>
            <a:ext cx="4312372" cy="32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citlivosti k ATB difuzním testem – disková metoda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0577" y="2550696"/>
            <a:ext cx="6682539" cy="3467602"/>
          </a:xfrm>
        </p:spPr>
        <p:txBody>
          <a:bodyPr/>
          <a:lstStyle/>
          <a:p>
            <a:r>
              <a:rPr lang="cs-CZ" dirty="0" smtClean="0"/>
              <a:t>Testovaný kmen se rovnoměrně rozetře po povrchu agaru a na roztěr se nakladou papírové </a:t>
            </a:r>
            <a:r>
              <a:rPr lang="cs-CZ" b="1" dirty="0" smtClean="0"/>
              <a:t>disky napuštěné antimikrobiální látkou</a:t>
            </a:r>
          </a:p>
          <a:p>
            <a:r>
              <a:rPr lang="cs-CZ" dirty="0"/>
              <a:t>Během kultivace difunduje látka z disku horizontálně do okolního agaru v koncentračním gradientu. </a:t>
            </a:r>
            <a:endParaRPr lang="cs-CZ" dirty="0" smtClean="0"/>
          </a:p>
          <a:p>
            <a:r>
              <a:rPr lang="cs-CZ" dirty="0" smtClean="0"/>
              <a:t>Účinná </a:t>
            </a:r>
            <a:r>
              <a:rPr lang="cs-CZ" dirty="0"/>
              <a:t>látka se projeví vytvořením kruhové, tzv. </a:t>
            </a:r>
            <a:r>
              <a:rPr lang="cs-CZ" b="1" dirty="0"/>
              <a:t>inhibiční zóny </a:t>
            </a:r>
            <a:r>
              <a:rPr lang="cs-CZ" dirty="0"/>
              <a:t>kolem disku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Citlivost </a:t>
            </a:r>
            <a:r>
              <a:rPr lang="cs-CZ" b="1" dirty="0"/>
              <a:t>mikroorganizmu k testované látce se určí z velikosti inhibiční</a:t>
            </a:r>
            <a:r>
              <a:rPr lang="cs-CZ" dirty="0"/>
              <a:t> </a:t>
            </a:r>
            <a:r>
              <a:rPr lang="cs-CZ" b="1" dirty="0"/>
              <a:t>zóny</a:t>
            </a:r>
            <a:r>
              <a:rPr lang="cs-CZ" dirty="0"/>
              <a:t>. </a:t>
            </a:r>
            <a:endParaRPr lang="sk-SK" dirty="0"/>
          </a:p>
        </p:txBody>
      </p:sp>
      <p:pic>
        <p:nvPicPr>
          <p:cNvPr id="5122" name="Picture 2" descr="http://www.medicalobserver.com.au/assets/images_20nov2012/07-06-13-inside-story-m8740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r="8777"/>
          <a:stretch/>
        </p:blipFill>
        <p:spPr bwMode="auto">
          <a:xfrm>
            <a:off x="8133348" y="2550696"/>
            <a:ext cx="3593978" cy="31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– disková metoda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38703"/>
            <a:ext cx="5230833" cy="4371647"/>
          </a:xfrm>
        </p:spPr>
        <p:txBody>
          <a:bodyPr/>
          <a:lstStyle/>
          <a:p>
            <a:r>
              <a:rPr lang="cs-CZ" dirty="0" smtClean="0"/>
              <a:t>Na agar rozetřít hokejkou kulturu (0,2 ml) a nechat zaschnout</a:t>
            </a:r>
          </a:p>
          <a:p>
            <a:r>
              <a:rPr lang="cs-CZ" dirty="0" smtClean="0"/>
              <a:t>Sterilní jehlou rozložit disky s ATB </a:t>
            </a:r>
          </a:p>
          <a:p>
            <a:r>
              <a:rPr lang="cs-CZ" dirty="0" smtClean="0"/>
              <a:t>Kultivovat 24 – 36 h, 37°C</a:t>
            </a:r>
          </a:p>
          <a:p>
            <a:r>
              <a:rPr lang="cs-CZ" dirty="0" smtClean="0"/>
              <a:t>Sledujeme velikost inhibičních zón vytvořených kolen disků</a:t>
            </a:r>
          </a:p>
          <a:p>
            <a:r>
              <a:rPr lang="cs-CZ" dirty="0"/>
              <a:t>Zóna 5 - 11 mm = citlivý mikroorganismus</a:t>
            </a:r>
          </a:p>
          <a:p>
            <a:r>
              <a:rPr lang="cs-CZ" dirty="0"/>
              <a:t>Zóna nad 12 mm = velmi citlivý organismus</a:t>
            </a:r>
            <a:endParaRPr lang="cs-CZ" dirty="0" smtClean="0"/>
          </a:p>
          <a:p>
            <a:endParaRPr lang="sk-SK" dirty="0"/>
          </a:p>
        </p:txBody>
      </p:sp>
      <p:pic>
        <p:nvPicPr>
          <p:cNvPr id="6146" name="Picture 2" descr="http://www.bugblog.net/bugblog/Bug_Round_11/Entries/2011/3/11_All_that_glitters..._-_Staphylococcus_aureus_files/shapeimage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06" y="4369804"/>
            <a:ext cx="6096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563" y="2161310"/>
            <a:ext cx="2110437" cy="174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2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koncentrace ATB – difuzní jamková metoda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11029950" cy="4362450"/>
          </a:xfrm>
        </p:spPr>
        <p:txBody>
          <a:bodyPr/>
          <a:lstStyle/>
          <a:p>
            <a:r>
              <a:rPr lang="cs-CZ" dirty="0" smtClean="0"/>
              <a:t>Do jamek na agaru s kulturou se </a:t>
            </a:r>
            <a:r>
              <a:rPr lang="cs-CZ" dirty="0" err="1" smtClean="0"/>
              <a:t>napipetuje</a:t>
            </a:r>
            <a:r>
              <a:rPr lang="cs-CZ" dirty="0" smtClean="0"/>
              <a:t> </a:t>
            </a:r>
            <a:r>
              <a:rPr lang="cs-CZ" b="1" dirty="0" smtClean="0"/>
              <a:t>roztok antibiotika o známé koncentraci</a:t>
            </a:r>
            <a:endParaRPr lang="cs-CZ" dirty="0" smtClean="0"/>
          </a:p>
          <a:p>
            <a:r>
              <a:rPr lang="cs-CZ" dirty="0" smtClean="0"/>
              <a:t>Po kultivaci se okolo jamky vytvoří </a:t>
            </a:r>
            <a:r>
              <a:rPr lang="cs-CZ" b="1" dirty="0" smtClean="0"/>
              <a:t>inhibiční zóna</a:t>
            </a:r>
          </a:p>
          <a:p>
            <a:r>
              <a:rPr lang="cs-CZ" dirty="0" smtClean="0"/>
              <a:t>Z </a:t>
            </a:r>
            <a:r>
              <a:rPr lang="cs-CZ" dirty="0"/>
              <a:t>hodnot průměrů zón rezistence kolem jamek se standardními roztoky se sestrojí </a:t>
            </a:r>
            <a:r>
              <a:rPr lang="cs-CZ" b="1" dirty="0"/>
              <a:t>kalibrační přímka </a:t>
            </a:r>
            <a:r>
              <a:rPr lang="cs-CZ" dirty="0"/>
              <a:t>sledující </a:t>
            </a:r>
            <a:r>
              <a:rPr lang="cs-CZ" b="1" dirty="0"/>
              <a:t>závislost průměru zóny v mm na logaritmu </a:t>
            </a:r>
            <a:r>
              <a:rPr lang="cs-CZ" b="1" dirty="0" smtClean="0"/>
              <a:t>koncentrace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Z </a:t>
            </a:r>
            <a:r>
              <a:rPr lang="cs-CZ" dirty="0"/>
              <a:t>kalibrační přímky se stanoví neznámá koncentrace vzorků antibiotika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014" y="4393593"/>
            <a:ext cx="6402203" cy="24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– difuzní jamková metoda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11029950" cy="4362450"/>
          </a:xfrm>
        </p:spPr>
        <p:txBody>
          <a:bodyPr/>
          <a:lstStyle/>
          <a:p>
            <a:r>
              <a:rPr lang="cs-CZ" dirty="0" smtClean="0"/>
              <a:t>Na misku s </a:t>
            </a:r>
            <a:r>
              <a:rPr lang="cs-CZ" dirty="0" err="1" smtClean="0"/>
              <a:t>Mueller-Hinton</a:t>
            </a:r>
            <a:r>
              <a:rPr lang="cs-CZ" dirty="0" smtClean="0"/>
              <a:t> agarem </a:t>
            </a:r>
            <a:r>
              <a:rPr lang="cs-CZ" b="1" dirty="0" smtClean="0"/>
              <a:t>naočkovat kulturu </a:t>
            </a:r>
            <a:r>
              <a:rPr lang="cs-CZ" i="1" dirty="0" smtClean="0"/>
              <a:t>S. aureus, </a:t>
            </a:r>
            <a:r>
              <a:rPr lang="cs-CZ" dirty="0" smtClean="0"/>
              <a:t>nechat ztuhnout</a:t>
            </a:r>
          </a:p>
          <a:p>
            <a:r>
              <a:rPr lang="cs-CZ" dirty="0" smtClean="0"/>
              <a:t>Připravit standardní </a:t>
            </a:r>
            <a:r>
              <a:rPr lang="cs-CZ" b="1" dirty="0" smtClean="0"/>
              <a:t>ředící řadu ATB </a:t>
            </a:r>
            <a:r>
              <a:rPr lang="cs-CZ" dirty="0" smtClean="0"/>
              <a:t>(250,  125,  62,5,  31,25,  15,625,  7,81 </a:t>
            </a:r>
            <a:r>
              <a:rPr lang="el-GR" dirty="0"/>
              <a:t>μ</a:t>
            </a:r>
            <a:r>
              <a:rPr lang="sk-SK" dirty="0" smtClean="0"/>
              <a:t>g/ml)</a:t>
            </a:r>
          </a:p>
          <a:p>
            <a:r>
              <a:rPr lang="cs-CZ" dirty="0" smtClean="0"/>
              <a:t>Popsat misky – </a:t>
            </a:r>
            <a:r>
              <a:rPr lang="cs-CZ" b="1" dirty="0" smtClean="0"/>
              <a:t>vždy 1 miska = 1 koncentrace </a:t>
            </a:r>
          </a:p>
          <a:p>
            <a:r>
              <a:rPr lang="cs-CZ" b="1" dirty="0" smtClean="0"/>
              <a:t>+ 1</a:t>
            </a:r>
            <a:r>
              <a:rPr lang="cs-CZ" dirty="0" smtClean="0"/>
              <a:t> miska vzorek </a:t>
            </a:r>
            <a:r>
              <a:rPr lang="cs-CZ" b="1" dirty="0" smtClean="0"/>
              <a:t>o neznámé koncentraci</a:t>
            </a:r>
            <a:endParaRPr lang="sk-SK" b="1" dirty="0" smtClean="0"/>
          </a:p>
          <a:p>
            <a:r>
              <a:rPr lang="cs-CZ" dirty="0" smtClean="0"/>
              <a:t>Do misky </a:t>
            </a:r>
            <a:r>
              <a:rPr lang="cs-CZ" b="1" dirty="0" smtClean="0"/>
              <a:t>vyvrtat 4 jamky </a:t>
            </a:r>
            <a:r>
              <a:rPr lang="cs-CZ" dirty="0" smtClean="0"/>
              <a:t>sterilním korkovrtem (etanol a ožehnutí), agar odkládat do Petriho misky – infekční! </a:t>
            </a:r>
          </a:p>
          <a:p>
            <a:r>
              <a:rPr lang="cs-CZ" dirty="0" smtClean="0"/>
              <a:t>Do každé jamky </a:t>
            </a:r>
            <a:r>
              <a:rPr lang="cs-CZ" b="1" dirty="0" err="1" smtClean="0"/>
              <a:t>napipetovat</a:t>
            </a:r>
            <a:r>
              <a:rPr lang="cs-CZ" b="1" dirty="0" smtClean="0"/>
              <a:t> 40 </a:t>
            </a:r>
            <a:r>
              <a:rPr lang="el-GR" b="1" dirty="0" smtClean="0"/>
              <a:t>μ</a:t>
            </a:r>
            <a:r>
              <a:rPr lang="sk-SK" b="1" dirty="0" smtClean="0"/>
              <a:t>l </a:t>
            </a:r>
            <a:r>
              <a:rPr lang="sk-SK" dirty="0" smtClean="0"/>
              <a:t>dané </a:t>
            </a:r>
            <a:r>
              <a:rPr lang="cs-CZ" dirty="0" smtClean="0"/>
              <a:t>koncentrace</a:t>
            </a:r>
            <a:r>
              <a:rPr lang="sk-SK" dirty="0" smtClean="0"/>
              <a:t>  roztoku ATB </a:t>
            </a:r>
          </a:p>
          <a:p>
            <a:r>
              <a:rPr lang="cs-CZ" dirty="0" smtClean="0"/>
              <a:t>Opatrně zacházet, nevylít roztoky</a:t>
            </a:r>
          </a:p>
          <a:p>
            <a:r>
              <a:rPr lang="cs-CZ" dirty="0" smtClean="0"/>
              <a:t>Kultivovat 24h, 37°C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66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11029950" cy="4362450"/>
          </a:xfrm>
        </p:spPr>
        <p:txBody>
          <a:bodyPr/>
          <a:lstStyle/>
          <a:p>
            <a:r>
              <a:rPr lang="cs-CZ" b="1" dirty="0"/>
              <a:t>Disková metoda</a:t>
            </a:r>
          </a:p>
          <a:p>
            <a:r>
              <a:rPr lang="cs-CZ" dirty="0"/>
              <a:t>Změřit inhibiční zóny – měří se průměr včetně disku </a:t>
            </a:r>
          </a:p>
          <a:p>
            <a:r>
              <a:rPr lang="cs-CZ" dirty="0"/>
              <a:t>Do 11 mm – necitlivý mikroorganizmus</a:t>
            </a:r>
          </a:p>
          <a:p>
            <a:r>
              <a:rPr lang="cs-CZ" dirty="0"/>
              <a:t>11 – 17 mm – citlivý</a:t>
            </a:r>
          </a:p>
          <a:p>
            <a:r>
              <a:rPr lang="cs-CZ" dirty="0"/>
              <a:t>Nad 17 mm – velmi </a:t>
            </a:r>
            <a:r>
              <a:rPr lang="cs-CZ" dirty="0" smtClean="0"/>
              <a:t>citlivý</a:t>
            </a:r>
          </a:p>
          <a:p>
            <a:endParaRPr lang="sk-SK" dirty="0"/>
          </a:p>
          <a:p>
            <a:r>
              <a:rPr lang="cs-CZ" b="1" dirty="0" smtClean="0"/>
              <a:t>Jamková metoda</a:t>
            </a:r>
          </a:p>
          <a:p>
            <a:r>
              <a:rPr lang="cs-CZ" dirty="0" smtClean="0"/>
              <a:t>Změřit 4 zóny na misce (v mm) a vypočítat průměr</a:t>
            </a:r>
          </a:p>
          <a:p>
            <a:r>
              <a:rPr lang="cs-CZ" dirty="0" smtClean="0"/>
              <a:t>Sestrojit kalibrační křivku – průměr zóny v mm/log koncentrace</a:t>
            </a:r>
          </a:p>
          <a:p>
            <a:r>
              <a:rPr lang="cs-CZ" dirty="0" smtClean="0"/>
              <a:t>Určit koncentraci neznámého vzorku</a:t>
            </a:r>
          </a:p>
          <a:p>
            <a:endParaRPr lang="cs-CZ" dirty="0"/>
          </a:p>
        </p:txBody>
      </p:sp>
      <p:pic>
        <p:nvPicPr>
          <p:cNvPr id="2050" name="Picture 2" descr="http://oceanexplorer.noaa.gov/explorations/04etta/background/antimicrobial/media/enrofloxacin_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r="16102" b="14115"/>
          <a:stretch/>
        </p:blipFill>
        <p:spPr bwMode="auto">
          <a:xfrm>
            <a:off x="8702566" y="2270233"/>
            <a:ext cx="2932386" cy="31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8970581" y="3833502"/>
            <a:ext cx="2301765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Antimikrobiální látky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11029950" cy="4362450"/>
          </a:xfrm>
        </p:spPr>
        <p:txBody>
          <a:bodyPr>
            <a:normAutofit/>
          </a:bodyPr>
          <a:lstStyle/>
          <a:p>
            <a:r>
              <a:rPr lang="cs-CZ" b="1" dirty="0" smtClean="0"/>
              <a:t>Látky působící celkově:</a:t>
            </a:r>
          </a:p>
          <a:p>
            <a:r>
              <a:rPr lang="cs-CZ" b="1" dirty="0" err="1" smtClean="0"/>
              <a:t>Antiparazitární</a:t>
            </a:r>
            <a:r>
              <a:rPr lang="cs-CZ" dirty="0" smtClean="0"/>
              <a:t> látky proti parazitům</a:t>
            </a:r>
          </a:p>
          <a:p>
            <a:r>
              <a:rPr lang="cs-CZ" b="1" dirty="0" smtClean="0"/>
              <a:t>Antimykotika</a:t>
            </a:r>
            <a:r>
              <a:rPr lang="cs-CZ" dirty="0" smtClean="0"/>
              <a:t> proti kvasinkám a vláknitým houbám</a:t>
            </a:r>
          </a:p>
          <a:p>
            <a:r>
              <a:rPr lang="cs-CZ" b="1" dirty="0" err="1" smtClean="0"/>
              <a:t>Antivirotika</a:t>
            </a:r>
            <a:r>
              <a:rPr lang="cs-CZ" dirty="0" smtClean="0"/>
              <a:t> proti virům</a:t>
            </a:r>
          </a:p>
          <a:p>
            <a:r>
              <a:rPr lang="cs-CZ" b="1" dirty="0" err="1" smtClean="0"/>
              <a:t>Antituberkulotika</a:t>
            </a:r>
            <a:r>
              <a:rPr lang="cs-CZ" dirty="0" smtClean="0"/>
              <a:t> proti mykobakteriím</a:t>
            </a:r>
          </a:p>
          <a:p>
            <a:r>
              <a:rPr lang="cs-CZ" b="1" dirty="0" smtClean="0"/>
              <a:t>Antibiotika</a:t>
            </a:r>
            <a:r>
              <a:rPr lang="cs-CZ" dirty="0" smtClean="0"/>
              <a:t> proti bakteriím (přírodního původu)</a:t>
            </a:r>
          </a:p>
          <a:p>
            <a:r>
              <a:rPr lang="cs-CZ" b="1" dirty="0" smtClean="0"/>
              <a:t>Antibakteriální chemoterapeutika </a:t>
            </a:r>
            <a:r>
              <a:rPr lang="cs-CZ" dirty="0" smtClean="0"/>
              <a:t>také proti bakteriím, ale syntetická</a:t>
            </a:r>
          </a:p>
          <a:p>
            <a:endParaRPr lang="cs-CZ" i="1" dirty="0" smtClean="0"/>
          </a:p>
          <a:p>
            <a:r>
              <a:rPr lang="cs-CZ" b="1" dirty="0" smtClean="0"/>
              <a:t>Látky působící lokálně:</a:t>
            </a:r>
          </a:p>
          <a:p>
            <a:pPr lvl="1"/>
            <a:r>
              <a:rPr lang="cs-CZ" sz="1800" dirty="0" smtClean="0"/>
              <a:t>antiseptika</a:t>
            </a:r>
            <a:endParaRPr lang="cs-CZ" sz="1800" dirty="0"/>
          </a:p>
        </p:txBody>
      </p:sp>
      <p:pic>
        <p:nvPicPr>
          <p:cNvPr id="8194" name="Picture 2" descr="http://www.clinicalreviewdisplays.philips.com/images/circle_antimicrob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57" y="2247900"/>
            <a:ext cx="2784143" cy="27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Chemoterapeutika a antibiotika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11029950" cy="4362450"/>
          </a:xfrm>
        </p:spPr>
        <p:txBody>
          <a:bodyPr/>
          <a:lstStyle/>
          <a:p>
            <a:r>
              <a:rPr lang="cs-CZ" b="1" dirty="0" smtClean="0"/>
              <a:t>CHEMOTERAPEUTIKA = chemicky </a:t>
            </a:r>
            <a:r>
              <a:rPr lang="cs-CZ" dirty="0" smtClean="0"/>
              <a:t>syntetizované látky, které ve </a:t>
            </a:r>
            <a:r>
              <a:rPr lang="cs-CZ" b="1" dirty="0" smtClean="0"/>
              <a:t>velmi nízkých koncentracích </a:t>
            </a:r>
            <a:r>
              <a:rPr lang="cs-CZ" dirty="0" smtClean="0"/>
              <a:t>(řádově </a:t>
            </a:r>
            <a:r>
              <a:rPr lang="cs-CZ" dirty="0" err="1" smtClean="0"/>
              <a:t>μg</a:t>
            </a:r>
            <a:r>
              <a:rPr lang="cs-CZ" dirty="0" smtClean="0"/>
              <a:t>/ml) mohou inhibovat nebo usmrtit (citlivé) mikroorganizmy.</a:t>
            </a:r>
          </a:p>
          <a:p>
            <a:endParaRPr lang="cs-CZ" dirty="0" smtClean="0"/>
          </a:p>
          <a:p>
            <a:r>
              <a:rPr lang="cs-CZ" b="1" dirty="0" smtClean="0"/>
              <a:t>ATB = jakákoliv látka přirozeného, </a:t>
            </a:r>
            <a:r>
              <a:rPr lang="cs-CZ" b="1" dirty="0" err="1" smtClean="0"/>
              <a:t>semisyntetického</a:t>
            </a:r>
            <a:r>
              <a:rPr lang="cs-CZ" b="1" dirty="0" smtClean="0"/>
              <a:t> nebo syntetického původu, </a:t>
            </a:r>
            <a:r>
              <a:rPr lang="cs-CZ" dirty="0" smtClean="0"/>
              <a:t>která již ve velmi nízkých koncentracích (řádově </a:t>
            </a:r>
            <a:r>
              <a:rPr lang="cs-CZ" dirty="0" err="1" smtClean="0"/>
              <a:t>μg</a:t>
            </a:r>
            <a:r>
              <a:rPr lang="cs-CZ" dirty="0" smtClean="0"/>
              <a:t>/ml) může inhibovat nebo usmrtit (citlivé) mikroorganizmy (prostřednictvím specifických inhibičních účinků na specifické děje).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0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Mechanizmy účinku antimikrobiálních látek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11353800" cy="4362450"/>
          </a:xfrm>
        </p:spPr>
        <p:txBody>
          <a:bodyPr>
            <a:normAutofit/>
          </a:bodyPr>
          <a:lstStyle/>
          <a:p>
            <a:r>
              <a:rPr lang="cs-CZ" b="1" dirty="0" smtClean="0"/>
              <a:t>Inhibice syntézy BS – </a:t>
            </a:r>
            <a:r>
              <a:rPr lang="cs-CZ" b="1" dirty="0" smtClean="0"/>
              <a:t>inhibice syntézy </a:t>
            </a:r>
            <a:r>
              <a:rPr lang="cs-CZ" b="1" dirty="0" err="1" smtClean="0"/>
              <a:t>peptidoglykanu</a:t>
            </a:r>
            <a:r>
              <a:rPr lang="cs-CZ" b="1" dirty="0" smtClean="0"/>
              <a:t>, baktericidní účinky na rostoucí </a:t>
            </a:r>
            <a:r>
              <a:rPr lang="cs-CZ" b="1" dirty="0" err="1" smtClean="0"/>
              <a:t>bunky</a:t>
            </a:r>
            <a:r>
              <a:rPr lang="cs-CZ" b="1" dirty="0" smtClean="0"/>
              <a:t> </a:t>
            </a:r>
            <a:r>
              <a:rPr lang="cs-CZ" dirty="0" smtClean="0"/>
              <a:t>(beta-laktamy</a:t>
            </a:r>
            <a:r>
              <a:rPr lang="cs-CZ" dirty="0" smtClean="0"/>
              <a:t>, </a:t>
            </a:r>
            <a:r>
              <a:rPr lang="cs-CZ" dirty="0" err="1" smtClean="0"/>
              <a:t>glykopeptidy</a:t>
            </a:r>
            <a:r>
              <a:rPr lang="cs-CZ" dirty="0" smtClean="0"/>
              <a:t>) – penicilíny, cefalosporiny, </a:t>
            </a:r>
            <a:r>
              <a:rPr lang="cs-CZ" dirty="0" err="1" smtClean="0"/>
              <a:t>vankomycin</a:t>
            </a:r>
            <a:r>
              <a:rPr lang="cs-CZ" dirty="0" smtClean="0"/>
              <a:t>, </a:t>
            </a:r>
            <a:r>
              <a:rPr lang="cs-CZ" dirty="0" err="1" smtClean="0"/>
              <a:t>teikoplanin</a:t>
            </a:r>
            <a:r>
              <a:rPr lang="cs-CZ" dirty="0" smtClean="0"/>
              <a:t>, bacitracin, cykloserin, </a:t>
            </a:r>
            <a:r>
              <a:rPr lang="cs-CZ" dirty="0" err="1" smtClean="0"/>
              <a:t>fosfomycin</a:t>
            </a:r>
            <a:endParaRPr lang="cs-CZ" dirty="0" smtClean="0"/>
          </a:p>
          <a:p>
            <a:r>
              <a:rPr lang="cs-CZ" b="1" dirty="0" smtClean="0"/>
              <a:t>Inhibice </a:t>
            </a:r>
            <a:r>
              <a:rPr lang="cs-CZ" b="1" dirty="0" smtClean="0"/>
              <a:t>propustnosti </a:t>
            </a:r>
            <a:r>
              <a:rPr lang="cs-CZ" b="1" dirty="0" smtClean="0"/>
              <a:t>cytoplazmatické </a:t>
            </a:r>
            <a:r>
              <a:rPr lang="cs-CZ" b="1" dirty="0" smtClean="0"/>
              <a:t>membrány – </a:t>
            </a:r>
            <a:r>
              <a:rPr lang="cs-CZ" dirty="0" smtClean="0"/>
              <a:t> polypeptidy (</a:t>
            </a:r>
            <a:r>
              <a:rPr lang="cs-CZ" dirty="0" err="1" smtClean="0"/>
              <a:t>colistin</a:t>
            </a:r>
            <a:r>
              <a:rPr lang="cs-CZ" dirty="0" smtClean="0"/>
              <a:t>, polymyxin), antimykotika polyenového charakteru (</a:t>
            </a:r>
            <a:r>
              <a:rPr lang="cs-CZ" dirty="0" err="1" smtClean="0"/>
              <a:t>amfotericin</a:t>
            </a:r>
            <a:r>
              <a:rPr lang="cs-CZ" dirty="0" smtClean="0"/>
              <a:t> B a nystatin)</a:t>
            </a:r>
          </a:p>
          <a:p>
            <a:r>
              <a:rPr lang="cs-CZ" b="1" dirty="0" smtClean="0"/>
              <a:t>Inhibice proteosyntézy </a:t>
            </a:r>
            <a:r>
              <a:rPr lang="cs-CZ" b="1" dirty="0" smtClean="0"/>
              <a:t>konkurenčního kmene – </a:t>
            </a:r>
            <a:r>
              <a:rPr lang="cs-CZ" b="1" dirty="0" smtClean="0"/>
              <a:t>baktericidní</a:t>
            </a:r>
            <a:r>
              <a:rPr lang="cs-CZ" dirty="0" smtClean="0"/>
              <a:t>: aminoglykosidy (30S), </a:t>
            </a:r>
            <a:r>
              <a:rPr lang="cs-CZ" u="sng" dirty="0" smtClean="0"/>
              <a:t>bakteriostatické</a:t>
            </a:r>
            <a:r>
              <a:rPr lang="cs-CZ" dirty="0" smtClean="0"/>
              <a:t>: </a:t>
            </a:r>
            <a:r>
              <a:rPr lang="cs-CZ" dirty="0" err="1" smtClean="0"/>
              <a:t>makrolidy</a:t>
            </a:r>
            <a:r>
              <a:rPr lang="cs-CZ" dirty="0" smtClean="0"/>
              <a:t> (50S), tetracykliny (30S), </a:t>
            </a:r>
            <a:r>
              <a:rPr lang="cs-CZ" dirty="0" err="1" smtClean="0"/>
              <a:t>linkosamidy</a:t>
            </a:r>
            <a:r>
              <a:rPr lang="cs-CZ" dirty="0" smtClean="0"/>
              <a:t> (50S), </a:t>
            </a:r>
            <a:r>
              <a:rPr lang="cs-CZ" dirty="0" err="1" smtClean="0"/>
              <a:t>amfenikoly</a:t>
            </a:r>
            <a:r>
              <a:rPr lang="cs-CZ" dirty="0" smtClean="0"/>
              <a:t> (50S)</a:t>
            </a:r>
          </a:p>
          <a:p>
            <a:r>
              <a:rPr lang="cs-CZ" b="1" dirty="0" smtClean="0"/>
              <a:t>Inhibice syntézy nukleových kyselin – </a:t>
            </a:r>
            <a:r>
              <a:rPr lang="cs-CZ" dirty="0" smtClean="0"/>
              <a:t>interference s DNA bakterií (</a:t>
            </a:r>
            <a:r>
              <a:rPr lang="cs-CZ" dirty="0" err="1" smtClean="0"/>
              <a:t>chinolony</a:t>
            </a:r>
            <a:r>
              <a:rPr lang="cs-CZ" dirty="0" smtClean="0"/>
              <a:t> </a:t>
            </a:r>
            <a:r>
              <a:rPr lang="cs-CZ" dirty="0" smtClean="0"/>
              <a:t>- vyvázání </a:t>
            </a:r>
            <a:r>
              <a:rPr lang="cs-CZ" dirty="0" err="1" smtClean="0"/>
              <a:t>gyrázy</a:t>
            </a:r>
            <a:r>
              <a:rPr lang="cs-CZ" dirty="0" smtClean="0"/>
              <a:t>, </a:t>
            </a:r>
            <a:r>
              <a:rPr lang="cs-CZ" dirty="0" err="1" smtClean="0"/>
              <a:t>nitroimidazoly</a:t>
            </a:r>
            <a:r>
              <a:rPr lang="cs-CZ" dirty="0" smtClean="0"/>
              <a:t>) a s </a:t>
            </a:r>
            <a:r>
              <a:rPr lang="cs-CZ" dirty="0" smtClean="0"/>
              <a:t>RNA  (vyvázání RNA polymerázy - </a:t>
            </a:r>
            <a:r>
              <a:rPr lang="cs-CZ" dirty="0" err="1" smtClean="0"/>
              <a:t>ansamiciny</a:t>
            </a:r>
            <a:r>
              <a:rPr lang="cs-CZ" dirty="0" smtClean="0"/>
              <a:t>, </a:t>
            </a:r>
            <a:r>
              <a:rPr lang="cs-CZ" dirty="0" err="1" smtClean="0"/>
              <a:t>rifampicin</a:t>
            </a:r>
            <a:r>
              <a:rPr lang="cs-CZ" dirty="0" smtClean="0"/>
              <a:t> - </a:t>
            </a:r>
            <a:r>
              <a:rPr lang="cs-CZ" dirty="0" err="1" smtClean="0"/>
              <a:t>mRNA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Antagonismus a kompetitivní inhibice, antimetabolity –  </a:t>
            </a:r>
            <a:r>
              <a:rPr lang="cs-CZ" u="sng" dirty="0" smtClean="0"/>
              <a:t>bakteriostatické</a:t>
            </a:r>
            <a:r>
              <a:rPr lang="cs-CZ" dirty="0" smtClean="0"/>
              <a:t> –  sulfonamidy, </a:t>
            </a:r>
            <a:r>
              <a:rPr lang="cs-CZ" dirty="0" err="1" smtClean="0"/>
              <a:t>trimetoprim</a:t>
            </a:r>
            <a:r>
              <a:rPr lang="cs-CZ" dirty="0" smtClean="0"/>
              <a:t>, </a:t>
            </a:r>
            <a:r>
              <a:rPr lang="cs-CZ" dirty="0" err="1" smtClean="0"/>
              <a:t>dapson</a:t>
            </a:r>
            <a:r>
              <a:rPr lang="cs-CZ" dirty="0" smtClean="0"/>
              <a:t>, </a:t>
            </a:r>
            <a:r>
              <a:rPr lang="cs-CZ" dirty="0" err="1" smtClean="0"/>
              <a:t>izoniazid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Antibiotika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0988" y="2299447"/>
            <a:ext cx="11147612" cy="2240469"/>
          </a:xfrm>
        </p:spPr>
        <p:txBody>
          <a:bodyPr/>
          <a:lstStyle/>
          <a:p>
            <a:r>
              <a:rPr lang="cs-CZ" dirty="0" smtClean="0"/>
              <a:t>Antibiotika = </a:t>
            </a:r>
            <a:r>
              <a:rPr lang="cs-CZ" b="1" dirty="0" smtClean="0"/>
              <a:t>sekundární metabolity mikroorganizmů, slouží pro potlačení růstu konkurenčních MO</a:t>
            </a:r>
          </a:p>
          <a:p>
            <a:r>
              <a:rPr lang="cs-CZ" dirty="0" smtClean="0"/>
              <a:t>Přirození producenti antibiotik: </a:t>
            </a:r>
            <a:r>
              <a:rPr lang="cs-CZ" b="1" i="1" dirty="0" err="1" smtClean="0"/>
              <a:t>Penicillium</a:t>
            </a:r>
            <a:r>
              <a:rPr lang="cs-CZ" b="1" i="1" dirty="0" smtClean="0"/>
              <a:t>, </a:t>
            </a:r>
            <a:r>
              <a:rPr lang="cs-CZ" b="1" i="1" dirty="0" err="1" smtClean="0"/>
              <a:t>Aspergillus</a:t>
            </a:r>
            <a:r>
              <a:rPr lang="cs-CZ" i="1" dirty="0" smtClean="0"/>
              <a:t>, </a:t>
            </a:r>
            <a:r>
              <a:rPr lang="cs-CZ" i="1" dirty="0" err="1" smtClean="0"/>
              <a:t>Acremonium</a:t>
            </a:r>
            <a:r>
              <a:rPr lang="cs-CZ" i="1" dirty="0" smtClean="0"/>
              <a:t>, </a:t>
            </a:r>
            <a:r>
              <a:rPr lang="cs-CZ" i="1" dirty="0" err="1" smtClean="0"/>
              <a:t>Cephalosporium</a:t>
            </a:r>
            <a:r>
              <a:rPr lang="cs-CZ" i="1" dirty="0" smtClean="0"/>
              <a:t>, </a:t>
            </a:r>
            <a:r>
              <a:rPr lang="cs-CZ" i="1" dirty="0" err="1" smtClean="0"/>
              <a:t>Scopulariopsis</a:t>
            </a:r>
            <a:r>
              <a:rPr lang="cs-CZ" i="1" dirty="0" smtClean="0"/>
              <a:t>…</a:t>
            </a:r>
          </a:p>
          <a:p>
            <a:r>
              <a:rPr lang="cs-CZ" dirty="0" smtClean="0"/>
              <a:t>První antibiotikum – </a:t>
            </a:r>
            <a:r>
              <a:rPr lang="cs-CZ" b="1" dirty="0" smtClean="0"/>
              <a:t>penicilín</a:t>
            </a:r>
            <a:r>
              <a:rPr lang="cs-CZ" dirty="0" smtClean="0"/>
              <a:t>, produkovaný plísní </a:t>
            </a:r>
            <a:r>
              <a:rPr lang="cs-CZ" b="1" i="1" dirty="0" err="1" smtClean="0"/>
              <a:t>Penicillium</a:t>
            </a:r>
            <a:r>
              <a:rPr lang="cs-CZ" b="1" i="1" dirty="0" smtClean="0"/>
              <a:t> </a:t>
            </a:r>
            <a:r>
              <a:rPr lang="cs-CZ" dirty="0" smtClean="0"/>
              <a:t>(Alexander </a:t>
            </a:r>
            <a:r>
              <a:rPr lang="cs-CZ" b="1" dirty="0" smtClean="0"/>
              <a:t>Fleming,</a:t>
            </a:r>
            <a:r>
              <a:rPr lang="cs-CZ" dirty="0" smtClean="0"/>
              <a:t> 1928), druhé </a:t>
            </a:r>
            <a:r>
              <a:rPr lang="cs-CZ" b="1" dirty="0" smtClean="0"/>
              <a:t>streptomycin</a:t>
            </a:r>
            <a:r>
              <a:rPr lang="cs-CZ" dirty="0" smtClean="0"/>
              <a:t> produkovaný aktinomycetou rodu </a:t>
            </a:r>
            <a:r>
              <a:rPr lang="cs-CZ" b="1" i="1" dirty="0" err="1" smtClean="0"/>
              <a:t>Streptomyces</a:t>
            </a:r>
            <a:endParaRPr lang="cs-CZ" b="1" i="1" dirty="0" smtClean="0"/>
          </a:p>
        </p:txBody>
      </p:sp>
      <p:pic>
        <p:nvPicPr>
          <p:cNvPr id="9220" name="Picture 4" descr="http://thumbs.media.smithsonianmag.com/filer/Alexander-Fleming-penicillin-631.jpg__800x600_q85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8" y="4342605"/>
            <a:ext cx="5169563" cy="24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obsahu 2"/>
          <p:cNvSpPr txBox="1">
            <a:spLocks/>
          </p:cNvSpPr>
          <p:nvPr/>
        </p:nvSpPr>
        <p:spPr>
          <a:xfrm>
            <a:off x="510988" y="4456886"/>
            <a:ext cx="6178570" cy="222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Přirozená a modifikovaná; úzko a širokospektrá; lokálně, orálně nebo injekčně podávaná</a:t>
            </a:r>
          </a:p>
          <a:p>
            <a:r>
              <a:rPr lang="cs-CZ" b="1" dirty="0" smtClean="0"/>
              <a:t>Vedlejší účinky</a:t>
            </a:r>
            <a:r>
              <a:rPr lang="cs-CZ" dirty="0" smtClean="0"/>
              <a:t>: toxicita, sekundární infekce poškozením vlastní mikroflóry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0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Rezistence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8907546" cy="4362450"/>
          </a:xfrm>
        </p:spPr>
        <p:txBody>
          <a:bodyPr/>
          <a:lstStyle/>
          <a:p>
            <a:r>
              <a:rPr lang="cs-CZ" b="1" u="sng" dirty="0" smtClean="0"/>
              <a:t>Primární </a:t>
            </a:r>
            <a:r>
              <a:rPr lang="cs-CZ" dirty="0" smtClean="0"/>
              <a:t>– vyplývá </a:t>
            </a:r>
            <a:r>
              <a:rPr lang="cs-CZ" b="1" dirty="0" smtClean="0"/>
              <a:t>z přirozených vlastností </a:t>
            </a:r>
            <a:r>
              <a:rPr lang="cs-CZ" dirty="0" smtClean="0"/>
              <a:t>buňky: chybějící receptor, transportní systém, či cílové místo AB</a:t>
            </a:r>
          </a:p>
          <a:p>
            <a:r>
              <a:rPr lang="cs-CZ" b="1" u="sng" dirty="0" smtClean="0"/>
              <a:t>Sekundární</a:t>
            </a:r>
            <a:r>
              <a:rPr lang="cs-CZ" dirty="0" smtClean="0"/>
              <a:t> – </a:t>
            </a:r>
            <a:r>
              <a:rPr lang="cs-CZ" b="1" dirty="0" smtClean="0"/>
              <a:t>získaná</a:t>
            </a:r>
            <a:r>
              <a:rPr lang="cs-CZ" dirty="0" smtClean="0"/>
              <a:t>, způsobená spontánními změnami v genomu mutacemi či přenosem genetické informace</a:t>
            </a:r>
          </a:p>
          <a:p>
            <a:r>
              <a:rPr lang="cs-CZ" i="1" dirty="0" err="1" smtClean="0"/>
              <a:t>Stafylococcus</a:t>
            </a:r>
            <a:r>
              <a:rPr lang="cs-CZ" i="1" dirty="0" smtClean="0"/>
              <a:t>, </a:t>
            </a:r>
            <a:r>
              <a:rPr lang="cs-CZ" i="1" dirty="0" err="1" smtClean="0"/>
              <a:t>Escherichia</a:t>
            </a:r>
            <a:r>
              <a:rPr lang="cs-CZ" i="1" dirty="0" smtClean="0"/>
              <a:t>, </a:t>
            </a:r>
            <a:r>
              <a:rPr lang="cs-CZ" i="1" dirty="0" err="1" smtClean="0"/>
              <a:t>Klebsiella</a:t>
            </a:r>
            <a:r>
              <a:rPr lang="cs-CZ" i="1" dirty="0" smtClean="0"/>
              <a:t>, </a:t>
            </a:r>
            <a:r>
              <a:rPr lang="cs-CZ" i="1" dirty="0" err="1" smtClean="0"/>
              <a:t>Enterococcus</a:t>
            </a:r>
            <a:r>
              <a:rPr lang="cs-CZ" i="1" dirty="0" smtClean="0"/>
              <a:t>, </a:t>
            </a:r>
            <a:r>
              <a:rPr lang="cs-CZ" i="1" dirty="0" err="1" smtClean="0"/>
              <a:t>Mycobacterium</a:t>
            </a:r>
            <a:r>
              <a:rPr lang="cs-CZ" i="1" dirty="0" smtClean="0"/>
              <a:t>, </a:t>
            </a:r>
            <a:r>
              <a:rPr lang="cs-CZ" i="1" dirty="0" err="1" smtClean="0"/>
              <a:t>Salmonella</a:t>
            </a:r>
            <a:r>
              <a:rPr lang="cs-CZ" i="1" dirty="0" smtClean="0"/>
              <a:t>, </a:t>
            </a:r>
            <a:r>
              <a:rPr lang="cs-CZ" i="1" dirty="0"/>
              <a:t>P</a:t>
            </a:r>
            <a:r>
              <a:rPr lang="cs-CZ" i="1" dirty="0" smtClean="0"/>
              <a:t>roteus</a:t>
            </a:r>
          </a:p>
          <a:p>
            <a:r>
              <a:rPr lang="cs-CZ" b="1" dirty="0" err="1" smtClean="0"/>
              <a:t>Multirezistentní</a:t>
            </a:r>
            <a:r>
              <a:rPr lang="cs-CZ" b="1" dirty="0" smtClean="0"/>
              <a:t> kmeny</a:t>
            </a:r>
          </a:p>
          <a:p>
            <a:r>
              <a:rPr lang="cs-CZ" b="1" dirty="0" smtClean="0"/>
              <a:t>Problémy</a:t>
            </a:r>
            <a:r>
              <a:rPr lang="cs-CZ" dirty="0" smtClean="0"/>
              <a:t> – nevhodné anebo zbytečné užívání antibiotik (viry), ukončení léčby po vymizení symptomů, snaha farmaceutických firem o prodej, preventivní podávání AB zvířatům ke zvýšení produkce</a:t>
            </a:r>
            <a:endParaRPr lang="sk-SK" dirty="0"/>
          </a:p>
        </p:txBody>
      </p:sp>
      <p:pic>
        <p:nvPicPr>
          <p:cNvPr id="10242" name="Picture 2" descr="https://s-media-cache-ak0.pinimg.com/236x/3a/46/a0/3a46a0fecf4a1e2712d1c2cda62f3c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916" y="2104745"/>
            <a:ext cx="2924620" cy="434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účinku ATB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450" y="2247900"/>
            <a:ext cx="11029950" cy="4362450"/>
          </a:xfrm>
        </p:spPr>
        <p:txBody>
          <a:bodyPr/>
          <a:lstStyle/>
          <a:p>
            <a:r>
              <a:rPr lang="cs-CZ" b="1" dirty="0" smtClean="0"/>
              <a:t>Důležitými kritérii </a:t>
            </a:r>
            <a:r>
              <a:rPr lang="cs-CZ" dirty="0" smtClean="0"/>
              <a:t>pro zhodnocení účinku ATB jsou jeho </a:t>
            </a:r>
            <a:r>
              <a:rPr lang="cs-CZ" b="1" dirty="0" smtClean="0"/>
              <a:t>koncentrace, doba kontaktu </a:t>
            </a:r>
            <a:r>
              <a:rPr lang="cs-CZ" dirty="0" smtClean="0"/>
              <a:t>a je-li pro bakterii letální (</a:t>
            </a:r>
            <a:r>
              <a:rPr lang="cs-CZ" b="1" dirty="0" smtClean="0"/>
              <a:t>baktericidní</a:t>
            </a:r>
            <a:r>
              <a:rPr lang="cs-CZ" dirty="0" smtClean="0"/>
              <a:t>) nebo jen dočasně inhibuje růst (</a:t>
            </a:r>
            <a:r>
              <a:rPr lang="cs-CZ" b="1" dirty="0" smtClean="0"/>
              <a:t>bakteriostatické</a:t>
            </a:r>
            <a:r>
              <a:rPr lang="cs-CZ" dirty="0" smtClean="0"/>
              <a:t>)</a:t>
            </a:r>
          </a:p>
          <a:p>
            <a:endParaRPr lang="cs-CZ" sz="800" dirty="0" smtClean="0"/>
          </a:p>
          <a:p>
            <a:r>
              <a:rPr lang="cs-CZ" dirty="0" smtClean="0"/>
              <a:t>Pro medicínu je důležité určit </a:t>
            </a:r>
            <a:r>
              <a:rPr lang="cs-CZ" b="1" dirty="0" smtClean="0"/>
              <a:t>citlivost mikroorganizmu k ATB </a:t>
            </a:r>
            <a:r>
              <a:rPr lang="cs-CZ" dirty="0" smtClean="0"/>
              <a:t>– umožní to identifikaci           Souhrn testů citlivosti bakterie na ATB se nazývá </a:t>
            </a:r>
            <a:r>
              <a:rPr lang="cs-CZ" b="1" dirty="0" smtClean="0"/>
              <a:t>antibiogram</a:t>
            </a:r>
          </a:p>
          <a:p>
            <a:endParaRPr lang="cs-CZ" sz="800" b="1" dirty="0" smtClean="0"/>
          </a:p>
          <a:p>
            <a:r>
              <a:rPr lang="cs-CZ" dirty="0" smtClean="0"/>
              <a:t>Pro kultivační testy citlivosti k ATB se využívá speciální </a:t>
            </a:r>
            <a:r>
              <a:rPr lang="cs-CZ" b="1" dirty="0" err="1" smtClean="0"/>
              <a:t>Mueller-Hinton</a:t>
            </a:r>
            <a:r>
              <a:rPr lang="cs-CZ" b="1" dirty="0" smtClean="0"/>
              <a:t> agar</a:t>
            </a:r>
            <a:r>
              <a:rPr lang="cs-CZ" dirty="0"/>
              <a:t>	</a:t>
            </a:r>
            <a:r>
              <a:rPr lang="cs-CZ" dirty="0" smtClean="0"/>
              <a:t>		              Má nižší obsah ztužovadla pro lepší difúzi antibiotika agarem.</a:t>
            </a:r>
          </a:p>
          <a:p>
            <a:endParaRPr lang="cs-CZ" sz="800" dirty="0" smtClean="0"/>
          </a:p>
          <a:p>
            <a:r>
              <a:rPr lang="cs-CZ" dirty="0" smtClean="0"/>
              <a:t>Určení </a:t>
            </a:r>
            <a:r>
              <a:rPr lang="cs-CZ" b="1" dirty="0" smtClean="0"/>
              <a:t>MIC</a:t>
            </a:r>
            <a:r>
              <a:rPr lang="cs-CZ" dirty="0" smtClean="0"/>
              <a:t> –  </a:t>
            </a:r>
            <a:r>
              <a:rPr lang="cs-CZ" b="1" dirty="0" smtClean="0"/>
              <a:t>minimální inhibiční koncentrace ATB </a:t>
            </a:r>
            <a:r>
              <a:rPr lang="cs-CZ" dirty="0" smtClean="0"/>
              <a:t>– je to zřeďovací metoda, provádí se buď ve zkumavce nebo na </a:t>
            </a:r>
            <a:r>
              <a:rPr lang="cs-CZ" dirty="0" err="1" smtClean="0"/>
              <a:t>mikrotitrační</a:t>
            </a:r>
            <a:r>
              <a:rPr lang="cs-CZ" dirty="0" smtClean="0"/>
              <a:t> destičce									                     </a:t>
            </a:r>
            <a:r>
              <a:rPr lang="cs-CZ" b="1" dirty="0" smtClean="0"/>
              <a:t>MIC = nejnižší koncentrace antimikrobiální látky, při které ještě nepozorujeme růst bakterie 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9135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citlivosti a rezistence na </a:t>
            </a:r>
            <a:r>
              <a:rPr lang="cs-CZ" dirty="0" smtClean="0"/>
              <a:t>ATB - kvantitativně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1320" y="2265528"/>
            <a:ext cx="11177516" cy="4353636"/>
          </a:xfrm>
        </p:spPr>
        <p:txBody>
          <a:bodyPr/>
          <a:lstStyle/>
          <a:p>
            <a:r>
              <a:rPr lang="cs-CZ" b="1" dirty="0"/>
              <a:t>Kvantitativní </a:t>
            </a:r>
            <a:r>
              <a:rPr lang="cs-CZ" b="1" dirty="0" err="1"/>
              <a:t>diluční</a:t>
            </a:r>
            <a:r>
              <a:rPr lang="cs-CZ" b="1" dirty="0"/>
              <a:t> E-test </a:t>
            </a:r>
            <a:r>
              <a:rPr lang="cs-CZ" dirty="0"/>
              <a:t>– papírek napuštěný klesající koncentrací ATB se položí na misku s kulturou, sleduje se projasnění </a:t>
            </a:r>
            <a:r>
              <a:rPr lang="cs-CZ" dirty="0" smtClean="0"/>
              <a:t>nárůstu </a:t>
            </a:r>
            <a:r>
              <a:rPr lang="cs-CZ" dirty="0"/>
              <a:t>a hodnota MIC</a:t>
            </a:r>
          </a:p>
          <a:p>
            <a:endParaRPr lang="sk-SK" dirty="0"/>
          </a:p>
        </p:txBody>
      </p:sp>
      <p:pic>
        <p:nvPicPr>
          <p:cNvPr id="4" name="Picture 2" descr="Etest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0" y="3193577"/>
            <a:ext cx="3326971" cy="301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biomerieux-industry.com/sites/industry/files/styles/large/public/etest-antibiotic-susceptibility-tes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55" y="327401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3ghZuDM6kRZDbPg0b4CLEXjGrnqdalg1XW5YzfGPXOFf1sAbo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11" y="3080084"/>
            <a:ext cx="4564339" cy="30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citlivosti a rezistence na </a:t>
            </a:r>
            <a:r>
              <a:rPr lang="cs-CZ" dirty="0" smtClean="0"/>
              <a:t>ATB - kvantitativně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1370" y="2314074"/>
            <a:ext cx="5189620" cy="37217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Mikrodiluční</a:t>
            </a:r>
            <a:r>
              <a:rPr lang="cs-CZ" b="1" dirty="0" smtClean="0"/>
              <a:t> test</a:t>
            </a:r>
          </a:p>
          <a:p>
            <a:r>
              <a:rPr lang="cs-CZ" dirty="0" err="1" smtClean="0"/>
              <a:t>Mikrotitrační</a:t>
            </a:r>
            <a:r>
              <a:rPr lang="cs-CZ" dirty="0" smtClean="0"/>
              <a:t> destička s jamkami, kde postupně klesá koncentrace ATB</a:t>
            </a:r>
          </a:p>
          <a:p>
            <a:r>
              <a:rPr lang="cs-CZ" b="1" dirty="0" smtClean="0"/>
              <a:t>Určuje MIC </a:t>
            </a:r>
            <a:r>
              <a:rPr lang="cs-CZ" dirty="0" smtClean="0"/>
              <a:t>(nejnižší koncentrace co inhibuje mikroorganizmus)</a:t>
            </a:r>
            <a:endParaRPr lang="sk-SK" dirty="0"/>
          </a:p>
        </p:txBody>
      </p:sp>
      <p:pic>
        <p:nvPicPr>
          <p:cNvPr id="4102" name="Picture 6" descr="http://classes.midlandstech.edu/carterp/Courses/bio225/chap20/20-19_Microdilu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35" y="2077452"/>
            <a:ext cx="5330164" cy="44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804</TotalTime>
  <Words>1109</Words>
  <Application>Microsoft Office PowerPoint</Application>
  <PresentationFormat>Vlastní</PresentationFormat>
  <Paragraphs>102</Paragraphs>
  <Slides>17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Ión − zasadacia miestnosť</vt:lpstr>
      <vt:lpstr>Stanovení citlivosti k antibiotikům.  Stanovení koncentrace antibiotik.</vt:lpstr>
      <vt:lpstr>Antimikrobiální látky </vt:lpstr>
      <vt:lpstr>Chemoterapeutika a antibiotika</vt:lpstr>
      <vt:lpstr>Mechanizmy účinku antimikrobiálních látek</vt:lpstr>
      <vt:lpstr>Antibiotika</vt:lpstr>
      <vt:lpstr>Rezistence</vt:lpstr>
      <vt:lpstr>Hodnocení účinku ATB</vt:lpstr>
      <vt:lpstr>Stanovení citlivosti a rezistence na ATB - kvantitativně </vt:lpstr>
      <vt:lpstr>Stanovení citlivosti a rezistence na ATB - kvantitativně </vt:lpstr>
      <vt:lpstr>Stanovení citlivosti a rezistence na ATB - kvalitativně</vt:lpstr>
      <vt:lpstr>Stanovení citlivosti a rezistence na ATB - kvalitativně</vt:lpstr>
      <vt:lpstr>Stanovení citlivosti a rezistence na ATB </vt:lpstr>
      <vt:lpstr>Stanovení citlivosti k ATB difuzním testem – disková metoda</vt:lpstr>
      <vt:lpstr>Postup – disková metoda</vt:lpstr>
      <vt:lpstr>Stanovení koncentrace ATB – difuzní jamková metoda</vt:lpstr>
      <vt:lpstr>Postup – difuzní jamková metoda</vt:lpstr>
      <vt:lpstr>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citlivosti k antibiotikům.  Stanovení koncentrace antibiotik.</dc:title>
  <dc:creator>Veronika Vrbovská</dc:creator>
  <cp:lastModifiedBy>Uživatel</cp:lastModifiedBy>
  <cp:revision>27</cp:revision>
  <dcterms:created xsi:type="dcterms:W3CDTF">2015-12-02T18:04:55Z</dcterms:created>
  <dcterms:modified xsi:type="dcterms:W3CDTF">2017-11-28T12:06:01Z</dcterms:modified>
</cp:coreProperties>
</file>