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92" r:id="rId3"/>
    <p:sldId id="293" r:id="rId4"/>
    <p:sldId id="294" r:id="rId5"/>
    <p:sldId id="296" r:id="rId6"/>
    <p:sldId id="295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2" autoAdjust="0"/>
    <p:restoredTop sz="96214" autoAdjust="0"/>
  </p:normalViewPr>
  <p:slideViewPr>
    <p:cSldViewPr snapToGrid="0">
      <p:cViewPr>
        <p:scale>
          <a:sx n="60" d="100"/>
          <a:sy n="60" d="100"/>
        </p:scale>
        <p:origin x="-3054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2C7110-207A-4139-9E7F-3E844797DD6A}" type="datetimeFigureOut">
              <a:rPr lang="cs-CZ"/>
              <a:pPr>
                <a:defRPr/>
              </a:pPr>
              <a:t>15.3.2017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4B7F35-19F5-45D3-B22B-C42B77CC8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7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Napr porovnáme pomer neofarbených živých buniek a ofarbených mrtvých ´vitálny test</a:t>
            </a:r>
          </a:p>
          <a:p>
            <a:pPr>
              <a:spcBef>
                <a:spcPct val="0"/>
              </a:spcBef>
            </a:pPr>
            <a:r>
              <a:rPr lang="cs-CZ" smtClean="0"/>
              <a:t>Komorky – podložné sklíčko s různe velkými ploškami, stanovujeme počet buniek v pološkách</a:t>
            </a:r>
          </a:p>
          <a:p>
            <a:pPr>
              <a:spcBef>
                <a:spcPct val="0"/>
              </a:spcBef>
            </a:pPr>
            <a:r>
              <a:rPr lang="cs-CZ" smtClean="0"/>
              <a:t>Na podložnom skle můžu byř vyryté políčka</a:t>
            </a:r>
          </a:p>
          <a:p>
            <a:pPr>
              <a:spcBef>
                <a:spcPct val="0"/>
              </a:spcBef>
            </a:pPr>
            <a:r>
              <a:rPr lang="cs-CZ" smtClean="0"/>
              <a:t>Fix farbený preparát – nanesieme známy objem a počítame napr v 10 poliach, vynásobíme počtom polí celého preparátu</a:t>
            </a:r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F43C1-3944-4EC8-A1AA-60C2F9899FA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Není to celkový počet, můžu tam byt aj mrtvé</a:t>
            </a:r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33150F-8ACB-4C8B-B8DD-040FAD5931D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Selektivne diagnostické půdy – počítame len kolónie danej farby, ostatné nás nezaujímajú, alebo sú nejak inhibované</a:t>
            </a:r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0A839-1489-4516-BBD2-BB46B8DDF29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4C5B4-EDDD-459B-AD85-7ABFFA3E3F28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0B2A8-2D04-4FD2-B445-7C8C2B4969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E22710-9E74-4C0D-88D8-18AEFB080CBB}" type="datetimeFigureOut">
              <a:rPr lang="en-US" smtClean="0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F4BA2F-37C9-43ED-AC84-011BA7F6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ctrTitle"/>
          </p:nvPr>
        </p:nvSpPr>
        <p:spPr>
          <a:xfrm>
            <a:off x="3136900" y="2711450"/>
            <a:ext cx="6353175" cy="1312863"/>
          </a:xfrm>
        </p:spPr>
        <p:txBody>
          <a:bodyPr/>
          <a:lstStyle/>
          <a:p>
            <a:r>
              <a:rPr lang="cs-CZ" dirty="0" smtClean="0"/>
              <a:t>Plotnová metoda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</a:t>
            </a:r>
          </a:p>
        </p:txBody>
      </p:sp>
      <p:sp>
        <p:nvSpPr>
          <p:cNvPr id="32770" name="Zástupný symbol pro obsah 5"/>
          <p:cNvSpPr>
            <a:spLocks noGrp="1"/>
          </p:cNvSpPr>
          <p:nvPr>
            <p:ph idx="1"/>
          </p:nvPr>
        </p:nvSpPr>
        <p:spPr>
          <a:xfrm>
            <a:off x="476250" y="2249488"/>
            <a:ext cx="11483975" cy="4333875"/>
          </a:xfrm>
        </p:spPr>
        <p:txBody>
          <a:bodyPr>
            <a:normAutofit fontScale="85000" lnSpcReduction="20000"/>
          </a:bodyPr>
          <a:lstStyle/>
          <a:p>
            <a:r>
              <a:rPr lang="cs-CZ" smtClean="0"/>
              <a:t>Vybrat misky nejvhodnějšího ředění (kde vyrostlo 20 – 200 kolonií) a spočítat na každé misce počet kolonií. </a:t>
            </a:r>
          </a:p>
          <a:p>
            <a:r>
              <a:rPr lang="cs-CZ" smtClean="0"/>
              <a:t>Vypočítat průměr </a:t>
            </a:r>
          </a:p>
          <a:p>
            <a:r>
              <a:rPr lang="cs-CZ" smtClean="0"/>
              <a:t>Vynásobit ho kladnou hodnotou ředění (ředění 10</a:t>
            </a:r>
            <a:r>
              <a:rPr lang="cs-CZ" baseline="30000" smtClean="0"/>
              <a:t>-4 </a:t>
            </a:r>
            <a:r>
              <a:rPr lang="cs-CZ" smtClean="0"/>
              <a:t>= průměr x 10</a:t>
            </a:r>
            <a:r>
              <a:rPr lang="cs-CZ" baseline="30000" smtClean="0"/>
              <a:t>4</a:t>
            </a:r>
            <a:r>
              <a:rPr lang="cs-CZ" smtClean="0"/>
              <a:t>)</a:t>
            </a:r>
          </a:p>
          <a:p>
            <a:r>
              <a:rPr lang="cs-CZ" smtClean="0"/>
              <a:t>Vynásobit hodnotou 10 (chceme hodnotu pro celý mililitr, ale pipetovali jsme jen 0,1 ml, proto x 10)</a:t>
            </a:r>
          </a:p>
          <a:p>
            <a:r>
              <a:rPr lang="cs-CZ" smtClean="0"/>
              <a:t>Získáme CFU/ml </a:t>
            </a:r>
          </a:p>
          <a:p>
            <a:endParaRPr lang="cs-CZ" smtClean="0"/>
          </a:p>
          <a:p>
            <a:r>
              <a:rPr lang="cs-CZ" b="1" smtClean="0"/>
              <a:t>Průměrný počet buněk   x   hodnota ředění (kladný exponent)</a:t>
            </a:r>
            <a:r>
              <a:rPr lang="cs-CZ" b="1" baseline="30000" smtClean="0"/>
              <a:t>    </a:t>
            </a:r>
            <a:r>
              <a:rPr lang="cs-CZ" b="1" smtClean="0"/>
              <a:t>x   10  =  CFU/ml </a:t>
            </a:r>
          </a:p>
          <a:p>
            <a:r>
              <a:rPr lang="cs-CZ" smtClean="0"/>
              <a:t>Výsledek uvést jak: CFU = číslo . 10</a:t>
            </a:r>
            <a:r>
              <a:rPr lang="cs-CZ" baseline="30000" smtClean="0"/>
              <a:t>x</a:t>
            </a:r>
            <a:r>
              <a:rPr lang="cs-CZ" smtClean="0"/>
              <a:t> (CFU = 7,5 . 10</a:t>
            </a:r>
            <a:r>
              <a:rPr lang="cs-CZ" baseline="30000" smtClean="0"/>
              <a:t>7</a:t>
            </a:r>
            <a:r>
              <a:rPr lang="cs-CZ" smtClean="0"/>
              <a:t>)</a:t>
            </a:r>
            <a:endParaRPr lang="cs-CZ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Metody stanovení počtu buněk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8613" y="2274888"/>
            <a:ext cx="5011737" cy="4514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Přímé</a:t>
            </a:r>
            <a:r>
              <a:rPr lang="cs-CZ" sz="1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mikroskopické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Počítáme buňky ze vzorku v preparátu, </a:t>
            </a:r>
            <a:r>
              <a:rPr lang="cs-CZ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bez kultivace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to rychlé, získáme počet a poměr </a:t>
            </a:r>
            <a:r>
              <a:rPr lang="cs-CZ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živých a mrtvých buněk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Vitální test,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počítací komůrky,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počítání buněk v kapce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na podložním skle,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počítání buněk ve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fixovaném barveném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preparátu</a:t>
            </a:r>
            <a:endParaRPr lang="cs-CZ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665913" y="2274888"/>
            <a:ext cx="5526087" cy="35909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Nepřímé</a:t>
            </a:r>
            <a:r>
              <a:rPr lang="cs-CZ" sz="1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kultivační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Kultivujeme</a:t>
            </a: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část vzorku a zjistíme počet </a:t>
            </a:r>
            <a:r>
              <a:rPr lang="cs-CZ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životaschopných</a:t>
            </a:r>
            <a:r>
              <a:rPr lang="cs-CZ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buněk </a:t>
            </a:r>
            <a:endParaRPr lang="cs-CZ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8" name="Picture 4" descr="http://www.genetickabanka.cz/media/images/pictures/burkerova-komurka-2.jpg"/>
          <p:cNvPicPr>
            <a:picLocks noChangeAspect="1" noChangeArrowheads="1"/>
          </p:cNvPicPr>
          <p:nvPr/>
        </p:nvPicPr>
        <p:blipFill>
          <a:blip r:embed="rId3"/>
          <a:srcRect l="4184" t="23969" r="37595" b="4025"/>
          <a:stretch>
            <a:fillRect/>
          </a:stretch>
        </p:blipFill>
        <p:spPr bwMode="auto">
          <a:xfrm>
            <a:off x="3735388" y="4117975"/>
            <a:ext cx="237331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imc02.hccs.edu/BiologyLabs/Micro/02BacterialIsolation/Bacterial_isolation_Quiz/pour%20plate.jpg"/>
          <p:cNvPicPr>
            <a:picLocks noChangeAspect="1" noChangeArrowheads="1"/>
          </p:cNvPicPr>
          <p:nvPr/>
        </p:nvPicPr>
        <p:blipFill>
          <a:blip r:embed="rId4"/>
          <a:srcRect l="51334"/>
          <a:stretch>
            <a:fillRect/>
          </a:stretch>
        </p:blipFill>
        <p:spPr bwMode="auto">
          <a:xfrm>
            <a:off x="7964488" y="4953000"/>
            <a:ext cx="2781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imc02.hccs.edu/BiologyLabs/Micro/02BacterialIsolation/Bacterial_isolation_Quiz/pour%20plate.jpg"/>
          <p:cNvPicPr>
            <a:picLocks noChangeAspect="1" noChangeArrowheads="1"/>
          </p:cNvPicPr>
          <p:nvPr/>
        </p:nvPicPr>
        <p:blipFill>
          <a:blip r:embed="rId4"/>
          <a:srcRect r="48723"/>
          <a:stretch>
            <a:fillRect/>
          </a:stretch>
        </p:blipFill>
        <p:spPr bwMode="auto">
          <a:xfrm>
            <a:off x="7924800" y="3384550"/>
            <a:ext cx="28209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Počty buněk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76250" y="2249488"/>
            <a:ext cx="11282363" cy="43338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Zjišťování počtu buněk slouží v experimentech jako standart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při porovnávání výsledků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Stanovíme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počty narostlých kolonií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předpokládá se že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buňka vytvoří 1 kolonii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Jednotka =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CFU/ml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Colony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forming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units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Počet životaschopných buněk v 1 ml média = počet buněk v 1ml schopných vytvořit kolonii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Určuje </a:t>
            </a:r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živé, kultivovatelné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bakterie, není to celkový počet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Stanovení počtu buněk se provádí v daném objemu a přepočítává se na 1 ml původního vzorku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Zákal – méně přesné - živé i mrtvé buňky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Médium – podle typu kultury 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Základní/selektivní/selektivně diagnostické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5" name="Picture 6" descr="http://www.sigmaaldrich.com/content/dam/sigma-aldrich/analytical-chromatography/microbiology/micro_7.gif"/>
          <p:cNvPicPr>
            <a:picLocks noChangeAspect="1" noChangeArrowheads="1"/>
          </p:cNvPicPr>
          <p:nvPr/>
        </p:nvPicPr>
        <p:blipFill>
          <a:blip r:embed="rId3"/>
          <a:srcRect t="55585" b="22208"/>
          <a:stretch>
            <a:fillRect/>
          </a:stretch>
        </p:blipFill>
        <p:spPr bwMode="auto">
          <a:xfrm>
            <a:off x="6151563" y="5232400"/>
            <a:ext cx="604043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Počítaní buněk - využití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1638" y="2270125"/>
            <a:ext cx="11282362" cy="43354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Srovnávání, opakovaní experimentů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Sledování přírůstku buněk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porovnáním počtu buněk v různých intervalech získáme obraz o fyziologickém stavu kultury, jejím prospívání či odumírání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Hodnocení podílu jednotlivých skupin bakterií v směsné kultuře 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Lze porovnávat makroskopické znaky jednotlivých zástupců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Lze pracovat na selektivních nebo diagnostických médiích – tedy 						získáme jen vybrané skupiny mikroorganismů.  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Např. rozbor vody – sledujeme a počítáme koliformní bakterie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2" name="Picture 2" descr="https://solemnlyrian.files.wordpress.com/2014/06/tc2.jpg"/>
          <p:cNvPicPr>
            <a:picLocks noChangeAspect="1" noChangeArrowheads="1"/>
          </p:cNvPicPr>
          <p:nvPr/>
        </p:nvPicPr>
        <p:blipFill>
          <a:blip r:embed="rId3"/>
          <a:srcRect l="10777" t="19820" r="4967" b="19705"/>
          <a:stretch>
            <a:fillRect/>
          </a:stretch>
        </p:blipFill>
        <p:spPr bwMode="auto">
          <a:xfrm>
            <a:off x="9261475" y="4552950"/>
            <a:ext cx="2032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Růstová křivka</a:t>
            </a:r>
          </a:p>
        </p:txBody>
      </p:sp>
      <p:sp>
        <p:nvSpPr>
          <p:cNvPr id="27650" name="Zástupný symbol pro obsah 5"/>
          <p:cNvSpPr>
            <a:spLocks noGrp="1"/>
          </p:cNvSpPr>
          <p:nvPr>
            <p:ph idx="1"/>
          </p:nvPr>
        </p:nvSpPr>
        <p:spPr>
          <a:xfrm>
            <a:off x="476250" y="2249488"/>
            <a:ext cx="11282363" cy="4333875"/>
          </a:xfrm>
        </p:spPr>
        <p:txBody>
          <a:bodyPr/>
          <a:lstStyle/>
          <a:p>
            <a:r>
              <a:rPr lang="cs-CZ" smtClean="0"/>
              <a:t>V pravidelných časových intervalech (po cca 20 – 40 minutách) se z kultivovaného média s kulturou odebírají vzorky a vysévají na misky. Grafickým vynesením logaritmu počtu živých buněk v závislosti na čase vzniká růstová křivka.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3429000"/>
            <a:ext cx="36036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bdélník 1"/>
          <p:cNvSpPr>
            <a:spLocks noChangeArrowheads="1"/>
          </p:cNvSpPr>
          <p:nvPr/>
        </p:nvSpPr>
        <p:spPr bwMode="auto">
          <a:xfrm>
            <a:off x="5227638" y="4370388"/>
            <a:ext cx="65214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latin typeface="Century Gothic" pitchFamily="34" charset="0"/>
              </a:rPr>
              <a:t>(1</a:t>
            </a:r>
            <a:r>
              <a:rPr lang="cs-CZ" b="1">
                <a:latin typeface="Century Gothic" pitchFamily="34" charset="0"/>
              </a:rPr>
              <a:t>) Lag fáze </a:t>
            </a:r>
          </a:p>
          <a:p>
            <a:r>
              <a:rPr lang="cs-CZ" b="1">
                <a:latin typeface="Century Gothic" pitchFamily="34" charset="0"/>
              </a:rPr>
              <a:t>(2) Fáze zrychleného růstu </a:t>
            </a:r>
            <a:r>
              <a:rPr lang="cs-CZ">
                <a:latin typeface="Century Gothic" pitchFamily="34" charset="0"/>
              </a:rPr>
              <a:t>– fáze fyziologického mládí</a:t>
            </a:r>
          </a:p>
          <a:p>
            <a:r>
              <a:rPr lang="cs-CZ" b="1">
                <a:latin typeface="Century Gothic" pitchFamily="34" charset="0"/>
              </a:rPr>
              <a:t>(3) Log fáze </a:t>
            </a:r>
            <a:r>
              <a:rPr lang="cs-CZ">
                <a:latin typeface="Century Gothic" pitchFamily="34" charset="0"/>
              </a:rPr>
              <a:t>– logaritmická – exponenciální</a:t>
            </a:r>
          </a:p>
          <a:p>
            <a:r>
              <a:rPr lang="cs-CZ" b="1">
                <a:latin typeface="Century Gothic" pitchFamily="34" charset="0"/>
              </a:rPr>
              <a:t>(4) Fáze zpomaleného růstu</a:t>
            </a:r>
          </a:p>
          <a:p>
            <a:r>
              <a:rPr lang="cs-CZ" b="1">
                <a:latin typeface="Century Gothic" pitchFamily="34" charset="0"/>
              </a:rPr>
              <a:t>(5) Fáze stacionární</a:t>
            </a:r>
          </a:p>
          <a:p>
            <a:r>
              <a:rPr lang="cs-CZ" b="1">
                <a:latin typeface="Century Gothic" pitchFamily="34" charset="0"/>
              </a:rPr>
              <a:t>(6) Fáze odumírání</a:t>
            </a:r>
            <a:endParaRPr lang="cs-CZ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Plotnová metoda</a:t>
            </a:r>
          </a:p>
        </p:txBody>
      </p:sp>
      <p:sp>
        <p:nvSpPr>
          <p:cNvPr id="28674" name="Zástupný symbol pro obsah 5"/>
          <p:cNvSpPr>
            <a:spLocks noGrp="1"/>
          </p:cNvSpPr>
          <p:nvPr>
            <p:ph idx="1"/>
          </p:nvPr>
        </p:nvSpPr>
        <p:spPr>
          <a:xfrm>
            <a:off x="476250" y="2249488"/>
            <a:ext cx="11282363" cy="4333875"/>
          </a:xfrm>
        </p:spPr>
        <p:txBody>
          <a:bodyPr/>
          <a:lstStyle/>
          <a:p>
            <a:r>
              <a:rPr lang="cs-CZ" smtClean="0"/>
              <a:t>Cíl – vytvoření ředící řady a vysetí daných ředění na misky</a:t>
            </a:r>
          </a:p>
          <a:p>
            <a:r>
              <a:rPr lang="cs-CZ" smtClean="0"/>
              <a:t>Získáme tak nezkreslené informace o počtu životaschopných mikroorganismů</a:t>
            </a:r>
          </a:p>
        </p:txBody>
      </p:sp>
      <p:pic>
        <p:nvPicPr>
          <p:cNvPr id="28675" name="Picture 2" descr="https://classconnection.s3.amazonaws.com/636/flashcards/1788636/jpg/serial_dilution2-142CE6B7F8D36AB28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3267075"/>
            <a:ext cx="62515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Počítání kolonií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2417763"/>
            <a:ext cx="415607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75" y="2430463"/>
            <a:ext cx="48228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Postup v cvičení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76250" y="2249488"/>
            <a:ext cx="11282363" cy="460851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Popsat sterilní zkumavky, od 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-1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 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-6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každé napipetovat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900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destilované vody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Dobře promíchat kulturu, odebrat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přenést do první zkumavky (10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Promíchat čistou špičkou a přenést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druhé zkumavky (10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Vždy čistou špičkou promíchat suspenzi a přenést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další zkumavky (10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-3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-4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-5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10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-6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Popsat misky na víčko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 zkumavky s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ředěním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-4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nanést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dvě/tři misky a rozhokejkovat (dlouho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 zkumavky s ředěním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-5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nanést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 dvě/tři misky a rozhokejkovat (dlouho)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 zkumavky s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ředěním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cs-CZ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-6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nanést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dvě/tři misky a rozhokejkovat (dlouho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destilované vody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odebrat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rozhokejkovat po misce – kontrola sterility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Kultivujeme 2-3 dny při 30ºC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0"/>
            <a:ext cx="10231437" cy="66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1313</TotalTime>
  <Words>609</Words>
  <Application>Microsoft Office PowerPoint</Application>
  <PresentationFormat>Vlastní</PresentationFormat>
  <Paragraphs>80</Paragraphs>
  <Slides>10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Plotnová metoda</vt:lpstr>
      <vt:lpstr>Metody stanovení počtu buněk</vt:lpstr>
      <vt:lpstr>Počty buněk</vt:lpstr>
      <vt:lpstr>Počítaní buněk - využití</vt:lpstr>
      <vt:lpstr>Růstová křivka</vt:lpstr>
      <vt:lpstr>Plotnová metoda</vt:lpstr>
      <vt:lpstr>Počítání kolonií</vt:lpstr>
      <vt:lpstr>Postup v cvičení</vt:lpstr>
      <vt:lpstr>Prezentace aplikace PowerPoint</vt:lpstr>
      <vt:lpstr>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muni</cp:lastModifiedBy>
  <cp:revision>96</cp:revision>
  <dcterms:created xsi:type="dcterms:W3CDTF">2015-09-30T19:09:05Z</dcterms:created>
  <dcterms:modified xsi:type="dcterms:W3CDTF">2017-03-15T05:28:52Z</dcterms:modified>
</cp:coreProperties>
</file>