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94" r:id="rId4"/>
    <p:sldId id="298" r:id="rId5"/>
    <p:sldId id="292" r:id="rId6"/>
    <p:sldId id="306" r:id="rId7"/>
    <p:sldId id="299" r:id="rId8"/>
    <p:sldId id="295" r:id="rId9"/>
    <p:sldId id="305" r:id="rId10"/>
    <p:sldId id="303" r:id="rId11"/>
    <p:sldId id="297" r:id="rId12"/>
    <p:sldId id="308" r:id="rId13"/>
    <p:sldId id="309" r:id="rId14"/>
    <p:sldId id="307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4434" autoAdjust="0"/>
  </p:normalViewPr>
  <p:slideViewPr>
    <p:cSldViewPr snapToGrid="0">
      <p:cViewPr varScale="1">
        <p:scale>
          <a:sx n="103" d="100"/>
          <a:sy n="103" d="100"/>
        </p:scale>
        <p:origin x="-69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8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AABCF-7D84-491D-8655-4D505432DA76}" type="datetimeFigureOut">
              <a:rPr lang="cs-CZ" smtClean="0"/>
              <a:t>26.4.2016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5C230-61BC-4E93-98B3-561C5C6A8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Proteíny</a:t>
            </a:r>
            <a:r>
              <a:rPr lang="cs-CZ" dirty="0" smtClean="0"/>
              <a:t> sú </a:t>
            </a:r>
            <a:r>
              <a:rPr lang="cs-CZ" dirty="0" err="1" smtClean="0"/>
              <a:t>pevne</a:t>
            </a:r>
            <a:r>
              <a:rPr lang="cs-CZ" dirty="0" smtClean="0"/>
              <a:t> </a:t>
            </a:r>
            <a:r>
              <a:rPr lang="cs-CZ" dirty="0" err="1" smtClean="0"/>
              <a:t>zviazané</a:t>
            </a:r>
            <a:r>
              <a:rPr lang="cs-CZ" dirty="0" smtClean="0"/>
              <a:t> s nukleovou kyselinou a </a:t>
            </a:r>
            <a:r>
              <a:rPr lang="cs-CZ" dirty="0" err="1" smtClean="0"/>
              <a:t>zabezpečujú</a:t>
            </a:r>
            <a:r>
              <a:rPr lang="cs-CZ" dirty="0" smtClean="0"/>
              <a:t> jej </a:t>
            </a:r>
            <a:r>
              <a:rPr lang="cs-CZ" dirty="0" err="1" smtClean="0"/>
              <a:t>kondenzáciu</a:t>
            </a:r>
            <a:r>
              <a:rPr lang="cs-CZ" dirty="0" smtClean="0"/>
              <a:t> a </a:t>
            </a:r>
            <a:r>
              <a:rPr lang="cs-CZ" dirty="0" err="1" smtClean="0"/>
              <a:t>rezistenciu</a:t>
            </a:r>
            <a:r>
              <a:rPr lang="cs-CZ" dirty="0" smtClean="0"/>
              <a:t> </a:t>
            </a:r>
            <a:r>
              <a:rPr lang="cs-CZ" dirty="0" err="1" smtClean="0"/>
              <a:t>voči</a:t>
            </a:r>
            <a:r>
              <a:rPr lang="cs-CZ" dirty="0" smtClean="0"/>
              <a:t> UV a DNA-</a:t>
            </a:r>
            <a:r>
              <a:rPr lang="cs-CZ" dirty="0" err="1" smtClean="0"/>
              <a:t>ničiacich</a:t>
            </a:r>
            <a:r>
              <a:rPr lang="cs-CZ" dirty="0" smtClean="0"/>
              <a:t> </a:t>
            </a:r>
            <a:r>
              <a:rPr lang="cs-CZ" dirty="0" err="1" smtClean="0"/>
              <a:t>látok</a:t>
            </a:r>
            <a:endParaRPr lang="cs-CZ" dirty="0" smtClean="0"/>
          </a:p>
          <a:p>
            <a:r>
              <a:rPr lang="cs-CZ" dirty="0" smtClean="0"/>
              <a:t>Intina bráni </a:t>
            </a:r>
            <a:r>
              <a:rPr lang="cs-CZ" dirty="0" err="1" smtClean="0"/>
              <a:t>prestupu</a:t>
            </a:r>
            <a:r>
              <a:rPr lang="cs-CZ" dirty="0" smtClean="0"/>
              <a:t> </a:t>
            </a:r>
            <a:r>
              <a:rPr lang="cs-CZ" dirty="0" err="1" smtClean="0"/>
              <a:t>chem</a:t>
            </a:r>
            <a:r>
              <a:rPr lang="cs-CZ" dirty="0" smtClean="0"/>
              <a:t>. </a:t>
            </a:r>
            <a:r>
              <a:rPr lang="cs-CZ" dirty="0" err="1" smtClean="0"/>
              <a:t>Látok</a:t>
            </a:r>
            <a:r>
              <a:rPr lang="cs-CZ" dirty="0" smtClean="0"/>
              <a:t> z </a:t>
            </a:r>
            <a:r>
              <a:rPr lang="cs-CZ" dirty="0" err="1" smtClean="0"/>
              <a:t>prostredia</a:t>
            </a:r>
            <a:endParaRPr lang="cs-CZ" dirty="0" smtClean="0"/>
          </a:p>
          <a:p>
            <a:r>
              <a:rPr lang="cs-CZ" dirty="0" smtClean="0"/>
              <a:t>/</a:t>
            </a:r>
            <a:r>
              <a:rPr lang="cs-CZ" dirty="0" err="1" smtClean="0"/>
              <a:t>Peptifoglykan</a:t>
            </a:r>
            <a:r>
              <a:rPr lang="cs-CZ" dirty="0" smtClean="0"/>
              <a:t>. Základ </a:t>
            </a:r>
            <a:r>
              <a:rPr lang="cs-CZ" dirty="0" err="1" smtClean="0"/>
              <a:t>budúcej</a:t>
            </a:r>
            <a:r>
              <a:rPr lang="cs-CZ" dirty="0" smtClean="0"/>
              <a:t> </a:t>
            </a:r>
            <a:r>
              <a:rPr lang="cs-CZ" dirty="0" err="1" smtClean="0"/>
              <a:t>bun.steny</a:t>
            </a:r>
            <a:r>
              <a:rPr lang="cs-CZ" dirty="0" smtClean="0"/>
              <a:t> při klíčení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C230-61BC-4E93-98B3-561C5C6A8A4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57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sporulace probíhá i při dostatku živin, hlavně však ve stacionární fázi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během sporulace modelového mikroorganizmu 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cs-CZ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subtillis</a:t>
            </a:r>
            <a:r>
              <a:rPr lang="cs-C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můžeme rozlišit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fází (I –</a:t>
            </a: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VII)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jež lze charakterizovat morfologicky a na molekulárně biologické úrovni; za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 vzniku endospory zodpovídá 50 genů a trvá průměrně 6 – 7 hodin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 začíná ve fázi G1, v průběhu vzniku přepážky (na konci G1) je již jasné, zda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vznikne vegetativní buňka nebo spora, buňka přechází od binárního dělení k dělení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asymetrickému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místě přepážky se dvojitě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vchlípí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cytoplazmatická membrána</a:t>
            </a:r>
          </a:p>
          <a:p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prospora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utváří v tzv. sporogenní zóně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primárně se přepisují geny, které připraví prostor pro sporu, zvyšuje se kvantum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volutinu (= první známka sporulace, zvýšené množství volutinu zjistíme jeho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nabarvením)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druhým signálem sporulace je zvýšení množství enzymů; buňka zvyšuje spotřebu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acetátu, zvýšení počtu enzymů Krebsova cyklu a hydroláz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procesu sporulace se podílí amylázy, proteázy, fosfatázy,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DNázy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Začíná spontánní aktivací spory.</a:t>
            </a: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Aktivace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začíná destabilizací pláště, v laboratorních podmínkách při působení teploty 70-85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°C po 5 – 10 minutách, dalšími aktivátory jsou malé organické molekuly – aminokyseliny,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vitaminy, zvýšení počtu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L-Ala,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Ino. Aktivovaná spora přijímá vodu a ztrácí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rezistenci – bílkovinné stabilizátory jako vnitřní součásti se začínají rozkládat, vzniklé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aminokyseliny slouží jako stavební kameny nových proteinů. Nejprve ovlivněna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proteosyntéza (hlavně degradační enzymy – proto ve spoře dostatek Mg). V momentě, kdy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buňka tvoří energii, začíná fungovat regulační aparát chromozomu (ATP = signál aktivace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chromozomu). Prvními funkčními enzymy jsou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glykosidázy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metabolizování kortexu, poté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rozklad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extiny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fosfolipidy+bílkovina+polysacharid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Lytický enzym: p68 =&gt; p29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kortikohydroláza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depolymerizuje kortex pro nástupný průnik vody. Po dvou hodinách po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germinaci spory následuje dělení vegetativní buňky.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Podle lokalizace klíčení spory rozeznáváme germinaci terminální (na pólech buňky) 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centrální. Germinaci je možné inhibovat přítomností aminokyseliny D-Ala, MgCl2,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inhibitorem proteáz -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fenylmetylsulfonylfluoridem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PMSF.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C230-61BC-4E93-98B3-561C5C6A8A4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81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Bielkovinové</a:t>
            </a:r>
            <a:r>
              <a:rPr lang="cs-CZ" dirty="0" smtClean="0"/>
              <a:t> stabilizátory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rozpadaju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zo</a:t>
            </a:r>
            <a:r>
              <a:rPr lang="cs-CZ" baseline="0" dirty="0" smtClean="0"/>
              <a:t> vzniknutých aminokyselin </a:t>
            </a:r>
            <a:r>
              <a:rPr lang="cs-CZ" baseline="0" dirty="0" err="1" smtClean="0"/>
              <a:t>vznikaju</a:t>
            </a:r>
            <a:r>
              <a:rPr lang="cs-CZ" baseline="0" dirty="0" smtClean="0"/>
              <a:t> nove </a:t>
            </a:r>
            <a:r>
              <a:rPr lang="cs-CZ" baseline="0" dirty="0" err="1" smtClean="0"/>
              <a:t>bielkoviny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C230-61BC-4E93-98B3-561C5C6A8A4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00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Kontrast – pozorujeme </a:t>
            </a:r>
            <a:r>
              <a:rPr lang="cs-CZ" dirty="0" err="1" smtClean="0"/>
              <a:t>skutocny</a:t>
            </a:r>
            <a:r>
              <a:rPr lang="cs-CZ" dirty="0" smtClean="0"/>
              <a:t> tvar </a:t>
            </a:r>
            <a:r>
              <a:rPr lang="cs-CZ" dirty="0" err="1" smtClean="0"/>
              <a:t>bunky</a:t>
            </a:r>
            <a:r>
              <a:rPr lang="cs-CZ" dirty="0" smtClean="0"/>
              <a:t> a struktury </a:t>
            </a:r>
            <a:r>
              <a:rPr lang="cs-CZ" dirty="0" err="1" smtClean="0"/>
              <a:t>bunky</a:t>
            </a:r>
            <a:r>
              <a:rPr lang="cs-CZ" dirty="0" smtClean="0"/>
              <a:t>, rast, </a:t>
            </a:r>
            <a:r>
              <a:rPr lang="cs-CZ" dirty="0" err="1" smtClean="0"/>
              <a:t>mnozenie</a:t>
            </a:r>
            <a:r>
              <a:rPr lang="cs-CZ" dirty="0" smtClean="0"/>
              <a:t>, pohyb, fázový kontrast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využíva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odlišnú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svetlolomnost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castic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rozne</a:t>
            </a:r>
            <a:r>
              <a:rPr lang="cs-CZ" baseline="0" dirty="0" smtClean="0"/>
              <a:t> indexy lomu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Jen vyklenutí </a:t>
            </a:r>
            <a:r>
              <a:rPr lang="cs-CZ" dirty="0" err="1" smtClean="0"/>
              <a:t>bunky</a:t>
            </a:r>
            <a:r>
              <a:rPr lang="cs-CZ" dirty="0" smtClean="0"/>
              <a:t> </a:t>
            </a:r>
            <a:r>
              <a:rPr lang="cs-CZ" dirty="0" err="1" smtClean="0"/>
              <a:t>sposobené</a:t>
            </a:r>
            <a:r>
              <a:rPr lang="cs-CZ" dirty="0" smtClean="0"/>
              <a:t> </a:t>
            </a:r>
            <a:r>
              <a:rPr lang="cs-CZ" dirty="0" err="1" smtClean="0"/>
              <a:t>pritomnostou</a:t>
            </a:r>
            <a:r>
              <a:rPr lang="cs-CZ" dirty="0" smtClean="0"/>
              <a:t> spor, </a:t>
            </a:r>
            <a:r>
              <a:rPr lang="cs-CZ" dirty="0" err="1" smtClean="0"/>
              <a:t>priamo</a:t>
            </a:r>
            <a:r>
              <a:rPr lang="cs-CZ" dirty="0" smtClean="0"/>
              <a:t> by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slo</a:t>
            </a:r>
            <a:r>
              <a:rPr lang="cs-CZ" dirty="0" smtClean="0"/>
              <a:t> </a:t>
            </a:r>
            <a:r>
              <a:rPr lang="cs-CZ" dirty="0" err="1" smtClean="0"/>
              <a:t>ofarbit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keby</a:t>
            </a:r>
            <a:r>
              <a:rPr lang="cs-CZ" baseline="0" dirty="0" smtClean="0"/>
              <a:t> si </a:t>
            </a:r>
            <a:r>
              <a:rPr lang="cs-CZ" baseline="0" dirty="0" err="1" smtClean="0"/>
              <a:t>vytvorime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protosporu</a:t>
            </a:r>
            <a:r>
              <a:rPr lang="cs-CZ" baseline="0" dirty="0" smtClean="0"/>
              <a:t>, kde </a:t>
            </a:r>
            <a:r>
              <a:rPr lang="cs-CZ" baseline="0" dirty="0" err="1" smtClean="0"/>
              <a:t>ma</a:t>
            </a:r>
            <a:r>
              <a:rPr lang="cs-CZ" baseline="0" dirty="0" smtClean="0"/>
              <a:t> kortex ide to </a:t>
            </a:r>
            <a:r>
              <a:rPr lang="cs-CZ" baseline="0" dirty="0" err="1" smtClean="0"/>
              <a:t>iba</a:t>
            </a:r>
            <a:r>
              <a:rPr lang="cs-CZ" baseline="0" dirty="0" smtClean="0"/>
              <a:t> za horka </a:t>
            </a:r>
            <a:r>
              <a:rPr lang="cs-CZ" baseline="0" dirty="0" err="1" smtClean="0"/>
              <a:t>alebo</a:t>
            </a:r>
            <a:r>
              <a:rPr lang="cs-CZ" baseline="0" dirty="0" smtClean="0"/>
              <a:t> s </a:t>
            </a:r>
            <a:r>
              <a:rPr lang="cs-CZ" baseline="0" dirty="0" err="1" smtClean="0"/>
              <a:t>koncentrovanymi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farbami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C230-61BC-4E93-98B3-561C5C6A8A4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64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88421" y="1818403"/>
            <a:ext cx="10218849" cy="2677648"/>
          </a:xfrm>
        </p:spPr>
        <p:txBody>
          <a:bodyPr/>
          <a:lstStyle/>
          <a:p>
            <a:pPr algn="ctr"/>
            <a:r>
              <a:rPr lang="cs-CZ" dirty="0" smtClean="0"/>
              <a:t>Pozorování bakteriálních endospor a negativní barvení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6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pouzdro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048" y="2286000"/>
            <a:ext cx="11247120" cy="4370832"/>
          </a:xfrm>
        </p:spPr>
        <p:txBody>
          <a:bodyPr>
            <a:normAutofit/>
          </a:bodyPr>
          <a:lstStyle/>
          <a:p>
            <a:r>
              <a:rPr lang="cs-CZ" b="1" dirty="0" smtClean="0"/>
              <a:t>Polysacharidové</a:t>
            </a:r>
            <a:r>
              <a:rPr lang="cs-CZ" dirty="0" smtClean="0"/>
              <a:t> </a:t>
            </a:r>
            <a:r>
              <a:rPr lang="cs-CZ" dirty="0"/>
              <a:t>či bílkovinové </a:t>
            </a:r>
            <a:r>
              <a:rPr lang="cs-CZ" dirty="0" smtClean="0"/>
              <a:t>pouzdro </a:t>
            </a:r>
            <a:r>
              <a:rPr lang="cs-CZ" b="1" dirty="0"/>
              <a:t>lemuje </a:t>
            </a:r>
            <a:r>
              <a:rPr lang="cs-CZ" dirty="0"/>
              <a:t>bakteriální buňku, </a:t>
            </a:r>
            <a:r>
              <a:rPr lang="cs-CZ" b="1" dirty="0"/>
              <a:t>chrání</a:t>
            </a:r>
            <a:r>
              <a:rPr lang="cs-CZ" dirty="0"/>
              <a:t> jí proti vysychání , jedům, imunitnímu </a:t>
            </a:r>
            <a:r>
              <a:rPr lang="cs-CZ" dirty="0" smtClean="0"/>
              <a:t>systému</a:t>
            </a:r>
          </a:p>
          <a:p>
            <a:r>
              <a:rPr lang="cs-CZ" dirty="0" smtClean="0"/>
              <a:t>Adherence, </a:t>
            </a:r>
            <a:r>
              <a:rPr lang="cs-CZ" dirty="0" err="1" smtClean="0"/>
              <a:t>biofilm</a:t>
            </a:r>
            <a:r>
              <a:rPr lang="cs-CZ" dirty="0" smtClean="0"/>
              <a:t>, </a:t>
            </a:r>
            <a:r>
              <a:rPr lang="cs-CZ" dirty="0"/>
              <a:t>rezistence k antibiotikům, faktor virulence</a:t>
            </a:r>
          </a:p>
          <a:p>
            <a:r>
              <a:rPr lang="cs-CZ" dirty="0"/>
              <a:t>Bakterie tvořící pouzdra tvoří </a:t>
            </a:r>
            <a:r>
              <a:rPr lang="cs-CZ" b="1" dirty="0" smtClean="0"/>
              <a:t>slizové, mukózní</a:t>
            </a:r>
            <a:r>
              <a:rPr lang="cs-CZ" dirty="0" smtClean="0"/>
              <a:t>, </a:t>
            </a:r>
            <a:r>
              <a:rPr lang="cs-CZ" dirty="0"/>
              <a:t>kličkou tahavé </a:t>
            </a:r>
            <a:r>
              <a:rPr lang="cs-CZ" dirty="0" smtClean="0"/>
              <a:t>kolonie, </a:t>
            </a:r>
            <a:r>
              <a:rPr lang="cs-CZ" dirty="0" smtClean="0"/>
              <a:t>které </a:t>
            </a:r>
            <a:r>
              <a:rPr lang="cs-CZ" dirty="0" smtClean="0"/>
              <a:t>znázorníme negativním barvením</a:t>
            </a:r>
          </a:p>
          <a:p>
            <a:r>
              <a:rPr lang="cs-CZ" dirty="0" smtClean="0"/>
              <a:t>Vysoké množství sacharidů v médiu podporuje tvorbu pouzdra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 descr="http://pinkava.asu.edu/starcentral/microscope/msr/rawdata/viewable/bacteria_1097852068_esmla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/>
          <a:stretch/>
        </p:blipFill>
        <p:spPr bwMode="auto">
          <a:xfrm>
            <a:off x="8462759" y="4643438"/>
            <a:ext cx="3333750" cy="22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t="10022"/>
          <a:stretch/>
        </p:blipFill>
        <p:spPr>
          <a:xfrm>
            <a:off x="4325509" y="4629150"/>
            <a:ext cx="3912457" cy="22288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32" y="4629150"/>
            <a:ext cx="3765884" cy="22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Pozorování spor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776" y="2212848"/>
            <a:ext cx="7764399" cy="4389120"/>
          </a:xfrm>
        </p:spPr>
        <p:txBody>
          <a:bodyPr>
            <a:normAutofit/>
          </a:bodyPr>
          <a:lstStyle/>
          <a:p>
            <a:r>
              <a:rPr lang="cs-CZ" dirty="0" smtClean="0"/>
              <a:t>Neobarvené spory </a:t>
            </a:r>
            <a:r>
              <a:rPr lang="cs-CZ" dirty="0" smtClean="0"/>
              <a:t>(nativní preparát) </a:t>
            </a:r>
            <a:r>
              <a:rPr lang="cs-CZ" dirty="0" smtClean="0"/>
              <a:t>pozorujeme </a:t>
            </a:r>
            <a:r>
              <a:rPr lang="cs-CZ" b="1" dirty="0" smtClean="0"/>
              <a:t>fázovým</a:t>
            </a:r>
            <a:r>
              <a:rPr lang="cs-CZ" dirty="0" smtClean="0"/>
              <a:t> (zářící spory) nebo </a:t>
            </a:r>
            <a:r>
              <a:rPr lang="cs-CZ" b="1" dirty="0" err="1" smtClean="0"/>
              <a:t>Nomarského</a:t>
            </a:r>
            <a:r>
              <a:rPr lang="cs-CZ" dirty="0" smtClean="0"/>
              <a:t> </a:t>
            </a:r>
            <a:r>
              <a:rPr lang="cs-CZ" b="1" dirty="0" smtClean="0"/>
              <a:t>kontrastem</a:t>
            </a:r>
            <a:r>
              <a:rPr lang="cs-CZ" dirty="0"/>
              <a:t> </a:t>
            </a:r>
            <a:r>
              <a:rPr lang="cs-CZ" dirty="0" smtClean="0"/>
              <a:t>(plastický povrch)</a:t>
            </a:r>
          </a:p>
          <a:p>
            <a:r>
              <a:rPr lang="cs-CZ" b="1" dirty="0" smtClean="0"/>
              <a:t>Jednoduchým barvením </a:t>
            </a:r>
            <a:r>
              <a:rPr lang="cs-CZ" dirty="0" smtClean="0"/>
              <a:t>se barví jen buňková stěna, nevidíme spory, </a:t>
            </a:r>
            <a:r>
              <a:rPr lang="cs-CZ" b="1" dirty="0" smtClean="0"/>
              <a:t>jen vyklenutí buňky</a:t>
            </a:r>
          </a:p>
          <a:p>
            <a:r>
              <a:rPr lang="cs-CZ" dirty="0" smtClean="0"/>
              <a:t>Endosporu obarvíme </a:t>
            </a:r>
            <a:r>
              <a:rPr lang="cs-CZ" b="1" dirty="0" smtClean="0"/>
              <a:t>za horka</a:t>
            </a:r>
            <a:r>
              <a:rPr lang="cs-CZ" dirty="0" smtClean="0"/>
              <a:t>.  Spory špatně přijímají barvivo, proto se obarví až během varu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u="sng" dirty="0" smtClean="0"/>
              <a:t>Negativní barvení</a:t>
            </a:r>
          </a:p>
          <a:p>
            <a:r>
              <a:rPr lang="cs-CZ" dirty="0" smtClean="0"/>
              <a:t>Obarví </a:t>
            </a:r>
            <a:r>
              <a:rPr lang="cs-CZ" b="1" dirty="0" smtClean="0"/>
              <a:t>okolí buněk</a:t>
            </a:r>
            <a:r>
              <a:rPr lang="cs-CZ" dirty="0" smtClean="0"/>
              <a:t> (pozadí, sklíčko), ne buňky samotné</a:t>
            </a:r>
          </a:p>
          <a:p>
            <a:r>
              <a:rPr lang="cs-CZ" dirty="0"/>
              <a:t>B</a:t>
            </a:r>
            <a:r>
              <a:rPr lang="cs-CZ" dirty="0" smtClean="0"/>
              <a:t>uňka se </a:t>
            </a:r>
            <a:r>
              <a:rPr lang="cs-CZ" b="1" dirty="0" smtClean="0"/>
              <a:t>nedeformuje</a:t>
            </a:r>
            <a:r>
              <a:rPr lang="cs-CZ" dirty="0" smtClean="0"/>
              <a:t> barvením ani fixací</a:t>
            </a:r>
          </a:p>
        </p:txBody>
      </p:sp>
      <p:pic>
        <p:nvPicPr>
          <p:cNvPr id="7170" name="Picture 2" descr="https://encrypted-tbn2.gstatic.com/images?q=tbn:ANd9GcRPojy6VqFD3ftBbdqzYryWC0u8H-oTnNlWpZIS_1cu2rJXSs5Eh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3" t="41521"/>
          <a:stretch/>
        </p:blipFill>
        <p:spPr bwMode="auto">
          <a:xfrm>
            <a:off x="9120180" y="418230"/>
            <a:ext cx="2591789" cy="15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UUExQWFRUXGBgYFxcXFxwcGBwaHB0XGBwYHB8cHCggHBwlHBwYITEhJSkrLi4uHB8zODMsNygtLisBCgoKBQUFDgUFDisZExkrKysrKysrKysrKysrKysrKysrKysrKysrKysrKysrKysrKysrKysrKysrKysrKysrK//AABEIAQgAvwMBIgACEQEDEQH/xAAbAAABBQEBAAAAAAAAAAAAAAADAQIEBQYAB//EAEEQAAEDAgMDCAYGCgMBAAAAAAEAAgMEEQUSITFBUQYiYXGBkZLREzJSU7GyBxQjQnKhM2KCorPB0uHw8RVDcxb/xAAUAQEAAAAAAAAAAAAAAAAAAAAA/8QAFBEBAAAAAAAAAAAAAAAAAAAAAP/aAAwDAQACEQMRAD8APM85nan1jv6Smlx4nvRKj13fiPxTSEDc54nvXZzxPeuK5jdUD85vtKKSeJ71LpMPLlbQ0UDszGSMc9vrNa4EjrA2IM2JT7R70707rese8qZWURadiry5AZlQ72nd5RBUOP3neIqOGoNdS+kYWXsHWDtL3bcXb2jTtKCcJ3e07xFHop3Zxq71X31PsOVZS0tnMc52ZzWFhNvW1abnp0/MqyoW8/8AZf8AI5BRtqX29d/iPmnGqk94/wAR80EN0CeGoONbL7x/iPmhmtl94/xnzSPCAWoDGsk94/xO80369J7x/jd5qXheEPnJDdANpJ0Ch1sIY9zMzXFpsS03HegT/kJfeyeN3muGIy+9k8bvNRyuKCa2sl94/wAbvNO+uy+9k8bvNRWplTDnYW3tfQ6X03jtFx2oJTsQm97J43eaWlxGb0g+1kt+N3A9Kr4KMtdckHmht7WOm8m+uwbtyl0TftB2/AoLyobz3fiP81zmp1R67vxH4pJCgFZOgbqlsnU+hQaqjg+zOXQlpt1/7XlPIq7K6nubEuLXHjcEEHrK9fwl12BeXco6RtPiJsbD0jJNNouQ492qD0jE6a4WUmZYlb6sYC3TesTiUdnFBFaEVuxAzI8QugVrFJov0g/C/wCRyZkRqGPn/sv+RyDPNausnApbIAyBMspD2plrINFyfeBTVOtiAD07wsLTm73Lc8khmMrb2Bjdf8li3x2mcOvYgN6NIYuCLGE4tQN9GnsanA3T2lAj2rqZnPHb8CjFq6mH2je34FBZ1DOe7rd8UxwRpjZ7vxH4rrII4TmBOc1KxqDSYFLuush9KfJ9+cVUYLhYNkAGotsdbhbTsV7h8uUrV0rw4IMr9HOMPngMcxaXR2aw35zm23jfbirHGMMvqAvPuVdHNRVvpQdC8yRv3cSw9Wy3Bb3BeXNHOGh7xFIbXY/QXPsu2EdeqDOyU5BXRLUY1QDas26NARyLRH7T9l/yOQNiLQG8g/C/5HIKMBKUoCWyBhCa4FEeE0lBMwet9E/NuILSOg6FVVbTOdIRE0vIO1rSdOnhdHCuaGtvTSQjRxOYHZfcR02GoQUDdOsbR/Jc5qXD6JznOa0g3OnX17EWaItJado2oBNaiNSMRAEDLp1L67e34FI4J9G3njt+BQWlU77R/wCI/Fc0Lqgc934j8SUxoOml9e5AVg1RGNTGA7URiAjdOCtsMrspsqwhMDrdCDW1lLFUxGORocxwsQfiDuI4rzut+it/pPspx6Mn74Odo4C2h/JaKnrnN1Ut2LEhATE5gxjYwSQ1obffoLLOyO1upFZU5tVFdqgQuujYa37QdT/kchxt1Umj/SD8L/kcgowuc1Pan5UAmtTHhHIQ3NQAuuzJxakKAFbK/aNejYNNNLadiDStJuTpeylNanZUCsCW6VoSlAw7UWkHPHb8ChOGqJQu+0b2/AoN7PEzMfso9p+41I2Jnu4/AEkrucesp7Sg4Rt93H4Amsa33cfgCeDxTGuQFa1p0yM8AU2HD4ztjZ4Qg0kQJCsXvDGlziAGgkncANSUFVi01HTBpnEbcxsBlJJ4mwF7DijNpIHNDmMjc1wBBAFiDvXmlfWSYjWXYDrzIwfuxi/OPDe49dl6jh9EIYWRNNwxobc7TxKCMMPiO2JnhCL/AMVERpHGD+EKRa6qeU2IzQMYYGh7nPsbsc+wySOBswg+s1re3qQT2YVEBrHGf2R/JDdSRtuRGwENdbm/qlMpa6R0j2uZlYI4ntNiDmeZM7TfS7crdBsvrtUiTY4/qu+UoMqwN91F4AjWb7qLwBBY8WTydED2hh/6ovAFIjgjP/TH4VHjKksfZA00se+GLw/3Q3UsfuYvD/dSc90mVBXTiJgJMMVh+r/dAo6+nk9SOEkbeb/daA0jfRvzgEkaA8OKw1DhGWoe9h5m7pKDRhkfuYvD/dHpoYiRmhjt+H+6COpDra0QtzFpdqGgNAvc9ZCC+xDBoPR5oo4wRuIuD0bdFBpKKK4JhjB6GnzUbDcREt2tDwA1jrkCxDxmFiCdQNo6toIKtaaPUIIsxGc9ZRI3KLIee7rKe26CSTZNYy5Qy5FpRrtQW9JFoqLl7jDIoDAdXzNIsD6rd7j8Lb9VpYhovO34DNV4hKZbZGPAdzhpH91o1vqLd5QXX0fYMI4/TGxMgGXoaOvifgFqZtFU4/jrKJjAGZi42awHKAG2udh0GgVjR1QmiZK3QPaHC+3XcgjEm6XU70X0JK4w2QJZNmHNd+F3ylFchzeq78L/AJSgxl09r0kQGq46IDxPUlp3qFE5TBs/kgMwotO92a4bmtra9lGpxc9au6mjtDZhGY66799kGf5QYg2oDBC/JILZmm4cBpc32fmnw0oa0BVtJSS5XzZLvte3AJmEY6ZSWluVw3XQWzmob6Vr9HtDm3vYi+zejB/FEZuQEpKKOO5ZG1l7XytAvYAAG3Rp1KwpGG6DGFMpmaoK6OhJcesqaMPsFC5T8qqeh/SXdI7VsbBzrcTfQBZil+lVpJzUxDd2V9z+YAQa2ejPC6FRxEO1RsD5QQVYvG7UauY7Rw8x0hWRgCB7Ni815MOczFZGAnKXzNIJ2jUj8wF6VI8NaXHYAT3C68v+jyqM9e+Vx1c2R57SNOy/5ILL6SufLTRD1jm/eLQB3grcYdC2KKOIEc1gAF9TYamyx3KWRjsTpmOaRbKLjpdcdl0HHnO/5eEAnQxdx2oNRyk5QsooxI9pcXOytaONr7VY4ZXNqIWSsvleLi+3pB6lTcs8C+t05Y089pzs4ZgDoesaLH8jOU8tK5tLM0lodbKRZ7CTu4i+5B6g+K6hVTLNd+F/ylUFPy8Z9YdDMz0bQ4ta+/DTni2g6dy09Xqx1vZdbwlB59fclL03FKCoEeaNl77/APSpYsOxA88MJHDLog0EZ1UphOiy9Ljhacs7ch4rSUM7XgFpBHFBZ0A5wUb6So7QtkboWncp1DFdwttVd9Jb3CNjBsJA6ydEFjydqgKYvk001vxtsWKweRvp5niwaXWAW1xggUBLwdWi+W23QXWPm5NxuwyOdpJeC55Ououd3Qg0E8lml1iQBfQbk3B8Sjm0Y7W9iCpX0eP9JSgP1JFjfgsvilBLh9Y6RrM0TzcW2dXWg3TWbNVLpm6rMR8rIQW5w5uYaHKbcNT3rT0kgdYtIIOoI4IKLlHySgqp2zyOeCAGloIs4AkjdptOxWAwGl9H6MQx5bW9UX79t+m91XfWyHG50ubd91ZsnFr3QZHE+QAYyR1O9znbWsdbUb233nhdO5FcsDGfq1WS3Lo179rf1H33cCtlDUAqs5R8loqtvsSbpANeo8Qg0MNVHIOY9j7+y4H4FQcL5P09O5z4Ymsc7aRfZtsLnQX3BYGk+jqqY9tpYgAQc7cwd3W29q9LdJlGp7UHn30m4bOZ4ZYWOdpluwEkODrjZs27ehFwTCKqTEfTVLC0MAcT90kCwA4/2W8jqAU4zAIC2QZ6WMlr3Rtc5pGU5QXDpG8W6EEVN3J2LVTo6eWRjc72Mc5reJAuAgxX0oU9OCwiwqXEXA2lnF3ba3atDyYzCgjzHMfRuIP6tnWHYLBeccksKkxGqdJM5zm3zzPta/BgO7hYbAvX6iINic1osAxwAGwANNggpqHG2+jsRcjYnwY3rY7FlmOR4ig0ddglNVG72AutoRt2fmvP8QpJcNmOa5hcdCNlvNbHD6osIWgf6KoYWSBrgRqD/miDL4LyhiJDg9uvE6q2xn0NS1txctcHA8LKnxj6OoXNJicWWubHUKvwKF8UbWPN3Dag2WJUhlpHMbtLNLcQspXNlgw1keU6gtOnEmy0NFihaLHVdW1wkbkIB1v3IKrksDDG0dAWuDo5W5XBpBGoIWYjZYadCsqOJxNggLjPJqCeARZcuUcwja0/zCyXI6eannfSyAnLcjq12dBWtrKl0QPO1tcg8Og7LjaqrAcNInfM4nn7BfQC27vQCp2wvc717i5tzdTroFSz8qoAbGCdpHS1DbUkPdbc4/FXtBXRv9drSeJAQLyceKm7msmY0feeW2PUBtV/KfRj7zh2LHcvTUZWOiLhEAcwZpY8Tbch8jOUzpD9XmdnuOY47dPuk70GkfynjH/W/Tpao0vKCJ33ZP3VX4tS5XFVhQaEYzEPuyfup3/NRndJ+6s4142J5IsgvmYxGDsk/dVgzlKwaZHntCyAKHiUrxG4tFzpawJsLgE2GpsLm2+1kGzbyniF7RvHVlToscjlJZleLtcL6ey4nesIyoeSzeHB2Y5S0i1raE82/A6q5wM/bDqf8jkFmzBosheZHANFzcDzQnQU7Wl3pXWH6ov17UaoZnYWuFwdFVx8m4S7nhxF7kFxt3IC4XOycu9G2bI3T0lm5SejW5VvDSgbHPHYPNGlxFkQbHE1tg3RoGnCwCBFigdJkIscubjrwPA77ID+juLF7+4eai/8cy/rP8I81KB6U0nVAAULPbf4R5pwpGe07wjzTvSX2JzSgVsLANru4eam0lQ1h0Dj2DzUDNZDq6xsTHSPNmsaXOO+wBJ070FriNTE9tnNcd+7du2pkFQwHRr+jQdPAqmhxYPeGGKWNxaXnMGWABAsS17tTe/DpvoptObvHbZBh6lvPdbifinQPIPauqTZ7us/FEpY7uCDW4QS5tnC9xqF5tXw+iri1otaXmjt0W8xLEhSUxcLGQ6MHTx6gspyNjknqzLIM4bcuc72t1ulBrsaOg6tVmXuN1d41MS4jduWfcDfTtQGCddNypwCDogiga710TLkbVbUmGufsCCocxTMBH2rep/yOUqtwtzTeyFg8dpwLbn/ACOQWojt5orWJANEWLVAaCmDjqLrO8sWNhyObpZ7MrRYDbqTx22WxpWWF1heUlYypxCKENLhFdz9TbTZcbPWt3ING3YOkJkjugdfknk7OpDfv+KCM6T/AEpMZuEIQ27UWx/JAN4KUNvodbjVc9TaKizdSCupcLhjN44mMIAF2tANttrjdqSrCnZzh8exFqKYNJGYaC9vyQad2oA6UGEnd9o7rPxVhhLLvHWq6pHPd1n4lS8PlykFBUcva/NUBo2MAFuk6rY8nIxFRs3FwzHrOvkqbEuT0M8plzlt7Fw49Sn1VVoGNtlaABdBX1s2pUXMlkJKRoPBA++zenxsSxsV1h1G0ayODBxOg/NBHoKckjTRH5X1U1OyMxEtB0Lhx4K/w+mjNnMeHWvsIsb8UHliAKOW43C3XcWQROTGKfW4C2TWRmhPEbj/ACSQRZagDofu/Ucq36M2fpj+EX71fXb9YFtoDr9F2usg52zRGp0QRJ7G2QPxSbJE43tod1/yWI5EUwPpZrc573a9ANt/arvla6okYI4Gt520uJ06dNvUn8n8N+rwsjvcganid570EwhCdJZHkGnX0qNILDYgY1/auc5Ma3XtU2jpM/8Am5BDbext036grbD5riw2nROlw5hBFxc6ao9HSBuo1B7kGEx6okp54jclxcGu0NiCTfo/0tHQPuR2/ArKctq5slbHEwkuErQWg3HN1JI3LU4adRaxJ320G3yQY2oHPPWfimt60+o9c9Z+KYQgNHOeKPTwlx2naokDdVZ1WKtpGB2XM92zh1oJTMDLhexvfgiDBHbLEWWc/wDvKonTIBwy3UmblvVWGjR05dveg0tPgZB9XvULlZydlmaz0WuXa0m3aqD/AO3q+LfCtfgOOPng9I4AEGx22I6EGJGC1lL9qGubl3tN/huVhTcppqginlaHskIabNs7aNezqW1/5IdCY2sYNQ1oPG2qBMNwuKjY5sZJzakuOv5BRIJrzC3B3yuQazES7qQsJ1mbxs/5XINCE4lDjCediATkmVPsVIgiugiGEkaJj6ZWNRVxx+s4Dt1VfLylpmuIztuAT3W0HTqgF9SI3XTm52Ndl0NtLqPPyygGgIJ4XAtt2qsm5XemqIoYWh17mQjUAW4oIElFWXJ9IzW40BvY6XvxRKnlFVx81kTrX0sRa1gABfYBZaEsJFzvJOwW6kyOH/AgzXJ6ie0OkmaDM9xcTtygkaXtr/damhdzrIUrLbAj4e2zhp/ligys2FS5nc0bT99n9SYcJm9keNn9Sky+u7rKWyCNFhUw2tHjZ/UrKTCmzNDJ2jTYQ9t/mUF7ULKg1NBQ08TQ1kUem8lhPxU18jDoWxkdbLd11iy1PyXQamaGB22KM9rPNQqhrrZWNa1vAObb4qkLE6R7GAGR1gTYf5wQTBTScB42/wBSUUz+jxt81EdlcCWEOHEahBdYa7ANvDrQTXUMnAeJv9SmYRSObI0kCwD789vsu6VStc0gEEEHYbix6uP+1IoRzj+CX+G9BsAW+2zxjzS5m+2zxDzXn90qDfuLfaZ4h5p4lAGjm33c4ea8/cntQWruS4kkdJUT+kuTZuYNaO46qRByfp2Xysj10Orb/FZ9zkMlBqmYNABoyP8AcRoMPZGeYIxfbYtWRalDwLoNo5nSOvM3zSiIdHiHmqGnpIpYw6OVua1yxxAdfboOCq5pGtuXENA2kkAd5Qa90HSPEPNPpozmGy2u8cOtY2Kdp9VzSbAkA3NjsPUeKs8G/St7fgUEN/rHrKKAmvbzj1lSYob2QR/qznbNOlHdhxAvY9ytwRFFJKBmyNLgOoXVPyO5RyVUropspBaXNsLWtbTu+CAD223IDpStLi2HW1AWclbZAkZQ8TpDMwNuBrvT2uSCRA7DqNsEeQWvtPSo9ZTiVj2E2D2ltxuzAi6K591zDqgjsw5oLXE3c2R0l7Aaua5hA4Cx7wrCidzj/wCcv8N6Qp9Eec78Ev8ADegrWlOSBHYBbp/1a35oGgKVFRPc3M1pIG0gKO8Ky5D4u4vMb3825Aadx3WQVj4yEKyvceo8kh4HUKkeEDLppT7JiDqZpb/mqSqg9I3Le3OY4G29jmvH5tCK1cgBh1CIySCTfiBxubWG83/LgLXuDv8AtWjr+BVS12qtME/TN7fgUCP9Y6byjRu1Q5fWPWnNCDQYdZzS06gixC8+qaCWhqg4A5Wuux1tC07idmzQhbCgqcptdXUsTJ43MeLtcLEfnogh4Tyhgq7sByv9h209II2/FVuL4ZlNwslygwl1HUNEbidj43bxrv6QV6hTfbRMe4WLmNJHSQgwrYSEdtA47ite3CGXVZj+P09I0jR8u5gPzHd8UGffSFu0IQCssDxr66JA6MNcwXu29iDfTXeo1RBzv87kEeQotEec7/zm/hvQnhEo9rv/ADm/hPQQAnhyECnBAVx4queHRSCVgvvIH5FTrojWA6XA6Ts/JBqMKxuGsYGyAB9rdvRwVLjWHGJ9tx1BWbqAYniRmgvrb4rdPa6spY3tHO69u5BlHOTMytZ8AmAvkNhwSDBHNbnl5jRt3u16EFddcx+qv8Lq6ZwdDI1rdObJx7dxWdl0Jsgdm1VtgL/tm9vwKpVZ4Aft2ftfKUEqoHOPWl3KQYdT18UCoZZA0FWeHV1jtVK6T/Ny6OeyDTco6Qz0zhG1rpLc24FxsvYnYbLzl0WIQbqhnUXW/I2W3osWLQFbRYy3eg88lxPEPQAH0+RxIvY5ieGa2ayNg/IaeYZpT6Fp3O1f3bu0rfuxpqhVWPjcgdS0MNHFkjG31nH1nHiVQVM13FJVYkXk3UUuugfI5EpNp/8AOX+FIozijUW13/nN/Degrk4HRFo6YyHKNpS1lI6N2V2hQCLkQHRRyntcgSpbdpCrYKyohGVpNgSRY8beStECQICu5Y1QaQL302gbFEkxiaTNtAda+Y32ai3UnEBIAgZAy2pNypBQHSEH1HHqy/1LjMfYd+7/AFIDtdqrHAx9uz9r5SqlkhzatI6Tlt+RurXAz9u3t+UoLWuwyVziWNd1WKaynl9HzmPuDwK5cghvo5fdv8J8k1lHL7t/hPkkXICNpJfdv8DvJPfFLb9G/wAJ8ly5AEwS+w/wnyQ3U8vu3+E+S5cgYykk9h/hPkjtpX+w7wnyXLkDX0z/AGH+EolHA8Oddjv0c33T7t/QlXIIELZGEENeCN+U+SlV9VNNbOw3G8MPkuXIIZpn+w7wnyStgf7LvCfJcuQc6F3su7igujdwPcUq5AIxu9k9yT0bvZPcuXIOMbvZd3FI2J2yxHYfJcuQKInX9U9xVngTD6dmh+98rly5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data:image/jpeg;base64,/9j/4AAQSkZJRgABAQAAAQABAAD/2wCEAAkGBxQTEhUUExQWFRUXGBgYFxcXFxwcGBwaHB0XGBwYHB8cHCggHBwlHBwYITEhJSkrLi4uHB8zODMsNygtLisBCgoKBQUFDgUFDisZExkrKysrKysrKysrKysrKysrKysrKysrKysrKysrKysrKysrKysrKysrKysrKysrKysrK//AABEIAQgAvwMBIgACEQEDEQH/xAAbAAABBQEBAAAAAAAAAAAAAAADAQIEBQYAB//EAEEQAAEDAgMDCAYGCgMBAAAAAAEAAgMEEQUSITFBUQYiYXGBkZLREzJSU7GyBxQjQnKhM2KCorPB0uHw8RVDcxb/xAAUAQEAAAAAAAAAAAAAAAAAAAAA/8QAFBEBAAAAAAAAAAAAAAAAAAAAAP/aAAwDAQACEQMRAD8APM85nan1jv6Smlx4nvRKj13fiPxTSEDc54nvXZzxPeuK5jdUD85vtKKSeJ71LpMPLlbQ0UDszGSMc9vrNa4EjrA2IM2JT7R70707rese8qZWURadiry5AZlQ72nd5RBUOP3neIqOGoNdS+kYWXsHWDtL3bcXb2jTtKCcJ3e07xFHop3Zxq71X31PsOVZS0tnMc52ZzWFhNvW1abnp0/MqyoW8/8AZf8AI5BRtqX29d/iPmnGqk94/wAR80EN0CeGoONbL7x/iPmhmtl94/xnzSPCAWoDGsk94/xO80369J7x/jd5qXheEPnJDdANpJ0Ch1sIY9zMzXFpsS03HegT/kJfeyeN3muGIy+9k8bvNRyuKCa2sl94/wAbvNO+uy+9k8bvNRWplTDnYW3tfQ6X03jtFx2oJTsQm97J43eaWlxGb0g+1kt+N3A9Kr4KMtdckHmht7WOm8m+uwbtyl0TftB2/AoLyobz3fiP81zmp1R67vxH4pJCgFZOgbqlsnU+hQaqjg+zOXQlpt1/7XlPIq7K6nubEuLXHjcEEHrK9fwl12BeXco6RtPiJsbD0jJNNouQ492qD0jE6a4WUmZYlb6sYC3TesTiUdnFBFaEVuxAzI8QugVrFJov0g/C/wCRyZkRqGPn/sv+RyDPNausnApbIAyBMspD2plrINFyfeBTVOtiAD07wsLTm73Lc8khmMrb2Bjdf8li3x2mcOvYgN6NIYuCLGE4tQN9GnsanA3T2lAj2rqZnPHb8CjFq6mH2je34FBZ1DOe7rd8UxwRpjZ7vxH4rrII4TmBOc1KxqDSYFLuush9KfJ9+cVUYLhYNkAGotsdbhbTsV7h8uUrV0rw4IMr9HOMPngMcxaXR2aw35zm23jfbirHGMMvqAvPuVdHNRVvpQdC8yRv3cSw9Wy3Bb3BeXNHOGh7xFIbXY/QXPsu2EdeqDOyU5BXRLUY1QDas26NARyLRH7T9l/yOQNiLQG8g/C/5HIKMBKUoCWyBhCa4FEeE0lBMwet9E/NuILSOg6FVVbTOdIRE0vIO1rSdOnhdHCuaGtvTSQjRxOYHZfcR02GoQUDdOsbR/Jc5qXD6JznOa0g3OnX17EWaItJado2oBNaiNSMRAEDLp1L67e34FI4J9G3njt+BQWlU77R/wCI/Fc0Lqgc934j8SUxoOml9e5AVg1RGNTGA7URiAjdOCtsMrspsqwhMDrdCDW1lLFUxGORocxwsQfiDuI4rzut+it/pPspx6Mn74Odo4C2h/JaKnrnN1Ut2LEhATE5gxjYwSQ1obffoLLOyO1upFZU5tVFdqgQuujYa37QdT/kchxt1Umj/SD8L/kcgowuc1Pan5UAmtTHhHIQ3NQAuuzJxakKAFbK/aNejYNNNLadiDStJuTpeylNanZUCsCW6VoSlAw7UWkHPHb8ChOGqJQu+0b2/AoN7PEzMfso9p+41I2Jnu4/AEkrucesp7Sg4Rt93H4Amsa33cfgCeDxTGuQFa1p0yM8AU2HD4ztjZ4Qg0kQJCsXvDGlziAGgkncANSUFVi01HTBpnEbcxsBlJJ4mwF7DijNpIHNDmMjc1wBBAFiDvXmlfWSYjWXYDrzIwfuxi/OPDe49dl6jh9EIYWRNNwxobc7TxKCMMPiO2JnhCL/AMVERpHGD+EKRa6qeU2IzQMYYGh7nPsbsc+wySOBswg+s1re3qQT2YVEBrHGf2R/JDdSRtuRGwENdbm/qlMpa6R0j2uZlYI4ntNiDmeZM7TfS7crdBsvrtUiTY4/qu+UoMqwN91F4AjWb7qLwBBY8WTydED2hh/6ovAFIjgjP/TH4VHjKksfZA00se+GLw/3Q3UsfuYvD/dSc90mVBXTiJgJMMVh+r/dAo6+nk9SOEkbeb/daA0jfRvzgEkaA8OKw1DhGWoe9h5m7pKDRhkfuYvD/dHpoYiRmhjt+H+6COpDra0QtzFpdqGgNAvc9ZCC+xDBoPR5oo4wRuIuD0bdFBpKKK4JhjB6GnzUbDcREt2tDwA1jrkCxDxmFiCdQNo6toIKtaaPUIIsxGc9ZRI3KLIee7rKe26CSTZNYy5Qy5FpRrtQW9JFoqLl7jDIoDAdXzNIsD6rd7j8Lb9VpYhovO34DNV4hKZbZGPAdzhpH91o1vqLd5QXX0fYMI4/TGxMgGXoaOvifgFqZtFU4/jrKJjAGZi42awHKAG2udh0GgVjR1QmiZK3QPaHC+3XcgjEm6XU70X0JK4w2QJZNmHNd+F3ylFchzeq78L/AJSgxl09r0kQGq46IDxPUlp3qFE5TBs/kgMwotO92a4bmtra9lGpxc9au6mjtDZhGY66799kGf5QYg2oDBC/JILZmm4cBpc32fmnw0oa0BVtJSS5XzZLvte3AJmEY6ZSWluVw3XQWzmob6Vr9HtDm3vYi+zejB/FEZuQEpKKOO5ZG1l7XytAvYAAG3Rp1KwpGG6DGFMpmaoK6OhJcesqaMPsFC5T8qqeh/SXdI7VsbBzrcTfQBZil+lVpJzUxDd2V9z+YAQa2ejPC6FRxEO1RsD5QQVYvG7UauY7Rw8x0hWRgCB7Ni815MOczFZGAnKXzNIJ2jUj8wF6VI8NaXHYAT3C68v+jyqM9e+Vx1c2R57SNOy/5ILL6SufLTRD1jm/eLQB3grcYdC2KKOIEc1gAF9TYamyx3KWRjsTpmOaRbKLjpdcdl0HHnO/5eEAnQxdx2oNRyk5QsooxI9pcXOytaONr7VY4ZXNqIWSsvleLi+3pB6lTcs8C+t05Y089pzs4ZgDoesaLH8jOU8tK5tLM0lodbKRZ7CTu4i+5B6g+K6hVTLNd+F/ylUFPy8Z9YdDMz0bQ4ta+/DTni2g6dy09Xqx1vZdbwlB59fclL03FKCoEeaNl77/APSpYsOxA88MJHDLog0EZ1UphOiy9Ljhacs7ch4rSUM7XgFpBHFBZ0A5wUb6So7QtkboWncp1DFdwttVd9Jb3CNjBsJA6ydEFjydqgKYvk001vxtsWKweRvp5niwaXWAW1xggUBLwdWi+W23QXWPm5NxuwyOdpJeC55Ououd3Qg0E8lml1iQBfQbk3B8Sjm0Y7W9iCpX0eP9JSgP1JFjfgsvilBLh9Y6RrM0TzcW2dXWg3TWbNVLpm6rMR8rIQW5w5uYaHKbcNT3rT0kgdYtIIOoI4IKLlHySgqp2zyOeCAGloIs4AkjdptOxWAwGl9H6MQx5bW9UX79t+m91XfWyHG50ubd91ZsnFr3QZHE+QAYyR1O9znbWsdbUb233nhdO5FcsDGfq1WS3Lo179rf1H33cCtlDUAqs5R8loqtvsSbpANeo8Qg0MNVHIOY9j7+y4H4FQcL5P09O5z4Ymsc7aRfZtsLnQX3BYGk+jqqY9tpYgAQc7cwd3W29q9LdJlGp7UHn30m4bOZ4ZYWOdpluwEkODrjZs27ehFwTCKqTEfTVLC0MAcT90kCwA4/2W8jqAU4zAIC2QZ6WMlr3Rtc5pGU5QXDpG8W6EEVN3J2LVTo6eWRjc72Mc5reJAuAgxX0oU9OCwiwqXEXA2lnF3ba3atDyYzCgjzHMfRuIP6tnWHYLBeccksKkxGqdJM5zm3zzPta/BgO7hYbAvX6iINic1osAxwAGwANNggpqHG2+jsRcjYnwY3rY7FlmOR4ig0ddglNVG72AutoRt2fmvP8QpJcNmOa5hcdCNlvNbHD6osIWgf6KoYWSBrgRqD/miDL4LyhiJDg9uvE6q2xn0NS1txctcHA8LKnxj6OoXNJicWWubHUKvwKF8UbWPN3Dag2WJUhlpHMbtLNLcQspXNlgw1keU6gtOnEmy0NFihaLHVdW1wkbkIB1v3IKrksDDG0dAWuDo5W5XBpBGoIWYjZYadCsqOJxNggLjPJqCeARZcuUcwja0/zCyXI6eannfSyAnLcjq12dBWtrKl0QPO1tcg8Og7LjaqrAcNInfM4nn7BfQC27vQCp2wvc717i5tzdTroFSz8qoAbGCdpHS1DbUkPdbc4/FXtBXRv9drSeJAQLyceKm7msmY0feeW2PUBtV/KfRj7zh2LHcvTUZWOiLhEAcwZpY8Tbch8jOUzpD9XmdnuOY47dPuk70GkfynjH/W/Tpao0vKCJ33ZP3VX4tS5XFVhQaEYzEPuyfup3/NRndJ+6s4142J5IsgvmYxGDsk/dVgzlKwaZHntCyAKHiUrxG4tFzpawJsLgE2GpsLm2+1kGzbyniF7RvHVlToscjlJZleLtcL6ey4nesIyoeSzeHB2Y5S0i1raE82/A6q5wM/bDqf8jkFmzBosheZHANFzcDzQnQU7Wl3pXWH6ov17UaoZnYWuFwdFVx8m4S7nhxF7kFxt3IC4XOycu9G2bI3T0lm5SejW5VvDSgbHPHYPNGlxFkQbHE1tg3RoGnCwCBFigdJkIscubjrwPA77ID+juLF7+4eai/8cy/rP8I81KB6U0nVAAULPbf4R5pwpGe07wjzTvSX2JzSgVsLANru4eam0lQ1h0Dj2DzUDNZDq6xsTHSPNmsaXOO+wBJ070FriNTE9tnNcd+7du2pkFQwHRr+jQdPAqmhxYPeGGKWNxaXnMGWABAsS17tTe/DpvoptObvHbZBh6lvPdbifinQPIPauqTZ7us/FEpY7uCDW4QS5tnC9xqF5tXw+iri1otaXmjt0W8xLEhSUxcLGQ6MHTx6gspyNjknqzLIM4bcuc72t1ulBrsaOg6tVmXuN1d41MS4jduWfcDfTtQGCddNypwCDogiga710TLkbVbUmGufsCCocxTMBH2rep/yOUqtwtzTeyFg8dpwLbn/ACOQWojt5orWJANEWLVAaCmDjqLrO8sWNhyObpZ7MrRYDbqTx22WxpWWF1heUlYypxCKENLhFdz9TbTZcbPWt3ING3YOkJkjugdfknk7OpDfv+KCM6T/AEpMZuEIQ27UWx/JAN4KUNvodbjVc9TaKizdSCupcLhjN44mMIAF2tANttrjdqSrCnZzh8exFqKYNJGYaC9vyQad2oA6UGEnd9o7rPxVhhLLvHWq6pHPd1n4lS8PlykFBUcva/NUBo2MAFuk6rY8nIxFRs3FwzHrOvkqbEuT0M8plzlt7Fw49Sn1VVoGNtlaABdBX1s2pUXMlkJKRoPBA++zenxsSxsV1h1G0ayODBxOg/NBHoKckjTRH5X1U1OyMxEtB0Lhx4K/w+mjNnMeHWvsIsb8UHliAKOW43C3XcWQROTGKfW4C2TWRmhPEbj/ACSQRZagDofu/Ucq36M2fpj+EX71fXb9YFtoDr9F2usg52zRGp0QRJ7G2QPxSbJE43tod1/yWI5EUwPpZrc573a9ANt/arvla6okYI4Gt520uJ06dNvUn8n8N+rwsjvcganid570EwhCdJZHkGnX0qNILDYgY1/auc5Ma3XtU2jpM/8Am5BDbext036grbD5riw2nROlw5hBFxc6ao9HSBuo1B7kGEx6okp54jclxcGu0NiCTfo/0tHQPuR2/ArKctq5slbHEwkuErQWg3HN1JI3LU4adRaxJ320G3yQY2oHPPWfimt60+o9c9Z+KYQgNHOeKPTwlx2naokDdVZ1WKtpGB2XM92zh1oJTMDLhexvfgiDBHbLEWWc/wDvKonTIBwy3UmblvVWGjR05dveg0tPgZB9XvULlZydlmaz0WuXa0m3aqD/AO3q+LfCtfgOOPng9I4AEGx22I6EGJGC1lL9qGubl3tN/huVhTcppqginlaHskIabNs7aNezqW1/5IdCY2sYNQ1oPG2qBMNwuKjY5sZJzakuOv5BRIJrzC3B3yuQazES7qQsJ1mbxs/5XINCE4lDjCediATkmVPsVIgiugiGEkaJj6ZWNRVxx+s4Dt1VfLylpmuIztuAT3W0HTqgF9SI3XTm52Ndl0NtLqPPyygGgIJ4XAtt2qsm5XemqIoYWh17mQjUAW4oIElFWXJ9IzW40BvY6XvxRKnlFVx81kTrX0sRa1gABfYBZaEsJFzvJOwW6kyOH/AgzXJ6ie0OkmaDM9xcTtygkaXtr/damhdzrIUrLbAj4e2zhp/ligys2FS5nc0bT99n9SYcJm9keNn9Sky+u7rKWyCNFhUw2tHjZ/UrKTCmzNDJ2jTYQ9t/mUF7ULKg1NBQ08TQ1kUem8lhPxU18jDoWxkdbLd11iy1PyXQamaGB22KM9rPNQqhrrZWNa1vAObb4qkLE6R7GAGR1gTYf5wQTBTScB42/wBSUUz+jxt81EdlcCWEOHEahBdYa7ANvDrQTXUMnAeJv9SmYRSObI0kCwD789vsu6VStc0gEEEHYbix6uP+1IoRzj+CX+G9BsAW+2zxjzS5m+2zxDzXn90qDfuLfaZ4h5p4lAGjm33c4ea8/cntQWruS4kkdJUT+kuTZuYNaO46qRByfp2Xysj10Orb/FZ9zkMlBqmYNABoyP8AcRoMPZGeYIxfbYtWRalDwLoNo5nSOvM3zSiIdHiHmqGnpIpYw6OVua1yxxAdfboOCq5pGtuXENA2kkAd5Qa90HSPEPNPpozmGy2u8cOtY2Kdp9VzSbAkA3NjsPUeKs8G/St7fgUEN/rHrKKAmvbzj1lSYob2QR/qznbNOlHdhxAvY9ytwRFFJKBmyNLgOoXVPyO5RyVUropspBaXNsLWtbTu+CAD223IDpStLi2HW1AWclbZAkZQ8TpDMwNuBrvT2uSCRA7DqNsEeQWvtPSo9ZTiVj2E2D2ltxuzAi6K591zDqgjsw5oLXE3c2R0l7Aaua5hA4Cx7wrCidzj/wCcv8N6Qp9Eec78Ev8ADegrWlOSBHYBbp/1a35oGgKVFRPc3M1pIG0gKO8Ky5D4u4vMb3825Aadx3WQVj4yEKyvceo8kh4HUKkeEDLppT7JiDqZpb/mqSqg9I3Le3OY4G29jmvH5tCK1cgBh1CIySCTfiBxubWG83/LgLXuDv8AtWjr+BVS12qtME/TN7fgUCP9Y6byjRu1Q5fWPWnNCDQYdZzS06gixC8+qaCWhqg4A5Wuux1tC07idmzQhbCgqcptdXUsTJ43MeLtcLEfnogh4Tyhgq7sByv9h209II2/FVuL4ZlNwslygwl1HUNEbidj43bxrv6QV6hTfbRMe4WLmNJHSQgwrYSEdtA47ite3CGXVZj+P09I0jR8u5gPzHd8UGffSFu0IQCssDxr66JA6MNcwXu29iDfTXeo1RBzv87kEeQotEec7/zm/hvQnhEo9rv/ADm/hPQQAnhyECnBAVx4queHRSCVgvvIH5FTrojWA6XA6Ts/JBqMKxuGsYGyAB9rdvRwVLjWHGJ9tx1BWbqAYniRmgvrb4rdPa6spY3tHO69u5BlHOTMytZ8AmAvkNhwSDBHNbnl5jRt3u16EFddcx+qv8Lq6ZwdDI1rdObJx7dxWdl0Jsgdm1VtgL/tm9vwKpVZ4Aft2ftfKUEqoHOPWl3KQYdT18UCoZZA0FWeHV1jtVK6T/Ny6OeyDTco6Qz0zhG1rpLc24FxsvYnYbLzl0WIQbqhnUXW/I2W3osWLQFbRYy3eg88lxPEPQAH0+RxIvY5ieGa2ayNg/IaeYZpT6Fp3O1f3bu0rfuxpqhVWPjcgdS0MNHFkjG31nH1nHiVQVM13FJVYkXk3UUuugfI5EpNp/8AOX+FIozijUW13/nN/Degrk4HRFo6YyHKNpS1lI6N2V2hQCLkQHRRyntcgSpbdpCrYKyohGVpNgSRY8beStECQICu5Y1QaQL302gbFEkxiaTNtAda+Y32ai3UnEBIAgZAy2pNypBQHSEH1HHqy/1LjMfYd+7/AFIDtdqrHAx9uz9r5SqlkhzatI6Tlt+RurXAz9u3t+UoLWuwyVziWNd1WKaynl9HzmPuDwK5cghvo5fdv8J8k1lHL7t/hPkkXICNpJfdv8DvJPfFLb9G/wAJ8ly5AEwS+w/wnyQ3U8vu3+E+S5cgYykk9h/hPkjtpX+w7wnyXLkDX0z/AGH+EolHA8Oddjv0c33T7t/QlXIIELZGEENeCN+U+SlV9VNNbOw3G8MPkuXIIZpn+w7wnyStgf7LvCfJcuQc6F3su7igujdwPcUq5AIxu9k9yT0bvZPcuXIOMbvZd3FI2J2yxHYfJcuQKInX9U9xVngTD6dmh+98rly5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data:image/jpeg;base64,/9j/4AAQSkZJRgABAQAAAQABAAD/2wCEAAkGBxQTEhUUExQWFRUXGBgYFxcXFxwcGBwaHB0XGBwYHB8cHCggHBwlHBwYITEhJSkrLi4uHB8zODMsNygtLisBCgoKBQUFDgUFDisZExkrKysrKysrKysrKysrKysrKysrKysrKysrKysrKysrKysrKysrKysrKysrKysrKysrK//AABEIAQgAvwMBIgACEQEDEQH/xAAbAAABBQEBAAAAAAAAAAAAAAADAQIEBQYAB//EAEEQAAEDAgMDCAYGCgMBAAAAAAEAAgMEEQUSITFBUQYiYXGBkZLREzJSU7GyBxQjQnKhM2KCorPB0uHw8RVDcxb/xAAUAQEAAAAAAAAAAAAAAAAAAAAA/8QAFBEBAAAAAAAAAAAAAAAAAAAAAP/aAAwDAQACEQMRAD8APM85nan1jv6Smlx4nvRKj13fiPxTSEDc54nvXZzxPeuK5jdUD85vtKKSeJ71LpMPLlbQ0UDszGSMc9vrNa4EjrA2IM2JT7R70707rese8qZWURadiry5AZlQ72nd5RBUOP3neIqOGoNdS+kYWXsHWDtL3bcXb2jTtKCcJ3e07xFHop3Zxq71X31PsOVZS0tnMc52ZzWFhNvW1abnp0/MqyoW8/8AZf8AI5BRtqX29d/iPmnGqk94/wAR80EN0CeGoONbL7x/iPmhmtl94/xnzSPCAWoDGsk94/xO80369J7x/jd5qXheEPnJDdANpJ0Ch1sIY9zMzXFpsS03HegT/kJfeyeN3muGIy+9k8bvNRyuKCa2sl94/wAbvNO+uy+9k8bvNRWplTDnYW3tfQ6X03jtFx2oJTsQm97J43eaWlxGb0g+1kt+N3A9Kr4KMtdckHmht7WOm8m+uwbtyl0TftB2/AoLyobz3fiP81zmp1R67vxH4pJCgFZOgbqlsnU+hQaqjg+zOXQlpt1/7XlPIq7K6nubEuLXHjcEEHrK9fwl12BeXco6RtPiJsbD0jJNNouQ492qD0jE6a4WUmZYlb6sYC3TesTiUdnFBFaEVuxAzI8QugVrFJov0g/C/wCRyZkRqGPn/sv+RyDPNausnApbIAyBMspD2plrINFyfeBTVOtiAD07wsLTm73Lc8khmMrb2Bjdf8li3x2mcOvYgN6NIYuCLGE4tQN9GnsanA3T2lAj2rqZnPHb8CjFq6mH2je34FBZ1DOe7rd8UxwRpjZ7vxH4rrII4TmBOc1KxqDSYFLuush9KfJ9+cVUYLhYNkAGotsdbhbTsV7h8uUrV0rw4IMr9HOMPngMcxaXR2aw35zm23jfbirHGMMvqAvPuVdHNRVvpQdC8yRv3cSw9Wy3Bb3BeXNHOGh7xFIbXY/QXPsu2EdeqDOyU5BXRLUY1QDas26NARyLRH7T9l/yOQNiLQG8g/C/5HIKMBKUoCWyBhCa4FEeE0lBMwet9E/NuILSOg6FVVbTOdIRE0vIO1rSdOnhdHCuaGtvTSQjRxOYHZfcR02GoQUDdOsbR/Jc5qXD6JznOa0g3OnX17EWaItJado2oBNaiNSMRAEDLp1L67e34FI4J9G3njt+BQWlU77R/wCI/Fc0Lqgc934j8SUxoOml9e5AVg1RGNTGA7URiAjdOCtsMrspsqwhMDrdCDW1lLFUxGORocxwsQfiDuI4rzut+it/pPspx6Mn74Odo4C2h/JaKnrnN1Ut2LEhATE5gxjYwSQ1obffoLLOyO1upFZU5tVFdqgQuujYa37QdT/kchxt1Umj/SD8L/kcgowuc1Pan5UAmtTHhHIQ3NQAuuzJxakKAFbK/aNejYNNNLadiDStJuTpeylNanZUCsCW6VoSlAw7UWkHPHb8ChOGqJQu+0b2/AoN7PEzMfso9p+41I2Jnu4/AEkrucesp7Sg4Rt93H4Amsa33cfgCeDxTGuQFa1p0yM8AU2HD4ztjZ4Qg0kQJCsXvDGlziAGgkncANSUFVi01HTBpnEbcxsBlJJ4mwF7DijNpIHNDmMjc1wBBAFiDvXmlfWSYjWXYDrzIwfuxi/OPDe49dl6jh9EIYWRNNwxobc7TxKCMMPiO2JnhCL/AMVERpHGD+EKRa6qeU2IzQMYYGh7nPsbsc+wySOBswg+s1re3qQT2YVEBrHGf2R/JDdSRtuRGwENdbm/qlMpa6R0j2uZlYI4ntNiDmeZM7TfS7crdBsvrtUiTY4/qu+UoMqwN91F4AjWb7qLwBBY8WTydED2hh/6ovAFIjgjP/TH4VHjKksfZA00se+GLw/3Q3UsfuYvD/dSc90mVBXTiJgJMMVh+r/dAo6+nk9SOEkbeb/daA0jfRvzgEkaA8OKw1DhGWoe9h5m7pKDRhkfuYvD/dHpoYiRmhjt+H+6COpDra0QtzFpdqGgNAvc9ZCC+xDBoPR5oo4wRuIuD0bdFBpKKK4JhjB6GnzUbDcREt2tDwA1jrkCxDxmFiCdQNo6toIKtaaPUIIsxGc9ZRI3KLIee7rKe26CSTZNYy5Qy5FpRrtQW9JFoqLl7jDIoDAdXzNIsD6rd7j8Lb9VpYhovO34DNV4hKZbZGPAdzhpH91o1vqLd5QXX0fYMI4/TGxMgGXoaOvifgFqZtFU4/jrKJjAGZi42awHKAG2udh0GgVjR1QmiZK3QPaHC+3XcgjEm6XU70X0JK4w2QJZNmHNd+F3ylFchzeq78L/AJSgxl09r0kQGq46IDxPUlp3qFE5TBs/kgMwotO92a4bmtra9lGpxc9au6mjtDZhGY66799kGf5QYg2oDBC/JILZmm4cBpc32fmnw0oa0BVtJSS5XzZLvte3AJmEY6ZSWluVw3XQWzmob6Vr9HtDm3vYi+zejB/FEZuQEpKKOO5ZG1l7XytAvYAAG3Rp1KwpGG6DGFMpmaoK6OhJcesqaMPsFC5T8qqeh/SXdI7VsbBzrcTfQBZil+lVpJzUxDd2V9z+YAQa2ejPC6FRxEO1RsD5QQVYvG7UauY7Rw8x0hWRgCB7Ni815MOczFZGAnKXzNIJ2jUj8wF6VI8NaXHYAT3C68v+jyqM9e+Vx1c2R57SNOy/5ILL6SufLTRD1jm/eLQB3grcYdC2KKOIEc1gAF9TYamyx3KWRjsTpmOaRbKLjpdcdl0HHnO/5eEAnQxdx2oNRyk5QsooxI9pcXOytaONr7VY4ZXNqIWSsvleLi+3pB6lTcs8C+t05Y089pzs4ZgDoesaLH8jOU8tK5tLM0lodbKRZ7CTu4i+5B6g+K6hVTLNd+F/ylUFPy8Z9YdDMz0bQ4ta+/DTni2g6dy09Xqx1vZdbwlB59fclL03FKCoEeaNl77/APSpYsOxA88MJHDLog0EZ1UphOiy9Ljhacs7ch4rSUM7XgFpBHFBZ0A5wUb6So7QtkboWncp1DFdwttVd9Jb3CNjBsJA6ydEFjydqgKYvk001vxtsWKweRvp5niwaXWAW1xggUBLwdWi+W23QXWPm5NxuwyOdpJeC55Ououd3Qg0E8lml1iQBfQbk3B8Sjm0Y7W9iCpX0eP9JSgP1JFjfgsvilBLh9Y6RrM0TzcW2dXWg3TWbNVLpm6rMR8rIQW5w5uYaHKbcNT3rT0kgdYtIIOoI4IKLlHySgqp2zyOeCAGloIs4AkjdptOxWAwGl9H6MQx5bW9UX79t+m91XfWyHG50ubd91ZsnFr3QZHE+QAYyR1O9znbWsdbUb233nhdO5FcsDGfq1WS3Lo179rf1H33cCtlDUAqs5R8loqtvsSbpANeo8Qg0MNVHIOY9j7+y4H4FQcL5P09O5z4Ymsc7aRfZtsLnQX3BYGk+jqqY9tpYgAQc7cwd3W29q9LdJlGp7UHn30m4bOZ4ZYWOdpluwEkODrjZs27ehFwTCKqTEfTVLC0MAcT90kCwA4/2W8jqAU4zAIC2QZ6WMlr3Rtc5pGU5QXDpG8W6EEVN3J2LVTo6eWRjc72Mc5reJAuAgxX0oU9OCwiwqXEXA2lnF3ba3atDyYzCgjzHMfRuIP6tnWHYLBeccksKkxGqdJM5zm3zzPta/BgO7hYbAvX6iINic1osAxwAGwANNggpqHG2+jsRcjYnwY3rY7FlmOR4ig0ddglNVG72AutoRt2fmvP8QpJcNmOa5hcdCNlvNbHD6osIWgf6KoYWSBrgRqD/miDL4LyhiJDg9uvE6q2xn0NS1txctcHA8LKnxj6OoXNJicWWubHUKvwKF8UbWPN3Dag2WJUhlpHMbtLNLcQspXNlgw1keU6gtOnEmy0NFihaLHVdW1wkbkIB1v3IKrksDDG0dAWuDo5W5XBpBGoIWYjZYadCsqOJxNggLjPJqCeARZcuUcwja0/zCyXI6eannfSyAnLcjq12dBWtrKl0QPO1tcg8Og7LjaqrAcNInfM4nn7BfQC27vQCp2wvc717i5tzdTroFSz8qoAbGCdpHS1DbUkPdbc4/FXtBXRv9drSeJAQLyceKm7msmY0feeW2PUBtV/KfRj7zh2LHcvTUZWOiLhEAcwZpY8Tbch8jOUzpD9XmdnuOY47dPuk70GkfynjH/W/Tpao0vKCJ33ZP3VX4tS5XFVhQaEYzEPuyfup3/NRndJ+6s4142J5IsgvmYxGDsk/dVgzlKwaZHntCyAKHiUrxG4tFzpawJsLgE2GpsLm2+1kGzbyniF7RvHVlToscjlJZleLtcL6ey4nesIyoeSzeHB2Y5S0i1raE82/A6q5wM/bDqf8jkFmzBosheZHANFzcDzQnQU7Wl3pXWH6ov17UaoZnYWuFwdFVx8m4S7nhxF7kFxt3IC4XOycu9G2bI3T0lm5SejW5VvDSgbHPHYPNGlxFkQbHE1tg3RoGnCwCBFigdJkIscubjrwPA77ID+juLF7+4eai/8cy/rP8I81KB6U0nVAAULPbf4R5pwpGe07wjzTvSX2JzSgVsLANru4eam0lQ1h0Dj2DzUDNZDq6xsTHSPNmsaXOO+wBJ070FriNTE9tnNcd+7du2pkFQwHRr+jQdPAqmhxYPeGGKWNxaXnMGWABAsS17tTe/DpvoptObvHbZBh6lvPdbifinQPIPauqTZ7us/FEpY7uCDW4QS5tnC9xqF5tXw+iri1otaXmjt0W8xLEhSUxcLGQ6MHTx6gspyNjknqzLIM4bcuc72t1ulBrsaOg6tVmXuN1d41MS4jduWfcDfTtQGCddNypwCDogiga710TLkbVbUmGufsCCocxTMBH2rep/yOUqtwtzTeyFg8dpwLbn/ACOQWojt5orWJANEWLVAaCmDjqLrO8sWNhyObpZ7MrRYDbqTx22WxpWWF1heUlYypxCKENLhFdz9TbTZcbPWt3ING3YOkJkjugdfknk7OpDfv+KCM6T/AEpMZuEIQ27UWx/JAN4KUNvodbjVc9TaKizdSCupcLhjN44mMIAF2tANttrjdqSrCnZzh8exFqKYNJGYaC9vyQad2oA6UGEnd9o7rPxVhhLLvHWq6pHPd1n4lS8PlykFBUcva/NUBo2MAFuk6rY8nIxFRs3FwzHrOvkqbEuT0M8plzlt7Fw49Sn1VVoGNtlaABdBX1s2pUXMlkJKRoPBA++zenxsSxsV1h1G0ayODBxOg/NBHoKckjTRH5X1U1OyMxEtB0Lhx4K/w+mjNnMeHWvsIsb8UHliAKOW43C3XcWQROTGKfW4C2TWRmhPEbj/ACSQRZagDofu/Ucq36M2fpj+EX71fXb9YFtoDr9F2usg52zRGp0QRJ7G2QPxSbJE43tod1/yWI5EUwPpZrc573a9ANt/arvla6okYI4Gt520uJ06dNvUn8n8N+rwsjvcganid570EwhCdJZHkGnX0qNILDYgY1/auc5Ma3XtU2jpM/8Am5BDbext036grbD5riw2nROlw5hBFxc6ao9HSBuo1B7kGEx6okp54jclxcGu0NiCTfo/0tHQPuR2/ArKctq5slbHEwkuErQWg3HN1JI3LU4adRaxJ320G3yQY2oHPPWfimt60+o9c9Z+KYQgNHOeKPTwlx2naokDdVZ1WKtpGB2XM92zh1oJTMDLhexvfgiDBHbLEWWc/wDvKonTIBwy3UmblvVWGjR05dveg0tPgZB9XvULlZydlmaz0WuXa0m3aqD/AO3q+LfCtfgOOPng9I4AEGx22I6EGJGC1lL9qGubl3tN/huVhTcppqginlaHskIabNs7aNezqW1/5IdCY2sYNQ1oPG2qBMNwuKjY5sZJzakuOv5BRIJrzC3B3yuQazES7qQsJ1mbxs/5XINCE4lDjCediATkmVPsVIgiugiGEkaJj6ZWNRVxx+s4Dt1VfLylpmuIztuAT3W0HTqgF9SI3XTm52Ndl0NtLqPPyygGgIJ4XAtt2qsm5XemqIoYWh17mQjUAW4oIElFWXJ9IzW40BvY6XvxRKnlFVx81kTrX0sRa1gABfYBZaEsJFzvJOwW6kyOH/AgzXJ6ie0OkmaDM9xcTtygkaXtr/damhdzrIUrLbAj4e2zhp/ligys2FS5nc0bT99n9SYcJm9keNn9Sky+u7rKWyCNFhUw2tHjZ/UrKTCmzNDJ2jTYQ9t/mUF7ULKg1NBQ08TQ1kUem8lhPxU18jDoWxkdbLd11iy1PyXQamaGB22KM9rPNQqhrrZWNa1vAObb4qkLE6R7GAGR1gTYf5wQTBTScB42/wBSUUz+jxt81EdlcCWEOHEahBdYa7ANvDrQTXUMnAeJv9SmYRSObI0kCwD789vsu6VStc0gEEEHYbix6uP+1IoRzj+CX+G9BsAW+2zxjzS5m+2zxDzXn90qDfuLfaZ4h5p4lAGjm33c4ea8/cntQWruS4kkdJUT+kuTZuYNaO46qRByfp2Xysj10Orb/FZ9zkMlBqmYNABoyP8AcRoMPZGeYIxfbYtWRalDwLoNo5nSOvM3zSiIdHiHmqGnpIpYw6OVua1yxxAdfboOCq5pGtuXENA2kkAd5Qa90HSPEPNPpozmGy2u8cOtY2Kdp9VzSbAkA3NjsPUeKs8G/St7fgUEN/rHrKKAmvbzj1lSYob2QR/qznbNOlHdhxAvY9ytwRFFJKBmyNLgOoXVPyO5RyVUropspBaXNsLWtbTu+CAD223IDpStLi2HW1AWclbZAkZQ8TpDMwNuBrvT2uSCRA7DqNsEeQWvtPSo9ZTiVj2E2D2ltxuzAi6K591zDqgjsw5oLXE3c2R0l7Aaua5hA4Cx7wrCidzj/wCcv8N6Qp9Eec78Ev8ADegrWlOSBHYBbp/1a35oGgKVFRPc3M1pIG0gKO8Ky5D4u4vMb3825Aadx3WQVj4yEKyvceo8kh4HUKkeEDLppT7JiDqZpb/mqSqg9I3Le3OY4G29jmvH5tCK1cgBh1CIySCTfiBxubWG83/LgLXuDv8AtWjr+BVS12qtME/TN7fgUCP9Y6byjRu1Q5fWPWnNCDQYdZzS06gixC8+qaCWhqg4A5Wuux1tC07idmzQhbCgqcptdXUsTJ43MeLtcLEfnogh4Tyhgq7sByv9h209II2/FVuL4ZlNwslygwl1HUNEbidj43bxrv6QV6hTfbRMe4WLmNJHSQgwrYSEdtA47ite3CGXVZj+P09I0jR8u5gPzHd8UGffSFu0IQCssDxr66JA6MNcwXu29iDfTXeo1RBzv87kEeQotEec7/zm/hvQnhEo9rv/ADm/hPQQAnhyECnBAVx4queHRSCVgvvIH5FTrojWA6XA6Ts/JBqMKxuGsYGyAB9rdvRwVLjWHGJ9tx1BWbqAYniRmgvrb4rdPa6spY3tHO69u5BlHOTMytZ8AmAvkNhwSDBHNbnl5jRt3u16EFddcx+qv8Lq6ZwdDI1rdObJx7dxWdl0Jsgdm1VtgL/tm9vwKpVZ4Aft2ftfKUEqoHOPWl3KQYdT18UCoZZA0FWeHV1jtVK6T/Ny6OeyDTco6Qz0zhG1rpLc24FxsvYnYbLzl0WIQbqhnUXW/I2W3osWLQFbRYy3eg88lxPEPQAH0+RxIvY5ieGa2ayNg/IaeYZpT6Fp3O1f3bu0rfuxpqhVWPjcgdS0MNHFkjG31nH1nHiVQVM13FJVYkXk3UUuugfI5EpNp/8AOX+FIozijUW13/nN/Degrk4HRFo6YyHKNpS1lI6N2V2hQCLkQHRRyntcgSpbdpCrYKyohGVpNgSRY8beStECQICu5Y1QaQL302gbFEkxiaTNtAda+Y32ai3UnEBIAgZAy2pNypBQHSEH1HHqy/1LjMfYd+7/AFIDtdqrHAx9uz9r5SqlkhzatI6Tlt+RurXAz9u3t+UoLWuwyVziWNd1WKaynl9HzmPuDwK5cghvo5fdv8J8k1lHL7t/hPkkXICNpJfdv8DvJPfFLb9G/wAJ8ly5AEwS+w/wnyQ3U8vu3+E+S5cgYykk9h/hPkjtpX+w7wnyXLkDX0z/AGH+EolHA8Oddjv0c33T7t/QlXIIELZGEENeCN+U+SlV9VNNbOw3G8MPkuXIIZpn+w7wnyStgf7LvCfJcuQc6F3su7igujdwPcUq5AIxu9k9yT0bvZPcuXIOMbvZd3FI2J2yxHYfJcuQKInX9U9xVngTD6dmh+98rly5B//Z"/>
          <p:cNvSpPr>
            <a:spLocks noChangeAspect="1" noChangeArrowheads="1"/>
          </p:cNvSpPr>
          <p:nvPr/>
        </p:nvSpPr>
        <p:spPr bwMode="auto">
          <a:xfrm>
            <a:off x="460374" y="160337"/>
            <a:ext cx="5580661" cy="55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8" name="Picture 10" descr="http://image.sciencesource.com/preview/3C1989-Ochrobactrum-anthropi-Bacter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 t="53007" r="15195"/>
          <a:stretch/>
        </p:blipFill>
        <p:spPr bwMode="auto">
          <a:xfrm>
            <a:off x="9088691" y="1933721"/>
            <a:ext cx="2623278" cy="14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textbookofbacteriology.net/Bacillus.spore.CDC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4" t="34898" r="39564" b="-9396"/>
          <a:stretch/>
        </p:blipFill>
        <p:spPr bwMode="auto">
          <a:xfrm>
            <a:off x="9088691" y="3401873"/>
            <a:ext cx="2603637" cy="19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Pozorované </a:t>
            </a:r>
            <a:r>
              <a:rPr lang="sk-SK" dirty="0" err="1" smtClean="0"/>
              <a:t>bakterie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6076108" y="2344271"/>
            <a:ext cx="5365749" cy="3805238"/>
          </a:xfrm>
        </p:spPr>
        <p:txBody>
          <a:bodyPr>
            <a:normAutofit/>
          </a:bodyPr>
          <a:lstStyle/>
          <a:p>
            <a:r>
              <a:rPr lang="sk-SK" b="1" i="1" dirty="0" err="1" smtClean="0"/>
              <a:t>Bacillus</a:t>
            </a:r>
            <a:endParaRPr lang="sk-SK" b="1" i="1" dirty="0" smtClean="0"/>
          </a:p>
          <a:p>
            <a:r>
              <a:rPr lang="sk-SK" dirty="0" smtClean="0"/>
              <a:t>G</a:t>
            </a:r>
            <a:r>
              <a:rPr lang="cs-CZ" dirty="0" smtClean="0"/>
              <a:t>+ tyčky, </a:t>
            </a:r>
            <a:r>
              <a:rPr lang="cs-CZ" dirty="0" err="1" smtClean="0"/>
              <a:t>sporulují</a:t>
            </a:r>
            <a:r>
              <a:rPr lang="cs-CZ" dirty="0" smtClean="0"/>
              <a:t>, tvoří řetízky buněk</a:t>
            </a:r>
          </a:p>
          <a:p>
            <a:r>
              <a:rPr lang="cs-CZ" dirty="0" smtClean="0"/>
              <a:t>Biozbraně až tvorba antibiotik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578625" y="2344271"/>
            <a:ext cx="4825159" cy="3676650"/>
          </a:xfrm>
        </p:spPr>
        <p:txBody>
          <a:bodyPr>
            <a:normAutofit/>
          </a:bodyPr>
          <a:lstStyle/>
          <a:p>
            <a:r>
              <a:rPr lang="sk-SK" b="1" i="1" dirty="0" err="1" smtClean="0"/>
              <a:t>Azotobacter</a:t>
            </a:r>
            <a:endParaRPr lang="sk-SK" b="1" i="1" dirty="0" smtClean="0"/>
          </a:p>
          <a:p>
            <a:r>
              <a:rPr lang="sk-SK" dirty="0" smtClean="0"/>
              <a:t>G- tyčka až </a:t>
            </a:r>
            <a:r>
              <a:rPr lang="sk-SK" dirty="0" err="1" smtClean="0"/>
              <a:t>kok</a:t>
            </a:r>
            <a:endParaRPr lang="sk-SK" dirty="0" smtClean="0"/>
          </a:p>
          <a:p>
            <a:r>
              <a:rPr lang="cs-CZ" dirty="0" smtClean="0"/>
              <a:t>Tvoří pigment, sliz</a:t>
            </a:r>
            <a:r>
              <a:rPr lang="cs-CZ" b="1" dirty="0" smtClean="0"/>
              <a:t>, </a:t>
            </a:r>
            <a:r>
              <a:rPr lang="cs-CZ" b="1" dirty="0" smtClean="0"/>
              <a:t>pouzdra</a:t>
            </a:r>
            <a:r>
              <a:rPr lang="cs-CZ" dirty="0" smtClean="0"/>
              <a:t>, cysty</a:t>
            </a:r>
          </a:p>
          <a:p>
            <a:r>
              <a:rPr lang="cs-CZ" dirty="0" err="1" smtClean="0"/>
              <a:t>Nesymbiotická</a:t>
            </a:r>
            <a:r>
              <a:rPr lang="cs-CZ" dirty="0" smtClean="0"/>
              <a:t> fixace dusíku</a:t>
            </a:r>
            <a:endParaRPr lang="cs-CZ" dirty="0"/>
          </a:p>
        </p:txBody>
      </p:sp>
      <p:pic>
        <p:nvPicPr>
          <p:cNvPr id="6" name="Picture 2" descr="http://inst.bact.wisc.edu/inst/images/book_3/chapter_11/1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5" y="4057650"/>
            <a:ext cx="4452070" cy="23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bacmap.wishartlab.com/system/images/115/medium/Bacillus_anthracis.jpg?1319706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97" y="4057649"/>
            <a:ext cx="2989870" cy="23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Spory rodu </a:t>
            </a:r>
            <a:r>
              <a:rPr lang="sk-SK" i="1" dirty="0" err="1" smtClean="0"/>
              <a:t>Bacillus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28625" y="2260481"/>
            <a:ext cx="4143375" cy="794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 smtClean="0"/>
              <a:t>B</a:t>
            </a:r>
            <a:r>
              <a:rPr lang="sk-SK" b="1" i="1" dirty="0"/>
              <a:t>. </a:t>
            </a:r>
            <a:r>
              <a:rPr lang="sk-SK" b="1" i="1" dirty="0" err="1" smtClean="0"/>
              <a:t>Sphaericus</a:t>
            </a:r>
            <a:endParaRPr lang="sk-SK" b="1" i="1" dirty="0"/>
          </a:p>
          <a:p>
            <a:pPr marL="0" indent="0">
              <a:buNone/>
            </a:pPr>
            <a:r>
              <a:rPr lang="cs-CZ" dirty="0" smtClean="0"/>
              <a:t>kulaté, terminální, ztlušťují buňku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8" y="3099503"/>
            <a:ext cx="3441940" cy="1520899"/>
          </a:xfrm>
          <a:prstGeom prst="rect">
            <a:avLst/>
          </a:prstGeom>
        </p:spPr>
      </p:pic>
      <p:pic>
        <p:nvPicPr>
          <p:cNvPr id="8194" name="Picture 2" descr="http://aem.asm.org/content/66/10/4449/F4.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r="70624" b="52514"/>
          <a:stretch/>
        </p:blipFill>
        <p:spPr bwMode="auto">
          <a:xfrm>
            <a:off x="4602070" y="3114675"/>
            <a:ext cx="2971561" cy="15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803" y="3175972"/>
            <a:ext cx="3140092" cy="142878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/>
          <a:srcRect r="12642"/>
          <a:stretch/>
        </p:blipFill>
        <p:spPr>
          <a:xfrm>
            <a:off x="2230965" y="5168579"/>
            <a:ext cx="3055410" cy="1403671"/>
          </a:xfrm>
          <a:prstGeom prst="rect">
            <a:avLst/>
          </a:prstGeom>
        </p:spPr>
      </p:pic>
      <p:pic>
        <p:nvPicPr>
          <p:cNvPr id="8196" name="Picture 4" descr="http://textbookofbacteriology.net/Bl.Bl.bp.sporesDOA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2" t="40724" r="33479" b="16434"/>
          <a:stretch/>
        </p:blipFill>
        <p:spPr bwMode="auto">
          <a:xfrm>
            <a:off x="8972217" y="5150884"/>
            <a:ext cx="2879678" cy="15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4464844" y="2252642"/>
            <a:ext cx="395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B</a:t>
            </a:r>
            <a:r>
              <a:rPr lang="sk-SK" b="1" i="1" dirty="0"/>
              <a:t>. </a:t>
            </a:r>
            <a:r>
              <a:rPr lang="sk-SK" b="1" i="1" dirty="0" err="1"/>
              <a:t>thuringiensis</a:t>
            </a:r>
            <a:r>
              <a:rPr lang="sk-SK" b="1" i="1" dirty="0"/>
              <a:t> </a:t>
            </a:r>
            <a:endParaRPr lang="sk-SK" dirty="0" smtClean="0"/>
          </a:p>
          <a:p>
            <a:r>
              <a:rPr lang="cs-CZ" dirty="0" smtClean="0"/>
              <a:t>oválné, </a:t>
            </a:r>
            <a:r>
              <a:rPr lang="cs-CZ" dirty="0" err="1" smtClean="0"/>
              <a:t>subterminální</a:t>
            </a:r>
            <a:r>
              <a:rPr lang="cs-CZ" dirty="0" smtClean="0"/>
              <a:t>, nevyklenují</a:t>
            </a:r>
          </a:p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8608219" y="2252642"/>
            <a:ext cx="3821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/>
              <a:t>B. </a:t>
            </a:r>
            <a:r>
              <a:rPr lang="sk-SK" b="1" i="1" dirty="0" err="1"/>
              <a:t>cereus</a:t>
            </a:r>
            <a:r>
              <a:rPr lang="sk-SK" b="1" i="1" dirty="0"/>
              <a:t> </a:t>
            </a:r>
            <a:r>
              <a:rPr lang="sk-SK" dirty="0" smtClean="0"/>
              <a:t> </a:t>
            </a:r>
          </a:p>
          <a:p>
            <a:r>
              <a:rPr lang="cs-CZ" dirty="0" smtClean="0"/>
              <a:t>centrální, oválné, nevyklenují</a:t>
            </a:r>
          </a:p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96896" y="5118295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/>
              <a:t>B. </a:t>
            </a:r>
            <a:r>
              <a:rPr lang="sk-SK" b="1" i="1" dirty="0" err="1" smtClean="0"/>
              <a:t>megaterium</a:t>
            </a:r>
            <a:r>
              <a:rPr lang="sk-SK" b="1" i="1" dirty="0" smtClean="0"/>
              <a:t> </a:t>
            </a:r>
            <a:endParaRPr lang="sk-SK" dirty="0"/>
          </a:p>
          <a:p>
            <a:r>
              <a:rPr lang="cs-CZ" dirty="0" smtClean="0"/>
              <a:t>Kulaté</a:t>
            </a:r>
          </a:p>
          <a:p>
            <a:r>
              <a:rPr lang="cs-CZ" dirty="0" err="1" smtClean="0"/>
              <a:t>Subterminální</a:t>
            </a:r>
            <a:r>
              <a:rPr lang="cs-CZ" dirty="0" smtClean="0"/>
              <a:t> </a:t>
            </a:r>
          </a:p>
          <a:p>
            <a:r>
              <a:rPr lang="cs-CZ" dirty="0" smtClean="0"/>
              <a:t>Nevyklenují</a:t>
            </a:r>
            <a:endParaRPr lang="cs-CZ" dirty="0"/>
          </a:p>
        </p:txBody>
      </p:sp>
      <p:sp>
        <p:nvSpPr>
          <p:cNvPr id="13" name="BlokTextu 12"/>
          <p:cNvSpPr txBox="1"/>
          <p:nvPr/>
        </p:nvSpPr>
        <p:spPr>
          <a:xfrm>
            <a:off x="6002865" y="5168579"/>
            <a:ext cx="294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err="1"/>
              <a:t>Paenibacillus</a:t>
            </a:r>
            <a:r>
              <a:rPr lang="sk-SK" b="1" i="1" dirty="0"/>
              <a:t> </a:t>
            </a:r>
            <a:r>
              <a:rPr lang="sk-SK" b="1" i="1" dirty="0" err="1"/>
              <a:t>polymyxa</a:t>
            </a:r>
            <a:r>
              <a:rPr lang="sk-SK" b="1" i="1" dirty="0"/>
              <a:t> </a:t>
            </a:r>
            <a:endParaRPr lang="sk-SK" dirty="0"/>
          </a:p>
          <a:p>
            <a:r>
              <a:rPr lang="cs-CZ" dirty="0" smtClean="0"/>
              <a:t>Velké centrální</a:t>
            </a:r>
          </a:p>
          <a:p>
            <a:r>
              <a:rPr lang="cs-CZ" dirty="0" err="1" smtClean="0"/>
              <a:t>Vyklenující</a:t>
            </a:r>
            <a:endParaRPr lang="cs-CZ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65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Práce </a:t>
            </a:r>
            <a:r>
              <a:rPr lang="sk-SK" dirty="0" err="1" smtClean="0"/>
              <a:t>ve</a:t>
            </a:r>
            <a:r>
              <a:rPr lang="sk-SK" dirty="0" smtClean="0"/>
              <a:t> cvičení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46567" y="2275368"/>
            <a:ext cx="4654071" cy="4582632"/>
          </a:xfrm>
        </p:spPr>
        <p:txBody>
          <a:bodyPr/>
          <a:lstStyle/>
          <a:p>
            <a:pPr marL="0" indent="0">
              <a:buNone/>
            </a:pPr>
            <a:r>
              <a:rPr lang="sk-SK" b="1" u="sng" dirty="0" err="1" smtClean="0"/>
              <a:t>Nativní</a:t>
            </a:r>
            <a:r>
              <a:rPr lang="sk-SK" b="1" u="sng" dirty="0" smtClean="0"/>
              <a:t> preparát - fázový </a:t>
            </a:r>
            <a:r>
              <a:rPr lang="sk-SK" b="1" u="sng" dirty="0" smtClean="0"/>
              <a:t>kontrast</a:t>
            </a:r>
            <a:endParaRPr lang="sk-SK" b="1" u="sng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b="10940"/>
          <a:stretch/>
        </p:blipFill>
        <p:spPr>
          <a:xfrm>
            <a:off x="446567" y="3454849"/>
            <a:ext cx="3662810" cy="23447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800599" y="2249537"/>
            <a:ext cx="7858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				</a:t>
            </a:r>
            <a:r>
              <a:rPr lang="sk-SK" b="1" u="sng" dirty="0" err="1" smtClean="0"/>
              <a:t>Negativně</a:t>
            </a:r>
            <a:r>
              <a:rPr lang="sk-SK" b="1" u="sng" dirty="0" smtClean="0"/>
              <a:t> </a:t>
            </a:r>
            <a:r>
              <a:rPr lang="sk-SK" b="1" u="sng" dirty="0" err="1"/>
              <a:t>barvený</a:t>
            </a:r>
            <a:r>
              <a:rPr lang="sk-SK" b="1" u="sng" dirty="0"/>
              <a:t> </a:t>
            </a:r>
            <a:r>
              <a:rPr lang="sk-SK" b="1" u="sng" dirty="0" smtClean="0"/>
              <a:t>preparát</a:t>
            </a:r>
          </a:p>
          <a:p>
            <a:r>
              <a:rPr lang="sk-SK" dirty="0" smtClean="0"/>
              <a:t>					</a:t>
            </a:r>
            <a:r>
              <a:rPr lang="sk-SK" dirty="0" err="1" smtClean="0"/>
              <a:t>Obarví</a:t>
            </a:r>
            <a:r>
              <a:rPr lang="sk-SK" dirty="0" smtClean="0"/>
              <a:t> </a:t>
            </a:r>
            <a:r>
              <a:rPr lang="sk-SK" dirty="0"/>
              <a:t>okolí </a:t>
            </a:r>
            <a:r>
              <a:rPr lang="sk-SK" dirty="0" err="1"/>
              <a:t>buněk</a:t>
            </a:r>
            <a:endParaRPr lang="sk-SK" dirty="0"/>
          </a:p>
          <a:p>
            <a:endParaRPr lang="sk-SK" b="1" u="sng" dirty="0"/>
          </a:p>
          <a:p>
            <a:r>
              <a:rPr lang="sk-SK" b="1" dirty="0" smtClean="0"/>
              <a:t>		</a:t>
            </a:r>
            <a:r>
              <a:rPr lang="sk-SK" b="1" dirty="0" err="1" smtClean="0"/>
              <a:t>Nigrosin</a:t>
            </a:r>
            <a:r>
              <a:rPr lang="sk-SK" b="1" dirty="0" smtClean="0"/>
              <a:t>	</a:t>
            </a:r>
            <a:r>
              <a:rPr lang="sk-SK" dirty="0" smtClean="0"/>
              <a:t>					</a:t>
            </a:r>
            <a:r>
              <a:rPr lang="sk-SK" b="1" dirty="0" smtClean="0"/>
              <a:t>Kongo červeň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/>
          <a:srcRect t="15931" r="17272"/>
          <a:stretch/>
        </p:blipFill>
        <p:spPr>
          <a:xfrm>
            <a:off x="4839896" y="3454849"/>
            <a:ext cx="3069753" cy="23447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875" y="3454849"/>
            <a:ext cx="2084590" cy="127921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875" y="4734064"/>
            <a:ext cx="2084590" cy="119122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7782" y="6206836"/>
            <a:ext cx="377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Obrázky – druhá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0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352" y="2286000"/>
            <a:ext cx="7984998" cy="4443984"/>
          </a:xfrm>
        </p:spPr>
        <p:txBody>
          <a:bodyPr>
            <a:normAutofit fontScale="85000" lnSpcReduction="10000"/>
          </a:bodyPr>
          <a:lstStyle/>
          <a:p>
            <a:r>
              <a:rPr lang="cs-CZ" b="1" u="sng" dirty="0" smtClean="0"/>
              <a:t>Nativní preparát </a:t>
            </a:r>
            <a:r>
              <a:rPr lang="cs-CZ" u="sng" dirty="0" smtClean="0"/>
              <a:t>–</a:t>
            </a:r>
            <a:r>
              <a:rPr lang="cs-CZ" b="1" u="sng" dirty="0" smtClean="0"/>
              <a:t> </a:t>
            </a:r>
            <a:r>
              <a:rPr lang="cs-CZ" i="1" u="sng" dirty="0" err="1" smtClean="0"/>
              <a:t>Bacillus</a:t>
            </a:r>
            <a:r>
              <a:rPr lang="cs-CZ" b="1" i="1" u="sng" dirty="0" smtClean="0"/>
              <a:t> </a:t>
            </a:r>
            <a:r>
              <a:rPr lang="cs-CZ" u="sng" dirty="0" smtClean="0"/>
              <a:t>– každý svůj preparát</a:t>
            </a:r>
          </a:p>
          <a:p>
            <a:r>
              <a:rPr lang="cs-CZ" dirty="0" smtClean="0"/>
              <a:t>Sklíčko protáhnout plamenem, doprostřed nanést kapku vody</a:t>
            </a:r>
          </a:p>
          <a:p>
            <a:r>
              <a:rPr lang="cs-CZ" dirty="0" smtClean="0"/>
              <a:t>Ožehnutou kličkou vnést do kapky kličku kultury a rozmíchat, přikrýt krycím sklem aby tam nebyly bubliny, přebytečnou vodu odsát</a:t>
            </a:r>
          </a:p>
          <a:p>
            <a:r>
              <a:rPr lang="cs-CZ" dirty="0" smtClean="0"/>
              <a:t>Pozorovat do 5 minut fázovým kontrastem (1000x)</a:t>
            </a:r>
          </a:p>
          <a:p>
            <a:r>
              <a:rPr lang="cs-CZ" dirty="0" smtClean="0"/>
              <a:t>Je vidět tvar a umístění spor, pohyb</a:t>
            </a:r>
          </a:p>
          <a:p>
            <a:endParaRPr lang="cs-CZ" dirty="0"/>
          </a:p>
          <a:p>
            <a:r>
              <a:rPr lang="cs-CZ" b="1" u="sng" dirty="0" smtClean="0"/>
              <a:t>Negativní barvení – </a:t>
            </a:r>
            <a:r>
              <a:rPr lang="cs-CZ" b="1" u="sng" dirty="0" err="1" smtClean="0"/>
              <a:t>nigrosin</a:t>
            </a:r>
            <a:r>
              <a:rPr lang="cs-CZ" b="1" u="sng" dirty="0" smtClean="0"/>
              <a:t> </a:t>
            </a:r>
            <a:r>
              <a:rPr lang="cs-CZ" u="sng" dirty="0" smtClean="0"/>
              <a:t>– </a:t>
            </a:r>
            <a:r>
              <a:rPr lang="cs-CZ" i="1" u="sng" dirty="0" err="1" smtClean="0"/>
              <a:t>Bacillus</a:t>
            </a:r>
            <a:r>
              <a:rPr lang="cs-CZ" i="1" u="sng" dirty="0" smtClean="0"/>
              <a:t> </a:t>
            </a:r>
            <a:r>
              <a:rPr lang="cs-CZ" u="sng" dirty="0" smtClean="0"/>
              <a:t>nebo</a:t>
            </a:r>
            <a:r>
              <a:rPr lang="cs-CZ" i="1" u="sng" dirty="0" smtClean="0"/>
              <a:t> </a:t>
            </a:r>
            <a:r>
              <a:rPr lang="cs-CZ" i="1" u="sng" dirty="0" err="1" smtClean="0"/>
              <a:t>Azotobacter</a:t>
            </a:r>
            <a:r>
              <a:rPr lang="cs-CZ" i="1" u="sng" dirty="0" smtClean="0"/>
              <a:t>– </a:t>
            </a:r>
            <a:r>
              <a:rPr lang="cs-CZ" i="1" u="sng" dirty="0" smtClean="0"/>
              <a:t>každý</a:t>
            </a:r>
            <a:r>
              <a:rPr lang="cs-CZ" u="sng" dirty="0" smtClean="0"/>
              <a:t> svůj preparát</a:t>
            </a:r>
          </a:p>
          <a:p>
            <a:r>
              <a:rPr lang="cs-CZ" dirty="0" smtClean="0"/>
              <a:t>Do kapky vody rozmíchat vyžíhanou kličkou trochu kultury</a:t>
            </a:r>
          </a:p>
          <a:p>
            <a:r>
              <a:rPr lang="cs-CZ" dirty="0" smtClean="0"/>
              <a:t>Přidat kapku </a:t>
            </a:r>
            <a:r>
              <a:rPr lang="cs-CZ" dirty="0" err="1" smtClean="0"/>
              <a:t>nigrosinu</a:t>
            </a:r>
            <a:endParaRPr lang="cs-CZ" dirty="0" smtClean="0"/>
          </a:p>
          <a:p>
            <a:r>
              <a:rPr lang="cs-CZ" dirty="0" smtClean="0"/>
              <a:t>Rozmíchat kličkou, rozetřít jemným tahem druhého sklíčka (pod 45º uhlem) a nechat </a:t>
            </a:r>
            <a:r>
              <a:rPr lang="cs-CZ" dirty="0" smtClean="0"/>
              <a:t>zaschnout bez oplachování</a:t>
            </a:r>
            <a:endParaRPr lang="cs-CZ" dirty="0" smtClean="0"/>
          </a:p>
          <a:p>
            <a:r>
              <a:rPr lang="cs-CZ" dirty="0" smtClean="0"/>
              <a:t>Pozorovat s imerzí v jasném poli (1000x)</a:t>
            </a:r>
          </a:p>
          <a:p>
            <a:r>
              <a:rPr lang="cs-CZ" dirty="0" smtClean="0"/>
              <a:t>Je vidět přesná velkost a tvar buňky</a:t>
            </a:r>
            <a:endParaRPr lang="cs-CZ" dirty="0"/>
          </a:p>
        </p:txBody>
      </p:sp>
      <p:pic>
        <p:nvPicPr>
          <p:cNvPr id="4098" name="Imagen 99" descr="cereusnegro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83" y="4488220"/>
            <a:ext cx="3075051" cy="22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t="15396" r="15021" b="10940"/>
          <a:stretch/>
        </p:blipFill>
        <p:spPr>
          <a:xfrm>
            <a:off x="8705088" y="2173027"/>
            <a:ext cx="3112646" cy="19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– barvení pouzder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216" y="2267712"/>
            <a:ext cx="11606784" cy="4590288"/>
          </a:xfrm>
        </p:spPr>
        <p:txBody>
          <a:bodyPr>
            <a:normAutofit fontScale="92500" lnSpcReduction="20000"/>
          </a:bodyPr>
          <a:lstStyle/>
          <a:p>
            <a:r>
              <a:rPr lang="cs-CZ" b="1" u="sng" dirty="0"/>
              <a:t>B</a:t>
            </a:r>
            <a:r>
              <a:rPr lang="cs-CZ" b="1" u="sng" dirty="0" smtClean="0"/>
              <a:t>arvení </a:t>
            </a:r>
            <a:r>
              <a:rPr lang="cs-CZ" b="1" u="sng" dirty="0" smtClean="0"/>
              <a:t>pouzder </a:t>
            </a:r>
            <a:r>
              <a:rPr lang="cs-CZ" b="1" u="sng" dirty="0" smtClean="0"/>
              <a:t>– </a:t>
            </a:r>
            <a:r>
              <a:rPr lang="cs-CZ" b="1" u="sng" dirty="0" smtClean="0"/>
              <a:t>Kongo červení </a:t>
            </a:r>
            <a:r>
              <a:rPr lang="cs-CZ" u="sng" dirty="0" smtClean="0"/>
              <a:t>– </a:t>
            </a:r>
            <a:r>
              <a:rPr lang="cs-CZ" i="1" u="sng" dirty="0" err="1" smtClean="0"/>
              <a:t>Azotobacter</a:t>
            </a:r>
            <a:r>
              <a:rPr lang="cs-CZ" i="1" u="sng" dirty="0" smtClean="0"/>
              <a:t> – </a:t>
            </a:r>
            <a:r>
              <a:rPr lang="cs-CZ" u="sng" dirty="0" smtClean="0"/>
              <a:t>ve dvojici</a:t>
            </a:r>
            <a:endParaRPr lang="cs-CZ" i="1" u="sng" dirty="0" smtClean="0"/>
          </a:p>
          <a:p>
            <a:r>
              <a:rPr lang="cs-CZ" dirty="0" smtClean="0"/>
              <a:t>Do kapky Kongo červeně nanést kulturu a rozetřít po sklíčku</a:t>
            </a:r>
          </a:p>
          <a:p>
            <a:r>
              <a:rPr lang="cs-CZ" dirty="0" smtClean="0"/>
              <a:t>Nechat zaschnout, na několik sekund převrstvit </a:t>
            </a:r>
            <a:r>
              <a:rPr lang="cs-CZ" dirty="0" err="1" smtClean="0"/>
              <a:t>HCl</a:t>
            </a:r>
            <a:r>
              <a:rPr lang="cs-CZ" dirty="0" smtClean="0"/>
              <a:t>, tu následně </a:t>
            </a:r>
            <a:r>
              <a:rPr lang="cs-CZ" dirty="0" smtClean="0"/>
              <a:t>slít, neoplachovat, pouze </a:t>
            </a:r>
            <a:r>
              <a:rPr lang="cs-CZ" dirty="0"/>
              <a:t> </a:t>
            </a:r>
            <a:r>
              <a:rPr lang="cs-CZ" dirty="0" smtClean="0"/>
              <a:t>do</a:t>
            </a:r>
            <a:r>
              <a:rPr lang="cs-CZ" dirty="0" smtClean="0"/>
              <a:t>sušit </a:t>
            </a:r>
            <a:r>
              <a:rPr lang="cs-CZ" dirty="0" smtClean="0"/>
              <a:t>preparát filtračním </a:t>
            </a:r>
            <a:r>
              <a:rPr lang="cs-CZ" dirty="0" smtClean="0"/>
              <a:t>papírem </a:t>
            </a:r>
          </a:p>
          <a:p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 smtClean="0"/>
              <a:t>3 minuty převrstvit metylenovou </a:t>
            </a:r>
            <a:r>
              <a:rPr lang="cs-CZ" dirty="0" smtClean="0"/>
              <a:t>modří, opláchnout, usušit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ozorovat </a:t>
            </a:r>
            <a:r>
              <a:rPr lang="cs-CZ" dirty="0" smtClean="0"/>
              <a:t>s imerzí v jasném poli (1000x)</a:t>
            </a:r>
          </a:p>
          <a:p>
            <a:r>
              <a:rPr lang="cs-CZ" dirty="0" smtClean="0"/>
              <a:t>Vidíme modré buňky, světlá pouzdra a modré pozadí</a:t>
            </a:r>
          </a:p>
          <a:p>
            <a:endParaRPr lang="cs-CZ" dirty="0"/>
          </a:p>
          <a:p>
            <a:r>
              <a:rPr lang="cs-CZ" b="1" u="sng" dirty="0"/>
              <a:t>B</a:t>
            </a:r>
            <a:r>
              <a:rPr lang="cs-CZ" b="1" u="sng" dirty="0" smtClean="0"/>
              <a:t>arvení </a:t>
            </a:r>
            <a:r>
              <a:rPr lang="cs-CZ" b="1" u="sng" dirty="0" smtClean="0"/>
              <a:t>pouzder </a:t>
            </a:r>
            <a:r>
              <a:rPr lang="cs-CZ" b="1" u="sng" smtClean="0"/>
              <a:t>– </a:t>
            </a:r>
            <a:r>
              <a:rPr lang="cs-CZ" b="1" u="sng" smtClean="0"/>
              <a:t>nigrosinem</a:t>
            </a:r>
            <a:r>
              <a:rPr lang="cs-CZ" b="1" u="sng" dirty="0" smtClean="0"/>
              <a:t>, dobarvení modří </a:t>
            </a:r>
            <a:r>
              <a:rPr lang="cs-CZ" u="sng" dirty="0" smtClean="0"/>
              <a:t>– </a:t>
            </a:r>
            <a:r>
              <a:rPr lang="cs-CZ" i="1" u="sng" dirty="0" err="1" smtClean="0"/>
              <a:t>Azotobacter</a:t>
            </a:r>
            <a:r>
              <a:rPr lang="cs-CZ" u="sng" dirty="0"/>
              <a:t> </a:t>
            </a:r>
            <a:r>
              <a:rPr lang="cs-CZ" u="sng" dirty="0" smtClean="0"/>
              <a:t>-  ve dvojici</a:t>
            </a:r>
          </a:p>
          <a:p>
            <a:r>
              <a:rPr lang="cs-CZ" dirty="0" smtClean="0"/>
              <a:t>Kapka vody + kapka </a:t>
            </a:r>
            <a:r>
              <a:rPr lang="cs-CZ" dirty="0" err="1" smtClean="0"/>
              <a:t>nigrosinu</a:t>
            </a:r>
            <a:r>
              <a:rPr lang="cs-CZ" dirty="0" smtClean="0"/>
              <a:t>, do toho nanést vyžíhanou kličkou kulturu a rozetřít po </a:t>
            </a:r>
            <a:r>
              <a:rPr lang="cs-CZ" dirty="0" smtClean="0"/>
              <a:t>sklíčku, nechat zaschnout</a:t>
            </a:r>
          </a:p>
          <a:p>
            <a:r>
              <a:rPr lang="cs-CZ" dirty="0"/>
              <a:t>P</a:t>
            </a:r>
            <a:r>
              <a:rPr lang="cs-CZ" dirty="0" smtClean="0"/>
              <a:t>řevrstvit </a:t>
            </a:r>
            <a:r>
              <a:rPr lang="cs-CZ" dirty="0" smtClean="0"/>
              <a:t>na 3 minuty metylenovou </a:t>
            </a:r>
            <a:r>
              <a:rPr lang="cs-CZ" dirty="0" smtClean="0"/>
              <a:t>modří, opláchnout, osušit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ozorovat </a:t>
            </a:r>
            <a:r>
              <a:rPr lang="cs-CZ" dirty="0" smtClean="0"/>
              <a:t>s imerzí v jasném poli (1000x)</a:t>
            </a:r>
          </a:p>
          <a:p>
            <a:r>
              <a:rPr lang="cs-CZ" dirty="0" smtClean="0"/>
              <a:t>Vidíme modré buňky obklopeny světlými pouzdry, pozadí tmavé</a:t>
            </a:r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973" y="427041"/>
            <a:ext cx="3119671" cy="15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spory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573" y="2286001"/>
            <a:ext cx="6560259" cy="4502988"/>
          </a:xfrm>
        </p:spPr>
        <p:txBody>
          <a:bodyPr/>
          <a:lstStyle/>
          <a:p>
            <a:r>
              <a:rPr lang="cs-CZ" dirty="0" smtClean="0"/>
              <a:t>Vegetativní </a:t>
            </a:r>
            <a:r>
              <a:rPr lang="cs-CZ" dirty="0"/>
              <a:t>buňka → </a:t>
            </a:r>
            <a:r>
              <a:rPr lang="cs-CZ" b="1" dirty="0" smtClean="0"/>
              <a:t>endospora</a:t>
            </a:r>
            <a:r>
              <a:rPr lang="cs-CZ" dirty="0" smtClean="0"/>
              <a:t> </a:t>
            </a:r>
            <a:r>
              <a:rPr lang="cs-CZ" dirty="0"/>
              <a:t>= odolné klidové stádium </a:t>
            </a:r>
            <a:r>
              <a:rPr lang="cs-CZ" dirty="0" smtClean="0"/>
              <a:t>buňky</a:t>
            </a:r>
          </a:p>
          <a:p>
            <a:r>
              <a:rPr lang="cs-CZ" dirty="0"/>
              <a:t>Vzniká </a:t>
            </a:r>
            <a:r>
              <a:rPr lang="cs-CZ" b="1" dirty="0"/>
              <a:t>jen jedna </a:t>
            </a:r>
            <a:r>
              <a:rPr lang="cs-CZ" dirty="0" smtClean="0"/>
              <a:t>endospora</a:t>
            </a:r>
          </a:p>
          <a:p>
            <a:r>
              <a:rPr lang="cs-CZ" dirty="0" smtClean="0"/>
              <a:t>Spory </a:t>
            </a:r>
            <a:r>
              <a:rPr lang="cs-CZ" b="1" dirty="0" smtClean="0"/>
              <a:t>jsou odolné </a:t>
            </a:r>
            <a:r>
              <a:rPr lang="cs-CZ" dirty="0" smtClean="0"/>
              <a:t>k UV a </a:t>
            </a:r>
            <a:r>
              <a:rPr lang="el-GR" dirty="0" smtClean="0"/>
              <a:t>γ</a:t>
            </a:r>
            <a:r>
              <a:rPr lang="cs-CZ" dirty="0" smtClean="0"/>
              <a:t> záření, </a:t>
            </a:r>
            <a:r>
              <a:rPr lang="cs-CZ" dirty="0" err="1" smtClean="0"/>
              <a:t>lyzozymu</a:t>
            </a:r>
            <a:r>
              <a:rPr lang="cs-CZ" dirty="0" smtClean="0"/>
              <a:t>, vyšším teplotám, nedostatku živin, </a:t>
            </a:r>
            <a:r>
              <a:rPr lang="cs-CZ" dirty="0" smtClean="0"/>
              <a:t>dezinfekcím</a:t>
            </a:r>
          </a:p>
          <a:p>
            <a:r>
              <a:rPr lang="cs-CZ" dirty="0" smtClean="0"/>
              <a:t>Specifický </a:t>
            </a:r>
            <a:r>
              <a:rPr lang="cs-CZ" dirty="0" err="1" smtClean="0"/>
              <a:t>peptidoglykan</a:t>
            </a:r>
            <a:r>
              <a:rPr lang="cs-CZ" dirty="0" smtClean="0"/>
              <a:t>, specifické bílkoviny, snížené množství vody, zvýšený obsah </a:t>
            </a:r>
            <a:r>
              <a:rPr lang="cs-CZ" dirty="0" err="1" smtClean="0"/>
              <a:t>vápniku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porulace je </a:t>
            </a:r>
            <a:r>
              <a:rPr lang="cs-CZ" b="1" dirty="0" smtClean="0"/>
              <a:t>příprava bakterie na nepříznivé podmínky</a:t>
            </a:r>
            <a:r>
              <a:rPr lang="cs-CZ" dirty="0" smtClean="0"/>
              <a:t>, </a:t>
            </a:r>
            <a:r>
              <a:rPr lang="cs-CZ" u="sng" dirty="0" smtClean="0"/>
              <a:t>NE ODPOVĚĎ </a:t>
            </a:r>
            <a:r>
              <a:rPr lang="cs-CZ" dirty="0" smtClean="0"/>
              <a:t>na ně</a:t>
            </a:r>
          </a:p>
          <a:p>
            <a:r>
              <a:rPr lang="cs-CZ" dirty="0" smtClean="0"/>
              <a:t>Tvoří je převážně </a:t>
            </a:r>
            <a:r>
              <a:rPr lang="cs-CZ" b="1" dirty="0" smtClean="0"/>
              <a:t>G+ bakterie </a:t>
            </a:r>
            <a:r>
              <a:rPr lang="cs-CZ" dirty="0" smtClean="0"/>
              <a:t>– </a:t>
            </a:r>
            <a:r>
              <a:rPr lang="cs-CZ" i="1" dirty="0" err="1" smtClean="0"/>
              <a:t>Bacillus</a:t>
            </a:r>
            <a:r>
              <a:rPr lang="cs-CZ" i="1" dirty="0" smtClean="0"/>
              <a:t>, Clostridium, </a:t>
            </a:r>
            <a:r>
              <a:rPr lang="cs-CZ" i="1" dirty="0" err="1" smtClean="0"/>
              <a:t>Sporosarcina</a:t>
            </a:r>
            <a:r>
              <a:rPr lang="cs-CZ" i="1" dirty="0" smtClean="0"/>
              <a:t>…</a:t>
            </a:r>
            <a:r>
              <a:rPr lang="cs-CZ" dirty="0" smtClean="0"/>
              <a:t> </a:t>
            </a:r>
          </a:p>
          <a:p>
            <a:r>
              <a:rPr lang="cs-CZ" dirty="0" smtClean="0"/>
              <a:t>Výjimečně G- (</a:t>
            </a:r>
            <a:r>
              <a:rPr lang="cs-CZ" i="1" dirty="0" err="1" smtClean="0"/>
              <a:t>Coxiella</a:t>
            </a:r>
            <a:r>
              <a:rPr lang="cs-CZ" i="1" dirty="0" smtClean="0"/>
              <a:t> </a:t>
            </a:r>
            <a:r>
              <a:rPr lang="cs-CZ" i="1" dirty="0" err="1" smtClean="0"/>
              <a:t>burnetii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 descr="http://intranet.tdmu.edu.ua/data/kafedra/internal/micbio/classes_stud/en/nurse/Associate%20Degree%20Nursing/ptn/Microbiology/1/02%20Morphology%20and%20structure%20of%20bacteria.files/image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7177" r="42648" b="39172"/>
          <a:stretch/>
        </p:blipFill>
        <p:spPr bwMode="auto">
          <a:xfrm>
            <a:off x="7008833" y="4655550"/>
            <a:ext cx="2714625" cy="22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S2GOTrkgdRl2RqdRgAqOm60JJp5sHUjzwsOAXvoof58a4NLg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8" t="27223" r="17455" b="15005"/>
          <a:stretch/>
        </p:blipFill>
        <p:spPr bwMode="auto">
          <a:xfrm>
            <a:off x="9783441" y="3630007"/>
            <a:ext cx="2405040" cy="33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icrobeworld.org/component/jlibrary/?view=article&amp;task=download&amp;id=823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t="6225" r="5239" b="5020"/>
          <a:stretch/>
        </p:blipFill>
        <p:spPr bwMode="auto">
          <a:xfrm>
            <a:off x="7215188" y="89188"/>
            <a:ext cx="2600325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chef-1.bbci.co.uk/news/304/media/images/71629000/jpg/_71629716_c0052632-endospores_in_bacillus_subtilis_bacteria-sp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81" y="2421407"/>
            <a:ext cx="2069740" cy="22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orbisimages.com/images/Corbis-42-24897863.jpg?size=67&amp;uid=6fbde594-c075-466a-a69e-84d564d84ef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4912" r="44704" b="7564"/>
          <a:stretch/>
        </p:blipFill>
        <p:spPr bwMode="auto">
          <a:xfrm>
            <a:off x="9815513" y="0"/>
            <a:ext cx="2395560" cy="36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spora - stavba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489" y="2249424"/>
            <a:ext cx="6782562" cy="4608576"/>
          </a:xfrm>
        </p:spPr>
        <p:txBody>
          <a:bodyPr/>
          <a:lstStyle/>
          <a:p>
            <a:r>
              <a:rPr lang="cs-CZ" b="1" dirty="0" smtClean="0"/>
              <a:t>Protoplast</a:t>
            </a:r>
            <a:r>
              <a:rPr lang="cs-CZ" dirty="0" smtClean="0"/>
              <a:t> (</a:t>
            </a:r>
            <a:r>
              <a:rPr lang="cs-CZ" dirty="0" err="1" smtClean="0"/>
              <a:t>sporoplast</a:t>
            </a:r>
            <a:r>
              <a:rPr lang="cs-CZ" dirty="0" smtClean="0"/>
              <a:t>) – gelová matrix, nukleoid, ribozomy, kalcium </a:t>
            </a:r>
            <a:r>
              <a:rPr lang="cs-CZ" dirty="0" err="1" smtClean="0"/>
              <a:t>dipikolinát</a:t>
            </a:r>
            <a:r>
              <a:rPr lang="cs-CZ" dirty="0" smtClean="0"/>
              <a:t>, proteiny stabilizující </a:t>
            </a:r>
            <a:r>
              <a:rPr lang="cs-CZ" dirty="0" smtClean="0"/>
              <a:t>DNA </a:t>
            </a:r>
            <a:endParaRPr lang="cs-CZ" dirty="0" smtClean="0"/>
          </a:p>
          <a:p>
            <a:r>
              <a:rPr lang="cs-CZ" dirty="0" smtClean="0"/>
              <a:t>Vnitřní membrána (</a:t>
            </a:r>
            <a:r>
              <a:rPr lang="cs-CZ" b="1" dirty="0" smtClean="0"/>
              <a:t>intina</a:t>
            </a:r>
            <a:r>
              <a:rPr lang="cs-CZ" dirty="0" smtClean="0"/>
              <a:t>) z lipoproteinů</a:t>
            </a:r>
            <a:endParaRPr lang="cs-CZ" dirty="0" smtClean="0"/>
          </a:p>
          <a:p>
            <a:r>
              <a:rPr lang="cs-CZ" dirty="0" smtClean="0"/>
              <a:t>Vrstva </a:t>
            </a:r>
            <a:r>
              <a:rPr lang="cs-CZ" b="1" dirty="0" err="1" smtClean="0"/>
              <a:t>peptidoglykanu</a:t>
            </a:r>
            <a:r>
              <a:rPr lang="cs-CZ" dirty="0" smtClean="0"/>
              <a:t> </a:t>
            </a:r>
            <a:r>
              <a:rPr lang="cs-CZ" dirty="0" smtClean="0"/>
              <a:t>– zbytek původní buněčné stěny</a:t>
            </a:r>
            <a:endParaRPr lang="cs-CZ" dirty="0" smtClean="0"/>
          </a:p>
          <a:p>
            <a:r>
              <a:rPr lang="cs-CZ" b="1" dirty="0" smtClean="0"/>
              <a:t>Kortex</a:t>
            </a:r>
            <a:r>
              <a:rPr lang="cs-CZ" dirty="0" smtClean="0"/>
              <a:t> – vnitřní a zevní, zajišťuje nepropustnost a odolnost, </a:t>
            </a:r>
            <a:r>
              <a:rPr lang="cs-CZ" dirty="0" err="1" smtClean="0"/>
              <a:t>termorezistenci</a:t>
            </a:r>
            <a:r>
              <a:rPr lang="cs-CZ" dirty="0" smtClean="0"/>
              <a:t>, tvořen </a:t>
            </a:r>
            <a:r>
              <a:rPr lang="cs-CZ" b="1" dirty="0" err="1" smtClean="0"/>
              <a:t>peptidoglykany</a:t>
            </a:r>
            <a:r>
              <a:rPr lang="cs-CZ" dirty="0" smtClean="0"/>
              <a:t> – jinými než v </a:t>
            </a:r>
            <a:r>
              <a:rPr lang="cs-CZ" dirty="0" smtClean="0"/>
              <a:t>buněčné stěně</a:t>
            </a:r>
            <a:endParaRPr lang="cs-CZ" dirty="0" smtClean="0"/>
          </a:p>
          <a:p>
            <a:r>
              <a:rPr lang="cs-CZ" dirty="0" smtClean="0"/>
              <a:t>Vnější membrána (</a:t>
            </a:r>
            <a:r>
              <a:rPr lang="cs-CZ" b="1" dirty="0" err="1" smtClean="0"/>
              <a:t>extina</a:t>
            </a:r>
            <a:r>
              <a:rPr lang="cs-CZ" dirty="0" smtClean="0"/>
              <a:t>)z lipoproteinů</a:t>
            </a:r>
            <a:endParaRPr lang="cs-CZ" dirty="0" smtClean="0"/>
          </a:p>
          <a:p>
            <a:r>
              <a:rPr lang="cs-CZ" b="1" dirty="0" smtClean="0"/>
              <a:t>Plášť</a:t>
            </a:r>
            <a:r>
              <a:rPr lang="cs-CZ" dirty="0" smtClean="0"/>
              <a:t>  - zajišťuje odolnost k chemikáliím a </a:t>
            </a:r>
            <a:r>
              <a:rPr lang="cs-CZ" dirty="0" smtClean="0"/>
              <a:t>UV</a:t>
            </a:r>
          </a:p>
          <a:p>
            <a:r>
              <a:rPr lang="cs-CZ" b="1" dirty="0" err="1" smtClean="0"/>
              <a:t>Exospórium</a:t>
            </a:r>
            <a:r>
              <a:rPr lang="cs-CZ" b="1" dirty="0" smtClean="0"/>
              <a:t> </a:t>
            </a:r>
            <a:r>
              <a:rPr lang="cs-CZ" dirty="0" smtClean="0"/>
              <a:t>– není u všech taxonů, zajišťuje odolnost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2095" r="1891" b="5847"/>
          <a:stretch/>
        </p:blipFill>
        <p:spPr bwMode="auto">
          <a:xfrm>
            <a:off x="8243887" y="3189959"/>
            <a:ext cx="3886200" cy="359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12" descr="Endosp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3686175" cy="318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5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Sporulace – vznik endospory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336" y="2267712"/>
            <a:ext cx="11411712" cy="4370832"/>
          </a:xfrm>
        </p:spPr>
        <p:txBody>
          <a:bodyPr/>
          <a:lstStyle/>
          <a:p>
            <a:r>
              <a:rPr lang="cs-CZ" dirty="0" smtClean="0"/>
              <a:t>Probíhá i při dostatku živin, hlavně v stacionární fázi</a:t>
            </a:r>
            <a:endParaRPr lang="cs-CZ" dirty="0"/>
          </a:p>
          <a:p>
            <a:r>
              <a:rPr lang="cs-CZ" b="1" u="sng" dirty="0" smtClean="0"/>
              <a:t>Fáze I</a:t>
            </a:r>
            <a:r>
              <a:rPr lang="cs-CZ" b="1" dirty="0" smtClean="0"/>
              <a:t> </a:t>
            </a:r>
            <a:r>
              <a:rPr lang="cs-CZ" dirty="0" smtClean="0"/>
              <a:t>– Buňka přechází z binárního k </a:t>
            </a:r>
            <a:r>
              <a:rPr lang="cs-CZ" b="1" dirty="0" smtClean="0"/>
              <a:t>asymetrickému</a:t>
            </a:r>
            <a:r>
              <a:rPr lang="cs-CZ" dirty="0" smtClean="0"/>
              <a:t> dělení</a:t>
            </a:r>
          </a:p>
          <a:p>
            <a:r>
              <a:rPr lang="cs-CZ" b="1" u="sng" dirty="0" smtClean="0"/>
              <a:t>Fáze II </a:t>
            </a:r>
            <a:r>
              <a:rPr lang="cs-CZ" dirty="0" smtClean="0"/>
              <a:t>– Chromozom se duplikuje a odděluje</a:t>
            </a:r>
          </a:p>
          <a:p>
            <a:r>
              <a:rPr lang="cs-CZ" b="1" u="sng" dirty="0" smtClean="0"/>
              <a:t>Fáze III </a:t>
            </a:r>
            <a:r>
              <a:rPr lang="cs-CZ" dirty="0" smtClean="0"/>
              <a:t>– DNA se rozestoupí k pólům buňky. Vytváří se </a:t>
            </a:r>
            <a:r>
              <a:rPr lang="cs-CZ" b="1" dirty="0" smtClean="0"/>
              <a:t>septum</a:t>
            </a:r>
            <a:r>
              <a:rPr lang="cs-CZ" dirty="0" smtClean="0"/>
              <a:t>, rozdělí buňku na 2 nestejné části – </a:t>
            </a:r>
            <a:r>
              <a:rPr lang="cs-CZ" b="1" dirty="0" err="1" smtClean="0"/>
              <a:t>presporu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sporangium</a:t>
            </a:r>
            <a:r>
              <a:rPr lang="cs-CZ" dirty="0" smtClean="0"/>
              <a:t>.</a:t>
            </a:r>
          </a:p>
          <a:p>
            <a:r>
              <a:rPr lang="cs-CZ" b="1" u="sng" dirty="0" smtClean="0"/>
              <a:t>Fáze IV </a:t>
            </a:r>
            <a:r>
              <a:rPr lang="cs-CZ" dirty="0" smtClean="0"/>
              <a:t>– </a:t>
            </a:r>
            <a:r>
              <a:rPr lang="cs-CZ" dirty="0" err="1" smtClean="0"/>
              <a:t>prespora</a:t>
            </a:r>
            <a:r>
              <a:rPr lang="cs-CZ" dirty="0" smtClean="0"/>
              <a:t> </a:t>
            </a:r>
            <a:r>
              <a:rPr lang="cs-CZ" dirty="0" smtClean="0"/>
              <a:t>se obalí dvěma membránami . Tvoří se </a:t>
            </a:r>
            <a:r>
              <a:rPr lang="cs-CZ" b="1" dirty="0" err="1" smtClean="0"/>
              <a:t>prospora</a:t>
            </a:r>
            <a:r>
              <a:rPr lang="cs-CZ" dirty="0" smtClean="0"/>
              <a:t>. Není světlolomná.</a:t>
            </a:r>
          </a:p>
          <a:p>
            <a:r>
              <a:rPr lang="cs-CZ" b="1" u="sng" dirty="0" smtClean="0"/>
              <a:t>Fáze V</a:t>
            </a:r>
            <a:r>
              <a:rPr lang="cs-CZ" dirty="0" smtClean="0"/>
              <a:t> – tvoří se </a:t>
            </a:r>
            <a:r>
              <a:rPr lang="cs-CZ" b="1" dirty="0" smtClean="0"/>
              <a:t>kortex</a:t>
            </a:r>
            <a:r>
              <a:rPr lang="cs-CZ" dirty="0" smtClean="0"/>
              <a:t> spory s jiným </a:t>
            </a:r>
            <a:r>
              <a:rPr lang="cs-CZ" b="1" dirty="0" err="1" smtClean="0"/>
              <a:t>peptidoglykanem</a:t>
            </a:r>
            <a:r>
              <a:rPr lang="cs-CZ" dirty="0" smtClean="0"/>
              <a:t>.  Je přítomen </a:t>
            </a:r>
            <a:r>
              <a:rPr lang="cs-CZ" b="1" dirty="0" smtClean="0"/>
              <a:t>kalcium</a:t>
            </a:r>
            <a:r>
              <a:rPr lang="cs-CZ" dirty="0" smtClean="0"/>
              <a:t> </a:t>
            </a:r>
            <a:r>
              <a:rPr lang="cs-CZ" b="1" dirty="0" err="1" smtClean="0"/>
              <a:t>dipikolinát</a:t>
            </a:r>
            <a:r>
              <a:rPr lang="cs-CZ" dirty="0" smtClean="0"/>
              <a:t> (kalcium + </a:t>
            </a:r>
            <a:r>
              <a:rPr lang="cs-CZ" dirty="0" err="1" smtClean="0"/>
              <a:t>kys</a:t>
            </a:r>
            <a:r>
              <a:rPr lang="cs-CZ" dirty="0" smtClean="0"/>
              <a:t>. </a:t>
            </a:r>
            <a:r>
              <a:rPr lang="cs-CZ" dirty="0" err="1" smtClean="0"/>
              <a:t>dipikolinová</a:t>
            </a:r>
            <a:r>
              <a:rPr lang="cs-CZ" dirty="0" smtClean="0"/>
              <a:t> tvořena mateřskou buňkou). Endospora už je </a:t>
            </a:r>
            <a:r>
              <a:rPr lang="cs-CZ" b="1" dirty="0" smtClean="0"/>
              <a:t>světlolomná</a:t>
            </a:r>
            <a:r>
              <a:rPr lang="cs-CZ" dirty="0" smtClean="0"/>
              <a:t>.</a:t>
            </a:r>
          </a:p>
          <a:p>
            <a:r>
              <a:rPr lang="cs-CZ" b="1" u="sng" dirty="0" smtClean="0"/>
              <a:t>Fáze VI </a:t>
            </a:r>
            <a:r>
              <a:rPr lang="cs-CZ" dirty="0" smtClean="0"/>
              <a:t>– syntéza </a:t>
            </a:r>
            <a:r>
              <a:rPr lang="cs-CZ" b="1" dirty="0" smtClean="0"/>
              <a:t>pláště</a:t>
            </a:r>
            <a:r>
              <a:rPr lang="cs-CZ" dirty="0" smtClean="0"/>
              <a:t>, u rodu </a:t>
            </a:r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dirty="0" smtClean="0"/>
              <a:t>vzniká </a:t>
            </a:r>
            <a:r>
              <a:rPr lang="cs-CZ" b="1" dirty="0" err="1" smtClean="0"/>
              <a:t>exosporium</a:t>
            </a:r>
            <a:endParaRPr lang="cs-CZ" b="1" dirty="0" smtClean="0"/>
          </a:p>
          <a:p>
            <a:r>
              <a:rPr lang="cs-CZ" b="1" u="sng" dirty="0" smtClean="0"/>
              <a:t>Fáze VII</a:t>
            </a:r>
            <a:r>
              <a:rPr lang="cs-CZ" u="sng" dirty="0" smtClean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Maturace</a:t>
            </a:r>
            <a:r>
              <a:rPr lang="cs-CZ" dirty="0" smtClean="0"/>
              <a:t> endospory, lyze mateřské buňky, </a:t>
            </a:r>
            <a:r>
              <a:rPr lang="cs-CZ" b="1" dirty="0" smtClean="0"/>
              <a:t>uvolnění zralé spory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10" descr="http://www.microbeworld.org/component/jlibrary/?view=article&amp;task=download&amp;id=82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3" t="6225" r="5239" b="5020"/>
          <a:stretch/>
        </p:blipFill>
        <p:spPr bwMode="auto">
          <a:xfrm>
            <a:off x="7800975" y="501913"/>
            <a:ext cx="2600325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0"/>
            <a:ext cx="9986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8" y="0"/>
            <a:ext cx="984324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Klíčení spory = germinace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2553"/>
            <a:ext cx="5314950" cy="3939147"/>
          </a:xfrm>
        </p:spPr>
        <p:txBody>
          <a:bodyPr/>
          <a:lstStyle/>
          <a:p>
            <a:r>
              <a:rPr lang="cs-CZ" dirty="0" smtClean="0"/>
              <a:t>Spora se </a:t>
            </a:r>
            <a:r>
              <a:rPr lang="cs-CZ" b="1" dirty="0" smtClean="0"/>
              <a:t>aktivuje</a:t>
            </a:r>
            <a:r>
              <a:rPr lang="cs-CZ" dirty="0" smtClean="0"/>
              <a:t> spontánně, zahřátím, fyzikálními nebo chemickými faktory, přítomností vody, aminokyselin, vitamínů</a:t>
            </a:r>
          </a:p>
          <a:p>
            <a:r>
              <a:rPr lang="cs-CZ" b="1" dirty="0" smtClean="0"/>
              <a:t>Klíčení</a:t>
            </a:r>
            <a:r>
              <a:rPr lang="cs-CZ" dirty="0" smtClean="0"/>
              <a:t> = přijímání vody, hydrolýza kortexu, ztráta </a:t>
            </a:r>
            <a:r>
              <a:rPr lang="cs-CZ" dirty="0" smtClean="0"/>
              <a:t>rezistence</a:t>
            </a:r>
          </a:p>
          <a:p>
            <a:r>
              <a:rPr lang="cs-CZ" dirty="0" smtClean="0"/>
              <a:t>Destabilizuje se plášť, spora přijímá vodu, ztrácí rezistenci, syntetizuje enzymy, spouští se proteosyntéza, regulační procesy, metabolizmus</a:t>
            </a:r>
            <a:endParaRPr lang="cs-CZ" dirty="0" smtClean="0"/>
          </a:p>
          <a:p>
            <a:r>
              <a:rPr lang="cs-CZ" dirty="0" smtClean="0"/>
              <a:t>Po </a:t>
            </a:r>
            <a:r>
              <a:rPr lang="cs-CZ" dirty="0" smtClean="0"/>
              <a:t>dvou hodinách od germinace se vzniklá vegetativní buňka dělí</a:t>
            </a:r>
            <a:endParaRPr lang="cs-CZ" dirty="0"/>
          </a:p>
        </p:txBody>
      </p:sp>
      <p:pic>
        <p:nvPicPr>
          <p:cNvPr id="3074" name="Imagen 38" descr="f3-45_endospore_germ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7"/>
          <a:stretch>
            <a:fillRect/>
          </a:stretch>
        </p:blipFill>
        <p:spPr bwMode="auto">
          <a:xfrm>
            <a:off x="6683482" y="2918851"/>
            <a:ext cx="5028906" cy="329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8"/>
          <a:stretch/>
        </p:blipFill>
        <p:spPr bwMode="auto">
          <a:xfrm>
            <a:off x="5994653" y="4545106"/>
            <a:ext cx="6037707" cy="22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images.fineartamerica.com/images-medium-large/clostridium-difficile-bacteria-tem-biomedical-imaging-unit-southampton-general-hospit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9" b="3928"/>
          <a:stretch/>
        </p:blipFill>
        <p:spPr bwMode="auto">
          <a:xfrm>
            <a:off x="8190577" y="2287681"/>
            <a:ext cx="3451579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endospory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488" y="2232212"/>
            <a:ext cx="11356848" cy="4625788"/>
          </a:xfrm>
        </p:spPr>
        <p:txBody>
          <a:bodyPr/>
          <a:lstStyle/>
          <a:p>
            <a:r>
              <a:rPr lang="cs-CZ" dirty="0"/>
              <a:t>Tvar a umístění spory v  buňce </a:t>
            </a:r>
            <a:r>
              <a:rPr lang="cs-CZ" dirty="0" smtClean="0"/>
              <a:t>napomáhá </a:t>
            </a:r>
            <a:r>
              <a:rPr lang="cs-CZ" dirty="0"/>
              <a:t>k identifikaci </a:t>
            </a:r>
            <a:r>
              <a:rPr lang="cs-CZ" dirty="0" smtClean="0"/>
              <a:t>bakterií</a:t>
            </a:r>
          </a:p>
          <a:p>
            <a:endParaRPr lang="cs-CZ" dirty="0" smtClean="0"/>
          </a:p>
          <a:p>
            <a:r>
              <a:rPr lang="cs-CZ" b="1" dirty="0" smtClean="0"/>
              <a:t>Oválné -</a:t>
            </a:r>
            <a:r>
              <a:rPr lang="cs-CZ" dirty="0" smtClean="0"/>
              <a:t> </a:t>
            </a:r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anthracis</a:t>
            </a:r>
            <a:r>
              <a:rPr lang="cs-CZ" i="1" dirty="0" smtClean="0"/>
              <a:t>, B. </a:t>
            </a:r>
            <a:r>
              <a:rPr lang="cs-CZ" i="1" dirty="0" err="1" smtClean="0"/>
              <a:t>cereus</a:t>
            </a:r>
            <a:r>
              <a:rPr lang="cs-CZ" i="1" dirty="0" smtClean="0"/>
              <a:t>, Clostridium </a:t>
            </a:r>
            <a:r>
              <a:rPr lang="cs-CZ" i="1" dirty="0" err="1" smtClean="0"/>
              <a:t>botulinum</a:t>
            </a:r>
            <a:endParaRPr lang="cs-CZ" i="1" dirty="0" smtClean="0"/>
          </a:p>
          <a:p>
            <a:r>
              <a:rPr lang="cs-CZ" b="1" dirty="0" smtClean="0"/>
              <a:t>Kulaté -</a:t>
            </a:r>
            <a:r>
              <a:rPr lang="cs-CZ" dirty="0" smtClean="0"/>
              <a:t> </a:t>
            </a:r>
            <a:r>
              <a:rPr lang="cs-CZ" i="1" dirty="0" smtClean="0"/>
              <a:t>Clostridium </a:t>
            </a:r>
            <a:r>
              <a:rPr lang="cs-CZ" i="1" dirty="0" err="1" smtClean="0"/>
              <a:t>tetani</a:t>
            </a:r>
            <a:r>
              <a:rPr lang="cs-CZ" i="1" dirty="0" smtClean="0"/>
              <a:t>, </a:t>
            </a:r>
            <a:r>
              <a:rPr lang="cs-CZ" i="1" dirty="0" err="1" smtClean="0"/>
              <a:t>Bacillus</a:t>
            </a:r>
            <a:r>
              <a:rPr lang="cs-CZ" i="1" dirty="0" smtClean="0"/>
              <a:t> </a:t>
            </a:r>
            <a:r>
              <a:rPr lang="cs-CZ" i="1" dirty="0" err="1" smtClean="0"/>
              <a:t>sphearicus</a:t>
            </a:r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/>
              <a:t>Terminální</a:t>
            </a:r>
            <a:r>
              <a:rPr lang="cs-CZ" dirty="0" smtClean="0"/>
              <a:t> - </a:t>
            </a:r>
            <a:r>
              <a:rPr lang="cs-CZ" i="1" dirty="0" smtClean="0"/>
              <a:t>C. </a:t>
            </a:r>
            <a:r>
              <a:rPr lang="cs-CZ" i="1" dirty="0" err="1" smtClean="0"/>
              <a:t>tetani</a:t>
            </a:r>
            <a:endParaRPr lang="cs-CZ" i="1" dirty="0" smtClean="0"/>
          </a:p>
          <a:p>
            <a:r>
              <a:rPr lang="cs-CZ" b="1" dirty="0" err="1"/>
              <a:t>Subterminální</a:t>
            </a:r>
            <a:r>
              <a:rPr lang="cs-CZ" dirty="0"/>
              <a:t> (</a:t>
            </a:r>
            <a:r>
              <a:rPr lang="cs-CZ" dirty="0" err="1" smtClean="0"/>
              <a:t>paracentrální</a:t>
            </a:r>
            <a:r>
              <a:rPr lang="cs-CZ" dirty="0" smtClean="0"/>
              <a:t>) </a:t>
            </a:r>
            <a:r>
              <a:rPr lang="cs-CZ" dirty="0"/>
              <a:t>-</a:t>
            </a:r>
            <a:r>
              <a:rPr lang="cs-CZ" i="1" dirty="0"/>
              <a:t> C. </a:t>
            </a:r>
            <a:r>
              <a:rPr lang="cs-CZ" i="1" dirty="0" err="1"/>
              <a:t>botulinum</a:t>
            </a:r>
            <a:endParaRPr lang="cs-CZ" i="1" dirty="0"/>
          </a:p>
          <a:p>
            <a:r>
              <a:rPr lang="cs-CZ" b="1" dirty="0" smtClean="0"/>
              <a:t>Centrální -</a:t>
            </a:r>
            <a:r>
              <a:rPr lang="cs-CZ" dirty="0" smtClean="0"/>
              <a:t> </a:t>
            </a:r>
            <a:r>
              <a:rPr lang="cs-CZ" i="1" dirty="0" smtClean="0"/>
              <a:t>B. </a:t>
            </a:r>
            <a:r>
              <a:rPr lang="cs-CZ" i="1" dirty="0" err="1" smtClean="0"/>
              <a:t>cereus</a:t>
            </a:r>
            <a:r>
              <a:rPr lang="cs-CZ" dirty="0" smtClean="0"/>
              <a:t>, </a:t>
            </a:r>
            <a:r>
              <a:rPr lang="cs-CZ" i="1" dirty="0" smtClean="0"/>
              <a:t>B. </a:t>
            </a:r>
            <a:r>
              <a:rPr lang="cs-CZ" i="1" dirty="0" err="1" smtClean="0"/>
              <a:t>anthracis</a:t>
            </a:r>
            <a:endParaRPr lang="cs-CZ" i="1" dirty="0" smtClean="0"/>
          </a:p>
          <a:p>
            <a:endParaRPr lang="cs-CZ" dirty="0" smtClean="0"/>
          </a:p>
          <a:p>
            <a:r>
              <a:rPr lang="cs-CZ" dirty="0" smtClean="0"/>
              <a:t>Spory </a:t>
            </a:r>
            <a:r>
              <a:rPr lang="cs-CZ" b="1" dirty="0" smtClean="0"/>
              <a:t>vyklenují/nevyklenují </a:t>
            </a:r>
            <a:r>
              <a:rPr lang="cs-CZ" dirty="0" smtClean="0"/>
              <a:t>buňku</a:t>
            </a:r>
          </a:p>
        </p:txBody>
      </p:sp>
    </p:spTree>
    <p:extLst>
      <p:ext uri="{BB962C8B-B14F-4D97-AF65-F5344CB8AC3E}">
        <p14:creationId xmlns:p14="http://schemas.microsoft.com/office/powerpoint/2010/main" val="9870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endospory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776" y="2299447"/>
            <a:ext cx="6935581" cy="4397188"/>
          </a:xfrm>
        </p:spPr>
        <p:txBody>
          <a:bodyPr/>
          <a:lstStyle/>
          <a:p>
            <a:r>
              <a:rPr lang="cs-CZ" dirty="0"/>
              <a:t>Spory jsou </a:t>
            </a:r>
            <a:r>
              <a:rPr lang="cs-CZ" b="1" dirty="0"/>
              <a:t>velmi odolné</a:t>
            </a:r>
            <a:r>
              <a:rPr lang="cs-CZ" dirty="0"/>
              <a:t>, např. </a:t>
            </a:r>
            <a:r>
              <a:rPr lang="cs-CZ" i="1" dirty="0"/>
              <a:t>Clostridium </a:t>
            </a:r>
            <a:r>
              <a:rPr lang="cs-CZ" i="1" dirty="0" err="1"/>
              <a:t>botulinum</a:t>
            </a:r>
            <a:r>
              <a:rPr lang="cs-CZ" i="1" dirty="0"/>
              <a:t> </a:t>
            </a:r>
            <a:r>
              <a:rPr lang="cs-CZ" dirty="0"/>
              <a:t>odolá 90 minut při </a:t>
            </a:r>
            <a:r>
              <a:rPr lang="cs-CZ" dirty="0" smtClean="0"/>
              <a:t>100°C (</a:t>
            </a:r>
            <a:r>
              <a:rPr lang="cs-CZ" dirty="0" err="1" smtClean="0"/>
              <a:t>nesporulující</a:t>
            </a:r>
            <a:r>
              <a:rPr lang="cs-CZ" dirty="0" smtClean="0"/>
              <a:t> </a:t>
            </a:r>
            <a:r>
              <a:rPr lang="cs-CZ" dirty="0"/>
              <a:t>buňky hynou při 70°C, 30 </a:t>
            </a:r>
            <a:r>
              <a:rPr lang="cs-CZ" dirty="0" smtClean="0"/>
              <a:t>minut)</a:t>
            </a:r>
          </a:p>
          <a:p>
            <a:r>
              <a:rPr lang="cs-CZ" b="1" dirty="0" err="1" smtClean="0"/>
              <a:t>Sporocidní</a:t>
            </a:r>
            <a:r>
              <a:rPr lang="cs-CZ" b="1" dirty="0" smtClean="0"/>
              <a:t> látky </a:t>
            </a:r>
            <a:r>
              <a:rPr lang="cs-CZ" dirty="0" smtClean="0"/>
              <a:t>– </a:t>
            </a:r>
            <a:r>
              <a:rPr lang="cs-CZ" dirty="0" err="1" smtClean="0"/>
              <a:t>ethylenoxid</a:t>
            </a:r>
            <a:r>
              <a:rPr lang="cs-CZ" dirty="0" smtClean="0"/>
              <a:t>, </a:t>
            </a:r>
            <a:r>
              <a:rPr lang="cs-CZ" dirty="0" err="1" smtClean="0"/>
              <a:t>betapropionlakton</a:t>
            </a:r>
            <a:r>
              <a:rPr lang="cs-CZ" dirty="0" smtClean="0"/>
              <a:t>, koncentrované louhy a kyseliny, formaldehyd, </a:t>
            </a:r>
            <a:r>
              <a:rPr lang="cs-CZ" dirty="0" err="1" smtClean="0"/>
              <a:t>Persteril</a:t>
            </a:r>
            <a:r>
              <a:rPr lang="cs-CZ" dirty="0" smtClean="0"/>
              <a:t> (</a:t>
            </a:r>
            <a:r>
              <a:rPr lang="cs-CZ" dirty="0" err="1" smtClean="0"/>
              <a:t>kys</a:t>
            </a:r>
            <a:r>
              <a:rPr lang="cs-CZ" dirty="0" smtClean="0"/>
              <a:t>. </a:t>
            </a:r>
            <a:r>
              <a:rPr lang="cs-CZ" dirty="0" err="1" smtClean="0"/>
              <a:t>peroctová</a:t>
            </a:r>
            <a:r>
              <a:rPr lang="cs-CZ" dirty="0" smtClean="0"/>
              <a:t>), jodové preparáty, chloramin</a:t>
            </a:r>
          </a:p>
          <a:p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pory </a:t>
            </a:r>
            <a:r>
              <a:rPr lang="cs-CZ" i="1" dirty="0" err="1"/>
              <a:t>Bacillus</a:t>
            </a:r>
            <a:r>
              <a:rPr lang="cs-CZ" i="1" dirty="0"/>
              <a:t> </a:t>
            </a:r>
            <a:r>
              <a:rPr lang="cs-CZ" i="1" dirty="0" err="1"/>
              <a:t>anthracis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b="1" dirty="0"/>
              <a:t>antrax</a:t>
            </a:r>
            <a:r>
              <a:rPr lang="cs-CZ" dirty="0"/>
              <a:t>, bioterorizmus</a:t>
            </a:r>
          </a:p>
          <a:p>
            <a:r>
              <a:rPr lang="cs-CZ" dirty="0"/>
              <a:t>Bílkovina ze spor </a:t>
            </a:r>
            <a:r>
              <a:rPr lang="cs-CZ" i="1" dirty="0" err="1"/>
              <a:t>Bacillus</a:t>
            </a:r>
            <a:r>
              <a:rPr lang="cs-CZ" i="1" dirty="0"/>
              <a:t> </a:t>
            </a:r>
            <a:r>
              <a:rPr lang="cs-CZ" i="1" dirty="0" err="1"/>
              <a:t>thuringiensis</a:t>
            </a:r>
            <a:r>
              <a:rPr lang="cs-CZ" dirty="0"/>
              <a:t> – </a:t>
            </a:r>
            <a:r>
              <a:rPr lang="cs-CZ" b="1" dirty="0"/>
              <a:t>biopesticidy</a:t>
            </a:r>
          </a:p>
          <a:p>
            <a:r>
              <a:rPr lang="cs-CZ" dirty="0"/>
              <a:t>Modifikované spory </a:t>
            </a:r>
            <a:r>
              <a:rPr lang="cs-CZ" i="1" dirty="0" err="1"/>
              <a:t>Bacillus</a:t>
            </a:r>
            <a:r>
              <a:rPr lang="cs-CZ" i="1" dirty="0"/>
              <a:t> </a:t>
            </a:r>
            <a:r>
              <a:rPr lang="cs-CZ" i="1" dirty="0" err="1"/>
              <a:t>subtilis</a:t>
            </a:r>
            <a:r>
              <a:rPr lang="cs-CZ" i="1" dirty="0"/>
              <a:t> </a:t>
            </a:r>
            <a:r>
              <a:rPr lang="cs-CZ" dirty="0"/>
              <a:t> - vehikula </a:t>
            </a:r>
            <a:r>
              <a:rPr lang="cs-CZ" b="1" dirty="0"/>
              <a:t>vakcín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780" y="4228453"/>
            <a:ext cx="3912457" cy="2629547"/>
          </a:xfrm>
          <a:prstGeom prst="rect">
            <a:avLst/>
          </a:prstGeom>
        </p:spPr>
      </p:pic>
      <p:pic>
        <p:nvPicPr>
          <p:cNvPr id="3074" name="Picture 2" descr="https://www.learner.org/courses/biology/images/archive/fullsize/1022_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2299447"/>
            <a:ext cx="33337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00.i.aliimg.com/img/pb/300/480/580/580480300_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522" y="0"/>
            <a:ext cx="1859478" cy="23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8916242" y="3795413"/>
            <a:ext cx="367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err="1" smtClean="0"/>
              <a:t>Bacillus</a:t>
            </a:r>
            <a:r>
              <a:rPr lang="sk-SK" b="1" i="1" dirty="0" smtClean="0"/>
              <a:t> </a:t>
            </a:r>
            <a:r>
              <a:rPr lang="sk-SK" b="1" i="1" dirty="0" err="1" smtClean="0"/>
              <a:t>thuringiensis</a:t>
            </a:r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34936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1391</TotalTime>
  <Words>1377</Words>
  <Application>Microsoft Office PowerPoint</Application>
  <PresentationFormat>Vlastní</PresentationFormat>
  <Paragraphs>162</Paragraphs>
  <Slides>16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Ión − zasadacia miestnosť</vt:lpstr>
      <vt:lpstr>Pozorování bakteriálních endospor a negativní barvení</vt:lpstr>
      <vt:lpstr>Bakteriální spory</vt:lpstr>
      <vt:lpstr>Bakteriální spora - stavba</vt:lpstr>
      <vt:lpstr>Sporulace – vznik endospory</vt:lpstr>
      <vt:lpstr>Prezentace aplikace PowerPoint</vt:lpstr>
      <vt:lpstr>Prezentace aplikace PowerPoint</vt:lpstr>
      <vt:lpstr>Klíčení spory = germinace</vt:lpstr>
      <vt:lpstr>Bakteriální endospory</vt:lpstr>
      <vt:lpstr>Bakteriální endospory</vt:lpstr>
      <vt:lpstr>Bakteriální pouzdro</vt:lpstr>
      <vt:lpstr>Pozorování spor </vt:lpstr>
      <vt:lpstr>Pozorované bakterie</vt:lpstr>
      <vt:lpstr>Spory rodu Bacillus</vt:lpstr>
      <vt:lpstr>Práce ve cvičení</vt:lpstr>
      <vt:lpstr>Postup</vt:lpstr>
      <vt:lpstr>Postup – barvení pouzder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sterilnej práce. Očkovanie a uchovávanie mikroorganizmov.</dc:title>
  <dc:creator>Mgr. Veronika Vrbovská</dc:creator>
  <cp:lastModifiedBy>Veronika</cp:lastModifiedBy>
  <cp:revision>113</cp:revision>
  <dcterms:created xsi:type="dcterms:W3CDTF">2015-09-30T19:09:05Z</dcterms:created>
  <dcterms:modified xsi:type="dcterms:W3CDTF">2016-04-26T15:15:18Z</dcterms:modified>
</cp:coreProperties>
</file>