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77" r:id="rId4"/>
    <p:sldId id="278" r:id="rId5"/>
    <p:sldId id="279" r:id="rId6"/>
    <p:sldId id="295" r:id="rId7"/>
    <p:sldId id="294" r:id="rId8"/>
    <p:sldId id="296" r:id="rId9"/>
    <p:sldId id="280" r:id="rId10"/>
    <p:sldId id="281" r:id="rId11"/>
    <p:sldId id="283" r:id="rId12"/>
    <p:sldId id="285" r:id="rId13"/>
    <p:sldId id="286" r:id="rId14"/>
    <p:sldId id="287" r:id="rId15"/>
    <p:sldId id="297" r:id="rId16"/>
    <p:sldId id="288" r:id="rId17"/>
    <p:sldId id="291" r:id="rId18"/>
    <p:sldId id="289" r:id="rId19"/>
    <p:sldId id="293" r:id="rId20"/>
    <p:sldId id="298" r:id="rId2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82" autoAdjust="0"/>
    <p:restoredTop sz="78815" autoAdjust="0"/>
  </p:normalViewPr>
  <p:slideViewPr>
    <p:cSldViewPr snapToGrid="0">
      <p:cViewPr varScale="1">
        <p:scale>
          <a:sx n="91" d="100"/>
          <a:sy n="91" d="100"/>
        </p:scale>
        <p:origin x="-197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58"/>
    </p:cViewPr>
  </p:sorterViewPr>
  <p:notesViewPr>
    <p:cSldViewPr snapToGrid="0">
      <p:cViewPr varScale="1">
        <p:scale>
          <a:sx n="79" d="100"/>
          <a:sy n="79" d="100"/>
        </p:scale>
        <p:origin x="-5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BF3779-325C-4D74-A5B8-7369ACF95D2C}" type="datetimeFigureOut">
              <a:rPr lang="cs-CZ"/>
              <a:pPr>
                <a:defRPr/>
              </a:pPr>
              <a:t>17.10.2017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F6E82C-EE6E-4635-8B60-1E4C4010EF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435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685800" y="6845300"/>
            <a:ext cx="5486400" cy="16129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Strevni – krátkodobo lebo voda pre ne neni vhodným stanovišťom</a:t>
            </a:r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8EE993-7762-41F5-9258-E4978DF0C42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Spirillum – stojace vody bohaté na org. Látky</a:t>
            </a:r>
            <a:endParaRPr lang="sk-SK" smtClean="0"/>
          </a:p>
          <a:p>
            <a:pPr>
              <a:spcBef>
                <a:spcPct val="0"/>
              </a:spcBef>
            </a:pPr>
            <a:r>
              <a:rPr lang="sk-SK" smtClean="0"/>
              <a:t>Chromobacterium violaceum – G-, FAN, kokotyčka, súčasť bežnej vodnej flóry,produkuje prírodné antibiotikum violacein (môže byť vhodné pre liečbu rakoviny), výnimočne napadá ľudí, spôsobuje kožné lézie, abscesy</a:t>
            </a:r>
          </a:p>
          <a:p>
            <a:pPr>
              <a:spcBef>
                <a:spcPct val="0"/>
              </a:spcBef>
            </a:pPr>
            <a:r>
              <a:rPr lang="sk-SK" smtClean="0"/>
              <a:t>Flavobacterium – G-, tyčka, pôda, voda, niektoré druhy spôsobujú ochorenie rýb</a:t>
            </a:r>
          </a:p>
          <a:p>
            <a:pPr>
              <a:spcBef>
                <a:spcPct val="0"/>
              </a:spcBef>
            </a:pPr>
            <a:r>
              <a:rPr lang="sk-SK" smtClean="0"/>
              <a:t>Micrococcus – G+, voda, pôda, </a:t>
            </a:r>
          </a:p>
          <a:p>
            <a:pPr>
              <a:spcBef>
                <a:spcPct val="0"/>
              </a:spcBef>
            </a:pPr>
            <a:r>
              <a:rPr lang="sk-SK" smtClean="0"/>
              <a:t>Sphaerotillus – vodný MO, spájaný so znečistenou vodou, najskôr sa myslelo že to je huba, ale je to filamentózna baktéria</a:t>
            </a:r>
          </a:p>
          <a:p>
            <a:pPr>
              <a:spcBef>
                <a:spcPct val="0"/>
              </a:spcBef>
            </a:pPr>
            <a:r>
              <a:rPr lang="sk-SK" smtClean="0"/>
              <a:t>Leptothrix – G-, voda, mierne kyselá voda s malými koncentráciami org. Látok, oxiduje železo a mangán a vytvára oranžový precipitát</a:t>
            </a: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C8FE45-84B5-4D31-9C97-F70D2F1EC6B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k-SK" smtClean="0"/>
              <a:t>Zaskrt</a:t>
            </a:r>
          </a:p>
          <a:p>
            <a:pPr>
              <a:spcBef>
                <a:spcPct val="0"/>
              </a:spcBef>
            </a:pPr>
            <a:r>
              <a:rPr lang="sk-SK" smtClean="0"/>
              <a:t>70% antibiotiká</a:t>
            </a:r>
          </a:p>
          <a:p>
            <a:pPr>
              <a:spcBef>
                <a:spcPct val="0"/>
              </a:spcBef>
            </a:pPr>
            <a:endParaRPr lang="sk-SK" smtClean="0"/>
          </a:p>
          <a:p>
            <a:pPr>
              <a:spcBef>
                <a:spcPct val="0"/>
              </a:spcBef>
            </a:pPr>
            <a:r>
              <a:rPr lang="sk-SK" smtClean="0"/>
              <a:t>Antrax – kožný, pľúcny, črevný (dostane sa do kontaktu s pokožkou, vdýchneš, zješ), maso zo zvieratiek co zjedli spory, Pasteur vyvinul vakcinu</a:t>
            </a:r>
          </a:p>
        </p:txBody>
      </p:sp>
      <p:sp>
        <p:nvSpPr>
          <p:cNvPr id="26627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147FB3-1B99-4AAB-9D5A-32FBD6642E4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Hrály rozhodující úlohu při vytváraní kyslíkatej atmosféry na zemi</a:t>
            </a:r>
          </a:p>
          <a:p>
            <a:pPr>
              <a:spcBef>
                <a:spcPct val="0"/>
              </a:spcBef>
            </a:pPr>
            <a:r>
              <a:rPr lang="cs-CZ" smtClean="0"/>
              <a:t>Obrovská schopnosř prežívař nepriaznivé podmienky, sú vo všetkých biotopoch, aj v extrémnych</a:t>
            </a:r>
          </a:p>
          <a:p>
            <a:pPr>
              <a:spcBef>
                <a:spcPct val="0"/>
              </a:spcBef>
            </a:pPr>
            <a:r>
              <a:rPr lang="cs-CZ" smtClean="0"/>
              <a:t>Symbiotická teorie – symbiozou vznikli z nich chloroplasty rastlín</a:t>
            </a:r>
          </a:p>
          <a:p>
            <a:pPr>
              <a:spcBef>
                <a:spcPct val="0"/>
              </a:spcBef>
            </a:pPr>
            <a:r>
              <a:rPr lang="cs-CZ" smtClean="0"/>
              <a:t>Premnoženie v znečistených vodách spůsobuje vodný kvet – vo vačšine stojatých vod v ČR, vedia produkovař toxíny – Microcystis, ale tiež sú mnohé jedlé. </a:t>
            </a:r>
          </a:p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969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A7C9E9-5607-4194-B96B-2AB8AA9198D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Chroococcales</a:t>
            </a:r>
          </a:p>
          <a:p>
            <a:pPr>
              <a:spcBef>
                <a:spcPct val="0"/>
              </a:spcBef>
            </a:pPr>
            <a:r>
              <a:rPr lang="cs-CZ" smtClean="0"/>
              <a:t>Nostocales nostoc anabeana</a:t>
            </a:r>
          </a:p>
          <a:p>
            <a:pPr>
              <a:spcBef>
                <a:spcPct val="0"/>
              </a:spcBef>
            </a:pPr>
            <a:r>
              <a:rPr lang="cs-CZ" smtClean="0"/>
              <a:t>Oscillatoriales – spirulina microcystis</a:t>
            </a:r>
          </a:p>
          <a:p>
            <a:pPr>
              <a:spcBef>
                <a:spcPct val="0"/>
              </a:spcBef>
            </a:pPr>
            <a:r>
              <a:rPr lang="cs-CZ" smtClean="0"/>
              <a:t>Pleurocapsales</a:t>
            </a:r>
          </a:p>
          <a:p>
            <a:pPr>
              <a:spcBef>
                <a:spcPct val="0"/>
              </a:spcBef>
            </a:pPr>
            <a:r>
              <a:rPr lang="cs-CZ" smtClean="0"/>
              <a:t>Stigonematales</a:t>
            </a:r>
          </a:p>
          <a:p>
            <a:pPr>
              <a:spcBef>
                <a:spcPct val="0"/>
              </a:spcBef>
            </a:pPr>
            <a:endParaRPr lang="cs-CZ" smtClean="0"/>
          </a:p>
          <a:p>
            <a:pPr>
              <a:spcBef>
                <a:spcPct val="0"/>
              </a:spcBef>
            </a:pPr>
            <a:r>
              <a:rPr lang="cs-CZ" smtClean="0"/>
              <a:t>Anabaena – neurotoxin, 1950 sa dostala do pitnej vody, hromadne zomieranie dobytka, USA</a:t>
            </a:r>
          </a:p>
        </p:txBody>
      </p:sp>
      <p:sp>
        <p:nvSpPr>
          <p:cNvPr id="3174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AF2671-AAFE-45D5-B244-F75BE868002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Vibrio vulnificus v- flesh eating</a:t>
            </a:r>
          </a:p>
        </p:txBody>
      </p:sp>
      <p:sp>
        <p:nvSpPr>
          <p:cNvPr id="3379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FC4898-A100-4829-8C18-65BF917FF58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Tyea – dovoluje rast sirokej skale vodnych autochtonnych bakterii, pocitame kolonie jak při plotnovke, vsetky kolonie schopne rastu při 22 a 37 stupnoch.</a:t>
            </a:r>
          </a:p>
        </p:txBody>
      </p:sp>
      <p:sp>
        <p:nvSpPr>
          <p:cNvPr id="430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899D98-CFB2-428B-9B34-60906863319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60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016EA3-F75C-455D-AAAE-2BB7BD00B21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Rectangle 1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413" y="1792288"/>
            <a:ext cx="990600" cy="304800"/>
          </a:xfrm>
        </p:spPr>
        <p:txBody>
          <a:bodyPr anchor="t"/>
          <a:lstStyle>
            <a:lvl1pPr algn="l">
              <a:defRPr b="0" i="0" dirty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83127F85-5055-41BE-B4B5-422DAABFAA42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2706" y="3228182"/>
            <a:ext cx="3859213" cy="304800"/>
          </a:xfrm>
        </p:spPr>
        <p:txBody>
          <a:bodyPr/>
          <a:lstStyle>
            <a:lvl1pPr>
              <a:defRPr b="0" i="0" dirty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0E006-073E-4F74-BFB9-F87187DB2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>
                <a:cxn ang="0">
                  <a:pos x="0" y="0"/>
                </a:cxn>
                <a:cxn ang="0">
                  <a:pos x="0" y="2856"/>
                </a:cxn>
                <a:cxn ang="0">
                  <a:pos x="7104" y="2856"/>
                </a:cxn>
                <a:cxn ang="0">
                  <a:pos x="7104" y="1"/>
                </a:cxn>
                <a:cxn ang="0">
                  <a:pos x="7104" y="1"/>
                </a:cxn>
                <a:cxn ang="0">
                  <a:pos x="6943" y="26"/>
                </a:cxn>
                <a:cxn ang="0">
                  <a:pos x="6782" y="50"/>
                </a:cxn>
                <a:cxn ang="0">
                  <a:pos x="6621" y="73"/>
                </a:cxn>
                <a:cxn ang="0">
                  <a:pos x="6459" y="93"/>
                </a:cxn>
                <a:cxn ang="0">
                  <a:pos x="6298" y="113"/>
                </a:cxn>
                <a:cxn ang="0">
                  <a:pos x="6136" y="132"/>
                </a:cxn>
                <a:cxn ang="0">
                  <a:pos x="5976" y="148"/>
                </a:cxn>
                <a:cxn ang="0">
                  <a:pos x="5814" y="163"/>
                </a:cxn>
                <a:cxn ang="0">
                  <a:pos x="5653" y="177"/>
                </a:cxn>
                <a:cxn ang="0">
                  <a:pos x="5494" y="189"/>
                </a:cxn>
                <a:cxn ang="0">
                  <a:pos x="5334" y="201"/>
                </a:cxn>
                <a:cxn ang="0">
                  <a:pos x="5175" y="211"/>
                </a:cxn>
                <a:cxn ang="0">
                  <a:pos x="5017" y="219"/>
                </a:cxn>
                <a:cxn ang="0">
                  <a:pos x="4859" y="227"/>
                </a:cxn>
                <a:cxn ang="0">
                  <a:pos x="4703" y="234"/>
                </a:cxn>
                <a:cxn ang="0">
                  <a:pos x="4548" y="239"/>
                </a:cxn>
                <a:cxn ang="0">
                  <a:pos x="4393" y="243"/>
                </a:cxn>
                <a:cxn ang="0">
                  <a:pos x="4240" y="247"/>
                </a:cxn>
                <a:cxn ang="0">
                  <a:pos x="4088" y="249"/>
                </a:cxn>
                <a:cxn ang="0">
                  <a:pos x="3937" y="251"/>
                </a:cxn>
                <a:cxn ang="0">
                  <a:pos x="3788" y="252"/>
                </a:cxn>
                <a:cxn ang="0">
                  <a:pos x="3640" y="251"/>
                </a:cxn>
                <a:cxn ang="0">
                  <a:pos x="3494" y="251"/>
                </a:cxn>
                <a:cxn ang="0">
                  <a:pos x="3349" y="249"/>
                </a:cxn>
                <a:cxn ang="0">
                  <a:pos x="3207" y="246"/>
                </a:cxn>
                <a:cxn ang="0">
                  <a:pos x="3066" y="243"/>
                </a:cxn>
                <a:cxn ang="0">
                  <a:pos x="2928" y="240"/>
                </a:cxn>
                <a:cxn ang="0">
                  <a:pos x="2791" y="235"/>
                </a:cxn>
                <a:cxn ang="0">
                  <a:pos x="2656" y="230"/>
                </a:cxn>
                <a:cxn ang="0">
                  <a:pos x="2524" y="225"/>
                </a:cxn>
                <a:cxn ang="0">
                  <a:pos x="2266" y="212"/>
                </a:cxn>
                <a:cxn ang="0">
                  <a:pos x="2019" y="198"/>
                </a:cxn>
                <a:cxn ang="0">
                  <a:pos x="1782" y="183"/>
                </a:cxn>
                <a:cxn ang="0">
                  <a:pos x="1557" y="167"/>
                </a:cxn>
                <a:cxn ang="0">
                  <a:pos x="1343" y="150"/>
                </a:cxn>
                <a:cxn ang="0">
                  <a:pos x="1144" y="132"/>
                </a:cxn>
                <a:cxn ang="0">
                  <a:pos x="957" y="114"/>
                </a:cxn>
                <a:cxn ang="0">
                  <a:pos x="785" y="96"/>
                </a:cxn>
                <a:cxn ang="0">
                  <a:pos x="627" y="79"/>
                </a:cxn>
                <a:cxn ang="0">
                  <a:pos x="487" y="63"/>
                </a:cxn>
                <a:cxn ang="0">
                  <a:pos x="361" y="48"/>
                </a:cxn>
                <a:cxn ang="0">
                  <a:pos x="254" y="35"/>
                </a:cxn>
                <a:cxn ang="0">
                  <a:pos x="165" y="23"/>
                </a:cxn>
                <a:cxn ang="0">
                  <a:pos x="42" y="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34AFF-1B72-4496-9E17-BB637FFD47EA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C3907-47DB-45F9-82A8-14D076F50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45"/>
                </a:cxn>
                <a:cxn ang="0">
                  <a:pos x="10000" y="7946"/>
                </a:cxn>
                <a:cxn ang="0">
                  <a:pos x="10000" y="4"/>
                </a:cxn>
                <a:cxn ang="0">
                  <a:pos x="10000" y="4"/>
                </a:cxn>
                <a:cxn ang="0">
                  <a:pos x="9773" y="91"/>
                </a:cxn>
                <a:cxn ang="0">
                  <a:pos x="9547" y="175"/>
                </a:cxn>
                <a:cxn ang="0">
                  <a:pos x="9320" y="256"/>
                </a:cxn>
                <a:cxn ang="0">
                  <a:pos x="9092" y="326"/>
                </a:cxn>
                <a:cxn ang="0">
                  <a:pos x="8865" y="396"/>
                </a:cxn>
                <a:cxn ang="0">
                  <a:pos x="8637" y="462"/>
                </a:cxn>
                <a:cxn ang="0">
                  <a:pos x="8412" y="518"/>
                </a:cxn>
                <a:cxn ang="0">
                  <a:pos x="8184" y="571"/>
                </a:cxn>
                <a:cxn ang="0">
                  <a:pos x="7957" y="620"/>
                </a:cxn>
                <a:cxn ang="0">
                  <a:pos x="7734" y="662"/>
                </a:cxn>
                <a:cxn ang="0">
                  <a:pos x="7508" y="704"/>
                </a:cxn>
                <a:cxn ang="0">
                  <a:pos x="7285" y="739"/>
                </a:cxn>
                <a:cxn ang="0">
                  <a:pos x="7062" y="767"/>
                </a:cxn>
                <a:cxn ang="0">
                  <a:pos x="6840" y="795"/>
                </a:cxn>
                <a:cxn ang="0">
                  <a:pos x="6620" y="819"/>
                </a:cxn>
                <a:cxn ang="0">
                  <a:pos x="6402" y="837"/>
                </a:cxn>
                <a:cxn ang="0">
                  <a:pos x="6184" y="851"/>
                </a:cxn>
                <a:cxn ang="0">
                  <a:pos x="5968" y="865"/>
                </a:cxn>
                <a:cxn ang="0">
                  <a:pos x="5755" y="872"/>
                </a:cxn>
                <a:cxn ang="0">
                  <a:pos x="5542" y="879"/>
                </a:cxn>
                <a:cxn ang="0">
                  <a:pos x="5332" y="882"/>
                </a:cxn>
                <a:cxn ang="0">
                  <a:pos x="5124" y="879"/>
                </a:cxn>
                <a:cxn ang="0">
                  <a:pos x="4918" y="879"/>
                </a:cxn>
                <a:cxn ang="0">
                  <a:pos x="4714" y="872"/>
                </a:cxn>
                <a:cxn ang="0">
                  <a:pos x="4514" y="861"/>
                </a:cxn>
                <a:cxn ang="0">
                  <a:pos x="4316" y="851"/>
                </a:cxn>
                <a:cxn ang="0">
                  <a:pos x="4122" y="840"/>
                </a:cxn>
                <a:cxn ang="0">
                  <a:pos x="3929" y="823"/>
                </a:cxn>
                <a:cxn ang="0">
                  <a:pos x="3739" y="805"/>
                </a:cxn>
                <a:cxn ang="0">
                  <a:pos x="3553" y="788"/>
                </a:cxn>
                <a:cxn ang="0">
                  <a:pos x="3190" y="742"/>
                </a:cxn>
                <a:cxn ang="0">
                  <a:pos x="2842" y="693"/>
                </a:cxn>
                <a:cxn ang="0">
                  <a:pos x="2508" y="641"/>
                </a:cxn>
                <a:cxn ang="0">
                  <a:pos x="2192" y="585"/>
                </a:cxn>
                <a:cxn ang="0">
                  <a:pos x="1890" y="525"/>
                </a:cxn>
                <a:cxn ang="0">
                  <a:pos x="1610" y="462"/>
                </a:cxn>
                <a:cxn ang="0">
                  <a:pos x="1347" y="399"/>
                </a:cxn>
                <a:cxn ang="0">
                  <a:pos x="1105" y="336"/>
                </a:cxn>
                <a:cxn ang="0">
                  <a:pos x="883" y="277"/>
                </a:cxn>
                <a:cxn ang="0">
                  <a:pos x="686" y="221"/>
                </a:cxn>
                <a:cxn ang="0">
                  <a:pos x="508" y="168"/>
                </a:cxn>
                <a:cxn ang="0">
                  <a:pos x="358" y="123"/>
                </a:cxn>
                <a:cxn ang="0">
                  <a:pos x="232" y="81"/>
                </a:cxn>
                <a:cxn ang="0">
                  <a:pos x="59" y="2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32AF6-ECFD-4F2E-A34C-0C791C2B3643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A1921-193E-47E8-99A6-21C085496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TextBox 15"/>
          <p:cNvSpPr txBox="1"/>
          <p:nvPr/>
        </p:nvSpPr>
        <p:spPr bwMode="gray">
          <a:xfrm>
            <a:off x="881063" y="608013"/>
            <a:ext cx="80168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8" name="TextBox 12"/>
          <p:cNvSpPr txBox="1"/>
          <p:nvPr/>
        </p:nvSpPr>
        <p:spPr bwMode="gray">
          <a:xfrm>
            <a:off x="9883775" y="2613025"/>
            <a:ext cx="6540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A63B5-F183-46B4-9769-3BB906FD1FC9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9A418-2E0C-44BB-92A9-85F7AE8BB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A0A7-2B2D-42B5-AD03-54904C93252D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6A43C-70B8-4294-8636-21721FECC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9AA67-CD84-45F5-8F26-BE7293CA7308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4A09-C1A0-4965-AB59-AD47B90F4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42"/>
          <p:cNvCxnSpPr/>
          <p:nvPr/>
        </p:nvCxnSpPr>
        <p:spPr>
          <a:xfrm>
            <a:off x="4405313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/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60DCF-9872-4614-8999-3890EBB33435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>
          <a:xfrm>
            <a:off x="560388" y="6391275"/>
            <a:ext cx="36449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E157-236A-4990-8CEB-B62B72CB2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4988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9A58-5C49-46E7-8837-3D6A2019DE89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C83F7-8A20-4466-8BF0-F60927EFE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 bwMode="gray">
            <a:xfrm>
              <a:off x="414338" y="401638"/>
              <a:ext cx="65119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2187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F7F4B-F2B4-40C3-8DFD-E6E07A3A1FFC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76D1-ACD8-4461-A125-A4BC274C1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53F7A-3EDA-43B5-B502-68E912CA1431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560388" y="6391275"/>
            <a:ext cx="3860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352088" y="295275"/>
            <a:ext cx="83820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BC3A4-FAF1-4917-A604-DDB03B049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E6F9E-56C4-468B-8364-B033FCDC7AD8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8D1E8-90DA-4905-A375-DE1C52965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 bwMode="gray">
            <a:xfrm>
              <a:off x="7289800" y="401638"/>
              <a:ext cx="44783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81941-2B32-4D95-969F-7A528414662F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BE31-8C77-4991-8056-3BD56419A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A7E7-02C5-456E-BF5C-9D0767283A17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417C-788E-4E20-9C43-DF5131F92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D2B5E-F385-4F03-8AB4-9F0297B1D631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7FC3C-F520-47B1-9C5E-A000AF420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83DE5-023F-4BEF-990D-0AF1A1957B85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AB16-B40B-4EA9-972A-E32F17BDA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7DAE7-DCD4-459A-8E11-9312D8EB584D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F4D7E-BDA6-4B47-B035-1A786F86D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5713413" y="401638"/>
              <a:ext cx="60547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86C7-DAA1-4F16-A834-F29BB4471D47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A1469-8861-4868-AB43-AA077AB81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6172200" y="401638"/>
              <a:ext cx="55959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091EC-5E0E-427C-AE5A-65D6E5B7C1B3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62A1B-FA2D-417D-9337-8044542E0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>
                <a:cxn ang="0">
                  <a:pos x="0" y="0"/>
                </a:cxn>
                <a:cxn ang="0">
                  <a:pos x="0" y="2856"/>
                </a:cxn>
                <a:cxn ang="0">
                  <a:pos x="7104" y="2856"/>
                </a:cxn>
                <a:cxn ang="0">
                  <a:pos x="7104" y="1"/>
                </a:cxn>
                <a:cxn ang="0">
                  <a:pos x="7104" y="1"/>
                </a:cxn>
                <a:cxn ang="0">
                  <a:pos x="6943" y="26"/>
                </a:cxn>
                <a:cxn ang="0">
                  <a:pos x="6782" y="50"/>
                </a:cxn>
                <a:cxn ang="0">
                  <a:pos x="6621" y="73"/>
                </a:cxn>
                <a:cxn ang="0">
                  <a:pos x="6459" y="93"/>
                </a:cxn>
                <a:cxn ang="0">
                  <a:pos x="6298" y="113"/>
                </a:cxn>
                <a:cxn ang="0">
                  <a:pos x="6136" y="132"/>
                </a:cxn>
                <a:cxn ang="0">
                  <a:pos x="5976" y="148"/>
                </a:cxn>
                <a:cxn ang="0">
                  <a:pos x="5814" y="163"/>
                </a:cxn>
                <a:cxn ang="0">
                  <a:pos x="5653" y="177"/>
                </a:cxn>
                <a:cxn ang="0">
                  <a:pos x="5494" y="189"/>
                </a:cxn>
                <a:cxn ang="0">
                  <a:pos x="5334" y="201"/>
                </a:cxn>
                <a:cxn ang="0">
                  <a:pos x="5175" y="211"/>
                </a:cxn>
                <a:cxn ang="0">
                  <a:pos x="5017" y="219"/>
                </a:cxn>
                <a:cxn ang="0">
                  <a:pos x="4859" y="227"/>
                </a:cxn>
                <a:cxn ang="0">
                  <a:pos x="4703" y="234"/>
                </a:cxn>
                <a:cxn ang="0">
                  <a:pos x="4548" y="239"/>
                </a:cxn>
                <a:cxn ang="0">
                  <a:pos x="4393" y="243"/>
                </a:cxn>
                <a:cxn ang="0">
                  <a:pos x="4240" y="247"/>
                </a:cxn>
                <a:cxn ang="0">
                  <a:pos x="4088" y="249"/>
                </a:cxn>
                <a:cxn ang="0">
                  <a:pos x="3937" y="251"/>
                </a:cxn>
                <a:cxn ang="0">
                  <a:pos x="3788" y="252"/>
                </a:cxn>
                <a:cxn ang="0">
                  <a:pos x="3640" y="251"/>
                </a:cxn>
                <a:cxn ang="0">
                  <a:pos x="3494" y="251"/>
                </a:cxn>
                <a:cxn ang="0">
                  <a:pos x="3349" y="249"/>
                </a:cxn>
                <a:cxn ang="0">
                  <a:pos x="3207" y="246"/>
                </a:cxn>
                <a:cxn ang="0">
                  <a:pos x="3066" y="243"/>
                </a:cxn>
                <a:cxn ang="0">
                  <a:pos x="2928" y="240"/>
                </a:cxn>
                <a:cxn ang="0">
                  <a:pos x="2791" y="235"/>
                </a:cxn>
                <a:cxn ang="0">
                  <a:pos x="2656" y="230"/>
                </a:cxn>
                <a:cxn ang="0">
                  <a:pos x="2524" y="225"/>
                </a:cxn>
                <a:cxn ang="0">
                  <a:pos x="2266" y="212"/>
                </a:cxn>
                <a:cxn ang="0">
                  <a:pos x="2019" y="198"/>
                </a:cxn>
                <a:cxn ang="0">
                  <a:pos x="1782" y="183"/>
                </a:cxn>
                <a:cxn ang="0">
                  <a:pos x="1557" y="167"/>
                </a:cxn>
                <a:cxn ang="0">
                  <a:pos x="1343" y="150"/>
                </a:cxn>
                <a:cxn ang="0">
                  <a:pos x="1144" y="132"/>
                </a:cxn>
                <a:cxn ang="0">
                  <a:pos x="957" y="114"/>
                </a:cxn>
                <a:cxn ang="0">
                  <a:pos x="785" y="96"/>
                </a:cxn>
                <a:cxn ang="0">
                  <a:pos x="627" y="79"/>
                </a:cxn>
                <a:cxn ang="0">
                  <a:pos x="487" y="63"/>
                </a:cxn>
                <a:cxn ang="0">
                  <a:pos x="361" y="48"/>
                </a:cxn>
                <a:cxn ang="0">
                  <a:pos x="254" y="35"/>
                </a:cxn>
                <a:cxn ang="0">
                  <a:pos x="165" y="23"/>
                </a:cxn>
                <a:cxn ang="0">
                  <a:pos x="42" y="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713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i="0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787CE95E-7C96-4932-899E-83D50E1BAD16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388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0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76EE2B9-30F5-4121-8141-2CEAA712C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5" r:id="rId2"/>
    <p:sldLayoutId id="2147483668" r:id="rId3"/>
    <p:sldLayoutId id="2147483664" r:id="rId4"/>
    <p:sldLayoutId id="2147483663" r:id="rId5"/>
    <p:sldLayoutId id="2147483662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66" r:id="rId18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ctrTitle"/>
          </p:nvPr>
        </p:nvSpPr>
        <p:spPr>
          <a:xfrm>
            <a:off x="938213" y="1703388"/>
            <a:ext cx="9909175" cy="2676525"/>
          </a:xfrm>
        </p:spPr>
        <p:txBody>
          <a:bodyPr/>
          <a:lstStyle/>
          <a:p>
            <a:pPr algn="ctr"/>
            <a:r>
              <a:rPr lang="sk-SK" smtClean="0"/>
              <a:t>Základní mikrobiologický rozbor vody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>
          <a:xfrm>
            <a:off x="493713" y="973138"/>
            <a:ext cx="11210925" cy="708025"/>
          </a:xfrm>
        </p:spPr>
        <p:txBody>
          <a:bodyPr/>
          <a:lstStyle/>
          <a:p>
            <a:r>
              <a:rPr lang="cs-CZ" smtClean="0"/>
              <a:t>Stanovení počtu indikátorů </a:t>
            </a:r>
            <a:r>
              <a:rPr lang="cs-CZ" u="sng" smtClean="0"/>
              <a:t>obecného</a:t>
            </a:r>
            <a:r>
              <a:rPr lang="cs-CZ" smtClean="0"/>
              <a:t> znečistění</a:t>
            </a:r>
          </a:p>
        </p:txBody>
      </p:sp>
      <p:sp>
        <p:nvSpPr>
          <p:cNvPr id="35842" name="Zástupný symbol pro obsah 2"/>
          <p:cNvSpPr>
            <a:spLocks noGrp="1"/>
          </p:cNvSpPr>
          <p:nvPr>
            <p:ph idx="1"/>
          </p:nvPr>
        </p:nvSpPr>
        <p:spPr>
          <a:xfrm>
            <a:off x="441325" y="2257425"/>
            <a:ext cx="11582400" cy="4600575"/>
          </a:xfrm>
        </p:spPr>
        <p:txBody>
          <a:bodyPr/>
          <a:lstStyle/>
          <a:p>
            <a:r>
              <a:rPr lang="cs-CZ" b="1" u="sng" smtClean="0"/>
              <a:t>1. Psychrofilní bakterie </a:t>
            </a:r>
            <a:r>
              <a:rPr lang="cs-CZ" smtClean="0"/>
              <a:t>– kultivace při 22 °C</a:t>
            </a:r>
          </a:p>
          <a:p>
            <a:r>
              <a:rPr lang="cs-CZ" smtClean="0"/>
              <a:t>Růstové optimum bakterií – kolem 20 °C</a:t>
            </a:r>
          </a:p>
          <a:p>
            <a:r>
              <a:rPr lang="cs-CZ" b="1" smtClean="0"/>
              <a:t>Indikují</a:t>
            </a:r>
            <a:r>
              <a:rPr lang="cs-CZ" smtClean="0"/>
              <a:t> </a:t>
            </a:r>
            <a:r>
              <a:rPr lang="cs-CZ" b="1" smtClean="0"/>
              <a:t>přítomnost organických látek </a:t>
            </a:r>
            <a:r>
              <a:rPr lang="cs-CZ" smtClean="0"/>
              <a:t>rychle rozložitelných bakteriemi při nízkých teplotách</a:t>
            </a:r>
          </a:p>
          <a:p>
            <a:r>
              <a:rPr lang="cs-CZ" smtClean="0"/>
              <a:t>Stanovují se u pitných vod, u povrchových v případe úpravy vody na pitnou</a:t>
            </a:r>
          </a:p>
          <a:p>
            <a:r>
              <a:rPr lang="cs-CZ" smtClean="0"/>
              <a:t>Pouze velmi vysoký počet znamená přítomnost mnoha organických látek ve vodě</a:t>
            </a:r>
          </a:p>
          <a:p>
            <a:endParaRPr lang="cs-CZ" smtClean="0"/>
          </a:p>
          <a:p>
            <a:r>
              <a:rPr lang="cs-CZ" b="1" u="sng" smtClean="0"/>
              <a:t>2. Mezofilních bakterií </a:t>
            </a:r>
            <a:r>
              <a:rPr lang="cs-CZ" smtClean="0"/>
              <a:t>– kultivace při 37 °C</a:t>
            </a:r>
          </a:p>
          <a:p>
            <a:r>
              <a:rPr lang="cs-CZ" smtClean="0"/>
              <a:t>Jsou to aerobní bakterie rostoucí při 37 °C</a:t>
            </a:r>
          </a:p>
          <a:p>
            <a:r>
              <a:rPr lang="cs-CZ" b="1" smtClean="0"/>
              <a:t>Indikují znečistění mikroflórou </a:t>
            </a:r>
            <a:r>
              <a:rPr lang="cs-CZ" smtClean="0"/>
              <a:t>teplokrevných živočichů a člověka</a:t>
            </a:r>
          </a:p>
          <a:p>
            <a:r>
              <a:rPr lang="cs-CZ" smtClean="0"/>
              <a:t>Je povolen pouze jejich nízký počet</a:t>
            </a:r>
          </a:p>
          <a:p>
            <a:endParaRPr lang="cs-CZ" smtClean="0"/>
          </a:p>
        </p:txBody>
      </p:sp>
      <p:sp>
        <p:nvSpPr>
          <p:cNvPr id="35843" name="AutoShape 2" descr="data:image/jpeg;base64,/9j/4AAQSkZJRgABAQAAAQABAAD/2wCEAAkGBxMSEhQUEhMWFRUXGRwaGRgYGR4dHBgcGhsdHBgcHyAeHCggHRslHRgaITEhJSkrLi4uHR8zODMsNygtLisBCgoKBQUFDgUFDisZExkrKysrKysrKysrKysrKysrKysrKysrKysrKysrKysrKysrKysrKysrKysrKysrKysrK//AABEIAM4A9QMBIgACEQEDEQH/xAAbAAACAwEBAQAAAAAAAAAAAAAEBQIDBgABB//EAEIQAAIBAgQEAwYCCQMEAQUBAAECEQMhAAQSMQVBUWEicYEGEzKRofBCsRQjM1JiwdHh8UNyggeSorIVFjSDwtIk/8QAFAEBAAAAAAAAAAAAAAAAAAAAAP/EABQRAQAAAAAAAAAAAAAAAAAAAAD/2gAMAwEAAhEDEQA/AEufSnTppRQDSgCgwLxYse5N8dlchTSozEq9NBqLAbwAYAPOYF8A1apqN22j1xdxfP0aKLRaoFazuLk3HgHyv8sALWU1qhcqBJAtyHIDvA354hxPilLLDSoV63JYBCd2j8t78t8KM/7RMQUy40D94xqPWOQ/PywmOgAkliYmT15je/n3wFdQPVe51O5+ZP5D+WPomVRaNNUABKgCT2Fz85PrjP8As9lEX9dBJPwz9SLemGVXNA9x9/2wE6okwQN+1v7bYJyGRDkSN+0+t7/lgGgRG0d/v88U8Z497inFONbCB2HXAHcaqCpU91T/AGaEzFg55k8iAVAA7TzwM1NdoHywLwGq3uwzHxGTMdrbbWjBLvJ7YC7JZYMQAoB8pn77YX8fZXqqigRTkTYAsY1fKI8wcO8tV91Teqd1Ux/uNl8/ERjMUV8KyPEZJJBlpMyTt12GA9WksX6HYTcbTtb57Y0fsxUp1KRoyNaElfDGpTeJ5lWMR0NueM+IJ3xGtTUwVm0EGbggb/OY9MBqV4RLDw99p+/LC3jWeVA1GjBqGQ7ATpH4lDc25Ejbz2Dr8XzLLBrtBsdMKT5kKG+t74XEQIkR9/1OAGp0Brp9NazY/vDp1xteLUROwAFtug8sZKkWZ6SCb1EtO8MDMdhJnGp4zXGo9MAvo0xNwPlij2pzIFJaagS7SfJb/nGC+H0XrvoooWaATHLuSbASThovsvSFQVs4wbSABSU2sSfERc7kaRHnywHzyu4At9edsa7LoqUkXSJCgHzsT6zJ+eNSM5l0BT3FJVNgnu1iDeT05EW69Lp/abJIiLVpSFLaWW5AJkggzYGCIv5nAZ/MEHkMPvY8oKNcgL7zUomLhSLekg7fyGM5Va04u9ks24zYVTNMgmqp2ZFB/wDIEiD1PSRgGWYqHUbfQYrGbNhAMdh98sOar5ZravduZPj+Hr8Q69wMU/8Aw6vJpulTrpYGPOJjADUOKlSOk9BP9sF1M1QrQKtFHPJhCuO2oAHpbbC+vwxl3+l8XV+ElaQq61MmCvTf/wDmY5SOuAIPAqLXpVCnapBHzUA/Q4Se11J6NJaRQiTLOB4GHJdUXMjVGLKdcqemGmV4n4SrAMjCGVhIIO4IjtgMHTPQTjsavi3sqWK1MqgKtMoWPgIjY7lTOx2j5dgGOSVaSmtUjSNhzZjso7/yk8sZD2sq66oqH4mW/wAz9B/TB/tTxlBVFFSWWj4bbF/xn0gL/wAe+MtnM2ajSbcgOgwDfgHBK2ZJNPSqqQC7GAp3AsCxPkPPGky/sOodCc3OkzHuWix7v2xf7E3yQgQVdtWwmQCD5QAL8gcXZh2VhItaYHf+mAnU4Axt+kUAOnisOUeEfKcDZf2VzDNpFSiVv4gzETyEadU99hB8jXUqsDuZ59/7Yi2efYk2t2GAozXA88gJ/RahgT4SrbD+Fj97TjKtkq9WoC1GqZI/A23y6Y3GW4u6xBNsM6XtO5Pjg35gHf8A3THkMBnky1ZVEZevHak5Ef8Ab054gFcGCjg8wVIN9txjXDidB9wyMf3Ggk+TWHPYYIpZqwCZhx2fYnfdVkH09cBguOcVj3dJSQZDvBiw2FoPU78hgFc1sb8/Fe42/tbH0jOZquhLMnvUGzSKkAi/KR6jzwtNLLZpWRqdOkxuHRQrg2gjSL3AkHcemAx61gBznbsQeXp6zjvezz/xinLZKq1d8vYMhIZpIUQY1dTO4tfGmy/AMuBD1ajNG4gRvcCDbtPywGeNSwEC2/U4gGkwoJYwAouST0G8+WJcdyr5dwGbWGEhxN+syT4vU43H/S/iCUsrXqNBJqadgTGhbDzEz9nAZTJcP93nQHMtSTW4iNLMvhXnJGoTteRynD/KcF99NSuzU6dioWNT9dzKrbeDPKN8aCtnMvmapqVC4eNILlWWB8IIgE3ndj/LCfjObdSEqbmSH1Eq6zytYCZjfacBdX4nTpJ7qgi06fQEksepM6j0kme8YUnOmQWU6TyBAkT102+uBzJJB2wdRywClnOhQJJMAAdSevzwA1Chqa35zHnyJxZ7T5sBKdAbiHbsYOkbbkEntbrgb/6jVyy5YfDA1sLnuB6bn5YAaiSZYkk3JO5PM/M4AHNvC4eeyuVFPLmoR4qx+SrMflq9e2Fa5NalanTYwrMAesbkeZAxo+JVuQEAWA6L9gDALMxc38o6Dpi0URSQ1WsEuP3ifwgHeZjbri3KZXVBMeXOOp7XwRn11sFNqdOJA/FUj6hQQPMnpgFeU41mlX9YwqTfTUXVAPKbNHrhxluL0qi6HU0tRuIDKTbnGoXGxEYUVbn7t2wJxfNihTkHxtZe3VvT846YB7m+F/iUh15MCCIxRleGO7aVWT0F/wAsYPh2bq0W1UqjUzaSpMGNpGxHnIw/o+2mbVfiQnqaYm1xYELa3LAfQ8rSVRpcWEAee5O3Qr8vPHYxfA/a8BWXN62bUWDACTq3kSNiPr2x2AzvD/Z6rVMv4Abybn5b/PGlyHB8tRMga2/ee8eXL6euJlyCFUEsTAAuSTtgwcIeDrqJTYnbxN6EgWI7TgO/THRvA8HbkVMHYjYjEK3Hx+Kgp/2uR9CG/PAGd4dmlZFFMPrIVXRgykn6qLG5A2OGKcEoIIrOar8yrMqz0EQTHUkTzA2wEaXFsq4AYtTM21CR81mBvvGLRlKL3StTadvEPue2F2d9naTj9RUKP+65LL2vuPO+MhxGjWotpqqVP0PkdjgN6/BnE2JE7reP5fXAzZJosCeXb5+eFHsXSdi1QVHS8eFoFgCdvMY1n/ylUAgslS/+quqPMiCdu+AQsjA7H1xy5gr/AD74djiFN7V00W/aUwXSRvK/GNhHxnlYYlT4Ola9CotTqoPiAJsSvxC/bAAZfi1RDZo+X1MYcUOMI5ArqGPUjxDrcQfvnhTm+EshuCPPafMxgOtl2Fzv84wGi4hw+lWJei4RyBqkWciyywIIAFpKnv2zldqlJ9NRSrDkenIg7Edxi/KVmXb8v7YO9pSP0MO8BkZQpgfimVtygTHbAZH2lzwdFQ3IaR12vjVez2UelkVDJpLuxIPIEAAnoQApjy8sZj2d4f76oa1Ufq0+EHZ2H5gdPLvjVZDPf/6NBJ01ZQ8/EfgMc7wPInrgAfewTF8PMpXXMUjRYAfutA8DcmUx6EdLdIT8RypUn6en3zxRkKsNMwBt3I8uokfLAEVc0uXQtWMEEqF5lhuBPfnjNcQ44a8e88KSYUGQoPPlJ7n6Ybe3tNnFCqosVh4j4lHhJ80nrYHpbK5Gj7yoFI8Iu0dP8kDANOB5RhUdjOkLEi87XHX/ADjQtURZktESTpOmNMzqgx6xgbLuABFhFgOXSMXVh7xHU81I+Yt9cBmc/wARY1lekfChDKdpIvJn5RjZZTiWVr6WastMsY0sYIO8HlHQ7HHz9Y0jl93ww9mMmK1cBkDIJLE2ix03HflzwH0QOgYpQIMXeoI00zcATJDNHIbTeNsKeI1xZV+Ecv69++LM3mAq6EACj7+f1wHk8satRV6m56KLsfQA4AzhuRVVFStJB+FNtQuNRO8SO22LswmUrnTUy6kERqWVdY6GeXex54G4xnZaBYAQB0AsBgThylmiMAjz/AhQqVKdVwBp10n/AH1kwYncgQRyPzwnX/ONH7eZ5WrpTWD7lNDHq0yVP+2wtznGcydFqtRaa7sQB0Hf5YDqukEwZE2kX7bHHmNzlfZzK0xDK1VubEkfIKbc+uOwBnBdP6yoGVmWFUgyVmZNjaRb54HzVaWuY/lhZ7NBcvXC+800qnhcv8KxdWJHQ/mcN+NZYqW8943+4jAMsjWXSrbaJmD/AAMoa/LxGSIixwBxfKuHY9yR3Bkz8vzwNw3NFG6jp587+mD83mBQX3jMWoHSuiP2B2kRfQZFtwY3wCUVSBHfB9DP6hpqAOp3DQQfORgnM5MONdJlYNebXBHLr6YV5nLMrT5RA9OWAZ5Dh1AfsT7liZ0ySpNgQea+YnlbHZ3h7Iw1+EHYidLddJi+/nhOlYqZH+MO8lxi2mpDoROlwCPO9pHlfAC5hDq8UcrCBaLchF+07zfAdZVb4hfvuD+fbDt6OXqTodqTHlJdI3PhYzPqOWA+J5M0rtGgmBUWdEkWDSJQnoec3MHAV5LPV6ZASqWUW0uNYjpJGoL2UjBq8TW+vKgiLimxBHUgPMn+HUuFD0+hkffTF1LM6bET8x9/5wE6/G8ghgiuGF9BphW8j4o9ZjCHiXFXz9VaYHu6K30C8cpJgS5+Qv3nU8Q4fQroBVBtsy2ZZ78h2IIv64X0vZoU1Jy76+ZDEBj5H4TbywHBgqhVEKBAHbA+YDWYGCDII5EXH1xY1TSxVwVYbgiCD5YpzmYVVJJ/l5YB7mqgr0Vqxc/HAiGHxDaehHphM4j8N+Z33n+3yxD2Dzxc16bbsBUUchpsRbzW3PF2cQzIBFp/uLW/lgCc/Qark6qrd1HvF5mV+IDnJTUPnjGcFAAZuZMegxvOAPDKBe49PsnGRzJX31fQIX3rwPWPS+AKR8XJVjAaPiurVMgC8kQBueQHnfAKMvl2q1vd0wCWcgdN7k9ovje5XLrlqfu6d2PxtzZuZ8hyGBeEcNXKISYNV/iP7o/dHlzPM4Ip+MyTgKmUkzhhw/8AVU3fYnwqesfHHaYHocCGTUp0k+Nz56EHxOfITHU4lxnMrZUEKgCgTygR6nr54BbXqSe+Hvs/lyFqVNOoojMBYSRMLeNyBhBRTUcazME0qC04h60MY5Ip8Igc2cfJTvqwGAq+zGdqlnNMFmJZiXSSxMsd95JwXwP2XzNKutR6dgCQQymSREb9zjQ1c7BseX2L4pPEWB3n6cvnEYCFajXn9jU6/AT/AC7Y7F9LiDRzie39MdgEmay+obYfZap77LhmMuvhfzA8J9R/+2AFz+Vf/U0no4Kx6m31wfwkaHGllem1iFYFZPwtAPUAeWAVOCp2vNj85tzm2/TDfhlXUCjiVIII3FxBsRt2wLxWjpaL7n5c/PAWUq6TbzwCH9DrZWs6I7IyGCQbMNwSNiCCDfD7Ke0TbZmkHH71MQeX4SwB+YwX7SUCWpVAN1KsREWut+sGPTtgSnlyQbC/36YBg+SWouukwZe3I9CDcHqDfC+plyvIjvjqWWZDqQlX/eUkHytytzthlRzrFQtakXP7y7nzWwJ7j64BSKpGx9cO+C8QZd4KEQykWYXt0INwR9MUvlaJNqgWTFwRB+mPeJUvdqEQERedjPPnax26HATyvC8tJCVaywbrYj/iCsrzG55WPPzP0PcOfeK2ifA/4GG6yROk7CDBHlGFKViGG/z58v5YacO4y6GJ6Wmx2sZ5RywHmeQmIFht+d+9+nTvgbL5tlP9yPnHzth+iU6g1U290xvpIDI1ukeH/ifIYCzfDykGoNHRh4lvtDDw3jaZ7YDxuIJVXTWVWUSYa+kmx0mZHnI88Zn2q4I6w9KXojxRuy3PLmoHPznrhtUyjBiUUxuNz9QIj+mCMnmiLGCB98sBnPYGoTnFAMSrg97bfz9MP+KU/EZiZ+fSMXcO4RSXO06y+GSQVG0sGUH5kSNj0x7xymdTTsDzwHvA/iSI35Ezv+UN9D54xeYb9dV5frH/APc42fA1Gu58rc5Hl1n0xjePU2p5msGES7MOhDMSCOxBwHGrbGh4Bk/dr75x4yDoHNVI+LzI+kHngD2a4ZqivVA0D4FP4yOZH7o+p8sOM3mCx3wFdVyx53+/liedrrl6eo3P4VncwYHpuTi7LIEU1Kh0qomcB5LLfpdfXUH6imJ07gj8I82I+QI5YAvhgNGgatQD39eGJvKpvTWOVrx3E7YV1Wk4YcZzZdie5+/pgLK5dmIgHANeBZZVmpV8NOmC7mPwi5PnyAwdTzVLOFqtJ1YvHgmGSIABBvIUQOv5oPbDiPu6YytMwSAa17gWKJ9JPoMY73RK723jl5+eA+l1+B1IkKTHr98sAVuFuTqAO/8APy3nGITM1hpVariD4QKjALPS9sbjgWfzA8D1mdwmrxw8mRN2nYGI88AG+SYG4+sfnjsH1eOVwYK036SGH/oyj6Y7AZrM5UYV1MqymUJU9QY/LGtzWSInpEz1HXCvMUMA+oVzmMutU2c+Fh/GImOxsf8AlhWPCedvp88HezYmjWRZkMGA7EQf/X8u+BMxTIJ+/vb64BnWqs+WqhPiVdabG6ifyDDGLyHHsyWADjr8K/0xsuCsJgzBsbbg2M+nP/GMXw7L+7r1aZ3Qlf8AtaDgHScXzB3ZT/wX+mC8vxOvzK/9gt8sBpTxfnFK0KjbHTA9bc/PALqvtTVNwlEiTBKGYHWGxblfa55iuitT6KsMo28JJvFrHlzGE2XQCCRqHTb8r4rzK6bjp5b2wG8TL0qyB6BLgiYG48xyPKfzwBXyZVrYEq5Y00QCxVVuLEW3GCsrx8GFzNMty94u/YsvPzHy54D2nUI/l2w4yfF4BESvRvEInY264G/RUqJrpOGU9Adx1ESDO8gDAdSgV5fLAaT9HWoCcuzBt/dE2PUKxuDc+EyN9rSnrqZsII8JEibHYgXB5RHLHmTzpRtXMff9ow5zjpXm0VQoCuTZhuAw2i4vuJ3gRgFNNzEaoIIIPIEfW1sMc8yZge8plWgkMLwGE6hyMXtMGCLYzLZ9QCTA8+X9MZ3LVcw1cnLe8BqbaR8QFp6QOp2wG8y+TZFNrmI6iNz2HLvjzivBqVapSrVvhRI03mpeV8kuTPObSMdw1HoJOZqe9qk2AsqR5AajMb22jqRM/m2qN68r/U74CeczQYgCFHIDYRi/IZSRqNlAJJNhA3n+ZxXw/IT4mMKNybADFuZz4cQkimLX/wBTuRyHRem98BjPaXjhzD+7pSKQMADdzyJH5DGs4FkP0PLMtUn3tQAss2SJ0gctXik/LlOPOG8Bo06n6VpAgeBBsGm7xPSwHWTijP5suT57cpwHhUMxAO1h5eXXDHN5pclTBEGs4PuhEgHYufKbDmfU4o4NkyzwRzjbb57XgXwg4/n/ANJrnSJVf1dPTcFVJhojdiS1uRHScAqMkkkySSWJuSSbkmL9cWUaJIJCyBuY2kwL8r9bYkiyfzJwYEIWeTXHeD1EbHlgLPZ7huuveCEXXEbnYfLDrJrGZWSIbUP/ABJ/lhTwvNmhVSpMqLMOoO/cdZHTGmTLK7q9Jw4VlJ0mTEg3G+wwAGcp+Lv3H1t647BXFqQ1mbXP5+WPcBlMpmqtCyMNF/A3w9THMHuDzGG36fQqoHJWmxsUYiQe07jvjPBmchUBdiLBbn1jYeeHWW9lkNPVX/aHcaoCDkLfEZ57fLAF+zvEqYzDUVaTUUiQJEr4gJ9D2mMecQWD6/3jCLL8NfL5mlURgUWopN7hZ8U22iR5Y1XGaMMfXlgBuF/EB6/Iz898J+MrTp59gpM1BLT+Fn8VuxEfPDLK1IYfnt99L9sK/wDqFR/WUanJ6cT3Vjbzhl+mAOpLfHntF+wRRuzg8tlEnf0wHwLLZxlUwq0+TVLE+UeIjoYjDDNezj1DrOZVmAgLphQOgOo/OMBnAsY8zaixE2gm9zAvy9MXZiiyMVcHUBtuQeh7YhWENBA25dwIPyIOA1+aUOquLqwBU9QbjCXOUAoZjsAThdR4pWpStM+E7IRIHlzHkDgPP8Qq1bORAvAEf5wAmUz1Sk+um7K3Uc568j642/AvaOnmYSrFOrsCPheeXY9iYOMG8HbpiWVyVSp+zRm8gT9dhgPpWYyRUx0P3/jE8nRZmCgSd/SNzNgNhfCTgPD88xVDX0rzViHIUbm8gAdZ/pjS1c8tGkaVMz1aAC7C0m0RB277c8BnafsQ9Woz18xTpqzM2lWLG5J5DSPrjQcSrVMuqUxIphQqEEEMFEC4MTtyHlhW2aZtyScNa+TqVstpRWc+8UiORKkN2HLftgET1C5/pthllcmoBqOdNMcyL9oHU9Me1MicuoarTYTsI+I+caYH2DthdnsxJ1VmVQPhUWAHYbkxz3wFudzhrHbRSXZJ6c26n6DlizJZTWNbyKQ2ixc9B0G8n0F9huHEVfEQRSHXdyOQ56evy8rs7nS1hsBAHQC0dBGAu4hxDUbWAsALWwvo09RH5f2x5SplvLDmgqZan76sSFGwHxORsq8vXlueuAH41mjlstoURUrAgfwrYVD2JnSPMnljJUFIMgxHQxyxfxPPtXqtWZSNVoJlQBsq2Fh0/rgRNbt7ukC7NsLcu52He2ALp1wAZ7WG25mbE4mrhjffqfvph3kOA0UAaqWq1LE+KFB5gaSCR5k+WGByNB0qKlCmHKNpMeINpJS8z8Ubf1wGWUBgbwYt/EenaxJnthfmqA3NvIch/fBtEyD1jrtj2tRMkEG1oG4Pl54DbcGqjM5enUaNV1aL+JYBmxiRpPrjsYDKcXrZYt+j1Wp641aYvpnTMg/vH7jHYDSDiIRdKBVHRQAPyjA1XPnr9jCJ85ij9LJMLJJ2AufQYBtWzPU40lOsuYoJUEk3R9viWzdrmG/5YyCcFzdT/T0A83IH03+mNR7NZRsmrA1BUDGSpEKGsJH4tUWnbkQcALTy51CP8YdcVy6ClRSoAXB1jVHhWCBPczb/AGnti2rxsLJRURjzEs0xEhj4R/2mOuEeYzpcnqxux3J6k74C2tmTIg79P7HFuUDFgbxuPzPywPkckzkQN7bfPHntH7QLlAKNDS1bYkiQgO3OC/8AU+WASe1zgZogROlQ0b6tMn6acJDW+/z3wxyvs5mswTUqDRqMl6sgnqY+I/KMOct7OZal8bNVYcjZZ8gZPzOAyyambSoLN0UT+U4aZX2crsD7wrSUxOoy3yG3qRjSrmAo001CL0UQPpih2Zt8ALQ4BlkMtqqH+I29Asb9CTg6pmtIC0xp5BVEC+0ADfEVomJ5fc4Z8IyYpj39T/8AGOxtrP1j1PTAWBjl6RXeq3xn0kKOcATfmZ7YRVHvzIG313+fXri/OVizfO3qfryxT7skknfme+AO4Tk/e1ERd2MdvsCTh3xzPlBopyqrYAdLgEnn373xd7NZP3VJ6xs7gBOoWfiP+6I8pxDNKtUyVIkydyRPxCPlb7IVezweq5psrGk4hxJA0tzB3BF4MzbGLXh6Gu9NnBZHZXEkt4CQdzMW3OPpPCVFNCNRSkssxaLLEkmDtAm5tJ3nHyGlxYfplSuZ01ajs3lUYmY7EjAaXN1j8IgAbAbCNvTA9GkWOGWWyIrQUIZTzFwfljs3xShlJVYrVreBT4QRHxsPyEmemALYplaZrV4NvAoMM55RER3J/O2MXxjir5lw9SBaAizpQdBJO8SfPAucztSrUarUaXM36DoByA5DFnC+GNXIYylPm3XsO8/LvgPOHZN67QhKqPieJA7DqTAtjVZOgmXXTTG+7Hdo6n+QxyuEUIghVEATtH88UlixtgJmsSd8aDgVJVX3rNBUywI8IWJJmYBABt3HfCvJcLZ4hZm/P7jvfFntJm1o0fcUyC9SzHnoE6vIGNPe/TAZuwsI0m63DEKTIBMkg9Zv1xRXeIUAsxMBQLk8gB3xZ4nIRFLMQYE3Mbnzw+4Vw5csNdSGrsDebUwbQvfq3nHcLOC8PGWpxUCmqxl5AMdFB7XnuTjzFVWsWM47ABZX2Zy6GajtVMbRpWeexn64YrmEpCKVNE/2CJ8zEnzJwt1E3GLUyrG8fZ2wFlbPMeWBalcnr2nDLL8HqNYKT5Cw87eeDMvwdVPjaSPwqQxtyK3ierRgElHLs5F+fWcNsjwYQGqMEU7FucfugSWPYYYa0pTCrT6/iqD1+FeXXC/N8X5gEt+8xJbymbCwsIwDLNjwaabmgt5aAarDoLkID5E+WE2Uo5bLfsaY1/vtdvOTt6YGNR6h5k4Ky/CnblA3JNgB/TAV5jOM53+9sRpZYtsP6YcrkaVJdRIcxMBhEdSxIt3E4EzfFHPhWrTpAclddXqxJM/7Y5+WA4cK0eKoyovVjpHpNsCV+L5alZZqn+EQPm0fMThZWq0CZaurmNy8n5tvgDM8RoKLeM/wi31scA64ZnK2crimoSigGqo3xEIpGqDEajIAthvxzOh3taJjyNh9PyGPcpSTL5dfDFSoAXkyQYsvSADt1PayZmLN974C7LUZ/nJ/rhhwvhprVQgBCKR7xhso6C3xHYb9dgcRpUyEEDUzGFEi5YwoFuvP+mNBSUZdBQWJEa3URrciKhmJ/EImw0gdMARnMwCxFoEiL2AkLMche/KMLf0UTtqJgACGJ6RcT5nzxXVzGqDvMGJAIPURMXtB6YO4dThKtTSCwhdpKhtWoibg2EnoT1wFfEsmz0KlAZinS1AqSv6wkH4uYidjE2nrOMJnv+nuZWmalN6dcD8NPVrj/ayifIEnzw3zNdyxBMx3nz8t/wAsaLgVRgvrF7GDA5crc+2A+Q1EKnSwIIPiVhHiG4I35djjnqc5jnHfyx9G/wCp2RVqFPMhW94anumI3eVfSSBzU04B3gkchGS4TwoKC1ZFZt1U3025iY9IPLAC8L4S1aGqStMbci39u+NCXAAVQABYAbRjypVn7OPKeXZmiDOA5AWPU4ecNyChdbsAokknaBviGXy9Ognvax0ryHNjE2HM4U5riZzTN7x2pU1U6KYBZWIMgOJ3PW4W1uZAriHtIJK5dQQPxsLHrA5jzwipa6lURL1GMnUZFrkkx4VA+nyx5VcKAFB1G0CSWPIAAc7CL3GNBwvIDLJrqXrML3EIN9Ii3STzI+QW5TKU8skC7H4mO7+fQDkNv5hVqxc4hmK5c4IpItNC7kBQJOw25X3PQc7YArK5FmFgT5d9sdjOZritWo0kMgHwoLETeTIuxtfaAItjsBqhlKNExVZdU/AnibbmB8P/ACaMXDOgTFNE/wB5LNFvwgiLdzvzwj/TCtlhR2Ef3xWNbdcA4zGfUWdneNlkKo6DSoAjznC/McVYjSsKvRRAGIUsg72Ckn1+eL8xk6OX/wDuKyoYnSDLnePCLjbcwO+ABCs22GFDhelddVlppIGpzpHzP+e2F2c9rUUAZWlBi9SqAWBnkoYrtG83wir51676qrs5uJ5weg2A7WwGjq+0FOmdGVpmq0xrdSF3jwr8RPcxvthDxDPV68irUZgPwCyi/wC6PDbqfngWlUAMq8EXBBgz+fLfyxJcwkiTzvB3Fvr6HAd+hhmCr4ukA7bmBy54i1IX6DlgvL5ao/wUmInc+Eb8ySPpgocEqkeOqiCbKNTkd9guwA+LAJq8gQRt97fe2GHshllq5tNUFUVnIImQq2EHe5HlvgocGp31FqnPkg/mfScHcFrUstWV/dqFgq2kXKsIMcybzvywB/FMxrJN5Jg9x/Xb69cD8Py+th3OGuY4ZqhkIqI1gySQ153vB7EyOmGGXyi5dC7Rqj9WpuXaNwI+Ec2O1uowHZWkvvk3IpCbfvupVBvyUzHKVxVn6ms94BEjnM/mT+WI0qeinBPiks/ckk6vK58o22wKCzR4NXcwQQSf67zvPU4Bpw6jqMQCZHhIPPv0tF/5RjHcd9tHTNhaBijSJQqRK1PENbESDuoiDy3ucbGofdZao/hQ6W032EXbr/ciOePj60TEgHptaek4D7vlvZ2jmFStTqAqQDtJixAk2iD+7O3PBFLhJp2piGJ3BmPWD8jF+eM//wBP/aTLjL0aTVAlVYTSzQxIkDSSfEDBsDYmIxuRmKdtRYz1JibeXzwGY/6g6aWVo0gN6hIP+xYP/tFu+Pneknv9/wBsbT2yzRzFVI/ZosAjmSfERfawA/24SUeGnff89r/YwCzL5YmMOvBQTW9yRZf3jyHYTALGwn5018/SoSo0mrFhfSvTVpH/AI7+QvjO1sw9RveOxZiIN7WNgBMR223wBmaWpmHq1GuaYJMkQo1KIX57c73OBszmFUKToIWdrGJmZjnt6bYHDTAAJY2AHeIA74e8P4WKYD5hVNVSdKSCE6aoszTcRt1NoDuGcP0E16oIP+mpMlAR4mMW1HYdB3tijPZsu3b8sSz2dLnf7+/u2JZPKiNR2+4+fTAeZcLTU1HOlRue23zvEc5xnuL8X9825SmIhSYJPU8pnbphmjjO5laCk+5Txuyk+IKsnlYBjpn1xoBxKnR8FFFRDyC79zeSfM4DNZHhlfNg1WcgGArMBLAeUCBjsapOMK4GqmjR1UGPlEeuOwCAe1WQS2mu/cKgH1M/PAf/ANaVGtQy1NP4mJY/PwqPlgHKcNA5ffywxp5QDl8/ucAPmOK5+oo1VFRT+GmBTJne6LP154WJwmqxJLKdRMk6iZPMmLm/PGjBI52588R1/ZwCej7P/vVG9AB/XB9DgtBd1LeZJn6gfTBUHaMS9233GA9p5Wgv+kgjqq4vTMKvwqFP8KgfliNPIMdhPlti4cPPT6/ZwAz5ok3JxU9YkzfDAZICSSAOv9zbFFfN0F3qKYHI6vooOAE0E9Tio5cnfFlXjNEISoZoiYWNzHMgj1GFWY4+7HTSpEk7TefIAYA2gaquBQeojtb9W7KT2lSLedsabKZT3AJdi9YiajsxYt0EtcgarDtOA/Y/IV0arUzChW0DQoiQNXiPPkAPXzxbmnJPWfna0dtpwFrZkuYJubg7QT0jkeY9Y3wdkMoILNpAUEsTEIBzZo+G/fY4D4bkC7QDK3nsOcmNown9pONiorUKECireNh/qkbR0pg7fvG+0YCr2n9oWzDOiOwoggIoGlSo/EwBkkmTBmLYRLQkTG5gHlyt9cEUMuCQJVZgXMDzJ5dzyxdSXSwIgkTHOY29MAOmSDaoItEBrFpMQBF43PbBdVHkBi3hMAXgFel4kdsWvlwQSDaBbTG9j1Ag2k9usYtyeWL1Ag3ewJMCSJBMjY2+mAKp8fzYv74G34kpMdo3K6p7zNhgN3qVZWtWqEMNR1MzC9x4YMieggYO4Tw8VKhpVCVKq5iLhlNlNxubXP5YhwStVjUiAKTHjlYBMnSYJYWgiOY2vgFlREpiG8BWQZ6zfkIgEWPTli/JcLqVbz7pLQ7AyR/Cu7cr2HfDHK5GnRJb43vLuPyFwPqe+J1893nvgLaNKjl7U18UQXJl28yNgYHhFvzwJVzBab+Q6+WKyjE3sZgg7/LDLLZJaampVsoubx/gbXwFWQ4fN326Dc9YsYxP9ODn3dNPChHjJs8gwqj8Q1Lc3A2sd51FOZBQDSk3gsJHIFhy5xb12xBzTpWWLQJAiP8AaMBb7N5ShlWIZlD1VKu4GkKSZWxJAEgdB1AjEOK8MZSRaR5j72+uEmZrM5MDbePzOHHAOLVfDSqD3tMWAPxJ/tMcujSOVtwC0SLQMdjT572bkgoQ6nmCRBsSDYwbixuO++OwGby+QbY8rYOp8NP2P74Xe0XEatPNVlXSoDA7XGtQ5FxFi3TAlPiuY0t+ti1/CojyheeA2OR9ljUptU8cAkHRTLxCgy0EaRDfQ47KezBal706woLA6aZaNIUkkyAB47eTdMZGjxWqF0MyVAGLgVkWrpYgA6S6kiyiwtbAlaonuVpvJh2dRaD7xUDGdy36pecWwG8ocFX3PvnnTLCyvU06ACxfQp0C4uZtJgYHp+7OXFdVd0YVCClGoyD3Zg63iKckRMdzAvjN8NzmaRVp0KTALqKaqKkp7wAPpdklNQAkg8gbHBmSymeWn7sLTpgKyozrTLoKgioFbQzAMpOzDcxvgGdH3tXKmvSQA6KrgHW4UUZLrUdQFpuVVmVTYgrfxCM/Wzlc0Pf++VR7z3WhFhgSpcGSLiFI3JteMOchw0U6ZSpUUsyMmtaNMOFcEOBUKl7qWXf4TG21lHKZdKJoka6ZYVIdUJ1CwOoLq2MRtFuZwGQ4lYgvVFQsJHiLaZ7RAPlhwfZKo2XWtSYO2lGKgKNGvSCHJqal0zBlIJEDfDTLZlFOnL0AG6Ilz5wO+Dc9nc4tMh1VUhVYqE1QCCoYjxRIW88gO2AzvD/Z+ogcVWpqjATpMtAmeUcyP640y+y6ZKm1Wmo8OnUz/E2q40EmWWSFMACZ3IIwmrZ96iKpIhAYhQDBuZIEtvzJjlieY4rWrKUczIVWbQuphT/ZhiACQsmATGAsynEGVtQPinc3BneRzBxouJ8NpIHesDR0sQSRqVgrBNaz4lTu0gjyOEGR4Oznn+UX8+k4K9veKTRNN6murUInbVpnWZj8OpRAOwMC2AX+1ucYU3pU/BTWu1BtQh6ppgFmF4FKWFhvIneMZ7IUlJCOVpgsoNRtR92JOowDtBk2nw4szeeqVhTNVpFNBSW2yrEf8ja839MSoZr3LU6tP4qZB8QBGpWLL1kQF33M8sAXxXgVXLaRVIFQ6iUHiKqPhclZGlvERzhZi4xYnDhRzQpPVpgSJqN+zEoHU+KIFx8UX3jFa5vM5oAIGqKhYguRALwXl23EiYncta5w1Wm3vv0jM1Verbw00UJYQNUqA1rEQJgb4AHiuVc1KNOj+sFRCUZQugqHP40dkYAqQTNiLgHEuFezFes4V9FICWKiWqEKJYBUtJ02Eg35YZVONkBFTSiU/gREUIPEW+EeG5JJteb4Ep8arLVNVG0vLGQAPikMIjTBBNowD6h7MpRzFSnSpmpUNNqlNWfUVlgAovpDKfDcnbxNvhJxLPKCUDCo2ofrVLadjqUW8Qkjxfw2sceJXzDuSpglPd+FQoVJBhQAAsETIvPPFlbJ1Krl6t2MSYA1fxHSLsdyTcm5ucANksucyQqBlKoSxRXqM51G4QC0BgCJAhSdzBLrcLWnmXBQMitGgOYuNtXxSJuN5BF8UpxejlSys6DWNLKyhxGoNddJAuoN42wfTrVKxmi9KmhRhqCKdQZY0gMhVSQbaRa5JOAs4TlKZ94q/rKg0g6blGbUZa4UDTTeSzCN8E5b2WeoSc0ympSqMkofAJEiATCoBTcmoTPivtgPhRTh6VEohfHGsESDpuJ1bweZ25AbYAq+0VfVUhgfesGdWVWDEGVJBBAgkkeeAZZx3LmjRogik60nVWszmoKdixBBqVLTynphLkuH1cx7xqVAupJRYcDQ5KkbsC8AgXEeIc4x5lc/mAahSs6mo2p2QlWc3MErBiWJjacOOBNUoLqFQUqanUSQIBlDzm/6pLdvmCXhnBnqEQP5f464Jr8WpUtNPKsjOTeqf2aWPwk2Jt8Vx5xOPM1x92IXLaadIRJYAtUnkwYHSs30gW3OE9GnqBAZU3JmB8IJgMeZiAvWOuAhkeKZjL6/c1igdizLpVhq5nxCxPbcAenmB/cSTJA8wbz5D19cdgHfEuCU62YqVTWclnZoBFryALTAEAeWPV4Jld2NRidyah9ee+JNPI7ff8sVkNfa2AtHC8ognSxPeob/ACOLUq0aX7Okintc/M3/ACwDovidTLR4ZuMAbU4ux2N/vliitxB258o57cseUeH9/s/4wZ/8YFg2g/fTACUl1SSYUAFrCbmwHMnvgcr71lp0lOsnck7dT0AFyYwZmMsOQj+vy+nlgvIoKFBqgJ1VBHKAAYHrMk+Q74Dq2aTLqKdEGN2Y2Z+55x25YK9nahqOBuGkEbyCII8oNx0nGazFUlrc8OOH1zQoVsxuaSGB1J8I+pHpgI5Thl+02mxjkTzmMWZzP5bKqC51NNkQS0/O23P88YvNcSrtlqA1marOSR4ZCwIMDrO29sXZD2b1BTUYKNgEFzfmx8+hwDHiHtvVJIpKlJOU+I36/hn0i+FlJ61diUSpVZjJa58vEbfM9MaTKcKoUZikuocz4jPYtO/YDFlfOkjt998Avp+zxKqalQU+oHiPoBAB85wRRyOWpXFPWw/FUOr/AMbL9MVtmCd9vvviVDLl2AB32m39cBbX4ixsNug2HpgcBmOHnD/Z7XEsNp+W+K6/FKVFtFGmGYDVqqCBAtEK3XqcALkuEO/KALkmwA5k4lVzOXpWTVXeYintbvEHnsTthdn85UrWqOSAY0KNKKR0A3uNzfAjLA29Pvr/ACGAKrcbrt+zApLMWUEzuBJH5YVrnGDqC9V5I8AqNLG9hF5PQDFmUptWqikIl+bTaLk23MTE41+V4VSyQsPeVWF3a282EHwrba/ctyBHwb2WBmrmhoWZFL1kajz6ad+sYcZ7i6qNNMBQBAiBbyGwwsz/ABRm3+/TAdNSxjn1wF2h6uoj8Ik+X9BHpi7h3DDUYLIBPMmPrgzI8N8DuWhUQu0fFpAkgCwm/M4Br8ZOlWy40UmkBj+1tY3mF9L23G2AZValGh4WlnAuixq9Zsv59r4SZrOPWI1nwgABEJCSBYkEmSSd5tJxTQIV9RUPaPGSf4bwRJtivP5zW06FBcqBp8IBgAWvbb64C+gw8RKzeSbggXHLa5BnqANjiiqvlI3vM9+f3GNTT9ladODWqVC0AsKZCq0wSsFZ0xI3BvNsEt7J5dm0p7xHG3jDKWKyoJZSQvUgT2wGKZIANrk7gHbuR35Y7EqFaRafnH5Y7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entury Gothic" pitchFamily="34" charset="0"/>
            </a:endParaRPr>
          </a:p>
        </p:txBody>
      </p:sp>
      <p:sp>
        <p:nvSpPr>
          <p:cNvPr id="35844" name="AutoShape 4" descr="data:image/jpeg;base64,/9j/4AAQSkZJRgABAQAAAQABAAD/2wCEAAkGBxMSEhQUEhMWFRUXGRwaGRgYGR4dHBgcGhsdHBgcHyAeHCggHRslHRgaITEhJSkrLi4uHR8zODMsNygtLisBCgoKBQUFDgUFDisZExkrKysrKysrKysrKysrKysrKysrKysrKysrKysrKysrKysrKysrKysrKysrKysrKysrK//AABEIAM4A9QMBIgACEQEDEQH/xAAbAAACAwEBAQAAAAAAAAAAAAAEBQIDBgABB//EAEIQAAIBAgQEAwYCCQMEAQUBAAECEQMhAAQSMQVBUWEicYEGEzKRofBCsRQjM1JiwdHh8UNyggeSorIVFjSDwtIk/8QAFAEBAAAAAAAAAAAAAAAAAAAAAP/EABQRAQAAAAAAAAAAAAAAAAAAAAD/2gAMAwEAAhEDEQA/AEufSnTppRQDSgCgwLxYse5N8dlchTSozEq9NBqLAbwAYAPOYF8A1apqN22j1xdxfP0aKLRaoFazuLk3HgHyv8sALWU1qhcqBJAtyHIDvA354hxPilLLDSoV63JYBCd2j8t78t8KM/7RMQUy40D94xqPWOQ/PywmOgAkliYmT15je/n3wFdQPVe51O5+ZP5D+WPomVRaNNUABKgCT2Fz85PrjP8As9lEX9dBJPwz9SLemGVXNA9x9/2wE6okwQN+1v7bYJyGRDkSN+0+t7/lgGgRG0d/v88U8Z497inFONbCB2HXAHcaqCpU91T/AGaEzFg55k8iAVAA7TzwM1NdoHywLwGq3uwzHxGTMdrbbWjBLvJ7YC7JZYMQAoB8pn77YX8fZXqqigRTkTYAsY1fKI8wcO8tV91Teqd1Ux/uNl8/ERjMUV8KyPEZJJBlpMyTt12GA9WksX6HYTcbTtb57Y0fsxUp1KRoyNaElfDGpTeJ5lWMR0NueM+IJ3xGtTUwVm0EGbggb/OY9MBqV4RLDw99p+/LC3jWeVA1GjBqGQ7ATpH4lDc25Ejbz2Dr8XzLLBrtBsdMKT5kKG+t74XEQIkR9/1OAGp0Brp9NazY/vDp1xteLUROwAFtug8sZKkWZ6SCb1EtO8MDMdhJnGp4zXGo9MAvo0xNwPlij2pzIFJaagS7SfJb/nGC+H0XrvoooWaATHLuSbASThovsvSFQVs4wbSABSU2sSfERc7kaRHnywHzyu4At9edsa7LoqUkXSJCgHzsT6zJ+eNSM5l0BT3FJVNgnu1iDeT05EW69Lp/abJIiLVpSFLaWW5AJkggzYGCIv5nAZ/MEHkMPvY8oKNcgL7zUomLhSLekg7fyGM5Va04u9ks24zYVTNMgmqp2ZFB/wDIEiD1PSRgGWYqHUbfQYrGbNhAMdh98sOar5ZravduZPj+Hr8Q69wMU/8Aw6vJpulTrpYGPOJjADUOKlSOk9BP9sF1M1QrQKtFHPJhCuO2oAHpbbC+vwxl3+l8XV+ElaQq61MmCvTf/wDmY5SOuAIPAqLXpVCnapBHzUA/Q4Se11J6NJaRQiTLOB4GHJdUXMjVGLKdcqemGmV4n4SrAMjCGVhIIO4IjtgMHTPQTjsavi3sqWK1MqgKtMoWPgIjY7lTOx2j5dgGOSVaSmtUjSNhzZjso7/yk8sZD2sq66oqH4mW/wAz9B/TB/tTxlBVFFSWWj4bbF/xn0gL/wAe+MtnM2ajSbcgOgwDfgHBK2ZJNPSqqQC7GAp3AsCxPkPPGky/sOodCc3OkzHuWix7v2xf7E3yQgQVdtWwmQCD5QAL8gcXZh2VhItaYHf+mAnU4Axt+kUAOnisOUeEfKcDZf2VzDNpFSiVv4gzETyEadU99hB8jXUqsDuZ59/7Yi2efYk2t2GAozXA88gJ/RahgT4SrbD+Fj97TjKtkq9WoC1GqZI/A23y6Y3GW4u6xBNsM6XtO5Pjg35gHf8A3THkMBnky1ZVEZevHak5Ef8Ab054gFcGCjg8wVIN9txjXDidB9wyMf3Ggk+TWHPYYIpZqwCZhx2fYnfdVkH09cBguOcVj3dJSQZDvBiw2FoPU78hgFc1sb8/Fe42/tbH0jOZquhLMnvUGzSKkAi/KR6jzwtNLLZpWRqdOkxuHRQrg2gjSL3AkHcemAx61gBznbsQeXp6zjvezz/xinLZKq1d8vYMhIZpIUQY1dTO4tfGmy/AMuBD1ajNG4gRvcCDbtPywGeNSwEC2/U4gGkwoJYwAouST0G8+WJcdyr5dwGbWGEhxN+syT4vU43H/S/iCUsrXqNBJqadgTGhbDzEz9nAZTJcP93nQHMtSTW4iNLMvhXnJGoTteRynD/KcF99NSuzU6dioWNT9dzKrbeDPKN8aCtnMvmapqVC4eNILlWWB8IIgE3ndj/LCfjObdSEqbmSH1Eq6zytYCZjfacBdX4nTpJ7qgi06fQEksepM6j0kme8YUnOmQWU6TyBAkT102+uBzJJB2wdRywClnOhQJJMAAdSevzwA1Chqa35zHnyJxZ7T5sBKdAbiHbsYOkbbkEntbrgb/6jVyy5YfDA1sLnuB6bn5YAaiSZYkk3JO5PM/M4AHNvC4eeyuVFPLmoR4qx+SrMflq9e2Fa5NalanTYwrMAesbkeZAxo+JVuQEAWA6L9gDALMxc38o6Dpi0URSQ1WsEuP3ifwgHeZjbri3KZXVBMeXOOp7XwRn11sFNqdOJA/FUj6hQQPMnpgFeU41mlX9YwqTfTUXVAPKbNHrhxluL0qi6HU0tRuIDKTbnGoXGxEYUVbn7t2wJxfNihTkHxtZe3VvT846YB7m+F/iUh15MCCIxRleGO7aVWT0F/wAsYPh2bq0W1UqjUzaSpMGNpGxHnIw/o+2mbVfiQnqaYm1xYELa3LAfQ8rSVRpcWEAee5O3Qr8vPHYxfA/a8BWXN62bUWDACTq3kSNiPr2x2AzvD/Z6rVMv4Abybn5b/PGlyHB8tRMga2/ee8eXL6euJlyCFUEsTAAuSTtgwcIeDrqJTYnbxN6EgWI7TgO/THRvA8HbkVMHYjYjEK3Hx+Kgp/2uR9CG/PAGd4dmlZFFMPrIVXRgykn6qLG5A2OGKcEoIIrOar8yrMqz0EQTHUkTzA2wEaXFsq4AYtTM21CR81mBvvGLRlKL3StTadvEPue2F2d9naTj9RUKP+65LL2vuPO+MhxGjWotpqqVP0PkdjgN6/BnE2JE7reP5fXAzZJosCeXb5+eFHsXSdi1QVHS8eFoFgCdvMY1n/ylUAgslS/+quqPMiCdu+AQsjA7H1xy5gr/AD74djiFN7V00W/aUwXSRvK/GNhHxnlYYlT4Ola9CotTqoPiAJsSvxC/bAAZfi1RDZo+X1MYcUOMI5ArqGPUjxDrcQfvnhTm+EshuCPPafMxgOtl2Fzv84wGi4hw+lWJei4RyBqkWciyywIIAFpKnv2zldqlJ9NRSrDkenIg7Edxi/KVmXb8v7YO9pSP0MO8BkZQpgfimVtygTHbAZH2lzwdFQ3IaR12vjVez2UelkVDJpLuxIPIEAAnoQApjy8sZj2d4f76oa1Ufq0+EHZ2H5gdPLvjVZDPf/6NBJ01ZQ8/EfgMc7wPInrgAfewTF8PMpXXMUjRYAfutA8DcmUx6EdLdIT8RypUn6en3zxRkKsNMwBt3I8uokfLAEVc0uXQtWMEEqF5lhuBPfnjNcQ44a8e88KSYUGQoPPlJ7n6Ybe3tNnFCqosVh4j4lHhJ80nrYHpbK5Gj7yoFI8Iu0dP8kDANOB5RhUdjOkLEi87XHX/ADjQtURZktESTpOmNMzqgx6xgbLuABFhFgOXSMXVh7xHU81I+Yt9cBmc/wARY1lekfChDKdpIvJn5RjZZTiWVr6WastMsY0sYIO8HlHQ7HHz9Y0jl93ww9mMmK1cBkDIJLE2ix03HflzwH0QOgYpQIMXeoI00zcATJDNHIbTeNsKeI1xZV+Ecv69++LM3mAq6EACj7+f1wHk8satRV6m56KLsfQA4AzhuRVVFStJB+FNtQuNRO8SO22LswmUrnTUy6kERqWVdY6GeXex54G4xnZaBYAQB0AsBgThylmiMAjz/AhQqVKdVwBp10n/AH1kwYncgQRyPzwnX/ONH7eZ5WrpTWD7lNDHq0yVP+2wtznGcydFqtRaa7sQB0Hf5YDqukEwZE2kX7bHHmNzlfZzK0xDK1VubEkfIKbc+uOwBnBdP6yoGVmWFUgyVmZNjaRb54HzVaWuY/lhZ7NBcvXC+800qnhcv8KxdWJHQ/mcN+NZYqW8943+4jAMsjWXSrbaJmD/AAMoa/LxGSIixwBxfKuHY9yR3Bkz8vzwNw3NFG6jp587+mD83mBQX3jMWoHSuiP2B2kRfQZFtwY3wCUVSBHfB9DP6hpqAOp3DQQfORgnM5MONdJlYNebXBHLr6YV5nLMrT5RA9OWAZ5Dh1AfsT7liZ0ySpNgQea+YnlbHZ3h7Iw1+EHYidLddJi+/nhOlYqZH+MO8lxi2mpDoROlwCPO9pHlfAC5hDq8UcrCBaLchF+07zfAdZVb4hfvuD+fbDt6OXqTodqTHlJdI3PhYzPqOWA+J5M0rtGgmBUWdEkWDSJQnoec3MHAV5LPV6ZASqWUW0uNYjpJGoL2UjBq8TW+vKgiLimxBHUgPMn+HUuFD0+hkffTF1LM6bET8x9/5wE6/G8ghgiuGF9BphW8j4o9ZjCHiXFXz9VaYHu6K30C8cpJgS5+Qv3nU8Q4fQroBVBtsy2ZZ78h2IIv64X0vZoU1Jy76+ZDEBj5H4TbywHBgqhVEKBAHbA+YDWYGCDII5EXH1xY1TSxVwVYbgiCD5YpzmYVVJJ/l5YB7mqgr0Vqxc/HAiGHxDaehHphM4j8N+Z33n+3yxD2Dzxc16bbsBUUchpsRbzW3PF2cQzIBFp/uLW/lgCc/Qark6qrd1HvF5mV+IDnJTUPnjGcFAAZuZMegxvOAPDKBe49PsnGRzJX31fQIX3rwPWPS+AKR8XJVjAaPiurVMgC8kQBueQHnfAKMvl2q1vd0wCWcgdN7k9ovje5XLrlqfu6d2PxtzZuZ8hyGBeEcNXKISYNV/iP7o/dHlzPM4Ip+MyTgKmUkzhhw/8AVU3fYnwqesfHHaYHocCGTUp0k+Nz56EHxOfITHU4lxnMrZUEKgCgTygR6nr54BbXqSe+Hvs/lyFqVNOoojMBYSRMLeNyBhBRTUcazME0qC04h60MY5Ip8Igc2cfJTvqwGAq+zGdqlnNMFmJZiXSSxMsd95JwXwP2XzNKutR6dgCQQymSREb9zjQ1c7BseX2L4pPEWB3n6cvnEYCFajXn9jU6/AT/AC7Y7F9LiDRzie39MdgEmay+obYfZap77LhmMuvhfzA8J9R/+2AFz+Vf/U0no4Kx6m31wfwkaHGllem1iFYFZPwtAPUAeWAVOCp2vNj85tzm2/TDfhlXUCjiVIII3FxBsRt2wLxWjpaL7n5c/PAWUq6TbzwCH9DrZWs6I7IyGCQbMNwSNiCCDfD7Ke0TbZmkHH71MQeX4SwB+YwX7SUCWpVAN1KsREWut+sGPTtgSnlyQbC/36YBg+SWouukwZe3I9CDcHqDfC+plyvIjvjqWWZDqQlX/eUkHytytzthlRzrFQtakXP7y7nzWwJ7j64BSKpGx9cO+C8QZd4KEQykWYXt0INwR9MUvlaJNqgWTFwRB+mPeJUvdqEQERedjPPnax26HATyvC8tJCVaywbrYj/iCsrzG55WPPzP0PcOfeK2ifA/4GG6yROk7CDBHlGFKViGG/z58v5YacO4y6GJ6Wmx2sZ5RywHmeQmIFht+d+9+nTvgbL5tlP9yPnHzth+iU6g1U290xvpIDI1ukeH/ifIYCzfDykGoNHRh4lvtDDw3jaZ7YDxuIJVXTWVWUSYa+kmx0mZHnI88Zn2q4I6w9KXojxRuy3PLmoHPznrhtUyjBiUUxuNz9QIj+mCMnmiLGCB98sBnPYGoTnFAMSrg97bfz9MP+KU/EZiZ+fSMXcO4RSXO06y+GSQVG0sGUH5kSNj0x7xymdTTsDzwHvA/iSI35Ezv+UN9D54xeYb9dV5frH/APc42fA1Gu58rc5Hl1n0xjePU2p5msGES7MOhDMSCOxBwHGrbGh4Bk/dr75x4yDoHNVI+LzI+kHngD2a4ZqivVA0D4FP4yOZH7o+p8sOM3mCx3wFdVyx53+/liedrrl6eo3P4VncwYHpuTi7LIEU1Kh0qomcB5LLfpdfXUH6imJ07gj8I82I+QI5YAvhgNGgatQD39eGJvKpvTWOVrx3E7YV1Wk4YcZzZdie5+/pgLK5dmIgHANeBZZVmpV8NOmC7mPwi5PnyAwdTzVLOFqtJ1YvHgmGSIABBvIUQOv5oPbDiPu6YytMwSAa17gWKJ9JPoMY73RK723jl5+eA+l1+B1IkKTHr98sAVuFuTqAO/8APy3nGITM1hpVariD4QKjALPS9sbjgWfzA8D1mdwmrxw8mRN2nYGI88AG+SYG4+sfnjsH1eOVwYK036SGH/oyj6Y7AZrM5UYV1MqymUJU9QY/LGtzWSInpEz1HXCvMUMA+oVzmMutU2c+Fh/GImOxsf8AlhWPCedvp88HezYmjWRZkMGA7EQf/X8u+BMxTIJ+/vb64BnWqs+WqhPiVdabG6ifyDDGLyHHsyWADjr8K/0xsuCsJgzBsbbg2M+nP/GMXw7L+7r1aZ3Qlf8AtaDgHScXzB3ZT/wX+mC8vxOvzK/9gt8sBpTxfnFK0KjbHTA9bc/PALqvtTVNwlEiTBKGYHWGxblfa55iuitT6KsMo28JJvFrHlzGE2XQCCRqHTb8r4rzK6bjp5b2wG8TL0qyB6BLgiYG48xyPKfzwBXyZVrYEq5Y00QCxVVuLEW3GCsrx8GFzNMty94u/YsvPzHy54D2nUI/l2w4yfF4BESvRvEInY264G/RUqJrpOGU9Adx1ESDO8gDAdSgV5fLAaT9HWoCcuzBt/dE2PUKxuDc+EyN9rSnrqZsII8JEibHYgXB5RHLHmTzpRtXMff9ow5zjpXm0VQoCuTZhuAw2i4vuJ3gRgFNNzEaoIIIPIEfW1sMc8yZge8plWgkMLwGE6hyMXtMGCLYzLZ9QCTA8+X9MZ3LVcw1cnLe8BqbaR8QFp6QOp2wG8y+TZFNrmI6iNz2HLvjzivBqVapSrVvhRI03mpeV8kuTPObSMdw1HoJOZqe9qk2AsqR5AajMb22jqRM/m2qN68r/U74CeczQYgCFHIDYRi/IZSRqNlAJJNhA3n+ZxXw/IT4mMKNybADFuZz4cQkimLX/wBTuRyHRem98BjPaXjhzD+7pSKQMADdzyJH5DGs4FkP0PLMtUn3tQAss2SJ0gctXik/LlOPOG8Bo06n6VpAgeBBsGm7xPSwHWTijP5suT57cpwHhUMxAO1h5eXXDHN5pclTBEGs4PuhEgHYufKbDmfU4o4NkyzwRzjbb57XgXwg4/n/ANJrnSJVf1dPTcFVJhojdiS1uRHScAqMkkkySSWJuSSbkmL9cWUaJIJCyBuY2kwL8r9bYkiyfzJwYEIWeTXHeD1EbHlgLPZ7huuveCEXXEbnYfLDrJrGZWSIbUP/ABJ/lhTwvNmhVSpMqLMOoO/cdZHTGmTLK7q9Jw4VlJ0mTEg3G+wwAGcp+Lv3H1t647BXFqQ1mbXP5+WPcBlMpmqtCyMNF/A3w9THMHuDzGG36fQqoHJWmxsUYiQe07jvjPBmchUBdiLBbn1jYeeHWW9lkNPVX/aHcaoCDkLfEZ57fLAF+zvEqYzDUVaTUUiQJEr4gJ9D2mMecQWD6/3jCLL8NfL5mlURgUWopN7hZ8U22iR5Y1XGaMMfXlgBuF/EB6/Iz898J+MrTp59gpM1BLT+Fn8VuxEfPDLK1IYfnt99L9sK/wDqFR/WUanJ6cT3Vjbzhl+mAOpLfHntF+wRRuzg8tlEnf0wHwLLZxlUwq0+TVLE+UeIjoYjDDNezj1DrOZVmAgLphQOgOo/OMBnAsY8zaixE2gm9zAvy9MXZiiyMVcHUBtuQeh7YhWENBA25dwIPyIOA1+aUOquLqwBU9QbjCXOUAoZjsAThdR4pWpStM+E7IRIHlzHkDgPP8Qq1bORAvAEf5wAmUz1Sk+um7K3Uc568j642/AvaOnmYSrFOrsCPheeXY9iYOMG8HbpiWVyVSp+zRm8gT9dhgPpWYyRUx0P3/jE8nRZmCgSd/SNzNgNhfCTgPD88xVDX0rzViHIUbm8gAdZ/pjS1c8tGkaVMz1aAC7C0m0RB277c8BnafsQ9Woz18xTpqzM2lWLG5J5DSPrjQcSrVMuqUxIphQqEEEMFEC4MTtyHlhW2aZtyScNa+TqVstpRWc+8UiORKkN2HLftgET1C5/pthllcmoBqOdNMcyL9oHU9Me1MicuoarTYTsI+I+caYH2DthdnsxJ1VmVQPhUWAHYbkxz3wFudzhrHbRSXZJ6c26n6DlizJZTWNbyKQ2ixc9B0G8n0F9huHEVfEQRSHXdyOQ56evy8rs7nS1hsBAHQC0dBGAu4hxDUbWAsALWwvo09RH5f2x5SplvLDmgqZan76sSFGwHxORsq8vXlueuAH41mjlstoURUrAgfwrYVD2JnSPMnljJUFIMgxHQxyxfxPPtXqtWZSNVoJlQBsq2Fh0/rgRNbt7ukC7NsLcu52He2ALp1wAZ7WG25mbE4mrhjffqfvph3kOA0UAaqWq1LE+KFB5gaSCR5k+WGByNB0qKlCmHKNpMeINpJS8z8Ubf1wGWUBgbwYt/EenaxJnthfmqA3NvIch/fBtEyD1jrtj2tRMkEG1oG4Pl54DbcGqjM5enUaNV1aL+JYBmxiRpPrjsYDKcXrZYt+j1Wp641aYvpnTMg/vH7jHYDSDiIRdKBVHRQAPyjA1XPnr9jCJ85ij9LJMLJJ2AufQYBtWzPU40lOsuYoJUEk3R9viWzdrmG/5YyCcFzdT/T0A83IH03+mNR7NZRsmrA1BUDGSpEKGsJH4tUWnbkQcALTy51CP8YdcVy6ClRSoAXB1jVHhWCBPczb/AGnti2rxsLJRURjzEs0xEhj4R/2mOuEeYzpcnqxux3J6k74C2tmTIg79P7HFuUDFgbxuPzPywPkckzkQN7bfPHntH7QLlAKNDS1bYkiQgO3OC/8AU+WASe1zgZogROlQ0b6tMn6acJDW+/z3wxyvs5mswTUqDRqMl6sgnqY+I/KMOct7OZal8bNVYcjZZ8gZPzOAyyambSoLN0UT+U4aZX2crsD7wrSUxOoy3yG3qRjSrmAo001CL0UQPpih2Zt8ALQ4BlkMtqqH+I29Asb9CTg6pmtIC0xp5BVEC+0ADfEVomJ5fc4Z8IyYpj39T/8AGOxtrP1j1PTAWBjl6RXeq3xn0kKOcATfmZ7YRVHvzIG313+fXri/OVizfO3qfryxT7skknfme+AO4Tk/e1ERd2MdvsCTh3xzPlBopyqrYAdLgEnn373xd7NZP3VJ6xs7gBOoWfiP+6I8pxDNKtUyVIkydyRPxCPlb7IVezweq5psrGk4hxJA0tzB3BF4MzbGLXh6Gu9NnBZHZXEkt4CQdzMW3OPpPCVFNCNRSkssxaLLEkmDtAm5tJ3nHyGlxYfplSuZ01ajs3lUYmY7EjAaXN1j8IgAbAbCNvTA9GkWOGWWyIrQUIZTzFwfljs3xShlJVYrVreBT4QRHxsPyEmemALYplaZrV4NvAoMM55RER3J/O2MXxjir5lw9SBaAizpQdBJO8SfPAucztSrUarUaXM36DoByA5DFnC+GNXIYylPm3XsO8/LvgPOHZN67QhKqPieJA7DqTAtjVZOgmXXTTG+7Hdo6n+QxyuEUIghVEATtH88UlixtgJmsSd8aDgVJVX3rNBUywI8IWJJmYBABt3HfCvJcLZ4hZm/P7jvfFntJm1o0fcUyC9SzHnoE6vIGNPe/TAZuwsI0m63DEKTIBMkg9Zv1xRXeIUAsxMBQLk8gB3xZ4nIRFLMQYE3Mbnzw+4Vw5csNdSGrsDebUwbQvfq3nHcLOC8PGWpxUCmqxl5AMdFB7XnuTjzFVWsWM47ABZX2Zy6GajtVMbRpWeexn64YrmEpCKVNE/2CJ8zEnzJwt1E3GLUyrG8fZ2wFlbPMeWBalcnr2nDLL8HqNYKT5Cw87eeDMvwdVPjaSPwqQxtyK3ierRgElHLs5F+fWcNsjwYQGqMEU7FucfugSWPYYYa0pTCrT6/iqD1+FeXXC/N8X5gEt+8xJbymbCwsIwDLNjwaabmgt5aAarDoLkID5E+WE2Uo5bLfsaY1/vtdvOTt6YGNR6h5k4Ky/CnblA3JNgB/TAV5jOM53+9sRpZYtsP6YcrkaVJdRIcxMBhEdSxIt3E4EzfFHPhWrTpAclddXqxJM/7Y5+WA4cK0eKoyovVjpHpNsCV+L5alZZqn+EQPm0fMThZWq0CZaurmNy8n5tvgDM8RoKLeM/wi31scA64ZnK2crimoSigGqo3xEIpGqDEajIAthvxzOh3taJjyNh9PyGPcpSTL5dfDFSoAXkyQYsvSADt1PayZmLN974C7LUZ/nJ/rhhwvhprVQgBCKR7xhso6C3xHYb9dgcRpUyEEDUzGFEi5YwoFuvP+mNBSUZdBQWJEa3URrciKhmJ/EImw0gdMARnMwCxFoEiL2AkLMche/KMLf0UTtqJgACGJ6RcT5nzxXVzGqDvMGJAIPURMXtB6YO4dThKtTSCwhdpKhtWoibg2EnoT1wFfEsmz0KlAZinS1AqSv6wkH4uYidjE2nrOMJnv+nuZWmalN6dcD8NPVrj/ayifIEnzw3zNdyxBMx3nz8t/wAsaLgVRgvrF7GDA5crc+2A+Q1EKnSwIIPiVhHiG4I35djjnqc5jnHfyx9G/wCp2RVqFPMhW94anumI3eVfSSBzU04B3gkchGS4TwoKC1ZFZt1U3025iY9IPLAC8L4S1aGqStMbci39u+NCXAAVQABYAbRjypVn7OPKeXZmiDOA5AWPU4ecNyChdbsAokknaBviGXy9Ognvax0ryHNjE2HM4U5riZzTN7x2pU1U6KYBZWIMgOJ3PW4W1uZAriHtIJK5dQQPxsLHrA5jzwipa6lURL1GMnUZFrkkx4VA+nyx5VcKAFB1G0CSWPIAAc7CL3GNBwvIDLJrqXrML3EIN9Ii3STzI+QW5TKU8skC7H4mO7+fQDkNv5hVqxc4hmK5c4IpItNC7kBQJOw25X3PQc7YArK5FmFgT5d9sdjOZritWo0kMgHwoLETeTIuxtfaAItjsBqhlKNExVZdU/AnibbmB8P/ACaMXDOgTFNE/wB5LNFvwgiLdzvzwj/TCtlhR2Ef3xWNbdcA4zGfUWdneNlkKo6DSoAjznC/McVYjSsKvRRAGIUsg72Ckn1+eL8xk6OX/wDuKyoYnSDLnePCLjbcwO+ABCs22GFDhelddVlppIGpzpHzP+e2F2c9rUUAZWlBi9SqAWBnkoYrtG83wir51676qrs5uJ5weg2A7WwGjq+0FOmdGVpmq0xrdSF3jwr8RPcxvthDxDPV68irUZgPwCyi/wC6PDbqfngWlUAMq8EXBBgz+fLfyxJcwkiTzvB3Fvr6HAd+hhmCr4ukA7bmBy54i1IX6DlgvL5ao/wUmInc+Eb8ySPpgocEqkeOqiCbKNTkd9guwA+LAJq8gQRt97fe2GHshllq5tNUFUVnIImQq2EHe5HlvgocGp31FqnPkg/mfScHcFrUstWV/dqFgq2kXKsIMcybzvywB/FMxrJN5Jg9x/Xb69cD8Py+th3OGuY4ZqhkIqI1gySQ153vB7EyOmGGXyi5dC7Rqj9WpuXaNwI+Ec2O1uowHZWkvvk3IpCbfvupVBvyUzHKVxVn6ms94BEjnM/mT+WI0qeinBPiks/ckk6vK58o22wKCzR4NXcwQQSf67zvPU4Bpw6jqMQCZHhIPPv0tF/5RjHcd9tHTNhaBijSJQqRK1PENbESDuoiDy3ucbGofdZao/hQ6W032EXbr/ciOePj60TEgHptaek4D7vlvZ2jmFStTqAqQDtJixAk2iD+7O3PBFLhJp2piGJ3BmPWD8jF+eM//wBP/aTLjL0aTVAlVYTSzQxIkDSSfEDBsDYmIxuRmKdtRYz1JibeXzwGY/6g6aWVo0gN6hIP+xYP/tFu+Pneknv9/wBsbT2yzRzFVI/ZosAjmSfERfawA/24SUeGnff89r/YwCzL5YmMOvBQTW9yRZf3jyHYTALGwn5018/SoSo0mrFhfSvTVpH/AI7+QvjO1sw9RveOxZiIN7WNgBMR223wBmaWpmHq1GuaYJMkQo1KIX57c73OBszmFUKToIWdrGJmZjnt6bYHDTAAJY2AHeIA74e8P4WKYD5hVNVSdKSCE6aoszTcRt1NoDuGcP0E16oIP+mpMlAR4mMW1HYdB3tijPZsu3b8sSz2dLnf7+/u2JZPKiNR2+4+fTAeZcLTU1HOlRue23zvEc5xnuL8X9825SmIhSYJPU8pnbphmjjO5laCk+5Txuyk+IKsnlYBjpn1xoBxKnR8FFFRDyC79zeSfM4DNZHhlfNg1WcgGArMBLAeUCBjsapOMK4GqmjR1UGPlEeuOwCAe1WQS2mu/cKgH1M/PAf/ANaVGtQy1NP4mJY/PwqPlgHKcNA5ffywxp5QDl8/ucAPmOK5+oo1VFRT+GmBTJne6LP154WJwmqxJLKdRMk6iZPMmLm/PGjBI52588R1/ZwCej7P/vVG9AB/XB9DgtBd1LeZJn6gfTBUHaMS9233GA9p5Wgv+kgjqq4vTMKvwqFP8KgfliNPIMdhPlti4cPPT6/ZwAz5ok3JxU9YkzfDAZICSSAOv9zbFFfN0F3qKYHI6vooOAE0E9Tio5cnfFlXjNEISoZoiYWNzHMgj1GFWY4+7HTSpEk7TefIAYA2gaquBQeojtb9W7KT2lSLedsabKZT3AJdi9YiajsxYt0EtcgarDtOA/Y/IV0arUzChW0DQoiQNXiPPkAPXzxbmnJPWfna0dtpwFrZkuYJubg7QT0jkeY9Y3wdkMoILNpAUEsTEIBzZo+G/fY4D4bkC7QDK3nsOcmNown9pONiorUKECireNh/qkbR0pg7fvG+0YCr2n9oWzDOiOwoggIoGlSo/EwBkkmTBmLYRLQkTG5gHlyt9cEUMuCQJVZgXMDzJ5dzyxdSXSwIgkTHOY29MAOmSDaoItEBrFpMQBF43PbBdVHkBi3hMAXgFel4kdsWvlwQSDaBbTG9j1Ag2k9usYtyeWL1Ag3ewJMCSJBMjY2+mAKp8fzYv74G34kpMdo3K6p7zNhgN3qVZWtWqEMNR1MzC9x4YMieggYO4Tw8VKhpVCVKq5iLhlNlNxubXP5YhwStVjUiAKTHjlYBMnSYJYWgiOY2vgFlREpiG8BWQZ6zfkIgEWPTli/JcLqVbz7pLQ7AyR/Cu7cr2HfDHK5GnRJb43vLuPyFwPqe+J1893nvgLaNKjl7U18UQXJl28yNgYHhFvzwJVzBab+Q6+WKyjE3sZgg7/LDLLZJaampVsoubx/gbXwFWQ4fN326Dc9YsYxP9ODn3dNPChHjJs8gwqj8Q1Lc3A2sd51FOZBQDSk3gsJHIFhy5xb12xBzTpWWLQJAiP8AaMBb7N5ShlWIZlD1VKu4GkKSZWxJAEgdB1AjEOK8MZSRaR5j72+uEmZrM5MDbePzOHHAOLVfDSqD3tMWAPxJ/tMcujSOVtwC0SLQMdjT572bkgoQ6nmCRBsSDYwbixuO++OwGby+QbY8rYOp8NP2P74Xe0XEatPNVlXSoDA7XGtQ5FxFi3TAlPiuY0t+ti1/CojyheeA2OR9ljUptU8cAkHRTLxCgy0EaRDfQ47KezBal706woLA6aZaNIUkkyAB47eTdMZGjxWqF0MyVAGLgVkWrpYgA6S6kiyiwtbAlaonuVpvJh2dRaD7xUDGdy36pecWwG8ocFX3PvnnTLCyvU06ACxfQp0C4uZtJgYHp+7OXFdVd0YVCClGoyD3Zg63iKckRMdzAvjN8NzmaRVp0KTALqKaqKkp7wAPpdklNQAkg8gbHBmSymeWn7sLTpgKyozrTLoKgioFbQzAMpOzDcxvgGdH3tXKmvSQA6KrgHW4UUZLrUdQFpuVVmVTYgrfxCM/Wzlc0Pf++VR7z3WhFhgSpcGSLiFI3JteMOchw0U6ZSpUUsyMmtaNMOFcEOBUKl7qWXf4TG21lHKZdKJoka6ZYVIdUJ1CwOoLq2MRtFuZwGQ4lYgvVFQsJHiLaZ7RAPlhwfZKo2XWtSYO2lGKgKNGvSCHJqal0zBlIJEDfDTLZlFOnL0AG6Ilz5wO+Dc9nc4tMh1VUhVYqE1QCCoYjxRIW88gO2AzvD/Z+ogcVWpqjATpMtAmeUcyP640y+y6ZKm1Wmo8OnUz/E2q40EmWWSFMACZ3IIwmrZ96iKpIhAYhQDBuZIEtvzJjlieY4rWrKUczIVWbQuphT/ZhiACQsmATGAsynEGVtQPinc3BneRzBxouJ8NpIHesDR0sQSRqVgrBNaz4lTu0gjyOEGR4Oznn+UX8+k4K9veKTRNN6murUInbVpnWZj8OpRAOwMC2AX+1ucYU3pU/BTWu1BtQh6ppgFmF4FKWFhvIneMZ7IUlJCOVpgsoNRtR92JOowDtBk2nw4szeeqVhTNVpFNBSW2yrEf8ja839MSoZr3LU6tP4qZB8QBGpWLL1kQF33M8sAXxXgVXLaRVIFQ6iUHiKqPhclZGlvERzhZi4xYnDhRzQpPVpgSJqN+zEoHU+KIFx8UX3jFa5vM5oAIGqKhYguRALwXl23EiYncta5w1Wm3vv0jM1Verbw00UJYQNUqA1rEQJgb4AHiuVc1KNOj+sFRCUZQugqHP40dkYAqQTNiLgHEuFezFes4V9FICWKiWqEKJYBUtJ02Eg35YZVONkBFTSiU/gREUIPEW+EeG5JJteb4Ep8arLVNVG0vLGQAPikMIjTBBNowD6h7MpRzFSnSpmpUNNqlNWfUVlgAovpDKfDcnbxNvhJxLPKCUDCo2ofrVLadjqUW8Qkjxfw2sceJXzDuSpglPd+FQoVJBhQAAsETIvPPFlbJ1Krl6t2MSYA1fxHSLsdyTcm5ucANksucyQqBlKoSxRXqM51G4QC0BgCJAhSdzBLrcLWnmXBQMitGgOYuNtXxSJuN5BF8UpxejlSys6DWNLKyhxGoNddJAuoN42wfTrVKxmi9KmhRhqCKdQZY0gMhVSQbaRa5JOAs4TlKZ94q/rKg0g6blGbUZa4UDTTeSzCN8E5b2WeoSc0ympSqMkofAJEiATCoBTcmoTPivtgPhRTh6VEohfHGsESDpuJ1bweZ25AbYAq+0VfVUhgfesGdWVWDEGVJBBAgkkeeAZZx3LmjRogik60nVWszmoKdixBBqVLTynphLkuH1cx7xqVAupJRYcDQ5KkbsC8AgXEeIc4x5lc/mAahSs6mo2p2QlWc3MErBiWJjacOOBNUoLqFQUqanUSQIBlDzm/6pLdvmCXhnBnqEQP5f464Jr8WpUtNPKsjOTeqf2aWPwk2Jt8Vx5xOPM1x92IXLaadIRJYAtUnkwYHSs30gW3OE9GnqBAZU3JmB8IJgMeZiAvWOuAhkeKZjL6/c1igdizLpVhq5nxCxPbcAenmB/cSTJA8wbz5D19cdgHfEuCU62YqVTWclnZoBFryALTAEAeWPV4Jld2NRidyah9ee+JNPI7ff8sVkNfa2AtHC8ognSxPeob/ACOLUq0aX7Okintc/M3/ACwDovidTLR4ZuMAbU4ux2N/vliitxB258o57cseUeH9/s/4wZ/8YFg2g/fTACUl1SSYUAFrCbmwHMnvgcr71lp0lOsnck7dT0AFyYwZmMsOQj+vy+nlgvIoKFBqgJ1VBHKAAYHrMk+Q74Dq2aTLqKdEGN2Y2Z+55x25YK9nahqOBuGkEbyCII8oNx0nGazFUlrc8OOH1zQoVsxuaSGB1J8I+pHpgI5Thl+02mxjkTzmMWZzP5bKqC51NNkQS0/O23P88YvNcSrtlqA1marOSR4ZCwIMDrO29sXZD2b1BTUYKNgEFzfmx8+hwDHiHtvVJIpKlJOU+I36/hn0i+FlJ61diUSpVZjJa58vEbfM9MaTKcKoUZikuocz4jPYtO/YDFlfOkjt998Avp+zxKqalQU+oHiPoBAB85wRRyOWpXFPWw/FUOr/AMbL9MVtmCd9vvviVDLl2AB32m39cBbX4ixsNug2HpgcBmOHnD/Z7XEsNp+W+K6/FKVFtFGmGYDVqqCBAtEK3XqcALkuEO/KALkmwA5k4lVzOXpWTVXeYintbvEHnsTthdn85UrWqOSAY0KNKKR0A3uNzfAjLA29Pvr/ACGAKrcbrt+zApLMWUEzuBJH5YVrnGDqC9V5I8AqNLG9hF5PQDFmUptWqikIl+bTaLk23MTE41+V4VSyQsPeVWF3a282EHwrba/ctyBHwb2WBmrmhoWZFL1kajz6ad+sYcZ7i6qNNMBQBAiBbyGwwsz/ABRm3+/TAdNSxjn1wF2h6uoj8Ik+X9BHpi7h3DDUYLIBPMmPrgzI8N8DuWhUQu0fFpAkgCwm/M4Br8ZOlWy40UmkBj+1tY3mF9L23G2AZValGh4WlnAuixq9Zsv59r4SZrOPWI1nwgABEJCSBYkEmSSd5tJxTQIV9RUPaPGSf4bwRJtivP5zW06FBcqBp8IBgAWvbb64C+gw8RKzeSbggXHLa5BnqANjiiqvlI3vM9+f3GNTT9ladODWqVC0AsKZCq0wSsFZ0xI3BvNsEt7J5dm0p7xHG3jDKWKyoJZSQvUgT2wGKZIANrk7gHbuR35Y7EqFaRafnH5Y7Af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entury Gothic" pitchFamily="34" charset="0"/>
            </a:endParaRPr>
          </a:p>
        </p:txBody>
      </p:sp>
      <p:sp>
        <p:nvSpPr>
          <p:cNvPr id="35845" name="AutoShape 6" descr="data:image/jpeg;base64,/9j/4AAQSkZJRgABAQAAAQABAAD/2wCEAAkGBxMSEhQUEhMWFRUXGRwaGRgYGR4dHBgcGhsdHBgcHyAeHCggHRslHRgaITEhJSkrLi4uHR8zODMsNygtLisBCgoKBQUFDgUFDisZExkrKysrKysrKysrKysrKysrKysrKysrKysrKysrKysrKysrKysrKysrKysrKysrKysrK//AABEIAM4A9QMBIgACEQEDEQH/xAAbAAACAwEBAQAAAAAAAAAAAAAEBQIDBgABB//EAEIQAAIBAgQEAwYCCQMEAQUBAAECEQMhAAQSMQVBUWEicYEGEzKRofBCsRQjM1JiwdHh8UNyggeSorIVFjSDwtIk/8QAFAEBAAAAAAAAAAAAAAAAAAAAAP/EABQRAQAAAAAAAAAAAAAAAAAAAAD/2gAMAwEAAhEDEQA/AEufSnTppRQDSgCgwLxYse5N8dlchTSozEq9NBqLAbwAYAPOYF8A1apqN22j1xdxfP0aKLRaoFazuLk3HgHyv8sALWU1qhcqBJAtyHIDvA354hxPilLLDSoV63JYBCd2j8t78t8KM/7RMQUy40D94xqPWOQ/PywmOgAkliYmT15je/n3wFdQPVe51O5+ZP5D+WPomVRaNNUABKgCT2Fz85PrjP8As9lEX9dBJPwz9SLemGVXNA9x9/2wE6okwQN+1v7bYJyGRDkSN+0+t7/lgGgRG0d/v88U8Z497inFONbCB2HXAHcaqCpU91T/AGaEzFg55k8iAVAA7TzwM1NdoHywLwGq3uwzHxGTMdrbbWjBLvJ7YC7JZYMQAoB8pn77YX8fZXqqigRTkTYAsY1fKI8wcO8tV91Teqd1Ux/uNl8/ERjMUV8KyPEZJJBlpMyTt12GA9WksX6HYTcbTtb57Y0fsxUp1KRoyNaElfDGpTeJ5lWMR0NueM+IJ3xGtTUwVm0EGbggb/OY9MBqV4RLDw99p+/LC3jWeVA1GjBqGQ7ATpH4lDc25Ejbz2Dr8XzLLBrtBsdMKT5kKG+t74XEQIkR9/1OAGp0Brp9NazY/vDp1xteLUROwAFtug8sZKkWZ6SCb1EtO8MDMdhJnGp4zXGo9MAvo0xNwPlij2pzIFJaagS7SfJb/nGC+H0XrvoooWaATHLuSbASThovsvSFQVs4wbSABSU2sSfERc7kaRHnywHzyu4At9edsa7LoqUkXSJCgHzsT6zJ+eNSM5l0BT3FJVNgnu1iDeT05EW69Lp/abJIiLVpSFLaWW5AJkggzYGCIv5nAZ/MEHkMPvY8oKNcgL7zUomLhSLekg7fyGM5Va04u9ks24zYVTNMgmqp2ZFB/wDIEiD1PSRgGWYqHUbfQYrGbNhAMdh98sOar5ZravduZPj+Hr8Q69wMU/8Aw6vJpulTrpYGPOJjADUOKlSOk9BP9sF1M1QrQKtFHPJhCuO2oAHpbbC+vwxl3+l8XV+ElaQq61MmCvTf/wDmY5SOuAIPAqLXpVCnapBHzUA/Q4Se11J6NJaRQiTLOB4GHJdUXMjVGLKdcqemGmV4n4SrAMjCGVhIIO4IjtgMHTPQTjsavi3sqWK1MqgKtMoWPgIjY7lTOx2j5dgGOSVaSmtUjSNhzZjso7/yk8sZD2sq66oqH4mW/wAz9B/TB/tTxlBVFFSWWj4bbF/xn0gL/wAe+MtnM2ajSbcgOgwDfgHBK2ZJNPSqqQC7GAp3AsCxPkPPGky/sOodCc3OkzHuWix7v2xf7E3yQgQVdtWwmQCD5QAL8gcXZh2VhItaYHf+mAnU4Axt+kUAOnisOUeEfKcDZf2VzDNpFSiVv4gzETyEadU99hB8jXUqsDuZ59/7Yi2efYk2t2GAozXA88gJ/RahgT4SrbD+Fj97TjKtkq9WoC1GqZI/A23y6Y3GW4u6xBNsM6XtO5Pjg35gHf8A3THkMBnky1ZVEZevHak5Ef8Ab054gFcGCjg8wVIN9txjXDidB9wyMf3Ggk+TWHPYYIpZqwCZhx2fYnfdVkH09cBguOcVj3dJSQZDvBiw2FoPU78hgFc1sb8/Fe42/tbH0jOZquhLMnvUGzSKkAi/KR6jzwtNLLZpWRqdOkxuHRQrg2gjSL3AkHcemAx61gBznbsQeXp6zjvezz/xinLZKq1d8vYMhIZpIUQY1dTO4tfGmy/AMuBD1ajNG4gRvcCDbtPywGeNSwEC2/U4gGkwoJYwAouST0G8+WJcdyr5dwGbWGEhxN+syT4vU43H/S/iCUsrXqNBJqadgTGhbDzEz9nAZTJcP93nQHMtSTW4iNLMvhXnJGoTteRynD/KcF99NSuzU6dioWNT9dzKrbeDPKN8aCtnMvmapqVC4eNILlWWB8IIgE3ndj/LCfjObdSEqbmSH1Eq6zytYCZjfacBdX4nTpJ7qgi06fQEksepM6j0kme8YUnOmQWU6TyBAkT102+uBzJJB2wdRywClnOhQJJMAAdSevzwA1Chqa35zHnyJxZ7T5sBKdAbiHbsYOkbbkEntbrgb/6jVyy5YfDA1sLnuB6bn5YAaiSZYkk3JO5PM/M4AHNvC4eeyuVFPLmoR4qx+SrMflq9e2Fa5NalanTYwrMAesbkeZAxo+JVuQEAWA6L9gDALMxc38o6Dpi0URSQ1WsEuP3ifwgHeZjbri3KZXVBMeXOOp7XwRn11sFNqdOJA/FUj6hQQPMnpgFeU41mlX9YwqTfTUXVAPKbNHrhxluL0qi6HU0tRuIDKTbnGoXGxEYUVbn7t2wJxfNihTkHxtZe3VvT846YB7m+F/iUh15MCCIxRleGO7aVWT0F/wAsYPh2bq0W1UqjUzaSpMGNpGxHnIw/o+2mbVfiQnqaYm1xYELa3LAfQ8rSVRpcWEAee5O3Qr8vPHYxfA/a8BWXN62bUWDACTq3kSNiPr2x2AzvD/Z6rVMv4Abybn5b/PGlyHB8tRMga2/ee8eXL6euJlyCFUEsTAAuSTtgwcIeDrqJTYnbxN6EgWI7TgO/THRvA8HbkVMHYjYjEK3Hx+Kgp/2uR9CG/PAGd4dmlZFFMPrIVXRgykn6qLG5A2OGKcEoIIrOar8yrMqz0EQTHUkTzA2wEaXFsq4AYtTM21CR81mBvvGLRlKL3StTadvEPue2F2d9naTj9RUKP+65LL2vuPO+MhxGjWotpqqVP0PkdjgN6/BnE2JE7reP5fXAzZJosCeXb5+eFHsXSdi1QVHS8eFoFgCdvMY1n/ylUAgslS/+quqPMiCdu+AQsjA7H1xy5gr/AD74djiFN7V00W/aUwXSRvK/GNhHxnlYYlT4Ola9CotTqoPiAJsSvxC/bAAZfi1RDZo+X1MYcUOMI5ArqGPUjxDrcQfvnhTm+EshuCPPafMxgOtl2Fzv84wGi4hw+lWJei4RyBqkWciyywIIAFpKnv2zldqlJ9NRSrDkenIg7Edxi/KVmXb8v7YO9pSP0MO8BkZQpgfimVtygTHbAZH2lzwdFQ3IaR12vjVez2UelkVDJpLuxIPIEAAnoQApjy8sZj2d4f76oa1Ufq0+EHZ2H5gdPLvjVZDPf/6NBJ01ZQ8/EfgMc7wPInrgAfewTF8PMpXXMUjRYAfutA8DcmUx6EdLdIT8RypUn6en3zxRkKsNMwBt3I8uokfLAEVc0uXQtWMEEqF5lhuBPfnjNcQ44a8e88KSYUGQoPPlJ7n6Ybe3tNnFCqosVh4j4lHhJ80nrYHpbK5Gj7yoFI8Iu0dP8kDANOB5RhUdjOkLEi87XHX/ADjQtURZktESTpOmNMzqgx6xgbLuABFhFgOXSMXVh7xHU81I+Yt9cBmc/wARY1lekfChDKdpIvJn5RjZZTiWVr6WastMsY0sYIO8HlHQ7HHz9Y0jl93ww9mMmK1cBkDIJLE2ix03HflzwH0QOgYpQIMXeoI00zcATJDNHIbTeNsKeI1xZV+Ecv69++LM3mAq6EACj7+f1wHk8satRV6m56KLsfQA4AzhuRVVFStJB+FNtQuNRO8SO22LswmUrnTUy6kERqWVdY6GeXex54G4xnZaBYAQB0AsBgThylmiMAjz/AhQqVKdVwBp10n/AH1kwYncgQRyPzwnX/ONH7eZ5WrpTWD7lNDHq0yVP+2wtznGcydFqtRaa7sQB0Hf5YDqukEwZE2kX7bHHmNzlfZzK0xDK1VubEkfIKbc+uOwBnBdP6yoGVmWFUgyVmZNjaRb54HzVaWuY/lhZ7NBcvXC+800qnhcv8KxdWJHQ/mcN+NZYqW8943+4jAMsjWXSrbaJmD/AAMoa/LxGSIixwBxfKuHY9yR3Bkz8vzwNw3NFG6jp587+mD83mBQX3jMWoHSuiP2B2kRfQZFtwY3wCUVSBHfB9DP6hpqAOp3DQQfORgnM5MONdJlYNebXBHLr6YV5nLMrT5RA9OWAZ5Dh1AfsT7liZ0ySpNgQea+YnlbHZ3h7Iw1+EHYidLddJi+/nhOlYqZH+MO8lxi2mpDoROlwCPO9pHlfAC5hDq8UcrCBaLchF+07zfAdZVb4hfvuD+fbDt6OXqTodqTHlJdI3PhYzPqOWA+J5M0rtGgmBUWdEkWDSJQnoec3MHAV5LPV6ZASqWUW0uNYjpJGoL2UjBq8TW+vKgiLimxBHUgPMn+HUuFD0+hkffTF1LM6bET8x9/5wE6/G8ghgiuGF9BphW8j4o9ZjCHiXFXz9VaYHu6K30C8cpJgS5+Qv3nU8Q4fQroBVBtsy2ZZ78h2IIv64X0vZoU1Jy76+ZDEBj5H4TbywHBgqhVEKBAHbA+YDWYGCDII5EXH1xY1TSxVwVYbgiCD5YpzmYVVJJ/l5YB7mqgr0Vqxc/HAiGHxDaehHphM4j8N+Z33n+3yxD2Dzxc16bbsBUUchpsRbzW3PF2cQzIBFp/uLW/lgCc/Qark6qrd1HvF5mV+IDnJTUPnjGcFAAZuZMegxvOAPDKBe49PsnGRzJX31fQIX3rwPWPS+AKR8XJVjAaPiurVMgC8kQBueQHnfAKMvl2q1vd0wCWcgdN7k9ovje5XLrlqfu6d2PxtzZuZ8hyGBeEcNXKISYNV/iP7o/dHlzPM4Ip+MyTgKmUkzhhw/8AVU3fYnwqesfHHaYHocCGTUp0k+Nz56EHxOfITHU4lxnMrZUEKgCgTygR6nr54BbXqSe+Hvs/lyFqVNOoojMBYSRMLeNyBhBRTUcazME0qC04h60MY5Ip8Igc2cfJTvqwGAq+zGdqlnNMFmJZiXSSxMsd95JwXwP2XzNKutR6dgCQQymSREb9zjQ1c7BseX2L4pPEWB3n6cvnEYCFajXn9jU6/AT/AC7Y7F9LiDRzie39MdgEmay+obYfZap77LhmMuvhfzA8J9R/+2AFz+Vf/U0no4Kx6m31wfwkaHGllem1iFYFZPwtAPUAeWAVOCp2vNj85tzm2/TDfhlXUCjiVIII3FxBsRt2wLxWjpaL7n5c/PAWUq6TbzwCH9DrZWs6I7IyGCQbMNwSNiCCDfD7Ke0TbZmkHH71MQeX4SwB+YwX7SUCWpVAN1KsREWut+sGPTtgSnlyQbC/36YBg+SWouukwZe3I9CDcHqDfC+plyvIjvjqWWZDqQlX/eUkHytytzthlRzrFQtakXP7y7nzWwJ7j64BSKpGx9cO+C8QZd4KEQykWYXt0INwR9MUvlaJNqgWTFwRB+mPeJUvdqEQERedjPPnax26HATyvC8tJCVaywbrYj/iCsrzG55WPPzP0PcOfeK2ifA/4GG6yROk7CDBHlGFKViGG/z58v5YacO4y6GJ6Wmx2sZ5RywHmeQmIFht+d+9+nTvgbL5tlP9yPnHzth+iU6g1U290xvpIDI1ukeH/ifIYCzfDykGoNHRh4lvtDDw3jaZ7YDxuIJVXTWVWUSYa+kmx0mZHnI88Zn2q4I6w9KXojxRuy3PLmoHPznrhtUyjBiUUxuNz9QIj+mCMnmiLGCB98sBnPYGoTnFAMSrg97bfz9MP+KU/EZiZ+fSMXcO4RSXO06y+GSQVG0sGUH5kSNj0x7xymdTTsDzwHvA/iSI35Ezv+UN9D54xeYb9dV5frH/APc42fA1Gu58rc5Hl1n0xjePU2p5msGES7MOhDMSCOxBwHGrbGh4Bk/dr75x4yDoHNVI+LzI+kHngD2a4ZqivVA0D4FP4yOZH7o+p8sOM3mCx3wFdVyx53+/liedrrl6eo3P4VncwYHpuTi7LIEU1Kh0qomcB5LLfpdfXUH6imJ07gj8I82I+QI5YAvhgNGgatQD39eGJvKpvTWOVrx3E7YV1Wk4YcZzZdie5+/pgLK5dmIgHANeBZZVmpV8NOmC7mPwi5PnyAwdTzVLOFqtJ1YvHgmGSIABBvIUQOv5oPbDiPu6YytMwSAa17gWKJ9JPoMY73RK723jl5+eA+l1+B1IkKTHr98sAVuFuTqAO/8APy3nGITM1hpVariD4QKjALPS9sbjgWfzA8D1mdwmrxw8mRN2nYGI88AG+SYG4+sfnjsH1eOVwYK036SGH/oyj6Y7AZrM5UYV1MqymUJU9QY/LGtzWSInpEz1HXCvMUMA+oVzmMutU2c+Fh/GImOxsf8AlhWPCedvp88HezYmjWRZkMGA7EQf/X8u+BMxTIJ+/vb64BnWqs+WqhPiVdabG6ifyDDGLyHHsyWADjr8K/0xsuCsJgzBsbbg2M+nP/GMXw7L+7r1aZ3Qlf8AtaDgHScXzB3ZT/wX+mC8vxOvzK/9gt8sBpTxfnFK0KjbHTA9bc/PALqvtTVNwlEiTBKGYHWGxblfa55iuitT6KsMo28JJvFrHlzGE2XQCCRqHTb8r4rzK6bjp5b2wG8TL0qyB6BLgiYG48xyPKfzwBXyZVrYEq5Y00QCxVVuLEW3GCsrx8GFzNMty94u/YsvPzHy54D2nUI/l2w4yfF4BESvRvEInY264G/RUqJrpOGU9Adx1ESDO8gDAdSgV5fLAaT9HWoCcuzBt/dE2PUKxuDc+EyN9rSnrqZsII8JEibHYgXB5RHLHmTzpRtXMff9ow5zjpXm0VQoCuTZhuAw2i4vuJ3gRgFNNzEaoIIIPIEfW1sMc8yZge8plWgkMLwGE6hyMXtMGCLYzLZ9QCTA8+X9MZ3LVcw1cnLe8BqbaR8QFp6QOp2wG8y+TZFNrmI6iNz2HLvjzivBqVapSrVvhRI03mpeV8kuTPObSMdw1HoJOZqe9qk2AsqR5AajMb22jqRM/m2qN68r/U74CeczQYgCFHIDYRi/IZSRqNlAJJNhA3n+ZxXw/IT4mMKNybADFuZz4cQkimLX/wBTuRyHRem98BjPaXjhzD+7pSKQMADdzyJH5DGs4FkP0PLMtUn3tQAss2SJ0gctXik/LlOPOG8Bo06n6VpAgeBBsGm7xPSwHWTijP5suT57cpwHhUMxAO1h5eXXDHN5pclTBEGs4PuhEgHYufKbDmfU4o4NkyzwRzjbb57XgXwg4/n/ANJrnSJVf1dPTcFVJhojdiS1uRHScAqMkkkySSWJuSSbkmL9cWUaJIJCyBuY2kwL8r9bYkiyfzJwYEIWeTXHeD1EbHlgLPZ7huuveCEXXEbnYfLDrJrGZWSIbUP/ABJ/lhTwvNmhVSpMqLMOoO/cdZHTGmTLK7q9Jw4VlJ0mTEg3G+wwAGcp+Lv3H1t647BXFqQ1mbXP5+WPcBlMpmqtCyMNF/A3w9THMHuDzGG36fQqoHJWmxsUYiQe07jvjPBmchUBdiLBbn1jYeeHWW9lkNPVX/aHcaoCDkLfEZ57fLAF+zvEqYzDUVaTUUiQJEr4gJ9D2mMecQWD6/3jCLL8NfL5mlURgUWopN7hZ8U22iR5Y1XGaMMfXlgBuF/EB6/Iz898J+MrTp59gpM1BLT+Fn8VuxEfPDLK1IYfnt99L9sK/wDqFR/WUanJ6cT3Vjbzhl+mAOpLfHntF+wRRuzg8tlEnf0wHwLLZxlUwq0+TVLE+UeIjoYjDDNezj1DrOZVmAgLphQOgOo/OMBnAsY8zaixE2gm9zAvy9MXZiiyMVcHUBtuQeh7YhWENBA25dwIPyIOA1+aUOquLqwBU9QbjCXOUAoZjsAThdR4pWpStM+E7IRIHlzHkDgPP8Qq1bORAvAEf5wAmUz1Sk+um7K3Uc568j642/AvaOnmYSrFOrsCPheeXY9iYOMG8HbpiWVyVSp+zRm8gT9dhgPpWYyRUx0P3/jE8nRZmCgSd/SNzNgNhfCTgPD88xVDX0rzViHIUbm8gAdZ/pjS1c8tGkaVMz1aAC7C0m0RB277c8BnafsQ9Woz18xTpqzM2lWLG5J5DSPrjQcSrVMuqUxIphQqEEEMFEC4MTtyHlhW2aZtyScNa+TqVstpRWc+8UiORKkN2HLftgET1C5/pthllcmoBqOdNMcyL9oHU9Me1MicuoarTYTsI+I+caYH2DthdnsxJ1VmVQPhUWAHYbkxz3wFudzhrHbRSXZJ6c26n6DlizJZTWNbyKQ2ixc9B0G8n0F9huHEVfEQRSHXdyOQ56evy8rs7nS1hsBAHQC0dBGAu4hxDUbWAsALWwvo09RH5f2x5SplvLDmgqZan76sSFGwHxORsq8vXlueuAH41mjlstoURUrAgfwrYVD2JnSPMnljJUFIMgxHQxyxfxPPtXqtWZSNVoJlQBsq2Fh0/rgRNbt7ukC7NsLcu52He2ALp1wAZ7WG25mbE4mrhjffqfvph3kOA0UAaqWq1LE+KFB5gaSCR5k+WGByNB0qKlCmHKNpMeINpJS8z8Ubf1wGWUBgbwYt/EenaxJnthfmqA3NvIch/fBtEyD1jrtj2tRMkEG1oG4Pl54DbcGqjM5enUaNV1aL+JYBmxiRpPrjsYDKcXrZYt+j1Wp641aYvpnTMg/vH7jHYDSDiIRdKBVHRQAPyjA1XPnr9jCJ85ij9LJMLJJ2AufQYBtWzPU40lOsuYoJUEk3R9viWzdrmG/5YyCcFzdT/T0A83IH03+mNR7NZRsmrA1BUDGSpEKGsJH4tUWnbkQcALTy51CP8YdcVy6ClRSoAXB1jVHhWCBPczb/AGnti2rxsLJRURjzEs0xEhj4R/2mOuEeYzpcnqxux3J6k74C2tmTIg79P7HFuUDFgbxuPzPywPkckzkQN7bfPHntH7QLlAKNDS1bYkiQgO3OC/8AU+WASe1zgZogROlQ0b6tMn6acJDW+/z3wxyvs5mswTUqDRqMl6sgnqY+I/KMOct7OZal8bNVYcjZZ8gZPzOAyyambSoLN0UT+U4aZX2crsD7wrSUxOoy3yG3qRjSrmAo001CL0UQPpih2Zt8ALQ4BlkMtqqH+I29Asb9CTg6pmtIC0xp5BVEC+0ADfEVomJ5fc4Z8IyYpj39T/8AGOxtrP1j1PTAWBjl6RXeq3xn0kKOcATfmZ7YRVHvzIG313+fXri/OVizfO3qfryxT7skknfme+AO4Tk/e1ERd2MdvsCTh3xzPlBopyqrYAdLgEnn373xd7NZP3VJ6xs7gBOoWfiP+6I8pxDNKtUyVIkydyRPxCPlb7IVezweq5psrGk4hxJA0tzB3BF4MzbGLXh6Gu9NnBZHZXEkt4CQdzMW3OPpPCVFNCNRSkssxaLLEkmDtAm5tJ3nHyGlxYfplSuZ01ajs3lUYmY7EjAaXN1j8IgAbAbCNvTA9GkWOGWWyIrQUIZTzFwfljs3xShlJVYrVreBT4QRHxsPyEmemALYplaZrV4NvAoMM55RER3J/O2MXxjir5lw9SBaAizpQdBJO8SfPAucztSrUarUaXM36DoByA5DFnC+GNXIYylPm3XsO8/LvgPOHZN67QhKqPieJA7DqTAtjVZOgmXXTTG+7Hdo6n+QxyuEUIghVEATtH88UlixtgJmsSd8aDgVJVX3rNBUywI8IWJJmYBABt3HfCvJcLZ4hZm/P7jvfFntJm1o0fcUyC9SzHnoE6vIGNPe/TAZuwsI0m63DEKTIBMkg9Zv1xRXeIUAsxMBQLk8gB3xZ4nIRFLMQYE3Mbnzw+4Vw5csNdSGrsDebUwbQvfq3nHcLOC8PGWpxUCmqxl5AMdFB7XnuTjzFVWsWM47ABZX2Zy6GajtVMbRpWeexn64YrmEpCKVNE/2CJ8zEnzJwt1E3GLUyrG8fZ2wFlbPMeWBalcnr2nDLL8HqNYKT5Cw87eeDMvwdVPjaSPwqQxtyK3ierRgElHLs5F+fWcNsjwYQGqMEU7FucfugSWPYYYa0pTCrT6/iqD1+FeXXC/N8X5gEt+8xJbymbCwsIwDLNjwaabmgt5aAarDoLkID5E+WE2Uo5bLfsaY1/vtdvOTt6YGNR6h5k4Ky/CnblA3JNgB/TAV5jOM53+9sRpZYtsP6YcrkaVJdRIcxMBhEdSxIt3E4EzfFHPhWrTpAclddXqxJM/7Y5+WA4cK0eKoyovVjpHpNsCV+L5alZZqn+EQPm0fMThZWq0CZaurmNy8n5tvgDM8RoKLeM/wi31scA64ZnK2crimoSigGqo3xEIpGqDEajIAthvxzOh3taJjyNh9PyGPcpSTL5dfDFSoAXkyQYsvSADt1PayZmLN974C7LUZ/nJ/rhhwvhprVQgBCKR7xhso6C3xHYb9dgcRpUyEEDUzGFEi5YwoFuvP+mNBSUZdBQWJEa3URrciKhmJ/EImw0gdMARnMwCxFoEiL2AkLMche/KMLf0UTtqJgACGJ6RcT5nzxXVzGqDvMGJAIPURMXtB6YO4dThKtTSCwhdpKhtWoibg2EnoT1wFfEsmz0KlAZinS1AqSv6wkH4uYidjE2nrOMJnv+nuZWmalN6dcD8NPVrj/ayifIEnzw3zNdyxBMx3nz8t/wAsaLgVRgvrF7GDA5crc+2A+Q1EKnSwIIPiVhHiG4I35djjnqc5jnHfyx9G/wCp2RVqFPMhW94anumI3eVfSSBzU04B3gkchGS4TwoKC1ZFZt1U3025iY9IPLAC8L4S1aGqStMbci39u+NCXAAVQABYAbRjypVn7OPKeXZmiDOA5AWPU4ecNyChdbsAokknaBviGXy9Ognvax0ryHNjE2HM4U5riZzTN7x2pU1U6KYBZWIMgOJ3PW4W1uZAriHtIJK5dQQPxsLHrA5jzwipa6lURL1GMnUZFrkkx4VA+nyx5VcKAFB1G0CSWPIAAc7CL3GNBwvIDLJrqXrML3EIN9Ii3STzI+QW5TKU8skC7H4mO7+fQDkNv5hVqxc4hmK5c4IpItNC7kBQJOw25X3PQc7YArK5FmFgT5d9sdjOZritWo0kMgHwoLETeTIuxtfaAItjsBqhlKNExVZdU/AnibbmB8P/ACaMXDOgTFNE/wB5LNFvwgiLdzvzwj/TCtlhR2Ef3xWNbdcA4zGfUWdneNlkKo6DSoAjznC/McVYjSsKvRRAGIUsg72Ckn1+eL8xk6OX/wDuKyoYnSDLnePCLjbcwO+ABCs22GFDhelddVlppIGpzpHzP+e2F2c9rUUAZWlBi9SqAWBnkoYrtG83wir51676qrs5uJ5weg2A7WwGjq+0FOmdGVpmq0xrdSF3jwr8RPcxvthDxDPV68irUZgPwCyi/wC6PDbqfngWlUAMq8EXBBgz+fLfyxJcwkiTzvB3Fvr6HAd+hhmCr4ukA7bmBy54i1IX6DlgvL5ao/wUmInc+Eb8ySPpgocEqkeOqiCbKNTkd9guwA+LAJq8gQRt97fe2GHshllq5tNUFUVnIImQq2EHe5HlvgocGp31FqnPkg/mfScHcFrUstWV/dqFgq2kXKsIMcybzvywB/FMxrJN5Jg9x/Xb69cD8Py+th3OGuY4ZqhkIqI1gySQ153vB7EyOmGGXyi5dC7Rqj9WpuXaNwI+Ec2O1uowHZWkvvk3IpCbfvupVBvyUzHKVxVn6ms94BEjnM/mT+WI0qeinBPiks/ckk6vK58o22wKCzR4NXcwQQSf67zvPU4Bpw6jqMQCZHhIPPv0tF/5RjHcd9tHTNhaBijSJQqRK1PENbESDuoiDy3ucbGofdZao/hQ6W032EXbr/ciOePj60TEgHptaek4D7vlvZ2jmFStTqAqQDtJixAk2iD+7O3PBFLhJp2piGJ3BmPWD8jF+eM//wBP/aTLjL0aTVAlVYTSzQxIkDSSfEDBsDYmIxuRmKdtRYz1JibeXzwGY/6g6aWVo0gN6hIP+xYP/tFu+Pneknv9/wBsbT2yzRzFVI/ZosAjmSfERfawA/24SUeGnff89r/YwCzL5YmMOvBQTW9yRZf3jyHYTALGwn5018/SoSo0mrFhfSvTVpH/AI7+QvjO1sw9RveOxZiIN7WNgBMR223wBmaWpmHq1GuaYJMkQo1KIX57c73OBszmFUKToIWdrGJmZjnt6bYHDTAAJY2AHeIA74e8P4WKYD5hVNVSdKSCE6aoszTcRt1NoDuGcP0E16oIP+mpMlAR4mMW1HYdB3tijPZsu3b8sSz2dLnf7+/u2JZPKiNR2+4+fTAeZcLTU1HOlRue23zvEc5xnuL8X9825SmIhSYJPU8pnbphmjjO5laCk+5Txuyk+IKsnlYBjpn1xoBxKnR8FFFRDyC79zeSfM4DNZHhlfNg1WcgGArMBLAeUCBjsapOMK4GqmjR1UGPlEeuOwCAe1WQS2mu/cKgH1M/PAf/ANaVGtQy1NP4mJY/PwqPlgHKcNA5ffywxp5QDl8/ucAPmOK5+oo1VFRT+GmBTJne6LP154WJwmqxJLKdRMk6iZPMmLm/PGjBI52588R1/ZwCej7P/vVG9AB/XB9DgtBd1LeZJn6gfTBUHaMS9233GA9p5Wgv+kgjqq4vTMKvwqFP8KgfliNPIMdhPlti4cPPT6/ZwAz5ok3JxU9YkzfDAZICSSAOv9zbFFfN0F3qKYHI6vooOAE0E9Tio5cnfFlXjNEISoZoiYWNzHMgj1GFWY4+7HTSpEk7TefIAYA2gaquBQeojtb9W7KT2lSLedsabKZT3AJdi9YiajsxYt0EtcgarDtOA/Y/IV0arUzChW0DQoiQNXiPPkAPXzxbmnJPWfna0dtpwFrZkuYJubg7QT0jkeY9Y3wdkMoILNpAUEsTEIBzZo+G/fY4D4bkC7QDK3nsOcmNown9pONiorUKECireNh/qkbR0pg7fvG+0YCr2n9oWzDOiOwoggIoGlSo/EwBkkmTBmLYRLQkTG5gHlyt9cEUMuCQJVZgXMDzJ5dzyxdSXSwIgkTHOY29MAOmSDaoItEBrFpMQBF43PbBdVHkBi3hMAXgFel4kdsWvlwQSDaBbTG9j1Ag2k9usYtyeWL1Ag3ewJMCSJBMjY2+mAKp8fzYv74G34kpMdo3K6p7zNhgN3qVZWtWqEMNR1MzC9x4YMieggYO4Tw8VKhpVCVKq5iLhlNlNxubXP5YhwStVjUiAKTHjlYBMnSYJYWgiOY2vgFlREpiG8BWQZ6zfkIgEWPTli/JcLqVbz7pLQ7AyR/Cu7cr2HfDHK5GnRJb43vLuPyFwPqe+J1893nvgLaNKjl7U18UQXJl28yNgYHhFvzwJVzBab+Q6+WKyjE3sZgg7/LDLLZJaampVsoubx/gbXwFWQ4fN326Dc9YsYxP9ODn3dNPChHjJs8gwqj8Q1Lc3A2sd51FOZBQDSk3gsJHIFhy5xb12xBzTpWWLQJAiP8AaMBb7N5ShlWIZlD1VKu4GkKSZWxJAEgdB1AjEOK8MZSRaR5j72+uEmZrM5MDbePzOHHAOLVfDSqD3tMWAPxJ/tMcujSOVtwC0SLQMdjT572bkgoQ6nmCRBsSDYwbixuO++OwGby+QbY8rYOp8NP2P74Xe0XEatPNVlXSoDA7XGtQ5FxFi3TAlPiuY0t+ti1/CojyheeA2OR9ljUptU8cAkHRTLxCgy0EaRDfQ47KezBal706woLA6aZaNIUkkyAB47eTdMZGjxWqF0MyVAGLgVkWrpYgA6S6kiyiwtbAlaonuVpvJh2dRaD7xUDGdy36pecWwG8ocFX3PvnnTLCyvU06ACxfQp0C4uZtJgYHp+7OXFdVd0YVCClGoyD3Zg63iKckRMdzAvjN8NzmaRVp0KTALqKaqKkp7wAPpdklNQAkg8gbHBmSymeWn7sLTpgKyozrTLoKgioFbQzAMpOzDcxvgGdH3tXKmvSQA6KrgHW4UUZLrUdQFpuVVmVTYgrfxCM/Wzlc0Pf++VR7z3WhFhgSpcGSLiFI3JteMOchw0U6ZSpUUsyMmtaNMOFcEOBUKl7qWXf4TG21lHKZdKJoka6ZYVIdUJ1CwOoLq2MRtFuZwGQ4lYgvVFQsJHiLaZ7RAPlhwfZKo2XWtSYO2lGKgKNGvSCHJqal0zBlIJEDfDTLZlFOnL0AG6Ilz5wO+Dc9nc4tMh1VUhVYqE1QCCoYjxRIW88gO2AzvD/Z+ogcVWpqjATpMtAmeUcyP640y+y6ZKm1Wmo8OnUz/E2q40EmWWSFMACZ3IIwmrZ96iKpIhAYhQDBuZIEtvzJjlieY4rWrKUczIVWbQuphT/ZhiACQsmATGAsynEGVtQPinc3BneRzBxouJ8NpIHesDR0sQSRqVgrBNaz4lTu0gjyOEGR4Oznn+UX8+k4K9veKTRNN6murUInbVpnWZj8OpRAOwMC2AX+1ucYU3pU/BTWu1BtQh6ppgFmF4FKWFhvIneMZ7IUlJCOVpgsoNRtR92JOowDtBk2nw4szeeqVhTNVpFNBSW2yrEf8ja839MSoZr3LU6tP4qZB8QBGpWLL1kQF33M8sAXxXgVXLaRVIFQ6iUHiKqPhclZGlvERzhZi4xYnDhRzQpPVpgSJqN+zEoHU+KIFx8UX3jFa5vM5oAIGqKhYguRALwXl23EiYncta5w1Wm3vv0jM1Verbw00UJYQNUqA1rEQJgb4AHiuVc1KNOj+sFRCUZQugqHP40dkYAqQTNiLgHEuFezFes4V9FICWKiWqEKJYBUtJ02Eg35YZVONkBFTSiU/gREUIPEW+EeG5JJteb4Ep8arLVNVG0vLGQAPikMIjTBBNowD6h7MpRzFSnSpmpUNNqlNWfUVlgAovpDKfDcnbxNvhJxLPKCUDCo2ofrVLadjqUW8Qkjxfw2sceJXzDuSpglPd+FQoVJBhQAAsETIvPPFlbJ1Krl6t2MSYA1fxHSLsdyTcm5ucANksucyQqBlKoSxRXqM51G4QC0BgCJAhSdzBLrcLWnmXBQMitGgOYuNtXxSJuN5BF8UpxejlSys6DWNLKyhxGoNddJAuoN42wfTrVKxmi9KmhRhqCKdQZY0gMhVSQbaRa5JOAs4TlKZ94q/rKg0g6blGbUZa4UDTTeSzCN8E5b2WeoSc0ympSqMkofAJEiATCoBTcmoTPivtgPhRTh6VEohfHGsESDpuJ1bweZ25AbYAq+0VfVUhgfesGdWVWDEGVJBBAgkkeeAZZx3LmjRogik60nVWszmoKdixBBqVLTynphLkuH1cx7xqVAupJRYcDQ5KkbsC8AgXEeIc4x5lc/mAahSs6mo2p2QlWc3MErBiWJjacOOBNUoLqFQUqanUSQIBlDzm/6pLdvmCXhnBnqEQP5f464Jr8WpUtNPKsjOTeqf2aWPwk2Jt8Vx5xOPM1x92IXLaadIRJYAtUnkwYHSs30gW3OE9GnqBAZU3JmB8IJgMeZiAvWOuAhkeKZjL6/c1igdizLpVhq5nxCxPbcAenmB/cSTJA8wbz5D19cdgHfEuCU62YqVTWclnZoBFryALTAEAeWPV4Jld2NRidyah9ee+JNPI7ff8sVkNfa2AtHC8ognSxPeob/ACOLUq0aX7Okintc/M3/ACwDovidTLR4ZuMAbU4ux2N/vliitxB258o57cseUeH9/s/4wZ/8YFg2g/fTACUl1SSYUAFrCbmwHMnvgcr71lp0lOsnck7dT0AFyYwZmMsOQj+vy+nlgvIoKFBqgJ1VBHKAAYHrMk+Q74Dq2aTLqKdEGN2Y2Z+55x25YK9nahqOBuGkEbyCII8oNx0nGazFUlrc8OOH1zQoVsxuaSGB1J8I+pHpgI5Thl+02mxjkTzmMWZzP5bKqC51NNkQS0/O23P88YvNcSrtlqA1marOSR4ZCwIMDrO29sXZD2b1BTUYKNgEFzfmx8+hwDHiHtvVJIpKlJOU+I36/hn0i+FlJ61diUSpVZjJa58vEbfM9MaTKcKoUZikuocz4jPYtO/YDFlfOkjt998Avp+zxKqalQU+oHiPoBAB85wRRyOWpXFPWw/FUOr/AMbL9MVtmCd9vvviVDLl2AB32m39cBbX4ixsNug2HpgcBmOHnD/Z7XEsNp+W+K6/FKVFtFGmGYDVqqCBAtEK3XqcALkuEO/KALkmwA5k4lVzOXpWTVXeYintbvEHnsTthdn85UrWqOSAY0KNKKR0A3uNzfAjLA29Pvr/ACGAKrcbrt+zApLMWUEzuBJH5YVrnGDqC9V5I8AqNLG9hF5PQDFmUptWqikIl+bTaLk23MTE41+V4VSyQsPeVWF3a282EHwrba/ctyBHwb2WBmrmhoWZFL1kajz6ad+sYcZ7i6qNNMBQBAiBbyGwwsz/ABRm3+/TAdNSxjn1wF2h6uoj8Ik+X9BHpi7h3DDUYLIBPMmPrgzI8N8DuWhUQu0fFpAkgCwm/M4Br8ZOlWy40UmkBj+1tY3mF9L23G2AZValGh4WlnAuixq9Zsv59r4SZrOPWI1nwgABEJCSBYkEmSSd5tJxTQIV9RUPaPGSf4bwRJtivP5zW06FBcqBp8IBgAWvbb64C+gw8RKzeSbggXHLa5BnqANjiiqvlI3vM9+f3GNTT9ladODWqVC0AsKZCq0wSsFZ0xI3BvNsEt7J5dm0p7xHG3jDKWKyoJZSQvUgT2wGKZIANrk7gHbuR35Y7EqFaRafnH5Y7Af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>
          <a:xfrm>
            <a:off x="1060450" y="973138"/>
            <a:ext cx="11264900" cy="708025"/>
          </a:xfrm>
        </p:spPr>
        <p:txBody>
          <a:bodyPr/>
          <a:lstStyle/>
          <a:p>
            <a:r>
              <a:rPr lang="cs-CZ" smtClean="0"/>
              <a:t>Stanovení indikátorů </a:t>
            </a:r>
            <a:r>
              <a:rPr lang="cs-CZ" u="sng" smtClean="0"/>
              <a:t>fekálního</a:t>
            </a:r>
            <a:r>
              <a:rPr lang="cs-CZ" smtClean="0"/>
              <a:t> znečistění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7050" y="2305050"/>
            <a:ext cx="11266488" cy="4241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Indikátory fekálního znečistění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cs-CZ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koliformní bakterie a enterokoky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bakterie vyskytující se ve střevě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Koliformní bakterie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Gramnegativní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bakterie z čeledi </a:t>
            </a:r>
            <a:r>
              <a:rPr lang="cs-CZ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Enterobacteriaceae</a:t>
            </a:r>
            <a:endParaRPr lang="cs-CZ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Jejich přítomnost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důkazem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znečistění fekáliemi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Při kultivaci na selektivně-diagnostických půdách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rozkládají laktózu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Většinou živné média s laktózou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Zástupce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cs-CZ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Escherichia</a:t>
            </a: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coli 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(trávící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trakt teplokrevných živočichů),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cs-CZ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Enterobacter</a:t>
            </a: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Citrobacter</a:t>
            </a: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Klebsiella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„</a:t>
            </a:r>
            <a:r>
              <a:rPr lang="cs-CZ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Shigella</a:t>
            </a:r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endParaRPr lang="cs-CZ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případe detekce, je třeba rozšířit rozbor o jejich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stanovení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867" name="AutoShape 2" descr="data:image/jpeg;base64,/9j/4AAQSkZJRgABAQAAAQABAAD/2wCEAAkGBxMSEhQUEhMWFRUXGRwaGRgYGR4dHBgcGhsdHBgcHyAeHCggHRslHRgaITEhJSkrLi4uHR8zODMsNygtLisBCgoKBQUFDgUFDisZExkrKysrKysrKysrKysrKysrKysrKysrKysrKysrKysrKysrKysrKysrKysrKysrKysrK//AABEIAM4A9QMBIgACEQEDEQH/xAAbAAACAwEBAQAAAAAAAAAAAAAEBQIDBgABB//EAEIQAAIBAgQEAwYCCQMEAQUBAAECEQMhAAQSMQVBUWEicYEGEzKRofBCsRQjM1JiwdHh8UNyggeSorIVFjSDwtIk/8QAFAEBAAAAAAAAAAAAAAAAAAAAAP/EABQRAQAAAAAAAAAAAAAAAAAAAAD/2gAMAwEAAhEDEQA/AEufSnTppRQDSgCgwLxYse5N8dlchTSozEq9NBqLAbwAYAPOYF8A1apqN22j1xdxfP0aKLRaoFazuLk3HgHyv8sALWU1qhcqBJAtyHIDvA354hxPilLLDSoV63JYBCd2j8t78t8KM/7RMQUy40D94xqPWOQ/PywmOgAkliYmT15je/n3wFdQPVe51O5+ZP5D+WPomVRaNNUABKgCT2Fz85PrjP8As9lEX9dBJPwz9SLemGVXNA9x9/2wE6okwQN+1v7bYJyGRDkSN+0+t7/lgGgRG0d/v88U8Z497inFONbCB2HXAHcaqCpU91T/AGaEzFg55k8iAVAA7TzwM1NdoHywLwGq3uwzHxGTMdrbbWjBLvJ7YC7JZYMQAoB8pn77YX8fZXqqigRTkTYAsY1fKI8wcO8tV91Teqd1Ux/uNl8/ERjMUV8KyPEZJJBlpMyTt12GA9WksX6HYTcbTtb57Y0fsxUp1KRoyNaElfDGpTeJ5lWMR0NueM+IJ3xGtTUwVm0EGbggb/OY9MBqV4RLDw99p+/LC3jWeVA1GjBqGQ7ATpH4lDc25Ejbz2Dr8XzLLBrtBsdMKT5kKG+t74XEQIkR9/1OAGp0Brp9NazY/vDp1xteLUROwAFtug8sZKkWZ6SCb1EtO8MDMdhJnGp4zXGo9MAvo0xNwPlij2pzIFJaagS7SfJb/nGC+H0XrvoooWaATHLuSbASThovsvSFQVs4wbSABSU2sSfERc7kaRHnywHzyu4At9edsa7LoqUkXSJCgHzsT6zJ+eNSM5l0BT3FJVNgnu1iDeT05EW69Lp/abJIiLVpSFLaWW5AJkggzYGCIv5nAZ/MEHkMPvY8oKNcgL7zUomLhSLekg7fyGM5Va04u9ks24zYVTNMgmqp2ZFB/wDIEiD1PSRgGWYqHUbfQYrGbNhAMdh98sOar5ZravduZPj+Hr8Q69wMU/8Aw6vJpulTrpYGPOJjADUOKlSOk9BP9sF1M1QrQKtFHPJhCuO2oAHpbbC+vwxl3+l8XV+ElaQq61MmCvTf/wDmY5SOuAIPAqLXpVCnapBHzUA/Q4Se11J6NJaRQiTLOB4GHJdUXMjVGLKdcqemGmV4n4SrAMjCGVhIIO4IjtgMHTPQTjsavi3sqWK1MqgKtMoWPgIjY7lTOx2j5dgGOSVaSmtUjSNhzZjso7/yk8sZD2sq66oqH4mW/wAz9B/TB/tTxlBVFFSWWj4bbF/xn0gL/wAe+MtnM2ajSbcgOgwDfgHBK2ZJNPSqqQC7GAp3AsCxPkPPGky/sOodCc3OkzHuWix7v2xf7E3yQgQVdtWwmQCD5QAL8gcXZh2VhItaYHf+mAnU4Axt+kUAOnisOUeEfKcDZf2VzDNpFSiVv4gzETyEadU99hB8jXUqsDuZ59/7Yi2efYk2t2GAozXA88gJ/RahgT4SrbD+Fj97TjKtkq9WoC1GqZI/A23y6Y3GW4u6xBNsM6XtO5Pjg35gHf8A3THkMBnky1ZVEZevHak5Ef8Ab054gFcGCjg8wVIN9txjXDidB9wyMf3Ggk+TWHPYYIpZqwCZhx2fYnfdVkH09cBguOcVj3dJSQZDvBiw2FoPU78hgFc1sb8/Fe42/tbH0jOZquhLMnvUGzSKkAi/KR6jzwtNLLZpWRqdOkxuHRQrg2gjSL3AkHcemAx61gBznbsQeXp6zjvezz/xinLZKq1d8vYMhIZpIUQY1dTO4tfGmy/AMuBD1ajNG4gRvcCDbtPywGeNSwEC2/U4gGkwoJYwAouST0G8+WJcdyr5dwGbWGEhxN+syT4vU43H/S/iCUsrXqNBJqadgTGhbDzEz9nAZTJcP93nQHMtSTW4iNLMvhXnJGoTteRynD/KcF99NSuzU6dioWNT9dzKrbeDPKN8aCtnMvmapqVC4eNILlWWB8IIgE3ndj/LCfjObdSEqbmSH1Eq6zytYCZjfacBdX4nTpJ7qgi06fQEksepM6j0kme8YUnOmQWU6TyBAkT102+uBzJJB2wdRywClnOhQJJMAAdSevzwA1Chqa35zHnyJxZ7T5sBKdAbiHbsYOkbbkEntbrgb/6jVyy5YfDA1sLnuB6bn5YAaiSZYkk3JO5PM/M4AHNvC4eeyuVFPLmoR4qx+SrMflq9e2Fa5NalanTYwrMAesbkeZAxo+JVuQEAWA6L9gDALMxc38o6Dpi0URSQ1WsEuP3ifwgHeZjbri3KZXVBMeXOOp7XwRn11sFNqdOJA/FUj6hQQPMnpgFeU41mlX9YwqTfTUXVAPKbNHrhxluL0qi6HU0tRuIDKTbnGoXGxEYUVbn7t2wJxfNihTkHxtZe3VvT846YB7m+F/iUh15MCCIxRleGO7aVWT0F/wAsYPh2bq0W1UqjUzaSpMGNpGxHnIw/o+2mbVfiQnqaYm1xYELa3LAfQ8rSVRpcWEAee5O3Qr8vPHYxfA/a8BWXN62bUWDACTq3kSNiPr2x2AzvD/Z6rVMv4Abybn5b/PGlyHB8tRMga2/ee8eXL6euJlyCFUEsTAAuSTtgwcIeDrqJTYnbxN6EgWI7TgO/THRvA8HbkVMHYjYjEK3Hx+Kgp/2uR9CG/PAGd4dmlZFFMPrIVXRgykn6qLG5A2OGKcEoIIrOar8yrMqz0EQTHUkTzA2wEaXFsq4AYtTM21CR81mBvvGLRlKL3StTadvEPue2F2d9naTj9RUKP+65LL2vuPO+MhxGjWotpqqVP0PkdjgN6/BnE2JE7reP5fXAzZJosCeXb5+eFHsXSdi1QVHS8eFoFgCdvMY1n/ylUAgslS/+quqPMiCdu+AQsjA7H1xy5gr/AD74djiFN7V00W/aUwXSRvK/GNhHxnlYYlT4Ola9CotTqoPiAJsSvxC/bAAZfi1RDZo+X1MYcUOMI5ArqGPUjxDrcQfvnhTm+EshuCPPafMxgOtl2Fzv84wGi4hw+lWJei4RyBqkWciyywIIAFpKnv2zldqlJ9NRSrDkenIg7Edxi/KVmXb8v7YO9pSP0MO8BkZQpgfimVtygTHbAZH2lzwdFQ3IaR12vjVez2UelkVDJpLuxIPIEAAnoQApjy8sZj2d4f76oa1Ufq0+EHZ2H5gdPLvjVZDPf/6NBJ01ZQ8/EfgMc7wPInrgAfewTF8PMpXXMUjRYAfutA8DcmUx6EdLdIT8RypUn6en3zxRkKsNMwBt3I8uokfLAEVc0uXQtWMEEqF5lhuBPfnjNcQ44a8e88KSYUGQoPPlJ7n6Ybe3tNnFCqosVh4j4lHhJ80nrYHpbK5Gj7yoFI8Iu0dP8kDANOB5RhUdjOkLEi87XHX/ADjQtURZktESTpOmNMzqgx6xgbLuABFhFgOXSMXVh7xHU81I+Yt9cBmc/wARY1lekfChDKdpIvJn5RjZZTiWVr6WastMsY0sYIO8HlHQ7HHz9Y0jl93ww9mMmK1cBkDIJLE2ix03HflzwH0QOgYpQIMXeoI00zcATJDNHIbTeNsKeI1xZV+Ecv69++LM3mAq6EACj7+f1wHk8satRV6m56KLsfQA4AzhuRVVFStJB+FNtQuNRO8SO22LswmUrnTUy6kERqWVdY6GeXex54G4xnZaBYAQB0AsBgThylmiMAjz/AhQqVKdVwBp10n/AH1kwYncgQRyPzwnX/ONH7eZ5WrpTWD7lNDHq0yVP+2wtznGcydFqtRaa7sQB0Hf5YDqukEwZE2kX7bHHmNzlfZzK0xDK1VubEkfIKbc+uOwBnBdP6yoGVmWFUgyVmZNjaRb54HzVaWuY/lhZ7NBcvXC+800qnhcv8KxdWJHQ/mcN+NZYqW8943+4jAMsjWXSrbaJmD/AAMoa/LxGSIixwBxfKuHY9yR3Bkz8vzwNw3NFG6jp587+mD83mBQX3jMWoHSuiP2B2kRfQZFtwY3wCUVSBHfB9DP6hpqAOp3DQQfORgnM5MONdJlYNebXBHLr6YV5nLMrT5RA9OWAZ5Dh1AfsT7liZ0ySpNgQea+YnlbHZ3h7Iw1+EHYidLddJi+/nhOlYqZH+MO8lxi2mpDoROlwCPO9pHlfAC5hDq8UcrCBaLchF+07zfAdZVb4hfvuD+fbDt6OXqTodqTHlJdI3PhYzPqOWA+J5M0rtGgmBUWdEkWDSJQnoec3MHAV5LPV6ZASqWUW0uNYjpJGoL2UjBq8TW+vKgiLimxBHUgPMn+HUuFD0+hkffTF1LM6bET8x9/5wE6/G8ghgiuGF9BphW8j4o9ZjCHiXFXz9VaYHu6K30C8cpJgS5+Qv3nU8Q4fQroBVBtsy2ZZ78h2IIv64X0vZoU1Jy76+ZDEBj5H4TbywHBgqhVEKBAHbA+YDWYGCDII5EXH1xY1TSxVwVYbgiCD5YpzmYVVJJ/l5YB7mqgr0Vqxc/HAiGHxDaehHphM4j8N+Z33n+3yxD2Dzxc16bbsBUUchpsRbzW3PF2cQzIBFp/uLW/lgCc/Qark6qrd1HvF5mV+IDnJTUPnjGcFAAZuZMegxvOAPDKBe49PsnGRzJX31fQIX3rwPWPS+AKR8XJVjAaPiurVMgC8kQBueQHnfAKMvl2q1vd0wCWcgdN7k9ovje5XLrlqfu6d2PxtzZuZ8hyGBeEcNXKISYNV/iP7o/dHlzPM4Ip+MyTgKmUkzhhw/8AVU3fYnwqesfHHaYHocCGTUp0k+Nz56EHxOfITHU4lxnMrZUEKgCgTygR6nr54BbXqSe+Hvs/lyFqVNOoojMBYSRMLeNyBhBRTUcazME0qC04h60MY5Ip8Igc2cfJTvqwGAq+zGdqlnNMFmJZiXSSxMsd95JwXwP2XzNKutR6dgCQQymSREb9zjQ1c7BseX2L4pPEWB3n6cvnEYCFajXn9jU6/AT/AC7Y7F9LiDRzie39MdgEmay+obYfZap77LhmMuvhfzA8J9R/+2AFz+Vf/U0no4Kx6m31wfwkaHGllem1iFYFZPwtAPUAeWAVOCp2vNj85tzm2/TDfhlXUCjiVIII3FxBsRt2wLxWjpaL7n5c/PAWUq6TbzwCH9DrZWs6I7IyGCQbMNwSNiCCDfD7Ke0TbZmkHH71MQeX4SwB+YwX7SUCWpVAN1KsREWut+sGPTtgSnlyQbC/36YBg+SWouukwZe3I9CDcHqDfC+plyvIjvjqWWZDqQlX/eUkHytytzthlRzrFQtakXP7y7nzWwJ7j64BSKpGx9cO+C8QZd4KEQykWYXt0INwR9MUvlaJNqgWTFwRB+mPeJUvdqEQERedjPPnax26HATyvC8tJCVaywbrYj/iCsrzG55WPPzP0PcOfeK2ifA/4GG6yROk7CDBHlGFKViGG/z58v5YacO4y6GJ6Wmx2sZ5RywHmeQmIFht+d+9+nTvgbL5tlP9yPnHzth+iU6g1U290xvpIDI1ukeH/ifIYCzfDykGoNHRh4lvtDDw3jaZ7YDxuIJVXTWVWUSYa+kmx0mZHnI88Zn2q4I6w9KXojxRuy3PLmoHPznrhtUyjBiUUxuNz9QIj+mCMnmiLGCB98sBnPYGoTnFAMSrg97bfz9MP+KU/EZiZ+fSMXcO4RSXO06y+GSQVG0sGUH5kSNj0x7xymdTTsDzwHvA/iSI35Ezv+UN9D54xeYb9dV5frH/APc42fA1Gu58rc5Hl1n0xjePU2p5msGES7MOhDMSCOxBwHGrbGh4Bk/dr75x4yDoHNVI+LzI+kHngD2a4ZqivVA0D4FP4yOZH7o+p8sOM3mCx3wFdVyx53+/liedrrl6eo3P4VncwYHpuTi7LIEU1Kh0qomcB5LLfpdfXUH6imJ07gj8I82I+QI5YAvhgNGgatQD39eGJvKpvTWOVrx3E7YV1Wk4YcZzZdie5+/pgLK5dmIgHANeBZZVmpV8NOmC7mPwi5PnyAwdTzVLOFqtJ1YvHgmGSIABBvIUQOv5oPbDiPu6YytMwSAa17gWKJ9JPoMY73RK723jl5+eA+l1+B1IkKTHr98sAVuFuTqAO/8APy3nGITM1hpVariD4QKjALPS9sbjgWfzA8D1mdwmrxw8mRN2nYGI88AG+SYG4+sfnjsH1eOVwYK036SGH/oyj6Y7AZrM5UYV1MqymUJU9QY/LGtzWSInpEz1HXCvMUMA+oVzmMutU2c+Fh/GImOxsf8AlhWPCedvp88HezYmjWRZkMGA7EQf/X8u+BMxTIJ+/vb64BnWqs+WqhPiVdabG6ifyDDGLyHHsyWADjr8K/0xsuCsJgzBsbbg2M+nP/GMXw7L+7r1aZ3Qlf8AtaDgHScXzB3ZT/wX+mC8vxOvzK/9gt8sBpTxfnFK0KjbHTA9bc/PALqvtTVNwlEiTBKGYHWGxblfa55iuitT6KsMo28JJvFrHlzGE2XQCCRqHTb8r4rzK6bjp5b2wG8TL0qyB6BLgiYG48xyPKfzwBXyZVrYEq5Y00QCxVVuLEW3GCsrx8GFzNMty94u/YsvPzHy54D2nUI/l2w4yfF4BESvRvEInY264G/RUqJrpOGU9Adx1ESDO8gDAdSgV5fLAaT9HWoCcuzBt/dE2PUKxuDc+EyN9rSnrqZsII8JEibHYgXB5RHLHmTzpRtXMff9ow5zjpXm0VQoCuTZhuAw2i4vuJ3gRgFNNzEaoIIIPIEfW1sMc8yZge8plWgkMLwGE6hyMXtMGCLYzLZ9QCTA8+X9MZ3LVcw1cnLe8BqbaR8QFp6QOp2wG8y+TZFNrmI6iNz2HLvjzivBqVapSrVvhRI03mpeV8kuTPObSMdw1HoJOZqe9qk2AsqR5AajMb22jqRM/m2qN68r/U74CeczQYgCFHIDYRi/IZSRqNlAJJNhA3n+ZxXw/IT4mMKNybADFuZz4cQkimLX/wBTuRyHRem98BjPaXjhzD+7pSKQMADdzyJH5DGs4FkP0PLMtUn3tQAss2SJ0gctXik/LlOPOG8Bo06n6VpAgeBBsGm7xPSwHWTijP5suT57cpwHhUMxAO1h5eXXDHN5pclTBEGs4PuhEgHYufKbDmfU4o4NkyzwRzjbb57XgXwg4/n/ANJrnSJVf1dPTcFVJhojdiS1uRHScAqMkkkySSWJuSSbkmL9cWUaJIJCyBuY2kwL8r9bYkiyfzJwYEIWeTXHeD1EbHlgLPZ7huuveCEXXEbnYfLDrJrGZWSIbUP/ABJ/lhTwvNmhVSpMqLMOoO/cdZHTGmTLK7q9Jw4VlJ0mTEg3G+wwAGcp+Lv3H1t647BXFqQ1mbXP5+WPcBlMpmqtCyMNF/A3w9THMHuDzGG36fQqoHJWmxsUYiQe07jvjPBmchUBdiLBbn1jYeeHWW9lkNPVX/aHcaoCDkLfEZ57fLAF+zvEqYzDUVaTUUiQJEr4gJ9D2mMecQWD6/3jCLL8NfL5mlURgUWopN7hZ8U22iR5Y1XGaMMfXlgBuF/EB6/Iz898J+MrTp59gpM1BLT+Fn8VuxEfPDLK1IYfnt99L9sK/wDqFR/WUanJ6cT3Vjbzhl+mAOpLfHntF+wRRuzg8tlEnf0wHwLLZxlUwq0+TVLE+UeIjoYjDDNezj1DrOZVmAgLphQOgOo/OMBnAsY8zaixE2gm9zAvy9MXZiiyMVcHUBtuQeh7YhWENBA25dwIPyIOA1+aUOquLqwBU9QbjCXOUAoZjsAThdR4pWpStM+E7IRIHlzHkDgPP8Qq1bORAvAEf5wAmUz1Sk+um7K3Uc568j642/AvaOnmYSrFOrsCPheeXY9iYOMG8HbpiWVyVSp+zRm8gT9dhgPpWYyRUx0P3/jE8nRZmCgSd/SNzNgNhfCTgPD88xVDX0rzViHIUbm8gAdZ/pjS1c8tGkaVMz1aAC7C0m0RB277c8BnafsQ9Woz18xTpqzM2lWLG5J5DSPrjQcSrVMuqUxIphQqEEEMFEC4MTtyHlhW2aZtyScNa+TqVstpRWc+8UiORKkN2HLftgET1C5/pthllcmoBqOdNMcyL9oHU9Me1MicuoarTYTsI+I+caYH2DthdnsxJ1VmVQPhUWAHYbkxz3wFudzhrHbRSXZJ6c26n6DlizJZTWNbyKQ2ixc9B0G8n0F9huHEVfEQRSHXdyOQ56evy8rs7nS1hsBAHQC0dBGAu4hxDUbWAsALWwvo09RH5f2x5SplvLDmgqZan76sSFGwHxORsq8vXlueuAH41mjlstoURUrAgfwrYVD2JnSPMnljJUFIMgxHQxyxfxPPtXqtWZSNVoJlQBsq2Fh0/rgRNbt7ukC7NsLcu52He2ALp1wAZ7WG25mbE4mrhjffqfvph3kOA0UAaqWq1LE+KFB5gaSCR5k+WGByNB0qKlCmHKNpMeINpJS8z8Ubf1wGWUBgbwYt/EenaxJnthfmqA3NvIch/fBtEyD1jrtj2tRMkEG1oG4Pl54DbcGqjM5enUaNV1aL+JYBmxiRpPrjsYDKcXrZYt+j1Wp641aYvpnTMg/vH7jHYDSDiIRdKBVHRQAPyjA1XPnr9jCJ85ij9LJMLJJ2AufQYBtWzPU40lOsuYoJUEk3R9viWzdrmG/5YyCcFzdT/T0A83IH03+mNR7NZRsmrA1BUDGSpEKGsJH4tUWnbkQcALTy51CP8YdcVy6ClRSoAXB1jVHhWCBPczb/AGnti2rxsLJRURjzEs0xEhj4R/2mOuEeYzpcnqxux3J6k74C2tmTIg79P7HFuUDFgbxuPzPywPkckzkQN7bfPHntH7QLlAKNDS1bYkiQgO3OC/8AU+WASe1zgZogROlQ0b6tMn6acJDW+/z3wxyvs5mswTUqDRqMl6sgnqY+I/KMOct7OZal8bNVYcjZZ8gZPzOAyyambSoLN0UT+U4aZX2crsD7wrSUxOoy3yG3qRjSrmAo001CL0UQPpih2Zt8ALQ4BlkMtqqH+I29Asb9CTg6pmtIC0xp5BVEC+0ADfEVomJ5fc4Z8IyYpj39T/8AGOxtrP1j1PTAWBjl6RXeq3xn0kKOcATfmZ7YRVHvzIG313+fXri/OVizfO3qfryxT7skknfme+AO4Tk/e1ERd2MdvsCTh3xzPlBopyqrYAdLgEnn373xd7NZP3VJ6xs7gBOoWfiP+6I8pxDNKtUyVIkydyRPxCPlb7IVezweq5psrGk4hxJA0tzB3BF4MzbGLXh6Gu9NnBZHZXEkt4CQdzMW3OPpPCVFNCNRSkssxaLLEkmDtAm5tJ3nHyGlxYfplSuZ01ajs3lUYmY7EjAaXN1j8IgAbAbCNvTA9GkWOGWWyIrQUIZTzFwfljs3xShlJVYrVreBT4QRHxsPyEmemALYplaZrV4NvAoMM55RER3J/O2MXxjir5lw9SBaAizpQdBJO8SfPAucztSrUarUaXM36DoByA5DFnC+GNXIYylPm3XsO8/LvgPOHZN67QhKqPieJA7DqTAtjVZOgmXXTTG+7Hdo6n+QxyuEUIghVEATtH88UlixtgJmsSd8aDgVJVX3rNBUywI8IWJJmYBABt3HfCvJcLZ4hZm/P7jvfFntJm1o0fcUyC9SzHnoE6vIGNPe/TAZuwsI0m63DEKTIBMkg9Zv1xRXeIUAsxMBQLk8gB3xZ4nIRFLMQYE3Mbnzw+4Vw5csNdSGrsDebUwbQvfq3nHcLOC8PGWpxUCmqxl5AMdFB7XnuTjzFVWsWM47ABZX2Zy6GajtVMbRpWeexn64YrmEpCKVNE/2CJ8zEnzJwt1E3GLUyrG8fZ2wFlbPMeWBalcnr2nDLL8HqNYKT5Cw87eeDMvwdVPjaSPwqQxtyK3ierRgElHLs5F+fWcNsjwYQGqMEU7FucfugSWPYYYa0pTCrT6/iqD1+FeXXC/N8X5gEt+8xJbymbCwsIwDLNjwaabmgt5aAarDoLkID5E+WE2Uo5bLfsaY1/vtdvOTt6YGNR6h5k4Ky/CnblA3JNgB/TAV5jOM53+9sRpZYtsP6YcrkaVJdRIcxMBhEdSxIt3E4EzfFHPhWrTpAclddXqxJM/7Y5+WA4cK0eKoyovVjpHpNsCV+L5alZZqn+EQPm0fMThZWq0CZaurmNy8n5tvgDM8RoKLeM/wi31scA64ZnK2crimoSigGqo3xEIpGqDEajIAthvxzOh3taJjyNh9PyGPcpSTL5dfDFSoAXkyQYsvSADt1PayZmLN974C7LUZ/nJ/rhhwvhprVQgBCKR7xhso6C3xHYb9dgcRpUyEEDUzGFEi5YwoFuvP+mNBSUZdBQWJEa3URrciKhmJ/EImw0gdMARnMwCxFoEiL2AkLMche/KMLf0UTtqJgACGJ6RcT5nzxXVzGqDvMGJAIPURMXtB6YO4dThKtTSCwhdpKhtWoibg2EnoT1wFfEsmz0KlAZinS1AqSv6wkH4uYidjE2nrOMJnv+nuZWmalN6dcD8NPVrj/ayifIEnzw3zNdyxBMx3nz8t/wAsaLgVRgvrF7GDA5crc+2A+Q1EKnSwIIPiVhHiG4I35djjnqc5jnHfyx9G/wCp2RVqFPMhW94anumI3eVfSSBzU04B3gkchGS4TwoKC1ZFZt1U3025iY9IPLAC8L4S1aGqStMbci39u+NCXAAVQABYAbRjypVn7OPKeXZmiDOA5AWPU4ecNyChdbsAokknaBviGXy9Ognvax0ryHNjE2HM4U5riZzTN7x2pU1U6KYBZWIMgOJ3PW4W1uZAriHtIJK5dQQPxsLHrA5jzwipa6lURL1GMnUZFrkkx4VA+nyx5VcKAFB1G0CSWPIAAc7CL3GNBwvIDLJrqXrML3EIN9Ii3STzI+QW5TKU8skC7H4mO7+fQDkNv5hVqxc4hmK5c4IpItNC7kBQJOw25X3PQc7YArK5FmFgT5d9sdjOZritWo0kMgHwoLETeTIuxtfaAItjsBqhlKNExVZdU/AnibbmB8P/ACaMXDOgTFNE/wB5LNFvwgiLdzvzwj/TCtlhR2Ef3xWNbdcA4zGfUWdneNlkKo6DSoAjznC/McVYjSsKvRRAGIUsg72Ckn1+eL8xk6OX/wDuKyoYnSDLnePCLjbcwO+ABCs22GFDhelddVlppIGpzpHzP+e2F2c9rUUAZWlBi9SqAWBnkoYrtG83wir51676qrs5uJ5weg2A7WwGjq+0FOmdGVpmq0xrdSF3jwr8RPcxvthDxDPV68irUZgPwCyi/wC6PDbqfngWlUAMq8EXBBgz+fLfyxJcwkiTzvB3Fvr6HAd+hhmCr4ukA7bmBy54i1IX6DlgvL5ao/wUmInc+Eb8ySPpgocEqkeOqiCbKNTkd9guwA+LAJq8gQRt97fe2GHshllq5tNUFUVnIImQq2EHe5HlvgocGp31FqnPkg/mfScHcFrUstWV/dqFgq2kXKsIMcybzvywB/FMxrJN5Jg9x/Xb69cD8Py+th3OGuY4ZqhkIqI1gySQ153vB7EyOmGGXyi5dC7Rqj9WpuXaNwI+Ec2O1uowHZWkvvk3IpCbfvupVBvyUzHKVxVn6ms94BEjnM/mT+WI0qeinBPiks/ckk6vK58o22wKCzR4NXcwQQSf67zvPU4Bpw6jqMQCZHhIPPv0tF/5RjHcd9tHTNhaBijSJQqRK1PENbESDuoiDy3ucbGofdZao/hQ6W032EXbr/ciOePj60TEgHptaek4D7vlvZ2jmFStTqAqQDtJixAk2iD+7O3PBFLhJp2piGJ3BmPWD8jF+eM//wBP/aTLjL0aTVAlVYTSzQxIkDSSfEDBsDYmIxuRmKdtRYz1JibeXzwGY/6g6aWVo0gN6hIP+xYP/tFu+Pneknv9/wBsbT2yzRzFVI/ZosAjmSfERfawA/24SUeGnff89r/YwCzL5YmMOvBQTW9yRZf3jyHYTALGwn5018/SoSo0mrFhfSvTVpH/AI7+QvjO1sw9RveOxZiIN7WNgBMR223wBmaWpmHq1GuaYJMkQo1KIX57c73OBszmFUKToIWdrGJmZjnt6bYHDTAAJY2AHeIA74e8P4WKYD5hVNVSdKSCE6aoszTcRt1NoDuGcP0E16oIP+mpMlAR4mMW1HYdB3tijPZsu3b8sSz2dLnf7+/u2JZPKiNR2+4+fTAeZcLTU1HOlRue23zvEc5xnuL8X9825SmIhSYJPU8pnbphmjjO5laCk+5Txuyk+IKsnlYBjpn1xoBxKnR8FFFRDyC79zeSfM4DNZHhlfNg1WcgGArMBLAeUCBjsapOMK4GqmjR1UGPlEeuOwCAe1WQS2mu/cKgH1M/PAf/ANaVGtQy1NP4mJY/PwqPlgHKcNA5ffywxp5QDl8/ucAPmOK5+oo1VFRT+GmBTJne6LP154WJwmqxJLKdRMk6iZPMmLm/PGjBI52588R1/ZwCej7P/vVG9AB/XB9DgtBd1LeZJn6gfTBUHaMS9233GA9p5Wgv+kgjqq4vTMKvwqFP8KgfliNPIMdhPlti4cPPT6/ZwAz5ok3JxU9YkzfDAZICSSAOv9zbFFfN0F3qKYHI6vooOAE0E9Tio5cnfFlXjNEISoZoiYWNzHMgj1GFWY4+7HTSpEk7TefIAYA2gaquBQeojtb9W7KT2lSLedsabKZT3AJdi9YiajsxYt0EtcgarDtOA/Y/IV0arUzChW0DQoiQNXiPPkAPXzxbmnJPWfna0dtpwFrZkuYJubg7QT0jkeY9Y3wdkMoILNpAUEsTEIBzZo+G/fY4D4bkC7QDK3nsOcmNown9pONiorUKECireNh/qkbR0pg7fvG+0YCr2n9oWzDOiOwoggIoGlSo/EwBkkmTBmLYRLQkTG5gHlyt9cEUMuCQJVZgXMDzJ5dzyxdSXSwIgkTHOY29MAOmSDaoItEBrFpMQBF43PbBdVHkBi3hMAXgFel4kdsWvlwQSDaBbTG9j1Ag2k9usYtyeWL1Ag3ewJMCSJBMjY2+mAKp8fzYv74G34kpMdo3K6p7zNhgN3qVZWtWqEMNR1MzC9x4YMieggYO4Tw8VKhpVCVKq5iLhlNlNxubXP5YhwStVjUiAKTHjlYBMnSYJYWgiOY2vgFlREpiG8BWQZ6zfkIgEWPTli/JcLqVbz7pLQ7AyR/Cu7cr2HfDHK5GnRJb43vLuPyFwPqe+J1893nvgLaNKjl7U18UQXJl28yNgYHhFvzwJVzBab+Q6+WKyjE3sZgg7/LDLLZJaampVsoubx/gbXwFWQ4fN326Dc9YsYxP9ODn3dNPChHjJs8gwqj8Q1Lc3A2sd51FOZBQDSk3gsJHIFhy5xb12xBzTpWWLQJAiP8AaMBb7N5ShlWIZlD1VKu4GkKSZWxJAEgdB1AjEOK8MZSRaR5j72+uEmZrM5MDbePzOHHAOLVfDSqD3tMWAPxJ/tMcujSOVtwC0SLQMdjT572bkgoQ6nmCRBsSDYwbixuO++OwGby+QbY8rYOp8NP2P74Xe0XEatPNVlXSoDA7XGtQ5FxFi3TAlPiuY0t+ti1/CojyheeA2OR9ljUptU8cAkHRTLxCgy0EaRDfQ47KezBal706woLA6aZaNIUkkyAB47eTdMZGjxWqF0MyVAGLgVkWrpYgA6S6kiyiwtbAlaonuVpvJh2dRaD7xUDGdy36pecWwG8ocFX3PvnnTLCyvU06ACxfQp0C4uZtJgYHp+7OXFdVd0YVCClGoyD3Zg63iKckRMdzAvjN8NzmaRVp0KTALqKaqKkp7wAPpdklNQAkg8gbHBmSymeWn7sLTpgKyozrTLoKgioFbQzAMpOzDcxvgGdH3tXKmvSQA6KrgHW4UUZLrUdQFpuVVmVTYgrfxCM/Wzlc0Pf++VR7z3WhFhgSpcGSLiFI3JteMOchw0U6ZSpUUsyMmtaNMOFcEOBUKl7qWXf4TG21lHKZdKJoka6ZYVIdUJ1CwOoLq2MRtFuZwGQ4lYgvVFQsJHiLaZ7RAPlhwfZKo2XWtSYO2lGKgKNGvSCHJqal0zBlIJEDfDTLZlFOnL0AG6Ilz5wO+Dc9nc4tMh1VUhVYqE1QCCoYjxRIW88gO2AzvD/Z+ogcVWpqjATpMtAmeUcyP640y+y6ZKm1Wmo8OnUz/E2q40EmWWSFMACZ3IIwmrZ96iKpIhAYhQDBuZIEtvzJjlieY4rWrKUczIVWbQuphT/ZhiACQsmATGAsynEGVtQPinc3BneRzBxouJ8NpIHesDR0sQSRqVgrBNaz4lTu0gjyOEGR4Oznn+UX8+k4K9veKTRNN6murUInbVpnWZj8OpRAOwMC2AX+1ucYU3pU/BTWu1BtQh6ppgFmF4FKWFhvIneMZ7IUlJCOVpgsoNRtR92JOowDtBk2nw4szeeqVhTNVpFNBSW2yrEf8ja839MSoZr3LU6tP4qZB8QBGpWLL1kQF33M8sAXxXgVXLaRVIFQ6iUHiKqPhclZGlvERzhZi4xYnDhRzQpPVpgSJqN+zEoHU+KIFx8UX3jFa5vM5oAIGqKhYguRALwXl23EiYncta5w1Wm3vv0jM1Verbw00UJYQNUqA1rEQJgb4AHiuVc1KNOj+sFRCUZQugqHP40dkYAqQTNiLgHEuFezFes4V9FICWKiWqEKJYBUtJ02Eg35YZVONkBFTSiU/gREUIPEW+EeG5JJteb4Ep8arLVNVG0vLGQAPikMIjTBBNowD6h7MpRzFSnSpmpUNNqlNWfUVlgAovpDKfDcnbxNvhJxLPKCUDCo2ofrVLadjqUW8Qkjxfw2sceJXzDuSpglPd+FQoVJBhQAAsETIvPPFlbJ1Krl6t2MSYA1fxHSLsdyTcm5ucANksucyQqBlKoSxRXqM51G4QC0BgCJAhSdzBLrcLWnmXBQMitGgOYuNtXxSJuN5BF8UpxejlSys6DWNLKyhxGoNddJAuoN42wfTrVKxmi9KmhRhqCKdQZY0gMhVSQbaRa5JOAs4TlKZ94q/rKg0g6blGbUZa4UDTTeSzCN8E5b2WeoSc0ympSqMkofAJEiATCoBTcmoTPivtgPhRTh6VEohfHGsESDpuJ1bweZ25AbYAq+0VfVUhgfesGdWVWDEGVJBBAgkkeeAZZx3LmjRogik60nVWszmoKdixBBqVLTynphLkuH1cx7xqVAupJRYcDQ5KkbsC8AgXEeIc4x5lc/mAahSs6mo2p2QlWc3MErBiWJjacOOBNUoLqFQUqanUSQIBlDzm/6pLdvmCXhnBnqEQP5f464Jr8WpUtNPKsjOTeqf2aWPwk2Jt8Vx5xOPM1x92IXLaadIRJYAtUnkwYHSs30gW3OE9GnqBAZU3JmB8IJgMeZiAvWOuAhkeKZjL6/c1igdizLpVhq5nxCxPbcAenmB/cSTJA8wbz5D19cdgHfEuCU62YqVTWclnZoBFryALTAEAeWPV4Jld2NRidyah9ee+JNPI7ff8sVkNfa2AtHC8ognSxPeob/ACOLUq0aX7Okintc/M3/ACwDovidTLR4ZuMAbU4ux2N/vliitxB258o57cseUeH9/s/4wZ/8YFg2g/fTACUl1SSYUAFrCbmwHMnvgcr71lp0lOsnck7dT0AFyYwZmMsOQj+vy+nlgvIoKFBqgJ1VBHKAAYHrMk+Q74Dq2aTLqKdEGN2Y2Z+55x25YK9nahqOBuGkEbyCII8oNx0nGazFUlrc8OOH1zQoVsxuaSGB1J8I+pHpgI5Thl+02mxjkTzmMWZzP5bKqC51NNkQS0/O23P88YvNcSrtlqA1marOSR4ZCwIMDrO29sXZD2b1BTUYKNgEFzfmx8+hwDHiHtvVJIpKlJOU+I36/hn0i+FlJ61diUSpVZjJa58vEbfM9MaTKcKoUZikuocz4jPYtO/YDFlfOkjt998Avp+zxKqalQU+oHiPoBAB85wRRyOWpXFPWw/FUOr/AMbL9MVtmCd9vvviVDLl2AB32m39cBbX4ixsNug2HpgcBmOHnD/Z7XEsNp+W+K6/FKVFtFGmGYDVqqCBAtEK3XqcALkuEO/KALkmwA5k4lVzOXpWTVXeYintbvEHnsTthdn85UrWqOSAY0KNKKR0A3uNzfAjLA29Pvr/ACGAKrcbrt+zApLMWUEzuBJH5YVrnGDqC9V5I8AqNLG9hF5PQDFmUptWqikIl+bTaLk23MTE41+V4VSyQsPeVWF3a282EHwrba/ctyBHwb2WBmrmhoWZFL1kajz6ad+sYcZ7i6qNNMBQBAiBbyGwwsz/ABRm3+/TAdNSxjn1wF2h6uoj8Ik+X9BHpi7h3DDUYLIBPMmPrgzI8N8DuWhUQu0fFpAkgCwm/M4Br8ZOlWy40UmkBj+1tY3mF9L23G2AZValGh4WlnAuixq9Zsv59r4SZrOPWI1nwgABEJCSBYkEmSSd5tJxTQIV9RUPaPGSf4bwRJtivP5zW06FBcqBp8IBgAWvbb64C+gw8RKzeSbggXHLa5BnqANjiiqvlI3vM9+f3GNTT9ladODWqVC0AsKZCq0wSsFZ0xI3BvNsEt7J5dm0p7xHG3jDKWKyoJZSQvUgT2wGKZIANrk7gHbuR35Y7EqFaRafnH5Y7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entury Gothic" pitchFamily="34" charset="0"/>
            </a:endParaRPr>
          </a:p>
        </p:txBody>
      </p:sp>
      <p:sp>
        <p:nvSpPr>
          <p:cNvPr id="36868" name="AutoShape 4" descr="data:image/jpeg;base64,/9j/4AAQSkZJRgABAQAAAQABAAD/2wCEAAkGBxMSEhQUEhMWFRUXGRwaGRgYGR4dHBgcGhsdHBgcHyAeHCggHRslHRgaITEhJSkrLi4uHR8zODMsNygtLisBCgoKBQUFDgUFDisZExkrKysrKysrKysrKysrKysrKysrKysrKysrKysrKysrKysrKysrKysrKysrKysrKysrK//AABEIAM4A9QMBIgACEQEDEQH/xAAbAAACAwEBAQAAAAAAAAAAAAAEBQIDBgABB//EAEIQAAIBAgQEAwYCCQMEAQUBAAECEQMhAAQSMQVBUWEicYEGEzKRofBCsRQjM1JiwdHh8UNyggeSorIVFjSDwtIk/8QAFAEBAAAAAAAAAAAAAAAAAAAAAP/EABQRAQAAAAAAAAAAAAAAAAAAAAD/2gAMAwEAAhEDEQA/AEufSnTppRQDSgCgwLxYse5N8dlchTSozEq9NBqLAbwAYAPOYF8A1apqN22j1xdxfP0aKLRaoFazuLk3HgHyv8sALWU1qhcqBJAtyHIDvA354hxPilLLDSoV63JYBCd2j8t78t8KM/7RMQUy40D94xqPWOQ/PywmOgAkliYmT15je/n3wFdQPVe51O5+ZP5D+WPomVRaNNUABKgCT2Fz85PrjP8As9lEX9dBJPwz9SLemGVXNA9x9/2wE6okwQN+1v7bYJyGRDkSN+0+t7/lgGgRG0d/v88U8Z497inFONbCB2HXAHcaqCpU91T/AGaEzFg55k8iAVAA7TzwM1NdoHywLwGq3uwzHxGTMdrbbWjBLvJ7YC7JZYMQAoB8pn77YX8fZXqqigRTkTYAsY1fKI8wcO8tV91Teqd1Ux/uNl8/ERjMUV8KyPEZJJBlpMyTt12GA9WksX6HYTcbTtb57Y0fsxUp1KRoyNaElfDGpTeJ5lWMR0NueM+IJ3xGtTUwVm0EGbggb/OY9MBqV4RLDw99p+/LC3jWeVA1GjBqGQ7ATpH4lDc25Ejbz2Dr8XzLLBrtBsdMKT5kKG+t74XEQIkR9/1OAGp0Brp9NazY/vDp1xteLUROwAFtug8sZKkWZ6SCb1EtO8MDMdhJnGp4zXGo9MAvo0xNwPlij2pzIFJaagS7SfJb/nGC+H0XrvoooWaATHLuSbASThovsvSFQVs4wbSABSU2sSfERc7kaRHnywHzyu4At9edsa7LoqUkXSJCgHzsT6zJ+eNSM5l0BT3FJVNgnu1iDeT05EW69Lp/abJIiLVpSFLaWW5AJkggzYGCIv5nAZ/MEHkMPvY8oKNcgL7zUomLhSLekg7fyGM5Va04u9ks24zYVTNMgmqp2ZFB/wDIEiD1PSRgGWYqHUbfQYrGbNhAMdh98sOar5ZravduZPj+Hr8Q69wMU/8Aw6vJpulTrpYGPOJjADUOKlSOk9BP9sF1M1QrQKtFHPJhCuO2oAHpbbC+vwxl3+l8XV+ElaQq61MmCvTf/wDmY5SOuAIPAqLXpVCnapBHzUA/Q4Se11J6NJaRQiTLOB4GHJdUXMjVGLKdcqemGmV4n4SrAMjCGVhIIO4IjtgMHTPQTjsavi3sqWK1MqgKtMoWPgIjY7lTOx2j5dgGOSVaSmtUjSNhzZjso7/yk8sZD2sq66oqH4mW/wAz9B/TB/tTxlBVFFSWWj4bbF/xn0gL/wAe+MtnM2ajSbcgOgwDfgHBK2ZJNPSqqQC7GAp3AsCxPkPPGky/sOodCc3OkzHuWix7v2xf7E3yQgQVdtWwmQCD5QAL8gcXZh2VhItaYHf+mAnU4Axt+kUAOnisOUeEfKcDZf2VzDNpFSiVv4gzETyEadU99hB8jXUqsDuZ59/7Yi2efYk2t2GAozXA88gJ/RahgT4SrbD+Fj97TjKtkq9WoC1GqZI/A23y6Y3GW4u6xBNsM6XtO5Pjg35gHf8A3THkMBnky1ZVEZevHak5Ef8Ab054gFcGCjg8wVIN9txjXDidB9wyMf3Ggk+TWHPYYIpZqwCZhx2fYnfdVkH09cBguOcVj3dJSQZDvBiw2FoPU78hgFc1sb8/Fe42/tbH0jOZquhLMnvUGzSKkAi/KR6jzwtNLLZpWRqdOkxuHRQrg2gjSL3AkHcemAx61gBznbsQeXp6zjvezz/xinLZKq1d8vYMhIZpIUQY1dTO4tfGmy/AMuBD1ajNG4gRvcCDbtPywGeNSwEC2/U4gGkwoJYwAouST0G8+WJcdyr5dwGbWGEhxN+syT4vU43H/S/iCUsrXqNBJqadgTGhbDzEz9nAZTJcP93nQHMtSTW4iNLMvhXnJGoTteRynD/KcF99NSuzU6dioWNT9dzKrbeDPKN8aCtnMvmapqVC4eNILlWWB8IIgE3ndj/LCfjObdSEqbmSH1Eq6zytYCZjfacBdX4nTpJ7qgi06fQEksepM6j0kme8YUnOmQWU6TyBAkT102+uBzJJB2wdRywClnOhQJJMAAdSevzwA1Chqa35zHnyJxZ7T5sBKdAbiHbsYOkbbkEntbrgb/6jVyy5YfDA1sLnuB6bn5YAaiSZYkk3JO5PM/M4AHNvC4eeyuVFPLmoR4qx+SrMflq9e2Fa5NalanTYwrMAesbkeZAxo+JVuQEAWA6L9gDALMxc38o6Dpi0URSQ1WsEuP3ifwgHeZjbri3KZXVBMeXOOp7XwRn11sFNqdOJA/FUj6hQQPMnpgFeU41mlX9YwqTfTUXVAPKbNHrhxluL0qi6HU0tRuIDKTbnGoXGxEYUVbn7t2wJxfNihTkHxtZe3VvT846YB7m+F/iUh15MCCIxRleGO7aVWT0F/wAsYPh2bq0W1UqjUzaSpMGNpGxHnIw/o+2mbVfiQnqaYm1xYELa3LAfQ8rSVRpcWEAee5O3Qr8vPHYxfA/a8BWXN62bUWDACTq3kSNiPr2x2AzvD/Z6rVMv4Abybn5b/PGlyHB8tRMga2/ee8eXL6euJlyCFUEsTAAuSTtgwcIeDrqJTYnbxN6EgWI7TgO/THRvA8HbkVMHYjYjEK3Hx+Kgp/2uR9CG/PAGd4dmlZFFMPrIVXRgykn6qLG5A2OGKcEoIIrOar8yrMqz0EQTHUkTzA2wEaXFsq4AYtTM21CR81mBvvGLRlKL3StTadvEPue2F2d9naTj9RUKP+65LL2vuPO+MhxGjWotpqqVP0PkdjgN6/BnE2JE7reP5fXAzZJosCeXb5+eFHsXSdi1QVHS8eFoFgCdvMY1n/ylUAgslS/+quqPMiCdu+AQsjA7H1xy5gr/AD74djiFN7V00W/aUwXSRvK/GNhHxnlYYlT4Ola9CotTqoPiAJsSvxC/bAAZfi1RDZo+X1MYcUOMI5ArqGPUjxDrcQfvnhTm+EshuCPPafMxgOtl2Fzv84wGi4hw+lWJei4RyBqkWciyywIIAFpKnv2zldqlJ9NRSrDkenIg7Edxi/KVmXb8v7YO9pSP0MO8BkZQpgfimVtygTHbAZH2lzwdFQ3IaR12vjVez2UelkVDJpLuxIPIEAAnoQApjy8sZj2d4f76oa1Ufq0+EHZ2H5gdPLvjVZDPf/6NBJ01ZQ8/EfgMc7wPInrgAfewTF8PMpXXMUjRYAfutA8DcmUx6EdLdIT8RypUn6en3zxRkKsNMwBt3I8uokfLAEVc0uXQtWMEEqF5lhuBPfnjNcQ44a8e88KSYUGQoPPlJ7n6Ybe3tNnFCqosVh4j4lHhJ80nrYHpbK5Gj7yoFI8Iu0dP8kDANOB5RhUdjOkLEi87XHX/ADjQtURZktESTpOmNMzqgx6xgbLuABFhFgOXSMXVh7xHU81I+Yt9cBmc/wARY1lekfChDKdpIvJn5RjZZTiWVr6WastMsY0sYIO8HlHQ7HHz9Y0jl93ww9mMmK1cBkDIJLE2ix03HflzwH0QOgYpQIMXeoI00zcATJDNHIbTeNsKeI1xZV+Ecv69++LM3mAq6EACj7+f1wHk8satRV6m56KLsfQA4AzhuRVVFStJB+FNtQuNRO8SO22LswmUrnTUy6kERqWVdY6GeXex54G4xnZaBYAQB0AsBgThylmiMAjz/AhQqVKdVwBp10n/AH1kwYncgQRyPzwnX/ONH7eZ5WrpTWD7lNDHq0yVP+2wtznGcydFqtRaa7sQB0Hf5YDqukEwZE2kX7bHHmNzlfZzK0xDK1VubEkfIKbc+uOwBnBdP6yoGVmWFUgyVmZNjaRb54HzVaWuY/lhZ7NBcvXC+800qnhcv8KxdWJHQ/mcN+NZYqW8943+4jAMsjWXSrbaJmD/AAMoa/LxGSIixwBxfKuHY9yR3Bkz8vzwNw3NFG6jp587+mD83mBQX3jMWoHSuiP2B2kRfQZFtwY3wCUVSBHfB9DP6hpqAOp3DQQfORgnM5MONdJlYNebXBHLr6YV5nLMrT5RA9OWAZ5Dh1AfsT7liZ0ySpNgQea+YnlbHZ3h7Iw1+EHYidLddJi+/nhOlYqZH+MO8lxi2mpDoROlwCPO9pHlfAC5hDq8UcrCBaLchF+07zfAdZVb4hfvuD+fbDt6OXqTodqTHlJdI3PhYzPqOWA+J5M0rtGgmBUWdEkWDSJQnoec3MHAV5LPV6ZASqWUW0uNYjpJGoL2UjBq8TW+vKgiLimxBHUgPMn+HUuFD0+hkffTF1LM6bET8x9/5wE6/G8ghgiuGF9BphW8j4o9ZjCHiXFXz9VaYHu6K30C8cpJgS5+Qv3nU8Q4fQroBVBtsy2ZZ78h2IIv64X0vZoU1Jy76+ZDEBj5H4TbywHBgqhVEKBAHbA+YDWYGCDII5EXH1xY1TSxVwVYbgiCD5YpzmYVVJJ/l5YB7mqgr0Vqxc/HAiGHxDaehHphM4j8N+Z33n+3yxD2Dzxc16bbsBUUchpsRbzW3PF2cQzIBFp/uLW/lgCc/Qark6qrd1HvF5mV+IDnJTUPnjGcFAAZuZMegxvOAPDKBe49PsnGRzJX31fQIX3rwPWPS+AKR8XJVjAaPiurVMgC8kQBueQHnfAKMvl2q1vd0wCWcgdN7k9ovje5XLrlqfu6d2PxtzZuZ8hyGBeEcNXKISYNV/iP7o/dHlzPM4Ip+MyTgKmUkzhhw/8AVU3fYnwqesfHHaYHocCGTUp0k+Nz56EHxOfITHU4lxnMrZUEKgCgTygR6nr54BbXqSe+Hvs/lyFqVNOoojMBYSRMLeNyBhBRTUcazME0qC04h60MY5Ip8Igc2cfJTvqwGAq+zGdqlnNMFmJZiXSSxMsd95JwXwP2XzNKutR6dgCQQymSREb9zjQ1c7BseX2L4pPEWB3n6cvnEYCFajXn9jU6/AT/AC7Y7F9LiDRzie39MdgEmay+obYfZap77LhmMuvhfzA8J9R/+2AFz+Vf/U0no4Kx6m31wfwkaHGllem1iFYFZPwtAPUAeWAVOCp2vNj85tzm2/TDfhlXUCjiVIII3FxBsRt2wLxWjpaL7n5c/PAWUq6TbzwCH9DrZWs6I7IyGCQbMNwSNiCCDfD7Ke0TbZmkHH71MQeX4SwB+YwX7SUCWpVAN1KsREWut+sGPTtgSnlyQbC/36YBg+SWouukwZe3I9CDcHqDfC+plyvIjvjqWWZDqQlX/eUkHytytzthlRzrFQtakXP7y7nzWwJ7j64BSKpGx9cO+C8QZd4KEQykWYXt0INwR9MUvlaJNqgWTFwRB+mPeJUvdqEQERedjPPnax26HATyvC8tJCVaywbrYj/iCsrzG55WPPzP0PcOfeK2ifA/4GG6yROk7CDBHlGFKViGG/z58v5YacO4y6GJ6Wmx2sZ5RywHmeQmIFht+d+9+nTvgbL5tlP9yPnHzth+iU6g1U290xvpIDI1ukeH/ifIYCzfDykGoNHRh4lvtDDw3jaZ7YDxuIJVXTWVWUSYa+kmx0mZHnI88Zn2q4I6w9KXojxRuy3PLmoHPznrhtUyjBiUUxuNz9QIj+mCMnmiLGCB98sBnPYGoTnFAMSrg97bfz9MP+KU/EZiZ+fSMXcO4RSXO06y+GSQVG0sGUH5kSNj0x7xymdTTsDzwHvA/iSI35Ezv+UN9D54xeYb9dV5frH/APc42fA1Gu58rc5Hl1n0xjePU2p5msGES7MOhDMSCOxBwHGrbGh4Bk/dr75x4yDoHNVI+LzI+kHngD2a4ZqivVA0D4FP4yOZH7o+p8sOM3mCx3wFdVyx53+/liedrrl6eo3P4VncwYHpuTi7LIEU1Kh0qomcB5LLfpdfXUH6imJ07gj8I82I+QI5YAvhgNGgatQD39eGJvKpvTWOVrx3E7YV1Wk4YcZzZdie5+/pgLK5dmIgHANeBZZVmpV8NOmC7mPwi5PnyAwdTzVLOFqtJ1YvHgmGSIABBvIUQOv5oPbDiPu6YytMwSAa17gWKJ9JPoMY73RK723jl5+eA+l1+B1IkKTHr98sAVuFuTqAO/8APy3nGITM1hpVariD4QKjALPS9sbjgWfzA8D1mdwmrxw8mRN2nYGI88AG+SYG4+sfnjsH1eOVwYK036SGH/oyj6Y7AZrM5UYV1MqymUJU9QY/LGtzWSInpEz1HXCvMUMA+oVzmMutU2c+Fh/GImOxsf8AlhWPCedvp88HezYmjWRZkMGA7EQf/X8u+BMxTIJ+/vb64BnWqs+WqhPiVdabG6ifyDDGLyHHsyWADjr8K/0xsuCsJgzBsbbg2M+nP/GMXw7L+7r1aZ3Qlf8AtaDgHScXzB3ZT/wX+mC8vxOvzK/9gt8sBpTxfnFK0KjbHTA9bc/PALqvtTVNwlEiTBKGYHWGxblfa55iuitT6KsMo28JJvFrHlzGE2XQCCRqHTb8r4rzK6bjp5b2wG8TL0qyB6BLgiYG48xyPKfzwBXyZVrYEq5Y00QCxVVuLEW3GCsrx8GFzNMty94u/YsvPzHy54D2nUI/l2w4yfF4BESvRvEInY264G/RUqJrpOGU9Adx1ESDO8gDAdSgV5fLAaT9HWoCcuzBt/dE2PUKxuDc+EyN9rSnrqZsII8JEibHYgXB5RHLHmTzpRtXMff9ow5zjpXm0VQoCuTZhuAw2i4vuJ3gRgFNNzEaoIIIPIEfW1sMc8yZge8plWgkMLwGE6hyMXtMGCLYzLZ9QCTA8+X9MZ3LVcw1cnLe8BqbaR8QFp6QOp2wG8y+TZFNrmI6iNz2HLvjzivBqVapSrVvhRI03mpeV8kuTPObSMdw1HoJOZqe9qk2AsqR5AajMb22jqRM/m2qN68r/U74CeczQYgCFHIDYRi/IZSRqNlAJJNhA3n+ZxXw/IT4mMKNybADFuZz4cQkimLX/wBTuRyHRem98BjPaXjhzD+7pSKQMADdzyJH5DGs4FkP0PLMtUn3tQAss2SJ0gctXik/LlOPOG8Bo06n6VpAgeBBsGm7xPSwHWTijP5suT57cpwHhUMxAO1h5eXXDHN5pclTBEGs4PuhEgHYufKbDmfU4o4NkyzwRzjbb57XgXwg4/n/ANJrnSJVf1dPTcFVJhojdiS1uRHScAqMkkkySSWJuSSbkmL9cWUaJIJCyBuY2kwL8r9bYkiyfzJwYEIWeTXHeD1EbHlgLPZ7huuveCEXXEbnYfLDrJrGZWSIbUP/ABJ/lhTwvNmhVSpMqLMOoO/cdZHTGmTLK7q9Jw4VlJ0mTEg3G+wwAGcp+Lv3H1t647BXFqQ1mbXP5+WPcBlMpmqtCyMNF/A3w9THMHuDzGG36fQqoHJWmxsUYiQe07jvjPBmchUBdiLBbn1jYeeHWW9lkNPVX/aHcaoCDkLfEZ57fLAF+zvEqYzDUVaTUUiQJEr4gJ9D2mMecQWD6/3jCLL8NfL5mlURgUWopN7hZ8U22iR5Y1XGaMMfXlgBuF/EB6/Iz898J+MrTp59gpM1BLT+Fn8VuxEfPDLK1IYfnt99L9sK/wDqFR/WUanJ6cT3Vjbzhl+mAOpLfHntF+wRRuzg8tlEnf0wHwLLZxlUwq0+TVLE+UeIjoYjDDNezj1DrOZVmAgLphQOgOo/OMBnAsY8zaixE2gm9zAvy9MXZiiyMVcHUBtuQeh7YhWENBA25dwIPyIOA1+aUOquLqwBU9QbjCXOUAoZjsAThdR4pWpStM+E7IRIHlzHkDgPP8Qq1bORAvAEf5wAmUz1Sk+um7K3Uc568j642/AvaOnmYSrFOrsCPheeXY9iYOMG8HbpiWVyVSp+zRm8gT9dhgPpWYyRUx0P3/jE8nRZmCgSd/SNzNgNhfCTgPD88xVDX0rzViHIUbm8gAdZ/pjS1c8tGkaVMz1aAC7C0m0RB277c8BnafsQ9Woz18xTpqzM2lWLG5J5DSPrjQcSrVMuqUxIphQqEEEMFEC4MTtyHlhW2aZtyScNa+TqVstpRWc+8UiORKkN2HLftgET1C5/pthllcmoBqOdNMcyL9oHU9Me1MicuoarTYTsI+I+caYH2DthdnsxJ1VmVQPhUWAHYbkxz3wFudzhrHbRSXZJ6c26n6DlizJZTWNbyKQ2ixc9B0G8n0F9huHEVfEQRSHXdyOQ56evy8rs7nS1hsBAHQC0dBGAu4hxDUbWAsALWwvo09RH5f2x5SplvLDmgqZan76sSFGwHxORsq8vXlueuAH41mjlstoURUrAgfwrYVD2JnSPMnljJUFIMgxHQxyxfxPPtXqtWZSNVoJlQBsq2Fh0/rgRNbt7ukC7NsLcu52He2ALp1wAZ7WG25mbE4mrhjffqfvph3kOA0UAaqWq1LE+KFB5gaSCR5k+WGByNB0qKlCmHKNpMeINpJS8z8Ubf1wGWUBgbwYt/EenaxJnthfmqA3NvIch/fBtEyD1jrtj2tRMkEG1oG4Pl54DbcGqjM5enUaNV1aL+JYBmxiRpPrjsYDKcXrZYt+j1Wp641aYvpnTMg/vH7jHYDSDiIRdKBVHRQAPyjA1XPnr9jCJ85ij9LJMLJJ2AufQYBtWzPU40lOsuYoJUEk3R9viWzdrmG/5YyCcFzdT/T0A83IH03+mNR7NZRsmrA1BUDGSpEKGsJH4tUWnbkQcALTy51CP8YdcVy6ClRSoAXB1jVHhWCBPczb/AGnti2rxsLJRURjzEs0xEhj4R/2mOuEeYzpcnqxux3J6k74C2tmTIg79P7HFuUDFgbxuPzPywPkckzkQN7bfPHntH7QLlAKNDS1bYkiQgO3OC/8AU+WASe1zgZogROlQ0b6tMn6acJDW+/z3wxyvs5mswTUqDRqMl6sgnqY+I/KMOct7OZal8bNVYcjZZ8gZPzOAyyambSoLN0UT+U4aZX2crsD7wrSUxOoy3yG3qRjSrmAo001CL0UQPpih2Zt8ALQ4BlkMtqqH+I29Asb9CTg6pmtIC0xp5BVEC+0ADfEVomJ5fc4Z8IyYpj39T/8AGOxtrP1j1PTAWBjl6RXeq3xn0kKOcATfmZ7YRVHvzIG313+fXri/OVizfO3qfryxT7skknfme+AO4Tk/e1ERd2MdvsCTh3xzPlBopyqrYAdLgEnn373xd7NZP3VJ6xs7gBOoWfiP+6I8pxDNKtUyVIkydyRPxCPlb7IVezweq5psrGk4hxJA0tzB3BF4MzbGLXh6Gu9NnBZHZXEkt4CQdzMW3OPpPCVFNCNRSkssxaLLEkmDtAm5tJ3nHyGlxYfplSuZ01ajs3lUYmY7EjAaXN1j8IgAbAbCNvTA9GkWOGWWyIrQUIZTzFwfljs3xShlJVYrVreBT4QRHxsPyEmemALYplaZrV4NvAoMM55RER3J/O2MXxjir5lw9SBaAizpQdBJO8SfPAucztSrUarUaXM36DoByA5DFnC+GNXIYylPm3XsO8/LvgPOHZN67QhKqPieJA7DqTAtjVZOgmXXTTG+7Hdo6n+QxyuEUIghVEATtH88UlixtgJmsSd8aDgVJVX3rNBUywI8IWJJmYBABt3HfCvJcLZ4hZm/P7jvfFntJm1o0fcUyC9SzHnoE6vIGNPe/TAZuwsI0m63DEKTIBMkg9Zv1xRXeIUAsxMBQLk8gB3xZ4nIRFLMQYE3Mbnzw+4Vw5csNdSGrsDebUwbQvfq3nHcLOC8PGWpxUCmqxl5AMdFB7XnuTjzFVWsWM47ABZX2Zy6GajtVMbRpWeexn64YrmEpCKVNE/2CJ8zEnzJwt1E3GLUyrG8fZ2wFlbPMeWBalcnr2nDLL8HqNYKT5Cw87eeDMvwdVPjaSPwqQxtyK3ierRgElHLs5F+fWcNsjwYQGqMEU7FucfugSWPYYYa0pTCrT6/iqD1+FeXXC/N8X5gEt+8xJbymbCwsIwDLNjwaabmgt5aAarDoLkID5E+WE2Uo5bLfsaY1/vtdvOTt6YGNR6h5k4Ky/CnblA3JNgB/TAV5jOM53+9sRpZYtsP6YcrkaVJdRIcxMBhEdSxIt3E4EzfFHPhWrTpAclddXqxJM/7Y5+WA4cK0eKoyovVjpHpNsCV+L5alZZqn+EQPm0fMThZWq0CZaurmNy8n5tvgDM8RoKLeM/wi31scA64ZnK2crimoSigGqo3xEIpGqDEajIAthvxzOh3taJjyNh9PyGPcpSTL5dfDFSoAXkyQYsvSADt1PayZmLN974C7LUZ/nJ/rhhwvhprVQgBCKR7xhso6C3xHYb9dgcRpUyEEDUzGFEi5YwoFuvP+mNBSUZdBQWJEa3URrciKhmJ/EImw0gdMARnMwCxFoEiL2AkLMche/KMLf0UTtqJgACGJ6RcT5nzxXVzGqDvMGJAIPURMXtB6YO4dThKtTSCwhdpKhtWoibg2EnoT1wFfEsmz0KlAZinS1AqSv6wkH4uYidjE2nrOMJnv+nuZWmalN6dcD8NPVrj/ayifIEnzw3zNdyxBMx3nz8t/wAsaLgVRgvrF7GDA5crc+2A+Q1EKnSwIIPiVhHiG4I35djjnqc5jnHfyx9G/wCp2RVqFPMhW94anumI3eVfSSBzU04B3gkchGS4TwoKC1ZFZt1U3025iY9IPLAC8L4S1aGqStMbci39u+NCXAAVQABYAbRjypVn7OPKeXZmiDOA5AWPU4ecNyChdbsAokknaBviGXy9Ognvax0ryHNjE2HM4U5riZzTN7x2pU1U6KYBZWIMgOJ3PW4W1uZAriHtIJK5dQQPxsLHrA5jzwipa6lURL1GMnUZFrkkx4VA+nyx5VcKAFB1G0CSWPIAAc7CL3GNBwvIDLJrqXrML3EIN9Ii3STzI+QW5TKU8skC7H4mO7+fQDkNv5hVqxc4hmK5c4IpItNC7kBQJOw25X3PQc7YArK5FmFgT5d9sdjOZritWo0kMgHwoLETeTIuxtfaAItjsBqhlKNExVZdU/AnibbmB8P/ACaMXDOgTFNE/wB5LNFvwgiLdzvzwj/TCtlhR2Ef3xWNbdcA4zGfUWdneNlkKo6DSoAjznC/McVYjSsKvRRAGIUsg72Ckn1+eL8xk6OX/wDuKyoYnSDLnePCLjbcwO+ABCs22GFDhelddVlppIGpzpHzP+e2F2c9rUUAZWlBi9SqAWBnkoYrtG83wir51676qrs5uJ5weg2A7WwGjq+0FOmdGVpmq0xrdSF3jwr8RPcxvthDxDPV68irUZgPwCyi/wC6PDbqfngWlUAMq8EXBBgz+fLfyxJcwkiTzvB3Fvr6HAd+hhmCr4ukA7bmBy54i1IX6DlgvL5ao/wUmInc+Eb8ySPpgocEqkeOqiCbKNTkd9guwA+LAJq8gQRt97fe2GHshllq5tNUFUVnIImQq2EHe5HlvgocGp31FqnPkg/mfScHcFrUstWV/dqFgq2kXKsIMcybzvywB/FMxrJN5Jg9x/Xb69cD8Py+th3OGuY4ZqhkIqI1gySQ153vB7EyOmGGXyi5dC7Rqj9WpuXaNwI+Ec2O1uowHZWkvvk3IpCbfvupVBvyUzHKVxVn6ms94BEjnM/mT+WI0qeinBPiks/ckk6vK58o22wKCzR4NXcwQQSf67zvPU4Bpw6jqMQCZHhIPPv0tF/5RjHcd9tHTNhaBijSJQqRK1PENbESDuoiDy3ucbGofdZao/hQ6W032EXbr/ciOePj60TEgHptaek4D7vlvZ2jmFStTqAqQDtJixAk2iD+7O3PBFLhJp2piGJ3BmPWD8jF+eM//wBP/aTLjL0aTVAlVYTSzQxIkDSSfEDBsDYmIxuRmKdtRYz1JibeXzwGY/6g6aWVo0gN6hIP+xYP/tFu+Pneknv9/wBsbT2yzRzFVI/ZosAjmSfERfawA/24SUeGnff89r/YwCzL5YmMOvBQTW9yRZf3jyHYTALGwn5018/SoSo0mrFhfSvTVpH/AI7+QvjO1sw9RveOxZiIN7WNgBMR223wBmaWpmHq1GuaYJMkQo1KIX57c73OBszmFUKToIWdrGJmZjnt6bYHDTAAJY2AHeIA74e8P4WKYD5hVNVSdKSCE6aoszTcRt1NoDuGcP0E16oIP+mpMlAR4mMW1HYdB3tijPZsu3b8sSz2dLnf7+/u2JZPKiNR2+4+fTAeZcLTU1HOlRue23zvEc5xnuL8X9825SmIhSYJPU8pnbphmjjO5laCk+5Txuyk+IKsnlYBjpn1xoBxKnR8FFFRDyC79zeSfM4DNZHhlfNg1WcgGArMBLAeUCBjsapOMK4GqmjR1UGPlEeuOwCAe1WQS2mu/cKgH1M/PAf/ANaVGtQy1NP4mJY/PwqPlgHKcNA5ffywxp5QDl8/ucAPmOK5+oo1VFRT+GmBTJne6LP154WJwmqxJLKdRMk6iZPMmLm/PGjBI52588R1/ZwCej7P/vVG9AB/XB9DgtBd1LeZJn6gfTBUHaMS9233GA9p5Wgv+kgjqq4vTMKvwqFP8KgfliNPIMdhPlti4cPPT6/ZwAz5ok3JxU9YkzfDAZICSSAOv9zbFFfN0F3qKYHI6vooOAE0E9Tio5cnfFlXjNEISoZoiYWNzHMgj1GFWY4+7HTSpEk7TefIAYA2gaquBQeojtb9W7KT2lSLedsabKZT3AJdi9YiajsxYt0EtcgarDtOA/Y/IV0arUzChW0DQoiQNXiPPkAPXzxbmnJPWfna0dtpwFrZkuYJubg7QT0jkeY9Y3wdkMoILNpAUEsTEIBzZo+G/fY4D4bkC7QDK3nsOcmNown9pONiorUKECireNh/qkbR0pg7fvG+0YCr2n9oWzDOiOwoggIoGlSo/EwBkkmTBmLYRLQkTG5gHlyt9cEUMuCQJVZgXMDzJ5dzyxdSXSwIgkTHOY29MAOmSDaoItEBrFpMQBF43PbBdVHkBi3hMAXgFel4kdsWvlwQSDaBbTG9j1Ag2k9usYtyeWL1Ag3ewJMCSJBMjY2+mAKp8fzYv74G34kpMdo3K6p7zNhgN3qVZWtWqEMNR1MzC9x4YMieggYO4Tw8VKhpVCVKq5iLhlNlNxubXP5YhwStVjUiAKTHjlYBMnSYJYWgiOY2vgFlREpiG8BWQZ6zfkIgEWPTli/JcLqVbz7pLQ7AyR/Cu7cr2HfDHK5GnRJb43vLuPyFwPqe+J1893nvgLaNKjl7U18UQXJl28yNgYHhFvzwJVzBab+Q6+WKyjE3sZgg7/LDLLZJaampVsoubx/gbXwFWQ4fN326Dc9YsYxP9ODn3dNPChHjJs8gwqj8Q1Lc3A2sd51FOZBQDSk3gsJHIFhy5xb12xBzTpWWLQJAiP8AaMBb7N5ShlWIZlD1VKu4GkKSZWxJAEgdB1AjEOK8MZSRaR5j72+uEmZrM5MDbePzOHHAOLVfDSqD3tMWAPxJ/tMcujSOVtwC0SLQMdjT572bkgoQ6nmCRBsSDYwbixuO++OwGby+QbY8rYOp8NP2P74Xe0XEatPNVlXSoDA7XGtQ5FxFi3TAlPiuY0t+ti1/CojyheeA2OR9ljUptU8cAkHRTLxCgy0EaRDfQ47KezBal706woLA6aZaNIUkkyAB47eTdMZGjxWqF0MyVAGLgVkWrpYgA6S6kiyiwtbAlaonuVpvJh2dRaD7xUDGdy36pecWwG8ocFX3PvnnTLCyvU06ACxfQp0C4uZtJgYHp+7OXFdVd0YVCClGoyD3Zg63iKckRMdzAvjN8NzmaRVp0KTALqKaqKkp7wAPpdklNQAkg8gbHBmSymeWn7sLTpgKyozrTLoKgioFbQzAMpOzDcxvgGdH3tXKmvSQA6KrgHW4UUZLrUdQFpuVVmVTYgrfxCM/Wzlc0Pf++VR7z3WhFhgSpcGSLiFI3JteMOchw0U6ZSpUUsyMmtaNMOFcEOBUKl7qWXf4TG21lHKZdKJoka6ZYVIdUJ1CwOoLq2MRtFuZwGQ4lYgvVFQsJHiLaZ7RAPlhwfZKo2XWtSYO2lGKgKNGvSCHJqal0zBlIJEDfDTLZlFOnL0AG6Ilz5wO+Dc9nc4tMh1VUhVYqE1QCCoYjxRIW88gO2AzvD/Z+ogcVWpqjATpMtAmeUcyP640y+y6ZKm1Wmo8OnUz/E2q40EmWWSFMACZ3IIwmrZ96iKpIhAYhQDBuZIEtvzJjlieY4rWrKUczIVWbQuphT/ZhiACQsmATGAsynEGVtQPinc3BneRzBxouJ8NpIHesDR0sQSRqVgrBNaz4lTu0gjyOEGR4Oznn+UX8+k4K9veKTRNN6murUInbVpnWZj8OpRAOwMC2AX+1ucYU3pU/BTWu1BtQh6ppgFmF4FKWFhvIneMZ7IUlJCOVpgsoNRtR92JOowDtBk2nw4szeeqVhTNVpFNBSW2yrEf8ja839MSoZr3LU6tP4qZB8QBGpWLL1kQF33M8sAXxXgVXLaRVIFQ6iUHiKqPhclZGlvERzhZi4xYnDhRzQpPVpgSJqN+zEoHU+KIFx8UX3jFa5vM5oAIGqKhYguRALwXl23EiYncta5w1Wm3vv0jM1Verbw00UJYQNUqA1rEQJgb4AHiuVc1KNOj+sFRCUZQugqHP40dkYAqQTNiLgHEuFezFes4V9FICWKiWqEKJYBUtJ02Eg35YZVONkBFTSiU/gREUIPEW+EeG5JJteb4Ep8arLVNVG0vLGQAPikMIjTBBNowD6h7MpRzFSnSpmpUNNqlNWfUVlgAovpDKfDcnbxNvhJxLPKCUDCo2ofrVLadjqUW8Qkjxfw2sceJXzDuSpglPd+FQoVJBhQAAsETIvPPFlbJ1Krl6t2MSYA1fxHSLsdyTcm5ucANksucyQqBlKoSxRXqM51G4QC0BgCJAhSdzBLrcLWnmXBQMitGgOYuNtXxSJuN5BF8UpxejlSys6DWNLKyhxGoNddJAuoN42wfTrVKxmi9KmhRhqCKdQZY0gMhVSQbaRa5JOAs4TlKZ94q/rKg0g6blGbUZa4UDTTeSzCN8E5b2WeoSc0ympSqMkofAJEiATCoBTcmoTPivtgPhRTh6VEohfHGsESDpuJ1bweZ25AbYAq+0VfVUhgfesGdWVWDEGVJBBAgkkeeAZZx3LmjRogik60nVWszmoKdixBBqVLTynphLkuH1cx7xqVAupJRYcDQ5KkbsC8AgXEeIc4x5lc/mAahSs6mo2p2QlWc3MErBiWJjacOOBNUoLqFQUqanUSQIBlDzm/6pLdvmCXhnBnqEQP5f464Jr8WpUtNPKsjOTeqf2aWPwk2Jt8Vx5xOPM1x92IXLaadIRJYAtUnkwYHSs30gW3OE9GnqBAZU3JmB8IJgMeZiAvWOuAhkeKZjL6/c1igdizLpVhq5nxCxPbcAenmB/cSTJA8wbz5D19cdgHfEuCU62YqVTWclnZoBFryALTAEAeWPV4Jld2NRidyah9ee+JNPI7ff8sVkNfa2AtHC8ognSxPeob/ACOLUq0aX7Okintc/M3/ACwDovidTLR4ZuMAbU4ux2N/vliitxB258o57cseUeH9/s/4wZ/8YFg2g/fTACUl1SSYUAFrCbmwHMnvgcr71lp0lOsnck7dT0AFyYwZmMsOQj+vy+nlgvIoKFBqgJ1VBHKAAYHrMk+Q74Dq2aTLqKdEGN2Y2Z+55x25YK9nahqOBuGkEbyCII8oNx0nGazFUlrc8OOH1zQoVsxuaSGB1J8I+pHpgI5Thl+02mxjkTzmMWZzP5bKqC51NNkQS0/O23P88YvNcSrtlqA1marOSR4ZCwIMDrO29sXZD2b1BTUYKNgEFzfmx8+hwDHiHtvVJIpKlJOU+I36/hn0i+FlJ61diUSpVZjJa58vEbfM9MaTKcKoUZikuocz4jPYtO/YDFlfOkjt998Avp+zxKqalQU+oHiPoBAB85wRRyOWpXFPWw/FUOr/AMbL9MVtmCd9vvviVDLl2AB32m39cBbX4ixsNug2HpgcBmOHnD/Z7XEsNp+W+K6/FKVFtFGmGYDVqqCBAtEK3XqcALkuEO/KALkmwA5k4lVzOXpWTVXeYintbvEHnsTthdn85UrWqOSAY0KNKKR0A3uNzfAjLA29Pvr/ACGAKrcbrt+zApLMWUEzuBJH5YVrnGDqC9V5I8AqNLG9hF5PQDFmUptWqikIl+bTaLk23MTE41+V4VSyQsPeVWF3a282EHwrba/ctyBHwb2WBmrmhoWZFL1kajz6ad+sYcZ7i6qNNMBQBAiBbyGwwsz/ABRm3+/TAdNSxjn1wF2h6uoj8Ik+X9BHpi7h3DDUYLIBPMmPrgzI8N8DuWhUQu0fFpAkgCwm/M4Br8ZOlWy40UmkBj+1tY3mF9L23G2AZValGh4WlnAuixq9Zsv59r4SZrOPWI1nwgABEJCSBYkEmSSd5tJxTQIV9RUPaPGSf4bwRJtivP5zW06FBcqBp8IBgAWvbb64C+gw8RKzeSbggXHLa5BnqANjiiqvlI3vM9+f3GNTT9ladODWqVC0AsKZCq0wSsFZ0xI3BvNsEt7J5dm0p7xHG3jDKWKyoJZSQvUgT2wGKZIANrk7gHbuR35Y7EqFaRafnH5Y7Af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entury Gothic" pitchFamily="34" charset="0"/>
            </a:endParaRPr>
          </a:p>
        </p:txBody>
      </p:sp>
      <p:pic>
        <p:nvPicPr>
          <p:cNvPr id="36869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7425" y="3200400"/>
            <a:ext cx="336391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Koliformní bakterie - stanovení</a:t>
            </a:r>
          </a:p>
        </p:txBody>
      </p:sp>
      <p:sp>
        <p:nvSpPr>
          <p:cNvPr id="37890" name="Zástupný symbol pro obsah 3"/>
          <p:cNvSpPr>
            <a:spLocks noGrp="1"/>
          </p:cNvSpPr>
          <p:nvPr>
            <p:ph sz="half" idx="1"/>
          </p:nvPr>
        </p:nvSpPr>
        <p:spPr>
          <a:xfrm>
            <a:off x="585788" y="2212975"/>
            <a:ext cx="5375275" cy="4645025"/>
          </a:xfrm>
        </p:spPr>
        <p:txBody>
          <a:bodyPr/>
          <a:lstStyle/>
          <a:p>
            <a:r>
              <a:rPr lang="cs-CZ" b="1" smtClean="0"/>
              <a:t>Endo agar</a:t>
            </a:r>
          </a:p>
          <a:p>
            <a:r>
              <a:rPr lang="cs-CZ" smtClean="0"/>
              <a:t>Selektivně diagnostické médium</a:t>
            </a:r>
          </a:p>
          <a:p>
            <a:r>
              <a:rPr lang="cs-CZ" smtClean="0"/>
              <a:t>Rostou tu </a:t>
            </a:r>
            <a:r>
              <a:rPr lang="cs-CZ" b="1" smtClean="0"/>
              <a:t>jen G- bakterie</a:t>
            </a:r>
          </a:p>
          <a:p>
            <a:r>
              <a:rPr lang="cs-CZ" smtClean="0"/>
              <a:t>Bazický fuchsin eliminuje růst G+</a:t>
            </a:r>
          </a:p>
          <a:p>
            <a:r>
              <a:rPr lang="cs-CZ" smtClean="0"/>
              <a:t>Shiffovo reagens indikuje </a:t>
            </a:r>
            <a:r>
              <a:rPr lang="cs-CZ" b="1" smtClean="0"/>
              <a:t>štěpení laktózy</a:t>
            </a:r>
          </a:p>
          <a:p>
            <a:r>
              <a:rPr lang="cs-CZ" smtClean="0"/>
              <a:t>Laktózapozitivní koliformní bakterie rostou </a:t>
            </a:r>
            <a:r>
              <a:rPr lang="cs-CZ" b="1" smtClean="0"/>
              <a:t>tmavorudě</a:t>
            </a:r>
            <a:r>
              <a:rPr lang="cs-CZ" smtClean="0"/>
              <a:t>, médium také zčervená</a:t>
            </a:r>
          </a:p>
          <a:p>
            <a:r>
              <a:rPr lang="cs-CZ" smtClean="0"/>
              <a:t>Laktóza negativní jsou růžové až průhledné, nezahrnují se do výpočtu</a:t>
            </a:r>
          </a:p>
          <a:p>
            <a:r>
              <a:rPr lang="cs-CZ" smtClean="0"/>
              <a:t>37 °C</a:t>
            </a:r>
          </a:p>
        </p:txBody>
      </p:sp>
      <p:pic>
        <p:nvPicPr>
          <p:cNvPr id="37891" name="Picture 2" descr="duben10 002"/>
          <p:cNvPicPr>
            <a:picLocks noChangeAspect="1" noChangeArrowheads="1"/>
          </p:cNvPicPr>
          <p:nvPr/>
        </p:nvPicPr>
        <p:blipFill>
          <a:blip r:embed="rId2"/>
          <a:srcRect t="16240" b="13780"/>
          <a:stretch>
            <a:fillRect/>
          </a:stretch>
        </p:blipFill>
        <p:spPr bwMode="auto">
          <a:xfrm>
            <a:off x="6124575" y="2443163"/>
            <a:ext cx="510698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Koliformní bakterie - stanovení</a:t>
            </a:r>
          </a:p>
        </p:txBody>
      </p:sp>
      <p:sp>
        <p:nvSpPr>
          <p:cNvPr id="38914" name="Zástupný symbol pro obsah 4"/>
          <p:cNvSpPr>
            <a:spLocks noGrp="1"/>
          </p:cNvSpPr>
          <p:nvPr>
            <p:ph sz="half" idx="4294967295"/>
          </p:nvPr>
        </p:nvSpPr>
        <p:spPr>
          <a:xfrm>
            <a:off x="850900" y="2622550"/>
            <a:ext cx="5654675" cy="3416300"/>
          </a:xfrm>
        </p:spPr>
        <p:txBody>
          <a:bodyPr/>
          <a:lstStyle/>
          <a:p>
            <a:r>
              <a:rPr lang="cs-CZ" b="1" smtClean="0"/>
              <a:t>Teplotní test</a:t>
            </a:r>
          </a:p>
          <a:p>
            <a:r>
              <a:rPr lang="cs-CZ" smtClean="0"/>
              <a:t>Potvrdí </a:t>
            </a:r>
            <a:r>
              <a:rPr lang="cs-CZ" b="1" smtClean="0"/>
              <a:t>čerstvé fekální znečištění</a:t>
            </a:r>
          </a:p>
          <a:p>
            <a:r>
              <a:rPr lang="cs-CZ" smtClean="0"/>
              <a:t>Test při </a:t>
            </a:r>
            <a:r>
              <a:rPr lang="cs-CZ" b="1" smtClean="0"/>
              <a:t>44 °C</a:t>
            </a:r>
            <a:r>
              <a:rPr lang="cs-CZ" smtClean="0"/>
              <a:t> na </a:t>
            </a:r>
            <a:r>
              <a:rPr lang="cs-CZ" b="1" smtClean="0"/>
              <a:t>mFC </a:t>
            </a:r>
            <a:r>
              <a:rPr lang="cs-CZ" smtClean="0"/>
              <a:t>médiu </a:t>
            </a:r>
            <a:r>
              <a:rPr lang="cs-CZ" b="1" smtClean="0"/>
              <a:t>s laktózou</a:t>
            </a:r>
          </a:p>
          <a:p>
            <a:r>
              <a:rPr lang="cs-CZ" smtClean="0"/>
              <a:t>Laktóza pozitivní kolonie budou </a:t>
            </a:r>
            <a:r>
              <a:rPr lang="cs-CZ" b="1" smtClean="0"/>
              <a:t>fialové až tmavomodré</a:t>
            </a:r>
            <a:r>
              <a:rPr lang="cs-CZ" smtClean="0"/>
              <a:t>, negativní světlerůžové a šedé. </a:t>
            </a:r>
          </a:p>
        </p:txBody>
      </p:sp>
      <p:sp>
        <p:nvSpPr>
          <p:cNvPr id="38915" name="AutoShape 2" descr="data:image/jpeg;base64,/9j/4AAQSkZJRgABAQAAAQABAAD/2wCEAAkGBxQTERUUERQWFBQXGBgXFBQUGRgVFBUUFBoYFhQUFhUdICggGBwlHBQUITEhJSkrLi4uFx8zODMsNygtLiwBCgoKDg0OGxAQGywmIB4sLC0sLCwsLCwsNCwsLCwsLCwsLCwsLCwsLCwsLCwsLCwsLCwsLCwsLCwsLCwsLCssLP/AABEIAJsAoAMBIgACEQEDEQH/xAAbAAACAwEBAQAAAAAAAAAAAAAFBgADBAIBB//EAD0QAAECAwUDCgYBAwMFAAAAAAEAAgMEEQUSITFBUWFxBhUiMjRTkqHC4RMWVIGR0UIUUsGC0vAHI3Kxsv/EABkBAAMBAQEAAAAAAAAAAAAAAAABBAMCBf/EACMRAAICAQQDAQADAAAAAAAAAAABAgMREiExMgQTUUEiQmH/2gAMAwEAAhEDEQA/APuKiiUmtjxpmOxkd0MMIoKVFDXAfhJvADaolvmaa+sd4fdTmaa+rd4fdc+yIYGRRLnM019W7w+6nM019W7w+6PZEMDGolvmaa+rd4fdTmea+sd4fdHsiGBkUS1zRM/WO8PuobJmfq3eH3R7IgMqiWeapn6t3h914LLmPrD4fdHsiGRnUS3zPNfWHw+6nM819W7w+6PZEBkUS3zPM/Vu8PupzPNfVnw+6Xtj9DAyKJb5nmvq3eH3XnNE19W7w+6PbD6PAyqJRIjwZmAx8d0QPcailBQUwP5Tcu001lCIluw+2TfFvqTIluwu2TfFvqXNnUEMCii9Up0RRRALY5QhlWwhedTrZtHDau4xcnhHMpKKywvNzbIbbz3Bo3/4GqAT3KxoB+FDc/e6oH4zQSK90QFzy5xpmeCvMEXTgcti2VKXJNK9vg6meUUwRUdHg39qnnqMCC576VFaDetUaH0T0T+N6qmYeGRzGm9dqEeDh2M6tDlC8XfhOfniSKrhvKqMKXmB4rqKeayTIpTA5jRZ4ziaYHNaLx1g49zyMkrylhONHB8EnXNtUbhThpU0c3+5mP5bovnkbTonNdytoRILgYdaVxFRQ+aynSjSNrPpkOIHCrTUbQvUvWVajYuLf+3E1aaUdxGvEI5Aj3tKOGbTp+xvUk44KoTyWqKKLJmgv232yU4u9KZUtW32yU4u9KZVdV0RyyJbsLtk3xb6kyJbsLtk3xb6k59RDAvVFgtaaLG0aKuOzQbVMkNvCyDbbtUmsOHWn8nDXcEBl4XQHRPV2bkQkoRLR0TluVlDcHRPVGzYq68R2R59knLdmJkQBtCDlrTZxRyNAAhEipNMQvnXLSx48f4fwxVrQSW1A6WFHIrL26IDIcs9z3xA0AmmFaYdJWWeI5xjKD3/AFGELlFvUhlmYmB6J8lnnIuHVOY2bVXFmjdPRP5C5mI5p1dRqNqwjU0zp2ZFzlLFmGi9BAoMwRV1cKFvmvbCmIz4TXR2UdXSjajQkaFG5gE/x1Go2rxwIp0dRqrHavXpwYpb5OI0ImnROe0LBMQyaFoqK5ggjCqJxYhww1GqxumGgiG0MBGNwOFQDXG6pkmzZSBxiva5pAoQcDWhGCcLDtj4oo+jYjdmo28NoSzNwySDQZ7dx3LHfex7XNoCDganZwWdlakjWE8H1eG+o36rpBbAtERGA67NlM2/bMbkaXmzjpeC+EtSyL9t9slOLvSmVLdudrlOLvSmRV1dENkS3YXbJvi31JkS3YXbJvi31Jz6iGEoHFiOea3daDEZAovME3TTP8IdLNdQdEfnfwUyZxZ8M8s0hg6Og1CrDjcHR02jYtsO9cHR02r53yl5bRJaMIfw23Q0VvXgXVGN05KzxqpWtqJHbLShsjsJZ1dNo2IfNWc0m+YYLwMHYVCJy0UvghwbS8wGhNCKjI4LuLDddPRGW32W6scHgncM7gqcLg04eaWLC5SRJiLGY6XdCENwDXOPWFaY4Z4VwqnWdguunoj8+yHx4JAyGY138FvXZFo4ksHrojqDDUa711Hc6gwGY19lTFLqZDManbwUivdTIZjU/pJxEpHMzEdhgMxr7IHOwoMKIZl4Yx1A10RzqdHZkt1szL4cJz2sDy0VDQTV1NMkoRmPtWUF5v8ATkRAWEgkGgzunMYkLeuvbI1u9+BuhTN8Ney65pxDgaggg60XsxDcaYD8nZwS9YnJyJLuhBsa8xooWkHEmtSMaAV0omcsdh1c9+wrC5RXBpDk6sObdCjAGl15p/qGR/x919EguqAV81mZV5oRTA6A7OKe7CmL8MH/AJjn51Xm+THK1ItoeHgxW52yU4u9KZEt252yU4u9KZE6uqKmRLdhdsm+LfUmRLdhdsm+LfUnPqIORa6U/wDSzQL10YD8+y1RK6U+6pg3qDAfk/pRN7ikssrg3rowGQ19lijWeHsF+Gx1GjrY6cERg3rowGQ1P6XIvXBgMtp2cF3CxxexlKtNbmMwnBmAHV27uC4+BFLjW58O7lU3r2prSlKLZFvXDg3q7Ts4Lx73BpwbltP6WnsZnoRnmYd5hLLp+/kcFgtKScGF1G8KmtK8FvbK/DbELLovYmpNAvnnKX/qJ8GZfLOhghpbV9+lQSCS0EdIfdU+LCycv4fhnco/AJZ0lMxJ58wfiQWBwvMiF1HA4XBoQKV+6dnsdTTMbdqzSk8I8NsSGWlrjhnoaFG2OLWDotfVwBzF0VzzXoeTc1yiOEdTBMzCdhlmNqzRILhSl0CuworaLTXAtz2H9rFHDsMW5jQ/tZwseAcdysQzUYjPYf2rHtdUYjPYd+9Bre/qoTWmThw3uc+rw4Uz/kKlGWh9G1LQcK4HPXVc28ZyawO3R3tFAW4nYdh3o7yTiUZQ7/IjT/UgUWG7DEZ/2+6N8mWkOxx627RqisS0sqrf8kXW52yU4u9KZEt252yU4u9KZEquqLGRLdhdsm+LfUmRLdhdsm+LfUnPqIPProqYV66MshtV7lWwGgy/HuoZcnRxBvXRlkNuxeC9d0rTfsXUK9dGWQ0Ozihr7Ld8cRxEp0KFlOjxzSRyzZGDrh6uW/Ysk854YerlvWyPeuHEZHQ7OKyTzXFpxGR0P7W9T33J7f8ABEnOWXx5h0lDhl7HVDozC7oEZ1bTIUpWqHcqf6mGYbYEvDitZdDYhaHvrsIPVGWKb4fJyHCdEiwmNa9/WIBxxrtWubkXUOI/B2jevWj5FUJLQiKUJvkBhjgwYNblVoGANRUDFWwppzoYd1a0wc0gjHUVWublnAZjMaHaN6yTbXAZjMabxvT1KZlpcTyZiO2jMaH9rNGiHDEZjQ/tcTLnUzGY038UkctIc46PDMG+WAdAwzdAiVxLxs44KiunIo7vA+PLjTpDMfxP7V7g7DEZjT3QqVMS42+QHdG9QYV1piisOE406Wo091LdHSzWtlroZw6QzGnujnJtmJOdAcf/ACIp/wDBQeZhOaMTSh2BMfJ+XLIWOZz+3uSobXiDK6lmaMludslOLvSmRLdudslOLvSmRFXVFjIluwu2TfFvqTIluwu2TfFvqTn1EMCrAO0fj3Vq5IUckdFLQ6gxGWw/tckOuZjLYdnFWEGmYy2e6re1104jLYdnFcCZktGaENhL4jGAigLsBUjAVLkC5WTU7DZDMpCZGvPAiXqi7D1cOku+XfJBtoy4hRYhh3XXmlo/lSlCCaHNGpaSMKCIYcCGNDQSCTQCmJvYqmMoRSfLJpRk2dugPunFuX9p/wBy7mpdxacR4fdWRL104jwn9rqYrdNCB9q/5Uzm8m6gsAO1IDg3rDMfx3jegNo3qdYZjTeN6O8onvbCe4UcQCaBpqaY0GK+WclOV8aedFY+E2HcANWhx/lS66pz/RXseGm45Z5t8Xu1+HbuUkUzf9OYQDb1290r2GN/ZQ0RG0ZxsMViRGMFc3UaK50qTsBWqHAjUcYpZW90LjSOhUXQ6pzWG3LCEdobExANRhtwOq9TUsbEjSbWeDdKxC4AhwINCCBUEHVMdmRLjgXHCo0CBWfZxY0NBoBQDDQUwRt0Gjalx0yA2qHysS2N6ttzbMAx4zWtJpUEmgwAOeSaYYoEJsWTLRed1neQRcLybnxFcI9Ghf2f6Abc7ZKcXelMiW7c7ZKcXelMi2q6o3ZEt2F2yb4t9SZEt2F2yb4t9Sc+ohhXi9UUrOjhwVcVpocRkdPdXLhwWbQGG1JD4rKOIwN4UBzH3V0W8WnEZatP7V7sQaFeRGkgio/HuuQwUxw66ekMv7T+1zNXrp6Q8PurY7DdOI/HuuJiG6hxH490kcsH2hCcWnpDw7+KCx7LDQ4tutqamjQKmuuOKZJmC6hxH438VnmZU0OI/Huq6rnFYTJbK8i/HknUzGmm8b1y+SNM9mm9HY8maZ7NN4XkaWOQNToAMc1SvIZh6gWZSgqTTLQbURs2RLiHvrdHVBwrvWyXs81rEx/taMuJ2ok1qynd+I2hR9IwUXYUAUUpYlgAW52yU4u9KZEt252yU4u9KZFXV1QMiW7C7ZN8W+pMiVbMm2Q5ua+I9rKltLxArStaflOfUSGdRYOeYHfQ/EF7zzA76H4gp8M6NtFFi55l++h+ILzniX76H4gk4sDY5n/AuTXisvPEDvofiC854gd9D8QXDg/gGl7sNR9qrx7gRmFn54gd9D8QU54gd9D8QXOh/ANDxUYHyXkSGSKfpUc8QO+h+IKc8QO+h+IJqL+CaTLjAJ6xw2DDzVjIQGQosvPEDvofiCnPEDvofiC6xISikbQF7RYeeIHfQ/EF7zxA76H4glpZ0bVFh54gd9D8QUFsQO+h+IJYfwAdbnbJTi70pkSpaU2yJNyvw3tfQurdINK0pVNasq6oTIh8exID3FzobS44k44lEFFoIGfL8t3TfNT5flu6b5omogAZ8vy3dN81Pl+W7pvmiaiABny/Ld03zU+X5bum+aJqIAGfL8t3TfNT5flu6b5omogAZ8vy3dN81Pl+W7pvmiaiABny/Ld03zU+X5bum+aJqIAGfL8t3TfNT5flu6b5omogAZ8vy3dN81Pl+W7pvmiaiAB8CxIDHBzYbQ4Yg44FEFFE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entury Gothic" pitchFamily="34" charset="0"/>
            </a:endParaRPr>
          </a:p>
        </p:txBody>
      </p:sp>
      <p:sp>
        <p:nvSpPr>
          <p:cNvPr id="38916" name="AutoShape 4" descr="data:image/jpeg;base64,/9j/4AAQSkZJRgABAQAAAQABAAD/2wCEAAkGBxQTERUUERQWFBQXGBgXFBQUGRgVFBUUFBoYFhQUFhUdICggGBwlHBQUITEhJSkrLi4uFx8zODMsNygtLiwBCgoKDg0OGxAQGywmIB4sLC0sLCwsLCwsNCwsLCwsLCwsLCwsLCwsLCwsLCwsLCwsLCwsLCwsLCwsLCwsLCssLP/AABEIAJsAoAMBIgACEQEDEQH/xAAbAAACAwEBAQAAAAAAAAAAAAAFBgADBAIBB//EAD0QAAECAwUDCgYBAwMFAAAAAAEAAgMEEQUSITFBUWFxBhUiMjRTkqHC4RMWVIGR0UIUUsGC0vAHI3Kxsv/EABkBAAMBAQEAAAAAAAAAAAAAAAABBAMCBf/EACMRAAICAQQDAQADAAAAAAAAAAABAgMREiExMgQTUUEiQmH/2gAMAwEAAhEDEQA/APuKiiUmtjxpmOxkd0MMIoKVFDXAfhJvADaolvmaa+sd4fdTmaa+rd4fdc+yIYGRRLnM019W7w+6nM019W7w+6PZEMDGolvmaa+rd4fdTmea+sd4fdHsiGBkUS1zRM/WO8PuobJmfq3eH3R7IgMqiWeapn6t3h914LLmPrD4fdHsiGRnUS3zPNfWHw+6nM819W7w+6PZEBkUS3zPM/Vu8PupzPNfVnw+6Xtj9DAyKJb5nmvq3eH3XnNE19W7w+6PbD6PAyqJRIjwZmAx8d0QPcailBQUwP5Tcu001lCIluw+2TfFvqTIluwu2TfFvqXNnUEMCii9Up0RRRALY5QhlWwhedTrZtHDau4xcnhHMpKKywvNzbIbbz3Bo3/4GqAT3KxoB+FDc/e6oH4zQSK90QFzy5xpmeCvMEXTgcti2VKXJNK9vg6meUUwRUdHg39qnnqMCC576VFaDetUaH0T0T+N6qmYeGRzGm9dqEeDh2M6tDlC8XfhOfniSKrhvKqMKXmB4rqKeayTIpTA5jRZ4ziaYHNaLx1g49zyMkrylhONHB8EnXNtUbhThpU0c3+5mP5bovnkbTonNdytoRILgYdaVxFRQ+aynSjSNrPpkOIHCrTUbQvUvWVajYuLf+3E1aaUdxGvEI5Aj3tKOGbTp+xvUk44KoTyWqKKLJmgv232yU4u9KZUtW32yU4u9KZVdV0RyyJbsLtk3xb6kyJbsLtk3xb6k59RDAvVFgtaaLG0aKuOzQbVMkNvCyDbbtUmsOHWn8nDXcEBl4XQHRPV2bkQkoRLR0TluVlDcHRPVGzYq68R2R59knLdmJkQBtCDlrTZxRyNAAhEipNMQvnXLSx48f4fwxVrQSW1A6WFHIrL26IDIcs9z3xA0AmmFaYdJWWeI5xjKD3/AFGELlFvUhlmYmB6J8lnnIuHVOY2bVXFmjdPRP5C5mI5p1dRqNqwjU0zp2ZFzlLFmGi9BAoMwRV1cKFvmvbCmIz4TXR2UdXSjajQkaFG5gE/x1Go2rxwIp0dRqrHavXpwYpb5OI0ImnROe0LBMQyaFoqK5ggjCqJxYhww1GqxumGgiG0MBGNwOFQDXG6pkmzZSBxiva5pAoQcDWhGCcLDtj4oo+jYjdmo28NoSzNwySDQZ7dx3LHfex7XNoCDganZwWdlakjWE8H1eG+o36rpBbAtERGA67NlM2/bMbkaXmzjpeC+EtSyL9t9slOLvSmVLdudrlOLvSmRV1dENkS3YXbJvi31JkS3YXbJvi31Jz6iGEoHFiOea3daDEZAovME3TTP8IdLNdQdEfnfwUyZxZ8M8s0hg6Og1CrDjcHR02jYtsO9cHR02r53yl5bRJaMIfw23Q0VvXgXVGN05KzxqpWtqJHbLShsjsJZ1dNo2IfNWc0m+YYLwMHYVCJy0UvghwbS8wGhNCKjI4LuLDddPRGW32W6scHgncM7gqcLg04eaWLC5SRJiLGY6XdCENwDXOPWFaY4Z4VwqnWdguunoj8+yHx4JAyGY138FvXZFo4ksHrojqDDUa711Hc6gwGY19lTFLqZDManbwUivdTIZjU/pJxEpHMzEdhgMxr7IHOwoMKIZl4Yx1A10RzqdHZkt1szL4cJz2sDy0VDQTV1NMkoRmPtWUF5v8ATkRAWEgkGgzunMYkLeuvbI1u9+BuhTN8Ney65pxDgaggg60XsxDcaYD8nZwS9YnJyJLuhBsa8xooWkHEmtSMaAV0omcsdh1c9+wrC5RXBpDk6sObdCjAGl15p/qGR/x919EguqAV81mZV5oRTA6A7OKe7CmL8MH/AJjn51Xm+THK1ItoeHgxW52yU4u9KZEt252yU4u9KZE6uqKmRLdhdsm+LfUmRLdhdsm+LfUnPqIORa6U/wDSzQL10YD8+y1RK6U+6pg3qDAfk/pRN7ikssrg3rowGQ19lijWeHsF+Gx1GjrY6cERg3rowGQ1P6XIvXBgMtp2cF3CxxexlKtNbmMwnBmAHV27uC4+BFLjW58O7lU3r2prSlKLZFvXDg3q7Ts4Lx73BpwbltP6WnsZnoRnmYd5hLLp+/kcFgtKScGF1G8KmtK8FvbK/DbELLovYmpNAvnnKX/qJ8GZfLOhghpbV9+lQSCS0EdIfdU+LCycv4fhnco/AJZ0lMxJ58wfiQWBwvMiF1HA4XBoQKV+6dnsdTTMbdqzSk8I8NsSGWlrjhnoaFG2OLWDotfVwBzF0VzzXoeTc1yiOEdTBMzCdhlmNqzRILhSl0CuworaLTXAtz2H9rFHDsMW5jQ/tZwseAcdysQzUYjPYf2rHtdUYjPYd+9Bre/qoTWmThw3uc+rw4Uz/kKlGWh9G1LQcK4HPXVc28ZyawO3R3tFAW4nYdh3o7yTiUZQ7/IjT/UgUWG7DEZ/2+6N8mWkOxx627RqisS0sqrf8kXW52yU4u9KZEt252yU4u9KZEquqLGRLdhdsm+LfUmRLdhdsm+LfUnPqIPProqYV66MshtV7lWwGgy/HuoZcnRxBvXRlkNuxeC9d0rTfsXUK9dGWQ0Ozihr7Ld8cRxEp0KFlOjxzSRyzZGDrh6uW/Ysk854YerlvWyPeuHEZHQ7OKyTzXFpxGR0P7W9T33J7f8ABEnOWXx5h0lDhl7HVDozC7oEZ1bTIUpWqHcqf6mGYbYEvDitZdDYhaHvrsIPVGWKb4fJyHCdEiwmNa9/WIBxxrtWubkXUOI/B2jevWj5FUJLQiKUJvkBhjgwYNblVoGANRUDFWwppzoYd1a0wc0gjHUVWublnAZjMaHaN6yTbXAZjMabxvT1KZlpcTyZiO2jMaH9rNGiHDEZjQ/tcTLnUzGY038UkctIc46PDMG+WAdAwzdAiVxLxs44KiunIo7vA+PLjTpDMfxP7V7g7DEZjT3QqVMS42+QHdG9QYV1piisOE406Wo091LdHSzWtlroZw6QzGnujnJtmJOdAcf/ACIp/wDBQeZhOaMTSh2BMfJ+XLIWOZz+3uSobXiDK6lmaMludslOLvSmRLdudslOLvSmRFXVFjIluwu2TfFvqTIluwu2TfFvqTn1EMCrAO0fj3Vq5IUckdFLQ6gxGWw/tckOuZjLYdnFWEGmYy2e6re1104jLYdnFcCZktGaENhL4jGAigLsBUjAVLkC5WTU7DZDMpCZGvPAiXqi7D1cOku+XfJBtoy4hRYhh3XXmlo/lSlCCaHNGpaSMKCIYcCGNDQSCTQCmJvYqmMoRSfLJpRk2dugPunFuX9p/wBy7mpdxacR4fdWRL104jwn9rqYrdNCB9q/5Uzm8m6gsAO1IDg3rDMfx3jegNo3qdYZjTeN6O8onvbCe4UcQCaBpqaY0GK+WclOV8aedFY+E2HcANWhx/lS66pz/RXseGm45Z5t8Xu1+HbuUkUzf9OYQDb1290r2GN/ZQ0RG0ZxsMViRGMFc3UaK50qTsBWqHAjUcYpZW90LjSOhUXQ6pzWG3LCEdobExANRhtwOq9TUsbEjSbWeDdKxC4AhwINCCBUEHVMdmRLjgXHCo0CBWfZxY0NBoBQDDQUwRt0Gjalx0yA2qHysS2N6ttzbMAx4zWtJpUEmgwAOeSaYYoEJsWTLRed1neQRcLybnxFcI9Ghf2f6Abc7ZKcXelMiW7c7ZKcXelMi2q6o3ZEt2F2yb4t9SZEt2F2yb4t9Sc+ohhXi9UUrOjhwVcVpocRkdPdXLhwWbQGG1JD4rKOIwN4UBzH3V0W8WnEZatP7V7sQaFeRGkgio/HuuQwUxw66ekMv7T+1zNXrp6Q8PurY7DdOI/HuuJiG6hxH490kcsH2hCcWnpDw7+KCx7LDQ4tutqamjQKmuuOKZJmC6hxH438VnmZU0OI/Huq6rnFYTJbK8i/HknUzGmm8b1y+SNM9mm9HY8maZ7NN4XkaWOQNToAMc1SvIZh6gWZSgqTTLQbURs2RLiHvrdHVBwrvWyXs81rEx/taMuJ2ok1qynd+I2hR9IwUXYUAUUpYlgAW52yU4u9KZEt252yU4u9KZFXV1QMiW7C7ZN8W+pMiVbMm2Q5ua+I9rKltLxArStaflOfUSGdRYOeYHfQ/EF7zzA76H4gp8M6NtFFi55l++h+ILzniX76H4gk4sDY5n/AuTXisvPEDvofiC854gd9D8QXDg/gGl7sNR9qrx7gRmFn54gd9D8QU54gd9D8QXOh/ANDxUYHyXkSGSKfpUc8QO+h+IKc8QO+h+IJqL+CaTLjAJ6xw2DDzVjIQGQosvPEDvofiCnPEDvofiC6xISikbQF7RYeeIHfQ/EF7zxA76H4glpZ0bVFh54gd9D8QUFsQO+h+IJYfwAdbnbJTi70pkSpaU2yJNyvw3tfQurdINK0pVNasq6oTIh8exID3FzobS44k44lEFFoIGfL8t3TfNT5flu6b5omogAZ8vy3dN81Pl+W7pvmiaiABny/Ld03zU+X5bum+aJqIAGfL8t3TfNT5flu6b5omogAZ8vy3dN81Pl+W7pvmiaiABny/Ld03zU+X5bum+aJqIAGfL8t3TfNT5flu6b5omogAZ8vy3dN81Pl+W7pvmiaiAB8CxIDHBzYbQ4Yg44FEFFEA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entury Gothic" pitchFamily="34" charset="0"/>
            </a:endParaRPr>
          </a:p>
        </p:txBody>
      </p:sp>
      <p:pic>
        <p:nvPicPr>
          <p:cNvPr id="38917" name="Picture 6" descr="http://oh.water.usgs.gov/micro2/images/mfc_method.jpg"/>
          <p:cNvPicPr>
            <a:picLocks noChangeAspect="1" noChangeArrowheads="1"/>
          </p:cNvPicPr>
          <p:nvPr/>
        </p:nvPicPr>
        <p:blipFill>
          <a:blip r:embed="rId2"/>
          <a:srcRect l="7407" t="7558" r="7185" b="7674"/>
          <a:stretch>
            <a:fillRect/>
          </a:stretch>
        </p:blipFill>
        <p:spPr bwMode="auto">
          <a:xfrm>
            <a:off x="6978650" y="2543175"/>
            <a:ext cx="338455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Enterokoky</a:t>
            </a:r>
          </a:p>
        </p:txBody>
      </p:sp>
      <p:sp>
        <p:nvSpPr>
          <p:cNvPr id="39938" name="Zástupný symbol pro obsah 2"/>
          <p:cNvSpPr>
            <a:spLocks noGrp="1"/>
          </p:cNvSpPr>
          <p:nvPr>
            <p:ph idx="1"/>
          </p:nvPr>
        </p:nvSpPr>
        <p:spPr>
          <a:xfrm>
            <a:off x="530225" y="2563813"/>
            <a:ext cx="5762625" cy="4241800"/>
          </a:xfrm>
        </p:spPr>
        <p:txBody>
          <a:bodyPr/>
          <a:lstStyle/>
          <a:p>
            <a:r>
              <a:rPr lang="cs-CZ" smtClean="0"/>
              <a:t>Fakultativně anaerobní grampozitivní koky, vyskytující </a:t>
            </a:r>
            <a:r>
              <a:rPr lang="cs-CZ" b="1" smtClean="0"/>
              <a:t>se v trávicím traktu člověka a živočichů</a:t>
            </a:r>
          </a:p>
          <a:p>
            <a:r>
              <a:rPr lang="cs-CZ" smtClean="0"/>
              <a:t>Oproti koliformním jsou </a:t>
            </a:r>
            <a:r>
              <a:rPr lang="cs-CZ" b="1" smtClean="0"/>
              <a:t>více termorezistentní </a:t>
            </a:r>
            <a:r>
              <a:rPr lang="cs-CZ" smtClean="0"/>
              <a:t>a odolní vůči vplyvům prostředí</a:t>
            </a:r>
          </a:p>
          <a:p>
            <a:r>
              <a:rPr lang="cs-CZ" smtClean="0"/>
              <a:t>Jsou </a:t>
            </a:r>
            <a:r>
              <a:rPr lang="cs-CZ" b="1" smtClean="0"/>
              <a:t>významný indikátor čerstvého fekálního znečištění</a:t>
            </a:r>
            <a:r>
              <a:rPr lang="cs-CZ" smtClean="0"/>
              <a:t>, především v pitných vodách</a:t>
            </a:r>
          </a:p>
          <a:p>
            <a:r>
              <a:rPr lang="cs-CZ" i="1" smtClean="0"/>
              <a:t>Enterococcus faecalis, Enterococcus faecium</a:t>
            </a:r>
          </a:p>
        </p:txBody>
      </p:sp>
      <p:pic>
        <p:nvPicPr>
          <p:cNvPr id="39939" name="Picture 2" descr="http://blogs.lt.vt.edu/jcsherry/files/2013/11/bacteria_carto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9463" y="2314575"/>
            <a:ext cx="3986212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Enterokoky - stanovení</a:t>
            </a:r>
          </a:p>
        </p:txBody>
      </p:sp>
      <p:sp>
        <p:nvSpPr>
          <p:cNvPr id="40962" name="Zástupný symbol obsahu 2"/>
          <p:cNvSpPr>
            <a:spLocks noGrp="1"/>
          </p:cNvSpPr>
          <p:nvPr>
            <p:ph idx="1"/>
          </p:nvPr>
        </p:nvSpPr>
        <p:spPr>
          <a:xfrm>
            <a:off x="436563" y="2603500"/>
            <a:ext cx="6934200" cy="3416300"/>
          </a:xfrm>
        </p:spPr>
        <p:txBody>
          <a:bodyPr/>
          <a:lstStyle/>
          <a:p>
            <a:r>
              <a:rPr lang="cs-CZ" smtClean="0"/>
              <a:t>Selektivní médium pro enterokoky: </a:t>
            </a:r>
            <a:r>
              <a:rPr lang="cs-CZ" b="1" smtClean="0"/>
              <a:t>Slanetz-Bartley agar </a:t>
            </a:r>
            <a:r>
              <a:rPr lang="cs-CZ" smtClean="0"/>
              <a:t>(azid sodný a tetrazolium chlorid).  </a:t>
            </a:r>
          </a:p>
          <a:p>
            <a:r>
              <a:rPr lang="cs-CZ" smtClean="0"/>
              <a:t>Počítáme </a:t>
            </a:r>
            <a:r>
              <a:rPr lang="cs-CZ" b="1" smtClean="0"/>
              <a:t>červené kolonie </a:t>
            </a:r>
            <a:r>
              <a:rPr lang="cs-CZ" smtClean="0"/>
              <a:t>nebo kolonie s červeným středem, nepočítáme bílé, bezbarevné a kolonie menší než 2 mm. </a:t>
            </a:r>
          </a:p>
          <a:p>
            <a:r>
              <a:rPr lang="cs-CZ" smtClean="0"/>
              <a:t>Inkubujeme </a:t>
            </a:r>
            <a:r>
              <a:rPr lang="cs-CZ" b="1" smtClean="0"/>
              <a:t>48 h při 44 °C</a:t>
            </a:r>
            <a:r>
              <a:rPr lang="cs-CZ" smtClean="0"/>
              <a:t>, tím odlišíme enterokoky od streptokoků – enterokoky jsou termorezistentní </a:t>
            </a:r>
          </a:p>
          <a:p>
            <a:endParaRPr lang="sk-SK" smtClean="0"/>
          </a:p>
        </p:txBody>
      </p:sp>
      <p:pic>
        <p:nvPicPr>
          <p:cNvPr id="40963" name="Picture 2" descr="http://www.labbulletin.com/custom/dev_images/LABM%20JOB%20267_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6738" y="1576388"/>
            <a:ext cx="264477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http://www.bio-rad.com/webroot/web/images/fsd/products/water_testing/product_detail/global/tax798_waterEnterococ_470.jpg"/>
          <p:cNvPicPr>
            <a:picLocks noChangeAspect="1" noChangeArrowheads="1"/>
          </p:cNvPicPr>
          <p:nvPr/>
        </p:nvPicPr>
        <p:blipFill>
          <a:blip r:embed="rId3"/>
          <a:srcRect l="17223" t="-1956" r="17416" b="1956"/>
          <a:stretch>
            <a:fillRect/>
          </a:stretch>
        </p:blipFill>
        <p:spPr bwMode="auto">
          <a:xfrm>
            <a:off x="8186738" y="3973513"/>
            <a:ext cx="26447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Postup ve cvičení</a:t>
            </a:r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>
          <a:xfrm>
            <a:off x="493713" y="2486025"/>
            <a:ext cx="11283950" cy="4205288"/>
          </a:xfrm>
        </p:spPr>
        <p:txBody>
          <a:bodyPr/>
          <a:lstStyle/>
          <a:p>
            <a:r>
              <a:rPr lang="cs-CZ" u="sng" smtClean="0"/>
              <a:t>Stanovení celkového počtu bakterií (psychrofilních a mezofilních)= </a:t>
            </a:r>
            <a:r>
              <a:rPr lang="cs-CZ" b="1" u="sng" smtClean="0"/>
              <a:t>obecné znečistění  </a:t>
            </a:r>
          </a:p>
          <a:p>
            <a:r>
              <a:rPr lang="cs-CZ" smtClean="0"/>
              <a:t>Univerzální médium </a:t>
            </a:r>
            <a:r>
              <a:rPr lang="cs-CZ" b="1" smtClean="0"/>
              <a:t>TYEA</a:t>
            </a:r>
            <a:r>
              <a:rPr lang="cs-CZ" smtClean="0"/>
              <a:t> (trypton yeast extract agar)</a:t>
            </a:r>
          </a:p>
          <a:p>
            <a:endParaRPr lang="cs-CZ" smtClean="0"/>
          </a:p>
          <a:p>
            <a:r>
              <a:rPr lang="cs-CZ" u="sng" smtClean="0"/>
              <a:t>Stanovení indikátorových skupin bakterií = </a:t>
            </a:r>
            <a:r>
              <a:rPr lang="cs-CZ" b="1" u="sng" smtClean="0"/>
              <a:t>fekální znečistění</a:t>
            </a:r>
          </a:p>
          <a:p>
            <a:r>
              <a:rPr lang="cs-CZ" smtClean="0"/>
              <a:t>Selektivní média </a:t>
            </a:r>
            <a:r>
              <a:rPr lang="cs-CZ" b="1" smtClean="0"/>
              <a:t>Endův agar, mFC agar, Slanetz-Bartley médium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/>
          <p:cNvPicPr>
            <a:picLocks noChangeAspect="1" noChangeArrowheads="1"/>
          </p:cNvPicPr>
          <p:nvPr/>
        </p:nvPicPr>
        <p:blipFill>
          <a:blip r:embed="rId2"/>
          <a:srcRect l="-2" r="33086"/>
          <a:stretch>
            <a:fillRect/>
          </a:stretch>
        </p:blipFill>
        <p:spPr bwMode="auto">
          <a:xfrm>
            <a:off x="6759575" y="4805363"/>
            <a:ext cx="35242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Postup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582613" y="2540000"/>
            <a:ext cx="11247437" cy="2533650"/>
          </a:xfrm>
        </p:spPr>
        <p:txBody>
          <a:bodyPr/>
          <a:lstStyle/>
          <a:p>
            <a:r>
              <a:rPr lang="cs-CZ" b="1" smtClean="0"/>
              <a:t>Pitná voda </a:t>
            </a:r>
            <a:r>
              <a:rPr lang="cs-CZ" smtClean="0"/>
              <a:t>- předpokládáme mnohem nižší zastoupení indikátorových skupin bakterií, proto pracujeme s </a:t>
            </a:r>
            <a:r>
              <a:rPr lang="cs-CZ" b="1" smtClean="0"/>
              <a:t>neředěným</a:t>
            </a:r>
            <a:r>
              <a:rPr lang="cs-CZ" smtClean="0"/>
              <a:t> vzorkem a s </a:t>
            </a:r>
            <a:r>
              <a:rPr lang="cs-CZ" b="1" smtClean="0"/>
              <a:t>ředěním 10</a:t>
            </a:r>
            <a:r>
              <a:rPr lang="cs-CZ" b="1" baseline="30000" smtClean="0"/>
              <a:t>-1</a:t>
            </a:r>
            <a:r>
              <a:rPr lang="cs-CZ" b="1" smtClean="0"/>
              <a:t> </a:t>
            </a:r>
            <a:r>
              <a:rPr lang="cs-CZ" smtClean="0"/>
              <a:t>(500 µl a 4500 µl)</a:t>
            </a:r>
          </a:p>
          <a:p>
            <a:r>
              <a:rPr lang="cs-CZ" smtClean="0"/>
              <a:t>8 misek TYEA agar, 4 misky Endo, 4 misky mFC</a:t>
            </a:r>
          </a:p>
          <a:p>
            <a:endParaRPr lang="cs-CZ" b="1" smtClean="0"/>
          </a:p>
          <a:p>
            <a:r>
              <a:rPr lang="cs-CZ" b="1" smtClean="0"/>
              <a:t>Povrchová voda </a:t>
            </a:r>
            <a:r>
              <a:rPr lang="cs-CZ" smtClean="0"/>
              <a:t>-</a:t>
            </a:r>
            <a:r>
              <a:rPr lang="cs-CZ" b="1" smtClean="0"/>
              <a:t> </a:t>
            </a:r>
            <a:r>
              <a:rPr lang="cs-CZ" smtClean="0"/>
              <a:t>očekáváme tu více bakterií – pracujeme s ředěním </a:t>
            </a:r>
            <a:r>
              <a:rPr lang="cs-CZ" b="1" smtClean="0"/>
              <a:t>10</a:t>
            </a:r>
            <a:r>
              <a:rPr lang="cs-CZ" b="1" baseline="30000" smtClean="0"/>
              <a:t>-1</a:t>
            </a:r>
            <a:r>
              <a:rPr lang="cs-CZ" b="1" smtClean="0"/>
              <a:t> a 10</a:t>
            </a:r>
            <a:r>
              <a:rPr lang="cs-CZ" b="1" baseline="30000" smtClean="0"/>
              <a:t>-2</a:t>
            </a:r>
            <a:r>
              <a:rPr lang="cs-CZ" b="1" smtClean="0"/>
              <a:t> </a:t>
            </a:r>
            <a:endParaRPr lang="cs-CZ" smtClean="0"/>
          </a:p>
          <a:p>
            <a:r>
              <a:rPr lang="cs-CZ" smtClean="0"/>
              <a:t>8 misek TYEA agar , 4 misky Endo, 4 misky mFC, 1 miska SB</a:t>
            </a:r>
            <a:endParaRPr lang="cs-CZ" b="1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8738" y="4892675"/>
            <a:ext cx="3808412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15900"/>
            <a:ext cx="12192000" cy="64357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sz="2000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Pitná voda: </a:t>
            </a:r>
            <a:r>
              <a:rPr lang="cs-CZ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(neředěná + ředění 10</a:t>
            </a:r>
            <a:r>
              <a:rPr lang="cs-CZ" sz="2000" b="1" u="sng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-1</a:t>
            </a:r>
            <a:r>
              <a:rPr lang="cs-CZ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4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misek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misky 22 °C, 2 misky 37 °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C)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pipetovat 1 ml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neředěné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vody a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zalét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TYEA agarem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misek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 misky 22 °C, 2 misky 37 °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C)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pipetovat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ml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ředěné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vody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zalét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TYEA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agarem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Endo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agar: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 µl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neředěné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 misky) a </a:t>
            </a:r>
            <a:r>
              <a:rPr lang="cs-CZ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 µl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ředěné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 misky) vody na agar,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rozhokejkovat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mFC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agar: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 µl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neředěné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 misky) a </a:t>
            </a:r>
            <a:r>
              <a:rPr lang="cs-CZ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 µl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ředěné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 misky) vody na agar,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rozhokejkovat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Povrchová </a:t>
            </a:r>
            <a:r>
              <a:rPr lang="cs-CZ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voda </a:t>
            </a:r>
            <a:r>
              <a:rPr lang="cs-CZ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cs-CZ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-1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10</a:t>
            </a:r>
            <a:r>
              <a:rPr lang="cs-CZ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)</a:t>
            </a:r>
            <a:endParaRPr lang="cs-CZ" sz="2000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misek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 misky 22 °C, 2 misky 37 °C)napipetovat </a:t>
            </a:r>
            <a:r>
              <a:rPr lang="cs-CZ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ml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cs-CZ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-1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vody a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zalét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TYEA agarem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misek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 misky 22 °C, 2 misky 37 °C)napipetovat </a:t>
            </a:r>
            <a:r>
              <a:rPr lang="cs-CZ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ml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cs-CZ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vody a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zalét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TYEA agarem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Endo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agar: </a:t>
            </a:r>
            <a:r>
              <a:rPr lang="cs-CZ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 µl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cs-CZ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-1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 misky) a </a:t>
            </a:r>
            <a:r>
              <a:rPr lang="cs-CZ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 µl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cs-CZ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 misky) vody na agar,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rozhokejkovat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mFC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agar: </a:t>
            </a:r>
            <a:r>
              <a:rPr lang="cs-CZ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 µl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cs-CZ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-1</a:t>
            </a:r>
            <a:r>
              <a:rPr lang="cs-CZ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 misky) a </a:t>
            </a:r>
            <a:r>
              <a:rPr lang="cs-CZ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 µl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cs-CZ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 misky) vody na agar,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rozhokejkovat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SB agar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profiltrovat vodu, položit filtr na SB médium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Kultivace: TYEA na 22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°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 a 37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°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C,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37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°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C,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mFC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44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°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C, SB 44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°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32025"/>
            <a:ext cx="11228388" cy="46259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Počítání kolonií na 1 ml – pozor na přepočet!!! (0,1 x 1 ml na misku!!!)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Enterokoky v pitné vodě přepočítat na 100 ml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Voda pro hromadné zásobování (více než 100 osob) nesmí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obsahovat více než: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 psychrofilních a 20 mezofilních bakterií na 1 ml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 koliformních či enterokoků na 100 ml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Voda pro individuální zásobování (studny; méně než 100 osob)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nesmí obsahovat více než: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 psychrofilních a 100 mezofilních bakterií na 1 ml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 koliformních či enterokoků v 10 ml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thumbs.dreamstime.com/z/magnifier-bacteria-virus-cells-water-drop-vector-illustration-44038688.jpg"/>
          <p:cNvPicPr>
            <a:picLocks noChangeAspect="1" noChangeArrowheads="1"/>
          </p:cNvPicPr>
          <p:nvPr/>
        </p:nvPicPr>
        <p:blipFill>
          <a:blip r:embed="rId3"/>
          <a:srcRect t="1933" b="11005"/>
          <a:stretch>
            <a:fillRect/>
          </a:stretch>
        </p:blipFill>
        <p:spPr bwMode="auto">
          <a:xfrm>
            <a:off x="7904163" y="3252788"/>
            <a:ext cx="387191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Voda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493713" y="2603500"/>
            <a:ext cx="11485562" cy="3416300"/>
          </a:xfrm>
        </p:spPr>
        <p:txBody>
          <a:bodyPr/>
          <a:lstStyle/>
          <a:p>
            <a:r>
              <a:rPr lang="cs-CZ" b="1" smtClean="0"/>
              <a:t>Přirozené stanoviště bakterií</a:t>
            </a:r>
          </a:p>
          <a:p>
            <a:r>
              <a:rPr lang="cs-CZ" smtClean="0"/>
              <a:t>Množství a zastoupení závisí na </a:t>
            </a:r>
            <a:r>
              <a:rPr lang="cs-CZ" b="1" smtClean="0"/>
              <a:t>přítomnosti kyslíku </a:t>
            </a:r>
            <a:r>
              <a:rPr lang="cs-CZ" smtClean="0"/>
              <a:t>a zdrojích </a:t>
            </a:r>
            <a:r>
              <a:rPr lang="cs-CZ" b="1" smtClean="0"/>
              <a:t>uhlíkaté a dusíkaté výživy </a:t>
            </a:r>
          </a:p>
          <a:p>
            <a:r>
              <a:rPr lang="cs-CZ" smtClean="0"/>
              <a:t>Ve vodě přítomné bakterie můžeme rozdělit do 3 skupin:</a:t>
            </a:r>
          </a:p>
          <a:p>
            <a:pPr lvl="1"/>
            <a:r>
              <a:rPr lang="cs-CZ" sz="1800" b="1" smtClean="0"/>
              <a:t>Autochtonní vodní bakterie </a:t>
            </a:r>
            <a:r>
              <a:rPr lang="cs-CZ" sz="1800" smtClean="0"/>
              <a:t>– typické vodní bakterie</a:t>
            </a:r>
          </a:p>
          <a:p>
            <a:pPr lvl="1"/>
            <a:r>
              <a:rPr lang="cs-CZ" sz="1800" b="1" smtClean="0"/>
              <a:t>Půdní bakterie </a:t>
            </a:r>
            <a:r>
              <a:rPr lang="cs-CZ" sz="1800" smtClean="0"/>
              <a:t>– dostávají se do vody splavováním půdy</a:t>
            </a:r>
          </a:p>
          <a:p>
            <a:pPr lvl="1"/>
            <a:r>
              <a:rPr lang="cs-CZ" sz="1800" b="1" smtClean="0"/>
              <a:t>Střevní bakterie </a:t>
            </a:r>
            <a:r>
              <a:rPr lang="cs-CZ" sz="1800" smtClean="0"/>
              <a:t>– ze střev člověka a zvířat, jen krátkodobě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2" descr="duben10 002"/>
          <p:cNvPicPr>
            <a:picLocks noChangeAspect="1" noChangeArrowheads="1"/>
          </p:cNvPicPr>
          <p:nvPr/>
        </p:nvPicPr>
        <p:blipFill>
          <a:blip r:embed="rId2"/>
          <a:srcRect t="16240" b="13780"/>
          <a:stretch>
            <a:fillRect/>
          </a:stretch>
        </p:blipFill>
        <p:spPr bwMode="auto">
          <a:xfrm>
            <a:off x="471488" y="469900"/>
            <a:ext cx="5106987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2" descr="http://www.labbulletin.com/custom/dev_images/LABM%20JOB%20267_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2350" y="3582988"/>
            <a:ext cx="33147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57200" y="5173663"/>
            <a:ext cx="488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cs-CZ"/>
              <a:t>TYEA – spočítať všetky kolónie</a:t>
            </a:r>
          </a:p>
        </p:txBody>
      </p:sp>
      <p:pic>
        <p:nvPicPr>
          <p:cNvPr id="61449" name="Picture 9" descr="6c57c3e3cc9c2875848814cedea614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8638" y="0"/>
            <a:ext cx="3810000" cy="2857500"/>
          </a:xfrm>
          <a:prstGeom prst="rect">
            <a:avLst/>
          </a:prstGeom>
          <a:noFill/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523875" y="32893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cs-CZ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534988" y="3167063"/>
            <a:ext cx="5018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cs-CZ"/>
              <a:t>Endo – počítať tie tmavo červené/tmavo ružové alebo s kovovým leskom, nie svetlo ružové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6456363" y="2230438"/>
            <a:ext cx="2208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cs-CZ"/>
              <a:t>mFC – počítať modré kolónie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6445250" y="6132513"/>
            <a:ext cx="213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cs-CZ"/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6076950" y="5988050"/>
            <a:ext cx="238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cs-CZ"/>
              <a:t>SB – červené kolónie = enterokoky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Autochtonní vodní bakterie</a:t>
            </a:r>
          </a:p>
        </p:txBody>
      </p:sp>
      <p:pic>
        <p:nvPicPr>
          <p:cNvPr id="23554" name="Picture 6" descr="http://wishart.biology.ualberta.ca/BacMap/includes/species/Chromobacterium_violaceum.png"/>
          <p:cNvPicPr>
            <a:picLocks noChangeAspect="1" noChangeArrowheads="1"/>
          </p:cNvPicPr>
          <p:nvPr/>
        </p:nvPicPr>
        <p:blipFill>
          <a:blip r:embed="rId3"/>
          <a:srcRect t="35992" r="43309"/>
          <a:stretch>
            <a:fillRect/>
          </a:stretch>
        </p:blipFill>
        <p:spPr bwMode="auto">
          <a:xfrm>
            <a:off x="430213" y="2032000"/>
            <a:ext cx="31321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8" descr="http://i.ytimg.com/vi/0BuVarYDurA/hqdefault.jpg"/>
          <p:cNvPicPr>
            <a:picLocks noChangeAspect="1" noChangeArrowheads="1"/>
          </p:cNvPicPr>
          <p:nvPr/>
        </p:nvPicPr>
        <p:blipFill>
          <a:blip r:embed="rId4"/>
          <a:srcRect l="4437" t="6595" r="14613" b="20032"/>
          <a:stretch>
            <a:fillRect/>
          </a:stretch>
        </p:blipFill>
        <p:spPr bwMode="auto">
          <a:xfrm>
            <a:off x="430213" y="4521200"/>
            <a:ext cx="3132137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4" descr="http://imgc.allpostersimages.com/images/P-473-488-90/64/6466/CYNH100Z/posters/david-phillips-micrococcus-bacteria-on-agar-micrococcus-is-gram-positive-aerobic-prokaryote.jpg"/>
          <p:cNvPicPr>
            <a:picLocks noChangeAspect="1" noChangeArrowheads="1"/>
          </p:cNvPicPr>
          <p:nvPr/>
        </p:nvPicPr>
        <p:blipFill>
          <a:blip r:embed="rId5"/>
          <a:srcRect t="3636" b="4443"/>
          <a:stretch>
            <a:fillRect/>
          </a:stretch>
        </p:blipFill>
        <p:spPr bwMode="auto">
          <a:xfrm>
            <a:off x="4362450" y="2032000"/>
            <a:ext cx="34163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0" descr="http://images.fineartamerica.com/images-medium-large/sphaerotilus-bacteria-m-i-walker.jpg"/>
          <p:cNvPicPr>
            <a:picLocks noChangeAspect="1" noChangeArrowheads="1"/>
          </p:cNvPicPr>
          <p:nvPr/>
        </p:nvPicPr>
        <p:blipFill>
          <a:blip r:embed="rId6"/>
          <a:srcRect l="-1247" t="8218" r="17719" b="2518"/>
          <a:stretch>
            <a:fillRect/>
          </a:stretch>
        </p:blipFill>
        <p:spPr bwMode="auto">
          <a:xfrm>
            <a:off x="8247063" y="2032000"/>
            <a:ext cx="33353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2" descr="https://savageimageaward.files.wordpress.com/2011/04/12al1000p.jpg"/>
          <p:cNvPicPr>
            <a:picLocks noChangeAspect="1" noChangeArrowheads="1"/>
          </p:cNvPicPr>
          <p:nvPr/>
        </p:nvPicPr>
        <p:blipFill>
          <a:blip r:embed="rId7"/>
          <a:srcRect t="8636" b="5942"/>
          <a:stretch>
            <a:fillRect/>
          </a:stretch>
        </p:blipFill>
        <p:spPr bwMode="auto">
          <a:xfrm>
            <a:off x="8348663" y="4521200"/>
            <a:ext cx="3335337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4" descr="http://images.fineartamerica.com/images-medium-large/spirillum-volutans-eric-v-grave.jpg"/>
          <p:cNvPicPr>
            <a:picLocks noChangeAspect="1" noChangeArrowheads="1"/>
          </p:cNvPicPr>
          <p:nvPr/>
        </p:nvPicPr>
        <p:blipFill>
          <a:blip r:embed="rId8"/>
          <a:srcRect l="10472" t="14142" r="15176" b="11922"/>
          <a:stretch>
            <a:fillRect/>
          </a:stretch>
        </p:blipFill>
        <p:spPr bwMode="auto">
          <a:xfrm>
            <a:off x="4362450" y="4521200"/>
            <a:ext cx="34163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ovéPole 3"/>
          <p:cNvSpPr txBox="1">
            <a:spLocks noChangeArrowheads="1"/>
          </p:cNvSpPr>
          <p:nvPr/>
        </p:nvSpPr>
        <p:spPr bwMode="auto">
          <a:xfrm>
            <a:off x="1339850" y="4024313"/>
            <a:ext cx="2636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solidFill>
                  <a:schemeClr val="bg1"/>
                </a:solidFill>
                <a:latin typeface="Century Gothic" pitchFamily="34" charset="0"/>
              </a:rPr>
              <a:t>Chromobacterium</a:t>
            </a:r>
          </a:p>
        </p:txBody>
      </p:sp>
      <p:sp>
        <p:nvSpPr>
          <p:cNvPr id="23561" name="TextovéPole 4"/>
          <p:cNvSpPr txBox="1">
            <a:spLocks noChangeArrowheads="1"/>
          </p:cNvSpPr>
          <p:nvPr/>
        </p:nvSpPr>
        <p:spPr bwMode="auto">
          <a:xfrm>
            <a:off x="1581150" y="6280150"/>
            <a:ext cx="2154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latin typeface="Century Gothic" pitchFamily="34" charset="0"/>
              </a:rPr>
              <a:t>Flavobacterium</a:t>
            </a:r>
          </a:p>
        </p:txBody>
      </p:sp>
      <p:sp>
        <p:nvSpPr>
          <p:cNvPr id="23562" name="TextovéPole 5"/>
          <p:cNvSpPr txBox="1">
            <a:spLocks noChangeArrowheads="1"/>
          </p:cNvSpPr>
          <p:nvPr/>
        </p:nvSpPr>
        <p:spPr bwMode="auto">
          <a:xfrm>
            <a:off x="5265738" y="4054475"/>
            <a:ext cx="2324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solidFill>
                  <a:schemeClr val="bg1"/>
                </a:solidFill>
                <a:latin typeface="Century Gothic" pitchFamily="34" charset="0"/>
              </a:rPr>
              <a:t>Micrococcus</a:t>
            </a:r>
          </a:p>
        </p:txBody>
      </p:sp>
      <p:sp>
        <p:nvSpPr>
          <p:cNvPr id="23563" name="TextovéPole 6"/>
          <p:cNvSpPr txBox="1">
            <a:spLocks noChangeArrowheads="1"/>
          </p:cNvSpPr>
          <p:nvPr/>
        </p:nvSpPr>
        <p:spPr bwMode="auto">
          <a:xfrm>
            <a:off x="5445125" y="6280150"/>
            <a:ext cx="2144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latin typeface="Century Gothic" pitchFamily="34" charset="0"/>
              </a:rPr>
              <a:t>Spirillum</a:t>
            </a:r>
          </a:p>
        </p:txBody>
      </p:sp>
      <p:sp>
        <p:nvSpPr>
          <p:cNvPr id="23564" name="TextovéPole 7"/>
          <p:cNvSpPr txBox="1">
            <a:spLocks noChangeArrowheads="1"/>
          </p:cNvSpPr>
          <p:nvPr/>
        </p:nvSpPr>
        <p:spPr bwMode="auto">
          <a:xfrm>
            <a:off x="10017125" y="4054475"/>
            <a:ext cx="1744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solidFill>
                  <a:schemeClr val="bg1"/>
                </a:solidFill>
                <a:latin typeface="Century Gothic" pitchFamily="34" charset="0"/>
              </a:rPr>
              <a:t>Sphaerotillus</a:t>
            </a:r>
          </a:p>
        </p:txBody>
      </p:sp>
      <p:sp>
        <p:nvSpPr>
          <p:cNvPr id="23565" name="TextovéPole 8"/>
          <p:cNvSpPr txBox="1">
            <a:spLocks noChangeArrowheads="1"/>
          </p:cNvSpPr>
          <p:nvPr/>
        </p:nvSpPr>
        <p:spPr bwMode="auto">
          <a:xfrm>
            <a:off x="9753600" y="6311900"/>
            <a:ext cx="200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solidFill>
                  <a:schemeClr val="bg1"/>
                </a:solidFill>
                <a:latin typeface="Century Gothic" pitchFamily="34" charset="0"/>
              </a:rPr>
              <a:t>Leptothrix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Půdní bakterie</a:t>
            </a:r>
          </a:p>
        </p:txBody>
      </p:sp>
      <p:pic>
        <p:nvPicPr>
          <p:cNvPr id="25602" name="Picture 2" descr="http://static1.squarespace.com/static/54e0ac47e4b0541797890fbd/t/55608fdbe4b0767a7f09e409/1432391658523/"/>
          <p:cNvPicPr>
            <a:picLocks noChangeAspect="1" noChangeArrowheads="1"/>
          </p:cNvPicPr>
          <p:nvPr/>
        </p:nvPicPr>
        <p:blipFill>
          <a:blip r:embed="rId3"/>
          <a:srcRect r="3191"/>
          <a:stretch>
            <a:fillRect/>
          </a:stretch>
        </p:blipFill>
        <p:spPr bwMode="auto">
          <a:xfrm>
            <a:off x="461963" y="1841500"/>
            <a:ext cx="327660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imgc.allpostersimages.com/images/P-473-488-90/38/3815/CRQIF00Z/posters/david-phillips-micrococcus-bacter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3" y="4314825"/>
            <a:ext cx="32766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http://microbiologyglossary.wikispaces.com/file/view/grupa7_streptomyces.jpg/200617020/256x240/grupa7_streptomyc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67825" y="18415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https://c1.staticflickr.com/1/190/510676658_425afb1323.jpg"/>
          <p:cNvPicPr>
            <a:picLocks noChangeAspect="1" noChangeArrowheads="1"/>
          </p:cNvPicPr>
          <p:nvPr/>
        </p:nvPicPr>
        <p:blipFill>
          <a:blip r:embed="rId6"/>
          <a:srcRect b="9239"/>
          <a:stretch>
            <a:fillRect/>
          </a:stretch>
        </p:blipFill>
        <p:spPr bwMode="auto">
          <a:xfrm>
            <a:off x="5222875" y="1841500"/>
            <a:ext cx="2638425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0" descr="https://upload.wikimedia.org/wikipedia/commons/thumb/0/06/Corynebacterium_diphtheriae_Gram_stain.jpg/1280px-Corynebacterium_diphtheriae_Gram_stain.jpg"/>
          <p:cNvPicPr>
            <a:picLocks noChangeAspect="1" noChangeArrowheads="1"/>
          </p:cNvPicPr>
          <p:nvPr/>
        </p:nvPicPr>
        <p:blipFill>
          <a:blip r:embed="rId7"/>
          <a:srcRect l="36713" t="41298" r="24437" b="4146"/>
          <a:stretch>
            <a:fillRect/>
          </a:stretch>
        </p:blipFill>
        <p:spPr bwMode="auto">
          <a:xfrm>
            <a:off x="5222875" y="4314825"/>
            <a:ext cx="2638425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2" descr="http://i.ytimg.com/vi/l7iwrj3p2l4/hqdefault.jpg"/>
          <p:cNvPicPr>
            <a:picLocks noChangeAspect="1" noChangeArrowheads="1"/>
          </p:cNvPicPr>
          <p:nvPr/>
        </p:nvPicPr>
        <p:blipFill>
          <a:blip r:embed="rId8"/>
          <a:srcRect l="16483" r="6047"/>
          <a:stretch>
            <a:fillRect/>
          </a:stretch>
        </p:blipFill>
        <p:spPr bwMode="auto">
          <a:xfrm>
            <a:off x="9267825" y="4314825"/>
            <a:ext cx="2351088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ovéPole 3"/>
          <p:cNvSpPr txBox="1">
            <a:spLocks noChangeArrowheads="1"/>
          </p:cNvSpPr>
          <p:nvPr/>
        </p:nvSpPr>
        <p:spPr bwMode="auto">
          <a:xfrm>
            <a:off x="2100263" y="3868738"/>
            <a:ext cx="1938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solidFill>
                  <a:schemeClr val="bg1"/>
                </a:solidFill>
                <a:latin typeface="Century Gothic" pitchFamily="34" charset="0"/>
              </a:rPr>
              <a:t>Bacillus</a:t>
            </a:r>
          </a:p>
        </p:txBody>
      </p:sp>
      <p:sp>
        <p:nvSpPr>
          <p:cNvPr id="25609" name="TextovéPole 4"/>
          <p:cNvSpPr txBox="1">
            <a:spLocks noChangeArrowheads="1"/>
          </p:cNvSpPr>
          <p:nvPr/>
        </p:nvSpPr>
        <p:spPr bwMode="auto">
          <a:xfrm>
            <a:off x="1671638" y="6403975"/>
            <a:ext cx="2066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solidFill>
                  <a:schemeClr val="bg1"/>
                </a:solidFill>
                <a:latin typeface="Century Gothic" pitchFamily="34" charset="0"/>
              </a:rPr>
              <a:t>Micrococcus</a:t>
            </a:r>
          </a:p>
        </p:txBody>
      </p:sp>
      <p:sp>
        <p:nvSpPr>
          <p:cNvPr id="25610" name="TextovéPole 5"/>
          <p:cNvSpPr txBox="1">
            <a:spLocks noChangeArrowheads="1"/>
          </p:cNvSpPr>
          <p:nvPr/>
        </p:nvSpPr>
        <p:spPr bwMode="auto">
          <a:xfrm>
            <a:off x="5362575" y="4149725"/>
            <a:ext cx="2359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latin typeface="Century Gothic" pitchFamily="34" charset="0"/>
              </a:rPr>
              <a:t>Corynebacterium</a:t>
            </a:r>
          </a:p>
        </p:txBody>
      </p:sp>
      <p:sp>
        <p:nvSpPr>
          <p:cNvPr id="25611" name="TextovéPole 6"/>
          <p:cNvSpPr txBox="1">
            <a:spLocks noChangeArrowheads="1"/>
          </p:cNvSpPr>
          <p:nvPr/>
        </p:nvSpPr>
        <p:spPr bwMode="auto">
          <a:xfrm>
            <a:off x="9418638" y="4052888"/>
            <a:ext cx="1865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latin typeface="Century Gothic" pitchFamily="34" charset="0"/>
              </a:rPr>
              <a:t>Streptomyces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Střevní bakterie</a:t>
            </a:r>
          </a:p>
        </p:txBody>
      </p:sp>
      <p:pic>
        <p:nvPicPr>
          <p:cNvPr id="27650" name="Picture 2" descr="http://farmamir.ru/wp-content/uploads/2011/11/e-coli-streptococci-300x162.jpg"/>
          <p:cNvPicPr>
            <a:picLocks noChangeAspect="1" noChangeArrowheads="1"/>
          </p:cNvPicPr>
          <p:nvPr/>
        </p:nvPicPr>
        <p:blipFill>
          <a:blip r:embed="rId2"/>
          <a:srcRect l="14391"/>
          <a:stretch>
            <a:fillRect/>
          </a:stretch>
        </p:blipFill>
        <p:spPr bwMode="auto">
          <a:xfrm>
            <a:off x="1336675" y="4800600"/>
            <a:ext cx="244633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ttp://i.ytimg.com/vi/rvI_uuyogow/hqdefault.jpg"/>
          <p:cNvPicPr>
            <a:picLocks noChangeAspect="1" noChangeArrowheads="1"/>
          </p:cNvPicPr>
          <p:nvPr/>
        </p:nvPicPr>
        <p:blipFill>
          <a:blip r:embed="rId3"/>
          <a:srcRect l="10571" r="11987" b="9065"/>
          <a:stretch>
            <a:fillRect/>
          </a:stretch>
        </p:blipFill>
        <p:spPr bwMode="auto">
          <a:xfrm>
            <a:off x="1333500" y="2532063"/>
            <a:ext cx="238601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http://img.medscape.com/news/2014/cdc_140520_enterobacteriaceae_800x600.jpg"/>
          <p:cNvPicPr>
            <a:picLocks noChangeAspect="1" noChangeArrowheads="1"/>
          </p:cNvPicPr>
          <p:nvPr/>
        </p:nvPicPr>
        <p:blipFill>
          <a:blip r:embed="rId4"/>
          <a:srcRect l="3674" t="1073" r="24359" b="13745"/>
          <a:stretch>
            <a:fillRect/>
          </a:stretch>
        </p:blipFill>
        <p:spPr bwMode="auto">
          <a:xfrm>
            <a:off x="4694238" y="2574925"/>
            <a:ext cx="24050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http://i.telegraph.co.uk/multimedia/archive/01899/Enterococcus-faeca_1899715i.jpg"/>
          <p:cNvPicPr>
            <a:picLocks noChangeAspect="1" noChangeArrowheads="1"/>
          </p:cNvPicPr>
          <p:nvPr/>
        </p:nvPicPr>
        <p:blipFill>
          <a:blip r:embed="rId5"/>
          <a:srcRect l="4460"/>
          <a:stretch>
            <a:fillRect/>
          </a:stretch>
        </p:blipFill>
        <p:spPr bwMode="auto">
          <a:xfrm>
            <a:off x="8253413" y="1881188"/>
            <a:ext cx="2701925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0" descr="https://microbewiki.kenyon.edu/images/thumb/0/0c/SEM_Clostridium_Botulinum.png/400px-SEM_Clostridium_Botulinu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6575" y="4241800"/>
            <a:ext cx="28971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2" descr="http://cs.stanford.edu/people/eroberts/courses/ww2/projects/chemical-biological-warfare/dysentery_files/image002.jpg"/>
          <p:cNvPicPr>
            <a:picLocks noChangeAspect="1" noChangeArrowheads="1"/>
          </p:cNvPicPr>
          <p:nvPr/>
        </p:nvPicPr>
        <p:blipFill>
          <a:blip r:embed="rId7"/>
          <a:srcRect l="4027" t="7420" r="4027" b="14111"/>
          <a:stretch>
            <a:fillRect/>
          </a:stretch>
        </p:blipFill>
        <p:spPr bwMode="auto">
          <a:xfrm>
            <a:off x="4694238" y="4800600"/>
            <a:ext cx="240506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ovéPole 3"/>
          <p:cNvSpPr txBox="1">
            <a:spLocks noChangeArrowheads="1"/>
          </p:cNvSpPr>
          <p:nvPr/>
        </p:nvSpPr>
        <p:spPr bwMode="auto">
          <a:xfrm>
            <a:off x="8383588" y="3871913"/>
            <a:ext cx="2701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latin typeface="Century Gothic" pitchFamily="34" charset="0"/>
              </a:rPr>
              <a:t>Enterococcus faecalis</a:t>
            </a:r>
          </a:p>
        </p:txBody>
      </p:sp>
      <p:sp>
        <p:nvSpPr>
          <p:cNvPr id="27657" name="TextovéPole 4"/>
          <p:cNvSpPr txBox="1">
            <a:spLocks noChangeArrowheads="1"/>
          </p:cNvSpPr>
          <p:nvPr/>
        </p:nvSpPr>
        <p:spPr bwMode="auto">
          <a:xfrm>
            <a:off x="8851900" y="6291263"/>
            <a:ext cx="2847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latin typeface="Century Gothic" pitchFamily="34" charset="0"/>
              </a:rPr>
              <a:t>Clostridium</a:t>
            </a:r>
          </a:p>
        </p:txBody>
      </p:sp>
      <p:sp>
        <p:nvSpPr>
          <p:cNvPr id="27658" name="TextovéPole 5"/>
          <p:cNvSpPr txBox="1">
            <a:spLocks noChangeArrowheads="1"/>
          </p:cNvSpPr>
          <p:nvPr/>
        </p:nvSpPr>
        <p:spPr bwMode="auto">
          <a:xfrm>
            <a:off x="2641600" y="2162175"/>
            <a:ext cx="4835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entury Gothic" pitchFamily="34" charset="0"/>
              </a:rPr>
              <a:t>čeleď</a:t>
            </a:r>
            <a:r>
              <a:rPr lang="cs-CZ" b="1" i="1">
                <a:latin typeface="Century Gothic" pitchFamily="34" charset="0"/>
              </a:rPr>
              <a:t> Enterobacteriaceae</a:t>
            </a:r>
            <a:r>
              <a:rPr lang="cs-CZ" i="1">
                <a:latin typeface="Century Gothic" pitchFamily="34" charset="0"/>
              </a:rPr>
              <a:t> </a:t>
            </a:r>
          </a:p>
        </p:txBody>
      </p:sp>
      <p:sp>
        <p:nvSpPr>
          <p:cNvPr id="27659" name="TextovéPole 6"/>
          <p:cNvSpPr txBox="1">
            <a:spLocks noChangeArrowheads="1"/>
          </p:cNvSpPr>
          <p:nvPr/>
        </p:nvSpPr>
        <p:spPr bwMode="auto">
          <a:xfrm>
            <a:off x="1958975" y="6364288"/>
            <a:ext cx="2857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latin typeface="Century Gothic" pitchFamily="34" charset="0"/>
              </a:rPr>
              <a:t>E. coli</a:t>
            </a:r>
          </a:p>
        </p:txBody>
      </p:sp>
      <p:sp>
        <p:nvSpPr>
          <p:cNvPr id="27660" name="TextovéPole 7"/>
          <p:cNvSpPr txBox="1">
            <a:spLocks noChangeArrowheads="1"/>
          </p:cNvSpPr>
          <p:nvPr/>
        </p:nvSpPr>
        <p:spPr bwMode="auto">
          <a:xfrm>
            <a:off x="5162550" y="6364288"/>
            <a:ext cx="1466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>
                <a:latin typeface="Century Gothic" pitchFamily="34" charset="0"/>
              </a:rPr>
              <a:t>„</a:t>
            </a:r>
            <a:r>
              <a:rPr lang="cs-CZ" b="1" i="1">
                <a:latin typeface="Century Gothic" pitchFamily="34" charset="0"/>
              </a:rPr>
              <a:t>Shigella</a:t>
            </a:r>
            <a:r>
              <a:rPr lang="cs-CZ" i="1">
                <a:latin typeface="Century Gothic" pitchFamily="34" charset="0"/>
              </a:rPr>
              <a:t>“</a:t>
            </a:r>
          </a:p>
        </p:txBody>
      </p:sp>
      <p:sp>
        <p:nvSpPr>
          <p:cNvPr id="27661" name="TextovéPole 8"/>
          <p:cNvSpPr txBox="1">
            <a:spLocks noChangeArrowheads="1"/>
          </p:cNvSpPr>
          <p:nvPr/>
        </p:nvSpPr>
        <p:spPr bwMode="auto">
          <a:xfrm>
            <a:off x="4694238" y="4335463"/>
            <a:ext cx="2201862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solidFill>
                  <a:schemeClr val="bg1"/>
                </a:solidFill>
                <a:latin typeface="Century Gothic" pitchFamily="34" charset="0"/>
              </a:rPr>
              <a:t>Salmonella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Sinice = Cyanobacteria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Prokaryota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gramnegativní typ buněčné stěny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Nejstarší </a:t>
            </a:r>
            <a:r>
              <a:rPr lang="cs-CZ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fotosyntetizující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organizmy (3,5 miliardy let),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mají 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tylakoidy, na kterých jsou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pigmenty, chlorofyl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fykobiliny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Schopnost přežívat nepříznivé podmínky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Vodní květ , toxiny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675" name="Picture 2" descr="http://media.novinky.cz/841/228417-original1-jbp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0" y="5159375"/>
            <a:ext cx="181292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aa.ecn.cz/img_upload/e6ffb6c50bc1424ab10ecf09e063cd63/vodni_kvet.jpg"/>
          <p:cNvPicPr>
            <a:picLocks noChangeAspect="1" noChangeArrowheads="1"/>
          </p:cNvPicPr>
          <p:nvPr/>
        </p:nvPicPr>
        <p:blipFill>
          <a:blip r:embed="rId4"/>
          <a:srcRect l="19696" r="20833"/>
          <a:stretch>
            <a:fillRect/>
          </a:stretch>
        </p:blipFill>
        <p:spPr bwMode="auto">
          <a:xfrm>
            <a:off x="1262063" y="4667250"/>
            <a:ext cx="147002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http://www.sinicearasy.cz/sites/default/files/Cyanobacteria_vlakn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4675" y="2049463"/>
            <a:ext cx="399732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http://www.robaid.com/wp-content/gallery/bionics/cyanobacteri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06713" y="4667250"/>
            <a:ext cx="247967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Cyanobacteria</a:t>
            </a:r>
            <a:endParaRPr lang="cs-CZ" smtClean="0"/>
          </a:p>
        </p:txBody>
      </p:sp>
      <p:pic>
        <p:nvPicPr>
          <p:cNvPr id="30722" name="Picture 2" descr="http://ccala.butbn.cas.cz/sites/default/files/styles/ccala_big/public/ccala_collection/13349/1352919431-121.jpg"/>
          <p:cNvPicPr>
            <a:picLocks noChangeAspect="1" noChangeArrowheads="1"/>
          </p:cNvPicPr>
          <p:nvPr/>
        </p:nvPicPr>
        <p:blipFill>
          <a:blip r:embed="rId3"/>
          <a:srcRect l="9238" r="8614"/>
          <a:stretch>
            <a:fillRect/>
          </a:stretch>
        </p:blipFill>
        <p:spPr bwMode="auto">
          <a:xfrm>
            <a:off x="2679700" y="1874838"/>
            <a:ext cx="28067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ovéPole 3"/>
          <p:cNvSpPr txBox="1">
            <a:spLocks noChangeArrowheads="1"/>
          </p:cNvSpPr>
          <p:nvPr/>
        </p:nvSpPr>
        <p:spPr bwMode="auto">
          <a:xfrm>
            <a:off x="4273550" y="3527425"/>
            <a:ext cx="161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latin typeface="Century Gothic" pitchFamily="34" charset="0"/>
              </a:rPr>
              <a:t>Nostoc</a:t>
            </a:r>
          </a:p>
        </p:txBody>
      </p:sp>
      <p:pic>
        <p:nvPicPr>
          <p:cNvPr id="30724" name="Picture 4" descr="http://thescienceofeating.com/wp-content/uploads/2012/04/Book-Spirulina-e1334610776883.jpg"/>
          <p:cNvPicPr>
            <a:picLocks noChangeAspect="1" noChangeArrowheads="1"/>
          </p:cNvPicPr>
          <p:nvPr/>
        </p:nvPicPr>
        <p:blipFill>
          <a:blip r:embed="rId4"/>
          <a:srcRect t="10440" r="26172" b="1097"/>
          <a:stretch>
            <a:fillRect/>
          </a:stretch>
        </p:blipFill>
        <p:spPr bwMode="auto">
          <a:xfrm>
            <a:off x="460375" y="4233863"/>
            <a:ext cx="246062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ovéPole 4"/>
          <p:cNvSpPr txBox="1">
            <a:spLocks noChangeArrowheads="1"/>
          </p:cNvSpPr>
          <p:nvPr/>
        </p:nvSpPr>
        <p:spPr bwMode="auto">
          <a:xfrm>
            <a:off x="681038" y="6189663"/>
            <a:ext cx="1871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latin typeface="Century Gothic" pitchFamily="34" charset="0"/>
              </a:rPr>
              <a:t>Spirulina</a:t>
            </a:r>
          </a:p>
        </p:txBody>
      </p:sp>
      <p:pic>
        <p:nvPicPr>
          <p:cNvPr id="30726" name="Picture 6" descr="http://protist.i.hosei.ac.jp/PDB/images/Prokaryotes/Nostocaceae/Anabaena/sp_05.jpg"/>
          <p:cNvPicPr>
            <a:picLocks noChangeAspect="1" noChangeArrowheads="1"/>
          </p:cNvPicPr>
          <p:nvPr/>
        </p:nvPicPr>
        <p:blipFill>
          <a:blip r:embed="rId5"/>
          <a:srcRect t="16138" r="8557"/>
          <a:stretch>
            <a:fillRect/>
          </a:stretch>
        </p:blipFill>
        <p:spPr bwMode="auto">
          <a:xfrm>
            <a:off x="5907088" y="1874838"/>
            <a:ext cx="3352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ovéPole 5"/>
          <p:cNvSpPr txBox="1">
            <a:spLocks noChangeArrowheads="1"/>
          </p:cNvSpPr>
          <p:nvPr/>
        </p:nvSpPr>
        <p:spPr bwMode="auto">
          <a:xfrm>
            <a:off x="8286750" y="1362075"/>
            <a:ext cx="2028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solidFill>
                  <a:schemeClr val="bg1"/>
                </a:solidFill>
                <a:latin typeface="Century Gothic" pitchFamily="34" charset="0"/>
              </a:rPr>
              <a:t>Anabaena</a:t>
            </a:r>
          </a:p>
        </p:txBody>
      </p:sp>
      <p:sp>
        <p:nvSpPr>
          <p:cNvPr id="30728" name="AutoShape 8" descr="data:image/jpeg;base64,/9j/4AAQSkZJRgABAQAAAQABAAD/2wCEAAkGBxQSEhUUEhQUFRUXFxcVFxQXFxcUFBcUFxUXFxcXFBQYHCggGRwlHBQUITEhJSksLi4uFx8zODMsNygtLiwBCgoKDg0OGhAQGywkHyQsLCw3LCwsLCwtLCwsLCwsLCwsLCwsLCwsLCwsLCwsLCwsLCwsLCwsLCwsLCwsLCwsLP/AABEIANYA7AMBIgACEQEDEQH/xAAbAAACAwEBAQAAAAAAAAAAAAAAAQIEBQYDB//EAD4QAAEDAgMFBgQFAgQHAQAAAAEAAhEDIQQSMQUGQVFhEyIycYGRQqGxwSNSYnLR8PEzgrLhFBU0Y3OSwgf/xAAZAQEAAwEBAAAAAAAAAAAAAAAAAQMEAgX/xAAhEQADAAIDAQADAQEAAAAAAAAAAQIDERIhMQQiQWETUf/aAAwDAQACEQMRAD8A69NCIUmAAhARKAEyhEISJNATUkAgIQFBIITSQChSRCRQCKAgFJANCEKQCaEIAQiEFAJxTAQUpUAaAmhSCL1WFS6tOC8OyQHu1JNuiEBFCJQoAICE0AQhCaAScKdGkXODWiSbLewmDbTBMi3iqHQHkwfdc1albZ3EOjKo7NqOE5SBzPdHzTOy6nAA/tcCfYFWa+06ZJADnfqdb1E8Fk4naFOCY4xYifTmql9EsVwROowtMEEHkbKCpu3hy+L8Vg1a7xtH6Xaj6K61zXND6bszHaHQ9QRwI5K5Un4cdPwAhCIUgjCAgoQAmrGDwT6nhFuJNgPValLAtp3gvPMjuj0Rs6UNmZhsA9/hbb8xsPcq1/ykDWowe5+cK/tjaLcOwF93HQcAuKxu97z4Yjyj6rPX0KXoZKx4+n6dC7Zx+BzHnkDB9jdU3sIsQQeRXL1N6STDgPTX5LU2dvI18NqmW6CofEw/q5t+isjNNFU5cd+Gmkp1GQYKiVadkHFSamUoUAEIQpAoTCEkAkIhOFAEmgoQAmrODwZqdGjVx/q5WzSwbWCQwfufr7aBc1an07nG32VtiUYDnHWzR0nVVN4sac/ZtiGCzZ8RgFXamPAlpyxrLYsfTguT21jMlcudpUAGbg1w/lZ/onktom64xpHhisWXyHEsDYmIzf2WXWqUhUa1vfzRaSCOZjRegcKlRwNmzwEEgCxnjJWTXr06RdlaA/gG34mCRwWPvZjqiG2XZKZfmuJAGluRW7uZiHNYc3+G8j/K7SQqexNza+NcHVSWsm88vsu3xuHwuFpik03aLlbMP490d48bX5PpHk5sFBVTA7SZUIpzf4Dz/T58lbWr0tIlXNmYLtHGbNFyfoB1KqOXQ4ACnSb1BqH6D6Lm64zs7hJvshtLajMO0AgTwZwA6rlMVvqZmBE6DgsbeDaRfUJPU/7LCrEkHnqRxsvO/wBa3vZlzfVW/wATtd89oCvSpVaZsRBHI8Vw9auSAOE9JXrgNoENNM6Hnw8lRcIdPXz9VOX8tWjNmvm+f/T0NWDpNtYufbVeIeWOgGAbEKxV8QBi/Tpp5qFalLmNEF1iefO65hvZVPp3W7WLNTDgOu6mezJ5tF2/Ix6LTWFum2BW5Zmj1AM/ULdXpz4epPiBIpqJXRI0kIUAEimEiEAFAQEIAXpQpF7g0akwoBaGxR3y78rXH1iPujJlbZrOLaNOeDbNHM8XFcvtPbDi4AhxLpiBLfcWC0t5cRAAmwb8z/QXLYmo4NLnOyACIBzfJeZkb5dnWXJ+l4edfEZwMjodEk6QRw6hYm0ts9owseIeLEfcK1QqGSA0gG4fGUX100XL7zCKjS2c1p/gqceVoyOmebNqYgHK0E8AYM9F9J3I3IIjEYwQTdrDrHNy8d0aApupFwHA3C2t7trFxysflEw5W5IWNcl2WxMyudd/ws7wb1MoDs6QuBw8PlPNcRX2kXjNVBh2g6dSVVqUyXZXVO6XQXCDY214BeVCpPaMNwLAAQTBlpLiqOTb2yq8lX6Z+ErHO9rSRBzNPIgyIX0fB4ntabKg+Nocf3cfmCvnWyu/VeSbAHXgOS7ndr/paXUOI/aXEj5Lbh8Jw+GgVsbRrRS86Q+8rHcvfF1ZoAjWnIcP0O4+h+qupbnRpT6aPnGKd3nSYMm391VDg3gTOpP0AXrtF2WoQQCJ4yQvESLCXTxBnL7ry6lp6PJfTFiaJAnjrHLnPJUX4i2bUcVo4qu0Bxdcu4A8vJa252yWvY91YDIef2VuGXX4neOeXRhN2i0xDZMQPM9FewmGcDmI77rNYNbrrNnbn03n8BmUcajtB5cz5Lsdm7Co4UZ7F8XqvAnyYPh+qunEo7o14vk/bOe2Rst1GkGwSfE4wbuOvtp6KwWkLQx281Ntg93pZZdbeUE6tqDi10T6OFwrpyS+i51jXSZNJSp1WVG56RkfE0+Jh5H7FRVoBCRQoAIQUkAJoSCAaubKd38v5muaPMi3zhU02ui6klPTKe8WMzECYlsDmCFzeJ7OcxLh3QBNgXC0lbW92BdVYalPjdw4tf8AmHQ/VcnsjdXF4uoGOJDJ7x0ssWXE2+kU2m60hYbFV6jnYfDgvc83I8PSTwC7Td//APPadAitjX9q/UU9Gg9ea2cBQw2zafZ0Wh1Qankep5rmNs7fqVqmUEiASS7ug/tJVLcx52zvjONbrtmtt/bNFpkMADeQiFxm29pte4OaZ5idR/KVWqXugkZbjXjxLiVz9WjFXKJg3b9wFZGZ0uNFF5HXTNVuJpOvmfOmWRAvxEXXljMdADab3PcTyuT/AAvKpsQkB2VxB4tn1BhaGytjVSYo0svOrUs0emrvJSsD2cKW3oMBs0w2iDNWqZeR8LPicfT7Lv6bA0BrRDWgNA6AQFT2RspuHaYJc93jqHV3Qch0V5a5nijVM6QipUqpaZ9CDoQbEEclEoXZ0cpvLu250vw4zN1NOe+39v5h81x76bmmHZmHQhwLT7FfWiU9evzVVYpplVYppnzvYGxn4h8U6bnnWSCGDqXGy+r7I3dZRaO1Ie78otTB/wDpamFY2hSOblmd58AuJ3h3lJJEwOH8KirWN6kt1Hzz/TsjWGdoluWdBYLlN+dslry0GwtrEW1XIM3ieHAidZm94urG82J7cNqNNyL+a5q/9I69RRk+jnDSMqpi3E2cTYB0ctdV5Oc7X2/sEmXHARq2fRNje8CTa9hcR5rOmYG2y7sHbLqVQOOnhqDmw6+2vou/eL204eXBfKWkZ3xpFl9M2ZUzUKROvZtn0ELdgptG/wCem5PdKEyhXl4kIRKASCgoCAE0kICbHR1BsRzHJW8JV7BlTLqWksPP+yoqVRudhZOU6sdyd16FQ1taJTOYxuM7RmbPly3MCZdx+nFZVWu5zTLXZQ6cxHA/CL3/ANlV2xTqU6jgQWP4sOh6gjUHmFTp42scvdPdBHitB8+i8+sb2Y2++zSp0GtBNV0k3LTqP3cvJU8BSOIxGYDuUx3jwuNFXbRfV8bmsbxi5jz0XQbLwZrNFHDg06A/xK2mbm1h+InnwXeLE97ZMzyZu7vU5pk/CXGOsWt0WyFCjSaxoawANaAGjkApStxqS0gKEIQCKSZSCAcKzs5gNRgP5h9VWXrhqmVzXciChM+lne7G5aJg3Lj8uC+WYqqHEkk9Z6Lvd9Hd17QdDmHVrriPdfPaj5BiM30Xn551Ri+unzJPDXgXjiB/PJRo4iBlOibXXHCRB/rgvPHsAZI1B9+qqiuL2Z09MiHQ7091ZL4JMm1tLey8K2BqGm2qwSNDGoPNQBe4d+QOPVdvG99EvG0z0w1IuJI+I5R1X0nD0sjGtHwtA9gsDdvZJEVXtgDwNOvmQujK24o4o3Yo4yJBQkrS0EQhEICKaScoAhCIQgBNJNAeOMwlOs3LVY14Gk6j9p1HosarulR+B9Zg5BzXf6gSt9ChpMhpP0w8JunhmGXNdVP/AHHZm/8AoIC3WiwAgAaAWA8gkmiWvCUgTSQpAIQhQBFCCkpA00kBAR2phu3pgNjtGiGzo9v5CefIr5jjabqb3AgtdPeabFfUJXhj8DSriKrA7k7R48nC6ryY1ZXlxqz5pTxZ4jjIIUy51SxAaCZK6ypubRnu1KrendPzhWsJuvQYZdmqH9Rt7CypXzlC+Y8dk1SKQp0GZjxcbMHmePotHC7KaDnqQ9/Mjug/pb91eaABDQAOQsE1pS6NSWhkpFCSkkEISQDRKSaAWVGVSCYUgjCIUk4UAhCeVSQgI5UQpIJi5058EBCEBeIx9GY7alPLO3+VYA4i45i49wgEhBQAgEgJohAEIyphNARyoyqScoCGVBapoQEE4TyoTQIwiFJEoCKSkhARhEJoQCIShSQEABNEIQDTSAQpA0JwgBQChtfabaDMxGZxsxnM/YDiVwuLxNXEOPaEvj4ActNo8vuVo744n8UkmA0Bo6Diff6Ku2kQKbBxaXnKLlvrqQs2bI96Rly296RRq7PcAT+HAEwOF9CrVNzsMWFj3NcRJg92OEjQyrFPD9q2myDTdxZF4nifKF74imXOc8NDhmy+TG214afNULI0V9rw6TYW0v8AiBDgG1NRHhf+3keivQuU2E0sqgCzSSWEcwdRyFwu22jTu12mcSR+rR3zBW3HfNGvHXKdv9FOEJhCsOxhNIJqACcICYCA8MXiW02l7zAHz8lxu0t6KjzFPuN6CXH+F7b6Y458g0b/AKisyjSyNaQO86xLoEdb6eaz5crT0jPlyNPSPF20MQDOesLZpl0Ec1rYTeHEUg01HNqNd8Lx3rcnC68HA1GDs3F2YkEk35WH3RjqDS7vTlbFMHrxP1VM5WitXa/Z2uzsWzEMzUtRd1M+JvUcx1XquQ3arupV4abgmDzHI+YIt1Xc7QpAEOb4XgOHTmFsx2rWzVjrnOypCEIhdnQBCEIBQhCJQDTCSagAmkmpAKFaplBP9Sphc1vbtLIRTBgNbnefPQe0qG9ds5qtLYbcwbKjQWvZnAu2RPtxWPRo1OLnxeABIkRlHQa6KtQ2fUqsNY5G075TIc4kcMouPNXdn457fw3Ai8XBt5yOqy04t99GWmm9vos4cPp0qtWoZcYDLEQTrDel1Xr4kB+UAOptbOcCzzEEN5m61q72u/DquacvAHQxxCtYPdvtIdSdmy3DTcCdbcFxWBrzs7cV4uyjsnAxWp5QL5eJlgBmA3SDPyXdbYbDKY/d7SvHYO73ZO7SoRKjtfE56ltG2H9e6t+eWvTVjjhLb/ZRQhC0kEmoQ1CgDSc8CSeCaxd5tp9k0NHiNz0CN6Ib0tmXvbslzgKsEtdcrMo1XEtlk5WETN8oAkR8Tjb2XjS2ziHvcGOqEAEkfBA11tyWns7HMeAC3ve0+SyUoyPpmVuaraeiWzXwH1XNytpt7ogSZ0mLSovrtY4UiTmIL3SASAbybWuVpYrDirT7PL2d5PVVHbCqgg5cw+Ii+cRFydNBpyVd4qklzSI7PoOFWlJm3d7tyfiLneWWF9C2iyKFPoSPTVYe7mxajqmZwIYIhvALc29VEtYNGi/mVd86ZqwzxltmUkmktQBCEQgBKE0oQDTCEkA00k0ALit6QRiH2nwGOYyhdqsbebZvaNFRurRld5fCfckey4yLcleSXUvRiENjKGNA1dEWBvrz/helBrqlVuZ002AxN3AACPMdeYVXCtaC4VAZcGidbCYg8LwvfCDJScQfG4Mb0BJLr8QsDRmTK3/LSfxqj+8cxNNp1abgk+yubJxNSjWawOe0luaJ0HmOKDTLS7rABAuG8b6LU2RhDUe1jCcodJE5ojrw4qJbT2jqZ72vTsarnGm17nE2/ssgrb2w4MpNYNTf0FliL0Ze1s3X6JMoSK6OCQUlEJqANcPvjBruDvD3R6Lt1ze+WzyS2q3QjKTyc3T5fRcZVuSvKm4einQqZKIotqOLeoEQTaDqRBXiyk11VrW0w2Luc2cptrc2UNny8uJd8IbltLSDrz0CsYCq5jXuMz4RbUmw9VhZm3tIpufiHvNUSKZJBJPhiwK2t395atJ4YcrgZ10MKpnddrpIAywYDZIi696GFzPZYPdYBwtDANIHnqpnJS/Z3PJPcs+iuxzixrmgMadY5+awqrpJJ4rZxLcmGA42H8rEW+XtG62+tiQmlK6KwlCEIBJpIKAaCUIhAMJpIUAFOm+PoRqCORCggKQQqbGp1PBH/jJg/wCVx18lU2lu0KjWMLXMa34TIkzrPpCvKxSx1Rvhe6OU/ZcVjmiHMP1GbhN05dMgAgCGzoBEAaQulwuFpYVvAE8LZne2iz37Tqn4z6W+iqOcTc3KrWCUzuVEeLs9cXiTUcXO/wBgOS8UIV5y3sEk0kBJqaTU1ABSytc0sqCWO15g8COoUUIDG2hurlOcGW8Kg09eR81U2jsap2TGUXCZzF2t+C6rD4lzPCY6ag+YVlmOZ8VJs82y36KqsKfhy8MP+HHUdj13OixGQSS0DvjUrrd3t3xSl73EnUlx7rbRZWhtJg8NP3cT8lUxePfUsTA/KLBcL5++zuMcR36em1cZ2jgG+Bth15lUEIWgNtvYJFBRKEAkmkpAykUFCAaEFCAaFAlSaUA0IQgBASQUA5STSQAkhCAaSCkgJBSUAVIFQBoQhSASQgqANJCAgBKU0lIAolCSAaUoQgBEoSKEDaUyhCEgUQhCAEBCEAIQhQASKaFIEhCEIFKaEIBwmQkhQSOU0kKQCIQhQAQkhSBqMpoQAUBCEAkIQoAFCE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entury Gothic" pitchFamily="34" charset="0"/>
            </a:endParaRPr>
          </a:p>
        </p:txBody>
      </p:sp>
      <p:sp>
        <p:nvSpPr>
          <p:cNvPr id="30729" name="AutoShape 10" descr="data:image/jpeg;base64,/9j/4AAQSkZJRgABAQAAAQABAAD/2wCEAAkGBxQSEhUUEhQUFRUXFxcVFxQXFxcUFBcUFxUXFxcXFBQYHCggGRwlHBQUITEhJSksLi4uFx8zODMsNygtLiwBCgoKDg0OGhAQGywkHyQsLCw3LCwsLCwtLCwsLCwsLCwsLCwsLCwsLCwsLCwsLCwsLCwsLCwsLCwsLCwsLCwsLP/AABEIANYA7AMBIgACEQEDEQH/xAAbAAACAwEBAQAAAAAAAAAAAAAAAQIEBQYDB//EAD4QAAEDAgMFBgQFAgQHAQAAAAEAAhEDIQQSMQUGQVFhEyIycYGRQqGxwSNSYnLR8PEzgrLhFBU0Y3OSwgf/xAAZAQEAAwEBAAAAAAAAAAAAAAAAAQMEAgX/xAAhEQADAAIDAQADAQEAAAAAAAAAAQIDERIhMQQiQWETUf/aAAwDAQACEQMRAD8A69NCIUmAAhARKAEyhEISJNATUkAgIQFBIITSQChSRCRQCKAgFJANCEKQCaEIAQiEFAJxTAQUpUAaAmhSCL1WFS6tOC8OyQHu1JNuiEBFCJQoAICE0AQhCaAScKdGkXODWiSbLewmDbTBMi3iqHQHkwfdc1albZ3EOjKo7NqOE5SBzPdHzTOy6nAA/tcCfYFWa+06ZJADnfqdb1E8Fk4naFOCY4xYifTmql9EsVwROowtMEEHkbKCpu3hy+L8Vg1a7xtH6Xaj6K61zXND6bszHaHQ9QRwI5K5Un4cdPwAhCIUgjCAgoQAmrGDwT6nhFuJNgPValLAtp3gvPMjuj0Rs6UNmZhsA9/hbb8xsPcq1/ykDWowe5+cK/tjaLcOwF93HQcAuKxu97z4Yjyj6rPX0KXoZKx4+n6dC7Zx+BzHnkDB9jdU3sIsQQeRXL1N6STDgPTX5LU2dvI18NqmW6CofEw/q5t+isjNNFU5cd+Gmkp1GQYKiVadkHFSamUoUAEIQpAoTCEkAkIhOFAEmgoQAmrODwZqdGjVx/q5WzSwbWCQwfufr7aBc1an07nG32VtiUYDnHWzR0nVVN4sac/ZtiGCzZ8RgFXamPAlpyxrLYsfTguT21jMlcudpUAGbg1w/lZ/onktom64xpHhisWXyHEsDYmIzf2WXWqUhUa1vfzRaSCOZjRegcKlRwNmzwEEgCxnjJWTXr06RdlaA/gG34mCRwWPvZjqiG2XZKZfmuJAGluRW7uZiHNYc3+G8j/K7SQqexNza+NcHVSWsm88vsu3xuHwuFpik03aLlbMP490d48bX5PpHk5sFBVTA7SZUIpzf4Dz/T58lbWr0tIlXNmYLtHGbNFyfoB1KqOXQ4ACnSb1BqH6D6Lm64zs7hJvshtLajMO0AgTwZwA6rlMVvqZmBE6DgsbeDaRfUJPU/7LCrEkHnqRxsvO/wBa3vZlzfVW/wATtd89oCvSpVaZsRBHI8Vw9auSAOE9JXrgNoENNM6Hnw8lRcIdPXz9VOX8tWjNmvm+f/T0NWDpNtYufbVeIeWOgGAbEKxV8QBi/Tpp5qFalLmNEF1iefO65hvZVPp3W7WLNTDgOu6mezJ5tF2/Ix6LTWFum2BW5Zmj1AM/ULdXpz4epPiBIpqJXRI0kIUAEimEiEAFAQEIAXpQpF7g0akwoBaGxR3y78rXH1iPujJlbZrOLaNOeDbNHM8XFcvtPbDi4AhxLpiBLfcWC0t5cRAAmwb8z/QXLYmo4NLnOyACIBzfJeZkb5dnWXJ+l4edfEZwMjodEk6QRw6hYm0ts9owseIeLEfcK1QqGSA0gG4fGUX100XL7zCKjS2c1p/gqceVoyOmebNqYgHK0E8AYM9F9J3I3IIjEYwQTdrDrHNy8d0aApupFwHA3C2t7trFxysflEw5W5IWNcl2WxMyudd/ws7wb1MoDs6QuBw8PlPNcRX2kXjNVBh2g6dSVVqUyXZXVO6XQXCDY214BeVCpPaMNwLAAQTBlpLiqOTb2yq8lX6Z+ErHO9rSRBzNPIgyIX0fB4ntabKg+Nocf3cfmCvnWyu/VeSbAHXgOS7ndr/paXUOI/aXEj5Lbh8Jw+GgVsbRrRS86Q+8rHcvfF1ZoAjWnIcP0O4+h+qupbnRpT6aPnGKd3nSYMm391VDg3gTOpP0AXrtF2WoQQCJ4yQvESLCXTxBnL7ry6lp6PJfTFiaJAnjrHLnPJUX4i2bUcVo4qu0Bxdcu4A8vJa252yWvY91YDIef2VuGXX4neOeXRhN2i0xDZMQPM9FewmGcDmI77rNYNbrrNnbn03n8BmUcajtB5cz5Lsdm7Co4UZ7F8XqvAnyYPh+qunEo7o14vk/bOe2Rst1GkGwSfE4wbuOvtp6KwWkLQx281Ntg93pZZdbeUE6tqDi10T6OFwrpyS+i51jXSZNJSp1WVG56RkfE0+Jh5H7FRVoBCRQoAIQUkAJoSCAaubKd38v5muaPMi3zhU02ui6klPTKe8WMzECYlsDmCFzeJ7OcxLh3QBNgXC0lbW92BdVYalPjdw4tf8AmHQ/VcnsjdXF4uoGOJDJ7x0ssWXE2+kU2m60hYbFV6jnYfDgvc83I8PSTwC7Td//APPadAitjX9q/UU9Gg9ea2cBQw2zafZ0Wh1Qankep5rmNs7fqVqmUEiASS7ug/tJVLcx52zvjONbrtmtt/bNFpkMADeQiFxm29pte4OaZ5idR/KVWqXugkZbjXjxLiVz9WjFXKJg3b9wFZGZ0uNFF5HXTNVuJpOvmfOmWRAvxEXXljMdADab3PcTyuT/AAvKpsQkB2VxB4tn1BhaGytjVSYo0svOrUs0emrvJSsD2cKW3oMBs0w2iDNWqZeR8LPicfT7Lv6bA0BrRDWgNA6AQFT2RspuHaYJc93jqHV3Qch0V5a5nijVM6QipUqpaZ9CDoQbEEclEoXZ0cpvLu250vw4zN1NOe+39v5h81x76bmmHZmHQhwLT7FfWiU9evzVVYpplVYppnzvYGxn4h8U6bnnWSCGDqXGy+r7I3dZRaO1Ie78otTB/wDpamFY2hSOblmd58AuJ3h3lJJEwOH8KirWN6kt1Hzz/TsjWGdoluWdBYLlN+dslry0GwtrEW1XIM3ieHAidZm94urG82J7cNqNNyL+a5q/9I69RRk+jnDSMqpi3E2cTYB0ctdV5Oc7X2/sEmXHARq2fRNje8CTa9hcR5rOmYG2y7sHbLqVQOOnhqDmw6+2vou/eL204eXBfKWkZ3xpFl9M2ZUzUKROvZtn0ELdgptG/wCem5PdKEyhXl4kIRKASCgoCAE0kICbHR1BsRzHJW8JV7BlTLqWksPP+yoqVRudhZOU6sdyd16FQ1taJTOYxuM7RmbPly3MCZdx+nFZVWu5zTLXZQ6cxHA/CL3/ANlV2xTqU6jgQWP4sOh6gjUHmFTp42scvdPdBHitB8+i8+sb2Y2++zSp0GtBNV0k3LTqP3cvJU8BSOIxGYDuUx3jwuNFXbRfV8bmsbxi5jz0XQbLwZrNFHDg06A/xK2mbm1h+InnwXeLE97ZMzyZu7vU5pk/CXGOsWt0WyFCjSaxoawANaAGjkApStxqS0gKEIQCKSZSCAcKzs5gNRgP5h9VWXrhqmVzXciChM+lne7G5aJg3Lj8uC+WYqqHEkk9Z6Lvd9Hd17QdDmHVrriPdfPaj5BiM30Xn551Ri+unzJPDXgXjiB/PJRo4iBlOibXXHCRB/rgvPHsAZI1B9+qqiuL2Z09MiHQ7091ZL4JMm1tLey8K2BqGm2qwSNDGoPNQBe4d+QOPVdvG99EvG0z0w1IuJI+I5R1X0nD0sjGtHwtA9gsDdvZJEVXtgDwNOvmQujK24o4o3Yo4yJBQkrS0EQhEICKaScoAhCIQgBNJNAeOMwlOs3LVY14Gk6j9p1HosarulR+B9Zg5BzXf6gSt9ChpMhpP0w8JunhmGXNdVP/AHHZm/8AoIC3WiwAgAaAWA8gkmiWvCUgTSQpAIQhQBFCCkpA00kBAR2phu3pgNjtGiGzo9v5CefIr5jjabqb3AgtdPeabFfUJXhj8DSriKrA7k7R48nC6ryY1ZXlxqz5pTxZ4jjIIUy51SxAaCZK6ypubRnu1KrendPzhWsJuvQYZdmqH9Rt7CypXzlC+Y8dk1SKQp0GZjxcbMHmePotHC7KaDnqQ9/Mjug/pb91eaABDQAOQsE1pS6NSWhkpFCSkkEISQDRKSaAWVGVSCYUgjCIUk4UAhCeVSQgI5UQpIJi5058EBCEBeIx9GY7alPLO3+VYA4i45i49wgEhBQAgEgJohAEIyphNARyoyqScoCGVBapoQEE4TyoTQIwiFJEoCKSkhARhEJoQCIShSQEABNEIQDTSAQpA0JwgBQChtfabaDMxGZxsxnM/YDiVwuLxNXEOPaEvj4ActNo8vuVo744n8UkmA0Bo6Diff6Ku2kQKbBxaXnKLlvrqQs2bI96Rly296RRq7PcAT+HAEwOF9CrVNzsMWFj3NcRJg92OEjQyrFPD9q2myDTdxZF4nifKF74imXOc8NDhmy+TG214afNULI0V9rw6TYW0v8AiBDgG1NRHhf+3keivQuU2E0sqgCzSSWEcwdRyFwu22jTu12mcSR+rR3zBW3HfNGvHXKdv9FOEJhCsOxhNIJqACcICYCA8MXiW02l7zAHz8lxu0t6KjzFPuN6CXH+F7b6Y458g0b/AKisyjSyNaQO86xLoEdb6eaz5crT0jPlyNPSPF20MQDOesLZpl0Ec1rYTeHEUg01HNqNd8Lx3rcnC68HA1GDs3F2YkEk35WH3RjqDS7vTlbFMHrxP1VM5WitXa/Z2uzsWzEMzUtRd1M+JvUcx1XquQ3arupV4abgmDzHI+YIt1Xc7QpAEOb4XgOHTmFsx2rWzVjrnOypCEIhdnQBCEIBQhCJQDTCSagAmkmpAKFaplBP9Sphc1vbtLIRTBgNbnefPQe0qG9ds5qtLYbcwbKjQWvZnAu2RPtxWPRo1OLnxeABIkRlHQa6KtQ2fUqsNY5G075TIc4kcMouPNXdn457fw3Ai8XBt5yOqy04t99GWmm9vos4cPp0qtWoZcYDLEQTrDel1Xr4kB+UAOptbOcCzzEEN5m61q72u/DquacvAHQxxCtYPdvtIdSdmy3DTcCdbcFxWBrzs7cV4uyjsnAxWp5QL5eJlgBmA3SDPyXdbYbDKY/d7SvHYO73ZO7SoRKjtfE56ltG2H9e6t+eWvTVjjhLb/ZRQhC0kEmoQ1CgDSc8CSeCaxd5tp9k0NHiNz0CN6Ib0tmXvbslzgKsEtdcrMo1XEtlk5WETN8oAkR8Tjb2XjS2ziHvcGOqEAEkfBA11tyWns7HMeAC3ve0+SyUoyPpmVuaraeiWzXwH1XNytpt7ogSZ0mLSovrtY4UiTmIL3SASAbybWuVpYrDirT7PL2d5PVVHbCqgg5cw+Ii+cRFydNBpyVd4qklzSI7PoOFWlJm3d7tyfiLneWWF9C2iyKFPoSPTVYe7mxajqmZwIYIhvALc29VEtYNGi/mVd86ZqwzxltmUkmktQBCEQgBKE0oQDTCEkA00k0ALit6QRiH2nwGOYyhdqsbebZvaNFRurRld5fCfckey4yLcleSXUvRiENjKGNA1dEWBvrz/helBrqlVuZ002AxN3AACPMdeYVXCtaC4VAZcGidbCYg8LwvfCDJScQfG4Mb0BJLr8QsDRmTK3/LSfxqj+8cxNNp1abgk+yubJxNSjWawOe0luaJ0HmOKDTLS7rABAuG8b6LU2RhDUe1jCcodJE5ojrw4qJbT2jqZ72vTsarnGm17nE2/ssgrb2w4MpNYNTf0FliL0Ze1s3X6JMoSK6OCQUlEJqANcPvjBruDvD3R6Lt1ze+WzyS2q3QjKTyc3T5fRcZVuSvKm4einQqZKIotqOLeoEQTaDqRBXiyk11VrW0w2Luc2cptrc2UNny8uJd8IbltLSDrz0CsYCq5jXuMz4RbUmw9VhZm3tIpufiHvNUSKZJBJPhiwK2t395atJ4YcrgZ10MKpnddrpIAywYDZIi696GFzPZYPdYBwtDANIHnqpnJS/Z3PJPcs+iuxzixrmgMadY5+awqrpJJ4rZxLcmGA42H8rEW+XtG62+tiQmlK6KwlCEIBJpIKAaCUIhAMJpIUAFOm+PoRqCORCggKQQqbGp1PBH/jJg/wCVx18lU2lu0KjWMLXMa34TIkzrPpCvKxSx1Rvhe6OU/ZcVjmiHMP1GbhN05dMgAgCGzoBEAaQulwuFpYVvAE8LZne2iz37Tqn4z6W+iqOcTc3KrWCUzuVEeLs9cXiTUcXO/wBgOS8UIV5y3sEk0kBJqaTU1ABSytc0sqCWO15g8COoUUIDG2hurlOcGW8Kg09eR81U2jsap2TGUXCZzF2t+C6rD4lzPCY6ag+YVlmOZ8VJs82y36KqsKfhy8MP+HHUdj13OixGQSS0DvjUrrd3t3xSl73EnUlx7rbRZWhtJg8NP3cT8lUxePfUsTA/KLBcL5++zuMcR36em1cZ2jgG+Bth15lUEIWgNtvYJFBRKEAkmkpAykUFCAaEFCAaFAlSaUA0IQgBASQUA5STSQAkhCAaSCkgJBSUAVIFQBoQhSASQgqANJCAgBKU0lIAolCSAaUoQgBEoSKEDaUyhCEgUQhCAEBCEAIQhQASKaFIEhCEIFKaEIBwmQkhQSOU0kKQCIQhQAQkhSBqMpoQAUBCEAkIQoAFCEID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entury Gothic" pitchFamily="34" charset="0"/>
            </a:endParaRPr>
          </a:p>
        </p:txBody>
      </p:sp>
      <p:pic>
        <p:nvPicPr>
          <p:cNvPr id="30730" name="Picture 12" descr="http://protist.i.hosei.ac.jp/pdb/images/Prokaryotes/Chroococcaceae/Chroococcus/turgidus/sp_11.jpg"/>
          <p:cNvPicPr>
            <a:picLocks noChangeAspect="1" noChangeArrowheads="1"/>
          </p:cNvPicPr>
          <p:nvPr/>
        </p:nvPicPr>
        <p:blipFill>
          <a:blip r:embed="rId6"/>
          <a:srcRect l="12090" t="9070" r="13182" b="6621"/>
          <a:stretch>
            <a:fillRect/>
          </a:stretch>
        </p:blipFill>
        <p:spPr bwMode="auto">
          <a:xfrm>
            <a:off x="460375" y="1865313"/>
            <a:ext cx="20923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TextovéPole 8"/>
          <p:cNvSpPr txBox="1">
            <a:spLocks noChangeArrowheads="1"/>
          </p:cNvSpPr>
          <p:nvPr/>
        </p:nvSpPr>
        <p:spPr bwMode="auto">
          <a:xfrm>
            <a:off x="498475" y="3665538"/>
            <a:ext cx="2647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latin typeface="Century Gothic" pitchFamily="34" charset="0"/>
              </a:rPr>
              <a:t>Chroococcus</a:t>
            </a:r>
          </a:p>
        </p:txBody>
      </p:sp>
      <p:pic>
        <p:nvPicPr>
          <p:cNvPr id="30732" name="Picture 14" descr="http://planktonnet.awi.de/repository/rawdata-PlanktonNet2/viewable/aalster_and_tzohary_microcystis_wesenbergii02_lkw_20071008041715_small.jpg"/>
          <p:cNvPicPr>
            <a:picLocks noChangeAspect="1" noChangeArrowheads="1"/>
          </p:cNvPicPr>
          <p:nvPr/>
        </p:nvPicPr>
        <p:blipFill>
          <a:blip r:embed="rId7"/>
          <a:srcRect l="5397" r="5563"/>
          <a:stretch>
            <a:fillRect/>
          </a:stretch>
        </p:blipFill>
        <p:spPr bwMode="auto">
          <a:xfrm>
            <a:off x="3090863" y="4233863"/>
            <a:ext cx="2801937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TextovéPole 9"/>
          <p:cNvSpPr txBox="1">
            <a:spLocks noChangeArrowheads="1"/>
          </p:cNvSpPr>
          <p:nvPr/>
        </p:nvSpPr>
        <p:spPr bwMode="auto">
          <a:xfrm>
            <a:off x="3195638" y="6191250"/>
            <a:ext cx="2155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latin typeface="Century Gothic" pitchFamily="34" charset="0"/>
              </a:rPr>
              <a:t>Microcystis</a:t>
            </a:r>
          </a:p>
        </p:txBody>
      </p:sp>
      <p:pic>
        <p:nvPicPr>
          <p:cNvPr id="30734" name="Picture 16" descr="http://www.cyano-biotech.com/_editor/plugins/ExtendedFileManager/daten/Downloads/Pleurocspsa.jpg"/>
          <p:cNvPicPr>
            <a:picLocks noChangeAspect="1" noChangeArrowheads="1"/>
          </p:cNvPicPr>
          <p:nvPr/>
        </p:nvPicPr>
        <p:blipFill>
          <a:blip r:embed="rId8"/>
          <a:srcRect l="27962" t="11861" b="5341"/>
          <a:stretch>
            <a:fillRect/>
          </a:stretch>
        </p:blipFill>
        <p:spPr bwMode="auto">
          <a:xfrm>
            <a:off x="5997575" y="4235450"/>
            <a:ext cx="27368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TextovéPole 10"/>
          <p:cNvSpPr txBox="1">
            <a:spLocks noChangeArrowheads="1"/>
          </p:cNvSpPr>
          <p:nvPr/>
        </p:nvSpPr>
        <p:spPr bwMode="auto">
          <a:xfrm>
            <a:off x="6705600" y="6488113"/>
            <a:ext cx="2554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latin typeface="Century Gothic" pitchFamily="34" charset="0"/>
              </a:rPr>
              <a:t>Pleurocapsa</a:t>
            </a:r>
          </a:p>
        </p:txBody>
      </p:sp>
      <p:pic>
        <p:nvPicPr>
          <p:cNvPr id="30736" name="Picture 18" descr="http://protist.i.hosei.ac.jp/pdb/images/Prokaryotes/Stigonemataceae/sp_1i.jpg"/>
          <p:cNvPicPr>
            <a:picLocks noChangeAspect="1" noChangeArrowheads="1"/>
          </p:cNvPicPr>
          <p:nvPr/>
        </p:nvPicPr>
        <p:blipFill>
          <a:blip r:embed="rId9"/>
          <a:srcRect b="17450"/>
          <a:stretch>
            <a:fillRect/>
          </a:stretch>
        </p:blipFill>
        <p:spPr bwMode="auto">
          <a:xfrm>
            <a:off x="8923338" y="4348163"/>
            <a:ext cx="30321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7" name="TextovéPole 11"/>
          <p:cNvSpPr txBox="1">
            <a:spLocks noChangeArrowheads="1"/>
          </p:cNvSpPr>
          <p:nvPr/>
        </p:nvSpPr>
        <p:spPr bwMode="auto">
          <a:xfrm>
            <a:off x="10494963" y="6008688"/>
            <a:ext cx="146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latin typeface="Century Gothic" pitchFamily="34" charset="0"/>
              </a:rPr>
              <a:t>Stigonema</a:t>
            </a:r>
          </a:p>
        </p:txBody>
      </p:sp>
      <p:pic>
        <p:nvPicPr>
          <p:cNvPr id="30738" name="Picture 2" descr="Hm 11585 1 Znachor Main"/>
          <p:cNvPicPr>
            <a:picLocks noChangeAspect="1" noChangeArrowheads="1"/>
          </p:cNvPicPr>
          <p:nvPr/>
        </p:nvPicPr>
        <p:blipFill>
          <a:blip r:embed="rId10"/>
          <a:srcRect l="13901" t="4976" r="16100" b="10587"/>
          <a:stretch>
            <a:fillRect/>
          </a:stretch>
        </p:blipFill>
        <p:spPr bwMode="auto">
          <a:xfrm>
            <a:off x="9301163" y="1735138"/>
            <a:ext cx="25304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Moře a oceány</a:t>
            </a:r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/>
          <a:lstStyle/>
          <a:p>
            <a:r>
              <a:rPr lang="cs-CZ" smtClean="0"/>
              <a:t>Extrémofilové, tolerance k tlaku, soli, teplotě, součást planktonu</a:t>
            </a:r>
          </a:p>
        </p:txBody>
      </p:sp>
      <p:pic>
        <p:nvPicPr>
          <p:cNvPr id="32771" name="Picture 2" descr="http://datavizblog.files.wordpress.com/2013/03/clor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3" y="3268663"/>
            <a:ext cx="3048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://www.da-voda.com/images/cms/thumbs/a5b0aeaa3fa7d6e58d75710c18673bd7ec6d5f6d/watergallery_october2014_slide9_640_435_5_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3488" y="3243263"/>
            <a:ext cx="34925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http://previews.123rf.com/images/eraxion/eraxion0912/eraxion091200096/6003214-close-up-of-some-isolated-aeromonas-bacteria-Stock-Pho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4600" y="3032125"/>
            <a:ext cx="3732213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ovéPole 3"/>
          <p:cNvSpPr txBox="1">
            <a:spLocks noChangeArrowheads="1"/>
          </p:cNvSpPr>
          <p:nvPr/>
        </p:nvSpPr>
        <p:spPr bwMode="auto">
          <a:xfrm>
            <a:off x="966788" y="5492750"/>
            <a:ext cx="2028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latin typeface="Century Gothic" pitchFamily="34" charset="0"/>
              </a:rPr>
              <a:t>Vibrio</a:t>
            </a:r>
          </a:p>
        </p:txBody>
      </p:sp>
      <p:sp>
        <p:nvSpPr>
          <p:cNvPr id="32775" name="TextovéPole 4"/>
          <p:cNvSpPr txBox="1">
            <a:spLocks noChangeArrowheads="1"/>
          </p:cNvSpPr>
          <p:nvPr/>
        </p:nvSpPr>
        <p:spPr bwMode="auto">
          <a:xfrm>
            <a:off x="8288338" y="5878513"/>
            <a:ext cx="3300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latin typeface="Century Gothic" pitchFamily="34" charset="0"/>
              </a:rPr>
              <a:t>Aeromonas</a:t>
            </a:r>
          </a:p>
        </p:txBody>
      </p:sp>
      <p:sp>
        <p:nvSpPr>
          <p:cNvPr id="32776" name="TextovéPole 5"/>
          <p:cNvSpPr txBox="1">
            <a:spLocks noChangeArrowheads="1"/>
          </p:cNvSpPr>
          <p:nvPr/>
        </p:nvSpPr>
        <p:spPr bwMode="auto">
          <a:xfrm>
            <a:off x="4208463" y="5676900"/>
            <a:ext cx="305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latin typeface="Century Gothic" pitchFamily="34" charset="0"/>
              </a:rPr>
              <a:t>Marinobacter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Mikrobiologický rozbor vody</a:t>
            </a:r>
          </a:p>
        </p:txBody>
      </p:sp>
      <p:sp>
        <p:nvSpPr>
          <p:cNvPr id="34818" name="Zástupný symbol pro obsah 2"/>
          <p:cNvSpPr>
            <a:spLocks noGrp="1"/>
          </p:cNvSpPr>
          <p:nvPr>
            <p:ph idx="1"/>
          </p:nvPr>
        </p:nvSpPr>
        <p:spPr>
          <a:xfrm>
            <a:off x="473075" y="2454275"/>
            <a:ext cx="11245850" cy="4403725"/>
          </a:xfrm>
        </p:spPr>
        <p:txBody>
          <a:bodyPr/>
          <a:lstStyle/>
          <a:p>
            <a:r>
              <a:rPr lang="cs-CZ" smtClean="0"/>
              <a:t>Rutinní mikrobiologický rozbor vody </a:t>
            </a:r>
            <a:r>
              <a:rPr lang="cs-CZ" b="1" smtClean="0"/>
              <a:t>nemůže stanovit všechny přítomné mikroorganizmy</a:t>
            </a:r>
            <a:r>
              <a:rPr lang="cs-CZ" smtClean="0"/>
              <a:t>, ani se neprovádí stanovení všech patogenních mikroorganismů</a:t>
            </a:r>
          </a:p>
          <a:p>
            <a:r>
              <a:rPr lang="cs-CZ" smtClean="0"/>
              <a:t>Pro zjištění výskytu závadných bakterií se využívá stanovení </a:t>
            </a:r>
            <a:r>
              <a:rPr lang="cs-CZ" b="1" smtClean="0"/>
              <a:t>tzv. indikátorových skupin bakterií </a:t>
            </a:r>
            <a:r>
              <a:rPr lang="cs-CZ" smtClean="0"/>
              <a:t>– stanoví se bakterie stejného ekologického charakteru, které lze rychle a jednoduše stanovit</a:t>
            </a:r>
          </a:p>
          <a:p>
            <a:r>
              <a:rPr lang="cs-CZ" smtClean="0"/>
              <a:t>Na indikátorové skupiny jsou zacílené </a:t>
            </a:r>
            <a:r>
              <a:rPr lang="cs-CZ" b="1" smtClean="0"/>
              <a:t>specifické testy</a:t>
            </a:r>
          </a:p>
          <a:p>
            <a:r>
              <a:rPr lang="cs-CZ" smtClean="0"/>
              <a:t>Rozeznáváme: </a:t>
            </a:r>
            <a:r>
              <a:rPr lang="cs-CZ" b="1" u="sng" smtClean="0"/>
              <a:t>Koliformní bakterie, fekální koliformní bakterie, enterokoky, </a:t>
            </a:r>
            <a:r>
              <a:rPr lang="cs-CZ" b="1" smtClean="0"/>
              <a:t>mezofilní bakterie, psychrofilní bakterie, </a:t>
            </a:r>
            <a:r>
              <a:rPr lang="cs-CZ" smtClean="0"/>
              <a:t>bezbarví bičíkovci a další mrtvé a živé organizmy</a:t>
            </a:r>
          </a:p>
          <a:p>
            <a:r>
              <a:rPr lang="cs-CZ" smtClean="0"/>
              <a:t>Pitní voda nesmí obsahovat první tři druhy bakterií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1505</TotalTime>
  <Words>1307</Words>
  <Application>Microsoft Office PowerPoint</Application>
  <PresentationFormat>Vlastní</PresentationFormat>
  <Paragraphs>173</Paragraphs>
  <Slides>20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Ión − zasadacia miestnosť</vt:lpstr>
      <vt:lpstr>Základní mikrobiologický rozbor vody</vt:lpstr>
      <vt:lpstr>Voda</vt:lpstr>
      <vt:lpstr>Autochtonní vodní bakterie</vt:lpstr>
      <vt:lpstr>Půdní bakterie</vt:lpstr>
      <vt:lpstr>Střevní bakterie</vt:lpstr>
      <vt:lpstr>Sinice = Cyanobacteria</vt:lpstr>
      <vt:lpstr>Cyanobacteria</vt:lpstr>
      <vt:lpstr>Moře a oceány</vt:lpstr>
      <vt:lpstr>Mikrobiologický rozbor vody</vt:lpstr>
      <vt:lpstr>Stanovení počtu indikátorů obecného znečistění</vt:lpstr>
      <vt:lpstr>Stanovení indikátorů fekálního znečistění </vt:lpstr>
      <vt:lpstr>Koliformní bakterie - stanovení</vt:lpstr>
      <vt:lpstr>Koliformní bakterie - stanovení</vt:lpstr>
      <vt:lpstr>Enterokoky</vt:lpstr>
      <vt:lpstr>Enterokoky - stanovení</vt:lpstr>
      <vt:lpstr>Postup ve cvičení</vt:lpstr>
      <vt:lpstr>Postup</vt:lpstr>
      <vt:lpstr>Prezentace aplikace PowerPoint</vt:lpstr>
      <vt:lpstr>Hodnocení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sterilnej práce. Očkovanie a uchovávanie mikroorganizmov.</dc:title>
  <dc:creator>Mgr. Veronika Vrbovská</dc:creator>
  <cp:lastModifiedBy>Uživatel</cp:lastModifiedBy>
  <cp:revision>110</cp:revision>
  <dcterms:created xsi:type="dcterms:W3CDTF">2015-09-30T19:09:05Z</dcterms:created>
  <dcterms:modified xsi:type="dcterms:W3CDTF">2017-10-17T10:08:37Z</dcterms:modified>
</cp:coreProperties>
</file>