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3" r:id="rId4"/>
    <p:sldId id="275" r:id="rId5"/>
    <p:sldId id="266" r:id="rId6"/>
    <p:sldId id="276" r:id="rId7"/>
    <p:sldId id="258" r:id="rId8"/>
    <p:sldId id="281" r:id="rId9"/>
    <p:sldId id="282" r:id="rId10"/>
    <p:sldId id="259" r:id="rId11"/>
    <p:sldId id="262" r:id="rId12"/>
    <p:sldId id="283" r:id="rId13"/>
    <p:sldId id="260" r:id="rId14"/>
    <p:sldId id="263" r:id="rId15"/>
    <p:sldId id="269" r:id="rId16"/>
    <p:sldId id="265" r:id="rId17"/>
    <p:sldId id="274" r:id="rId18"/>
    <p:sldId id="267" r:id="rId19"/>
    <p:sldId id="264" r:id="rId20"/>
    <p:sldId id="280" r:id="rId21"/>
    <p:sldId id="272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9" d="100"/>
          <a:sy n="99" d="100"/>
        </p:scale>
        <p:origin x="96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1E0C-5731-4958-8646-C0F97CD51254}" type="datetimeFigureOut">
              <a:rPr lang="cs-CZ" smtClean="0"/>
              <a:t>14.11.2017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2877D-EB08-4302-9CEA-F6557E2CE0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712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1E0C-5731-4958-8646-C0F97CD51254}" type="datetimeFigureOut">
              <a:rPr lang="cs-CZ" smtClean="0"/>
              <a:t>14.11.2017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2877D-EB08-4302-9CEA-F6557E2CE0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500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1E0C-5731-4958-8646-C0F97CD51254}" type="datetimeFigureOut">
              <a:rPr lang="cs-CZ" smtClean="0"/>
              <a:t>14.11.2017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2877D-EB08-4302-9CEA-F6557E2CE0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357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1E0C-5731-4958-8646-C0F97CD51254}" type="datetimeFigureOut">
              <a:rPr lang="cs-CZ" smtClean="0"/>
              <a:t>14.11.2017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2877D-EB08-4302-9CEA-F6557E2CE0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667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1E0C-5731-4958-8646-C0F97CD51254}" type="datetimeFigureOut">
              <a:rPr lang="cs-CZ" smtClean="0"/>
              <a:t>14.11.2017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2877D-EB08-4302-9CEA-F6557E2CE0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89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1E0C-5731-4958-8646-C0F97CD51254}" type="datetimeFigureOut">
              <a:rPr lang="cs-CZ" smtClean="0"/>
              <a:t>14.11.2017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2877D-EB08-4302-9CEA-F6557E2CE0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277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1E0C-5731-4958-8646-C0F97CD51254}" type="datetimeFigureOut">
              <a:rPr lang="cs-CZ" smtClean="0"/>
              <a:t>14.11.2017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2877D-EB08-4302-9CEA-F6557E2CE0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09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1E0C-5731-4958-8646-C0F97CD51254}" type="datetimeFigureOut">
              <a:rPr lang="cs-CZ" smtClean="0"/>
              <a:t>14.11.2017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2877D-EB08-4302-9CEA-F6557E2CE0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09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1E0C-5731-4958-8646-C0F97CD51254}" type="datetimeFigureOut">
              <a:rPr lang="cs-CZ" smtClean="0"/>
              <a:t>14.11.2017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2877D-EB08-4302-9CEA-F6557E2CE0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041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1E0C-5731-4958-8646-C0F97CD51254}" type="datetimeFigureOut">
              <a:rPr lang="cs-CZ" smtClean="0"/>
              <a:t>14.11.2017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2877D-EB08-4302-9CEA-F6557E2CE0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170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51E0C-5731-4958-8646-C0F97CD51254}" type="datetimeFigureOut">
              <a:rPr lang="cs-CZ" smtClean="0"/>
              <a:t>14.11.2017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2877D-EB08-4302-9CEA-F6557E2CE0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39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51E0C-5731-4958-8646-C0F97CD51254}" type="datetimeFigureOut">
              <a:rPr lang="cs-CZ" smtClean="0"/>
              <a:t>14.11.2017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2877D-EB08-4302-9CEA-F6557E2CE0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66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Fast </a:t>
            </a:r>
            <a:r>
              <a:rPr lang="cs-CZ" dirty="0" err="1" smtClean="0"/>
              <a:t>repetition</a:t>
            </a:r>
            <a:r>
              <a:rPr lang="cs-CZ" dirty="0" smtClean="0"/>
              <a:t> </a:t>
            </a:r>
            <a:r>
              <a:rPr lang="cs-CZ" dirty="0" err="1" smtClean="0"/>
              <a:t>reate</a:t>
            </a:r>
            <a:r>
              <a:rPr lang="cs-CZ" dirty="0" smtClean="0"/>
              <a:t> </a:t>
            </a:r>
            <a:r>
              <a:rPr lang="cs-CZ" dirty="0" err="1" smtClean="0"/>
              <a:t>Fluorometry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FRRF nebo také </a:t>
            </a:r>
            <a:r>
              <a:rPr lang="cs-CZ" dirty="0" err="1" smtClean="0"/>
              <a:t>FRRf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622316"/>
            <a:ext cx="9144000" cy="1655762"/>
          </a:xfrm>
        </p:spPr>
        <p:txBody>
          <a:bodyPr/>
          <a:lstStyle/>
          <a:p>
            <a:r>
              <a:rPr lang="cs-CZ" smtClean="0"/>
              <a:t>Miloš Barták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32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1798" t="30409" r="32968" b="35556"/>
          <a:stretch/>
        </p:blipFill>
        <p:spPr>
          <a:xfrm>
            <a:off x="745958" y="425115"/>
            <a:ext cx="8197295" cy="494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8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fluorescence &quot;fast repetition rat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573505"/>
            <a:ext cx="9540207" cy="509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7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40131" t="45848" r="26900" b="24561"/>
          <a:stretch/>
        </p:blipFill>
        <p:spPr>
          <a:xfrm>
            <a:off x="152753" y="497305"/>
            <a:ext cx="97801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0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1214" t="31930" r="35599" b="7251"/>
          <a:stretch/>
        </p:blipFill>
        <p:spPr>
          <a:xfrm>
            <a:off x="336884" y="296778"/>
            <a:ext cx="5614737" cy="643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7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ek obrázku pro fluorescence &quot;fast repetition rat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4" y="122237"/>
            <a:ext cx="8828853" cy="655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205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ýsledek obrázku pro fluorometer OR fluorimeter &quot;fast repetition rat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9" y="521919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217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ýsledek obrázku pro fluorescence Chelsea &quot;fast repetition rat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22" y="519764"/>
            <a:ext cx="7191375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98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ýsledek obrázku pro chlorophyll fluorescence fluorometer OR fluorimeter &quot;FIR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20" y="1426695"/>
            <a:ext cx="8963025" cy="51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96720" y="712269"/>
            <a:ext cx="3546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Ritgers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Biological</a:t>
            </a:r>
            <a:r>
              <a:rPr lang="cs-CZ" dirty="0" smtClean="0"/>
              <a:t> </a:t>
            </a:r>
            <a:r>
              <a:rPr lang="cs-CZ" dirty="0" err="1" smtClean="0"/>
              <a:t>Sciences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8570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ýsledek obrázku pro fluorometer OR fluorimeter &quot;fast repetition rat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29" y="371475"/>
            <a:ext cx="8143875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085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helseatechnologies.files.wordpress.com/2012/05/trasnsparent1.png?w=4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83" y="300790"/>
            <a:ext cx="22764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helseatechnologies.files.wordpress.com/2011/02/veronicachanfluorometr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405" y="300790"/>
            <a:ext cx="27241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ýsledek obrázku pro fluorescence Chelsea &quot;fast repetition rat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70" y="3284621"/>
            <a:ext cx="19431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Výsledek obrázku pro fluorescence Chelsea &quot;fast repetition rate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91590"/>
            <a:ext cx="64770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854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8305" t="19088" r="20292" b="7789"/>
          <a:stretch/>
        </p:blipFill>
        <p:spPr>
          <a:xfrm>
            <a:off x="423512" y="1366788"/>
            <a:ext cx="6737684" cy="501476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944303" y="71226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1992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165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fluorescence &quot;fast repetition rat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573505"/>
            <a:ext cx="9540207" cy="509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870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453035"/>
              </p:ext>
            </p:extLst>
          </p:nvPr>
        </p:nvGraphicFramePr>
        <p:xfrm>
          <a:off x="1857675" y="0"/>
          <a:ext cx="8008220" cy="6250908"/>
        </p:xfrm>
        <a:graphic>
          <a:graphicData uri="http://schemas.openxmlformats.org/drawingml/2006/table">
            <a:tbl>
              <a:tblPr/>
              <a:tblGrid>
                <a:gridCol w="4004110"/>
                <a:gridCol w="4004110"/>
              </a:tblGrid>
              <a:tr h="233443"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err="1">
                          <a:effectLst/>
                        </a:rPr>
                        <a:t>Variable</a:t>
                      </a:r>
                      <a:endParaRPr lang="cs-CZ" sz="1600" b="1" dirty="0">
                        <a:effectLst/>
                      </a:endParaRPr>
                    </a:p>
                  </a:txBody>
                  <a:tcPr marL="23018" marR="23018" marT="23018" marB="230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dirty="0" err="1">
                          <a:effectLst/>
                        </a:rPr>
                        <a:t>Definition</a:t>
                      </a:r>
                      <a:endParaRPr lang="cs-CZ" sz="1600" b="1" dirty="0">
                        <a:effectLst/>
                      </a:endParaRPr>
                    </a:p>
                  </a:txBody>
                  <a:tcPr marL="23018" marR="23018" marT="23018" marB="230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24">
                <a:tc>
                  <a:txBody>
                    <a:bodyPr/>
                    <a:lstStyle/>
                    <a:p>
                      <a:pPr algn="l"/>
                      <a:r>
                        <a:rPr lang="cs-CZ" sz="2800" i="1" dirty="0">
                          <a:effectLst/>
                        </a:rPr>
                        <a:t>PC</a:t>
                      </a:r>
                      <a:r>
                        <a:rPr lang="cs-CZ" sz="2800" i="1" baseline="-25000" dirty="0">
                          <a:effectLst/>
                        </a:rPr>
                        <a:t>FRR</a:t>
                      </a:r>
                      <a:endParaRPr lang="cs-CZ" sz="2800" dirty="0">
                        <a:effectLst/>
                      </a:endParaRPr>
                    </a:p>
                  </a:txBody>
                  <a:tcPr marL="23018" marR="23018" marT="23018" marB="230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Rate of gross photosynthesis (mg C (mg </a:t>
                      </a:r>
                      <a:r>
                        <a:rPr lang="en-US" sz="1600" dirty="0" err="1">
                          <a:effectLst/>
                        </a:rPr>
                        <a:t>Chl</a:t>
                      </a:r>
                      <a:r>
                        <a:rPr lang="en-US" sz="1600" dirty="0">
                          <a:effectLst/>
                        </a:rPr>
                        <a:t>-</a:t>
                      </a:r>
                      <a:r>
                        <a:rPr lang="en-US" sz="1600" i="1" dirty="0">
                          <a:effectLst/>
                        </a:rPr>
                        <a:t>a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r>
                        <a:rPr lang="en-US" sz="1600" baseline="30000" dirty="0">
                          <a:effectLst/>
                        </a:rPr>
                        <a:t>− 1</a:t>
                      </a:r>
                      <a:r>
                        <a:rPr lang="en-US" sz="1600" dirty="0">
                          <a:effectLst/>
                        </a:rPr>
                        <a:t> h</a:t>
                      </a:r>
                      <a:r>
                        <a:rPr lang="en-US" sz="1600" baseline="30000" dirty="0">
                          <a:effectLst/>
                        </a:rPr>
                        <a:t>− 1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</a:p>
                  </a:txBody>
                  <a:tcPr marL="23018" marR="23018" marT="23018" marB="230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784">
                <a:tc>
                  <a:txBody>
                    <a:bodyPr/>
                    <a:lstStyle/>
                    <a:p>
                      <a:pPr algn="l"/>
                      <a:r>
                        <a:rPr lang="cs-CZ" sz="2800" i="1">
                          <a:effectLst/>
                        </a:rPr>
                        <a:t>E</a:t>
                      </a:r>
                      <a:endParaRPr lang="cs-CZ" sz="2800">
                        <a:effectLst/>
                      </a:endParaRPr>
                    </a:p>
                  </a:txBody>
                  <a:tcPr marL="23018" marR="23018" marT="23018" marB="230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Photosynthetically active radiation (400–700 nm) (</a:t>
                      </a:r>
                      <a:r>
                        <a:rPr lang="en-US" sz="1600" dirty="0" err="1">
                          <a:effectLst/>
                        </a:rPr>
                        <a:t>μmol</a:t>
                      </a:r>
                      <a:r>
                        <a:rPr lang="en-US" sz="1600" dirty="0">
                          <a:effectLst/>
                        </a:rPr>
                        <a:t> photons m</a:t>
                      </a:r>
                      <a:r>
                        <a:rPr lang="en-US" sz="1600" baseline="30000" dirty="0">
                          <a:effectLst/>
                        </a:rPr>
                        <a:t>− 2</a:t>
                      </a:r>
                      <a:r>
                        <a:rPr lang="en-US" sz="1600" dirty="0">
                          <a:effectLst/>
                        </a:rPr>
                        <a:t> s</a:t>
                      </a:r>
                      <a:r>
                        <a:rPr lang="en-US" sz="1600" baseline="30000" dirty="0">
                          <a:effectLst/>
                        </a:rPr>
                        <a:t>− 1</a:t>
                      </a:r>
                      <a:r>
                        <a:rPr lang="en-US" sz="1600" dirty="0">
                          <a:effectLst/>
                        </a:rPr>
                        <a:t>) of light (wavelength dependent)</a:t>
                      </a:r>
                    </a:p>
                  </a:txBody>
                  <a:tcPr marL="23018" marR="23018" marT="23018" marB="230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24">
                <a:tc>
                  <a:txBody>
                    <a:bodyPr/>
                    <a:lstStyle/>
                    <a:p>
                      <a:pPr algn="l"/>
                      <a:r>
                        <a:rPr lang="el-GR" sz="2800">
                          <a:effectLst/>
                        </a:rPr>
                        <a:t>σ</a:t>
                      </a:r>
                      <a:r>
                        <a:rPr lang="cs-CZ" sz="2800" baseline="-25000">
                          <a:effectLst/>
                        </a:rPr>
                        <a:t>PSII</a:t>
                      </a:r>
                      <a:endParaRPr lang="cs-CZ" sz="2800">
                        <a:effectLst/>
                      </a:endParaRPr>
                    </a:p>
                  </a:txBody>
                  <a:tcPr marL="23018" marR="23018" marT="23018" marB="230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 err="1">
                          <a:effectLst/>
                        </a:rPr>
                        <a:t>Functional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absorption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cross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section</a:t>
                      </a:r>
                      <a:r>
                        <a:rPr lang="cs-CZ" sz="1600" dirty="0">
                          <a:effectLst/>
                        </a:rPr>
                        <a:t> nm</a:t>
                      </a:r>
                      <a:r>
                        <a:rPr lang="cs-CZ" sz="1600" baseline="30000" dirty="0">
                          <a:effectLst/>
                        </a:rPr>
                        <a:t>2</a:t>
                      </a:r>
                      <a:r>
                        <a:rPr lang="cs-CZ" sz="1600" dirty="0">
                          <a:effectLst/>
                        </a:rPr>
                        <a:t> </a:t>
                      </a:r>
                      <a:r>
                        <a:rPr lang="cs-CZ" sz="1600" dirty="0" err="1">
                          <a:effectLst/>
                        </a:rPr>
                        <a:t>quanta</a:t>
                      </a:r>
                      <a:r>
                        <a:rPr lang="cs-CZ" sz="1600" baseline="30000" dirty="0">
                          <a:effectLst/>
                        </a:rPr>
                        <a:t>− 1</a:t>
                      </a:r>
                      <a:endParaRPr lang="cs-CZ" sz="1600" dirty="0">
                        <a:effectLst/>
                      </a:endParaRPr>
                    </a:p>
                  </a:txBody>
                  <a:tcPr marL="23018" marR="23018" marT="23018" marB="230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004">
                <a:tc>
                  <a:txBody>
                    <a:bodyPr/>
                    <a:lstStyle/>
                    <a:p>
                      <a:pPr algn="l"/>
                      <a:r>
                        <a:rPr lang="el-GR" sz="2800" b="0" i="0">
                          <a:effectLst/>
                        </a:rPr>
                        <a:t>σ</a:t>
                      </a:r>
                      <a:r>
                        <a:rPr lang="cs-CZ" sz="2800" b="0" i="0">
                          <a:effectLst/>
                        </a:rPr>
                        <a:t>PSII′</a:t>
                      </a:r>
                      <a:endParaRPr lang="cs-CZ" sz="2800">
                        <a:effectLst/>
                      </a:endParaRPr>
                    </a:p>
                  </a:txBody>
                  <a:tcPr marL="23018" marR="23018" marT="23018" marB="230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Functional absorption cross section nm</a:t>
                      </a:r>
                      <a:r>
                        <a:rPr lang="en-US" sz="1600" baseline="30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 quanta</a:t>
                      </a:r>
                      <a:r>
                        <a:rPr lang="en-US" sz="1600" baseline="30000" dirty="0">
                          <a:effectLst/>
                        </a:rPr>
                        <a:t>− 1</a:t>
                      </a:r>
                      <a:r>
                        <a:rPr lang="en-US" sz="1600" dirty="0">
                          <a:effectLst/>
                        </a:rPr>
                        <a:t> in actinic light</a:t>
                      </a:r>
                    </a:p>
                  </a:txBody>
                  <a:tcPr marL="23018" marR="23018" marT="23018" marB="230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24">
                <a:tc>
                  <a:txBody>
                    <a:bodyPr/>
                    <a:lstStyle/>
                    <a:p>
                      <a:pPr algn="l"/>
                      <a:r>
                        <a:rPr lang="cs-CZ" sz="2800">
                          <a:effectLst/>
                        </a:rPr>
                        <a:t>1 − </a:t>
                      </a:r>
                      <a:r>
                        <a:rPr lang="cs-CZ" sz="2800" i="1">
                          <a:effectLst/>
                        </a:rPr>
                        <a:t>C</a:t>
                      </a:r>
                      <a:endParaRPr lang="cs-CZ" sz="2800">
                        <a:effectLst/>
                      </a:endParaRPr>
                    </a:p>
                  </a:txBody>
                  <a:tcPr marL="23018" marR="23018" marT="23018" marB="230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Fraction of open reaction </a:t>
                      </a:r>
                      <a:r>
                        <a:rPr lang="en-US" sz="1600" dirty="0" err="1">
                          <a:effectLst/>
                        </a:rPr>
                        <a:t>centres</a:t>
                      </a:r>
                      <a:r>
                        <a:rPr lang="en-US" sz="1600" dirty="0">
                          <a:effectLst/>
                        </a:rPr>
                        <a:t> (</a:t>
                      </a:r>
                      <a:r>
                        <a:rPr lang="en-US" sz="1600" i="1" dirty="0">
                          <a:effectLst/>
                        </a:rPr>
                        <a:t>C</a:t>
                      </a:r>
                      <a:r>
                        <a:rPr lang="en-US" sz="1600" dirty="0">
                          <a:effectLst/>
                        </a:rPr>
                        <a:t> = 1 − </a:t>
                      </a:r>
                      <a:r>
                        <a:rPr lang="en-US" sz="1600" dirty="0" err="1">
                          <a:effectLst/>
                        </a:rPr>
                        <a:t>q</a:t>
                      </a:r>
                      <a:r>
                        <a:rPr lang="en-US" sz="1600" i="1" dirty="0" err="1">
                          <a:effectLst/>
                        </a:rPr>
                        <a:t>J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</a:p>
                  </a:txBody>
                  <a:tcPr marL="23018" marR="23018" marT="23018" marB="230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784">
                <a:tc>
                  <a:txBody>
                    <a:bodyPr/>
                    <a:lstStyle/>
                    <a:p>
                      <a:pPr algn="l"/>
                      <a:r>
                        <a:rPr lang="cs-CZ" sz="2800">
                          <a:effectLst/>
                        </a:rPr>
                        <a:t>PSU</a:t>
                      </a:r>
                    </a:p>
                  </a:txBody>
                  <a:tcPr marL="23018" marR="23018" marT="23018" marB="230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Photosynthetic unit size is the concentration of functional PSII reaction </a:t>
                      </a:r>
                      <a:r>
                        <a:rPr lang="en-US" sz="1600" dirty="0" err="1">
                          <a:effectLst/>
                        </a:rPr>
                        <a:t>centres</a:t>
                      </a:r>
                      <a:r>
                        <a:rPr lang="en-US" sz="1600" dirty="0">
                          <a:effectLst/>
                        </a:rPr>
                        <a:t> (</a:t>
                      </a:r>
                      <a:r>
                        <a:rPr lang="en-US" sz="1600" dirty="0" err="1">
                          <a:effectLst/>
                        </a:rPr>
                        <a:t>mol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Chl</a:t>
                      </a:r>
                      <a:r>
                        <a:rPr lang="en-US" sz="1600" dirty="0">
                          <a:effectLst/>
                        </a:rPr>
                        <a:t>-</a:t>
                      </a:r>
                      <a:r>
                        <a:rPr lang="en-US" sz="1600" i="1" dirty="0">
                          <a:effectLst/>
                        </a:rPr>
                        <a:t>a</a:t>
                      </a:r>
                      <a:r>
                        <a:rPr lang="en-US" sz="1600" dirty="0">
                          <a:effectLst/>
                        </a:rPr>
                        <a:t> m</a:t>
                      </a:r>
                      <a:r>
                        <a:rPr lang="en-US" sz="1600" baseline="30000" dirty="0">
                          <a:effectLst/>
                        </a:rPr>
                        <a:t>− 3</a:t>
                      </a:r>
                      <a:r>
                        <a:rPr lang="en-US" sz="1600" dirty="0">
                          <a:effectLst/>
                        </a:rPr>
                        <a:t>/</a:t>
                      </a:r>
                      <a:r>
                        <a:rPr lang="en-US" sz="1600" dirty="0" err="1">
                          <a:effectLst/>
                        </a:rPr>
                        <a:t>mol</a:t>
                      </a:r>
                      <a:r>
                        <a:rPr lang="en-US" sz="1600" dirty="0">
                          <a:effectLst/>
                        </a:rPr>
                        <a:t> RCII m</a:t>
                      </a:r>
                      <a:r>
                        <a:rPr lang="en-US" sz="1600" baseline="30000" dirty="0">
                          <a:effectLst/>
                        </a:rPr>
                        <a:t>− 3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</a:p>
                  </a:txBody>
                  <a:tcPr marL="23018" marR="23018" marT="23018" marB="230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004">
                <a:tc>
                  <a:txBody>
                    <a:bodyPr/>
                    <a:lstStyle/>
                    <a:p>
                      <a:pPr algn="l"/>
                      <a:r>
                        <a:rPr lang="cs-CZ" sz="2800">
                          <a:effectLst/>
                        </a:rPr>
                        <a:t>[RCII]</a:t>
                      </a:r>
                    </a:p>
                  </a:txBody>
                  <a:tcPr marL="23018" marR="23018" marT="23018" marB="230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Number of functional reaction </a:t>
                      </a:r>
                      <a:r>
                        <a:rPr lang="en-US" sz="1600" dirty="0" err="1">
                          <a:effectLst/>
                        </a:rPr>
                        <a:t>centres</a:t>
                      </a:r>
                      <a:r>
                        <a:rPr lang="en-US" sz="1600" dirty="0">
                          <a:effectLst/>
                        </a:rPr>
                        <a:t> (</a:t>
                      </a:r>
                      <a:r>
                        <a:rPr lang="en-US" sz="1600" dirty="0" err="1">
                          <a:effectLst/>
                        </a:rPr>
                        <a:t>mol</a:t>
                      </a:r>
                      <a:r>
                        <a:rPr lang="en-US" sz="1600" dirty="0">
                          <a:effectLst/>
                        </a:rPr>
                        <a:t> RCII m</a:t>
                      </a:r>
                      <a:r>
                        <a:rPr lang="en-US" sz="1600" baseline="30000" dirty="0">
                          <a:effectLst/>
                        </a:rPr>
                        <a:t>− 3</a:t>
                      </a:r>
                      <a:r>
                        <a:rPr lang="en-US" sz="1600" dirty="0">
                          <a:effectLst/>
                        </a:rPr>
                        <a:t>) = </a:t>
                      </a:r>
                      <a:r>
                        <a:rPr lang="en-US" sz="1600" b="0" i="0" dirty="0" err="1">
                          <a:effectLst/>
                        </a:rPr>
                        <a:t>KRELED×ChlFRRfσPSII</a:t>
                      </a:r>
                      <a:endParaRPr lang="en-US" sz="1600" dirty="0">
                        <a:effectLst/>
                      </a:endParaRPr>
                    </a:p>
                  </a:txBody>
                  <a:tcPr marL="23018" marR="23018" marT="23018" marB="230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004">
                <a:tc>
                  <a:txBody>
                    <a:bodyPr/>
                    <a:lstStyle/>
                    <a:p>
                      <a:pPr algn="l"/>
                      <a:r>
                        <a:rPr lang="cs-CZ" sz="2800">
                          <a:effectLst/>
                        </a:rPr>
                        <a:t>[Chl]</a:t>
                      </a:r>
                      <a:r>
                        <a:rPr lang="cs-CZ" sz="2800" baseline="30000">
                          <a:effectLst/>
                        </a:rPr>
                        <a:t>FRRf</a:t>
                      </a:r>
                      <a:endParaRPr lang="cs-CZ" sz="2800">
                        <a:effectLst/>
                      </a:endParaRPr>
                    </a:p>
                  </a:txBody>
                  <a:tcPr marL="23018" marR="23018" marT="23018" marB="230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Gain </a:t>
                      </a:r>
                      <a:r>
                        <a:rPr lang="en-US" sz="1600" dirty="0" err="1">
                          <a:effectLst/>
                        </a:rPr>
                        <a:t>normalised</a:t>
                      </a:r>
                      <a:r>
                        <a:rPr lang="en-US" sz="1600" dirty="0">
                          <a:effectLst/>
                        </a:rPr>
                        <a:t> minimum fluorescence signal parameter calculated by </a:t>
                      </a:r>
                      <a:r>
                        <a:rPr lang="en-US" sz="1600" i="1" dirty="0" err="1">
                          <a:effectLst/>
                        </a:rPr>
                        <a:t>Fast</a:t>
                      </a:r>
                      <a:r>
                        <a:rPr lang="en-US" sz="1600" i="1" baseline="30000" dirty="0" err="1">
                          <a:effectLst/>
                        </a:rPr>
                        <a:t>PRO</a:t>
                      </a:r>
                      <a:endParaRPr lang="en-US" sz="1600" dirty="0">
                        <a:effectLst/>
                      </a:endParaRPr>
                    </a:p>
                  </a:txBody>
                  <a:tcPr marL="23018" marR="23018" marT="23018" marB="230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24">
                <a:tc>
                  <a:txBody>
                    <a:bodyPr/>
                    <a:lstStyle/>
                    <a:p>
                      <a:pPr algn="l"/>
                      <a:r>
                        <a:rPr lang="cs-CZ" sz="2800">
                          <a:effectLst/>
                        </a:rPr>
                        <a:t>K</a:t>
                      </a:r>
                      <a:r>
                        <a:rPr lang="cs-CZ" sz="2800" baseline="-25000">
                          <a:effectLst/>
                        </a:rPr>
                        <a:t>R</a:t>
                      </a:r>
                      <a:endParaRPr lang="cs-CZ" sz="2800">
                        <a:effectLst/>
                      </a:endParaRPr>
                    </a:p>
                  </a:txBody>
                  <a:tcPr marL="23018" marR="23018" marT="23018" marB="230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>
                          <a:effectLst/>
                        </a:rPr>
                        <a:t>Instrument </a:t>
                      </a:r>
                      <a:r>
                        <a:rPr lang="cs-CZ" sz="1600" dirty="0" err="1">
                          <a:effectLst/>
                        </a:rPr>
                        <a:t>specific</a:t>
                      </a:r>
                      <a:r>
                        <a:rPr lang="cs-CZ" sz="1600" dirty="0">
                          <a:effectLst/>
                        </a:rPr>
                        <a:t> </a:t>
                      </a:r>
                      <a:r>
                        <a:rPr lang="cs-CZ" sz="1600" dirty="0" err="1">
                          <a:effectLst/>
                        </a:rPr>
                        <a:t>constant</a:t>
                      </a:r>
                      <a:r>
                        <a:rPr lang="cs-CZ" sz="1600" dirty="0">
                          <a:effectLst/>
                        </a:rPr>
                        <a:t> (mol </a:t>
                      </a:r>
                      <a:r>
                        <a:rPr lang="cs-CZ" sz="1600" dirty="0" err="1">
                          <a:effectLst/>
                        </a:rPr>
                        <a:t>photons</a:t>
                      </a:r>
                      <a:r>
                        <a:rPr lang="cs-CZ" sz="1600" dirty="0">
                          <a:effectLst/>
                        </a:rPr>
                        <a:t> m</a:t>
                      </a:r>
                      <a:r>
                        <a:rPr lang="cs-CZ" sz="1600" baseline="30000" dirty="0">
                          <a:effectLst/>
                        </a:rPr>
                        <a:t>− 3</a:t>
                      </a:r>
                      <a:r>
                        <a:rPr lang="cs-CZ" sz="1600" dirty="0">
                          <a:effectLst/>
                        </a:rPr>
                        <a:t> s</a:t>
                      </a:r>
                      <a:r>
                        <a:rPr lang="cs-CZ" sz="1600" baseline="30000" dirty="0">
                          <a:effectLst/>
                        </a:rPr>
                        <a:t>− 1</a:t>
                      </a:r>
                      <a:r>
                        <a:rPr lang="cs-CZ" sz="1600" dirty="0">
                          <a:effectLst/>
                        </a:rPr>
                        <a:t>)</a:t>
                      </a:r>
                    </a:p>
                  </a:txBody>
                  <a:tcPr marL="23018" marR="23018" marT="23018" marB="230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004">
                <a:tc>
                  <a:txBody>
                    <a:bodyPr/>
                    <a:lstStyle/>
                    <a:p>
                      <a:pPr algn="l"/>
                      <a:r>
                        <a:rPr lang="el-GR" sz="2800" i="1" dirty="0">
                          <a:effectLst/>
                        </a:rPr>
                        <a:t>Φ</a:t>
                      </a:r>
                      <a:r>
                        <a:rPr lang="cs-CZ" sz="2800" baseline="-25000" dirty="0">
                          <a:effectLst/>
                        </a:rPr>
                        <a:t>E : C</a:t>
                      </a:r>
                      <a:endParaRPr lang="cs-CZ" sz="2800" dirty="0">
                        <a:effectLst/>
                      </a:endParaRPr>
                    </a:p>
                  </a:txBody>
                  <a:tcPr marL="23018" marR="23018" marT="23018" marB="230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Electron requirement for carbon uptake (molecule CO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 (</a:t>
                      </a:r>
                      <a:r>
                        <a:rPr lang="en-US" sz="1600" dirty="0" err="1">
                          <a:effectLst/>
                        </a:rPr>
                        <a:t>mol</a:t>
                      </a:r>
                      <a:r>
                        <a:rPr lang="en-US" sz="1600" dirty="0">
                          <a:effectLst/>
                        </a:rPr>
                        <a:t> electrons)</a:t>
                      </a:r>
                      <a:r>
                        <a:rPr lang="en-US" sz="1600" baseline="30000" dirty="0">
                          <a:effectLst/>
                        </a:rPr>
                        <a:t>− 1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</a:p>
                  </a:txBody>
                  <a:tcPr marL="23018" marR="23018" marT="23018" marB="2301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908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10063" y="874295"/>
            <a:ext cx="164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Further</a:t>
            </a:r>
            <a:r>
              <a:rPr lang="cs-CZ" dirty="0" smtClean="0"/>
              <a:t> </a:t>
            </a:r>
            <a:r>
              <a:rPr lang="cs-CZ" dirty="0" err="1" smtClean="0"/>
              <a:t>reading</a:t>
            </a:r>
            <a:endParaRPr lang="cs-CZ" dirty="0"/>
          </a:p>
        </p:txBody>
      </p:sp>
      <p:pic>
        <p:nvPicPr>
          <p:cNvPr id="1026" name="Picture 2" descr="Výsledek obrázku pro Chlorophyll aquatic ISBN &quot;fluorescenc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23" y="1547979"/>
            <a:ext cx="329565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photosynthesis &quot;Ondřej Prášil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112" y="492644"/>
            <a:ext cx="6894997" cy="568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ál 2"/>
          <p:cNvSpPr/>
          <p:nvPr/>
        </p:nvSpPr>
        <p:spPr>
          <a:xfrm>
            <a:off x="8787865" y="750771"/>
            <a:ext cx="1790299" cy="5101389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51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00438" y="1260909"/>
            <a:ext cx="28702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Ladies</a:t>
            </a:r>
            <a:r>
              <a:rPr lang="cs-CZ" dirty="0" smtClean="0"/>
              <a:t> and gentleman,</a:t>
            </a:r>
          </a:p>
          <a:p>
            <a:endParaRPr lang="cs-CZ" dirty="0"/>
          </a:p>
          <a:p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877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924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8304" t="16000" r="18363" b="7789"/>
          <a:stretch/>
        </p:blipFill>
        <p:spPr>
          <a:xfrm>
            <a:off x="1280160" y="91066"/>
            <a:ext cx="8287352" cy="623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2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ýsledek obrázku pro fluorometer OR fluorimeter &quot;fast repetition rat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187" y="277210"/>
            <a:ext cx="9810750" cy="693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450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4" y="0"/>
            <a:ext cx="9753600" cy="810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621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ýsledek obrázku pro chlorophyll fluorescence fluorometer OR fluorimeter &quot;FIR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2" y="292200"/>
            <a:ext cx="7593249" cy="560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27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6097" t="10293" r="27193" b="25380"/>
          <a:stretch/>
        </p:blipFill>
        <p:spPr>
          <a:xfrm>
            <a:off x="3473116" y="705853"/>
            <a:ext cx="5125452" cy="441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9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11705" y="938463"/>
            <a:ext cx="4701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Úplně základní definice nezbytné pro pochopení</a:t>
            </a:r>
          </a:p>
          <a:p>
            <a:r>
              <a:rPr lang="cs-CZ" dirty="0" smtClean="0"/>
              <a:t>Metody FRRF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98884" y="4138863"/>
            <a:ext cx="98168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QA primary acceptor can be reduced with a minimal perturbation of the photosynthetic </a:t>
            </a:r>
            <a:endParaRPr lang="cs-CZ" sz="2000" dirty="0" smtClean="0"/>
          </a:p>
          <a:p>
            <a:r>
              <a:rPr lang="en-US" sz="2000" dirty="0" smtClean="0"/>
              <a:t>electron transport </a:t>
            </a:r>
            <a:r>
              <a:rPr lang="en-US" sz="2000" dirty="0"/>
              <a:t>chain by using a saturating flash of light that is short enough to ensure </a:t>
            </a:r>
            <a:endParaRPr lang="cs-CZ" sz="2000" dirty="0" smtClean="0"/>
          </a:p>
          <a:p>
            <a:r>
              <a:rPr lang="en-US" sz="2000" dirty="0" smtClean="0"/>
              <a:t>a </a:t>
            </a:r>
            <a:r>
              <a:rPr lang="en-US" sz="2000" dirty="0"/>
              <a:t>single turnover </a:t>
            </a:r>
            <a:r>
              <a:rPr lang="en-US" sz="2000" dirty="0" smtClean="0"/>
              <a:t>of </a:t>
            </a:r>
            <a:r>
              <a:rPr lang="en-US" sz="2000" dirty="0"/>
              <a:t>Photosystem II reaction centers. The duration of the flash should be </a:t>
            </a:r>
            <a:endParaRPr lang="cs-CZ" sz="2000" dirty="0" smtClean="0"/>
          </a:p>
          <a:p>
            <a:r>
              <a:rPr lang="en-US" sz="2000" dirty="0" smtClean="0"/>
              <a:t>shorter </a:t>
            </a:r>
            <a:r>
              <a:rPr lang="en-US" sz="2000" dirty="0"/>
              <a:t>than </a:t>
            </a:r>
            <a:r>
              <a:rPr lang="en-US" sz="2000" b="1" u="sng" dirty="0">
                <a:solidFill>
                  <a:srgbClr val="FF0000"/>
                </a:solidFill>
              </a:rPr>
              <a:t>few tens </a:t>
            </a:r>
            <a:r>
              <a:rPr lang="en-US" sz="2000" b="1" u="sng" dirty="0" smtClean="0">
                <a:solidFill>
                  <a:srgbClr val="FF0000"/>
                </a:solidFill>
              </a:rPr>
              <a:t>of </a:t>
            </a:r>
            <a:r>
              <a:rPr lang="en-US" sz="2000" b="1" u="sng" dirty="0">
                <a:solidFill>
                  <a:srgbClr val="FF0000"/>
                </a:solidFill>
              </a:rPr>
              <a:t>microseconds</a:t>
            </a:r>
            <a:r>
              <a:rPr lang="en-US" sz="2000" dirty="0"/>
              <a:t>. Such flashes have been experimentally realized by </a:t>
            </a:r>
            <a:endParaRPr lang="cs-CZ" sz="2000" dirty="0" smtClean="0"/>
          </a:p>
          <a:p>
            <a:r>
              <a:rPr lang="en-US" sz="2000" dirty="0" smtClean="0"/>
              <a:t>pulsed </a:t>
            </a:r>
            <a:r>
              <a:rPr lang="en-US" sz="2000" dirty="0"/>
              <a:t>lasers, xenon </a:t>
            </a:r>
            <a:r>
              <a:rPr lang="en-US" sz="2000" dirty="0" err="1"/>
              <a:t>flashlamps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11705" y="2261937"/>
            <a:ext cx="54510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 smtClean="0">
                <a:solidFill>
                  <a:srgbClr val="FF0000"/>
                </a:solidFill>
              </a:rPr>
              <a:t>Single </a:t>
            </a:r>
            <a:r>
              <a:rPr lang="cs-CZ" sz="4800" b="1" dirty="0" err="1" smtClean="0">
                <a:solidFill>
                  <a:srgbClr val="FF0000"/>
                </a:solidFill>
              </a:rPr>
              <a:t>turnover</a:t>
            </a:r>
            <a:r>
              <a:rPr lang="cs-CZ" sz="4800" b="1" dirty="0" smtClean="0">
                <a:solidFill>
                  <a:srgbClr val="FF0000"/>
                </a:solidFill>
              </a:rPr>
              <a:t> </a:t>
            </a:r>
            <a:r>
              <a:rPr lang="cs-CZ" sz="4800" b="1" dirty="0" err="1" smtClean="0">
                <a:solidFill>
                  <a:srgbClr val="FF0000"/>
                </a:solidFill>
              </a:rPr>
              <a:t>flash</a:t>
            </a:r>
            <a:endParaRPr lang="cs-CZ" sz="4800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 rot="2367631">
            <a:off x="6330024" y="1813095"/>
            <a:ext cx="5147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Právě jednou jsou všechna RC PSII zahlcena (zavřená)</a:t>
            </a:r>
          </a:p>
          <a:p>
            <a:r>
              <a:rPr lang="cs-CZ" dirty="0">
                <a:solidFill>
                  <a:srgbClr val="FF0000"/>
                </a:solidFill>
              </a:rPr>
              <a:t>a</a:t>
            </a:r>
            <a:r>
              <a:rPr lang="cs-CZ" dirty="0" smtClean="0">
                <a:solidFill>
                  <a:srgbClr val="FF0000"/>
                </a:solidFill>
              </a:rPr>
              <a:t> velmi rychle se ´</a:t>
            </a:r>
            <a:r>
              <a:rPr lang="cs-CZ" dirty="0" err="1" smtClean="0">
                <a:solidFill>
                  <a:srgbClr val="FF0000"/>
                </a:solidFill>
              </a:rPr>
              <a:t>překlopí´zpět</a:t>
            </a:r>
            <a:r>
              <a:rPr lang="cs-CZ" dirty="0" smtClean="0">
                <a:solidFill>
                  <a:srgbClr val="FF0000"/>
                </a:solidFill>
              </a:rPr>
              <a:t>  do otevřeného stavu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3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11705" y="938463"/>
            <a:ext cx="4701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Úplně základní definice nezbytné pro pochopení</a:t>
            </a:r>
          </a:p>
          <a:p>
            <a:r>
              <a:rPr lang="cs-CZ" dirty="0" smtClean="0"/>
              <a:t>Metody FRRF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962526" y="4475747"/>
            <a:ext cx="105208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QA primary acceptor </a:t>
            </a:r>
            <a:r>
              <a:rPr lang="cs-CZ" sz="2000" dirty="0" err="1" smtClean="0"/>
              <a:t>is</a:t>
            </a:r>
            <a:r>
              <a:rPr lang="cs-CZ" sz="2000" dirty="0" smtClean="0"/>
              <a:t> </a:t>
            </a:r>
            <a:r>
              <a:rPr lang="en-US" sz="2000" dirty="0" smtClean="0"/>
              <a:t>reduced </a:t>
            </a:r>
            <a:r>
              <a:rPr lang="en-US" sz="2000" dirty="0"/>
              <a:t>with a </a:t>
            </a:r>
            <a:r>
              <a:rPr lang="cs-CZ" sz="2000" dirty="0" err="1" smtClean="0"/>
              <a:t>further</a:t>
            </a:r>
            <a:r>
              <a:rPr lang="cs-CZ" sz="2000" dirty="0" smtClean="0"/>
              <a:t> transfer </a:t>
            </a:r>
            <a:r>
              <a:rPr lang="cs-CZ" sz="2000" dirty="0" err="1" smtClean="0"/>
              <a:t>of</a:t>
            </a:r>
            <a:r>
              <a:rPr lang="cs-CZ" sz="2000" dirty="0" smtClean="0"/>
              <a:t> entery to</a:t>
            </a:r>
            <a:r>
              <a:rPr lang="en-US" sz="2000" dirty="0" smtClean="0"/>
              <a:t> </a:t>
            </a:r>
            <a:r>
              <a:rPr lang="en-US" sz="2000" dirty="0"/>
              <a:t>the photosynthetic </a:t>
            </a:r>
            <a:endParaRPr lang="cs-CZ" sz="2000" dirty="0" smtClean="0"/>
          </a:p>
          <a:p>
            <a:r>
              <a:rPr lang="en-US" sz="2000" dirty="0" smtClean="0"/>
              <a:t>electron transport </a:t>
            </a:r>
            <a:r>
              <a:rPr lang="cs-CZ" sz="2000" dirty="0" err="1" smtClean="0"/>
              <a:t>causing</a:t>
            </a:r>
            <a:r>
              <a:rPr lang="cs-CZ" sz="2000" dirty="0" smtClean="0"/>
              <a:t> </a:t>
            </a:r>
            <a:r>
              <a:rPr lang="cs-CZ" sz="2000" dirty="0" err="1" smtClean="0"/>
              <a:t>gradual</a:t>
            </a:r>
            <a:r>
              <a:rPr lang="cs-CZ" sz="2000" dirty="0" smtClean="0"/>
              <a:t> </a:t>
            </a:r>
            <a:r>
              <a:rPr lang="cs-CZ" sz="2000" dirty="0" err="1" smtClean="0"/>
              <a:t>reduction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plastoquinone</a:t>
            </a:r>
            <a:r>
              <a:rPr lang="cs-CZ" sz="2000" dirty="0" smtClean="0"/>
              <a:t> pool. </a:t>
            </a:r>
            <a:r>
              <a:rPr lang="en-US" sz="2000" dirty="0" smtClean="0"/>
              <a:t>The </a:t>
            </a:r>
            <a:r>
              <a:rPr lang="en-US" sz="2000" dirty="0"/>
              <a:t>duration </a:t>
            </a:r>
            <a:r>
              <a:rPr lang="cs-CZ" sz="2000" dirty="0" err="1" smtClean="0"/>
              <a:t>multiple</a:t>
            </a:r>
            <a:r>
              <a:rPr lang="cs-CZ" sz="2000" dirty="0" smtClean="0"/>
              <a:t> </a:t>
            </a:r>
            <a:r>
              <a:rPr lang="cs-CZ" sz="2000" dirty="0" err="1" smtClean="0"/>
              <a:t>turnover</a:t>
            </a:r>
            <a:endParaRPr lang="cs-CZ" sz="2000" dirty="0" smtClean="0"/>
          </a:p>
          <a:p>
            <a:r>
              <a:rPr lang="en-US" sz="2000" dirty="0" smtClean="0"/>
              <a:t>flash </a:t>
            </a:r>
            <a:r>
              <a:rPr lang="en-US" sz="2000" dirty="0"/>
              <a:t>should </a:t>
            </a:r>
            <a:r>
              <a:rPr lang="cs-CZ" sz="2000" dirty="0" err="1" smtClean="0"/>
              <a:t>is</a:t>
            </a:r>
            <a:r>
              <a:rPr lang="cs-CZ" sz="2000" dirty="0" smtClean="0"/>
              <a:t> </a:t>
            </a:r>
            <a:r>
              <a:rPr lang="cs-CZ" sz="2000" dirty="0" err="1" smtClean="0"/>
              <a:t>about</a:t>
            </a:r>
            <a:r>
              <a:rPr lang="cs-CZ" sz="2000" dirty="0" smtClean="0"/>
              <a:t> </a:t>
            </a:r>
            <a:r>
              <a:rPr lang="cs-CZ" sz="2000" b="1" u="sng" dirty="0" err="1" smtClean="0">
                <a:solidFill>
                  <a:srgbClr val="FF0000"/>
                </a:solidFill>
              </a:rPr>
              <a:t>hundreds</a:t>
            </a:r>
            <a:r>
              <a:rPr lang="cs-CZ" sz="2000" b="1" u="sng" dirty="0" smtClean="0">
                <a:solidFill>
                  <a:srgbClr val="FF0000"/>
                </a:solidFill>
              </a:rPr>
              <a:t> </a:t>
            </a:r>
            <a:r>
              <a:rPr lang="cs-CZ" sz="2000" b="1" u="sng" dirty="0" err="1" smtClean="0">
                <a:solidFill>
                  <a:srgbClr val="FF0000"/>
                </a:solidFill>
              </a:rPr>
              <a:t>of</a:t>
            </a:r>
            <a:r>
              <a:rPr lang="cs-CZ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 smtClean="0">
                <a:solidFill>
                  <a:srgbClr val="FF0000"/>
                </a:solidFill>
              </a:rPr>
              <a:t>mi</a:t>
            </a:r>
            <a:r>
              <a:rPr lang="cs-CZ" sz="2000" b="1" u="sng" dirty="0" err="1" smtClean="0">
                <a:solidFill>
                  <a:srgbClr val="FF0000"/>
                </a:solidFill>
              </a:rPr>
              <a:t>li</a:t>
            </a:r>
            <a:r>
              <a:rPr lang="en-US" sz="2000" b="1" u="sng" dirty="0" smtClean="0">
                <a:solidFill>
                  <a:srgbClr val="FF0000"/>
                </a:solidFill>
              </a:rPr>
              <a:t>seconds</a:t>
            </a:r>
            <a:r>
              <a:rPr lang="en-US" sz="2000" dirty="0"/>
              <a:t>. 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11705" y="2261937"/>
            <a:ext cx="6100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 err="1" smtClean="0">
                <a:solidFill>
                  <a:srgbClr val="FF0000"/>
                </a:solidFill>
              </a:rPr>
              <a:t>Multiple</a:t>
            </a:r>
            <a:r>
              <a:rPr lang="cs-CZ" sz="4800" b="1" dirty="0" smtClean="0">
                <a:solidFill>
                  <a:srgbClr val="FF0000"/>
                </a:solidFill>
              </a:rPr>
              <a:t> </a:t>
            </a:r>
            <a:r>
              <a:rPr lang="cs-CZ" sz="4800" b="1" dirty="0" err="1" smtClean="0">
                <a:solidFill>
                  <a:srgbClr val="FF0000"/>
                </a:solidFill>
              </a:rPr>
              <a:t>turnover</a:t>
            </a:r>
            <a:r>
              <a:rPr lang="cs-CZ" sz="4800" b="1" dirty="0" smtClean="0">
                <a:solidFill>
                  <a:srgbClr val="FF0000"/>
                </a:solidFill>
              </a:rPr>
              <a:t> </a:t>
            </a:r>
            <a:r>
              <a:rPr lang="cs-CZ" sz="4800" b="1" dirty="0" err="1" smtClean="0">
                <a:solidFill>
                  <a:srgbClr val="FF0000"/>
                </a:solidFill>
              </a:rPr>
              <a:t>flash</a:t>
            </a:r>
            <a:endParaRPr lang="cs-CZ" sz="4800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 rot="2367631">
            <a:off x="5517836" y="2255184"/>
            <a:ext cx="7058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RC PSII jsou postupně zahlcena (zavřená) a primární akceptor přechází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Z oxidovaného (</a:t>
            </a:r>
            <a:r>
              <a:rPr lang="cs-CZ" dirty="0" err="1" smtClean="0">
                <a:solidFill>
                  <a:srgbClr val="FF0000"/>
                </a:solidFill>
              </a:rPr>
              <a:t>ready</a:t>
            </a:r>
            <a:r>
              <a:rPr lang="cs-CZ" dirty="0" smtClean="0">
                <a:solidFill>
                  <a:srgbClr val="FF0000"/>
                </a:solidFill>
              </a:rPr>
              <a:t> to transfer) do plně redukovaného stavu (not </a:t>
            </a:r>
            <a:r>
              <a:rPr lang="cs-CZ" dirty="0" err="1" smtClean="0">
                <a:solidFill>
                  <a:srgbClr val="FF0000"/>
                </a:solidFill>
              </a:rPr>
              <a:t>ready</a:t>
            </a:r>
            <a:r>
              <a:rPr lang="cs-CZ" dirty="0" smtClean="0">
                <a:solidFill>
                  <a:srgbClr val="FF0000"/>
                </a:solidFill>
              </a:rPr>
              <a:t>)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04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295</Words>
  <Application>Microsoft Office PowerPoint</Application>
  <PresentationFormat>Širokoúhlá obrazovka</PresentationFormat>
  <Paragraphs>48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Motiv Office</vt:lpstr>
      <vt:lpstr>Fast repetition reate Fluorometry  FRRF nebo také FRRf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CPR Editorial Notes</dc:creator>
  <cp:lastModifiedBy>Reviewer 1</cp:lastModifiedBy>
  <cp:revision>8</cp:revision>
  <dcterms:created xsi:type="dcterms:W3CDTF">2017-11-06T16:58:33Z</dcterms:created>
  <dcterms:modified xsi:type="dcterms:W3CDTF">2017-11-14T06:58:14Z</dcterms:modified>
</cp:coreProperties>
</file>