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493" r:id="rId2"/>
    <p:sldId id="495" r:id="rId3"/>
    <p:sldId id="494" r:id="rId4"/>
    <p:sldId id="496" r:id="rId5"/>
    <p:sldId id="501" r:id="rId6"/>
    <p:sldId id="502" r:id="rId7"/>
    <p:sldId id="478" r:id="rId8"/>
    <p:sldId id="497" r:id="rId9"/>
    <p:sldId id="498" r:id="rId10"/>
    <p:sldId id="499" r:id="rId11"/>
    <p:sldId id="503" r:id="rId12"/>
    <p:sldId id="504" r:id="rId13"/>
    <p:sldId id="50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3F17F"/>
    <a:srgbClr val="856647"/>
    <a:srgbClr val="FF9900"/>
    <a:srgbClr val="FF6600"/>
    <a:srgbClr val="FFCC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6" autoAdjust="0"/>
    <p:restoredTop sz="82707" autoAdjust="0"/>
  </p:normalViewPr>
  <p:slideViewPr>
    <p:cSldViewPr>
      <p:cViewPr varScale="1">
        <p:scale>
          <a:sx n="72" d="100"/>
          <a:sy n="72" d="100"/>
        </p:scale>
        <p:origin x="-804" y="-96"/>
      </p:cViewPr>
      <p:guideLst>
        <p:guide orient="horz" pos="261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0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IPRO\Side%20population\SP%20data\srovnani%20strev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IPRO\Side%20population\SP%20data\srovnani%20strev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IPRO\Side%20population\SP%20data\srovnani%20strev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dirty="0" smtClean="0"/>
              <a:t>MDR1</a:t>
            </a:r>
            <a:r>
              <a:rPr lang="cs-CZ" sz="1200" dirty="0" smtClean="0"/>
              <a:t>/ABC B1</a:t>
            </a:r>
            <a:endParaRPr lang="en-US" sz="1200" dirty="0"/>
          </a:p>
        </c:rich>
      </c:tx>
      <c:layout>
        <c:manualLayout>
          <c:xMode val="edge"/>
          <c:yMode val="edge"/>
          <c:x val="0.35000413897366522"/>
          <c:y val="5.675616351309570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686098654708515E-2"/>
          <c:y val="0.22672109596623538"/>
          <c:w val="0.87892376681614348"/>
          <c:h val="0.60728864990955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List1!$B$57</c:f>
              <c:strCache>
                <c:ptCount val="1"/>
                <c:pt idx="0">
                  <c:v>MDR1</c:v>
                </c:pt>
              </c:strCache>
            </c:strRef>
          </c:tx>
          <c:spPr>
            <a:solidFill>
              <a:srgbClr val="8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List1!$A$58:$A$65</c:f>
              <c:strCache>
                <c:ptCount val="8"/>
                <c:pt idx="0">
                  <c:v>SW620</c:v>
                </c:pt>
                <c:pt idx="1">
                  <c:v>SW480</c:v>
                </c:pt>
                <c:pt idx="2">
                  <c:v>DLD1</c:v>
                </c:pt>
                <c:pt idx="3">
                  <c:v>RKO</c:v>
                </c:pt>
                <c:pt idx="4">
                  <c:v>HT29</c:v>
                </c:pt>
                <c:pt idx="5">
                  <c:v>HCT</c:v>
                </c:pt>
                <c:pt idx="6">
                  <c:v>FHC</c:v>
                </c:pt>
                <c:pt idx="7">
                  <c:v>NCM</c:v>
                </c:pt>
              </c:strCache>
            </c:strRef>
          </c:cat>
          <c:val>
            <c:numRef>
              <c:f>List1!$B$58:$B$65</c:f>
              <c:numCache>
                <c:formatCode>General</c:formatCode>
                <c:ptCount val="8"/>
                <c:pt idx="0">
                  <c:v>1.1573171591226397</c:v>
                </c:pt>
                <c:pt idx="1">
                  <c:v>0.65102474467343785</c:v>
                </c:pt>
                <c:pt idx="2">
                  <c:v>1.6537994382080634</c:v>
                </c:pt>
                <c:pt idx="3">
                  <c:v>2.3469454092321316</c:v>
                </c:pt>
                <c:pt idx="4">
                  <c:v>1.2752536983290226</c:v>
                </c:pt>
                <c:pt idx="5">
                  <c:v>1.4100871050024388</c:v>
                </c:pt>
                <c:pt idx="6">
                  <c:v>1.405208574229317</c:v>
                </c:pt>
                <c:pt idx="7">
                  <c:v>2.0360659391428131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572416"/>
        <c:axId val="110056192"/>
      </c:barChart>
      <c:catAx>
        <c:axId val="104572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1005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0561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04572416"/>
        <c:crosses val="autoZero"/>
        <c:crossBetween val="between"/>
      </c:valAx>
      <c:spPr>
        <a:noFill/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1200" dirty="0" smtClean="0"/>
              <a:t>MRP1/ABC C1</a:t>
            </a:r>
            <a:endParaRPr lang="cs-CZ" sz="1200" dirty="0"/>
          </a:p>
        </c:rich>
      </c:tx>
      <c:layout>
        <c:manualLayout>
          <c:xMode val="edge"/>
          <c:yMode val="edge"/>
          <c:x val="0.33970989596543782"/>
          <c:y val="3.195810008904276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887739079769879E-2"/>
          <c:y val="0.16236191615601245"/>
          <c:w val="0.87865264950475064"/>
          <c:h val="0.6863481001140525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List1!$A$58:$A$65</c:f>
              <c:strCache>
                <c:ptCount val="8"/>
                <c:pt idx="0">
                  <c:v>SW620</c:v>
                </c:pt>
                <c:pt idx="1">
                  <c:v>SW480</c:v>
                </c:pt>
                <c:pt idx="2">
                  <c:v>DLD1</c:v>
                </c:pt>
                <c:pt idx="3">
                  <c:v>RKO</c:v>
                </c:pt>
                <c:pt idx="4">
                  <c:v>HT29</c:v>
                </c:pt>
                <c:pt idx="5">
                  <c:v>HCT</c:v>
                </c:pt>
                <c:pt idx="6">
                  <c:v>FHC</c:v>
                </c:pt>
                <c:pt idx="7">
                  <c:v>NCM</c:v>
                </c:pt>
              </c:strCache>
            </c:strRef>
          </c:cat>
          <c:val>
            <c:numRef>
              <c:f>List1!$C$58:$C$65</c:f>
              <c:numCache>
                <c:formatCode>General</c:formatCode>
                <c:ptCount val="8"/>
                <c:pt idx="0">
                  <c:v>0.21775598618654632</c:v>
                </c:pt>
                <c:pt idx="1">
                  <c:v>0.25985600157552746</c:v>
                </c:pt>
                <c:pt idx="2">
                  <c:v>0.13781303769606112</c:v>
                </c:pt>
                <c:pt idx="3">
                  <c:v>0.25985600157552746</c:v>
                </c:pt>
                <c:pt idx="4">
                  <c:v>0.36495342984251472</c:v>
                </c:pt>
                <c:pt idx="5">
                  <c:v>0.28435878575890072</c:v>
                </c:pt>
                <c:pt idx="6">
                  <c:v>0.38442772293418132</c:v>
                </c:pt>
                <c:pt idx="7">
                  <c:v>0.53063225709280248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375104"/>
        <c:axId val="133377024"/>
      </c:barChart>
      <c:catAx>
        <c:axId val="13337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33377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37702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33375104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1200" dirty="0" smtClean="0"/>
              <a:t>BCRP/ABC G2</a:t>
            </a:r>
            <a:endParaRPr lang="cs-CZ" sz="1200" dirty="0"/>
          </a:p>
        </c:rich>
      </c:tx>
      <c:layout>
        <c:manualLayout>
          <c:xMode val="edge"/>
          <c:yMode val="edge"/>
          <c:x val="0.373887650827468"/>
          <c:y val="4.615750385461907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3710499715537193E-2"/>
          <c:y val="0.16964285714285715"/>
          <c:w val="0.88461636185878489"/>
          <c:h val="0.647321428571428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List1!$A$58:$A$65</c:f>
              <c:strCache>
                <c:ptCount val="8"/>
                <c:pt idx="0">
                  <c:v>SW620</c:v>
                </c:pt>
                <c:pt idx="1">
                  <c:v>SW480</c:v>
                </c:pt>
                <c:pt idx="2">
                  <c:v>DLD1</c:v>
                </c:pt>
                <c:pt idx="3">
                  <c:v>RKO</c:v>
                </c:pt>
                <c:pt idx="4">
                  <c:v>HT29</c:v>
                </c:pt>
                <c:pt idx="5">
                  <c:v>HCT</c:v>
                </c:pt>
                <c:pt idx="6">
                  <c:v>FHC</c:v>
                </c:pt>
                <c:pt idx="7">
                  <c:v>NCM</c:v>
                </c:pt>
              </c:strCache>
            </c:strRef>
          </c:cat>
          <c:val>
            <c:numRef>
              <c:f>List1!$D$58:$D$65</c:f>
              <c:numCache>
                <c:formatCode>General</c:formatCode>
                <c:ptCount val="8"/>
                <c:pt idx="0">
                  <c:v>5.0793379804170202E-2</c:v>
                </c:pt>
                <c:pt idx="1">
                  <c:v>3.481334582117996E-2</c:v>
                </c:pt>
                <c:pt idx="2">
                  <c:v>0.39250536657380403</c:v>
                </c:pt>
                <c:pt idx="3">
                  <c:v>0.17810306936525605</c:v>
                </c:pt>
                <c:pt idx="4">
                  <c:v>10.972225591703122</c:v>
                </c:pt>
                <c:pt idx="5">
                  <c:v>0.34526698300124387</c:v>
                </c:pt>
                <c:pt idx="6">
                  <c:v>7.8941519256778365</c:v>
                </c:pt>
                <c:pt idx="7">
                  <c:v>21.344379011787474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778048"/>
        <c:axId val="151790720"/>
      </c:barChart>
      <c:catAx>
        <c:axId val="151778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51790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179072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5177804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FB1D04-156B-4912-BE73-72E4A10FF261}" type="datetimeFigureOut">
              <a:rPr lang="cs-CZ"/>
              <a:pPr>
                <a:defRPr/>
              </a:pPr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E803CE-44F7-4215-9CF6-4713C9B9C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251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F7DB1C6-1E4B-40D9-8774-BEC41DBF23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3992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Dalším způsobem je určení maxima druhé derivace, kdy se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určuje jako bod, kde dochází k strmému stoupání amplifikační křivky vzorku. Tento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bod odpovídá maximu druhé derivace křivky. Výhodou této metody je plná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Automatizace a přesnější stanovení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individuálně pro každou křivku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7DB1C6-1E4B-40D9-8774-BEC41DBF23AC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9068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7DB1C6-1E4B-40D9-8774-BEC41DBF23AC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374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4869160"/>
            <a:ext cx="6984776" cy="432048"/>
          </a:xfrm>
        </p:spPr>
        <p:txBody>
          <a:bodyPr anchor="t"/>
          <a:lstStyle>
            <a:lvl1pPr>
              <a:defRPr sz="22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3573016"/>
            <a:ext cx="6984776" cy="1224136"/>
          </a:xfrm>
        </p:spPr>
        <p:txBody>
          <a:bodyPr anchor="b"/>
          <a:lstStyle>
            <a:lvl1pPr marL="0" indent="0" algn="l"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754E-6365-47BD-8F22-0A186F0800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02D2-0C6F-4B93-9486-7A22CFDBE2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4797152"/>
            <a:ext cx="5486400" cy="720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59012" y="1052736"/>
            <a:ext cx="5486400" cy="356026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267744" y="5517231"/>
            <a:ext cx="5486400" cy="654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4B24-53D3-4B5D-A369-52F53CAF9A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47813" y="1484313"/>
            <a:ext cx="7138987" cy="46418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B75F3-1CFB-479C-8BC0-1A65F9D274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92275" y="6356350"/>
            <a:ext cx="1655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08400" y="6356350"/>
            <a:ext cx="27352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04025" y="6356350"/>
            <a:ext cx="18827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28C51-0CB0-4BA2-A587-FEEEDD895A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jedno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2" y="396280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813" y="1412776"/>
            <a:ext cx="7138987" cy="4713387"/>
          </a:xfrm>
        </p:spPr>
        <p:txBody>
          <a:bodyPr/>
          <a:lstStyle>
            <a:lvl1pPr marL="266700" indent="-266700">
              <a:buFontTx/>
              <a:buBlip>
                <a:blip r:embed="rId2"/>
              </a:buBlip>
              <a:defRPr/>
            </a:lvl1pPr>
            <a:lvl2pPr marL="541338" indent="-274638">
              <a:buFontTx/>
              <a:buBlip>
                <a:blip r:embed="rId2"/>
              </a:buBlip>
              <a:defRPr/>
            </a:lvl2pPr>
            <a:lvl3pPr marL="808038" indent="-266700">
              <a:buFontTx/>
              <a:buBlip>
                <a:blip r:embed="rId2"/>
              </a:buBlip>
              <a:defRPr/>
            </a:lvl3pPr>
            <a:lvl4pPr marL="985838" indent="-177800">
              <a:buFontTx/>
              <a:buBlip>
                <a:blip r:embed="rId2"/>
              </a:buBlip>
              <a:defRPr/>
            </a:lvl4pPr>
            <a:lvl5pPr marL="1163638" indent="-1778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2A8-E4D3-4A53-8547-D619932747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dvou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48535"/>
            <a:ext cx="7139136" cy="86409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84784"/>
            <a:ext cx="7139136" cy="4641379"/>
          </a:xfrm>
        </p:spPr>
        <p:txBody>
          <a:bodyPr/>
          <a:lstStyle>
            <a:lvl1pPr marL="266700" indent="-2667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45A79-7170-4CEF-AAEA-03059F0B0B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ez nadpisu, pouze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813" y="1052736"/>
            <a:ext cx="7138987" cy="5073427"/>
          </a:xfrm>
        </p:spPr>
        <p:txBody>
          <a:bodyPr/>
          <a:lstStyle>
            <a:lvl1pPr marL="266700" indent="-266700">
              <a:buFontTx/>
              <a:buBlip>
                <a:blip r:embed="rId3"/>
              </a:buBlip>
              <a:defRPr/>
            </a:lvl1pPr>
            <a:lvl2pPr marL="541338" indent="-274638">
              <a:buFontTx/>
              <a:buBlip>
                <a:blip r:embed="rId3"/>
              </a:buBlip>
              <a:defRPr/>
            </a:lvl2pPr>
            <a:lvl3pPr marL="808038" indent="-266700">
              <a:buFontTx/>
              <a:buBlip>
                <a:blip r:embed="rId3"/>
              </a:buBlip>
              <a:defRPr/>
            </a:lvl3pPr>
            <a:lvl4pPr marL="985838" indent="-177800">
              <a:buFontTx/>
              <a:buBlip>
                <a:blip r:embed="rId3"/>
              </a:buBlip>
              <a:defRPr/>
            </a:lvl4pPr>
            <a:lvl5pPr marL="1163638" indent="-1778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98806-0C05-4BB5-870C-ECEF762D77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9809" y="388259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47664" y="1484784"/>
            <a:ext cx="3384376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484784"/>
            <a:ext cx="3610744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4E671-DDE8-4149-BA56-2CB42819DF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dstavce +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47664" y="163339"/>
            <a:ext cx="3528392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47664" y="1484784"/>
            <a:ext cx="3528392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20072" y="163339"/>
            <a:ext cx="3466728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20072" y="1484784"/>
            <a:ext cx="3466728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3820F-2A2C-40FF-BA43-7203691E1E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388259"/>
            <a:ext cx="7138987" cy="62706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47664" y="1429019"/>
            <a:ext cx="3528392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47664" y="2132857"/>
            <a:ext cx="3528392" cy="399330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20072" y="1429019"/>
            <a:ext cx="346672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20072" y="2132857"/>
            <a:ext cx="3466728" cy="399330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A436D-6D7D-4084-B6EC-2B3B3F0E43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jedno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3" y="387896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D8BA-4A1D-494F-9D65-C8FE6F3390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47809"/>
            <a:ext cx="7139136" cy="86409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4E24-2C21-4D0F-A82F-428BA44AB6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57338" y="396875"/>
            <a:ext cx="7138987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47813" y="1484313"/>
            <a:ext cx="71389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692275" y="6356350"/>
            <a:ext cx="1655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708400" y="6356350"/>
            <a:ext cx="2735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25" y="6356350"/>
            <a:ext cx="1882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274CC8-ACE0-4C5B-87E4-DBC90C3C52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TextovéPole 6"/>
          <p:cNvSpPr txBox="1"/>
          <p:nvPr/>
        </p:nvSpPr>
        <p:spPr>
          <a:xfrm rot="16200000">
            <a:off x="-2870108" y="4434093"/>
            <a:ext cx="6460834" cy="90794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6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77" r:id="rId10"/>
    <p:sldLayoutId id="2147483678" r:id="rId11"/>
    <p:sldLayoutId id="2147483666" r:id="rId12"/>
    <p:sldLayoutId id="21474836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1338" indent="-2746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57326"/>
          </a:solidFill>
          <a:latin typeface="Arial" pitchFamily="34" charset="0"/>
          <a:ea typeface="+mn-ea"/>
          <a:cs typeface="Arial" pitchFamily="34" charset="0"/>
        </a:defRPr>
      </a:lvl2pPr>
      <a:lvl3pPr marL="808038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85838" indent="-177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63638" indent="-177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H9oabhqD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://www.youtube.com/watch?v=HU6GUGvDLe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3"/>
          <p:cNvSpPr>
            <a:spLocks noGrp="1"/>
          </p:cNvSpPr>
          <p:nvPr>
            <p:ph type="ctrTitle"/>
          </p:nvPr>
        </p:nvSpPr>
        <p:spPr>
          <a:xfrm>
            <a:off x="1692275" y="4149725"/>
            <a:ext cx="7451725" cy="2232025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Mgr. Jiřina </a:t>
            </a:r>
            <a:r>
              <a:rPr lang="cs-CZ" altLang="cs-CZ" dirty="0" err="1" smtClean="0">
                <a:solidFill>
                  <a:srgbClr val="7F7F7F"/>
                </a:solidFill>
                <a:latin typeface="Arial" charset="0"/>
                <a:cs typeface="Arial" charset="0"/>
              </a:rPr>
              <a:t>Medalová</a:t>
            </a:r>
            <a: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, Ph.D.</a:t>
            </a:r>
            <a:b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Mgr. Martina Lánová </a:t>
            </a:r>
            <a:b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RNDr. Josef Večeřa, Ph.D.</a:t>
            </a:r>
            <a:b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/>
            </a:r>
            <a:br>
              <a:rPr lang="cs-CZ" altLang="cs-CZ" dirty="0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endParaRPr lang="cs-CZ" altLang="cs-CZ" dirty="0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Podnadpis 4"/>
          <p:cNvSpPr>
            <a:spLocks noGrp="1"/>
          </p:cNvSpPr>
          <p:nvPr>
            <p:ph type="subTitle" idx="1"/>
          </p:nvPr>
        </p:nvSpPr>
        <p:spPr>
          <a:xfrm>
            <a:off x="1619250" y="2492375"/>
            <a:ext cx="6983413" cy="1223963"/>
          </a:xfrm>
        </p:spPr>
        <p:txBody>
          <a:bodyPr/>
          <a:lstStyle/>
          <a:p>
            <a:pPr eaLnBrk="1" hangingPunct="1"/>
            <a:r>
              <a:rPr lang="cs-CZ" sz="3600" smtClean="0">
                <a:solidFill>
                  <a:srgbClr val="457326"/>
                </a:solidFill>
                <a:latin typeface="Arial" charset="0"/>
                <a:cs typeface="Arial" charset="0"/>
              </a:rPr>
              <a:t>qRT-PCR</a:t>
            </a:r>
          </a:p>
          <a:p>
            <a:pPr eaLnBrk="1" hangingPunct="1"/>
            <a:r>
              <a:rPr lang="cs-CZ" smtClean="0">
                <a:solidFill>
                  <a:srgbClr val="457326"/>
                </a:solidFill>
                <a:latin typeface="Arial" charset="0"/>
                <a:cs typeface="Arial" charset="0"/>
              </a:rPr>
              <a:t>Kryostat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476375" y="333375"/>
            <a:ext cx="554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http://www.gene-quantification.de/chapter-3-pfaffl.pdf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/>
          </p:cNvSpPr>
          <p:nvPr/>
        </p:nvSpPr>
        <p:spPr bwMode="auto">
          <a:xfrm>
            <a:off x="1524000" y="190500"/>
            <a:ext cx="7010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500" b="1" dirty="0">
                <a:solidFill>
                  <a:schemeClr val="tx1"/>
                </a:solidFill>
                <a:cs typeface="Arial" charset="0"/>
              </a:rPr>
              <a:t>Vyhodnocení </a:t>
            </a:r>
            <a:r>
              <a:rPr lang="cs-CZ" sz="2500" b="1" dirty="0" err="1">
                <a:solidFill>
                  <a:schemeClr val="tx1"/>
                </a:solidFill>
                <a:cs typeface="Arial" charset="0"/>
              </a:rPr>
              <a:t>qRT</a:t>
            </a:r>
            <a:r>
              <a:rPr lang="cs-CZ" sz="2500" b="1" dirty="0">
                <a:solidFill>
                  <a:schemeClr val="tx1"/>
                </a:solidFill>
                <a:cs typeface="Arial" charset="0"/>
              </a:rPr>
              <a:t>-PCR</a:t>
            </a:r>
          </a:p>
        </p:txBody>
      </p:sp>
      <p:graphicFrame>
        <p:nvGraphicFramePr>
          <p:cNvPr id="2669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404297"/>
              </p:ext>
            </p:extLst>
          </p:nvPr>
        </p:nvGraphicFramePr>
        <p:xfrm>
          <a:off x="1330325" y="2133600"/>
          <a:ext cx="7705725" cy="3527426"/>
        </p:xfrm>
        <a:graphic>
          <a:graphicData uri="http://schemas.openxmlformats.org/drawingml/2006/table">
            <a:tbl>
              <a:tblPr/>
              <a:tblGrid>
                <a:gridCol w="1100138"/>
                <a:gridCol w="1101725"/>
                <a:gridCol w="1100137"/>
                <a:gridCol w="1101725"/>
                <a:gridCol w="1100138"/>
                <a:gridCol w="1101725"/>
                <a:gridCol w="1100137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Ct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průměr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HPRT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D</a:t>
                      </a: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Ct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^-</a:t>
                      </a:r>
                      <a:r>
                        <a:rPr kumimoji="0" lang="cs-CZ" sz="16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D</a:t>
                      </a:r>
                      <a:r>
                        <a:rPr kumimoji="0" lang="cs-CZ" sz="16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Ct</a:t>
                      </a:r>
                      <a:endParaRPr kumimoji="0" lang="cs-CZ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31,43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31,635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-4,755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27,0021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LY3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33,18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32,675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36,985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-4,31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19,8353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32,25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35,225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-3,035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8,1965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LY6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34,97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-3,135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8,7847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31,16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31,085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-5,255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38,1867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  <p:sp>
        <p:nvSpPr>
          <p:cNvPr id="26692" name="Text Box 73"/>
          <p:cNvSpPr txBox="1">
            <a:spLocks noChangeArrowheads="1"/>
          </p:cNvSpPr>
          <p:nvPr/>
        </p:nvSpPr>
        <p:spPr bwMode="auto">
          <a:xfrm>
            <a:off x="6804025" y="2636838"/>
            <a:ext cx="10679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 dirty="0">
                <a:solidFill>
                  <a:schemeClr val="tx2"/>
                </a:solidFill>
              </a:rPr>
              <a:t>Průměr - </a:t>
            </a:r>
            <a:r>
              <a:rPr lang="cs-CZ" sz="1000" dirty="0" smtClean="0">
                <a:solidFill>
                  <a:schemeClr val="tx2"/>
                </a:solidFill>
              </a:rPr>
              <a:t>HPRT</a:t>
            </a:r>
            <a:endParaRPr lang="cs-CZ" sz="1000" dirty="0">
              <a:solidFill>
                <a:schemeClr val="tx2"/>
              </a:solidFill>
            </a:endParaRPr>
          </a:p>
        </p:txBody>
      </p:sp>
      <p:sp>
        <p:nvSpPr>
          <p:cNvPr id="26693" name="Line 74"/>
          <p:cNvSpPr>
            <a:spLocks noChangeShapeType="1"/>
          </p:cNvSpPr>
          <p:nvPr/>
        </p:nvSpPr>
        <p:spPr bwMode="auto">
          <a:xfrm flipV="1">
            <a:off x="7451725" y="28527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Počítání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1331913" y="1196975"/>
            <a:ext cx="7812087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Koncentrace bez přepočtu jednotek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SS 40 mM a a potřebujeme 100 ul  WS: 20 uM 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Trojčlenka: 20 uM…..100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40 mM…. x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x/100=0,02/40… 0,0005.100=x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Ředěním I:  40 mM…. 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20 mM…. 50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20 uM……50 nl = 0,05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Ředěním II: 40 mM/0,02 mM = 2000 x ředěné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100/2000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Vzorečkem: c1.V1=c2.V2  (pozor! Nutné stejné jednotky)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40x=0,02.100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cs-CZ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Koncentrace s přepočtem jednotek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smtClean="0">
                <a:latin typeface="Arial" charset="0"/>
                <a:cs typeface="Arial" charset="0"/>
              </a:rPr>
              <a:t>   </a:t>
            </a:r>
            <a:r>
              <a:rPr lang="cs-CZ" sz="1400" smtClean="0">
                <a:latin typeface="Arial" charset="0"/>
                <a:cs typeface="Arial" charset="0"/>
              </a:rPr>
              <a:t>SS: 40 mg/ml a potřebujeme 100 ul  WS: 20 uM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</a:t>
            </a:r>
            <a:r>
              <a:rPr 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Nutné znát Mr látky (např 80)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1 M    … 80 mg/ml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0,5 M … 40 mg/ml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Ředění buněk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Spočítáme si, že máme 0,35x10*6/ml = 0,7x10*6 b v 2 ml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A) chceme mít 1x10*6/1ml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zjistíme, kolik máme buněk celkem (0,7x10*6), Centrifugace a pak to doředíme 0,7 ml pufru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B) chceme odebrat 2x10*5 buněk = 0,2x10*6 buněk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0,2/0,35=0,57 ml vezmeme z původní suspenze</a:t>
            </a:r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 flipV="1">
            <a:off x="3924300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1749" name="Line 7"/>
          <p:cNvSpPr>
            <a:spLocks noChangeShapeType="1"/>
          </p:cNvSpPr>
          <p:nvPr/>
        </p:nvSpPr>
        <p:spPr bwMode="auto">
          <a:xfrm>
            <a:off x="2555875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676652"/>
              </p:ext>
            </p:extLst>
          </p:nvPr>
        </p:nvGraphicFramePr>
        <p:xfrm>
          <a:off x="1331640" y="1556792"/>
          <a:ext cx="3672408" cy="2341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272405"/>
              </p:ext>
            </p:extLst>
          </p:nvPr>
        </p:nvGraphicFramePr>
        <p:xfrm>
          <a:off x="5076056" y="2708920"/>
          <a:ext cx="3816424" cy="256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881110"/>
              </p:ext>
            </p:extLst>
          </p:nvPr>
        </p:nvGraphicFramePr>
        <p:xfrm>
          <a:off x="1331640" y="3933056"/>
          <a:ext cx="3672408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Nadpis 1"/>
          <p:cNvSpPr>
            <a:spLocks/>
          </p:cNvSpPr>
          <p:nvPr/>
        </p:nvSpPr>
        <p:spPr bwMode="auto">
          <a:xfrm>
            <a:off x="755576" y="-99392"/>
            <a:ext cx="8172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500" b="1" dirty="0" smtClean="0">
                <a:solidFill>
                  <a:schemeClr val="tx1"/>
                </a:solidFill>
                <a:cs typeface="Arial" charset="0"/>
              </a:rPr>
              <a:t>Srovnání exprese ABC transportérů u střevních linií</a:t>
            </a:r>
            <a:endParaRPr lang="cs-CZ" sz="25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75856" y="2420888"/>
            <a:ext cx="360040" cy="1440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48236" y="4581128"/>
            <a:ext cx="360040" cy="1440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092280" y="3717032"/>
            <a:ext cx="360040" cy="1440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849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8" descr="www.odont.uio.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44450"/>
            <a:ext cx="291147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331913" y="3933825"/>
            <a:ext cx="7596187" cy="274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Výhody </a:t>
            </a:r>
            <a:r>
              <a:rPr lang="cs-CZ" altLang="cs-CZ" sz="2400" dirty="0" err="1">
                <a:solidFill>
                  <a:srgbClr val="006600"/>
                </a:solidFill>
              </a:rPr>
              <a:t>kryořezů</a:t>
            </a:r>
            <a:r>
              <a:rPr lang="cs-CZ" altLang="cs-CZ" sz="2400" dirty="0">
                <a:solidFill>
                  <a:srgbClr val="0066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Rychlá příprava vzorků, umožňující provést detekci proteinů i během operace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Zachování enzymatické aktivity i </a:t>
            </a:r>
            <a:r>
              <a:rPr lang="cs-CZ" altLang="cs-CZ" dirty="0" err="1">
                <a:solidFill>
                  <a:srgbClr val="006600"/>
                </a:solidFill>
              </a:rPr>
              <a:t>antigenicity</a:t>
            </a:r>
            <a:endParaRPr lang="cs-CZ" altLang="cs-CZ" dirty="0">
              <a:solidFill>
                <a:srgbClr val="0066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Zachycení látek, které se standardní technikou rozpustí (lipidy)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Zachování buněčné morfologie (není třeba chemické ani tepelné modifikace)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Může se provést na fixovaných i nefixovaných vzorcích tkání</a:t>
            </a:r>
          </a:p>
          <a:p>
            <a:pPr eaLnBrk="0" hangingPunct="0"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Nevýhoda</a:t>
            </a:r>
            <a:r>
              <a:rPr lang="cs-CZ" altLang="cs-CZ" dirty="0">
                <a:solidFill>
                  <a:srgbClr val="FF0000"/>
                </a:solidFill>
              </a:rPr>
              <a:t>: nižší kvalita preparátů</a:t>
            </a:r>
          </a:p>
        </p:txBody>
      </p:sp>
      <p:sp>
        <p:nvSpPr>
          <p:cNvPr id="27651" name="Text Box 10"/>
          <p:cNvSpPr txBox="1">
            <a:spLocks noChangeArrowheads="1"/>
          </p:cNvSpPr>
          <p:nvPr/>
        </p:nvSpPr>
        <p:spPr bwMode="auto">
          <a:xfrm>
            <a:off x="808038" y="857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1403350" y="276225"/>
            <a:ext cx="70104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Kryostat</a:t>
            </a:r>
          </a:p>
        </p:txBody>
      </p:sp>
      <p:sp>
        <p:nvSpPr>
          <p:cNvPr id="27653" name="TextovéPole 1"/>
          <p:cNvSpPr txBox="1">
            <a:spLocks noChangeArrowheads="1"/>
          </p:cNvSpPr>
          <p:nvPr/>
        </p:nvSpPr>
        <p:spPr bwMode="auto">
          <a:xfrm>
            <a:off x="1331913" y="1785938"/>
            <a:ext cx="501491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solidFill>
                  <a:schemeClr val="tx1"/>
                </a:solidFill>
                <a:cs typeface="Arial" charset="0"/>
              </a:rPr>
              <a:t>Příprava vzorků: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Zalití do OCT (polyethylen glykol + polyvinyl alkohol) 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Zamražení tkáně v -80°C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Krájení řezů v kryostatu (mikrotom v chladné komoře)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-20 až -30°C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Složení mrazící směsi: </a:t>
            </a:r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44% - pentafluoroethane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, </a:t>
            </a:r>
          </a:p>
          <a:p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52% - trifluoroethane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, </a:t>
            </a:r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4% - tetrafluoroethane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726685"/>
              </p:ext>
            </p:extLst>
          </p:nvPr>
        </p:nvGraphicFramePr>
        <p:xfrm>
          <a:off x="1943707" y="1509862"/>
          <a:ext cx="5256585" cy="3528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317"/>
                <a:gridCol w="1072920"/>
                <a:gridCol w="1029714"/>
                <a:gridCol w="1051317"/>
                <a:gridCol w="1051317"/>
              </a:tblGrid>
              <a:tr h="93779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ng/ul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A2660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A280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A260/A280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8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DMSO 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375,65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0,885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0,456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1,94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8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TCDD 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401,2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0,984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0,523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2,01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8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DMSO 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487,6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1,219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0,605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2,01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8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TCDD 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383,1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0,941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0,541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1,88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8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7409" name="Rectangle 1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0" smtClean="0">
                <a:latin typeface="Arial" charset="0"/>
                <a:cs typeface="Arial" charset="0"/>
              </a:rPr>
              <a:t>Izolace RNA – kvantifikace Nanodropem</a:t>
            </a:r>
            <a:endParaRPr lang="cs-CZ" b="0" smtClean="0">
              <a:latin typeface="Arial" charset="0"/>
              <a:cs typeface="Arial" charset="0"/>
            </a:endParaRPr>
          </a:p>
        </p:txBody>
      </p:sp>
      <p:sp>
        <p:nvSpPr>
          <p:cNvPr id="17529" name="Rectangle 249"/>
          <p:cNvSpPr>
            <a:spLocks noChangeArrowheads="1"/>
          </p:cNvSpPr>
          <p:nvPr/>
        </p:nvSpPr>
        <p:spPr bwMode="auto">
          <a:xfrm>
            <a:off x="3175826" y="2492896"/>
            <a:ext cx="719138" cy="21605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0" name="Rectangle 250"/>
          <p:cNvSpPr>
            <a:spLocks noChangeArrowheads="1"/>
          </p:cNvSpPr>
          <p:nvPr/>
        </p:nvSpPr>
        <p:spPr bwMode="auto">
          <a:xfrm>
            <a:off x="6326188" y="2492896"/>
            <a:ext cx="647700" cy="2160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1" name="Rectangle 251"/>
          <p:cNvSpPr>
            <a:spLocks noChangeArrowheads="1"/>
          </p:cNvSpPr>
          <p:nvPr/>
        </p:nvSpPr>
        <p:spPr bwMode="auto">
          <a:xfrm>
            <a:off x="4208334" y="2492896"/>
            <a:ext cx="647700" cy="2160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2" name="Text Box 252"/>
          <p:cNvSpPr txBox="1">
            <a:spLocks noChangeArrowheads="1"/>
          </p:cNvSpPr>
          <p:nvPr/>
        </p:nvSpPr>
        <p:spPr bwMode="auto">
          <a:xfrm>
            <a:off x="4413948" y="1916832"/>
            <a:ext cx="38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 b="1" dirty="0">
                <a:solidFill>
                  <a:schemeClr val="tx1"/>
                </a:solidFill>
                <a:cs typeface="Arial" charset="0"/>
              </a:rPr>
              <a:t>&lt;1</a:t>
            </a:r>
            <a:endParaRPr lang="cs-CZ" altLang="cs-CZ" sz="14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3" name="Text Box 253"/>
          <p:cNvSpPr txBox="1">
            <a:spLocks noChangeArrowheads="1"/>
          </p:cNvSpPr>
          <p:nvPr/>
        </p:nvSpPr>
        <p:spPr bwMode="auto">
          <a:xfrm>
            <a:off x="6457156" y="1916832"/>
            <a:ext cx="38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 b="1" dirty="0">
                <a:solidFill>
                  <a:schemeClr val="tx1"/>
                </a:solidFill>
                <a:cs typeface="Arial" charset="0"/>
              </a:rPr>
              <a:t>=2</a:t>
            </a:r>
            <a:endParaRPr lang="cs-CZ" altLang="cs-CZ" sz="14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4" name="Text Box 255"/>
          <p:cNvSpPr txBox="1">
            <a:spLocks noChangeArrowheads="1"/>
          </p:cNvSpPr>
          <p:nvPr/>
        </p:nvSpPr>
        <p:spPr bwMode="auto">
          <a:xfrm>
            <a:off x="3843338" y="5084763"/>
            <a:ext cx="12017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A260… RNA</a:t>
            </a:r>
          </a:p>
          <a:p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A280…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DNA</a:t>
            </a:r>
          </a:p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5" name="Line 143"/>
          <p:cNvSpPr>
            <a:spLocks noChangeShapeType="1"/>
          </p:cNvSpPr>
          <p:nvPr/>
        </p:nvSpPr>
        <p:spPr bwMode="auto">
          <a:xfrm>
            <a:off x="1977929" y="3574122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Zpětný přepis mRNA do cDNA</a:t>
            </a:r>
          </a:p>
        </p:txBody>
      </p:sp>
      <p:sp>
        <p:nvSpPr>
          <p:cNvPr id="18434" name="Text Box 39"/>
          <p:cNvSpPr>
            <a:spLocks noGrp="1" noChangeArrowheads="1"/>
          </p:cNvSpPr>
          <p:nvPr>
            <p:ph type="body" idx="1"/>
          </p:nvPr>
        </p:nvSpPr>
        <p:spPr>
          <a:xfrm>
            <a:off x="1331913" y="1844675"/>
            <a:ext cx="8064500" cy="4641850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1.   Změření koncentrace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vyizolované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RNA (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Nanodrop</a:t>
            </a:r>
            <a:r>
              <a:rPr lang="cs-CZ" altLang="cs-CZ" sz="1400" dirty="0" smtClean="0">
                <a:latin typeface="Arial" charset="0"/>
                <a:cs typeface="Arial" charset="0"/>
              </a:rPr>
              <a:t>) + kontrola kvality 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       - absorbance A260 nesmí být vyšší než 1 (případně ředit a měřit znova)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       - poměr absorbancí A260/280 musí být kolem 2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2.   Spočítat kolik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ul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RNA je 1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ug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RNA, který vstupuje do RT</a:t>
            </a:r>
            <a:endParaRPr lang="cs-CZ" altLang="cs-CZ" sz="1500" i="1" dirty="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3.  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Doředit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do 11,5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ul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sterilní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RNase</a:t>
            </a:r>
            <a:r>
              <a:rPr lang="cs-CZ" altLang="cs-CZ" sz="1400" dirty="0" smtClean="0">
                <a:latin typeface="Arial" charset="0"/>
                <a:cs typeface="Arial" charset="0"/>
              </a:rPr>
              <a:t>-free MQ H</a:t>
            </a:r>
            <a:r>
              <a:rPr lang="cs-CZ" altLang="cs-CZ" sz="1400" baseline="-25000" dirty="0" smtClean="0">
                <a:latin typeface="Arial" charset="0"/>
                <a:cs typeface="Arial" charset="0"/>
              </a:rPr>
              <a:t>2</a:t>
            </a:r>
            <a:r>
              <a:rPr lang="cs-CZ" altLang="cs-CZ" sz="1400" dirty="0" smtClean="0">
                <a:latin typeface="Arial" charset="0"/>
                <a:cs typeface="Arial" charset="0"/>
              </a:rPr>
              <a:t>O</a:t>
            </a:r>
          </a:p>
          <a:p>
            <a:pPr marL="342900" indent="-342900">
              <a:lnSpc>
                <a:spcPct val="80000"/>
              </a:lnSpc>
              <a:buFontTx/>
              <a:buAutoNum type="arabicPeriod" startAt="4"/>
            </a:pPr>
            <a:r>
              <a:rPr lang="cs-CZ" altLang="cs-CZ" sz="1400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Přidat 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1ul  0,5 </a:t>
            </a:r>
            <a:r>
              <a:rPr lang="cs-CZ" altLang="cs-CZ" sz="1400" dirty="0" err="1">
                <a:solidFill>
                  <a:srgbClr val="00B050"/>
                </a:solidFill>
                <a:latin typeface="Arial" charset="0"/>
                <a:cs typeface="Arial" charset="0"/>
              </a:rPr>
              <a:t>ug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/</a:t>
            </a:r>
            <a:r>
              <a:rPr lang="cs-CZ" altLang="cs-CZ" sz="1400" dirty="0" err="1">
                <a:solidFill>
                  <a:srgbClr val="00B050"/>
                </a:solidFill>
                <a:latin typeface="Arial" charset="0"/>
                <a:cs typeface="Arial" charset="0"/>
              </a:rPr>
              <a:t>ul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1400" dirty="0" err="1">
                <a:solidFill>
                  <a:srgbClr val="00B050"/>
                </a:solidFill>
                <a:latin typeface="Arial" charset="0"/>
                <a:cs typeface="Arial" charset="0"/>
              </a:rPr>
              <a:t>primeru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1400" dirty="0" err="1">
                <a:solidFill>
                  <a:srgbClr val="00B050"/>
                </a:solidFill>
                <a:latin typeface="Arial" charset="0"/>
                <a:cs typeface="Arial" charset="0"/>
              </a:rPr>
              <a:t>poly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(</a:t>
            </a:r>
            <a:r>
              <a:rPr lang="cs-CZ" altLang="cs-CZ" sz="1400" dirty="0" err="1">
                <a:solidFill>
                  <a:srgbClr val="00B050"/>
                </a:solidFill>
                <a:latin typeface="Arial" charset="0"/>
                <a:cs typeface="Arial" charset="0"/>
              </a:rPr>
              <a:t>dT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)18        </a:t>
            </a:r>
            <a:r>
              <a:rPr lang="cs-CZ" altLang="cs-CZ" sz="1400" i="1" dirty="0">
                <a:solidFill>
                  <a:srgbClr val="00B050"/>
                </a:solidFill>
                <a:latin typeface="Arial" charset="0"/>
                <a:cs typeface="Arial" charset="0"/>
              </a:rPr>
              <a:t>… ??? </a:t>
            </a:r>
            <a:r>
              <a:rPr lang="cs-CZ" altLang="cs-CZ" sz="1400" i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WS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             </a:t>
            </a:r>
          </a:p>
          <a:p>
            <a:pPr marL="342900" indent="-342900">
              <a:lnSpc>
                <a:spcPct val="80000"/>
              </a:lnSpc>
              <a:buAutoNum type="arabicPeriod" startAt="4"/>
            </a:pPr>
            <a:r>
              <a:rPr lang="cs-CZ" altLang="cs-CZ" sz="1400" dirty="0" smtClean="0">
                <a:latin typeface="Arial" charset="0"/>
                <a:cs typeface="Arial" charset="0"/>
              </a:rPr>
              <a:t>Mix – Centrifugace –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annealing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primerů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5 min/65°C – přenos na 4°C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6.   Přidat 4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ul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</a:t>
            </a:r>
            <a:r>
              <a:rPr lang="cs-CZ" altLang="cs-CZ" sz="1400" dirty="0">
                <a:latin typeface="Arial" charset="0"/>
                <a:cs typeface="Arial" charset="0"/>
              </a:rPr>
              <a:t>5</a:t>
            </a:r>
            <a:r>
              <a:rPr lang="cs-CZ" altLang="cs-CZ" sz="1400" dirty="0" smtClean="0">
                <a:latin typeface="Arial" charset="0"/>
                <a:cs typeface="Arial" charset="0"/>
              </a:rPr>
              <a:t>xcc pufru pro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traskriptázu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s 0.1 M DTT (zrušení disulfidových můstků)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7.   Přidat 0,5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ul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RiboLock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RNázového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inhibitoru  (inhibice potencionálně přítomných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RNáz</a:t>
            </a:r>
            <a:r>
              <a:rPr lang="cs-CZ" altLang="cs-CZ" sz="1400" dirty="0" smtClean="0">
                <a:latin typeface="Arial" charset="0"/>
                <a:cs typeface="Arial" charset="0"/>
              </a:rPr>
              <a:t>)</a:t>
            </a:r>
          </a:p>
          <a:p>
            <a:pPr marL="342900" indent="-342900">
              <a:lnSpc>
                <a:spcPct val="80000"/>
              </a:lnSpc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8.   </a:t>
            </a:r>
            <a:r>
              <a:rPr lang="cs-CZ" altLang="cs-CZ" sz="1400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Přidat 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2 </a:t>
            </a:r>
            <a:r>
              <a:rPr lang="cs-CZ" altLang="cs-CZ" sz="1400" dirty="0" err="1">
                <a:solidFill>
                  <a:srgbClr val="00B050"/>
                </a:solidFill>
                <a:latin typeface="Arial" charset="0"/>
                <a:cs typeface="Arial" charset="0"/>
              </a:rPr>
              <a:t>ul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 10 </a:t>
            </a:r>
            <a:r>
              <a:rPr lang="cs-CZ" altLang="cs-CZ" sz="1400" dirty="0" err="1">
                <a:solidFill>
                  <a:srgbClr val="00B050"/>
                </a:solidFill>
                <a:latin typeface="Arial" charset="0"/>
                <a:cs typeface="Arial" charset="0"/>
              </a:rPr>
              <a:t>uM</a:t>
            </a:r>
            <a:r>
              <a:rPr lang="cs-CZ" altLang="cs-CZ" sz="1400" dirty="0">
                <a:solidFill>
                  <a:srgbClr val="00B050"/>
                </a:solidFill>
                <a:latin typeface="Arial" charset="0"/>
                <a:cs typeface="Arial" charset="0"/>
              </a:rPr>
              <a:t> směsi nukleotidů (PCR grade</a:t>
            </a:r>
            <a:r>
              <a:rPr lang="cs-CZ" altLang="cs-CZ" sz="1400" i="1" dirty="0">
                <a:solidFill>
                  <a:srgbClr val="00B050"/>
                </a:solidFill>
                <a:latin typeface="Arial" charset="0"/>
                <a:cs typeface="Arial" charset="0"/>
              </a:rPr>
              <a:t>)           … ??? WS</a:t>
            </a:r>
          </a:p>
          <a:p>
            <a:pPr marL="342900" indent="-342900">
              <a:lnSpc>
                <a:spcPct val="80000"/>
              </a:lnSpc>
              <a:buFontTx/>
              <a:buAutoNum type="arabicPeriod" startAt="9"/>
            </a:pPr>
            <a:r>
              <a:rPr lang="cs-CZ" altLang="cs-CZ" sz="1400" dirty="0" smtClean="0">
                <a:latin typeface="Arial" charset="0"/>
                <a:cs typeface="Arial" charset="0"/>
              </a:rPr>
              <a:t>Přidat 1ul reverzní transkriptázy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RevertAid</a:t>
            </a:r>
            <a:r>
              <a:rPr lang="cs-CZ" altLang="cs-CZ" sz="1400" dirty="0" smtClean="0">
                <a:latin typeface="Arial" charset="0"/>
                <a:cs typeface="Arial" charset="0"/>
              </a:rPr>
              <a:t> (200 U) </a:t>
            </a:r>
          </a:p>
          <a:p>
            <a:pPr marL="342900" indent="-342900">
              <a:lnSpc>
                <a:spcPct val="80000"/>
              </a:lnSpc>
              <a:buFontTx/>
              <a:buAutoNum type="arabicPeriod" startAt="9"/>
            </a:pPr>
            <a:r>
              <a:rPr lang="cs-CZ" altLang="cs-CZ" sz="1400" dirty="0" smtClean="0">
                <a:latin typeface="Arial" charset="0"/>
                <a:cs typeface="Arial" charset="0"/>
              </a:rPr>
              <a:t>Celkový objem je 20 </a:t>
            </a:r>
            <a:r>
              <a:rPr lang="cs-CZ" altLang="cs-CZ" sz="1400" dirty="0" err="1" smtClean="0">
                <a:latin typeface="Arial" charset="0"/>
                <a:cs typeface="Arial" charset="0"/>
              </a:rPr>
              <a:t>ul</a:t>
            </a:r>
            <a:endParaRPr lang="cs-CZ" altLang="cs-CZ" sz="1400" dirty="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11.   Inkubace 60 min/42 °C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dirty="0" smtClean="0">
                <a:latin typeface="Arial" charset="0"/>
                <a:cs typeface="Arial" charset="0"/>
              </a:rPr>
              <a:t>12.  Denaturace transkriptázy 10 min/70 °C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dirty="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Výsledkem získáme stejné množství molekul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cDNA</a:t>
            </a:r>
            <a:r>
              <a:rPr lang="cs-CZ" altLang="cs-CZ" sz="1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, jako bylo původních molekul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mRNA</a:t>
            </a:r>
            <a:endParaRPr lang="cs-CZ" altLang="cs-CZ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v celkové 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qPCR</a:t>
            </a:r>
            <a:r>
              <a:rPr lang="cs-CZ" altLang="cs-CZ" sz="1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vstupuje 1,5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ul</a:t>
            </a:r>
            <a:r>
              <a:rPr lang="cs-CZ" altLang="cs-CZ" sz="1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z celkové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cDNA</a:t>
            </a:r>
            <a:endParaRPr lang="cs-CZ" altLang="cs-CZ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1524000" y="476250"/>
            <a:ext cx="70104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Real time PCR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258888" y="2420938"/>
            <a:ext cx="788511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sz="2200" dirty="0" err="1">
                <a:solidFill>
                  <a:schemeClr val="tx1"/>
                </a:solidFill>
                <a:cs typeface="Arial" charset="0"/>
              </a:rPr>
              <a:t>LightCycler</a:t>
            </a:r>
            <a:r>
              <a:rPr lang="cs-CZ" altLang="cs-CZ" sz="2200" dirty="0">
                <a:solidFill>
                  <a:schemeClr val="tx1"/>
                </a:solidFill>
                <a:cs typeface="Arial" charset="0"/>
              </a:rPr>
              <a:t> 480 (</a:t>
            </a:r>
            <a:r>
              <a:rPr lang="cs-CZ" altLang="cs-CZ" sz="2200" dirty="0" err="1">
                <a:solidFill>
                  <a:schemeClr val="tx1"/>
                </a:solidFill>
                <a:cs typeface="Arial" charset="0"/>
              </a:rPr>
              <a:t>Roche</a:t>
            </a:r>
            <a:r>
              <a:rPr lang="cs-CZ" altLang="cs-CZ" sz="2200" dirty="0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Do reakce se přidává </a:t>
            </a:r>
            <a:r>
              <a:rPr lang="cs-CZ" altLang="cs-CZ" dirty="0" err="1">
                <a:solidFill>
                  <a:schemeClr val="tx1"/>
                </a:solidFill>
                <a:cs typeface="Arial" charset="0"/>
              </a:rPr>
              <a:t>Sybr</a:t>
            </a: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 Green (fluoreskuje jen po </a:t>
            </a:r>
            <a:r>
              <a:rPr lang="cs-CZ" altLang="cs-CZ" dirty="0" err="1">
                <a:solidFill>
                  <a:schemeClr val="tx1"/>
                </a:solidFill>
                <a:cs typeface="Arial" charset="0"/>
              </a:rPr>
              <a:t>interkalaci</a:t>
            </a: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 do nově vytvořené </a:t>
            </a:r>
            <a:r>
              <a:rPr lang="cs-CZ" altLang="cs-CZ" dirty="0" err="1">
                <a:solidFill>
                  <a:schemeClr val="tx1"/>
                </a:solidFill>
                <a:cs typeface="Arial" charset="0"/>
              </a:rPr>
              <a:t>dvouřetězcové</a:t>
            </a: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 DNA)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Po každém cyklu se změří fluorescence vzorku 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Čím vyšší fluorescence, tím více produktu vzniklo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Čím více molekul </a:t>
            </a:r>
            <a:r>
              <a:rPr lang="cs-CZ" altLang="cs-CZ" dirty="0" err="1">
                <a:solidFill>
                  <a:schemeClr val="tx1"/>
                </a:solidFill>
                <a:cs typeface="Arial" charset="0"/>
              </a:rPr>
              <a:t>cDNA</a:t>
            </a: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 ve vstupu, tím dříve se začíná množit exponenciální řadou (dřívější cyklus – výstupní parametr </a:t>
            </a:r>
            <a:r>
              <a:rPr lang="cs-CZ" altLang="cs-CZ" b="1" dirty="0" err="1">
                <a:solidFill>
                  <a:schemeClr val="tx1"/>
                </a:solidFill>
                <a:cs typeface="Arial" charset="0"/>
              </a:rPr>
              <a:t>Cp</a:t>
            </a: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Do jamky se pipetuje: </a:t>
            </a:r>
            <a:r>
              <a:rPr lang="cs-CZ" altLang="cs-CZ" dirty="0">
                <a:solidFill>
                  <a:srgbClr val="FF0000"/>
                </a:solidFill>
                <a:cs typeface="Arial" charset="0"/>
              </a:rPr>
              <a:t>1,5 </a:t>
            </a:r>
            <a:r>
              <a:rPr lang="cs-CZ" altLang="cs-CZ" dirty="0" err="1">
                <a:solidFill>
                  <a:srgbClr val="FF0000"/>
                </a:solidFill>
                <a:cs typeface="Arial" charset="0"/>
              </a:rPr>
              <a:t>ul</a:t>
            </a: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chemeClr val="tx1"/>
                </a:solidFill>
                <a:cs typeface="Arial" charset="0"/>
              </a:rPr>
              <a:t>cDNA</a:t>
            </a: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 z přepisu +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dirty="0">
                <a:solidFill>
                  <a:schemeClr val="tx1"/>
                </a:solidFill>
                <a:cs typeface="Arial" charset="0"/>
              </a:rPr>
              <a:t>Master mix: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3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ul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Sybr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Green (2xcc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LighCycler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480 SYBR green I master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kit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– obsahuje nukleotidy, polymerázu, SYBR green, </a:t>
            </a:r>
            <a:r>
              <a:rPr lang="cs-CZ" altLang="cs-CZ" dirty="0">
                <a:solidFill>
                  <a:schemeClr val="tx1"/>
                </a:solidFill>
              </a:rPr>
              <a:t>MgCl</a:t>
            </a:r>
            <a:r>
              <a:rPr lang="cs-CZ" altLang="cs-CZ" sz="1500" baseline="-25000" dirty="0">
                <a:solidFill>
                  <a:schemeClr val="tx1"/>
                </a:solidFill>
                <a:cs typeface="Arial" charset="0"/>
              </a:rPr>
              <a:t>2</a:t>
            </a:r>
            <a:r>
              <a:rPr lang="cs-CZ" altLang="cs-CZ" dirty="0">
                <a:solidFill>
                  <a:schemeClr val="tx1"/>
                </a:solidFill>
              </a:rPr>
              <a:t>)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0,375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uM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každého z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primerů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 (SS 20 </a:t>
            </a:r>
            <a:r>
              <a:rPr lang="cs-CZ" altLang="cs-CZ" sz="1500" dirty="0" err="1" smtClean="0">
                <a:solidFill>
                  <a:schemeClr val="tx1"/>
                </a:solidFill>
                <a:cs typeface="Arial" charset="0"/>
              </a:rPr>
              <a:t>uM</a:t>
            </a:r>
            <a:r>
              <a:rPr lang="cs-CZ" altLang="cs-CZ" sz="1500" dirty="0" smtClean="0">
                <a:solidFill>
                  <a:srgbClr val="00B050"/>
                </a:solidFill>
                <a:cs typeface="Arial" charset="0"/>
              </a:rPr>
              <a:t> </a:t>
            </a:r>
            <a:r>
              <a:rPr lang="cs-CZ" altLang="cs-CZ" sz="1500" i="1" dirty="0">
                <a:solidFill>
                  <a:srgbClr val="00B050"/>
                </a:solidFill>
                <a:cs typeface="Arial" charset="0"/>
              </a:rPr>
              <a:t>Vypočítej kolik </a:t>
            </a:r>
            <a:r>
              <a:rPr lang="cs-CZ" altLang="cs-CZ" sz="1500" i="1" dirty="0" err="1">
                <a:solidFill>
                  <a:srgbClr val="00B050"/>
                </a:solidFill>
                <a:cs typeface="Arial" charset="0"/>
              </a:rPr>
              <a:t>ul</a:t>
            </a:r>
            <a:r>
              <a:rPr lang="cs-CZ" altLang="cs-CZ" sz="1500" i="1" dirty="0">
                <a:solidFill>
                  <a:srgbClr val="00B050"/>
                </a:solidFill>
                <a:cs typeface="Arial" charset="0"/>
              </a:rPr>
              <a:t> potřebujeme</a:t>
            </a:r>
            <a:r>
              <a:rPr lang="cs-CZ" altLang="cs-CZ" sz="1500" dirty="0">
                <a:solidFill>
                  <a:srgbClr val="00B050"/>
                </a:solidFill>
                <a:cs typeface="Arial" charset="0"/>
              </a:rPr>
              <a:t>)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1,7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ul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MgCl</a:t>
            </a:r>
            <a:r>
              <a:rPr lang="cs-CZ" altLang="cs-CZ" sz="1500" baseline="-25000" dirty="0">
                <a:solidFill>
                  <a:schemeClr val="tx1"/>
                </a:solidFill>
                <a:cs typeface="Arial" charset="0"/>
              </a:rPr>
              <a:t>2  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(SS 25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mM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, </a:t>
            </a:r>
            <a:r>
              <a:rPr lang="cs-CZ" altLang="cs-CZ" sz="1500" i="1" dirty="0" smtClean="0">
                <a:solidFill>
                  <a:srgbClr val="00B050"/>
                </a:solidFill>
                <a:cs typeface="Arial" charset="0"/>
              </a:rPr>
              <a:t>Vypočítej </a:t>
            </a:r>
            <a:r>
              <a:rPr lang="cs-CZ" altLang="cs-CZ" sz="1500" i="1" dirty="0">
                <a:solidFill>
                  <a:srgbClr val="00B050"/>
                </a:solidFill>
                <a:cs typeface="Arial" charset="0"/>
              </a:rPr>
              <a:t>výslednou koncentraci</a:t>
            </a:r>
            <a:r>
              <a:rPr lang="cs-CZ" altLang="cs-CZ" sz="1500" dirty="0">
                <a:solidFill>
                  <a:srgbClr val="00B050"/>
                </a:solidFill>
                <a:cs typeface="Arial" charset="0"/>
              </a:rPr>
              <a:t>)</a:t>
            </a:r>
            <a:endParaRPr lang="cs-CZ" altLang="cs-CZ" sz="1500" baseline="-25000" dirty="0">
              <a:solidFill>
                <a:srgbClr val="00B050"/>
              </a:solidFill>
              <a:cs typeface="Arial" charset="0"/>
            </a:endParaRP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Doředit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do 18,5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ul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 sterilní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RNase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-free MQ H</a:t>
            </a:r>
            <a:r>
              <a:rPr lang="cs-CZ" altLang="cs-CZ" sz="1500" baseline="-25000" dirty="0">
                <a:solidFill>
                  <a:schemeClr val="tx1"/>
                </a:solidFill>
                <a:cs typeface="Arial" charset="0"/>
              </a:rPr>
              <a:t>2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O  (celkový objem 20 </a:t>
            </a:r>
            <a:r>
              <a:rPr lang="cs-CZ" altLang="cs-CZ" sz="1500" dirty="0" err="1">
                <a:solidFill>
                  <a:schemeClr val="tx1"/>
                </a:solidFill>
                <a:cs typeface="Arial" charset="0"/>
              </a:rPr>
              <a:t>ul</a:t>
            </a:r>
            <a:r>
              <a:rPr lang="cs-CZ" altLang="cs-CZ" sz="1500" dirty="0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endParaRPr lang="cs-CZ" altLang="cs-CZ" sz="15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4067175" y="188913"/>
            <a:ext cx="41529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>
                <a:solidFill>
                  <a:schemeClr val="tx1"/>
                </a:solidFill>
                <a:cs typeface="Arial" charset="0"/>
                <a:hlinkClick r:id="rId3"/>
              </a:rPr>
              <a:t>http://www.youtube.com/watch?v=3H9oabhqDAc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  <a:hlinkClick r:id="rId4"/>
              </a:rPr>
              <a:t>http://www.youtube.com/watch?v=HU6GUGvDLeg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19460" name="Picture 11" descr="real-time_curve_we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836613"/>
            <a:ext cx="2339975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qRT-PCR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1547813" y="1484313"/>
            <a:ext cx="7138987" cy="4641850"/>
          </a:xfrm>
        </p:spPr>
        <p:txBody>
          <a:bodyPr/>
          <a:lstStyle/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Kvantifikace hladiny mRNA využívající reverzní transkripci a PCR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Kvantifikace je umožněna použitím fluorescenčně značených molekul inkorporujících se do nových molekul DNA při PCR při každém cyklu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Po každém cyklu je provedena detekce přírůstku (real time)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Odpadá nutnost kvantifikace pomocí elektroforézy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Značení nových řetězců DNA</a:t>
            </a:r>
          </a:p>
        </p:txBody>
      </p:sp>
      <p:pic>
        <p:nvPicPr>
          <p:cNvPr id="22530" name="Picture 6" descr="Principle of PC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484313"/>
            <a:ext cx="29718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1258888" y="3284538"/>
            <a:ext cx="446405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Interkalace fluorochromů vázajících se jen do dvouřetězcové DNA (SybrGreen)</a:t>
            </a:r>
          </a:p>
          <a:p>
            <a:pPr eaLnBrk="0" hangingPunct="0">
              <a:spcBef>
                <a:spcPct val="20000"/>
              </a:spcBef>
            </a:pPr>
            <a:endParaRPr lang="cs-CZ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Značení nukleotidů pomocí 32P </a:t>
            </a: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endParaRPr lang="cs-CZ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Použití fluorescenčně značených prób</a:t>
            </a:r>
          </a:p>
          <a:p>
            <a:pPr eaLnBrk="0" hangingPunct="0">
              <a:spcBef>
                <a:spcPct val="20000"/>
              </a:spcBef>
            </a:pPr>
            <a:r>
              <a:rPr lang="cs-CZ">
                <a:solidFill>
                  <a:schemeClr val="tx1"/>
                </a:solidFill>
              </a:rPr>
              <a:t>   (TaqMan)</a:t>
            </a:r>
          </a:p>
        </p:txBody>
      </p:sp>
      <p:pic>
        <p:nvPicPr>
          <p:cNvPr id="22532" name="Picture 6" descr="qpcr-technolog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1628775"/>
            <a:ext cx="3810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Line 7"/>
          <p:cNvSpPr>
            <a:spLocks noChangeShapeType="1"/>
          </p:cNvSpPr>
          <p:nvPr/>
        </p:nvSpPr>
        <p:spPr bwMode="auto">
          <a:xfrm flipV="1">
            <a:off x="3492500" y="27082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3348038" y="5516563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1547813" y="396875"/>
            <a:ext cx="7138987" cy="627063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Typy qRT-PCR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331913" y="1557338"/>
            <a:ext cx="7812087" cy="4713287"/>
          </a:xfrm>
        </p:spPr>
        <p:txBody>
          <a:bodyPr/>
          <a:lstStyle/>
          <a:p>
            <a:pPr eaLnBrk="1" hangingPunct="1"/>
            <a:r>
              <a:rPr lang="cs-CZ" altLang="cs-CZ" sz="1600" u="sng" smtClean="0">
                <a:latin typeface="Arial" charset="0"/>
                <a:cs typeface="Arial" charset="0"/>
              </a:rPr>
              <a:t>One step qRT-PCR (BFU)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- kombinace syntézy prvního cDNA řetězce (reverzní transkripce) a PCR reakce ve stejné zkumavce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+ </a:t>
            </a: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zjednodušení reakčního postupu a snížení rizika kontaminace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+ rychlejší zpracování velkého množství vzorků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+ díky tomu, že se amplifikují všechny mRNA (cDNA) dosáhneme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 vyšší senzitivity (stačí i 0.01 pg celkové RNA)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</a:t>
            </a: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- možné použít jen „sequence-specific“ primery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     - celá reakce je použita pro jedno PCR, nemožnost opakování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60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cs-CZ" altLang="cs-CZ" sz="1600" u="sng" smtClean="0">
                <a:latin typeface="Arial" charset="0"/>
                <a:cs typeface="Arial" charset="0"/>
              </a:rPr>
              <a:t>Two step qRT-PCR (OFIŽ)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- nejprve se provádí reverzní transkripce  z celkové RNA pomocí oligo dT primeru za vzniku cDNA (do reakce vstupuje 1 ug celkové RNA) 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- PCR probíhá v nových zkumavkách (do reakce vstupuje 1,5 ul cDNA z přepisu)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</a:t>
            </a: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+ z jednoho přepisu je možné provést cca 25 PCR reakcí (různé primery)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+ možnost optimalizovat PCR s použitím různých polymeráz, primerů atp.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+ srovnání exprese různých genů na stejném vzorku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</a:t>
            </a: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- vyšší riziko kontaminace 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      - více pipetovacích kroků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Příklad výstupu</a:t>
            </a:r>
          </a:p>
        </p:txBody>
      </p:sp>
      <p:pic>
        <p:nvPicPr>
          <p:cNvPr id="24578" name="Picture 7" descr="resul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1774825"/>
            <a:ext cx="75961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2268538" y="6308725"/>
            <a:ext cx="6261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 dirty="0">
                <a:solidFill>
                  <a:schemeClr val="tx1"/>
                </a:solidFill>
                <a:cs typeface="Arial" charset="0"/>
              </a:rPr>
              <a:t>Získání hodnoty </a:t>
            </a:r>
            <a:r>
              <a:rPr lang="cs-CZ" altLang="cs-CZ" sz="1400" dirty="0" err="1" smtClean="0">
                <a:solidFill>
                  <a:schemeClr val="tx1"/>
                </a:solidFill>
                <a:cs typeface="Arial" charset="0"/>
              </a:rPr>
              <a:t>Ct</a:t>
            </a:r>
            <a:r>
              <a:rPr lang="cs-CZ" altLang="cs-CZ" sz="1400" dirty="0" smtClean="0">
                <a:solidFill>
                  <a:schemeClr val="tx1"/>
                </a:solidFill>
                <a:cs typeface="Arial" charset="0"/>
              </a:rPr>
              <a:t>: </a:t>
            </a:r>
            <a:r>
              <a:rPr lang="cs-CZ" altLang="cs-CZ" sz="1400" dirty="0">
                <a:solidFill>
                  <a:schemeClr val="tx1"/>
                </a:solidFill>
                <a:cs typeface="Arial" charset="0"/>
              </a:rPr>
              <a:t>1) fit pointy manuálně 2) pomocí 2. derivace automaticky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2483768" y="4653136"/>
            <a:ext cx="60458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4788024" y="4638802"/>
            <a:ext cx="0" cy="734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724128" y="465313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83768" y="435581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1"/>
                </a:solidFill>
              </a:rPr>
              <a:t>threshold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80275" y="53732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1"/>
                </a:solidFill>
              </a:rPr>
              <a:t>Ct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516379" y="533497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1"/>
                </a:solidFill>
              </a:rPr>
              <a:t>Ct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0568"/>
            <a:ext cx="7899536" cy="2828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1524000" y="190500"/>
            <a:ext cx="7010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Ověření specificity reakce</a:t>
            </a:r>
          </a:p>
        </p:txBody>
      </p:sp>
      <p:sp>
        <p:nvSpPr>
          <p:cNvPr id="25607" name="Text Box 12"/>
          <p:cNvSpPr txBox="1">
            <a:spLocks noChangeArrowheads="1"/>
          </p:cNvSpPr>
          <p:nvPr/>
        </p:nvSpPr>
        <p:spPr bwMode="auto">
          <a:xfrm>
            <a:off x="2195513" y="1341438"/>
            <a:ext cx="60452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100" b="1">
                <a:solidFill>
                  <a:srgbClr val="FF0000"/>
                </a:solidFill>
                <a:cs typeface="Arial" charset="0"/>
              </a:rPr>
              <a:t>„melting curve“ </a:t>
            </a:r>
            <a:r>
              <a:rPr lang="cs-CZ" altLang="cs-CZ" sz="2100" b="1">
                <a:solidFill>
                  <a:schemeClr val="tx1"/>
                </a:solidFill>
                <a:cs typeface="Arial" charset="0"/>
              </a:rPr>
              <a:t>… hledání bodu tání produktu</a:t>
            </a:r>
          </a:p>
          <a:p>
            <a:r>
              <a:rPr lang="cs-CZ" altLang="cs-CZ" sz="2100" b="1">
                <a:solidFill>
                  <a:schemeClr val="tx1"/>
                </a:solidFill>
                <a:cs typeface="Arial" charset="0"/>
              </a:rPr>
              <a:t>jeden produkt = jeden bod tání = jeden peak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907705" y="6474822"/>
            <a:ext cx="76328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Více </a:t>
            </a:r>
            <a:r>
              <a:rPr lang="cs-CZ" sz="1600" dirty="0" err="1" smtClean="0">
                <a:solidFill>
                  <a:schemeClr val="tx1"/>
                </a:solidFill>
              </a:rPr>
              <a:t>info</a:t>
            </a:r>
            <a:r>
              <a:rPr lang="cs-CZ" sz="1600" dirty="0" smtClean="0">
                <a:solidFill>
                  <a:schemeClr val="tx1"/>
                </a:solidFill>
              </a:rPr>
              <a:t>: https</a:t>
            </a:r>
            <a:r>
              <a:rPr lang="cs-CZ" sz="1600" dirty="0">
                <a:solidFill>
                  <a:schemeClr val="tx1"/>
                </a:solidFill>
              </a:rPr>
              <a:t>://theses.cz/id/go0fw3/Bakalarska_praceEliska_Ruzickova.pdf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prezentace_zelena">
  <a:themeElements>
    <a:clrScheme name="Vlastní 2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5C9933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blona_prezentace_zelena" id="{9E1B0686-C3D0-4406-B4B7-2062B2A25C17}" vid="{46886A58-45FD-47B7-9335-BE9173E24060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Sablona_prezentace_zelena</Template>
  <TotalTime>885</TotalTime>
  <Words>1099</Words>
  <Application>Microsoft Office PowerPoint</Application>
  <PresentationFormat>Předvádění na obrazovce (4:3)</PresentationFormat>
  <Paragraphs>213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Sablona_prezentace_zelena</vt:lpstr>
      <vt:lpstr>Mgr. Jiřina Medalová, Ph.D. Mgr. Martina Lánová  RNDr. Josef Večeřa, Ph.D.  </vt:lpstr>
      <vt:lpstr>Izolace RNA – kvantifikace Nanodropem</vt:lpstr>
      <vt:lpstr>Zpětný přepis mRNA do cDNA</vt:lpstr>
      <vt:lpstr>Prezentace aplikace PowerPoint</vt:lpstr>
      <vt:lpstr>qRT-PCR</vt:lpstr>
      <vt:lpstr>Značení nových řetězců DNA</vt:lpstr>
      <vt:lpstr>Typy qRT-PCR</vt:lpstr>
      <vt:lpstr>Příklad výstupu</vt:lpstr>
      <vt:lpstr>Prezentace aplikace PowerPoint</vt:lpstr>
      <vt:lpstr>Prezentace aplikace PowerPoint</vt:lpstr>
      <vt:lpstr>Počítání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 Jméno Autora, CSc.</dc:title>
  <dc:creator>Tia</dc:creator>
  <cp:lastModifiedBy>Procházková J.</cp:lastModifiedBy>
  <cp:revision>28</cp:revision>
  <dcterms:created xsi:type="dcterms:W3CDTF">2015-09-24T09:58:19Z</dcterms:created>
  <dcterms:modified xsi:type="dcterms:W3CDTF">2017-10-24T12:39:23Z</dcterms:modified>
</cp:coreProperties>
</file>