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93"/>
  </p:notesMasterIdLst>
  <p:sldIdLst>
    <p:sldId id="256" r:id="rId2"/>
    <p:sldId id="272" r:id="rId3"/>
    <p:sldId id="273" r:id="rId4"/>
    <p:sldId id="271" r:id="rId5"/>
    <p:sldId id="274" r:id="rId6"/>
    <p:sldId id="379" r:id="rId7"/>
    <p:sldId id="275" r:id="rId8"/>
    <p:sldId id="276" r:id="rId9"/>
    <p:sldId id="277" r:id="rId10"/>
    <p:sldId id="281" r:id="rId11"/>
    <p:sldId id="282" r:id="rId12"/>
    <p:sldId id="383" r:id="rId13"/>
    <p:sldId id="384" r:id="rId14"/>
    <p:sldId id="385" r:id="rId15"/>
    <p:sldId id="386" r:id="rId16"/>
    <p:sldId id="387" r:id="rId17"/>
    <p:sldId id="381" r:id="rId18"/>
    <p:sldId id="283" r:id="rId19"/>
    <p:sldId id="284" r:id="rId20"/>
    <p:sldId id="285" r:id="rId21"/>
    <p:sldId id="286" r:id="rId22"/>
    <p:sldId id="287" r:id="rId23"/>
    <p:sldId id="288" r:id="rId24"/>
    <p:sldId id="289" r:id="rId25"/>
    <p:sldId id="290" r:id="rId26"/>
    <p:sldId id="382" r:id="rId27"/>
    <p:sldId id="291" r:id="rId28"/>
    <p:sldId id="292" r:id="rId29"/>
    <p:sldId id="293" r:id="rId30"/>
    <p:sldId id="294" r:id="rId31"/>
    <p:sldId id="295" r:id="rId32"/>
    <p:sldId id="296" r:id="rId33"/>
    <p:sldId id="297" r:id="rId34"/>
    <p:sldId id="298" r:id="rId35"/>
    <p:sldId id="299" r:id="rId36"/>
    <p:sldId id="305" r:id="rId37"/>
    <p:sldId id="306" r:id="rId38"/>
    <p:sldId id="307" r:id="rId39"/>
    <p:sldId id="308" r:id="rId40"/>
    <p:sldId id="389" r:id="rId41"/>
    <p:sldId id="309" r:id="rId42"/>
    <p:sldId id="310" r:id="rId43"/>
    <p:sldId id="311" r:id="rId44"/>
    <p:sldId id="313" r:id="rId45"/>
    <p:sldId id="314" r:id="rId46"/>
    <p:sldId id="315" r:id="rId47"/>
    <p:sldId id="316" r:id="rId48"/>
    <p:sldId id="317" r:id="rId49"/>
    <p:sldId id="318" r:id="rId50"/>
    <p:sldId id="319" r:id="rId51"/>
    <p:sldId id="320" r:id="rId52"/>
    <p:sldId id="321" r:id="rId53"/>
    <p:sldId id="322" r:id="rId54"/>
    <p:sldId id="323" r:id="rId55"/>
    <p:sldId id="324" r:id="rId56"/>
    <p:sldId id="325" r:id="rId57"/>
    <p:sldId id="326" r:id="rId58"/>
    <p:sldId id="327" r:id="rId59"/>
    <p:sldId id="328" r:id="rId60"/>
    <p:sldId id="329" r:id="rId61"/>
    <p:sldId id="330" r:id="rId62"/>
    <p:sldId id="331" r:id="rId63"/>
    <p:sldId id="332" r:id="rId64"/>
    <p:sldId id="333" r:id="rId65"/>
    <p:sldId id="373" r:id="rId66"/>
    <p:sldId id="376" r:id="rId67"/>
    <p:sldId id="377" r:id="rId68"/>
    <p:sldId id="378" r:id="rId69"/>
    <p:sldId id="339" r:id="rId70"/>
    <p:sldId id="340" r:id="rId71"/>
    <p:sldId id="341" r:id="rId72"/>
    <p:sldId id="342" r:id="rId73"/>
    <p:sldId id="343" r:id="rId74"/>
    <p:sldId id="344" r:id="rId75"/>
    <p:sldId id="345" r:id="rId76"/>
    <p:sldId id="346" r:id="rId77"/>
    <p:sldId id="348" r:id="rId78"/>
    <p:sldId id="391" r:id="rId79"/>
    <p:sldId id="349" r:id="rId80"/>
    <p:sldId id="350" r:id="rId81"/>
    <p:sldId id="258" r:id="rId82"/>
    <p:sldId id="351" r:id="rId83"/>
    <p:sldId id="352" r:id="rId84"/>
    <p:sldId id="353" r:id="rId85"/>
    <p:sldId id="354" r:id="rId86"/>
    <p:sldId id="355" r:id="rId87"/>
    <p:sldId id="356" r:id="rId88"/>
    <p:sldId id="357" r:id="rId89"/>
    <p:sldId id="358" r:id="rId90"/>
    <p:sldId id="359" r:id="rId91"/>
    <p:sldId id="360"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113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A88034-08EC-42B1-9AD6-C9B50A937DE9}" type="datetimeFigureOut">
              <a:rPr lang="en-US" smtClean="0"/>
              <a:t>11/8/2017</a:t>
            </a:fld>
            <a:endParaRPr lang="en-US"/>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7B160B-4AAE-47AC-B555-832E63FEC65B}" type="slidenum">
              <a:rPr lang="en-US" smtClean="0"/>
              <a:t>‹#›</a:t>
            </a:fld>
            <a:endParaRPr lang="en-US"/>
          </a:p>
        </p:txBody>
      </p:sp>
    </p:spTree>
    <p:extLst>
      <p:ext uri="{BB962C8B-B14F-4D97-AF65-F5344CB8AC3E}">
        <p14:creationId xmlns:p14="http://schemas.microsoft.com/office/powerpoint/2010/main" val="1197191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4B4948D-2F0A-412F-A4C9-8095FD10AF3B}" type="slidenum">
              <a:rPr lang="cs-CZ" altLang="cs-CZ" sz="1200" b="0" smtClean="0">
                <a:latin typeface="Arial" charset="0"/>
              </a:rPr>
              <a:pPr/>
              <a:t>2</a:t>
            </a:fld>
            <a:endParaRPr lang="cs-CZ" altLang="cs-CZ" sz="1200" b="0" smtClean="0">
              <a:latin typeface="Arial" charset="0"/>
            </a:endParaRPr>
          </a:p>
        </p:txBody>
      </p:sp>
      <p:sp>
        <p:nvSpPr>
          <p:cNvPr id="70659" name="Rectangle 2"/>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288" tIns="45334" rIns="92288" bIns="45334" anchor="b"/>
          <a:lstStyle>
            <a:lvl1pPr defTabSz="931863">
              <a:defRPr sz="2400" b="1">
                <a:solidFill>
                  <a:schemeClr val="tx1"/>
                </a:solidFill>
                <a:latin typeface="Times" pitchFamily="18" charset="0"/>
              </a:defRPr>
            </a:lvl1pPr>
            <a:lvl2pPr marL="742950" indent="-285750" defTabSz="931863">
              <a:defRPr sz="2400" b="1">
                <a:solidFill>
                  <a:schemeClr val="tx1"/>
                </a:solidFill>
                <a:latin typeface="Times" pitchFamily="18" charset="0"/>
              </a:defRPr>
            </a:lvl2pPr>
            <a:lvl3pPr marL="1143000" indent="-228600" defTabSz="931863">
              <a:defRPr sz="2400" b="1">
                <a:solidFill>
                  <a:schemeClr val="tx1"/>
                </a:solidFill>
                <a:latin typeface="Times" pitchFamily="18" charset="0"/>
              </a:defRPr>
            </a:lvl3pPr>
            <a:lvl4pPr marL="1600200" indent="-228600" defTabSz="931863">
              <a:defRPr sz="2400" b="1">
                <a:solidFill>
                  <a:schemeClr val="tx1"/>
                </a:solidFill>
                <a:latin typeface="Times" pitchFamily="18" charset="0"/>
              </a:defRPr>
            </a:lvl4pPr>
            <a:lvl5pPr marL="2057400" indent="-228600" defTabSz="931863">
              <a:defRPr sz="2400" b="1">
                <a:solidFill>
                  <a:schemeClr val="tx1"/>
                </a:solidFill>
                <a:latin typeface="Times" pitchFamily="18" charset="0"/>
              </a:defRPr>
            </a:lvl5pPr>
            <a:lvl6pPr marL="2514600" indent="-228600" defTabSz="931863" eaLnBrk="0" fontAlgn="base" hangingPunct="0">
              <a:spcBef>
                <a:spcPct val="0"/>
              </a:spcBef>
              <a:spcAft>
                <a:spcPct val="0"/>
              </a:spcAft>
              <a:defRPr sz="2400" b="1">
                <a:solidFill>
                  <a:schemeClr val="tx1"/>
                </a:solidFill>
                <a:latin typeface="Times" pitchFamily="18" charset="0"/>
              </a:defRPr>
            </a:lvl6pPr>
            <a:lvl7pPr marL="2971800" indent="-228600" defTabSz="931863" eaLnBrk="0" fontAlgn="base" hangingPunct="0">
              <a:spcBef>
                <a:spcPct val="0"/>
              </a:spcBef>
              <a:spcAft>
                <a:spcPct val="0"/>
              </a:spcAft>
              <a:defRPr sz="2400" b="1">
                <a:solidFill>
                  <a:schemeClr val="tx1"/>
                </a:solidFill>
                <a:latin typeface="Times" pitchFamily="18" charset="0"/>
              </a:defRPr>
            </a:lvl7pPr>
            <a:lvl8pPr marL="3429000" indent="-228600" defTabSz="931863" eaLnBrk="0" fontAlgn="base" hangingPunct="0">
              <a:spcBef>
                <a:spcPct val="0"/>
              </a:spcBef>
              <a:spcAft>
                <a:spcPct val="0"/>
              </a:spcAft>
              <a:defRPr sz="2400" b="1">
                <a:solidFill>
                  <a:schemeClr val="tx1"/>
                </a:solidFill>
                <a:latin typeface="Times" pitchFamily="18" charset="0"/>
              </a:defRPr>
            </a:lvl8pPr>
            <a:lvl9pPr marL="3886200" indent="-228600" defTabSz="931863" eaLnBrk="0" fontAlgn="base" hangingPunct="0">
              <a:spcBef>
                <a:spcPct val="0"/>
              </a:spcBef>
              <a:spcAft>
                <a:spcPct val="0"/>
              </a:spcAft>
              <a:defRPr sz="2400" b="1">
                <a:solidFill>
                  <a:schemeClr val="tx1"/>
                </a:solidFill>
                <a:latin typeface="Times" pitchFamily="18" charset="0"/>
              </a:defRPr>
            </a:lvl9pPr>
          </a:lstStyle>
          <a:p>
            <a:pPr algn="r"/>
            <a:r>
              <a:rPr lang="en-GB" altLang="cs-CZ" sz="1200" b="0">
                <a:latin typeface="Times New Roman" pitchFamily="18" charset="0"/>
              </a:rPr>
              <a:t>1</a:t>
            </a:r>
          </a:p>
        </p:txBody>
      </p:sp>
      <p:sp>
        <p:nvSpPr>
          <p:cNvPr id="70660" name="Rectangle 3"/>
          <p:cNvSpPr>
            <a:spLocks noGrp="1" noRot="1" noChangeAspect="1" noChangeArrowheads="1" noTextEdit="1"/>
          </p:cNvSpPr>
          <p:nvPr>
            <p:ph type="sldImg"/>
          </p:nvPr>
        </p:nvSpPr>
        <p:spPr>
          <a:xfrm>
            <a:off x="1296988" y="800100"/>
            <a:ext cx="4265612" cy="3198813"/>
          </a:xfrm>
          <a:ln w="12700" cap="flat"/>
        </p:spPr>
      </p:sp>
      <p:sp>
        <p:nvSpPr>
          <p:cNvPr id="70661" name="Rectangle 4"/>
          <p:cNvSpPr>
            <a:spLocks noGrp="1" noChangeArrowheads="1"/>
          </p:cNvSpPr>
          <p:nvPr>
            <p:ph type="body" idx="1"/>
          </p:nvPr>
        </p:nvSpPr>
        <p:spPr>
          <a:xfrm>
            <a:off x="914400" y="4341813"/>
            <a:ext cx="5029200" cy="4117975"/>
          </a:xfrm>
          <a:noFill/>
          <a:extLst>
            <a:ext uri="{91240B29-F687-4F45-9708-019B960494DF}">
              <a14:hiddenLine xmlns:a14="http://schemas.microsoft.com/office/drawing/2010/main" w="12700">
                <a:solidFill>
                  <a:schemeClr val="tx1"/>
                </a:solidFill>
                <a:miter lim="800000"/>
                <a:headEnd/>
                <a:tailEnd/>
              </a14:hiddenLine>
            </a:ext>
          </a:extLst>
        </p:spPr>
        <p:txBody>
          <a:bodyPr lIns="92288" tIns="45334" rIns="92288" bIns="45334"/>
          <a:lstStyle/>
          <a:p>
            <a:pPr eaLnBrk="1" hangingPunct="1"/>
            <a:endParaRPr lang="en-US" altLang="cs-CZ"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16DD17C-A7AF-4869-AABC-6BB3C91E8C23}" type="slidenum">
              <a:rPr lang="cs-CZ" altLang="cs-CZ" smtClean="0">
                <a:latin typeface="Arial" pitchFamily="34" charset="0"/>
              </a:rPr>
              <a:pPr/>
              <a:t>12</a:t>
            </a:fld>
            <a:endParaRPr lang="cs-CZ" altLang="cs-CZ" smtClean="0">
              <a:latin typeface="Arial"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6EA0BDF-9C7F-436B-A089-1703413969B5}" type="slidenum">
              <a:rPr lang="cs-CZ" altLang="cs-CZ" smtClean="0">
                <a:latin typeface="Arial" pitchFamily="34" charset="0"/>
              </a:rPr>
              <a:pPr/>
              <a:t>13</a:t>
            </a:fld>
            <a:endParaRPr lang="cs-CZ" altLang="cs-CZ" smtClean="0">
              <a:latin typeface="Arial"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US" altLang="cs-CZ"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88D9DBD-6D09-4925-839D-EDD22C2069BB}" type="slidenum">
              <a:rPr lang="cs-CZ" altLang="cs-CZ" smtClean="0">
                <a:latin typeface="Arial" pitchFamily="34" charset="0"/>
              </a:rPr>
              <a:pPr/>
              <a:t>14</a:t>
            </a:fld>
            <a:endParaRPr lang="cs-CZ" altLang="cs-CZ" smtClean="0">
              <a:latin typeface="Arial"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65CFCD0-0865-41D1-8EB7-4DA849F134A9}" type="slidenum">
              <a:rPr lang="cs-CZ" altLang="cs-CZ" smtClean="0">
                <a:latin typeface="Arial" pitchFamily="34" charset="0"/>
              </a:rPr>
              <a:pPr/>
              <a:t>15</a:t>
            </a:fld>
            <a:endParaRPr lang="cs-CZ" altLang="cs-CZ" smtClean="0">
              <a:latin typeface="Arial"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84E97E2-7409-40CC-9186-C783000DC175}" type="slidenum">
              <a:rPr lang="cs-CZ" altLang="cs-CZ" smtClean="0">
                <a:latin typeface="Arial" pitchFamily="34" charset="0"/>
              </a:rPr>
              <a:pPr/>
              <a:t>16</a:t>
            </a:fld>
            <a:endParaRPr lang="cs-CZ" altLang="cs-CZ" smtClean="0">
              <a:latin typeface="Arial"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D4C22A82-72EA-4ACA-9C41-9539E1696407}" type="slidenum">
              <a:rPr lang="cs-CZ" altLang="cs-CZ" sz="1200" b="0" smtClean="0">
                <a:latin typeface="Arial" charset="0"/>
              </a:rPr>
              <a:pPr/>
              <a:t>17</a:t>
            </a:fld>
            <a:endParaRPr lang="cs-CZ" altLang="cs-CZ" sz="1200" b="0" smtClean="0">
              <a:latin typeface="Arial"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627E1F6-8AC0-4DE8-B465-31E3443998F9}" type="slidenum">
              <a:rPr lang="cs-CZ" altLang="cs-CZ" sz="1200" b="0" smtClean="0">
                <a:latin typeface="Arial" charset="0"/>
              </a:rPr>
              <a:pPr/>
              <a:t>18</a:t>
            </a:fld>
            <a:endParaRPr lang="cs-CZ" altLang="cs-CZ" sz="1200" b="0" smtClean="0">
              <a:latin typeface="Arial"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FB39B14A-B4D3-417E-8A68-616E8792E311}" type="slidenum">
              <a:rPr lang="cs-CZ" altLang="cs-CZ" sz="1200" b="0" smtClean="0">
                <a:latin typeface="Arial" charset="0"/>
              </a:rPr>
              <a:pPr/>
              <a:t>19</a:t>
            </a:fld>
            <a:endParaRPr lang="cs-CZ" altLang="cs-CZ" sz="1200" b="0" smtClean="0">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0208A3A-25F0-41E1-898F-16200B035D42}" type="slidenum">
              <a:rPr lang="cs-CZ" altLang="cs-CZ" sz="1200" b="0" smtClean="0">
                <a:latin typeface="Arial" charset="0"/>
              </a:rPr>
              <a:pPr/>
              <a:t>20</a:t>
            </a:fld>
            <a:endParaRPr lang="cs-CZ" altLang="cs-CZ" sz="1200" b="0" smtClean="0">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7AE78545-12C9-49C9-99CF-57A0DDAFC37E}" type="slidenum">
              <a:rPr lang="cs-CZ" altLang="cs-CZ" sz="1200" b="0" smtClean="0">
                <a:latin typeface="Arial" charset="0"/>
              </a:rPr>
              <a:pPr/>
              <a:t>21</a:t>
            </a:fld>
            <a:endParaRPr lang="cs-CZ" altLang="cs-CZ" sz="1200" b="0" smtClean="0">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0869021-8DBB-4644-8D6E-99194CA7BFD7}" type="slidenum">
              <a:rPr lang="cs-CZ" altLang="cs-CZ" sz="1200" b="0" smtClean="0">
                <a:latin typeface="Arial" charset="0"/>
              </a:rPr>
              <a:pPr/>
              <a:t>3</a:t>
            </a:fld>
            <a:endParaRPr lang="cs-CZ" altLang="cs-CZ" sz="1200" b="0" smtClean="0">
              <a:latin typeface="Arial"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996FEFF9-8FD5-4ACF-A01B-6B65A0D779DC}" type="slidenum">
              <a:rPr lang="cs-CZ" altLang="cs-CZ" sz="1200" b="0" smtClean="0">
                <a:latin typeface="Arial" charset="0"/>
              </a:rPr>
              <a:pPr/>
              <a:t>22</a:t>
            </a:fld>
            <a:endParaRPr lang="cs-CZ" altLang="cs-CZ" sz="1200" b="0"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AA18078-93F8-48DF-A5B6-60C289F44C11}" type="slidenum">
              <a:rPr lang="cs-CZ" altLang="cs-CZ" sz="1200" b="0" smtClean="0">
                <a:latin typeface="Arial" charset="0"/>
              </a:rPr>
              <a:pPr/>
              <a:t>23</a:t>
            </a:fld>
            <a:endParaRPr lang="cs-CZ" altLang="cs-CZ" sz="1200" b="0" smtClean="0">
              <a:latin typeface="Arial"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DC38E4EE-B9F2-4C1E-A203-A36FF51F9045}" type="slidenum">
              <a:rPr lang="cs-CZ" altLang="cs-CZ" sz="1200" b="0" smtClean="0">
                <a:latin typeface="Arial" charset="0"/>
              </a:rPr>
              <a:pPr/>
              <a:t>24</a:t>
            </a:fld>
            <a:endParaRPr lang="cs-CZ" altLang="cs-CZ" sz="1200" b="0" smtClean="0">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0FDEC7F2-E60B-4168-ABF4-9E057E47D87D}" type="slidenum">
              <a:rPr lang="cs-CZ" altLang="cs-CZ" sz="1200" b="0" smtClean="0">
                <a:latin typeface="Arial" charset="0"/>
              </a:rPr>
              <a:pPr/>
              <a:t>25</a:t>
            </a:fld>
            <a:endParaRPr lang="cs-CZ" altLang="cs-CZ" sz="1200" b="0" smtClean="0">
              <a:latin typeface="Arial"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3942BFF-0DAE-4C90-BCC9-9B0DFE3D67DA}" type="slidenum">
              <a:rPr lang="cs-CZ" altLang="cs-CZ" sz="1200" b="0" smtClean="0">
                <a:latin typeface="Arial" charset="0"/>
              </a:rPr>
              <a:pPr/>
              <a:t>26</a:t>
            </a:fld>
            <a:endParaRPr lang="cs-CZ" altLang="cs-CZ" sz="1200" b="0" smtClean="0">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504BF47-2DC3-4566-9734-8962A84EE428}" type="slidenum">
              <a:rPr lang="cs-CZ" altLang="cs-CZ" sz="1200" b="0" smtClean="0">
                <a:latin typeface="Arial" charset="0"/>
              </a:rPr>
              <a:pPr/>
              <a:t>27</a:t>
            </a:fld>
            <a:endParaRPr lang="cs-CZ" altLang="cs-CZ" sz="1200" b="0" smtClean="0">
              <a:latin typeface="Arial"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DD3FF54-1557-4BD6-85E2-E03B251F0434}" type="slidenum">
              <a:rPr lang="cs-CZ" altLang="cs-CZ" sz="1200" b="0" smtClean="0">
                <a:latin typeface="Arial" charset="0"/>
              </a:rPr>
              <a:pPr/>
              <a:t>28</a:t>
            </a:fld>
            <a:endParaRPr lang="cs-CZ" altLang="cs-CZ" sz="1200" b="0" smtClean="0">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DE0A70C-0536-48D5-9EB8-5DFC63524F23}" type="slidenum">
              <a:rPr lang="cs-CZ" altLang="cs-CZ" sz="1200" b="0" smtClean="0">
                <a:latin typeface="Arial" charset="0"/>
              </a:rPr>
              <a:pPr/>
              <a:t>29</a:t>
            </a:fld>
            <a:endParaRPr lang="cs-CZ" altLang="cs-CZ" sz="1200" b="0" smtClean="0">
              <a:latin typeface="Arial"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8721A94-D9C3-4853-8BA2-8F3DF79D8DB5}" type="slidenum">
              <a:rPr lang="cs-CZ" altLang="cs-CZ" sz="1200" b="0" smtClean="0">
                <a:latin typeface="Arial" charset="0"/>
              </a:rPr>
              <a:pPr/>
              <a:t>30</a:t>
            </a:fld>
            <a:endParaRPr lang="cs-CZ" altLang="cs-CZ" sz="1200" b="0" smtClean="0">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421E6C9-9F4D-443F-A1F0-AA90593A431E}" type="slidenum">
              <a:rPr lang="cs-CZ" altLang="cs-CZ" sz="1200" b="0" smtClean="0">
                <a:latin typeface="Arial" charset="0"/>
              </a:rPr>
              <a:pPr/>
              <a:t>31</a:t>
            </a:fld>
            <a:endParaRPr lang="cs-CZ" altLang="cs-CZ" sz="1200" b="0" smtClean="0">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6B92520E-041F-44F9-A58D-DADDAAEC9F9C}" type="slidenum">
              <a:rPr lang="cs-CZ" altLang="cs-CZ" sz="1200" b="0" smtClean="0">
                <a:latin typeface="Arial" charset="0"/>
              </a:rPr>
              <a:pPr/>
              <a:t>4</a:t>
            </a:fld>
            <a:endParaRPr lang="cs-CZ" altLang="cs-CZ" sz="1200" b="0" smtClean="0">
              <a:latin typeface="Arial"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A4125D3-FB0F-4223-91CC-F82E61489F85}" type="slidenum">
              <a:rPr lang="cs-CZ" altLang="cs-CZ" sz="1200" b="0" smtClean="0">
                <a:latin typeface="Arial" charset="0"/>
              </a:rPr>
              <a:pPr/>
              <a:t>32</a:t>
            </a:fld>
            <a:endParaRPr lang="cs-CZ" altLang="cs-CZ" sz="1200" b="0" smtClean="0">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F5C1CE0-0098-44A7-A991-04DCAA60C7A7}" type="slidenum">
              <a:rPr lang="cs-CZ" altLang="cs-CZ" sz="1200" b="0" smtClean="0">
                <a:latin typeface="Arial" charset="0"/>
              </a:rPr>
              <a:pPr/>
              <a:t>33</a:t>
            </a:fld>
            <a:endParaRPr lang="cs-CZ" altLang="cs-CZ" sz="1200" b="0" smtClean="0">
              <a:latin typeface="Arial"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812FF75-A091-4401-B322-B77728F1CE62}" type="slidenum">
              <a:rPr lang="cs-CZ" altLang="cs-CZ" smtClean="0">
                <a:latin typeface="Arial" pitchFamily="34" charset="0"/>
              </a:rPr>
              <a:pPr/>
              <a:t>35</a:t>
            </a:fld>
            <a:endParaRPr lang="cs-CZ" altLang="cs-CZ" smtClean="0">
              <a:latin typeface="Arial" pitchFamily="34"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3C8DBAD-3247-44C7-ABBE-111F8A916BA8}" type="slidenum">
              <a:rPr lang="cs-CZ" altLang="en-US" smtClean="0">
                <a:latin typeface="Arial" pitchFamily="34" charset="0"/>
              </a:rPr>
              <a:pPr/>
              <a:t>37</a:t>
            </a:fld>
            <a:endParaRPr lang="cs-CZ" altLang="en-US" smtClean="0">
              <a:latin typeface="Arial" pitchFamily="34" charset="0"/>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12CE1F3-D762-45FE-A369-6F7376811F61}" type="slidenum">
              <a:rPr lang="cs-CZ" altLang="en-US" smtClean="0">
                <a:latin typeface="Arial" pitchFamily="34" charset="0"/>
              </a:rPr>
              <a:pPr/>
              <a:t>38</a:t>
            </a:fld>
            <a:endParaRPr lang="cs-CZ" altLang="en-US" smtClean="0">
              <a:latin typeface="Arial" pitchFamily="34" charset="0"/>
            </a:endParaRPr>
          </a:p>
        </p:txBody>
      </p:sp>
      <p:sp>
        <p:nvSpPr>
          <p:cNvPr id="278531" name="Rectangle 2"/>
          <p:cNvSpPr>
            <a:spLocks noGrp="1" noRot="1" noChangeAspect="1" noChangeArrowheads="1" noTextEdit="1"/>
          </p:cNvSpPr>
          <p:nvPr>
            <p:ph type="sldImg"/>
          </p:nvPr>
        </p:nvSpPr>
        <p:spPr>
          <a:xfrm>
            <a:off x="1144588" y="685800"/>
            <a:ext cx="4570412" cy="3427413"/>
          </a:xfrm>
          <a:ln/>
        </p:spPr>
      </p:sp>
      <p:sp>
        <p:nvSpPr>
          <p:cNvPr id="278532" name="Rectangle 3"/>
          <p:cNvSpPr>
            <a:spLocks noGrp="1" noChangeArrowheads="1"/>
          </p:cNvSpPr>
          <p:nvPr>
            <p:ph type="body" idx="1"/>
          </p:nvPr>
        </p:nvSpPr>
        <p:spPr>
          <a:xfrm>
            <a:off x="915988" y="4341813"/>
            <a:ext cx="5026025" cy="4116387"/>
          </a:xfrm>
          <a:noFill/>
        </p:spPr>
        <p:txBody>
          <a:bodyPr lIns="89720" tIns="44860" rIns="89720" bIns="44860"/>
          <a:lstStyle/>
          <a:p>
            <a:pPr eaLnBrk="1" hangingPunct="1"/>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Zástupný symbol pro obrázek snímku 1"/>
          <p:cNvSpPr>
            <a:spLocks noGrp="1" noRot="1" noChangeAspect="1" noTextEdit="1"/>
          </p:cNvSpPr>
          <p:nvPr>
            <p:ph type="sldImg"/>
          </p:nvPr>
        </p:nvSpPr>
        <p:spPr>
          <a:ln/>
        </p:spPr>
      </p:sp>
      <p:sp>
        <p:nvSpPr>
          <p:cNvPr id="279555" name="Zástupný symbol pro poznámky 2"/>
          <p:cNvSpPr>
            <a:spLocks noGrp="1"/>
          </p:cNvSpPr>
          <p:nvPr>
            <p:ph type="body" idx="1"/>
          </p:nvPr>
        </p:nvSpPr>
        <p:spPr>
          <a:noFill/>
        </p:spPr>
        <p:txBody>
          <a:bodyPr/>
          <a:lstStyle/>
          <a:p>
            <a:endParaRPr lang="en-US" altLang="en-US" smtClean="0"/>
          </a:p>
        </p:txBody>
      </p:sp>
      <p:sp>
        <p:nvSpPr>
          <p:cNvPr id="279556" name="Zástupný symbol pro číslo snímku 3"/>
          <p:cNvSpPr>
            <a:spLocks noGrp="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D4EA539-76AA-4714-87A4-B99C8C3E1E2F}" type="slidenum">
              <a:rPr lang="cs-CZ" altLang="en-US" smtClean="0">
                <a:latin typeface="Arial" pitchFamily="34" charset="0"/>
              </a:rPr>
              <a:pPr/>
              <a:t>39</a:t>
            </a:fld>
            <a:endParaRPr lang="cs-CZ" alt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6959226-2821-4004-921E-4E5DCB489AFB}" type="slidenum">
              <a:rPr lang="cs-CZ" altLang="en-US" smtClean="0">
                <a:latin typeface="Arial" pitchFamily="34" charset="0"/>
              </a:rPr>
              <a:pPr/>
              <a:t>41</a:t>
            </a:fld>
            <a:endParaRPr lang="cs-CZ" altLang="en-US" smtClean="0">
              <a:latin typeface="Arial"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455D7D0-8C1D-4873-8431-F7C6F2FB230D}" type="slidenum">
              <a:rPr lang="cs-CZ" altLang="en-US" smtClean="0">
                <a:latin typeface="Arial" pitchFamily="34" charset="0"/>
              </a:rPr>
              <a:pPr/>
              <a:t>43</a:t>
            </a:fld>
            <a:endParaRPr lang="cs-CZ" altLang="en-US" smtClean="0">
              <a:latin typeface="Arial"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908516A-ABC0-452F-B2DF-D9F779E86E41}" type="slidenum">
              <a:rPr lang="en-US" altLang="en-US"/>
              <a:pPr/>
              <a:t>45</a:t>
            </a:fld>
            <a:endParaRPr lang="en-US" altLang="en-US"/>
          </a:p>
        </p:txBody>
      </p:sp>
      <p:sp>
        <p:nvSpPr>
          <p:cNvPr id="72706" name="Rectangle 1026"/>
          <p:cNvSpPr>
            <a:spLocks noGrp="1" noRot="1" noChangeAspect="1" noChangeArrowheads="1" noTextEdit="1"/>
          </p:cNvSpPr>
          <p:nvPr>
            <p:ph type="sldImg"/>
          </p:nvPr>
        </p:nvSpPr>
        <p:spPr>
          <a:ln/>
        </p:spPr>
      </p:sp>
      <p:sp>
        <p:nvSpPr>
          <p:cNvPr id="72707" name="Rectangle 1027"/>
          <p:cNvSpPr>
            <a:spLocks noGrp="1" noChangeArrowheads="1"/>
          </p:cNvSpPr>
          <p:nvPr>
            <p:ph type="body" idx="1"/>
          </p:nvPr>
        </p:nvSpPr>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85BFC4-A2D8-4C69-9DCA-15E40E0143A0}" type="slidenum">
              <a:rPr lang="cs-CZ" altLang="en-US" smtClean="0">
                <a:latin typeface="Arial" pitchFamily="34" charset="0"/>
              </a:rPr>
              <a:pPr/>
              <a:t>46</a:t>
            </a:fld>
            <a:endParaRPr lang="cs-CZ" altLang="en-US" smtClean="0">
              <a:latin typeface="Arial"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BC28C17-9409-4523-AD78-ED7BF4061109}" type="slidenum">
              <a:rPr lang="cs-CZ" altLang="en-US" smtClean="0">
                <a:latin typeface="Arial" pitchFamily="34" charset="0"/>
              </a:rPr>
              <a:pPr/>
              <a:t>6</a:t>
            </a:fld>
            <a:endParaRPr lang="cs-CZ" altLang="en-US" smtClean="0">
              <a:latin typeface="Arial" pitchFamily="34"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28A1D03-6A4D-4CD6-A76A-BA5D70AB34B5}" type="slidenum">
              <a:rPr lang="cs-CZ" altLang="en-US" smtClean="0">
                <a:latin typeface="Arial" pitchFamily="34" charset="0"/>
              </a:rPr>
              <a:pPr/>
              <a:t>47</a:t>
            </a:fld>
            <a:endParaRPr lang="cs-CZ" altLang="en-US" smtClean="0">
              <a:latin typeface="Arial" pitchFamily="34"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106CCEF-E9CB-4BB5-A5D7-FA6183F79DE7}" type="slidenum">
              <a:rPr lang="cs-CZ" altLang="en-US" smtClean="0">
                <a:latin typeface="Arial" pitchFamily="34" charset="0"/>
              </a:rPr>
              <a:pPr/>
              <a:t>48</a:t>
            </a:fld>
            <a:endParaRPr lang="cs-CZ" altLang="en-US" smtClean="0">
              <a:latin typeface="Arial"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5FC9AA9-28DF-47F9-A745-8A4FF41A7FAA}" type="slidenum">
              <a:rPr lang="cs-CZ" altLang="en-US" smtClean="0">
                <a:latin typeface="Arial" pitchFamily="34" charset="0"/>
              </a:rPr>
              <a:pPr/>
              <a:t>49</a:t>
            </a:fld>
            <a:endParaRPr lang="cs-CZ" altLang="en-US" smtClean="0">
              <a:latin typeface="Arial"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17DC29C-F6D1-4502-88C1-4A2584EDF3FD}" type="slidenum">
              <a:rPr lang="cs-CZ" altLang="en-US" smtClean="0">
                <a:latin typeface="Arial" pitchFamily="34" charset="0"/>
              </a:rPr>
              <a:pPr/>
              <a:t>50</a:t>
            </a:fld>
            <a:endParaRPr lang="cs-CZ" altLang="en-US" smtClean="0">
              <a:latin typeface="Arial"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102947A-B971-44CF-83D7-13F50A297924}" type="slidenum">
              <a:rPr lang="cs-CZ" altLang="en-US" smtClean="0">
                <a:latin typeface="Arial" pitchFamily="34" charset="0"/>
              </a:rPr>
              <a:pPr/>
              <a:t>51</a:t>
            </a:fld>
            <a:endParaRPr lang="cs-CZ" altLang="en-US" smtClean="0">
              <a:latin typeface="Arial"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894076A-A86F-4031-BDEE-79AF90565193}" type="slidenum">
              <a:rPr lang="cs-CZ" altLang="en-US" smtClean="0">
                <a:latin typeface="Arial" pitchFamily="34" charset="0"/>
              </a:rPr>
              <a:pPr/>
              <a:t>52</a:t>
            </a:fld>
            <a:endParaRPr lang="cs-CZ" altLang="en-US" smtClean="0">
              <a:latin typeface="Arial"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0390970-CA3F-4B18-99A0-A0596E283935}" type="slidenum">
              <a:rPr lang="cs-CZ" altLang="en-US" smtClean="0">
                <a:latin typeface="Arial" pitchFamily="34" charset="0"/>
              </a:rPr>
              <a:pPr/>
              <a:t>53</a:t>
            </a:fld>
            <a:endParaRPr lang="cs-CZ" altLang="en-US" smtClean="0">
              <a:latin typeface="Arial"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5065DAC-41B8-4B3D-A573-658CCD3E1E10}" type="slidenum">
              <a:rPr lang="cs-CZ" altLang="en-US" smtClean="0">
                <a:latin typeface="Arial" pitchFamily="34" charset="0"/>
              </a:rPr>
              <a:pPr/>
              <a:t>54</a:t>
            </a:fld>
            <a:endParaRPr lang="cs-CZ" altLang="en-US" smtClean="0">
              <a:latin typeface="Arial"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4CAB329-47C2-48B8-8503-E3331BA1BA0D}" type="slidenum">
              <a:rPr lang="cs-CZ" altLang="en-US" smtClean="0">
                <a:latin typeface="Arial" pitchFamily="34" charset="0"/>
              </a:rPr>
              <a:pPr/>
              <a:t>55</a:t>
            </a:fld>
            <a:endParaRPr lang="cs-CZ" altLang="en-US" smtClean="0">
              <a:latin typeface="Arial"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111A4C6-40B5-4C9C-91A5-68A78B10ABB3}" type="slidenum">
              <a:rPr lang="cs-CZ" altLang="en-US" smtClean="0">
                <a:latin typeface="Arial" pitchFamily="34" charset="0"/>
              </a:rPr>
              <a:pPr/>
              <a:t>56</a:t>
            </a:fld>
            <a:endParaRPr lang="cs-CZ" altLang="en-US" smtClean="0">
              <a:latin typeface="Arial"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E0EF0D9-98CC-4B67-A3AB-D4978F8B00BC}" type="slidenum">
              <a:rPr lang="cs-CZ" altLang="cs-CZ" sz="1200" b="0" smtClean="0">
                <a:latin typeface="Arial" charset="0"/>
              </a:rPr>
              <a:pPr/>
              <a:t>7</a:t>
            </a:fld>
            <a:endParaRPr lang="cs-CZ" altLang="cs-CZ" sz="1200" b="0" smtClean="0">
              <a:latin typeface="Arial"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A95924E-7021-48D4-816D-D3C809695253}" type="slidenum">
              <a:rPr lang="cs-CZ" altLang="en-US" smtClean="0">
                <a:latin typeface="Arial" pitchFamily="34" charset="0"/>
              </a:rPr>
              <a:pPr/>
              <a:t>57</a:t>
            </a:fld>
            <a:endParaRPr lang="cs-CZ" altLang="en-US" smtClean="0">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E2F227D-C1D0-49DB-868A-EC5B69A18C10}" type="slidenum">
              <a:rPr lang="cs-CZ" altLang="en-US" smtClean="0">
                <a:latin typeface="Arial" pitchFamily="34" charset="0"/>
              </a:rPr>
              <a:pPr/>
              <a:t>58</a:t>
            </a:fld>
            <a:endParaRPr lang="cs-CZ" altLang="en-US" smtClean="0">
              <a:latin typeface="Arial"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BB65424-907C-43F7-829C-810F91038461}" type="slidenum">
              <a:rPr lang="cs-CZ" altLang="en-US" smtClean="0">
                <a:latin typeface="Arial" pitchFamily="34" charset="0"/>
              </a:rPr>
              <a:pPr/>
              <a:t>59</a:t>
            </a:fld>
            <a:endParaRPr lang="cs-CZ" altLang="en-US" smtClean="0">
              <a:latin typeface="Arial"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D699CC4-D1D8-4DAE-B2E9-AFA311AFF34D}" type="slidenum">
              <a:rPr lang="cs-CZ" altLang="en-US" smtClean="0">
                <a:latin typeface="Arial" pitchFamily="34" charset="0"/>
              </a:rPr>
              <a:pPr/>
              <a:t>60</a:t>
            </a:fld>
            <a:endParaRPr lang="cs-CZ" altLang="en-US" smtClean="0">
              <a:latin typeface="Arial"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7614B1A-42D5-4489-9D5F-281E70E47B50}" type="slidenum">
              <a:rPr lang="cs-CZ" altLang="en-US" smtClean="0">
                <a:latin typeface="Arial" pitchFamily="34" charset="0"/>
              </a:rPr>
              <a:pPr/>
              <a:t>61</a:t>
            </a:fld>
            <a:endParaRPr lang="cs-CZ" altLang="en-US" smtClean="0">
              <a:latin typeface="Arial"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9330ECD-8AA2-40CE-9B46-E54CEA7201A9}" type="slidenum">
              <a:rPr lang="cs-CZ" altLang="en-US" smtClean="0">
                <a:latin typeface="Arial" pitchFamily="34" charset="0"/>
              </a:rPr>
              <a:pPr/>
              <a:t>62</a:t>
            </a:fld>
            <a:endParaRPr lang="cs-CZ" altLang="en-US" smtClean="0">
              <a:latin typeface="Arial"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B935D7B-C04F-4E31-BA0E-64C6FEEF35E5}" type="slidenum">
              <a:rPr lang="cs-CZ" altLang="en-US" smtClean="0">
                <a:latin typeface="Arial" pitchFamily="34" charset="0"/>
              </a:rPr>
              <a:pPr/>
              <a:t>63</a:t>
            </a:fld>
            <a:endParaRPr lang="cs-CZ" altLang="en-US" smtClean="0">
              <a:latin typeface="Arial"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61E6EFA-DEE4-4C48-971A-A8229D276615}" type="slidenum">
              <a:rPr lang="cs-CZ" altLang="en-US" smtClean="0">
                <a:latin typeface="Arial" pitchFamily="34" charset="0"/>
              </a:rPr>
              <a:pPr/>
              <a:t>64</a:t>
            </a:fld>
            <a:endParaRPr lang="cs-CZ" altLang="en-US" smtClean="0">
              <a:latin typeface="Arial"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4AD7D68-29A0-4E8B-B690-A03446D748B0}" type="slidenum">
              <a:rPr lang="cs-CZ" altLang="en-US" smtClean="0">
                <a:latin typeface="Arial" pitchFamily="34" charset="0"/>
              </a:rPr>
              <a:pPr/>
              <a:t>69</a:t>
            </a:fld>
            <a:endParaRPr lang="cs-CZ" altLang="en-US" smtClean="0">
              <a:latin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9877C79-A2B2-4BA0-99F7-EBC72735E5EF}" type="slidenum">
              <a:rPr lang="cs-CZ" altLang="en-US" smtClean="0">
                <a:latin typeface="Arial" pitchFamily="34" charset="0"/>
              </a:rPr>
              <a:pPr/>
              <a:t>70</a:t>
            </a:fld>
            <a:endParaRPr lang="cs-CZ" altLang="en-US" smtClean="0">
              <a:latin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Zástupný symbol pro obrázek snímku 1"/>
          <p:cNvSpPr>
            <a:spLocks noGrp="1" noRot="1" noChangeAspect="1" noTextEdit="1"/>
          </p:cNvSpPr>
          <p:nvPr>
            <p:ph type="sldImg"/>
          </p:nvPr>
        </p:nvSpPr>
        <p:spPr>
          <a:ln/>
        </p:spPr>
      </p:sp>
      <p:sp>
        <p:nvSpPr>
          <p:cNvPr id="107523" name="Zástupný symbol pro poznámky 2"/>
          <p:cNvSpPr>
            <a:spLocks noGrp="1"/>
          </p:cNvSpPr>
          <p:nvPr>
            <p:ph type="body" idx="1"/>
          </p:nvPr>
        </p:nvSpPr>
        <p:spPr>
          <a:noFill/>
        </p:spPr>
        <p:txBody>
          <a:bodyPr/>
          <a:lstStyle/>
          <a:p>
            <a:pPr eaLnBrk="1" hangingPunct="1"/>
            <a:endParaRPr lang="en-US" altLang="cs-CZ" smtClean="0"/>
          </a:p>
        </p:txBody>
      </p:sp>
      <p:sp>
        <p:nvSpPr>
          <p:cNvPr id="107524" name="Zástupný symbol pro číslo snímku 3"/>
          <p:cNvSpPr>
            <a:spLocks noGrp="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C3CCBC1-E523-4618-B6DD-6AE968DEE99D}" type="slidenum">
              <a:rPr lang="en-US" altLang="cs-CZ" smtClean="0">
                <a:latin typeface="Arial" pitchFamily="34" charset="0"/>
              </a:rPr>
              <a:pPr/>
              <a:t>8</a:t>
            </a:fld>
            <a:endParaRPr lang="en-US" altLang="cs-CZ"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24F45B2-621C-4CBF-8DEA-0AA3EA85D2EB}" type="slidenum">
              <a:rPr lang="cs-CZ" altLang="en-US" smtClean="0">
                <a:latin typeface="Arial" pitchFamily="34" charset="0"/>
              </a:rPr>
              <a:pPr/>
              <a:t>71</a:t>
            </a:fld>
            <a:endParaRPr lang="cs-CZ" altLang="en-US" smtClean="0">
              <a:latin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1A1388D-879A-4C86-AC70-F9BBD2A42DE6}" type="slidenum">
              <a:rPr lang="cs-CZ" altLang="en-US" smtClean="0">
                <a:latin typeface="Arial" pitchFamily="34" charset="0"/>
              </a:rPr>
              <a:pPr/>
              <a:t>72</a:t>
            </a:fld>
            <a:endParaRPr lang="cs-CZ" altLang="en-US" smtClean="0">
              <a:latin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122749F-F3A4-435E-BB7A-04D44EE01F14}" type="slidenum">
              <a:rPr lang="cs-CZ" altLang="en-US" smtClean="0">
                <a:latin typeface="Arial" pitchFamily="34" charset="0"/>
              </a:rPr>
              <a:pPr/>
              <a:t>73</a:t>
            </a:fld>
            <a:endParaRPr lang="cs-CZ" altLang="en-US" smtClean="0">
              <a:latin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A8F005F-12FF-4EAE-BC43-926E18973721}" type="slidenum">
              <a:rPr lang="cs-CZ" altLang="en-US" smtClean="0">
                <a:latin typeface="Arial" pitchFamily="34" charset="0"/>
              </a:rPr>
              <a:pPr/>
              <a:t>74</a:t>
            </a:fld>
            <a:endParaRPr lang="cs-CZ" altLang="en-US" smtClean="0">
              <a:latin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3C30428-B8FF-4D55-9F51-F944BFACA93B}" type="slidenum">
              <a:rPr lang="cs-CZ" altLang="en-US" smtClean="0">
                <a:latin typeface="Arial" pitchFamily="34" charset="0"/>
              </a:rPr>
              <a:pPr/>
              <a:t>75</a:t>
            </a:fld>
            <a:endParaRPr lang="cs-CZ" altLang="en-US" smtClean="0">
              <a:latin typeface="Arial"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097044D-028A-4CAB-A4E7-22403F87CD05}" type="slidenum">
              <a:rPr lang="cs-CZ" altLang="en-US" smtClean="0">
                <a:latin typeface="Arial" pitchFamily="34" charset="0"/>
              </a:rPr>
              <a:pPr/>
              <a:t>76</a:t>
            </a:fld>
            <a:endParaRPr lang="cs-CZ" altLang="en-US" smtClean="0">
              <a:latin typeface="Arial"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B8DAB1A-0AEC-47DB-BB52-55FBB5C9041D}" type="slidenum">
              <a:rPr lang="cs-CZ" altLang="en-US" smtClean="0">
                <a:latin typeface="Arial" pitchFamily="34" charset="0"/>
              </a:rPr>
              <a:pPr/>
              <a:t>77</a:t>
            </a:fld>
            <a:endParaRPr lang="cs-CZ" altLang="en-US" smtClean="0">
              <a:latin typeface="Arial"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BF42BE1-602C-464D-B884-BFA7671D64D8}" type="slidenum">
              <a:rPr lang="cs-CZ" altLang="en-US" smtClean="0">
                <a:latin typeface="Arial" pitchFamily="34" charset="0"/>
              </a:rPr>
              <a:pPr/>
              <a:t>79</a:t>
            </a:fld>
            <a:endParaRPr lang="cs-CZ" altLang="en-US" smtClean="0">
              <a:latin typeface="Arial" pitchFamily="34" charset="0"/>
            </a:endParaRPr>
          </a:p>
        </p:txBody>
      </p:sp>
      <p:sp>
        <p:nvSpPr>
          <p:cNvPr id="92163" name="Rectangle 2"/>
          <p:cNvSpPr>
            <a:spLocks noGrp="1" noRot="1" noChangeAspect="1" noChangeArrowheads="1" noTextEdit="1"/>
          </p:cNvSpPr>
          <p:nvPr>
            <p:ph type="sldImg"/>
          </p:nvPr>
        </p:nvSpPr>
        <p:spPr>
          <a:xfrm>
            <a:off x="1144588" y="684213"/>
            <a:ext cx="4572000" cy="3429000"/>
          </a:xfrm>
          <a:ln/>
        </p:spPr>
      </p:sp>
      <p:sp>
        <p:nvSpPr>
          <p:cNvPr id="92164" name="Rectangle 3"/>
          <p:cNvSpPr>
            <a:spLocks noGrp="1" noChangeArrowheads="1"/>
          </p:cNvSpPr>
          <p:nvPr>
            <p:ph type="body" idx="1"/>
          </p:nvPr>
        </p:nvSpPr>
        <p:spPr>
          <a:xfrm>
            <a:off x="915988" y="4343400"/>
            <a:ext cx="5026025" cy="4116388"/>
          </a:xfrm>
          <a:noFill/>
        </p:spPr>
        <p:txBody>
          <a:bodyPr/>
          <a:lstStyle/>
          <a:p>
            <a:pPr eaLnBrk="1" hangingPunct="1"/>
            <a:endParaRPr lang="en-US"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BC8E8C-1479-4588-BD81-66D6F353D45E}" type="slidenum">
              <a:rPr lang="cs-CZ" altLang="en-US" smtClean="0">
                <a:latin typeface="Arial" pitchFamily="34" charset="0"/>
              </a:rPr>
              <a:pPr/>
              <a:t>85</a:t>
            </a:fld>
            <a:endParaRPr lang="cs-CZ" altLang="en-US" smtClean="0">
              <a:latin typeface="Arial"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EA65571-EE90-4A43-B346-12F70A2CB5D1}" type="slidenum">
              <a:rPr lang="cs-CZ" altLang="en-US" smtClean="0">
                <a:latin typeface="Arial" pitchFamily="34" charset="0"/>
              </a:rPr>
              <a:pPr/>
              <a:t>86</a:t>
            </a:fld>
            <a:endParaRPr lang="cs-CZ" altLang="en-US" smtClean="0">
              <a:latin typeface="Arial"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8DA89B2-FF60-490A-8CEA-11D1EB6DAD03}" type="slidenum">
              <a:rPr lang="cs-CZ" altLang="cs-CZ" sz="1200" b="0" smtClean="0">
                <a:latin typeface="Arial" charset="0"/>
              </a:rPr>
              <a:pPr/>
              <a:t>9</a:t>
            </a:fld>
            <a:endParaRPr lang="cs-CZ" altLang="cs-CZ" sz="1200" b="0" smtClean="0">
              <a:latin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696096-B805-46A9-AEBB-53AF3330D4D4}" type="slidenum">
              <a:rPr lang="cs-CZ" altLang="en-US"/>
              <a:pPr/>
              <a:t>91</a:t>
            </a:fld>
            <a:endParaRPr lang="cs-CZ" altLang="en-US"/>
          </a:p>
        </p:txBody>
      </p:sp>
      <p:sp>
        <p:nvSpPr>
          <p:cNvPr id="699394" name="Rectangle 2"/>
          <p:cNvSpPr>
            <a:spLocks noGrp="1" noRot="1" noChangeAspect="1" noChangeArrowheads="1" noTextEdit="1"/>
          </p:cNvSpPr>
          <p:nvPr>
            <p:ph type="sldImg"/>
          </p:nvPr>
        </p:nvSpPr>
        <p:spPr>
          <a:xfrm>
            <a:off x="1144588" y="684213"/>
            <a:ext cx="4572000" cy="3429000"/>
          </a:xfrm>
          <a:ln/>
        </p:spPr>
      </p:sp>
      <p:sp>
        <p:nvSpPr>
          <p:cNvPr id="699395" name="Rectangle 3"/>
          <p:cNvSpPr>
            <a:spLocks noGrp="1" noChangeArrowheads="1"/>
          </p:cNvSpPr>
          <p:nvPr>
            <p:ph type="body" idx="1"/>
          </p:nvPr>
        </p:nvSpPr>
        <p:spPr>
          <a:xfrm>
            <a:off x="915988" y="4343400"/>
            <a:ext cx="5026025" cy="4116388"/>
          </a:xfrm>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p:cNvSpPr>
            <a:spLocks noGrp="1" noRot="1" noChangeAspect="1" noTextEdit="1"/>
          </p:cNvSpPr>
          <p:nvPr>
            <p:ph type="sldImg"/>
          </p:nvPr>
        </p:nvSpPr>
        <p:spPr>
          <a:ln/>
        </p:spPr>
      </p:sp>
      <p:sp>
        <p:nvSpPr>
          <p:cNvPr id="77827" name="Zástupný symbol pro poznámky 2"/>
          <p:cNvSpPr>
            <a:spLocks noGrp="1"/>
          </p:cNvSpPr>
          <p:nvPr>
            <p:ph type="body" idx="1"/>
          </p:nvPr>
        </p:nvSpPr>
        <p:spPr>
          <a:noFill/>
        </p:spPr>
        <p:txBody>
          <a:bodyPr/>
          <a:lstStyle/>
          <a:p>
            <a:pPr eaLnBrk="1" hangingPunct="1"/>
            <a:endParaRPr lang="en-US" altLang="cs-CZ" smtClean="0">
              <a:latin typeface="Arial" charset="0"/>
            </a:endParaRPr>
          </a:p>
        </p:txBody>
      </p:sp>
      <p:sp>
        <p:nvSpPr>
          <p:cNvPr id="77828" name="Zástupný symbol pro číslo snímku 3"/>
          <p:cNvSpPr>
            <a:spLocks noGrp="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78195FC1-6FD0-4B5C-9B23-438984EC1BFA}" type="slidenum">
              <a:rPr lang="cs-CZ" altLang="cs-CZ" sz="1200" b="0" smtClean="0">
                <a:latin typeface="Arial" charset="0"/>
              </a:rPr>
              <a:pPr/>
              <a:t>10</a:t>
            </a:fld>
            <a:endParaRPr lang="cs-CZ" altLang="cs-CZ" sz="1200" b="0"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A2A0DD01-34B4-4DB9-B122-5451D04AD619}" type="slidenum">
              <a:rPr lang="cs-CZ" altLang="cs-CZ" sz="1200" b="0" smtClean="0">
                <a:latin typeface="Arial" charset="0"/>
              </a:rPr>
              <a:pPr/>
              <a:t>11</a:t>
            </a:fld>
            <a:endParaRPr lang="cs-CZ" altLang="cs-CZ" sz="1200" b="0" smtClean="0">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smtClean="0"/>
              <a:t>Kliknutím lze upravit styl.</a:t>
            </a:r>
            <a:endParaRPr lang="cs-CZ" dirty="0"/>
          </a:p>
        </p:txBody>
      </p:sp>
      <p:sp>
        <p:nvSpPr>
          <p:cNvPr id="3" name="Podnadpis 2"/>
          <p:cNvSpPr>
            <a:spLocks noGrp="1"/>
          </p:cNvSpPr>
          <p:nvPr>
            <p:ph type="subTitle" idx="1"/>
          </p:nvPr>
        </p:nvSpPr>
        <p:spPr>
          <a:xfrm>
            <a:off x="1691680" y="3573016"/>
            <a:ext cx="6984776" cy="1224136"/>
          </a:xfrm>
        </p:spPr>
        <p:txBody>
          <a:bodyPr anchor="b"/>
          <a:lstStyle>
            <a:lvl1pPr marL="0" indent="0" algn="l">
              <a:buNone/>
              <a:defRPr sz="2800" b="1">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fld id="{0F161C17-CBC3-4914-A897-066B41AC1075}" type="datetimeFigureOut">
              <a:rPr lang="en-US" smtClean="0"/>
              <a:t>11/8/2017</a:t>
            </a:fld>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fld id="{0F161C17-CBC3-4914-A897-066B41AC1075}" type="datetimeFigureOut">
              <a:rPr lang="en-US" smtClean="0"/>
              <a:t>11/8/2017</a:t>
            </a:fld>
            <a:endParaRPr lang="en-US"/>
          </a:p>
        </p:txBody>
      </p:sp>
      <p:sp>
        <p:nvSpPr>
          <p:cNvPr id="3" name="Zástupný symbol pro zápatí 4"/>
          <p:cNvSpPr>
            <a:spLocks noGrp="1"/>
          </p:cNvSpPr>
          <p:nvPr>
            <p:ph type="ftr" sz="quarter" idx="11"/>
          </p:nvPr>
        </p:nvSpPr>
        <p:spPr/>
        <p:txBody>
          <a:bodyPr/>
          <a:lstStyle>
            <a:lvl1pPr>
              <a:defRPr/>
            </a:lvl1pPr>
          </a:lstStyle>
          <a:p>
            <a:endParaRPr lang="en-US"/>
          </a:p>
        </p:txBody>
      </p:sp>
      <p:sp>
        <p:nvSpPr>
          <p:cNvPr id="4"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2"/>
            <a:ext cx="5486400" cy="720080"/>
          </a:xfrm>
        </p:spPr>
        <p:txBody>
          <a:bodyPr anchor="b"/>
          <a:lstStyle>
            <a:lvl1pPr algn="l">
              <a:defRPr sz="2000" b="1"/>
            </a:lvl1pPr>
          </a:lstStyle>
          <a:p>
            <a:r>
              <a:rPr lang="cs-CZ" smtClean="0"/>
              <a:t>Kliknutím lze upravit styl.</a:t>
            </a:r>
            <a:endParaRPr lang="cs-CZ" dirty="0"/>
          </a:p>
        </p:txBody>
      </p:sp>
      <p:sp>
        <p:nvSpPr>
          <p:cNvPr id="3" name="Zástupný symbol pro obrázek 2"/>
          <p:cNvSpPr>
            <a:spLocks noGrp="1"/>
          </p:cNvSpPr>
          <p:nvPr>
            <p:ph type="pic" idx="1"/>
          </p:nvPr>
        </p:nvSpPr>
        <p:spPr>
          <a:xfrm>
            <a:off x="2259012" y="1052736"/>
            <a:ext cx="5486400" cy="35602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3"/>
          <p:cNvSpPr>
            <a:spLocks noGrp="1"/>
          </p:cNvSpPr>
          <p:nvPr>
            <p:ph type="dt" sz="half" idx="10"/>
          </p:nvPr>
        </p:nvSpPr>
        <p:spPr/>
        <p:txBody>
          <a:bodyPr/>
          <a:lstStyle>
            <a:lvl1pPr>
              <a:defRPr/>
            </a:lvl1pPr>
          </a:lstStyle>
          <a:p>
            <a:fld id="{0F161C17-CBC3-4914-A897-066B41AC1075}" type="datetimeFigureOut">
              <a:rPr lang="en-US" smtClean="0"/>
              <a:t>11/8/2017</a:t>
            </a:fld>
            <a:endParaRPr lang="en-US"/>
          </a:p>
        </p:txBody>
      </p:sp>
      <p:sp>
        <p:nvSpPr>
          <p:cNvPr id="6" name="Zástupný symbol pro zápatí 4"/>
          <p:cNvSpPr>
            <a:spLocks noGrp="1"/>
          </p:cNvSpPr>
          <p:nvPr>
            <p:ph type="ftr" sz="quarter" idx="11"/>
          </p:nvPr>
        </p:nvSpPr>
        <p:spPr/>
        <p:txBody>
          <a:bodyPr/>
          <a:lstStyle>
            <a:lvl1pPr>
              <a:defRPr/>
            </a:lvl1pPr>
          </a:lstStyle>
          <a:p>
            <a:endParaRPr lang="en-US"/>
          </a:p>
        </p:txBody>
      </p:sp>
      <p:sp>
        <p:nvSpPr>
          <p:cNvPr id="7"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671806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en-US"/>
          </a:p>
        </p:txBody>
      </p:sp>
      <p:sp>
        <p:nvSpPr>
          <p:cNvPr id="3" name="Zástupný symbol pro obsah 2"/>
          <p:cNvSpPr>
            <a:spLocks noGrp="1"/>
          </p:cNvSpPr>
          <p:nvPr>
            <p:ph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53386CC5-69A4-4F97-8918-87497A2F722C}" type="slidenum">
              <a:rPr lang="en-US"/>
              <a:pPr>
                <a:defRPr/>
              </a:pPr>
              <a:t>‹#›</a:t>
            </a:fld>
            <a:endParaRPr lang="en-US"/>
          </a:p>
        </p:txBody>
      </p:sp>
    </p:spTree>
    <p:extLst>
      <p:ext uri="{BB962C8B-B14F-4D97-AF65-F5344CB8AC3E}">
        <p14:creationId xmlns:p14="http://schemas.microsoft.com/office/powerpoint/2010/main" val="1773866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en-US"/>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CB1A4EAA-8AA7-4932-8541-4FA5DF807111}" type="slidenum">
              <a:rPr lang="en-US"/>
              <a:pPr>
                <a:defRPr/>
              </a:pPr>
              <a:t>‹#›</a:t>
            </a:fld>
            <a:endParaRPr lang="en-US"/>
          </a:p>
        </p:txBody>
      </p:sp>
    </p:spTree>
    <p:extLst>
      <p:ext uri="{BB962C8B-B14F-4D97-AF65-F5344CB8AC3E}">
        <p14:creationId xmlns:p14="http://schemas.microsoft.com/office/powerpoint/2010/main" val="1146651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1E75B984-9B05-4BCC-81FE-83EC92DFC1F8}" type="slidenum">
              <a:rPr lang="en-US"/>
              <a:pPr>
                <a:defRPr/>
              </a:pPr>
              <a:t>‹#›</a:t>
            </a:fld>
            <a:endParaRPr lang="en-US"/>
          </a:p>
        </p:txBody>
      </p:sp>
    </p:spTree>
    <p:extLst>
      <p:ext uri="{BB962C8B-B14F-4D97-AF65-F5344CB8AC3E}">
        <p14:creationId xmlns:p14="http://schemas.microsoft.com/office/powerpoint/2010/main" val="1704762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1173163" y="457200"/>
            <a:ext cx="7772400" cy="1143000"/>
          </a:xfrm>
        </p:spPr>
        <p:txBody>
          <a:bodyPr/>
          <a:lstStyle/>
          <a:p>
            <a:r>
              <a:rPr lang="cs-CZ" smtClean="0"/>
              <a:t>Kliknutím lze upravit styl.</a:t>
            </a:r>
            <a:endParaRPr lang="en-US"/>
          </a:p>
        </p:txBody>
      </p:sp>
      <p:sp>
        <p:nvSpPr>
          <p:cNvPr id="3" name="Zástupný symbol pro obsah 2"/>
          <p:cNvSpPr>
            <a:spLocks noGrp="1"/>
          </p:cNvSpPr>
          <p:nvPr>
            <p:ph sz="quarter" idx="1"/>
          </p:nvPr>
        </p:nvSpPr>
        <p:spPr>
          <a:xfrm>
            <a:off x="11731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11731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obsah 5"/>
          <p:cNvSpPr>
            <a:spLocks noGrp="1"/>
          </p:cNvSpPr>
          <p:nvPr>
            <p:ph sz="quarter" idx="4"/>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521A575F-93D4-4BB9-8726-1546B7EB4742}" type="slidenum">
              <a:rPr lang="en-US"/>
              <a:pPr>
                <a:defRPr/>
              </a:pPr>
              <a:t>‹#›</a:t>
            </a:fld>
            <a:endParaRPr lang="en-US"/>
          </a:p>
        </p:txBody>
      </p:sp>
    </p:spTree>
    <p:extLst>
      <p:ext uri="{BB962C8B-B14F-4D97-AF65-F5344CB8AC3E}">
        <p14:creationId xmlns:p14="http://schemas.microsoft.com/office/powerpoint/2010/main" val="2034092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43D4648-1783-47BB-A88C-416B25C0AAF7}" type="slidenum">
              <a:rPr lang="en-US"/>
              <a:pPr>
                <a:defRPr/>
              </a:pPr>
              <a:t>‹#›</a:t>
            </a:fld>
            <a:endParaRPr lang="en-US"/>
          </a:p>
        </p:txBody>
      </p:sp>
    </p:spTree>
    <p:extLst>
      <p:ext uri="{BB962C8B-B14F-4D97-AF65-F5344CB8AC3E}">
        <p14:creationId xmlns:p14="http://schemas.microsoft.com/office/powerpoint/2010/main" val="1190241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jedno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812" y="396280"/>
            <a:ext cx="7138987" cy="627063"/>
          </a:xfrm>
        </p:spPr>
        <p:txBody>
          <a:bodyPr/>
          <a:lstStyle/>
          <a:p>
            <a:r>
              <a:rPr lang="cs-CZ" smtClean="0"/>
              <a:t>Kliknutím lze upravit styl.</a:t>
            </a:r>
            <a:endParaRPr lang="cs-CZ"/>
          </a:p>
        </p:txBody>
      </p:sp>
      <p:sp>
        <p:nvSpPr>
          <p:cNvPr id="3" name="Zástupný symbol pro obsah 2"/>
          <p:cNvSpPr>
            <a:spLocks noGrp="1"/>
          </p:cNvSpPr>
          <p:nvPr>
            <p:ph idx="1"/>
          </p:nvPr>
        </p:nvSpPr>
        <p:spPr>
          <a:xfrm>
            <a:off x="1547813" y="1412776"/>
            <a:ext cx="7138987" cy="4713387"/>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fld id="{0F161C17-CBC3-4914-A897-066B41AC1075}" type="datetimeFigureOut">
              <a:rPr lang="en-US" smtClean="0"/>
              <a:t>11/8/2017</a:t>
            </a:fld>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10111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dvou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8535"/>
            <a:ext cx="7139136" cy="864096"/>
          </a:xfrm>
        </p:spPr>
        <p:txBody>
          <a:bodyPr/>
          <a:lstStyle>
            <a:lvl1pPr>
              <a:defRPr/>
            </a:lvl1pPr>
          </a:lstStyle>
          <a:p>
            <a:r>
              <a:rPr lang="cs-CZ" smtClean="0"/>
              <a:t>Kliknutím lze upravit styl.</a:t>
            </a:r>
            <a:endParaRPr lang="cs-CZ" dirty="0"/>
          </a:p>
        </p:txBody>
      </p:sp>
      <p:sp>
        <p:nvSpPr>
          <p:cNvPr id="3" name="Zástupný symbol pro obsah 2"/>
          <p:cNvSpPr>
            <a:spLocks noGrp="1"/>
          </p:cNvSpPr>
          <p:nvPr>
            <p:ph idx="1"/>
          </p:nvPr>
        </p:nvSpPr>
        <p:spPr>
          <a:xfrm>
            <a:off x="1547664" y="1484784"/>
            <a:ext cx="7139136" cy="4641379"/>
          </a:xfrm>
        </p:spPr>
        <p:txBody>
          <a:bodyPr/>
          <a:lstStyle>
            <a:lvl1pPr marL="266700" indent="-266700">
              <a:buFontTx/>
              <a:buBlip>
                <a:blip r:embed="rId2"/>
              </a:buBlip>
              <a:defRPr/>
            </a:lvl1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fld id="{0F161C17-CBC3-4914-A897-066B41AC1075}" type="datetimeFigureOut">
              <a:rPr lang="en-US" smtClean="0"/>
              <a:t>11/8/2017</a:t>
            </a:fld>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1762825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Bez nadpisu, pouze obsah">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7813" y="1052736"/>
            <a:ext cx="7138987" cy="5073427"/>
          </a:xfrm>
        </p:spPr>
        <p:txBody>
          <a:bodyPr/>
          <a:lstStyle>
            <a:lvl1pPr marL="266700" indent="-266700">
              <a:buFontTx/>
              <a:buBlip>
                <a:blip r:embed="rId3"/>
              </a:buBlip>
              <a:defRPr/>
            </a:lvl1pPr>
            <a:lvl2pPr marL="541338" indent="-274638">
              <a:buFontTx/>
              <a:buBlip>
                <a:blip r:embed="rId3"/>
              </a:buBlip>
              <a:defRPr/>
            </a:lvl2pPr>
            <a:lvl3pPr marL="808038" indent="-266700">
              <a:buFontTx/>
              <a:buBlip>
                <a:blip r:embed="rId3"/>
              </a:buBlip>
              <a:defRPr/>
            </a:lvl3pPr>
            <a:lvl4pPr marL="985838" indent="-177800">
              <a:buFontTx/>
              <a:buBlip>
                <a:blip r:embed="rId3"/>
              </a:buBlip>
              <a:defRPr/>
            </a:lvl4pPr>
            <a:lvl5pPr marL="1163638" indent="-177800">
              <a:buFontTx/>
              <a:buBlip>
                <a:blip r:embed="rId3"/>
              </a:buBlip>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fld id="{0F161C17-CBC3-4914-A897-066B41AC1075}" type="datetimeFigureOut">
              <a:rPr lang="en-US" smtClean="0"/>
              <a:t>11/8/2017</a:t>
            </a:fld>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2115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549809" y="388259"/>
            <a:ext cx="7138987" cy="627063"/>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547664" y="1484784"/>
            <a:ext cx="3384376"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obsah 3"/>
          <p:cNvSpPr>
            <a:spLocks noGrp="1"/>
          </p:cNvSpPr>
          <p:nvPr>
            <p:ph sz="half" idx="2"/>
          </p:nvPr>
        </p:nvSpPr>
        <p:spPr>
          <a:xfrm>
            <a:off x="5076056" y="1484784"/>
            <a:ext cx="3610744"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datum 3"/>
          <p:cNvSpPr>
            <a:spLocks noGrp="1"/>
          </p:cNvSpPr>
          <p:nvPr>
            <p:ph type="dt" sz="half" idx="10"/>
          </p:nvPr>
        </p:nvSpPr>
        <p:spPr/>
        <p:txBody>
          <a:bodyPr/>
          <a:lstStyle>
            <a:lvl1pPr>
              <a:defRPr/>
            </a:lvl1pPr>
          </a:lstStyle>
          <a:p>
            <a:fld id="{0F161C17-CBC3-4914-A897-066B41AC1075}" type="datetimeFigureOut">
              <a:rPr lang="en-US" smtClean="0"/>
              <a:t>11/8/2017</a:t>
            </a:fld>
            <a:endParaRPr lang="en-US"/>
          </a:p>
        </p:txBody>
      </p:sp>
      <p:sp>
        <p:nvSpPr>
          <p:cNvPr id="6" name="Zástupný symbol pro zápatí 4"/>
          <p:cNvSpPr>
            <a:spLocks noGrp="1"/>
          </p:cNvSpPr>
          <p:nvPr>
            <p:ph type="ftr" sz="quarter" idx="11"/>
          </p:nvPr>
        </p:nvSpPr>
        <p:spPr/>
        <p:txBody>
          <a:bodyPr/>
          <a:lstStyle>
            <a:lvl1pPr>
              <a:defRPr/>
            </a:lvl1pPr>
          </a:lstStyle>
          <a:p>
            <a:endParaRPr lang="en-US"/>
          </a:p>
        </p:txBody>
      </p:sp>
      <p:sp>
        <p:nvSpPr>
          <p:cNvPr id="7"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27841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547664" y="163339"/>
            <a:ext cx="3528392"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1547664" y="1484784"/>
            <a:ext cx="3528392"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text 4"/>
          <p:cNvSpPr>
            <a:spLocks noGrp="1"/>
          </p:cNvSpPr>
          <p:nvPr>
            <p:ph type="body" sz="quarter" idx="3"/>
          </p:nvPr>
        </p:nvSpPr>
        <p:spPr>
          <a:xfrm>
            <a:off x="5220072" y="163339"/>
            <a:ext cx="3466728"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5220072" y="1484784"/>
            <a:ext cx="3466728"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7" name="Zástupný symbol pro datum 3"/>
          <p:cNvSpPr>
            <a:spLocks noGrp="1"/>
          </p:cNvSpPr>
          <p:nvPr>
            <p:ph type="dt" sz="half" idx="10"/>
          </p:nvPr>
        </p:nvSpPr>
        <p:spPr/>
        <p:txBody>
          <a:bodyPr/>
          <a:lstStyle>
            <a:lvl1pPr>
              <a:defRPr/>
            </a:lvl1pPr>
          </a:lstStyle>
          <a:p>
            <a:fld id="{0F161C17-CBC3-4914-A897-066B41AC1075}" type="datetimeFigureOut">
              <a:rPr lang="en-US" smtClean="0"/>
              <a:t>11/8/2017</a:t>
            </a:fld>
            <a:endParaRPr lang="en-US"/>
          </a:p>
        </p:txBody>
      </p:sp>
      <p:sp>
        <p:nvSpPr>
          <p:cNvPr id="8" name="Zástupný symbol pro zápatí 4"/>
          <p:cNvSpPr>
            <a:spLocks noGrp="1"/>
          </p:cNvSpPr>
          <p:nvPr>
            <p:ph type="ftr" sz="quarter" idx="11"/>
          </p:nvPr>
        </p:nvSpPr>
        <p:spPr/>
        <p:txBody>
          <a:bodyPr/>
          <a:lstStyle>
            <a:lvl1pPr>
              <a:defRPr/>
            </a:lvl1pPr>
          </a:lstStyle>
          <a:p>
            <a:endParaRPr lang="en-US"/>
          </a:p>
        </p:txBody>
      </p:sp>
      <p:sp>
        <p:nvSpPr>
          <p:cNvPr id="9"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4" y="388259"/>
            <a:ext cx="7138987" cy="627063"/>
          </a:xfrm>
        </p:spPr>
        <p:txBody>
          <a:bodyPr/>
          <a:lstStyle>
            <a:lvl1pPr>
              <a:defRPr/>
            </a:lvl1pPr>
          </a:lstStyle>
          <a:p>
            <a:r>
              <a:rPr lang="cs-CZ" smtClean="0"/>
              <a:t>Kliknutím lze upravit styl.</a:t>
            </a:r>
            <a:endParaRPr lang="cs-CZ" dirty="0"/>
          </a:p>
        </p:txBody>
      </p:sp>
      <p:sp>
        <p:nvSpPr>
          <p:cNvPr id="3" name="Zástupný symbol pro text 2"/>
          <p:cNvSpPr>
            <a:spLocks noGrp="1"/>
          </p:cNvSpPr>
          <p:nvPr>
            <p:ph type="body" idx="1"/>
          </p:nvPr>
        </p:nvSpPr>
        <p:spPr>
          <a:xfrm>
            <a:off x="1547664" y="1429019"/>
            <a:ext cx="3528392" cy="639762"/>
          </a:xfrm>
        </p:spPr>
        <p:txBody>
          <a:bodyPr anchor="b">
            <a:noAutofit/>
          </a:bodyPr>
          <a:lstStyle>
            <a:lvl1pPr marL="0" indent="0">
              <a:buNone/>
              <a:defRPr sz="2200" b="1" baseline="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text 4"/>
          <p:cNvSpPr>
            <a:spLocks noGrp="1"/>
          </p:cNvSpPr>
          <p:nvPr>
            <p:ph type="body" sz="quarter" idx="3"/>
          </p:nvPr>
        </p:nvSpPr>
        <p:spPr>
          <a:xfrm>
            <a:off x="5220072" y="1429019"/>
            <a:ext cx="3466728" cy="639762"/>
          </a:xfrm>
        </p:spPr>
        <p:txBody>
          <a:bodyPr anchor="b">
            <a:noAutofit/>
          </a:bodyPr>
          <a:lstStyle>
            <a:lvl1pPr marL="0" indent="0">
              <a:buNone/>
              <a:defRPr sz="22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5220072"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7" name="Zástupný symbol pro datum 3"/>
          <p:cNvSpPr>
            <a:spLocks noGrp="1"/>
          </p:cNvSpPr>
          <p:nvPr>
            <p:ph type="dt" sz="half" idx="10"/>
          </p:nvPr>
        </p:nvSpPr>
        <p:spPr/>
        <p:txBody>
          <a:bodyPr/>
          <a:lstStyle>
            <a:lvl1pPr>
              <a:defRPr/>
            </a:lvl1pPr>
          </a:lstStyle>
          <a:p>
            <a:fld id="{0F161C17-CBC3-4914-A897-066B41AC1075}" type="datetimeFigureOut">
              <a:rPr lang="en-US" smtClean="0"/>
              <a:t>11/8/2017</a:t>
            </a:fld>
            <a:endParaRPr lang="en-US"/>
          </a:p>
        </p:txBody>
      </p:sp>
      <p:sp>
        <p:nvSpPr>
          <p:cNvPr id="8" name="Zástupný symbol pro zápatí 4"/>
          <p:cNvSpPr>
            <a:spLocks noGrp="1"/>
          </p:cNvSpPr>
          <p:nvPr>
            <p:ph type="ftr" sz="quarter" idx="11"/>
          </p:nvPr>
        </p:nvSpPr>
        <p:spPr/>
        <p:txBody>
          <a:bodyPr/>
          <a:lstStyle>
            <a:lvl1pPr>
              <a:defRPr/>
            </a:lvl1pPr>
          </a:lstStyle>
          <a:p>
            <a:endParaRPr lang="en-US"/>
          </a:p>
        </p:txBody>
      </p:sp>
      <p:sp>
        <p:nvSpPr>
          <p:cNvPr id="9"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Pouze nadpis jedno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813" y="387896"/>
            <a:ext cx="7138987" cy="627063"/>
          </a:xfrm>
        </p:spPr>
        <p:txBody>
          <a:bodyPr/>
          <a:lstStyle/>
          <a:p>
            <a:r>
              <a:rPr lang="cs-CZ" smtClean="0"/>
              <a:t>Kliknutím lze upravit styl.</a:t>
            </a:r>
            <a:endParaRPr lang="cs-CZ"/>
          </a:p>
        </p:txBody>
      </p:sp>
      <p:sp>
        <p:nvSpPr>
          <p:cNvPr id="3" name="Zástupný symbol pro datum 3"/>
          <p:cNvSpPr>
            <a:spLocks noGrp="1"/>
          </p:cNvSpPr>
          <p:nvPr>
            <p:ph type="dt" sz="half" idx="10"/>
          </p:nvPr>
        </p:nvSpPr>
        <p:spPr/>
        <p:txBody>
          <a:bodyPr/>
          <a:lstStyle>
            <a:lvl1pPr>
              <a:defRPr/>
            </a:lvl1pPr>
          </a:lstStyle>
          <a:p>
            <a:fld id="{0F161C17-CBC3-4914-A897-066B41AC1075}" type="datetimeFigureOut">
              <a:rPr lang="en-US" smtClean="0"/>
              <a:t>11/8/2017</a:t>
            </a:fld>
            <a:endParaRPr lang="en-US"/>
          </a:p>
        </p:txBody>
      </p:sp>
      <p:sp>
        <p:nvSpPr>
          <p:cNvPr id="4" name="Zástupný symbol pro zápatí 4"/>
          <p:cNvSpPr>
            <a:spLocks noGrp="1"/>
          </p:cNvSpPr>
          <p:nvPr>
            <p:ph type="ftr" sz="quarter" idx="11"/>
          </p:nvPr>
        </p:nvSpPr>
        <p:spPr/>
        <p:txBody>
          <a:bodyPr/>
          <a:lstStyle>
            <a:lvl1pPr>
              <a:defRPr/>
            </a:lvl1pPr>
          </a:lstStyle>
          <a:p>
            <a:endParaRPr lang="en-US"/>
          </a:p>
        </p:txBody>
      </p:sp>
      <p:sp>
        <p:nvSpPr>
          <p:cNvPr id="5"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7809"/>
            <a:ext cx="7139136" cy="864096"/>
          </a:xfrm>
        </p:spPr>
        <p:txBody>
          <a:bodyPr/>
          <a:lstStyle>
            <a:lvl1pPr>
              <a:defRPr/>
            </a:lvl1pPr>
          </a:lstStyle>
          <a:p>
            <a:r>
              <a:rPr lang="cs-CZ" smtClean="0"/>
              <a:t>Kliknutím lze upravit styl.</a:t>
            </a:r>
            <a:endParaRPr lang="cs-CZ" dirty="0"/>
          </a:p>
        </p:txBody>
      </p:sp>
      <p:sp>
        <p:nvSpPr>
          <p:cNvPr id="3" name="Zástupný symbol pro datum 3"/>
          <p:cNvSpPr>
            <a:spLocks noGrp="1"/>
          </p:cNvSpPr>
          <p:nvPr>
            <p:ph type="dt" sz="half" idx="10"/>
          </p:nvPr>
        </p:nvSpPr>
        <p:spPr/>
        <p:txBody>
          <a:bodyPr/>
          <a:lstStyle>
            <a:lvl1pPr>
              <a:defRPr/>
            </a:lvl1pPr>
          </a:lstStyle>
          <a:p>
            <a:fld id="{0F161C17-CBC3-4914-A897-066B41AC1075}" type="datetimeFigureOut">
              <a:rPr lang="en-US" smtClean="0"/>
              <a:t>11/8/2017</a:t>
            </a:fld>
            <a:endParaRPr lang="en-US"/>
          </a:p>
        </p:txBody>
      </p:sp>
      <p:sp>
        <p:nvSpPr>
          <p:cNvPr id="4" name="Zástupný symbol pro zápatí 4"/>
          <p:cNvSpPr>
            <a:spLocks noGrp="1"/>
          </p:cNvSpPr>
          <p:nvPr>
            <p:ph type="ftr" sz="quarter" idx="11"/>
          </p:nvPr>
        </p:nvSpPr>
        <p:spPr/>
        <p:txBody>
          <a:bodyPr/>
          <a:lstStyle>
            <a:lvl1pPr>
              <a:defRPr/>
            </a:lvl1pPr>
          </a:lstStyle>
          <a:p>
            <a:endParaRPr lang="en-US"/>
          </a:p>
        </p:txBody>
      </p:sp>
      <p:sp>
        <p:nvSpPr>
          <p:cNvPr id="5"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1557338" y="396875"/>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Zástupný symbol pro text 2"/>
          <p:cNvSpPr>
            <a:spLocks noGrp="1"/>
          </p:cNvSpPr>
          <p:nvPr>
            <p:ph type="body" idx="1"/>
          </p:nvPr>
        </p:nvSpPr>
        <p:spPr bwMode="auto">
          <a:xfrm>
            <a:off x="1547813" y="1484784"/>
            <a:ext cx="7138987" cy="464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dirty="0" smtClean="0"/>
              <a:t>Klepnutím lze upravit styly předlohy textu.</a:t>
            </a:r>
          </a:p>
          <a:p>
            <a:pPr lvl="1"/>
            <a:r>
              <a:rPr lang="cs-CZ" altLang="cs-CZ" dirty="0" smtClean="0"/>
              <a:t>Druhá úroveň</a:t>
            </a:r>
          </a:p>
          <a:p>
            <a:pPr lvl="2"/>
            <a:r>
              <a:rPr lang="cs-CZ" altLang="cs-CZ" dirty="0" smtClean="0"/>
              <a:t>Třetí úroveň</a:t>
            </a:r>
          </a:p>
          <a:p>
            <a:pPr lvl="3"/>
            <a:r>
              <a:rPr lang="cs-CZ" altLang="cs-CZ" dirty="0" smtClean="0"/>
              <a:t>Čtvrtá úroveň</a:t>
            </a:r>
          </a:p>
          <a:p>
            <a:pPr lvl="4"/>
            <a:r>
              <a:rPr lang="cs-CZ" altLang="cs-CZ" dirty="0" smtClean="0"/>
              <a:t>Pátá úroveň</a:t>
            </a:r>
          </a:p>
        </p:txBody>
      </p:sp>
      <p:sp>
        <p:nvSpPr>
          <p:cNvPr id="4" name="Zástupný symbol pro datum 3"/>
          <p:cNvSpPr>
            <a:spLocks noGrp="1"/>
          </p:cNvSpPr>
          <p:nvPr>
            <p:ph type="dt" sz="half" idx="2"/>
          </p:nvPr>
        </p:nvSpPr>
        <p:spPr>
          <a:xfrm>
            <a:off x="1692275" y="6356350"/>
            <a:ext cx="16557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161C17-CBC3-4914-A897-066B41AC1075}" type="datetimeFigureOut">
              <a:rPr lang="en-US" smtClean="0"/>
              <a:t>11/8/2017</a:t>
            </a:fld>
            <a:endParaRPr lang="en-US"/>
          </a:p>
        </p:txBody>
      </p:sp>
      <p:sp>
        <p:nvSpPr>
          <p:cNvPr id="5" name="Zástupný symbol pro zápatí 4"/>
          <p:cNvSpPr>
            <a:spLocks noGrp="1"/>
          </p:cNvSpPr>
          <p:nvPr>
            <p:ph type="ftr" sz="quarter" idx="3"/>
          </p:nvPr>
        </p:nvSpPr>
        <p:spPr>
          <a:xfrm>
            <a:off x="3708400" y="6356350"/>
            <a:ext cx="27352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symbol pro číslo snímku 5"/>
          <p:cNvSpPr>
            <a:spLocks noGrp="1"/>
          </p:cNvSpPr>
          <p:nvPr>
            <p:ph type="sldNum" sz="quarter" idx="4"/>
          </p:nvPr>
        </p:nvSpPr>
        <p:spPr>
          <a:xfrm>
            <a:off x="6804025" y="6356350"/>
            <a:ext cx="18827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D4F825-3A25-42DE-AFCD-02B502A2A94F}" type="slidenum">
              <a:rPr lang="en-US" smtClean="0"/>
              <a:t>‹#›</a:t>
            </a:fld>
            <a:endParaRPr lang="en-US"/>
          </a:p>
        </p:txBody>
      </p:sp>
      <p:sp>
        <p:nvSpPr>
          <p:cNvPr id="7" name="TextovéPole 6"/>
          <p:cNvSpPr txBox="1"/>
          <p:nvPr/>
        </p:nvSpPr>
        <p:spPr>
          <a:xfrm rot="16200000">
            <a:off x="-2830248" y="3037091"/>
            <a:ext cx="6460828" cy="907941"/>
          </a:xfrm>
          <a:prstGeom prst="rect">
            <a:avLst/>
          </a:prstGeom>
          <a:noFill/>
          <a:ln>
            <a:noFill/>
          </a:ln>
        </p:spPr>
        <p:txBody>
          <a:bodyPr anchor="ctr">
            <a:spAutoFit/>
          </a:bodyPr>
          <a:lstStyle/>
          <a:p>
            <a:pPr algn="r">
              <a:defRPr/>
            </a:pPr>
            <a:r>
              <a:rPr lang="cs-CZ" sz="5300" dirty="0">
                <a:ln w="15240">
                  <a:solidFill>
                    <a:schemeClr val="bg1"/>
                  </a:solidFill>
                </a:ln>
                <a:solidFill>
                  <a:srgbClr val="D3F17F"/>
                </a:solidFill>
                <a:latin typeface="Arial Black" pitchFamily="34" charset="0"/>
              </a:rPr>
              <a:t>CYTOKINETIKA</a:t>
            </a: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700" indent="-266700" algn="l" rtl="0" eaLnBrk="1" fontAlgn="base" hangingPunct="1">
        <a:spcBef>
          <a:spcPct val="20000"/>
        </a:spcBef>
        <a:spcAft>
          <a:spcPct val="0"/>
        </a:spcAft>
        <a:buBlip>
          <a:blip r:embed="rId19"/>
        </a:buBlip>
        <a:defRPr sz="2200" kern="1200">
          <a:solidFill>
            <a:schemeClr val="tx1"/>
          </a:solidFill>
          <a:latin typeface="Arial" pitchFamily="34" charset="0"/>
          <a:ea typeface="+mn-ea"/>
          <a:cs typeface="Arial" pitchFamily="34" charset="0"/>
        </a:defRPr>
      </a:lvl1pPr>
      <a:lvl2pPr marL="541338" indent="-274638"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8038" indent="-26670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838" indent="-1778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638" indent="-17780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invitrogen.com/site/us/en/home/support/Research-Tools/Cell-Staining-Tool.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hyperlink" Target="http://www.euronet.nl/users/warnar/leeuwenhoek.html"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wmf"/><Relationship Id="rId7" Type="http://schemas.openxmlformats.org/officeDocument/2006/relationships/hyperlink" Target="http://images.google.com/imgres?imgurl=http://www.mondialresearchgroup.com/images/bd_logo.jpg&amp;imgrefurl=http://www.mondialresearchgroup.com/index.php?whereTo%3Dhumt10&amp;usg=__p-_arlNnInzqTHIp4dWy7t6rMnw=&amp;h=200&amp;w=457&amp;sz=38&amp;hl=en&amp;start=3&amp;sig2=h3xZXrCDfjzgYLTOwZYXyg&amp;um=1&amp;tbnid=yxK9aRolzJ6hwM:&amp;tbnh=56&amp;tbnw=128&amp;prev=/images?q%3DBD%2Blogo%26hl%3Den%26rlz%3D1B3GGGL_enCZ231CZ231%26sa%3DN%26um%3D1&amp;ei=X3C2StiVHp-imwPV0PTUDw"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wmf"/></Relationships>
</file>

<file path=ppt/slides/_rels/slide20.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5.wmf"/></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2.wmf"/></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67.wmf"/><Relationship Id="rId4" Type="http://schemas.openxmlformats.org/officeDocument/2006/relationships/image" Target="../media/image66.wmf"/></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2.xml"/><Relationship Id="rId16"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wmf"/><Relationship Id="rId7" Type="http://schemas.openxmlformats.org/officeDocument/2006/relationships/image" Target="../media/image74.wmf"/><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73.wmf"/><Relationship Id="rId5" Type="http://schemas.openxmlformats.org/officeDocument/2006/relationships/image" Target="../media/image72.wmf"/><Relationship Id="rId4" Type="http://schemas.openxmlformats.org/officeDocument/2006/relationships/image" Target="../media/image71.wmf"/></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jpeg"/><Relationship Id="rId7"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hyperlink" Target="http://www.mbari.org/expeditions/SOFeX2002/images/Feb2/Zackary.jpg"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hyperlink" Target="http://innovate.ee.ucla.edu/welcome.html" TargetMode="External"/><Relationship Id="rId7"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82.png"/><Relationship Id="rId11" Type="http://schemas.openxmlformats.org/officeDocument/2006/relationships/image" Target="../media/image87.jpe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jpeg"/><Relationship Id="rId9"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10.xml"/><Relationship Id="rId5" Type="http://schemas.openxmlformats.org/officeDocument/2006/relationships/image" Target="../media/image93.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97.png"/><Relationship Id="rId11" Type="http://schemas.openxmlformats.org/officeDocument/2006/relationships/image" Target="../media/image102.wmf"/><Relationship Id="rId5" Type="http://schemas.openxmlformats.org/officeDocument/2006/relationships/image" Target="../media/image96.png"/><Relationship Id="rId10" Type="http://schemas.openxmlformats.org/officeDocument/2006/relationships/image" Target="../media/image101.jpeg"/><Relationship Id="rId4" Type="http://schemas.openxmlformats.org/officeDocument/2006/relationships/image" Target="../media/image95.png"/><Relationship Id="rId9" Type="http://schemas.openxmlformats.org/officeDocument/2006/relationships/image" Target="../media/image100.jpeg"/></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3.wmf"/><Relationship Id="rId5" Type="http://schemas.openxmlformats.org/officeDocument/2006/relationships/oleObject" Target="../embeddings/oleObject1.bin"/><Relationship Id="rId4" Type="http://schemas.openxmlformats.org/officeDocument/2006/relationships/image" Target="../media/image24.jpeg"/></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www.cellsalive.com/cell_cycle_js.htm" TargetMode="External"/><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jpeg"/></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dXpAbezdOho" TargetMode="External"/><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117.jpeg"/><Relationship Id="rId5" Type="http://schemas.openxmlformats.org/officeDocument/2006/relationships/hyperlink" Target="https://www.youtube.com/watch?v=qq5k1sWqLO0" TargetMode="External"/><Relationship Id="rId4" Type="http://schemas.openxmlformats.org/officeDocument/2006/relationships/image" Target="../media/image116.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9.wmf"/></Relationships>
</file>

<file path=ppt/slides/_rels/slide49.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wmf"/><Relationship Id="rId7" Type="http://schemas.openxmlformats.org/officeDocument/2006/relationships/image" Target="../media/image12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wmf"/><Relationship Id="rId10" Type="http://schemas.openxmlformats.org/officeDocument/2006/relationships/image" Target="../media/image127.jpeg"/><Relationship Id="rId4" Type="http://schemas.openxmlformats.org/officeDocument/2006/relationships/image" Target="../media/image121.wmf"/><Relationship Id="rId9" Type="http://schemas.openxmlformats.org/officeDocument/2006/relationships/image" Target="../media/image126.png"/></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image" Target="../media/image128.wmf"/><Relationship Id="rId7" Type="http://schemas.openxmlformats.org/officeDocument/2006/relationships/image" Target="../media/image132.wmf"/><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131.wmf"/><Relationship Id="rId5" Type="http://schemas.openxmlformats.org/officeDocument/2006/relationships/image" Target="../media/image130.wmf"/><Relationship Id="rId10" Type="http://schemas.openxmlformats.org/officeDocument/2006/relationships/image" Target="../media/image135.wmf"/><Relationship Id="rId4" Type="http://schemas.openxmlformats.org/officeDocument/2006/relationships/image" Target="../media/image129.wmf"/><Relationship Id="rId9" Type="http://schemas.openxmlformats.org/officeDocument/2006/relationships/image" Target="../media/image134.w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hyperlink" Target="http://www.invitrogen.com/site/us/en/home.html" TargetMode="External"/><Relationship Id="rId4" Type="http://schemas.openxmlformats.org/officeDocument/2006/relationships/image" Target="../media/image138.png"/></Relationships>
</file>

<file path=ppt/slides/_rels/slide5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8.xml"/><Relationship Id="rId1" Type="http://schemas.openxmlformats.org/officeDocument/2006/relationships/slideLayout" Target="../slideLayouts/slideLayout10.xml"/><Relationship Id="rId4" Type="http://schemas.openxmlformats.org/officeDocument/2006/relationships/image" Target="../media/image142.png"/></Relationships>
</file>

<file path=ppt/slides/_rels/slide5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0.xml"/><Relationship Id="rId1" Type="http://schemas.openxmlformats.org/officeDocument/2006/relationships/slideLayout" Target="../slideLayouts/slideLayout10.xml"/><Relationship Id="rId4" Type="http://schemas.openxmlformats.org/officeDocument/2006/relationships/image" Target="../media/image143.png"/></Relationships>
</file>

<file path=ppt/slides/_rels/slide5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6.png"/><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1.png"/></Relationships>
</file>

<file path=ppt/slides/_rels/slide5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2.xml"/><Relationship Id="rId1" Type="http://schemas.openxmlformats.org/officeDocument/2006/relationships/slideLayout" Target="../slideLayouts/slideLayout10.xml"/><Relationship Id="rId5" Type="http://schemas.openxmlformats.org/officeDocument/2006/relationships/image" Target="../media/image141.png"/><Relationship Id="rId4" Type="http://schemas.openxmlformats.org/officeDocument/2006/relationships/image" Target="../media/image14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3.xml"/><Relationship Id="rId1" Type="http://schemas.openxmlformats.org/officeDocument/2006/relationships/slideLayout" Target="../slideLayouts/slideLayout10.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7.png"/></Relationships>
</file>

<file path=ppt/slides/_rels/slide6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4.xml"/><Relationship Id="rId1" Type="http://schemas.openxmlformats.org/officeDocument/2006/relationships/slideLayout" Target="../slideLayouts/slideLayout10.xml"/><Relationship Id="rId5" Type="http://schemas.openxmlformats.org/officeDocument/2006/relationships/image" Target="../media/image146.png"/><Relationship Id="rId4" Type="http://schemas.openxmlformats.org/officeDocument/2006/relationships/image" Target="../media/image145.png"/></Relationships>
</file>

<file path=ppt/slides/_rels/slide6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image" Target="../media/image141.png"/></Relationships>
</file>

<file path=ppt/slides/_rels/slide63.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audio" Target="../media/audio4.wav"/><Relationship Id="rId7" Type="http://schemas.openxmlformats.org/officeDocument/2006/relationships/image" Target="../media/image151.png"/><Relationship Id="rId2" Type="http://schemas.openxmlformats.org/officeDocument/2006/relationships/notesSlide" Target="../notesSlides/notesSlide56.xml"/><Relationship Id="rId1" Type="http://schemas.openxmlformats.org/officeDocument/2006/relationships/slideLayout" Target="../slideLayouts/slideLayout10.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1.png"/><Relationship Id="rId9" Type="http://schemas.openxmlformats.org/officeDocument/2006/relationships/image" Target="../media/image153.png"/></Relationships>
</file>

<file path=ppt/slides/_rels/slide6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7.xml"/><Relationship Id="rId1" Type="http://schemas.openxmlformats.org/officeDocument/2006/relationships/slideLayout" Target="../slideLayouts/slideLayout10.xml"/><Relationship Id="rId5" Type="http://schemas.openxmlformats.org/officeDocument/2006/relationships/image" Target="../media/image153.png"/><Relationship Id="rId4" Type="http://schemas.openxmlformats.org/officeDocument/2006/relationships/image" Target="../media/image151.png"/></Relationships>
</file>

<file path=ppt/slides/_rels/slide65.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 Id="rId9" Type="http://schemas.openxmlformats.org/officeDocument/2006/relationships/image" Target="../media/image161.png"/></Relationships>
</file>

<file path=ppt/slides/_rels/slide6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54.png"/><Relationship Id="rId1" Type="http://schemas.openxmlformats.org/officeDocument/2006/relationships/slideLayout" Target="../slideLayouts/slideLayout2.xml"/><Relationship Id="rId5" Type="http://schemas.openxmlformats.org/officeDocument/2006/relationships/image" Target="../media/image162.jpeg"/><Relationship Id="rId4" Type="http://schemas.openxmlformats.org/officeDocument/2006/relationships/image" Target="../media/image163.png"/></Relationships>
</file>

<file path=ppt/slides/_rels/slide6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64.png"/><Relationship Id="rId1" Type="http://schemas.openxmlformats.org/officeDocument/2006/relationships/slideLayout" Target="../slideLayouts/slideLayout2.xml"/><Relationship Id="rId4" Type="http://schemas.openxmlformats.org/officeDocument/2006/relationships/image" Target="../media/image162.jpeg"/></Relationships>
</file>

<file path=ppt/slides/_rels/slide6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w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71.png"/><Relationship Id="rId4" Type="http://schemas.openxmlformats.org/officeDocument/2006/relationships/image" Target="../media/image170.png"/></Relationships>
</file>

<file path=ppt/slides/_rels/slide7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7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61.xml"/><Relationship Id="rId1" Type="http://schemas.openxmlformats.org/officeDocument/2006/relationships/slideLayout" Target="../slideLayouts/slideLayout16.xml"/><Relationship Id="rId6" Type="http://schemas.openxmlformats.org/officeDocument/2006/relationships/image" Target="../media/image176.png"/><Relationship Id="rId5" Type="http://schemas.openxmlformats.org/officeDocument/2006/relationships/hyperlink" Target="http://www.in-cites.com/papers/DrMartinChalfie.html" TargetMode="External"/><Relationship Id="rId4" Type="http://schemas.openxmlformats.org/officeDocument/2006/relationships/image" Target="../media/image175.png"/></Relationships>
</file>

<file path=ppt/slides/_rels/slide7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74.xml.rels><?xml version="1.0" encoding="UTF-8" standalone="yes"?>
<Relationships xmlns="http://schemas.openxmlformats.org/package/2006/relationships"><Relationship Id="rId3" Type="http://schemas.openxmlformats.org/officeDocument/2006/relationships/image" Target="../media/image179.jpeg"/><Relationship Id="rId7" Type="http://schemas.openxmlformats.org/officeDocument/2006/relationships/image" Target="../media/image183.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jpeg"/></Relationships>
</file>

<file path=ppt/slides/_rels/slide75.x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image" Target="../media/image128.wmf"/><Relationship Id="rId7" Type="http://schemas.openxmlformats.org/officeDocument/2006/relationships/image" Target="../media/image132.wmf"/><Relationship Id="rId2" Type="http://schemas.openxmlformats.org/officeDocument/2006/relationships/notesSlide" Target="../notesSlides/notesSlide64.xml"/><Relationship Id="rId1" Type="http://schemas.openxmlformats.org/officeDocument/2006/relationships/slideLayout" Target="../slideLayouts/slideLayout10.xml"/><Relationship Id="rId6" Type="http://schemas.openxmlformats.org/officeDocument/2006/relationships/image" Target="../media/image131.wmf"/><Relationship Id="rId5" Type="http://schemas.openxmlformats.org/officeDocument/2006/relationships/image" Target="../media/image130.wmf"/><Relationship Id="rId10" Type="http://schemas.openxmlformats.org/officeDocument/2006/relationships/image" Target="../media/image135.wmf"/><Relationship Id="rId4" Type="http://schemas.openxmlformats.org/officeDocument/2006/relationships/image" Target="../media/image129.wmf"/><Relationship Id="rId9" Type="http://schemas.openxmlformats.org/officeDocument/2006/relationships/image" Target="../media/image134.wmf"/></Relationships>
</file>

<file path=ppt/slides/_rels/slide76.xml.rels><?xml version="1.0" encoding="UTF-8" standalone="yes"?>
<Relationships xmlns="http://schemas.openxmlformats.org/package/2006/relationships"><Relationship Id="rId3" Type="http://schemas.openxmlformats.org/officeDocument/2006/relationships/image" Target="../media/image184.wmf"/><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hyperlink" Target="file:///D:\Kaja\Desktop\mini%20kurz%20Praha%202014\mmc2.mp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89.wmf"/><Relationship Id="rId4" Type="http://schemas.openxmlformats.org/officeDocument/2006/relationships/image" Target="../media/image188.wmf"/></Relationships>
</file>

<file path=ppt/slides/_rels/slide78.xml.rels><?xml version="1.0" encoding="UTF-8" standalone="yes"?>
<Relationships xmlns="http://schemas.openxmlformats.org/package/2006/relationships"><Relationship Id="rId8" Type="http://schemas.openxmlformats.org/officeDocument/2006/relationships/video" Target="../media/media4.wmv"/><Relationship Id="rId13" Type="http://schemas.openxmlformats.org/officeDocument/2006/relationships/slideLayout" Target="../slideLayouts/slideLayout2.xml"/><Relationship Id="rId18" Type="http://schemas.openxmlformats.org/officeDocument/2006/relationships/image" Target="../media/image194.png"/><Relationship Id="rId3" Type="http://schemas.microsoft.com/office/2007/relationships/media" Target="../media/media2.wmv"/><Relationship Id="rId7" Type="http://schemas.microsoft.com/office/2007/relationships/media" Target="../media/media4.wmv"/><Relationship Id="rId12" Type="http://schemas.openxmlformats.org/officeDocument/2006/relationships/video" Target="../media/media6.wmv"/><Relationship Id="rId17" Type="http://schemas.openxmlformats.org/officeDocument/2006/relationships/image" Target="../media/image193.png"/><Relationship Id="rId2" Type="http://schemas.openxmlformats.org/officeDocument/2006/relationships/video" Target="../media/media1.wmv"/><Relationship Id="rId16" Type="http://schemas.openxmlformats.org/officeDocument/2006/relationships/image" Target="../media/image192.png"/><Relationship Id="rId1" Type="http://schemas.microsoft.com/office/2007/relationships/media" Target="../media/media1.wmv"/><Relationship Id="rId6" Type="http://schemas.openxmlformats.org/officeDocument/2006/relationships/video" Target="../media/media3.wmv"/><Relationship Id="rId11" Type="http://schemas.microsoft.com/office/2007/relationships/media" Target="../media/media6.wmv"/><Relationship Id="rId5" Type="http://schemas.microsoft.com/office/2007/relationships/media" Target="../media/media3.wmv"/><Relationship Id="rId15" Type="http://schemas.openxmlformats.org/officeDocument/2006/relationships/image" Target="../media/image191.png"/><Relationship Id="rId10" Type="http://schemas.openxmlformats.org/officeDocument/2006/relationships/video" Target="../media/media5.wmv"/><Relationship Id="rId19" Type="http://schemas.openxmlformats.org/officeDocument/2006/relationships/image" Target="../media/image195.png"/><Relationship Id="rId4" Type="http://schemas.openxmlformats.org/officeDocument/2006/relationships/video" Target="../media/media2.wmv"/><Relationship Id="rId9" Type="http://schemas.microsoft.com/office/2007/relationships/media" Target="../media/media5.wmv"/><Relationship Id="rId14" Type="http://schemas.openxmlformats.org/officeDocument/2006/relationships/image" Target="../media/image190.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10" Type="http://schemas.openxmlformats.org/officeDocument/2006/relationships/image" Target="../media/image33.jpeg"/><Relationship Id="rId4" Type="http://schemas.openxmlformats.org/officeDocument/2006/relationships/image" Target="../media/image27.wmf"/><Relationship Id="rId9" Type="http://schemas.openxmlformats.org/officeDocument/2006/relationships/image" Target="../media/image3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jpe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82.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png"/><Relationship Id="rId1" Type="http://schemas.openxmlformats.org/officeDocument/2006/relationships/slideLayout" Target="../slideLayouts/slideLayout2.xml"/><Relationship Id="rId4" Type="http://schemas.openxmlformats.org/officeDocument/2006/relationships/image" Target="../media/image203.jpeg"/></Relationships>
</file>

<file path=ppt/slides/_rels/slide8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06.wmf"/><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07.png"/></Relationships>
</file>

<file path=ppt/slides/_rels/slide86.xml.rels><?xml version="1.0" encoding="UTF-8" standalone="yes"?>
<Relationships xmlns="http://schemas.openxmlformats.org/package/2006/relationships"><Relationship Id="rId3" Type="http://schemas.openxmlformats.org/officeDocument/2006/relationships/image" Target="../media/image206.wmf"/><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208.png"/></Relationships>
</file>

<file path=ppt/slides/_rels/slide8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xml"/><Relationship Id="rId4" Type="http://schemas.openxmlformats.org/officeDocument/2006/relationships/image" Target="../media/image215.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Karel Souček </a:t>
            </a:r>
            <a:r>
              <a:rPr lang="en-US" dirty="0"/>
              <a:t>&amp; Radek </a:t>
            </a:r>
            <a:r>
              <a:rPr lang="en-US" dirty="0" smtClean="0"/>
              <a:t>Fedr</a:t>
            </a:r>
            <a:r>
              <a:rPr lang="cs-CZ" dirty="0" smtClean="0"/>
              <a:t/>
            </a:r>
            <a:br>
              <a:rPr lang="cs-CZ" dirty="0" smtClean="0"/>
            </a:br>
            <a:r>
              <a:rPr lang="cs-CZ" dirty="0" smtClean="0"/>
              <a:t/>
            </a:r>
            <a:br>
              <a:rPr lang="cs-CZ" dirty="0" smtClean="0"/>
            </a:br>
            <a:r>
              <a:rPr lang="cs-CZ" dirty="0" smtClean="0"/>
              <a:t>Biofyzikální ústav AV ČR, Masarykova Univerzita, FNUSA-ICRC</a:t>
            </a:r>
            <a:endParaRPr lang="en-US" dirty="0"/>
          </a:p>
        </p:txBody>
      </p:sp>
      <p:sp>
        <p:nvSpPr>
          <p:cNvPr id="3" name="Podnadpis 2"/>
          <p:cNvSpPr>
            <a:spLocks noGrp="1"/>
          </p:cNvSpPr>
          <p:nvPr>
            <p:ph type="subTitle" idx="1"/>
          </p:nvPr>
        </p:nvSpPr>
        <p:spPr/>
        <p:txBody>
          <a:bodyPr/>
          <a:lstStyle/>
          <a:p>
            <a:r>
              <a:rPr lang="cs-CZ" dirty="0"/>
              <a:t>Průtoková </a:t>
            </a:r>
            <a:r>
              <a:rPr lang="cs-CZ" dirty="0" err="1"/>
              <a:t>cytometrie</a:t>
            </a:r>
            <a:r>
              <a:rPr lang="cs-CZ" dirty="0"/>
              <a:t> a </a:t>
            </a:r>
            <a:r>
              <a:rPr lang="cs-CZ" dirty="0" err="1" smtClean="0"/>
              <a:t>sorting</a:t>
            </a:r>
            <a:endParaRPr lang="en-US" dirty="0"/>
          </a:p>
        </p:txBody>
      </p:sp>
    </p:spTree>
    <p:extLst>
      <p:ext uri="{BB962C8B-B14F-4D97-AF65-F5344CB8AC3E}">
        <p14:creationId xmlns:p14="http://schemas.microsoft.com/office/powerpoint/2010/main" val="14522674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p:cNvSpPr>
            <a:spLocks noGrp="1"/>
          </p:cNvSpPr>
          <p:nvPr>
            <p:ph type="title"/>
          </p:nvPr>
        </p:nvSpPr>
        <p:spPr>
          <a:xfrm>
            <a:off x="1763688" y="1206500"/>
            <a:ext cx="7772400" cy="1143000"/>
          </a:xfrm>
        </p:spPr>
        <p:txBody>
          <a:bodyPr>
            <a:normAutofit/>
          </a:bodyPr>
          <a:lstStyle/>
          <a:p>
            <a:pPr eaLnBrk="1" hangingPunct="1"/>
            <a:r>
              <a:rPr lang="en-US" altLang="cs-CZ" b="1" dirty="0" smtClean="0">
                <a:hlinkClick r:id="rId3"/>
              </a:rPr>
              <a:t>Stain Your Own Cell</a:t>
            </a:r>
            <a:br>
              <a:rPr lang="en-US" altLang="cs-CZ" b="1" dirty="0" smtClean="0">
                <a:hlinkClick r:id="rId3"/>
              </a:rPr>
            </a:br>
            <a:endParaRPr lang="en-US" altLang="cs-CZ" dirty="0" smtClean="0">
              <a:hlinkClick r:id="rId3"/>
            </a:endParaRPr>
          </a:p>
        </p:txBody>
      </p:sp>
      <p:pic>
        <p:nvPicPr>
          <p:cNvPr id="24579" name="Picture 2" descr="Life Technologie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2349500"/>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2135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162844" y="5760"/>
            <a:ext cx="7772400" cy="1143000"/>
          </a:xfrm>
        </p:spPr>
        <p:txBody>
          <a:bodyPr/>
          <a:lstStyle/>
          <a:p>
            <a:pPr eaLnBrk="1" hangingPunct="1"/>
            <a:r>
              <a:rPr lang="cs-CZ" altLang="cs-CZ" sz="3200" dirty="0" smtClean="0"/>
              <a:t>Historie barvení biologických materiálů</a:t>
            </a:r>
          </a:p>
        </p:txBody>
      </p:sp>
      <p:pic>
        <p:nvPicPr>
          <p:cNvPr id="25603"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173163" y="2751015"/>
            <a:ext cx="3810000" cy="257517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8"/>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tretch>
            <a:fillRect/>
          </a:stretch>
        </p:blipFill>
        <p:spPr>
          <a:xfrm>
            <a:off x="5386968" y="2348880"/>
            <a:ext cx="2933334" cy="1571844"/>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10"/>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tretch>
            <a:fillRect/>
          </a:stretch>
        </p:blipFill>
        <p:spPr>
          <a:xfrm>
            <a:off x="5928999" y="4114800"/>
            <a:ext cx="2223128" cy="1981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Text Box 4"/>
          <p:cNvSpPr txBox="1">
            <a:spLocks noChangeArrowheads="1"/>
          </p:cNvSpPr>
          <p:nvPr/>
        </p:nvSpPr>
        <p:spPr bwMode="auto">
          <a:xfrm>
            <a:off x="1596812" y="1340768"/>
            <a:ext cx="7580312"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2000" b="0" dirty="0"/>
              <a:t>Až do</a:t>
            </a:r>
            <a:r>
              <a:rPr lang="en-US" altLang="cs-CZ" sz="2000" b="0" dirty="0"/>
              <a:t> </a:t>
            </a:r>
            <a:r>
              <a:rPr lang="cs-CZ" altLang="cs-CZ" sz="2000" b="0" dirty="0"/>
              <a:t>poloviny 19. století </a:t>
            </a:r>
            <a:r>
              <a:rPr lang="en-US" altLang="cs-CZ" sz="2000" b="0" dirty="0"/>
              <a:t>– </a:t>
            </a:r>
            <a:r>
              <a:rPr lang="cs-CZ" altLang="cs-CZ" sz="1400" b="0" i="1" dirty="0"/>
              <a:t>byly používány pouze přírodní barviva</a:t>
            </a:r>
          </a:p>
          <a:p>
            <a:pPr>
              <a:spcBef>
                <a:spcPct val="50000"/>
              </a:spcBef>
              <a:buClrTx/>
              <a:buSzTx/>
              <a:buFontTx/>
              <a:buNone/>
            </a:pPr>
            <a:r>
              <a:rPr lang="cs-CZ" altLang="cs-CZ" sz="2400" b="0" i="1" dirty="0">
                <a:latin typeface="Times" pitchFamily="18" charset="0"/>
              </a:rPr>
              <a:t>Anton van </a:t>
            </a:r>
            <a:r>
              <a:rPr lang="cs-CZ" altLang="cs-CZ" sz="2400" b="0" i="1" dirty="0" err="1">
                <a:latin typeface="Times" pitchFamily="18" charset="0"/>
              </a:rPr>
              <a:t>Leeuwenhoek</a:t>
            </a:r>
            <a:r>
              <a:rPr lang="cs-CZ" altLang="cs-CZ" sz="2400" b="0" dirty="0">
                <a:latin typeface="Times" pitchFamily="18" charset="0"/>
              </a:rPr>
              <a:t>  použil v roce 1719 šafrán na obarvení svalových buněk</a:t>
            </a:r>
            <a:endParaRPr lang="en-US" altLang="cs-CZ" sz="1400" b="0" i="1" dirty="0"/>
          </a:p>
          <a:p>
            <a:pPr>
              <a:spcBef>
                <a:spcPct val="50000"/>
              </a:spcBef>
              <a:buClrTx/>
              <a:buSzTx/>
              <a:buFontTx/>
              <a:buNone/>
            </a:pPr>
            <a:endParaRPr lang="en-US" altLang="cs-CZ" sz="1400" b="0" dirty="0"/>
          </a:p>
        </p:txBody>
      </p:sp>
      <p:sp>
        <p:nvSpPr>
          <p:cNvPr id="25606" name="Rectangle 7"/>
          <p:cNvSpPr>
            <a:spLocks noChangeArrowheads="1"/>
          </p:cNvSpPr>
          <p:nvPr/>
        </p:nvSpPr>
        <p:spPr bwMode="auto">
          <a:xfrm>
            <a:off x="971550" y="6524625"/>
            <a:ext cx="4454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1600">
                <a:latin typeface="Times" pitchFamily="18" charset="0"/>
                <a:hlinkClick r:id="rId6"/>
              </a:rPr>
              <a:t>www.euronet.nl/users/warnar/leeuwenhoek.html</a:t>
            </a:r>
            <a:r>
              <a:rPr lang="cs-CZ" altLang="cs-CZ" sz="1600" b="0">
                <a:latin typeface="Times" pitchFamily="18" charset="0"/>
              </a:rPr>
              <a:t> </a:t>
            </a:r>
          </a:p>
        </p:txBody>
      </p:sp>
    </p:spTree>
    <p:extLst>
      <p:ext uri="{BB962C8B-B14F-4D97-AF65-F5344CB8AC3E}">
        <p14:creationId xmlns:p14="http://schemas.microsoft.com/office/powerpoint/2010/main" val="26224901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047750" y="0"/>
            <a:ext cx="7772400" cy="919163"/>
          </a:xfrm>
        </p:spPr>
        <p:txBody>
          <a:bodyPr/>
          <a:lstStyle/>
          <a:p>
            <a:pPr eaLnBrk="1" hangingPunct="1"/>
            <a:r>
              <a:rPr lang="cs-CZ" altLang="cs-CZ" smtClean="0"/>
              <a:t>Rozptyl světla</a:t>
            </a:r>
            <a:endParaRPr lang="en-US" altLang="cs-CZ" smtClean="0"/>
          </a:p>
        </p:txBody>
      </p:sp>
      <p:sp>
        <p:nvSpPr>
          <p:cNvPr id="12291" name="Rectangle 3"/>
          <p:cNvSpPr>
            <a:spLocks noGrp="1" noChangeArrowheads="1"/>
          </p:cNvSpPr>
          <p:nvPr>
            <p:ph idx="1"/>
          </p:nvPr>
        </p:nvSpPr>
        <p:spPr>
          <a:xfrm>
            <a:off x="1403648" y="1556791"/>
            <a:ext cx="7149802" cy="3685133"/>
          </a:xfrm>
        </p:spPr>
        <p:txBody>
          <a:bodyPr/>
          <a:lstStyle/>
          <a:p>
            <a:pPr algn="just" eaLnBrk="1" hangingPunct="1">
              <a:lnSpc>
                <a:spcPct val="80000"/>
              </a:lnSpc>
            </a:pPr>
            <a:r>
              <a:rPr lang="cs-CZ" altLang="cs-CZ" sz="2000" dirty="0" smtClean="0"/>
              <a:t>Hmota rozptyluje světlo vlnových délek které není schopna  absorbovat</a:t>
            </a:r>
            <a:endParaRPr lang="en-US" altLang="cs-CZ" sz="2000" dirty="0" smtClean="0"/>
          </a:p>
          <a:p>
            <a:pPr algn="just" eaLnBrk="1" hangingPunct="1">
              <a:lnSpc>
                <a:spcPct val="80000"/>
              </a:lnSpc>
            </a:pPr>
            <a:r>
              <a:rPr lang="cs-CZ" altLang="cs-CZ" sz="2000" dirty="0" smtClean="0"/>
              <a:t>Viditelné spektrum je</a:t>
            </a:r>
            <a:r>
              <a:rPr lang="en-US" altLang="cs-CZ" sz="2000" dirty="0" smtClean="0"/>
              <a:t> 350-850 nm </a:t>
            </a:r>
            <a:r>
              <a:rPr lang="cs-CZ" altLang="cs-CZ" sz="2000" dirty="0" smtClean="0"/>
              <a:t>proto malé částice a molekuly</a:t>
            </a:r>
            <a:r>
              <a:rPr lang="en-US" altLang="cs-CZ" sz="2000" dirty="0" smtClean="0"/>
              <a:t> (&lt; </a:t>
            </a:r>
            <a:r>
              <a:rPr lang="en-US" altLang="cs-CZ" sz="1600" dirty="0" smtClean="0"/>
              <a:t>1/10</a:t>
            </a:r>
            <a:r>
              <a:rPr lang="en-US" altLang="cs-CZ" sz="2000" dirty="0" smtClean="0"/>
              <a:t> </a:t>
            </a:r>
            <a:r>
              <a:rPr lang="en-US" altLang="cs-CZ" sz="2000" dirty="0" smtClean="0">
                <a:sym typeface="Symbol" pitchFamily="18" charset="2"/>
              </a:rPr>
              <a:t></a:t>
            </a:r>
            <a:r>
              <a:rPr lang="en-US" altLang="cs-CZ" sz="2000" dirty="0" smtClean="0"/>
              <a:t>) </a:t>
            </a:r>
            <a:r>
              <a:rPr lang="cs-CZ" altLang="cs-CZ" sz="2000" dirty="0" smtClean="0"/>
              <a:t>spíše viditelné světlo rozptylují </a:t>
            </a:r>
            <a:endParaRPr lang="en-US" altLang="cs-CZ" sz="2000" dirty="0" smtClean="0"/>
          </a:p>
          <a:p>
            <a:pPr algn="just" eaLnBrk="1" hangingPunct="1">
              <a:lnSpc>
                <a:spcPct val="80000"/>
              </a:lnSpc>
            </a:pPr>
            <a:r>
              <a:rPr lang="cs-CZ" altLang="cs-CZ" sz="2000" dirty="0" smtClean="0"/>
              <a:t>Pro malé částice byl popsán tzv.</a:t>
            </a:r>
            <a:r>
              <a:rPr lang="en-US" altLang="cs-CZ" sz="2000" dirty="0" smtClean="0"/>
              <a:t> </a:t>
            </a:r>
            <a:r>
              <a:rPr lang="en-US" altLang="cs-CZ" sz="2000" dirty="0" smtClean="0">
                <a:solidFill>
                  <a:srgbClr val="FF0000"/>
                </a:solidFill>
              </a:rPr>
              <a:t>Rayleigh</a:t>
            </a:r>
            <a:r>
              <a:rPr lang="cs-CZ" altLang="cs-CZ" sz="2000" dirty="0" err="1" smtClean="0">
                <a:solidFill>
                  <a:srgbClr val="FF0000"/>
                </a:solidFill>
              </a:rPr>
              <a:t>tův</a:t>
            </a:r>
            <a:r>
              <a:rPr lang="en-US" altLang="cs-CZ" sz="2000" dirty="0" smtClean="0">
                <a:solidFill>
                  <a:srgbClr val="FF0000"/>
                </a:solidFill>
              </a:rPr>
              <a:t> </a:t>
            </a:r>
            <a:r>
              <a:rPr lang="cs-CZ" altLang="cs-CZ" sz="2000" dirty="0" smtClean="0">
                <a:solidFill>
                  <a:srgbClr val="FF0000"/>
                </a:solidFill>
              </a:rPr>
              <a:t>rozptyl (</a:t>
            </a:r>
            <a:r>
              <a:rPr lang="cs-CZ" altLang="cs-CZ" sz="2000" dirty="0" err="1" smtClean="0">
                <a:solidFill>
                  <a:srgbClr val="FF0000"/>
                </a:solidFill>
              </a:rPr>
              <a:t>scatter</a:t>
            </a:r>
            <a:r>
              <a:rPr lang="cs-CZ" altLang="cs-CZ" sz="2000" dirty="0" smtClean="0">
                <a:solidFill>
                  <a:srgbClr val="FF0000"/>
                </a:solidFill>
              </a:rPr>
              <a:t>) </a:t>
            </a:r>
            <a:r>
              <a:rPr lang="cs-CZ" altLang="cs-CZ" sz="2000" dirty="0" smtClean="0"/>
              <a:t>jehož intenzita je </a:t>
            </a:r>
            <a:r>
              <a:rPr lang="en-US" altLang="cs-CZ" sz="2000" dirty="0" smtClean="0"/>
              <a:t>~ </a:t>
            </a:r>
            <a:r>
              <a:rPr lang="cs-CZ" altLang="cs-CZ" sz="2000" dirty="0" smtClean="0"/>
              <a:t>stejná všemi směry</a:t>
            </a:r>
            <a:endParaRPr lang="en-US" altLang="cs-CZ" sz="2000" dirty="0" smtClean="0"/>
          </a:p>
          <a:p>
            <a:pPr algn="just" eaLnBrk="1" hangingPunct="1">
              <a:lnSpc>
                <a:spcPct val="80000"/>
              </a:lnSpc>
            </a:pPr>
            <a:r>
              <a:rPr lang="en-US" altLang="cs-CZ" sz="2000" dirty="0" err="1" smtClean="0"/>
              <a:t>Rozptyl</a:t>
            </a:r>
            <a:r>
              <a:rPr lang="en-US" altLang="cs-CZ" sz="2000" dirty="0" smtClean="0"/>
              <a:t> v</a:t>
            </a:r>
            <a:r>
              <a:rPr lang="cs-CZ" altLang="cs-CZ" sz="2000" dirty="0" err="1" smtClean="0"/>
              <a:t>ětších</a:t>
            </a:r>
            <a:r>
              <a:rPr lang="cs-CZ" altLang="cs-CZ" sz="2000" dirty="0" smtClean="0"/>
              <a:t> částic charakterizuje tzv. </a:t>
            </a:r>
            <a:r>
              <a:rPr lang="en-US" altLang="cs-CZ" sz="2000" dirty="0" smtClean="0">
                <a:solidFill>
                  <a:srgbClr val="FF0000"/>
                </a:solidFill>
              </a:rPr>
              <a:t>Mie</a:t>
            </a:r>
            <a:r>
              <a:rPr lang="cs-CZ" altLang="cs-CZ" sz="2000" dirty="0" err="1" smtClean="0">
                <a:solidFill>
                  <a:srgbClr val="FF0000"/>
                </a:solidFill>
              </a:rPr>
              <a:t>ův</a:t>
            </a:r>
            <a:r>
              <a:rPr lang="en-US" altLang="cs-CZ" sz="2000" dirty="0" smtClean="0">
                <a:solidFill>
                  <a:srgbClr val="FF0000"/>
                </a:solidFill>
              </a:rPr>
              <a:t> </a:t>
            </a:r>
            <a:r>
              <a:rPr lang="cs-CZ" altLang="cs-CZ" sz="2000" dirty="0" smtClean="0">
                <a:solidFill>
                  <a:srgbClr val="FF0000"/>
                </a:solidFill>
              </a:rPr>
              <a:t>rozptyl. </a:t>
            </a:r>
            <a:r>
              <a:rPr lang="cs-CZ" altLang="cs-CZ" sz="2000" dirty="0" smtClean="0"/>
              <a:t>Jeho množství je větší ve směru v jakém dopadá světlo na ozářenou částici </a:t>
            </a:r>
            <a:r>
              <a:rPr lang="cs-CZ" altLang="cs-CZ" sz="2000" dirty="0" smtClean="0">
                <a:sym typeface="Wingdings" pitchFamily="2" charset="2"/>
              </a:rPr>
              <a:t> </a:t>
            </a:r>
            <a:r>
              <a:rPr lang="cs-CZ" altLang="cs-CZ" sz="2000" i="1" dirty="0" smtClean="0">
                <a:sym typeface="Wingdings" pitchFamily="2" charset="2"/>
              </a:rPr>
              <a:t>na tomto principu je založeno měření velikosti částic pomocí průtokového </a:t>
            </a:r>
            <a:r>
              <a:rPr lang="cs-CZ" altLang="cs-CZ" sz="2000" i="1" dirty="0" err="1" smtClean="0">
                <a:sym typeface="Wingdings" pitchFamily="2" charset="2"/>
              </a:rPr>
              <a:t>cytometru</a:t>
            </a:r>
            <a:endParaRPr lang="cs-CZ" altLang="cs-CZ" sz="2000" i="1" dirty="0" smtClean="0">
              <a:sym typeface="Wingdings" pitchFamily="2" charset="2"/>
            </a:endParaRPr>
          </a:p>
          <a:p>
            <a:pPr algn="just" eaLnBrk="1" hangingPunct="1">
              <a:lnSpc>
                <a:spcPct val="80000"/>
              </a:lnSpc>
              <a:buFont typeface="Wingdings" pitchFamily="2" charset="2"/>
              <a:buNone/>
            </a:pPr>
            <a:endParaRPr lang="en-US" altLang="cs-CZ" sz="2000" i="1" dirty="0" smtClean="0"/>
          </a:p>
          <a:p>
            <a:pPr algn="just" eaLnBrk="1" hangingPunct="1">
              <a:lnSpc>
                <a:spcPct val="80000"/>
              </a:lnSpc>
            </a:pPr>
            <a:endParaRPr lang="en-US" altLang="cs-CZ" sz="2000" dirty="0" smtClean="0"/>
          </a:p>
        </p:txBody>
      </p:sp>
      <p:sp>
        <p:nvSpPr>
          <p:cNvPr id="12292" name="Text Box 4"/>
          <p:cNvSpPr txBox="1">
            <a:spLocks noChangeArrowheads="1"/>
          </p:cNvSpPr>
          <p:nvPr/>
        </p:nvSpPr>
        <p:spPr bwMode="auto">
          <a:xfrm>
            <a:off x="7202488" y="6359525"/>
            <a:ext cx="1728787" cy="304800"/>
          </a:xfrm>
          <a:prstGeom prst="rect">
            <a:avLst/>
          </a:prstGeom>
          <a:solidFill>
            <a:srgbClr val="CCECFF"/>
          </a:solidFill>
          <a:ln>
            <a:noFill/>
          </a:ln>
          <a:effectLst>
            <a:outerShdw dist="107763" dir="2700000" algn="ctr" rotWithShape="0">
              <a:srgbClr val="808080"/>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70000"/>
              </a:lnSpc>
              <a:spcBef>
                <a:spcPct val="50000"/>
              </a:spcBef>
              <a:buClrTx/>
              <a:buSzTx/>
              <a:buFontTx/>
              <a:buNone/>
            </a:pPr>
            <a:r>
              <a:rPr lang="en-US" altLang="cs-CZ" sz="2000">
                <a:latin typeface="Times New Roman" pitchFamily="18" charset="0"/>
                <a:sym typeface="Symbol" pitchFamily="18" charset="2"/>
              </a:rPr>
              <a:t>Shapiro</a:t>
            </a:r>
            <a:r>
              <a:rPr lang="cs-CZ" altLang="cs-CZ" sz="2000">
                <a:latin typeface="Times New Roman" pitchFamily="18" charset="0"/>
                <a:sym typeface="Symbol" pitchFamily="18" charset="2"/>
              </a:rPr>
              <a:t> p.106</a:t>
            </a:r>
            <a:endParaRPr lang="en-US" altLang="cs-CZ" sz="2000">
              <a:latin typeface="Times New Roman" pitchFamily="18" charset="0"/>
              <a:sym typeface="Symbol" pitchFamily="18" charset="2"/>
            </a:endParaRPr>
          </a:p>
        </p:txBody>
      </p:sp>
      <p:pic>
        <p:nvPicPr>
          <p:cNvPr id="12293" name="Picture 7" descr="m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5445125"/>
            <a:ext cx="38100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8"/>
          <p:cNvSpPr>
            <a:spLocks noChangeArrowheads="1"/>
          </p:cNvSpPr>
          <p:nvPr/>
        </p:nvSpPr>
        <p:spPr bwMode="auto">
          <a:xfrm>
            <a:off x="1547813" y="6524625"/>
            <a:ext cx="3330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http://hyperphysics.phy-astr.gsu.edu/hbase/atmos/blusky.html</a:t>
            </a:r>
          </a:p>
        </p:txBody>
      </p:sp>
    </p:spTree>
    <p:extLst>
      <p:ext uri="{BB962C8B-B14F-4D97-AF65-F5344CB8AC3E}">
        <p14:creationId xmlns:p14="http://schemas.microsoft.com/office/powerpoint/2010/main" val="41616357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1042988" y="20320"/>
            <a:ext cx="4930775"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2400" b="1" dirty="0">
                <a:latin typeface="Times" pitchFamily="18" charset="0"/>
              </a:rPr>
              <a:t>George Gabriel </a:t>
            </a:r>
            <a:r>
              <a:rPr lang="cs-CZ" altLang="cs-CZ" sz="2400" b="1" dirty="0" err="1">
                <a:latin typeface="Times" pitchFamily="18" charset="0"/>
              </a:rPr>
              <a:t>Stokes</a:t>
            </a:r>
            <a:r>
              <a:rPr lang="cs-CZ" altLang="cs-CZ" sz="2400" b="1" dirty="0">
                <a:latin typeface="Times" pitchFamily="18" charset="0"/>
              </a:rPr>
              <a:t> </a:t>
            </a:r>
            <a:r>
              <a:rPr lang="cs-CZ" altLang="cs-CZ" sz="2400" dirty="0">
                <a:latin typeface="Times" pitchFamily="18" charset="0"/>
              </a:rPr>
              <a:t>(1819 – 1903)</a:t>
            </a:r>
          </a:p>
          <a:p>
            <a:pPr eaLnBrk="1" hangingPunct="1">
              <a:spcBef>
                <a:spcPct val="0"/>
              </a:spcBef>
              <a:buClrTx/>
              <a:buSzTx/>
              <a:buFontTx/>
              <a:buNone/>
            </a:pPr>
            <a:r>
              <a:rPr lang="cs-CZ" altLang="cs-CZ" sz="1800" dirty="0">
                <a:latin typeface="Times" pitchFamily="18" charset="0"/>
              </a:rPr>
              <a:t>Anglický fyzik a matematik </a:t>
            </a:r>
          </a:p>
          <a:p>
            <a:pPr eaLnBrk="1" hangingPunct="1">
              <a:spcBef>
                <a:spcPct val="0"/>
              </a:spcBef>
              <a:buClrTx/>
              <a:buSzTx/>
              <a:buFontTx/>
              <a:buNone/>
            </a:pPr>
            <a:r>
              <a:rPr lang="cs-CZ" altLang="cs-CZ" sz="1800" dirty="0">
                <a:latin typeface="Times" pitchFamily="18" charset="0"/>
              </a:rPr>
              <a:t>působící na univerzitě v Cambridge</a:t>
            </a:r>
          </a:p>
          <a:p>
            <a:pPr eaLnBrk="1" hangingPunct="1">
              <a:spcBef>
                <a:spcPct val="0"/>
              </a:spcBef>
              <a:buClrTx/>
              <a:buSzTx/>
              <a:buFontTx/>
              <a:buNone/>
            </a:pPr>
            <a:r>
              <a:rPr lang="cs-CZ" altLang="cs-CZ" sz="1800" dirty="0">
                <a:latin typeface="Times" pitchFamily="18" charset="0"/>
              </a:rPr>
              <a:t> </a:t>
            </a:r>
          </a:p>
        </p:txBody>
      </p:sp>
      <p:pic>
        <p:nvPicPr>
          <p:cNvPr id="1843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188913"/>
            <a:ext cx="247650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Rectangle 11"/>
          <p:cNvSpPr>
            <a:spLocks noChangeArrowheads="1"/>
          </p:cNvSpPr>
          <p:nvPr/>
        </p:nvSpPr>
        <p:spPr bwMode="auto">
          <a:xfrm>
            <a:off x="6443663" y="3429000"/>
            <a:ext cx="2540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http://www.nndb.com/people/131/000097837/</a:t>
            </a:r>
          </a:p>
        </p:txBody>
      </p:sp>
      <p:sp>
        <p:nvSpPr>
          <p:cNvPr id="18437" name="Rectangle 12"/>
          <p:cNvSpPr>
            <a:spLocks noChangeArrowheads="1"/>
          </p:cNvSpPr>
          <p:nvPr/>
        </p:nvSpPr>
        <p:spPr bwMode="auto">
          <a:xfrm>
            <a:off x="1870711" y="1301433"/>
            <a:ext cx="4501489"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2000" dirty="0">
                <a:latin typeface="Times" pitchFamily="18" charset="0"/>
              </a:rPr>
              <a:t>1852 – popsal fluorescenci</a:t>
            </a:r>
          </a:p>
          <a:p>
            <a:pPr eaLnBrk="1" hangingPunct="1">
              <a:spcBef>
                <a:spcPct val="0"/>
              </a:spcBef>
              <a:buClrTx/>
              <a:buSzTx/>
              <a:buFontTx/>
              <a:buNone/>
            </a:pPr>
            <a:r>
              <a:rPr lang="cs-CZ" altLang="cs-CZ" sz="2000" dirty="0">
                <a:latin typeface="Times" pitchFamily="18" charset="0"/>
              </a:rPr>
              <a:t>Název vznikl z anglického slova </a:t>
            </a:r>
            <a:r>
              <a:rPr lang="cs-CZ" altLang="cs-CZ" sz="2000" i="1" dirty="0" err="1">
                <a:latin typeface="Times" pitchFamily="18" charset="0"/>
              </a:rPr>
              <a:t>fluospar</a:t>
            </a:r>
            <a:r>
              <a:rPr lang="cs-CZ" altLang="cs-CZ" sz="2000" dirty="0">
                <a:latin typeface="Times" pitchFamily="18" charset="0"/>
              </a:rPr>
              <a:t> (fluorit, kazivec = nerost CaF</a:t>
            </a:r>
            <a:r>
              <a:rPr lang="cs-CZ" altLang="cs-CZ" sz="2000" baseline="-25000" dirty="0">
                <a:latin typeface="Times" pitchFamily="18" charset="0"/>
              </a:rPr>
              <a:t>2</a:t>
            </a:r>
            <a:r>
              <a:rPr lang="cs-CZ" altLang="cs-CZ" sz="2000" dirty="0">
                <a:latin typeface="Times" pitchFamily="18" charset="0"/>
              </a:rPr>
              <a:t>)</a:t>
            </a:r>
          </a:p>
          <a:p>
            <a:pPr algn="just" eaLnBrk="1" hangingPunct="1">
              <a:spcBef>
                <a:spcPct val="0"/>
              </a:spcBef>
              <a:buClrTx/>
              <a:buSzTx/>
              <a:buFontTx/>
              <a:buNone/>
            </a:pPr>
            <a:r>
              <a:rPr lang="cs-CZ" altLang="cs-CZ" sz="2000" dirty="0">
                <a:latin typeface="Times" pitchFamily="18" charset="0"/>
              </a:rPr>
              <a:t>- ke svému pozorování použil roztok </a:t>
            </a:r>
            <a:r>
              <a:rPr lang="cs-CZ" altLang="cs-CZ" sz="2000" dirty="0">
                <a:solidFill>
                  <a:srgbClr val="FF0000"/>
                </a:solidFill>
                <a:latin typeface="Times" pitchFamily="18" charset="0"/>
              </a:rPr>
              <a:t>chininu</a:t>
            </a:r>
            <a:r>
              <a:rPr lang="cs-CZ" altLang="cs-CZ" sz="2000" dirty="0">
                <a:latin typeface="Times" pitchFamily="18" charset="0"/>
              </a:rPr>
              <a:t>, jako zdroj světla sluneční paprsky, jako excitační filtr sloužilo tmavě modré okenní sklo a jako emisní filtr byla použita sklenice bílého vína</a:t>
            </a:r>
          </a:p>
        </p:txBody>
      </p:sp>
      <p:sp>
        <p:nvSpPr>
          <p:cNvPr id="18438" name="Rectangle 23"/>
          <p:cNvSpPr>
            <a:spLocks noChangeArrowheads="1"/>
          </p:cNvSpPr>
          <p:nvPr/>
        </p:nvSpPr>
        <p:spPr bwMode="auto">
          <a:xfrm>
            <a:off x="4324350" y="4076700"/>
            <a:ext cx="48196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1800">
                <a:latin typeface="Times" pitchFamily="18" charset="0"/>
              </a:rPr>
              <a:t>G. C. Stokes </a:t>
            </a:r>
            <a:r>
              <a:rPr lang="cs-CZ" altLang="cs-CZ" sz="1800" i="1">
                <a:latin typeface="Times" pitchFamily="18" charset="0"/>
              </a:rPr>
              <a:t>„On the Change of Refrangibility of Light“</a:t>
            </a:r>
            <a:r>
              <a:rPr lang="cs-CZ" altLang="cs-CZ" sz="1800">
                <a:latin typeface="Times" pitchFamily="18" charset="0"/>
              </a:rPr>
              <a:t> </a:t>
            </a:r>
            <a:r>
              <a:rPr lang="en-US" altLang="cs-CZ" sz="1800">
                <a:latin typeface="Times" pitchFamily="18" charset="0"/>
              </a:rPr>
              <a:t>Philosophical Transactions of the Royal Society of London</a:t>
            </a:r>
            <a:r>
              <a:rPr lang="cs-CZ" altLang="cs-CZ" sz="1800">
                <a:latin typeface="Times" pitchFamily="18" charset="0"/>
              </a:rPr>
              <a:t>, 1852, vol. 142, p. 463.)</a:t>
            </a:r>
          </a:p>
        </p:txBody>
      </p:sp>
      <p:pic>
        <p:nvPicPr>
          <p:cNvPr id="18439"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3297" y="5237197"/>
            <a:ext cx="20955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1" name="Picture 30" descr="Stokes"/>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4075113" y="5108303"/>
            <a:ext cx="3384550" cy="14229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20" descr="fluorit4"/>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1116013" y="4076700"/>
            <a:ext cx="1087437" cy="1308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Rectangle 33"/>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32216478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6165850"/>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Rectangle 3"/>
          <p:cNvSpPr>
            <a:spLocks noChangeArrowheads="1"/>
          </p:cNvSpPr>
          <p:nvPr/>
        </p:nvSpPr>
        <p:spPr bwMode="auto">
          <a:xfrm>
            <a:off x="1475656" y="980728"/>
            <a:ext cx="7342187" cy="11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1800" b="1" dirty="0">
                <a:latin typeface="Century Gothic" pitchFamily="34" charset="0"/>
              </a:rPr>
              <a:t>Fluorescenční spektra</a:t>
            </a:r>
            <a:endParaRPr lang="cs-CZ" altLang="cs-CZ" sz="1000" dirty="0">
              <a:latin typeface="Century Gothic" pitchFamily="34" charset="0"/>
            </a:endParaRPr>
          </a:p>
          <a:p>
            <a:pPr>
              <a:spcBef>
                <a:spcPct val="0"/>
              </a:spcBef>
              <a:buClrTx/>
              <a:buSzTx/>
              <a:buFontTx/>
              <a:buNone/>
            </a:pPr>
            <a:endParaRPr lang="cs-CZ" altLang="cs-CZ" sz="1000" dirty="0">
              <a:latin typeface="Century Gothic" pitchFamily="34" charset="0"/>
            </a:endParaRPr>
          </a:p>
          <a:p>
            <a:pPr algn="just">
              <a:spcBef>
                <a:spcPct val="0"/>
              </a:spcBef>
              <a:buClrTx/>
              <a:buSzTx/>
              <a:buFontTx/>
              <a:buNone/>
            </a:pPr>
            <a:r>
              <a:rPr lang="cs-CZ" altLang="cs-CZ" sz="1400" dirty="0">
                <a:latin typeface="Century Gothic" pitchFamily="34" charset="0"/>
              </a:rPr>
              <a:t>Fluorescenční proces je cyklický.</a:t>
            </a:r>
          </a:p>
          <a:p>
            <a:pPr algn="just">
              <a:spcBef>
                <a:spcPct val="0"/>
              </a:spcBef>
              <a:buClrTx/>
              <a:buSzTx/>
              <a:buFontTx/>
              <a:buNone/>
            </a:pPr>
            <a:r>
              <a:rPr lang="cs-CZ" altLang="cs-CZ" sz="1400" dirty="0">
                <a:latin typeface="Century Gothic" pitchFamily="34" charset="0"/>
              </a:rPr>
              <a:t>Kromě </a:t>
            </a:r>
            <a:r>
              <a:rPr lang="cs-CZ" altLang="cs-CZ" sz="1400" dirty="0" err="1">
                <a:latin typeface="Century Gothic" pitchFamily="34" charset="0"/>
              </a:rPr>
              <a:t>fl</a:t>
            </a:r>
            <a:r>
              <a:rPr lang="en-US" altLang="cs-CZ" sz="1400" dirty="0">
                <a:latin typeface="Century Gothic" pitchFamily="34" charset="0"/>
              </a:rPr>
              <a:t>u</a:t>
            </a:r>
            <a:r>
              <a:rPr lang="cs-CZ" altLang="cs-CZ" sz="1400" dirty="0" err="1">
                <a:latin typeface="Century Gothic" pitchFamily="34" charset="0"/>
              </a:rPr>
              <a:t>orochromu</a:t>
            </a:r>
            <a:r>
              <a:rPr lang="cs-CZ" altLang="cs-CZ" sz="1400" dirty="0">
                <a:latin typeface="Century Gothic" pitchFamily="34" charset="0"/>
              </a:rPr>
              <a:t> nevratně zničeného (</a:t>
            </a:r>
            <a:r>
              <a:rPr lang="cs-CZ" altLang="cs-CZ" sz="1400" dirty="0" err="1">
                <a:latin typeface="Century Gothic" pitchFamily="34" charset="0"/>
              </a:rPr>
              <a:t>photobleaching</a:t>
            </a:r>
            <a:r>
              <a:rPr lang="cs-CZ" altLang="cs-CZ" sz="1400" dirty="0">
                <a:latin typeface="Century Gothic" pitchFamily="34" charset="0"/>
              </a:rPr>
              <a:t> - „vysvícení“) může být opakovaně excitován. </a:t>
            </a:r>
          </a:p>
        </p:txBody>
      </p:sp>
      <p:pic>
        <p:nvPicPr>
          <p:cNvPr id="2048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651125"/>
            <a:ext cx="41910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Rectangle 5"/>
          <p:cNvSpPr>
            <a:spLocks noChangeArrowheads="1"/>
          </p:cNvSpPr>
          <p:nvPr/>
        </p:nvSpPr>
        <p:spPr bwMode="auto">
          <a:xfrm>
            <a:off x="2568575" y="5192713"/>
            <a:ext cx="3875088"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just">
              <a:spcBef>
                <a:spcPct val="0"/>
              </a:spcBef>
              <a:buClrTx/>
              <a:buSzTx/>
              <a:buFontTx/>
              <a:buNone/>
            </a:pPr>
            <a:r>
              <a:rPr lang="cs-CZ" altLang="cs-CZ" sz="900">
                <a:latin typeface="Century Gothic" pitchFamily="34" charset="0"/>
              </a:rPr>
              <a:t>Excitation of a fluorophore at three different wavelengths (EX 1, EX 2, EX 3) does not change the emission profile but does produce variations in fluorescenceemission intensity (EM 1, EM 2, EM 3) that correspond to the amplitude of the excitation spectrum.</a:t>
            </a:r>
            <a:endParaRPr lang="cs-CZ" altLang="cs-CZ" sz="900">
              <a:latin typeface="Century Gothic CE" charset="-18"/>
            </a:endParaRPr>
          </a:p>
        </p:txBody>
      </p:sp>
      <p:sp>
        <p:nvSpPr>
          <p:cNvPr id="20486" name="Rectangle 7"/>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15776643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475656" y="65088"/>
            <a:ext cx="7668344" cy="6817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2000" b="1" dirty="0">
                <a:latin typeface="Century Gothic" pitchFamily="34" charset="0"/>
              </a:rPr>
              <a:t>Detekce fluorescence</a:t>
            </a:r>
            <a:endParaRPr lang="cs-CZ" altLang="cs-CZ" sz="800" dirty="0">
              <a:latin typeface="Century Gothic" pitchFamily="34" charset="0"/>
            </a:endParaRPr>
          </a:p>
          <a:p>
            <a:pPr>
              <a:spcBef>
                <a:spcPct val="0"/>
              </a:spcBef>
              <a:buClrTx/>
              <a:buSzTx/>
              <a:buFontTx/>
              <a:buNone/>
            </a:pPr>
            <a:endParaRPr lang="cs-CZ" altLang="cs-CZ" sz="1600" b="1" i="1" dirty="0">
              <a:latin typeface="Century Gothic" pitchFamily="34" charset="0"/>
            </a:endParaRPr>
          </a:p>
          <a:p>
            <a:pPr>
              <a:spcBef>
                <a:spcPct val="0"/>
              </a:spcBef>
              <a:buClrTx/>
              <a:buSzTx/>
              <a:buFontTx/>
              <a:buNone/>
            </a:pPr>
            <a:r>
              <a:rPr lang="cs-CZ" altLang="cs-CZ" sz="1600" b="1" i="1" dirty="0">
                <a:latin typeface="Century Gothic" pitchFamily="34" charset="0"/>
              </a:rPr>
              <a:t>Vybavení pro fluorescenci</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(1) zdroj excitace</a:t>
            </a:r>
          </a:p>
          <a:p>
            <a:pPr>
              <a:spcBef>
                <a:spcPct val="0"/>
              </a:spcBef>
              <a:buClrTx/>
              <a:buSzTx/>
              <a:buFontTx/>
              <a:buNone/>
            </a:pPr>
            <a:r>
              <a:rPr lang="cs-CZ" altLang="cs-CZ" sz="1400" dirty="0">
                <a:latin typeface="Century Gothic" pitchFamily="34" charset="0"/>
              </a:rPr>
              <a:t>(2) </a:t>
            </a:r>
            <a:r>
              <a:rPr lang="cs-CZ" altLang="cs-CZ" sz="1400" dirty="0" err="1">
                <a:latin typeface="Century Gothic" pitchFamily="34" charset="0"/>
              </a:rPr>
              <a:t>fluorochrom</a:t>
            </a:r>
            <a:endParaRPr lang="cs-CZ" altLang="cs-CZ" sz="1400" dirty="0">
              <a:latin typeface="Century Gothic" pitchFamily="34" charset="0"/>
            </a:endParaRPr>
          </a:p>
          <a:p>
            <a:pPr>
              <a:spcBef>
                <a:spcPct val="0"/>
              </a:spcBef>
              <a:buClrTx/>
              <a:buSzTx/>
              <a:buFontTx/>
              <a:buNone/>
            </a:pPr>
            <a:r>
              <a:rPr lang="cs-CZ" altLang="cs-CZ" sz="1400" dirty="0">
                <a:latin typeface="Century Gothic" pitchFamily="34" charset="0"/>
              </a:rPr>
              <a:t>(3) vlnové filtry pro izolaci emitovaných fotonů od excitovaných </a:t>
            </a:r>
          </a:p>
          <a:p>
            <a:pPr>
              <a:spcBef>
                <a:spcPct val="0"/>
              </a:spcBef>
              <a:buClrTx/>
              <a:buSzTx/>
              <a:buFontTx/>
              <a:buNone/>
            </a:pPr>
            <a:r>
              <a:rPr lang="cs-CZ" altLang="cs-CZ" sz="1400" dirty="0">
                <a:latin typeface="Century Gothic" pitchFamily="34" charset="0"/>
              </a:rPr>
              <a:t>(4) detektory pro registraci emitovaných fotonů</a:t>
            </a:r>
            <a:endParaRPr lang="cs-CZ" altLang="cs-CZ" sz="800" dirty="0">
              <a:latin typeface="Century Gothic" pitchFamily="34" charset="0"/>
            </a:endParaRPr>
          </a:p>
          <a:p>
            <a:pPr>
              <a:spcBef>
                <a:spcPct val="0"/>
              </a:spcBef>
              <a:buClrTx/>
              <a:buSzTx/>
              <a:buFontTx/>
              <a:buNone/>
            </a:pPr>
            <a:endParaRPr lang="cs-CZ" altLang="cs-CZ" sz="800" i="1" dirty="0">
              <a:latin typeface="Century Gothic" pitchFamily="34" charset="0"/>
            </a:endParaRPr>
          </a:p>
          <a:p>
            <a:pPr>
              <a:spcBef>
                <a:spcPct val="0"/>
              </a:spcBef>
              <a:buClrTx/>
              <a:buSzTx/>
              <a:buFontTx/>
              <a:buNone/>
            </a:pPr>
            <a:r>
              <a:rPr lang="cs-CZ" altLang="cs-CZ" sz="1600" b="1" i="1" dirty="0">
                <a:latin typeface="Century Gothic" pitchFamily="34" charset="0"/>
              </a:rPr>
              <a:t>Fluorescenční přístroje</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spektrofluorometer</a:t>
            </a:r>
            <a:r>
              <a:rPr lang="cs-CZ" altLang="cs-CZ" sz="1400" dirty="0">
                <a:latin typeface="Century Gothic" pitchFamily="34" charset="0"/>
              </a:rPr>
              <a:t> měří průměrné vlastnosti objemu vzorku v kyvetě. </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fluorescenční mikroskop popisuje fluorescenci jako jev v prostorovém systému souřadnic </a:t>
            </a: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flow</a:t>
            </a:r>
            <a:r>
              <a:rPr lang="cs-CZ" altLang="cs-CZ" sz="1400" dirty="0">
                <a:latin typeface="Century Gothic" pitchFamily="34" charset="0"/>
              </a:rPr>
              <a:t> </a:t>
            </a:r>
            <a:r>
              <a:rPr lang="cs-CZ" altLang="cs-CZ" sz="1400" dirty="0" err="1">
                <a:latin typeface="Century Gothic" pitchFamily="34" charset="0"/>
              </a:rPr>
              <a:t>cytometer</a:t>
            </a:r>
            <a:r>
              <a:rPr lang="cs-CZ" altLang="cs-CZ" sz="1400" dirty="0">
                <a:latin typeface="Century Gothic" pitchFamily="34" charset="0"/>
              </a:rPr>
              <a:t> měří fluorescenci v proudícím toku, umožňuje detekovat a </a:t>
            </a:r>
            <a:r>
              <a:rPr lang="cs-CZ" altLang="cs-CZ" sz="1400" dirty="0" err="1">
                <a:latin typeface="Century Gothic" pitchFamily="34" charset="0"/>
              </a:rPr>
              <a:t>kvantivikovat</a:t>
            </a:r>
            <a:r>
              <a:rPr lang="cs-CZ" altLang="cs-CZ" sz="1400" dirty="0">
                <a:latin typeface="Century Gothic" pitchFamily="34" charset="0"/>
              </a:rPr>
              <a:t> subpopulace uvnitř velkého vzorku</a:t>
            </a:r>
          </a:p>
          <a:p>
            <a:pPr>
              <a:spcBef>
                <a:spcPct val="0"/>
              </a:spcBef>
              <a:buClrTx/>
              <a:buSzTx/>
              <a:buFontTx/>
              <a:buNone/>
            </a:pPr>
            <a:endParaRPr lang="cs-CZ" altLang="cs-CZ" sz="800" dirty="0">
              <a:latin typeface="Century Gothic" pitchFamily="34" charset="0"/>
            </a:endParaRPr>
          </a:p>
          <a:p>
            <a:pPr>
              <a:spcBef>
                <a:spcPct val="0"/>
              </a:spcBef>
              <a:buClrTx/>
              <a:buSzTx/>
              <a:buFontTx/>
              <a:buNone/>
            </a:pPr>
            <a:r>
              <a:rPr lang="cs-CZ" altLang="cs-CZ" sz="1600" b="1" i="1" dirty="0">
                <a:latin typeface="Century Gothic" pitchFamily="34" charset="0"/>
              </a:rPr>
              <a:t>Fluorescenční signál</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spektrofluorometer</a:t>
            </a:r>
            <a:r>
              <a:rPr lang="cs-CZ" altLang="cs-CZ" sz="1400" dirty="0">
                <a:latin typeface="Century Gothic" pitchFamily="34" charset="0"/>
              </a:rPr>
              <a:t> je flexibilní, umožňuje měřit</a:t>
            </a:r>
          </a:p>
          <a:p>
            <a:pPr>
              <a:spcBef>
                <a:spcPct val="0"/>
              </a:spcBef>
              <a:buClrTx/>
              <a:buSzTx/>
              <a:buFontTx/>
              <a:buNone/>
            </a:pPr>
            <a:r>
              <a:rPr lang="cs-CZ" altLang="cs-CZ" sz="1400" dirty="0">
                <a:latin typeface="Century Gothic" pitchFamily="34" charset="0"/>
              </a:rPr>
              <a:t>v kontinuálním spektru excitačních a emisních </a:t>
            </a:r>
          </a:p>
          <a:p>
            <a:pPr>
              <a:spcBef>
                <a:spcPct val="0"/>
              </a:spcBef>
              <a:buClrTx/>
              <a:buSzTx/>
              <a:buFontTx/>
              <a:buNone/>
            </a:pPr>
            <a:r>
              <a:rPr lang="cs-CZ" altLang="cs-CZ" sz="1400" dirty="0">
                <a:latin typeface="Century Gothic" pitchFamily="34" charset="0"/>
              </a:rPr>
              <a:t>vlnových délek </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flow</a:t>
            </a:r>
            <a:r>
              <a:rPr lang="cs-CZ" altLang="cs-CZ" sz="1400" dirty="0">
                <a:latin typeface="Century Gothic" pitchFamily="34" charset="0"/>
              </a:rPr>
              <a:t> </a:t>
            </a:r>
            <a:r>
              <a:rPr lang="cs-CZ" altLang="cs-CZ" sz="1400" dirty="0" err="1">
                <a:latin typeface="Century Gothic" pitchFamily="34" charset="0"/>
              </a:rPr>
              <a:t>cytometr</a:t>
            </a:r>
            <a:r>
              <a:rPr lang="cs-CZ" altLang="cs-CZ" sz="1400" dirty="0">
                <a:latin typeface="Century Gothic" pitchFamily="34" charset="0"/>
              </a:rPr>
              <a:t> potřebuje fluorescenční značky</a:t>
            </a:r>
          </a:p>
          <a:p>
            <a:pPr>
              <a:spcBef>
                <a:spcPct val="0"/>
              </a:spcBef>
              <a:buClrTx/>
              <a:buSzTx/>
              <a:buFontTx/>
              <a:buNone/>
            </a:pPr>
            <a:r>
              <a:rPr lang="cs-CZ" altLang="cs-CZ" sz="1400" dirty="0" err="1">
                <a:latin typeface="Century Gothic" pitchFamily="34" charset="0"/>
              </a:rPr>
              <a:t>excitovatelné</a:t>
            </a:r>
            <a:r>
              <a:rPr lang="cs-CZ" altLang="cs-CZ" sz="1400" dirty="0">
                <a:latin typeface="Century Gothic" pitchFamily="34" charset="0"/>
              </a:rPr>
              <a:t> </a:t>
            </a:r>
          </a:p>
          <a:p>
            <a:pPr>
              <a:spcBef>
                <a:spcPct val="0"/>
              </a:spcBef>
              <a:buClrTx/>
              <a:buSzTx/>
              <a:buFontTx/>
              <a:buNone/>
            </a:pPr>
            <a:r>
              <a:rPr lang="cs-CZ" altLang="cs-CZ" sz="1400" dirty="0">
                <a:latin typeface="Century Gothic" pitchFamily="34" charset="0"/>
              </a:rPr>
              <a:t>určitou vlnovou délkou.</a:t>
            </a:r>
          </a:p>
          <a:p>
            <a:pPr>
              <a:spcBef>
                <a:spcPct val="0"/>
              </a:spcBef>
              <a:buClrTx/>
              <a:buSzTx/>
              <a:buFontTx/>
              <a:buNone/>
            </a:pPr>
            <a:endParaRPr lang="cs-CZ" altLang="cs-CZ" sz="900" b="1" dirty="0">
              <a:latin typeface="Century Gothic" pitchFamily="34" charset="0"/>
            </a:endParaRPr>
          </a:p>
          <a:p>
            <a:pPr>
              <a:spcBef>
                <a:spcPct val="0"/>
              </a:spcBef>
              <a:buClrTx/>
              <a:buSzTx/>
              <a:buFontTx/>
              <a:buNone/>
            </a:pPr>
            <a:r>
              <a:rPr lang="cs-CZ" altLang="cs-CZ" sz="1600" b="1" i="1" dirty="0">
                <a:latin typeface="Century Gothic" pitchFamily="34" charset="0"/>
              </a:rPr>
              <a:t>Fluorescence pozadí</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endogení</a:t>
            </a:r>
            <a:r>
              <a:rPr lang="cs-CZ" altLang="cs-CZ" sz="1400" dirty="0">
                <a:latin typeface="Century Gothic" pitchFamily="34" charset="0"/>
              </a:rPr>
              <a:t> složky - </a:t>
            </a:r>
            <a:r>
              <a:rPr lang="cs-CZ" altLang="cs-CZ" sz="1400" dirty="0" err="1">
                <a:latin typeface="Century Gothic" pitchFamily="34" charset="0"/>
              </a:rPr>
              <a:t>autofluorescence</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nenávazané</a:t>
            </a:r>
            <a:r>
              <a:rPr lang="cs-CZ" altLang="cs-CZ" sz="1400" dirty="0">
                <a:latin typeface="Century Gothic" pitchFamily="34" charset="0"/>
              </a:rPr>
              <a:t> nebo nespecificky vázané značky </a:t>
            </a:r>
          </a:p>
          <a:p>
            <a:pPr>
              <a:spcBef>
                <a:spcPct val="0"/>
              </a:spcBef>
              <a:buClrTx/>
              <a:buSzTx/>
              <a:buFontTx/>
              <a:buNone/>
            </a:pPr>
            <a:r>
              <a:rPr lang="cs-CZ" altLang="cs-CZ" sz="1400" dirty="0">
                <a:latin typeface="Century Gothic" pitchFamily="34" charset="0"/>
              </a:rPr>
              <a:t>= reagenční pozadí</a:t>
            </a:r>
            <a:endParaRPr lang="cs-CZ" altLang="cs-CZ" sz="800" dirty="0">
              <a:latin typeface="Century Gothic" pitchFamily="34" charset="0"/>
            </a:endParaRPr>
          </a:p>
          <a:p>
            <a:pPr>
              <a:spcBef>
                <a:spcPct val="0"/>
              </a:spcBef>
              <a:buClrTx/>
              <a:buSzTx/>
              <a:buFontTx/>
              <a:buNone/>
            </a:pPr>
            <a:endParaRPr lang="cs-CZ" altLang="cs-CZ" sz="800" dirty="0">
              <a:latin typeface="Century Gothic" pitchFamily="34" charset="0"/>
            </a:endParaRPr>
          </a:p>
          <a:p>
            <a:pPr>
              <a:spcBef>
                <a:spcPct val="0"/>
              </a:spcBef>
              <a:buClrTx/>
              <a:buSzTx/>
              <a:buFontTx/>
              <a:buNone/>
            </a:pPr>
            <a:endParaRPr lang="cs-CZ" altLang="cs-CZ" sz="800" dirty="0">
              <a:latin typeface="Century Gothic" pitchFamily="34" charset="0"/>
            </a:endParaRPr>
          </a:p>
          <a:p>
            <a:pPr>
              <a:spcBef>
                <a:spcPct val="0"/>
              </a:spcBef>
              <a:buClrTx/>
              <a:buSzTx/>
              <a:buFontTx/>
              <a:buNone/>
            </a:pPr>
            <a:r>
              <a:rPr lang="cs-CZ" altLang="cs-CZ" sz="1600" b="1" i="1" dirty="0">
                <a:latin typeface="Century Gothic" pitchFamily="34" charset="0"/>
              </a:rPr>
              <a:t>Vícebarevné značení</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dvě a více značek, zároveň monitoruje různé funkce</a:t>
            </a:r>
          </a:p>
          <a:p>
            <a:pPr>
              <a:spcBef>
                <a:spcPct val="0"/>
              </a:spcBef>
              <a:buClrTx/>
              <a:buSzTx/>
              <a:buFontTx/>
              <a:buNone/>
            </a:pPr>
            <a:r>
              <a:rPr lang="cs-CZ" altLang="cs-CZ" sz="1400" dirty="0">
                <a:latin typeface="Century Gothic" pitchFamily="34" charset="0"/>
              </a:rPr>
              <a:t>- nutné: vhodně zvolit značky zdroj excitace a separační filtry</a:t>
            </a:r>
            <a:r>
              <a:rPr lang="cs-CZ" altLang="cs-CZ" sz="800" dirty="0">
                <a:latin typeface="Century Gothic" pitchFamily="34" charset="0"/>
              </a:rPr>
              <a:t> </a:t>
            </a:r>
            <a:endParaRPr lang="cs-CZ" altLang="cs-CZ" sz="800" dirty="0">
              <a:latin typeface="Century Gothic CE" charset="-18"/>
            </a:endParaRPr>
          </a:p>
        </p:txBody>
      </p:sp>
      <p:pic>
        <p:nvPicPr>
          <p:cNvPr id="2150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3151188"/>
            <a:ext cx="3743325" cy="275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8938" y="6165850"/>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9"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36946911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695450" y="149225"/>
            <a:ext cx="56102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dirty="0">
                <a:solidFill>
                  <a:srgbClr val="0000CC"/>
                </a:solidFill>
                <a:latin typeface="Century Gothic" pitchFamily="34" charset="0"/>
              </a:rPr>
              <a:t>Fluorescence Output of </a:t>
            </a:r>
            <a:r>
              <a:rPr lang="cs-CZ" altLang="cs-CZ" sz="2400" b="1" dirty="0" err="1">
                <a:solidFill>
                  <a:srgbClr val="0000CC"/>
                </a:solidFill>
                <a:latin typeface="Century Gothic" pitchFamily="34" charset="0"/>
              </a:rPr>
              <a:t>Fluorophores</a:t>
            </a:r>
            <a:endParaRPr lang="cs-CZ" altLang="cs-CZ" sz="2400" dirty="0">
              <a:solidFill>
                <a:srgbClr val="0000CC"/>
              </a:solidFill>
              <a:latin typeface="Century Gothic" pitchFamily="34" charset="0"/>
            </a:endParaRPr>
          </a:p>
          <a:p>
            <a:pPr>
              <a:spcBef>
                <a:spcPct val="0"/>
              </a:spcBef>
              <a:buClrTx/>
              <a:buSzTx/>
              <a:buFontTx/>
              <a:buNone/>
            </a:pPr>
            <a:r>
              <a:rPr lang="cs-CZ" altLang="cs-CZ" sz="2400" dirty="0" err="1">
                <a:latin typeface="Century Gothic" pitchFamily="34" charset="0"/>
              </a:rPr>
              <a:t>Comparing</a:t>
            </a:r>
            <a:r>
              <a:rPr lang="cs-CZ" altLang="cs-CZ" sz="2400" dirty="0">
                <a:latin typeface="Century Gothic" pitchFamily="34" charset="0"/>
              </a:rPr>
              <a:t> </a:t>
            </a:r>
            <a:r>
              <a:rPr lang="cs-CZ" altLang="cs-CZ" sz="2400" dirty="0" err="1">
                <a:latin typeface="Century Gothic" pitchFamily="34" charset="0"/>
              </a:rPr>
              <a:t>Different</a:t>
            </a:r>
            <a:r>
              <a:rPr lang="cs-CZ" altLang="cs-CZ" sz="2400" dirty="0">
                <a:latin typeface="Century Gothic" pitchFamily="34" charset="0"/>
              </a:rPr>
              <a:t> </a:t>
            </a:r>
            <a:r>
              <a:rPr lang="cs-CZ" altLang="cs-CZ" sz="2400" dirty="0" err="1">
                <a:latin typeface="Century Gothic" pitchFamily="34" charset="0"/>
              </a:rPr>
              <a:t>Dyes</a:t>
            </a:r>
            <a:endParaRPr lang="cs-CZ" altLang="cs-CZ" sz="2400" dirty="0">
              <a:latin typeface="Century Gothic CE" charset="-18"/>
            </a:endParaRPr>
          </a:p>
        </p:txBody>
      </p:sp>
      <p:pic>
        <p:nvPicPr>
          <p:cNvPr id="2253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9775" y="6237288"/>
            <a:ext cx="784225" cy="35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13" y="1011238"/>
            <a:ext cx="3981450"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700" y="1273175"/>
            <a:ext cx="3460750" cy="234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4" name="Rectangle 6"/>
          <p:cNvSpPr>
            <a:spLocks noChangeArrowheads="1"/>
          </p:cNvSpPr>
          <p:nvPr/>
        </p:nvSpPr>
        <p:spPr bwMode="auto">
          <a:xfrm>
            <a:off x="7691438" y="1314450"/>
            <a:ext cx="1552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solidFill>
                  <a:srgbClr val="99FF33"/>
                </a:solidFill>
                <a:latin typeface="Century Gothic" pitchFamily="34" charset="0"/>
              </a:rPr>
              <a:t>F-actin ~</a:t>
            </a:r>
          </a:p>
          <a:p>
            <a:pPr>
              <a:spcBef>
                <a:spcPct val="0"/>
              </a:spcBef>
              <a:buClrTx/>
              <a:buSzTx/>
              <a:buFontTx/>
              <a:buNone/>
            </a:pPr>
            <a:r>
              <a:rPr lang="cs-CZ" altLang="cs-CZ" sz="1000" b="1">
                <a:solidFill>
                  <a:srgbClr val="99FF33"/>
                </a:solidFill>
                <a:latin typeface="Century Gothic" pitchFamily="34" charset="0"/>
              </a:rPr>
              <a:t>BODIPY FL phallacidin</a:t>
            </a:r>
            <a:r>
              <a:rPr lang="cs-CZ" altLang="cs-CZ" sz="1000" b="1">
                <a:latin typeface="Century Gothic" pitchFamily="34" charset="0"/>
              </a:rPr>
              <a:t> </a:t>
            </a:r>
            <a:endParaRPr lang="cs-CZ" altLang="cs-CZ" sz="1000" b="1">
              <a:latin typeface="Century Gothic CE" charset="-18"/>
            </a:endParaRPr>
          </a:p>
        </p:txBody>
      </p:sp>
      <p:sp>
        <p:nvSpPr>
          <p:cNvPr id="22535" name="Rectangle 7"/>
          <p:cNvSpPr>
            <a:spLocks noChangeArrowheads="1"/>
          </p:cNvSpPr>
          <p:nvPr/>
        </p:nvSpPr>
        <p:spPr bwMode="auto">
          <a:xfrm>
            <a:off x="7691438" y="1692275"/>
            <a:ext cx="14747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solidFill>
                  <a:schemeClr val="hlink"/>
                </a:solidFill>
                <a:latin typeface="Century Gothic" pitchFamily="34" charset="0"/>
              </a:rPr>
              <a:t>anti-ß tubulin ~</a:t>
            </a:r>
          </a:p>
          <a:p>
            <a:pPr>
              <a:spcBef>
                <a:spcPct val="0"/>
              </a:spcBef>
              <a:buClrTx/>
              <a:buSzTx/>
              <a:buFontTx/>
              <a:buNone/>
            </a:pPr>
            <a:r>
              <a:rPr lang="cs-CZ" altLang="cs-CZ" sz="1000" b="1">
                <a:solidFill>
                  <a:schemeClr val="hlink"/>
                </a:solidFill>
                <a:latin typeface="Century Gothic" pitchFamily="34" charset="0"/>
              </a:rPr>
              <a:t>Texas Red </a:t>
            </a:r>
          </a:p>
          <a:p>
            <a:pPr>
              <a:spcBef>
                <a:spcPct val="0"/>
              </a:spcBef>
              <a:buClrTx/>
              <a:buSzTx/>
              <a:buFontTx/>
              <a:buNone/>
            </a:pPr>
            <a:r>
              <a:rPr lang="cs-CZ" altLang="cs-CZ" sz="1000" b="1">
                <a:solidFill>
                  <a:schemeClr val="hlink"/>
                </a:solidFill>
                <a:latin typeface="Century Gothic" pitchFamily="34" charset="0"/>
              </a:rPr>
              <a:t>goat anti–mouse IgG</a:t>
            </a:r>
            <a:endParaRPr lang="cs-CZ" altLang="cs-CZ" sz="1000" b="1">
              <a:solidFill>
                <a:schemeClr val="hlink"/>
              </a:solidFill>
              <a:latin typeface="Century Gothic CE" charset="-18"/>
            </a:endParaRPr>
          </a:p>
        </p:txBody>
      </p:sp>
      <p:sp>
        <p:nvSpPr>
          <p:cNvPr id="22536" name="Rectangle 8"/>
          <p:cNvSpPr>
            <a:spLocks noChangeArrowheads="1"/>
          </p:cNvSpPr>
          <p:nvPr/>
        </p:nvSpPr>
        <p:spPr bwMode="auto">
          <a:xfrm>
            <a:off x="7710488" y="2247900"/>
            <a:ext cx="573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latin typeface="Century Gothic" pitchFamily="34" charset="0"/>
              </a:rPr>
              <a:t>DNA ~</a:t>
            </a:r>
          </a:p>
          <a:p>
            <a:pPr>
              <a:spcBef>
                <a:spcPct val="0"/>
              </a:spcBef>
              <a:buClrTx/>
              <a:buSzTx/>
              <a:buFontTx/>
              <a:buNone/>
            </a:pPr>
            <a:r>
              <a:rPr lang="cs-CZ" altLang="cs-CZ" sz="1000" b="1">
                <a:latin typeface="Century Gothic" pitchFamily="34" charset="0"/>
              </a:rPr>
              <a:t>DAPI</a:t>
            </a:r>
            <a:endParaRPr lang="cs-CZ" altLang="cs-CZ" sz="1000" b="1">
              <a:latin typeface="Century Gothic CE" charset="-18"/>
            </a:endParaRPr>
          </a:p>
        </p:txBody>
      </p:sp>
      <p:sp>
        <p:nvSpPr>
          <p:cNvPr id="22537" name="Rectangle 9"/>
          <p:cNvSpPr>
            <a:spLocks noChangeArrowheads="1"/>
          </p:cNvSpPr>
          <p:nvPr/>
        </p:nvSpPr>
        <p:spPr bwMode="auto">
          <a:xfrm>
            <a:off x="7704138" y="936625"/>
            <a:ext cx="1206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a:latin typeface="Century Gothic" pitchFamily="34" charset="0"/>
              </a:rPr>
              <a:t>Mouse 3T3</a:t>
            </a:r>
            <a:endParaRPr lang="cs-CZ" altLang="cs-CZ" sz="1600">
              <a:latin typeface="Century Gothic CE" charset="-18"/>
            </a:endParaRPr>
          </a:p>
        </p:txBody>
      </p:sp>
      <p:pic>
        <p:nvPicPr>
          <p:cNvPr id="22538" name="Picture 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1963" y="4283075"/>
            <a:ext cx="327025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9" name="Rectangle 11"/>
          <p:cNvSpPr>
            <a:spLocks noChangeArrowheads="1"/>
          </p:cNvSpPr>
          <p:nvPr/>
        </p:nvSpPr>
        <p:spPr bwMode="auto">
          <a:xfrm>
            <a:off x="7704138" y="3975100"/>
            <a:ext cx="995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a:latin typeface="Symbol" pitchFamily="18" charset="2"/>
              </a:rPr>
              <a:t>l</a:t>
            </a:r>
            <a:r>
              <a:rPr lang="cs-CZ" altLang="cs-CZ" sz="1600"/>
              <a:t> Hind III</a:t>
            </a:r>
            <a:endParaRPr lang="cs-CZ" altLang="cs-CZ" sz="1600">
              <a:latin typeface="Arial CE" charset="-18"/>
            </a:endParaRPr>
          </a:p>
        </p:txBody>
      </p:sp>
      <p:sp>
        <p:nvSpPr>
          <p:cNvPr id="22540" name="Rectangle 12"/>
          <p:cNvSpPr>
            <a:spLocks noChangeArrowheads="1"/>
          </p:cNvSpPr>
          <p:nvPr/>
        </p:nvSpPr>
        <p:spPr bwMode="auto">
          <a:xfrm rot="-3060000">
            <a:off x="4309269" y="3906044"/>
            <a:ext cx="614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POPO-1</a:t>
            </a:r>
            <a:endParaRPr lang="cs-CZ" altLang="cs-CZ" sz="1000">
              <a:latin typeface="Times New Roman CE" charset="-18"/>
            </a:endParaRPr>
          </a:p>
        </p:txBody>
      </p:sp>
      <p:sp>
        <p:nvSpPr>
          <p:cNvPr id="22541" name="Rectangle 13"/>
          <p:cNvSpPr>
            <a:spLocks noChangeArrowheads="1"/>
          </p:cNvSpPr>
          <p:nvPr/>
        </p:nvSpPr>
        <p:spPr bwMode="auto">
          <a:xfrm rot="-3060000">
            <a:off x="4626769" y="3894931"/>
            <a:ext cx="6429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BOBO-1</a:t>
            </a:r>
            <a:endParaRPr lang="cs-CZ" altLang="cs-CZ" sz="1000">
              <a:latin typeface="Times New Roman CE" charset="-18"/>
            </a:endParaRPr>
          </a:p>
        </p:txBody>
      </p:sp>
      <p:sp>
        <p:nvSpPr>
          <p:cNvPr id="22542" name="Rectangle 14"/>
          <p:cNvSpPr>
            <a:spLocks noChangeArrowheads="1"/>
          </p:cNvSpPr>
          <p:nvPr/>
        </p:nvSpPr>
        <p:spPr bwMode="auto">
          <a:xfrm rot="-3060000">
            <a:off x="4918075" y="3889375"/>
            <a:ext cx="657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YOYO-1</a:t>
            </a:r>
            <a:endParaRPr lang="cs-CZ" altLang="cs-CZ" sz="1000">
              <a:latin typeface="Times New Roman CE" charset="-18"/>
            </a:endParaRPr>
          </a:p>
        </p:txBody>
      </p:sp>
      <p:sp>
        <p:nvSpPr>
          <p:cNvPr id="22543" name="Rectangle 15"/>
          <p:cNvSpPr>
            <a:spLocks noChangeArrowheads="1"/>
          </p:cNvSpPr>
          <p:nvPr/>
        </p:nvSpPr>
        <p:spPr bwMode="auto">
          <a:xfrm rot="-3060000">
            <a:off x="5219701" y="3900487"/>
            <a:ext cx="628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TOTO-1</a:t>
            </a:r>
            <a:endParaRPr lang="cs-CZ" altLang="cs-CZ" sz="1000">
              <a:latin typeface="Times New Roman CE" charset="-18"/>
            </a:endParaRPr>
          </a:p>
        </p:txBody>
      </p:sp>
      <p:sp>
        <p:nvSpPr>
          <p:cNvPr id="22544" name="Rectangle 16"/>
          <p:cNvSpPr>
            <a:spLocks noChangeArrowheads="1"/>
          </p:cNvSpPr>
          <p:nvPr/>
        </p:nvSpPr>
        <p:spPr bwMode="auto">
          <a:xfrm rot="-3060000">
            <a:off x="5556251" y="3922712"/>
            <a:ext cx="5715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JOJO-1</a:t>
            </a:r>
            <a:endParaRPr lang="cs-CZ" altLang="cs-CZ" sz="1000">
              <a:latin typeface="Times New Roman CE" charset="-18"/>
            </a:endParaRPr>
          </a:p>
        </p:txBody>
      </p:sp>
      <p:sp>
        <p:nvSpPr>
          <p:cNvPr id="22545" name="Rectangle 17"/>
          <p:cNvSpPr>
            <a:spLocks noChangeArrowheads="1"/>
          </p:cNvSpPr>
          <p:nvPr/>
        </p:nvSpPr>
        <p:spPr bwMode="auto">
          <a:xfrm rot="-3060000">
            <a:off x="5884069" y="3906044"/>
            <a:ext cx="614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POPO-3</a:t>
            </a:r>
            <a:endParaRPr lang="cs-CZ" altLang="cs-CZ" sz="1000">
              <a:latin typeface="Times New Roman CE" charset="-18"/>
            </a:endParaRPr>
          </a:p>
        </p:txBody>
      </p:sp>
      <p:sp>
        <p:nvSpPr>
          <p:cNvPr id="22546" name="Rectangle 18"/>
          <p:cNvSpPr>
            <a:spLocks noChangeArrowheads="1"/>
          </p:cNvSpPr>
          <p:nvPr/>
        </p:nvSpPr>
        <p:spPr bwMode="auto">
          <a:xfrm rot="-3060000">
            <a:off x="6154738" y="3900487"/>
            <a:ext cx="628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LOLO-1</a:t>
            </a:r>
            <a:endParaRPr lang="cs-CZ" altLang="cs-CZ" sz="1000">
              <a:latin typeface="Times New Roman CE" charset="-18"/>
            </a:endParaRPr>
          </a:p>
        </p:txBody>
      </p:sp>
      <p:sp>
        <p:nvSpPr>
          <p:cNvPr id="22547" name="Rectangle 19"/>
          <p:cNvSpPr>
            <a:spLocks noChangeArrowheads="1"/>
          </p:cNvSpPr>
          <p:nvPr/>
        </p:nvSpPr>
        <p:spPr bwMode="auto">
          <a:xfrm rot="-3060000">
            <a:off x="6514307" y="3877469"/>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BOBO-3</a:t>
            </a:r>
            <a:endParaRPr lang="cs-CZ" altLang="cs-CZ" sz="1000">
              <a:latin typeface="Times New Roman CE" charset="-18"/>
            </a:endParaRPr>
          </a:p>
        </p:txBody>
      </p:sp>
      <p:sp>
        <p:nvSpPr>
          <p:cNvPr id="22548" name="Rectangle 20"/>
          <p:cNvSpPr>
            <a:spLocks noChangeArrowheads="1"/>
          </p:cNvSpPr>
          <p:nvPr/>
        </p:nvSpPr>
        <p:spPr bwMode="auto">
          <a:xfrm rot="-3060000">
            <a:off x="6857207" y="3877469"/>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YOYO-3</a:t>
            </a:r>
            <a:endParaRPr lang="cs-CZ" altLang="cs-CZ" sz="1000">
              <a:latin typeface="Times New Roman CE" charset="-18"/>
            </a:endParaRPr>
          </a:p>
        </p:txBody>
      </p:sp>
      <p:sp>
        <p:nvSpPr>
          <p:cNvPr id="22549" name="Rectangle 21"/>
          <p:cNvSpPr>
            <a:spLocks noChangeArrowheads="1"/>
          </p:cNvSpPr>
          <p:nvPr/>
        </p:nvSpPr>
        <p:spPr bwMode="auto">
          <a:xfrm rot="-3060000">
            <a:off x="7154069" y="3886994"/>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TOTO-3</a:t>
            </a:r>
            <a:endParaRPr lang="cs-CZ" altLang="cs-CZ" sz="1000">
              <a:latin typeface="Times New Roman CE" charset="-18"/>
            </a:endParaRPr>
          </a:p>
        </p:txBody>
      </p:sp>
      <p:pic>
        <p:nvPicPr>
          <p:cNvPr id="22550" name="Picture 2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0425" y="4637088"/>
            <a:ext cx="187325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51" name="Rectangle 23"/>
          <p:cNvSpPr>
            <a:spLocks noChangeArrowheads="1"/>
          </p:cNvSpPr>
          <p:nvPr/>
        </p:nvSpPr>
        <p:spPr bwMode="auto">
          <a:xfrm>
            <a:off x="2640013" y="4711700"/>
            <a:ext cx="14493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200">
                <a:solidFill>
                  <a:schemeClr val="bg1"/>
                </a:solidFill>
                <a:latin typeface="Century Gothic" pitchFamily="34" charset="0"/>
              </a:rPr>
              <a:t>propidium iodide</a:t>
            </a:r>
            <a:endParaRPr lang="cs-CZ" altLang="cs-CZ" sz="1200">
              <a:solidFill>
                <a:schemeClr val="bg1"/>
              </a:solidFill>
              <a:latin typeface="Century Gothic CE" charset="-18"/>
            </a:endParaRPr>
          </a:p>
        </p:txBody>
      </p:sp>
      <p:sp>
        <p:nvSpPr>
          <p:cNvPr id="22552" name="Rectangle 2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32702254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984250" y="332656"/>
            <a:ext cx="716280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43000" indent="-228600" defTabSz="895350">
              <a:spcBef>
                <a:spcPct val="20000"/>
              </a:spcBef>
              <a:buChar char="•"/>
              <a:defRPr sz="2400">
                <a:solidFill>
                  <a:schemeClr val="tx1"/>
                </a:solidFill>
                <a:latin typeface="Arial" charset="0"/>
              </a:defRPr>
            </a:lvl3pPr>
            <a:lvl4pPr marL="1600200" indent="-228600"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400" b="0" dirty="0">
                <a:solidFill>
                  <a:schemeClr val="tx2"/>
                </a:solidFill>
                <a:latin typeface="Times New Roman" pitchFamily="18" charset="0"/>
              </a:rPr>
              <a:t>Technické součásti</a:t>
            </a:r>
            <a:endParaRPr lang="en-US" altLang="cs-CZ" sz="5500" b="0" dirty="0">
              <a:solidFill>
                <a:srgbClr val="FAFD00"/>
              </a:solidFill>
              <a:latin typeface="Book Antiqua" pitchFamily="18" charset="0"/>
            </a:endParaRPr>
          </a:p>
        </p:txBody>
      </p:sp>
      <p:sp>
        <p:nvSpPr>
          <p:cNvPr id="22531" name="Rectangle 5"/>
          <p:cNvSpPr>
            <a:spLocks noChangeArrowheads="1"/>
          </p:cNvSpPr>
          <p:nvPr/>
        </p:nvSpPr>
        <p:spPr bwMode="auto">
          <a:xfrm>
            <a:off x="1709738" y="1498600"/>
            <a:ext cx="5999162"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79400" indent="-279400"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43000" indent="-228600" defTabSz="895350">
              <a:spcBef>
                <a:spcPct val="20000"/>
              </a:spcBef>
              <a:buChar char="•"/>
              <a:defRPr sz="2400">
                <a:solidFill>
                  <a:schemeClr val="tx1"/>
                </a:solidFill>
                <a:latin typeface="Arial" charset="0"/>
              </a:defRPr>
            </a:lvl3pPr>
            <a:lvl4pPr marL="1600200" indent="-228600"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b="0"/>
              <a:t>Zdroje světla</a:t>
            </a:r>
            <a:endParaRPr lang="en-US" altLang="cs-CZ" b="0"/>
          </a:p>
          <a:p>
            <a:pPr eaLnBrk="1" hangingPunct="1"/>
            <a:r>
              <a:rPr lang="cs-CZ" altLang="cs-CZ" b="0"/>
              <a:t>Detekční systémy</a:t>
            </a:r>
            <a:endParaRPr lang="en-US" altLang="cs-CZ" b="0"/>
          </a:p>
          <a:p>
            <a:pPr eaLnBrk="1" hangingPunct="1"/>
            <a:r>
              <a:rPr lang="cs-CZ" altLang="cs-CZ" b="0"/>
              <a:t>Fluidní systém</a:t>
            </a:r>
            <a:endParaRPr lang="en-US" altLang="cs-CZ" b="0"/>
          </a:p>
          <a:p>
            <a:pPr eaLnBrk="1" hangingPunct="1"/>
            <a:r>
              <a:rPr lang="cs-CZ" altLang="cs-CZ" b="0"/>
              <a:t>Separace</a:t>
            </a:r>
            <a:endParaRPr lang="en-US" altLang="cs-CZ" b="0"/>
          </a:p>
          <a:p>
            <a:pPr eaLnBrk="1" hangingPunct="1"/>
            <a:r>
              <a:rPr lang="cs-CZ" altLang="cs-CZ" b="0"/>
              <a:t>Sběr dat</a:t>
            </a:r>
            <a:endParaRPr lang="en-US" altLang="cs-CZ" b="0"/>
          </a:p>
          <a:p>
            <a:pPr eaLnBrk="1" hangingPunct="1"/>
            <a:r>
              <a:rPr lang="cs-CZ" altLang="cs-CZ" b="0"/>
              <a:t>Analýza dat</a:t>
            </a:r>
            <a:endParaRPr lang="en-US" altLang="cs-CZ" b="0"/>
          </a:p>
        </p:txBody>
      </p:sp>
      <p:sp>
        <p:nvSpPr>
          <p:cNvPr id="22532" name="Text Box 6"/>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Tree>
    <p:extLst>
      <p:ext uri="{BB962C8B-B14F-4D97-AF65-F5344CB8AC3E}">
        <p14:creationId xmlns:p14="http://schemas.microsoft.com/office/powerpoint/2010/main" val="34741535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a:xfrm>
            <a:off x="1192213" y="188913"/>
            <a:ext cx="7772400" cy="8382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b="1" smtClean="0"/>
              <a:t>Wallace Coulter</a:t>
            </a:r>
          </a:p>
        </p:txBody>
      </p:sp>
      <p:sp>
        <p:nvSpPr>
          <p:cNvPr id="34819" name="Rectangle 5"/>
          <p:cNvSpPr>
            <a:spLocks noGrp="1" noChangeArrowheads="1"/>
          </p:cNvSpPr>
          <p:nvPr>
            <p:ph idx="1"/>
          </p:nvPr>
        </p:nvSpPr>
        <p:spPr>
          <a:xfrm>
            <a:off x="1047750" y="1196975"/>
            <a:ext cx="4681538" cy="4103688"/>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2" eaLnBrk="1" hangingPunct="1"/>
            <a:endParaRPr lang="en-US" altLang="cs-CZ" sz="2000" smtClean="0"/>
          </a:p>
          <a:p>
            <a:pPr eaLnBrk="1" hangingPunct="1"/>
            <a:r>
              <a:rPr lang="en-US" altLang="cs-CZ" sz="2800" b="1" smtClean="0"/>
              <a:t>Wallace Coulter - Coulter orifice - 1956</a:t>
            </a:r>
            <a:r>
              <a:rPr lang="en-US" altLang="cs-CZ" sz="2800" smtClean="0"/>
              <a:t> - </a:t>
            </a:r>
          </a:p>
          <a:p>
            <a:pPr eaLnBrk="1" hangingPunct="1"/>
            <a:r>
              <a:rPr lang="en-US" altLang="cs-CZ" sz="2800" smtClean="0"/>
              <a:t>(patent 1953) – </a:t>
            </a:r>
            <a:r>
              <a:rPr lang="cs-CZ" altLang="cs-CZ" sz="2800" smtClean="0"/>
              <a:t>měření změny vodivosti během průchodu buněk v suspenzi malým otvorem</a:t>
            </a:r>
            <a:r>
              <a:rPr lang="en-US" altLang="cs-CZ" sz="2000" smtClean="0"/>
              <a:t> </a:t>
            </a:r>
          </a:p>
        </p:txBody>
      </p:sp>
      <p:sp>
        <p:nvSpPr>
          <p:cNvPr id="34820" name="Text Box 8"/>
          <p:cNvSpPr txBox="1">
            <a:spLocks noChangeArrowheads="1"/>
          </p:cNvSpPr>
          <p:nvPr/>
        </p:nvSpPr>
        <p:spPr bwMode="auto">
          <a:xfrm>
            <a:off x="4211638" y="5191125"/>
            <a:ext cx="18002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800" b="0">
                <a:latin typeface="Times New Roman" pitchFamily="18" charset="0"/>
              </a:rPr>
              <a:t>Originální patentová aplikace W.</a:t>
            </a:r>
            <a:r>
              <a:rPr lang="en-US" altLang="cs-CZ" sz="1800" b="0">
                <a:latin typeface="Times New Roman" pitchFamily="18" charset="0"/>
              </a:rPr>
              <a:t>Coulter</a:t>
            </a:r>
            <a:r>
              <a:rPr lang="cs-CZ" altLang="cs-CZ" sz="1800" b="0">
                <a:latin typeface="Times New Roman" pitchFamily="18" charset="0"/>
              </a:rPr>
              <a:t>a</a:t>
            </a:r>
            <a:r>
              <a:rPr lang="en-US" altLang="cs-CZ" sz="1800" b="0">
                <a:latin typeface="Times New Roman" pitchFamily="18" charset="0"/>
              </a:rPr>
              <a:t> 1953 </a:t>
            </a:r>
          </a:p>
        </p:txBody>
      </p:sp>
      <p:grpSp>
        <p:nvGrpSpPr>
          <p:cNvPr id="34821" name="Group 12"/>
          <p:cNvGrpSpPr>
            <a:grpSpLocks/>
          </p:cNvGrpSpPr>
          <p:nvPr/>
        </p:nvGrpSpPr>
        <p:grpSpPr bwMode="auto">
          <a:xfrm>
            <a:off x="6011863" y="2493963"/>
            <a:ext cx="2925762" cy="4364037"/>
            <a:chOff x="210" y="1518"/>
            <a:chExt cx="1843" cy="2749"/>
          </a:xfrm>
        </p:grpSpPr>
        <p:pic>
          <p:nvPicPr>
            <p:cNvPr id="34825" name="Picture 13" descr="Coulter pat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 y="1518"/>
              <a:ext cx="1843" cy="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 Box 14"/>
            <p:cNvSpPr txBox="1">
              <a:spLocks noChangeArrowheads="1"/>
            </p:cNvSpPr>
            <p:nvPr/>
          </p:nvSpPr>
          <p:spPr bwMode="auto">
            <a:xfrm>
              <a:off x="225" y="3921"/>
              <a:ext cx="12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US" altLang="cs-CZ" sz="1200" b="0">
                  <a:solidFill>
                    <a:schemeClr val="bg1"/>
                  </a:solidFill>
                  <a:latin typeface="Comic Sans MS" pitchFamily="66" charset="0"/>
                </a:rPr>
                <a:t>Photo by J.Paul Robinson</a:t>
              </a:r>
            </a:p>
            <a:p>
              <a:pPr>
                <a:spcBef>
                  <a:spcPct val="0"/>
                </a:spcBef>
                <a:buClrTx/>
                <a:buSzTx/>
                <a:buFontTx/>
                <a:buNone/>
              </a:pPr>
              <a:endParaRPr lang="en-US" altLang="cs-CZ" sz="1800" b="0">
                <a:latin typeface="Times New Roman" pitchFamily="18" charset="0"/>
              </a:endParaRPr>
            </a:p>
          </p:txBody>
        </p:sp>
      </p:grpSp>
      <p:sp>
        <p:nvSpPr>
          <p:cNvPr id="34822" name="Text Box 15"/>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
        <p:nvSpPr>
          <p:cNvPr id="34823" name="AutoShape 17" descr="image009"/>
          <p:cNvSpPr>
            <a:spLocks noChangeAspect="1" noChangeArrowheads="1"/>
          </p:cNvSpPr>
          <p:nvPr/>
        </p:nvSpPr>
        <p:spPr bwMode="auto">
          <a:xfrm>
            <a:off x="4127500" y="5562600"/>
            <a:ext cx="7239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pic>
        <p:nvPicPr>
          <p:cNvPr id="34824"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260350"/>
            <a:ext cx="14859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49888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title"/>
          </p:nvPr>
        </p:nvSpPr>
        <p:spPr>
          <a:xfrm>
            <a:off x="1187450" y="203200"/>
            <a:ext cx="7291388" cy="89852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s-CZ" altLang="cs-CZ" sz="3200" smtClean="0"/>
              <a:t>Jak počítat buňky</a:t>
            </a:r>
            <a:r>
              <a:rPr lang="en-US" altLang="cs-CZ" sz="3200" smtClean="0"/>
              <a:t>?</a:t>
            </a:r>
          </a:p>
        </p:txBody>
      </p:sp>
      <p:sp>
        <p:nvSpPr>
          <p:cNvPr id="35843" name="Rectangle 7"/>
          <p:cNvSpPr>
            <a:spLocks noGrp="1" noChangeArrowheads="1"/>
          </p:cNvSpPr>
          <p:nvPr>
            <p:ph idx="1"/>
          </p:nvPr>
        </p:nvSpPr>
        <p:spPr>
          <a:xfrm>
            <a:off x="1042988" y="1476341"/>
            <a:ext cx="7896225" cy="4087812"/>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cs-CZ" altLang="cs-CZ" sz="2400" dirty="0" smtClean="0"/>
              <a:t>H</a:t>
            </a:r>
            <a:r>
              <a:rPr lang="en-US" altLang="cs-CZ" sz="2400" dirty="0" err="1" smtClean="0"/>
              <a:t>emocytometer</a:t>
            </a:r>
            <a:r>
              <a:rPr lang="cs-CZ" altLang="cs-CZ" sz="2400" dirty="0" smtClean="0"/>
              <a:t> (B</a:t>
            </a:r>
            <a:r>
              <a:rPr lang="en-US" altLang="cs-CZ" sz="2400" dirty="0" smtClean="0">
                <a:cs typeface="Arial" charset="0"/>
              </a:rPr>
              <a:t>ü</a:t>
            </a:r>
            <a:r>
              <a:rPr lang="cs-CZ" altLang="cs-CZ" sz="2400" dirty="0" err="1" smtClean="0"/>
              <a:t>rkerova</a:t>
            </a:r>
            <a:r>
              <a:rPr lang="cs-CZ" altLang="cs-CZ" sz="2400" dirty="0" smtClean="0"/>
              <a:t> komůrka)</a:t>
            </a:r>
            <a:r>
              <a:rPr lang="en-US" altLang="cs-CZ" sz="2400" dirty="0" smtClean="0"/>
              <a:t> </a:t>
            </a:r>
            <a:r>
              <a:rPr lang="cs-CZ" altLang="cs-CZ" sz="2400" dirty="0" smtClean="0"/>
              <a:t>byla standardem pro počítání buněk do </a:t>
            </a:r>
            <a:r>
              <a:rPr lang="en-US" altLang="cs-CZ" sz="2400" dirty="0" smtClean="0"/>
              <a:t>~</a:t>
            </a:r>
            <a:r>
              <a:rPr lang="cs-CZ" altLang="cs-CZ" sz="2400" dirty="0" smtClean="0"/>
              <a:t> 1950</a:t>
            </a:r>
            <a:endParaRPr lang="en-US" altLang="cs-CZ" sz="2400" dirty="0" smtClean="0"/>
          </a:p>
          <a:p>
            <a:pPr eaLnBrk="1" hangingPunct="1">
              <a:lnSpc>
                <a:spcPct val="90000"/>
              </a:lnSpc>
            </a:pPr>
            <a:r>
              <a:rPr lang="cs-CZ" altLang="cs-CZ" sz="2400" dirty="0" smtClean="0"/>
              <a:t>Rozměry jsou</a:t>
            </a:r>
            <a:r>
              <a:rPr lang="en-US" altLang="cs-CZ" sz="2400" dirty="0" smtClean="0"/>
              <a:t> 3x3x0.1 mm. </a:t>
            </a:r>
            <a:r>
              <a:rPr lang="cs-CZ" altLang="cs-CZ" sz="2400" dirty="0" smtClean="0"/>
              <a:t>Obvykle jsou červené krvinky (</a:t>
            </a:r>
            <a:r>
              <a:rPr lang="en-US" altLang="cs-CZ" sz="2400" dirty="0" smtClean="0"/>
              <a:t>1 x 10</a:t>
            </a:r>
            <a:r>
              <a:rPr lang="en-US" altLang="cs-CZ" sz="2400" baseline="30000" dirty="0" smtClean="0"/>
              <a:t>6</a:t>
            </a:r>
            <a:r>
              <a:rPr lang="en-US" altLang="cs-CZ" sz="2400" dirty="0" smtClean="0"/>
              <a:t>/mm</a:t>
            </a:r>
            <a:r>
              <a:rPr lang="en-US" altLang="cs-CZ" sz="2400" baseline="30000" dirty="0" smtClean="0"/>
              <a:t>3</a:t>
            </a:r>
            <a:r>
              <a:rPr lang="en-US" altLang="cs-CZ" sz="2400" dirty="0" smtClean="0"/>
              <a:t> </a:t>
            </a:r>
            <a:r>
              <a:rPr lang="cs-CZ" altLang="cs-CZ" sz="2400" dirty="0" smtClean="0"/>
              <a:t>)počítány po naředění</a:t>
            </a:r>
            <a:r>
              <a:rPr lang="en-US" altLang="cs-CZ" sz="2400" dirty="0" smtClean="0"/>
              <a:t> 1:200 </a:t>
            </a:r>
            <a:endParaRPr lang="cs-CZ" altLang="cs-CZ" sz="2400" dirty="0" smtClean="0"/>
          </a:p>
          <a:p>
            <a:pPr eaLnBrk="1" hangingPunct="1">
              <a:lnSpc>
                <a:spcPct val="90000"/>
              </a:lnSpc>
            </a:pPr>
            <a:r>
              <a:rPr lang="en-US" altLang="cs-CZ" sz="2400" dirty="0" err="1" smtClean="0"/>
              <a:t>Leukocyt</a:t>
            </a:r>
            <a:r>
              <a:rPr lang="cs-CZ" altLang="cs-CZ" sz="2400" dirty="0" smtClean="0"/>
              <a:t>y</a:t>
            </a:r>
            <a:r>
              <a:rPr lang="en-US" altLang="cs-CZ" sz="2400" dirty="0" smtClean="0"/>
              <a:t> (5x10</a:t>
            </a:r>
            <a:r>
              <a:rPr lang="en-US" altLang="cs-CZ" sz="2400" baseline="30000" dirty="0" smtClean="0"/>
              <a:t>3</a:t>
            </a:r>
            <a:r>
              <a:rPr lang="en-US" altLang="cs-CZ" sz="2400" dirty="0" smtClean="0"/>
              <a:t>/mm</a:t>
            </a:r>
            <a:r>
              <a:rPr lang="en-US" altLang="cs-CZ" sz="2400" baseline="30000" dirty="0" smtClean="0"/>
              <a:t>3</a:t>
            </a:r>
            <a:r>
              <a:rPr lang="en-US" altLang="cs-CZ" sz="2400" dirty="0" smtClean="0"/>
              <a:t>) </a:t>
            </a:r>
            <a:r>
              <a:rPr lang="cs-CZ" altLang="cs-CZ" sz="2400" dirty="0" smtClean="0"/>
              <a:t>jsou ředěny</a:t>
            </a:r>
            <a:r>
              <a:rPr lang="en-US" altLang="cs-CZ" sz="2400" dirty="0" smtClean="0"/>
              <a:t> 1:10 </a:t>
            </a:r>
            <a:r>
              <a:rPr lang="cs-CZ" altLang="cs-CZ" sz="2400" dirty="0" smtClean="0"/>
              <a:t>v roztoku </a:t>
            </a:r>
            <a:r>
              <a:rPr lang="cs-CZ" altLang="cs-CZ" sz="2400" dirty="0" err="1" smtClean="0"/>
              <a:t>lyzujícím</a:t>
            </a:r>
            <a:r>
              <a:rPr lang="cs-CZ" altLang="cs-CZ" sz="2400" dirty="0" smtClean="0"/>
              <a:t> červené krvinky</a:t>
            </a:r>
          </a:p>
          <a:p>
            <a:pPr eaLnBrk="1" hangingPunct="1">
              <a:lnSpc>
                <a:spcPct val="90000"/>
              </a:lnSpc>
            </a:pPr>
            <a:r>
              <a:rPr lang="cs-CZ" altLang="cs-CZ" sz="2400" dirty="0" smtClean="0"/>
              <a:t>Statistická chyba:</a:t>
            </a:r>
            <a:r>
              <a:rPr lang="en-US" altLang="cs-CZ" sz="2400" dirty="0" smtClean="0">
                <a:sym typeface="Bookshelf Symbol 2" pitchFamily="2" charset="2"/>
              </a:rPr>
              <a:t> </a:t>
            </a:r>
          </a:p>
          <a:p>
            <a:pPr lvl="1" eaLnBrk="1" hangingPunct="1">
              <a:lnSpc>
                <a:spcPct val="90000"/>
              </a:lnSpc>
            </a:pPr>
            <a:r>
              <a:rPr lang="en-US" altLang="cs-CZ" sz="2000" dirty="0" smtClean="0">
                <a:sym typeface="Bookshelf Symbol 2" pitchFamily="2" charset="2"/>
              </a:rPr>
              <a:t>	k</a:t>
            </a:r>
            <a:r>
              <a:rPr lang="cs-CZ" altLang="cs-CZ" sz="2000" dirty="0" err="1" smtClean="0">
                <a:sym typeface="Bookshelf Symbol 2" pitchFamily="2" charset="2"/>
              </a:rPr>
              <a:t>oeficient</a:t>
            </a:r>
            <a:r>
              <a:rPr lang="cs-CZ" altLang="cs-CZ" sz="2000" dirty="0" smtClean="0">
                <a:sym typeface="Bookshelf Symbol 2" pitchFamily="2" charset="2"/>
              </a:rPr>
              <a:t> variance</a:t>
            </a:r>
            <a:r>
              <a:rPr lang="en-US" altLang="cs-CZ" sz="2000" dirty="0" smtClean="0">
                <a:sym typeface="Bookshelf Symbol 2" pitchFamily="2" charset="2"/>
              </a:rPr>
              <a:t> (CV) </a:t>
            </a:r>
            <a:r>
              <a:rPr lang="cs-CZ" altLang="cs-CZ" sz="2000" dirty="0" smtClean="0">
                <a:sym typeface="Bookshelf Symbol 2" pitchFamily="2" charset="2"/>
              </a:rPr>
              <a:t>je při </a:t>
            </a:r>
            <a:r>
              <a:rPr lang="en-US" altLang="cs-CZ" sz="2000" dirty="0" smtClean="0">
                <a:sym typeface="Bookshelf Symbol 2" pitchFamily="2" charset="2"/>
              </a:rPr>
              <a:t>500 </a:t>
            </a:r>
            <a:r>
              <a:rPr lang="cs-CZ" altLang="cs-CZ" sz="2000" dirty="0" smtClean="0">
                <a:sym typeface="Bookshelf Symbol 2" pitchFamily="2" charset="2"/>
              </a:rPr>
              <a:t>spočítaných buňkách</a:t>
            </a:r>
            <a:r>
              <a:rPr lang="en-US" altLang="cs-CZ" sz="2000" dirty="0" smtClean="0">
                <a:sym typeface="Bookshelf Symbol 2" pitchFamily="2" charset="2"/>
              </a:rPr>
              <a:t> 4.4% </a:t>
            </a:r>
          </a:p>
          <a:p>
            <a:pPr lvl="1" eaLnBrk="1" hangingPunct="1">
              <a:lnSpc>
                <a:spcPct val="90000"/>
              </a:lnSpc>
            </a:pPr>
            <a:r>
              <a:rPr lang="en-US" altLang="cs-CZ" sz="2000" dirty="0" smtClean="0">
                <a:sym typeface="Bookshelf Symbol 2" pitchFamily="2" charset="2"/>
              </a:rPr>
              <a:t>	</a:t>
            </a:r>
            <a:r>
              <a:rPr lang="cs-CZ" altLang="cs-CZ" sz="2000" dirty="0" smtClean="0">
                <a:sym typeface="Bookshelf Symbol 2" pitchFamily="2" charset="2"/>
              </a:rPr>
              <a:t>chyba pipetování a ředění je </a:t>
            </a:r>
            <a:r>
              <a:rPr lang="en-US" altLang="cs-CZ" sz="2000" dirty="0" smtClean="0">
                <a:sym typeface="Bookshelf Symbol 2" pitchFamily="2" charset="2"/>
              </a:rPr>
              <a:t>~ 10%</a:t>
            </a:r>
          </a:p>
        </p:txBody>
      </p:sp>
      <p:sp>
        <p:nvSpPr>
          <p:cNvPr id="35844" name="Text Box 8"/>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en-US" altLang="cs-CZ" sz="1000" b="0">
                <a:latin typeface="Times" pitchFamily="18" charset="0"/>
              </a:rPr>
              <a:t>Upraveno podle </a:t>
            </a:r>
            <a:r>
              <a:rPr lang="cs-CZ" altLang="cs-CZ" sz="1000" b="0">
                <a:latin typeface="Times" pitchFamily="18" charset="0"/>
              </a:rPr>
              <a:t>J.P. Robinson Purdue University BMS 631</a:t>
            </a:r>
          </a:p>
        </p:txBody>
      </p:sp>
      <p:pic>
        <p:nvPicPr>
          <p:cNvPr id="3584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5300663"/>
            <a:ext cx="28575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4581525"/>
            <a:ext cx="18764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81673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020762" y="188640"/>
            <a:ext cx="7940675" cy="638175"/>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spAutoFit/>
          </a:bodyPr>
          <a:lstStyle/>
          <a:p>
            <a:pPr eaLnBrk="1" hangingPunct="1">
              <a:lnSpc>
                <a:spcPct val="90000"/>
              </a:lnSpc>
            </a:pPr>
            <a:r>
              <a:rPr lang="de-DE" altLang="cs-CZ" sz="4000" dirty="0" err="1" smtClean="0"/>
              <a:t>Tyto</a:t>
            </a:r>
            <a:r>
              <a:rPr lang="de-DE" altLang="cs-CZ" sz="4000" dirty="0" smtClean="0"/>
              <a:t> </a:t>
            </a:r>
            <a:r>
              <a:rPr lang="cs-CZ" altLang="cs-CZ" sz="4000" dirty="0" smtClean="0"/>
              <a:t>částice mají něco společného …</a:t>
            </a:r>
            <a:endParaRPr lang="en-GB" altLang="cs-CZ" sz="4000" dirty="0" smtClean="0"/>
          </a:p>
        </p:txBody>
      </p:sp>
      <p:grpSp>
        <p:nvGrpSpPr>
          <p:cNvPr id="16387" name="Group 3"/>
          <p:cNvGrpSpPr>
            <a:grpSpLocks/>
          </p:cNvGrpSpPr>
          <p:nvPr/>
        </p:nvGrpSpPr>
        <p:grpSpPr bwMode="auto">
          <a:xfrm>
            <a:off x="1987550" y="1446213"/>
            <a:ext cx="5156200" cy="4000500"/>
            <a:chOff x="1409" y="911"/>
            <a:chExt cx="3653" cy="2520"/>
          </a:xfrm>
        </p:grpSpPr>
        <p:sp>
          <p:nvSpPr>
            <p:cNvPr id="16390" name="Rectangle 4"/>
            <p:cNvSpPr>
              <a:spLocks noChangeArrowheads="1"/>
            </p:cNvSpPr>
            <p:nvPr/>
          </p:nvSpPr>
          <p:spPr bwMode="auto">
            <a:xfrm>
              <a:off x="1409" y="911"/>
              <a:ext cx="3653" cy="2520"/>
            </a:xfrm>
            <a:prstGeom prst="rect">
              <a:avLst/>
            </a:prstGeom>
            <a:solidFill>
              <a:schemeClr val="accent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pic>
          <p:nvPicPr>
            <p:cNvPr id="1639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 y="2112"/>
              <a:ext cx="1504"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2"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7" y="2112"/>
              <a:ext cx="1529" cy="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3"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7" y="944"/>
              <a:ext cx="1488" cy="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4" name="Pictur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9" y="944"/>
              <a:ext cx="1504" cy="1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5" name="Rectangle 9"/>
            <p:cNvSpPr>
              <a:spLocks noChangeArrowheads="1"/>
            </p:cNvSpPr>
            <p:nvPr/>
          </p:nvSpPr>
          <p:spPr bwMode="auto">
            <a:xfrm>
              <a:off x="2065" y="3112"/>
              <a:ext cx="765"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de-DE" altLang="cs-CZ" sz="1600">
                  <a:solidFill>
                    <a:srgbClr val="66CCFF"/>
                  </a:solidFill>
                </a:rPr>
                <a:t>Algae</a:t>
              </a:r>
              <a:endParaRPr lang="en-GB" altLang="cs-CZ" sz="1600">
                <a:solidFill>
                  <a:srgbClr val="66CCFF"/>
                </a:solidFill>
              </a:endParaRPr>
            </a:p>
          </p:txBody>
        </p:sp>
        <p:sp>
          <p:nvSpPr>
            <p:cNvPr id="16396" name="Rectangle 10"/>
            <p:cNvSpPr>
              <a:spLocks noChangeArrowheads="1"/>
            </p:cNvSpPr>
            <p:nvPr/>
          </p:nvSpPr>
          <p:spPr bwMode="auto">
            <a:xfrm>
              <a:off x="3690" y="1920"/>
              <a:ext cx="1048"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en-GB" altLang="cs-CZ" sz="1600">
                  <a:solidFill>
                    <a:srgbClr val="66CCFF"/>
                  </a:solidFill>
                </a:rPr>
                <a:t>Chromosom</a:t>
              </a:r>
              <a:r>
                <a:rPr lang="de-DE" altLang="cs-CZ" sz="1600">
                  <a:solidFill>
                    <a:srgbClr val="66CCFF"/>
                  </a:solidFill>
                </a:rPr>
                <a:t>es</a:t>
              </a:r>
              <a:endParaRPr lang="en-GB" altLang="cs-CZ" sz="1600">
                <a:solidFill>
                  <a:srgbClr val="66CCFF"/>
                </a:solidFill>
              </a:endParaRPr>
            </a:p>
          </p:txBody>
        </p:sp>
        <p:sp>
          <p:nvSpPr>
            <p:cNvPr id="16397" name="Rectangle 11"/>
            <p:cNvSpPr>
              <a:spLocks noChangeArrowheads="1"/>
            </p:cNvSpPr>
            <p:nvPr/>
          </p:nvSpPr>
          <p:spPr bwMode="auto">
            <a:xfrm>
              <a:off x="1969" y="1892"/>
              <a:ext cx="82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de-DE" altLang="cs-CZ" sz="1600">
                  <a:solidFill>
                    <a:srgbClr val="66CCFF"/>
                  </a:solidFill>
                </a:rPr>
                <a:t>Blood cells</a:t>
              </a:r>
              <a:endParaRPr lang="en-GB" altLang="cs-CZ" sz="1600">
                <a:solidFill>
                  <a:srgbClr val="66CCFF"/>
                </a:solidFill>
              </a:endParaRPr>
            </a:p>
          </p:txBody>
        </p:sp>
        <p:sp>
          <p:nvSpPr>
            <p:cNvPr id="16398" name="Rectangle 12"/>
            <p:cNvSpPr>
              <a:spLocks noChangeArrowheads="1"/>
            </p:cNvSpPr>
            <p:nvPr/>
          </p:nvSpPr>
          <p:spPr bwMode="auto">
            <a:xfrm>
              <a:off x="3941" y="3099"/>
              <a:ext cx="68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de-DE" altLang="cs-CZ" sz="1600">
                  <a:solidFill>
                    <a:srgbClr val="66CCFF"/>
                  </a:solidFill>
                </a:rPr>
                <a:t>Protozoa</a:t>
              </a:r>
              <a:endParaRPr lang="en-GB" altLang="cs-CZ" sz="1600">
                <a:solidFill>
                  <a:srgbClr val="66CCFF"/>
                </a:solidFill>
              </a:endParaRPr>
            </a:p>
          </p:txBody>
        </p:sp>
      </p:grpSp>
      <p:sp>
        <p:nvSpPr>
          <p:cNvPr id="167949" name="Rectangle 13"/>
          <p:cNvSpPr>
            <a:spLocks noChangeArrowheads="1"/>
          </p:cNvSpPr>
          <p:nvPr/>
        </p:nvSpPr>
        <p:spPr bwMode="auto">
          <a:xfrm>
            <a:off x="1200150" y="5778500"/>
            <a:ext cx="75819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cs-CZ" altLang="cs-CZ" sz="2400" b="0">
                <a:solidFill>
                  <a:srgbClr val="330066"/>
                </a:solidFill>
              </a:rPr>
              <a:t>… určité parametry těchto částic mohou být měřeny pomocí průtokové cytometrie.</a:t>
            </a:r>
            <a:endParaRPr lang="en-GB" altLang="cs-CZ" sz="2400" b="0">
              <a:solidFill>
                <a:srgbClr val="330066"/>
              </a:solidFill>
            </a:endParaRPr>
          </a:p>
        </p:txBody>
      </p:sp>
      <p:pic>
        <p:nvPicPr>
          <p:cNvPr id="16389" name="Picture 15" descr="bd_log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6324600"/>
            <a:ext cx="1219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0497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title"/>
          </p:nvPr>
        </p:nvSpPr>
        <p:spPr>
          <a:xfrm>
            <a:off x="1116013" y="115888"/>
            <a:ext cx="7772400" cy="1316037"/>
          </a:xfrm>
          <a:noFill/>
        </p:spPr>
        <p:txBody>
          <a:bodyPr/>
          <a:lstStyle/>
          <a:p>
            <a:pPr eaLnBrk="1" hangingPunct="1"/>
            <a:r>
              <a:rPr lang="cs-CZ" altLang="cs-CZ" sz="4000" smtClean="0"/>
              <a:t>Roche Innovatis</a:t>
            </a:r>
            <a:br>
              <a:rPr lang="cs-CZ" altLang="cs-CZ" sz="4000" smtClean="0"/>
            </a:br>
            <a:r>
              <a:rPr lang="en-US" altLang="cs-CZ" sz="4000" smtClean="0"/>
              <a:t>Cedex</a:t>
            </a:r>
            <a:endParaRPr lang="cs-CZ" altLang="cs-CZ" sz="4000" smtClean="0"/>
          </a:p>
        </p:txBody>
      </p:sp>
      <p:pic>
        <p:nvPicPr>
          <p:cNvPr id="368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341438"/>
            <a:ext cx="6110288" cy="470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3502025"/>
            <a:ext cx="3743325" cy="335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1735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9"/>
          <p:cNvSpPr>
            <a:spLocks noGrp="1" noChangeArrowheads="1"/>
          </p:cNvSpPr>
          <p:nvPr>
            <p:ph type="title"/>
          </p:nvPr>
        </p:nvSpPr>
        <p:spPr/>
        <p:txBody>
          <a:bodyPr/>
          <a:lstStyle/>
          <a:p>
            <a:pPr eaLnBrk="1" hangingPunct="1"/>
            <a:r>
              <a:rPr lang="en-US" altLang="cs-CZ" b="1" smtClean="0"/>
              <a:t>Coulter</a:t>
            </a:r>
            <a:r>
              <a:rPr lang="cs-CZ" altLang="cs-CZ" b="1" smtClean="0"/>
              <a:t> Counter</a:t>
            </a:r>
          </a:p>
        </p:txBody>
      </p:sp>
      <p:pic>
        <p:nvPicPr>
          <p:cNvPr id="37891" name="Picture 5" descr="DSC0389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547813" y="2536032"/>
            <a:ext cx="3384550" cy="2538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8" descr="DSC0389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5141119" y="1484313"/>
            <a:ext cx="3481387" cy="464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11"/>
          <p:cNvSpPr txBox="1">
            <a:spLocks noChangeArrowheads="1"/>
          </p:cNvSpPr>
          <p:nvPr/>
        </p:nvSpPr>
        <p:spPr bwMode="auto">
          <a:xfrm>
            <a:off x="1116013" y="5876925"/>
            <a:ext cx="2955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800" b="0">
                <a:latin typeface="Times New Roman" pitchFamily="18" charset="0"/>
              </a:rPr>
              <a:t>První komerční verze CC</a:t>
            </a:r>
            <a:endParaRPr lang="en-US" altLang="cs-CZ" sz="1800" b="0">
              <a:latin typeface="Times New Roman" pitchFamily="18" charset="0"/>
            </a:endParaRPr>
          </a:p>
        </p:txBody>
      </p:sp>
    </p:spTree>
    <p:extLst>
      <p:ext uri="{BB962C8B-B14F-4D97-AF65-F5344CB8AC3E}">
        <p14:creationId xmlns:p14="http://schemas.microsoft.com/office/powerpoint/2010/main" val="42806108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
          <p:cNvSpPr>
            <a:spLocks noGrp="1" noChangeArrowheads="1"/>
          </p:cNvSpPr>
          <p:nvPr>
            <p:ph type="title"/>
          </p:nvPr>
        </p:nvSpPr>
        <p:spPr>
          <a:xfrm>
            <a:off x="1354470" y="17190"/>
            <a:ext cx="7772400" cy="1143000"/>
          </a:xfrm>
        </p:spPr>
        <p:txBody>
          <a:bodyPr/>
          <a:lstStyle/>
          <a:p>
            <a:pPr eaLnBrk="1" hangingPunct="1"/>
            <a:r>
              <a:rPr lang="cs-CZ" altLang="cs-CZ" dirty="0" err="1" smtClean="0"/>
              <a:t>Coulter</a:t>
            </a:r>
            <a:r>
              <a:rPr lang="cs-CZ" altLang="cs-CZ" dirty="0" smtClean="0"/>
              <a:t> </a:t>
            </a:r>
            <a:r>
              <a:rPr lang="cs-CZ" altLang="cs-CZ" dirty="0" err="1" smtClean="0"/>
              <a:t>Counter</a:t>
            </a:r>
            <a:endParaRPr lang="cs-CZ" altLang="cs-CZ" dirty="0" smtClean="0"/>
          </a:p>
        </p:txBody>
      </p:sp>
      <p:pic>
        <p:nvPicPr>
          <p:cNvPr id="38914" name="Picture 4" descr="Untitled-7"/>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042988" y="908050"/>
            <a:ext cx="7777162" cy="5473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7"/>
          <p:cNvSpPr txBox="1">
            <a:spLocks noChangeArrowheads="1"/>
          </p:cNvSpPr>
          <p:nvPr/>
        </p:nvSpPr>
        <p:spPr bwMode="auto">
          <a:xfrm>
            <a:off x="8101013" y="6381750"/>
            <a:ext cx="493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000" b="0">
                <a:latin typeface="Tahoma" pitchFamily="34" charset="0"/>
              </a:rPr>
              <a:t>© CC</a:t>
            </a:r>
          </a:p>
        </p:txBody>
      </p:sp>
    </p:spTree>
    <p:extLst>
      <p:ext uri="{BB962C8B-B14F-4D97-AF65-F5344CB8AC3E}">
        <p14:creationId xmlns:p14="http://schemas.microsoft.com/office/powerpoint/2010/main" val="28896076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cs-CZ" altLang="cs-CZ" smtClean="0"/>
              <a:t>Beckman Coulter</a:t>
            </a:r>
          </a:p>
        </p:txBody>
      </p:sp>
      <p:sp>
        <p:nvSpPr>
          <p:cNvPr id="39939" name="Rectangle 3"/>
          <p:cNvSpPr>
            <a:spLocks noGrp="1" noChangeArrowheads="1"/>
          </p:cNvSpPr>
          <p:nvPr>
            <p:ph idx="1"/>
          </p:nvPr>
        </p:nvSpPr>
        <p:spPr/>
        <p:txBody>
          <a:bodyPr/>
          <a:lstStyle/>
          <a:p>
            <a:pPr eaLnBrk="1" hangingPunct="1"/>
            <a:r>
              <a:rPr lang="cs-CZ" altLang="cs-CZ" sz="2800" smtClean="0"/>
              <a:t>Multisizer™ 3</a:t>
            </a:r>
            <a:r>
              <a:rPr lang="en-US" altLang="cs-CZ" sz="2800" smtClean="0"/>
              <a:t>&amp;4</a:t>
            </a:r>
            <a:r>
              <a:rPr lang="cs-CZ" altLang="cs-CZ" sz="2800" smtClean="0"/>
              <a:t> COULTER COUNTER® </a:t>
            </a:r>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988" y="2997200"/>
            <a:ext cx="3529012"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068638"/>
            <a:ext cx="4824413"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8648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051020" y="-13672"/>
            <a:ext cx="7772400" cy="1316038"/>
          </a:xfrm>
        </p:spPr>
        <p:txBody>
          <a:bodyPr/>
          <a:lstStyle/>
          <a:p>
            <a:pPr eaLnBrk="1" hangingPunct="1"/>
            <a:r>
              <a:rPr lang="cs-CZ" altLang="cs-CZ" dirty="0" err="1" smtClean="0"/>
              <a:t>Roche</a:t>
            </a:r>
            <a:r>
              <a:rPr lang="cs-CZ" altLang="cs-CZ" dirty="0" smtClean="0"/>
              <a:t> </a:t>
            </a:r>
            <a:r>
              <a:rPr lang="cs-CZ" altLang="cs-CZ" dirty="0" err="1" smtClean="0"/>
              <a:t>Innovatis</a:t>
            </a:r>
            <a:r>
              <a:rPr lang="cs-CZ" altLang="cs-CZ" dirty="0" smtClean="0"/>
              <a:t/>
            </a:r>
            <a:br>
              <a:rPr lang="cs-CZ" altLang="cs-CZ" dirty="0" smtClean="0"/>
            </a:br>
            <a:r>
              <a:rPr lang="cs-CZ" altLang="cs-CZ" sz="3600" dirty="0" smtClean="0"/>
              <a:t>CASY TT</a:t>
            </a:r>
          </a:p>
        </p:txBody>
      </p:sp>
      <p:pic>
        <p:nvPicPr>
          <p:cNvPr id="409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997200"/>
            <a:ext cx="5197475" cy="371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163" y="1484313"/>
            <a:ext cx="4922837" cy="366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86188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DSC0389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51050" y="10525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7"/>
          <p:cNvSpPr>
            <a:spLocks noChangeArrowheads="1"/>
          </p:cNvSpPr>
          <p:nvPr/>
        </p:nvSpPr>
        <p:spPr bwMode="auto">
          <a:xfrm>
            <a:off x="760413" y="5576888"/>
            <a:ext cx="7772400"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 typeface="Wingdings" pitchFamily="2" charset="2"/>
              <a:buNone/>
            </a:pPr>
            <a:r>
              <a:rPr lang="en-US" altLang="cs-CZ" sz="1600" b="0"/>
              <a:t>	</a:t>
            </a:r>
            <a:r>
              <a:rPr lang="cs-CZ" altLang="cs-CZ" sz="1600" b="0"/>
              <a:t>C</a:t>
            </a:r>
            <a:r>
              <a:rPr lang="en-US" altLang="cs-CZ" sz="1600" b="0"/>
              <a:t>ytograph. </a:t>
            </a:r>
            <a:r>
              <a:rPr lang="cs-CZ" altLang="cs-CZ" sz="1600" b="0"/>
              <a:t>Stolní přístroj schopný měřit rozptyl světla </a:t>
            </a:r>
            <a:r>
              <a:rPr lang="en-US" altLang="cs-CZ" sz="1600" b="0">
                <a:solidFill>
                  <a:srgbClr val="FF3300"/>
                </a:solidFill>
              </a:rPr>
              <a:t>He-Ne laser</a:t>
            </a:r>
            <a:r>
              <a:rPr lang="cs-CZ" altLang="cs-CZ" sz="1600" b="0">
                <a:solidFill>
                  <a:srgbClr val="FF3300"/>
                </a:solidFill>
              </a:rPr>
              <a:t>u</a:t>
            </a:r>
            <a:r>
              <a:rPr lang="cs-CZ" altLang="cs-CZ" sz="1600" b="0"/>
              <a:t> (</a:t>
            </a:r>
            <a:r>
              <a:rPr lang="en-US" altLang="cs-CZ" sz="1600" b="0"/>
              <a:t>19</a:t>
            </a:r>
            <a:r>
              <a:rPr lang="cs-CZ" altLang="cs-CZ" sz="1600" b="0"/>
              <a:t>70).</a:t>
            </a:r>
            <a:endParaRPr lang="en-US" altLang="cs-CZ" sz="1600" b="0"/>
          </a:p>
        </p:txBody>
      </p:sp>
    </p:spTree>
    <p:extLst>
      <p:ext uri="{BB962C8B-B14F-4D97-AF65-F5344CB8AC3E}">
        <p14:creationId xmlns:p14="http://schemas.microsoft.com/office/powerpoint/2010/main" val="27944977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2055813" y="1651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43000" indent="-228600" defTabSz="895350">
              <a:spcBef>
                <a:spcPct val="20000"/>
              </a:spcBef>
              <a:buChar char="•"/>
              <a:defRPr sz="2400">
                <a:solidFill>
                  <a:schemeClr val="tx1"/>
                </a:solidFill>
                <a:latin typeface="Arial" charset="0"/>
              </a:defRPr>
            </a:lvl3pPr>
            <a:lvl4pPr marL="1600200" indent="-228600"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400" b="0">
                <a:solidFill>
                  <a:schemeClr val="tx2"/>
                </a:solidFill>
                <a:latin typeface="Times New Roman" pitchFamily="18" charset="0"/>
              </a:rPr>
              <a:t>Technické součásti</a:t>
            </a:r>
            <a:endParaRPr lang="en-US" altLang="cs-CZ" sz="4400" b="0">
              <a:solidFill>
                <a:schemeClr val="tx2"/>
              </a:solidFill>
              <a:latin typeface="Times New Roman" pitchFamily="18" charset="0"/>
            </a:endParaRPr>
          </a:p>
        </p:txBody>
      </p:sp>
      <p:sp>
        <p:nvSpPr>
          <p:cNvPr id="23555" name="Rectangle 5"/>
          <p:cNvSpPr>
            <a:spLocks noChangeArrowheads="1"/>
          </p:cNvSpPr>
          <p:nvPr/>
        </p:nvSpPr>
        <p:spPr bwMode="auto">
          <a:xfrm>
            <a:off x="1217613" y="1556792"/>
            <a:ext cx="8453437" cy="3970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79400" indent="-279400"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20775" indent="-225425" defTabSz="895350">
              <a:spcBef>
                <a:spcPct val="20000"/>
              </a:spcBef>
              <a:buChar char="•"/>
              <a:defRPr sz="2400">
                <a:solidFill>
                  <a:schemeClr val="tx1"/>
                </a:solidFill>
                <a:latin typeface="Arial" charset="0"/>
              </a:defRPr>
            </a:lvl3pPr>
            <a:lvl4pPr marL="1512888" indent="-168275"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b="0" dirty="0">
                <a:solidFill>
                  <a:schemeClr val="accent2"/>
                </a:solidFill>
              </a:rPr>
              <a:t>Detekční systémy</a:t>
            </a:r>
            <a:endParaRPr lang="en-US" altLang="cs-CZ" b="0" dirty="0">
              <a:solidFill>
                <a:srgbClr val="FAFD00"/>
              </a:solidFill>
            </a:endParaRPr>
          </a:p>
          <a:p>
            <a:pPr eaLnBrk="1" hangingPunct="1">
              <a:buFont typeface="Wingdings" pitchFamily="2" charset="2"/>
              <a:buNone/>
            </a:pPr>
            <a:r>
              <a:rPr lang="en-US" altLang="cs-CZ" sz="2800" dirty="0"/>
              <a:t>		</a:t>
            </a:r>
            <a:r>
              <a:rPr lang="cs-CZ" altLang="cs-CZ" sz="2400" dirty="0"/>
              <a:t>Fotonásobiče (</a:t>
            </a:r>
            <a:r>
              <a:rPr lang="en-US" altLang="cs-CZ" sz="2400" dirty="0"/>
              <a:t>Photomultiplier Tubes (PMTs)</a:t>
            </a:r>
            <a:r>
              <a:rPr lang="cs-CZ" altLang="cs-CZ" sz="2400" dirty="0"/>
              <a:t>)</a:t>
            </a:r>
            <a:endParaRPr lang="en-US" altLang="cs-CZ" sz="2400" dirty="0"/>
          </a:p>
          <a:p>
            <a:pPr lvl="3" eaLnBrk="1" hangingPunct="1">
              <a:buFontTx/>
              <a:buNone/>
            </a:pPr>
            <a:r>
              <a:rPr lang="en-US" altLang="cs-CZ" sz="1800" dirty="0"/>
              <a:t>			</a:t>
            </a:r>
            <a:r>
              <a:rPr lang="cs-CZ" altLang="cs-CZ" sz="1800" b="0" dirty="0"/>
              <a:t>dříve</a:t>
            </a:r>
            <a:r>
              <a:rPr lang="en-US" altLang="cs-CZ" sz="1800" b="0" dirty="0"/>
              <a:t> 1-2</a:t>
            </a:r>
          </a:p>
          <a:p>
            <a:pPr lvl="3" eaLnBrk="1" hangingPunct="1">
              <a:buFontTx/>
              <a:buNone/>
            </a:pPr>
            <a:r>
              <a:rPr lang="en-US" altLang="cs-CZ" sz="1800" b="0" dirty="0"/>
              <a:t>			</a:t>
            </a:r>
            <a:r>
              <a:rPr lang="cs-CZ" altLang="cs-CZ" sz="1800" b="0" dirty="0"/>
              <a:t>nyní</a:t>
            </a:r>
            <a:r>
              <a:rPr lang="en-US" altLang="cs-CZ" sz="1800" b="0" dirty="0"/>
              <a:t> </a:t>
            </a:r>
            <a:r>
              <a:rPr lang="cs-CZ" altLang="cs-CZ" sz="1800" dirty="0"/>
              <a:t>4</a:t>
            </a:r>
            <a:r>
              <a:rPr lang="en-US" altLang="cs-CZ" sz="1800" b="0" dirty="0" smtClean="0"/>
              <a:t>-</a:t>
            </a:r>
            <a:r>
              <a:rPr lang="cs-CZ" altLang="cs-CZ" sz="1800" b="0" dirty="0" smtClean="0"/>
              <a:t>8 (12-18)</a:t>
            </a:r>
            <a:endParaRPr lang="en-US" altLang="cs-CZ" sz="1800" b="0" dirty="0"/>
          </a:p>
          <a:p>
            <a:pPr eaLnBrk="1" hangingPunct="1">
              <a:buFont typeface="Wingdings" pitchFamily="2" charset="2"/>
              <a:buNone/>
            </a:pPr>
            <a:r>
              <a:rPr lang="en-US" altLang="cs-CZ" sz="2800" dirty="0"/>
              <a:t>		</a:t>
            </a:r>
            <a:r>
              <a:rPr lang="en-US" altLang="cs-CZ" sz="2400" dirty="0" err="1"/>
              <a:t>Diod</a:t>
            </a:r>
            <a:r>
              <a:rPr lang="cs-CZ" altLang="cs-CZ" sz="2400" dirty="0"/>
              <a:t>y</a:t>
            </a:r>
            <a:endParaRPr lang="en-US" altLang="cs-CZ" sz="2800" dirty="0"/>
          </a:p>
          <a:p>
            <a:pPr lvl="2" eaLnBrk="1" hangingPunct="1">
              <a:buFontTx/>
              <a:buNone/>
            </a:pPr>
            <a:r>
              <a:rPr lang="en-US" altLang="cs-CZ" sz="2000" dirty="0"/>
              <a:t>			</a:t>
            </a:r>
            <a:r>
              <a:rPr lang="cs-CZ" altLang="cs-CZ" sz="1800" b="0" dirty="0"/>
              <a:t>detekce rozptylu světla (</a:t>
            </a:r>
            <a:r>
              <a:rPr lang="cs-CZ" altLang="cs-CZ" sz="1800" b="0" dirty="0" err="1"/>
              <a:t>light</a:t>
            </a:r>
            <a:r>
              <a:rPr lang="cs-CZ" altLang="cs-CZ" sz="1800" b="0" dirty="0"/>
              <a:t> </a:t>
            </a:r>
            <a:r>
              <a:rPr lang="cs-CZ" altLang="cs-CZ" sz="1800" b="0" dirty="0" err="1"/>
              <a:t>scatters</a:t>
            </a:r>
            <a:r>
              <a:rPr lang="cs-CZ" altLang="cs-CZ" sz="1800" b="0" dirty="0"/>
              <a:t>)</a:t>
            </a:r>
            <a:endParaRPr lang="en-US" altLang="cs-CZ" sz="1800" dirty="0"/>
          </a:p>
          <a:p>
            <a:pPr eaLnBrk="1" hangingPunct="1"/>
            <a:r>
              <a:rPr lang="cs-CZ" altLang="cs-CZ" b="0" dirty="0">
                <a:solidFill>
                  <a:schemeClr val="accent2"/>
                </a:solidFill>
              </a:rPr>
              <a:t>Zdroje světla</a:t>
            </a:r>
            <a:endParaRPr lang="en-US" altLang="cs-CZ" b="0" dirty="0">
              <a:solidFill>
                <a:srgbClr val="FAFD00"/>
              </a:solidFill>
            </a:endParaRPr>
          </a:p>
          <a:p>
            <a:pPr eaLnBrk="1" hangingPunct="1">
              <a:buFont typeface="Wingdings" pitchFamily="2" charset="2"/>
              <a:buNone/>
            </a:pPr>
            <a:r>
              <a:rPr lang="en-US" altLang="cs-CZ" b="0" dirty="0">
                <a:solidFill>
                  <a:srgbClr val="FAFD00"/>
                </a:solidFill>
              </a:rPr>
              <a:t>			</a:t>
            </a:r>
            <a:r>
              <a:rPr lang="en-US" altLang="cs-CZ" sz="2400" dirty="0"/>
              <a:t>Laser</a:t>
            </a:r>
            <a:r>
              <a:rPr lang="cs-CZ" altLang="cs-CZ" sz="2400" dirty="0"/>
              <a:t>y</a:t>
            </a:r>
            <a:r>
              <a:rPr lang="en-US" altLang="cs-CZ" sz="2400" dirty="0"/>
              <a:t>  </a:t>
            </a:r>
            <a:r>
              <a:rPr lang="en-US" altLang="cs-CZ" sz="1600" dirty="0"/>
              <a:t>(350-363, 420, 457, 488, 514, 532, 600, 633 nm)</a:t>
            </a:r>
            <a:endParaRPr lang="en-US" altLang="cs-CZ" b="0" dirty="0">
              <a:solidFill>
                <a:srgbClr val="FAFD00"/>
              </a:solidFill>
            </a:endParaRPr>
          </a:p>
          <a:p>
            <a:pPr lvl="2" eaLnBrk="1" hangingPunct="1">
              <a:buFontTx/>
              <a:buNone/>
            </a:pPr>
            <a:r>
              <a:rPr lang="en-US" altLang="cs-CZ" b="0" dirty="0">
                <a:solidFill>
                  <a:srgbClr val="FAFD00"/>
                </a:solidFill>
              </a:rPr>
              <a:t>			</a:t>
            </a:r>
            <a:r>
              <a:rPr lang="en-US" altLang="cs-CZ" sz="1800" b="0" dirty="0"/>
              <a:t>Argon ion, Krypton ion, </a:t>
            </a:r>
            <a:r>
              <a:rPr lang="en-US" altLang="cs-CZ" sz="1800" b="0" dirty="0" err="1"/>
              <a:t>HeNe</a:t>
            </a:r>
            <a:r>
              <a:rPr lang="en-US" altLang="cs-CZ" sz="1800" b="0" dirty="0"/>
              <a:t>, </a:t>
            </a:r>
            <a:r>
              <a:rPr lang="en-US" altLang="cs-CZ" sz="1800" b="0" dirty="0" err="1"/>
              <a:t>HeCd</a:t>
            </a:r>
            <a:r>
              <a:rPr lang="en-US" altLang="cs-CZ" sz="1800" b="0" dirty="0"/>
              <a:t>, </a:t>
            </a:r>
            <a:r>
              <a:rPr lang="en-US" altLang="cs-CZ" sz="1800" b="0" dirty="0" err="1"/>
              <a:t>Yag</a:t>
            </a:r>
            <a:endParaRPr lang="en-US" altLang="cs-CZ" sz="1800" b="0" dirty="0"/>
          </a:p>
          <a:p>
            <a:pPr lvl="2" eaLnBrk="1" hangingPunct="1">
              <a:buFontTx/>
              <a:buNone/>
            </a:pPr>
            <a:r>
              <a:rPr lang="en-US" altLang="cs-CZ" dirty="0"/>
              <a:t>		</a:t>
            </a:r>
            <a:r>
              <a:rPr lang="cs-CZ" altLang="cs-CZ" dirty="0"/>
              <a:t>UV (</a:t>
            </a:r>
            <a:r>
              <a:rPr lang="en-US" altLang="cs-CZ" dirty="0"/>
              <a:t>Arc</a:t>
            </a:r>
            <a:r>
              <a:rPr lang="cs-CZ" altLang="cs-CZ" dirty="0"/>
              <a:t>)</a:t>
            </a:r>
            <a:r>
              <a:rPr lang="en-US" altLang="cs-CZ" dirty="0"/>
              <a:t> Lamp</a:t>
            </a:r>
            <a:r>
              <a:rPr lang="cs-CZ" altLang="cs-CZ" dirty="0"/>
              <a:t>y</a:t>
            </a:r>
            <a:endParaRPr lang="en-US" altLang="cs-CZ" sz="1800" b="0" dirty="0"/>
          </a:p>
          <a:p>
            <a:pPr lvl="2" eaLnBrk="1" hangingPunct="1">
              <a:buFontTx/>
              <a:buNone/>
            </a:pPr>
            <a:r>
              <a:rPr lang="en-US" altLang="cs-CZ" sz="1800" b="0" dirty="0"/>
              <a:t>			Mercury, Mercury-Xenon</a:t>
            </a:r>
          </a:p>
        </p:txBody>
      </p:sp>
      <p:sp>
        <p:nvSpPr>
          <p:cNvPr id="23556" name="Rectangle 6"/>
          <p:cNvSpPr>
            <a:spLocks noChangeArrowheads="1"/>
          </p:cNvSpPr>
          <p:nvPr/>
        </p:nvSpPr>
        <p:spPr bwMode="auto">
          <a:xfrm>
            <a:off x="1228725" y="1943100"/>
            <a:ext cx="8815388" cy="1260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lnSpc>
                <a:spcPct val="90000"/>
              </a:lnSpc>
              <a:spcBef>
                <a:spcPct val="0"/>
              </a:spcBef>
              <a:buClrTx/>
              <a:buSzTx/>
              <a:buFontTx/>
              <a:buNone/>
            </a:pPr>
            <a:endParaRPr lang="en-US" altLang="cs-CZ" sz="4400">
              <a:solidFill>
                <a:srgbClr val="FAFD00"/>
              </a:solidFill>
              <a:latin typeface="Book Antiqua" pitchFamily="18" charset="0"/>
            </a:endParaRPr>
          </a:p>
        </p:txBody>
      </p:sp>
      <p:sp>
        <p:nvSpPr>
          <p:cNvPr id="23557" name="Text Box 7"/>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Tree>
    <p:extLst>
      <p:ext uri="{BB962C8B-B14F-4D97-AF65-F5344CB8AC3E}">
        <p14:creationId xmlns:p14="http://schemas.microsoft.com/office/powerpoint/2010/main" val="36673305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title"/>
          </p:nvPr>
        </p:nvSpPr>
        <p:spPr>
          <a:xfrm>
            <a:off x="11445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sz="2800" b="1" smtClean="0"/>
              <a:t>Mack Fulwyler- sorter</a:t>
            </a:r>
          </a:p>
        </p:txBody>
      </p:sp>
      <p:sp>
        <p:nvSpPr>
          <p:cNvPr id="43011" name="Rectangle 5"/>
          <p:cNvSpPr>
            <a:spLocks noGrp="1" noChangeArrowheads="1"/>
          </p:cNvSpPr>
          <p:nvPr>
            <p:ph idx="1"/>
          </p:nvPr>
        </p:nvSpPr>
        <p:spPr>
          <a:xfrm>
            <a:off x="1441450" y="1268759"/>
            <a:ext cx="7810500" cy="232851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6000"/>
              </a:lnSpc>
              <a:buFont typeface="Wingdings" pitchFamily="2" charset="2"/>
              <a:buNone/>
            </a:pPr>
            <a:r>
              <a:rPr lang="en-US" altLang="cs-CZ" sz="1600" dirty="0" smtClean="0"/>
              <a:t>   </a:t>
            </a:r>
            <a:r>
              <a:rPr lang="en-US" altLang="cs-CZ" sz="1600" b="1" dirty="0" smtClean="0"/>
              <a:t>Mack </a:t>
            </a:r>
            <a:r>
              <a:rPr lang="en-US" altLang="cs-CZ" sz="1600" b="1" dirty="0" err="1" smtClean="0"/>
              <a:t>Fulwyler</a:t>
            </a:r>
            <a:r>
              <a:rPr lang="en-US" altLang="cs-CZ" sz="1600" b="1" dirty="0" smtClean="0"/>
              <a:t> - sorter 1965</a:t>
            </a:r>
            <a:r>
              <a:rPr lang="en-US" altLang="cs-CZ" sz="1600" dirty="0" smtClean="0"/>
              <a:t> - Los Alamos National Labs – </a:t>
            </a:r>
            <a:r>
              <a:rPr lang="cs-CZ" altLang="cs-CZ" sz="1600" dirty="0" smtClean="0"/>
              <a:t>jeho </a:t>
            </a:r>
            <a:r>
              <a:rPr lang="cs-CZ" altLang="cs-CZ" sz="1600" dirty="0" err="1" smtClean="0"/>
              <a:t>sorter</a:t>
            </a:r>
            <a:r>
              <a:rPr lang="cs-CZ" altLang="cs-CZ" sz="1600" dirty="0" smtClean="0"/>
              <a:t> separoval částice na základě elektronicky měřeného objemu </a:t>
            </a:r>
            <a:r>
              <a:rPr lang="en-US" altLang="cs-CZ" sz="1600" dirty="0" smtClean="0"/>
              <a:t>(</a:t>
            </a:r>
            <a:r>
              <a:rPr lang="cs-CZ" altLang="cs-CZ" sz="1600" dirty="0" smtClean="0"/>
              <a:t>stejný princip jako</a:t>
            </a:r>
            <a:r>
              <a:rPr lang="en-US" altLang="cs-CZ" sz="1600" dirty="0" smtClean="0"/>
              <a:t> Coulter counter) </a:t>
            </a:r>
            <a:r>
              <a:rPr lang="cs-CZ" altLang="cs-CZ" sz="1600" dirty="0" smtClean="0"/>
              <a:t>a separoval pomocí elektrostatického vychýlení</a:t>
            </a:r>
            <a:r>
              <a:rPr lang="en-US" altLang="cs-CZ" sz="1600" dirty="0" smtClean="0"/>
              <a:t>. </a:t>
            </a:r>
            <a:endParaRPr lang="cs-CZ" altLang="cs-CZ" sz="1600" dirty="0" smtClean="0"/>
          </a:p>
          <a:p>
            <a:pPr eaLnBrk="1" hangingPunct="1">
              <a:lnSpc>
                <a:spcPct val="96000"/>
              </a:lnSpc>
              <a:buFont typeface="Wingdings" pitchFamily="2" charset="2"/>
              <a:buNone/>
            </a:pPr>
            <a:r>
              <a:rPr lang="en-US" altLang="cs-CZ" sz="1600" dirty="0" smtClean="0"/>
              <a:t>	</a:t>
            </a:r>
            <a:r>
              <a:rPr lang="cs-CZ" altLang="cs-CZ" sz="1600" dirty="0" smtClean="0"/>
              <a:t>Cílem bylo </a:t>
            </a:r>
            <a:r>
              <a:rPr lang="cs-CZ" altLang="cs-CZ" sz="1600" dirty="0" err="1" smtClean="0"/>
              <a:t>sortrovat</a:t>
            </a:r>
            <a:r>
              <a:rPr lang="cs-CZ" altLang="cs-CZ" sz="1600" dirty="0" smtClean="0"/>
              <a:t> červené </a:t>
            </a:r>
            <a:r>
              <a:rPr lang="cs-CZ" altLang="cs-CZ" sz="1600" dirty="0" err="1" smtClean="0"/>
              <a:t>krvinky,protože</a:t>
            </a:r>
            <a:r>
              <a:rPr lang="cs-CZ" altLang="cs-CZ" sz="1600" dirty="0" smtClean="0"/>
              <a:t> u nich byla naměřena bimodální distribuce buněčného objemu. Princip separace byl založen na principu inkoustové tiskárny Richarda </a:t>
            </a:r>
            <a:r>
              <a:rPr lang="cs-CZ" altLang="cs-CZ" sz="1600" dirty="0" err="1" smtClean="0"/>
              <a:t>Sweeta</a:t>
            </a:r>
            <a:r>
              <a:rPr lang="cs-CZ" altLang="cs-CZ" sz="1600" dirty="0" smtClean="0"/>
              <a:t> ze </a:t>
            </a:r>
            <a:r>
              <a:rPr lang="cs-CZ" altLang="cs-CZ" sz="1600" dirty="0" err="1" smtClean="0"/>
              <a:t>Stanfordu</a:t>
            </a:r>
            <a:r>
              <a:rPr lang="cs-CZ" altLang="cs-CZ" sz="1600" dirty="0" smtClean="0"/>
              <a:t> (1965)</a:t>
            </a:r>
          </a:p>
          <a:p>
            <a:pPr eaLnBrk="1" hangingPunct="1"/>
            <a:endParaRPr lang="en-US" altLang="cs-CZ" sz="1600" dirty="0" smtClean="0"/>
          </a:p>
        </p:txBody>
      </p:sp>
      <p:sp>
        <p:nvSpPr>
          <p:cNvPr id="43012" name="Text Box 10"/>
          <p:cNvSpPr txBox="1">
            <a:spLocks noChangeArrowheads="1"/>
          </p:cNvSpPr>
          <p:nvPr/>
        </p:nvSpPr>
        <p:spPr bwMode="auto">
          <a:xfrm>
            <a:off x="1720721" y="6207125"/>
            <a:ext cx="7010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900" b="0" dirty="0">
                <a:latin typeface="Times New Roman" pitchFamily="18" charset="0"/>
              </a:rPr>
              <a:t>Po té co bylo objasněno, že </a:t>
            </a:r>
            <a:r>
              <a:rPr lang="cs-CZ" altLang="cs-CZ" sz="900" b="0" dirty="0" err="1">
                <a:latin typeface="Times New Roman" pitchFamily="18" charset="0"/>
              </a:rPr>
              <a:t>bimodalita</a:t>
            </a:r>
            <a:r>
              <a:rPr lang="cs-CZ" altLang="cs-CZ" sz="900" b="0" dirty="0">
                <a:latin typeface="Times New Roman" pitchFamily="18" charset="0"/>
              </a:rPr>
              <a:t> červených krvinek je artefakt byla tato skupina schopna separovat</a:t>
            </a:r>
            <a:r>
              <a:rPr lang="en-US" altLang="cs-CZ" sz="900" b="0" dirty="0">
                <a:solidFill>
                  <a:srgbClr val="FF3300"/>
                </a:solidFill>
                <a:latin typeface="Times New Roman" pitchFamily="18" charset="0"/>
              </a:rPr>
              <a:t> </a:t>
            </a:r>
            <a:r>
              <a:rPr lang="en-US" altLang="cs-CZ" sz="900" b="0" dirty="0" err="1">
                <a:solidFill>
                  <a:srgbClr val="FF3300"/>
                </a:solidFill>
                <a:latin typeface="Times New Roman" pitchFamily="18" charset="0"/>
              </a:rPr>
              <a:t>neutro</a:t>
            </a:r>
            <a:r>
              <a:rPr lang="cs-CZ" altLang="cs-CZ" sz="900" b="0" dirty="0">
                <a:solidFill>
                  <a:srgbClr val="FF3300"/>
                </a:solidFill>
                <a:latin typeface="Times New Roman" pitchFamily="18" charset="0"/>
              </a:rPr>
              <a:t>f</a:t>
            </a:r>
            <a:r>
              <a:rPr lang="en-US" altLang="cs-CZ" sz="900" b="0" dirty="0" err="1">
                <a:solidFill>
                  <a:srgbClr val="FF3300"/>
                </a:solidFill>
                <a:latin typeface="Times New Roman" pitchFamily="18" charset="0"/>
              </a:rPr>
              <a:t>il</a:t>
            </a:r>
            <a:r>
              <a:rPr lang="cs-CZ" altLang="cs-CZ" sz="900" b="0" dirty="0">
                <a:solidFill>
                  <a:srgbClr val="FF3300"/>
                </a:solidFill>
                <a:latin typeface="Times New Roman" pitchFamily="18" charset="0"/>
              </a:rPr>
              <a:t>y a</a:t>
            </a:r>
            <a:r>
              <a:rPr lang="en-US" altLang="cs-CZ" sz="900" b="0" dirty="0">
                <a:solidFill>
                  <a:srgbClr val="FF3300"/>
                </a:solidFill>
                <a:latin typeface="Times New Roman" pitchFamily="18" charset="0"/>
              </a:rPr>
              <a:t> </a:t>
            </a:r>
            <a:r>
              <a:rPr lang="en-US" altLang="cs-CZ" sz="900" b="0" dirty="0" err="1">
                <a:solidFill>
                  <a:srgbClr val="FF3300"/>
                </a:solidFill>
                <a:latin typeface="Times New Roman" pitchFamily="18" charset="0"/>
              </a:rPr>
              <a:t>lym</a:t>
            </a:r>
            <a:r>
              <a:rPr lang="cs-CZ" altLang="cs-CZ" sz="900" b="0" dirty="0">
                <a:solidFill>
                  <a:srgbClr val="FF3300"/>
                </a:solidFill>
                <a:latin typeface="Times New Roman" pitchFamily="18" charset="0"/>
              </a:rPr>
              <a:t>f</a:t>
            </a:r>
            <a:r>
              <a:rPr lang="en-US" altLang="cs-CZ" sz="900" b="0" dirty="0" err="1">
                <a:solidFill>
                  <a:srgbClr val="FF3300"/>
                </a:solidFill>
                <a:latin typeface="Times New Roman" pitchFamily="18" charset="0"/>
              </a:rPr>
              <a:t>ocyt</a:t>
            </a:r>
            <a:r>
              <a:rPr lang="cs-CZ" altLang="cs-CZ" sz="900" b="0" dirty="0">
                <a:solidFill>
                  <a:srgbClr val="FF3300"/>
                </a:solidFill>
                <a:latin typeface="Times New Roman" pitchFamily="18" charset="0"/>
              </a:rPr>
              <a:t>y </a:t>
            </a:r>
            <a:r>
              <a:rPr lang="cs-CZ" altLang="cs-CZ" sz="900" b="0" dirty="0">
                <a:latin typeface="Times New Roman" pitchFamily="18" charset="0"/>
              </a:rPr>
              <a:t>z</a:t>
            </a:r>
            <a:r>
              <a:rPr lang="en-US" altLang="cs-CZ" sz="900" b="0" dirty="0">
                <a:latin typeface="Times New Roman" pitchFamily="18" charset="0"/>
              </a:rPr>
              <a:t> </a:t>
            </a:r>
            <a:r>
              <a:rPr lang="cs-CZ" altLang="cs-CZ" sz="900" b="0" dirty="0">
                <a:latin typeface="Times New Roman" pitchFamily="18" charset="0"/>
              </a:rPr>
              <a:t>krve</a:t>
            </a:r>
            <a:r>
              <a:rPr lang="en-US" altLang="cs-CZ" sz="900" b="0" dirty="0">
                <a:latin typeface="Times New Roman" pitchFamily="18" charset="0"/>
              </a:rPr>
              <a:t>.</a:t>
            </a:r>
          </a:p>
        </p:txBody>
      </p:sp>
      <p:sp>
        <p:nvSpPr>
          <p:cNvPr id="43013" name="Text Box 11"/>
          <p:cNvSpPr txBox="1">
            <a:spLocks noChangeArrowheads="1"/>
          </p:cNvSpPr>
          <p:nvPr/>
        </p:nvSpPr>
        <p:spPr bwMode="auto">
          <a:xfrm>
            <a:off x="1441450"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pic>
        <p:nvPicPr>
          <p:cNvPr id="43014" name="Picture 14" descr="Untitled-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0234" y="2841625"/>
            <a:ext cx="2325687"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503" name="Group 15"/>
          <p:cNvGrpSpPr>
            <a:grpSpLocks/>
          </p:cNvGrpSpPr>
          <p:nvPr/>
        </p:nvGrpSpPr>
        <p:grpSpPr bwMode="auto">
          <a:xfrm>
            <a:off x="6659563" y="2852738"/>
            <a:ext cx="1441450" cy="2752725"/>
            <a:chOff x="2004" y="1053"/>
            <a:chExt cx="1882" cy="3004"/>
          </a:xfrm>
        </p:grpSpPr>
        <p:sp>
          <p:nvSpPr>
            <p:cNvPr id="43016" name="Rectangle 16"/>
            <p:cNvSpPr>
              <a:spLocks noChangeArrowheads="1"/>
            </p:cNvSpPr>
            <p:nvPr/>
          </p:nvSpPr>
          <p:spPr bwMode="auto">
            <a:xfrm>
              <a:off x="2274" y="1137"/>
              <a:ext cx="1382" cy="27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17" name="Oval 17"/>
            <p:cNvSpPr>
              <a:spLocks noChangeArrowheads="1"/>
            </p:cNvSpPr>
            <p:nvPr/>
          </p:nvSpPr>
          <p:spPr bwMode="auto">
            <a:xfrm>
              <a:off x="2610" y="1407"/>
              <a:ext cx="845" cy="474"/>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18" name="Oval 18"/>
            <p:cNvSpPr>
              <a:spLocks noChangeArrowheads="1"/>
            </p:cNvSpPr>
            <p:nvPr/>
          </p:nvSpPr>
          <p:spPr bwMode="auto">
            <a:xfrm>
              <a:off x="2809" y="2042"/>
              <a:ext cx="435" cy="833"/>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19" name="Oval 19"/>
            <p:cNvSpPr>
              <a:spLocks noChangeArrowheads="1"/>
            </p:cNvSpPr>
            <p:nvPr/>
          </p:nvSpPr>
          <p:spPr bwMode="auto">
            <a:xfrm rot="1237951">
              <a:off x="2546" y="3109"/>
              <a:ext cx="845" cy="474"/>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20" name="Freeform 20"/>
            <p:cNvSpPr>
              <a:spLocks/>
            </p:cNvSpPr>
            <p:nvPr/>
          </p:nvSpPr>
          <p:spPr bwMode="auto">
            <a:xfrm>
              <a:off x="2004" y="3772"/>
              <a:ext cx="1772" cy="285"/>
            </a:xfrm>
            <a:custGeom>
              <a:avLst/>
              <a:gdLst>
                <a:gd name="T0" fmla="*/ 5 w 1772"/>
                <a:gd name="T1" fmla="*/ 183 h 285"/>
                <a:gd name="T2" fmla="*/ 287 w 1772"/>
                <a:gd name="T3" fmla="*/ 132 h 285"/>
                <a:gd name="T4" fmla="*/ 325 w 1772"/>
                <a:gd name="T5" fmla="*/ 80 h 285"/>
                <a:gd name="T6" fmla="*/ 351 w 1772"/>
                <a:gd name="T7" fmla="*/ 29 h 285"/>
                <a:gd name="T8" fmla="*/ 492 w 1772"/>
                <a:gd name="T9" fmla="*/ 42 h 285"/>
                <a:gd name="T10" fmla="*/ 505 w 1772"/>
                <a:gd name="T11" fmla="*/ 16 h 285"/>
                <a:gd name="T12" fmla="*/ 569 w 1772"/>
                <a:gd name="T13" fmla="*/ 68 h 285"/>
                <a:gd name="T14" fmla="*/ 607 w 1772"/>
                <a:gd name="T15" fmla="*/ 55 h 285"/>
                <a:gd name="T16" fmla="*/ 633 w 1772"/>
                <a:gd name="T17" fmla="*/ 29 h 285"/>
                <a:gd name="T18" fmla="*/ 671 w 1772"/>
                <a:gd name="T19" fmla="*/ 106 h 285"/>
                <a:gd name="T20" fmla="*/ 786 w 1772"/>
                <a:gd name="T21" fmla="*/ 55 h 285"/>
                <a:gd name="T22" fmla="*/ 889 w 1772"/>
                <a:gd name="T23" fmla="*/ 144 h 285"/>
                <a:gd name="T24" fmla="*/ 1042 w 1772"/>
                <a:gd name="T25" fmla="*/ 68 h 285"/>
                <a:gd name="T26" fmla="*/ 1081 w 1772"/>
                <a:gd name="T27" fmla="*/ 29 h 285"/>
                <a:gd name="T28" fmla="*/ 1093 w 1772"/>
                <a:gd name="T29" fmla="*/ 4 h 285"/>
                <a:gd name="T30" fmla="*/ 1106 w 1772"/>
                <a:gd name="T31" fmla="*/ 42 h 285"/>
                <a:gd name="T32" fmla="*/ 1132 w 1772"/>
                <a:gd name="T33" fmla="*/ 93 h 285"/>
                <a:gd name="T34" fmla="*/ 1170 w 1772"/>
                <a:gd name="T35" fmla="*/ 55 h 285"/>
                <a:gd name="T36" fmla="*/ 1183 w 1772"/>
                <a:gd name="T37" fmla="*/ 16 h 285"/>
                <a:gd name="T38" fmla="*/ 1221 w 1772"/>
                <a:gd name="T39" fmla="*/ 42 h 285"/>
                <a:gd name="T40" fmla="*/ 1247 w 1772"/>
                <a:gd name="T41" fmla="*/ 55 h 285"/>
                <a:gd name="T42" fmla="*/ 1273 w 1772"/>
                <a:gd name="T43" fmla="*/ 29 h 285"/>
                <a:gd name="T44" fmla="*/ 1362 w 1772"/>
                <a:gd name="T45" fmla="*/ 93 h 285"/>
                <a:gd name="T46" fmla="*/ 1439 w 1772"/>
                <a:gd name="T47" fmla="*/ 55 h 285"/>
                <a:gd name="T48" fmla="*/ 1477 w 1772"/>
                <a:gd name="T49" fmla="*/ 29 h 285"/>
                <a:gd name="T50" fmla="*/ 1516 w 1772"/>
                <a:gd name="T51" fmla="*/ 55 h 285"/>
                <a:gd name="T52" fmla="*/ 1580 w 1772"/>
                <a:gd name="T53" fmla="*/ 4 h 285"/>
                <a:gd name="T54" fmla="*/ 1618 w 1772"/>
                <a:gd name="T55" fmla="*/ 68 h 285"/>
                <a:gd name="T56" fmla="*/ 1644 w 1772"/>
                <a:gd name="T57" fmla="*/ 42 h 285"/>
                <a:gd name="T58" fmla="*/ 1746 w 1772"/>
                <a:gd name="T59" fmla="*/ 144 h 285"/>
                <a:gd name="T60" fmla="*/ 1772 w 1772"/>
                <a:gd name="T61" fmla="*/ 196 h 285"/>
                <a:gd name="T62" fmla="*/ 1759 w 1772"/>
                <a:gd name="T63" fmla="*/ 234 h 285"/>
                <a:gd name="T64" fmla="*/ 1490 w 1772"/>
                <a:gd name="T65" fmla="*/ 285 h 285"/>
                <a:gd name="T66" fmla="*/ 82 w 1772"/>
                <a:gd name="T67" fmla="*/ 247 h 285"/>
                <a:gd name="T68" fmla="*/ 5 w 1772"/>
                <a:gd name="T69" fmla="*/ 183 h 2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72" h="285">
                  <a:moveTo>
                    <a:pt x="5" y="183"/>
                  </a:moveTo>
                  <a:cubicBezTo>
                    <a:pt x="115" y="174"/>
                    <a:pt x="192" y="176"/>
                    <a:pt x="287" y="132"/>
                  </a:cubicBezTo>
                  <a:cubicBezTo>
                    <a:pt x="330" y="46"/>
                    <a:pt x="263" y="174"/>
                    <a:pt x="325" y="80"/>
                  </a:cubicBezTo>
                  <a:cubicBezTo>
                    <a:pt x="336" y="64"/>
                    <a:pt x="351" y="29"/>
                    <a:pt x="351" y="29"/>
                  </a:cubicBezTo>
                  <a:cubicBezTo>
                    <a:pt x="432" y="62"/>
                    <a:pt x="417" y="80"/>
                    <a:pt x="492" y="42"/>
                  </a:cubicBezTo>
                  <a:cubicBezTo>
                    <a:pt x="496" y="33"/>
                    <a:pt x="495" y="16"/>
                    <a:pt x="505" y="16"/>
                  </a:cubicBezTo>
                  <a:cubicBezTo>
                    <a:pt x="549" y="16"/>
                    <a:pt x="555" y="40"/>
                    <a:pt x="569" y="68"/>
                  </a:cubicBezTo>
                  <a:cubicBezTo>
                    <a:pt x="582" y="64"/>
                    <a:pt x="596" y="62"/>
                    <a:pt x="607" y="55"/>
                  </a:cubicBezTo>
                  <a:cubicBezTo>
                    <a:pt x="617" y="49"/>
                    <a:pt x="621" y="26"/>
                    <a:pt x="633" y="29"/>
                  </a:cubicBezTo>
                  <a:cubicBezTo>
                    <a:pt x="649" y="33"/>
                    <a:pt x="667" y="93"/>
                    <a:pt x="671" y="106"/>
                  </a:cubicBezTo>
                  <a:cubicBezTo>
                    <a:pt x="717" y="94"/>
                    <a:pt x="745" y="76"/>
                    <a:pt x="786" y="55"/>
                  </a:cubicBezTo>
                  <a:cubicBezTo>
                    <a:pt x="853" y="88"/>
                    <a:pt x="841" y="97"/>
                    <a:pt x="889" y="144"/>
                  </a:cubicBezTo>
                  <a:cubicBezTo>
                    <a:pt x="1008" y="128"/>
                    <a:pt x="957" y="153"/>
                    <a:pt x="1042" y="68"/>
                  </a:cubicBezTo>
                  <a:cubicBezTo>
                    <a:pt x="1055" y="55"/>
                    <a:pt x="1081" y="29"/>
                    <a:pt x="1081" y="29"/>
                  </a:cubicBezTo>
                  <a:cubicBezTo>
                    <a:pt x="1085" y="21"/>
                    <a:pt x="1085" y="0"/>
                    <a:pt x="1093" y="4"/>
                  </a:cubicBezTo>
                  <a:cubicBezTo>
                    <a:pt x="1105" y="10"/>
                    <a:pt x="1101" y="30"/>
                    <a:pt x="1106" y="42"/>
                  </a:cubicBezTo>
                  <a:cubicBezTo>
                    <a:pt x="1114" y="59"/>
                    <a:pt x="1132" y="93"/>
                    <a:pt x="1132" y="93"/>
                  </a:cubicBezTo>
                  <a:cubicBezTo>
                    <a:pt x="1145" y="80"/>
                    <a:pt x="1160" y="70"/>
                    <a:pt x="1170" y="55"/>
                  </a:cubicBezTo>
                  <a:cubicBezTo>
                    <a:pt x="1178" y="44"/>
                    <a:pt x="1170" y="19"/>
                    <a:pt x="1183" y="16"/>
                  </a:cubicBezTo>
                  <a:cubicBezTo>
                    <a:pt x="1198" y="12"/>
                    <a:pt x="1208" y="34"/>
                    <a:pt x="1221" y="42"/>
                  </a:cubicBezTo>
                  <a:cubicBezTo>
                    <a:pt x="1229" y="47"/>
                    <a:pt x="1238" y="51"/>
                    <a:pt x="1247" y="55"/>
                  </a:cubicBezTo>
                  <a:cubicBezTo>
                    <a:pt x="1256" y="46"/>
                    <a:pt x="1261" y="29"/>
                    <a:pt x="1273" y="29"/>
                  </a:cubicBezTo>
                  <a:cubicBezTo>
                    <a:pt x="1321" y="29"/>
                    <a:pt x="1326" y="74"/>
                    <a:pt x="1362" y="93"/>
                  </a:cubicBezTo>
                  <a:cubicBezTo>
                    <a:pt x="1388" y="80"/>
                    <a:pt x="1414" y="69"/>
                    <a:pt x="1439" y="55"/>
                  </a:cubicBezTo>
                  <a:cubicBezTo>
                    <a:pt x="1452" y="48"/>
                    <a:pt x="1462" y="29"/>
                    <a:pt x="1477" y="29"/>
                  </a:cubicBezTo>
                  <a:cubicBezTo>
                    <a:pt x="1493" y="29"/>
                    <a:pt x="1503" y="46"/>
                    <a:pt x="1516" y="55"/>
                  </a:cubicBezTo>
                  <a:cubicBezTo>
                    <a:pt x="1550" y="120"/>
                    <a:pt x="1563" y="37"/>
                    <a:pt x="1580" y="4"/>
                  </a:cubicBezTo>
                  <a:cubicBezTo>
                    <a:pt x="1586" y="15"/>
                    <a:pt x="1611" y="66"/>
                    <a:pt x="1618" y="68"/>
                  </a:cubicBezTo>
                  <a:cubicBezTo>
                    <a:pt x="1630" y="71"/>
                    <a:pt x="1635" y="51"/>
                    <a:pt x="1644" y="42"/>
                  </a:cubicBezTo>
                  <a:cubicBezTo>
                    <a:pt x="1700" y="61"/>
                    <a:pt x="1717" y="94"/>
                    <a:pt x="1746" y="144"/>
                  </a:cubicBezTo>
                  <a:cubicBezTo>
                    <a:pt x="1756" y="161"/>
                    <a:pt x="1772" y="196"/>
                    <a:pt x="1772" y="196"/>
                  </a:cubicBezTo>
                  <a:cubicBezTo>
                    <a:pt x="1768" y="209"/>
                    <a:pt x="1769" y="225"/>
                    <a:pt x="1759" y="234"/>
                  </a:cubicBezTo>
                  <a:cubicBezTo>
                    <a:pt x="1698" y="284"/>
                    <a:pt x="1560" y="277"/>
                    <a:pt x="1490" y="285"/>
                  </a:cubicBezTo>
                  <a:cubicBezTo>
                    <a:pt x="1009" y="268"/>
                    <a:pt x="579" y="254"/>
                    <a:pt x="82" y="247"/>
                  </a:cubicBezTo>
                  <a:cubicBezTo>
                    <a:pt x="0" y="205"/>
                    <a:pt x="57" y="235"/>
                    <a:pt x="5" y="183"/>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1" name="Freeform 21"/>
            <p:cNvSpPr>
              <a:spLocks/>
            </p:cNvSpPr>
            <p:nvPr/>
          </p:nvSpPr>
          <p:spPr bwMode="auto">
            <a:xfrm flipV="1">
              <a:off x="2114" y="1053"/>
              <a:ext cx="1772" cy="285"/>
            </a:xfrm>
            <a:custGeom>
              <a:avLst/>
              <a:gdLst>
                <a:gd name="T0" fmla="*/ 5 w 1772"/>
                <a:gd name="T1" fmla="*/ 183 h 285"/>
                <a:gd name="T2" fmla="*/ 287 w 1772"/>
                <a:gd name="T3" fmla="*/ 132 h 285"/>
                <a:gd name="T4" fmla="*/ 325 w 1772"/>
                <a:gd name="T5" fmla="*/ 80 h 285"/>
                <a:gd name="T6" fmla="*/ 351 w 1772"/>
                <a:gd name="T7" fmla="*/ 29 h 285"/>
                <a:gd name="T8" fmla="*/ 492 w 1772"/>
                <a:gd name="T9" fmla="*/ 42 h 285"/>
                <a:gd name="T10" fmla="*/ 505 w 1772"/>
                <a:gd name="T11" fmla="*/ 16 h 285"/>
                <a:gd name="T12" fmla="*/ 569 w 1772"/>
                <a:gd name="T13" fmla="*/ 68 h 285"/>
                <a:gd name="T14" fmla="*/ 607 w 1772"/>
                <a:gd name="T15" fmla="*/ 55 h 285"/>
                <a:gd name="T16" fmla="*/ 633 w 1772"/>
                <a:gd name="T17" fmla="*/ 29 h 285"/>
                <a:gd name="T18" fmla="*/ 671 w 1772"/>
                <a:gd name="T19" fmla="*/ 106 h 285"/>
                <a:gd name="T20" fmla="*/ 786 w 1772"/>
                <a:gd name="T21" fmla="*/ 55 h 285"/>
                <a:gd name="T22" fmla="*/ 889 w 1772"/>
                <a:gd name="T23" fmla="*/ 144 h 285"/>
                <a:gd name="T24" fmla="*/ 1042 w 1772"/>
                <a:gd name="T25" fmla="*/ 68 h 285"/>
                <a:gd name="T26" fmla="*/ 1081 w 1772"/>
                <a:gd name="T27" fmla="*/ 29 h 285"/>
                <a:gd name="T28" fmla="*/ 1093 w 1772"/>
                <a:gd name="T29" fmla="*/ 4 h 285"/>
                <a:gd name="T30" fmla="*/ 1106 w 1772"/>
                <a:gd name="T31" fmla="*/ 42 h 285"/>
                <a:gd name="T32" fmla="*/ 1132 w 1772"/>
                <a:gd name="T33" fmla="*/ 93 h 285"/>
                <a:gd name="T34" fmla="*/ 1170 w 1772"/>
                <a:gd name="T35" fmla="*/ 55 h 285"/>
                <a:gd name="T36" fmla="*/ 1183 w 1772"/>
                <a:gd name="T37" fmla="*/ 16 h 285"/>
                <a:gd name="T38" fmla="*/ 1221 w 1772"/>
                <a:gd name="T39" fmla="*/ 42 h 285"/>
                <a:gd name="T40" fmla="*/ 1247 w 1772"/>
                <a:gd name="T41" fmla="*/ 55 h 285"/>
                <a:gd name="T42" fmla="*/ 1273 w 1772"/>
                <a:gd name="T43" fmla="*/ 29 h 285"/>
                <a:gd name="T44" fmla="*/ 1362 w 1772"/>
                <a:gd name="T45" fmla="*/ 93 h 285"/>
                <a:gd name="T46" fmla="*/ 1439 w 1772"/>
                <a:gd name="T47" fmla="*/ 55 h 285"/>
                <a:gd name="T48" fmla="*/ 1477 w 1772"/>
                <a:gd name="T49" fmla="*/ 29 h 285"/>
                <a:gd name="T50" fmla="*/ 1516 w 1772"/>
                <a:gd name="T51" fmla="*/ 55 h 285"/>
                <a:gd name="T52" fmla="*/ 1580 w 1772"/>
                <a:gd name="T53" fmla="*/ 4 h 285"/>
                <a:gd name="T54" fmla="*/ 1618 w 1772"/>
                <a:gd name="T55" fmla="*/ 68 h 285"/>
                <a:gd name="T56" fmla="*/ 1644 w 1772"/>
                <a:gd name="T57" fmla="*/ 42 h 285"/>
                <a:gd name="T58" fmla="*/ 1746 w 1772"/>
                <a:gd name="T59" fmla="*/ 144 h 285"/>
                <a:gd name="T60" fmla="*/ 1772 w 1772"/>
                <a:gd name="T61" fmla="*/ 196 h 285"/>
                <a:gd name="T62" fmla="*/ 1759 w 1772"/>
                <a:gd name="T63" fmla="*/ 234 h 285"/>
                <a:gd name="T64" fmla="*/ 1490 w 1772"/>
                <a:gd name="T65" fmla="*/ 285 h 285"/>
                <a:gd name="T66" fmla="*/ 82 w 1772"/>
                <a:gd name="T67" fmla="*/ 247 h 285"/>
                <a:gd name="T68" fmla="*/ 5 w 1772"/>
                <a:gd name="T69" fmla="*/ 183 h 2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72" h="285">
                  <a:moveTo>
                    <a:pt x="5" y="183"/>
                  </a:moveTo>
                  <a:cubicBezTo>
                    <a:pt x="115" y="174"/>
                    <a:pt x="192" y="176"/>
                    <a:pt x="287" y="132"/>
                  </a:cubicBezTo>
                  <a:cubicBezTo>
                    <a:pt x="330" y="46"/>
                    <a:pt x="263" y="174"/>
                    <a:pt x="325" y="80"/>
                  </a:cubicBezTo>
                  <a:cubicBezTo>
                    <a:pt x="336" y="64"/>
                    <a:pt x="351" y="29"/>
                    <a:pt x="351" y="29"/>
                  </a:cubicBezTo>
                  <a:cubicBezTo>
                    <a:pt x="432" y="62"/>
                    <a:pt x="417" y="80"/>
                    <a:pt x="492" y="42"/>
                  </a:cubicBezTo>
                  <a:cubicBezTo>
                    <a:pt x="496" y="33"/>
                    <a:pt x="495" y="16"/>
                    <a:pt x="505" y="16"/>
                  </a:cubicBezTo>
                  <a:cubicBezTo>
                    <a:pt x="549" y="16"/>
                    <a:pt x="555" y="40"/>
                    <a:pt x="569" y="68"/>
                  </a:cubicBezTo>
                  <a:cubicBezTo>
                    <a:pt x="582" y="64"/>
                    <a:pt x="596" y="62"/>
                    <a:pt x="607" y="55"/>
                  </a:cubicBezTo>
                  <a:cubicBezTo>
                    <a:pt x="617" y="49"/>
                    <a:pt x="621" y="26"/>
                    <a:pt x="633" y="29"/>
                  </a:cubicBezTo>
                  <a:cubicBezTo>
                    <a:pt x="649" y="33"/>
                    <a:pt x="667" y="93"/>
                    <a:pt x="671" y="106"/>
                  </a:cubicBezTo>
                  <a:cubicBezTo>
                    <a:pt x="717" y="94"/>
                    <a:pt x="745" y="76"/>
                    <a:pt x="786" y="55"/>
                  </a:cubicBezTo>
                  <a:cubicBezTo>
                    <a:pt x="853" y="88"/>
                    <a:pt x="841" y="97"/>
                    <a:pt x="889" y="144"/>
                  </a:cubicBezTo>
                  <a:cubicBezTo>
                    <a:pt x="1008" y="128"/>
                    <a:pt x="957" y="153"/>
                    <a:pt x="1042" y="68"/>
                  </a:cubicBezTo>
                  <a:cubicBezTo>
                    <a:pt x="1055" y="55"/>
                    <a:pt x="1081" y="29"/>
                    <a:pt x="1081" y="29"/>
                  </a:cubicBezTo>
                  <a:cubicBezTo>
                    <a:pt x="1085" y="21"/>
                    <a:pt x="1085" y="0"/>
                    <a:pt x="1093" y="4"/>
                  </a:cubicBezTo>
                  <a:cubicBezTo>
                    <a:pt x="1105" y="10"/>
                    <a:pt x="1101" y="30"/>
                    <a:pt x="1106" y="42"/>
                  </a:cubicBezTo>
                  <a:cubicBezTo>
                    <a:pt x="1114" y="59"/>
                    <a:pt x="1132" y="93"/>
                    <a:pt x="1132" y="93"/>
                  </a:cubicBezTo>
                  <a:cubicBezTo>
                    <a:pt x="1145" y="80"/>
                    <a:pt x="1160" y="70"/>
                    <a:pt x="1170" y="55"/>
                  </a:cubicBezTo>
                  <a:cubicBezTo>
                    <a:pt x="1178" y="44"/>
                    <a:pt x="1170" y="19"/>
                    <a:pt x="1183" y="16"/>
                  </a:cubicBezTo>
                  <a:cubicBezTo>
                    <a:pt x="1198" y="12"/>
                    <a:pt x="1208" y="34"/>
                    <a:pt x="1221" y="42"/>
                  </a:cubicBezTo>
                  <a:cubicBezTo>
                    <a:pt x="1229" y="47"/>
                    <a:pt x="1238" y="51"/>
                    <a:pt x="1247" y="55"/>
                  </a:cubicBezTo>
                  <a:cubicBezTo>
                    <a:pt x="1256" y="46"/>
                    <a:pt x="1261" y="29"/>
                    <a:pt x="1273" y="29"/>
                  </a:cubicBezTo>
                  <a:cubicBezTo>
                    <a:pt x="1321" y="29"/>
                    <a:pt x="1326" y="74"/>
                    <a:pt x="1362" y="93"/>
                  </a:cubicBezTo>
                  <a:cubicBezTo>
                    <a:pt x="1388" y="80"/>
                    <a:pt x="1414" y="69"/>
                    <a:pt x="1439" y="55"/>
                  </a:cubicBezTo>
                  <a:cubicBezTo>
                    <a:pt x="1452" y="48"/>
                    <a:pt x="1462" y="29"/>
                    <a:pt x="1477" y="29"/>
                  </a:cubicBezTo>
                  <a:cubicBezTo>
                    <a:pt x="1493" y="29"/>
                    <a:pt x="1503" y="46"/>
                    <a:pt x="1516" y="55"/>
                  </a:cubicBezTo>
                  <a:cubicBezTo>
                    <a:pt x="1550" y="120"/>
                    <a:pt x="1563" y="37"/>
                    <a:pt x="1580" y="4"/>
                  </a:cubicBezTo>
                  <a:cubicBezTo>
                    <a:pt x="1586" y="15"/>
                    <a:pt x="1611" y="66"/>
                    <a:pt x="1618" y="68"/>
                  </a:cubicBezTo>
                  <a:cubicBezTo>
                    <a:pt x="1630" y="71"/>
                    <a:pt x="1635" y="51"/>
                    <a:pt x="1644" y="42"/>
                  </a:cubicBezTo>
                  <a:cubicBezTo>
                    <a:pt x="1700" y="61"/>
                    <a:pt x="1717" y="94"/>
                    <a:pt x="1746" y="144"/>
                  </a:cubicBezTo>
                  <a:cubicBezTo>
                    <a:pt x="1756" y="161"/>
                    <a:pt x="1772" y="196"/>
                    <a:pt x="1772" y="196"/>
                  </a:cubicBezTo>
                  <a:cubicBezTo>
                    <a:pt x="1768" y="209"/>
                    <a:pt x="1769" y="225"/>
                    <a:pt x="1759" y="234"/>
                  </a:cubicBezTo>
                  <a:cubicBezTo>
                    <a:pt x="1698" y="284"/>
                    <a:pt x="1560" y="277"/>
                    <a:pt x="1490" y="285"/>
                  </a:cubicBezTo>
                  <a:cubicBezTo>
                    <a:pt x="1009" y="268"/>
                    <a:pt x="579" y="254"/>
                    <a:pt x="82" y="247"/>
                  </a:cubicBezTo>
                  <a:cubicBezTo>
                    <a:pt x="0" y="205"/>
                    <a:pt x="57" y="235"/>
                    <a:pt x="5" y="183"/>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270674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5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a:xfrm>
            <a:off x="10429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smtClean="0"/>
              <a:t>Richard Sweet</a:t>
            </a:r>
          </a:p>
        </p:txBody>
      </p:sp>
      <p:sp>
        <p:nvSpPr>
          <p:cNvPr id="44035" name="Rectangle 5"/>
          <p:cNvSpPr>
            <a:spLocks noGrp="1" noChangeArrowheads="1"/>
          </p:cNvSpPr>
          <p:nvPr>
            <p:ph type="body" sz="half" idx="1"/>
          </p:nvPr>
        </p:nvSpPr>
        <p:spPr>
          <a:xfrm>
            <a:off x="1331640" y="1341438"/>
            <a:ext cx="4104456" cy="1655762"/>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Font typeface="Wingdings" pitchFamily="2" charset="2"/>
              <a:buNone/>
            </a:pPr>
            <a:r>
              <a:rPr lang="en-US" altLang="cs-CZ" sz="1800" dirty="0" smtClean="0"/>
              <a:t>	Richard Sweet </a:t>
            </a:r>
            <a:r>
              <a:rPr lang="cs-CZ" altLang="cs-CZ" sz="1800" dirty="0" smtClean="0"/>
              <a:t>vyvinul elektrostatickou inkoustovou tiskárnu</a:t>
            </a:r>
            <a:r>
              <a:rPr lang="en-US" altLang="cs-CZ" sz="1800" dirty="0" smtClean="0"/>
              <a:t> </a:t>
            </a:r>
            <a:r>
              <a:rPr lang="cs-CZ" altLang="cs-CZ" sz="1800" dirty="0" smtClean="0"/>
              <a:t>jejíž princip využil</a:t>
            </a:r>
            <a:r>
              <a:rPr lang="en-US" altLang="cs-CZ" sz="1800" dirty="0" smtClean="0"/>
              <a:t> Mack </a:t>
            </a:r>
            <a:r>
              <a:rPr lang="en-US" altLang="cs-CZ" sz="1800" dirty="0" err="1" smtClean="0"/>
              <a:t>Fulwyler</a:t>
            </a:r>
            <a:r>
              <a:rPr lang="en-US" altLang="cs-CZ" sz="1800" dirty="0" smtClean="0"/>
              <a:t> </a:t>
            </a:r>
            <a:r>
              <a:rPr lang="cs-CZ" altLang="cs-CZ" sz="1800" dirty="0" smtClean="0"/>
              <a:t>pro svůj buněčný </a:t>
            </a:r>
            <a:r>
              <a:rPr lang="cs-CZ" altLang="cs-CZ" sz="1800" dirty="0" err="1" smtClean="0"/>
              <a:t>sorter</a:t>
            </a:r>
            <a:r>
              <a:rPr lang="en-US" altLang="cs-CZ" sz="1800" dirty="0" smtClean="0"/>
              <a:t>. </a:t>
            </a:r>
          </a:p>
        </p:txBody>
      </p:sp>
      <p:pic>
        <p:nvPicPr>
          <p:cNvPr id="44036" name="Picture 9"/>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058752" y="1500187"/>
            <a:ext cx="3810000" cy="149701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11"/>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187624" y="2557134"/>
            <a:ext cx="3594100" cy="407828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997200"/>
            <a:ext cx="3735387" cy="289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9" name="Text Box 15"/>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Tree>
    <p:extLst>
      <p:ext uri="{BB962C8B-B14F-4D97-AF65-F5344CB8AC3E}">
        <p14:creationId xmlns:p14="http://schemas.microsoft.com/office/powerpoint/2010/main" val="34529984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DSC03894"/>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259806" y="1626394"/>
            <a:ext cx="5715000" cy="428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7"/>
          <p:cNvSpPr>
            <a:spLocks noChangeArrowheads="1"/>
          </p:cNvSpPr>
          <p:nvPr/>
        </p:nvSpPr>
        <p:spPr bwMode="auto">
          <a:xfrm>
            <a:off x="1144588"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en-US" altLang="cs-CZ" sz="2800">
                <a:solidFill>
                  <a:schemeClr val="tx2"/>
                </a:solidFill>
                <a:latin typeface="Times New Roman" pitchFamily="18" charset="0"/>
              </a:rPr>
              <a:t>Mack Fulwyler- sorter</a:t>
            </a:r>
          </a:p>
        </p:txBody>
      </p:sp>
    </p:spTree>
    <p:extLst>
      <p:ext uri="{BB962C8B-B14F-4D97-AF65-F5344CB8AC3E}">
        <p14:creationId xmlns:p14="http://schemas.microsoft.com/office/powerpoint/2010/main" val="949465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3" descr="cell signa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2019300"/>
            <a:ext cx="208756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7" descr="cyflows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3488" y="5411788"/>
            <a:ext cx="5292725"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10"/>
          <p:cNvSpPr>
            <a:spLocks noGrp="1" noChangeArrowheads="1"/>
          </p:cNvSpPr>
          <p:nvPr>
            <p:ph type="title"/>
          </p:nvPr>
        </p:nvSpPr>
        <p:spPr>
          <a:xfrm>
            <a:off x="2298700" y="0"/>
            <a:ext cx="6189663" cy="98742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eaLnBrk="1" hangingPunct="1"/>
            <a:r>
              <a:rPr lang="cs-CZ" altLang="cs-CZ" smtClean="0"/>
              <a:t>Komerční zařízení a vývoj</a:t>
            </a:r>
            <a:endParaRPr lang="en-US" altLang="cs-CZ" smtClean="0"/>
          </a:p>
        </p:txBody>
      </p:sp>
      <p:pic>
        <p:nvPicPr>
          <p:cNvPr id="17413" name="Picture 16" descr="Accuri C6 Flow Cyto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2013" y="4592638"/>
            <a:ext cx="1439862"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7" descr="facsariaII_overvi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1052513"/>
            <a:ext cx="2449512"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9" descr="influx_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1125538"/>
            <a:ext cx="2160588"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21" descr="bd_lsr_cell_analyz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688" y="2636838"/>
            <a:ext cx="2233612"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23" descr="lsrii_produc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1275" y="2492375"/>
            <a:ext cx="27146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25" descr="facscanto_overvie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750" y="3613150"/>
            <a:ext cx="2528888"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27" descr="facscalibur_overvie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1425" y="5059363"/>
            <a:ext cx="2128838"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31" descr="image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2988" y="836613"/>
            <a:ext cx="2808287"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35" descr="CYA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3575" y="4005263"/>
            <a:ext cx="118586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Rectangle 38"/>
          <p:cNvSpPr>
            <a:spLocks noChangeArrowheads="1"/>
          </p:cNvSpPr>
          <p:nvPr/>
        </p:nvSpPr>
        <p:spPr bwMode="auto">
          <a:xfrm>
            <a:off x="2555875" y="908050"/>
            <a:ext cx="1295400" cy="2889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pic>
        <p:nvPicPr>
          <p:cNvPr id="17423" name="Picture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27538" y="3587750"/>
            <a:ext cx="1930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4" name="Picture 18" descr="http://www.bioscience.co.uk/userfiles/images/Moxi_Flow_Smaller.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26338" y="3968750"/>
            <a:ext cx="146685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Picture 20" descr="http://www.photonics.com/images2/Website/2011/2011-07/IMS+BIO-FlowCytometry.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81138" y="5238750"/>
            <a:ext cx="204787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8963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7"/>
          <p:cNvSpPr>
            <a:spLocks noGrp="1" noChangeArrowheads="1"/>
          </p:cNvSpPr>
          <p:nvPr>
            <p:ph type="title"/>
          </p:nvPr>
        </p:nvSpPr>
        <p:spPr>
          <a:xfrm>
            <a:off x="11445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b="1" smtClean="0"/>
              <a:t>Mack Fulwyler- sorter</a:t>
            </a:r>
          </a:p>
        </p:txBody>
      </p:sp>
      <p:pic>
        <p:nvPicPr>
          <p:cNvPr id="46082" name="Picture 4" descr="DSC0389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79613" y="155733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8"/>
          <p:cNvSpPr txBox="1">
            <a:spLocks noChangeArrowheads="1"/>
          </p:cNvSpPr>
          <p:nvPr/>
        </p:nvSpPr>
        <p:spPr bwMode="auto">
          <a:xfrm>
            <a:off x="2051050" y="5373688"/>
            <a:ext cx="736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000" b="0">
                <a:solidFill>
                  <a:srgbClr val="0000CC"/>
                </a:solidFill>
                <a:latin typeface="Tahoma" pitchFamily="34" charset="0"/>
              </a:rPr>
              <a:t>K. Souček</a:t>
            </a:r>
          </a:p>
        </p:txBody>
      </p:sp>
    </p:spTree>
    <p:extLst>
      <p:ext uri="{BB962C8B-B14F-4D97-AF65-F5344CB8AC3E}">
        <p14:creationId xmlns:p14="http://schemas.microsoft.com/office/powerpoint/2010/main" val="36355433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0"/>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971550" y="3860800"/>
            <a:ext cx="3846513" cy="246538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2708275"/>
            <a:ext cx="2079625"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0"/>
            <a:ext cx="604837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9"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1525" y="1489075"/>
            <a:ext cx="3292475" cy="536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0"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6073775"/>
            <a:ext cx="2151063"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31111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Skupina 1"/>
          <p:cNvGrpSpPr>
            <a:grpSpLocks/>
          </p:cNvGrpSpPr>
          <p:nvPr/>
        </p:nvGrpSpPr>
        <p:grpSpPr bwMode="auto">
          <a:xfrm>
            <a:off x="5413498" y="865672"/>
            <a:ext cx="2694500" cy="3839623"/>
            <a:chOff x="4627313" y="1025479"/>
            <a:chExt cx="3890591" cy="4653136"/>
          </a:xfrm>
        </p:grpSpPr>
        <p:pic>
          <p:nvPicPr>
            <p:cNvPr id="50184" name="Picture 9" descr="flyi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7313" y="1025479"/>
              <a:ext cx="3890591" cy="465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Rectangle 11"/>
            <p:cNvSpPr>
              <a:spLocks noChangeArrowheads="1"/>
            </p:cNvSpPr>
            <p:nvPr/>
          </p:nvSpPr>
          <p:spPr bwMode="auto">
            <a:xfrm>
              <a:off x="4840114" y="4519922"/>
              <a:ext cx="876172" cy="360363"/>
            </a:xfrm>
            <a:prstGeom prst="rect">
              <a:avLst/>
            </a:prstGeom>
            <a:solidFill>
              <a:srgbClr val="FF0000">
                <a:alpha val="3294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50186" name="Rectangle 12"/>
            <p:cNvSpPr>
              <a:spLocks noChangeArrowheads="1"/>
            </p:cNvSpPr>
            <p:nvPr/>
          </p:nvSpPr>
          <p:spPr bwMode="auto">
            <a:xfrm>
              <a:off x="5716287" y="4446897"/>
              <a:ext cx="2582691" cy="433388"/>
            </a:xfrm>
            <a:prstGeom prst="rect">
              <a:avLst/>
            </a:prstGeom>
            <a:solidFill>
              <a:srgbClr val="FF0000">
                <a:alpha val="3294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grpSp>
      <p:sp>
        <p:nvSpPr>
          <p:cNvPr id="50179" name="Rectangle 13"/>
          <p:cNvSpPr>
            <a:spLocks noChangeArrowheads="1"/>
          </p:cNvSpPr>
          <p:nvPr/>
        </p:nvSpPr>
        <p:spPr bwMode="auto">
          <a:xfrm>
            <a:off x="1173163" y="-17145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000" b="0">
                <a:solidFill>
                  <a:schemeClr val="tx2"/>
                </a:solidFill>
                <a:latin typeface="Times New Roman" pitchFamily="18" charset="0"/>
              </a:rPr>
              <a:t>K čemu to všechno je… například…</a:t>
            </a:r>
          </a:p>
        </p:txBody>
      </p:sp>
      <p:pic>
        <p:nvPicPr>
          <p:cNvPr id="50180" name="Picture 15" descr="Zackar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5664200"/>
            <a:ext cx="16557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19" descr="http://app2.iris.usm.maine.edu/gulfofmaine-censusdev/wp-content/images/Technology/FlowCytobotFigure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1725" y="5584825"/>
            <a:ext cx="1620838"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765175"/>
            <a:ext cx="3736975" cy="3436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03350" y="4046538"/>
            <a:ext cx="3024188" cy="2811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13364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title"/>
          </p:nvPr>
        </p:nvSpPr>
        <p:spPr>
          <a:xfrm>
            <a:off x="1173163" y="-26988"/>
            <a:ext cx="7772400" cy="1143001"/>
          </a:xfrm>
          <a:noFill/>
        </p:spPr>
        <p:txBody>
          <a:bodyPr/>
          <a:lstStyle/>
          <a:p>
            <a:pPr eaLnBrk="1" hangingPunct="1"/>
            <a:r>
              <a:rPr lang="cs-CZ" altLang="cs-CZ" sz="3200" dirty="0" smtClean="0"/>
              <a:t>K čemu to všechno je… například…</a:t>
            </a:r>
          </a:p>
        </p:txBody>
      </p:sp>
      <p:sp>
        <p:nvSpPr>
          <p:cNvPr id="51203" name="Rectangle 5"/>
          <p:cNvSpPr>
            <a:spLocks noChangeArrowheads="1"/>
          </p:cNvSpPr>
          <p:nvPr/>
        </p:nvSpPr>
        <p:spPr bwMode="auto">
          <a:xfrm>
            <a:off x="1371600" y="836613"/>
            <a:ext cx="777240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endParaRPr lang="cs-CZ" altLang="cs-CZ" sz="1400" b="0"/>
          </a:p>
          <a:p>
            <a:pPr eaLnBrk="1" hangingPunct="1"/>
            <a:endParaRPr lang="en-US" altLang="cs-CZ" sz="1400" b="0"/>
          </a:p>
        </p:txBody>
      </p:sp>
      <p:sp>
        <p:nvSpPr>
          <p:cNvPr id="51204" name="Rectangle 9"/>
          <p:cNvSpPr>
            <a:spLocks noChangeArrowheads="1"/>
          </p:cNvSpPr>
          <p:nvPr/>
        </p:nvSpPr>
        <p:spPr bwMode="auto">
          <a:xfrm>
            <a:off x="1587500" y="1340767"/>
            <a:ext cx="7364413" cy="4320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sz="1200" b="0" dirty="0"/>
              <a:t>43 miliónů lidí na světě je infikováno virem HIV (WHO)</a:t>
            </a:r>
          </a:p>
          <a:p>
            <a:pPr eaLnBrk="1" hangingPunct="1"/>
            <a:r>
              <a:rPr lang="cs-CZ" altLang="cs-CZ" sz="1200" b="0" dirty="0"/>
              <a:t>ročně zemře </a:t>
            </a:r>
            <a:r>
              <a:rPr lang="en-US" altLang="cs-CZ" sz="1200" b="0" dirty="0"/>
              <a:t>~ 2 </a:t>
            </a:r>
            <a:r>
              <a:rPr lang="en-US" altLang="cs-CZ" sz="1200" b="0" dirty="0" err="1"/>
              <a:t>mili</a:t>
            </a:r>
            <a:r>
              <a:rPr lang="cs-CZ" altLang="cs-CZ" sz="1200" b="0" dirty="0" err="1"/>
              <a:t>ónu</a:t>
            </a:r>
            <a:r>
              <a:rPr lang="cs-CZ" altLang="cs-CZ" sz="1200" b="0" dirty="0"/>
              <a:t> lidí na HIV/AIDS (v Africe je </a:t>
            </a:r>
            <a:r>
              <a:rPr lang="en-US" altLang="cs-CZ" sz="1200" b="0" dirty="0"/>
              <a:t>~</a:t>
            </a:r>
            <a:r>
              <a:rPr lang="cs-CZ" altLang="cs-CZ" sz="1200" b="0" dirty="0"/>
              <a:t> 11 miliónu AIDS sirotků)</a:t>
            </a:r>
          </a:p>
          <a:p>
            <a:pPr eaLnBrk="1" hangingPunct="1"/>
            <a:r>
              <a:rPr lang="cs-CZ" altLang="cs-CZ" sz="1200" b="0" dirty="0"/>
              <a:t> kvantifikace CD4 T lymfocytů je klíčový parametr při monitorování léčby</a:t>
            </a:r>
          </a:p>
          <a:p>
            <a:pPr eaLnBrk="1" hangingPunct="1"/>
            <a:r>
              <a:rPr lang="cs-CZ" altLang="cs-CZ" sz="1200" b="0" dirty="0"/>
              <a:t>Průtoková </a:t>
            </a:r>
            <a:r>
              <a:rPr lang="cs-CZ" altLang="cs-CZ" sz="1200" b="0" dirty="0" err="1"/>
              <a:t>cytometrie</a:t>
            </a:r>
            <a:r>
              <a:rPr lang="cs-CZ" altLang="cs-CZ" sz="1200" b="0" dirty="0"/>
              <a:t> je „zlatý standard“</a:t>
            </a:r>
          </a:p>
          <a:p>
            <a:pPr eaLnBrk="1" hangingPunct="1"/>
            <a:r>
              <a:rPr lang="cs-CZ" altLang="cs-CZ" sz="1200" b="0" dirty="0"/>
              <a:t>Optimalizované postupy a zařízení pro levné (</a:t>
            </a:r>
            <a:r>
              <a:rPr lang="en-US" altLang="cs-CZ" sz="1200" b="0" dirty="0"/>
              <a:t>&lt; 3 EUR / </a:t>
            </a:r>
            <a:r>
              <a:rPr lang="en-US" altLang="cs-CZ" sz="1200" b="0" dirty="0" err="1"/>
              <a:t>vzorek</a:t>
            </a:r>
            <a:r>
              <a:rPr lang="en-US" altLang="cs-CZ" sz="1200" b="0" dirty="0"/>
              <a:t>)</a:t>
            </a:r>
            <a:r>
              <a:rPr lang="cs-CZ" altLang="cs-CZ" sz="1200" b="0" dirty="0"/>
              <a:t> a rychlé detekce </a:t>
            </a:r>
            <a:r>
              <a:rPr lang="en-US" altLang="cs-CZ" sz="1200" b="0" dirty="0"/>
              <a:t>(</a:t>
            </a:r>
            <a:r>
              <a:rPr lang="cs-CZ" altLang="cs-CZ" sz="1200" b="0" dirty="0"/>
              <a:t>250</a:t>
            </a:r>
            <a:r>
              <a:rPr lang="en-US" altLang="cs-CZ" sz="1200" b="0" dirty="0"/>
              <a:t> </a:t>
            </a:r>
            <a:r>
              <a:rPr lang="en-US" altLang="cs-CZ" sz="1200" b="0" dirty="0" err="1"/>
              <a:t>vzork</a:t>
            </a:r>
            <a:r>
              <a:rPr lang="cs-CZ" altLang="cs-CZ" sz="1200" b="0" dirty="0"/>
              <a:t>ů / den)</a:t>
            </a:r>
          </a:p>
          <a:p>
            <a:pPr eaLnBrk="1" hangingPunct="1"/>
            <a:r>
              <a:rPr lang="en-US" altLang="en-US" sz="1200" dirty="0" err="1">
                <a:hlinkClick r:id="rId3" tooltip="Dr. Ozcan’s research group site."/>
              </a:rPr>
              <a:t>Aydogan</a:t>
            </a:r>
            <a:r>
              <a:rPr lang="en-US" altLang="en-US" sz="1200" dirty="0">
                <a:hlinkClick r:id="rId3" tooltip="Dr. Ozcan’s research group site."/>
              </a:rPr>
              <a:t> </a:t>
            </a:r>
            <a:r>
              <a:rPr lang="en-US" altLang="en-US" sz="1200" dirty="0" err="1">
                <a:hlinkClick r:id="rId3" tooltip="Dr. Ozcan’s research group site."/>
              </a:rPr>
              <a:t>Ozcan</a:t>
            </a:r>
            <a:r>
              <a:rPr lang="cs-CZ" altLang="en-US" sz="1200" dirty="0"/>
              <a:t>: </a:t>
            </a:r>
            <a:r>
              <a:rPr lang="cs-CZ" altLang="cs-CZ" sz="1200" b="0" dirty="0"/>
              <a:t>„</a:t>
            </a:r>
            <a:r>
              <a:rPr lang="cs-CZ" altLang="cs-CZ" sz="1200" b="0" dirty="0" err="1"/>
              <a:t>Kill</a:t>
            </a:r>
            <a:r>
              <a:rPr lang="cs-CZ" altLang="cs-CZ" sz="1200" b="0" dirty="0"/>
              <a:t> </a:t>
            </a:r>
            <a:r>
              <a:rPr lang="cs-CZ" altLang="cs-CZ" sz="1200" b="0" dirty="0" err="1"/>
              <a:t>the</a:t>
            </a:r>
            <a:r>
              <a:rPr lang="cs-CZ" altLang="cs-CZ" sz="1200" b="0" dirty="0"/>
              <a:t> </a:t>
            </a:r>
            <a:r>
              <a:rPr lang="cs-CZ" altLang="cs-CZ" sz="1200" b="0" dirty="0" err="1"/>
              <a:t>cost</a:t>
            </a:r>
            <a:r>
              <a:rPr lang="cs-CZ" altLang="cs-CZ" sz="1200" b="0" dirty="0"/>
              <a:t>, </a:t>
            </a:r>
            <a:r>
              <a:rPr lang="cs-CZ" altLang="cs-CZ" sz="1200" b="0" dirty="0" err="1"/>
              <a:t>safe</a:t>
            </a:r>
            <a:r>
              <a:rPr lang="cs-CZ" altLang="cs-CZ" sz="1200" b="0" dirty="0"/>
              <a:t> live“</a:t>
            </a:r>
          </a:p>
          <a:p>
            <a:pPr eaLnBrk="1" hangingPunct="1"/>
            <a:endParaRPr lang="cs-CZ" altLang="cs-CZ" sz="1200" b="0" dirty="0"/>
          </a:p>
          <a:p>
            <a:pPr eaLnBrk="1" hangingPunct="1"/>
            <a:endParaRPr lang="en-US" altLang="cs-CZ" sz="1200" b="0" dirty="0"/>
          </a:p>
        </p:txBody>
      </p:sp>
      <p:pic>
        <p:nvPicPr>
          <p:cNvPr id="51205" name="Picture 20" descr="CyFlow® miniPO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2636838"/>
            <a:ext cx="603567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2909888"/>
            <a:ext cx="3816350" cy="98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7"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413" y="3933825"/>
            <a:ext cx="380365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8"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4413" y="5516563"/>
            <a:ext cx="4662487"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9"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6213" y="6108700"/>
            <a:ext cx="2624137"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10" name="Picture 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8613" y="4759325"/>
            <a:ext cx="1169987" cy="104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Skupina 2"/>
          <p:cNvGrpSpPr>
            <a:grpSpLocks/>
          </p:cNvGrpSpPr>
          <p:nvPr/>
        </p:nvGrpSpPr>
        <p:grpSpPr bwMode="auto">
          <a:xfrm>
            <a:off x="1014413" y="2636838"/>
            <a:ext cx="8135937" cy="4235450"/>
            <a:chOff x="1014413" y="2636838"/>
            <a:chExt cx="8135937" cy="4235887"/>
          </a:xfrm>
        </p:grpSpPr>
        <p:sp>
          <p:nvSpPr>
            <p:cNvPr id="51212" name="Obdélník 1"/>
            <p:cNvSpPr>
              <a:spLocks noChangeArrowheads="1"/>
            </p:cNvSpPr>
            <p:nvPr/>
          </p:nvSpPr>
          <p:spPr bwMode="auto">
            <a:xfrm>
              <a:off x="1046163" y="2636838"/>
              <a:ext cx="8104187" cy="4221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endParaRPr lang="en-US" altLang="en-US"/>
            </a:p>
          </p:txBody>
        </p:sp>
        <p:pic>
          <p:nvPicPr>
            <p:cNvPr id="51213" name="Picture 12" descr="Fluorescent_Microscopy_20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4413" y="2645925"/>
              <a:ext cx="5925419" cy="422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Picture 14" descr="http://news.psu.edu/sites/default/files/styles/photo_gallery_large/public/730133587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1596" y="3603626"/>
              <a:ext cx="2855714"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73278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bu.edu/flow-cytometry/files/2010/09/Picture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827088"/>
            <a:ext cx="829627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4" descr="http://www.abcam.com/ps/CMS/Images/Intracellular%20flow%20cytometry%20summa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5334000"/>
            <a:ext cx="17970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43269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82575"/>
            <a:ext cx="8027987" cy="657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06076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3284538"/>
            <a:ext cx="3887787"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2" descr="http://www.humanarray.com/wp-content/uploads/2012/03/LifeTech-Applied-Bio-Attune-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38" y="44450"/>
            <a:ext cx="7134225"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4" descr="Life Technologie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625" y="182563"/>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757488"/>
            <a:ext cx="4017963" cy="4056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71389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4"/>
          <p:cNvSpPr>
            <a:spLocks noGrp="1" noChangeArrowheads="1"/>
          </p:cNvSpPr>
          <p:nvPr>
            <p:ph type="title" sz="quarter"/>
          </p:nvPr>
        </p:nvSpPr>
        <p:spPr>
          <a:xfrm>
            <a:off x="1187624" y="188640"/>
            <a:ext cx="7772400" cy="1143000"/>
          </a:xfrm>
        </p:spPr>
        <p:txBody>
          <a:bodyPr/>
          <a:lstStyle/>
          <a:p>
            <a:pPr eaLnBrk="1" hangingPunct="1"/>
            <a:r>
              <a:rPr lang="cs-CZ" altLang="en-US" dirty="0" smtClean="0"/>
              <a:t>Způsoby pro zobrazení dat</a:t>
            </a:r>
          </a:p>
        </p:txBody>
      </p:sp>
      <p:pic>
        <p:nvPicPr>
          <p:cNvPr id="107523" name="Picture 5"/>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2090427" y="1981200"/>
            <a:ext cx="1975472" cy="1981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7"/>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851275" y="4968875"/>
            <a:ext cx="1695450" cy="170021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5" name="Picture 10"/>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851275" y="1557338"/>
            <a:ext cx="1689100" cy="1693862"/>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6" name="Picture 13"/>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1331913" y="1268413"/>
            <a:ext cx="2252662" cy="1981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7" name="Picture 16" descr="4Color TBNK + TruC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913" y="3284538"/>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17" descr="4Color TBNK + TruC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6325" y="3357563"/>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18" descr="4Color TBNK + TruC0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4888" y="1628775"/>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0" name="Picture 19" descr="4Color TBNK + TruC0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6325" y="5013325"/>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1" name="Picture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1913" y="4868863"/>
            <a:ext cx="1857375" cy="18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32" name="Rectangle 21"/>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348781022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23850" y="1963738"/>
            <a:ext cx="8712200" cy="2303462"/>
          </a:xfrm>
          <a:prstGeom prst="rect">
            <a:avLst/>
          </a:prstGeom>
          <a:solidFill>
            <a:srgbClr val="A2C1FE">
              <a:alpha val="50195"/>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4147" name="Rectangle 3"/>
          <p:cNvSpPr>
            <a:spLocks noChangeArrowheads="1"/>
          </p:cNvSpPr>
          <p:nvPr/>
        </p:nvSpPr>
        <p:spPr bwMode="auto">
          <a:xfrm>
            <a:off x="461963" y="2116138"/>
            <a:ext cx="5260975" cy="2151062"/>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4148" name="Rectangle 4"/>
          <p:cNvSpPr>
            <a:spLocks noChangeArrowheads="1"/>
          </p:cNvSpPr>
          <p:nvPr/>
        </p:nvSpPr>
        <p:spPr bwMode="auto">
          <a:xfrm>
            <a:off x="552450" y="2435225"/>
            <a:ext cx="2722563" cy="1816100"/>
          </a:xfrm>
          <a:prstGeom prst="rect">
            <a:avLst/>
          </a:prstGeom>
          <a:solidFill>
            <a:srgbClr val="FDA4B5">
              <a:alpha val="50195"/>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4149" name="Rectangle 6"/>
          <p:cNvSpPr>
            <a:spLocks noGrp="1" noChangeArrowheads="1"/>
          </p:cNvSpPr>
          <p:nvPr>
            <p:ph type="ctrTitle"/>
          </p:nvPr>
        </p:nvSpPr>
        <p:spPr>
          <a:xfrm>
            <a:off x="1593056" y="116632"/>
            <a:ext cx="7772400" cy="12573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lnSpc>
                <a:spcPct val="70000"/>
              </a:lnSpc>
            </a:pPr>
            <a:r>
              <a:rPr lang="cs-CZ" altLang="en-US" sz="4000" dirty="0" smtClean="0"/>
              <a:t>Vícebarevné analýzy generují mnoho dat…</a:t>
            </a:r>
            <a:endParaRPr lang="en-US" altLang="en-US" sz="4000" dirty="0" smtClean="0"/>
          </a:p>
        </p:txBody>
      </p:sp>
      <p:sp>
        <p:nvSpPr>
          <p:cNvPr id="134150" name="Rectangle 33"/>
          <p:cNvSpPr>
            <a:spLocks noChangeArrowheads="1"/>
          </p:cNvSpPr>
          <p:nvPr/>
        </p:nvSpPr>
        <p:spPr bwMode="auto">
          <a:xfrm>
            <a:off x="982663" y="2957513"/>
            <a:ext cx="7953375"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1         2         3         4        5         6         7         8         9        10</a:t>
            </a:r>
          </a:p>
        </p:txBody>
      </p:sp>
      <p:sp>
        <p:nvSpPr>
          <p:cNvPr id="134151" name="Rectangle 34"/>
          <p:cNvSpPr>
            <a:spLocks noChangeArrowheads="1"/>
          </p:cNvSpPr>
          <p:nvPr/>
        </p:nvSpPr>
        <p:spPr bwMode="auto">
          <a:xfrm>
            <a:off x="2122488" y="2492375"/>
            <a:ext cx="10445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3 color</a:t>
            </a:r>
          </a:p>
        </p:txBody>
      </p:sp>
      <p:sp>
        <p:nvSpPr>
          <p:cNvPr id="134152" name="Rectangle 35"/>
          <p:cNvSpPr>
            <a:spLocks noChangeArrowheads="1"/>
          </p:cNvSpPr>
          <p:nvPr/>
        </p:nvSpPr>
        <p:spPr bwMode="auto">
          <a:xfrm>
            <a:off x="4498975" y="2203450"/>
            <a:ext cx="10445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4 color</a:t>
            </a:r>
          </a:p>
        </p:txBody>
      </p:sp>
      <p:sp>
        <p:nvSpPr>
          <p:cNvPr id="134153" name="Rectangle 36"/>
          <p:cNvSpPr>
            <a:spLocks noChangeArrowheads="1"/>
          </p:cNvSpPr>
          <p:nvPr/>
        </p:nvSpPr>
        <p:spPr bwMode="auto">
          <a:xfrm>
            <a:off x="7883525" y="2060575"/>
            <a:ext cx="10445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5 color</a:t>
            </a:r>
          </a:p>
        </p:txBody>
      </p:sp>
      <p:grpSp>
        <p:nvGrpSpPr>
          <p:cNvPr id="134154" name="Group 37"/>
          <p:cNvGrpSpPr>
            <a:grpSpLocks/>
          </p:cNvGrpSpPr>
          <p:nvPr/>
        </p:nvGrpSpPr>
        <p:grpSpPr bwMode="auto">
          <a:xfrm>
            <a:off x="919163" y="3478213"/>
            <a:ext cx="8027987" cy="2398712"/>
            <a:chOff x="398" y="2235"/>
            <a:chExt cx="5057" cy="1511"/>
          </a:xfrm>
        </p:grpSpPr>
        <p:sp>
          <p:nvSpPr>
            <p:cNvPr id="134157" name="Freeform 38"/>
            <p:cNvSpPr>
              <a:spLocks/>
            </p:cNvSpPr>
            <p:nvPr/>
          </p:nvSpPr>
          <p:spPr bwMode="auto">
            <a:xfrm>
              <a:off x="404"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58" name="Line 39"/>
            <p:cNvSpPr>
              <a:spLocks noChangeShapeType="1"/>
            </p:cNvSpPr>
            <p:nvPr/>
          </p:nvSpPr>
          <p:spPr bwMode="auto">
            <a:xfrm>
              <a:off x="478"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59" name="Line 40"/>
            <p:cNvSpPr>
              <a:spLocks noChangeShapeType="1"/>
            </p:cNvSpPr>
            <p:nvPr/>
          </p:nvSpPr>
          <p:spPr bwMode="auto">
            <a:xfrm>
              <a:off x="482"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0" name="Rectangle 41"/>
            <p:cNvSpPr>
              <a:spLocks noChangeArrowheads="1"/>
            </p:cNvSpPr>
            <p:nvPr/>
          </p:nvSpPr>
          <p:spPr bwMode="auto">
            <a:xfrm>
              <a:off x="467"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161" name="Line 42"/>
            <p:cNvSpPr>
              <a:spLocks noChangeShapeType="1"/>
            </p:cNvSpPr>
            <p:nvPr/>
          </p:nvSpPr>
          <p:spPr bwMode="auto">
            <a:xfrm flipV="1">
              <a:off x="579"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2" name="Line 43"/>
            <p:cNvSpPr>
              <a:spLocks noChangeShapeType="1"/>
            </p:cNvSpPr>
            <p:nvPr/>
          </p:nvSpPr>
          <p:spPr bwMode="auto">
            <a:xfrm>
              <a:off x="486"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3" name="Rectangle 44"/>
            <p:cNvSpPr>
              <a:spLocks noChangeArrowheads="1"/>
            </p:cNvSpPr>
            <p:nvPr/>
          </p:nvSpPr>
          <p:spPr bwMode="auto">
            <a:xfrm>
              <a:off x="421"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164" name="Rectangle 45"/>
            <p:cNvSpPr>
              <a:spLocks noChangeArrowheads="1"/>
            </p:cNvSpPr>
            <p:nvPr/>
          </p:nvSpPr>
          <p:spPr bwMode="auto">
            <a:xfrm rot="-5400000">
              <a:off x="327"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165" name="Freeform 46"/>
            <p:cNvSpPr>
              <a:spLocks/>
            </p:cNvSpPr>
            <p:nvPr/>
          </p:nvSpPr>
          <p:spPr bwMode="auto">
            <a:xfrm>
              <a:off x="616" y="2547"/>
              <a:ext cx="95" cy="46"/>
            </a:xfrm>
            <a:custGeom>
              <a:avLst/>
              <a:gdLst>
                <a:gd name="T0" fmla="*/ 11 w 95"/>
                <a:gd name="T1" fmla="*/ 45 h 46"/>
                <a:gd name="T2" fmla="*/ 0 w 95"/>
                <a:gd name="T3" fmla="*/ 20 h 46"/>
                <a:gd name="T4" fmla="*/ 21 w 95"/>
                <a:gd name="T5" fmla="*/ 7 h 46"/>
                <a:gd name="T6" fmla="*/ 57 w 95"/>
                <a:gd name="T7" fmla="*/ 0 h 46"/>
                <a:gd name="T8" fmla="*/ 94 w 95"/>
                <a:gd name="T9" fmla="*/ 13 h 46"/>
                <a:gd name="T10" fmla="*/ 93 w 95"/>
                <a:gd name="T11" fmla="*/ 38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3"/>
                  </a:lnTo>
                  <a:lnTo>
                    <a:pt x="93" y="38"/>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6" name="Freeform 47"/>
            <p:cNvSpPr>
              <a:spLocks/>
            </p:cNvSpPr>
            <p:nvPr/>
          </p:nvSpPr>
          <p:spPr bwMode="auto">
            <a:xfrm>
              <a:off x="618"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7" name="Freeform 48"/>
            <p:cNvSpPr>
              <a:spLocks/>
            </p:cNvSpPr>
            <p:nvPr/>
          </p:nvSpPr>
          <p:spPr bwMode="auto">
            <a:xfrm>
              <a:off x="630" y="2389"/>
              <a:ext cx="24" cy="45"/>
            </a:xfrm>
            <a:custGeom>
              <a:avLst/>
              <a:gdLst>
                <a:gd name="T0" fmla="*/ 10 w 24"/>
                <a:gd name="T1" fmla="*/ 0 h 45"/>
                <a:gd name="T2" fmla="*/ 12 w 24"/>
                <a:gd name="T3" fmla="*/ 6 h 45"/>
                <a:gd name="T4" fmla="*/ 23 w 24"/>
                <a:gd name="T5" fmla="*/ 14 h 45"/>
                <a:gd name="T6" fmla="*/ 23 w 24"/>
                <a:gd name="T7" fmla="*/ 25 h 45"/>
                <a:gd name="T8" fmla="*/ 18 w 24"/>
                <a:gd name="T9" fmla="*/ 33 h 45"/>
                <a:gd name="T10" fmla="*/ 12 w 24"/>
                <a:gd name="T11" fmla="*/ 44 h 45"/>
                <a:gd name="T12" fmla="*/ 0 w 24"/>
                <a:gd name="T13" fmla="*/ 41 h 45"/>
                <a:gd name="T14" fmla="*/ 7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2" y="6"/>
                  </a:lnTo>
                  <a:lnTo>
                    <a:pt x="23" y="14"/>
                  </a:lnTo>
                  <a:lnTo>
                    <a:pt x="23" y="25"/>
                  </a:lnTo>
                  <a:lnTo>
                    <a:pt x="18" y="33"/>
                  </a:lnTo>
                  <a:lnTo>
                    <a:pt x="12" y="44"/>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8" name="Freeform 49"/>
            <p:cNvSpPr>
              <a:spLocks/>
            </p:cNvSpPr>
            <p:nvPr/>
          </p:nvSpPr>
          <p:spPr bwMode="auto">
            <a:xfrm>
              <a:off x="482" y="2386"/>
              <a:ext cx="40" cy="97"/>
            </a:xfrm>
            <a:custGeom>
              <a:avLst/>
              <a:gdLst>
                <a:gd name="T0" fmla="*/ 0 w 40"/>
                <a:gd name="T1" fmla="*/ 6 h 97"/>
                <a:gd name="T2" fmla="*/ 24 w 40"/>
                <a:gd name="T3" fmla="*/ 0 h 97"/>
                <a:gd name="T4" fmla="*/ 39 w 40"/>
                <a:gd name="T5" fmla="*/ 36 h 97"/>
                <a:gd name="T6" fmla="*/ 31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1"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9" name="Rectangle 50"/>
            <p:cNvSpPr>
              <a:spLocks noChangeArrowheads="1"/>
            </p:cNvSpPr>
            <p:nvPr/>
          </p:nvSpPr>
          <p:spPr bwMode="auto">
            <a:xfrm>
              <a:off x="614"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0" name="Rectangle 51"/>
            <p:cNvSpPr>
              <a:spLocks noChangeArrowheads="1"/>
            </p:cNvSpPr>
            <p:nvPr/>
          </p:nvSpPr>
          <p:spPr bwMode="auto">
            <a:xfrm>
              <a:off x="456"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1" name="Rectangle 52"/>
            <p:cNvSpPr>
              <a:spLocks noChangeArrowheads="1"/>
            </p:cNvSpPr>
            <p:nvPr/>
          </p:nvSpPr>
          <p:spPr bwMode="auto">
            <a:xfrm>
              <a:off x="618"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2" name="Rectangle 53"/>
            <p:cNvSpPr>
              <a:spLocks noChangeArrowheads="1"/>
            </p:cNvSpPr>
            <p:nvPr/>
          </p:nvSpPr>
          <p:spPr bwMode="auto">
            <a:xfrm>
              <a:off x="457"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3" name="Freeform 54"/>
            <p:cNvSpPr>
              <a:spLocks/>
            </p:cNvSpPr>
            <p:nvPr/>
          </p:nvSpPr>
          <p:spPr bwMode="auto">
            <a:xfrm>
              <a:off x="479" y="2542"/>
              <a:ext cx="85" cy="54"/>
            </a:xfrm>
            <a:custGeom>
              <a:avLst/>
              <a:gdLst>
                <a:gd name="T0" fmla="*/ 0 w 85"/>
                <a:gd name="T1" fmla="*/ 10 h 54"/>
                <a:gd name="T2" fmla="*/ 10 w 85"/>
                <a:gd name="T3" fmla="*/ 0 h 54"/>
                <a:gd name="T4" fmla="*/ 17 w 85"/>
                <a:gd name="T5" fmla="*/ 3 h 54"/>
                <a:gd name="T6" fmla="*/ 44 w 85"/>
                <a:gd name="T7" fmla="*/ 10 h 54"/>
                <a:gd name="T8" fmla="*/ 57 w 85"/>
                <a:gd name="T9" fmla="*/ 5 h 54"/>
                <a:gd name="T10" fmla="*/ 63 w 85"/>
                <a:gd name="T11" fmla="*/ 15 h 54"/>
                <a:gd name="T12" fmla="*/ 63 w 85"/>
                <a:gd name="T13" fmla="*/ 25 h 54"/>
                <a:gd name="T14" fmla="*/ 84 w 85"/>
                <a:gd name="T15" fmla="*/ 46 h 54"/>
                <a:gd name="T16" fmla="*/ 80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10" y="0"/>
                  </a:lnTo>
                  <a:lnTo>
                    <a:pt x="17" y="3"/>
                  </a:lnTo>
                  <a:lnTo>
                    <a:pt x="44" y="10"/>
                  </a:lnTo>
                  <a:lnTo>
                    <a:pt x="57" y="5"/>
                  </a:lnTo>
                  <a:lnTo>
                    <a:pt x="63" y="15"/>
                  </a:lnTo>
                  <a:lnTo>
                    <a:pt x="63" y="25"/>
                  </a:lnTo>
                  <a:lnTo>
                    <a:pt x="84" y="46"/>
                  </a:lnTo>
                  <a:lnTo>
                    <a:pt x="80"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74" name="Freeform 55"/>
            <p:cNvSpPr>
              <a:spLocks/>
            </p:cNvSpPr>
            <p:nvPr/>
          </p:nvSpPr>
          <p:spPr bwMode="auto">
            <a:xfrm>
              <a:off x="920"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75" name="Line 56"/>
            <p:cNvSpPr>
              <a:spLocks noChangeShapeType="1"/>
            </p:cNvSpPr>
            <p:nvPr/>
          </p:nvSpPr>
          <p:spPr bwMode="auto">
            <a:xfrm>
              <a:off x="993"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6" name="Line 57"/>
            <p:cNvSpPr>
              <a:spLocks noChangeShapeType="1"/>
            </p:cNvSpPr>
            <p:nvPr/>
          </p:nvSpPr>
          <p:spPr bwMode="auto">
            <a:xfrm>
              <a:off x="997"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7" name="Rectangle 58"/>
            <p:cNvSpPr>
              <a:spLocks noChangeArrowheads="1"/>
            </p:cNvSpPr>
            <p:nvPr/>
          </p:nvSpPr>
          <p:spPr bwMode="auto">
            <a:xfrm>
              <a:off x="982"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178" name="Line 59"/>
            <p:cNvSpPr>
              <a:spLocks noChangeShapeType="1"/>
            </p:cNvSpPr>
            <p:nvPr/>
          </p:nvSpPr>
          <p:spPr bwMode="auto">
            <a:xfrm flipV="1">
              <a:off x="1094"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9" name="Line 60"/>
            <p:cNvSpPr>
              <a:spLocks noChangeShapeType="1"/>
            </p:cNvSpPr>
            <p:nvPr/>
          </p:nvSpPr>
          <p:spPr bwMode="auto">
            <a:xfrm>
              <a:off x="1001"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80" name="Rectangle 61"/>
            <p:cNvSpPr>
              <a:spLocks noChangeArrowheads="1"/>
            </p:cNvSpPr>
            <p:nvPr/>
          </p:nvSpPr>
          <p:spPr bwMode="auto">
            <a:xfrm>
              <a:off x="936"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181" name="Rectangle 62"/>
            <p:cNvSpPr>
              <a:spLocks noChangeArrowheads="1"/>
            </p:cNvSpPr>
            <p:nvPr/>
          </p:nvSpPr>
          <p:spPr bwMode="auto">
            <a:xfrm rot="-5400000">
              <a:off x="842"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182" name="Freeform 63"/>
            <p:cNvSpPr>
              <a:spLocks/>
            </p:cNvSpPr>
            <p:nvPr/>
          </p:nvSpPr>
          <p:spPr bwMode="auto">
            <a:xfrm>
              <a:off x="1131" y="2547"/>
              <a:ext cx="96" cy="46"/>
            </a:xfrm>
            <a:custGeom>
              <a:avLst/>
              <a:gdLst>
                <a:gd name="T0" fmla="*/ 11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3"/>
                  </a:lnTo>
                  <a:lnTo>
                    <a:pt x="93" y="38"/>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3" name="Freeform 64"/>
            <p:cNvSpPr>
              <a:spLocks/>
            </p:cNvSpPr>
            <p:nvPr/>
          </p:nvSpPr>
          <p:spPr bwMode="auto">
            <a:xfrm>
              <a:off x="1133" y="2397"/>
              <a:ext cx="24" cy="45"/>
            </a:xfrm>
            <a:custGeom>
              <a:avLst/>
              <a:gdLst>
                <a:gd name="T0" fmla="*/ 12 w 24"/>
                <a:gd name="T1" fmla="*/ 0 h 45"/>
                <a:gd name="T2" fmla="*/ 10 w 24"/>
                <a:gd name="T3" fmla="*/ 6 h 45"/>
                <a:gd name="T4" fmla="*/ 0 w 24"/>
                <a:gd name="T5" fmla="*/ 14 h 45"/>
                <a:gd name="T6" fmla="*/ 0 w 24"/>
                <a:gd name="T7" fmla="*/ 25 h 45"/>
                <a:gd name="T8" fmla="*/ 4 w 24"/>
                <a:gd name="T9" fmla="*/ 33 h 45"/>
                <a:gd name="T10" fmla="*/ 10 w 24"/>
                <a:gd name="T11" fmla="*/ 44 h 45"/>
                <a:gd name="T12" fmla="*/ 23 w 24"/>
                <a:gd name="T13" fmla="*/ 41 h 45"/>
                <a:gd name="T14" fmla="*/ 17 w 24"/>
                <a:gd name="T15" fmla="*/ 3 h 45"/>
                <a:gd name="T16" fmla="*/ 12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2" y="0"/>
                  </a:moveTo>
                  <a:lnTo>
                    <a:pt x="10" y="6"/>
                  </a:lnTo>
                  <a:lnTo>
                    <a:pt x="0" y="14"/>
                  </a:lnTo>
                  <a:lnTo>
                    <a:pt x="0" y="25"/>
                  </a:lnTo>
                  <a:lnTo>
                    <a:pt x="4" y="33"/>
                  </a:lnTo>
                  <a:lnTo>
                    <a:pt x="10" y="44"/>
                  </a:lnTo>
                  <a:lnTo>
                    <a:pt x="23" y="41"/>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4" name="Freeform 65"/>
            <p:cNvSpPr>
              <a:spLocks/>
            </p:cNvSpPr>
            <p:nvPr/>
          </p:nvSpPr>
          <p:spPr bwMode="auto">
            <a:xfrm>
              <a:off x="1145"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5" name="Freeform 66"/>
            <p:cNvSpPr>
              <a:spLocks/>
            </p:cNvSpPr>
            <p:nvPr/>
          </p:nvSpPr>
          <p:spPr bwMode="auto">
            <a:xfrm>
              <a:off x="997"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6" name="Rectangle 67"/>
            <p:cNvSpPr>
              <a:spLocks noChangeArrowheads="1"/>
            </p:cNvSpPr>
            <p:nvPr/>
          </p:nvSpPr>
          <p:spPr bwMode="auto">
            <a:xfrm>
              <a:off x="1130"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87" name="Rectangle 68"/>
            <p:cNvSpPr>
              <a:spLocks noChangeArrowheads="1"/>
            </p:cNvSpPr>
            <p:nvPr/>
          </p:nvSpPr>
          <p:spPr bwMode="auto">
            <a:xfrm>
              <a:off x="971"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88" name="Rectangle 69"/>
            <p:cNvSpPr>
              <a:spLocks noChangeArrowheads="1"/>
            </p:cNvSpPr>
            <p:nvPr/>
          </p:nvSpPr>
          <p:spPr bwMode="auto">
            <a:xfrm>
              <a:off x="1134"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89" name="Rectangle 70"/>
            <p:cNvSpPr>
              <a:spLocks noChangeArrowheads="1"/>
            </p:cNvSpPr>
            <p:nvPr/>
          </p:nvSpPr>
          <p:spPr bwMode="auto">
            <a:xfrm>
              <a:off x="973"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90" name="Freeform 71"/>
            <p:cNvSpPr>
              <a:spLocks/>
            </p:cNvSpPr>
            <p:nvPr/>
          </p:nvSpPr>
          <p:spPr bwMode="auto">
            <a:xfrm>
              <a:off x="995" y="2542"/>
              <a:ext cx="84" cy="54"/>
            </a:xfrm>
            <a:custGeom>
              <a:avLst/>
              <a:gdLst>
                <a:gd name="T0" fmla="*/ 0 w 84"/>
                <a:gd name="T1" fmla="*/ 10 h 54"/>
                <a:gd name="T2" fmla="*/ 9 w 84"/>
                <a:gd name="T3" fmla="*/ 0 h 54"/>
                <a:gd name="T4" fmla="*/ 17 w 84"/>
                <a:gd name="T5" fmla="*/ 3 h 54"/>
                <a:gd name="T6" fmla="*/ 43 w 84"/>
                <a:gd name="T7" fmla="*/ 10 h 54"/>
                <a:gd name="T8" fmla="*/ 57 w 84"/>
                <a:gd name="T9" fmla="*/ 5 h 54"/>
                <a:gd name="T10" fmla="*/ 63 w 84"/>
                <a:gd name="T11" fmla="*/ 15 h 54"/>
                <a:gd name="T12" fmla="*/ 63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7" y="5"/>
                  </a:lnTo>
                  <a:lnTo>
                    <a:pt x="63" y="15"/>
                  </a:lnTo>
                  <a:lnTo>
                    <a:pt x="63"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91" name="Freeform 72"/>
            <p:cNvSpPr>
              <a:spLocks/>
            </p:cNvSpPr>
            <p:nvPr/>
          </p:nvSpPr>
          <p:spPr bwMode="auto">
            <a:xfrm>
              <a:off x="1435"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92" name="Line 73"/>
            <p:cNvSpPr>
              <a:spLocks noChangeShapeType="1"/>
            </p:cNvSpPr>
            <p:nvPr/>
          </p:nvSpPr>
          <p:spPr bwMode="auto">
            <a:xfrm>
              <a:off x="1508"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3" name="Line 74"/>
            <p:cNvSpPr>
              <a:spLocks noChangeShapeType="1"/>
            </p:cNvSpPr>
            <p:nvPr/>
          </p:nvSpPr>
          <p:spPr bwMode="auto">
            <a:xfrm>
              <a:off x="1512"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4" name="Rectangle 75"/>
            <p:cNvSpPr>
              <a:spLocks noChangeArrowheads="1"/>
            </p:cNvSpPr>
            <p:nvPr/>
          </p:nvSpPr>
          <p:spPr bwMode="auto">
            <a:xfrm>
              <a:off x="1497"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195" name="Line 76"/>
            <p:cNvSpPr>
              <a:spLocks noChangeShapeType="1"/>
            </p:cNvSpPr>
            <p:nvPr/>
          </p:nvSpPr>
          <p:spPr bwMode="auto">
            <a:xfrm flipV="1">
              <a:off x="1610"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6" name="Line 77"/>
            <p:cNvSpPr>
              <a:spLocks noChangeShapeType="1"/>
            </p:cNvSpPr>
            <p:nvPr/>
          </p:nvSpPr>
          <p:spPr bwMode="auto">
            <a:xfrm>
              <a:off x="1516"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7" name="Rectangle 78"/>
            <p:cNvSpPr>
              <a:spLocks noChangeArrowheads="1"/>
            </p:cNvSpPr>
            <p:nvPr/>
          </p:nvSpPr>
          <p:spPr bwMode="auto">
            <a:xfrm>
              <a:off x="1452"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198" name="Rectangle 79"/>
            <p:cNvSpPr>
              <a:spLocks noChangeArrowheads="1"/>
            </p:cNvSpPr>
            <p:nvPr/>
          </p:nvSpPr>
          <p:spPr bwMode="auto">
            <a:xfrm rot="-5400000">
              <a:off x="1358"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199" name="Freeform 80"/>
            <p:cNvSpPr>
              <a:spLocks/>
            </p:cNvSpPr>
            <p:nvPr/>
          </p:nvSpPr>
          <p:spPr bwMode="auto">
            <a:xfrm>
              <a:off x="1646"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0" name="Freeform 81"/>
            <p:cNvSpPr>
              <a:spLocks/>
            </p:cNvSpPr>
            <p:nvPr/>
          </p:nvSpPr>
          <p:spPr bwMode="auto">
            <a:xfrm>
              <a:off x="1648" y="2397"/>
              <a:ext cx="24" cy="45"/>
            </a:xfrm>
            <a:custGeom>
              <a:avLst/>
              <a:gdLst>
                <a:gd name="T0" fmla="*/ 13 w 24"/>
                <a:gd name="T1" fmla="*/ 0 h 45"/>
                <a:gd name="T2" fmla="*/ 10 w 24"/>
                <a:gd name="T3" fmla="*/ 6 h 45"/>
                <a:gd name="T4" fmla="*/ 0 w 24"/>
                <a:gd name="T5" fmla="*/ 14 h 45"/>
                <a:gd name="T6" fmla="*/ 0 w 24"/>
                <a:gd name="T7" fmla="*/ 25 h 45"/>
                <a:gd name="T8" fmla="*/ 5 w 24"/>
                <a:gd name="T9" fmla="*/ 33 h 45"/>
                <a:gd name="T10" fmla="*/ 10 w 24"/>
                <a:gd name="T11" fmla="*/ 44 h 45"/>
                <a:gd name="T12" fmla="*/ 23 w 24"/>
                <a:gd name="T13" fmla="*/ 41 h 45"/>
                <a:gd name="T14" fmla="*/ 17 w 24"/>
                <a:gd name="T15" fmla="*/ 3 h 45"/>
                <a:gd name="T16" fmla="*/ 13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3" y="0"/>
                  </a:moveTo>
                  <a:lnTo>
                    <a:pt x="10" y="6"/>
                  </a:lnTo>
                  <a:lnTo>
                    <a:pt x="0" y="14"/>
                  </a:lnTo>
                  <a:lnTo>
                    <a:pt x="0" y="25"/>
                  </a:lnTo>
                  <a:lnTo>
                    <a:pt x="5" y="33"/>
                  </a:lnTo>
                  <a:lnTo>
                    <a:pt x="10" y="44"/>
                  </a:lnTo>
                  <a:lnTo>
                    <a:pt x="23" y="41"/>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1" name="Freeform 82"/>
            <p:cNvSpPr>
              <a:spLocks/>
            </p:cNvSpPr>
            <p:nvPr/>
          </p:nvSpPr>
          <p:spPr bwMode="auto">
            <a:xfrm>
              <a:off x="1661" y="2389"/>
              <a:ext cx="23" cy="45"/>
            </a:xfrm>
            <a:custGeom>
              <a:avLst/>
              <a:gdLst>
                <a:gd name="T0" fmla="*/ 10 w 23"/>
                <a:gd name="T1" fmla="*/ 0 h 45"/>
                <a:gd name="T2" fmla="*/ 12 w 23"/>
                <a:gd name="T3" fmla="*/ 6 h 45"/>
                <a:gd name="T4" fmla="*/ 22 w 23"/>
                <a:gd name="T5" fmla="*/ 14 h 45"/>
                <a:gd name="T6" fmla="*/ 22 w 23"/>
                <a:gd name="T7" fmla="*/ 25 h 45"/>
                <a:gd name="T8" fmla="*/ 18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8"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2" name="Freeform 83"/>
            <p:cNvSpPr>
              <a:spLocks/>
            </p:cNvSpPr>
            <p:nvPr/>
          </p:nvSpPr>
          <p:spPr bwMode="auto">
            <a:xfrm>
              <a:off x="1512" y="2386"/>
              <a:ext cx="41" cy="97"/>
            </a:xfrm>
            <a:custGeom>
              <a:avLst/>
              <a:gdLst>
                <a:gd name="T0" fmla="*/ 0 w 41"/>
                <a:gd name="T1" fmla="*/ 6 h 97"/>
                <a:gd name="T2" fmla="*/ 25 w 41"/>
                <a:gd name="T3" fmla="*/ 0 h 97"/>
                <a:gd name="T4" fmla="*/ 40 w 41"/>
                <a:gd name="T5" fmla="*/ 36 h 97"/>
                <a:gd name="T6" fmla="*/ 32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3" name="Rectangle 84"/>
            <p:cNvSpPr>
              <a:spLocks noChangeArrowheads="1"/>
            </p:cNvSpPr>
            <p:nvPr/>
          </p:nvSpPr>
          <p:spPr bwMode="auto">
            <a:xfrm>
              <a:off x="1645"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4" name="Rectangle 85"/>
            <p:cNvSpPr>
              <a:spLocks noChangeArrowheads="1"/>
            </p:cNvSpPr>
            <p:nvPr/>
          </p:nvSpPr>
          <p:spPr bwMode="auto">
            <a:xfrm>
              <a:off x="1486"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5" name="Rectangle 86"/>
            <p:cNvSpPr>
              <a:spLocks noChangeArrowheads="1"/>
            </p:cNvSpPr>
            <p:nvPr/>
          </p:nvSpPr>
          <p:spPr bwMode="auto">
            <a:xfrm>
              <a:off x="1649"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6" name="Rectangle 87"/>
            <p:cNvSpPr>
              <a:spLocks noChangeArrowheads="1"/>
            </p:cNvSpPr>
            <p:nvPr/>
          </p:nvSpPr>
          <p:spPr bwMode="auto">
            <a:xfrm>
              <a:off x="1488"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7" name="Freeform 88"/>
            <p:cNvSpPr>
              <a:spLocks/>
            </p:cNvSpPr>
            <p:nvPr/>
          </p:nvSpPr>
          <p:spPr bwMode="auto">
            <a:xfrm>
              <a:off x="1510" y="2542"/>
              <a:ext cx="85" cy="54"/>
            </a:xfrm>
            <a:custGeom>
              <a:avLst/>
              <a:gdLst>
                <a:gd name="T0" fmla="*/ 0 w 85"/>
                <a:gd name="T1" fmla="*/ 10 h 54"/>
                <a:gd name="T2" fmla="*/ 9 w 85"/>
                <a:gd name="T3" fmla="*/ 0 h 54"/>
                <a:gd name="T4" fmla="*/ 17 w 85"/>
                <a:gd name="T5" fmla="*/ 3 h 54"/>
                <a:gd name="T6" fmla="*/ 44 w 85"/>
                <a:gd name="T7" fmla="*/ 10 h 54"/>
                <a:gd name="T8" fmla="*/ 57 w 85"/>
                <a:gd name="T9" fmla="*/ 5 h 54"/>
                <a:gd name="T10" fmla="*/ 63 w 85"/>
                <a:gd name="T11" fmla="*/ 15 h 54"/>
                <a:gd name="T12" fmla="*/ 63 w 85"/>
                <a:gd name="T13" fmla="*/ 25 h 54"/>
                <a:gd name="T14" fmla="*/ 84 w 85"/>
                <a:gd name="T15" fmla="*/ 46 h 54"/>
                <a:gd name="T16" fmla="*/ 80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9" y="0"/>
                  </a:lnTo>
                  <a:lnTo>
                    <a:pt x="17" y="3"/>
                  </a:lnTo>
                  <a:lnTo>
                    <a:pt x="44" y="10"/>
                  </a:lnTo>
                  <a:lnTo>
                    <a:pt x="57" y="5"/>
                  </a:lnTo>
                  <a:lnTo>
                    <a:pt x="63" y="15"/>
                  </a:lnTo>
                  <a:lnTo>
                    <a:pt x="63" y="25"/>
                  </a:lnTo>
                  <a:lnTo>
                    <a:pt x="84" y="46"/>
                  </a:lnTo>
                  <a:lnTo>
                    <a:pt x="80"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8" name="Freeform 89"/>
            <p:cNvSpPr>
              <a:spLocks/>
            </p:cNvSpPr>
            <p:nvPr/>
          </p:nvSpPr>
          <p:spPr bwMode="auto">
            <a:xfrm>
              <a:off x="1950"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9" name="Line 90"/>
            <p:cNvSpPr>
              <a:spLocks noChangeShapeType="1"/>
            </p:cNvSpPr>
            <p:nvPr/>
          </p:nvSpPr>
          <p:spPr bwMode="auto">
            <a:xfrm>
              <a:off x="2023"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0" name="Line 91"/>
            <p:cNvSpPr>
              <a:spLocks noChangeShapeType="1"/>
            </p:cNvSpPr>
            <p:nvPr/>
          </p:nvSpPr>
          <p:spPr bwMode="auto">
            <a:xfrm>
              <a:off x="2027"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1" name="Rectangle 92"/>
            <p:cNvSpPr>
              <a:spLocks noChangeArrowheads="1"/>
            </p:cNvSpPr>
            <p:nvPr/>
          </p:nvSpPr>
          <p:spPr bwMode="auto">
            <a:xfrm>
              <a:off x="2013"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12" name="Line 93"/>
            <p:cNvSpPr>
              <a:spLocks noChangeShapeType="1"/>
            </p:cNvSpPr>
            <p:nvPr/>
          </p:nvSpPr>
          <p:spPr bwMode="auto">
            <a:xfrm flipV="1">
              <a:off x="2125"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3" name="Line 94"/>
            <p:cNvSpPr>
              <a:spLocks noChangeShapeType="1"/>
            </p:cNvSpPr>
            <p:nvPr/>
          </p:nvSpPr>
          <p:spPr bwMode="auto">
            <a:xfrm>
              <a:off x="2032"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4" name="Rectangle 95"/>
            <p:cNvSpPr>
              <a:spLocks noChangeArrowheads="1"/>
            </p:cNvSpPr>
            <p:nvPr/>
          </p:nvSpPr>
          <p:spPr bwMode="auto">
            <a:xfrm>
              <a:off x="1967"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15" name="Rectangle 96"/>
            <p:cNvSpPr>
              <a:spLocks noChangeArrowheads="1"/>
            </p:cNvSpPr>
            <p:nvPr/>
          </p:nvSpPr>
          <p:spPr bwMode="auto">
            <a:xfrm rot="-5400000">
              <a:off x="1873"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16" name="Freeform 97"/>
            <p:cNvSpPr>
              <a:spLocks/>
            </p:cNvSpPr>
            <p:nvPr/>
          </p:nvSpPr>
          <p:spPr bwMode="auto">
            <a:xfrm>
              <a:off x="2161"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17" name="Freeform 98"/>
            <p:cNvSpPr>
              <a:spLocks/>
            </p:cNvSpPr>
            <p:nvPr/>
          </p:nvSpPr>
          <p:spPr bwMode="auto">
            <a:xfrm>
              <a:off x="2164"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18" name="Freeform 99"/>
            <p:cNvSpPr>
              <a:spLocks/>
            </p:cNvSpPr>
            <p:nvPr/>
          </p:nvSpPr>
          <p:spPr bwMode="auto">
            <a:xfrm>
              <a:off x="2176" y="2389"/>
              <a:ext cx="23" cy="45"/>
            </a:xfrm>
            <a:custGeom>
              <a:avLst/>
              <a:gdLst>
                <a:gd name="T0" fmla="*/ 10 w 23"/>
                <a:gd name="T1" fmla="*/ 0 h 45"/>
                <a:gd name="T2" fmla="*/ 12 w 23"/>
                <a:gd name="T3" fmla="*/ 6 h 45"/>
                <a:gd name="T4" fmla="*/ 22 w 23"/>
                <a:gd name="T5" fmla="*/ 14 h 45"/>
                <a:gd name="T6" fmla="*/ 22 w 23"/>
                <a:gd name="T7" fmla="*/ 25 h 45"/>
                <a:gd name="T8" fmla="*/ 19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9"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19" name="Freeform 100"/>
            <p:cNvSpPr>
              <a:spLocks/>
            </p:cNvSpPr>
            <p:nvPr/>
          </p:nvSpPr>
          <p:spPr bwMode="auto">
            <a:xfrm>
              <a:off x="2027" y="2386"/>
              <a:ext cx="41" cy="97"/>
            </a:xfrm>
            <a:custGeom>
              <a:avLst/>
              <a:gdLst>
                <a:gd name="T0" fmla="*/ 0 w 41"/>
                <a:gd name="T1" fmla="*/ 6 h 97"/>
                <a:gd name="T2" fmla="*/ 25 w 41"/>
                <a:gd name="T3" fmla="*/ 0 h 97"/>
                <a:gd name="T4" fmla="*/ 40 w 41"/>
                <a:gd name="T5" fmla="*/ 36 h 97"/>
                <a:gd name="T6" fmla="*/ 33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3"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20" name="Rectangle 101"/>
            <p:cNvSpPr>
              <a:spLocks noChangeArrowheads="1"/>
            </p:cNvSpPr>
            <p:nvPr/>
          </p:nvSpPr>
          <p:spPr bwMode="auto">
            <a:xfrm>
              <a:off x="2160"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1" name="Rectangle 102"/>
            <p:cNvSpPr>
              <a:spLocks noChangeArrowheads="1"/>
            </p:cNvSpPr>
            <p:nvPr/>
          </p:nvSpPr>
          <p:spPr bwMode="auto">
            <a:xfrm>
              <a:off x="2001"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2" name="Rectangle 103"/>
            <p:cNvSpPr>
              <a:spLocks noChangeArrowheads="1"/>
            </p:cNvSpPr>
            <p:nvPr/>
          </p:nvSpPr>
          <p:spPr bwMode="auto">
            <a:xfrm>
              <a:off x="2164"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3" name="Rectangle 104"/>
            <p:cNvSpPr>
              <a:spLocks noChangeArrowheads="1"/>
            </p:cNvSpPr>
            <p:nvPr/>
          </p:nvSpPr>
          <p:spPr bwMode="auto">
            <a:xfrm>
              <a:off x="2003"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4" name="Freeform 105"/>
            <p:cNvSpPr>
              <a:spLocks/>
            </p:cNvSpPr>
            <p:nvPr/>
          </p:nvSpPr>
          <p:spPr bwMode="auto">
            <a:xfrm>
              <a:off x="2026"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25" name="Freeform 106"/>
            <p:cNvSpPr>
              <a:spLocks/>
            </p:cNvSpPr>
            <p:nvPr/>
          </p:nvSpPr>
          <p:spPr bwMode="auto">
            <a:xfrm>
              <a:off x="2466"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26" name="Line 107"/>
            <p:cNvSpPr>
              <a:spLocks noChangeShapeType="1"/>
            </p:cNvSpPr>
            <p:nvPr/>
          </p:nvSpPr>
          <p:spPr bwMode="auto">
            <a:xfrm>
              <a:off x="2539"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27" name="Line 108"/>
            <p:cNvSpPr>
              <a:spLocks noChangeShapeType="1"/>
            </p:cNvSpPr>
            <p:nvPr/>
          </p:nvSpPr>
          <p:spPr bwMode="auto">
            <a:xfrm>
              <a:off x="2543"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28" name="Rectangle 109"/>
            <p:cNvSpPr>
              <a:spLocks noChangeArrowheads="1"/>
            </p:cNvSpPr>
            <p:nvPr/>
          </p:nvSpPr>
          <p:spPr bwMode="auto">
            <a:xfrm>
              <a:off x="2528"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29" name="Line 110"/>
            <p:cNvSpPr>
              <a:spLocks noChangeShapeType="1"/>
            </p:cNvSpPr>
            <p:nvPr/>
          </p:nvSpPr>
          <p:spPr bwMode="auto">
            <a:xfrm flipV="1">
              <a:off x="2641"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30" name="Line 111"/>
            <p:cNvSpPr>
              <a:spLocks noChangeShapeType="1"/>
            </p:cNvSpPr>
            <p:nvPr/>
          </p:nvSpPr>
          <p:spPr bwMode="auto">
            <a:xfrm>
              <a:off x="2547"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31" name="Rectangle 112"/>
            <p:cNvSpPr>
              <a:spLocks noChangeArrowheads="1"/>
            </p:cNvSpPr>
            <p:nvPr/>
          </p:nvSpPr>
          <p:spPr bwMode="auto">
            <a:xfrm>
              <a:off x="2482"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32" name="Rectangle 113"/>
            <p:cNvSpPr>
              <a:spLocks noChangeArrowheads="1"/>
            </p:cNvSpPr>
            <p:nvPr/>
          </p:nvSpPr>
          <p:spPr bwMode="auto">
            <a:xfrm rot="-5400000">
              <a:off x="2388"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33" name="Freeform 114"/>
            <p:cNvSpPr>
              <a:spLocks/>
            </p:cNvSpPr>
            <p:nvPr/>
          </p:nvSpPr>
          <p:spPr bwMode="auto">
            <a:xfrm>
              <a:off x="2677" y="2547"/>
              <a:ext cx="96" cy="46"/>
            </a:xfrm>
            <a:custGeom>
              <a:avLst/>
              <a:gdLst>
                <a:gd name="T0" fmla="*/ 11 w 96"/>
                <a:gd name="T1" fmla="*/ 45 h 46"/>
                <a:gd name="T2" fmla="*/ 0 w 96"/>
                <a:gd name="T3" fmla="*/ 20 h 46"/>
                <a:gd name="T4" fmla="*/ 20 w 96"/>
                <a:gd name="T5" fmla="*/ 7 h 46"/>
                <a:gd name="T6" fmla="*/ 56 w 96"/>
                <a:gd name="T7" fmla="*/ 0 h 46"/>
                <a:gd name="T8" fmla="*/ 95 w 96"/>
                <a:gd name="T9" fmla="*/ 13 h 46"/>
                <a:gd name="T10" fmla="*/ 93 w 96"/>
                <a:gd name="T11" fmla="*/ 38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3"/>
                  </a:lnTo>
                  <a:lnTo>
                    <a:pt x="93"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4" name="Freeform 115"/>
            <p:cNvSpPr>
              <a:spLocks/>
            </p:cNvSpPr>
            <p:nvPr/>
          </p:nvSpPr>
          <p:spPr bwMode="auto">
            <a:xfrm>
              <a:off x="2679"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5" name="Freeform 116"/>
            <p:cNvSpPr>
              <a:spLocks/>
            </p:cNvSpPr>
            <p:nvPr/>
          </p:nvSpPr>
          <p:spPr bwMode="auto">
            <a:xfrm>
              <a:off x="2691" y="2389"/>
              <a:ext cx="24" cy="45"/>
            </a:xfrm>
            <a:custGeom>
              <a:avLst/>
              <a:gdLst>
                <a:gd name="T0" fmla="*/ 10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6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3" y="6"/>
                  </a:lnTo>
                  <a:lnTo>
                    <a:pt x="23" y="14"/>
                  </a:lnTo>
                  <a:lnTo>
                    <a:pt x="23" y="25"/>
                  </a:lnTo>
                  <a:lnTo>
                    <a:pt x="19" y="33"/>
                  </a:lnTo>
                  <a:lnTo>
                    <a:pt x="13"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6" name="Freeform 117"/>
            <p:cNvSpPr>
              <a:spLocks/>
            </p:cNvSpPr>
            <p:nvPr/>
          </p:nvSpPr>
          <p:spPr bwMode="auto">
            <a:xfrm>
              <a:off x="2543"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7" name="Rectangle 118"/>
            <p:cNvSpPr>
              <a:spLocks noChangeArrowheads="1"/>
            </p:cNvSpPr>
            <p:nvPr/>
          </p:nvSpPr>
          <p:spPr bwMode="auto">
            <a:xfrm>
              <a:off x="2675"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38" name="Rectangle 119"/>
            <p:cNvSpPr>
              <a:spLocks noChangeArrowheads="1"/>
            </p:cNvSpPr>
            <p:nvPr/>
          </p:nvSpPr>
          <p:spPr bwMode="auto">
            <a:xfrm>
              <a:off x="2516"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39" name="Rectangle 120"/>
            <p:cNvSpPr>
              <a:spLocks noChangeArrowheads="1"/>
            </p:cNvSpPr>
            <p:nvPr/>
          </p:nvSpPr>
          <p:spPr bwMode="auto">
            <a:xfrm>
              <a:off x="2679"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40" name="Rectangle 121"/>
            <p:cNvSpPr>
              <a:spLocks noChangeArrowheads="1"/>
            </p:cNvSpPr>
            <p:nvPr/>
          </p:nvSpPr>
          <p:spPr bwMode="auto">
            <a:xfrm>
              <a:off x="2519"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41" name="Freeform 122"/>
            <p:cNvSpPr>
              <a:spLocks/>
            </p:cNvSpPr>
            <p:nvPr/>
          </p:nvSpPr>
          <p:spPr bwMode="auto">
            <a:xfrm>
              <a:off x="2541"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42" name="Freeform 123"/>
            <p:cNvSpPr>
              <a:spLocks/>
            </p:cNvSpPr>
            <p:nvPr/>
          </p:nvSpPr>
          <p:spPr bwMode="auto">
            <a:xfrm>
              <a:off x="2981"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43" name="Line 124"/>
            <p:cNvSpPr>
              <a:spLocks noChangeShapeType="1"/>
            </p:cNvSpPr>
            <p:nvPr/>
          </p:nvSpPr>
          <p:spPr bwMode="auto">
            <a:xfrm>
              <a:off x="3054"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4" name="Line 125"/>
            <p:cNvSpPr>
              <a:spLocks noChangeShapeType="1"/>
            </p:cNvSpPr>
            <p:nvPr/>
          </p:nvSpPr>
          <p:spPr bwMode="auto">
            <a:xfrm>
              <a:off x="3058"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5" name="Rectangle 126"/>
            <p:cNvSpPr>
              <a:spLocks noChangeArrowheads="1"/>
            </p:cNvSpPr>
            <p:nvPr/>
          </p:nvSpPr>
          <p:spPr bwMode="auto">
            <a:xfrm>
              <a:off x="3044"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46" name="Line 127"/>
            <p:cNvSpPr>
              <a:spLocks noChangeShapeType="1"/>
            </p:cNvSpPr>
            <p:nvPr/>
          </p:nvSpPr>
          <p:spPr bwMode="auto">
            <a:xfrm flipV="1">
              <a:off x="3156"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7" name="Line 128"/>
            <p:cNvSpPr>
              <a:spLocks noChangeShapeType="1"/>
            </p:cNvSpPr>
            <p:nvPr/>
          </p:nvSpPr>
          <p:spPr bwMode="auto">
            <a:xfrm>
              <a:off x="3062"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8" name="Rectangle 129"/>
            <p:cNvSpPr>
              <a:spLocks noChangeArrowheads="1"/>
            </p:cNvSpPr>
            <p:nvPr/>
          </p:nvSpPr>
          <p:spPr bwMode="auto">
            <a:xfrm>
              <a:off x="2997"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49" name="Rectangle 130"/>
            <p:cNvSpPr>
              <a:spLocks noChangeArrowheads="1"/>
            </p:cNvSpPr>
            <p:nvPr/>
          </p:nvSpPr>
          <p:spPr bwMode="auto">
            <a:xfrm rot="-5400000">
              <a:off x="2903"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50" name="Freeform 131"/>
            <p:cNvSpPr>
              <a:spLocks/>
            </p:cNvSpPr>
            <p:nvPr/>
          </p:nvSpPr>
          <p:spPr bwMode="auto">
            <a:xfrm>
              <a:off x="3192"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1" name="Freeform 132"/>
            <p:cNvSpPr>
              <a:spLocks/>
            </p:cNvSpPr>
            <p:nvPr/>
          </p:nvSpPr>
          <p:spPr bwMode="auto">
            <a:xfrm>
              <a:off x="3194" y="2397"/>
              <a:ext cx="23" cy="45"/>
            </a:xfrm>
            <a:custGeom>
              <a:avLst/>
              <a:gdLst>
                <a:gd name="T0" fmla="*/ 12 w 23"/>
                <a:gd name="T1" fmla="*/ 0 h 45"/>
                <a:gd name="T2" fmla="*/ 11 w 23"/>
                <a:gd name="T3" fmla="*/ 6 h 45"/>
                <a:gd name="T4" fmla="*/ 0 w 23"/>
                <a:gd name="T5" fmla="*/ 14 h 45"/>
                <a:gd name="T6" fmla="*/ 0 w 23"/>
                <a:gd name="T7" fmla="*/ 25 h 45"/>
                <a:gd name="T8" fmla="*/ 4 w 23"/>
                <a:gd name="T9" fmla="*/ 33 h 45"/>
                <a:gd name="T10" fmla="*/ 11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1" y="6"/>
                  </a:lnTo>
                  <a:lnTo>
                    <a:pt x="0" y="14"/>
                  </a:lnTo>
                  <a:lnTo>
                    <a:pt x="0" y="25"/>
                  </a:lnTo>
                  <a:lnTo>
                    <a:pt x="4" y="33"/>
                  </a:lnTo>
                  <a:lnTo>
                    <a:pt x="11"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2" name="Freeform 133"/>
            <p:cNvSpPr>
              <a:spLocks/>
            </p:cNvSpPr>
            <p:nvPr/>
          </p:nvSpPr>
          <p:spPr bwMode="auto">
            <a:xfrm>
              <a:off x="3206" y="2389"/>
              <a:ext cx="24" cy="45"/>
            </a:xfrm>
            <a:custGeom>
              <a:avLst/>
              <a:gdLst>
                <a:gd name="T0" fmla="*/ 10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3" y="6"/>
                  </a:lnTo>
                  <a:lnTo>
                    <a:pt x="23" y="14"/>
                  </a:lnTo>
                  <a:lnTo>
                    <a:pt x="23" y="25"/>
                  </a:lnTo>
                  <a:lnTo>
                    <a:pt x="19" y="33"/>
                  </a:lnTo>
                  <a:lnTo>
                    <a:pt x="13" y="44"/>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3" name="Freeform 134"/>
            <p:cNvSpPr>
              <a:spLocks/>
            </p:cNvSpPr>
            <p:nvPr/>
          </p:nvSpPr>
          <p:spPr bwMode="auto">
            <a:xfrm>
              <a:off x="3058"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2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4" name="Rectangle 135"/>
            <p:cNvSpPr>
              <a:spLocks noChangeArrowheads="1"/>
            </p:cNvSpPr>
            <p:nvPr/>
          </p:nvSpPr>
          <p:spPr bwMode="auto">
            <a:xfrm>
              <a:off x="3191"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5" name="Rectangle 136"/>
            <p:cNvSpPr>
              <a:spLocks noChangeArrowheads="1"/>
            </p:cNvSpPr>
            <p:nvPr/>
          </p:nvSpPr>
          <p:spPr bwMode="auto">
            <a:xfrm>
              <a:off x="3032"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6" name="Rectangle 137"/>
            <p:cNvSpPr>
              <a:spLocks noChangeArrowheads="1"/>
            </p:cNvSpPr>
            <p:nvPr/>
          </p:nvSpPr>
          <p:spPr bwMode="auto">
            <a:xfrm>
              <a:off x="3195"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7" name="Rectangle 138"/>
            <p:cNvSpPr>
              <a:spLocks noChangeArrowheads="1"/>
            </p:cNvSpPr>
            <p:nvPr/>
          </p:nvSpPr>
          <p:spPr bwMode="auto">
            <a:xfrm>
              <a:off x="3034"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8" name="Freeform 139"/>
            <p:cNvSpPr>
              <a:spLocks/>
            </p:cNvSpPr>
            <p:nvPr/>
          </p:nvSpPr>
          <p:spPr bwMode="auto">
            <a:xfrm>
              <a:off x="3056"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9" name="Freeform 140"/>
            <p:cNvSpPr>
              <a:spLocks/>
            </p:cNvSpPr>
            <p:nvPr/>
          </p:nvSpPr>
          <p:spPr bwMode="auto">
            <a:xfrm>
              <a:off x="3496"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60" name="Line 141"/>
            <p:cNvSpPr>
              <a:spLocks noChangeShapeType="1"/>
            </p:cNvSpPr>
            <p:nvPr/>
          </p:nvSpPr>
          <p:spPr bwMode="auto">
            <a:xfrm>
              <a:off x="3569"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1" name="Line 142"/>
            <p:cNvSpPr>
              <a:spLocks noChangeShapeType="1"/>
            </p:cNvSpPr>
            <p:nvPr/>
          </p:nvSpPr>
          <p:spPr bwMode="auto">
            <a:xfrm>
              <a:off x="3573"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2" name="Rectangle 143"/>
            <p:cNvSpPr>
              <a:spLocks noChangeArrowheads="1"/>
            </p:cNvSpPr>
            <p:nvPr/>
          </p:nvSpPr>
          <p:spPr bwMode="auto">
            <a:xfrm>
              <a:off x="3559"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63" name="Line 144"/>
            <p:cNvSpPr>
              <a:spLocks noChangeShapeType="1"/>
            </p:cNvSpPr>
            <p:nvPr/>
          </p:nvSpPr>
          <p:spPr bwMode="auto">
            <a:xfrm flipV="1">
              <a:off x="3671"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4" name="Line 145"/>
            <p:cNvSpPr>
              <a:spLocks noChangeShapeType="1"/>
            </p:cNvSpPr>
            <p:nvPr/>
          </p:nvSpPr>
          <p:spPr bwMode="auto">
            <a:xfrm>
              <a:off x="3577"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5" name="Rectangle 146"/>
            <p:cNvSpPr>
              <a:spLocks noChangeArrowheads="1"/>
            </p:cNvSpPr>
            <p:nvPr/>
          </p:nvSpPr>
          <p:spPr bwMode="auto">
            <a:xfrm>
              <a:off x="3512"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66" name="Rectangle 147"/>
            <p:cNvSpPr>
              <a:spLocks noChangeArrowheads="1"/>
            </p:cNvSpPr>
            <p:nvPr/>
          </p:nvSpPr>
          <p:spPr bwMode="auto">
            <a:xfrm rot="-5400000">
              <a:off x="3419"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67" name="Freeform 148"/>
            <p:cNvSpPr>
              <a:spLocks/>
            </p:cNvSpPr>
            <p:nvPr/>
          </p:nvSpPr>
          <p:spPr bwMode="auto">
            <a:xfrm>
              <a:off x="3708" y="2547"/>
              <a:ext cx="95" cy="46"/>
            </a:xfrm>
            <a:custGeom>
              <a:avLst/>
              <a:gdLst>
                <a:gd name="T0" fmla="*/ 11 w 95"/>
                <a:gd name="T1" fmla="*/ 45 h 46"/>
                <a:gd name="T2" fmla="*/ 0 w 95"/>
                <a:gd name="T3" fmla="*/ 20 h 46"/>
                <a:gd name="T4" fmla="*/ 20 w 95"/>
                <a:gd name="T5" fmla="*/ 7 h 46"/>
                <a:gd name="T6" fmla="*/ 56 w 95"/>
                <a:gd name="T7" fmla="*/ 0 h 46"/>
                <a:gd name="T8" fmla="*/ 94 w 95"/>
                <a:gd name="T9" fmla="*/ 13 h 46"/>
                <a:gd name="T10" fmla="*/ 92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3"/>
                  </a:lnTo>
                  <a:lnTo>
                    <a:pt x="92"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68" name="Freeform 149"/>
            <p:cNvSpPr>
              <a:spLocks/>
            </p:cNvSpPr>
            <p:nvPr/>
          </p:nvSpPr>
          <p:spPr bwMode="auto">
            <a:xfrm>
              <a:off x="3710" y="2397"/>
              <a:ext cx="23" cy="45"/>
            </a:xfrm>
            <a:custGeom>
              <a:avLst/>
              <a:gdLst>
                <a:gd name="T0" fmla="*/ 11 w 23"/>
                <a:gd name="T1" fmla="*/ 0 h 45"/>
                <a:gd name="T2" fmla="*/ 10 w 23"/>
                <a:gd name="T3" fmla="*/ 6 h 45"/>
                <a:gd name="T4" fmla="*/ 0 w 23"/>
                <a:gd name="T5" fmla="*/ 14 h 45"/>
                <a:gd name="T6" fmla="*/ 0 w 23"/>
                <a:gd name="T7" fmla="*/ 25 h 45"/>
                <a:gd name="T8" fmla="*/ 3 w 23"/>
                <a:gd name="T9" fmla="*/ 33 h 45"/>
                <a:gd name="T10" fmla="*/ 10 w 23"/>
                <a:gd name="T11" fmla="*/ 44 h 45"/>
                <a:gd name="T12" fmla="*/ 22 w 23"/>
                <a:gd name="T13" fmla="*/ 41 h 45"/>
                <a:gd name="T14" fmla="*/ 16 w 23"/>
                <a:gd name="T15" fmla="*/ 3 h 45"/>
                <a:gd name="T16" fmla="*/ 11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1" y="0"/>
                  </a:moveTo>
                  <a:lnTo>
                    <a:pt x="10" y="6"/>
                  </a:lnTo>
                  <a:lnTo>
                    <a:pt x="0" y="14"/>
                  </a:lnTo>
                  <a:lnTo>
                    <a:pt x="0" y="25"/>
                  </a:lnTo>
                  <a:lnTo>
                    <a:pt x="3" y="33"/>
                  </a:lnTo>
                  <a:lnTo>
                    <a:pt x="10" y="44"/>
                  </a:lnTo>
                  <a:lnTo>
                    <a:pt x="22" y="41"/>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69" name="Freeform 150"/>
            <p:cNvSpPr>
              <a:spLocks/>
            </p:cNvSpPr>
            <p:nvPr/>
          </p:nvSpPr>
          <p:spPr bwMode="auto">
            <a:xfrm>
              <a:off x="3721"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0" name="Freeform 151"/>
            <p:cNvSpPr>
              <a:spLocks/>
            </p:cNvSpPr>
            <p:nvPr/>
          </p:nvSpPr>
          <p:spPr bwMode="auto">
            <a:xfrm>
              <a:off x="3573" y="2386"/>
              <a:ext cx="41" cy="97"/>
            </a:xfrm>
            <a:custGeom>
              <a:avLst/>
              <a:gdLst>
                <a:gd name="T0" fmla="*/ 0 w 41"/>
                <a:gd name="T1" fmla="*/ 6 h 97"/>
                <a:gd name="T2" fmla="*/ 25 w 41"/>
                <a:gd name="T3" fmla="*/ 0 h 97"/>
                <a:gd name="T4" fmla="*/ 40 w 41"/>
                <a:gd name="T5" fmla="*/ 36 h 97"/>
                <a:gd name="T6" fmla="*/ 32 w 41"/>
                <a:gd name="T7" fmla="*/ 79 h 97"/>
                <a:gd name="T8" fmla="*/ 9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1" name="Rectangle 152"/>
            <p:cNvSpPr>
              <a:spLocks noChangeArrowheads="1"/>
            </p:cNvSpPr>
            <p:nvPr/>
          </p:nvSpPr>
          <p:spPr bwMode="auto">
            <a:xfrm>
              <a:off x="3706"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2" name="Rectangle 153"/>
            <p:cNvSpPr>
              <a:spLocks noChangeArrowheads="1"/>
            </p:cNvSpPr>
            <p:nvPr/>
          </p:nvSpPr>
          <p:spPr bwMode="auto">
            <a:xfrm>
              <a:off x="3547"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3" name="Rectangle 154"/>
            <p:cNvSpPr>
              <a:spLocks noChangeArrowheads="1"/>
            </p:cNvSpPr>
            <p:nvPr/>
          </p:nvSpPr>
          <p:spPr bwMode="auto">
            <a:xfrm>
              <a:off x="3710"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4" name="Rectangle 155"/>
            <p:cNvSpPr>
              <a:spLocks noChangeArrowheads="1"/>
            </p:cNvSpPr>
            <p:nvPr/>
          </p:nvSpPr>
          <p:spPr bwMode="auto">
            <a:xfrm>
              <a:off x="3549"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5" name="Freeform 156"/>
            <p:cNvSpPr>
              <a:spLocks/>
            </p:cNvSpPr>
            <p:nvPr/>
          </p:nvSpPr>
          <p:spPr bwMode="auto">
            <a:xfrm>
              <a:off x="3571" y="2542"/>
              <a:ext cx="84" cy="54"/>
            </a:xfrm>
            <a:custGeom>
              <a:avLst/>
              <a:gdLst>
                <a:gd name="T0" fmla="*/ 0 w 84"/>
                <a:gd name="T1" fmla="*/ 10 h 54"/>
                <a:gd name="T2" fmla="*/ 10 w 84"/>
                <a:gd name="T3" fmla="*/ 0 h 54"/>
                <a:gd name="T4" fmla="*/ 17 w 84"/>
                <a:gd name="T5" fmla="*/ 3 h 54"/>
                <a:gd name="T6" fmla="*/ 44 w 84"/>
                <a:gd name="T7" fmla="*/ 10 h 54"/>
                <a:gd name="T8" fmla="*/ 57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10" y="0"/>
                  </a:lnTo>
                  <a:lnTo>
                    <a:pt x="17" y="3"/>
                  </a:lnTo>
                  <a:lnTo>
                    <a:pt x="44" y="10"/>
                  </a:lnTo>
                  <a:lnTo>
                    <a:pt x="57"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6" name="Freeform 157"/>
            <p:cNvSpPr>
              <a:spLocks/>
            </p:cNvSpPr>
            <p:nvPr/>
          </p:nvSpPr>
          <p:spPr bwMode="auto">
            <a:xfrm>
              <a:off x="4011"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7" name="Line 158"/>
            <p:cNvSpPr>
              <a:spLocks noChangeShapeType="1"/>
            </p:cNvSpPr>
            <p:nvPr/>
          </p:nvSpPr>
          <p:spPr bwMode="auto">
            <a:xfrm>
              <a:off x="4084"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78" name="Line 159"/>
            <p:cNvSpPr>
              <a:spLocks noChangeShapeType="1"/>
            </p:cNvSpPr>
            <p:nvPr/>
          </p:nvSpPr>
          <p:spPr bwMode="auto">
            <a:xfrm>
              <a:off x="4088"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79" name="Rectangle 160"/>
            <p:cNvSpPr>
              <a:spLocks noChangeArrowheads="1"/>
            </p:cNvSpPr>
            <p:nvPr/>
          </p:nvSpPr>
          <p:spPr bwMode="auto">
            <a:xfrm>
              <a:off x="4074"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80" name="Line 161"/>
            <p:cNvSpPr>
              <a:spLocks noChangeShapeType="1"/>
            </p:cNvSpPr>
            <p:nvPr/>
          </p:nvSpPr>
          <p:spPr bwMode="auto">
            <a:xfrm flipV="1">
              <a:off x="4186"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81" name="Line 162"/>
            <p:cNvSpPr>
              <a:spLocks noChangeShapeType="1"/>
            </p:cNvSpPr>
            <p:nvPr/>
          </p:nvSpPr>
          <p:spPr bwMode="auto">
            <a:xfrm>
              <a:off x="4092"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82" name="Rectangle 163"/>
            <p:cNvSpPr>
              <a:spLocks noChangeArrowheads="1"/>
            </p:cNvSpPr>
            <p:nvPr/>
          </p:nvSpPr>
          <p:spPr bwMode="auto">
            <a:xfrm>
              <a:off x="4027"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83" name="Rectangle 164"/>
            <p:cNvSpPr>
              <a:spLocks noChangeArrowheads="1"/>
            </p:cNvSpPr>
            <p:nvPr/>
          </p:nvSpPr>
          <p:spPr bwMode="auto">
            <a:xfrm rot="-5400000">
              <a:off x="3934"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84" name="Freeform 165"/>
            <p:cNvSpPr>
              <a:spLocks/>
            </p:cNvSpPr>
            <p:nvPr/>
          </p:nvSpPr>
          <p:spPr bwMode="auto">
            <a:xfrm>
              <a:off x="4223" y="2547"/>
              <a:ext cx="95" cy="46"/>
            </a:xfrm>
            <a:custGeom>
              <a:avLst/>
              <a:gdLst>
                <a:gd name="T0" fmla="*/ 11 w 95"/>
                <a:gd name="T1" fmla="*/ 45 h 46"/>
                <a:gd name="T2" fmla="*/ 0 w 95"/>
                <a:gd name="T3" fmla="*/ 20 h 46"/>
                <a:gd name="T4" fmla="*/ 21 w 95"/>
                <a:gd name="T5" fmla="*/ 7 h 46"/>
                <a:gd name="T6" fmla="*/ 56 w 95"/>
                <a:gd name="T7" fmla="*/ 0 h 46"/>
                <a:gd name="T8" fmla="*/ 94 w 95"/>
                <a:gd name="T9" fmla="*/ 13 h 46"/>
                <a:gd name="T10" fmla="*/ 92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3"/>
                  </a:lnTo>
                  <a:lnTo>
                    <a:pt x="92"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5" name="Freeform 166"/>
            <p:cNvSpPr>
              <a:spLocks/>
            </p:cNvSpPr>
            <p:nvPr/>
          </p:nvSpPr>
          <p:spPr bwMode="auto">
            <a:xfrm>
              <a:off x="4225"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6" name="Freeform 167"/>
            <p:cNvSpPr>
              <a:spLocks/>
            </p:cNvSpPr>
            <p:nvPr/>
          </p:nvSpPr>
          <p:spPr bwMode="auto">
            <a:xfrm>
              <a:off x="4237" y="2389"/>
              <a:ext cx="23" cy="45"/>
            </a:xfrm>
            <a:custGeom>
              <a:avLst/>
              <a:gdLst>
                <a:gd name="T0" fmla="*/ 10 w 23"/>
                <a:gd name="T1" fmla="*/ 0 h 45"/>
                <a:gd name="T2" fmla="*/ 12 w 23"/>
                <a:gd name="T3" fmla="*/ 6 h 45"/>
                <a:gd name="T4" fmla="*/ 22 w 23"/>
                <a:gd name="T5" fmla="*/ 14 h 45"/>
                <a:gd name="T6" fmla="*/ 22 w 23"/>
                <a:gd name="T7" fmla="*/ 25 h 45"/>
                <a:gd name="T8" fmla="*/ 18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8"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7" name="Freeform 168"/>
            <p:cNvSpPr>
              <a:spLocks/>
            </p:cNvSpPr>
            <p:nvPr/>
          </p:nvSpPr>
          <p:spPr bwMode="auto">
            <a:xfrm>
              <a:off x="4088" y="2386"/>
              <a:ext cx="41" cy="97"/>
            </a:xfrm>
            <a:custGeom>
              <a:avLst/>
              <a:gdLst>
                <a:gd name="T0" fmla="*/ 0 w 41"/>
                <a:gd name="T1" fmla="*/ 6 h 97"/>
                <a:gd name="T2" fmla="*/ 25 w 41"/>
                <a:gd name="T3" fmla="*/ 0 h 97"/>
                <a:gd name="T4" fmla="*/ 40 w 41"/>
                <a:gd name="T5" fmla="*/ 36 h 97"/>
                <a:gd name="T6" fmla="*/ 32 w 41"/>
                <a:gd name="T7" fmla="*/ 79 h 97"/>
                <a:gd name="T8" fmla="*/ 9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8" name="Rectangle 169"/>
            <p:cNvSpPr>
              <a:spLocks noChangeArrowheads="1"/>
            </p:cNvSpPr>
            <p:nvPr/>
          </p:nvSpPr>
          <p:spPr bwMode="auto">
            <a:xfrm>
              <a:off x="4221"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89" name="Rectangle 170"/>
            <p:cNvSpPr>
              <a:spLocks noChangeArrowheads="1"/>
            </p:cNvSpPr>
            <p:nvPr/>
          </p:nvSpPr>
          <p:spPr bwMode="auto">
            <a:xfrm>
              <a:off x="4062"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90" name="Rectangle 171"/>
            <p:cNvSpPr>
              <a:spLocks noChangeArrowheads="1"/>
            </p:cNvSpPr>
            <p:nvPr/>
          </p:nvSpPr>
          <p:spPr bwMode="auto">
            <a:xfrm>
              <a:off x="4225"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91" name="Rectangle 172"/>
            <p:cNvSpPr>
              <a:spLocks noChangeArrowheads="1"/>
            </p:cNvSpPr>
            <p:nvPr/>
          </p:nvSpPr>
          <p:spPr bwMode="auto">
            <a:xfrm>
              <a:off x="4065"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92" name="Freeform 173"/>
            <p:cNvSpPr>
              <a:spLocks/>
            </p:cNvSpPr>
            <p:nvPr/>
          </p:nvSpPr>
          <p:spPr bwMode="auto">
            <a:xfrm>
              <a:off x="4086" y="2542"/>
              <a:ext cx="85" cy="54"/>
            </a:xfrm>
            <a:custGeom>
              <a:avLst/>
              <a:gdLst>
                <a:gd name="T0" fmla="*/ 0 w 85"/>
                <a:gd name="T1" fmla="*/ 10 h 54"/>
                <a:gd name="T2" fmla="*/ 10 w 85"/>
                <a:gd name="T3" fmla="*/ 0 h 54"/>
                <a:gd name="T4" fmla="*/ 17 w 85"/>
                <a:gd name="T5" fmla="*/ 3 h 54"/>
                <a:gd name="T6" fmla="*/ 44 w 85"/>
                <a:gd name="T7" fmla="*/ 10 h 54"/>
                <a:gd name="T8" fmla="*/ 57 w 85"/>
                <a:gd name="T9" fmla="*/ 5 h 54"/>
                <a:gd name="T10" fmla="*/ 62 w 85"/>
                <a:gd name="T11" fmla="*/ 15 h 54"/>
                <a:gd name="T12" fmla="*/ 62 w 85"/>
                <a:gd name="T13" fmla="*/ 25 h 54"/>
                <a:gd name="T14" fmla="*/ 84 w 85"/>
                <a:gd name="T15" fmla="*/ 46 h 54"/>
                <a:gd name="T16" fmla="*/ 79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10" y="0"/>
                  </a:lnTo>
                  <a:lnTo>
                    <a:pt x="17" y="3"/>
                  </a:lnTo>
                  <a:lnTo>
                    <a:pt x="44" y="10"/>
                  </a:lnTo>
                  <a:lnTo>
                    <a:pt x="57" y="5"/>
                  </a:lnTo>
                  <a:lnTo>
                    <a:pt x="62" y="15"/>
                  </a:lnTo>
                  <a:lnTo>
                    <a:pt x="62" y="25"/>
                  </a:lnTo>
                  <a:lnTo>
                    <a:pt x="84"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4293" name="Group 174"/>
            <p:cNvGrpSpPr>
              <a:grpSpLocks/>
            </p:cNvGrpSpPr>
            <p:nvPr/>
          </p:nvGrpSpPr>
          <p:grpSpPr bwMode="auto">
            <a:xfrm>
              <a:off x="404" y="2780"/>
              <a:ext cx="5051" cy="441"/>
              <a:chOff x="404" y="2780"/>
              <a:chExt cx="5051" cy="441"/>
            </a:xfrm>
          </p:grpSpPr>
          <p:sp>
            <p:nvSpPr>
              <p:cNvPr id="134499" name="Freeform 175"/>
              <p:cNvSpPr>
                <a:spLocks/>
              </p:cNvSpPr>
              <p:nvPr/>
            </p:nvSpPr>
            <p:spPr bwMode="auto">
              <a:xfrm>
                <a:off x="404"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00" name="Line 176"/>
              <p:cNvSpPr>
                <a:spLocks noChangeShapeType="1"/>
              </p:cNvSpPr>
              <p:nvPr/>
            </p:nvSpPr>
            <p:spPr bwMode="auto">
              <a:xfrm>
                <a:off x="478"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1" name="Line 177"/>
              <p:cNvSpPr>
                <a:spLocks noChangeShapeType="1"/>
              </p:cNvSpPr>
              <p:nvPr/>
            </p:nvSpPr>
            <p:spPr bwMode="auto">
              <a:xfrm>
                <a:off x="482"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2" name="Rectangle 178"/>
              <p:cNvSpPr>
                <a:spLocks noChangeArrowheads="1"/>
              </p:cNvSpPr>
              <p:nvPr/>
            </p:nvSpPr>
            <p:spPr bwMode="auto">
              <a:xfrm>
                <a:off x="467"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03" name="Line 179"/>
              <p:cNvSpPr>
                <a:spLocks noChangeShapeType="1"/>
              </p:cNvSpPr>
              <p:nvPr/>
            </p:nvSpPr>
            <p:spPr bwMode="auto">
              <a:xfrm flipV="1">
                <a:off x="579"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4" name="Line 180"/>
              <p:cNvSpPr>
                <a:spLocks noChangeShapeType="1"/>
              </p:cNvSpPr>
              <p:nvPr/>
            </p:nvSpPr>
            <p:spPr bwMode="auto">
              <a:xfrm>
                <a:off x="486"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5" name="Rectangle 181"/>
              <p:cNvSpPr>
                <a:spLocks noChangeArrowheads="1"/>
              </p:cNvSpPr>
              <p:nvPr/>
            </p:nvSpPr>
            <p:spPr bwMode="auto">
              <a:xfrm>
                <a:off x="421"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06" name="Rectangle 182"/>
              <p:cNvSpPr>
                <a:spLocks noChangeArrowheads="1"/>
              </p:cNvSpPr>
              <p:nvPr/>
            </p:nvSpPr>
            <p:spPr bwMode="auto">
              <a:xfrm rot="-5400000">
                <a:off x="327"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07" name="Freeform 183"/>
              <p:cNvSpPr>
                <a:spLocks/>
              </p:cNvSpPr>
              <p:nvPr/>
            </p:nvSpPr>
            <p:spPr bwMode="auto">
              <a:xfrm>
                <a:off x="616" y="3092"/>
                <a:ext cx="95" cy="46"/>
              </a:xfrm>
              <a:custGeom>
                <a:avLst/>
                <a:gdLst>
                  <a:gd name="T0" fmla="*/ 11 w 95"/>
                  <a:gd name="T1" fmla="*/ 45 h 46"/>
                  <a:gd name="T2" fmla="*/ 0 w 95"/>
                  <a:gd name="T3" fmla="*/ 20 h 46"/>
                  <a:gd name="T4" fmla="*/ 21 w 95"/>
                  <a:gd name="T5" fmla="*/ 7 h 46"/>
                  <a:gd name="T6" fmla="*/ 57 w 95"/>
                  <a:gd name="T7" fmla="*/ 0 h 46"/>
                  <a:gd name="T8" fmla="*/ 94 w 95"/>
                  <a:gd name="T9" fmla="*/ 12 h 46"/>
                  <a:gd name="T10" fmla="*/ 93 w 95"/>
                  <a:gd name="T11" fmla="*/ 37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08" name="Freeform 184"/>
              <p:cNvSpPr>
                <a:spLocks/>
              </p:cNvSpPr>
              <p:nvPr/>
            </p:nvSpPr>
            <p:spPr bwMode="auto">
              <a:xfrm>
                <a:off x="618"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09" name="Freeform 185"/>
              <p:cNvSpPr>
                <a:spLocks/>
              </p:cNvSpPr>
              <p:nvPr/>
            </p:nvSpPr>
            <p:spPr bwMode="auto">
              <a:xfrm>
                <a:off x="630" y="2934"/>
                <a:ext cx="24" cy="44"/>
              </a:xfrm>
              <a:custGeom>
                <a:avLst/>
                <a:gdLst>
                  <a:gd name="T0" fmla="*/ 10 w 24"/>
                  <a:gd name="T1" fmla="*/ 0 h 44"/>
                  <a:gd name="T2" fmla="*/ 12 w 24"/>
                  <a:gd name="T3" fmla="*/ 5 h 44"/>
                  <a:gd name="T4" fmla="*/ 23 w 24"/>
                  <a:gd name="T5" fmla="*/ 13 h 44"/>
                  <a:gd name="T6" fmla="*/ 23 w 24"/>
                  <a:gd name="T7" fmla="*/ 24 h 44"/>
                  <a:gd name="T8" fmla="*/ 18 w 24"/>
                  <a:gd name="T9" fmla="*/ 33 h 44"/>
                  <a:gd name="T10" fmla="*/ 12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2" y="5"/>
                    </a:lnTo>
                    <a:lnTo>
                      <a:pt x="23" y="13"/>
                    </a:lnTo>
                    <a:lnTo>
                      <a:pt x="23" y="24"/>
                    </a:lnTo>
                    <a:lnTo>
                      <a:pt x="18" y="33"/>
                    </a:lnTo>
                    <a:lnTo>
                      <a:pt x="12"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0" name="Freeform 186"/>
              <p:cNvSpPr>
                <a:spLocks/>
              </p:cNvSpPr>
              <p:nvPr/>
            </p:nvSpPr>
            <p:spPr bwMode="auto">
              <a:xfrm>
                <a:off x="482" y="2931"/>
                <a:ext cx="40" cy="96"/>
              </a:xfrm>
              <a:custGeom>
                <a:avLst/>
                <a:gdLst>
                  <a:gd name="T0" fmla="*/ 0 w 40"/>
                  <a:gd name="T1" fmla="*/ 5 h 96"/>
                  <a:gd name="T2" fmla="*/ 24 w 40"/>
                  <a:gd name="T3" fmla="*/ 0 h 96"/>
                  <a:gd name="T4" fmla="*/ 39 w 40"/>
                  <a:gd name="T5" fmla="*/ 36 h 96"/>
                  <a:gd name="T6" fmla="*/ 31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1"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1" name="Rectangle 187"/>
              <p:cNvSpPr>
                <a:spLocks noChangeArrowheads="1"/>
              </p:cNvSpPr>
              <p:nvPr/>
            </p:nvSpPr>
            <p:spPr bwMode="auto">
              <a:xfrm>
                <a:off x="614"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2" name="Rectangle 188"/>
              <p:cNvSpPr>
                <a:spLocks noChangeArrowheads="1"/>
              </p:cNvSpPr>
              <p:nvPr/>
            </p:nvSpPr>
            <p:spPr bwMode="auto">
              <a:xfrm>
                <a:off x="456"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3" name="Rectangle 189"/>
              <p:cNvSpPr>
                <a:spLocks noChangeArrowheads="1"/>
              </p:cNvSpPr>
              <p:nvPr/>
            </p:nvSpPr>
            <p:spPr bwMode="auto">
              <a:xfrm>
                <a:off x="618"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4" name="Rectangle 190"/>
              <p:cNvSpPr>
                <a:spLocks noChangeArrowheads="1"/>
              </p:cNvSpPr>
              <p:nvPr/>
            </p:nvSpPr>
            <p:spPr bwMode="auto">
              <a:xfrm>
                <a:off x="457"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5" name="Freeform 191"/>
              <p:cNvSpPr>
                <a:spLocks/>
              </p:cNvSpPr>
              <p:nvPr/>
            </p:nvSpPr>
            <p:spPr bwMode="auto">
              <a:xfrm>
                <a:off x="479" y="3087"/>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6" name="Freeform 192"/>
              <p:cNvSpPr>
                <a:spLocks/>
              </p:cNvSpPr>
              <p:nvPr/>
            </p:nvSpPr>
            <p:spPr bwMode="auto">
              <a:xfrm>
                <a:off x="920"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7" name="Line 193"/>
              <p:cNvSpPr>
                <a:spLocks noChangeShapeType="1"/>
              </p:cNvSpPr>
              <p:nvPr/>
            </p:nvSpPr>
            <p:spPr bwMode="auto">
              <a:xfrm>
                <a:off x="993"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18" name="Line 194"/>
              <p:cNvSpPr>
                <a:spLocks noChangeShapeType="1"/>
              </p:cNvSpPr>
              <p:nvPr/>
            </p:nvSpPr>
            <p:spPr bwMode="auto">
              <a:xfrm>
                <a:off x="997"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19" name="Rectangle 195"/>
              <p:cNvSpPr>
                <a:spLocks noChangeArrowheads="1"/>
              </p:cNvSpPr>
              <p:nvPr/>
            </p:nvSpPr>
            <p:spPr bwMode="auto">
              <a:xfrm>
                <a:off x="982"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20" name="Line 196"/>
              <p:cNvSpPr>
                <a:spLocks noChangeShapeType="1"/>
              </p:cNvSpPr>
              <p:nvPr/>
            </p:nvSpPr>
            <p:spPr bwMode="auto">
              <a:xfrm flipV="1">
                <a:off x="1094"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21" name="Line 197"/>
              <p:cNvSpPr>
                <a:spLocks noChangeShapeType="1"/>
              </p:cNvSpPr>
              <p:nvPr/>
            </p:nvSpPr>
            <p:spPr bwMode="auto">
              <a:xfrm>
                <a:off x="1001"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22" name="Rectangle 198"/>
              <p:cNvSpPr>
                <a:spLocks noChangeArrowheads="1"/>
              </p:cNvSpPr>
              <p:nvPr/>
            </p:nvSpPr>
            <p:spPr bwMode="auto">
              <a:xfrm>
                <a:off x="936"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23" name="Rectangle 199"/>
              <p:cNvSpPr>
                <a:spLocks noChangeArrowheads="1"/>
              </p:cNvSpPr>
              <p:nvPr/>
            </p:nvSpPr>
            <p:spPr bwMode="auto">
              <a:xfrm rot="-5400000">
                <a:off x="842"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24" name="Freeform 200"/>
              <p:cNvSpPr>
                <a:spLocks/>
              </p:cNvSpPr>
              <p:nvPr/>
            </p:nvSpPr>
            <p:spPr bwMode="auto">
              <a:xfrm>
                <a:off x="1131" y="3092"/>
                <a:ext cx="96" cy="46"/>
              </a:xfrm>
              <a:custGeom>
                <a:avLst/>
                <a:gdLst>
                  <a:gd name="T0" fmla="*/ 11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5" name="Freeform 201"/>
              <p:cNvSpPr>
                <a:spLocks/>
              </p:cNvSpPr>
              <p:nvPr/>
            </p:nvSpPr>
            <p:spPr bwMode="auto">
              <a:xfrm>
                <a:off x="1133" y="2942"/>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7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6" name="Freeform 202"/>
              <p:cNvSpPr>
                <a:spLocks/>
              </p:cNvSpPr>
              <p:nvPr/>
            </p:nvSpPr>
            <p:spPr bwMode="auto">
              <a:xfrm>
                <a:off x="1145"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7" name="Freeform 203"/>
              <p:cNvSpPr>
                <a:spLocks/>
              </p:cNvSpPr>
              <p:nvPr/>
            </p:nvSpPr>
            <p:spPr bwMode="auto">
              <a:xfrm>
                <a:off x="997"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8" name="Rectangle 204"/>
              <p:cNvSpPr>
                <a:spLocks noChangeArrowheads="1"/>
              </p:cNvSpPr>
              <p:nvPr/>
            </p:nvSpPr>
            <p:spPr bwMode="auto">
              <a:xfrm>
                <a:off x="1130"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29" name="Rectangle 205"/>
              <p:cNvSpPr>
                <a:spLocks noChangeArrowheads="1"/>
              </p:cNvSpPr>
              <p:nvPr/>
            </p:nvSpPr>
            <p:spPr bwMode="auto">
              <a:xfrm>
                <a:off x="971"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30" name="Rectangle 206"/>
              <p:cNvSpPr>
                <a:spLocks noChangeArrowheads="1"/>
              </p:cNvSpPr>
              <p:nvPr/>
            </p:nvSpPr>
            <p:spPr bwMode="auto">
              <a:xfrm>
                <a:off x="1134"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31" name="Rectangle 207"/>
              <p:cNvSpPr>
                <a:spLocks noChangeArrowheads="1"/>
              </p:cNvSpPr>
              <p:nvPr/>
            </p:nvSpPr>
            <p:spPr bwMode="auto">
              <a:xfrm>
                <a:off x="973"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32" name="Freeform 208"/>
              <p:cNvSpPr>
                <a:spLocks/>
              </p:cNvSpPr>
              <p:nvPr/>
            </p:nvSpPr>
            <p:spPr bwMode="auto">
              <a:xfrm>
                <a:off x="995" y="3087"/>
                <a:ext cx="84" cy="53"/>
              </a:xfrm>
              <a:custGeom>
                <a:avLst/>
                <a:gdLst>
                  <a:gd name="T0" fmla="*/ 0 w 84"/>
                  <a:gd name="T1" fmla="*/ 9 h 53"/>
                  <a:gd name="T2" fmla="*/ 9 w 84"/>
                  <a:gd name="T3" fmla="*/ 0 h 53"/>
                  <a:gd name="T4" fmla="*/ 17 w 84"/>
                  <a:gd name="T5" fmla="*/ 2 h 53"/>
                  <a:gd name="T6" fmla="*/ 43 w 84"/>
                  <a:gd name="T7" fmla="*/ 9 h 53"/>
                  <a:gd name="T8" fmla="*/ 57 w 84"/>
                  <a:gd name="T9" fmla="*/ 5 h 53"/>
                  <a:gd name="T10" fmla="*/ 63 w 84"/>
                  <a:gd name="T11" fmla="*/ 14 h 53"/>
                  <a:gd name="T12" fmla="*/ 63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7" y="5"/>
                    </a:lnTo>
                    <a:lnTo>
                      <a:pt x="63" y="14"/>
                    </a:lnTo>
                    <a:lnTo>
                      <a:pt x="63"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33" name="Freeform 209"/>
              <p:cNvSpPr>
                <a:spLocks/>
              </p:cNvSpPr>
              <p:nvPr/>
            </p:nvSpPr>
            <p:spPr bwMode="auto">
              <a:xfrm>
                <a:off x="1435"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34" name="Line 210"/>
              <p:cNvSpPr>
                <a:spLocks noChangeShapeType="1"/>
              </p:cNvSpPr>
              <p:nvPr/>
            </p:nvSpPr>
            <p:spPr bwMode="auto">
              <a:xfrm>
                <a:off x="1508"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5" name="Line 211"/>
              <p:cNvSpPr>
                <a:spLocks noChangeShapeType="1"/>
              </p:cNvSpPr>
              <p:nvPr/>
            </p:nvSpPr>
            <p:spPr bwMode="auto">
              <a:xfrm>
                <a:off x="1512"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6" name="Rectangle 212"/>
              <p:cNvSpPr>
                <a:spLocks noChangeArrowheads="1"/>
              </p:cNvSpPr>
              <p:nvPr/>
            </p:nvSpPr>
            <p:spPr bwMode="auto">
              <a:xfrm>
                <a:off x="1497"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37" name="Line 213"/>
              <p:cNvSpPr>
                <a:spLocks noChangeShapeType="1"/>
              </p:cNvSpPr>
              <p:nvPr/>
            </p:nvSpPr>
            <p:spPr bwMode="auto">
              <a:xfrm flipV="1">
                <a:off x="1610"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8" name="Line 214"/>
              <p:cNvSpPr>
                <a:spLocks noChangeShapeType="1"/>
              </p:cNvSpPr>
              <p:nvPr/>
            </p:nvSpPr>
            <p:spPr bwMode="auto">
              <a:xfrm>
                <a:off x="1516"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9" name="Rectangle 215"/>
              <p:cNvSpPr>
                <a:spLocks noChangeArrowheads="1"/>
              </p:cNvSpPr>
              <p:nvPr/>
            </p:nvSpPr>
            <p:spPr bwMode="auto">
              <a:xfrm>
                <a:off x="1452"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40" name="Rectangle 216"/>
              <p:cNvSpPr>
                <a:spLocks noChangeArrowheads="1"/>
              </p:cNvSpPr>
              <p:nvPr/>
            </p:nvSpPr>
            <p:spPr bwMode="auto">
              <a:xfrm rot="-5400000">
                <a:off x="1358"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41" name="Freeform 217"/>
              <p:cNvSpPr>
                <a:spLocks/>
              </p:cNvSpPr>
              <p:nvPr/>
            </p:nvSpPr>
            <p:spPr bwMode="auto">
              <a:xfrm>
                <a:off x="1646"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2" name="Freeform 218"/>
              <p:cNvSpPr>
                <a:spLocks/>
              </p:cNvSpPr>
              <p:nvPr/>
            </p:nvSpPr>
            <p:spPr bwMode="auto">
              <a:xfrm>
                <a:off x="1648" y="2942"/>
                <a:ext cx="24" cy="44"/>
              </a:xfrm>
              <a:custGeom>
                <a:avLst/>
                <a:gdLst>
                  <a:gd name="T0" fmla="*/ 13 w 24"/>
                  <a:gd name="T1" fmla="*/ 0 h 44"/>
                  <a:gd name="T2" fmla="*/ 10 w 24"/>
                  <a:gd name="T3" fmla="*/ 5 h 44"/>
                  <a:gd name="T4" fmla="*/ 0 w 24"/>
                  <a:gd name="T5" fmla="*/ 14 h 44"/>
                  <a:gd name="T6" fmla="*/ 0 w 24"/>
                  <a:gd name="T7" fmla="*/ 25 h 44"/>
                  <a:gd name="T8" fmla="*/ 5 w 24"/>
                  <a:gd name="T9" fmla="*/ 33 h 44"/>
                  <a:gd name="T10" fmla="*/ 10 w 24"/>
                  <a:gd name="T11" fmla="*/ 43 h 44"/>
                  <a:gd name="T12" fmla="*/ 23 w 24"/>
                  <a:gd name="T13" fmla="*/ 40 h 44"/>
                  <a:gd name="T14" fmla="*/ 17 w 24"/>
                  <a:gd name="T15" fmla="*/ 3 h 44"/>
                  <a:gd name="T16" fmla="*/ 13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3" y="0"/>
                    </a:moveTo>
                    <a:lnTo>
                      <a:pt x="10" y="5"/>
                    </a:lnTo>
                    <a:lnTo>
                      <a:pt x="0" y="14"/>
                    </a:lnTo>
                    <a:lnTo>
                      <a:pt x="0" y="25"/>
                    </a:lnTo>
                    <a:lnTo>
                      <a:pt x="5" y="33"/>
                    </a:lnTo>
                    <a:lnTo>
                      <a:pt x="10" y="43"/>
                    </a:lnTo>
                    <a:lnTo>
                      <a:pt x="23" y="40"/>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3" name="Freeform 219"/>
              <p:cNvSpPr>
                <a:spLocks/>
              </p:cNvSpPr>
              <p:nvPr/>
            </p:nvSpPr>
            <p:spPr bwMode="auto">
              <a:xfrm>
                <a:off x="1661" y="2934"/>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4" name="Freeform 220"/>
              <p:cNvSpPr>
                <a:spLocks/>
              </p:cNvSpPr>
              <p:nvPr/>
            </p:nvSpPr>
            <p:spPr bwMode="auto">
              <a:xfrm>
                <a:off x="1512" y="2931"/>
                <a:ext cx="41" cy="96"/>
              </a:xfrm>
              <a:custGeom>
                <a:avLst/>
                <a:gdLst>
                  <a:gd name="T0" fmla="*/ 0 w 41"/>
                  <a:gd name="T1" fmla="*/ 5 h 96"/>
                  <a:gd name="T2" fmla="*/ 25 w 41"/>
                  <a:gd name="T3" fmla="*/ 0 h 96"/>
                  <a:gd name="T4" fmla="*/ 40 w 41"/>
                  <a:gd name="T5" fmla="*/ 36 h 96"/>
                  <a:gd name="T6" fmla="*/ 32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5" name="Rectangle 221"/>
              <p:cNvSpPr>
                <a:spLocks noChangeArrowheads="1"/>
              </p:cNvSpPr>
              <p:nvPr/>
            </p:nvSpPr>
            <p:spPr bwMode="auto">
              <a:xfrm>
                <a:off x="1645"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6" name="Rectangle 222"/>
              <p:cNvSpPr>
                <a:spLocks noChangeArrowheads="1"/>
              </p:cNvSpPr>
              <p:nvPr/>
            </p:nvSpPr>
            <p:spPr bwMode="auto">
              <a:xfrm>
                <a:off x="1486"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7" name="Rectangle 223"/>
              <p:cNvSpPr>
                <a:spLocks noChangeArrowheads="1"/>
              </p:cNvSpPr>
              <p:nvPr/>
            </p:nvSpPr>
            <p:spPr bwMode="auto">
              <a:xfrm>
                <a:off x="1649"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8" name="Rectangle 224"/>
              <p:cNvSpPr>
                <a:spLocks noChangeArrowheads="1"/>
              </p:cNvSpPr>
              <p:nvPr/>
            </p:nvSpPr>
            <p:spPr bwMode="auto">
              <a:xfrm>
                <a:off x="1488"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9" name="Freeform 225"/>
              <p:cNvSpPr>
                <a:spLocks/>
              </p:cNvSpPr>
              <p:nvPr/>
            </p:nvSpPr>
            <p:spPr bwMode="auto">
              <a:xfrm>
                <a:off x="1510" y="3087"/>
                <a:ext cx="85" cy="53"/>
              </a:xfrm>
              <a:custGeom>
                <a:avLst/>
                <a:gdLst>
                  <a:gd name="T0" fmla="*/ 0 w 85"/>
                  <a:gd name="T1" fmla="*/ 9 h 53"/>
                  <a:gd name="T2" fmla="*/ 9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9"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50" name="Freeform 226"/>
              <p:cNvSpPr>
                <a:spLocks/>
              </p:cNvSpPr>
              <p:nvPr/>
            </p:nvSpPr>
            <p:spPr bwMode="auto">
              <a:xfrm>
                <a:off x="1950"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51" name="Line 227"/>
              <p:cNvSpPr>
                <a:spLocks noChangeShapeType="1"/>
              </p:cNvSpPr>
              <p:nvPr/>
            </p:nvSpPr>
            <p:spPr bwMode="auto">
              <a:xfrm>
                <a:off x="2023"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2" name="Line 228"/>
              <p:cNvSpPr>
                <a:spLocks noChangeShapeType="1"/>
              </p:cNvSpPr>
              <p:nvPr/>
            </p:nvSpPr>
            <p:spPr bwMode="auto">
              <a:xfrm>
                <a:off x="2027"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3" name="Rectangle 229"/>
              <p:cNvSpPr>
                <a:spLocks noChangeArrowheads="1"/>
              </p:cNvSpPr>
              <p:nvPr/>
            </p:nvSpPr>
            <p:spPr bwMode="auto">
              <a:xfrm>
                <a:off x="2013"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54" name="Line 230"/>
              <p:cNvSpPr>
                <a:spLocks noChangeShapeType="1"/>
              </p:cNvSpPr>
              <p:nvPr/>
            </p:nvSpPr>
            <p:spPr bwMode="auto">
              <a:xfrm flipV="1">
                <a:off x="2125"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5" name="Line 231"/>
              <p:cNvSpPr>
                <a:spLocks noChangeShapeType="1"/>
              </p:cNvSpPr>
              <p:nvPr/>
            </p:nvSpPr>
            <p:spPr bwMode="auto">
              <a:xfrm>
                <a:off x="2032"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6" name="Rectangle 232"/>
              <p:cNvSpPr>
                <a:spLocks noChangeArrowheads="1"/>
              </p:cNvSpPr>
              <p:nvPr/>
            </p:nvSpPr>
            <p:spPr bwMode="auto">
              <a:xfrm>
                <a:off x="1967"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57" name="Rectangle 233"/>
              <p:cNvSpPr>
                <a:spLocks noChangeArrowheads="1"/>
              </p:cNvSpPr>
              <p:nvPr/>
            </p:nvSpPr>
            <p:spPr bwMode="auto">
              <a:xfrm rot="-5400000">
                <a:off x="1873"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58" name="Freeform 234"/>
              <p:cNvSpPr>
                <a:spLocks/>
              </p:cNvSpPr>
              <p:nvPr/>
            </p:nvSpPr>
            <p:spPr bwMode="auto">
              <a:xfrm>
                <a:off x="2161"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59" name="Freeform 235"/>
              <p:cNvSpPr>
                <a:spLocks/>
              </p:cNvSpPr>
              <p:nvPr/>
            </p:nvSpPr>
            <p:spPr bwMode="auto">
              <a:xfrm>
                <a:off x="2164"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0" name="Freeform 236"/>
              <p:cNvSpPr>
                <a:spLocks/>
              </p:cNvSpPr>
              <p:nvPr/>
            </p:nvSpPr>
            <p:spPr bwMode="auto">
              <a:xfrm>
                <a:off x="2176" y="2934"/>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1" name="Freeform 237"/>
              <p:cNvSpPr>
                <a:spLocks/>
              </p:cNvSpPr>
              <p:nvPr/>
            </p:nvSpPr>
            <p:spPr bwMode="auto">
              <a:xfrm>
                <a:off x="2027" y="2931"/>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2" name="Rectangle 238"/>
              <p:cNvSpPr>
                <a:spLocks noChangeArrowheads="1"/>
              </p:cNvSpPr>
              <p:nvPr/>
            </p:nvSpPr>
            <p:spPr bwMode="auto">
              <a:xfrm>
                <a:off x="2160"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3" name="Rectangle 239"/>
              <p:cNvSpPr>
                <a:spLocks noChangeArrowheads="1"/>
              </p:cNvSpPr>
              <p:nvPr/>
            </p:nvSpPr>
            <p:spPr bwMode="auto">
              <a:xfrm>
                <a:off x="2001"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4" name="Rectangle 240"/>
              <p:cNvSpPr>
                <a:spLocks noChangeArrowheads="1"/>
              </p:cNvSpPr>
              <p:nvPr/>
            </p:nvSpPr>
            <p:spPr bwMode="auto">
              <a:xfrm>
                <a:off x="2164"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5" name="Rectangle 241"/>
              <p:cNvSpPr>
                <a:spLocks noChangeArrowheads="1"/>
              </p:cNvSpPr>
              <p:nvPr/>
            </p:nvSpPr>
            <p:spPr bwMode="auto">
              <a:xfrm>
                <a:off x="2003"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6" name="Freeform 242"/>
              <p:cNvSpPr>
                <a:spLocks/>
              </p:cNvSpPr>
              <p:nvPr/>
            </p:nvSpPr>
            <p:spPr bwMode="auto">
              <a:xfrm>
                <a:off x="2026"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7" name="Freeform 243"/>
              <p:cNvSpPr>
                <a:spLocks/>
              </p:cNvSpPr>
              <p:nvPr/>
            </p:nvSpPr>
            <p:spPr bwMode="auto">
              <a:xfrm>
                <a:off x="2466"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8" name="Line 244"/>
              <p:cNvSpPr>
                <a:spLocks noChangeShapeType="1"/>
              </p:cNvSpPr>
              <p:nvPr/>
            </p:nvSpPr>
            <p:spPr bwMode="auto">
              <a:xfrm>
                <a:off x="2539"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69" name="Line 245"/>
              <p:cNvSpPr>
                <a:spLocks noChangeShapeType="1"/>
              </p:cNvSpPr>
              <p:nvPr/>
            </p:nvSpPr>
            <p:spPr bwMode="auto">
              <a:xfrm>
                <a:off x="2543"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70" name="Rectangle 246"/>
              <p:cNvSpPr>
                <a:spLocks noChangeArrowheads="1"/>
              </p:cNvSpPr>
              <p:nvPr/>
            </p:nvSpPr>
            <p:spPr bwMode="auto">
              <a:xfrm>
                <a:off x="2528"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71" name="Line 247"/>
              <p:cNvSpPr>
                <a:spLocks noChangeShapeType="1"/>
              </p:cNvSpPr>
              <p:nvPr/>
            </p:nvSpPr>
            <p:spPr bwMode="auto">
              <a:xfrm flipV="1">
                <a:off x="2641"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72" name="Line 248"/>
              <p:cNvSpPr>
                <a:spLocks noChangeShapeType="1"/>
              </p:cNvSpPr>
              <p:nvPr/>
            </p:nvSpPr>
            <p:spPr bwMode="auto">
              <a:xfrm>
                <a:off x="2547"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73" name="Rectangle 249"/>
              <p:cNvSpPr>
                <a:spLocks noChangeArrowheads="1"/>
              </p:cNvSpPr>
              <p:nvPr/>
            </p:nvSpPr>
            <p:spPr bwMode="auto">
              <a:xfrm>
                <a:off x="2482"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74" name="Rectangle 250"/>
              <p:cNvSpPr>
                <a:spLocks noChangeArrowheads="1"/>
              </p:cNvSpPr>
              <p:nvPr/>
            </p:nvSpPr>
            <p:spPr bwMode="auto">
              <a:xfrm rot="-5400000">
                <a:off x="2388"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75" name="Freeform 251"/>
              <p:cNvSpPr>
                <a:spLocks/>
              </p:cNvSpPr>
              <p:nvPr/>
            </p:nvSpPr>
            <p:spPr bwMode="auto">
              <a:xfrm>
                <a:off x="2677" y="3092"/>
                <a:ext cx="96" cy="46"/>
              </a:xfrm>
              <a:custGeom>
                <a:avLst/>
                <a:gdLst>
                  <a:gd name="T0" fmla="*/ 11 w 96"/>
                  <a:gd name="T1" fmla="*/ 45 h 46"/>
                  <a:gd name="T2" fmla="*/ 0 w 96"/>
                  <a:gd name="T3" fmla="*/ 20 h 46"/>
                  <a:gd name="T4" fmla="*/ 20 w 96"/>
                  <a:gd name="T5" fmla="*/ 7 h 46"/>
                  <a:gd name="T6" fmla="*/ 56 w 96"/>
                  <a:gd name="T7" fmla="*/ 0 h 46"/>
                  <a:gd name="T8" fmla="*/ 95 w 96"/>
                  <a:gd name="T9" fmla="*/ 12 h 46"/>
                  <a:gd name="T10" fmla="*/ 93 w 96"/>
                  <a:gd name="T11" fmla="*/ 37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6" name="Freeform 252"/>
              <p:cNvSpPr>
                <a:spLocks/>
              </p:cNvSpPr>
              <p:nvPr/>
            </p:nvSpPr>
            <p:spPr bwMode="auto">
              <a:xfrm>
                <a:off x="2679"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7" name="Freeform 253"/>
              <p:cNvSpPr>
                <a:spLocks/>
              </p:cNvSpPr>
              <p:nvPr/>
            </p:nvSpPr>
            <p:spPr bwMode="auto">
              <a:xfrm>
                <a:off x="2691" y="2934"/>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8" name="Freeform 254"/>
              <p:cNvSpPr>
                <a:spLocks/>
              </p:cNvSpPr>
              <p:nvPr/>
            </p:nvSpPr>
            <p:spPr bwMode="auto">
              <a:xfrm>
                <a:off x="2543"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9" name="Rectangle 255"/>
              <p:cNvSpPr>
                <a:spLocks noChangeArrowheads="1"/>
              </p:cNvSpPr>
              <p:nvPr/>
            </p:nvSpPr>
            <p:spPr bwMode="auto">
              <a:xfrm>
                <a:off x="2675"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0" name="Rectangle 256"/>
              <p:cNvSpPr>
                <a:spLocks noChangeArrowheads="1"/>
              </p:cNvSpPr>
              <p:nvPr/>
            </p:nvSpPr>
            <p:spPr bwMode="auto">
              <a:xfrm>
                <a:off x="2516"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1" name="Rectangle 257"/>
              <p:cNvSpPr>
                <a:spLocks noChangeArrowheads="1"/>
              </p:cNvSpPr>
              <p:nvPr/>
            </p:nvSpPr>
            <p:spPr bwMode="auto">
              <a:xfrm>
                <a:off x="2679"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2" name="Rectangle 258"/>
              <p:cNvSpPr>
                <a:spLocks noChangeArrowheads="1"/>
              </p:cNvSpPr>
              <p:nvPr/>
            </p:nvSpPr>
            <p:spPr bwMode="auto">
              <a:xfrm>
                <a:off x="2519"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3" name="Freeform 259"/>
              <p:cNvSpPr>
                <a:spLocks/>
              </p:cNvSpPr>
              <p:nvPr/>
            </p:nvSpPr>
            <p:spPr bwMode="auto">
              <a:xfrm>
                <a:off x="2541"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84" name="Freeform 260"/>
              <p:cNvSpPr>
                <a:spLocks/>
              </p:cNvSpPr>
              <p:nvPr/>
            </p:nvSpPr>
            <p:spPr bwMode="auto">
              <a:xfrm>
                <a:off x="2981"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85" name="Line 261"/>
              <p:cNvSpPr>
                <a:spLocks noChangeShapeType="1"/>
              </p:cNvSpPr>
              <p:nvPr/>
            </p:nvSpPr>
            <p:spPr bwMode="auto">
              <a:xfrm>
                <a:off x="3054"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86" name="Line 262"/>
              <p:cNvSpPr>
                <a:spLocks noChangeShapeType="1"/>
              </p:cNvSpPr>
              <p:nvPr/>
            </p:nvSpPr>
            <p:spPr bwMode="auto">
              <a:xfrm>
                <a:off x="3058"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87" name="Rectangle 263"/>
              <p:cNvSpPr>
                <a:spLocks noChangeArrowheads="1"/>
              </p:cNvSpPr>
              <p:nvPr/>
            </p:nvSpPr>
            <p:spPr bwMode="auto">
              <a:xfrm>
                <a:off x="3044"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88" name="Line 264"/>
              <p:cNvSpPr>
                <a:spLocks noChangeShapeType="1"/>
              </p:cNvSpPr>
              <p:nvPr/>
            </p:nvSpPr>
            <p:spPr bwMode="auto">
              <a:xfrm flipV="1">
                <a:off x="3156"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89" name="Line 265"/>
              <p:cNvSpPr>
                <a:spLocks noChangeShapeType="1"/>
              </p:cNvSpPr>
              <p:nvPr/>
            </p:nvSpPr>
            <p:spPr bwMode="auto">
              <a:xfrm>
                <a:off x="3062"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90" name="Rectangle 266"/>
              <p:cNvSpPr>
                <a:spLocks noChangeArrowheads="1"/>
              </p:cNvSpPr>
              <p:nvPr/>
            </p:nvSpPr>
            <p:spPr bwMode="auto">
              <a:xfrm>
                <a:off x="2997"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91" name="Rectangle 267"/>
              <p:cNvSpPr>
                <a:spLocks noChangeArrowheads="1"/>
              </p:cNvSpPr>
              <p:nvPr/>
            </p:nvSpPr>
            <p:spPr bwMode="auto">
              <a:xfrm rot="-5400000">
                <a:off x="2903"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92" name="Freeform 268"/>
              <p:cNvSpPr>
                <a:spLocks/>
              </p:cNvSpPr>
              <p:nvPr/>
            </p:nvSpPr>
            <p:spPr bwMode="auto">
              <a:xfrm>
                <a:off x="3192"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3" name="Freeform 269"/>
              <p:cNvSpPr>
                <a:spLocks/>
              </p:cNvSpPr>
              <p:nvPr/>
            </p:nvSpPr>
            <p:spPr bwMode="auto">
              <a:xfrm>
                <a:off x="3194" y="2942"/>
                <a:ext cx="23" cy="44"/>
              </a:xfrm>
              <a:custGeom>
                <a:avLst/>
                <a:gdLst>
                  <a:gd name="T0" fmla="*/ 12 w 23"/>
                  <a:gd name="T1" fmla="*/ 0 h 44"/>
                  <a:gd name="T2" fmla="*/ 11 w 23"/>
                  <a:gd name="T3" fmla="*/ 5 h 44"/>
                  <a:gd name="T4" fmla="*/ 0 w 23"/>
                  <a:gd name="T5" fmla="*/ 14 h 44"/>
                  <a:gd name="T6" fmla="*/ 0 w 23"/>
                  <a:gd name="T7" fmla="*/ 25 h 44"/>
                  <a:gd name="T8" fmla="*/ 4 w 23"/>
                  <a:gd name="T9" fmla="*/ 33 h 44"/>
                  <a:gd name="T10" fmla="*/ 11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1" y="5"/>
                    </a:lnTo>
                    <a:lnTo>
                      <a:pt x="0" y="14"/>
                    </a:lnTo>
                    <a:lnTo>
                      <a:pt x="0" y="25"/>
                    </a:lnTo>
                    <a:lnTo>
                      <a:pt x="4" y="33"/>
                    </a:lnTo>
                    <a:lnTo>
                      <a:pt x="11"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4" name="Freeform 270"/>
              <p:cNvSpPr>
                <a:spLocks/>
              </p:cNvSpPr>
              <p:nvPr/>
            </p:nvSpPr>
            <p:spPr bwMode="auto">
              <a:xfrm>
                <a:off x="3206" y="2934"/>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5" name="Freeform 271"/>
              <p:cNvSpPr>
                <a:spLocks/>
              </p:cNvSpPr>
              <p:nvPr/>
            </p:nvSpPr>
            <p:spPr bwMode="auto">
              <a:xfrm>
                <a:off x="3058"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2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6" name="Rectangle 272"/>
              <p:cNvSpPr>
                <a:spLocks noChangeArrowheads="1"/>
              </p:cNvSpPr>
              <p:nvPr/>
            </p:nvSpPr>
            <p:spPr bwMode="auto">
              <a:xfrm>
                <a:off x="3191"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97" name="Rectangle 273"/>
              <p:cNvSpPr>
                <a:spLocks noChangeArrowheads="1"/>
              </p:cNvSpPr>
              <p:nvPr/>
            </p:nvSpPr>
            <p:spPr bwMode="auto">
              <a:xfrm>
                <a:off x="3032"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98" name="Rectangle 274"/>
              <p:cNvSpPr>
                <a:spLocks noChangeArrowheads="1"/>
              </p:cNvSpPr>
              <p:nvPr/>
            </p:nvSpPr>
            <p:spPr bwMode="auto">
              <a:xfrm>
                <a:off x="3195"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99" name="Rectangle 275"/>
              <p:cNvSpPr>
                <a:spLocks noChangeArrowheads="1"/>
              </p:cNvSpPr>
              <p:nvPr/>
            </p:nvSpPr>
            <p:spPr bwMode="auto">
              <a:xfrm>
                <a:off x="3034"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00" name="Freeform 276"/>
              <p:cNvSpPr>
                <a:spLocks/>
              </p:cNvSpPr>
              <p:nvPr/>
            </p:nvSpPr>
            <p:spPr bwMode="auto">
              <a:xfrm>
                <a:off x="3056"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01" name="Freeform 277"/>
              <p:cNvSpPr>
                <a:spLocks/>
              </p:cNvSpPr>
              <p:nvPr/>
            </p:nvSpPr>
            <p:spPr bwMode="auto">
              <a:xfrm>
                <a:off x="3496"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02" name="Line 278"/>
              <p:cNvSpPr>
                <a:spLocks noChangeShapeType="1"/>
              </p:cNvSpPr>
              <p:nvPr/>
            </p:nvSpPr>
            <p:spPr bwMode="auto">
              <a:xfrm>
                <a:off x="3569"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3" name="Line 279"/>
              <p:cNvSpPr>
                <a:spLocks noChangeShapeType="1"/>
              </p:cNvSpPr>
              <p:nvPr/>
            </p:nvSpPr>
            <p:spPr bwMode="auto">
              <a:xfrm>
                <a:off x="3573"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4" name="Rectangle 280"/>
              <p:cNvSpPr>
                <a:spLocks noChangeArrowheads="1"/>
              </p:cNvSpPr>
              <p:nvPr/>
            </p:nvSpPr>
            <p:spPr bwMode="auto">
              <a:xfrm>
                <a:off x="3559"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05" name="Line 281"/>
              <p:cNvSpPr>
                <a:spLocks noChangeShapeType="1"/>
              </p:cNvSpPr>
              <p:nvPr/>
            </p:nvSpPr>
            <p:spPr bwMode="auto">
              <a:xfrm flipV="1">
                <a:off x="3671"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6" name="Line 282"/>
              <p:cNvSpPr>
                <a:spLocks noChangeShapeType="1"/>
              </p:cNvSpPr>
              <p:nvPr/>
            </p:nvSpPr>
            <p:spPr bwMode="auto">
              <a:xfrm>
                <a:off x="3577"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7" name="Rectangle 283"/>
              <p:cNvSpPr>
                <a:spLocks noChangeArrowheads="1"/>
              </p:cNvSpPr>
              <p:nvPr/>
            </p:nvSpPr>
            <p:spPr bwMode="auto">
              <a:xfrm>
                <a:off x="3512"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08" name="Rectangle 284"/>
              <p:cNvSpPr>
                <a:spLocks noChangeArrowheads="1"/>
              </p:cNvSpPr>
              <p:nvPr/>
            </p:nvSpPr>
            <p:spPr bwMode="auto">
              <a:xfrm rot="-5400000">
                <a:off x="3419"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09" name="Freeform 285"/>
              <p:cNvSpPr>
                <a:spLocks/>
              </p:cNvSpPr>
              <p:nvPr/>
            </p:nvSpPr>
            <p:spPr bwMode="auto">
              <a:xfrm>
                <a:off x="3708" y="3092"/>
                <a:ext cx="95" cy="46"/>
              </a:xfrm>
              <a:custGeom>
                <a:avLst/>
                <a:gdLst>
                  <a:gd name="T0" fmla="*/ 11 w 95"/>
                  <a:gd name="T1" fmla="*/ 45 h 46"/>
                  <a:gd name="T2" fmla="*/ 0 w 95"/>
                  <a:gd name="T3" fmla="*/ 20 h 46"/>
                  <a:gd name="T4" fmla="*/ 20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0" name="Freeform 286"/>
              <p:cNvSpPr>
                <a:spLocks/>
              </p:cNvSpPr>
              <p:nvPr/>
            </p:nvSpPr>
            <p:spPr bwMode="auto">
              <a:xfrm>
                <a:off x="3710" y="2942"/>
                <a:ext cx="23" cy="44"/>
              </a:xfrm>
              <a:custGeom>
                <a:avLst/>
                <a:gdLst>
                  <a:gd name="T0" fmla="*/ 11 w 23"/>
                  <a:gd name="T1" fmla="*/ 0 h 44"/>
                  <a:gd name="T2" fmla="*/ 10 w 23"/>
                  <a:gd name="T3" fmla="*/ 5 h 44"/>
                  <a:gd name="T4" fmla="*/ 0 w 23"/>
                  <a:gd name="T5" fmla="*/ 14 h 44"/>
                  <a:gd name="T6" fmla="*/ 0 w 23"/>
                  <a:gd name="T7" fmla="*/ 25 h 44"/>
                  <a:gd name="T8" fmla="*/ 3 w 23"/>
                  <a:gd name="T9" fmla="*/ 33 h 44"/>
                  <a:gd name="T10" fmla="*/ 10 w 23"/>
                  <a:gd name="T11" fmla="*/ 43 h 44"/>
                  <a:gd name="T12" fmla="*/ 22 w 23"/>
                  <a:gd name="T13" fmla="*/ 40 h 44"/>
                  <a:gd name="T14" fmla="*/ 16 w 23"/>
                  <a:gd name="T15" fmla="*/ 3 h 44"/>
                  <a:gd name="T16" fmla="*/ 11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1" y="0"/>
                    </a:moveTo>
                    <a:lnTo>
                      <a:pt x="10" y="5"/>
                    </a:lnTo>
                    <a:lnTo>
                      <a:pt x="0" y="14"/>
                    </a:lnTo>
                    <a:lnTo>
                      <a:pt x="0" y="25"/>
                    </a:lnTo>
                    <a:lnTo>
                      <a:pt x="3" y="33"/>
                    </a:lnTo>
                    <a:lnTo>
                      <a:pt x="10" y="43"/>
                    </a:lnTo>
                    <a:lnTo>
                      <a:pt x="22" y="40"/>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1" name="Freeform 287"/>
              <p:cNvSpPr>
                <a:spLocks/>
              </p:cNvSpPr>
              <p:nvPr/>
            </p:nvSpPr>
            <p:spPr bwMode="auto">
              <a:xfrm>
                <a:off x="3721"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2" name="Freeform 288"/>
              <p:cNvSpPr>
                <a:spLocks/>
              </p:cNvSpPr>
              <p:nvPr/>
            </p:nvSpPr>
            <p:spPr bwMode="auto">
              <a:xfrm>
                <a:off x="3573" y="2931"/>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3" name="Rectangle 289"/>
              <p:cNvSpPr>
                <a:spLocks noChangeArrowheads="1"/>
              </p:cNvSpPr>
              <p:nvPr/>
            </p:nvSpPr>
            <p:spPr bwMode="auto">
              <a:xfrm>
                <a:off x="3706"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4" name="Rectangle 290"/>
              <p:cNvSpPr>
                <a:spLocks noChangeArrowheads="1"/>
              </p:cNvSpPr>
              <p:nvPr/>
            </p:nvSpPr>
            <p:spPr bwMode="auto">
              <a:xfrm>
                <a:off x="3547"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5" name="Rectangle 291"/>
              <p:cNvSpPr>
                <a:spLocks noChangeArrowheads="1"/>
              </p:cNvSpPr>
              <p:nvPr/>
            </p:nvSpPr>
            <p:spPr bwMode="auto">
              <a:xfrm>
                <a:off x="3710"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6" name="Rectangle 292"/>
              <p:cNvSpPr>
                <a:spLocks noChangeArrowheads="1"/>
              </p:cNvSpPr>
              <p:nvPr/>
            </p:nvSpPr>
            <p:spPr bwMode="auto">
              <a:xfrm>
                <a:off x="3549"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7" name="Freeform 293"/>
              <p:cNvSpPr>
                <a:spLocks/>
              </p:cNvSpPr>
              <p:nvPr/>
            </p:nvSpPr>
            <p:spPr bwMode="auto">
              <a:xfrm>
                <a:off x="3571" y="3087"/>
                <a:ext cx="84" cy="53"/>
              </a:xfrm>
              <a:custGeom>
                <a:avLst/>
                <a:gdLst>
                  <a:gd name="T0" fmla="*/ 0 w 84"/>
                  <a:gd name="T1" fmla="*/ 9 h 53"/>
                  <a:gd name="T2" fmla="*/ 10 w 84"/>
                  <a:gd name="T3" fmla="*/ 0 h 53"/>
                  <a:gd name="T4" fmla="*/ 17 w 84"/>
                  <a:gd name="T5" fmla="*/ 2 h 53"/>
                  <a:gd name="T6" fmla="*/ 44 w 84"/>
                  <a:gd name="T7" fmla="*/ 9 h 53"/>
                  <a:gd name="T8" fmla="*/ 57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10" y="0"/>
                    </a:lnTo>
                    <a:lnTo>
                      <a:pt x="17" y="2"/>
                    </a:lnTo>
                    <a:lnTo>
                      <a:pt x="44" y="9"/>
                    </a:lnTo>
                    <a:lnTo>
                      <a:pt x="57"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8" name="Freeform 294"/>
              <p:cNvSpPr>
                <a:spLocks/>
              </p:cNvSpPr>
              <p:nvPr/>
            </p:nvSpPr>
            <p:spPr bwMode="auto">
              <a:xfrm>
                <a:off x="4011"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9" name="Line 295"/>
              <p:cNvSpPr>
                <a:spLocks noChangeShapeType="1"/>
              </p:cNvSpPr>
              <p:nvPr/>
            </p:nvSpPr>
            <p:spPr bwMode="auto">
              <a:xfrm>
                <a:off x="4084"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0" name="Line 296"/>
              <p:cNvSpPr>
                <a:spLocks noChangeShapeType="1"/>
              </p:cNvSpPr>
              <p:nvPr/>
            </p:nvSpPr>
            <p:spPr bwMode="auto">
              <a:xfrm>
                <a:off x="4088"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1" name="Rectangle 297"/>
              <p:cNvSpPr>
                <a:spLocks noChangeArrowheads="1"/>
              </p:cNvSpPr>
              <p:nvPr/>
            </p:nvSpPr>
            <p:spPr bwMode="auto">
              <a:xfrm>
                <a:off x="4074"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22" name="Line 298"/>
              <p:cNvSpPr>
                <a:spLocks noChangeShapeType="1"/>
              </p:cNvSpPr>
              <p:nvPr/>
            </p:nvSpPr>
            <p:spPr bwMode="auto">
              <a:xfrm flipV="1">
                <a:off x="4186"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3" name="Line 299"/>
              <p:cNvSpPr>
                <a:spLocks noChangeShapeType="1"/>
              </p:cNvSpPr>
              <p:nvPr/>
            </p:nvSpPr>
            <p:spPr bwMode="auto">
              <a:xfrm>
                <a:off x="4092"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4" name="Rectangle 300"/>
              <p:cNvSpPr>
                <a:spLocks noChangeArrowheads="1"/>
              </p:cNvSpPr>
              <p:nvPr/>
            </p:nvSpPr>
            <p:spPr bwMode="auto">
              <a:xfrm>
                <a:off x="4027"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25" name="Rectangle 301"/>
              <p:cNvSpPr>
                <a:spLocks noChangeArrowheads="1"/>
              </p:cNvSpPr>
              <p:nvPr/>
            </p:nvSpPr>
            <p:spPr bwMode="auto">
              <a:xfrm rot="-5400000">
                <a:off x="3934"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26" name="Freeform 302"/>
              <p:cNvSpPr>
                <a:spLocks/>
              </p:cNvSpPr>
              <p:nvPr/>
            </p:nvSpPr>
            <p:spPr bwMode="auto">
              <a:xfrm>
                <a:off x="4223" y="3092"/>
                <a:ext cx="95" cy="46"/>
              </a:xfrm>
              <a:custGeom>
                <a:avLst/>
                <a:gdLst>
                  <a:gd name="T0" fmla="*/ 11 w 95"/>
                  <a:gd name="T1" fmla="*/ 45 h 46"/>
                  <a:gd name="T2" fmla="*/ 0 w 95"/>
                  <a:gd name="T3" fmla="*/ 20 h 46"/>
                  <a:gd name="T4" fmla="*/ 21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27" name="Freeform 303"/>
              <p:cNvSpPr>
                <a:spLocks/>
              </p:cNvSpPr>
              <p:nvPr/>
            </p:nvSpPr>
            <p:spPr bwMode="auto">
              <a:xfrm>
                <a:off x="4225"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28" name="Freeform 304"/>
              <p:cNvSpPr>
                <a:spLocks/>
              </p:cNvSpPr>
              <p:nvPr/>
            </p:nvSpPr>
            <p:spPr bwMode="auto">
              <a:xfrm>
                <a:off x="4237" y="2934"/>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29" name="Freeform 305"/>
              <p:cNvSpPr>
                <a:spLocks/>
              </p:cNvSpPr>
              <p:nvPr/>
            </p:nvSpPr>
            <p:spPr bwMode="auto">
              <a:xfrm>
                <a:off x="4088" y="2931"/>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30" name="Rectangle 306"/>
              <p:cNvSpPr>
                <a:spLocks noChangeArrowheads="1"/>
              </p:cNvSpPr>
              <p:nvPr/>
            </p:nvSpPr>
            <p:spPr bwMode="auto">
              <a:xfrm>
                <a:off x="4221"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1" name="Rectangle 307"/>
              <p:cNvSpPr>
                <a:spLocks noChangeArrowheads="1"/>
              </p:cNvSpPr>
              <p:nvPr/>
            </p:nvSpPr>
            <p:spPr bwMode="auto">
              <a:xfrm>
                <a:off x="4062"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2" name="Rectangle 308"/>
              <p:cNvSpPr>
                <a:spLocks noChangeArrowheads="1"/>
              </p:cNvSpPr>
              <p:nvPr/>
            </p:nvSpPr>
            <p:spPr bwMode="auto">
              <a:xfrm>
                <a:off x="4225"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3" name="Rectangle 309"/>
              <p:cNvSpPr>
                <a:spLocks noChangeArrowheads="1"/>
              </p:cNvSpPr>
              <p:nvPr/>
            </p:nvSpPr>
            <p:spPr bwMode="auto">
              <a:xfrm>
                <a:off x="4065"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4" name="Freeform 310"/>
              <p:cNvSpPr>
                <a:spLocks/>
              </p:cNvSpPr>
              <p:nvPr/>
            </p:nvSpPr>
            <p:spPr bwMode="auto">
              <a:xfrm>
                <a:off x="4086" y="3087"/>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2 w 85"/>
                  <a:gd name="T11" fmla="*/ 14 h 53"/>
                  <a:gd name="T12" fmla="*/ 62 w 85"/>
                  <a:gd name="T13" fmla="*/ 25 h 53"/>
                  <a:gd name="T14" fmla="*/ 84 w 85"/>
                  <a:gd name="T15" fmla="*/ 45 h 53"/>
                  <a:gd name="T16" fmla="*/ 79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2" y="14"/>
                    </a:lnTo>
                    <a:lnTo>
                      <a:pt x="62" y="25"/>
                    </a:lnTo>
                    <a:lnTo>
                      <a:pt x="84"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35" name="Freeform 311"/>
              <p:cNvSpPr>
                <a:spLocks/>
              </p:cNvSpPr>
              <p:nvPr/>
            </p:nvSpPr>
            <p:spPr bwMode="auto">
              <a:xfrm>
                <a:off x="4538"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36" name="Line 312"/>
              <p:cNvSpPr>
                <a:spLocks noChangeShapeType="1"/>
              </p:cNvSpPr>
              <p:nvPr/>
            </p:nvSpPr>
            <p:spPr bwMode="auto">
              <a:xfrm>
                <a:off x="4611"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37" name="Line 313"/>
              <p:cNvSpPr>
                <a:spLocks noChangeShapeType="1"/>
              </p:cNvSpPr>
              <p:nvPr/>
            </p:nvSpPr>
            <p:spPr bwMode="auto">
              <a:xfrm>
                <a:off x="4615"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38" name="Rectangle 314"/>
              <p:cNvSpPr>
                <a:spLocks noChangeArrowheads="1"/>
              </p:cNvSpPr>
              <p:nvPr/>
            </p:nvSpPr>
            <p:spPr bwMode="auto">
              <a:xfrm>
                <a:off x="4601"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39" name="Line 315"/>
              <p:cNvSpPr>
                <a:spLocks noChangeShapeType="1"/>
              </p:cNvSpPr>
              <p:nvPr/>
            </p:nvSpPr>
            <p:spPr bwMode="auto">
              <a:xfrm flipV="1">
                <a:off x="4713"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40" name="Line 316"/>
              <p:cNvSpPr>
                <a:spLocks noChangeShapeType="1"/>
              </p:cNvSpPr>
              <p:nvPr/>
            </p:nvSpPr>
            <p:spPr bwMode="auto">
              <a:xfrm>
                <a:off x="4620"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41" name="Rectangle 317"/>
              <p:cNvSpPr>
                <a:spLocks noChangeArrowheads="1"/>
              </p:cNvSpPr>
              <p:nvPr/>
            </p:nvSpPr>
            <p:spPr bwMode="auto">
              <a:xfrm>
                <a:off x="4555"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42" name="Rectangle 318"/>
              <p:cNvSpPr>
                <a:spLocks noChangeArrowheads="1"/>
              </p:cNvSpPr>
              <p:nvPr/>
            </p:nvSpPr>
            <p:spPr bwMode="auto">
              <a:xfrm rot="-5400000">
                <a:off x="4461"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43" name="Freeform 319"/>
              <p:cNvSpPr>
                <a:spLocks/>
              </p:cNvSpPr>
              <p:nvPr/>
            </p:nvSpPr>
            <p:spPr bwMode="auto">
              <a:xfrm>
                <a:off x="4749"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4" name="Freeform 320"/>
              <p:cNvSpPr>
                <a:spLocks/>
              </p:cNvSpPr>
              <p:nvPr/>
            </p:nvSpPr>
            <p:spPr bwMode="auto">
              <a:xfrm>
                <a:off x="4752"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5" name="Freeform 321"/>
              <p:cNvSpPr>
                <a:spLocks/>
              </p:cNvSpPr>
              <p:nvPr/>
            </p:nvSpPr>
            <p:spPr bwMode="auto">
              <a:xfrm>
                <a:off x="4764" y="2934"/>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6" name="Freeform 322"/>
              <p:cNvSpPr>
                <a:spLocks/>
              </p:cNvSpPr>
              <p:nvPr/>
            </p:nvSpPr>
            <p:spPr bwMode="auto">
              <a:xfrm>
                <a:off x="4615" y="2931"/>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7" name="Rectangle 323"/>
              <p:cNvSpPr>
                <a:spLocks noChangeArrowheads="1"/>
              </p:cNvSpPr>
              <p:nvPr/>
            </p:nvSpPr>
            <p:spPr bwMode="auto">
              <a:xfrm>
                <a:off x="4748"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48" name="Rectangle 324"/>
              <p:cNvSpPr>
                <a:spLocks noChangeArrowheads="1"/>
              </p:cNvSpPr>
              <p:nvPr/>
            </p:nvSpPr>
            <p:spPr bwMode="auto">
              <a:xfrm>
                <a:off x="4589"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49" name="Rectangle 325"/>
              <p:cNvSpPr>
                <a:spLocks noChangeArrowheads="1"/>
              </p:cNvSpPr>
              <p:nvPr/>
            </p:nvSpPr>
            <p:spPr bwMode="auto">
              <a:xfrm>
                <a:off x="4752"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50" name="Rectangle 326"/>
              <p:cNvSpPr>
                <a:spLocks noChangeArrowheads="1"/>
              </p:cNvSpPr>
              <p:nvPr/>
            </p:nvSpPr>
            <p:spPr bwMode="auto">
              <a:xfrm>
                <a:off x="4591"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51" name="Freeform 327"/>
              <p:cNvSpPr>
                <a:spLocks/>
              </p:cNvSpPr>
              <p:nvPr/>
            </p:nvSpPr>
            <p:spPr bwMode="auto">
              <a:xfrm>
                <a:off x="4614"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52" name="Freeform 328"/>
              <p:cNvSpPr>
                <a:spLocks/>
              </p:cNvSpPr>
              <p:nvPr/>
            </p:nvSpPr>
            <p:spPr bwMode="auto">
              <a:xfrm>
                <a:off x="5054"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53" name="Line 329"/>
              <p:cNvSpPr>
                <a:spLocks noChangeShapeType="1"/>
              </p:cNvSpPr>
              <p:nvPr/>
            </p:nvSpPr>
            <p:spPr bwMode="auto">
              <a:xfrm>
                <a:off x="5127"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4" name="Line 330"/>
              <p:cNvSpPr>
                <a:spLocks noChangeShapeType="1"/>
              </p:cNvSpPr>
              <p:nvPr/>
            </p:nvSpPr>
            <p:spPr bwMode="auto">
              <a:xfrm>
                <a:off x="5131"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5" name="Rectangle 331"/>
              <p:cNvSpPr>
                <a:spLocks noChangeArrowheads="1"/>
              </p:cNvSpPr>
              <p:nvPr/>
            </p:nvSpPr>
            <p:spPr bwMode="auto">
              <a:xfrm>
                <a:off x="5116"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56" name="Line 332"/>
              <p:cNvSpPr>
                <a:spLocks noChangeShapeType="1"/>
              </p:cNvSpPr>
              <p:nvPr/>
            </p:nvSpPr>
            <p:spPr bwMode="auto">
              <a:xfrm flipV="1">
                <a:off x="5229"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7" name="Line 333"/>
              <p:cNvSpPr>
                <a:spLocks noChangeShapeType="1"/>
              </p:cNvSpPr>
              <p:nvPr/>
            </p:nvSpPr>
            <p:spPr bwMode="auto">
              <a:xfrm>
                <a:off x="5135"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8" name="Rectangle 334"/>
              <p:cNvSpPr>
                <a:spLocks noChangeArrowheads="1"/>
              </p:cNvSpPr>
              <p:nvPr/>
            </p:nvSpPr>
            <p:spPr bwMode="auto">
              <a:xfrm>
                <a:off x="5070"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59" name="Rectangle 335"/>
              <p:cNvSpPr>
                <a:spLocks noChangeArrowheads="1"/>
              </p:cNvSpPr>
              <p:nvPr/>
            </p:nvSpPr>
            <p:spPr bwMode="auto">
              <a:xfrm rot="-5400000">
                <a:off x="4976"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60" name="Freeform 336"/>
              <p:cNvSpPr>
                <a:spLocks/>
              </p:cNvSpPr>
              <p:nvPr/>
            </p:nvSpPr>
            <p:spPr bwMode="auto">
              <a:xfrm>
                <a:off x="5265" y="3092"/>
                <a:ext cx="95" cy="46"/>
              </a:xfrm>
              <a:custGeom>
                <a:avLst/>
                <a:gdLst>
                  <a:gd name="T0" fmla="*/ 11 w 95"/>
                  <a:gd name="T1" fmla="*/ 45 h 46"/>
                  <a:gd name="T2" fmla="*/ 0 w 95"/>
                  <a:gd name="T3" fmla="*/ 20 h 46"/>
                  <a:gd name="T4" fmla="*/ 20 w 95"/>
                  <a:gd name="T5" fmla="*/ 7 h 46"/>
                  <a:gd name="T6" fmla="*/ 57 w 95"/>
                  <a:gd name="T7" fmla="*/ 0 h 46"/>
                  <a:gd name="T8" fmla="*/ 94 w 95"/>
                  <a:gd name="T9" fmla="*/ 12 h 46"/>
                  <a:gd name="T10" fmla="*/ 93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1" name="Freeform 337"/>
              <p:cNvSpPr>
                <a:spLocks/>
              </p:cNvSpPr>
              <p:nvPr/>
            </p:nvSpPr>
            <p:spPr bwMode="auto">
              <a:xfrm>
                <a:off x="5267" y="2942"/>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6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2" name="Freeform 338"/>
              <p:cNvSpPr>
                <a:spLocks/>
              </p:cNvSpPr>
              <p:nvPr/>
            </p:nvSpPr>
            <p:spPr bwMode="auto">
              <a:xfrm>
                <a:off x="5279"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3" name="Freeform 339"/>
              <p:cNvSpPr>
                <a:spLocks/>
              </p:cNvSpPr>
              <p:nvPr/>
            </p:nvSpPr>
            <p:spPr bwMode="auto">
              <a:xfrm>
                <a:off x="5131"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4" name="Rectangle 340"/>
              <p:cNvSpPr>
                <a:spLocks noChangeArrowheads="1"/>
              </p:cNvSpPr>
              <p:nvPr/>
            </p:nvSpPr>
            <p:spPr bwMode="auto">
              <a:xfrm>
                <a:off x="5263"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5" name="Rectangle 341"/>
              <p:cNvSpPr>
                <a:spLocks noChangeArrowheads="1"/>
              </p:cNvSpPr>
              <p:nvPr/>
            </p:nvSpPr>
            <p:spPr bwMode="auto">
              <a:xfrm>
                <a:off x="5105"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6" name="Rectangle 342"/>
              <p:cNvSpPr>
                <a:spLocks noChangeArrowheads="1"/>
              </p:cNvSpPr>
              <p:nvPr/>
            </p:nvSpPr>
            <p:spPr bwMode="auto">
              <a:xfrm>
                <a:off x="5267"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7" name="Rectangle 343"/>
              <p:cNvSpPr>
                <a:spLocks noChangeArrowheads="1"/>
              </p:cNvSpPr>
              <p:nvPr/>
            </p:nvSpPr>
            <p:spPr bwMode="auto">
              <a:xfrm>
                <a:off x="5106"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8" name="Freeform 344"/>
              <p:cNvSpPr>
                <a:spLocks/>
              </p:cNvSpPr>
              <p:nvPr/>
            </p:nvSpPr>
            <p:spPr bwMode="auto">
              <a:xfrm>
                <a:off x="5129"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4294" name="Freeform 345"/>
            <p:cNvSpPr>
              <a:spLocks/>
            </p:cNvSpPr>
            <p:nvPr/>
          </p:nvSpPr>
          <p:spPr bwMode="auto">
            <a:xfrm>
              <a:off x="4538"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95" name="Line 346"/>
            <p:cNvSpPr>
              <a:spLocks noChangeShapeType="1"/>
            </p:cNvSpPr>
            <p:nvPr/>
          </p:nvSpPr>
          <p:spPr bwMode="auto">
            <a:xfrm>
              <a:off x="4611"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96" name="Line 347"/>
            <p:cNvSpPr>
              <a:spLocks noChangeShapeType="1"/>
            </p:cNvSpPr>
            <p:nvPr/>
          </p:nvSpPr>
          <p:spPr bwMode="auto">
            <a:xfrm>
              <a:off x="4615"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97" name="Rectangle 348"/>
            <p:cNvSpPr>
              <a:spLocks noChangeArrowheads="1"/>
            </p:cNvSpPr>
            <p:nvPr/>
          </p:nvSpPr>
          <p:spPr bwMode="auto">
            <a:xfrm>
              <a:off x="4601"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98" name="Line 349"/>
            <p:cNvSpPr>
              <a:spLocks noChangeShapeType="1"/>
            </p:cNvSpPr>
            <p:nvPr/>
          </p:nvSpPr>
          <p:spPr bwMode="auto">
            <a:xfrm flipV="1">
              <a:off x="4713"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99" name="Line 350"/>
            <p:cNvSpPr>
              <a:spLocks noChangeShapeType="1"/>
            </p:cNvSpPr>
            <p:nvPr/>
          </p:nvSpPr>
          <p:spPr bwMode="auto">
            <a:xfrm>
              <a:off x="4620"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00" name="Rectangle 351"/>
            <p:cNvSpPr>
              <a:spLocks noChangeArrowheads="1"/>
            </p:cNvSpPr>
            <p:nvPr/>
          </p:nvSpPr>
          <p:spPr bwMode="auto">
            <a:xfrm>
              <a:off x="4555"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01" name="Rectangle 352"/>
            <p:cNvSpPr>
              <a:spLocks noChangeArrowheads="1"/>
            </p:cNvSpPr>
            <p:nvPr/>
          </p:nvSpPr>
          <p:spPr bwMode="auto">
            <a:xfrm rot="-5400000">
              <a:off x="4461"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02" name="Freeform 353"/>
            <p:cNvSpPr>
              <a:spLocks/>
            </p:cNvSpPr>
            <p:nvPr/>
          </p:nvSpPr>
          <p:spPr bwMode="auto">
            <a:xfrm>
              <a:off x="4749"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3" name="Freeform 354"/>
            <p:cNvSpPr>
              <a:spLocks/>
            </p:cNvSpPr>
            <p:nvPr/>
          </p:nvSpPr>
          <p:spPr bwMode="auto">
            <a:xfrm>
              <a:off x="4752"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4" name="Freeform 355"/>
            <p:cNvSpPr>
              <a:spLocks/>
            </p:cNvSpPr>
            <p:nvPr/>
          </p:nvSpPr>
          <p:spPr bwMode="auto">
            <a:xfrm>
              <a:off x="4764" y="2389"/>
              <a:ext cx="23" cy="45"/>
            </a:xfrm>
            <a:custGeom>
              <a:avLst/>
              <a:gdLst>
                <a:gd name="T0" fmla="*/ 10 w 23"/>
                <a:gd name="T1" fmla="*/ 0 h 45"/>
                <a:gd name="T2" fmla="*/ 12 w 23"/>
                <a:gd name="T3" fmla="*/ 6 h 45"/>
                <a:gd name="T4" fmla="*/ 22 w 23"/>
                <a:gd name="T5" fmla="*/ 14 h 45"/>
                <a:gd name="T6" fmla="*/ 22 w 23"/>
                <a:gd name="T7" fmla="*/ 25 h 45"/>
                <a:gd name="T8" fmla="*/ 19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9"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5" name="Freeform 356"/>
            <p:cNvSpPr>
              <a:spLocks/>
            </p:cNvSpPr>
            <p:nvPr/>
          </p:nvSpPr>
          <p:spPr bwMode="auto">
            <a:xfrm>
              <a:off x="4615" y="2386"/>
              <a:ext cx="41" cy="97"/>
            </a:xfrm>
            <a:custGeom>
              <a:avLst/>
              <a:gdLst>
                <a:gd name="T0" fmla="*/ 0 w 41"/>
                <a:gd name="T1" fmla="*/ 6 h 97"/>
                <a:gd name="T2" fmla="*/ 25 w 41"/>
                <a:gd name="T3" fmla="*/ 0 h 97"/>
                <a:gd name="T4" fmla="*/ 40 w 41"/>
                <a:gd name="T5" fmla="*/ 36 h 97"/>
                <a:gd name="T6" fmla="*/ 33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3"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6" name="Rectangle 357"/>
            <p:cNvSpPr>
              <a:spLocks noChangeArrowheads="1"/>
            </p:cNvSpPr>
            <p:nvPr/>
          </p:nvSpPr>
          <p:spPr bwMode="auto">
            <a:xfrm>
              <a:off x="4748"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07" name="Rectangle 358"/>
            <p:cNvSpPr>
              <a:spLocks noChangeArrowheads="1"/>
            </p:cNvSpPr>
            <p:nvPr/>
          </p:nvSpPr>
          <p:spPr bwMode="auto">
            <a:xfrm>
              <a:off x="4589"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08" name="Rectangle 359"/>
            <p:cNvSpPr>
              <a:spLocks noChangeArrowheads="1"/>
            </p:cNvSpPr>
            <p:nvPr/>
          </p:nvSpPr>
          <p:spPr bwMode="auto">
            <a:xfrm>
              <a:off x="4752"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09" name="Rectangle 360"/>
            <p:cNvSpPr>
              <a:spLocks noChangeArrowheads="1"/>
            </p:cNvSpPr>
            <p:nvPr/>
          </p:nvSpPr>
          <p:spPr bwMode="auto">
            <a:xfrm>
              <a:off x="4591"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10" name="Freeform 361"/>
            <p:cNvSpPr>
              <a:spLocks/>
            </p:cNvSpPr>
            <p:nvPr/>
          </p:nvSpPr>
          <p:spPr bwMode="auto">
            <a:xfrm>
              <a:off x="4614"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11" name="Freeform 362"/>
            <p:cNvSpPr>
              <a:spLocks/>
            </p:cNvSpPr>
            <p:nvPr/>
          </p:nvSpPr>
          <p:spPr bwMode="auto">
            <a:xfrm>
              <a:off x="5054"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12" name="Line 363"/>
            <p:cNvSpPr>
              <a:spLocks noChangeShapeType="1"/>
            </p:cNvSpPr>
            <p:nvPr/>
          </p:nvSpPr>
          <p:spPr bwMode="auto">
            <a:xfrm>
              <a:off x="5127"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3" name="Line 364"/>
            <p:cNvSpPr>
              <a:spLocks noChangeShapeType="1"/>
            </p:cNvSpPr>
            <p:nvPr/>
          </p:nvSpPr>
          <p:spPr bwMode="auto">
            <a:xfrm>
              <a:off x="5131"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4" name="Rectangle 365"/>
            <p:cNvSpPr>
              <a:spLocks noChangeArrowheads="1"/>
            </p:cNvSpPr>
            <p:nvPr/>
          </p:nvSpPr>
          <p:spPr bwMode="auto">
            <a:xfrm>
              <a:off x="5116"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15" name="Line 366"/>
            <p:cNvSpPr>
              <a:spLocks noChangeShapeType="1"/>
            </p:cNvSpPr>
            <p:nvPr/>
          </p:nvSpPr>
          <p:spPr bwMode="auto">
            <a:xfrm flipV="1">
              <a:off x="5229"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6" name="Line 367"/>
            <p:cNvSpPr>
              <a:spLocks noChangeShapeType="1"/>
            </p:cNvSpPr>
            <p:nvPr/>
          </p:nvSpPr>
          <p:spPr bwMode="auto">
            <a:xfrm>
              <a:off x="5135"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7" name="Rectangle 368"/>
            <p:cNvSpPr>
              <a:spLocks noChangeArrowheads="1"/>
            </p:cNvSpPr>
            <p:nvPr/>
          </p:nvSpPr>
          <p:spPr bwMode="auto">
            <a:xfrm>
              <a:off x="5070"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18" name="Rectangle 369"/>
            <p:cNvSpPr>
              <a:spLocks noChangeArrowheads="1"/>
            </p:cNvSpPr>
            <p:nvPr/>
          </p:nvSpPr>
          <p:spPr bwMode="auto">
            <a:xfrm rot="-5400000">
              <a:off x="4976"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19" name="Freeform 370"/>
            <p:cNvSpPr>
              <a:spLocks/>
            </p:cNvSpPr>
            <p:nvPr/>
          </p:nvSpPr>
          <p:spPr bwMode="auto">
            <a:xfrm>
              <a:off x="5265" y="2547"/>
              <a:ext cx="95" cy="46"/>
            </a:xfrm>
            <a:custGeom>
              <a:avLst/>
              <a:gdLst>
                <a:gd name="T0" fmla="*/ 11 w 95"/>
                <a:gd name="T1" fmla="*/ 45 h 46"/>
                <a:gd name="T2" fmla="*/ 0 w 95"/>
                <a:gd name="T3" fmla="*/ 20 h 46"/>
                <a:gd name="T4" fmla="*/ 20 w 95"/>
                <a:gd name="T5" fmla="*/ 7 h 46"/>
                <a:gd name="T6" fmla="*/ 57 w 95"/>
                <a:gd name="T7" fmla="*/ 0 h 46"/>
                <a:gd name="T8" fmla="*/ 94 w 95"/>
                <a:gd name="T9" fmla="*/ 13 h 46"/>
                <a:gd name="T10" fmla="*/ 93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3"/>
                  </a:lnTo>
                  <a:lnTo>
                    <a:pt x="93"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0" name="Freeform 371"/>
            <p:cNvSpPr>
              <a:spLocks/>
            </p:cNvSpPr>
            <p:nvPr/>
          </p:nvSpPr>
          <p:spPr bwMode="auto">
            <a:xfrm>
              <a:off x="5267" y="2397"/>
              <a:ext cx="24" cy="45"/>
            </a:xfrm>
            <a:custGeom>
              <a:avLst/>
              <a:gdLst>
                <a:gd name="T0" fmla="*/ 12 w 24"/>
                <a:gd name="T1" fmla="*/ 0 h 45"/>
                <a:gd name="T2" fmla="*/ 10 w 24"/>
                <a:gd name="T3" fmla="*/ 6 h 45"/>
                <a:gd name="T4" fmla="*/ 0 w 24"/>
                <a:gd name="T5" fmla="*/ 14 h 45"/>
                <a:gd name="T6" fmla="*/ 0 w 24"/>
                <a:gd name="T7" fmla="*/ 25 h 45"/>
                <a:gd name="T8" fmla="*/ 4 w 24"/>
                <a:gd name="T9" fmla="*/ 33 h 45"/>
                <a:gd name="T10" fmla="*/ 10 w 24"/>
                <a:gd name="T11" fmla="*/ 44 h 45"/>
                <a:gd name="T12" fmla="*/ 23 w 24"/>
                <a:gd name="T13" fmla="*/ 41 h 45"/>
                <a:gd name="T14" fmla="*/ 16 w 24"/>
                <a:gd name="T15" fmla="*/ 3 h 45"/>
                <a:gd name="T16" fmla="*/ 12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2" y="0"/>
                  </a:moveTo>
                  <a:lnTo>
                    <a:pt x="10" y="6"/>
                  </a:lnTo>
                  <a:lnTo>
                    <a:pt x="0" y="14"/>
                  </a:lnTo>
                  <a:lnTo>
                    <a:pt x="0" y="25"/>
                  </a:lnTo>
                  <a:lnTo>
                    <a:pt x="4" y="33"/>
                  </a:lnTo>
                  <a:lnTo>
                    <a:pt x="10" y="44"/>
                  </a:lnTo>
                  <a:lnTo>
                    <a:pt x="23"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1" name="Freeform 372"/>
            <p:cNvSpPr>
              <a:spLocks/>
            </p:cNvSpPr>
            <p:nvPr/>
          </p:nvSpPr>
          <p:spPr bwMode="auto">
            <a:xfrm>
              <a:off x="5279"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6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2" name="Freeform 373"/>
            <p:cNvSpPr>
              <a:spLocks/>
            </p:cNvSpPr>
            <p:nvPr/>
          </p:nvSpPr>
          <p:spPr bwMode="auto">
            <a:xfrm>
              <a:off x="5131"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3" name="Rectangle 374"/>
            <p:cNvSpPr>
              <a:spLocks noChangeArrowheads="1"/>
            </p:cNvSpPr>
            <p:nvPr/>
          </p:nvSpPr>
          <p:spPr bwMode="auto">
            <a:xfrm>
              <a:off x="5263"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4" name="Rectangle 375"/>
            <p:cNvSpPr>
              <a:spLocks noChangeArrowheads="1"/>
            </p:cNvSpPr>
            <p:nvPr/>
          </p:nvSpPr>
          <p:spPr bwMode="auto">
            <a:xfrm>
              <a:off x="5105"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5" name="Rectangle 376"/>
            <p:cNvSpPr>
              <a:spLocks noChangeArrowheads="1"/>
            </p:cNvSpPr>
            <p:nvPr/>
          </p:nvSpPr>
          <p:spPr bwMode="auto">
            <a:xfrm>
              <a:off x="5267"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6" name="Rectangle 377"/>
            <p:cNvSpPr>
              <a:spLocks noChangeArrowheads="1"/>
            </p:cNvSpPr>
            <p:nvPr/>
          </p:nvSpPr>
          <p:spPr bwMode="auto">
            <a:xfrm>
              <a:off x="5106"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7" name="Freeform 378"/>
            <p:cNvSpPr>
              <a:spLocks/>
            </p:cNvSpPr>
            <p:nvPr/>
          </p:nvSpPr>
          <p:spPr bwMode="auto">
            <a:xfrm>
              <a:off x="5129"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4328" name="Group 379"/>
            <p:cNvGrpSpPr>
              <a:grpSpLocks/>
            </p:cNvGrpSpPr>
            <p:nvPr/>
          </p:nvGrpSpPr>
          <p:grpSpPr bwMode="auto">
            <a:xfrm>
              <a:off x="398" y="3305"/>
              <a:ext cx="5051" cy="441"/>
              <a:chOff x="398" y="3305"/>
              <a:chExt cx="5051" cy="441"/>
            </a:xfrm>
          </p:grpSpPr>
          <p:sp>
            <p:nvSpPr>
              <p:cNvPr id="134329" name="Freeform 380"/>
              <p:cNvSpPr>
                <a:spLocks/>
              </p:cNvSpPr>
              <p:nvPr/>
            </p:nvSpPr>
            <p:spPr bwMode="auto">
              <a:xfrm>
                <a:off x="398"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30" name="Line 381"/>
              <p:cNvSpPr>
                <a:spLocks noChangeShapeType="1"/>
              </p:cNvSpPr>
              <p:nvPr/>
            </p:nvSpPr>
            <p:spPr bwMode="auto">
              <a:xfrm>
                <a:off x="472"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1" name="Line 382"/>
              <p:cNvSpPr>
                <a:spLocks noChangeShapeType="1"/>
              </p:cNvSpPr>
              <p:nvPr/>
            </p:nvSpPr>
            <p:spPr bwMode="auto">
              <a:xfrm>
                <a:off x="476"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2" name="Rectangle 383"/>
              <p:cNvSpPr>
                <a:spLocks noChangeArrowheads="1"/>
              </p:cNvSpPr>
              <p:nvPr/>
            </p:nvSpPr>
            <p:spPr bwMode="auto">
              <a:xfrm>
                <a:off x="461"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33" name="Line 384"/>
              <p:cNvSpPr>
                <a:spLocks noChangeShapeType="1"/>
              </p:cNvSpPr>
              <p:nvPr/>
            </p:nvSpPr>
            <p:spPr bwMode="auto">
              <a:xfrm flipV="1">
                <a:off x="573"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4" name="Line 385"/>
              <p:cNvSpPr>
                <a:spLocks noChangeShapeType="1"/>
              </p:cNvSpPr>
              <p:nvPr/>
            </p:nvSpPr>
            <p:spPr bwMode="auto">
              <a:xfrm>
                <a:off x="480"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5" name="Rectangle 386"/>
              <p:cNvSpPr>
                <a:spLocks noChangeArrowheads="1"/>
              </p:cNvSpPr>
              <p:nvPr/>
            </p:nvSpPr>
            <p:spPr bwMode="auto">
              <a:xfrm>
                <a:off x="415"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36" name="Rectangle 387"/>
              <p:cNvSpPr>
                <a:spLocks noChangeArrowheads="1"/>
              </p:cNvSpPr>
              <p:nvPr/>
            </p:nvSpPr>
            <p:spPr bwMode="auto">
              <a:xfrm rot="-5400000">
                <a:off x="321"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37" name="Freeform 388"/>
              <p:cNvSpPr>
                <a:spLocks/>
              </p:cNvSpPr>
              <p:nvPr/>
            </p:nvSpPr>
            <p:spPr bwMode="auto">
              <a:xfrm>
                <a:off x="610" y="3617"/>
                <a:ext cx="95" cy="46"/>
              </a:xfrm>
              <a:custGeom>
                <a:avLst/>
                <a:gdLst>
                  <a:gd name="T0" fmla="*/ 11 w 95"/>
                  <a:gd name="T1" fmla="*/ 45 h 46"/>
                  <a:gd name="T2" fmla="*/ 0 w 95"/>
                  <a:gd name="T3" fmla="*/ 20 h 46"/>
                  <a:gd name="T4" fmla="*/ 21 w 95"/>
                  <a:gd name="T5" fmla="*/ 7 h 46"/>
                  <a:gd name="T6" fmla="*/ 57 w 95"/>
                  <a:gd name="T7" fmla="*/ 0 h 46"/>
                  <a:gd name="T8" fmla="*/ 94 w 95"/>
                  <a:gd name="T9" fmla="*/ 12 h 46"/>
                  <a:gd name="T10" fmla="*/ 93 w 95"/>
                  <a:gd name="T11" fmla="*/ 37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38" name="Freeform 389"/>
              <p:cNvSpPr>
                <a:spLocks/>
              </p:cNvSpPr>
              <p:nvPr/>
            </p:nvSpPr>
            <p:spPr bwMode="auto">
              <a:xfrm>
                <a:off x="612"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39" name="Freeform 390"/>
              <p:cNvSpPr>
                <a:spLocks/>
              </p:cNvSpPr>
              <p:nvPr/>
            </p:nvSpPr>
            <p:spPr bwMode="auto">
              <a:xfrm>
                <a:off x="624" y="3459"/>
                <a:ext cx="24" cy="44"/>
              </a:xfrm>
              <a:custGeom>
                <a:avLst/>
                <a:gdLst>
                  <a:gd name="T0" fmla="*/ 10 w 24"/>
                  <a:gd name="T1" fmla="*/ 0 h 44"/>
                  <a:gd name="T2" fmla="*/ 12 w 24"/>
                  <a:gd name="T3" fmla="*/ 5 h 44"/>
                  <a:gd name="T4" fmla="*/ 23 w 24"/>
                  <a:gd name="T5" fmla="*/ 13 h 44"/>
                  <a:gd name="T6" fmla="*/ 23 w 24"/>
                  <a:gd name="T7" fmla="*/ 24 h 44"/>
                  <a:gd name="T8" fmla="*/ 18 w 24"/>
                  <a:gd name="T9" fmla="*/ 33 h 44"/>
                  <a:gd name="T10" fmla="*/ 12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2" y="5"/>
                    </a:lnTo>
                    <a:lnTo>
                      <a:pt x="23" y="13"/>
                    </a:lnTo>
                    <a:lnTo>
                      <a:pt x="23" y="24"/>
                    </a:lnTo>
                    <a:lnTo>
                      <a:pt x="18" y="33"/>
                    </a:lnTo>
                    <a:lnTo>
                      <a:pt x="12"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0" name="Freeform 391"/>
              <p:cNvSpPr>
                <a:spLocks/>
              </p:cNvSpPr>
              <p:nvPr/>
            </p:nvSpPr>
            <p:spPr bwMode="auto">
              <a:xfrm>
                <a:off x="476" y="3456"/>
                <a:ext cx="40" cy="96"/>
              </a:xfrm>
              <a:custGeom>
                <a:avLst/>
                <a:gdLst>
                  <a:gd name="T0" fmla="*/ 0 w 40"/>
                  <a:gd name="T1" fmla="*/ 5 h 96"/>
                  <a:gd name="T2" fmla="*/ 24 w 40"/>
                  <a:gd name="T3" fmla="*/ 0 h 96"/>
                  <a:gd name="T4" fmla="*/ 39 w 40"/>
                  <a:gd name="T5" fmla="*/ 36 h 96"/>
                  <a:gd name="T6" fmla="*/ 31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1"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1" name="Rectangle 392"/>
              <p:cNvSpPr>
                <a:spLocks noChangeArrowheads="1"/>
              </p:cNvSpPr>
              <p:nvPr/>
            </p:nvSpPr>
            <p:spPr bwMode="auto">
              <a:xfrm>
                <a:off x="608"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2" name="Rectangle 393"/>
              <p:cNvSpPr>
                <a:spLocks noChangeArrowheads="1"/>
              </p:cNvSpPr>
              <p:nvPr/>
            </p:nvSpPr>
            <p:spPr bwMode="auto">
              <a:xfrm>
                <a:off x="450"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3" name="Rectangle 394"/>
              <p:cNvSpPr>
                <a:spLocks noChangeArrowheads="1"/>
              </p:cNvSpPr>
              <p:nvPr/>
            </p:nvSpPr>
            <p:spPr bwMode="auto">
              <a:xfrm>
                <a:off x="612"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4" name="Rectangle 395"/>
              <p:cNvSpPr>
                <a:spLocks noChangeArrowheads="1"/>
              </p:cNvSpPr>
              <p:nvPr/>
            </p:nvSpPr>
            <p:spPr bwMode="auto">
              <a:xfrm>
                <a:off x="451"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5" name="Freeform 396"/>
              <p:cNvSpPr>
                <a:spLocks/>
              </p:cNvSpPr>
              <p:nvPr/>
            </p:nvSpPr>
            <p:spPr bwMode="auto">
              <a:xfrm>
                <a:off x="473" y="3612"/>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6" name="Freeform 397"/>
              <p:cNvSpPr>
                <a:spLocks/>
              </p:cNvSpPr>
              <p:nvPr/>
            </p:nvSpPr>
            <p:spPr bwMode="auto">
              <a:xfrm>
                <a:off x="914"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7" name="Line 398"/>
              <p:cNvSpPr>
                <a:spLocks noChangeShapeType="1"/>
              </p:cNvSpPr>
              <p:nvPr/>
            </p:nvSpPr>
            <p:spPr bwMode="auto">
              <a:xfrm>
                <a:off x="987"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48" name="Line 399"/>
              <p:cNvSpPr>
                <a:spLocks noChangeShapeType="1"/>
              </p:cNvSpPr>
              <p:nvPr/>
            </p:nvSpPr>
            <p:spPr bwMode="auto">
              <a:xfrm>
                <a:off x="991"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49" name="Rectangle 400"/>
              <p:cNvSpPr>
                <a:spLocks noChangeArrowheads="1"/>
              </p:cNvSpPr>
              <p:nvPr/>
            </p:nvSpPr>
            <p:spPr bwMode="auto">
              <a:xfrm>
                <a:off x="976"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50" name="Line 401"/>
              <p:cNvSpPr>
                <a:spLocks noChangeShapeType="1"/>
              </p:cNvSpPr>
              <p:nvPr/>
            </p:nvSpPr>
            <p:spPr bwMode="auto">
              <a:xfrm flipV="1">
                <a:off x="1088"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51" name="Line 402"/>
              <p:cNvSpPr>
                <a:spLocks noChangeShapeType="1"/>
              </p:cNvSpPr>
              <p:nvPr/>
            </p:nvSpPr>
            <p:spPr bwMode="auto">
              <a:xfrm>
                <a:off x="995"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52" name="Rectangle 403"/>
              <p:cNvSpPr>
                <a:spLocks noChangeArrowheads="1"/>
              </p:cNvSpPr>
              <p:nvPr/>
            </p:nvSpPr>
            <p:spPr bwMode="auto">
              <a:xfrm>
                <a:off x="930"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53" name="Rectangle 404"/>
              <p:cNvSpPr>
                <a:spLocks noChangeArrowheads="1"/>
              </p:cNvSpPr>
              <p:nvPr/>
            </p:nvSpPr>
            <p:spPr bwMode="auto">
              <a:xfrm rot="-5400000">
                <a:off x="836"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54" name="Freeform 405"/>
              <p:cNvSpPr>
                <a:spLocks/>
              </p:cNvSpPr>
              <p:nvPr/>
            </p:nvSpPr>
            <p:spPr bwMode="auto">
              <a:xfrm>
                <a:off x="1125" y="3617"/>
                <a:ext cx="96" cy="46"/>
              </a:xfrm>
              <a:custGeom>
                <a:avLst/>
                <a:gdLst>
                  <a:gd name="T0" fmla="*/ 11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5" name="Freeform 406"/>
              <p:cNvSpPr>
                <a:spLocks/>
              </p:cNvSpPr>
              <p:nvPr/>
            </p:nvSpPr>
            <p:spPr bwMode="auto">
              <a:xfrm>
                <a:off x="1127" y="3467"/>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7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6" name="Freeform 407"/>
              <p:cNvSpPr>
                <a:spLocks/>
              </p:cNvSpPr>
              <p:nvPr/>
            </p:nvSpPr>
            <p:spPr bwMode="auto">
              <a:xfrm>
                <a:off x="1139"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7" name="Freeform 408"/>
              <p:cNvSpPr>
                <a:spLocks/>
              </p:cNvSpPr>
              <p:nvPr/>
            </p:nvSpPr>
            <p:spPr bwMode="auto">
              <a:xfrm>
                <a:off x="991"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8" name="Rectangle 409"/>
              <p:cNvSpPr>
                <a:spLocks noChangeArrowheads="1"/>
              </p:cNvSpPr>
              <p:nvPr/>
            </p:nvSpPr>
            <p:spPr bwMode="auto">
              <a:xfrm>
                <a:off x="1124"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59" name="Rectangle 410"/>
              <p:cNvSpPr>
                <a:spLocks noChangeArrowheads="1"/>
              </p:cNvSpPr>
              <p:nvPr/>
            </p:nvSpPr>
            <p:spPr bwMode="auto">
              <a:xfrm>
                <a:off x="965"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60" name="Rectangle 411"/>
              <p:cNvSpPr>
                <a:spLocks noChangeArrowheads="1"/>
              </p:cNvSpPr>
              <p:nvPr/>
            </p:nvSpPr>
            <p:spPr bwMode="auto">
              <a:xfrm>
                <a:off x="1128"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61" name="Rectangle 412"/>
              <p:cNvSpPr>
                <a:spLocks noChangeArrowheads="1"/>
              </p:cNvSpPr>
              <p:nvPr/>
            </p:nvSpPr>
            <p:spPr bwMode="auto">
              <a:xfrm>
                <a:off x="967"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62" name="Freeform 413"/>
              <p:cNvSpPr>
                <a:spLocks/>
              </p:cNvSpPr>
              <p:nvPr/>
            </p:nvSpPr>
            <p:spPr bwMode="auto">
              <a:xfrm>
                <a:off x="989" y="3612"/>
                <a:ext cx="84" cy="53"/>
              </a:xfrm>
              <a:custGeom>
                <a:avLst/>
                <a:gdLst>
                  <a:gd name="T0" fmla="*/ 0 w 84"/>
                  <a:gd name="T1" fmla="*/ 9 h 53"/>
                  <a:gd name="T2" fmla="*/ 9 w 84"/>
                  <a:gd name="T3" fmla="*/ 0 h 53"/>
                  <a:gd name="T4" fmla="*/ 17 w 84"/>
                  <a:gd name="T5" fmla="*/ 2 h 53"/>
                  <a:gd name="T6" fmla="*/ 43 w 84"/>
                  <a:gd name="T7" fmla="*/ 9 h 53"/>
                  <a:gd name="T8" fmla="*/ 57 w 84"/>
                  <a:gd name="T9" fmla="*/ 5 h 53"/>
                  <a:gd name="T10" fmla="*/ 63 w 84"/>
                  <a:gd name="T11" fmla="*/ 14 h 53"/>
                  <a:gd name="T12" fmla="*/ 63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7" y="5"/>
                    </a:lnTo>
                    <a:lnTo>
                      <a:pt x="63" y="14"/>
                    </a:lnTo>
                    <a:lnTo>
                      <a:pt x="63"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63" name="Freeform 414"/>
              <p:cNvSpPr>
                <a:spLocks/>
              </p:cNvSpPr>
              <p:nvPr/>
            </p:nvSpPr>
            <p:spPr bwMode="auto">
              <a:xfrm>
                <a:off x="1429"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64" name="Line 415"/>
              <p:cNvSpPr>
                <a:spLocks noChangeShapeType="1"/>
              </p:cNvSpPr>
              <p:nvPr/>
            </p:nvSpPr>
            <p:spPr bwMode="auto">
              <a:xfrm>
                <a:off x="1502"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5" name="Line 416"/>
              <p:cNvSpPr>
                <a:spLocks noChangeShapeType="1"/>
              </p:cNvSpPr>
              <p:nvPr/>
            </p:nvSpPr>
            <p:spPr bwMode="auto">
              <a:xfrm>
                <a:off x="1506"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6" name="Rectangle 417"/>
              <p:cNvSpPr>
                <a:spLocks noChangeArrowheads="1"/>
              </p:cNvSpPr>
              <p:nvPr/>
            </p:nvSpPr>
            <p:spPr bwMode="auto">
              <a:xfrm>
                <a:off x="1491"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67" name="Line 418"/>
              <p:cNvSpPr>
                <a:spLocks noChangeShapeType="1"/>
              </p:cNvSpPr>
              <p:nvPr/>
            </p:nvSpPr>
            <p:spPr bwMode="auto">
              <a:xfrm flipV="1">
                <a:off x="1604"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8" name="Line 419"/>
              <p:cNvSpPr>
                <a:spLocks noChangeShapeType="1"/>
              </p:cNvSpPr>
              <p:nvPr/>
            </p:nvSpPr>
            <p:spPr bwMode="auto">
              <a:xfrm>
                <a:off x="1510"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9" name="Rectangle 420"/>
              <p:cNvSpPr>
                <a:spLocks noChangeArrowheads="1"/>
              </p:cNvSpPr>
              <p:nvPr/>
            </p:nvSpPr>
            <p:spPr bwMode="auto">
              <a:xfrm>
                <a:off x="1446"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70" name="Rectangle 421"/>
              <p:cNvSpPr>
                <a:spLocks noChangeArrowheads="1"/>
              </p:cNvSpPr>
              <p:nvPr/>
            </p:nvSpPr>
            <p:spPr bwMode="auto">
              <a:xfrm rot="-5400000">
                <a:off x="1352"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71" name="Freeform 422"/>
              <p:cNvSpPr>
                <a:spLocks/>
              </p:cNvSpPr>
              <p:nvPr/>
            </p:nvSpPr>
            <p:spPr bwMode="auto">
              <a:xfrm>
                <a:off x="1640"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2" name="Freeform 423"/>
              <p:cNvSpPr>
                <a:spLocks/>
              </p:cNvSpPr>
              <p:nvPr/>
            </p:nvSpPr>
            <p:spPr bwMode="auto">
              <a:xfrm>
                <a:off x="1642" y="3467"/>
                <a:ext cx="24" cy="44"/>
              </a:xfrm>
              <a:custGeom>
                <a:avLst/>
                <a:gdLst>
                  <a:gd name="T0" fmla="*/ 13 w 24"/>
                  <a:gd name="T1" fmla="*/ 0 h 44"/>
                  <a:gd name="T2" fmla="*/ 10 w 24"/>
                  <a:gd name="T3" fmla="*/ 5 h 44"/>
                  <a:gd name="T4" fmla="*/ 0 w 24"/>
                  <a:gd name="T5" fmla="*/ 14 h 44"/>
                  <a:gd name="T6" fmla="*/ 0 w 24"/>
                  <a:gd name="T7" fmla="*/ 25 h 44"/>
                  <a:gd name="T8" fmla="*/ 5 w 24"/>
                  <a:gd name="T9" fmla="*/ 33 h 44"/>
                  <a:gd name="T10" fmla="*/ 10 w 24"/>
                  <a:gd name="T11" fmla="*/ 43 h 44"/>
                  <a:gd name="T12" fmla="*/ 23 w 24"/>
                  <a:gd name="T13" fmla="*/ 40 h 44"/>
                  <a:gd name="T14" fmla="*/ 17 w 24"/>
                  <a:gd name="T15" fmla="*/ 3 h 44"/>
                  <a:gd name="T16" fmla="*/ 13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3" y="0"/>
                    </a:moveTo>
                    <a:lnTo>
                      <a:pt x="10" y="5"/>
                    </a:lnTo>
                    <a:lnTo>
                      <a:pt x="0" y="14"/>
                    </a:lnTo>
                    <a:lnTo>
                      <a:pt x="0" y="25"/>
                    </a:lnTo>
                    <a:lnTo>
                      <a:pt x="5" y="33"/>
                    </a:lnTo>
                    <a:lnTo>
                      <a:pt x="10" y="43"/>
                    </a:lnTo>
                    <a:lnTo>
                      <a:pt x="23" y="40"/>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3" name="Freeform 424"/>
              <p:cNvSpPr>
                <a:spLocks/>
              </p:cNvSpPr>
              <p:nvPr/>
            </p:nvSpPr>
            <p:spPr bwMode="auto">
              <a:xfrm>
                <a:off x="1655" y="3459"/>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4" name="Freeform 425"/>
              <p:cNvSpPr>
                <a:spLocks/>
              </p:cNvSpPr>
              <p:nvPr/>
            </p:nvSpPr>
            <p:spPr bwMode="auto">
              <a:xfrm>
                <a:off x="1506" y="3456"/>
                <a:ext cx="41" cy="96"/>
              </a:xfrm>
              <a:custGeom>
                <a:avLst/>
                <a:gdLst>
                  <a:gd name="T0" fmla="*/ 0 w 41"/>
                  <a:gd name="T1" fmla="*/ 5 h 96"/>
                  <a:gd name="T2" fmla="*/ 25 w 41"/>
                  <a:gd name="T3" fmla="*/ 0 h 96"/>
                  <a:gd name="T4" fmla="*/ 40 w 41"/>
                  <a:gd name="T5" fmla="*/ 36 h 96"/>
                  <a:gd name="T6" fmla="*/ 32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5" name="Rectangle 426"/>
              <p:cNvSpPr>
                <a:spLocks noChangeArrowheads="1"/>
              </p:cNvSpPr>
              <p:nvPr/>
            </p:nvSpPr>
            <p:spPr bwMode="auto">
              <a:xfrm>
                <a:off x="1639"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6" name="Rectangle 427"/>
              <p:cNvSpPr>
                <a:spLocks noChangeArrowheads="1"/>
              </p:cNvSpPr>
              <p:nvPr/>
            </p:nvSpPr>
            <p:spPr bwMode="auto">
              <a:xfrm>
                <a:off x="1480"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7" name="Rectangle 428"/>
              <p:cNvSpPr>
                <a:spLocks noChangeArrowheads="1"/>
              </p:cNvSpPr>
              <p:nvPr/>
            </p:nvSpPr>
            <p:spPr bwMode="auto">
              <a:xfrm>
                <a:off x="1643"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8" name="Rectangle 429"/>
              <p:cNvSpPr>
                <a:spLocks noChangeArrowheads="1"/>
              </p:cNvSpPr>
              <p:nvPr/>
            </p:nvSpPr>
            <p:spPr bwMode="auto">
              <a:xfrm>
                <a:off x="1482"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9" name="Freeform 430"/>
              <p:cNvSpPr>
                <a:spLocks/>
              </p:cNvSpPr>
              <p:nvPr/>
            </p:nvSpPr>
            <p:spPr bwMode="auto">
              <a:xfrm>
                <a:off x="1504" y="3612"/>
                <a:ext cx="85" cy="53"/>
              </a:xfrm>
              <a:custGeom>
                <a:avLst/>
                <a:gdLst>
                  <a:gd name="T0" fmla="*/ 0 w 85"/>
                  <a:gd name="T1" fmla="*/ 9 h 53"/>
                  <a:gd name="T2" fmla="*/ 9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9"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80" name="Freeform 431"/>
              <p:cNvSpPr>
                <a:spLocks/>
              </p:cNvSpPr>
              <p:nvPr/>
            </p:nvSpPr>
            <p:spPr bwMode="auto">
              <a:xfrm>
                <a:off x="1944"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81" name="Line 432"/>
              <p:cNvSpPr>
                <a:spLocks noChangeShapeType="1"/>
              </p:cNvSpPr>
              <p:nvPr/>
            </p:nvSpPr>
            <p:spPr bwMode="auto">
              <a:xfrm>
                <a:off x="2017"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2" name="Line 433"/>
              <p:cNvSpPr>
                <a:spLocks noChangeShapeType="1"/>
              </p:cNvSpPr>
              <p:nvPr/>
            </p:nvSpPr>
            <p:spPr bwMode="auto">
              <a:xfrm>
                <a:off x="2021"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3" name="Rectangle 434"/>
              <p:cNvSpPr>
                <a:spLocks noChangeArrowheads="1"/>
              </p:cNvSpPr>
              <p:nvPr/>
            </p:nvSpPr>
            <p:spPr bwMode="auto">
              <a:xfrm>
                <a:off x="2007"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84" name="Line 435"/>
              <p:cNvSpPr>
                <a:spLocks noChangeShapeType="1"/>
              </p:cNvSpPr>
              <p:nvPr/>
            </p:nvSpPr>
            <p:spPr bwMode="auto">
              <a:xfrm flipV="1">
                <a:off x="2119"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5" name="Line 436"/>
              <p:cNvSpPr>
                <a:spLocks noChangeShapeType="1"/>
              </p:cNvSpPr>
              <p:nvPr/>
            </p:nvSpPr>
            <p:spPr bwMode="auto">
              <a:xfrm>
                <a:off x="2026"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6" name="Rectangle 437"/>
              <p:cNvSpPr>
                <a:spLocks noChangeArrowheads="1"/>
              </p:cNvSpPr>
              <p:nvPr/>
            </p:nvSpPr>
            <p:spPr bwMode="auto">
              <a:xfrm>
                <a:off x="1961"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87" name="Rectangle 438"/>
              <p:cNvSpPr>
                <a:spLocks noChangeArrowheads="1"/>
              </p:cNvSpPr>
              <p:nvPr/>
            </p:nvSpPr>
            <p:spPr bwMode="auto">
              <a:xfrm rot="-5400000">
                <a:off x="1867"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88" name="Freeform 439"/>
              <p:cNvSpPr>
                <a:spLocks/>
              </p:cNvSpPr>
              <p:nvPr/>
            </p:nvSpPr>
            <p:spPr bwMode="auto">
              <a:xfrm>
                <a:off x="2155"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89" name="Freeform 440"/>
              <p:cNvSpPr>
                <a:spLocks/>
              </p:cNvSpPr>
              <p:nvPr/>
            </p:nvSpPr>
            <p:spPr bwMode="auto">
              <a:xfrm>
                <a:off x="2158"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0" name="Freeform 441"/>
              <p:cNvSpPr>
                <a:spLocks/>
              </p:cNvSpPr>
              <p:nvPr/>
            </p:nvSpPr>
            <p:spPr bwMode="auto">
              <a:xfrm>
                <a:off x="2170" y="3459"/>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1" name="Freeform 442"/>
              <p:cNvSpPr>
                <a:spLocks/>
              </p:cNvSpPr>
              <p:nvPr/>
            </p:nvSpPr>
            <p:spPr bwMode="auto">
              <a:xfrm>
                <a:off x="2021" y="3456"/>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2" name="Rectangle 443"/>
              <p:cNvSpPr>
                <a:spLocks noChangeArrowheads="1"/>
              </p:cNvSpPr>
              <p:nvPr/>
            </p:nvSpPr>
            <p:spPr bwMode="auto">
              <a:xfrm>
                <a:off x="2154"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3" name="Rectangle 444"/>
              <p:cNvSpPr>
                <a:spLocks noChangeArrowheads="1"/>
              </p:cNvSpPr>
              <p:nvPr/>
            </p:nvSpPr>
            <p:spPr bwMode="auto">
              <a:xfrm>
                <a:off x="1995"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4" name="Rectangle 445"/>
              <p:cNvSpPr>
                <a:spLocks noChangeArrowheads="1"/>
              </p:cNvSpPr>
              <p:nvPr/>
            </p:nvSpPr>
            <p:spPr bwMode="auto">
              <a:xfrm>
                <a:off x="2158"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5" name="Rectangle 446"/>
              <p:cNvSpPr>
                <a:spLocks noChangeArrowheads="1"/>
              </p:cNvSpPr>
              <p:nvPr/>
            </p:nvSpPr>
            <p:spPr bwMode="auto">
              <a:xfrm>
                <a:off x="1997"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6" name="Freeform 447"/>
              <p:cNvSpPr>
                <a:spLocks/>
              </p:cNvSpPr>
              <p:nvPr/>
            </p:nvSpPr>
            <p:spPr bwMode="auto">
              <a:xfrm>
                <a:off x="2020"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7" name="Freeform 448"/>
              <p:cNvSpPr>
                <a:spLocks/>
              </p:cNvSpPr>
              <p:nvPr/>
            </p:nvSpPr>
            <p:spPr bwMode="auto">
              <a:xfrm>
                <a:off x="2460"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8" name="Line 449"/>
              <p:cNvSpPr>
                <a:spLocks noChangeShapeType="1"/>
              </p:cNvSpPr>
              <p:nvPr/>
            </p:nvSpPr>
            <p:spPr bwMode="auto">
              <a:xfrm>
                <a:off x="2533"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99" name="Line 450"/>
              <p:cNvSpPr>
                <a:spLocks noChangeShapeType="1"/>
              </p:cNvSpPr>
              <p:nvPr/>
            </p:nvSpPr>
            <p:spPr bwMode="auto">
              <a:xfrm>
                <a:off x="2537"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00" name="Rectangle 451"/>
              <p:cNvSpPr>
                <a:spLocks noChangeArrowheads="1"/>
              </p:cNvSpPr>
              <p:nvPr/>
            </p:nvSpPr>
            <p:spPr bwMode="auto">
              <a:xfrm>
                <a:off x="2522"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01" name="Line 452"/>
              <p:cNvSpPr>
                <a:spLocks noChangeShapeType="1"/>
              </p:cNvSpPr>
              <p:nvPr/>
            </p:nvSpPr>
            <p:spPr bwMode="auto">
              <a:xfrm flipV="1">
                <a:off x="2635"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02" name="Line 453"/>
              <p:cNvSpPr>
                <a:spLocks noChangeShapeType="1"/>
              </p:cNvSpPr>
              <p:nvPr/>
            </p:nvSpPr>
            <p:spPr bwMode="auto">
              <a:xfrm>
                <a:off x="2541"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03" name="Rectangle 454"/>
              <p:cNvSpPr>
                <a:spLocks noChangeArrowheads="1"/>
              </p:cNvSpPr>
              <p:nvPr/>
            </p:nvSpPr>
            <p:spPr bwMode="auto">
              <a:xfrm>
                <a:off x="2476"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04" name="Rectangle 455"/>
              <p:cNvSpPr>
                <a:spLocks noChangeArrowheads="1"/>
              </p:cNvSpPr>
              <p:nvPr/>
            </p:nvSpPr>
            <p:spPr bwMode="auto">
              <a:xfrm rot="-5400000">
                <a:off x="2382"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05" name="Freeform 456"/>
              <p:cNvSpPr>
                <a:spLocks/>
              </p:cNvSpPr>
              <p:nvPr/>
            </p:nvSpPr>
            <p:spPr bwMode="auto">
              <a:xfrm>
                <a:off x="2671" y="3617"/>
                <a:ext cx="96" cy="46"/>
              </a:xfrm>
              <a:custGeom>
                <a:avLst/>
                <a:gdLst>
                  <a:gd name="T0" fmla="*/ 11 w 96"/>
                  <a:gd name="T1" fmla="*/ 45 h 46"/>
                  <a:gd name="T2" fmla="*/ 0 w 96"/>
                  <a:gd name="T3" fmla="*/ 20 h 46"/>
                  <a:gd name="T4" fmla="*/ 20 w 96"/>
                  <a:gd name="T5" fmla="*/ 7 h 46"/>
                  <a:gd name="T6" fmla="*/ 56 w 96"/>
                  <a:gd name="T7" fmla="*/ 0 h 46"/>
                  <a:gd name="T8" fmla="*/ 95 w 96"/>
                  <a:gd name="T9" fmla="*/ 12 h 46"/>
                  <a:gd name="T10" fmla="*/ 93 w 96"/>
                  <a:gd name="T11" fmla="*/ 37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6" name="Freeform 457"/>
              <p:cNvSpPr>
                <a:spLocks/>
              </p:cNvSpPr>
              <p:nvPr/>
            </p:nvSpPr>
            <p:spPr bwMode="auto">
              <a:xfrm>
                <a:off x="2673"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7" name="Freeform 458"/>
              <p:cNvSpPr>
                <a:spLocks/>
              </p:cNvSpPr>
              <p:nvPr/>
            </p:nvSpPr>
            <p:spPr bwMode="auto">
              <a:xfrm>
                <a:off x="2685" y="3459"/>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8" name="Freeform 459"/>
              <p:cNvSpPr>
                <a:spLocks/>
              </p:cNvSpPr>
              <p:nvPr/>
            </p:nvSpPr>
            <p:spPr bwMode="auto">
              <a:xfrm>
                <a:off x="2537"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9" name="Rectangle 460"/>
              <p:cNvSpPr>
                <a:spLocks noChangeArrowheads="1"/>
              </p:cNvSpPr>
              <p:nvPr/>
            </p:nvSpPr>
            <p:spPr bwMode="auto">
              <a:xfrm>
                <a:off x="2669"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0" name="Rectangle 461"/>
              <p:cNvSpPr>
                <a:spLocks noChangeArrowheads="1"/>
              </p:cNvSpPr>
              <p:nvPr/>
            </p:nvSpPr>
            <p:spPr bwMode="auto">
              <a:xfrm>
                <a:off x="2510"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1" name="Rectangle 462"/>
              <p:cNvSpPr>
                <a:spLocks noChangeArrowheads="1"/>
              </p:cNvSpPr>
              <p:nvPr/>
            </p:nvSpPr>
            <p:spPr bwMode="auto">
              <a:xfrm>
                <a:off x="2673"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2" name="Rectangle 463"/>
              <p:cNvSpPr>
                <a:spLocks noChangeArrowheads="1"/>
              </p:cNvSpPr>
              <p:nvPr/>
            </p:nvSpPr>
            <p:spPr bwMode="auto">
              <a:xfrm>
                <a:off x="2513"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3" name="Freeform 464"/>
              <p:cNvSpPr>
                <a:spLocks/>
              </p:cNvSpPr>
              <p:nvPr/>
            </p:nvSpPr>
            <p:spPr bwMode="auto">
              <a:xfrm>
                <a:off x="2535"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14" name="Freeform 465"/>
              <p:cNvSpPr>
                <a:spLocks/>
              </p:cNvSpPr>
              <p:nvPr/>
            </p:nvSpPr>
            <p:spPr bwMode="auto">
              <a:xfrm>
                <a:off x="2975"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15" name="Line 466"/>
              <p:cNvSpPr>
                <a:spLocks noChangeShapeType="1"/>
              </p:cNvSpPr>
              <p:nvPr/>
            </p:nvSpPr>
            <p:spPr bwMode="auto">
              <a:xfrm>
                <a:off x="3048"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16" name="Line 467"/>
              <p:cNvSpPr>
                <a:spLocks noChangeShapeType="1"/>
              </p:cNvSpPr>
              <p:nvPr/>
            </p:nvSpPr>
            <p:spPr bwMode="auto">
              <a:xfrm>
                <a:off x="3052"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17" name="Rectangle 468"/>
              <p:cNvSpPr>
                <a:spLocks noChangeArrowheads="1"/>
              </p:cNvSpPr>
              <p:nvPr/>
            </p:nvSpPr>
            <p:spPr bwMode="auto">
              <a:xfrm>
                <a:off x="3038"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18" name="Line 469"/>
              <p:cNvSpPr>
                <a:spLocks noChangeShapeType="1"/>
              </p:cNvSpPr>
              <p:nvPr/>
            </p:nvSpPr>
            <p:spPr bwMode="auto">
              <a:xfrm flipV="1">
                <a:off x="3150"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19" name="Line 470"/>
              <p:cNvSpPr>
                <a:spLocks noChangeShapeType="1"/>
              </p:cNvSpPr>
              <p:nvPr/>
            </p:nvSpPr>
            <p:spPr bwMode="auto">
              <a:xfrm>
                <a:off x="3056"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20" name="Rectangle 471"/>
              <p:cNvSpPr>
                <a:spLocks noChangeArrowheads="1"/>
              </p:cNvSpPr>
              <p:nvPr/>
            </p:nvSpPr>
            <p:spPr bwMode="auto">
              <a:xfrm>
                <a:off x="2991"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21" name="Rectangle 472"/>
              <p:cNvSpPr>
                <a:spLocks noChangeArrowheads="1"/>
              </p:cNvSpPr>
              <p:nvPr/>
            </p:nvSpPr>
            <p:spPr bwMode="auto">
              <a:xfrm rot="-5400000">
                <a:off x="2897"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22" name="Freeform 473"/>
              <p:cNvSpPr>
                <a:spLocks/>
              </p:cNvSpPr>
              <p:nvPr/>
            </p:nvSpPr>
            <p:spPr bwMode="auto">
              <a:xfrm>
                <a:off x="3186"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3" name="Freeform 474"/>
              <p:cNvSpPr>
                <a:spLocks/>
              </p:cNvSpPr>
              <p:nvPr/>
            </p:nvSpPr>
            <p:spPr bwMode="auto">
              <a:xfrm>
                <a:off x="3188" y="3467"/>
                <a:ext cx="23" cy="44"/>
              </a:xfrm>
              <a:custGeom>
                <a:avLst/>
                <a:gdLst>
                  <a:gd name="T0" fmla="*/ 12 w 23"/>
                  <a:gd name="T1" fmla="*/ 0 h 44"/>
                  <a:gd name="T2" fmla="*/ 11 w 23"/>
                  <a:gd name="T3" fmla="*/ 5 h 44"/>
                  <a:gd name="T4" fmla="*/ 0 w 23"/>
                  <a:gd name="T5" fmla="*/ 14 h 44"/>
                  <a:gd name="T6" fmla="*/ 0 w 23"/>
                  <a:gd name="T7" fmla="*/ 25 h 44"/>
                  <a:gd name="T8" fmla="*/ 4 w 23"/>
                  <a:gd name="T9" fmla="*/ 33 h 44"/>
                  <a:gd name="T10" fmla="*/ 11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1" y="5"/>
                    </a:lnTo>
                    <a:lnTo>
                      <a:pt x="0" y="14"/>
                    </a:lnTo>
                    <a:lnTo>
                      <a:pt x="0" y="25"/>
                    </a:lnTo>
                    <a:lnTo>
                      <a:pt x="4" y="33"/>
                    </a:lnTo>
                    <a:lnTo>
                      <a:pt x="11"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4" name="Freeform 475"/>
              <p:cNvSpPr>
                <a:spLocks/>
              </p:cNvSpPr>
              <p:nvPr/>
            </p:nvSpPr>
            <p:spPr bwMode="auto">
              <a:xfrm>
                <a:off x="3200" y="3459"/>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5" name="Freeform 476"/>
              <p:cNvSpPr>
                <a:spLocks/>
              </p:cNvSpPr>
              <p:nvPr/>
            </p:nvSpPr>
            <p:spPr bwMode="auto">
              <a:xfrm>
                <a:off x="3052"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2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6" name="Rectangle 477"/>
              <p:cNvSpPr>
                <a:spLocks noChangeArrowheads="1"/>
              </p:cNvSpPr>
              <p:nvPr/>
            </p:nvSpPr>
            <p:spPr bwMode="auto">
              <a:xfrm>
                <a:off x="3185"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27" name="Rectangle 478"/>
              <p:cNvSpPr>
                <a:spLocks noChangeArrowheads="1"/>
              </p:cNvSpPr>
              <p:nvPr/>
            </p:nvSpPr>
            <p:spPr bwMode="auto">
              <a:xfrm>
                <a:off x="3026"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28" name="Rectangle 479"/>
              <p:cNvSpPr>
                <a:spLocks noChangeArrowheads="1"/>
              </p:cNvSpPr>
              <p:nvPr/>
            </p:nvSpPr>
            <p:spPr bwMode="auto">
              <a:xfrm>
                <a:off x="3189"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29" name="Rectangle 480"/>
              <p:cNvSpPr>
                <a:spLocks noChangeArrowheads="1"/>
              </p:cNvSpPr>
              <p:nvPr/>
            </p:nvSpPr>
            <p:spPr bwMode="auto">
              <a:xfrm>
                <a:off x="3028"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30" name="Freeform 481"/>
              <p:cNvSpPr>
                <a:spLocks/>
              </p:cNvSpPr>
              <p:nvPr/>
            </p:nvSpPr>
            <p:spPr bwMode="auto">
              <a:xfrm>
                <a:off x="3050"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31" name="Freeform 482"/>
              <p:cNvSpPr>
                <a:spLocks/>
              </p:cNvSpPr>
              <p:nvPr/>
            </p:nvSpPr>
            <p:spPr bwMode="auto">
              <a:xfrm>
                <a:off x="3490"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32" name="Line 483"/>
              <p:cNvSpPr>
                <a:spLocks noChangeShapeType="1"/>
              </p:cNvSpPr>
              <p:nvPr/>
            </p:nvSpPr>
            <p:spPr bwMode="auto">
              <a:xfrm>
                <a:off x="3563"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3" name="Line 484"/>
              <p:cNvSpPr>
                <a:spLocks noChangeShapeType="1"/>
              </p:cNvSpPr>
              <p:nvPr/>
            </p:nvSpPr>
            <p:spPr bwMode="auto">
              <a:xfrm>
                <a:off x="3567"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4" name="Rectangle 485"/>
              <p:cNvSpPr>
                <a:spLocks noChangeArrowheads="1"/>
              </p:cNvSpPr>
              <p:nvPr/>
            </p:nvSpPr>
            <p:spPr bwMode="auto">
              <a:xfrm>
                <a:off x="3553"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35" name="Line 486"/>
              <p:cNvSpPr>
                <a:spLocks noChangeShapeType="1"/>
              </p:cNvSpPr>
              <p:nvPr/>
            </p:nvSpPr>
            <p:spPr bwMode="auto">
              <a:xfrm flipV="1">
                <a:off x="3665"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6" name="Line 487"/>
              <p:cNvSpPr>
                <a:spLocks noChangeShapeType="1"/>
              </p:cNvSpPr>
              <p:nvPr/>
            </p:nvSpPr>
            <p:spPr bwMode="auto">
              <a:xfrm>
                <a:off x="3571"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7" name="Rectangle 488"/>
              <p:cNvSpPr>
                <a:spLocks noChangeArrowheads="1"/>
              </p:cNvSpPr>
              <p:nvPr/>
            </p:nvSpPr>
            <p:spPr bwMode="auto">
              <a:xfrm>
                <a:off x="3506"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38" name="Rectangle 489"/>
              <p:cNvSpPr>
                <a:spLocks noChangeArrowheads="1"/>
              </p:cNvSpPr>
              <p:nvPr/>
            </p:nvSpPr>
            <p:spPr bwMode="auto">
              <a:xfrm rot="-5400000">
                <a:off x="3413"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39" name="Freeform 490"/>
              <p:cNvSpPr>
                <a:spLocks/>
              </p:cNvSpPr>
              <p:nvPr/>
            </p:nvSpPr>
            <p:spPr bwMode="auto">
              <a:xfrm>
                <a:off x="3702" y="3617"/>
                <a:ext cx="95" cy="46"/>
              </a:xfrm>
              <a:custGeom>
                <a:avLst/>
                <a:gdLst>
                  <a:gd name="T0" fmla="*/ 11 w 95"/>
                  <a:gd name="T1" fmla="*/ 45 h 46"/>
                  <a:gd name="T2" fmla="*/ 0 w 95"/>
                  <a:gd name="T3" fmla="*/ 20 h 46"/>
                  <a:gd name="T4" fmla="*/ 20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0" name="Freeform 491"/>
              <p:cNvSpPr>
                <a:spLocks/>
              </p:cNvSpPr>
              <p:nvPr/>
            </p:nvSpPr>
            <p:spPr bwMode="auto">
              <a:xfrm>
                <a:off x="3704" y="3467"/>
                <a:ext cx="23" cy="44"/>
              </a:xfrm>
              <a:custGeom>
                <a:avLst/>
                <a:gdLst>
                  <a:gd name="T0" fmla="*/ 11 w 23"/>
                  <a:gd name="T1" fmla="*/ 0 h 44"/>
                  <a:gd name="T2" fmla="*/ 10 w 23"/>
                  <a:gd name="T3" fmla="*/ 5 h 44"/>
                  <a:gd name="T4" fmla="*/ 0 w 23"/>
                  <a:gd name="T5" fmla="*/ 14 h 44"/>
                  <a:gd name="T6" fmla="*/ 0 w 23"/>
                  <a:gd name="T7" fmla="*/ 25 h 44"/>
                  <a:gd name="T8" fmla="*/ 3 w 23"/>
                  <a:gd name="T9" fmla="*/ 33 h 44"/>
                  <a:gd name="T10" fmla="*/ 10 w 23"/>
                  <a:gd name="T11" fmla="*/ 43 h 44"/>
                  <a:gd name="T12" fmla="*/ 22 w 23"/>
                  <a:gd name="T13" fmla="*/ 40 h 44"/>
                  <a:gd name="T14" fmla="*/ 16 w 23"/>
                  <a:gd name="T15" fmla="*/ 3 h 44"/>
                  <a:gd name="T16" fmla="*/ 11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1" y="0"/>
                    </a:moveTo>
                    <a:lnTo>
                      <a:pt x="10" y="5"/>
                    </a:lnTo>
                    <a:lnTo>
                      <a:pt x="0" y="14"/>
                    </a:lnTo>
                    <a:lnTo>
                      <a:pt x="0" y="25"/>
                    </a:lnTo>
                    <a:lnTo>
                      <a:pt x="3" y="33"/>
                    </a:lnTo>
                    <a:lnTo>
                      <a:pt x="10" y="43"/>
                    </a:lnTo>
                    <a:lnTo>
                      <a:pt x="22" y="40"/>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1" name="Freeform 492"/>
              <p:cNvSpPr>
                <a:spLocks/>
              </p:cNvSpPr>
              <p:nvPr/>
            </p:nvSpPr>
            <p:spPr bwMode="auto">
              <a:xfrm>
                <a:off x="3715"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2" name="Freeform 493"/>
              <p:cNvSpPr>
                <a:spLocks/>
              </p:cNvSpPr>
              <p:nvPr/>
            </p:nvSpPr>
            <p:spPr bwMode="auto">
              <a:xfrm>
                <a:off x="3567" y="3456"/>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3" name="Rectangle 494"/>
              <p:cNvSpPr>
                <a:spLocks noChangeArrowheads="1"/>
              </p:cNvSpPr>
              <p:nvPr/>
            </p:nvSpPr>
            <p:spPr bwMode="auto">
              <a:xfrm>
                <a:off x="3700"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4" name="Rectangle 495"/>
              <p:cNvSpPr>
                <a:spLocks noChangeArrowheads="1"/>
              </p:cNvSpPr>
              <p:nvPr/>
            </p:nvSpPr>
            <p:spPr bwMode="auto">
              <a:xfrm>
                <a:off x="3541"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5" name="Rectangle 496"/>
              <p:cNvSpPr>
                <a:spLocks noChangeArrowheads="1"/>
              </p:cNvSpPr>
              <p:nvPr/>
            </p:nvSpPr>
            <p:spPr bwMode="auto">
              <a:xfrm>
                <a:off x="3704"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6" name="Rectangle 497"/>
              <p:cNvSpPr>
                <a:spLocks noChangeArrowheads="1"/>
              </p:cNvSpPr>
              <p:nvPr/>
            </p:nvSpPr>
            <p:spPr bwMode="auto">
              <a:xfrm>
                <a:off x="3543"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7" name="Freeform 498"/>
              <p:cNvSpPr>
                <a:spLocks/>
              </p:cNvSpPr>
              <p:nvPr/>
            </p:nvSpPr>
            <p:spPr bwMode="auto">
              <a:xfrm>
                <a:off x="3565" y="3612"/>
                <a:ext cx="84" cy="53"/>
              </a:xfrm>
              <a:custGeom>
                <a:avLst/>
                <a:gdLst>
                  <a:gd name="T0" fmla="*/ 0 w 84"/>
                  <a:gd name="T1" fmla="*/ 9 h 53"/>
                  <a:gd name="T2" fmla="*/ 10 w 84"/>
                  <a:gd name="T3" fmla="*/ 0 h 53"/>
                  <a:gd name="T4" fmla="*/ 17 w 84"/>
                  <a:gd name="T5" fmla="*/ 2 h 53"/>
                  <a:gd name="T6" fmla="*/ 44 w 84"/>
                  <a:gd name="T7" fmla="*/ 9 h 53"/>
                  <a:gd name="T8" fmla="*/ 57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10" y="0"/>
                    </a:lnTo>
                    <a:lnTo>
                      <a:pt x="17" y="2"/>
                    </a:lnTo>
                    <a:lnTo>
                      <a:pt x="44" y="9"/>
                    </a:lnTo>
                    <a:lnTo>
                      <a:pt x="57"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8" name="Freeform 499"/>
              <p:cNvSpPr>
                <a:spLocks/>
              </p:cNvSpPr>
              <p:nvPr/>
            </p:nvSpPr>
            <p:spPr bwMode="auto">
              <a:xfrm>
                <a:off x="4005"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9" name="Line 500"/>
              <p:cNvSpPr>
                <a:spLocks noChangeShapeType="1"/>
              </p:cNvSpPr>
              <p:nvPr/>
            </p:nvSpPr>
            <p:spPr bwMode="auto">
              <a:xfrm>
                <a:off x="4078"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0" name="Line 501"/>
              <p:cNvSpPr>
                <a:spLocks noChangeShapeType="1"/>
              </p:cNvSpPr>
              <p:nvPr/>
            </p:nvSpPr>
            <p:spPr bwMode="auto">
              <a:xfrm>
                <a:off x="4082"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1" name="Rectangle 502"/>
              <p:cNvSpPr>
                <a:spLocks noChangeArrowheads="1"/>
              </p:cNvSpPr>
              <p:nvPr/>
            </p:nvSpPr>
            <p:spPr bwMode="auto">
              <a:xfrm>
                <a:off x="4068"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52" name="Line 503"/>
              <p:cNvSpPr>
                <a:spLocks noChangeShapeType="1"/>
              </p:cNvSpPr>
              <p:nvPr/>
            </p:nvSpPr>
            <p:spPr bwMode="auto">
              <a:xfrm flipV="1">
                <a:off x="4180"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3" name="Line 504"/>
              <p:cNvSpPr>
                <a:spLocks noChangeShapeType="1"/>
              </p:cNvSpPr>
              <p:nvPr/>
            </p:nvSpPr>
            <p:spPr bwMode="auto">
              <a:xfrm>
                <a:off x="4086"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4" name="Rectangle 505"/>
              <p:cNvSpPr>
                <a:spLocks noChangeArrowheads="1"/>
              </p:cNvSpPr>
              <p:nvPr/>
            </p:nvSpPr>
            <p:spPr bwMode="auto">
              <a:xfrm>
                <a:off x="4021"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55" name="Rectangle 506"/>
              <p:cNvSpPr>
                <a:spLocks noChangeArrowheads="1"/>
              </p:cNvSpPr>
              <p:nvPr/>
            </p:nvSpPr>
            <p:spPr bwMode="auto">
              <a:xfrm rot="-5400000">
                <a:off x="3928"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56" name="Freeform 507"/>
              <p:cNvSpPr>
                <a:spLocks/>
              </p:cNvSpPr>
              <p:nvPr/>
            </p:nvSpPr>
            <p:spPr bwMode="auto">
              <a:xfrm>
                <a:off x="4217" y="3617"/>
                <a:ext cx="95" cy="46"/>
              </a:xfrm>
              <a:custGeom>
                <a:avLst/>
                <a:gdLst>
                  <a:gd name="T0" fmla="*/ 11 w 95"/>
                  <a:gd name="T1" fmla="*/ 45 h 46"/>
                  <a:gd name="T2" fmla="*/ 0 w 95"/>
                  <a:gd name="T3" fmla="*/ 20 h 46"/>
                  <a:gd name="T4" fmla="*/ 21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57" name="Freeform 508"/>
              <p:cNvSpPr>
                <a:spLocks/>
              </p:cNvSpPr>
              <p:nvPr/>
            </p:nvSpPr>
            <p:spPr bwMode="auto">
              <a:xfrm>
                <a:off x="4219"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58" name="Freeform 509"/>
              <p:cNvSpPr>
                <a:spLocks/>
              </p:cNvSpPr>
              <p:nvPr/>
            </p:nvSpPr>
            <p:spPr bwMode="auto">
              <a:xfrm>
                <a:off x="4231" y="3459"/>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59" name="Freeform 510"/>
              <p:cNvSpPr>
                <a:spLocks/>
              </p:cNvSpPr>
              <p:nvPr/>
            </p:nvSpPr>
            <p:spPr bwMode="auto">
              <a:xfrm>
                <a:off x="4082" y="3456"/>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60" name="Rectangle 511"/>
              <p:cNvSpPr>
                <a:spLocks noChangeArrowheads="1"/>
              </p:cNvSpPr>
              <p:nvPr/>
            </p:nvSpPr>
            <p:spPr bwMode="auto">
              <a:xfrm>
                <a:off x="4215"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1" name="Rectangle 512"/>
              <p:cNvSpPr>
                <a:spLocks noChangeArrowheads="1"/>
              </p:cNvSpPr>
              <p:nvPr/>
            </p:nvSpPr>
            <p:spPr bwMode="auto">
              <a:xfrm>
                <a:off x="4056"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2" name="Rectangle 513"/>
              <p:cNvSpPr>
                <a:spLocks noChangeArrowheads="1"/>
              </p:cNvSpPr>
              <p:nvPr/>
            </p:nvSpPr>
            <p:spPr bwMode="auto">
              <a:xfrm>
                <a:off x="4219"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3" name="Rectangle 514"/>
              <p:cNvSpPr>
                <a:spLocks noChangeArrowheads="1"/>
              </p:cNvSpPr>
              <p:nvPr/>
            </p:nvSpPr>
            <p:spPr bwMode="auto">
              <a:xfrm>
                <a:off x="4059"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4" name="Freeform 515"/>
              <p:cNvSpPr>
                <a:spLocks/>
              </p:cNvSpPr>
              <p:nvPr/>
            </p:nvSpPr>
            <p:spPr bwMode="auto">
              <a:xfrm>
                <a:off x="4080" y="3612"/>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2 w 85"/>
                  <a:gd name="T11" fmla="*/ 14 h 53"/>
                  <a:gd name="T12" fmla="*/ 62 w 85"/>
                  <a:gd name="T13" fmla="*/ 25 h 53"/>
                  <a:gd name="T14" fmla="*/ 84 w 85"/>
                  <a:gd name="T15" fmla="*/ 45 h 53"/>
                  <a:gd name="T16" fmla="*/ 79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2" y="14"/>
                    </a:lnTo>
                    <a:lnTo>
                      <a:pt x="62" y="25"/>
                    </a:lnTo>
                    <a:lnTo>
                      <a:pt x="84"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65" name="Freeform 516"/>
              <p:cNvSpPr>
                <a:spLocks/>
              </p:cNvSpPr>
              <p:nvPr/>
            </p:nvSpPr>
            <p:spPr bwMode="auto">
              <a:xfrm>
                <a:off x="4532"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66" name="Line 517"/>
              <p:cNvSpPr>
                <a:spLocks noChangeShapeType="1"/>
              </p:cNvSpPr>
              <p:nvPr/>
            </p:nvSpPr>
            <p:spPr bwMode="auto">
              <a:xfrm>
                <a:off x="4605"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67" name="Line 518"/>
              <p:cNvSpPr>
                <a:spLocks noChangeShapeType="1"/>
              </p:cNvSpPr>
              <p:nvPr/>
            </p:nvSpPr>
            <p:spPr bwMode="auto">
              <a:xfrm>
                <a:off x="4609"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68" name="Rectangle 519"/>
              <p:cNvSpPr>
                <a:spLocks noChangeArrowheads="1"/>
              </p:cNvSpPr>
              <p:nvPr/>
            </p:nvSpPr>
            <p:spPr bwMode="auto">
              <a:xfrm>
                <a:off x="4595"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69" name="Line 520"/>
              <p:cNvSpPr>
                <a:spLocks noChangeShapeType="1"/>
              </p:cNvSpPr>
              <p:nvPr/>
            </p:nvSpPr>
            <p:spPr bwMode="auto">
              <a:xfrm flipV="1">
                <a:off x="4707"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70" name="Line 521"/>
              <p:cNvSpPr>
                <a:spLocks noChangeShapeType="1"/>
              </p:cNvSpPr>
              <p:nvPr/>
            </p:nvSpPr>
            <p:spPr bwMode="auto">
              <a:xfrm>
                <a:off x="4614"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71" name="Rectangle 522"/>
              <p:cNvSpPr>
                <a:spLocks noChangeArrowheads="1"/>
              </p:cNvSpPr>
              <p:nvPr/>
            </p:nvSpPr>
            <p:spPr bwMode="auto">
              <a:xfrm>
                <a:off x="4549"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72" name="Rectangle 523"/>
              <p:cNvSpPr>
                <a:spLocks noChangeArrowheads="1"/>
              </p:cNvSpPr>
              <p:nvPr/>
            </p:nvSpPr>
            <p:spPr bwMode="auto">
              <a:xfrm rot="-5400000">
                <a:off x="4455"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73" name="Freeform 524"/>
              <p:cNvSpPr>
                <a:spLocks/>
              </p:cNvSpPr>
              <p:nvPr/>
            </p:nvSpPr>
            <p:spPr bwMode="auto">
              <a:xfrm>
                <a:off x="4743"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4" name="Freeform 525"/>
              <p:cNvSpPr>
                <a:spLocks/>
              </p:cNvSpPr>
              <p:nvPr/>
            </p:nvSpPr>
            <p:spPr bwMode="auto">
              <a:xfrm>
                <a:off x="4746"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5" name="Freeform 526"/>
              <p:cNvSpPr>
                <a:spLocks/>
              </p:cNvSpPr>
              <p:nvPr/>
            </p:nvSpPr>
            <p:spPr bwMode="auto">
              <a:xfrm>
                <a:off x="4758" y="3459"/>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6" name="Freeform 527"/>
              <p:cNvSpPr>
                <a:spLocks/>
              </p:cNvSpPr>
              <p:nvPr/>
            </p:nvSpPr>
            <p:spPr bwMode="auto">
              <a:xfrm>
                <a:off x="4609" y="3456"/>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7" name="Rectangle 528"/>
              <p:cNvSpPr>
                <a:spLocks noChangeArrowheads="1"/>
              </p:cNvSpPr>
              <p:nvPr/>
            </p:nvSpPr>
            <p:spPr bwMode="auto">
              <a:xfrm>
                <a:off x="4742"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78" name="Rectangle 529"/>
              <p:cNvSpPr>
                <a:spLocks noChangeArrowheads="1"/>
              </p:cNvSpPr>
              <p:nvPr/>
            </p:nvSpPr>
            <p:spPr bwMode="auto">
              <a:xfrm>
                <a:off x="4583"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79" name="Rectangle 530"/>
              <p:cNvSpPr>
                <a:spLocks noChangeArrowheads="1"/>
              </p:cNvSpPr>
              <p:nvPr/>
            </p:nvSpPr>
            <p:spPr bwMode="auto">
              <a:xfrm>
                <a:off x="4746"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80" name="Rectangle 531"/>
              <p:cNvSpPr>
                <a:spLocks noChangeArrowheads="1"/>
              </p:cNvSpPr>
              <p:nvPr/>
            </p:nvSpPr>
            <p:spPr bwMode="auto">
              <a:xfrm>
                <a:off x="4585"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81" name="Freeform 532"/>
              <p:cNvSpPr>
                <a:spLocks/>
              </p:cNvSpPr>
              <p:nvPr/>
            </p:nvSpPr>
            <p:spPr bwMode="auto">
              <a:xfrm>
                <a:off x="4608"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82" name="Freeform 533"/>
              <p:cNvSpPr>
                <a:spLocks/>
              </p:cNvSpPr>
              <p:nvPr/>
            </p:nvSpPr>
            <p:spPr bwMode="auto">
              <a:xfrm>
                <a:off x="5048"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83" name="Line 534"/>
              <p:cNvSpPr>
                <a:spLocks noChangeShapeType="1"/>
              </p:cNvSpPr>
              <p:nvPr/>
            </p:nvSpPr>
            <p:spPr bwMode="auto">
              <a:xfrm>
                <a:off x="5121"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4" name="Line 535"/>
              <p:cNvSpPr>
                <a:spLocks noChangeShapeType="1"/>
              </p:cNvSpPr>
              <p:nvPr/>
            </p:nvSpPr>
            <p:spPr bwMode="auto">
              <a:xfrm>
                <a:off x="5125"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5" name="Rectangle 536"/>
              <p:cNvSpPr>
                <a:spLocks noChangeArrowheads="1"/>
              </p:cNvSpPr>
              <p:nvPr/>
            </p:nvSpPr>
            <p:spPr bwMode="auto">
              <a:xfrm>
                <a:off x="5110"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86" name="Line 537"/>
              <p:cNvSpPr>
                <a:spLocks noChangeShapeType="1"/>
              </p:cNvSpPr>
              <p:nvPr/>
            </p:nvSpPr>
            <p:spPr bwMode="auto">
              <a:xfrm flipV="1">
                <a:off x="5223"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7" name="Line 538"/>
              <p:cNvSpPr>
                <a:spLocks noChangeShapeType="1"/>
              </p:cNvSpPr>
              <p:nvPr/>
            </p:nvSpPr>
            <p:spPr bwMode="auto">
              <a:xfrm>
                <a:off x="5129"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8" name="Rectangle 539"/>
              <p:cNvSpPr>
                <a:spLocks noChangeArrowheads="1"/>
              </p:cNvSpPr>
              <p:nvPr/>
            </p:nvSpPr>
            <p:spPr bwMode="auto">
              <a:xfrm>
                <a:off x="5064"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89" name="Rectangle 540"/>
              <p:cNvSpPr>
                <a:spLocks noChangeArrowheads="1"/>
              </p:cNvSpPr>
              <p:nvPr/>
            </p:nvSpPr>
            <p:spPr bwMode="auto">
              <a:xfrm rot="-5400000">
                <a:off x="4970"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90" name="Freeform 541"/>
              <p:cNvSpPr>
                <a:spLocks/>
              </p:cNvSpPr>
              <p:nvPr/>
            </p:nvSpPr>
            <p:spPr bwMode="auto">
              <a:xfrm>
                <a:off x="5259" y="3617"/>
                <a:ext cx="95" cy="46"/>
              </a:xfrm>
              <a:custGeom>
                <a:avLst/>
                <a:gdLst>
                  <a:gd name="T0" fmla="*/ 11 w 95"/>
                  <a:gd name="T1" fmla="*/ 45 h 46"/>
                  <a:gd name="T2" fmla="*/ 0 w 95"/>
                  <a:gd name="T3" fmla="*/ 20 h 46"/>
                  <a:gd name="T4" fmla="*/ 20 w 95"/>
                  <a:gd name="T5" fmla="*/ 7 h 46"/>
                  <a:gd name="T6" fmla="*/ 57 w 95"/>
                  <a:gd name="T7" fmla="*/ 0 h 46"/>
                  <a:gd name="T8" fmla="*/ 94 w 95"/>
                  <a:gd name="T9" fmla="*/ 12 h 46"/>
                  <a:gd name="T10" fmla="*/ 93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1" name="Freeform 542"/>
              <p:cNvSpPr>
                <a:spLocks/>
              </p:cNvSpPr>
              <p:nvPr/>
            </p:nvSpPr>
            <p:spPr bwMode="auto">
              <a:xfrm>
                <a:off x="5261" y="3467"/>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6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2" name="Freeform 543"/>
              <p:cNvSpPr>
                <a:spLocks/>
              </p:cNvSpPr>
              <p:nvPr/>
            </p:nvSpPr>
            <p:spPr bwMode="auto">
              <a:xfrm>
                <a:off x="5273"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3" name="Freeform 544"/>
              <p:cNvSpPr>
                <a:spLocks/>
              </p:cNvSpPr>
              <p:nvPr/>
            </p:nvSpPr>
            <p:spPr bwMode="auto">
              <a:xfrm>
                <a:off x="5125"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4" name="Rectangle 545"/>
              <p:cNvSpPr>
                <a:spLocks noChangeArrowheads="1"/>
              </p:cNvSpPr>
              <p:nvPr/>
            </p:nvSpPr>
            <p:spPr bwMode="auto">
              <a:xfrm>
                <a:off x="5257"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5" name="Rectangle 546"/>
              <p:cNvSpPr>
                <a:spLocks noChangeArrowheads="1"/>
              </p:cNvSpPr>
              <p:nvPr/>
            </p:nvSpPr>
            <p:spPr bwMode="auto">
              <a:xfrm>
                <a:off x="5099"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6" name="Rectangle 547"/>
              <p:cNvSpPr>
                <a:spLocks noChangeArrowheads="1"/>
              </p:cNvSpPr>
              <p:nvPr/>
            </p:nvSpPr>
            <p:spPr bwMode="auto">
              <a:xfrm>
                <a:off x="5261"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7" name="Rectangle 548"/>
              <p:cNvSpPr>
                <a:spLocks noChangeArrowheads="1"/>
              </p:cNvSpPr>
              <p:nvPr/>
            </p:nvSpPr>
            <p:spPr bwMode="auto">
              <a:xfrm>
                <a:off x="5100"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8" name="Freeform 549"/>
              <p:cNvSpPr>
                <a:spLocks/>
              </p:cNvSpPr>
              <p:nvPr/>
            </p:nvSpPr>
            <p:spPr bwMode="auto">
              <a:xfrm>
                <a:off x="5123"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134155" name="Picture 551" descr="Mad Scientist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73688"/>
            <a:ext cx="15430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6" name="Rectangle 552"/>
          <p:cNvSpPr>
            <a:spLocks noChangeArrowheads="1"/>
          </p:cNvSpPr>
          <p:nvPr/>
        </p:nvSpPr>
        <p:spPr bwMode="auto">
          <a:xfrm>
            <a:off x="7308850" y="6629400"/>
            <a:ext cx="24495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solidFill>
                  <a:schemeClr val="tx2"/>
                </a:solidFill>
                <a:latin typeface="Geneva" charset="0"/>
              </a:rPr>
              <a:t>upraveno podle J.P.Robinson</a:t>
            </a:r>
          </a:p>
        </p:txBody>
      </p:sp>
    </p:spTree>
    <p:extLst>
      <p:ext uri="{BB962C8B-B14F-4D97-AF65-F5344CB8AC3E}">
        <p14:creationId xmlns:p14="http://schemas.microsoft.com/office/powerpoint/2010/main" val="184981753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5" descr="http://www.chromocyte.com/Library/ResizedImages/445/522/Batch_Analysi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063625"/>
            <a:ext cx="2808288"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908050"/>
            <a:ext cx="3656013"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7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88913"/>
            <a:ext cx="3816350" cy="87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73"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9725" y="3573463"/>
            <a:ext cx="4124325"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1457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1408113" y="457200"/>
            <a:ext cx="7772400" cy="1143000"/>
          </a:xfrm>
        </p:spPr>
        <p:txBody>
          <a:bodyPr>
            <a:normAutofit fontScale="90000"/>
          </a:bodyPr>
          <a:lstStyle/>
          <a:p>
            <a:pPr eaLnBrk="1" hangingPunct="1"/>
            <a:r>
              <a:rPr lang="cs-CZ" altLang="cs-CZ" sz="4000" b="1" smtClean="0"/>
              <a:t>Cytometry Publications/</a:t>
            </a:r>
            <a:r>
              <a:rPr lang="en-US" altLang="cs-CZ" sz="4000" b="1" smtClean="0"/>
              <a:t>Y</a:t>
            </a:r>
            <a:r>
              <a:rPr lang="cs-CZ" altLang="cs-CZ" sz="4000" b="1" smtClean="0"/>
              <a:t>ear</a:t>
            </a:r>
            <a:br>
              <a:rPr lang="cs-CZ" altLang="cs-CZ" sz="4000" b="1" smtClean="0"/>
            </a:br>
            <a:endParaRPr lang="cs-CZ" altLang="cs-CZ" sz="4000" b="1" smtClean="0"/>
          </a:p>
        </p:txBody>
      </p:sp>
      <p:sp>
        <p:nvSpPr>
          <p:cNvPr id="15364" name="Rectangle 4"/>
          <p:cNvSpPr>
            <a:spLocks noChangeArrowheads="1"/>
          </p:cNvSpPr>
          <p:nvPr/>
        </p:nvSpPr>
        <p:spPr bwMode="auto">
          <a:xfrm>
            <a:off x="6156325" y="6524625"/>
            <a:ext cx="1717675" cy="333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US" altLang="cs-CZ" sz="1600"/>
              <a:t>Data taken from</a:t>
            </a:r>
          </a:p>
        </p:txBody>
      </p:sp>
      <p:pic>
        <p:nvPicPr>
          <p:cNvPr id="15365" name="Picture 7" descr="entrez_pub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6462713"/>
            <a:ext cx="1346200" cy="4222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kt 1"/>
          <p:cNvGraphicFramePr>
            <a:graphicFrameLocks noChangeAspect="1"/>
          </p:cNvGraphicFramePr>
          <p:nvPr>
            <p:extLst>
              <p:ext uri="{D42A27DB-BD31-4B8C-83A1-F6EECF244321}">
                <p14:modId xmlns:p14="http://schemas.microsoft.com/office/powerpoint/2010/main" val="1692826480"/>
              </p:ext>
            </p:extLst>
          </p:nvPr>
        </p:nvGraphicFramePr>
        <p:xfrm>
          <a:off x="2339752" y="1735251"/>
          <a:ext cx="5800948" cy="4403612"/>
        </p:xfrm>
        <a:graphic>
          <a:graphicData uri="http://schemas.openxmlformats.org/presentationml/2006/ole">
            <mc:AlternateContent xmlns:mc="http://schemas.openxmlformats.org/markup-compatibility/2006">
              <mc:Choice xmlns:v="urn:schemas-microsoft-com:vml" Requires="v">
                <p:oleObj spid="_x0000_s1044" name="SPW 10.0 Graph" r:id="rId5" imgW="7136640" imgH="5417640" progId="SigmaPlotGraphicObject.9">
                  <p:embed/>
                </p:oleObj>
              </mc:Choice>
              <mc:Fallback>
                <p:oleObj name="SPW 10.0 Graph" r:id="rId5" imgW="7136640" imgH="5417640" progId="SigmaPlotGraphicObject.9">
                  <p:embed/>
                  <p:pic>
                    <p:nvPicPr>
                      <p:cNvPr id="0" name=""/>
                      <p:cNvPicPr/>
                      <p:nvPr/>
                    </p:nvPicPr>
                    <p:blipFill>
                      <a:blip r:embed="rId6"/>
                      <a:stretch>
                        <a:fillRect/>
                      </a:stretch>
                    </p:blipFill>
                    <p:spPr>
                      <a:xfrm>
                        <a:off x="2339752" y="1735251"/>
                        <a:ext cx="5800948" cy="4403612"/>
                      </a:xfrm>
                      <a:prstGeom prst="rect">
                        <a:avLst/>
                      </a:prstGeom>
                    </p:spPr>
                  </p:pic>
                </p:oleObj>
              </mc:Fallback>
            </mc:AlternateContent>
          </a:graphicData>
        </a:graphic>
      </p:graphicFrame>
    </p:spTree>
    <p:extLst>
      <p:ext uri="{BB962C8B-B14F-4D97-AF65-F5344CB8AC3E}">
        <p14:creationId xmlns:p14="http://schemas.microsoft.com/office/powerpoint/2010/main" val="29972074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504" y="332656"/>
            <a:ext cx="8014009" cy="5551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5779476"/>
            <a:ext cx="2933700"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091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algn="ctr" eaLnBrk="1" hangingPunct="1"/>
            <a:r>
              <a:rPr lang="en-US" altLang="en-US" sz="4000" smtClean="0"/>
              <a:t>Cell tracking and proliferation</a:t>
            </a:r>
          </a:p>
        </p:txBody>
      </p:sp>
    </p:spTree>
    <p:extLst>
      <p:ext uri="{BB962C8B-B14F-4D97-AF65-F5344CB8AC3E}">
        <p14:creationId xmlns:p14="http://schemas.microsoft.com/office/powerpoint/2010/main" val="26476588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d:\powerpoint\figures\chapter17\17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475" y="1052513"/>
            <a:ext cx="4471988"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2" descr="figure 8-0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260350"/>
            <a:ext cx="2997200" cy="3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2" descr="figure 8-03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3644900"/>
            <a:ext cx="3036887"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3202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116013" y="188913"/>
            <a:ext cx="7829550" cy="935831"/>
          </a:xfrm>
        </p:spPr>
        <p:txBody>
          <a:bodyPr/>
          <a:lstStyle/>
          <a:p>
            <a:pPr eaLnBrk="1" hangingPunct="1"/>
            <a:r>
              <a:rPr lang="cs-CZ" altLang="en-US" sz="4000" dirty="0" err="1" smtClean="0">
                <a:cs typeface="Times New Roman" pitchFamily="18" charset="0"/>
              </a:rPr>
              <a:t>Approaches</a:t>
            </a:r>
            <a:endParaRPr lang="cs-CZ" altLang="en-US" sz="2800" dirty="0" smtClean="0"/>
          </a:p>
        </p:txBody>
      </p:sp>
      <p:sp>
        <p:nvSpPr>
          <p:cNvPr id="5123" name="Rectangle 3"/>
          <p:cNvSpPr>
            <a:spLocks noGrp="1" noChangeArrowheads="1"/>
          </p:cNvSpPr>
          <p:nvPr>
            <p:ph idx="1"/>
          </p:nvPr>
        </p:nvSpPr>
        <p:spPr>
          <a:xfrm>
            <a:off x="1116013" y="2276475"/>
            <a:ext cx="7772400" cy="4114800"/>
          </a:xfrm>
        </p:spPr>
        <p:txBody>
          <a:bodyPr/>
          <a:lstStyle/>
          <a:p>
            <a:pPr eaLnBrk="1" hangingPunct="1"/>
            <a:r>
              <a:rPr lang="cs-CZ" altLang="en-US" smtClean="0">
                <a:latin typeface="Tahoma" pitchFamily="34" charset="0"/>
                <a:cs typeface="Times New Roman" pitchFamily="18" charset="0"/>
              </a:rPr>
              <a:t>Cell cycle analysis</a:t>
            </a:r>
            <a:endParaRPr lang="cs-CZ" altLang="en-US" sz="1800" smtClean="0">
              <a:latin typeface="Tahoma" pitchFamily="34" charset="0"/>
              <a:cs typeface="Times New Roman" pitchFamily="18" charset="0"/>
            </a:endParaRPr>
          </a:p>
          <a:p>
            <a:pPr eaLnBrk="1" hangingPunct="1"/>
            <a:r>
              <a:rPr lang="cs-CZ" altLang="en-US" smtClean="0">
                <a:latin typeface="Tahoma" pitchFamily="34" charset="0"/>
                <a:cs typeface="Times New Roman" pitchFamily="18" charset="0"/>
              </a:rPr>
              <a:t>DNA synthesis analysis</a:t>
            </a:r>
          </a:p>
          <a:p>
            <a:pPr eaLnBrk="1" hangingPunct="1"/>
            <a:r>
              <a:rPr lang="cs-CZ" altLang="en-US" smtClean="0">
                <a:latin typeface="Tahoma" pitchFamily="34" charset="0"/>
                <a:cs typeface="Times New Roman" pitchFamily="18" charset="0"/>
              </a:rPr>
              <a:t>Cell tracking</a:t>
            </a:r>
          </a:p>
        </p:txBody>
      </p:sp>
    </p:spTree>
    <p:extLst>
      <p:ext uri="{BB962C8B-B14F-4D97-AF65-F5344CB8AC3E}">
        <p14:creationId xmlns:p14="http://schemas.microsoft.com/office/powerpoint/2010/main" val="26470934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Buněčný cyklus</a:t>
            </a:r>
            <a:endParaRPr lang="en-US" dirty="0"/>
          </a:p>
        </p:txBody>
      </p:sp>
      <p:pic>
        <p:nvPicPr>
          <p:cNvPr id="7680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4420057"/>
            <a:ext cx="3024336" cy="2196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descr="d:\powerpoint\figures\chapter18\18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556792"/>
            <a:ext cx="5328592" cy="2425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27" descr="d:\powerpoint\figures\chapter17\17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3459257"/>
            <a:ext cx="2280444"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2759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1027" descr="d:\powerpoint\figures\chapter17\1708.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99857"/>
            <a:ext cx="8610600"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2" name="Picture 4" descr="http://i.imgur.com/iq9cbSw.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4293096"/>
            <a:ext cx="3876929" cy="242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69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157288" y="12065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defRPr/>
            </a:pPr>
            <a:endParaRPr lang="cs-CZ" altLang="en-US" sz="4000" b="1" dirty="0" smtClean="0">
              <a:solidFill>
                <a:schemeClr val="tx2"/>
              </a:solidFill>
              <a:latin typeface="+mn-lt"/>
            </a:endParaRPr>
          </a:p>
        </p:txBody>
      </p:sp>
      <p:sp>
        <p:nvSpPr>
          <p:cNvPr id="456707" name="Rectangle 3"/>
          <p:cNvSpPr>
            <a:spLocks noChangeArrowheads="1"/>
          </p:cNvSpPr>
          <p:nvPr/>
        </p:nvSpPr>
        <p:spPr bwMode="auto">
          <a:xfrm>
            <a:off x="1085850" y="1052513"/>
            <a:ext cx="7791450" cy="534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en-US" sz="1800" dirty="0">
                <a:latin typeface="+mn-lt"/>
              </a:rPr>
              <a:t>One of the </a:t>
            </a:r>
            <a:r>
              <a:rPr lang="en-US" sz="1800" dirty="0" err="1">
                <a:latin typeface="+mn-lt"/>
              </a:rPr>
              <a:t>oldes</a:t>
            </a:r>
            <a:r>
              <a:rPr lang="en-US" sz="1800" dirty="0">
                <a:latin typeface="+mn-lt"/>
              </a:rPr>
              <a:t> application of flow cytometry, analysis of the cells in cell cycle phases based on the quantification of DNA</a:t>
            </a:r>
          </a:p>
          <a:p>
            <a:pPr marL="342900" indent="-342900">
              <a:spcBef>
                <a:spcPct val="20000"/>
              </a:spcBef>
              <a:buClr>
                <a:schemeClr val="tx2"/>
              </a:buClr>
              <a:buSzPct val="75000"/>
              <a:buFontTx/>
              <a:buChar char="•"/>
              <a:defRPr/>
            </a:pPr>
            <a:r>
              <a:rPr lang="en-US" sz="1800" dirty="0">
                <a:latin typeface="+mn-lt"/>
              </a:rPr>
              <a:t>flow cytometry is convenient method for quick and relatively precise determination of cell cycle</a:t>
            </a:r>
            <a:endParaRPr lang="cs-CZ" sz="1800" dirty="0">
              <a:latin typeface="+mn-lt"/>
            </a:endParaRPr>
          </a:p>
          <a:p>
            <a:pPr marL="342900" indent="-342900">
              <a:spcBef>
                <a:spcPct val="20000"/>
              </a:spcBef>
              <a:buClr>
                <a:schemeClr val="tx2"/>
              </a:buClr>
              <a:buSzPct val="75000"/>
              <a:buFontTx/>
              <a:buChar char="•"/>
              <a:defRPr/>
            </a:pPr>
            <a:r>
              <a:rPr lang="en-US" sz="1800" dirty="0">
                <a:latin typeface="+mn-lt"/>
              </a:rPr>
              <a:t>DNA is simply labeled using fluorescent dye specific for DNA</a:t>
            </a:r>
          </a:p>
          <a:p>
            <a:pPr marL="800100" lvl="1" indent="-342900">
              <a:spcBef>
                <a:spcPct val="20000"/>
              </a:spcBef>
              <a:buClr>
                <a:schemeClr val="tx2"/>
              </a:buClr>
              <a:buSzPct val="75000"/>
              <a:buFontTx/>
              <a:buChar char="•"/>
              <a:defRPr/>
            </a:pPr>
            <a:r>
              <a:rPr lang="en-US" sz="1800" u="sng" dirty="0">
                <a:solidFill>
                  <a:srgbClr val="FF0000"/>
                </a:solidFill>
                <a:latin typeface="+mn-lt"/>
              </a:rPr>
              <a:t>Propidium iodide</a:t>
            </a:r>
            <a:endParaRPr lang="en-US" sz="1800" dirty="0">
              <a:latin typeface="+mn-lt"/>
            </a:endParaRPr>
          </a:p>
          <a:p>
            <a:pPr marL="800100" lvl="1" indent="-342900">
              <a:spcBef>
                <a:spcPct val="20000"/>
              </a:spcBef>
              <a:buClr>
                <a:schemeClr val="tx2"/>
              </a:buClr>
              <a:buSzPct val="75000"/>
              <a:buFontTx/>
              <a:buChar char="•"/>
              <a:defRPr/>
            </a:pPr>
            <a:r>
              <a:rPr lang="en-US" sz="1800" u="sng" dirty="0">
                <a:solidFill>
                  <a:srgbClr val="FF0000"/>
                </a:solidFill>
                <a:latin typeface="+mn-lt"/>
              </a:rPr>
              <a:t>4′,6-diamidino-2-phenylindole (DAPI)</a:t>
            </a:r>
          </a:p>
          <a:p>
            <a:pPr marL="342900" indent="-342900">
              <a:spcBef>
                <a:spcPct val="20000"/>
              </a:spcBef>
              <a:buClr>
                <a:schemeClr val="tx2"/>
              </a:buClr>
              <a:buSzPct val="75000"/>
              <a:defRPr/>
            </a:pPr>
            <a:r>
              <a:rPr lang="en-US" sz="1800" dirty="0">
                <a:latin typeface="+mn-lt"/>
              </a:rPr>
              <a:t>		- fluorescence increases after binding to DNA. Membranes have to be </a:t>
            </a:r>
            <a:r>
              <a:rPr lang="en-US" sz="1800" dirty="0" err="1">
                <a:latin typeface="+mn-lt"/>
              </a:rPr>
              <a:t>permeabilized</a:t>
            </a:r>
            <a:r>
              <a:rPr lang="en-US" sz="1800" dirty="0">
                <a:latin typeface="+mn-lt"/>
              </a:rPr>
              <a:t>.</a:t>
            </a:r>
          </a:p>
          <a:p>
            <a:pPr marL="800100" lvl="1" indent="-342900">
              <a:spcBef>
                <a:spcPct val="20000"/>
              </a:spcBef>
              <a:buClr>
                <a:schemeClr val="tx2"/>
              </a:buClr>
              <a:buSzPct val="75000"/>
              <a:buFontTx/>
              <a:buChar char="•"/>
              <a:defRPr/>
            </a:pPr>
            <a:r>
              <a:rPr lang="en-US" sz="1800" u="sng" dirty="0">
                <a:solidFill>
                  <a:srgbClr val="FF0000"/>
                </a:solidFill>
                <a:latin typeface="+mn-lt"/>
              </a:rPr>
              <a:t>Hoechst 33342</a:t>
            </a:r>
            <a:r>
              <a:rPr lang="en-US" sz="1800" b="1" dirty="0">
                <a:solidFill>
                  <a:schemeClr val="accent2"/>
                </a:solidFill>
                <a:latin typeface="+mn-lt"/>
              </a:rPr>
              <a:t> </a:t>
            </a:r>
          </a:p>
          <a:p>
            <a:pPr marL="800100" lvl="1" indent="-342900">
              <a:spcBef>
                <a:spcPct val="20000"/>
              </a:spcBef>
              <a:buClr>
                <a:schemeClr val="tx2"/>
              </a:buClr>
              <a:buSzPct val="75000"/>
              <a:buFontTx/>
              <a:buChar char="•"/>
              <a:defRPr/>
            </a:pPr>
            <a:r>
              <a:rPr lang="en-US" sz="1800" u="sng" dirty="0" err="1">
                <a:solidFill>
                  <a:srgbClr val="FF0000"/>
                </a:solidFill>
                <a:latin typeface="+mn-lt"/>
              </a:rPr>
              <a:t>Vybrant</a:t>
            </a:r>
            <a:r>
              <a:rPr lang="en-US" sz="1800" u="sng" dirty="0">
                <a:solidFill>
                  <a:srgbClr val="FF0000"/>
                </a:solidFill>
                <a:latin typeface="+mn-lt"/>
              </a:rPr>
              <a:t>® </a:t>
            </a:r>
            <a:r>
              <a:rPr lang="en-US" sz="1800" u="sng" dirty="0" err="1">
                <a:solidFill>
                  <a:srgbClr val="FF0000"/>
                </a:solidFill>
                <a:latin typeface="+mn-lt"/>
              </a:rPr>
              <a:t>DyeCycle</a:t>
            </a:r>
            <a:r>
              <a:rPr lang="en-US" sz="1800" u="sng" dirty="0">
                <a:solidFill>
                  <a:srgbClr val="FF0000"/>
                </a:solidFill>
                <a:latin typeface="+mn-lt"/>
              </a:rPr>
              <a:t>™</a:t>
            </a:r>
          </a:p>
          <a:p>
            <a:pPr marL="800100" lvl="1" indent="-342900">
              <a:spcBef>
                <a:spcPct val="20000"/>
              </a:spcBef>
              <a:buClr>
                <a:schemeClr val="tx2"/>
              </a:buClr>
              <a:buSzPct val="75000"/>
              <a:buFontTx/>
              <a:buChar char="•"/>
              <a:defRPr/>
            </a:pPr>
            <a:r>
              <a:rPr lang="en-US" sz="1800" u="sng" dirty="0">
                <a:solidFill>
                  <a:srgbClr val="FF0000"/>
                </a:solidFill>
                <a:latin typeface="+mn-lt"/>
              </a:rPr>
              <a:t>DRAQ5</a:t>
            </a:r>
          </a:p>
          <a:p>
            <a:pPr marL="800100" lvl="1" indent="-342900">
              <a:spcBef>
                <a:spcPct val="20000"/>
              </a:spcBef>
              <a:buClr>
                <a:schemeClr val="tx2"/>
              </a:buClr>
              <a:buSzPct val="75000"/>
              <a:buFontTx/>
              <a:buChar char="•"/>
              <a:defRPr/>
            </a:pPr>
            <a:r>
              <a:rPr lang="en-US" sz="1800" u="sng" dirty="0">
                <a:solidFill>
                  <a:srgbClr val="FF0000"/>
                </a:solidFill>
                <a:latin typeface="+mn-lt"/>
              </a:rPr>
              <a:t>Quaternary </a:t>
            </a:r>
            <a:r>
              <a:rPr lang="en-US" sz="1800" u="sng" dirty="0" err="1">
                <a:solidFill>
                  <a:srgbClr val="FF0000"/>
                </a:solidFill>
                <a:latin typeface="+mn-lt"/>
              </a:rPr>
              <a:t>benzo</a:t>
            </a:r>
            <a:r>
              <a:rPr lang="en-US" sz="1800" u="sng" dirty="0">
                <a:solidFill>
                  <a:srgbClr val="FF0000"/>
                </a:solidFill>
                <a:latin typeface="+mn-lt"/>
              </a:rPr>
              <a:t>[c]</a:t>
            </a:r>
            <a:r>
              <a:rPr lang="en-US" sz="1800" u="sng" dirty="0" err="1">
                <a:solidFill>
                  <a:srgbClr val="FF0000"/>
                </a:solidFill>
                <a:latin typeface="+mn-lt"/>
              </a:rPr>
              <a:t>phenanthridine</a:t>
            </a:r>
            <a:r>
              <a:rPr lang="en-US" sz="1800" u="sng" dirty="0">
                <a:solidFill>
                  <a:srgbClr val="FF0000"/>
                </a:solidFill>
                <a:latin typeface="+mn-lt"/>
              </a:rPr>
              <a:t> alkaloids (QBAs) </a:t>
            </a:r>
          </a:p>
          <a:p>
            <a:pPr marL="342900" indent="-342900">
              <a:spcBef>
                <a:spcPct val="20000"/>
              </a:spcBef>
              <a:buClr>
                <a:schemeClr val="tx2"/>
              </a:buClr>
              <a:buSzPct val="75000"/>
              <a:defRPr/>
            </a:pPr>
            <a:r>
              <a:rPr lang="en-US" sz="1100" dirty="0">
                <a:latin typeface="+mn-lt"/>
              </a:rPr>
              <a:t>I. </a:t>
            </a:r>
            <a:r>
              <a:rPr lang="en-US" sz="1100" dirty="0" err="1">
                <a:latin typeface="+mn-lt"/>
              </a:rPr>
              <a:t>Slaninova</a:t>
            </a:r>
            <a:r>
              <a:rPr lang="en-US" sz="1100" dirty="0">
                <a:latin typeface="+mn-lt"/>
              </a:rPr>
              <a:t>, J. </a:t>
            </a:r>
            <a:r>
              <a:rPr lang="en-US" sz="1100" dirty="0" err="1">
                <a:latin typeface="+mn-lt"/>
              </a:rPr>
              <a:t>Slanina</a:t>
            </a:r>
            <a:r>
              <a:rPr lang="en-US" sz="1100" dirty="0">
                <a:latin typeface="+mn-lt"/>
              </a:rPr>
              <a:t> and E. </a:t>
            </a:r>
            <a:r>
              <a:rPr lang="en-US" sz="1100" dirty="0" err="1">
                <a:latin typeface="+mn-lt"/>
              </a:rPr>
              <a:t>Taborska</a:t>
            </a:r>
            <a:r>
              <a:rPr lang="en-US" sz="1100" dirty="0">
                <a:latin typeface="+mn-lt"/>
              </a:rPr>
              <a:t>, "Quaternary </a:t>
            </a:r>
            <a:r>
              <a:rPr lang="en-US" sz="1100" dirty="0" err="1">
                <a:latin typeface="+mn-lt"/>
              </a:rPr>
              <a:t>benzo</a:t>
            </a:r>
            <a:r>
              <a:rPr lang="en-US" sz="1100" dirty="0">
                <a:latin typeface="+mn-lt"/>
              </a:rPr>
              <a:t>[c]</a:t>
            </a:r>
            <a:r>
              <a:rPr lang="en-US" sz="1100" dirty="0" err="1">
                <a:latin typeface="+mn-lt"/>
              </a:rPr>
              <a:t>phenanthridine</a:t>
            </a:r>
            <a:r>
              <a:rPr lang="en-US" sz="1100" dirty="0">
                <a:latin typeface="+mn-lt"/>
              </a:rPr>
              <a:t> alkaloids--novel cell permeant and red fluorescing DNA probes," </a:t>
            </a:r>
            <a:r>
              <a:rPr lang="en-US" sz="1100" i="1" dirty="0">
                <a:latin typeface="+mn-lt"/>
              </a:rPr>
              <a:t>Cytometry A</a:t>
            </a:r>
            <a:r>
              <a:rPr lang="en-US" sz="1100" dirty="0">
                <a:latin typeface="+mn-lt"/>
              </a:rPr>
              <a:t>, vol. 71, no. 9, pp. 700-708, 2007.</a:t>
            </a:r>
            <a:endParaRPr lang="en-US" sz="1800" dirty="0">
              <a:solidFill>
                <a:srgbClr val="FF0000"/>
              </a:solidFill>
              <a:latin typeface="+mn-lt"/>
            </a:endParaRPr>
          </a:p>
          <a:p>
            <a:pPr marL="342900" indent="-342900">
              <a:spcBef>
                <a:spcPct val="20000"/>
              </a:spcBef>
              <a:buClr>
                <a:schemeClr val="tx2"/>
              </a:buClr>
              <a:buSzPct val="75000"/>
              <a:defRPr/>
            </a:pPr>
            <a:r>
              <a:rPr lang="en-US" sz="1800" dirty="0">
                <a:latin typeface="+mn-lt"/>
              </a:rPr>
              <a:t>		- labeling of live cells (possible cytotoxicity)</a:t>
            </a:r>
          </a:p>
          <a:p>
            <a:pPr marL="342900" indent="-342900">
              <a:spcBef>
                <a:spcPct val="20000"/>
              </a:spcBef>
              <a:buClr>
                <a:schemeClr val="tx2"/>
              </a:buClr>
              <a:buSzPct val="75000"/>
              <a:defRPr/>
            </a:pPr>
            <a:endParaRPr lang="en-US" sz="1800" dirty="0">
              <a:latin typeface="+mn-lt"/>
            </a:endParaRPr>
          </a:p>
        </p:txBody>
      </p:sp>
      <p:sp>
        <p:nvSpPr>
          <p:cNvPr id="2" name="Obdélník 1"/>
          <p:cNvSpPr/>
          <p:nvPr/>
        </p:nvSpPr>
        <p:spPr>
          <a:xfrm>
            <a:off x="1476375" y="107950"/>
            <a:ext cx="3873500" cy="584200"/>
          </a:xfrm>
          <a:prstGeom prst="rect">
            <a:avLst/>
          </a:prstGeom>
        </p:spPr>
        <p:txBody>
          <a:bodyPr wrap="none">
            <a:spAutoFit/>
          </a:bodyPr>
          <a:lstStyle/>
          <a:p>
            <a:pPr>
              <a:defRPr/>
            </a:pPr>
            <a:r>
              <a:rPr lang="cs-CZ" altLang="en-US" sz="3200" b="1" dirty="0">
                <a:latin typeface="+mn-lt"/>
              </a:rPr>
              <a:t>Cell </a:t>
            </a:r>
            <a:r>
              <a:rPr lang="cs-CZ" altLang="en-US" sz="3200" b="1" dirty="0" err="1">
                <a:latin typeface="+mn-lt"/>
              </a:rPr>
              <a:t>cycle</a:t>
            </a:r>
            <a:r>
              <a:rPr lang="cs-CZ" altLang="en-US" sz="3200" b="1" dirty="0">
                <a:latin typeface="+mn-lt"/>
              </a:rPr>
              <a:t> </a:t>
            </a:r>
            <a:r>
              <a:rPr lang="cs-CZ" altLang="en-US" sz="3200" b="1" dirty="0" err="1">
                <a:latin typeface="+mn-lt"/>
              </a:rPr>
              <a:t>analysis</a:t>
            </a:r>
            <a:endParaRPr lang="cs-CZ" altLang="en-US" sz="3200" b="1" dirty="0">
              <a:latin typeface="+mn-lt"/>
            </a:endParaRPr>
          </a:p>
        </p:txBody>
      </p:sp>
    </p:spTree>
    <p:extLst>
      <p:ext uri="{BB962C8B-B14F-4D97-AF65-F5344CB8AC3E}">
        <p14:creationId xmlns:p14="http://schemas.microsoft.com/office/powerpoint/2010/main" val="12242527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reeform 2"/>
          <p:cNvSpPr>
            <a:spLocks/>
          </p:cNvSpPr>
          <p:nvPr/>
        </p:nvSpPr>
        <p:spPr bwMode="auto">
          <a:xfrm>
            <a:off x="3738563" y="2073275"/>
            <a:ext cx="4962525" cy="3024188"/>
          </a:xfrm>
          <a:custGeom>
            <a:avLst/>
            <a:gdLst>
              <a:gd name="T0" fmla="*/ 0 w 3126"/>
              <a:gd name="T1" fmla="*/ 0 h 1905"/>
              <a:gd name="T2" fmla="*/ 2147483647 w 3126"/>
              <a:gd name="T3" fmla="*/ 0 h 1905"/>
              <a:gd name="T4" fmla="*/ 2147483647 w 3126"/>
              <a:gd name="T5" fmla="*/ 2147483647 h 1905"/>
              <a:gd name="T6" fmla="*/ 0 w 3126"/>
              <a:gd name="T7" fmla="*/ 2147483647 h 1905"/>
              <a:gd name="T8" fmla="*/ 0 w 3126"/>
              <a:gd name="T9" fmla="*/ 0 h 19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6" h="1905">
                <a:moveTo>
                  <a:pt x="0" y="0"/>
                </a:moveTo>
                <a:lnTo>
                  <a:pt x="3125" y="0"/>
                </a:lnTo>
                <a:lnTo>
                  <a:pt x="3125" y="1904"/>
                </a:lnTo>
                <a:lnTo>
                  <a:pt x="0" y="1904"/>
                </a:lnTo>
                <a:lnTo>
                  <a:pt x="0" y="0"/>
                </a:lnTo>
              </a:path>
            </a:pathLst>
          </a:custGeom>
          <a:solidFill>
            <a:srgbClr val="00279F"/>
          </a:solidFill>
          <a:ln w="12700" cap="rnd" cmpd="sng">
            <a:solidFill>
              <a:srgbClr val="B1F3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 name="Freeform 3"/>
          <p:cNvSpPr>
            <a:spLocks/>
          </p:cNvSpPr>
          <p:nvPr/>
        </p:nvSpPr>
        <p:spPr bwMode="auto">
          <a:xfrm>
            <a:off x="7027863" y="4514850"/>
            <a:ext cx="268287" cy="554038"/>
          </a:xfrm>
          <a:custGeom>
            <a:avLst/>
            <a:gdLst>
              <a:gd name="T0" fmla="*/ 0 w 169"/>
              <a:gd name="T1" fmla="*/ 2147483647 h 349"/>
              <a:gd name="T2" fmla="*/ 2147483647 w 169"/>
              <a:gd name="T3" fmla="*/ 0 h 349"/>
              <a:gd name="T4" fmla="*/ 2147483647 w 169"/>
              <a:gd name="T5" fmla="*/ 2147483647 h 349"/>
              <a:gd name="T6" fmla="*/ 2147483647 w 169"/>
              <a:gd name="T7" fmla="*/ 2147483647 h 349"/>
              <a:gd name="T8" fmla="*/ 2147483647 w 169"/>
              <a:gd name="T9" fmla="*/ 2147483647 h 349"/>
              <a:gd name="T10" fmla="*/ 2147483647 w 169"/>
              <a:gd name="T11" fmla="*/ 2147483647 h 349"/>
              <a:gd name="T12" fmla="*/ 0 w 169"/>
              <a:gd name="T13" fmla="*/ 2147483647 h 3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9" h="349">
                <a:moveTo>
                  <a:pt x="0" y="348"/>
                </a:moveTo>
                <a:lnTo>
                  <a:pt x="60" y="0"/>
                </a:lnTo>
                <a:lnTo>
                  <a:pt x="96" y="114"/>
                </a:lnTo>
                <a:lnTo>
                  <a:pt x="126" y="252"/>
                </a:lnTo>
                <a:lnTo>
                  <a:pt x="168" y="330"/>
                </a:lnTo>
                <a:lnTo>
                  <a:pt x="162" y="348"/>
                </a:lnTo>
                <a:lnTo>
                  <a:pt x="0" y="348"/>
                </a:lnTo>
              </a:path>
            </a:pathLst>
          </a:custGeom>
          <a:pattFill prst="smGrid">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6" name="Freeform 4"/>
          <p:cNvSpPr>
            <a:spLocks/>
          </p:cNvSpPr>
          <p:nvPr/>
        </p:nvSpPr>
        <p:spPr bwMode="auto">
          <a:xfrm>
            <a:off x="5605463" y="4762500"/>
            <a:ext cx="1462087" cy="325438"/>
          </a:xfrm>
          <a:custGeom>
            <a:avLst/>
            <a:gdLst>
              <a:gd name="T0" fmla="*/ 0 w 921"/>
              <a:gd name="T1" fmla="*/ 0 h 205"/>
              <a:gd name="T2" fmla="*/ 2147483647 w 921"/>
              <a:gd name="T3" fmla="*/ 2147483647 h 205"/>
              <a:gd name="T4" fmla="*/ 2147483647 w 921"/>
              <a:gd name="T5" fmla="*/ 2147483647 h 205"/>
              <a:gd name="T6" fmla="*/ 2147483647 w 921"/>
              <a:gd name="T7" fmla="*/ 2147483647 h 205"/>
              <a:gd name="T8" fmla="*/ 0 w 921"/>
              <a:gd name="T9" fmla="*/ 0 h 2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1" h="205">
                <a:moveTo>
                  <a:pt x="0" y="0"/>
                </a:moveTo>
                <a:lnTo>
                  <a:pt x="53" y="204"/>
                </a:lnTo>
                <a:lnTo>
                  <a:pt x="893" y="204"/>
                </a:lnTo>
                <a:lnTo>
                  <a:pt x="920" y="56"/>
                </a:lnTo>
                <a:lnTo>
                  <a:pt x="0" y="0"/>
                </a:lnTo>
              </a:path>
            </a:pathLst>
          </a:custGeom>
          <a:pattFill prst="wdUpDiag">
            <a:fgClr>
              <a:srgbClr val="00CCFF"/>
            </a:fgClr>
            <a:bgClr>
              <a:schemeClr val="tx1"/>
            </a:bgClr>
          </a:pattFill>
          <a:ln w="50800" cap="rnd" cmpd="sng">
            <a:solidFill>
              <a:srgbClr val="FFFF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7" name="Freeform 5"/>
          <p:cNvSpPr>
            <a:spLocks/>
          </p:cNvSpPr>
          <p:nvPr/>
        </p:nvSpPr>
        <p:spPr bwMode="auto">
          <a:xfrm>
            <a:off x="5122863" y="2227263"/>
            <a:ext cx="569912" cy="2860675"/>
          </a:xfrm>
          <a:custGeom>
            <a:avLst/>
            <a:gdLst>
              <a:gd name="T0" fmla="*/ 0 w 359"/>
              <a:gd name="T1" fmla="*/ 2147483647 h 1802"/>
              <a:gd name="T2" fmla="*/ 2147483647 w 359"/>
              <a:gd name="T3" fmla="*/ 2147483647 h 1802"/>
              <a:gd name="T4" fmla="*/ 2147483647 w 359"/>
              <a:gd name="T5" fmla="*/ 2147483647 h 1802"/>
              <a:gd name="T6" fmla="*/ 2147483647 w 359"/>
              <a:gd name="T7" fmla="*/ 2147483647 h 1802"/>
              <a:gd name="T8" fmla="*/ 2147483647 w 359"/>
              <a:gd name="T9" fmla="*/ 2147483647 h 1802"/>
              <a:gd name="T10" fmla="*/ 2147483647 w 359"/>
              <a:gd name="T11" fmla="*/ 0 h 1802"/>
              <a:gd name="T12" fmla="*/ 2147483647 w 359"/>
              <a:gd name="T13" fmla="*/ 2147483647 h 1802"/>
              <a:gd name="T14" fmla="*/ 2147483647 w 359"/>
              <a:gd name="T15" fmla="*/ 2147483647 h 1802"/>
              <a:gd name="T16" fmla="*/ 2147483647 w 359"/>
              <a:gd name="T17" fmla="*/ 2147483647 h 1802"/>
              <a:gd name="T18" fmla="*/ 2147483647 w 359"/>
              <a:gd name="T19" fmla="*/ 2147483647 h 1802"/>
              <a:gd name="T20" fmla="*/ 2147483647 w 359"/>
              <a:gd name="T21" fmla="*/ 2147483647 h 1802"/>
              <a:gd name="T22" fmla="*/ 0 w 359"/>
              <a:gd name="T23" fmla="*/ 2147483647 h 18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9" h="1802">
                <a:moveTo>
                  <a:pt x="0" y="1801"/>
                </a:moveTo>
                <a:lnTo>
                  <a:pt x="76" y="1495"/>
                </a:lnTo>
                <a:lnTo>
                  <a:pt x="112" y="874"/>
                </a:lnTo>
                <a:lnTo>
                  <a:pt x="121" y="368"/>
                </a:lnTo>
                <a:lnTo>
                  <a:pt x="134" y="62"/>
                </a:lnTo>
                <a:lnTo>
                  <a:pt x="160" y="0"/>
                </a:lnTo>
                <a:lnTo>
                  <a:pt x="190" y="113"/>
                </a:lnTo>
                <a:lnTo>
                  <a:pt x="215" y="563"/>
                </a:lnTo>
                <a:lnTo>
                  <a:pt x="257" y="1238"/>
                </a:lnTo>
                <a:lnTo>
                  <a:pt x="275" y="1483"/>
                </a:lnTo>
                <a:lnTo>
                  <a:pt x="358" y="1801"/>
                </a:lnTo>
                <a:lnTo>
                  <a:pt x="0" y="1801"/>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8" name="Oval 6"/>
          <p:cNvSpPr>
            <a:spLocks noChangeArrowheads="1"/>
          </p:cNvSpPr>
          <p:nvPr/>
        </p:nvSpPr>
        <p:spPr bwMode="auto">
          <a:xfrm>
            <a:off x="947738" y="941388"/>
            <a:ext cx="2406650" cy="2433637"/>
          </a:xfrm>
          <a:prstGeom prst="ellipse">
            <a:avLst/>
          </a:prstGeom>
          <a:gradFill rotWithShape="0">
            <a:gsLst>
              <a:gs pos="0">
                <a:srgbClr val="063DE8"/>
              </a:gs>
              <a:gs pos="100000">
                <a:srgbClr val="0531BA"/>
              </a:gs>
            </a:gsLst>
            <a:path path="shape">
              <a:fillToRect l="50000" t="50000" r="50000" b="50000"/>
            </a:path>
          </a:gradFill>
          <a:ln w="127000">
            <a:solidFill>
              <a:srgbClr val="E69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199" name="Oval 7"/>
          <p:cNvSpPr>
            <a:spLocks noChangeArrowheads="1"/>
          </p:cNvSpPr>
          <p:nvPr/>
        </p:nvSpPr>
        <p:spPr bwMode="auto">
          <a:xfrm>
            <a:off x="1012825" y="1023938"/>
            <a:ext cx="2271713" cy="2271712"/>
          </a:xfrm>
          <a:prstGeom prst="ellipse">
            <a:avLst/>
          </a:prstGeom>
          <a:gradFill rotWithShape="0">
            <a:gsLst>
              <a:gs pos="0">
                <a:srgbClr val="063DE8"/>
              </a:gs>
              <a:gs pos="100000">
                <a:srgbClr val="0531BA"/>
              </a:gs>
            </a:gsLst>
            <a:path path="shape">
              <a:fillToRect l="50000" t="50000" r="50000" b="50000"/>
            </a:path>
          </a:gradFill>
          <a:ln w="127000">
            <a:solidFill>
              <a:srgbClr val="E69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200" name="Freeform 8"/>
          <p:cNvSpPr>
            <a:spLocks/>
          </p:cNvSpPr>
          <p:nvPr/>
        </p:nvSpPr>
        <p:spPr bwMode="auto">
          <a:xfrm>
            <a:off x="890588" y="1817688"/>
            <a:ext cx="1612900" cy="1609725"/>
          </a:xfrm>
          <a:custGeom>
            <a:avLst/>
            <a:gdLst>
              <a:gd name="T0" fmla="*/ 2147483647 w 1016"/>
              <a:gd name="T1" fmla="*/ 2147483647 h 1014"/>
              <a:gd name="T2" fmla="*/ 0 w 1016"/>
              <a:gd name="T3" fmla="*/ 2147483647 h 1014"/>
              <a:gd name="T4" fmla="*/ 2147483647 w 1016"/>
              <a:gd name="T5" fmla="*/ 2147483647 h 1014"/>
              <a:gd name="T6" fmla="*/ 2147483647 w 1016"/>
              <a:gd name="T7" fmla="*/ 2147483647 h 1014"/>
              <a:gd name="T8" fmla="*/ 2147483647 w 1016"/>
              <a:gd name="T9" fmla="*/ 2147483647 h 1014"/>
              <a:gd name="T10" fmla="*/ 2147483647 w 1016"/>
              <a:gd name="T11" fmla="*/ 2147483647 h 1014"/>
              <a:gd name="T12" fmla="*/ 2147483647 w 1016"/>
              <a:gd name="T13" fmla="*/ 2147483647 h 1014"/>
              <a:gd name="T14" fmla="*/ 2147483647 w 1016"/>
              <a:gd name="T15" fmla="*/ 2147483647 h 1014"/>
              <a:gd name="T16" fmla="*/ 2147483647 w 1016"/>
              <a:gd name="T17" fmla="*/ 2147483647 h 1014"/>
              <a:gd name="T18" fmla="*/ 2147483647 w 1016"/>
              <a:gd name="T19" fmla="*/ 2147483647 h 1014"/>
              <a:gd name="T20" fmla="*/ 2147483647 w 1016"/>
              <a:gd name="T21" fmla="*/ 2147483647 h 1014"/>
              <a:gd name="T22" fmla="*/ 2147483647 w 1016"/>
              <a:gd name="T23" fmla="*/ 2147483647 h 1014"/>
              <a:gd name="T24" fmla="*/ 2147483647 w 1016"/>
              <a:gd name="T25" fmla="*/ 2147483647 h 1014"/>
              <a:gd name="T26" fmla="*/ 2147483647 w 1016"/>
              <a:gd name="T27" fmla="*/ 2147483647 h 1014"/>
              <a:gd name="T28" fmla="*/ 2147483647 w 1016"/>
              <a:gd name="T29" fmla="*/ 2147483647 h 1014"/>
              <a:gd name="T30" fmla="*/ 2147483647 w 1016"/>
              <a:gd name="T31" fmla="*/ 2147483647 h 1014"/>
              <a:gd name="T32" fmla="*/ 2147483647 w 1016"/>
              <a:gd name="T33" fmla="*/ 2147483647 h 1014"/>
              <a:gd name="T34" fmla="*/ 2147483647 w 1016"/>
              <a:gd name="T35" fmla="*/ 2147483647 h 1014"/>
              <a:gd name="T36" fmla="*/ 2147483647 w 1016"/>
              <a:gd name="T37" fmla="*/ 2147483647 h 1014"/>
              <a:gd name="T38" fmla="*/ 2147483647 w 1016"/>
              <a:gd name="T39" fmla="*/ 2147483647 h 1014"/>
              <a:gd name="T40" fmla="*/ 2147483647 w 1016"/>
              <a:gd name="T41" fmla="*/ 2147483647 h 1014"/>
              <a:gd name="T42" fmla="*/ 2147483647 w 1016"/>
              <a:gd name="T43" fmla="*/ 0 h 10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16" h="1014">
                <a:moveTo>
                  <a:pt x="7" y="138"/>
                </a:moveTo>
                <a:lnTo>
                  <a:pt x="0" y="290"/>
                </a:lnTo>
                <a:lnTo>
                  <a:pt x="24" y="408"/>
                </a:lnTo>
                <a:lnTo>
                  <a:pt x="67" y="536"/>
                </a:lnTo>
                <a:lnTo>
                  <a:pt x="157" y="692"/>
                </a:lnTo>
                <a:lnTo>
                  <a:pt x="278" y="824"/>
                </a:lnTo>
                <a:lnTo>
                  <a:pt x="432" y="929"/>
                </a:lnTo>
                <a:lnTo>
                  <a:pt x="601" y="991"/>
                </a:lnTo>
                <a:lnTo>
                  <a:pt x="736" y="1013"/>
                </a:lnTo>
                <a:lnTo>
                  <a:pt x="863" y="1013"/>
                </a:lnTo>
                <a:lnTo>
                  <a:pt x="1015" y="980"/>
                </a:lnTo>
                <a:lnTo>
                  <a:pt x="998" y="877"/>
                </a:lnTo>
                <a:lnTo>
                  <a:pt x="792" y="909"/>
                </a:lnTo>
                <a:lnTo>
                  <a:pt x="601" y="881"/>
                </a:lnTo>
                <a:lnTo>
                  <a:pt x="438" y="811"/>
                </a:lnTo>
                <a:lnTo>
                  <a:pt x="331" y="729"/>
                </a:lnTo>
                <a:lnTo>
                  <a:pt x="244" y="630"/>
                </a:lnTo>
                <a:lnTo>
                  <a:pt x="206" y="577"/>
                </a:lnTo>
                <a:lnTo>
                  <a:pt x="122" y="373"/>
                </a:lnTo>
                <a:lnTo>
                  <a:pt x="105" y="198"/>
                </a:lnTo>
                <a:lnTo>
                  <a:pt x="124" y="49"/>
                </a:lnTo>
                <a:lnTo>
                  <a:pt x="28" y="0"/>
                </a:lnTo>
              </a:path>
            </a:pathLst>
          </a:custGeom>
          <a:pattFill prst="wdUpDiag">
            <a:fgClr>
              <a:srgbClr val="00CCFF"/>
            </a:fgClr>
            <a:bgClr>
              <a:schemeClr val="tx1"/>
            </a:bgClr>
          </a:patt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1" name="Freeform 9"/>
          <p:cNvSpPr>
            <a:spLocks/>
          </p:cNvSpPr>
          <p:nvPr/>
        </p:nvSpPr>
        <p:spPr bwMode="auto">
          <a:xfrm>
            <a:off x="2462213" y="966788"/>
            <a:ext cx="960437" cy="2422525"/>
          </a:xfrm>
          <a:custGeom>
            <a:avLst/>
            <a:gdLst>
              <a:gd name="T0" fmla="*/ 2147483647 w 605"/>
              <a:gd name="T1" fmla="*/ 0 h 1526"/>
              <a:gd name="T2" fmla="*/ 2147483647 w 605"/>
              <a:gd name="T3" fmla="*/ 2147483647 h 1526"/>
              <a:gd name="T4" fmla="*/ 2147483647 w 605"/>
              <a:gd name="T5" fmla="*/ 2147483647 h 1526"/>
              <a:gd name="T6" fmla="*/ 2147483647 w 605"/>
              <a:gd name="T7" fmla="*/ 2147483647 h 1526"/>
              <a:gd name="T8" fmla="*/ 2147483647 w 605"/>
              <a:gd name="T9" fmla="*/ 2147483647 h 1526"/>
              <a:gd name="T10" fmla="*/ 2147483647 w 605"/>
              <a:gd name="T11" fmla="*/ 2147483647 h 1526"/>
              <a:gd name="T12" fmla="*/ 2147483647 w 605"/>
              <a:gd name="T13" fmla="*/ 2147483647 h 1526"/>
              <a:gd name="T14" fmla="*/ 2147483647 w 605"/>
              <a:gd name="T15" fmla="*/ 2147483647 h 1526"/>
              <a:gd name="T16" fmla="*/ 2147483647 w 605"/>
              <a:gd name="T17" fmla="*/ 2147483647 h 1526"/>
              <a:gd name="T18" fmla="*/ 2147483647 w 605"/>
              <a:gd name="T19" fmla="*/ 2147483647 h 1526"/>
              <a:gd name="T20" fmla="*/ 2147483647 w 605"/>
              <a:gd name="T21" fmla="*/ 2147483647 h 1526"/>
              <a:gd name="T22" fmla="*/ 2147483647 w 605"/>
              <a:gd name="T23" fmla="*/ 2147483647 h 1526"/>
              <a:gd name="T24" fmla="*/ 2147483647 w 605"/>
              <a:gd name="T25" fmla="*/ 2147483647 h 1526"/>
              <a:gd name="T26" fmla="*/ 2147483647 w 605"/>
              <a:gd name="T27" fmla="*/ 2147483647 h 1526"/>
              <a:gd name="T28" fmla="*/ 2147483647 w 605"/>
              <a:gd name="T29" fmla="*/ 2147483647 h 1526"/>
              <a:gd name="T30" fmla="*/ 2147483647 w 605"/>
              <a:gd name="T31" fmla="*/ 2147483647 h 1526"/>
              <a:gd name="T32" fmla="*/ 2147483647 w 605"/>
              <a:gd name="T33" fmla="*/ 2147483647 h 1526"/>
              <a:gd name="T34" fmla="*/ 2147483647 w 605"/>
              <a:gd name="T35" fmla="*/ 2147483647 h 1526"/>
              <a:gd name="T36" fmla="*/ 2147483647 w 605"/>
              <a:gd name="T37" fmla="*/ 2147483647 h 1526"/>
              <a:gd name="T38" fmla="*/ 2147483647 w 605"/>
              <a:gd name="T39" fmla="*/ 2147483647 h 1526"/>
              <a:gd name="T40" fmla="*/ 2147483647 w 605"/>
              <a:gd name="T41" fmla="*/ 2147483647 h 1526"/>
              <a:gd name="T42" fmla="*/ 2147483647 w 605"/>
              <a:gd name="T43" fmla="*/ 2147483647 h 1526"/>
              <a:gd name="T44" fmla="*/ 0 w 605"/>
              <a:gd name="T45" fmla="*/ 2147483647 h 1526"/>
              <a:gd name="T46" fmla="*/ 2147483647 w 605"/>
              <a:gd name="T47" fmla="*/ 2147483647 h 1526"/>
              <a:gd name="T48" fmla="*/ 2147483647 w 605"/>
              <a:gd name="T49" fmla="*/ 2147483647 h 1526"/>
              <a:gd name="T50" fmla="*/ 2147483647 w 605"/>
              <a:gd name="T51" fmla="*/ 2147483647 h 1526"/>
              <a:gd name="T52" fmla="*/ 2147483647 w 605"/>
              <a:gd name="T53" fmla="*/ 2147483647 h 1526"/>
              <a:gd name="T54" fmla="*/ 2147483647 w 605"/>
              <a:gd name="T55" fmla="*/ 2147483647 h 1526"/>
              <a:gd name="T56" fmla="*/ 2147483647 w 605"/>
              <a:gd name="T57" fmla="*/ 2147483647 h 1526"/>
              <a:gd name="T58" fmla="*/ 2147483647 w 605"/>
              <a:gd name="T59" fmla="*/ 2147483647 h 1526"/>
              <a:gd name="T60" fmla="*/ 2147483647 w 605"/>
              <a:gd name="T61" fmla="*/ 2147483647 h 1526"/>
              <a:gd name="T62" fmla="*/ 2147483647 w 605"/>
              <a:gd name="T63" fmla="*/ 2147483647 h 1526"/>
              <a:gd name="T64" fmla="*/ 2147483647 w 605"/>
              <a:gd name="T65" fmla="*/ 2147483647 h 1526"/>
              <a:gd name="T66" fmla="*/ 2147483647 w 605"/>
              <a:gd name="T67" fmla="*/ 2147483647 h 1526"/>
              <a:gd name="T68" fmla="*/ 2147483647 w 605"/>
              <a:gd name="T69" fmla="*/ 2147483647 h 1526"/>
              <a:gd name="T70" fmla="*/ 2147483647 w 605"/>
              <a:gd name="T71" fmla="*/ 2147483647 h 1526"/>
              <a:gd name="T72" fmla="*/ 2147483647 w 605"/>
              <a:gd name="T73" fmla="*/ 2147483647 h 1526"/>
              <a:gd name="T74" fmla="*/ 2147483647 w 605"/>
              <a:gd name="T75" fmla="*/ 2147483647 h 1526"/>
              <a:gd name="T76" fmla="*/ 2147483647 w 605"/>
              <a:gd name="T77" fmla="*/ 2147483647 h 1526"/>
              <a:gd name="T78" fmla="*/ 2147483647 w 605"/>
              <a:gd name="T79" fmla="*/ 2147483647 h 1526"/>
              <a:gd name="T80" fmla="*/ 2147483647 w 605"/>
              <a:gd name="T81" fmla="*/ 2147483647 h 1526"/>
              <a:gd name="T82" fmla="*/ 2147483647 w 605"/>
              <a:gd name="T83" fmla="*/ 2147483647 h 1526"/>
              <a:gd name="T84" fmla="*/ 2147483647 w 605"/>
              <a:gd name="T85" fmla="*/ 2147483647 h 1526"/>
              <a:gd name="T86" fmla="*/ 2147483647 w 605"/>
              <a:gd name="T87" fmla="*/ 2147483647 h 1526"/>
              <a:gd name="T88" fmla="*/ 2147483647 w 605"/>
              <a:gd name="T89" fmla="*/ 2147483647 h 1526"/>
              <a:gd name="T90" fmla="*/ 2147483647 w 605"/>
              <a:gd name="T91" fmla="*/ 2147483647 h 1526"/>
              <a:gd name="T92" fmla="*/ 2147483647 w 605"/>
              <a:gd name="T93" fmla="*/ 2147483647 h 1526"/>
              <a:gd name="T94" fmla="*/ 2147483647 w 605"/>
              <a:gd name="T95" fmla="*/ 2147483647 h 1526"/>
              <a:gd name="T96" fmla="*/ 2147483647 w 605"/>
              <a:gd name="T97" fmla="*/ 0 h 15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5" h="1526">
                <a:moveTo>
                  <a:pt x="91" y="0"/>
                </a:moveTo>
                <a:lnTo>
                  <a:pt x="33" y="128"/>
                </a:lnTo>
                <a:lnTo>
                  <a:pt x="109" y="157"/>
                </a:lnTo>
                <a:lnTo>
                  <a:pt x="175" y="190"/>
                </a:lnTo>
                <a:lnTo>
                  <a:pt x="234" y="236"/>
                </a:lnTo>
                <a:lnTo>
                  <a:pt x="282" y="281"/>
                </a:lnTo>
                <a:lnTo>
                  <a:pt x="332" y="341"/>
                </a:lnTo>
                <a:lnTo>
                  <a:pt x="371" y="398"/>
                </a:lnTo>
                <a:lnTo>
                  <a:pt x="404" y="457"/>
                </a:lnTo>
                <a:lnTo>
                  <a:pt x="440" y="551"/>
                </a:lnTo>
                <a:lnTo>
                  <a:pt x="455" y="630"/>
                </a:lnTo>
                <a:lnTo>
                  <a:pt x="467" y="740"/>
                </a:lnTo>
                <a:lnTo>
                  <a:pt x="472" y="827"/>
                </a:lnTo>
                <a:lnTo>
                  <a:pt x="452" y="908"/>
                </a:lnTo>
                <a:lnTo>
                  <a:pt x="422" y="1011"/>
                </a:lnTo>
                <a:lnTo>
                  <a:pt x="390" y="1082"/>
                </a:lnTo>
                <a:lnTo>
                  <a:pt x="343" y="1152"/>
                </a:lnTo>
                <a:lnTo>
                  <a:pt x="301" y="1201"/>
                </a:lnTo>
                <a:lnTo>
                  <a:pt x="237" y="1263"/>
                </a:lnTo>
                <a:lnTo>
                  <a:pt x="177" y="1313"/>
                </a:lnTo>
                <a:lnTo>
                  <a:pt x="113" y="1348"/>
                </a:lnTo>
                <a:lnTo>
                  <a:pt x="60" y="1372"/>
                </a:lnTo>
                <a:lnTo>
                  <a:pt x="0" y="1392"/>
                </a:lnTo>
                <a:lnTo>
                  <a:pt x="34" y="1525"/>
                </a:lnTo>
                <a:lnTo>
                  <a:pt x="114" y="1496"/>
                </a:lnTo>
                <a:lnTo>
                  <a:pt x="192" y="1457"/>
                </a:lnTo>
                <a:lnTo>
                  <a:pt x="257" y="1419"/>
                </a:lnTo>
                <a:lnTo>
                  <a:pt x="310" y="1376"/>
                </a:lnTo>
                <a:lnTo>
                  <a:pt x="381" y="1312"/>
                </a:lnTo>
                <a:lnTo>
                  <a:pt x="434" y="1246"/>
                </a:lnTo>
                <a:lnTo>
                  <a:pt x="491" y="1167"/>
                </a:lnTo>
                <a:lnTo>
                  <a:pt x="530" y="1084"/>
                </a:lnTo>
                <a:lnTo>
                  <a:pt x="551" y="1037"/>
                </a:lnTo>
                <a:lnTo>
                  <a:pt x="569" y="991"/>
                </a:lnTo>
                <a:lnTo>
                  <a:pt x="585" y="939"/>
                </a:lnTo>
                <a:lnTo>
                  <a:pt x="600" y="840"/>
                </a:lnTo>
                <a:lnTo>
                  <a:pt x="604" y="732"/>
                </a:lnTo>
                <a:lnTo>
                  <a:pt x="597" y="643"/>
                </a:lnTo>
                <a:lnTo>
                  <a:pt x="583" y="565"/>
                </a:lnTo>
                <a:lnTo>
                  <a:pt x="556" y="482"/>
                </a:lnTo>
                <a:lnTo>
                  <a:pt x="530" y="399"/>
                </a:lnTo>
                <a:lnTo>
                  <a:pt x="482" y="323"/>
                </a:lnTo>
                <a:lnTo>
                  <a:pt x="441" y="255"/>
                </a:lnTo>
                <a:lnTo>
                  <a:pt x="370" y="178"/>
                </a:lnTo>
                <a:lnTo>
                  <a:pt x="317" y="132"/>
                </a:lnTo>
                <a:lnTo>
                  <a:pt x="257" y="85"/>
                </a:lnTo>
                <a:lnTo>
                  <a:pt x="190" y="43"/>
                </a:lnTo>
                <a:lnTo>
                  <a:pt x="123" y="12"/>
                </a:lnTo>
                <a:lnTo>
                  <a:pt x="91" y="0"/>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2" name="Freeform 10"/>
          <p:cNvSpPr>
            <a:spLocks/>
          </p:cNvSpPr>
          <p:nvPr/>
        </p:nvSpPr>
        <p:spPr bwMode="auto">
          <a:xfrm>
            <a:off x="928688" y="898525"/>
            <a:ext cx="1001712" cy="1001713"/>
          </a:xfrm>
          <a:custGeom>
            <a:avLst/>
            <a:gdLst>
              <a:gd name="T0" fmla="*/ 2147483647 w 631"/>
              <a:gd name="T1" fmla="*/ 2147483647 h 631"/>
              <a:gd name="T2" fmla="*/ 0 w 631"/>
              <a:gd name="T3" fmla="*/ 2147483647 h 631"/>
              <a:gd name="T4" fmla="*/ 2147483647 w 631"/>
              <a:gd name="T5" fmla="*/ 2147483647 h 631"/>
              <a:gd name="T6" fmla="*/ 2147483647 w 631"/>
              <a:gd name="T7" fmla="*/ 2147483647 h 631"/>
              <a:gd name="T8" fmla="*/ 2147483647 w 631"/>
              <a:gd name="T9" fmla="*/ 2147483647 h 631"/>
              <a:gd name="T10" fmla="*/ 2147483647 w 631"/>
              <a:gd name="T11" fmla="*/ 2147483647 h 631"/>
              <a:gd name="T12" fmla="*/ 2147483647 w 631"/>
              <a:gd name="T13" fmla="*/ 2147483647 h 631"/>
              <a:gd name="T14" fmla="*/ 2147483647 w 631"/>
              <a:gd name="T15" fmla="*/ 2147483647 h 631"/>
              <a:gd name="T16" fmla="*/ 2147483647 w 631"/>
              <a:gd name="T17" fmla="*/ 2147483647 h 631"/>
              <a:gd name="T18" fmla="*/ 2147483647 w 631"/>
              <a:gd name="T19" fmla="*/ 2147483647 h 631"/>
              <a:gd name="T20" fmla="*/ 2147483647 w 631"/>
              <a:gd name="T21" fmla="*/ 2147483647 h 631"/>
              <a:gd name="T22" fmla="*/ 2147483647 w 631"/>
              <a:gd name="T23" fmla="*/ 2147483647 h 631"/>
              <a:gd name="T24" fmla="*/ 2147483647 w 631"/>
              <a:gd name="T25" fmla="*/ 2147483647 h 631"/>
              <a:gd name="T26" fmla="*/ 2147483647 w 631"/>
              <a:gd name="T27" fmla="*/ 2147483647 h 631"/>
              <a:gd name="T28" fmla="*/ 2147483647 w 631"/>
              <a:gd name="T29" fmla="*/ 0 h 631"/>
              <a:gd name="T30" fmla="*/ 2147483647 w 631"/>
              <a:gd name="T31" fmla="*/ 2147483647 h 631"/>
              <a:gd name="T32" fmla="*/ 2147483647 w 631"/>
              <a:gd name="T33" fmla="*/ 2147483647 h 631"/>
              <a:gd name="T34" fmla="*/ 2147483647 w 631"/>
              <a:gd name="T35" fmla="*/ 2147483647 h 631"/>
              <a:gd name="T36" fmla="*/ 2147483647 w 631"/>
              <a:gd name="T37" fmla="*/ 2147483647 h 631"/>
              <a:gd name="T38" fmla="*/ 2147483647 w 631"/>
              <a:gd name="T39" fmla="*/ 2147483647 h 631"/>
              <a:gd name="T40" fmla="*/ 2147483647 w 631"/>
              <a:gd name="T41" fmla="*/ 2147483647 h 631"/>
              <a:gd name="T42" fmla="*/ 2147483647 w 631"/>
              <a:gd name="T43" fmla="*/ 2147483647 h 631"/>
              <a:gd name="T44" fmla="*/ 2147483647 w 631"/>
              <a:gd name="T45" fmla="*/ 2147483647 h 631"/>
              <a:gd name="T46" fmla="*/ 2147483647 w 631"/>
              <a:gd name="T47" fmla="*/ 2147483647 h 631"/>
              <a:gd name="T48" fmla="*/ 2147483647 w 631"/>
              <a:gd name="T49" fmla="*/ 2147483647 h 631"/>
              <a:gd name="T50" fmla="*/ 2147483647 w 631"/>
              <a:gd name="T51" fmla="*/ 2147483647 h 6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31" h="631">
                <a:moveTo>
                  <a:pt x="117" y="630"/>
                </a:moveTo>
                <a:lnTo>
                  <a:pt x="0" y="565"/>
                </a:lnTo>
                <a:lnTo>
                  <a:pt x="23" y="497"/>
                </a:lnTo>
                <a:lnTo>
                  <a:pt x="44" y="441"/>
                </a:lnTo>
                <a:lnTo>
                  <a:pt x="90" y="360"/>
                </a:lnTo>
                <a:lnTo>
                  <a:pt x="138" y="293"/>
                </a:lnTo>
                <a:lnTo>
                  <a:pt x="184" y="238"/>
                </a:lnTo>
                <a:lnTo>
                  <a:pt x="241" y="180"/>
                </a:lnTo>
                <a:lnTo>
                  <a:pt x="319" y="120"/>
                </a:lnTo>
                <a:lnTo>
                  <a:pt x="399" y="72"/>
                </a:lnTo>
                <a:lnTo>
                  <a:pt x="459" y="44"/>
                </a:lnTo>
                <a:lnTo>
                  <a:pt x="511" y="22"/>
                </a:lnTo>
                <a:lnTo>
                  <a:pt x="543" y="12"/>
                </a:lnTo>
                <a:lnTo>
                  <a:pt x="568" y="4"/>
                </a:lnTo>
                <a:lnTo>
                  <a:pt x="598" y="0"/>
                </a:lnTo>
                <a:lnTo>
                  <a:pt x="630" y="135"/>
                </a:lnTo>
                <a:lnTo>
                  <a:pt x="567" y="153"/>
                </a:lnTo>
                <a:lnTo>
                  <a:pt x="462" y="196"/>
                </a:lnTo>
                <a:lnTo>
                  <a:pt x="391" y="240"/>
                </a:lnTo>
                <a:lnTo>
                  <a:pt x="340" y="272"/>
                </a:lnTo>
                <a:lnTo>
                  <a:pt x="282" y="329"/>
                </a:lnTo>
                <a:lnTo>
                  <a:pt x="236" y="381"/>
                </a:lnTo>
                <a:lnTo>
                  <a:pt x="195" y="442"/>
                </a:lnTo>
                <a:lnTo>
                  <a:pt x="158" y="512"/>
                </a:lnTo>
                <a:lnTo>
                  <a:pt x="134" y="567"/>
                </a:lnTo>
                <a:lnTo>
                  <a:pt x="117" y="630"/>
                </a:lnTo>
              </a:path>
            </a:pathLst>
          </a:custGeom>
          <a:pattFill prst="smGrid">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3" name="Freeform 11"/>
          <p:cNvSpPr>
            <a:spLocks/>
          </p:cNvSpPr>
          <p:nvPr/>
        </p:nvSpPr>
        <p:spPr bwMode="auto">
          <a:xfrm>
            <a:off x="1833563" y="862013"/>
            <a:ext cx="785812" cy="303212"/>
          </a:xfrm>
          <a:custGeom>
            <a:avLst/>
            <a:gdLst>
              <a:gd name="T0" fmla="*/ 0 w 495"/>
              <a:gd name="T1" fmla="*/ 2147483647 h 191"/>
              <a:gd name="T2" fmla="*/ 2147483647 w 495"/>
              <a:gd name="T3" fmla="*/ 2147483647 h 191"/>
              <a:gd name="T4" fmla="*/ 2147483647 w 495"/>
              <a:gd name="T5" fmla="*/ 2147483647 h 191"/>
              <a:gd name="T6" fmla="*/ 2147483647 w 495"/>
              <a:gd name="T7" fmla="*/ 2147483647 h 191"/>
              <a:gd name="T8" fmla="*/ 2147483647 w 495"/>
              <a:gd name="T9" fmla="*/ 2147483647 h 191"/>
              <a:gd name="T10" fmla="*/ 2147483647 w 495"/>
              <a:gd name="T11" fmla="*/ 2147483647 h 191"/>
              <a:gd name="T12" fmla="*/ 2147483647 w 495"/>
              <a:gd name="T13" fmla="*/ 2147483647 h 191"/>
              <a:gd name="T14" fmla="*/ 2147483647 w 495"/>
              <a:gd name="T15" fmla="*/ 2147483647 h 191"/>
              <a:gd name="T16" fmla="*/ 2147483647 w 495"/>
              <a:gd name="T17" fmla="*/ 2147483647 h 191"/>
              <a:gd name="T18" fmla="*/ 2147483647 w 495"/>
              <a:gd name="T19" fmla="*/ 2147483647 h 191"/>
              <a:gd name="T20" fmla="*/ 2147483647 w 495"/>
              <a:gd name="T21" fmla="*/ 2147483647 h 191"/>
              <a:gd name="T22" fmla="*/ 2147483647 w 495"/>
              <a:gd name="T23" fmla="*/ 2147483647 h 191"/>
              <a:gd name="T24" fmla="*/ 2147483647 w 495"/>
              <a:gd name="T25" fmla="*/ 2147483647 h 191"/>
              <a:gd name="T26" fmla="*/ 2147483647 w 495"/>
              <a:gd name="T27" fmla="*/ 2147483647 h 191"/>
              <a:gd name="T28" fmla="*/ 2147483647 w 495"/>
              <a:gd name="T29" fmla="*/ 0 h 191"/>
              <a:gd name="T30" fmla="*/ 2147483647 w 495"/>
              <a:gd name="T31" fmla="*/ 0 h 191"/>
              <a:gd name="T32" fmla="*/ 2147483647 w 495"/>
              <a:gd name="T33" fmla="*/ 2147483647 h 191"/>
              <a:gd name="T34" fmla="*/ 0 w 495"/>
              <a:gd name="T35" fmla="*/ 2147483647 h 19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5" h="191">
                <a:moveTo>
                  <a:pt x="0" y="27"/>
                </a:moveTo>
                <a:lnTo>
                  <a:pt x="37" y="163"/>
                </a:lnTo>
                <a:lnTo>
                  <a:pt x="84" y="155"/>
                </a:lnTo>
                <a:lnTo>
                  <a:pt x="138" y="151"/>
                </a:lnTo>
                <a:lnTo>
                  <a:pt x="195" y="143"/>
                </a:lnTo>
                <a:lnTo>
                  <a:pt x="264" y="151"/>
                </a:lnTo>
                <a:lnTo>
                  <a:pt x="332" y="160"/>
                </a:lnTo>
                <a:lnTo>
                  <a:pt x="383" y="173"/>
                </a:lnTo>
                <a:lnTo>
                  <a:pt x="434" y="190"/>
                </a:lnTo>
                <a:lnTo>
                  <a:pt x="494" y="63"/>
                </a:lnTo>
                <a:lnTo>
                  <a:pt x="455" y="42"/>
                </a:lnTo>
                <a:lnTo>
                  <a:pt x="401" y="28"/>
                </a:lnTo>
                <a:lnTo>
                  <a:pt x="349" y="15"/>
                </a:lnTo>
                <a:lnTo>
                  <a:pt x="305" y="6"/>
                </a:lnTo>
                <a:lnTo>
                  <a:pt x="238" y="0"/>
                </a:lnTo>
                <a:lnTo>
                  <a:pt x="160" y="0"/>
                </a:lnTo>
                <a:lnTo>
                  <a:pt x="79" y="10"/>
                </a:lnTo>
                <a:lnTo>
                  <a:pt x="0" y="27"/>
                </a:lnTo>
              </a:path>
            </a:pathLst>
          </a:custGeom>
          <a:pattFill prst="dashVert">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4" name="Rectangle 12"/>
          <p:cNvSpPr>
            <a:spLocks noChangeArrowheads="1"/>
          </p:cNvSpPr>
          <p:nvPr/>
        </p:nvSpPr>
        <p:spPr bwMode="auto">
          <a:xfrm>
            <a:off x="3219450" y="1511300"/>
            <a:ext cx="1135063" cy="17462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457741" name="Rectangle 13"/>
          <p:cNvSpPr>
            <a:spLocks noChangeArrowheads="1"/>
          </p:cNvSpPr>
          <p:nvPr/>
        </p:nvSpPr>
        <p:spPr bwMode="auto">
          <a:xfrm>
            <a:off x="1285875" y="1295400"/>
            <a:ext cx="647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G</a:t>
            </a:r>
            <a:r>
              <a:rPr lang="cs-CZ" sz="3200" b="1" baseline="-25000">
                <a:solidFill>
                  <a:srgbClr val="FFFF00"/>
                </a:solidFill>
                <a:effectLst>
                  <a:outerShdw blurRad="38100" dist="38100" dir="2700000" algn="tl">
                    <a:srgbClr val="000000"/>
                  </a:outerShdw>
                </a:effectLst>
                <a:latin typeface="Arial" pitchFamily="34" charset="0"/>
              </a:rPr>
              <a:t>2</a:t>
            </a:r>
          </a:p>
        </p:txBody>
      </p:sp>
      <p:sp>
        <p:nvSpPr>
          <p:cNvPr id="457742" name="Rectangle 14"/>
          <p:cNvSpPr>
            <a:spLocks noChangeArrowheads="1"/>
          </p:cNvSpPr>
          <p:nvPr/>
        </p:nvSpPr>
        <p:spPr bwMode="auto">
          <a:xfrm>
            <a:off x="1917700" y="1009650"/>
            <a:ext cx="5222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M</a:t>
            </a:r>
          </a:p>
        </p:txBody>
      </p:sp>
      <p:sp>
        <p:nvSpPr>
          <p:cNvPr id="457743" name="Rectangle 15"/>
          <p:cNvSpPr>
            <a:spLocks noChangeArrowheads="1"/>
          </p:cNvSpPr>
          <p:nvPr/>
        </p:nvSpPr>
        <p:spPr bwMode="auto">
          <a:xfrm>
            <a:off x="4038600" y="1077913"/>
            <a:ext cx="5953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0</a:t>
            </a:r>
          </a:p>
        </p:txBody>
      </p:sp>
      <p:sp>
        <p:nvSpPr>
          <p:cNvPr id="457744" name="Rectangle 16"/>
          <p:cNvSpPr>
            <a:spLocks noChangeArrowheads="1"/>
          </p:cNvSpPr>
          <p:nvPr/>
        </p:nvSpPr>
        <p:spPr bwMode="auto">
          <a:xfrm>
            <a:off x="2697163" y="1922463"/>
            <a:ext cx="5953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1</a:t>
            </a:r>
          </a:p>
        </p:txBody>
      </p:sp>
      <p:sp>
        <p:nvSpPr>
          <p:cNvPr id="457745" name="Rectangle 17"/>
          <p:cNvSpPr>
            <a:spLocks noChangeArrowheads="1"/>
          </p:cNvSpPr>
          <p:nvPr/>
        </p:nvSpPr>
        <p:spPr bwMode="auto">
          <a:xfrm>
            <a:off x="1317625" y="2490788"/>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600" b="1">
                <a:solidFill>
                  <a:srgbClr val="FFFF00"/>
                </a:solidFill>
                <a:effectLst>
                  <a:outerShdw blurRad="38100" dist="38100" dir="2700000" algn="tl">
                    <a:srgbClr val="000000"/>
                  </a:outerShdw>
                </a:effectLst>
                <a:latin typeface="Arial" pitchFamily="34" charset="0"/>
              </a:rPr>
              <a:t>s</a:t>
            </a:r>
          </a:p>
        </p:txBody>
      </p:sp>
      <p:sp>
        <p:nvSpPr>
          <p:cNvPr id="8210" name="Rectangle 18"/>
          <p:cNvSpPr>
            <a:spLocks noChangeArrowheads="1"/>
          </p:cNvSpPr>
          <p:nvPr/>
        </p:nvSpPr>
        <p:spPr bwMode="auto">
          <a:xfrm>
            <a:off x="3663950" y="5189538"/>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0</a:t>
            </a:r>
          </a:p>
        </p:txBody>
      </p:sp>
      <p:sp>
        <p:nvSpPr>
          <p:cNvPr id="8211" name="Rectangle 19"/>
          <p:cNvSpPr>
            <a:spLocks noChangeArrowheads="1"/>
          </p:cNvSpPr>
          <p:nvPr/>
        </p:nvSpPr>
        <p:spPr bwMode="auto">
          <a:xfrm>
            <a:off x="4438650"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200</a:t>
            </a:r>
          </a:p>
        </p:txBody>
      </p:sp>
      <p:sp>
        <p:nvSpPr>
          <p:cNvPr id="8212" name="Rectangle 20"/>
          <p:cNvSpPr>
            <a:spLocks noChangeArrowheads="1"/>
          </p:cNvSpPr>
          <p:nvPr/>
        </p:nvSpPr>
        <p:spPr bwMode="auto">
          <a:xfrm>
            <a:off x="5408613"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400</a:t>
            </a:r>
          </a:p>
        </p:txBody>
      </p:sp>
      <p:sp>
        <p:nvSpPr>
          <p:cNvPr id="8213" name="Rectangle 21"/>
          <p:cNvSpPr>
            <a:spLocks noChangeArrowheads="1"/>
          </p:cNvSpPr>
          <p:nvPr/>
        </p:nvSpPr>
        <p:spPr bwMode="auto">
          <a:xfrm>
            <a:off x="6380163"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600</a:t>
            </a:r>
          </a:p>
        </p:txBody>
      </p:sp>
      <p:sp>
        <p:nvSpPr>
          <p:cNvPr id="8214" name="Rectangle 22"/>
          <p:cNvSpPr>
            <a:spLocks noChangeArrowheads="1"/>
          </p:cNvSpPr>
          <p:nvPr/>
        </p:nvSpPr>
        <p:spPr bwMode="auto">
          <a:xfrm>
            <a:off x="7342188"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800</a:t>
            </a:r>
          </a:p>
        </p:txBody>
      </p:sp>
      <p:sp>
        <p:nvSpPr>
          <p:cNvPr id="8215" name="Rectangle 23"/>
          <p:cNvSpPr>
            <a:spLocks noChangeArrowheads="1"/>
          </p:cNvSpPr>
          <p:nvPr/>
        </p:nvSpPr>
        <p:spPr bwMode="auto">
          <a:xfrm>
            <a:off x="8313738" y="5189538"/>
            <a:ext cx="5794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1000</a:t>
            </a:r>
          </a:p>
        </p:txBody>
      </p:sp>
      <p:sp>
        <p:nvSpPr>
          <p:cNvPr id="8216" name="Line 24"/>
          <p:cNvSpPr>
            <a:spLocks noChangeShapeType="1"/>
          </p:cNvSpPr>
          <p:nvPr/>
        </p:nvSpPr>
        <p:spPr bwMode="auto">
          <a:xfrm>
            <a:off x="4224338"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7" name="Line 25"/>
          <p:cNvSpPr>
            <a:spLocks noChangeShapeType="1"/>
          </p:cNvSpPr>
          <p:nvPr/>
        </p:nvSpPr>
        <p:spPr bwMode="auto">
          <a:xfrm>
            <a:off x="4711700" y="5130800"/>
            <a:ext cx="0" cy="4762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8" name="Line 26"/>
          <p:cNvSpPr>
            <a:spLocks noChangeShapeType="1"/>
          </p:cNvSpPr>
          <p:nvPr/>
        </p:nvSpPr>
        <p:spPr bwMode="auto">
          <a:xfrm>
            <a:off x="761047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9" name="Line 27"/>
          <p:cNvSpPr>
            <a:spLocks noChangeShapeType="1"/>
          </p:cNvSpPr>
          <p:nvPr/>
        </p:nvSpPr>
        <p:spPr bwMode="auto">
          <a:xfrm>
            <a:off x="809307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0" name="Line 28"/>
          <p:cNvSpPr>
            <a:spLocks noChangeShapeType="1"/>
          </p:cNvSpPr>
          <p:nvPr/>
        </p:nvSpPr>
        <p:spPr bwMode="auto">
          <a:xfrm>
            <a:off x="858202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1" name="Line 29"/>
          <p:cNvSpPr>
            <a:spLocks noChangeShapeType="1"/>
          </p:cNvSpPr>
          <p:nvPr/>
        </p:nvSpPr>
        <p:spPr bwMode="auto">
          <a:xfrm>
            <a:off x="5184775" y="5103813"/>
            <a:ext cx="0" cy="5873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2" name="Line 30"/>
          <p:cNvSpPr>
            <a:spLocks noChangeShapeType="1"/>
          </p:cNvSpPr>
          <p:nvPr/>
        </p:nvSpPr>
        <p:spPr bwMode="auto">
          <a:xfrm>
            <a:off x="5708650" y="5094288"/>
            <a:ext cx="0" cy="5873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3" name="Line 31"/>
          <p:cNvSpPr>
            <a:spLocks noChangeShapeType="1"/>
          </p:cNvSpPr>
          <p:nvPr/>
        </p:nvSpPr>
        <p:spPr bwMode="auto">
          <a:xfrm>
            <a:off x="6178550" y="5094288"/>
            <a:ext cx="0" cy="5397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4" name="Line 32"/>
          <p:cNvSpPr>
            <a:spLocks noChangeShapeType="1"/>
          </p:cNvSpPr>
          <p:nvPr/>
        </p:nvSpPr>
        <p:spPr bwMode="auto">
          <a:xfrm>
            <a:off x="6664325" y="5094288"/>
            <a:ext cx="3175" cy="6508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5" name="Line 33"/>
          <p:cNvSpPr>
            <a:spLocks noChangeShapeType="1"/>
          </p:cNvSpPr>
          <p:nvPr/>
        </p:nvSpPr>
        <p:spPr bwMode="auto">
          <a:xfrm>
            <a:off x="3741738" y="5108575"/>
            <a:ext cx="0" cy="4762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6" name="Line 34"/>
          <p:cNvSpPr>
            <a:spLocks noChangeShapeType="1"/>
          </p:cNvSpPr>
          <p:nvPr/>
        </p:nvSpPr>
        <p:spPr bwMode="auto">
          <a:xfrm flipH="1">
            <a:off x="3700463" y="5108575"/>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7" name="Line 35"/>
          <p:cNvSpPr>
            <a:spLocks noChangeShapeType="1"/>
          </p:cNvSpPr>
          <p:nvPr/>
        </p:nvSpPr>
        <p:spPr bwMode="auto">
          <a:xfrm flipH="1">
            <a:off x="3700463" y="4349750"/>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8" name="Line 36"/>
          <p:cNvSpPr>
            <a:spLocks noChangeShapeType="1"/>
          </p:cNvSpPr>
          <p:nvPr/>
        </p:nvSpPr>
        <p:spPr bwMode="auto">
          <a:xfrm flipH="1">
            <a:off x="3700463" y="3592513"/>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9" name="Line 37"/>
          <p:cNvSpPr>
            <a:spLocks noChangeShapeType="1"/>
          </p:cNvSpPr>
          <p:nvPr/>
        </p:nvSpPr>
        <p:spPr bwMode="auto">
          <a:xfrm flipH="1">
            <a:off x="3700463" y="2833688"/>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0" name="Line 38"/>
          <p:cNvSpPr>
            <a:spLocks noChangeShapeType="1"/>
          </p:cNvSpPr>
          <p:nvPr/>
        </p:nvSpPr>
        <p:spPr bwMode="auto">
          <a:xfrm flipH="1">
            <a:off x="3700463" y="2073275"/>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1" name="Line 39"/>
          <p:cNvSpPr>
            <a:spLocks noChangeShapeType="1"/>
          </p:cNvSpPr>
          <p:nvPr/>
        </p:nvSpPr>
        <p:spPr bwMode="auto">
          <a:xfrm>
            <a:off x="7145338" y="5095875"/>
            <a:ext cx="0" cy="6350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2" name="Line 40"/>
          <p:cNvSpPr>
            <a:spLocks noChangeShapeType="1"/>
          </p:cNvSpPr>
          <p:nvPr/>
        </p:nvSpPr>
        <p:spPr bwMode="auto">
          <a:xfrm flipV="1">
            <a:off x="7013575" y="4856163"/>
            <a:ext cx="52388" cy="23812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3" name="Freeform 41"/>
          <p:cNvSpPr>
            <a:spLocks/>
          </p:cNvSpPr>
          <p:nvPr/>
        </p:nvSpPr>
        <p:spPr bwMode="auto">
          <a:xfrm>
            <a:off x="5124450" y="2206625"/>
            <a:ext cx="2230438" cy="2881313"/>
          </a:xfrm>
          <a:custGeom>
            <a:avLst/>
            <a:gdLst>
              <a:gd name="T0" fmla="*/ 0 w 1405"/>
              <a:gd name="T1" fmla="*/ 2147483647 h 1815"/>
              <a:gd name="T2" fmla="*/ 2147483647 w 1405"/>
              <a:gd name="T3" fmla="*/ 2147483647 h 1815"/>
              <a:gd name="T4" fmla="*/ 2147483647 w 1405"/>
              <a:gd name="T5" fmla="*/ 2147483647 h 1815"/>
              <a:gd name="T6" fmla="*/ 2147483647 w 1405"/>
              <a:gd name="T7" fmla="*/ 2147483647 h 1815"/>
              <a:gd name="T8" fmla="*/ 2147483647 w 1405"/>
              <a:gd name="T9" fmla="*/ 2147483647 h 1815"/>
              <a:gd name="T10" fmla="*/ 2147483647 w 1405"/>
              <a:gd name="T11" fmla="*/ 2147483647 h 1815"/>
              <a:gd name="T12" fmla="*/ 2147483647 w 1405"/>
              <a:gd name="T13" fmla="*/ 2147483647 h 1815"/>
              <a:gd name="T14" fmla="*/ 2147483647 w 1405"/>
              <a:gd name="T15" fmla="*/ 2147483647 h 1815"/>
              <a:gd name="T16" fmla="*/ 2147483647 w 1405"/>
              <a:gd name="T17" fmla="*/ 0 h 1815"/>
              <a:gd name="T18" fmla="*/ 2147483647 w 1405"/>
              <a:gd name="T19" fmla="*/ 2147483647 h 1815"/>
              <a:gd name="T20" fmla="*/ 2147483647 w 1405"/>
              <a:gd name="T21" fmla="*/ 2147483647 h 1815"/>
              <a:gd name="T22" fmla="*/ 2147483647 w 1405"/>
              <a:gd name="T23" fmla="*/ 2147483647 h 1815"/>
              <a:gd name="T24" fmla="*/ 2147483647 w 1405"/>
              <a:gd name="T25" fmla="*/ 2147483647 h 1815"/>
              <a:gd name="T26" fmla="*/ 2147483647 w 1405"/>
              <a:gd name="T27" fmla="*/ 2147483647 h 1815"/>
              <a:gd name="T28" fmla="*/ 2147483647 w 1405"/>
              <a:gd name="T29" fmla="*/ 2147483647 h 1815"/>
              <a:gd name="T30" fmla="*/ 2147483647 w 1405"/>
              <a:gd name="T31" fmla="*/ 2147483647 h 1815"/>
              <a:gd name="T32" fmla="*/ 2147483647 w 1405"/>
              <a:gd name="T33" fmla="*/ 2147483647 h 1815"/>
              <a:gd name="T34" fmla="*/ 2147483647 w 1405"/>
              <a:gd name="T35" fmla="*/ 2147483647 h 1815"/>
              <a:gd name="T36" fmla="*/ 2147483647 w 1405"/>
              <a:gd name="T37" fmla="*/ 2147483647 h 1815"/>
              <a:gd name="T38" fmla="*/ 2147483647 w 1405"/>
              <a:gd name="T39" fmla="*/ 2147483647 h 1815"/>
              <a:gd name="T40" fmla="*/ 2147483647 w 1405"/>
              <a:gd name="T41" fmla="*/ 2147483647 h 1815"/>
              <a:gd name="T42" fmla="*/ 2147483647 w 1405"/>
              <a:gd name="T43" fmla="*/ 2147483647 h 1815"/>
              <a:gd name="T44" fmla="*/ 2147483647 w 1405"/>
              <a:gd name="T45" fmla="*/ 2147483647 h 1815"/>
              <a:gd name="T46" fmla="*/ 2147483647 w 1405"/>
              <a:gd name="T47" fmla="*/ 2147483647 h 1815"/>
              <a:gd name="T48" fmla="*/ 2147483647 w 1405"/>
              <a:gd name="T49" fmla="*/ 2147483647 h 1815"/>
              <a:gd name="T50" fmla="*/ 2147483647 w 1405"/>
              <a:gd name="T51" fmla="*/ 2147483647 h 1815"/>
              <a:gd name="T52" fmla="*/ 2147483647 w 1405"/>
              <a:gd name="T53" fmla="*/ 2147483647 h 18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05" h="1815">
                <a:moveTo>
                  <a:pt x="0" y="1814"/>
                </a:moveTo>
                <a:lnTo>
                  <a:pt x="30" y="1686"/>
                </a:lnTo>
                <a:lnTo>
                  <a:pt x="71" y="1522"/>
                </a:lnTo>
                <a:lnTo>
                  <a:pt x="97" y="1285"/>
                </a:lnTo>
                <a:lnTo>
                  <a:pt x="107" y="1068"/>
                </a:lnTo>
                <a:lnTo>
                  <a:pt x="117" y="618"/>
                </a:lnTo>
                <a:lnTo>
                  <a:pt x="128" y="203"/>
                </a:lnTo>
                <a:lnTo>
                  <a:pt x="138" y="69"/>
                </a:lnTo>
                <a:lnTo>
                  <a:pt x="158" y="0"/>
                </a:lnTo>
                <a:lnTo>
                  <a:pt x="189" y="119"/>
                </a:lnTo>
                <a:lnTo>
                  <a:pt x="205" y="400"/>
                </a:lnTo>
                <a:lnTo>
                  <a:pt x="225" y="766"/>
                </a:lnTo>
                <a:lnTo>
                  <a:pt x="267" y="1463"/>
                </a:lnTo>
                <a:lnTo>
                  <a:pt x="323" y="1695"/>
                </a:lnTo>
                <a:lnTo>
                  <a:pt x="352" y="1808"/>
                </a:lnTo>
                <a:lnTo>
                  <a:pt x="300" y="1615"/>
                </a:lnTo>
                <a:lnTo>
                  <a:pt x="1208" y="1671"/>
                </a:lnTo>
                <a:lnTo>
                  <a:pt x="1224" y="1666"/>
                </a:lnTo>
                <a:lnTo>
                  <a:pt x="1229" y="1616"/>
                </a:lnTo>
                <a:lnTo>
                  <a:pt x="1250" y="1493"/>
                </a:lnTo>
                <a:lnTo>
                  <a:pt x="1260" y="1409"/>
                </a:lnTo>
                <a:lnTo>
                  <a:pt x="1291" y="1517"/>
                </a:lnTo>
                <a:lnTo>
                  <a:pt x="1317" y="1666"/>
                </a:lnTo>
                <a:lnTo>
                  <a:pt x="1342" y="1745"/>
                </a:lnTo>
                <a:lnTo>
                  <a:pt x="1368" y="1789"/>
                </a:lnTo>
                <a:lnTo>
                  <a:pt x="1394" y="1794"/>
                </a:lnTo>
                <a:lnTo>
                  <a:pt x="1404" y="1799"/>
                </a:lnTo>
              </a:path>
            </a:pathLst>
          </a:custGeom>
          <a:noFill/>
          <a:ln w="254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4" name="Line 42"/>
          <p:cNvSpPr>
            <a:spLocks noChangeShapeType="1"/>
          </p:cNvSpPr>
          <p:nvPr/>
        </p:nvSpPr>
        <p:spPr bwMode="auto">
          <a:xfrm>
            <a:off x="5127625" y="5078413"/>
            <a:ext cx="1903413"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5" name="Line 43"/>
          <p:cNvSpPr>
            <a:spLocks noChangeShapeType="1"/>
          </p:cNvSpPr>
          <p:nvPr/>
        </p:nvSpPr>
        <p:spPr bwMode="auto">
          <a:xfrm>
            <a:off x="7026275" y="5081588"/>
            <a:ext cx="344488"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6" name="Freeform 44"/>
          <p:cNvSpPr>
            <a:spLocks/>
          </p:cNvSpPr>
          <p:nvPr/>
        </p:nvSpPr>
        <p:spPr bwMode="auto">
          <a:xfrm>
            <a:off x="7027863" y="4533900"/>
            <a:ext cx="287337" cy="534988"/>
          </a:xfrm>
          <a:custGeom>
            <a:avLst/>
            <a:gdLst>
              <a:gd name="T0" fmla="*/ 0 w 181"/>
              <a:gd name="T1" fmla="*/ 2147483647 h 337"/>
              <a:gd name="T2" fmla="*/ 2147483647 w 181"/>
              <a:gd name="T3" fmla="*/ 0 h 337"/>
              <a:gd name="T4" fmla="*/ 2147483647 w 181"/>
              <a:gd name="T5" fmla="*/ 2147483647 h 337"/>
              <a:gd name="T6" fmla="*/ 2147483647 w 181"/>
              <a:gd name="T7" fmla="*/ 2147483647 h 337"/>
              <a:gd name="T8" fmla="*/ 2147483647 w 181"/>
              <a:gd name="T9" fmla="*/ 2147483647 h 337"/>
              <a:gd name="T10" fmla="*/ 0 w 181"/>
              <a:gd name="T11" fmla="*/ 2147483647 h 3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 h="337">
                <a:moveTo>
                  <a:pt x="0" y="336"/>
                </a:moveTo>
                <a:lnTo>
                  <a:pt x="60" y="0"/>
                </a:lnTo>
                <a:lnTo>
                  <a:pt x="102" y="96"/>
                </a:lnTo>
                <a:lnTo>
                  <a:pt x="114" y="186"/>
                </a:lnTo>
                <a:lnTo>
                  <a:pt x="180" y="336"/>
                </a:lnTo>
                <a:lnTo>
                  <a:pt x="0" y="336"/>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237" name="Group 45"/>
          <p:cNvGrpSpPr>
            <a:grpSpLocks/>
          </p:cNvGrpSpPr>
          <p:nvPr/>
        </p:nvGrpSpPr>
        <p:grpSpPr bwMode="auto">
          <a:xfrm>
            <a:off x="5410200" y="2201863"/>
            <a:ext cx="987425" cy="525462"/>
            <a:chOff x="2929" y="1387"/>
            <a:chExt cx="622" cy="331"/>
          </a:xfrm>
        </p:grpSpPr>
        <p:sp>
          <p:nvSpPr>
            <p:cNvPr id="457774" name="Rectangle 46"/>
            <p:cNvSpPr>
              <a:spLocks noChangeArrowheads="1"/>
            </p:cNvSpPr>
            <p:nvPr/>
          </p:nvSpPr>
          <p:spPr bwMode="auto">
            <a:xfrm>
              <a:off x="2929" y="1387"/>
              <a:ext cx="37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0</a:t>
              </a:r>
            </a:p>
          </p:txBody>
        </p:sp>
        <p:sp>
          <p:nvSpPr>
            <p:cNvPr id="457775" name="Rectangle 47"/>
            <p:cNvSpPr>
              <a:spLocks noChangeArrowheads="1"/>
            </p:cNvSpPr>
            <p:nvPr/>
          </p:nvSpPr>
          <p:spPr bwMode="auto">
            <a:xfrm>
              <a:off x="3176" y="1391"/>
              <a:ext cx="37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1</a:t>
              </a:r>
            </a:p>
          </p:txBody>
        </p:sp>
      </p:grpSp>
      <p:sp>
        <p:nvSpPr>
          <p:cNvPr id="457776" name="Rectangle 48"/>
          <p:cNvSpPr>
            <a:spLocks noChangeArrowheads="1"/>
          </p:cNvSpPr>
          <p:nvPr/>
        </p:nvSpPr>
        <p:spPr bwMode="auto">
          <a:xfrm>
            <a:off x="6137275" y="4262438"/>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600" b="1">
                <a:solidFill>
                  <a:srgbClr val="FFFF00"/>
                </a:solidFill>
                <a:effectLst>
                  <a:outerShdw blurRad="38100" dist="38100" dir="2700000" algn="tl">
                    <a:srgbClr val="000000"/>
                  </a:outerShdw>
                </a:effectLst>
                <a:latin typeface="Arial" pitchFamily="34" charset="0"/>
              </a:rPr>
              <a:t>s</a:t>
            </a:r>
          </a:p>
        </p:txBody>
      </p:sp>
      <p:grpSp>
        <p:nvGrpSpPr>
          <p:cNvPr id="8239" name="Group 49"/>
          <p:cNvGrpSpPr>
            <a:grpSpLocks/>
          </p:cNvGrpSpPr>
          <p:nvPr/>
        </p:nvGrpSpPr>
        <p:grpSpPr bwMode="auto">
          <a:xfrm>
            <a:off x="7153275" y="4267200"/>
            <a:ext cx="1020763" cy="579438"/>
            <a:chOff x="4027" y="2688"/>
            <a:chExt cx="643" cy="365"/>
          </a:xfrm>
        </p:grpSpPr>
        <p:sp>
          <p:nvSpPr>
            <p:cNvPr id="457778" name="Rectangle 50"/>
            <p:cNvSpPr>
              <a:spLocks noChangeArrowheads="1"/>
            </p:cNvSpPr>
            <p:nvPr/>
          </p:nvSpPr>
          <p:spPr bwMode="auto">
            <a:xfrm>
              <a:off x="4027" y="2688"/>
              <a:ext cx="40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G</a:t>
              </a:r>
              <a:r>
                <a:rPr lang="cs-CZ" sz="3200" b="1" baseline="-25000">
                  <a:solidFill>
                    <a:srgbClr val="FFFF00"/>
                  </a:solidFill>
                  <a:effectLst>
                    <a:outerShdw blurRad="38100" dist="38100" dir="2700000" algn="tl">
                      <a:srgbClr val="000000"/>
                    </a:outerShdw>
                  </a:effectLst>
                  <a:latin typeface="Arial" pitchFamily="34" charset="0"/>
                </a:rPr>
                <a:t>2</a:t>
              </a:r>
            </a:p>
          </p:txBody>
        </p:sp>
        <p:sp>
          <p:nvSpPr>
            <p:cNvPr id="457779" name="Rectangle 51"/>
            <p:cNvSpPr>
              <a:spLocks noChangeArrowheads="1"/>
            </p:cNvSpPr>
            <p:nvPr/>
          </p:nvSpPr>
          <p:spPr bwMode="auto">
            <a:xfrm>
              <a:off x="4341" y="2688"/>
              <a:ext cx="32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M</a:t>
              </a:r>
            </a:p>
          </p:txBody>
        </p:sp>
      </p:grpSp>
      <p:sp>
        <p:nvSpPr>
          <p:cNvPr id="457780" name="Rectangle 52"/>
          <p:cNvSpPr>
            <a:spLocks noChangeArrowheads="1"/>
          </p:cNvSpPr>
          <p:nvPr/>
        </p:nvSpPr>
        <p:spPr bwMode="auto">
          <a:xfrm>
            <a:off x="5316538" y="1546225"/>
            <a:ext cx="2182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400" b="1">
                <a:solidFill>
                  <a:srgbClr val="FFFF00"/>
                </a:solidFill>
                <a:effectLst>
                  <a:outerShdw blurRad="38100" dist="38100" dir="2700000" algn="tl">
                    <a:srgbClr val="000000"/>
                  </a:outerShdw>
                </a:effectLst>
                <a:latin typeface="Arial" pitchFamily="34" charset="0"/>
              </a:rPr>
              <a:t>DNA Analysis</a:t>
            </a:r>
          </a:p>
        </p:txBody>
      </p:sp>
      <p:sp>
        <p:nvSpPr>
          <p:cNvPr id="8241" name="Rectangle 53"/>
          <p:cNvSpPr>
            <a:spLocks noChangeArrowheads="1"/>
          </p:cNvSpPr>
          <p:nvPr/>
        </p:nvSpPr>
        <p:spPr bwMode="auto">
          <a:xfrm>
            <a:off x="5449888" y="5611813"/>
            <a:ext cx="1792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solidFill>
                  <a:srgbClr val="B1F3FF"/>
                </a:solidFill>
              </a:rPr>
              <a:t>DNA  content</a:t>
            </a:r>
          </a:p>
        </p:txBody>
      </p:sp>
      <p:sp>
        <p:nvSpPr>
          <p:cNvPr id="8242" name="Rectangle 54"/>
          <p:cNvSpPr>
            <a:spLocks noChangeArrowheads="1"/>
          </p:cNvSpPr>
          <p:nvPr/>
        </p:nvSpPr>
        <p:spPr bwMode="auto">
          <a:xfrm>
            <a:off x="3316288" y="3027363"/>
            <a:ext cx="220662"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a:solidFill>
                  <a:srgbClr val="B1F3FF"/>
                </a:solidFill>
              </a:rPr>
              <a:t>Count</a:t>
            </a:r>
          </a:p>
        </p:txBody>
      </p:sp>
      <p:grpSp>
        <p:nvGrpSpPr>
          <p:cNvPr id="8243" name="Group 55"/>
          <p:cNvGrpSpPr>
            <a:grpSpLocks/>
          </p:cNvGrpSpPr>
          <p:nvPr/>
        </p:nvGrpSpPr>
        <p:grpSpPr bwMode="auto">
          <a:xfrm>
            <a:off x="5165725" y="5076825"/>
            <a:ext cx="2262188" cy="698500"/>
            <a:chOff x="2775" y="3198"/>
            <a:chExt cx="1425" cy="440"/>
          </a:xfrm>
        </p:grpSpPr>
        <p:sp>
          <p:nvSpPr>
            <p:cNvPr id="457784" name="Rectangle 56"/>
            <p:cNvSpPr>
              <a:spLocks noChangeArrowheads="1"/>
            </p:cNvSpPr>
            <p:nvPr/>
          </p:nvSpPr>
          <p:spPr bwMode="auto">
            <a:xfrm>
              <a:off x="2775" y="3388"/>
              <a:ext cx="3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000" b="1">
                  <a:solidFill>
                    <a:srgbClr val="F5DD49"/>
                  </a:solidFill>
                  <a:effectLst>
                    <a:outerShdw blurRad="38100" dist="38100" dir="2700000" algn="tl">
                      <a:srgbClr val="000000"/>
                    </a:outerShdw>
                  </a:effectLst>
                  <a:latin typeface="Arial" pitchFamily="34" charset="0"/>
                </a:rPr>
                <a:t>2N</a:t>
              </a:r>
            </a:p>
          </p:txBody>
        </p:sp>
        <p:sp>
          <p:nvSpPr>
            <p:cNvPr id="457785" name="Rectangle 57"/>
            <p:cNvSpPr>
              <a:spLocks noChangeArrowheads="1"/>
            </p:cNvSpPr>
            <p:nvPr/>
          </p:nvSpPr>
          <p:spPr bwMode="auto">
            <a:xfrm>
              <a:off x="3879" y="3383"/>
              <a:ext cx="3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000" b="1">
                  <a:solidFill>
                    <a:srgbClr val="F5DD49"/>
                  </a:solidFill>
                  <a:effectLst>
                    <a:outerShdw blurRad="38100" dist="38100" dir="2700000" algn="tl">
                      <a:srgbClr val="000000"/>
                    </a:outerShdw>
                  </a:effectLst>
                  <a:latin typeface="Arial" pitchFamily="34" charset="0"/>
                </a:rPr>
                <a:t>4N</a:t>
              </a:r>
            </a:p>
          </p:txBody>
        </p:sp>
        <p:sp>
          <p:nvSpPr>
            <p:cNvPr id="8249" name="Line 58"/>
            <p:cNvSpPr>
              <a:spLocks noChangeShapeType="1"/>
            </p:cNvSpPr>
            <p:nvPr/>
          </p:nvSpPr>
          <p:spPr bwMode="auto">
            <a:xfrm flipV="1">
              <a:off x="2928" y="3198"/>
              <a:ext cx="0" cy="217"/>
            </a:xfrm>
            <a:prstGeom prst="line">
              <a:avLst/>
            </a:prstGeom>
            <a:noFill/>
            <a:ln w="25400">
              <a:solidFill>
                <a:srgbClr val="FFDC0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0" name="Line 59"/>
            <p:cNvSpPr>
              <a:spLocks noChangeShapeType="1"/>
            </p:cNvSpPr>
            <p:nvPr/>
          </p:nvSpPr>
          <p:spPr bwMode="auto">
            <a:xfrm flipV="1">
              <a:off x="4032" y="3198"/>
              <a:ext cx="0" cy="217"/>
            </a:xfrm>
            <a:prstGeom prst="line">
              <a:avLst/>
            </a:prstGeom>
            <a:noFill/>
            <a:ln w="25400">
              <a:solidFill>
                <a:srgbClr val="FFDC0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44" name="Rectangle 60"/>
          <p:cNvSpPr>
            <a:spLocks noChangeArrowheads="1"/>
          </p:cNvSpPr>
          <p:nvPr/>
        </p:nvSpPr>
        <p:spPr bwMode="auto">
          <a:xfrm>
            <a:off x="2534444" y="0"/>
            <a:ext cx="5378450" cy="70485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b"/>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90000"/>
              </a:lnSpc>
              <a:spcBef>
                <a:spcPct val="0"/>
              </a:spcBef>
              <a:buClrTx/>
              <a:buSzTx/>
              <a:buFontTx/>
              <a:buNone/>
            </a:pPr>
            <a:r>
              <a:rPr lang="cs-CZ" altLang="en-US" sz="4400" b="1" dirty="0" err="1">
                <a:solidFill>
                  <a:srgbClr val="FAFD00"/>
                </a:solidFill>
                <a:latin typeface="Century Gothic" pitchFamily="34" charset="0"/>
              </a:rPr>
              <a:t>Normal</a:t>
            </a:r>
            <a:r>
              <a:rPr lang="cs-CZ" altLang="en-US" sz="4400" b="1" dirty="0">
                <a:solidFill>
                  <a:srgbClr val="FAFD00"/>
                </a:solidFill>
                <a:latin typeface="Century Gothic" pitchFamily="34" charset="0"/>
              </a:rPr>
              <a:t> Cell </a:t>
            </a:r>
            <a:r>
              <a:rPr lang="cs-CZ" altLang="en-US" sz="4400" b="1" dirty="0" err="1">
                <a:solidFill>
                  <a:srgbClr val="FAFD00"/>
                </a:solidFill>
                <a:latin typeface="Century Gothic" pitchFamily="34" charset="0"/>
              </a:rPr>
              <a:t>Cycle</a:t>
            </a:r>
            <a:r>
              <a:rPr lang="cs-CZ" altLang="en-US" sz="4400" b="1" dirty="0">
                <a:solidFill>
                  <a:srgbClr val="FAFD00"/>
                </a:solidFill>
                <a:latin typeface="Century Gothic" pitchFamily="34" charset="0"/>
              </a:rPr>
              <a:t> </a:t>
            </a:r>
            <a:endParaRPr lang="cs-CZ" altLang="en-US" sz="4400" b="1" dirty="0">
              <a:solidFill>
                <a:srgbClr val="FAFD00"/>
              </a:solidFill>
              <a:latin typeface="Century Gothic CE" charset="-18"/>
            </a:endParaRPr>
          </a:p>
        </p:txBody>
      </p:sp>
      <p:sp>
        <p:nvSpPr>
          <p:cNvPr id="8245" name="Rectangle 61"/>
          <p:cNvSpPr>
            <a:spLocks noChangeArrowheads="1"/>
          </p:cNvSpPr>
          <p:nvPr/>
        </p:nvSpPr>
        <p:spPr bwMode="auto">
          <a:xfrm>
            <a:off x="4570413" y="64770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1600" b="1">
                <a:solidFill>
                  <a:srgbClr val="FAFD00"/>
                </a:solidFill>
                <a:latin typeface="Geneva" charset="0"/>
              </a:rPr>
              <a:t>Purdue University Cytometry Laboratories</a:t>
            </a:r>
          </a:p>
        </p:txBody>
      </p:sp>
      <p:sp>
        <p:nvSpPr>
          <p:cNvPr id="457790" name="Rectangle 62"/>
          <p:cNvSpPr>
            <a:spLocks noChangeArrowheads="1"/>
          </p:cNvSpPr>
          <p:nvPr/>
        </p:nvSpPr>
        <p:spPr bwMode="auto">
          <a:xfrm>
            <a:off x="1116013" y="5373688"/>
            <a:ext cx="24733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a:defRPr/>
            </a:pPr>
            <a:r>
              <a:rPr lang="cs-CZ" sz="2000" b="1">
                <a:solidFill>
                  <a:srgbClr val="FF0000"/>
                </a:solidFill>
                <a:effectLst>
                  <a:outerShdw blurRad="38100" dist="38100" dir="2700000" algn="tl">
                    <a:srgbClr val="000000"/>
                  </a:outerShdw>
                </a:effectLst>
                <a:latin typeface="Century Gothic" pitchFamily="34" charset="0"/>
              </a:rPr>
              <a:t>- propidium iodide</a:t>
            </a:r>
          </a:p>
          <a:p>
            <a:pPr defTabSz="762000">
              <a:defRPr/>
            </a:pPr>
            <a:r>
              <a:rPr lang="cs-CZ" sz="2000" b="1">
                <a:solidFill>
                  <a:srgbClr val="FF0000"/>
                </a:solidFill>
                <a:effectLst>
                  <a:outerShdw blurRad="38100" dist="38100" dir="2700000" algn="tl">
                    <a:srgbClr val="000000"/>
                  </a:outerShdw>
                </a:effectLst>
                <a:latin typeface="Century Gothic" pitchFamily="34" charset="0"/>
              </a:rPr>
              <a:t>- DAPI</a:t>
            </a:r>
          </a:p>
          <a:p>
            <a:pPr defTabSz="762000">
              <a:defRPr/>
            </a:pPr>
            <a:r>
              <a:rPr lang="cs-CZ" sz="2000" b="1">
                <a:solidFill>
                  <a:srgbClr val="FF0000"/>
                </a:solidFill>
                <a:effectLst>
                  <a:outerShdw blurRad="38100" dist="38100" dir="2700000" algn="tl">
                    <a:srgbClr val="000000"/>
                  </a:outerShdw>
                </a:effectLst>
                <a:latin typeface="Century Gothic" pitchFamily="34" charset="0"/>
              </a:rPr>
              <a:t>- Hoechst 33342</a:t>
            </a:r>
          </a:p>
          <a:p>
            <a:pPr defTabSz="762000">
              <a:defRPr/>
            </a:pPr>
            <a:r>
              <a:rPr lang="cs-CZ" sz="2000" b="1">
                <a:solidFill>
                  <a:srgbClr val="FF0000"/>
                </a:solidFill>
                <a:effectLst>
                  <a:outerShdw blurRad="38100" dist="38100" dir="2700000" algn="tl">
                    <a:srgbClr val="000000"/>
                  </a:outerShdw>
                </a:effectLst>
                <a:latin typeface="Century Gothic" pitchFamily="34" charset="0"/>
              </a:rPr>
              <a:t>- 7-AAD</a:t>
            </a:r>
            <a:endParaRPr lang="cs-CZ" sz="2000" b="1">
              <a:solidFill>
                <a:srgbClr val="FF0000"/>
              </a:solidFill>
              <a:effectLst>
                <a:outerShdw blurRad="38100" dist="38100" dir="2700000" algn="tl">
                  <a:srgbClr val="000000"/>
                </a:outerShdw>
              </a:effectLst>
              <a:latin typeface="Century Gothic CE" charset="-18"/>
            </a:endParaRPr>
          </a:p>
        </p:txBody>
      </p:sp>
    </p:spTree>
    <p:extLst>
      <p:ext uri="{BB962C8B-B14F-4D97-AF65-F5344CB8AC3E}">
        <p14:creationId xmlns:p14="http://schemas.microsoft.com/office/powerpoint/2010/main" val="2503793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899592" y="4614"/>
            <a:ext cx="7970837" cy="1143000"/>
          </a:xfrm>
        </p:spPr>
        <p:txBody>
          <a:bodyPr/>
          <a:lstStyle/>
          <a:p>
            <a:pPr eaLnBrk="1" hangingPunct="1"/>
            <a:r>
              <a:rPr lang="en-US" altLang="en-US" sz="3200" dirty="0" smtClean="0"/>
              <a:t>Cell cycle histogram: how to analyze?</a:t>
            </a:r>
            <a:endParaRPr lang="cs-CZ" altLang="en-US" sz="3200" dirty="0" smtClean="0"/>
          </a:p>
        </p:txBody>
      </p:sp>
      <p:sp>
        <p:nvSpPr>
          <p:cNvPr id="9219" name="Rectangle 3"/>
          <p:cNvSpPr>
            <a:spLocks noGrp="1" noChangeArrowheads="1"/>
          </p:cNvSpPr>
          <p:nvPr>
            <p:ph idx="1"/>
          </p:nvPr>
        </p:nvSpPr>
        <p:spPr/>
        <p:txBody>
          <a:bodyPr/>
          <a:lstStyle/>
          <a:p>
            <a:pPr eaLnBrk="1" hangingPunct="1"/>
            <a:r>
              <a:rPr lang="en-US" altLang="en-US" sz="2000" smtClean="0">
                <a:solidFill>
                  <a:srgbClr val="FF0000"/>
                </a:solidFill>
              </a:rPr>
              <a:t>It is not recommended </a:t>
            </a:r>
            <a:r>
              <a:rPr lang="en-US" altLang="en-US" sz="2000" smtClean="0"/>
              <a:t>to statistically analyze it using simple gating in the histogram </a:t>
            </a:r>
          </a:p>
          <a:p>
            <a:pPr eaLnBrk="1" hangingPunct="1"/>
            <a:r>
              <a:rPr lang="en-US" altLang="en-US" sz="2000" smtClean="0">
                <a:solidFill>
                  <a:srgbClr val="FF0000"/>
                </a:solidFill>
              </a:rPr>
              <a:t>It is necessary </a:t>
            </a:r>
            <a:r>
              <a:rPr lang="en-US" altLang="en-US" sz="2000" smtClean="0"/>
              <a:t>to use software tolls for modeling of distribution of cell cycle phases</a:t>
            </a:r>
            <a:endParaRPr lang="cs-CZ" altLang="en-US" sz="2000" smtClean="0"/>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3573463"/>
            <a:ext cx="5280025" cy="296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6381750"/>
            <a:ext cx="1443038"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151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246063"/>
            <a:ext cx="2317750"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8788" y="476250"/>
            <a:ext cx="874712"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3438" y="836613"/>
            <a:ext cx="3924300"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descr="http://www.denovosoftware.com/images/basicDnaPlo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3919538"/>
            <a:ext cx="35623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descr="http://www.denovosoftware.com/assets/images/content/webinar_Flow_Ruo_logo_Thum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8038" y="3933825"/>
            <a:ext cx="1047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9" descr="https://lh4.googleusercontent.com/2kpekjne9bxvZF0UTC6QQszo-zdRB4hRcM1gOEFr2HKWczwpVaQyPTzQO4kPXwLDA-6auqRYnyVYW8EnTLI9ssPDIUD-Cye4AGZaCFL77oq-ln7zAP346Yp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9188" y="3933825"/>
            <a:ext cx="2995612"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1" descr="http://flowjo.com/wp-content/uploads/2013/11/FJCOMBOTEST3.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8200" y="4722813"/>
            <a:ext cx="1781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3" descr="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6438" y="228600"/>
            <a:ext cx="38163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6295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p:cNvSpPr>
            <a:spLocks noGrp="1"/>
          </p:cNvSpPr>
          <p:nvPr>
            <p:ph type="title"/>
          </p:nvPr>
        </p:nvSpPr>
        <p:spPr/>
        <p:txBody>
          <a:bodyPr/>
          <a:lstStyle/>
          <a:p>
            <a:r>
              <a:rPr lang="cs-CZ" altLang="en-US" smtClean="0"/>
              <a:t>Co je průtokový cytometr</a:t>
            </a:r>
            <a:r>
              <a:rPr lang="en-US" altLang="en-US" smtClean="0"/>
              <a:t>?</a:t>
            </a:r>
          </a:p>
        </p:txBody>
      </p:sp>
      <p:pic>
        <p:nvPicPr>
          <p:cNvPr id="18435" name="Picture 2" descr="http://regmed.musc.edu/flowcytometry/images/Interrogation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8775"/>
            <a:ext cx="77089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6387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71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45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6" name="Rectangle 10"/>
          <p:cNvSpPr>
            <a:spLocks noChangeArrowheads="1"/>
          </p:cNvSpPr>
          <p:nvPr/>
        </p:nvSpPr>
        <p:spPr bwMode="auto">
          <a:xfrm>
            <a:off x="5651500" y="188913"/>
            <a:ext cx="3313113"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a:solidFill>
                  <a:schemeClr val="tx2"/>
                </a:solidFill>
                <a:latin typeface="Times New Roman" pitchFamily="18" charset="0"/>
              </a:rPr>
              <a:t>Analysis of synchronized cells</a:t>
            </a:r>
            <a:endParaRPr lang="cs-CZ" altLang="en-US">
              <a:solidFill>
                <a:schemeClr val="tx2"/>
              </a:solidFill>
              <a:latin typeface="Times New Roman" pitchFamily="18" charset="0"/>
            </a:endParaRPr>
          </a:p>
        </p:txBody>
      </p:sp>
    </p:spTree>
    <p:extLst>
      <p:ext uri="{BB962C8B-B14F-4D97-AF65-F5344CB8AC3E}">
        <p14:creationId xmlns:p14="http://schemas.microsoft.com/office/powerpoint/2010/main" val="10013772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57288" y="120650"/>
            <a:ext cx="7715250" cy="500038"/>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000" b="1" dirty="0">
                <a:solidFill>
                  <a:schemeClr val="tx2"/>
                </a:solidFill>
                <a:latin typeface="Century Gothic" pitchFamily="34" charset="0"/>
              </a:rPr>
              <a:t>Analysis if </a:t>
            </a:r>
            <a:r>
              <a:rPr lang="en-US" altLang="en-US" sz="4000" b="1" dirty="0" err="1">
                <a:solidFill>
                  <a:schemeClr val="tx2"/>
                </a:solidFill>
                <a:latin typeface="Century Gothic" pitchFamily="34" charset="0"/>
              </a:rPr>
              <a:t>BrdU</a:t>
            </a:r>
            <a:r>
              <a:rPr lang="en-US" altLang="en-US" sz="4000" b="1" dirty="0">
                <a:solidFill>
                  <a:schemeClr val="tx2"/>
                </a:solidFill>
                <a:latin typeface="Century Gothic" pitchFamily="34" charset="0"/>
              </a:rPr>
              <a:t> incorporation</a:t>
            </a:r>
            <a:endParaRPr lang="cs-CZ" altLang="en-US" sz="4000" b="1" dirty="0">
              <a:solidFill>
                <a:schemeClr val="tx2"/>
              </a:solidFill>
              <a:latin typeface="Century Gothic CE" charset="-18"/>
            </a:endParaRPr>
          </a:p>
        </p:txBody>
      </p:sp>
      <p:sp>
        <p:nvSpPr>
          <p:cNvPr id="15363" name="Rectangle 6"/>
          <p:cNvSpPr>
            <a:spLocks noChangeArrowheads="1"/>
          </p:cNvSpPr>
          <p:nvPr/>
        </p:nvSpPr>
        <p:spPr bwMode="auto">
          <a:xfrm>
            <a:off x="1187450" y="1700213"/>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en-US" altLang="en-US" sz="2400"/>
              <a:t>B</a:t>
            </a:r>
            <a:r>
              <a:rPr lang="cs-CZ" altLang="en-US" sz="2400"/>
              <a:t>romodeoxyuridin</a:t>
            </a:r>
            <a:r>
              <a:rPr lang="en-US" altLang="en-US" sz="2400"/>
              <a:t> (</a:t>
            </a:r>
            <a:r>
              <a:rPr lang="cs-CZ" altLang="en-US" sz="2400">
                <a:cs typeface="Times New Roman" pitchFamily="18" charset="0"/>
              </a:rPr>
              <a:t>BrdU</a:t>
            </a:r>
            <a:r>
              <a:rPr lang="en-US" altLang="en-US" sz="2400">
                <a:cs typeface="Times New Roman" pitchFamily="18" charset="0"/>
              </a:rPr>
              <a:t>)</a:t>
            </a:r>
            <a:r>
              <a:rPr lang="en-US" altLang="en-US" sz="2400"/>
              <a:t> is incorporated into DNA instead of thymidine during S-phase</a:t>
            </a:r>
          </a:p>
          <a:p>
            <a:pPr eaLnBrk="1" hangingPunct="1"/>
            <a:r>
              <a:rPr lang="cs-CZ" altLang="en-US" sz="2400">
                <a:cs typeface="Times New Roman" pitchFamily="18" charset="0"/>
              </a:rPr>
              <a:t>BrdU</a:t>
            </a:r>
            <a:r>
              <a:rPr lang="en-US" altLang="en-US" sz="2400">
                <a:cs typeface="Times New Roman" pitchFamily="18" charset="0"/>
              </a:rPr>
              <a:t> is detected using specific antibody after the fixation and partial denaturation of DNA (acid, DNAse)</a:t>
            </a:r>
          </a:p>
          <a:p>
            <a:pPr eaLnBrk="1" hangingPunct="1"/>
            <a:r>
              <a:rPr lang="en-US" altLang="en-US" sz="2400">
                <a:cs typeface="Times New Roman" pitchFamily="18" charset="0"/>
              </a:rPr>
              <a:t>DNA can be stained in the last step</a:t>
            </a:r>
          </a:p>
        </p:txBody>
      </p:sp>
    </p:spTree>
    <p:extLst>
      <p:ext uri="{BB962C8B-B14F-4D97-AF65-F5344CB8AC3E}">
        <p14:creationId xmlns:p14="http://schemas.microsoft.com/office/powerpoint/2010/main" val="25515293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157288" y="120650"/>
            <a:ext cx="7715250" cy="5715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000" b="1" dirty="0">
                <a:solidFill>
                  <a:schemeClr val="tx2"/>
                </a:solidFill>
                <a:latin typeface="Century Gothic" pitchFamily="34" charset="0"/>
              </a:rPr>
              <a:t>Analysis if </a:t>
            </a:r>
            <a:r>
              <a:rPr lang="en-US" altLang="en-US" sz="4000" b="1" dirty="0" err="1">
                <a:solidFill>
                  <a:schemeClr val="tx2"/>
                </a:solidFill>
                <a:latin typeface="Century Gothic" pitchFamily="34" charset="0"/>
              </a:rPr>
              <a:t>BrdU</a:t>
            </a:r>
            <a:r>
              <a:rPr lang="en-US" altLang="en-US" sz="4000" b="1" dirty="0">
                <a:solidFill>
                  <a:schemeClr val="tx2"/>
                </a:solidFill>
                <a:latin typeface="Century Gothic" pitchFamily="34" charset="0"/>
              </a:rPr>
              <a:t> incorporation</a:t>
            </a:r>
            <a:endParaRPr lang="cs-CZ" altLang="en-US" sz="4000" b="1" dirty="0">
              <a:solidFill>
                <a:schemeClr val="tx2"/>
              </a:solidFill>
              <a:latin typeface="Century Gothic CE" charset="-18"/>
            </a:endParaRPr>
          </a:p>
        </p:txBody>
      </p:sp>
      <p:pic>
        <p:nvPicPr>
          <p:cNvPr id="1638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349375"/>
            <a:ext cx="5427663" cy="485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52520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cs-CZ" altLang="en-US" b="1" smtClean="0"/>
              <a:t>Click azide/alkyne reaction</a:t>
            </a:r>
            <a:r>
              <a:rPr lang="cs-CZ" altLang="en-US" smtClean="0"/>
              <a:t> </a:t>
            </a:r>
          </a:p>
        </p:txBody>
      </p:sp>
      <p:pic>
        <p:nvPicPr>
          <p:cNvPr id="184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557338"/>
            <a:ext cx="745172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7" descr="http://www.invitrogen.com/etc/medialib/en/images/ics_organized/applications/cell_tissue_analysis/data_diagram/750_wide.Par.94243.Image.-1.-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5251450"/>
            <a:ext cx="789940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9" descr="Invitroge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9825" y="0"/>
            <a:ext cx="2924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4002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173163" y="-26988"/>
            <a:ext cx="7772400" cy="4124326"/>
          </a:xfrm>
        </p:spPr>
        <p:txBody>
          <a:bodyPr/>
          <a:lstStyle/>
          <a:p>
            <a:pPr eaLnBrk="1" hangingPunct="1"/>
            <a:r>
              <a:rPr lang="en-US" altLang="en-US" smtClean="0"/>
              <a:t>Click-IT (Invitrogen) applications</a:t>
            </a:r>
            <a:br>
              <a:rPr lang="en-US" altLang="en-US" smtClean="0"/>
            </a:br>
            <a:r>
              <a:rPr lang="en-US" altLang="en-US" smtClean="0"/>
              <a:t/>
            </a:r>
            <a:br>
              <a:rPr lang="en-US" altLang="en-US" smtClean="0"/>
            </a:br>
            <a:r>
              <a:rPr lang="en-US" altLang="en-US" sz="3600" smtClean="0"/>
              <a:t>analysis of </a:t>
            </a:r>
            <a:r>
              <a:rPr lang="cs-CZ" altLang="en-US" sz="3600" smtClean="0"/>
              <a:t>DNA</a:t>
            </a:r>
            <a:r>
              <a:rPr lang="en-US" altLang="en-US" sz="3600" smtClean="0"/>
              <a:t> synthesis</a:t>
            </a:r>
            <a:r>
              <a:rPr lang="cs-CZ" altLang="en-US" sz="3600" smtClean="0"/>
              <a:t> (EdU - </a:t>
            </a:r>
            <a:r>
              <a:rPr lang="en-US" altLang="en-US" sz="3600" smtClean="0"/>
              <a:t>5-Ethynyl-2'-deoxyuridine</a:t>
            </a:r>
            <a:r>
              <a:rPr lang="cs-CZ" altLang="en-US" sz="3600" smtClean="0"/>
              <a:t>)</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573463"/>
            <a:ext cx="3922712" cy="2960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0060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8371" name="Text Box 3"/>
          <p:cNvSpPr txBox="1">
            <a:spLocks noChangeArrowheads="1"/>
          </p:cNvSpPr>
          <p:nvPr/>
        </p:nvSpPr>
        <p:spPr bwMode="auto">
          <a:xfrm>
            <a:off x="2114550" y="5029200"/>
            <a:ext cx="2457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Tritiated (3H) thymidine</a:t>
            </a:r>
          </a:p>
        </p:txBody>
      </p:sp>
      <p:grpSp>
        <p:nvGrpSpPr>
          <p:cNvPr id="698372" name="Group 4"/>
          <p:cNvGrpSpPr>
            <a:grpSpLocks/>
          </p:cNvGrpSpPr>
          <p:nvPr/>
        </p:nvGrpSpPr>
        <p:grpSpPr bwMode="auto">
          <a:xfrm>
            <a:off x="6265863" y="4302125"/>
            <a:ext cx="458787" cy="463550"/>
            <a:chOff x="4972" y="1747"/>
            <a:chExt cx="289" cy="292"/>
          </a:xfrm>
        </p:grpSpPr>
        <p:sp>
          <p:nvSpPr>
            <p:cNvPr id="21540"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41"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42"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43"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44"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45"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79" name="Group 11"/>
          <p:cNvGrpSpPr>
            <a:grpSpLocks/>
          </p:cNvGrpSpPr>
          <p:nvPr/>
        </p:nvGrpSpPr>
        <p:grpSpPr bwMode="auto">
          <a:xfrm>
            <a:off x="6265863" y="2606675"/>
            <a:ext cx="458787" cy="463550"/>
            <a:chOff x="4972" y="1747"/>
            <a:chExt cx="289" cy="292"/>
          </a:xfrm>
        </p:grpSpPr>
        <p:sp>
          <p:nvSpPr>
            <p:cNvPr id="21534"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35"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36"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7"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8"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9"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86" name="Group 18"/>
          <p:cNvGrpSpPr>
            <a:grpSpLocks/>
          </p:cNvGrpSpPr>
          <p:nvPr/>
        </p:nvGrpSpPr>
        <p:grpSpPr bwMode="auto">
          <a:xfrm>
            <a:off x="6284913" y="852488"/>
            <a:ext cx="458787" cy="463550"/>
            <a:chOff x="4972" y="1747"/>
            <a:chExt cx="289" cy="292"/>
          </a:xfrm>
        </p:grpSpPr>
        <p:sp>
          <p:nvSpPr>
            <p:cNvPr id="21528"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29"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30"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1"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2"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3"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93" name="Group 25"/>
          <p:cNvGrpSpPr>
            <a:grpSpLocks/>
          </p:cNvGrpSpPr>
          <p:nvPr/>
        </p:nvGrpSpPr>
        <p:grpSpPr bwMode="auto">
          <a:xfrm>
            <a:off x="6248400" y="6048375"/>
            <a:ext cx="458788" cy="463550"/>
            <a:chOff x="4972" y="1747"/>
            <a:chExt cx="289" cy="292"/>
          </a:xfrm>
        </p:grpSpPr>
        <p:sp>
          <p:nvSpPr>
            <p:cNvPr id="21522"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23"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24"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5"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6"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7"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400" name="Group 32"/>
          <p:cNvGrpSpPr>
            <a:grpSpLocks/>
          </p:cNvGrpSpPr>
          <p:nvPr/>
        </p:nvGrpSpPr>
        <p:grpSpPr bwMode="auto">
          <a:xfrm>
            <a:off x="2239963" y="2066925"/>
            <a:ext cx="2360612" cy="2811463"/>
            <a:chOff x="1411" y="1302"/>
            <a:chExt cx="1487" cy="1771"/>
          </a:xfrm>
        </p:grpSpPr>
        <p:pic>
          <p:nvPicPr>
            <p:cNvPr id="21514" name="Picture 33" descr="ThymidineBlack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1" y="1302"/>
              <a:ext cx="1405" cy="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5" name="Group 34"/>
            <p:cNvGrpSpPr>
              <a:grpSpLocks/>
            </p:cNvGrpSpPr>
            <p:nvPr/>
          </p:nvGrpSpPr>
          <p:grpSpPr bwMode="auto">
            <a:xfrm>
              <a:off x="2609" y="1463"/>
              <a:ext cx="289" cy="292"/>
              <a:chOff x="2729" y="636"/>
              <a:chExt cx="289" cy="292"/>
            </a:xfrm>
          </p:grpSpPr>
          <p:sp>
            <p:nvSpPr>
              <p:cNvPr id="21516" name="AutoShape 35"/>
              <p:cNvSpPr>
                <a:spLocks noChangeAspect="1" noChangeArrowheads="1" noTextEdit="1"/>
              </p:cNvSpPr>
              <p:nvPr/>
            </p:nvSpPr>
            <p:spPr bwMode="auto">
              <a:xfrm rot="10800000">
                <a:off x="2729" y="636"/>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17" name="Freeform 36"/>
              <p:cNvSpPr>
                <a:spLocks/>
              </p:cNvSpPr>
              <p:nvPr/>
            </p:nvSpPr>
            <p:spPr bwMode="auto">
              <a:xfrm rot="10800000">
                <a:off x="2731" y="642"/>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518" name="Freeform 37"/>
              <p:cNvSpPr>
                <a:spLocks/>
              </p:cNvSpPr>
              <p:nvPr/>
            </p:nvSpPr>
            <p:spPr bwMode="auto">
              <a:xfrm rot="10800000">
                <a:off x="2849" y="760"/>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9" name="Freeform 38"/>
              <p:cNvSpPr>
                <a:spLocks/>
              </p:cNvSpPr>
              <p:nvPr/>
            </p:nvSpPr>
            <p:spPr bwMode="auto">
              <a:xfrm rot="10800000">
                <a:off x="2762" y="690"/>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0" name="Freeform 39"/>
              <p:cNvSpPr>
                <a:spLocks/>
              </p:cNvSpPr>
              <p:nvPr/>
            </p:nvSpPr>
            <p:spPr bwMode="auto">
              <a:xfrm rot="10800000">
                <a:off x="2893" y="690"/>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1" name="Freeform 40"/>
              <p:cNvSpPr>
                <a:spLocks/>
              </p:cNvSpPr>
              <p:nvPr/>
            </p:nvSpPr>
            <p:spPr bwMode="auto">
              <a:xfrm rot="10800000">
                <a:off x="2820" y="816"/>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1513" name="Text Box 41"/>
          <p:cNvSpPr txBox="1">
            <a:spLocks noChangeArrowheads="1"/>
          </p:cNvSpPr>
          <p:nvPr/>
        </p:nvSpPr>
        <p:spPr bwMode="auto">
          <a:xfrm>
            <a:off x="1109663" y="228600"/>
            <a:ext cx="1765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a:t>3</a:t>
            </a:r>
            <a:r>
              <a:rPr lang="en-US" altLang="en-US" sz="1800" b="1"/>
              <a:t>H-thymidine</a:t>
            </a:r>
          </a:p>
        </p:txBody>
      </p:sp>
    </p:spTree>
    <p:extLst>
      <p:ext uri="{BB962C8B-B14F-4D97-AF65-F5344CB8AC3E}">
        <p14:creationId xmlns:p14="http://schemas.microsoft.com/office/powerpoint/2010/main" val="3975656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695 0 L 0.31823 0.16458 " pathEditMode="relative" rAng="0" ptsTypes="AA">
                                      <p:cBhvr>
                                        <p:cTn id="6" dur="2000" fill="hold"/>
                                        <p:tgtEl>
                                          <p:spTgt spid="698400"/>
                                        </p:tgtEl>
                                        <p:attrNameLst>
                                          <p:attrName>ppt_x</p:attrName>
                                          <p:attrName>ppt_y</p:attrName>
                                        </p:attrNameLst>
                                      </p:cBhvr>
                                      <p:rCtr x="16250" y="8218"/>
                                    </p:animMotion>
                                  </p:childTnLst>
                                </p:cTn>
                              </p:par>
                              <p:par>
                                <p:cTn id="7" presetID="6" presetClass="emph" presetSubtype="0" fill="hold" nodeType="withEffect">
                                  <p:stCondLst>
                                    <p:cond delay="0"/>
                                  </p:stCondLst>
                                  <p:childTnLst>
                                    <p:animScale>
                                      <p:cBhvr>
                                        <p:cTn id="8" dur="2000" fill="hold"/>
                                        <p:tgtEl>
                                          <p:spTgt spid="698400"/>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698400"/>
                                        </p:tgtEl>
                                      </p:cBhvr>
                                    </p:animEffect>
                                    <p:set>
                                      <p:cBhvr>
                                        <p:cTn id="11" dur="1" fill="hold">
                                          <p:stCondLst>
                                            <p:cond delay="999"/>
                                          </p:stCondLst>
                                        </p:cTn>
                                        <p:tgtEl>
                                          <p:spTgt spid="698400"/>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698371"/>
                                        </p:tgtEl>
                                      </p:cBhvr>
                                    </p:animEffect>
                                    <p:set>
                                      <p:cBhvr>
                                        <p:cTn id="14" dur="1" fill="hold">
                                          <p:stCondLst>
                                            <p:cond delay="999"/>
                                          </p:stCondLst>
                                        </p:cTn>
                                        <p:tgtEl>
                                          <p:spTgt spid="698371"/>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698372"/>
                                        </p:tgtEl>
                                        <p:attrNameLst>
                                          <p:attrName>style.visibility</p:attrName>
                                        </p:attrNameLst>
                                      </p:cBhvr>
                                      <p:to>
                                        <p:strVal val="visible"/>
                                      </p:to>
                                    </p:set>
                                    <p:animEffect transition="in" filter="fade">
                                      <p:cBhvr>
                                        <p:cTn id="17" dur="500"/>
                                        <p:tgtEl>
                                          <p:spTgt spid="698372"/>
                                        </p:tgtEl>
                                      </p:cBhvr>
                                    </p:animEffect>
                                  </p:childTnLst>
                                </p:cTn>
                              </p:par>
                              <p:par>
                                <p:cTn id="18" presetID="10" presetClass="entr" presetSubtype="0" fill="hold" nodeType="withEffect">
                                  <p:stCondLst>
                                    <p:cond delay="1900"/>
                                  </p:stCondLst>
                                  <p:childTnLst>
                                    <p:set>
                                      <p:cBhvr>
                                        <p:cTn id="19" dur="1" fill="hold">
                                          <p:stCondLst>
                                            <p:cond delay="0"/>
                                          </p:stCondLst>
                                        </p:cTn>
                                        <p:tgtEl>
                                          <p:spTgt spid="698379"/>
                                        </p:tgtEl>
                                        <p:attrNameLst>
                                          <p:attrName>style.visibility</p:attrName>
                                        </p:attrNameLst>
                                      </p:cBhvr>
                                      <p:to>
                                        <p:strVal val="visible"/>
                                      </p:to>
                                    </p:set>
                                    <p:animEffect transition="in" filter="fade">
                                      <p:cBhvr>
                                        <p:cTn id="20" dur="500"/>
                                        <p:tgtEl>
                                          <p:spTgt spid="698379"/>
                                        </p:tgtEl>
                                      </p:cBhvr>
                                    </p:animEffect>
                                  </p:childTnLst>
                                </p:cTn>
                              </p:par>
                              <p:par>
                                <p:cTn id="21" presetID="10" presetClass="entr" presetSubtype="0" fill="hold" nodeType="withEffect">
                                  <p:stCondLst>
                                    <p:cond delay="2100"/>
                                  </p:stCondLst>
                                  <p:childTnLst>
                                    <p:set>
                                      <p:cBhvr>
                                        <p:cTn id="22" dur="1" fill="hold">
                                          <p:stCondLst>
                                            <p:cond delay="0"/>
                                          </p:stCondLst>
                                        </p:cTn>
                                        <p:tgtEl>
                                          <p:spTgt spid="698393"/>
                                        </p:tgtEl>
                                        <p:attrNameLst>
                                          <p:attrName>style.visibility</p:attrName>
                                        </p:attrNameLst>
                                      </p:cBhvr>
                                      <p:to>
                                        <p:strVal val="visible"/>
                                      </p:to>
                                    </p:set>
                                    <p:animEffect transition="in" filter="fade">
                                      <p:cBhvr>
                                        <p:cTn id="23" dur="500"/>
                                        <p:tgtEl>
                                          <p:spTgt spid="698393"/>
                                        </p:tgtEl>
                                      </p:cBhvr>
                                    </p:animEffect>
                                  </p:childTnLst>
                                </p:cTn>
                              </p:par>
                              <p:par>
                                <p:cTn id="24" presetID="10" presetClass="entr" presetSubtype="0" fill="hold" nodeType="withEffect">
                                  <p:stCondLst>
                                    <p:cond delay="2500"/>
                                  </p:stCondLst>
                                  <p:childTnLst>
                                    <p:set>
                                      <p:cBhvr>
                                        <p:cTn id="25" dur="1" fill="hold">
                                          <p:stCondLst>
                                            <p:cond delay="0"/>
                                          </p:stCondLst>
                                        </p:cTn>
                                        <p:tgtEl>
                                          <p:spTgt spid="698386"/>
                                        </p:tgtEl>
                                        <p:attrNameLst>
                                          <p:attrName>style.visibility</p:attrName>
                                        </p:attrNameLst>
                                      </p:cBhvr>
                                      <p:to>
                                        <p:strVal val="visible"/>
                                      </p:to>
                                    </p:set>
                                    <p:animEffect transition="in" filter="fade">
                                      <p:cBhvr>
                                        <p:cTn id="26" dur="500"/>
                                        <p:tgtEl>
                                          <p:spTgt spid="698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37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p:cNvSpPr txBox="1">
            <a:spLocks noChangeArrowheads="1"/>
          </p:cNvSpPr>
          <p:nvPr/>
        </p:nvSpPr>
        <p:spPr bwMode="auto">
          <a:xfrm>
            <a:off x="1076325" y="2482850"/>
            <a:ext cx="4849813"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Original method for measuring cell proliferation </a:t>
            </a:r>
          </a:p>
          <a:p>
            <a:pPr eaLnBrk="1" hangingPunct="1">
              <a:spcBef>
                <a:spcPct val="50000"/>
              </a:spcBef>
              <a:buClrTx/>
              <a:buSzTx/>
              <a:buFontTx/>
              <a:buChar char="•"/>
            </a:pPr>
            <a:r>
              <a:rPr lang="en-US" altLang="en-US" sz="1800" b="1"/>
              <a:t> Radioactive</a:t>
            </a:r>
          </a:p>
          <a:p>
            <a:pPr eaLnBrk="1" hangingPunct="1">
              <a:spcBef>
                <a:spcPct val="50000"/>
              </a:spcBef>
              <a:buClrTx/>
              <a:buSzTx/>
              <a:buFontTx/>
              <a:buChar char="•"/>
            </a:pPr>
            <a:r>
              <a:rPr lang="en-US" altLang="en-US" sz="1800" b="1"/>
              <a:t> Not compatible for multiplexed analyses</a:t>
            </a:r>
          </a:p>
        </p:txBody>
      </p:sp>
      <p:grpSp>
        <p:nvGrpSpPr>
          <p:cNvPr id="22532" name="Group 4"/>
          <p:cNvGrpSpPr>
            <a:grpSpLocks/>
          </p:cNvGrpSpPr>
          <p:nvPr/>
        </p:nvGrpSpPr>
        <p:grpSpPr bwMode="auto">
          <a:xfrm>
            <a:off x="6265863" y="4302125"/>
            <a:ext cx="458787" cy="463550"/>
            <a:chOff x="4972" y="1747"/>
            <a:chExt cx="289" cy="292"/>
          </a:xfrm>
        </p:grpSpPr>
        <p:sp>
          <p:nvSpPr>
            <p:cNvPr id="22555"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56"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57"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8"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9"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60"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2533" name="Group 11"/>
          <p:cNvGrpSpPr>
            <a:grpSpLocks/>
          </p:cNvGrpSpPr>
          <p:nvPr/>
        </p:nvGrpSpPr>
        <p:grpSpPr bwMode="auto">
          <a:xfrm>
            <a:off x="6265863" y="2606675"/>
            <a:ext cx="458787" cy="463550"/>
            <a:chOff x="4972" y="1747"/>
            <a:chExt cx="289" cy="292"/>
          </a:xfrm>
        </p:grpSpPr>
        <p:sp>
          <p:nvSpPr>
            <p:cNvPr id="22549"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50"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51"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2"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3"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4"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2534" name="Group 18"/>
          <p:cNvGrpSpPr>
            <a:grpSpLocks/>
          </p:cNvGrpSpPr>
          <p:nvPr/>
        </p:nvGrpSpPr>
        <p:grpSpPr bwMode="auto">
          <a:xfrm>
            <a:off x="6284913" y="852488"/>
            <a:ext cx="458787" cy="463550"/>
            <a:chOff x="4972" y="1747"/>
            <a:chExt cx="289" cy="292"/>
          </a:xfrm>
        </p:grpSpPr>
        <p:sp>
          <p:nvSpPr>
            <p:cNvPr id="22543"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44"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45"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6"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7"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8"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2535" name="Group 25"/>
          <p:cNvGrpSpPr>
            <a:grpSpLocks/>
          </p:cNvGrpSpPr>
          <p:nvPr/>
        </p:nvGrpSpPr>
        <p:grpSpPr bwMode="auto">
          <a:xfrm>
            <a:off x="6248400" y="6048375"/>
            <a:ext cx="458788" cy="463550"/>
            <a:chOff x="4972" y="1747"/>
            <a:chExt cx="289" cy="292"/>
          </a:xfrm>
        </p:grpSpPr>
        <p:sp>
          <p:nvSpPr>
            <p:cNvPr id="22537"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8"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39"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0"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1"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2"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2536" name="Text Box 32"/>
          <p:cNvSpPr txBox="1">
            <a:spLocks noChangeArrowheads="1"/>
          </p:cNvSpPr>
          <p:nvPr/>
        </p:nvSpPr>
        <p:spPr bwMode="auto">
          <a:xfrm>
            <a:off x="971550" y="238125"/>
            <a:ext cx="1763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a:t>3</a:t>
            </a:r>
            <a:r>
              <a:rPr lang="en-US" altLang="en-US" sz="1800" b="1"/>
              <a:t>H-thymidine</a:t>
            </a:r>
          </a:p>
        </p:txBody>
      </p:sp>
    </p:spTree>
    <p:extLst>
      <p:ext uri="{BB962C8B-B14F-4D97-AF65-F5344CB8AC3E}">
        <p14:creationId xmlns:p14="http://schemas.microsoft.com/office/powerpoint/2010/main" val="34590509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2467" name="Picture 3" descr="BrdU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75" y="2057400"/>
            <a:ext cx="23336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2468" name="Text Box 4"/>
          <p:cNvSpPr txBox="1">
            <a:spLocks noChangeArrowheads="1"/>
          </p:cNvSpPr>
          <p:nvPr/>
        </p:nvSpPr>
        <p:spPr bwMode="auto">
          <a:xfrm>
            <a:off x="1714500" y="5029200"/>
            <a:ext cx="3246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BrdU (5-bromo-2</a:t>
            </a:r>
            <a:r>
              <a:rPr lang="en-US" altLang="en-US" sz="1600" b="1">
                <a:cs typeface="Arial" pitchFamily="34" charset="0"/>
              </a:rPr>
              <a:t>'</a:t>
            </a:r>
            <a:r>
              <a:rPr lang="en-US" altLang="en-US" sz="1600" b="1"/>
              <a:t>-deoxyuridine)</a:t>
            </a:r>
          </a:p>
        </p:txBody>
      </p:sp>
      <p:sp>
        <p:nvSpPr>
          <p:cNvPr id="23557" name="Text Box 5"/>
          <p:cNvSpPr txBox="1">
            <a:spLocks noChangeArrowheads="1"/>
          </p:cNvSpPr>
          <p:nvPr/>
        </p:nvSpPr>
        <p:spPr bwMode="auto">
          <a:xfrm>
            <a:off x="900113" y="228600"/>
            <a:ext cx="11541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grpSp>
        <p:nvGrpSpPr>
          <p:cNvPr id="702470" name="Group 6"/>
          <p:cNvGrpSpPr>
            <a:grpSpLocks/>
          </p:cNvGrpSpPr>
          <p:nvPr/>
        </p:nvGrpSpPr>
        <p:grpSpPr bwMode="auto">
          <a:xfrm>
            <a:off x="6280150" y="4346575"/>
            <a:ext cx="411163" cy="427038"/>
            <a:chOff x="4909" y="2594"/>
            <a:chExt cx="259" cy="269"/>
          </a:xfrm>
        </p:grpSpPr>
        <p:sp>
          <p:nvSpPr>
            <p:cNvPr id="23568" name="Oval 7"/>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9" name="Text Box 8"/>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3" name="Group 9"/>
          <p:cNvGrpSpPr>
            <a:grpSpLocks/>
          </p:cNvGrpSpPr>
          <p:nvPr/>
        </p:nvGrpSpPr>
        <p:grpSpPr bwMode="auto">
          <a:xfrm>
            <a:off x="6283325" y="2625725"/>
            <a:ext cx="411163" cy="427038"/>
            <a:chOff x="4909" y="2594"/>
            <a:chExt cx="259" cy="269"/>
          </a:xfrm>
        </p:grpSpPr>
        <p:sp>
          <p:nvSpPr>
            <p:cNvPr id="23566"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7"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6" name="Group 12"/>
          <p:cNvGrpSpPr>
            <a:grpSpLocks/>
          </p:cNvGrpSpPr>
          <p:nvPr/>
        </p:nvGrpSpPr>
        <p:grpSpPr bwMode="auto">
          <a:xfrm>
            <a:off x="6291263" y="6067425"/>
            <a:ext cx="411162" cy="427038"/>
            <a:chOff x="4909" y="2594"/>
            <a:chExt cx="259" cy="269"/>
          </a:xfrm>
        </p:grpSpPr>
        <p:sp>
          <p:nvSpPr>
            <p:cNvPr id="23564"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5"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9" name="Group 15"/>
          <p:cNvGrpSpPr>
            <a:grpSpLocks/>
          </p:cNvGrpSpPr>
          <p:nvPr/>
        </p:nvGrpSpPr>
        <p:grpSpPr bwMode="auto">
          <a:xfrm>
            <a:off x="6294438" y="858838"/>
            <a:ext cx="411162" cy="427037"/>
            <a:chOff x="4909" y="2594"/>
            <a:chExt cx="259" cy="269"/>
          </a:xfrm>
        </p:grpSpPr>
        <p:sp>
          <p:nvSpPr>
            <p:cNvPr id="23562"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3"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Tree>
    <p:extLst>
      <p:ext uri="{BB962C8B-B14F-4D97-AF65-F5344CB8AC3E}">
        <p14:creationId xmlns:p14="http://schemas.microsoft.com/office/powerpoint/2010/main" val="3796447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decel="50000" fill="hold" nodeType="clickEffect">
                                  <p:stCondLst>
                                    <p:cond delay="0"/>
                                  </p:stCondLst>
                                  <p:childTnLst>
                                    <p:animMotion origin="layout" path="M 4.16667E-6 4.44444E-6 L 0.31927 0.16111 " pathEditMode="relative" rAng="0" ptsTypes="AA">
                                      <p:cBhvr>
                                        <p:cTn id="6" dur="2000" fill="hold"/>
                                        <p:tgtEl>
                                          <p:spTgt spid="702467"/>
                                        </p:tgtEl>
                                        <p:attrNameLst>
                                          <p:attrName>ppt_x</p:attrName>
                                          <p:attrName>ppt_y</p:attrName>
                                        </p:attrNameLst>
                                      </p:cBhvr>
                                      <p:rCtr x="15955" y="8056"/>
                                    </p:animMotion>
                                  </p:childTnLst>
                                </p:cTn>
                              </p:par>
                              <p:par>
                                <p:cTn id="7" presetID="6" presetClass="emph" presetSubtype="0" fill="hold" nodeType="withEffect">
                                  <p:stCondLst>
                                    <p:cond delay="0"/>
                                  </p:stCondLst>
                                  <p:childTnLst>
                                    <p:animScale>
                                      <p:cBhvr>
                                        <p:cTn id="8" dur="2000" fill="hold"/>
                                        <p:tgtEl>
                                          <p:spTgt spid="702467"/>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02467"/>
                                        </p:tgtEl>
                                      </p:cBhvr>
                                    </p:animEffect>
                                    <p:set>
                                      <p:cBhvr>
                                        <p:cTn id="11" dur="1" fill="hold">
                                          <p:stCondLst>
                                            <p:cond delay="999"/>
                                          </p:stCondLst>
                                        </p:cTn>
                                        <p:tgtEl>
                                          <p:spTgt spid="702467"/>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02468"/>
                                        </p:tgtEl>
                                      </p:cBhvr>
                                    </p:animEffect>
                                    <p:set>
                                      <p:cBhvr>
                                        <p:cTn id="14" dur="1" fill="hold">
                                          <p:stCondLst>
                                            <p:cond delay="999"/>
                                          </p:stCondLst>
                                        </p:cTn>
                                        <p:tgtEl>
                                          <p:spTgt spid="70246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02470"/>
                                        </p:tgtEl>
                                        <p:attrNameLst>
                                          <p:attrName>style.visibility</p:attrName>
                                        </p:attrNameLst>
                                      </p:cBhvr>
                                      <p:to>
                                        <p:strVal val="visible"/>
                                      </p:to>
                                    </p:set>
                                    <p:animEffect transition="in" filter="fade">
                                      <p:cBhvr>
                                        <p:cTn id="17" dur="500"/>
                                        <p:tgtEl>
                                          <p:spTgt spid="70247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02473"/>
                                        </p:tgtEl>
                                        <p:attrNameLst>
                                          <p:attrName>style.visibility</p:attrName>
                                        </p:attrNameLst>
                                      </p:cBhvr>
                                      <p:to>
                                        <p:strVal val="visible"/>
                                      </p:to>
                                    </p:set>
                                    <p:animEffect transition="in" filter="fade">
                                      <p:cBhvr>
                                        <p:cTn id="20" dur="500"/>
                                        <p:tgtEl>
                                          <p:spTgt spid="702473"/>
                                        </p:tgtEl>
                                      </p:cBhvr>
                                    </p:animEffect>
                                  </p:childTnLst>
                                </p:cTn>
                              </p:par>
                              <p:par>
                                <p:cTn id="21" presetID="10" presetClass="entr" presetSubtype="0" fill="hold" nodeType="withEffect">
                                  <p:stCondLst>
                                    <p:cond delay="2100"/>
                                  </p:stCondLst>
                                  <p:childTnLst>
                                    <p:set>
                                      <p:cBhvr>
                                        <p:cTn id="22" dur="1" fill="hold">
                                          <p:stCondLst>
                                            <p:cond delay="0"/>
                                          </p:stCondLst>
                                        </p:cTn>
                                        <p:tgtEl>
                                          <p:spTgt spid="702476"/>
                                        </p:tgtEl>
                                        <p:attrNameLst>
                                          <p:attrName>style.visibility</p:attrName>
                                        </p:attrNameLst>
                                      </p:cBhvr>
                                      <p:to>
                                        <p:strVal val="visible"/>
                                      </p:to>
                                    </p:set>
                                    <p:animEffect transition="in" filter="fade">
                                      <p:cBhvr>
                                        <p:cTn id="23" dur="500"/>
                                        <p:tgtEl>
                                          <p:spTgt spid="70247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02479"/>
                                        </p:tgtEl>
                                        <p:attrNameLst>
                                          <p:attrName>style.visibility</p:attrName>
                                        </p:attrNameLst>
                                      </p:cBhvr>
                                      <p:to>
                                        <p:strVal val="visible"/>
                                      </p:to>
                                    </p:set>
                                    <p:animEffect transition="in" filter="fade">
                                      <p:cBhvr>
                                        <p:cTn id="26" dur="500"/>
                                        <p:tgtEl>
                                          <p:spTgt spid="702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9" name="Group 3"/>
          <p:cNvGrpSpPr>
            <a:grpSpLocks/>
          </p:cNvGrpSpPr>
          <p:nvPr/>
        </p:nvGrpSpPr>
        <p:grpSpPr bwMode="auto">
          <a:xfrm>
            <a:off x="6280150" y="4346575"/>
            <a:ext cx="411163" cy="427038"/>
            <a:chOff x="4909" y="2594"/>
            <a:chExt cx="259" cy="269"/>
          </a:xfrm>
        </p:grpSpPr>
        <p:sp>
          <p:nvSpPr>
            <p:cNvPr id="24613" name="Oval 4"/>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614" name="Text Box 5"/>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4518" name="Group 6"/>
          <p:cNvGrpSpPr>
            <a:grpSpLocks/>
          </p:cNvGrpSpPr>
          <p:nvPr/>
        </p:nvGrpSpPr>
        <p:grpSpPr bwMode="auto">
          <a:xfrm>
            <a:off x="1219200" y="3292475"/>
            <a:ext cx="5551488" cy="2601913"/>
            <a:chOff x="768" y="2074"/>
            <a:chExt cx="3497" cy="1639"/>
          </a:xfrm>
        </p:grpSpPr>
        <p:pic>
          <p:nvPicPr>
            <p:cNvPr id="24609" name="Picture 7" descr="InsetBr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2074"/>
              <a:ext cx="1837" cy="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10" name="Rectangle 8"/>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611" name="Line 9"/>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12" name="Line 10"/>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04523" name="Group 11"/>
          <p:cNvGrpSpPr>
            <a:grpSpLocks/>
          </p:cNvGrpSpPr>
          <p:nvPr/>
        </p:nvGrpSpPr>
        <p:grpSpPr bwMode="auto">
          <a:xfrm>
            <a:off x="2262188" y="15875"/>
            <a:ext cx="3154362" cy="3940175"/>
            <a:chOff x="1488" y="432"/>
            <a:chExt cx="1825" cy="2280"/>
          </a:xfrm>
        </p:grpSpPr>
        <p:pic>
          <p:nvPicPr>
            <p:cNvPr id="24604" name="Picture 1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5" name="Picture 13"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Picture 1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7" name="Picture 15"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8" name="Picture 1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29" name="Group 17"/>
          <p:cNvGrpSpPr>
            <a:grpSpLocks/>
          </p:cNvGrpSpPr>
          <p:nvPr/>
        </p:nvGrpSpPr>
        <p:grpSpPr bwMode="auto">
          <a:xfrm>
            <a:off x="2262188" y="15875"/>
            <a:ext cx="3154362" cy="3940175"/>
            <a:chOff x="1488" y="432"/>
            <a:chExt cx="1825" cy="2280"/>
          </a:xfrm>
        </p:grpSpPr>
        <p:pic>
          <p:nvPicPr>
            <p:cNvPr id="24599" name="Picture 1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0" name="Picture 19"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Picture 20"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2" name="Picture 21"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3" name="Picture 2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35" name="Group 23"/>
          <p:cNvGrpSpPr>
            <a:grpSpLocks/>
          </p:cNvGrpSpPr>
          <p:nvPr/>
        </p:nvGrpSpPr>
        <p:grpSpPr bwMode="auto">
          <a:xfrm>
            <a:off x="2262188" y="15875"/>
            <a:ext cx="3154362" cy="3940175"/>
            <a:chOff x="1488" y="432"/>
            <a:chExt cx="1825" cy="2280"/>
          </a:xfrm>
        </p:grpSpPr>
        <p:pic>
          <p:nvPicPr>
            <p:cNvPr id="24594" name="Picture 2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25"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2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7" name="Picture 27"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8" name="Picture 2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584" name="Group 29"/>
          <p:cNvGrpSpPr>
            <a:grpSpLocks/>
          </p:cNvGrpSpPr>
          <p:nvPr/>
        </p:nvGrpSpPr>
        <p:grpSpPr bwMode="auto">
          <a:xfrm>
            <a:off x="6283325" y="2625725"/>
            <a:ext cx="411163" cy="427038"/>
            <a:chOff x="4909" y="2594"/>
            <a:chExt cx="259" cy="269"/>
          </a:xfrm>
        </p:grpSpPr>
        <p:sp>
          <p:nvSpPr>
            <p:cNvPr id="24592" name="Oval 3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593" name="Text Box 3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4585" name="Group 32"/>
          <p:cNvGrpSpPr>
            <a:grpSpLocks/>
          </p:cNvGrpSpPr>
          <p:nvPr/>
        </p:nvGrpSpPr>
        <p:grpSpPr bwMode="auto">
          <a:xfrm>
            <a:off x="6291263" y="6067425"/>
            <a:ext cx="411162" cy="427038"/>
            <a:chOff x="4909" y="2594"/>
            <a:chExt cx="259" cy="269"/>
          </a:xfrm>
        </p:grpSpPr>
        <p:sp>
          <p:nvSpPr>
            <p:cNvPr id="24590" name="Oval 3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591" name="Text Box 3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4586" name="Group 35"/>
          <p:cNvGrpSpPr>
            <a:grpSpLocks/>
          </p:cNvGrpSpPr>
          <p:nvPr/>
        </p:nvGrpSpPr>
        <p:grpSpPr bwMode="auto">
          <a:xfrm>
            <a:off x="6294438" y="858838"/>
            <a:ext cx="411162" cy="427037"/>
            <a:chOff x="4909" y="2594"/>
            <a:chExt cx="259" cy="269"/>
          </a:xfrm>
        </p:grpSpPr>
        <p:sp>
          <p:nvSpPr>
            <p:cNvPr id="24588" name="Oval 3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589" name="Text Box 3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24587" name="Text Box 38"/>
          <p:cNvSpPr txBox="1">
            <a:spLocks noChangeArrowheads="1"/>
          </p:cNvSpPr>
          <p:nvPr/>
        </p:nvSpPr>
        <p:spPr bwMode="auto">
          <a:xfrm>
            <a:off x="900113" y="247650"/>
            <a:ext cx="11541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1061706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04518"/>
                                        </p:tgtEl>
                                        <p:attrNameLst>
                                          <p:attrName>style.visibility</p:attrName>
                                        </p:attrNameLst>
                                      </p:cBhvr>
                                      <p:to>
                                        <p:strVal val="visible"/>
                                      </p:to>
                                    </p:set>
                                    <p:animEffect transition="in" filter="wipe(right)">
                                      <p:cBhvr>
                                        <p:cTn id="7" dur="1000"/>
                                        <p:tgtEl>
                                          <p:spTgt spid="7045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04523"/>
                                        </p:tgtEl>
                                        <p:attrNameLst>
                                          <p:attrName>style.visibility</p:attrName>
                                        </p:attrNameLst>
                                      </p:cBhvr>
                                      <p:to>
                                        <p:strVal val="visible"/>
                                      </p:to>
                                    </p:set>
                                    <p:animEffect transition="in" filter="fade">
                                      <p:cBhvr>
                                        <p:cTn id="12" dur="1000"/>
                                        <p:tgtEl>
                                          <p:spTgt spid="704523"/>
                                        </p:tgtEl>
                                      </p:cBhvr>
                                    </p:animEffect>
                                  </p:childTnLst>
                                </p:cTn>
                              </p:par>
                              <p:par>
                                <p:cTn id="13" presetID="10" presetClass="exit" presetSubtype="0" fill="hold" nodeType="withEffect">
                                  <p:stCondLst>
                                    <p:cond delay="0"/>
                                  </p:stCondLst>
                                  <p:childTnLst>
                                    <p:animEffect transition="out" filter="fade">
                                      <p:cBhvr>
                                        <p:cTn id="14" dur="1000"/>
                                        <p:tgtEl>
                                          <p:spTgt spid="704518"/>
                                        </p:tgtEl>
                                      </p:cBhvr>
                                    </p:animEffect>
                                    <p:set>
                                      <p:cBhvr>
                                        <p:cTn id="15" dur="1" fill="hold">
                                          <p:stCondLst>
                                            <p:cond delay="999"/>
                                          </p:stCondLst>
                                        </p:cTn>
                                        <p:tgtEl>
                                          <p:spTgt spid="704518"/>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0" presetClass="path" presetSubtype="0" autoRev="1" fill="hold" nodeType="clickEffect">
                                  <p:stCondLst>
                                    <p:cond delay="0"/>
                                  </p:stCondLst>
                                  <p:childTnLst>
                                    <p:animMotion origin="layout" path="M 0 1.11111E-6 L 0.1 0.11389 " pathEditMode="relative" rAng="0" ptsTypes="AA">
                                      <p:cBhvr>
                                        <p:cTn id="19" dur="500" fill="hold"/>
                                        <p:tgtEl>
                                          <p:spTgt spid="704523"/>
                                        </p:tgtEl>
                                        <p:attrNameLst>
                                          <p:attrName>ppt_x</p:attrName>
                                          <p:attrName>ppt_y</p:attrName>
                                        </p:attrNameLst>
                                      </p:cBhvr>
                                      <p:rCtr x="5000" y="5694"/>
                                    </p:animMotion>
                                  </p:childTnLst>
                                </p:cTn>
                              </p:par>
                              <p:par>
                                <p:cTn id="20" presetID="1" presetClass="entr" presetSubtype="0" fill="hold" nodeType="withEffect">
                                  <p:stCondLst>
                                    <p:cond delay="500"/>
                                  </p:stCondLst>
                                  <p:childTnLst>
                                    <p:set>
                                      <p:cBhvr>
                                        <p:cTn id="21" dur="1" fill="hold">
                                          <p:stCondLst>
                                            <p:cond delay="0"/>
                                          </p:stCondLst>
                                        </p:cTn>
                                        <p:tgtEl>
                                          <p:spTgt spid="704523"/>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ank.wav"/>
                                        </p:tgtEl>
                                      </p:cMediaNode>
                                    </p:audio>
                                  </p:subTnLst>
                                </p:cTn>
                              </p:par>
                            </p:childTnLst>
                          </p:cTn>
                        </p:par>
                        <p:par>
                          <p:cTn id="22" fill="hold" nodeType="afterGroup">
                            <p:stCondLst>
                              <p:cond delay="1000"/>
                            </p:stCondLst>
                            <p:childTnLst>
                              <p:par>
                                <p:cTn id="23" presetID="1" presetClass="exit" presetSubtype="0" fill="hold" nodeType="afterEffect">
                                  <p:stCondLst>
                                    <p:cond delay="0"/>
                                  </p:stCondLst>
                                  <p:childTnLst>
                                    <p:set>
                                      <p:cBhvr>
                                        <p:cTn id="24" dur="1" fill="hold">
                                          <p:stCondLst>
                                            <p:cond delay="0"/>
                                          </p:stCondLst>
                                        </p:cTn>
                                        <p:tgtEl>
                                          <p:spTgt spid="704523"/>
                                        </p:tgtEl>
                                        <p:attrNameLst>
                                          <p:attrName>style.visibility</p:attrName>
                                        </p:attrNameLst>
                                      </p:cBhvr>
                                      <p:to>
                                        <p:strVal val="hidden"/>
                                      </p:to>
                                    </p:set>
                                  </p:childTnLst>
                                </p:cTn>
                              </p:par>
                            </p:childTnLst>
                          </p:cTn>
                        </p:par>
                        <p:par>
                          <p:cTn id="25" fill="hold" nodeType="afterGroup">
                            <p:stCondLst>
                              <p:cond delay="1000"/>
                            </p:stCondLst>
                            <p:childTnLst>
                              <p:par>
                                <p:cTn id="26" presetID="1" presetClass="entr" presetSubtype="0" fill="hold" nodeType="afterEffect">
                                  <p:stCondLst>
                                    <p:cond delay="0"/>
                                  </p:stCondLst>
                                  <p:childTnLst>
                                    <p:set>
                                      <p:cBhvr>
                                        <p:cTn id="27" dur="1" fill="hold">
                                          <p:stCondLst>
                                            <p:cond delay="0"/>
                                          </p:stCondLst>
                                        </p:cTn>
                                        <p:tgtEl>
                                          <p:spTgt spid="704529"/>
                                        </p:tgtEl>
                                        <p:attrNameLst>
                                          <p:attrName>style.visibility</p:attrName>
                                        </p:attrNameLst>
                                      </p:cBhvr>
                                      <p:to>
                                        <p:strVal val="visible"/>
                                      </p:to>
                                    </p:set>
                                  </p:childTnLst>
                                </p:cTn>
                              </p:par>
                              <p:par>
                                <p:cTn id="28" presetID="0" presetClass="path" presetSubtype="0" autoRev="1" fill="hold" nodeType="withEffect">
                                  <p:stCondLst>
                                    <p:cond delay="0"/>
                                  </p:stCondLst>
                                  <p:childTnLst>
                                    <p:animMotion origin="layout" path="M 0 1.11111E-6 L 0.1 0.11389 " pathEditMode="relative" rAng="0" ptsTypes="AA">
                                      <p:cBhvr>
                                        <p:cTn id="29" dur="500" fill="hold"/>
                                        <p:tgtEl>
                                          <p:spTgt spid="704529"/>
                                        </p:tgtEl>
                                        <p:attrNameLst>
                                          <p:attrName>ppt_x</p:attrName>
                                          <p:attrName>ppt_y</p:attrName>
                                        </p:attrNameLst>
                                      </p:cBhvr>
                                      <p:rCtr x="5000" y="5694"/>
                                    </p:animMotion>
                                  </p:childTnLst>
                                </p:cTn>
                              </p:par>
                              <p:par>
                                <p:cTn id="30" presetID="1" presetClass="entr" presetSubtype="0" fill="hold" nodeType="withEffect">
                                  <p:stCondLst>
                                    <p:cond delay="500"/>
                                  </p:stCondLst>
                                  <p:childTnLst>
                                    <p:set>
                                      <p:cBhvr>
                                        <p:cTn id="31" dur="1" fill="hold">
                                          <p:stCondLst>
                                            <p:cond delay="0"/>
                                          </p:stCondLst>
                                        </p:cTn>
                                        <p:tgtEl>
                                          <p:spTgt spid="7045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ank.wav"/>
                                        </p:tgtEl>
                                      </p:cMediaNode>
                                    </p:audio>
                                  </p:subTnLst>
                                </p:cTn>
                              </p:par>
                            </p:childTnLst>
                          </p:cTn>
                        </p:par>
                        <p:par>
                          <p:cTn id="32" fill="hold" nodeType="afterGroup">
                            <p:stCondLst>
                              <p:cond delay="2000"/>
                            </p:stCondLst>
                            <p:childTnLst>
                              <p:par>
                                <p:cTn id="33" presetID="1" presetClass="exit" presetSubtype="0" fill="hold" nodeType="afterEffect">
                                  <p:stCondLst>
                                    <p:cond delay="0"/>
                                  </p:stCondLst>
                                  <p:childTnLst>
                                    <p:set>
                                      <p:cBhvr>
                                        <p:cTn id="34" dur="1" fill="hold">
                                          <p:stCondLst>
                                            <p:cond delay="0"/>
                                          </p:stCondLst>
                                        </p:cTn>
                                        <p:tgtEl>
                                          <p:spTgt spid="704529"/>
                                        </p:tgtEl>
                                        <p:attrNameLst>
                                          <p:attrName>style.visibility</p:attrName>
                                        </p:attrNameLst>
                                      </p:cBhvr>
                                      <p:to>
                                        <p:strVal val="hidden"/>
                                      </p:to>
                                    </p:set>
                                  </p:childTnLst>
                                </p:cTn>
                              </p:par>
                            </p:childTnLst>
                          </p:cTn>
                        </p:par>
                        <p:par>
                          <p:cTn id="35" fill="hold" nodeType="afterGroup">
                            <p:stCondLst>
                              <p:cond delay="2000"/>
                            </p:stCondLst>
                            <p:childTnLst>
                              <p:par>
                                <p:cTn id="36" presetID="1" presetClass="entr" presetSubtype="0" fill="hold" nodeType="afterEffect">
                                  <p:stCondLst>
                                    <p:cond delay="0"/>
                                  </p:stCondLst>
                                  <p:childTnLst>
                                    <p:set>
                                      <p:cBhvr>
                                        <p:cTn id="37" dur="1" fill="hold">
                                          <p:stCondLst>
                                            <p:cond delay="0"/>
                                          </p:stCondLst>
                                        </p:cTn>
                                        <p:tgtEl>
                                          <p:spTgt spid="704535"/>
                                        </p:tgtEl>
                                        <p:attrNameLst>
                                          <p:attrName>style.visibility</p:attrName>
                                        </p:attrNameLst>
                                      </p:cBhvr>
                                      <p:to>
                                        <p:strVal val="visible"/>
                                      </p:to>
                                    </p:set>
                                  </p:childTnLst>
                                </p:cTn>
                              </p:par>
                              <p:par>
                                <p:cTn id="38" presetID="0" presetClass="path" presetSubtype="0" autoRev="1" fill="hold" nodeType="withEffect">
                                  <p:stCondLst>
                                    <p:cond delay="0"/>
                                  </p:stCondLst>
                                  <p:childTnLst>
                                    <p:animMotion origin="layout" path="M 0 1.11111E-6 L 0.1 0.11389 " pathEditMode="relative" rAng="0" ptsTypes="AA">
                                      <p:cBhvr>
                                        <p:cTn id="39" dur="500" fill="hold"/>
                                        <p:tgtEl>
                                          <p:spTgt spid="704535"/>
                                        </p:tgtEl>
                                        <p:attrNameLst>
                                          <p:attrName>ppt_x</p:attrName>
                                          <p:attrName>ppt_y</p:attrName>
                                        </p:attrNameLst>
                                      </p:cBhvr>
                                      <p:rCtr x="5000" y="5694"/>
                                    </p:animMotion>
                                  </p:childTnLst>
                                </p:cTn>
                              </p:par>
                              <p:par>
                                <p:cTn id="40" presetID="1" presetClass="entr" presetSubtype="0" fill="hold" nodeType="withEffect">
                                  <p:stCondLst>
                                    <p:cond delay="500"/>
                                  </p:stCondLst>
                                  <p:childTnLst>
                                    <p:set>
                                      <p:cBhvr>
                                        <p:cTn id="41" dur="1" fill="hold">
                                          <p:stCondLst>
                                            <p:cond delay="0"/>
                                          </p:stCondLst>
                                        </p:cTn>
                                        <p:tgtEl>
                                          <p:spTgt spid="70453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an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63" name="Picture 3" descr="02ClickiTAnim01"/>
          <p:cNvPicPr>
            <a:picLocks noChangeAspect="1" noChangeArrowheads="1"/>
          </p:cNvPicPr>
          <p:nvPr/>
        </p:nvPicPr>
        <p:blipFill>
          <a:blip r:embed="rId5">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564" name="Group 4"/>
          <p:cNvGrpSpPr>
            <a:grpSpLocks/>
          </p:cNvGrpSpPr>
          <p:nvPr/>
        </p:nvGrpSpPr>
        <p:grpSpPr bwMode="auto">
          <a:xfrm rot="-1790688">
            <a:off x="1284288" y="4152900"/>
            <a:ext cx="4179887" cy="1765300"/>
            <a:chOff x="1207" y="1862"/>
            <a:chExt cx="2633" cy="1112"/>
          </a:xfrm>
        </p:grpSpPr>
        <p:sp>
          <p:nvSpPr>
            <p:cNvPr id="25675" name="Text Box 5"/>
            <p:cNvSpPr txBox="1">
              <a:spLocks noChangeArrowheads="1"/>
            </p:cNvSpPr>
            <p:nvPr/>
          </p:nvSpPr>
          <p:spPr bwMode="auto">
            <a:xfrm rot="1800000">
              <a:off x="1207" y="1862"/>
              <a:ext cx="187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3400" b="1" i="1">
                  <a:solidFill>
                    <a:srgbClr val="FF6801"/>
                  </a:solidFill>
                  <a:latin typeface="Arial Unicode MS" pitchFamily="34" charset="-128"/>
                </a:rPr>
                <a:t>Acid or DNase</a:t>
              </a:r>
            </a:p>
          </p:txBody>
        </p:sp>
        <p:sp>
          <p:nvSpPr>
            <p:cNvPr id="25676" name="AutoShape 6"/>
            <p:cNvSpPr>
              <a:spLocks noChangeArrowheads="1"/>
            </p:cNvSpPr>
            <p:nvPr/>
          </p:nvSpPr>
          <p:spPr bwMode="auto">
            <a:xfrm rot="1800000">
              <a:off x="2976" y="2638"/>
              <a:ext cx="864" cy="336"/>
            </a:xfrm>
            <a:prstGeom prst="rightArrow">
              <a:avLst>
                <a:gd name="adj1" fmla="val 58926"/>
                <a:gd name="adj2" fmla="val 90179"/>
              </a:avLst>
            </a:prstGeom>
            <a:solidFill>
              <a:srgbClr val="FF680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sp>
        <p:nvSpPr>
          <p:cNvPr id="25605" name="AutoShape 7"/>
          <p:cNvSpPr>
            <a:spLocks noChangeAspect="1" noChangeArrowheads="1" noTextEdit="1"/>
          </p:cNvSpPr>
          <p:nvPr/>
        </p:nvSpPr>
        <p:spPr bwMode="auto">
          <a:xfrm>
            <a:off x="3544888" y="682625"/>
            <a:ext cx="1792287"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5606" name="Group 8"/>
          <p:cNvGrpSpPr>
            <a:grpSpLocks/>
          </p:cNvGrpSpPr>
          <p:nvPr/>
        </p:nvGrpSpPr>
        <p:grpSpPr bwMode="auto">
          <a:xfrm>
            <a:off x="6283325" y="2625725"/>
            <a:ext cx="411163" cy="427038"/>
            <a:chOff x="4909" y="2594"/>
            <a:chExt cx="259" cy="269"/>
          </a:xfrm>
        </p:grpSpPr>
        <p:sp>
          <p:nvSpPr>
            <p:cNvPr id="25673" name="Oval 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74" name="Text Box 1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5607" name="Group 11"/>
          <p:cNvGrpSpPr>
            <a:grpSpLocks/>
          </p:cNvGrpSpPr>
          <p:nvPr/>
        </p:nvGrpSpPr>
        <p:grpSpPr bwMode="auto">
          <a:xfrm>
            <a:off x="6291263" y="6067425"/>
            <a:ext cx="411162" cy="427038"/>
            <a:chOff x="4909" y="2594"/>
            <a:chExt cx="259" cy="269"/>
          </a:xfrm>
        </p:grpSpPr>
        <p:sp>
          <p:nvSpPr>
            <p:cNvPr id="25671" name="Oval 12"/>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72" name="Text Box 13"/>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5608" name="Group 14"/>
          <p:cNvGrpSpPr>
            <a:grpSpLocks/>
          </p:cNvGrpSpPr>
          <p:nvPr/>
        </p:nvGrpSpPr>
        <p:grpSpPr bwMode="auto">
          <a:xfrm>
            <a:off x="6294438" y="858838"/>
            <a:ext cx="411162" cy="427037"/>
            <a:chOff x="4909" y="2594"/>
            <a:chExt cx="259" cy="269"/>
          </a:xfrm>
        </p:grpSpPr>
        <p:sp>
          <p:nvSpPr>
            <p:cNvPr id="25669" name="Oval 15"/>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70" name="Text Box 16"/>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5609" name="Group 17"/>
          <p:cNvGrpSpPr>
            <a:grpSpLocks/>
          </p:cNvGrpSpPr>
          <p:nvPr/>
        </p:nvGrpSpPr>
        <p:grpSpPr bwMode="auto">
          <a:xfrm>
            <a:off x="6280150" y="4346575"/>
            <a:ext cx="411163" cy="427038"/>
            <a:chOff x="4909" y="2594"/>
            <a:chExt cx="259" cy="269"/>
          </a:xfrm>
        </p:grpSpPr>
        <p:sp>
          <p:nvSpPr>
            <p:cNvPr id="25667" name="Oval 18"/>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68" name="Text Box 19"/>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6580" name="Group 20"/>
          <p:cNvGrpSpPr>
            <a:grpSpLocks/>
          </p:cNvGrpSpPr>
          <p:nvPr/>
        </p:nvGrpSpPr>
        <p:grpSpPr bwMode="auto">
          <a:xfrm>
            <a:off x="5618163" y="4392613"/>
            <a:ext cx="2074862" cy="1639887"/>
            <a:chOff x="2127" y="459"/>
            <a:chExt cx="1307" cy="1033"/>
          </a:xfrm>
        </p:grpSpPr>
        <p:sp>
          <p:nvSpPr>
            <p:cNvPr id="25654" name="Freeform 21"/>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55" name="Freeform 22"/>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6" name="Freeform 23"/>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7" name="Freeform 24"/>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8" name="Freeform 25"/>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9" name="Freeform 26"/>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0" name="Freeform 27"/>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1" name="Freeform 28"/>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2" name="Freeform 29"/>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3" name="Freeform 30"/>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4" name="Freeform 31"/>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5" name="Freeform 32"/>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6" name="Freeform 33"/>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594" name="Group 34"/>
          <p:cNvGrpSpPr>
            <a:grpSpLocks/>
          </p:cNvGrpSpPr>
          <p:nvPr/>
        </p:nvGrpSpPr>
        <p:grpSpPr bwMode="auto">
          <a:xfrm>
            <a:off x="5494338" y="5508625"/>
            <a:ext cx="2074862" cy="1639888"/>
            <a:chOff x="2127" y="459"/>
            <a:chExt cx="1307" cy="1033"/>
          </a:xfrm>
        </p:grpSpPr>
        <p:sp>
          <p:nvSpPr>
            <p:cNvPr id="25641" name="Freeform 35"/>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42" name="Freeform 36"/>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3" name="Freeform 37"/>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4" name="Freeform 38"/>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5" name="Freeform 39"/>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6" name="Freeform 40"/>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7" name="Freeform 41"/>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8" name="Freeform 42"/>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9" name="Freeform 43"/>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0" name="Freeform 44"/>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1" name="Freeform 45"/>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2" name="Freeform 46"/>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3" name="Freeform 47"/>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08" name="Group 48"/>
          <p:cNvGrpSpPr>
            <a:grpSpLocks/>
          </p:cNvGrpSpPr>
          <p:nvPr/>
        </p:nvGrpSpPr>
        <p:grpSpPr bwMode="auto">
          <a:xfrm>
            <a:off x="5356225" y="3371850"/>
            <a:ext cx="2074863" cy="1639888"/>
            <a:chOff x="2127" y="459"/>
            <a:chExt cx="1307" cy="1033"/>
          </a:xfrm>
        </p:grpSpPr>
        <p:sp>
          <p:nvSpPr>
            <p:cNvPr id="25628" name="Freeform 49"/>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29" name="Freeform 50"/>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0" name="Freeform 51"/>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1" name="Freeform 52"/>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2" name="Freeform 53"/>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3" name="Freeform 54"/>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4" name="Freeform 55"/>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5" name="Freeform 56"/>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6" name="Freeform 57"/>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7" name="Freeform 58"/>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8" name="Freeform 59"/>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9" name="Freeform 60"/>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0" name="Freeform 61"/>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22" name="Group 62"/>
          <p:cNvGrpSpPr>
            <a:grpSpLocks/>
          </p:cNvGrpSpPr>
          <p:nvPr/>
        </p:nvGrpSpPr>
        <p:grpSpPr bwMode="auto">
          <a:xfrm>
            <a:off x="5643563" y="2357438"/>
            <a:ext cx="2074862" cy="1639887"/>
            <a:chOff x="2127" y="459"/>
            <a:chExt cx="1307" cy="1033"/>
          </a:xfrm>
        </p:grpSpPr>
        <p:sp>
          <p:nvSpPr>
            <p:cNvPr id="25615" name="Freeform 63"/>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16" name="Freeform 64"/>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7" name="Freeform 65"/>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8" name="Freeform 66"/>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9" name="Freeform 67"/>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0" name="Freeform 68"/>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1" name="Freeform 69"/>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2" name="Freeform 70"/>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3" name="Freeform 71"/>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4" name="Freeform 72"/>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5" name="Freeform 73"/>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6" name="Freeform 74"/>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7" name="Freeform 75"/>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5614" name="Text Box 76"/>
          <p:cNvSpPr txBox="1">
            <a:spLocks noChangeArrowheads="1"/>
          </p:cNvSpPr>
          <p:nvPr/>
        </p:nvSpPr>
        <p:spPr bwMode="auto">
          <a:xfrm>
            <a:off x="97155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2798816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06564"/>
                                        </p:tgtEl>
                                        <p:attrNameLst>
                                          <p:attrName>style.visibility</p:attrName>
                                        </p:attrNameLst>
                                      </p:cBhvr>
                                      <p:to>
                                        <p:strVal val="visible"/>
                                      </p:to>
                                    </p:set>
                                    <p:animEffect transition="in" filter="fade">
                                      <p:cBhvr>
                                        <p:cTn id="7" dur="500"/>
                                        <p:tgtEl>
                                          <p:spTgt spid="706564"/>
                                        </p:tgtEl>
                                      </p:cBhvr>
                                    </p:animEffec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par>
                                <p:cTn id="8" presetID="10" presetClass="entr" presetSubtype="0" fill="hold" nodeType="withEffect">
                                  <p:stCondLst>
                                    <p:cond delay="600"/>
                                  </p:stCondLst>
                                  <p:childTnLst>
                                    <p:set>
                                      <p:cBhvr>
                                        <p:cTn id="9" dur="1" fill="hold">
                                          <p:stCondLst>
                                            <p:cond delay="0"/>
                                          </p:stCondLst>
                                        </p:cTn>
                                        <p:tgtEl>
                                          <p:spTgt spid="706564"/>
                                        </p:tgtEl>
                                        <p:attrNameLst>
                                          <p:attrName>style.visibility</p:attrName>
                                        </p:attrNameLst>
                                      </p:cBhvr>
                                      <p:to>
                                        <p:strVal val="visible"/>
                                      </p:to>
                                    </p:set>
                                    <p:animEffect transition="in" filter="fade">
                                      <p:cBhvr>
                                        <p:cTn id="10" dur="500"/>
                                        <p:tgtEl>
                                          <p:spTgt spid="706564"/>
                                        </p:tgtEl>
                                      </p:cBhvr>
                                    </p:animEffect>
                                  </p:childTnLst>
                                </p:cTn>
                              </p:par>
                              <p:par>
                                <p:cTn id="11" presetID="10" presetClass="entr" presetSubtype="0" fill="hold" nodeType="withEffect">
                                  <p:stCondLst>
                                    <p:cond delay="1000"/>
                                  </p:stCondLst>
                                  <p:childTnLst>
                                    <p:set>
                                      <p:cBhvr>
                                        <p:cTn id="12" dur="1" fill="hold">
                                          <p:stCondLst>
                                            <p:cond delay="0"/>
                                          </p:stCondLst>
                                        </p:cTn>
                                        <p:tgtEl>
                                          <p:spTgt spid="706564"/>
                                        </p:tgtEl>
                                        <p:attrNameLst>
                                          <p:attrName>style.visibility</p:attrName>
                                        </p:attrNameLst>
                                      </p:cBhvr>
                                      <p:to>
                                        <p:strVal val="visible"/>
                                      </p:to>
                                    </p:set>
                                    <p:animEffect transition="in" filter="fade">
                                      <p:cBhvr>
                                        <p:cTn id="13" dur="500"/>
                                        <p:tgtEl>
                                          <p:spTgt spid="706564"/>
                                        </p:tgtEl>
                                      </p:cBhvr>
                                    </p:animEffect>
                                  </p:childTnLst>
                                </p:cTn>
                              </p:par>
                              <p:par>
                                <p:cTn id="14" presetID="10" presetClass="entr" presetSubtype="0" fill="hold" nodeType="withEffect">
                                  <p:stCondLst>
                                    <p:cond delay="1500"/>
                                  </p:stCondLst>
                                  <p:childTnLst>
                                    <p:set>
                                      <p:cBhvr>
                                        <p:cTn id="15" dur="1" fill="hold">
                                          <p:stCondLst>
                                            <p:cond delay="0"/>
                                          </p:stCondLst>
                                        </p:cTn>
                                        <p:tgtEl>
                                          <p:spTgt spid="706564"/>
                                        </p:tgtEl>
                                        <p:attrNameLst>
                                          <p:attrName>style.visibility</p:attrName>
                                        </p:attrNameLst>
                                      </p:cBhvr>
                                      <p:to>
                                        <p:strVal val="visible"/>
                                      </p:to>
                                    </p:set>
                                    <p:animEffect transition="in" filter="fade">
                                      <p:cBhvr>
                                        <p:cTn id="16" dur="500"/>
                                        <p:tgtEl>
                                          <p:spTgt spid="706564"/>
                                        </p:tgtEl>
                                      </p:cBhvr>
                                    </p:animEffect>
                                  </p:childTnLst>
                                  <p:subTnLst>
                                    <p:audio>
                                      <p:cMediaNode>
                                        <p:cTn display="0" masterRel="sameClick">
                                          <p:stCondLst>
                                            <p:cond evt="begin" delay="0">
                                              <p:tn val="14"/>
                                            </p:cond>
                                          </p:stCondLst>
                                          <p:endCondLst>
                                            <p:cond evt="onStopAudio" delay="0">
                                              <p:tgtEl>
                                                <p:sldTgt/>
                                              </p:tgtEl>
                                            </p:cond>
                                          </p:endCondLst>
                                        </p:cTn>
                                        <p:tgtEl>
                                          <p:sndTgt r:embed="rId3" name="push.wav"/>
                                        </p:tgtEl>
                                      </p:cMediaNode>
                                    </p:audio>
                                  </p:subTnLst>
                                </p:cTn>
                              </p:par>
                              <p:par>
                                <p:cTn id="17" presetID="10" presetClass="entr" presetSubtype="0" fill="hold" nodeType="withEffect">
                                  <p:stCondLst>
                                    <p:cond delay="2100"/>
                                  </p:stCondLst>
                                  <p:childTnLst>
                                    <p:set>
                                      <p:cBhvr>
                                        <p:cTn id="18" dur="1" fill="hold">
                                          <p:stCondLst>
                                            <p:cond delay="0"/>
                                          </p:stCondLst>
                                        </p:cTn>
                                        <p:tgtEl>
                                          <p:spTgt spid="706564"/>
                                        </p:tgtEl>
                                        <p:attrNameLst>
                                          <p:attrName>style.visibility</p:attrName>
                                        </p:attrNameLst>
                                      </p:cBhvr>
                                      <p:to>
                                        <p:strVal val="visible"/>
                                      </p:to>
                                    </p:set>
                                    <p:animEffect transition="in" filter="fade">
                                      <p:cBhvr>
                                        <p:cTn id="19" dur="500"/>
                                        <p:tgtEl>
                                          <p:spTgt spid="706564"/>
                                        </p:tgtEl>
                                      </p:cBhvr>
                                    </p:animEffect>
                                  </p:childTnLst>
                                </p:cTn>
                              </p:par>
                              <p:par>
                                <p:cTn id="20" presetID="10" presetClass="entr" presetSubtype="0" fill="hold" nodeType="withEffect">
                                  <p:stCondLst>
                                    <p:cond delay="2500"/>
                                  </p:stCondLst>
                                  <p:childTnLst>
                                    <p:set>
                                      <p:cBhvr>
                                        <p:cTn id="21" dur="1" fill="hold">
                                          <p:stCondLst>
                                            <p:cond delay="0"/>
                                          </p:stCondLst>
                                        </p:cTn>
                                        <p:tgtEl>
                                          <p:spTgt spid="706564"/>
                                        </p:tgtEl>
                                        <p:attrNameLst>
                                          <p:attrName>style.visibility</p:attrName>
                                        </p:attrNameLst>
                                      </p:cBhvr>
                                      <p:to>
                                        <p:strVal val="visible"/>
                                      </p:to>
                                    </p:set>
                                    <p:animEffect transition="in" filter="fade">
                                      <p:cBhvr>
                                        <p:cTn id="22" dur="500"/>
                                        <p:tgtEl>
                                          <p:spTgt spid="706564"/>
                                        </p:tgtEl>
                                      </p:cBhvr>
                                    </p:animEffect>
                                  </p:childTnLst>
                                </p:cTn>
                              </p:par>
                              <p:par>
                                <p:cTn id="23" presetID="10" presetClass="entr" presetSubtype="0" fill="hold" nodeType="withEffect">
                                  <p:stCondLst>
                                    <p:cond delay="3000"/>
                                  </p:stCondLst>
                                  <p:childTnLst>
                                    <p:set>
                                      <p:cBhvr>
                                        <p:cTn id="24" dur="1" fill="hold">
                                          <p:stCondLst>
                                            <p:cond delay="0"/>
                                          </p:stCondLst>
                                        </p:cTn>
                                        <p:tgtEl>
                                          <p:spTgt spid="706564"/>
                                        </p:tgtEl>
                                        <p:attrNameLst>
                                          <p:attrName>style.visibility</p:attrName>
                                        </p:attrNameLst>
                                      </p:cBhvr>
                                      <p:to>
                                        <p:strVal val="visible"/>
                                      </p:to>
                                    </p:set>
                                    <p:animEffect transition="in" filter="fade">
                                      <p:cBhvr>
                                        <p:cTn id="25" dur="500"/>
                                        <p:tgtEl>
                                          <p:spTgt spid="706564"/>
                                        </p:tgtEl>
                                      </p:cBhvr>
                                    </p:animEffect>
                                  </p:childTnLst>
                                  <p:subTnLst>
                                    <p:audio>
                                      <p:cMediaNode>
                                        <p:cTn display="0" masterRel="sameClick">
                                          <p:stCondLst>
                                            <p:cond evt="begin" delay="0">
                                              <p:tn val="23"/>
                                            </p:cond>
                                          </p:stCondLst>
                                          <p:endCondLst>
                                            <p:cond evt="onStopAudio" delay="0">
                                              <p:tgtEl>
                                                <p:sldTgt/>
                                              </p:tgtEl>
                                            </p:cond>
                                          </p:endCondLst>
                                        </p:cTn>
                                        <p:tgtEl>
                                          <p:sndTgt r:embed="rId3" name="push.wav"/>
                                        </p:tgtEl>
                                      </p:cMediaNode>
                                    </p:audio>
                                  </p:subTnLst>
                                </p:cTn>
                              </p:par>
                              <p:par>
                                <p:cTn id="26" presetID="10" presetClass="entr" presetSubtype="0" fill="hold" nodeType="withEffect">
                                  <p:stCondLst>
                                    <p:cond delay="3500"/>
                                  </p:stCondLst>
                                  <p:childTnLst>
                                    <p:set>
                                      <p:cBhvr>
                                        <p:cTn id="27" dur="1" fill="hold">
                                          <p:stCondLst>
                                            <p:cond delay="0"/>
                                          </p:stCondLst>
                                        </p:cTn>
                                        <p:tgtEl>
                                          <p:spTgt spid="706564"/>
                                        </p:tgtEl>
                                        <p:attrNameLst>
                                          <p:attrName>style.visibility</p:attrName>
                                        </p:attrNameLst>
                                      </p:cBhvr>
                                      <p:to>
                                        <p:strVal val="visible"/>
                                      </p:to>
                                    </p:set>
                                    <p:animEffect transition="in" filter="fade">
                                      <p:cBhvr>
                                        <p:cTn id="28" dur="500"/>
                                        <p:tgtEl>
                                          <p:spTgt spid="706564"/>
                                        </p:tgtEl>
                                      </p:cBhvr>
                                    </p:animEffect>
                                  </p:childTnLst>
                                </p:cTn>
                              </p:par>
                              <p:par>
                                <p:cTn id="29" presetID="10" presetClass="entr" presetSubtype="0" fill="hold" nodeType="withEffect">
                                  <p:stCondLst>
                                    <p:cond delay="4000"/>
                                  </p:stCondLst>
                                  <p:childTnLst>
                                    <p:set>
                                      <p:cBhvr>
                                        <p:cTn id="30" dur="1" fill="hold">
                                          <p:stCondLst>
                                            <p:cond delay="0"/>
                                          </p:stCondLst>
                                        </p:cTn>
                                        <p:tgtEl>
                                          <p:spTgt spid="706564"/>
                                        </p:tgtEl>
                                        <p:attrNameLst>
                                          <p:attrName>style.visibility</p:attrName>
                                        </p:attrNameLst>
                                      </p:cBhvr>
                                      <p:to>
                                        <p:strVal val="visible"/>
                                      </p:to>
                                    </p:set>
                                    <p:animEffect transition="in" filter="fade">
                                      <p:cBhvr>
                                        <p:cTn id="31" dur="500"/>
                                        <p:tgtEl>
                                          <p:spTgt spid="706564"/>
                                        </p:tgtEl>
                                      </p:cBhvr>
                                    </p:animEffect>
                                  </p:childTnLst>
                                </p:cTn>
                              </p:par>
                              <p:par>
                                <p:cTn id="32" presetID="10" presetClass="entr" presetSubtype="0" fill="hold" nodeType="withEffect">
                                  <p:stCondLst>
                                    <p:cond delay="4500"/>
                                  </p:stCondLst>
                                  <p:childTnLst>
                                    <p:set>
                                      <p:cBhvr>
                                        <p:cTn id="33" dur="1" fill="hold">
                                          <p:stCondLst>
                                            <p:cond delay="0"/>
                                          </p:stCondLst>
                                        </p:cTn>
                                        <p:tgtEl>
                                          <p:spTgt spid="706564"/>
                                        </p:tgtEl>
                                        <p:attrNameLst>
                                          <p:attrName>style.visibility</p:attrName>
                                        </p:attrNameLst>
                                      </p:cBhvr>
                                      <p:to>
                                        <p:strVal val="visible"/>
                                      </p:to>
                                    </p:set>
                                    <p:animEffect transition="in" filter="fade">
                                      <p:cBhvr>
                                        <p:cTn id="34" dur="500"/>
                                        <p:tgtEl>
                                          <p:spTgt spid="706564"/>
                                        </p:tgtEl>
                                      </p:cBhvr>
                                    </p:animEffect>
                                  </p:childTnLst>
                                </p:cTn>
                              </p:par>
                              <p:par>
                                <p:cTn id="35" presetID="10" presetClass="entr" presetSubtype="0" fill="hold" nodeType="withEffect">
                                  <p:stCondLst>
                                    <p:cond delay="0"/>
                                  </p:stCondLst>
                                  <p:childTnLst>
                                    <p:set>
                                      <p:cBhvr>
                                        <p:cTn id="36" dur="1" fill="hold">
                                          <p:stCondLst>
                                            <p:cond delay="0"/>
                                          </p:stCondLst>
                                        </p:cTn>
                                        <p:tgtEl>
                                          <p:spTgt spid="706580"/>
                                        </p:tgtEl>
                                        <p:attrNameLst>
                                          <p:attrName>style.visibility</p:attrName>
                                        </p:attrNameLst>
                                      </p:cBhvr>
                                      <p:to>
                                        <p:strVal val="visible"/>
                                      </p:to>
                                    </p:set>
                                    <p:animEffect transition="in" filter="fade">
                                      <p:cBhvr>
                                        <p:cTn id="37" dur="1000"/>
                                        <p:tgtEl>
                                          <p:spTgt spid="706580"/>
                                        </p:tgtEl>
                                      </p:cBhvr>
                                    </p:animEffect>
                                  </p:childTnLst>
                                </p:cTn>
                              </p:par>
                              <p:par>
                                <p:cTn id="38" presetID="10" presetClass="entr" presetSubtype="0" fill="hold" nodeType="withEffect">
                                  <p:stCondLst>
                                    <p:cond delay="400"/>
                                  </p:stCondLst>
                                  <p:childTnLst>
                                    <p:set>
                                      <p:cBhvr>
                                        <p:cTn id="39" dur="1" fill="hold">
                                          <p:stCondLst>
                                            <p:cond delay="0"/>
                                          </p:stCondLst>
                                        </p:cTn>
                                        <p:tgtEl>
                                          <p:spTgt spid="706608"/>
                                        </p:tgtEl>
                                        <p:attrNameLst>
                                          <p:attrName>style.visibility</p:attrName>
                                        </p:attrNameLst>
                                      </p:cBhvr>
                                      <p:to>
                                        <p:strVal val="visible"/>
                                      </p:to>
                                    </p:set>
                                    <p:animEffect transition="in" filter="fade">
                                      <p:cBhvr>
                                        <p:cTn id="40" dur="1000"/>
                                        <p:tgtEl>
                                          <p:spTgt spid="706608"/>
                                        </p:tgtEl>
                                      </p:cBhvr>
                                    </p:animEffect>
                                  </p:childTnLst>
                                </p:cTn>
                              </p:par>
                              <p:par>
                                <p:cTn id="41" presetID="10" presetClass="entr" presetSubtype="0" fill="hold" nodeType="withEffect">
                                  <p:stCondLst>
                                    <p:cond delay="1000"/>
                                  </p:stCondLst>
                                  <p:childTnLst>
                                    <p:set>
                                      <p:cBhvr>
                                        <p:cTn id="42" dur="1" fill="hold">
                                          <p:stCondLst>
                                            <p:cond delay="0"/>
                                          </p:stCondLst>
                                        </p:cTn>
                                        <p:tgtEl>
                                          <p:spTgt spid="706594"/>
                                        </p:tgtEl>
                                        <p:attrNameLst>
                                          <p:attrName>style.visibility</p:attrName>
                                        </p:attrNameLst>
                                      </p:cBhvr>
                                      <p:to>
                                        <p:strVal val="visible"/>
                                      </p:to>
                                    </p:set>
                                    <p:animEffect transition="in" filter="fade">
                                      <p:cBhvr>
                                        <p:cTn id="43" dur="1000"/>
                                        <p:tgtEl>
                                          <p:spTgt spid="706594"/>
                                        </p:tgtEl>
                                      </p:cBhvr>
                                    </p:animEffect>
                                  </p:childTnLst>
                                </p:cTn>
                              </p:par>
                              <p:par>
                                <p:cTn id="44" presetID="10" presetClass="entr" presetSubtype="0" fill="hold" nodeType="withEffect">
                                  <p:stCondLst>
                                    <p:cond delay="1500"/>
                                  </p:stCondLst>
                                  <p:childTnLst>
                                    <p:set>
                                      <p:cBhvr>
                                        <p:cTn id="45" dur="1" fill="hold">
                                          <p:stCondLst>
                                            <p:cond delay="0"/>
                                          </p:stCondLst>
                                        </p:cTn>
                                        <p:tgtEl>
                                          <p:spTgt spid="706622"/>
                                        </p:tgtEl>
                                        <p:attrNameLst>
                                          <p:attrName>style.visibility</p:attrName>
                                        </p:attrNameLst>
                                      </p:cBhvr>
                                      <p:to>
                                        <p:strVal val="visible"/>
                                      </p:to>
                                    </p:set>
                                    <p:animEffect transition="in" filter="fade">
                                      <p:cBhvr>
                                        <p:cTn id="46" dur="1000"/>
                                        <p:tgtEl>
                                          <p:spTgt spid="706622"/>
                                        </p:tgtEl>
                                      </p:cBhvr>
                                    </p:animEffect>
                                  </p:childTnLst>
                                </p:cTn>
                              </p:par>
                              <p:par>
                                <p:cTn id="47" presetID="10" presetClass="exit" presetSubtype="0" fill="hold" nodeType="withEffect">
                                  <p:stCondLst>
                                    <p:cond delay="2900"/>
                                  </p:stCondLst>
                                  <p:childTnLst>
                                    <p:animEffect transition="out" filter="fade">
                                      <p:cBhvr>
                                        <p:cTn id="48" dur="3400"/>
                                        <p:tgtEl>
                                          <p:spTgt spid="706563"/>
                                        </p:tgtEl>
                                      </p:cBhvr>
                                    </p:animEffect>
                                    <p:set>
                                      <p:cBhvr>
                                        <p:cTn id="49" dur="1" fill="hold">
                                          <p:stCondLst>
                                            <p:cond delay="3399"/>
                                          </p:stCondLst>
                                        </p:cTn>
                                        <p:tgtEl>
                                          <p:spTgt spid="706563"/>
                                        </p:tgtEl>
                                        <p:attrNameLst>
                                          <p:attrName>style.visibility</p:attrName>
                                        </p:attrNameLst>
                                      </p:cBhvr>
                                      <p:to>
                                        <p:strVal val="hidden"/>
                                      </p:to>
                                    </p:set>
                                  </p:childTnLst>
                                </p:cTn>
                              </p:par>
                            </p:childTnLst>
                          </p:cTn>
                        </p:par>
                        <p:par>
                          <p:cTn id="50" fill="hold" nodeType="afterGroup">
                            <p:stCondLst>
                              <p:cond delay="6300"/>
                            </p:stCondLst>
                            <p:childTnLst>
                              <p:par>
                                <p:cTn id="51" presetID="10" presetClass="exit" presetSubtype="0" fill="hold" nodeType="afterEffect">
                                  <p:stCondLst>
                                    <p:cond delay="0"/>
                                  </p:stCondLst>
                                  <p:childTnLst>
                                    <p:animEffect transition="out" filter="fade">
                                      <p:cBhvr>
                                        <p:cTn id="52" dur="1000"/>
                                        <p:tgtEl>
                                          <p:spTgt spid="706608"/>
                                        </p:tgtEl>
                                      </p:cBhvr>
                                    </p:animEffect>
                                    <p:set>
                                      <p:cBhvr>
                                        <p:cTn id="53" dur="1" fill="hold">
                                          <p:stCondLst>
                                            <p:cond delay="999"/>
                                          </p:stCondLst>
                                        </p:cTn>
                                        <p:tgtEl>
                                          <p:spTgt spid="70660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706622"/>
                                        </p:tgtEl>
                                      </p:cBhvr>
                                    </p:animEffect>
                                    <p:set>
                                      <p:cBhvr>
                                        <p:cTn id="56" dur="1" fill="hold">
                                          <p:stCondLst>
                                            <p:cond delay="999"/>
                                          </p:stCondLst>
                                        </p:cTn>
                                        <p:tgtEl>
                                          <p:spTgt spid="706622"/>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706580"/>
                                        </p:tgtEl>
                                      </p:cBhvr>
                                    </p:animEffect>
                                    <p:set>
                                      <p:cBhvr>
                                        <p:cTn id="59" dur="1" fill="hold">
                                          <p:stCondLst>
                                            <p:cond delay="999"/>
                                          </p:stCondLst>
                                        </p:cTn>
                                        <p:tgtEl>
                                          <p:spTgt spid="70658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706594"/>
                                        </p:tgtEl>
                                      </p:cBhvr>
                                    </p:animEffect>
                                    <p:set>
                                      <p:cBhvr>
                                        <p:cTn id="62" dur="1" fill="hold">
                                          <p:stCondLst>
                                            <p:cond delay="999"/>
                                          </p:stCondLst>
                                        </p:cTn>
                                        <p:tgtEl>
                                          <p:spTgt spid="706594"/>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706564"/>
                                        </p:tgtEl>
                                      </p:cBhvr>
                                    </p:animEffect>
                                    <p:set>
                                      <p:cBhvr>
                                        <p:cTn id="65" dur="1" fill="hold">
                                          <p:stCondLst>
                                            <p:cond delay="999"/>
                                          </p:stCondLst>
                                        </p:cTn>
                                        <p:tgtEl>
                                          <p:spTgt spid="7065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042988" y="0"/>
            <a:ext cx="7772400" cy="890588"/>
          </a:xfrm>
        </p:spPr>
        <p:txBody>
          <a:bodyPr/>
          <a:lstStyle/>
          <a:p>
            <a:pPr eaLnBrk="1" hangingPunct="1"/>
            <a:r>
              <a:rPr lang="en-US" altLang="en-US" smtClean="0">
                <a:latin typeface="Century Gothic" pitchFamily="34" charset="0"/>
              </a:rPr>
              <a:t>Signal processing</a:t>
            </a:r>
          </a:p>
        </p:txBody>
      </p:sp>
      <p:grpSp>
        <p:nvGrpSpPr>
          <p:cNvPr id="514051" name="Group 3"/>
          <p:cNvGrpSpPr>
            <a:grpSpLocks/>
          </p:cNvGrpSpPr>
          <p:nvPr/>
        </p:nvGrpSpPr>
        <p:grpSpPr bwMode="auto">
          <a:xfrm>
            <a:off x="1828800" y="1449388"/>
            <a:ext cx="3505200" cy="2300287"/>
            <a:chOff x="1152" y="913"/>
            <a:chExt cx="2208" cy="1449"/>
          </a:xfrm>
        </p:grpSpPr>
        <p:sp>
          <p:nvSpPr>
            <p:cNvPr id="61489" name="Line 4"/>
            <p:cNvSpPr>
              <a:spLocks noChangeShapeType="1"/>
            </p:cNvSpPr>
            <p:nvPr/>
          </p:nvSpPr>
          <p:spPr bwMode="auto">
            <a:xfrm>
              <a:off x="1152" y="1354"/>
              <a:ext cx="22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0" name="Line 5"/>
            <p:cNvSpPr>
              <a:spLocks noChangeShapeType="1"/>
            </p:cNvSpPr>
            <p:nvPr/>
          </p:nvSpPr>
          <p:spPr bwMode="auto">
            <a:xfrm>
              <a:off x="1152" y="1834"/>
              <a:ext cx="22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1" name="Freeform 6"/>
            <p:cNvSpPr>
              <a:spLocks/>
            </p:cNvSpPr>
            <p:nvPr/>
          </p:nvSpPr>
          <p:spPr bwMode="auto">
            <a:xfrm rot="-492319">
              <a:off x="1344" y="913"/>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2" name="Freeform 7"/>
            <p:cNvSpPr>
              <a:spLocks/>
            </p:cNvSpPr>
            <p:nvPr/>
          </p:nvSpPr>
          <p:spPr bwMode="auto">
            <a:xfrm rot="492319" flipH="1">
              <a:off x="1856" y="922"/>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3" name="Freeform 8"/>
            <p:cNvSpPr>
              <a:spLocks/>
            </p:cNvSpPr>
            <p:nvPr/>
          </p:nvSpPr>
          <p:spPr bwMode="auto">
            <a:xfrm rot="492319" flipH="1">
              <a:off x="3104" y="922"/>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4" name="Freeform 9"/>
            <p:cNvSpPr>
              <a:spLocks/>
            </p:cNvSpPr>
            <p:nvPr/>
          </p:nvSpPr>
          <p:spPr bwMode="auto">
            <a:xfrm rot="-492319">
              <a:off x="2784" y="970"/>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5" name="Oval 10"/>
            <p:cNvSpPr>
              <a:spLocks noChangeArrowheads="1"/>
            </p:cNvSpPr>
            <p:nvPr/>
          </p:nvSpPr>
          <p:spPr bwMode="auto">
            <a:xfrm>
              <a:off x="2925" y="1431"/>
              <a:ext cx="288" cy="2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96" name="Oval 11"/>
            <p:cNvSpPr>
              <a:spLocks noChangeArrowheads="1"/>
            </p:cNvSpPr>
            <p:nvPr/>
          </p:nvSpPr>
          <p:spPr bwMode="auto">
            <a:xfrm>
              <a:off x="1680" y="1546"/>
              <a:ext cx="96" cy="96"/>
            </a:xfrm>
            <a:prstGeom prst="ellipse">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grpSp>
      <p:grpSp>
        <p:nvGrpSpPr>
          <p:cNvPr id="514060" name="Group 12"/>
          <p:cNvGrpSpPr>
            <a:grpSpLocks/>
          </p:cNvGrpSpPr>
          <p:nvPr/>
        </p:nvGrpSpPr>
        <p:grpSpPr bwMode="auto">
          <a:xfrm>
            <a:off x="1474788" y="3824288"/>
            <a:ext cx="4105275" cy="2982912"/>
            <a:chOff x="929" y="2409"/>
            <a:chExt cx="2586" cy="1879"/>
          </a:xfrm>
        </p:grpSpPr>
        <p:grpSp>
          <p:nvGrpSpPr>
            <p:cNvPr id="61482" name="Group 13"/>
            <p:cNvGrpSpPr>
              <a:grpSpLocks/>
            </p:cNvGrpSpPr>
            <p:nvPr/>
          </p:nvGrpSpPr>
          <p:grpSpPr bwMode="auto">
            <a:xfrm>
              <a:off x="929" y="2409"/>
              <a:ext cx="2586" cy="1879"/>
              <a:chOff x="929" y="2409"/>
              <a:chExt cx="2586" cy="1879"/>
            </a:xfrm>
          </p:grpSpPr>
          <p:sp>
            <p:nvSpPr>
              <p:cNvPr id="61484" name="Line 14"/>
              <p:cNvSpPr>
                <a:spLocks noChangeShapeType="1"/>
              </p:cNvSpPr>
              <p:nvPr/>
            </p:nvSpPr>
            <p:spPr bwMode="auto">
              <a:xfrm>
                <a:off x="1307" y="2658"/>
                <a:ext cx="0" cy="1296"/>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85" name="Line 15"/>
              <p:cNvSpPr>
                <a:spLocks noChangeShapeType="1"/>
              </p:cNvSpPr>
              <p:nvPr/>
            </p:nvSpPr>
            <p:spPr bwMode="auto">
              <a:xfrm>
                <a:off x="1307" y="3954"/>
                <a:ext cx="220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86" name="Freeform 16"/>
              <p:cNvSpPr>
                <a:spLocks/>
              </p:cNvSpPr>
              <p:nvPr/>
            </p:nvSpPr>
            <p:spPr bwMode="auto">
              <a:xfrm>
                <a:off x="1474" y="2409"/>
                <a:ext cx="1854" cy="305"/>
              </a:xfrm>
              <a:custGeom>
                <a:avLst/>
                <a:gdLst>
                  <a:gd name="T0" fmla="*/ 0 w 1854"/>
                  <a:gd name="T1" fmla="*/ 7 h 486"/>
                  <a:gd name="T2" fmla="*/ 121 w 1854"/>
                  <a:gd name="T3" fmla="*/ 7 h 486"/>
                  <a:gd name="T4" fmla="*/ 191 w 1854"/>
                  <a:gd name="T5" fmla="*/ 6 h 486"/>
                  <a:gd name="T6" fmla="*/ 262 w 1854"/>
                  <a:gd name="T7" fmla="*/ 3 h 486"/>
                  <a:gd name="T8" fmla="*/ 326 w 1854"/>
                  <a:gd name="T9" fmla="*/ 6 h 486"/>
                  <a:gd name="T10" fmla="*/ 482 w 1854"/>
                  <a:gd name="T11" fmla="*/ 7 h 486"/>
                  <a:gd name="T12" fmla="*/ 1320 w 1854"/>
                  <a:gd name="T13" fmla="*/ 7 h 486"/>
                  <a:gd name="T14" fmla="*/ 1472 w 1854"/>
                  <a:gd name="T15" fmla="*/ 6 h 486"/>
                  <a:gd name="T16" fmla="*/ 1606 w 1854"/>
                  <a:gd name="T17" fmla="*/ 1 h 486"/>
                  <a:gd name="T18" fmla="*/ 1708 w 1854"/>
                  <a:gd name="T19" fmla="*/ 6 h 486"/>
                  <a:gd name="T20" fmla="*/ 1806 w 1854"/>
                  <a:gd name="T21" fmla="*/ 7 h 486"/>
                  <a:gd name="T22" fmla="*/ 1854 w 1854"/>
                  <a:gd name="T23" fmla="*/ 7 h 4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4" h="486">
                    <a:moveTo>
                      <a:pt x="0" y="461"/>
                    </a:moveTo>
                    <a:cubicBezTo>
                      <a:pt x="20" y="462"/>
                      <a:pt x="89" y="470"/>
                      <a:pt x="121" y="465"/>
                    </a:cubicBezTo>
                    <a:cubicBezTo>
                      <a:pt x="152" y="460"/>
                      <a:pt x="168" y="473"/>
                      <a:pt x="191" y="429"/>
                    </a:cubicBezTo>
                    <a:cubicBezTo>
                      <a:pt x="215" y="385"/>
                      <a:pt x="239" y="202"/>
                      <a:pt x="262" y="201"/>
                    </a:cubicBezTo>
                    <a:cubicBezTo>
                      <a:pt x="284" y="200"/>
                      <a:pt x="290" y="378"/>
                      <a:pt x="326" y="421"/>
                    </a:cubicBezTo>
                    <a:cubicBezTo>
                      <a:pt x="363" y="464"/>
                      <a:pt x="317" y="451"/>
                      <a:pt x="482" y="457"/>
                    </a:cubicBezTo>
                    <a:cubicBezTo>
                      <a:pt x="646" y="461"/>
                      <a:pt x="1155" y="464"/>
                      <a:pt x="1320" y="457"/>
                    </a:cubicBezTo>
                    <a:cubicBezTo>
                      <a:pt x="1485" y="450"/>
                      <a:pt x="1424" y="486"/>
                      <a:pt x="1472" y="410"/>
                    </a:cubicBezTo>
                    <a:cubicBezTo>
                      <a:pt x="1520" y="334"/>
                      <a:pt x="1567" y="4"/>
                      <a:pt x="1606" y="2"/>
                    </a:cubicBezTo>
                    <a:cubicBezTo>
                      <a:pt x="1645" y="0"/>
                      <a:pt x="1675" y="321"/>
                      <a:pt x="1708" y="397"/>
                    </a:cubicBezTo>
                    <a:cubicBezTo>
                      <a:pt x="1741" y="473"/>
                      <a:pt x="1782" y="449"/>
                      <a:pt x="1806" y="460"/>
                    </a:cubicBezTo>
                    <a:cubicBezTo>
                      <a:pt x="1830" y="471"/>
                      <a:pt x="1815" y="460"/>
                      <a:pt x="1854" y="461"/>
                    </a:cubicBezTo>
                  </a:path>
                </a:pathLst>
              </a:custGeom>
              <a:noFill/>
              <a:ln w="254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7" name="Text Box 17"/>
              <p:cNvSpPr txBox="1">
                <a:spLocks noChangeArrowheads="1"/>
              </p:cNvSpPr>
              <p:nvPr/>
            </p:nvSpPr>
            <p:spPr bwMode="auto">
              <a:xfrm>
                <a:off x="2129" y="3997"/>
                <a:ext cx="483" cy="2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Arial CE" charset="-18"/>
                  </a:rPr>
                  <a:t>time</a:t>
                </a:r>
                <a:endParaRPr lang="cs-CZ" altLang="en-US" sz="2400">
                  <a:latin typeface="Arial CE" charset="-18"/>
                </a:endParaRPr>
              </a:p>
            </p:txBody>
          </p:sp>
          <p:sp>
            <p:nvSpPr>
              <p:cNvPr id="61488" name="Text Box 18"/>
              <p:cNvSpPr txBox="1">
                <a:spLocks noChangeArrowheads="1"/>
              </p:cNvSpPr>
              <p:nvPr/>
            </p:nvSpPr>
            <p:spPr bwMode="auto">
              <a:xfrm rot="-5400000">
                <a:off x="456" y="3102"/>
                <a:ext cx="1314" cy="36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a:latin typeface="Arial CE" charset="-18"/>
                  </a:rPr>
                  <a:t>analog signal intesity</a:t>
                </a:r>
                <a:endParaRPr lang="cs-CZ" altLang="en-US" sz="1600">
                  <a:latin typeface="Arial CE" charset="-18"/>
                </a:endParaRPr>
              </a:p>
              <a:p>
                <a:pPr algn="ctr">
                  <a:spcBef>
                    <a:spcPct val="0"/>
                  </a:spcBef>
                  <a:buClrTx/>
                  <a:buSzTx/>
                  <a:buFontTx/>
                  <a:buNone/>
                </a:pPr>
                <a:r>
                  <a:rPr lang="cs-CZ" altLang="en-US" sz="1600" b="1">
                    <a:latin typeface="Arial CE" charset="-18"/>
                  </a:rPr>
                  <a:t>VOLTAGE</a:t>
                </a:r>
              </a:p>
            </p:txBody>
          </p:sp>
        </p:grpSp>
        <p:sp>
          <p:nvSpPr>
            <p:cNvPr id="61483" name="Text Box 19"/>
            <p:cNvSpPr txBox="1">
              <a:spLocks noChangeArrowheads="1"/>
            </p:cNvSpPr>
            <p:nvPr/>
          </p:nvSpPr>
          <p:spPr bwMode="auto">
            <a:xfrm>
              <a:off x="1927" y="2442"/>
              <a:ext cx="903"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latin typeface="Arial CE" charset="-18"/>
                </a:rPr>
                <a:t>FSC ~ cell size</a:t>
              </a:r>
              <a:endParaRPr lang="cs-CZ" altLang="en-US" sz="1400" b="1">
                <a:latin typeface="Arial CE" charset="-18"/>
              </a:endParaRPr>
            </a:p>
          </p:txBody>
        </p:sp>
      </p:grpSp>
      <p:grpSp>
        <p:nvGrpSpPr>
          <p:cNvPr id="514068" name="Group 20"/>
          <p:cNvGrpSpPr>
            <a:grpSpLocks/>
          </p:cNvGrpSpPr>
          <p:nvPr/>
        </p:nvGrpSpPr>
        <p:grpSpPr bwMode="auto">
          <a:xfrm>
            <a:off x="2317750" y="4329113"/>
            <a:ext cx="3332163" cy="771525"/>
            <a:chOff x="1460" y="2727"/>
            <a:chExt cx="2099" cy="486"/>
          </a:xfrm>
        </p:grpSpPr>
        <p:sp>
          <p:nvSpPr>
            <p:cNvPr id="61480" name="Freeform 21"/>
            <p:cNvSpPr>
              <a:spLocks/>
            </p:cNvSpPr>
            <p:nvPr/>
          </p:nvSpPr>
          <p:spPr bwMode="auto">
            <a:xfrm>
              <a:off x="1460" y="2727"/>
              <a:ext cx="1860" cy="486"/>
            </a:xfrm>
            <a:custGeom>
              <a:avLst/>
              <a:gdLst>
                <a:gd name="T0" fmla="*/ 1860 w 1860"/>
                <a:gd name="T1" fmla="*/ 452 h 486"/>
                <a:gd name="T2" fmla="*/ 1740 w 1860"/>
                <a:gd name="T3" fmla="*/ 452 h 486"/>
                <a:gd name="T4" fmla="*/ 1672 w 1860"/>
                <a:gd name="T5" fmla="*/ 444 h 486"/>
                <a:gd name="T6" fmla="*/ 1612 w 1860"/>
                <a:gd name="T7" fmla="*/ 432 h 486"/>
                <a:gd name="T8" fmla="*/ 1540 w 1860"/>
                <a:gd name="T9" fmla="*/ 440 h 486"/>
                <a:gd name="T10" fmla="*/ 1390 w 1860"/>
                <a:gd name="T11" fmla="*/ 457 h 486"/>
                <a:gd name="T12" fmla="*/ 552 w 1860"/>
                <a:gd name="T13" fmla="*/ 457 h 486"/>
                <a:gd name="T14" fmla="*/ 400 w 1860"/>
                <a:gd name="T15" fmla="*/ 410 h 486"/>
                <a:gd name="T16" fmla="*/ 266 w 1860"/>
                <a:gd name="T17" fmla="*/ 2 h 486"/>
                <a:gd name="T18" fmla="*/ 164 w 1860"/>
                <a:gd name="T19" fmla="*/ 397 h 486"/>
                <a:gd name="T20" fmla="*/ 66 w 1860"/>
                <a:gd name="T21" fmla="*/ 460 h 486"/>
                <a:gd name="T22" fmla="*/ 0 w 1860"/>
                <a:gd name="T23" fmla="*/ 463 h 4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60" h="486">
                  <a:moveTo>
                    <a:pt x="1860" y="452"/>
                  </a:moveTo>
                  <a:cubicBezTo>
                    <a:pt x="1840" y="453"/>
                    <a:pt x="1770" y="456"/>
                    <a:pt x="1740" y="452"/>
                  </a:cubicBezTo>
                  <a:cubicBezTo>
                    <a:pt x="1709" y="451"/>
                    <a:pt x="1693" y="447"/>
                    <a:pt x="1672" y="444"/>
                  </a:cubicBezTo>
                  <a:cubicBezTo>
                    <a:pt x="1651" y="441"/>
                    <a:pt x="1634" y="433"/>
                    <a:pt x="1612" y="432"/>
                  </a:cubicBezTo>
                  <a:cubicBezTo>
                    <a:pt x="1590" y="431"/>
                    <a:pt x="1577" y="436"/>
                    <a:pt x="1540" y="440"/>
                  </a:cubicBezTo>
                  <a:cubicBezTo>
                    <a:pt x="1503" y="444"/>
                    <a:pt x="1555" y="454"/>
                    <a:pt x="1390" y="457"/>
                  </a:cubicBezTo>
                  <a:cubicBezTo>
                    <a:pt x="1226" y="461"/>
                    <a:pt x="717" y="464"/>
                    <a:pt x="552" y="457"/>
                  </a:cubicBezTo>
                  <a:cubicBezTo>
                    <a:pt x="387" y="450"/>
                    <a:pt x="448" y="486"/>
                    <a:pt x="400" y="410"/>
                  </a:cubicBezTo>
                  <a:cubicBezTo>
                    <a:pt x="352" y="334"/>
                    <a:pt x="305" y="4"/>
                    <a:pt x="266" y="2"/>
                  </a:cubicBezTo>
                  <a:cubicBezTo>
                    <a:pt x="227" y="0"/>
                    <a:pt x="197" y="321"/>
                    <a:pt x="164" y="397"/>
                  </a:cubicBezTo>
                  <a:cubicBezTo>
                    <a:pt x="131" y="473"/>
                    <a:pt x="93" y="449"/>
                    <a:pt x="66" y="460"/>
                  </a:cubicBezTo>
                  <a:cubicBezTo>
                    <a:pt x="39" y="471"/>
                    <a:pt x="39" y="462"/>
                    <a:pt x="0" y="463"/>
                  </a:cubicBezTo>
                </a:path>
              </a:pathLst>
            </a:custGeom>
            <a:noFill/>
            <a:ln w="25400" cap="flat" cmpd="sng">
              <a:solidFill>
                <a:srgbClr val="00FF00"/>
              </a:solidFill>
              <a:prstDash val="solid"/>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1" name="Text Box 22"/>
            <p:cNvSpPr txBox="1">
              <a:spLocks noChangeArrowheads="1"/>
            </p:cNvSpPr>
            <p:nvPr/>
          </p:nvSpPr>
          <p:spPr bwMode="auto">
            <a:xfrm>
              <a:off x="1882" y="2908"/>
              <a:ext cx="1677"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solidFill>
                    <a:srgbClr val="00CC00"/>
                  </a:solidFill>
                  <a:latin typeface="Arial CE" charset="-18"/>
                </a:rPr>
                <a:t>FL-1 (530/30nm) ~ green fluo.</a:t>
              </a:r>
              <a:endParaRPr lang="cs-CZ" altLang="en-US" sz="1400" b="1">
                <a:solidFill>
                  <a:srgbClr val="00CC00"/>
                </a:solidFill>
                <a:latin typeface="Arial CE" charset="-18"/>
              </a:endParaRPr>
            </a:p>
          </p:txBody>
        </p:sp>
      </p:grpSp>
      <p:grpSp>
        <p:nvGrpSpPr>
          <p:cNvPr id="514071" name="Group 23"/>
          <p:cNvGrpSpPr>
            <a:grpSpLocks/>
          </p:cNvGrpSpPr>
          <p:nvPr/>
        </p:nvGrpSpPr>
        <p:grpSpPr bwMode="auto">
          <a:xfrm>
            <a:off x="2268538" y="5135563"/>
            <a:ext cx="3014662" cy="849312"/>
            <a:chOff x="1429" y="3235"/>
            <a:chExt cx="1899" cy="535"/>
          </a:xfrm>
        </p:grpSpPr>
        <p:sp>
          <p:nvSpPr>
            <p:cNvPr id="61478" name="Freeform 24"/>
            <p:cNvSpPr>
              <a:spLocks/>
            </p:cNvSpPr>
            <p:nvPr/>
          </p:nvSpPr>
          <p:spPr bwMode="auto">
            <a:xfrm>
              <a:off x="1480" y="3235"/>
              <a:ext cx="1848" cy="535"/>
            </a:xfrm>
            <a:custGeom>
              <a:avLst/>
              <a:gdLst>
                <a:gd name="T0" fmla="*/ 0 w 1848"/>
                <a:gd name="T1" fmla="*/ 518 h 535"/>
                <a:gd name="T2" fmla="*/ 115 w 1848"/>
                <a:gd name="T3" fmla="*/ 514 h 535"/>
                <a:gd name="T4" fmla="*/ 200 w 1848"/>
                <a:gd name="T5" fmla="*/ 502 h 535"/>
                <a:gd name="T6" fmla="*/ 292 w 1848"/>
                <a:gd name="T7" fmla="*/ 506 h 535"/>
                <a:gd name="T8" fmla="*/ 476 w 1848"/>
                <a:gd name="T9" fmla="*/ 506 h 535"/>
                <a:gd name="T10" fmla="*/ 1314 w 1848"/>
                <a:gd name="T11" fmla="*/ 506 h 535"/>
                <a:gd name="T12" fmla="*/ 1466 w 1848"/>
                <a:gd name="T13" fmla="*/ 459 h 535"/>
                <a:gd name="T14" fmla="*/ 1596 w 1848"/>
                <a:gd name="T15" fmla="*/ 2 h 535"/>
                <a:gd name="T16" fmla="*/ 1702 w 1848"/>
                <a:gd name="T17" fmla="*/ 446 h 535"/>
                <a:gd name="T18" fmla="*/ 1800 w 1848"/>
                <a:gd name="T19" fmla="*/ 509 h 535"/>
                <a:gd name="T20" fmla="*/ 1848 w 1848"/>
                <a:gd name="T21" fmla="*/ 510 h 5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48" h="535">
                  <a:moveTo>
                    <a:pt x="0" y="518"/>
                  </a:moveTo>
                  <a:cubicBezTo>
                    <a:pt x="20" y="519"/>
                    <a:pt x="82" y="517"/>
                    <a:pt x="115" y="514"/>
                  </a:cubicBezTo>
                  <a:cubicBezTo>
                    <a:pt x="148" y="511"/>
                    <a:pt x="171" y="503"/>
                    <a:pt x="200" y="502"/>
                  </a:cubicBezTo>
                  <a:cubicBezTo>
                    <a:pt x="229" y="501"/>
                    <a:pt x="246" y="505"/>
                    <a:pt x="292" y="506"/>
                  </a:cubicBezTo>
                  <a:cubicBezTo>
                    <a:pt x="338" y="507"/>
                    <a:pt x="306" y="506"/>
                    <a:pt x="476" y="506"/>
                  </a:cubicBezTo>
                  <a:cubicBezTo>
                    <a:pt x="652" y="512"/>
                    <a:pt x="1149" y="513"/>
                    <a:pt x="1314" y="506"/>
                  </a:cubicBezTo>
                  <a:cubicBezTo>
                    <a:pt x="1479" y="499"/>
                    <a:pt x="1418" y="535"/>
                    <a:pt x="1466" y="459"/>
                  </a:cubicBezTo>
                  <a:cubicBezTo>
                    <a:pt x="1513" y="375"/>
                    <a:pt x="1557" y="4"/>
                    <a:pt x="1596" y="2"/>
                  </a:cubicBezTo>
                  <a:cubicBezTo>
                    <a:pt x="1635" y="0"/>
                    <a:pt x="1668" y="362"/>
                    <a:pt x="1702" y="446"/>
                  </a:cubicBezTo>
                  <a:cubicBezTo>
                    <a:pt x="1736" y="530"/>
                    <a:pt x="1776" y="498"/>
                    <a:pt x="1800" y="509"/>
                  </a:cubicBezTo>
                  <a:cubicBezTo>
                    <a:pt x="1824" y="520"/>
                    <a:pt x="1809" y="509"/>
                    <a:pt x="1848" y="510"/>
                  </a:cubicBezTo>
                </a:path>
              </a:pathLst>
            </a:custGeom>
            <a:noFill/>
            <a:ln w="2540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9" name="Text Box 25"/>
            <p:cNvSpPr txBox="1">
              <a:spLocks noChangeArrowheads="1"/>
            </p:cNvSpPr>
            <p:nvPr/>
          </p:nvSpPr>
          <p:spPr bwMode="auto">
            <a:xfrm>
              <a:off x="1429" y="3487"/>
              <a:ext cx="154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solidFill>
                    <a:srgbClr val="FF0000"/>
                  </a:solidFill>
                  <a:latin typeface="Arial CE" charset="-18"/>
                </a:rPr>
                <a:t>FL-2 (585/42nm) ~ red fluo</a:t>
              </a:r>
              <a:r>
                <a:rPr lang="en-US" altLang="en-US" sz="1400">
                  <a:solidFill>
                    <a:srgbClr val="FF0000"/>
                  </a:solidFill>
                  <a:latin typeface="Arial CE" charset="-18"/>
                </a:rPr>
                <a:t>.</a:t>
              </a:r>
              <a:endParaRPr lang="cs-CZ" altLang="en-US" sz="1400">
                <a:solidFill>
                  <a:srgbClr val="FF0000"/>
                </a:solidFill>
                <a:latin typeface="Arial CE" charset="-18"/>
              </a:endParaRPr>
            </a:p>
          </p:txBody>
        </p:sp>
      </p:grpSp>
      <p:grpSp>
        <p:nvGrpSpPr>
          <p:cNvPr id="514074" name="Group 26"/>
          <p:cNvGrpSpPr>
            <a:grpSpLocks/>
          </p:cNvGrpSpPr>
          <p:nvPr/>
        </p:nvGrpSpPr>
        <p:grpSpPr bwMode="auto">
          <a:xfrm>
            <a:off x="5543550" y="3362325"/>
            <a:ext cx="3498850" cy="1511300"/>
            <a:chOff x="3492" y="2118"/>
            <a:chExt cx="2204" cy="952"/>
          </a:xfrm>
        </p:grpSpPr>
        <p:sp>
          <p:nvSpPr>
            <p:cNvPr id="61475" name="Line 27"/>
            <p:cNvSpPr>
              <a:spLocks noChangeShapeType="1"/>
            </p:cNvSpPr>
            <p:nvPr/>
          </p:nvSpPr>
          <p:spPr bwMode="auto">
            <a:xfrm>
              <a:off x="3492" y="2546"/>
              <a:ext cx="408" cy="0"/>
            </a:xfrm>
            <a:prstGeom prst="line">
              <a:avLst/>
            </a:prstGeom>
            <a:noFill/>
            <a:ln w="2540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6" name="Text Box 28"/>
            <p:cNvSpPr txBox="1">
              <a:spLocks noChangeArrowheads="1"/>
            </p:cNvSpPr>
            <p:nvPr/>
          </p:nvSpPr>
          <p:spPr bwMode="auto">
            <a:xfrm>
              <a:off x="3969" y="2118"/>
              <a:ext cx="1283" cy="5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Arial CE" charset="-18"/>
                </a:rPr>
                <a:t>Analog/digital</a:t>
              </a:r>
            </a:p>
            <a:p>
              <a:pPr>
                <a:spcBef>
                  <a:spcPct val="0"/>
                </a:spcBef>
                <a:buClrTx/>
                <a:buSzTx/>
                <a:buFontTx/>
                <a:buNone/>
              </a:pPr>
              <a:r>
                <a:rPr lang="en-US" altLang="en-US" sz="2400">
                  <a:latin typeface="Arial CE" charset="-18"/>
                </a:rPr>
                <a:t>conversion</a:t>
              </a:r>
              <a:endParaRPr lang="cs-CZ" altLang="en-US" sz="2400">
                <a:latin typeface="Arial CE" charset="-18"/>
              </a:endParaRPr>
            </a:p>
          </p:txBody>
        </p:sp>
        <p:sp>
          <p:nvSpPr>
            <p:cNvPr id="61477" name="computr1"/>
            <p:cNvSpPr>
              <a:spLocks noEditPoints="1" noChangeArrowheads="1"/>
            </p:cNvSpPr>
            <p:nvPr/>
          </p:nvSpPr>
          <p:spPr bwMode="auto">
            <a:xfrm>
              <a:off x="5035" y="2409"/>
              <a:ext cx="661" cy="66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4934 w 21600"/>
                <a:gd name="T43" fmla="*/ 2549 h 21600"/>
                <a:gd name="T44" fmla="*/ 16764 w 21600"/>
                <a:gd name="T45" fmla="*/ 11143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extrusionOk="0">
                  <a:moveTo>
                    <a:pt x="16994" y="15388"/>
                  </a:moveTo>
                  <a:lnTo>
                    <a:pt x="16994" y="13553"/>
                  </a:lnTo>
                  <a:lnTo>
                    <a:pt x="19535" y="13553"/>
                  </a:lnTo>
                  <a:lnTo>
                    <a:pt x="19535" y="10729"/>
                  </a:lnTo>
                  <a:lnTo>
                    <a:pt x="19535" y="6776"/>
                  </a:lnTo>
                  <a:lnTo>
                    <a:pt x="19535" y="0"/>
                  </a:lnTo>
                  <a:lnTo>
                    <a:pt x="10800" y="0"/>
                  </a:lnTo>
                  <a:lnTo>
                    <a:pt x="2065" y="0"/>
                  </a:lnTo>
                  <a:lnTo>
                    <a:pt x="2065" y="6776"/>
                  </a:lnTo>
                  <a:lnTo>
                    <a:pt x="2065" y="10729"/>
                  </a:lnTo>
                  <a:lnTo>
                    <a:pt x="2065" y="13553"/>
                  </a:lnTo>
                  <a:lnTo>
                    <a:pt x="4606" y="13553"/>
                  </a:lnTo>
                  <a:lnTo>
                    <a:pt x="4606" y="15388"/>
                  </a:lnTo>
                  <a:lnTo>
                    <a:pt x="0" y="15388"/>
                  </a:lnTo>
                  <a:lnTo>
                    <a:pt x="0" y="21600"/>
                  </a:lnTo>
                  <a:lnTo>
                    <a:pt x="10800" y="21600"/>
                  </a:lnTo>
                  <a:lnTo>
                    <a:pt x="21600" y="21600"/>
                  </a:lnTo>
                  <a:lnTo>
                    <a:pt x="21600" y="15388"/>
                  </a:lnTo>
                  <a:lnTo>
                    <a:pt x="16994" y="15388"/>
                  </a:lnTo>
                  <a:close/>
                </a:path>
                <a:path w="21600" h="21600" extrusionOk="0">
                  <a:moveTo>
                    <a:pt x="4606" y="15388"/>
                  </a:moveTo>
                  <a:lnTo>
                    <a:pt x="4606" y="13553"/>
                  </a:lnTo>
                  <a:lnTo>
                    <a:pt x="16994" y="13553"/>
                  </a:lnTo>
                  <a:lnTo>
                    <a:pt x="16994" y="15388"/>
                  </a:lnTo>
                  <a:lnTo>
                    <a:pt x="4606" y="15388"/>
                  </a:lnTo>
                </a:path>
                <a:path w="21600" h="21600" extrusionOk="0">
                  <a:moveTo>
                    <a:pt x="4606" y="11294"/>
                  </a:moveTo>
                  <a:lnTo>
                    <a:pt x="4606" y="2259"/>
                  </a:lnTo>
                  <a:lnTo>
                    <a:pt x="16994" y="2259"/>
                  </a:lnTo>
                  <a:lnTo>
                    <a:pt x="16994" y="11294"/>
                  </a:lnTo>
                  <a:lnTo>
                    <a:pt x="4606" y="11294"/>
                  </a:lnTo>
                  <a:moveTo>
                    <a:pt x="13976" y="17082"/>
                  </a:moveTo>
                  <a:lnTo>
                    <a:pt x="13976" y="16376"/>
                  </a:lnTo>
                  <a:lnTo>
                    <a:pt x="20171" y="16376"/>
                  </a:lnTo>
                  <a:lnTo>
                    <a:pt x="20171" y="17082"/>
                  </a:lnTo>
                  <a:lnTo>
                    <a:pt x="13976" y="17082"/>
                  </a:lnTo>
                </a:path>
              </a:pathLst>
            </a:custGeom>
            <a:solidFill>
              <a:srgbClr val="FFFFCC"/>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grpSp>
      <p:grpSp>
        <p:nvGrpSpPr>
          <p:cNvPr id="514078" name="Group 30"/>
          <p:cNvGrpSpPr>
            <a:grpSpLocks/>
          </p:cNvGrpSpPr>
          <p:nvPr/>
        </p:nvGrpSpPr>
        <p:grpSpPr bwMode="auto">
          <a:xfrm>
            <a:off x="4714875" y="4184650"/>
            <a:ext cx="3330575" cy="2232025"/>
            <a:chOff x="2970" y="2636"/>
            <a:chExt cx="2098" cy="1406"/>
          </a:xfrm>
        </p:grpSpPr>
        <p:sp>
          <p:nvSpPr>
            <p:cNvPr id="61466" name="Line 31"/>
            <p:cNvSpPr>
              <a:spLocks noChangeShapeType="1"/>
            </p:cNvSpPr>
            <p:nvPr/>
          </p:nvSpPr>
          <p:spPr bwMode="auto">
            <a:xfrm rot="-5400000">
              <a:off x="4320" y="2761"/>
              <a:ext cx="249" cy="0"/>
            </a:xfrm>
            <a:prstGeom prst="line">
              <a:avLst/>
            </a:prstGeom>
            <a:noFill/>
            <a:ln w="25400">
              <a:solidFill>
                <a:schemeClr val="tx1"/>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1467" name="Group 32"/>
            <p:cNvGrpSpPr>
              <a:grpSpLocks/>
            </p:cNvGrpSpPr>
            <p:nvPr/>
          </p:nvGrpSpPr>
          <p:grpSpPr bwMode="auto">
            <a:xfrm>
              <a:off x="2970" y="2938"/>
              <a:ext cx="2098" cy="1104"/>
              <a:chOff x="2970" y="2938"/>
              <a:chExt cx="2098" cy="1104"/>
            </a:xfrm>
          </p:grpSpPr>
          <p:sp>
            <p:nvSpPr>
              <p:cNvPr id="61468" name="Line 33"/>
              <p:cNvSpPr>
                <a:spLocks noChangeShapeType="1"/>
              </p:cNvSpPr>
              <p:nvPr/>
            </p:nvSpPr>
            <p:spPr bwMode="auto">
              <a:xfrm>
                <a:off x="3084" y="3339"/>
                <a:ext cx="0" cy="363"/>
              </a:xfrm>
              <a:prstGeom prst="line">
                <a:avLst/>
              </a:prstGeom>
              <a:noFill/>
              <a:ln w="12700">
                <a:solidFill>
                  <a:schemeClr val="tx1"/>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9" name="Line 34"/>
              <p:cNvSpPr>
                <a:spLocks noChangeShapeType="1"/>
              </p:cNvSpPr>
              <p:nvPr/>
            </p:nvSpPr>
            <p:spPr bwMode="auto">
              <a:xfrm rot="-5400000">
                <a:off x="3073" y="3667"/>
                <a:ext cx="0" cy="205"/>
              </a:xfrm>
              <a:prstGeom prst="line">
                <a:avLst/>
              </a:prstGeom>
              <a:noFill/>
              <a:ln w="12700">
                <a:solidFill>
                  <a:schemeClr val="tx1"/>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0" name="AutoShape 35"/>
              <p:cNvSpPr>
                <a:spLocks/>
              </p:cNvSpPr>
              <p:nvPr/>
            </p:nvSpPr>
            <p:spPr bwMode="auto">
              <a:xfrm>
                <a:off x="3289" y="3294"/>
                <a:ext cx="476" cy="195"/>
              </a:xfrm>
              <a:prstGeom prst="borderCallout1">
                <a:avLst>
                  <a:gd name="adj1" fmla="val 36921"/>
                  <a:gd name="adj2" fmla="val -10083"/>
                  <a:gd name="adj3" fmla="val 117949"/>
                  <a:gd name="adj4" fmla="val -38866"/>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400">
                    <a:latin typeface="Arial CE" charset="-18"/>
                  </a:rPr>
                  <a:t>Height</a:t>
                </a:r>
                <a:endParaRPr lang="cs-CZ" altLang="en-US" sz="1400">
                  <a:latin typeface="Arial CE" charset="-18"/>
                </a:endParaRPr>
              </a:p>
            </p:txBody>
          </p:sp>
          <p:sp>
            <p:nvSpPr>
              <p:cNvPr id="61471" name="AutoShape 36"/>
              <p:cNvSpPr>
                <a:spLocks/>
              </p:cNvSpPr>
              <p:nvPr/>
            </p:nvSpPr>
            <p:spPr bwMode="auto">
              <a:xfrm>
                <a:off x="3356" y="3543"/>
                <a:ext cx="522" cy="182"/>
              </a:xfrm>
              <a:prstGeom prst="borderCallout1">
                <a:avLst>
                  <a:gd name="adj1" fmla="val 39560"/>
                  <a:gd name="adj2" fmla="val -9194"/>
                  <a:gd name="adj3" fmla="val 100000"/>
                  <a:gd name="adj4" fmla="val -48852"/>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Width</a:t>
                </a:r>
                <a:endParaRPr lang="cs-CZ" altLang="en-US" sz="1200">
                  <a:latin typeface="Arial CE" charset="-18"/>
                </a:endParaRPr>
              </a:p>
            </p:txBody>
          </p:sp>
          <p:cxnSp>
            <p:nvCxnSpPr>
              <p:cNvPr id="61472" name="AutoShape 37"/>
              <p:cNvCxnSpPr>
                <a:cxnSpLocks noChangeShapeType="1"/>
                <a:stCxn id="61471" idx="0"/>
                <a:endCxn id="61470" idx="0"/>
              </p:cNvCxnSpPr>
              <p:nvPr/>
            </p:nvCxnSpPr>
            <p:spPr bwMode="auto">
              <a:xfrm flipH="1" flipV="1">
                <a:off x="3765" y="3392"/>
                <a:ext cx="113" cy="242"/>
              </a:xfrm>
              <a:prstGeom prst="bentConnector3">
                <a:avLst>
                  <a:gd name="adj1" fmla="val -127435"/>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473" name="AutoShape 38"/>
              <p:cNvSpPr>
                <a:spLocks/>
              </p:cNvSpPr>
              <p:nvPr/>
            </p:nvSpPr>
            <p:spPr bwMode="auto">
              <a:xfrm>
                <a:off x="4105" y="3838"/>
                <a:ext cx="681" cy="204"/>
              </a:xfrm>
              <a:prstGeom prst="borderCallout1">
                <a:avLst>
                  <a:gd name="adj1" fmla="val 35296"/>
                  <a:gd name="adj2" fmla="val -7046"/>
                  <a:gd name="adj3" fmla="val -94116"/>
                  <a:gd name="adj4" fmla="val -18356"/>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a:latin typeface="Arial CE" charset="-18"/>
                  </a:rPr>
                  <a:t>Area ( ∫ )</a:t>
                </a:r>
              </a:p>
            </p:txBody>
          </p:sp>
          <p:sp>
            <p:nvSpPr>
              <p:cNvPr id="61474" name="Text Box 39"/>
              <p:cNvSpPr txBox="1">
                <a:spLocks noChangeArrowheads="1"/>
              </p:cNvSpPr>
              <p:nvPr/>
            </p:nvSpPr>
            <p:spPr bwMode="auto">
              <a:xfrm>
                <a:off x="3833" y="2938"/>
                <a:ext cx="1235" cy="2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Arial CE" charset="-18"/>
                  </a:rPr>
                  <a:t>FL- (H, W, A)</a:t>
                </a:r>
                <a:endParaRPr lang="cs-CZ" altLang="en-US" sz="2400">
                  <a:latin typeface="Arial CE" charset="-18"/>
                </a:endParaRPr>
              </a:p>
            </p:txBody>
          </p:sp>
        </p:grpSp>
      </p:grpSp>
      <p:grpSp>
        <p:nvGrpSpPr>
          <p:cNvPr id="514088" name="Group 40"/>
          <p:cNvGrpSpPr>
            <a:grpSpLocks/>
          </p:cNvGrpSpPr>
          <p:nvPr/>
        </p:nvGrpSpPr>
        <p:grpSpPr bwMode="auto">
          <a:xfrm>
            <a:off x="6226175" y="836613"/>
            <a:ext cx="2708275" cy="2520950"/>
            <a:chOff x="3922" y="527"/>
            <a:chExt cx="1706" cy="1588"/>
          </a:xfrm>
        </p:grpSpPr>
        <p:sp>
          <p:nvSpPr>
            <p:cNvPr id="61454" name="Rectangle 41"/>
            <p:cNvSpPr>
              <a:spLocks noChangeArrowheads="1"/>
            </p:cNvSpPr>
            <p:nvPr/>
          </p:nvSpPr>
          <p:spPr bwMode="auto">
            <a:xfrm>
              <a:off x="3923" y="550"/>
              <a:ext cx="1701" cy="1565"/>
            </a:xfrm>
            <a:prstGeom prst="rect">
              <a:avLst/>
            </a:prstGeom>
            <a:solidFill>
              <a:srgbClr val="B2B2B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55" name="Rectangle 42"/>
            <p:cNvSpPr>
              <a:spLocks noChangeArrowheads="1"/>
            </p:cNvSpPr>
            <p:nvPr/>
          </p:nvSpPr>
          <p:spPr bwMode="auto">
            <a:xfrm>
              <a:off x="4286" y="799"/>
              <a:ext cx="1043" cy="975"/>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56" name="Text Box 43"/>
            <p:cNvSpPr txBox="1">
              <a:spLocks noChangeArrowheads="1"/>
            </p:cNvSpPr>
            <p:nvPr/>
          </p:nvSpPr>
          <p:spPr bwMode="auto">
            <a:xfrm rot="-5400000">
              <a:off x="3706" y="1169"/>
              <a:ext cx="666" cy="2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rgbClr val="00CC00"/>
                  </a:solidFill>
                  <a:latin typeface="Arial CE" charset="-18"/>
                </a:rPr>
                <a:t>FL-1 (H)</a:t>
              </a:r>
              <a:endParaRPr lang="cs-CZ" altLang="en-US" sz="1800" b="1">
                <a:solidFill>
                  <a:srgbClr val="00CC00"/>
                </a:solidFill>
                <a:latin typeface="Arial CE" charset="-18"/>
              </a:endParaRPr>
            </a:p>
          </p:txBody>
        </p:sp>
        <p:sp>
          <p:nvSpPr>
            <p:cNvPr id="61457" name="Text Box 44"/>
            <p:cNvSpPr txBox="1">
              <a:spLocks noChangeArrowheads="1"/>
            </p:cNvSpPr>
            <p:nvPr/>
          </p:nvSpPr>
          <p:spPr bwMode="auto">
            <a:xfrm>
              <a:off x="4465" y="1861"/>
              <a:ext cx="666" cy="2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rgbClr val="FF0000"/>
                  </a:solidFill>
                  <a:latin typeface="Arial CE" charset="-18"/>
                </a:rPr>
                <a:t>FL-2 (H)</a:t>
              </a:r>
              <a:endParaRPr lang="cs-CZ" altLang="en-US" sz="1800" b="1">
                <a:solidFill>
                  <a:srgbClr val="FF0000"/>
                </a:solidFill>
                <a:latin typeface="Arial CE" charset="-18"/>
              </a:endParaRPr>
            </a:p>
          </p:txBody>
        </p:sp>
        <p:sp>
          <p:nvSpPr>
            <p:cNvPr id="61458" name="Oval 45"/>
            <p:cNvSpPr>
              <a:spLocks noChangeArrowheads="1"/>
            </p:cNvSpPr>
            <p:nvPr/>
          </p:nvSpPr>
          <p:spPr bwMode="auto">
            <a:xfrm>
              <a:off x="5125" y="1593"/>
              <a:ext cx="45" cy="45"/>
            </a:xfrm>
            <a:prstGeom prst="ellipse">
              <a:avLst/>
            </a:prstGeom>
            <a:solidFill>
              <a:srgbClr val="FF00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59" name="Oval 46"/>
            <p:cNvSpPr>
              <a:spLocks noChangeArrowheads="1"/>
            </p:cNvSpPr>
            <p:nvPr/>
          </p:nvSpPr>
          <p:spPr bwMode="auto">
            <a:xfrm>
              <a:off x="4400" y="913"/>
              <a:ext cx="45" cy="45"/>
            </a:xfrm>
            <a:prstGeom prst="ellipse">
              <a:avLst/>
            </a:prstGeom>
            <a:solidFill>
              <a:srgbClr val="00CC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60" name="AutoShape 47"/>
            <p:cNvSpPr>
              <a:spLocks noChangeArrowheads="1"/>
            </p:cNvSpPr>
            <p:nvPr/>
          </p:nvSpPr>
          <p:spPr bwMode="auto">
            <a:xfrm flipH="1">
              <a:off x="4400" y="1797"/>
              <a:ext cx="861" cy="91"/>
            </a:xfrm>
            <a:prstGeom prst="rtTriangle">
              <a:avLst/>
            </a:prstGeom>
            <a:solidFill>
              <a:srgbClr val="FF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61" name="AutoShape 48"/>
            <p:cNvSpPr>
              <a:spLocks noChangeArrowheads="1"/>
            </p:cNvSpPr>
            <p:nvPr/>
          </p:nvSpPr>
          <p:spPr bwMode="auto">
            <a:xfrm rot="5400000" flipV="1">
              <a:off x="3788" y="1252"/>
              <a:ext cx="815" cy="91"/>
            </a:xfrm>
            <a:prstGeom prst="rtTriangle">
              <a:avLst/>
            </a:prstGeom>
            <a:solidFill>
              <a:srgbClr val="00CC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62" name="Text Box 49"/>
            <p:cNvSpPr txBox="1">
              <a:spLocks noChangeArrowheads="1"/>
            </p:cNvSpPr>
            <p:nvPr/>
          </p:nvSpPr>
          <p:spPr bwMode="auto">
            <a:xfrm>
              <a:off x="4402" y="527"/>
              <a:ext cx="752" cy="2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i="1">
                  <a:latin typeface="Arial CE" charset="-18"/>
                </a:rPr>
                <a:t>dot plot</a:t>
              </a:r>
              <a:endParaRPr lang="cs-CZ" altLang="en-US" sz="2400" i="1">
                <a:latin typeface="Arial CE" charset="-18"/>
              </a:endParaRPr>
            </a:p>
          </p:txBody>
        </p:sp>
        <p:sp>
          <p:nvSpPr>
            <p:cNvPr id="61463" name="Text Box 50"/>
            <p:cNvSpPr txBox="1">
              <a:spLocks noChangeArrowheads="1"/>
            </p:cNvSpPr>
            <p:nvPr/>
          </p:nvSpPr>
          <p:spPr bwMode="auto">
            <a:xfrm>
              <a:off x="4173" y="1774"/>
              <a:ext cx="179"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0</a:t>
              </a:r>
              <a:endParaRPr lang="cs-CZ" altLang="en-US" sz="1400">
                <a:latin typeface="Arial CE" charset="-18"/>
              </a:endParaRPr>
            </a:p>
          </p:txBody>
        </p:sp>
        <p:sp>
          <p:nvSpPr>
            <p:cNvPr id="61464" name="Text Box 51"/>
            <p:cNvSpPr txBox="1">
              <a:spLocks noChangeArrowheads="1"/>
            </p:cNvSpPr>
            <p:nvPr/>
          </p:nvSpPr>
          <p:spPr bwMode="auto">
            <a:xfrm>
              <a:off x="5261" y="1774"/>
              <a:ext cx="367"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1000</a:t>
              </a:r>
              <a:endParaRPr lang="cs-CZ" altLang="en-US" sz="1400">
                <a:latin typeface="Arial CE" charset="-18"/>
              </a:endParaRPr>
            </a:p>
          </p:txBody>
        </p:sp>
        <p:sp>
          <p:nvSpPr>
            <p:cNvPr id="61465" name="Text Box 52"/>
            <p:cNvSpPr txBox="1">
              <a:spLocks noChangeArrowheads="1"/>
            </p:cNvSpPr>
            <p:nvPr/>
          </p:nvSpPr>
          <p:spPr bwMode="auto">
            <a:xfrm>
              <a:off x="3922" y="686"/>
              <a:ext cx="367"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1000</a:t>
              </a:r>
              <a:endParaRPr lang="cs-CZ" altLang="en-US" sz="1400">
                <a:latin typeface="Arial CE" charset="-18"/>
              </a:endParaRPr>
            </a:p>
          </p:txBody>
        </p:sp>
      </p:grpSp>
      <p:grpSp>
        <p:nvGrpSpPr>
          <p:cNvPr id="514103" name="Group 55"/>
          <p:cNvGrpSpPr>
            <a:grpSpLocks/>
          </p:cNvGrpSpPr>
          <p:nvPr/>
        </p:nvGrpSpPr>
        <p:grpSpPr bwMode="auto">
          <a:xfrm>
            <a:off x="5003800" y="1916113"/>
            <a:ext cx="1584325" cy="2017712"/>
            <a:chOff x="3152" y="1207"/>
            <a:chExt cx="998" cy="1271"/>
          </a:xfrm>
        </p:grpSpPr>
        <p:sp>
          <p:nvSpPr>
            <p:cNvPr id="61452" name="Text Box 53"/>
            <p:cNvSpPr txBox="1">
              <a:spLocks noChangeArrowheads="1"/>
            </p:cNvSpPr>
            <p:nvPr/>
          </p:nvSpPr>
          <p:spPr bwMode="auto">
            <a:xfrm>
              <a:off x="3152" y="1207"/>
              <a:ext cx="998" cy="670"/>
            </a:xfrm>
            <a:prstGeom prst="rect">
              <a:avLst/>
            </a:prstGeom>
            <a:solidFill>
              <a:srgbClr val="FF99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cs-CZ" altLang="en-US" sz="1800" b="1">
                  <a:latin typeface="Tahoma" pitchFamily="34" charset="0"/>
                </a:rPr>
                <a:t>Zesílení signálu </a:t>
              </a:r>
              <a:r>
                <a:rPr lang="cs-CZ" altLang="en-US" sz="1800" b="1">
                  <a:solidFill>
                    <a:srgbClr val="FF0000"/>
                  </a:solidFill>
                  <a:latin typeface="Tahoma" pitchFamily="34" charset="0"/>
                </a:rPr>
                <a:t>(!)</a:t>
              </a:r>
            </a:p>
            <a:p>
              <a:pPr algn="ctr">
                <a:spcBef>
                  <a:spcPct val="50000"/>
                </a:spcBef>
                <a:buClrTx/>
                <a:buSzTx/>
                <a:buFontTx/>
                <a:buNone/>
              </a:pPr>
              <a:r>
                <a:rPr lang="cs-CZ" altLang="en-US" sz="1800" b="1">
                  <a:latin typeface="Tahoma" pitchFamily="34" charset="0"/>
                </a:rPr>
                <a:t>lin nebo log</a:t>
              </a:r>
            </a:p>
          </p:txBody>
        </p:sp>
        <p:sp>
          <p:nvSpPr>
            <p:cNvPr id="61453" name="Line 54"/>
            <p:cNvSpPr>
              <a:spLocks noChangeShapeType="1"/>
            </p:cNvSpPr>
            <p:nvPr/>
          </p:nvSpPr>
          <p:spPr bwMode="auto">
            <a:xfrm>
              <a:off x="3606" y="1933"/>
              <a:ext cx="45" cy="545"/>
            </a:xfrm>
            <a:prstGeom prst="line">
              <a:avLst/>
            </a:prstGeom>
            <a:noFill/>
            <a:ln w="635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1451" name="Rectangle 56"/>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3559312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14051"/>
                                        </p:tgtEl>
                                        <p:attrNameLst>
                                          <p:attrName>style.visibility</p:attrName>
                                        </p:attrNameLst>
                                      </p:cBhvr>
                                      <p:to>
                                        <p:strVal val="visible"/>
                                      </p:to>
                                    </p:set>
                                    <p:animEffect transition="in" filter="slide(fromBottom)">
                                      <p:cBhvr>
                                        <p:cTn id="7" dur="500"/>
                                        <p:tgtEl>
                                          <p:spTgt spid="5140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51406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0" fill="hold" nodeType="clickEffect">
                                  <p:stCondLst>
                                    <p:cond delay="0"/>
                                  </p:stCondLst>
                                  <p:childTnLst>
                                    <p:set>
                                      <p:cBhvr>
                                        <p:cTn id="15" dur="1" fill="hold">
                                          <p:stCondLst>
                                            <p:cond delay="0"/>
                                          </p:stCondLst>
                                        </p:cTn>
                                        <p:tgtEl>
                                          <p:spTgt spid="514068"/>
                                        </p:tgtEl>
                                        <p:attrNameLst>
                                          <p:attrName>style.visibility</p:attrName>
                                        </p:attrNameLst>
                                      </p:cBhvr>
                                      <p:to>
                                        <p:strVal val="visible"/>
                                      </p:to>
                                    </p:set>
                                    <p:anim calcmode="lin" valueType="num">
                                      <p:cBhvr>
                                        <p:cTn id="16" dur="500" fill="hold"/>
                                        <p:tgtEl>
                                          <p:spTgt spid="514068"/>
                                        </p:tgtEl>
                                        <p:attrNameLst>
                                          <p:attrName>ppt_w</p:attrName>
                                        </p:attrNameLst>
                                      </p:cBhvr>
                                      <p:tavLst>
                                        <p:tav tm="0">
                                          <p:val>
                                            <p:fltVal val="0"/>
                                          </p:val>
                                        </p:tav>
                                        <p:tav tm="100000">
                                          <p:val>
                                            <p:strVal val="#ppt_w"/>
                                          </p:val>
                                        </p:tav>
                                      </p:tavLst>
                                    </p:anim>
                                    <p:anim calcmode="lin" valueType="num">
                                      <p:cBhvr>
                                        <p:cTn id="17" dur="500" fill="hold"/>
                                        <p:tgtEl>
                                          <p:spTgt spid="514068"/>
                                        </p:tgtEl>
                                        <p:attrNameLst>
                                          <p:attrName>ppt_h</p:attrName>
                                        </p:attrNameLst>
                                      </p:cBhvr>
                                      <p:tavLst>
                                        <p:tav tm="0">
                                          <p:val>
                                            <p:fltVal val="0"/>
                                          </p:val>
                                        </p:tav>
                                        <p:tav tm="100000">
                                          <p:val>
                                            <p:strVal val="#ppt_h"/>
                                          </p:val>
                                        </p:tav>
                                      </p:tavLst>
                                    </p:anim>
                                    <p:animEffect transition="in" filter="fade">
                                      <p:cBhvr>
                                        <p:cTn id="18" dur="500"/>
                                        <p:tgtEl>
                                          <p:spTgt spid="51406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0" fill="hold" nodeType="clickEffect">
                                  <p:stCondLst>
                                    <p:cond delay="0"/>
                                  </p:stCondLst>
                                  <p:childTnLst>
                                    <p:set>
                                      <p:cBhvr>
                                        <p:cTn id="22" dur="1" fill="hold">
                                          <p:stCondLst>
                                            <p:cond delay="0"/>
                                          </p:stCondLst>
                                        </p:cTn>
                                        <p:tgtEl>
                                          <p:spTgt spid="514071"/>
                                        </p:tgtEl>
                                        <p:attrNameLst>
                                          <p:attrName>style.visibility</p:attrName>
                                        </p:attrNameLst>
                                      </p:cBhvr>
                                      <p:to>
                                        <p:strVal val="visible"/>
                                      </p:to>
                                    </p:set>
                                    <p:anim calcmode="lin" valueType="num">
                                      <p:cBhvr>
                                        <p:cTn id="23" dur="500" fill="hold"/>
                                        <p:tgtEl>
                                          <p:spTgt spid="514071"/>
                                        </p:tgtEl>
                                        <p:attrNameLst>
                                          <p:attrName>ppt_w</p:attrName>
                                        </p:attrNameLst>
                                      </p:cBhvr>
                                      <p:tavLst>
                                        <p:tav tm="0">
                                          <p:val>
                                            <p:fltVal val="0"/>
                                          </p:val>
                                        </p:tav>
                                        <p:tav tm="100000">
                                          <p:val>
                                            <p:strVal val="#ppt_w"/>
                                          </p:val>
                                        </p:tav>
                                      </p:tavLst>
                                    </p:anim>
                                    <p:anim calcmode="lin" valueType="num">
                                      <p:cBhvr>
                                        <p:cTn id="24" dur="500" fill="hold"/>
                                        <p:tgtEl>
                                          <p:spTgt spid="514071"/>
                                        </p:tgtEl>
                                        <p:attrNameLst>
                                          <p:attrName>ppt_h</p:attrName>
                                        </p:attrNameLst>
                                      </p:cBhvr>
                                      <p:tavLst>
                                        <p:tav tm="0">
                                          <p:val>
                                            <p:fltVal val="0"/>
                                          </p:val>
                                        </p:tav>
                                        <p:tav tm="100000">
                                          <p:val>
                                            <p:strVal val="#ppt_h"/>
                                          </p:val>
                                        </p:tav>
                                      </p:tavLst>
                                    </p:anim>
                                    <p:animEffect transition="in" filter="fade">
                                      <p:cBhvr>
                                        <p:cTn id="25" dur="500"/>
                                        <p:tgtEl>
                                          <p:spTgt spid="51407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nodeType="clickEffect">
                                  <p:stCondLst>
                                    <p:cond delay="0"/>
                                  </p:stCondLst>
                                  <p:childTnLst>
                                    <p:set>
                                      <p:cBhvr>
                                        <p:cTn id="29" dur="1" fill="hold">
                                          <p:stCondLst>
                                            <p:cond delay="0"/>
                                          </p:stCondLst>
                                        </p:cTn>
                                        <p:tgtEl>
                                          <p:spTgt spid="514074"/>
                                        </p:tgtEl>
                                        <p:attrNameLst>
                                          <p:attrName>style.visibility</p:attrName>
                                        </p:attrNameLst>
                                      </p:cBhvr>
                                      <p:to>
                                        <p:strVal val="visible"/>
                                      </p:to>
                                    </p:set>
                                    <p:anim calcmode="lin" valueType="num">
                                      <p:cBhvr additive="base">
                                        <p:cTn id="30" dur="500" fill="hold"/>
                                        <p:tgtEl>
                                          <p:spTgt spid="514074"/>
                                        </p:tgtEl>
                                        <p:attrNameLst>
                                          <p:attrName>ppt_x</p:attrName>
                                        </p:attrNameLst>
                                      </p:cBhvr>
                                      <p:tavLst>
                                        <p:tav tm="0">
                                          <p:val>
                                            <p:strVal val="1+#ppt_w/2"/>
                                          </p:val>
                                        </p:tav>
                                        <p:tav tm="100000">
                                          <p:val>
                                            <p:strVal val="#ppt_x"/>
                                          </p:val>
                                        </p:tav>
                                      </p:tavLst>
                                    </p:anim>
                                    <p:anim calcmode="lin" valueType="num">
                                      <p:cBhvr additive="base">
                                        <p:cTn id="31" dur="500" fill="hold"/>
                                        <p:tgtEl>
                                          <p:spTgt spid="514074"/>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0" fill="hold" nodeType="clickEffect">
                                  <p:stCondLst>
                                    <p:cond delay="0"/>
                                  </p:stCondLst>
                                  <p:childTnLst>
                                    <p:set>
                                      <p:cBhvr>
                                        <p:cTn id="35" dur="1" fill="hold">
                                          <p:stCondLst>
                                            <p:cond delay="0"/>
                                          </p:stCondLst>
                                        </p:cTn>
                                        <p:tgtEl>
                                          <p:spTgt spid="514078"/>
                                        </p:tgtEl>
                                        <p:attrNameLst>
                                          <p:attrName>style.visibility</p:attrName>
                                        </p:attrNameLst>
                                      </p:cBhvr>
                                      <p:to>
                                        <p:strVal val="visible"/>
                                      </p:to>
                                    </p:set>
                                    <p:anim calcmode="lin" valueType="num">
                                      <p:cBhvr>
                                        <p:cTn id="36" dur="500" fill="hold"/>
                                        <p:tgtEl>
                                          <p:spTgt spid="514078"/>
                                        </p:tgtEl>
                                        <p:attrNameLst>
                                          <p:attrName>ppt_w</p:attrName>
                                        </p:attrNameLst>
                                      </p:cBhvr>
                                      <p:tavLst>
                                        <p:tav tm="0">
                                          <p:val>
                                            <p:fltVal val="0"/>
                                          </p:val>
                                        </p:tav>
                                        <p:tav tm="100000">
                                          <p:val>
                                            <p:strVal val="#ppt_w"/>
                                          </p:val>
                                        </p:tav>
                                      </p:tavLst>
                                    </p:anim>
                                    <p:anim calcmode="lin" valueType="num">
                                      <p:cBhvr>
                                        <p:cTn id="37" dur="500" fill="hold"/>
                                        <p:tgtEl>
                                          <p:spTgt spid="514078"/>
                                        </p:tgtEl>
                                        <p:attrNameLst>
                                          <p:attrName>ppt_h</p:attrName>
                                        </p:attrNameLst>
                                      </p:cBhvr>
                                      <p:tavLst>
                                        <p:tav tm="0">
                                          <p:val>
                                            <p:fltVal val="0"/>
                                          </p:val>
                                        </p:tav>
                                        <p:tav tm="100000">
                                          <p:val>
                                            <p:strVal val="#ppt_h"/>
                                          </p:val>
                                        </p:tav>
                                      </p:tavLst>
                                    </p:anim>
                                    <p:animEffect transition="in" filter="fade">
                                      <p:cBhvr>
                                        <p:cTn id="38" dur="500"/>
                                        <p:tgtEl>
                                          <p:spTgt spid="51407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nodeType="clickEffect">
                                  <p:stCondLst>
                                    <p:cond delay="0"/>
                                  </p:stCondLst>
                                  <p:childTnLst>
                                    <p:set>
                                      <p:cBhvr>
                                        <p:cTn id="42" dur="1" fill="hold">
                                          <p:stCondLst>
                                            <p:cond delay="0"/>
                                          </p:stCondLst>
                                        </p:cTn>
                                        <p:tgtEl>
                                          <p:spTgt spid="514088"/>
                                        </p:tgtEl>
                                        <p:attrNameLst>
                                          <p:attrName>style.visibility</p:attrName>
                                        </p:attrNameLst>
                                      </p:cBhvr>
                                      <p:to>
                                        <p:strVal val="visible"/>
                                      </p:to>
                                    </p:set>
                                    <p:anim calcmode="lin" valueType="num">
                                      <p:cBhvr additive="base">
                                        <p:cTn id="43" dur="500" fill="hold"/>
                                        <p:tgtEl>
                                          <p:spTgt spid="514088"/>
                                        </p:tgtEl>
                                        <p:attrNameLst>
                                          <p:attrName>ppt_x</p:attrName>
                                        </p:attrNameLst>
                                      </p:cBhvr>
                                      <p:tavLst>
                                        <p:tav tm="0">
                                          <p:val>
                                            <p:strVal val="1+#ppt_w/2"/>
                                          </p:val>
                                        </p:tav>
                                        <p:tav tm="100000">
                                          <p:val>
                                            <p:strVal val="#ppt_x"/>
                                          </p:val>
                                        </p:tav>
                                      </p:tavLst>
                                    </p:anim>
                                    <p:anim calcmode="lin" valueType="num">
                                      <p:cBhvr additive="base">
                                        <p:cTn id="44" dur="500" fill="hold"/>
                                        <p:tgtEl>
                                          <p:spTgt spid="51408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51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8611" name="Group 3"/>
          <p:cNvGrpSpPr>
            <a:grpSpLocks noChangeAspect="1"/>
          </p:cNvGrpSpPr>
          <p:nvPr/>
        </p:nvGrpSpPr>
        <p:grpSpPr bwMode="auto">
          <a:xfrm>
            <a:off x="2576513" y="136525"/>
            <a:ext cx="3154362" cy="3940175"/>
            <a:chOff x="1488" y="432"/>
            <a:chExt cx="1825" cy="2280"/>
          </a:xfrm>
        </p:grpSpPr>
        <p:pic>
          <p:nvPicPr>
            <p:cNvPr id="26641" name="Picture 4"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2" name="Picture 5" descr="ABGeo020092_51gr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3" name="Picture 6"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4" name="Picture 7"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5" name="Picture 8"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28" name="Group 9"/>
          <p:cNvGrpSpPr>
            <a:grpSpLocks/>
          </p:cNvGrpSpPr>
          <p:nvPr/>
        </p:nvGrpSpPr>
        <p:grpSpPr bwMode="auto">
          <a:xfrm>
            <a:off x="6280150" y="4346575"/>
            <a:ext cx="411163" cy="427038"/>
            <a:chOff x="4909" y="2594"/>
            <a:chExt cx="259" cy="269"/>
          </a:xfrm>
        </p:grpSpPr>
        <p:sp>
          <p:nvSpPr>
            <p:cNvPr id="26639"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40"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6629" name="Group 12"/>
          <p:cNvGrpSpPr>
            <a:grpSpLocks/>
          </p:cNvGrpSpPr>
          <p:nvPr/>
        </p:nvGrpSpPr>
        <p:grpSpPr bwMode="auto">
          <a:xfrm>
            <a:off x="6283325" y="2625725"/>
            <a:ext cx="411163" cy="427038"/>
            <a:chOff x="4909" y="2594"/>
            <a:chExt cx="259" cy="269"/>
          </a:xfrm>
        </p:grpSpPr>
        <p:sp>
          <p:nvSpPr>
            <p:cNvPr id="26637"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38"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6630" name="Group 15"/>
          <p:cNvGrpSpPr>
            <a:grpSpLocks/>
          </p:cNvGrpSpPr>
          <p:nvPr/>
        </p:nvGrpSpPr>
        <p:grpSpPr bwMode="auto">
          <a:xfrm>
            <a:off x="6291263" y="6067425"/>
            <a:ext cx="411162" cy="427038"/>
            <a:chOff x="4909" y="2594"/>
            <a:chExt cx="259" cy="269"/>
          </a:xfrm>
        </p:grpSpPr>
        <p:sp>
          <p:nvSpPr>
            <p:cNvPr id="26635"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36"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6631" name="Group 18"/>
          <p:cNvGrpSpPr>
            <a:grpSpLocks/>
          </p:cNvGrpSpPr>
          <p:nvPr/>
        </p:nvGrpSpPr>
        <p:grpSpPr bwMode="auto">
          <a:xfrm>
            <a:off x="6294438" y="858838"/>
            <a:ext cx="411162" cy="427037"/>
            <a:chOff x="4909" y="2594"/>
            <a:chExt cx="259" cy="269"/>
          </a:xfrm>
        </p:grpSpPr>
        <p:sp>
          <p:nvSpPr>
            <p:cNvPr id="26633"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34"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26632" name="Text Box 21"/>
          <p:cNvSpPr txBox="1">
            <a:spLocks noChangeArrowheads="1"/>
          </p:cNvSpPr>
          <p:nvPr/>
        </p:nvSpPr>
        <p:spPr bwMode="auto">
          <a:xfrm>
            <a:off x="681038" y="188913"/>
            <a:ext cx="1154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3641928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500"/>
                                  </p:stCondLst>
                                  <p:childTnLst>
                                    <p:set>
                                      <p:cBhvr>
                                        <p:cTn id="6" dur="1" fill="hold">
                                          <p:stCondLst>
                                            <p:cond delay="0"/>
                                          </p:stCondLst>
                                        </p:cTn>
                                        <p:tgtEl>
                                          <p:spTgt spid="708611"/>
                                        </p:tgtEl>
                                        <p:attrNameLst>
                                          <p:attrName>style.visibility</p:attrName>
                                        </p:attrNameLst>
                                      </p:cBhvr>
                                      <p:to>
                                        <p:strVal val="visible"/>
                                      </p:to>
                                    </p:set>
                                    <p:animEffect transition="in" filter="fade">
                                      <p:cBhvr>
                                        <p:cTn id="7" dur="1000"/>
                                        <p:tgtEl>
                                          <p:spTgt spid="708611"/>
                                        </p:tgtEl>
                                      </p:cBhvr>
                                    </p:animEffect>
                                  </p:childTnLst>
                                </p:cTn>
                              </p:par>
                              <p:par>
                                <p:cTn id="8" presetID="10" presetClass="entr" presetSubtype="0" fill="hold" nodeType="withEffect">
                                  <p:stCondLst>
                                    <p:cond delay="500"/>
                                  </p:stCondLst>
                                  <p:childTnLst>
                                    <p:set>
                                      <p:cBhvr>
                                        <p:cTn id="9" dur="1" fill="hold">
                                          <p:stCondLst>
                                            <p:cond delay="0"/>
                                          </p:stCondLst>
                                        </p:cTn>
                                        <p:tgtEl>
                                          <p:spTgt spid="708611"/>
                                        </p:tgtEl>
                                        <p:attrNameLst>
                                          <p:attrName>style.visibility</p:attrName>
                                        </p:attrNameLst>
                                      </p:cBhvr>
                                      <p:to>
                                        <p:strVal val="visible"/>
                                      </p:to>
                                    </p:set>
                                    <p:animEffect transition="in" filter="fade">
                                      <p:cBhvr>
                                        <p:cTn id="10" dur="1000"/>
                                        <p:tgtEl>
                                          <p:spTgt spid="7086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fill="hold" nodeType="clickEffect">
                                  <p:stCondLst>
                                    <p:cond delay="0"/>
                                  </p:stCondLst>
                                  <p:childTnLst>
                                    <p:animMotion origin="layout" path="M 4.44444E-6 4.07407E-6 L 0.10486 0.08263 " pathEditMode="relative" rAng="0" ptsTypes="AA">
                                      <p:cBhvr>
                                        <p:cTn id="14" dur="500" fill="hold"/>
                                        <p:tgtEl>
                                          <p:spTgt spid="708611"/>
                                        </p:tgtEl>
                                        <p:attrNameLst>
                                          <p:attrName>ppt_x</p:attrName>
                                          <p:attrName>ppt_y</p:attrName>
                                        </p:attrNameLst>
                                      </p:cBhvr>
                                      <p:rCtr x="5243" y="4120"/>
                                    </p:animMotion>
                                  </p:childTnLst>
                                </p:cTn>
                              </p:par>
                              <p:par>
                                <p:cTn id="15" presetID="1" presetClass="entr" presetSubtype="0" fill="hold" nodeType="withEffect">
                                  <p:stCondLst>
                                    <p:cond delay="300"/>
                                  </p:stCondLst>
                                  <p:childTnLst>
                                    <p:set>
                                      <p:cBhvr>
                                        <p:cTn id="16" dur="1" fill="hold">
                                          <p:stCondLst>
                                            <p:cond delay="0"/>
                                          </p:stCondLst>
                                        </p:cTn>
                                        <p:tgtEl>
                                          <p:spTgt spid="7086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02ClickiTAnim01missing"/>
          <p:cNvPicPr>
            <a:picLocks noChangeAspect="1" noChangeArrowheads="1"/>
          </p:cNvPicPr>
          <p:nvPr/>
        </p:nvPicPr>
        <p:blipFill>
          <a:blip r:embed="rId3">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1" name="Group 3"/>
          <p:cNvGrpSpPr>
            <a:grpSpLocks noChangeAspect="1"/>
          </p:cNvGrpSpPr>
          <p:nvPr/>
        </p:nvGrpSpPr>
        <p:grpSpPr bwMode="auto">
          <a:xfrm>
            <a:off x="3532188" y="692150"/>
            <a:ext cx="3154362" cy="3940175"/>
            <a:chOff x="1488" y="432"/>
            <a:chExt cx="1825" cy="2280"/>
          </a:xfrm>
        </p:grpSpPr>
        <p:pic>
          <p:nvPicPr>
            <p:cNvPr id="27666" name="Picture 4"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5" descr="ABGeo020092_51gr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6"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Picture 7"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0" name="Picture 8"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652" name="Group 9"/>
          <p:cNvGrpSpPr>
            <a:grpSpLocks/>
          </p:cNvGrpSpPr>
          <p:nvPr/>
        </p:nvGrpSpPr>
        <p:grpSpPr bwMode="auto">
          <a:xfrm>
            <a:off x="6280150" y="4346575"/>
            <a:ext cx="411163" cy="427038"/>
            <a:chOff x="4909" y="2594"/>
            <a:chExt cx="259" cy="269"/>
          </a:xfrm>
        </p:grpSpPr>
        <p:sp>
          <p:nvSpPr>
            <p:cNvPr id="27664"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65"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7653" name="Group 12"/>
          <p:cNvGrpSpPr>
            <a:grpSpLocks/>
          </p:cNvGrpSpPr>
          <p:nvPr/>
        </p:nvGrpSpPr>
        <p:grpSpPr bwMode="auto">
          <a:xfrm>
            <a:off x="6283325" y="2625725"/>
            <a:ext cx="411163" cy="427038"/>
            <a:chOff x="4909" y="2594"/>
            <a:chExt cx="259" cy="269"/>
          </a:xfrm>
        </p:grpSpPr>
        <p:sp>
          <p:nvSpPr>
            <p:cNvPr id="27662"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63"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7654" name="Group 15"/>
          <p:cNvGrpSpPr>
            <a:grpSpLocks/>
          </p:cNvGrpSpPr>
          <p:nvPr/>
        </p:nvGrpSpPr>
        <p:grpSpPr bwMode="auto">
          <a:xfrm>
            <a:off x="6291263" y="6067425"/>
            <a:ext cx="411162" cy="427038"/>
            <a:chOff x="4909" y="2594"/>
            <a:chExt cx="259" cy="269"/>
          </a:xfrm>
        </p:grpSpPr>
        <p:sp>
          <p:nvSpPr>
            <p:cNvPr id="27660"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61"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7655" name="Group 18"/>
          <p:cNvGrpSpPr>
            <a:grpSpLocks/>
          </p:cNvGrpSpPr>
          <p:nvPr/>
        </p:nvGrpSpPr>
        <p:grpSpPr bwMode="auto">
          <a:xfrm>
            <a:off x="6294438" y="858838"/>
            <a:ext cx="411162" cy="427037"/>
            <a:chOff x="4909" y="2594"/>
            <a:chExt cx="259" cy="269"/>
          </a:xfrm>
        </p:grpSpPr>
        <p:sp>
          <p:nvSpPr>
            <p:cNvPr id="27658"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59"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27656" name="Text Box 21"/>
          <p:cNvSpPr txBox="1">
            <a:spLocks noChangeArrowheads="1"/>
          </p:cNvSpPr>
          <p:nvPr/>
        </p:nvSpPr>
        <p:spPr bwMode="auto">
          <a:xfrm>
            <a:off x="1258888" y="228600"/>
            <a:ext cx="11541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
        <p:nvSpPr>
          <p:cNvPr id="27657" name="Text Box 22"/>
          <p:cNvSpPr txBox="1">
            <a:spLocks noChangeArrowheads="1"/>
          </p:cNvSpPr>
          <p:nvPr/>
        </p:nvSpPr>
        <p:spPr bwMode="auto">
          <a:xfrm>
            <a:off x="949325" y="3927475"/>
            <a:ext cx="5167313"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Non-radioactive</a:t>
            </a:r>
          </a:p>
          <a:p>
            <a:pPr eaLnBrk="1" hangingPunct="1">
              <a:spcBef>
                <a:spcPct val="50000"/>
              </a:spcBef>
              <a:buClrTx/>
              <a:buSzTx/>
              <a:buFontTx/>
              <a:buChar char="•"/>
            </a:pPr>
            <a:r>
              <a:rPr lang="en-US" altLang="en-US" sz="1800" b="1"/>
              <a:t> Multiplex compatible </a:t>
            </a:r>
            <a:r>
              <a:rPr lang="en-US" altLang="en-US" sz="1800" b="1" i="1"/>
              <a:t>but</a:t>
            </a:r>
            <a:r>
              <a:rPr lang="en-US" altLang="en-US" sz="1800" b="1"/>
              <a:t>, strand separation requirement for anti-BrdU access, can affect:</a:t>
            </a:r>
          </a:p>
          <a:p>
            <a:pPr lvl="1" eaLnBrk="1" hangingPunct="1">
              <a:spcBef>
                <a:spcPct val="50000"/>
              </a:spcBef>
              <a:buFontTx/>
              <a:buChar char="•"/>
            </a:pPr>
            <a:r>
              <a:rPr lang="en-US" altLang="en-US" sz="1800" b="1"/>
              <a:t> Ability for other antibodies to bind</a:t>
            </a:r>
          </a:p>
          <a:p>
            <a:pPr lvl="1" eaLnBrk="1" hangingPunct="1">
              <a:spcBef>
                <a:spcPct val="50000"/>
              </a:spcBef>
              <a:buFontTx/>
              <a:buChar char="•"/>
            </a:pPr>
            <a:r>
              <a:rPr lang="en-US" altLang="en-US" sz="1800" b="1"/>
              <a:t> Morphology</a:t>
            </a:r>
          </a:p>
          <a:p>
            <a:pPr lvl="1" eaLnBrk="1" hangingPunct="1">
              <a:spcBef>
                <a:spcPct val="50000"/>
              </a:spcBef>
              <a:buFontTx/>
              <a:buChar char="•"/>
            </a:pPr>
            <a:r>
              <a:rPr lang="en-US" altLang="en-US" sz="1800" b="1"/>
              <a:t> Ability for dyes that require dsDNA to bind efficiently, i.e., cell cycle dyes</a:t>
            </a:r>
          </a:p>
        </p:txBody>
      </p:sp>
    </p:spTree>
    <p:extLst>
      <p:ext uri="{BB962C8B-B14F-4D97-AF65-F5344CB8AC3E}">
        <p14:creationId xmlns:p14="http://schemas.microsoft.com/office/powerpoint/2010/main" val="29459058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706" name="Picture 2" descr="EduBlack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2063750"/>
            <a:ext cx="2587625"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2708" name="Text Box 4"/>
          <p:cNvSpPr txBox="1">
            <a:spLocks noChangeArrowheads="1"/>
          </p:cNvSpPr>
          <p:nvPr/>
        </p:nvSpPr>
        <p:spPr bwMode="auto">
          <a:xfrm>
            <a:off x="1727200" y="5005388"/>
            <a:ext cx="3241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EdU (5-ethynyl-2</a:t>
            </a:r>
            <a:r>
              <a:rPr lang="en-US" altLang="en-US" sz="1800" b="1"/>
              <a:t>'</a:t>
            </a:r>
            <a:r>
              <a:rPr lang="en-US" altLang="en-US" sz="1600" b="1"/>
              <a:t>-deoxyuridine)</a:t>
            </a:r>
          </a:p>
        </p:txBody>
      </p:sp>
      <p:sp>
        <p:nvSpPr>
          <p:cNvPr id="28677" name="Text Box 5"/>
          <p:cNvSpPr txBox="1">
            <a:spLocks noChangeArrowheads="1"/>
          </p:cNvSpPr>
          <p:nvPr/>
        </p:nvSpPr>
        <p:spPr bwMode="auto">
          <a:xfrm>
            <a:off x="1042988" y="228600"/>
            <a:ext cx="1804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712710" name="Group 6"/>
          <p:cNvGrpSpPr>
            <a:grpSpLocks/>
          </p:cNvGrpSpPr>
          <p:nvPr/>
        </p:nvGrpSpPr>
        <p:grpSpPr bwMode="auto">
          <a:xfrm rot="1800000">
            <a:off x="6276975" y="4340225"/>
            <a:ext cx="427038" cy="427038"/>
            <a:chOff x="4920" y="2977"/>
            <a:chExt cx="269" cy="269"/>
          </a:xfrm>
        </p:grpSpPr>
        <p:sp>
          <p:nvSpPr>
            <p:cNvPr id="28697" name="Oval 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98" name="Group 8"/>
            <p:cNvGrpSpPr>
              <a:grpSpLocks/>
            </p:cNvGrpSpPr>
            <p:nvPr/>
          </p:nvGrpSpPr>
          <p:grpSpPr bwMode="auto">
            <a:xfrm>
              <a:off x="4973" y="3074"/>
              <a:ext cx="163" cy="82"/>
              <a:chOff x="4973" y="3074"/>
              <a:chExt cx="163" cy="82"/>
            </a:xfrm>
          </p:grpSpPr>
          <p:sp>
            <p:nvSpPr>
              <p:cNvPr id="28699" name="Line 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0" name="Line 1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1" name="Line 1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16" name="Group 12"/>
          <p:cNvGrpSpPr>
            <a:grpSpLocks/>
          </p:cNvGrpSpPr>
          <p:nvPr/>
        </p:nvGrpSpPr>
        <p:grpSpPr bwMode="auto">
          <a:xfrm rot="-2400000">
            <a:off x="6249988" y="6086475"/>
            <a:ext cx="427037" cy="427038"/>
            <a:chOff x="4920" y="2977"/>
            <a:chExt cx="269" cy="269"/>
          </a:xfrm>
        </p:grpSpPr>
        <p:sp>
          <p:nvSpPr>
            <p:cNvPr id="28692" name="Oval 1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93" name="Group 14"/>
            <p:cNvGrpSpPr>
              <a:grpSpLocks/>
            </p:cNvGrpSpPr>
            <p:nvPr/>
          </p:nvGrpSpPr>
          <p:grpSpPr bwMode="auto">
            <a:xfrm>
              <a:off x="4973" y="3074"/>
              <a:ext cx="163" cy="82"/>
              <a:chOff x="4973" y="3074"/>
              <a:chExt cx="163" cy="82"/>
            </a:xfrm>
          </p:grpSpPr>
          <p:sp>
            <p:nvSpPr>
              <p:cNvPr id="28694" name="Line 1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5" name="Line 1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6" name="Line 1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2" name="Group 18"/>
          <p:cNvGrpSpPr>
            <a:grpSpLocks/>
          </p:cNvGrpSpPr>
          <p:nvPr/>
        </p:nvGrpSpPr>
        <p:grpSpPr bwMode="auto">
          <a:xfrm rot="-2400000">
            <a:off x="6248400" y="2611438"/>
            <a:ext cx="427038" cy="427037"/>
            <a:chOff x="4920" y="2977"/>
            <a:chExt cx="269" cy="269"/>
          </a:xfrm>
        </p:grpSpPr>
        <p:sp>
          <p:nvSpPr>
            <p:cNvPr id="28687" name="Oval 19"/>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88" name="Group 20"/>
            <p:cNvGrpSpPr>
              <a:grpSpLocks/>
            </p:cNvGrpSpPr>
            <p:nvPr/>
          </p:nvGrpSpPr>
          <p:grpSpPr bwMode="auto">
            <a:xfrm>
              <a:off x="4973" y="3074"/>
              <a:ext cx="163" cy="82"/>
              <a:chOff x="4973" y="3074"/>
              <a:chExt cx="163" cy="82"/>
            </a:xfrm>
          </p:grpSpPr>
          <p:sp>
            <p:nvSpPr>
              <p:cNvPr id="28689" name="Line 21"/>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0" name="Line 22"/>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1" name="Line 23"/>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8" name="Group 24"/>
          <p:cNvGrpSpPr>
            <a:grpSpLocks/>
          </p:cNvGrpSpPr>
          <p:nvPr/>
        </p:nvGrpSpPr>
        <p:grpSpPr bwMode="auto">
          <a:xfrm rot="1800000">
            <a:off x="6276975" y="846138"/>
            <a:ext cx="427038" cy="427037"/>
            <a:chOff x="4920" y="2977"/>
            <a:chExt cx="269" cy="269"/>
          </a:xfrm>
        </p:grpSpPr>
        <p:sp>
          <p:nvSpPr>
            <p:cNvPr id="28682" name="Oval 2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83" name="Group 26"/>
            <p:cNvGrpSpPr>
              <a:grpSpLocks/>
            </p:cNvGrpSpPr>
            <p:nvPr/>
          </p:nvGrpSpPr>
          <p:grpSpPr bwMode="auto">
            <a:xfrm>
              <a:off x="4973" y="3074"/>
              <a:ext cx="163" cy="82"/>
              <a:chOff x="4973" y="3074"/>
              <a:chExt cx="163" cy="82"/>
            </a:xfrm>
          </p:grpSpPr>
          <p:sp>
            <p:nvSpPr>
              <p:cNvPr id="28684" name="Line 2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5" name="Line 2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6" name="Line 2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extLst>
      <p:ext uri="{BB962C8B-B14F-4D97-AF65-F5344CB8AC3E}">
        <p14:creationId xmlns:p14="http://schemas.microsoft.com/office/powerpoint/2010/main" val="3175060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8.33333E-7 -2.22222E-6 L 0.32135 0.16134 " pathEditMode="relative" ptsTypes="AA">
                                      <p:cBhvr>
                                        <p:cTn id="6" dur="2000" fill="hold"/>
                                        <p:tgtEl>
                                          <p:spTgt spid="712706"/>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2000" fill="hold"/>
                                        <p:tgtEl>
                                          <p:spTgt spid="712706"/>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12706"/>
                                        </p:tgtEl>
                                      </p:cBhvr>
                                    </p:animEffect>
                                    <p:set>
                                      <p:cBhvr>
                                        <p:cTn id="11" dur="1" fill="hold">
                                          <p:stCondLst>
                                            <p:cond delay="999"/>
                                          </p:stCondLst>
                                        </p:cTn>
                                        <p:tgtEl>
                                          <p:spTgt spid="712706"/>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12708"/>
                                        </p:tgtEl>
                                      </p:cBhvr>
                                    </p:animEffect>
                                    <p:set>
                                      <p:cBhvr>
                                        <p:cTn id="14" dur="1" fill="hold">
                                          <p:stCondLst>
                                            <p:cond delay="999"/>
                                          </p:stCondLst>
                                        </p:cTn>
                                        <p:tgtEl>
                                          <p:spTgt spid="71270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12710"/>
                                        </p:tgtEl>
                                        <p:attrNameLst>
                                          <p:attrName>style.visibility</p:attrName>
                                        </p:attrNameLst>
                                      </p:cBhvr>
                                      <p:to>
                                        <p:strVal val="visible"/>
                                      </p:to>
                                    </p:set>
                                    <p:animEffect transition="in" filter="fade">
                                      <p:cBhvr>
                                        <p:cTn id="17" dur="500"/>
                                        <p:tgtEl>
                                          <p:spTgt spid="71271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12722"/>
                                        </p:tgtEl>
                                        <p:attrNameLst>
                                          <p:attrName>style.visibility</p:attrName>
                                        </p:attrNameLst>
                                      </p:cBhvr>
                                      <p:to>
                                        <p:strVal val="visible"/>
                                      </p:to>
                                    </p:set>
                                    <p:animEffect transition="in" filter="fade">
                                      <p:cBhvr>
                                        <p:cTn id="20" dur="500"/>
                                        <p:tgtEl>
                                          <p:spTgt spid="712722"/>
                                        </p:tgtEl>
                                      </p:cBhvr>
                                    </p:animEffect>
                                  </p:childTnLst>
                                </p:cTn>
                              </p:par>
                              <p:par>
                                <p:cTn id="21" presetID="10" presetClass="entr" presetSubtype="0" fill="hold" nodeType="withEffect">
                                  <p:stCondLst>
                                    <p:cond delay="2100"/>
                                  </p:stCondLst>
                                  <p:childTnLst>
                                    <p:set>
                                      <p:cBhvr>
                                        <p:cTn id="22" dur="1" fill="hold">
                                          <p:stCondLst>
                                            <p:cond delay="0"/>
                                          </p:stCondLst>
                                        </p:cTn>
                                        <p:tgtEl>
                                          <p:spTgt spid="712716"/>
                                        </p:tgtEl>
                                        <p:attrNameLst>
                                          <p:attrName>style.visibility</p:attrName>
                                        </p:attrNameLst>
                                      </p:cBhvr>
                                      <p:to>
                                        <p:strVal val="visible"/>
                                      </p:to>
                                    </p:set>
                                    <p:animEffect transition="in" filter="fade">
                                      <p:cBhvr>
                                        <p:cTn id="23" dur="500"/>
                                        <p:tgtEl>
                                          <p:spTgt spid="71271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12728"/>
                                        </p:tgtEl>
                                        <p:attrNameLst>
                                          <p:attrName>style.visibility</p:attrName>
                                        </p:attrNameLst>
                                      </p:cBhvr>
                                      <p:to>
                                        <p:strVal val="visible"/>
                                      </p:to>
                                    </p:set>
                                    <p:animEffect transition="in" filter="fade">
                                      <p:cBhvr>
                                        <p:cTn id="26" dur="500"/>
                                        <p:tgtEl>
                                          <p:spTgt spid="712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0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860425" y="228600"/>
            <a:ext cx="1816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714756" name="Group 4"/>
          <p:cNvGrpSpPr>
            <a:grpSpLocks/>
          </p:cNvGrpSpPr>
          <p:nvPr/>
        </p:nvGrpSpPr>
        <p:grpSpPr bwMode="auto">
          <a:xfrm rot="1800000">
            <a:off x="6276975" y="4340225"/>
            <a:ext cx="427038" cy="427038"/>
            <a:chOff x="4920" y="2977"/>
            <a:chExt cx="269" cy="269"/>
          </a:xfrm>
        </p:grpSpPr>
        <p:sp>
          <p:nvSpPr>
            <p:cNvPr id="29732"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33" name="Group 6"/>
            <p:cNvGrpSpPr>
              <a:grpSpLocks/>
            </p:cNvGrpSpPr>
            <p:nvPr/>
          </p:nvGrpSpPr>
          <p:grpSpPr bwMode="auto">
            <a:xfrm>
              <a:off x="4973" y="3074"/>
              <a:ext cx="163" cy="82"/>
              <a:chOff x="4973" y="3074"/>
              <a:chExt cx="163" cy="82"/>
            </a:xfrm>
          </p:grpSpPr>
          <p:sp>
            <p:nvSpPr>
              <p:cNvPr id="29734"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5"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6"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2" name="Group 10"/>
          <p:cNvGrpSpPr>
            <a:grpSpLocks/>
          </p:cNvGrpSpPr>
          <p:nvPr/>
        </p:nvGrpSpPr>
        <p:grpSpPr bwMode="auto">
          <a:xfrm rot="-2400000">
            <a:off x="6249988" y="6086475"/>
            <a:ext cx="427037" cy="427038"/>
            <a:chOff x="4920" y="2977"/>
            <a:chExt cx="269" cy="269"/>
          </a:xfrm>
        </p:grpSpPr>
        <p:sp>
          <p:nvSpPr>
            <p:cNvPr id="29727"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28" name="Group 12"/>
            <p:cNvGrpSpPr>
              <a:grpSpLocks/>
            </p:cNvGrpSpPr>
            <p:nvPr/>
          </p:nvGrpSpPr>
          <p:grpSpPr bwMode="auto">
            <a:xfrm>
              <a:off x="4973" y="3074"/>
              <a:ext cx="163" cy="82"/>
              <a:chOff x="4973" y="3074"/>
              <a:chExt cx="163" cy="82"/>
            </a:xfrm>
          </p:grpSpPr>
          <p:sp>
            <p:nvSpPr>
              <p:cNvPr id="29729"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0"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1"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8" name="Group 16"/>
          <p:cNvGrpSpPr>
            <a:grpSpLocks/>
          </p:cNvGrpSpPr>
          <p:nvPr/>
        </p:nvGrpSpPr>
        <p:grpSpPr bwMode="auto">
          <a:xfrm rot="-2400000">
            <a:off x="6248400" y="2611438"/>
            <a:ext cx="427038" cy="427037"/>
            <a:chOff x="4920" y="2977"/>
            <a:chExt cx="269" cy="269"/>
          </a:xfrm>
        </p:grpSpPr>
        <p:sp>
          <p:nvSpPr>
            <p:cNvPr id="29722"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23" name="Group 18"/>
            <p:cNvGrpSpPr>
              <a:grpSpLocks/>
            </p:cNvGrpSpPr>
            <p:nvPr/>
          </p:nvGrpSpPr>
          <p:grpSpPr bwMode="auto">
            <a:xfrm>
              <a:off x="4973" y="3074"/>
              <a:ext cx="163" cy="82"/>
              <a:chOff x="4973" y="3074"/>
              <a:chExt cx="163" cy="82"/>
            </a:xfrm>
          </p:grpSpPr>
          <p:sp>
            <p:nvSpPr>
              <p:cNvPr id="29724"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5"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6"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74" name="Group 22"/>
          <p:cNvGrpSpPr>
            <a:grpSpLocks/>
          </p:cNvGrpSpPr>
          <p:nvPr/>
        </p:nvGrpSpPr>
        <p:grpSpPr bwMode="auto">
          <a:xfrm rot="1800000">
            <a:off x="6276975" y="846138"/>
            <a:ext cx="427038" cy="427037"/>
            <a:chOff x="4920" y="2977"/>
            <a:chExt cx="269" cy="269"/>
          </a:xfrm>
        </p:grpSpPr>
        <p:sp>
          <p:nvSpPr>
            <p:cNvPr id="29717"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18" name="Group 24"/>
            <p:cNvGrpSpPr>
              <a:grpSpLocks/>
            </p:cNvGrpSpPr>
            <p:nvPr/>
          </p:nvGrpSpPr>
          <p:grpSpPr bwMode="auto">
            <a:xfrm>
              <a:off x="4973" y="3074"/>
              <a:ext cx="163" cy="82"/>
              <a:chOff x="4973" y="3074"/>
              <a:chExt cx="163" cy="82"/>
            </a:xfrm>
          </p:grpSpPr>
          <p:sp>
            <p:nvSpPr>
              <p:cNvPr id="29719"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0"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1"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80" name="Group 28"/>
          <p:cNvGrpSpPr>
            <a:grpSpLocks/>
          </p:cNvGrpSpPr>
          <p:nvPr/>
        </p:nvGrpSpPr>
        <p:grpSpPr bwMode="auto">
          <a:xfrm>
            <a:off x="1201738" y="3302000"/>
            <a:ext cx="5568950" cy="2600325"/>
            <a:chOff x="757" y="2080"/>
            <a:chExt cx="3508" cy="1638"/>
          </a:xfrm>
        </p:grpSpPr>
        <p:sp>
          <p:nvSpPr>
            <p:cNvPr id="29713" name="Rectangle 29"/>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9714" name="Line 30"/>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5" name="Line 31"/>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9716" name="Picture 32" descr="InsetE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 y="2080"/>
              <a:ext cx="1854" cy="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4785" name="Picture 33"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3063" y="2160588"/>
            <a:ext cx="9144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6" name="Picture 34"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7" name="Picture 35"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6688" y="129540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8" name="Picture 36"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9" name="Picture 37"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9688" y="50482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0" name="Picture 38"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1" name="Picture 39"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6525" y="12128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2" name="Picture 40"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0164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14780"/>
                                        </p:tgtEl>
                                        <p:attrNameLst>
                                          <p:attrName>style.visibility</p:attrName>
                                        </p:attrNameLst>
                                      </p:cBhvr>
                                      <p:to>
                                        <p:strVal val="visible"/>
                                      </p:to>
                                    </p:set>
                                    <p:animEffect transition="in" filter="wipe(right)">
                                      <p:cBhvr>
                                        <p:cTn id="7" dur="500"/>
                                        <p:tgtEl>
                                          <p:spTgt spid="7147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4785"/>
                                        </p:tgtEl>
                                        <p:attrNameLst>
                                          <p:attrName>style.visibility</p:attrName>
                                        </p:attrNameLst>
                                      </p:cBhvr>
                                      <p:to>
                                        <p:strVal val="visible"/>
                                      </p:to>
                                    </p:set>
                                    <p:animEffect transition="in" filter="fade">
                                      <p:cBhvr>
                                        <p:cTn id="12" dur="1000"/>
                                        <p:tgtEl>
                                          <p:spTgt spid="714785"/>
                                        </p:tgtEl>
                                      </p:cBhvr>
                                    </p:animEffect>
                                  </p:childTnLst>
                                </p:cTn>
                              </p:par>
                              <p:par>
                                <p:cTn id="13" presetID="10" presetClass="entr" presetSubtype="0" fill="hold" nodeType="withEffect">
                                  <p:stCondLst>
                                    <p:cond delay="0"/>
                                  </p:stCondLst>
                                  <p:childTnLst>
                                    <p:set>
                                      <p:cBhvr>
                                        <p:cTn id="14" dur="1" fill="hold">
                                          <p:stCondLst>
                                            <p:cond delay="0"/>
                                          </p:stCondLst>
                                        </p:cTn>
                                        <p:tgtEl>
                                          <p:spTgt spid="714787"/>
                                        </p:tgtEl>
                                        <p:attrNameLst>
                                          <p:attrName>style.visibility</p:attrName>
                                        </p:attrNameLst>
                                      </p:cBhvr>
                                      <p:to>
                                        <p:strVal val="visible"/>
                                      </p:to>
                                    </p:set>
                                    <p:animEffect transition="in" filter="fade">
                                      <p:cBhvr>
                                        <p:cTn id="15" dur="1000"/>
                                        <p:tgtEl>
                                          <p:spTgt spid="714787"/>
                                        </p:tgtEl>
                                      </p:cBhvr>
                                    </p:animEffect>
                                  </p:childTnLst>
                                </p:cTn>
                              </p:par>
                              <p:par>
                                <p:cTn id="16" presetID="10" presetClass="entr" presetSubtype="0" fill="hold" nodeType="withEffect">
                                  <p:stCondLst>
                                    <p:cond delay="0"/>
                                  </p:stCondLst>
                                  <p:childTnLst>
                                    <p:set>
                                      <p:cBhvr>
                                        <p:cTn id="17" dur="1" fill="hold">
                                          <p:stCondLst>
                                            <p:cond delay="0"/>
                                          </p:stCondLst>
                                        </p:cTn>
                                        <p:tgtEl>
                                          <p:spTgt spid="714789"/>
                                        </p:tgtEl>
                                        <p:attrNameLst>
                                          <p:attrName>style.visibility</p:attrName>
                                        </p:attrNameLst>
                                      </p:cBhvr>
                                      <p:to>
                                        <p:strVal val="visible"/>
                                      </p:to>
                                    </p:set>
                                    <p:animEffect transition="in" filter="fade">
                                      <p:cBhvr>
                                        <p:cTn id="18" dur="1000"/>
                                        <p:tgtEl>
                                          <p:spTgt spid="714789"/>
                                        </p:tgtEl>
                                      </p:cBhvr>
                                    </p:animEffect>
                                  </p:childTnLst>
                                </p:cTn>
                              </p:par>
                              <p:par>
                                <p:cTn id="19" presetID="10" presetClass="entr" presetSubtype="0" fill="hold" nodeType="withEffect">
                                  <p:stCondLst>
                                    <p:cond delay="0"/>
                                  </p:stCondLst>
                                  <p:childTnLst>
                                    <p:set>
                                      <p:cBhvr>
                                        <p:cTn id="20" dur="1" fill="hold">
                                          <p:stCondLst>
                                            <p:cond delay="0"/>
                                          </p:stCondLst>
                                        </p:cTn>
                                        <p:tgtEl>
                                          <p:spTgt spid="714791"/>
                                        </p:tgtEl>
                                        <p:attrNameLst>
                                          <p:attrName>style.visibility</p:attrName>
                                        </p:attrNameLst>
                                      </p:cBhvr>
                                      <p:to>
                                        <p:strVal val="visible"/>
                                      </p:to>
                                    </p:set>
                                    <p:animEffect transition="in" filter="fade">
                                      <p:cBhvr>
                                        <p:cTn id="21" dur="1000"/>
                                        <p:tgtEl>
                                          <p:spTgt spid="714791"/>
                                        </p:tgtEl>
                                      </p:cBhvr>
                                    </p:animEffect>
                                  </p:childTnLst>
                                </p:cTn>
                              </p:par>
                              <p:par>
                                <p:cTn id="22" presetID="10" presetClass="exit" presetSubtype="0" fill="hold" nodeType="withEffect">
                                  <p:stCondLst>
                                    <p:cond delay="0"/>
                                  </p:stCondLst>
                                  <p:childTnLst>
                                    <p:animEffect transition="out" filter="fade">
                                      <p:cBhvr>
                                        <p:cTn id="23" dur="1000"/>
                                        <p:tgtEl>
                                          <p:spTgt spid="714780"/>
                                        </p:tgtEl>
                                      </p:cBhvr>
                                    </p:animEffect>
                                    <p:set>
                                      <p:cBhvr>
                                        <p:cTn id="24" dur="1" fill="hold">
                                          <p:stCondLst>
                                            <p:cond delay="999"/>
                                          </p:stCondLst>
                                        </p:cTn>
                                        <p:tgtEl>
                                          <p:spTgt spid="714780"/>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0" presetClass="path" presetSubtype="0" fill="hold" nodeType="clickEffect">
                                  <p:stCondLst>
                                    <p:cond delay="0"/>
                                  </p:stCondLst>
                                  <p:childTnLst>
                                    <p:animMotion origin="layout" path="M 4.72222E-6 -3.33333E-6 C 0.01597 0.02246 0.0651 0.09954 0.09583 0.13473 C 0.12656 0.16991 0.16631 0.19514 0.18489 0.21088 " pathEditMode="relative" rAng="0" ptsTypes="aaa">
                                      <p:cBhvr>
                                        <p:cTn id="28" dur="1000" fill="hold"/>
                                        <p:tgtEl>
                                          <p:spTgt spid="714785"/>
                                        </p:tgtEl>
                                        <p:attrNameLst>
                                          <p:attrName>ppt_x</p:attrName>
                                          <p:attrName>ppt_y</p:attrName>
                                        </p:attrNameLst>
                                      </p:cBhvr>
                                      <p:rCtr x="9236" y="10532"/>
                                    </p:animMotion>
                                  </p:childTnLst>
                                </p:cTn>
                              </p:par>
                              <p:par>
                                <p:cTn id="29" presetID="1" presetClass="exit" presetSubtype="0" fill="hold" nodeType="withEffect">
                                  <p:stCondLst>
                                    <p:cond delay="1000"/>
                                  </p:stCondLst>
                                  <p:childTnLst>
                                    <p:set>
                                      <p:cBhvr>
                                        <p:cTn id="30" dur="1" fill="hold">
                                          <p:stCondLst>
                                            <p:cond delay="0"/>
                                          </p:stCondLst>
                                        </p:cTn>
                                        <p:tgtEl>
                                          <p:spTgt spid="714785"/>
                                        </p:tgtEl>
                                        <p:attrNameLst>
                                          <p:attrName>style.visibility</p:attrName>
                                        </p:attrNameLst>
                                      </p:cBhvr>
                                      <p:to>
                                        <p:strVal val="hidden"/>
                                      </p:to>
                                    </p:set>
                                  </p:childTnLst>
                                </p:cTn>
                              </p:par>
                              <p:par>
                                <p:cTn id="31" presetID="1" presetClass="entr" presetSubtype="0" fill="hold" nodeType="withEffect">
                                  <p:stCondLst>
                                    <p:cond delay="1000"/>
                                  </p:stCondLst>
                                  <p:childTnLst>
                                    <p:set>
                                      <p:cBhvr>
                                        <p:cTn id="32" dur="1" fill="hold">
                                          <p:stCondLst>
                                            <p:cond delay="0"/>
                                          </p:stCondLst>
                                        </p:cTn>
                                        <p:tgtEl>
                                          <p:spTgt spid="71478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3" presetID="1" presetClass="exit" presetSubtype="0" fill="hold" nodeType="withEffect">
                                  <p:stCondLst>
                                    <p:cond delay="1000"/>
                                  </p:stCondLst>
                                  <p:childTnLst>
                                    <p:set>
                                      <p:cBhvr>
                                        <p:cTn id="34" dur="1" fill="hold">
                                          <p:stCondLst>
                                            <p:cond delay="0"/>
                                          </p:stCondLst>
                                        </p:cTn>
                                        <p:tgtEl>
                                          <p:spTgt spid="714756"/>
                                        </p:tgtEl>
                                        <p:attrNameLst>
                                          <p:attrName>style.visibility</p:attrName>
                                        </p:attrNameLst>
                                      </p:cBhvr>
                                      <p:to>
                                        <p:strVal val="hidden"/>
                                      </p:to>
                                    </p:set>
                                  </p:childTnLst>
                                </p:cTn>
                              </p:par>
                              <p:par>
                                <p:cTn id="35" presetID="0" presetClass="path" presetSubtype="0" fill="hold" nodeType="withEffect">
                                  <p:stCondLst>
                                    <p:cond delay="500"/>
                                  </p:stCondLst>
                                  <p:childTnLst>
                                    <p:animMotion origin="layout" path="M -2.5E-6 4.07407E-6 C -0.01337 0.00301 -0.0526 0.00301 -0.08055 0.01782 C -0.1085 0.03263 -0.14948 0.07407 -0.16771 0.08888 " pathEditMode="relative" rAng="0" ptsTypes="aaa">
                                      <p:cBhvr>
                                        <p:cTn id="36" dur="1000" fill="hold"/>
                                        <p:tgtEl>
                                          <p:spTgt spid="714787"/>
                                        </p:tgtEl>
                                        <p:attrNameLst>
                                          <p:attrName>ppt_x</p:attrName>
                                          <p:attrName>ppt_y</p:attrName>
                                        </p:attrNameLst>
                                      </p:cBhvr>
                                      <p:rCtr x="-8385" y="4444"/>
                                    </p:animMotion>
                                  </p:childTnLst>
                                </p:cTn>
                              </p:par>
                              <p:par>
                                <p:cTn id="37" presetID="1" presetClass="exit" presetSubtype="0" fill="hold" nodeType="withEffect">
                                  <p:stCondLst>
                                    <p:cond delay="1500"/>
                                  </p:stCondLst>
                                  <p:childTnLst>
                                    <p:set>
                                      <p:cBhvr>
                                        <p:cTn id="38" dur="1" fill="hold">
                                          <p:stCondLst>
                                            <p:cond delay="0"/>
                                          </p:stCondLst>
                                        </p:cTn>
                                        <p:tgtEl>
                                          <p:spTgt spid="714787"/>
                                        </p:tgtEl>
                                        <p:attrNameLst>
                                          <p:attrName>style.visibility</p:attrName>
                                        </p:attrNameLst>
                                      </p:cBhvr>
                                      <p:to>
                                        <p:strVal val="hidden"/>
                                      </p:to>
                                    </p:set>
                                  </p:childTnLst>
                                </p:cTn>
                              </p:par>
                              <p:par>
                                <p:cTn id="39" presetID="1" presetClass="entr" presetSubtype="0" fill="hold" nodeType="withEffect">
                                  <p:stCondLst>
                                    <p:cond delay="1500"/>
                                  </p:stCondLst>
                                  <p:childTnLst>
                                    <p:set>
                                      <p:cBhvr>
                                        <p:cTn id="40" dur="1" fill="hold">
                                          <p:stCondLst>
                                            <p:cond delay="0"/>
                                          </p:stCondLst>
                                        </p:cTn>
                                        <p:tgtEl>
                                          <p:spTgt spid="71478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1" presetID="1" presetClass="exit" presetSubtype="0" fill="hold" nodeType="withEffect">
                                  <p:stCondLst>
                                    <p:cond delay="1500"/>
                                  </p:stCondLst>
                                  <p:childTnLst>
                                    <p:set>
                                      <p:cBhvr>
                                        <p:cTn id="42" dur="1" fill="hold">
                                          <p:stCondLst>
                                            <p:cond delay="0"/>
                                          </p:stCondLst>
                                        </p:cTn>
                                        <p:tgtEl>
                                          <p:spTgt spid="714768"/>
                                        </p:tgtEl>
                                        <p:attrNameLst>
                                          <p:attrName>style.visibility</p:attrName>
                                        </p:attrNameLst>
                                      </p:cBhvr>
                                      <p:to>
                                        <p:strVal val="hidden"/>
                                      </p:to>
                                    </p:set>
                                  </p:childTnLst>
                                </p:cTn>
                              </p:par>
                              <p:par>
                                <p:cTn id="43" presetID="0" presetClass="path" presetSubtype="0" fill="hold" nodeType="withEffect">
                                  <p:stCondLst>
                                    <p:cond delay="1000"/>
                                  </p:stCondLst>
                                  <p:childTnLst>
                                    <p:animMotion origin="layout" path="M -3.61111E-6 4.56647E-6 C -0.01284 0.00138 -0.05052 0.00138 -0.07743 0.00901 C -0.10416 0.01687 -0.14357 0.03815 -0.16093 0.04601 " pathEditMode="relative" rAng="0" ptsTypes="aaa">
                                      <p:cBhvr>
                                        <p:cTn id="44" dur="1000" fill="hold"/>
                                        <p:tgtEl>
                                          <p:spTgt spid="714789"/>
                                        </p:tgtEl>
                                        <p:attrNameLst>
                                          <p:attrName>ppt_x</p:attrName>
                                          <p:attrName>ppt_y</p:attrName>
                                        </p:attrNameLst>
                                      </p:cBhvr>
                                      <p:rCtr x="-8056" y="2289"/>
                                    </p:animMotion>
                                  </p:childTnLst>
                                </p:cTn>
                              </p:par>
                              <p:par>
                                <p:cTn id="45" presetID="1" presetClass="exit" presetSubtype="0" fill="hold" nodeType="withEffect">
                                  <p:stCondLst>
                                    <p:cond delay="2000"/>
                                  </p:stCondLst>
                                  <p:childTnLst>
                                    <p:set>
                                      <p:cBhvr>
                                        <p:cTn id="46" dur="1" fill="hold">
                                          <p:stCondLst>
                                            <p:cond delay="0"/>
                                          </p:stCondLst>
                                        </p:cTn>
                                        <p:tgtEl>
                                          <p:spTgt spid="714789"/>
                                        </p:tgtEl>
                                        <p:attrNameLst>
                                          <p:attrName>style.visibility</p:attrName>
                                        </p:attrNameLst>
                                      </p:cBhvr>
                                      <p:to>
                                        <p:strVal val="hidden"/>
                                      </p:to>
                                    </p:set>
                                  </p:childTnLst>
                                </p:cTn>
                              </p:par>
                              <p:par>
                                <p:cTn id="47" presetID="1" presetClass="entr" presetSubtype="0" fill="hold" nodeType="withEffect">
                                  <p:stCondLst>
                                    <p:cond delay="2000"/>
                                  </p:stCondLst>
                                  <p:childTnLst>
                                    <p:set>
                                      <p:cBhvr>
                                        <p:cTn id="48" dur="1" fill="hold">
                                          <p:stCondLst>
                                            <p:cond delay="0"/>
                                          </p:stCondLst>
                                        </p:cTn>
                                        <p:tgtEl>
                                          <p:spTgt spid="71479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49" presetID="1" presetClass="exit" presetSubtype="0" fill="hold" nodeType="withEffect">
                                  <p:stCondLst>
                                    <p:cond delay="2000"/>
                                  </p:stCondLst>
                                  <p:childTnLst>
                                    <p:set>
                                      <p:cBhvr>
                                        <p:cTn id="50" dur="1" fill="hold">
                                          <p:stCondLst>
                                            <p:cond delay="0"/>
                                          </p:stCondLst>
                                        </p:cTn>
                                        <p:tgtEl>
                                          <p:spTgt spid="714762"/>
                                        </p:tgtEl>
                                        <p:attrNameLst>
                                          <p:attrName>style.visibility</p:attrName>
                                        </p:attrNameLst>
                                      </p:cBhvr>
                                      <p:to>
                                        <p:strVal val="hidden"/>
                                      </p:to>
                                    </p:set>
                                  </p:childTnLst>
                                </p:cTn>
                              </p:par>
                              <p:par>
                                <p:cTn id="51" presetID="0" presetClass="path" presetSubtype="0" fill="hold" nodeType="withEffect">
                                  <p:stCondLst>
                                    <p:cond delay="1500"/>
                                  </p:stCondLst>
                                  <p:childTnLst>
                                    <p:animMotion origin="layout" path="M 1.66667E-6 -2.71676E-6 C 0.025 -0.02034 0.09219 -0.09526 0.15052 -0.12115 C 0.20885 -0.14705 0.30833 -0.14844 0.34982 -0.1556 " pathEditMode="relative" rAng="0" ptsTypes="aaa">
                                      <p:cBhvr>
                                        <p:cTn id="52" dur="1000" fill="hold"/>
                                        <p:tgtEl>
                                          <p:spTgt spid="714791"/>
                                        </p:tgtEl>
                                        <p:attrNameLst>
                                          <p:attrName>ppt_x</p:attrName>
                                          <p:attrName>ppt_y</p:attrName>
                                        </p:attrNameLst>
                                      </p:cBhvr>
                                      <p:rCtr x="17483" y="-7792"/>
                                    </p:animMotion>
                                  </p:childTnLst>
                                </p:cTn>
                              </p:par>
                              <p:par>
                                <p:cTn id="53" presetID="1" presetClass="exit" presetSubtype="0" fill="hold" nodeType="withEffect">
                                  <p:stCondLst>
                                    <p:cond delay="2500"/>
                                  </p:stCondLst>
                                  <p:childTnLst>
                                    <p:set>
                                      <p:cBhvr>
                                        <p:cTn id="54" dur="1" fill="hold">
                                          <p:stCondLst>
                                            <p:cond delay="0"/>
                                          </p:stCondLst>
                                        </p:cTn>
                                        <p:tgtEl>
                                          <p:spTgt spid="714791"/>
                                        </p:tgtEl>
                                        <p:attrNameLst>
                                          <p:attrName>style.visibility</p:attrName>
                                        </p:attrNameLst>
                                      </p:cBhvr>
                                      <p:to>
                                        <p:strVal val="hidden"/>
                                      </p:to>
                                    </p:set>
                                  </p:childTnLst>
                                </p:cTn>
                              </p:par>
                              <p:par>
                                <p:cTn id="55" presetID="1" presetClass="entr" presetSubtype="0" fill="hold" nodeType="withEffect">
                                  <p:stCondLst>
                                    <p:cond delay="2500"/>
                                  </p:stCondLst>
                                  <p:childTnLst>
                                    <p:set>
                                      <p:cBhvr>
                                        <p:cTn id="56" dur="1" fill="hold">
                                          <p:stCondLst>
                                            <p:cond delay="0"/>
                                          </p:stCondLst>
                                        </p:cTn>
                                        <p:tgtEl>
                                          <p:spTgt spid="71479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7" presetID="1" presetClass="exit" presetSubtype="0" fill="hold" nodeType="withEffect">
                                  <p:stCondLst>
                                    <p:cond delay="2500"/>
                                  </p:stCondLst>
                                  <p:childTnLst>
                                    <p:set>
                                      <p:cBhvr>
                                        <p:cTn id="58" dur="1" fill="hold">
                                          <p:stCondLst>
                                            <p:cond delay="0"/>
                                          </p:stCondLst>
                                        </p:cTn>
                                        <p:tgtEl>
                                          <p:spTgt spid="7147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1042988" y="228600"/>
            <a:ext cx="186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30724" name="Group 4"/>
          <p:cNvGrpSpPr>
            <a:grpSpLocks/>
          </p:cNvGrpSpPr>
          <p:nvPr/>
        </p:nvGrpSpPr>
        <p:grpSpPr bwMode="auto">
          <a:xfrm rot="1800000">
            <a:off x="6276975" y="4340225"/>
            <a:ext cx="427038" cy="427038"/>
            <a:chOff x="4920" y="2977"/>
            <a:chExt cx="269" cy="269"/>
          </a:xfrm>
        </p:grpSpPr>
        <p:sp>
          <p:nvSpPr>
            <p:cNvPr id="30748"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49" name="Group 6"/>
            <p:cNvGrpSpPr>
              <a:grpSpLocks/>
            </p:cNvGrpSpPr>
            <p:nvPr/>
          </p:nvGrpSpPr>
          <p:grpSpPr bwMode="auto">
            <a:xfrm>
              <a:off x="4973" y="3074"/>
              <a:ext cx="163" cy="82"/>
              <a:chOff x="4973" y="3074"/>
              <a:chExt cx="163" cy="82"/>
            </a:xfrm>
          </p:grpSpPr>
          <p:sp>
            <p:nvSpPr>
              <p:cNvPr id="30750"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1"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2"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30725" name="Group 10"/>
          <p:cNvGrpSpPr>
            <a:grpSpLocks/>
          </p:cNvGrpSpPr>
          <p:nvPr/>
        </p:nvGrpSpPr>
        <p:grpSpPr bwMode="auto">
          <a:xfrm rot="-2400000">
            <a:off x="6249988" y="6086475"/>
            <a:ext cx="427037" cy="427038"/>
            <a:chOff x="4920" y="2977"/>
            <a:chExt cx="269" cy="269"/>
          </a:xfrm>
        </p:grpSpPr>
        <p:sp>
          <p:nvSpPr>
            <p:cNvPr id="30743"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44" name="Group 12"/>
            <p:cNvGrpSpPr>
              <a:grpSpLocks/>
            </p:cNvGrpSpPr>
            <p:nvPr/>
          </p:nvGrpSpPr>
          <p:grpSpPr bwMode="auto">
            <a:xfrm>
              <a:off x="4973" y="3074"/>
              <a:ext cx="163" cy="82"/>
              <a:chOff x="4973" y="3074"/>
              <a:chExt cx="163" cy="82"/>
            </a:xfrm>
          </p:grpSpPr>
          <p:sp>
            <p:nvSpPr>
              <p:cNvPr id="30745"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6"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7"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30726" name="Group 16"/>
          <p:cNvGrpSpPr>
            <a:grpSpLocks/>
          </p:cNvGrpSpPr>
          <p:nvPr/>
        </p:nvGrpSpPr>
        <p:grpSpPr bwMode="auto">
          <a:xfrm rot="-2400000">
            <a:off x="6248400" y="2611438"/>
            <a:ext cx="427038" cy="427037"/>
            <a:chOff x="4920" y="2977"/>
            <a:chExt cx="269" cy="269"/>
          </a:xfrm>
        </p:grpSpPr>
        <p:sp>
          <p:nvSpPr>
            <p:cNvPr id="30738"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39" name="Group 18"/>
            <p:cNvGrpSpPr>
              <a:grpSpLocks/>
            </p:cNvGrpSpPr>
            <p:nvPr/>
          </p:nvGrpSpPr>
          <p:grpSpPr bwMode="auto">
            <a:xfrm>
              <a:off x="4973" y="3074"/>
              <a:ext cx="163" cy="82"/>
              <a:chOff x="4973" y="3074"/>
              <a:chExt cx="163" cy="82"/>
            </a:xfrm>
          </p:grpSpPr>
          <p:sp>
            <p:nvSpPr>
              <p:cNvPr id="30740"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1"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2"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30727" name="Group 22"/>
          <p:cNvGrpSpPr>
            <a:grpSpLocks/>
          </p:cNvGrpSpPr>
          <p:nvPr/>
        </p:nvGrpSpPr>
        <p:grpSpPr bwMode="auto">
          <a:xfrm rot="1800000">
            <a:off x="6276975" y="846138"/>
            <a:ext cx="427038" cy="427037"/>
            <a:chOff x="4920" y="2977"/>
            <a:chExt cx="269" cy="269"/>
          </a:xfrm>
        </p:grpSpPr>
        <p:sp>
          <p:nvSpPr>
            <p:cNvPr id="30733"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34" name="Group 24"/>
            <p:cNvGrpSpPr>
              <a:grpSpLocks/>
            </p:cNvGrpSpPr>
            <p:nvPr/>
          </p:nvGrpSpPr>
          <p:grpSpPr bwMode="auto">
            <a:xfrm>
              <a:off x="4973" y="3074"/>
              <a:ext cx="163" cy="82"/>
              <a:chOff x="4973" y="3074"/>
              <a:chExt cx="163" cy="82"/>
            </a:xfrm>
          </p:grpSpPr>
          <p:sp>
            <p:nvSpPr>
              <p:cNvPr id="30735"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6"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7"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30728" name="Picture 28"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29"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30"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31"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Text Box 32"/>
          <p:cNvSpPr txBox="1">
            <a:spLocks noChangeArrowheads="1"/>
          </p:cNvSpPr>
          <p:nvPr/>
        </p:nvSpPr>
        <p:spPr bwMode="auto">
          <a:xfrm>
            <a:off x="1049338" y="1917700"/>
            <a:ext cx="5167312" cy="284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Non-radioactive</a:t>
            </a:r>
          </a:p>
          <a:p>
            <a:pPr eaLnBrk="1" hangingPunct="1">
              <a:spcBef>
                <a:spcPct val="50000"/>
              </a:spcBef>
              <a:buClrTx/>
              <a:buSzTx/>
              <a:buFontTx/>
              <a:buChar char="•"/>
            </a:pPr>
            <a:r>
              <a:rPr lang="en-US" altLang="en-US" sz="1800" b="1"/>
              <a:t> No DNA denaturation required</a:t>
            </a:r>
          </a:p>
          <a:p>
            <a:pPr eaLnBrk="1" hangingPunct="1">
              <a:spcBef>
                <a:spcPct val="50000"/>
              </a:spcBef>
              <a:buClrTx/>
              <a:buSzTx/>
              <a:buFontTx/>
              <a:buChar char="•"/>
            </a:pPr>
            <a:r>
              <a:rPr lang="en-US" altLang="en-US" sz="1800" b="1"/>
              <a:t> Simplified protocol </a:t>
            </a:r>
          </a:p>
          <a:p>
            <a:pPr eaLnBrk="1" hangingPunct="1">
              <a:spcBef>
                <a:spcPct val="50000"/>
              </a:spcBef>
              <a:buClrTx/>
              <a:buSzTx/>
              <a:buFontTx/>
              <a:buChar char="•"/>
            </a:pPr>
            <a:r>
              <a:rPr lang="en-US" altLang="en-US" sz="1800" b="1"/>
              <a:t> Small molecule detection </a:t>
            </a:r>
          </a:p>
          <a:p>
            <a:pPr eaLnBrk="1" hangingPunct="1">
              <a:spcBef>
                <a:spcPct val="50000"/>
              </a:spcBef>
              <a:buClrTx/>
              <a:buSzTx/>
              <a:buFontTx/>
              <a:buChar char="•"/>
            </a:pPr>
            <a:r>
              <a:rPr lang="en-US" altLang="en-US" sz="1800" b="1"/>
              <a:t> Multiplex compatible, including</a:t>
            </a:r>
          </a:p>
          <a:p>
            <a:pPr lvl="1" eaLnBrk="1" hangingPunct="1">
              <a:spcBef>
                <a:spcPct val="50000"/>
              </a:spcBef>
              <a:buFontTx/>
              <a:buChar char="•"/>
            </a:pPr>
            <a:r>
              <a:rPr lang="en-US" altLang="en-US" sz="1800" b="1"/>
              <a:t> Other antibodies</a:t>
            </a:r>
          </a:p>
          <a:p>
            <a:pPr lvl="1" eaLnBrk="1" hangingPunct="1">
              <a:spcBef>
                <a:spcPct val="50000"/>
              </a:spcBef>
              <a:buFontTx/>
              <a:buChar char="•"/>
            </a:pPr>
            <a:r>
              <a:rPr lang="en-US" altLang="en-US" sz="1800" b="1"/>
              <a:t> Dyes for cell cycle analysis  </a:t>
            </a:r>
          </a:p>
        </p:txBody>
      </p:sp>
    </p:spTree>
    <p:extLst>
      <p:ext uri="{BB962C8B-B14F-4D97-AF65-F5344CB8AC3E}">
        <p14:creationId xmlns:p14="http://schemas.microsoft.com/office/powerpoint/2010/main" val="17536421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2" name="Nadpis 1"/>
          <p:cNvSpPr>
            <a:spLocks noGrp="1"/>
          </p:cNvSpPr>
          <p:nvPr>
            <p:ph type="title"/>
          </p:nvPr>
        </p:nvSpPr>
        <p:spPr>
          <a:xfrm>
            <a:off x="457200" y="44450"/>
            <a:ext cx="8229600" cy="1143000"/>
          </a:xfrm>
        </p:spPr>
        <p:txBody>
          <a:bodyPr>
            <a:normAutofit fontScale="90000"/>
          </a:bodyPr>
          <a:lstStyle/>
          <a:p>
            <a:r>
              <a:rPr lang="en-GB" altLang="en-US" sz="3600" smtClean="0">
                <a:solidFill>
                  <a:srgbClr val="92D050"/>
                </a:solidFill>
              </a:rPr>
              <a:t>Flow cytometry</a:t>
            </a:r>
            <a:br>
              <a:rPr lang="en-GB" altLang="en-US" sz="3600" smtClean="0">
                <a:solidFill>
                  <a:srgbClr val="92D050"/>
                </a:solidFill>
              </a:rPr>
            </a:br>
            <a:r>
              <a:rPr lang="en-GB" altLang="en-US" sz="3600" smtClean="0">
                <a:solidFill>
                  <a:srgbClr val="92D050"/>
                </a:solidFill>
              </a:rPr>
              <a:t>most common application</a:t>
            </a:r>
          </a:p>
        </p:txBody>
      </p:sp>
      <p:pic>
        <p:nvPicPr>
          <p:cNvPr id="5123" name="Obrázek 3"/>
          <p:cNvPicPr>
            <a:picLocks noChangeAspect="1"/>
          </p:cNvPicPr>
          <p:nvPr/>
        </p:nvPicPr>
        <p:blipFill>
          <a:blip r:embed="rId2">
            <a:extLst>
              <a:ext uri="{28A0092B-C50C-407E-A947-70E740481C1C}">
                <a14:useLocalDpi xmlns:a14="http://schemas.microsoft.com/office/drawing/2010/main" val="0"/>
              </a:ext>
            </a:extLst>
          </a:blip>
          <a:srcRect l="819" t="40009" b="35796"/>
          <a:stretch>
            <a:fillRect/>
          </a:stretch>
        </p:blipFill>
        <p:spPr bwMode="auto">
          <a:xfrm>
            <a:off x="0" y="1400175"/>
            <a:ext cx="9180513"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Obrázek 4"/>
          <p:cNvPicPr>
            <a:picLocks noChangeAspect="1"/>
          </p:cNvPicPr>
          <p:nvPr/>
        </p:nvPicPr>
        <p:blipFill>
          <a:blip r:embed="rId3">
            <a:extLst>
              <a:ext uri="{28A0092B-C50C-407E-A947-70E740481C1C}">
                <a14:useLocalDpi xmlns:a14="http://schemas.microsoft.com/office/drawing/2010/main" val="0"/>
              </a:ext>
            </a:extLst>
          </a:blip>
          <a:srcRect l="2921" t="28558" r="-798" b="26082"/>
          <a:stretch>
            <a:fillRect/>
          </a:stretch>
        </p:blipFill>
        <p:spPr bwMode="auto">
          <a:xfrm>
            <a:off x="3433763" y="3465513"/>
            <a:ext cx="18097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Skupina 26"/>
          <p:cNvGrpSpPr>
            <a:grpSpLocks/>
          </p:cNvGrpSpPr>
          <p:nvPr/>
        </p:nvGrpSpPr>
        <p:grpSpPr bwMode="auto">
          <a:xfrm>
            <a:off x="5027613" y="4860925"/>
            <a:ext cx="3987800" cy="1825625"/>
            <a:chOff x="5028048" y="4861225"/>
            <a:chExt cx="3987120" cy="1824681"/>
          </a:xfrm>
        </p:grpSpPr>
        <p:grpSp>
          <p:nvGrpSpPr>
            <p:cNvPr id="5151" name="Skupina 30"/>
            <p:cNvGrpSpPr>
              <a:grpSpLocks/>
            </p:cNvGrpSpPr>
            <p:nvPr/>
          </p:nvGrpSpPr>
          <p:grpSpPr bwMode="auto">
            <a:xfrm>
              <a:off x="5028048" y="4861225"/>
              <a:ext cx="3488752" cy="1340377"/>
              <a:chOff x="5028048" y="4861225"/>
              <a:chExt cx="3488752" cy="1340377"/>
            </a:xfrm>
          </p:grpSpPr>
          <p:sp>
            <p:nvSpPr>
              <p:cNvPr id="5153" name="TextovéPole 10"/>
              <p:cNvSpPr txBox="1">
                <a:spLocks noChangeArrowheads="1"/>
              </p:cNvSpPr>
              <p:nvPr/>
            </p:nvSpPr>
            <p:spPr bwMode="auto">
              <a:xfrm>
                <a:off x="5060416" y="5493716"/>
                <a:ext cx="34563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Viability assays (propidium iodid, CalceinAM, …)</a:t>
                </a:r>
                <a:endParaRPr lang="en-GB" altLang="en-US" sz="2000"/>
              </a:p>
            </p:txBody>
          </p:sp>
          <p:cxnSp>
            <p:nvCxnSpPr>
              <p:cNvPr id="18" name="Přímá spojnice se šipkou 17"/>
              <p:cNvCxnSpPr/>
              <p:nvPr/>
            </p:nvCxnSpPr>
            <p:spPr>
              <a:xfrm>
                <a:off x="5028048" y="4861225"/>
                <a:ext cx="704730" cy="544232"/>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pic>
          <p:nvPicPr>
            <p:cNvPr id="5152" name="Obrázek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4372" y="5949280"/>
              <a:ext cx="1570796" cy="73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Skupina 25"/>
          <p:cNvGrpSpPr>
            <a:grpSpLocks/>
          </p:cNvGrpSpPr>
          <p:nvPr/>
        </p:nvGrpSpPr>
        <p:grpSpPr bwMode="auto">
          <a:xfrm>
            <a:off x="5243513" y="3636963"/>
            <a:ext cx="3767137" cy="1246187"/>
            <a:chOff x="5243356" y="3637290"/>
            <a:chExt cx="3766836" cy="1245793"/>
          </a:xfrm>
        </p:grpSpPr>
        <p:grpSp>
          <p:nvGrpSpPr>
            <p:cNvPr id="5147" name="Skupina 29"/>
            <p:cNvGrpSpPr>
              <a:grpSpLocks/>
            </p:cNvGrpSpPr>
            <p:nvPr/>
          </p:nvGrpSpPr>
          <p:grpSpPr bwMode="auto">
            <a:xfrm>
              <a:off x="5243356" y="3637290"/>
              <a:ext cx="3332475" cy="707886"/>
              <a:chOff x="5243356" y="3637290"/>
              <a:chExt cx="3332475" cy="707886"/>
            </a:xfrm>
          </p:grpSpPr>
          <p:sp>
            <p:nvSpPr>
              <p:cNvPr id="5149" name="TextovéPole 9"/>
              <p:cNvSpPr txBox="1">
                <a:spLocks noChangeArrowheads="1"/>
              </p:cNvSpPr>
              <p:nvPr/>
            </p:nvSpPr>
            <p:spPr bwMode="auto">
              <a:xfrm>
                <a:off x="5911535" y="3637290"/>
                <a:ext cx="26642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Proliferation (BrdU, EdU, mitosis - pH3)</a:t>
                </a:r>
              </a:p>
            </p:txBody>
          </p:sp>
          <p:cxnSp>
            <p:nvCxnSpPr>
              <p:cNvPr id="22" name="Přímá spojnice se šipkou 21"/>
              <p:cNvCxnSpPr/>
              <p:nvPr/>
            </p:nvCxnSpPr>
            <p:spPr>
              <a:xfrm>
                <a:off x="5243356" y="4035626"/>
                <a:ext cx="674633" cy="0"/>
              </a:xfrm>
              <a:prstGeom prst="straightConnector1">
                <a:avLst/>
              </a:prstGeom>
              <a:ln w="254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pic>
          <p:nvPicPr>
            <p:cNvPr id="5148" name="Obrázek 13"/>
            <p:cNvPicPr>
              <a:picLocks noChangeAspect="1"/>
            </p:cNvPicPr>
            <p:nvPr/>
          </p:nvPicPr>
          <p:blipFill>
            <a:blip r:embed="rId5">
              <a:extLst>
                <a:ext uri="{28A0092B-C50C-407E-A947-70E740481C1C}">
                  <a14:useLocalDpi xmlns:a14="http://schemas.microsoft.com/office/drawing/2010/main" val="0"/>
                </a:ext>
              </a:extLst>
            </a:blip>
            <a:srcRect l="50000" t="-1187" r="25162" b="-1187"/>
            <a:stretch>
              <a:fillRect/>
            </a:stretch>
          </p:blipFill>
          <p:spPr bwMode="auto">
            <a:xfrm>
              <a:off x="8023408" y="3767588"/>
              <a:ext cx="986784" cy="111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Skupina 35"/>
          <p:cNvGrpSpPr>
            <a:grpSpLocks/>
          </p:cNvGrpSpPr>
          <p:nvPr/>
        </p:nvGrpSpPr>
        <p:grpSpPr bwMode="auto">
          <a:xfrm>
            <a:off x="107950" y="4860925"/>
            <a:ext cx="3455988" cy="1946275"/>
            <a:chOff x="107504" y="4861225"/>
            <a:chExt cx="3456384" cy="1946541"/>
          </a:xfrm>
        </p:grpSpPr>
        <p:grpSp>
          <p:nvGrpSpPr>
            <p:cNvPr id="5143" name="Skupina 31"/>
            <p:cNvGrpSpPr>
              <a:grpSpLocks/>
            </p:cNvGrpSpPr>
            <p:nvPr/>
          </p:nvGrpSpPr>
          <p:grpSpPr bwMode="auto">
            <a:xfrm>
              <a:off x="107504" y="4861225"/>
              <a:ext cx="3456384" cy="974304"/>
              <a:chOff x="107504" y="4861225"/>
              <a:chExt cx="3456384" cy="974304"/>
            </a:xfrm>
          </p:grpSpPr>
          <p:sp>
            <p:nvSpPr>
              <p:cNvPr id="5145" name="TextovéPole 8"/>
              <p:cNvSpPr txBox="1">
                <a:spLocks noChangeArrowheads="1"/>
              </p:cNvSpPr>
              <p:nvPr/>
            </p:nvSpPr>
            <p:spPr bwMode="auto">
              <a:xfrm>
                <a:off x="107504" y="5435419"/>
                <a:ext cx="34563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DNA damage ( yH2AX,…)</a:t>
                </a:r>
                <a:endParaRPr lang="en-GB" altLang="en-US" sz="2000"/>
              </a:p>
            </p:txBody>
          </p:sp>
          <p:cxnSp>
            <p:nvCxnSpPr>
              <p:cNvPr id="20" name="Přímá spojnice se šipkou 19"/>
              <p:cNvCxnSpPr/>
              <p:nvPr/>
            </p:nvCxnSpPr>
            <p:spPr>
              <a:xfrm flipH="1">
                <a:off x="2720828" y="4861225"/>
                <a:ext cx="720808" cy="633499"/>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pic>
          <p:nvPicPr>
            <p:cNvPr id="5144" name="Obrázek 1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1826" y="5862865"/>
              <a:ext cx="1013236" cy="94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Skupina 36"/>
          <p:cNvGrpSpPr>
            <a:grpSpLocks/>
          </p:cNvGrpSpPr>
          <p:nvPr/>
        </p:nvGrpSpPr>
        <p:grpSpPr bwMode="auto">
          <a:xfrm>
            <a:off x="36513" y="3589338"/>
            <a:ext cx="3240087" cy="1704975"/>
            <a:chOff x="36512" y="3589595"/>
            <a:chExt cx="3239345" cy="1705235"/>
          </a:xfrm>
        </p:grpSpPr>
        <p:grpSp>
          <p:nvGrpSpPr>
            <p:cNvPr id="5139" name="Skupina 32"/>
            <p:cNvGrpSpPr>
              <a:grpSpLocks/>
            </p:cNvGrpSpPr>
            <p:nvPr/>
          </p:nvGrpSpPr>
          <p:grpSpPr bwMode="auto">
            <a:xfrm>
              <a:off x="36512" y="3589595"/>
              <a:ext cx="3239345" cy="1015663"/>
              <a:chOff x="36512" y="3589595"/>
              <a:chExt cx="3239345" cy="1015663"/>
            </a:xfrm>
          </p:grpSpPr>
          <p:sp>
            <p:nvSpPr>
              <p:cNvPr id="5141" name="TextovéPole 6"/>
              <p:cNvSpPr txBox="1">
                <a:spLocks noChangeArrowheads="1"/>
              </p:cNvSpPr>
              <p:nvPr/>
            </p:nvSpPr>
            <p:spPr bwMode="auto">
              <a:xfrm>
                <a:off x="36512" y="3589595"/>
                <a:ext cx="24709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Cell Death analysis (AnnexinV, Cleaved Caspase3, …)</a:t>
                </a:r>
                <a:endParaRPr lang="en-GB" altLang="en-US" sz="2000"/>
              </a:p>
            </p:txBody>
          </p:sp>
          <p:cxnSp>
            <p:nvCxnSpPr>
              <p:cNvPr id="24" name="Přímá spojnice se šipkou 23"/>
              <p:cNvCxnSpPr/>
              <p:nvPr/>
            </p:nvCxnSpPr>
            <p:spPr>
              <a:xfrm flipH="1" flipV="1">
                <a:off x="2699727" y="3975416"/>
                <a:ext cx="576130"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5140" name="Obrázek 2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2945" y="4553001"/>
              <a:ext cx="980783" cy="74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Skupina 24"/>
          <p:cNvGrpSpPr>
            <a:grpSpLocks/>
          </p:cNvGrpSpPr>
          <p:nvPr/>
        </p:nvGrpSpPr>
        <p:grpSpPr bwMode="auto">
          <a:xfrm>
            <a:off x="4932363" y="1811338"/>
            <a:ext cx="4319587" cy="1522412"/>
            <a:chOff x="4932040" y="1811248"/>
            <a:chExt cx="4320480" cy="1522517"/>
          </a:xfrm>
        </p:grpSpPr>
        <p:grpSp>
          <p:nvGrpSpPr>
            <p:cNvPr id="5135" name="Skupina 28"/>
            <p:cNvGrpSpPr>
              <a:grpSpLocks/>
            </p:cNvGrpSpPr>
            <p:nvPr/>
          </p:nvGrpSpPr>
          <p:grpSpPr bwMode="auto">
            <a:xfrm>
              <a:off x="4932040" y="1811248"/>
              <a:ext cx="4320480" cy="1329720"/>
              <a:chOff x="4932040" y="1811248"/>
              <a:chExt cx="4320480" cy="1329720"/>
            </a:xfrm>
          </p:grpSpPr>
          <p:sp>
            <p:nvSpPr>
              <p:cNvPr id="5137" name="TextovéPole 7"/>
              <p:cNvSpPr txBox="1">
                <a:spLocks noChangeArrowheads="1"/>
              </p:cNvSpPr>
              <p:nvPr/>
            </p:nvSpPr>
            <p:spPr bwMode="auto">
              <a:xfrm>
                <a:off x="5796136" y="1811248"/>
                <a:ext cx="345638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2000"/>
                  <a:t>Cell Cylcle (DNA content, Cell cycle modulation after treatment)</a:t>
                </a:r>
              </a:p>
            </p:txBody>
          </p:sp>
          <p:cxnSp>
            <p:nvCxnSpPr>
              <p:cNvPr id="15" name="Přímá spojnice se šipkou 14"/>
              <p:cNvCxnSpPr/>
              <p:nvPr/>
            </p:nvCxnSpPr>
            <p:spPr>
              <a:xfrm flipV="1">
                <a:off x="4932040" y="2457405"/>
                <a:ext cx="895535" cy="684260"/>
              </a:xfrm>
              <a:prstGeom prst="straightConnector1">
                <a:avLst/>
              </a:prstGeom>
              <a:ln w="25400">
                <a:solidFill>
                  <a:srgbClr val="07937C"/>
                </a:solidFill>
                <a:tailEnd type="triangle"/>
              </a:ln>
            </p:spPr>
            <p:style>
              <a:lnRef idx="1">
                <a:schemeClr val="accent1"/>
              </a:lnRef>
              <a:fillRef idx="0">
                <a:schemeClr val="accent1"/>
              </a:fillRef>
              <a:effectRef idx="0">
                <a:schemeClr val="accent1"/>
              </a:effectRef>
              <a:fontRef idx="minor">
                <a:schemeClr val="tx1"/>
              </a:fontRef>
            </p:style>
          </p:cxnSp>
        </p:grpSp>
        <p:pic>
          <p:nvPicPr>
            <p:cNvPr id="5136" name="Obrázek 2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24328" y="2443965"/>
              <a:ext cx="1390089" cy="88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Skupina 34"/>
          <p:cNvGrpSpPr>
            <a:grpSpLocks/>
          </p:cNvGrpSpPr>
          <p:nvPr/>
        </p:nvGrpSpPr>
        <p:grpSpPr bwMode="auto">
          <a:xfrm>
            <a:off x="-12700" y="1460500"/>
            <a:ext cx="4751388" cy="2146300"/>
            <a:chOff x="36512" y="1583459"/>
            <a:chExt cx="3815408" cy="1995159"/>
          </a:xfrm>
        </p:grpSpPr>
        <p:grpSp>
          <p:nvGrpSpPr>
            <p:cNvPr id="5131" name="Skupina 27"/>
            <p:cNvGrpSpPr>
              <a:grpSpLocks/>
            </p:cNvGrpSpPr>
            <p:nvPr/>
          </p:nvGrpSpPr>
          <p:grpSpPr bwMode="auto">
            <a:xfrm>
              <a:off x="36512" y="1583459"/>
              <a:ext cx="3815408" cy="1561984"/>
              <a:chOff x="36512" y="1583459"/>
              <a:chExt cx="3815408" cy="1561984"/>
            </a:xfrm>
          </p:grpSpPr>
          <p:sp>
            <p:nvSpPr>
              <p:cNvPr id="5133" name="TextovéPole 5"/>
              <p:cNvSpPr txBox="1">
                <a:spLocks noChangeArrowheads="1"/>
              </p:cNvSpPr>
              <p:nvPr/>
            </p:nvSpPr>
            <p:spPr bwMode="auto">
              <a:xfrm>
                <a:off x="36512" y="1583459"/>
                <a:ext cx="38154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2000"/>
                  <a:t>Immunophenotype characterisation of the cells</a:t>
                </a:r>
              </a:p>
              <a:p>
                <a:pPr eaLnBrk="1" hangingPunct="1"/>
                <a:r>
                  <a:rPr lang="en-GB" altLang="en-US" sz="2000"/>
                  <a:t>(CSCs markers, differentiation, …)</a:t>
                </a:r>
              </a:p>
            </p:txBody>
          </p:sp>
          <p:cxnSp>
            <p:nvCxnSpPr>
              <p:cNvPr id="13" name="Přímá spojnice se šipkou 12"/>
              <p:cNvCxnSpPr/>
              <p:nvPr/>
            </p:nvCxnSpPr>
            <p:spPr>
              <a:xfrm flipH="1" flipV="1">
                <a:off x="2699522" y="2505778"/>
                <a:ext cx="382433" cy="638982"/>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5132" name="Picture 5"/>
            <p:cNvPicPr>
              <a:picLocks noChangeAspect="1" noChangeArrowheads="1"/>
            </p:cNvPicPr>
            <p:nvPr/>
          </p:nvPicPr>
          <p:blipFill>
            <a:blip r:embed="rId9">
              <a:extLst>
                <a:ext uri="{28A0092B-C50C-407E-A947-70E740481C1C}">
                  <a14:useLocalDpi xmlns:a14="http://schemas.microsoft.com/office/drawing/2010/main" val="0"/>
                </a:ext>
              </a:extLst>
            </a:blip>
            <a:srcRect l="5942" t="56949" r="64227" b="3914"/>
            <a:stretch>
              <a:fillRect/>
            </a:stretch>
          </p:blipFill>
          <p:spPr bwMode="auto">
            <a:xfrm>
              <a:off x="463743" y="2439022"/>
              <a:ext cx="1042509" cy="113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48958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title"/>
          </p:nvPr>
        </p:nvSpPr>
        <p:spPr/>
        <p:txBody>
          <a:bodyPr/>
          <a:lstStyle/>
          <a:p>
            <a:r>
              <a:rPr lang="en-US" altLang="en-US" sz="3600" smtClean="0">
                <a:solidFill>
                  <a:srgbClr val="92D050"/>
                </a:solidFill>
              </a:rPr>
              <a:t>Example of final set-up</a:t>
            </a:r>
          </a:p>
        </p:txBody>
      </p:sp>
      <p:pic>
        <p:nvPicPr>
          <p:cNvPr id="15363" name="Obrázek 3"/>
          <p:cNvPicPr>
            <a:picLocks noChangeAspect="1"/>
          </p:cNvPicPr>
          <p:nvPr/>
        </p:nvPicPr>
        <p:blipFill>
          <a:blip r:embed="rId2">
            <a:extLst>
              <a:ext uri="{28A0092B-C50C-407E-A947-70E740481C1C}">
                <a14:useLocalDpi xmlns:a14="http://schemas.microsoft.com/office/drawing/2010/main" val="0"/>
              </a:ext>
            </a:extLst>
          </a:blip>
          <a:srcRect l="819" t="40009" b="35796"/>
          <a:stretch>
            <a:fillRect/>
          </a:stretch>
        </p:blipFill>
        <p:spPr bwMode="auto">
          <a:xfrm>
            <a:off x="36513" y="1400175"/>
            <a:ext cx="91440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Zástupný symbol pro obsah 7"/>
          <p:cNvGraphicFramePr>
            <a:graphicFrameLocks/>
          </p:cNvGraphicFramePr>
          <p:nvPr/>
        </p:nvGraphicFramePr>
        <p:xfrm>
          <a:off x="1476375" y="1844675"/>
          <a:ext cx="6634164" cy="4179887"/>
        </p:xfrm>
        <a:graphic>
          <a:graphicData uri="http://schemas.openxmlformats.org/drawingml/2006/table">
            <a:tbl>
              <a:tblPr firstRow="1" bandRow="1">
                <a:tableStyleId>{5C22544A-7EE6-4342-B048-85BDC9FD1C3A}</a:tableStyleId>
              </a:tblPr>
              <a:tblGrid>
                <a:gridCol w="2211388"/>
                <a:gridCol w="2211388"/>
                <a:gridCol w="2211388"/>
              </a:tblGrid>
              <a:tr h="382934">
                <a:tc>
                  <a:txBody>
                    <a:bodyPr/>
                    <a:lstStyle/>
                    <a:p>
                      <a:r>
                        <a:rPr lang="cs-CZ" sz="1800" dirty="0" smtClean="0">
                          <a:solidFill>
                            <a:srgbClr val="002060"/>
                          </a:solidFill>
                        </a:rPr>
                        <a:t>Parametr</a:t>
                      </a:r>
                      <a:endParaRPr lang="en-GB" sz="1800" dirty="0">
                        <a:solidFill>
                          <a:srgbClr val="002060"/>
                        </a:solidFill>
                      </a:endParaRPr>
                    </a:p>
                  </a:txBody>
                  <a:tcPr marL="91427" marR="91427" marT="45721" marB="45721">
                    <a:solidFill>
                      <a:srgbClr val="92D050"/>
                    </a:solidFill>
                  </a:tcPr>
                </a:tc>
                <a:tc>
                  <a:txBody>
                    <a:bodyPr/>
                    <a:lstStyle/>
                    <a:p>
                      <a:r>
                        <a:rPr lang="cs-CZ" sz="1800" dirty="0" err="1" smtClean="0">
                          <a:solidFill>
                            <a:srgbClr val="002060"/>
                          </a:solidFill>
                        </a:rPr>
                        <a:t>Marker</a:t>
                      </a:r>
                      <a:endParaRPr lang="en-GB" sz="1800" dirty="0">
                        <a:solidFill>
                          <a:srgbClr val="002060"/>
                        </a:solidFill>
                      </a:endParaRPr>
                    </a:p>
                  </a:txBody>
                  <a:tcPr marL="91427" marR="91427" marT="45721" marB="45721">
                    <a:solidFill>
                      <a:srgbClr val="92D050"/>
                    </a:solidFill>
                  </a:tcPr>
                </a:tc>
                <a:tc>
                  <a:txBody>
                    <a:bodyPr/>
                    <a:lstStyle/>
                    <a:p>
                      <a:r>
                        <a:rPr lang="cs-CZ" sz="1800" dirty="0" err="1" smtClean="0">
                          <a:solidFill>
                            <a:srgbClr val="002060"/>
                          </a:solidFill>
                        </a:rPr>
                        <a:t>Fluorochrome</a:t>
                      </a:r>
                      <a:endParaRPr lang="en-GB" sz="1800" dirty="0">
                        <a:solidFill>
                          <a:srgbClr val="002060"/>
                        </a:solidFill>
                      </a:endParaRPr>
                    </a:p>
                  </a:txBody>
                  <a:tcPr marL="91427" marR="91427" marT="45721" marB="45721">
                    <a:solidFill>
                      <a:srgbClr val="92D050"/>
                    </a:solidFill>
                  </a:tcPr>
                </a:tc>
              </a:tr>
              <a:tr h="651424">
                <a:tc>
                  <a:txBody>
                    <a:bodyPr/>
                    <a:lstStyle/>
                    <a:p>
                      <a:r>
                        <a:rPr lang="cs-CZ" sz="1800" dirty="0" smtClean="0"/>
                        <a:t>Cell </a:t>
                      </a:r>
                      <a:r>
                        <a:rPr lang="cs-CZ" sz="1800" dirty="0" err="1" smtClean="0"/>
                        <a:t>Surface</a:t>
                      </a:r>
                      <a:r>
                        <a:rPr lang="cs-CZ" sz="1800" dirty="0" smtClean="0"/>
                        <a:t> </a:t>
                      </a:r>
                      <a:r>
                        <a:rPr lang="cs-CZ" sz="1800" dirty="0" err="1" smtClean="0"/>
                        <a:t>Marker</a:t>
                      </a:r>
                      <a:endParaRPr lang="en-GB" sz="1800" dirty="0"/>
                    </a:p>
                  </a:txBody>
                  <a:tcPr marL="91427" marR="91427" marT="45721" marB="45721">
                    <a:solidFill>
                      <a:schemeClr val="bg1"/>
                    </a:solidFill>
                  </a:tcPr>
                </a:tc>
                <a:tc>
                  <a:txBody>
                    <a:bodyPr/>
                    <a:lstStyle/>
                    <a:p>
                      <a:r>
                        <a:rPr lang="cs-CZ" sz="1800" dirty="0" smtClean="0"/>
                        <a:t>CD44</a:t>
                      </a:r>
                      <a:endParaRPr lang="en-GB" sz="1800" dirty="0"/>
                    </a:p>
                  </a:txBody>
                  <a:tcPr marL="91427" marR="91427" marT="45721" marB="45721">
                    <a:solidFill>
                      <a:schemeClr val="bg1"/>
                    </a:solidFill>
                  </a:tcPr>
                </a:tc>
                <a:tc>
                  <a:txBody>
                    <a:bodyPr/>
                    <a:lstStyle/>
                    <a:p>
                      <a:r>
                        <a:rPr lang="cs-CZ" sz="1800" dirty="0" smtClean="0"/>
                        <a:t>APC/Cy7</a:t>
                      </a:r>
                      <a:endParaRPr lang="en-GB" sz="1800" dirty="0"/>
                    </a:p>
                  </a:txBody>
                  <a:tcPr marL="91427" marR="91427" marT="45721" marB="45721">
                    <a:solidFill>
                      <a:schemeClr val="bg1"/>
                    </a:solidFill>
                  </a:tcPr>
                </a:tc>
              </a:tr>
              <a:tr h="6938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smtClean="0"/>
                        <a:t>Cell </a:t>
                      </a:r>
                      <a:r>
                        <a:rPr lang="cs-CZ" sz="1800" dirty="0" err="1" smtClean="0"/>
                        <a:t>Surface</a:t>
                      </a:r>
                      <a:r>
                        <a:rPr lang="cs-CZ" sz="1800" dirty="0" smtClean="0"/>
                        <a:t> </a:t>
                      </a:r>
                      <a:r>
                        <a:rPr lang="cs-CZ" sz="1800" dirty="0" err="1" smtClean="0"/>
                        <a:t>Marker</a:t>
                      </a:r>
                      <a:endParaRPr lang="en-GB" sz="1800" dirty="0" smtClean="0"/>
                    </a:p>
                  </a:txBody>
                  <a:tcPr marL="91427" marR="91427" marT="45721" marB="45721">
                    <a:solidFill>
                      <a:schemeClr val="bg1"/>
                    </a:solidFill>
                  </a:tcPr>
                </a:tc>
                <a:tc>
                  <a:txBody>
                    <a:bodyPr/>
                    <a:lstStyle/>
                    <a:p>
                      <a:r>
                        <a:rPr lang="cs-CZ" sz="1800" dirty="0" smtClean="0"/>
                        <a:t>Trop-2</a:t>
                      </a:r>
                      <a:endParaRPr lang="en-GB" sz="1800" dirty="0"/>
                    </a:p>
                  </a:txBody>
                  <a:tcPr marL="91427" marR="91427" marT="45721" marB="45721">
                    <a:solidFill>
                      <a:schemeClr val="bg1"/>
                    </a:solidFill>
                  </a:tcPr>
                </a:tc>
                <a:tc>
                  <a:txBody>
                    <a:bodyPr/>
                    <a:lstStyle/>
                    <a:p>
                      <a:r>
                        <a:rPr lang="cs-CZ" sz="1800" dirty="0" smtClean="0"/>
                        <a:t>AF488</a:t>
                      </a:r>
                      <a:endParaRPr lang="en-GB" sz="1800" dirty="0"/>
                    </a:p>
                  </a:txBody>
                  <a:tcPr marL="91427" marR="91427" marT="45721" marB="45721">
                    <a:solidFill>
                      <a:schemeClr val="bg1"/>
                    </a:solidFill>
                  </a:tcPr>
                </a:tc>
              </a:tr>
              <a:tr h="382934">
                <a:tc>
                  <a:txBody>
                    <a:bodyPr/>
                    <a:lstStyle/>
                    <a:p>
                      <a:r>
                        <a:rPr lang="cs-CZ" sz="1800" dirty="0" err="1" smtClean="0"/>
                        <a:t>Viability</a:t>
                      </a:r>
                      <a:endParaRPr lang="en-GB" sz="1800" dirty="0"/>
                    </a:p>
                  </a:txBody>
                  <a:tcPr marL="91427" marR="91427" marT="45721" marB="45721">
                    <a:solidFill>
                      <a:schemeClr val="bg1"/>
                    </a:solidFill>
                  </a:tcPr>
                </a:tc>
                <a:tc>
                  <a:txBody>
                    <a:bodyPr/>
                    <a:lstStyle/>
                    <a:p>
                      <a:r>
                        <a:rPr lang="cs-CZ" sz="1800" dirty="0" smtClean="0"/>
                        <a:t>LIVE/DEAD </a:t>
                      </a:r>
                      <a:r>
                        <a:rPr lang="cs-CZ" sz="1800" dirty="0" err="1" smtClean="0"/>
                        <a:t>kit</a:t>
                      </a:r>
                      <a:endParaRPr lang="en-GB" sz="1800" dirty="0"/>
                    </a:p>
                  </a:txBody>
                  <a:tcPr marL="91427" marR="91427" marT="45721" marB="45721">
                    <a:solidFill>
                      <a:schemeClr val="bg1"/>
                    </a:solidFill>
                  </a:tcPr>
                </a:tc>
                <a:tc>
                  <a:txBody>
                    <a:bodyPr/>
                    <a:lstStyle/>
                    <a:p>
                      <a:r>
                        <a:rPr lang="cs-CZ" sz="1800" dirty="0" err="1" smtClean="0"/>
                        <a:t>Yellow</a:t>
                      </a:r>
                      <a:endParaRPr lang="en-GB" sz="1800" dirty="0"/>
                    </a:p>
                  </a:txBody>
                  <a:tcPr marL="91427" marR="91427" marT="45721" marB="45721">
                    <a:solidFill>
                      <a:schemeClr val="bg1"/>
                    </a:solidFill>
                  </a:tcPr>
                </a:tc>
              </a:tr>
              <a:tr h="382934">
                <a:tc>
                  <a:txBody>
                    <a:bodyPr/>
                    <a:lstStyle/>
                    <a:p>
                      <a:r>
                        <a:rPr lang="cs-CZ" sz="1800" dirty="0" smtClean="0"/>
                        <a:t>DNA </a:t>
                      </a:r>
                      <a:r>
                        <a:rPr lang="cs-CZ" sz="1800" dirty="0" err="1" smtClean="0"/>
                        <a:t>synthesis</a:t>
                      </a:r>
                      <a:endParaRPr lang="en-GB" sz="1800" dirty="0"/>
                    </a:p>
                  </a:txBody>
                  <a:tcPr marL="91427" marR="91427" marT="45721" marB="45721">
                    <a:solidFill>
                      <a:schemeClr val="bg1"/>
                    </a:solidFill>
                  </a:tcPr>
                </a:tc>
                <a:tc>
                  <a:txBody>
                    <a:bodyPr/>
                    <a:lstStyle/>
                    <a:p>
                      <a:r>
                        <a:rPr lang="cs-CZ" sz="1800" dirty="0" err="1" smtClean="0"/>
                        <a:t>Click-iT</a:t>
                      </a:r>
                      <a:r>
                        <a:rPr lang="cs-CZ" sz="1800" dirty="0" smtClean="0"/>
                        <a:t> </a:t>
                      </a:r>
                      <a:r>
                        <a:rPr lang="cs-CZ" sz="1800" dirty="0" err="1" smtClean="0"/>
                        <a:t>EdU</a:t>
                      </a:r>
                      <a:endParaRPr lang="en-GB" sz="1800" dirty="0"/>
                    </a:p>
                  </a:txBody>
                  <a:tcPr marL="91427" marR="91427" marT="45721" marB="45721">
                    <a:solidFill>
                      <a:schemeClr val="bg1"/>
                    </a:solidFill>
                  </a:tcPr>
                </a:tc>
                <a:tc>
                  <a:txBody>
                    <a:bodyPr/>
                    <a:lstStyle/>
                    <a:p>
                      <a:r>
                        <a:rPr lang="cs-CZ" sz="1800" dirty="0" smtClean="0"/>
                        <a:t>AF647</a:t>
                      </a:r>
                      <a:endParaRPr lang="en-GB" sz="1800" dirty="0"/>
                    </a:p>
                  </a:txBody>
                  <a:tcPr marL="91427" marR="91427" marT="45721" marB="45721">
                    <a:solidFill>
                      <a:schemeClr val="bg1"/>
                    </a:solidFill>
                  </a:tcPr>
                </a:tc>
              </a:tr>
              <a:tr h="651424">
                <a:tc>
                  <a:txBody>
                    <a:bodyPr/>
                    <a:lstStyle/>
                    <a:p>
                      <a:r>
                        <a:rPr lang="cs-CZ" sz="1800" dirty="0" smtClean="0"/>
                        <a:t>Cell </a:t>
                      </a:r>
                      <a:r>
                        <a:rPr lang="cs-CZ" sz="1800" dirty="0" err="1" smtClean="0"/>
                        <a:t>Cycle</a:t>
                      </a:r>
                      <a:endParaRPr lang="en-GB" sz="1800" dirty="0"/>
                    </a:p>
                  </a:txBody>
                  <a:tcPr marL="91427" marR="91427" marT="45721" marB="45721">
                    <a:solidFill>
                      <a:schemeClr val="bg1"/>
                    </a:solidFill>
                  </a:tcPr>
                </a:tc>
                <a:tc>
                  <a:txBody>
                    <a:bodyPr/>
                    <a:lstStyle/>
                    <a:p>
                      <a:r>
                        <a:rPr lang="cs-CZ" sz="1800" dirty="0" smtClean="0"/>
                        <a:t>DNA </a:t>
                      </a:r>
                      <a:r>
                        <a:rPr lang="cs-CZ" sz="1800" dirty="0" err="1" smtClean="0"/>
                        <a:t>content</a:t>
                      </a:r>
                      <a:endParaRPr lang="en-GB" sz="1800" dirty="0"/>
                    </a:p>
                  </a:txBody>
                  <a:tcPr marL="91427" marR="91427" marT="45721" marB="45721">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smtClean="0"/>
                        <a:t>PO-PRO-1</a:t>
                      </a:r>
                      <a:endParaRPr lang="en-GB" sz="1800" dirty="0" smtClean="0"/>
                    </a:p>
                    <a:p>
                      <a:endParaRPr lang="en-GB" sz="1800" dirty="0"/>
                    </a:p>
                  </a:txBody>
                  <a:tcPr marL="91427" marR="91427" marT="45721" marB="45721">
                    <a:solidFill>
                      <a:schemeClr val="bg1"/>
                    </a:solidFill>
                  </a:tcPr>
                </a:tc>
              </a:tr>
              <a:tr h="382934">
                <a:tc>
                  <a:txBody>
                    <a:bodyPr/>
                    <a:lstStyle/>
                    <a:p>
                      <a:r>
                        <a:rPr lang="cs-CZ" sz="1800" dirty="0" smtClean="0"/>
                        <a:t>DNA </a:t>
                      </a:r>
                      <a:r>
                        <a:rPr lang="cs-CZ" sz="1800" dirty="0" err="1" smtClean="0"/>
                        <a:t>damage</a:t>
                      </a:r>
                      <a:endParaRPr lang="en-GB" sz="1800" dirty="0"/>
                    </a:p>
                  </a:txBody>
                  <a:tcPr marL="91427" marR="91427" marT="45721" marB="45721">
                    <a:solidFill>
                      <a:schemeClr val="bg1"/>
                    </a:solidFill>
                  </a:tcPr>
                </a:tc>
                <a:tc>
                  <a:txBody>
                    <a:bodyPr/>
                    <a:lstStyle/>
                    <a:p>
                      <a:r>
                        <a:rPr lang="cs-CZ" sz="1800" dirty="0" smtClean="0"/>
                        <a:t>yH2AX</a:t>
                      </a:r>
                      <a:endParaRPr lang="en-GB" sz="1800" dirty="0"/>
                    </a:p>
                  </a:txBody>
                  <a:tcPr marL="91427" marR="91427" marT="45721" marB="45721">
                    <a:solidFill>
                      <a:schemeClr val="bg1"/>
                    </a:solidFill>
                  </a:tcPr>
                </a:tc>
                <a:tc>
                  <a:txBody>
                    <a:bodyPr/>
                    <a:lstStyle/>
                    <a:p>
                      <a:r>
                        <a:rPr lang="cs-CZ" sz="1800" dirty="0" smtClean="0"/>
                        <a:t>PE</a:t>
                      </a:r>
                      <a:endParaRPr lang="en-GB" sz="1800" dirty="0"/>
                    </a:p>
                  </a:txBody>
                  <a:tcPr marL="91427" marR="91427" marT="45721" marB="45721">
                    <a:solidFill>
                      <a:schemeClr val="bg1"/>
                    </a:solidFill>
                  </a:tcPr>
                </a:tc>
              </a:tr>
              <a:tr h="651424">
                <a:tc>
                  <a:txBody>
                    <a:bodyPr/>
                    <a:lstStyle/>
                    <a:p>
                      <a:r>
                        <a:rPr lang="cs-CZ" sz="1800" dirty="0" err="1" smtClean="0"/>
                        <a:t>Apoptosis</a:t>
                      </a:r>
                      <a:endParaRPr lang="en-GB" sz="1800" dirty="0"/>
                    </a:p>
                  </a:txBody>
                  <a:tcPr marL="91427" marR="91427" marT="45721" marB="45721">
                    <a:solidFill>
                      <a:schemeClr val="bg1"/>
                    </a:solidFill>
                  </a:tcPr>
                </a:tc>
                <a:tc>
                  <a:txBody>
                    <a:bodyPr/>
                    <a:lstStyle/>
                    <a:p>
                      <a:r>
                        <a:rPr lang="cs-CZ" sz="1800" dirty="0" err="1" smtClean="0"/>
                        <a:t>Cleaved</a:t>
                      </a:r>
                      <a:r>
                        <a:rPr lang="cs-CZ" sz="1800" dirty="0" smtClean="0"/>
                        <a:t> </a:t>
                      </a:r>
                      <a:r>
                        <a:rPr lang="cs-CZ" sz="1800" dirty="0" err="1" smtClean="0"/>
                        <a:t>Caspase</a:t>
                      </a:r>
                      <a:r>
                        <a:rPr lang="cs-CZ" sz="1800" dirty="0" smtClean="0"/>
                        <a:t> 3</a:t>
                      </a:r>
                      <a:endParaRPr lang="en-GB" sz="1800" dirty="0"/>
                    </a:p>
                  </a:txBody>
                  <a:tcPr marL="91427" marR="91427" marT="45721" marB="45721">
                    <a:solidFill>
                      <a:schemeClr val="bg1"/>
                    </a:solidFill>
                  </a:tcPr>
                </a:tc>
                <a:tc>
                  <a:txBody>
                    <a:bodyPr/>
                    <a:lstStyle/>
                    <a:p>
                      <a:r>
                        <a:rPr lang="cs-CZ" sz="1800" dirty="0" smtClean="0"/>
                        <a:t>AF494</a:t>
                      </a:r>
                      <a:endParaRPr lang="en-GB" sz="1800" dirty="0"/>
                    </a:p>
                  </a:txBody>
                  <a:tcPr marL="91427" marR="91427" marT="45721" marB="45721">
                    <a:solidFill>
                      <a:schemeClr val="bg1"/>
                    </a:solidFill>
                  </a:tcPr>
                </a:tc>
              </a:tr>
            </a:tbl>
          </a:graphicData>
        </a:graphic>
      </p:graphicFrame>
      <p:pic>
        <p:nvPicPr>
          <p:cNvPr id="15402"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117475"/>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3" name="Obrázek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0500" y="112713"/>
            <a:ext cx="1203325"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0027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p:cNvSpPr>
            <a:spLocks noGrp="1"/>
          </p:cNvSpPr>
          <p:nvPr>
            <p:ph type="title"/>
          </p:nvPr>
        </p:nvSpPr>
        <p:spPr>
          <a:xfrm>
            <a:off x="584200" y="290513"/>
            <a:ext cx="7931150" cy="849312"/>
          </a:xfrm>
        </p:spPr>
        <p:txBody>
          <a:bodyPr/>
          <a:lstStyle/>
          <a:p>
            <a:r>
              <a:rPr lang="cs-CZ" altLang="en-US" sz="3600" smtClean="0">
                <a:solidFill>
                  <a:srgbClr val="92D050"/>
                </a:solidFill>
              </a:rPr>
              <a:t>Example of final results (DU-145)</a:t>
            </a:r>
            <a:endParaRPr lang="en-GB" altLang="en-US" sz="3600" smtClean="0">
              <a:solidFill>
                <a:srgbClr val="92D050"/>
              </a:solidFill>
            </a:endParaRPr>
          </a:p>
        </p:txBody>
      </p:sp>
      <p:pic>
        <p:nvPicPr>
          <p:cNvPr id="16387" name="Obrázek 3"/>
          <p:cNvPicPr>
            <a:picLocks noChangeAspect="1"/>
          </p:cNvPicPr>
          <p:nvPr/>
        </p:nvPicPr>
        <p:blipFill>
          <a:blip r:embed="rId2">
            <a:extLst>
              <a:ext uri="{28A0092B-C50C-407E-A947-70E740481C1C}">
                <a14:useLocalDpi xmlns:a14="http://schemas.microsoft.com/office/drawing/2010/main" val="0"/>
              </a:ext>
            </a:extLst>
          </a:blip>
          <a:srcRect l="819" t="40009" b="35796"/>
          <a:stretch>
            <a:fillRect/>
          </a:stretch>
        </p:blipFill>
        <p:spPr bwMode="auto">
          <a:xfrm>
            <a:off x="0" y="1412875"/>
            <a:ext cx="9180513"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p:cNvPicPr>
            <a:picLocks noChangeAspect="1" noChangeArrowheads="1"/>
          </p:cNvPicPr>
          <p:nvPr/>
        </p:nvPicPr>
        <p:blipFill>
          <a:blip r:embed="rId3">
            <a:extLst>
              <a:ext uri="{28A0092B-C50C-407E-A947-70E740481C1C}">
                <a14:useLocalDpi xmlns:a14="http://schemas.microsoft.com/office/drawing/2010/main" val="0"/>
              </a:ext>
            </a:extLst>
          </a:blip>
          <a:srcRect t="9656"/>
          <a:stretch>
            <a:fillRect/>
          </a:stretch>
        </p:blipFill>
        <p:spPr bwMode="auto">
          <a:xfrm>
            <a:off x="133350" y="2552700"/>
            <a:ext cx="44164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AutoShape 7"/>
          <p:cNvSpPr>
            <a:spLocks noChangeAspect="1" noChangeArrowheads="1" noTextEdit="1"/>
          </p:cNvSpPr>
          <p:nvPr/>
        </p:nvSpPr>
        <p:spPr bwMode="auto">
          <a:xfrm>
            <a:off x="3454400" y="2428875"/>
            <a:ext cx="40767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639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492375"/>
            <a:ext cx="4168775"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ovéPole 21"/>
          <p:cNvSpPr txBox="1">
            <a:spLocks noChangeArrowheads="1"/>
          </p:cNvSpPr>
          <p:nvPr/>
        </p:nvSpPr>
        <p:spPr bwMode="auto">
          <a:xfrm>
            <a:off x="900113" y="1916113"/>
            <a:ext cx="3995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Viability and Immunophenotype</a:t>
            </a:r>
            <a:endParaRPr lang="en-GB" altLang="en-US" sz="2000"/>
          </a:p>
        </p:txBody>
      </p:sp>
      <p:sp>
        <p:nvSpPr>
          <p:cNvPr id="16392" name="TextovéPole 22"/>
          <p:cNvSpPr txBox="1">
            <a:spLocks noChangeArrowheads="1"/>
          </p:cNvSpPr>
          <p:nvPr/>
        </p:nvSpPr>
        <p:spPr bwMode="auto">
          <a:xfrm>
            <a:off x="5292725" y="1916113"/>
            <a:ext cx="309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Cell cycle and Proliferation</a:t>
            </a:r>
            <a:endParaRPr lang="en-GB" altLang="en-US" sz="2000"/>
          </a:p>
        </p:txBody>
      </p:sp>
      <p:pic>
        <p:nvPicPr>
          <p:cNvPr id="16393" name="Obrázek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3"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Obrázek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5113"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80388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7"/>
          <p:cNvPicPr>
            <a:picLocks noChangeAspect="1" noChangeArrowheads="1"/>
          </p:cNvPicPr>
          <p:nvPr/>
        </p:nvPicPr>
        <p:blipFill>
          <a:blip r:embed="rId2">
            <a:extLst>
              <a:ext uri="{28A0092B-C50C-407E-A947-70E740481C1C}">
                <a14:useLocalDpi xmlns:a14="http://schemas.microsoft.com/office/drawing/2010/main" val="0"/>
              </a:ext>
            </a:extLst>
          </a:blip>
          <a:srcRect t="3920"/>
          <a:stretch>
            <a:fillRect/>
          </a:stretch>
        </p:blipFill>
        <p:spPr bwMode="auto">
          <a:xfrm>
            <a:off x="2051050" y="1897063"/>
            <a:ext cx="4398963"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Nadpis 1"/>
          <p:cNvSpPr>
            <a:spLocks noGrp="1"/>
          </p:cNvSpPr>
          <p:nvPr>
            <p:ph type="title"/>
          </p:nvPr>
        </p:nvSpPr>
        <p:spPr>
          <a:xfrm>
            <a:off x="457200" y="-100013"/>
            <a:ext cx="8229600" cy="1143001"/>
          </a:xfrm>
        </p:spPr>
        <p:txBody>
          <a:bodyPr/>
          <a:lstStyle/>
          <a:p>
            <a:r>
              <a:rPr lang="en-US" altLang="en-US" sz="3600" smtClean="0">
                <a:solidFill>
                  <a:srgbClr val="92D050"/>
                </a:solidFill>
              </a:rPr>
              <a:t>Example of final results</a:t>
            </a:r>
          </a:p>
        </p:txBody>
      </p:sp>
      <p:pic>
        <p:nvPicPr>
          <p:cNvPr id="17412" name="Obrázek 7"/>
          <p:cNvPicPr>
            <a:picLocks noChangeAspect="1"/>
          </p:cNvPicPr>
          <p:nvPr/>
        </p:nvPicPr>
        <p:blipFill>
          <a:blip r:embed="rId3">
            <a:extLst>
              <a:ext uri="{28A0092B-C50C-407E-A947-70E740481C1C}">
                <a14:useLocalDpi xmlns:a14="http://schemas.microsoft.com/office/drawing/2010/main" val="0"/>
              </a:ext>
            </a:extLst>
          </a:blip>
          <a:srcRect l="819" t="40009" b="35796"/>
          <a:stretch>
            <a:fillRect/>
          </a:stretch>
        </p:blipFill>
        <p:spPr bwMode="auto">
          <a:xfrm>
            <a:off x="0" y="1412875"/>
            <a:ext cx="9144000"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ovéPole 8"/>
          <p:cNvSpPr txBox="1">
            <a:spLocks noChangeArrowheads="1"/>
          </p:cNvSpPr>
          <p:nvPr/>
        </p:nvSpPr>
        <p:spPr bwMode="auto">
          <a:xfrm>
            <a:off x="2700338" y="1444625"/>
            <a:ext cx="3344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DNA damage and Apoptosis</a:t>
            </a:r>
            <a:endParaRPr lang="en-GB" altLang="en-US" sz="2000"/>
          </a:p>
        </p:txBody>
      </p:sp>
      <p:pic>
        <p:nvPicPr>
          <p:cNvPr id="17414" name="Obrázek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38"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Obrázek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9238"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57424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627313" y="115888"/>
            <a:ext cx="5886450" cy="1316037"/>
          </a:xfrm>
        </p:spPr>
        <p:txBody>
          <a:bodyPr/>
          <a:lstStyle/>
          <a:p>
            <a:pPr eaLnBrk="1" hangingPunct="1"/>
            <a:r>
              <a:rPr lang="cs-CZ" altLang="en-US" sz="2800" b="1" smtClean="0"/>
              <a:t>The Nobel Prize in Chemistry 2008</a:t>
            </a:r>
            <a:br>
              <a:rPr lang="cs-CZ" altLang="en-US" sz="2800" b="1" smtClean="0"/>
            </a:br>
            <a:endParaRPr lang="cs-CZ" altLang="en-US" sz="2800" b="1" smtClean="0"/>
          </a:p>
        </p:txBody>
      </p:sp>
      <p:sp>
        <p:nvSpPr>
          <p:cNvPr id="606211" name="Rectangle 3"/>
          <p:cNvSpPr>
            <a:spLocks noGrp="1" noChangeArrowheads="1"/>
          </p:cNvSpPr>
          <p:nvPr>
            <p:ph idx="1"/>
          </p:nvPr>
        </p:nvSpPr>
        <p:spPr>
          <a:xfrm>
            <a:off x="1173163" y="1268413"/>
            <a:ext cx="7772400" cy="1592262"/>
          </a:xfrm>
        </p:spPr>
        <p:txBody>
          <a:bodyPr/>
          <a:lstStyle/>
          <a:p>
            <a:pPr eaLnBrk="1" hangingPunct="1"/>
            <a:r>
              <a:rPr lang="cs-CZ" altLang="en-US" sz="2000" smtClean="0"/>
              <a:t>"for the discovery and development of the green fluorescent protein, GFP" </a:t>
            </a:r>
          </a:p>
        </p:txBody>
      </p:sp>
      <p:pic>
        <p:nvPicPr>
          <p:cNvPr id="38916" name="Picture 4" descr="Nobel Prize® medal - registered trademark of the Nobel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5888"/>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62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2033588"/>
            <a:ext cx="4824413"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8" name="Rectangle 6"/>
          <p:cNvSpPr>
            <a:spLocks noChangeArrowheads="1"/>
          </p:cNvSpPr>
          <p:nvPr/>
        </p:nvSpPr>
        <p:spPr bwMode="auto">
          <a:xfrm>
            <a:off x="6345238" y="6643688"/>
            <a:ext cx="27987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800" b="1">
                <a:latin typeface="Times" pitchFamily="18" charset="0"/>
              </a:rPr>
              <a:t>http://nobelprize.org/nobel_prizes/chemistry/laureates/2008/</a:t>
            </a:r>
          </a:p>
        </p:txBody>
      </p:sp>
      <p:pic>
        <p:nvPicPr>
          <p:cNvPr id="6062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2133600"/>
            <a:ext cx="1871663"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62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4437063"/>
            <a:ext cx="2200275"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6806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62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6211">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062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6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title"/>
          </p:nvPr>
        </p:nvSpPr>
        <p:spPr>
          <a:xfrm>
            <a:off x="1370474" y="576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eaLnBrk="1" hangingPunct="1"/>
            <a:r>
              <a:rPr lang="cs-CZ" altLang="cs-CZ" sz="2800" dirty="0" smtClean="0"/>
              <a:t>Co můžeme analyzovat pomocí průtokové </a:t>
            </a:r>
            <a:r>
              <a:rPr lang="cs-CZ" altLang="cs-CZ" sz="2800" dirty="0" err="1" smtClean="0"/>
              <a:t>cytometrie</a:t>
            </a:r>
            <a:r>
              <a:rPr lang="en-US" altLang="cs-CZ" sz="2800" dirty="0" smtClean="0"/>
              <a:t>?</a:t>
            </a:r>
          </a:p>
        </p:txBody>
      </p:sp>
      <p:sp>
        <p:nvSpPr>
          <p:cNvPr id="19459" name="Rectangle 8"/>
          <p:cNvSpPr>
            <a:spLocks noGrp="1" noChangeArrowheads="1"/>
          </p:cNvSpPr>
          <p:nvPr>
            <p:ph idx="1"/>
          </p:nvPr>
        </p:nvSpPr>
        <p:spPr>
          <a:xfrm>
            <a:off x="1317625" y="1700808"/>
            <a:ext cx="7826375"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cs-CZ" altLang="cs-CZ" dirty="0" smtClean="0"/>
              <a:t>Počítat částice v suspenzi</a:t>
            </a:r>
            <a:endParaRPr lang="en-US" altLang="cs-CZ" dirty="0" smtClean="0"/>
          </a:p>
          <a:p>
            <a:pPr eaLnBrk="1" hangingPunct="1">
              <a:lnSpc>
                <a:spcPct val="90000"/>
              </a:lnSpc>
            </a:pPr>
            <a:r>
              <a:rPr lang="cs-CZ" altLang="cs-CZ" dirty="0" smtClean="0"/>
              <a:t>Oddělit živé částice od neživých</a:t>
            </a:r>
            <a:endParaRPr lang="en-US" altLang="cs-CZ" dirty="0" smtClean="0"/>
          </a:p>
          <a:p>
            <a:pPr eaLnBrk="1" hangingPunct="1">
              <a:lnSpc>
                <a:spcPct val="90000"/>
              </a:lnSpc>
            </a:pPr>
            <a:r>
              <a:rPr lang="cs-CZ" altLang="cs-CZ" dirty="0" smtClean="0"/>
              <a:t>Hodnotit 10*5 až 10*6 částic za méně než 1 minutu</a:t>
            </a:r>
            <a:endParaRPr lang="en-US" altLang="cs-CZ" dirty="0" smtClean="0"/>
          </a:p>
          <a:p>
            <a:pPr eaLnBrk="1" hangingPunct="1">
              <a:lnSpc>
                <a:spcPct val="90000"/>
              </a:lnSpc>
            </a:pPr>
            <a:r>
              <a:rPr lang="cs-CZ" altLang="cs-CZ" dirty="0" smtClean="0"/>
              <a:t>Kvantifikovat rozptyl světla, a intenzitu fluorescence pro jednotlivé buňky (částice)</a:t>
            </a:r>
            <a:endParaRPr lang="en-US" altLang="cs-CZ" dirty="0" smtClean="0"/>
          </a:p>
          <a:p>
            <a:pPr eaLnBrk="1" hangingPunct="1">
              <a:lnSpc>
                <a:spcPct val="90000"/>
              </a:lnSpc>
            </a:pPr>
            <a:r>
              <a:rPr lang="cs-CZ" altLang="cs-CZ" dirty="0" smtClean="0"/>
              <a:t>Fyzicky separovat jednotlivé částice (populace) pro další analýzu</a:t>
            </a:r>
            <a:endParaRPr lang="en-US" altLang="cs-CZ" dirty="0" smtClean="0"/>
          </a:p>
        </p:txBody>
      </p:sp>
      <p:sp>
        <p:nvSpPr>
          <p:cNvPr id="19460" name="Text Box 9"/>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Upraveno podle J.P. Robinson Purdue University BMS 631</a:t>
            </a:r>
          </a:p>
        </p:txBody>
      </p:sp>
    </p:spTree>
    <p:extLst>
      <p:ext uri="{BB962C8B-B14F-4D97-AF65-F5344CB8AC3E}">
        <p14:creationId xmlns:p14="http://schemas.microsoft.com/office/powerpoint/2010/main" val="699799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fontScale="90000"/>
          </a:bodyPr>
          <a:lstStyle/>
          <a:p>
            <a:pPr eaLnBrk="1" hangingPunct="1"/>
            <a:r>
              <a:rPr lang="en-US" altLang="en-US" sz="4000" b="1" smtClean="0"/>
              <a:t>Fluorescent proteins</a:t>
            </a:r>
            <a:r>
              <a:rPr lang="cs-CZ" altLang="en-US" sz="4000" b="1" smtClean="0"/>
              <a:t/>
            </a:r>
            <a:br>
              <a:rPr lang="cs-CZ" altLang="en-US" sz="4000" b="1" smtClean="0"/>
            </a:br>
            <a:endParaRPr lang="cs-CZ" altLang="en-US" sz="4000" b="1" smtClean="0"/>
          </a:p>
        </p:txBody>
      </p:sp>
      <p:sp>
        <p:nvSpPr>
          <p:cNvPr id="39939" name="Rectangle 3"/>
          <p:cNvSpPr>
            <a:spLocks noGrp="1" noChangeArrowheads="1"/>
          </p:cNvSpPr>
          <p:nvPr>
            <p:ph idx="1"/>
          </p:nvPr>
        </p:nvSpPr>
        <p:spPr>
          <a:xfrm>
            <a:off x="1187450" y="1484313"/>
            <a:ext cx="7772400" cy="4114800"/>
          </a:xfrm>
        </p:spPr>
        <p:txBody>
          <a:bodyPr/>
          <a:lstStyle/>
          <a:p>
            <a:pPr eaLnBrk="1" hangingPunct="1">
              <a:lnSpc>
                <a:spcPct val="90000"/>
              </a:lnSpc>
            </a:pPr>
            <a:r>
              <a:rPr lang="cs-CZ" altLang="en-US" sz="1800" b="1" smtClean="0"/>
              <a:t>bioluminescence resonance energy transfer (BRET)</a:t>
            </a:r>
            <a:r>
              <a:rPr lang="cs-CZ" altLang="en-US" sz="1800" smtClean="0"/>
              <a:t> </a:t>
            </a:r>
            <a:r>
              <a:rPr lang="cs-CZ" altLang="en-US" sz="1800" b="1" smtClean="0"/>
              <a:t> </a:t>
            </a:r>
            <a:br>
              <a:rPr lang="cs-CZ" altLang="en-US" sz="1800" b="1" smtClean="0"/>
            </a:br>
            <a:endParaRPr lang="cs-CZ" altLang="en-US" sz="1800" b="1" i="1" smtClean="0"/>
          </a:p>
          <a:p>
            <a:pPr lvl="1" eaLnBrk="1" hangingPunct="1">
              <a:lnSpc>
                <a:spcPct val="90000"/>
              </a:lnSpc>
              <a:buFontTx/>
              <a:buNone/>
            </a:pPr>
            <a:r>
              <a:rPr lang="cs-CZ" altLang="en-US" sz="1600" b="1" i="1" smtClean="0"/>
              <a:t>Aequorea victoria </a:t>
            </a:r>
            <a:r>
              <a:rPr lang="en-US" altLang="en-US" sz="1600" b="1" i="1" smtClean="0"/>
              <a:t> - </a:t>
            </a:r>
            <a:r>
              <a:rPr lang="en-US" altLang="en-US" sz="1600" smtClean="0"/>
              <a:t>jellyfish</a:t>
            </a:r>
            <a:endParaRPr lang="cs-CZ" altLang="en-US" sz="1600" smtClean="0"/>
          </a:p>
          <a:p>
            <a:pPr lvl="1" eaLnBrk="1" hangingPunct="1">
              <a:lnSpc>
                <a:spcPct val="90000"/>
              </a:lnSpc>
            </a:pPr>
            <a:r>
              <a:rPr lang="en-US" altLang="en-US" sz="1600" smtClean="0"/>
              <a:t>Blue </a:t>
            </a:r>
            <a:r>
              <a:rPr lang="cs-CZ" altLang="en-US" sz="1600" smtClean="0"/>
              <a:t>bioluminescence. Ca</a:t>
            </a:r>
            <a:r>
              <a:rPr lang="cs-CZ" altLang="en-US" sz="1600" baseline="30000" smtClean="0"/>
              <a:t>2+</a:t>
            </a:r>
            <a:r>
              <a:rPr lang="cs-CZ" altLang="en-US" sz="1600" smtClean="0"/>
              <a:t> </a:t>
            </a:r>
            <a:r>
              <a:rPr lang="en-US" altLang="en-US" sz="1600" smtClean="0"/>
              <a:t>interacts with </a:t>
            </a:r>
            <a:r>
              <a:rPr lang="cs-CZ" altLang="en-US" sz="1600" smtClean="0"/>
              <a:t>aequorin</a:t>
            </a:r>
            <a:r>
              <a:rPr lang="en-US" altLang="en-US" sz="1600" smtClean="0"/>
              <a:t> photoprotein</a:t>
            </a:r>
            <a:r>
              <a:rPr lang="cs-CZ" altLang="en-US" sz="1600" smtClean="0"/>
              <a:t>. </a:t>
            </a:r>
            <a:endParaRPr lang="en-US" altLang="en-US" sz="1600" smtClean="0"/>
          </a:p>
          <a:p>
            <a:pPr lvl="1" eaLnBrk="1" hangingPunct="1">
              <a:lnSpc>
                <a:spcPct val="90000"/>
              </a:lnSpc>
            </a:pPr>
            <a:r>
              <a:rPr lang="en-US" altLang="en-US" sz="1600" smtClean="0"/>
              <a:t>Blue light excites </a:t>
            </a:r>
            <a:r>
              <a:rPr lang="cs-CZ" altLang="en-US" sz="1600" b="1" smtClean="0"/>
              <a:t>green fluorescent protein</a:t>
            </a:r>
            <a:r>
              <a:rPr lang="cs-CZ" altLang="en-US" sz="1600" smtClean="0"/>
              <a:t>. </a:t>
            </a:r>
          </a:p>
          <a:p>
            <a:pPr lvl="1" eaLnBrk="1" hangingPunct="1">
              <a:lnSpc>
                <a:spcPct val="90000"/>
              </a:lnSpc>
              <a:buFontTx/>
              <a:buNone/>
            </a:pPr>
            <a:r>
              <a:rPr lang="cs-CZ" altLang="en-US" sz="1600" b="1" i="1" smtClean="0"/>
              <a:t>Renilla reniformis</a:t>
            </a:r>
            <a:r>
              <a:rPr lang="cs-CZ" altLang="en-US" sz="1600" smtClean="0"/>
              <a:t> </a:t>
            </a:r>
            <a:r>
              <a:rPr lang="en-US" altLang="en-US" sz="1600" smtClean="0"/>
              <a:t>– coral</a:t>
            </a:r>
            <a:endParaRPr lang="cs-CZ" altLang="en-US" sz="1600" smtClean="0"/>
          </a:p>
          <a:p>
            <a:pPr lvl="1" eaLnBrk="1" hangingPunct="1">
              <a:lnSpc>
                <a:spcPct val="90000"/>
              </a:lnSpc>
            </a:pPr>
            <a:r>
              <a:rPr lang="cs-CZ" altLang="en-US" sz="1600" smtClean="0"/>
              <a:t>luminescence </a:t>
            </a:r>
            <a:r>
              <a:rPr lang="en-US" altLang="en-US" sz="1600" smtClean="0"/>
              <a:t>appears after degradation of </a:t>
            </a:r>
            <a:r>
              <a:rPr lang="cs-CZ" altLang="en-US" sz="1600" smtClean="0"/>
              <a:t>coelenterazin</a:t>
            </a:r>
            <a:r>
              <a:rPr lang="en-US" altLang="en-US" sz="1600" smtClean="0"/>
              <a:t>e</a:t>
            </a:r>
            <a:r>
              <a:rPr lang="cs-CZ" altLang="en-US" sz="1600" smtClean="0"/>
              <a:t> </a:t>
            </a:r>
            <a:r>
              <a:rPr lang="en-US" altLang="en-US" sz="1600" smtClean="0"/>
              <a:t>in the presence of luciferase enzyme</a:t>
            </a:r>
            <a:r>
              <a:rPr lang="cs-CZ" altLang="en-US" sz="1600" smtClean="0"/>
              <a:t>.</a:t>
            </a:r>
          </a:p>
          <a:p>
            <a:pPr lvl="1" eaLnBrk="1" hangingPunct="1">
              <a:lnSpc>
                <a:spcPct val="90000"/>
              </a:lnSpc>
            </a:pPr>
            <a:r>
              <a:rPr lang="en-US" altLang="en-US" sz="1600" smtClean="0"/>
              <a:t>Blue light excites </a:t>
            </a:r>
            <a:r>
              <a:rPr lang="cs-CZ" altLang="en-US" sz="1600" b="1" smtClean="0"/>
              <a:t>green fluorescent protein</a:t>
            </a:r>
            <a:endParaRPr lang="cs-CZ" altLang="en-US" sz="1600" smtClean="0"/>
          </a:p>
          <a:p>
            <a:pPr lvl="1" eaLnBrk="1" hangingPunct="1">
              <a:lnSpc>
                <a:spcPct val="90000"/>
              </a:lnSpc>
            </a:pPr>
            <a:endParaRPr lang="en-US" altLang="en-US" sz="1600" smtClean="0"/>
          </a:p>
          <a:p>
            <a:pPr lvl="1" eaLnBrk="1" hangingPunct="1">
              <a:lnSpc>
                <a:spcPct val="90000"/>
              </a:lnSpc>
              <a:buFontTx/>
              <a:buNone/>
            </a:pPr>
            <a:endParaRPr lang="cs-CZ" altLang="en-US" sz="1600" smtClean="0"/>
          </a:p>
        </p:txBody>
      </p:sp>
      <p:sp>
        <p:nvSpPr>
          <p:cNvPr id="39940" name="Rectangle 8"/>
          <p:cNvSpPr>
            <a:spLocks noChangeArrowheads="1"/>
          </p:cNvSpPr>
          <p:nvPr/>
        </p:nvSpPr>
        <p:spPr bwMode="auto">
          <a:xfrm>
            <a:off x="5724525" y="4265613"/>
            <a:ext cx="2085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Renilla reniformis</a:t>
            </a:r>
            <a:r>
              <a:rPr lang="cs-CZ" altLang="en-US" sz="1200">
                <a:latin typeface="Times" pitchFamily="18" charset="0"/>
              </a:rPr>
              <a:t> "Sea Pansy"</a:t>
            </a:r>
          </a:p>
        </p:txBody>
      </p:sp>
      <p:pic>
        <p:nvPicPr>
          <p:cNvPr id="39941"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8" y="4697413"/>
            <a:ext cx="2619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2" name="Rectangle 17"/>
          <p:cNvSpPr>
            <a:spLocks noChangeArrowheads="1"/>
          </p:cNvSpPr>
          <p:nvPr/>
        </p:nvSpPr>
        <p:spPr bwMode="auto">
          <a:xfrm>
            <a:off x="1619250" y="6353175"/>
            <a:ext cx="3625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900">
                <a:latin typeface="Times" pitchFamily="18" charset="0"/>
              </a:rPr>
              <a:t>http://www.mbayaq.org/efc/living_species/default.asp?hOri=1&amp;inhab=440</a:t>
            </a:r>
          </a:p>
        </p:txBody>
      </p:sp>
      <p:sp>
        <p:nvSpPr>
          <p:cNvPr id="39943" name="Text Box 66"/>
          <p:cNvSpPr txBox="1">
            <a:spLocks noChangeArrowheads="1"/>
          </p:cNvSpPr>
          <p:nvPr/>
        </p:nvSpPr>
        <p:spPr bwMode="auto">
          <a:xfrm>
            <a:off x="1958975" y="4289425"/>
            <a:ext cx="2273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Aequorea victoria</a:t>
            </a:r>
            <a:r>
              <a:rPr lang="en-US" altLang="en-US" sz="1200" i="1">
                <a:latin typeface="Times" pitchFamily="18" charset="0"/>
              </a:rPr>
              <a:t> “</a:t>
            </a:r>
            <a:r>
              <a:rPr lang="cs-CZ" altLang="en-US" sz="1200">
                <a:latin typeface="Times" pitchFamily="18" charset="0"/>
              </a:rPr>
              <a:t>Crystal jelly</a:t>
            </a:r>
            <a:r>
              <a:rPr lang="en-US" altLang="en-US" sz="1200">
                <a:latin typeface="Times" pitchFamily="18" charset="0"/>
              </a:rPr>
              <a:t> “</a:t>
            </a:r>
            <a:endParaRPr lang="cs-CZ" altLang="en-US" sz="1200">
              <a:latin typeface="Times" pitchFamily="18" charset="0"/>
            </a:endParaRPr>
          </a:p>
        </p:txBody>
      </p:sp>
      <p:pic>
        <p:nvPicPr>
          <p:cNvPr id="39944"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625975"/>
            <a:ext cx="2354262"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5" name="Rectangle 68"/>
          <p:cNvSpPr>
            <a:spLocks noChangeArrowheads="1"/>
          </p:cNvSpPr>
          <p:nvPr/>
        </p:nvSpPr>
        <p:spPr bwMode="auto">
          <a:xfrm>
            <a:off x="5508625" y="6353175"/>
            <a:ext cx="2719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latin typeface="Times" pitchFamily="18" charset="0"/>
              </a:rPr>
              <a:t>http://www.whitney.ufl.edu/species/seapansy.htm</a:t>
            </a:r>
          </a:p>
        </p:txBody>
      </p:sp>
      <p:pic>
        <p:nvPicPr>
          <p:cNvPr id="39946"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 y="4679950"/>
            <a:ext cx="14446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562465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b="1" dirty="0" smtClean="0"/>
              <a:t>Fluorescent proteins</a:t>
            </a:r>
            <a:endParaRPr lang="cs-CZ" altLang="en-US" dirty="0" smtClean="0"/>
          </a:p>
        </p:txBody>
      </p:sp>
      <p:sp>
        <p:nvSpPr>
          <p:cNvPr id="40963" name="Rectangle 3"/>
          <p:cNvSpPr>
            <a:spLocks noGrp="1" noChangeArrowheads="1"/>
          </p:cNvSpPr>
          <p:nvPr>
            <p:ph idx="1"/>
          </p:nvPr>
        </p:nvSpPr>
        <p:spPr>
          <a:xfrm>
            <a:off x="1173163" y="1844675"/>
            <a:ext cx="7772400" cy="4114800"/>
          </a:xfrm>
        </p:spPr>
        <p:txBody>
          <a:bodyPr/>
          <a:lstStyle/>
          <a:p>
            <a:pPr eaLnBrk="1" hangingPunct="1"/>
            <a:r>
              <a:rPr lang="cs-CZ" altLang="en-US" dirty="0" smtClean="0"/>
              <a:t> </a:t>
            </a:r>
            <a:r>
              <a:rPr lang="cs-CZ" altLang="en-US" b="1" dirty="0" smtClean="0"/>
              <a:t>Osamu </a:t>
            </a:r>
            <a:r>
              <a:rPr lang="cs-CZ" altLang="en-US" b="1" dirty="0" err="1" smtClean="0"/>
              <a:t>Shimomura</a:t>
            </a:r>
            <a:endParaRPr lang="cs-CZ" altLang="en-US" b="1" dirty="0" smtClean="0"/>
          </a:p>
          <a:p>
            <a:pPr lvl="1" eaLnBrk="1" hangingPunct="1"/>
            <a:r>
              <a:rPr lang="cs-CZ" altLang="en-US" b="1" dirty="0" smtClean="0"/>
              <a:t>1961 </a:t>
            </a:r>
            <a:r>
              <a:rPr lang="en-US" altLang="en-US" dirty="0" smtClean="0"/>
              <a:t>discovered</a:t>
            </a:r>
            <a:r>
              <a:rPr lang="cs-CZ" altLang="en-US" dirty="0" smtClean="0"/>
              <a:t> GFP a</a:t>
            </a:r>
            <a:r>
              <a:rPr lang="en-US" altLang="en-US" dirty="0" err="1" smtClean="0"/>
              <a:t>nd</a:t>
            </a:r>
            <a:r>
              <a:rPr lang="cs-CZ" altLang="en-US" dirty="0" smtClean="0"/>
              <a:t> </a:t>
            </a:r>
            <a:r>
              <a:rPr lang="cs-CZ" altLang="en-US" dirty="0" err="1" smtClean="0"/>
              <a:t>aequorin</a:t>
            </a:r>
            <a:endParaRPr lang="cs-CZ" altLang="en-US" dirty="0" smtClean="0"/>
          </a:p>
          <a:p>
            <a:pPr eaLnBrk="1" hangingPunct="1"/>
            <a:endParaRPr lang="cs-CZ" altLang="en-US" dirty="0" smtClean="0"/>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284538"/>
            <a:ext cx="2790825"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3068638"/>
            <a:ext cx="3505200" cy="319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6" name="Rectangle 6"/>
          <p:cNvSpPr>
            <a:spLocks noChangeArrowheads="1"/>
          </p:cNvSpPr>
          <p:nvPr/>
        </p:nvSpPr>
        <p:spPr bwMode="auto">
          <a:xfrm>
            <a:off x="4859338" y="6381750"/>
            <a:ext cx="39385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34981232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sz="half" idx="1"/>
          </p:nvPr>
        </p:nvSpPr>
        <p:spPr>
          <a:xfrm>
            <a:off x="1042988" y="2349500"/>
            <a:ext cx="3810000" cy="4114800"/>
          </a:xfrm>
        </p:spPr>
        <p:txBody>
          <a:bodyPr/>
          <a:lstStyle/>
          <a:p>
            <a:pPr algn="just" eaLnBrk="1" hangingPunct="1">
              <a:lnSpc>
                <a:spcPct val="80000"/>
              </a:lnSpc>
              <a:buFont typeface="Wingdings" pitchFamily="2" charset="2"/>
              <a:buNone/>
            </a:pPr>
            <a:r>
              <a:rPr lang="cs-CZ" altLang="en-US" sz="1400" smtClean="0"/>
              <a:t>Science. 1994 Feb 11;263(5148):</a:t>
            </a:r>
          </a:p>
          <a:p>
            <a:pPr algn="just" eaLnBrk="1" hangingPunct="1">
              <a:lnSpc>
                <a:spcPct val="80000"/>
              </a:lnSpc>
              <a:buFont typeface="Wingdings" pitchFamily="2" charset="2"/>
              <a:buNone/>
            </a:pPr>
            <a:r>
              <a:rPr lang="cs-CZ" altLang="en-US" sz="1400" b="1" smtClean="0"/>
              <a:t>Green fluorescent protein as a marker for gene expression.</a:t>
            </a:r>
          </a:p>
          <a:p>
            <a:pPr algn="just" eaLnBrk="1" hangingPunct="1">
              <a:lnSpc>
                <a:spcPct val="80000"/>
              </a:lnSpc>
              <a:buFont typeface="Wingdings" pitchFamily="2" charset="2"/>
              <a:buNone/>
            </a:pPr>
            <a:r>
              <a:rPr lang="cs-CZ" altLang="en-US" sz="1400" smtClean="0"/>
              <a:t>Chalfie M, Tu Y,  Euskirchen G, Ward WW, Prasher DC.</a:t>
            </a:r>
          </a:p>
          <a:p>
            <a:pPr algn="just" eaLnBrk="1" hangingPunct="1">
              <a:lnSpc>
                <a:spcPct val="80000"/>
              </a:lnSpc>
              <a:buFont typeface="Wingdings" pitchFamily="2" charset="2"/>
              <a:buNone/>
            </a:pPr>
            <a:endParaRPr lang="cs-CZ" altLang="en-US" sz="1400" smtClean="0"/>
          </a:p>
          <a:p>
            <a:pPr algn="just" eaLnBrk="1" hangingPunct="1">
              <a:lnSpc>
                <a:spcPct val="80000"/>
              </a:lnSpc>
              <a:buFont typeface="Wingdings" pitchFamily="2" charset="2"/>
              <a:buNone/>
            </a:pPr>
            <a:r>
              <a:rPr lang="cs-CZ" altLang="en-US" sz="1400" smtClean="0"/>
              <a:t>Department of Biological Sciences, Columbia University, New York, NY 10027.</a:t>
            </a:r>
          </a:p>
          <a:p>
            <a:pPr algn="just" eaLnBrk="1" hangingPunct="1">
              <a:lnSpc>
                <a:spcPct val="80000"/>
              </a:lnSpc>
            </a:pPr>
            <a:endParaRPr lang="cs-CZ" altLang="en-US" sz="1400" smtClean="0"/>
          </a:p>
          <a:p>
            <a:pPr algn="just" eaLnBrk="1" hangingPunct="1">
              <a:lnSpc>
                <a:spcPct val="80000"/>
              </a:lnSpc>
            </a:pPr>
            <a:r>
              <a:rPr lang="cs-CZ" altLang="en-US" sz="1400" smtClean="0"/>
              <a:t>  A complementary DNA for the Aequorea victoria green fluorescent protein (GFP) produces a fluorescent product when expressed in prokaryotic (Escherichia coli) or eukaryotic (Caenorhabditis elegans) cells. Because exogenous substrates and cofactors are not required for this fluorescence, GFP expression can be used to monitor gene expression and protein localization in living organisms.</a:t>
            </a:r>
          </a:p>
        </p:txBody>
      </p:sp>
      <p:pic>
        <p:nvPicPr>
          <p:cNvPr id="41990" name="Picture 10" descr="mice_400x30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5135563" y="2609850"/>
            <a:ext cx="3810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4"/>
          <p:cNvSpPr>
            <a:spLocks noChangeArrowheads="1"/>
          </p:cNvSpPr>
          <p:nvPr/>
        </p:nvSpPr>
        <p:spPr bwMode="auto">
          <a:xfrm>
            <a:off x="1173163" y="-100013"/>
            <a:ext cx="7772400" cy="114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4000" b="1"/>
              <a:t>Fluorescent proteins</a:t>
            </a:r>
            <a:endParaRPr lang="cs-CZ" altLang="en-US" sz="4000">
              <a:solidFill>
                <a:schemeClr val="tx2"/>
              </a:solidFill>
              <a:latin typeface="Times New Roman" pitchFamily="18" charset="0"/>
            </a:endParaRPr>
          </a:p>
        </p:txBody>
      </p:sp>
      <p:sp>
        <p:nvSpPr>
          <p:cNvPr id="41988" name="Rectangle 5"/>
          <p:cNvSpPr>
            <a:spLocks noChangeArrowheads="1"/>
          </p:cNvSpPr>
          <p:nvPr/>
        </p:nvSpPr>
        <p:spPr bwMode="auto">
          <a:xfrm>
            <a:off x="1403647" y="1340767"/>
            <a:ext cx="7484765" cy="3826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en-US" sz="2800" b="1" dirty="0" err="1"/>
              <a:t>Douglas</a:t>
            </a:r>
            <a:r>
              <a:rPr lang="cs-CZ" altLang="en-US" sz="2800" b="1" dirty="0"/>
              <a:t> </a:t>
            </a:r>
            <a:r>
              <a:rPr lang="cs-CZ" altLang="en-US" sz="2800" b="1" dirty="0" err="1"/>
              <a:t>Prasher</a:t>
            </a:r>
            <a:endParaRPr lang="cs-CZ" altLang="en-US" sz="2800" b="1" dirty="0"/>
          </a:p>
          <a:p>
            <a:pPr eaLnBrk="1" hangingPunct="1"/>
            <a:r>
              <a:rPr lang="cs-CZ" altLang="en-US" sz="2800" b="1" dirty="0"/>
              <a:t>Martin </a:t>
            </a:r>
            <a:r>
              <a:rPr lang="cs-CZ" altLang="en-US" sz="2800" b="1" dirty="0" err="1"/>
              <a:t>Chalfie</a:t>
            </a:r>
            <a:endParaRPr lang="cs-CZ" altLang="en-US" sz="2800" dirty="0"/>
          </a:p>
        </p:txBody>
      </p:sp>
      <p:pic>
        <p:nvPicPr>
          <p:cNvPr id="4198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549275"/>
            <a:ext cx="2592387"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1" name="Picture 1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1916113"/>
            <a:ext cx="141922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26990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187450" y="260350"/>
            <a:ext cx="7772400" cy="1143000"/>
          </a:xfrm>
        </p:spPr>
        <p:txBody>
          <a:bodyPr/>
          <a:lstStyle/>
          <a:p>
            <a:pPr eaLnBrk="1" hangingPunct="1"/>
            <a:r>
              <a:rPr lang="en-US" altLang="en-US" b="1" smtClean="0"/>
              <a:t>Fluorescent proteins</a:t>
            </a:r>
            <a:endParaRPr lang="cs-CZ" altLang="en-US" smtClean="0"/>
          </a:p>
        </p:txBody>
      </p:sp>
      <p:pic>
        <p:nvPicPr>
          <p:cNvPr id="430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3" name="Rectangle 13"/>
          <p:cNvSpPr>
            <a:spLocks noChangeArrowheads="1"/>
          </p:cNvSpPr>
          <p:nvPr/>
        </p:nvSpPr>
        <p:spPr bwMode="auto">
          <a:xfrm>
            <a:off x="1187450" y="5734050"/>
            <a:ext cx="39385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336120063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cs-CZ" altLang="en-US" smtClean="0"/>
              <a:t>Roger Tsien</a:t>
            </a:r>
          </a:p>
        </p:txBody>
      </p:sp>
      <p:sp>
        <p:nvSpPr>
          <p:cNvPr id="44035" name="Rectangle 3"/>
          <p:cNvSpPr>
            <a:spLocks noGrp="1" noChangeArrowheads="1"/>
          </p:cNvSpPr>
          <p:nvPr>
            <p:ph idx="1"/>
          </p:nvPr>
        </p:nvSpPr>
        <p:spPr>
          <a:xfrm>
            <a:off x="1187450" y="1412875"/>
            <a:ext cx="3816350" cy="1223963"/>
          </a:xfrm>
        </p:spPr>
        <p:txBody>
          <a:bodyPr/>
          <a:lstStyle/>
          <a:p>
            <a:pPr eaLnBrk="1" hangingPunct="1"/>
            <a:r>
              <a:rPr lang="en-US" altLang="en-US" sz="2000" smtClean="0"/>
              <a:t>~ </a:t>
            </a:r>
            <a:r>
              <a:rPr lang="cs-CZ" altLang="en-US" sz="2000" smtClean="0"/>
              <a:t>2002</a:t>
            </a:r>
            <a:r>
              <a:rPr lang="en-US" altLang="en-US" sz="2000" smtClean="0"/>
              <a:t> – mutated FP = wide spectrum of colors</a:t>
            </a:r>
            <a:endParaRPr lang="cs-CZ" altLang="en-US" sz="2000" smtClean="0"/>
          </a:p>
          <a:p>
            <a:pPr eaLnBrk="1" hangingPunct="1">
              <a:buFont typeface="Wingdings" pitchFamily="2" charset="2"/>
              <a:buNone/>
            </a:pPr>
            <a:r>
              <a:rPr lang="cs-CZ" altLang="en-US" sz="2000" smtClean="0"/>
              <a:t>http://www.tsienlab.ucsd.edu/</a:t>
            </a:r>
          </a:p>
        </p:txBody>
      </p:sp>
      <p:pic>
        <p:nvPicPr>
          <p:cNvPr id="44036" name="Picture 5" descr="http://www.tsienlab.ucsd.edu/HTML/Images/IMAGE%20-%20PLATE%20-%20Be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781300"/>
            <a:ext cx="38893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7" descr="The image “http://www.tsienlab.ucsd.edu/HTML/Images/IMAGE%20-%20Rendered%20GFP%20-%20640.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9163" y="3713163"/>
            <a:ext cx="3144837"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1" descr="Roger Y. Ts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188913"/>
            <a:ext cx="1009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88913"/>
            <a:ext cx="258445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5" y="2636838"/>
            <a:ext cx="337185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77953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71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45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6" name="Rectangle 10"/>
          <p:cNvSpPr>
            <a:spLocks noChangeArrowheads="1"/>
          </p:cNvSpPr>
          <p:nvPr/>
        </p:nvSpPr>
        <p:spPr bwMode="auto">
          <a:xfrm>
            <a:off x="5658327" y="543718"/>
            <a:ext cx="3313112"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dirty="0">
                <a:solidFill>
                  <a:schemeClr val="tx2"/>
                </a:solidFill>
                <a:latin typeface="Times New Roman" pitchFamily="18" charset="0"/>
              </a:rPr>
              <a:t>Analysis of synchronized cells</a:t>
            </a:r>
            <a:endParaRPr lang="cs-CZ" altLang="en-US" dirty="0">
              <a:solidFill>
                <a:schemeClr val="tx2"/>
              </a:solidFill>
              <a:latin typeface="Times New Roman" pitchFamily="18" charset="0"/>
            </a:endParaRPr>
          </a:p>
        </p:txBody>
      </p:sp>
    </p:spTree>
    <p:extLst>
      <p:ext uri="{BB962C8B-B14F-4D97-AF65-F5344CB8AC3E}">
        <p14:creationId xmlns:p14="http://schemas.microsoft.com/office/powerpoint/2010/main" val="31186468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223963" y="116632"/>
            <a:ext cx="7920037" cy="791369"/>
          </a:xfrm>
        </p:spPr>
        <p:txBody>
          <a:bodyPr>
            <a:noAutofit/>
          </a:bodyPr>
          <a:lstStyle/>
          <a:p>
            <a:pPr eaLnBrk="1" hangingPunct="1"/>
            <a:r>
              <a:rPr lang="cs-CZ" altLang="en-US" sz="2400" dirty="0" err="1" smtClean="0"/>
              <a:t>Fucci</a:t>
            </a:r>
            <a:r>
              <a:rPr lang="cs-CZ" altLang="en-US" sz="2400" dirty="0" smtClean="0"/>
              <a:t> </a:t>
            </a:r>
            <a:r>
              <a:rPr lang="en-US" altLang="en-US" sz="2400" dirty="0" smtClean="0"/>
              <a:t/>
            </a:r>
            <a:br>
              <a:rPr lang="en-US" altLang="en-US" sz="2400" dirty="0" smtClean="0"/>
            </a:br>
            <a:r>
              <a:rPr lang="en-US" altLang="en-US" sz="2000" dirty="0" smtClean="0"/>
              <a:t>(</a:t>
            </a:r>
            <a:r>
              <a:rPr lang="en-US" altLang="en-US" sz="2000" u="sng" dirty="0" smtClean="0"/>
              <a:t>f</a:t>
            </a:r>
            <a:r>
              <a:rPr lang="en-US" altLang="en-US" sz="2000" dirty="0" smtClean="0"/>
              <a:t>luorescent </a:t>
            </a:r>
            <a:r>
              <a:rPr lang="en-US" altLang="en-US" sz="2000" u="sng" dirty="0" smtClean="0"/>
              <a:t>u</a:t>
            </a:r>
            <a:r>
              <a:rPr lang="en-US" altLang="en-US" sz="2000" dirty="0" smtClean="0"/>
              <a:t>biquitination-based </a:t>
            </a:r>
            <a:r>
              <a:rPr lang="en-US" altLang="en-US" sz="2000" u="sng" dirty="0" smtClean="0"/>
              <a:t>c</a:t>
            </a:r>
            <a:r>
              <a:rPr lang="en-US" altLang="en-US" sz="2000" dirty="0" smtClean="0"/>
              <a:t>ell </a:t>
            </a:r>
            <a:r>
              <a:rPr lang="en-US" altLang="en-US" sz="2000" u="sng" dirty="0" smtClean="0"/>
              <a:t>c</a:t>
            </a:r>
            <a:r>
              <a:rPr lang="en-US" altLang="en-US" sz="2000" dirty="0" smtClean="0"/>
              <a:t>ycle </a:t>
            </a:r>
            <a:r>
              <a:rPr lang="en-US" altLang="en-US" sz="2000" u="sng" dirty="0" smtClean="0"/>
              <a:t>i</a:t>
            </a:r>
            <a:r>
              <a:rPr lang="en-US" altLang="en-US" sz="2000" dirty="0" smtClean="0"/>
              <a:t>ndicator)</a:t>
            </a:r>
            <a:r>
              <a:rPr lang="en-US" altLang="en-US" sz="2400" dirty="0" smtClean="0"/>
              <a:t> </a:t>
            </a:r>
            <a:r>
              <a:rPr lang="cs-CZ" altLang="en-US" sz="2400" dirty="0" err="1" smtClean="0"/>
              <a:t>cells</a:t>
            </a:r>
            <a:endParaRPr lang="cs-CZ" altLang="en-US" sz="2400" dirty="0" smtClean="0"/>
          </a:p>
        </p:txBody>
      </p:sp>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700213"/>
            <a:ext cx="4032250"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1748" name="Picture 4">
            <a:hlinkClick r:id="rId4" action="ppaction://program"/>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1677988"/>
            <a:ext cx="3849688" cy="384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4868863"/>
            <a:ext cx="31686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1750" name="Rectangle 6"/>
          <p:cNvSpPr>
            <a:spLocks noChangeArrowheads="1"/>
          </p:cNvSpPr>
          <p:nvPr/>
        </p:nvSpPr>
        <p:spPr bwMode="auto">
          <a:xfrm>
            <a:off x="5078413" y="5645150"/>
            <a:ext cx="2824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600" i="1">
                <a:latin typeface="Times" pitchFamily="18" charset="0"/>
              </a:rPr>
              <a:t>Nature Methods</a:t>
            </a:r>
            <a:r>
              <a:rPr lang="cs-CZ" altLang="en-US" sz="1600">
                <a:latin typeface="Times" pitchFamily="18" charset="0"/>
              </a:rPr>
              <a:t> - </a:t>
            </a:r>
            <a:r>
              <a:rPr lang="cs-CZ" altLang="en-US" sz="1600" b="1">
                <a:latin typeface="Times" pitchFamily="18" charset="0"/>
              </a:rPr>
              <a:t>5, 283 (2008) </a:t>
            </a:r>
          </a:p>
        </p:txBody>
      </p:sp>
      <p:sp>
        <p:nvSpPr>
          <p:cNvPr id="46087" name="Text Box 7"/>
          <p:cNvSpPr txBox="1">
            <a:spLocks noChangeArrowheads="1"/>
          </p:cNvSpPr>
          <p:nvPr/>
        </p:nvSpPr>
        <p:spPr bwMode="auto">
          <a:xfrm>
            <a:off x="1379221" y="5183506"/>
            <a:ext cx="345598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2000" b="1" dirty="0">
                <a:latin typeface="Times" pitchFamily="18" charset="0"/>
              </a:rPr>
              <a:t>Ubiquitin E3 ligase complexes</a:t>
            </a:r>
          </a:p>
          <a:p>
            <a:pPr>
              <a:spcBef>
                <a:spcPct val="50000"/>
              </a:spcBef>
              <a:buClrTx/>
              <a:buSzTx/>
              <a:buFontTx/>
              <a:buNone/>
            </a:pPr>
            <a:r>
              <a:rPr lang="en-US" altLang="en-US" sz="2000" b="1" dirty="0">
                <a:latin typeface="Times" pitchFamily="18" charset="0"/>
              </a:rPr>
              <a:t>G1 - APC</a:t>
            </a:r>
            <a:r>
              <a:rPr lang="en-US" altLang="en-US" sz="2000" b="1" baseline="30000" dirty="0">
                <a:latin typeface="Times" pitchFamily="18" charset="0"/>
              </a:rPr>
              <a:t>Cdh1</a:t>
            </a:r>
          </a:p>
          <a:p>
            <a:pPr>
              <a:spcBef>
                <a:spcPct val="50000"/>
              </a:spcBef>
              <a:buClrTx/>
              <a:buSzTx/>
              <a:buFontTx/>
              <a:buNone/>
            </a:pPr>
            <a:r>
              <a:rPr lang="en-US" altLang="en-US" sz="2000" b="1" dirty="0">
                <a:latin typeface="Times" pitchFamily="18" charset="0"/>
              </a:rPr>
              <a:t>S, G2, M- SCF</a:t>
            </a:r>
            <a:r>
              <a:rPr lang="en-US" altLang="en-US" sz="2000" b="1" baseline="30000" dirty="0">
                <a:latin typeface="Times" pitchFamily="18" charset="0"/>
              </a:rPr>
              <a:t>Skp2</a:t>
            </a:r>
            <a:endParaRPr lang="cs-CZ" altLang="en-US" sz="2000" b="1" baseline="30000" dirty="0">
              <a:latin typeface="Times" pitchFamily="18" charset="0"/>
            </a:endParaRPr>
          </a:p>
        </p:txBody>
      </p:sp>
    </p:spTree>
    <p:extLst>
      <p:ext uri="{BB962C8B-B14F-4D97-AF65-F5344CB8AC3E}">
        <p14:creationId xmlns:p14="http://schemas.microsoft.com/office/powerpoint/2010/main" val="2385450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17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1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5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258888" y="177800"/>
            <a:ext cx="7629525" cy="730250"/>
          </a:xfrm>
        </p:spPr>
        <p:txBody>
          <a:bodyPr>
            <a:normAutofit/>
          </a:bodyPr>
          <a:lstStyle/>
          <a:p>
            <a:pPr eaLnBrk="1" hangingPunct="1"/>
            <a:r>
              <a:rPr lang="en-US" altLang="en-US" smtClean="0"/>
              <a:t>Fucci</a:t>
            </a:r>
            <a:endParaRPr lang="cs-CZ" altLang="en-US" smtClean="0"/>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0" y="2103438"/>
            <a:ext cx="3409950" cy="307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341438"/>
            <a:ext cx="4670425" cy="225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3937000"/>
            <a:ext cx="4859337"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4" name="Obdélník 1"/>
          <p:cNvSpPr>
            <a:spLocks noChangeArrowheads="1"/>
          </p:cNvSpPr>
          <p:nvPr/>
        </p:nvSpPr>
        <p:spPr bwMode="auto">
          <a:xfrm>
            <a:off x="1265238" y="6008688"/>
            <a:ext cx="2746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Times" pitchFamily="18" charset="0"/>
              </a:rPr>
              <a:t>http://cfds.brain.riken.jp/Fucci.html</a:t>
            </a:r>
          </a:p>
        </p:txBody>
      </p:sp>
    </p:spTree>
    <p:extLst>
      <p:ext uri="{BB962C8B-B14F-4D97-AF65-F5344CB8AC3E}">
        <p14:creationId xmlns:p14="http://schemas.microsoft.com/office/powerpoint/2010/main" val="38766065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ge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604281" y="3550106"/>
            <a:ext cx="2743583" cy="2743583"/>
          </a:xfrm>
          <a:prstGeom prst="rect">
            <a:avLst/>
          </a:prstGeom>
        </p:spPr>
      </p:pic>
      <p:pic>
        <p:nvPicPr>
          <p:cNvPr id="9" name="MU380.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59351" y="538415"/>
            <a:ext cx="2743583" cy="2743583"/>
          </a:xfrm>
          <a:prstGeom prst="rect">
            <a:avLst/>
          </a:prstGeom>
        </p:spPr>
      </p:pic>
      <p:pic>
        <p:nvPicPr>
          <p:cNvPr id="10" name="GEM+SCH900776.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6"/>
          <a:stretch>
            <a:fillRect/>
          </a:stretch>
        </p:blipFill>
        <p:spPr>
          <a:xfrm>
            <a:off x="3484601" y="3550106"/>
            <a:ext cx="2743583" cy="2743583"/>
          </a:xfrm>
          <a:prstGeom prst="rect">
            <a:avLst/>
          </a:prstGeom>
        </p:spPr>
      </p:pic>
      <p:pic>
        <p:nvPicPr>
          <p:cNvPr id="11" name="GEM+MU380.wmv">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7"/>
          <a:stretch>
            <a:fillRect/>
          </a:stretch>
        </p:blipFill>
        <p:spPr>
          <a:xfrm>
            <a:off x="6370731" y="3550106"/>
            <a:ext cx="2743583" cy="2743583"/>
          </a:xfrm>
          <a:prstGeom prst="rect">
            <a:avLst/>
          </a:prstGeom>
        </p:spPr>
      </p:pic>
      <p:pic>
        <p:nvPicPr>
          <p:cNvPr id="13" name="vehicle2.wmv">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8"/>
          <a:stretch>
            <a:fillRect/>
          </a:stretch>
        </p:blipFill>
        <p:spPr>
          <a:xfrm>
            <a:off x="604280" y="553842"/>
            <a:ext cx="2743583" cy="2743583"/>
          </a:xfrm>
          <a:prstGeom prst="rect">
            <a:avLst/>
          </a:prstGeom>
        </p:spPr>
      </p:pic>
      <p:sp>
        <p:nvSpPr>
          <p:cNvPr id="14" name="TextovéPole 13"/>
          <p:cNvSpPr txBox="1"/>
          <p:nvPr/>
        </p:nvSpPr>
        <p:spPr>
          <a:xfrm>
            <a:off x="859947" y="119614"/>
            <a:ext cx="2232248" cy="369332"/>
          </a:xfrm>
          <a:prstGeom prst="rect">
            <a:avLst/>
          </a:prstGeom>
          <a:noFill/>
        </p:spPr>
        <p:txBody>
          <a:bodyPr wrap="square" rtlCol="0">
            <a:spAutoFit/>
          </a:bodyPr>
          <a:lstStyle/>
          <a:p>
            <a:pPr algn="ctr"/>
            <a:r>
              <a:rPr lang="cs-CZ" dirty="0" smtClean="0"/>
              <a:t>CONTROL</a:t>
            </a:r>
            <a:endParaRPr lang="en-US" dirty="0"/>
          </a:p>
        </p:txBody>
      </p:sp>
      <p:sp>
        <p:nvSpPr>
          <p:cNvPr id="15" name="TextovéPole 14"/>
          <p:cNvSpPr txBox="1"/>
          <p:nvPr/>
        </p:nvSpPr>
        <p:spPr>
          <a:xfrm>
            <a:off x="3740268" y="119614"/>
            <a:ext cx="2232248" cy="369332"/>
          </a:xfrm>
          <a:prstGeom prst="rect">
            <a:avLst/>
          </a:prstGeom>
          <a:noFill/>
        </p:spPr>
        <p:txBody>
          <a:bodyPr wrap="square" rtlCol="0">
            <a:spAutoFit/>
          </a:bodyPr>
          <a:lstStyle/>
          <a:p>
            <a:pPr algn="ctr"/>
            <a:r>
              <a:rPr lang="cs-CZ" dirty="0" smtClean="0"/>
              <a:t>SCH900776</a:t>
            </a:r>
            <a:endParaRPr lang="en-US" dirty="0"/>
          </a:p>
        </p:txBody>
      </p:sp>
      <p:sp>
        <p:nvSpPr>
          <p:cNvPr id="16" name="TextovéPole 15"/>
          <p:cNvSpPr txBox="1"/>
          <p:nvPr/>
        </p:nvSpPr>
        <p:spPr>
          <a:xfrm>
            <a:off x="6615018" y="119614"/>
            <a:ext cx="2232248" cy="369332"/>
          </a:xfrm>
          <a:prstGeom prst="rect">
            <a:avLst/>
          </a:prstGeom>
          <a:noFill/>
        </p:spPr>
        <p:txBody>
          <a:bodyPr wrap="square" rtlCol="0">
            <a:spAutoFit/>
          </a:bodyPr>
          <a:lstStyle/>
          <a:p>
            <a:pPr algn="ctr"/>
            <a:r>
              <a:rPr lang="cs-CZ" dirty="0" smtClean="0"/>
              <a:t>MU380</a:t>
            </a:r>
            <a:endParaRPr lang="en-US" dirty="0"/>
          </a:p>
        </p:txBody>
      </p:sp>
      <p:sp>
        <p:nvSpPr>
          <p:cNvPr id="17" name="TextovéPole 16"/>
          <p:cNvSpPr txBox="1"/>
          <p:nvPr/>
        </p:nvSpPr>
        <p:spPr>
          <a:xfrm rot="16200000">
            <a:off x="-823954" y="1535449"/>
            <a:ext cx="2232248" cy="369332"/>
          </a:xfrm>
          <a:prstGeom prst="rect">
            <a:avLst/>
          </a:prstGeom>
          <a:noFill/>
        </p:spPr>
        <p:txBody>
          <a:bodyPr wrap="square" rtlCol="0">
            <a:spAutoFit/>
          </a:bodyPr>
          <a:lstStyle/>
          <a:p>
            <a:pPr algn="ctr"/>
            <a:r>
              <a:rPr lang="cs-CZ" dirty="0" smtClean="0"/>
              <a:t>VEHICLE</a:t>
            </a:r>
            <a:endParaRPr lang="en-US" dirty="0"/>
          </a:p>
        </p:txBody>
      </p:sp>
      <p:sp>
        <p:nvSpPr>
          <p:cNvPr id="18" name="TextovéPole 17"/>
          <p:cNvSpPr txBox="1"/>
          <p:nvPr/>
        </p:nvSpPr>
        <p:spPr>
          <a:xfrm rot="16200000">
            <a:off x="-823955" y="4737231"/>
            <a:ext cx="2232248" cy="369332"/>
          </a:xfrm>
          <a:prstGeom prst="rect">
            <a:avLst/>
          </a:prstGeom>
          <a:noFill/>
        </p:spPr>
        <p:txBody>
          <a:bodyPr wrap="square" rtlCol="0">
            <a:spAutoFit/>
          </a:bodyPr>
          <a:lstStyle/>
          <a:p>
            <a:pPr algn="ctr"/>
            <a:r>
              <a:rPr lang="cs-CZ" dirty="0" smtClean="0"/>
              <a:t>GEMCITABINE</a:t>
            </a:r>
            <a:endParaRPr lang="en-US" dirty="0"/>
          </a:p>
        </p:txBody>
      </p:sp>
      <p:pic>
        <p:nvPicPr>
          <p:cNvPr id="19" name="SCH900776_2.wmv">
            <a:hlinkClick r:id="" action="ppaction://media"/>
          </p:cNvPr>
          <p:cNvPicPr>
            <a:picLocks noChangeAspect="1"/>
          </p:cNvPicPr>
          <p:nvPr>
            <a:videoFile r:link="rId12"/>
            <p:extLst>
              <p:ext uri="{DAA4B4D4-6D71-4841-9C94-3DE7FCFB9230}">
                <p14:media xmlns:p14="http://schemas.microsoft.com/office/powerpoint/2010/main" r:embed="rId11"/>
              </p:ext>
            </p:extLst>
          </p:nvPr>
        </p:nvPicPr>
        <p:blipFill>
          <a:blip r:embed="rId19"/>
          <a:stretch>
            <a:fillRect/>
          </a:stretch>
        </p:blipFill>
        <p:spPr>
          <a:xfrm>
            <a:off x="3484601" y="553841"/>
            <a:ext cx="2743583" cy="2743583"/>
          </a:xfrm>
          <a:prstGeom prst="rect">
            <a:avLst/>
          </a:prstGeom>
        </p:spPr>
      </p:pic>
    </p:spTree>
    <p:extLst>
      <p:ext uri="{BB962C8B-B14F-4D97-AF65-F5344CB8AC3E}">
        <p14:creationId xmlns:p14="http://schemas.microsoft.com/office/powerpoint/2010/main" val="419709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50" fill="hold"/>
                                        <p:tgtEl>
                                          <p:spTgt spid="13"/>
                                        </p:tgtEl>
                                      </p:cBhvr>
                                    </p:cmd>
                                  </p:childTnLst>
                                </p:cTn>
                              </p:par>
                              <p:par>
                                <p:cTn id="7" presetID="1" presetClass="mediacall" presetSubtype="0" fill="hold" nodeType="withEffect">
                                  <p:stCondLst>
                                    <p:cond delay="0"/>
                                  </p:stCondLst>
                                  <p:childTnLst>
                                    <p:cmd type="call" cmd="playFrom(0.0)">
                                      <p:cBhvr>
                                        <p:cTn id="8" dur="11550" fill="hold"/>
                                        <p:tgtEl>
                                          <p:spTgt spid="19"/>
                                        </p:tgtEl>
                                      </p:cBhvr>
                                    </p:cmd>
                                  </p:childTnLst>
                                </p:cTn>
                              </p:par>
                              <p:par>
                                <p:cTn id="9" presetID="1" presetClass="mediacall" presetSubtype="0" fill="hold" nodeType="withEffect">
                                  <p:stCondLst>
                                    <p:cond delay="0"/>
                                  </p:stCondLst>
                                  <p:childTnLst>
                                    <p:cmd type="call" cmd="playFrom(0.0)">
                                      <p:cBhvr>
                                        <p:cTn id="10" dur="11550" fill="hold"/>
                                        <p:tgtEl>
                                          <p:spTgt spid="9"/>
                                        </p:tgtEl>
                                      </p:cBhvr>
                                    </p:cmd>
                                  </p:childTnLst>
                                </p:cTn>
                              </p:par>
                              <p:par>
                                <p:cTn id="11" presetID="1" presetClass="mediacall" presetSubtype="0" fill="hold" nodeType="withEffect">
                                  <p:stCondLst>
                                    <p:cond delay="0"/>
                                  </p:stCondLst>
                                  <p:childTnLst>
                                    <p:cmd type="call" cmd="playFrom(0.0)">
                                      <p:cBhvr>
                                        <p:cTn id="12" dur="11550" fill="hold"/>
                                        <p:tgtEl>
                                          <p:spTgt spid="7"/>
                                        </p:tgtEl>
                                      </p:cBhvr>
                                    </p:cmd>
                                  </p:childTnLst>
                                </p:cTn>
                              </p:par>
                              <p:par>
                                <p:cTn id="13" presetID="1" presetClass="mediacall" presetSubtype="0" fill="hold" nodeType="withEffect">
                                  <p:stCondLst>
                                    <p:cond delay="0"/>
                                  </p:stCondLst>
                                  <p:childTnLst>
                                    <p:cmd type="call" cmd="playFrom(0.0)">
                                      <p:cBhvr>
                                        <p:cTn id="14" dur="11550" fill="hold"/>
                                        <p:tgtEl>
                                          <p:spTgt spid="10"/>
                                        </p:tgtEl>
                                      </p:cBhvr>
                                    </p:cmd>
                                  </p:childTnLst>
                                </p:cTn>
                              </p:par>
                              <p:par>
                                <p:cTn id="15" presetID="1" presetClass="mediacall" presetSubtype="0" fill="hold" nodeType="withEffect">
                                  <p:stCondLst>
                                    <p:cond delay="0"/>
                                  </p:stCondLst>
                                  <p:childTnLst>
                                    <p:cmd type="call" cmd="playFrom(0.0)">
                                      <p:cBhvr>
                                        <p:cTn id="16" dur="115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
                </p:tgtEl>
              </p:cMediaNode>
            </p:video>
            <p:video>
              <p:cMediaNode vol="80000">
                <p:cTn id="18" repeatCount="indefinite" fill="hold" display="0">
                  <p:stCondLst>
                    <p:cond delay="indefinite"/>
                  </p:stCondLst>
                </p:cTn>
                <p:tgtEl>
                  <p:spTgt spid="9"/>
                </p:tgtEl>
              </p:cMediaNode>
            </p:video>
            <p:video>
              <p:cMediaNode vol="80000">
                <p:cTn id="19" repeatCount="indefinite" fill="hold" display="0">
                  <p:stCondLst>
                    <p:cond delay="indefinite"/>
                  </p:stCondLst>
                </p:cTn>
                <p:tgtEl>
                  <p:spTgt spid="10"/>
                </p:tgtEl>
              </p:cMediaNode>
            </p:video>
            <p:video>
              <p:cMediaNode vol="80000">
                <p:cTn id="20" repeatCount="indefinite" fill="hold" display="0">
                  <p:stCondLst>
                    <p:cond delay="indefinite"/>
                  </p:stCondLst>
                </p:cTn>
                <p:tgtEl>
                  <p:spTgt spid="11"/>
                </p:tgtEl>
              </p:cMediaNode>
            </p:video>
            <p:video>
              <p:cMediaNode vol="80000">
                <p:cTn id="21" repeatCount="indefinite" fill="hold" display="0">
                  <p:stCondLst>
                    <p:cond delay="indefinite"/>
                  </p:stCondLst>
                </p:cTn>
                <p:tgtEl>
                  <p:spTgt spid="13"/>
                </p:tgtEl>
              </p:cMediaNode>
            </p:video>
            <p:video>
              <p:cMediaNode vol="80000">
                <p:cTn id="22" repeatCount="indefinite" fill="hold" display="0">
                  <p:stCondLst>
                    <p:cond delay="indefinite"/>
                  </p:stCondLst>
                </p:cTn>
                <p:tgtEl>
                  <p:spTgt spid="19"/>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479550" y="87313"/>
            <a:ext cx="7772400" cy="1143000"/>
          </a:xfrm>
        </p:spPr>
        <p:txBody>
          <a:bodyPr/>
          <a:lstStyle/>
          <a:p>
            <a:pPr eaLnBrk="1" hangingPunct="1"/>
            <a:r>
              <a:rPr lang="en-US" altLang="en-US" smtClean="0"/>
              <a:t>Summary</a:t>
            </a:r>
          </a:p>
        </p:txBody>
      </p:sp>
      <p:sp>
        <p:nvSpPr>
          <p:cNvPr id="49155" name="Rectangle 3"/>
          <p:cNvSpPr>
            <a:spLocks noGrp="1" noChangeArrowheads="1"/>
          </p:cNvSpPr>
          <p:nvPr>
            <p:ph idx="1"/>
          </p:nvPr>
        </p:nvSpPr>
        <p:spPr>
          <a:xfrm>
            <a:off x="1371600" y="1484784"/>
            <a:ext cx="7772400" cy="3457104"/>
          </a:xfrm>
        </p:spPr>
        <p:txBody>
          <a:bodyPr/>
          <a:lstStyle/>
          <a:p>
            <a:pPr eaLnBrk="1" hangingPunct="1">
              <a:lnSpc>
                <a:spcPct val="80000"/>
              </a:lnSpc>
            </a:pPr>
            <a:r>
              <a:rPr lang="cs-CZ" altLang="en-US" sz="2400" b="1" dirty="0" smtClean="0">
                <a:latin typeface="Tahoma" pitchFamily="34" charset="0"/>
                <a:cs typeface="Times New Roman" pitchFamily="18" charset="0"/>
              </a:rPr>
              <a:t>DNA</a:t>
            </a:r>
            <a:r>
              <a:rPr lang="en-US" altLang="en-US" sz="2400" b="1" dirty="0" smtClean="0">
                <a:latin typeface="Tahoma" pitchFamily="34" charset="0"/>
                <a:cs typeface="Times New Roman" pitchFamily="18" charset="0"/>
              </a:rPr>
              <a:t> analysis</a:t>
            </a:r>
            <a:endParaRPr lang="cs-CZ" altLang="en-US" sz="2400" b="1" dirty="0" smtClean="0">
              <a:latin typeface="Tahoma" pitchFamily="34" charset="0"/>
              <a:cs typeface="Times New Roman" pitchFamily="18" charset="0"/>
            </a:endParaRPr>
          </a:p>
          <a:p>
            <a:pPr lvl="1" eaLnBrk="1" hangingPunct="1">
              <a:lnSpc>
                <a:spcPct val="80000"/>
              </a:lnSpc>
            </a:pPr>
            <a:r>
              <a:rPr lang="en-US" altLang="en-US" sz="2400" dirty="0" smtClean="0">
                <a:latin typeface="Tahoma" pitchFamily="34" charset="0"/>
                <a:cs typeface="Times New Roman" pitchFamily="18" charset="0"/>
              </a:rPr>
              <a:t>Require fine sample preparation, debris elimination, </a:t>
            </a:r>
            <a:r>
              <a:rPr lang="en-US" altLang="en-US" sz="2400" dirty="0" err="1" smtClean="0">
                <a:latin typeface="Tahoma" pitchFamily="34" charset="0"/>
                <a:cs typeface="Times New Roman" pitchFamily="18" charset="0"/>
              </a:rPr>
              <a:t>sw</a:t>
            </a:r>
            <a:r>
              <a:rPr lang="en-US" altLang="en-US" sz="2400" dirty="0" smtClean="0">
                <a:latin typeface="Tahoma" pitchFamily="34" charset="0"/>
                <a:cs typeface="Times New Roman" pitchFamily="18" charset="0"/>
              </a:rPr>
              <a:t> tool for precise analysis of histograms</a:t>
            </a:r>
          </a:p>
          <a:p>
            <a:pPr lvl="1" eaLnBrk="1" hangingPunct="1">
              <a:lnSpc>
                <a:spcPct val="80000"/>
              </a:lnSpc>
            </a:pPr>
            <a:r>
              <a:rPr lang="en-US" altLang="en-US" sz="2400" dirty="0" smtClean="0">
                <a:latin typeface="Tahoma" pitchFamily="34" charset="0"/>
                <a:cs typeface="Times New Roman" pitchFamily="18" charset="0"/>
              </a:rPr>
              <a:t>It is possible to combine with analysis of other parameters e.g. DNA synthesis</a:t>
            </a:r>
          </a:p>
          <a:p>
            <a:pPr eaLnBrk="1" hangingPunct="1">
              <a:lnSpc>
                <a:spcPct val="80000"/>
              </a:lnSpc>
            </a:pPr>
            <a:r>
              <a:rPr lang="en-US" altLang="en-US" sz="2400" b="1" dirty="0" smtClean="0">
                <a:latin typeface="Tahoma" pitchFamily="34" charset="0"/>
                <a:cs typeface="Times New Roman" pitchFamily="18" charset="0"/>
              </a:rPr>
              <a:t>Cell division enumeration</a:t>
            </a:r>
            <a:endParaRPr lang="cs-CZ" altLang="en-US" sz="2400" b="1" dirty="0" smtClean="0">
              <a:latin typeface="Tahoma" pitchFamily="34" charset="0"/>
              <a:cs typeface="Times New Roman" pitchFamily="18" charset="0"/>
            </a:endParaRPr>
          </a:p>
          <a:p>
            <a:pPr lvl="1" eaLnBrk="1" hangingPunct="1">
              <a:lnSpc>
                <a:spcPct val="80000"/>
              </a:lnSpc>
            </a:pPr>
            <a:r>
              <a:rPr lang="en-US" altLang="en-US" sz="2400" dirty="0" smtClean="0">
                <a:latin typeface="Tahoma" pitchFamily="34" charset="0"/>
                <a:cs typeface="Times New Roman" pitchFamily="18" charset="0"/>
              </a:rPr>
              <a:t>Mostly for synchronized populations</a:t>
            </a:r>
          </a:p>
          <a:p>
            <a:pPr eaLnBrk="1" hangingPunct="1">
              <a:lnSpc>
                <a:spcPct val="80000"/>
              </a:lnSpc>
            </a:pPr>
            <a:r>
              <a:rPr lang="cs-CZ" altLang="en-US" sz="2400" b="1" dirty="0" err="1" smtClean="0">
                <a:latin typeface="Tahoma" pitchFamily="34" charset="0"/>
                <a:cs typeface="Times New Roman" pitchFamily="18" charset="0"/>
              </a:rPr>
              <a:t>Fluorescen</a:t>
            </a:r>
            <a:r>
              <a:rPr lang="en-US" altLang="en-US" sz="2400" b="1" dirty="0" smtClean="0">
                <a:latin typeface="Tahoma" pitchFamily="34" charset="0"/>
                <a:cs typeface="Times New Roman" pitchFamily="18" charset="0"/>
              </a:rPr>
              <a:t>t proteins</a:t>
            </a:r>
            <a:endParaRPr lang="cs-CZ" altLang="en-US" sz="2400" b="1" dirty="0" smtClean="0"/>
          </a:p>
          <a:p>
            <a:pPr lvl="1" eaLnBrk="1" hangingPunct="1">
              <a:lnSpc>
                <a:spcPct val="80000"/>
              </a:lnSpc>
            </a:pPr>
            <a:r>
              <a:rPr lang="cs-CZ" altLang="en-US" sz="2400" dirty="0" err="1" smtClean="0"/>
              <a:t>Fucci</a:t>
            </a:r>
            <a:r>
              <a:rPr lang="cs-CZ" altLang="en-US" sz="2400" dirty="0" smtClean="0"/>
              <a:t> – </a:t>
            </a:r>
            <a:r>
              <a:rPr lang="en-US" altLang="en-US" sz="2400" dirty="0" smtClean="0"/>
              <a:t>elegant tool for </a:t>
            </a:r>
            <a:r>
              <a:rPr lang="cs-CZ" altLang="en-US" sz="2400" i="1" dirty="0" smtClean="0"/>
              <a:t>in vitro </a:t>
            </a:r>
            <a:r>
              <a:rPr lang="cs-CZ" altLang="en-US" sz="2400" dirty="0" smtClean="0"/>
              <a:t>a </a:t>
            </a:r>
            <a:r>
              <a:rPr lang="cs-CZ" altLang="en-US" sz="2400" i="1" dirty="0" smtClean="0"/>
              <a:t>in </a:t>
            </a:r>
            <a:r>
              <a:rPr lang="cs-CZ" altLang="en-US" sz="2400" i="1" dirty="0" err="1" smtClean="0"/>
              <a:t>vivo</a:t>
            </a:r>
            <a:r>
              <a:rPr lang="cs-CZ" altLang="en-US" sz="2400" i="1" dirty="0" smtClean="0"/>
              <a:t> </a:t>
            </a:r>
            <a:r>
              <a:rPr lang="en-US" altLang="en-US" sz="2400" dirty="0" smtClean="0"/>
              <a:t>experiments</a:t>
            </a:r>
          </a:p>
          <a:p>
            <a:pPr eaLnBrk="1" hangingPunct="1">
              <a:lnSpc>
                <a:spcPct val="80000"/>
              </a:lnSpc>
            </a:pPr>
            <a:endParaRPr lang="en-US" altLang="en-US" sz="2400" dirty="0" smtClean="0"/>
          </a:p>
        </p:txBody>
      </p:sp>
    </p:spTree>
    <p:extLst>
      <p:ext uri="{BB962C8B-B14F-4D97-AF65-F5344CB8AC3E}">
        <p14:creationId xmlns:p14="http://schemas.microsoft.com/office/powerpoint/2010/main" val="36831087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50" y="0"/>
            <a:ext cx="8858250" cy="1143000"/>
          </a:xfrm>
        </p:spPr>
        <p:txBody>
          <a:bodyPr>
            <a:noAutofit/>
          </a:bodyPr>
          <a:lstStyle/>
          <a:p>
            <a:pPr lvl="1" algn="ctr" eaLnBrk="1" hangingPunct="1">
              <a:defRPr/>
            </a:pPr>
            <a:r>
              <a:rPr lang="en-US" sz="2400" kern="1200" dirty="0" smtClean="0">
                <a:solidFill>
                  <a:schemeClr val="tx1"/>
                </a:solidFill>
                <a:latin typeface="+mn-lt"/>
                <a:ea typeface="+mn-ea"/>
                <a:cs typeface="+mn-cs"/>
              </a:rPr>
              <a:t>new </a:t>
            </a:r>
            <a:r>
              <a:rPr lang="en-US" sz="2400" kern="1200" dirty="0">
                <a:solidFill>
                  <a:schemeClr val="tx1"/>
                </a:solidFill>
                <a:latin typeface="+mn-lt"/>
                <a:ea typeface="+mn-ea"/>
                <a:cs typeface="+mn-cs"/>
              </a:rPr>
              <a:t>automatic cell cloning assay (ACCA) </a:t>
            </a:r>
            <a:r>
              <a:rPr lang="en-US" sz="2400" kern="1200" dirty="0" smtClean="0">
                <a:solidFill>
                  <a:schemeClr val="tx1"/>
                </a:solidFill>
                <a:latin typeface="+mn-lt"/>
                <a:ea typeface="+mn-ea"/>
                <a:cs typeface="+mn-cs"/>
              </a:rPr>
              <a:t>for determination </a:t>
            </a:r>
            <a:r>
              <a:rPr lang="en-US" sz="2400" kern="1200" dirty="0">
                <a:solidFill>
                  <a:schemeClr val="tx1"/>
                </a:solidFill>
                <a:latin typeface="+mn-lt"/>
                <a:ea typeface="+mn-ea"/>
                <a:cs typeface="+mn-cs"/>
              </a:rPr>
              <a:t>of clonogenic capacity of </a:t>
            </a:r>
            <a:r>
              <a:rPr lang="en-US" sz="2400" kern="1200" dirty="0" smtClean="0">
                <a:solidFill>
                  <a:schemeClr val="tx1"/>
                </a:solidFill>
                <a:latin typeface="+mn-lt"/>
                <a:ea typeface="+mn-ea"/>
                <a:cs typeface="+mn-cs"/>
              </a:rPr>
              <a:t>CSCs</a:t>
            </a:r>
            <a:endParaRPr lang="en-US" sz="2400" kern="1200" dirty="0">
              <a:solidFill>
                <a:schemeClr val="tx1"/>
              </a:solidFill>
              <a:latin typeface="+mn-lt"/>
              <a:ea typeface="+mn-ea"/>
              <a:cs typeface="+mn-cs"/>
            </a:endParaRPr>
          </a:p>
        </p:txBody>
      </p:sp>
      <p:pic>
        <p:nvPicPr>
          <p:cNvPr id="71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323975"/>
            <a:ext cx="38100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8825" y="1323975"/>
            <a:ext cx="1930400" cy="124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Skupina 5"/>
          <p:cNvGrpSpPr>
            <a:grpSpLocks/>
          </p:cNvGrpSpPr>
          <p:nvPr/>
        </p:nvGrpSpPr>
        <p:grpSpPr bwMode="auto">
          <a:xfrm>
            <a:off x="4948238" y="1916113"/>
            <a:ext cx="2611437" cy="2100262"/>
            <a:chOff x="4947971" y="1916427"/>
            <a:chExt cx="2612349" cy="2100469"/>
          </a:xfrm>
        </p:grpSpPr>
        <p:pic>
          <p:nvPicPr>
            <p:cNvPr id="719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4804" y="2492896"/>
              <a:ext cx="2133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94" name="TextovéPole 12"/>
            <p:cNvSpPr txBox="1">
              <a:spLocks noChangeArrowheads="1"/>
            </p:cNvSpPr>
            <p:nvPr/>
          </p:nvSpPr>
          <p:spPr bwMode="auto">
            <a:xfrm>
              <a:off x="4947971" y="1916427"/>
              <a:ext cx="26123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cs-CZ" sz="1800">
                  <a:latin typeface="Times" pitchFamily="18" charset="0"/>
                </a:rPr>
                <a:t>single cell/well </a:t>
              </a:r>
            </a:p>
            <a:p>
              <a:pPr algn="ctr">
                <a:spcBef>
                  <a:spcPct val="0"/>
                </a:spcBef>
                <a:buClrTx/>
                <a:buSzTx/>
                <a:buFontTx/>
                <a:buNone/>
              </a:pPr>
              <a:r>
                <a:rPr lang="en-US" altLang="cs-CZ" sz="1800">
                  <a:latin typeface="Times" pitchFamily="18" charset="0"/>
                </a:rPr>
                <a:t>up to 384 well plate</a:t>
              </a:r>
            </a:p>
          </p:txBody>
        </p:sp>
      </p:grpSp>
      <p:grpSp>
        <p:nvGrpSpPr>
          <p:cNvPr id="3" name="Skupina 2"/>
          <p:cNvGrpSpPr>
            <a:grpSpLocks/>
          </p:cNvGrpSpPr>
          <p:nvPr/>
        </p:nvGrpSpPr>
        <p:grpSpPr bwMode="auto">
          <a:xfrm>
            <a:off x="3070225" y="2852738"/>
            <a:ext cx="2238375" cy="1517650"/>
            <a:chOff x="3070119" y="2852936"/>
            <a:chExt cx="2237892" cy="1518089"/>
          </a:xfrm>
        </p:grpSpPr>
        <p:cxnSp>
          <p:nvCxnSpPr>
            <p:cNvPr id="5" name="Přímá spojnice se šipkou 4"/>
            <p:cNvCxnSpPr/>
            <p:nvPr/>
          </p:nvCxnSpPr>
          <p:spPr>
            <a:xfrm flipV="1">
              <a:off x="3070119" y="2852936"/>
              <a:ext cx="2237892" cy="151808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flipV="1">
              <a:off x="3070119" y="2997440"/>
              <a:ext cx="2237892" cy="137199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V="1">
              <a:off x="3070119" y="3140356"/>
              <a:ext cx="2237892" cy="12290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4" name="Skupina 3"/>
          <p:cNvGrpSpPr>
            <a:grpSpLocks/>
          </p:cNvGrpSpPr>
          <p:nvPr/>
        </p:nvGrpSpPr>
        <p:grpSpPr bwMode="auto">
          <a:xfrm>
            <a:off x="3435350" y="3332163"/>
            <a:ext cx="1873250" cy="1147762"/>
            <a:chOff x="3435801" y="3331681"/>
            <a:chExt cx="1872210" cy="1147810"/>
          </a:xfrm>
        </p:grpSpPr>
        <p:cxnSp>
          <p:nvCxnSpPr>
            <p:cNvPr id="31" name="Přímá spojnice se šipkou 30"/>
            <p:cNvCxnSpPr/>
            <p:nvPr/>
          </p:nvCxnSpPr>
          <p:spPr>
            <a:xfrm flipV="1">
              <a:off x="3435801" y="3331681"/>
              <a:ext cx="1872210" cy="114781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2" name="Přímá spojnice se šipkou 31"/>
            <p:cNvCxnSpPr/>
            <p:nvPr/>
          </p:nvCxnSpPr>
          <p:spPr>
            <a:xfrm flipV="1">
              <a:off x="3435801" y="3501550"/>
              <a:ext cx="1872210" cy="97635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3" name="Přímá spojnice se šipkou 32"/>
            <p:cNvCxnSpPr/>
            <p:nvPr/>
          </p:nvCxnSpPr>
          <p:spPr>
            <a:xfrm flipV="1">
              <a:off x="3435801" y="3722222"/>
              <a:ext cx="1872210" cy="75726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pSp>
      <p:grpSp>
        <p:nvGrpSpPr>
          <p:cNvPr id="7" name="Skupina 6"/>
          <p:cNvGrpSpPr>
            <a:grpSpLocks/>
          </p:cNvGrpSpPr>
          <p:nvPr/>
        </p:nvGrpSpPr>
        <p:grpSpPr bwMode="auto">
          <a:xfrm>
            <a:off x="4511675" y="4003675"/>
            <a:ext cx="3244850" cy="1322388"/>
            <a:chOff x="4511548" y="4004138"/>
            <a:chExt cx="3244735" cy="1321900"/>
          </a:xfrm>
        </p:grpSpPr>
        <p:sp>
          <p:nvSpPr>
            <p:cNvPr id="7183" name="TextovéPole 22"/>
            <p:cNvSpPr txBox="1">
              <a:spLocks noChangeArrowheads="1"/>
            </p:cNvSpPr>
            <p:nvPr/>
          </p:nvSpPr>
          <p:spPr bwMode="auto">
            <a:xfrm>
              <a:off x="4511548" y="4004138"/>
              <a:ext cx="32447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cs-CZ" sz="1800">
                  <a:latin typeface="Times" pitchFamily="18" charset="0"/>
                </a:rPr>
                <a:t>re-culture after sorting (2D, 3D)</a:t>
              </a:r>
            </a:p>
          </p:txBody>
        </p:sp>
        <p:cxnSp>
          <p:nvCxnSpPr>
            <p:cNvPr id="7168" name="Přímá spojnice se šipkou 7167"/>
            <p:cNvCxnSpPr/>
            <p:nvPr/>
          </p:nvCxnSpPr>
          <p:spPr>
            <a:xfrm>
              <a:off x="6118041" y="4364368"/>
              <a:ext cx="0" cy="28881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7185"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5467" y="4736629"/>
              <a:ext cx="689650" cy="58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6"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107" y="4736629"/>
              <a:ext cx="677437" cy="58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Skupina 7"/>
          <p:cNvGrpSpPr>
            <a:grpSpLocks/>
          </p:cNvGrpSpPr>
          <p:nvPr/>
        </p:nvGrpSpPr>
        <p:grpSpPr bwMode="auto">
          <a:xfrm>
            <a:off x="3992563" y="5300663"/>
            <a:ext cx="4611687" cy="1446212"/>
            <a:chOff x="3992544" y="5301208"/>
            <a:chExt cx="4611904" cy="1445582"/>
          </a:xfrm>
        </p:grpSpPr>
        <p:sp>
          <p:nvSpPr>
            <p:cNvPr id="7178" name="TextovéPole 44"/>
            <p:cNvSpPr txBox="1">
              <a:spLocks noChangeArrowheads="1"/>
            </p:cNvSpPr>
            <p:nvPr/>
          </p:nvSpPr>
          <p:spPr bwMode="auto">
            <a:xfrm>
              <a:off x="3992544" y="5589240"/>
              <a:ext cx="46119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a:latin typeface="Times" pitchFamily="18" charset="0"/>
                </a:rPr>
                <a:t>analysis: CyQuant, ATP, xCelligence, microscopy</a:t>
              </a:r>
            </a:p>
          </p:txBody>
        </p:sp>
        <p:cxnSp>
          <p:nvCxnSpPr>
            <p:cNvPr id="48" name="Přímá spojnice se šipkou 47"/>
            <p:cNvCxnSpPr/>
            <p:nvPr/>
          </p:nvCxnSpPr>
          <p:spPr>
            <a:xfrm>
              <a:off x="6111956" y="5301208"/>
              <a:ext cx="0" cy="28879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7180"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47971" y="6025138"/>
              <a:ext cx="940916" cy="64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1"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05646" y="5949280"/>
              <a:ext cx="1036358" cy="79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2"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1200" y="5966456"/>
              <a:ext cx="758243" cy="75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81663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87624" y="188640"/>
            <a:ext cx="7772400" cy="1143000"/>
          </a:xfrm>
        </p:spPr>
        <p:txBody>
          <a:bodyPr/>
          <a:lstStyle/>
          <a:p>
            <a:r>
              <a:rPr lang="cs-CZ" dirty="0" smtClean="0"/>
              <a:t>Trendy: instrumentace</a:t>
            </a:r>
            <a:endParaRPr lang="en-US" dirty="0"/>
          </a:p>
        </p:txBody>
      </p:sp>
    </p:spTree>
    <p:extLst>
      <p:ext uri="{BB962C8B-B14F-4D97-AF65-F5344CB8AC3E}">
        <p14:creationId xmlns:p14="http://schemas.microsoft.com/office/powerpoint/2010/main" val="26475343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75003" y="1186"/>
            <a:ext cx="7772400" cy="1143000"/>
          </a:xfrm>
        </p:spPr>
        <p:txBody>
          <a:bodyPr>
            <a:normAutofit/>
          </a:bodyPr>
          <a:lstStyle/>
          <a:p>
            <a:r>
              <a:rPr lang="cs-CZ" dirty="0" err="1"/>
              <a:t>Spectral</a:t>
            </a:r>
            <a:r>
              <a:rPr lang="cs-CZ" dirty="0"/>
              <a:t> </a:t>
            </a:r>
            <a:r>
              <a:rPr lang="cs-CZ" dirty="0" err="1"/>
              <a:t>flow</a:t>
            </a:r>
            <a:r>
              <a:rPr lang="cs-CZ" dirty="0"/>
              <a:t> </a:t>
            </a:r>
            <a:r>
              <a:rPr lang="cs-CZ" dirty="0" smtClean="0"/>
              <a:t>cytometry</a:t>
            </a:r>
            <a:br>
              <a:rPr lang="cs-CZ" dirty="0" smtClean="0"/>
            </a:br>
            <a:r>
              <a:rPr lang="cs-CZ" sz="3600" dirty="0" smtClean="0"/>
              <a:t>J.P. Robinson, </a:t>
            </a:r>
            <a:r>
              <a:rPr lang="cs-CZ" sz="3600" dirty="0" err="1" smtClean="0"/>
              <a:t>Purdue</a:t>
            </a:r>
            <a:r>
              <a:rPr lang="cs-CZ" sz="3600" dirty="0" smtClean="0"/>
              <a:t> University</a:t>
            </a:r>
            <a:endParaRPr lang="en-US" dirty="0"/>
          </a:p>
        </p:txBody>
      </p:sp>
      <p:pic>
        <p:nvPicPr>
          <p:cNvPr id="78850" name="Picture 2" descr="J.Paul Robins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9582" y="2017936"/>
            <a:ext cx="1584176" cy="1584176"/>
          </a:xfrm>
          <a:prstGeom prst="rect">
            <a:avLst/>
          </a:prstGeom>
          <a:noFill/>
          <a:extLst>
            <a:ext uri="{909E8E84-426E-40DD-AFC4-6F175D3DCCD1}">
              <a14:hiddenFill xmlns:a14="http://schemas.microsoft.com/office/drawing/2010/main">
                <a:solidFill>
                  <a:srgbClr val="FFFFFF"/>
                </a:solidFill>
              </a14:hiddenFill>
            </a:ext>
          </a:extLst>
        </p:spPr>
      </p:pic>
      <p:pic>
        <p:nvPicPr>
          <p:cNvPr id="788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7371" y="1772817"/>
            <a:ext cx="4860032" cy="176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1773" y="3763437"/>
            <a:ext cx="4231973" cy="120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2816" y="1554882"/>
            <a:ext cx="2424570" cy="235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1414" y="4968727"/>
            <a:ext cx="3240359" cy="1639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849305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Spectral</a:t>
            </a:r>
            <a:r>
              <a:rPr lang="cs-CZ" dirty="0" smtClean="0"/>
              <a:t> </a:t>
            </a:r>
            <a:r>
              <a:rPr lang="cs-CZ" dirty="0" err="1" smtClean="0"/>
              <a:t>flow</a:t>
            </a:r>
            <a:r>
              <a:rPr lang="cs-CZ" dirty="0" smtClean="0"/>
              <a:t> cytometry</a:t>
            </a:r>
            <a:endParaRPr lang="en-US" dirty="0"/>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56792"/>
            <a:ext cx="5926063" cy="3826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4" name="Picture 4" descr="SP6800 Optical Be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3959182"/>
            <a:ext cx="238125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76808" name="Picture 8" descr="Flowcell Chip with Laser Spo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5268870"/>
            <a:ext cx="2143125"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57501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Conventional</a:t>
            </a:r>
            <a:r>
              <a:rPr lang="cs-CZ" dirty="0" smtClean="0"/>
              <a:t> vs. </a:t>
            </a:r>
            <a:r>
              <a:rPr lang="cs-CZ" dirty="0" err="1" smtClean="0"/>
              <a:t>spectral</a:t>
            </a:r>
            <a:r>
              <a:rPr lang="cs-CZ" dirty="0" smtClean="0"/>
              <a:t> </a:t>
            </a:r>
            <a:r>
              <a:rPr lang="cs-CZ" dirty="0" err="1" smtClean="0"/>
              <a:t>analysis</a:t>
            </a:r>
            <a:endParaRPr lang="en-US" dirty="0"/>
          </a:p>
        </p:txBody>
      </p:sp>
      <p:pic>
        <p:nvPicPr>
          <p:cNvPr id="6" name="Picture 6" descr="Standard Comp vs SP6800 Spectral 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060847"/>
            <a:ext cx="6696744" cy="428591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bwMode="auto">
          <a:xfrm>
            <a:off x="1259632" y="4203807"/>
            <a:ext cx="7344816" cy="2142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6796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48800" cy="697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344792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116013" y="0"/>
            <a:ext cx="7772400" cy="1143000"/>
          </a:xfrm>
        </p:spPr>
        <p:txBody>
          <a:bodyPr/>
          <a:lstStyle/>
          <a:p>
            <a:pPr eaLnBrk="1" hangingPunct="1"/>
            <a:r>
              <a:rPr lang="en-US" altLang="en-US" smtClean="0"/>
              <a:t>Single Cell Mass Cytometry</a:t>
            </a:r>
            <a:endParaRPr lang="cs-CZ" altLang="en-US" smtClean="0"/>
          </a:p>
        </p:txBody>
      </p:sp>
      <p:pic>
        <p:nvPicPr>
          <p:cNvPr id="327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2" descr="http://reports.cytobank.org/105/v2/images/image_1.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412875"/>
            <a:ext cx="7265987"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Obdélník 1"/>
          <p:cNvSpPr>
            <a:spLocks noChangeArrowheads="1"/>
          </p:cNvSpPr>
          <p:nvPr/>
        </p:nvSpPr>
        <p:spPr bwMode="auto">
          <a:xfrm>
            <a:off x="2286000" y="3013075"/>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a:latin typeface="Times" pitchFamily="18" charset="0"/>
              </a:rPr>
              <a:t>Cells were covalently labeled with a bifunctional compound, maleimido-mono-amide-DOTA (mDOTA). This compound can be loaded with a lanthanide(III) isotope ion, and reacts covalently with cellular thiol groups through the maleimide moiety.</a:t>
            </a:r>
            <a:endParaRPr lang="cs-CZ" altLang="en-US" sz="1200">
              <a:latin typeface="Times" pitchFamily="18" charset="0"/>
            </a:endParaRPr>
          </a:p>
        </p:txBody>
      </p:sp>
    </p:spTree>
    <p:extLst>
      <p:ext uri="{BB962C8B-B14F-4D97-AF65-F5344CB8AC3E}">
        <p14:creationId xmlns:p14="http://schemas.microsoft.com/office/powerpoint/2010/main" val="293862270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116013" y="0"/>
            <a:ext cx="7772400" cy="1143000"/>
          </a:xfrm>
        </p:spPr>
        <p:txBody>
          <a:bodyPr/>
          <a:lstStyle/>
          <a:p>
            <a:pPr eaLnBrk="1" hangingPunct="1"/>
            <a:r>
              <a:rPr lang="en-US" altLang="en-US" smtClean="0"/>
              <a:t>Single Cell Mass Cytometry</a:t>
            </a:r>
            <a:endParaRPr lang="cs-CZ" altLang="en-US" smtClean="0"/>
          </a:p>
        </p:txBody>
      </p:sp>
      <p:pic>
        <p:nvPicPr>
          <p:cNvPr id="337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2" descr="http://reports.cytobank.org/105/v2/images/image_2.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908050"/>
            <a:ext cx="5618162"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Obdélník 2"/>
          <p:cNvSpPr>
            <a:spLocks noChangeArrowheads="1"/>
          </p:cNvSpPr>
          <p:nvPr/>
        </p:nvSpPr>
        <p:spPr bwMode="auto">
          <a:xfrm>
            <a:off x="1908175" y="5103813"/>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a:latin typeface="Times" pitchFamily="18" charset="0"/>
              </a:rPr>
              <a:t>Seven unique lanthanide isotopes were used to generate 128 combinations, enough to barcode each sample in a 96-well plate. The seven lanthanide isotopes, their masses and their locations on the 96-well plate are shown.</a:t>
            </a:r>
            <a:endParaRPr lang="cs-CZ" altLang="en-US" sz="1200">
              <a:latin typeface="Times" pitchFamily="18" charset="0"/>
            </a:endParaRPr>
          </a:p>
        </p:txBody>
      </p:sp>
    </p:spTree>
    <p:extLst>
      <p:ext uri="{BB962C8B-B14F-4D97-AF65-F5344CB8AC3E}">
        <p14:creationId xmlns:p14="http://schemas.microsoft.com/office/powerpoint/2010/main" val="382239169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Personální systémy</a:t>
            </a:r>
            <a:endParaRPr lang="en-US" dirty="0"/>
          </a:p>
        </p:txBody>
      </p:sp>
      <p:pic>
        <p:nvPicPr>
          <p:cNvPr id="1280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844824"/>
            <a:ext cx="3696854"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0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933056"/>
            <a:ext cx="3626854" cy="2735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005" name="Picture 5" descr="CytoFlex - Features &amp; Flexibilit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475" y="476672"/>
            <a:ext cx="3626768" cy="362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94538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Trendy: Reagencie</a:t>
            </a:r>
            <a:endParaRPr lang="en-US" dirty="0"/>
          </a:p>
        </p:txBody>
      </p:sp>
    </p:spTree>
    <p:extLst>
      <p:ext uri="{BB962C8B-B14F-4D97-AF65-F5344CB8AC3E}">
        <p14:creationId xmlns:p14="http://schemas.microsoft.com/office/powerpoint/2010/main" val="348493473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b="1" dirty="0" err="1"/>
              <a:t>PrimeFlow</a:t>
            </a:r>
            <a:r>
              <a:rPr lang="en-US" b="1" dirty="0"/>
              <a:t>™ RNA Assay</a:t>
            </a:r>
            <a:br>
              <a:rPr lang="en-US" b="1" dirty="0"/>
            </a:br>
            <a:endParaRPr lang="en-US" dirty="0"/>
          </a:p>
        </p:txBody>
      </p:sp>
      <p:pic>
        <p:nvPicPr>
          <p:cNvPr id="4" name="Picture 2" descr="PrimeFlow™ RNA Assay Workf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628800"/>
            <a:ext cx="5048250" cy="33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4129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1225550" y="116632"/>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400" b="0" dirty="0">
                <a:solidFill>
                  <a:schemeClr val="tx2"/>
                </a:solidFill>
                <a:latin typeface="Times New Roman" pitchFamily="18" charset="0"/>
              </a:rPr>
              <a:t>Jaké jsou principy</a:t>
            </a:r>
            <a:r>
              <a:rPr lang="en-US" altLang="cs-CZ" sz="4400" b="0" dirty="0">
                <a:solidFill>
                  <a:schemeClr val="tx2"/>
                </a:solidFill>
                <a:latin typeface="Times New Roman" pitchFamily="18" charset="0"/>
              </a:rPr>
              <a:t>?</a:t>
            </a:r>
          </a:p>
        </p:txBody>
      </p:sp>
      <p:sp>
        <p:nvSpPr>
          <p:cNvPr id="20483" name="Rectangle 5"/>
          <p:cNvSpPr>
            <a:spLocks noChangeArrowheads="1"/>
          </p:cNvSpPr>
          <p:nvPr/>
        </p:nvSpPr>
        <p:spPr bwMode="auto">
          <a:xfrm>
            <a:off x="1187450" y="206057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sz="2800" b="0">
                <a:solidFill>
                  <a:srgbClr val="FF3300"/>
                </a:solidFill>
              </a:rPr>
              <a:t>Rozptyl světla (</a:t>
            </a:r>
            <a:r>
              <a:rPr lang="en-US" altLang="cs-CZ" sz="2800" b="0">
                <a:solidFill>
                  <a:srgbClr val="FF3300"/>
                </a:solidFill>
              </a:rPr>
              <a:t>Light</a:t>
            </a:r>
            <a:r>
              <a:rPr lang="en-US" altLang="cs-CZ" sz="2800" b="0"/>
              <a:t> </a:t>
            </a:r>
            <a:r>
              <a:rPr lang="en-US" altLang="cs-CZ" sz="2800" b="0">
                <a:solidFill>
                  <a:srgbClr val="FF3300"/>
                </a:solidFill>
              </a:rPr>
              <a:t>scatter</a:t>
            </a:r>
            <a:r>
              <a:rPr lang="cs-CZ" altLang="cs-CZ" sz="2800" b="0">
                <a:solidFill>
                  <a:srgbClr val="FF3300"/>
                </a:solidFill>
              </a:rPr>
              <a:t>) </a:t>
            </a:r>
            <a:r>
              <a:rPr lang="cs-CZ" altLang="cs-CZ" sz="2800" b="0"/>
              <a:t>pomocí laseru nebo UV lampy</a:t>
            </a:r>
            <a:endParaRPr lang="en-US" altLang="cs-CZ" sz="2800" b="0"/>
          </a:p>
          <a:p>
            <a:pPr eaLnBrk="1" hangingPunct="1"/>
            <a:r>
              <a:rPr lang="cs-CZ" altLang="cs-CZ" sz="2800" b="0"/>
              <a:t>Detekce specifické flurescence</a:t>
            </a:r>
            <a:endParaRPr lang="en-US" altLang="cs-CZ" sz="2800" b="0"/>
          </a:p>
          <a:p>
            <a:pPr eaLnBrk="1" hangingPunct="1"/>
            <a:r>
              <a:rPr lang="cs-CZ" altLang="cs-CZ" sz="2800" b="0">
                <a:solidFill>
                  <a:srgbClr val="FF3300"/>
                </a:solidFill>
              </a:rPr>
              <a:t>Hydrodynamicky </a:t>
            </a:r>
            <a:r>
              <a:rPr lang="cs-CZ" altLang="cs-CZ" sz="2800" b="0"/>
              <a:t>zaostřený proud částic</a:t>
            </a:r>
            <a:endParaRPr lang="en-US" altLang="cs-CZ" sz="2800" b="0"/>
          </a:p>
          <a:p>
            <a:pPr eaLnBrk="1" hangingPunct="1"/>
            <a:r>
              <a:rPr lang="cs-CZ" altLang="cs-CZ" sz="2800" b="0">
                <a:solidFill>
                  <a:srgbClr val="FF3300"/>
                </a:solidFill>
              </a:rPr>
              <a:t>Elektrostatická </a:t>
            </a:r>
            <a:r>
              <a:rPr lang="cs-CZ" altLang="cs-CZ" sz="2800" b="0"/>
              <a:t>separace částic</a:t>
            </a:r>
            <a:endParaRPr lang="en-US" altLang="cs-CZ" sz="2800" b="0"/>
          </a:p>
          <a:p>
            <a:pPr eaLnBrk="1" hangingPunct="1"/>
            <a:r>
              <a:rPr lang="cs-CZ" altLang="cs-CZ" sz="2800" b="0"/>
              <a:t>Možnost</a:t>
            </a:r>
            <a:r>
              <a:rPr lang="cs-CZ" altLang="cs-CZ" sz="2800" b="0">
                <a:solidFill>
                  <a:srgbClr val="FF3300"/>
                </a:solidFill>
              </a:rPr>
              <a:t> multivariační </a:t>
            </a:r>
            <a:r>
              <a:rPr lang="cs-CZ" altLang="cs-CZ" sz="2800" b="0"/>
              <a:t>analýzy dat</a:t>
            </a:r>
            <a:endParaRPr lang="en-US" altLang="cs-CZ" sz="2800" b="0"/>
          </a:p>
        </p:txBody>
      </p:sp>
      <p:sp>
        <p:nvSpPr>
          <p:cNvPr id="20484" name="Text Box 6"/>
          <p:cNvSpPr txBox="1">
            <a:spLocks noChangeArrowheads="1"/>
          </p:cNvSpPr>
          <p:nvPr/>
        </p:nvSpPr>
        <p:spPr bwMode="auto">
          <a:xfrm>
            <a:off x="1763688" y="6524624"/>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dirty="0">
                <a:latin typeface="Times" pitchFamily="18" charset="0"/>
              </a:rPr>
              <a:t>Upraveno podle J.P. Robinson </a:t>
            </a:r>
            <a:r>
              <a:rPr lang="cs-CZ" altLang="cs-CZ" sz="1000" b="0" dirty="0" err="1">
                <a:latin typeface="Times" pitchFamily="18" charset="0"/>
              </a:rPr>
              <a:t>Purdue</a:t>
            </a:r>
            <a:r>
              <a:rPr lang="cs-CZ" altLang="cs-CZ" sz="1000" b="0" dirty="0">
                <a:latin typeface="Times" pitchFamily="18" charset="0"/>
              </a:rPr>
              <a:t> University BMS 631</a:t>
            </a:r>
          </a:p>
        </p:txBody>
      </p:sp>
    </p:spTree>
    <p:extLst>
      <p:ext uri="{BB962C8B-B14F-4D97-AF65-F5344CB8AC3E}">
        <p14:creationId xmlns:p14="http://schemas.microsoft.com/office/powerpoint/2010/main" val="16769910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Briliant Violet </a:t>
            </a:r>
            <a:r>
              <a:rPr lang="cs-CZ" dirty="0" err="1" smtClean="0"/>
              <a:t>polymers</a:t>
            </a:r>
            <a:r>
              <a:rPr lang="cs-CZ" dirty="0" smtClean="0"/>
              <a:t> </a:t>
            </a:r>
            <a:endParaRPr lang="en-US" dirty="0"/>
          </a:p>
        </p:txBody>
      </p:sp>
      <p:pic>
        <p:nvPicPr>
          <p:cNvPr id="132098" name="Picture 2" descr="labelsNewH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916832"/>
            <a:ext cx="548640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32100" name="Picture 4" descr="violet_flow_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023" y="3284984"/>
            <a:ext cx="1714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32102" name="Picture 6" descr="flow_cytometry_diagram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3284984"/>
            <a:ext cx="1695450" cy="150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71069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1479550" y="0"/>
            <a:ext cx="7772400" cy="1143000"/>
          </a:xfrm>
        </p:spPr>
        <p:txBody>
          <a:bodyPr/>
          <a:lstStyle/>
          <a:p>
            <a:r>
              <a:rPr lang="en-US" altLang="en-US"/>
              <a:t>Shrnut</a:t>
            </a:r>
            <a:r>
              <a:rPr lang="cs-CZ" altLang="en-US"/>
              <a:t>í přednášky</a:t>
            </a:r>
            <a:endParaRPr lang="en-US" altLang="en-US"/>
          </a:p>
        </p:txBody>
      </p:sp>
      <p:sp>
        <p:nvSpPr>
          <p:cNvPr id="698371" name="Rectangle 3"/>
          <p:cNvSpPr>
            <a:spLocks noGrp="1" noChangeArrowheads="1"/>
          </p:cNvSpPr>
          <p:nvPr>
            <p:ph idx="1"/>
          </p:nvPr>
        </p:nvSpPr>
        <p:spPr>
          <a:xfrm>
            <a:off x="1691680" y="1412776"/>
            <a:ext cx="7232650" cy="4046538"/>
          </a:xfrm>
        </p:spPr>
        <p:txBody>
          <a:bodyPr/>
          <a:lstStyle/>
          <a:p>
            <a:pPr>
              <a:buFont typeface="Wingdings" pitchFamily="2" charset="2"/>
              <a:buNone/>
            </a:pPr>
            <a:r>
              <a:rPr lang="cs-CZ" altLang="en-US" sz="2800" b="1" dirty="0"/>
              <a:t>průtoková </a:t>
            </a:r>
            <a:r>
              <a:rPr lang="cs-CZ" altLang="en-US" sz="2800" b="1" dirty="0" err="1"/>
              <a:t>cytometrie</a:t>
            </a:r>
            <a:r>
              <a:rPr lang="cs-CZ" altLang="en-US" sz="2800" b="1" dirty="0"/>
              <a:t>:</a:t>
            </a:r>
            <a:endParaRPr lang="cs-CZ" altLang="en-US" sz="2800" dirty="0"/>
          </a:p>
          <a:p>
            <a:r>
              <a:rPr lang="cs-CZ" altLang="en-US" sz="2800" dirty="0"/>
              <a:t>nabízí široké spektrum aplikací</a:t>
            </a:r>
            <a:r>
              <a:rPr lang="en-US" altLang="en-US" sz="2800" dirty="0"/>
              <a:t>;</a:t>
            </a:r>
            <a:endParaRPr lang="cs-CZ" altLang="en-US" sz="2800" dirty="0"/>
          </a:p>
          <a:p>
            <a:r>
              <a:rPr lang="cs-CZ" altLang="en-US" sz="2800" dirty="0"/>
              <a:t>rychlý způsob </a:t>
            </a:r>
            <a:r>
              <a:rPr lang="cs-CZ" altLang="en-US" sz="2800" dirty="0" smtClean="0"/>
              <a:t>analýzy a separace </a:t>
            </a:r>
            <a:r>
              <a:rPr lang="cs-CZ" altLang="en-US" sz="2800" dirty="0"/>
              <a:t>heterogenních populací</a:t>
            </a:r>
            <a:r>
              <a:rPr lang="en-US" altLang="en-US" sz="2800" dirty="0"/>
              <a:t>;</a:t>
            </a:r>
            <a:endParaRPr lang="cs-CZ" altLang="en-US" sz="2800" dirty="0"/>
          </a:p>
          <a:p>
            <a:r>
              <a:rPr lang="cs-CZ" altLang="en-US" sz="2800" dirty="0"/>
              <a:t>s</a:t>
            </a:r>
            <a:r>
              <a:rPr lang="en-US" altLang="en-US" sz="2800" dirty="0" err="1"/>
              <a:t>eparace</a:t>
            </a:r>
            <a:r>
              <a:rPr lang="en-US" altLang="en-US" sz="2800" dirty="0"/>
              <a:t> </a:t>
            </a:r>
            <a:r>
              <a:rPr lang="en-US" altLang="en-US" sz="2800" dirty="0" err="1"/>
              <a:t>populac</a:t>
            </a:r>
            <a:r>
              <a:rPr lang="cs-CZ" altLang="en-US" sz="2800" dirty="0"/>
              <a:t>í;</a:t>
            </a:r>
          </a:p>
          <a:p>
            <a:r>
              <a:rPr lang="cs-CZ" altLang="en-US" sz="2800" dirty="0" err="1"/>
              <a:t>multiparametrové</a:t>
            </a:r>
            <a:r>
              <a:rPr lang="cs-CZ" altLang="en-US" sz="2800" dirty="0"/>
              <a:t> analýzy</a:t>
            </a:r>
          </a:p>
          <a:p>
            <a:endParaRPr lang="en-US" altLang="en-US" sz="2800" dirty="0"/>
          </a:p>
          <a:p>
            <a:pPr>
              <a:buFont typeface="Wingdings" pitchFamily="2" charset="2"/>
              <a:buNone/>
            </a:pPr>
            <a:endParaRPr lang="cs-CZ" altLang="en-US" sz="2800" dirty="0"/>
          </a:p>
          <a:p>
            <a:pPr>
              <a:buFont typeface="Wingdings" pitchFamily="2" charset="2"/>
              <a:buNone/>
            </a:pPr>
            <a:endParaRPr lang="en-US" altLang="en-US" sz="2800" dirty="0"/>
          </a:p>
        </p:txBody>
      </p:sp>
    </p:spTree>
    <p:extLst>
      <p:ext uri="{BB962C8B-B14F-4D97-AF65-F5344CB8AC3E}">
        <p14:creationId xmlns:p14="http://schemas.microsoft.com/office/powerpoint/2010/main" val="3449600536"/>
      </p:ext>
    </p:extLst>
  </p:cSld>
  <p:clrMapOvr>
    <a:masterClrMapping/>
  </p:clrMapOvr>
  <p:timing>
    <p:tnLst>
      <p:par>
        <p:cTn id="1" dur="indefinite" restart="never" nodeType="tmRoot"/>
      </p:par>
    </p:tnLst>
  </p:timing>
</p:sld>
</file>

<file path=ppt/theme/theme1.xml><?xml version="1.0" encoding="utf-8"?>
<a:theme xmlns:a="http://schemas.openxmlformats.org/drawingml/2006/main" name="sablona-modra-svetla">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Sablona_prezentace_zelena" id="{9E1B0686-C3D0-4406-B4B7-2062B2A25C17}" vid="{46886A58-45FD-47B7-9335-BE9173E24060}"/>
    </a:ext>
  </a:ext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Sablona_prezentace_zelena</Template>
  <TotalTime>1274</TotalTime>
  <Words>2397</Words>
  <Application>Microsoft Office PowerPoint</Application>
  <PresentationFormat>Předvádění na obrazovce (4:3)</PresentationFormat>
  <Paragraphs>706</Paragraphs>
  <Slides>91</Slides>
  <Notes>70</Notes>
  <HiddenSlides>0</HiddenSlides>
  <MMClips>6</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91</vt:i4>
      </vt:variant>
    </vt:vector>
  </HeadingPairs>
  <TitlesOfParts>
    <vt:vector size="93" baseType="lpstr">
      <vt:lpstr>sablona-modra-svetla</vt:lpstr>
      <vt:lpstr>SigmaPlot 10.0 Graph</vt:lpstr>
      <vt:lpstr>Karel Souček &amp; Radek Fedr  Biofyzikální ústav AV ČR, Masarykova Univerzita, FNUSA-ICRC</vt:lpstr>
      <vt:lpstr>Tyto částice mají něco společného …</vt:lpstr>
      <vt:lpstr>Komerční zařízení a vývoj</vt:lpstr>
      <vt:lpstr>Cytometry Publications/Year </vt:lpstr>
      <vt:lpstr>Co je průtokový cytometr?</vt:lpstr>
      <vt:lpstr>Signal processing</vt:lpstr>
      <vt:lpstr>Co můžeme analyzovat pomocí průtokové cytometrie?</vt:lpstr>
      <vt:lpstr>new automatic cell cloning assay (ACCA) for determination of clonogenic capacity of CSCs</vt:lpstr>
      <vt:lpstr>Prezentace aplikace PowerPoint</vt:lpstr>
      <vt:lpstr>Stain Your Own Cell </vt:lpstr>
      <vt:lpstr>Historie barvení biologických materiálů</vt:lpstr>
      <vt:lpstr>Rozptyl světla</vt:lpstr>
      <vt:lpstr>Prezentace aplikace PowerPoint</vt:lpstr>
      <vt:lpstr>Prezentace aplikace PowerPoint</vt:lpstr>
      <vt:lpstr>Prezentace aplikace PowerPoint</vt:lpstr>
      <vt:lpstr>Prezentace aplikace PowerPoint</vt:lpstr>
      <vt:lpstr>Prezentace aplikace PowerPoint</vt:lpstr>
      <vt:lpstr>Wallace Coulter</vt:lpstr>
      <vt:lpstr>Jak počítat buňky?</vt:lpstr>
      <vt:lpstr>Roche Innovatis Cedex</vt:lpstr>
      <vt:lpstr>Coulter Counter</vt:lpstr>
      <vt:lpstr>Coulter Counter</vt:lpstr>
      <vt:lpstr>Beckman Coulter</vt:lpstr>
      <vt:lpstr>Roche Innovatis CASY TT</vt:lpstr>
      <vt:lpstr>Prezentace aplikace PowerPoint</vt:lpstr>
      <vt:lpstr>Prezentace aplikace PowerPoint</vt:lpstr>
      <vt:lpstr>Mack Fulwyler- sorter</vt:lpstr>
      <vt:lpstr>Richard Sweet</vt:lpstr>
      <vt:lpstr>Prezentace aplikace PowerPoint</vt:lpstr>
      <vt:lpstr>Mack Fulwyler- sorter</vt:lpstr>
      <vt:lpstr>Prezentace aplikace PowerPoint</vt:lpstr>
      <vt:lpstr>Prezentace aplikace PowerPoint</vt:lpstr>
      <vt:lpstr>K čemu to všechno je… například…</vt:lpstr>
      <vt:lpstr>Prezentace aplikace PowerPoint</vt:lpstr>
      <vt:lpstr>Prezentace aplikace PowerPoint</vt:lpstr>
      <vt:lpstr>Prezentace aplikace PowerPoint</vt:lpstr>
      <vt:lpstr>Způsoby pro zobrazení dat</vt:lpstr>
      <vt:lpstr>Vícebarevné analýzy generují mnoho dat…</vt:lpstr>
      <vt:lpstr>Prezentace aplikace PowerPoint</vt:lpstr>
      <vt:lpstr>Prezentace aplikace PowerPoint</vt:lpstr>
      <vt:lpstr>Cell tracking and proliferation</vt:lpstr>
      <vt:lpstr>Prezentace aplikace PowerPoint</vt:lpstr>
      <vt:lpstr>Approaches</vt:lpstr>
      <vt:lpstr>Buněčný cyklus</vt:lpstr>
      <vt:lpstr>Prezentace aplikace PowerPoint</vt:lpstr>
      <vt:lpstr>Prezentace aplikace PowerPoint</vt:lpstr>
      <vt:lpstr>Prezentace aplikace PowerPoint</vt:lpstr>
      <vt:lpstr>Cell cycle histogram: how to analyze?</vt:lpstr>
      <vt:lpstr>Prezentace aplikace PowerPoint</vt:lpstr>
      <vt:lpstr>Prezentace aplikace PowerPoint</vt:lpstr>
      <vt:lpstr>Prezentace aplikace PowerPoint</vt:lpstr>
      <vt:lpstr>Prezentace aplikace PowerPoint</vt:lpstr>
      <vt:lpstr>Click azide/alkyne reaction </vt:lpstr>
      <vt:lpstr>Click-IT (Invitrogen) applications  analysis of DNA synthesis (EdU - 5-Ethynyl-2'-deoxyuridine)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Flow cytometry most common application</vt:lpstr>
      <vt:lpstr>Example of final set-up</vt:lpstr>
      <vt:lpstr>Example of final results (DU-145)</vt:lpstr>
      <vt:lpstr>Example of final results</vt:lpstr>
      <vt:lpstr>The Nobel Prize in Chemistry 2008 </vt:lpstr>
      <vt:lpstr>Fluorescent proteins </vt:lpstr>
      <vt:lpstr>Fluorescent proteins</vt:lpstr>
      <vt:lpstr>Prezentace aplikace PowerPoint</vt:lpstr>
      <vt:lpstr>Fluorescent proteins</vt:lpstr>
      <vt:lpstr>Roger Tsien</vt:lpstr>
      <vt:lpstr>Prezentace aplikace PowerPoint</vt:lpstr>
      <vt:lpstr>Fucci  (fluorescent ubiquitination-based cell cycle indicator) cells</vt:lpstr>
      <vt:lpstr>Fucci</vt:lpstr>
      <vt:lpstr>Prezentace aplikace PowerPoint</vt:lpstr>
      <vt:lpstr>Summary</vt:lpstr>
      <vt:lpstr>Trendy: instrumentace</vt:lpstr>
      <vt:lpstr>Spectral flow cytometry J.P. Robinson, Purdue University</vt:lpstr>
      <vt:lpstr>Spectral flow cytometry</vt:lpstr>
      <vt:lpstr>Conventional vs. spectral analysis</vt:lpstr>
      <vt:lpstr>Prezentace aplikace PowerPoint</vt:lpstr>
      <vt:lpstr>Single Cell Mass Cytometry</vt:lpstr>
      <vt:lpstr>Single Cell Mass Cytometry</vt:lpstr>
      <vt:lpstr>Personální systémy</vt:lpstr>
      <vt:lpstr>Trendy: Reagencie</vt:lpstr>
      <vt:lpstr>PrimeFlow™ RNA Assay </vt:lpstr>
      <vt:lpstr>Briliant Violet polymers </vt:lpstr>
      <vt:lpstr>Shrnutí přednášky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ksoucek</dc:creator>
  <cp:lastModifiedBy>ksoucek</cp:lastModifiedBy>
  <cp:revision>16</cp:revision>
  <dcterms:created xsi:type="dcterms:W3CDTF">2015-10-24T03:12:08Z</dcterms:created>
  <dcterms:modified xsi:type="dcterms:W3CDTF">2017-11-08T07:47:38Z</dcterms:modified>
</cp:coreProperties>
</file>