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431" r:id="rId2"/>
    <p:sldId id="443" r:id="rId3"/>
    <p:sldId id="449" r:id="rId4"/>
    <p:sldId id="450" r:id="rId5"/>
    <p:sldId id="451" r:id="rId6"/>
    <p:sldId id="452" r:id="rId7"/>
    <p:sldId id="453" r:id="rId8"/>
    <p:sldId id="454" r:id="rId9"/>
    <p:sldId id="455" r:id="rId10"/>
    <p:sldId id="456" r:id="rId11"/>
    <p:sldId id="457" r:id="rId12"/>
    <p:sldId id="459" r:id="rId13"/>
    <p:sldId id="460" r:id="rId14"/>
    <p:sldId id="465" r:id="rId15"/>
    <p:sldId id="466" r:id="rId16"/>
    <p:sldId id="477" r:id="rId17"/>
    <p:sldId id="469" r:id="rId18"/>
    <p:sldId id="470" r:id="rId19"/>
    <p:sldId id="471" r:id="rId20"/>
    <p:sldId id="478" r:id="rId21"/>
    <p:sldId id="474" r:id="rId22"/>
    <p:sldId id="475" r:id="rId23"/>
  </p:sldIdLst>
  <p:sldSz cx="9144000" cy="6858000" type="screen4x3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00" autoAdjust="0"/>
  </p:normalViewPr>
  <p:slideViewPr>
    <p:cSldViewPr>
      <p:cViewPr>
        <p:scale>
          <a:sx n="66" d="100"/>
          <a:sy n="66" d="100"/>
        </p:scale>
        <p:origin x="-2202" y="-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F2DB209-CE3B-44D8-AA8E-DC01340C431A}" type="datetimeFigureOut">
              <a:rPr lang="cs-CZ"/>
              <a:pPr>
                <a:defRPr/>
              </a:pPr>
              <a:t>26.10.2016</a:t>
            </a:fld>
            <a:endParaRPr lang="cs-CZ"/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70E509-2310-4A73-BC9C-E8275F25BF6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26294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7224B5-C6C1-45CC-B0F8-B01F6A68CD5A}" type="datetimeFigureOut">
              <a:rPr lang="cs-CZ"/>
              <a:pPr>
                <a:defRPr/>
              </a:pPr>
              <a:t>26.10.2016</a:t>
            </a:fld>
            <a:endParaRPr lang="cs-CZ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3FEA0E6-8A63-47F3-A152-8F11A64829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48916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222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D4F33B5-2CCF-4FE1-95CE-A2FCCB1F9D8E}" type="slidenum">
              <a:rPr lang="cs-CZ" smtClean="0"/>
              <a:pPr/>
              <a:t>10</a:t>
            </a:fld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325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1AFAFC5-A8EA-42C2-AF8A-963EB91DF78B}" type="slidenum">
              <a:rPr lang="cs-CZ" smtClean="0"/>
              <a:pPr/>
              <a:t>11</a:t>
            </a:fld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AF36405-7CBA-4F8A-8223-4C79FBC24963}" type="slidenum">
              <a:rPr lang="cs-CZ" smtClean="0"/>
              <a:pPr/>
              <a:t>12</a:t>
            </a:fld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63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EBB55F9-BD49-408D-9E70-9DF1DA3C3838}" type="slidenum">
              <a:rPr lang="cs-CZ" smtClean="0"/>
              <a:pPr/>
              <a:t>13</a:t>
            </a:fld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42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D27EF12-5831-449E-AC4E-44B704E6E10E}" type="slidenum">
              <a:rPr lang="cs-CZ" smtClean="0"/>
              <a:pPr/>
              <a:t>14</a:t>
            </a:fld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523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9523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05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0959" indent="-296523" defTabSz="99005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86091" indent="-237218" defTabSz="99005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60528" indent="-237218" defTabSz="99005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34964" indent="-237218" defTabSz="99005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09400" indent="-237218" defTabSz="99005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3837" indent="-237218" defTabSz="99005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58273" indent="-237218" defTabSz="99005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32710" indent="-237218" defTabSz="99005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49A55BD-3AF3-4876-9E5D-3E4E4A07E846}" type="slidenum">
              <a:rPr lang="cs-CZ" altLang="en-US" b="0" smtClean="0"/>
              <a:pPr eaLnBrk="1" hangingPunct="1"/>
              <a:t>15</a:t>
            </a:fld>
            <a:endParaRPr lang="cs-CZ" altLang="en-US" b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523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9523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05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0959" indent="-296523" defTabSz="99005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86091" indent="-237218" defTabSz="99005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60528" indent="-237218" defTabSz="99005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34964" indent="-237218" defTabSz="99005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09400" indent="-237218" defTabSz="99005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3837" indent="-237218" defTabSz="99005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58273" indent="-237218" defTabSz="99005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32710" indent="-237218" defTabSz="99005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49A55BD-3AF3-4876-9E5D-3E4E4A07E846}" type="slidenum">
              <a:rPr lang="cs-CZ" altLang="en-US" b="0" smtClean="0"/>
              <a:pPr eaLnBrk="1" hangingPunct="1"/>
              <a:t>16</a:t>
            </a:fld>
            <a:endParaRPr lang="cs-CZ" altLang="en-US" b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830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9830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05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0959" indent="-296523" defTabSz="99005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86091" indent="-237218" defTabSz="99005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60528" indent="-237218" defTabSz="99005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34964" indent="-237218" defTabSz="99005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09400" indent="-237218" defTabSz="99005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3837" indent="-237218" defTabSz="99005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58273" indent="-237218" defTabSz="99005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32710" indent="-237218" defTabSz="99005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70C101A-2B03-4935-B3A6-1880558A1BAF}" type="slidenum">
              <a:rPr lang="cs-CZ" altLang="en-US" b="0" smtClean="0"/>
              <a:pPr eaLnBrk="1" hangingPunct="1"/>
              <a:t>17</a:t>
            </a:fld>
            <a:endParaRPr lang="cs-CZ" altLang="en-US" b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933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9933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05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0959" indent="-296523" defTabSz="99005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86091" indent="-237218" defTabSz="99005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60528" indent="-237218" defTabSz="99005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34964" indent="-237218" defTabSz="99005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09400" indent="-237218" defTabSz="99005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3837" indent="-237218" defTabSz="99005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58273" indent="-237218" defTabSz="99005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32710" indent="-237218" defTabSz="99005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8E0C8C6-56BD-4708-B6B6-884CF6F838FF}" type="slidenum">
              <a:rPr lang="cs-CZ" altLang="en-US" b="0" smtClean="0"/>
              <a:pPr eaLnBrk="1" hangingPunct="1"/>
              <a:t>18</a:t>
            </a:fld>
            <a:endParaRPr lang="cs-CZ" altLang="en-US" b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035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0035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05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0959" indent="-296523" defTabSz="99005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86091" indent="-237218" defTabSz="99005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60528" indent="-237218" defTabSz="99005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34964" indent="-237218" defTabSz="99005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09400" indent="-237218" defTabSz="99005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3837" indent="-237218" defTabSz="99005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58273" indent="-237218" defTabSz="99005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32710" indent="-237218" defTabSz="99005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25D0F64-7657-4BCA-9D0C-100BF0F668F7}" type="slidenum">
              <a:rPr lang="cs-CZ" altLang="en-US" b="0" smtClean="0"/>
              <a:pPr eaLnBrk="1" hangingPunct="1"/>
              <a:t>19</a:t>
            </a:fld>
            <a:endParaRPr lang="cs-CZ" altLang="en-US" b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D7410BA-B43E-497E-AEFD-9B38EC40580F}" type="slidenum">
              <a:rPr lang="cs-CZ" smtClean="0"/>
              <a:pPr/>
              <a:t>2</a:t>
            </a:fld>
            <a:endParaRPr lang="cs-CZ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035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0035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05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0959" indent="-296523" defTabSz="99005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86091" indent="-237218" defTabSz="99005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60528" indent="-237218" defTabSz="99005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34964" indent="-237218" defTabSz="99005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09400" indent="-237218" defTabSz="99005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3837" indent="-237218" defTabSz="99005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58273" indent="-237218" defTabSz="99005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32710" indent="-237218" defTabSz="99005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25D0F64-7657-4BCA-9D0C-100BF0F668F7}" type="slidenum">
              <a:rPr lang="cs-CZ" altLang="en-US" b="0" smtClean="0"/>
              <a:pPr eaLnBrk="1" hangingPunct="1"/>
              <a:t>20</a:t>
            </a:fld>
            <a:endParaRPr lang="cs-CZ" altLang="en-US" b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342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0342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05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0959" indent="-296523" defTabSz="99005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86091" indent="-237218" defTabSz="99005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60528" indent="-237218" defTabSz="99005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34964" indent="-237218" defTabSz="99005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09400" indent="-237218" defTabSz="99005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3837" indent="-237218" defTabSz="99005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58273" indent="-237218" defTabSz="99005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32710" indent="-237218" defTabSz="99005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DC90BAE-5676-4E5A-BE09-864A48D0BB72}" type="slidenum">
              <a:rPr lang="cs-CZ" altLang="en-US" b="0" smtClean="0"/>
              <a:pPr eaLnBrk="1" hangingPunct="1"/>
              <a:t>21</a:t>
            </a:fld>
            <a:endParaRPr lang="cs-CZ" altLang="en-US" b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445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0445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05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0959" indent="-296523" defTabSz="99005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86091" indent="-237218" defTabSz="99005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60528" indent="-237218" defTabSz="99005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34964" indent="-237218" defTabSz="99005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09400" indent="-237218" defTabSz="99005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3837" indent="-237218" defTabSz="99005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58273" indent="-237218" defTabSz="99005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32710" indent="-237218" defTabSz="99005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F5641DD-10A9-46E1-A189-B16CDDA7FB16}" type="slidenum">
              <a:rPr lang="cs-CZ" altLang="en-US" b="0" smtClean="0"/>
              <a:pPr eaLnBrk="1" hangingPunct="1"/>
              <a:t>22</a:t>
            </a:fld>
            <a:endParaRPr lang="cs-CZ" altLang="en-US" b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FE1074-E12A-46E8-9549-1F0C87F1B2AC}" type="slidenum">
              <a:rPr lang="cs-CZ" smtClean="0"/>
              <a:pPr/>
              <a:t>3</a:t>
            </a:fld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0ABD0C-7A3F-499F-8C8E-B8BCC932D0F3}" type="slidenum">
              <a:rPr lang="cs-CZ" smtClean="0"/>
              <a:pPr/>
              <a:t>4</a:t>
            </a:fld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A45DA52-9F62-457B-BDA0-54D53132F697}" type="slidenum">
              <a:rPr lang="cs-CZ" smtClean="0"/>
              <a:pPr/>
              <a:t>5</a:t>
            </a:fld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1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E8E95A3-E89E-4548-8DE1-4CE4A4C7A59C}" type="slidenum">
              <a:rPr lang="cs-CZ" smtClean="0"/>
              <a:pPr/>
              <a:t>6</a:t>
            </a:fld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91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EF99E3A-D6C4-4E67-970A-3E2CCCF19352}" type="slidenum">
              <a:rPr lang="cs-CZ" smtClean="0"/>
              <a:pPr/>
              <a:t>7</a:t>
            </a:fld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01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22ED70-4176-464B-BF81-EDB062AF202D}" type="slidenum">
              <a:rPr lang="cs-CZ" smtClean="0"/>
              <a:pPr/>
              <a:t>8</a:t>
            </a:fld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7E76065-C25E-4104-9A0A-943968989678}" type="slidenum">
              <a:rPr lang="cs-CZ" smtClean="0"/>
              <a:pPr/>
              <a:t>9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C494E-6413-4D07-9001-F87B297528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A0A2C-E34E-4194-8B9F-2828A9CE09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3B3C9-86E0-47B8-B570-25D4CC3E60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F367F-5CD2-435A-8CA4-1932E60B512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CC82B-F7F1-4D38-8B17-29EC0256CD8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76DFA-F56E-4004-9B38-6B8B0690ED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39172-2349-4A4B-B60D-89403753C8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F0F8A-36F4-405B-8429-F4B1F13614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353C7-E785-4839-BB67-9CA1366879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AA2ED-B296-454B-B8B2-C24DCCDC747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BB0C0-826C-4F34-9CDD-6FC0A348BB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3" descr="1212569_21823227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B4670F-B1B7-4809-8F8A-E37A6D0538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031" name="Obrázek 9" descr="logo_mu_cerne.gif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5613" y="6323013"/>
            <a:ext cx="18161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00" r:id="rId2"/>
    <p:sldLayoutId id="214748381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3200" kern="1200">
          <a:solidFill>
            <a:srgbClr val="81818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800" kern="1200">
          <a:solidFill>
            <a:srgbClr val="81818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rgbClr val="81818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000" kern="1200">
          <a:solidFill>
            <a:srgbClr val="818184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2000" kern="1200">
          <a:solidFill>
            <a:srgbClr val="81818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odnadpis 2"/>
          <p:cNvSpPr>
            <a:spLocks/>
          </p:cNvSpPr>
          <p:nvPr/>
        </p:nvSpPr>
        <p:spPr bwMode="auto">
          <a:xfrm>
            <a:off x="1331640" y="4221088"/>
            <a:ext cx="64008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cs-CZ" sz="2000" b="1" dirty="0">
                <a:solidFill>
                  <a:srgbClr val="000066"/>
                </a:solidFill>
                <a:latin typeface="Tahoma" pitchFamily="34" charset="0"/>
              </a:rPr>
              <a:t/>
            </a:r>
            <a:br>
              <a:rPr lang="cs-CZ" sz="2000" b="1" dirty="0">
                <a:solidFill>
                  <a:srgbClr val="000066"/>
                </a:solidFill>
                <a:latin typeface="Tahoma" pitchFamily="34" charset="0"/>
              </a:rPr>
            </a:br>
            <a:r>
              <a:rPr lang="cs-CZ" sz="2000" dirty="0">
                <a:solidFill>
                  <a:srgbClr val="000066"/>
                </a:solidFill>
                <a:latin typeface="Tahoma" pitchFamily="34" charset="0"/>
              </a:rPr>
              <a:t> Luděk Bláha, </a:t>
            </a:r>
            <a:r>
              <a:rPr lang="cs-CZ" sz="2000" dirty="0" err="1">
                <a:solidFill>
                  <a:srgbClr val="000066"/>
                </a:solidFill>
                <a:latin typeface="Tahoma" pitchFamily="34" charset="0"/>
              </a:rPr>
              <a:t>PřF</a:t>
            </a:r>
            <a:r>
              <a:rPr lang="cs-CZ" sz="2000" dirty="0">
                <a:solidFill>
                  <a:srgbClr val="000066"/>
                </a:solidFill>
                <a:latin typeface="Tahoma" pitchFamily="34" charset="0"/>
              </a:rPr>
              <a:t> MU</a:t>
            </a: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, RECETOX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www.recetox.cz</a:t>
            </a:r>
            <a:endParaRPr lang="cs-CZ" sz="2000" dirty="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457200" y="2384425"/>
            <a:ext cx="83820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s-CZ" sz="2800" dirty="0">
                <a:solidFill>
                  <a:srgbClr val="FF3300"/>
                </a:solidFill>
              </a:rPr>
              <a:t>BIOMARKERS AND TOXICITY MECHANISMS</a:t>
            </a:r>
          </a:p>
          <a:p>
            <a:pPr algn="ctr" eaLnBrk="0" hangingPunct="0"/>
            <a:r>
              <a:rPr lang="cs-CZ" sz="3600" b="1" dirty="0" smtClean="0">
                <a:solidFill>
                  <a:srgbClr val="FF3300"/>
                </a:solidFill>
              </a:rPr>
              <a:t>08 –Toxicity m</a:t>
            </a:r>
            <a:r>
              <a:rPr lang="en-GB" sz="3600" b="1" dirty="0" err="1" smtClean="0">
                <a:solidFill>
                  <a:srgbClr val="FF3300"/>
                </a:solidFill>
              </a:rPr>
              <a:t>echanisms</a:t>
            </a:r>
            <a:r>
              <a:rPr lang="cs-CZ" sz="3600" b="1" dirty="0" smtClean="0">
                <a:solidFill>
                  <a:srgbClr val="FF3300"/>
                </a:solidFill>
              </a:rPr>
              <a:t> </a:t>
            </a:r>
            <a:r>
              <a:rPr lang="cs-CZ" sz="3600" b="1" dirty="0" err="1" smtClean="0">
                <a:solidFill>
                  <a:srgbClr val="FF3300"/>
                </a:solidFill>
              </a:rPr>
              <a:t>at</a:t>
            </a:r>
            <a:r>
              <a:rPr lang="cs-CZ" sz="3600" b="1" dirty="0" smtClean="0">
                <a:solidFill>
                  <a:srgbClr val="FF3300"/>
                </a:solidFill>
              </a:rPr>
              <a:t> </a:t>
            </a:r>
            <a:r>
              <a:rPr lang="cs-CZ" sz="3600" b="1" dirty="0" smtClean="0">
                <a:solidFill>
                  <a:srgbClr val="FF3300"/>
                </a:solidFill>
              </a:rPr>
              <a:t>cell </a:t>
            </a:r>
            <a:r>
              <a:rPr lang="cs-CZ" sz="3600" b="1" dirty="0" err="1" smtClean="0">
                <a:solidFill>
                  <a:srgbClr val="FF3300"/>
                </a:solidFill>
              </a:rPr>
              <a:t>level</a:t>
            </a:r>
            <a:endParaRPr lang="en-GB" sz="3600" b="1" dirty="0" smtClean="0">
              <a:solidFill>
                <a:srgbClr val="FF3300"/>
              </a:solidFill>
            </a:endParaRPr>
          </a:p>
          <a:p>
            <a:pPr algn="ctr" eaLnBrk="0" hangingPunct="0"/>
            <a:endParaRPr lang="cs-CZ" sz="4000" dirty="0"/>
          </a:p>
        </p:txBody>
      </p:sp>
      <p:pic>
        <p:nvPicPr>
          <p:cNvPr id="4100" name="Picture 7" descr="OPVK_MU_stred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5487988"/>
            <a:ext cx="4537075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C:\Documents and Settings\Ludek Blaha\Obrázky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138" y="485775"/>
            <a:ext cx="7704137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C:\Documents and Settings\Ludek Blaha\Obrázky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990600"/>
            <a:ext cx="8610600" cy="561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Different “types” of </a:t>
            </a:r>
            <a:r>
              <a:rPr lang="en-US" dirty="0" err="1" smtClean="0">
                <a:solidFill>
                  <a:schemeClr val="tx1"/>
                </a:solidFill>
              </a:rPr>
              <a:t>signalling</a:t>
            </a:r>
            <a:r>
              <a:rPr lang="en-US" dirty="0" smtClean="0">
                <a:solidFill>
                  <a:schemeClr val="tx1"/>
                </a:solidFill>
              </a:rPr>
              <a:t> crosstalk </a:t>
            </a:r>
            <a:r>
              <a:rPr lang="cs-CZ" dirty="0" smtClean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networks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23528" y="1124744"/>
            <a:ext cx="3456384" cy="4176464"/>
          </a:xfrm>
          <a:noFill/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en-GB" sz="2400" b="1" dirty="0" smtClean="0"/>
              <a:t>C</a:t>
            </a:r>
            <a:r>
              <a:rPr lang="en-US" sz="2400" b="1" dirty="0" err="1" smtClean="0"/>
              <a:t>holera</a:t>
            </a:r>
            <a:r>
              <a:rPr lang="en-US" sz="2400" b="1" dirty="0" smtClean="0"/>
              <a:t> toxin </a:t>
            </a:r>
            <a:br>
              <a:rPr lang="en-US" sz="2400" b="1" dirty="0" smtClean="0"/>
            </a:br>
            <a:endParaRPr lang="en-US" sz="2400" b="1" dirty="0" smtClean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sz="2400" dirty="0" smtClean="0"/>
              <a:t>CT acts as </a:t>
            </a:r>
            <a:r>
              <a:rPr lang="cs-CZ" sz="2400" b="1" dirty="0" err="1" smtClean="0"/>
              <a:t>adenylate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cyclase</a:t>
            </a:r>
            <a:r>
              <a:rPr lang="en-GB" sz="2400" dirty="0" smtClean="0"/>
              <a:t> enzyme</a:t>
            </a:r>
          </a:p>
          <a:p>
            <a:pPr marL="533400" indent="-533400" eaLnBrk="1" hangingPunct="1">
              <a:buFont typeface="Wingdings"/>
              <a:buChar char="à"/>
            </a:pPr>
            <a:r>
              <a:rPr lang="en-GB" sz="2400" dirty="0" smtClean="0">
                <a:sym typeface="Wingdings" pitchFamily="2" charset="2"/>
              </a:rPr>
              <a:t>increasing </a:t>
            </a:r>
            <a:r>
              <a:rPr lang="en-GB" sz="2400" dirty="0" err="1" smtClean="0">
                <a:sym typeface="Wingdings" pitchFamily="2" charset="2"/>
              </a:rPr>
              <a:t>cAMP</a:t>
            </a:r>
            <a:r>
              <a:rPr lang="en-GB" sz="2400" dirty="0" smtClean="0">
                <a:sym typeface="Wingdings" pitchFamily="2" charset="2"/>
              </a:rPr>
              <a:t> levels </a:t>
            </a:r>
          </a:p>
          <a:p>
            <a:pPr marL="533400" indent="-533400" eaLnBrk="1" hangingPunct="1">
              <a:buFont typeface="Wingdings"/>
              <a:buChar char="à"/>
            </a:pPr>
            <a:r>
              <a:rPr lang="en-GB" sz="2400" dirty="0" smtClean="0">
                <a:sym typeface="Wingdings" pitchFamily="2" charset="2"/>
              </a:rPr>
              <a:t>TOXICITY</a:t>
            </a:r>
            <a:endParaRPr lang="cs-CZ" sz="2400" dirty="0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en-US" sz="2400" dirty="0" smtClean="0"/>
          </a:p>
        </p:txBody>
      </p:sp>
      <p:pic>
        <p:nvPicPr>
          <p:cNvPr id="27651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772816"/>
            <a:ext cx="4795838" cy="479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84584"/>
            <a:ext cx="8458200" cy="68012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chemeClr val="tx1"/>
                </a:solidFill>
              </a:rPr>
              <a:t>Disruption of intracellular signaling - EXAMPLES</a:t>
            </a:r>
            <a:endParaRPr lang="cs-CZ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504" y="620688"/>
            <a:ext cx="3672408" cy="5472608"/>
          </a:xfrm>
          <a:noFill/>
        </p:spPr>
        <p:txBody>
          <a:bodyPr/>
          <a:lstStyle/>
          <a:p>
            <a:pPr marL="533400" indent="-533400" eaLnBrk="1" hangingPunct="1">
              <a:buNone/>
            </a:pPr>
            <a:r>
              <a:rPr lang="en-US" sz="2400" b="1" dirty="0" smtClean="0"/>
              <a:t>Example</a:t>
            </a:r>
            <a:r>
              <a:rPr lang="en-GB" sz="2400" b="1" dirty="0" smtClean="0"/>
              <a:t>:</a:t>
            </a:r>
            <a:r>
              <a:rPr lang="en-US" sz="2400" b="1" dirty="0" smtClean="0"/>
              <a:t> </a:t>
            </a:r>
            <a:r>
              <a:rPr lang="cs-CZ" sz="2400" dirty="0" err="1" smtClean="0"/>
              <a:t>Lipopolysaccharide</a:t>
            </a:r>
            <a:r>
              <a:rPr lang="en-GB" sz="2400" dirty="0" smtClean="0"/>
              <a:t>s (LPS) from cell walls</a:t>
            </a:r>
          </a:p>
          <a:p>
            <a:pPr marL="533400" indent="-533400" eaLnBrk="1" hangingPunct="1">
              <a:buNone/>
            </a:pPr>
            <a:r>
              <a:rPr lang="en-GB" sz="2400" dirty="0" smtClean="0"/>
              <a:t>	</a:t>
            </a:r>
            <a:r>
              <a:rPr lang="cs-CZ" sz="1800" dirty="0" smtClean="0">
                <a:sym typeface="Wingdings" pitchFamily="2" charset="2"/>
              </a:rPr>
              <a:t></a:t>
            </a:r>
            <a:r>
              <a:rPr lang="en-US" sz="1800" dirty="0" smtClean="0">
                <a:sym typeface="Wingdings" pitchFamily="2" charset="2"/>
              </a:rPr>
              <a:t> h</a:t>
            </a:r>
            <a:r>
              <a:rPr lang="en-GB" sz="1800" dirty="0" err="1" smtClean="0">
                <a:sym typeface="Wingdings" pitchFamily="2" charset="2"/>
              </a:rPr>
              <a:t>yper</a:t>
            </a:r>
            <a:r>
              <a:rPr lang="en-US" sz="1800" dirty="0" smtClean="0">
                <a:sym typeface="Wingdings" pitchFamily="2" charset="2"/>
              </a:rPr>
              <a:t>activation </a:t>
            </a:r>
            <a:r>
              <a:rPr lang="cs-CZ" sz="1800" dirty="0" smtClean="0"/>
              <a:t> </a:t>
            </a:r>
            <a:r>
              <a:rPr lang="en-GB" sz="1800" dirty="0" smtClean="0"/>
              <a:t>of intracellular signals </a:t>
            </a:r>
            <a:r>
              <a:rPr lang="en-GB" sz="1800" dirty="0" smtClean="0">
                <a:sym typeface="Wingdings" pitchFamily="2" charset="2"/>
              </a:rPr>
              <a:t> </a:t>
            </a:r>
            <a:r>
              <a:rPr lang="cs-CZ" sz="1800" dirty="0" err="1" smtClean="0"/>
              <a:t>immunotoxicity</a:t>
            </a:r>
            <a:endParaRPr lang="cs-CZ" sz="1800" dirty="0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en-US" sz="2400" dirty="0" smtClean="0"/>
          </a:p>
        </p:txBody>
      </p:sp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3" cstate="print"/>
          <a:srcRect t="2784" r="1584" b="2543"/>
          <a:stretch>
            <a:fillRect/>
          </a:stretch>
        </p:blipFill>
        <p:spPr bwMode="auto">
          <a:xfrm>
            <a:off x="3851920" y="332656"/>
            <a:ext cx="4981259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8" y="63596"/>
            <a:ext cx="5050190" cy="156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ovéPole 11"/>
          <p:cNvSpPr txBox="1"/>
          <p:nvPr/>
        </p:nvSpPr>
        <p:spPr>
          <a:xfrm>
            <a:off x="1823692" y="231031"/>
            <a:ext cx="332437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200" dirty="0" smtClean="0"/>
              <a:t>DOI: 10.1021/acs.est.5b02049</a:t>
            </a:r>
          </a:p>
          <a:p>
            <a:r>
              <a:rPr lang="fr-FR" sz="1200" dirty="0" smtClean="0"/>
              <a:t>Environ. Sci. Technol. 2015, 49, 12457−12464</a:t>
            </a:r>
            <a:endParaRPr lang="en-GB" sz="1200" dirty="0"/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4" cstate="print"/>
          <a:srcRect t="5357" b="7143"/>
          <a:stretch>
            <a:fillRect/>
          </a:stretch>
        </p:blipFill>
        <p:spPr bwMode="auto">
          <a:xfrm>
            <a:off x="107504" y="2780928"/>
            <a:ext cx="792088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02138" y="260648"/>
            <a:ext cx="4134358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Elipsa 15"/>
          <p:cNvSpPr/>
          <p:nvPr/>
        </p:nvSpPr>
        <p:spPr>
          <a:xfrm>
            <a:off x="5436096" y="980728"/>
            <a:ext cx="864096" cy="7920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Přímá spojovací šipka 17"/>
          <p:cNvCxnSpPr/>
          <p:nvPr/>
        </p:nvCxnSpPr>
        <p:spPr>
          <a:xfrm flipH="1">
            <a:off x="4355976" y="1844824"/>
            <a:ext cx="1512168" cy="3888432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 bwMode="auto">
          <a:xfrm>
            <a:off x="0" y="188640"/>
            <a:ext cx="9144000" cy="65405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en-US" dirty="0" smtClean="0">
                <a:solidFill>
                  <a:schemeClr val="tx1"/>
                </a:solidFill>
              </a:rPr>
              <a:t>Cell and </a:t>
            </a:r>
            <a:r>
              <a:rPr lang="cs-CZ" altLang="en-US" dirty="0" err="1" smtClean="0">
                <a:solidFill>
                  <a:schemeClr val="tx1"/>
                </a:solidFill>
              </a:rPr>
              <a:t>its</a:t>
            </a:r>
            <a:r>
              <a:rPr lang="cs-CZ" altLang="en-US" dirty="0" smtClean="0">
                <a:solidFill>
                  <a:schemeClr val="tx1"/>
                </a:solidFill>
              </a:rPr>
              <a:t> basic </a:t>
            </a:r>
            <a:r>
              <a:rPr lang="cs-CZ" altLang="en-US" dirty="0" err="1" smtClean="0">
                <a:solidFill>
                  <a:schemeClr val="tx1"/>
                </a:solidFill>
              </a:rPr>
              <a:t>functions</a:t>
            </a:r>
            <a:r>
              <a:rPr lang="cs-CZ" altLang="en-US" dirty="0" smtClean="0">
                <a:solidFill>
                  <a:schemeClr val="tx1"/>
                </a:solidFill>
              </a:rPr>
              <a:t> and </a:t>
            </a:r>
            <a:r>
              <a:rPr lang="cs-CZ" altLang="en-US" dirty="0" err="1" smtClean="0">
                <a:solidFill>
                  <a:schemeClr val="tx1"/>
                </a:solidFill>
              </a:rPr>
              <a:t>life</a:t>
            </a:r>
            <a:r>
              <a:rPr lang="cs-CZ" altLang="en-US" dirty="0" smtClean="0">
                <a:solidFill>
                  <a:schemeClr val="tx1"/>
                </a:solidFill>
              </a:rPr>
              <a:t> </a:t>
            </a:r>
            <a:r>
              <a:rPr lang="cs-CZ" altLang="en-US" dirty="0" err="1" smtClean="0">
                <a:solidFill>
                  <a:schemeClr val="tx1"/>
                </a:solidFill>
              </a:rPr>
              <a:t>trajectories</a:t>
            </a:r>
            <a:endParaRPr lang="cs-CZ" altLang="en-US" dirty="0" smtClean="0">
              <a:solidFill>
                <a:schemeClr val="tx1"/>
              </a:solidFill>
            </a:endParaRPr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>
          <a:xfrm>
            <a:off x="323850" y="1054100"/>
            <a:ext cx="8362950" cy="2735263"/>
          </a:xfrm>
        </p:spPr>
        <p:txBody>
          <a:bodyPr/>
          <a:lstStyle/>
          <a:p>
            <a:r>
              <a:rPr lang="cs-CZ" altLang="en-US" dirty="0" err="1" smtClean="0"/>
              <a:t>Metabolism</a:t>
            </a:r>
            <a:endParaRPr lang="cs-CZ" altLang="en-US" dirty="0" smtClean="0"/>
          </a:p>
          <a:p>
            <a:r>
              <a:rPr lang="cs-CZ" altLang="en-US" dirty="0" err="1" smtClean="0"/>
              <a:t>Proliferation</a:t>
            </a:r>
            <a:r>
              <a:rPr lang="cs-CZ" altLang="en-US" dirty="0" smtClean="0"/>
              <a:t> (cell </a:t>
            </a:r>
            <a:r>
              <a:rPr lang="cs-CZ" altLang="en-US" dirty="0" err="1" smtClean="0"/>
              <a:t>division</a:t>
            </a:r>
            <a:r>
              <a:rPr lang="cs-CZ" altLang="en-US" dirty="0" smtClean="0"/>
              <a:t>) – cell </a:t>
            </a:r>
            <a:r>
              <a:rPr lang="cs-CZ" altLang="en-US" dirty="0" err="1" smtClean="0"/>
              <a:t>cycle</a:t>
            </a:r>
            <a:r>
              <a:rPr lang="cs-CZ" altLang="en-US" dirty="0" smtClean="0"/>
              <a:t> </a:t>
            </a:r>
          </a:p>
          <a:p>
            <a:r>
              <a:rPr lang="cs-CZ" altLang="en-US" dirty="0" err="1"/>
              <a:t>Diferentiation</a:t>
            </a:r>
            <a:endParaRPr lang="cs-CZ" altLang="en-US" dirty="0"/>
          </a:p>
          <a:p>
            <a:r>
              <a:rPr lang="cs-CZ" altLang="en-US" dirty="0" smtClean="0"/>
              <a:t>Senescence </a:t>
            </a:r>
          </a:p>
          <a:p>
            <a:r>
              <a:rPr lang="cs-CZ" altLang="en-US" dirty="0" smtClean="0"/>
              <a:t>Cell </a:t>
            </a:r>
            <a:r>
              <a:rPr lang="cs-CZ" altLang="en-US" dirty="0" err="1" smtClean="0"/>
              <a:t>death</a:t>
            </a:r>
            <a:endParaRPr lang="cs-CZ" altLang="en-US" dirty="0" smtClean="0"/>
          </a:p>
          <a:p>
            <a:pPr lvl="1" indent="-342900">
              <a:buFontTx/>
              <a:buChar char="-"/>
            </a:pPr>
            <a:r>
              <a:rPr lang="cs-CZ" altLang="en-US" sz="2000" dirty="0" err="1" smtClean="0"/>
              <a:t>Apoptosis</a:t>
            </a:r>
            <a:endParaRPr lang="cs-CZ" altLang="en-US" sz="2000" dirty="0" smtClean="0"/>
          </a:p>
          <a:p>
            <a:pPr lvl="1" indent="-342900">
              <a:buFontTx/>
              <a:buChar char="-"/>
            </a:pPr>
            <a:r>
              <a:rPr lang="cs-CZ" altLang="en-US" sz="2000" dirty="0" err="1" smtClean="0"/>
              <a:t>Necroptosis</a:t>
            </a:r>
            <a:endParaRPr lang="cs-CZ" altLang="en-US" sz="2000" dirty="0" smtClean="0"/>
          </a:p>
          <a:p>
            <a:pPr lvl="1" indent="-342900">
              <a:buFontTx/>
              <a:buChar char="-"/>
            </a:pPr>
            <a:r>
              <a:rPr lang="cs-CZ" altLang="en-US" sz="2000" dirty="0" err="1" smtClean="0"/>
              <a:t>Necrosis</a:t>
            </a:r>
            <a:r>
              <a:rPr lang="cs-CZ" altLang="en-US" sz="2000" dirty="0" smtClean="0"/>
              <a:t> </a:t>
            </a:r>
          </a:p>
        </p:txBody>
      </p:sp>
      <p:pic>
        <p:nvPicPr>
          <p:cNvPr id="8196" name="Picture 2" descr="https://www.i-med.ac.at/imcbc/bc/bilder/picture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781300"/>
            <a:ext cx="4498975" cy="399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593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 bwMode="auto">
          <a:xfrm>
            <a:off x="0" y="188640"/>
            <a:ext cx="9144000" cy="65405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en-US" dirty="0" smtClean="0">
                <a:solidFill>
                  <a:schemeClr val="tx1"/>
                </a:solidFill>
              </a:rPr>
              <a:t>Influence of toxicity </a:t>
            </a:r>
            <a:r>
              <a:rPr lang="cs-CZ" altLang="en-US" dirty="0" err="1" smtClean="0">
                <a:solidFill>
                  <a:schemeClr val="tx1"/>
                </a:solidFill>
              </a:rPr>
              <a:t>mechanisms</a:t>
            </a:r>
            <a:r>
              <a:rPr lang="cs-CZ" altLang="en-US" dirty="0" smtClean="0">
                <a:solidFill>
                  <a:schemeClr val="tx1"/>
                </a:solidFill>
              </a:rPr>
              <a:t> on </a:t>
            </a:r>
            <a:r>
              <a:rPr lang="cs-CZ" altLang="en-US" dirty="0" err="1" smtClean="0">
                <a:solidFill>
                  <a:schemeClr val="tx1"/>
                </a:solidFill>
              </a:rPr>
              <a:t>cellular</a:t>
            </a:r>
            <a:r>
              <a:rPr lang="cs-CZ" altLang="en-US" dirty="0" smtClean="0">
                <a:solidFill>
                  <a:schemeClr val="tx1"/>
                </a:solidFill>
              </a:rPr>
              <a:t> </a:t>
            </a:r>
            <a:r>
              <a:rPr lang="cs-CZ" altLang="en-US" dirty="0" err="1" smtClean="0">
                <a:solidFill>
                  <a:schemeClr val="tx1"/>
                </a:solidFill>
              </a:rPr>
              <a:t>life</a:t>
            </a:r>
            <a:r>
              <a:rPr lang="cs-CZ" altLang="en-US" dirty="0" smtClean="0">
                <a:solidFill>
                  <a:schemeClr val="tx1"/>
                </a:solidFill>
              </a:rPr>
              <a:t> </a:t>
            </a:r>
            <a:r>
              <a:rPr lang="cs-CZ" altLang="en-US" dirty="0" err="1" smtClean="0">
                <a:solidFill>
                  <a:schemeClr val="tx1"/>
                </a:solidFill>
              </a:rPr>
              <a:t>trajectories</a:t>
            </a:r>
            <a:r>
              <a:rPr lang="cs-CZ" altLang="en-US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>
          <a:xfrm>
            <a:off x="219770" y="980728"/>
            <a:ext cx="8918326" cy="5877272"/>
          </a:xfrm>
        </p:spPr>
        <p:txBody>
          <a:bodyPr>
            <a:normAutofit fontScale="62500" lnSpcReduction="20000"/>
          </a:bodyPr>
          <a:lstStyle/>
          <a:p>
            <a:r>
              <a:rPr lang="cs-CZ" altLang="en-US" b="1" dirty="0" err="1" smtClean="0">
                <a:solidFill>
                  <a:srgbClr val="FF0000"/>
                </a:solidFill>
              </a:rPr>
              <a:t>Various</a:t>
            </a:r>
            <a:r>
              <a:rPr lang="cs-CZ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</a:rPr>
              <a:t>toxicit</a:t>
            </a:r>
            <a:r>
              <a:rPr lang="cs-CZ" altLang="en-US" b="1" dirty="0" smtClean="0">
                <a:solidFill>
                  <a:srgbClr val="FF0000"/>
                </a:solidFill>
              </a:rPr>
              <a:t>y </a:t>
            </a:r>
            <a:r>
              <a:rPr lang="cs-CZ" altLang="en-US" b="1" dirty="0" err="1" smtClean="0">
                <a:solidFill>
                  <a:srgbClr val="FF0000"/>
                </a:solidFill>
              </a:rPr>
              <a:t>mechanisms</a:t>
            </a:r>
            <a:r>
              <a:rPr lang="cs-CZ" altLang="en-US" b="1" dirty="0" smtClean="0">
                <a:solidFill>
                  <a:srgbClr val="FF0000"/>
                </a:solidFill>
              </a:rPr>
              <a:t> / </a:t>
            </a:r>
            <a:r>
              <a:rPr lang="cs-CZ" altLang="en-US" b="1" dirty="0" err="1" smtClean="0">
                <a:solidFill>
                  <a:srgbClr val="FF0000"/>
                </a:solidFill>
              </a:rPr>
              <a:t>modes</a:t>
            </a:r>
            <a:r>
              <a:rPr lang="cs-CZ" altLang="en-US" b="1" dirty="0" smtClean="0">
                <a:solidFill>
                  <a:srgbClr val="FF0000"/>
                </a:solidFill>
              </a:rPr>
              <a:t> of </a:t>
            </a:r>
            <a:r>
              <a:rPr lang="cs-CZ" altLang="en-US" b="1" dirty="0" err="1" smtClean="0">
                <a:solidFill>
                  <a:srgbClr val="FF0000"/>
                </a:solidFill>
              </a:rPr>
              <a:t>action</a:t>
            </a:r>
            <a:endParaRPr lang="en-US" altLang="en-US" b="1" dirty="0" smtClean="0">
              <a:solidFill>
                <a:srgbClr val="FF0000"/>
              </a:solidFill>
            </a:endParaRPr>
          </a:p>
          <a:p>
            <a:pPr lvl="1"/>
            <a:r>
              <a:rPr lang="cs-CZ" altLang="en-US" dirty="0" err="1" smtClean="0"/>
              <a:t>i.e</a:t>
            </a:r>
            <a:r>
              <a:rPr lang="cs-CZ" altLang="en-US" dirty="0" smtClean="0"/>
              <a:t>. </a:t>
            </a:r>
            <a:r>
              <a:rPr lang="cs-CZ" altLang="en-US" dirty="0" err="1" smtClean="0"/>
              <a:t>those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discussed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previously</a:t>
            </a:r>
            <a:endParaRPr lang="cs-CZ" altLang="en-US" dirty="0" smtClean="0"/>
          </a:p>
          <a:p>
            <a:pPr lvl="2"/>
            <a:r>
              <a:rPr lang="cs-CZ" altLang="en-US" dirty="0" err="1" smtClean="0"/>
              <a:t>PROTEINS</a:t>
            </a:r>
            <a:r>
              <a:rPr lang="cs-CZ" altLang="en-US" dirty="0" smtClean="0"/>
              <a:t> – enzyme </a:t>
            </a:r>
            <a:r>
              <a:rPr lang="cs-CZ" altLang="en-US" dirty="0" err="1" smtClean="0"/>
              <a:t>inhibitions</a:t>
            </a:r>
            <a:r>
              <a:rPr lang="cs-CZ" altLang="en-US" dirty="0" smtClean="0"/>
              <a:t>, protein </a:t>
            </a:r>
            <a:r>
              <a:rPr lang="cs-CZ" altLang="en-US" dirty="0" err="1" smtClean="0"/>
              <a:t>damage</a:t>
            </a:r>
            <a:r>
              <a:rPr lang="en-US" altLang="en-US" dirty="0" smtClean="0"/>
              <a:t>/</a:t>
            </a:r>
            <a:r>
              <a:rPr lang="cs-CZ" altLang="en-US" dirty="0" err="1" smtClean="0"/>
              <a:t>oxidation</a:t>
            </a:r>
            <a:endParaRPr lang="cs-CZ" altLang="en-US" dirty="0" smtClean="0"/>
          </a:p>
          <a:p>
            <a:pPr lvl="2"/>
            <a:r>
              <a:rPr lang="cs-CZ" altLang="en-US" dirty="0" smtClean="0"/>
              <a:t>DNA </a:t>
            </a:r>
            <a:r>
              <a:rPr lang="cs-CZ" altLang="en-US" dirty="0" err="1" smtClean="0"/>
              <a:t>damage</a:t>
            </a:r>
            <a:endParaRPr lang="cs-CZ" altLang="en-US" dirty="0"/>
          </a:p>
          <a:p>
            <a:pPr lvl="2"/>
            <a:r>
              <a:rPr lang="cs-CZ" altLang="en-US" dirty="0" err="1" smtClean="0"/>
              <a:t>MEMBRANE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disruption</a:t>
            </a:r>
            <a:endParaRPr lang="cs-CZ" altLang="en-US" dirty="0" smtClean="0"/>
          </a:p>
          <a:p>
            <a:pPr lvl="1"/>
            <a:r>
              <a:rPr lang="cs-CZ" altLang="en-US" dirty="0" smtClean="0"/>
              <a:t>as </a:t>
            </a:r>
            <a:r>
              <a:rPr lang="cs-CZ" altLang="en-US" dirty="0" err="1" smtClean="0"/>
              <a:t>well</a:t>
            </a:r>
            <a:r>
              <a:rPr lang="cs-CZ" altLang="en-US" dirty="0" smtClean="0"/>
              <a:t> as </a:t>
            </a:r>
            <a:r>
              <a:rPr lang="cs-CZ" altLang="en-US" dirty="0" err="1" smtClean="0"/>
              <a:t>others</a:t>
            </a:r>
            <a:endParaRPr lang="cs-CZ" altLang="en-US" dirty="0" smtClean="0"/>
          </a:p>
          <a:p>
            <a:pPr lvl="2"/>
            <a:r>
              <a:rPr lang="cs-CZ" altLang="en-US" b="1" dirty="0" err="1" smtClean="0">
                <a:solidFill>
                  <a:schemeClr val="tx2"/>
                </a:solidFill>
              </a:rPr>
              <a:t>including</a:t>
            </a:r>
            <a:r>
              <a:rPr lang="cs-CZ" altLang="en-US" b="1" dirty="0" smtClean="0">
                <a:solidFill>
                  <a:schemeClr val="tx2"/>
                </a:solidFill>
              </a:rPr>
              <a:t> </a:t>
            </a:r>
            <a:r>
              <a:rPr lang="cs-CZ" altLang="en-US" b="1" dirty="0" err="1" smtClean="0">
                <a:solidFill>
                  <a:schemeClr val="tx2"/>
                </a:solidFill>
              </a:rPr>
              <a:t>mainly</a:t>
            </a:r>
            <a:r>
              <a:rPr lang="cs-CZ" altLang="en-US" b="1" dirty="0" smtClean="0">
                <a:solidFill>
                  <a:schemeClr val="tx2"/>
                </a:solidFill>
              </a:rPr>
              <a:t> </a:t>
            </a:r>
            <a:r>
              <a:rPr lang="cs-CZ" altLang="en-US" b="1" dirty="0" err="1" smtClean="0">
                <a:solidFill>
                  <a:schemeClr val="tx2"/>
                </a:solidFill>
              </a:rPr>
              <a:t>INTRACELLULAR</a:t>
            </a:r>
            <a:r>
              <a:rPr lang="cs-CZ" altLang="en-US" b="1" dirty="0" smtClean="0">
                <a:solidFill>
                  <a:schemeClr val="tx2"/>
                </a:solidFill>
              </a:rPr>
              <a:t> </a:t>
            </a:r>
            <a:r>
              <a:rPr lang="cs-CZ" altLang="en-US" b="1" dirty="0" err="1" smtClean="0">
                <a:solidFill>
                  <a:schemeClr val="tx2"/>
                </a:solidFill>
              </a:rPr>
              <a:t>signalling</a:t>
            </a:r>
            <a:r>
              <a:rPr lang="cs-CZ" altLang="en-US" b="1" dirty="0" smtClean="0">
                <a:solidFill>
                  <a:schemeClr val="tx2"/>
                </a:solidFill>
              </a:rPr>
              <a:t> </a:t>
            </a:r>
            <a:r>
              <a:rPr lang="cs-CZ" altLang="en-US" b="1" dirty="0" err="1" smtClean="0">
                <a:solidFill>
                  <a:schemeClr val="tx2"/>
                </a:solidFill>
              </a:rPr>
              <a:t>disruptions</a:t>
            </a:r>
            <a:endParaRPr lang="cs-CZ" altLang="en-US" b="1" dirty="0" smtClean="0">
              <a:solidFill>
                <a:schemeClr val="tx2"/>
              </a:solidFill>
            </a:endParaRPr>
          </a:p>
          <a:p>
            <a:endParaRPr lang="cs-CZ" altLang="en-US" dirty="0" smtClean="0"/>
          </a:p>
          <a:p>
            <a:r>
              <a:rPr lang="cs-CZ" altLang="en-US" b="1" dirty="0" smtClean="0">
                <a:solidFill>
                  <a:srgbClr val="FF0000"/>
                </a:solidFill>
              </a:rPr>
              <a:t>… a</a:t>
            </a:r>
            <a:r>
              <a:rPr lang="en-US" altLang="en-US" b="1" dirty="0" err="1" smtClean="0">
                <a:solidFill>
                  <a:srgbClr val="FF0000"/>
                </a:solidFill>
              </a:rPr>
              <a:t>ffect</a:t>
            </a:r>
            <a:r>
              <a:rPr lang="cs-CZ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en-US" b="1" dirty="0" smtClean="0">
                <a:solidFill>
                  <a:srgbClr val="FF0000"/>
                </a:solidFill>
              </a:rPr>
              <a:t>the cell fate, and </a:t>
            </a:r>
            <a:r>
              <a:rPr lang="cs-CZ" altLang="en-US" b="1" dirty="0" err="1" smtClean="0">
                <a:solidFill>
                  <a:srgbClr val="FF0000"/>
                </a:solidFill>
              </a:rPr>
              <a:t>propagate</a:t>
            </a:r>
            <a:r>
              <a:rPr lang="cs-CZ" altLang="en-US" b="1" dirty="0" smtClean="0">
                <a:solidFill>
                  <a:srgbClr val="FF0000"/>
                </a:solidFill>
              </a:rPr>
              <a:t> to </a:t>
            </a:r>
            <a:r>
              <a:rPr lang="cs-CZ" altLang="en-US" b="1" dirty="0" err="1" smtClean="0">
                <a:solidFill>
                  <a:srgbClr val="FF0000"/>
                </a:solidFill>
              </a:rPr>
              <a:t>systemic</a:t>
            </a:r>
            <a:r>
              <a:rPr lang="cs-CZ" altLang="en-US" b="1" dirty="0" smtClean="0">
                <a:solidFill>
                  <a:srgbClr val="FF0000"/>
                </a:solidFill>
              </a:rPr>
              <a:t> </a:t>
            </a:r>
            <a:r>
              <a:rPr lang="cs-CZ" altLang="en-US" b="1" dirty="0" err="1" smtClean="0">
                <a:solidFill>
                  <a:srgbClr val="FF0000"/>
                </a:solidFill>
              </a:rPr>
              <a:t>effects</a:t>
            </a:r>
            <a:r>
              <a:rPr lang="cs-CZ" altLang="en-US" dirty="0" smtClean="0"/>
              <a:t>:  </a:t>
            </a:r>
            <a:r>
              <a:rPr lang="cs-CZ" altLang="en-US" sz="2600" dirty="0" smtClean="0"/>
              <a:t>…</a:t>
            </a:r>
            <a:r>
              <a:rPr lang="cs-CZ" altLang="en-US" sz="2600" i="1" dirty="0" err="1" smtClean="0"/>
              <a:t>examples</a:t>
            </a:r>
            <a:r>
              <a:rPr lang="cs-CZ" altLang="en-US" sz="2600" i="1" dirty="0" smtClean="0"/>
              <a:t>…</a:t>
            </a:r>
            <a:endParaRPr lang="cs-CZ" altLang="en-US" i="1" dirty="0" smtClean="0"/>
          </a:p>
          <a:p>
            <a:pPr lvl="1"/>
            <a:r>
              <a:rPr lang="cs-CZ" altLang="en-US" b="1" dirty="0" err="1" smtClean="0"/>
              <a:t>Disruption</a:t>
            </a:r>
            <a:r>
              <a:rPr lang="cs-CZ" altLang="en-US" b="1" dirty="0" smtClean="0"/>
              <a:t> of </a:t>
            </a:r>
            <a:r>
              <a:rPr lang="cs-CZ" altLang="en-US" b="1" dirty="0" err="1" smtClean="0"/>
              <a:t>metabolism</a:t>
            </a:r>
            <a:endParaRPr lang="cs-CZ" altLang="en-US" b="1" dirty="0" smtClean="0"/>
          </a:p>
          <a:p>
            <a:pPr lvl="2"/>
            <a:r>
              <a:rPr lang="cs-CZ" altLang="en-US" dirty="0" err="1" smtClean="0"/>
              <a:t>Acute</a:t>
            </a:r>
            <a:r>
              <a:rPr lang="cs-CZ" altLang="en-US" dirty="0" smtClean="0"/>
              <a:t> </a:t>
            </a:r>
            <a:r>
              <a:rPr lang="cs-CZ" altLang="en-US" dirty="0" smtClean="0">
                <a:sym typeface="Wingdings" panose="05000000000000000000" pitchFamily="2" charset="2"/>
              </a:rPr>
              <a:t></a:t>
            </a:r>
            <a:r>
              <a:rPr lang="en-US" altLang="en-US" dirty="0" smtClean="0">
                <a:sym typeface="Wingdings" panose="05000000000000000000" pitchFamily="2" charset="2"/>
              </a:rPr>
              <a:t>  </a:t>
            </a:r>
            <a:r>
              <a:rPr lang="cs-CZ" altLang="en-US" dirty="0" smtClean="0">
                <a:sym typeface="Wingdings" panose="05000000000000000000" pitchFamily="2" charset="2"/>
              </a:rPr>
              <a:t>(</a:t>
            </a:r>
            <a:r>
              <a:rPr lang="cs-CZ" altLang="en-US" dirty="0" smtClean="0"/>
              <a:t>cell) </a:t>
            </a:r>
            <a:r>
              <a:rPr lang="cs-CZ" altLang="en-US" dirty="0" err="1" smtClean="0"/>
              <a:t>death</a:t>
            </a:r>
            <a:r>
              <a:rPr lang="cs-CZ" altLang="en-US" dirty="0" smtClean="0"/>
              <a:t> (CO2, </a:t>
            </a:r>
            <a:r>
              <a:rPr lang="cs-CZ" altLang="en-US" dirty="0" err="1" smtClean="0"/>
              <a:t>CN</a:t>
            </a:r>
            <a:r>
              <a:rPr lang="cs-CZ" altLang="en-US" dirty="0" smtClean="0"/>
              <a:t>-)</a:t>
            </a:r>
          </a:p>
          <a:p>
            <a:pPr lvl="2"/>
            <a:r>
              <a:rPr lang="en-US" altLang="en-US" dirty="0" smtClean="0"/>
              <a:t>C</a:t>
            </a:r>
            <a:r>
              <a:rPr lang="cs-CZ" altLang="en-US" dirty="0" err="1" smtClean="0"/>
              <a:t>hronic</a:t>
            </a:r>
            <a:r>
              <a:rPr lang="cs-CZ" altLang="en-US" dirty="0" smtClean="0"/>
              <a:t> </a:t>
            </a:r>
            <a:r>
              <a:rPr lang="cs-CZ" altLang="en-US" dirty="0" smtClean="0">
                <a:sym typeface="Wingdings" panose="05000000000000000000" pitchFamily="2" charset="2"/>
              </a:rPr>
              <a:t></a:t>
            </a:r>
            <a:r>
              <a:rPr lang="en-US" altLang="en-US" dirty="0" smtClean="0">
                <a:sym typeface="Wingdings" panose="05000000000000000000" pitchFamily="2" charset="2"/>
              </a:rPr>
              <a:t> various </a:t>
            </a:r>
            <a:r>
              <a:rPr lang="cs-CZ" altLang="en-US" dirty="0" err="1" smtClean="0"/>
              <a:t>diseases</a:t>
            </a:r>
            <a:r>
              <a:rPr lang="cs-CZ" altLang="en-US" dirty="0" smtClean="0"/>
              <a:t> (</a:t>
            </a:r>
            <a:r>
              <a:rPr lang="cs-CZ" altLang="en-US" dirty="0" err="1" smtClean="0"/>
              <a:t>e.g</a:t>
            </a:r>
            <a:r>
              <a:rPr lang="cs-CZ" altLang="en-US" dirty="0" smtClean="0"/>
              <a:t>. diabetes)</a:t>
            </a:r>
          </a:p>
          <a:p>
            <a:pPr lvl="1"/>
            <a:r>
              <a:rPr lang="cs-CZ" altLang="en-US" b="1" dirty="0" err="1" smtClean="0"/>
              <a:t>Effects</a:t>
            </a:r>
            <a:r>
              <a:rPr lang="cs-CZ" altLang="en-US" b="1" dirty="0" smtClean="0"/>
              <a:t> on </a:t>
            </a:r>
            <a:r>
              <a:rPr lang="cs-CZ" altLang="en-US" b="1" dirty="0" err="1" smtClean="0"/>
              <a:t>proliferation</a:t>
            </a:r>
            <a:r>
              <a:rPr lang="cs-CZ" altLang="en-US" b="1" dirty="0" smtClean="0"/>
              <a:t> (cell </a:t>
            </a:r>
            <a:r>
              <a:rPr lang="cs-CZ" altLang="en-US" b="1" dirty="0" err="1" smtClean="0"/>
              <a:t>division</a:t>
            </a:r>
            <a:r>
              <a:rPr lang="cs-CZ" altLang="en-US" b="1" dirty="0" smtClean="0"/>
              <a:t>) – cell </a:t>
            </a:r>
            <a:r>
              <a:rPr lang="cs-CZ" altLang="en-US" b="1" dirty="0" err="1" smtClean="0"/>
              <a:t>cycle</a:t>
            </a:r>
            <a:r>
              <a:rPr lang="cs-CZ" altLang="en-US" b="1" dirty="0" smtClean="0"/>
              <a:t> </a:t>
            </a:r>
          </a:p>
          <a:p>
            <a:pPr lvl="2"/>
            <a:r>
              <a:rPr lang="cs-CZ" altLang="en-US" dirty="0" smtClean="0"/>
              <a:t>Tumor </a:t>
            </a:r>
            <a:r>
              <a:rPr lang="cs-CZ" altLang="en-US" dirty="0" err="1" smtClean="0"/>
              <a:t>growth</a:t>
            </a:r>
            <a:r>
              <a:rPr lang="cs-CZ" altLang="en-US" dirty="0" smtClean="0"/>
              <a:t>, </a:t>
            </a:r>
            <a:r>
              <a:rPr lang="cs-CZ" altLang="en-US" dirty="0" err="1" smtClean="0"/>
              <a:t>carcinogenesis</a:t>
            </a:r>
            <a:r>
              <a:rPr lang="cs-CZ" altLang="en-US" dirty="0" smtClean="0"/>
              <a:t>, </a:t>
            </a:r>
            <a:r>
              <a:rPr lang="cs-CZ" altLang="en-US" dirty="0" err="1" smtClean="0"/>
              <a:t>effects</a:t>
            </a:r>
            <a:r>
              <a:rPr lang="cs-CZ" altLang="en-US" dirty="0" smtClean="0"/>
              <a:t> on </a:t>
            </a:r>
            <a:r>
              <a:rPr lang="cs-CZ" altLang="en-US" dirty="0" err="1" smtClean="0"/>
              <a:t>immune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system</a:t>
            </a:r>
            <a:r>
              <a:rPr lang="cs-CZ" altLang="en-US" dirty="0" smtClean="0"/>
              <a:t> </a:t>
            </a:r>
            <a:r>
              <a:rPr lang="en-US" altLang="en-US" dirty="0" smtClean="0"/>
              <a:t>/ </a:t>
            </a:r>
            <a:r>
              <a:rPr lang="en-US" altLang="en-US" dirty="0" err="1" smtClean="0"/>
              <a:t>haemopoiesis</a:t>
            </a:r>
            <a:endParaRPr lang="cs-CZ" altLang="en-US" dirty="0" smtClean="0"/>
          </a:p>
          <a:p>
            <a:pPr lvl="1"/>
            <a:r>
              <a:rPr lang="cs-CZ" altLang="en-US" b="1" dirty="0" err="1" smtClean="0"/>
              <a:t>Diferentiation</a:t>
            </a:r>
            <a:endParaRPr lang="cs-CZ" altLang="en-US" b="1" dirty="0" smtClean="0"/>
          </a:p>
          <a:p>
            <a:pPr lvl="2"/>
            <a:r>
              <a:rPr lang="cs-CZ" altLang="en-US" dirty="0" err="1" smtClean="0"/>
              <a:t>Developmental</a:t>
            </a:r>
            <a:r>
              <a:rPr lang="cs-CZ" altLang="en-US" dirty="0" smtClean="0"/>
              <a:t> toxicity, </a:t>
            </a:r>
            <a:r>
              <a:rPr lang="cs-CZ" altLang="en-US" dirty="0" err="1" smtClean="0"/>
              <a:t>embryotoxicity</a:t>
            </a:r>
            <a:r>
              <a:rPr lang="cs-CZ" altLang="en-US" dirty="0" smtClean="0"/>
              <a:t>, </a:t>
            </a:r>
            <a:r>
              <a:rPr lang="cs-CZ" altLang="en-US" dirty="0" err="1" smtClean="0"/>
              <a:t>teratogenicity</a:t>
            </a:r>
            <a:r>
              <a:rPr lang="en-US" altLang="en-US" dirty="0" smtClean="0"/>
              <a:t>, immune s</a:t>
            </a:r>
            <a:r>
              <a:rPr lang="cs-CZ" altLang="en-US" dirty="0" err="1" smtClean="0"/>
              <a:t>ystem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effects</a:t>
            </a:r>
            <a:endParaRPr lang="cs-CZ" altLang="en-US" dirty="0"/>
          </a:p>
          <a:p>
            <a:pPr lvl="1"/>
            <a:r>
              <a:rPr lang="cs-CZ" altLang="en-US" b="1" dirty="0" smtClean="0"/>
              <a:t>Senescence </a:t>
            </a:r>
            <a:r>
              <a:rPr lang="en-US" altLang="en-US" b="1" dirty="0" smtClean="0"/>
              <a:t> </a:t>
            </a:r>
            <a:r>
              <a:rPr lang="cs-CZ" altLang="en-US" sz="2300" dirty="0" smtClean="0"/>
              <a:t>(</a:t>
            </a:r>
            <a:r>
              <a:rPr lang="cs-CZ" altLang="en-US" sz="2300" dirty="0" smtClean="0">
                <a:sym typeface="Wingdings" panose="05000000000000000000" pitchFamily="2" charset="2"/>
              </a:rPr>
              <a:t>U</a:t>
            </a:r>
            <a:r>
              <a:rPr lang="en-US" altLang="en-US" sz="2300" dirty="0" err="1" smtClean="0">
                <a:sym typeface="Wingdings" panose="05000000000000000000" pitchFamily="2" charset="2"/>
              </a:rPr>
              <a:t>suall</a:t>
            </a:r>
            <a:r>
              <a:rPr lang="cs-CZ" altLang="en-US" sz="2300" dirty="0" smtClean="0">
                <a:sym typeface="Wingdings" panose="05000000000000000000" pitchFamily="2" charset="2"/>
              </a:rPr>
              <a:t>y not </a:t>
            </a:r>
            <a:r>
              <a:rPr lang="cs-CZ" altLang="en-US" sz="2300" dirty="0" err="1" smtClean="0">
                <a:sym typeface="Wingdings" panose="05000000000000000000" pitchFamily="2" charset="2"/>
              </a:rPr>
              <a:t>adverse</a:t>
            </a:r>
            <a:r>
              <a:rPr lang="cs-CZ" altLang="en-US" sz="2300" dirty="0" smtClean="0">
                <a:sym typeface="Wingdings" panose="05000000000000000000" pitchFamily="2" charset="2"/>
              </a:rPr>
              <a:t> </a:t>
            </a:r>
            <a:r>
              <a:rPr lang="cs-CZ" altLang="en-US" sz="2300" dirty="0" err="1" smtClean="0">
                <a:sym typeface="Wingdings" panose="05000000000000000000" pitchFamily="2" charset="2"/>
              </a:rPr>
              <a:t>or</a:t>
            </a:r>
            <a:r>
              <a:rPr lang="cs-CZ" altLang="en-US" sz="2300" dirty="0" smtClean="0">
                <a:sym typeface="Wingdings" panose="05000000000000000000" pitchFamily="2" charset="2"/>
              </a:rPr>
              <a:t> </a:t>
            </a:r>
            <a:r>
              <a:rPr lang="cs-CZ" altLang="en-US" sz="2300" dirty="0" err="1" smtClean="0">
                <a:sym typeface="Wingdings" panose="05000000000000000000" pitchFamily="2" charset="2"/>
              </a:rPr>
              <a:t>toxic</a:t>
            </a:r>
            <a:r>
              <a:rPr lang="cs-CZ" altLang="en-US" sz="2300" dirty="0" smtClean="0">
                <a:sym typeface="Wingdings" panose="05000000000000000000" pitchFamily="2" charset="2"/>
              </a:rPr>
              <a:t>)</a:t>
            </a:r>
            <a:endParaRPr lang="cs-CZ" altLang="en-US" dirty="0" smtClean="0"/>
          </a:p>
          <a:p>
            <a:pPr lvl="1"/>
            <a:r>
              <a:rPr lang="cs-CZ" altLang="en-US" b="1" dirty="0" smtClean="0"/>
              <a:t>Cell </a:t>
            </a:r>
            <a:r>
              <a:rPr lang="cs-CZ" altLang="en-US" b="1" dirty="0" err="1" smtClean="0"/>
              <a:t>death</a:t>
            </a:r>
            <a:endParaRPr lang="cs-CZ" altLang="en-US" b="1" dirty="0" smtClean="0"/>
          </a:p>
          <a:p>
            <a:pPr lvl="2"/>
            <a:r>
              <a:rPr lang="cs-CZ" altLang="en-US" dirty="0" err="1" smtClean="0"/>
              <a:t>NECROSES</a:t>
            </a:r>
            <a:r>
              <a:rPr lang="cs-CZ" altLang="en-US" dirty="0" smtClean="0"/>
              <a:t> (</a:t>
            </a:r>
            <a:r>
              <a:rPr lang="cs-CZ" altLang="en-US" dirty="0" err="1" smtClean="0"/>
              <a:t>e.g</a:t>
            </a:r>
            <a:r>
              <a:rPr lang="cs-CZ" altLang="en-US" dirty="0" smtClean="0"/>
              <a:t>. </a:t>
            </a:r>
            <a:r>
              <a:rPr lang="cs-CZ" altLang="en-US" dirty="0" err="1" smtClean="0"/>
              <a:t>after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irradiation</a:t>
            </a:r>
            <a:r>
              <a:rPr lang="cs-CZ" altLang="en-US" dirty="0" smtClean="0"/>
              <a:t>)</a:t>
            </a:r>
          </a:p>
          <a:p>
            <a:pPr lvl="2"/>
            <a:r>
              <a:rPr lang="cs-CZ" altLang="en-US" dirty="0" err="1" smtClean="0"/>
              <a:t>APOPTOSES</a:t>
            </a:r>
            <a:r>
              <a:rPr lang="cs-CZ" altLang="en-US" dirty="0" smtClean="0"/>
              <a:t> (bone </a:t>
            </a:r>
            <a:r>
              <a:rPr lang="cs-CZ" altLang="en-US" dirty="0" err="1" smtClean="0"/>
              <a:t>marrow</a:t>
            </a:r>
            <a:r>
              <a:rPr lang="cs-CZ" altLang="en-US" dirty="0" smtClean="0"/>
              <a:t> – </a:t>
            </a:r>
            <a:r>
              <a:rPr lang="cs-CZ" altLang="en-US" dirty="0" err="1" smtClean="0"/>
              <a:t>haemopoetic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effects</a:t>
            </a:r>
            <a:r>
              <a:rPr lang="en-US" altLang="en-US" dirty="0" smtClean="0"/>
              <a:t>; effects on tumors</a:t>
            </a:r>
            <a:r>
              <a:rPr lang="cs-CZ" alt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2906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5405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CELL </a:t>
            </a:r>
            <a:r>
              <a:rPr lang="cs-CZ" dirty="0" err="1" smtClean="0">
                <a:solidFill>
                  <a:schemeClr val="tx1"/>
                </a:solidFill>
              </a:rPr>
              <a:t>CYCLE</a:t>
            </a:r>
            <a:r>
              <a:rPr lang="cs-CZ" dirty="0" smtClean="0">
                <a:solidFill>
                  <a:schemeClr val="tx1"/>
                </a:solidFill>
              </a:rPr>
              <a:t> and </a:t>
            </a:r>
            <a:r>
              <a:rPr lang="cs-CZ" dirty="0" err="1" smtClean="0">
                <a:solidFill>
                  <a:schemeClr val="tx1"/>
                </a:solidFill>
              </a:rPr>
              <a:t>its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careful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CONTROL</a:t>
            </a:r>
            <a:r>
              <a:rPr lang="cs-CZ" dirty="0" smtClean="0">
                <a:solidFill>
                  <a:schemeClr val="tx1"/>
                </a:solidFill>
              </a:rPr>
              <a:t> - </a:t>
            </a:r>
            <a:r>
              <a:rPr lang="cs-CZ" dirty="0" err="1" smtClean="0">
                <a:solidFill>
                  <a:schemeClr val="tx1"/>
                </a:solidFill>
              </a:rPr>
              <a:t>importance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052736"/>
            <a:ext cx="3877664" cy="4968552"/>
          </a:xfrm>
        </p:spPr>
        <p:txBody>
          <a:bodyPr>
            <a:normAutofit fontScale="62500" lnSpcReduction="20000"/>
          </a:bodyPr>
          <a:lstStyle/>
          <a:p>
            <a:r>
              <a:rPr lang="cs-CZ" b="1" dirty="0">
                <a:solidFill>
                  <a:schemeClr val="tx2"/>
                </a:solidFill>
              </a:rPr>
              <a:t>GENERAL</a:t>
            </a:r>
          </a:p>
          <a:p>
            <a:pPr lvl="1"/>
            <a:r>
              <a:rPr lang="en-GB" dirty="0"/>
              <a:t>Control of genetic material and </a:t>
            </a:r>
            <a:r>
              <a:rPr lang="en-GB" dirty="0" smtClean="0"/>
              <a:t>information </a:t>
            </a:r>
            <a:r>
              <a:rPr lang="en-GB" dirty="0"/>
              <a:t>(including reparation)</a:t>
            </a:r>
            <a:endParaRPr lang="cs-CZ" dirty="0"/>
          </a:p>
          <a:p>
            <a:pPr lvl="1"/>
            <a:r>
              <a:rPr lang="en-GB" dirty="0"/>
              <a:t>Proper distribution of genetic material into daughter </a:t>
            </a:r>
            <a:r>
              <a:rPr lang="en-GB" dirty="0" smtClean="0"/>
              <a:t>cells</a:t>
            </a:r>
            <a:endParaRPr lang="cs-CZ" dirty="0" smtClean="0"/>
          </a:p>
          <a:p>
            <a:pPr lvl="1"/>
            <a:endParaRPr lang="en-GB" dirty="0"/>
          </a:p>
          <a:p>
            <a:r>
              <a:rPr lang="cs-CZ" b="1" dirty="0" smtClean="0">
                <a:solidFill>
                  <a:schemeClr val="tx2"/>
                </a:solidFill>
              </a:rPr>
              <a:t>EARLY </a:t>
            </a:r>
            <a:r>
              <a:rPr lang="cs-CZ" b="1" dirty="0" err="1" smtClean="0">
                <a:solidFill>
                  <a:schemeClr val="tx2"/>
                </a:solidFill>
              </a:rPr>
              <a:t>DEVELOPMENT</a:t>
            </a:r>
            <a:endParaRPr lang="cs-CZ" b="1" dirty="0" smtClean="0">
              <a:solidFill>
                <a:schemeClr val="tx2"/>
              </a:solidFill>
            </a:endParaRPr>
          </a:p>
          <a:p>
            <a:pPr lvl="1"/>
            <a:r>
              <a:rPr lang="en-GB" dirty="0" smtClean="0"/>
              <a:t>Regulation </a:t>
            </a:r>
            <a:r>
              <a:rPr lang="en-GB" dirty="0"/>
              <a:t>of development, embryo- and organogenesis </a:t>
            </a:r>
            <a:endParaRPr lang="cs-CZ" dirty="0" smtClean="0"/>
          </a:p>
          <a:p>
            <a:pPr lvl="1"/>
            <a:endParaRPr lang="en-GB" dirty="0"/>
          </a:p>
          <a:p>
            <a:r>
              <a:rPr lang="cs-CZ" b="1" dirty="0" err="1" smtClean="0">
                <a:solidFill>
                  <a:schemeClr val="tx2"/>
                </a:solidFill>
              </a:rPr>
              <a:t>ADULTHOOD</a:t>
            </a:r>
            <a:endParaRPr lang="cs-CZ" b="1" dirty="0" smtClean="0">
              <a:solidFill>
                <a:schemeClr val="tx2"/>
              </a:solidFill>
            </a:endParaRPr>
          </a:p>
          <a:p>
            <a:pPr lvl="1"/>
            <a:r>
              <a:rPr lang="en-GB" dirty="0" smtClean="0"/>
              <a:t>Reconstruction </a:t>
            </a:r>
            <a:r>
              <a:rPr lang="en-GB" dirty="0"/>
              <a:t>and renewal of adult </a:t>
            </a:r>
            <a:r>
              <a:rPr lang="en-GB" dirty="0" smtClean="0"/>
              <a:t>tissues</a:t>
            </a:r>
            <a:endParaRPr lang="cs-CZ" dirty="0" smtClean="0"/>
          </a:p>
          <a:p>
            <a:pPr lvl="1"/>
            <a:r>
              <a:rPr lang="en-GB" dirty="0"/>
              <a:t>Control of </a:t>
            </a:r>
            <a:r>
              <a:rPr lang="cs-CZ" dirty="0" err="1" smtClean="0"/>
              <a:t>proliferation</a:t>
            </a:r>
            <a:r>
              <a:rPr lang="cs-CZ" dirty="0" smtClean="0"/>
              <a:t> </a:t>
            </a:r>
            <a:r>
              <a:rPr lang="en-US" dirty="0" smtClean="0"/>
              <a:t>/ </a:t>
            </a:r>
            <a:r>
              <a:rPr lang="en-GB" dirty="0" err="1" smtClean="0"/>
              <a:t>tumor</a:t>
            </a:r>
            <a:r>
              <a:rPr lang="en-GB" dirty="0" smtClean="0"/>
              <a:t> growth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192" y="2564904"/>
            <a:ext cx="4942808" cy="414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8528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dirty="0" smtClean="0">
                <a:solidFill>
                  <a:schemeClr val="tx1"/>
                </a:solidFill>
              </a:rPr>
              <a:t>Cell c</a:t>
            </a:r>
            <a:r>
              <a:rPr lang="cs-CZ" altLang="en-US" dirty="0" err="1" smtClean="0">
                <a:solidFill>
                  <a:schemeClr val="tx1"/>
                </a:solidFill>
              </a:rPr>
              <a:t>ycle</a:t>
            </a:r>
            <a:r>
              <a:rPr lang="cs-CZ" altLang="en-US" dirty="0" smtClean="0">
                <a:solidFill>
                  <a:schemeClr val="tx1"/>
                </a:solidFill>
              </a:rPr>
              <a:t> </a:t>
            </a:r>
            <a:r>
              <a:rPr lang="cs-CZ" altLang="en-US" dirty="0" err="1" smtClean="0">
                <a:solidFill>
                  <a:schemeClr val="tx1"/>
                </a:solidFill>
              </a:rPr>
              <a:t>regulation</a:t>
            </a:r>
            <a:r>
              <a:rPr lang="cs-CZ" altLang="en-US" dirty="0" smtClean="0">
                <a:solidFill>
                  <a:schemeClr val="tx1"/>
                </a:solidFill>
              </a:rPr>
              <a:t> and </a:t>
            </a:r>
            <a:r>
              <a:rPr lang="cs-CZ" altLang="en-US" dirty="0" err="1" smtClean="0">
                <a:solidFill>
                  <a:schemeClr val="tx1"/>
                </a:solidFill>
              </a:rPr>
              <a:t>control</a:t>
            </a:r>
            <a:r>
              <a:rPr lang="cs-CZ" altLang="en-US" dirty="0" smtClean="0">
                <a:solidFill>
                  <a:schemeClr val="tx1"/>
                </a:solidFill>
              </a:rPr>
              <a:t> </a:t>
            </a:r>
            <a:endParaRPr lang="en-GB" altLang="en-US" dirty="0" smtClean="0">
              <a:solidFill>
                <a:schemeClr val="tx1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9584" y="1052736"/>
            <a:ext cx="4480407" cy="5733256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cs-CZ" altLang="en-US" sz="2400" dirty="0" err="1"/>
              <a:t>Factors</a:t>
            </a:r>
            <a:r>
              <a:rPr lang="cs-CZ" altLang="en-US" sz="2400" dirty="0"/>
              <a:t> controlling proper cell </a:t>
            </a:r>
            <a:r>
              <a:rPr lang="cs-CZ" altLang="en-US" sz="2400" dirty="0" err="1"/>
              <a:t>cycle</a:t>
            </a:r>
            <a:endParaRPr lang="cs-CZ" altLang="en-US" sz="2400" dirty="0"/>
          </a:p>
          <a:p>
            <a:pPr lvl="1" eaLnBrk="1" hangingPunct="1">
              <a:buFontTx/>
              <a:buChar char="•"/>
            </a:pPr>
            <a:r>
              <a:rPr lang="cs-CZ" altLang="en-US" sz="2000" dirty="0" err="1"/>
              <a:t>Extracellular</a:t>
            </a:r>
            <a:r>
              <a:rPr lang="cs-CZ" altLang="en-US" sz="2000" dirty="0"/>
              <a:t> </a:t>
            </a:r>
            <a:r>
              <a:rPr lang="cs-CZ" altLang="en-US" sz="2000" dirty="0" err="1"/>
              <a:t>signals</a:t>
            </a:r>
            <a:r>
              <a:rPr lang="cs-CZ" altLang="en-US" sz="2000" dirty="0"/>
              <a:t> (</a:t>
            </a:r>
            <a:r>
              <a:rPr lang="cs-CZ" altLang="en-US" sz="2000" dirty="0" err="1"/>
              <a:t>hormones</a:t>
            </a:r>
            <a:r>
              <a:rPr lang="cs-CZ" altLang="en-US" sz="2000" dirty="0"/>
              <a:t>, </a:t>
            </a:r>
            <a:r>
              <a:rPr lang="cs-CZ" altLang="en-US" sz="2000" dirty="0" err="1"/>
              <a:t>neurotrasmitters</a:t>
            </a:r>
            <a:r>
              <a:rPr lang="cs-CZ" altLang="en-US" sz="2000" dirty="0"/>
              <a:t>…)</a:t>
            </a:r>
          </a:p>
          <a:p>
            <a:pPr lvl="1" eaLnBrk="1" hangingPunct="1">
              <a:buFontTx/>
              <a:buChar char="•"/>
            </a:pPr>
            <a:r>
              <a:rPr lang="cs-CZ" altLang="en-US" sz="2000" dirty="0" err="1"/>
              <a:t>Intracellular</a:t>
            </a:r>
            <a:r>
              <a:rPr lang="cs-CZ" altLang="en-US" sz="2000" dirty="0"/>
              <a:t> „stress </a:t>
            </a:r>
            <a:r>
              <a:rPr lang="cs-CZ" altLang="en-US" sz="2000" dirty="0" err="1"/>
              <a:t>sensors</a:t>
            </a:r>
            <a:r>
              <a:rPr lang="cs-CZ" altLang="en-US" sz="2000" dirty="0"/>
              <a:t>“ and </a:t>
            </a:r>
            <a:r>
              <a:rPr lang="cs-CZ" altLang="en-US" sz="2000" dirty="0" err="1"/>
              <a:t>signals</a:t>
            </a:r>
            <a:endParaRPr lang="cs-CZ" altLang="en-US" sz="2000" dirty="0"/>
          </a:p>
          <a:p>
            <a:pPr lvl="2" eaLnBrk="1" hangingPunct="1">
              <a:buFontTx/>
              <a:buChar char="•"/>
            </a:pPr>
            <a:r>
              <a:rPr lang="cs-CZ" altLang="en-US" sz="2000" dirty="0">
                <a:solidFill>
                  <a:srgbClr val="FF0000"/>
                </a:solidFill>
              </a:rPr>
              <a:t>p53 protein </a:t>
            </a:r>
            <a:r>
              <a:rPr lang="cs-CZ" altLang="en-US" sz="2000" dirty="0" err="1"/>
              <a:t>among</a:t>
            </a:r>
            <a:r>
              <a:rPr lang="cs-CZ" altLang="en-US" sz="2000" dirty="0"/>
              <a:t> </a:t>
            </a:r>
            <a:r>
              <a:rPr lang="cs-CZ" altLang="en-US" sz="2000" dirty="0" err="1"/>
              <a:t>others</a:t>
            </a:r>
            <a:endParaRPr lang="cs-CZ" altLang="en-US" sz="2000" dirty="0"/>
          </a:p>
          <a:p>
            <a:pPr lvl="1" eaLnBrk="1" hangingPunct="1">
              <a:buFontTx/>
              <a:buChar char="•"/>
            </a:pPr>
            <a:r>
              <a:rPr lang="cs-CZ" altLang="en-US" sz="2000" dirty="0" err="1"/>
              <a:t>Correct</a:t>
            </a:r>
            <a:r>
              <a:rPr lang="cs-CZ" altLang="en-US" sz="2000" dirty="0"/>
              <a:t> </a:t>
            </a:r>
            <a:r>
              <a:rPr lang="cs-CZ" altLang="en-US" sz="2000" dirty="0" err="1"/>
              <a:t>sequence</a:t>
            </a:r>
            <a:r>
              <a:rPr lang="cs-CZ" altLang="en-US" sz="2000" dirty="0"/>
              <a:t> of </a:t>
            </a:r>
            <a:r>
              <a:rPr lang="cs-CZ" altLang="en-US" sz="2000" dirty="0" err="1"/>
              <a:t>individual</a:t>
            </a:r>
            <a:r>
              <a:rPr lang="cs-CZ" altLang="en-US" sz="2000" dirty="0"/>
              <a:t> </a:t>
            </a:r>
            <a:r>
              <a:rPr lang="cs-CZ" altLang="en-US" sz="2000" dirty="0" err="1"/>
              <a:t>events</a:t>
            </a:r>
            <a:r>
              <a:rPr lang="cs-CZ" altLang="en-US" sz="2000" dirty="0"/>
              <a:t> (</a:t>
            </a:r>
            <a:r>
              <a:rPr lang="cs-CZ" altLang="en-US" sz="2000" dirty="0" err="1"/>
              <a:t>phases</a:t>
            </a:r>
            <a:r>
              <a:rPr lang="cs-CZ" altLang="en-US" sz="2000" dirty="0"/>
              <a:t>)</a:t>
            </a:r>
          </a:p>
          <a:p>
            <a:pPr lvl="1" eaLnBrk="1" hangingPunct="1">
              <a:buFontTx/>
              <a:buChar char="•"/>
            </a:pPr>
            <a:r>
              <a:rPr lang="cs-CZ" altLang="en-US" sz="2000" dirty="0" err="1"/>
              <a:t>Error</a:t>
            </a:r>
            <a:r>
              <a:rPr lang="cs-CZ" altLang="en-US" sz="2000" dirty="0"/>
              <a:t>-free </a:t>
            </a:r>
            <a:r>
              <a:rPr lang="cs-CZ" altLang="en-US" sz="2000" dirty="0" err="1"/>
              <a:t>events</a:t>
            </a:r>
            <a:endParaRPr lang="cs-CZ" altLang="en-US" sz="2000" dirty="0"/>
          </a:p>
          <a:p>
            <a:pPr eaLnBrk="1" hangingPunct="1">
              <a:buFontTx/>
              <a:buChar char="•"/>
            </a:pPr>
            <a:endParaRPr lang="cs-CZ" altLang="en-US" sz="2400" dirty="0"/>
          </a:p>
          <a:p>
            <a:pPr eaLnBrk="1" hangingPunct="1"/>
            <a:r>
              <a:rPr lang="cs-CZ" altLang="en-US" sz="2400" dirty="0"/>
              <a:t>Controlling </a:t>
            </a:r>
            <a:r>
              <a:rPr lang="cs-CZ" altLang="en-US" sz="2400" dirty="0" err="1"/>
              <a:t>principles</a:t>
            </a:r>
            <a:endParaRPr lang="cs-CZ" altLang="en-US" sz="2400" dirty="0"/>
          </a:p>
          <a:p>
            <a:pPr lvl="1" eaLnBrk="1" hangingPunct="1"/>
            <a:r>
              <a:rPr lang="cs-CZ" altLang="en-US" sz="2000" dirty="0">
                <a:solidFill>
                  <a:schemeClr val="tx2"/>
                </a:solidFill>
              </a:rPr>
              <a:t>General:</a:t>
            </a:r>
            <a:endParaRPr lang="en-US" altLang="en-US" sz="2000" dirty="0">
              <a:solidFill>
                <a:schemeClr val="tx2"/>
              </a:solidFill>
            </a:endParaRPr>
          </a:p>
          <a:p>
            <a:pPr lvl="2" eaLnBrk="1" hangingPunct="1"/>
            <a:r>
              <a:rPr lang="cs-CZ" altLang="en-US" sz="2000" dirty="0" err="1">
                <a:solidFill>
                  <a:srgbClr val="FF0000"/>
                </a:solidFill>
              </a:rPr>
              <a:t>Phosphorylation</a:t>
            </a:r>
            <a:r>
              <a:rPr lang="cs-CZ" altLang="en-US" sz="2000" dirty="0">
                <a:solidFill>
                  <a:srgbClr val="FF0000"/>
                </a:solidFill>
              </a:rPr>
              <a:t> </a:t>
            </a:r>
            <a:r>
              <a:rPr lang="cs-CZ" altLang="en-US" sz="2000" dirty="0"/>
              <a:t>(</a:t>
            </a:r>
            <a:r>
              <a:rPr lang="cs-CZ" altLang="en-US" sz="2000" dirty="0" err="1"/>
              <a:t>kinases</a:t>
            </a:r>
            <a:r>
              <a:rPr lang="cs-CZ" altLang="en-US" sz="2000" dirty="0"/>
              <a:t>) </a:t>
            </a:r>
            <a:r>
              <a:rPr lang="en-US" altLang="en-US" sz="2000" dirty="0">
                <a:solidFill>
                  <a:srgbClr val="FF0000"/>
                </a:solidFill>
              </a:rPr>
              <a:t>/ de</a:t>
            </a:r>
            <a:r>
              <a:rPr lang="cs-CZ" altLang="en-US" sz="2000" dirty="0" err="1">
                <a:solidFill>
                  <a:srgbClr val="FF0000"/>
                </a:solidFill>
              </a:rPr>
              <a:t>phosphorylation</a:t>
            </a:r>
            <a:r>
              <a:rPr lang="cs-CZ" altLang="en-US" sz="2000" dirty="0">
                <a:solidFill>
                  <a:srgbClr val="FF0000"/>
                </a:solidFill>
              </a:rPr>
              <a:t> </a:t>
            </a:r>
            <a:r>
              <a:rPr lang="cs-CZ" altLang="en-US" sz="2000" dirty="0"/>
              <a:t>(</a:t>
            </a:r>
            <a:r>
              <a:rPr lang="cs-CZ" altLang="en-US" sz="2000" dirty="0" err="1"/>
              <a:t>phosphatases</a:t>
            </a:r>
            <a:r>
              <a:rPr lang="cs-CZ" altLang="en-US" sz="2000" dirty="0"/>
              <a:t>) of </a:t>
            </a:r>
            <a:r>
              <a:rPr lang="cs-CZ" altLang="en-US" sz="2000" dirty="0" err="1"/>
              <a:t>proteins</a:t>
            </a:r>
            <a:r>
              <a:rPr lang="cs-CZ" altLang="en-US" sz="2000" dirty="0"/>
              <a:t> </a:t>
            </a:r>
            <a:r>
              <a:rPr lang="cs-CZ" altLang="en-US" sz="2000" dirty="0" smtClean="0"/>
              <a:t>	</a:t>
            </a:r>
            <a:r>
              <a:rPr lang="cs-CZ" altLang="en-US" sz="2000" dirty="0" smtClean="0">
                <a:sym typeface="Wingdings" panose="05000000000000000000" pitchFamily="2" charset="2"/>
              </a:rPr>
              <a:t></a:t>
            </a:r>
            <a:r>
              <a:rPr lang="en-US" altLang="en-US" sz="2000" dirty="0" smtClean="0">
                <a:sym typeface="Wingdings" panose="05000000000000000000" pitchFamily="2" charset="2"/>
              </a:rPr>
              <a:t> </a:t>
            </a:r>
            <a:r>
              <a:rPr lang="en-US" altLang="en-US" sz="2000" dirty="0">
                <a:sym typeface="Wingdings" panose="05000000000000000000" pitchFamily="2" charset="2"/>
              </a:rPr>
              <a:t>discussed further </a:t>
            </a:r>
            <a:endParaRPr lang="cs-CZ" altLang="en-US" sz="2000" dirty="0">
              <a:sym typeface="Wingdings" panose="05000000000000000000" pitchFamily="2" charset="2"/>
            </a:endParaRPr>
          </a:p>
          <a:p>
            <a:pPr lvl="1" eaLnBrk="1" hangingPunct="1"/>
            <a:r>
              <a:rPr lang="en-US" altLang="en-US" sz="2000" dirty="0">
                <a:solidFill>
                  <a:schemeClr val="tx2"/>
                </a:solidFill>
              </a:rPr>
              <a:t>Such as </a:t>
            </a:r>
            <a:r>
              <a:rPr lang="cs-CZ" altLang="en-US" sz="2000" dirty="0">
                <a:solidFill>
                  <a:schemeClr val="tx2"/>
                </a:solidFill>
              </a:rPr>
              <a:t>… </a:t>
            </a:r>
            <a:r>
              <a:rPr lang="cs-CZ" altLang="en-US" sz="2000" i="1" dirty="0" err="1">
                <a:solidFill>
                  <a:schemeClr val="tx2"/>
                </a:solidFill>
              </a:rPr>
              <a:t>for</a:t>
            </a:r>
            <a:r>
              <a:rPr lang="cs-CZ" altLang="en-US" sz="2000" i="1" dirty="0">
                <a:solidFill>
                  <a:schemeClr val="tx2"/>
                </a:solidFill>
              </a:rPr>
              <a:t> cell </a:t>
            </a:r>
            <a:r>
              <a:rPr lang="cs-CZ" altLang="en-US" sz="2000" i="1" dirty="0" err="1">
                <a:solidFill>
                  <a:schemeClr val="tx2"/>
                </a:solidFill>
              </a:rPr>
              <a:t>cycle</a:t>
            </a:r>
            <a:r>
              <a:rPr lang="cs-CZ" altLang="en-US" sz="2000" i="1" dirty="0">
                <a:solidFill>
                  <a:schemeClr val="tx2"/>
                </a:solidFill>
              </a:rPr>
              <a:t>:</a:t>
            </a:r>
          </a:p>
          <a:p>
            <a:pPr lvl="2" eaLnBrk="1" hangingPunct="1"/>
            <a:r>
              <a:rPr lang="cs-CZ" altLang="en-US" sz="2000" dirty="0" err="1">
                <a:solidFill>
                  <a:srgbClr val="FF0000"/>
                </a:solidFill>
              </a:rPr>
              <a:t>cyclines</a:t>
            </a:r>
            <a:r>
              <a:rPr lang="cs-CZ" altLang="en-US" sz="2000" dirty="0">
                <a:solidFill>
                  <a:srgbClr val="FF0000"/>
                </a:solidFill>
              </a:rPr>
              <a:t> </a:t>
            </a:r>
            <a:r>
              <a:rPr lang="cs-CZ" altLang="en-US" sz="2000" dirty="0"/>
              <a:t>and </a:t>
            </a:r>
            <a:r>
              <a:rPr lang="cs-CZ" altLang="en-US" sz="2000" dirty="0">
                <a:solidFill>
                  <a:srgbClr val="FF0000"/>
                </a:solidFill>
              </a:rPr>
              <a:t>CDK </a:t>
            </a:r>
            <a:r>
              <a:rPr lang="cs-CZ" altLang="en-US" sz="2000" dirty="0"/>
              <a:t>(</a:t>
            </a:r>
            <a:r>
              <a:rPr lang="cs-CZ" altLang="en-US" sz="2000" dirty="0" err="1"/>
              <a:t>cycline-dependent</a:t>
            </a:r>
            <a:r>
              <a:rPr lang="cs-CZ" altLang="en-US" sz="2000" dirty="0"/>
              <a:t> </a:t>
            </a:r>
            <a:r>
              <a:rPr lang="cs-CZ" altLang="en-US" sz="2000" dirty="0" err="1"/>
              <a:t>kinases</a:t>
            </a:r>
            <a:r>
              <a:rPr lang="cs-CZ" altLang="en-US" sz="2000" dirty="0"/>
              <a:t>)</a:t>
            </a:r>
          </a:p>
          <a:p>
            <a:pPr eaLnBrk="1" hangingPunct="1"/>
            <a:endParaRPr lang="cs-CZ" altLang="en-US" sz="2400" dirty="0"/>
          </a:p>
          <a:p>
            <a:pPr eaLnBrk="1" hangingPunct="1"/>
            <a:endParaRPr lang="cs-CZ" altLang="en-US" sz="24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14338" name="Picture 2" descr="Výsledek obrázku pro cdk cell cy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555011"/>
            <a:ext cx="4511721" cy="365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0597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8"/>
          <p:cNvSpPr>
            <a:spLocks noGrp="1"/>
          </p:cNvSpPr>
          <p:nvPr>
            <p:ph type="title"/>
          </p:nvPr>
        </p:nvSpPr>
        <p:spPr bwMode="auto">
          <a:xfrm>
            <a:off x="0" y="182662"/>
            <a:ext cx="9144000" cy="65405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en-US" dirty="0" smtClean="0">
                <a:solidFill>
                  <a:schemeClr val="tx1"/>
                </a:solidFill>
              </a:rPr>
              <a:t>Role and </a:t>
            </a:r>
            <a:r>
              <a:rPr lang="cs-CZ" altLang="en-US" dirty="0" err="1" smtClean="0">
                <a:solidFill>
                  <a:schemeClr val="tx1"/>
                </a:solidFill>
              </a:rPr>
              <a:t>functions</a:t>
            </a:r>
            <a:r>
              <a:rPr lang="cs-CZ" altLang="en-US" dirty="0" smtClean="0">
                <a:solidFill>
                  <a:schemeClr val="tx1"/>
                </a:solidFill>
              </a:rPr>
              <a:t> of </a:t>
            </a:r>
            <a:r>
              <a:rPr lang="cs-CZ" altLang="en-US" b="1" dirty="0" smtClean="0">
                <a:solidFill>
                  <a:srgbClr val="FF0000"/>
                </a:solidFill>
              </a:rPr>
              <a:t>p53</a:t>
            </a:r>
            <a:r>
              <a:rPr lang="cs-CZ" altLang="en-US" dirty="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" t="4396" r="4847" b="43895"/>
          <a:stretch/>
        </p:blipFill>
        <p:spPr bwMode="auto">
          <a:xfrm>
            <a:off x="3006645" y="4160754"/>
            <a:ext cx="6101859" cy="2652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Výsledek obrázku pro p53 phosphoryl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879838"/>
            <a:ext cx="4394025" cy="186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8286" y="2708920"/>
            <a:ext cx="744787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 </a:t>
            </a:r>
            <a:r>
              <a:rPr lang="cs-CZ" sz="1400" dirty="0" err="1" smtClean="0"/>
              <a:t>Phosphorylation</a:t>
            </a:r>
            <a:r>
              <a:rPr lang="cs-CZ" sz="1400" dirty="0" smtClean="0"/>
              <a:t> </a:t>
            </a:r>
            <a:r>
              <a:rPr lang="en-US" sz="1400" dirty="0" smtClean="0"/>
              <a:t>of </a:t>
            </a:r>
            <a:r>
              <a:rPr lang="cs-CZ" sz="1400" dirty="0" smtClean="0"/>
              <a:t>p53		</a:t>
            </a:r>
            <a:r>
              <a:rPr lang="en-GB" sz="1400" dirty="0"/>
              <a:t> </a:t>
            </a:r>
            <a:r>
              <a:rPr lang="cs-CZ" sz="1400" dirty="0" smtClean="0"/>
              <a:t>	</a:t>
            </a:r>
            <a:r>
              <a:rPr lang="en-US" sz="1400" dirty="0" smtClean="0"/>
              <a:t>* </a:t>
            </a:r>
            <a:r>
              <a:rPr lang="en-GB" sz="1400" dirty="0" smtClean="0"/>
              <a:t>acetylation </a:t>
            </a:r>
            <a:r>
              <a:rPr lang="en-GB" sz="1400" dirty="0"/>
              <a:t>(A), </a:t>
            </a:r>
            <a:r>
              <a:rPr lang="en-GB" sz="1400" dirty="0" smtClean="0"/>
              <a:t>methylation </a:t>
            </a:r>
            <a:r>
              <a:rPr lang="en-GB" sz="1400" dirty="0"/>
              <a:t>(M) </a:t>
            </a: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>					</a:t>
            </a:r>
            <a:r>
              <a:rPr lang="en-US" sz="1400" dirty="0" smtClean="0"/>
              <a:t>* </a:t>
            </a:r>
            <a:r>
              <a:rPr lang="en-GB" sz="1400" dirty="0" smtClean="0"/>
              <a:t>and </a:t>
            </a:r>
            <a:r>
              <a:rPr lang="en-GB" sz="1400" dirty="0" err="1"/>
              <a:t>ubiquitylation</a:t>
            </a:r>
            <a:r>
              <a:rPr lang="en-GB" sz="1400" dirty="0"/>
              <a:t> (</a:t>
            </a:r>
            <a:r>
              <a:rPr lang="en-GB" sz="1400" dirty="0" err="1"/>
              <a:t>Ub</a:t>
            </a:r>
            <a:r>
              <a:rPr lang="en-GB" sz="1400" dirty="0"/>
              <a:t>) </a:t>
            </a:r>
            <a:r>
              <a:rPr lang="en-US" sz="1400" dirty="0" smtClean="0"/>
              <a:t>of </a:t>
            </a:r>
            <a:r>
              <a:rPr lang="cs-CZ" sz="1400" dirty="0" smtClean="0"/>
              <a:t>p53</a:t>
            </a:r>
          </a:p>
          <a:p>
            <a:r>
              <a:rPr lang="cs-CZ" sz="1400" dirty="0" smtClean="0"/>
              <a:t>* </a:t>
            </a:r>
            <a:r>
              <a:rPr lang="en-US" sz="1400" dirty="0" smtClean="0"/>
              <a:t>as </a:t>
            </a:r>
            <a:r>
              <a:rPr lang="cs-CZ" sz="1400" dirty="0" err="1" smtClean="0"/>
              <a:t>well</a:t>
            </a:r>
            <a:r>
              <a:rPr lang="cs-CZ" sz="1400" dirty="0" smtClean="0"/>
              <a:t> as „</a:t>
            </a:r>
            <a:r>
              <a:rPr lang="cs-CZ" sz="1400" dirty="0" err="1" smtClean="0"/>
              <a:t>mutations</a:t>
            </a:r>
            <a:r>
              <a:rPr lang="cs-CZ" sz="1400" dirty="0" smtClean="0"/>
              <a:t>“ (</a:t>
            </a:r>
            <a:r>
              <a:rPr lang="cs-CZ" sz="1400" dirty="0" err="1" smtClean="0"/>
              <a:t>SNPs</a:t>
            </a:r>
            <a:r>
              <a:rPr lang="cs-CZ" sz="1400" dirty="0" smtClean="0"/>
              <a:t>) of p53</a:t>
            </a:r>
          </a:p>
          <a:p>
            <a:r>
              <a:rPr lang="cs-CZ" sz="1400" dirty="0" smtClean="0">
                <a:sym typeface="Wingdings" panose="05000000000000000000" pitchFamily="2" charset="2"/>
              </a:rPr>
              <a:t/>
            </a:r>
            <a:br>
              <a:rPr lang="cs-CZ" sz="1400" dirty="0" smtClean="0">
                <a:sym typeface="Wingdings" panose="05000000000000000000" pitchFamily="2" charset="2"/>
              </a:rPr>
            </a:br>
            <a:endParaRPr lang="cs-CZ" sz="1400" dirty="0" smtClean="0">
              <a:sym typeface="Wingdings" panose="05000000000000000000" pitchFamily="2" charset="2"/>
            </a:endParaRPr>
          </a:p>
          <a:p>
            <a:r>
              <a:rPr lang="cs-CZ" dirty="0" smtClean="0">
                <a:sym typeface="Wingdings" panose="05000000000000000000" pitchFamily="2" charset="2"/>
              </a:rPr>
              <a:t>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cs-CZ" dirty="0" err="1" smtClean="0">
                <a:sym typeface="Wingdings" panose="05000000000000000000" pitchFamily="2" charset="2"/>
              </a:rPr>
              <a:t>Control</a:t>
            </a:r>
            <a:r>
              <a:rPr lang="cs-CZ" dirty="0" smtClean="0">
                <a:sym typeface="Wingdings" panose="05000000000000000000" pitchFamily="2" charset="2"/>
              </a:rPr>
              <a:t> and </a:t>
            </a:r>
            <a:r>
              <a:rPr lang="cs-CZ" dirty="0" err="1" smtClean="0">
                <a:sym typeface="Wingdings" panose="05000000000000000000" pitchFamily="2" charset="2"/>
              </a:rPr>
              <a:t>affect</a:t>
            </a:r>
            <a:r>
              <a:rPr lang="cs-CZ" dirty="0" smtClean="0">
                <a:sym typeface="Wingdings" panose="05000000000000000000" pitchFamily="2" charset="2"/>
              </a:rPr>
              <a:t> </a:t>
            </a:r>
            <a:r>
              <a:rPr lang="cs-CZ" dirty="0" err="1" smtClean="0">
                <a:sym typeface="Wingdings" panose="05000000000000000000" pitchFamily="2" charset="2"/>
              </a:rPr>
              <a:t>key</a:t>
            </a:r>
            <a:r>
              <a:rPr lang="cs-CZ" dirty="0" smtClean="0">
                <a:sym typeface="Wingdings" panose="05000000000000000000" pitchFamily="2" charset="2"/>
              </a:rPr>
              <a:t> </a:t>
            </a:r>
            <a:r>
              <a:rPr lang="cs-CZ" dirty="0" err="1" smtClean="0">
                <a:sym typeface="Wingdings" panose="05000000000000000000" pitchFamily="2" charset="2"/>
              </a:rPr>
              <a:t>cellular</a:t>
            </a:r>
            <a:r>
              <a:rPr lang="cs-CZ" dirty="0" smtClean="0">
                <a:sym typeface="Wingdings" panose="05000000000000000000" pitchFamily="2" charset="2"/>
              </a:rPr>
              <a:t> </a:t>
            </a:r>
            <a:r>
              <a:rPr lang="cs-CZ" dirty="0" err="1" smtClean="0">
                <a:sym typeface="Wingdings" panose="05000000000000000000" pitchFamily="2" charset="2"/>
              </a:rPr>
              <a:t>processes</a:t>
            </a:r>
            <a:r>
              <a:rPr lang="cs-CZ" dirty="0" smtClean="0">
                <a:sym typeface="Wingdings" panose="05000000000000000000" pitchFamily="2" charset="2"/>
              </a:rPr>
              <a:t> </a:t>
            </a:r>
            <a:endParaRPr lang="en-US" dirty="0"/>
          </a:p>
        </p:txBody>
      </p:sp>
      <p:pic>
        <p:nvPicPr>
          <p:cNvPr id="1030" name="Picture 6" descr="http://a.static-abcam.com/CmsMedia/Media/p53-acetylation-methylation-and-ubiquitylation-sit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704" y="836712"/>
            <a:ext cx="44958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394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8"/>
          <p:cNvSpPr>
            <a:spLocks noGrp="1"/>
          </p:cNvSpPr>
          <p:nvPr>
            <p:ph type="title"/>
          </p:nvPr>
        </p:nvSpPr>
        <p:spPr>
          <a:xfrm>
            <a:off x="-36512" y="332656"/>
            <a:ext cx="9146032" cy="65405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INTRACELLULAR signals</a:t>
            </a:r>
            <a:r>
              <a:rPr lang="cs-CZ" dirty="0" smtClean="0">
                <a:solidFill>
                  <a:schemeClr val="tx1"/>
                </a:solidFill>
              </a:rPr>
              <a:t> as </a:t>
            </a:r>
            <a:r>
              <a:rPr lang="cs-CZ" dirty="0" err="1" smtClean="0">
                <a:solidFill>
                  <a:schemeClr val="tx1"/>
                </a:solidFill>
              </a:rPr>
              <a:t>target</a:t>
            </a:r>
            <a:r>
              <a:rPr lang="cs-CZ" dirty="0" smtClean="0">
                <a:solidFill>
                  <a:schemeClr val="tx1"/>
                </a:solidFill>
              </a:rPr>
              <a:t> to </a:t>
            </a:r>
            <a:r>
              <a:rPr lang="cs-CZ" dirty="0" err="1" smtClean="0">
                <a:solidFill>
                  <a:schemeClr val="tx1"/>
                </a:solidFill>
              </a:rPr>
              <a:t>toxicants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028" name="Picture 4" descr="http://site.motifolio.com/images/Intracellular-signaling-pathways-511115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628800"/>
            <a:ext cx="5654658" cy="4240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8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en-US" sz="2000" dirty="0" err="1" smtClean="0">
                <a:solidFill>
                  <a:schemeClr val="tx1"/>
                </a:solidFill>
              </a:rPr>
              <a:t>Example</a:t>
            </a:r>
            <a:r>
              <a:rPr lang="cs-CZ" altLang="en-US" sz="2000" dirty="0" smtClean="0">
                <a:solidFill>
                  <a:schemeClr val="tx1"/>
                </a:solidFill>
              </a:rPr>
              <a:t> - p53 in </a:t>
            </a:r>
            <a:r>
              <a:rPr lang="cs-CZ" altLang="en-US" sz="2000" dirty="0" err="1" smtClean="0">
                <a:solidFill>
                  <a:schemeClr val="tx1"/>
                </a:solidFill>
              </a:rPr>
              <a:t>control</a:t>
            </a:r>
            <a:r>
              <a:rPr lang="cs-CZ" altLang="en-US" sz="2000" dirty="0" smtClean="0">
                <a:solidFill>
                  <a:schemeClr val="tx1"/>
                </a:solidFill>
              </a:rPr>
              <a:t> of </a:t>
            </a:r>
            <a:r>
              <a:rPr lang="cs-CZ" altLang="en-US" sz="2000" dirty="0" err="1" smtClean="0">
                <a:solidFill>
                  <a:schemeClr val="tx1"/>
                </a:solidFill>
              </a:rPr>
              <a:t>intracellular</a:t>
            </a:r>
            <a:r>
              <a:rPr lang="cs-CZ" altLang="en-US" sz="2000" dirty="0" smtClean="0">
                <a:solidFill>
                  <a:schemeClr val="tx1"/>
                </a:solidFill>
              </a:rPr>
              <a:t> stress / such as DNA </a:t>
            </a:r>
            <a:r>
              <a:rPr lang="cs-CZ" altLang="en-US" sz="2000" dirty="0" err="1" smtClean="0">
                <a:solidFill>
                  <a:schemeClr val="tx1"/>
                </a:solidFill>
              </a:rPr>
              <a:t>damage</a:t>
            </a:r>
            <a:endParaRPr lang="cs-CZ" altLang="en-US" sz="2000" dirty="0" smtClean="0">
              <a:solidFill>
                <a:schemeClr val="tx1"/>
              </a:solidFill>
            </a:endParaRPr>
          </a:p>
        </p:txBody>
      </p:sp>
      <p:pic>
        <p:nvPicPr>
          <p:cNvPr id="13315" name="Picture 2" descr="p53-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488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66012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04" y="152400"/>
            <a:ext cx="8991600" cy="6858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en-US" smtClean="0">
                <a:solidFill>
                  <a:schemeClr val="tx1"/>
                </a:solidFill>
              </a:rPr>
              <a:t>Cell </a:t>
            </a:r>
            <a:r>
              <a:rPr lang="cs-CZ" altLang="en-US" dirty="0" err="1" smtClean="0">
                <a:solidFill>
                  <a:schemeClr val="tx1"/>
                </a:solidFill>
              </a:rPr>
              <a:t>deaths</a:t>
            </a:r>
            <a:endParaRPr lang="en-GB" altLang="en-US" dirty="0" smtClean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468313" y="1052513"/>
            <a:ext cx="3810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cs-CZ" sz="3200" b="1" dirty="0" err="1" smtClean="0">
                <a:solidFill>
                  <a:srgbClr val="00B0F0"/>
                </a:solidFill>
                <a:latin typeface="+mn-lt"/>
                <a:cs typeface="+mn-cs"/>
              </a:rPr>
              <a:t>Necrosis</a:t>
            </a:r>
            <a:endParaRPr lang="cs-CZ" sz="3200" b="1" dirty="0">
              <a:solidFill>
                <a:srgbClr val="00B0F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  <a:cs typeface="+mn-cs"/>
            </a:endParaRPr>
          </a:p>
          <a:p>
            <a:pPr marL="342900" indent="-342900" algn="ctr" eaLnBrk="0" hangingPunct="0">
              <a:spcBef>
                <a:spcPct val="20000"/>
              </a:spcBef>
              <a:buClr>
                <a:schemeClr val="accent1"/>
              </a:buClr>
              <a:defRPr/>
            </a:pPr>
            <a:endParaRPr lang="cs-CZ" sz="2200" b="0" dirty="0">
              <a:latin typeface="+mn-lt"/>
              <a:cs typeface="+mn-cs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cs-CZ" sz="2200" dirty="0" err="1" smtClean="0">
                <a:latin typeface="+mn-lt"/>
                <a:cs typeface="+mn-cs"/>
              </a:rPr>
              <a:t>Pathology</a:t>
            </a:r>
            <a:endParaRPr lang="cs-CZ" sz="2200" b="0" dirty="0">
              <a:latin typeface="+mn-lt"/>
              <a:cs typeface="+mn-cs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cs-CZ" sz="2200" dirty="0" err="1" smtClean="0">
                <a:latin typeface="+mn-lt"/>
                <a:cs typeface="+mn-cs"/>
              </a:rPr>
              <a:t>Membrane</a:t>
            </a:r>
            <a:r>
              <a:rPr lang="cs-CZ" sz="2200" dirty="0" smtClean="0">
                <a:latin typeface="+mn-lt"/>
                <a:cs typeface="+mn-cs"/>
              </a:rPr>
              <a:t> </a:t>
            </a:r>
            <a:r>
              <a:rPr lang="cs-CZ" sz="2200" dirty="0" err="1" smtClean="0">
                <a:latin typeface="+mn-lt"/>
                <a:cs typeface="+mn-cs"/>
              </a:rPr>
              <a:t>damage</a:t>
            </a:r>
            <a:endParaRPr lang="cs-CZ" sz="2200" dirty="0" smtClean="0">
              <a:latin typeface="+mn-lt"/>
              <a:cs typeface="+mn-cs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cs-CZ" sz="2200" dirty="0" smtClean="0">
                <a:latin typeface="+mn-lt"/>
                <a:cs typeface="+mn-cs"/>
              </a:rPr>
              <a:t>Cell „</a:t>
            </a:r>
            <a:r>
              <a:rPr lang="cs-CZ" sz="2200" dirty="0" err="1" smtClean="0">
                <a:latin typeface="+mn-lt"/>
                <a:cs typeface="+mn-cs"/>
              </a:rPr>
              <a:t>explosion</a:t>
            </a:r>
            <a:r>
              <a:rPr lang="cs-CZ" sz="2200" dirty="0" smtClean="0">
                <a:latin typeface="+mn-lt"/>
                <a:cs typeface="+mn-cs"/>
              </a:rPr>
              <a:t>“/ </a:t>
            </a:r>
            <a:r>
              <a:rPr lang="cs-CZ" sz="2200" dirty="0" err="1" smtClean="0">
                <a:latin typeface="+mn-lt"/>
                <a:cs typeface="+mn-cs"/>
              </a:rPr>
              <a:t>lysis</a:t>
            </a:r>
            <a:endParaRPr lang="cs-CZ" sz="2200" b="0" dirty="0">
              <a:latin typeface="+mn-lt"/>
              <a:cs typeface="+mn-cs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cs-CZ" sz="2200" b="0" dirty="0" smtClean="0">
                <a:latin typeface="+mn-lt"/>
                <a:cs typeface="+mn-cs"/>
              </a:rPr>
              <a:t>Chromatin </a:t>
            </a:r>
            <a:r>
              <a:rPr lang="cs-CZ" sz="2200" b="0" dirty="0" err="1" smtClean="0">
                <a:latin typeface="+mn-lt"/>
                <a:cs typeface="+mn-cs"/>
              </a:rPr>
              <a:t>disintegration</a:t>
            </a:r>
            <a:endParaRPr lang="cs-CZ" sz="2200" b="0" dirty="0">
              <a:latin typeface="+mn-lt"/>
              <a:cs typeface="+mn-cs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endParaRPr lang="en-US" sz="2200" dirty="0">
              <a:latin typeface="+mn-lt"/>
              <a:cs typeface="+mn-cs"/>
              <a:sym typeface="Wingdings" panose="05000000000000000000" pitchFamily="2" charset="2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cs-CZ" sz="2200" b="0" dirty="0" smtClean="0">
                <a:latin typeface="+mn-lt"/>
                <a:cs typeface="+mn-cs"/>
                <a:sym typeface="Wingdings" panose="05000000000000000000" pitchFamily="2" charset="2"/>
              </a:rPr>
              <a:t></a:t>
            </a:r>
            <a:r>
              <a:rPr lang="en-US" sz="2200" b="0" dirty="0" smtClean="0">
                <a:latin typeface="+mn-lt"/>
                <a:cs typeface="+mn-cs"/>
                <a:sym typeface="Wingdings" panose="05000000000000000000" pitchFamily="2" charset="2"/>
              </a:rPr>
              <a:t> </a:t>
            </a:r>
            <a:r>
              <a:rPr lang="en-US" sz="2200" b="0" dirty="0" smtClean="0">
                <a:latin typeface="+mn-lt"/>
                <a:cs typeface="+mn-cs"/>
              </a:rPr>
              <a:t>immune reaction </a:t>
            </a:r>
            <a:r>
              <a:rPr lang="cs-CZ" sz="2200" b="0" dirty="0" smtClean="0">
                <a:latin typeface="+mn-lt"/>
                <a:cs typeface="+mn-cs"/>
              </a:rPr>
              <a:t>(</a:t>
            </a:r>
            <a:r>
              <a:rPr lang="cs-CZ" sz="2200" b="0" dirty="0" err="1" smtClean="0">
                <a:latin typeface="+mn-lt"/>
                <a:cs typeface="+mn-cs"/>
              </a:rPr>
              <a:t>inflammation</a:t>
            </a:r>
            <a:r>
              <a:rPr lang="cs-CZ" sz="2200" b="0" dirty="0" smtClean="0">
                <a:latin typeface="+mn-lt"/>
                <a:cs typeface="+mn-cs"/>
              </a:rPr>
              <a:t>)</a:t>
            </a:r>
            <a:endParaRPr lang="cs-CZ" sz="2200" b="0" dirty="0">
              <a:latin typeface="+mn-lt"/>
              <a:cs typeface="+mn-cs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cs-CZ" sz="2200" b="0" dirty="0" smtClean="0">
                <a:latin typeface="+mn-lt"/>
                <a:cs typeface="+mn-cs"/>
              </a:rPr>
              <a:t>„</a:t>
            </a:r>
            <a:r>
              <a:rPr lang="cs-CZ" sz="2200" b="0" dirty="0" err="1" smtClean="0">
                <a:latin typeface="+mn-lt"/>
                <a:cs typeface="+mn-cs"/>
              </a:rPr>
              <a:t>scar</a:t>
            </a:r>
            <a:r>
              <a:rPr lang="cs-CZ" sz="2200" dirty="0" err="1" smtClean="0">
                <a:latin typeface="+mn-lt"/>
                <a:cs typeface="+mn-cs"/>
              </a:rPr>
              <a:t>s</a:t>
            </a:r>
            <a:r>
              <a:rPr lang="cs-CZ" sz="2200" dirty="0" smtClean="0">
                <a:latin typeface="+mn-lt"/>
                <a:cs typeface="+mn-cs"/>
              </a:rPr>
              <a:t>“ </a:t>
            </a:r>
            <a:r>
              <a:rPr lang="cs-CZ" sz="2200" dirty="0" err="1" smtClean="0">
                <a:latin typeface="+mn-lt"/>
                <a:cs typeface="+mn-cs"/>
              </a:rPr>
              <a:t>formation</a:t>
            </a:r>
            <a:endParaRPr lang="cs-CZ" sz="2200" b="0" dirty="0">
              <a:latin typeface="+mn-lt"/>
              <a:cs typeface="+mn-cs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4644008" y="1199728"/>
            <a:ext cx="4114800" cy="5181600"/>
          </a:xfrm>
          <a:prstGeom prst="rect">
            <a:avLst/>
          </a:prstGeom>
        </p:spPr>
        <p:txBody>
          <a:bodyPr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defRPr/>
            </a:pPr>
            <a:r>
              <a:rPr lang="cs-CZ" sz="3200" b="1" dirty="0" err="1" smtClean="0">
                <a:solidFill>
                  <a:srgbClr val="00B0F0"/>
                </a:solidFill>
                <a:latin typeface="+mn-lt"/>
                <a:cs typeface="+mn-cs"/>
              </a:rPr>
              <a:t>Apoptosis</a:t>
            </a:r>
            <a:endParaRPr lang="cs-CZ" sz="2800" b="1" dirty="0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endParaRPr lang="cs-CZ" sz="2000" b="0" dirty="0">
              <a:latin typeface="+mn-lt"/>
              <a:cs typeface="+mn-cs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cs-CZ" sz="2200" dirty="0" err="1" smtClean="0">
                <a:latin typeface="+mn-lt"/>
                <a:cs typeface="+mn-cs"/>
              </a:rPr>
              <a:t>Physiological</a:t>
            </a:r>
            <a:endParaRPr lang="cs-CZ" sz="2200" dirty="0" smtClean="0">
              <a:latin typeface="+mn-lt"/>
              <a:cs typeface="+mn-cs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cs-CZ" sz="2200" dirty="0" err="1" smtClean="0">
                <a:latin typeface="+mn-lt"/>
                <a:cs typeface="+mn-cs"/>
              </a:rPr>
              <a:t>Suicidal</a:t>
            </a:r>
            <a:r>
              <a:rPr lang="cs-CZ" sz="2200" dirty="0" smtClean="0">
                <a:latin typeface="+mn-lt"/>
                <a:cs typeface="+mn-cs"/>
              </a:rPr>
              <a:t> </a:t>
            </a:r>
            <a:r>
              <a:rPr lang="cs-CZ" sz="2200" dirty="0" err="1" smtClean="0">
                <a:latin typeface="+mn-lt"/>
                <a:cs typeface="+mn-cs"/>
              </a:rPr>
              <a:t>process</a:t>
            </a:r>
            <a:r>
              <a:rPr lang="cs-CZ" sz="2200" dirty="0" smtClean="0">
                <a:latin typeface="+mn-lt"/>
                <a:cs typeface="+mn-cs"/>
              </a:rPr>
              <a:t> (</a:t>
            </a:r>
            <a:r>
              <a:rPr lang="cs-CZ" sz="2200" dirty="0" err="1" smtClean="0">
                <a:latin typeface="+mn-lt"/>
                <a:cs typeface="+mn-cs"/>
              </a:rPr>
              <a:t>internal</a:t>
            </a:r>
            <a:r>
              <a:rPr lang="cs-CZ" sz="2200" dirty="0" smtClean="0">
                <a:latin typeface="+mn-lt"/>
                <a:cs typeface="+mn-cs"/>
              </a:rPr>
              <a:t> </a:t>
            </a:r>
            <a:endParaRPr lang="cs-CZ" sz="2200" b="0" dirty="0">
              <a:latin typeface="+mn-lt"/>
              <a:cs typeface="+mn-cs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cs-CZ" sz="2200" dirty="0" err="1" smtClean="0">
                <a:latin typeface="+mn-lt"/>
                <a:cs typeface="+mn-cs"/>
              </a:rPr>
              <a:t>Carefully</a:t>
            </a:r>
            <a:r>
              <a:rPr lang="cs-CZ" sz="2200" dirty="0" smtClean="0">
                <a:latin typeface="+mn-lt"/>
                <a:cs typeface="+mn-cs"/>
              </a:rPr>
              <a:t> </a:t>
            </a:r>
            <a:r>
              <a:rPr lang="cs-CZ" sz="2200" dirty="0" err="1" smtClean="0">
                <a:latin typeface="+mn-lt"/>
                <a:cs typeface="+mn-cs"/>
              </a:rPr>
              <a:t>controlled</a:t>
            </a:r>
            <a:endParaRPr lang="cs-CZ" sz="2200" b="0" dirty="0">
              <a:latin typeface="+mn-lt"/>
              <a:cs typeface="+mn-cs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cs-CZ" sz="2200" b="0" dirty="0" smtClean="0">
                <a:latin typeface="+mn-lt"/>
                <a:cs typeface="+mn-cs"/>
              </a:rPr>
              <a:t>DNA </a:t>
            </a:r>
            <a:r>
              <a:rPr lang="cs-CZ" sz="2200" b="0" dirty="0" err="1" smtClean="0">
                <a:latin typeface="+mn-lt"/>
                <a:cs typeface="+mn-cs"/>
              </a:rPr>
              <a:t>fragmentation</a:t>
            </a:r>
            <a:endParaRPr lang="cs-CZ" sz="2200" b="0" dirty="0">
              <a:latin typeface="+mn-lt"/>
              <a:cs typeface="+mn-cs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cs-CZ" sz="2200" b="0" dirty="0" err="1" smtClean="0">
                <a:latin typeface="+mn-lt"/>
                <a:cs typeface="+mn-cs"/>
              </a:rPr>
              <a:t>Membrane</a:t>
            </a:r>
            <a:r>
              <a:rPr lang="cs-CZ" sz="2200" b="0" dirty="0" smtClean="0">
                <a:latin typeface="+mn-lt"/>
                <a:cs typeface="+mn-cs"/>
              </a:rPr>
              <a:t> „</a:t>
            </a:r>
            <a:r>
              <a:rPr lang="cs-CZ" sz="2200" b="0" dirty="0" err="1" smtClean="0">
                <a:latin typeface="+mn-lt"/>
                <a:cs typeface="+mn-cs"/>
              </a:rPr>
              <a:t>blebbing</a:t>
            </a:r>
            <a:r>
              <a:rPr lang="cs-CZ" sz="2200" b="0" dirty="0" smtClean="0">
                <a:latin typeface="+mn-lt"/>
                <a:cs typeface="+mn-cs"/>
              </a:rPr>
              <a:t>“</a:t>
            </a:r>
            <a:endParaRPr lang="cs-CZ" sz="2200" b="0" dirty="0">
              <a:latin typeface="+mn-lt"/>
              <a:cs typeface="+mn-cs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cs-CZ" sz="2200" b="0" dirty="0" err="1" smtClean="0">
                <a:latin typeface="+mn-lt"/>
                <a:cs typeface="+mn-cs"/>
              </a:rPr>
              <a:t>Apoptotic</a:t>
            </a:r>
            <a:r>
              <a:rPr lang="cs-CZ" sz="2200" b="0" dirty="0" smtClean="0">
                <a:latin typeface="+mn-lt"/>
                <a:cs typeface="+mn-cs"/>
              </a:rPr>
              <a:t> </a:t>
            </a:r>
            <a:r>
              <a:rPr lang="cs-CZ" sz="2200" b="0" dirty="0" err="1" smtClean="0">
                <a:latin typeface="+mn-lt"/>
                <a:cs typeface="+mn-cs"/>
              </a:rPr>
              <a:t>bodies</a:t>
            </a:r>
            <a:r>
              <a:rPr lang="cs-CZ" sz="2200" b="0" dirty="0" smtClean="0">
                <a:latin typeface="+mn-lt"/>
                <a:cs typeface="+mn-cs"/>
              </a:rPr>
              <a:t> </a:t>
            </a:r>
            <a:r>
              <a:rPr lang="cs-CZ" sz="2200" b="0" dirty="0" smtClean="0">
                <a:latin typeface="+mn-lt"/>
                <a:cs typeface="+mn-cs"/>
                <a:sym typeface="Wingdings" panose="05000000000000000000" pitchFamily="2" charset="2"/>
              </a:rPr>
              <a:t></a:t>
            </a:r>
            <a:r>
              <a:rPr lang="en-US" sz="2200" b="0" dirty="0" smtClean="0">
                <a:latin typeface="+mn-lt"/>
                <a:cs typeface="+mn-cs"/>
                <a:sym typeface="Wingdings" panose="05000000000000000000" pitchFamily="2" charset="2"/>
              </a:rPr>
              <a:t> </a:t>
            </a:r>
            <a:r>
              <a:rPr lang="en-US" sz="2200" b="0" dirty="0" err="1" smtClean="0">
                <a:latin typeface="+mn-lt"/>
                <a:cs typeface="+mn-cs"/>
                <a:sym typeface="Wingdings" panose="05000000000000000000" pitchFamily="2" charset="2"/>
              </a:rPr>
              <a:t>fagoc</a:t>
            </a:r>
            <a:r>
              <a:rPr lang="cs-CZ" sz="2200" b="0" dirty="0" err="1" smtClean="0">
                <a:latin typeface="+mn-lt"/>
                <a:cs typeface="+mn-cs"/>
                <a:sym typeface="Wingdings" panose="05000000000000000000" pitchFamily="2" charset="2"/>
              </a:rPr>
              <a:t>ytosis</a:t>
            </a:r>
            <a:endParaRPr lang="cs-CZ" sz="2200" b="0" dirty="0" smtClean="0">
              <a:latin typeface="+mn-lt"/>
              <a:cs typeface="+mn-cs"/>
              <a:sym typeface="Wingdings" panose="05000000000000000000" pitchFamily="2" charset="2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endParaRPr lang="cs-CZ" sz="2200" dirty="0">
              <a:latin typeface="+mn-lt"/>
              <a:cs typeface="+mn-cs"/>
              <a:sym typeface="Wingdings" panose="05000000000000000000" pitchFamily="2" charset="2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endParaRPr lang="cs-CZ" sz="2200" b="0" dirty="0">
              <a:latin typeface="+mn-lt"/>
              <a:cs typeface="+mn-cs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861116" y="5301208"/>
            <a:ext cx="410721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err="1" smtClean="0"/>
              <a:t>Further</a:t>
            </a:r>
            <a:r>
              <a:rPr lang="cs-CZ" sz="1600" dirty="0" smtClean="0"/>
              <a:t> cell </a:t>
            </a:r>
            <a:r>
              <a:rPr lang="cs-CZ" sz="1600" dirty="0" err="1" smtClean="0"/>
              <a:t>death</a:t>
            </a:r>
            <a:r>
              <a:rPr lang="cs-CZ" sz="1600" dirty="0" smtClean="0"/>
              <a:t> </a:t>
            </a:r>
            <a:r>
              <a:rPr lang="cs-CZ" sz="1600" dirty="0" err="1" smtClean="0"/>
              <a:t>variants</a:t>
            </a:r>
            <a:r>
              <a:rPr lang="cs-CZ" sz="1600" dirty="0" smtClean="0"/>
              <a:t> </a:t>
            </a:r>
            <a:r>
              <a:rPr lang="cs-CZ" sz="1600" dirty="0" err="1" smtClean="0"/>
              <a:t>also</a:t>
            </a:r>
            <a:r>
              <a:rPr lang="cs-CZ" sz="1600" dirty="0" smtClean="0"/>
              <a:t> </a:t>
            </a:r>
            <a:r>
              <a:rPr lang="cs-CZ" sz="1600" dirty="0" err="1" smtClean="0"/>
              <a:t>recognized</a:t>
            </a:r>
            <a:r>
              <a:rPr lang="cs-CZ" sz="1600" dirty="0" smtClean="0"/>
              <a:t> </a:t>
            </a:r>
          </a:p>
          <a:p>
            <a:r>
              <a:rPr lang="cs-CZ" sz="1600" i="1" dirty="0" smtClean="0"/>
              <a:t>(</a:t>
            </a:r>
            <a:r>
              <a:rPr lang="cs-CZ" sz="1600" i="1" dirty="0" err="1" smtClean="0"/>
              <a:t>different</a:t>
            </a:r>
            <a:r>
              <a:rPr lang="cs-CZ" sz="1600" i="1" dirty="0" smtClean="0"/>
              <a:t> cell </a:t>
            </a:r>
            <a:r>
              <a:rPr lang="cs-CZ" sz="1600" i="1" dirty="0" err="1" smtClean="0"/>
              <a:t>fate</a:t>
            </a:r>
            <a:r>
              <a:rPr lang="cs-CZ" sz="1600" i="1" dirty="0" smtClean="0"/>
              <a:t> and </a:t>
            </a:r>
            <a:r>
              <a:rPr lang="cs-CZ" sz="1600" i="1" dirty="0" err="1" smtClean="0"/>
              <a:t>control</a:t>
            </a:r>
            <a:r>
              <a:rPr lang="cs-CZ" sz="1600" i="1" dirty="0" smtClean="0"/>
              <a:t>)</a:t>
            </a:r>
          </a:p>
          <a:p>
            <a:pPr marL="285750" indent="-285750">
              <a:buFont typeface="Arial" charset="0"/>
              <a:buChar char="•"/>
            </a:pPr>
            <a:r>
              <a:rPr lang="cs-CZ" sz="1600" dirty="0" err="1" smtClean="0">
                <a:solidFill>
                  <a:schemeClr val="tx2"/>
                </a:solidFill>
              </a:rPr>
              <a:t>Necroptosis</a:t>
            </a:r>
            <a:endParaRPr lang="cs-CZ" sz="1600" dirty="0" smtClean="0">
              <a:solidFill>
                <a:schemeClr val="tx2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cs-CZ" sz="1600" dirty="0" err="1" smtClean="0">
                <a:solidFill>
                  <a:schemeClr val="tx2"/>
                </a:solidFill>
              </a:rPr>
              <a:t>Ferroptosis</a:t>
            </a:r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2042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aibnsus.org/images/Ce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6632"/>
            <a:ext cx="4309781" cy="414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Výsledek obrázku pro apoptosis contro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925629"/>
            <a:ext cx="5055890" cy="374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820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219200"/>
            <a:ext cx="8839200" cy="4800600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cs-CZ" sz="2400" b="1" dirty="0"/>
              <a:t>- </a:t>
            </a:r>
            <a:r>
              <a:rPr lang="en-GB" sz="2400" b="1" dirty="0"/>
              <a:t>Regulation controlled by complex s</a:t>
            </a:r>
            <a:r>
              <a:rPr lang="cs-CZ" sz="2400" b="1" dirty="0" err="1"/>
              <a:t>ignalling</a:t>
            </a:r>
            <a:r>
              <a:rPr lang="cs-CZ" sz="2400" b="1" dirty="0"/>
              <a:t> </a:t>
            </a:r>
          </a:p>
          <a:p>
            <a:pPr marL="533400" indent="-533400" eaLnBrk="1" hangingPunct="1">
              <a:buFontTx/>
              <a:buNone/>
            </a:pPr>
            <a:r>
              <a:rPr lang="cs-CZ" sz="2000" dirty="0"/>
              <a:t>	- "network" of </a:t>
            </a:r>
            <a:r>
              <a:rPr lang="cs-CZ" sz="2000" dirty="0" err="1"/>
              <a:t>general</a:t>
            </a:r>
            <a:r>
              <a:rPr lang="cs-CZ" sz="2000" dirty="0"/>
              <a:t> </a:t>
            </a:r>
            <a:r>
              <a:rPr lang="cs-CZ" sz="2000" dirty="0" err="1"/>
              <a:t>pathways</a:t>
            </a:r>
            <a:endParaRPr lang="cs-CZ" sz="2000" dirty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2000" dirty="0"/>
              <a:t>	- </a:t>
            </a:r>
            <a:r>
              <a:rPr lang="cs-CZ" sz="2000" dirty="0" err="1"/>
              <a:t>similar</a:t>
            </a:r>
            <a:r>
              <a:rPr lang="cs-CZ" sz="2000" dirty="0"/>
              <a:t> in </a:t>
            </a:r>
            <a:r>
              <a:rPr lang="cs-CZ" sz="2000" dirty="0" err="1"/>
              <a:t>all</a:t>
            </a:r>
            <a:r>
              <a:rPr lang="cs-CZ" sz="2000" dirty="0"/>
              <a:t> </a:t>
            </a:r>
            <a:r>
              <a:rPr lang="cs-CZ" sz="2000" dirty="0" err="1"/>
              <a:t>cells</a:t>
            </a:r>
            <a:r>
              <a:rPr lang="cs-CZ" sz="2000" dirty="0"/>
              <a:t> / </a:t>
            </a:r>
            <a:r>
              <a:rPr lang="cs-CZ" sz="2000" dirty="0" err="1"/>
              <a:t>different</a:t>
            </a:r>
            <a:r>
              <a:rPr lang="cs-CZ" sz="2000" dirty="0"/>
              <a:t> cell-</a:t>
            </a:r>
            <a:r>
              <a:rPr lang="cs-CZ" sz="2000" dirty="0" err="1"/>
              <a:t>specific</a:t>
            </a:r>
            <a:r>
              <a:rPr lang="cs-CZ" sz="2000" dirty="0"/>
              <a:t> </a:t>
            </a:r>
            <a:r>
              <a:rPr lang="cs-CZ" sz="2000" dirty="0" err="1"/>
              <a:t>effects</a:t>
            </a:r>
            <a:r>
              <a:rPr lang="cs-CZ" sz="2000" dirty="0"/>
              <a:t> </a:t>
            </a:r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2400" dirty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2400" dirty="0" smtClean="0"/>
              <a:t>- </a:t>
            </a:r>
            <a:r>
              <a:rPr lang="cs-CZ" sz="2400" b="1" dirty="0" smtClean="0"/>
              <a:t>Con</a:t>
            </a:r>
            <a:r>
              <a:rPr lang="en-US" sz="2400" b="1" dirty="0" smtClean="0"/>
              <a:t>sequences of s</a:t>
            </a:r>
            <a:r>
              <a:rPr lang="cs-CZ" sz="2400" b="1" dirty="0" err="1" smtClean="0"/>
              <a:t>ignalling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disruption</a:t>
            </a:r>
            <a:endParaRPr lang="cs-CZ" sz="2400" b="1" dirty="0" smtClean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2000" dirty="0" smtClean="0"/>
              <a:t>       - </a:t>
            </a:r>
            <a:r>
              <a:rPr lang="en-US" sz="2000" dirty="0" smtClean="0"/>
              <a:t>unwanted changes in </a:t>
            </a:r>
            <a:r>
              <a:rPr lang="cs-CZ" sz="2000" dirty="0" smtClean="0"/>
              <a:t>„</a:t>
            </a:r>
            <a:r>
              <a:rPr lang="cs-CZ" sz="2000" dirty="0" err="1" smtClean="0"/>
              <a:t>homeostatic</a:t>
            </a:r>
            <a:r>
              <a:rPr lang="cs-CZ" sz="2000" dirty="0" smtClean="0"/>
              <a:t>“ </a:t>
            </a:r>
            <a:r>
              <a:rPr lang="cs-CZ" sz="2000" dirty="0" err="1" smtClean="0"/>
              <a:t>rates</a:t>
            </a:r>
            <a:r>
              <a:rPr lang="cs-CZ" sz="2000" dirty="0" smtClean="0"/>
              <a:t> </a:t>
            </a:r>
            <a:r>
              <a:rPr lang="cs-CZ" sz="2000" dirty="0" err="1" smtClean="0"/>
              <a:t>among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    </a:t>
            </a:r>
            <a:r>
              <a:rPr lang="en-US" sz="2000" dirty="0" smtClean="0"/>
              <a:t>proliferation</a:t>
            </a:r>
            <a:r>
              <a:rPr lang="cs-CZ" sz="2000" dirty="0" smtClean="0"/>
              <a:t> </a:t>
            </a:r>
            <a:r>
              <a:rPr lang="en-US" sz="2000" dirty="0" smtClean="0"/>
              <a:t>/</a:t>
            </a:r>
            <a:r>
              <a:rPr lang="cs-CZ" sz="2000" dirty="0" smtClean="0"/>
              <a:t> </a:t>
            </a:r>
            <a:r>
              <a:rPr lang="en-US" sz="2000" dirty="0" smtClean="0"/>
              <a:t>differentiation</a:t>
            </a:r>
            <a:r>
              <a:rPr lang="cs-CZ" sz="2000" dirty="0" smtClean="0"/>
              <a:t> </a:t>
            </a:r>
            <a:r>
              <a:rPr lang="en-US" sz="2000" dirty="0" smtClean="0"/>
              <a:t>/</a:t>
            </a:r>
            <a:r>
              <a:rPr lang="cs-CZ" sz="2000" dirty="0" smtClean="0"/>
              <a:t> </a:t>
            </a:r>
            <a:r>
              <a:rPr lang="en-US" sz="2000" dirty="0" smtClean="0"/>
              <a:t>apoptosis</a:t>
            </a:r>
            <a:br>
              <a:rPr lang="en-US" sz="2000" dirty="0" smtClean="0"/>
            </a:br>
            <a:endParaRPr lang="en-US" sz="2000" dirty="0" smtClean="0"/>
          </a:p>
          <a:p>
            <a:pPr marL="914400" lvl="1" indent="-457200" eaLnBrk="1" hangingPunct="1">
              <a:buFontTx/>
              <a:buNone/>
            </a:pPr>
            <a:r>
              <a:rPr lang="en-US" sz="1800" dirty="0" smtClean="0">
                <a:sym typeface="Wingdings" pitchFamily="2" charset="2"/>
              </a:rPr>
              <a:t></a:t>
            </a:r>
            <a:r>
              <a:rPr lang="cs-CZ" sz="1800" dirty="0" smtClean="0"/>
              <a:t> cell </a:t>
            </a:r>
            <a:r>
              <a:rPr lang="cs-CZ" sz="1800" dirty="0" err="1" smtClean="0"/>
              <a:t>transformation</a:t>
            </a:r>
            <a:r>
              <a:rPr lang="cs-CZ" sz="1800" dirty="0" smtClean="0"/>
              <a:t> (</a:t>
            </a:r>
            <a:r>
              <a:rPr lang="cs-CZ" sz="1800" dirty="0" err="1" smtClean="0"/>
              <a:t>carcinogenicity</a:t>
            </a:r>
            <a:r>
              <a:rPr lang="cs-CZ" sz="1800" dirty="0" smtClean="0"/>
              <a:t>)</a:t>
            </a:r>
            <a:endParaRPr lang="en-US" sz="1800" dirty="0" smtClean="0"/>
          </a:p>
          <a:p>
            <a:pPr marL="914400" lvl="1" indent="-457200" eaLnBrk="1" hangingPunct="1">
              <a:buFontTx/>
              <a:buNone/>
            </a:pPr>
            <a:r>
              <a:rPr lang="en-US" sz="1800" dirty="0" smtClean="0">
                <a:sym typeface="Wingdings" pitchFamily="2" charset="2"/>
              </a:rPr>
              <a:t></a:t>
            </a:r>
            <a:r>
              <a:rPr lang="en-US" sz="1800" dirty="0" smtClean="0"/>
              <a:t> </a:t>
            </a:r>
            <a:r>
              <a:rPr lang="cs-CZ" sz="1800" dirty="0" err="1" smtClean="0"/>
              <a:t>embryotoxicity</a:t>
            </a:r>
            <a:endParaRPr lang="en-US" sz="1800" dirty="0" smtClean="0"/>
          </a:p>
          <a:p>
            <a:pPr marL="914400" lvl="1" indent="-457200" eaLnBrk="1" hangingPunct="1">
              <a:buFontTx/>
              <a:buNone/>
            </a:pPr>
            <a:r>
              <a:rPr lang="en-US" sz="1800" dirty="0" smtClean="0">
                <a:sym typeface="Wingdings" pitchFamily="2" charset="2"/>
              </a:rPr>
              <a:t></a:t>
            </a:r>
            <a:r>
              <a:rPr lang="en-US" sz="1800" dirty="0" smtClean="0"/>
              <a:t> </a:t>
            </a:r>
            <a:r>
              <a:rPr lang="en-US" sz="1800" dirty="0" err="1" smtClean="0"/>
              <a:t>immunotoxicit</a:t>
            </a:r>
            <a:r>
              <a:rPr lang="cs-CZ" sz="1800" dirty="0" smtClean="0"/>
              <a:t>y</a:t>
            </a:r>
          </a:p>
          <a:p>
            <a:pPr marL="914400" lvl="1" indent="-457200" eaLnBrk="1" hangingPunct="1">
              <a:buFontTx/>
              <a:buNone/>
            </a:pPr>
            <a:r>
              <a:rPr lang="en-US" sz="1800" dirty="0" smtClean="0">
                <a:sym typeface="Wingdings" pitchFamily="2" charset="2"/>
              </a:rPr>
              <a:t></a:t>
            </a:r>
            <a:r>
              <a:rPr lang="en-US" sz="1800" dirty="0" smtClean="0"/>
              <a:t> reproduction </a:t>
            </a:r>
            <a:r>
              <a:rPr lang="en-US" sz="1800" dirty="0" err="1" smtClean="0"/>
              <a:t>toxicit</a:t>
            </a:r>
            <a:r>
              <a:rPr lang="cs-CZ" sz="1800" dirty="0" smtClean="0"/>
              <a:t>y</a:t>
            </a:r>
          </a:p>
          <a:p>
            <a:pPr marL="914400" lvl="1" indent="-457200" eaLnBrk="1" hangingPunct="1">
              <a:buFontTx/>
              <a:buNone/>
            </a:pPr>
            <a:r>
              <a:rPr lang="en-US" sz="1800" i="1" dirty="0" smtClean="0"/>
              <a:t>	</a:t>
            </a:r>
            <a:r>
              <a:rPr lang="cs-CZ" sz="1800" i="1" dirty="0" smtClean="0"/>
              <a:t>.... </a:t>
            </a:r>
            <a:r>
              <a:rPr lang="en-US" sz="1800" i="1" dirty="0" smtClean="0"/>
              <a:t>and </a:t>
            </a:r>
            <a:r>
              <a:rPr lang="cs-CZ" sz="1800" i="1" dirty="0" err="1" smtClean="0"/>
              <a:t>other</a:t>
            </a:r>
            <a:r>
              <a:rPr lang="cs-CZ" sz="1800" i="1" dirty="0" smtClean="0"/>
              <a:t> </a:t>
            </a:r>
            <a:r>
              <a:rPr lang="cs-CZ" sz="1800" i="1" dirty="0" err="1" smtClean="0"/>
              <a:t>chro</a:t>
            </a:r>
            <a:r>
              <a:rPr lang="en-US" sz="1800" i="1" dirty="0" err="1" smtClean="0"/>
              <a:t>nic</a:t>
            </a:r>
            <a:r>
              <a:rPr lang="en-US" sz="1800" i="1" dirty="0" smtClean="0"/>
              <a:t> t</a:t>
            </a:r>
            <a:r>
              <a:rPr lang="cs-CZ" sz="1800" i="1" dirty="0" err="1" smtClean="0"/>
              <a:t>ypes</a:t>
            </a:r>
            <a:r>
              <a:rPr lang="cs-CZ" sz="1800" i="1" dirty="0" smtClean="0"/>
              <a:t> of toxicity</a:t>
            </a:r>
            <a:endParaRPr lang="cs-CZ" sz="1800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8080"/>
            <a:ext cx="8458200" cy="750640"/>
          </a:xfrm>
        </p:spPr>
        <p:txBody>
          <a:bodyPr/>
          <a:lstStyle/>
          <a:p>
            <a:pPr algn="ctr" eaLnBrk="1" hangingPunct="1"/>
            <a:r>
              <a:rPr lang="en-US" sz="2800" dirty="0" smtClean="0">
                <a:solidFill>
                  <a:schemeClr val="tx1"/>
                </a:solidFill>
              </a:rPr>
              <a:t>Intracellular signal </a:t>
            </a:r>
            <a:r>
              <a:rPr lang="cs-CZ" sz="2800" dirty="0" err="1" smtClean="0">
                <a:solidFill>
                  <a:schemeClr val="tx1"/>
                </a:solidFill>
              </a:rPr>
              <a:t>transduction</a:t>
            </a:r>
            <a:r>
              <a:rPr lang="en-GB" sz="2800" dirty="0" smtClean="0">
                <a:solidFill>
                  <a:schemeClr val="tx1"/>
                </a:solidFill>
              </a:rPr>
              <a:t>: </a:t>
            </a:r>
            <a:r>
              <a:rPr lang="cs-CZ" sz="2800" dirty="0" err="1" smtClean="0">
                <a:solidFill>
                  <a:schemeClr val="tx1"/>
                </a:solidFill>
              </a:rPr>
              <a:t>target</a:t>
            </a:r>
            <a:r>
              <a:rPr lang="cs-CZ" sz="2800" dirty="0" smtClean="0">
                <a:solidFill>
                  <a:schemeClr val="tx1"/>
                </a:solidFill>
              </a:rPr>
              <a:t> of </a:t>
            </a:r>
            <a:r>
              <a:rPr lang="cs-CZ" sz="2800" dirty="0" err="1" smtClean="0">
                <a:solidFill>
                  <a:schemeClr val="tx1"/>
                </a:solidFill>
              </a:rPr>
              <a:t>toxicants</a:t>
            </a:r>
            <a:endParaRPr lang="cs-CZ" sz="2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8080"/>
            <a:ext cx="8458200" cy="750640"/>
          </a:xfrm>
        </p:spPr>
        <p:txBody>
          <a:bodyPr/>
          <a:lstStyle/>
          <a:p>
            <a:pPr algn="ctr" eaLnBrk="1" hangingPunct="1"/>
            <a:r>
              <a:rPr lang="cs-CZ" sz="2800" dirty="0" err="1" smtClean="0">
                <a:solidFill>
                  <a:schemeClr val="tx1"/>
                </a:solidFill>
              </a:rPr>
              <a:t>Signal</a:t>
            </a:r>
            <a:r>
              <a:rPr lang="cs-CZ" sz="2800" dirty="0" smtClean="0">
                <a:solidFill>
                  <a:schemeClr val="tx1"/>
                </a:solidFill>
              </a:rPr>
              <a:t> </a:t>
            </a:r>
            <a:r>
              <a:rPr lang="cs-CZ" sz="2800" dirty="0" err="1" smtClean="0">
                <a:solidFill>
                  <a:schemeClr val="tx1"/>
                </a:solidFill>
              </a:rPr>
              <a:t>transduction</a:t>
            </a:r>
            <a:r>
              <a:rPr lang="cs-CZ" sz="2800" dirty="0" smtClean="0">
                <a:solidFill>
                  <a:schemeClr val="tx1"/>
                </a:solidFill>
              </a:rPr>
              <a:t> - </a:t>
            </a:r>
            <a:r>
              <a:rPr lang="cs-CZ" sz="2800" dirty="0" err="1" smtClean="0">
                <a:solidFill>
                  <a:schemeClr val="tx1"/>
                </a:solidFill>
              </a:rPr>
              <a:t>principles</a:t>
            </a:r>
            <a:endParaRPr lang="cs-CZ" sz="2800" dirty="0" smtClean="0">
              <a:solidFill>
                <a:schemeClr val="tx1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304" y="980728"/>
            <a:ext cx="8839200" cy="54102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en-US" sz="2400" b="1" dirty="0" smtClean="0">
                <a:solidFill>
                  <a:schemeClr val="tx2"/>
                </a:solidFill>
              </a:rPr>
              <a:t>Two major </a:t>
            </a:r>
            <a:r>
              <a:rPr lang="cs-CZ" sz="2400" b="1" dirty="0" err="1" smtClean="0">
                <a:solidFill>
                  <a:schemeClr val="tx2"/>
                </a:solidFill>
              </a:rPr>
              <a:t>intracellular</a:t>
            </a:r>
            <a:r>
              <a:rPr lang="cs-CZ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</a:rPr>
              <a:t>signalling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</a:rPr>
              <a:t>processes</a:t>
            </a:r>
            <a:r>
              <a:rPr lang="cs-CZ" sz="2400" b="1" dirty="0" smtClean="0">
                <a:solidFill>
                  <a:schemeClr val="tx2"/>
                </a:solidFill>
              </a:rPr>
              <a:t>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1800" dirty="0" smtClean="0"/>
              <a:t>– </a:t>
            </a:r>
            <a:r>
              <a:rPr lang="cs-CZ" sz="1800" b="1" dirty="0" smtClean="0">
                <a:solidFill>
                  <a:srgbClr val="FF0000"/>
                </a:solidFill>
              </a:rPr>
              <a:t>protein-(de)</a:t>
            </a:r>
            <a:r>
              <a:rPr lang="cs-CZ" sz="1800" b="1" dirty="0" err="1" smtClean="0">
                <a:solidFill>
                  <a:srgbClr val="FF0000"/>
                </a:solidFill>
              </a:rPr>
              <a:t>phosphorylation</a:t>
            </a:r>
            <a:r>
              <a:rPr lang="cs-CZ" sz="1800" b="1" dirty="0" smtClean="0">
                <a:solidFill>
                  <a:srgbClr val="FF0000"/>
                </a:solidFill>
              </a:rPr>
              <a:t> </a:t>
            </a:r>
            <a:endParaRPr lang="en-GB" sz="1800" dirty="0" smtClean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GB" sz="1800" dirty="0" smtClean="0"/>
              <a:t>		</a:t>
            </a:r>
            <a:r>
              <a:rPr lang="cs-CZ" sz="1800" dirty="0" smtClean="0"/>
              <a:t>P</a:t>
            </a:r>
            <a:r>
              <a:rPr lang="en-GB" sz="1800" dirty="0" err="1" smtClean="0"/>
              <a:t>rotein</a:t>
            </a:r>
            <a:r>
              <a:rPr lang="cs-CZ" sz="1800" dirty="0" err="1" smtClean="0"/>
              <a:t>Kinases</a:t>
            </a:r>
            <a:r>
              <a:rPr lang="en-GB" sz="1800" dirty="0" smtClean="0"/>
              <a:t> - PKs</a:t>
            </a:r>
            <a:r>
              <a:rPr lang="cs-CZ" sz="1800" dirty="0" smtClean="0"/>
              <a:t>, P</a:t>
            </a:r>
            <a:r>
              <a:rPr lang="en-GB" sz="1800" dirty="0" err="1" smtClean="0"/>
              <a:t>roteinPhosphatases</a:t>
            </a:r>
            <a:r>
              <a:rPr lang="en-GB" sz="1800" dirty="0" smtClean="0"/>
              <a:t> - P</a:t>
            </a:r>
            <a:r>
              <a:rPr lang="cs-CZ" sz="1800" dirty="0" err="1" smtClean="0"/>
              <a:t>Pases</a:t>
            </a:r>
            <a:endParaRPr lang="cs-CZ" sz="1800" dirty="0" smtClean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1800" dirty="0" smtClean="0"/>
              <a:t>	- </a:t>
            </a:r>
            <a:r>
              <a:rPr lang="cs-CZ" sz="1800" b="1" dirty="0" err="1" smtClean="0">
                <a:solidFill>
                  <a:srgbClr val="FF3300"/>
                </a:solidFill>
              </a:rPr>
              <a:t>secondary</a:t>
            </a:r>
            <a:r>
              <a:rPr lang="cs-CZ" sz="1800" b="1" dirty="0" smtClean="0">
                <a:solidFill>
                  <a:srgbClr val="FF3300"/>
                </a:solidFill>
              </a:rPr>
              <a:t> </a:t>
            </a:r>
            <a:r>
              <a:rPr lang="cs-CZ" sz="1800" b="1" dirty="0" err="1" smtClean="0">
                <a:solidFill>
                  <a:srgbClr val="FF3300"/>
                </a:solidFill>
              </a:rPr>
              <a:t>messengers</a:t>
            </a:r>
            <a:r>
              <a:rPr lang="cs-CZ" sz="1800" dirty="0" smtClean="0"/>
              <a:t> </a:t>
            </a:r>
            <a:endParaRPr lang="en-GB" sz="1800" dirty="0" smtClean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GB" sz="1800" dirty="0" smtClean="0"/>
              <a:t>		</a:t>
            </a:r>
            <a:r>
              <a:rPr lang="cs-CZ" sz="1800" dirty="0" err="1" smtClean="0">
                <a:solidFill>
                  <a:srgbClr val="00B050"/>
                </a:solidFill>
              </a:rPr>
              <a:t>cAMP</a:t>
            </a:r>
            <a:r>
              <a:rPr lang="cs-CZ" sz="1800" dirty="0" smtClean="0"/>
              <a:t> / </a:t>
            </a:r>
            <a:r>
              <a:rPr lang="cs-CZ" sz="1800" dirty="0" smtClean="0">
                <a:solidFill>
                  <a:schemeClr val="accent6">
                    <a:lumMod val="75000"/>
                  </a:schemeClr>
                </a:solidFill>
              </a:rPr>
              <a:t>IP3, PIP2, DAG, Ca2+, AA</a:t>
            </a:r>
          </a:p>
          <a:p>
            <a:pPr marL="533400" indent="-533400" eaLnBrk="1" hangingPunct="1">
              <a:buFont typeface="Wingdings" pitchFamily="2" charset="2"/>
              <a:buNone/>
            </a:pPr>
            <a:endParaRPr lang="en-US" sz="1800" b="1" dirty="0" smtClean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sz="2400" b="1" dirty="0" smtClean="0">
                <a:solidFill>
                  <a:schemeClr val="tx2"/>
                </a:solidFill>
              </a:rPr>
              <a:t>Three major types of </a:t>
            </a:r>
            <a:r>
              <a:rPr lang="en-US" sz="2400" b="1" dirty="0" err="1" smtClean="0">
                <a:solidFill>
                  <a:schemeClr val="tx2"/>
                </a:solidFill>
              </a:rPr>
              <a:t>signalling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endParaRPr lang="cs-CZ" sz="2400" b="1" dirty="0" smtClean="0">
              <a:solidFill>
                <a:schemeClr val="tx2"/>
              </a:solidFill>
            </a:endParaRPr>
          </a:p>
          <a:p>
            <a:pPr marL="933450" lvl="1" indent="-533400" eaLnBrk="1" hangingPunct="1">
              <a:buFont typeface="Wingdings" pitchFamily="2" charset="2"/>
              <a:buNone/>
            </a:pPr>
            <a:r>
              <a:rPr lang="cs-CZ" sz="1800" dirty="0" smtClean="0"/>
              <a:t>1: </a:t>
            </a:r>
            <a:r>
              <a:rPr lang="cs-CZ" sz="1800" dirty="0" err="1" smtClean="0"/>
              <a:t>Membrane</a:t>
            </a:r>
            <a:r>
              <a:rPr lang="cs-CZ" sz="1800" dirty="0" smtClean="0"/>
              <a:t> </a:t>
            </a:r>
            <a:r>
              <a:rPr lang="cs-CZ" sz="1800" dirty="0" err="1" smtClean="0"/>
              <a:t>receptors</a:t>
            </a:r>
            <a:r>
              <a:rPr lang="cs-CZ" sz="1800" dirty="0" smtClean="0"/>
              <a:t> - G-</a:t>
            </a:r>
            <a:r>
              <a:rPr lang="cs-CZ" sz="1800" dirty="0" err="1" smtClean="0"/>
              <a:t>proteins</a:t>
            </a:r>
            <a:r>
              <a:rPr lang="cs-CZ" sz="1800" dirty="0" smtClean="0"/>
              <a:t> / </a:t>
            </a:r>
            <a:r>
              <a:rPr lang="cs-CZ" sz="1800" dirty="0" err="1" smtClean="0"/>
              <a:t>kinases</a:t>
            </a: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en-GB" sz="1800" dirty="0" smtClean="0">
                <a:sym typeface="Wingdings" pitchFamily="2" charset="2"/>
              </a:rPr>
              <a:t>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chemeClr val="tx2"/>
                </a:solidFill>
              </a:rPr>
              <a:t>activation of protein </a:t>
            </a:r>
            <a:r>
              <a:rPr lang="en-US" sz="1800" dirty="0" err="1" smtClean="0">
                <a:solidFill>
                  <a:schemeClr val="tx2"/>
                </a:solidFill>
              </a:rPr>
              <a:t>kinase</a:t>
            </a:r>
            <a:r>
              <a:rPr lang="en-US" sz="1800" dirty="0" smtClean="0">
                <a:solidFill>
                  <a:schemeClr val="tx2"/>
                </a:solidFill>
              </a:rPr>
              <a:t> A </a:t>
            </a:r>
            <a:r>
              <a:rPr lang="en-GB" sz="1800" dirty="0" smtClean="0">
                <a:solidFill>
                  <a:schemeClr val="tx2"/>
                </a:solidFill>
              </a:rPr>
              <a:t>(PKA)</a:t>
            </a:r>
            <a:r>
              <a:rPr lang="cs-CZ" sz="1800" dirty="0" smtClean="0">
                <a:solidFill>
                  <a:schemeClr val="tx2"/>
                </a:solidFill>
              </a:rPr>
              <a:t>: </a:t>
            </a:r>
            <a:r>
              <a:rPr lang="cs-CZ" sz="1800" dirty="0" smtClean="0"/>
              <a:t>	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GB" sz="1800" dirty="0" smtClean="0"/>
              <a:t>major messenger: </a:t>
            </a:r>
            <a:r>
              <a:rPr lang="cs-CZ" sz="1800" dirty="0" err="1" smtClean="0">
                <a:solidFill>
                  <a:srgbClr val="00B050"/>
                </a:solidFill>
              </a:rPr>
              <a:t>cAMP</a:t>
            </a:r>
            <a:endParaRPr lang="cs-CZ" sz="1800" dirty="0" smtClean="0">
              <a:solidFill>
                <a:srgbClr val="00B050"/>
              </a:solidFill>
            </a:endParaRPr>
          </a:p>
          <a:p>
            <a:pPr marL="933450" lvl="1" indent="-533400" eaLnBrk="1" hangingPunct="1">
              <a:buFont typeface="Wingdings" pitchFamily="2" charset="2"/>
              <a:buNone/>
            </a:pPr>
            <a:endParaRPr lang="cs-CZ" sz="1800" dirty="0" smtClean="0"/>
          </a:p>
          <a:p>
            <a:pPr marL="933450" lvl="1" indent="-533400" eaLnBrk="1" hangingPunct="1">
              <a:buFont typeface="Wingdings" pitchFamily="2" charset="2"/>
              <a:buNone/>
            </a:pPr>
            <a:r>
              <a:rPr lang="cs-CZ" sz="1800" dirty="0" smtClean="0"/>
              <a:t>2: </a:t>
            </a:r>
            <a:r>
              <a:rPr lang="cs-CZ" sz="1800" dirty="0" err="1" smtClean="0"/>
              <a:t>Membrane</a:t>
            </a:r>
            <a:r>
              <a:rPr lang="cs-CZ" sz="1800" dirty="0" smtClean="0"/>
              <a:t> </a:t>
            </a:r>
            <a:r>
              <a:rPr lang="cs-CZ" sz="1800" dirty="0" err="1" smtClean="0"/>
              <a:t>receptors</a:t>
            </a:r>
            <a:r>
              <a:rPr lang="en-US" sz="1800" dirty="0" smtClean="0"/>
              <a:t> </a:t>
            </a:r>
            <a:br>
              <a:rPr lang="en-US" sz="1800" dirty="0" smtClean="0"/>
            </a:br>
            <a:r>
              <a:rPr lang="en-US" sz="1800" dirty="0" smtClean="0">
                <a:sym typeface="Wingdings" pitchFamily="2" charset="2"/>
              </a:rPr>
              <a:t>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chemeClr val="tx2"/>
                </a:solidFill>
              </a:rPr>
              <a:t>activation of membrane lipases </a:t>
            </a:r>
            <a:r>
              <a:rPr lang="en-US" sz="1800" dirty="0" smtClean="0">
                <a:solidFill>
                  <a:schemeClr val="tx2"/>
                </a:solidFill>
                <a:sym typeface="Wingdings" pitchFamily="2" charset="2"/>
              </a:rPr>
              <a:t> and later </a:t>
            </a:r>
            <a:r>
              <a:rPr lang="en-US" sz="1800" dirty="0" err="1" smtClean="0">
                <a:solidFill>
                  <a:schemeClr val="tx2"/>
                </a:solidFill>
              </a:rPr>
              <a:t>proteinkinase</a:t>
            </a:r>
            <a:r>
              <a:rPr lang="en-US" sz="1800" dirty="0" smtClean="0">
                <a:solidFill>
                  <a:schemeClr val="tx2"/>
                </a:solidFill>
              </a:rPr>
              <a:t> C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cs-CZ" sz="1800" dirty="0" smtClean="0"/>
              <a:t> </a:t>
            </a:r>
            <a:r>
              <a:rPr lang="cs-CZ" sz="1800" dirty="0" smtClean="0">
                <a:solidFill>
                  <a:schemeClr val="accent6">
                    <a:lumMod val="75000"/>
                  </a:schemeClr>
                </a:solidFill>
              </a:rPr>
              <a:t>IP3, PIP2, DAG, Ca2+, AA</a:t>
            </a:r>
          </a:p>
          <a:p>
            <a:pPr marL="933450" lvl="1" indent="-533400" eaLnBrk="1" hangingPunct="1">
              <a:buFont typeface="Wingdings" pitchFamily="2" charset="2"/>
              <a:buNone/>
            </a:pPr>
            <a:endParaRPr lang="cs-CZ" sz="1800" dirty="0" smtClean="0"/>
          </a:p>
          <a:p>
            <a:pPr marL="933450" lvl="1" indent="-533400" eaLnBrk="1" hangingPunct="1">
              <a:buFont typeface="Wingdings" pitchFamily="2" charset="2"/>
              <a:buNone/>
            </a:pPr>
            <a:r>
              <a:rPr lang="en-US" sz="1800" dirty="0" smtClean="0"/>
              <a:t>3</a:t>
            </a:r>
            <a:r>
              <a:rPr lang="cs-CZ" sz="1800" dirty="0" smtClean="0"/>
              <a:t>: </a:t>
            </a:r>
            <a:r>
              <a:rPr lang="cs-CZ" sz="1800" b="1" dirty="0" err="1" smtClean="0"/>
              <a:t>Cytoplasmic</a:t>
            </a:r>
            <a:r>
              <a:rPr lang="cs-CZ" sz="1800" b="1" dirty="0" smtClean="0"/>
              <a:t> (</a:t>
            </a:r>
            <a:r>
              <a:rPr lang="cs-CZ" sz="1800" b="1" dirty="0" err="1" smtClean="0"/>
              <a:t>nuclear</a:t>
            </a:r>
            <a:r>
              <a:rPr lang="cs-CZ" sz="1800" b="1" dirty="0" smtClean="0"/>
              <a:t>) </a:t>
            </a:r>
            <a:r>
              <a:rPr lang="cs-CZ" sz="1800" b="1" dirty="0" err="1" smtClean="0"/>
              <a:t>receptors</a:t>
            </a:r>
            <a:r>
              <a:rPr lang="en-US" sz="1800" b="1" dirty="0" smtClean="0"/>
              <a:t> </a:t>
            </a:r>
            <a:r>
              <a:rPr lang="en-GB" sz="1800" dirty="0" smtClean="0"/>
              <a:t>(discussed in detail in other sections)</a:t>
            </a:r>
            <a:endParaRPr lang="en-US" sz="1800" dirty="0" smtClean="0"/>
          </a:p>
          <a:p>
            <a:pPr marL="933450" lvl="1" indent="-533400" eaLnBrk="1" hangingPunct="1">
              <a:buFont typeface="Wingdings" pitchFamily="2" charset="2"/>
              <a:buNone/>
            </a:pPr>
            <a:endParaRPr lang="en-US" sz="1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39200" cy="54102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cs-CZ" sz="2400" b="1" dirty="0" err="1" smtClean="0"/>
              <a:t>Membrane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receptors</a:t>
            </a:r>
            <a:r>
              <a:rPr lang="cs-CZ" sz="2400" b="1" dirty="0" smtClean="0"/>
              <a:t> </a:t>
            </a:r>
            <a:r>
              <a:rPr lang="en-GB" sz="2400" b="1" dirty="0" smtClean="0"/>
              <a:t>acting as </a:t>
            </a:r>
            <a:r>
              <a:rPr lang="en-GB" sz="2400" b="1" dirty="0" err="1" smtClean="0"/>
              <a:t>ProteinKinases</a:t>
            </a:r>
            <a:r>
              <a:rPr lang="cs-CZ" sz="2400" b="1" dirty="0" smtClean="0"/>
              <a:t> </a:t>
            </a:r>
            <a:br>
              <a:rPr lang="cs-CZ" sz="2400" b="1" dirty="0" smtClean="0"/>
            </a:br>
            <a:r>
              <a:rPr lang="cs-CZ" sz="2400" dirty="0" smtClean="0"/>
              <a:t>   G-</a:t>
            </a:r>
            <a:r>
              <a:rPr lang="cs-CZ" sz="2400" dirty="0" err="1" smtClean="0"/>
              <a:t>proteins</a:t>
            </a:r>
            <a:r>
              <a:rPr lang="cs-CZ" sz="2400" dirty="0" smtClean="0"/>
              <a:t> </a:t>
            </a:r>
            <a:r>
              <a:rPr lang="en-US" sz="2400" dirty="0" smtClean="0"/>
              <a:t>&amp; G-protein coupled receptors - </a:t>
            </a:r>
            <a:r>
              <a:rPr lang="cs-CZ" sz="2400" dirty="0" err="1" smtClean="0"/>
              <a:t>GPCRs</a:t>
            </a:r>
            <a:endParaRPr lang="en-US" sz="2400" dirty="0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2400" b="1" dirty="0" smtClean="0"/>
          </a:p>
        </p:txBody>
      </p:sp>
      <p:pic>
        <p:nvPicPr>
          <p:cNvPr id="19459" name="Picture 8" descr="C:\Documents and Settings\Ludek Blaha\Obrázky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404938"/>
            <a:ext cx="8153400" cy="522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39200" cy="54102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en-US" b="1" dirty="0" err="1" smtClean="0">
                <a:solidFill>
                  <a:schemeClr val="tx2"/>
                </a:solidFill>
              </a:rPr>
              <a:t>Signalling</a:t>
            </a:r>
            <a:r>
              <a:rPr lang="en-US" b="1" dirty="0" smtClean="0">
                <a:solidFill>
                  <a:schemeClr val="tx2"/>
                </a:solidFill>
              </a:rPr>
              <a:t> mechanism 1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sz="2400" dirty="0" smtClean="0">
                <a:sym typeface="Wingdings" pitchFamily="2" charset="2"/>
              </a:rPr>
              <a:t></a:t>
            </a:r>
            <a:r>
              <a:rPr lang="cs-CZ" sz="2400" dirty="0" smtClean="0"/>
              <a:t> </a:t>
            </a:r>
            <a:r>
              <a:rPr lang="en-US" sz="2400" dirty="0" smtClean="0"/>
              <a:t>Activation of a</a:t>
            </a:r>
            <a:r>
              <a:rPr lang="cs-CZ" sz="2400" dirty="0" err="1" smtClean="0"/>
              <a:t>denylate</a:t>
            </a:r>
            <a:r>
              <a:rPr lang="cs-CZ" sz="2400" dirty="0" smtClean="0"/>
              <a:t> </a:t>
            </a:r>
            <a:r>
              <a:rPr lang="cs-CZ" sz="2400" dirty="0" err="1" smtClean="0"/>
              <a:t>cyclase</a:t>
            </a:r>
            <a:r>
              <a:rPr lang="cs-CZ" sz="2400" dirty="0" smtClean="0"/>
              <a:t>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 err="1" smtClean="0"/>
              <a:t>cAMP</a:t>
            </a:r>
            <a:r>
              <a:rPr lang="cs-CZ" sz="2400" dirty="0" smtClean="0"/>
              <a:t>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 PKA</a:t>
            </a:r>
            <a:endParaRPr lang="cs-CZ" sz="2400" dirty="0" smtClean="0"/>
          </a:p>
        </p:txBody>
      </p:sp>
      <p:pic>
        <p:nvPicPr>
          <p:cNvPr id="20483" name="Picture 6" descr="C:\Documents and Settings\Ludek Blaha\Obrázky\1.jpg"/>
          <p:cNvPicPr>
            <a:picLocks noChangeAspect="1" noChangeArrowheads="1"/>
          </p:cNvPicPr>
          <p:nvPr/>
        </p:nvPicPr>
        <p:blipFill>
          <a:blip r:embed="rId3" cstate="print"/>
          <a:srcRect t="9795"/>
          <a:stretch>
            <a:fillRect/>
          </a:stretch>
        </p:blipFill>
        <p:spPr bwMode="auto">
          <a:xfrm>
            <a:off x="323528" y="1569169"/>
            <a:ext cx="8686800" cy="495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99592" y="0"/>
            <a:ext cx="6400800" cy="6858000"/>
            <a:chOff x="1872" y="480"/>
            <a:chExt cx="3126" cy="3504"/>
          </a:xfrm>
        </p:grpSpPr>
        <p:pic>
          <p:nvPicPr>
            <p:cNvPr id="21507" name="Picture 4" descr="C:\Documents and Settings\Ludek Blaha\Obrázky\1.jpg"/>
            <p:cNvPicPr>
              <a:picLocks noChangeAspect="1" noChangeArrowheads="1"/>
            </p:cNvPicPr>
            <p:nvPr/>
          </p:nvPicPr>
          <p:blipFill>
            <a:blip r:embed="rId3" cstate="print"/>
            <a:srcRect t="7230"/>
            <a:stretch>
              <a:fillRect/>
            </a:stretch>
          </p:blipFill>
          <p:spPr bwMode="auto">
            <a:xfrm>
              <a:off x="1872" y="480"/>
              <a:ext cx="3126" cy="3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08" name="Oval 5"/>
            <p:cNvSpPr>
              <a:spLocks noChangeArrowheads="1"/>
            </p:cNvSpPr>
            <p:nvPr/>
          </p:nvSpPr>
          <p:spPr bwMode="auto">
            <a:xfrm>
              <a:off x="3360" y="1296"/>
              <a:ext cx="545" cy="270"/>
            </a:xfrm>
            <a:prstGeom prst="ellipse">
              <a:avLst/>
            </a:prstGeom>
            <a:noFill/>
            <a:ln w="508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FF3300"/>
                </a:solidFill>
              </a:endParaRPr>
            </a:p>
          </p:txBody>
        </p:sp>
      </p:grpSp>
      <p:sp>
        <p:nvSpPr>
          <p:cNvPr id="5" name="TextovéPole 4"/>
          <p:cNvSpPr txBox="1"/>
          <p:nvPr/>
        </p:nvSpPr>
        <p:spPr>
          <a:xfrm>
            <a:off x="6516216" y="1685707"/>
            <a:ext cx="259077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</a:t>
            </a:r>
            <a:r>
              <a:rPr lang="en-US" dirty="0" smtClean="0"/>
              <a:t>PKA is central to </a:t>
            </a:r>
            <a:br>
              <a:rPr lang="en-US" dirty="0" smtClean="0"/>
            </a:br>
            <a:r>
              <a:rPr lang="en-US" dirty="0" smtClean="0"/>
              <a:t>a number of </a:t>
            </a:r>
            <a:r>
              <a:rPr lang="en-US" dirty="0" err="1" smtClean="0"/>
              <a:t>signalling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events and following</a:t>
            </a:r>
            <a:br>
              <a:rPr lang="en-US" dirty="0" smtClean="0"/>
            </a:br>
            <a:r>
              <a:rPr lang="en-US" dirty="0" smtClean="0"/>
              <a:t>effects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ym typeface="Wingdings" pitchFamily="2" charset="2"/>
              </a:rPr>
              <a:t></a:t>
            </a:r>
            <a:r>
              <a:rPr lang="en-US" dirty="0" smtClean="0"/>
              <a:t>Including modulation </a:t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GB" dirty="0" smtClean="0"/>
              <a:t>“MAPKs” </a:t>
            </a:r>
            <a:br>
              <a:rPr lang="en-GB" dirty="0" smtClean="0"/>
            </a:b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96888"/>
            <a:ext cx="8458200" cy="1027856"/>
          </a:xfrm>
        </p:spPr>
        <p:txBody>
          <a:bodyPr/>
          <a:lstStyle/>
          <a:p>
            <a:pPr algn="ctr" eaLnBrk="1" hangingPunct="1"/>
            <a:r>
              <a:rPr lang="cs-CZ" dirty="0" smtClean="0">
                <a:solidFill>
                  <a:schemeClr val="tx1"/>
                </a:solidFill>
              </a:rPr>
              <a:t>Mitogen </a:t>
            </a:r>
            <a:r>
              <a:rPr lang="cs-CZ" dirty="0" err="1" smtClean="0">
                <a:solidFill>
                  <a:schemeClr val="tx1"/>
                </a:solidFill>
              </a:rPr>
              <a:t>Activated</a:t>
            </a:r>
            <a:r>
              <a:rPr lang="cs-CZ" dirty="0" smtClean="0">
                <a:solidFill>
                  <a:schemeClr val="tx1"/>
                </a:solidFill>
              </a:rPr>
              <a:t> Protein </a:t>
            </a:r>
            <a:r>
              <a:rPr lang="cs-CZ" dirty="0" err="1" smtClean="0">
                <a:solidFill>
                  <a:schemeClr val="tx1"/>
                </a:solidFill>
              </a:rPr>
              <a:t>Kinases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(MAPK</a:t>
            </a:r>
            <a:r>
              <a:rPr lang="en-US" dirty="0" smtClean="0">
                <a:solidFill>
                  <a:schemeClr val="tx1"/>
                </a:solidFill>
              </a:rPr>
              <a:t>s</a:t>
            </a:r>
            <a:r>
              <a:rPr lang="cs-CZ" dirty="0" smtClean="0">
                <a:solidFill>
                  <a:schemeClr val="tx1"/>
                </a:solidFill>
              </a:rPr>
              <a:t>)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&amp;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dependent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effects</a:t>
            </a:r>
            <a:endParaRPr lang="cs-CZ" dirty="0" smtClean="0">
              <a:solidFill>
                <a:schemeClr val="tx1"/>
              </a:solidFill>
            </a:endParaRPr>
          </a:p>
        </p:txBody>
      </p:sp>
      <p:pic>
        <p:nvPicPr>
          <p:cNvPr id="22531" name="Picture 5" descr="C:\Documents and Settings\Ludek Blaha\Obrázky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447800"/>
            <a:ext cx="7315200" cy="516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28600"/>
            <a:ext cx="8839200" cy="5410200"/>
          </a:xfrm>
        </p:spPr>
        <p:txBody>
          <a:bodyPr/>
          <a:lstStyle/>
          <a:p>
            <a:pPr marL="533400" indent="-533400" eaLnBrk="1" hangingPunct="1">
              <a:buNone/>
            </a:pPr>
            <a:r>
              <a:rPr lang="en-US" sz="2400" b="1" dirty="0" err="1" smtClean="0">
                <a:solidFill>
                  <a:schemeClr val="tx2"/>
                </a:solidFill>
              </a:rPr>
              <a:t>Signalling</a:t>
            </a:r>
            <a:r>
              <a:rPr lang="en-US" sz="2400" b="1" dirty="0" smtClean="0">
                <a:solidFill>
                  <a:schemeClr val="tx2"/>
                </a:solidFill>
              </a:rPr>
              <a:t> mechanism 2 </a:t>
            </a:r>
          </a:p>
          <a:p>
            <a:pPr marL="533400" indent="-533400" eaLnBrk="1" hangingPunct="1">
              <a:buNone/>
            </a:pPr>
            <a:r>
              <a:rPr lang="en-US" sz="2300" dirty="0" smtClean="0"/>
              <a:t>Activation of </a:t>
            </a:r>
            <a:r>
              <a:rPr lang="en-GB" sz="2300" dirty="0" smtClean="0"/>
              <a:t>P</a:t>
            </a:r>
            <a:r>
              <a:rPr lang="cs-CZ" sz="2300" dirty="0" err="1" smtClean="0"/>
              <a:t>hospholipase</a:t>
            </a:r>
            <a:r>
              <a:rPr lang="cs-CZ" sz="2300" dirty="0" smtClean="0"/>
              <a:t> C</a:t>
            </a:r>
            <a:r>
              <a:rPr lang="en-GB" sz="2300" dirty="0" smtClean="0"/>
              <a:t> </a:t>
            </a:r>
            <a:br>
              <a:rPr lang="en-GB" sz="2300" dirty="0" smtClean="0"/>
            </a:br>
            <a:r>
              <a:rPr lang="en-GB" sz="2300" dirty="0" smtClean="0">
                <a:sym typeface="Wingdings" pitchFamily="2" charset="2"/>
              </a:rPr>
              <a:t> release of PIPs </a:t>
            </a:r>
            <a:r>
              <a:rPr lang="cs-CZ" sz="2300" dirty="0" smtClean="0">
                <a:sym typeface="Wingdings" pitchFamily="2" charset="2"/>
              </a:rPr>
              <a:t></a:t>
            </a:r>
            <a:r>
              <a:rPr lang="en-US" sz="2300" dirty="0" smtClean="0">
                <a:sym typeface="Wingdings" pitchFamily="2" charset="2"/>
              </a:rPr>
              <a:t> </a:t>
            </a:r>
            <a:r>
              <a:rPr lang="en-US" sz="2300" dirty="0" smtClean="0"/>
              <a:t>DAG </a:t>
            </a:r>
            <a:r>
              <a:rPr lang="en-US" sz="2300" dirty="0" smtClean="0">
                <a:sym typeface="Wingdings" pitchFamily="2" charset="2"/>
              </a:rPr>
              <a:t> </a:t>
            </a:r>
            <a:r>
              <a:rPr lang="en-US" sz="2300" dirty="0" smtClean="0"/>
              <a:t>PKC / </a:t>
            </a:r>
            <a:r>
              <a:rPr lang="en-US" sz="2300" dirty="0" err="1" smtClean="0"/>
              <a:t>arachidonic</a:t>
            </a:r>
            <a:r>
              <a:rPr lang="en-US" sz="2300" dirty="0" smtClean="0"/>
              <a:t> acid </a:t>
            </a:r>
            <a:r>
              <a:rPr lang="cs-CZ" sz="2300" dirty="0" smtClean="0"/>
              <a:t/>
            </a:r>
            <a:br>
              <a:rPr lang="cs-CZ" sz="2300" dirty="0" smtClean="0"/>
            </a:br>
            <a:r>
              <a:rPr lang="en-US" sz="2300" dirty="0" smtClean="0"/>
              <a:t>+ IP3 </a:t>
            </a:r>
            <a:r>
              <a:rPr lang="en-GB" sz="2300" dirty="0" smtClean="0">
                <a:sym typeface="Wingdings" pitchFamily="2" charset="2"/>
              </a:rPr>
              <a:t> activation of</a:t>
            </a:r>
            <a:r>
              <a:rPr lang="en-US" sz="2300" dirty="0" smtClean="0"/>
              <a:t> Ca</a:t>
            </a:r>
            <a:r>
              <a:rPr lang="en-US" sz="2300" baseline="30000" dirty="0" smtClean="0"/>
              <a:t>2+</a:t>
            </a:r>
            <a:r>
              <a:rPr lang="en-US" sz="2300" dirty="0" smtClean="0"/>
              <a:t> </a:t>
            </a:r>
            <a:r>
              <a:rPr lang="en-US" sz="2300" dirty="0" err="1" smtClean="0"/>
              <a:t>signalling</a:t>
            </a:r>
            <a:endParaRPr lang="cs-CZ" sz="2300" dirty="0" smtClean="0"/>
          </a:p>
        </p:txBody>
      </p:sp>
      <p:pic>
        <p:nvPicPr>
          <p:cNvPr id="23555" name="Picture 5" descr="C:\Documents and Settings\Ludek Blaha\Obrázky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7150" y="2027238"/>
            <a:ext cx="5276850" cy="483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6" descr="C:\Documents and Settings\Ludek Blaha\Obrázky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24200"/>
            <a:ext cx="3886200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recetox">
      <a:dk1>
        <a:srgbClr val="58585A"/>
      </a:dk1>
      <a:lt1>
        <a:srgbClr val="FFFFFF"/>
      </a:lt1>
      <a:dk2>
        <a:srgbClr val="1F82C0"/>
      </a:dk2>
      <a:lt2>
        <a:srgbClr val="EEECE1"/>
      </a:lt2>
      <a:accent1>
        <a:srgbClr val="244061"/>
      </a:accent1>
      <a:accent2>
        <a:srgbClr val="953734"/>
      </a:accent2>
      <a:accent3>
        <a:srgbClr val="CBD300"/>
      </a:accent3>
      <a:accent4>
        <a:srgbClr val="BCC6E2"/>
      </a:accent4>
      <a:accent5>
        <a:srgbClr val="EA683E"/>
      </a:accent5>
      <a:accent6>
        <a:srgbClr val="FAC08F"/>
      </a:accent6>
      <a:hlink>
        <a:srgbClr val="CBD300"/>
      </a:hlink>
      <a:folHlink>
        <a:srgbClr val="EA683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11755</TotalTime>
  <Words>499</Words>
  <Application>Microsoft Office PowerPoint</Application>
  <PresentationFormat>Předvádění na obrazovce (4:3)</PresentationFormat>
  <Paragraphs>153</Paragraphs>
  <Slides>22</Slides>
  <Notes>22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Motiv sady Office</vt:lpstr>
      <vt:lpstr>Prezentace aplikace PowerPoint</vt:lpstr>
      <vt:lpstr>INTRACELLULAR signals as target to toxicants</vt:lpstr>
      <vt:lpstr>Intracellular signal transduction: target of toxicants</vt:lpstr>
      <vt:lpstr>Signal transduction - principles</vt:lpstr>
      <vt:lpstr>Prezentace aplikace PowerPoint</vt:lpstr>
      <vt:lpstr>Prezentace aplikace PowerPoint</vt:lpstr>
      <vt:lpstr>Prezentace aplikace PowerPoint</vt:lpstr>
      <vt:lpstr>Mitogen Activated Protein Kinases (MAPKs)  &amp; dependent effects</vt:lpstr>
      <vt:lpstr>Prezentace aplikace PowerPoint</vt:lpstr>
      <vt:lpstr>Prezentace aplikace PowerPoint</vt:lpstr>
      <vt:lpstr>Different “types” of signalling crosstalk  networks</vt:lpstr>
      <vt:lpstr>Disruption of intracellular signaling - EXAMPLES</vt:lpstr>
      <vt:lpstr>Prezentace aplikace PowerPoint</vt:lpstr>
      <vt:lpstr>Prezentace aplikace PowerPoint</vt:lpstr>
      <vt:lpstr>Cell and its basic functions and life trajectories</vt:lpstr>
      <vt:lpstr>Influence of toxicity mechanisms on cellular life trajectories </vt:lpstr>
      <vt:lpstr>CELL CYCLE and its careful CONTROL - importance</vt:lpstr>
      <vt:lpstr>Cell cycle regulation and control </vt:lpstr>
      <vt:lpstr>Role and functions of p53 </vt:lpstr>
      <vt:lpstr>Example - p53 in control of intracellular stress / such as DNA damage</vt:lpstr>
      <vt:lpstr>Cell deaths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SustrRadim</dc:creator>
  <cp:lastModifiedBy>Ludek Blaha</cp:lastModifiedBy>
  <cp:revision>198</cp:revision>
  <dcterms:created xsi:type="dcterms:W3CDTF">2010-05-17T15:27:49Z</dcterms:created>
  <dcterms:modified xsi:type="dcterms:W3CDTF">2016-10-26T11:46:39Z</dcterms:modified>
</cp:coreProperties>
</file>