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1" r:id="rId2"/>
    <p:sldId id="435" r:id="rId3"/>
    <p:sldId id="463" r:id="rId4"/>
    <p:sldId id="444" r:id="rId5"/>
    <p:sldId id="445" r:id="rId6"/>
    <p:sldId id="446" r:id="rId7"/>
    <p:sldId id="447" r:id="rId8"/>
    <p:sldId id="464" r:id="rId9"/>
    <p:sldId id="437" r:id="rId10"/>
    <p:sldId id="438" r:id="rId11"/>
    <p:sldId id="461" r:id="rId12"/>
    <p:sldId id="439" r:id="rId13"/>
    <p:sldId id="440" r:id="rId14"/>
    <p:sldId id="441" r:id="rId15"/>
    <p:sldId id="442" r:id="rId16"/>
    <p:sldId id="462" r:id="rId1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50" d="100"/>
          <a:sy n="50" d="100"/>
        </p:scale>
        <p:origin x="-2652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53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26.10.2016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6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CB697-FA16-471A-BC51-96149434BA3E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1C2EF-BF74-428D-8D78-D31A661D7C28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FD237-7FAC-4A66-B98B-CF765C7CB9D3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D5EDC-0576-42DC-A32C-2771AA1D5A0F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4A9F0-C114-4B55-930D-0484188DB50F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59A0-F8CA-43AD-82A9-CBCF603C61A7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E585F-281B-4BD4-AC5C-C542F85FD124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D553D-80BB-41F2-875C-B7D682D723AF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F8CDF-93AF-402D-ABB4-AFC2F55E1A38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85DB63-2971-4DEF-9F13-3532B49E2481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9D26C-F6C4-459F-AA3D-7E88AC4425BA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FA0A9-1A7D-41F0-A159-3F3CEBAD21DA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32792" y="2384425"/>
            <a:ext cx="87316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09 –</a:t>
            </a:r>
            <a:r>
              <a:rPr lang="cs-CZ" sz="3600" b="1" dirty="0" err="1">
                <a:solidFill>
                  <a:srgbClr val="FF3300"/>
                </a:solidFill>
              </a:rPr>
              <a:t>Intercellular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communication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br>
              <a:rPr lang="cs-CZ" sz="3600" b="1" dirty="0">
                <a:solidFill>
                  <a:srgbClr val="FF3300"/>
                </a:solidFill>
              </a:rPr>
            </a:br>
            <a:r>
              <a:rPr lang="en-US" sz="3600" b="1" dirty="0">
                <a:solidFill>
                  <a:srgbClr val="FF3300"/>
                </a:solidFill>
              </a:rPr>
              <a:t>&amp;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regulation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stimulation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growth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mood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swings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induction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suppression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apoptosis</a:t>
            </a:r>
            <a:r>
              <a:rPr lang="cs-CZ" sz="2400" dirty="0">
                <a:latin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/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programmed</a:t>
            </a:r>
            <a:r>
              <a:rPr lang="cs-CZ" sz="2400" dirty="0">
                <a:latin typeface="Arial" charset="0"/>
              </a:rPr>
              <a:t> cell </a:t>
            </a:r>
            <a:r>
              <a:rPr lang="cs-CZ" sz="2400" dirty="0" err="1">
                <a:latin typeface="Arial" charset="0"/>
              </a:rPr>
              <a:t>death</a:t>
            </a:r>
            <a:r>
              <a:rPr lang="cs-CZ" sz="2400" dirty="0">
                <a:latin typeface="Arial" charset="0"/>
              </a:rPr>
              <a:t>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activation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immune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system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regulation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metabolism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fighting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fleeing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mating</a:t>
            </a:r>
            <a:r>
              <a:rPr lang="en-US" sz="2400" dirty="0">
                <a:latin typeface="Arial" charset="0"/>
              </a:rPr>
              <a:t> …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new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phase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life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GB" sz="2400" dirty="0" smtClean="0">
                <a:latin typeface="Arial" charset="0"/>
              </a:rPr>
              <a:t>	(</a:t>
            </a:r>
            <a:r>
              <a:rPr lang="cs-CZ" sz="2400" dirty="0" smtClean="0">
                <a:latin typeface="Arial" charset="0"/>
              </a:rPr>
              <a:t>puberty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caring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offspring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and</a:t>
            </a:r>
            <a:r>
              <a:rPr lang="cs-CZ" sz="2400" dirty="0">
                <a:latin typeface="Arial" charset="0"/>
              </a:rPr>
              <a:t> menopause)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control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reproductive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cycle</a:t>
            </a:r>
            <a:endParaRPr lang="cs-CZ" sz="2400" dirty="0" smtClean="0">
              <a:latin typeface="Arial" charset="0"/>
            </a:endParaRPr>
          </a:p>
          <a:p>
            <a:r>
              <a:rPr lang="cs-CZ" sz="2400" dirty="0" smtClean="0"/>
              <a:t>	 …. </a:t>
            </a:r>
            <a:r>
              <a:rPr lang="cs-CZ" sz="2400" dirty="0" err="1" smtClean="0"/>
              <a:t>etc</a:t>
            </a:r>
            <a:r>
              <a:rPr lang="cs-CZ" sz="2400" dirty="0" smtClean="0"/>
              <a:t>.</a:t>
            </a:r>
            <a:endParaRPr lang="cs-CZ" sz="2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FUNCTIONS OF HORMONES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419872" y="5157192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373216"/>
            <a:ext cx="3180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accent2"/>
                </a:solidFill>
              </a:rPr>
              <a:t>Chemicals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interfering with </a:t>
            </a:r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various </a:t>
            </a:r>
            <a:r>
              <a:rPr lang="cs-CZ" dirty="0" err="1" smtClean="0">
                <a:solidFill>
                  <a:schemeClr val="accent2"/>
                </a:solidFill>
              </a:rPr>
              <a:t>hormonal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err="1" smtClean="0">
                <a:solidFill>
                  <a:schemeClr val="accent2"/>
                </a:solidFill>
              </a:rPr>
              <a:t>functions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cs-CZ" b="1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 diverse impacts (effects)</a:t>
            </a:r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5273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charset="0"/>
              </a:rPr>
              <a:t>FATE OF HORMONES: target for toxicants</a:t>
            </a:r>
          </a:p>
          <a:p>
            <a:r>
              <a:rPr lang="en-GB" sz="1600" dirty="0" smtClean="0">
                <a:latin typeface="Arial" charset="0"/>
              </a:rPr>
              <a:t>Toxic compounds can affect “hormone signalling” at  various levels (</a:t>
            </a:r>
            <a:r>
              <a:rPr lang="en-GB" sz="1600" b="1" u="sng" dirty="0" err="1" smtClean="0">
                <a:latin typeface="Arial" charset="0"/>
              </a:rPr>
              <a:t>highligted</a:t>
            </a:r>
            <a:r>
              <a:rPr lang="en-GB" sz="1600" dirty="0" smtClean="0">
                <a:latin typeface="Arial" charset="0"/>
              </a:rPr>
              <a:t>):</a:t>
            </a:r>
          </a:p>
          <a:p>
            <a:endParaRPr lang="en-GB" sz="1600" dirty="0" smtClean="0">
              <a:latin typeface="Arial" charset="0"/>
            </a:endParaRPr>
          </a:p>
          <a:p>
            <a:r>
              <a:rPr lang="cs-CZ" sz="1600" dirty="0" smtClean="0">
                <a:latin typeface="Arial" charset="0"/>
              </a:rPr>
              <a:t>   </a:t>
            </a:r>
            <a:r>
              <a:rPr lang="cs-CZ" sz="1600" dirty="0">
                <a:latin typeface="Arial" charset="0"/>
              </a:rPr>
              <a:t>1. </a:t>
            </a:r>
            <a:r>
              <a:rPr lang="cs-CZ" sz="1600" b="1" u="sng" dirty="0" err="1">
                <a:latin typeface="Arial" charset="0"/>
              </a:rPr>
              <a:t>Biosynthesis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of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hormone in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tissue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2. </a:t>
            </a:r>
            <a:r>
              <a:rPr lang="cs-CZ" sz="1600" dirty="0" err="1">
                <a:latin typeface="Arial" charset="0"/>
              </a:rPr>
              <a:t>Storage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secretion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3. </a:t>
            </a:r>
            <a:r>
              <a:rPr lang="cs-CZ" sz="1600" b="1" u="sng" dirty="0">
                <a:latin typeface="Arial" charset="0"/>
              </a:rPr>
              <a:t>Transport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 to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target</a:t>
            </a:r>
            <a:r>
              <a:rPr lang="cs-CZ" sz="1600" dirty="0">
                <a:latin typeface="Arial" charset="0"/>
              </a:rPr>
              <a:t> cell(s)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4. </a:t>
            </a:r>
            <a:r>
              <a:rPr lang="cs-CZ" sz="1600" b="1" u="sng" dirty="0" err="1">
                <a:latin typeface="Arial" charset="0"/>
              </a:rPr>
              <a:t>Recognition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hormone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associated</a:t>
            </a:r>
            <a:r>
              <a:rPr lang="cs-CZ" sz="1600" dirty="0">
                <a:latin typeface="Arial" charset="0"/>
              </a:rPr>
              <a:t> cell </a:t>
            </a:r>
            <a:r>
              <a:rPr lang="cs-CZ" sz="1600" dirty="0" err="1">
                <a:latin typeface="Arial" charset="0"/>
              </a:rPr>
              <a:t>membrane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intracellular</a:t>
            </a:r>
            <a:r>
              <a:rPr lang="cs-CZ" sz="1600" dirty="0">
                <a:latin typeface="Arial" charset="0"/>
              </a:rPr>
              <a:t> receptor protein.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5. </a:t>
            </a:r>
            <a:r>
              <a:rPr lang="cs-CZ" sz="1600" dirty="0" err="1">
                <a:latin typeface="Arial" charset="0"/>
              </a:rPr>
              <a:t>Relay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amplification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received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hormonal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via a </a:t>
            </a:r>
            <a:r>
              <a:rPr lang="cs-CZ" sz="1600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transduction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process</a:t>
            </a:r>
            <a:r>
              <a:rPr lang="cs-CZ" sz="1600" dirty="0">
                <a:latin typeface="Arial" charset="0"/>
              </a:rPr>
              <a:t> -</a:t>
            </a:r>
            <a:r>
              <a:rPr lang="en-US" sz="1600" dirty="0">
                <a:latin typeface="Arial" charset="0"/>
              </a:rPr>
              <a:t>&gt; </a:t>
            </a:r>
            <a:r>
              <a:rPr lang="cs-CZ" sz="1600" dirty="0" err="1">
                <a:latin typeface="Arial" charset="0"/>
              </a:rPr>
              <a:t>cellular</a:t>
            </a:r>
            <a:r>
              <a:rPr lang="cs-CZ" sz="1600" dirty="0">
                <a:latin typeface="Arial" charset="0"/>
              </a:rPr>
              <a:t> response. 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   6. The reaction of the t</a:t>
            </a:r>
            <a:r>
              <a:rPr lang="cs-CZ" sz="1600" dirty="0" err="1">
                <a:latin typeface="Arial" charset="0"/>
              </a:rPr>
              <a:t>arget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is </a:t>
            </a:r>
            <a:r>
              <a:rPr lang="cs-CZ" sz="1600" dirty="0" err="1">
                <a:latin typeface="Arial" charset="0"/>
              </a:rPr>
              <a:t>recognized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 smtClean="0">
                <a:latin typeface="Arial" charset="0"/>
              </a:rPr>
              <a:t>original</a:t>
            </a:r>
            <a:r>
              <a:rPr lang="en-GB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</a:rPr>
              <a:t>hormone-</a:t>
            </a:r>
            <a:r>
              <a:rPr lang="cs-CZ" sz="1600" dirty="0" err="1" smtClean="0">
                <a:latin typeface="Arial" charset="0"/>
              </a:rPr>
              <a:t>producing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b="1" u="sng" dirty="0">
                <a:latin typeface="Arial" charset="0"/>
              </a:rPr>
              <a:t>negative feedback </a:t>
            </a:r>
            <a:r>
              <a:rPr lang="cs-CZ" sz="1600" b="1" u="sng" dirty="0" err="1">
                <a:latin typeface="Arial" charset="0"/>
              </a:rPr>
              <a:t>loop</a:t>
            </a:r>
            <a:r>
              <a:rPr lang="cs-CZ" sz="1600" dirty="0">
                <a:latin typeface="Arial" charset="0"/>
              </a:rPr>
              <a:t>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7. </a:t>
            </a:r>
            <a:r>
              <a:rPr lang="cs-CZ" sz="1600" b="1" u="sng" dirty="0" err="1">
                <a:latin typeface="Arial" charset="0"/>
              </a:rPr>
              <a:t>Degradation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and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metabolism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System regulation = HORMONES </a:t>
            </a:r>
            <a:r>
              <a:rPr lang="en-US" sz="2000" dirty="0" smtClean="0">
                <a:solidFill>
                  <a:schemeClr val="tx1"/>
                </a:solidFill>
              </a:rPr>
              <a:t>&amp; ENDOCRINE S</a:t>
            </a:r>
            <a:r>
              <a:rPr lang="en-GB" sz="2000" dirty="0" smtClean="0">
                <a:solidFill>
                  <a:schemeClr val="tx1"/>
                </a:solidFill>
              </a:rPr>
              <a:t>YSTEM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589240"/>
            <a:ext cx="2603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More details will be discussed </a:t>
            </a:r>
            <a:br>
              <a:rPr lang="en-GB" sz="1400" dirty="0" smtClean="0">
                <a:solidFill>
                  <a:schemeClr val="accent2"/>
                </a:solidFill>
              </a:rPr>
            </a:br>
            <a:r>
              <a:rPr lang="en-GB" sz="1400" dirty="0" smtClean="0">
                <a:solidFill>
                  <a:schemeClr val="accent2"/>
                </a:solidFill>
              </a:rPr>
              <a:t>in the lectures dedicated to </a:t>
            </a:r>
            <a:br>
              <a:rPr lang="en-GB" sz="1400" dirty="0" smtClean="0">
                <a:solidFill>
                  <a:schemeClr val="accent2"/>
                </a:solidFill>
              </a:rPr>
            </a:br>
            <a:r>
              <a:rPr lang="en-GB" sz="1400" smtClean="0">
                <a:solidFill>
                  <a:schemeClr val="accent2"/>
                </a:solidFill>
              </a:rPr>
              <a:t>nuclear receptors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78149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EDCs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(endocrine disrupting compounds)</a:t>
            </a:r>
          </a:p>
          <a:p>
            <a:r>
              <a:rPr lang="en-US" dirty="0" smtClean="0"/>
              <a:t>	=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major </a:t>
            </a:r>
            <a:r>
              <a:rPr lang="cs-CZ" dirty="0" err="1">
                <a:latin typeface="Arial" charset="0"/>
              </a:rPr>
              <a:t>problem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toxicology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 err="1" smtClean="0">
                <a:latin typeface="Arial" charset="0"/>
              </a:rPr>
              <a:t>Effects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at </a:t>
            </a:r>
            <a:r>
              <a:rPr lang="cs-CZ" b="1" dirty="0" err="1">
                <a:latin typeface="Arial" charset="0"/>
              </a:rPr>
              <a:t>all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levels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hormonal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action</a:t>
            </a:r>
            <a:r>
              <a:rPr lang="en-GB" dirty="0" smtClean="0">
                <a:latin typeface="Arial" charset="0"/>
              </a:rPr>
              <a:t> have been demonstrated</a:t>
            </a:r>
            <a:endParaRPr lang="cs-CZ" b="1" u="sng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cs-CZ" i="1" dirty="0" err="1" smtClean="0">
                <a:latin typeface="Arial" charset="0"/>
              </a:rPr>
              <a:t>synthesis</a:t>
            </a:r>
            <a:r>
              <a:rPr lang="cs-CZ" i="1" dirty="0">
                <a:latin typeface="Arial" charset="0"/>
              </a:rPr>
              <a:t>, transport, </a:t>
            </a:r>
            <a:r>
              <a:rPr lang="en-US" i="1" dirty="0" smtClean="0">
                <a:latin typeface="Arial" charset="0"/>
              </a:rPr>
              <a:t>site of </a:t>
            </a:r>
            <a:r>
              <a:rPr lang="cs-CZ" i="1" dirty="0" err="1" smtClean="0">
                <a:latin typeface="Arial" charset="0"/>
              </a:rPr>
              <a:t>action</a:t>
            </a:r>
            <a:r>
              <a:rPr lang="cs-CZ" i="1" dirty="0" smtClean="0">
                <a:latin typeface="Arial" charset="0"/>
              </a:rPr>
              <a:t> ….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</a:t>
            </a:r>
            <a:r>
              <a:rPr lang="cs-CZ" b="1" dirty="0">
                <a:latin typeface="Arial" charset="0"/>
              </a:rPr>
              <a:t>Multiple </a:t>
            </a:r>
            <a:r>
              <a:rPr lang="cs-CZ" b="1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due to ED </a:t>
            </a:r>
            <a:r>
              <a:rPr lang="cs-CZ" dirty="0" smtClean="0">
                <a:latin typeface="Arial" charset="0"/>
              </a:rPr>
              <a:t>(! </a:t>
            </a:r>
            <a:r>
              <a:rPr lang="cs-CZ" dirty="0">
                <a:latin typeface="Arial" charset="0"/>
              </a:rPr>
              <a:t>Not </a:t>
            </a:r>
            <a:r>
              <a:rPr lang="cs-CZ" dirty="0" err="1">
                <a:latin typeface="Arial" charset="0"/>
              </a:rPr>
              <a:t>only</a:t>
            </a:r>
            <a:r>
              <a:rPr lang="cs-CZ" dirty="0">
                <a:latin typeface="Arial" charset="0"/>
              </a:rPr>
              <a:t> „</a:t>
            </a:r>
            <a:r>
              <a:rPr lang="cs-CZ" dirty="0" err="1">
                <a:latin typeface="Arial" charset="0"/>
              </a:rPr>
              <a:t>xenoestrogenicity</a:t>
            </a:r>
            <a:r>
              <a:rPr lang="cs-CZ" dirty="0">
                <a:latin typeface="Arial" charset="0"/>
              </a:rPr>
              <a:t>“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femini</a:t>
            </a:r>
            <a:r>
              <a:rPr lang="cs-CZ" dirty="0" err="1">
                <a:latin typeface="Arial" charset="0"/>
              </a:rPr>
              <a:t>zation</a:t>
            </a:r>
            <a:r>
              <a:rPr lang="cs-CZ" dirty="0">
                <a:latin typeface="Arial" charset="0"/>
              </a:rPr>
              <a:t>)</a:t>
            </a:r>
          </a:p>
          <a:p>
            <a:r>
              <a:rPr lang="cs-CZ" dirty="0">
                <a:latin typeface="Arial" charset="0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i="1" dirty="0" err="1" smtClean="0">
                <a:latin typeface="Arial" charset="0"/>
              </a:rPr>
              <a:t>immunotoxicity</a:t>
            </a:r>
            <a:r>
              <a:rPr lang="cs-CZ" i="1" dirty="0">
                <a:latin typeface="Arial" charset="0"/>
              </a:rPr>
              <a:t>, </a:t>
            </a:r>
            <a:r>
              <a:rPr lang="en-US" i="1" dirty="0" smtClean="0">
                <a:latin typeface="Arial" charset="0"/>
              </a:rPr>
              <a:t>developmental </a:t>
            </a:r>
            <a:r>
              <a:rPr lang="en-US" i="1" dirty="0" err="1" smtClean="0">
                <a:latin typeface="Arial" charset="0"/>
              </a:rPr>
              <a:t>toxicit</a:t>
            </a:r>
            <a:r>
              <a:rPr lang="en-GB" i="1" dirty="0" smtClean="0">
                <a:latin typeface="Arial" charset="0"/>
              </a:rPr>
              <a:t>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ED - </a:t>
            </a:r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WILL 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ALSO </a:t>
            </a:r>
            <a:r>
              <a:rPr lang="cs-CZ" i="1" dirty="0" smtClean="0">
                <a:solidFill>
                  <a:srgbClr val="FF0000"/>
                </a:solidFill>
                <a:latin typeface="Arial" charset="0"/>
              </a:rPr>
              <a:t>BE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DISCUSSED FURTHER)</a:t>
            </a:r>
          </a:p>
          <a:p>
            <a:endParaRPr lang="cs-CZ" i="1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GB" sz="1800" u="sng" dirty="0" smtClean="0">
                <a:latin typeface="Arial" charset="0"/>
              </a:rPr>
              <a:t>Example of ED - </a:t>
            </a:r>
            <a:r>
              <a:rPr lang="cs-CZ" sz="1800" u="sng" dirty="0" err="1" smtClean="0">
                <a:latin typeface="Arial" charset="0"/>
              </a:rPr>
              <a:t>Intersex</a:t>
            </a:r>
            <a:r>
              <a:rPr lang="cs-CZ" sz="1800" u="sng" dirty="0" smtClean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roach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testis</a:t>
            </a:r>
            <a:r>
              <a:rPr lang="cs-CZ" sz="1800" dirty="0">
                <a:latin typeface="Arial" charset="0"/>
              </a:rPr>
              <a:t>  </a:t>
            </a:r>
            <a:br>
              <a:rPr lang="cs-CZ" sz="18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containing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both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oocytes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and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spermatozoa</a:t>
            </a:r>
            <a:r>
              <a:rPr lang="cs-CZ" sz="1200" dirty="0">
                <a:latin typeface="Arial" charset="0"/>
              </a:rPr>
              <a:t>,</a:t>
            </a:r>
            <a:br>
              <a:rPr lang="cs-CZ" sz="12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caused</a:t>
            </a:r>
            <a:r>
              <a:rPr lang="cs-CZ" sz="1200" dirty="0">
                <a:latin typeface="Arial" charset="0"/>
              </a:rPr>
              <a:t> by </a:t>
            </a:r>
            <a:r>
              <a:rPr lang="cs-CZ" sz="1200" dirty="0" err="1">
                <a:latin typeface="Arial" charset="0"/>
              </a:rPr>
              <a:t>exposure</a:t>
            </a:r>
            <a:r>
              <a:rPr lang="cs-CZ" sz="1200" dirty="0">
                <a:latin typeface="Arial" charset="0"/>
              </a:rPr>
              <a:t> to </a:t>
            </a:r>
            <a:r>
              <a:rPr lang="cs-CZ" sz="1200" dirty="0" err="1">
                <a:latin typeface="Arial" charset="0"/>
              </a:rPr>
              <a:t>environmental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oestrogens</a:t>
            </a:r>
            <a:r>
              <a:rPr lang="cs-CZ" sz="1200" dirty="0">
                <a:latin typeface="Arial" charset="0"/>
              </a:rPr>
              <a:t> </a:t>
            </a:r>
          </a:p>
          <a:p>
            <a:endParaRPr lang="cs-CZ" sz="12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4438650"/>
            <a:ext cx="3514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Toxicity to hormone regulation = ENDOCRINE DISRUPTION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Amine-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structure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err="1" smtClean="0">
                <a:latin typeface="Arial" charset="0"/>
              </a:rPr>
              <a:t>derivatives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of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tyrosine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tryptophan</a:t>
            </a:r>
            <a:r>
              <a:rPr lang="cs-CZ" sz="2000" dirty="0">
                <a:latin typeface="Arial" charset="0"/>
              </a:rPr>
              <a:t>.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Examples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- </a:t>
            </a:r>
            <a:r>
              <a:rPr lang="cs-CZ" sz="2000" dirty="0" err="1" smtClean="0">
                <a:latin typeface="Arial" charset="0"/>
              </a:rPr>
              <a:t>catecholamines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thyroxine</a:t>
            </a:r>
            <a:r>
              <a:rPr lang="cs-CZ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similar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organic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toxicants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TOXIC EFFECTS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r="54494" b="20322"/>
          <a:stretch>
            <a:fillRect/>
          </a:stretch>
        </p:blipFill>
        <p:spPr bwMode="auto">
          <a:xfrm>
            <a:off x="923999" y="3496692"/>
            <a:ext cx="190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1335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02768"/>
            <a:ext cx="2897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8081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Adrenalin</a:t>
            </a:r>
            <a:endParaRPr lang="cs-CZ" dirty="0">
              <a:latin typeface="Arial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7799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cs-CZ">
                <a:latin typeface="Arial" charset="0"/>
              </a:rPr>
              <a:t>yroxin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Peptide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cs-CZ" sz="2000" dirty="0" err="1" smtClean="0"/>
              <a:t>structure</a:t>
            </a:r>
            <a:r>
              <a:rPr lang="cs-CZ" sz="2000" dirty="0" smtClean="0"/>
              <a:t>: </a:t>
            </a:r>
            <a:r>
              <a:rPr lang="cs-CZ" sz="2000" dirty="0" err="1" smtClean="0"/>
              <a:t>c</a:t>
            </a:r>
            <a:r>
              <a:rPr lang="cs-CZ" sz="2000" dirty="0" err="1" smtClean="0">
                <a:latin typeface="Arial" charset="0"/>
              </a:rPr>
              <a:t>hains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of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. </a:t>
            </a:r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- </a:t>
            </a:r>
            <a:r>
              <a:rPr lang="cs-CZ" sz="2000" u="sng" dirty="0" err="1" smtClean="0">
                <a:latin typeface="Arial" charset="0"/>
              </a:rPr>
              <a:t>small</a:t>
            </a:r>
            <a:r>
              <a:rPr lang="en-GB" sz="2000" u="sng" dirty="0" smtClean="0">
                <a:latin typeface="Arial" charset="0"/>
              </a:rPr>
              <a:t> peptides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>
                <a:latin typeface="Arial" charset="0"/>
              </a:rPr>
              <a:t>TRH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vasopressin</a:t>
            </a:r>
            <a:r>
              <a:rPr lang="en-US" sz="2000" dirty="0">
                <a:latin typeface="Arial" charset="0"/>
              </a:rPr>
              <a:t>;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- </a:t>
            </a:r>
            <a:r>
              <a:rPr lang="en-US" sz="2000" u="sng" dirty="0" smtClean="0">
                <a:latin typeface="Arial" charset="0"/>
              </a:rPr>
              <a:t>large proteins</a:t>
            </a:r>
            <a:r>
              <a:rPr lang="en-US" sz="2000" dirty="0">
                <a:latin typeface="Arial" charset="0"/>
              </a:rPr>
              <a:t>:</a:t>
            </a:r>
            <a:r>
              <a:rPr lang="cs-CZ" sz="2000" dirty="0">
                <a:latin typeface="Arial" charset="0"/>
              </a:rPr>
              <a:t> insulin, </a:t>
            </a:r>
            <a:r>
              <a:rPr lang="cs-CZ" sz="2000" dirty="0" err="1">
                <a:latin typeface="Arial" charset="0"/>
              </a:rPr>
              <a:t>growth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luteinizing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follicle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thyroid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hormone</a:t>
            </a:r>
            <a:r>
              <a:rPr lang="en-GB" sz="2000" dirty="0" smtClean="0">
                <a:latin typeface="Arial" charset="0"/>
              </a:rPr>
              <a:t> etc.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i="1" dirty="0" err="1">
                <a:latin typeface="Arial" charset="0"/>
              </a:rPr>
              <a:t>Large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molecules</a:t>
            </a:r>
            <a:r>
              <a:rPr lang="en-US" i="1" dirty="0">
                <a:latin typeface="Arial" charset="0"/>
              </a:rPr>
              <a:t>; </a:t>
            </a:r>
            <a:r>
              <a:rPr lang="en-US" i="1" dirty="0" smtClean="0">
                <a:latin typeface="Arial" charset="0"/>
              </a:rPr>
              <a:t/>
            </a:r>
            <a:br>
              <a:rPr lang="en-US" i="1" dirty="0" smtClean="0">
                <a:latin typeface="Arial" charset="0"/>
              </a:rPr>
            </a:br>
            <a:r>
              <a:rPr lang="en-US" i="1" dirty="0" smtClean="0">
                <a:latin typeface="Arial" charset="0"/>
              </a:rPr>
              <a:t>receptors </a:t>
            </a:r>
            <a:r>
              <a:rPr lang="en-US" i="1" dirty="0">
                <a:latin typeface="Arial" charset="0"/>
              </a:rPr>
              <a:t>on surfaces of the cells</a:t>
            </a:r>
          </a:p>
          <a:p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Interactions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t</a:t>
            </a:r>
            <a:r>
              <a:rPr lang="en-US" i="1" dirty="0" err="1">
                <a:latin typeface="Arial" charset="0"/>
              </a:rPr>
              <a:t>oxi</a:t>
            </a:r>
            <a:r>
              <a:rPr lang="cs-CZ" i="1" dirty="0">
                <a:latin typeface="Arial" charset="0"/>
              </a:rPr>
              <a:t>c </a:t>
            </a:r>
            <a:r>
              <a:rPr lang="cs-CZ" i="1" dirty="0" err="1">
                <a:latin typeface="Arial" charset="0"/>
              </a:rPr>
              <a:t>chemicals</a:t>
            </a:r>
            <a:r>
              <a:rPr lang="cs-CZ" i="1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less</a:t>
            </a:r>
            <a:r>
              <a:rPr lang="cs-CZ" b="1" i="1" u="sng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likely</a:t>
            </a:r>
            <a:r>
              <a:rPr lang="cs-CZ" i="1" dirty="0"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                                         </a:t>
            </a:r>
            <a:r>
              <a:rPr lang="en-US" sz="2000" dirty="0">
                <a:latin typeface="Arial" charset="0"/>
              </a:rPr>
              <a:t>Example </a:t>
            </a:r>
            <a:r>
              <a:rPr lang="cs-CZ" sz="2000" dirty="0">
                <a:latin typeface="Arial" charset="0"/>
              </a:rPr>
              <a:t>- in</a:t>
            </a:r>
            <a:r>
              <a:rPr lang="en-US" sz="2000" dirty="0" err="1">
                <a:latin typeface="Arial" charset="0"/>
              </a:rPr>
              <a:t>sulin</a:t>
            </a:r>
            <a:endParaRPr lang="cs-CZ" sz="2000" dirty="0">
              <a:latin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209925"/>
            <a:ext cx="3333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504" y="1196752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(1) </a:t>
            </a:r>
            <a:r>
              <a:rPr lang="en-GB" sz="2000" b="1" dirty="0" smtClean="0">
                <a:solidFill>
                  <a:schemeClr val="tx2"/>
                </a:solidFill>
              </a:rPr>
              <a:t>- </a:t>
            </a:r>
            <a:r>
              <a:rPr lang="cs-CZ" sz="2000" dirty="0" err="1" smtClean="0">
                <a:solidFill>
                  <a:schemeClr val="tx2"/>
                </a:solidFill>
                <a:latin typeface="Arial" charset="0"/>
              </a:rPr>
              <a:t>from</a:t>
            </a:r>
            <a:r>
              <a:rPr lang="cs-CZ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arachidonic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prostaglandins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5625" r="53751" b="13542"/>
          <a:stretch>
            <a:fillRect/>
          </a:stretch>
        </p:blipFill>
        <p:spPr bwMode="auto">
          <a:xfrm>
            <a:off x="3886200" y="2209800"/>
            <a:ext cx="487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3828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(signal molecules)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 smtClean="0">
                <a:solidFill>
                  <a:schemeClr val="tx2"/>
                </a:solidFill>
              </a:rPr>
              <a:t> 2 - </a:t>
            </a:r>
            <a:r>
              <a:rPr lang="cs-CZ" sz="2000" b="1" dirty="0" smtClean="0">
                <a:solidFill>
                  <a:schemeClr val="tx2"/>
                </a:solidFill>
              </a:rPr>
              <a:t> steroid </a:t>
            </a:r>
            <a:r>
              <a:rPr lang="cs-CZ" sz="2000" b="1" dirty="0" err="1" smtClean="0">
                <a:solidFill>
                  <a:schemeClr val="tx2"/>
                </a:solidFill>
              </a:rPr>
              <a:t>hormones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* </a:t>
            </a:r>
            <a:r>
              <a:rPr lang="cs-CZ" sz="2000" dirty="0" err="1" smtClean="0">
                <a:latin typeface="Arial" charset="0"/>
              </a:rPr>
              <a:t>Small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latin typeface="Arial" charset="0"/>
              </a:rPr>
              <a:t>similar</a:t>
            </a:r>
            <a:r>
              <a:rPr lang="cs-CZ" sz="2000" dirty="0">
                <a:latin typeface="Arial" charset="0"/>
              </a:rPr>
              <a:t> to </a:t>
            </a:r>
            <a:r>
              <a:rPr lang="cs-CZ" sz="2000" dirty="0" err="1">
                <a:latin typeface="Arial" charset="0"/>
              </a:rPr>
              <a:t>organic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toxicants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en-US" sz="2000" dirty="0" smtClean="0"/>
              <a:t>compounds </a:t>
            </a:r>
            <a:r>
              <a:rPr lang="en-US" sz="2000" b="1" dirty="0" smtClean="0">
                <a:solidFill>
                  <a:srgbClr val="FF0000"/>
                </a:solidFill>
              </a:rPr>
              <a:t>interfere with steroid hormones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toxicit</a:t>
            </a: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y !!!</a:t>
            </a:r>
            <a:endParaRPr lang="cs-CZ" sz="2000" b="1" dirty="0">
              <a:solidFill>
                <a:srgbClr val="FF0000"/>
              </a:solidFill>
              <a:latin typeface="Arial" charset="0"/>
            </a:endParaRPr>
          </a:p>
          <a:p>
            <a:endParaRPr lang="cs-CZ" sz="2000" b="1" u="sng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Derived</a:t>
            </a:r>
            <a:br>
              <a:rPr lang="en-GB" sz="2000" dirty="0" smtClean="0">
                <a:latin typeface="Arial" charset="0"/>
              </a:rPr>
            </a:br>
            <a:r>
              <a:rPr lang="cs-CZ" sz="2000" dirty="0" err="1" smtClean="0">
                <a:latin typeface="Arial" charset="0"/>
              </a:rPr>
              <a:t>from</a:t>
            </a:r>
            <a:r>
              <a:rPr lang="cs-CZ" sz="2000" dirty="0" smtClean="0">
                <a:latin typeface="Arial" charset="0"/>
              </a:rPr>
              <a:t> cholesterol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Examples:</a:t>
            </a:r>
            <a:br>
              <a:rPr lang="en-GB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testosterone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cortisol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estradiol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19325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hormones in vertebrates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Cell </a:t>
            </a:r>
            <a:r>
              <a:rPr lang="cs-CZ" sz="2000" dirty="0" err="1" smtClean="0">
                <a:solidFill>
                  <a:schemeClr val="tx1"/>
                </a:solidFill>
              </a:rPr>
              <a:t>communication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&amp; regulation</a:t>
            </a:r>
            <a:r>
              <a:rPr lang="cs-CZ" sz="2000" dirty="0" smtClean="0">
                <a:solidFill>
                  <a:schemeClr val="tx1"/>
                </a:solidFill>
              </a:rPr>
              <a:t>: a </a:t>
            </a:r>
            <a:r>
              <a:rPr lang="cs-CZ" sz="2000" dirty="0" err="1" smtClean="0">
                <a:solidFill>
                  <a:schemeClr val="tx1"/>
                </a:solidFill>
              </a:rPr>
              <a:t>target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for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toxicants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33388" y="1124744"/>
            <a:ext cx="8276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/>
              <a:t>…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>
                <a:latin typeface="Arial" charset="0"/>
              </a:rPr>
              <a:t>sensitively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processes</a:t>
            </a:r>
            <a:r>
              <a:rPr lang="cs-CZ" dirty="0" smtClean="0">
                <a:latin typeface="Arial" charset="0"/>
              </a:rPr>
              <a:t> are </a:t>
            </a:r>
            <a:r>
              <a:rPr lang="cs-CZ" dirty="0" err="1" smtClean="0">
                <a:latin typeface="Arial" charset="0"/>
              </a:rPr>
              <a:t>highly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susceptible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to </a:t>
            </a:r>
            <a:r>
              <a:rPr lang="cs-CZ" dirty="0" err="1">
                <a:latin typeface="Arial" charset="0"/>
              </a:rPr>
              <a:t>toxicants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US" dirty="0" smtClean="0">
                <a:latin typeface="Arial" charset="0"/>
                <a:sym typeface="Wingdings" pitchFamily="2" charset="2"/>
              </a:rPr>
              <a:t>	</a:t>
            </a:r>
            <a:r>
              <a:rPr lang="cs-CZ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sym typeface="Wingdings" pitchFamily="2" charset="2"/>
              </a:rPr>
              <a:t>toxicit</a:t>
            </a:r>
            <a:r>
              <a:rPr lang="en-GB" dirty="0" smtClean="0">
                <a:latin typeface="Arial" charset="0"/>
                <a:sym typeface="Wingdings" pitchFamily="2" charset="2"/>
              </a:rPr>
              <a:t>y to </a:t>
            </a:r>
            <a:r>
              <a:rPr lang="cs-CZ" dirty="0" smtClean="0">
                <a:latin typeface="Arial" charset="0"/>
              </a:rPr>
              <a:t>REGULATIONS </a:t>
            </a:r>
            <a:r>
              <a:rPr lang="en-US" dirty="0">
                <a:latin typeface="Arial" charset="0"/>
              </a:rPr>
              <a:t>&amp; SIGNALLING</a:t>
            </a:r>
            <a:endParaRPr lang="cs-CZ" dirty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  <a:p>
            <a:endParaRPr lang="en-GB" dirty="0" smtClean="0"/>
          </a:p>
          <a:p>
            <a:r>
              <a:rPr lang="cs-CZ" dirty="0">
                <a:latin typeface="Arial" charset="0"/>
              </a:rPr>
              <a:t>	</a:t>
            </a:r>
          </a:p>
          <a:p>
            <a:r>
              <a:rPr lang="en-US" u="sng" dirty="0">
                <a:latin typeface="Arial" charset="0"/>
              </a:rPr>
              <a:t>H</a:t>
            </a:r>
            <a:r>
              <a:rPr lang="cs-CZ" u="sng" dirty="0" err="1" smtClean="0">
                <a:latin typeface="Arial" charset="0"/>
              </a:rPr>
              <a:t>ierarchy</a:t>
            </a:r>
            <a:r>
              <a:rPr lang="en-GB" u="sng" dirty="0" smtClean="0">
                <a:latin typeface="Arial" charset="0"/>
              </a:rPr>
              <a:t> in signalling</a:t>
            </a:r>
          </a:p>
          <a:p>
            <a:endParaRPr lang="cs-CZ" u="sng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systems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neuronal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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endocrine </a:t>
            </a:r>
          </a:p>
          <a:p>
            <a:endParaRPr lang="en-US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-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cell-to-cell</a:t>
            </a: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hormonal</a:t>
            </a:r>
            <a:r>
              <a:rPr lang="en-US" dirty="0">
                <a:latin typeface="Arial" charset="0"/>
              </a:rPr>
              <a:t> &amp;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neur</a:t>
            </a:r>
            <a:r>
              <a:rPr lang="en-US" dirty="0" err="1">
                <a:latin typeface="Arial" charset="0"/>
              </a:rPr>
              <a:t>onal</a:t>
            </a:r>
            <a:r>
              <a:rPr lang="en-US" dirty="0">
                <a:latin typeface="Arial" charset="0"/>
              </a:rPr>
              <a:t> signal transmission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contact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channels</a:t>
            </a:r>
            <a:endParaRPr lang="cs-CZ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intracellular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signal transduction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INTER-</a:t>
            </a:r>
            <a:r>
              <a:rPr lang="cs-CZ" dirty="0" err="1" smtClean="0">
                <a:solidFill>
                  <a:schemeClr val="tx1"/>
                </a:solidFill>
              </a:rPr>
              <a:t>cellular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92088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Cell to cell </a:t>
            </a:r>
            <a:r>
              <a:rPr lang="cs-CZ" dirty="0" err="1" smtClean="0">
                <a:solidFill>
                  <a:schemeClr val="tx1"/>
                </a:solidFill>
              </a:rPr>
              <a:t>communication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regulation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Ludek Blaha\Obrázk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0825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Cell to 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13315" name="Picture 4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25663"/>
            <a:ext cx="8077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Ludek Blaha\Obrázk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8850"/>
            <a:ext cx="891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Cell to 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en-GB" sz="2800" dirty="0" smtClean="0">
                <a:solidFill>
                  <a:schemeClr val="tx1"/>
                </a:solidFill>
              </a:rPr>
              <a:t>2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Ludek Blaha\Obrázk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Ludek Blaha\Obrázky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40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Cell to cell </a:t>
            </a:r>
            <a:r>
              <a:rPr lang="cs-CZ" sz="2800" dirty="0" err="1" smtClean="0">
                <a:solidFill>
                  <a:schemeClr val="tx1"/>
                </a:solidFill>
              </a:rPr>
              <a:t>communication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en-GB" sz="2800" dirty="0" smtClean="0">
                <a:solidFill>
                  <a:schemeClr val="tx1"/>
                </a:solidFill>
              </a:rPr>
              <a:t>3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INTER-</a:t>
            </a:r>
            <a:r>
              <a:rPr lang="cs-CZ" dirty="0" err="1" smtClean="0">
                <a:solidFill>
                  <a:schemeClr val="tx1"/>
                </a:solidFill>
              </a:rPr>
              <a:t>cellular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667000"/>
            <a:ext cx="3252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2325" y="346075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Arial" charset="0"/>
              </a:rPr>
              <a:t>Endocrine system:</a:t>
            </a:r>
            <a:r>
              <a:rPr lang="cs-CZ">
                <a:latin typeface="Arial" charset="0"/>
              </a:rPr>
              <a:t> 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cs-CZ">
                <a:latin typeface="Arial" charset="0"/>
              </a:rPr>
              <a:t>1. Pineal gland, 2. Pituitary gland, 3. Thyroid gland, 4. Thymus, 5. Adrenal gland, 6. Pancreas, 7. Ovary, 8.Testis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 u="sng">
                <a:latin typeface="Arial" charset="0"/>
              </a:rPr>
              <a:t>Example:</a:t>
            </a:r>
            <a:r>
              <a:rPr lang="cs-CZ">
                <a:latin typeface="Arial" charset="0"/>
              </a:rPr>
              <a:t> feedback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324</Words>
  <Application>Microsoft Office PowerPoint</Application>
  <PresentationFormat>Předvádění na obrazovce (4:3)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Prezentace aplikace PowerPoint</vt:lpstr>
      <vt:lpstr>Cell communication &amp; regulation: a target for toxicants</vt:lpstr>
      <vt:lpstr>INTER-cellular signals</vt:lpstr>
      <vt:lpstr>Cell to cell communication &amp; regulation: a target for toxicants</vt:lpstr>
      <vt:lpstr>Cell to cell communication (1)</vt:lpstr>
      <vt:lpstr>Cell to cell communication (2)</vt:lpstr>
      <vt:lpstr>Cell to cell communication (3)</vt:lpstr>
      <vt:lpstr>INTER-cellular signals</vt:lpstr>
      <vt:lpstr>Prezentace aplikace PowerPoint</vt:lpstr>
      <vt:lpstr>FUNCTIONS OF HORMONES</vt:lpstr>
      <vt:lpstr>System regulation = HORMONES &amp; ENDOCRINE SYSTEM</vt:lpstr>
      <vt:lpstr>Toxicity to hormone regulation = ENDOCRINE DISRUPTION</vt:lpstr>
      <vt:lpstr>Types of hormones in vertebrates</vt:lpstr>
      <vt:lpstr>Types of hormones in vertebrates</vt:lpstr>
      <vt:lpstr>Types of hormones (signal molecules) in vertebrates</vt:lpstr>
      <vt:lpstr>Types of hormones in vertebrates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189</cp:revision>
  <dcterms:created xsi:type="dcterms:W3CDTF">2010-05-17T15:27:49Z</dcterms:created>
  <dcterms:modified xsi:type="dcterms:W3CDTF">2016-10-26T11:46:57Z</dcterms:modified>
</cp:coreProperties>
</file>