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95" r:id="rId2"/>
    <p:sldId id="532" r:id="rId3"/>
    <p:sldId id="533" r:id="rId4"/>
    <p:sldId id="590" r:id="rId5"/>
    <p:sldId id="534" r:id="rId6"/>
    <p:sldId id="536" r:id="rId7"/>
    <p:sldId id="537" r:id="rId8"/>
    <p:sldId id="538" r:id="rId9"/>
    <p:sldId id="539" r:id="rId10"/>
    <p:sldId id="591" r:id="rId11"/>
    <p:sldId id="540" r:id="rId12"/>
    <p:sldId id="596" r:id="rId13"/>
    <p:sldId id="597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50" r:id="rId23"/>
    <p:sldId id="551" r:id="rId24"/>
    <p:sldId id="552" r:id="rId25"/>
    <p:sldId id="553" r:id="rId26"/>
    <p:sldId id="554" r:id="rId27"/>
    <p:sldId id="555" r:id="rId28"/>
    <p:sldId id="598" r:id="rId29"/>
    <p:sldId id="601" r:id="rId30"/>
    <p:sldId id="614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5" r:id="rId39"/>
    <p:sldId id="576" r:id="rId40"/>
    <p:sldId id="577" r:id="rId41"/>
    <p:sldId id="578" r:id="rId42"/>
    <p:sldId id="579" r:id="rId43"/>
    <p:sldId id="580" r:id="rId44"/>
    <p:sldId id="581" r:id="rId45"/>
    <p:sldId id="582" r:id="rId46"/>
    <p:sldId id="602" r:id="rId47"/>
    <p:sldId id="603" r:id="rId48"/>
    <p:sldId id="604" r:id="rId49"/>
    <p:sldId id="605" r:id="rId50"/>
    <p:sldId id="607" r:id="rId51"/>
    <p:sldId id="610" r:id="rId52"/>
    <p:sldId id="611" r:id="rId53"/>
    <p:sldId id="583" r:id="rId54"/>
    <p:sldId id="584" r:id="rId55"/>
    <p:sldId id="585" r:id="rId56"/>
    <p:sldId id="592" r:id="rId57"/>
    <p:sldId id="586" r:id="rId58"/>
    <p:sldId id="587" r:id="rId59"/>
    <p:sldId id="588" r:id="rId60"/>
    <p:sldId id="589" r:id="rId6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7" autoAdjust="0"/>
  </p:normalViewPr>
  <p:slideViewPr>
    <p:cSldViewPr>
      <p:cViewPr varScale="1">
        <p:scale>
          <a:sx n="107" d="100"/>
          <a:sy n="107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06.12.2017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06.12.2017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10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FD327-F372-47BF-A31A-378FFABDAE1E}" type="slidenum">
              <a:rPr lang="cs-CZ" smtClean="0">
                <a:latin typeface="Times New Roman" charset="0"/>
              </a:rPr>
              <a:pPr/>
              <a:t>11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423F-C191-45CB-ADD3-B76589D73CD0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32D3-1F9D-49BA-8807-16A4F8522A1B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422B-A3E3-499A-B0FC-527E5AF8A853}" type="slidenum">
              <a:rPr lang="cs-CZ" smtClean="0">
                <a:latin typeface="Times New Roman" charset="0"/>
              </a:rPr>
              <a:pPr/>
              <a:t>14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B6E59-162A-419C-922B-7A2E63AFB24D}" type="slidenum">
              <a:rPr lang="cs-CZ" smtClean="0">
                <a:latin typeface="Times New Roman" charset="0"/>
              </a:rPr>
              <a:pPr/>
              <a:t>15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4E32F-E7A6-418F-B266-3B9248127641}" type="slidenum">
              <a:rPr lang="cs-CZ" smtClean="0">
                <a:latin typeface="Times New Roman" charset="0"/>
              </a:rPr>
              <a:pPr/>
              <a:t>16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BCB6E-2353-424E-9626-59D14000DBB8}" type="slidenum">
              <a:rPr lang="cs-CZ" smtClean="0">
                <a:latin typeface="Times New Roman" charset="0"/>
              </a:rPr>
              <a:pPr/>
              <a:t>17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B0569-CBCD-495B-8BC4-1134C5C654D5}" type="slidenum">
              <a:rPr lang="cs-CZ" smtClean="0">
                <a:latin typeface="Times New Roman" charset="0"/>
              </a:rPr>
              <a:pPr/>
              <a:t>18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EB2F2-D2C4-4B56-910C-30EE7ED17DD6}" type="slidenum">
              <a:rPr lang="cs-CZ" smtClean="0">
                <a:latin typeface="Times New Roman" charset="0"/>
              </a:rPr>
              <a:pPr/>
              <a:t>19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BD922-5BF9-4F95-A01C-31E7153C6B56}" type="slidenum">
              <a:rPr lang="cs-CZ" smtClean="0">
                <a:latin typeface="Times New Roman" charset="0"/>
              </a:rPr>
              <a:pPr/>
              <a:t>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284C7-14A6-4AFA-A047-60E2F352A14E}" type="slidenum">
              <a:rPr lang="cs-CZ" smtClean="0">
                <a:latin typeface="Times New Roman" charset="0"/>
              </a:rPr>
              <a:pPr/>
              <a:t>20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CC0DA-064D-4A79-BEC5-0305AB4A3037}" type="slidenum">
              <a:rPr lang="cs-CZ" smtClean="0">
                <a:latin typeface="Times New Roman" charset="0"/>
              </a:rPr>
              <a:pPr/>
              <a:t>21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9EB22-7DC3-43E9-8FBF-874DBE958AE1}" type="slidenum">
              <a:rPr lang="cs-CZ" smtClean="0">
                <a:latin typeface="Times New Roman" charset="0"/>
              </a:rPr>
              <a:pPr/>
              <a:t>22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23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1D429-1B8F-4524-A07F-3F80D42B28FA}" type="slidenum">
              <a:rPr lang="cs-CZ" smtClean="0">
                <a:latin typeface="Times New Roman" charset="0"/>
              </a:rPr>
              <a:pPr/>
              <a:t>24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569A5-F0B6-4A35-862A-063005CCA1DD}" type="slidenum">
              <a:rPr lang="cs-CZ" smtClean="0">
                <a:latin typeface="Times New Roman" charset="0"/>
              </a:rPr>
              <a:pPr/>
              <a:t>25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C071-463E-4D6B-8A43-E9544D6630A7}" type="slidenum">
              <a:rPr lang="cs-CZ" smtClean="0">
                <a:latin typeface="Times New Roman" charset="0"/>
              </a:rPr>
              <a:pPr/>
              <a:t>26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118C5-59FB-4A76-A6AB-CD6E353C8223}" type="slidenum">
              <a:rPr lang="cs-CZ" smtClean="0">
                <a:latin typeface="Times New Roman" charset="0"/>
              </a:rPr>
              <a:pPr/>
              <a:t>27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9D945-670A-4CE1-894B-E2C10CE7972A}" type="slidenum">
              <a:rPr lang="cs-CZ" smtClean="0">
                <a:latin typeface="Times New Roman" charset="0"/>
              </a:rPr>
              <a:pPr/>
              <a:t>28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29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22B26-B218-40C9-A13F-24107362C349}" type="slidenum">
              <a:rPr lang="cs-CZ" smtClean="0">
                <a:latin typeface="Times New Roman" charset="0"/>
              </a:rPr>
              <a:pPr/>
              <a:t>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2CCD-6713-4748-AF6A-A7BAEBB4352F}" type="slidenum">
              <a:rPr lang="cs-CZ" smtClean="0">
                <a:latin typeface="Times New Roman" charset="0"/>
              </a:rPr>
              <a:pPr/>
              <a:t>30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DF022-A368-4D79-8ED6-C073F13BAD16}" type="slidenum">
              <a:rPr lang="cs-CZ" smtClean="0">
                <a:latin typeface="Times New Roman" charset="0"/>
              </a:rPr>
              <a:pPr/>
              <a:t>31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EDACC-FA3F-4AA0-B918-B5F95B1115D8}" type="slidenum">
              <a:rPr lang="cs-CZ" smtClean="0">
                <a:latin typeface="Times New Roman" charset="0"/>
              </a:rPr>
              <a:pPr/>
              <a:t>32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5042-2606-47D7-99CF-EFEEBA089ECF}" type="slidenum">
              <a:rPr lang="cs-CZ" smtClean="0">
                <a:latin typeface="Times New Roman" charset="0"/>
              </a:rPr>
              <a:pPr/>
              <a:t>33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5D95-5A46-4B8A-BF62-223B7925F302}" type="slidenum">
              <a:rPr lang="cs-CZ" smtClean="0">
                <a:latin typeface="Times New Roman" charset="0"/>
              </a:rPr>
              <a:pPr/>
              <a:t>34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B95BA-6412-4437-86E4-1C94E1F0A3F5}" type="slidenum">
              <a:rPr lang="cs-CZ" smtClean="0">
                <a:latin typeface="Times New Roman" charset="0"/>
              </a:rPr>
              <a:pPr/>
              <a:t>35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DF656-0A56-40D5-895F-15B72B3C72CE}" type="slidenum">
              <a:rPr lang="cs-CZ" smtClean="0">
                <a:latin typeface="Times New Roman" charset="0"/>
              </a:rPr>
              <a:pPr/>
              <a:t>36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A7ECB-6E41-47D7-A649-E5C6F7C7A1C7}" type="slidenum">
              <a:rPr lang="cs-CZ" smtClean="0">
                <a:latin typeface="Times New Roman" charset="0"/>
              </a:rPr>
              <a:pPr/>
              <a:t>37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91EA7-DB41-4E65-91CA-6D1C0CB4726B}" type="slidenum">
              <a:rPr lang="cs-CZ" smtClean="0">
                <a:latin typeface="Times New Roman" charset="0"/>
              </a:rPr>
              <a:pPr/>
              <a:t>38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554C7-2214-46F8-A2DB-C35367DD21A8}" type="slidenum">
              <a:rPr lang="cs-CZ" smtClean="0">
                <a:latin typeface="Times New Roman" charset="0"/>
              </a:rPr>
              <a:pPr/>
              <a:t>39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BBE70-D20D-48E3-A53A-8ABF50E78EDF}" type="slidenum">
              <a:rPr lang="cs-CZ" smtClean="0">
                <a:latin typeface="Times New Roman" charset="0"/>
              </a:rPr>
              <a:pPr/>
              <a:t>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E4BF4-AD29-4478-BFCB-111A6BB71F05}" type="slidenum">
              <a:rPr lang="cs-CZ" smtClean="0">
                <a:latin typeface="Times New Roman" charset="0"/>
              </a:rPr>
              <a:pPr/>
              <a:t>40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38610-BD5C-4C79-8D18-0F812B9E08CE}" type="slidenum">
              <a:rPr lang="cs-CZ" smtClean="0">
                <a:latin typeface="Times New Roman" charset="0"/>
              </a:rPr>
              <a:pPr/>
              <a:t>41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953A0-D7FF-4E44-A2EA-AD7B664B9253}" type="slidenum">
              <a:rPr lang="cs-CZ" smtClean="0">
                <a:latin typeface="Times New Roman" charset="0"/>
              </a:rPr>
              <a:pPr/>
              <a:t>42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3018F-F83F-4208-B675-8C5A28640BE9}" type="slidenum">
              <a:rPr lang="cs-CZ" smtClean="0">
                <a:latin typeface="Times New Roman" charset="0"/>
              </a:rPr>
              <a:pPr/>
              <a:t>43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9B14D-4500-4AE0-BC6A-B7683A076C0B}" type="slidenum">
              <a:rPr lang="cs-CZ" smtClean="0">
                <a:latin typeface="Times New Roman" charset="0"/>
              </a:rPr>
              <a:pPr/>
              <a:t>44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3ADED-D5AA-4115-80F3-0AB7520ABC02}" type="slidenum">
              <a:rPr lang="cs-CZ" smtClean="0">
                <a:latin typeface="Times New Roman" charset="0"/>
              </a:rPr>
              <a:pPr/>
              <a:t>45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46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8D578-5C39-48E1-AD19-922F8A921937}" type="slidenum">
              <a:rPr lang="cs-CZ" smtClean="0">
                <a:latin typeface="Times New Roman" charset="0"/>
              </a:rPr>
              <a:pPr/>
              <a:t>47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F531-A3E4-49D8-8B22-04BC879B90F6}" type="slidenum">
              <a:rPr lang="cs-CZ" smtClean="0">
                <a:latin typeface="Times New Roman" charset="0"/>
              </a:rPr>
              <a:pPr/>
              <a:t>48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F0CC0-94F7-45AD-A5B3-3B0239869861}" type="slidenum">
              <a:rPr lang="cs-CZ" smtClean="0">
                <a:latin typeface="Times New Roman" charset="0"/>
              </a:rPr>
              <a:pPr/>
              <a:t>49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43CB-C537-4885-AE98-22D91B7E09BB}" type="slidenum">
              <a:rPr lang="cs-CZ" smtClean="0">
                <a:latin typeface="Times New Roman" charset="0"/>
              </a:rPr>
              <a:pPr/>
              <a:t>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816F1-45FA-494A-80E0-77936C6E7233}" type="slidenum">
              <a:rPr lang="cs-CZ" smtClean="0">
                <a:latin typeface="Times New Roman" charset="0"/>
              </a:rPr>
              <a:pPr/>
              <a:t>50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918BE-7007-4EA8-93BF-1B3E4CF5A2EE}" type="slidenum">
              <a:rPr lang="cs-CZ" smtClean="0">
                <a:latin typeface="Times New Roman" charset="0"/>
              </a:rPr>
              <a:pPr/>
              <a:t>51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699C7-58F0-4C4C-A036-0CCE7D2938A1}" type="slidenum">
              <a:rPr lang="cs-CZ" smtClean="0">
                <a:latin typeface="Times New Roman" charset="0"/>
              </a:rPr>
              <a:pPr/>
              <a:t>52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EA9AE-EB83-40D4-8B95-5BCC4810F946}" type="slidenum">
              <a:rPr lang="cs-CZ" smtClean="0">
                <a:latin typeface="Times New Roman" charset="0"/>
              </a:rPr>
              <a:pPr/>
              <a:t>53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B8AD6-6E07-45D2-A051-CD8AFBEDB2B3}" type="slidenum">
              <a:rPr lang="cs-CZ" smtClean="0">
                <a:latin typeface="Times New Roman" charset="0"/>
              </a:rPr>
              <a:pPr/>
              <a:t>54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94828-EB89-4557-9640-130D359E6521}" type="slidenum">
              <a:rPr lang="cs-CZ" smtClean="0">
                <a:latin typeface="Times New Roman" charset="0"/>
              </a:rPr>
              <a:pPr/>
              <a:t>55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56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66D4-3B2C-45C1-85F3-6C276118BF3B}" type="slidenum">
              <a:rPr lang="cs-CZ" smtClean="0">
                <a:latin typeface="Times New Roman" charset="0"/>
              </a:rPr>
              <a:pPr/>
              <a:t>57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38CD-F104-47C2-8084-118A321196EB}" type="slidenum">
              <a:rPr lang="cs-CZ" smtClean="0">
                <a:latin typeface="Times New Roman" charset="0"/>
              </a:rPr>
              <a:pPr/>
              <a:t>58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07C05-B842-472C-8DFA-944248FFCD47}" type="slidenum">
              <a:rPr lang="cs-CZ" smtClean="0">
                <a:latin typeface="Times New Roman" charset="0"/>
              </a:rPr>
              <a:pPr/>
              <a:t>59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A45F-B302-4435-A9C6-9B4F874891BB}" type="slidenum">
              <a:rPr lang="cs-CZ" smtClean="0">
                <a:latin typeface="Times New Roman" charset="0"/>
              </a:rPr>
              <a:pPr/>
              <a:t>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7775-D426-498C-9A5D-C9EA0F16F88B}" type="slidenum">
              <a:rPr lang="cs-CZ" smtClean="0">
                <a:latin typeface="Times New Roman" charset="0"/>
              </a:rPr>
              <a:pPr/>
              <a:t>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1C0EC-B86B-48F3-AF57-8F098E17976E}" type="slidenum">
              <a:rPr lang="cs-CZ" smtClean="0">
                <a:latin typeface="Times New Roman" charset="0"/>
              </a:rPr>
              <a:pPr/>
              <a:t>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smtClean="0">
                <a:solidFill>
                  <a:srgbClr val="FF3300"/>
                </a:solidFill>
              </a:rPr>
              <a:t>13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EFFECTS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Systemic lupus</a:t>
            </a:r>
            <a:endParaRPr lang="en-GB" dirty="0"/>
          </a:p>
        </p:txBody>
      </p:sp>
      <p:pic>
        <p:nvPicPr>
          <p:cNvPr id="234498" name="Picture 2" descr="http://what-when-how.com/wp-content/uploads/2012/05/tmpa83a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065437" cy="38416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437112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275856" y="6021288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407697" y="69269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ANA test</a:t>
            </a:r>
          </a:p>
          <a:p>
            <a:r>
              <a:rPr lang="en-GB" sz="1400" dirty="0" smtClean="0"/>
              <a:t>* Determination of antibodies in patient blood acting against “nuclei” proteins (ANA)</a:t>
            </a:r>
          </a:p>
          <a:p>
            <a:endParaRPr lang="en-GB" sz="1400" dirty="0" smtClean="0"/>
          </a:p>
          <a:p>
            <a:r>
              <a:rPr lang="en-GB" sz="1400" dirty="0" smtClean="0"/>
              <a:t>: target: permeated liver cells on slide</a:t>
            </a:r>
          </a:p>
          <a:p>
            <a:r>
              <a:rPr lang="en-GB" sz="1400" dirty="0" smtClean="0"/>
              <a:t>: application of blood (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: visualization (secondary 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234500" name="Picture 4" descr="http://www.euroimmun.com/uploads/pics/IFT_PRIN_11_eng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438" y="2780928"/>
            <a:ext cx="1234986" cy="187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3) </a:t>
            </a:r>
            <a:r>
              <a:rPr lang="cs-CZ" sz="2000" b="1" dirty="0" err="1" smtClean="0">
                <a:solidFill>
                  <a:schemeClr val="tx2"/>
                </a:solidFill>
              </a:rPr>
              <a:t>Nuclear</a:t>
            </a:r>
            <a:r>
              <a:rPr lang="cs-CZ" sz="2000" b="1" dirty="0" smtClean="0">
                <a:solidFill>
                  <a:schemeClr val="tx2"/>
                </a:solidFill>
              </a:rPr>
              <a:t> DNA </a:t>
            </a:r>
            <a:r>
              <a:rPr lang="en-GB" sz="2000" b="1" dirty="0" smtClean="0">
                <a:solidFill>
                  <a:schemeClr val="tx2"/>
                </a:solidFill>
              </a:rPr>
              <a:t>damage </a:t>
            </a:r>
            <a:r>
              <a:rPr lang="cs-CZ" sz="2000" b="1" dirty="0" err="1" smtClean="0">
                <a:solidFill>
                  <a:schemeClr val="tx2"/>
                </a:solidFill>
              </a:rPr>
              <a:t>characterization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3.1. </a:t>
            </a:r>
            <a:r>
              <a:rPr lang="cs-CZ" sz="2000" b="1" dirty="0" err="1" smtClean="0">
                <a:solidFill>
                  <a:srgbClr val="00B050"/>
                </a:solidFill>
              </a:rPr>
              <a:t>micronuclei</a:t>
            </a:r>
            <a:r>
              <a:rPr lang="cs-CZ" sz="2000" b="1" dirty="0" smtClean="0">
                <a:solidFill>
                  <a:srgbClr val="00B050"/>
                </a:solidFill>
              </a:rPr>
              <a:t> (MN) </a:t>
            </a:r>
            <a:r>
              <a:rPr lang="en-US" sz="2000" b="1" dirty="0" smtClean="0">
                <a:solidFill>
                  <a:srgbClr val="00B050"/>
                </a:solidFill>
              </a:rPr>
              <a:t>evaluation by microscopy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: </a:t>
            </a:r>
            <a:r>
              <a:rPr lang="cs-CZ" sz="1600" b="1" dirty="0" err="1" smtClean="0">
                <a:solidFill>
                  <a:schemeClr val="tx1"/>
                </a:solidFill>
              </a:rPr>
              <a:t>example</a:t>
            </a:r>
            <a:r>
              <a:rPr lang="cs-CZ" sz="1600" b="1" dirty="0" smtClean="0">
                <a:solidFill>
                  <a:schemeClr val="tx1"/>
                </a:solidFill>
              </a:rPr>
              <a:t>: </a:t>
            </a:r>
            <a:r>
              <a:rPr lang="cs-CZ" sz="1600" dirty="0" err="1" smtClean="0">
                <a:solidFill>
                  <a:schemeClr val="tx1"/>
                </a:solidFill>
              </a:rPr>
              <a:t>MNs</a:t>
            </a:r>
            <a:r>
              <a:rPr lang="cs-CZ" sz="1600" dirty="0" smtClean="0">
                <a:solidFill>
                  <a:schemeClr val="tx1"/>
                </a:solidFill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</a:rPr>
              <a:t>blood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lymphocytes</a:t>
            </a:r>
            <a:r>
              <a:rPr lang="cs-CZ" sz="1600" dirty="0" smtClean="0">
                <a:solidFill>
                  <a:schemeClr val="tx1"/>
                </a:solidFill>
              </a:rPr>
              <a:t> of </a:t>
            </a:r>
            <a:r>
              <a:rPr lang="cs-CZ" sz="1600" dirty="0" err="1" smtClean="0">
                <a:solidFill>
                  <a:schemeClr val="tx1"/>
                </a:solidFill>
              </a:rPr>
              <a:t>hospital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workers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(</a:t>
            </a:r>
            <a:r>
              <a:rPr lang="cs-CZ" sz="1600" dirty="0" err="1" smtClean="0">
                <a:solidFill>
                  <a:schemeClr val="tx1"/>
                </a:solidFill>
              </a:rPr>
              <a:t>exposed</a:t>
            </a:r>
            <a:r>
              <a:rPr lang="cs-CZ" sz="1600" dirty="0" smtClean="0">
                <a:solidFill>
                  <a:schemeClr val="tx1"/>
                </a:solidFill>
              </a:rPr>
              <a:t> to </a:t>
            </a:r>
            <a:r>
              <a:rPr lang="cs-CZ" sz="1600" dirty="0" err="1" smtClean="0">
                <a:solidFill>
                  <a:schemeClr val="tx1"/>
                </a:solidFill>
              </a:rPr>
              <a:t>anticancer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drugs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dirty="0" err="1" smtClean="0">
                <a:solidFill>
                  <a:schemeClr val="tx1"/>
                </a:solidFill>
              </a:rPr>
              <a:t>they</a:t>
            </a:r>
            <a:r>
              <a:rPr lang="cs-CZ" sz="1600" dirty="0" smtClean="0">
                <a:solidFill>
                  <a:schemeClr val="tx1"/>
                </a:solidFill>
              </a:rPr>
              <a:t> are </a:t>
            </a:r>
            <a:r>
              <a:rPr lang="cs-CZ" sz="1600" dirty="0" err="1" smtClean="0">
                <a:solidFill>
                  <a:schemeClr val="tx1"/>
                </a:solidFill>
              </a:rPr>
              <a:t>often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carcinogenic</a:t>
            </a:r>
            <a:r>
              <a:rPr lang="cs-CZ" sz="1600" dirty="0" smtClean="0">
                <a:solidFill>
                  <a:schemeClr val="tx1"/>
                </a:solidFill>
              </a:rPr>
              <a:t>)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3.2 </a:t>
            </a:r>
            <a:r>
              <a:rPr lang="cs-CZ" sz="2000" b="1" dirty="0" err="1" smtClean="0">
                <a:solidFill>
                  <a:srgbClr val="00B050"/>
                </a:solidFill>
              </a:rPr>
              <a:t>chromosomal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abnormalities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     </a:t>
            </a:r>
            <a:r>
              <a:rPr lang="cs-CZ" sz="2000" dirty="0" err="1" smtClean="0"/>
              <a:t>karyotype</a:t>
            </a:r>
            <a:r>
              <a:rPr lang="cs-CZ" sz="2000" dirty="0" smtClean="0"/>
              <a:t> </a:t>
            </a:r>
            <a:r>
              <a:rPr lang="cs-CZ" sz="2000" dirty="0" err="1" smtClean="0"/>
              <a:t>biomarkers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human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genetic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disorders</a:t>
            </a:r>
            <a:r>
              <a:rPr lang="cs-CZ" sz="2000" i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215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t="24107" r="3847" b="11607"/>
          <a:stretch>
            <a:fillRect/>
          </a:stretch>
        </p:blipFill>
        <p:spPr bwMode="auto">
          <a:xfrm>
            <a:off x="323528" y="198884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33781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" y="1340768"/>
            <a:ext cx="6896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7159625" y="2819400"/>
            <a:ext cx="1984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964113"/>
            <a:ext cx="20764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0648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characterization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3.3.COMET ASSAY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8181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179512" y="152400"/>
            <a:ext cx="500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vs.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radiation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66294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458200" cy="2287488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chemeClr val="tx1"/>
                </a:solidFill>
              </a:rPr>
              <a:t>Standard c</a:t>
            </a:r>
            <a:r>
              <a:rPr lang="cs-CZ" sz="3200" b="1" dirty="0" err="1" smtClean="0">
                <a:solidFill>
                  <a:schemeClr val="tx1"/>
                </a:solidFill>
              </a:rPr>
              <a:t>linical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chemistry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&amp; </a:t>
            </a:r>
            <a:r>
              <a:rPr lang="en-US" sz="3200" b="1" dirty="0" err="1" smtClean="0">
                <a:solidFill>
                  <a:schemeClr val="tx1"/>
                </a:solidFill>
              </a:rPr>
              <a:t>hematolog</a:t>
            </a:r>
            <a:r>
              <a:rPr lang="cs-CZ" sz="3200" b="1" dirty="0" smtClean="0">
                <a:solidFill>
                  <a:schemeClr val="tx1"/>
                </a:solidFill>
              </a:rPr>
              <a:t>y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biomarkers</a:t>
            </a:r>
            <a:endParaRPr lang="cs-CZ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8112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Clinical chemistry </a:t>
            </a:r>
            <a:r>
              <a:rPr lang="en-US" sz="2800" smtClean="0">
                <a:solidFill>
                  <a:schemeClr val="tx1"/>
                </a:solidFill>
              </a:rPr>
              <a:t>&amp; hematolog</a:t>
            </a:r>
            <a:r>
              <a:rPr lang="cs-CZ" sz="2800" smtClean="0">
                <a:solidFill>
                  <a:schemeClr val="tx1"/>
                </a:solidFill>
              </a:rPr>
              <a:t>y</a:t>
            </a:r>
            <a:endParaRPr lang="cs-CZ" sz="2800" b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smtClean="0"/>
              <a:t>Non-</a:t>
            </a:r>
            <a:r>
              <a:rPr lang="cs-CZ" sz="2400" b="1" dirty="0" err="1" smtClean="0"/>
              <a:t>destructive</a:t>
            </a:r>
            <a:r>
              <a:rPr lang="cs-CZ" sz="2400" b="1" dirty="0" smtClean="0"/>
              <a:t> (BLOOD, URINE </a:t>
            </a:r>
            <a:r>
              <a:rPr lang="cs-CZ" sz="2400" b="1" dirty="0" err="1" smtClean="0"/>
              <a:t>sampling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/>
              <a:t>Multipe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parameters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measured</a:t>
            </a: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000" dirty="0" smtClean="0"/>
              <a:t>- </a:t>
            </a:r>
            <a:r>
              <a:rPr lang="cs-CZ" sz="2000" dirty="0" err="1" smtClean="0"/>
              <a:t>responses</a:t>
            </a:r>
            <a:r>
              <a:rPr lang="cs-CZ" sz="2000" dirty="0" smtClean="0"/>
              <a:t> to </a:t>
            </a:r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 smtClean="0"/>
              <a:t>types</a:t>
            </a:r>
            <a:r>
              <a:rPr lang="cs-CZ" sz="2000" dirty="0" smtClean="0"/>
              <a:t> of </a:t>
            </a:r>
            <a:r>
              <a:rPr lang="cs-CZ" sz="2000" dirty="0" err="1" smtClean="0"/>
              <a:t>stresses</a:t>
            </a:r>
            <a:r>
              <a:rPr lang="cs-CZ" sz="2000" dirty="0" smtClean="0"/>
              <a:t> (</a:t>
            </a:r>
            <a:r>
              <a:rPr lang="cs-CZ" sz="2000" dirty="0" err="1" smtClean="0"/>
              <a:t>including</a:t>
            </a:r>
            <a:r>
              <a:rPr lang="cs-CZ" sz="2000" dirty="0" smtClean="0"/>
              <a:t> </a:t>
            </a:r>
            <a:r>
              <a:rPr lang="cs-CZ" sz="2000" dirty="0" err="1" smtClean="0"/>
              <a:t>toxic</a:t>
            </a:r>
            <a:r>
              <a:rPr lang="cs-CZ" sz="2000" dirty="0" smtClean="0"/>
              <a:t> stress)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- „</a:t>
            </a:r>
            <a:r>
              <a:rPr lang="cs-CZ" sz="2000" dirty="0" err="1" smtClean="0"/>
              <a:t>normal</a:t>
            </a:r>
            <a:r>
              <a:rPr lang="cs-CZ" sz="2000" dirty="0" smtClean="0"/>
              <a:t>“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ranges</a:t>
            </a:r>
            <a:r>
              <a:rPr lang="cs-CZ" sz="2000" dirty="0" smtClean="0"/>
              <a:t> </a:t>
            </a:r>
            <a:r>
              <a:rPr lang="cs-CZ" sz="2000" dirty="0" err="1" smtClean="0"/>
              <a:t>known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humans</a:t>
            </a:r>
            <a:r>
              <a:rPr lang="cs-CZ" sz="2000" dirty="0" smtClean="0"/>
              <a:t>, </a:t>
            </a:r>
            <a:r>
              <a:rPr lang="cs-CZ" sz="2000" dirty="0" err="1" smtClean="0"/>
              <a:t>rats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few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species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</a:t>
            </a:r>
            <a:r>
              <a:rPr lang="cs-CZ" sz="2000" dirty="0" smtClean="0"/>
              <a:t>(</a:t>
            </a:r>
            <a:r>
              <a:rPr lang="cs-CZ" sz="2000" i="1" dirty="0" smtClean="0"/>
              <a:t>limited use as </a:t>
            </a:r>
            <a:r>
              <a:rPr lang="cs-CZ" sz="2000" i="1" dirty="0" err="1" smtClean="0"/>
              <a:t>biomarkers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organisms</a:t>
            </a:r>
            <a:r>
              <a:rPr lang="cs-CZ" sz="2000" i="1" dirty="0" smtClean="0"/>
              <a:t>)</a:t>
            </a: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Blood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 and biochemistry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cells (</a:t>
            </a:r>
            <a:r>
              <a:rPr lang="en-GB" sz="2000" b="1" dirty="0" err="1" smtClean="0">
                <a:solidFill>
                  <a:schemeClr val="tx2"/>
                </a:solidFill>
              </a:rPr>
              <a:t>hemogram</a:t>
            </a:r>
            <a:r>
              <a:rPr lang="en-GB" sz="2000" b="1" dirty="0" smtClean="0">
                <a:solidFill>
                  <a:schemeClr val="tx2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Urine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chemistry, cells, bacteria etc.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</p:txBody>
      </p:sp>
      <p:pic>
        <p:nvPicPr>
          <p:cNvPr id="214018" name="Picture 2" descr="https://www.innocentive.com/projectImages/challenge/ic970139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41168"/>
            <a:ext cx="1333500" cy="1333501"/>
          </a:xfrm>
          <a:prstGeom prst="rect">
            <a:avLst/>
          </a:prstGeom>
          <a:noFill/>
        </p:spPr>
      </p:pic>
      <p:pic>
        <p:nvPicPr>
          <p:cNvPr id="214020" name="Picture 4" descr="http://www.hivandhepatitis.com/0_2010_images/blood-bio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97487"/>
            <a:ext cx="1632967" cy="127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 l="4007" t="34114" r="11673" b="9149"/>
          <a:stretch>
            <a:fillRect/>
          </a:stretch>
        </p:blipFill>
        <p:spPr bwMode="auto">
          <a:xfrm>
            <a:off x="838200" y="228600"/>
            <a:ext cx="777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753186" y="4725144"/>
            <a:ext cx="499527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Example: intoxication </a:t>
            </a:r>
            <a:r>
              <a:rPr lang="en-US" sz="1400" b="1" dirty="0" smtClean="0">
                <a:solidFill>
                  <a:srgbClr val="00B050"/>
                </a:solidFill>
              </a:rPr>
              <a:t>&amp; </a:t>
            </a:r>
            <a:r>
              <a:rPr lang="en-GB" sz="1400" b="1" dirty="0" smtClean="0">
                <a:solidFill>
                  <a:srgbClr val="00B050"/>
                </a:solidFill>
              </a:rPr>
              <a:t>liver damage </a:t>
            </a:r>
            <a:br>
              <a:rPr lang="en-GB" sz="1400" b="1" dirty="0" smtClean="0">
                <a:solidFill>
                  <a:srgbClr val="00B050"/>
                </a:solidFill>
              </a:rPr>
            </a:br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change in </a:t>
            </a:r>
            <a:r>
              <a:rPr lang="en-GB" sz="1400" dirty="0" smtClean="0">
                <a:solidFill>
                  <a:srgbClr val="00B050"/>
                </a:solidFill>
              </a:rPr>
              <a:t>biomarker profiles  in blood chemistry and urine</a:t>
            </a:r>
          </a:p>
          <a:p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Further assays possible: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b="1" dirty="0" smtClean="0"/>
              <a:t>Methods:</a:t>
            </a:r>
            <a:br>
              <a:rPr lang="cs-CZ" sz="1800" b="1" dirty="0" smtClean="0"/>
            </a:br>
            <a:r>
              <a:rPr lang="cs-CZ" sz="1800" dirty="0" smtClean="0"/>
              <a:t>- </a:t>
            </a:r>
            <a:r>
              <a:rPr lang="cs-CZ" sz="1800" dirty="0" err="1" smtClean="0"/>
              <a:t>automatic</a:t>
            </a:r>
            <a:r>
              <a:rPr lang="cs-CZ" sz="1800" dirty="0" smtClean="0"/>
              <a:t> </a:t>
            </a:r>
            <a:r>
              <a:rPr lang="cs-CZ" sz="1800" dirty="0" err="1" smtClean="0"/>
              <a:t>biochemical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hematological</a:t>
            </a:r>
            <a:r>
              <a:rPr lang="cs-CZ" sz="1800" dirty="0" smtClean="0"/>
              <a:t> </a:t>
            </a:r>
            <a:r>
              <a:rPr lang="cs-CZ" sz="1800" dirty="0" err="1" smtClean="0"/>
              <a:t>analyzers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„</a:t>
            </a:r>
            <a:r>
              <a:rPr lang="cs-CZ" sz="1800" dirty="0" err="1" smtClean="0"/>
              <a:t>analytes</a:t>
            </a:r>
            <a:r>
              <a:rPr lang="en-GB" sz="1800" dirty="0" smtClean="0"/>
              <a:t>”: </a:t>
            </a:r>
            <a:r>
              <a:rPr lang="cs-CZ" sz="1800" dirty="0" err="1" smtClean="0"/>
              <a:t>various</a:t>
            </a:r>
            <a:r>
              <a:rPr lang="cs-CZ" sz="1800" dirty="0" smtClean="0"/>
              <a:t> </a:t>
            </a:r>
            <a:r>
              <a:rPr lang="cs-CZ" sz="1800" dirty="0" err="1" smtClean="0"/>
              <a:t>principles</a:t>
            </a:r>
            <a:r>
              <a:rPr lang="cs-CZ" sz="1800" dirty="0" smtClean="0"/>
              <a:t> of methods </a:t>
            </a:r>
            <a:r>
              <a:rPr lang="en-GB" sz="1800" dirty="0" smtClean="0"/>
              <a:t>(see example </a:t>
            </a:r>
            <a:r>
              <a:rPr lang="en-GB" sz="1800" dirty="0" smtClean="0">
                <a:sym typeface="Wingdings" pitchFamily="2" charset="2"/>
              </a:rPr>
              <a:t>)</a:t>
            </a:r>
            <a:endParaRPr lang="cs-CZ" sz="1800" i="1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 b="12238"/>
          <a:stretch>
            <a:fillRect/>
          </a:stretch>
        </p:blipFill>
        <p:spPr bwMode="auto">
          <a:xfrm>
            <a:off x="755576" y="2486025"/>
            <a:ext cx="7467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Example 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	-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enzymatic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activities</a:t>
            </a:r>
            <a:r>
              <a:rPr lang="en-US" sz="2400" b="1" dirty="0" smtClean="0"/>
              <a:t> in blood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cs-CZ" sz="2400" b="1" dirty="0" smtClean="0"/>
              <a:t>- </a:t>
            </a:r>
            <a:r>
              <a:rPr lang="en-GB" sz="2400" b="1" dirty="0" smtClean="0"/>
              <a:t>interpretation: </a:t>
            </a:r>
            <a:r>
              <a:rPr lang="cs-CZ" sz="2400" b="1" dirty="0" err="1" smtClean="0"/>
              <a:t>tissue</a:t>
            </a:r>
            <a:r>
              <a:rPr lang="cs-CZ" sz="2400" b="1" dirty="0" smtClean="0"/>
              <a:t>/organ-</a:t>
            </a:r>
            <a:r>
              <a:rPr lang="cs-CZ" sz="2400" b="1" dirty="0" err="1" smtClean="0"/>
              <a:t>specific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cs-CZ" sz="2400" dirty="0" err="1" smtClean="0"/>
              <a:t>Examples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toxicological</a:t>
            </a:r>
            <a:r>
              <a:rPr lang="cs-CZ" sz="2400" i="1" dirty="0" smtClean="0"/>
              <a:t> studies)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L</a:t>
            </a:r>
            <a:r>
              <a:rPr lang="cs-CZ" sz="2000" dirty="0" err="1" smtClean="0"/>
              <a:t>iver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</a:t>
            </a:r>
            <a:r>
              <a:rPr lang="en-GB" sz="2000" dirty="0" smtClean="0"/>
              <a:t>(toxicants, POPs, alcohol)</a:t>
            </a:r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AST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Aspartate</a:t>
            </a:r>
            <a:r>
              <a:rPr lang="cs-CZ" sz="1600" dirty="0" smtClean="0"/>
              <a:t>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), </a:t>
            </a:r>
            <a:endParaRPr lang="en-GB" sz="16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ALT</a:t>
            </a:r>
            <a:r>
              <a:rPr lang="cs-CZ" sz="1600" b="1" dirty="0" smtClean="0"/>
              <a:t> </a:t>
            </a:r>
            <a:r>
              <a:rPr lang="cs-CZ" sz="1600" dirty="0" smtClean="0"/>
              <a:t>(Alanine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 in </a:t>
            </a:r>
            <a:r>
              <a:rPr lang="cs-CZ" sz="1600" dirty="0" err="1" smtClean="0"/>
              <a:t>bloo</a:t>
            </a:r>
            <a:r>
              <a:rPr lang="en-GB" sz="1600" dirty="0" smtClean="0"/>
              <a:t>d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General damage in cell (tissue non-specific)</a:t>
            </a:r>
          </a:p>
          <a:p>
            <a:pPr marL="1333500" lvl="2" indent="-533400" eaLnBrk="1" hangingPunct="1">
              <a:buFontTx/>
              <a:buChar char="-"/>
            </a:pPr>
            <a:r>
              <a:rPr lang="en-GB" sz="1600" b="1" dirty="0" smtClean="0">
                <a:solidFill>
                  <a:schemeClr val="tx2"/>
                </a:solidFill>
              </a:rPr>
              <a:t>LDH</a:t>
            </a:r>
            <a:r>
              <a:rPr lang="en-GB" sz="1600" b="1" dirty="0" smtClean="0"/>
              <a:t> </a:t>
            </a:r>
            <a:r>
              <a:rPr lang="en-GB" sz="1600" dirty="0" smtClean="0"/>
              <a:t>- </a:t>
            </a:r>
            <a:r>
              <a:rPr lang="cs-CZ" sz="1600" dirty="0" err="1" smtClean="0"/>
              <a:t>lactate</a:t>
            </a:r>
            <a:r>
              <a:rPr lang="cs-CZ" sz="1600" dirty="0" smtClean="0"/>
              <a:t> </a:t>
            </a:r>
            <a:r>
              <a:rPr lang="cs-CZ" sz="1600" dirty="0" err="1" smtClean="0"/>
              <a:t>dehydrogenase</a:t>
            </a:r>
            <a:endParaRPr lang="cs-CZ" sz="1600" dirty="0" smtClean="0"/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M</a:t>
            </a:r>
            <a:r>
              <a:rPr lang="cs-CZ" sz="2000" dirty="0" err="1" smtClean="0"/>
              <a:t>uscle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: </a:t>
            </a:r>
            <a:endParaRPr lang="en-GB" sz="20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</a:rPr>
              <a:t>creatine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kinase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/>
              <a:t>in seru</a:t>
            </a:r>
            <a:r>
              <a:rPr lang="en-US" sz="1600" dirty="0" smtClean="0"/>
              <a:t>m (</a:t>
            </a:r>
            <a:r>
              <a:rPr lang="en-US" sz="1600" dirty="0" err="1" smtClean="0"/>
              <a:t>iso</a:t>
            </a:r>
            <a:r>
              <a:rPr lang="cs-CZ" sz="1600" dirty="0" err="1" smtClean="0"/>
              <a:t>zymes</a:t>
            </a:r>
            <a:r>
              <a:rPr lang="cs-CZ" sz="1600" dirty="0" smtClean="0"/>
              <a:t> - </a:t>
            </a:r>
            <a:r>
              <a:rPr lang="cs-CZ" sz="1600" dirty="0" err="1" smtClean="0"/>
              <a:t>tissue</a:t>
            </a:r>
            <a:r>
              <a:rPr lang="cs-CZ" sz="1600" dirty="0" smtClean="0"/>
              <a:t> </a:t>
            </a:r>
            <a:r>
              <a:rPr lang="cs-CZ" sz="1600" dirty="0" err="1" smtClean="0"/>
              <a:t>specific</a:t>
            </a:r>
            <a:r>
              <a:rPr lang="cs-CZ" sz="1600" dirty="0" smtClean="0"/>
              <a:t> </a:t>
            </a:r>
            <a:r>
              <a:rPr lang="en-GB" sz="1600" dirty="0" smtClean="0"/>
              <a:t>– </a:t>
            </a:r>
            <a:r>
              <a:rPr lang="cs-CZ" sz="1600" dirty="0" err="1" smtClean="0"/>
              <a:t>muscle</a:t>
            </a:r>
            <a:r>
              <a:rPr lang="en-GB" sz="1600" dirty="0" smtClean="0"/>
              <a:t> </a:t>
            </a:r>
            <a:r>
              <a:rPr lang="en-GB" sz="1600" dirty="0" err="1" smtClean="0"/>
              <a:t>vs</a:t>
            </a:r>
            <a:r>
              <a:rPr lang="en-GB" sz="1600" dirty="0" smtClean="0"/>
              <a:t> </a:t>
            </a:r>
            <a:r>
              <a:rPr lang="cs-CZ" sz="1600" dirty="0" err="1" smtClean="0"/>
              <a:t>heart</a:t>
            </a:r>
            <a:r>
              <a:rPr lang="cs-CZ" sz="1600" dirty="0" smtClean="0"/>
              <a:t>)</a:t>
            </a:r>
            <a:r>
              <a:rPr lang="en-US" sz="1600" dirty="0" smtClean="0"/>
              <a:t>;</a:t>
            </a:r>
            <a:endParaRPr lang="cs-CZ" sz="1600" dirty="0" smtClean="0"/>
          </a:p>
          <a:p>
            <a:pPr marL="533400" indent="-533400" eaLnBrk="1" hangingPunct="1">
              <a:buNone/>
            </a:pPr>
            <a:endParaRPr lang="en-US" sz="1600" dirty="0" smtClean="0"/>
          </a:p>
          <a:p>
            <a:pPr marL="533400" indent="-533400" eaLnBrk="1" hangingPunct="1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Other </a:t>
            </a:r>
            <a:r>
              <a:rPr lang="cs-CZ" sz="1600" b="1" dirty="0" smtClean="0">
                <a:solidFill>
                  <a:srgbClr val="00B050"/>
                </a:solidFill>
              </a:rPr>
              <a:t>enzym</a:t>
            </a:r>
            <a:r>
              <a:rPr lang="en-US" sz="1600" b="1" dirty="0" smtClean="0">
                <a:solidFill>
                  <a:srgbClr val="00B050"/>
                </a:solidFill>
              </a:rPr>
              <a:t>e biomarkers</a:t>
            </a:r>
            <a:r>
              <a:rPr lang="cs-CZ" sz="1600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B050"/>
                </a:solidFill>
                <a:sym typeface="Wingdings" pitchFamily="2" charset="2"/>
              </a:rPr>
              <a:t> see further</a:t>
            </a:r>
            <a:endParaRPr lang="cs-CZ" sz="1600" b="1" dirty="0" smtClean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7391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508104" y="914400"/>
            <a:ext cx="3483496" cy="3124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156176" y="1198493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Coloured product:</a:t>
            </a:r>
            <a:br>
              <a:rPr lang="en-GB" dirty="0" smtClean="0"/>
            </a:br>
            <a:r>
              <a:rPr lang="en-GB" dirty="0" smtClean="0"/>
              <a:t>k</a:t>
            </a:r>
            <a:r>
              <a:rPr lang="cs-CZ" dirty="0" err="1" smtClean="0"/>
              <a:t>inetic</a:t>
            </a:r>
            <a:r>
              <a:rPr lang="cs-CZ" dirty="0"/>
              <a:t/>
            </a:r>
            <a:br>
              <a:rPr lang="cs-CZ" dirty="0"/>
            </a:br>
            <a:r>
              <a:rPr lang="en-GB" dirty="0" smtClean="0"/>
              <a:t>s</a:t>
            </a:r>
            <a:r>
              <a:rPr lang="cs-CZ" dirty="0" err="1" smtClean="0"/>
              <a:t>pectrophotometry</a:t>
            </a:r>
            <a:endParaRPr lang="en-GB" dirty="0" smtClean="0"/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chemistry: example LDH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560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/>
              <a:t>Done in automatic analyzer: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Blood sample + addition of (NAD+ </a:t>
            </a:r>
            <a:r>
              <a:rPr lang="en-GB" sz="1200" dirty="0" err="1" smtClean="0"/>
              <a:t>tetrazolium</a:t>
            </a:r>
            <a:r>
              <a:rPr lang="en-GB" sz="1200" dirty="0" smtClean="0"/>
              <a:t> salt + </a:t>
            </a:r>
            <a:r>
              <a:rPr lang="en-GB" sz="1200" dirty="0" err="1" smtClean="0"/>
              <a:t>diaphorase</a:t>
            </a:r>
            <a:r>
              <a:rPr lang="en-GB" sz="1200" dirty="0" smtClean="0"/>
              <a:t> enzyme)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Incubation and </a:t>
            </a:r>
            <a:r>
              <a:rPr lang="en-GB" sz="1200" dirty="0" err="1" smtClean="0"/>
              <a:t>spectrophotometry</a:t>
            </a:r>
            <a:r>
              <a:rPr lang="en-GB" sz="1200" dirty="0" smtClean="0"/>
              <a:t> determination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Automatic evaluation 	</a:t>
            </a:r>
            <a:r>
              <a:rPr lang="en-GB" sz="1200" dirty="0" smtClean="0">
                <a:sym typeface="Wingdings" pitchFamily="2" charset="2"/>
              </a:rPr>
              <a:t> final value (LDH activity)</a:t>
            </a:r>
          </a:p>
          <a:p>
            <a:pPr lvl="1"/>
            <a:r>
              <a:rPr lang="en-GB" sz="1200" dirty="0" smtClean="0">
                <a:sym typeface="Wingdings" pitchFamily="2" charset="2"/>
              </a:rPr>
              <a:t>		 comparison with “limits”  highlighting for a doctor</a:t>
            </a:r>
          </a:p>
          <a:p>
            <a:pPr lvl="1">
              <a:buFont typeface="Arial" charset="0"/>
              <a:buChar char="•"/>
            </a:pPr>
            <a:endParaRPr lang="en-GB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vivo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/ response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Behavioral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Pathology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chemistry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hematology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Enzymatic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Gene </a:t>
            </a:r>
            <a:r>
              <a:rPr lang="cs-CZ" b="1" dirty="0" err="1" smtClean="0"/>
              <a:t>and</a:t>
            </a:r>
            <a:r>
              <a:rPr lang="cs-CZ" b="1" dirty="0" smtClean="0"/>
              <a:t> protein </a:t>
            </a:r>
            <a:r>
              <a:rPr lang="cs-CZ" b="1" dirty="0" err="1" smtClean="0"/>
              <a:t>expression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Oxidative</a:t>
            </a:r>
            <a:r>
              <a:rPr lang="cs-CZ" b="1" dirty="0" smtClean="0"/>
              <a:t> stress </a:t>
            </a:r>
            <a:r>
              <a:rPr lang="cs-CZ" b="1" dirty="0" err="1" smtClean="0"/>
              <a:t>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</a:rPr>
              <a:t>Example – changes in rat serum en</a:t>
            </a:r>
            <a:r>
              <a:rPr lang="cs-CZ" sz="2000" b="0" dirty="0" err="1" smtClean="0">
                <a:solidFill>
                  <a:schemeClr val="tx1"/>
                </a:solidFill>
              </a:rPr>
              <a:t>zymes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after</a:t>
            </a:r>
            <a:r>
              <a:rPr lang="cs-CZ" sz="2000" b="0" dirty="0" smtClean="0">
                <a:solidFill>
                  <a:schemeClr val="tx1"/>
                </a:solidFill>
              </a:rPr>
              <a:t> CC</a:t>
            </a:r>
            <a:r>
              <a:rPr lang="en-GB" sz="2000" b="0" dirty="0" smtClean="0">
                <a:solidFill>
                  <a:schemeClr val="tx1"/>
                </a:solidFill>
              </a:rPr>
              <a:t>l</a:t>
            </a:r>
            <a:r>
              <a:rPr lang="cs-CZ" sz="2000" b="0" baseline="-25000" dirty="0" smtClean="0">
                <a:solidFill>
                  <a:schemeClr val="tx1"/>
                </a:solidFill>
              </a:rPr>
              <a:t>4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exposure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8675" name="Picture 5" descr="1858"/>
          <p:cNvPicPr>
            <a:picLocks noChangeAspect="1" noChangeArrowheads="1"/>
          </p:cNvPicPr>
          <p:nvPr/>
        </p:nvPicPr>
        <p:blipFill>
          <a:blip r:embed="rId3" cstate="print"/>
          <a:srcRect t="3668" b="32773"/>
          <a:stretch>
            <a:fillRect/>
          </a:stretch>
        </p:blipFill>
        <p:spPr bwMode="auto">
          <a:xfrm>
            <a:off x="1773238" y="725760"/>
            <a:ext cx="53895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372" y="76200"/>
            <a:ext cx="6515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548680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Liver enzyme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(LDH) </a:t>
            </a:r>
            <a:r>
              <a:rPr lang="cs-CZ" dirty="0" err="1" smtClean="0">
                <a:solidFill>
                  <a:srgbClr val="FF0000"/>
                </a:solidFill>
              </a:rPr>
              <a:t>activity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also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highly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err="1" smtClean="0">
                <a:solidFill>
                  <a:srgbClr val="FF0000"/>
                </a:solidFill>
              </a:rPr>
              <a:t>variable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species-</a:t>
            </a:r>
            <a:r>
              <a:rPr lang="cs-CZ" dirty="0" err="1" smtClean="0">
                <a:solidFill>
                  <a:srgbClr val="FF0000"/>
                </a:solidFill>
              </a:rPr>
              <a:t>specific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279376"/>
          </a:xfrm>
        </p:spPr>
        <p:txBody>
          <a:bodyPr/>
          <a:lstStyle/>
          <a:p>
            <a:pPr algn="ctr" eaLnBrk="1" hangingPunct="1"/>
            <a:r>
              <a:rPr lang="cs-CZ" sz="4000" dirty="0" err="1" smtClean="0">
                <a:solidFill>
                  <a:schemeClr val="tx1"/>
                </a:solidFill>
              </a:rPr>
              <a:t>Biomarkers</a:t>
            </a:r>
            <a:r>
              <a:rPr lang="cs-CZ" sz="4000" dirty="0" smtClean="0">
                <a:solidFill>
                  <a:schemeClr val="tx1"/>
                </a:solidFill>
              </a:rPr>
              <a:t>: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err="1" smtClean="0">
                <a:solidFill>
                  <a:schemeClr val="tx1"/>
                </a:solidFill>
              </a:rPr>
              <a:t>Changes</a:t>
            </a:r>
            <a:r>
              <a:rPr lang="cs-CZ" sz="4000" dirty="0" smtClean="0">
                <a:solidFill>
                  <a:schemeClr val="tx1"/>
                </a:solidFill>
              </a:rPr>
              <a:t> in enzyme </a:t>
            </a:r>
            <a:r>
              <a:rPr lang="cs-CZ" sz="4000" dirty="0" err="1" smtClean="0">
                <a:solidFill>
                  <a:schemeClr val="tx1"/>
                </a:solidFill>
              </a:rPr>
              <a:t>activities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88"/>
            <a:ext cx="9144000" cy="687016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Enzymatic changes</a:t>
            </a:r>
            <a:endParaRPr lang="cs-CZ" sz="3200" b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958552"/>
            <a:ext cx="8763000" cy="563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 err="1" smtClean="0"/>
              <a:t>Biomarkers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reflecting</a:t>
            </a:r>
            <a:r>
              <a:rPr lang="cs-CZ" sz="2200" b="1" dirty="0" smtClean="0"/>
              <a:t> „enzyme </a:t>
            </a:r>
            <a:r>
              <a:rPr lang="cs-CZ" sz="2200" b="1" dirty="0" err="1" smtClean="0"/>
              <a:t>changes</a:t>
            </a:r>
            <a:r>
              <a:rPr lang="cs-CZ" sz="2200" b="1" dirty="0" smtClean="0"/>
              <a:t>“:</a:t>
            </a:r>
            <a:endParaRPr lang="en-US" sz="2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EXAMPLES - </a:t>
            </a:r>
            <a:r>
              <a:rPr lang="cs-CZ" sz="2000" b="1" dirty="0" err="1" smtClean="0">
                <a:solidFill>
                  <a:schemeClr val="tx2"/>
                </a:solidFill>
              </a:rPr>
              <a:t>inhibitions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specific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enzymes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br>
              <a:rPr lang="cs-CZ" sz="2000" b="1" dirty="0" smtClean="0">
                <a:solidFill>
                  <a:schemeClr val="tx2"/>
                </a:solidFill>
              </a:rPr>
            </a:br>
            <a:r>
              <a:rPr lang="cs-CZ" sz="1600" i="1" dirty="0" smtClean="0">
                <a:solidFill>
                  <a:schemeClr val="tx2"/>
                </a:solidFill>
              </a:rPr>
              <a:t>(as </a:t>
            </a:r>
            <a:r>
              <a:rPr lang="cs-CZ" sz="1600" i="1" dirty="0" err="1" smtClean="0">
                <a:solidFill>
                  <a:schemeClr val="tx2"/>
                </a:solidFill>
              </a:rPr>
              <a:t>also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discussed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earlier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during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the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class</a:t>
            </a:r>
            <a:r>
              <a:rPr lang="cs-CZ" sz="1600" i="1" dirty="0" smtClean="0">
                <a:solidFill>
                  <a:schemeClr val="tx2"/>
                </a:solidFill>
              </a:rPr>
              <a:t>: </a:t>
            </a:r>
            <a:r>
              <a:rPr lang="cs-CZ" sz="1600" i="1" dirty="0" err="1" smtClean="0">
                <a:solidFill>
                  <a:schemeClr val="tx2"/>
                </a:solidFill>
              </a:rPr>
              <a:t>MoA</a:t>
            </a:r>
            <a:r>
              <a:rPr lang="cs-CZ" sz="1600" i="1" dirty="0" smtClean="0">
                <a:solidFill>
                  <a:schemeClr val="tx2"/>
                </a:solidFill>
              </a:rPr>
              <a:t>)</a:t>
            </a:r>
            <a:endParaRPr lang="cs-CZ" sz="2000" i="1" dirty="0" smtClean="0">
              <a:solidFill>
                <a:schemeClr val="tx2"/>
              </a:solidFill>
            </a:endParaRP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>
                <a:solidFill>
                  <a:srgbClr val="00B050"/>
                </a:solidFill>
              </a:rPr>
              <a:t>AcChE</a:t>
            </a:r>
            <a:r>
              <a:rPr lang="cs-CZ" sz="2000" dirty="0" smtClean="0"/>
              <a:t> (</a:t>
            </a:r>
            <a:r>
              <a:rPr lang="cs-CZ" sz="2000" dirty="0" err="1" smtClean="0"/>
              <a:t>organo</a:t>
            </a:r>
            <a:r>
              <a:rPr lang="cs-CZ" sz="2000" dirty="0" smtClean="0"/>
              <a:t>-</a:t>
            </a:r>
            <a:r>
              <a:rPr lang="cs-CZ" sz="2000" dirty="0" err="1" smtClean="0"/>
              <a:t>phosphates</a:t>
            </a:r>
            <a:r>
              <a:rPr lang="cs-CZ" sz="20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>
                <a:solidFill>
                  <a:srgbClr val="00B050"/>
                </a:solidFill>
              </a:rPr>
              <a:t>Proteinphosphatases</a:t>
            </a:r>
            <a:r>
              <a:rPr lang="cs-CZ" sz="2000" dirty="0" smtClean="0"/>
              <a:t> (</a:t>
            </a:r>
            <a:r>
              <a:rPr lang="cs-CZ" sz="2000" dirty="0" err="1" smtClean="0"/>
              <a:t>microcystins</a:t>
            </a:r>
            <a:r>
              <a:rPr lang="cs-CZ" sz="2000" dirty="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(+) Rapid e</a:t>
            </a:r>
            <a:r>
              <a:rPr lang="en-US" sz="2200" dirty="0" smtClean="0"/>
              <a:t>n</a:t>
            </a:r>
            <a:r>
              <a:rPr lang="cs-CZ" sz="2200" dirty="0" err="1" smtClean="0"/>
              <a:t>zymatic</a:t>
            </a:r>
            <a:r>
              <a:rPr lang="cs-CZ" sz="2200" dirty="0" smtClean="0"/>
              <a:t> </a:t>
            </a:r>
            <a:r>
              <a:rPr lang="cs-CZ" sz="2200" dirty="0" err="1" smtClean="0"/>
              <a:t>assays</a:t>
            </a:r>
            <a:r>
              <a:rPr lang="cs-CZ" sz="2200" dirty="0" smtClean="0"/>
              <a:t>, </a:t>
            </a:r>
            <a:r>
              <a:rPr lang="cs-CZ" sz="2200" dirty="0" err="1" smtClean="0"/>
              <a:t>specific</a:t>
            </a:r>
            <a:r>
              <a:rPr lang="cs-CZ" sz="2200" dirty="0" smtClean="0"/>
              <a:t> </a:t>
            </a:r>
            <a:r>
              <a:rPr lang="cs-CZ" sz="2200" dirty="0" err="1" smtClean="0"/>
              <a:t>responses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(-) </a:t>
            </a:r>
            <a:r>
              <a:rPr lang="cs-CZ" sz="2200" dirty="0" err="1" smtClean="0"/>
              <a:t>Some</a:t>
            </a:r>
            <a:r>
              <a:rPr lang="cs-CZ" sz="2200" dirty="0" smtClean="0"/>
              <a:t> </a:t>
            </a:r>
            <a:r>
              <a:rPr lang="en-US" sz="2200" dirty="0" smtClean="0"/>
              <a:t>~ </a:t>
            </a:r>
            <a:r>
              <a:rPr lang="cs-CZ" sz="2200" dirty="0" smtClean="0"/>
              <a:t>EXPOS</a:t>
            </a:r>
            <a:r>
              <a:rPr lang="en-US" sz="2200" dirty="0" smtClean="0"/>
              <a:t>URE biomarkers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Reminder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AcChE</a:t>
            </a:r>
            <a:r>
              <a:rPr lang="en-US" sz="2800" dirty="0" smtClean="0">
                <a:solidFill>
                  <a:schemeClr val="tx1"/>
                </a:solidFill>
              </a:rPr>
              <a:t> inhibition m</a:t>
            </a:r>
            <a:r>
              <a:rPr lang="en-US" sz="2800" b="0" dirty="0" smtClean="0">
                <a:solidFill>
                  <a:schemeClr val="tx1"/>
                </a:solidFill>
              </a:rPr>
              <a:t>echanism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3795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3514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46584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Model </a:t>
            </a:r>
            <a:r>
              <a:rPr lang="en-US" sz="2000" b="1" dirty="0" smtClean="0">
                <a:solidFill>
                  <a:srgbClr val="00B050"/>
                </a:solidFill>
              </a:rPr>
              <a:t>Substrate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butyryl</a:t>
            </a:r>
            <a:r>
              <a:rPr lang="cs-CZ" sz="2000" dirty="0" smtClean="0"/>
              <a:t>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-choline, acetyl-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-choline)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cs-CZ" sz="2000" dirty="0" err="1" smtClean="0"/>
              <a:t>cleaved</a:t>
            </a:r>
            <a:r>
              <a:rPr lang="cs-CZ" sz="2000" dirty="0" smtClean="0"/>
              <a:t> by </a:t>
            </a:r>
            <a:r>
              <a:rPr lang="cs-CZ" sz="2000" b="1" dirty="0" err="1" smtClean="0"/>
              <a:t>AcChE</a:t>
            </a:r>
            <a:r>
              <a:rPr lang="cs-CZ" sz="2000" dirty="0" smtClean="0"/>
              <a:t>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formation of free </a:t>
            </a:r>
            <a:r>
              <a:rPr lang="cs-CZ" sz="2000" dirty="0" smtClean="0"/>
              <a:t>–SH </a:t>
            </a:r>
            <a:r>
              <a:rPr lang="cs-CZ" sz="2000" dirty="0" err="1" smtClean="0"/>
              <a:t>groups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en-GB" sz="2000" dirty="0" smtClean="0"/>
              <a:t>reaction of SH with </a:t>
            </a:r>
            <a:r>
              <a:rPr lang="cs-CZ" sz="2000" b="1" dirty="0" err="1" smtClean="0"/>
              <a:t>thiol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reactive</a:t>
            </a:r>
            <a:r>
              <a:rPr lang="cs-CZ" sz="2000" b="1" dirty="0" smtClean="0"/>
              <a:t> </a:t>
            </a:r>
            <a:r>
              <a:rPr lang="en-US" sz="2000" b="1" dirty="0" smtClean="0"/>
              <a:t>probe</a:t>
            </a:r>
            <a:r>
              <a:rPr lang="en-GB" sz="2000" b="1" dirty="0" smtClean="0"/>
              <a:t> = </a:t>
            </a:r>
            <a:r>
              <a:rPr lang="cs-CZ" sz="2000" b="1" dirty="0" err="1" smtClean="0">
                <a:solidFill>
                  <a:srgbClr val="00B050"/>
                </a:solidFill>
              </a:rPr>
              <a:t>Ellman</a:t>
            </a:r>
            <a:r>
              <a:rPr lang="cs-CZ" sz="2000" b="1" dirty="0" smtClean="0">
                <a:solidFill>
                  <a:srgbClr val="00B050"/>
                </a:solidFill>
              </a:rPr>
              <a:t>´s </a:t>
            </a:r>
            <a:r>
              <a:rPr lang="cs-CZ" sz="2000" b="1" dirty="0" err="1" smtClean="0">
                <a:solidFill>
                  <a:srgbClr val="00B050"/>
                </a:solidFill>
              </a:rPr>
              <a:t>reagent</a:t>
            </a:r>
            <a:r>
              <a:rPr lang="cs-CZ" sz="2000" b="1" dirty="0" smtClean="0">
                <a:solidFill>
                  <a:srgbClr val="00B050"/>
                </a:solidFill>
              </a:rPr>
              <a:t> (DTNB)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DTNB-S-choline: </a:t>
            </a:r>
            <a:r>
              <a:rPr lang="cs-CZ" sz="2000" dirty="0" err="1" smtClean="0"/>
              <a:t>yellow</a:t>
            </a:r>
            <a:r>
              <a:rPr lang="cs-CZ" sz="2000" dirty="0" smtClean="0"/>
              <a:t>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spectrophotometry</a:t>
            </a:r>
            <a:r>
              <a:rPr lang="cs-CZ" sz="2000" dirty="0" smtClean="0"/>
              <a:t> A420)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5341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11"/>
          <p:cNvSpPr>
            <a:spLocks noChangeArrowheads="1"/>
          </p:cNvSpPr>
          <p:nvPr/>
        </p:nvSpPr>
        <p:spPr bwMode="auto">
          <a:xfrm>
            <a:off x="4495800" y="2895600"/>
            <a:ext cx="44958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228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Spectrophotometry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chemeClr val="tx1"/>
                </a:solidFill>
              </a:rPr>
              <a:t>AcChE</a:t>
            </a:r>
            <a:r>
              <a:rPr lang="en-GB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61" y="836712"/>
            <a:ext cx="5038527" cy="60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Changes in </a:t>
            </a:r>
            <a:r>
              <a:rPr lang="en-GB" sz="2000" dirty="0" err="1" smtClean="0">
                <a:solidFill>
                  <a:schemeClr val="tx1"/>
                </a:solidFill>
              </a:rPr>
              <a:t>AcChE</a:t>
            </a:r>
            <a:r>
              <a:rPr lang="en-GB" sz="2000" dirty="0" smtClean="0">
                <a:solidFill>
                  <a:schemeClr val="tx1"/>
                </a:solidFill>
              </a:rPr>
              <a:t> in birds after exposure to organophosphates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Proteinphosphatase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PPase</a:t>
            </a:r>
            <a:r>
              <a:rPr lang="cs-CZ" sz="2800" dirty="0" smtClean="0">
                <a:solidFill>
                  <a:schemeClr val="tx1"/>
                </a:solidFill>
              </a:rPr>
              <a:t>) </a:t>
            </a:r>
            <a:r>
              <a:rPr lang="cs-CZ" sz="2800" dirty="0" err="1" smtClean="0">
                <a:solidFill>
                  <a:schemeClr val="tx1"/>
                </a:solidFill>
              </a:rPr>
              <a:t>inhibition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assay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56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3000" b="1" dirty="0" smtClean="0">
                <a:solidFill>
                  <a:schemeClr val="tx2"/>
                </a:solidFill>
              </a:rPr>
              <a:t>Model </a:t>
            </a:r>
            <a:r>
              <a:rPr lang="cs-CZ" sz="3000" b="1" dirty="0" err="1" smtClean="0">
                <a:solidFill>
                  <a:schemeClr val="tx2"/>
                </a:solidFill>
              </a:rPr>
              <a:t>substrates</a:t>
            </a:r>
            <a:r>
              <a:rPr lang="cs-CZ" sz="3000" dirty="0" smtClean="0"/>
              <a:t> </a:t>
            </a:r>
            <a:r>
              <a:rPr lang="cs-CZ" sz="3000" dirty="0" err="1" smtClean="0"/>
              <a:t>cleaved</a:t>
            </a:r>
            <a:r>
              <a:rPr lang="cs-CZ" sz="3000" dirty="0" smtClean="0"/>
              <a:t> by </a:t>
            </a:r>
            <a:r>
              <a:rPr lang="cs-CZ" sz="3000" dirty="0" err="1" smtClean="0"/>
              <a:t>PPase</a:t>
            </a:r>
            <a:endParaRPr lang="en-US" sz="3000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aseline="30000" dirty="0" smtClean="0">
                <a:solidFill>
                  <a:schemeClr val="tx2"/>
                </a:solidFill>
              </a:rPr>
              <a:t>32</a:t>
            </a:r>
            <a:r>
              <a:rPr lang="cs-CZ" sz="2000" dirty="0" smtClean="0">
                <a:solidFill>
                  <a:schemeClr val="tx2"/>
                </a:solidFill>
              </a:rPr>
              <a:t>P-</a:t>
            </a:r>
            <a:r>
              <a:rPr lang="cs-CZ" sz="2000" dirty="0" err="1" smtClean="0">
                <a:solidFill>
                  <a:schemeClr val="tx2"/>
                </a:solidFill>
              </a:rPr>
              <a:t>labelled</a:t>
            </a:r>
            <a:r>
              <a:rPr lang="cs-CZ" sz="2000" dirty="0" smtClean="0">
                <a:solidFill>
                  <a:schemeClr val="tx2"/>
                </a:solidFill>
              </a:rPr>
              <a:t> protein</a:t>
            </a:r>
            <a:r>
              <a:rPr lang="cs-CZ" sz="2000" dirty="0" smtClean="0"/>
              <a:t> </a:t>
            </a:r>
            <a:r>
              <a:rPr lang="en-US" sz="2000" dirty="0" smtClean="0"/>
              <a:t>				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free </a:t>
            </a:r>
            <a:r>
              <a:rPr lang="cs-CZ" sz="2000" b="1" baseline="30000" dirty="0" smtClean="0"/>
              <a:t>32</a:t>
            </a:r>
            <a:r>
              <a:rPr lang="cs-CZ" sz="2000" b="1" dirty="0" smtClean="0"/>
              <a:t>P </a:t>
            </a:r>
            <a:r>
              <a:rPr lang="en-US" sz="2000" b="1" dirty="0" smtClean="0"/>
              <a:t>radio</a:t>
            </a:r>
            <a:r>
              <a:rPr lang="cs-CZ" sz="2000" b="1" dirty="0" err="1" smtClean="0"/>
              <a:t>activity</a:t>
            </a:r>
            <a:endParaRPr lang="en-US" sz="2000" b="1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6,8-</a:t>
            </a:r>
            <a:r>
              <a:rPr lang="cs-CZ" sz="2000" dirty="0" err="1" smtClean="0">
                <a:solidFill>
                  <a:schemeClr val="tx2"/>
                </a:solidFill>
              </a:rPr>
              <a:t>difluoro</a:t>
            </a:r>
            <a:r>
              <a:rPr lang="cs-CZ" sz="2000" dirty="0" smtClean="0">
                <a:solidFill>
                  <a:schemeClr val="tx2"/>
                </a:solidFill>
              </a:rPr>
              <a:t>-4-</a:t>
            </a:r>
            <a:r>
              <a:rPr lang="cs-CZ" sz="2000" dirty="0" err="1" smtClean="0">
                <a:solidFill>
                  <a:schemeClr val="tx2"/>
                </a:solidFill>
              </a:rPr>
              <a:t>methylumbelliferyl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phosphate</a:t>
            </a:r>
            <a:r>
              <a:rPr lang="en-US" sz="2000" dirty="0" smtClean="0"/>
              <a:t> 	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/>
              <a:t>fluorescence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68960"/>
            <a:ext cx="5610225" cy="30305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908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4864"/>
            <a:ext cx="8458200" cy="218539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</a:rPr>
              <a:t>Biomarkers – </a:t>
            </a:r>
            <a:r>
              <a:rPr lang="cs-CZ" sz="4000" dirty="0" err="1" smtClean="0">
                <a:solidFill>
                  <a:schemeClr val="accent1"/>
                </a:solidFill>
              </a:rPr>
              <a:t>assessing</a:t>
            </a:r>
            <a:r>
              <a:rPr lang="cs-CZ" sz="4000" dirty="0" smtClean="0">
                <a:solidFill>
                  <a:schemeClr val="accent1"/>
                </a:solidFill>
              </a:rPr>
              <a:t> gene </a:t>
            </a:r>
            <a:r>
              <a:rPr lang="cs-CZ" sz="4000" dirty="0" err="1" smtClean="0">
                <a:solidFill>
                  <a:schemeClr val="accent1"/>
                </a:solidFill>
              </a:rPr>
              <a:t>and</a:t>
            </a:r>
            <a:r>
              <a:rPr lang="cs-CZ" sz="4000" dirty="0" smtClean="0">
                <a:solidFill>
                  <a:schemeClr val="accent1"/>
                </a:solidFill>
              </a:rPr>
              <a:t> protein </a:t>
            </a:r>
            <a:r>
              <a:rPr lang="en-US" sz="4000" dirty="0" smtClean="0">
                <a:solidFill>
                  <a:schemeClr val="accent1"/>
                </a:solidFill>
              </a:rPr>
              <a:t>expression</a:t>
            </a:r>
            <a:r>
              <a:rPr lang="cs-CZ" sz="4000" dirty="0" smtClean="0">
                <a:solidFill>
                  <a:schemeClr val="accent1"/>
                </a:solidFill>
              </a:rPr>
              <a:t>s</a:t>
            </a:r>
            <a:r>
              <a:rPr lang="en-GB" sz="4000" dirty="0" smtClean="0">
                <a:solidFill>
                  <a:schemeClr val="accent1"/>
                </a:solidFill>
              </a:rPr>
              <a:t> / </a:t>
            </a:r>
            <a:r>
              <a:rPr lang="cs-CZ" sz="4000" dirty="0" err="1" smtClean="0">
                <a:solidFill>
                  <a:schemeClr val="accent1"/>
                </a:solidFill>
              </a:rPr>
              <a:t>levels</a:t>
            </a:r>
            <a:endParaRPr lang="cs-CZ" sz="4000" b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77072"/>
            <a:ext cx="842493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accent1"/>
                </a:solidFill>
              </a:rPr>
              <a:t>How to measure gene and protein modulations?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4844" y="112474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 smtClean="0"/>
              <a:t>Traditional m</a:t>
            </a:r>
            <a:r>
              <a:rPr lang="en-GB" b="1" dirty="0" smtClean="0">
                <a:latin typeface="Arial" charset="0"/>
              </a:rPr>
              <a:t>ethods of QUANTIFICATION at different levels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- </a:t>
            </a:r>
            <a:r>
              <a:rPr lang="cs-CZ" sz="1400" b="1" dirty="0" err="1">
                <a:latin typeface="Arial" charset="0"/>
              </a:rPr>
              <a:t>mRNA</a:t>
            </a:r>
            <a:r>
              <a:rPr lang="cs-CZ" sz="1400" b="1" dirty="0">
                <a:latin typeface="Arial" charset="0"/>
              </a:rPr>
              <a:t> </a:t>
            </a:r>
            <a:r>
              <a:rPr lang="cs-CZ" sz="1400" b="1" dirty="0" err="1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> </a:t>
            </a:r>
            <a:endParaRPr lang="en-GB" sz="1400" b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	</a:t>
            </a:r>
            <a:r>
              <a:rPr lang="en-GB" sz="1400" dirty="0" smtClean="0">
                <a:solidFill>
                  <a:srgbClr val="00B050"/>
                </a:solidFill>
              </a:rPr>
              <a:t>- PCR / quantitative RT-PCR </a:t>
            </a:r>
            <a:r>
              <a:rPr lang="cs-CZ" sz="1400" dirty="0">
                <a:latin typeface="Arial" charset="0"/>
              </a:rPr>
              <a:t/>
            </a:r>
            <a:br>
              <a:rPr lang="cs-CZ" sz="1400" dirty="0">
                <a:latin typeface="Arial" charset="0"/>
              </a:rPr>
            </a:br>
            <a:r>
              <a:rPr lang="cs-CZ" sz="1400" b="1" dirty="0">
                <a:latin typeface="Arial" charset="0"/>
              </a:rPr>
              <a:t>- protein </a:t>
            </a:r>
            <a:r>
              <a:rPr lang="en-US" sz="1400" b="1" dirty="0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/>
            </a:r>
            <a:br>
              <a:rPr lang="cs-CZ" sz="1400" b="1" dirty="0"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electrophoresis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and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Western-(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immuno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/>
            </a:r>
            <a:br>
              <a:rPr lang="cs-CZ" sz="1400" dirty="0">
                <a:solidFill>
                  <a:srgbClr val="00B050"/>
                </a:solidFill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ELISA </a:t>
            </a:r>
            <a:r>
              <a:rPr lang="cs-CZ" sz="1400" dirty="0" err="1" smtClean="0">
                <a:solidFill>
                  <a:srgbClr val="00B050"/>
                </a:solidFill>
                <a:latin typeface="Arial" charset="0"/>
              </a:rPr>
              <a:t>techniques</a:t>
            </a:r>
            <a:endParaRPr lang="en-GB" sz="1400" dirty="0" smtClean="0">
              <a:solidFill>
                <a:srgbClr val="00B050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- </a:t>
            </a:r>
            <a:r>
              <a:rPr lang="en-GB" sz="1400" b="1" dirty="0" smtClean="0"/>
              <a:t>induced protein enzymatic activities </a:t>
            </a:r>
            <a:r>
              <a:rPr lang="en-GB" sz="1400" dirty="0" smtClean="0"/>
              <a:t>associated with elevated protein levels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- </a:t>
            </a:r>
            <a:r>
              <a:rPr lang="en-GB" sz="1400" dirty="0" smtClean="0">
                <a:latin typeface="Arial" charset="0"/>
              </a:rPr>
              <a:t>activities </a:t>
            </a:r>
            <a:r>
              <a:rPr lang="en-GB" sz="1400" dirty="0" smtClean="0">
                <a:latin typeface="Arial" charset="0"/>
              </a:rPr>
              <a:t>of induced e</a:t>
            </a:r>
            <a:r>
              <a:rPr lang="cs-CZ" sz="1400" dirty="0" err="1" smtClean="0">
                <a:latin typeface="Arial" charset="0"/>
              </a:rPr>
              <a:t>nzymes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i="1" dirty="0" smtClean="0">
                <a:latin typeface="Arial" charset="0"/>
              </a:rPr>
              <a:t>New types of complex techniques: </a:t>
            </a:r>
            <a:r>
              <a:rPr lang="en-GB" i="1" dirty="0" smtClean="0">
                <a:latin typeface="Arial" charset="0"/>
                <a:sym typeface="Wingdings" pitchFamily="2" charset="2"/>
              </a:rPr>
              <a:t>“</a:t>
            </a:r>
            <a:r>
              <a:rPr lang="en-GB" i="1" dirty="0" err="1" smtClean="0">
                <a:latin typeface="Arial" charset="0"/>
                <a:sym typeface="Wingdings" pitchFamily="2" charset="2"/>
              </a:rPr>
              <a:t>omics</a:t>
            </a:r>
            <a:r>
              <a:rPr lang="en-GB" i="1" dirty="0" smtClean="0">
                <a:latin typeface="Arial" charset="0"/>
                <a:sym typeface="Wingdings" pitchFamily="2" charset="2"/>
              </a:rPr>
              <a:t>”  discussed later</a:t>
            </a:r>
            <a:endParaRPr lang="en-GB" i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Examples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 of targeted protein biomarkers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–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discussed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further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b="1" dirty="0">
                <a:latin typeface="Arial" charset="0"/>
              </a:rPr>
              <a:t/>
            </a:r>
            <a:br>
              <a:rPr lang="cs-CZ" b="1" dirty="0">
                <a:latin typeface="Arial" charset="0"/>
              </a:rPr>
            </a:br>
            <a:r>
              <a:rPr lang="en-US" sz="1400" dirty="0" smtClean="0"/>
              <a:t>specific protein markers of disease / e.g. cancer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h</a:t>
            </a:r>
            <a:r>
              <a:rPr lang="cs-CZ" sz="1400" dirty="0" err="1" smtClean="0">
                <a:latin typeface="Arial" charset="0"/>
              </a:rPr>
              <a:t>eat</a:t>
            </a:r>
            <a:r>
              <a:rPr lang="cs-CZ" sz="1400" dirty="0" smtClean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shock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(hsp90, hsp60, </a:t>
            </a:r>
            <a:r>
              <a:rPr lang="cs-CZ" sz="1400" dirty="0" err="1">
                <a:latin typeface="Arial" charset="0"/>
              </a:rPr>
              <a:t>hsp</a:t>
            </a:r>
            <a:r>
              <a:rPr lang="cs-CZ" sz="1400" dirty="0">
                <a:latin typeface="Arial" charset="0"/>
              </a:rPr>
              <a:t> 70, </a:t>
            </a:r>
            <a:r>
              <a:rPr lang="cs-CZ" sz="1400" dirty="0" err="1">
                <a:latin typeface="Arial" charset="0"/>
              </a:rPr>
              <a:t>ubiquitin</a:t>
            </a:r>
            <a:r>
              <a:rPr lang="cs-CZ" sz="1400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cs-CZ" sz="1400" dirty="0" err="1">
                <a:latin typeface="Arial" charset="0"/>
              </a:rPr>
              <a:t>metalothioneins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endocrine disruption biomarkers    	- </a:t>
            </a:r>
            <a:r>
              <a:rPr lang="en-US" sz="1400" dirty="0" err="1" smtClean="0">
                <a:latin typeface="Arial" charset="0"/>
              </a:rPr>
              <a:t>Vitellogenin</a:t>
            </a:r>
            <a:r>
              <a:rPr lang="cs-CZ" sz="1400" dirty="0">
                <a:latin typeface="Arial" charset="0"/>
              </a:rPr>
              <a:t>(-</a:t>
            </a:r>
            <a:r>
              <a:rPr lang="cs-CZ" sz="1400" dirty="0" err="1">
                <a:latin typeface="Arial" charset="0"/>
              </a:rPr>
              <a:t>like</a:t>
            </a:r>
            <a:r>
              <a:rPr lang="cs-CZ" sz="1400" dirty="0">
                <a:latin typeface="Arial" charset="0"/>
              </a:rPr>
              <a:t>) </a:t>
            </a:r>
            <a:r>
              <a:rPr lang="cs-CZ" sz="1400" dirty="0" err="1">
                <a:latin typeface="Arial" charset="0"/>
              </a:rPr>
              <a:t>Vtg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in male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		</a:t>
            </a:r>
            <a:r>
              <a:rPr lang="cs-CZ" sz="1400" dirty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- </a:t>
            </a:r>
            <a:r>
              <a:rPr lang="cs-CZ" sz="1400" dirty="0" err="1" smtClean="0">
                <a:latin typeface="Arial" charset="0"/>
              </a:rPr>
              <a:t>Aromatase</a:t>
            </a:r>
            <a:r>
              <a:rPr lang="en-GB" sz="1400" dirty="0" smtClean="0">
                <a:latin typeface="Arial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Induction of detoxification enzymes	- CYP450 / EROD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			- GST</a:t>
            </a: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711424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Behavioral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err="1" smtClean="0">
                <a:solidFill>
                  <a:schemeClr val="tx1"/>
                </a:solidFill>
              </a:rPr>
              <a:t>and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clinical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74576"/>
            <a:ext cx="8763000" cy="5638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Example</a:t>
            </a:r>
            <a:r>
              <a:rPr lang="cs-CZ" sz="2400" b="1" dirty="0" smtClean="0"/>
              <a:t>: Tumor </a:t>
            </a:r>
            <a:r>
              <a:rPr lang="cs-CZ" sz="2400" b="1" dirty="0" err="1" smtClean="0"/>
              <a:t>genes</a:t>
            </a:r>
            <a:r>
              <a:rPr lang="cs-CZ" sz="2400" b="1" dirty="0" smtClean="0"/>
              <a:t> and tumor </a:t>
            </a:r>
            <a:r>
              <a:rPr lang="cs-CZ" sz="2400" b="1" dirty="0" err="1" smtClean="0"/>
              <a:t>markers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	- </a:t>
            </a:r>
            <a:r>
              <a:rPr lang="cs-CZ" sz="1600" dirty="0" err="1" smtClean="0">
                <a:solidFill>
                  <a:schemeClr val="tx1"/>
                </a:solidFill>
              </a:rPr>
              <a:t>cancer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genes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ras, </a:t>
            </a:r>
            <a:r>
              <a:rPr lang="cs-CZ" sz="1600" i="1" dirty="0" err="1" smtClean="0">
                <a:solidFill>
                  <a:schemeClr val="tx1"/>
                </a:solidFill>
              </a:rPr>
              <a:t>myc</a:t>
            </a:r>
            <a:r>
              <a:rPr lang="cs-CZ" sz="1600" i="1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err="1" smtClean="0">
                <a:solidFill>
                  <a:schemeClr val="tx1"/>
                </a:solidFill>
              </a:rPr>
              <a:t>e.g</a:t>
            </a:r>
            <a:r>
              <a:rPr lang="cs-CZ" sz="1600" i="1" dirty="0" smtClean="0">
                <a:solidFill>
                  <a:schemeClr val="tx1"/>
                </a:solidFill>
              </a:rPr>
              <a:t>. </a:t>
            </a:r>
            <a:r>
              <a:rPr lang="cs-CZ" sz="1600" b="1" i="1" dirty="0" err="1" smtClean="0">
                <a:solidFill>
                  <a:schemeClr val="tx1"/>
                </a:solidFill>
              </a:rPr>
              <a:t>metastasing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bowel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cancer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</a:t>
            </a:r>
            <a:r>
              <a:rPr lang="cs-CZ" sz="1600" i="1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1600" i="1" dirty="0" smtClean="0">
                <a:solidFill>
                  <a:schemeClr val="tx1"/>
                </a:solidFill>
              </a:rPr>
              <a:t>-</a:t>
            </a:r>
            <a:r>
              <a:rPr lang="cs-CZ" sz="1600" i="1" dirty="0" err="1" smtClean="0">
                <a:solidFill>
                  <a:schemeClr val="tx1"/>
                </a:solidFill>
              </a:rPr>
              <a:t>fetoprotein</a:t>
            </a:r>
            <a:r>
              <a:rPr lang="cs-CZ" sz="1600" i="1" dirty="0" smtClean="0">
                <a:solidFill>
                  <a:schemeClr val="tx1"/>
                </a:solidFill>
              </a:rPr>
              <a:t> (AFP) – </a:t>
            </a:r>
            <a:r>
              <a:rPr lang="cs-CZ" sz="1600" i="1" dirty="0" err="1" smtClean="0">
                <a:solidFill>
                  <a:schemeClr val="tx1"/>
                </a:solidFill>
              </a:rPr>
              <a:t>elevated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during</a:t>
            </a:r>
            <a:r>
              <a:rPr lang="cs-CZ" sz="1600" i="1" dirty="0" smtClean="0">
                <a:solidFill>
                  <a:schemeClr val="tx1"/>
                </a:solidFill>
              </a:rPr>
              <a:t> fetus </a:t>
            </a:r>
            <a:r>
              <a:rPr lang="cs-CZ" sz="1600" i="1" dirty="0" err="1" smtClean="0">
                <a:solidFill>
                  <a:schemeClr val="tx1"/>
                </a:solidFill>
              </a:rPr>
              <a:t>development</a:t>
            </a:r>
            <a:r>
              <a:rPr lang="cs-CZ" sz="1600" i="1" dirty="0" smtClean="0">
                <a:solidFill>
                  <a:schemeClr val="tx1"/>
                </a:solidFill>
              </a:rPr>
              <a:t> AND </a:t>
            </a:r>
            <a:r>
              <a:rPr lang="cs-CZ" sz="1600" i="1" dirty="0" err="1" smtClean="0">
                <a:solidFill>
                  <a:schemeClr val="tx1"/>
                </a:solidFill>
              </a:rPr>
              <a:t>e.g</a:t>
            </a:r>
            <a:r>
              <a:rPr lang="cs-CZ" sz="1600" i="1" dirty="0" smtClean="0">
                <a:solidFill>
                  <a:schemeClr val="tx1"/>
                </a:solidFill>
              </a:rPr>
              <a:t>. liver </a:t>
            </a:r>
            <a:r>
              <a:rPr lang="cs-CZ" sz="1600" i="1" dirty="0" err="1" smtClean="0">
                <a:solidFill>
                  <a:schemeClr val="tx1"/>
                </a:solidFill>
              </a:rPr>
              <a:t>cancers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</a:t>
            </a:r>
            <a:r>
              <a:rPr lang="cs-CZ" sz="1600" dirty="0" smtClean="0">
                <a:solidFill>
                  <a:schemeClr val="tx1"/>
                </a:solidFill>
              </a:rPr>
              <a:t>tumor </a:t>
            </a:r>
            <a:r>
              <a:rPr lang="cs-CZ" sz="1600" dirty="0" err="1" smtClean="0">
                <a:solidFill>
                  <a:schemeClr val="tx1"/>
                </a:solidFill>
              </a:rPr>
              <a:t>suppressor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genes</a:t>
            </a:r>
            <a:r>
              <a:rPr lang="cs-CZ" sz="1600" dirty="0" smtClean="0">
                <a:solidFill>
                  <a:schemeClr val="tx1"/>
                </a:solidFill>
              </a:rPr>
              <a:t> (</a:t>
            </a:r>
            <a:r>
              <a:rPr lang="cs-CZ" sz="1600" dirty="0" err="1" smtClean="0">
                <a:solidFill>
                  <a:schemeClr val="tx1"/>
                </a:solidFill>
              </a:rPr>
              <a:t>e.g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p53) – </a:t>
            </a:r>
            <a:r>
              <a:rPr lang="cs-CZ" sz="1600" i="1" dirty="0" err="1" smtClean="0">
                <a:solidFill>
                  <a:schemeClr val="tx1"/>
                </a:solidFill>
              </a:rPr>
              <a:t>indicate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better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prognosis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for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certain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cancers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PSA – </a:t>
            </a:r>
            <a:r>
              <a:rPr lang="cs-CZ" sz="1600" i="1" dirty="0" err="1" smtClean="0">
                <a:solidFill>
                  <a:schemeClr val="tx1"/>
                </a:solidFill>
              </a:rPr>
              <a:t>prostate</a:t>
            </a:r>
            <a:r>
              <a:rPr lang="cs-CZ" sz="1600" i="1" dirty="0" smtClean="0">
                <a:solidFill>
                  <a:schemeClr val="tx1"/>
                </a:solidFill>
              </a:rPr>
              <a:t>-</a:t>
            </a:r>
            <a:r>
              <a:rPr lang="cs-CZ" sz="1600" i="1" dirty="0" err="1" smtClean="0">
                <a:solidFill>
                  <a:schemeClr val="tx1"/>
                </a:solidFill>
              </a:rPr>
              <a:t>specific</a:t>
            </a:r>
            <a:r>
              <a:rPr lang="cs-CZ" sz="1600" i="1" dirty="0" smtClean="0">
                <a:solidFill>
                  <a:schemeClr val="tx1"/>
                </a:solidFill>
              </a:rPr>
              <a:t> antigen: </a:t>
            </a:r>
            <a:r>
              <a:rPr lang="cs-CZ" sz="1600" b="1" i="1" dirty="0" err="1" smtClean="0">
                <a:solidFill>
                  <a:schemeClr val="tx1"/>
                </a:solidFill>
              </a:rPr>
              <a:t>prostate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cancer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in </a:t>
            </a:r>
            <a:r>
              <a:rPr lang="cs-CZ" sz="1600" i="1" dirty="0" err="1" smtClean="0">
                <a:solidFill>
                  <a:schemeClr val="tx1"/>
                </a:solidFill>
              </a:rPr>
              <a:t>males</a:t>
            </a:r>
            <a:r>
              <a:rPr lang="cs-CZ" sz="1600" i="1" dirty="0" smtClean="0">
                <a:solidFill>
                  <a:schemeClr val="tx1"/>
                </a:solidFill>
              </a:rPr>
              <a:t> (</a:t>
            </a:r>
            <a:r>
              <a:rPr lang="cs-CZ" sz="1600" i="1" dirty="0" err="1" smtClean="0">
                <a:solidFill>
                  <a:schemeClr val="tx1"/>
                </a:solidFill>
              </a:rPr>
              <a:t>over</a:t>
            </a:r>
            <a:r>
              <a:rPr lang="cs-CZ" sz="1600" i="1" dirty="0" smtClean="0">
                <a:solidFill>
                  <a:schemeClr val="tx1"/>
                </a:solidFill>
              </a:rPr>
              <a:t> 50 </a:t>
            </a:r>
            <a:r>
              <a:rPr lang="cs-CZ" sz="1600" i="1" dirty="0" err="1" smtClean="0">
                <a:solidFill>
                  <a:schemeClr val="tx1"/>
                </a:solidFill>
              </a:rPr>
              <a:t>years</a:t>
            </a:r>
            <a:r>
              <a:rPr lang="cs-CZ" sz="1600" i="1" dirty="0" smtClean="0">
                <a:solidFill>
                  <a:schemeClr val="tx1"/>
                </a:solidFill>
              </a:rPr>
              <a:t> of </a:t>
            </a:r>
            <a:r>
              <a:rPr lang="cs-CZ" sz="1600" i="1" dirty="0" err="1" smtClean="0">
                <a:solidFill>
                  <a:schemeClr val="tx1"/>
                </a:solidFill>
              </a:rPr>
              <a:t>age</a:t>
            </a:r>
            <a:r>
              <a:rPr lang="cs-CZ" sz="1600" i="1" dirty="0" smtClean="0">
                <a:solidFill>
                  <a:schemeClr val="tx1"/>
                </a:solidFill>
              </a:rPr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Methods of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practice</a:t>
            </a:r>
            <a:r>
              <a:rPr lang="cs-CZ" sz="2400" b="1" dirty="0" smtClean="0"/>
              <a:t>: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	ELISA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(enzyme </a:t>
            </a:r>
            <a:r>
              <a:rPr lang="cs-CZ" sz="2000" dirty="0" err="1" smtClean="0"/>
              <a:t>linked</a:t>
            </a:r>
            <a:r>
              <a:rPr lang="cs-CZ" sz="2000" dirty="0" smtClean="0"/>
              <a:t> </a:t>
            </a:r>
            <a:r>
              <a:rPr lang="cs-CZ" sz="2000" dirty="0" err="1" smtClean="0"/>
              <a:t>immunosorbent</a:t>
            </a:r>
            <a:r>
              <a:rPr lang="cs-CZ" sz="2000" dirty="0" smtClean="0"/>
              <a:t> </a:t>
            </a:r>
            <a:r>
              <a:rPr lang="cs-CZ" sz="2000" dirty="0" err="1" smtClean="0"/>
              <a:t>assays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3108151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PROTEIN </a:t>
            </a:r>
            <a:r>
              <a:rPr lang="en-GB" sz="2000" dirty="0" smtClean="0">
                <a:solidFill>
                  <a:schemeClr val="tx1"/>
                </a:solidFill>
              </a:rPr>
              <a:t>MARKERS </a:t>
            </a:r>
            <a:r>
              <a:rPr lang="cs-CZ" sz="2000" dirty="0" smtClean="0">
                <a:solidFill>
                  <a:schemeClr val="tx1"/>
                </a:solidFill>
              </a:rPr>
              <a:t>OF DISEASE </a:t>
            </a:r>
            <a:r>
              <a:rPr lang="en-GB" sz="2000" dirty="0" smtClean="0">
                <a:solidFill>
                  <a:schemeClr val="tx1"/>
                </a:solidFill>
              </a:rPr>
              <a:t>– </a:t>
            </a:r>
            <a:r>
              <a:rPr lang="en-GB" sz="2000" dirty="0" smtClean="0">
                <a:solidFill>
                  <a:schemeClr val="tx1"/>
                </a:solidFill>
              </a:rPr>
              <a:t>determination in blood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accent1"/>
                </a:solidFill>
              </a:rPr>
              <a:t>Heat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Shock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Proteins</a:t>
            </a:r>
            <a:r>
              <a:rPr lang="cs-CZ" sz="2800" dirty="0" smtClean="0">
                <a:solidFill>
                  <a:schemeClr val="accent1"/>
                </a:solidFill>
              </a:rPr>
              <a:t> (</a:t>
            </a:r>
            <a:r>
              <a:rPr lang="cs-CZ" sz="2800" dirty="0" err="1" smtClean="0">
                <a:solidFill>
                  <a:schemeClr val="accent1"/>
                </a:solidFill>
              </a:rPr>
              <a:t>hsp</a:t>
            </a:r>
            <a:r>
              <a:rPr lang="cs-CZ" sz="2800" dirty="0" smtClean="0">
                <a:solidFill>
                  <a:schemeClr val="accent1"/>
                </a:solidFill>
              </a:rPr>
              <a:t>)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500" b="1" dirty="0" smtClean="0">
                <a:latin typeface="Arial" charset="0"/>
              </a:rPr>
              <a:t>General s</a:t>
            </a:r>
            <a:r>
              <a:rPr lang="cs-CZ" sz="2500" b="1" dirty="0" err="1" smtClean="0">
                <a:latin typeface="Arial" charset="0"/>
              </a:rPr>
              <a:t>tress</a:t>
            </a:r>
            <a:r>
              <a:rPr lang="cs-CZ" sz="2500" b="1" dirty="0" smtClean="0">
                <a:latin typeface="Arial" charset="0"/>
              </a:rPr>
              <a:t> </a:t>
            </a:r>
            <a:r>
              <a:rPr lang="cs-CZ" sz="2500" b="1" dirty="0">
                <a:latin typeface="Arial" charset="0"/>
              </a:rPr>
              <a:t>= </a:t>
            </a:r>
            <a:r>
              <a:rPr lang="cs-CZ" sz="2500" b="1" dirty="0" err="1">
                <a:latin typeface="Arial" charset="0"/>
              </a:rPr>
              <a:t>synthesis</a:t>
            </a:r>
            <a:r>
              <a:rPr lang="cs-CZ" sz="2500" b="1" dirty="0">
                <a:latin typeface="Arial" charset="0"/>
              </a:rPr>
              <a:t> of </a:t>
            </a:r>
            <a:r>
              <a:rPr lang="cs-CZ" sz="2500" b="1" dirty="0" err="1">
                <a:latin typeface="Arial" charset="0"/>
              </a:rPr>
              <a:t>new</a:t>
            </a:r>
            <a:r>
              <a:rPr lang="cs-CZ" sz="2500" b="1" dirty="0">
                <a:latin typeface="Arial" charset="0"/>
              </a:rPr>
              <a:t> </a:t>
            </a:r>
            <a:r>
              <a:rPr lang="cs-CZ" sz="2500" b="1" dirty="0" err="1">
                <a:latin typeface="Arial" charset="0"/>
              </a:rPr>
              <a:t>proteins</a:t>
            </a:r>
            <a:endParaRPr lang="cs-CZ" sz="25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~ equilibrium and homeostasis </a:t>
            </a:r>
            <a:r>
              <a:rPr lang="cs-CZ" dirty="0" err="1">
                <a:latin typeface="Arial" charset="0"/>
              </a:rPr>
              <a:t>buffering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</a:t>
            </a:r>
            <a:r>
              <a:rPr lang="cs-CZ" dirty="0" err="1">
                <a:latin typeface="Arial" charset="0"/>
              </a:rPr>
              <a:t>temperature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cold</a:t>
            </a:r>
            <a:r>
              <a:rPr lang="cs-CZ" dirty="0">
                <a:latin typeface="Arial" charset="0"/>
              </a:rPr>
              <a:t> / </a:t>
            </a: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) </a:t>
            </a:r>
            <a:r>
              <a:rPr lang="en-GB" dirty="0" smtClean="0">
                <a:latin typeface="Arial" charset="0"/>
                <a:sym typeface="Wingdings" pitchFamily="2" charset="2"/>
              </a:rPr>
              <a:t> proteins assuring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cryo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preservation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salinity</a:t>
            </a:r>
            <a:r>
              <a:rPr lang="en-US" dirty="0">
                <a:latin typeface="Arial" charset="0"/>
              </a:rPr>
              <a:t> &amp; metals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ion </a:t>
            </a:r>
            <a:r>
              <a:rPr lang="cs-CZ" dirty="0" err="1">
                <a:latin typeface="Arial" charset="0"/>
              </a:rPr>
              <a:t>buffering</a:t>
            </a:r>
            <a:endParaRPr lang="en-US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	- organic </a:t>
            </a:r>
            <a:r>
              <a:rPr lang="en-US" dirty="0" err="1">
                <a:latin typeface="Arial" charset="0"/>
              </a:rPr>
              <a:t>xenobiotics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b="1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latin typeface="Arial" charset="0"/>
              </a:rPr>
              <a:t>New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must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be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 smtClean="0">
                <a:latin typeface="Arial" charset="0"/>
              </a:rPr>
              <a:t>folded</a:t>
            </a:r>
            <a:r>
              <a:rPr lang="en-US" sz="2000" b="1" dirty="0" smtClean="0">
                <a:latin typeface="Arial" charset="0"/>
              </a:rPr>
              <a:t> to their 3D </a:t>
            </a:r>
            <a:r>
              <a:rPr lang="en-US" sz="2000" b="1" dirty="0" err="1" smtClean="0">
                <a:latin typeface="Arial" charset="0"/>
              </a:rPr>
              <a:t>stucture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by </a:t>
            </a:r>
            <a:r>
              <a:rPr lang="en-US" dirty="0" err="1" smtClean="0">
                <a:latin typeface="Arial" charset="0"/>
              </a:rPr>
              <a:t>activit</a:t>
            </a:r>
            <a:r>
              <a:rPr lang="en-GB" dirty="0" smtClean="0">
                <a:latin typeface="Arial" charset="0"/>
              </a:rPr>
              <a:t>y of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„CHAPERONES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“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dirty="0" smtClean="0">
                <a:latin typeface="Arial" charset="0"/>
              </a:rPr>
              <a:t>Chaperons = </a:t>
            </a:r>
            <a:r>
              <a:rPr lang="cs-CZ" dirty="0" smtClean="0">
                <a:latin typeface="Arial" charset="0"/>
              </a:rPr>
              <a:t>hsp90</a:t>
            </a:r>
            <a:r>
              <a:rPr lang="cs-CZ" dirty="0">
                <a:latin typeface="Arial" charset="0"/>
              </a:rPr>
              <a:t>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 smtClean="0">
                <a:latin typeface="Arial" charset="0"/>
              </a:rPr>
              <a:t>~ </a:t>
            </a:r>
            <a:r>
              <a:rPr lang="cs-CZ" i="1" dirty="0">
                <a:latin typeface="Arial" charset="0"/>
              </a:rPr>
              <a:t>60-90 </a:t>
            </a:r>
            <a:r>
              <a:rPr lang="cs-CZ" i="1" dirty="0" err="1">
                <a:latin typeface="Arial" charset="0"/>
              </a:rPr>
              <a:t>kD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molecular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weight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kD</a:t>
            </a:r>
            <a:endParaRPr lang="cs-CZ" i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i="1" dirty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i="1" dirty="0" err="1" smtClean="0">
                <a:latin typeface="Arial" charset="0"/>
              </a:rPr>
              <a:t>Methods</a:t>
            </a:r>
            <a:r>
              <a:rPr lang="cs-CZ" i="1" dirty="0" smtClean="0">
                <a:latin typeface="Arial" charset="0"/>
              </a:rPr>
              <a:t> of </a:t>
            </a:r>
            <a:r>
              <a:rPr lang="cs-CZ" i="1" dirty="0" err="1" smtClean="0">
                <a:latin typeface="Arial" charset="0"/>
              </a:rPr>
              <a:t>determination</a:t>
            </a:r>
            <a:r>
              <a:rPr lang="cs-CZ" i="1" dirty="0" smtClean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i="1" dirty="0">
                <a:solidFill>
                  <a:srgbClr val="00B050"/>
                </a:solidFill>
              </a:rPr>
              <a:t>	</a:t>
            </a:r>
            <a:r>
              <a:rPr lang="cs-CZ" i="1" dirty="0" smtClean="0">
                <a:solidFill>
                  <a:srgbClr val="00B050"/>
                </a:solidFill>
              </a:rPr>
              <a:t>ELISA, Western </a:t>
            </a:r>
            <a:r>
              <a:rPr lang="cs-CZ" i="1" dirty="0" err="1" smtClean="0">
                <a:solidFill>
                  <a:srgbClr val="00B050"/>
                </a:solidFill>
              </a:rPr>
              <a:t>Blotting</a:t>
            </a:r>
            <a:r>
              <a:rPr lang="cs-CZ" i="1" dirty="0" smtClean="0">
                <a:solidFill>
                  <a:srgbClr val="00B050"/>
                </a:solidFill>
              </a:rPr>
              <a:t> </a:t>
            </a:r>
            <a:endParaRPr lang="cs-CZ" i="1" dirty="0">
              <a:solidFill>
                <a:srgbClr val="00B050"/>
              </a:solidFill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876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HSP </a:t>
            </a:r>
            <a:r>
              <a:rPr lang="cs-CZ" sz="3400" dirty="0" err="1" smtClean="0">
                <a:solidFill>
                  <a:schemeClr val="tx1"/>
                </a:solidFill>
              </a:rPr>
              <a:t>determination</a:t>
            </a:r>
            <a:r>
              <a:rPr lang="cs-CZ" sz="3400" dirty="0" smtClean="0">
                <a:solidFill>
                  <a:schemeClr val="tx1"/>
                </a:solidFill>
              </a:rPr>
              <a:t> - </a:t>
            </a:r>
            <a:r>
              <a:rPr lang="cs-CZ" sz="3400" dirty="0" err="1" smtClean="0">
                <a:solidFill>
                  <a:schemeClr val="tx1"/>
                </a:solidFill>
              </a:rPr>
              <a:t>example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1488" y="112474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b="1" dirty="0">
                <a:latin typeface="Arial" charset="0"/>
              </a:rPr>
              <a:t>HSP =  GENERAL STRESS </a:t>
            </a:r>
            <a:r>
              <a:rPr lang="cs-CZ" b="1" dirty="0" err="1">
                <a:latin typeface="Arial" charset="0"/>
              </a:rPr>
              <a:t>biomarker</a:t>
            </a:r>
            <a:r>
              <a:rPr lang="cs-CZ" b="1" dirty="0">
                <a:latin typeface="Arial" charset="0"/>
              </a:rPr>
              <a:t>, non-</a:t>
            </a:r>
            <a:r>
              <a:rPr lang="cs-CZ" b="1" dirty="0" err="1">
                <a:latin typeface="Arial" charset="0"/>
              </a:rPr>
              <a:t>specific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phylogenetically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conserved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similar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genes </a:t>
            </a:r>
            <a:r>
              <a:rPr lang="cs-CZ" dirty="0" smtClean="0">
                <a:latin typeface="Arial" charset="0"/>
              </a:rPr>
              <a:t>in </a:t>
            </a:r>
            <a:r>
              <a:rPr lang="en-GB" dirty="0" smtClean="0">
                <a:latin typeface="Arial" charset="0"/>
              </a:rPr>
              <a:t>most of the </a:t>
            </a:r>
            <a:r>
              <a:rPr lang="cs-CZ" dirty="0" err="1" smtClean="0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structural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similarity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+ </a:t>
            </a:r>
            <a:r>
              <a:rPr lang="cs-CZ" dirty="0" err="1">
                <a:latin typeface="Arial" charset="0"/>
              </a:rPr>
              <a:t>immunoblotting</a:t>
            </a:r>
            <a:r>
              <a:rPr lang="cs-CZ" dirty="0">
                <a:latin typeface="Arial" charset="0"/>
              </a:rPr>
              <a:t> (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Western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 </a:t>
            </a:r>
          </a:p>
        </p:txBody>
      </p:sp>
      <p:pic>
        <p:nvPicPr>
          <p:cNvPr id="74756" name="Picture 4" descr="http://proteomics.case.edu/proteomics/westernblot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543300" cy="3810000"/>
          </a:xfrm>
          <a:prstGeom prst="rect">
            <a:avLst/>
          </a:prstGeom>
          <a:noFill/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6628"/>
            <a:ext cx="5241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851920" y="4797152"/>
            <a:ext cx="46805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932040" y="6419473"/>
            <a:ext cx="3865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HSP </a:t>
            </a:r>
            <a:r>
              <a:rPr lang="cs-CZ" sz="1200" dirty="0" err="1" smtClean="0"/>
              <a:t>elevated</a:t>
            </a:r>
            <a:r>
              <a:rPr lang="cs-CZ" sz="1200" dirty="0" smtClean="0"/>
              <a:t> </a:t>
            </a:r>
            <a:r>
              <a:rPr lang="cs-CZ" sz="1200" dirty="0" err="1" smtClean="0"/>
              <a:t>after</a:t>
            </a:r>
            <a:r>
              <a:rPr lang="cs-CZ" sz="1200" dirty="0" smtClean="0"/>
              <a:t> </a:t>
            </a:r>
            <a:r>
              <a:rPr lang="cs-CZ" sz="1200" dirty="0" err="1" smtClean="0"/>
              <a:t>exposures</a:t>
            </a:r>
            <a:r>
              <a:rPr lang="cs-CZ" sz="1200" dirty="0" smtClean="0"/>
              <a:t> to benzene and toluene</a:t>
            </a:r>
            <a:endParaRPr lang="cs-CZ" sz="12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6732240" y="5085184"/>
            <a:ext cx="0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7812360" y="5085184"/>
            <a:ext cx="0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Low</a:t>
            </a:r>
            <a:r>
              <a:rPr lang="cs-CZ" sz="2000" b="1" dirty="0">
                <a:latin typeface="Arial" charset="0"/>
              </a:rPr>
              <a:t> MW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(6-10 </a:t>
            </a:r>
            <a:r>
              <a:rPr lang="cs-CZ" sz="2000" b="1" dirty="0" err="1">
                <a:latin typeface="Arial" charset="0"/>
              </a:rPr>
              <a:t>kD</a:t>
            </a:r>
            <a:r>
              <a:rPr lang="cs-CZ" sz="2000" b="1" dirty="0">
                <a:latin typeface="Arial" charset="0"/>
              </a:rPr>
              <a:t>) </a:t>
            </a:r>
            <a:r>
              <a:rPr lang="cs-CZ" sz="2000" b="1" dirty="0" err="1">
                <a:latin typeface="Arial" charset="0"/>
              </a:rPr>
              <a:t>rich</a:t>
            </a:r>
            <a:r>
              <a:rPr lang="cs-CZ" sz="2000" b="1" dirty="0">
                <a:latin typeface="Arial" charset="0"/>
              </a:rPr>
              <a:t> of Cystein (-SH)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detected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numerous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eukaryotic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organisms</a:t>
            </a:r>
            <a:endParaRPr lang="cs-CZ" sz="1800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induced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the</a:t>
            </a:r>
            <a:r>
              <a:rPr lang="cs-CZ" sz="1800" dirty="0">
                <a:latin typeface="Arial" charset="0"/>
              </a:rPr>
              <a:t> presence of metals</a:t>
            </a:r>
            <a:r>
              <a:rPr lang="en-US" sz="1800" dirty="0">
                <a:latin typeface="Arial" charset="0"/>
              </a:rPr>
              <a:t> or less specific stress </a:t>
            </a:r>
            <a:r>
              <a:rPr lang="cs-CZ" sz="1800" dirty="0">
                <a:latin typeface="Arial" charset="0"/>
              </a:rPr>
              <a:t>(</a:t>
            </a: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O2, T)</a:t>
            </a:r>
          </a:p>
          <a:p>
            <a:pPr eaLnBrk="0" hangingPunct="0">
              <a:buFontTx/>
              <a:buChar char="-"/>
            </a:pP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long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halflife</a:t>
            </a:r>
            <a:r>
              <a:rPr lang="cs-CZ" sz="1800" dirty="0">
                <a:latin typeface="Arial" charset="0"/>
              </a:rPr>
              <a:t> (</a:t>
            </a:r>
            <a:r>
              <a:rPr lang="en-US" sz="1800" dirty="0">
                <a:latin typeface="Arial" charset="0"/>
              </a:rPr>
              <a:t>~ 25 </a:t>
            </a:r>
            <a:r>
              <a:rPr lang="en-US" sz="1800" dirty="0" err="1">
                <a:latin typeface="Arial" charset="0"/>
              </a:rPr>
              <a:t>da</a:t>
            </a:r>
            <a:r>
              <a:rPr lang="cs-CZ" sz="1800" dirty="0" err="1">
                <a:latin typeface="Arial" charset="0"/>
              </a:rPr>
              <a:t>ys</a:t>
            </a:r>
            <a:r>
              <a:rPr lang="cs-CZ" sz="1800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binding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divalent</a:t>
            </a:r>
            <a:r>
              <a:rPr lang="cs-CZ" sz="1800" dirty="0">
                <a:latin typeface="Arial" charset="0"/>
              </a:rPr>
              <a:t> metals (</a:t>
            </a:r>
            <a:r>
              <a:rPr lang="cs-CZ" sz="1800" dirty="0" err="1">
                <a:latin typeface="Arial" charset="0"/>
              </a:rPr>
              <a:t>Zn</a:t>
            </a:r>
            <a:r>
              <a:rPr lang="cs-CZ" sz="1800" dirty="0">
                <a:latin typeface="Arial" charset="0"/>
              </a:rPr>
              <a:t>, Cd, </a:t>
            </a:r>
            <a:r>
              <a:rPr lang="cs-CZ" sz="1800" dirty="0" err="1">
                <a:latin typeface="Arial" charset="0"/>
              </a:rPr>
              <a:t>Hg</a:t>
            </a:r>
            <a:r>
              <a:rPr lang="cs-CZ" sz="1800" dirty="0">
                <a:latin typeface="Arial" charset="0"/>
              </a:rPr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exposure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 smtClean="0">
                <a:latin typeface="Arial" charset="0"/>
              </a:rPr>
              <a:t>elimination</a:t>
            </a:r>
            <a:endParaRPr lang="cs-CZ" sz="1800" dirty="0" smtClean="0">
              <a:latin typeface="Arial" charset="0"/>
            </a:endParaRPr>
          </a:p>
          <a:p>
            <a:pPr eaLnBrk="0" hangingPunct="0">
              <a:buFontTx/>
              <a:buChar char="-"/>
            </a:pPr>
            <a:endParaRPr lang="cs-CZ" dirty="0" smtClean="0"/>
          </a:p>
          <a:p>
            <a:pPr eaLnBrk="0" hangingPunct="0"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… </a:t>
            </a:r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,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00B050"/>
                </a:solidFill>
              </a:rPr>
              <a:t>ELISA, Western </a:t>
            </a:r>
            <a:r>
              <a:rPr lang="cs-CZ" dirty="0" err="1" smtClean="0">
                <a:solidFill>
                  <a:srgbClr val="00B050"/>
                </a:solidFill>
              </a:rPr>
              <a:t>blotting</a:t>
            </a:r>
            <a:endParaRPr lang="cs-CZ" sz="1800" dirty="0">
              <a:solidFill>
                <a:srgbClr val="00B050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Metalothioneins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MTs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, MT-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cs-CZ" sz="3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32292" r="7031" b="22917"/>
          <a:stretch>
            <a:fillRect/>
          </a:stretch>
        </p:blipFill>
        <p:spPr bwMode="auto">
          <a:xfrm>
            <a:off x="457200" y="2900363"/>
            <a:ext cx="82296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728" y="1243608"/>
            <a:ext cx="6359624" cy="1753344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Protein </a:t>
            </a:r>
            <a:r>
              <a:rPr lang="cs-CZ" sz="3400" dirty="0" err="1" smtClean="0">
                <a:solidFill>
                  <a:schemeClr val="tx1"/>
                </a:solidFill>
              </a:rPr>
              <a:t>biomarkers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en-US" sz="3400" dirty="0" err="1" smtClean="0">
                <a:solidFill>
                  <a:schemeClr val="tx1"/>
                </a:solidFill>
              </a:rPr>
              <a:t>estrogenicit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3888" y="3650903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 smtClean="0">
                <a:latin typeface="Arial" charset="0"/>
              </a:rPr>
              <a:t>ER </a:t>
            </a:r>
            <a:r>
              <a:rPr lang="en-GB" b="1" dirty="0" smtClean="0">
                <a:latin typeface="Arial" charset="0"/>
              </a:rPr>
              <a:t>= </a:t>
            </a:r>
            <a:r>
              <a:rPr lang="cs-CZ" b="1" dirty="0" err="1" smtClean="0">
                <a:latin typeface="Arial" charset="0"/>
              </a:rPr>
              <a:t>transcription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factor</a:t>
            </a:r>
            <a:r>
              <a:rPr lang="en-GB" b="1" dirty="0" smtClean="0"/>
              <a:t> </a:t>
            </a:r>
            <a:r>
              <a:rPr lang="cs-CZ" b="1" dirty="0" err="1" smtClean="0">
                <a:latin typeface="Arial" charset="0"/>
              </a:rPr>
              <a:t>control</a:t>
            </a:r>
            <a:r>
              <a:rPr lang="en-GB" b="1" dirty="0" err="1" smtClean="0"/>
              <a:t>ing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number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target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genes</a:t>
            </a:r>
            <a:endParaRPr lang="cs-CZ" b="1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 err="1">
                <a:latin typeface="Arial" charset="0"/>
              </a:rPr>
              <a:t>Target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genes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of ER </a:t>
            </a:r>
            <a:r>
              <a:rPr lang="cs-CZ" dirty="0" smtClean="0">
                <a:latin typeface="Arial" charset="0"/>
              </a:rPr>
              <a:t>= </a:t>
            </a:r>
            <a:r>
              <a:rPr lang="cs-CZ" dirty="0" err="1">
                <a:latin typeface="Arial" charset="0"/>
              </a:rPr>
              <a:t>biomarkers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estrogenicity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 smtClean="0">
              <a:latin typeface="Arial" charset="0"/>
            </a:endParaRPr>
          </a:p>
          <a:p>
            <a:pPr eaLnBrk="0" hangingPunct="0"/>
            <a:r>
              <a:rPr lang="cs-CZ" dirty="0" smtClean="0">
                <a:latin typeface="Arial" charset="0"/>
              </a:rPr>
              <a:t>Major </a:t>
            </a:r>
            <a:r>
              <a:rPr lang="cs-CZ" dirty="0" err="1" smtClean="0">
                <a:latin typeface="Arial" charset="0"/>
              </a:rPr>
              <a:t>examples</a:t>
            </a:r>
            <a:r>
              <a:rPr lang="cs-CZ" dirty="0" smtClean="0">
                <a:latin typeface="Arial" charset="0"/>
              </a:rPr>
              <a:t> </a:t>
            </a:r>
            <a:endParaRPr lang="cs-CZ" dirty="0"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Vitellogenin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Aromatase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CYP19A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04800" y="76470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u="sng" dirty="0">
                <a:latin typeface="Arial" charset="0"/>
              </a:rPr>
              <a:t/>
            </a:r>
            <a:br>
              <a:rPr lang="cs-CZ" b="1" u="sng" dirty="0">
                <a:latin typeface="Arial" charset="0"/>
              </a:rPr>
            </a:br>
            <a:r>
              <a:rPr lang="cs-CZ" dirty="0" err="1" smtClean="0"/>
              <a:t>P</a:t>
            </a:r>
            <a:r>
              <a:rPr lang="cs-CZ" dirty="0" err="1" smtClean="0">
                <a:latin typeface="Arial" charset="0"/>
              </a:rPr>
              <a:t>recursor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of </a:t>
            </a:r>
            <a:r>
              <a:rPr lang="cs-CZ" dirty="0" err="1">
                <a:latin typeface="Arial" charset="0"/>
              </a:rPr>
              <a:t>yolk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phospho</a:t>
            </a:r>
            <a:r>
              <a:rPr lang="cs-CZ" dirty="0">
                <a:latin typeface="Arial" charset="0"/>
              </a:rPr>
              <a:t>-protein </a:t>
            </a:r>
            <a:r>
              <a:rPr lang="cs-CZ" dirty="0" smtClean="0">
                <a:latin typeface="Arial" charset="0"/>
              </a:rPr>
              <a:t>(„</a:t>
            </a:r>
            <a:r>
              <a:rPr lang="cs-CZ" dirty="0" err="1" smtClean="0">
                <a:latin typeface="Arial" charset="0"/>
              </a:rPr>
              <a:t>energy</a:t>
            </a:r>
            <a:r>
              <a:rPr lang="cs-CZ" dirty="0" smtClean="0">
                <a:latin typeface="Arial" charset="0"/>
              </a:rPr>
              <a:t>“ </a:t>
            </a:r>
            <a:r>
              <a:rPr lang="cs-CZ" dirty="0" err="1" smtClean="0">
                <a:latin typeface="Arial" charset="0"/>
              </a:rPr>
              <a:t>rich</a:t>
            </a:r>
            <a:r>
              <a:rPr lang="cs-CZ" dirty="0" smtClean="0">
                <a:latin typeface="Arial" charset="0"/>
              </a:rPr>
              <a:t>)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egg formations 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females</a:t>
            </a:r>
            <a:r>
              <a:rPr lang="cs-CZ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at oviparous animals</a:t>
            </a:r>
            <a:br>
              <a:rPr lang="en-US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eaLnBrk="0" hangingPunct="0"/>
            <a:r>
              <a:rPr lang="en-US" dirty="0" smtClean="0">
                <a:latin typeface="Arial" charset="0"/>
              </a:rPr>
              <a:t>S</a:t>
            </a:r>
            <a:r>
              <a:rPr lang="cs-CZ" dirty="0" err="1" smtClean="0">
                <a:latin typeface="Arial" charset="0"/>
              </a:rPr>
              <a:t>ynthesi</a:t>
            </a:r>
            <a:r>
              <a:rPr lang="en-US" dirty="0" smtClean="0"/>
              <a:t>z</a:t>
            </a:r>
            <a:r>
              <a:rPr lang="cs-CZ" dirty="0" err="1" smtClean="0">
                <a:latin typeface="Arial" charset="0"/>
              </a:rPr>
              <a:t>ed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in liver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distributed</a:t>
            </a:r>
            <a:r>
              <a:rPr lang="cs-CZ" dirty="0">
                <a:latin typeface="Arial" charset="0"/>
              </a:rPr>
              <a:t> via </a:t>
            </a:r>
            <a:r>
              <a:rPr lang="cs-CZ" dirty="0" err="1">
                <a:latin typeface="Arial" charset="0"/>
              </a:rPr>
              <a:t>blood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/>
              <a:t>/ </a:t>
            </a:r>
            <a:r>
              <a:rPr lang="cs-CZ" dirty="0" err="1" smtClean="0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enoestrogens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other endocrine disruptors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increased </a:t>
            </a:r>
            <a:r>
              <a:rPr lang="en-US" dirty="0">
                <a:latin typeface="Arial" charset="0"/>
              </a:rPr>
              <a:t>levels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early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production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FE</a:t>
            </a:r>
            <a:r>
              <a:rPr lang="cs-CZ" dirty="0" smtClean="0">
                <a:latin typeface="Arial" charset="0"/>
              </a:rPr>
              <a:t>MALES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>
                <a:latin typeface="Arial" charset="0"/>
              </a:rPr>
              <a:t> production de novo in </a:t>
            </a:r>
            <a:r>
              <a:rPr lang="en-US" dirty="0">
                <a:latin typeface="Arial" charset="0"/>
              </a:rPr>
              <a:t>MALES</a:t>
            </a:r>
          </a:p>
          <a:p>
            <a:pPr eaLnBrk="0" hangingPunct="0"/>
            <a:endParaRPr lang="en-US" i="1" dirty="0">
              <a:latin typeface="Arial" charset="0"/>
            </a:endParaRPr>
          </a:p>
        </p:txBody>
      </p:sp>
      <p:pic>
        <p:nvPicPr>
          <p:cNvPr id="53252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5364088" y="3152969"/>
            <a:ext cx="3744416" cy="36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 smtClean="0"/>
          </a:p>
          <a:p>
            <a:pPr eaLnBrk="0" hangingPunct="0"/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2712" cy="743744"/>
          </a:xfrm>
        </p:spPr>
        <p:txBody>
          <a:bodyPr/>
          <a:lstStyle/>
          <a:p>
            <a:pPr eaLnBrk="1" hangingPunct="1"/>
            <a:r>
              <a:rPr lang="cs-CZ" sz="2000" dirty="0" err="1" smtClean="0">
                <a:solidFill>
                  <a:schemeClr val="tx1"/>
                </a:solidFill>
              </a:rPr>
              <a:t>Vitellogenin</a:t>
            </a:r>
            <a:r>
              <a:rPr lang="cs-CZ" sz="2000" dirty="0" smtClean="0">
                <a:solidFill>
                  <a:schemeClr val="tx1"/>
                </a:solidFill>
              </a:rPr>
              <a:t> in </a:t>
            </a:r>
            <a:r>
              <a:rPr lang="cs-CZ" sz="2000" dirty="0" err="1" smtClean="0">
                <a:solidFill>
                  <a:schemeClr val="tx1"/>
                </a:solidFill>
              </a:rPr>
              <a:t>fish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9641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89669" y="2924944"/>
            <a:ext cx="39782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500" dirty="0"/>
          </a:p>
          <a:p>
            <a:r>
              <a:rPr lang="cs-CZ" sz="1500" b="1" u="sng" dirty="0" err="1"/>
              <a:t>Kidd</a:t>
            </a:r>
            <a:r>
              <a:rPr lang="cs-CZ" sz="1500" b="1" u="sng" dirty="0"/>
              <a:t> </a:t>
            </a:r>
            <a:r>
              <a:rPr lang="cs-CZ" sz="1500" b="1" u="sng" dirty="0" err="1"/>
              <a:t>et</a:t>
            </a:r>
            <a:r>
              <a:rPr lang="cs-CZ" sz="1500" b="1" u="sng" dirty="0"/>
              <a:t> </a:t>
            </a:r>
            <a:r>
              <a:rPr lang="cs-CZ" sz="1500" b="1" u="sng" dirty="0" err="1"/>
              <a:t>al</a:t>
            </a:r>
            <a:r>
              <a:rPr lang="cs-CZ" sz="1500" b="1" u="sng" dirty="0"/>
              <a:t>. (2007) PNAS</a:t>
            </a:r>
          </a:p>
          <a:p>
            <a:r>
              <a:rPr lang="cs-CZ" sz="1500" i="1" dirty="0" err="1" smtClean="0"/>
              <a:t>Ethinylestradiol</a:t>
            </a:r>
            <a:r>
              <a:rPr lang="cs-CZ" sz="1500" i="1" dirty="0" smtClean="0"/>
              <a:t> </a:t>
            </a:r>
            <a:r>
              <a:rPr lang="cs-CZ" sz="1500" i="1" dirty="0" smtClean="0">
                <a:sym typeface="Wingdings" panose="05000000000000000000" pitchFamily="2" charset="2"/>
              </a:rPr>
              <a:t></a:t>
            </a:r>
            <a:r>
              <a:rPr lang="en-US" sz="1500" i="1" dirty="0" smtClean="0">
                <a:sym typeface="Wingdings" panose="05000000000000000000" pitchFamily="2" charset="2"/>
              </a:rPr>
              <a:t> collapse of fish population</a:t>
            </a:r>
          </a:p>
          <a:p>
            <a:endParaRPr lang="cs-CZ" sz="1500" dirty="0" smtClean="0"/>
          </a:p>
          <a:p>
            <a:r>
              <a:rPr lang="cs-CZ" sz="1500" dirty="0" err="1" smtClean="0"/>
              <a:t>Fig</a:t>
            </a:r>
            <a:r>
              <a:rPr lang="cs-CZ" sz="1500" dirty="0"/>
              <a:t>. 1. </a:t>
            </a:r>
            <a:r>
              <a:rPr lang="cs-CZ" sz="1500" dirty="0" err="1"/>
              <a:t>Mean</a:t>
            </a:r>
            <a:r>
              <a:rPr lang="cs-CZ" sz="1500" dirty="0"/>
              <a:t> ± SE (</a:t>
            </a:r>
            <a:r>
              <a:rPr lang="cs-CZ" sz="1500" i="1" dirty="0"/>
              <a:t>n</a:t>
            </a:r>
            <a:r>
              <a:rPr lang="cs-CZ" sz="1500" dirty="0"/>
              <a:t> = 4–7) VTG </a:t>
            </a:r>
            <a:r>
              <a:rPr lang="cs-CZ" sz="1500" dirty="0" err="1"/>
              <a:t>concentrations</a:t>
            </a:r>
            <a:r>
              <a:rPr lang="cs-CZ" sz="1500" dirty="0"/>
              <a:t> in </a:t>
            </a:r>
            <a:r>
              <a:rPr lang="cs-CZ" sz="1500" dirty="0" err="1"/>
              <a:t>whole</a:t>
            </a:r>
            <a:r>
              <a:rPr lang="cs-CZ" sz="1500" dirty="0"/>
              <a:t>-body </a:t>
            </a:r>
            <a:r>
              <a:rPr lang="cs-CZ" sz="1500" dirty="0" err="1"/>
              <a:t>homogenates</a:t>
            </a:r>
            <a:r>
              <a:rPr lang="cs-CZ" sz="1500" dirty="0"/>
              <a:t> of male (</a:t>
            </a:r>
            <a:r>
              <a:rPr lang="cs-CZ" sz="1500" i="1" dirty="0" err="1"/>
              <a:t>Lower</a:t>
            </a:r>
            <a:r>
              <a:rPr lang="cs-CZ" sz="1500" dirty="0"/>
              <a:t>)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female</a:t>
            </a:r>
            <a:r>
              <a:rPr lang="cs-CZ" sz="1500" dirty="0"/>
              <a:t> (</a:t>
            </a:r>
            <a:r>
              <a:rPr lang="cs-CZ" sz="1500" i="1" dirty="0" err="1"/>
              <a:t>Upper</a:t>
            </a:r>
            <a:r>
              <a:rPr lang="cs-CZ" sz="1500" dirty="0"/>
              <a:t>) </a:t>
            </a:r>
            <a:r>
              <a:rPr lang="cs-CZ" sz="1500" dirty="0" err="1"/>
              <a:t>fathead</a:t>
            </a:r>
            <a:r>
              <a:rPr lang="cs-CZ" sz="1500" dirty="0"/>
              <a:t> </a:t>
            </a:r>
            <a:r>
              <a:rPr lang="cs-CZ" sz="1500" dirty="0" err="1"/>
              <a:t>minnow</a:t>
            </a:r>
            <a:r>
              <a:rPr lang="cs-CZ" sz="1500" dirty="0"/>
              <a:t> </a:t>
            </a:r>
            <a:r>
              <a:rPr lang="cs-CZ" sz="1500" dirty="0" err="1"/>
              <a:t>captured</a:t>
            </a:r>
            <a:r>
              <a:rPr lang="cs-CZ" sz="1500" dirty="0"/>
              <a:t> in 1999–2003 </a:t>
            </a:r>
            <a:r>
              <a:rPr lang="cs-CZ" sz="1500" dirty="0" err="1"/>
              <a:t>from</a:t>
            </a:r>
            <a:r>
              <a:rPr lang="cs-CZ" sz="1500" dirty="0"/>
              <a:t> reference </a:t>
            </a:r>
            <a:r>
              <a:rPr lang="cs-CZ" sz="1500" dirty="0" err="1"/>
              <a:t>Lakes</a:t>
            </a:r>
            <a:r>
              <a:rPr lang="cs-CZ" sz="1500" dirty="0"/>
              <a:t> 114 </a:t>
            </a:r>
            <a:r>
              <a:rPr lang="cs-CZ" sz="1500" dirty="0" err="1"/>
              <a:t>and</a:t>
            </a:r>
            <a:r>
              <a:rPr lang="cs-CZ" sz="1500" dirty="0"/>
              <a:t> 442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Lake</a:t>
            </a:r>
            <a:r>
              <a:rPr lang="cs-CZ" sz="1500" dirty="0"/>
              <a:t> 260 </a:t>
            </a:r>
            <a:r>
              <a:rPr lang="cs-CZ" sz="1500" b="1" dirty="0" err="1">
                <a:solidFill>
                  <a:srgbClr val="FF0000"/>
                </a:solidFill>
              </a:rPr>
              <a:t>before</a:t>
            </a:r>
            <a:r>
              <a:rPr lang="cs-CZ" sz="1500" b="1" dirty="0">
                <a:solidFill>
                  <a:srgbClr val="FF0000"/>
                </a:solidFill>
              </a:rPr>
              <a:t> </a:t>
            </a:r>
            <a:r>
              <a:rPr lang="cs-CZ" sz="1500" b="1" dirty="0" err="1">
                <a:solidFill>
                  <a:srgbClr val="FF0000"/>
                </a:solidFill>
              </a:rPr>
              <a:t>and</a:t>
            </a:r>
            <a:r>
              <a:rPr lang="cs-CZ" sz="1500" b="1" dirty="0">
                <a:solidFill>
                  <a:srgbClr val="FF0000"/>
                </a:solidFill>
              </a:rPr>
              <a:t> </a:t>
            </a:r>
            <a:r>
              <a:rPr lang="cs-CZ" sz="1500" b="1" dirty="0" err="1">
                <a:solidFill>
                  <a:srgbClr val="FF0000"/>
                </a:solidFill>
              </a:rPr>
              <a:t>during</a:t>
            </a:r>
            <a:r>
              <a:rPr lang="cs-CZ" sz="1500" b="1" dirty="0">
                <a:solidFill>
                  <a:srgbClr val="FF0000"/>
                </a:solidFill>
              </a:rPr>
              <a:t> </a:t>
            </a:r>
            <a:r>
              <a:rPr lang="cs-CZ" sz="1500" b="1" dirty="0" err="1">
                <a:solidFill>
                  <a:srgbClr val="FF0000"/>
                </a:solidFill>
              </a:rPr>
              <a:t>additions</a:t>
            </a:r>
            <a:r>
              <a:rPr lang="cs-CZ" sz="1500" b="1" dirty="0">
                <a:solidFill>
                  <a:srgbClr val="FF0000"/>
                </a:solidFill>
              </a:rPr>
              <a:t> of 5–6 </a:t>
            </a:r>
            <a:r>
              <a:rPr lang="cs-CZ" sz="1500" b="1" dirty="0" err="1">
                <a:solidFill>
                  <a:srgbClr val="FF0000"/>
                </a:solidFill>
              </a:rPr>
              <a:t>ng</a:t>
            </a:r>
            <a:r>
              <a:rPr lang="cs-CZ" sz="1500" b="1" dirty="0">
                <a:solidFill>
                  <a:srgbClr val="FF0000"/>
                </a:solidFill>
              </a:rPr>
              <a:t>·L</a:t>
            </a:r>
            <a:r>
              <a:rPr lang="cs-CZ" sz="1500" b="1" baseline="30000" dirty="0">
                <a:solidFill>
                  <a:srgbClr val="FF0000"/>
                </a:solidFill>
              </a:rPr>
              <a:t>−1</a:t>
            </a:r>
            <a:r>
              <a:rPr lang="cs-CZ" sz="1500" b="1" dirty="0">
                <a:solidFill>
                  <a:srgbClr val="FF0000"/>
                </a:solidFill>
              </a:rPr>
              <a:t> of EE2</a:t>
            </a:r>
            <a:r>
              <a:rPr lang="cs-CZ" sz="1500" dirty="0"/>
              <a:t> (</a:t>
            </a:r>
            <a:r>
              <a:rPr lang="cs-CZ" sz="1500" dirty="0" err="1"/>
              <a:t>low</a:t>
            </a:r>
            <a:r>
              <a:rPr lang="cs-CZ" sz="1500" dirty="0"/>
              <a:t> </a:t>
            </a:r>
            <a:r>
              <a:rPr lang="cs-CZ" sz="1500" dirty="0" err="1"/>
              <a:t>catches</a:t>
            </a:r>
            <a:r>
              <a:rPr lang="cs-CZ" sz="1500" dirty="0"/>
              <a:t> of </a:t>
            </a:r>
            <a:r>
              <a:rPr lang="cs-CZ" sz="1500" dirty="0" err="1"/>
              <a:t>fish</a:t>
            </a:r>
            <a:r>
              <a:rPr lang="cs-CZ" sz="1500" dirty="0"/>
              <a:t> in </a:t>
            </a:r>
            <a:r>
              <a:rPr lang="cs-CZ" sz="1500" dirty="0" err="1"/>
              <a:t>Lake</a:t>
            </a:r>
            <a:r>
              <a:rPr lang="cs-CZ" sz="1500" dirty="0"/>
              <a:t> 260 in 2004 </a:t>
            </a:r>
            <a:r>
              <a:rPr lang="cs-CZ" sz="1500" dirty="0" err="1"/>
              <a:t>and</a:t>
            </a:r>
            <a:r>
              <a:rPr lang="cs-CZ" sz="1500" dirty="0"/>
              <a:t> 2005 </a:t>
            </a:r>
            <a:r>
              <a:rPr lang="cs-CZ" sz="1500" dirty="0" err="1"/>
              <a:t>did</a:t>
            </a:r>
            <a:r>
              <a:rPr lang="cs-CZ" sz="1500" dirty="0"/>
              <a:t> not </a:t>
            </a:r>
            <a:r>
              <a:rPr lang="cs-CZ" sz="1500" dirty="0" err="1"/>
              <a:t>allow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these </a:t>
            </a:r>
            <a:r>
              <a:rPr lang="cs-CZ" sz="1500" dirty="0" err="1"/>
              <a:t>analyses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latter</a:t>
            </a:r>
            <a:r>
              <a:rPr lang="cs-CZ" sz="1500" dirty="0"/>
              <a:t> 2 </a:t>
            </a:r>
            <a:r>
              <a:rPr lang="cs-CZ" sz="1500" dirty="0" err="1"/>
              <a:t>years</a:t>
            </a:r>
            <a:r>
              <a:rPr lang="cs-CZ" sz="1500" dirty="0"/>
              <a:t> of </a:t>
            </a:r>
            <a:r>
              <a:rPr lang="cs-CZ" sz="1500" dirty="0" err="1"/>
              <a:t>the</a:t>
            </a:r>
            <a:r>
              <a:rPr lang="cs-CZ" sz="1500" dirty="0"/>
              <a:t> study). </a:t>
            </a:r>
          </a:p>
          <a:p>
            <a:endParaRPr lang="cs-CZ" sz="1500" b="1" u="sng" dirty="0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5410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53340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0500" y="1341437"/>
            <a:ext cx="36614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00B050"/>
                </a:solidFill>
              </a:rPr>
              <a:t>ELISA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in </a:t>
            </a:r>
            <a:r>
              <a:rPr lang="cs-CZ" b="1" dirty="0" err="1">
                <a:solidFill>
                  <a:schemeClr val="tx2"/>
                </a:solidFill>
              </a:rPr>
              <a:t>exposed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males</a:t>
            </a:r>
            <a:r>
              <a:rPr lang="cs-CZ" b="1" dirty="0" smtClean="0">
                <a:solidFill>
                  <a:schemeClr val="tx2"/>
                </a:solidFill>
              </a:rPr>
              <a:t> and </a:t>
            </a:r>
            <a:r>
              <a:rPr lang="cs-CZ" b="1" dirty="0" err="1" smtClean="0">
                <a:solidFill>
                  <a:schemeClr val="tx2"/>
                </a:solidFill>
              </a:rPr>
              <a:t>females</a:t>
            </a:r>
            <a:r>
              <a:rPr lang="cs-CZ" b="1" dirty="0">
                <a:solidFill>
                  <a:schemeClr val="tx2"/>
                </a:solidFill>
              </a:rPr>
              <a:t/>
            </a:r>
            <a:br>
              <a:rPr lang="cs-CZ" b="1" dirty="0">
                <a:solidFill>
                  <a:schemeClr val="tx2"/>
                </a:solidFill>
              </a:rPr>
            </a:br>
            <a:endParaRPr lang="en-GB" sz="1200" dirty="0"/>
          </a:p>
          <a:p>
            <a:pPr marL="342900" indent="-342900" eaLnBrk="0" hangingPunct="0"/>
            <a:r>
              <a:rPr lang="en-GB" sz="1200" dirty="0"/>
              <a:t>	(-)</a:t>
            </a:r>
            <a:r>
              <a:rPr lang="cs-CZ" sz="1200" dirty="0"/>
              <a:t> </a:t>
            </a:r>
            <a:r>
              <a:rPr lang="cs-CZ" sz="1200" dirty="0" err="1"/>
              <a:t>specific</a:t>
            </a:r>
            <a:r>
              <a:rPr lang="cs-CZ" sz="1200" dirty="0"/>
              <a:t> </a:t>
            </a:r>
            <a:r>
              <a:rPr lang="en-GB" sz="1200" dirty="0"/>
              <a:t>a</a:t>
            </a:r>
            <a:r>
              <a:rPr lang="cs-CZ" sz="1200" dirty="0" err="1"/>
              <a:t>ntibodies</a:t>
            </a:r>
            <a:r>
              <a:rPr lang="cs-CZ" sz="1200" dirty="0"/>
              <a:t> </a:t>
            </a:r>
            <a:r>
              <a:rPr lang="en-GB" sz="1200" dirty="0"/>
              <a:t>are </a:t>
            </a:r>
            <a:r>
              <a:rPr lang="cs-CZ" sz="1200" dirty="0" err="1"/>
              <a:t>necessary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en-US" sz="1200" dirty="0"/>
              <a:t>each </a:t>
            </a:r>
            <a:r>
              <a:rPr lang="en-US" sz="1200" dirty="0" smtClean="0"/>
              <a:t>species</a:t>
            </a:r>
            <a:r>
              <a:rPr lang="en-US" sz="1200" dirty="0"/>
              <a:t>	</a:t>
            </a:r>
            <a:r>
              <a:rPr lang="cs-CZ" sz="1200" dirty="0"/>
              <a:t>(</a:t>
            </a:r>
            <a:r>
              <a:rPr lang="cs-CZ" sz="1200" dirty="0" err="1"/>
              <a:t>low</a:t>
            </a:r>
            <a:r>
              <a:rPr lang="cs-CZ" sz="1200" dirty="0"/>
              <a:t> </a:t>
            </a:r>
            <a:r>
              <a:rPr lang="cs-CZ" sz="1200" dirty="0" err="1"/>
              <a:t>crossreactivity</a:t>
            </a:r>
            <a:r>
              <a:rPr lang="en-GB" sz="1200" dirty="0"/>
              <a:t> of Abs</a:t>
            </a:r>
            <a:r>
              <a:rPr lang="cs-CZ" sz="1200" dirty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Aromatase</a:t>
            </a:r>
            <a:r>
              <a:rPr lang="cs-CZ" sz="3200" dirty="0" smtClean="0">
                <a:solidFill>
                  <a:schemeClr val="tx1"/>
                </a:solidFill>
              </a:rPr>
              <a:t> (CYP19A)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141393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 smtClean="0"/>
              <a:t>- Levels </a:t>
            </a:r>
            <a:r>
              <a:rPr lang="cs-CZ" dirty="0" err="1" smtClean="0">
                <a:latin typeface="Arial" charset="0"/>
              </a:rPr>
              <a:t>inducible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by </a:t>
            </a:r>
            <a:r>
              <a:rPr lang="cs-CZ" dirty="0" err="1">
                <a:latin typeface="Arial" charset="0"/>
              </a:rPr>
              <a:t>estrogens</a:t>
            </a:r>
            <a:endParaRPr lang="cs-CZ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Catalyzes </a:t>
            </a:r>
            <a:r>
              <a:rPr lang="cs-CZ" dirty="0" smtClean="0">
                <a:latin typeface="Arial" charset="0"/>
              </a:rPr>
              <a:t>single </a:t>
            </a:r>
            <a:r>
              <a:rPr lang="en-US" dirty="0" err="1">
                <a:latin typeface="Arial" charset="0"/>
              </a:rPr>
              <a:t>enz</a:t>
            </a:r>
            <a:r>
              <a:rPr lang="cs-CZ" dirty="0" err="1">
                <a:latin typeface="Arial" charset="0"/>
              </a:rPr>
              <a:t>ymatic</a:t>
            </a:r>
            <a:r>
              <a:rPr lang="cs-CZ" dirty="0">
                <a:latin typeface="Arial" charset="0"/>
              </a:rPr>
              <a:t> step </a:t>
            </a:r>
            <a:br>
              <a:rPr lang="cs-CZ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androgens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estrogens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u="sng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Experimental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assessment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i="1" dirty="0">
                <a:latin typeface="Arial" charset="0"/>
              </a:rPr>
              <a:t>(in </a:t>
            </a:r>
            <a:r>
              <a:rPr lang="cs-CZ" i="1" dirty="0" err="1">
                <a:latin typeface="Arial" charset="0"/>
              </a:rPr>
              <a:t>reseach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and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practice</a:t>
            </a:r>
            <a:r>
              <a:rPr lang="cs-CZ" i="1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  <a:p>
            <a:pPr eaLnBrk="0" hangingPunct="0"/>
            <a:r>
              <a:rPr lang="en-GB" dirty="0" smtClean="0">
                <a:solidFill>
                  <a:srgbClr val="00B050"/>
                </a:solidFill>
              </a:rPr>
              <a:t>1. 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PCR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/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Quantitative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Real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Time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-PCR</a:t>
            </a:r>
          </a:p>
          <a:p>
            <a:pPr eaLnBrk="0" hangingPunct="0"/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2.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GM-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organisms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zebrafish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cs-CZ" dirty="0" err="1" smtClean="0">
                <a:solidFill>
                  <a:srgbClr val="00B050"/>
                </a:solidFill>
                <a:latin typeface="Arial" charset="0"/>
              </a:rPr>
              <a:t>reporter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gene 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with 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GFP </a:t>
            </a:r>
            <a:endParaRPr lang="en-GB" dirty="0" smtClean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 smtClean="0"/>
              <a:t>	Green Fluorescence Protein </a:t>
            </a:r>
            <a:r>
              <a:rPr lang="cs-CZ" dirty="0" err="1" smtClean="0">
                <a:latin typeface="Arial" charset="0"/>
              </a:rPr>
              <a:t>under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control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aromatase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promoter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101" y="1053083"/>
            <a:ext cx="4547387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620688"/>
            <a:ext cx="2121123" cy="817587"/>
          </a:xfrm>
        </p:spPr>
        <p:txBody>
          <a:bodyPr/>
          <a:lstStyle/>
          <a:p>
            <a:pPr eaLnBrk="1" hangingPunct="1"/>
            <a:r>
              <a:rPr lang="cs-CZ" sz="1800" smtClean="0">
                <a:solidFill>
                  <a:schemeClr val="tx1"/>
                </a:solidFill>
              </a:rPr>
              <a:t>PCR</a:t>
            </a:r>
            <a:br>
              <a:rPr lang="cs-CZ" sz="1800" smtClean="0">
                <a:solidFill>
                  <a:schemeClr val="tx1"/>
                </a:solidFill>
              </a:rPr>
            </a:br>
            <a:r>
              <a:rPr lang="cs-CZ" sz="1800" smtClean="0">
                <a:solidFill>
                  <a:schemeClr val="tx1"/>
                </a:solidFill>
              </a:rPr>
              <a:t>principle</a:t>
            </a:r>
            <a:endParaRPr lang="cs-CZ" sz="1800" b="0" smtClean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-6350"/>
            <a:ext cx="6791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chemeClr val="tx1"/>
                </a:solidFill>
              </a:rPr>
              <a:t>Examples of behavioral biomarkers</a:t>
            </a:r>
            <a:endParaRPr lang="en-GB" b="0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00808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99592" y="5229200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Concentrations affecting behaviour: often lower </a:t>
            </a:r>
            <a:r>
              <a:rPr lang="en-US" dirty="0" smtClean="0"/>
              <a:t>than LD50 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markers of lethal toxicity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14096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>
            <a:off x="3131840" y="3212976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2339752" y="213285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9395" name="TextovéPole 3"/>
          <p:cNvSpPr txBox="1">
            <a:spLocks noChangeArrowheads="1"/>
          </p:cNvSpPr>
          <p:nvPr/>
        </p:nvSpPr>
        <p:spPr bwMode="auto">
          <a:xfrm>
            <a:off x="468313" y="1196975"/>
            <a:ext cx="3749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b="1" dirty="0" err="1">
                <a:solidFill>
                  <a:schemeClr val="tx2"/>
                </a:solidFill>
              </a:rPr>
              <a:t>Electrophoresis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qualitative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GB" dirty="0" smtClean="0"/>
              <a:t>Intercalation d</a:t>
            </a:r>
            <a:r>
              <a:rPr lang="cs-CZ" dirty="0" err="1" smtClean="0"/>
              <a:t>yes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b="1" dirty="0" err="1"/>
              <a:t>ethidium</a:t>
            </a:r>
            <a:r>
              <a:rPr lang="cs-CZ" b="1" dirty="0"/>
              <a:t> bromide</a:t>
            </a:r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32088"/>
            <a:ext cx="4225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17613"/>
            <a:ext cx="39004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ovéPole 3"/>
          <p:cNvSpPr txBox="1">
            <a:spLocks noChangeArrowheads="1"/>
          </p:cNvSpPr>
          <p:nvPr/>
        </p:nvSpPr>
        <p:spPr bwMode="auto">
          <a:xfrm>
            <a:off x="179388" y="1196975"/>
            <a:ext cx="41472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2a)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SYBR </a:t>
            </a:r>
            <a:r>
              <a:rPr lang="cs-CZ" b="1" dirty="0">
                <a:solidFill>
                  <a:schemeClr val="tx2"/>
                </a:solidFill>
              </a:rPr>
              <a:t>GREEN 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GB" b="1" dirty="0" smtClean="0">
                <a:solidFill>
                  <a:schemeClr val="tx2"/>
                </a:solidFill>
              </a:rPr>
              <a:t>ye</a:t>
            </a:r>
            <a:endParaRPr lang="cs-CZ" b="1" dirty="0">
              <a:solidFill>
                <a:schemeClr val="tx2"/>
              </a:solidFill>
            </a:endParaRPr>
          </a:p>
          <a:p>
            <a:pPr marL="457200" indent="-457200"/>
            <a:endParaRPr lang="en-GB" dirty="0" smtClean="0"/>
          </a:p>
          <a:p>
            <a:pPr marL="457200" indent="-457200">
              <a:buFont typeface="Wingdings"/>
              <a:buChar char="à"/>
            </a:pPr>
            <a:r>
              <a:rPr lang="cs-CZ" dirty="0" smtClean="0"/>
              <a:t>more </a:t>
            </a:r>
            <a:r>
              <a:rPr lang="cs-CZ" dirty="0"/>
              <a:t>DNA </a:t>
            </a:r>
            <a:r>
              <a:rPr lang="cs-CZ" dirty="0" err="1"/>
              <a:t>synthesized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 smtClean="0"/>
              <a:t>incorporated</a:t>
            </a:r>
            <a:endParaRPr lang="en-US" dirty="0" smtClean="0"/>
          </a:p>
          <a:p>
            <a:pPr marL="914400" lvl="1" indent="-457200">
              <a:buFont typeface="Wingdings"/>
              <a:buChar char="à"/>
            </a:pPr>
            <a:r>
              <a:rPr lang="en-US" b="1" dirty="0" smtClean="0">
                <a:solidFill>
                  <a:srgbClr val="00B050"/>
                </a:solidFill>
              </a:rPr>
              <a:t>Higher fluorescence </a:t>
            </a:r>
            <a:endParaRPr lang="cs-CZ" b="1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l="21371" t="42206" r="48479" b="39075"/>
          <a:stretch>
            <a:fillRect/>
          </a:stretch>
        </p:blipFill>
        <p:spPr bwMode="auto">
          <a:xfrm>
            <a:off x="5364163" y="1196975"/>
            <a:ext cx="3384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5265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ovéPole 3"/>
          <p:cNvSpPr txBox="1">
            <a:spLocks noChangeArrowheads="1"/>
          </p:cNvSpPr>
          <p:nvPr/>
        </p:nvSpPr>
        <p:spPr bwMode="auto">
          <a:xfrm>
            <a:off x="468313" y="1303600"/>
            <a:ext cx="38266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2b)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r>
              <a:rPr lang="en-GB" b="1" dirty="0" smtClean="0"/>
              <a:t>	</a:t>
            </a:r>
            <a:r>
              <a:rPr lang="cs-CZ" b="1" dirty="0" err="1" smtClean="0">
                <a:solidFill>
                  <a:schemeClr val="tx2"/>
                </a:solidFill>
              </a:rPr>
              <a:t>TaqMan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probes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(more DNA </a:t>
            </a:r>
            <a:r>
              <a:rPr lang="cs-CZ" dirty="0" err="1"/>
              <a:t>replications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)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4926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00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“Quantitative” determination of PCR product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896"/>
            <a:ext cx="8458200" cy="86484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q</a:t>
            </a:r>
            <a:r>
              <a:rPr lang="cs-CZ" dirty="0" smtClean="0">
                <a:solidFill>
                  <a:schemeClr val="tx1"/>
                </a:solidFill>
              </a:rPr>
              <a:t>PCR </a:t>
            </a:r>
            <a:r>
              <a:rPr lang="cs-CZ" dirty="0" err="1" smtClean="0">
                <a:solidFill>
                  <a:schemeClr val="tx1"/>
                </a:solidFill>
              </a:rPr>
              <a:t>determination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romatase</a:t>
            </a:r>
            <a:r>
              <a:rPr lang="cs-CZ" dirty="0" smtClean="0">
                <a:solidFill>
                  <a:schemeClr val="tx1"/>
                </a:solidFill>
              </a:rPr>
              <a:t> gene 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3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http://dx.doi.org/10.1016/j.ygcen.2005.12.010, </a:t>
            </a:r>
          </a:p>
          <a:p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8200" cy="7921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GFP-</a:t>
            </a:r>
            <a:r>
              <a:rPr lang="cs-CZ" dirty="0" err="1" smtClean="0">
                <a:solidFill>
                  <a:schemeClr val="tx1"/>
                </a:solidFill>
              </a:rPr>
              <a:t>reporter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estrogens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r>
              <a:rPr lang="cs-CZ" dirty="0" smtClean="0">
                <a:solidFill>
                  <a:schemeClr val="tx1"/>
                </a:solidFill>
              </a:rPr>
              <a:t> embryo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64515" name="Obdélník 7"/>
          <p:cNvSpPr>
            <a:spLocks noChangeArrowheads="1"/>
          </p:cNvSpPr>
          <p:nvPr/>
        </p:nvSpPr>
        <p:spPr bwMode="auto">
          <a:xfrm>
            <a:off x="323850" y="5733256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http://endo.endojournals.org/content/152/7/2542.full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992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447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500438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2568"/>
            <a:ext cx="8763000" cy="56388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I</a:t>
            </a:r>
            <a:r>
              <a:rPr lang="cs-CZ" sz="2000" b="1" dirty="0" err="1" smtClean="0">
                <a:solidFill>
                  <a:schemeClr val="tx2"/>
                </a:solidFill>
              </a:rPr>
              <a:t>nductions</a:t>
            </a:r>
            <a:r>
              <a:rPr lang="en-US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detoxication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oxidative stress </a:t>
            </a:r>
            <a:r>
              <a:rPr lang="cs-CZ" sz="2000" b="1" dirty="0" err="1" smtClean="0">
                <a:solidFill>
                  <a:schemeClr val="tx2"/>
                </a:solidFill>
              </a:rPr>
              <a:t>enzymes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cs-CZ" sz="2000" dirty="0" smtClean="0"/>
              <a:t>(</a:t>
            </a:r>
            <a:r>
              <a:rPr lang="cs-CZ" sz="2000" dirty="0" err="1" smtClean="0"/>
              <a:t>hepatopan</a:t>
            </a:r>
            <a:r>
              <a:rPr lang="en-US" sz="2000" dirty="0" smtClean="0"/>
              <a:t>c</a:t>
            </a:r>
            <a:r>
              <a:rPr lang="cs-CZ" sz="2000" dirty="0" err="1" smtClean="0"/>
              <a:t>reas</a:t>
            </a:r>
            <a:r>
              <a:rPr lang="cs-CZ" sz="2000" dirty="0" smtClean="0"/>
              <a:t> / liver</a:t>
            </a:r>
            <a:r>
              <a:rPr lang="en-US" sz="2000" dirty="0" smtClean="0"/>
              <a:t>  / blood</a:t>
            </a:r>
            <a:r>
              <a:rPr lang="cs-CZ" sz="2000" dirty="0" smtClean="0"/>
              <a:t>)</a:t>
            </a:r>
            <a:endParaRPr lang="cs-CZ" sz="2000" b="1" u="sng" dirty="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rgbClr val="00B050"/>
                </a:solidFill>
              </a:rPr>
              <a:t>MFO - CYP </a:t>
            </a:r>
            <a:r>
              <a:rPr lang="cs-CZ" sz="1800" dirty="0" err="1" smtClean="0">
                <a:solidFill>
                  <a:srgbClr val="00B050"/>
                </a:solidFill>
              </a:rPr>
              <a:t>classes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EROD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cs-CZ" sz="1800" dirty="0" smtClean="0"/>
              <a:t>/ MROD / BROD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Phase</a:t>
            </a:r>
            <a:r>
              <a:rPr lang="cs-CZ" sz="1800" b="1" dirty="0" smtClean="0">
                <a:solidFill>
                  <a:srgbClr val="00B050"/>
                </a:solidFill>
              </a:rPr>
              <a:t> II </a:t>
            </a:r>
            <a:r>
              <a:rPr lang="cs-CZ" sz="1800" b="1" dirty="0" err="1" smtClean="0">
                <a:solidFill>
                  <a:srgbClr val="00B050"/>
                </a:solidFill>
              </a:rPr>
              <a:t>enzymes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GSTs</a:t>
            </a:r>
            <a:r>
              <a:rPr lang="cs-CZ" sz="18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Glutathion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metabolism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enzymes</a:t>
            </a:r>
            <a:r>
              <a:rPr lang="cs-CZ" sz="1800" b="1" dirty="0" smtClean="0">
                <a:solidFill>
                  <a:srgbClr val="00B050"/>
                </a:solidFill>
              </a:rPr>
              <a:t> (</a:t>
            </a:r>
            <a:r>
              <a:rPr lang="cs-CZ" sz="1800" b="1" dirty="0" err="1" smtClean="0">
                <a:solidFill>
                  <a:srgbClr val="00B050"/>
                </a:solidFill>
              </a:rPr>
              <a:t>GPx</a:t>
            </a:r>
            <a:r>
              <a:rPr lang="cs-CZ" sz="1800" b="1" dirty="0" smtClean="0">
                <a:solidFill>
                  <a:srgbClr val="00B050"/>
                </a:solidFill>
              </a:rPr>
              <a:t>, </a:t>
            </a:r>
            <a:r>
              <a:rPr lang="cs-CZ" sz="1800" b="1" dirty="0" err="1" smtClean="0">
                <a:solidFill>
                  <a:srgbClr val="00B050"/>
                </a:solidFill>
              </a:rPr>
              <a:t>GRs</a:t>
            </a:r>
            <a:r>
              <a:rPr lang="cs-CZ" sz="1800" b="1" dirty="0" smtClean="0">
                <a:solidFill>
                  <a:srgbClr val="00B05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6148" name="Picture 4" descr="http://pubs.rsc.org/services/images/RSCpubs.ePlatform.Service.FreeContent.ImageService.svc/ImageService/Articleimage/2008/CS/b801558a/b801558a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667250" cy="391477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DETOXIFICATION    /    ANTIOXIDANT DEFENCES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MFO </a:t>
            </a:r>
            <a:r>
              <a:rPr lang="cs-CZ" sz="2800" dirty="0" smtClean="0">
                <a:solidFill>
                  <a:schemeClr val="tx1"/>
                </a:solidFill>
              </a:rPr>
              <a:t>(CYP</a:t>
            </a: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) </a:t>
            </a:r>
            <a:r>
              <a:rPr lang="en-GB" sz="2800" dirty="0" smtClean="0">
                <a:solidFill>
                  <a:schemeClr val="tx1"/>
                </a:solidFill>
              </a:rPr>
              <a:t>- reminder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7891" name="Picture 7" descr="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76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32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7512" y="124658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 smtClean="0">
                <a:latin typeface="Arial" charset="0"/>
              </a:rPr>
              <a:t>Determination </a:t>
            </a:r>
            <a:r>
              <a:rPr lang="en-US" sz="2200" dirty="0">
                <a:latin typeface="Arial" charset="0"/>
              </a:rPr>
              <a:t>of C</a:t>
            </a:r>
            <a:r>
              <a:rPr lang="cs-CZ" sz="2200" dirty="0" smtClean="0">
                <a:latin typeface="Arial" charset="0"/>
              </a:rPr>
              <a:t>YP</a:t>
            </a:r>
            <a:r>
              <a:rPr lang="en-GB" sz="2200" dirty="0" smtClean="0"/>
              <a:t>1A1</a:t>
            </a:r>
            <a:r>
              <a:rPr lang="en-GB" sz="2200" dirty="0" smtClean="0">
                <a:latin typeface="Arial" charset="0"/>
              </a:rPr>
              <a:t> </a:t>
            </a:r>
            <a:r>
              <a:rPr lang="cs-CZ" sz="2200" dirty="0" err="1" smtClean="0">
                <a:latin typeface="Arial" charset="0"/>
              </a:rPr>
              <a:t>activity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400" b="1" dirty="0" smtClean="0">
                <a:solidFill>
                  <a:srgbClr val="00B050"/>
                </a:solidFill>
                <a:latin typeface="Arial" charset="0"/>
              </a:rPr>
              <a:t>“EROD” - </a:t>
            </a:r>
            <a:r>
              <a:rPr lang="cs-CZ" sz="2400" dirty="0" err="1" smtClean="0">
                <a:solidFill>
                  <a:srgbClr val="00B050"/>
                </a:solidFill>
              </a:rPr>
              <a:t>EthoxyResorufin</a:t>
            </a:r>
            <a:r>
              <a:rPr lang="cs-CZ" sz="2400" dirty="0" smtClean="0">
                <a:solidFill>
                  <a:srgbClr val="00B050"/>
                </a:solidFill>
              </a:rPr>
              <a:t>-O-</a:t>
            </a:r>
            <a:r>
              <a:rPr lang="cs-CZ" sz="2400" dirty="0" err="1" smtClean="0">
                <a:solidFill>
                  <a:srgbClr val="00B050"/>
                </a:solidFill>
              </a:rPr>
              <a:t>Deethylase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activity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endParaRPr lang="en-GB" sz="2400" dirty="0" smtClean="0">
              <a:solidFill>
                <a:srgbClr val="00B050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sz="2200" i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>
                <a:latin typeface="Arial" charset="0"/>
              </a:rPr>
              <a:t>S</a:t>
            </a:r>
            <a:r>
              <a:rPr lang="cs-CZ" sz="2200" dirty="0" err="1" smtClean="0">
                <a:latin typeface="Arial" charset="0"/>
              </a:rPr>
              <a:t>ubstrate</a:t>
            </a:r>
            <a:r>
              <a:rPr lang="cs-CZ" sz="2200" dirty="0">
                <a:latin typeface="Arial" charset="0"/>
              </a:rPr>
              <a:t>: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Ethoxy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esorufin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r>
              <a:rPr lang="en-GB" sz="2200" dirty="0" smtClean="0">
                <a:sym typeface="Wingdings" pitchFamily="2" charset="2"/>
              </a:rPr>
              <a:t>: </a:t>
            </a:r>
            <a:r>
              <a:rPr lang="en-US" sz="2200" dirty="0" smtClean="0">
                <a:latin typeface="Arial" charset="0"/>
              </a:rPr>
              <a:t>Oxidation </a:t>
            </a:r>
            <a:r>
              <a:rPr lang="en-US" sz="2200" dirty="0">
                <a:latin typeface="Arial" charset="0"/>
              </a:rPr>
              <a:t>b</a:t>
            </a:r>
            <a:r>
              <a:rPr lang="cs-CZ" sz="2200" dirty="0">
                <a:latin typeface="Arial" charset="0"/>
              </a:rPr>
              <a:t>y CYP1A1 </a:t>
            </a:r>
            <a:r>
              <a:rPr lang="en-GB" sz="2200" dirty="0" smtClean="0">
                <a:latin typeface="Arial" charset="0"/>
              </a:rPr>
              <a:t/>
            </a:r>
            <a:br>
              <a:rPr lang="en-GB" sz="2200" dirty="0" smtClean="0">
                <a:latin typeface="Arial" charset="0"/>
              </a:rPr>
            </a:br>
            <a:r>
              <a:rPr lang="en-GB" sz="2200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charset="0"/>
              </a:rPr>
              <a:t>Fluorescence </a:t>
            </a:r>
            <a:r>
              <a:rPr lang="en-GB" sz="2200" dirty="0" smtClean="0">
                <a:latin typeface="Arial" charset="0"/>
              </a:rPr>
              <a:t>(easy determination)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endParaRPr lang="cs-CZ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000" b="1" dirty="0" smtClean="0">
                <a:latin typeface="Arial" charset="0"/>
              </a:rPr>
              <a:t>EROD = sensitive b</a:t>
            </a:r>
            <a:r>
              <a:rPr lang="cs-CZ" sz="2000" b="1" dirty="0" err="1" smtClean="0">
                <a:latin typeface="Arial" charset="0"/>
              </a:rPr>
              <a:t>iomarker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of </a:t>
            </a:r>
            <a:r>
              <a:rPr lang="cs-CZ" sz="2000" b="1" dirty="0" err="1">
                <a:latin typeface="Arial" charset="0"/>
              </a:rPr>
              <a:t>organic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pollution</a:t>
            </a:r>
            <a:r>
              <a:rPr lang="cs-CZ" sz="2000" b="1" dirty="0">
                <a:latin typeface="Arial" charset="0"/>
              </a:rPr>
              <a:t> (</a:t>
            </a:r>
            <a:r>
              <a:rPr lang="cs-CZ" sz="2000" b="1" dirty="0" err="1">
                <a:latin typeface="Arial" charset="0"/>
              </a:rPr>
              <a:t>exposure</a:t>
            </a:r>
            <a:r>
              <a:rPr lang="cs-CZ" sz="2000" b="1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&amp; </a:t>
            </a:r>
            <a:r>
              <a:rPr lang="cs-CZ" sz="2000" b="1" dirty="0" err="1">
                <a:latin typeface="Arial" charset="0"/>
              </a:rPr>
              <a:t>effects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AhR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activating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compounds</a:t>
            </a:r>
            <a:r>
              <a:rPr lang="cs-CZ" dirty="0">
                <a:latin typeface="Arial" charset="0"/>
              </a:rPr>
              <a:t> (PCDD/</a:t>
            </a:r>
            <a:r>
              <a:rPr lang="cs-CZ" dirty="0" err="1">
                <a:latin typeface="Arial" charset="0"/>
              </a:rPr>
              <a:t>Fs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PCBs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PAHs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often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used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studies </a:t>
            </a: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2200" dirty="0" smtClean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i="1" dirty="0" smtClean="0"/>
              <a:t>Use of o</a:t>
            </a:r>
            <a:r>
              <a:rPr lang="cs-CZ" sz="2200" i="1" dirty="0" err="1" smtClean="0"/>
              <a:t>ther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substrates</a:t>
            </a:r>
            <a:r>
              <a:rPr lang="en-GB" sz="2200" i="1" dirty="0" smtClean="0"/>
              <a:t>: assessment of other </a:t>
            </a:r>
            <a:r>
              <a:rPr lang="cs-CZ" sz="2200" i="1" dirty="0" smtClean="0"/>
              <a:t>CYP</a:t>
            </a:r>
            <a:r>
              <a:rPr lang="en-GB" sz="2200" i="1" dirty="0" smtClean="0"/>
              <a:t>s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i="1" dirty="0" smtClean="0"/>
              <a:t>BROD – </a:t>
            </a:r>
            <a:r>
              <a:rPr lang="cs-CZ" i="1" dirty="0" err="1" smtClean="0"/>
              <a:t>butoxy</a:t>
            </a:r>
            <a:r>
              <a:rPr lang="en-GB" i="1" dirty="0" smtClean="0"/>
              <a:t>-ROD (CYP3A), </a:t>
            </a:r>
            <a:r>
              <a:rPr lang="cs-CZ" i="1" dirty="0" smtClean="0"/>
              <a:t>MROD, PROD …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471936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Assessment of CYPs – “EROD”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854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Behavioral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clinical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96" y="1546448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Interpretation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: are these </a:t>
            </a:r>
            <a:r>
              <a:rPr lang="en-GB" sz="1800" dirty="0" smtClean="0"/>
              <a:t>really </a:t>
            </a:r>
            <a:r>
              <a:rPr lang="cs-CZ" sz="1800" dirty="0" err="1" smtClean="0"/>
              <a:t>biomarkers</a:t>
            </a:r>
            <a:r>
              <a:rPr lang="cs-CZ" sz="1800" dirty="0" smtClean="0"/>
              <a:t> ? </a:t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 err="1" smtClean="0"/>
              <a:t>effects</a:t>
            </a:r>
            <a:r>
              <a:rPr lang="cs-CZ" sz="1800" dirty="0" smtClean="0"/>
              <a:t> </a:t>
            </a:r>
            <a:r>
              <a:rPr lang="cs-CZ" sz="1800" dirty="0" err="1" smtClean="0"/>
              <a:t>already</a:t>
            </a:r>
            <a:r>
              <a:rPr lang="cs-CZ" sz="1800" dirty="0" smtClean="0"/>
              <a:t> </a:t>
            </a:r>
            <a:r>
              <a:rPr lang="cs-CZ" sz="1800" dirty="0" err="1" smtClean="0"/>
              <a:t>demonstrated</a:t>
            </a:r>
            <a:r>
              <a:rPr lang="cs-CZ" sz="1800" dirty="0" smtClean="0"/>
              <a:t> </a:t>
            </a:r>
            <a:r>
              <a:rPr lang="cs-CZ" sz="1800" i="1" dirty="0" smtClean="0"/>
              <a:t>in </a:t>
            </a:r>
            <a:r>
              <a:rPr lang="cs-CZ" sz="1800" i="1" dirty="0" err="1" smtClean="0"/>
              <a:t>vivo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1800" i="1" dirty="0" smtClean="0"/>
              <a:t>=</a:t>
            </a:r>
            <a:r>
              <a:rPr lang="cs-CZ" sz="1800" i="1" dirty="0" smtClean="0"/>
              <a:t> </a:t>
            </a:r>
            <a:r>
              <a:rPr lang="en-US" sz="1800" dirty="0" smtClean="0"/>
              <a:t>biomarkers of existing serious stress / intoxication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endParaRPr lang="en-GB" sz="2400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Parameters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evaluated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body </a:t>
            </a:r>
            <a:r>
              <a:rPr lang="cs-CZ" sz="1800" dirty="0" err="1" smtClean="0"/>
              <a:t>weight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err="1" smtClean="0"/>
              <a:t>food</a:t>
            </a:r>
            <a:r>
              <a:rPr lang="cs-CZ" sz="1800" dirty="0" smtClean="0"/>
              <a:t> </a:t>
            </a:r>
            <a:r>
              <a:rPr lang="cs-CZ" sz="1800" dirty="0" err="1" smtClean="0"/>
              <a:t>consumption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fitness </a:t>
            </a:r>
            <a:r>
              <a:rPr lang="en-US" sz="1800" dirty="0" smtClean="0"/>
              <a:t>&amp; </a:t>
            </a:r>
            <a:r>
              <a:rPr lang="en-US" sz="1800" dirty="0" err="1" smtClean="0"/>
              <a:t>welness</a:t>
            </a:r>
            <a:endParaRPr lang="cs-CZ" sz="2400" dirty="0" smtClean="0"/>
          </a:p>
          <a:p>
            <a:pPr marL="533400" indent="-533400"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632"/>
            <a:ext cx="84582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504" y="55892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b="1" dirty="0">
                <a:solidFill>
                  <a:srgbClr val="FF0000"/>
                </a:solidFill>
              </a:rPr>
              <a:t>EROD</a:t>
            </a:r>
            <a:r>
              <a:rPr lang="cs-CZ" sz="1600" dirty="0"/>
              <a:t> </a:t>
            </a:r>
            <a:r>
              <a:rPr lang="cs-CZ" sz="1600" dirty="0" err="1"/>
              <a:t>variation</a:t>
            </a:r>
            <a:r>
              <a:rPr lang="cs-CZ" sz="1600" dirty="0"/>
              <a:t> on male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carp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Anoia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Cardener</a:t>
            </a:r>
            <a:r>
              <a:rPr lang="cs-CZ" sz="1600" dirty="0"/>
              <a:t> </a:t>
            </a:r>
            <a:r>
              <a:rPr lang="cs-CZ" sz="1600" dirty="0" err="1"/>
              <a:t>tributaries</a:t>
            </a:r>
            <a:r>
              <a:rPr lang="cs-CZ" sz="1600" dirty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cs-CZ" sz="1600" dirty="0" smtClean="0"/>
              <a:t>– </a:t>
            </a:r>
            <a:r>
              <a:rPr lang="cs-CZ" sz="1600" i="1" dirty="0" err="1"/>
              <a:t>seasonal</a:t>
            </a:r>
            <a:r>
              <a:rPr lang="cs-CZ" sz="1600" i="1" dirty="0"/>
              <a:t> variability </a:t>
            </a:r>
            <a:r>
              <a:rPr lang="en-US" sz="1600" i="1" dirty="0"/>
              <a:t>&amp; response at contaminated localities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58200" cy="72008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Phase</a:t>
            </a:r>
            <a:r>
              <a:rPr lang="cs-CZ" sz="3200" dirty="0" smtClean="0">
                <a:solidFill>
                  <a:schemeClr val="tx1"/>
                </a:solidFill>
              </a:rPr>
              <a:t> II </a:t>
            </a:r>
            <a:r>
              <a:rPr lang="cs-CZ" sz="3200" dirty="0" err="1" smtClean="0">
                <a:solidFill>
                  <a:schemeClr val="tx1"/>
                </a:solidFill>
              </a:rPr>
              <a:t>conjugation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enzymes</a:t>
            </a:r>
            <a:r>
              <a:rPr lang="cs-CZ" sz="3200" dirty="0" smtClean="0">
                <a:solidFill>
                  <a:schemeClr val="tx1"/>
                </a:solidFill>
              </a:rPr>
              <a:t> - </a:t>
            </a:r>
            <a:r>
              <a:rPr lang="cs-CZ" sz="3200" dirty="0" err="1" smtClean="0">
                <a:solidFill>
                  <a:schemeClr val="tx1"/>
                </a:solidFill>
              </a:rPr>
              <a:t>GSTs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24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800" b="1" dirty="0" smtClean="0">
                <a:solidFill>
                  <a:srgbClr val="FF0000"/>
                </a:solidFill>
              </a:rPr>
              <a:t>Glutathione</a:t>
            </a:r>
            <a:r>
              <a:rPr lang="cs-CZ" sz="2800" b="1" dirty="0" smtClean="0">
                <a:solidFill>
                  <a:srgbClr val="FF0000"/>
                </a:solidFill>
              </a:rPr>
              <a:t>-S-</a:t>
            </a:r>
            <a:r>
              <a:rPr lang="cs-CZ" sz="2800" b="1" dirty="0" err="1" smtClean="0">
                <a:solidFill>
                  <a:srgbClr val="FF0000"/>
                </a:solidFill>
              </a:rPr>
              <a:t>transferases</a:t>
            </a:r>
            <a:r>
              <a:rPr lang="cs-CZ" sz="2800" b="1" dirty="0" smtClean="0">
                <a:solidFill>
                  <a:srgbClr val="FF0000"/>
                </a:solidFill>
              </a:rPr>
              <a:t> (</a:t>
            </a:r>
            <a:r>
              <a:rPr lang="cs-CZ" sz="2800" b="1" dirty="0" err="1" smtClean="0">
                <a:solidFill>
                  <a:srgbClr val="FF0000"/>
                </a:solidFill>
              </a:rPr>
              <a:t>GSTs</a:t>
            </a:r>
            <a:r>
              <a:rPr lang="cs-CZ" sz="2800" b="1" dirty="0">
                <a:solidFill>
                  <a:srgbClr val="FF0000"/>
                </a:solidFill>
              </a:rPr>
              <a:t>)</a:t>
            </a:r>
            <a:endParaRPr lang="en-GB" sz="2800" b="1" u="sng" dirty="0" smtClean="0">
              <a:solidFill>
                <a:srgbClr val="FF0000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 err="1" smtClean="0">
                <a:latin typeface="Arial" charset="0"/>
              </a:rPr>
              <a:t>soluble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and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membrane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(</a:t>
            </a:r>
            <a:r>
              <a:rPr lang="en-GB" sz="2200" dirty="0" smtClean="0">
                <a:latin typeface="Arial" charset="0"/>
              </a:rPr>
              <a:t>endoplasmic reticulum</a:t>
            </a:r>
            <a:r>
              <a:rPr lang="cs-CZ" sz="2200" dirty="0" smtClean="0">
                <a:latin typeface="Arial" charset="0"/>
              </a:rPr>
              <a:t>) </a:t>
            </a:r>
            <a:r>
              <a:rPr lang="cs-CZ" sz="2200" dirty="0" err="1" smtClean="0">
                <a:latin typeface="Arial" charset="0"/>
              </a:rPr>
              <a:t>variants</a:t>
            </a:r>
            <a:r>
              <a:rPr lang="en-GB" sz="2200" dirty="0" smtClean="0">
                <a:latin typeface="Arial" charset="0"/>
              </a:rPr>
              <a:t>: </a:t>
            </a:r>
            <a:br>
              <a:rPr lang="en-GB" sz="2200" dirty="0" smtClean="0">
                <a:latin typeface="Arial" charset="0"/>
              </a:rPr>
            </a:br>
            <a:r>
              <a:rPr lang="cs-CZ" sz="2200" dirty="0" err="1" smtClean="0">
                <a:latin typeface="Arial" charset="0"/>
              </a:rPr>
              <a:t>activities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en-GB" sz="2200" dirty="0" smtClean="0"/>
              <a:t>can be measured </a:t>
            </a:r>
            <a:r>
              <a:rPr lang="cs-CZ" sz="2200" dirty="0" smtClean="0">
                <a:latin typeface="Arial" charset="0"/>
              </a:rPr>
              <a:t>in </a:t>
            </a:r>
            <a:r>
              <a:rPr lang="cs-CZ" sz="2200" dirty="0" err="1">
                <a:latin typeface="Arial" charset="0"/>
              </a:rPr>
              <a:t>cytoplasm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or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ER </a:t>
            </a:r>
            <a:r>
              <a:rPr lang="cs-CZ" sz="2200" dirty="0" err="1" smtClean="0">
                <a:latin typeface="Arial" charset="0"/>
              </a:rPr>
              <a:t>microsomes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>
                <a:latin typeface="Arial" charset="0"/>
              </a:rPr>
              <a:t>Methods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/>
              <a:t>Chemical reaction of </a:t>
            </a: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GSH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+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thiol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selective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probe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(CDNB)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b="1" dirty="0">
                <a:latin typeface="Arial" charset="0"/>
              </a:rPr>
              <a:t>				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GST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 	GSH + CDNB	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  	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GS</a:t>
            </a:r>
            <a:r>
              <a:rPr lang="cs-CZ" sz="2200" b="1" dirty="0" smtClean="0">
                <a:solidFill>
                  <a:srgbClr val="FFC000"/>
                </a:solidFill>
                <a:latin typeface="Arial" charset="0"/>
              </a:rPr>
              <a:t>-CDN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B </a:t>
            </a:r>
            <a:r>
              <a:rPr lang="en-GB" sz="2200" dirty="0" smtClean="0">
                <a:latin typeface="Arial" charset="0"/>
              </a:rPr>
              <a:t>(formation of yellow product)				</a:t>
            </a:r>
            <a:r>
              <a:rPr lang="cs-CZ" sz="2200" i="1" dirty="0" err="1" smtClean="0">
                <a:latin typeface="Arial" charset="0"/>
              </a:rPr>
              <a:t>kinetic</a:t>
            </a:r>
            <a:r>
              <a:rPr lang="cs-CZ" sz="2200" i="1" dirty="0" smtClean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or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endpoint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 smtClean="0">
                <a:latin typeface="Arial" charset="0"/>
              </a:rPr>
              <a:t>determination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 t="38148" b="11482"/>
          <a:stretch>
            <a:fillRect/>
          </a:stretch>
        </p:blipFill>
        <p:spPr bwMode="auto">
          <a:xfrm>
            <a:off x="5181600" y="2636912"/>
            <a:ext cx="365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accent1"/>
                </a:solidFill>
              </a:rPr>
              <a:t>GST</a:t>
            </a:r>
            <a:r>
              <a:rPr lang="en-US" sz="3400" dirty="0" smtClean="0">
                <a:solidFill>
                  <a:schemeClr val="accent1"/>
                </a:solidFill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</a:rPr>
              <a:t>activit</a:t>
            </a:r>
            <a:r>
              <a:rPr lang="cs-CZ" sz="3400" dirty="0" smtClean="0">
                <a:solidFill>
                  <a:schemeClr val="accent1"/>
                </a:solidFill>
              </a:rPr>
              <a:t>y </a:t>
            </a:r>
            <a:r>
              <a:rPr lang="en-GB" sz="3400" dirty="0" smtClean="0">
                <a:solidFill>
                  <a:schemeClr val="accent1"/>
                </a:solidFill>
              </a:rPr>
              <a:t>determination: </a:t>
            </a:r>
            <a:r>
              <a:rPr lang="cs-CZ" sz="3400" dirty="0" err="1" smtClean="0">
                <a:solidFill>
                  <a:schemeClr val="accent1"/>
                </a:solidFill>
              </a:rPr>
              <a:t>example</a:t>
            </a:r>
            <a:endParaRPr lang="cs-CZ" sz="3400" b="0" dirty="0" smtClean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Kinetic assessment of GSTs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>
                <a:latin typeface="Arial" charset="0"/>
              </a:rPr>
              <a:t>	stress 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Induction of GSTs </a:t>
            </a:r>
            <a:br>
              <a:rPr lang="en-US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faster</a:t>
            </a:r>
            <a:r>
              <a:rPr lang="cs-CZ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reaction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/>
              <a:t>= increasing </a:t>
            </a:r>
            <a:r>
              <a:rPr lang="en-US" sz="2200" dirty="0" smtClean="0">
                <a:latin typeface="Arial" charset="0"/>
              </a:rPr>
              <a:t>slope of the kinetics</a:t>
            </a:r>
            <a:r>
              <a:rPr lang="en-GB" sz="2200" dirty="0" smtClean="0">
                <a:latin typeface="Arial" charset="0"/>
              </a:rPr>
              <a:t> 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2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767"/>
            <a:ext cx="4695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75113"/>
            <a:ext cx="4953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458200" cy="1368152"/>
          </a:xfrm>
        </p:spPr>
        <p:txBody>
          <a:bodyPr/>
          <a:lstStyle/>
          <a:p>
            <a:pPr algn="ctr" eaLnBrk="1" hangingPunct="1"/>
            <a:r>
              <a:rPr lang="cs-CZ" sz="4000" smtClean="0">
                <a:solidFill>
                  <a:schemeClr val="tx1"/>
                </a:solidFill>
              </a:rPr>
              <a:t>Biomarkers</a:t>
            </a: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of </a:t>
            </a:r>
            <a:r>
              <a:rPr lang="cs-CZ" sz="4000" dirty="0" err="1" smtClean="0">
                <a:solidFill>
                  <a:schemeClr val="tx1"/>
                </a:solidFill>
              </a:rPr>
              <a:t>oxidative</a:t>
            </a:r>
            <a:r>
              <a:rPr lang="cs-CZ" sz="4000" dirty="0" smtClean="0">
                <a:solidFill>
                  <a:schemeClr val="tx1"/>
                </a:solidFill>
              </a:rPr>
              <a:t> stress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299532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Several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parameters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respond</a:t>
            </a:r>
            <a:r>
              <a:rPr lang="cs-CZ" sz="2000" b="1" dirty="0">
                <a:latin typeface="Arial" charset="0"/>
              </a:rPr>
              <a:t> to </a:t>
            </a:r>
            <a:r>
              <a:rPr lang="cs-CZ" sz="2000" b="1" dirty="0" err="1">
                <a:latin typeface="Arial" charset="0"/>
              </a:rPr>
              <a:t>oxidative</a:t>
            </a:r>
            <a:r>
              <a:rPr lang="cs-CZ" sz="2000" b="1" dirty="0">
                <a:latin typeface="Arial" charset="0"/>
              </a:rPr>
              <a:t> stress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enzymes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– detoxification, antioxidants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GPx</a:t>
            </a:r>
            <a:r>
              <a:rPr lang="cs-CZ" sz="2000" dirty="0">
                <a:latin typeface="Arial" charset="0"/>
              </a:rPr>
              <a:t>, GR, </a:t>
            </a:r>
            <a:r>
              <a:rPr lang="cs-CZ" sz="2000" b="1" dirty="0" err="1">
                <a:solidFill>
                  <a:srgbClr val="FF0000"/>
                </a:solidFill>
                <a:latin typeface="Arial" charset="0"/>
              </a:rPr>
              <a:t>GSTs</a:t>
            </a:r>
            <a:r>
              <a:rPr lang="cs-CZ" sz="2000" dirty="0" smtClean="0">
                <a:latin typeface="Arial" charset="0"/>
              </a:rPr>
              <a:t>)</a:t>
            </a:r>
            <a:r>
              <a:rPr lang="en-GB" sz="2000" dirty="0" smtClean="0">
                <a:latin typeface="Arial" charset="0"/>
              </a:rPr>
              <a:t> ..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              </a:t>
            </a:r>
            <a:r>
              <a:rPr lang="cs-CZ" dirty="0">
                <a:latin typeface="Arial" charset="0"/>
              </a:rPr>
              <a:t>      - </a:t>
            </a:r>
            <a:r>
              <a:rPr lang="cs-CZ" dirty="0" err="1">
                <a:latin typeface="Arial" charset="0"/>
              </a:rPr>
              <a:t>enzymatic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activities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(notes on </a:t>
            </a:r>
            <a:r>
              <a:rPr lang="cs-CZ" dirty="0" err="1" smtClean="0">
                <a:latin typeface="Arial" charset="0"/>
              </a:rPr>
              <a:t>methods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e.g</a:t>
            </a:r>
            <a:r>
              <a:rPr lang="cs-CZ" dirty="0" smtClean="0">
                <a:latin typeface="Arial" charset="0"/>
              </a:rPr>
              <a:t>. GST- </a:t>
            </a:r>
            <a:r>
              <a:rPr lang="cs-CZ" dirty="0" err="1" smtClean="0">
                <a:latin typeface="Arial" charset="0"/>
              </a:rPr>
              <a:t>see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elsewhere</a:t>
            </a:r>
            <a:r>
              <a:rPr lang="cs-CZ" dirty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antioxidants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– e.g.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</a:rPr>
              <a:t>GSH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(discussed further)</a:t>
            </a:r>
            <a:r>
              <a:rPr lang="cs-CZ" sz="2000" dirty="0" smtClean="0">
                <a:latin typeface="Arial" charset="0"/>
              </a:rPr>
              <a:t>, vit</a:t>
            </a:r>
            <a:r>
              <a:rPr lang="en-GB" sz="2000" dirty="0" err="1" smtClean="0">
                <a:latin typeface="Arial" charset="0"/>
              </a:rPr>
              <a:t>amin</a:t>
            </a:r>
            <a:r>
              <a:rPr lang="en-GB" sz="2000" dirty="0" smtClean="0">
                <a:latin typeface="Arial" charset="0"/>
              </a:rPr>
              <a:t> E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markers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oxidative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damage</a:t>
            </a:r>
            <a:r>
              <a:rPr lang="cs-CZ" sz="2000" dirty="0">
                <a:latin typeface="Arial" charset="0"/>
              </a:rPr>
              <a:t> </a:t>
            </a:r>
            <a:endParaRPr lang="en-GB" sz="2000" dirty="0" smtClean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en-GB" sz="2000" dirty="0" smtClean="0">
                <a:latin typeface="Arial" charset="0"/>
              </a:rPr>
              <a:t>membranes: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</a:rPr>
              <a:t>MDA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(discussed further)</a:t>
            </a:r>
            <a:endParaRPr lang="cs-CZ" sz="2000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cs-CZ" sz="2000" dirty="0" smtClean="0">
                <a:latin typeface="Arial" charset="0"/>
              </a:rPr>
              <a:t>DNA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8OH-</a:t>
            </a:r>
            <a:r>
              <a:rPr lang="cs-CZ" sz="2000" b="1" dirty="0" err="1" smtClean="0">
                <a:solidFill>
                  <a:srgbClr val="FF0000"/>
                </a:solidFill>
              </a:rPr>
              <a:t>dG</a:t>
            </a:r>
            <a:r>
              <a:rPr lang="en-GB" sz="2000" b="1" dirty="0" smtClean="0"/>
              <a:t> </a:t>
            </a:r>
            <a:r>
              <a:rPr lang="en-GB" sz="2000" dirty="0" smtClean="0"/>
              <a:t>(see at DNA damage </a:t>
            </a:r>
            <a:r>
              <a:rPr lang="en-US" sz="2000" dirty="0" smtClean="0"/>
              <a:t>/ adducts</a:t>
            </a:r>
            <a:r>
              <a:rPr lang="en-GB" sz="2000" dirty="0" smtClean="0"/>
              <a:t>)</a:t>
            </a:r>
          </a:p>
          <a:p>
            <a:pPr eaLnBrk="0" hangingPunct="0"/>
            <a:r>
              <a:rPr lang="en-GB" sz="2000" dirty="0" smtClean="0">
                <a:latin typeface="Arial" charset="0"/>
              </a:rPr>
              <a:t>		- proteins: oxidized forms (carbonyls)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974725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GSH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antioxidant (</a:t>
            </a:r>
            <a:r>
              <a:rPr lang="cs-CZ" dirty="0" err="1">
                <a:latin typeface="Arial" charset="0"/>
              </a:rPr>
              <a:t>scavenger</a:t>
            </a:r>
            <a:r>
              <a:rPr lang="cs-CZ" dirty="0">
                <a:latin typeface="Arial" charset="0"/>
              </a:rPr>
              <a:t> of ROS) </a:t>
            </a:r>
            <a:r>
              <a:rPr lang="en-US" dirty="0">
                <a:latin typeface="Arial" charset="0"/>
              </a:rPr>
              <a:t>&amp; </a:t>
            </a:r>
            <a:r>
              <a:rPr lang="cs-CZ" dirty="0" err="1">
                <a:latin typeface="Arial" charset="0"/>
              </a:rPr>
              <a:t>reactive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conjugation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probable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intracellular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regulatory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</a:t>
            </a:r>
            <a:r>
              <a:rPr lang="cs-CZ" dirty="0">
                <a:latin typeface="Arial" charset="0"/>
              </a:rPr>
              <a:t> (? </a:t>
            </a:r>
            <a:r>
              <a:rPr lang="cs-CZ" dirty="0" err="1">
                <a:latin typeface="Arial" charset="0"/>
              </a:rPr>
              <a:t>apoptosis</a:t>
            </a:r>
            <a:r>
              <a:rPr lang="cs-CZ" dirty="0">
                <a:latin typeface="Arial" charset="0"/>
              </a:rPr>
              <a:t> ?)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Total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glutathione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GSH +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oxidized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GSSG</a:t>
            </a:r>
          </a:p>
          <a:p>
            <a:pPr eaLnBrk="0" hangingPunct="0"/>
            <a:endParaRPr lang="en-GB" dirty="0" smtClean="0">
              <a:latin typeface="Arial" charset="0"/>
            </a:endParaRPr>
          </a:p>
          <a:p>
            <a:pPr eaLnBrk="0" hangingPunct="0"/>
            <a:r>
              <a:rPr lang="en-GB" b="1" dirty="0" smtClean="0">
                <a:solidFill>
                  <a:srgbClr val="00B050"/>
                </a:solidFill>
              </a:rPr>
              <a:t>Method</a:t>
            </a:r>
            <a:r>
              <a:rPr lang="cs-CZ" b="1" dirty="0" smtClean="0">
                <a:solidFill>
                  <a:srgbClr val="00B050"/>
                </a:solidFill>
              </a:rPr>
              <a:t>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of </a:t>
            </a:r>
            <a:r>
              <a:rPr lang="en-GB" b="1" dirty="0" smtClean="0">
                <a:solidFill>
                  <a:srgbClr val="00B050"/>
                </a:solidFill>
              </a:rPr>
              <a:t>determination</a:t>
            </a:r>
            <a:r>
              <a:rPr lang="cs-CZ" b="1" dirty="0" smtClean="0">
                <a:solidFill>
                  <a:srgbClr val="00B050"/>
                </a:solidFill>
              </a:rPr>
              <a:t> of GSH</a:t>
            </a:r>
            <a:endParaRPr lang="cs-CZ" b="1" dirty="0">
              <a:solidFill>
                <a:srgbClr val="00B050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charset="0"/>
              </a:rPr>
              <a:t>Spectrophotometry</a:t>
            </a:r>
            <a:r>
              <a:rPr lang="cs-CZ" dirty="0" smtClean="0">
                <a:latin typeface="Arial" charset="0"/>
              </a:rPr>
              <a:t>: GSH </a:t>
            </a:r>
            <a:r>
              <a:rPr lang="cs-CZ" dirty="0">
                <a:latin typeface="Arial" charset="0"/>
              </a:rPr>
              <a:t>+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Ellman´s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reagent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 (DTNB)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Reduced </a:t>
            </a:r>
            <a:r>
              <a:rPr lang="en-US" dirty="0" smtClean="0">
                <a:latin typeface="Arial" charset="0"/>
              </a:rPr>
              <a:t>GSH</a:t>
            </a:r>
            <a:endParaRPr lang="cs-CZ" dirty="0" smtClean="0">
              <a:latin typeface="Arial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50"/>
                </a:solidFill>
              </a:rPr>
              <a:t>LC-MS/MS – </a:t>
            </a:r>
            <a:r>
              <a:rPr lang="cs-CZ" dirty="0" err="1" smtClean="0"/>
              <a:t>selective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of GSH and GSSG</a:t>
            </a:r>
            <a:endParaRPr lang="cs-CZ" dirty="0" smtClean="0">
              <a:latin typeface="Arial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cs-CZ" dirty="0" smtClean="0">
              <a:latin typeface="Arial" charset="0"/>
            </a:endParaRPr>
          </a:p>
          <a:p>
            <a:pPr eaLnBrk="0" hangingPunct="0"/>
            <a:r>
              <a:rPr lang="cs-CZ" dirty="0"/>
              <a:t>	</a:t>
            </a:r>
            <a:endParaRPr lang="cs-CZ" dirty="0">
              <a:latin typeface="Arial" charset="0"/>
            </a:endParaRPr>
          </a:p>
          <a:p>
            <a:pPr algn="ctr" eaLnBrk="0" hangingPunct="0"/>
            <a:r>
              <a:rPr lang="en-US" dirty="0">
                <a:latin typeface="Arial" charset="0"/>
              </a:rPr>
              <a:t>                                      </a:t>
            </a:r>
            <a:r>
              <a:rPr lang="en-US" dirty="0" smtClean="0">
                <a:latin typeface="Arial" charset="0"/>
              </a:rPr>
              <a:t>				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48150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Example</a:t>
            </a:r>
            <a:r>
              <a:rPr lang="cs-CZ" sz="2800" dirty="0" smtClean="0">
                <a:solidFill>
                  <a:schemeClr val="tx1"/>
                </a:solidFill>
              </a:rPr>
              <a:t> - GSH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by </a:t>
            </a:r>
            <a:r>
              <a:rPr lang="cs-CZ" sz="2800" dirty="0" err="1" smtClean="0">
                <a:solidFill>
                  <a:schemeClr val="tx1"/>
                </a:solidFill>
              </a:rPr>
              <a:t>toxic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nanoparticles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72" t="21326" r="9329" b="16755"/>
          <a:stretch>
            <a:fillRect/>
          </a:stretch>
        </p:blipFill>
        <p:spPr bwMode="auto">
          <a:xfrm>
            <a:off x="323528" y="980728"/>
            <a:ext cx="8654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99776" y="6237312"/>
            <a:ext cx="3864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Bláhová </a:t>
            </a:r>
            <a:r>
              <a:rPr lang="cs-CZ" sz="1200" dirty="0" err="1" smtClean="0"/>
              <a:t>et</a:t>
            </a:r>
            <a:r>
              <a:rPr lang="cs-CZ" sz="1200" dirty="0" smtClean="0"/>
              <a:t> </a:t>
            </a:r>
            <a:r>
              <a:rPr lang="cs-CZ" sz="1200" dirty="0" err="1" smtClean="0"/>
              <a:t>al</a:t>
            </a:r>
            <a:r>
              <a:rPr lang="cs-CZ" sz="1200" dirty="0" smtClean="0"/>
              <a:t>. 2014 </a:t>
            </a:r>
            <a:r>
              <a:rPr lang="cs-CZ" sz="1200" dirty="0" err="1" smtClean="0"/>
              <a:t>Anal</a:t>
            </a:r>
            <a:r>
              <a:rPr lang="cs-CZ" sz="1200" dirty="0" smtClean="0"/>
              <a:t> </a:t>
            </a:r>
            <a:r>
              <a:rPr lang="cs-CZ" sz="1200" dirty="0" err="1" smtClean="0"/>
              <a:t>Bional</a:t>
            </a:r>
            <a:r>
              <a:rPr lang="cs-CZ" sz="1200" dirty="0" smtClean="0"/>
              <a:t> </a:t>
            </a:r>
            <a:r>
              <a:rPr lang="cs-CZ" sz="1200" dirty="0" err="1" smtClean="0"/>
              <a:t>Chem</a:t>
            </a:r>
            <a:r>
              <a:rPr lang="cs-CZ" sz="1200" dirty="0" smtClean="0"/>
              <a:t> </a:t>
            </a:r>
            <a:r>
              <a:rPr lang="en-GB" sz="1200" dirty="0" smtClean="0"/>
              <a:t>406:5867–5876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9520"/>
          </a:xfrm>
        </p:spPr>
        <p:txBody>
          <a:bodyPr/>
          <a:lstStyle/>
          <a:p>
            <a:pPr eaLnBrk="1" hangingPunct="1"/>
            <a:r>
              <a:rPr lang="cs-CZ" sz="3400" smtClean="0">
                <a:solidFill>
                  <a:schemeClr val="tx1"/>
                </a:solidFill>
              </a:rPr>
              <a:t>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cs-CZ" sz="3400" dirty="0" err="1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DAMAGE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9367" t="3209" r="11008" b="17647"/>
          <a:stretch>
            <a:fillRect/>
          </a:stretch>
        </p:blipFill>
        <p:spPr bwMode="auto">
          <a:xfrm>
            <a:off x="1600200" y="914400"/>
            <a:ext cx="6705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762000" y="1524000"/>
            <a:ext cx="3200400" cy="3276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Šipka dolů 1"/>
          <p:cNvSpPr/>
          <p:nvPr/>
        </p:nvSpPr>
        <p:spPr>
          <a:xfrm rot="16200000">
            <a:off x="1312168" y="3892161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64305" y="4321409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 smtClean="0">
                <a:solidFill>
                  <a:srgbClr val="FF0000"/>
                </a:solidFill>
              </a:rPr>
              <a:t>see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adducts</a:t>
            </a:r>
            <a:r>
              <a:rPr lang="cs-CZ" sz="1200" i="1" dirty="0" smtClean="0">
                <a:solidFill>
                  <a:srgbClr val="FF0000"/>
                </a:solidFill>
              </a:rPr>
              <a:t> OH-</a:t>
            </a:r>
            <a:r>
              <a:rPr lang="cs-CZ" sz="1200" i="1" dirty="0" err="1" smtClean="0">
                <a:solidFill>
                  <a:srgbClr val="FF0000"/>
                </a:solidFill>
              </a:rPr>
              <a:t>dG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 rot="16200000">
            <a:off x="2399157" y="2442379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59632" y="2314989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 smtClean="0">
                <a:solidFill>
                  <a:srgbClr val="FF0000"/>
                </a:solidFill>
              </a:rPr>
              <a:t>malondialdehyde</a:t>
            </a:r>
            <a:endParaRPr lang="cs-CZ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smtClean="0">
                <a:solidFill>
                  <a:schemeClr val="tx1"/>
                </a:solidFill>
              </a:rPr>
              <a:t>Lipid </a:t>
            </a:r>
            <a:r>
              <a:rPr lang="cs-CZ" sz="2000" dirty="0" err="1" smtClean="0">
                <a:solidFill>
                  <a:schemeClr val="tx1"/>
                </a:solidFill>
              </a:rPr>
              <a:t>peroxidation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66052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solidFill>
                  <a:srgbClr val="FF0000"/>
                </a:solidFill>
                <a:latin typeface="Arial" charset="0"/>
              </a:rPr>
              <a:t>MDA –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malondialdeh</a:t>
            </a:r>
            <a:r>
              <a:rPr lang="cs-CZ" b="1" dirty="0" err="1">
                <a:solidFill>
                  <a:srgbClr val="FF0000"/>
                </a:solidFill>
                <a:latin typeface="Arial" charset="0"/>
              </a:rPr>
              <a:t>yde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product of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peroxidation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 cstate="print"/>
          <a:srcRect l="6250" t="18750" r="66251" b="5208"/>
          <a:stretch>
            <a:fillRect/>
          </a:stretch>
        </p:blipFill>
        <p:spPr bwMode="auto">
          <a:xfrm>
            <a:off x="5257800" y="1447800"/>
            <a:ext cx="3168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4168" y="6105709"/>
            <a:ext cx="686544" cy="72352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1336253"/>
            <a:ext cx="8610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MDA – </a:t>
            </a:r>
            <a:r>
              <a:rPr lang="cs-CZ" b="1" dirty="0" err="1">
                <a:latin typeface="Arial" charset="0"/>
              </a:rPr>
              <a:t>formed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from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oxidized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membrane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phospholipids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eaLnBrk="0" hangingPunct="0"/>
            <a:r>
              <a:rPr lang="cs-CZ" dirty="0">
                <a:latin typeface="Arial" charset="0"/>
              </a:rPr>
              <a:t>		- 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HPLC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(instrumental) </a:t>
            </a:r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TBARS 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en-GB" dirty="0" err="1" smtClean="0">
                <a:solidFill>
                  <a:srgbClr val="00B050"/>
                </a:solidFill>
                <a:latin typeface="Arial" charset="0"/>
              </a:rPr>
              <a:t>spectrophotometric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) </a:t>
            </a:r>
            <a:r>
              <a:rPr lang="cs-CZ" dirty="0" err="1" smtClean="0">
                <a:solidFill>
                  <a:srgbClr val="00B050"/>
                </a:solidFill>
                <a:latin typeface="Arial" charset="0"/>
              </a:rPr>
              <a:t>method</a:t>
            </a:r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</a:p>
          <a:p>
            <a:pPr eaLnBrk="0" hangingPunct="0"/>
            <a:r>
              <a:rPr lang="cs-CZ" sz="2000" b="1" dirty="0">
                <a:solidFill>
                  <a:srgbClr val="00B050"/>
                </a:solidFill>
                <a:latin typeface="Arial" charset="0"/>
              </a:rPr>
              <a:t>TBARS – </a:t>
            </a:r>
            <a:r>
              <a:rPr lang="cs-CZ" sz="2000" b="1" dirty="0" err="1">
                <a:solidFill>
                  <a:srgbClr val="00B050"/>
                </a:solidFill>
                <a:latin typeface="Arial" charset="0"/>
              </a:rPr>
              <a:t>ThioBarbituric</a:t>
            </a:r>
            <a:r>
              <a:rPr lang="cs-CZ" sz="20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rgbClr val="00B050"/>
                </a:solidFill>
                <a:latin typeface="Arial" charset="0"/>
              </a:rPr>
              <a:t>Acid</a:t>
            </a:r>
            <a:r>
              <a:rPr lang="cs-CZ" sz="20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rgbClr val="00B050"/>
                </a:solidFill>
                <a:latin typeface="Arial" charset="0"/>
              </a:rPr>
              <a:t>Reactive</a:t>
            </a:r>
            <a:r>
              <a:rPr lang="cs-CZ" sz="2000" b="1" dirty="0">
                <a:solidFill>
                  <a:srgbClr val="00B050"/>
                </a:solidFill>
                <a:latin typeface="Arial" charset="0"/>
              </a:rPr>
              <a:t> Species</a:t>
            </a:r>
            <a:endParaRPr lang="cs-CZ" sz="2500" b="1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less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than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HPLC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US" b="1" dirty="0">
                <a:latin typeface="Arial" charset="0"/>
              </a:rPr>
              <a:t>Method</a:t>
            </a:r>
            <a:r>
              <a:rPr lang="cs-CZ" b="1" dirty="0">
                <a:latin typeface="Arial" charset="0"/>
              </a:rPr>
              <a:t>:</a:t>
            </a:r>
            <a:r>
              <a:rPr lang="en-US" b="1" u="sng" dirty="0">
                <a:latin typeface="Arial" charset="0"/>
              </a:rPr>
              <a:t/>
            </a:r>
            <a:br>
              <a:rPr lang="en-US" b="1" u="sng" dirty="0">
                <a:latin typeface="Arial" charset="0"/>
              </a:rPr>
            </a:br>
            <a:r>
              <a:rPr lang="cs-CZ" b="1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1</a:t>
            </a:r>
            <a:r>
              <a:rPr lang="cs-CZ" dirty="0">
                <a:latin typeface="Arial" charset="0"/>
              </a:rPr>
              <a:t>) sample </a:t>
            </a:r>
            <a:r>
              <a:rPr lang="cs-CZ" dirty="0" err="1">
                <a:latin typeface="Arial" charset="0"/>
              </a:rPr>
              <a:t>extract</a:t>
            </a:r>
            <a:r>
              <a:rPr lang="cs-CZ" dirty="0">
                <a:latin typeface="Arial" charset="0"/>
              </a:rPr>
              <a:t> </a:t>
            </a:r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MDA)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2) </a:t>
            </a:r>
            <a:r>
              <a:rPr lang="cs-CZ" dirty="0" err="1">
                <a:latin typeface="Arial" charset="0"/>
              </a:rPr>
              <a:t>add</a:t>
            </a:r>
            <a:r>
              <a:rPr lang="cs-CZ" dirty="0">
                <a:latin typeface="Arial" charset="0"/>
              </a:rPr>
              <a:t> TBA </a:t>
            </a:r>
          </a:p>
          <a:p>
            <a:pPr eaLnBrk="0" hangingPunct="0"/>
            <a:r>
              <a:rPr lang="cs-CZ" dirty="0">
                <a:latin typeface="Arial" charset="0"/>
              </a:rPr>
              <a:t>	3) </a:t>
            </a:r>
            <a:r>
              <a:rPr lang="cs-CZ" dirty="0" err="1">
                <a:latin typeface="Arial" charset="0"/>
              </a:rPr>
              <a:t>boil</a:t>
            </a:r>
            <a:r>
              <a:rPr lang="cs-CZ" dirty="0">
                <a:latin typeface="Arial" charset="0"/>
              </a:rPr>
              <a:t> (cca 30´ / 90°C)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	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formation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red/violet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coloured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product</a:t>
            </a:r>
          </a:p>
          <a:p>
            <a:pPr eaLnBrk="0" hangingPunct="0"/>
            <a:r>
              <a:rPr lang="en-US" dirty="0">
                <a:latin typeface="Arial" charset="0"/>
              </a:rPr>
              <a:t>	4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 (A 540 </a:t>
            </a:r>
            <a:r>
              <a:rPr lang="cs-CZ" dirty="0" err="1">
                <a:latin typeface="Arial" charset="0"/>
              </a:rPr>
              <a:t>nm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341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r>
              <a:rPr lang="en-US" sz="2000" dirty="0" smtClean="0">
                <a:solidFill>
                  <a:schemeClr val="tx1"/>
                </a:solidFill>
              </a:rPr>
              <a:t> determination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46531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TBA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458200" cy="1567408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(</a:t>
            </a:r>
            <a:r>
              <a:rPr lang="cs-CZ" sz="3600" dirty="0" err="1" smtClean="0">
                <a:solidFill>
                  <a:schemeClr val="tx1"/>
                </a:solidFill>
              </a:rPr>
              <a:t>Histo</a:t>
            </a:r>
            <a:r>
              <a:rPr lang="cs-CZ" sz="3600" dirty="0" smtClean="0">
                <a:solidFill>
                  <a:schemeClr val="tx1"/>
                </a:solidFill>
              </a:rPr>
              <a:t>)</a:t>
            </a:r>
            <a:r>
              <a:rPr lang="cs-CZ" sz="3600" dirty="0" err="1" smtClean="0">
                <a:solidFill>
                  <a:schemeClr val="tx1"/>
                </a:solidFill>
              </a:rPr>
              <a:t>pathology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err="1" smtClean="0">
                <a:solidFill>
                  <a:schemeClr val="tx1"/>
                </a:solidFill>
              </a:rPr>
              <a:t>biomarkers</a:t>
            </a:r>
            <a:endParaRPr lang="cs-CZ" sz="3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MDA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-  </a:t>
            </a:r>
            <a:r>
              <a:rPr lang="cs-CZ" sz="2800" dirty="0" err="1" smtClean="0">
                <a:solidFill>
                  <a:schemeClr val="tx1"/>
                </a:solidFill>
              </a:rPr>
              <a:t>examples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95537" y="105092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cs-CZ" dirty="0" err="1" smtClean="0"/>
              <a:t>nanoFeOxide</a:t>
            </a:r>
            <a:r>
              <a:rPr lang="cs-CZ" dirty="0" smtClean="0"/>
              <a:t> </a:t>
            </a:r>
            <a:r>
              <a:rPr lang="cs-CZ" dirty="0" err="1" smtClean="0"/>
              <a:t>particles</a:t>
            </a:r>
            <a:r>
              <a:rPr lang="cs-CZ" dirty="0" smtClean="0"/>
              <a:t> on MDA in </a:t>
            </a:r>
            <a:r>
              <a:rPr lang="cs-CZ" dirty="0" err="1" smtClean="0"/>
              <a:t>fish</a:t>
            </a:r>
            <a:endParaRPr lang="cs-CZ" dirty="0"/>
          </a:p>
        </p:txBody>
      </p:sp>
      <p:pic>
        <p:nvPicPr>
          <p:cNvPr id="5122" name="Picture 2" descr="https://encrypted-tbn0.gstatic.com/images?q=tbn:ANd9GcTy3e9k01WAAiapIc54bT4bXPiQQ5yA_K0u_u_fIBh8U_CN3Ek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61251" cy="3384376"/>
          </a:xfrm>
          <a:prstGeom prst="rect">
            <a:avLst/>
          </a:prstGeom>
          <a:noFill/>
        </p:spPr>
      </p:pic>
      <p:pic>
        <p:nvPicPr>
          <p:cNvPr id="5124" name="Picture 4" descr="http://www.scielo.cl/fbpe/img/ijmorphol/v31n3/art49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628" y="2204864"/>
            <a:ext cx="4563356" cy="331236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106551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Induction</a:t>
            </a:r>
            <a:r>
              <a:rPr lang="cs-CZ" dirty="0" smtClean="0"/>
              <a:t> of MDA (TBARS) by </a:t>
            </a:r>
            <a:r>
              <a:rPr lang="cs-CZ" dirty="0" err="1" smtClean="0"/>
              <a:t>carbamazepine</a:t>
            </a:r>
            <a:r>
              <a:rPr lang="cs-CZ" dirty="0" smtClean="0"/>
              <a:t> (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by  </a:t>
            </a:r>
            <a:r>
              <a:rPr lang="cs-CZ" dirty="0" err="1" smtClean="0"/>
              <a:t>antioxidants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8376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(-) </a:t>
            </a:r>
            <a:r>
              <a:rPr lang="cs-CZ" sz="2000" b="1" dirty="0" err="1" smtClean="0"/>
              <a:t>Destructive</a:t>
            </a:r>
            <a:r>
              <a:rPr lang="cs-CZ" sz="2000" b="1" dirty="0" smtClean="0"/>
              <a:t> methods, </a:t>
            </a:r>
            <a:r>
              <a:rPr lang="cs-CZ" sz="2000" b="1" dirty="0" err="1" smtClean="0"/>
              <a:t>Time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consuming</a:t>
            </a:r>
            <a:r>
              <a:rPr lang="cs-CZ" sz="2000" b="1" dirty="0" smtClean="0"/>
              <a:t>, Professional </a:t>
            </a:r>
            <a:r>
              <a:rPr lang="cs-CZ" sz="2000" b="1" dirty="0" err="1" smtClean="0"/>
              <a:t>requirements</a:t>
            </a:r>
            <a:endParaRPr lang="cs-CZ" sz="20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(+) </a:t>
            </a:r>
            <a:r>
              <a:rPr lang="cs-CZ" sz="2000" b="1" dirty="0" err="1" smtClean="0"/>
              <a:t>High</a:t>
            </a:r>
            <a:r>
              <a:rPr lang="cs-CZ" sz="2000" b="1" dirty="0" smtClean="0"/>
              <a:t> relevance – organ/</a:t>
            </a:r>
            <a:r>
              <a:rPr lang="cs-CZ" sz="2000" b="1" dirty="0" err="1" smtClean="0"/>
              <a:t>tissue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endParaRPr lang="cs-CZ" sz="2000" b="1" dirty="0" smtClean="0"/>
          </a:p>
          <a:p>
            <a:pPr marL="533400" indent="-533400" eaLnBrk="1" hangingPunct="1">
              <a:buFontTx/>
              <a:buChar char="-"/>
            </a:pPr>
            <a:endParaRPr lang="cs-CZ" sz="2000" b="1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1) </a:t>
            </a:r>
            <a:r>
              <a:rPr lang="cs-CZ" sz="2000" b="1" dirty="0" err="1" smtClean="0">
                <a:solidFill>
                  <a:schemeClr val="tx2"/>
                </a:solidFill>
              </a:rPr>
              <a:t>microscopy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internal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organs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</a:t>
            </a:r>
            <a:r>
              <a:rPr lang="en-GB" sz="2000" dirty="0" smtClean="0"/>
              <a:t>A)</a:t>
            </a:r>
            <a:r>
              <a:rPr lang="cs-CZ" sz="2000" dirty="0" smtClean="0"/>
              <a:t> </a:t>
            </a:r>
            <a:r>
              <a:rPr lang="en-GB" sz="2000" dirty="0" smtClean="0"/>
              <a:t>observations of </a:t>
            </a:r>
            <a:r>
              <a:rPr lang="cs-CZ" sz="2000" b="1" dirty="0" smtClean="0"/>
              <a:t>non-</a:t>
            </a:r>
            <a:r>
              <a:rPr lang="cs-CZ" sz="2000" b="1" dirty="0" err="1" smtClean="0"/>
              <a:t>specific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r>
              <a:rPr lang="cs-CZ" sz="2000" dirty="0" smtClean="0"/>
              <a:t> in </a:t>
            </a:r>
            <a:r>
              <a:rPr lang="cs-CZ" sz="2000" dirty="0" err="1" smtClean="0"/>
              <a:t>internal</a:t>
            </a:r>
            <a:r>
              <a:rPr lang="cs-CZ" sz="2000" dirty="0" smtClean="0"/>
              <a:t> </a:t>
            </a:r>
            <a:r>
              <a:rPr lang="cs-CZ" sz="2000" dirty="0" err="1" smtClean="0"/>
              <a:t>organs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/>
              <a:t>B)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</a:t>
            </a:r>
            <a:r>
              <a:rPr lang="cs-CZ" sz="2000" b="1" u="sng" dirty="0" err="1" smtClean="0"/>
              <a:t>changes</a:t>
            </a:r>
            <a:r>
              <a:rPr lang="en-GB" sz="2000" dirty="0" smtClean="0"/>
              <a:t>, e.g.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/>
              <a:t>	</a:t>
            </a:r>
            <a:r>
              <a:rPr lang="en-GB" sz="1600" dirty="0" smtClean="0"/>
              <a:t>	</a:t>
            </a:r>
            <a:r>
              <a:rPr lang="cs-CZ" sz="1600" dirty="0" smtClean="0"/>
              <a:t>in liver (dioxin-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POPs</a:t>
            </a:r>
            <a:r>
              <a:rPr lang="cs-CZ" sz="1600" dirty="0" smtClean="0"/>
              <a:t>, </a:t>
            </a:r>
            <a:r>
              <a:rPr lang="cs-CZ" sz="1600" dirty="0" err="1" smtClean="0"/>
              <a:t>cyanobacterial</a:t>
            </a:r>
            <a:r>
              <a:rPr lang="cs-CZ" sz="1600" dirty="0" smtClean="0"/>
              <a:t> </a:t>
            </a:r>
            <a:r>
              <a:rPr lang="cs-CZ" sz="1600" dirty="0" err="1" smtClean="0"/>
              <a:t>toxins</a:t>
            </a:r>
            <a:r>
              <a:rPr lang="en-US" sz="1600" dirty="0" smtClean="0"/>
              <a:t> ..</a:t>
            </a:r>
            <a:r>
              <a:rPr lang="cs-CZ" sz="1600" dirty="0" smtClean="0"/>
              <a:t>)</a:t>
            </a:r>
            <a:br>
              <a:rPr lang="cs-CZ" sz="1600" dirty="0" smtClean="0"/>
            </a:br>
            <a:r>
              <a:rPr lang="en-GB" sz="1600" dirty="0" smtClean="0"/>
              <a:t>	</a:t>
            </a:r>
            <a:r>
              <a:rPr lang="cs-CZ" sz="1600" dirty="0" err="1" smtClean="0"/>
              <a:t>int</a:t>
            </a:r>
            <a:r>
              <a:rPr lang="en-US" sz="1600" dirty="0" err="1" smtClean="0"/>
              <a:t>ersex</a:t>
            </a:r>
            <a:r>
              <a:rPr lang="en-US" sz="1600" dirty="0" smtClean="0"/>
              <a:t> / </a:t>
            </a:r>
            <a:r>
              <a:rPr lang="en-US" sz="1600" dirty="0" err="1" smtClean="0"/>
              <a:t>imposex</a:t>
            </a:r>
            <a:r>
              <a:rPr lang="en-US" sz="1600" dirty="0" smtClean="0"/>
              <a:t> formation </a:t>
            </a:r>
            <a:r>
              <a:rPr lang="cs-CZ" sz="1600" dirty="0" smtClean="0"/>
              <a:t>(</a:t>
            </a:r>
            <a:r>
              <a:rPr lang="cs-CZ" sz="1600" dirty="0" err="1" smtClean="0"/>
              <a:t>xenoestrogenicity</a:t>
            </a:r>
            <a:r>
              <a:rPr lang="cs-CZ" sz="1600" dirty="0" smtClean="0"/>
              <a:t>)</a:t>
            </a:r>
          </a:p>
          <a:p>
            <a:pPr marL="533400" indent="-533400" eaLnBrk="1" hangingPunct="1">
              <a:buFontTx/>
              <a:buChar char="-"/>
            </a:pPr>
            <a:endParaRPr lang="cs-CZ" sz="2000" dirty="0" smtClean="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21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040" y="6334780"/>
            <a:ext cx="3404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err="1"/>
              <a:t>Example</a:t>
            </a:r>
            <a:r>
              <a:rPr lang="cs-CZ" sz="1400" dirty="0"/>
              <a:t>: Liver </a:t>
            </a:r>
            <a:r>
              <a:rPr lang="cs-CZ" sz="1400" dirty="0" err="1"/>
              <a:t>damage</a:t>
            </a:r>
            <a:r>
              <a:rPr lang="cs-CZ" sz="1400" dirty="0"/>
              <a:t> by </a:t>
            </a: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toxins</a:t>
            </a:r>
            <a:r>
              <a:rPr lang="cs-CZ" sz="1400" dirty="0"/>
              <a:t> </a:t>
            </a:r>
            <a:r>
              <a:rPr lang="cs-CZ" sz="1400" dirty="0" err="1"/>
              <a:t>microcystins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Endocrine disruption: </a:t>
            </a:r>
            <a:r>
              <a:rPr lang="cs-CZ" dirty="0" err="1" smtClean="0">
                <a:solidFill>
                  <a:schemeClr val="tx1"/>
                </a:solidFill>
              </a:rPr>
              <a:t>Intersex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microscopy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624" y="1527175"/>
            <a:ext cx="23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Testicular tissue</a:t>
            </a:r>
            <a:endParaRPr lang="cs-CZ" sz="2400" dirty="0"/>
          </a:p>
        </p:txBody>
      </p:sp>
      <p:pic>
        <p:nvPicPr>
          <p:cNvPr id="222210" name="Picture 2" descr="http://histology-world.com/photoalbum/albums/userpics/normal_testis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334928" cy="324036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73386" y="1599183"/>
            <a:ext cx="298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err="1"/>
              <a:t>Oocytes</a:t>
            </a:r>
            <a:r>
              <a:rPr lang="cs-CZ" sz="2400" dirty="0"/>
              <a:t> </a:t>
            </a:r>
            <a:r>
              <a:rPr lang="en-GB" sz="2400" dirty="0" smtClean="0"/>
              <a:t>with</a:t>
            </a:r>
            <a:r>
              <a:rPr lang="cs-CZ" sz="2400" dirty="0" smtClean="0"/>
              <a:t>in </a:t>
            </a:r>
            <a:r>
              <a:rPr lang="en-GB" sz="2400" dirty="0" smtClean="0"/>
              <a:t>testis</a:t>
            </a:r>
            <a:endParaRPr lang="cs-CZ" sz="2400" dirty="0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683272" cy="30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5220072" y="3140968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5796136" y="436510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: </a:t>
            </a:r>
            <a:r>
              <a:rPr lang="en-US" sz="2000" dirty="0" smtClean="0"/>
              <a:t>determination of “specific” </a:t>
            </a:r>
            <a:r>
              <a:rPr lang="cs-CZ" sz="2000" dirty="0" err="1" smtClean="0"/>
              <a:t>changes</a:t>
            </a:r>
            <a:r>
              <a:rPr lang="en-GB" sz="2000" dirty="0" smtClean="0"/>
              <a:t> in tissues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: </a:t>
            </a:r>
            <a:r>
              <a:rPr lang="cs-CZ" sz="2000" u="sng" dirty="0" smtClean="0"/>
              <a:t>Fluorescein (FITC) </a:t>
            </a:r>
            <a:r>
              <a:rPr lang="cs-CZ" sz="2000" dirty="0" smtClean="0"/>
              <a:t>- </a:t>
            </a:r>
            <a:r>
              <a:rPr lang="cs-CZ" sz="2000" dirty="0" err="1" smtClean="0"/>
              <a:t>labeled</a:t>
            </a:r>
            <a:r>
              <a:rPr lang="cs-CZ" sz="2000" dirty="0" smtClean="0"/>
              <a:t> </a:t>
            </a:r>
            <a:r>
              <a:rPr lang="cs-CZ" sz="2000" dirty="0" err="1" smtClean="0"/>
              <a:t>antibodies</a:t>
            </a:r>
            <a:r>
              <a:rPr lang="cs-CZ" sz="2000" dirty="0" smtClean="0"/>
              <a:t> (Ab) </a:t>
            </a:r>
            <a:r>
              <a:rPr lang="cs-CZ" sz="2000" dirty="0" err="1" smtClean="0"/>
              <a:t>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Example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toxicant induced </a:t>
            </a:r>
            <a:r>
              <a:rPr lang="cs-CZ" sz="2000" dirty="0" err="1" smtClean="0"/>
              <a:t>autoimmunity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3276" b="59058"/>
          <a:stretch>
            <a:fillRect/>
          </a:stretch>
        </p:blipFill>
        <p:spPr bwMode="auto">
          <a:xfrm>
            <a:off x="0" y="2633663"/>
            <a:ext cx="9144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935</Words>
  <Application>Microsoft Office PowerPoint</Application>
  <PresentationFormat>Předvádění na obrazovce (4:3)</PresentationFormat>
  <Paragraphs>394</Paragraphs>
  <Slides>60</Slides>
  <Notes>60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Symbol</vt:lpstr>
      <vt:lpstr>Tahoma</vt:lpstr>
      <vt:lpstr>Times New Roman</vt:lpstr>
      <vt:lpstr>Wingdings</vt:lpstr>
      <vt:lpstr>Motiv sady Office</vt:lpstr>
      <vt:lpstr>Prezentace aplikace PowerPoint</vt:lpstr>
      <vt:lpstr>In vivo biomarkers of effects / response</vt:lpstr>
      <vt:lpstr>Behavioral  and clinical biomarkers</vt:lpstr>
      <vt:lpstr>Examples of behavioral biomarkers</vt:lpstr>
      <vt:lpstr>Behavioral and clinical “biomarkers”</vt:lpstr>
      <vt:lpstr>(Histo)pathology  biomarkers</vt:lpstr>
      <vt:lpstr>Pathology</vt:lpstr>
      <vt:lpstr>Endocrine disruption: Intersex microscopy</vt:lpstr>
      <vt:lpstr>Prezentace aplikace PowerPoint</vt:lpstr>
      <vt:lpstr>Prezentace aplikace PowerPoint</vt:lpstr>
      <vt:lpstr>Pathology</vt:lpstr>
      <vt:lpstr>Prezentace aplikace PowerPoint</vt:lpstr>
      <vt:lpstr>Prezentace aplikace PowerPoint</vt:lpstr>
      <vt:lpstr>Standard clinical chemistry  &amp; hematology biomarkers</vt:lpstr>
      <vt:lpstr>Clinical chemistry &amp; hematology</vt:lpstr>
      <vt:lpstr>Prezentace aplikace PowerPoint</vt:lpstr>
      <vt:lpstr>Methods in clinical chemistry</vt:lpstr>
      <vt:lpstr>Methods in clinical chemistry</vt:lpstr>
      <vt:lpstr>Methods in clinical chemistry: example LDH analysis</vt:lpstr>
      <vt:lpstr>Example – changes in rat serum enzymes after CCl4 exposure</vt:lpstr>
      <vt:lpstr>Prezentace aplikace PowerPoint</vt:lpstr>
      <vt:lpstr>Biomarkers: Changes in enzyme activities</vt:lpstr>
      <vt:lpstr>Enzymatic changes</vt:lpstr>
      <vt:lpstr>Reminder: AcChE inhibition mechanism</vt:lpstr>
      <vt:lpstr>AcChE assessment</vt:lpstr>
      <vt:lpstr>Changes in AcChE in birds after exposure to organophosphates</vt:lpstr>
      <vt:lpstr>Proteinphosphatase (PPase) inhibition assay</vt:lpstr>
      <vt:lpstr>Biomarkers – assessing gene and protein expressions / levels</vt:lpstr>
      <vt:lpstr>How to measure gene and protein modulations?</vt:lpstr>
      <vt:lpstr>PROTEIN MARKERS OF DISEASE – determination in blood</vt:lpstr>
      <vt:lpstr>Heat Shock Proteins (hsp)</vt:lpstr>
      <vt:lpstr>HSP determination - example</vt:lpstr>
      <vt:lpstr>Prezentace aplikace PowerPoint</vt:lpstr>
      <vt:lpstr>Protein biomarkers of estrogenicity</vt:lpstr>
      <vt:lpstr>Vitellogenin (Vtg)</vt:lpstr>
      <vt:lpstr>Vitellogenin (Vtg) assessment</vt:lpstr>
      <vt:lpstr>Vitellogenin in fish</vt:lpstr>
      <vt:lpstr>Aromatase (CYP19A)</vt:lpstr>
      <vt:lpstr>PCR principle</vt:lpstr>
      <vt:lpstr>Visualization of PCR product</vt:lpstr>
      <vt:lpstr>Visualization of PCR product</vt:lpstr>
      <vt:lpstr>Visualization of PCR product</vt:lpstr>
      <vt:lpstr>“Quantitative” determination of PCR product</vt:lpstr>
      <vt:lpstr>qPCR determination of the aromatase gene in Zebrafish</vt:lpstr>
      <vt:lpstr>GFP-reporter for estrogens in zebrafish embryo</vt:lpstr>
      <vt:lpstr>DETOXIFICATION    /    ANTIOXIDANT DEFENCES</vt:lpstr>
      <vt:lpstr>MFO (CYPs) - reminder</vt:lpstr>
      <vt:lpstr>Assessment of CYPs – “EROD”</vt:lpstr>
      <vt:lpstr>Prezentace aplikace PowerPoint</vt:lpstr>
      <vt:lpstr>Prezentace aplikace PowerPoint</vt:lpstr>
      <vt:lpstr>Phase II conjugation enzymes - GSTs</vt:lpstr>
      <vt:lpstr>GST activity determination: example</vt:lpstr>
      <vt:lpstr>Biomarkers of oxidative stress</vt:lpstr>
      <vt:lpstr>Oxidative stress markers</vt:lpstr>
      <vt:lpstr>Oxidative stress markers</vt:lpstr>
      <vt:lpstr>Example - GSH modulation by toxic nanoparticles </vt:lpstr>
      <vt:lpstr>Markers of oxidative DAMAGE</vt:lpstr>
      <vt:lpstr>Lipid peroxidation  Malondialdehyde (MDA)</vt:lpstr>
      <vt:lpstr>Malondialdehyde (MDA) determination</vt:lpstr>
      <vt:lpstr>MDA modulation - 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243</cp:revision>
  <dcterms:created xsi:type="dcterms:W3CDTF">2010-05-17T15:27:49Z</dcterms:created>
  <dcterms:modified xsi:type="dcterms:W3CDTF">2017-12-06T14:51:38Z</dcterms:modified>
</cp:coreProperties>
</file>