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33"/>
  </p:notesMasterIdLst>
  <p:handoutMasterIdLst>
    <p:handoutMasterId r:id="rId34"/>
  </p:handoutMasterIdLst>
  <p:sldIdLst>
    <p:sldId id="256" r:id="rId2"/>
    <p:sldId id="349" r:id="rId3"/>
    <p:sldId id="439" r:id="rId4"/>
    <p:sldId id="463" r:id="rId5"/>
    <p:sldId id="440" r:id="rId6"/>
    <p:sldId id="464" r:id="rId7"/>
    <p:sldId id="466" r:id="rId8"/>
    <p:sldId id="465" r:id="rId9"/>
    <p:sldId id="467" r:id="rId10"/>
    <p:sldId id="469" r:id="rId11"/>
    <p:sldId id="441" r:id="rId12"/>
    <p:sldId id="468" r:id="rId13"/>
    <p:sldId id="471" r:id="rId14"/>
    <p:sldId id="470" r:id="rId15"/>
    <p:sldId id="472" r:id="rId16"/>
    <p:sldId id="473" r:id="rId17"/>
    <p:sldId id="474" r:id="rId18"/>
    <p:sldId id="475" r:id="rId19"/>
    <p:sldId id="477" r:id="rId20"/>
    <p:sldId id="476" r:id="rId21"/>
    <p:sldId id="478" r:id="rId22"/>
    <p:sldId id="480" r:id="rId23"/>
    <p:sldId id="481" r:id="rId24"/>
    <p:sldId id="479" r:id="rId25"/>
    <p:sldId id="482" r:id="rId26"/>
    <p:sldId id="483" r:id="rId27"/>
    <p:sldId id="416" r:id="rId28"/>
    <p:sldId id="488" r:id="rId29"/>
    <p:sldId id="462" r:id="rId30"/>
    <p:sldId id="433" r:id="rId31"/>
    <p:sldId id="301" r:id="rId32"/>
  </p:sldIdLst>
  <p:sldSz cx="9144000" cy="6858000" type="screen4x3"/>
  <p:notesSz cx="7099300" cy="10234613"/>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9900"/>
    <a:srgbClr val="000099"/>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71" autoAdjust="0"/>
  </p:normalViewPr>
  <p:slideViewPr>
    <p:cSldViewPr>
      <p:cViewPr>
        <p:scale>
          <a:sx n="70" d="100"/>
          <a:sy n="70" d="100"/>
        </p:scale>
        <p:origin x="-138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lan%20Havel\Documents\Arnika\Odpady_mesta\Brezi\b&#345;ez&#23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aseline="0"/>
            </a:pPr>
            <a:r>
              <a:rPr lang="en-US" sz="1800" baseline="0"/>
              <a:t>Produkce vybraných odpadů v obci Březí</a:t>
            </a:r>
            <a:r>
              <a:rPr lang="cs-CZ" sz="1800" baseline="0"/>
              <a:t> (kg/ob)</a:t>
            </a:r>
            <a:endParaRPr lang="en-US" sz="1800" baseline="0"/>
          </a:p>
        </c:rich>
      </c:tx>
      <c:overlay val="0"/>
    </c:title>
    <c:autoTitleDeleted val="0"/>
    <c:plotArea>
      <c:layout/>
      <c:barChart>
        <c:barDir val="col"/>
        <c:grouping val="stacked"/>
        <c:varyColors val="0"/>
        <c:ser>
          <c:idx val="0"/>
          <c:order val="0"/>
          <c:tx>
            <c:strRef>
              <c:f>Data!$B$49</c:f>
              <c:strCache>
                <c:ptCount val="1"/>
                <c:pt idx="0">
                  <c:v>směsný odpad</c:v>
                </c:pt>
              </c:strCache>
            </c:strRef>
          </c:tx>
          <c:spPr>
            <a:solidFill>
              <a:schemeClr val="accent1">
                <a:lumMod val="40000"/>
                <a:lumOff val="60000"/>
              </a:schemeClr>
            </a:solidFill>
          </c:spPr>
          <c:invertIfNegative val="0"/>
          <c:cat>
            <c:numRef>
              <c:f>Data!$C$48:$I$48</c:f>
              <c:numCache>
                <c:formatCode>General</c:formatCode>
                <c:ptCount val="7"/>
                <c:pt idx="0">
                  <c:v>2009</c:v>
                </c:pt>
                <c:pt idx="1">
                  <c:v>2010</c:v>
                </c:pt>
                <c:pt idx="2">
                  <c:v>2011</c:v>
                </c:pt>
                <c:pt idx="3">
                  <c:v>2012</c:v>
                </c:pt>
                <c:pt idx="4">
                  <c:v>2013</c:v>
                </c:pt>
                <c:pt idx="5">
                  <c:v>2014</c:v>
                </c:pt>
                <c:pt idx="6">
                  <c:v>2015</c:v>
                </c:pt>
              </c:numCache>
            </c:numRef>
          </c:cat>
          <c:val>
            <c:numRef>
              <c:f>Data!$C$49:$I$49</c:f>
              <c:numCache>
                <c:formatCode>0.0</c:formatCode>
                <c:ptCount val="7"/>
                <c:pt idx="0">
                  <c:v>225.70135746606334</c:v>
                </c:pt>
                <c:pt idx="1">
                  <c:v>221.33160956690367</c:v>
                </c:pt>
                <c:pt idx="2">
                  <c:v>154.72527472527472</c:v>
                </c:pt>
                <c:pt idx="3">
                  <c:v>119.87007110536523</c:v>
                </c:pt>
                <c:pt idx="4">
                  <c:v>104.46153846153848</c:v>
                </c:pt>
                <c:pt idx="5">
                  <c:v>108.2</c:v>
                </c:pt>
                <c:pt idx="6">
                  <c:v>97.5</c:v>
                </c:pt>
              </c:numCache>
            </c:numRef>
          </c:val>
        </c:ser>
        <c:ser>
          <c:idx val="1"/>
          <c:order val="1"/>
          <c:tx>
            <c:strRef>
              <c:f>Data!$B$50</c:f>
              <c:strCache>
                <c:ptCount val="1"/>
                <c:pt idx="0">
                  <c:v>TS (papír, plasty, sklo, NK)</c:v>
                </c:pt>
              </c:strCache>
            </c:strRef>
          </c:tx>
          <c:spPr>
            <a:solidFill>
              <a:srgbClr val="FFC000"/>
            </a:solidFill>
          </c:spPr>
          <c:invertIfNegative val="0"/>
          <c:cat>
            <c:numRef>
              <c:f>Data!$C$48:$I$48</c:f>
              <c:numCache>
                <c:formatCode>General</c:formatCode>
                <c:ptCount val="7"/>
                <c:pt idx="0">
                  <c:v>2009</c:v>
                </c:pt>
                <c:pt idx="1">
                  <c:v>2010</c:v>
                </c:pt>
                <c:pt idx="2">
                  <c:v>2011</c:v>
                </c:pt>
                <c:pt idx="3">
                  <c:v>2012</c:v>
                </c:pt>
                <c:pt idx="4">
                  <c:v>2013</c:v>
                </c:pt>
                <c:pt idx="5">
                  <c:v>2014</c:v>
                </c:pt>
                <c:pt idx="6">
                  <c:v>2015</c:v>
                </c:pt>
              </c:numCache>
            </c:numRef>
          </c:cat>
          <c:val>
            <c:numRef>
              <c:f>Data!$C$50:$I$50</c:f>
              <c:numCache>
                <c:formatCode>0.0</c:formatCode>
                <c:ptCount val="7"/>
                <c:pt idx="0">
                  <c:v>19.410471881060115</c:v>
                </c:pt>
                <c:pt idx="1">
                  <c:v>17.965093729799609</c:v>
                </c:pt>
                <c:pt idx="2">
                  <c:v>28.622495151906914</c:v>
                </c:pt>
                <c:pt idx="3">
                  <c:v>52.354880413703945</c:v>
                </c:pt>
                <c:pt idx="4">
                  <c:v>52.229476405946997</c:v>
                </c:pt>
                <c:pt idx="5">
                  <c:v>56</c:v>
                </c:pt>
                <c:pt idx="6">
                  <c:v>62.5</c:v>
                </c:pt>
              </c:numCache>
            </c:numRef>
          </c:val>
        </c:ser>
        <c:ser>
          <c:idx val="2"/>
          <c:order val="2"/>
          <c:tx>
            <c:strRef>
              <c:f>Data!$B$51</c:f>
              <c:strCache>
                <c:ptCount val="1"/>
                <c:pt idx="0">
                  <c:v>bioodpad</c:v>
                </c:pt>
              </c:strCache>
            </c:strRef>
          </c:tx>
          <c:invertIfNegative val="0"/>
          <c:cat>
            <c:numRef>
              <c:f>Data!$C$48:$I$48</c:f>
              <c:numCache>
                <c:formatCode>General</c:formatCode>
                <c:ptCount val="7"/>
                <c:pt idx="0">
                  <c:v>2009</c:v>
                </c:pt>
                <c:pt idx="1">
                  <c:v>2010</c:v>
                </c:pt>
                <c:pt idx="2">
                  <c:v>2011</c:v>
                </c:pt>
                <c:pt idx="3">
                  <c:v>2012</c:v>
                </c:pt>
                <c:pt idx="4">
                  <c:v>2013</c:v>
                </c:pt>
                <c:pt idx="5">
                  <c:v>2014</c:v>
                </c:pt>
                <c:pt idx="6">
                  <c:v>2015</c:v>
                </c:pt>
              </c:numCache>
            </c:numRef>
          </c:cat>
          <c:val>
            <c:numRef>
              <c:f>Data!$C$51:$I$51</c:f>
              <c:numCache>
                <c:formatCode>0.0</c:formatCode>
                <c:ptCount val="7"/>
                <c:pt idx="0">
                  <c:v>0</c:v>
                </c:pt>
                <c:pt idx="1">
                  <c:v>0</c:v>
                </c:pt>
                <c:pt idx="2">
                  <c:v>44.034906270200388</c:v>
                </c:pt>
                <c:pt idx="3">
                  <c:v>67.850032320620556</c:v>
                </c:pt>
                <c:pt idx="4">
                  <c:v>71.980607627666444</c:v>
                </c:pt>
                <c:pt idx="5">
                  <c:v>82</c:v>
                </c:pt>
                <c:pt idx="6">
                  <c:v>79</c:v>
                </c:pt>
              </c:numCache>
            </c:numRef>
          </c:val>
        </c:ser>
        <c:dLbls>
          <c:showLegendKey val="0"/>
          <c:showVal val="0"/>
          <c:showCatName val="0"/>
          <c:showSerName val="0"/>
          <c:showPercent val="0"/>
          <c:showBubbleSize val="0"/>
        </c:dLbls>
        <c:gapWidth val="75"/>
        <c:overlap val="100"/>
        <c:axId val="126557696"/>
        <c:axId val="121487936"/>
      </c:barChart>
      <c:catAx>
        <c:axId val="126557696"/>
        <c:scaling>
          <c:orientation val="minMax"/>
        </c:scaling>
        <c:delete val="0"/>
        <c:axPos val="b"/>
        <c:numFmt formatCode="General" sourceLinked="1"/>
        <c:majorTickMark val="none"/>
        <c:minorTickMark val="none"/>
        <c:tickLblPos val="nextTo"/>
        <c:txPr>
          <a:bodyPr/>
          <a:lstStyle/>
          <a:p>
            <a:pPr>
              <a:defRPr sz="1600" b="1" i="0" baseline="0"/>
            </a:pPr>
            <a:endParaRPr lang="cs-CZ"/>
          </a:p>
        </c:txPr>
        <c:crossAx val="121487936"/>
        <c:crosses val="autoZero"/>
        <c:auto val="1"/>
        <c:lblAlgn val="ctr"/>
        <c:lblOffset val="100"/>
        <c:noMultiLvlLbl val="0"/>
      </c:catAx>
      <c:valAx>
        <c:axId val="121487936"/>
        <c:scaling>
          <c:orientation val="minMax"/>
        </c:scaling>
        <c:delete val="0"/>
        <c:axPos val="l"/>
        <c:majorGridlines/>
        <c:numFmt formatCode="0" sourceLinked="0"/>
        <c:majorTickMark val="none"/>
        <c:minorTickMark val="none"/>
        <c:tickLblPos val="nextTo"/>
        <c:spPr>
          <a:ln w="9525">
            <a:noFill/>
          </a:ln>
        </c:spPr>
        <c:txPr>
          <a:bodyPr/>
          <a:lstStyle/>
          <a:p>
            <a:pPr>
              <a:defRPr sz="1600" b="1" i="0" baseline="0"/>
            </a:pPr>
            <a:endParaRPr lang="cs-CZ"/>
          </a:p>
        </c:txPr>
        <c:crossAx val="126557696"/>
        <c:crosses val="autoZero"/>
        <c:crossBetween val="between"/>
      </c:valAx>
    </c:plotArea>
    <c:legend>
      <c:legendPos val="b"/>
      <c:overlay val="0"/>
      <c:txPr>
        <a:bodyPr/>
        <a:lstStyle/>
        <a:p>
          <a:pPr>
            <a:defRPr sz="1400" baseline="0"/>
          </a:pPr>
          <a:endParaRPr lang="cs-CZ"/>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22E84E63-9258-4698-9EAF-4B6ABB5A391B}" type="datetimeFigureOut">
              <a:rPr lang="cs-CZ" smtClean="0"/>
              <a:t>8.11.2017</a:t>
            </a:fld>
            <a:endParaRPr lang="cs-CZ"/>
          </a:p>
        </p:txBody>
      </p:sp>
      <p:sp>
        <p:nvSpPr>
          <p:cNvPr id="4" name="Zástupný symbol pro zápatí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1867476E-A0BA-48AA-9DA8-0481C00AB12A}" type="slidenum">
              <a:rPr lang="cs-CZ" smtClean="0"/>
              <a:t>‹#›</a:t>
            </a:fld>
            <a:endParaRPr lang="cs-CZ"/>
          </a:p>
        </p:txBody>
      </p:sp>
    </p:spTree>
    <p:extLst>
      <p:ext uri="{BB962C8B-B14F-4D97-AF65-F5344CB8AC3E}">
        <p14:creationId xmlns:p14="http://schemas.microsoft.com/office/powerpoint/2010/main" val="808494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cs-CZ" dirty="0"/>
          </a:p>
        </p:txBody>
      </p:sp>
      <p:sp>
        <p:nvSpPr>
          <p:cNvPr id="36867"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cs-CZ" dirty="0"/>
          </a:p>
        </p:txBody>
      </p:sp>
      <p:sp>
        <p:nvSpPr>
          <p:cNvPr id="2867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6870"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cs-CZ" dirty="0"/>
          </a:p>
        </p:txBody>
      </p:sp>
      <p:sp>
        <p:nvSpPr>
          <p:cNvPr id="36871"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FA7A1648-1431-4249-AF3E-590B90BF5714}" type="slidenum">
              <a:rPr lang="cs-CZ"/>
              <a:pPr>
                <a:defRPr/>
              </a:pPr>
              <a:t>‹#›</a:t>
            </a:fld>
            <a:endParaRPr lang="cs-CZ" dirty="0"/>
          </a:p>
        </p:txBody>
      </p:sp>
    </p:spTree>
    <p:extLst>
      <p:ext uri="{BB962C8B-B14F-4D97-AF65-F5344CB8AC3E}">
        <p14:creationId xmlns:p14="http://schemas.microsoft.com/office/powerpoint/2010/main" val="18639806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E6595628-36F7-41FF-8545-A3709CBADA18}" type="slidenum">
              <a:rPr lang="cs-CZ" smtClean="0"/>
              <a:pPr eaLnBrk="1" hangingPunct="1"/>
              <a:t>31</a:t>
            </a:fld>
            <a:endParaRPr lang="cs-CZ" dirty="0" smtClean="0"/>
          </a:p>
        </p:txBody>
      </p:sp>
      <p:sp>
        <p:nvSpPr>
          <p:cNvPr id="29699" name="Text Box 2"/>
          <p:cNvSpPr txBox="1">
            <a:spLocks noChangeArrowheads="1"/>
          </p:cNvSpPr>
          <p:nvPr/>
        </p:nvSpPr>
        <p:spPr bwMode="auto">
          <a:xfrm>
            <a:off x="990600" y="768350"/>
            <a:ext cx="5118100" cy="384016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cs-CZ" dirty="0"/>
          </a:p>
        </p:txBody>
      </p:sp>
      <p:sp>
        <p:nvSpPr>
          <p:cNvPr id="29700" name="Rectangle 3"/>
          <p:cNvSpPr>
            <a:spLocks noGrp="1" noChangeArrowheads="1"/>
          </p:cNvSpPr>
          <p:nvPr>
            <p:ph type="body"/>
          </p:nvPr>
        </p:nvSpPr>
        <p:spPr>
          <a:xfrm>
            <a:off x="709613" y="4862513"/>
            <a:ext cx="5678487" cy="4606925"/>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cs-CZ"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Kliknutím lze upravit styl.</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pPr>
              <a:defRPr/>
            </a:pPr>
            <a:endParaRPr lang="cs-CZ" dirty="0"/>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pPr>
              <a:defRPr/>
            </a:pPr>
            <a:endParaRPr lang="cs-CZ" dirty="0"/>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nice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nice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nice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pPr>
              <a:defRPr/>
            </a:pPr>
            <a:fld id="{08BBAFBF-41BB-43D7-A63B-324B23CB1BA7}" type="slidenum">
              <a:rPr lang="cs-CZ" smtClean="0"/>
              <a:pPr>
                <a:defRPr/>
              </a:pPr>
              <a:t>‹#›</a:t>
            </a:fld>
            <a:endParaRPr lang="cs-CZ"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pPr>
              <a:defRPr/>
            </a:pPr>
            <a:endParaRPr lang="cs-CZ" dirty="0"/>
          </a:p>
        </p:txBody>
      </p:sp>
      <p:sp>
        <p:nvSpPr>
          <p:cNvPr id="5" name="Zástupný symbol pro zápatí 4"/>
          <p:cNvSpPr>
            <a:spLocks noGrp="1"/>
          </p:cNvSpPr>
          <p:nvPr>
            <p:ph type="ftr" sz="quarter" idx="11"/>
          </p:nvPr>
        </p:nvSpPr>
        <p:spPr/>
        <p:txBody>
          <a:bodyPr/>
          <a:lstStyle/>
          <a:p>
            <a:pPr>
              <a:defRPr/>
            </a:pPr>
            <a:endParaRPr lang="cs-CZ" dirty="0"/>
          </a:p>
        </p:txBody>
      </p:sp>
      <p:sp>
        <p:nvSpPr>
          <p:cNvPr id="6" name="Zástupný symbol pro číslo snímku 5"/>
          <p:cNvSpPr>
            <a:spLocks noGrp="1"/>
          </p:cNvSpPr>
          <p:nvPr>
            <p:ph type="sldNum" sz="quarter" idx="12"/>
          </p:nvPr>
        </p:nvSpPr>
        <p:spPr/>
        <p:txBody>
          <a:bodyPr/>
          <a:lstStyle/>
          <a:p>
            <a:pPr>
              <a:defRPr/>
            </a:pPr>
            <a:fld id="{E0F0CFE9-2A4F-4D99-B945-F21DBB655D06}" type="slidenum">
              <a:rPr lang="cs-CZ" smtClean="0"/>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pPr>
              <a:defRPr/>
            </a:pPr>
            <a:endParaRPr lang="cs-CZ" dirty="0"/>
          </a:p>
        </p:txBody>
      </p:sp>
      <p:sp>
        <p:nvSpPr>
          <p:cNvPr id="5" name="Zástupný symbol pro zápatí 4"/>
          <p:cNvSpPr>
            <a:spLocks noGrp="1"/>
          </p:cNvSpPr>
          <p:nvPr>
            <p:ph type="ftr" sz="quarter" idx="11"/>
          </p:nvPr>
        </p:nvSpPr>
        <p:spPr/>
        <p:txBody>
          <a:bodyPr/>
          <a:lstStyle/>
          <a:p>
            <a:pPr>
              <a:defRPr/>
            </a:pPr>
            <a:endParaRPr lang="cs-CZ" dirty="0"/>
          </a:p>
        </p:txBody>
      </p:sp>
      <p:sp>
        <p:nvSpPr>
          <p:cNvPr id="6" name="Zástupný symbol pro číslo snímku 5"/>
          <p:cNvSpPr>
            <a:spLocks noGrp="1"/>
          </p:cNvSpPr>
          <p:nvPr>
            <p:ph type="sldNum" sz="quarter" idx="12"/>
          </p:nvPr>
        </p:nvSpPr>
        <p:spPr/>
        <p:txBody>
          <a:bodyPr/>
          <a:lstStyle/>
          <a:p>
            <a:pPr>
              <a:defRPr/>
            </a:pPr>
            <a:fld id="{7DC8B544-1A19-4768-9399-DBA3F5AACF5A}" type="slidenum">
              <a:rPr lang="cs-CZ" smtClean="0"/>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pPr>
              <a:defRPr/>
            </a:pPr>
            <a:endParaRPr lang="cs-CZ" dirty="0"/>
          </a:p>
        </p:txBody>
      </p:sp>
      <p:sp>
        <p:nvSpPr>
          <p:cNvPr id="9" name="Zástupný symbol pro číslo snímku 8"/>
          <p:cNvSpPr>
            <a:spLocks noGrp="1"/>
          </p:cNvSpPr>
          <p:nvPr>
            <p:ph type="sldNum" sz="quarter" idx="15"/>
          </p:nvPr>
        </p:nvSpPr>
        <p:spPr/>
        <p:txBody>
          <a:bodyPr rtlCol="0"/>
          <a:lstStyle/>
          <a:p>
            <a:pPr>
              <a:defRPr/>
            </a:pPr>
            <a:fld id="{7B9890F8-7A19-4DC2-B7C5-3746012FC0BF}" type="slidenum">
              <a:rPr lang="cs-CZ" smtClean="0"/>
              <a:pPr>
                <a:defRPr/>
              </a:pPr>
              <a:t>‹#›</a:t>
            </a:fld>
            <a:endParaRPr lang="cs-CZ" dirty="0"/>
          </a:p>
        </p:txBody>
      </p:sp>
      <p:sp>
        <p:nvSpPr>
          <p:cNvPr id="10" name="Zástupný symbol pro zápatí 9"/>
          <p:cNvSpPr>
            <a:spLocks noGrp="1"/>
          </p:cNvSpPr>
          <p:nvPr>
            <p:ph type="ftr" sz="quarter" idx="16"/>
          </p:nvPr>
        </p:nvSpPr>
        <p:spPr/>
        <p:txBody>
          <a:bodyPr rtlCol="0"/>
          <a:lstStyle/>
          <a:p>
            <a:pPr>
              <a:defRPr/>
            </a:pPr>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pPr>
              <a:defRPr/>
            </a:pPr>
            <a:endParaRPr lang="cs-CZ" dirty="0"/>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pPr>
              <a:defRPr/>
            </a:pPr>
            <a:endParaRPr lang="cs-CZ" dirty="0"/>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nice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nice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nice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pPr>
              <a:defRPr/>
            </a:pPr>
            <a:fld id="{0DA6C037-4D94-4CC1-9922-1C92E918C66D}" type="slidenum">
              <a:rPr lang="cs-CZ" smtClean="0"/>
              <a:pPr>
                <a:defRPr/>
              </a:pPr>
              <a:t>‹#›</a:t>
            </a:fld>
            <a:endParaRPr lang="cs-CZ"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pPr>
              <a:defRPr/>
            </a:pPr>
            <a:endParaRPr lang="cs-CZ" dirty="0"/>
          </a:p>
        </p:txBody>
      </p:sp>
      <p:sp>
        <p:nvSpPr>
          <p:cNvPr id="6" name="Zástupný symbol pro zápatí 5"/>
          <p:cNvSpPr>
            <a:spLocks noGrp="1"/>
          </p:cNvSpPr>
          <p:nvPr>
            <p:ph type="ftr" sz="quarter" idx="11"/>
          </p:nvPr>
        </p:nvSpPr>
        <p:spPr/>
        <p:txBody>
          <a:bodyPr/>
          <a:lstStyle/>
          <a:p>
            <a:pPr>
              <a:defRPr/>
            </a:pPr>
            <a:endParaRPr lang="cs-CZ" dirty="0"/>
          </a:p>
        </p:txBody>
      </p:sp>
      <p:sp>
        <p:nvSpPr>
          <p:cNvPr id="7" name="Zástupný symbol pro číslo snímku 6"/>
          <p:cNvSpPr>
            <a:spLocks noGrp="1"/>
          </p:cNvSpPr>
          <p:nvPr>
            <p:ph type="sldNum" sz="quarter" idx="12"/>
          </p:nvPr>
        </p:nvSpPr>
        <p:spPr/>
        <p:txBody>
          <a:bodyPr/>
          <a:lstStyle/>
          <a:p>
            <a:pPr>
              <a:defRPr/>
            </a:pPr>
            <a:fld id="{C9676CC4-ED0E-4BDF-8F85-5BF376BD892F}" type="slidenum">
              <a:rPr lang="cs-CZ" smtClean="0"/>
              <a:pPr>
                <a:defRPr/>
              </a:pPr>
              <a:t>‹#›</a:t>
            </a:fld>
            <a:endParaRPr lang="cs-CZ" dirty="0"/>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Kliknutím lze upravit styl.</a:t>
            </a:r>
            <a:endParaRPr kumimoji="0" lang="en-US"/>
          </a:p>
        </p:txBody>
      </p:sp>
      <p:sp>
        <p:nvSpPr>
          <p:cNvPr id="7" name="Zástupný symbol pro datum 6"/>
          <p:cNvSpPr>
            <a:spLocks noGrp="1"/>
          </p:cNvSpPr>
          <p:nvPr>
            <p:ph type="dt" sz="half" idx="10"/>
          </p:nvPr>
        </p:nvSpPr>
        <p:spPr/>
        <p:txBody>
          <a:bodyPr/>
          <a:lstStyle/>
          <a:p>
            <a:pPr>
              <a:defRPr/>
            </a:pPr>
            <a:endParaRPr lang="cs-CZ" dirty="0"/>
          </a:p>
        </p:txBody>
      </p:sp>
      <p:sp>
        <p:nvSpPr>
          <p:cNvPr id="8" name="Zástupný symbol pro zápatí 7"/>
          <p:cNvSpPr>
            <a:spLocks noGrp="1"/>
          </p:cNvSpPr>
          <p:nvPr>
            <p:ph type="ftr" sz="quarter" idx="11"/>
          </p:nvPr>
        </p:nvSpPr>
        <p:spPr/>
        <p:txBody>
          <a:bodyPr/>
          <a:lstStyle/>
          <a:p>
            <a:pPr>
              <a:defRPr/>
            </a:pPr>
            <a:endParaRPr lang="cs-CZ" dirty="0"/>
          </a:p>
        </p:txBody>
      </p:sp>
      <p:sp>
        <p:nvSpPr>
          <p:cNvPr id="9" name="Zástupný symbol pro číslo snímku 8"/>
          <p:cNvSpPr>
            <a:spLocks noGrp="1"/>
          </p:cNvSpPr>
          <p:nvPr>
            <p:ph type="sldNum" sz="quarter" idx="12"/>
          </p:nvPr>
        </p:nvSpPr>
        <p:spPr/>
        <p:txBody>
          <a:bodyPr/>
          <a:lstStyle/>
          <a:p>
            <a:pPr>
              <a:defRPr/>
            </a:pPr>
            <a:fld id="{E8D81672-1443-4483-864C-9E88D65796BC}" type="slidenum">
              <a:rPr lang="cs-CZ" smtClean="0"/>
              <a:pPr>
                <a:defRPr/>
              </a:pPr>
              <a:t>‹#›</a:t>
            </a:fld>
            <a:endParaRPr lang="cs-CZ" dirty="0"/>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6" name="Zástupný symbol pro datum 5"/>
          <p:cNvSpPr>
            <a:spLocks noGrp="1"/>
          </p:cNvSpPr>
          <p:nvPr>
            <p:ph type="dt" sz="half" idx="10"/>
          </p:nvPr>
        </p:nvSpPr>
        <p:spPr/>
        <p:txBody>
          <a:bodyPr rtlCol="0"/>
          <a:lstStyle/>
          <a:p>
            <a:pPr>
              <a:defRPr/>
            </a:pPr>
            <a:endParaRPr lang="cs-CZ" dirty="0"/>
          </a:p>
        </p:txBody>
      </p:sp>
      <p:sp>
        <p:nvSpPr>
          <p:cNvPr id="7" name="Zástupný symbol pro číslo snímku 6"/>
          <p:cNvSpPr>
            <a:spLocks noGrp="1"/>
          </p:cNvSpPr>
          <p:nvPr>
            <p:ph type="sldNum" sz="quarter" idx="11"/>
          </p:nvPr>
        </p:nvSpPr>
        <p:spPr/>
        <p:txBody>
          <a:bodyPr rtlCol="0"/>
          <a:lstStyle/>
          <a:p>
            <a:pPr>
              <a:defRPr/>
            </a:pPr>
            <a:fld id="{84E1EB16-50A5-40AA-B28C-3B9EE4601CF6}" type="slidenum">
              <a:rPr lang="cs-CZ" smtClean="0"/>
              <a:pPr>
                <a:defRPr/>
              </a:pPr>
              <a:t>‹#›</a:t>
            </a:fld>
            <a:endParaRPr lang="cs-CZ" dirty="0"/>
          </a:p>
        </p:txBody>
      </p:sp>
      <p:sp>
        <p:nvSpPr>
          <p:cNvPr id="8" name="Zástupný symbol pro zápatí 7"/>
          <p:cNvSpPr>
            <a:spLocks noGrp="1"/>
          </p:cNvSpPr>
          <p:nvPr>
            <p:ph type="ftr" sz="quarter" idx="12"/>
          </p:nvPr>
        </p:nvSpPr>
        <p:spPr/>
        <p:txBody>
          <a:bodyPr rtlCol="0"/>
          <a:lstStyle/>
          <a:p>
            <a:pPr>
              <a:defRPr/>
            </a:pPr>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endParaRPr lang="cs-CZ" dirty="0"/>
          </a:p>
        </p:txBody>
      </p:sp>
      <p:sp>
        <p:nvSpPr>
          <p:cNvPr id="3" name="Zástupný symbol pro zápatí 2"/>
          <p:cNvSpPr>
            <a:spLocks noGrp="1"/>
          </p:cNvSpPr>
          <p:nvPr>
            <p:ph type="ftr" sz="quarter" idx="11"/>
          </p:nvPr>
        </p:nvSpPr>
        <p:spPr/>
        <p:txBody>
          <a:bodyPr/>
          <a:lstStyle/>
          <a:p>
            <a:pPr>
              <a:defRPr/>
            </a:pPr>
            <a:endParaRPr lang="cs-CZ" dirty="0"/>
          </a:p>
        </p:txBody>
      </p:sp>
      <p:sp>
        <p:nvSpPr>
          <p:cNvPr id="4" name="Zástupný symbol pro číslo snímku 3"/>
          <p:cNvSpPr>
            <a:spLocks noGrp="1"/>
          </p:cNvSpPr>
          <p:nvPr>
            <p:ph type="sldNum" sz="quarter" idx="12"/>
          </p:nvPr>
        </p:nvSpPr>
        <p:spPr/>
        <p:txBody>
          <a:bodyPr/>
          <a:lstStyle/>
          <a:p>
            <a:pPr>
              <a:defRPr/>
            </a:pPr>
            <a:fld id="{288B26BD-CB55-4333-91EF-956852BC2D1E}" type="slidenum">
              <a:rPr lang="cs-CZ" smtClean="0"/>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Přímá spojnice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nice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nice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pPr>
              <a:defRPr/>
            </a:pPr>
            <a:endParaRPr lang="cs-CZ" dirty="0"/>
          </a:p>
        </p:txBody>
      </p:sp>
      <p:sp>
        <p:nvSpPr>
          <p:cNvPr id="22" name="Zástupný symbol pro číslo snímku 21"/>
          <p:cNvSpPr>
            <a:spLocks noGrp="1"/>
          </p:cNvSpPr>
          <p:nvPr>
            <p:ph type="sldNum" sz="quarter" idx="15"/>
          </p:nvPr>
        </p:nvSpPr>
        <p:spPr/>
        <p:txBody>
          <a:bodyPr rtlCol="0"/>
          <a:lstStyle/>
          <a:p>
            <a:pPr>
              <a:defRPr/>
            </a:pPr>
            <a:fld id="{38BC3296-626E-47BA-86AB-5C517BDE4A18}" type="slidenum">
              <a:rPr lang="cs-CZ" smtClean="0"/>
              <a:pPr>
                <a:defRPr/>
              </a:pPr>
              <a:t>‹#›</a:t>
            </a:fld>
            <a:endParaRPr lang="cs-CZ" dirty="0"/>
          </a:p>
        </p:txBody>
      </p:sp>
      <p:sp>
        <p:nvSpPr>
          <p:cNvPr id="23" name="Zástupný symbol pro zápatí 22"/>
          <p:cNvSpPr>
            <a:spLocks noGrp="1"/>
          </p:cNvSpPr>
          <p:nvPr>
            <p:ph type="ftr" sz="quarter" idx="16"/>
          </p:nvPr>
        </p:nvSpPr>
        <p:spPr/>
        <p:txBody>
          <a:bodyPr rtlCol="0"/>
          <a:lstStyle/>
          <a:p>
            <a:pPr>
              <a:defRPr/>
            </a:pPr>
            <a:endParaRPr lang="cs-CZ"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10" name="Přímá spojnice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nice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nice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nice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pPr>
              <a:defRPr/>
            </a:pPr>
            <a:endParaRPr lang="cs-CZ" dirty="0"/>
          </a:p>
        </p:txBody>
      </p:sp>
      <p:sp>
        <p:nvSpPr>
          <p:cNvPr id="18" name="Zástupný symbol pro číslo snímku 17"/>
          <p:cNvSpPr>
            <a:spLocks noGrp="1"/>
          </p:cNvSpPr>
          <p:nvPr>
            <p:ph type="sldNum" sz="quarter" idx="11"/>
          </p:nvPr>
        </p:nvSpPr>
        <p:spPr/>
        <p:txBody>
          <a:bodyPr rtlCol="0"/>
          <a:lstStyle/>
          <a:p>
            <a:pPr>
              <a:defRPr/>
            </a:pPr>
            <a:fld id="{0E15EA24-EE58-40B0-91E8-1B727615DBDE}" type="slidenum">
              <a:rPr lang="cs-CZ" smtClean="0"/>
              <a:pPr>
                <a:defRPr/>
              </a:pPr>
              <a:t>‹#›</a:t>
            </a:fld>
            <a:endParaRPr lang="cs-CZ" dirty="0"/>
          </a:p>
        </p:txBody>
      </p:sp>
      <p:sp>
        <p:nvSpPr>
          <p:cNvPr id="21" name="Zástupný symbol pro zápatí 20"/>
          <p:cNvSpPr>
            <a:spLocks noGrp="1"/>
          </p:cNvSpPr>
          <p:nvPr>
            <p:ph type="ftr" sz="quarter" idx="12"/>
          </p:nvPr>
        </p:nvSpPr>
        <p:spPr/>
        <p:txBody>
          <a:bodyPr rtlCol="0"/>
          <a:lstStyle/>
          <a:p>
            <a:pPr>
              <a:defRPr/>
            </a:pPr>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cs-CZ" dirty="0"/>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cs-CZ" dirty="0"/>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nice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D674CB89-3A36-4498-8228-0471C0566939}" type="slidenum">
              <a:rPr lang="cs-CZ" smtClean="0"/>
              <a:pPr>
                <a:defRPr/>
              </a:pPr>
              <a:t>‹#›</a:t>
            </a:fld>
            <a:endParaRPr lang="cs-CZ"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hyperlink" Target="http://arnika.org/obec-nenkovic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arnika.org/mesto-kyjov" TargetMode="External"/><Relationship Id="rId2" Type="http://schemas.openxmlformats.org/officeDocument/2006/relationships/hyperlink" Target="http://arnika.org/mesto-pise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arnika.org/obec-moravany" TargetMode="External"/><Relationship Id="rId2" Type="http://schemas.openxmlformats.org/officeDocument/2006/relationships/hyperlink" Target="http://arnika.org/obec-novy-hrade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nstitut-urmo.cz/cz/projekty/18-odpadove-hospodarstvi" TargetMode="External"/><Relationship Id="rId2" Type="http://schemas.openxmlformats.org/officeDocument/2006/relationships/hyperlink" Target="http://www.tretiruka.cz/media-a-odpady/predchazeni-vzniku-odpadu/konference-pvo-2016/" TargetMode="External"/><Relationship Id="rId1" Type="http://schemas.openxmlformats.org/officeDocument/2006/relationships/slideLayout" Target="../slideLayouts/slideLayout2.xml"/><Relationship Id="rId5" Type="http://schemas.openxmlformats.org/officeDocument/2006/relationships/hyperlink" Target="https://isoh.mzp.cz/VISOH/" TargetMode="External"/><Relationship Id="rId4" Type="http://schemas.openxmlformats.org/officeDocument/2006/relationships/hyperlink" Target="http://www.ekokom.cz/cz/ostatni/o-spolecnosti/nase-projekty/odpady-a-obce-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arnika.org/kauzy-odpady" TargetMode="External"/><Relationship Id="rId2" Type="http://schemas.openxmlformats.org/officeDocument/2006/relationships/hyperlink" Target="http://arnika.org/oh-obci-prirucka-1/download/oh-obci-prirucka-1-pdf" TargetMode="External"/><Relationship Id="rId1" Type="http://schemas.openxmlformats.org/officeDocument/2006/relationships/slideLayout" Target="../slideLayouts/slideLayout2.xml"/><Relationship Id="rId5" Type="http://schemas.openxmlformats.org/officeDocument/2006/relationships/hyperlink" Target="http://arnika.org/indikatory-oh-obci" TargetMode="External"/><Relationship Id="rId4" Type="http://schemas.openxmlformats.org/officeDocument/2006/relationships/hyperlink" Target="http://pvo.arnika.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979712" y="5013177"/>
            <a:ext cx="4032448" cy="792088"/>
          </a:xfrm>
        </p:spPr>
        <p:txBody>
          <a:bodyPr>
            <a:normAutofit/>
          </a:bodyPr>
          <a:lstStyle/>
          <a:p>
            <a:pPr eaLnBrk="1" hangingPunct="1"/>
            <a:r>
              <a:rPr lang="cs-CZ" sz="2400" smtClean="0"/>
              <a:t>Milan </a:t>
            </a:r>
            <a:r>
              <a:rPr lang="cs-CZ" sz="2400" dirty="0" smtClean="0"/>
              <a:t>Havel – Arnika</a:t>
            </a:r>
          </a:p>
        </p:txBody>
      </p:sp>
      <p:sp>
        <p:nvSpPr>
          <p:cNvPr id="2051" name="Rectangle 2"/>
          <p:cNvSpPr txBox="1">
            <a:spLocks noChangeArrowheads="1"/>
          </p:cNvSpPr>
          <p:nvPr/>
        </p:nvSpPr>
        <p:spPr bwMode="auto">
          <a:xfrm>
            <a:off x="784225" y="3429000"/>
            <a:ext cx="7772400"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4400" b="1" dirty="0" smtClean="0">
                <a:solidFill>
                  <a:schemeClr val="tx2"/>
                </a:solidFill>
              </a:rPr>
              <a:t>      Odpadové hospodářství měst  a  obcí</a:t>
            </a:r>
            <a:endParaRPr lang="cs-CZ" sz="4400" b="1" dirty="0">
              <a:solidFill>
                <a:schemeClr val="tx2"/>
              </a:solidFill>
            </a:endParaRPr>
          </a:p>
        </p:txBody>
      </p:sp>
      <p:grpSp>
        <p:nvGrpSpPr>
          <p:cNvPr id="10" name="Skupina 9"/>
          <p:cNvGrpSpPr/>
          <p:nvPr/>
        </p:nvGrpSpPr>
        <p:grpSpPr>
          <a:xfrm>
            <a:off x="613568" y="1628800"/>
            <a:ext cx="8113713" cy="1484313"/>
            <a:chOff x="482600" y="1384300"/>
            <a:chExt cx="8113713" cy="1484313"/>
          </a:xfrm>
        </p:grpSpPr>
        <p:pic>
          <p:nvPicPr>
            <p:cNvPr id="11" name="Picture 59" descr="IMG_17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84300"/>
              <a:ext cx="1979613"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2" descr="IMG_25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1384300"/>
              <a:ext cx="1979613"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8" descr="IMG_22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700" y="1384300"/>
              <a:ext cx="1979613"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2" descr="Kompost_trava_Chabry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600" y="1384300"/>
              <a:ext cx="1976438"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5" name="Picture 1" descr="arnika aktu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4513" y="5922169"/>
            <a:ext cx="1285875" cy="8096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4"/>
          <p:cNvSpPr>
            <a:spLocks noChangeArrowheads="1"/>
          </p:cNvSpPr>
          <p:nvPr/>
        </p:nvSpPr>
        <p:spPr bwMode="auto">
          <a:xfrm>
            <a:off x="0" y="1257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1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Finanční </a:t>
            </a:r>
            <a:r>
              <a:rPr lang="cs-CZ" dirty="0"/>
              <a:t>motivace obyvatel</a:t>
            </a:r>
          </a:p>
        </p:txBody>
      </p:sp>
      <p:sp>
        <p:nvSpPr>
          <p:cNvPr id="3" name="Zástupný symbol pro obsah 2"/>
          <p:cNvSpPr>
            <a:spLocks noGrp="1"/>
          </p:cNvSpPr>
          <p:nvPr>
            <p:ph sz="quarter" idx="1"/>
          </p:nvPr>
        </p:nvSpPr>
        <p:spPr>
          <a:xfrm>
            <a:off x="457200" y="1600200"/>
            <a:ext cx="8003232" cy="4873752"/>
          </a:xfrm>
        </p:spPr>
        <p:txBody>
          <a:bodyPr>
            <a:normAutofit fontScale="92500" lnSpcReduction="20000"/>
          </a:bodyPr>
          <a:lstStyle/>
          <a:p>
            <a:pPr marL="0" indent="0">
              <a:buNone/>
            </a:pPr>
            <a:r>
              <a:rPr lang="cs-CZ" dirty="0" smtClean="0"/>
              <a:t>Motivační platby lze rozdělit na 2 skupiny:</a:t>
            </a:r>
          </a:p>
          <a:p>
            <a:r>
              <a:rPr lang="cs-CZ" dirty="0" smtClean="0"/>
              <a:t>platba odvozená od množství produkovaných odpadů (PAYT)</a:t>
            </a:r>
          </a:p>
          <a:p>
            <a:r>
              <a:rPr lang="cs-CZ" dirty="0" smtClean="0"/>
              <a:t>místní poplatek + různé varianty slev</a:t>
            </a:r>
          </a:p>
          <a:p>
            <a:pPr marL="0" indent="0">
              <a:buNone/>
            </a:pPr>
            <a:endParaRPr lang="cs-CZ" dirty="0" smtClean="0"/>
          </a:p>
          <a:p>
            <a:pPr marL="0" indent="0">
              <a:buNone/>
            </a:pPr>
            <a:r>
              <a:rPr lang="cs-CZ" b="1" dirty="0"/>
              <a:t>Na rozdíl od zahraničí nejsou obvykle v ČR zatíženy platbou další složky odpadu (tříděný sběr, objemný odpad, svoz bioodpadu).</a:t>
            </a:r>
            <a:r>
              <a:rPr lang="cs-CZ" dirty="0"/>
              <a:t> </a:t>
            </a:r>
            <a:endParaRPr lang="cs-CZ" dirty="0" smtClean="0"/>
          </a:p>
          <a:p>
            <a:pPr marL="0" indent="0">
              <a:buNone/>
            </a:pPr>
            <a:r>
              <a:rPr lang="cs-CZ" dirty="0" smtClean="0"/>
              <a:t>To </a:t>
            </a:r>
            <a:r>
              <a:rPr lang="cs-CZ" dirty="0"/>
              <a:t>může být důvod, proč jsme při komunikaci s obcemi nezaznamenali větší problémy s černými skládkami či nelegálním pálením odpadů. Naopak jsme zjistili, že se tyto obce snaží pro své občany nastavit pohodlný systém třídění. To má význam. Platby za popelnice nejsou tak vysoké, aby domácnosti motivovali absolutně. Je jim proto třeba usnadnit i třídění</a:t>
            </a:r>
            <a:r>
              <a:rPr lang="cs-CZ" dirty="0" smtClean="0"/>
              <a:t>.</a:t>
            </a:r>
            <a:endParaRPr lang="cs-CZ" dirty="0"/>
          </a:p>
        </p:txBody>
      </p:sp>
    </p:spTree>
    <p:extLst>
      <p:ext uri="{BB962C8B-B14F-4D97-AF65-F5344CB8AC3E}">
        <p14:creationId xmlns:p14="http://schemas.microsoft.com/office/powerpoint/2010/main" val="176317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Finanční </a:t>
            </a:r>
            <a:r>
              <a:rPr lang="cs-CZ" dirty="0"/>
              <a:t>motivace obyvatel</a:t>
            </a:r>
          </a:p>
        </p:txBody>
      </p:sp>
      <p:sp>
        <p:nvSpPr>
          <p:cNvPr id="6" name="Zástupný symbol pro obsah 5"/>
          <p:cNvSpPr>
            <a:spLocks noGrp="1"/>
          </p:cNvSpPr>
          <p:nvPr>
            <p:ph sz="quarter" idx="1"/>
          </p:nvPr>
        </p:nvSpPr>
        <p:spPr>
          <a:xfrm>
            <a:off x="457200" y="1600200"/>
            <a:ext cx="8147248" cy="4873752"/>
          </a:xfrm>
        </p:spPr>
        <p:txBody>
          <a:bodyPr/>
          <a:lstStyle/>
          <a:p>
            <a:pPr marL="0" indent="0">
              <a:buNone/>
            </a:pPr>
            <a:r>
              <a:rPr lang="cs-CZ" b="1" dirty="0"/>
              <a:t>Motivační platba za odpady (PAYT) </a:t>
            </a:r>
            <a:r>
              <a:rPr lang="cs-CZ" dirty="0"/>
              <a:t>může být odvozena různým způsobem:</a:t>
            </a:r>
          </a:p>
          <a:p>
            <a:pPr lvl="0"/>
            <a:r>
              <a:rPr lang="cs-CZ" dirty="0"/>
              <a:t>platba za každý vývoz odpadu (známkový systém</a:t>
            </a:r>
            <a:r>
              <a:rPr lang="cs-CZ" dirty="0" smtClean="0"/>
              <a:t>) – Dalešice (Lib), Nový Hrádek (</a:t>
            </a:r>
            <a:r>
              <a:rPr lang="cs-CZ" dirty="0" err="1" smtClean="0"/>
              <a:t>Khk</a:t>
            </a:r>
            <a:r>
              <a:rPr lang="cs-CZ" dirty="0" smtClean="0"/>
              <a:t>), Mikulčice (</a:t>
            </a:r>
            <a:r>
              <a:rPr lang="cs-CZ" dirty="0" err="1" smtClean="0"/>
              <a:t>Jhm</a:t>
            </a:r>
            <a:r>
              <a:rPr lang="cs-CZ" dirty="0" smtClean="0"/>
              <a:t>)</a:t>
            </a:r>
            <a:endParaRPr lang="cs-CZ" dirty="0"/>
          </a:p>
          <a:p>
            <a:pPr lvl="0"/>
            <a:r>
              <a:rPr lang="cs-CZ" dirty="0"/>
              <a:t>roční platba za odpady podle objemu </a:t>
            </a:r>
            <a:r>
              <a:rPr lang="cs-CZ" dirty="0" smtClean="0"/>
              <a:t>nádoby (Staré Hradiště)</a:t>
            </a:r>
            <a:endParaRPr lang="cs-CZ" dirty="0"/>
          </a:p>
          <a:p>
            <a:pPr lvl="0"/>
            <a:r>
              <a:rPr lang="cs-CZ" dirty="0"/>
              <a:t>roční platba za odpady podle objemu a frekvence </a:t>
            </a:r>
            <a:r>
              <a:rPr lang="cs-CZ" dirty="0" smtClean="0"/>
              <a:t>svozu (Moravany, Fulnek)</a:t>
            </a:r>
            <a:endParaRPr lang="cs-CZ" dirty="0"/>
          </a:p>
          <a:p>
            <a:r>
              <a:rPr lang="cs-CZ" dirty="0"/>
              <a:t>lze doplnit paušální platbou k pokrytí dalších nákladů (Chvalšiny)</a:t>
            </a:r>
          </a:p>
          <a:p>
            <a:pPr lvl="0"/>
            <a:r>
              <a:rPr lang="cs-CZ" dirty="0" smtClean="0"/>
              <a:t>platba </a:t>
            </a:r>
            <a:r>
              <a:rPr lang="cs-CZ" dirty="0"/>
              <a:t>za odpady podle hmotnosti vyprodukovaného </a:t>
            </a:r>
            <a:r>
              <a:rPr lang="cs-CZ" dirty="0" smtClean="0"/>
              <a:t>odpadu (v ČR se nepoužívá)</a:t>
            </a:r>
          </a:p>
          <a:p>
            <a:pPr marL="0" indent="0">
              <a:buNone/>
            </a:pPr>
            <a:endParaRPr lang="cs-CZ" dirty="0"/>
          </a:p>
        </p:txBody>
      </p:sp>
    </p:spTree>
    <p:extLst>
      <p:ext uri="{BB962C8B-B14F-4D97-AF65-F5344CB8AC3E}">
        <p14:creationId xmlns:p14="http://schemas.microsoft.com/office/powerpoint/2010/main" val="4141384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 Nový Hrádek (800 obyvatel)</a:t>
            </a:r>
            <a:endParaRPr lang="cs-CZ" dirty="0"/>
          </a:p>
        </p:txBody>
      </p:sp>
      <p:sp>
        <p:nvSpPr>
          <p:cNvPr id="3" name="Zástupný symbol pro obsah 2"/>
          <p:cNvSpPr>
            <a:spLocks noGrp="1"/>
          </p:cNvSpPr>
          <p:nvPr>
            <p:ph sz="quarter" idx="1"/>
          </p:nvPr>
        </p:nvSpPr>
        <p:spPr>
          <a:xfrm>
            <a:off x="457200" y="1600200"/>
            <a:ext cx="8219256" cy="4873752"/>
          </a:xfrm>
        </p:spPr>
        <p:txBody>
          <a:bodyPr>
            <a:normAutofit fontScale="92500"/>
          </a:bodyPr>
          <a:lstStyle/>
          <a:p>
            <a:pPr marL="0" indent="0">
              <a:buNone/>
            </a:pPr>
            <a:r>
              <a:rPr lang="cs-CZ" dirty="0"/>
              <a:t>Třídění odpadů v Novém Hrádku je dlouhodobě na vysoké úrovni. Přispívá k tomu i to, že za odpady domácnosti neplatí paušál na hlavu, ale že hradí skutečně vyvezený odpad. Domácnosti platí také za uložení objemného odpadu. Úroveň recyklace v letech 2015 a 2016 dosáhla 60 % (viz tabulka). Městys má nadprůměrný </a:t>
            </a:r>
            <a:r>
              <a:rPr lang="cs-CZ" b="1" dirty="0"/>
              <a:t>příjem od EKO-</a:t>
            </a:r>
            <a:r>
              <a:rPr lang="cs-CZ" b="1" dirty="0" err="1"/>
              <a:t>KOMu</a:t>
            </a:r>
            <a:r>
              <a:rPr lang="cs-CZ" b="1" dirty="0"/>
              <a:t> </a:t>
            </a:r>
            <a:r>
              <a:rPr lang="cs-CZ" dirty="0"/>
              <a:t>(226 Kč/ob v roce 2015). Má také </a:t>
            </a:r>
            <a:r>
              <a:rPr lang="cs-CZ" b="1" dirty="0"/>
              <a:t>příjem z prodeje papíru a kovů</a:t>
            </a:r>
            <a:r>
              <a:rPr lang="cs-CZ" dirty="0"/>
              <a:t>. </a:t>
            </a:r>
            <a:endParaRPr lang="cs-CZ" dirty="0" smtClean="0"/>
          </a:p>
          <a:p>
            <a:pPr marL="0" indent="0">
              <a:buNone/>
            </a:pPr>
            <a:r>
              <a:rPr lang="cs-CZ" dirty="0" smtClean="0"/>
              <a:t>V</a:t>
            </a:r>
            <a:r>
              <a:rPr lang="cs-CZ" dirty="0"/>
              <a:t> Novém Hrádku se do barevných kontejnerů třídí papír, plasty, sklo bílé a barevné a textil, </a:t>
            </a:r>
            <a:r>
              <a:rPr lang="cs-CZ" b="1" dirty="0"/>
              <a:t>do pytlů se třídí PET láhve a nápojové kartony</a:t>
            </a:r>
            <a:r>
              <a:rPr lang="cs-CZ" dirty="0"/>
              <a:t>. Kovy, bioodpad a objemný odpad se třídí do velkoobjemových kontejnerů. Sběr nebezpečných odpadů probíhá 2x ročně. Zajištěn je i zpětný odběr baterií a elektroodpadu. Odpady se třídí i na hřbitově.</a:t>
            </a:r>
          </a:p>
          <a:p>
            <a:pPr marL="0" indent="0">
              <a:buNone/>
            </a:pPr>
            <a:endParaRPr lang="cs-CZ" dirty="0"/>
          </a:p>
        </p:txBody>
      </p:sp>
    </p:spTree>
    <p:extLst>
      <p:ext uri="{BB962C8B-B14F-4D97-AF65-F5344CB8AC3E}">
        <p14:creationId xmlns:p14="http://schemas.microsoft.com/office/powerpoint/2010/main" val="2094810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 Nový Hrádek (800 obyvatel)</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2803250057"/>
              </p:ext>
            </p:extLst>
          </p:nvPr>
        </p:nvGraphicFramePr>
        <p:xfrm>
          <a:off x="539552" y="1628800"/>
          <a:ext cx="3077675" cy="4366667"/>
        </p:xfrm>
        <a:graphic>
          <a:graphicData uri="http://schemas.openxmlformats.org/drawingml/2006/table">
            <a:tbl>
              <a:tblPr>
                <a:tableStyleId>{5C22544A-7EE6-4342-B048-85BDC9FD1C3A}</a:tableStyleId>
              </a:tblPr>
              <a:tblGrid>
                <a:gridCol w="1103233"/>
                <a:gridCol w="936104"/>
                <a:gridCol w="1038338"/>
              </a:tblGrid>
              <a:tr h="313848">
                <a:tc>
                  <a:txBody>
                    <a:bodyPr/>
                    <a:lstStyle/>
                    <a:p>
                      <a:pPr algn="l" fontAlgn="b"/>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2015</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2016</a:t>
                      </a:r>
                      <a:endParaRPr lang="cs-CZ" sz="1800" b="0" i="0" u="none" strike="noStrike" dirty="0">
                        <a:solidFill>
                          <a:srgbClr val="000000"/>
                        </a:solidFill>
                        <a:effectLst/>
                        <a:latin typeface="Calibri"/>
                      </a:endParaRPr>
                    </a:p>
                  </a:txBody>
                  <a:tcPr marL="9525" marR="9525" marT="9525" marB="0" anchor="b"/>
                </a:tc>
              </a:tr>
              <a:tr h="313848">
                <a:tc>
                  <a:txBody>
                    <a:bodyPr/>
                    <a:lstStyle/>
                    <a:p>
                      <a:pPr algn="l" fontAlgn="b"/>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(kg/ob)</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(kg/ob)</a:t>
                      </a:r>
                      <a:endParaRPr lang="cs-CZ" sz="1800" b="0" i="0" u="none" strike="noStrike">
                        <a:solidFill>
                          <a:srgbClr val="000000"/>
                        </a:solidFill>
                        <a:effectLst/>
                        <a:latin typeface="Calibri"/>
                      </a:endParaRPr>
                    </a:p>
                  </a:txBody>
                  <a:tcPr marL="9525" marR="9525" marT="9525" marB="0" anchor="b"/>
                </a:tc>
              </a:tr>
              <a:tr h="313848">
                <a:tc>
                  <a:txBody>
                    <a:bodyPr/>
                    <a:lstStyle/>
                    <a:p>
                      <a:pPr algn="l" fontAlgn="b"/>
                      <a:r>
                        <a:rPr lang="cs-CZ" sz="1800" u="none" strike="noStrike">
                          <a:effectLst/>
                        </a:rPr>
                        <a:t>papír</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21,1</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19,2</a:t>
                      </a:r>
                      <a:endParaRPr lang="cs-CZ" sz="1800" b="0" i="0" u="none" strike="noStrike">
                        <a:solidFill>
                          <a:srgbClr val="000000"/>
                        </a:solidFill>
                        <a:effectLst/>
                        <a:latin typeface="Calibri"/>
                      </a:endParaRPr>
                    </a:p>
                  </a:txBody>
                  <a:tcPr marL="9525" marR="9525" marT="9525" marB="0" anchor="b"/>
                </a:tc>
              </a:tr>
              <a:tr h="313848">
                <a:tc>
                  <a:txBody>
                    <a:bodyPr/>
                    <a:lstStyle/>
                    <a:p>
                      <a:pPr algn="l" fontAlgn="b"/>
                      <a:r>
                        <a:rPr lang="cs-CZ" sz="1800" u="none" strike="noStrike">
                          <a:effectLst/>
                        </a:rPr>
                        <a:t>plast</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dirty="0">
                          <a:effectLst/>
                        </a:rPr>
                        <a:t>18,6</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18,1</a:t>
                      </a:r>
                      <a:endParaRPr lang="cs-CZ" sz="1800" b="0" i="0" u="none" strike="noStrike">
                        <a:solidFill>
                          <a:srgbClr val="000000"/>
                        </a:solidFill>
                        <a:effectLst/>
                        <a:latin typeface="Calibri"/>
                      </a:endParaRPr>
                    </a:p>
                  </a:txBody>
                  <a:tcPr marL="9525" marR="9525" marT="9525" marB="0" anchor="b"/>
                </a:tc>
              </a:tr>
              <a:tr h="313848">
                <a:tc>
                  <a:txBody>
                    <a:bodyPr/>
                    <a:lstStyle/>
                    <a:p>
                      <a:pPr algn="l" fontAlgn="b"/>
                      <a:r>
                        <a:rPr lang="cs-CZ" sz="1800" u="none" strike="noStrike">
                          <a:effectLst/>
                        </a:rPr>
                        <a:t>sklo</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dirty="0">
                          <a:effectLst/>
                        </a:rPr>
                        <a:t>14,9</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17,8</a:t>
                      </a:r>
                      <a:endParaRPr lang="cs-CZ" sz="1800" b="0" i="0" u="none" strike="noStrike">
                        <a:solidFill>
                          <a:srgbClr val="000000"/>
                        </a:solidFill>
                        <a:effectLst/>
                        <a:latin typeface="Calibri"/>
                      </a:endParaRPr>
                    </a:p>
                  </a:txBody>
                  <a:tcPr marL="9525" marR="9525" marT="9525" marB="0" anchor="b"/>
                </a:tc>
              </a:tr>
              <a:tr h="313848">
                <a:tc>
                  <a:txBody>
                    <a:bodyPr/>
                    <a:lstStyle/>
                    <a:p>
                      <a:pPr algn="l" fontAlgn="b"/>
                      <a:r>
                        <a:rPr lang="cs-CZ" sz="1800" u="none" strike="noStrike">
                          <a:effectLst/>
                        </a:rPr>
                        <a:t>NK</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dirty="0">
                          <a:effectLst/>
                        </a:rPr>
                        <a:t>3,1</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dirty="0">
                          <a:effectLst/>
                        </a:rPr>
                        <a:t>1,9</a:t>
                      </a:r>
                      <a:endParaRPr lang="cs-CZ" sz="1800" b="0" i="0" u="none" strike="noStrike" dirty="0">
                        <a:solidFill>
                          <a:srgbClr val="000000"/>
                        </a:solidFill>
                        <a:effectLst/>
                        <a:latin typeface="Calibri"/>
                      </a:endParaRPr>
                    </a:p>
                  </a:txBody>
                  <a:tcPr marL="9525" marR="9525" marT="9525" marB="0" anchor="b"/>
                </a:tc>
              </a:tr>
              <a:tr h="313848">
                <a:tc>
                  <a:txBody>
                    <a:bodyPr/>
                    <a:lstStyle/>
                    <a:p>
                      <a:pPr algn="l" fontAlgn="b"/>
                      <a:r>
                        <a:rPr lang="cs-CZ" sz="1800" u="none" strike="noStrike">
                          <a:effectLst/>
                        </a:rPr>
                        <a:t>textil</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dirty="0">
                          <a:effectLst/>
                        </a:rPr>
                        <a:t>5,0</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3,1</a:t>
                      </a:r>
                      <a:endParaRPr lang="cs-CZ" sz="1800" b="0" i="0" u="none" strike="noStrike">
                        <a:solidFill>
                          <a:srgbClr val="000000"/>
                        </a:solidFill>
                        <a:effectLst/>
                        <a:latin typeface="Calibri"/>
                      </a:endParaRPr>
                    </a:p>
                  </a:txBody>
                  <a:tcPr marL="9525" marR="9525" marT="9525" marB="0" anchor="b"/>
                </a:tc>
              </a:tr>
              <a:tr h="313848">
                <a:tc>
                  <a:txBody>
                    <a:bodyPr/>
                    <a:lstStyle/>
                    <a:p>
                      <a:pPr algn="l" fontAlgn="b"/>
                      <a:r>
                        <a:rPr lang="cs-CZ" sz="1800" u="none" strike="noStrike">
                          <a:effectLst/>
                        </a:rPr>
                        <a:t>kovy</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dirty="0">
                          <a:effectLst/>
                        </a:rPr>
                        <a:t>11,2</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13,6</a:t>
                      </a:r>
                      <a:endParaRPr lang="cs-CZ" sz="1800" b="0" i="0" u="none" strike="noStrike">
                        <a:solidFill>
                          <a:srgbClr val="000000"/>
                        </a:solidFill>
                        <a:effectLst/>
                        <a:latin typeface="Calibri"/>
                      </a:endParaRPr>
                    </a:p>
                  </a:txBody>
                  <a:tcPr marL="9525" marR="9525" marT="9525" marB="0" anchor="b"/>
                </a:tc>
              </a:tr>
              <a:tr h="313848">
                <a:tc>
                  <a:txBody>
                    <a:bodyPr/>
                    <a:lstStyle/>
                    <a:p>
                      <a:pPr algn="l" fontAlgn="b"/>
                      <a:r>
                        <a:rPr lang="cs-CZ" sz="1800" u="none" strike="noStrike">
                          <a:effectLst/>
                        </a:rPr>
                        <a:t>bio</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dirty="0">
                          <a:effectLst/>
                        </a:rPr>
                        <a:t>31,7</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38,6</a:t>
                      </a:r>
                      <a:endParaRPr lang="cs-CZ" sz="1800" b="0" i="0" u="none" strike="noStrike">
                        <a:solidFill>
                          <a:srgbClr val="000000"/>
                        </a:solidFill>
                        <a:effectLst/>
                        <a:latin typeface="Calibri"/>
                      </a:endParaRPr>
                    </a:p>
                  </a:txBody>
                  <a:tcPr marL="9525" marR="9525" marT="9525" marB="0" anchor="b"/>
                </a:tc>
              </a:tr>
              <a:tr h="313848">
                <a:tc>
                  <a:txBody>
                    <a:bodyPr/>
                    <a:lstStyle/>
                    <a:p>
                      <a:pPr algn="l" fontAlgn="b"/>
                      <a:r>
                        <a:rPr lang="cs-CZ" sz="1800" u="none" strike="noStrike">
                          <a:effectLst/>
                        </a:rPr>
                        <a:t>elektro</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3,8</a:t>
                      </a:r>
                      <a:endParaRPr lang="cs-CZ" sz="1800" b="0" i="0" u="none" strike="noStrike">
                        <a:solidFill>
                          <a:srgbClr val="000000"/>
                        </a:solidFill>
                        <a:effectLst/>
                        <a:latin typeface="Calibri"/>
                      </a:endParaRPr>
                    </a:p>
                  </a:txBody>
                  <a:tcPr marL="9525" marR="9525" marT="9525" marB="0" anchor="b"/>
                </a:tc>
                <a:tc>
                  <a:txBody>
                    <a:bodyPr/>
                    <a:lstStyle/>
                    <a:p>
                      <a:pPr algn="ctr" fontAlgn="b"/>
                      <a:endParaRPr lang="cs-CZ" sz="1800" b="0" i="0" u="none" strike="noStrike">
                        <a:solidFill>
                          <a:srgbClr val="000000"/>
                        </a:solidFill>
                        <a:effectLst/>
                        <a:latin typeface="Calibri"/>
                      </a:endParaRPr>
                    </a:p>
                  </a:txBody>
                  <a:tcPr marL="9525" marR="9525" marT="9525" marB="0" anchor="b"/>
                </a:tc>
              </a:tr>
              <a:tr h="313848">
                <a:tc>
                  <a:txBody>
                    <a:bodyPr/>
                    <a:lstStyle/>
                    <a:p>
                      <a:pPr algn="l" fontAlgn="b"/>
                      <a:r>
                        <a:rPr lang="cs-CZ" sz="1800" u="none" strike="noStrike">
                          <a:effectLst/>
                        </a:rPr>
                        <a:t>SKO</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50,9</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69,1</a:t>
                      </a:r>
                      <a:endParaRPr lang="cs-CZ" sz="1800" b="0" i="0" u="none" strike="noStrike">
                        <a:solidFill>
                          <a:srgbClr val="000000"/>
                        </a:solidFill>
                        <a:effectLst/>
                        <a:latin typeface="Calibri"/>
                      </a:endParaRPr>
                    </a:p>
                  </a:txBody>
                  <a:tcPr marL="9525" marR="9525" marT="9525" marB="0" anchor="b"/>
                </a:tc>
              </a:tr>
              <a:tr h="313848">
                <a:tc>
                  <a:txBody>
                    <a:bodyPr/>
                    <a:lstStyle/>
                    <a:p>
                      <a:pPr algn="l" fontAlgn="b"/>
                      <a:r>
                        <a:rPr lang="cs-CZ" sz="1800" u="none" strike="noStrike">
                          <a:effectLst/>
                        </a:rPr>
                        <a:t>OO</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9,9</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a:effectLst/>
                        </a:rPr>
                        <a:t>7,5</a:t>
                      </a:r>
                      <a:endParaRPr lang="cs-CZ" sz="1800" b="0" i="0" u="none" strike="noStrike">
                        <a:solidFill>
                          <a:srgbClr val="000000"/>
                        </a:solidFill>
                        <a:effectLst/>
                        <a:latin typeface="Calibri"/>
                      </a:endParaRPr>
                    </a:p>
                  </a:txBody>
                  <a:tcPr marL="9525" marR="9525" marT="9525" marB="0" anchor="b"/>
                </a:tc>
              </a:tr>
              <a:tr h="600491">
                <a:tc>
                  <a:txBody>
                    <a:bodyPr/>
                    <a:lstStyle/>
                    <a:p>
                      <a:pPr algn="l" fontAlgn="b"/>
                      <a:r>
                        <a:rPr lang="cs-CZ" sz="1800" u="none" strike="noStrike" dirty="0">
                          <a:effectLst/>
                        </a:rPr>
                        <a:t>Recyklace</a:t>
                      </a:r>
                      <a:endParaRPr lang="cs-CZ" sz="1800" b="0" i="0" u="none" strike="noStrike" dirty="0">
                        <a:solidFill>
                          <a:srgbClr val="000000"/>
                        </a:solidFill>
                        <a:effectLst/>
                        <a:latin typeface="Calibri"/>
                      </a:endParaRPr>
                    </a:p>
                  </a:txBody>
                  <a:tcPr marL="9525" marR="9525" marT="9525" marB="0" anchor="b"/>
                </a:tc>
                <a:tc>
                  <a:txBody>
                    <a:bodyPr/>
                    <a:lstStyle/>
                    <a:p>
                      <a:pPr algn="ctr" fontAlgn="b"/>
                      <a:r>
                        <a:rPr lang="cs-CZ" sz="1800" u="none" strike="noStrike">
                          <a:effectLst/>
                        </a:rPr>
                        <a:t>64,3</a:t>
                      </a:r>
                      <a:endParaRPr lang="cs-CZ" sz="1800" b="0" i="0" u="none" strike="noStrike">
                        <a:solidFill>
                          <a:srgbClr val="000000"/>
                        </a:solidFill>
                        <a:effectLst/>
                        <a:latin typeface="Calibri"/>
                      </a:endParaRPr>
                    </a:p>
                  </a:txBody>
                  <a:tcPr marL="9525" marR="9525" marT="9525" marB="0" anchor="b"/>
                </a:tc>
                <a:tc>
                  <a:txBody>
                    <a:bodyPr/>
                    <a:lstStyle/>
                    <a:p>
                      <a:pPr algn="ctr" fontAlgn="b"/>
                      <a:r>
                        <a:rPr lang="cs-CZ" sz="1800" u="none" strike="noStrike" dirty="0">
                          <a:effectLst/>
                        </a:rPr>
                        <a:t>59,4</a:t>
                      </a:r>
                      <a:endParaRPr lang="cs-CZ" sz="1800" b="0" i="0" u="none" strike="noStrike" dirty="0">
                        <a:solidFill>
                          <a:srgbClr val="000000"/>
                        </a:solidFill>
                        <a:effectLst/>
                        <a:latin typeface="Calibri"/>
                      </a:endParaRPr>
                    </a:p>
                  </a:txBody>
                  <a:tcPr marL="9525" marR="9525" marT="9525" marB="0" anchor="b"/>
                </a:tc>
              </a:tr>
            </a:tbl>
          </a:graphicData>
        </a:graphic>
      </p:graphicFrame>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19" y="1700808"/>
            <a:ext cx="4800533" cy="3600400"/>
          </a:xfrm>
          <a:prstGeom prst="rect">
            <a:avLst/>
          </a:prstGeom>
        </p:spPr>
      </p:pic>
      <p:sp>
        <p:nvSpPr>
          <p:cNvPr id="7" name="TextovéPole 6"/>
          <p:cNvSpPr txBox="1"/>
          <p:nvPr/>
        </p:nvSpPr>
        <p:spPr>
          <a:xfrm>
            <a:off x="395536" y="6165304"/>
            <a:ext cx="6048672" cy="461665"/>
          </a:xfrm>
          <a:prstGeom prst="rect">
            <a:avLst/>
          </a:prstGeom>
          <a:noFill/>
        </p:spPr>
        <p:txBody>
          <a:bodyPr wrap="square" rtlCol="0">
            <a:spAutoFit/>
          </a:bodyPr>
          <a:lstStyle/>
          <a:p>
            <a:r>
              <a:rPr lang="cs-CZ" sz="2400" dirty="0" smtClean="0"/>
              <a:t>Průměrná produkce SKO – 1 l/osoba/den</a:t>
            </a:r>
            <a:endParaRPr lang="cs-CZ" sz="2400" dirty="0"/>
          </a:p>
        </p:txBody>
      </p:sp>
    </p:spTree>
    <p:extLst>
      <p:ext uri="{BB962C8B-B14F-4D97-AF65-F5344CB8AC3E}">
        <p14:creationId xmlns:p14="http://schemas.microsoft.com/office/powerpoint/2010/main" val="327201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Mikulčice (2000 obyvatel)</a:t>
            </a:r>
            <a:endParaRPr lang="cs-CZ" dirty="0"/>
          </a:p>
        </p:txBody>
      </p:sp>
      <p:sp>
        <p:nvSpPr>
          <p:cNvPr id="3" name="Zástupný symbol pro obsah 2"/>
          <p:cNvSpPr>
            <a:spLocks noGrp="1"/>
          </p:cNvSpPr>
          <p:nvPr>
            <p:ph sz="quarter" idx="1"/>
          </p:nvPr>
        </p:nvSpPr>
        <p:spPr>
          <a:xfrm>
            <a:off x="457200" y="1600200"/>
            <a:ext cx="4618856" cy="4873752"/>
          </a:xfrm>
        </p:spPr>
        <p:txBody>
          <a:bodyPr>
            <a:normAutofit fontScale="92500"/>
          </a:bodyPr>
          <a:lstStyle/>
          <a:p>
            <a:pPr marL="0" indent="0">
              <a:buNone/>
            </a:pPr>
            <a:r>
              <a:rPr lang="cs-CZ" dirty="0" smtClean="0"/>
              <a:t>Obec Mikulčice uplatňuje </a:t>
            </a:r>
            <a:r>
              <a:rPr lang="cs-CZ" dirty="0"/>
              <a:t>tzv. známkový systém. K výraznému poklesu produkce směsných odpadů došlo mezi lety 2013 až 2015, kdy obec zprovoznila sběrný dvůr a kompostárnu (projekt podpořený SFŽP). Současně s příchodem nové svozové firmy, byl zaveden svoz bioodpadu přímo od domu. Díky těmto opatřením klesla produkce směsného odpadu na 1 obyvatele asi o 50 kg, na necelých 90 kg/ob/rok.</a:t>
            </a:r>
          </a:p>
          <a:p>
            <a:pPr marL="0" indent="0">
              <a:buNone/>
            </a:pP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9141" y="1725525"/>
            <a:ext cx="3367314" cy="4491155"/>
          </a:xfrm>
          <a:prstGeom prst="rect">
            <a:avLst/>
          </a:prstGeom>
        </p:spPr>
      </p:pic>
    </p:spTree>
    <p:extLst>
      <p:ext uri="{BB962C8B-B14F-4D97-AF65-F5344CB8AC3E}">
        <p14:creationId xmlns:p14="http://schemas.microsoft.com/office/powerpoint/2010/main" val="3782991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Finanční motivace obyvatel</a:t>
            </a:r>
            <a:endParaRPr lang="cs-CZ" dirty="0"/>
          </a:p>
        </p:txBody>
      </p:sp>
      <p:sp>
        <p:nvSpPr>
          <p:cNvPr id="3" name="Zástupný symbol pro obsah 2"/>
          <p:cNvSpPr>
            <a:spLocks noGrp="1"/>
          </p:cNvSpPr>
          <p:nvPr>
            <p:ph sz="quarter" idx="1"/>
          </p:nvPr>
        </p:nvSpPr>
        <p:spPr/>
        <p:txBody>
          <a:bodyPr/>
          <a:lstStyle/>
          <a:p>
            <a:pPr marL="0" indent="0">
              <a:buNone/>
            </a:pPr>
            <a:r>
              <a:rPr lang="cs-CZ" sz="2200" b="1" dirty="0"/>
              <a:t>Motivační slevy při platbě na hlavu</a:t>
            </a:r>
            <a:endParaRPr lang="cs-CZ" sz="2200" dirty="0"/>
          </a:p>
          <a:p>
            <a:pPr lvl="0"/>
            <a:r>
              <a:rPr lang="cs-CZ" sz="2200" dirty="0"/>
              <a:t>sleva odvozená od množství vytříděných odpadů </a:t>
            </a:r>
            <a:r>
              <a:rPr lang="cs-CZ" sz="2200" dirty="0" smtClean="0"/>
              <a:t>(systém s čárovými kódy, Letohrad)</a:t>
            </a:r>
            <a:endParaRPr lang="cs-CZ" sz="2200" dirty="0"/>
          </a:p>
          <a:p>
            <a:pPr lvl="0"/>
            <a:r>
              <a:rPr lang="cs-CZ" sz="2200" dirty="0"/>
              <a:t>systém ISNO (Inteligentní systém nakládání s </a:t>
            </a:r>
            <a:r>
              <a:rPr lang="cs-CZ" sz="2200" dirty="0" smtClean="0"/>
              <a:t>odpady, STKO </a:t>
            </a:r>
            <a:r>
              <a:rPr lang="cs-CZ" sz="2200" dirty="0"/>
              <a:t>Mikulov </a:t>
            </a:r>
            <a:r>
              <a:rPr lang="cs-CZ" sz="2200" dirty="0" smtClean="0"/>
              <a:t>– prezentace systému - https</a:t>
            </a:r>
            <a:r>
              <a:rPr lang="cs-CZ" sz="2200" dirty="0"/>
              <a:t>://www.mojeodpadky.cz/)</a:t>
            </a:r>
          </a:p>
          <a:p>
            <a:pPr lvl="0"/>
            <a:r>
              <a:rPr lang="cs-CZ" sz="2200" dirty="0"/>
              <a:t>sleva odvozená od objemu nádoby na směsný </a:t>
            </a:r>
            <a:r>
              <a:rPr lang="cs-CZ" sz="2200" dirty="0" smtClean="0"/>
              <a:t>odpad – podpora 14-denních svozů (Jihlava, Jeseník, Kačice)</a:t>
            </a:r>
            <a:endParaRPr lang="cs-CZ" sz="2200" dirty="0"/>
          </a:p>
          <a:p>
            <a:r>
              <a:rPr lang="cs-CZ" sz="2200" dirty="0"/>
              <a:t>jiný způsob </a:t>
            </a:r>
            <a:r>
              <a:rPr lang="cs-CZ" sz="2200" dirty="0" smtClean="0"/>
              <a:t>(</a:t>
            </a:r>
            <a:r>
              <a:rPr lang="cs-CZ" sz="2200" dirty="0" err="1" smtClean="0"/>
              <a:t>Chocholná</a:t>
            </a:r>
            <a:r>
              <a:rPr lang="cs-CZ" sz="2200" dirty="0" smtClean="0"/>
              <a:t> – Velčice) – sleva pro obyvatelé, které splní určité podmínky, ostatní platí dle nákladů</a:t>
            </a:r>
            <a:endParaRPr lang="cs-CZ" sz="2200" dirty="0"/>
          </a:p>
          <a:p>
            <a:pPr marL="0" indent="0">
              <a:buNone/>
            </a:pPr>
            <a:endParaRPr lang="cs-CZ" dirty="0"/>
          </a:p>
        </p:txBody>
      </p:sp>
    </p:spTree>
    <p:extLst>
      <p:ext uri="{BB962C8B-B14F-4D97-AF65-F5344CB8AC3E}">
        <p14:creationId xmlns:p14="http://schemas.microsoft.com/office/powerpoint/2010/main" val="3341558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Letohrad – systém s čárovými kódy</a:t>
            </a:r>
            <a:endParaRPr lang="cs-CZ" dirty="0"/>
          </a:p>
        </p:txBody>
      </p:sp>
      <p:sp>
        <p:nvSpPr>
          <p:cNvPr id="3" name="Zástupný symbol pro obsah 2"/>
          <p:cNvSpPr>
            <a:spLocks noGrp="1"/>
          </p:cNvSpPr>
          <p:nvPr>
            <p:ph sz="quarter" idx="1"/>
          </p:nvPr>
        </p:nvSpPr>
        <p:spPr>
          <a:xfrm>
            <a:off x="457200" y="1600200"/>
            <a:ext cx="8291264" cy="4873752"/>
          </a:xfrm>
        </p:spPr>
        <p:txBody>
          <a:bodyPr>
            <a:normAutofit fontScale="92500" lnSpcReduction="20000"/>
          </a:bodyPr>
          <a:lstStyle/>
          <a:p>
            <a:pPr marL="0" indent="0">
              <a:buNone/>
            </a:pPr>
            <a:r>
              <a:rPr lang="cs-CZ" dirty="0"/>
              <a:t>Motivační systém s čárovými kódy zavedli v Letohradě v roce 1996. Obyvatelé zde mohou získat slevu za vytříděné suroviny: čiré plastové folie, PET lahve, směsný plast, nápojové kartony, směsný papír a kartonový papír. Každý pytel či balík označí domácnost čárovým kódem, který má přidělen. Za každý balík papíru o váze nejméně 10 kg dostane domácnost přiděleny 2 body, za každý pytel plastů dostane 4 body (PET láhve musí být stlačeny, plasty správně roztříděny), za pytel s nápojovými kartony 3 body (kartony musí být stlačeny). Za každý bod je sleva 5 Kč. Cena za bod zohledňuje fakt, že domácnosti si pytle na sběr </a:t>
            </a:r>
            <a:r>
              <a:rPr lang="cs-CZ" dirty="0" smtClean="0"/>
              <a:t>samy </a:t>
            </a:r>
            <a:r>
              <a:rPr lang="cs-CZ" dirty="0"/>
              <a:t>kupují. </a:t>
            </a:r>
            <a:r>
              <a:rPr lang="cs-CZ" dirty="0" smtClean="0"/>
              <a:t>Do </a:t>
            </a:r>
            <a:r>
              <a:rPr lang="cs-CZ" dirty="0"/>
              <a:t>systému jsou zapojeny jak domácnosti z rodinných domů, tak ze sídliště. Díky tomuto systému se v Letohradu vytřídí přes 60 kg surovin na 1 obyvatele a rok a příjmy od EKO-KOMU plně pokrývají náklady města na tříděný sběr. </a:t>
            </a:r>
          </a:p>
          <a:p>
            <a:pPr marL="0" indent="0">
              <a:buNone/>
            </a:pPr>
            <a:r>
              <a:rPr lang="cs-CZ" b="1" dirty="0" smtClean="0"/>
              <a:t>Město Letohrad má nejvyšší úroveň recyklac</a:t>
            </a:r>
            <a:r>
              <a:rPr lang="cs-CZ" b="1" dirty="0"/>
              <a:t>e</a:t>
            </a:r>
            <a:r>
              <a:rPr lang="cs-CZ" b="1" dirty="0" smtClean="0"/>
              <a:t> v ORP. V roce 2017 začíná přijímat opatření ke snižování SKO.</a:t>
            </a:r>
            <a:endParaRPr lang="cs-CZ" b="1" dirty="0"/>
          </a:p>
        </p:txBody>
      </p:sp>
    </p:spTree>
    <p:extLst>
      <p:ext uri="{BB962C8B-B14F-4D97-AF65-F5344CB8AC3E}">
        <p14:creationId xmlns:p14="http://schemas.microsoft.com/office/powerpoint/2010/main" val="1966357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Březí - ISNO</a:t>
            </a:r>
            <a:endParaRPr lang="cs-CZ" dirty="0"/>
          </a:p>
        </p:txBody>
      </p:sp>
      <p:graphicFrame>
        <p:nvGraphicFramePr>
          <p:cNvPr id="6" name="Graf 5"/>
          <p:cNvGraphicFramePr>
            <a:graphicFrameLocks/>
          </p:cNvGraphicFramePr>
          <p:nvPr>
            <p:extLst>
              <p:ext uri="{D42A27DB-BD31-4B8C-83A1-F6EECF244321}">
                <p14:modId xmlns:p14="http://schemas.microsoft.com/office/powerpoint/2010/main" val="3053625897"/>
              </p:ext>
            </p:extLst>
          </p:nvPr>
        </p:nvGraphicFramePr>
        <p:xfrm>
          <a:off x="539552" y="1700808"/>
          <a:ext cx="7896226" cy="46339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7339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Kačice (sleva při 14-denním svozu)</a:t>
            </a:r>
            <a:endParaRPr lang="cs-CZ" dirty="0"/>
          </a:p>
        </p:txBody>
      </p:sp>
      <p:sp>
        <p:nvSpPr>
          <p:cNvPr id="3" name="Zástupný symbol pro obsah 2"/>
          <p:cNvSpPr>
            <a:spLocks noGrp="1"/>
          </p:cNvSpPr>
          <p:nvPr>
            <p:ph sz="quarter" idx="1"/>
          </p:nvPr>
        </p:nvSpPr>
        <p:spPr>
          <a:xfrm>
            <a:off x="457200" y="1600200"/>
            <a:ext cx="7859216" cy="4873752"/>
          </a:xfrm>
        </p:spPr>
        <p:txBody>
          <a:bodyPr>
            <a:normAutofit/>
          </a:bodyPr>
          <a:lstStyle/>
          <a:p>
            <a:pPr marL="0" indent="0">
              <a:buNone/>
            </a:pPr>
            <a:r>
              <a:rPr lang="cs-CZ" sz="2200" dirty="0" smtClean="0"/>
              <a:t>Obec ve Středočeském kraji, ORP Kladno, 1250 obyvatel. Produkce SKO v letech 2013 až 2015 se pohybovalo kolem 350/400 kg/ob/rok. </a:t>
            </a:r>
          </a:p>
          <a:p>
            <a:pPr marL="0" indent="0">
              <a:buNone/>
            </a:pPr>
            <a:r>
              <a:rPr lang="cs-CZ" sz="2200" dirty="0" smtClean="0"/>
              <a:t>V roce 2015 přijala obce pravidla pro přidělování nádob na SKO (podle počtu členů domácnosti). V roce 2016 stále měly domácnosti k dispozici objem 5,8 l/oso/den. Produkce odpadu klesla k asi 230 kg/ob/rok obec </a:t>
            </a:r>
            <a:r>
              <a:rPr lang="cs-CZ" sz="2200" dirty="0"/>
              <a:t>rozšířila počet kontejnerů na tříděný sběr, zajistila zpracování bioodpadů ze zahrad, distribuci </a:t>
            </a:r>
            <a:r>
              <a:rPr lang="cs-CZ" sz="2200" dirty="0" smtClean="0"/>
              <a:t>kompostérů).</a:t>
            </a:r>
            <a:endParaRPr lang="cs-CZ" sz="2200" dirty="0"/>
          </a:p>
          <a:p>
            <a:pPr marL="0" indent="0">
              <a:buNone/>
            </a:pPr>
            <a:r>
              <a:rPr lang="cs-CZ" sz="2200" dirty="0" smtClean="0"/>
              <a:t>V roce 2017 dostali domácnosti možnost získat slevu na místním poplatku 200 Kč, pokud si nechají odpady svážet 1x za 14 dní. přihlásila se asi polovina domácností. Objem nádob klesl na 4,4 l/oso/den.</a:t>
            </a:r>
          </a:p>
        </p:txBody>
      </p:sp>
    </p:spTree>
    <p:extLst>
      <p:ext uri="{BB962C8B-B14F-4D97-AF65-F5344CB8AC3E}">
        <p14:creationId xmlns:p14="http://schemas.microsoft.com/office/powerpoint/2010/main" val="364276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Podpora třídění využitelných složek</a:t>
            </a:r>
          </a:p>
        </p:txBody>
      </p:sp>
      <p:pic>
        <p:nvPicPr>
          <p:cNvPr id="2050" name="Zástupný symbol pro obsah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754264"/>
            <a:ext cx="4896544" cy="453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819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Obsah příručky</a:t>
            </a:r>
            <a:endParaRPr lang="cs-CZ" b="1" dirty="0"/>
          </a:p>
        </p:txBody>
      </p:sp>
      <p:sp>
        <p:nvSpPr>
          <p:cNvPr id="3" name="Zástupný symbol pro obsah 2"/>
          <p:cNvSpPr>
            <a:spLocks noGrp="1"/>
          </p:cNvSpPr>
          <p:nvPr>
            <p:ph sz="quarter" idx="1"/>
          </p:nvPr>
        </p:nvSpPr>
        <p:spPr/>
        <p:txBody>
          <a:bodyPr>
            <a:normAutofit lnSpcReduction="10000"/>
          </a:bodyPr>
          <a:lstStyle/>
          <a:p>
            <a:pPr>
              <a:buFont typeface="Arial" panose="020B0604020202020204" pitchFamily="34" charset="0"/>
              <a:buChar char="•"/>
            </a:pPr>
            <a:r>
              <a:rPr lang="cs-CZ" dirty="0" smtClean="0"/>
              <a:t>současné a budoucí požadavky na OH obcí</a:t>
            </a:r>
          </a:p>
          <a:p>
            <a:pPr>
              <a:buFont typeface="Arial" panose="020B0604020202020204" pitchFamily="34" charset="0"/>
              <a:buChar char="•"/>
            </a:pPr>
            <a:r>
              <a:rPr lang="cs-CZ" dirty="0" smtClean="0"/>
              <a:t>stav OH obcí ČR</a:t>
            </a:r>
          </a:p>
          <a:p>
            <a:pPr>
              <a:buFont typeface="Arial" panose="020B0604020202020204" pitchFamily="34" charset="0"/>
              <a:buChar char="•"/>
            </a:pPr>
            <a:r>
              <a:rPr lang="cs-CZ" dirty="0" smtClean="0"/>
              <a:t>role osvěty</a:t>
            </a:r>
          </a:p>
          <a:p>
            <a:pPr>
              <a:buFont typeface="Arial" panose="020B0604020202020204" pitchFamily="34" charset="0"/>
              <a:buChar char="•"/>
            </a:pPr>
            <a:r>
              <a:rPr lang="cs-CZ" dirty="0" smtClean="0"/>
              <a:t>možnosti snižování produkce odpadů</a:t>
            </a:r>
          </a:p>
          <a:p>
            <a:pPr>
              <a:buFont typeface="Wingdings" panose="05000000000000000000" pitchFamily="2" charset="2"/>
              <a:buChar char="Ø"/>
            </a:pPr>
            <a:r>
              <a:rPr lang="cs-CZ" dirty="0" smtClean="0"/>
              <a:t>finanční motivace obyvatel</a:t>
            </a:r>
          </a:p>
          <a:p>
            <a:pPr>
              <a:buFont typeface="Wingdings" panose="05000000000000000000" pitchFamily="2" charset="2"/>
              <a:buChar char="Ø"/>
            </a:pPr>
            <a:r>
              <a:rPr lang="cs-CZ" dirty="0" smtClean="0"/>
              <a:t>podpora třídění využitelných složek</a:t>
            </a:r>
          </a:p>
          <a:p>
            <a:pPr>
              <a:buFont typeface="Wingdings" panose="05000000000000000000" pitchFamily="2" charset="2"/>
              <a:buChar char="Ø"/>
            </a:pPr>
            <a:r>
              <a:rPr lang="cs-CZ" dirty="0" smtClean="0"/>
              <a:t>podpora třídění bioodpadu</a:t>
            </a:r>
          </a:p>
          <a:p>
            <a:pPr>
              <a:buFont typeface="Wingdings" panose="05000000000000000000" pitchFamily="2" charset="2"/>
              <a:buChar char="Ø"/>
            </a:pPr>
            <a:r>
              <a:rPr lang="cs-CZ" dirty="0" smtClean="0"/>
              <a:t>regulace objemu nádob na SKO</a:t>
            </a:r>
          </a:p>
          <a:p>
            <a:pPr>
              <a:buFont typeface="Wingdings" panose="05000000000000000000" pitchFamily="2" charset="2"/>
              <a:buChar char="Ø"/>
            </a:pPr>
            <a:r>
              <a:rPr lang="cs-CZ" dirty="0" smtClean="0"/>
              <a:t>předcházení vzniku odpadů</a:t>
            </a:r>
          </a:p>
          <a:p>
            <a:pPr>
              <a:buFont typeface="Arial" panose="020B0604020202020204" pitchFamily="34" charset="0"/>
              <a:buChar char="•"/>
            </a:pPr>
            <a:r>
              <a:rPr lang="cs-CZ" dirty="0" smtClean="0"/>
              <a:t>emise skleníkových plynů (potenciál úspor)</a:t>
            </a:r>
          </a:p>
          <a:p>
            <a:pPr>
              <a:buFont typeface="Arial" panose="020B0604020202020204" pitchFamily="34" charset="0"/>
              <a:buChar char="•"/>
            </a:pPr>
            <a:r>
              <a:rPr lang="cs-CZ" dirty="0" smtClean="0"/>
              <a:t>příklady dobré praxe</a:t>
            </a:r>
          </a:p>
        </p:txBody>
      </p:sp>
    </p:spTree>
    <p:extLst>
      <p:ext uri="{BB962C8B-B14F-4D97-AF65-F5344CB8AC3E}">
        <p14:creationId xmlns:p14="http://schemas.microsoft.com/office/powerpoint/2010/main" val="274607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Podpora </a:t>
            </a:r>
            <a:r>
              <a:rPr lang="cs-CZ" dirty="0"/>
              <a:t>třídění využitelných </a:t>
            </a:r>
            <a:r>
              <a:rPr lang="cs-CZ" dirty="0" smtClean="0"/>
              <a:t>složek</a:t>
            </a:r>
            <a:endParaRPr lang="cs-CZ" dirty="0"/>
          </a:p>
        </p:txBody>
      </p:sp>
      <p:pic>
        <p:nvPicPr>
          <p:cNvPr id="1028" name="Picture 4" descr="Plastový kontejner 1100 l, &amp;zcaron;lut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98344"/>
            <a:ext cx="2232248" cy="16741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lastový kontejner 1100 l, modr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92" y="1595987"/>
            <a:ext cx="2232248" cy="16741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lastový kontejner 1100 l, zelen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869160"/>
            <a:ext cx="2232248" cy="1674186"/>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3131840" y="1965350"/>
            <a:ext cx="4752528" cy="646331"/>
          </a:xfrm>
          <a:prstGeom prst="rect">
            <a:avLst/>
          </a:prstGeom>
          <a:noFill/>
        </p:spPr>
        <p:txBody>
          <a:bodyPr wrap="square" rtlCol="0">
            <a:spAutoFit/>
          </a:bodyPr>
          <a:lstStyle/>
          <a:p>
            <a:r>
              <a:rPr lang="cs-CZ" dirty="0" smtClean="0"/>
              <a:t>Produkce papíru 40 kg/ob/rok</a:t>
            </a:r>
          </a:p>
          <a:p>
            <a:r>
              <a:rPr lang="cs-CZ" dirty="0" smtClean="0"/>
              <a:t>Doporučená měrná hmotnost 25-70 kg/m3</a:t>
            </a:r>
            <a:endParaRPr lang="cs-CZ" dirty="0"/>
          </a:p>
        </p:txBody>
      </p:sp>
      <p:sp>
        <p:nvSpPr>
          <p:cNvPr id="10" name="Obdélník 9"/>
          <p:cNvSpPr/>
          <p:nvPr/>
        </p:nvSpPr>
        <p:spPr>
          <a:xfrm>
            <a:off x="3131840" y="3812271"/>
            <a:ext cx="4572000" cy="646331"/>
          </a:xfrm>
          <a:prstGeom prst="rect">
            <a:avLst/>
          </a:prstGeom>
        </p:spPr>
        <p:txBody>
          <a:bodyPr>
            <a:spAutoFit/>
          </a:bodyPr>
          <a:lstStyle/>
          <a:p>
            <a:r>
              <a:rPr lang="cs-CZ" dirty="0"/>
              <a:t>Produkce </a:t>
            </a:r>
            <a:r>
              <a:rPr lang="cs-CZ" dirty="0" smtClean="0"/>
              <a:t>plastů 30 </a:t>
            </a:r>
            <a:r>
              <a:rPr lang="cs-CZ" dirty="0"/>
              <a:t>kg/ob/rok</a:t>
            </a:r>
          </a:p>
          <a:p>
            <a:r>
              <a:rPr lang="cs-CZ" dirty="0"/>
              <a:t>Doporučená měrná hmotnost </a:t>
            </a:r>
            <a:r>
              <a:rPr lang="cs-CZ" dirty="0" smtClean="0"/>
              <a:t>16-35 </a:t>
            </a:r>
            <a:r>
              <a:rPr lang="cs-CZ" dirty="0"/>
              <a:t>kg/m3</a:t>
            </a:r>
          </a:p>
        </p:txBody>
      </p:sp>
      <p:sp>
        <p:nvSpPr>
          <p:cNvPr id="11" name="Obdélník 10"/>
          <p:cNvSpPr/>
          <p:nvPr/>
        </p:nvSpPr>
        <p:spPr>
          <a:xfrm>
            <a:off x="3131840" y="5383087"/>
            <a:ext cx="5040560" cy="646331"/>
          </a:xfrm>
          <a:prstGeom prst="rect">
            <a:avLst/>
          </a:prstGeom>
        </p:spPr>
        <p:txBody>
          <a:bodyPr wrap="square">
            <a:spAutoFit/>
          </a:bodyPr>
          <a:lstStyle/>
          <a:p>
            <a:r>
              <a:rPr lang="cs-CZ" dirty="0"/>
              <a:t>Produkce </a:t>
            </a:r>
            <a:r>
              <a:rPr lang="cs-CZ" dirty="0" smtClean="0"/>
              <a:t>skla 20 </a:t>
            </a:r>
            <a:r>
              <a:rPr lang="cs-CZ" dirty="0"/>
              <a:t>kg/ob/rok</a:t>
            </a:r>
          </a:p>
          <a:p>
            <a:r>
              <a:rPr lang="cs-CZ" dirty="0"/>
              <a:t>Doporučená měrná hmotnost </a:t>
            </a:r>
            <a:r>
              <a:rPr lang="cs-CZ" dirty="0" smtClean="0"/>
              <a:t>100-260 </a:t>
            </a:r>
            <a:r>
              <a:rPr lang="cs-CZ" dirty="0"/>
              <a:t>kg/m3</a:t>
            </a:r>
          </a:p>
        </p:txBody>
      </p:sp>
    </p:spTree>
    <p:extLst>
      <p:ext uri="{BB962C8B-B14F-4D97-AF65-F5344CB8AC3E}">
        <p14:creationId xmlns:p14="http://schemas.microsoft.com/office/powerpoint/2010/main" val="1506094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Podpora třídění využitelných složek</a:t>
            </a:r>
          </a:p>
        </p:txBody>
      </p:sp>
      <p:sp>
        <p:nvSpPr>
          <p:cNvPr id="3" name="Zástupný symbol pro obsah 2"/>
          <p:cNvSpPr>
            <a:spLocks noGrp="1"/>
          </p:cNvSpPr>
          <p:nvPr>
            <p:ph sz="quarter" idx="1"/>
          </p:nvPr>
        </p:nvSpPr>
        <p:spPr>
          <a:xfrm>
            <a:off x="457200" y="1600200"/>
            <a:ext cx="7859216" cy="4873752"/>
          </a:xfrm>
        </p:spPr>
        <p:txBody>
          <a:bodyPr>
            <a:normAutofit fontScale="92500" lnSpcReduction="20000"/>
          </a:bodyPr>
          <a:lstStyle/>
          <a:p>
            <a:pPr marL="0" indent="0">
              <a:buNone/>
            </a:pPr>
            <a:r>
              <a:rPr lang="cs-CZ" b="1" dirty="0"/>
              <a:t>Nenkovice (481 obyvatel)</a:t>
            </a:r>
            <a:r>
              <a:rPr lang="cs-CZ" dirty="0"/>
              <a:t> je jihomoravská vesnice, nacházející se asi 10 kilometrů západně od Kyjova a 20 km severozápadně od Hodonína. V roce 2015 zde pokusně dali nádoby na tříděný sběr papíru, plastů a bioodpadů přímo k rodinným domům. Kromě toho v obci zůstalo i 8 sběrným míst na papír plasty a sklo. Výsledkem bylo zdvojnásobené množství vytříděných plastů (z 26,4 na 56,2 kg na 1 obyvatele). U papíru se nádoby neosvědčily, i když i toho obec vytřídí veliké množství (přes 40 kg na 1 obyvatele). Více viz: </a:t>
            </a:r>
            <a:r>
              <a:rPr lang="cs-CZ" u="sng" dirty="0">
                <a:hlinkClick r:id="rId2"/>
              </a:rPr>
              <a:t>http://arnika.org/obec-</a:t>
            </a:r>
            <a:r>
              <a:rPr lang="cs-CZ" u="sng" dirty="0" err="1">
                <a:hlinkClick r:id="rId2"/>
              </a:rPr>
              <a:t>nenkovice</a:t>
            </a:r>
            <a:r>
              <a:rPr lang="cs-CZ" dirty="0"/>
              <a:t>. </a:t>
            </a:r>
          </a:p>
          <a:p>
            <a:pPr marL="0" indent="0">
              <a:buNone/>
            </a:pPr>
            <a:r>
              <a:rPr lang="cs-CZ" dirty="0"/>
              <a:t> </a:t>
            </a:r>
          </a:p>
          <a:p>
            <a:pPr marL="0" indent="0">
              <a:buNone/>
            </a:pPr>
            <a:r>
              <a:rPr lang="cs-CZ" b="1" dirty="0"/>
              <a:t>Přerov nad Labem (1217 obyvatel) </a:t>
            </a:r>
            <a:r>
              <a:rPr lang="cs-CZ" dirty="0"/>
              <a:t>se nachází ve Středočeském kraji nedaleko Lysé nad Labem. Po obci </a:t>
            </a:r>
            <a:r>
              <a:rPr lang="cs-CZ" dirty="0" smtClean="0"/>
              <a:t>je </a:t>
            </a:r>
            <a:r>
              <a:rPr lang="cs-CZ" dirty="0"/>
              <a:t>rozmístěno 35 žlutých kontejnerů na plasty (objem 1100 litrů). Obec tak má jednu z nejhustších sítí kontejnerů pro tento odpad. Kontejnery jsou každý týden plné. Obec za rok vytřídí přes 30 kg plastů na 1 obyvatele.</a:t>
            </a:r>
          </a:p>
          <a:p>
            <a:pPr marL="0" indent="0">
              <a:buNone/>
            </a:pPr>
            <a:endParaRPr lang="cs-CZ" dirty="0"/>
          </a:p>
        </p:txBody>
      </p:sp>
    </p:spTree>
    <p:extLst>
      <p:ext uri="{BB962C8B-B14F-4D97-AF65-F5344CB8AC3E}">
        <p14:creationId xmlns:p14="http://schemas.microsoft.com/office/powerpoint/2010/main" val="1705484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Podpora třídění bioodpadů</a:t>
            </a:r>
            <a:endParaRPr lang="cs-CZ" dirty="0"/>
          </a:p>
        </p:txBody>
      </p:sp>
      <p:sp>
        <p:nvSpPr>
          <p:cNvPr id="3" name="Zástupný symbol pro obsah 2"/>
          <p:cNvSpPr>
            <a:spLocks noGrp="1"/>
          </p:cNvSpPr>
          <p:nvPr>
            <p:ph sz="quarter" idx="1"/>
          </p:nvPr>
        </p:nvSpPr>
        <p:spPr>
          <a:xfrm>
            <a:off x="457200" y="1600200"/>
            <a:ext cx="7787208" cy="4873752"/>
          </a:xfrm>
        </p:spPr>
        <p:txBody>
          <a:bodyPr>
            <a:normAutofit/>
          </a:bodyPr>
          <a:lstStyle/>
          <a:p>
            <a:pPr marL="0" indent="0">
              <a:buNone/>
            </a:pPr>
            <a:r>
              <a:rPr lang="cs-CZ" sz="2200" dirty="0"/>
              <a:t>Bioodpady jsou nejvýznamnější složkou komunálních odpadů co do množství. </a:t>
            </a:r>
            <a:r>
              <a:rPr lang="cs-CZ" sz="2200" b="1" dirty="0"/>
              <a:t>Produkci kuchyňských odpadů lze odhadnout na 40 až 75 kg na 1 obyvatele a rok</a:t>
            </a:r>
            <a:r>
              <a:rPr lang="cs-CZ" sz="2200" dirty="0"/>
              <a:t>, </a:t>
            </a:r>
            <a:r>
              <a:rPr lang="cs-CZ" sz="2200" b="1" dirty="0"/>
              <a:t>produkce bioodpadů ze zahrad a parků však může být i několikrát vyšší (140 až 200 </a:t>
            </a:r>
            <a:r>
              <a:rPr lang="cs-CZ" sz="2200" b="1" dirty="0" smtClean="0"/>
              <a:t>kg</a:t>
            </a:r>
            <a:r>
              <a:rPr lang="cs-CZ" sz="2200" dirty="0" smtClean="0"/>
              <a:t>). </a:t>
            </a:r>
            <a:r>
              <a:rPr lang="cs-CZ" sz="2200" dirty="0"/>
              <a:t>S odpady ze zahrad a parků bylo v minulosti často nakládáno mimo režim odpadů (domácí a komunitní kompostování). Proto ve chvíli, kdy obce začaly bioodpady evidovat, došlo k nárůstu jejich celkové produkce odpadů. K poklesu produkce směsného odpadu dochází především tam, kde je zajištěn svoz bioodpadů přímo od domu a kde je kladen důraz na třídění kuchyňských odpadů.</a:t>
            </a:r>
          </a:p>
        </p:txBody>
      </p:sp>
    </p:spTree>
    <p:extLst>
      <p:ext uri="{BB962C8B-B14F-4D97-AF65-F5344CB8AC3E}">
        <p14:creationId xmlns:p14="http://schemas.microsoft.com/office/powerpoint/2010/main" val="2615806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Podpora třídění bioodpadů</a:t>
            </a:r>
            <a:endParaRPr lang="cs-CZ" dirty="0"/>
          </a:p>
        </p:txBody>
      </p:sp>
      <p:sp>
        <p:nvSpPr>
          <p:cNvPr id="3" name="Zástupný symbol pro obsah 2"/>
          <p:cNvSpPr>
            <a:spLocks noGrp="1"/>
          </p:cNvSpPr>
          <p:nvPr>
            <p:ph sz="quarter" idx="1"/>
          </p:nvPr>
        </p:nvSpPr>
        <p:spPr>
          <a:xfrm>
            <a:off x="457200" y="1600200"/>
            <a:ext cx="7931224" cy="4873752"/>
          </a:xfrm>
        </p:spPr>
        <p:txBody>
          <a:bodyPr>
            <a:normAutofit fontScale="85000" lnSpcReduction="20000"/>
          </a:bodyPr>
          <a:lstStyle/>
          <a:p>
            <a:pPr marL="0" indent="0">
              <a:buNone/>
            </a:pPr>
            <a:r>
              <a:rPr lang="cs-CZ" b="1" dirty="0"/>
              <a:t>Město Písek </a:t>
            </a:r>
            <a:r>
              <a:rPr lang="cs-CZ" dirty="0"/>
              <a:t>je přibližně třiceti tisícové město v Jihočeském kraji. Po Písku je rozmístěno 2000 nádob na bioodpady (jsou u rodinných domů i na sídlištích). Město materiál samo sváží a kompostuje. Zavedení sběru bioodpadů vedlo v roce 2012 k poklesu produkce směsných odpadů o 30 kg na 1 obyvatele. V roce 2015 v Písku na 1 obyvatele evidují již téměř 300 kg vytříděných bioodpadů. Více viz: </a:t>
            </a:r>
            <a:r>
              <a:rPr lang="cs-CZ" u="sng" dirty="0">
                <a:hlinkClick r:id="rId2"/>
              </a:rPr>
              <a:t>http://arnika.org/</a:t>
            </a:r>
            <a:r>
              <a:rPr lang="cs-CZ" u="sng" dirty="0" err="1">
                <a:hlinkClick r:id="rId2"/>
              </a:rPr>
              <a:t>mesto-pisek</a:t>
            </a:r>
            <a:r>
              <a:rPr lang="cs-CZ" dirty="0"/>
              <a:t>. </a:t>
            </a:r>
          </a:p>
          <a:p>
            <a:pPr marL="0" indent="0">
              <a:buNone/>
            </a:pPr>
            <a:r>
              <a:rPr lang="cs-CZ" dirty="0"/>
              <a:t> </a:t>
            </a:r>
          </a:p>
          <a:p>
            <a:pPr marL="0" indent="0">
              <a:buNone/>
            </a:pPr>
            <a:r>
              <a:rPr lang="cs-CZ" b="1" dirty="0"/>
              <a:t>Město Kyjov </a:t>
            </a:r>
            <a:r>
              <a:rPr lang="cs-CZ" dirty="0"/>
              <a:t>(11405 obyvatel k 1. 1. 2016) patří mezi tři města v Jihomoravském kraji s počtem obyvatel nad 5000 s produkcí směsných komunálních odpadů pod 150 kg na 1 obyvatele. V roce 2013 Kyjov zavedl plošné třídění bioodpadu. Každá domácnost obdržela nádobu na bioodpad. Svoz se natolik osvědčil, že mohl být změněn týdenní svoz směsného odpadu na svoz 1x za 14 dní. Jeden týden se sváží bioodpady, další týden se sváží směsný odpad. Počet cest zůstal stejný, město ale ušetřilo, protože zpracování bioodpadů v kompostárně v Těmicích ho vyjde levněji. Více viz: </a:t>
            </a:r>
            <a:r>
              <a:rPr lang="cs-CZ" u="sng" dirty="0">
                <a:hlinkClick r:id="rId3"/>
              </a:rPr>
              <a:t>http://arnika.org/</a:t>
            </a:r>
            <a:r>
              <a:rPr lang="cs-CZ" u="sng" dirty="0" err="1">
                <a:hlinkClick r:id="rId3"/>
              </a:rPr>
              <a:t>mesto-kyjov</a:t>
            </a:r>
            <a:r>
              <a:rPr lang="cs-CZ" dirty="0"/>
              <a:t>. </a:t>
            </a:r>
          </a:p>
          <a:p>
            <a:pPr marL="0" indent="0">
              <a:buNone/>
            </a:pPr>
            <a:endParaRPr lang="cs-CZ" dirty="0"/>
          </a:p>
        </p:txBody>
      </p:sp>
    </p:spTree>
    <p:extLst>
      <p:ext uri="{BB962C8B-B14F-4D97-AF65-F5344CB8AC3E}">
        <p14:creationId xmlns:p14="http://schemas.microsoft.com/office/powerpoint/2010/main" val="989062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Podpora třídění bioodpadů</a:t>
            </a:r>
            <a:endParaRPr lang="cs-CZ" dirty="0"/>
          </a:p>
        </p:txBody>
      </p:sp>
      <p:pic>
        <p:nvPicPr>
          <p:cNvPr id="4" name="Zástupný symbol pro obsah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427984" y="1611380"/>
            <a:ext cx="3807937" cy="2854332"/>
          </a:xfrm>
        </p:spPr>
      </p:pic>
      <p:sp>
        <p:nvSpPr>
          <p:cNvPr id="5" name="Zástupný symbol pro obsah 4"/>
          <p:cNvSpPr>
            <a:spLocks noGrp="1"/>
          </p:cNvSpPr>
          <p:nvPr>
            <p:ph sz="quarter" idx="2"/>
          </p:nvPr>
        </p:nvSpPr>
        <p:spPr>
          <a:xfrm>
            <a:off x="323528" y="1628800"/>
            <a:ext cx="4032448" cy="4572000"/>
          </a:xfrm>
        </p:spPr>
        <p:txBody>
          <a:bodyPr/>
          <a:lstStyle/>
          <a:p>
            <a:pPr marL="0" indent="0">
              <a:buNone/>
            </a:pPr>
            <a:r>
              <a:rPr lang="cs-CZ" dirty="0" smtClean="0"/>
              <a:t>Obecní kompostéry – mohou být alternativou     k několika nádobám na bioodpad v malých obcích.</a:t>
            </a:r>
          </a:p>
          <a:p>
            <a:pPr marL="0" indent="0">
              <a:spcBef>
                <a:spcPts val="1800"/>
              </a:spcBef>
              <a:buNone/>
            </a:pPr>
            <a:r>
              <a:rPr lang="cs-CZ" dirty="0" smtClean="0"/>
              <a:t>Svoz jenom několika nádob může být zbytečně drahý.</a:t>
            </a:r>
          </a:p>
          <a:p>
            <a:pPr marL="0" indent="0">
              <a:spcBef>
                <a:spcPts val="1800"/>
              </a:spcBef>
              <a:buNone/>
            </a:pPr>
            <a:r>
              <a:rPr lang="cs-CZ" dirty="0" smtClean="0"/>
              <a:t>Obce Horní Habartice na svém pozemku instalovala 3 plastové kompostéry. </a:t>
            </a:r>
            <a:endParaRPr lang="cs-CZ" dirty="0"/>
          </a:p>
        </p:txBody>
      </p:sp>
    </p:spTree>
    <p:extLst>
      <p:ext uri="{BB962C8B-B14F-4D97-AF65-F5344CB8AC3E}">
        <p14:creationId xmlns:p14="http://schemas.microsoft.com/office/powerpoint/2010/main" val="676955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Regulace </a:t>
            </a:r>
            <a:r>
              <a:rPr lang="cs-CZ" dirty="0"/>
              <a:t>objemu nádob na SKO</a:t>
            </a:r>
          </a:p>
        </p:txBody>
      </p:sp>
      <p:sp>
        <p:nvSpPr>
          <p:cNvPr id="6" name="Zástupný symbol pro obsah 5"/>
          <p:cNvSpPr>
            <a:spLocks noGrp="1"/>
          </p:cNvSpPr>
          <p:nvPr>
            <p:ph sz="quarter" idx="1"/>
          </p:nvPr>
        </p:nvSpPr>
        <p:spPr>
          <a:xfrm>
            <a:off x="323528" y="1600200"/>
            <a:ext cx="8424936" cy="4781128"/>
          </a:xfrm>
        </p:spPr>
        <p:txBody>
          <a:bodyPr>
            <a:normAutofit fontScale="92500"/>
          </a:bodyPr>
          <a:lstStyle/>
          <a:p>
            <a:pPr marL="0" indent="0">
              <a:buNone/>
            </a:pPr>
            <a:r>
              <a:rPr lang="cs-CZ" sz="2200" b="1" dirty="0"/>
              <a:t>Prázdná popelnice je „největším producentem odpadu“. </a:t>
            </a:r>
            <a:r>
              <a:rPr lang="cs-CZ" sz="2200" dirty="0"/>
              <a:t>Nenutí nás třídit, nemusíme problém kam s ním řešit. Výsledky soutěže „Odpadový Oskar</a:t>
            </a:r>
            <a:r>
              <a:rPr lang="cs-CZ" sz="2200" dirty="0" smtClean="0"/>
              <a:t>“ ukazují, </a:t>
            </a:r>
            <a:r>
              <a:rPr lang="cs-CZ" sz="2200" dirty="0"/>
              <a:t>že obce s nízkou produkcí směsného odpadu vyvezou i malý objem nádob na tento odpad. Zatímco nejlepší obce produkují v průměru jen </a:t>
            </a:r>
            <a:r>
              <a:rPr lang="cs-CZ" sz="2200" b="1" dirty="0"/>
              <a:t>1 litr odpadu na osobu a den</a:t>
            </a:r>
            <a:r>
              <a:rPr lang="cs-CZ" sz="2200" dirty="0"/>
              <a:t>, jsou obce, kde tento objem dosahuje </a:t>
            </a:r>
            <a:r>
              <a:rPr lang="cs-CZ" sz="2200" b="1" dirty="0"/>
              <a:t>7 litrů </a:t>
            </a:r>
            <a:r>
              <a:rPr lang="cs-CZ" sz="2200" dirty="0"/>
              <a:t>(doporučená hodnota je 4 litry na osobu a den</a:t>
            </a:r>
            <a:r>
              <a:rPr lang="cs-CZ" sz="2200" dirty="0" smtClean="0"/>
              <a:t>).</a:t>
            </a:r>
          </a:p>
          <a:p>
            <a:pPr marL="0" indent="0">
              <a:buNone/>
            </a:pPr>
            <a:r>
              <a:rPr lang="cs-CZ" sz="2200" dirty="0"/>
              <a:t>V ČR se nádoby na směsný odpad neváží. Váha odpadu se zjišťuje až při jeho uložení na skládku či při vjezdu do spalovny. Produkce odpadu od jednotlivých původců se počítá podle objemu a počtu nádob. Při jednom svozu je možné </a:t>
            </a:r>
            <a:r>
              <a:rPr lang="cs-CZ" sz="2200" dirty="0" smtClean="0"/>
              <a:t>svézt 10 </a:t>
            </a:r>
            <a:r>
              <a:rPr lang="cs-CZ" sz="2200" dirty="0"/>
              <a:t>tun směsného odpadu, přibližně 650 popelnic o objemu 120 litrů. Hmotnost odpadu v jedné 120 litrové popelnici se pohybuje </a:t>
            </a:r>
            <a:r>
              <a:rPr lang="cs-CZ" sz="2200" b="1" dirty="0"/>
              <a:t>kolem 13 kg</a:t>
            </a:r>
            <a:r>
              <a:rPr lang="cs-CZ" sz="2200" dirty="0"/>
              <a:t>. Je-li hmotnost menší, signalizuje to, že ve svozové oblasti je k dispozici nadprůměrný objem nádob</a:t>
            </a:r>
            <a:r>
              <a:rPr lang="cs-CZ" sz="2200" dirty="0" smtClean="0"/>
              <a:t>.</a:t>
            </a:r>
            <a:endParaRPr lang="cs-CZ" sz="2200" dirty="0"/>
          </a:p>
          <a:p>
            <a:pPr marL="0" indent="0">
              <a:buNone/>
            </a:pPr>
            <a:endParaRPr lang="cs-CZ" sz="2200" dirty="0"/>
          </a:p>
        </p:txBody>
      </p:sp>
    </p:spTree>
    <p:extLst>
      <p:ext uri="{BB962C8B-B14F-4D97-AF65-F5344CB8AC3E}">
        <p14:creationId xmlns:p14="http://schemas.microsoft.com/office/powerpoint/2010/main" val="606995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Regulace </a:t>
            </a:r>
            <a:r>
              <a:rPr lang="cs-CZ" dirty="0"/>
              <a:t>objemu nádob na SKO</a:t>
            </a:r>
          </a:p>
        </p:txBody>
      </p:sp>
      <p:sp>
        <p:nvSpPr>
          <p:cNvPr id="6" name="Zástupný symbol pro obsah 5"/>
          <p:cNvSpPr>
            <a:spLocks noGrp="1"/>
          </p:cNvSpPr>
          <p:nvPr>
            <p:ph sz="quarter" idx="1"/>
          </p:nvPr>
        </p:nvSpPr>
        <p:spPr>
          <a:xfrm>
            <a:off x="323528" y="1600200"/>
            <a:ext cx="8424936" cy="4781128"/>
          </a:xfrm>
        </p:spPr>
        <p:txBody>
          <a:bodyPr>
            <a:normAutofit/>
          </a:bodyPr>
          <a:lstStyle/>
          <a:p>
            <a:pPr marL="0" indent="0">
              <a:buNone/>
            </a:pPr>
            <a:r>
              <a:rPr lang="cs-CZ" sz="2000" b="1" dirty="0"/>
              <a:t>Nový Hrádek</a:t>
            </a:r>
            <a:r>
              <a:rPr lang="cs-CZ" sz="2000" dirty="0"/>
              <a:t> je malebné podhorské městečko s asi 800 obyvateli. I zde si objednává pravidelný svoz popelnice jen málo domácností. Ostatní používají jednorázové známky. Také v tomto městečku je produkce odpadu v průměru 1 litr na osobu a den. Více viz: </a:t>
            </a:r>
            <a:r>
              <a:rPr lang="cs-CZ" sz="2000" u="sng" dirty="0">
                <a:hlinkClick r:id="rId2"/>
              </a:rPr>
              <a:t>http://arnika.org/obec-novy-</a:t>
            </a:r>
            <a:r>
              <a:rPr lang="cs-CZ" sz="2000" u="sng" dirty="0" err="1">
                <a:hlinkClick r:id="rId2"/>
              </a:rPr>
              <a:t>hradek</a:t>
            </a:r>
            <a:r>
              <a:rPr lang="cs-CZ" sz="2000" dirty="0"/>
              <a:t>. </a:t>
            </a:r>
          </a:p>
          <a:p>
            <a:pPr marL="0" indent="0">
              <a:buNone/>
            </a:pPr>
            <a:r>
              <a:rPr lang="cs-CZ" sz="2000" dirty="0"/>
              <a:t> </a:t>
            </a:r>
          </a:p>
          <a:p>
            <a:pPr marL="0" indent="0">
              <a:buNone/>
            </a:pPr>
            <a:r>
              <a:rPr lang="cs-CZ" sz="2000" b="1" dirty="0"/>
              <a:t>Obec Moravany</a:t>
            </a:r>
            <a:r>
              <a:rPr lang="cs-CZ" sz="2000" dirty="0"/>
              <a:t> se nachází v Pardubickém kraji (1833 obyvatel k 1. 1. 2015). Dlouhodobě vykazuje jednu z nejmenších produkcí směsného odpadu ze všech obcí od 1001 do 5000 obyvatel. Domácnosti si mohou objednat svoz popelnice buď 1x za 14 dní či 1x za měsíc. Třem čtvrtinám obyvatel stačí vývoz 1x za měsíc. I proto zde produkují v průměru 2 litry odpadu na osobu a den. Více viz: </a:t>
            </a:r>
            <a:r>
              <a:rPr lang="cs-CZ" sz="2000" u="sng" dirty="0">
                <a:hlinkClick r:id="rId3"/>
              </a:rPr>
              <a:t>http://arnika.org/obec-</a:t>
            </a:r>
            <a:r>
              <a:rPr lang="cs-CZ" sz="2000" u="sng" dirty="0" err="1">
                <a:hlinkClick r:id="rId3"/>
              </a:rPr>
              <a:t>moravany</a:t>
            </a:r>
            <a:r>
              <a:rPr lang="cs-CZ" sz="2000" dirty="0"/>
              <a:t>. </a:t>
            </a:r>
          </a:p>
          <a:p>
            <a:pPr marL="0" indent="0">
              <a:buNone/>
            </a:pPr>
            <a:endParaRPr lang="cs-CZ" sz="2200" dirty="0"/>
          </a:p>
        </p:txBody>
      </p:sp>
    </p:spTree>
    <p:extLst>
      <p:ext uri="{BB962C8B-B14F-4D97-AF65-F5344CB8AC3E}">
        <p14:creationId xmlns:p14="http://schemas.microsoft.com/office/powerpoint/2010/main" val="441667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Předcházení </a:t>
            </a:r>
            <a:r>
              <a:rPr lang="cs-CZ" dirty="0"/>
              <a:t>vzniku odpadů</a:t>
            </a:r>
          </a:p>
        </p:txBody>
      </p:sp>
      <p:sp>
        <p:nvSpPr>
          <p:cNvPr id="3" name="Zástupný symbol pro obsah 2"/>
          <p:cNvSpPr>
            <a:spLocks noGrp="1"/>
          </p:cNvSpPr>
          <p:nvPr>
            <p:ph sz="quarter" idx="1"/>
          </p:nvPr>
        </p:nvSpPr>
        <p:spPr>
          <a:xfrm>
            <a:off x="457200" y="1600200"/>
            <a:ext cx="7643192" cy="4873752"/>
          </a:xfrm>
        </p:spPr>
        <p:txBody>
          <a:bodyPr>
            <a:normAutofit/>
          </a:bodyPr>
          <a:lstStyle/>
          <a:p>
            <a:pPr marL="0" indent="0">
              <a:buNone/>
            </a:pPr>
            <a:r>
              <a:rPr lang="cs-CZ" b="1" dirty="0" smtClean="0"/>
              <a:t>Příklady úspor:</a:t>
            </a:r>
          </a:p>
          <a:p>
            <a:r>
              <a:rPr lang="cs-CZ" dirty="0" smtClean="0"/>
              <a:t>plastové tašky (2 kg/ob.)</a:t>
            </a:r>
          </a:p>
          <a:p>
            <a:r>
              <a:rPr lang="cs-CZ" dirty="0" smtClean="0"/>
              <a:t>dětské pleny (3 kg/ob. / 700-1000 kg na 1 dítě)</a:t>
            </a:r>
          </a:p>
          <a:p>
            <a:r>
              <a:rPr lang="cs-CZ" dirty="0" smtClean="0"/>
              <a:t>reklamní letáky (8 kg/ob.) </a:t>
            </a:r>
          </a:p>
          <a:p>
            <a:r>
              <a:rPr lang="cs-CZ" dirty="0" smtClean="0"/>
              <a:t>úspory energie / náhrada uhlí                                (30-40 kg/ob. / 1 tuna uhlí = 100 kg popelovin)</a:t>
            </a:r>
          </a:p>
          <a:p>
            <a:r>
              <a:rPr lang="cs-CZ" dirty="0" smtClean="0"/>
              <a:t>kuchyňský odpad (40-75 kg/ob.)</a:t>
            </a:r>
          </a:p>
          <a:p>
            <a:r>
              <a:rPr lang="cs-CZ" dirty="0" smtClean="0"/>
              <a:t>zahradní odpad (140-200 kg/ob.)</a:t>
            </a:r>
          </a:p>
          <a:p>
            <a:pPr marL="0" indent="0">
              <a:buNone/>
            </a:pPr>
            <a:r>
              <a:rPr lang="cs-CZ" b="1" dirty="0" smtClean="0"/>
              <a:t>Celková produkce odpadů (bez bioodpadů)</a:t>
            </a:r>
          </a:p>
          <a:p>
            <a:pPr marL="0" indent="0">
              <a:buNone/>
            </a:pPr>
            <a:r>
              <a:rPr lang="cs-CZ" b="1" dirty="0" smtClean="0"/>
              <a:t>min. cca150 kg/ob/rok, max. 460 kg/ob/rok</a:t>
            </a:r>
          </a:p>
          <a:p>
            <a:pPr marL="0" indent="0">
              <a:buNone/>
            </a:pPr>
            <a:r>
              <a:rPr lang="cs-CZ" dirty="0" smtClean="0"/>
              <a:t>(odečteno 200 nejnižších a 200 nejvyšších hodnot)</a:t>
            </a:r>
          </a:p>
          <a:p>
            <a:pPr marL="0" indent="0">
              <a:buNone/>
            </a:pPr>
            <a:endParaRPr lang="cs-CZ" b="1" dirty="0" smtClean="0"/>
          </a:p>
        </p:txBody>
      </p:sp>
    </p:spTree>
    <p:extLst>
      <p:ext uri="{BB962C8B-B14F-4D97-AF65-F5344CB8AC3E}">
        <p14:creationId xmlns:p14="http://schemas.microsoft.com/office/powerpoint/2010/main" val="1307419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Shrnutí</a:t>
            </a:r>
            <a:endParaRPr lang="cs-CZ" dirty="0"/>
          </a:p>
        </p:txBody>
      </p:sp>
      <p:sp>
        <p:nvSpPr>
          <p:cNvPr id="3" name="Zástupný symbol pro obsah 2"/>
          <p:cNvSpPr>
            <a:spLocks noGrp="1"/>
          </p:cNvSpPr>
          <p:nvPr>
            <p:ph sz="quarter" idx="1"/>
          </p:nvPr>
        </p:nvSpPr>
        <p:spPr>
          <a:xfrm>
            <a:off x="457200" y="1600200"/>
            <a:ext cx="8003232" cy="4873752"/>
          </a:xfrm>
        </p:spPr>
        <p:txBody>
          <a:bodyPr/>
          <a:lstStyle/>
          <a:p>
            <a:r>
              <a:rPr lang="cs-CZ" dirty="0" smtClean="0"/>
              <a:t>produkci komunálních odpadů lze snížit (údaje z Rakouska či Německa jsou reálné)</a:t>
            </a:r>
          </a:p>
          <a:p>
            <a:r>
              <a:rPr lang="cs-CZ" dirty="0" smtClean="0"/>
              <a:t>cíl - produkce odpadů z domácností 2,5-3 l/ob/den, osvěta a motivace v tomto může obcím hodně pomoci</a:t>
            </a:r>
          </a:p>
          <a:p>
            <a:r>
              <a:rPr lang="cs-CZ" dirty="0" smtClean="0"/>
              <a:t>v ČR máme dost příkladů, že to jde – klíčový je zájem obce (osoba, která téma žene dopředu)</a:t>
            </a:r>
          </a:p>
          <a:p>
            <a:r>
              <a:rPr lang="cs-CZ" dirty="0" smtClean="0"/>
              <a:t>snižování docházkové vzdálenosti může vést k podstatnému zvýšení množství vytříděných odpadů (80 kg/ob/rok), osobně vidím problematické využití některých plastů</a:t>
            </a:r>
          </a:p>
          <a:p>
            <a:r>
              <a:rPr lang="cs-CZ" dirty="0" smtClean="0"/>
              <a:t>velký potenciál vidím v možnostech třídění kuchyňských bioodpadů (chybí osvěta)</a:t>
            </a:r>
            <a:endParaRPr lang="cs-CZ" dirty="0"/>
          </a:p>
        </p:txBody>
      </p:sp>
    </p:spTree>
    <p:extLst>
      <p:ext uri="{BB962C8B-B14F-4D97-AF65-F5344CB8AC3E}">
        <p14:creationId xmlns:p14="http://schemas.microsoft.com/office/powerpoint/2010/main" val="141008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informace</a:t>
            </a:r>
            <a:endParaRPr lang="cs-CZ" dirty="0"/>
          </a:p>
        </p:txBody>
      </p:sp>
      <p:sp>
        <p:nvSpPr>
          <p:cNvPr id="3" name="Zástupný symbol pro obsah 2"/>
          <p:cNvSpPr>
            <a:spLocks noGrp="1"/>
          </p:cNvSpPr>
          <p:nvPr>
            <p:ph sz="quarter" idx="1"/>
          </p:nvPr>
        </p:nvSpPr>
        <p:spPr>
          <a:xfrm>
            <a:off x="457200" y="1600200"/>
            <a:ext cx="8291264" cy="4873752"/>
          </a:xfrm>
        </p:spPr>
        <p:txBody>
          <a:bodyPr>
            <a:normAutofit lnSpcReduction="10000"/>
          </a:bodyPr>
          <a:lstStyle/>
          <a:p>
            <a:pPr marL="0" indent="0">
              <a:buNone/>
            </a:pPr>
            <a:r>
              <a:rPr lang="cs-CZ" sz="2000" u="sng" dirty="0" smtClean="0"/>
              <a:t>Konference předcházení vzniku odpadů:</a:t>
            </a:r>
          </a:p>
          <a:p>
            <a:pPr marL="0" indent="0">
              <a:buNone/>
            </a:pPr>
            <a:r>
              <a:rPr lang="cs-CZ" sz="2000" dirty="0">
                <a:hlinkClick r:id="rId2"/>
              </a:rPr>
              <a:t>http://www.tretiruka.cz/media-a-odpady/predchazeni-vzniku-odpadu/konference-pvo-2016</a:t>
            </a:r>
            <a:r>
              <a:rPr lang="cs-CZ" sz="2000" dirty="0" smtClean="0">
                <a:hlinkClick r:id="rId2"/>
              </a:rPr>
              <a:t>/</a:t>
            </a:r>
            <a:r>
              <a:rPr lang="cs-CZ" sz="2000" dirty="0" smtClean="0"/>
              <a:t> </a:t>
            </a:r>
          </a:p>
          <a:p>
            <a:pPr marL="0" indent="0">
              <a:buNone/>
            </a:pPr>
            <a:endParaRPr lang="cs-CZ" sz="2000" u="sng" dirty="0" smtClean="0"/>
          </a:p>
          <a:p>
            <a:pPr marL="0" indent="0">
              <a:buNone/>
            </a:pPr>
            <a:r>
              <a:rPr lang="cs-CZ" sz="2000" u="sng" dirty="0" smtClean="0"/>
              <a:t>SMOČR/IURMO/EKOKOM</a:t>
            </a:r>
          </a:p>
          <a:p>
            <a:pPr marL="0" indent="0">
              <a:buNone/>
            </a:pPr>
            <a:r>
              <a:rPr lang="cs-CZ" sz="2000" dirty="0">
                <a:hlinkClick r:id="rId3"/>
              </a:rPr>
              <a:t>http://</a:t>
            </a:r>
            <a:r>
              <a:rPr lang="cs-CZ" sz="2000" dirty="0" smtClean="0">
                <a:hlinkClick r:id="rId3"/>
              </a:rPr>
              <a:t>www.institut-urmo.cz/cz/projekty/18-odpadove-hospodarstvi</a:t>
            </a:r>
            <a:r>
              <a:rPr lang="cs-CZ" sz="2000" dirty="0" smtClean="0"/>
              <a:t> </a:t>
            </a:r>
          </a:p>
          <a:p>
            <a:pPr marL="0" indent="0">
              <a:buNone/>
            </a:pPr>
            <a:endParaRPr lang="cs-CZ" sz="2000" u="sng" dirty="0" smtClean="0"/>
          </a:p>
          <a:p>
            <a:pPr marL="0" indent="0">
              <a:buNone/>
            </a:pPr>
            <a:r>
              <a:rPr lang="cs-CZ" sz="2000" u="sng" dirty="0" smtClean="0"/>
              <a:t>EKOKOM- konference Obce a odpady</a:t>
            </a:r>
          </a:p>
          <a:p>
            <a:pPr marL="0" indent="0">
              <a:buNone/>
            </a:pPr>
            <a:r>
              <a:rPr lang="cs-CZ" sz="2000" dirty="0">
                <a:hlinkClick r:id="rId4"/>
              </a:rPr>
              <a:t>http://</a:t>
            </a:r>
            <a:r>
              <a:rPr lang="cs-CZ" sz="2000" dirty="0" smtClean="0">
                <a:hlinkClick r:id="rId4"/>
              </a:rPr>
              <a:t>www.ekokom.cz/cz/ostatni/o-spolecnosti/nase-projekty/odpady-a-obce-2</a:t>
            </a:r>
            <a:r>
              <a:rPr lang="cs-CZ" sz="2000" dirty="0" smtClean="0"/>
              <a:t> </a:t>
            </a:r>
          </a:p>
          <a:p>
            <a:pPr marL="0" indent="0">
              <a:buNone/>
            </a:pPr>
            <a:endParaRPr lang="cs-CZ" sz="2000" u="sng" dirty="0" smtClean="0"/>
          </a:p>
          <a:p>
            <a:pPr marL="0" indent="0">
              <a:buNone/>
            </a:pPr>
            <a:r>
              <a:rPr lang="cs-CZ" sz="2000" u="sng" dirty="0" smtClean="0"/>
              <a:t>MŽP – odpady + evidence</a:t>
            </a:r>
          </a:p>
          <a:p>
            <a:pPr marL="0" indent="0">
              <a:buNone/>
            </a:pPr>
            <a:r>
              <a:rPr lang="cs-CZ" sz="2000" dirty="0"/>
              <a:t>http://</a:t>
            </a:r>
            <a:r>
              <a:rPr lang="cs-CZ" sz="2000" dirty="0" smtClean="0"/>
              <a:t>www.mzp.cz/cz/odpady_podrubrika</a:t>
            </a:r>
          </a:p>
          <a:p>
            <a:pPr marL="0" indent="0">
              <a:buNone/>
            </a:pPr>
            <a:r>
              <a:rPr lang="cs-CZ" sz="2000" dirty="0">
                <a:hlinkClick r:id="rId5"/>
              </a:rPr>
              <a:t>https://isoh.mzp.cz/VISOH</a:t>
            </a:r>
            <a:r>
              <a:rPr lang="cs-CZ" sz="2000" dirty="0" smtClean="0">
                <a:hlinkClick r:id="rId5"/>
              </a:rPr>
              <a:t>/</a:t>
            </a:r>
            <a:r>
              <a:rPr lang="cs-CZ" sz="2000" dirty="0" smtClean="0"/>
              <a:t>  </a:t>
            </a:r>
            <a:endParaRPr lang="cs-CZ" sz="2000" dirty="0"/>
          </a:p>
          <a:p>
            <a:pPr marL="0" indent="0">
              <a:buNone/>
            </a:pPr>
            <a:endParaRPr lang="cs-CZ" sz="2000" dirty="0" smtClean="0"/>
          </a:p>
        </p:txBody>
      </p:sp>
    </p:spTree>
    <p:extLst>
      <p:ext uri="{BB962C8B-B14F-4D97-AF65-F5344CB8AC3E}">
        <p14:creationId xmlns:p14="http://schemas.microsoft.com/office/powerpoint/2010/main" val="2155006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Současné </a:t>
            </a:r>
            <a:r>
              <a:rPr lang="cs-CZ" b="1" dirty="0"/>
              <a:t>a budoucí požadavky na OH obcí</a:t>
            </a:r>
          </a:p>
        </p:txBody>
      </p:sp>
      <p:sp>
        <p:nvSpPr>
          <p:cNvPr id="3" name="Zástupný symbol pro obsah 2"/>
          <p:cNvSpPr>
            <a:spLocks noGrp="1"/>
          </p:cNvSpPr>
          <p:nvPr>
            <p:ph sz="quarter" idx="1"/>
          </p:nvPr>
        </p:nvSpPr>
        <p:spPr>
          <a:xfrm>
            <a:off x="457200" y="1600200"/>
            <a:ext cx="7715200" cy="5069160"/>
          </a:xfrm>
        </p:spPr>
        <p:txBody>
          <a:bodyPr>
            <a:normAutofit/>
          </a:bodyPr>
          <a:lstStyle/>
          <a:p>
            <a:pPr marL="0" indent="0">
              <a:buNone/>
            </a:pPr>
            <a:r>
              <a:rPr lang="cs-CZ" dirty="0"/>
              <a:t>Skládkování komunálních odpadů bude v ČR i EU </a:t>
            </a:r>
            <a:r>
              <a:rPr lang="cs-CZ" dirty="0" smtClean="0"/>
              <a:t>omezeno, to znamená:</a:t>
            </a:r>
          </a:p>
          <a:p>
            <a:pPr marL="0" indent="0">
              <a:buNone/>
            </a:pPr>
            <a:r>
              <a:rPr lang="cs-CZ" dirty="0" smtClean="0"/>
              <a:t>2020 – skládkovat max. 100 kg SKO /ob/rok</a:t>
            </a:r>
          </a:p>
          <a:p>
            <a:pPr marL="0" indent="0">
              <a:buNone/>
            </a:pPr>
            <a:r>
              <a:rPr lang="cs-CZ" dirty="0" smtClean="0"/>
              <a:t>2020 – vytřídit 50 až 60 kg papíru, plastů, skla a kovů/ob/rok</a:t>
            </a:r>
          </a:p>
          <a:p>
            <a:pPr marL="0" indent="0">
              <a:buNone/>
            </a:pPr>
            <a:r>
              <a:rPr lang="cs-CZ" dirty="0" smtClean="0"/>
              <a:t>2024 – skládkovat pouze stabilizované odpady  s nízkou výhřevností</a:t>
            </a:r>
          </a:p>
          <a:p>
            <a:pPr marL="0" indent="0">
              <a:buNone/>
            </a:pPr>
            <a:r>
              <a:rPr lang="cs-CZ" dirty="0" smtClean="0"/>
              <a:t>2030 – dosáhnout úrovně recyklace 60 až 70 %, skládkovat maximálně 10 % komunál. odpadů</a:t>
            </a:r>
          </a:p>
          <a:p>
            <a:pPr marL="0" indent="0">
              <a:buNone/>
            </a:pPr>
            <a:r>
              <a:rPr lang="cs-CZ" b="1" dirty="0" smtClean="0"/>
              <a:t>Hlavní problém ČR – vysoká produkce SKO</a:t>
            </a:r>
          </a:p>
          <a:p>
            <a:pPr marL="0" indent="0">
              <a:buNone/>
            </a:pPr>
            <a:r>
              <a:rPr lang="cs-CZ" b="1" dirty="0" smtClean="0"/>
              <a:t>(asi o 100 kg/ob/rok více než SRN, Rakousko – začali to řešit v 90. letech minulého století).</a:t>
            </a:r>
            <a:endParaRPr lang="cs-CZ" b="1" dirty="0"/>
          </a:p>
        </p:txBody>
      </p:sp>
    </p:spTree>
    <p:extLst>
      <p:ext uri="{BB962C8B-B14F-4D97-AF65-F5344CB8AC3E}">
        <p14:creationId xmlns:p14="http://schemas.microsoft.com/office/powerpoint/2010/main" val="1860819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informace na webu Arniky</a:t>
            </a:r>
            <a:endParaRPr lang="cs-CZ" dirty="0"/>
          </a:p>
        </p:txBody>
      </p:sp>
      <p:sp>
        <p:nvSpPr>
          <p:cNvPr id="3" name="Zástupný symbol pro obsah 2"/>
          <p:cNvSpPr>
            <a:spLocks noGrp="1"/>
          </p:cNvSpPr>
          <p:nvPr>
            <p:ph sz="quarter" idx="1"/>
          </p:nvPr>
        </p:nvSpPr>
        <p:spPr>
          <a:xfrm>
            <a:off x="457200" y="1600200"/>
            <a:ext cx="7643192" cy="4873752"/>
          </a:xfrm>
        </p:spPr>
        <p:txBody>
          <a:bodyPr>
            <a:normAutofit/>
          </a:bodyPr>
          <a:lstStyle/>
          <a:p>
            <a:pPr marL="0" indent="0">
              <a:buNone/>
            </a:pPr>
            <a:r>
              <a:rPr lang="cs-CZ" sz="2000" u="sng" dirty="0" smtClean="0"/>
              <a:t>Příručka pro obce:</a:t>
            </a:r>
          </a:p>
          <a:p>
            <a:pPr marL="0" indent="0">
              <a:buNone/>
            </a:pPr>
            <a:r>
              <a:rPr lang="cs-CZ" sz="2000" dirty="0">
                <a:hlinkClick r:id="rId2"/>
              </a:rPr>
              <a:t>http://</a:t>
            </a:r>
            <a:r>
              <a:rPr lang="cs-CZ" sz="2000" dirty="0" smtClean="0">
                <a:hlinkClick r:id="rId2"/>
              </a:rPr>
              <a:t>arnika.org/oh-obci-prirucka-1/download/oh-obci-prirucka-1-pdf</a:t>
            </a:r>
            <a:r>
              <a:rPr lang="cs-CZ" sz="2000" dirty="0" smtClean="0"/>
              <a:t> </a:t>
            </a:r>
            <a:endParaRPr lang="cs-CZ" sz="2000" dirty="0"/>
          </a:p>
          <a:p>
            <a:pPr marL="0" indent="0">
              <a:buNone/>
            </a:pPr>
            <a:endParaRPr lang="cs-CZ" sz="2000" u="sng" dirty="0" smtClean="0"/>
          </a:p>
          <a:p>
            <a:pPr marL="0" indent="0">
              <a:buNone/>
            </a:pPr>
            <a:r>
              <a:rPr lang="cs-CZ" sz="2000" u="sng" dirty="0" smtClean="0"/>
              <a:t>Příklady dobré praxe (40 obcí a měst)</a:t>
            </a:r>
          </a:p>
          <a:p>
            <a:pPr marL="0" indent="0">
              <a:buNone/>
            </a:pPr>
            <a:r>
              <a:rPr lang="cs-CZ" sz="2000" dirty="0">
                <a:hlinkClick r:id="rId3"/>
              </a:rPr>
              <a:t>http://</a:t>
            </a:r>
            <a:r>
              <a:rPr lang="cs-CZ" sz="2000" dirty="0" smtClean="0">
                <a:hlinkClick r:id="rId3"/>
              </a:rPr>
              <a:t>arnika.org/kauzy-odpady</a:t>
            </a:r>
            <a:r>
              <a:rPr lang="cs-CZ" sz="2000" dirty="0" smtClean="0"/>
              <a:t> </a:t>
            </a:r>
            <a:endParaRPr lang="cs-CZ" sz="2000" dirty="0"/>
          </a:p>
          <a:p>
            <a:pPr marL="0" indent="0">
              <a:buNone/>
            </a:pPr>
            <a:endParaRPr lang="cs-CZ" sz="2000" u="sng" dirty="0" smtClean="0"/>
          </a:p>
          <a:p>
            <a:pPr marL="0" indent="0">
              <a:buNone/>
            </a:pPr>
            <a:r>
              <a:rPr lang="cs-CZ" sz="2000" u="sng" dirty="0" smtClean="0"/>
              <a:t>Web k prevenci:</a:t>
            </a:r>
          </a:p>
          <a:p>
            <a:pPr marL="0" indent="0">
              <a:buNone/>
            </a:pPr>
            <a:r>
              <a:rPr lang="cs-CZ" sz="2000" dirty="0" smtClean="0">
                <a:hlinkClick r:id="rId4"/>
              </a:rPr>
              <a:t>http://pvo.arnika.org</a:t>
            </a:r>
            <a:r>
              <a:rPr lang="cs-CZ" sz="2000" dirty="0" smtClean="0"/>
              <a:t>    </a:t>
            </a:r>
          </a:p>
          <a:p>
            <a:pPr marL="0" indent="0">
              <a:buNone/>
            </a:pPr>
            <a:endParaRPr lang="cs-CZ" sz="2000" u="sng" dirty="0" smtClean="0"/>
          </a:p>
          <a:p>
            <a:pPr marL="0" indent="0">
              <a:buNone/>
            </a:pPr>
            <a:r>
              <a:rPr lang="cs-CZ" sz="2000" u="sng" dirty="0" smtClean="0"/>
              <a:t>Indikátory OH obcí:</a:t>
            </a:r>
          </a:p>
          <a:p>
            <a:pPr marL="0" indent="0">
              <a:buNone/>
            </a:pPr>
            <a:r>
              <a:rPr lang="cs-CZ" sz="2000" dirty="0">
                <a:hlinkClick r:id="rId5"/>
              </a:rPr>
              <a:t>http://</a:t>
            </a:r>
            <a:r>
              <a:rPr lang="cs-CZ" sz="2000" dirty="0" smtClean="0">
                <a:hlinkClick r:id="rId5"/>
              </a:rPr>
              <a:t>arnika.org/indikatory-oh-obci</a:t>
            </a:r>
            <a:r>
              <a:rPr lang="cs-CZ" sz="2000" dirty="0" smtClean="0"/>
              <a:t>  </a:t>
            </a:r>
          </a:p>
        </p:txBody>
      </p:sp>
    </p:spTree>
    <p:extLst>
      <p:ext uri="{BB962C8B-B14F-4D97-AF65-F5344CB8AC3E}">
        <p14:creationId xmlns:p14="http://schemas.microsoft.com/office/powerpoint/2010/main" val="23546652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747130"/>
            <a:ext cx="8229600" cy="1288045"/>
          </a:xfrm>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449263" eaLnBrk="1" hangingPunct="1">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t>A to je konec </a:t>
            </a:r>
            <a:br>
              <a:rPr lang="cs-CZ" dirty="0" smtClean="0"/>
            </a:br>
            <a:r>
              <a:rPr lang="cs-CZ" dirty="0" smtClean="0"/>
              <a:t>(na obrázku můj směsný odpad za 1 měsíc   v DOBĚ, kdy jsem třídil bioodpady)</a:t>
            </a:r>
            <a:endParaRPr lang="en-GB" dirty="0" smtClean="0"/>
          </a:p>
        </p:txBody>
      </p:sp>
      <p:sp>
        <p:nvSpPr>
          <p:cNvPr id="27651" name="Text Box 4"/>
          <p:cNvSpPr txBox="1">
            <a:spLocks noChangeArrowheads="1"/>
          </p:cNvSpPr>
          <p:nvPr/>
        </p:nvSpPr>
        <p:spPr bwMode="auto">
          <a:xfrm>
            <a:off x="1258888" y="4941888"/>
            <a:ext cx="6337300" cy="23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cs-CZ" sz="3200" dirty="0"/>
              <a:t>Děkuji za pozornost</a:t>
            </a:r>
          </a:p>
          <a:p>
            <a:pPr eaLnBrk="1" hangingPunct="1">
              <a:spcBef>
                <a:spcPct val="50000"/>
              </a:spcBef>
            </a:pPr>
            <a:endParaRPr lang="cs-CZ" sz="3200" dirty="0"/>
          </a:p>
          <a:p>
            <a:pPr algn="ctr" eaLnBrk="1" hangingPunct="1">
              <a:spcBef>
                <a:spcPct val="20000"/>
              </a:spcBef>
              <a:buClr>
                <a:schemeClr val="tx1"/>
              </a:buClr>
              <a:buSzPct val="75000"/>
              <a:buFont typeface="Wingdings" pitchFamily="2" charset="2"/>
              <a:buNone/>
            </a:pPr>
            <a:r>
              <a:rPr lang="cs-CZ" dirty="0"/>
              <a:t>kontakt: milan.havel@arnika.org, www.arnika.org </a:t>
            </a:r>
          </a:p>
          <a:p>
            <a:pPr eaLnBrk="1" hangingPunct="1">
              <a:spcBef>
                <a:spcPct val="50000"/>
              </a:spcBef>
            </a:pPr>
            <a:endParaRPr lang="cs-CZ" sz="3200" dirty="0"/>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3599" y="2340980"/>
            <a:ext cx="3467877" cy="260090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Současné a budoucí požadavky na OH obcí</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03" y="1449651"/>
            <a:ext cx="8190968" cy="3312368"/>
          </a:xfrm>
          <a:prstGeom prst="rect">
            <a:avLst/>
          </a:prstGeom>
        </p:spPr>
      </p:pic>
      <p:sp>
        <p:nvSpPr>
          <p:cNvPr id="7" name="Obdélník 6"/>
          <p:cNvSpPr/>
          <p:nvPr/>
        </p:nvSpPr>
        <p:spPr>
          <a:xfrm>
            <a:off x="395536" y="5013176"/>
            <a:ext cx="8309645" cy="369332"/>
          </a:xfrm>
          <a:prstGeom prst="rect">
            <a:avLst/>
          </a:prstGeom>
        </p:spPr>
        <p:txBody>
          <a:bodyPr wrap="square">
            <a:spAutoFit/>
          </a:bodyPr>
          <a:lstStyle/>
          <a:p>
            <a:r>
              <a:rPr lang="cs-CZ" dirty="0"/>
              <a:t>https://www.bmlfuw.gv.at/greentec/bundes-abfallwirtschaftsplan/BAWP2017.html</a:t>
            </a:r>
          </a:p>
        </p:txBody>
      </p:sp>
    </p:spTree>
    <p:extLst>
      <p:ext uri="{BB962C8B-B14F-4D97-AF65-F5344CB8AC3E}">
        <p14:creationId xmlns:p14="http://schemas.microsoft.com/office/powerpoint/2010/main" val="1077455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Stav </a:t>
            </a:r>
            <a:r>
              <a:rPr lang="cs-CZ" b="1" dirty="0"/>
              <a:t>OH obcí ČR</a:t>
            </a:r>
          </a:p>
        </p:txBody>
      </p:sp>
      <p:graphicFrame>
        <p:nvGraphicFramePr>
          <p:cNvPr id="4" name="Tabulka 3"/>
          <p:cNvGraphicFramePr>
            <a:graphicFrameLocks noGrp="1"/>
          </p:cNvGraphicFramePr>
          <p:nvPr>
            <p:extLst>
              <p:ext uri="{D42A27DB-BD31-4B8C-83A1-F6EECF244321}">
                <p14:modId xmlns:p14="http://schemas.microsoft.com/office/powerpoint/2010/main" val="2160620302"/>
              </p:ext>
            </p:extLst>
          </p:nvPr>
        </p:nvGraphicFramePr>
        <p:xfrm>
          <a:off x="251522" y="1772816"/>
          <a:ext cx="8496942" cy="3528391"/>
        </p:xfrm>
        <a:graphic>
          <a:graphicData uri="http://schemas.openxmlformats.org/drawingml/2006/table">
            <a:tbl>
              <a:tblPr>
                <a:tableStyleId>{5C22544A-7EE6-4342-B048-85BDC9FD1C3A}</a:tableStyleId>
              </a:tblPr>
              <a:tblGrid>
                <a:gridCol w="1628582"/>
                <a:gridCol w="849694"/>
                <a:gridCol w="849694"/>
                <a:gridCol w="849694"/>
                <a:gridCol w="849694"/>
                <a:gridCol w="733280"/>
                <a:gridCol w="966108"/>
                <a:gridCol w="849694"/>
                <a:gridCol w="920502"/>
              </a:tblGrid>
              <a:tr h="540761">
                <a:tc>
                  <a:txBody>
                    <a:bodyPr/>
                    <a:lstStyle/>
                    <a:p>
                      <a:pPr algn="l" fontAlgn="ctr"/>
                      <a:r>
                        <a:rPr lang="cs-CZ" sz="1600" u="none" strike="noStrike" dirty="0">
                          <a:effectLst/>
                        </a:rPr>
                        <a:t>Kraje 2015</a:t>
                      </a:r>
                      <a:endParaRPr lang="cs-CZ" sz="1600" b="1" i="0" u="none" strike="noStrike" dirty="0">
                        <a:solidFill>
                          <a:srgbClr val="000000"/>
                        </a:solidFill>
                        <a:effectLst/>
                        <a:latin typeface="Calibri"/>
                      </a:endParaRPr>
                    </a:p>
                  </a:txBody>
                  <a:tcPr marL="9525" marR="9525" marT="9525" marB="0" anchor="ctr"/>
                </a:tc>
                <a:tc>
                  <a:txBody>
                    <a:bodyPr/>
                    <a:lstStyle/>
                    <a:p>
                      <a:pPr algn="ctr" fontAlgn="ctr"/>
                      <a:r>
                        <a:rPr lang="cs-CZ" sz="1600" u="none" strike="noStrike">
                          <a:effectLst/>
                        </a:rPr>
                        <a:t>Papír</a:t>
                      </a:r>
                      <a:endParaRPr lang="cs-CZ" sz="1600" b="1"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Plasty</a:t>
                      </a:r>
                      <a:endParaRPr lang="cs-CZ" sz="1600" b="1"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Sklo</a:t>
                      </a:r>
                      <a:endParaRPr lang="cs-CZ" sz="1600" b="1"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Kovy</a:t>
                      </a:r>
                      <a:endParaRPr lang="cs-CZ" sz="1600" b="1"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Textil</a:t>
                      </a:r>
                      <a:endParaRPr lang="cs-CZ" sz="1600" b="1"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Bioodpad</a:t>
                      </a:r>
                      <a:endParaRPr lang="cs-CZ" sz="1600" b="1"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SKO</a:t>
                      </a:r>
                      <a:endParaRPr lang="cs-CZ" sz="1600" b="1"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Obj. odpad</a:t>
                      </a:r>
                      <a:endParaRPr lang="cs-CZ" sz="1600" b="1" i="0" u="none" strike="noStrike">
                        <a:solidFill>
                          <a:srgbClr val="000000"/>
                        </a:solidFill>
                        <a:effectLst/>
                        <a:latin typeface="Calibri"/>
                      </a:endParaRPr>
                    </a:p>
                  </a:txBody>
                  <a:tcPr marL="9525" marR="9525" marT="9525" marB="0" anchor="ctr"/>
                </a:tc>
              </a:tr>
              <a:tr h="298763">
                <a:tc>
                  <a:txBody>
                    <a:bodyPr/>
                    <a:lstStyle/>
                    <a:p>
                      <a:pPr algn="l" fontAlgn="ctr"/>
                      <a:r>
                        <a:rPr lang="cs-CZ" sz="1600" u="none" strike="noStrike">
                          <a:effectLst/>
                        </a:rPr>
                        <a:t> </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(kg/ob)</a:t>
                      </a:r>
                      <a:endParaRPr lang="cs-CZ" sz="1600" b="1"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(kg/ob)</a:t>
                      </a:r>
                      <a:endParaRPr lang="cs-CZ" sz="1600" b="1"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(kg/ob)</a:t>
                      </a:r>
                      <a:endParaRPr lang="cs-CZ" sz="1600" b="1"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(kg/ob)</a:t>
                      </a:r>
                      <a:endParaRPr lang="cs-CZ" sz="1600" b="1"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(kg/ob)</a:t>
                      </a:r>
                      <a:endParaRPr lang="cs-CZ" sz="1600" b="1"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(kg/ob)</a:t>
                      </a:r>
                      <a:endParaRPr lang="cs-CZ" sz="1600" b="1"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(kg/ob)</a:t>
                      </a:r>
                      <a:endParaRPr lang="cs-CZ" sz="1600" b="1"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(kg/ob)</a:t>
                      </a:r>
                      <a:endParaRPr lang="cs-CZ" sz="1600" b="1" i="0" u="none" strike="noStrike">
                        <a:solidFill>
                          <a:srgbClr val="000000"/>
                        </a:solidFill>
                        <a:effectLst/>
                        <a:latin typeface="Calibri"/>
                      </a:endParaRPr>
                    </a:p>
                  </a:txBody>
                  <a:tcPr marL="9525" marR="9525" marT="9525" marB="0" anchor="ctr"/>
                </a:tc>
              </a:tr>
              <a:tr h="298763">
                <a:tc>
                  <a:txBody>
                    <a:bodyPr/>
                    <a:lstStyle/>
                    <a:p>
                      <a:pPr algn="l" fontAlgn="ctr"/>
                      <a:r>
                        <a:rPr lang="cs-CZ" sz="1600" u="none" strike="noStrike">
                          <a:effectLst/>
                        </a:rPr>
                        <a:t>Jihočeský</a:t>
                      </a:r>
                      <a:endParaRPr lang="cs-CZ" sz="1600" b="1"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16,4</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dirty="0" smtClean="0">
                          <a:effectLst/>
                        </a:rPr>
                        <a:t>11,0</a:t>
                      </a:r>
                      <a:endParaRPr lang="cs-CZ" sz="1600" b="0" i="0" u="none" strike="noStrike" dirty="0">
                        <a:solidFill>
                          <a:srgbClr val="000000"/>
                        </a:solidFill>
                        <a:effectLst/>
                        <a:latin typeface="Calibri"/>
                      </a:endParaRPr>
                    </a:p>
                  </a:txBody>
                  <a:tcPr marL="9525" marR="9525" marT="9525" marB="0" anchor="ctr"/>
                </a:tc>
                <a:tc>
                  <a:txBody>
                    <a:bodyPr/>
                    <a:lstStyle/>
                    <a:p>
                      <a:pPr algn="ctr" fontAlgn="ctr"/>
                      <a:r>
                        <a:rPr lang="cs-CZ" sz="1600" u="none" strike="noStrike">
                          <a:effectLst/>
                        </a:rPr>
                        <a:t>12,3</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2,1</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1,2</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53,5</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207,5</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24,7</a:t>
                      </a:r>
                      <a:endParaRPr lang="cs-CZ" sz="1600" b="0" i="0" u="none" strike="noStrike">
                        <a:solidFill>
                          <a:srgbClr val="000000"/>
                        </a:solidFill>
                        <a:effectLst/>
                        <a:latin typeface="Calibri"/>
                      </a:endParaRPr>
                    </a:p>
                  </a:txBody>
                  <a:tcPr marL="9525" marR="9525" marT="9525" marB="0" anchor="ctr"/>
                </a:tc>
              </a:tr>
              <a:tr h="298763">
                <a:tc>
                  <a:txBody>
                    <a:bodyPr/>
                    <a:lstStyle/>
                    <a:p>
                      <a:pPr algn="l" fontAlgn="ctr"/>
                      <a:r>
                        <a:rPr lang="cs-CZ" sz="1600" u="none" strike="noStrike">
                          <a:effectLst/>
                        </a:rPr>
                        <a:t>Jihomoravský</a:t>
                      </a:r>
                      <a:endParaRPr lang="cs-CZ" sz="1600" b="1"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13,9</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8,8</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10,5</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2,4</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0,5</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39,7</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188,3</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31,8</a:t>
                      </a:r>
                      <a:endParaRPr lang="cs-CZ" sz="1600" b="0" i="0" u="none" strike="noStrike">
                        <a:solidFill>
                          <a:srgbClr val="000000"/>
                        </a:solidFill>
                        <a:effectLst/>
                        <a:latin typeface="Calibri"/>
                      </a:endParaRPr>
                    </a:p>
                  </a:txBody>
                  <a:tcPr marL="9525" marR="9525" marT="9525" marB="0" anchor="ctr"/>
                </a:tc>
              </a:tr>
              <a:tr h="298763">
                <a:tc>
                  <a:txBody>
                    <a:bodyPr/>
                    <a:lstStyle/>
                    <a:p>
                      <a:pPr algn="l" fontAlgn="ctr"/>
                      <a:r>
                        <a:rPr lang="cs-CZ" sz="1600" u="none" strike="noStrike" dirty="0">
                          <a:effectLst/>
                        </a:rPr>
                        <a:t>Královéhradecký</a:t>
                      </a:r>
                      <a:endParaRPr lang="cs-CZ" sz="1600" b="1" i="0" u="none" strike="noStrike" dirty="0">
                        <a:solidFill>
                          <a:srgbClr val="000000"/>
                        </a:solidFill>
                        <a:effectLst/>
                        <a:latin typeface="Calibri"/>
                      </a:endParaRPr>
                    </a:p>
                  </a:txBody>
                  <a:tcPr marL="9525" marR="9525" marT="9525" marB="0" anchor="ctr"/>
                </a:tc>
                <a:tc>
                  <a:txBody>
                    <a:bodyPr/>
                    <a:lstStyle/>
                    <a:p>
                      <a:pPr algn="ctr" fontAlgn="ctr"/>
                      <a:r>
                        <a:rPr lang="cs-CZ" sz="1600" u="none" strike="noStrike">
                          <a:effectLst/>
                        </a:rPr>
                        <a:t>13,1</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13,8</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13,1</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1,1</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1,4</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36,7</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183,5</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19,1</a:t>
                      </a:r>
                      <a:endParaRPr lang="cs-CZ" sz="1600" b="0" i="0" u="none" strike="noStrike">
                        <a:solidFill>
                          <a:srgbClr val="000000"/>
                        </a:solidFill>
                        <a:effectLst/>
                        <a:latin typeface="Calibri"/>
                      </a:endParaRPr>
                    </a:p>
                  </a:txBody>
                  <a:tcPr marL="9525" marR="9525" marT="9525" marB="0" anchor="ctr"/>
                </a:tc>
              </a:tr>
              <a:tr h="298763">
                <a:tc>
                  <a:txBody>
                    <a:bodyPr/>
                    <a:lstStyle/>
                    <a:p>
                      <a:pPr algn="l" fontAlgn="ctr"/>
                      <a:r>
                        <a:rPr lang="cs-CZ" sz="1600" u="none" strike="noStrike">
                          <a:effectLst/>
                        </a:rPr>
                        <a:t>Liberecký</a:t>
                      </a:r>
                      <a:endParaRPr lang="cs-CZ" sz="1600" b="1"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12,2</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dirty="0" smtClean="0">
                          <a:effectLst/>
                        </a:rPr>
                        <a:t>7,0</a:t>
                      </a:r>
                      <a:endParaRPr lang="cs-CZ" sz="1600" b="0" i="0" u="none" strike="noStrike" dirty="0">
                        <a:solidFill>
                          <a:srgbClr val="000000"/>
                        </a:solidFill>
                        <a:effectLst/>
                        <a:latin typeface="Calibri"/>
                      </a:endParaRPr>
                    </a:p>
                  </a:txBody>
                  <a:tcPr marL="9525" marR="9525" marT="9525" marB="0" anchor="ctr"/>
                </a:tc>
                <a:tc>
                  <a:txBody>
                    <a:bodyPr/>
                    <a:lstStyle/>
                    <a:p>
                      <a:pPr algn="ctr" fontAlgn="ctr"/>
                      <a:r>
                        <a:rPr lang="cs-CZ" sz="1600" u="none" strike="noStrike">
                          <a:effectLst/>
                        </a:rPr>
                        <a:t>10,9</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0,3</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1,7</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17,8</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178,9</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31,5</a:t>
                      </a:r>
                      <a:endParaRPr lang="cs-CZ" sz="1600" b="0" i="0" u="none" strike="noStrike">
                        <a:solidFill>
                          <a:srgbClr val="000000"/>
                        </a:solidFill>
                        <a:effectLst/>
                        <a:latin typeface="Calibri"/>
                      </a:endParaRPr>
                    </a:p>
                  </a:txBody>
                  <a:tcPr marL="9525" marR="9525" marT="9525" marB="0" anchor="ctr"/>
                </a:tc>
              </a:tr>
              <a:tr h="298763">
                <a:tc>
                  <a:txBody>
                    <a:bodyPr/>
                    <a:lstStyle/>
                    <a:p>
                      <a:pPr algn="l" fontAlgn="ctr"/>
                      <a:r>
                        <a:rPr lang="cs-CZ" sz="1600" u="none" strike="noStrike">
                          <a:effectLst/>
                        </a:rPr>
                        <a:t>Olomoucký</a:t>
                      </a:r>
                      <a:endParaRPr lang="cs-CZ" sz="1600" b="1"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12,9</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11,9</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11,3</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2,9</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dirty="0" smtClean="0">
                          <a:effectLst/>
                        </a:rPr>
                        <a:t>1,0</a:t>
                      </a:r>
                      <a:endParaRPr lang="cs-CZ" sz="1600" b="0" i="0" u="none" strike="noStrike" dirty="0">
                        <a:solidFill>
                          <a:srgbClr val="000000"/>
                        </a:solidFill>
                        <a:effectLst/>
                        <a:latin typeface="Calibri"/>
                      </a:endParaRPr>
                    </a:p>
                  </a:txBody>
                  <a:tcPr marL="9525" marR="9525" marT="9525" marB="0" anchor="ctr"/>
                </a:tc>
                <a:tc>
                  <a:txBody>
                    <a:bodyPr/>
                    <a:lstStyle/>
                    <a:p>
                      <a:pPr algn="ctr" fontAlgn="ctr"/>
                      <a:r>
                        <a:rPr lang="cs-CZ" sz="1600" u="none" strike="noStrike">
                          <a:effectLst/>
                        </a:rPr>
                        <a:t>50,6</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199,6</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26,5</a:t>
                      </a:r>
                      <a:endParaRPr lang="cs-CZ" sz="1600" b="0" i="0" u="none" strike="noStrike">
                        <a:solidFill>
                          <a:srgbClr val="000000"/>
                        </a:solidFill>
                        <a:effectLst/>
                        <a:latin typeface="Calibri"/>
                      </a:endParaRPr>
                    </a:p>
                  </a:txBody>
                  <a:tcPr marL="9525" marR="9525" marT="9525" marB="0" anchor="ctr"/>
                </a:tc>
              </a:tr>
              <a:tr h="298763">
                <a:tc>
                  <a:txBody>
                    <a:bodyPr/>
                    <a:lstStyle/>
                    <a:p>
                      <a:pPr algn="l" fontAlgn="ctr"/>
                      <a:r>
                        <a:rPr lang="cs-CZ" sz="1600" u="none" strike="noStrike">
                          <a:effectLst/>
                        </a:rPr>
                        <a:t>Pardubický</a:t>
                      </a:r>
                      <a:endParaRPr lang="cs-CZ" sz="1600" b="1"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14,2</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dirty="0" smtClean="0">
                          <a:effectLst/>
                        </a:rPr>
                        <a:t>12,0</a:t>
                      </a:r>
                      <a:endParaRPr lang="cs-CZ" sz="1600" b="0" i="0" u="none" strike="noStrike" dirty="0">
                        <a:solidFill>
                          <a:srgbClr val="000000"/>
                        </a:solidFill>
                        <a:effectLst/>
                        <a:latin typeface="Calibri"/>
                      </a:endParaRPr>
                    </a:p>
                  </a:txBody>
                  <a:tcPr marL="9525" marR="9525" marT="9525" marB="0" anchor="ctr"/>
                </a:tc>
                <a:tc>
                  <a:txBody>
                    <a:bodyPr/>
                    <a:lstStyle/>
                    <a:p>
                      <a:pPr algn="ctr" fontAlgn="ctr"/>
                      <a:r>
                        <a:rPr lang="cs-CZ" sz="1600" u="none" strike="noStrike">
                          <a:effectLst/>
                        </a:rPr>
                        <a:t>12,3</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1,1</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1,2</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45,3</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193,2</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27,3</a:t>
                      </a:r>
                      <a:endParaRPr lang="cs-CZ" sz="1600" b="0" i="0" u="none" strike="noStrike">
                        <a:solidFill>
                          <a:srgbClr val="000000"/>
                        </a:solidFill>
                        <a:effectLst/>
                        <a:latin typeface="Calibri"/>
                      </a:endParaRPr>
                    </a:p>
                  </a:txBody>
                  <a:tcPr marL="9525" marR="9525" marT="9525" marB="0" anchor="ctr"/>
                </a:tc>
              </a:tr>
              <a:tr h="298763">
                <a:tc>
                  <a:txBody>
                    <a:bodyPr/>
                    <a:lstStyle/>
                    <a:p>
                      <a:pPr algn="l" fontAlgn="ctr"/>
                      <a:r>
                        <a:rPr lang="cs-CZ" sz="1600" u="none" strike="noStrike">
                          <a:effectLst/>
                        </a:rPr>
                        <a:t>Středočeský</a:t>
                      </a:r>
                      <a:endParaRPr lang="cs-CZ" sz="1600" b="1"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13,6</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dirty="0" smtClean="0">
                          <a:effectLst/>
                        </a:rPr>
                        <a:t>14,0</a:t>
                      </a:r>
                      <a:endParaRPr lang="cs-CZ" sz="1600" b="0" i="0" u="none" strike="noStrike" dirty="0">
                        <a:solidFill>
                          <a:srgbClr val="000000"/>
                        </a:solidFill>
                        <a:effectLst/>
                        <a:latin typeface="Calibri"/>
                      </a:endParaRPr>
                    </a:p>
                  </a:txBody>
                  <a:tcPr marL="9525" marR="9525" marT="9525" marB="0" anchor="ctr"/>
                </a:tc>
                <a:tc>
                  <a:txBody>
                    <a:bodyPr/>
                    <a:lstStyle/>
                    <a:p>
                      <a:pPr algn="ctr" fontAlgn="ctr"/>
                      <a:r>
                        <a:rPr lang="cs-CZ" sz="1600" u="none" strike="noStrike">
                          <a:effectLst/>
                        </a:rPr>
                        <a:t>11,9</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0,6</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dirty="0" smtClean="0">
                          <a:effectLst/>
                        </a:rPr>
                        <a:t>1,0</a:t>
                      </a:r>
                      <a:endParaRPr lang="cs-CZ" sz="1600" b="0" i="0" u="none" strike="noStrike" dirty="0">
                        <a:solidFill>
                          <a:srgbClr val="000000"/>
                        </a:solidFill>
                        <a:effectLst/>
                        <a:latin typeface="Calibri"/>
                      </a:endParaRPr>
                    </a:p>
                  </a:txBody>
                  <a:tcPr marL="9525" marR="9525" marT="9525" marB="0" anchor="ctr"/>
                </a:tc>
                <a:tc>
                  <a:txBody>
                    <a:bodyPr/>
                    <a:lstStyle/>
                    <a:p>
                      <a:pPr algn="ctr" fontAlgn="ctr"/>
                      <a:r>
                        <a:rPr lang="cs-CZ" sz="1600" u="none" strike="noStrike">
                          <a:effectLst/>
                        </a:rPr>
                        <a:t>52,5</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241,1</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28,6</a:t>
                      </a:r>
                      <a:endParaRPr lang="cs-CZ" sz="1600" b="0" i="0" u="none" strike="noStrike">
                        <a:solidFill>
                          <a:srgbClr val="000000"/>
                        </a:solidFill>
                        <a:effectLst/>
                        <a:latin typeface="Calibri"/>
                      </a:endParaRPr>
                    </a:p>
                  </a:txBody>
                  <a:tcPr marL="9525" marR="9525" marT="9525" marB="0" anchor="ctr"/>
                </a:tc>
              </a:tr>
              <a:tr h="298763">
                <a:tc>
                  <a:txBody>
                    <a:bodyPr/>
                    <a:lstStyle/>
                    <a:p>
                      <a:pPr algn="l" fontAlgn="ctr"/>
                      <a:r>
                        <a:rPr lang="cs-CZ" sz="1600" u="none" strike="noStrike">
                          <a:effectLst/>
                        </a:rPr>
                        <a:t>Ústecký</a:t>
                      </a:r>
                      <a:endParaRPr lang="cs-CZ" sz="1600" b="1"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14,6</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9,1</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8,4</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5,9</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1,3</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dirty="0" smtClean="0">
                          <a:effectLst/>
                        </a:rPr>
                        <a:t>35,0</a:t>
                      </a:r>
                      <a:endParaRPr lang="cs-CZ" sz="1600" b="0" i="0" u="none" strike="noStrike" dirty="0">
                        <a:solidFill>
                          <a:srgbClr val="000000"/>
                        </a:solidFill>
                        <a:effectLst/>
                        <a:latin typeface="Calibri"/>
                      </a:endParaRPr>
                    </a:p>
                  </a:txBody>
                  <a:tcPr marL="9525" marR="9525" marT="9525" marB="0" anchor="ctr"/>
                </a:tc>
                <a:tc>
                  <a:txBody>
                    <a:bodyPr/>
                    <a:lstStyle/>
                    <a:p>
                      <a:pPr algn="ctr" fontAlgn="ctr"/>
                      <a:r>
                        <a:rPr lang="cs-CZ" sz="1600" u="none" strike="noStrike">
                          <a:effectLst/>
                        </a:rPr>
                        <a:t>205,4</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37,7</a:t>
                      </a:r>
                      <a:endParaRPr lang="cs-CZ" sz="1600" b="0" i="0" u="none" strike="noStrike">
                        <a:solidFill>
                          <a:srgbClr val="000000"/>
                        </a:solidFill>
                        <a:effectLst/>
                        <a:latin typeface="Calibri"/>
                      </a:endParaRPr>
                    </a:p>
                  </a:txBody>
                  <a:tcPr marL="9525" marR="9525" marT="9525" marB="0" anchor="ctr"/>
                </a:tc>
              </a:tr>
              <a:tr h="298763">
                <a:tc>
                  <a:txBody>
                    <a:bodyPr/>
                    <a:lstStyle/>
                    <a:p>
                      <a:pPr algn="l" fontAlgn="ctr"/>
                      <a:r>
                        <a:rPr lang="cs-CZ" sz="1600" u="none" strike="noStrike">
                          <a:effectLst/>
                        </a:rPr>
                        <a:t>Zlínský</a:t>
                      </a:r>
                      <a:endParaRPr lang="cs-CZ" sz="1600" b="1"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17,8</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dirty="0" smtClean="0">
                          <a:effectLst/>
                        </a:rPr>
                        <a:t>10,0</a:t>
                      </a:r>
                      <a:endParaRPr lang="cs-CZ" sz="1600" b="0" i="0" u="none" strike="noStrike" dirty="0">
                        <a:solidFill>
                          <a:srgbClr val="000000"/>
                        </a:solidFill>
                        <a:effectLst/>
                        <a:latin typeface="Calibri"/>
                      </a:endParaRPr>
                    </a:p>
                  </a:txBody>
                  <a:tcPr marL="9525" marR="9525" marT="9525" marB="0" anchor="ctr"/>
                </a:tc>
                <a:tc>
                  <a:txBody>
                    <a:bodyPr/>
                    <a:lstStyle/>
                    <a:p>
                      <a:pPr algn="ctr" fontAlgn="ctr"/>
                      <a:r>
                        <a:rPr lang="cs-CZ" sz="1600" u="none" strike="noStrike">
                          <a:effectLst/>
                        </a:rPr>
                        <a:t>10,5</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10,4</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0,8</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a:effectLst/>
                        </a:rPr>
                        <a:t>33,8</a:t>
                      </a:r>
                      <a:endParaRPr lang="cs-CZ" sz="1600" b="0" i="0" u="none" strike="noStrike">
                        <a:solidFill>
                          <a:srgbClr val="000000"/>
                        </a:solidFill>
                        <a:effectLst/>
                        <a:latin typeface="Calibri"/>
                      </a:endParaRPr>
                    </a:p>
                  </a:txBody>
                  <a:tcPr marL="9525" marR="9525" marT="9525" marB="0" anchor="ctr"/>
                </a:tc>
                <a:tc>
                  <a:txBody>
                    <a:bodyPr/>
                    <a:lstStyle/>
                    <a:p>
                      <a:pPr algn="ctr" fontAlgn="ctr"/>
                      <a:r>
                        <a:rPr lang="cs-CZ" sz="1600" u="none" strike="noStrike" dirty="0" smtClean="0">
                          <a:effectLst/>
                        </a:rPr>
                        <a:t>172,0</a:t>
                      </a:r>
                      <a:endParaRPr lang="cs-CZ" sz="1600" b="0" i="0" u="none" strike="noStrike" dirty="0">
                        <a:solidFill>
                          <a:srgbClr val="000000"/>
                        </a:solidFill>
                        <a:effectLst/>
                        <a:latin typeface="Calibri"/>
                      </a:endParaRPr>
                    </a:p>
                  </a:txBody>
                  <a:tcPr marL="9525" marR="9525" marT="9525" marB="0" anchor="ctr"/>
                </a:tc>
                <a:tc>
                  <a:txBody>
                    <a:bodyPr/>
                    <a:lstStyle/>
                    <a:p>
                      <a:pPr algn="ctr" fontAlgn="ctr"/>
                      <a:r>
                        <a:rPr lang="cs-CZ" sz="1600" u="none" strike="noStrike" dirty="0">
                          <a:effectLst/>
                        </a:rPr>
                        <a:t>30,5</a:t>
                      </a:r>
                      <a:endParaRPr lang="cs-CZ" sz="1600" b="0" i="0" u="none" strike="noStrike" dirty="0">
                        <a:solidFill>
                          <a:srgbClr val="000000"/>
                        </a:solidFill>
                        <a:effectLst/>
                        <a:latin typeface="Calibri"/>
                      </a:endParaRPr>
                    </a:p>
                  </a:txBody>
                  <a:tcPr marL="9525" marR="9525" marT="9525" marB="0" anchor="ctr"/>
                </a:tc>
              </a:tr>
            </a:tbl>
          </a:graphicData>
        </a:graphic>
      </p:graphicFrame>
      <p:sp>
        <p:nvSpPr>
          <p:cNvPr id="5" name="Obdélník 4"/>
          <p:cNvSpPr/>
          <p:nvPr/>
        </p:nvSpPr>
        <p:spPr>
          <a:xfrm>
            <a:off x="179512" y="5661248"/>
            <a:ext cx="8241104" cy="369332"/>
          </a:xfrm>
          <a:prstGeom prst="rect">
            <a:avLst/>
          </a:prstGeom>
        </p:spPr>
        <p:txBody>
          <a:bodyPr wrap="square">
            <a:spAutoFit/>
          </a:bodyPr>
          <a:lstStyle/>
          <a:p>
            <a:r>
              <a:rPr lang="cs-CZ" dirty="0" smtClean="0"/>
              <a:t>Indikátory odpadového hospodářství obcí - http</a:t>
            </a:r>
            <a:r>
              <a:rPr lang="cs-CZ" dirty="0"/>
              <a:t>://</a:t>
            </a:r>
            <a:r>
              <a:rPr lang="cs-CZ" dirty="0" smtClean="0"/>
              <a:t>arnika.org/indikatory-oh-obci </a:t>
            </a:r>
            <a:endParaRPr lang="cs-CZ" dirty="0"/>
          </a:p>
        </p:txBody>
      </p:sp>
    </p:spTree>
    <p:extLst>
      <p:ext uri="{BB962C8B-B14F-4D97-AF65-F5344CB8AC3E}">
        <p14:creationId xmlns:p14="http://schemas.microsoft.com/office/powerpoint/2010/main" val="3855860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Stav </a:t>
            </a:r>
            <a:r>
              <a:rPr lang="cs-CZ" b="1" dirty="0"/>
              <a:t>OH obcí ČR</a:t>
            </a:r>
          </a:p>
        </p:txBody>
      </p:sp>
      <p:graphicFrame>
        <p:nvGraphicFramePr>
          <p:cNvPr id="5" name="Tabulka 4"/>
          <p:cNvGraphicFramePr>
            <a:graphicFrameLocks noGrp="1"/>
          </p:cNvGraphicFramePr>
          <p:nvPr>
            <p:extLst>
              <p:ext uri="{D42A27DB-BD31-4B8C-83A1-F6EECF244321}">
                <p14:modId xmlns:p14="http://schemas.microsoft.com/office/powerpoint/2010/main" val="776589806"/>
              </p:ext>
            </p:extLst>
          </p:nvPr>
        </p:nvGraphicFramePr>
        <p:xfrm>
          <a:off x="107503" y="1772816"/>
          <a:ext cx="8640960" cy="1703070"/>
        </p:xfrm>
        <a:graphic>
          <a:graphicData uri="http://schemas.openxmlformats.org/drawingml/2006/table">
            <a:tbl>
              <a:tblPr>
                <a:tableStyleId>{5C22544A-7EE6-4342-B048-85BDC9FD1C3A}</a:tableStyleId>
              </a:tblPr>
              <a:tblGrid>
                <a:gridCol w="2337310"/>
                <a:gridCol w="1462729"/>
                <a:gridCol w="1652191"/>
                <a:gridCol w="1652191"/>
                <a:gridCol w="1536539"/>
              </a:tblGrid>
              <a:tr h="190500">
                <a:tc rowSpan="3">
                  <a:txBody>
                    <a:bodyPr/>
                    <a:lstStyle/>
                    <a:p>
                      <a:pPr algn="l" fontAlgn="ctr"/>
                      <a:r>
                        <a:rPr lang="cs-CZ" sz="1800" u="none" strike="noStrike" dirty="0">
                          <a:effectLst/>
                        </a:rPr>
                        <a:t>Velikost sídla</a:t>
                      </a:r>
                      <a:endParaRPr lang="cs-CZ" sz="1800" b="1" i="0" u="none" strike="noStrike" dirty="0">
                        <a:solidFill>
                          <a:srgbClr val="000000"/>
                        </a:solidFill>
                        <a:effectLst/>
                        <a:latin typeface="Tahoma"/>
                      </a:endParaRPr>
                    </a:p>
                  </a:txBody>
                  <a:tcPr marL="9525" marR="9525" marT="9525" marB="0" anchor="ctr"/>
                </a:tc>
                <a:tc>
                  <a:txBody>
                    <a:bodyPr/>
                    <a:lstStyle/>
                    <a:p>
                      <a:pPr algn="ctr" fontAlgn="ctr"/>
                      <a:r>
                        <a:rPr lang="cs-CZ" sz="1800" b="1" u="none" strike="noStrike" dirty="0">
                          <a:effectLst/>
                        </a:rPr>
                        <a:t>ČR (SKO)</a:t>
                      </a:r>
                      <a:endParaRPr lang="cs-CZ" sz="1800" b="1" i="0" u="none" strike="noStrike" dirty="0">
                        <a:solidFill>
                          <a:srgbClr val="000000"/>
                        </a:solidFill>
                        <a:effectLst/>
                        <a:latin typeface="Tahoma"/>
                      </a:endParaRPr>
                    </a:p>
                  </a:txBody>
                  <a:tcPr marL="9525" marR="9525" marT="9525" marB="0" anchor="ctr"/>
                </a:tc>
                <a:tc>
                  <a:txBody>
                    <a:bodyPr/>
                    <a:lstStyle/>
                    <a:p>
                      <a:pPr algn="ctr" fontAlgn="ctr"/>
                      <a:r>
                        <a:rPr lang="cs-CZ" sz="1800" b="1" u="none" strike="noStrike" dirty="0" err="1" smtClean="0">
                          <a:effectLst/>
                        </a:rPr>
                        <a:t>Jck</a:t>
                      </a:r>
                      <a:r>
                        <a:rPr lang="cs-CZ" sz="1800" b="1" u="none" strike="noStrike" dirty="0" smtClean="0">
                          <a:effectLst/>
                        </a:rPr>
                        <a:t> </a:t>
                      </a:r>
                      <a:r>
                        <a:rPr lang="cs-CZ" sz="1800" b="1" u="none" strike="noStrike" dirty="0">
                          <a:effectLst/>
                        </a:rPr>
                        <a:t>(SKO)</a:t>
                      </a:r>
                      <a:endParaRPr lang="cs-CZ" sz="1800" b="1" i="0" u="none" strike="noStrike" dirty="0">
                        <a:solidFill>
                          <a:srgbClr val="000000"/>
                        </a:solidFill>
                        <a:effectLst/>
                        <a:latin typeface="Tahoma"/>
                      </a:endParaRPr>
                    </a:p>
                  </a:txBody>
                  <a:tcPr marL="9525" marR="9525" marT="9525" marB="0" anchor="ctr"/>
                </a:tc>
                <a:tc>
                  <a:txBody>
                    <a:bodyPr/>
                    <a:lstStyle/>
                    <a:p>
                      <a:pPr algn="ctr" fontAlgn="ctr"/>
                      <a:r>
                        <a:rPr lang="cs-CZ" sz="1800" b="1" u="none" strike="noStrike" dirty="0">
                          <a:effectLst/>
                        </a:rPr>
                        <a:t>ČR (PPSN)</a:t>
                      </a:r>
                      <a:endParaRPr lang="cs-CZ" sz="1800" b="1" i="0" u="none" strike="noStrike" dirty="0">
                        <a:solidFill>
                          <a:srgbClr val="000000"/>
                        </a:solidFill>
                        <a:effectLst/>
                        <a:latin typeface="Tahoma"/>
                      </a:endParaRPr>
                    </a:p>
                  </a:txBody>
                  <a:tcPr marL="9525" marR="9525" marT="9525" marB="0" anchor="ctr"/>
                </a:tc>
                <a:tc>
                  <a:txBody>
                    <a:bodyPr/>
                    <a:lstStyle/>
                    <a:p>
                      <a:pPr algn="ctr" fontAlgn="ctr"/>
                      <a:r>
                        <a:rPr lang="cs-CZ" sz="1800" b="1" u="none" strike="noStrike" dirty="0" err="1" smtClean="0">
                          <a:effectLst/>
                        </a:rPr>
                        <a:t>Jck</a:t>
                      </a:r>
                      <a:r>
                        <a:rPr lang="cs-CZ" sz="1800" b="1" u="none" strike="noStrike" dirty="0" smtClean="0">
                          <a:effectLst/>
                        </a:rPr>
                        <a:t> </a:t>
                      </a:r>
                      <a:r>
                        <a:rPr lang="cs-CZ" sz="1800" b="1" u="none" strike="noStrike" dirty="0">
                          <a:effectLst/>
                        </a:rPr>
                        <a:t>(PPSN)</a:t>
                      </a:r>
                      <a:endParaRPr lang="cs-CZ" sz="1800" b="1" i="0" u="none" strike="noStrike" dirty="0">
                        <a:solidFill>
                          <a:srgbClr val="000000"/>
                        </a:solidFill>
                        <a:effectLst/>
                        <a:latin typeface="Tahoma"/>
                      </a:endParaRPr>
                    </a:p>
                  </a:txBody>
                  <a:tcPr marL="9525" marR="9525" marT="9525" marB="0" anchor="ctr"/>
                </a:tc>
              </a:tr>
              <a:tr h="190500">
                <a:tc vMerge="1">
                  <a:txBody>
                    <a:bodyPr/>
                    <a:lstStyle/>
                    <a:p>
                      <a:endParaRPr lang="cs-CZ"/>
                    </a:p>
                  </a:txBody>
                  <a:tcPr/>
                </a:tc>
                <a:tc>
                  <a:txBody>
                    <a:bodyPr/>
                    <a:lstStyle/>
                    <a:p>
                      <a:pPr algn="ctr" fontAlgn="ctr"/>
                      <a:r>
                        <a:rPr lang="cs-CZ" sz="1800" u="none" strike="noStrike">
                          <a:effectLst/>
                        </a:rPr>
                        <a:t>min - max</a:t>
                      </a:r>
                      <a:endParaRPr lang="cs-CZ" sz="1800" b="0" i="0" u="none" strike="noStrike">
                        <a:solidFill>
                          <a:srgbClr val="000000"/>
                        </a:solidFill>
                        <a:effectLst/>
                        <a:latin typeface="Tahoma"/>
                      </a:endParaRPr>
                    </a:p>
                  </a:txBody>
                  <a:tcPr marL="9525" marR="9525" marT="9525" marB="0" anchor="ctr"/>
                </a:tc>
                <a:tc>
                  <a:txBody>
                    <a:bodyPr/>
                    <a:lstStyle/>
                    <a:p>
                      <a:pPr algn="ctr" fontAlgn="ctr"/>
                      <a:r>
                        <a:rPr lang="cs-CZ" sz="1800" u="none" strike="noStrike">
                          <a:effectLst/>
                        </a:rPr>
                        <a:t>min - max</a:t>
                      </a:r>
                      <a:endParaRPr lang="cs-CZ" sz="1800" b="0" i="0" u="none" strike="noStrike">
                        <a:solidFill>
                          <a:srgbClr val="000000"/>
                        </a:solidFill>
                        <a:effectLst/>
                        <a:latin typeface="Tahoma"/>
                      </a:endParaRPr>
                    </a:p>
                  </a:txBody>
                  <a:tcPr marL="9525" marR="9525" marT="9525" marB="0" anchor="ctr"/>
                </a:tc>
                <a:tc>
                  <a:txBody>
                    <a:bodyPr/>
                    <a:lstStyle/>
                    <a:p>
                      <a:pPr algn="ctr" fontAlgn="ctr"/>
                      <a:r>
                        <a:rPr lang="cs-CZ" sz="1800" u="none" strike="noStrike">
                          <a:effectLst/>
                        </a:rPr>
                        <a:t>min - max</a:t>
                      </a:r>
                      <a:endParaRPr lang="cs-CZ" sz="1800" b="0" i="0" u="none" strike="noStrike">
                        <a:solidFill>
                          <a:srgbClr val="000000"/>
                        </a:solidFill>
                        <a:effectLst/>
                        <a:latin typeface="Tahoma"/>
                      </a:endParaRPr>
                    </a:p>
                  </a:txBody>
                  <a:tcPr marL="9525" marR="9525" marT="9525" marB="0" anchor="ctr"/>
                </a:tc>
                <a:tc>
                  <a:txBody>
                    <a:bodyPr/>
                    <a:lstStyle/>
                    <a:p>
                      <a:pPr algn="ctr" fontAlgn="ctr"/>
                      <a:r>
                        <a:rPr lang="cs-CZ" sz="1800" u="none" strike="noStrike">
                          <a:effectLst/>
                        </a:rPr>
                        <a:t>min - max</a:t>
                      </a:r>
                      <a:endParaRPr lang="cs-CZ" sz="1800" b="0" i="0" u="none" strike="noStrike">
                        <a:solidFill>
                          <a:srgbClr val="000000"/>
                        </a:solidFill>
                        <a:effectLst/>
                        <a:latin typeface="Tahoma"/>
                      </a:endParaRPr>
                    </a:p>
                  </a:txBody>
                  <a:tcPr marL="9525" marR="9525" marT="9525" marB="0" anchor="ctr"/>
                </a:tc>
              </a:tr>
              <a:tr h="190500">
                <a:tc vMerge="1">
                  <a:txBody>
                    <a:bodyPr/>
                    <a:lstStyle/>
                    <a:p>
                      <a:endParaRPr lang="cs-CZ"/>
                    </a:p>
                  </a:txBody>
                  <a:tcPr/>
                </a:tc>
                <a:tc>
                  <a:txBody>
                    <a:bodyPr/>
                    <a:lstStyle/>
                    <a:p>
                      <a:pPr algn="ctr" fontAlgn="ctr"/>
                      <a:r>
                        <a:rPr lang="cs-CZ" sz="1800" u="none" strike="noStrike">
                          <a:effectLst/>
                        </a:rPr>
                        <a:t>(kg/ob/rok)</a:t>
                      </a:r>
                      <a:endParaRPr lang="cs-CZ" sz="1800" b="0" i="0" u="none" strike="noStrike">
                        <a:solidFill>
                          <a:srgbClr val="000000"/>
                        </a:solidFill>
                        <a:effectLst/>
                        <a:latin typeface="Tahoma"/>
                      </a:endParaRPr>
                    </a:p>
                  </a:txBody>
                  <a:tcPr marL="9525" marR="9525" marT="9525" marB="0" anchor="ctr"/>
                </a:tc>
                <a:tc>
                  <a:txBody>
                    <a:bodyPr/>
                    <a:lstStyle/>
                    <a:p>
                      <a:pPr algn="ctr" fontAlgn="ctr"/>
                      <a:r>
                        <a:rPr lang="cs-CZ" sz="1800" u="none" strike="noStrike">
                          <a:effectLst/>
                        </a:rPr>
                        <a:t>(kg/ob/rok)</a:t>
                      </a:r>
                      <a:endParaRPr lang="cs-CZ" sz="1800" b="0" i="0" u="none" strike="noStrike">
                        <a:solidFill>
                          <a:srgbClr val="000000"/>
                        </a:solidFill>
                        <a:effectLst/>
                        <a:latin typeface="Tahoma"/>
                      </a:endParaRPr>
                    </a:p>
                  </a:txBody>
                  <a:tcPr marL="9525" marR="9525" marT="9525" marB="0" anchor="ctr"/>
                </a:tc>
                <a:tc>
                  <a:txBody>
                    <a:bodyPr/>
                    <a:lstStyle/>
                    <a:p>
                      <a:pPr algn="ctr" fontAlgn="ctr"/>
                      <a:r>
                        <a:rPr lang="cs-CZ" sz="1800" u="none" strike="noStrike">
                          <a:effectLst/>
                        </a:rPr>
                        <a:t>(kg/ob/rok)</a:t>
                      </a:r>
                      <a:endParaRPr lang="cs-CZ" sz="1800" b="0" i="0" u="none" strike="noStrike">
                        <a:solidFill>
                          <a:srgbClr val="000000"/>
                        </a:solidFill>
                        <a:effectLst/>
                        <a:latin typeface="Tahoma"/>
                      </a:endParaRPr>
                    </a:p>
                  </a:txBody>
                  <a:tcPr marL="9525" marR="9525" marT="9525" marB="0" anchor="ctr"/>
                </a:tc>
                <a:tc>
                  <a:txBody>
                    <a:bodyPr/>
                    <a:lstStyle/>
                    <a:p>
                      <a:pPr algn="ctr" fontAlgn="ctr"/>
                      <a:r>
                        <a:rPr lang="cs-CZ" sz="1800" u="none" strike="noStrike">
                          <a:effectLst/>
                        </a:rPr>
                        <a:t>(kg/ob/rok)</a:t>
                      </a:r>
                      <a:endParaRPr lang="cs-CZ" sz="1800" b="0" i="0" u="none" strike="noStrike">
                        <a:solidFill>
                          <a:srgbClr val="000000"/>
                        </a:solidFill>
                        <a:effectLst/>
                        <a:latin typeface="Tahoma"/>
                      </a:endParaRPr>
                    </a:p>
                  </a:txBody>
                  <a:tcPr marL="9525" marR="9525" marT="9525" marB="0" anchor="ctr"/>
                </a:tc>
              </a:tr>
              <a:tr h="190500">
                <a:tc>
                  <a:txBody>
                    <a:bodyPr/>
                    <a:lstStyle/>
                    <a:p>
                      <a:pPr algn="l" fontAlgn="ctr"/>
                      <a:r>
                        <a:rPr lang="cs-CZ" sz="1800" u="none" strike="noStrike">
                          <a:effectLst/>
                        </a:rPr>
                        <a:t>do 500 obyvatel</a:t>
                      </a:r>
                      <a:endParaRPr lang="cs-CZ" sz="1800" b="1" i="0" u="none" strike="noStrike">
                        <a:solidFill>
                          <a:srgbClr val="000000"/>
                        </a:solidFill>
                        <a:effectLst/>
                        <a:latin typeface="Tahoma"/>
                      </a:endParaRPr>
                    </a:p>
                  </a:txBody>
                  <a:tcPr marL="9525" marR="9525" marT="9525" marB="0" anchor="ctr"/>
                </a:tc>
                <a:tc>
                  <a:txBody>
                    <a:bodyPr/>
                    <a:lstStyle/>
                    <a:p>
                      <a:pPr algn="ctr" fontAlgn="b"/>
                      <a:r>
                        <a:rPr lang="cs-CZ" sz="1800" u="none" strike="noStrike">
                          <a:effectLst/>
                        </a:rPr>
                        <a:t>100 - 400</a:t>
                      </a:r>
                      <a:endParaRPr lang="cs-CZ" sz="1800" b="0" i="0" u="none" strike="noStrike">
                        <a:solidFill>
                          <a:srgbClr val="000000"/>
                        </a:solidFill>
                        <a:effectLst/>
                        <a:latin typeface="Tahoma"/>
                      </a:endParaRPr>
                    </a:p>
                  </a:txBody>
                  <a:tcPr marL="9525" marR="9525" marT="9525" marB="0" anchor="b"/>
                </a:tc>
                <a:tc>
                  <a:txBody>
                    <a:bodyPr/>
                    <a:lstStyle/>
                    <a:p>
                      <a:pPr algn="ctr" fontAlgn="b"/>
                      <a:r>
                        <a:rPr lang="cs-CZ" sz="1800" u="none" strike="noStrike" dirty="0" smtClean="0">
                          <a:effectLst/>
                        </a:rPr>
                        <a:t>77,2 – 386,3</a:t>
                      </a:r>
                      <a:endParaRPr lang="cs-CZ" sz="1800" b="0" i="0" u="none" strike="noStrike" dirty="0">
                        <a:solidFill>
                          <a:srgbClr val="000000"/>
                        </a:solidFill>
                        <a:effectLst/>
                        <a:latin typeface="Tahoma"/>
                      </a:endParaRPr>
                    </a:p>
                  </a:txBody>
                  <a:tcPr marL="9525" marR="9525" marT="9525" marB="0" anchor="b"/>
                </a:tc>
                <a:tc>
                  <a:txBody>
                    <a:bodyPr/>
                    <a:lstStyle/>
                    <a:p>
                      <a:pPr algn="ctr" fontAlgn="b"/>
                      <a:r>
                        <a:rPr lang="cs-CZ" sz="1800" u="none" strike="noStrike">
                          <a:effectLst/>
                        </a:rPr>
                        <a:t>14,6 - 76,5</a:t>
                      </a:r>
                      <a:endParaRPr lang="cs-CZ" sz="1800" b="0" i="0" u="none" strike="noStrike">
                        <a:solidFill>
                          <a:srgbClr val="000000"/>
                        </a:solidFill>
                        <a:effectLst/>
                        <a:latin typeface="Tahoma"/>
                      </a:endParaRPr>
                    </a:p>
                  </a:txBody>
                  <a:tcPr marL="9525" marR="9525" marT="9525" marB="0" anchor="b"/>
                </a:tc>
                <a:tc>
                  <a:txBody>
                    <a:bodyPr/>
                    <a:lstStyle/>
                    <a:p>
                      <a:pPr algn="ctr" fontAlgn="b"/>
                      <a:r>
                        <a:rPr lang="cs-CZ" sz="1800" u="none" strike="noStrike" dirty="0" smtClean="0">
                          <a:effectLst/>
                        </a:rPr>
                        <a:t>15,2 – 84,7</a:t>
                      </a:r>
                      <a:endParaRPr lang="cs-CZ" sz="1800" b="0" i="0" u="none" strike="noStrike" dirty="0">
                        <a:solidFill>
                          <a:srgbClr val="000000"/>
                        </a:solidFill>
                        <a:effectLst/>
                        <a:latin typeface="Tahoma"/>
                      </a:endParaRPr>
                    </a:p>
                  </a:txBody>
                  <a:tcPr marL="9525" marR="9525" marT="9525" marB="0" anchor="b"/>
                </a:tc>
              </a:tr>
              <a:tr h="190500">
                <a:tc>
                  <a:txBody>
                    <a:bodyPr/>
                    <a:lstStyle/>
                    <a:p>
                      <a:pPr algn="l" fontAlgn="ctr"/>
                      <a:r>
                        <a:rPr lang="cs-CZ" sz="1800" u="none" strike="noStrike">
                          <a:effectLst/>
                        </a:rPr>
                        <a:t>501 až 3000 obyvatel</a:t>
                      </a:r>
                      <a:endParaRPr lang="cs-CZ" sz="1800" b="1" i="0" u="none" strike="noStrike">
                        <a:solidFill>
                          <a:srgbClr val="000000"/>
                        </a:solidFill>
                        <a:effectLst/>
                        <a:latin typeface="Tahoma"/>
                      </a:endParaRPr>
                    </a:p>
                  </a:txBody>
                  <a:tcPr marL="9525" marR="9525" marT="9525" marB="0" anchor="ctr"/>
                </a:tc>
                <a:tc>
                  <a:txBody>
                    <a:bodyPr/>
                    <a:lstStyle/>
                    <a:p>
                      <a:pPr algn="ctr" fontAlgn="b"/>
                      <a:r>
                        <a:rPr lang="cs-CZ" sz="1800" u="none" strike="noStrike">
                          <a:effectLst/>
                        </a:rPr>
                        <a:t>100 - 360</a:t>
                      </a:r>
                      <a:endParaRPr lang="cs-CZ" sz="1800" b="0" i="0" u="none" strike="noStrike">
                        <a:solidFill>
                          <a:srgbClr val="000000"/>
                        </a:solidFill>
                        <a:effectLst/>
                        <a:latin typeface="Tahoma"/>
                      </a:endParaRPr>
                    </a:p>
                  </a:txBody>
                  <a:tcPr marL="9525" marR="9525" marT="9525" marB="0" anchor="b"/>
                </a:tc>
                <a:tc>
                  <a:txBody>
                    <a:bodyPr/>
                    <a:lstStyle/>
                    <a:p>
                      <a:pPr algn="ctr" fontAlgn="b"/>
                      <a:r>
                        <a:rPr lang="cs-CZ" sz="1800" u="none" strike="noStrike" dirty="0" smtClean="0">
                          <a:effectLst/>
                        </a:rPr>
                        <a:t>89,1 </a:t>
                      </a:r>
                      <a:r>
                        <a:rPr lang="cs-CZ" sz="1800" u="none" strike="noStrike" dirty="0">
                          <a:effectLst/>
                        </a:rPr>
                        <a:t>- </a:t>
                      </a:r>
                      <a:r>
                        <a:rPr lang="cs-CZ" sz="1800" u="none" strike="noStrike" dirty="0" smtClean="0">
                          <a:effectLst/>
                        </a:rPr>
                        <a:t>347</a:t>
                      </a:r>
                      <a:endParaRPr lang="cs-CZ" sz="1800" b="0" i="0" u="none" strike="noStrike" dirty="0">
                        <a:solidFill>
                          <a:srgbClr val="000000"/>
                        </a:solidFill>
                        <a:effectLst/>
                        <a:latin typeface="Tahoma"/>
                      </a:endParaRPr>
                    </a:p>
                  </a:txBody>
                  <a:tcPr marL="9525" marR="9525" marT="9525" marB="0" anchor="b"/>
                </a:tc>
                <a:tc>
                  <a:txBody>
                    <a:bodyPr/>
                    <a:lstStyle/>
                    <a:p>
                      <a:pPr algn="ctr" fontAlgn="b"/>
                      <a:r>
                        <a:rPr lang="cs-CZ" sz="1800" u="none" strike="noStrike">
                          <a:effectLst/>
                        </a:rPr>
                        <a:t>16 - 65,7</a:t>
                      </a:r>
                      <a:endParaRPr lang="cs-CZ" sz="1800" b="0" i="0" u="none" strike="noStrike">
                        <a:solidFill>
                          <a:srgbClr val="000000"/>
                        </a:solidFill>
                        <a:effectLst/>
                        <a:latin typeface="Tahoma"/>
                      </a:endParaRPr>
                    </a:p>
                  </a:txBody>
                  <a:tcPr marL="9525" marR="9525" marT="9525" marB="0" anchor="b"/>
                </a:tc>
                <a:tc>
                  <a:txBody>
                    <a:bodyPr/>
                    <a:lstStyle/>
                    <a:p>
                      <a:pPr algn="ctr" fontAlgn="b"/>
                      <a:r>
                        <a:rPr lang="cs-CZ" sz="1800" u="none" strike="noStrike" dirty="0" smtClean="0">
                          <a:effectLst/>
                        </a:rPr>
                        <a:t>17 – 67,4</a:t>
                      </a:r>
                      <a:endParaRPr lang="cs-CZ" sz="1800" b="0" i="0" u="none" strike="noStrike" dirty="0">
                        <a:solidFill>
                          <a:srgbClr val="000000"/>
                        </a:solidFill>
                        <a:effectLst/>
                        <a:latin typeface="Tahoma"/>
                      </a:endParaRPr>
                    </a:p>
                  </a:txBody>
                  <a:tcPr marL="9525" marR="9525" marT="9525" marB="0" anchor="b"/>
                </a:tc>
              </a:tr>
              <a:tr h="190500">
                <a:tc>
                  <a:txBody>
                    <a:bodyPr/>
                    <a:lstStyle/>
                    <a:p>
                      <a:pPr algn="l" fontAlgn="ctr"/>
                      <a:r>
                        <a:rPr lang="cs-CZ" sz="1800" u="none" strike="noStrike">
                          <a:effectLst/>
                        </a:rPr>
                        <a:t>nad 3000 obyvatel</a:t>
                      </a:r>
                      <a:endParaRPr lang="cs-CZ" sz="1800" b="1" i="0" u="none" strike="noStrike">
                        <a:solidFill>
                          <a:srgbClr val="000000"/>
                        </a:solidFill>
                        <a:effectLst/>
                        <a:latin typeface="Tahoma"/>
                      </a:endParaRPr>
                    </a:p>
                  </a:txBody>
                  <a:tcPr marL="9525" marR="9525" marT="9525" marB="0" anchor="ctr"/>
                </a:tc>
                <a:tc>
                  <a:txBody>
                    <a:bodyPr/>
                    <a:lstStyle/>
                    <a:p>
                      <a:pPr algn="ctr" fontAlgn="b"/>
                      <a:r>
                        <a:rPr lang="cs-CZ" sz="1800" u="none" strike="noStrike">
                          <a:effectLst/>
                        </a:rPr>
                        <a:t>140 - 300</a:t>
                      </a:r>
                      <a:endParaRPr lang="cs-CZ" sz="1800" b="0" i="0" u="none" strike="noStrike">
                        <a:solidFill>
                          <a:srgbClr val="000000"/>
                        </a:solidFill>
                        <a:effectLst/>
                        <a:latin typeface="Tahoma"/>
                      </a:endParaRPr>
                    </a:p>
                  </a:txBody>
                  <a:tcPr marL="9525" marR="9525" marT="9525" marB="0" anchor="b"/>
                </a:tc>
                <a:tc>
                  <a:txBody>
                    <a:bodyPr/>
                    <a:lstStyle/>
                    <a:p>
                      <a:pPr algn="ctr" fontAlgn="b"/>
                      <a:r>
                        <a:rPr lang="cs-CZ" sz="1800" u="none" strike="noStrike" dirty="0" smtClean="0">
                          <a:effectLst/>
                        </a:rPr>
                        <a:t>137,8 – 341,6</a:t>
                      </a:r>
                      <a:endParaRPr lang="cs-CZ" sz="1800" b="0" i="0" u="none" strike="noStrike" dirty="0">
                        <a:solidFill>
                          <a:srgbClr val="000000"/>
                        </a:solidFill>
                        <a:effectLst/>
                        <a:latin typeface="Tahoma"/>
                      </a:endParaRPr>
                    </a:p>
                  </a:txBody>
                  <a:tcPr marL="9525" marR="9525" marT="9525" marB="0" anchor="b"/>
                </a:tc>
                <a:tc>
                  <a:txBody>
                    <a:bodyPr/>
                    <a:lstStyle/>
                    <a:p>
                      <a:pPr algn="ctr" fontAlgn="b"/>
                      <a:r>
                        <a:rPr lang="cs-CZ" sz="1800" u="none" strike="noStrike">
                          <a:effectLst/>
                        </a:rPr>
                        <a:t>20,2 - 65,5</a:t>
                      </a:r>
                      <a:endParaRPr lang="cs-CZ" sz="1800" b="0" i="0" u="none" strike="noStrike">
                        <a:solidFill>
                          <a:srgbClr val="000000"/>
                        </a:solidFill>
                        <a:effectLst/>
                        <a:latin typeface="Tahoma"/>
                      </a:endParaRPr>
                    </a:p>
                  </a:txBody>
                  <a:tcPr marL="9525" marR="9525" marT="9525" marB="0" anchor="b"/>
                </a:tc>
                <a:tc>
                  <a:txBody>
                    <a:bodyPr/>
                    <a:lstStyle/>
                    <a:p>
                      <a:pPr algn="ctr" fontAlgn="b"/>
                      <a:r>
                        <a:rPr lang="cs-CZ" sz="1800" u="none" strike="noStrike" dirty="0" smtClean="0">
                          <a:effectLst/>
                        </a:rPr>
                        <a:t>23,7 – 65,5</a:t>
                      </a:r>
                      <a:endParaRPr lang="cs-CZ" sz="1800" b="0" i="0" u="none" strike="noStrike" dirty="0">
                        <a:solidFill>
                          <a:srgbClr val="000000"/>
                        </a:solidFill>
                        <a:effectLst/>
                        <a:latin typeface="Tahoma"/>
                      </a:endParaRPr>
                    </a:p>
                  </a:txBody>
                  <a:tcPr marL="9525" marR="9525" marT="9525" marB="0" anchor="b"/>
                </a:tc>
              </a:tr>
            </a:tbl>
          </a:graphicData>
        </a:graphic>
      </p:graphicFrame>
      <p:sp>
        <p:nvSpPr>
          <p:cNvPr id="6" name="TextovéPole 5"/>
          <p:cNvSpPr txBox="1"/>
          <p:nvPr/>
        </p:nvSpPr>
        <p:spPr>
          <a:xfrm>
            <a:off x="94767" y="3447782"/>
            <a:ext cx="8388424" cy="369332"/>
          </a:xfrm>
          <a:prstGeom prst="rect">
            <a:avLst/>
          </a:prstGeom>
          <a:noFill/>
        </p:spPr>
        <p:txBody>
          <a:bodyPr wrap="square" rtlCol="0">
            <a:spAutoFit/>
          </a:bodyPr>
          <a:lstStyle/>
          <a:p>
            <a:r>
              <a:rPr lang="cs-CZ" b="1" dirty="0" smtClean="0"/>
              <a:t>Poznámka:</a:t>
            </a:r>
            <a:r>
              <a:rPr lang="cs-CZ" dirty="0" smtClean="0"/>
              <a:t> SKO – směsný odpad, PPSN – papír, plasty, sklo, nápojové kartony</a:t>
            </a:r>
            <a:endParaRPr lang="cs-CZ" dirty="0"/>
          </a:p>
        </p:txBody>
      </p:sp>
      <p:graphicFrame>
        <p:nvGraphicFramePr>
          <p:cNvPr id="7" name="Tabulka 6"/>
          <p:cNvGraphicFramePr>
            <a:graphicFrameLocks noGrp="1"/>
          </p:cNvGraphicFramePr>
          <p:nvPr>
            <p:extLst>
              <p:ext uri="{D42A27DB-BD31-4B8C-83A1-F6EECF244321}">
                <p14:modId xmlns:p14="http://schemas.microsoft.com/office/powerpoint/2010/main" val="4084947805"/>
              </p:ext>
            </p:extLst>
          </p:nvPr>
        </p:nvGraphicFramePr>
        <p:xfrm>
          <a:off x="108808" y="4149080"/>
          <a:ext cx="8639655" cy="1952286"/>
        </p:xfrm>
        <a:graphic>
          <a:graphicData uri="http://schemas.openxmlformats.org/drawingml/2006/table">
            <a:tbl>
              <a:tblPr>
                <a:tableStyleId>{5C22544A-7EE6-4342-B048-85BDC9FD1C3A}</a:tableStyleId>
              </a:tblPr>
              <a:tblGrid>
                <a:gridCol w="2611989"/>
                <a:gridCol w="2009222"/>
                <a:gridCol w="2009222"/>
                <a:gridCol w="2009222"/>
              </a:tblGrid>
              <a:tr h="275775">
                <a:tc rowSpan="3">
                  <a:txBody>
                    <a:bodyPr/>
                    <a:lstStyle/>
                    <a:p>
                      <a:pPr algn="l" fontAlgn="ctr"/>
                      <a:r>
                        <a:rPr lang="cs-CZ" sz="1800" u="none" strike="noStrike" dirty="0">
                          <a:effectLst/>
                        </a:rPr>
                        <a:t>Velikost sídla</a:t>
                      </a:r>
                      <a:endParaRPr lang="cs-CZ" sz="1800" b="1" i="0" u="none" strike="noStrike" dirty="0">
                        <a:solidFill>
                          <a:srgbClr val="000000"/>
                        </a:solidFill>
                        <a:effectLst/>
                        <a:latin typeface="Tahoma"/>
                      </a:endParaRPr>
                    </a:p>
                  </a:txBody>
                  <a:tcPr marL="9525" marR="9525" marT="9525" marB="0" anchor="ctr"/>
                </a:tc>
                <a:tc>
                  <a:txBody>
                    <a:bodyPr/>
                    <a:lstStyle/>
                    <a:p>
                      <a:pPr algn="ctr" fontAlgn="ctr"/>
                      <a:r>
                        <a:rPr lang="cs-CZ" sz="1800" b="1" u="none" strike="noStrike" dirty="0">
                          <a:effectLst/>
                        </a:rPr>
                        <a:t>Papír</a:t>
                      </a:r>
                      <a:endParaRPr lang="cs-CZ" sz="1800" b="1" i="0" u="none" strike="noStrike" dirty="0">
                        <a:solidFill>
                          <a:srgbClr val="000000"/>
                        </a:solidFill>
                        <a:effectLst/>
                        <a:latin typeface="Tahoma"/>
                      </a:endParaRPr>
                    </a:p>
                  </a:txBody>
                  <a:tcPr marL="9525" marR="9525" marT="9525" marB="0" anchor="ctr"/>
                </a:tc>
                <a:tc>
                  <a:txBody>
                    <a:bodyPr/>
                    <a:lstStyle/>
                    <a:p>
                      <a:pPr algn="ctr" fontAlgn="ctr"/>
                      <a:r>
                        <a:rPr lang="cs-CZ" sz="1800" b="1" u="none" strike="noStrike" dirty="0">
                          <a:effectLst/>
                        </a:rPr>
                        <a:t>Plasty</a:t>
                      </a:r>
                      <a:endParaRPr lang="cs-CZ" sz="1800" b="1" i="0" u="none" strike="noStrike" dirty="0">
                        <a:solidFill>
                          <a:srgbClr val="000000"/>
                        </a:solidFill>
                        <a:effectLst/>
                        <a:latin typeface="Tahoma"/>
                      </a:endParaRPr>
                    </a:p>
                  </a:txBody>
                  <a:tcPr marL="9525" marR="9525" marT="9525" marB="0" anchor="ctr"/>
                </a:tc>
                <a:tc>
                  <a:txBody>
                    <a:bodyPr/>
                    <a:lstStyle/>
                    <a:p>
                      <a:pPr algn="ctr" fontAlgn="ctr"/>
                      <a:r>
                        <a:rPr lang="cs-CZ" sz="1800" b="1" u="none" strike="noStrike" dirty="0">
                          <a:effectLst/>
                        </a:rPr>
                        <a:t>Sklo</a:t>
                      </a:r>
                      <a:endParaRPr lang="cs-CZ" sz="1800" b="1" i="0" u="none" strike="noStrike" dirty="0">
                        <a:solidFill>
                          <a:srgbClr val="000000"/>
                        </a:solidFill>
                        <a:effectLst/>
                        <a:latin typeface="Tahoma"/>
                      </a:endParaRPr>
                    </a:p>
                  </a:txBody>
                  <a:tcPr marL="9525" marR="9525" marT="9525" marB="0" anchor="ctr"/>
                </a:tc>
              </a:tr>
              <a:tr h="358508">
                <a:tc vMerge="1">
                  <a:txBody>
                    <a:bodyPr/>
                    <a:lstStyle/>
                    <a:p>
                      <a:endParaRPr lang="cs-CZ"/>
                    </a:p>
                  </a:txBody>
                  <a:tcPr/>
                </a:tc>
                <a:tc>
                  <a:txBody>
                    <a:bodyPr/>
                    <a:lstStyle/>
                    <a:p>
                      <a:pPr algn="ctr" fontAlgn="ctr"/>
                      <a:r>
                        <a:rPr lang="cs-CZ" sz="1800" u="none" strike="noStrike" dirty="0">
                          <a:effectLst/>
                        </a:rPr>
                        <a:t>min, průměr, </a:t>
                      </a:r>
                      <a:r>
                        <a:rPr lang="cs-CZ" sz="1800" u="none" strike="noStrike" dirty="0" err="1">
                          <a:effectLst/>
                        </a:rPr>
                        <a:t>max</a:t>
                      </a:r>
                      <a:endParaRPr lang="cs-CZ" sz="1800" b="0" i="0" u="none" strike="noStrike" dirty="0">
                        <a:solidFill>
                          <a:srgbClr val="000000"/>
                        </a:solidFill>
                        <a:effectLst/>
                        <a:latin typeface="Tahoma"/>
                      </a:endParaRPr>
                    </a:p>
                  </a:txBody>
                  <a:tcPr marL="9525" marR="9525" marT="9525" marB="0" anchor="ctr"/>
                </a:tc>
                <a:tc>
                  <a:txBody>
                    <a:bodyPr/>
                    <a:lstStyle/>
                    <a:p>
                      <a:pPr algn="ctr" fontAlgn="ctr"/>
                      <a:r>
                        <a:rPr lang="cs-CZ" sz="1800" u="none" strike="noStrike">
                          <a:effectLst/>
                        </a:rPr>
                        <a:t>min, průměr, max</a:t>
                      </a:r>
                      <a:endParaRPr lang="cs-CZ" sz="1800" b="0" i="0" u="none" strike="noStrike">
                        <a:solidFill>
                          <a:srgbClr val="000000"/>
                        </a:solidFill>
                        <a:effectLst/>
                        <a:latin typeface="Tahoma"/>
                      </a:endParaRPr>
                    </a:p>
                  </a:txBody>
                  <a:tcPr marL="9525" marR="9525" marT="9525" marB="0" anchor="ctr"/>
                </a:tc>
                <a:tc>
                  <a:txBody>
                    <a:bodyPr/>
                    <a:lstStyle/>
                    <a:p>
                      <a:pPr algn="ctr" fontAlgn="ctr"/>
                      <a:r>
                        <a:rPr lang="cs-CZ" sz="1800" u="none" strike="noStrike">
                          <a:effectLst/>
                        </a:rPr>
                        <a:t>min, průměr, max</a:t>
                      </a:r>
                      <a:endParaRPr lang="cs-CZ" sz="1800" b="0" i="0" u="none" strike="noStrike">
                        <a:solidFill>
                          <a:srgbClr val="000000"/>
                        </a:solidFill>
                        <a:effectLst/>
                        <a:latin typeface="Tahoma"/>
                      </a:endParaRPr>
                    </a:p>
                  </a:txBody>
                  <a:tcPr marL="9525" marR="9525" marT="9525" marB="0" anchor="ctr"/>
                </a:tc>
              </a:tr>
              <a:tr h="303353">
                <a:tc vMerge="1">
                  <a:txBody>
                    <a:bodyPr/>
                    <a:lstStyle/>
                    <a:p>
                      <a:endParaRPr lang="cs-CZ"/>
                    </a:p>
                  </a:txBody>
                  <a:tcPr/>
                </a:tc>
                <a:tc>
                  <a:txBody>
                    <a:bodyPr/>
                    <a:lstStyle/>
                    <a:p>
                      <a:pPr algn="ctr" fontAlgn="ctr"/>
                      <a:r>
                        <a:rPr lang="cs-CZ" sz="1800" u="none" strike="noStrike" dirty="0">
                          <a:effectLst/>
                        </a:rPr>
                        <a:t>(kg/ob/rok)</a:t>
                      </a:r>
                      <a:endParaRPr lang="cs-CZ" sz="1800" b="0" i="0" u="none" strike="noStrike" dirty="0">
                        <a:solidFill>
                          <a:srgbClr val="000000"/>
                        </a:solidFill>
                        <a:effectLst/>
                        <a:latin typeface="Tahoma"/>
                      </a:endParaRPr>
                    </a:p>
                  </a:txBody>
                  <a:tcPr marL="9525" marR="9525" marT="9525" marB="0" anchor="ctr"/>
                </a:tc>
                <a:tc>
                  <a:txBody>
                    <a:bodyPr/>
                    <a:lstStyle/>
                    <a:p>
                      <a:pPr algn="ctr" fontAlgn="ctr"/>
                      <a:r>
                        <a:rPr lang="cs-CZ" sz="1800" u="none" strike="noStrike" dirty="0">
                          <a:effectLst/>
                        </a:rPr>
                        <a:t>(kg/ob/rok)</a:t>
                      </a:r>
                      <a:endParaRPr lang="cs-CZ" sz="1800" b="0" i="0" u="none" strike="noStrike" dirty="0">
                        <a:solidFill>
                          <a:srgbClr val="000000"/>
                        </a:solidFill>
                        <a:effectLst/>
                        <a:latin typeface="Tahoma"/>
                      </a:endParaRPr>
                    </a:p>
                  </a:txBody>
                  <a:tcPr marL="9525" marR="9525" marT="9525" marB="0" anchor="ctr"/>
                </a:tc>
                <a:tc>
                  <a:txBody>
                    <a:bodyPr/>
                    <a:lstStyle/>
                    <a:p>
                      <a:pPr algn="ctr" fontAlgn="ctr"/>
                      <a:r>
                        <a:rPr lang="cs-CZ" sz="1800" u="none" strike="noStrike">
                          <a:effectLst/>
                        </a:rPr>
                        <a:t>(kg/ob/rok)</a:t>
                      </a:r>
                      <a:endParaRPr lang="cs-CZ" sz="1800" b="0" i="0" u="none" strike="noStrike">
                        <a:solidFill>
                          <a:srgbClr val="000000"/>
                        </a:solidFill>
                        <a:effectLst/>
                        <a:latin typeface="Tahoma"/>
                      </a:endParaRPr>
                    </a:p>
                  </a:txBody>
                  <a:tcPr marL="9525" marR="9525" marT="9525" marB="0" anchor="ctr"/>
                </a:tc>
              </a:tr>
              <a:tr h="330930">
                <a:tc>
                  <a:txBody>
                    <a:bodyPr/>
                    <a:lstStyle/>
                    <a:p>
                      <a:pPr algn="l" fontAlgn="ctr"/>
                      <a:r>
                        <a:rPr lang="cs-CZ" sz="1800" u="none" strike="noStrike">
                          <a:effectLst/>
                        </a:rPr>
                        <a:t>do 500 obyvatel</a:t>
                      </a:r>
                      <a:endParaRPr lang="cs-CZ" sz="1800" b="1" i="0" u="none" strike="noStrike">
                        <a:solidFill>
                          <a:srgbClr val="000000"/>
                        </a:solidFill>
                        <a:effectLst/>
                        <a:latin typeface="Tahoma"/>
                      </a:endParaRPr>
                    </a:p>
                  </a:txBody>
                  <a:tcPr marL="9525" marR="9525" marT="9525" marB="0" anchor="ctr"/>
                </a:tc>
                <a:tc>
                  <a:txBody>
                    <a:bodyPr/>
                    <a:lstStyle/>
                    <a:p>
                      <a:pPr algn="ctr" fontAlgn="ctr"/>
                      <a:r>
                        <a:rPr lang="cs-CZ" sz="1800" u="none" strike="noStrike" dirty="0">
                          <a:effectLst/>
                        </a:rPr>
                        <a:t>0 - 8,9 – 24,2</a:t>
                      </a:r>
                      <a:endParaRPr lang="cs-CZ" sz="1800" b="0" i="0" u="none" strike="noStrike" dirty="0">
                        <a:solidFill>
                          <a:srgbClr val="000000"/>
                        </a:solidFill>
                        <a:effectLst/>
                        <a:latin typeface="Tahoma"/>
                      </a:endParaRPr>
                    </a:p>
                  </a:txBody>
                  <a:tcPr marL="9525" marR="9525" marT="9525" marB="0" anchor="ctr"/>
                </a:tc>
                <a:tc>
                  <a:txBody>
                    <a:bodyPr/>
                    <a:lstStyle/>
                    <a:p>
                      <a:pPr algn="ctr" fontAlgn="ctr"/>
                      <a:r>
                        <a:rPr lang="cs-CZ" sz="1800" u="none" strike="noStrike" dirty="0">
                          <a:effectLst/>
                        </a:rPr>
                        <a:t>4,6 – 14,1 – 30,3</a:t>
                      </a:r>
                      <a:endParaRPr lang="cs-CZ" sz="1800" b="0" i="0" u="none" strike="noStrike" dirty="0">
                        <a:solidFill>
                          <a:srgbClr val="000000"/>
                        </a:solidFill>
                        <a:effectLst/>
                        <a:latin typeface="Tahoma"/>
                      </a:endParaRPr>
                    </a:p>
                  </a:txBody>
                  <a:tcPr marL="9525" marR="9525" marT="9525" marB="0" anchor="ctr"/>
                </a:tc>
                <a:tc>
                  <a:txBody>
                    <a:bodyPr/>
                    <a:lstStyle/>
                    <a:p>
                      <a:pPr algn="ctr" fontAlgn="ctr"/>
                      <a:r>
                        <a:rPr lang="cs-CZ" sz="1800" u="none" strike="noStrike">
                          <a:effectLst/>
                        </a:rPr>
                        <a:t>3,8 – 13,6 – 31,6</a:t>
                      </a:r>
                      <a:endParaRPr lang="cs-CZ" sz="1800" b="0" i="0" u="none" strike="noStrike">
                        <a:solidFill>
                          <a:srgbClr val="000000"/>
                        </a:solidFill>
                        <a:effectLst/>
                        <a:latin typeface="Tahoma"/>
                      </a:endParaRPr>
                    </a:p>
                  </a:txBody>
                  <a:tcPr marL="9525" marR="9525" marT="9525" marB="0" anchor="ctr"/>
                </a:tc>
              </a:tr>
              <a:tr h="317142">
                <a:tc>
                  <a:txBody>
                    <a:bodyPr/>
                    <a:lstStyle/>
                    <a:p>
                      <a:pPr algn="l" fontAlgn="ctr"/>
                      <a:r>
                        <a:rPr lang="cs-CZ" sz="1800" u="none" strike="noStrike">
                          <a:effectLst/>
                        </a:rPr>
                        <a:t>501 až 3000 obyvatel</a:t>
                      </a:r>
                      <a:endParaRPr lang="cs-CZ" sz="1800" b="1" i="0" u="none" strike="noStrike">
                        <a:solidFill>
                          <a:srgbClr val="000000"/>
                        </a:solidFill>
                        <a:effectLst/>
                        <a:latin typeface="Tahoma"/>
                      </a:endParaRPr>
                    </a:p>
                  </a:txBody>
                  <a:tcPr marL="9525" marR="9525" marT="9525" marB="0" anchor="ctr"/>
                </a:tc>
                <a:tc>
                  <a:txBody>
                    <a:bodyPr/>
                    <a:lstStyle/>
                    <a:p>
                      <a:pPr algn="ctr" fontAlgn="ctr"/>
                      <a:r>
                        <a:rPr lang="cs-CZ" sz="1800" u="none" strike="noStrike">
                          <a:effectLst/>
                        </a:rPr>
                        <a:t>1,1 – 11,5 – 25,7</a:t>
                      </a:r>
                      <a:endParaRPr lang="cs-CZ" sz="1800" b="0" i="0" u="none" strike="noStrike">
                        <a:solidFill>
                          <a:srgbClr val="000000"/>
                        </a:solidFill>
                        <a:effectLst/>
                        <a:latin typeface="Tahoma"/>
                      </a:endParaRPr>
                    </a:p>
                  </a:txBody>
                  <a:tcPr marL="9525" marR="9525" marT="9525" marB="0" anchor="ctr"/>
                </a:tc>
                <a:tc>
                  <a:txBody>
                    <a:bodyPr/>
                    <a:lstStyle/>
                    <a:p>
                      <a:pPr algn="ctr" fontAlgn="ctr"/>
                      <a:r>
                        <a:rPr lang="cs-CZ" sz="1800" u="none" strike="noStrike" dirty="0">
                          <a:effectLst/>
                        </a:rPr>
                        <a:t>4,8 – 12,9 – 24,2</a:t>
                      </a:r>
                      <a:endParaRPr lang="cs-CZ" sz="1800" b="0" i="0" u="none" strike="noStrike" dirty="0">
                        <a:solidFill>
                          <a:srgbClr val="000000"/>
                        </a:solidFill>
                        <a:effectLst/>
                        <a:latin typeface="Tahoma"/>
                      </a:endParaRPr>
                    </a:p>
                  </a:txBody>
                  <a:tcPr marL="9525" marR="9525" marT="9525" marB="0" anchor="ctr"/>
                </a:tc>
                <a:tc>
                  <a:txBody>
                    <a:bodyPr/>
                    <a:lstStyle/>
                    <a:p>
                      <a:pPr algn="ctr" fontAlgn="ctr"/>
                      <a:r>
                        <a:rPr lang="cs-CZ" sz="1800" u="none" strike="noStrike" dirty="0">
                          <a:effectLst/>
                        </a:rPr>
                        <a:t>4,7 – 12,2 – 21,9</a:t>
                      </a:r>
                      <a:endParaRPr lang="cs-CZ" sz="1800" b="0" i="0" u="none" strike="noStrike" dirty="0">
                        <a:solidFill>
                          <a:srgbClr val="000000"/>
                        </a:solidFill>
                        <a:effectLst/>
                        <a:latin typeface="Tahoma"/>
                      </a:endParaRPr>
                    </a:p>
                  </a:txBody>
                  <a:tcPr marL="9525" marR="9525" marT="9525" marB="0" anchor="ctr"/>
                </a:tc>
              </a:tr>
              <a:tr h="358508">
                <a:tc>
                  <a:txBody>
                    <a:bodyPr/>
                    <a:lstStyle/>
                    <a:p>
                      <a:pPr algn="l" fontAlgn="ctr"/>
                      <a:r>
                        <a:rPr lang="cs-CZ" sz="1800" u="none" strike="noStrike">
                          <a:effectLst/>
                        </a:rPr>
                        <a:t>nad 3000 obyvatel</a:t>
                      </a:r>
                      <a:endParaRPr lang="cs-CZ" sz="1800" b="1" i="0" u="none" strike="noStrike">
                        <a:solidFill>
                          <a:srgbClr val="000000"/>
                        </a:solidFill>
                        <a:effectLst/>
                        <a:latin typeface="Tahoma"/>
                      </a:endParaRPr>
                    </a:p>
                  </a:txBody>
                  <a:tcPr marL="9525" marR="9525" marT="9525" marB="0" anchor="ctr"/>
                </a:tc>
                <a:tc>
                  <a:txBody>
                    <a:bodyPr/>
                    <a:lstStyle/>
                    <a:p>
                      <a:pPr algn="ctr" fontAlgn="ctr"/>
                      <a:r>
                        <a:rPr lang="cs-CZ" sz="1800" u="none" strike="noStrike">
                          <a:effectLst/>
                        </a:rPr>
                        <a:t>6,6 – 16,5 – 31,1</a:t>
                      </a:r>
                      <a:endParaRPr lang="cs-CZ" sz="1800" b="0" i="0" u="none" strike="noStrike">
                        <a:solidFill>
                          <a:srgbClr val="000000"/>
                        </a:solidFill>
                        <a:effectLst/>
                        <a:latin typeface="Tahoma"/>
                      </a:endParaRPr>
                    </a:p>
                  </a:txBody>
                  <a:tcPr marL="9525" marR="9525" marT="9525" marB="0" anchor="ctr"/>
                </a:tc>
                <a:tc>
                  <a:txBody>
                    <a:bodyPr/>
                    <a:lstStyle/>
                    <a:p>
                      <a:pPr algn="ctr" fontAlgn="ctr"/>
                      <a:r>
                        <a:rPr lang="cs-CZ" sz="1800" u="none" strike="noStrike" dirty="0">
                          <a:effectLst/>
                        </a:rPr>
                        <a:t>4,7 – 9,8 – 20,4 </a:t>
                      </a:r>
                      <a:endParaRPr lang="cs-CZ" sz="1800" b="0" i="0" u="none" strike="noStrike" dirty="0">
                        <a:solidFill>
                          <a:srgbClr val="000000"/>
                        </a:solidFill>
                        <a:effectLst/>
                        <a:latin typeface="Tahoma"/>
                      </a:endParaRPr>
                    </a:p>
                  </a:txBody>
                  <a:tcPr marL="9525" marR="9525" marT="9525" marB="0" anchor="ctr"/>
                </a:tc>
                <a:tc>
                  <a:txBody>
                    <a:bodyPr/>
                    <a:lstStyle/>
                    <a:p>
                      <a:pPr algn="ctr" fontAlgn="ctr"/>
                      <a:r>
                        <a:rPr lang="cs-CZ" sz="1800" u="none" strike="noStrike" dirty="0">
                          <a:effectLst/>
                        </a:rPr>
                        <a:t>6 – 10,4 – 19,9</a:t>
                      </a:r>
                      <a:endParaRPr lang="cs-CZ" sz="1800" b="0" i="0" u="none" strike="noStrike" dirty="0">
                        <a:solidFill>
                          <a:srgbClr val="000000"/>
                        </a:solidFill>
                        <a:effectLst/>
                        <a:latin typeface="Tahoma"/>
                      </a:endParaRPr>
                    </a:p>
                  </a:txBody>
                  <a:tcPr marL="9525" marR="9525" marT="9525" marB="0" anchor="ctr"/>
                </a:tc>
              </a:tr>
            </a:tbl>
          </a:graphicData>
        </a:graphic>
      </p:graphicFrame>
      <p:sp>
        <p:nvSpPr>
          <p:cNvPr id="8" name="Obdélník 7"/>
          <p:cNvSpPr/>
          <p:nvPr/>
        </p:nvSpPr>
        <p:spPr>
          <a:xfrm>
            <a:off x="105557" y="6165304"/>
            <a:ext cx="7725128" cy="369332"/>
          </a:xfrm>
          <a:prstGeom prst="rect">
            <a:avLst/>
          </a:prstGeom>
        </p:spPr>
        <p:txBody>
          <a:bodyPr wrap="none">
            <a:spAutoFit/>
          </a:bodyPr>
          <a:lstStyle/>
          <a:p>
            <a:r>
              <a:rPr lang="cs-CZ" b="1" dirty="0"/>
              <a:t>Poznámka</a:t>
            </a:r>
            <a:r>
              <a:rPr lang="cs-CZ" b="1" dirty="0" smtClean="0"/>
              <a:t>:</a:t>
            </a:r>
            <a:r>
              <a:rPr lang="cs-CZ" dirty="0" smtClean="0"/>
              <a:t> údaje za ČR (data z 11 krajů mimo Prahu, Vysočinu a MSK)</a:t>
            </a:r>
            <a:endParaRPr lang="cs-CZ" dirty="0"/>
          </a:p>
        </p:txBody>
      </p:sp>
    </p:spTree>
    <p:extLst>
      <p:ext uri="{BB962C8B-B14F-4D97-AF65-F5344CB8AC3E}">
        <p14:creationId xmlns:p14="http://schemas.microsoft.com/office/powerpoint/2010/main" val="1203394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Stav </a:t>
            </a:r>
            <a:r>
              <a:rPr lang="cs-CZ" b="1" dirty="0"/>
              <a:t>OH obcí ČR</a:t>
            </a: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457325"/>
            <a:ext cx="7056784" cy="4674413"/>
          </a:xfrm>
          <a:prstGeom prst="rect">
            <a:avLst/>
          </a:prstGeom>
        </p:spPr>
      </p:pic>
      <p:sp>
        <p:nvSpPr>
          <p:cNvPr id="3" name="TextovéPole 2"/>
          <p:cNvSpPr txBox="1"/>
          <p:nvPr/>
        </p:nvSpPr>
        <p:spPr>
          <a:xfrm>
            <a:off x="539552" y="6309320"/>
            <a:ext cx="7056784" cy="369332"/>
          </a:xfrm>
          <a:prstGeom prst="rect">
            <a:avLst/>
          </a:prstGeom>
          <a:noFill/>
        </p:spPr>
        <p:txBody>
          <a:bodyPr wrap="square" rtlCol="0">
            <a:spAutoFit/>
          </a:bodyPr>
          <a:lstStyle/>
          <a:p>
            <a:r>
              <a:rPr lang="cs-CZ" dirty="0" smtClean="0"/>
              <a:t>Poznámka: data pro Pardubický kraj, rok 2014 </a:t>
            </a:r>
            <a:endParaRPr lang="cs-CZ" dirty="0"/>
          </a:p>
        </p:txBody>
      </p:sp>
    </p:spTree>
    <p:extLst>
      <p:ext uri="{BB962C8B-B14F-4D97-AF65-F5344CB8AC3E}">
        <p14:creationId xmlns:p14="http://schemas.microsoft.com/office/powerpoint/2010/main" val="25821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Role osvěty v OH obcí</a:t>
            </a:r>
            <a:endParaRPr lang="cs-CZ" b="1" dirty="0"/>
          </a:p>
        </p:txBody>
      </p:sp>
      <p:sp>
        <p:nvSpPr>
          <p:cNvPr id="3" name="Zástupný symbol pro obsah 2"/>
          <p:cNvSpPr>
            <a:spLocks noGrp="1"/>
          </p:cNvSpPr>
          <p:nvPr>
            <p:ph sz="quarter" idx="1"/>
          </p:nvPr>
        </p:nvSpPr>
        <p:spPr/>
        <p:txBody>
          <a:bodyPr/>
          <a:lstStyle/>
          <a:p>
            <a:r>
              <a:rPr lang="cs-CZ" b="1" dirty="0" smtClean="0"/>
              <a:t>osvěta veřejnosti</a:t>
            </a:r>
          </a:p>
          <a:p>
            <a:pPr>
              <a:buFont typeface="Wingdings" panose="05000000000000000000" pitchFamily="2" charset="2"/>
              <a:buChar char="Ø"/>
            </a:pPr>
            <a:r>
              <a:rPr lang="cs-CZ" dirty="0" smtClean="0"/>
              <a:t>ano - informace o systému obce, informace ve zpravodajích, </a:t>
            </a:r>
            <a:r>
              <a:rPr lang="cs-CZ" dirty="0"/>
              <a:t>na webu, </a:t>
            </a:r>
            <a:r>
              <a:rPr lang="cs-CZ" dirty="0" smtClean="0"/>
              <a:t>osvěta na školách, </a:t>
            </a:r>
          </a:p>
          <a:p>
            <a:pPr>
              <a:buFont typeface="Wingdings" panose="05000000000000000000" pitchFamily="2" charset="2"/>
              <a:buChar char="Ø"/>
            </a:pPr>
            <a:r>
              <a:rPr lang="cs-CZ" dirty="0" smtClean="0"/>
              <a:t>méně/ne – výsledky, ekonomika, některé odpadové toky (např. kuchyňské odpady)</a:t>
            </a:r>
          </a:p>
          <a:p>
            <a:r>
              <a:rPr lang="cs-CZ" b="1" dirty="0" smtClean="0"/>
              <a:t>osvěta zástupců měst a obcí</a:t>
            </a:r>
          </a:p>
          <a:p>
            <a:pPr>
              <a:buFont typeface="Wingdings" panose="05000000000000000000" pitchFamily="2" charset="2"/>
              <a:buChar char="Ø"/>
            </a:pPr>
            <a:r>
              <a:rPr lang="cs-CZ" dirty="0" smtClean="0"/>
              <a:t>indikátory OH</a:t>
            </a:r>
          </a:p>
          <a:p>
            <a:pPr>
              <a:buFont typeface="Wingdings" panose="05000000000000000000" pitchFamily="2" charset="2"/>
              <a:buChar char="Ø"/>
            </a:pPr>
            <a:r>
              <a:rPr lang="cs-CZ" dirty="0" smtClean="0"/>
              <a:t>data IURMO, EKOKOM</a:t>
            </a:r>
          </a:p>
          <a:p>
            <a:pPr>
              <a:buFont typeface="Wingdings" panose="05000000000000000000" pitchFamily="2" charset="2"/>
              <a:buChar char="Ø"/>
            </a:pPr>
            <a:r>
              <a:rPr lang="cs-CZ" dirty="0" smtClean="0"/>
              <a:t>porovnání obcí a měst podobné velikosti</a:t>
            </a:r>
          </a:p>
          <a:p>
            <a:pPr>
              <a:buFont typeface="Wingdings" panose="05000000000000000000" pitchFamily="2" charset="2"/>
              <a:buChar char="Ø"/>
            </a:pPr>
            <a:r>
              <a:rPr lang="cs-CZ" dirty="0" smtClean="0"/>
              <a:t>příklady dobré praxe </a:t>
            </a:r>
            <a:endParaRPr lang="cs-CZ" dirty="0"/>
          </a:p>
        </p:txBody>
      </p:sp>
    </p:spTree>
    <p:extLst>
      <p:ext uri="{BB962C8B-B14F-4D97-AF65-F5344CB8AC3E}">
        <p14:creationId xmlns:p14="http://schemas.microsoft.com/office/powerpoint/2010/main" val="3056970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Role osvěty v OH </a:t>
            </a:r>
            <a:r>
              <a:rPr lang="cs-CZ" b="1" dirty="0" smtClean="0"/>
              <a:t>obcí </a:t>
            </a:r>
            <a:endParaRPr lang="cs-CZ" dirty="0"/>
          </a:p>
        </p:txBody>
      </p:sp>
      <p:pic>
        <p:nvPicPr>
          <p:cNvPr id="4098" name="Obráze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6768752" cy="394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p:cNvSpPr/>
          <p:nvPr/>
        </p:nvSpPr>
        <p:spPr>
          <a:xfrm>
            <a:off x="611560" y="5733256"/>
            <a:ext cx="5644494" cy="830997"/>
          </a:xfrm>
          <a:prstGeom prst="rect">
            <a:avLst/>
          </a:prstGeom>
        </p:spPr>
        <p:txBody>
          <a:bodyPr wrap="none">
            <a:spAutoFit/>
          </a:bodyPr>
          <a:lstStyle/>
          <a:p>
            <a:r>
              <a:rPr lang="cs-CZ" sz="2400" dirty="0" smtClean="0"/>
              <a:t>Odpadový Oskar – příklady dobré praxe</a:t>
            </a:r>
          </a:p>
          <a:p>
            <a:r>
              <a:rPr lang="cs-CZ" sz="2400" dirty="0" smtClean="0"/>
              <a:t>- http</a:t>
            </a:r>
            <a:r>
              <a:rPr lang="cs-CZ" sz="2400" dirty="0"/>
              <a:t>://arnika.org/kauzy-odpady</a:t>
            </a:r>
          </a:p>
        </p:txBody>
      </p:sp>
    </p:spTree>
    <p:extLst>
      <p:ext uri="{BB962C8B-B14F-4D97-AF65-F5344CB8AC3E}">
        <p14:creationId xmlns:p14="http://schemas.microsoft.com/office/powerpoint/2010/main" val="12090857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6554</TotalTime>
  <Words>1411</Words>
  <Application>Microsoft Office PowerPoint</Application>
  <PresentationFormat>Předvádění na obrazovce (4:3)</PresentationFormat>
  <Paragraphs>341</Paragraphs>
  <Slides>31</Slides>
  <Notes>1</Notes>
  <HiddenSlides>0</HiddenSlides>
  <MMClips>0</MMClips>
  <ScaleCrop>false</ScaleCrop>
  <HeadingPairs>
    <vt:vector size="4" baseType="variant">
      <vt:variant>
        <vt:lpstr>Motiv</vt:lpstr>
      </vt:variant>
      <vt:variant>
        <vt:i4>1</vt:i4>
      </vt:variant>
      <vt:variant>
        <vt:lpstr>Nadpisy snímků</vt:lpstr>
      </vt:variant>
      <vt:variant>
        <vt:i4>31</vt:i4>
      </vt:variant>
    </vt:vector>
  </HeadingPairs>
  <TitlesOfParts>
    <vt:vector size="32" baseType="lpstr">
      <vt:lpstr>Arkýř</vt:lpstr>
      <vt:lpstr>Prezentace aplikace PowerPoint</vt:lpstr>
      <vt:lpstr>Obsah příručky</vt:lpstr>
      <vt:lpstr>Současné a budoucí požadavky na OH obcí</vt:lpstr>
      <vt:lpstr>Současné a budoucí požadavky na OH obcí</vt:lpstr>
      <vt:lpstr>Stav OH obcí ČR</vt:lpstr>
      <vt:lpstr>Stav OH obcí ČR</vt:lpstr>
      <vt:lpstr>Stav OH obcí ČR</vt:lpstr>
      <vt:lpstr>Role osvěty v OH obcí</vt:lpstr>
      <vt:lpstr>Role osvěty v OH obcí </vt:lpstr>
      <vt:lpstr>Finanční motivace obyvatel</vt:lpstr>
      <vt:lpstr>Finanční motivace obyvatel</vt:lpstr>
      <vt:lpstr>Příklad – Nový Hrádek (800 obyvatel)</vt:lpstr>
      <vt:lpstr>Příklad – Nový Hrádek (800 obyvatel)</vt:lpstr>
      <vt:lpstr>Příklad Mikulčice (2000 obyvatel)</vt:lpstr>
      <vt:lpstr>Finanční motivace obyvatel</vt:lpstr>
      <vt:lpstr>Letohrad – systém s čárovými kódy</vt:lpstr>
      <vt:lpstr>Březí - ISNO</vt:lpstr>
      <vt:lpstr>Kačice (sleva při 14-denním svozu)</vt:lpstr>
      <vt:lpstr>Podpora třídění využitelných složek</vt:lpstr>
      <vt:lpstr>Podpora třídění využitelných složek</vt:lpstr>
      <vt:lpstr>Podpora třídění využitelných složek</vt:lpstr>
      <vt:lpstr>Podpora třídění bioodpadů</vt:lpstr>
      <vt:lpstr>Podpora třídění bioodpadů</vt:lpstr>
      <vt:lpstr>Podpora třídění bioodpadů</vt:lpstr>
      <vt:lpstr>Regulace objemu nádob na SKO</vt:lpstr>
      <vt:lpstr>Regulace objemu nádob na SKO</vt:lpstr>
      <vt:lpstr>Předcházení vzniku odpadů</vt:lpstr>
      <vt:lpstr>Shrnutí</vt:lpstr>
      <vt:lpstr>Další informace</vt:lpstr>
      <vt:lpstr>Další informace na webu Arniky</vt:lpstr>
      <vt:lpstr>A to je konec  (na obrázku můj směsný odpad za 1 měsíc   v DOBĚ, kdy jsem třídil bioodpady)</vt:lpstr>
    </vt:vector>
  </TitlesOfParts>
  <Company>Arnika - program Toxické látky a odpady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Milan Havel</dc:creator>
  <cp:lastModifiedBy>Milan Havel</cp:lastModifiedBy>
  <cp:revision>344</cp:revision>
  <dcterms:created xsi:type="dcterms:W3CDTF">2007-04-17T10:50:04Z</dcterms:created>
  <dcterms:modified xsi:type="dcterms:W3CDTF">2017-11-08T10:00:14Z</dcterms:modified>
</cp:coreProperties>
</file>