
<file path=[Content_Types].xml><?xml version="1.0" encoding="utf-8"?>
<Types xmlns="http://schemas.openxmlformats.org/package/2006/content-types">
  <Default Extension="png" ContentType="image/png"/>
  <Default Extension="mpeg" ContentType="video/mpeg"/>
  <Default Extension="jpeg" ContentType="image/jpeg"/>
  <Default Extension="wmf" ContentType="image/x-wmf"/>
  <Default Extension="mov" ContentType="video/unknown"/>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1"/>
  </p:notesMasterIdLst>
  <p:handoutMasterIdLst>
    <p:handoutMasterId r:id="rId72"/>
  </p:handoutMasterIdLst>
  <p:sldIdLst>
    <p:sldId id="493" r:id="rId2"/>
    <p:sldId id="495" r:id="rId3"/>
    <p:sldId id="496" r:id="rId4"/>
    <p:sldId id="497" r:id="rId5"/>
    <p:sldId id="501" r:id="rId6"/>
    <p:sldId id="498" r:id="rId7"/>
    <p:sldId id="499" r:id="rId8"/>
    <p:sldId id="500" r:id="rId9"/>
    <p:sldId id="502" r:id="rId10"/>
    <p:sldId id="503" r:id="rId11"/>
    <p:sldId id="504" r:id="rId12"/>
    <p:sldId id="505" r:id="rId13"/>
    <p:sldId id="506" r:id="rId14"/>
    <p:sldId id="507" r:id="rId15"/>
    <p:sldId id="509" r:id="rId16"/>
    <p:sldId id="510" r:id="rId17"/>
    <p:sldId id="511" r:id="rId18"/>
    <p:sldId id="512" r:id="rId19"/>
    <p:sldId id="508" r:id="rId20"/>
    <p:sldId id="514" r:id="rId21"/>
    <p:sldId id="534" r:id="rId22"/>
    <p:sldId id="532" r:id="rId23"/>
    <p:sldId id="533" r:id="rId24"/>
    <p:sldId id="527" r:id="rId25"/>
    <p:sldId id="536" r:id="rId26"/>
    <p:sldId id="566" r:id="rId27"/>
    <p:sldId id="537" r:id="rId28"/>
    <p:sldId id="538" r:id="rId29"/>
    <p:sldId id="539" r:id="rId30"/>
    <p:sldId id="535" r:id="rId31"/>
    <p:sldId id="540" r:id="rId32"/>
    <p:sldId id="541" r:id="rId33"/>
    <p:sldId id="519" r:id="rId34"/>
    <p:sldId id="515" r:id="rId35"/>
    <p:sldId id="516" r:id="rId36"/>
    <p:sldId id="517" r:id="rId37"/>
    <p:sldId id="518" r:id="rId38"/>
    <p:sldId id="513" r:id="rId39"/>
    <p:sldId id="520" r:id="rId40"/>
    <p:sldId id="521" r:id="rId41"/>
    <p:sldId id="561" r:id="rId42"/>
    <p:sldId id="562" r:id="rId43"/>
    <p:sldId id="563" r:id="rId44"/>
    <p:sldId id="564" r:id="rId45"/>
    <p:sldId id="522" r:id="rId46"/>
    <p:sldId id="523" r:id="rId47"/>
    <p:sldId id="524" r:id="rId48"/>
    <p:sldId id="526" r:id="rId49"/>
    <p:sldId id="525" r:id="rId50"/>
    <p:sldId id="544" r:id="rId51"/>
    <p:sldId id="542" r:id="rId52"/>
    <p:sldId id="547" r:id="rId53"/>
    <p:sldId id="548" r:id="rId54"/>
    <p:sldId id="549" r:id="rId55"/>
    <p:sldId id="550" r:id="rId56"/>
    <p:sldId id="546" r:id="rId57"/>
    <p:sldId id="551" r:id="rId58"/>
    <p:sldId id="552" r:id="rId59"/>
    <p:sldId id="553" r:id="rId60"/>
    <p:sldId id="568" r:id="rId61"/>
    <p:sldId id="554" r:id="rId62"/>
    <p:sldId id="555" r:id="rId63"/>
    <p:sldId id="556" r:id="rId64"/>
    <p:sldId id="567" r:id="rId65"/>
    <p:sldId id="557" r:id="rId66"/>
    <p:sldId id="558" r:id="rId67"/>
    <p:sldId id="559" r:id="rId68"/>
    <p:sldId id="560" r:id="rId69"/>
    <p:sldId id="545" r:id="rId70"/>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p:cViewPr>
        <p:scale>
          <a:sx n="130" d="100"/>
          <a:sy n="130" d="100"/>
        </p:scale>
        <p:origin x="-1446" y="-72"/>
      </p:cViewPr>
      <p:guideLst>
        <p:guide orient="horz" pos="2160"/>
        <p:guide pos="2880"/>
      </p:guideLst>
    </p:cSldViewPr>
  </p:slideViewPr>
  <p:notesTextViewPr>
    <p:cViewPr>
      <p:scale>
        <a:sx n="3" d="2"/>
        <a:sy n="3" d="2"/>
      </p:scale>
      <p:origin x="0" y="0"/>
    </p:cViewPr>
  </p:notesTextViewPr>
  <p:sorterViewPr>
    <p:cViewPr varScale="1">
      <p:scale>
        <a:sx n="1" d="1"/>
        <a:sy n="1" d="1"/>
      </p:scale>
      <p:origin x="0" y="2604"/>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26.09.2017</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smtClean="0">
                <a:ln w="15240">
                  <a:solidFill>
                    <a:schemeClr val="bg1"/>
                  </a:solidFill>
                </a:ln>
                <a:solidFill>
                  <a:srgbClr val="D3F17F"/>
                </a:solidFill>
                <a:latin typeface="Arial Black" pitchFamily="34" charset="0"/>
              </a:rPr>
              <a:t>Fyziologie</a:t>
            </a:r>
            <a:r>
              <a:rPr lang="cs-CZ" sz="3800" baseline="0" dirty="0" smtClean="0">
                <a:ln w="15240">
                  <a:solidFill>
                    <a:schemeClr val="bg1"/>
                  </a:solidFill>
                </a:ln>
                <a:solidFill>
                  <a:srgbClr val="D3F17F"/>
                </a:solidFill>
                <a:latin typeface="Arial Black" pitchFamily="34" charset="0"/>
              </a:rPr>
              <a:t> </a:t>
            </a:r>
            <a:r>
              <a:rPr lang="cs-CZ" sz="3800" baseline="0" dirty="0" err="1" smtClean="0">
                <a:ln w="15240">
                  <a:solidFill>
                    <a:schemeClr val="bg1"/>
                  </a:solidFill>
                </a:ln>
                <a:solidFill>
                  <a:srgbClr val="D3F17F"/>
                </a:solidFill>
                <a:latin typeface="Arial Black" pitchFamily="34" charset="0"/>
              </a:rPr>
              <a:t>buň</a:t>
            </a:r>
            <a:r>
              <a:rPr lang="cs-CZ" sz="3800" baseline="0" dirty="0" smtClean="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wmf"/><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media" Target="../media/media5.mov"/><Relationship Id="rId7" Type="http://schemas.openxmlformats.org/officeDocument/2006/relationships/image" Target="../media/image47.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46.png"/><Relationship Id="rId5" Type="http://schemas.openxmlformats.org/officeDocument/2006/relationships/slideLayout" Target="../slideLayouts/slideLayout1.xml"/><Relationship Id="rId4" Type="http://schemas.openxmlformats.org/officeDocument/2006/relationships/video" Target="../media/media5.mov"/></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eg"/><Relationship Id="rId1" Type="http://schemas.microsoft.com/office/2007/relationships/media" Target="../media/media6.mpe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smtClean="0"/>
              <a:t>doc. Mgr. Vítězslav Bryja, Ph.D.</a:t>
            </a:r>
            <a:br>
              <a:rPr lang="cs-CZ" altLang="cs-CZ" dirty="0" smtClean="0"/>
            </a:br>
            <a:endParaRPr lang="cs-CZ" altLang="cs-CZ" dirty="0" smtClean="0"/>
          </a:p>
        </p:txBody>
      </p:sp>
      <p:sp>
        <p:nvSpPr>
          <p:cNvPr id="5" name="Podnadpis 4"/>
          <p:cNvSpPr>
            <a:spLocks noGrp="1"/>
          </p:cNvSpPr>
          <p:nvPr>
            <p:ph type="subTitle" idx="1"/>
          </p:nvPr>
        </p:nvSpPr>
        <p:spPr/>
        <p:txBody>
          <a:bodyPr/>
          <a:lstStyle/>
          <a:p>
            <a:r>
              <a:rPr lang="cs-CZ" dirty="0" smtClean="0"/>
              <a:t>Buněčné systémy ve vývoji</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Role BMP inhibitorů v Spemannově organizátoru</a:t>
            </a:r>
            <a:endPar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endParaRPr>
          </a:p>
        </p:txBody>
      </p:sp>
      <p:pic>
        <p:nvPicPr>
          <p:cNvPr id="3" name="Picture 4" descr="BMP_chordin in Speman organizer"/>
          <p:cNvPicPr>
            <a:picLocks noChangeAspect="1" noChangeArrowheads="1"/>
          </p:cNvPicPr>
          <p:nvPr/>
        </p:nvPicPr>
        <p:blipFill>
          <a:blip r:embed="rId2" cstate="print"/>
          <a:srcRect/>
          <a:stretch>
            <a:fillRect/>
          </a:stretch>
        </p:blipFill>
        <p:spPr bwMode="auto">
          <a:xfrm>
            <a:off x="2411760" y="1412775"/>
            <a:ext cx="6120680" cy="533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0364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smtClean="0">
                <a:solidFill>
                  <a:schemeClr val="accent1">
                    <a:lumMod val="75000"/>
                  </a:schemeClr>
                </a:solidFill>
                <a:latin typeface="Arial"/>
              </a:rPr>
              <a:t>Klíčová role BMP inhibitorů produkovaných notochordem při indukci nervové ploténky</a:t>
            </a:r>
            <a:endPar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endParaRPr>
          </a:p>
        </p:txBody>
      </p:sp>
      <p:pic>
        <p:nvPicPr>
          <p:cNvPr id="3" name="Picture 3" descr="neurulation+notochord"/>
          <p:cNvPicPr>
            <a:picLocks noChangeAspect="1" noChangeArrowheads="1"/>
          </p:cNvPicPr>
          <p:nvPr/>
        </p:nvPicPr>
        <p:blipFill>
          <a:blip r:embed="rId2" cstate="print"/>
          <a:srcRect t="3668"/>
          <a:stretch>
            <a:fillRect/>
          </a:stretch>
        </p:blipFill>
        <p:spPr bwMode="auto">
          <a:xfrm>
            <a:off x="2021713" y="1340768"/>
            <a:ext cx="6294703"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620713" y="5585668"/>
            <a:ext cx="7343775" cy="11557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smtClean="0">
                <a:ln>
                  <a:noFill/>
                </a:ln>
                <a:solidFill>
                  <a:sysClr val="windowText" lastClr="000000"/>
                </a:solidFill>
                <a:effectLst/>
                <a:uLnTx/>
                <a:uFillTx/>
              </a:rPr>
              <a:t>notochord</a:t>
            </a:r>
            <a:r>
              <a:rPr kumimoji="0" lang="cs-CZ" altLang="cs-CZ" sz="1400" b="0" i="0" u="none" strike="noStrike" kern="0" cap="none" spc="0" normalizeH="0" baseline="0" noProof="0" dirty="0" smtClean="0">
                <a:ln>
                  <a:noFill/>
                </a:ln>
                <a:solidFill>
                  <a:sysClr val="windowText" lastClr="000000"/>
                </a:solidFill>
                <a:effectLst/>
                <a:uLnTx/>
                <a:uFillTx/>
              </a:rPr>
              <a:t> (= chorda) produkuje faktory, které specifikují ektoderm a vedou ke tvorbě nervové ploténky (neural plate). Jde zejména o následující faktory: </a:t>
            </a:r>
            <a:r>
              <a:rPr kumimoji="0" lang="cs-CZ" altLang="cs-CZ" sz="1400" b="1" i="0" u="none" strike="noStrike" kern="0" cap="none" spc="0" normalizeH="0" baseline="0" noProof="0" dirty="0" smtClean="0">
                <a:ln>
                  <a:noFill/>
                </a:ln>
                <a:solidFill>
                  <a:sysClr val="windowText" lastClr="000000"/>
                </a:solidFill>
                <a:effectLst/>
                <a:uLnTx/>
                <a:uFillTx/>
              </a:rPr>
              <a:t>noggin</a:t>
            </a:r>
            <a:r>
              <a:rPr kumimoji="0" lang="cs-CZ" altLang="cs-CZ" sz="1400" b="0" i="0" u="none" strike="noStrike" kern="0" cap="none" spc="0" normalizeH="0" baseline="0" noProof="0" dirty="0" smtClean="0">
                <a:ln>
                  <a:noFill/>
                </a:ln>
                <a:solidFill>
                  <a:sysClr val="windowText" lastClr="000000"/>
                </a:solidFill>
                <a:effectLst/>
                <a:uLnTx/>
                <a:uFillTx/>
              </a:rPr>
              <a:t>, </a:t>
            </a:r>
            <a:r>
              <a:rPr kumimoji="0" lang="cs-CZ" altLang="cs-CZ" sz="1400" b="1" i="0" u="none" strike="noStrike" kern="0" cap="none" spc="0" normalizeH="0" baseline="0" noProof="0" dirty="0" smtClean="0">
                <a:ln>
                  <a:noFill/>
                </a:ln>
                <a:solidFill>
                  <a:sysClr val="windowText" lastClr="000000"/>
                </a:solidFill>
                <a:effectLst/>
                <a:uLnTx/>
                <a:uFillTx/>
              </a:rPr>
              <a:t>chordin</a:t>
            </a:r>
            <a:r>
              <a:rPr kumimoji="0" lang="cs-CZ" altLang="cs-CZ" sz="1400" b="0" i="0" u="none" strike="noStrike" kern="0" cap="none" spc="0" normalizeH="0" baseline="0" noProof="0" dirty="0" smtClean="0">
                <a:ln>
                  <a:noFill/>
                </a:ln>
                <a:solidFill>
                  <a:sysClr val="windowText" lastClr="000000"/>
                </a:solidFill>
                <a:effectLst/>
                <a:uLnTx/>
                <a:uFillTx/>
              </a:rPr>
              <a:t> a </a:t>
            </a:r>
            <a:r>
              <a:rPr kumimoji="0" lang="cs-CZ" altLang="cs-CZ" sz="1400" b="1" i="0" u="none" strike="noStrike" kern="0" cap="none" spc="0" normalizeH="0" baseline="0" noProof="0" dirty="0" smtClean="0">
                <a:ln>
                  <a:noFill/>
                </a:ln>
                <a:solidFill>
                  <a:sysClr val="windowText" lastClr="000000"/>
                </a:solidFill>
                <a:effectLst/>
                <a:uLnTx/>
                <a:uFillTx/>
              </a:rPr>
              <a:t>follistatin</a:t>
            </a:r>
            <a:r>
              <a:rPr kumimoji="0" lang="cs-CZ" altLang="cs-CZ" sz="1400" b="0" i="0" u="none" strike="noStrike" kern="0" cap="none" spc="0" normalizeH="0" baseline="0" noProof="0" dirty="0" smtClean="0">
                <a:ln>
                  <a:noFill/>
                </a:ln>
                <a:solidFill>
                  <a:sysClr val="windowText" lastClr="000000"/>
                </a:solidFill>
                <a:effectLst/>
                <a:uLnTx/>
                <a:uFillTx/>
              </a:rPr>
              <a:t> (inhibitory BMP a aktivinu). Samotná produkce těchto BMP inhibitorů specifikuje anteriorní (přední) nervovou trubici, v kombinaci s FGF specifikuje posteriorní (zadní) nervovou trubici.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sp>
        <p:nvSpPr>
          <p:cNvPr id="3" name="Rectangle 2"/>
          <p:cNvSpPr txBox="1">
            <a:spLocks noChangeArrowheads="1"/>
          </p:cNvSpPr>
          <p:nvPr/>
        </p:nvSpPr>
        <p:spPr bwMode="auto">
          <a:xfrm>
            <a:off x="1979712" y="1268760"/>
            <a:ext cx="1656184"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5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Nodal</a:t>
            </a:r>
          </a:p>
        </p:txBody>
      </p:sp>
      <p:pic>
        <p:nvPicPr>
          <p:cNvPr id="4" name="Picture 4"/>
          <p:cNvPicPr>
            <a:picLocks noChangeAspect="1" noChangeArrowheads="1"/>
          </p:cNvPicPr>
          <p:nvPr/>
        </p:nvPicPr>
        <p:blipFill>
          <a:blip r:embed="rId2" cstate="print"/>
          <a:srcRect l="2571" r="2254" b="28669"/>
          <a:stretch>
            <a:fillRect/>
          </a:stretch>
        </p:blipFill>
        <p:spPr bwMode="auto">
          <a:xfrm>
            <a:off x="35496" y="2132856"/>
            <a:ext cx="4648200" cy="4723736"/>
          </a:xfrm>
          <a:prstGeom prst="rect">
            <a:avLst/>
          </a:prstGeom>
          <a:noFill/>
          <a:ln w="6350">
            <a:solidFill>
              <a:schemeClr val="tx1"/>
            </a:solidFill>
            <a:miter lim="800000"/>
            <a:headEnd/>
            <a:tailEnd/>
          </a:ln>
          <a:effectLst/>
        </p:spPr>
      </p:pic>
      <p:pic>
        <p:nvPicPr>
          <p:cNvPr id="9" name="Picture 8"/>
          <p:cNvPicPr>
            <a:picLocks noChangeAspect="1" noChangeArrowheads="1"/>
          </p:cNvPicPr>
          <p:nvPr/>
        </p:nvPicPr>
        <p:blipFill>
          <a:blip r:embed="rId2" cstate="print"/>
          <a:srcRect l="63128" t="71331" r="2668"/>
          <a:stretch>
            <a:fillRect/>
          </a:stretch>
        </p:blipFill>
        <p:spPr bwMode="auto">
          <a:xfrm>
            <a:off x="7294016" y="4959438"/>
            <a:ext cx="1670472" cy="1898562"/>
          </a:xfrm>
          <a:prstGeom prst="rect">
            <a:avLst/>
          </a:prstGeom>
          <a:noFill/>
          <a:ln w="9525">
            <a:noFill/>
            <a:miter lim="800000"/>
            <a:headEnd/>
            <a:tailEnd/>
          </a:ln>
          <a:effectLst/>
        </p:spPr>
      </p:pic>
      <p:grpSp>
        <p:nvGrpSpPr>
          <p:cNvPr id="10" name="Group 9"/>
          <p:cNvGrpSpPr/>
          <p:nvPr/>
        </p:nvGrpSpPr>
        <p:grpSpPr>
          <a:xfrm>
            <a:off x="4788024" y="4653136"/>
            <a:ext cx="4104456" cy="2204864"/>
            <a:chOff x="4788024" y="4653136"/>
            <a:chExt cx="4104456" cy="2204864"/>
          </a:xfrm>
        </p:grpSpPr>
        <p:pic>
          <p:nvPicPr>
            <p:cNvPr id="7" name="Picture 6"/>
            <p:cNvPicPr>
              <a:picLocks noChangeAspect="1" noChangeArrowheads="1"/>
            </p:cNvPicPr>
            <p:nvPr/>
          </p:nvPicPr>
          <p:blipFill>
            <a:blip r:embed="rId2" cstate="print"/>
            <a:srcRect l="2849" t="71331" r="45547"/>
            <a:stretch>
              <a:fillRect/>
            </a:stretch>
          </p:blipFill>
          <p:spPr bwMode="auto">
            <a:xfrm>
              <a:off x="4932040" y="4959438"/>
              <a:ext cx="2520280" cy="189856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l="675" t="10450" r="11741" b="-7997"/>
            <a:stretch>
              <a:fillRect/>
            </a:stretch>
          </p:blipFill>
          <p:spPr bwMode="auto">
            <a:xfrm>
              <a:off x="4788024" y="4653136"/>
              <a:ext cx="4104456" cy="288032"/>
            </a:xfrm>
            <a:prstGeom prst="rect">
              <a:avLst/>
            </a:prstGeom>
            <a:noFill/>
            <a:ln w="9525">
              <a:noFill/>
              <a:miter lim="800000"/>
              <a:headEnd/>
              <a:tailEnd/>
            </a:ln>
          </p:spPr>
        </p:pic>
      </p:grpSp>
      <p:sp>
        <p:nvSpPr>
          <p:cNvPr id="11" name="Rectangle 10"/>
          <p:cNvSpPr/>
          <p:nvPr/>
        </p:nvSpPr>
        <p:spPr>
          <a:xfrm>
            <a:off x="4716016" y="4653136"/>
            <a:ext cx="4427984" cy="22048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Nodal a pravo-levá symetrie</a:t>
            </a:r>
          </a:p>
        </p:txBody>
      </p:sp>
      <p:sp>
        <p:nvSpPr>
          <p:cNvPr id="7" name="Text Box 8"/>
          <p:cNvSpPr txBox="1">
            <a:spLocks noChangeArrowheads="1"/>
          </p:cNvSpPr>
          <p:nvPr/>
        </p:nvSpPr>
        <p:spPr bwMode="auto">
          <a:xfrm>
            <a:off x="3203848" y="1556792"/>
            <a:ext cx="3887787" cy="77946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smtClean="0">
                <a:ln>
                  <a:noFill/>
                </a:ln>
                <a:solidFill>
                  <a:sysClr val="windowText" lastClr="000000"/>
                </a:solidFill>
                <a:effectLst/>
                <a:uLnTx/>
                <a:uFillTx/>
              </a:rPr>
              <a:t>gastrulace u myši</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smtClean="0">
                <a:ln>
                  <a:noFill/>
                </a:ln>
                <a:solidFill>
                  <a:sysClr val="windowText" lastClr="000000"/>
                </a:solidFill>
                <a:effectLst/>
                <a:uLnTx/>
                <a:uFillTx/>
              </a:rPr>
              <a:t>AVE – anterior visceral endooderm</a:t>
            </a:r>
          </a:p>
        </p:txBody>
      </p:sp>
      <p:grpSp>
        <p:nvGrpSpPr>
          <p:cNvPr id="9" name="Group 11"/>
          <p:cNvGrpSpPr>
            <a:grpSpLocks/>
          </p:cNvGrpSpPr>
          <p:nvPr/>
        </p:nvGrpSpPr>
        <p:grpSpPr bwMode="auto">
          <a:xfrm>
            <a:off x="1681758" y="2780928"/>
            <a:ext cx="6706666" cy="3528392"/>
            <a:chOff x="288" y="1934"/>
            <a:chExt cx="2551" cy="1267"/>
          </a:xfrm>
        </p:grpSpPr>
        <p:pic>
          <p:nvPicPr>
            <p:cNvPr id="10" name="Picture 5"/>
            <p:cNvPicPr>
              <a:picLocks noChangeAspect="1" noChangeArrowheads="1"/>
            </p:cNvPicPr>
            <p:nvPr/>
          </p:nvPicPr>
          <p:blipFill>
            <a:blip r:embed="rId2" cstate="print"/>
            <a:srcRect/>
            <a:stretch>
              <a:fillRect/>
            </a:stretch>
          </p:blipFill>
          <p:spPr bwMode="auto">
            <a:xfrm>
              <a:off x="288" y="1934"/>
              <a:ext cx="2544" cy="998"/>
            </a:xfrm>
            <a:prstGeom prst="rect">
              <a:avLst/>
            </a:prstGeom>
            <a:noFill/>
            <a:ln w="9525">
              <a:noFill/>
              <a:miter lim="800000"/>
              <a:headEnd/>
              <a:tailEnd/>
            </a:ln>
            <a:effectLst/>
          </p:spPr>
        </p:pic>
        <p:pic>
          <p:nvPicPr>
            <p:cNvPr id="11" name="Picture 9"/>
            <p:cNvPicPr>
              <a:picLocks noChangeAspect="1" noChangeArrowheads="1"/>
            </p:cNvPicPr>
            <p:nvPr/>
          </p:nvPicPr>
          <p:blipFill>
            <a:blip r:embed="rId3" cstate="print"/>
            <a:srcRect/>
            <a:stretch>
              <a:fillRect/>
            </a:stretch>
          </p:blipFill>
          <p:spPr bwMode="auto">
            <a:xfrm>
              <a:off x="295" y="2886"/>
              <a:ext cx="2544" cy="31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l="60083"/>
          <a:stretch>
            <a:fillRect/>
          </a:stretch>
        </p:blipFill>
        <p:spPr bwMode="auto">
          <a:xfrm>
            <a:off x="3203848" y="1340768"/>
            <a:ext cx="3168352" cy="31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cstate="print"/>
          <a:srcRect t="72968"/>
          <a:stretch>
            <a:fillRect/>
          </a:stretch>
        </p:blipFill>
        <p:spPr bwMode="auto">
          <a:xfrm>
            <a:off x="2627784" y="4293096"/>
            <a:ext cx="4092575" cy="2244725"/>
          </a:xfrm>
          <a:prstGeom prst="rect">
            <a:avLst/>
          </a:prstGeom>
          <a:noFill/>
          <a:ln w="9525">
            <a:noFill/>
            <a:miter lim="800000"/>
            <a:headEnd/>
            <a:tailEnd/>
          </a:ln>
          <a:effectLst/>
        </p:spPr>
      </p:pic>
      <p:sp>
        <p:nvSpPr>
          <p:cNvPr id="6"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Nodal a pravo-levá symetrie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Nodal a pravo-levá symetrie</a:t>
            </a:r>
          </a:p>
        </p:txBody>
      </p:sp>
      <p:pic>
        <p:nvPicPr>
          <p:cNvPr id="3" name="Picture 8"/>
          <p:cNvPicPr>
            <a:picLocks noChangeAspect="1" noChangeArrowheads="1"/>
          </p:cNvPicPr>
          <p:nvPr/>
        </p:nvPicPr>
        <p:blipFill>
          <a:blip r:embed="rId2" cstate="print"/>
          <a:srcRect l="3260" r="5467" b="65452"/>
          <a:stretch>
            <a:fillRect/>
          </a:stretch>
        </p:blipFill>
        <p:spPr bwMode="auto">
          <a:xfrm>
            <a:off x="1187624" y="1700808"/>
            <a:ext cx="4032448" cy="3096344"/>
          </a:xfrm>
          <a:prstGeom prst="rect">
            <a:avLst/>
          </a:prstGeom>
          <a:noFill/>
          <a:ln w="9525">
            <a:noFill/>
            <a:miter lim="800000"/>
            <a:headEnd/>
            <a:tailEnd/>
          </a:ln>
          <a:effectLst/>
        </p:spPr>
      </p:pic>
      <p:pic>
        <p:nvPicPr>
          <p:cNvPr id="4" name="Picture 8"/>
          <p:cNvPicPr>
            <a:picLocks noChangeAspect="1" noChangeArrowheads="1"/>
          </p:cNvPicPr>
          <p:nvPr/>
        </p:nvPicPr>
        <p:blipFill>
          <a:blip r:embed="rId2" cstate="print"/>
          <a:srcRect l="3260" t="36959" r="6293" b="28493"/>
          <a:stretch>
            <a:fillRect/>
          </a:stretch>
        </p:blipFill>
        <p:spPr bwMode="auto">
          <a:xfrm>
            <a:off x="5112568" y="1720627"/>
            <a:ext cx="3995936" cy="3096344"/>
          </a:xfrm>
          <a:prstGeom prst="rect">
            <a:avLst/>
          </a:prstGeom>
          <a:noFill/>
          <a:ln w="9525">
            <a:noFill/>
            <a:miter lim="800000"/>
            <a:headEnd/>
            <a:tailEnd/>
          </a:ln>
          <a:effectLst/>
        </p:spPr>
      </p:pic>
      <p:pic>
        <p:nvPicPr>
          <p:cNvPr id="5" name="Picture 9"/>
          <p:cNvPicPr>
            <a:picLocks noChangeAspect="1" noChangeArrowheads="1"/>
          </p:cNvPicPr>
          <p:nvPr/>
        </p:nvPicPr>
        <p:blipFill>
          <a:blip r:embed="rId2" cstate="print"/>
          <a:srcRect t="72968" b="2272"/>
          <a:stretch>
            <a:fillRect/>
          </a:stretch>
        </p:blipFill>
        <p:spPr bwMode="auto">
          <a:xfrm>
            <a:off x="3214216" y="4806479"/>
            <a:ext cx="4092575" cy="20560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7377" t="34178" b="5495"/>
          <a:stretch>
            <a:fillRect/>
          </a:stretch>
        </p:blipFill>
        <p:spPr bwMode="auto">
          <a:xfrm>
            <a:off x="1581150" y="6237312"/>
            <a:ext cx="7562850" cy="568871"/>
          </a:xfrm>
          <a:prstGeom prst="rect">
            <a:avLst/>
          </a:prstGeom>
          <a:noFill/>
          <a:ln w="9525">
            <a:noFill/>
            <a:round/>
            <a:headEnd/>
            <a:tailEnd/>
          </a:ln>
          <a:effectLst/>
        </p:spPr>
      </p:pic>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Nodal a pravo-levá symetrie</a:t>
            </a:r>
          </a:p>
        </p:txBody>
      </p:sp>
      <p:pic>
        <p:nvPicPr>
          <p:cNvPr id="3" name="Picture 4"/>
          <p:cNvPicPr>
            <a:picLocks noChangeAspect="1" noChangeArrowheads="1"/>
          </p:cNvPicPr>
          <p:nvPr/>
        </p:nvPicPr>
        <p:blipFill rotWithShape="1">
          <a:blip r:embed="rId3" cstate="print"/>
          <a:srcRect r="73966"/>
          <a:stretch/>
        </p:blipFill>
        <p:spPr bwMode="auto">
          <a:xfrm>
            <a:off x="3779912" y="1772816"/>
            <a:ext cx="1548606" cy="4892675"/>
          </a:xfrm>
          <a:prstGeom prst="rect">
            <a:avLst/>
          </a:prstGeom>
          <a:noFill/>
          <a:ln w="9525">
            <a:noFill/>
            <a:round/>
            <a:headEnd/>
            <a:tailEnd/>
          </a:ln>
          <a:effectLst/>
        </p:spPr>
      </p:pic>
      <p:sp>
        <p:nvSpPr>
          <p:cNvPr id="5" name="Text Box 2"/>
          <p:cNvSpPr txBox="1">
            <a:spLocks noChangeArrowheads="1"/>
          </p:cNvSpPr>
          <p:nvPr/>
        </p:nvSpPr>
        <p:spPr bwMode="auto">
          <a:xfrm>
            <a:off x="1979712" y="1212875"/>
            <a:ext cx="6912768" cy="415925"/>
          </a:xfrm>
          <a:prstGeom prst="rect">
            <a:avLst/>
          </a:prstGeom>
          <a:noFill/>
          <a:ln w="9525">
            <a:noFill/>
            <a:round/>
            <a:headEnd/>
            <a:tailEnd/>
          </a:ln>
          <a:effectLst/>
        </p:spPr>
        <p:txBody>
          <a:bodyPr lIns="0" tIns="0" rIns="0" bIns="0"/>
          <a:lstStyle/>
          <a:p>
            <a:pPr algn="ct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cs-CZ" altLang="cs-CZ" sz="1500" b="1" dirty="0" smtClean="0">
                <a:solidFill>
                  <a:srgbClr val="000000"/>
                </a:solidFill>
              </a:rPr>
              <a:t>A</a:t>
            </a:r>
            <a:r>
              <a:rPr lang="en-GB" altLang="cs-CZ" sz="1500" b="1" dirty="0" err="1" smtClean="0">
                <a:solidFill>
                  <a:srgbClr val="000000"/>
                </a:solidFill>
              </a:rPr>
              <a:t>nal</a:t>
            </a:r>
            <a:r>
              <a:rPr lang="cs-CZ" altLang="cs-CZ" sz="1500" b="1" dirty="0" smtClean="0">
                <a:solidFill>
                  <a:srgbClr val="000000"/>
                </a:solidFill>
              </a:rPr>
              <a:t>ýza pomocí hybridizace in situ ukazuje </a:t>
            </a:r>
            <a:r>
              <a:rPr lang="cs-CZ" altLang="cs-CZ" sz="1500" b="1" dirty="0" smtClean="0">
                <a:solidFill>
                  <a:srgbClr val="000000"/>
                </a:solidFill>
              </a:rPr>
              <a:t>rozdílnou </a:t>
            </a:r>
            <a:r>
              <a:rPr lang="cs-CZ" altLang="cs-CZ" sz="1500" b="1" dirty="0" smtClean="0">
                <a:solidFill>
                  <a:srgbClr val="000000"/>
                </a:solidFill>
              </a:rPr>
              <a:t>expresi genů určujících levou </a:t>
            </a:r>
            <a:r>
              <a:rPr lang="cs-CZ" altLang="cs-CZ" sz="1500" b="1" dirty="0" smtClean="0">
                <a:solidFill>
                  <a:srgbClr val="000000"/>
                </a:solidFill>
              </a:rPr>
              <a:t>stranu</a:t>
            </a:r>
            <a:endParaRPr lang="en-GB" altLang="cs-CZ" sz="1500" b="1"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Vytváření levopravé asymetrie těla - role cilií</a:t>
            </a:r>
          </a:p>
        </p:txBody>
      </p:sp>
      <p:sp>
        <p:nvSpPr>
          <p:cNvPr id="4" name="TextovéPole 8"/>
          <p:cNvSpPr txBox="1">
            <a:spLocks noChangeArrowheads="1"/>
          </p:cNvSpPr>
          <p:nvPr/>
        </p:nvSpPr>
        <p:spPr bwMode="auto">
          <a:xfrm>
            <a:off x="1545257" y="1502867"/>
            <a:ext cx="7563247" cy="1338828"/>
          </a:xfrm>
          <a:prstGeom prst="rect">
            <a:avLst/>
          </a:prstGeom>
          <a:noFill/>
          <a:ln w="38100">
            <a:solidFill>
              <a:srgbClr val="FFFFFF"/>
            </a:solidFill>
            <a:miter lim="800000"/>
            <a:headEnd/>
            <a:tailEnd/>
          </a:ln>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itchFamily="34" charset="0"/>
              <a:buChar char="•"/>
              <a:tabLst/>
              <a:defRPr/>
            </a:pPr>
            <a:r>
              <a:rPr kumimoji="0" lang="cs-CZ" altLang="cs-CZ" sz="1800" b="0" i="0" u="none" strike="noStrike" kern="0" cap="none" spc="0" normalizeH="0" baseline="0" noProof="0" dirty="0" smtClean="0">
                <a:ln>
                  <a:noFill/>
                </a:ln>
                <a:solidFill>
                  <a:sysClr val="windowText" lastClr="000000"/>
                </a:solidFill>
                <a:effectLst/>
                <a:uLnTx/>
                <a:uFillTx/>
                <a:cs typeface="Arial" charset="0"/>
              </a:rPr>
              <a:t> asymetrická exprese genů jako</a:t>
            </a:r>
            <a:r>
              <a:rPr kumimoji="0" lang="en-US" altLang="cs-CZ" sz="1800" b="0" i="0" u="none" strike="noStrike" kern="0" cap="none" spc="0" normalizeH="0" baseline="0" noProof="0" dirty="0" smtClean="0">
                <a:ln>
                  <a:noFill/>
                </a:ln>
                <a:solidFill>
                  <a:sysClr val="windowText" lastClr="000000"/>
                </a:solidFill>
                <a:effectLst/>
                <a:uLnTx/>
                <a:uFillTx/>
                <a:cs typeface="Arial" charset="0"/>
              </a:rPr>
              <a:t> </a:t>
            </a:r>
            <a:r>
              <a:rPr kumimoji="0" lang="en-US" altLang="cs-CZ" sz="1800" b="0" i="1" u="none" strike="noStrike" kern="0" cap="none" spc="0" normalizeH="0" baseline="0" noProof="0" dirty="0" smtClean="0">
                <a:ln>
                  <a:noFill/>
                </a:ln>
                <a:solidFill>
                  <a:sysClr val="windowText" lastClr="000000"/>
                </a:solidFill>
                <a:effectLst/>
                <a:uLnTx/>
                <a:uFillTx/>
                <a:cs typeface="Arial" charset="0"/>
              </a:rPr>
              <a:t>lefty1</a:t>
            </a:r>
            <a:r>
              <a:rPr kumimoji="0" lang="en-US" altLang="cs-CZ" sz="1800" b="0" i="0" u="none" strike="noStrike" kern="0" cap="none" spc="0" normalizeH="0" baseline="0" noProof="0" dirty="0" smtClean="0">
                <a:ln>
                  <a:noFill/>
                </a:ln>
                <a:solidFill>
                  <a:sysClr val="windowText" lastClr="000000"/>
                </a:solidFill>
                <a:effectLst/>
                <a:uLnTx/>
                <a:uFillTx/>
                <a:cs typeface="Arial" charset="0"/>
              </a:rPr>
              <a:t>, </a:t>
            </a:r>
            <a:r>
              <a:rPr kumimoji="0" lang="en-US" altLang="cs-CZ" sz="1800" b="0" i="1" u="none" strike="noStrike" kern="0" cap="none" spc="0" normalizeH="0" baseline="0" noProof="0" dirty="0" smtClean="0">
                <a:ln>
                  <a:noFill/>
                </a:ln>
                <a:solidFill>
                  <a:sysClr val="windowText" lastClr="000000"/>
                </a:solidFill>
                <a:effectLst/>
                <a:uLnTx/>
                <a:uFillTx/>
                <a:cs typeface="Arial" charset="0"/>
              </a:rPr>
              <a:t>lefty2</a:t>
            </a:r>
            <a:r>
              <a:rPr kumimoji="0" lang="en-US" altLang="cs-CZ" sz="1800" b="0" i="0" u="none" strike="noStrike" kern="0" cap="none" spc="0" normalizeH="0" baseline="0" noProof="0" dirty="0" smtClean="0">
                <a:ln>
                  <a:noFill/>
                </a:ln>
                <a:solidFill>
                  <a:sysClr val="windowText" lastClr="000000"/>
                </a:solidFill>
                <a:effectLst/>
                <a:uLnTx/>
                <a:uFillTx/>
                <a:cs typeface="Arial" charset="0"/>
              </a:rPr>
              <a:t>, </a:t>
            </a:r>
            <a:r>
              <a:rPr kumimoji="0" lang="en-US" altLang="cs-CZ" sz="1800" b="0" i="1" u="none" strike="noStrike" kern="0" cap="none" spc="0" normalizeH="0" baseline="0" noProof="0" dirty="0" smtClean="0">
                <a:ln>
                  <a:noFill/>
                </a:ln>
                <a:solidFill>
                  <a:sysClr val="windowText" lastClr="000000"/>
                </a:solidFill>
                <a:effectLst/>
                <a:uLnTx/>
                <a:uFillTx/>
                <a:cs typeface="Arial" charset="0"/>
              </a:rPr>
              <a:t>nodal</a:t>
            </a:r>
            <a:r>
              <a:rPr kumimoji="0" lang="en-US" altLang="cs-CZ" sz="1800" b="0" i="0" u="none" strike="noStrike" kern="0" cap="none" spc="0" normalizeH="0" baseline="0" noProof="0" dirty="0" smtClean="0">
                <a:ln>
                  <a:noFill/>
                </a:ln>
                <a:solidFill>
                  <a:sysClr val="windowText" lastClr="000000"/>
                </a:solidFill>
                <a:effectLst/>
                <a:uLnTx/>
                <a:uFillTx/>
                <a:cs typeface="Arial" charset="0"/>
              </a:rPr>
              <a:t> a </a:t>
            </a:r>
            <a:r>
              <a:rPr kumimoji="0" lang="en-US" altLang="cs-CZ" sz="1800" b="0" i="1" u="none" strike="noStrike" kern="0" cap="none" spc="0" normalizeH="0" baseline="0" noProof="0" dirty="0" smtClean="0">
                <a:ln>
                  <a:noFill/>
                </a:ln>
                <a:solidFill>
                  <a:sysClr val="windowText" lastClr="000000"/>
                </a:solidFill>
                <a:effectLst/>
                <a:uLnTx/>
                <a:uFillTx/>
                <a:cs typeface="Arial" charset="0"/>
              </a:rPr>
              <a:t>pitx2</a:t>
            </a:r>
            <a:endParaRPr lang="cs-CZ" altLang="cs-CZ" kern="0" dirty="0" smtClean="0">
              <a:solidFill>
                <a:sysClr val="windowText" lastClr="000000"/>
              </a:solidFill>
              <a:cs typeface="Arial" charset="0"/>
            </a:endParaRPr>
          </a:p>
          <a:p>
            <a:pPr marL="0" marR="0" lvl="0" indent="0" algn="just" defTabSz="914400" eaLnBrk="1" fontAlgn="auto" latinLnBrk="0" hangingPunct="1">
              <a:lnSpc>
                <a:spcPct val="150000"/>
              </a:lnSpc>
              <a:spcBef>
                <a:spcPts val="0"/>
              </a:spcBef>
              <a:spcAft>
                <a:spcPts val="0"/>
              </a:spcAft>
              <a:buClrTx/>
              <a:buSzTx/>
              <a:buFont typeface="Arial" pitchFamily="34" charset="0"/>
              <a:buChar char="•"/>
              <a:tabLst/>
              <a:defRPr/>
            </a:pPr>
            <a:r>
              <a:rPr kumimoji="0" lang="cs-CZ" altLang="cs-CZ" sz="1800" b="0" i="0" u="none" strike="noStrike" kern="0" cap="none" spc="0" normalizeH="0" baseline="0" noProof="0" dirty="0" smtClean="0">
                <a:ln>
                  <a:noFill/>
                </a:ln>
                <a:solidFill>
                  <a:sysClr val="windowText" lastClr="000000"/>
                </a:solidFill>
                <a:effectLst/>
                <a:uLnTx/>
                <a:uFillTx/>
                <a:cs typeface="Arial" charset="0"/>
              </a:rPr>
              <a:t> nodální cilie (9+0, dynein → pohyblivé) během gastrulace vytváří svým rotačním pohybem tzv. </a:t>
            </a:r>
            <a:r>
              <a:rPr kumimoji="0" lang="cs-CZ" altLang="cs-CZ" sz="1800" b="1" i="0" u="none" strike="noStrike" kern="0" cap="none" spc="0" normalizeH="0" baseline="0" noProof="0" dirty="0" smtClean="0">
                <a:ln>
                  <a:noFill/>
                </a:ln>
                <a:solidFill>
                  <a:sysClr val="windowText" lastClr="000000"/>
                </a:solidFill>
                <a:effectLst/>
                <a:uLnTx/>
                <a:uFillTx/>
                <a:cs typeface="Arial" charset="0"/>
              </a:rPr>
              <a:t>nodální proud</a:t>
            </a:r>
          </a:p>
        </p:txBody>
      </p:sp>
      <p:pic>
        <p:nvPicPr>
          <p:cNvPr id="5" name="Picture 1"/>
          <p:cNvPicPr>
            <a:picLocks noChangeAspect="1" noChangeArrowheads="1"/>
          </p:cNvPicPr>
          <p:nvPr/>
        </p:nvPicPr>
        <p:blipFill>
          <a:blip r:embed="rId2" cstate="print"/>
          <a:srcRect l="23438" t="23438" r="23242" b="17500"/>
          <a:stretch>
            <a:fillRect/>
          </a:stretch>
        </p:blipFill>
        <p:spPr bwMode="auto">
          <a:xfrm>
            <a:off x="2627784" y="3068960"/>
            <a:ext cx="4608512" cy="319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Vytváření levopravé asymetrie těla - role cilií</a:t>
            </a:r>
          </a:p>
        </p:txBody>
      </p:sp>
      <p:pic>
        <p:nvPicPr>
          <p:cNvPr id="5" name="Picture 1"/>
          <p:cNvPicPr>
            <a:picLocks noChangeAspect="1" noChangeArrowheads="1"/>
          </p:cNvPicPr>
          <p:nvPr/>
        </p:nvPicPr>
        <p:blipFill>
          <a:blip r:embed="rId2" cstate="print"/>
          <a:srcRect l="23438" t="23438" r="23242" b="17500"/>
          <a:stretch>
            <a:fillRect/>
          </a:stretch>
        </p:blipFill>
        <p:spPr bwMode="auto">
          <a:xfrm>
            <a:off x="1547664" y="1556792"/>
            <a:ext cx="4608512" cy="3190875"/>
          </a:xfrm>
          <a:prstGeom prst="rect">
            <a:avLst/>
          </a:prstGeom>
          <a:noFill/>
          <a:ln w="9525">
            <a:noFill/>
            <a:miter lim="800000"/>
            <a:headEnd/>
            <a:tailEnd/>
          </a:ln>
        </p:spPr>
      </p:pic>
      <p:pic>
        <p:nvPicPr>
          <p:cNvPr id="6" name="Picture 12" descr="cshperspect-SYM-a000802002"/>
          <p:cNvPicPr>
            <a:picLocks noChangeAspect="1" noChangeArrowheads="1" noCrop="1"/>
          </p:cNvPicPr>
          <p:nvPr/>
        </p:nvPicPr>
        <p:blipFill>
          <a:blip r:embed="rId3" cstate="print"/>
          <a:srcRect/>
          <a:stretch>
            <a:fillRect/>
          </a:stretch>
        </p:blipFill>
        <p:spPr bwMode="auto">
          <a:xfrm>
            <a:off x="6444208" y="2060848"/>
            <a:ext cx="2096641" cy="2166528"/>
          </a:xfrm>
          <a:prstGeom prst="rect">
            <a:avLst/>
          </a:prstGeom>
          <a:noFill/>
          <a:ln w="9525">
            <a:noFill/>
            <a:miter lim="800000"/>
            <a:headEnd/>
            <a:tailEnd/>
          </a:ln>
        </p:spPr>
      </p:pic>
      <p:sp>
        <p:nvSpPr>
          <p:cNvPr id="7" name="TextovéPole 9"/>
          <p:cNvSpPr txBox="1">
            <a:spLocks noChangeArrowheads="1"/>
          </p:cNvSpPr>
          <p:nvPr/>
        </p:nvSpPr>
        <p:spPr bwMode="auto">
          <a:xfrm>
            <a:off x="1846858" y="5229225"/>
            <a:ext cx="5605462" cy="1190625"/>
          </a:xfrm>
          <a:prstGeom prst="rect">
            <a:avLst/>
          </a:prstGeom>
          <a:noFill/>
          <a:ln w="9525">
            <a:noFill/>
            <a:miter lim="800000"/>
            <a:headEnd/>
            <a:tailEnd/>
          </a:ln>
        </p:spPr>
        <p:txBody>
          <a:bodyPr>
            <a:spAutoFit/>
          </a:bodyPr>
          <a:lstStyle/>
          <a:p>
            <a:pPr algn="just">
              <a:buFontTx/>
              <a:buChar char="•"/>
            </a:pPr>
            <a:r>
              <a:rPr lang="cs-CZ" altLang="cs-CZ" dirty="0">
                <a:solidFill>
                  <a:schemeClr val="tx1"/>
                </a:solidFill>
                <a:latin typeface="Calibri" pitchFamily="34" charset="0"/>
                <a:cs typeface="Arial" charset="0"/>
              </a:rPr>
              <a:t> </a:t>
            </a:r>
            <a:r>
              <a:rPr lang="cs-CZ" altLang="cs-CZ" dirty="0">
                <a:solidFill>
                  <a:schemeClr val="tx1"/>
                </a:solidFill>
                <a:cs typeface="Arial" charset="0"/>
              </a:rPr>
              <a:t>narušená funkce cilií → vzniká až </a:t>
            </a:r>
            <a:r>
              <a:rPr lang="cs-CZ" altLang="cs-CZ" b="1" i="1" dirty="0">
                <a:solidFill>
                  <a:schemeClr val="tx1"/>
                </a:solidFill>
                <a:cs typeface="Arial" charset="0"/>
              </a:rPr>
              <a:t>situs inversus</a:t>
            </a:r>
            <a:r>
              <a:rPr lang="cs-CZ" altLang="cs-CZ" b="1" dirty="0">
                <a:solidFill>
                  <a:schemeClr val="tx1"/>
                </a:solidFill>
                <a:cs typeface="Arial" charset="0"/>
              </a:rPr>
              <a:t> </a:t>
            </a:r>
            <a:r>
              <a:rPr lang="cs-CZ" altLang="cs-CZ" dirty="0">
                <a:solidFill>
                  <a:schemeClr val="tx1"/>
                </a:solidFill>
                <a:cs typeface="Arial" charset="0"/>
              </a:rPr>
              <a:t>(vnitřní orgány uspořádány obráceně podle střední osy těla) nebo </a:t>
            </a:r>
            <a:r>
              <a:rPr lang="cs-CZ" altLang="cs-CZ" b="1" i="1" dirty="0">
                <a:solidFill>
                  <a:schemeClr val="tx1"/>
                </a:solidFill>
                <a:cs typeface="Arial" charset="0"/>
              </a:rPr>
              <a:t>situs ambiguus</a:t>
            </a:r>
          </a:p>
          <a:p>
            <a:pPr algn="just"/>
            <a:endParaRPr lang="cs-CZ" altLang="cs-CZ" i="1" dirty="0">
              <a:solidFill>
                <a:schemeClr val="tx1"/>
              </a:solidFill>
              <a:cs typeface="Arial" charset="0"/>
            </a:endParaRPr>
          </a:p>
        </p:txBody>
      </p:sp>
      <p:sp>
        <p:nvSpPr>
          <p:cNvPr id="9" name="TextovéPole 3"/>
          <p:cNvSpPr txBox="1">
            <a:spLocks noChangeArrowheads="1"/>
          </p:cNvSpPr>
          <p:nvPr/>
        </p:nvSpPr>
        <p:spPr bwMode="auto">
          <a:xfrm>
            <a:off x="1979712" y="6165304"/>
            <a:ext cx="1285875" cy="261938"/>
          </a:xfrm>
          <a:prstGeom prst="rect">
            <a:avLst/>
          </a:prstGeom>
          <a:noFill/>
          <a:ln w="9525">
            <a:noFill/>
            <a:miter lim="800000"/>
            <a:headEnd/>
            <a:tailEnd/>
          </a:ln>
        </p:spPr>
        <p:txBody>
          <a:bodyPr>
            <a:spAutoFit/>
          </a:bodyPr>
          <a:lstStyle/>
          <a:p>
            <a:r>
              <a:rPr lang="cs-CZ" altLang="cs-CZ" sz="1100" dirty="0">
                <a:solidFill>
                  <a:schemeClr val="tx1"/>
                </a:solidFill>
                <a:latin typeface="Calibri" pitchFamily="34" charset="0"/>
                <a:cs typeface="Arial" charset="0"/>
              </a:rPr>
              <a:t>Yokoyama, 2004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Nodal a pravo-levá symetrie</a:t>
            </a:r>
          </a:p>
        </p:txBody>
      </p:sp>
      <p:pic>
        <p:nvPicPr>
          <p:cNvPr id="15" name="Picture 4" descr="LR assymetry in GDF mutant"/>
          <p:cNvPicPr>
            <a:picLocks noChangeAspect="1" noChangeArrowheads="1"/>
          </p:cNvPicPr>
          <p:nvPr/>
        </p:nvPicPr>
        <p:blipFill>
          <a:blip r:embed="rId2" cstate="print"/>
          <a:srcRect t="10600" r="49553" b="6750"/>
          <a:stretch>
            <a:fillRect/>
          </a:stretch>
        </p:blipFill>
        <p:spPr bwMode="auto">
          <a:xfrm>
            <a:off x="5076056" y="1196752"/>
            <a:ext cx="4032250" cy="5616922"/>
          </a:xfrm>
          <a:prstGeom prst="rect">
            <a:avLst/>
          </a:prstGeom>
          <a:noFill/>
          <a:ln w="9525">
            <a:noFill/>
            <a:miter lim="800000"/>
            <a:headEnd/>
            <a:tailEnd/>
          </a:ln>
        </p:spPr>
      </p:pic>
      <p:sp>
        <p:nvSpPr>
          <p:cNvPr id="16" name="Text Box 5"/>
          <p:cNvSpPr txBox="1">
            <a:spLocks noChangeArrowheads="1"/>
          </p:cNvSpPr>
          <p:nvPr/>
        </p:nvSpPr>
        <p:spPr bwMode="auto">
          <a:xfrm>
            <a:off x="1547664" y="5615806"/>
            <a:ext cx="3635226" cy="1269578"/>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900" b="1" i="0" u="none" strike="noStrike" kern="0" cap="none" spc="0" normalizeH="0" baseline="0" noProof="0" dirty="0" smtClean="0">
                <a:ln>
                  <a:noFill/>
                </a:ln>
                <a:solidFill>
                  <a:sysClr val="windowText" lastClr="000000"/>
                </a:solidFill>
                <a:effectLst/>
                <a:uLnTx/>
                <a:uFillTx/>
              </a:rPr>
              <a:t>Figure 2.</a:t>
            </a:r>
            <a:r>
              <a:rPr kumimoji="0" lang="cs-CZ" altLang="cs-CZ" sz="900" b="0" i="0" u="none" strike="noStrike" kern="0" cap="none" spc="0" normalizeH="0" baseline="0" noProof="0" dirty="0" smtClean="0">
                <a:ln>
                  <a:noFill/>
                </a:ln>
                <a:solidFill>
                  <a:sysClr val="windowText" lastClr="000000"/>
                </a:solidFill>
                <a:effectLst/>
                <a:uLnTx/>
                <a:uFillTx/>
              </a:rPr>
              <a:t> </a:t>
            </a:r>
            <a:r>
              <a:rPr kumimoji="0" lang="cs-CZ" altLang="cs-CZ" sz="900" b="1" i="0" u="none" strike="noStrike" kern="0" cap="none" spc="0" normalizeH="0" baseline="0" noProof="0" dirty="0" smtClean="0">
                <a:ln>
                  <a:noFill/>
                </a:ln>
                <a:solidFill>
                  <a:sysClr val="windowText" lastClr="000000"/>
                </a:solidFill>
                <a:effectLst/>
                <a:uLnTx/>
                <a:uFillTx/>
              </a:rPr>
              <a:t>Analysis of </a:t>
            </a:r>
            <a:r>
              <a:rPr kumimoji="0" lang="cs-CZ" altLang="cs-CZ" sz="900" b="1" i="1" u="none" strike="noStrike" kern="0" cap="none" spc="0" normalizeH="0" baseline="0" noProof="0" dirty="0" smtClean="0">
                <a:ln>
                  <a:noFill/>
                </a:ln>
                <a:solidFill>
                  <a:sysClr val="windowText" lastClr="000000"/>
                </a:solidFill>
                <a:effectLst/>
                <a:uLnTx/>
                <a:uFillTx/>
              </a:rPr>
              <a:t>situs</a:t>
            </a:r>
            <a:r>
              <a:rPr kumimoji="0" lang="cs-CZ" altLang="cs-CZ" sz="900" b="1" i="0" u="none" strike="noStrike" kern="0" cap="none" spc="0" normalizeH="0" baseline="0" noProof="0" dirty="0" smtClean="0">
                <a:ln>
                  <a:noFill/>
                </a:ln>
                <a:solidFill>
                  <a:sysClr val="windowText" lastClr="000000"/>
                </a:solidFill>
                <a:effectLst/>
                <a:uLnTx/>
                <a:uFillTx/>
              </a:rPr>
              <a:t> defects in </a:t>
            </a:r>
            <a:r>
              <a:rPr kumimoji="0" lang="cs-CZ" altLang="cs-CZ" sz="900" b="1" i="1" u="none" strike="noStrike" kern="0" cap="none" spc="0" normalizeH="0" baseline="0" noProof="0" dirty="0" smtClean="0">
                <a:ln>
                  <a:noFill/>
                </a:ln>
                <a:solidFill>
                  <a:sysClr val="windowText" lastClr="000000"/>
                </a:solidFill>
                <a:effectLst/>
                <a:uLnTx/>
                <a:uFillTx/>
              </a:rPr>
              <a:t>Gdf1</a:t>
            </a:r>
            <a:r>
              <a:rPr kumimoji="0" lang="cs-CZ" altLang="cs-CZ" sz="900" b="1" i="0" u="none" strike="noStrike" kern="0" cap="none" spc="0" normalizeH="0" baseline="0" noProof="0" dirty="0" smtClean="0">
                <a:ln>
                  <a:noFill/>
                </a:ln>
                <a:solidFill>
                  <a:sysClr val="windowText" lastClr="000000"/>
                </a:solidFill>
                <a:effectLst/>
                <a:uLnTx/>
                <a:uFillTx/>
              </a:rPr>
              <a:t>-/- mice.</a:t>
            </a:r>
            <a:r>
              <a:rPr kumimoji="0" lang="cs-CZ" altLang="cs-CZ" sz="900" b="0" i="0" u="none" strike="noStrike" kern="0" cap="none" spc="0" normalizeH="0" baseline="0" noProof="0" dirty="0" smtClean="0">
                <a:ln>
                  <a:noFill/>
                </a:ln>
                <a:solidFill>
                  <a:sysClr val="windowText" lastClr="000000"/>
                </a:solidFill>
                <a:effectLst/>
                <a:uLnTx/>
                <a:uFillTx/>
              </a:rPr>
              <a:t/>
            </a:r>
            <a:br>
              <a:rPr kumimoji="0" lang="cs-CZ" altLang="cs-CZ" sz="900" b="0" i="0" u="none" strike="noStrike" kern="0" cap="none" spc="0" normalizeH="0" baseline="0" noProof="0" dirty="0" smtClean="0">
                <a:ln>
                  <a:noFill/>
                </a:ln>
                <a:solidFill>
                  <a:sysClr val="windowText" lastClr="000000"/>
                </a:solidFill>
                <a:effectLst/>
                <a:uLnTx/>
                <a:uFillTx/>
              </a:rPr>
            </a:br>
            <a:r>
              <a:rPr kumimoji="0" lang="cs-CZ" altLang="cs-CZ" sz="900" b="1" i="1" u="none" strike="noStrike" kern="0" cap="none" spc="0" normalizeH="0" baseline="0" noProof="0" dirty="0" smtClean="0">
                <a:ln>
                  <a:noFill/>
                </a:ln>
                <a:solidFill>
                  <a:sysClr val="windowText" lastClr="000000"/>
                </a:solidFill>
                <a:effectLst/>
                <a:uLnTx/>
                <a:uFillTx/>
              </a:rPr>
              <a:t>a</a:t>
            </a:r>
            <a:r>
              <a:rPr kumimoji="0" lang="cs-CZ" altLang="cs-CZ" sz="900" b="0" i="0" u="none" strike="noStrike" kern="0" cap="none" spc="0" normalizeH="0" baseline="0" noProof="0" dirty="0" smtClean="0">
                <a:ln>
                  <a:noFill/>
                </a:ln>
                <a:solidFill>
                  <a:sysClr val="windowText" lastClr="000000"/>
                </a:solidFill>
                <a:effectLst/>
                <a:uLnTx/>
                <a:uFillTx/>
              </a:rPr>
              <a:t>, </a:t>
            </a:r>
            <a:r>
              <a:rPr kumimoji="0" lang="cs-CZ" altLang="cs-CZ" sz="900" b="0" i="1" u="none" strike="noStrike" kern="0" cap="none" spc="0" normalizeH="0" baseline="0" noProof="0" dirty="0" smtClean="0">
                <a:ln>
                  <a:noFill/>
                </a:ln>
                <a:solidFill>
                  <a:sysClr val="windowText" lastClr="000000"/>
                </a:solidFill>
                <a:effectLst/>
                <a:uLnTx/>
                <a:uFillTx/>
              </a:rPr>
              <a:t>Gdf1</a:t>
            </a:r>
            <a:r>
              <a:rPr kumimoji="0" lang="cs-CZ" altLang="cs-CZ" sz="900" b="0" i="0" u="none" strike="noStrike" kern="0" cap="none" spc="0" normalizeH="0" baseline="0" noProof="0" dirty="0" smtClean="0">
                <a:ln>
                  <a:noFill/>
                </a:ln>
                <a:solidFill>
                  <a:sysClr val="windowText" lastClr="000000"/>
                </a:solidFill>
                <a:effectLst/>
                <a:uLnTx/>
                <a:uFillTx/>
              </a:rPr>
              <a:t> +/- and </a:t>
            </a:r>
            <a:r>
              <a:rPr kumimoji="0" lang="cs-CZ" altLang="cs-CZ" sz="900" b="0" i="1" u="none" strike="noStrike" kern="0" cap="none" spc="0" normalizeH="0" baseline="0" noProof="0" dirty="0" smtClean="0">
                <a:ln>
                  <a:noFill/>
                </a:ln>
                <a:solidFill>
                  <a:sysClr val="windowText" lastClr="000000"/>
                </a:solidFill>
                <a:effectLst/>
                <a:uLnTx/>
                <a:uFillTx/>
              </a:rPr>
              <a:t>Gdf1</a:t>
            </a:r>
            <a:r>
              <a:rPr kumimoji="0" lang="cs-CZ" altLang="cs-CZ" sz="900" b="0" i="0" u="none" strike="noStrike" kern="0" cap="none" spc="0" normalizeH="0" baseline="0" noProof="0" dirty="0" smtClean="0">
                <a:ln>
                  <a:noFill/>
                </a:ln>
                <a:solidFill>
                  <a:sysClr val="windowText" lastClr="000000"/>
                </a:solidFill>
                <a:effectLst/>
                <a:uLnTx/>
                <a:uFillTx/>
              </a:rPr>
              <a:t> -/- newborn mice with stomachs (arrowheads) on the left and right sides, respectively. Ventral views of tissues from newborn </a:t>
            </a:r>
            <a:r>
              <a:rPr kumimoji="0" lang="cs-CZ" altLang="cs-CZ" sz="900" b="0" i="1" u="none" strike="noStrike" kern="0" cap="none" spc="0" normalizeH="0" baseline="0" noProof="0" dirty="0" smtClean="0">
                <a:ln>
                  <a:noFill/>
                </a:ln>
                <a:solidFill>
                  <a:sysClr val="windowText" lastClr="000000"/>
                </a:solidFill>
                <a:effectLst/>
                <a:uLnTx/>
                <a:uFillTx/>
              </a:rPr>
              <a:t>Gdf1 </a:t>
            </a:r>
            <a:r>
              <a:rPr kumimoji="0" lang="cs-CZ" altLang="cs-CZ" sz="900" b="0" i="0" u="none" strike="noStrike" kern="0" cap="none" spc="0" normalizeH="0" baseline="0" noProof="0" dirty="0" smtClean="0">
                <a:ln>
                  <a:noFill/>
                </a:ln>
                <a:solidFill>
                  <a:sysClr val="windowText" lastClr="000000"/>
                </a:solidFill>
                <a:effectLst/>
                <a:uLnTx/>
                <a:uFillTx/>
              </a:rPr>
              <a:t>+/- (</a:t>
            </a:r>
            <a:r>
              <a:rPr kumimoji="0" lang="cs-CZ" altLang="cs-CZ" sz="900" b="0" i="1" u="none" strike="noStrike" kern="0" cap="none" spc="0" normalizeH="0" baseline="0" noProof="0" dirty="0" smtClean="0">
                <a:ln>
                  <a:noFill/>
                </a:ln>
                <a:solidFill>
                  <a:sysClr val="windowText" lastClr="000000"/>
                </a:solidFill>
                <a:effectLst/>
                <a:uLnTx/>
                <a:uFillTx/>
              </a:rPr>
              <a:t>b</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d</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f</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h</a:t>
            </a:r>
            <a:r>
              <a:rPr kumimoji="0" lang="cs-CZ" altLang="cs-CZ" sz="900" b="0" i="0" u="none" strike="noStrike" kern="0" cap="none" spc="0" normalizeH="0" baseline="0" noProof="0" dirty="0" smtClean="0">
                <a:ln>
                  <a:noFill/>
                </a:ln>
                <a:solidFill>
                  <a:sysClr val="windowText" lastClr="000000"/>
                </a:solidFill>
                <a:effectLst/>
                <a:uLnTx/>
                <a:uFillTx/>
              </a:rPr>
              <a:t>) and </a:t>
            </a:r>
            <a:r>
              <a:rPr kumimoji="0" lang="cs-CZ" altLang="cs-CZ" sz="900" b="0" i="1" u="none" strike="noStrike" kern="0" cap="none" spc="0" normalizeH="0" baseline="0" noProof="0" dirty="0" smtClean="0">
                <a:ln>
                  <a:noFill/>
                </a:ln>
                <a:solidFill>
                  <a:sysClr val="windowText" lastClr="000000"/>
                </a:solidFill>
                <a:effectLst/>
                <a:uLnTx/>
                <a:uFillTx/>
              </a:rPr>
              <a:t>Gdf1</a:t>
            </a:r>
            <a:r>
              <a:rPr kumimoji="0" lang="cs-CZ" altLang="cs-CZ" sz="900" b="0" i="0" u="none" strike="noStrike" kern="0" cap="none" spc="0" normalizeH="0" baseline="0" noProof="0" dirty="0" smtClean="0">
                <a:ln>
                  <a:noFill/>
                </a:ln>
                <a:solidFill>
                  <a:sysClr val="windowText" lastClr="000000"/>
                </a:solidFill>
                <a:effectLst/>
                <a:uLnTx/>
                <a:uFillTx/>
              </a:rPr>
              <a:t> -/- (</a:t>
            </a:r>
            <a:r>
              <a:rPr kumimoji="0" lang="cs-CZ" altLang="cs-CZ" sz="900" b="0" i="1" u="none" strike="noStrike" kern="0" cap="none" spc="0" normalizeH="0" baseline="0" noProof="0" dirty="0" smtClean="0">
                <a:ln>
                  <a:noFill/>
                </a:ln>
                <a:solidFill>
                  <a:sysClr val="windowText" lastClr="000000"/>
                </a:solidFill>
                <a:effectLst/>
                <a:uLnTx/>
                <a:uFillTx/>
              </a:rPr>
              <a:t>c</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e</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g</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0" i="1" u="none" strike="noStrike" kern="0" cap="none" spc="0" normalizeH="0" baseline="0" noProof="0" dirty="0" smtClean="0">
                <a:ln>
                  <a:noFill/>
                </a:ln>
                <a:solidFill>
                  <a:sysClr val="windowText" lastClr="000000"/>
                </a:solidFill>
                <a:effectLst/>
                <a:uLnTx/>
                <a:uFillTx/>
              </a:rPr>
              <a:t>i</a:t>
            </a:r>
            <a:r>
              <a:rPr kumimoji="0" lang="cs-CZ" altLang="cs-CZ" sz="900" b="0" i="0" u="none" strike="noStrike" kern="0" cap="none" spc="0" normalizeH="0" baseline="0" noProof="0" dirty="0" smtClean="0">
                <a:ln>
                  <a:noFill/>
                </a:ln>
                <a:solidFill>
                  <a:sysClr val="windowText" lastClr="000000"/>
                </a:solidFill>
                <a:effectLst/>
                <a:uLnTx/>
                <a:uFillTx/>
              </a:rPr>
              <a:t>) mice are shown. </a:t>
            </a:r>
            <a:r>
              <a:rPr kumimoji="0" lang="cs-CZ" altLang="cs-CZ" sz="900" b="1" i="1" u="none" strike="noStrike" kern="0" cap="none" spc="0" normalizeH="0" baseline="0" noProof="0" dirty="0" smtClean="0">
                <a:ln>
                  <a:noFill/>
                </a:ln>
                <a:solidFill>
                  <a:sysClr val="windowText" lastClr="000000"/>
                </a:solidFill>
                <a:effectLst/>
                <a:uLnTx/>
                <a:uFillTx/>
              </a:rPr>
              <a:t>b</a:t>
            </a:r>
            <a:r>
              <a:rPr kumimoji="0" lang="cs-CZ" altLang="cs-CZ" sz="900" b="0" i="0" u="none" strike="noStrike" kern="0" cap="none" spc="0" normalizeH="0" baseline="0" noProof="0" dirty="0" smtClean="0">
                <a:ln>
                  <a:noFill/>
                </a:ln>
                <a:solidFill>
                  <a:sysClr val="windowText" lastClr="000000"/>
                </a:solidFill>
                <a:effectLst/>
                <a:uLnTx/>
                <a:uFillTx/>
              </a:rPr>
              <a:t>,</a:t>
            </a:r>
            <a:r>
              <a:rPr kumimoji="0" lang="cs-CZ" altLang="cs-CZ" sz="900" b="1" i="1" u="none" strike="noStrike" kern="0" cap="none" spc="0" normalizeH="0" baseline="0" noProof="0" dirty="0" smtClean="0">
                <a:ln>
                  <a:noFill/>
                </a:ln>
                <a:solidFill>
                  <a:sysClr val="windowText" lastClr="000000"/>
                </a:solidFill>
                <a:effectLst/>
                <a:uLnTx/>
                <a:uFillTx/>
              </a:rPr>
              <a:t>c</a:t>
            </a:r>
            <a:r>
              <a:rPr kumimoji="0" lang="cs-CZ" altLang="cs-CZ" sz="900" b="0" i="0" u="none" strike="noStrike" kern="0" cap="none" spc="0" normalizeH="0" baseline="0" noProof="0" dirty="0" smtClean="0">
                <a:ln>
                  <a:noFill/>
                </a:ln>
                <a:solidFill>
                  <a:sysClr val="windowText" lastClr="000000"/>
                </a:solidFill>
                <a:effectLst/>
                <a:uLnTx/>
                <a:uFillTx/>
              </a:rPr>
              <a:t>, Reversal of the orientation of the abdominal organs in </a:t>
            </a:r>
            <a:r>
              <a:rPr kumimoji="0" lang="cs-CZ" altLang="cs-CZ" sz="900" b="0" i="1" u="none" strike="noStrike" kern="0" cap="none" spc="0" normalizeH="0" baseline="0" noProof="0" dirty="0" smtClean="0">
                <a:ln>
                  <a:noFill/>
                </a:ln>
                <a:solidFill>
                  <a:sysClr val="windowText" lastClr="000000"/>
                </a:solidFill>
                <a:effectLst/>
                <a:uLnTx/>
                <a:uFillTx/>
              </a:rPr>
              <a:t>Gdf1</a:t>
            </a:r>
            <a:r>
              <a:rPr kumimoji="0" lang="cs-CZ" altLang="cs-CZ" sz="900" b="0" i="0" u="none" strike="noStrike" kern="0" cap="none" spc="0" normalizeH="0" baseline="0" noProof="0" dirty="0" smtClean="0">
                <a:ln>
                  <a:noFill/>
                </a:ln>
                <a:solidFill>
                  <a:sysClr val="windowText" lastClr="000000"/>
                </a:solidFill>
                <a:effectLst/>
                <a:uLnTx/>
                <a:uFillTx/>
              </a:rPr>
              <a:t> -/- mice. Note also the streak-like appearance of the spleen and the abnormally shaped medial lobe of the liver. </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900" b="0" i="0" u="none" strike="noStrike" kern="0" cap="none" spc="0" normalizeH="0" baseline="0" noProof="0" dirty="0" smtClean="0">
                <a:ln>
                  <a:noFill/>
                </a:ln>
                <a:solidFill>
                  <a:sysClr val="windowText" lastClr="000000"/>
                </a:solidFill>
                <a:effectLst/>
                <a:uLnTx/>
                <a:uFillTx/>
              </a:rPr>
              <a:t>H, heart; Lv, liver; St, stomach; Sp, spleen; AC, </a:t>
            </a:r>
          </a:p>
        </p:txBody>
      </p:sp>
      <p:sp>
        <p:nvSpPr>
          <p:cNvPr id="17" name="TextovéPole 9"/>
          <p:cNvSpPr txBox="1">
            <a:spLocks noChangeArrowheads="1"/>
          </p:cNvSpPr>
          <p:nvPr/>
        </p:nvSpPr>
        <p:spPr bwMode="auto">
          <a:xfrm>
            <a:off x="1691680" y="1268760"/>
            <a:ext cx="3456384" cy="1190625"/>
          </a:xfrm>
          <a:prstGeom prst="rect">
            <a:avLst/>
          </a:prstGeom>
          <a:noFill/>
          <a:ln w="9525">
            <a:noFill/>
            <a:miter lim="800000"/>
            <a:headEnd/>
            <a:tailEnd/>
          </a:ln>
        </p:spPr>
        <p:txBody>
          <a:bodyPr wrap="square">
            <a:spAutoFit/>
          </a:bodyPr>
          <a:lstStyle/>
          <a:p>
            <a:pPr algn="just"/>
            <a:r>
              <a:rPr lang="cs-CZ" altLang="cs-CZ" dirty="0">
                <a:solidFill>
                  <a:schemeClr val="tx1"/>
                </a:solidFill>
                <a:cs typeface="Arial" charset="0"/>
              </a:rPr>
              <a:t>KIF3A/B knockout myši, </a:t>
            </a:r>
            <a:r>
              <a:rPr lang="cs-CZ" altLang="cs-CZ" i="1" dirty="0">
                <a:solidFill>
                  <a:schemeClr val="tx1"/>
                </a:solidFill>
                <a:cs typeface="Arial" charset="0"/>
              </a:rPr>
              <a:t>iv</a:t>
            </a:r>
            <a:r>
              <a:rPr lang="cs-CZ" altLang="cs-CZ" dirty="0">
                <a:solidFill>
                  <a:schemeClr val="tx1"/>
                </a:solidFill>
                <a:cs typeface="Arial" charset="0"/>
              </a:rPr>
              <a:t> mutanti (nodální proud není vytvářen → </a:t>
            </a:r>
            <a:r>
              <a:rPr lang="cs-CZ" altLang="cs-CZ" i="1" dirty="0">
                <a:solidFill>
                  <a:schemeClr val="tx1"/>
                </a:solidFill>
                <a:cs typeface="Arial" charset="0"/>
              </a:rPr>
              <a:t>lefty</a:t>
            </a:r>
            <a:r>
              <a:rPr lang="cs-CZ" altLang="cs-CZ" dirty="0">
                <a:solidFill>
                  <a:schemeClr val="tx1"/>
                </a:solidFill>
                <a:cs typeface="Arial" charset="0"/>
              </a:rPr>
              <a:t> exprimován bilaterálně)</a:t>
            </a:r>
          </a:p>
        </p:txBody>
      </p:sp>
      <p:pic>
        <p:nvPicPr>
          <p:cNvPr id="18" name="Picture 1"/>
          <p:cNvPicPr>
            <a:picLocks noChangeAspect="1" noChangeArrowheads="1"/>
          </p:cNvPicPr>
          <p:nvPr/>
        </p:nvPicPr>
        <p:blipFill>
          <a:blip r:embed="rId3" cstate="print"/>
          <a:srcRect l="49805" t="14999" r="10938" b="7187"/>
          <a:stretch>
            <a:fillRect/>
          </a:stretch>
        </p:blipFill>
        <p:spPr bwMode="auto">
          <a:xfrm>
            <a:off x="2267744" y="2617440"/>
            <a:ext cx="2398713"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9" name="Picture 8" descr="Picture1.png"/>
          <p:cNvPicPr>
            <a:picLocks noChangeAspect="1"/>
          </p:cNvPicPr>
          <p:nvPr/>
        </p:nvPicPr>
        <p:blipFill>
          <a:blip r:embed="rId2" cstate="print"/>
          <a:stretch>
            <a:fillRect/>
          </a:stretch>
        </p:blipFill>
        <p:spPr>
          <a:xfrm>
            <a:off x="2051720" y="1772816"/>
            <a:ext cx="6438729" cy="432048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dirty="0" smtClean="0">
                <a:solidFill>
                  <a:schemeClr val="accent1">
                    <a:lumMod val="75000"/>
                  </a:schemeClr>
                </a:solidFill>
              </a:rPr>
              <a:t>GDF8 (myostatin)</a:t>
            </a:r>
            <a:endParaRPr lang="cs-CZ" altLang="cs-CZ" sz="3200" b="1" kern="0" dirty="0" smtClean="0">
              <a:solidFill>
                <a:schemeClr val="accent1">
                  <a:lumMod val="75000"/>
                </a:schemeClr>
              </a:solidFill>
              <a:latin typeface="Arial"/>
            </a:endParaRPr>
          </a:p>
        </p:txBody>
      </p:sp>
      <p:pic>
        <p:nvPicPr>
          <p:cNvPr id="3" name="Picture 4" descr="post-7-57588-MyostatinDog2"/>
          <p:cNvPicPr>
            <a:picLocks noChangeAspect="1" noChangeArrowheads="1"/>
          </p:cNvPicPr>
          <p:nvPr/>
        </p:nvPicPr>
        <p:blipFill>
          <a:blip r:embed="rId2" cstate="print"/>
          <a:srcRect/>
          <a:stretch>
            <a:fillRect/>
          </a:stretch>
        </p:blipFill>
        <p:spPr bwMode="auto">
          <a:xfrm>
            <a:off x="1759843" y="1412776"/>
            <a:ext cx="2524125" cy="3333750"/>
          </a:xfrm>
          <a:prstGeom prst="rect">
            <a:avLst/>
          </a:prstGeom>
          <a:noFill/>
          <a:ln w="9525">
            <a:noFill/>
            <a:miter lim="800000"/>
            <a:headEnd/>
            <a:tailEnd/>
          </a:ln>
        </p:spPr>
      </p:pic>
      <p:pic>
        <p:nvPicPr>
          <p:cNvPr id="4" name="Picture 5" descr="bull"/>
          <p:cNvPicPr>
            <a:picLocks noChangeAspect="1" noChangeArrowheads="1"/>
          </p:cNvPicPr>
          <p:nvPr/>
        </p:nvPicPr>
        <p:blipFill>
          <a:blip r:embed="rId3" cstate="print"/>
          <a:srcRect t="7776" b="6794"/>
          <a:stretch>
            <a:fillRect/>
          </a:stretch>
        </p:blipFill>
        <p:spPr bwMode="auto">
          <a:xfrm>
            <a:off x="1691680" y="4441378"/>
            <a:ext cx="4176713" cy="2371998"/>
          </a:xfrm>
          <a:prstGeom prst="rect">
            <a:avLst/>
          </a:prstGeom>
          <a:noFill/>
          <a:ln w="9525">
            <a:noFill/>
            <a:miter lim="800000"/>
            <a:headEnd/>
            <a:tailEnd/>
          </a:ln>
        </p:spPr>
      </p:pic>
      <p:pic>
        <p:nvPicPr>
          <p:cNvPr id="5" name="Picture 7" descr="myostatin man"/>
          <p:cNvPicPr>
            <a:picLocks noChangeAspect="1" noChangeArrowheads="1"/>
          </p:cNvPicPr>
          <p:nvPr/>
        </p:nvPicPr>
        <p:blipFill>
          <a:blip r:embed="rId4" cstate="print"/>
          <a:srcRect/>
          <a:stretch>
            <a:fillRect/>
          </a:stretch>
        </p:blipFill>
        <p:spPr bwMode="auto">
          <a:xfrm>
            <a:off x="6372200" y="4797152"/>
            <a:ext cx="2286000" cy="1790700"/>
          </a:xfrm>
          <a:prstGeom prst="rect">
            <a:avLst/>
          </a:prstGeom>
          <a:noFill/>
          <a:ln w="9525">
            <a:noFill/>
            <a:miter lim="800000"/>
            <a:headEnd/>
            <a:tailEnd/>
          </a:ln>
        </p:spPr>
      </p:pic>
      <p:pic>
        <p:nvPicPr>
          <p:cNvPr id="6" name="Picture 8"/>
          <p:cNvPicPr>
            <a:picLocks noChangeAspect="1" noChangeArrowheads="1"/>
          </p:cNvPicPr>
          <p:nvPr/>
        </p:nvPicPr>
        <p:blipFill>
          <a:blip r:embed="rId5" cstate="print"/>
          <a:srcRect r="32358"/>
          <a:stretch>
            <a:fillRect/>
          </a:stretch>
        </p:blipFill>
        <p:spPr bwMode="auto">
          <a:xfrm>
            <a:off x="5004048" y="1204962"/>
            <a:ext cx="3724275" cy="3232150"/>
          </a:xfrm>
          <a:prstGeom prst="rect">
            <a:avLst/>
          </a:prstGeom>
          <a:noFill/>
          <a:ln w="9525">
            <a:noFill/>
            <a:miter lim="800000"/>
            <a:headEnd/>
            <a:tailEnd/>
          </a:ln>
          <a:effectLst/>
        </p:spPr>
      </p:pic>
      <p:sp>
        <p:nvSpPr>
          <p:cNvPr id="7" name="Text Box 14"/>
          <p:cNvSpPr txBox="1">
            <a:spLocks noChangeArrowheads="1"/>
          </p:cNvSpPr>
          <p:nvPr/>
        </p:nvSpPr>
        <p:spPr bwMode="auto">
          <a:xfrm>
            <a:off x="1691680" y="1484784"/>
            <a:ext cx="936625" cy="304800"/>
          </a:xfrm>
          <a:prstGeom prst="rect">
            <a:avLst/>
          </a:prstGeom>
          <a:noFill/>
          <a:ln w="9525">
            <a:noFill/>
            <a:miter lim="800000"/>
            <a:headEnd/>
            <a:tailEnd/>
          </a:ln>
          <a:effectLst/>
        </p:spPr>
        <p:txBody>
          <a:bodyPr>
            <a:spAutoFit/>
          </a:bodyPr>
          <a:lstStyle/>
          <a:p>
            <a:pPr algn="r" rtl="1">
              <a:spcBef>
                <a:spcPct val="50000"/>
              </a:spcBef>
            </a:pPr>
            <a:r>
              <a:rPr lang="cs-CZ" altLang="cs-CZ" sz="1400" b="1" dirty="0">
                <a:solidFill>
                  <a:schemeClr val="bg1"/>
                </a:solidFill>
              </a:rPr>
              <a:t>whippet</a:t>
            </a:r>
          </a:p>
        </p:txBody>
      </p:sp>
      <p:sp>
        <p:nvSpPr>
          <p:cNvPr id="9" name="Text Box 15"/>
          <p:cNvSpPr txBox="1">
            <a:spLocks noChangeArrowheads="1"/>
          </p:cNvSpPr>
          <p:nvPr/>
        </p:nvSpPr>
        <p:spPr bwMode="auto">
          <a:xfrm>
            <a:off x="1835696" y="4509120"/>
            <a:ext cx="1295400" cy="304800"/>
          </a:xfrm>
          <a:prstGeom prst="rect">
            <a:avLst/>
          </a:prstGeom>
          <a:noFill/>
          <a:ln w="9525">
            <a:noFill/>
            <a:miter lim="800000"/>
            <a:headEnd/>
            <a:tailEnd/>
          </a:ln>
          <a:effectLst/>
        </p:spPr>
        <p:txBody>
          <a:bodyPr>
            <a:spAutoFit/>
          </a:bodyPr>
          <a:lstStyle/>
          <a:p>
            <a:pPr algn="ctr" rtl="1">
              <a:spcBef>
                <a:spcPct val="50000"/>
              </a:spcBef>
            </a:pPr>
            <a:r>
              <a:rPr lang="cs-CZ" altLang="cs-CZ" sz="1400" b="1" dirty="0">
                <a:solidFill>
                  <a:schemeClr val="bg1"/>
                </a:solidFill>
              </a:rPr>
              <a:t>Belgian blue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15" name="Oval 12"/>
          <p:cNvSpPr>
            <a:spLocks noChangeArrowheads="1"/>
          </p:cNvSpPr>
          <p:nvPr/>
        </p:nvSpPr>
        <p:spPr bwMode="auto">
          <a:xfrm rot="21374377">
            <a:off x="3037931" y="3217213"/>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a:t>
            </a:r>
          </a:p>
        </p:txBody>
      </p:sp>
      <p:sp>
        <p:nvSpPr>
          <p:cNvPr id="6" name="Rectangle 3"/>
          <p:cNvSpPr txBox="1">
            <a:spLocks noChangeArrowheads="1"/>
          </p:cNvSpPr>
          <p:nvPr/>
        </p:nvSpPr>
        <p:spPr bwMode="auto">
          <a:xfrm>
            <a:off x="1325488" y="1639341"/>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Notch=zářez – podle prvního fenotypu octomilky se zářezy na křídlech (T.H. Morgan, 1919)</a:t>
            </a:r>
          </a:p>
        </p:txBody>
      </p:sp>
      <p:pic>
        <p:nvPicPr>
          <p:cNvPr id="7" name="Picture 6" descr="notch Drosophila"/>
          <p:cNvPicPr>
            <a:picLocks noChangeAspect="1" noChangeArrowheads="1"/>
          </p:cNvPicPr>
          <p:nvPr/>
        </p:nvPicPr>
        <p:blipFill>
          <a:blip r:embed="rId2" cstate="print"/>
          <a:srcRect/>
          <a:stretch>
            <a:fillRect/>
          </a:stretch>
        </p:blipFill>
        <p:spPr bwMode="auto">
          <a:xfrm>
            <a:off x="5115942" y="1844675"/>
            <a:ext cx="3992562" cy="4213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l="5264" t="4170" r="2632"/>
          <a:stretch>
            <a:fillRect/>
          </a:stretch>
        </p:blipFill>
        <p:spPr bwMode="auto">
          <a:xfrm>
            <a:off x="1475656" y="1844824"/>
            <a:ext cx="7560840" cy="3456384"/>
          </a:xfrm>
          <a:prstGeom prst="rect">
            <a:avLst/>
          </a:prstGeom>
          <a:noFill/>
          <a:ln w="9525">
            <a:noFill/>
            <a:miter lim="800000"/>
            <a:headEnd/>
            <a:tailEnd/>
          </a:ln>
          <a:effectLst/>
        </p:spPr>
      </p:pic>
      <p:sp>
        <p:nvSpPr>
          <p:cNvPr id="8" name="Text Box 7"/>
          <p:cNvSpPr txBox="1">
            <a:spLocks noChangeArrowheads="1"/>
          </p:cNvSpPr>
          <p:nvPr/>
        </p:nvSpPr>
        <p:spPr bwMode="auto">
          <a:xfrm>
            <a:off x="1763688" y="5661248"/>
            <a:ext cx="3240088"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smtClean="0">
                <a:ln>
                  <a:noFill/>
                </a:ln>
                <a:solidFill>
                  <a:sysClr val="windowText" lastClr="000000"/>
                </a:solidFill>
                <a:effectLst/>
                <a:uLnTx/>
                <a:uFillTx/>
              </a:rPr>
              <a:t>receptory Notch1-4</a:t>
            </a:r>
          </a:p>
        </p:txBody>
      </p:sp>
      <p:sp>
        <p:nvSpPr>
          <p:cNvPr id="9" name="Text Box 8"/>
          <p:cNvSpPr txBox="1">
            <a:spLocks noChangeArrowheads="1"/>
          </p:cNvSpPr>
          <p:nvPr/>
        </p:nvSpPr>
        <p:spPr bwMode="auto">
          <a:xfrm>
            <a:off x="5796136" y="5445224"/>
            <a:ext cx="3240088"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smtClean="0">
                <a:ln>
                  <a:noFill/>
                </a:ln>
                <a:solidFill>
                  <a:sysClr val="windowText" lastClr="000000"/>
                </a:solidFill>
                <a:effectLst/>
                <a:uLnTx/>
                <a:uFillTx/>
              </a:rPr>
              <a:t>Notch ligandy – jsou vázány na buněčný povrch</a:t>
            </a:r>
          </a:p>
        </p:txBody>
      </p:sp>
      <p:sp>
        <p:nvSpPr>
          <p:cNvPr id="10"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 dráha - overview</a:t>
            </a:r>
          </a:p>
        </p:txBody>
      </p:sp>
      <p:pic>
        <p:nvPicPr>
          <p:cNvPr id="7" name="Picture 5" descr="Notch scheme"/>
          <p:cNvPicPr>
            <a:picLocks noChangeAspect="1" noChangeArrowheads="1"/>
          </p:cNvPicPr>
          <p:nvPr/>
        </p:nvPicPr>
        <p:blipFill>
          <a:blip r:embed="rId2" cstate="print"/>
          <a:srcRect t="2219" r="3093" b="2716"/>
          <a:stretch>
            <a:fillRect/>
          </a:stretch>
        </p:blipFill>
        <p:spPr bwMode="auto">
          <a:xfrm>
            <a:off x="1691680" y="1323920"/>
            <a:ext cx="7431724" cy="553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 a </a:t>
            </a:r>
            <a:r>
              <a:rPr lang="cs-CZ" altLang="cs-CZ" sz="3200" b="1" kern="0" dirty="0" smtClean="0">
                <a:solidFill>
                  <a:schemeClr val="accent1">
                    <a:lumMod val="75000"/>
                  </a:schemeClr>
                </a:solidFill>
                <a:latin typeface="Arial"/>
              </a:rPr>
              <a:t>vznik asymetrie</a:t>
            </a:r>
            <a:endParaRPr lang="cs-CZ" altLang="cs-CZ" sz="3200" b="1" kern="0" dirty="0" smtClean="0">
              <a:solidFill>
                <a:schemeClr val="accent1">
                  <a:lumMod val="75000"/>
                </a:schemeClr>
              </a:solidFill>
              <a:latin typeface="Arial"/>
            </a:endParaRPr>
          </a:p>
        </p:txBody>
      </p:sp>
      <p:pic>
        <p:nvPicPr>
          <p:cNvPr id="3" name="Picture 4" descr="Notch celegans"/>
          <p:cNvPicPr>
            <a:picLocks noChangeAspect="1" noChangeArrowheads="1"/>
          </p:cNvPicPr>
          <p:nvPr/>
        </p:nvPicPr>
        <p:blipFill>
          <a:blip r:embed="rId2" cstate="print"/>
          <a:srcRect/>
          <a:stretch>
            <a:fillRect/>
          </a:stretch>
        </p:blipFill>
        <p:spPr bwMode="auto">
          <a:xfrm>
            <a:off x="1468031" y="2564904"/>
            <a:ext cx="7554044" cy="2709256"/>
          </a:xfrm>
          <a:prstGeom prst="rect">
            <a:avLst/>
          </a:prstGeom>
          <a:noFill/>
          <a:ln w="9525">
            <a:noFill/>
            <a:miter lim="800000"/>
            <a:headEnd/>
            <a:tailEnd/>
          </a:ln>
        </p:spPr>
      </p:pic>
      <p:sp>
        <p:nvSpPr>
          <p:cNvPr id="7" name="Text Box 5"/>
          <p:cNvSpPr txBox="1">
            <a:spLocks noChangeArrowheads="1"/>
          </p:cNvSpPr>
          <p:nvPr/>
        </p:nvSpPr>
        <p:spPr bwMode="auto">
          <a:xfrm>
            <a:off x="1504128" y="5445224"/>
            <a:ext cx="7820400" cy="120032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200" b="1" i="0" u="none" strike="noStrike" kern="0" cap="none" spc="0" normalizeH="0" baseline="0" noProof="0" dirty="0" smtClean="0">
                <a:ln>
                  <a:noFill/>
                </a:ln>
                <a:solidFill>
                  <a:sysClr val="windowText" lastClr="000000"/>
                </a:solidFill>
                <a:effectLst/>
                <a:uLnTx/>
                <a:uFillTx/>
              </a:rPr>
              <a:t>Asymmetric divisions segregating P granules into the founder cell of the </a:t>
            </a:r>
            <a:r>
              <a:rPr kumimoji="0" lang="cs-CZ" altLang="cs-CZ" sz="1200" b="1" i="1" u="none" strike="noStrike" kern="0" cap="none" spc="0" normalizeH="0" baseline="0" noProof="0" dirty="0" smtClean="0">
                <a:ln>
                  <a:noFill/>
                </a:ln>
                <a:solidFill>
                  <a:sysClr val="windowText" lastClr="000000"/>
                </a:solidFill>
                <a:effectLst/>
                <a:uLnTx/>
                <a:uFillTx/>
              </a:rPr>
              <a:t>C. </a:t>
            </a:r>
            <a:r>
              <a:rPr kumimoji="0" lang="cs-CZ" altLang="cs-CZ" sz="1200" b="1" i="1" strike="noStrike" kern="0" cap="none" spc="0" normalizeH="0" baseline="0" noProof="0" dirty="0" smtClean="0">
                <a:ln>
                  <a:noFill/>
                </a:ln>
                <a:solidFill>
                  <a:sysClr val="windowText" lastClr="000000"/>
                </a:solidFill>
                <a:effectLst/>
                <a:uLnTx/>
                <a:uFillTx/>
              </a:rPr>
              <a:t>elegans</a:t>
            </a:r>
            <a:r>
              <a:rPr kumimoji="0" lang="cs-CZ" altLang="cs-CZ" sz="1200" b="1" i="0" strike="noStrike" kern="0" cap="none" spc="0" normalizeH="0" baseline="0" noProof="0" dirty="0" smtClean="0">
                <a:ln>
                  <a:noFill/>
                </a:ln>
                <a:solidFill>
                  <a:sysClr val="windowText" lastClr="000000"/>
                </a:solidFill>
                <a:effectLst/>
                <a:uLnTx/>
                <a:uFillTx/>
              </a:rPr>
              <a:t> germ line</a:t>
            </a:r>
            <a:r>
              <a:rPr kumimoji="0" lang="cs-CZ" altLang="cs-CZ" sz="1200" b="1" i="0" u="none" strike="noStrike" kern="0" cap="none" spc="0" normalizeH="0" baseline="0" noProof="0" dirty="0" smtClean="0">
                <a:ln>
                  <a:noFill/>
                </a:ln>
                <a:solidFill>
                  <a:sysClr val="windowText" lastClr="000000"/>
                </a:solidFill>
                <a:effectLst/>
                <a:uLnTx/>
                <a:uFillTx/>
              </a:rPr>
              <a:t>.</a:t>
            </a:r>
            <a:r>
              <a:rPr kumimoji="0" lang="cs-CZ" altLang="cs-CZ" sz="1200"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200" b="0" i="0" u="none" strike="noStrike" kern="0" cap="none" spc="0" normalizeH="0" baseline="0" noProof="0" dirty="0" smtClean="0">
                <a:ln>
                  <a:noFill/>
                </a:ln>
                <a:solidFill>
                  <a:sysClr val="windowText" lastClr="000000"/>
                </a:solidFill>
                <a:effectLst/>
                <a:uLnTx/>
                <a:uFillTx/>
              </a:rPr>
              <a:t>The micrographs in the upper row show the pattern of cell divisions, with cell nuclei stained blue with a DNA-specific fluorescent dye; below are the same cells stained with an antibody against P granules. These small granules (0.5–1 μm in diameter) are distributed randomly throughout the cytoplasm in the unfertilized egg (not shown). After fertilization, at each cell division up to the 16-cell stage, both they and the intracellular machinery that localizes them asymmetrically are segregated into a single daughter cell. (Courtesy of Susan Strome.)</a:t>
            </a:r>
          </a:p>
        </p:txBody>
      </p:sp>
      <p:sp>
        <p:nvSpPr>
          <p:cNvPr id="5" name="TextovéPole 4"/>
          <p:cNvSpPr txBox="1"/>
          <p:nvPr/>
        </p:nvSpPr>
        <p:spPr>
          <a:xfrm>
            <a:off x="1763688" y="1556792"/>
            <a:ext cx="712879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smtClean="0"/>
              <a:t>Model: První buněčná dělení na modelu háďátka (</a:t>
            </a:r>
            <a:r>
              <a:rPr lang="cs-CZ" i="1" dirty="0" err="1" smtClean="0"/>
              <a:t>Caenorhabditis</a:t>
            </a:r>
            <a:r>
              <a:rPr lang="cs-CZ" i="1" dirty="0" smtClean="0"/>
              <a:t> </a:t>
            </a:r>
            <a:r>
              <a:rPr lang="cs-CZ" i="1" dirty="0" err="1" smtClean="0"/>
              <a:t>elegans</a:t>
            </a:r>
            <a:r>
              <a:rPr lang="cs-CZ" dirty="0" smtClean="0"/>
              <a:t>)</a:t>
            </a:r>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 a </a:t>
            </a:r>
            <a:r>
              <a:rPr lang="cs-CZ" altLang="cs-CZ" sz="3200" b="1" kern="0" dirty="0" smtClean="0">
                <a:solidFill>
                  <a:schemeClr val="accent1">
                    <a:lumMod val="75000"/>
                  </a:schemeClr>
                </a:solidFill>
                <a:latin typeface="Arial"/>
              </a:rPr>
              <a:t>vznik asymetrie</a:t>
            </a:r>
            <a:endParaRPr lang="cs-CZ" altLang="cs-CZ" sz="3200" b="1" kern="0" dirty="0" smtClean="0">
              <a:solidFill>
                <a:schemeClr val="accent1">
                  <a:lumMod val="75000"/>
                </a:schemeClr>
              </a:solidFill>
              <a:latin typeface="Arial"/>
            </a:endParaRPr>
          </a:p>
        </p:txBody>
      </p:sp>
      <p:pic>
        <p:nvPicPr>
          <p:cNvPr id="3" name="MOVIE06 PIE-1 .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6235" y="1340768"/>
            <a:ext cx="3095625" cy="4895850"/>
          </a:xfrm>
          <a:prstGeom prst="rect">
            <a:avLst/>
          </a:prstGeom>
        </p:spPr>
      </p:pic>
    </p:spTree>
    <p:extLst>
      <p:ext uri="{BB962C8B-B14F-4D97-AF65-F5344CB8AC3E}">
        <p14:creationId xmlns:p14="http://schemas.microsoft.com/office/powerpoint/2010/main" val="4270803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Notch ce schema"/>
          <p:cNvPicPr>
            <a:picLocks noChangeAspect="1" noChangeArrowheads="1"/>
          </p:cNvPicPr>
          <p:nvPr/>
        </p:nvPicPr>
        <p:blipFill>
          <a:blip r:embed="rId2" cstate="print"/>
          <a:srcRect b="50740"/>
          <a:stretch>
            <a:fillRect/>
          </a:stretch>
        </p:blipFill>
        <p:spPr bwMode="auto">
          <a:xfrm>
            <a:off x="2411760" y="1412776"/>
            <a:ext cx="2673350" cy="2979415"/>
          </a:xfrm>
          <a:prstGeom prst="rect">
            <a:avLst/>
          </a:prstGeom>
          <a:noFill/>
          <a:ln w="9525">
            <a:noFill/>
            <a:miter lim="800000"/>
            <a:headEnd/>
            <a:tailEnd/>
          </a:ln>
        </p:spPr>
      </p:pic>
      <p:pic>
        <p:nvPicPr>
          <p:cNvPr id="4" name="Picture 65" descr="notchsigfig1"/>
          <p:cNvPicPr>
            <a:picLocks noChangeAspect="1" noChangeArrowheads="1"/>
          </p:cNvPicPr>
          <p:nvPr/>
        </p:nvPicPr>
        <p:blipFill>
          <a:blip r:embed="rId3" cstate="print"/>
          <a:srcRect b="36478"/>
          <a:stretch>
            <a:fillRect/>
          </a:stretch>
        </p:blipFill>
        <p:spPr bwMode="auto">
          <a:xfrm>
            <a:off x="3851920" y="4627562"/>
            <a:ext cx="2630488" cy="2230438"/>
          </a:xfrm>
          <a:prstGeom prst="rect">
            <a:avLst/>
          </a:prstGeom>
          <a:noFill/>
          <a:ln w="9525">
            <a:noFill/>
            <a:miter lim="800000"/>
            <a:headEnd/>
            <a:tailEnd/>
          </a:ln>
        </p:spPr>
      </p:pic>
      <p:pic>
        <p:nvPicPr>
          <p:cNvPr id="5" name="Picture 5" descr="Notch ce schema"/>
          <p:cNvPicPr>
            <a:picLocks noChangeAspect="1" noChangeArrowheads="1"/>
          </p:cNvPicPr>
          <p:nvPr/>
        </p:nvPicPr>
        <p:blipFill>
          <a:blip r:embed="rId2" cstate="print"/>
          <a:srcRect t="50450"/>
          <a:stretch>
            <a:fillRect/>
          </a:stretch>
        </p:blipFill>
        <p:spPr bwMode="auto">
          <a:xfrm>
            <a:off x="5148064" y="1412776"/>
            <a:ext cx="2673350" cy="2996952"/>
          </a:xfrm>
          <a:prstGeom prst="rect">
            <a:avLst/>
          </a:prstGeom>
          <a:noFill/>
          <a:ln w="9525">
            <a:noFill/>
            <a:miter lim="800000"/>
            <a:headEnd/>
            <a:tailEnd/>
          </a:ln>
        </p:spPr>
      </p:pic>
      <p:sp>
        <p:nvSpPr>
          <p:cNvPr id="7"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 a </a:t>
            </a:r>
            <a:r>
              <a:rPr lang="cs-CZ" altLang="cs-CZ" sz="3200" b="1" kern="0" dirty="0" smtClean="0">
                <a:solidFill>
                  <a:schemeClr val="accent1">
                    <a:lumMod val="75000"/>
                  </a:schemeClr>
                </a:solidFill>
                <a:latin typeface="Arial"/>
              </a:rPr>
              <a:t>vznik asymetrie</a:t>
            </a:r>
            <a:endParaRPr lang="cs-CZ" altLang="cs-CZ" sz="3200" b="1" kern="0" dirty="0" smtClean="0">
              <a:solidFill>
                <a:schemeClr val="accent1">
                  <a:lumMod val="75000"/>
                </a:schemeClr>
              </a:solidFill>
              <a:latin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Notch a </a:t>
            </a:r>
            <a:r>
              <a:rPr lang="cs-CZ" altLang="cs-CZ" sz="3200" b="1" kern="0" dirty="0" smtClean="0">
                <a:solidFill>
                  <a:schemeClr val="accent1">
                    <a:lumMod val="75000"/>
                  </a:schemeClr>
                </a:solidFill>
                <a:latin typeface="Arial"/>
              </a:rPr>
              <a:t>vznik asymetrie</a:t>
            </a:r>
            <a:endParaRPr lang="cs-CZ" altLang="cs-CZ" sz="3200" b="1" kern="0" dirty="0" smtClean="0">
              <a:solidFill>
                <a:schemeClr val="accent1">
                  <a:lumMod val="75000"/>
                </a:schemeClr>
              </a:solidFill>
              <a:latin typeface="Arial"/>
            </a:endParaRPr>
          </a:p>
        </p:txBody>
      </p:sp>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mn-cs"/>
              </a:rPr>
              <a:t>legenda k obrázku:</a:t>
            </a:r>
          </a:p>
        </p:txBody>
      </p:sp>
      <p:sp>
        <p:nvSpPr>
          <p:cNvPr id="7" name="Text Box 4"/>
          <p:cNvSpPr txBox="1">
            <a:spLocks noChangeArrowheads="1"/>
          </p:cNvSpPr>
          <p:nvPr/>
        </p:nvSpPr>
        <p:spPr bwMode="auto">
          <a:xfrm>
            <a:off x="1619672" y="2601565"/>
            <a:ext cx="5724525" cy="2987675"/>
          </a:xfrm>
          <a:prstGeom prst="rect">
            <a:avLst/>
          </a:prstGeom>
          <a:noFill/>
          <a:ln w="9525">
            <a:noFill/>
            <a:miter lim="800000"/>
            <a:headEnd/>
            <a:tailEnd/>
          </a:ln>
          <a:effec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cs-CZ" altLang="cs-CZ" sz="1000" b="1" i="0" u="none" strike="noStrike" kern="0" cap="none" spc="0" normalizeH="0" baseline="0" noProof="0" dirty="0" smtClean="0">
                <a:ln>
                  <a:noFill/>
                </a:ln>
                <a:solidFill>
                  <a:sysClr val="windowText" lastClr="000000"/>
                </a:solidFill>
                <a:effectLst/>
                <a:uLnTx/>
                <a:uFillTx/>
              </a:rPr>
              <a:t>Asymmetric localization of polarity mediators and cell fate determinants in the early embryo. </a:t>
            </a:r>
            <a:r>
              <a:rPr kumimoji="0" lang="cs-CZ" altLang="cs-CZ" sz="1000" b="0" i="0" u="none" strike="noStrike" kern="0" cap="none" spc="0" normalizeH="0" baseline="0" noProof="0" dirty="0" smtClean="0">
                <a:ln>
                  <a:noFill/>
                </a:ln>
                <a:solidFill>
                  <a:sysClr val="windowText" lastClr="000000"/>
                </a:solidFill>
                <a:effectLst/>
                <a:uLnTx/>
                <a:uFillTx/>
              </a:rPr>
              <a:t>P granules: black discs; cytoplasmic POS-1, MEX-1, and cytoplasmic and nuclear PIE-1: blue; nuclear PAL-1: hatched; MEX-5 and MEX-3: peach; plasma membrane localized GLP-1: black; membrane localized APX-1: green; membrane localized MES-1: red. Although shown discreetly localized for simplicity, the cytoplasmic proteins are present at low levels in the opposite domain before division, and in the sister cell after division. In addition, MEX-5, MEX-3, MEX-1, POS-1 and PIE-1 are also present on P granules. (A) MEX-5, MEX -3, MEX-1, PIE-1, POS-1 and P granules are uniformly present in the cytoplasm just after fertilization, but become asymmetrically localized during the one-cell stage. (B) The anterior and posterior determinants are differentially segregated to AB and P1 as a result of the first asymmetric division. GLP-1 protein first appears in AB at the two-cell stage, and PIE-1 protein enters the nucleus in addition to being cytoplasmic. As the cell cycle proceeds (not shown), posterior determinants become restricted to the posterior half of P1, while MEX-5 appears in the anterior half of P1. (C) In the four-cell embryo, GLP-1 is expressed on membranes of both AB cells, but only ABp is in contact with the P2 cell expressing APX-1. MES-1 is enriched at the cell contact between P2 and EMS; MES-1/SRC-1 signaling in conjunction with Wnt signaling polarizes the EMS cell, such that it will divide asymmetrically. As the cell cycle proceeds, posterior determinants within P2 become asymmetrically localized as in previous P cells. MEX-5 disappears from the AB cells, but is still present in the anterior daughters of each P division.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smtClean="0">
                <a:solidFill>
                  <a:schemeClr val="accent1">
                    <a:lumMod val="75000"/>
                  </a:schemeClr>
                </a:solidFill>
                <a:latin typeface="Arial"/>
              </a:rPr>
              <a:t>Notch </a:t>
            </a:r>
            <a:r>
              <a:rPr lang="cs-CZ" altLang="cs-CZ" sz="3200" b="1" kern="0" dirty="0" smtClean="0">
                <a:solidFill>
                  <a:schemeClr val="accent1">
                    <a:lumMod val="75000"/>
                  </a:schemeClr>
                </a:solidFill>
                <a:latin typeface="Arial"/>
              </a:rPr>
              <a:t>a „segmentační“ hodiny</a:t>
            </a:r>
          </a:p>
        </p:txBody>
      </p:sp>
      <p:pic>
        <p:nvPicPr>
          <p:cNvPr id="2" name="chick embryo development time-lap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714500"/>
            <a:ext cx="4572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sp>
        <p:nvSpPr>
          <p:cNvPr id="13" name="Rectangle 2"/>
          <p:cNvSpPr txBox="1">
            <a:spLocks noChangeArrowheads="1"/>
          </p:cNvSpPr>
          <p:nvPr/>
        </p:nvSpPr>
        <p:spPr bwMode="auto">
          <a:xfrm>
            <a:off x="1166936" y="126876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3200" u="none" strike="noStrike" kern="0" cap="none" spc="0" normalizeH="0" baseline="0" noProof="0" dirty="0" smtClean="0">
                <a:ln>
                  <a:noFill/>
                </a:ln>
                <a:solidFill>
                  <a:schemeClr val="tx1"/>
                </a:solidFill>
                <a:uLnTx/>
                <a:uFillTx/>
                <a:latin typeface="Arial"/>
                <a:ea typeface="+mj-ea"/>
                <a:cs typeface="+mj-cs"/>
              </a:rPr>
              <a:t>Co poskytuje buňce tyto informace?</a:t>
            </a:r>
          </a:p>
        </p:txBody>
      </p:sp>
      <p:sp>
        <p:nvSpPr>
          <p:cNvPr id="14" name="Rectangle 3"/>
          <p:cNvSpPr txBox="1">
            <a:spLocks noChangeArrowheads="1"/>
          </p:cNvSpPr>
          <p:nvPr/>
        </p:nvSpPr>
        <p:spPr bwMode="auto">
          <a:xfrm>
            <a:off x="2328986" y="2636912"/>
            <a:ext cx="6049963" cy="576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a) signály z okolního prostředí</a:t>
            </a:r>
          </a:p>
        </p:txBody>
      </p:sp>
      <p:sp>
        <p:nvSpPr>
          <p:cNvPr id="15" name="Rectangle 4"/>
          <p:cNvSpPr>
            <a:spLocks noChangeArrowheads="1"/>
          </p:cNvSpPr>
          <p:nvPr/>
        </p:nvSpPr>
        <p:spPr bwMode="auto">
          <a:xfrm>
            <a:off x="2328986" y="5445199"/>
            <a:ext cx="6049963" cy="576263"/>
          </a:xfrm>
          <a:prstGeom prst="rect">
            <a:avLst/>
          </a:prstGeom>
          <a:noFill/>
          <a:ln w="9525">
            <a:noFill/>
            <a:miter lim="800000"/>
            <a:headEnd/>
            <a:tailEnd/>
          </a:ln>
          <a:effectLst/>
        </p:spPr>
        <p:txBody>
          <a:bodyPr/>
          <a:lstStyle/>
          <a:p>
            <a:pPr marL="342900" marR="0" lvl="0" indent="-342900" defTabSz="914400" eaLnBrk="1" fontAlgn="auto" latinLnBrk="0" hangingPunct="1">
              <a:lnSpc>
                <a:spcPct val="90000"/>
              </a:lnSpc>
              <a:spcBef>
                <a:spcPct val="20000"/>
              </a:spcBef>
              <a:spcAft>
                <a:spcPts val="0"/>
              </a:spcAft>
              <a:buClrTx/>
              <a:buSzTx/>
              <a:buFontTx/>
              <a:buNone/>
              <a:tabLst/>
              <a:defRPr/>
            </a:pPr>
            <a:r>
              <a:rPr kumimoji="0" lang="cs-CZ" altLang="cs-CZ" sz="2800" b="0" i="0" u="none" strike="noStrike" kern="0" cap="none" spc="0" normalizeH="0" baseline="0" noProof="0" dirty="0" smtClean="0">
                <a:ln>
                  <a:noFill/>
                </a:ln>
                <a:solidFill>
                  <a:sysClr val="windowText" lastClr="000000"/>
                </a:solidFill>
                <a:effectLst/>
                <a:uLnTx/>
                <a:uFillTx/>
              </a:rPr>
              <a:t>b) transkripční program v jádře</a:t>
            </a:r>
          </a:p>
        </p:txBody>
      </p:sp>
      <p:sp>
        <p:nvSpPr>
          <p:cNvPr id="16" name="Freeform 5"/>
          <p:cNvSpPr>
            <a:spLocks/>
          </p:cNvSpPr>
          <p:nvPr/>
        </p:nvSpPr>
        <p:spPr bwMode="auto">
          <a:xfrm rot="10800000">
            <a:off x="8163049" y="3068712"/>
            <a:ext cx="647700" cy="2520950"/>
          </a:xfrm>
          <a:custGeom>
            <a:avLst/>
            <a:gdLst>
              <a:gd name="T0" fmla="*/ 2147483647 w 408"/>
              <a:gd name="T1" fmla="*/ 0 h 1588"/>
              <a:gd name="T2" fmla="*/ 0 w 408"/>
              <a:gd name="T3" fmla="*/ 2147483647 h 1588"/>
              <a:gd name="T4" fmla="*/ 2147483647 w 408"/>
              <a:gd name="T5" fmla="*/ 2147483647 h 1588"/>
              <a:gd name="T6" fmla="*/ 0 60000 65536"/>
              <a:gd name="T7" fmla="*/ 0 60000 65536"/>
              <a:gd name="T8" fmla="*/ 0 60000 65536"/>
            </a:gdLst>
            <a:ahLst/>
            <a:cxnLst>
              <a:cxn ang="T6">
                <a:pos x="T0" y="T1"/>
              </a:cxn>
              <a:cxn ang="T7">
                <a:pos x="T2" y="T3"/>
              </a:cxn>
              <a:cxn ang="T8">
                <a:pos x="T4" y="T5"/>
              </a:cxn>
            </a:cxnLst>
            <a:rect l="0" t="0" r="r" b="b"/>
            <a:pathLst>
              <a:path w="408" h="1588">
                <a:moveTo>
                  <a:pt x="408" y="0"/>
                </a:moveTo>
                <a:cubicBezTo>
                  <a:pt x="204" y="253"/>
                  <a:pt x="0" y="506"/>
                  <a:pt x="0" y="771"/>
                </a:cubicBezTo>
                <a:cubicBezTo>
                  <a:pt x="0" y="1036"/>
                  <a:pt x="340" y="1452"/>
                  <a:pt x="408" y="1588"/>
                </a:cubicBezTo>
              </a:path>
            </a:pathLst>
          </a:custGeom>
          <a:noFill/>
          <a:ln w="57150" cmpd="sng">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17" name="Freeform 6"/>
          <p:cNvSpPr>
            <a:spLocks/>
          </p:cNvSpPr>
          <p:nvPr/>
        </p:nvSpPr>
        <p:spPr bwMode="auto">
          <a:xfrm>
            <a:off x="1538411" y="3068712"/>
            <a:ext cx="647700" cy="2520950"/>
          </a:xfrm>
          <a:custGeom>
            <a:avLst/>
            <a:gdLst>
              <a:gd name="T0" fmla="*/ 2147483647 w 408"/>
              <a:gd name="T1" fmla="*/ 0 h 1588"/>
              <a:gd name="T2" fmla="*/ 0 w 408"/>
              <a:gd name="T3" fmla="*/ 2147483647 h 1588"/>
              <a:gd name="T4" fmla="*/ 2147483647 w 408"/>
              <a:gd name="T5" fmla="*/ 2147483647 h 1588"/>
              <a:gd name="T6" fmla="*/ 0 60000 65536"/>
              <a:gd name="T7" fmla="*/ 0 60000 65536"/>
              <a:gd name="T8" fmla="*/ 0 60000 65536"/>
            </a:gdLst>
            <a:ahLst/>
            <a:cxnLst>
              <a:cxn ang="T6">
                <a:pos x="T0" y="T1"/>
              </a:cxn>
              <a:cxn ang="T7">
                <a:pos x="T2" y="T3"/>
              </a:cxn>
              <a:cxn ang="T8">
                <a:pos x="T4" y="T5"/>
              </a:cxn>
            </a:cxnLst>
            <a:rect l="0" t="0" r="r" b="b"/>
            <a:pathLst>
              <a:path w="408" h="1588">
                <a:moveTo>
                  <a:pt x="408" y="0"/>
                </a:moveTo>
                <a:cubicBezTo>
                  <a:pt x="204" y="253"/>
                  <a:pt x="0" y="506"/>
                  <a:pt x="0" y="771"/>
                </a:cubicBezTo>
                <a:cubicBezTo>
                  <a:pt x="0" y="1036"/>
                  <a:pt x="340" y="1452"/>
                  <a:pt x="408" y="1588"/>
                </a:cubicBezTo>
              </a:path>
            </a:pathLst>
          </a:custGeom>
          <a:noFill/>
          <a:ln w="57150" cmpd="sng">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18" name="Text Box 7"/>
          <p:cNvSpPr txBox="1">
            <a:spLocks noChangeArrowheads="1"/>
          </p:cNvSpPr>
          <p:nvPr/>
        </p:nvSpPr>
        <p:spPr bwMode="auto">
          <a:xfrm>
            <a:off x="1980010" y="3501182"/>
            <a:ext cx="1439862" cy="181588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0" i="0" u="none" strike="noStrike" kern="0" cap="none" spc="0" normalizeH="0" baseline="0" noProof="0" dirty="0" smtClean="0">
                <a:ln>
                  <a:noFill/>
                </a:ln>
                <a:solidFill>
                  <a:sysClr val="windowText" lastClr="000000"/>
                </a:solidFill>
                <a:effectLst/>
                <a:uLnTx/>
                <a:uFillTx/>
              </a:rPr>
              <a:t>jednotlivé signální dráhy modulují transkripci a strukturu chromatinu</a:t>
            </a:r>
          </a:p>
        </p:txBody>
      </p:sp>
      <p:sp>
        <p:nvSpPr>
          <p:cNvPr id="19" name="Text Box 8"/>
          <p:cNvSpPr txBox="1">
            <a:spLocks noChangeArrowheads="1"/>
          </p:cNvSpPr>
          <p:nvPr/>
        </p:nvSpPr>
        <p:spPr bwMode="auto">
          <a:xfrm>
            <a:off x="6300192" y="3357166"/>
            <a:ext cx="1942654" cy="1815882"/>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0" i="0" u="none" strike="noStrike" kern="0" cap="none" spc="0" normalizeH="0" baseline="0" noProof="0" dirty="0" smtClean="0">
                <a:ln>
                  <a:noFill/>
                </a:ln>
                <a:solidFill>
                  <a:sysClr val="windowText" lastClr="000000"/>
                </a:solidFill>
                <a:effectLst/>
                <a:uLnTx/>
                <a:uFillTx/>
              </a:rPr>
              <a:t>transkripce určuje citlivost buňky k</a:t>
            </a:r>
            <a:r>
              <a:rPr kumimoji="0" lang="cs-CZ" altLang="cs-CZ" sz="1600" b="0" i="0" u="none" strike="noStrike" kern="0" cap="none" spc="0" normalizeH="0" noProof="0" dirty="0" smtClean="0">
                <a:ln>
                  <a:noFill/>
                </a:ln>
                <a:solidFill>
                  <a:sysClr val="windowText" lastClr="000000"/>
                </a:solidFill>
                <a:effectLst/>
                <a:uLnTx/>
                <a:uFillTx/>
              </a:rPr>
              <a:t> </a:t>
            </a:r>
            <a:r>
              <a:rPr kumimoji="0" lang="cs-CZ" altLang="cs-CZ" sz="1600" b="0" i="0" u="none" strike="noStrike" kern="0" cap="none" spc="0" normalizeH="0" baseline="0" noProof="0" dirty="0" smtClean="0">
                <a:ln>
                  <a:noFill/>
                </a:ln>
                <a:solidFill>
                  <a:sysClr val="windowText" lastClr="000000"/>
                </a:solidFill>
                <a:effectLst/>
                <a:uLnTx/>
                <a:uFillTx/>
              </a:rPr>
              <a:t>vnějším signálům (např. regulací exprese receptorů či komponent přenosu signálu)</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smtClean="0">
                <a:solidFill>
                  <a:schemeClr val="accent1">
                    <a:lumMod val="75000"/>
                  </a:schemeClr>
                </a:solidFill>
                <a:latin typeface="Arial"/>
              </a:rPr>
              <a:t>Notch </a:t>
            </a:r>
            <a:r>
              <a:rPr lang="cs-CZ" altLang="cs-CZ" sz="3200" b="1" kern="0" dirty="0" smtClean="0">
                <a:solidFill>
                  <a:schemeClr val="accent1">
                    <a:lumMod val="75000"/>
                  </a:schemeClr>
                </a:solidFill>
                <a:latin typeface="Arial"/>
              </a:rPr>
              <a:t>a „segmentační“ hodiny</a:t>
            </a:r>
          </a:p>
        </p:txBody>
      </p:sp>
      <p:pic>
        <p:nvPicPr>
          <p:cNvPr id="2" name="segmentation clock 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07904" y="1268760"/>
            <a:ext cx="3048000" cy="2286000"/>
          </a:xfrm>
          <a:prstGeom prst="rect">
            <a:avLst/>
          </a:prstGeom>
        </p:spPr>
      </p:pic>
      <p:grpSp>
        <p:nvGrpSpPr>
          <p:cNvPr id="4" name="Skupina 3"/>
          <p:cNvGrpSpPr/>
          <p:nvPr/>
        </p:nvGrpSpPr>
        <p:grpSpPr>
          <a:xfrm>
            <a:off x="2827589" y="2852936"/>
            <a:ext cx="6316411" cy="4005065"/>
            <a:chOff x="2827589" y="2852936"/>
            <a:chExt cx="6316411" cy="4005065"/>
          </a:xfrm>
        </p:grpSpPr>
        <p:pic>
          <p:nvPicPr>
            <p:cNvPr id="6" name="Picture 18"/>
            <p:cNvPicPr>
              <a:picLocks noChangeAspect="1" noChangeArrowheads="1"/>
            </p:cNvPicPr>
            <p:nvPr/>
          </p:nvPicPr>
          <p:blipFill>
            <a:blip r:embed="rId5" cstate="print"/>
            <a:srcRect b="47318"/>
            <a:stretch>
              <a:fillRect/>
            </a:stretch>
          </p:blipFill>
          <p:spPr>
            <a:xfrm>
              <a:off x="2970563" y="2852936"/>
              <a:ext cx="6173437" cy="3193157"/>
            </a:xfrm>
            <a:prstGeom prst="rect">
              <a:avLst/>
            </a:prstGeom>
            <a:noFill/>
          </p:spPr>
        </p:pic>
        <p:pic>
          <p:nvPicPr>
            <p:cNvPr id="7" name="Picture 20"/>
            <p:cNvPicPr>
              <a:picLocks noChangeAspect="1" noChangeArrowheads="1"/>
            </p:cNvPicPr>
            <p:nvPr/>
          </p:nvPicPr>
          <p:blipFill>
            <a:blip r:embed="rId5" cstate="print"/>
            <a:srcRect t="85349"/>
            <a:stretch>
              <a:fillRect/>
            </a:stretch>
          </p:blipFill>
          <p:spPr bwMode="auto">
            <a:xfrm>
              <a:off x="2827589" y="5949281"/>
              <a:ext cx="6316411" cy="90872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smtClean="0">
                <a:solidFill>
                  <a:schemeClr val="accent1">
                    <a:lumMod val="75000"/>
                  </a:schemeClr>
                </a:solidFill>
                <a:latin typeface="Arial"/>
              </a:rPr>
              <a:t>Notch</a:t>
            </a:r>
            <a:endParaRPr lang="cs-CZ" altLang="cs-CZ" sz="3200" b="1" kern="0" dirty="0" smtClean="0">
              <a:solidFill>
                <a:schemeClr val="accent1">
                  <a:lumMod val="75000"/>
                </a:schemeClr>
              </a:solidFill>
              <a:latin typeface="Arial"/>
            </a:endParaRPr>
          </a:p>
        </p:txBody>
      </p:sp>
      <p:pic>
        <p:nvPicPr>
          <p:cNvPr id="4" name="Picture 4"/>
          <p:cNvPicPr>
            <a:picLocks noChangeAspect="1" noChangeArrowheads="1"/>
          </p:cNvPicPr>
          <p:nvPr/>
        </p:nvPicPr>
        <p:blipFill>
          <a:blip r:embed="rId2" cstate="print"/>
          <a:srcRect b="24401"/>
          <a:stretch>
            <a:fillRect/>
          </a:stretch>
        </p:blipFill>
        <p:spPr bwMode="auto">
          <a:xfrm>
            <a:off x="2195735" y="1196752"/>
            <a:ext cx="6795145" cy="56612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smtClean="0">
                <a:solidFill>
                  <a:schemeClr val="accent1">
                    <a:lumMod val="75000"/>
                  </a:schemeClr>
                </a:solidFill>
                <a:latin typeface="Arial"/>
              </a:rPr>
              <a:t>Notch</a:t>
            </a:r>
            <a:endParaRPr lang="cs-CZ" altLang="cs-CZ" sz="3200" b="1" kern="0" dirty="0" smtClean="0">
              <a:solidFill>
                <a:schemeClr val="accent1">
                  <a:lumMod val="75000"/>
                </a:schemeClr>
              </a:solidFill>
              <a:latin typeface="Arial"/>
            </a:endParaRPr>
          </a:p>
        </p:txBody>
      </p:sp>
      <p:pic>
        <p:nvPicPr>
          <p:cNvPr id="4" name="Picture 3"/>
          <p:cNvPicPr>
            <a:picLocks noChangeAspect="1" noChangeArrowheads="1"/>
          </p:cNvPicPr>
          <p:nvPr/>
        </p:nvPicPr>
        <p:blipFill>
          <a:blip r:embed="rId2" cstate="print"/>
          <a:srcRect t="75599"/>
          <a:stretch>
            <a:fillRect/>
          </a:stretch>
        </p:blipFill>
        <p:spPr bwMode="auto">
          <a:xfrm>
            <a:off x="1362186" y="2996952"/>
            <a:ext cx="7781814" cy="2092604"/>
          </a:xfrm>
          <a:prstGeom prst="rect">
            <a:avLst/>
          </a:prstGeom>
          <a:noFill/>
          <a:ln w="9525">
            <a:noFill/>
            <a:miter lim="800000"/>
            <a:headEnd/>
            <a:tailEnd/>
          </a:ln>
          <a:effectLst/>
        </p:spPr>
      </p:pic>
      <p:sp>
        <p:nvSpPr>
          <p:cNvPr id="5"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mn-cs"/>
              </a:rPr>
              <a:t>legenda k obrázku: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15" name="Oval 12"/>
          <p:cNvSpPr>
            <a:spLocks noChangeArrowheads="1"/>
          </p:cNvSpPr>
          <p:nvPr/>
        </p:nvSpPr>
        <p:spPr bwMode="auto">
          <a:xfrm rot="21100996">
            <a:off x="2241272" y="4019715"/>
            <a:ext cx="3870029"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627584"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Receptorové tyrosin kinázy (RTK)</a:t>
            </a:r>
          </a:p>
        </p:txBody>
      </p:sp>
      <p:pic>
        <p:nvPicPr>
          <p:cNvPr id="3" name="Picture 4" descr="RTKs - simplified scheme of action"/>
          <p:cNvPicPr>
            <a:picLocks noChangeAspect="1" noChangeArrowheads="1"/>
          </p:cNvPicPr>
          <p:nvPr/>
        </p:nvPicPr>
        <p:blipFill>
          <a:blip r:embed="rId2" cstate="print"/>
          <a:srcRect/>
          <a:stretch>
            <a:fillRect/>
          </a:stretch>
        </p:blipFill>
        <p:spPr bwMode="auto">
          <a:xfrm>
            <a:off x="2195736" y="1628800"/>
            <a:ext cx="59134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627584"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ea typeface="+mj-ea"/>
                <a:cs typeface="+mj-cs"/>
              </a:rPr>
              <a:t>Hlavní skupiny RTKs:</a:t>
            </a:r>
            <a:endParaRPr lang="cs-CZ" altLang="cs-CZ" sz="2000" b="1" kern="0" dirty="0" smtClean="0">
              <a:solidFill>
                <a:schemeClr val="accent1">
                  <a:lumMod val="75000"/>
                </a:schemeClr>
              </a:solidFill>
              <a:latin typeface="Arial"/>
            </a:endParaRPr>
          </a:p>
        </p:txBody>
      </p:sp>
      <p:sp>
        <p:nvSpPr>
          <p:cNvPr id="4" name="Rectangle 3"/>
          <p:cNvSpPr txBox="1">
            <a:spLocks noChangeArrowheads="1"/>
          </p:cNvSpPr>
          <p:nvPr/>
        </p:nvSpPr>
        <p:spPr bwMode="auto">
          <a:xfrm>
            <a:off x="950912" y="163934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80808"/>
                </a:solidFill>
                <a:effectLst/>
                <a:uLnTx/>
                <a:uFillTx/>
                <a:latin typeface="Arial"/>
                <a:ea typeface="+mn-ea"/>
                <a:cs typeface="+mn-cs"/>
              </a:rPr>
              <a:t>EGF (epidermal</a:t>
            </a: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 growth factor) receptor family</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Insulin receptor family</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PDGF (platelet-derived GF) receptor family </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FGF (fibroblast GF) receptor family – </a:t>
            </a:r>
            <a:r>
              <a:rPr kumimoji="0" lang="cs-CZ" altLang="cs-CZ" sz="2400" b="0" i="0" u="none" strike="noStrike" kern="0" cap="none" spc="0" normalizeH="0" baseline="0" noProof="0" dirty="0" smtClean="0">
                <a:ln>
                  <a:noFill/>
                </a:ln>
                <a:solidFill>
                  <a:srgbClr val="FF0000"/>
                </a:solidFill>
                <a:effectLst/>
                <a:uLnTx/>
                <a:uFillTx/>
                <a:latin typeface="Arial"/>
                <a:ea typeface="+mn-ea"/>
                <a:cs typeface="+mn-cs"/>
              </a:rPr>
              <a:t>přednáška č. 3</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VEGF (vascular endothelial GF) receptor family</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HGF (hepatocyte GF) receptor family </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Trk receptor family </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Eph receptor family </a:t>
            </a:r>
          </a:p>
          <a:p>
            <a:pPr marL="609600" marR="0" lvl="0" indent="-609600" algn="ctr" defTabSz="914400" rtl="0" eaLnBrk="1" fontAlgn="base" latinLnBrk="0" hangingPunct="1">
              <a:lnSpc>
                <a:spcPct val="120000"/>
              </a:lnSpc>
              <a:spcBef>
                <a:spcPct val="20000"/>
              </a:spcBef>
              <a:spcAft>
                <a:spcPct val="0"/>
              </a:spcAft>
              <a:buClrTx/>
              <a:buSzTx/>
              <a:buFontTx/>
              <a:buNone/>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RET receptor family </a:t>
            </a:r>
          </a:p>
          <a:p>
            <a:pPr marL="609600" marR="0" lvl="0" indent="-609600" algn="l" defTabSz="914400" rtl="0" eaLnBrk="1" fontAlgn="base" latinLnBrk="0" hangingPunct="1">
              <a:lnSpc>
                <a:spcPct val="90000"/>
              </a:lnSpc>
              <a:spcBef>
                <a:spcPct val="20000"/>
              </a:spcBef>
              <a:spcAft>
                <a:spcPct val="0"/>
              </a:spcAft>
              <a:buClrTx/>
              <a:buSzTx/>
              <a:buFontTx/>
              <a:buChar char="•"/>
              <a:tabLst/>
              <a:defRPr/>
            </a:pPr>
            <a:endParaRPr kumimoji="0" lang="cs-CZ" altLang="cs-CZ" sz="2400" b="0" i="0" u="none" strike="noStrike" kern="0" cap="none" spc="0" normalizeH="0" baseline="0" noProof="0" dirty="0" smtClean="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8864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smtClean="0">
                <a:solidFill>
                  <a:schemeClr val="accent1">
                    <a:lumMod val="75000"/>
                  </a:schemeClr>
                </a:solidFill>
                <a:latin typeface="Arial"/>
                <a:ea typeface="+mj-ea"/>
                <a:cs typeface="+mj-cs"/>
              </a:rPr>
              <a:t>Schematická struktura jednotlivých receptorů</a:t>
            </a:r>
            <a:endParaRPr lang="cs-CZ" altLang="cs-CZ" sz="2000" b="1" kern="0" dirty="0" smtClean="0">
              <a:solidFill>
                <a:schemeClr val="accent1">
                  <a:lumMod val="75000"/>
                </a:schemeClr>
              </a:solidFill>
              <a:latin typeface="Arial"/>
            </a:endParaRPr>
          </a:p>
        </p:txBody>
      </p:sp>
      <p:pic>
        <p:nvPicPr>
          <p:cNvPr id="11" name="Picture 8" descr="RTK families"/>
          <p:cNvPicPr>
            <a:picLocks noChangeAspect="1" noChangeArrowheads="1"/>
          </p:cNvPicPr>
          <p:nvPr/>
        </p:nvPicPr>
        <p:blipFill>
          <a:blip r:embed="rId2" cstate="print"/>
          <a:srcRect r="955"/>
          <a:stretch>
            <a:fillRect/>
          </a:stretch>
        </p:blipFill>
        <p:spPr bwMode="auto">
          <a:xfrm>
            <a:off x="1672208" y="1844824"/>
            <a:ext cx="7471792" cy="4525963"/>
          </a:xfrm>
          <a:prstGeom prst="rect">
            <a:avLst/>
          </a:prstGeom>
          <a:noFill/>
          <a:ln w="9525">
            <a:noFill/>
            <a:miter lim="800000"/>
            <a:headEnd/>
            <a:tailEnd/>
          </a:ln>
          <a:effectLst/>
        </p:spPr>
      </p:pic>
      <p:sp>
        <p:nvSpPr>
          <p:cNvPr id="12" name="Line 9"/>
          <p:cNvSpPr>
            <a:spLocks noChangeShapeType="1"/>
          </p:cNvSpPr>
          <p:nvPr/>
        </p:nvSpPr>
        <p:spPr bwMode="auto">
          <a:xfrm>
            <a:off x="1691679" y="3933056"/>
            <a:ext cx="504057" cy="36004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13" name="Text Box 10"/>
          <p:cNvSpPr txBox="1">
            <a:spLocks noChangeArrowheads="1"/>
          </p:cNvSpPr>
          <p:nvPr/>
        </p:nvSpPr>
        <p:spPr bwMode="auto">
          <a:xfrm>
            <a:off x="971600" y="3573016"/>
            <a:ext cx="1296988" cy="4572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smtClean="0">
                <a:ln>
                  <a:noFill/>
                </a:ln>
                <a:solidFill>
                  <a:sysClr val="windowText" lastClr="000000"/>
                </a:solidFill>
                <a:effectLst/>
                <a:uLnTx/>
                <a:uFillTx/>
              </a:rPr>
              <a:t>transmembrán. doména</a:t>
            </a:r>
          </a:p>
        </p:txBody>
      </p:sp>
      <p:sp>
        <p:nvSpPr>
          <p:cNvPr id="14" name="Line 11"/>
          <p:cNvSpPr>
            <a:spLocks noChangeShapeType="1"/>
          </p:cNvSpPr>
          <p:nvPr/>
        </p:nvSpPr>
        <p:spPr bwMode="auto">
          <a:xfrm>
            <a:off x="1763688" y="4725144"/>
            <a:ext cx="432048" cy="144016"/>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15" name="Text Box 12"/>
          <p:cNvSpPr txBox="1">
            <a:spLocks noChangeArrowheads="1"/>
          </p:cNvSpPr>
          <p:nvPr/>
        </p:nvSpPr>
        <p:spPr bwMode="auto">
          <a:xfrm>
            <a:off x="1043608" y="4293096"/>
            <a:ext cx="1296988" cy="63976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smtClean="0">
                <a:ln>
                  <a:noFill/>
                </a:ln>
                <a:solidFill>
                  <a:sysClr val="windowText" lastClr="000000"/>
                </a:solidFill>
                <a:effectLst/>
                <a:uLnTx/>
                <a:uFillTx/>
              </a:rPr>
              <a:t>tyrosin-kinázová doména</a:t>
            </a:r>
          </a:p>
        </p:txBody>
      </p:sp>
      <p:sp>
        <p:nvSpPr>
          <p:cNvPr id="16" name="Text Box 13"/>
          <p:cNvSpPr txBox="1">
            <a:spLocks noChangeArrowheads="1"/>
          </p:cNvSpPr>
          <p:nvPr/>
        </p:nvSpPr>
        <p:spPr bwMode="auto">
          <a:xfrm>
            <a:off x="1042764" y="2348880"/>
            <a:ext cx="1296988" cy="63976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smtClean="0">
                <a:ln>
                  <a:noFill/>
                </a:ln>
                <a:solidFill>
                  <a:sysClr val="windowText" lastClr="000000"/>
                </a:solidFill>
                <a:effectLst/>
                <a:uLnTx/>
                <a:uFillTx/>
              </a:rPr>
              <a:t>extracelulární domény vážící ligand</a:t>
            </a:r>
          </a:p>
        </p:txBody>
      </p:sp>
      <p:sp>
        <p:nvSpPr>
          <p:cNvPr id="17" name="Line 14"/>
          <p:cNvSpPr>
            <a:spLocks noChangeShapeType="1"/>
          </p:cNvSpPr>
          <p:nvPr/>
        </p:nvSpPr>
        <p:spPr bwMode="auto">
          <a:xfrm>
            <a:off x="1691680" y="2852936"/>
            <a:ext cx="432047" cy="36004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Obecné schéma aktivace RTKs</a:t>
            </a:r>
          </a:p>
        </p:txBody>
      </p:sp>
      <p:sp>
        <p:nvSpPr>
          <p:cNvPr id="3" name="Rectangle 2"/>
          <p:cNvSpPr/>
          <p:nvPr/>
        </p:nvSpPr>
        <p:spPr>
          <a:xfrm>
            <a:off x="3779912" y="1196752"/>
            <a:ext cx="2890535" cy="400110"/>
          </a:xfrm>
          <a:prstGeom prst="rect">
            <a:avLst/>
          </a:prstGeom>
        </p:spPr>
        <p:txBody>
          <a:bodyPr wrap="none">
            <a:spAutoFit/>
          </a:bodyPr>
          <a:lstStyle/>
          <a:p>
            <a:r>
              <a:rPr lang="cs-CZ" altLang="cs-CZ" sz="2000" kern="0" dirty="0" smtClean="0">
                <a:solidFill>
                  <a:srgbClr val="000000"/>
                </a:solidFill>
                <a:latin typeface="Arial"/>
                <a:ea typeface="+mj-ea"/>
                <a:cs typeface="+mj-cs"/>
              </a:rPr>
              <a:t>(zde na příkladu EGFR)</a:t>
            </a:r>
            <a:endParaRPr lang="cs-CZ" sz="1600" dirty="0"/>
          </a:p>
        </p:txBody>
      </p:sp>
      <p:pic>
        <p:nvPicPr>
          <p:cNvPr id="6" name="Picture 4" descr="EGFR signalling"/>
          <p:cNvPicPr>
            <a:picLocks noChangeAspect="1" noChangeArrowheads="1"/>
          </p:cNvPicPr>
          <p:nvPr/>
        </p:nvPicPr>
        <p:blipFill>
          <a:blip r:embed="rId2" cstate="print"/>
          <a:srcRect/>
          <a:stretch>
            <a:fillRect/>
          </a:stretch>
        </p:blipFill>
        <p:spPr bwMode="auto">
          <a:xfrm>
            <a:off x="3672408" y="1881256"/>
            <a:ext cx="5436096" cy="4212040"/>
          </a:xfrm>
          <a:prstGeom prst="rect">
            <a:avLst/>
          </a:prstGeom>
          <a:noFill/>
          <a:ln w="9525">
            <a:noFill/>
            <a:miter lim="800000"/>
            <a:headEnd/>
            <a:tailEnd/>
          </a:ln>
          <a:effectLst/>
        </p:spPr>
      </p:pic>
      <p:sp>
        <p:nvSpPr>
          <p:cNvPr id="7" name="Text Box 8"/>
          <p:cNvSpPr txBox="1">
            <a:spLocks noChangeArrowheads="1"/>
          </p:cNvSpPr>
          <p:nvPr/>
        </p:nvSpPr>
        <p:spPr bwMode="auto">
          <a:xfrm>
            <a:off x="1259632" y="1894036"/>
            <a:ext cx="2519363" cy="4559300"/>
          </a:xfrm>
          <a:prstGeom prst="rect">
            <a:avLst/>
          </a:prstGeom>
          <a:noFill/>
          <a:ln w="9525">
            <a:noFill/>
            <a:miter lim="800000"/>
            <a:headEnd/>
            <a:tailEnd/>
          </a:ln>
          <a:effectLst/>
        </p:spPr>
        <p:txBody>
          <a:bodyPr>
            <a:spAutoFit/>
          </a:bodyPr>
          <a:lstStyle/>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ligand se specificky váže na receptor</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receptor dimerizuje</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tyrosin-kinázové domény se navzájem fosforylují</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autofosforylace vede k navázání (recruitment) adaptérových proteinů (zde Grb2)</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v závislosti na receptoru se aktivují „downstream“ signální dráhy – zde např. Ras/Raf1/MEK/MAPK kinázová dráha,</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smtClean="0">
                <a:ln>
                  <a:noFill/>
                </a:ln>
                <a:solidFill>
                  <a:sysClr val="windowText" lastClr="000000"/>
                </a:solidFill>
                <a:effectLst/>
                <a:uLnTx/>
                <a:uFillTx/>
              </a:rPr>
              <a:t>která vede k regulaci transkripce</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endParaRPr kumimoji="0" lang="cs-CZ" altLang="cs-CZ" sz="1400" b="0" i="0" u="none" strike="noStrike" kern="0" cap="none" spc="0" normalizeH="0" baseline="0" noProof="0" dirty="0" smtClean="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smtClean="0">
                <a:solidFill>
                  <a:schemeClr val="accent1">
                    <a:lumMod val="75000"/>
                  </a:schemeClr>
                </a:solidFill>
                <a:latin typeface="Arial"/>
                <a:ea typeface="+mj-ea"/>
                <a:cs typeface="+mj-cs"/>
              </a:rPr>
              <a:t>Vybrané ligand:RTK receptorové systémy a jejich modelové funkce ve vývoji</a:t>
            </a:r>
            <a:endParaRPr lang="cs-CZ" altLang="cs-CZ" sz="2800" b="1" kern="0" dirty="0" smtClean="0">
              <a:solidFill>
                <a:schemeClr val="accent1">
                  <a:lumMod val="75000"/>
                </a:schemeClr>
              </a:solidFill>
              <a:latin typeface="Arial"/>
            </a:endParaRPr>
          </a:p>
        </p:txBody>
      </p:sp>
      <p:sp>
        <p:nvSpPr>
          <p:cNvPr id="7" name="Rectangle 3"/>
          <p:cNvSpPr txBox="1">
            <a:spLocks noChangeArrowheads="1"/>
          </p:cNvSpPr>
          <p:nvPr/>
        </p:nvSpPr>
        <p:spPr bwMode="auto">
          <a:xfrm>
            <a:off x="1619672" y="2205038"/>
            <a:ext cx="7128792" cy="2620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90000"/>
              </a:lnSpc>
              <a:spcBef>
                <a:spcPct val="20000"/>
              </a:spcBef>
              <a:spcAft>
                <a:spcPct val="0"/>
              </a:spcAft>
              <a:buClrTx/>
              <a:buSzTx/>
              <a:buFontTx/>
              <a:buChar char="•"/>
              <a:tabLst/>
              <a:defRPr/>
            </a:pPr>
            <a:r>
              <a:rPr kumimoji="0" lang="cs-CZ" altLang="cs-CZ" sz="3200" b="0" i="0" u="none" strike="noStrike" kern="0" cap="none" spc="0" normalizeH="0" baseline="0" noProof="0" dirty="0" smtClean="0">
                <a:ln>
                  <a:noFill/>
                </a:ln>
                <a:solidFill>
                  <a:srgbClr val="000000"/>
                </a:solidFill>
                <a:effectLst/>
                <a:uLnTx/>
                <a:uFillTx/>
                <a:latin typeface="Arial"/>
                <a:ea typeface="+mn-ea"/>
                <a:cs typeface="+mn-cs"/>
              </a:rPr>
              <a:t>VEGF/VEGFR</a:t>
            </a:r>
          </a:p>
          <a:p>
            <a:pPr marL="342900" marR="0" lvl="0" indent="-342900" defTabSz="914400" rtl="0" eaLnBrk="1" fontAlgn="base" latinLnBrk="0" hangingPunct="1">
              <a:lnSpc>
                <a:spcPct val="90000"/>
              </a:lnSpc>
              <a:spcBef>
                <a:spcPct val="20000"/>
              </a:spcBef>
              <a:spcAft>
                <a:spcPct val="0"/>
              </a:spcAft>
              <a:buClrTx/>
              <a:buSzTx/>
              <a:buFontTx/>
              <a:buChar char="•"/>
              <a:tabLst/>
              <a:defRPr/>
            </a:pPr>
            <a:r>
              <a:rPr kumimoji="0" lang="cs-CZ" altLang="cs-CZ" sz="3200" b="0" i="0" u="none" strike="noStrike" kern="0" cap="none" spc="0" normalizeH="0" baseline="0" noProof="0" dirty="0" smtClean="0">
                <a:ln>
                  <a:noFill/>
                </a:ln>
                <a:solidFill>
                  <a:srgbClr val="000000"/>
                </a:solidFill>
                <a:effectLst/>
                <a:uLnTx/>
                <a:uFillTx/>
                <a:latin typeface="Arial"/>
                <a:ea typeface="+mn-ea"/>
                <a:cs typeface="+mn-cs"/>
              </a:rPr>
              <a:t>ephrin/Eph</a:t>
            </a:r>
          </a:p>
          <a:p>
            <a:pPr marL="342900" marR="0" lvl="0" indent="-342900" defTabSz="914400" rtl="0" eaLnBrk="1" fontAlgn="base" latinLnBrk="0" hangingPunct="1">
              <a:lnSpc>
                <a:spcPct val="90000"/>
              </a:lnSpc>
              <a:spcBef>
                <a:spcPct val="20000"/>
              </a:spcBef>
              <a:spcAft>
                <a:spcPct val="0"/>
              </a:spcAft>
              <a:buClrTx/>
              <a:buSzTx/>
              <a:buFontTx/>
              <a:buChar char="•"/>
              <a:tabLst/>
              <a:defRPr/>
            </a:pPr>
            <a:r>
              <a:rPr kumimoji="0" lang="cs-CZ" altLang="cs-CZ" sz="3200" b="0" i="0" u="none" strike="noStrike" kern="0" cap="none" spc="0" normalizeH="0" baseline="0" noProof="0" dirty="0" smtClean="0">
                <a:ln>
                  <a:noFill/>
                </a:ln>
                <a:solidFill>
                  <a:srgbClr val="000000"/>
                </a:solidFill>
                <a:effectLst/>
                <a:uLnTx/>
                <a:uFillTx/>
                <a:latin typeface="Arial"/>
                <a:ea typeface="+mn-ea"/>
                <a:cs typeface="+mn-cs"/>
              </a:rPr>
              <a:t>FGF/FGFR – </a:t>
            </a:r>
            <a:r>
              <a:rPr kumimoji="0" lang="cs-CZ" altLang="cs-CZ" sz="3200" b="0" i="0" u="none" strike="noStrike" kern="0" cap="none" spc="0" normalizeH="0" baseline="0" noProof="0" dirty="0" smtClean="0">
                <a:ln>
                  <a:noFill/>
                </a:ln>
                <a:solidFill>
                  <a:srgbClr val="FF0000"/>
                </a:solidFill>
                <a:effectLst/>
                <a:uLnTx/>
                <a:uFillTx/>
                <a:latin typeface="Arial"/>
                <a:ea typeface="+mn-ea"/>
                <a:cs typeface="+mn-cs"/>
              </a:rPr>
              <a:t>viz přednáška č. 3</a:t>
            </a:r>
          </a:p>
          <a:p>
            <a:pPr marL="342900" marR="0" lvl="0" indent="-342900" defTabSz="914400" rtl="0" eaLnBrk="1" fontAlgn="base" latinLnBrk="0" hangingPunct="1">
              <a:lnSpc>
                <a:spcPct val="90000"/>
              </a:lnSpc>
              <a:spcBef>
                <a:spcPct val="20000"/>
              </a:spcBef>
              <a:spcAft>
                <a:spcPct val="0"/>
              </a:spcAft>
              <a:buClrTx/>
              <a:buSzTx/>
              <a:buFontTx/>
              <a:buChar char="•"/>
              <a:tabLst/>
              <a:defRPr/>
            </a:pPr>
            <a:endParaRPr kumimoji="0" lang="cs-CZ" altLang="cs-CZ" sz="3200" b="0" i="0" u="none" strike="noStrike" kern="0" cap="none" spc="0" normalizeH="0" baseline="0" noProof="0" dirty="0" smtClean="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en-US" altLang="cs-CZ" sz="3200" b="1" kern="0" dirty="0" smtClean="0">
                <a:solidFill>
                  <a:schemeClr val="accent1">
                    <a:lumMod val="75000"/>
                  </a:schemeClr>
                </a:solidFill>
                <a:latin typeface="Arial"/>
              </a:rPr>
              <a:t>Vascular endothelial growth factors (VEGF) a </a:t>
            </a:r>
            <a:r>
              <a:rPr lang="en-US" altLang="cs-CZ" sz="3200" b="1" kern="0" dirty="0" err="1" smtClean="0">
                <a:solidFill>
                  <a:schemeClr val="accent1">
                    <a:lumMod val="75000"/>
                  </a:schemeClr>
                </a:solidFill>
                <a:latin typeface="Arial"/>
              </a:rPr>
              <a:t>jejich</a:t>
            </a:r>
            <a:r>
              <a:rPr lang="en-US" altLang="cs-CZ" sz="3200" b="1" kern="0" dirty="0" smtClean="0">
                <a:solidFill>
                  <a:schemeClr val="accent1">
                    <a:lumMod val="75000"/>
                  </a:schemeClr>
                </a:solidFill>
                <a:latin typeface="Arial"/>
              </a:rPr>
              <a:t> </a:t>
            </a:r>
            <a:r>
              <a:rPr lang="en-US" altLang="cs-CZ" sz="3200" b="1" kern="0" dirty="0" err="1" smtClean="0">
                <a:solidFill>
                  <a:schemeClr val="accent1">
                    <a:lumMod val="75000"/>
                  </a:schemeClr>
                </a:solidFill>
                <a:latin typeface="Arial"/>
              </a:rPr>
              <a:t>receptory</a:t>
            </a:r>
            <a:r>
              <a:rPr lang="en-US" altLang="cs-CZ" sz="3200" b="1" kern="0" dirty="0" smtClean="0">
                <a:solidFill>
                  <a:schemeClr val="accent1">
                    <a:lumMod val="75000"/>
                  </a:schemeClr>
                </a:solidFill>
                <a:latin typeface="Arial"/>
              </a:rPr>
              <a:t> (VEGFR)</a:t>
            </a:r>
            <a:endParaRPr lang="cs-CZ" altLang="cs-CZ" sz="3200" b="1" kern="0" dirty="0" smtClean="0">
              <a:solidFill>
                <a:schemeClr val="accent1">
                  <a:lumMod val="75000"/>
                </a:schemeClr>
              </a:solidFill>
              <a:latin typeface="Arial"/>
            </a:endParaRPr>
          </a:p>
        </p:txBody>
      </p:sp>
      <p:pic>
        <p:nvPicPr>
          <p:cNvPr id="3" name="Picture 5" descr="vegf_rec_ligands"/>
          <p:cNvPicPr>
            <a:picLocks noChangeAspect="1" noChangeArrowheads="1"/>
          </p:cNvPicPr>
          <p:nvPr/>
        </p:nvPicPr>
        <p:blipFill rotWithShape="1">
          <a:blip r:embed="rId2" cstate="print"/>
          <a:srcRect r="47643"/>
          <a:stretch/>
        </p:blipFill>
        <p:spPr bwMode="auto">
          <a:xfrm>
            <a:off x="2699792" y="1481570"/>
            <a:ext cx="364453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24" name="Line 10"/>
          <p:cNvSpPr>
            <a:spLocks noChangeShapeType="1"/>
          </p:cNvSpPr>
          <p:nvPr/>
        </p:nvSpPr>
        <p:spPr bwMode="auto">
          <a:xfrm>
            <a:off x="4788024" y="3501008"/>
            <a:ext cx="1584176" cy="843"/>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25" name="Line 11"/>
          <p:cNvSpPr>
            <a:spLocks noChangeShapeType="1"/>
          </p:cNvSpPr>
          <p:nvPr/>
        </p:nvSpPr>
        <p:spPr bwMode="auto">
          <a:xfrm>
            <a:off x="6012160" y="2420887"/>
            <a:ext cx="792088" cy="79208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26" name="Line 12"/>
          <p:cNvSpPr>
            <a:spLocks noChangeShapeType="1"/>
          </p:cNvSpPr>
          <p:nvPr/>
        </p:nvSpPr>
        <p:spPr bwMode="auto">
          <a:xfrm flipV="1">
            <a:off x="6084168" y="3861197"/>
            <a:ext cx="360040" cy="7185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27" name="Line 13"/>
          <p:cNvSpPr>
            <a:spLocks noChangeShapeType="1"/>
          </p:cNvSpPr>
          <p:nvPr/>
        </p:nvSpPr>
        <p:spPr bwMode="auto">
          <a:xfrm flipV="1">
            <a:off x="5004122" y="4149079"/>
            <a:ext cx="1584102" cy="792634"/>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28" name="Line 14"/>
          <p:cNvSpPr>
            <a:spLocks noChangeShapeType="1"/>
          </p:cNvSpPr>
          <p:nvPr/>
        </p:nvSpPr>
        <p:spPr bwMode="auto">
          <a:xfrm flipV="1">
            <a:off x="5508823" y="4437112"/>
            <a:ext cx="1223417" cy="1152302"/>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smtClean="0">
              <a:ln>
                <a:noFill/>
              </a:ln>
              <a:solidFill>
                <a:sysClr val="windowText" lastClr="000000"/>
              </a:solidFill>
              <a:effectLst/>
              <a:uLnTx/>
              <a:uFillTx/>
            </a:endParaRPr>
          </a:p>
        </p:txBody>
      </p:sp>
      <p:sp>
        <p:nvSpPr>
          <p:cNvPr id="29" name="Text Box 15"/>
          <p:cNvSpPr txBox="1">
            <a:spLocks noChangeArrowheads="1"/>
          </p:cNvSpPr>
          <p:nvPr/>
        </p:nvSpPr>
        <p:spPr bwMode="auto">
          <a:xfrm>
            <a:off x="6443612" y="3507730"/>
            <a:ext cx="1728788" cy="64135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Transkripční faktory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VEGF/VEGFR ve vývoji</a:t>
            </a:r>
          </a:p>
        </p:txBody>
      </p:sp>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reguluje vznik a vývoj cévní soustavy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hypoxie (=nedostatek kyslíku) indukuje HIF (hypoxia-induced factor), který reguluje produkci VEGF.</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VEGF je schopen regulovat vznik de novo cév v hypoxické části embrya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 podobný mechanismus se uplatňuje i při onkogenezi, kde VEGF podporuje prokrvení nádorů a tím podporuje jejich růst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Hypoxie a HIF</a:t>
            </a:r>
          </a:p>
        </p:txBody>
      </p:sp>
      <p:sp>
        <p:nvSpPr>
          <p:cNvPr id="5" name="Rectangle 3"/>
          <p:cNvSpPr txBox="1">
            <a:spLocks noChangeArrowheads="1"/>
          </p:cNvSpPr>
          <p:nvPr/>
        </p:nvSpPr>
        <p:spPr bwMode="auto">
          <a:xfrm>
            <a:off x="1022920" y="76470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smtClean="0">
                <a:ln>
                  <a:noFill/>
                </a:ln>
                <a:solidFill>
                  <a:srgbClr val="000000"/>
                </a:solidFill>
                <a:effectLst/>
                <a:uLnTx/>
                <a:uFillTx/>
                <a:latin typeface="Arial"/>
                <a:ea typeface="+mn-ea"/>
                <a:cs typeface="+mn-cs"/>
              </a:rPr>
              <a:t>Hypoxie</a:t>
            </a:r>
            <a:r>
              <a:rPr kumimoji="0" lang="cs-CZ" altLang="cs-CZ" sz="1800" b="0" i="0" u="none" strike="noStrike" kern="0" cap="none" spc="0" normalizeH="0" baseline="0" noProof="0" dirty="0" smtClean="0">
                <a:ln>
                  <a:noFill/>
                </a:ln>
                <a:solidFill>
                  <a:srgbClr val="000000"/>
                </a:solidFill>
                <a:effectLst/>
                <a:uLnTx/>
                <a:uFillTx/>
                <a:latin typeface="Arial"/>
                <a:ea typeface="+mn-ea"/>
                <a:cs typeface="+mn-cs"/>
              </a:rPr>
              <a:t>: snížený parciální tlak O</a:t>
            </a:r>
            <a:r>
              <a:rPr kumimoji="0" lang="cs-CZ" altLang="cs-CZ" sz="1800" b="0" i="0" u="none" strike="noStrike" kern="0" cap="none" spc="0" normalizeH="0" baseline="-25000" noProof="0" dirty="0" smtClean="0">
                <a:ln>
                  <a:noFill/>
                </a:ln>
                <a:solidFill>
                  <a:srgbClr val="000000"/>
                </a:solidFill>
                <a:effectLst/>
                <a:uLnTx/>
                <a:uFillTx/>
                <a:latin typeface="Arial"/>
                <a:ea typeface="+mn-ea"/>
                <a:cs typeface="+mn-cs"/>
              </a:rPr>
              <a:t>2</a:t>
            </a:r>
            <a:r>
              <a:rPr kumimoji="0" lang="cs-CZ" altLang="cs-CZ" sz="1800" b="0" i="0" u="none" strike="noStrike" kern="0" cap="none" spc="0" normalizeH="0" baseline="0" noProof="0" dirty="0" smtClean="0">
                <a:ln>
                  <a:noFill/>
                </a:ln>
                <a:solidFill>
                  <a:srgbClr val="000000"/>
                </a:solidFill>
                <a:effectLst/>
                <a:uLnTx/>
                <a:uFillTx/>
                <a:latin typeface="Arial"/>
                <a:ea typeface="+mn-ea"/>
                <a:cs typeface="+mn-cs"/>
              </a:rPr>
              <a:t> ve tkáni</a:t>
            </a: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 x </a:t>
            </a:r>
            <a:r>
              <a:rPr kumimoji="0" lang="cs-CZ" altLang="cs-CZ" sz="1800" b="0" i="0" u="none" strike="noStrike" kern="0" cap="none" spc="0" normalizeH="0" baseline="0" noProof="0" dirty="0" smtClean="0">
                <a:ln>
                  <a:noFill/>
                </a:ln>
                <a:solidFill>
                  <a:srgbClr val="000000"/>
                </a:solidFill>
                <a:effectLst/>
                <a:uLnTx/>
                <a:uFillTx/>
                <a:latin typeface="Arial"/>
                <a:ea typeface="+mn-ea"/>
                <a:cs typeface="+mn-cs"/>
              </a:rPr>
              <a:t>normoxie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smtClean="0">
                <a:ln>
                  <a:noFill/>
                </a:ln>
                <a:solidFill>
                  <a:srgbClr val="000000"/>
                </a:solidFill>
                <a:effectLst/>
                <a:uLnTx/>
                <a:uFillTx/>
                <a:latin typeface="Arial"/>
                <a:ea typeface="+mn-ea"/>
                <a:cs typeface="+mn-cs"/>
              </a:rPr>
              <a:t>HIF</a:t>
            </a:r>
            <a:r>
              <a:rPr kumimoji="0" lang="cs-CZ" altLang="cs-CZ" sz="1800" b="0" i="0" u="none" strike="noStrike" kern="0" cap="none" spc="0" normalizeH="0" baseline="0" noProof="0" dirty="0" smtClean="0">
                <a:ln>
                  <a:noFill/>
                </a:ln>
                <a:solidFill>
                  <a:srgbClr val="000000"/>
                </a:solidFill>
                <a:effectLst/>
                <a:uLnTx/>
                <a:uFillTx/>
                <a:latin typeface="Arial"/>
                <a:ea typeface="+mn-ea"/>
                <a:cs typeface="+mn-cs"/>
              </a:rPr>
              <a:t> – Hypoxia-Inducible Factor: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cs-CZ" altLang="cs-CZ" sz="1800" b="0" i="0" u="none" strike="noStrike" kern="0" cap="none" spc="0" normalizeH="0" baseline="0" noProof="0" dirty="0" smtClean="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smtClean="0">
                <a:ln>
                  <a:noFill/>
                </a:ln>
                <a:solidFill>
                  <a:srgbClr val="000000"/>
                </a:solidFill>
                <a:effectLst/>
                <a:uLnTx/>
                <a:uFillTx/>
                <a:latin typeface="Arial"/>
              </a:rPr>
              <a:t>Heterodimerický TF aktivující geny obsahující v promotorové sekvenci HRE (Hypoxia response element), vlastní transkripce je iniciována pomocí koaktivátorů </a:t>
            </a:r>
            <a:r>
              <a:rPr kumimoji="0" lang="cs-CZ" altLang="cs-CZ" sz="1800" b="1" i="0" u="none" strike="noStrike" kern="0" cap="none" spc="0" normalizeH="0" baseline="0" noProof="0" dirty="0" smtClean="0">
                <a:ln>
                  <a:noFill/>
                </a:ln>
                <a:solidFill>
                  <a:srgbClr val="000000"/>
                </a:solidFill>
                <a:effectLst/>
                <a:uLnTx/>
                <a:uFillTx/>
                <a:latin typeface="Arial"/>
              </a:rPr>
              <a:t>p300</a:t>
            </a:r>
            <a:r>
              <a:rPr kumimoji="0" lang="cs-CZ" altLang="cs-CZ" sz="1800" b="0" i="0" u="none" strike="noStrike" kern="0" cap="none" spc="0" normalizeH="0" baseline="0" noProof="0" dirty="0" smtClean="0">
                <a:ln>
                  <a:noFill/>
                </a:ln>
                <a:solidFill>
                  <a:srgbClr val="000000"/>
                </a:solidFill>
                <a:effectLst/>
                <a:uLnTx/>
                <a:uFillTx/>
                <a:latin typeface="Arial"/>
              </a:rPr>
              <a:t> a </a:t>
            </a:r>
            <a:r>
              <a:rPr kumimoji="0" lang="cs-CZ" altLang="cs-CZ" sz="1800" b="1" i="0" u="none" strike="noStrike" kern="0" cap="none" spc="0" normalizeH="0" baseline="0" noProof="0" dirty="0" smtClean="0">
                <a:ln>
                  <a:noFill/>
                </a:ln>
                <a:solidFill>
                  <a:srgbClr val="000000"/>
                </a:solidFill>
                <a:effectLst/>
                <a:uLnTx/>
                <a:uFillTx/>
                <a:latin typeface="Arial"/>
              </a:rPr>
              <a:t>CBP</a:t>
            </a:r>
            <a:r>
              <a:rPr kumimoji="0" lang="cs-CZ" altLang="cs-CZ" sz="1800" b="0" i="0" u="none" strike="noStrike" kern="0" cap="none" spc="0" normalizeH="0" baseline="0" noProof="0" dirty="0" smtClean="0">
                <a:ln>
                  <a:noFill/>
                </a:ln>
                <a:solidFill>
                  <a:srgbClr val="000000"/>
                </a:solidFill>
                <a:effectLst/>
                <a:uLnTx/>
                <a:uFillTx/>
                <a:latin typeface="Arial"/>
              </a:rPr>
              <a:t> (CREB-binding protein)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smtClean="0">
                <a:ln>
                  <a:noFill/>
                </a:ln>
                <a:solidFill>
                  <a:srgbClr val="000000"/>
                </a:solidFill>
                <a:effectLst/>
                <a:uLnTx/>
                <a:uFillTx/>
                <a:latin typeface="Arial"/>
              </a:rPr>
              <a:t>Prozatím je známo kolem 60 (100) genů regulovaných HIF, řada z nich reguluje odpověď na hypoxii (angiogeneze, proliferace, metabolismus glukózy, migrace, apoptóza, erytropoeza, metabolismus Fe)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0" i="0" u="none" strike="noStrike" kern="0" cap="none" spc="0" normalizeH="0" baseline="0" noProof="0" dirty="0" smtClean="0">
                <a:ln>
                  <a:noFill/>
                </a:ln>
                <a:solidFill>
                  <a:srgbClr val="000000"/>
                </a:solidFill>
                <a:effectLst/>
                <a:uLnTx/>
                <a:uFillTx/>
                <a:latin typeface="Arial"/>
              </a:rPr>
              <a:t>Heterodimer sestává ze tří </a:t>
            </a:r>
            <a:r>
              <a:rPr kumimoji="0" lang="cs-CZ" altLang="cs-CZ" sz="1800" b="1" i="0" u="none" strike="noStrike" kern="0" cap="none" spc="0" normalizeH="0" baseline="0" noProof="0" dirty="0" smtClean="0">
                <a:ln>
                  <a:noFill/>
                </a:ln>
                <a:solidFill>
                  <a:srgbClr val="000000"/>
                </a:solidFill>
                <a:effectLst/>
                <a:uLnTx/>
                <a:uFillTx/>
                <a:latin typeface="Arial"/>
              </a:rPr>
              <a:t>α</a:t>
            </a:r>
            <a:r>
              <a:rPr kumimoji="0" lang="cs-CZ" altLang="cs-CZ" sz="1800" b="0" i="0" u="none" strike="noStrike" kern="0" cap="none" spc="0" normalizeH="0" baseline="0" noProof="0" dirty="0" smtClean="0">
                <a:ln>
                  <a:noFill/>
                </a:ln>
                <a:solidFill>
                  <a:srgbClr val="000000"/>
                </a:solidFill>
                <a:effectLst/>
                <a:uLnTx/>
                <a:uFillTx/>
                <a:latin typeface="Arial"/>
              </a:rPr>
              <a:t> podjednotek (HIF1α, 2α, 3α) a jedné podjednotky </a:t>
            </a:r>
            <a:r>
              <a:rPr kumimoji="0" lang="cs-CZ" altLang="cs-CZ" sz="1800" b="1" i="0" u="none" strike="noStrike" kern="0" cap="none" spc="0" normalizeH="0" baseline="0" noProof="0" dirty="0" smtClean="0">
                <a:ln>
                  <a:noFill/>
                </a:ln>
                <a:solidFill>
                  <a:srgbClr val="000000"/>
                </a:solidFill>
                <a:effectLst/>
                <a:uLnTx/>
                <a:uFillTx/>
                <a:latin typeface="Arial"/>
              </a:rPr>
              <a:t>β</a:t>
            </a:r>
            <a:r>
              <a:rPr kumimoji="0" lang="cs-CZ" altLang="cs-CZ" sz="1800" b="0" i="0" u="none" strike="noStrike" kern="0" cap="none" spc="0" normalizeH="0" baseline="0" noProof="0" dirty="0" smtClean="0">
                <a:ln>
                  <a:noFill/>
                </a:ln>
                <a:solidFill>
                  <a:srgbClr val="000000"/>
                </a:solidFill>
                <a:effectLst/>
                <a:uLnTx/>
                <a:uFillTx/>
                <a:latin typeface="Arial"/>
              </a:rPr>
              <a:t> (HIFβ=ARNT)</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cs-CZ" altLang="cs-CZ" sz="1800" b="1" i="0" u="none" strike="noStrike" kern="0" cap="none" spc="0" normalizeH="0" baseline="0" noProof="0" dirty="0" smtClean="0">
                <a:ln>
                  <a:noFill/>
                </a:ln>
                <a:solidFill>
                  <a:srgbClr val="000000"/>
                </a:solidFill>
                <a:effectLst/>
                <a:uLnTx/>
                <a:uFillTx/>
                <a:latin typeface="Arial"/>
              </a:rPr>
              <a:t>α podjednotky jsou při normoxii silně labilní</a:t>
            </a:r>
            <a:r>
              <a:rPr kumimoji="0" lang="cs-CZ" altLang="cs-CZ" sz="1800" b="0" i="0" u="none" strike="noStrike" kern="0" cap="none" spc="0" normalizeH="0" baseline="0" noProof="0" dirty="0" smtClean="0">
                <a:ln>
                  <a:noFill/>
                </a:ln>
                <a:solidFill>
                  <a:srgbClr val="000000"/>
                </a:solidFill>
                <a:effectLst/>
                <a:uLnTx/>
                <a:uFillTx/>
                <a:latin typeface="Arial"/>
              </a:rPr>
              <a:t>, podjednoteka β je na koncentraci O</a:t>
            </a:r>
            <a:r>
              <a:rPr kumimoji="0" lang="cs-CZ" altLang="cs-CZ" sz="1800" b="0" i="0" u="none" strike="noStrike" kern="0" cap="none" spc="0" normalizeH="0" baseline="-25000" noProof="0" dirty="0" smtClean="0">
                <a:ln>
                  <a:noFill/>
                </a:ln>
                <a:solidFill>
                  <a:srgbClr val="000000"/>
                </a:solidFill>
                <a:effectLst/>
                <a:uLnTx/>
                <a:uFillTx/>
                <a:latin typeface="Arial"/>
              </a:rPr>
              <a:t>2</a:t>
            </a:r>
            <a:r>
              <a:rPr kumimoji="0" lang="cs-CZ" altLang="cs-CZ" sz="1800" b="0" i="0" u="none" strike="noStrike" kern="0" cap="none" spc="0" normalizeH="0" baseline="0" noProof="0" dirty="0" smtClean="0">
                <a:ln>
                  <a:noFill/>
                </a:ln>
                <a:solidFill>
                  <a:srgbClr val="000000"/>
                </a:solidFill>
                <a:effectLst/>
                <a:uLnTx/>
                <a:uFillTx/>
                <a:latin typeface="Arial"/>
              </a:rPr>
              <a:t> nazávislá</a:t>
            </a: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cs-CZ" altLang="cs-CZ" sz="1800" b="0" i="0" u="none" strike="noStrike" kern="0" cap="none" spc="0" normalizeH="0" baseline="0" noProof="0" dirty="0" smtClean="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cs-CZ" altLang="cs-CZ" sz="1800" b="0" i="0" u="none" strike="noStrike" kern="0" cap="none" spc="0" normalizeH="0" baseline="0" noProof="0" dirty="0" smtClean="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smtClean="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smtClean="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600" b="0" i="0" u="none" strike="noStrike" kern="0" cap="none" spc="0" normalizeH="0" baseline="0" noProof="0" dirty="0" smtClean="0">
              <a:ln>
                <a:noFill/>
              </a:ln>
              <a:solidFill>
                <a:srgbClr val="000000"/>
              </a:solidFill>
              <a:effectLst/>
              <a:uLnTx/>
              <a:uFillTx/>
              <a:latin typeface="Arial"/>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cs-CZ" altLang="cs-CZ" sz="1000" b="0" i="0" u="none" strike="noStrike" kern="0" cap="none" spc="0" normalizeH="0" baseline="0" noProof="0" dirty="0" smtClean="0">
              <a:ln>
                <a:noFill/>
              </a:ln>
              <a:solidFill>
                <a:srgbClr val="000000"/>
              </a:solidFill>
              <a:effectLst/>
              <a:uLnTx/>
              <a:uFillTx/>
              <a:latin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HIF při normoxii a hypoxii</a:t>
            </a:r>
          </a:p>
        </p:txBody>
      </p:sp>
      <p:pic>
        <p:nvPicPr>
          <p:cNvPr id="7" name="Picture 4" descr="new-2"/>
          <p:cNvPicPr>
            <a:picLocks noChangeAspect="1" noChangeArrowheads="1"/>
          </p:cNvPicPr>
          <p:nvPr/>
        </p:nvPicPr>
        <p:blipFill>
          <a:blip r:embed="rId2" cstate="print"/>
          <a:srcRect/>
          <a:stretch>
            <a:fillRect/>
          </a:stretch>
        </p:blipFill>
        <p:spPr bwMode="auto">
          <a:xfrm>
            <a:off x="1907704" y="1268413"/>
            <a:ext cx="7143750" cy="4562475"/>
          </a:xfrm>
          <a:prstGeom prst="rect">
            <a:avLst/>
          </a:prstGeom>
          <a:noFill/>
          <a:ln w="9525">
            <a:noFill/>
            <a:miter lim="800000"/>
            <a:headEnd/>
            <a:tailEnd/>
          </a:ln>
        </p:spPr>
      </p:pic>
      <p:sp>
        <p:nvSpPr>
          <p:cNvPr id="8" name="Text Box 5"/>
          <p:cNvSpPr txBox="1">
            <a:spLocks noChangeArrowheads="1"/>
          </p:cNvSpPr>
          <p:nvPr/>
        </p:nvSpPr>
        <p:spPr bwMode="auto">
          <a:xfrm>
            <a:off x="4535488" y="6583362"/>
            <a:ext cx="4608512" cy="27463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0" i="0" u="none" strike="noStrike" kern="0" cap="none" spc="0" normalizeH="0" baseline="0" noProof="0">
                <a:ln>
                  <a:noFill/>
                </a:ln>
                <a:solidFill>
                  <a:sysClr val="windowText" lastClr="000000"/>
                </a:solidFill>
                <a:effectLst/>
                <a:uLnTx/>
                <a:uFillTx/>
              </a:rPr>
              <a:t>http://www.chem.ox.ac.uk/oc/cjschofield/images/new-2.png</a:t>
            </a:r>
          </a:p>
        </p:txBody>
      </p:sp>
      <p:sp>
        <p:nvSpPr>
          <p:cNvPr id="9" name="Rectangle 6"/>
          <p:cNvSpPr>
            <a:spLocks noChangeArrowheads="1"/>
          </p:cNvSpPr>
          <p:nvPr/>
        </p:nvSpPr>
        <p:spPr bwMode="auto">
          <a:xfrm>
            <a:off x="2843808" y="5942608"/>
            <a:ext cx="5607050" cy="36671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VHL</a:t>
            </a:r>
            <a:r>
              <a:rPr kumimoji="0" lang="cs-CZ" altLang="cs-CZ" sz="1800" b="0" i="0" u="none" strike="noStrike" kern="0" cap="none" spc="0" normalizeH="0" baseline="0" noProof="0" dirty="0">
                <a:ln>
                  <a:noFill/>
                </a:ln>
                <a:solidFill>
                  <a:sysClr val="windowText" lastClr="000000"/>
                </a:solidFill>
                <a:effectLst/>
                <a:uLnTx/>
                <a:uFillTx/>
              </a:rPr>
              <a:t> </a:t>
            </a:r>
            <a:r>
              <a:rPr kumimoji="0" lang="cs-CZ" altLang="cs-CZ" sz="1800" b="1" i="0" u="none" strike="noStrike" kern="0" cap="none" spc="0" normalizeH="0" baseline="0" noProof="0" dirty="0">
                <a:ln>
                  <a:noFill/>
                </a:ln>
                <a:solidFill>
                  <a:sysClr val="windowText" lastClr="000000"/>
                </a:solidFill>
                <a:effectLst/>
                <a:uLnTx/>
                <a:uFillTx/>
              </a:rPr>
              <a:t>(von Hippel-Lindau) - tumor supresorový gen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800" b="1" kern="0" dirty="0" smtClean="0">
                <a:solidFill>
                  <a:schemeClr val="accent1">
                    <a:lumMod val="75000"/>
                  </a:schemeClr>
                </a:solidFill>
                <a:latin typeface="Arial"/>
              </a:rPr>
              <a:t>Modelové vývojové změny spojené s hypoxií/HIF systémem</a:t>
            </a:r>
          </a:p>
        </p:txBody>
      </p:sp>
      <p:sp>
        <p:nvSpPr>
          <p:cNvPr id="4" name="Rectangle 3"/>
          <p:cNvSpPr txBox="1">
            <a:spLocks noChangeArrowheads="1"/>
          </p:cNvSpPr>
          <p:nvPr/>
        </p:nvSpPr>
        <p:spPr bwMode="auto">
          <a:xfrm>
            <a:off x="1114226" y="2061567"/>
            <a:ext cx="40338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embryonální vývoj</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angiogenese</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růst chrupavek</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krvetvorba – aktivace EPO genu</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5" name="Picture 4" descr="hypoxia reaction of cell"/>
          <p:cNvPicPr>
            <a:picLocks noChangeAspect="1" noChangeArrowheads="1"/>
          </p:cNvPicPr>
          <p:nvPr/>
        </p:nvPicPr>
        <p:blipFill>
          <a:blip r:embed="rId2" cstate="print"/>
          <a:srcRect/>
          <a:stretch>
            <a:fillRect/>
          </a:stretch>
        </p:blipFill>
        <p:spPr bwMode="auto">
          <a:xfrm>
            <a:off x="4571999" y="1169620"/>
            <a:ext cx="4320481" cy="568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Angiogenese</a:t>
            </a:r>
          </a:p>
        </p:txBody>
      </p:sp>
      <p:sp>
        <p:nvSpPr>
          <p:cNvPr id="6" name="Rectangle 3"/>
          <p:cNvSpPr txBox="1">
            <a:spLocks noChangeArrowheads="1"/>
          </p:cNvSpPr>
          <p:nvPr/>
        </p:nvSpPr>
        <p:spPr bwMode="auto">
          <a:xfrm>
            <a:off x="1115616" y="2060848"/>
            <a:ext cx="2952328" cy="3313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Angiogenese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altLang="cs-CZ" sz="1600" b="0" i="0" u="none" strike="noStrike" kern="0" cap="none" spc="0" normalizeH="0" baseline="0" noProof="0" dirty="0" smtClean="0">
                <a:ln>
                  <a:noFill/>
                </a:ln>
                <a:solidFill>
                  <a:srgbClr val="000000"/>
                </a:solidFill>
                <a:effectLst/>
                <a:uLnTx/>
                <a:uFillTx/>
                <a:latin typeface="Arial"/>
              </a:rPr>
              <a:t>tvorba nových krevních cév</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cs-CZ" altLang="cs-CZ"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1" i="0" u="none" strike="noStrike" kern="0" cap="none" spc="0" normalizeH="0" baseline="0" noProof="0" dirty="0" smtClean="0">
                <a:ln>
                  <a:noFill/>
                </a:ln>
                <a:solidFill>
                  <a:srgbClr val="000000"/>
                </a:solidFill>
                <a:effectLst/>
                <a:uLnTx/>
                <a:uFillTx/>
                <a:latin typeface="Arial"/>
                <a:ea typeface="+mn-ea"/>
                <a:cs typeface="+mn-cs"/>
              </a:rPr>
              <a:t>HIF</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 </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se váže do oblasti promotoru a iniciuje transkripci receptoru </a:t>
            </a:r>
            <a:r>
              <a:rPr kumimoji="0" lang="cs-CZ" altLang="cs-CZ" b="1" i="0" u="none" strike="noStrike" kern="0" cap="none" spc="0" normalizeH="0" baseline="0" noProof="0" dirty="0" smtClean="0">
                <a:ln>
                  <a:noFill/>
                </a:ln>
                <a:solidFill>
                  <a:srgbClr val="000000"/>
                </a:solidFill>
                <a:effectLst/>
                <a:uLnTx/>
                <a:uFillTx/>
                <a:latin typeface="Arial"/>
                <a:ea typeface="+mn-ea"/>
                <a:cs typeface="+mn-cs"/>
              </a:rPr>
              <a:t>VEGFR 2</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 i expresi </a:t>
            </a:r>
            <a:r>
              <a:rPr kumimoji="0" lang="cs-CZ" altLang="cs-CZ" b="1" i="0" u="none" strike="noStrike" kern="0" cap="none" spc="0" normalizeH="0" baseline="0" noProof="0" dirty="0" smtClean="0">
                <a:ln>
                  <a:noFill/>
                </a:ln>
                <a:solidFill>
                  <a:srgbClr val="000000"/>
                </a:solidFill>
                <a:effectLst/>
                <a:uLnTx/>
                <a:uFillTx/>
                <a:latin typeface="Arial"/>
                <a:ea typeface="+mn-ea"/>
                <a:cs typeface="+mn-cs"/>
              </a:rPr>
              <a:t>VEGF</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a:t>
            </a:r>
            <a:r>
              <a:rPr kumimoji="0" lang="cs-CZ" altLang="cs-CZ" sz="1600" b="0" i="0" u="none" strike="noStrike" kern="0" cap="none" spc="0" normalizeH="0" baseline="0" noProof="0" dirty="0" smtClean="0">
                <a:ln>
                  <a:noFill/>
                </a:ln>
                <a:solidFill>
                  <a:srgbClr val="000000"/>
                </a:solidFill>
                <a:effectLst/>
                <a:uLnTx/>
                <a:uFillTx/>
                <a:latin typeface="Arial"/>
                <a:ea typeface="+mn-ea"/>
                <a:cs typeface="+mn-cs"/>
              </a:rPr>
              <a:t>Vascular Endothelial</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 </a:t>
            </a:r>
            <a:r>
              <a:rPr kumimoji="0" lang="cs-CZ" altLang="cs-CZ" sz="1600" b="0" i="0" u="none" strike="noStrike" kern="0" cap="none" spc="0" normalizeH="0" baseline="0" noProof="0" dirty="0" smtClean="0">
                <a:ln>
                  <a:noFill/>
                </a:ln>
                <a:solidFill>
                  <a:srgbClr val="000000"/>
                </a:solidFill>
                <a:effectLst/>
                <a:uLnTx/>
                <a:uFillTx/>
                <a:latin typeface="Arial"/>
                <a:ea typeface="+mn-ea"/>
                <a:cs typeface="+mn-cs"/>
              </a:rPr>
              <a:t>Growth Factor</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altLang="cs-CZ" sz="1600" b="0" i="0" u="none" strike="noStrike" kern="0" cap="none" spc="0" normalizeH="0" baseline="0" noProof="0" dirty="0" smtClean="0">
                <a:ln>
                  <a:noFill/>
                </a:ln>
                <a:solidFill>
                  <a:srgbClr val="000000"/>
                </a:solidFill>
                <a:effectLst/>
                <a:uLnTx/>
                <a:uFillTx/>
                <a:latin typeface="Arial"/>
              </a:rPr>
              <a:t>hlavní faktor angiogenese</a:t>
            </a:r>
          </a:p>
          <a:p>
            <a:pPr marL="742950" marR="0" lvl="1" indent="-285750" algn="l" defTabSz="914400" rtl="0" eaLnBrk="1" fontAlgn="base" latinLnBrk="0" hangingPunct="1">
              <a:lnSpc>
                <a:spcPct val="90000"/>
              </a:lnSpc>
              <a:spcBef>
                <a:spcPct val="20000"/>
              </a:spcBef>
              <a:spcAft>
                <a:spcPct val="0"/>
              </a:spcAft>
              <a:buClrTx/>
              <a:buSzTx/>
              <a:buFontTx/>
              <a:buNone/>
              <a:tabLst/>
              <a:defRPr/>
            </a:pPr>
            <a:endParaRPr kumimoji="0" lang="cs-CZ" altLang="cs-CZ" sz="16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v normálním vývoji ale i během nádorového růstu</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altLang="cs-CZ" sz="36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7" name="Picture 4"/>
          <p:cNvPicPr>
            <a:picLocks noChangeAspect="1" noChangeArrowheads="1"/>
          </p:cNvPicPr>
          <p:nvPr/>
        </p:nvPicPr>
        <p:blipFill>
          <a:blip r:embed="rId2" cstate="print"/>
          <a:srcRect l="13655" t="12761" r="26546" b="12413"/>
          <a:stretch>
            <a:fillRect/>
          </a:stretch>
        </p:blipFill>
        <p:spPr bwMode="auto">
          <a:xfrm>
            <a:off x="3995613" y="1484784"/>
            <a:ext cx="4968875" cy="4662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VEGF/VEGFR ve vývoji</a:t>
            </a:r>
          </a:p>
        </p:txBody>
      </p:sp>
      <p:pic>
        <p:nvPicPr>
          <p:cNvPr id="3" name="Picture 4" descr="VEGF in angiogenesis"/>
          <p:cNvPicPr>
            <a:picLocks noChangeAspect="1" noChangeArrowheads="1"/>
          </p:cNvPicPr>
          <p:nvPr/>
        </p:nvPicPr>
        <p:blipFill>
          <a:blip r:embed="rId2" cstate="print"/>
          <a:srcRect/>
          <a:stretch>
            <a:fillRect/>
          </a:stretch>
        </p:blipFill>
        <p:spPr bwMode="auto">
          <a:xfrm>
            <a:off x="2267744" y="1196752"/>
            <a:ext cx="6120680" cy="431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546274" y="5500389"/>
            <a:ext cx="7634238" cy="1384995"/>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050" b="0" i="0" u="none" strike="noStrike" kern="0" cap="none" spc="0" normalizeH="0" baseline="0" noProof="0" dirty="0" smtClean="0">
                <a:ln>
                  <a:noFill/>
                </a:ln>
                <a:solidFill>
                  <a:sysClr val="windowText" lastClr="000000"/>
                </a:solidFill>
                <a:effectLst/>
                <a:uLnTx/>
                <a:uFillTx/>
              </a:rPr>
              <a:t>Blood vessel formation and tumor angiogenesis. During development, VEGF induces differentiation and proliferation of endothelial cells from its progenitors (the hemangioblast and angioblast) to form a poorly differentiated primitive vascular plexus (vasculogenesis). Angiopoietin-1 (Ang-1) and other morphogens (e.g. Ephrins-Eph) induce remodeling of the vascular plexus into a hierarchically structured mature vascular system through endothelial cell sprouting, trimming differentiation and pericytes recruitment (angiogenesis). During tumor angiogenesis, angiopoietin-2 (Ang-2) destabilizes the vessel wall of mature vessels. Quiescent endothelial cells become sensitive to VEGF (or other angiogenic factors), proliferate and migrate to form new vessels. Bone marrow-derived endothelial cell progenitors are found in the peripheral blood and can recruit at sites of angiogenesis.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Eph/ephrin komplex</a:t>
            </a:r>
          </a:p>
        </p:txBody>
      </p:sp>
      <p:pic>
        <p:nvPicPr>
          <p:cNvPr id="3" name="Picture 4" descr="ephb4"/>
          <p:cNvPicPr>
            <a:picLocks noChangeAspect="1" noChangeArrowheads="1"/>
          </p:cNvPicPr>
          <p:nvPr/>
        </p:nvPicPr>
        <p:blipFill>
          <a:blip r:embed="rId2" cstate="print"/>
          <a:srcRect/>
          <a:stretch>
            <a:fillRect/>
          </a:stretch>
        </p:blipFill>
        <p:spPr>
          <a:xfrm>
            <a:off x="4931791" y="1268413"/>
            <a:ext cx="4176713" cy="5184775"/>
          </a:xfrm>
          <a:prstGeom prst="rect">
            <a:avLst/>
          </a:prstGeom>
          <a:noFill/>
          <a:ln>
            <a:solidFill>
              <a:schemeClr val="tx1"/>
            </a:solidFill>
          </a:ln>
        </p:spPr>
      </p:pic>
      <p:sp>
        <p:nvSpPr>
          <p:cNvPr id="5" name="Rectangle 7"/>
          <p:cNvSpPr txBox="1">
            <a:spLocks noChangeArrowheads="1"/>
          </p:cNvSpPr>
          <p:nvPr/>
        </p:nvSpPr>
        <p:spPr bwMode="auto">
          <a:xfrm>
            <a:off x="1187624" y="1628800"/>
            <a:ext cx="3826520"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ephrin – jsou </a:t>
            </a:r>
            <a:r>
              <a:rPr kumimoji="0" lang="cs-CZ" altLang="cs-CZ" b="1" i="0" u="none" strike="noStrike" kern="0" cap="none" spc="0" normalizeH="0" baseline="0" noProof="0" dirty="0" smtClean="0">
                <a:ln>
                  <a:noFill/>
                </a:ln>
                <a:solidFill>
                  <a:srgbClr val="000000"/>
                </a:solidFill>
                <a:effectLst/>
                <a:uLnTx/>
                <a:uFillTx/>
                <a:latin typeface="Arial"/>
                <a:ea typeface="+mn-ea"/>
                <a:cs typeface="+mn-cs"/>
              </a:rPr>
              <a:t>membránově vázané ligandy</a:t>
            </a: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 (podobně jako ligandy Notch dráhy)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ephriny A – na membráně upevněny pomocí tzv. </a:t>
            </a:r>
            <a:r>
              <a:rPr kumimoji="0" lang="cs-CZ" altLang="cs-CZ" b="1" i="0" u="none" strike="noStrike" kern="0" cap="none" spc="0" normalizeH="0" baseline="0" noProof="0" dirty="0" smtClean="0">
                <a:ln>
                  <a:noFill/>
                </a:ln>
                <a:solidFill>
                  <a:srgbClr val="000000"/>
                </a:solidFill>
                <a:effectLst/>
                <a:uLnTx/>
                <a:uFillTx/>
                <a:latin typeface="Arial"/>
                <a:ea typeface="+mn-ea"/>
                <a:cs typeface="+mn-cs"/>
              </a:rPr>
              <a:t>GPI kotvy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ephriny B – transmembránové ligandy, které samy jsou schopny signálovat do buňky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altLang="cs-CZ" b="0" i="0" u="none" strike="noStrike" kern="0" cap="none" spc="0" normalizeH="0" baseline="0" noProof="0" dirty="0" smtClean="0">
                <a:ln>
                  <a:noFill/>
                </a:ln>
                <a:solidFill>
                  <a:srgbClr val="000000"/>
                </a:solidFill>
                <a:effectLst/>
                <a:uLnTx/>
                <a:uFillTx/>
                <a:latin typeface="Arial"/>
                <a:ea typeface="+mn-ea"/>
                <a:cs typeface="+mn-cs"/>
              </a:rPr>
              <a:t>Eph/ephrin systém je zapojen zejména do „navigace“ buněk (např. buněk cév) či jejich částí (např. navádění axonů v nervové soustavě), a do „contact-mediated cell sorting“ ve vyvíjejícím se embryu. Jde o obecný mechanismus regulující migraci buněk.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75656"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Eph/ephrin komplex</a:t>
            </a:r>
          </a:p>
        </p:txBody>
      </p:sp>
      <p:pic>
        <p:nvPicPr>
          <p:cNvPr id="3" name="Picture 5"/>
          <p:cNvPicPr>
            <a:picLocks noChangeAspect="1" noChangeArrowheads="1"/>
          </p:cNvPicPr>
          <p:nvPr/>
        </p:nvPicPr>
        <p:blipFill>
          <a:blip r:embed="rId2" cstate="print"/>
          <a:srcRect l="19337" t="4063" r="18583" b="25424"/>
          <a:stretch>
            <a:fillRect/>
          </a:stretch>
        </p:blipFill>
        <p:spPr bwMode="auto">
          <a:xfrm>
            <a:off x="4273377" y="1196752"/>
            <a:ext cx="4870623" cy="5589240"/>
          </a:xfrm>
          <a:prstGeom prst="rect">
            <a:avLst/>
          </a:prstGeom>
          <a:noFill/>
          <a:ln w="9525">
            <a:noFill/>
            <a:miter lim="800000"/>
            <a:headEnd/>
            <a:tailEnd/>
          </a:ln>
          <a:effectLst/>
        </p:spPr>
      </p:pic>
      <p:sp>
        <p:nvSpPr>
          <p:cNvPr id="5" name="Text Box 6"/>
          <p:cNvSpPr txBox="1">
            <a:spLocks noChangeArrowheads="1"/>
          </p:cNvSpPr>
          <p:nvPr/>
        </p:nvSpPr>
        <p:spPr bwMode="auto">
          <a:xfrm>
            <a:off x="1115616" y="2564904"/>
            <a:ext cx="3095625" cy="1200329"/>
          </a:xfrm>
          <a:prstGeom prst="rect">
            <a:avLst/>
          </a:prstGeom>
          <a:noFill/>
          <a:ln w="9525">
            <a:noFill/>
            <a:miter lim="800000"/>
            <a:headEnd/>
            <a:tailEnd/>
          </a:ln>
          <a:effec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cs-CZ" altLang="cs-CZ" sz="1800" i="0" u="none" strike="noStrike" kern="0" cap="none" spc="0" normalizeH="0" baseline="0" noProof="0" dirty="0" smtClean="0">
                <a:ln>
                  <a:noFill/>
                </a:ln>
                <a:solidFill>
                  <a:sysClr val="windowText" lastClr="000000"/>
                </a:solidFill>
                <a:effectLst/>
                <a:uLnTx/>
                <a:uFillTx/>
              </a:rPr>
              <a:t>Jedinečná </a:t>
            </a:r>
            <a:r>
              <a:rPr kumimoji="0" lang="cs-CZ" altLang="cs-CZ" sz="1800" i="0" u="none" strike="noStrike" kern="0" cap="none" spc="0" normalizeH="0" baseline="0" noProof="0" dirty="0" err="1" smtClean="0">
                <a:ln>
                  <a:noFill/>
                </a:ln>
                <a:solidFill>
                  <a:sysClr val="windowText" lastClr="000000"/>
                </a:solidFill>
                <a:effectLst/>
                <a:uLnTx/>
                <a:uFillTx/>
              </a:rPr>
              <a:t>vlasnost</a:t>
            </a:r>
            <a:r>
              <a:rPr kumimoji="0" lang="cs-CZ" altLang="cs-CZ" sz="1800" i="0" u="none" strike="noStrike" kern="0" cap="none" spc="0" normalizeH="0" noProof="0" dirty="0" smtClean="0">
                <a:ln>
                  <a:noFill/>
                </a:ln>
                <a:solidFill>
                  <a:sysClr val="windowText" lastClr="000000"/>
                </a:solidFill>
                <a:effectLst/>
                <a:uLnTx/>
                <a:uFillTx/>
              </a:rPr>
              <a:t> </a:t>
            </a:r>
            <a:r>
              <a:rPr kumimoji="0" lang="cs-CZ" altLang="cs-CZ" sz="1800" i="0" u="none" strike="noStrike" kern="0" cap="none" spc="0" normalizeH="0" noProof="0" dirty="0" err="1" smtClean="0">
                <a:ln>
                  <a:noFill/>
                </a:ln>
                <a:solidFill>
                  <a:sysClr val="windowText" lastClr="000000"/>
                </a:solidFill>
                <a:effectLst/>
                <a:uLnTx/>
                <a:uFillTx/>
              </a:rPr>
              <a:t>ephrinů</a:t>
            </a:r>
            <a:r>
              <a:rPr kumimoji="0" lang="cs-CZ" altLang="cs-CZ" sz="1800" i="0" u="none" strike="noStrike" kern="0" cap="none" spc="0" normalizeH="0" baseline="0" noProof="0" dirty="0" smtClean="0">
                <a:ln>
                  <a:noFill/>
                </a:ln>
                <a:solidFill>
                  <a:sysClr val="windowText" lastClr="000000"/>
                </a:solidFill>
                <a:effectLst/>
                <a:uLnTx/>
                <a:uFillTx/>
              </a:rPr>
              <a:t>: </a:t>
            </a:r>
            <a:r>
              <a:rPr kumimoji="0" lang="cs-CZ" altLang="cs-CZ" sz="1800" i="0" u="none" strike="noStrike" kern="0" cap="none" spc="0" normalizeH="0" baseline="0" noProof="0" dirty="0" smtClean="0">
                <a:ln>
                  <a:noFill/>
                </a:ln>
                <a:solidFill>
                  <a:sysClr val="windowText" lastClr="000000"/>
                </a:solidFill>
                <a:effectLst/>
                <a:uLnTx/>
                <a:uFillTx/>
              </a:rPr>
              <a:t>reverse signalling – tj. nesignáluje jen receptor, ale i ligand</a:t>
            </a:r>
          </a:p>
        </p:txBody>
      </p:sp>
      <p:sp>
        <p:nvSpPr>
          <p:cNvPr id="6" name="Rectangle 5"/>
          <p:cNvSpPr/>
          <p:nvPr/>
        </p:nvSpPr>
        <p:spPr>
          <a:xfrm>
            <a:off x="1115616" y="2492895"/>
            <a:ext cx="3096344" cy="127233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t="78605"/>
          <a:stretch>
            <a:fillRect/>
          </a:stretch>
        </p:blipFill>
        <p:spPr bwMode="auto">
          <a:xfrm>
            <a:off x="1619672" y="2492896"/>
            <a:ext cx="7075487" cy="1529408"/>
          </a:xfrm>
          <a:prstGeom prst="rect">
            <a:avLst/>
          </a:prstGeom>
          <a:noFill/>
          <a:ln w="9525">
            <a:noFill/>
            <a:miter lim="800000"/>
            <a:headEnd/>
            <a:tailEnd/>
          </a:ln>
          <a:effectLst/>
        </p:spPr>
      </p:pic>
      <p:sp>
        <p:nvSpPr>
          <p:cNvPr id="4" name="Rectangle 3"/>
          <p:cNvSpPr txBox="1">
            <a:spLocks noChangeArrowheads="1"/>
          </p:cNvSpPr>
          <p:nvPr/>
        </p:nvSpPr>
        <p:spPr bwMode="auto">
          <a:xfrm>
            <a:off x="1483568" y="3082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Eph/ephrin komplex</a:t>
            </a:r>
          </a:p>
        </p:txBody>
      </p:sp>
      <p:sp>
        <p:nvSpPr>
          <p:cNvPr id="5"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mn-cs"/>
              </a:rPr>
              <a:t>legenda k obrázku:</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smtClean="0">
                <a:solidFill>
                  <a:schemeClr val="accent1">
                    <a:lumMod val="75000"/>
                  </a:schemeClr>
                </a:solidFill>
                <a:latin typeface="Arial"/>
              </a:rPr>
              <a:t>Eph/ephrin komplex</a:t>
            </a:r>
          </a:p>
        </p:txBody>
      </p:sp>
      <p:sp>
        <p:nvSpPr>
          <p:cNvPr id="12" name="Text Box 4"/>
          <p:cNvSpPr txBox="1">
            <a:spLocks noChangeArrowheads="1"/>
          </p:cNvSpPr>
          <p:nvPr/>
        </p:nvSpPr>
        <p:spPr bwMode="auto">
          <a:xfrm>
            <a:off x="5148064" y="1685707"/>
            <a:ext cx="3852440" cy="2031325"/>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smtClean="0">
                <a:ln>
                  <a:noFill/>
                </a:ln>
                <a:solidFill>
                  <a:sysClr val="windowText" lastClr="000000"/>
                </a:solidFill>
                <a:effectLst/>
                <a:uLnTx/>
                <a:uFillTx/>
              </a:rPr>
              <a:t>Supporting Information Movie 2. Ephrin-B2 induces extremely rapid growth cone collapse and axon retraction in VT RGCs. Movie depicts VT growth cones treated with ephrin-B2. Frames were captured at 30-second intervals for 45 minutes, replayed at 15 frames per second. 0.5 μg/ml pre-clustered ephrin-B2 was added after 15 minutes (2 second interval in movie). </a:t>
            </a:r>
          </a:p>
        </p:txBody>
      </p:sp>
      <p:sp>
        <p:nvSpPr>
          <p:cNvPr id="13" name="Text Box 5"/>
          <p:cNvSpPr txBox="1">
            <a:spLocks noChangeArrowheads="1"/>
          </p:cNvSpPr>
          <p:nvPr/>
        </p:nvSpPr>
        <p:spPr bwMode="auto">
          <a:xfrm>
            <a:off x="5148064" y="3774519"/>
            <a:ext cx="3852440" cy="224676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smtClean="0">
                <a:ln>
                  <a:noFill/>
                </a:ln>
                <a:solidFill>
                  <a:sysClr val="windowText" lastClr="000000"/>
                </a:solidFill>
                <a:effectLst/>
                <a:uLnTx/>
                <a:uFillTx/>
              </a:rPr>
              <a:t>Supporting Information Movie 4. Inhibiting Rho kinase strongly diminishes axon retraction but does not affect growth cone collapse. Movie depicts VT growth cones pre-treated the Rho kinase inhibitor Y-27632 for 1 hour, followed by treatment with ephrin-B2. Frames were captured at 30-second intervals for 45 minutes, replayed at 15 frames per second. 0.5 μg/ml pre-clustered ephrin-B2 was added after 15 minutes (2 second interval in movie). </a:t>
            </a:r>
          </a:p>
        </p:txBody>
      </p:sp>
      <p:sp>
        <p:nvSpPr>
          <p:cNvPr id="16" name="Text Box 8"/>
          <p:cNvSpPr txBox="1">
            <a:spLocks noChangeArrowheads="1"/>
          </p:cNvSpPr>
          <p:nvPr/>
        </p:nvSpPr>
        <p:spPr bwMode="auto">
          <a:xfrm>
            <a:off x="5235004" y="6381750"/>
            <a:ext cx="3873500" cy="27463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smtClean="0">
                <a:ln>
                  <a:noFill/>
                </a:ln>
                <a:solidFill>
                  <a:sysClr val="windowText" lastClr="000000"/>
                </a:solidFill>
                <a:effectLst/>
                <a:uLnTx/>
                <a:uFillTx/>
              </a:rPr>
              <a:t>videa z Petros et al., Dev. Neurobiol. 2010</a:t>
            </a:r>
          </a:p>
        </p:txBody>
      </p:sp>
      <p:pic>
        <p:nvPicPr>
          <p:cNvPr id="3" name="ephrinB induced growth cone collap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2100" y="1268760"/>
            <a:ext cx="3094464" cy="2250519"/>
          </a:xfrm>
          <a:prstGeom prst="rect">
            <a:avLst/>
          </a:prstGeom>
        </p:spPr>
      </p:pic>
      <p:pic>
        <p:nvPicPr>
          <p:cNvPr id="5" name="EphrinB2 with Rho kinase inhibitor.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882099" y="3875237"/>
            <a:ext cx="3084939" cy="25065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15" name="Oval 12"/>
          <p:cNvSpPr>
            <a:spLocks noChangeArrowheads="1"/>
          </p:cNvSpPr>
          <p:nvPr/>
        </p:nvSpPr>
        <p:spPr bwMode="auto">
          <a:xfrm rot="1399111">
            <a:off x="4582029" y="1699449"/>
            <a:ext cx="1242923"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511291"/>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15" name="Oval 12"/>
          <p:cNvSpPr>
            <a:spLocks noChangeArrowheads="1"/>
          </p:cNvSpPr>
          <p:nvPr/>
        </p:nvSpPr>
        <p:spPr bwMode="auto">
          <a:xfrm rot="20369568">
            <a:off x="3989738" y="5479916"/>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smtClean="0">
                <a:solidFill>
                  <a:schemeClr val="accent1">
                    <a:lumMod val="75000"/>
                  </a:schemeClr>
                </a:solidFill>
                <a:latin typeface="Arial"/>
              </a:rPr>
              <a:t>Hedgehog </a:t>
            </a:r>
            <a:r>
              <a:rPr lang="en-US" altLang="cs-CZ" sz="3200" b="1" kern="0" dirty="0" err="1" smtClean="0">
                <a:solidFill>
                  <a:schemeClr val="accent1">
                    <a:lumMod val="75000"/>
                  </a:schemeClr>
                </a:solidFill>
                <a:latin typeface="Arial"/>
              </a:rPr>
              <a:t>dráha</a:t>
            </a:r>
            <a:endParaRPr lang="cs-CZ" altLang="cs-CZ" sz="3200" b="1" kern="0" dirty="0" smtClean="0">
              <a:solidFill>
                <a:schemeClr val="accent1">
                  <a:lumMod val="75000"/>
                </a:schemeClr>
              </a:solidFill>
              <a:latin typeface="Arial"/>
            </a:endParaRPr>
          </a:p>
        </p:txBody>
      </p:sp>
      <p:sp>
        <p:nvSpPr>
          <p:cNvPr id="8" name="Rectangle 6"/>
          <p:cNvSpPr txBox="1">
            <a:spLocks noChangeArrowheads="1"/>
          </p:cNvSpPr>
          <p:nvPr/>
        </p:nvSpPr>
        <p:spPr bwMode="auto">
          <a:xfrm>
            <a:off x="1181472" y="1710010"/>
            <a:ext cx="339052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hedgehog (Hh) u octomilky – název „ježek“ podle fenotypu larvy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u savců jsou tři homology:</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 sonic hedgehod (Shh)</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indian hedgehog (Ihh) </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smtClean="0">
                <a:ln>
                  <a:noFill/>
                </a:ln>
                <a:solidFill>
                  <a:srgbClr val="000000"/>
                </a:solidFill>
                <a:effectLst/>
                <a:uLnTx/>
                <a:uFillTx/>
                <a:latin typeface="Arial"/>
                <a:ea typeface="+mn-ea"/>
                <a:cs typeface="+mn-cs"/>
              </a:rPr>
              <a:t>desert hedgehog (Dhh)</a:t>
            </a:r>
          </a:p>
        </p:txBody>
      </p:sp>
      <p:pic>
        <p:nvPicPr>
          <p:cNvPr id="9" name="Picture 4" descr="hedgehog in Drosophila"/>
          <p:cNvPicPr>
            <a:picLocks noChangeAspect="1" noChangeArrowheads="1"/>
          </p:cNvPicPr>
          <p:nvPr/>
        </p:nvPicPr>
        <p:blipFill>
          <a:blip r:embed="rId2" cstate="print"/>
          <a:srcRect/>
          <a:stretch>
            <a:fillRect/>
          </a:stretch>
        </p:blipFill>
        <p:spPr bwMode="auto">
          <a:xfrm>
            <a:off x="4557613" y="1700808"/>
            <a:ext cx="2606675" cy="3829050"/>
          </a:xfrm>
          <a:prstGeom prst="rect">
            <a:avLst/>
          </a:prstGeom>
          <a:noFill/>
          <a:ln w="9525">
            <a:noFill/>
            <a:miter lim="800000"/>
            <a:headEnd/>
            <a:tailEnd/>
          </a:ln>
          <a:effectLst/>
        </p:spPr>
      </p:pic>
      <p:pic>
        <p:nvPicPr>
          <p:cNvPr id="10" name="Picture 8" descr="Sonicrun_2006"/>
          <p:cNvPicPr>
            <a:picLocks noChangeAspect="1" noChangeArrowheads="1"/>
          </p:cNvPicPr>
          <p:nvPr/>
        </p:nvPicPr>
        <p:blipFill>
          <a:blip r:embed="rId3" cstate="print"/>
          <a:srcRect/>
          <a:stretch>
            <a:fillRect/>
          </a:stretch>
        </p:blipFill>
        <p:spPr bwMode="auto">
          <a:xfrm>
            <a:off x="7308304" y="4077072"/>
            <a:ext cx="1670050" cy="2625725"/>
          </a:xfrm>
          <a:prstGeom prst="rect">
            <a:avLst/>
          </a:prstGeom>
          <a:noFill/>
          <a:ln w="9525">
            <a:noFill/>
            <a:miter lim="800000"/>
            <a:headEnd/>
            <a:tailEnd/>
          </a:ln>
          <a:effectLst/>
        </p:spPr>
      </p:pic>
      <p:sp>
        <p:nvSpPr>
          <p:cNvPr id="11" name="Text Box 10"/>
          <p:cNvSpPr txBox="1">
            <a:spLocks noChangeArrowheads="1"/>
          </p:cNvSpPr>
          <p:nvPr/>
        </p:nvSpPr>
        <p:spPr bwMode="auto">
          <a:xfrm>
            <a:off x="6588323" y="6216650"/>
            <a:ext cx="20161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Sonic the Hedgehog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Schéma Shh dráhy</a:t>
            </a:r>
          </a:p>
        </p:txBody>
      </p:sp>
      <p:pic>
        <p:nvPicPr>
          <p:cNvPr id="4" name="Picture 4" descr="Sonic_hedgehog_pathway"/>
          <p:cNvPicPr>
            <a:picLocks noChangeAspect="1" noChangeArrowheads="1"/>
          </p:cNvPicPr>
          <p:nvPr/>
        </p:nvPicPr>
        <p:blipFill>
          <a:blip r:embed="rId2" cstate="print"/>
          <a:srcRect t="2797"/>
          <a:stretch>
            <a:fillRect/>
          </a:stretch>
        </p:blipFill>
        <p:spPr bwMode="auto">
          <a:xfrm>
            <a:off x="1619672" y="1311384"/>
            <a:ext cx="7524328" cy="51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mn-cs"/>
              </a:rPr>
              <a:t>legenda k obrázku:</a:t>
            </a:r>
          </a:p>
        </p:txBody>
      </p:sp>
      <p:sp>
        <p:nvSpPr>
          <p:cNvPr id="6" name="Text Box 10"/>
          <p:cNvSpPr txBox="1">
            <a:spLocks noChangeArrowheads="1"/>
          </p:cNvSpPr>
          <p:nvPr/>
        </p:nvSpPr>
        <p:spPr bwMode="auto">
          <a:xfrm>
            <a:off x="1476672" y="2636912"/>
            <a:ext cx="6983760" cy="224676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Sonic hedgehog (SHH) is translated as a ~45kDa precursor and undergoes autocatalytic processing to produce an ~20kDa N-terminal signaling domain (referred to as SHH-N) and a ~25kDa C-terminal domain with no known signaling role (1 on figure 5). During the cleavage, a cholesterol molecule is added to the carboxyl end of the N-terminal domain, which is involved in trafficking, secretion and receptor interaction of the ligand. When SHH reaches its target cell, it binds to the Patched-1 (PTCH1) receptor(3). In the absence of ligand, PTCH1 inhibits Smoothened (SMO), a downstream protein in the pathway(4). It has been suggested that SMO is regulated by a small molecule, the cellular localisation of which is controlled by PTCH. PTCH1 has a sterol sensing domain (SSD), which has been shown to be essential for suppression of Smo activity. A current theory of how PTCH regulates SMO is by removing oxysterols from SMO. PTCH acts like a sterol pump and remove oxysterols that have been created by 7-dehydrocholesterol reductase. Upon binding of a Hh protein or a mutation in the SSD of PTCH the pump is turned off allowing oxysterols to accumulate around SMO.This accumulation of sterols allows SMO to become active or stay on the membrane for a longer period of time. The binding of SHH relieves SMO inhibition, leading to activation of the GLI transcription factors(5): the activators Gli1 and Gli2 and the repressor Gli3. The sequence of molecular events that connect SMO to GLIs is poorly understood. Activated GLI accumulates in the nucleus(6) and controls the transcription of hedgehog target genes(7). </a:t>
            </a:r>
          </a:p>
        </p:txBody>
      </p:sp>
      <p:sp>
        <p:nvSpPr>
          <p:cNvPr id="7"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Schéma Shh dráhy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Shh</a:t>
            </a:r>
          </a:p>
        </p:txBody>
      </p:sp>
      <p:sp>
        <p:nvSpPr>
          <p:cNvPr id="5" name="Rectangle 5"/>
          <p:cNvSpPr txBox="1">
            <a:spLocks noChangeArrowheads="1"/>
          </p:cNvSpPr>
          <p:nvPr/>
        </p:nvSpPr>
        <p:spPr bwMode="auto">
          <a:xfrm>
            <a:off x="1598984" y="1700808"/>
            <a:ext cx="736550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cs-CZ" altLang="cs-CZ" b="0" i="0" u="none" strike="noStrike" kern="0" cap="none" spc="0" normalizeH="0" baseline="0" noProof="0" dirty="0" smtClean="0">
                <a:ln>
                  <a:noFill/>
                </a:ln>
                <a:solidFill>
                  <a:srgbClr val="000000"/>
                </a:solidFill>
                <a:effectLst/>
                <a:uLnTx/>
                <a:uFillTx/>
                <a:latin typeface="Arial"/>
                <a:ea typeface="+mj-ea"/>
                <a:cs typeface="+mj-cs"/>
              </a:rPr>
              <a:t>Shh = jeden z nejlépe popsaných klasických morfogenů (tzv. </a:t>
            </a:r>
            <a:r>
              <a:rPr kumimoji="0" lang="cs-CZ" altLang="cs-CZ" b="1" i="0" u="none" strike="noStrike" kern="0" cap="none" spc="0" normalizeH="0" baseline="0" noProof="0" dirty="0" smtClean="0">
                <a:ln>
                  <a:noFill/>
                </a:ln>
                <a:solidFill>
                  <a:srgbClr val="000000"/>
                </a:solidFill>
                <a:effectLst/>
                <a:uLnTx/>
                <a:uFillTx/>
                <a:latin typeface="Arial"/>
                <a:ea typeface="+mj-ea"/>
                <a:cs typeface="+mj-cs"/>
              </a:rPr>
              <a:t>model francouzské vlajky</a:t>
            </a:r>
            <a:r>
              <a:rPr kumimoji="0" lang="cs-CZ" altLang="cs-CZ" b="0" i="0" u="none" strike="noStrike" kern="0" cap="none" spc="0" normalizeH="0" baseline="0" noProof="0" dirty="0" smtClean="0">
                <a:ln>
                  <a:noFill/>
                </a:ln>
                <a:solidFill>
                  <a:srgbClr val="000000"/>
                </a:solidFill>
                <a:effectLst/>
                <a:uLnTx/>
                <a:uFillTx/>
                <a:latin typeface="Arial"/>
                <a:ea typeface="+mj-ea"/>
                <a:cs typeface="+mj-cs"/>
              </a:rPr>
              <a:t>) – v závislosti na koncentraci morfogenu se spouští odlišné transkripční programy</a:t>
            </a:r>
          </a:p>
        </p:txBody>
      </p:sp>
      <p:pic>
        <p:nvPicPr>
          <p:cNvPr id="6" name="Picture 4" descr="Limb_bud Shh"/>
          <p:cNvPicPr>
            <a:picLocks noChangeAspect="1" noChangeArrowheads="1"/>
          </p:cNvPicPr>
          <p:nvPr/>
        </p:nvPicPr>
        <p:blipFill>
          <a:blip r:embed="rId2" cstate="print"/>
          <a:srcRect/>
          <a:stretch>
            <a:fillRect/>
          </a:stretch>
        </p:blipFill>
        <p:spPr bwMode="auto">
          <a:xfrm>
            <a:off x="3131840" y="2924944"/>
            <a:ext cx="555389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48376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Shh</a:t>
            </a:r>
          </a:p>
        </p:txBody>
      </p:sp>
      <p:sp>
        <p:nvSpPr>
          <p:cNvPr id="6" name="Text Box 7"/>
          <p:cNvSpPr txBox="1">
            <a:spLocks noChangeArrowheads="1"/>
          </p:cNvSpPr>
          <p:nvPr/>
        </p:nvSpPr>
        <p:spPr bwMode="auto">
          <a:xfrm>
            <a:off x="284380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pic>
        <p:nvPicPr>
          <p:cNvPr id="2" name="4996_Shh_5492_OPT_Scan_merg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1880" y="1407250"/>
            <a:ext cx="33528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Shh</a:t>
            </a:r>
          </a:p>
        </p:txBody>
      </p:sp>
      <p:pic>
        <p:nvPicPr>
          <p:cNvPr id="4" name="Picture 4" descr="Shh limb phenotypes"/>
          <p:cNvPicPr>
            <a:picLocks noChangeAspect="1" noChangeArrowheads="1"/>
          </p:cNvPicPr>
          <p:nvPr/>
        </p:nvPicPr>
        <p:blipFill>
          <a:blip r:embed="rId2" cstate="print"/>
          <a:srcRect r="47649" b="20518"/>
          <a:stretch>
            <a:fillRect/>
          </a:stretch>
        </p:blipFill>
        <p:spPr bwMode="auto">
          <a:xfrm>
            <a:off x="4932040" y="1124744"/>
            <a:ext cx="3653400" cy="5733256"/>
          </a:xfrm>
          <a:prstGeom prst="rect">
            <a:avLst/>
          </a:prstGeom>
          <a:noFill/>
          <a:ln w="9525">
            <a:noFill/>
            <a:miter lim="800000"/>
            <a:headEnd/>
            <a:tailEnd/>
          </a:ln>
        </p:spPr>
      </p:pic>
      <p:pic>
        <p:nvPicPr>
          <p:cNvPr id="5" name="Picture 5" descr="Limb_bud Shh"/>
          <p:cNvPicPr>
            <a:picLocks noChangeAspect="1" noChangeArrowheads="1"/>
          </p:cNvPicPr>
          <p:nvPr/>
        </p:nvPicPr>
        <p:blipFill>
          <a:blip r:embed="rId3" cstate="print"/>
          <a:srcRect t="40891" b="10388"/>
          <a:stretch>
            <a:fillRect/>
          </a:stretch>
        </p:blipFill>
        <p:spPr bwMode="auto">
          <a:xfrm>
            <a:off x="2627784" y="1196752"/>
            <a:ext cx="1809750" cy="1511300"/>
          </a:xfrm>
          <a:prstGeom prst="rect">
            <a:avLst/>
          </a:prstGeom>
          <a:noFill/>
          <a:ln w="9525">
            <a:noFill/>
            <a:miter lim="800000"/>
            <a:headEnd/>
            <a:tailEnd/>
          </a:ln>
        </p:spPr>
      </p:pic>
      <p:grpSp>
        <p:nvGrpSpPr>
          <p:cNvPr id="6" name="Group 45"/>
          <p:cNvGrpSpPr>
            <a:grpSpLocks/>
          </p:cNvGrpSpPr>
          <p:nvPr/>
        </p:nvGrpSpPr>
        <p:grpSpPr bwMode="auto">
          <a:xfrm>
            <a:off x="2771800" y="2709068"/>
            <a:ext cx="1809750" cy="3024188"/>
            <a:chOff x="930" y="1298"/>
            <a:chExt cx="1140" cy="1905"/>
          </a:xfrm>
        </p:grpSpPr>
        <p:pic>
          <p:nvPicPr>
            <p:cNvPr id="7" name="Picture 6" descr="Limb_bud Shh"/>
            <p:cNvPicPr>
              <a:picLocks noChangeAspect="1" noChangeArrowheads="1"/>
            </p:cNvPicPr>
            <p:nvPr/>
          </p:nvPicPr>
          <p:blipFill>
            <a:blip r:embed="rId3" cstate="print"/>
            <a:srcRect t="40891" b="10388"/>
            <a:stretch>
              <a:fillRect/>
            </a:stretch>
          </p:blipFill>
          <p:spPr bwMode="auto">
            <a:xfrm>
              <a:off x="930" y="1298"/>
              <a:ext cx="1140" cy="952"/>
            </a:xfrm>
            <a:prstGeom prst="rect">
              <a:avLst/>
            </a:prstGeom>
            <a:noFill/>
            <a:ln w="9525">
              <a:noFill/>
              <a:miter lim="800000"/>
              <a:headEnd/>
              <a:tailEnd/>
            </a:ln>
          </p:spPr>
        </p:pic>
        <p:pic>
          <p:nvPicPr>
            <p:cNvPr id="8" name="Picture 7" descr="Limb_bud Shh"/>
            <p:cNvPicPr>
              <a:picLocks noChangeAspect="1" noChangeArrowheads="1"/>
            </p:cNvPicPr>
            <p:nvPr/>
          </p:nvPicPr>
          <p:blipFill>
            <a:blip r:embed="rId3" cstate="print"/>
            <a:srcRect t="40891" b="10388"/>
            <a:stretch>
              <a:fillRect/>
            </a:stretch>
          </p:blipFill>
          <p:spPr bwMode="auto">
            <a:xfrm>
              <a:off x="930" y="2251"/>
              <a:ext cx="1140" cy="952"/>
            </a:xfrm>
            <a:prstGeom prst="rect">
              <a:avLst/>
            </a:prstGeom>
            <a:noFill/>
            <a:ln w="9525">
              <a:noFill/>
              <a:miter lim="800000"/>
              <a:headEnd/>
              <a:tailEnd/>
            </a:ln>
          </p:spPr>
        </p:pic>
        <p:sp>
          <p:nvSpPr>
            <p:cNvPr id="9" name="Oval 8"/>
            <p:cNvSpPr>
              <a:spLocks noChangeArrowheads="1"/>
            </p:cNvSpPr>
            <p:nvPr/>
          </p:nvSpPr>
          <p:spPr bwMode="auto">
            <a:xfrm>
              <a:off x="1339" y="256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0" name="Oval 9"/>
            <p:cNvSpPr>
              <a:spLocks noChangeArrowheads="1"/>
            </p:cNvSpPr>
            <p:nvPr/>
          </p:nvSpPr>
          <p:spPr bwMode="auto">
            <a:xfrm>
              <a:off x="1247" y="256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1" name="Oval 10"/>
            <p:cNvSpPr>
              <a:spLocks noChangeArrowheads="1"/>
            </p:cNvSpPr>
            <p:nvPr/>
          </p:nvSpPr>
          <p:spPr bwMode="auto">
            <a:xfrm>
              <a:off x="1292" y="2522"/>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2" name="Oval 11"/>
            <p:cNvSpPr>
              <a:spLocks noChangeArrowheads="1"/>
            </p:cNvSpPr>
            <p:nvPr/>
          </p:nvSpPr>
          <p:spPr bwMode="auto">
            <a:xfrm>
              <a:off x="1292" y="261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3" name="Oval 12"/>
            <p:cNvSpPr>
              <a:spLocks noChangeArrowheads="1"/>
            </p:cNvSpPr>
            <p:nvPr/>
          </p:nvSpPr>
          <p:spPr bwMode="auto">
            <a:xfrm>
              <a:off x="1156" y="256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4" name="Oval 13"/>
            <p:cNvSpPr>
              <a:spLocks noChangeArrowheads="1"/>
            </p:cNvSpPr>
            <p:nvPr/>
          </p:nvSpPr>
          <p:spPr bwMode="auto">
            <a:xfrm>
              <a:off x="1201" y="261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5" name="Oval 14"/>
            <p:cNvSpPr>
              <a:spLocks noChangeArrowheads="1"/>
            </p:cNvSpPr>
            <p:nvPr/>
          </p:nvSpPr>
          <p:spPr bwMode="auto">
            <a:xfrm>
              <a:off x="1475" y="270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6" name="Oval 15"/>
            <p:cNvSpPr>
              <a:spLocks noChangeArrowheads="1"/>
            </p:cNvSpPr>
            <p:nvPr/>
          </p:nvSpPr>
          <p:spPr bwMode="auto">
            <a:xfrm>
              <a:off x="1383" y="270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7" name="Oval 16"/>
            <p:cNvSpPr>
              <a:spLocks noChangeArrowheads="1"/>
            </p:cNvSpPr>
            <p:nvPr/>
          </p:nvSpPr>
          <p:spPr bwMode="auto">
            <a:xfrm>
              <a:off x="1383" y="2613"/>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8" name="Oval 17"/>
            <p:cNvSpPr>
              <a:spLocks noChangeArrowheads="1"/>
            </p:cNvSpPr>
            <p:nvPr/>
          </p:nvSpPr>
          <p:spPr bwMode="auto">
            <a:xfrm>
              <a:off x="1428" y="265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19" name="Oval 18"/>
            <p:cNvSpPr>
              <a:spLocks noChangeArrowheads="1"/>
            </p:cNvSpPr>
            <p:nvPr/>
          </p:nvSpPr>
          <p:spPr bwMode="auto">
            <a:xfrm>
              <a:off x="1247" y="2659"/>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0" name="Oval 19"/>
            <p:cNvSpPr>
              <a:spLocks noChangeArrowheads="1"/>
            </p:cNvSpPr>
            <p:nvPr/>
          </p:nvSpPr>
          <p:spPr bwMode="auto">
            <a:xfrm>
              <a:off x="1337" y="265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1" name="Oval 20"/>
            <p:cNvSpPr>
              <a:spLocks noChangeArrowheads="1"/>
            </p:cNvSpPr>
            <p:nvPr/>
          </p:nvSpPr>
          <p:spPr bwMode="auto">
            <a:xfrm>
              <a:off x="1294" y="2795"/>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2" name="Oval 21"/>
            <p:cNvSpPr>
              <a:spLocks noChangeArrowheads="1"/>
            </p:cNvSpPr>
            <p:nvPr/>
          </p:nvSpPr>
          <p:spPr bwMode="auto">
            <a:xfrm>
              <a:off x="1202" y="2795"/>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3" name="Oval 22"/>
            <p:cNvSpPr>
              <a:spLocks noChangeArrowheads="1"/>
            </p:cNvSpPr>
            <p:nvPr/>
          </p:nvSpPr>
          <p:spPr bwMode="auto">
            <a:xfrm>
              <a:off x="1247" y="2749"/>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4" name="Oval 23"/>
            <p:cNvSpPr>
              <a:spLocks noChangeArrowheads="1"/>
            </p:cNvSpPr>
            <p:nvPr/>
          </p:nvSpPr>
          <p:spPr bwMode="auto">
            <a:xfrm>
              <a:off x="1247" y="2842"/>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5" name="Oval 24"/>
            <p:cNvSpPr>
              <a:spLocks noChangeArrowheads="1"/>
            </p:cNvSpPr>
            <p:nvPr/>
          </p:nvSpPr>
          <p:spPr bwMode="auto">
            <a:xfrm>
              <a:off x="1111" y="2795"/>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6" name="Oval 25"/>
            <p:cNvSpPr>
              <a:spLocks noChangeArrowheads="1"/>
            </p:cNvSpPr>
            <p:nvPr/>
          </p:nvSpPr>
          <p:spPr bwMode="auto">
            <a:xfrm>
              <a:off x="1156" y="2842"/>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7" name="Oval 26"/>
            <p:cNvSpPr>
              <a:spLocks noChangeArrowheads="1"/>
            </p:cNvSpPr>
            <p:nvPr/>
          </p:nvSpPr>
          <p:spPr bwMode="auto">
            <a:xfrm>
              <a:off x="1383" y="2886"/>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8" name="Oval 27"/>
            <p:cNvSpPr>
              <a:spLocks noChangeArrowheads="1"/>
            </p:cNvSpPr>
            <p:nvPr/>
          </p:nvSpPr>
          <p:spPr bwMode="auto">
            <a:xfrm>
              <a:off x="1429" y="2750"/>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29" name="Oval 28"/>
            <p:cNvSpPr>
              <a:spLocks noChangeArrowheads="1"/>
            </p:cNvSpPr>
            <p:nvPr/>
          </p:nvSpPr>
          <p:spPr bwMode="auto">
            <a:xfrm>
              <a:off x="1292" y="270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0" name="Oval 29"/>
            <p:cNvSpPr>
              <a:spLocks noChangeArrowheads="1"/>
            </p:cNvSpPr>
            <p:nvPr/>
          </p:nvSpPr>
          <p:spPr bwMode="auto">
            <a:xfrm>
              <a:off x="1383" y="2795"/>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1" name="Oval 30"/>
            <p:cNvSpPr>
              <a:spLocks noChangeArrowheads="1"/>
            </p:cNvSpPr>
            <p:nvPr/>
          </p:nvSpPr>
          <p:spPr bwMode="auto">
            <a:xfrm>
              <a:off x="1202" y="2886"/>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2" name="Oval 31"/>
            <p:cNvSpPr>
              <a:spLocks noChangeArrowheads="1"/>
            </p:cNvSpPr>
            <p:nvPr/>
          </p:nvSpPr>
          <p:spPr bwMode="auto">
            <a:xfrm>
              <a:off x="1292" y="2886"/>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3" name="Oval 32"/>
            <p:cNvSpPr>
              <a:spLocks noChangeArrowheads="1"/>
            </p:cNvSpPr>
            <p:nvPr/>
          </p:nvSpPr>
          <p:spPr bwMode="auto">
            <a:xfrm>
              <a:off x="1292" y="2387"/>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4" name="Oval 33"/>
            <p:cNvSpPr>
              <a:spLocks noChangeArrowheads="1"/>
            </p:cNvSpPr>
            <p:nvPr/>
          </p:nvSpPr>
          <p:spPr bwMode="auto">
            <a:xfrm>
              <a:off x="1337" y="2433"/>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5" name="Oval 34"/>
            <p:cNvSpPr>
              <a:spLocks noChangeArrowheads="1"/>
            </p:cNvSpPr>
            <p:nvPr/>
          </p:nvSpPr>
          <p:spPr bwMode="auto">
            <a:xfrm>
              <a:off x="1156" y="247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6" name="Oval 35"/>
            <p:cNvSpPr>
              <a:spLocks noChangeArrowheads="1"/>
            </p:cNvSpPr>
            <p:nvPr/>
          </p:nvSpPr>
          <p:spPr bwMode="auto">
            <a:xfrm>
              <a:off x="1201" y="2524"/>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7" name="Oval 36"/>
            <p:cNvSpPr>
              <a:spLocks noChangeArrowheads="1"/>
            </p:cNvSpPr>
            <p:nvPr/>
          </p:nvSpPr>
          <p:spPr bwMode="auto">
            <a:xfrm>
              <a:off x="1340" y="2342"/>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8" name="Oval 37"/>
            <p:cNvSpPr>
              <a:spLocks noChangeArrowheads="1"/>
            </p:cNvSpPr>
            <p:nvPr/>
          </p:nvSpPr>
          <p:spPr bwMode="auto">
            <a:xfrm>
              <a:off x="1385" y="2388"/>
              <a:ext cx="44" cy="44"/>
            </a:xfrm>
            <a:prstGeom prst="ellipse">
              <a:avLst/>
            </a:prstGeom>
            <a:solidFill>
              <a:srgbClr val="FF3300"/>
            </a:solidFill>
            <a:ln w="9525">
              <a:solidFill>
                <a:srgbClr val="FF3300"/>
              </a:solidFill>
              <a:round/>
              <a:headEnd/>
              <a:tailEnd/>
            </a:ln>
            <a:effectLst/>
          </p:spPr>
          <p:txBody>
            <a:bodyPr wrap="none" anchor="ctr"/>
            <a:lstStyle/>
            <a:p>
              <a:endParaRPr lang="cs-CZ" altLang="cs-CZ"/>
            </a:p>
          </p:txBody>
        </p:sp>
        <p:sp>
          <p:nvSpPr>
            <p:cNvPr id="39" name="Rectangle 38"/>
            <p:cNvSpPr>
              <a:spLocks noChangeArrowheads="1"/>
            </p:cNvSpPr>
            <p:nvPr/>
          </p:nvSpPr>
          <p:spPr bwMode="auto">
            <a:xfrm>
              <a:off x="1338" y="1752"/>
              <a:ext cx="408" cy="226"/>
            </a:xfrm>
            <a:prstGeom prst="rect">
              <a:avLst/>
            </a:prstGeom>
            <a:solidFill>
              <a:schemeClr val="bg1"/>
            </a:solidFill>
            <a:ln w="9525">
              <a:noFill/>
              <a:miter lim="800000"/>
              <a:headEnd/>
              <a:tailEnd/>
            </a:ln>
            <a:effectLst/>
          </p:spPr>
          <p:txBody>
            <a:bodyPr wrap="none" anchor="ctr"/>
            <a:lstStyle/>
            <a:p>
              <a:endParaRPr lang="cs-CZ" altLang="cs-CZ"/>
            </a:p>
          </p:txBody>
        </p:sp>
        <p:sp>
          <p:nvSpPr>
            <p:cNvPr id="40" name="Rectangle 39"/>
            <p:cNvSpPr>
              <a:spLocks noChangeArrowheads="1"/>
            </p:cNvSpPr>
            <p:nvPr/>
          </p:nvSpPr>
          <p:spPr bwMode="auto">
            <a:xfrm>
              <a:off x="1383" y="1570"/>
              <a:ext cx="272" cy="226"/>
            </a:xfrm>
            <a:prstGeom prst="rect">
              <a:avLst/>
            </a:prstGeom>
            <a:solidFill>
              <a:schemeClr val="bg1"/>
            </a:solidFill>
            <a:ln w="9525">
              <a:noFill/>
              <a:miter lim="800000"/>
              <a:headEnd/>
              <a:tailEnd/>
            </a:ln>
            <a:effectLst/>
          </p:spPr>
          <p:txBody>
            <a:bodyPr wrap="none" anchor="ctr"/>
            <a:lstStyle/>
            <a:p>
              <a:endParaRPr lang="cs-CZ" altLang="cs-CZ"/>
            </a:p>
          </p:txBody>
        </p:sp>
        <p:sp>
          <p:nvSpPr>
            <p:cNvPr id="41" name="Rectangle 40"/>
            <p:cNvSpPr>
              <a:spLocks noChangeArrowheads="1"/>
            </p:cNvSpPr>
            <p:nvPr/>
          </p:nvSpPr>
          <p:spPr bwMode="auto">
            <a:xfrm>
              <a:off x="1520" y="1389"/>
              <a:ext cx="145" cy="271"/>
            </a:xfrm>
            <a:prstGeom prst="rect">
              <a:avLst/>
            </a:prstGeom>
            <a:solidFill>
              <a:schemeClr val="bg1"/>
            </a:solidFill>
            <a:ln w="9525">
              <a:noFill/>
              <a:miter lim="800000"/>
              <a:headEnd/>
              <a:tailEnd/>
            </a:ln>
            <a:effectLst/>
          </p:spPr>
          <p:txBody>
            <a:bodyPr wrap="none" anchor="ctr"/>
            <a:lstStyle/>
            <a:p>
              <a:endParaRPr lang="cs-CZ" altLang="cs-CZ"/>
            </a:p>
          </p:txBody>
        </p:sp>
        <p:sp>
          <p:nvSpPr>
            <p:cNvPr id="42" name="Rectangle 41"/>
            <p:cNvSpPr>
              <a:spLocks noChangeArrowheads="1"/>
            </p:cNvSpPr>
            <p:nvPr/>
          </p:nvSpPr>
          <p:spPr bwMode="auto">
            <a:xfrm rot="1569978">
              <a:off x="1700" y="1614"/>
              <a:ext cx="139" cy="252"/>
            </a:xfrm>
            <a:prstGeom prst="rect">
              <a:avLst/>
            </a:prstGeom>
            <a:solidFill>
              <a:schemeClr val="bg1"/>
            </a:solidFill>
            <a:ln w="9525">
              <a:noFill/>
              <a:miter lim="800000"/>
              <a:headEnd/>
              <a:tailEnd/>
            </a:ln>
            <a:effectLst/>
          </p:spPr>
          <p:txBody>
            <a:bodyPr wrap="none" anchor="ctr"/>
            <a:lstStyle/>
            <a:p>
              <a:endParaRPr lang="cs-CZ" altLang="cs-CZ"/>
            </a:p>
          </p:txBody>
        </p:sp>
        <p:sp>
          <p:nvSpPr>
            <p:cNvPr id="43" name="Rectangle 42"/>
            <p:cNvSpPr>
              <a:spLocks noChangeArrowheads="1"/>
            </p:cNvSpPr>
            <p:nvPr/>
          </p:nvSpPr>
          <p:spPr bwMode="auto">
            <a:xfrm>
              <a:off x="1292" y="1434"/>
              <a:ext cx="145" cy="271"/>
            </a:xfrm>
            <a:prstGeom prst="rect">
              <a:avLst/>
            </a:prstGeom>
            <a:solidFill>
              <a:schemeClr val="bg1"/>
            </a:solidFill>
            <a:ln w="9525">
              <a:noFill/>
              <a:miter lim="800000"/>
              <a:headEnd/>
              <a:tailEnd/>
            </a:ln>
            <a:effectLst/>
          </p:spPr>
          <p:txBody>
            <a:bodyPr wrap="none" anchor="ctr"/>
            <a:lstStyle/>
            <a:p>
              <a:endParaRPr lang="cs-CZ" altLang="cs-CZ"/>
            </a:p>
          </p:txBody>
        </p:sp>
        <p:sp>
          <p:nvSpPr>
            <p:cNvPr id="44" name="Rectangle 43"/>
            <p:cNvSpPr>
              <a:spLocks noChangeArrowheads="1"/>
            </p:cNvSpPr>
            <p:nvPr/>
          </p:nvSpPr>
          <p:spPr bwMode="auto">
            <a:xfrm rot="1569978">
              <a:off x="1746" y="1616"/>
              <a:ext cx="94" cy="90"/>
            </a:xfrm>
            <a:prstGeom prst="rect">
              <a:avLst/>
            </a:prstGeom>
            <a:solidFill>
              <a:schemeClr val="bg1"/>
            </a:solidFill>
            <a:ln w="9525">
              <a:noFill/>
              <a:miter lim="800000"/>
              <a:headEnd/>
              <a:tailEnd/>
            </a:ln>
            <a:effectLst/>
          </p:spPr>
          <p:txBody>
            <a:bodyPr wrap="none" anchor="ctr"/>
            <a:lstStyle/>
            <a:p>
              <a:endParaRPr lang="cs-CZ" altLang="cs-CZ"/>
            </a:p>
          </p:txBody>
        </p:sp>
        <p:sp>
          <p:nvSpPr>
            <p:cNvPr id="45" name="Freeform 44"/>
            <p:cNvSpPr>
              <a:spLocks/>
            </p:cNvSpPr>
            <p:nvPr/>
          </p:nvSpPr>
          <p:spPr bwMode="auto">
            <a:xfrm>
              <a:off x="1338" y="1344"/>
              <a:ext cx="544" cy="589"/>
            </a:xfrm>
            <a:custGeom>
              <a:avLst/>
              <a:gdLst>
                <a:gd name="T0" fmla="*/ 0 w 544"/>
                <a:gd name="T1" fmla="*/ 45 h 589"/>
                <a:gd name="T2" fmla="*/ 91 w 544"/>
                <a:gd name="T3" fmla="*/ 45 h 589"/>
                <a:gd name="T4" fmla="*/ 91 w 544"/>
                <a:gd name="T5" fmla="*/ 136 h 589"/>
                <a:gd name="T6" fmla="*/ 91 w 544"/>
                <a:gd name="T7" fmla="*/ 181 h 589"/>
                <a:gd name="T8" fmla="*/ 181 w 544"/>
                <a:gd name="T9" fmla="*/ 181 h 589"/>
                <a:gd name="T10" fmla="*/ 181 w 544"/>
                <a:gd name="T11" fmla="*/ 136 h 589"/>
                <a:gd name="T12" fmla="*/ 227 w 544"/>
                <a:gd name="T13" fmla="*/ 90 h 589"/>
                <a:gd name="T14" fmla="*/ 227 w 544"/>
                <a:gd name="T15" fmla="*/ 45 h 589"/>
                <a:gd name="T16" fmla="*/ 272 w 544"/>
                <a:gd name="T17" fmla="*/ 0 h 589"/>
                <a:gd name="T18" fmla="*/ 317 w 544"/>
                <a:gd name="T19" fmla="*/ 0 h 589"/>
                <a:gd name="T20" fmla="*/ 317 w 544"/>
                <a:gd name="T21" fmla="*/ 90 h 589"/>
                <a:gd name="T22" fmla="*/ 272 w 544"/>
                <a:gd name="T23" fmla="*/ 136 h 589"/>
                <a:gd name="T24" fmla="*/ 272 w 544"/>
                <a:gd name="T25" fmla="*/ 317 h 589"/>
                <a:gd name="T26" fmla="*/ 317 w 544"/>
                <a:gd name="T27" fmla="*/ 362 h 589"/>
                <a:gd name="T28" fmla="*/ 317 w 544"/>
                <a:gd name="T29" fmla="*/ 408 h 589"/>
                <a:gd name="T30" fmla="*/ 363 w 544"/>
                <a:gd name="T31" fmla="*/ 362 h 589"/>
                <a:gd name="T32" fmla="*/ 363 w 544"/>
                <a:gd name="T33" fmla="*/ 317 h 589"/>
                <a:gd name="T34" fmla="*/ 408 w 544"/>
                <a:gd name="T35" fmla="*/ 272 h 589"/>
                <a:gd name="T36" fmla="*/ 453 w 544"/>
                <a:gd name="T37" fmla="*/ 226 h 589"/>
                <a:gd name="T38" fmla="*/ 499 w 544"/>
                <a:gd name="T39" fmla="*/ 226 h 589"/>
                <a:gd name="T40" fmla="*/ 499 w 544"/>
                <a:gd name="T41" fmla="*/ 272 h 589"/>
                <a:gd name="T42" fmla="*/ 499 w 544"/>
                <a:gd name="T43" fmla="*/ 362 h 589"/>
                <a:gd name="T44" fmla="*/ 499 w 544"/>
                <a:gd name="T45" fmla="*/ 272 h 589"/>
                <a:gd name="T46" fmla="*/ 544 w 544"/>
                <a:gd name="T47" fmla="*/ 272 h 589"/>
                <a:gd name="T48" fmla="*/ 499 w 544"/>
                <a:gd name="T49" fmla="*/ 362 h 589"/>
                <a:gd name="T50" fmla="*/ 499 w 544"/>
                <a:gd name="T51" fmla="*/ 408 h 589"/>
                <a:gd name="T52" fmla="*/ 499 w 544"/>
                <a:gd name="T53" fmla="*/ 453 h 589"/>
                <a:gd name="T54" fmla="*/ 499 w 544"/>
                <a:gd name="T55" fmla="*/ 498 h 589"/>
                <a:gd name="T56" fmla="*/ 453 w 544"/>
                <a:gd name="T57" fmla="*/ 544 h 589"/>
                <a:gd name="T58" fmla="*/ 408 w 544"/>
                <a:gd name="T59" fmla="*/ 589 h 589"/>
                <a:gd name="T60" fmla="*/ 317 w 544"/>
                <a:gd name="T61" fmla="*/ 589 h 589"/>
                <a:gd name="T62" fmla="*/ 227 w 544"/>
                <a:gd name="T63" fmla="*/ 498 h 589"/>
                <a:gd name="T64" fmla="*/ 91 w 544"/>
                <a:gd name="T65" fmla="*/ 317 h 589"/>
                <a:gd name="T66" fmla="*/ 0 w 544"/>
                <a:gd name="T67" fmla="*/ 181 h 589"/>
                <a:gd name="T68" fmla="*/ 0 w 544"/>
                <a:gd name="T69" fmla="*/ 90 h 589"/>
                <a:gd name="T70" fmla="*/ 0 w 544"/>
                <a:gd name="T71" fmla="*/ 45 h 5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4" h="589">
                  <a:moveTo>
                    <a:pt x="0" y="45"/>
                  </a:moveTo>
                  <a:lnTo>
                    <a:pt x="91" y="45"/>
                  </a:lnTo>
                  <a:lnTo>
                    <a:pt x="91" y="136"/>
                  </a:lnTo>
                  <a:lnTo>
                    <a:pt x="91" y="181"/>
                  </a:lnTo>
                  <a:lnTo>
                    <a:pt x="181" y="181"/>
                  </a:lnTo>
                  <a:lnTo>
                    <a:pt x="181" y="136"/>
                  </a:lnTo>
                  <a:lnTo>
                    <a:pt x="227" y="90"/>
                  </a:lnTo>
                  <a:lnTo>
                    <a:pt x="227" y="45"/>
                  </a:lnTo>
                  <a:lnTo>
                    <a:pt x="272" y="0"/>
                  </a:lnTo>
                  <a:lnTo>
                    <a:pt x="317" y="0"/>
                  </a:lnTo>
                  <a:lnTo>
                    <a:pt x="317" y="90"/>
                  </a:lnTo>
                  <a:lnTo>
                    <a:pt x="272" y="136"/>
                  </a:lnTo>
                  <a:lnTo>
                    <a:pt x="272" y="317"/>
                  </a:lnTo>
                  <a:lnTo>
                    <a:pt x="317" y="362"/>
                  </a:lnTo>
                  <a:lnTo>
                    <a:pt x="317" y="408"/>
                  </a:lnTo>
                  <a:lnTo>
                    <a:pt x="363" y="362"/>
                  </a:lnTo>
                  <a:lnTo>
                    <a:pt x="363" y="317"/>
                  </a:lnTo>
                  <a:lnTo>
                    <a:pt x="408" y="272"/>
                  </a:lnTo>
                  <a:lnTo>
                    <a:pt x="453" y="226"/>
                  </a:lnTo>
                  <a:lnTo>
                    <a:pt x="499" y="226"/>
                  </a:lnTo>
                  <a:lnTo>
                    <a:pt x="499" y="272"/>
                  </a:lnTo>
                  <a:lnTo>
                    <a:pt x="499" y="362"/>
                  </a:lnTo>
                  <a:lnTo>
                    <a:pt x="499" y="272"/>
                  </a:lnTo>
                  <a:lnTo>
                    <a:pt x="544" y="272"/>
                  </a:lnTo>
                  <a:lnTo>
                    <a:pt x="499" y="362"/>
                  </a:lnTo>
                  <a:lnTo>
                    <a:pt x="499" y="408"/>
                  </a:lnTo>
                  <a:lnTo>
                    <a:pt x="499" y="453"/>
                  </a:lnTo>
                  <a:lnTo>
                    <a:pt x="499" y="498"/>
                  </a:lnTo>
                  <a:lnTo>
                    <a:pt x="453" y="544"/>
                  </a:lnTo>
                  <a:lnTo>
                    <a:pt x="408" y="589"/>
                  </a:lnTo>
                  <a:lnTo>
                    <a:pt x="317" y="589"/>
                  </a:lnTo>
                  <a:lnTo>
                    <a:pt x="227" y="498"/>
                  </a:lnTo>
                  <a:lnTo>
                    <a:pt x="91" y="317"/>
                  </a:lnTo>
                  <a:lnTo>
                    <a:pt x="0" y="181"/>
                  </a:lnTo>
                  <a:lnTo>
                    <a:pt x="0" y="90"/>
                  </a:lnTo>
                  <a:lnTo>
                    <a:pt x="0" y="45"/>
                  </a:lnTo>
                  <a:close/>
                </a:path>
              </a:pathLst>
            </a:custGeom>
            <a:solidFill>
              <a:schemeClr val="bg1"/>
            </a:solidFill>
            <a:ln w="9525">
              <a:noFill/>
              <a:round/>
              <a:headEnd/>
              <a:tailEnd/>
            </a:ln>
            <a:effectLst/>
          </p:spPr>
          <p:txBody>
            <a:bodyPr/>
            <a:lstStyle/>
            <a:p>
              <a:endParaRPr lang="cs-CZ"/>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187624"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Shh</a:t>
            </a:r>
          </a:p>
        </p:txBody>
      </p:sp>
      <p:sp>
        <p:nvSpPr>
          <p:cNvPr id="23" name="Text Box 4"/>
          <p:cNvSpPr txBox="1">
            <a:spLocks noChangeArrowheads="1"/>
          </p:cNvSpPr>
          <p:nvPr/>
        </p:nvSpPr>
        <p:spPr bwMode="auto">
          <a:xfrm>
            <a:off x="1728514" y="6474822"/>
            <a:ext cx="8820150" cy="338554"/>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0" i="0" u="none" strike="noStrike" kern="0" cap="none" spc="0" normalizeH="0" baseline="0" noProof="0" dirty="0">
                <a:ln>
                  <a:noFill/>
                </a:ln>
                <a:solidFill>
                  <a:sysClr val="windowText" lastClr="000000"/>
                </a:solidFill>
                <a:effectLst/>
                <a:uLnTx/>
                <a:uFillTx/>
              </a:rPr>
              <a:t>Např. specifikace jednotlivých neuronálních typů ve vyvíjející se nervové trubici</a:t>
            </a:r>
          </a:p>
        </p:txBody>
      </p:sp>
      <p:pic>
        <p:nvPicPr>
          <p:cNvPr id="24" name="Picture 8" descr="shh in neural tube"/>
          <p:cNvPicPr>
            <a:picLocks noChangeAspect="1" noChangeArrowheads="1"/>
          </p:cNvPicPr>
          <p:nvPr/>
        </p:nvPicPr>
        <p:blipFill>
          <a:blip r:embed="rId2" cstate="print"/>
          <a:srcRect r="20016" b="39801"/>
          <a:stretch>
            <a:fillRect/>
          </a:stretch>
        </p:blipFill>
        <p:spPr bwMode="auto">
          <a:xfrm>
            <a:off x="4932040" y="1844675"/>
            <a:ext cx="4211960" cy="4248150"/>
          </a:xfrm>
          <a:prstGeom prst="rect">
            <a:avLst/>
          </a:prstGeom>
          <a:noFill/>
          <a:ln w="9525">
            <a:noFill/>
            <a:miter lim="800000"/>
            <a:headEnd/>
            <a:tailEnd/>
          </a:ln>
          <a:effectLst/>
        </p:spPr>
      </p:pic>
      <p:sp>
        <p:nvSpPr>
          <p:cNvPr id="25" name="Line 9"/>
          <p:cNvSpPr>
            <a:spLocks noChangeShapeType="1"/>
          </p:cNvSpPr>
          <p:nvPr/>
        </p:nvSpPr>
        <p:spPr bwMode="auto">
          <a:xfrm flipH="1">
            <a:off x="4140621" y="5949280"/>
            <a:ext cx="2087563"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6" name="Text Box 10"/>
          <p:cNvSpPr txBox="1">
            <a:spLocks noChangeArrowheads="1"/>
          </p:cNvSpPr>
          <p:nvPr/>
        </p:nvSpPr>
        <p:spPr bwMode="auto">
          <a:xfrm>
            <a:off x="1728837" y="5799138"/>
            <a:ext cx="33115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notochord – zdroj Shh</a:t>
            </a:r>
          </a:p>
        </p:txBody>
      </p:sp>
      <p:sp>
        <p:nvSpPr>
          <p:cNvPr id="27" name="Text Box 11"/>
          <p:cNvSpPr txBox="1">
            <a:spLocks noChangeArrowheads="1"/>
          </p:cNvSpPr>
          <p:nvPr/>
        </p:nvSpPr>
        <p:spPr bwMode="auto">
          <a:xfrm>
            <a:off x="1439912" y="5229225"/>
            <a:ext cx="33115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floor plate – nejspodnější část nervové trubice</a:t>
            </a:r>
          </a:p>
        </p:txBody>
      </p:sp>
      <p:sp>
        <p:nvSpPr>
          <p:cNvPr id="28" name="Line 12"/>
          <p:cNvSpPr>
            <a:spLocks noChangeShapeType="1"/>
          </p:cNvSpPr>
          <p:nvPr/>
        </p:nvSpPr>
        <p:spPr bwMode="auto">
          <a:xfrm flipH="1">
            <a:off x="4644008" y="5445125"/>
            <a:ext cx="1296988"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grpSp>
        <p:nvGrpSpPr>
          <p:cNvPr id="29" name="Group 21"/>
          <p:cNvGrpSpPr>
            <a:grpSpLocks/>
          </p:cNvGrpSpPr>
          <p:nvPr/>
        </p:nvGrpSpPr>
        <p:grpSpPr bwMode="auto">
          <a:xfrm>
            <a:off x="1208020" y="1628775"/>
            <a:ext cx="3111617" cy="3638550"/>
            <a:chOff x="727" y="1117"/>
            <a:chExt cx="1790" cy="2804"/>
          </a:xfrm>
        </p:grpSpPr>
        <p:sp>
          <p:nvSpPr>
            <p:cNvPr id="30" name="Text Box 13"/>
            <p:cNvSpPr txBox="1">
              <a:spLocks noChangeArrowheads="1"/>
            </p:cNvSpPr>
            <p:nvPr/>
          </p:nvSpPr>
          <p:spPr bwMode="auto">
            <a:xfrm>
              <a:off x="749" y="3522"/>
              <a:ext cx="1768" cy="399"/>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ventralizující faktory produkované notochordem</a:t>
              </a:r>
            </a:p>
          </p:txBody>
        </p:sp>
        <p:sp>
          <p:nvSpPr>
            <p:cNvPr id="31" name="AutoShape 14"/>
            <p:cNvSpPr>
              <a:spLocks noChangeArrowheads="1"/>
            </p:cNvSpPr>
            <p:nvPr/>
          </p:nvSpPr>
          <p:spPr bwMode="auto">
            <a:xfrm>
              <a:off x="884" y="1434"/>
              <a:ext cx="635" cy="2041"/>
            </a:xfrm>
            <a:prstGeom prst="triangle">
              <a:avLst>
                <a:gd name="adj" fmla="val 50000"/>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32" name="AutoShape 15"/>
            <p:cNvSpPr>
              <a:spLocks noChangeArrowheads="1"/>
            </p:cNvSpPr>
            <p:nvPr/>
          </p:nvSpPr>
          <p:spPr bwMode="auto">
            <a:xfrm rot="10800000">
              <a:off x="1292" y="1434"/>
              <a:ext cx="635" cy="2041"/>
            </a:xfrm>
            <a:prstGeom prst="triangle">
              <a:avLst>
                <a:gd name="adj" fmla="val 50000"/>
              </a:avLst>
            </a:prstGeom>
            <a:solidFill>
              <a:srgbClr val="BBE0E3"/>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33" name="AutoShape 16"/>
            <p:cNvSpPr>
              <a:spLocks noChangeArrowheads="1"/>
            </p:cNvSpPr>
            <p:nvPr/>
          </p:nvSpPr>
          <p:spPr bwMode="auto">
            <a:xfrm>
              <a:off x="1701" y="1434"/>
              <a:ext cx="635" cy="2041"/>
            </a:xfrm>
            <a:prstGeom prst="triangle">
              <a:avLst>
                <a:gd name="adj" fmla="val 50000"/>
              </a:avLst>
            </a:prstGeom>
            <a:solidFill>
              <a:srgbClr val="BBE0E3"/>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34" name="Text Box 17"/>
            <p:cNvSpPr txBox="1">
              <a:spLocks noChangeArrowheads="1"/>
            </p:cNvSpPr>
            <p:nvPr/>
          </p:nvSpPr>
          <p:spPr bwMode="auto">
            <a:xfrm>
              <a:off x="839" y="3022"/>
              <a:ext cx="725" cy="49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a:ln>
                    <a:noFill/>
                  </a:ln>
                  <a:solidFill>
                    <a:sysClr val="windowText" lastClr="000000"/>
                  </a:solidFill>
                  <a:effectLst/>
                  <a:uLnTx/>
                  <a:uFillTx/>
                </a:rPr>
                <a:t>Sonic hedgehog (Shh)</a:t>
              </a:r>
            </a:p>
          </p:txBody>
        </p:sp>
        <p:sp>
          <p:nvSpPr>
            <p:cNvPr id="35" name="Text Box 18"/>
            <p:cNvSpPr txBox="1">
              <a:spLocks noChangeArrowheads="1"/>
            </p:cNvSpPr>
            <p:nvPr/>
          </p:nvSpPr>
          <p:spPr bwMode="auto">
            <a:xfrm>
              <a:off x="1668" y="3010"/>
              <a:ext cx="725" cy="49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Inhibitory BMP (noggin, chordin)</a:t>
              </a:r>
            </a:p>
          </p:txBody>
        </p:sp>
        <p:sp>
          <p:nvSpPr>
            <p:cNvPr id="36" name="Text Box 19"/>
            <p:cNvSpPr txBox="1">
              <a:spLocks noChangeArrowheads="1"/>
            </p:cNvSpPr>
            <p:nvPr/>
          </p:nvSpPr>
          <p:spPr bwMode="auto">
            <a:xfrm>
              <a:off x="1247" y="1434"/>
              <a:ext cx="725" cy="481"/>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BMP</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Wnts</a:t>
              </a:r>
            </a:p>
          </p:txBody>
        </p:sp>
        <p:sp>
          <p:nvSpPr>
            <p:cNvPr id="37" name="Text Box 20"/>
            <p:cNvSpPr txBox="1">
              <a:spLocks noChangeArrowheads="1"/>
            </p:cNvSpPr>
            <p:nvPr/>
          </p:nvSpPr>
          <p:spPr bwMode="auto">
            <a:xfrm>
              <a:off x="727" y="1117"/>
              <a:ext cx="1769" cy="212"/>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Dorsalizující faktory</a:t>
              </a:r>
            </a:p>
          </p:txBody>
        </p:sp>
      </p:grpSp>
      <p:sp>
        <p:nvSpPr>
          <p:cNvPr id="38" name="Text Box 11"/>
          <p:cNvSpPr txBox="1">
            <a:spLocks noChangeArrowheads="1"/>
          </p:cNvSpPr>
          <p:nvPr/>
        </p:nvSpPr>
        <p:spPr bwMode="auto">
          <a:xfrm>
            <a:off x="1440160" y="5229200"/>
            <a:ext cx="33115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floor plate – nejspodnější část nervové trubice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03648" y="922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000" b="1" kern="0" dirty="0" smtClean="0">
                <a:solidFill>
                  <a:schemeClr val="accent1">
                    <a:lumMod val="75000"/>
                  </a:schemeClr>
                </a:solidFill>
                <a:latin typeface="Arial"/>
              </a:rPr>
              <a:t>Elektroporace kuřecí nervové trubice umožnila poznat jakým způsobem buňky během vývoje získávájí a udržují svou identitu</a:t>
            </a:r>
          </a:p>
        </p:txBody>
      </p:sp>
      <p:pic>
        <p:nvPicPr>
          <p:cNvPr id="12" name="Picture 3" descr="chick olig2_mnr2"/>
          <p:cNvPicPr>
            <a:picLocks noChangeAspect="1" noChangeArrowheads="1"/>
          </p:cNvPicPr>
          <p:nvPr/>
        </p:nvPicPr>
        <p:blipFill>
          <a:blip r:embed="rId2" cstate="print"/>
          <a:srcRect/>
          <a:stretch>
            <a:fillRect/>
          </a:stretch>
        </p:blipFill>
        <p:spPr bwMode="auto">
          <a:xfrm>
            <a:off x="6588224" y="1412999"/>
            <a:ext cx="2460574" cy="2952105"/>
          </a:xfrm>
          <a:prstGeom prst="rect">
            <a:avLst/>
          </a:prstGeom>
          <a:noFill/>
          <a:ln w="9525">
            <a:solidFill>
              <a:schemeClr val="tx1"/>
            </a:solidFill>
            <a:miter lim="800000"/>
            <a:headEnd/>
            <a:tailEnd/>
          </a:ln>
        </p:spPr>
      </p:pic>
      <p:pic>
        <p:nvPicPr>
          <p:cNvPr id="13" name="Picture 4" descr="chick signal_model"/>
          <p:cNvPicPr>
            <a:picLocks noChangeAspect="1" noChangeArrowheads="1"/>
          </p:cNvPicPr>
          <p:nvPr/>
        </p:nvPicPr>
        <p:blipFill>
          <a:blip r:embed="rId3" cstate="print"/>
          <a:srcRect t="13034"/>
          <a:stretch>
            <a:fillRect/>
          </a:stretch>
        </p:blipFill>
        <p:spPr bwMode="auto">
          <a:xfrm>
            <a:off x="4139952" y="1484784"/>
            <a:ext cx="2335942" cy="2808312"/>
          </a:xfrm>
          <a:prstGeom prst="rect">
            <a:avLst/>
          </a:prstGeom>
          <a:noFill/>
          <a:ln w="9525">
            <a:solidFill>
              <a:schemeClr val="tx1"/>
            </a:solidFill>
            <a:miter lim="800000"/>
            <a:headEnd/>
            <a:tailEnd/>
          </a:ln>
        </p:spPr>
      </p:pic>
      <p:sp>
        <p:nvSpPr>
          <p:cNvPr id="14" name="Text Box 5"/>
          <p:cNvSpPr txBox="1">
            <a:spLocks noChangeArrowheads="1"/>
          </p:cNvSpPr>
          <p:nvPr/>
        </p:nvSpPr>
        <p:spPr bwMode="auto">
          <a:xfrm>
            <a:off x="4139952" y="4509120"/>
            <a:ext cx="2374503" cy="1785104"/>
          </a:xfrm>
          <a:prstGeom prst="rect">
            <a:avLst/>
          </a:prstGeom>
          <a:noFill/>
          <a:ln w="9525">
            <a:noFill/>
            <a:miter lim="800000"/>
            <a:headEnd/>
            <a:tailEnd/>
          </a:ln>
          <a:effec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cs-CZ" altLang="cs-CZ" sz="1000" b="0" i="1" u="none" strike="noStrike" kern="0" cap="none" spc="0" normalizeH="0" baseline="0" noProof="0" dirty="0" smtClean="0">
                <a:ln>
                  <a:noFill/>
                </a:ln>
                <a:solidFill>
                  <a:sysClr val="windowText" lastClr="000000"/>
                </a:solidFill>
                <a:effectLst/>
                <a:uLnTx/>
                <a:uFillTx/>
              </a:rPr>
              <a:t>Fig. A - A </a:t>
            </a:r>
            <a:r>
              <a:rPr kumimoji="0" lang="cs-CZ" altLang="cs-CZ" sz="1000" b="0" i="1" u="none" strike="noStrike" kern="0" cap="none" spc="0" normalizeH="0" baseline="0" noProof="0" dirty="0">
                <a:ln>
                  <a:noFill/>
                </a:ln>
                <a:solidFill>
                  <a:sysClr val="windowText" lastClr="000000"/>
                </a:solidFill>
                <a:effectLst/>
                <a:uLnTx/>
                <a:uFillTx/>
              </a:rPr>
              <a:t>model for early spinal cord development. The neural tube which will form the spinal cord is patterned into specific domains by multiple external signals which include a ventralizing Sonic Hedgehog (Shh) signal from the notochord (N) and floor plate (F), a dorsalizing BMP signal from the roof plate (R), and retinoic acid (RA) signaling from the adjacent somites (S).</a:t>
            </a:r>
            <a:r>
              <a:rPr kumimoji="0" lang="cs-CZ" altLang="cs-CZ" sz="1000" b="0" i="0" u="none" strike="noStrike" kern="0" cap="none" spc="0" normalizeH="0" baseline="0" noProof="0" dirty="0">
                <a:ln>
                  <a:noFill/>
                </a:ln>
                <a:solidFill>
                  <a:sysClr val="windowText" lastClr="000000"/>
                </a:solidFill>
                <a:effectLst/>
                <a:uLnTx/>
                <a:uFillTx/>
              </a:rPr>
              <a:t> </a:t>
            </a:r>
          </a:p>
        </p:txBody>
      </p:sp>
      <p:sp>
        <p:nvSpPr>
          <p:cNvPr id="15" name="Text Box 6"/>
          <p:cNvSpPr txBox="1">
            <a:spLocks noChangeArrowheads="1"/>
          </p:cNvSpPr>
          <p:nvPr/>
        </p:nvSpPr>
        <p:spPr bwMode="auto">
          <a:xfrm>
            <a:off x="6588224" y="4494599"/>
            <a:ext cx="2448272" cy="2246769"/>
          </a:xfrm>
          <a:prstGeom prst="rect">
            <a:avLst/>
          </a:prstGeom>
          <a:noFill/>
          <a:ln w="9525">
            <a:noFill/>
            <a:miter lim="800000"/>
            <a:headEnd/>
            <a:tailEnd/>
          </a:ln>
          <a:effec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Cross section of the spinal cord of an embryonic day three chicken embryo stained with fluorescent antibodies. Shown here in red is the motor neuron progenitor domain (pMN), one of many precise domains established by earlier signaling events. The pMN domain is here labelled through the use of antibodies specific for Olig2, a critical regulator of motor neuron formation. Developing motor neurons emerging from the pMN are shown labelled in green.</a:t>
            </a:r>
            <a:br>
              <a:rPr kumimoji="0" lang="cs-CZ" altLang="cs-CZ" sz="1000" b="0" i="0" u="none" strike="noStrike" kern="0" cap="none" spc="0" normalizeH="0" baseline="0" noProof="0" dirty="0">
                <a:ln>
                  <a:noFill/>
                </a:ln>
                <a:solidFill>
                  <a:sysClr val="windowText" lastClr="000000"/>
                </a:solidFill>
                <a:effectLst/>
                <a:uLnTx/>
                <a:uFillTx/>
              </a:rPr>
            </a:br>
            <a:endParaRPr kumimoji="0" lang="cs-CZ" altLang="cs-CZ" sz="1000" b="0" i="0" u="none" strike="noStrike" kern="0" cap="none" spc="0" normalizeH="0" baseline="0" noProof="0" dirty="0">
              <a:ln>
                <a:noFill/>
              </a:ln>
              <a:solidFill>
                <a:sysClr val="windowText" lastClr="000000"/>
              </a:solidFill>
              <a:effectLst/>
              <a:uLnTx/>
              <a:uFillTx/>
            </a:endParaRPr>
          </a:p>
        </p:txBody>
      </p:sp>
      <p:grpSp>
        <p:nvGrpSpPr>
          <p:cNvPr id="18" name="Group 17"/>
          <p:cNvGrpSpPr/>
          <p:nvPr/>
        </p:nvGrpSpPr>
        <p:grpSpPr>
          <a:xfrm>
            <a:off x="1978025" y="5085184"/>
            <a:ext cx="1478833" cy="1755004"/>
            <a:chOff x="827584" y="4581525"/>
            <a:chExt cx="1774254" cy="2052241"/>
          </a:xfrm>
        </p:grpSpPr>
        <p:pic>
          <p:nvPicPr>
            <p:cNvPr id="16" name="Picture 8" descr="thomas_jessell_photograph"/>
            <p:cNvPicPr>
              <a:picLocks noChangeAspect="1" noChangeArrowheads="1"/>
            </p:cNvPicPr>
            <p:nvPr/>
          </p:nvPicPr>
          <p:blipFill>
            <a:blip r:embed="rId4" cstate="print"/>
            <a:srcRect/>
            <a:stretch>
              <a:fillRect/>
            </a:stretch>
          </p:blipFill>
          <p:spPr bwMode="auto">
            <a:xfrm>
              <a:off x="827584" y="4581525"/>
              <a:ext cx="1665287" cy="2020888"/>
            </a:xfrm>
            <a:prstGeom prst="rect">
              <a:avLst/>
            </a:prstGeom>
            <a:noFill/>
            <a:ln w="9525">
              <a:noFill/>
              <a:miter lim="800000"/>
              <a:headEnd/>
              <a:tailEnd/>
            </a:ln>
            <a:effectLst/>
          </p:spPr>
        </p:pic>
        <p:sp>
          <p:nvSpPr>
            <p:cNvPr id="17" name="Text Box 10"/>
            <p:cNvSpPr txBox="1">
              <a:spLocks noChangeArrowheads="1"/>
            </p:cNvSpPr>
            <p:nvPr/>
          </p:nvSpPr>
          <p:spPr bwMode="auto">
            <a:xfrm>
              <a:off x="1520750" y="5949950"/>
              <a:ext cx="1081088" cy="683816"/>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600" b="1" i="0" u="none" strike="noStrike" kern="0" cap="none" spc="0" normalizeH="0" baseline="0" noProof="0" dirty="0">
                  <a:ln>
                    <a:noFill/>
                  </a:ln>
                  <a:solidFill>
                    <a:srgbClr val="FFFFFF"/>
                  </a:solidFill>
                  <a:effectLst/>
                  <a:uLnTx/>
                  <a:uFillTx/>
                </a:rPr>
                <a:t>Tom Jessell</a:t>
              </a:r>
            </a:p>
          </p:txBody>
        </p:sp>
      </p:grpSp>
      <p:pic>
        <p:nvPicPr>
          <p:cNvPr id="11" name="Picture 7" descr="chicken electroporation no"/>
          <p:cNvPicPr>
            <a:picLocks noChangeAspect="1" noChangeArrowheads="1"/>
          </p:cNvPicPr>
          <p:nvPr/>
        </p:nvPicPr>
        <p:blipFill>
          <a:blip r:embed="rId5" cstate="print"/>
          <a:srcRect r="46983" b="26166"/>
          <a:stretch>
            <a:fillRect/>
          </a:stretch>
        </p:blipFill>
        <p:spPr bwMode="auto">
          <a:xfrm>
            <a:off x="1187624" y="1196752"/>
            <a:ext cx="2736850" cy="3795713"/>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Přirozené inhibitory Shh dráhy</a:t>
            </a:r>
          </a:p>
        </p:txBody>
      </p:sp>
      <p:pic>
        <p:nvPicPr>
          <p:cNvPr id="4" name="Picture 4" descr="veratrum_album"/>
          <p:cNvPicPr>
            <a:picLocks noChangeAspect="1" noChangeArrowheads="1"/>
          </p:cNvPicPr>
          <p:nvPr/>
        </p:nvPicPr>
        <p:blipFill>
          <a:blip r:embed="rId2" cstate="print"/>
          <a:srcRect/>
          <a:stretch>
            <a:fillRect/>
          </a:stretch>
        </p:blipFill>
        <p:spPr bwMode="auto">
          <a:xfrm>
            <a:off x="1691258" y="1361207"/>
            <a:ext cx="26130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yclopia"/>
          <p:cNvPicPr>
            <a:picLocks noChangeAspect="1" noChangeArrowheads="1"/>
          </p:cNvPicPr>
          <p:nvPr/>
        </p:nvPicPr>
        <p:blipFill>
          <a:blip r:embed="rId3" cstate="print">
            <a:lum contrast="18000"/>
          </a:blip>
          <a:srcRect/>
          <a:stretch>
            <a:fillRect/>
          </a:stretch>
        </p:blipFill>
        <p:spPr>
          <a:xfrm>
            <a:off x="4931345" y="2153369"/>
            <a:ext cx="4038600" cy="3287713"/>
          </a:xfrm>
          <a:prstGeom prst="rect">
            <a:avLst/>
          </a:prstGeom>
          <a:noFill/>
        </p:spPr>
      </p:pic>
      <p:sp>
        <p:nvSpPr>
          <p:cNvPr id="6" name="Text Box 9"/>
          <p:cNvSpPr txBox="1">
            <a:spLocks noChangeArrowheads="1"/>
          </p:cNvSpPr>
          <p:nvPr/>
        </p:nvSpPr>
        <p:spPr bwMode="auto">
          <a:xfrm>
            <a:off x="1619672" y="5609357"/>
            <a:ext cx="7488237" cy="915987"/>
          </a:xfrm>
          <a:prstGeom prst="rect">
            <a:avLst/>
          </a:prstGeom>
          <a:noFill/>
          <a:ln w="9525">
            <a:noFill/>
            <a:miter lim="800000"/>
            <a:headEnd/>
            <a:tailEnd/>
          </a:ln>
          <a:effectLst/>
        </p:spPr>
        <p:txBody>
          <a:bodyPr>
            <a:spAutoFit/>
          </a:bodyPr>
          <a:lstStyle/>
          <a:p>
            <a:pPr>
              <a:spcBef>
                <a:spcPct val="50000"/>
              </a:spcBef>
            </a:pPr>
            <a:r>
              <a:rPr lang="cs-CZ" altLang="cs-CZ" b="1" dirty="0">
                <a:solidFill>
                  <a:schemeClr val="tx1"/>
                </a:solidFill>
              </a:rPr>
              <a:t>cyclopamin</a:t>
            </a:r>
            <a:r>
              <a:rPr lang="cs-CZ" altLang="cs-CZ" dirty="0">
                <a:solidFill>
                  <a:schemeClr val="tx1"/>
                </a:solidFill>
              </a:rPr>
              <a:t> – teratogenní alkaloid z kýchavice (Veratrum californicum), poprvé identifikován jako látku způsobující cyklopii (= 1 oko) a holoprosencephalii u ovcí</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smtClean="0">
                <a:ln>
                  <a:noFill/>
                </a:ln>
                <a:solidFill>
                  <a:schemeClr val="accent1">
                    <a:lumMod val="75000"/>
                  </a:schemeClr>
                </a:solidFill>
                <a:effectLst/>
                <a:uLnTx/>
                <a:uFillTx/>
                <a:latin typeface="Arial"/>
                <a:ea typeface="+mn-ea"/>
                <a:cs typeface="+mn-cs"/>
              </a:rPr>
              <a:t>TGF/BMP</a:t>
            </a:r>
          </a:p>
        </p:txBody>
      </p:sp>
      <p:sp>
        <p:nvSpPr>
          <p:cNvPr id="3" name="Rectangle 3"/>
          <p:cNvSpPr txBox="1">
            <a:spLocks noChangeArrowheads="1"/>
          </p:cNvSpPr>
          <p:nvPr/>
        </p:nvSpPr>
        <p:spPr bwMode="auto">
          <a:xfrm>
            <a:off x="1619672" y="1628800"/>
            <a:ext cx="8229600" cy="23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TGF – </a:t>
            </a:r>
            <a:r>
              <a:rPr kumimoji="0" lang="cs-CZ" altLang="cs-CZ" sz="2800"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t>
            </a: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ransforming </a:t>
            </a:r>
            <a:r>
              <a:rPr kumimoji="0" lang="cs-CZ" altLang="cs-CZ" sz="2800"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g</a:t>
            </a: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rowth </a:t>
            </a:r>
            <a:r>
              <a:rPr kumimoji="0" lang="cs-CZ" altLang="cs-CZ" sz="2800"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t>
            </a: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actor</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BMP – bone morphogenetic protein</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patří do TGF</a:t>
            </a:r>
            <a:r>
              <a:rPr kumimoji="0" lang="cs-CZ" altLang="cs-CZ" sz="28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sym typeface="Symbol" pitchFamily="18" charset="2"/>
              </a:rPr>
              <a:t> nadrodiny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591923" y="980728"/>
            <a:ext cx="6912322" cy="4955893"/>
            <a:chOff x="250825" y="260350"/>
            <a:chExt cx="8785225" cy="6458032"/>
          </a:xfrm>
        </p:grpSpPr>
        <p:pic>
          <p:nvPicPr>
            <p:cNvPr id="166916" name="Picture 4" descr="Shh holoprosenceph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0350"/>
              <a:ext cx="5543550" cy="3506788"/>
            </a:xfrm>
            <a:prstGeom prst="rect">
              <a:avLst/>
            </a:prstGeom>
            <a:noFill/>
            <a:extLst>
              <a:ext uri="{909E8E84-426E-40DD-AFC4-6F175D3DCCD1}">
                <a14:hiddenFill xmlns:a14="http://schemas.microsoft.com/office/drawing/2010/main">
                  <a:solidFill>
                    <a:srgbClr val="FFFFFF"/>
                  </a:solidFill>
                </a14:hiddenFill>
              </a:ext>
            </a:extLst>
          </p:spPr>
        </p:pic>
        <p:pic>
          <p:nvPicPr>
            <p:cNvPr id="166918" name="Picture 6" descr="Shh expression"/>
            <p:cNvPicPr>
              <a:picLocks noChangeAspect="1" noChangeArrowheads="1"/>
            </p:cNvPicPr>
            <p:nvPr/>
          </p:nvPicPr>
          <p:blipFill>
            <a:blip r:embed="rId3">
              <a:extLst>
                <a:ext uri="{28A0092B-C50C-407E-A947-70E740481C1C}">
                  <a14:useLocalDpi xmlns:a14="http://schemas.microsoft.com/office/drawing/2010/main" val="0"/>
                </a:ext>
              </a:extLst>
            </a:blip>
            <a:srcRect r="50516"/>
            <a:stretch>
              <a:fillRect/>
            </a:stretch>
          </p:blipFill>
          <p:spPr bwMode="auto">
            <a:xfrm>
              <a:off x="611188" y="260350"/>
              <a:ext cx="2592387" cy="34290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Text Box 7"/>
            <p:cNvSpPr txBox="1">
              <a:spLocks noChangeArrowheads="1"/>
            </p:cNvSpPr>
            <p:nvPr/>
          </p:nvSpPr>
          <p:spPr bwMode="auto">
            <a:xfrm>
              <a:off x="250825" y="3860800"/>
              <a:ext cx="3313113" cy="285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dirty="0" err="1">
                  <a:solidFill>
                    <a:schemeClr val="tx1"/>
                  </a:solidFill>
                </a:rPr>
                <a:t>Expression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Sonic</a:t>
              </a:r>
              <a:r>
                <a:rPr lang="cs-CZ" altLang="cs-CZ" sz="1050" b="1" dirty="0">
                  <a:solidFill>
                    <a:schemeClr val="tx1"/>
                  </a:solidFill>
                </a:rPr>
                <a:t> </a:t>
              </a:r>
              <a:r>
                <a:rPr lang="cs-CZ" altLang="cs-CZ" sz="1050" b="1" dirty="0" err="1">
                  <a:solidFill>
                    <a:schemeClr val="tx1"/>
                  </a:solidFill>
                </a:rPr>
                <a:t>hedgehog</a:t>
              </a:r>
              <a:r>
                <a:rPr lang="cs-CZ" altLang="cs-CZ" sz="1050" b="1" dirty="0">
                  <a:solidFill>
                    <a:schemeClr val="tx1"/>
                  </a:solidFill>
                </a:rPr>
                <a:t> (</a:t>
              </a:r>
              <a:r>
                <a:rPr lang="cs-CZ" altLang="cs-CZ" sz="1050" b="1" dirty="0" err="1">
                  <a:solidFill>
                    <a:schemeClr val="tx1"/>
                  </a:solidFill>
                </a:rPr>
                <a:t>Shh</a:t>
              </a:r>
              <a:r>
                <a:rPr lang="cs-CZ" altLang="cs-CZ" sz="1050" b="1" dirty="0">
                  <a:solidFill>
                    <a:schemeClr val="tx1"/>
                  </a:solidFill>
                </a:rPr>
                <a:t>) protein and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determination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midline</a:t>
              </a:r>
              <a:r>
                <a:rPr lang="cs-CZ" altLang="cs-CZ" sz="1050" b="1" dirty="0">
                  <a:solidFill>
                    <a:schemeClr val="tx1"/>
                  </a:solidFill>
                </a:rPr>
                <a:t> </a:t>
              </a:r>
              <a:r>
                <a:rPr lang="cs-CZ" altLang="cs-CZ" sz="1050" b="1" dirty="0" err="1">
                  <a:solidFill>
                    <a:schemeClr val="tx1"/>
                  </a:solidFill>
                </a:rPr>
                <a:t>structure</a:t>
              </a:r>
              <a:r>
                <a:rPr lang="cs-CZ" altLang="cs-CZ" sz="1050" b="1" dirty="0">
                  <a:solidFill>
                    <a:schemeClr val="tx1"/>
                  </a:solidFill>
                </a:rPr>
                <a:t> in </a:t>
              </a:r>
              <a:r>
                <a:rPr lang="cs-CZ" altLang="cs-CZ" sz="1050" b="1" dirty="0" err="1">
                  <a:solidFill>
                    <a:schemeClr val="tx1"/>
                  </a:solidFill>
                </a:rPr>
                <a:t>mouse</a:t>
              </a:r>
              <a:r>
                <a:rPr lang="cs-CZ" altLang="cs-CZ" sz="1050" b="1" dirty="0">
                  <a:solidFill>
                    <a:schemeClr val="tx1"/>
                  </a:solidFill>
                </a:rPr>
                <a:t> embryo.</a:t>
              </a:r>
              <a:br>
                <a:rPr lang="cs-CZ" altLang="cs-CZ" sz="1050" b="1" dirty="0">
                  <a:solidFill>
                    <a:schemeClr val="tx1"/>
                  </a:solidFill>
                </a:rPr>
              </a:br>
              <a:r>
                <a:rPr lang="cs-CZ" altLang="cs-CZ" sz="1050" dirty="0" err="1">
                  <a:solidFill>
                    <a:schemeClr val="tx1"/>
                  </a:solidFill>
                </a:rPr>
                <a:t>An</a:t>
              </a:r>
              <a:r>
                <a:rPr lang="cs-CZ" altLang="cs-CZ" sz="1050" dirty="0">
                  <a:solidFill>
                    <a:schemeClr val="tx1"/>
                  </a:solidFill>
                </a:rPr>
                <a:t> SEM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frontal</a:t>
              </a:r>
              <a:r>
                <a:rPr lang="cs-CZ" altLang="cs-CZ" sz="1050" dirty="0">
                  <a:solidFill>
                    <a:schemeClr val="tx1"/>
                  </a:solidFill>
                </a:rPr>
                <a:t> </a:t>
              </a:r>
              <a:r>
                <a:rPr lang="cs-CZ" altLang="cs-CZ" sz="1050" dirty="0" err="1">
                  <a:solidFill>
                    <a:schemeClr val="tx1"/>
                  </a:solidFill>
                </a:rPr>
                <a:t>view</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 </a:t>
              </a:r>
              <a:r>
                <a:rPr lang="cs-CZ" altLang="cs-CZ" sz="1050" dirty="0" err="1">
                  <a:solidFill>
                    <a:schemeClr val="tx1"/>
                  </a:solidFill>
                </a:rPr>
                <a:t>mouse</a:t>
              </a:r>
              <a:r>
                <a:rPr lang="cs-CZ" altLang="cs-CZ" sz="1050" dirty="0">
                  <a:solidFill>
                    <a:schemeClr val="tx1"/>
                  </a:solidFill>
                </a:rPr>
                <a:t> embryo (</a:t>
              </a:r>
              <a:r>
                <a:rPr lang="cs-CZ" altLang="cs-CZ" sz="1050" dirty="0" err="1">
                  <a:solidFill>
                    <a:schemeClr val="tx1"/>
                  </a:solidFill>
                </a:rPr>
                <a:t>fetal</a:t>
              </a:r>
              <a:r>
                <a:rPr lang="cs-CZ" altLang="cs-CZ" sz="1050" dirty="0">
                  <a:solidFill>
                    <a:schemeClr val="tx1"/>
                  </a:solidFill>
                </a:rPr>
                <a:t> </a:t>
              </a:r>
              <a:r>
                <a:rPr lang="cs-CZ" altLang="cs-CZ" sz="1050" dirty="0" err="1">
                  <a:solidFill>
                    <a:schemeClr val="tx1"/>
                  </a:solidFill>
                </a:rPr>
                <a:t>age</a:t>
              </a:r>
              <a:r>
                <a:rPr lang="cs-CZ" altLang="cs-CZ" sz="1050" dirty="0">
                  <a:solidFill>
                    <a:schemeClr val="tx1"/>
                  </a:solidFill>
                </a:rPr>
                <a:t> 7.75 </a:t>
              </a:r>
              <a:r>
                <a:rPr lang="cs-CZ" altLang="cs-CZ" sz="1050" dirty="0" err="1">
                  <a:solidFill>
                    <a:schemeClr val="tx1"/>
                  </a:solidFill>
                </a:rPr>
                <a:t>days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protein </a:t>
              </a:r>
              <a:r>
                <a:rPr lang="cs-CZ" altLang="cs-CZ" sz="1050" dirty="0" err="1">
                  <a:solidFill>
                    <a:schemeClr val="tx1"/>
                  </a:solidFill>
                </a:rPr>
                <a:t>is</a:t>
              </a:r>
              <a:r>
                <a:rPr lang="cs-CZ" altLang="cs-CZ" sz="1050" dirty="0">
                  <a:solidFill>
                    <a:schemeClr val="tx1"/>
                  </a:solidFill>
                </a:rPr>
                <a:t> green.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dotted</a:t>
              </a:r>
              <a:r>
                <a:rPr lang="cs-CZ" altLang="cs-CZ" sz="1050" dirty="0">
                  <a:solidFill>
                    <a:schemeClr val="tx1"/>
                  </a:solidFill>
                </a:rPr>
                <a:t> line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shows</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region: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antibody</a:t>
              </a:r>
              <a:r>
                <a:rPr lang="cs-CZ" altLang="cs-CZ" sz="1050" dirty="0">
                  <a:solidFill>
                    <a:schemeClr val="tx1"/>
                  </a:solidFill>
                </a:rPr>
                <a:t> </a:t>
              </a:r>
              <a:r>
                <a:rPr lang="cs-CZ" altLang="cs-CZ" sz="1050" dirty="0" err="1">
                  <a:solidFill>
                    <a:schemeClr val="tx1"/>
                  </a:solidFill>
                </a:rPr>
                <a:t>reveals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part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will</a:t>
              </a:r>
              <a:r>
                <a:rPr lang="cs-CZ" altLang="cs-CZ" sz="1050" dirty="0">
                  <a:solidFill>
                    <a:schemeClr val="tx1"/>
                  </a:solidFill>
                </a:rPr>
                <a:t> </a:t>
              </a:r>
              <a:r>
                <a:rPr lang="cs-CZ" altLang="cs-CZ" sz="1050" dirty="0" err="1">
                  <a:solidFill>
                    <a:schemeClr val="tx1"/>
                  </a:solidFill>
                </a:rPr>
                <a:t>become</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brain (</a:t>
              </a:r>
              <a:r>
                <a:rPr lang="cs-CZ" altLang="cs-CZ" sz="1050" dirty="0" err="1">
                  <a:solidFill>
                    <a:schemeClr val="tx1"/>
                  </a:solidFill>
                </a:rPr>
                <a:t>head</a:t>
              </a:r>
              <a:r>
                <a:rPr lang="cs-CZ" altLang="cs-CZ" sz="1050" dirty="0">
                  <a:solidFill>
                    <a:schemeClr val="tx1"/>
                  </a:solidFill>
                </a:rPr>
                <a:t> </a:t>
              </a:r>
              <a:r>
                <a:rPr lang="cs-CZ" altLang="cs-CZ" sz="1050" dirty="0" err="1">
                  <a:solidFill>
                    <a:schemeClr val="tx1"/>
                  </a:solidFill>
                </a:rPr>
                <a:t>fold</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followed</a:t>
              </a:r>
              <a:r>
                <a:rPr lang="cs-CZ" altLang="cs-CZ" sz="1050" dirty="0">
                  <a:solidFill>
                    <a:schemeClr val="tx1"/>
                  </a:solidFill>
                </a:rPr>
                <a:t> by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perchordal</a:t>
              </a:r>
              <a:r>
                <a:rPr lang="cs-CZ" altLang="cs-CZ" sz="1050" dirty="0">
                  <a:solidFill>
                    <a:schemeClr val="tx1"/>
                  </a:solidFill>
                </a:rPr>
                <a:t> plate. </a:t>
              </a:r>
              <a:r>
                <a:rPr lang="cs-CZ" altLang="cs-CZ" sz="1050" dirty="0" err="1">
                  <a:solidFill>
                    <a:schemeClr val="tx1"/>
                  </a:solidFill>
                </a:rPr>
                <a:t>Shh</a:t>
              </a:r>
              <a:r>
                <a:rPr lang="cs-CZ" altLang="cs-CZ" sz="1050" dirty="0">
                  <a:solidFill>
                    <a:schemeClr val="tx1"/>
                  </a:solidFill>
                </a:rPr>
                <a:t> (in green)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expressed</a:t>
              </a:r>
              <a:r>
                <a:rPr lang="cs-CZ" altLang="cs-CZ" sz="1050" dirty="0">
                  <a:solidFill>
                    <a:schemeClr val="tx1"/>
                  </a:solidFill>
                </a:rPr>
                <a:t>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prechordal</a:t>
              </a:r>
              <a:r>
                <a:rPr lang="cs-CZ" altLang="cs-CZ" sz="1050" dirty="0">
                  <a:solidFill>
                    <a:schemeClr val="tx1"/>
                  </a:solidFill>
                </a:rPr>
                <a:t> plate </a:t>
              </a:r>
              <a:r>
                <a:rPr lang="cs-CZ" altLang="cs-CZ" sz="1050" dirty="0" err="1">
                  <a:solidFill>
                    <a:schemeClr val="tx1"/>
                  </a:solidFill>
                </a:rPr>
                <a:t>induces</a:t>
              </a:r>
              <a:r>
                <a:rPr lang="cs-CZ" altLang="cs-CZ" sz="1050" dirty="0">
                  <a:solidFill>
                    <a:schemeClr val="tx1"/>
                  </a:solidFill>
                </a:rPr>
                <a:t> </a:t>
              </a:r>
              <a:r>
                <a:rPr lang="cs-CZ" altLang="cs-CZ" sz="1050" dirty="0" err="1">
                  <a:solidFill>
                    <a:schemeClr val="tx1"/>
                  </a:solidFill>
                </a:rPr>
                <a:t>midline</a:t>
              </a:r>
              <a:r>
                <a:rPr lang="cs-CZ" altLang="cs-CZ" sz="1050" dirty="0">
                  <a:solidFill>
                    <a:schemeClr val="tx1"/>
                  </a:solidFill>
                </a:rPr>
                <a:t> </a:t>
              </a:r>
              <a:r>
                <a:rPr lang="cs-CZ" altLang="cs-CZ" sz="1050" dirty="0" err="1">
                  <a:solidFill>
                    <a:schemeClr val="tx1"/>
                  </a:solidFill>
                </a:rPr>
                <a:t>structure</a:t>
              </a:r>
              <a:r>
                <a:rPr lang="cs-CZ" altLang="cs-CZ" sz="1050" dirty="0">
                  <a:solidFill>
                    <a:schemeClr val="tx1"/>
                  </a:solidFill>
                </a:rPr>
                <a:t> </a:t>
              </a:r>
              <a:r>
                <a:rPr lang="cs-CZ" altLang="cs-CZ" sz="1050" dirty="0" err="1">
                  <a:solidFill>
                    <a:schemeClr val="tx1"/>
                  </a:solidFill>
                </a:rPr>
                <a:t>formation</a:t>
              </a:r>
              <a:r>
                <a:rPr lang="cs-CZ" altLang="cs-CZ" sz="1050" dirty="0">
                  <a:solidFill>
                    <a:schemeClr val="tx1"/>
                  </a:solidFill>
                </a:rPr>
                <a:t>. </a:t>
              </a:r>
            </a:p>
          </p:txBody>
        </p:sp>
        <p:sp>
          <p:nvSpPr>
            <p:cNvPr id="166920" name="Text Box 8"/>
            <p:cNvSpPr txBox="1">
              <a:spLocks noChangeArrowheads="1"/>
            </p:cNvSpPr>
            <p:nvPr/>
          </p:nvSpPr>
          <p:spPr bwMode="auto">
            <a:xfrm>
              <a:off x="4427538" y="4076700"/>
              <a:ext cx="3960812" cy="233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a:solidFill>
                    <a:schemeClr val="tx1"/>
                  </a:solidFill>
                </a:rPr>
                <a:t>Model mice with Holoprosencephaly due to a Sonic Hedgehog (Shh) deficiency.</a:t>
              </a:r>
            </a:p>
            <a:p>
              <a:pPr>
                <a:spcBef>
                  <a:spcPct val="50000"/>
                </a:spcBef>
              </a:pPr>
              <a:r>
                <a:rPr lang="cs-CZ" altLang="cs-CZ" sz="1050">
                  <a:solidFill>
                    <a:schemeClr val="tx1"/>
                  </a:solidFill>
                </a:rPr>
                <a:t> An SEM micrograph of ten-day old mouse embryos (front view of face). The mouse deficient in Shh gene (right) has no midline structure and only one region (eye position shown in green). Note, too, the lack of nostril separation due to no midline structure. The normal embryo (left), by contrast, has both the eyes and nostrils separated to between the two hemispheres. </a:t>
              </a:r>
            </a:p>
          </p:txBody>
        </p:sp>
      </p:grpSp>
    </p:spTree>
    <p:extLst>
      <p:ext uri="{BB962C8B-B14F-4D97-AF65-F5344CB8AC3E}">
        <p14:creationId xmlns:p14="http://schemas.microsoft.com/office/powerpoint/2010/main" val="26992304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Hedgehog (Hh) dráha je vázána na primární cilie</a:t>
            </a:r>
          </a:p>
        </p:txBody>
      </p:sp>
      <p:sp>
        <p:nvSpPr>
          <p:cNvPr id="4" name="Zástupný symbol pro obsah 2"/>
          <p:cNvSpPr txBox="1">
            <a:spLocks/>
          </p:cNvSpPr>
          <p:nvPr/>
        </p:nvSpPr>
        <p:spPr bwMode="auto">
          <a:xfrm>
            <a:off x="1382960" y="1887463"/>
            <a:ext cx="750952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Abnormální Hh/Wnt a s nimi spojená onemocnění jsou způsobena defekty ve tvorbě primárních cilií (infertilita, polydaktylie, polycystické ledviny, degenerace retiny).</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Hh je přímo vázán na primární cílie.</a:t>
            </a:r>
          </a:p>
        </p:txBody>
      </p:sp>
      <p:pic>
        <p:nvPicPr>
          <p:cNvPr id="5" name="Picture 4"/>
          <p:cNvPicPr>
            <a:picLocks noChangeAspect="1" noChangeArrowheads="1"/>
          </p:cNvPicPr>
          <p:nvPr/>
        </p:nvPicPr>
        <p:blipFill>
          <a:blip r:embed="rId2" cstate="print"/>
          <a:srcRect/>
          <a:stretch>
            <a:fillRect/>
          </a:stretch>
        </p:blipFill>
        <p:spPr bwMode="auto">
          <a:xfrm>
            <a:off x="1403648" y="3789040"/>
            <a:ext cx="4562765" cy="1640761"/>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6156176" y="3717032"/>
            <a:ext cx="2694230"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800" b="1" kern="0" dirty="0" smtClean="0">
                <a:solidFill>
                  <a:schemeClr val="accent1">
                    <a:lumMod val="75000"/>
                  </a:schemeClr>
                </a:solidFill>
                <a:latin typeface="Arial"/>
              </a:rPr>
              <a:t>Primary cilia vs. motile (secondary) cilia</a:t>
            </a:r>
          </a:p>
        </p:txBody>
      </p:sp>
      <p:sp>
        <p:nvSpPr>
          <p:cNvPr id="9" name="Rectangle 3"/>
          <p:cNvSpPr txBox="1">
            <a:spLocks noChangeArrowheads="1"/>
          </p:cNvSpPr>
          <p:nvPr/>
        </p:nvSpPr>
        <p:spPr bwMode="auto">
          <a:xfrm>
            <a:off x="5364088" y="1567334"/>
            <a:ext cx="3672408" cy="17896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Arial" pitchFamily="34" charset="0"/>
              </a:rPr>
              <a:t>struktura 9+2</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Arial" pitchFamily="34" charset="0"/>
              </a:rPr>
              <a:t>pohyblivé</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smtClean="0">
                <a:ln>
                  <a:noFill/>
                </a:ln>
                <a:solidFill>
                  <a:srgbClr val="000000"/>
                </a:solidFill>
                <a:effectLst/>
                <a:uLnTx/>
                <a:uFillTx/>
                <a:latin typeface="Arial"/>
                <a:ea typeface="+mn-ea"/>
                <a:cs typeface="Arial" pitchFamily="34" charset="0"/>
              </a:rPr>
              <a:t>epitely tracheje, vejcovodů, ependym…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1" name="Rectangle 5"/>
          <p:cNvSpPr>
            <a:spLocks/>
          </p:cNvSpPr>
          <p:nvPr/>
        </p:nvSpPr>
        <p:spPr bwMode="auto">
          <a:xfrm>
            <a:off x="1764456" y="1567333"/>
            <a:ext cx="4103688" cy="1933675"/>
          </a:xfrm>
          <a:prstGeom prst="rect">
            <a:avLst/>
          </a:prstGeom>
          <a:noFill/>
          <a:ln w="9525">
            <a:noFill/>
            <a:miter lim="800000"/>
            <a:headEnd/>
            <a:tailEnd/>
          </a:ln>
        </p:spPr>
        <p:txBody>
          <a:bodyPr/>
          <a:lstStyle/>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struktura 9+0</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nepohyblivé</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téměř všechny buňky (www.primary–cilium.co.uk)</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solitérní</a:t>
            </a:r>
          </a:p>
          <a:p>
            <a:pPr marL="342900" indent="-342900">
              <a:spcBef>
                <a:spcPct val="20000"/>
              </a:spcBef>
              <a:buSzPct val="100000"/>
              <a:buFont typeface="Arial" pitchFamily="34" charset="0"/>
              <a:buChar char="•"/>
            </a:pPr>
            <a:endParaRPr lang="cs-CZ" altLang="cs-CZ" sz="2600" dirty="0">
              <a:solidFill>
                <a:schemeClr val="tx1"/>
              </a:solidFill>
              <a:cs typeface="Arial" pitchFamily="34" charset="0"/>
            </a:endParaRPr>
          </a:p>
        </p:txBody>
      </p:sp>
      <p:pic>
        <p:nvPicPr>
          <p:cNvPr id="12" name="Picture 6" descr="fig006rsc"/>
          <p:cNvPicPr>
            <a:picLocks noChangeAspect="1" noChangeArrowheads="1"/>
          </p:cNvPicPr>
          <p:nvPr/>
        </p:nvPicPr>
        <p:blipFill>
          <a:blip r:embed="rId2" cstate="print"/>
          <a:srcRect l="351" t="346" r="1132" b="1041"/>
          <a:stretch>
            <a:fillRect/>
          </a:stretch>
        </p:blipFill>
        <p:spPr bwMode="auto">
          <a:xfrm>
            <a:off x="2123728" y="3501703"/>
            <a:ext cx="3307552" cy="3356297"/>
          </a:xfrm>
          <a:prstGeom prst="rect">
            <a:avLst/>
          </a:prstGeom>
          <a:noFill/>
          <a:ln w="9525">
            <a:noFill/>
            <a:miter lim="800000"/>
            <a:headEnd/>
            <a:tailEnd/>
          </a:ln>
        </p:spPr>
      </p:pic>
      <p:pic>
        <p:nvPicPr>
          <p:cNvPr id="13" name="Picture 7" descr="505px-Eukaryotic_cilium_diagram_en_svg"/>
          <p:cNvPicPr>
            <a:picLocks noChangeAspect="1" noChangeArrowheads="1"/>
          </p:cNvPicPr>
          <p:nvPr/>
        </p:nvPicPr>
        <p:blipFill>
          <a:blip r:embed="rId3" cstate="print"/>
          <a:srcRect/>
          <a:stretch>
            <a:fillRect/>
          </a:stretch>
        </p:blipFill>
        <p:spPr bwMode="auto">
          <a:xfrm>
            <a:off x="5652120" y="3861048"/>
            <a:ext cx="3200494" cy="2731393"/>
          </a:xfrm>
          <a:prstGeom prst="rect">
            <a:avLst/>
          </a:prstGeom>
          <a:noFill/>
          <a:ln w="9525">
            <a:noFill/>
            <a:miter lim="800000"/>
            <a:headEnd/>
            <a:tailEnd/>
          </a:ln>
        </p:spPr>
      </p:pic>
      <p:sp>
        <p:nvSpPr>
          <p:cNvPr id="14" name="TextBox 13"/>
          <p:cNvSpPr txBox="1"/>
          <p:nvPr/>
        </p:nvSpPr>
        <p:spPr>
          <a:xfrm>
            <a:off x="2699792" y="1196752"/>
            <a:ext cx="2088232" cy="369332"/>
          </a:xfrm>
          <a:prstGeom prst="rect">
            <a:avLst/>
          </a:prstGeom>
          <a:noFill/>
        </p:spPr>
        <p:txBody>
          <a:bodyPr wrap="square" rtlCol="0">
            <a:spAutoFit/>
          </a:bodyPr>
          <a:lstStyle/>
          <a:p>
            <a:r>
              <a:rPr lang="cs-CZ" b="1" dirty="0" smtClean="0">
                <a:solidFill>
                  <a:schemeClr val="accent1">
                    <a:lumMod val="75000"/>
                  </a:schemeClr>
                </a:solidFill>
              </a:rPr>
              <a:t>PRIMÁRNÍ</a:t>
            </a:r>
            <a:endParaRPr lang="cs-CZ" b="1" dirty="0">
              <a:solidFill>
                <a:schemeClr val="accent1">
                  <a:lumMod val="75000"/>
                </a:schemeClr>
              </a:solidFill>
            </a:endParaRPr>
          </a:p>
        </p:txBody>
      </p:sp>
      <p:sp>
        <p:nvSpPr>
          <p:cNvPr id="15" name="TextBox 14"/>
          <p:cNvSpPr txBox="1"/>
          <p:nvPr/>
        </p:nvSpPr>
        <p:spPr>
          <a:xfrm>
            <a:off x="6084168" y="1196752"/>
            <a:ext cx="2088232" cy="369332"/>
          </a:xfrm>
          <a:prstGeom prst="rect">
            <a:avLst/>
          </a:prstGeom>
          <a:noFill/>
        </p:spPr>
        <p:txBody>
          <a:bodyPr wrap="square" rtlCol="0">
            <a:spAutoFit/>
          </a:bodyPr>
          <a:lstStyle/>
          <a:p>
            <a:r>
              <a:rPr lang="cs-CZ" b="1" dirty="0" smtClean="0">
                <a:solidFill>
                  <a:schemeClr val="accent1">
                    <a:lumMod val="75000"/>
                  </a:schemeClr>
                </a:solidFill>
              </a:rPr>
              <a:t>SEKUNDÁRNÍ</a:t>
            </a:r>
            <a:endParaRPr lang="cs-CZ"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Primární cilie - funkce</a:t>
            </a:r>
          </a:p>
        </p:txBody>
      </p:sp>
      <p:sp>
        <p:nvSpPr>
          <p:cNvPr id="7" name="Rectangle 3"/>
          <p:cNvSpPr txBox="1">
            <a:spLocks noChangeArrowheads="1"/>
          </p:cNvSpPr>
          <p:nvPr/>
        </p:nvSpPr>
        <p:spPr bwMode="auto">
          <a:xfrm>
            <a:off x="1382960" y="154047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délka 2-10</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µ</a:t>
            </a: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 průměr 0.25</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µ</a:t>
            </a: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chemo- a osmosenzory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fotoreceptory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mechanoreceptory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komunikace v extracelulární matrix</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uLnTx/>
                <a:uFillTx/>
                <a:latin typeface="Arial" pitchFamily="34" charset="0"/>
                <a:ea typeface="+mn-ea"/>
                <a:cs typeface="Arial" pitchFamily="34" charset="0"/>
              </a:rPr>
              <a:t>nodal cilia</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smtClean="0">
                <a:ln>
                  <a:noFill/>
                </a:ln>
                <a:solidFill>
                  <a:srgbClr val="457326"/>
                </a:solidFill>
                <a:uLnTx/>
                <a:uFillTx/>
                <a:latin typeface="Arial" pitchFamily="34" charset="0"/>
                <a:ea typeface="+mn-ea"/>
                <a:cs typeface="Arial" pitchFamily="34" charset="0"/>
              </a:rPr>
              <a:t>pohyblivá</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smtClean="0">
                <a:ln>
                  <a:noFill/>
                </a:ln>
                <a:solidFill>
                  <a:srgbClr val="457326"/>
                </a:solidFill>
                <a:uLnTx/>
                <a:uFillTx/>
                <a:latin typeface="Arial" pitchFamily="34" charset="0"/>
                <a:ea typeface="+mn-ea"/>
                <a:cs typeface="Arial" pitchFamily="34" charset="0"/>
              </a:rPr>
              <a:t>blastocysta </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smtClean="0">
                <a:ln>
                  <a:noFill/>
                </a:ln>
                <a:solidFill>
                  <a:srgbClr val="457326"/>
                </a:solidFill>
                <a:uLnTx/>
                <a:uFillTx/>
                <a:latin typeface="Arial" pitchFamily="34" charset="0"/>
                <a:ea typeface="+mn-ea"/>
                <a:cs typeface="Arial" pitchFamily="34" charset="0"/>
              </a:rPr>
              <a:t>pravolevá souměrnost</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endParaRPr kumimoji="0" lang="cs-CZ" sz="2000" b="0" i="0" u="none" strike="noStrike" kern="1200" cap="none" spc="0" normalizeH="0" baseline="0" noProof="0" dirty="0" smtClean="0">
              <a:ln>
                <a:noFill/>
              </a:ln>
              <a:solidFill>
                <a:srgbClr val="457326"/>
              </a:solidFill>
              <a:effectLst>
                <a:outerShdw blurRad="38100" dist="38100" dir="2700000" algn="tl">
                  <a:srgbClr val="C0C0C0"/>
                </a:outerShdw>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model trandukce – receptory iontové kanály, efektorové proteiny, transkripční faktory</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8" name="Picture 9" descr="Primary cilia (blue) emerging from the cells of a mouse embryo (green)."/>
          <p:cNvPicPr>
            <a:picLocks noChangeAspect="1" noChangeArrowheads="1"/>
          </p:cNvPicPr>
          <p:nvPr/>
        </p:nvPicPr>
        <p:blipFill>
          <a:blip r:embed="rId2" cstate="print"/>
          <a:srcRect/>
          <a:stretch>
            <a:fillRect/>
          </a:stretch>
        </p:blipFill>
        <p:spPr bwMode="auto">
          <a:xfrm>
            <a:off x="5929560" y="1630213"/>
            <a:ext cx="3062288" cy="338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Intraflagelární transport (IFT)</a:t>
            </a:r>
          </a:p>
        </p:txBody>
      </p:sp>
      <p:sp>
        <p:nvSpPr>
          <p:cNvPr id="4" name="Zástupný symbol pro obsah 2"/>
          <p:cNvSpPr txBox="1">
            <a:spLocks/>
          </p:cNvSpPr>
          <p:nvPr/>
        </p:nvSpPr>
        <p:spPr bwMode="auto">
          <a:xfrm>
            <a:off x="1403648" y="1557338"/>
            <a:ext cx="216029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Poprvé popsali Kozminski et al. 1993 pomocí DIC mikroskopie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Za transport zodpovědný kinesin-II – transport k distálnímu „</a:t>
            </a:r>
            <a:r>
              <a:rPr kumimoji="0" lang="en-US"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cs-CZ"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konci a dynein zodpovědný za transport k „-“ konci.</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Kif3A, Kif3B (podjednotky kinesinu) KO buňky netvoří cilie.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IFT je zodpovědný za regulaci signálních drah vázaných na primární cilie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endParaRPr kumimoji="0" lang="cs-CZ" altLang="cs-CZ" sz="16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5" name="Picture 3"/>
          <p:cNvPicPr>
            <a:picLocks noChangeAspect="1" noChangeArrowheads="1"/>
          </p:cNvPicPr>
          <p:nvPr/>
        </p:nvPicPr>
        <p:blipFill>
          <a:blip r:embed="rId2" cstate="print"/>
          <a:srcRect/>
          <a:stretch>
            <a:fillRect/>
          </a:stretch>
        </p:blipFill>
        <p:spPr bwMode="auto">
          <a:xfrm>
            <a:off x="3455987" y="1268413"/>
            <a:ext cx="5724525" cy="5086350"/>
          </a:xfrm>
          <a:prstGeom prst="rect">
            <a:avLst/>
          </a:prstGeom>
          <a:noFill/>
          <a:ln w="9525">
            <a:noFill/>
            <a:miter lim="800000"/>
            <a:headEnd/>
            <a:tailEnd/>
          </a:ln>
        </p:spPr>
      </p:pic>
    </p:spTree>
    <p:extLst>
      <p:ext uri="{BB962C8B-B14F-4D97-AF65-F5344CB8AC3E}">
        <p14:creationId xmlns:p14="http://schemas.microsoft.com/office/powerpoint/2010/main" val="467614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Primární cilie a Hh signalizace</a:t>
            </a:r>
          </a:p>
        </p:txBody>
      </p:sp>
      <p:pic>
        <p:nvPicPr>
          <p:cNvPr id="4" name="Picture 2"/>
          <p:cNvPicPr>
            <a:picLocks noChangeAspect="1" noChangeArrowheads="1"/>
          </p:cNvPicPr>
          <p:nvPr/>
        </p:nvPicPr>
        <p:blipFill>
          <a:blip r:embed="rId2" cstate="print"/>
          <a:srcRect/>
          <a:stretch>
            <a:fillRect/>
          </a:stretch>
        </p:blipFill>
        <p:spPr bwMode="auto">
          <a:xfrm>
            <a:off x="2988146" y="4530551"/>
            <a:ext cx="4248150" cy="22828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4604"/>
          <a:stretch>
            <a:fillRect/>
          </a:stretch>
        </p:blipFill>
        <p:spPr bwMode="auto">
          <a:xfrm>
            <a:off x="2016224" y="1308877"/>
            <a:ext cx="5940152" cy="29842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Primární cilie a Hh signalizace</a:t>
            </a:r>
          </a:p>
        </p:txBody>
      </p:sp>
      <p:sp>
        <p:nvSpPr>
          <p:cNvPr id="4" name="Zástupný symbol pro obsah 2"/>
          <p:cNvSpPr txBox="1">
            <a:spLocks/>
          </p:cNvSpPr>
          <p:nvPr/>
        </p:nvSpPr>
        <p:spPr bwMode="auto">
          <a:xfrm>
            <a:off x="1609899" y="4149080"/>
            <a:ext cx="699454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Je spojen s primárními ciliemi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Ligand se naváže na patch (Ptc) protein, což způsobí zrušení inhibičního efektu Ptc na protein smoothened (Smo), který transdukuje signál přes glioma transkripční faktory (Gli) do jádra, kde řídí expresi Hh genů. (Gli1, Gli2 a Gli3A jsou aktivátory a Gli3R je represor). Hlavním represorem je SuFu. </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IFT hraje klíčovou úlohu ve funkci regulace Hh signální dráhy (spojuje Smo a Gli)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Mutace Kif3A a Kif3B mají podobné fenotypy v důsledku ztráty cilie.</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3 typy Hh – Sonic Hh (Shh), Indian Hh (Ihh) a Desert Hh (Dhh)</a:t>
            </a:r>
          </a:p>
        </p:txBody>
      </p:sp>
      <p:pic>
        <p:nvPicPr>
          <p:cNvPr id="5" name="Picture 2"/>
          <p:cNvPicPr>
            <a:picLocks noChangeAspect="1" noChangeArrowheads="1"/>
          </p:cNvPicPr>
          <p:nvPr/>
        </p:nvPicPr>
        <p:blipFill>
          <a:blip r:embed="rId2" cstate="print"/>
          <a:srcRect t="4604"/>
          <a:stretch>
            <a:fillRect/>
          </a:stretch>
        </p:blipFill>
        <p:spPr bwMode="auto">
          <a:xfrm>
            <a:off x="2376264" y="1164861"/>
            <a:ext cx="5940152" cy="29842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Primární cilie a </a:t>
            </a:r>
            <a:r>
              <a:rPr lang="cs-CZ" altLang="cs-CZ" sz="3200" b="1" kern="0" dirty="0" err="1" smtClean="0">
                <a:solidFill>
                  <a:schemeClr val="accent1">
                    <a:lumMod val="75000"/>
                  </a:schemeClr>
                </a:solidFill>
                <a:latin typeface="Arial"/>
              </a:rPr>
              <a:t>Hh</a:t>
            </a:r>
            <a:r>
              <a:rPr lang="cs-CZ" altLang="cs-CZ" sz="3200" b="1" kern="0" dirty="0" smtClean="0">
                <a:solidFill>
                  <a:schemeClr val="accent1">
                    <a:lumMod val="75000"/>
                  </a:schemeClr>
                </a:solidFill>
                <a:latin typeface="Arial"/>
              </a:rPr>
              <a:t> </a:t>
            </a:r>
            <a:r>
              <a:rPr lang="cs-CZ" altLang="cs-CZ" sz="3200" b="1" kern="0" dirty="0" smtClean="0">
                <a:solidFill>
                  <a:schemeClr val="accent1">
                    <a:lumMod val="75000"/>
                  </a:schemeClr>
                </a:solidFill>
                <a:latin typeface="Arial"/>
              </a:rPr>
              <a:t>signalizace: důkaz</a:t>
            </a:r>
            <a:endParaRPr lang="cs-CZ" altLang="cs-CZ" sz="3200" b="1" kern="0" dirty="0" smtClean="0">
              <a:solidFill>
                <a:schemeClr val="accent1">
                  <a:lumMod val="75000"/>
                </a:schemeClr>
              </a:solidFill>
              <a:latin typeface="Arial"/>
            </a:endParaRPr>
          </a:p>
        </p:txBody>
      </p:sp>
      <p:pic>
        <p:nvPicPr>
          <p:cNvPr id="10" name="Picture 4" descr="cilia and hedgehog tumors"/>
          <p:cNvPicPr>
            <a:picLocks noChangeAspect="1" noChangeArrowheads="1"/>
          </p:cNvPicPr>
          <p:nvPr/>
        </p:nvPicPr>
        <p:blipFill>
          <a:blip r:embed="rId2" cstate="print"/>
          <a:srcRect r="51575" b="63463"/>
          <a:stretch>
            <a:fillRect/>
          </a:stretch>
        </p:blipFill>
        <p:spPr bwMode="auto">
          <a:xfrm>
            <a:off x="2987824" y="1700516"/>
            <a:ext cx="4427984" cy="3533775"/>
          </a:xfrm>
          <a:prstGeom prst="rect">
            <a:avLst/>
          </a:prstGeom>
          <a:noFill/>
          <a:ln w="9525">
            <a:noFill/>
            <a:miter lim="800000"/>
            <a:headEnd/>
            <a:tailEnd/>
          </a:ln>
        </p:spPr>
      </p:pic>
      <p:sp>
        <p:nvSpPr>
          <p:cNvPr id="11"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12" name="Text Box 6"/>
          <p:cNvSpPr txBox="1">
            <a:spLocks noChangeArrowheads="1"/>
          </p:cNvSpPr>
          <p:nvPr/>
        </p:nvSpPr>
        <p:spPr bwMode="auto">
          <a:xfrm>
            <a:off x="2411760" y="5588948"/>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
        <p:nvSpPr>
          <p:cNvPr id="6" name="Rectangle 3"/>
          <p:cNvSpPr txBox="1">
            <a:spLocks noChangeArrowheads="1"/>
          </p:cNvSpPr>
          <p:nvPr/>
        </p:nvSpPr>
        <p:spPr bwMode="auto">
          <a:xfrm>
            <a:off x="1619672" y="1340768"/>
            <a:ext cx="7840960" cy="4564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1400" b="1" kern="0" dirty="0" err="1" smtClean="0">
                <a:solidFill>
                  <a:schemeClr val="accent1">
                    <a:lumMod val="75000"/>
                  </a:schemeClr>
                </a:solidFill>
                <a:latin typeface="Arial"/>
              </a:rPr>
              <a:t>Basal</a:t>
            </a:r>
            <a:r>
              <a:rPr lang="cs-CZ" altLang="cs-CZ" sz="1400" b="1" kern="0" dirty="0" smtClean="0">
                <a:solidFill>
                  <a:schemeClr val="accent1">
                    <a:lumMod val="75000"/>
                  </a:schemeClr>
                </a:solidFill>
                <a:latin typeface="Arial"/>
              </a:rPr>
              <a:t> cell </a:t>
            </a:r>
            <a:r>
              <a:rPr lang="cs-CZ" altLang="cs-CZ" sz="1400" b="1" kern="0" dirty="0" err="1" smtClean="0">
                <a:solidFill>
                  <a:schemeClr val="accent1">
                    <a:lumMod val="75000"/>
                  </a:schemeClr>
                </a:solidFill>
                <a:latin typeface="Arial"/>
              </a:rPr>
              <a:t>carcinoma</a:t>
            </a:r>
            <a:r>
              <a:rPr lang="cs-CZ" altLang="cs-CZ" sz="1400" b="1" kern="0" dirty="0" smtClean="0">
                <a:solidFill>
                  <a:schemeClr val="accent1">
                    <a:lumMod val="75000"/>
                  </a:schemeClr>
                </a:solidFill>
                <a:latin typeface="Arial"/>
              </a:rPr>
              <a:t> </a:t>
            </a:r>
            <a:r>
              <a:rPr lang="cs-CZ" altLang="cs-CZ" sz="1400" kern="0" dirty="0" smtClean="0">
                <a:solidFill>
                  <a:schemeClr val="accent1">
                    <a:lumMod val="75000"/>
                  </a:schemeClr>
                </a:solidFill>
                <a:latin typeface="Arial"/>
              </a:rPr>
              <a:t>– způsobena aktivací </a:t>
            </a:r>
            <a:r>
              <a:rPr lang="cs-CZ" altLang="cs-CZ" sz="1400" kern="0" dirty="0" err="1" smtClean="0">
                <a:solidFill>
                  <a:schemeClr val="accent1">
                    <a:lumMod val="75000"/>
                  </a:schemeClr>
                </a:solidFill>
                <a:latin typeface="Arial"/>
              </a:rPr>
              <a:t>Smoothened</a:t>
            </a:r>
            <a:endParaRPr lang="cs-CZ" altLang="cs-CZ" sz="1400" b="1" kern="0" dirty="0" smtClean="0">
              <a:solidFill>
                <a:schemeClr val="accent1">
                  <a:lumMod val="75000"/>
                </a:schemeClr>
              </a:solidFill>
              <a:latin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smtClean="0">
                <a:solidFill>
                  <a:schemeClr val="accent1">
                    <a:lumMod val="75000"/>
                  </a:schemeClr>
                </a:solidFill>
                <a:latin typeface="Arial"/>
              </a:rPr>
              <a:t>Primární cilie a </a:t>
            </a:r>
            <a:r>
              <a:rPr lang="cs-CZ" altLang="cs-CZ" sz="3200" b="1" kern="0" dirty="0" err="1" smtClean="0">
                <a:solidFill>
                  <a:schemeClr val="accent1">
                    <a:lumMod val="75000"/>
                  </a:schemeClr>
                </a:solidFill>
                <a:latin typeface="Arial"/>
              </a:rPr>
              <a:t>Hh</a:t>
            </a:r>
            <a:r>
              <a:rPr lang="cs-CZ" altLang="cs-CZ" sz="3200" b="1" kern="0" dirty="0" smtClean="0">
                <a:solidFill>
                  <a:schemeClr val="accent1">
                    <a:lumMod val="75000"/>
                  </a:schemeClr>
                </a:solidFill>
                <a:latin typeface="Arial"/>
              </a:rPr>
              <a:t> </a:t>
            </a:r>
            <a:r>
              <a:rPr lang="cs-CZ" altLang="cs-CZ" sz="3200" b="1" kern="0" dirty="0" smtClean="0">
                <a:solidFill>
                  <a:schemeClr val="accent1">
                    <a:lumMod val="75000"/>
                  </a:schemeClr>
                </a:solidFill>
                <a:latin typeface="Arial"/>
              </a:rPr>
              <a:t>signalizace: důkaz</a:t>
            </a:r>
            <a:endParaRPr lang="cs-CZ" altLang="cs-CZ" sz="3200" b="1" kern="0" dirty="0" smtClean="0">
              <a:solidFill>
                <a:schemeClr val="accent1">
                  <a:lumMod val="75000"/>
                </a:schemeClr>
              </a:solidFill>
              <a:latin typeface="Arial"/>
            </a:endParaRPr>
          </a:p>
        </p:txBody>
      </p:sp>
      <p:pic>
        <p:nvPicPr>
          <p:cNvPr id="4" name="Picture 4" descr="cilia and hedgehog tumors"/>
          <p:cNvPicPr>
            <a:picLocks noChangeAspect="1" noChangeArrowheads="1"/>
          </p:cNvPicPr>
          <p:nvPr/>
        </p:nvPicPr>
        <p:blipFill>
          <a:blip r:embed="rId2" cstate="print"/>
          <a:srcRect l="47638" b="63463"/>
          <a:stretch>
            <a:fillRect/>
          </a:stretch>
        </p:blipFill>
        <p:spPr bwMode="auto">
          <a:xfrm>
            <a:off x="2771800" y="1844824"/>
            <a:ext cx="4788024" cy="3533775"/>
          </a:xfrm>
          <a:prstGeom prst="rect">
            <a:avLst/>
          </a:prstGeom>
          <a:noFill/>
          <a:ln w="9525">
            <a:noFill/>
            <a:miter lim="800000"/>
            <a:headEnd/>
            <a:tailEnd/>
          </a:ln>
        </p:spPr>
      </p:pic>
      <p:sp>
        <p:nvSpPr>
          <p:cNvPr id="5" name="Text Box 7"/>
          <p:cNvSpPr txBox="1">
            <a:spLocks noChangeArrowheads="1"/>
          </p:cNvSpPr>
          <p:nvPr/>
        </p:nvSpPr>
        <p:spPr bwMode="auto">
          <a:xfrm>
            <a:off x="3275162" y="1413024"/>
            <a:ext cx="792162" cy="3048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control</a:t>
            </a:r>
          </a:p>
        </p:txBody>
      </p:sp>
      <p:sp>
        <p:nvSpPr>
          <p:cNvPr id="6" name="Text Box 8"/>
          <p:cNvSpPr txBox="1">
            <a:spLocks noChangeArrowheads="1"/>
          </p:cNvSpPr>
          <p:nvPr/>
        </p:nvSpPr>
        <p:spPr bwMode="auto">
          <a:xfrm>
            <a:off x="4572149" y="1339999"/>
            <a:ext cx="1439863"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present</a:t>
            </a:r>
          </a:p>
        </p:txBody>
      </p:sp>
      <p:sp>
        <p:nvSpPr>
          <p:cNvPr id="7" name="Text Box 9"/>
          <p:cNvSpPr txBox="1">
            <a:spLocks noChangeArrowheads="1"/>
          </p:cNvSpPr>
          <p:nvPr/>
        </p:nvSpPr>
        <p:spPr bwMode="auto">
          <a:xfrm>
            <a:off x="6119962" y="1339999"/>
            <a:ext cx="1439862"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absent</a:t>
            </a:r>
          </a:p>
        </p:txBody>
      </p:sp>
      <p:sp>
        <p:nvSpPr>
          <p:cNvPr id="8"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9" name="Text Box 6"/>
          <p:cNvSpPr txBox="1">
            <a:spLocks noChangeArrowheads="1"/>
          </p:cNvSpPr>
          <p:nvPr/>
        </p:nvSpPr>
        <p:spPr bwMode="auto">
          <a:xfrm>
            <a:off x="2411760" y="5582369"/>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smtClean="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ysClr val="windowText" lastClr="000000"/>
                </a:solidFill>
                <a:effectLst/>
                <a:uLnTx/>
                <a:uFillTx/>
              </a:rPr>
              <a:t>Hedgehog</a:t>
            </a:r>
          </a:p>
        </p:txBody>
      </p:sp>
      <p:sp>
        <p:nvSpPr>
          <p:cNvPr id="15" name="Oval 12"/>
          <p:cNvSpPr>
            <a:spLocks noChangeArrowheads="1"/>
          </p:cNvSpPr>
          <p:nvPr/>
        </p:nvSpPr>
        <p:spPr bwMode="auto">
          <a:xfrm rot="20803114">
            <a:off x="3282438" y="4970444"/>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238944" y="2636912"/>
            <a:ext cx="8229600" cy="21887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rPr>
              <a:t>TGF</a:t>
            </a: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sym typeface="Symbol" pitchFamily="18" charset="2"/>
              </a:rPr>
              <a:t>1-3</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sym typeface="Symbol" pitchFamily="18" charset="2"/>
              </a:rPr>
              <a:t>BMPs – 20 různých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sym typeface="Symbol" pitchFamily="18" charset="2"/>
              </a:rPr>
              <a:t>GDF (growth differentiation factor):  9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n-ea"/>
                <a:cs typeface="+mn-cs"/>
                <a:sym typeface="Symbol" pitchFamily="18" charset="2"/>
              </a:rPr>
              <a:t>activin/inhibin/nodal</a:t>
            </a:r>
          </a:p>
        </p:txBody>
      </p:sp>
      <p:sp>
        <p:nvSpPr>
          <p:cNvPr id="6" name="Rectangle 2"/>
          <p:cNvSpPr txBox="1">
            <a:spLocks noChangeArrowheads="1"/>
          </p:cNvSpPr>
          <p:nvPr/>
        </p:nvSpPr>
        <p:spPr bwMode="auto">
          <a:xfrm>
            <a:off x="878904" y="156592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2800" b="0" i="0" u="none" strike="noStrike" kern="0" cap="none" spc="0" normalizeH="0" baseline="0" noProof="0" dirty="0" smtClean="0">
                <a:ln>
                  <a:noFill/>
                </a:ln>
                <a:solidFill>
                  <a:srgbClr val="000000"/>
                </a:solidFill>
                <a:effectLst/>
                <a:uLnTx/>
                <a:uFillTx/>
                <a:latin typeface="Arial"/>
                <a:ea typeface="+mj-ea"/>
                <a:cs typeface="+mj-cs"/>
              </a:rPr>
              <a:t>TGF</a:t>
            </a:r>
            <a:r>
              <a:rPr kumimoji="0" lang="cs-CZ" altLang="cs-CZ" sz="2800" b="0" i="0" u="none" strike="noStrike" kern="0" cap="none" spc="0" normalizeH="0" baseline="0" noProof="0" dirty="0" smtClean="0">
                <a:ln>
                  <a:noFill/>
                </a:ln>
                <a:solidFill>
                  <a:srgbClr val="000000"/>
                </a:solidFill>
                <a:effectLst/>
                <a:uLnTx/>
                <a:uFillTx/>
                <a:latin typeface="Arial"/>
                <a:ea typeface="+mj-ea"/>
                <a:cs typeface="+mj-cs"/>
                <a:sym typeface="Symbol" pitchFamily="18" charset="2"/>
              </a:rPr>
              <a:t> nadrodina má následující podrodiny:</a:t>
            </a:r>
          </a:p>
        </p:txBody>
      </p:sp>
      <p:sp>
        <p:nvSpPr>
          <p:cNvPr id="7"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smtClean="0">
                <a:ln>
                  <a:noFill/>
                </a:ln>
                <a:solidFill>
                  <a:schemeClr val="accent1">
                    <a:lumMod val="75000"/>
                  </a:schemeClr>
                </a:solidFill>
                <a:effectLst/>
                <a:uLnTx/>
                <a:uFillTx/>
                <a:latin typeface="Arial"/>
                <a:ea typeface="+mn-ea"/>
                <a:cs typeface="+mn-cs"/>
              </a:rPr>
              <a:t>TGF/BMP</a:t>
            </a:r>
          </a:p>
        </p:txBody>
      </p:sp>
      <p:sp>
        <p:nvSpPr>
          <p:cNvPr id="10" name="Text Box 4"/>
          <p:cNvSpPr txBox="1">
            <a:spLocks noChangeArrowheads="1"/>
          </p:cNvSpPr>
          <p:nvPr/>
        </p:nvSpPr>
        <p:spPr bwMode="auto">
          <a:xfrm>
            <a:off x="1403648" y="5157192"/>
            <a:ext cx="7740352" cy="1466850"/>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smtClean="0">
                <a:ln>
                  <a:noFill/>
                </a:ln>
                <a:solidFill>
                  <a:schemeClr val="accent1">
                    <a:lumMod val="75000"/>
                  </a:schemeClr>
                </a:solidFill>
                <a:effectLst/>
                <a:uLnTx/>
                <a:uFillTx/>
              </a:rPr>
              <a:t>Společným znakem je signalizace přes:</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smtClean="0">
                <a:ln>
                  <a:noFill/>
                </a:ln>
                <a:solidFill>
                  <a:sysClr val="windowText" lastClr="000000"/>
                </a:solidFill>
                <a:effectLst/>
                <a:uLnTx/>
                <a:uFillTx/>
              </a:rPr>
              <a:t> konzervativní rodinu Ser/Thr kinázových receptorů – jsou dvou typů a po vazbě ligandu dimerizují</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smtClean="0">
                <a:ln>
                  <a:noFill/>
                </a:ln>
                <a:solidFill>
                  <a:sysClr val="windowText" lastClr="000000"/>
                </a:solidFill>
                <a:effectLst/>
                <a:uLnTx/>
                <a:uFillTx/>
              </a:rPr>
              <a:t> cytoplazmatická signalizace přes tzv. SMAD proteiny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Signální dráha BMP</a:t>
            </a:r>
          </a:p>
        </p:txBody>
      </p:sp>
      <p:pic>
        <p:nvPicPr>
          <p:cNvPr id="16" name="Picture 5" descr="BMP_signaling_pathway"/>
          <p:cNvPicPr>
            <a:picLocks noChangeAspect="1" noChangeArrowheads="1"/>
          </p:cNvPicPr>
          <p:nvPr/>
        </p:nvPicPr>
        <p:blipFill>
          <a:blip r:embed="rId2" cstate="print"/>
          <a:srcRect t="18719"/>
          <a:stretch>
            <a:fillRect/>
          </a:stretch>
        </p:blipFill>
        <p:spPr bwMode="auto">
          <a:xfrm>
            <a:off x="2483768" y="1268760"/>
            <a:ext cx="6120680" cy="5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rPr>
              <a:t>Inhibitory BMP</a:t>
            </a:r>
            <a:r>
              <a:rPr kumimoji="0" lang="cs-CZ" altLang="cs-CZ" sz="3200" b="1" i="0" u="none" strike="noStrike" kern="0" cap="none" spc="0" normalizeH="0" noProof="0" dirty="0" smtClean="0">
                <a:ln>
                  <a:noFill/>
                </a:ln>
                <a:solidFill>
                  <a:schemeClr val="accent1">
                    <a:lumMod val="75000"/>
                  </a:schemeClr>
                </a:solidFill>
                <a:effectLst/>
                <a:uLnTx/>
                <a:uFillTx/>
                <a:latin typeface="Arial"/>
                <a:ea typeface="+mn-ea"/>
                <a:cs typeface="+mn-cs"/>
              </a:rPr>
              <a:t> faktorů</a:t>
            </a:r>
            <a:endParaRPr kumimoji="0" lang="cs-CZ" altLang="cs-CZ" sz="3200" b="1" i="0" u="none" strike="noStrike" kern="0" cap="none" spc="0" normalizeH="0" baseline="0" noProof="0" dirty="0" smtClean="0">
              <a:ln>
                <a:noFill/>
              </a:ln>
              <a:solidFill>
                <a:schemeClr val="accent1">
                  <a:lumMod val="75000"/>
                </a:schemeClr>
              </a:solidFill>
              <a:effectLst/>
              <a:uLnTx/>
              <a:uFillTx/>
              <a:latin typeface="Arial"/>
              <a:ea typeface="+mn-ea"/>
              <a:cs typeface="+mn-cs"/>
            </a:endParaRPr>
          </a:p>
        </p:txBody>
      </p:sp>
      <p:sp>
        <p:nvSpPr>
          <p:cNvPr id="7" name="Rectangle 3"/>
          <p:cNvSpPr txBox="1">
            <a:spLocks noChangeArrowheads="1"/>
          </p:cNvSpPr>
          <p:nvPr/>
        </p:nvSpPr>
        <p:spPr bwMode="auto">
          <a:xfrm>
            <a:off x="1105470" y="2051893"/>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smtClean="0">
                <a:ln>
                  <a:noFill/>
                </a:ln>
                <a:solidFill>
                  <a:srgbClr val="000000"/>
                </a:solidFill>
                <a:effectLst/>
                <a:uLnTx/>
                <a:uFillTx/>
                <a:latin typeface="Arial"/>
                <a:ea typeface="+mn-ea"/>
                <a:cs typeface="+mn-cs"/>
              </a:rPr>
              <a:t>noggin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smtClean="0">
                <a:ln>
                  <a:noFill/>
                </a:ln>
                <a:solidFill>
                  <a:srgbClr val="000000"/>
                </a:solidFill>
                <a:effectLst/>
                <a:uLnTx/>
                <a:uFillTx/>
                <a:latin typeface="Arial"/>
                <a:ea typeface="+mn-ea"/>
                <a:cs typeface="+mn-cs"/>
              </a:rPr>
              <a:t>chordin (Chd)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smtClean="0">
                <a:ln>
                  <a:noFill/>
                </a:ln>
                <a:solidFill>
                  <a:srgbClr val="000000"/>
                </a:solidFill>
                <a:effectLst/>
                <a:uLnTx/>
                <a:uFillTx/>
                <a:latin typeface="Arial"/>
                <a:ea typeface="+mn-ea"/>
                <a:cs typeface="+mn-cs"/>
              </a:rPr>
              <a:t>sklerostin</a:t>
            </a:r>
            <a:endParaRPr kumimoji="0" lang="cs-CZ" altLang="cs-CZ" sz="28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9" name="Picture 4" descr="chordin vs"/>
          <p:cNvPicPr>
            <a:picLocks noChangeAspect="1" noChangeArrowheads="1"/>
          </p:cNvPicPr>
          <p:nvPr/>
        </p:nvPicPr>
        <p:blipFill>
          <a:blip r:embed="rId2" cstate="print"/>
          <a:srcRect b="87640"/>
          <a:stretch>
            <a:fillRect/>
          </a:stretch>
        </p:blipFill>
        <p:spPr bwMode="auto">
          <a:xfrm>
            <a:off x="4788470" y="1934418"/>
            <a:ext cx="4038600" cy="504825"/>
          </a:xfrm>
          <a:prstGeom prst="rect">
            <a:avLst/>
          </a:prstGeom>
          <a:noFill/>
          <a:ln w="9525">
            <a:noFill/>
            <a:miter lim="800000"/>
            <a:headEnd/>
            <a:tailEnd/>
          </a:ln>
          <a:effectLst/>
        </p:spPr>
      </p:pic>
      <p:pic>
        <p:nvPicPr>
          <p:cNvPr id="10" name="Picture 6" descr="chordin vs"/>
          <p:cNvPicPr>
            <a:picLocks noChangeAspect="1" noChangeArrowheads="1"/>
          </p:cNvPicPr>
          <p:nvPr/>
        </p:nvPicPr>
        <p:blipFill>
          <a:blip r:embed="rId2" cstate="print"/>
          <a:srcRect t="21182"/>
          <a:stretch>
            <a:fillRect/>
          </a:stretch>
        </p:blipFill>
        <p:spPr bwMode="auto">
          <a:xfrm>
            <a:off x="4788470" y="2367806"/>
            <a:ext cx="4038600" cy="3219450"/>
          </a:xfrm>
          <a:prstGeom prst="rect">
            <a:avLst/>
          </a:prstGeom>
          <a:noFill/>
          <a:ln w="9525">
            <a:noFill/>
            <a:miter lim="800000"/>
            <a:headEnd/>
            <a:tailEnd/>
          </a:ln>
        </p:spPr>
      </p:pic>
      <p:sp>
        <p:nvSpPr>
          <p:cNvPr id="11" name="Text Box 7"/>
          <p:cNvSpPr txBox="1">
            <a:spLocks noChangeArrowheads="1"/>
          </p:cNvSpPr>
          <p:nvPr/>
        </p:nvSpPr>
        <p:spPr bwMode="auto">
          <a:xfrm>
            <a:off x="4932933" y="5825381"/>
            <a:ext cx="4319587" cy="91598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smtClean="0">
                <a:ln>
                  <a:noFill/>
                </a:ln>
                <a:solidFill>
                  <a:sysClr val="windowText" lastClr="000000"/>
                </a:solidFill>
                <a:effectLst/>
                <a:uLnTx/>
                <a:uFillTx/>
              </a:rPr>
              <a:t>Přímá fyzická interakce mezi chordinem a BMP je podstatou inhibičního působení chordinu </a:t>
            </a:r>
          </a:p>
        </p:txBody>
      </p:sp>
      <p:sp>
        <p:nvSpPr>
          <p:cNvPr id="12" name="Rectangle 11"/>
          <p:cNvSpPr/>
          <p:nvPr/>
        </p:nvSpPr>
        <p:spPr>
          <a:xfrm>
            <a:off x="3347864" y="1196752"/>
            <a:ext cx="4352474" cy="369332"/>
          </a:xfrm>
          <a:prstGeom prst="rect">
            <a:avLst/>
          </a:prstGeom>
        </p:spPr>
        <p:txBody>
          <a:bodyPr wrap="none">
            <a:spAutoFit/>
          </a:bodyPr>
          <a:lstStyle/>
          <a:p>
            <a:r>
              <a:rPr lang="cs-CZ" altLang="cs-CZ" kern="0" dirty="0" smtClean="0">
                <a:solidFill>
                  <a:srgbClr val="000000"/>
                </a:solidFill>
                <a:latin typeface="Arial"/>
                <a:ea typeface="+mj-ea"/>
                <a:cs typeface="+mj-cs"/>
              </a:rPr>
              <a:t>jsou klíčové pro fyziologické funkce BMP</a:t>
            </a:r>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620</TotalTime>
  <Words>2645</Words>
  <Application>Microsoft Office PowerPoint</Application>
  <PresentationFormat>Předvádění na obrazovce (4:3)</PresentationFormat>
  <Paragraphs>286</Paragraphs>
  <Slides>69</Slides>
  <Notes>0</Notes>
  <HiddenSlides>0</HiddenSlides>
  <MMClips>6</MMClips>
  <ScaleCrop>false</ScaleCrop>
  <HeadingPairs>
    <vt:vector size="4" baseType="variant">
      <vt:variant>
        <vt:lpstr>Motiv</vt:lpstr>
      </vt:variant>
      <vt:variant>
        <vt:i4>1</vt:i4>
      </vt:variant>
      <vt:variant>
        <vt:lpstr>Nadpisy snímků</vt:lpstr>
      </vt:variant>
      <vt:variant>
        <vt:i4>69</vt:i4>
      </vt:variant>
    </vt:vector>
  </HeadingPairs>
  <TitlesOfParts>
    <vt:vector size="70" baseType="lpstr">
      <vt:lpstr>Sablona_prezentace_zelena</vt:lpstr>
      <vt:lpstr>doc. Mgr. Vítězslav Bryja, Ph.D.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Vita Bryja</cp:lastModifiedBy>
  <cp:revision>64</cp:revision>
  <dcterms:created xsi:type="dcterms:W3CDTF">2017-09-12T04:05:13Z</dcterms:created>
  <dcterms:modified xsi:type="dcterms:W3CDTF">2017-09-26T08:42:13Z</dcterms:modified>
</cp:coreProperties>
</file>