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02" r:id="rId20"/>
    <p:sldId id="303" r:id="rId21"/>
    <p:sldId id="30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596" y="8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13.3.2017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13.3.2017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13.3.2017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13.3.2017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19180"/>
            <a:ext cx="7772400" cy="1569660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4. Vzorce v Excelu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Tipy pro práci s Wordem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95288" y="2565400"/>
          <a:ext cx="2247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Image" r:id="rId3" imgW="2247619" imgH="2095238" progId="">
                  <p:embed/>
                </p:oleObj>
              </mc:Choice>
              <mc:Fallback>
                <p:oleObj name="Image" r:id="rId3" imgW="2247619" imgH="209523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65400"/>
                        <a:ext cx="22479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916238" y="2997200"/>
          <a:ext cx="40322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Image" r:id="rId5" imgW="5193651" imgH="4368254" progId="">
                  <p:embed/>
                </p:oleObj>
              </mc:Choice>
              <mc:Fallback>
                <p:oleObj name="Image" r:id="rId5" imgW="5193651" imgH="436825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997200"/>
                        <a:ext cx="40322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195513" y="4005263"/>
            <a:ext cx="574675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 rot="5400000">
            <a:off x="2986881" y="3861594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2051050" y="5013325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 flipV="1">
            <a:off x="2051050" y="5516563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74650" y="5229225"/>
            <a:ext cx="210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Funkce a její stručný 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3708400" y="3789363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178175" y="19177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16463" y="2420938"/>
            <a:ext cx="7302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55733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3" name="AutoShape 15"/>
          <p:cNvSpPr>
            <a:spLocks noChangeArrowheads="1"/>
          </p:cNvSpPr>
          <p:nvPr/>
        </p:nvSpPr>
        <p:spPr bwMode="auto">
          <a:xfrm rot="5400000" flipH="1">
            <a:off x="6840538" y="3465512"/>
            <a:ext cx="935038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612063" y="4149725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0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Celkem 408 funkcí ve verzi MS Excel 2010, ve verzi 2013 přidáno 50 nových funkcí, ve verzi 2016 přibude 5 nových funkcí.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236296" y="4437112"/>
            <a:ext cx="1133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Vyzkoušej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Tipy pro práci s Wordem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dirty="0" smtClean="0"/>
              <a:t>Automatické titulky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Automatické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titulky ve Wordu pro snazší úpravy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1233" t="33600" r="42251" b="27400"/>
          <a:stretch>
            <a:fillRect/>
          </a:stretch>
        </p:blipFill>
        <p:spPr bwMode="auto">
          <a:xfrm>
            <a:off x="377057" y="1916832"/>
            <a:ext cx="3636912" cy="33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95536" y="4293096"/>
            <a:ext cx="17999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obrázek</a:t>
            </a:r>
            <a:endParaRPr lang="cs-CZ" sz="1400" i="1" dirty="0"/>
          </a:p>
        </p:txBody>
      </p:sp>
      <p:sp>
        <p:nvSpPr>
          <p:cNvPr id="7" name="Šipka doprava 6"/>
          <p:cNvSpPr/>
          <p:nvPr/>
        </p:nvSpPr>
        <p:spPr>
          <a:xfrm rot="7532543">
            <a:off x="3777360" y="39195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42524" t="41159" r="32276" b="31121"/>
          <a:stretch>
            <a:fillRect/>
          </a:stretch>
        </p:blipFill>
        <p:spPr bwMode="auto">
          <a:xfrm>
            <a:off x="5220072" y="2096852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 rot="5400000">
            <a:off x="4571083" y="2637830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-1260000" flipH="1">
            <a:off x="5743841" y="3023992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l="3675" t="6720" r="43301" b="75842"/>
          <a:stretch>
            <a:fillRect/>
          </a:stretch>
        </p:blipFill>
        <p:spPr bwMode="auto">
          <a:xfrm>
            <a:off x="683568" y="5301208"/>
            <a:ext cx="7272808" cy="149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 rot="2286931">
            <a:off x="374971" y="51234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7532543">
            <a:off x="6513666" y="557575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76056" y="494116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styl „Titulek“ </a:t>
            </a:r>
            <a:endParaRPr lang="cs-CZ" sz="1400" i="1" dirty="0"/>
          </a:p>
        </p:txBody>
      </p:sp>
      <p:sp>
        <p:nvSpPr>
          <p:cNvPr id="17" name="Šipka doprava 16"/>
          <p:cNvSpPr/>
          <p:nvPr/>
        </p:nvSpPr>
        <p:spPr>
          <a:xfrm rot="7532543">
            <a:off x="7161738" y="607981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956376" y="6165304"/>
            <a:ext cx="1187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 smtClean="0"/>
              <a:t>úprava stylu dle potřeby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seznamy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Máme-li vytvořené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automatické titulky grafů a tabulek, pak lze vytvořit automatické seznamy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825035" y="24794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20604" t="6720" r="45271" b="80680"/>
          <a:stretch>
            <a:fillRect/>
          </a:stretch>
        </p:blipFill>
        <p:spPr bwMode="auto">
          <a:xfrm>
            <a:off x="467544" y="2780928"/>
            <a:ext cx="46805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7532543">
            <a:off x="4641457" y="27674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67544" y="4637509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Visio" r:id="rId4" imgW="495148" imgH="448170" progId="">
                  <p:embed/>
                </p:oleObj>
              </mc:Choice>
              <mc:Fallback>
                <p:oleObj name="Visio" r:id="rId4" imgW="495148" imgH="44817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637509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15616" y="4571836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Každý objekt, který chceme zahrnout do automatického seznamu, musí mít automatický titulek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Aktualizace čísel titulků – pravý klik na označený titulek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(obdobně aktualizace již vytvořeného seznamu) 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 cstate="print"/>
          <a:srcRect l="24408" t="55120" r="59317" b="7921"/>
          <a:stretch>
            <a:fillRect/>
          </a:stretch>
        </p:blipFill>
        <p:spPr bwMode="auto">
          <a:xfrm>
            <a:off x="6732240" y="3140968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rot="-720000" flipH="1">
            <a:off x="5756017" y="4839458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 </a:t>
            </a:r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tabulky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9309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800" dirty="0"/>
              <a:t> </a:t>
            </a:r>
            <a:r>
              <a:rPr lang="cs-CZ" sz="1800" dirty="0" smtClean="0"/>
              <a:t>Import dat z webu / MS Word pomocí schránky Windows.</a:t>
            </a:r>
          </a:p>
          <a:p>
            <a:r>
              <a:rPr lang="cs-CZ" sz="1800" dirty="0" smtClean="0"/>
              <a:t>Excel umožňuje připojit externí zdroje dat.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800" dirty="0" smtClean="0"/>
          </a:p>
          <a:p>
            <a:r>
              <a:rPr lang="cs-CZ" sz="1800" dirty="0" smtClean="0"/>
              <a:t>Propojení lze aktualizovat ručně/nastavit interval.</a:t>
            </a:r>
          </a:p>
          <a:p>
            <a:r>
              <a:rPr lang="cs-CZ" sz="1800" dirty="0" smtClean="0"/>
              <a:t>Po zrušení propojení je třeba soubor odpojit.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>
            <a:off x="5995189" y="3285981"/>
            <a:ext cx="215900" cy="1325083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6578293" y="232100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11602083">
            <a:off x="4915466" y="402318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2627784" y="378904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 descr="import_dat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640000" cy="4579200"/>
          </a:xfrm>
          <a:prstGeom prst="rect">
            <a:avLst/>
          </a:prstGeom>
        </p:spPr>
      </p:pic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 flipV="1">
            <a:off x="1695985" y="1473285"/>
            <a:ext cx="230834" cy="1932434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38884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Žlutý čtverec se        šipkou u každé HTML tabulky.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Obrázek 8" descr="import_da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30120"/>
            <a:ext cx="8640000" cy="45792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4968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Načtou se veškerá data v tabulce, často včetně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balastu.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Vzorce </a:t>
            </a:r>
            <a:r>
              <a:rPr lang="cs-CZ" sz="3600" dirty="0">
                <a:solidFill>
                  <a:schemeClr val="accent1"/>
                </a:solidFill>
                <a:latin typeface="Arial" pitchFamily="34" charset="0"/>
              </a:rPr>
              <a:t>v listu 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800" dirty="0" smtClean="0"/>
              <a:t>vpisují </a:t>
            </a:r>
            <a:r>
              <a:rPr lang="cs-CZ" sz="1800" dirty="0"/>
              <a:t>se do buněk sešitu</a:t>
            </a:r>
          </a:p>
          <a:p>
            <a:r>
              <a:rPr lang="cs-CZ" sz="1800" dirty="0"/>
              <a:t>vzorce jsou vždy </a:t>
            </a:r>
            <a:r>
              <a:rPr lang="cs-CZ" sz="1800" dirty="0" err="1" smtClean="0"/>
              <a:t>uvozeny</a:t>
            </a:r>
            <a:r>
              <a:rPr lang="cs-CZ" sz="1800" dirty="0" smtClean="0"/>
              <a:t> </a:t>
            </a:r>
            <a:r>
              <a:rPr lang="cs-CZ" sz="1800" b="1" dirty="0">
                <a:solidFill>
                  <a:srgbClr val="0000FF"/>
                </a:solidFill>
              </a:rPr>
              <a:t>= </a:t>
            </a:r>
            <a:r>
              <a:rPr lang="cs-CZ" sz="1800" dirty="0"/>
              <a:t>(lze též</a:t>
            </a:r>
            <a:r>
              <a:rPr lang="cs-CZ" sz="1800" b="1" dirty="0">
                <a:solidFill>
                  <a:srgbClr val="0000FF"/>
                </a:solidFill>
              </a:rPr>
              <a:t> </a:t>
            </a:r>
            <a:r>
              <a:rPr lang="cs-CZ" sz="1800" b="1" dirty="0" smtClean="0">
                <a:solidFill>
                  <a:srgbClr val="0000FF"/>
                </a:solidFill>
              </a:rPr>
              <a:t>+</a:t>
            </a:r>
            <a:r>
              <a:rPr lang="cs-CZ" sz="1800" dirty="0" smtClean="0"/>
              <a:t>,</a:t>
            </a:r>
            <a:r>
              <a:rPr lang="cs-CZ" sz="1800" b="1" dirty="0" smtClean="0">
                <a:solidFill>
                  <a:srgbClr val="0000FF"/>
                </a:solidFill>
              </a:rPr>
              <a:t> -</a:t>
            </a:r>
            <a:r>
              <a:rPr lang="cs-CZ" sz="1800" dirty="0" smtClean="0"/>
              <a:t>).</a:t>
            </a:r>
            <a:endParaRPr lang="cs-CZ" sz="1800" dirty="0"/>
          </a:p>
          <a:p>
            <a:r>
              <a:rPr lang="cs-CZ" sz="1800" dirty="0" smtClean="0"/>
              <a:t>aritmetické </a:t>
            </a:r>
            <a:r>
              <a:rPr lang="cs-CZ" sz="1800" dirty="0"/>
              <a:t>operátory + zabudované funkce Excelu</a:t>
            </a:r>
          </a:p>
          <a:p>
            <a:r>
              <a:rPr lang="cs-CZ" sz="1800" dirty="0" smtClean="0"/>
              <a:t>pro </a:t>
            </a:r>
            <a:r>
              <a:rPr lang="cs-CZ" sz="1800" dirty="0" smtClean="0"/>
              <a:t>logické sčítání </a:t>
            </a:r>
            <a:r>
              <a:rPr lang="cs-CZ" sz="1800" dirty="0"/>
              <a:t>nečíselných položek se používá </a:t>
            </a:r>
            <a:r>
              <a:rPr lang="en-US" sz="1800" dirty="0">
                <a:solidFill>
                  <a:srgbClr val="0000FF"/>
                </a:solidFill>
              </a:rPr>
              <a:t>&amp;</a:t>
            </a:r>
          </a:p>
          <a:p>
            <a:r>
              <a:rPr lang="cs-CZ" sz="1800" dirty="0" smtClean="0"/>
              <a:t>výpočet je založen </a:t>
            </a:r>
            <a:r>
              <a:rPr lang="cs-CZ" sz="1800" dirty="0"/>
              <a:t>buď na číselných konstantách nebo odkazech na </a:t>
            </a:r>
            <a:r>
              <a:rPr lang="cs-CZ" sz="1800" dirty="0" smtClean="0"/>
              <a:t>buňky</a:t>
            </a:r>
            <a:endParaRPr lang="cs-CZ" sz="18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zabudovaný vzorec 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buňku stylu A1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229600" cy="4713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sz="1600" b="1" dirty="0"/>
              <a:t>Relativní odkazy</a:t>
            </a:r>
          </a:p>
          <a:p>
            <a:r>
              <a:rPr lang="cs-CZ" sz="1800" dirty="0" smtClean="0"/>
              <a:t> </a:t>
            </a:r>
            <a:r>
              <a:rPr lang="cs-CZ" sz="1800" b="1" dirty="0">
                <a:solidFill>
                  <a:srgbClr val="0000FF"/>
                </a:solidFill>
              </a:rPr>
              <a:t>A1</a:t>
            </a:r>
            <a:r>
              <a:rPr lang="cs-CZ" sz="1800" dirty="0"/>
              <a:t> = buňka 1. řádku sloupci A</a:t>
            </a:r>
          </a:p>
          <a:p>
            <a:r>
              <a:rPr lang="cs-CZ" sz="1800" b="1" dirty="0"/>
              <a:t> </a:t>
            </a:r>
            <a:r>
              <a:rPr lang="cs-CZ" sz="1800" b="1" dirty="0">
                <a:solidFill>
                  <a:srgbClr val="0000FF"/>
                </a:solidFill>
              </a:rPr>
              <a:t>A1:B6</a:t>
            </a:r>
            <a:r>
              <a:rPr lang="cs-CZ" sz="1800" dirty="0"/>
              <a:t> = blok buněk – levý horní roh je v 1. řádku, sloupec A,pravý dolní na řádku 6, sloupec </a:t>
            </a:r>
            <a:r>
              <a:rPr lang="cs-CZ" sz="1800" dirty="0" smtClean="0"/>
              <a:t>B</a:t>
            </a:r>
            <a:br>
              <a:rPr lang="cs-CZ" sz="1800" dirty="0" smtClean="0"/>
            </a:br>
            <a:r>
              <a:rPr lang="cs-CZ" sz="1800" dirty="0" smtClean="0"/>
              <a:t>blok lze pojmenovat vepsáním názvu do pole názvů:</a:t>
            </a:r>
          </a:p>
          <a:p>
            <a:r>
              <a:rPr lang="cs-CZ" sz="1800" b="1" dirty="0" smtClean="0">
                <a:solidFill>
                  <a:srgbClr val="0000FF"/>
                </a:solidFill>
              </a:rPr>
              <a:t>A:A</a:t>
            </a:r>
            <a:r>
              <a:rPr lang="cs-CZ" sz="1800" dirty="0" smtClean="0"/>
              <a:t> = blok sloupců</a:t>
            </a:r>
          </a:p>
          <a:p>
            <a:r>
              <a:rPr lang="cs-CZ" sz="1800" b="1" dirty="0" smtClean="0">
                <a:solidFill>
                  <a:srgbClr val="0000FF"/>
                </a:solidFill>
              </a:rPr>
              <a:t>11:11</a:t>
            </a:r>
            <a:r>
              <a:rPr lang="cs-CZ" sz="1800" dirty="0" smtClean="0"/>
              <a:t> = blok řádků</a:t>
            </a:r>
            <a:br>
              <a:rPr lang="cs-CZ" sz="18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800" dirty="0" smtClean="0"/>
              <a:t>relativní odkaz se při automatickém vyplnění buněk vzorcem posune</a:t>
            </a:r>
          </a:p>
          <a:p>
            <a:pPr>
              <a:buNone/>
            </a:pPr>
            <a:r>
              <a:rPr lang="cs-CZ" sz="1600" b="1" dirty="0" smtClean="0"/>
              <a:t>Absolutní odkazy</a:t>
            </a:r>
            <a:endParaRPr lang="cs-CZ" sz="1600" dirty="0" smtClean="0"/>
          </a:p>
          <a:p>
            <a:r>
              <a:rPr lang="cs-CZ" sz="1400" dirty="0" smtClean="0"/>
              <a:t> </a:t>
            </a:r>
            <a:r>
              <a:rPr lang="cs-CZ" sz="1800" dirty="0" smtClean="0"/>
              <a:t>odkaz na buňku  je pevně dán</a:t>
            </a:r>
            <a:r>
              <a:rPr lang="en-US" sz="1800" dirty="0" smtClean="0"/>
              <a:t>, p</a:t>
            </a:r>
            <a:r>
              <a:rPr lang="cs-CZ" sz="1800" dirty="0" err="1" smtClean="0"/>
              <a:t>ři</a:t>
            </a:r>
            <a:r>
              <a:rPr lang="cs-CZ" sz="1800" dirty="0" smtClean="0"/>
              <a:t> kopírování nebo automatickém vyplnění se nemění, lze uzamknout jak řádky, tak sloupce samostatně</a:t>
            </a:r>
          </a:p>
          <a:p>
            <a:endParaRPr lang="cs-CZ" sz="14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5876627" y="5883994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5589290" y="595530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3131840" y="604738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7029153" y="566638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7338715" y="566797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řádku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039813"/>
            <a:ext cx="4293661" cy="15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 rot="16200000">
            <a:off x="2484216" y="419149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vzorc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37973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Závislosti vzorců – </a:t>
            </a:r>
            <a:r>
              <a:rPr lang="cs-CZ" sz="1800" b="1" dirty="0" smtClean="0"/>
              <a:t>karta Vzorce</a:t>
            </a:r>
            <a:endParaRPr lang="cs-CZ" sz="1800" dirty="0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347864" y="4509120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339752" y="2924944"/>
            <a:ext cx="1368152" cy="115212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864097" cy="57606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436097" y="2996952"/>
            <a:ext cx="720080" cy="93610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61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800" dirty="0"/>
              <a:t>sledování </a:t>
            </a:r>
            <a:r>
              <a:rPr lang="cs-CZ" sz="1800" dirty="0" smtClean="0"/>
              <a:t>změn</a:t>
            </a:r>
          </a:p>
          <a:p>
            <a:r>
              <a:rPr lang="cs-CZ" sz="1800" dirty="0" smtClean="0"/>
              <a:t>hodnot i ve skrytých</a:t>
            </a:r>
          </a:p>
          <a:p>
            <a:r>
              <a:rPr lang="cs-CZ" sz="1800" dirty="0" smtClean="0"/>
              <a:t>a neviditelných sloupcích</a:t>
            </a:r>
            <a:endParaRPr lang="cs-CZ" sz="1800" dirty="0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995936" y="3501009"/>
            <a:ext cx="648072" cy="93610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4067944" y="3212976"/>
            <a:ext cx="1512168" cy="216024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411162" y="4941168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Zpřehlednění vzorců</a:t>
            </a:r>
            <a:endParaRPr lang="cs-CZ" sz="180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52450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Vložit tabulátor CTRL+ALT+TAB</a:t>
            </a:r>
          </a:p>
          <a:p>
            <a:r>
              <a:rPr lang="cs-CZ" sz="1800"/>
              <a:t>Vložit konec řádku ALT+ENTER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08104" y="5373216"/>
            <a:ext cx="2541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zobrazení vzorců namísto</a:t>
            </a:r>
          </a:p>
          <a:p>
            <a:r>
              <a:rPr lang="cs-CZ" sz="1800" dirty="0" smtClean="0"/>
              <a:t>hodnot v buňkách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komen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48514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 smtClean="0"/>
              <a:t>Vkládání komentářů, změny listu – karta Revize</a:t>
            </a:r>
            <a:endParaRPr lang="cs-CZ" sz="1800" dirty="0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2" cy="50405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869160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939</Words>
  <Application>Microsoft Office PowerPoint</Application>
  <PresentationFormat>Předvádění na obrazovce (4:3)</PresentationFormat>
  <Paragraphs>229</Paragraphs>
  <Slides>21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Wingdings</vt:lpstr>
      <vt:lpstr>Wingdings 2</vt:lpstr>
      <vt:lpstr>Administrativní</vt:lpstr>
      <vt:lpstr>Image</vt:lpstr>
      <vt:lpstr>Visio</vt:lpstr>
      <vt:lpstr>4. Vzorce v Excelu Tipy pro práci s Wordem Kontingenční tabulky v Excelu</vt:lpstr>
      <vt:lpstr>Zdroje dat Excelu</vt:lpstr>
      <vt:lpstr>Zdroje dat Excelu</vt:lpstr>
      <vt:lpstr>Zdroje dat Excelu</vt:lpstr>
      <vt:lpstr>Vzorce v listu Excelu</vt:lpstr>
      <vt:lpstr>Vzorce – odkaz na buňku stylu A1</vt:lpstr>
      <vt:lpstr> Vzorce – tipy a triky I.</vt:lpstr>
      <vt:lpstr> Vzorce – tipy a triky II.</vt:lpstr>
      <vt:lpstr> Vzorce – tipy a triky III.</vt:lpstr>
      <vt:lpstr>   Vzorce – využití seznamu vzorců</vt:lpstr>
      <vt:lpstr>   Vzorce – užitečné funkce</vt:lpstr>
      <vt:lpstr>Statistické funkce v MS Excel</vt:lpstr>
      <vt:lpstr>Kopírování / Vkládání</vt:lpstr>
      <vt:lpstr>Tipy pro práci s Wordem Automatické titulky ve Wordu</vt:lpstr>
      <vt:lpstr>Automatické seznamy ve Wordu</vt:lpstr>
      <vt:lpstr>Kontingenční tabulky v Excelu, 1. část Ukázka kontingenční tabulky</vt:lpstr>
      <vt:lpstr>Ukázka kontingenční tabulky</vt:lpstr>
      <vt:lpstr>Ukázka kontingenční tabulky</vt:lpstr>
      <vt:lpstr>Kontingenční tabulky</vt:lpstr>
      <vt:lpstr>Kontingenční tabulky – rozvržení</vt:lpstr>
      <vt:lpstr>Kontingenční tabulky – nastavení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kalina</cp:lastModifiedBy>
  <cp:revision>55</cp:revision>
  <dcterms:created xsi:type="dcterms:W3CDTF">2011-03-03T07:28:24Z</dcterms:created>
  <dcterms:modified xsi:type="dcterms:W3CDTF">2017-03-13T12:44:10Z</dcterms:modified>
</cp:coreProperties>
</file>