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705" r:id="rId2"/>
    <p:sldMasterId id="2147483706" r:id="rId3"/>
  </p:sldMasterIdLst>
  <p:notesMasterIdLst>
    <p:notesMasterId r:id="rId16"/>
  </p:notesMasterIdLst>
  <p:sldIdLst>
    <p:sldId id="926" r:id="rId4"/>
    <p:sldId id="932" r:id="rId5"/>
    <p:sldId id="933" r:id="rId6"/>
    <p:sldId id="944" r:id="rId7"/>
    <p:sldId id="936" r:id="rId8"/>
    <p:sldId id="937" r:id="rId9"/>
    <p:sldId id="938" r:id="rId10"/>
    <p:sldId id="939" r:id="rId11"/>
    <p:sldId id="940" r:id="rId12"/>
    <p:sldId id="941" r:id="rId13"/>
    <p:sldId id="942" r:id="rId14"/>
    <p:sldId id="943" r:id="rId15"/>
  </p:sldIdLst>
  <p:sldSz cx="9144000" cy="6858000" type="screen4x3"/>
  <p:notesSz cx="6669088" cy="9928225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b="1" i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b="1" i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b="1" i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b="1" i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b="1" i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b="1" i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b="1" i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b="1" i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b="1" i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16349"/>
    <a:srgbClr val="FFFF99"/>
    <a:srgbClr val="400000"/>
    <a:srgbClr val="800000"/>
    <a:srgbClr val="CC0000"/>
    <a:srgbClr val="FF0000"/>
    <a:srgbClr val="000099"/>
    <a:srgbClr val="DDDDDD"/>
    <a:srgbClr val="B2B2B2"/>
    <a:srgbClr val="607B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019" autoAdjust="0"/>
    <p:restoredTop sz="94660"/>
  </p:normalViewPr>
  <p:slideViewPr>
    <p:cSldViewPr>
      <p:cViewPr varScale="1">
        <p:scale>
          <a:sx n="67" d="100"/>
          <a:sy n="67" d="100"/>
        </p:scale>
        <p:origin x="1518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748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825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fld id="{A1D49831-9435-4201-A280-91AA28325834}" type="datetimeFigureOut">
              <a:rPr lang="cs-CZ"/>
              <a:pPr>
                <a:defRPr/>
              </a:pPr>
              <a:t>13.11.2017</a:t>
            </a:fld>
            <a:endParaRPr lang="cs-CZ"/>
          </a:p>
        </p:txBody>
      </p:sp>
      <p:sp>
        <p:nvSpPr>
          <p:cNvPr id="532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2488" y="744538"/>
            <a:ext cx="4964112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750" y="4716463"/>
            <a:ext cx="5335588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655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55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8250" y="942975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fld id="{AD11C411-1CAB-493F-9FC7-C8356A46212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152114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 txBox="1">
            <a:spLocks noGrp="1" noChangeArrowheads="1"/>
          </p:cNvSpPr>
          <p:nvPr/>
        </p:nvSpPr>
        <p:spPr bwMode="auto">
          <a:xfrm>
            <a:off x="3776663" y="942975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F3B2951C-56A7-4F83-9861-6C659F12BBC5}" type="slidenum">
              <a:rPr lang="cs-CZ" sz="1200" b="0" i="0"/>
              <a:pPr algn="r"/>
              <a:t>5</a:t>
            </a:fld>
            <a:endParaRPr lang="cs-CZ" sz="1200" b="0" i="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 txBox="1">
            <a:spLocks noGrp="1" noChangeArrowheads="1"/>
          </p:cNvSpPr>
          <p:nvPr/>
        </p:nvSpPr>
        <p:spPr bwMode="auto">
          <a:xfrm>
            <a:off x="3776663" y="942975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C276EEAF-A2CC-4CC3-A9C6-439E78A90FFE}" type="slidenum">
              <a:rPr lang="cs-CZ" sz="1200" b="0" i="0"/>
              <a:pPr algn="r"/>
              <a:t>6</a:t>
            </a:fld>
            <a:endParaRPr lang="cs-CZ" sz="1200" b="0" i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 txBox="1">
            <a:spLocks noGrp="1" noChangeArrowheads="1"/>
          </p:cNvSpPr>
          <p:nvPr/>
        </p:nvSpPr>
        <p:spPr bwMode="auto">
          <a:xfrm>
            <a:off x="3776663" y="942975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D6C888C4-4445-463F-A751-969AA07C9642}" type="slidenum">
              <a:rPr lang="cs-CZ" sz="1200" b="0" i="0"/>
              <a:pPr algn="r"/>
              <a:t>7</a:t>
            </a:fld>
            <a:endParaRPr lang="cs-CZ" sz="1200" b="0" i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 txBox="1">
            <a:spLocks noGrp="1" noChangeArrowheads="1"/>
          </p:cNvSpPr>
          <p:nvPr/>
        </p:nvSpPr>
        <p:spPr bwMode="auto">
          <a:xfrm>
            <a:off x="3776663" y="942975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DE26D6FF-257B-4DCE-8369-D21EB15DD82C}" type="slidenum">
              <a:rPr lang="cs-CZ" sz="1200" b="0" i="0"/>
              <a:pPr algn="r"/>
              <a:t>11</a:t>
            </a:fld>
            <a:endParaRPr lang="cs-CZ" sz="1200" b="0" i="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 txBox="1">
            <a:spLocks noGrp="1" noChangeArrowheads="1"/>
          </p:cNvSpPr>
          <p:nvPr/>
        </p:nvSpPr>
        <p:spPr bwMode="auto">
          <a:xfrm>
            <a:off x="3776663" y="942975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DE26D6FF-257B-4DCE-8369-D21EB15DD82C}" type="slidenum">
              <a:rPr lang="cs-CZ" sz="1200" b="0" i="0"/>
              <a:pPr algn="r"/>
              <a:t>12</a:t>
            </a:fld>
            <a:endParaRPr lang="cs-CZ" sz="1200" b="0" i="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46050" y="6391275"/>
            <a:ext cx="8832850" cy="466725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 i="0">
              <a:latin typeface="+mn-lt"/>
              <a:cs typeface="+mn-cs"/>
            </a:endParaRPr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2400"/>
            <a:ext cx="8832850" cy="670560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13" name="Elipsa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 i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4" name="Elipsa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 i="0">
              <a:solidFill>
                <a:srgbClr val="FFFFFF"/>
              </a:solidFill>
              <a:cs typeface="Arial" charset="0"/>
            </a:endParaRPr>
          </a:p>
        </p:txBody>
      </p:sp>
      <p:pic>
        <p:nvPicPr>
          <p:cNvPr id="15" name="Picture 16" descr="logo-IBA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388" y="6381750"/>
            <a:ext cx="50323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6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72495FB-9AC3-48C1-B6FB-CEF0BDD6EFB6}" type="datetime1">
              <a:rPr lang="cs-CZ"/>
              <a:pPr>
                <a:defRPr/>
              </a:pPr>
              <a:t>13.11.2017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774700" y="6410325"/>
            <a:ext cx="3581400" cy="366713"/>
          </a:xfrm>
        </p:spPr>
        <p:txBody>
          <a:bodyPr/>
          <a:lstStyle>
            <a:lvl1pPr>
              <a:defRPr sz="9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cs-CZ" dirty="0" smtClean="0"/>
              <a:t>Vytvořil Institut biostatistiky a analýz, Masarykova univerzita </a:t>
            </a:r>
            <a:br>
              <a:rPr lang="cs-CZ" dirty="0" smtClean="0"/>
            </a:br>
            <a:r>
              <a:rPr lang="cs-CZ" i="1" dirty="0" smtClean="0"/>
              <a:t>J. Jarkovský, L. Dušek, J. Kalina</a:t>
            </a:r>
            <a:endParaRPr lang="cs-CZ" i="1" dirty="0"/>
          </a:p>
        </p:txBody>
      </p:sp>
      <p:sp>
        <p:nvSpPr>
          <p:cNvPr id="18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70ECA1F-E3E9-441F-AAFC-6ACFC770141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6" descr="logo-IB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17" descr="logomun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5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A312130-4E11-41AB-A621-2E35C31511A2}" type="datetime1">
              <a:rPr lang="cs-CZ"/>
              <a:pPr>
                <a:defRPr/>
              </a:pPr>
              <a:t>13.11.2017</a:t>
            </a:fld>
            <a:endParaRPr lang="cs-CZ"/>
          </a:p>
        </p:txBody>
      </p:sp>
      <p:sp>
        <p:nvSpPr>
          <p:cNvPr id="6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7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2295C1D-15CA-41DA-8BF8-5B41B4B4558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6" descr="logo-IB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7" descr="logomun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7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0B5BDB3-1307-4746-A66A-D5ADB006EACE}" type="datetime1">
              <a:rPr lang="cs-CZ"/>
              <a:pPr>
                <a:defRPr/>
              </a:pPr>
              <a:t>13.11.2017</a:t>
            </a:fld>
            <a:endParaRPr lang="cs-CZ"/>
          </a:p>
        </p:txBody>
      </p:sp>
      <p:sp>
        <p:nvSpPr>
          <p:cNvPr id="8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9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09AD029-2509-410E-96AA-E41B092D582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6" descr="logo-IB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7" descr="logomun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7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96221F2-62C5-4A8C-8733-F97D1BBB15CF}" type="datetime1">
              <a:rPr lang="cs-CZ"/>
              <a:pPr>
                <a:defRPr/>
              </a:pPr>
              <a:t>13.11.2017</a:t>
            </a:fld>
            <a:endParaRPr lang="cs-CZ"/>
          </a:p>
        </p:txBody>
      </p:sp>
      <p:sp>
        <p:nvSpPr>
          <p:cNvPr id="8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9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E4EB6FC-DAE9-447E-BE2C-5A2CC160AAA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6" descr="logo-IB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7" descr="logomun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0B8AB33-9ADA-48DC-BFA5-1DF3A2982126}" type="datetime1">
              <a:rPr lang="cs-CZ"/>
              <a:pPr>
                <a:defRPr/>
              </a:pPr>
              <a:t>13.11.2017</a:t>
            </a:fld>
            <a:endParaRPr lang="cs-CZ"/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7EFCC9E-D049-455A-AB76-3C3A05C9BBF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6" descr="logo-IB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7" descr="logomun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02425" y="228600"/>
            <a:ext cx="2133600" cy="5894388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1625" y="228600"/>
            <a:ext cx="6248400" cy="5894388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7356F89-DDBD-4134-BE06-27AAF77779B7}" type="datetime1">
              <a:rPr lang="cs-CZ"/>
              <a:pPr>
                <a:defRPr/>
              </a:pPr>
              <a:t>13.11.2017</a:t>
            </a:fld>
            <a:endParaRPr lang="cs-CZ"/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106CCF5-ACF2-4ECC-9D37-3B8162C5439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48E3A80-D12A-435E-98C2-9D7D743492B8}" type="datetime1">
              <a:rPr lang="cs-CZ"/>
              <a:pPr>
                <a:defRPr/>
              </a:pPr>
              <a:t>13.11.2017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A1D005E-060B-48D0-828D-A43B4D0A49D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6340E25-0C88-41B3-8205-6368A6E33B10}" type="datetime1">
              <a:rPr lang="cs-CZ"/>
              <a:pPr>
                <a:defRPr/>
              </a:pPr>
              <a:t>13.11.2017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2ECC919-E8E4-48C1-B19D-64759056CC3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DB9F51B-F88A-45E4-A3F0-278912871F34}" type="datetime1">
              <a:rPr lang="cs-CZ"/>
              <a:pPr>
                <a:defRPr/>
              </a:pPr>
              <a:t>13.11.2017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4E5FC2C-A5B2-48B0-88F9-563B950FA0D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301625" y="1524000"/>
            <a:ext cx="4191000" cy="45989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5025" y="1524000"/>
            <a:ext cx="4191000" cy="45989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52B9500-5B0C-4F5B-AE88-BAB202B2F872}" type="datetime1">
              <a:rPr lang="cs-CZ"/>
              <a:pPr>
                <a:defRPr/>
              </a:pPr>
              <a:t>13.11.2017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D9472A0-7CEB-41C3-B271-2B5A69E7B2C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B42658B-D087-44F8-9089-C9A3EB470BF7}" type="datetime1">
              <a:rPr lang="cs-CZ"/>
              <a:pPr>
                <a:defRPr/>
              </a:pPr>
              <a:t>13.11.2017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7BA5879-AC56-4A56-BB35-64954463897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4" name="Obdélník 3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575"/>
            <a:ext cx="8832850" cy="6702425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 i="0">
              <a:latin typeface="+mn-lt"/>
              <a:cs typeface="+mn-cs"/>
            </a:endParaRPr>
          </a:p>
        </p:txBody>
      </p:sp>
      <p:sp>
        <p:nvSpPr>
          <p:cNvPr id="10" name="Elipsa 9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 i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1" name="Elipsa 10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 i="0">
              <a:solidFill>
                <a:srgbClr val="FFFFFF"/>
              </a:solidFill>
              <a:cs typeface="Arial" charset="0"/>
            </a:endParaRPr>
          </a:p>
        </p:txBody>
      </p:sp>
      <p:pic>
        <p:nvPicPr>
          <p:cNvPr id="12" name="Picture 16" descr="logo-IBA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388" y="6381750"/>
            <a:ext cx="50323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CD08716-340A-49CA-AA8E-EF59736C0CCE}" type="datetime1">
              <a:rPr lang="cs-CZ"/>
              <a:pPr>
                <a:defRPr/>
              </a:pPr>
              <a:t>13.11.2017</a:t>
            </a:fld>
            <a:endParaRPr lang="cs-CZ"/>
          </a:p>
        </p:txBody>
      </p:sp>
      <p:sp>
        <p:nvSpPr>
          <p:cNvPr id="1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827088" y="6410325"/>
            <a:ext cx="3581400" cy="366713"/>
          </a:xfrm>
        </p:spPr>
        <p:txBody>
          <a:bodyPr/>
          <a:lstStyle>
            <a:lvl1pPr>
              <a:defRPr i="1"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 dirty="0" smtClean="0"/>
              <a:t>Vytvořil Institut biostatistiky a analýz, Masarykova univerzita </a:t>
            </a:r>
            <a:br>
              <a:rPr lang="cs-CZ" dirty="0" smtClean="0"/>
            </a:br>
            <a:r>
              <a:rPr lang="cs-CZ" dirty="0" smtClean="0"/>
              <a:t>J. Jarkovský, L. Dušek, J. Kalina</a:t>
            </a:r>
          </a:p>
          <a:p>
            <a:pPr>
              <a:defRPr/>
            </a:pPr>
            <a:endParaRPr lang="cs-CZ" dirty="0"/>
          </a:p>
        </p:txBody>
      </p:sp>
      <p:sp>
        <p:nvSpPr>
          <p:cNvPr id="1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CF8464C-829C-47BC-A94F-65EA4F14C81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1C1BFFD-E25E-49A8-919D-3FAB13B0B709}" type="datetime1">
              <a:rPr lang="cs-CZ"/>
              <a:pPr>
                <a:defRPr/>
              </a:pPr>
              <a:t>13.11.2017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4E8BDDA-EF92-496C-923B-0043AF4679E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950FD5E-8026-4A84-B7CB-320ED39671D6}" type="datetime1">
              <a:rPr lang="cs-CZ"/>
              <a:pPr>
                <a:defRPr/>
              </a:pPr>
              <a:t>13.11.2017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EF41C9-9F59-4059-998F-7FB1139D6C8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A7977B2-FD8E-4CCD-AC96-CCC54D273325}" type="datetime1">
              <a:rPr lang="cs-CZ"/>
              <a:pPr>
                <a:defRPr/>
              </a:pPr>
              <a:t>13.11.2017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A3E10EF-CD08-4119-8C78-0049BFCF9DE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AB5AF5D-7350-469A-B9C0-CE09E56F38A6}" type="datetime1">
              <a:rPr lang="cs-CZ"/>
              <a:pPr>
                <a:defRPr/>
              </a:pPr>
              <a:t>13.11.2017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7716D33-3A5F-4A6D-B30A-55153B35659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02425" y="228600"/>
            <a:ext cx="2133600" cy="5894388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1625" y="228600"/>
            <a:ext cx="6248400" cy="5894388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1D1E46E-B3B2-4AC5-988D-BA99F6B86DC9}" type="datetime1">
              <a:rPr lang="cs-CZ"/>
              <a:pPr>
                <a:defRPr/>
              </a:pPr>
              <a:t>13.11.2017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09ED566-3C30-432F-A4DA-401BEB87CE0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římá spojovací čára 4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 i="0">
              <a:latin typeface="+mn-lt"/>
              <a:cs typeface="+mn-cs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 i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13" name="Elipsa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 i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4" name="Elipsa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 i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pic>
        <p:nvPicPr>
          <p:cNvPr id="16" name="Picture 20" descr="logo-IB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21" descr="logomun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8" name="Zástupný symbol pro číslo snímku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DB8537A-92AE-4420-8959-4EA7652F7A8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19" name="Zástupný symbol pro datum 4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D2D6678-6E44-4C72-94EF-A3CA95E3DCE0}" type="datetime1">
              <a:rPr lang="cs-CZ"/>
              <a:pPr>
                <a:defRPr/>
              </a:pPr>
              <a:t>13.11.2017</a:t>
            </a:fld>
            <a:endParaRPr lang="cs-CZ"/>
          </a:p>
        </p:txBody>
      </p:sp>
      <p:sp>
        <p:nvSpPr>
          <p:cNvPr id="20" name="Zástupný symbol pro zápatí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 sz="9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6" descr="logo-IB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7" descr="logomun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6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C7C8542-84AF-4B0C-B6B5-09E4F2547C32}" type="datetime1">
              <a:rPr lang="cs-CZ"/>
              <a:pPr>
                <a:defRPr/>
              </a:pPr>
              <a:t>13.11.2017</a:t>
            </a:fld>
            <a:endParaRPr lang="cs-CZ"/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A0C4A44-A2CC-428A-B3B5-B62C1062071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6" descr="logo-IB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7" descr="logomun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D498BC3-62C0-4AF5-9E30-C0DB208FBD17}" type="datetime1">
              <a:rPr lang="cs-CZ"/>
              <a:pPr>
                <a:defRPr/>
              </a:pPr>
              <a:t>13.11.2017</a:t>
            </a:fld>
            <a:endParaRPr lang="cs-CZ"/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261E253-E515-459D-84F5-81487F5BD81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6" descr="logo-IB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7" descr="logomun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AC10B16-DF2C-4230-832D-ABF2B51B41CB}" type="datetime1">
              <a:rPr lang="cs-CZ"/>
              <a:pPr>
                <a:defRPr/>
              </a:pPr>
              <a:t>13.11.2017</a:t>
            </a:fld>
            <a:endParaRPr lang="cs-CZ"/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F5B815E-9A40-48C8-B3E3-4EE69A3380D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6" descr="logo-IB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7" descr="logomun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301625" y="1524000"/>
            <a:ext cx="4191000" cy="45989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5025" y="1524000"/>
            <a:ext cx="4191000" cy="45989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2AA9E53-FC64-4388-B2C2-0F81B9DDEFD8}" type="datetime1">
              <a:rPr lang="cs-CZ"/>
              <a:pPr>
                <a:defRPr/>
              </a:pPr>
              <a:t>13.11.2017</a:t>
            </a:fld>
            <a:endParaRPr lang="cs-CZ"/>
          </a:p>
        </p:txBody>
      </p:sp>
      <p:sp>
        <p:nvSpPr>
          <p:cNvPr id="8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9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814D07B-0BF6-4562-A21D-1A017FB8006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6" descr="logo-IB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7" descr="logomun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9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782004E-B6AE-4D54-B4EC-F0C58BB2C4DE}" type="datetime1">
              <a:rPr lang="cs-CZ"/>
              <a:pPr>
                <a:defRPr/>
              </a:pPr>
              <a:t>13.11.2017</a:t>
            </a:fld>
            <a:endParaRPr lang="cs-CZ"/>
          </a:p>
        </p:txBody>
      </p:sp>
      <p:sp>
        <p:nvSpPr>
          <p:cNvPr id="10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11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976D407-0C20-4D41-87CD-CD4E2121685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4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image" Target="../media/image4.png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image" Target="../media/image3.png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 i="0" smtClean="0">
                <a:solidFill>
                  <a:srgbClr val="FFFFFF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5F6ABE9D-1527-4909-955F-53B183502C95}" type="datetime1">
              <a:rPr lang="cs-CZ"/>
              <a:pPr>
                <a:defRPr/>
              </a:pPr>
              <a:t>13.11.2017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0" i="0" smtClean="0">
                <a:solidFill>
                  <a:srgbClr val="607B7C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575"/>
            <a:ext cx="8832850" cy="6702425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 i="0">
              <a:latin typeface="+mn-lt"/>
              <a:cs typeface="+mn-cs"/>
            </a:endParaRPr>
          </a:p>
        </p:txBody>
      </p:sp>
      <p:sp>
        <p:nvSpPr>
          <p:cNvPr id="12" name="Elipsa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 i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5" name="Elipsa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 i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  <a:normAutofit/>
          </a:bodyPr>
          <a:lstStyle>
            <a:lvl1pPr algn="ctr">
              <a:defRPr sz="1600" b="0" i="0" smtClean="0">
                <a:solidFill>
                  <a:srgbClr val="7B989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9561C6AB-E4AC-4C7E-B715-F482FCE7473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9230" name="Zástupný symbol pro nadpis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  <a:endParaRPr lang="en-US" smtClean="0"/>
          </a:p>
        </p:txBody>
      </p:sp>
      <p:sp>
        <p:nvSpPr>
          <p:cNvPr id="9231" name="Zástupný symbol pro text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pic>
        <p:nvPicPr>
          <p:cNvPr id="9232" name="Picture 19" descr="logo-IBA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33" name="Picture 20" descr="logomuni"/>
          <p:cNvPicPr>
            <a:picLocks noChangeAspect="1" noChangeArrowheads="1"/>
          </p:cNvPicPr>
          <p:nvPr userDrawn="1"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79" r:id="rId1"/>
    <p:sldLayoutId id="2147484080" r:id="rId2"/>
    <p:sldLayoutId id="2147484081" r:id="rId3"/>
    <p:sldLayoutId id="2147484102" r:id="rId4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b="1" kern="1200">
          <a:solidFill>
            <a:srgbClr val="7B98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8FB08C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Obdélník 19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24" name="Obdélník 23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25" name="Obdélník 24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26" name="Obdélník 25"/>
          <p:cNvSpPr>
            <a:spLocks noChangeArrowheads="1"/>
          </p:cNvSpPr>
          <p:nvPr/>
        </p:nvSpPr>
        <p:spPr bwMode="auto">
          <a:xfrm>
            <a:off x="146050" y="6391275"/>
            <a:ext cx="8832850" cy="466725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27" name="Přímá spojovací čára 26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 i="0">
              <a:latin typeface="+mn-lt"/>
              <a:cs typeface="+mn-cs"/>
            </a:endParaRPr>
          </a:p>
        </p:txBody>
      </p:sp>
      <p:sp>
        <p:nvSpPr>
          <p:cNvPr id="28" name="Obdélník 27"/>
          <p:cNvSpPr>
            <a:spLocks noChangeArrowheads="1"/>
          </p:cNvSpPr>
          <p:nvPr/>
        </p:nvSpPr>
        <p:spPr bwMode="auto">
          <a:xfrm>
            <a:off x="152400" y="152400"/>
            <a:ext cx="8832850" cy="670560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29" name="Elipsa 28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 i="0">
              <a:solidFill>
                <a:srgbClr val="FFFFFF"/>
              </a:solidFill>
            </a:endParaRPr>
          </a:p>
        </p:txBody>
      </p:sp>
      <p:sp>
        <p:nvSpPr>
          <p:cNvPr id="30" name="Elipsa 29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 i="0">
              <a:solidFill>
                <a:srgbClr val="FFFFFF"/>
              </a:solidFill>
            </a:endParaRPr>
          </a:p>
        </p:txBody>
      </p:sp>
      <p:sp>
        <p:nvSpPr>
          <p:cNvPr id="10251" name="Zástupný symbol pro nadpis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  <a:endParaRPr lang="en-US" smtClean="0"/>
          </a:p>
        </p:txBody>
      </p:sp>
      <p:sp>
        <p:nvSpPr>
          <p:cNvPr id="10252" name="Zástupný symbol pro text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31" name="Zástupný symbol pro datum 27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 i="0" smtClean="0">
                <a:solidFill>
                  <a:srgbClr val="FFFFFF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5887A4BC-0E63-4571-B89D-1E5BA8492E1C}" type="datetime1">
              <a:rPr lang="cs-CZ"/>
              <a:pPr>
                <a:defRPr/>
              </a:pPr>
              <a:t>13.11.2017</a:t>
            </a:fld>
            <a:endParaRPr lang="cs-CZ"/>
          </a:p>
        </p:txBody>
      </p:sp>
      <p:sp>
        <p:nvSpPr>
          <p:cNvPr id="32" name="Zástupný symbol pro zápatí 16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 b="0" i="0" smtClean="0">
                <a:solidFill>
                  <a:srgbClr val="607B7C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33" name="Zástupný symbol pro číslo snímku 28"/>
          <p:cNvSpPr>
            <a:spLocks noGrp="1"/>
          </p:cNvSpPr>
          <p:nvPr>
            <p:ph type="sldNum" sz="quarter" idx="4"/>
          </p:nvPr>
        </p:nvSpPr>
        <p:spPr>
          <a:xfrm>
            <a:off x="4343400" y="2198688"/>
            <a:ext cx="457200" cy="441325"/>
          </a:xfrm>
          <a:prstGeom prst="rect">
            <a:avLst/>
          </a:prstGeom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  <a:normAutofit/>
          </a:bodyPr>
          <a:lstStyle>
            <a:lvl1pPr algn="ctr">
              <a:defRPr sz="1600" b="0" i="0" smtClean="0">
                <a:solidFill>
                  <a:srgbClr val="E1E1E1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CB796440-A6F3-4E33-85BB-CB2B032438A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82" r:id="rId1"/>
    <p:sldLayoutId id="2147484083" r:id="rId2"/>
    <p:sldLayoutId id="2147484084" r:id="rId3"/>
    <p:sldLayoutId id="2147484085" r:id="rId4"/>
    <p:sldLayoutId id="2147484086" r:id="rId5"/>
    <p:sldLayoutId id="2147484087" r:id="rId6"/>
    <p:sldLayoutId id="2147484088" r:id="rId7"/>
    <p:sldLayoutId id="2147484089" r:id="rId8"/>
    <p:sldLayoutId id="2147484090" r:id="rId9"/>
    <p:sldLayoutId id="2147484091" r:id="rId10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>
          <a:solidFill>
            <a:schemeClr val="tx2"/>
          </a:solidFill>
          <a:latin typeface="+mn-lt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pitchFamily="18" charset="2"/>
        <a:buChar char=""/>
        <a:defRPr sz="2000">
          <a:solidFill>
            <a:schemeClr val="tx1"/>
          </a:solidFill>
          <a:latin typeface="+mn-lt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pitchFamily="2" charset="2"/>
        <a:buChar char=""/>
        <a:defRPr sz="2000">
          <a:solidFill>
            <a:schemeClr val="tx2"/>
          </a:solidFill>
          <a:latin typeface="+mn-lt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8FB08C"/>
        </a:buClr>
        <a:buChar char="•"/>
        <a:defRPr>
          <a:solidFill>
            <a:schemeClr val="tx1"/>
          </a:solidFill>
          <a:latin typeface="+mn-lt"/>
          <a:cs typeface="+mn-cs"/>
        </a:defRPr>
      </a:lvl5pPr>
      <a:lvl6pPr marL="1828800" indent="-228600" algn="l" rtl="0" fontAlgn="base">
        <a:spcBef>
          <a:spcPct val="20000"/>
        </a:spcBef>
        <a:spcAft>
          <a:spcPct val="0"/>
        </a:spcAft>
        <a:buClr>
          <a:srgbClr val="8FB08C"/>
        </a:buClr>
        <a:buChar char="•"/>
        <a:defRPr>
          <a:solidFill>
            <a:schemeClr val="tx1"/>
          </a:solidFill>
          <a:latin typeface="+mn-lt"/>
          <a:cs typeface="+mn-cs"/>
        </a:defRPr>
      </a:lvl6pPr>
      <a:lvl7pPr marL="2286000" indent="-228600" algn="l" rtl="0" fontAlgn="base">
        <a:spcBef>
          <a:spcPct val="20000"/>
        </a:spcBef>
        <a:spcAft>
          <a:spcPct val="0"/>
        </a:spcAft>
        <a:buClr>
          <a:srgbClr val="8FB08C"/>
        </a:buClr>
        <a:buChar char="•"/>
        <a:defRPr>
          <a:solidFill>
            <a:schemeClr val="tx1"/>
          </a:solidFill>
          <a:latin typeface="+mn-lt"/>
          <a:cs typeface="+mn-cs"/>
        </a:defRPr>
      </a:lvl7pPr>
      <a:lvl8pPr marL="2743200" indent="-228600" algn="l" rtl="0" fontAlgn="base">
        <a:spcBef>
          <a:spcPct val="20000"/>
        </a:spcBef>
        <a:spcAft>
          <a:spcPct val="0"/>
        </a:spcAft>
        <a:buClr>
          <a:srgbClr val="8FB08C"/>
        </a:buClr>
        <a:buChar char="•"/>
        <a:defRPr>
          <a:solidFill>
            <a:schemeClr val="tx1"/>
          </a:solidFill>
          <a:latin typeface="+mn-lt"/>
          <a:cs typeface="+mn-cs"/>
        </a:defRPr>
      </a:lvl8pPr>
      <a:lvl9pPr marL="3200400" indent="-228600" algn="l" rtl="0" fontAlgn="base">
        <a:spcBef>
          <a:spcPct val="20000"/>
        </a:spcBef>
        <a:spcAft>
          <a:spcPct val="0"/>
        </a:spcAft>
        <a:buClr>
          <a:srgbClr val="8FB08C"/>
        </a:buClr>
        <a:buChar char="•"/>
        <a:defRPr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575"/>
            <a:ext cx="8832850" cy="6702425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 i="0">
              <a:latin typeface="+mn-lt"/>
              <a:cs typeface="+mn-cs"/>
            </a:endParaRPr>
          </a:p>
        </p:txBody>
      </p:sp>
      <p:sp>
        <p:nvSpPr>
          <p:cNvPr id="12" name="Elipsa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 i="0">
              <a:solidFill>
                <a:srgbClr val="FFFFFF"/>
              </a:solidFill>
            </a:endParaRPr>
          </a:p>
        </p:txBody>
      </p:sp>
      <p:sp>
        <p:nvSpPr>
          <p:cNvPr id="15" name="Elipsa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 i="0">
              <a:solidFill>
                <a:srgbClr val="FFFFFF"/>
              </a:solidFill>
            </a:endParaRPr>
          </a:p>
        </p:txBody>
      </p:sp>
      <p:sp>
        <p:nvSpPr>
          <p:cNvPr id="11275" name="Zástupný symbol pro nadpis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  <a:endParaRPr lang="en-US" smtClean="0"/>
          </a:p>
        </p:txBody>
      </p:sp>
      <p:sp>
        <p:nvSpPr>
          <p:cNvPr id="11276" name="Zástupný symbol pro text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20" name="Zástupný symbol pro datum 2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 i="0" smtClean="0">
                <a:solidFill>
                  <a:srgbClr val="FFFFFF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C8FD316D-7A9C-4DAF-94D6-E1321D4329DB}" type="datetime1">
              <a:rPr lang="cs-CZ"/>
              <a:pPr>
                <a:defRPr/>
              </a:pPr>
              <a:t>13.11.2017</a:t>
            </a:fld>
            <a:endParaRPr lang="cs-CZ"/>
          </a:p>
        </p:txBody>
      </p:sp>
      <p:sp>
        <p:nvSpPr>
          <p:cNvPr id="21" name="Zástupný symbol pro zápatí 3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 b="0" i="0" smtClean="0">
                <a:solidFill>
                  <a:srgbClr val="607B7C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24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4343400" y="1036638"/>
            <a:ext cx="457200" cy="441325"/>
          </a:xfrm>
          <a:prstGeom prst="rect">
            <a:avLst/>
          </a:prstGeom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  <a:normAutofit/>
          </a:bodyPr>
          <a:lstStyle>
            <a:lvl1pPr algn="ctr">
              <a:defRPr sz="1600" b="0" i="0" smtClean="0">
                <a:solidFill>
                  <a:srgbClr val="E1E1E1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1F35CDB5-8B9F-49C8-840E-B760D375789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pic>
        <p:nvPicPr>
          <p:cNvPr id="11280" name="Picture 16" descr="logo-IBA"/>
          <p:cNvPicPr>
            <a:picLocks noChangeAspect="1" noChangeArrowheads="1"/>
          </p:cNvPicPr>
          <p:nvPr userDrawn="1"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81" name="Picture 17" descr="logomuni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92" r:id="rId1"/>
    <p:sldLayoutId id="2147484093" r:id="rId2"/>
    <p:sldLayoutId id="2147484094" r:id="rId3"/>
    <p:sldLayoutId id="2147484095" r:id="rId4"/>
    <p:sldLayoutId id="2147484096" r:id="rId5"/>
    <p:sldLayoutId id="2147484097" r:id="rId6"/>
    <p:sldLayoutId id="2147484098" r:id="rId7"/>
    <p:sldLayoutId id="2147484099" r:id="rId8"/>
    <p:sldLayoutId id="2147484100" r:id="rId9"/>
    <p:sldLayoutId id="2147484101" r:id="rId10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>
          <a:solidFill>
            <a:schemeClr val="tx2"/>
          </a:solidFill>
          <a:latin typeface="+mn-lt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pitchFamily="18" charset="2"/>
        <a:buChar char=""/>
        <a:defRPr sz="2000">
          <a:solidFill>
            <a:schemeClr val="tx1"/>
          </a:solidFill>
          <a:latin typeface="+mn-lt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pitchFamily="2" charset="2"/>
        <a:buChar char=""/>
        <a:defRPr sz="2000">
          <a:solidFill>
            <a:schemeClr val="tx2"/>
          </a:solidFill>
          <a:latin typeface="+mn-lt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8FB08C"/>
        </a:buClr>
        <a:buChar char="•"/>
        <a:defRPr>
          <a:solidFill>
            <a:schemeClr val="tx1"/>
          </a:solidFill>
          <a:latin typeface="+mn-lt"/>
          <a:cs typeface="+mn-cs"/>
        </a:defRPr>
      </a:lvl5pPr>
      <a:lvl6pPr marL="1828800" indent="-228600" algn="l" rtl="0" fontAlgn="base">
        <a:spcBef>
          <a:spcPct val="20000"/>
        </a:spcBef>
        <a:spcAft>
          <a:spcPct val="0"/>
        </a:spcAft>
        <a:buClr>
          <a:srgbClr val="8FB08C"/>
        </a:buClr>
        <a:buChar char="•"/>
        <a:defRPr>
          <a:solidFill>
            <a:schemeClr val="tx1"/>
          </a:solidFill>
          <a:latin typeface="+mn-lt"/>
          <a:cs typeface="+mn-cs"/>
        </a:defRPr>
      </a:lvl6pPr>
      <a:lvl7pPr marL="2286000" indent="-228600" algn="l" rtl="0" fontAlgn="base">
        <a:spcBef>
          <a:spcPct val="20000"/>
        </a:spcBef>
        <a:spcAft>
          <a:spcPct val="0"/>
        </a:spcAft>
        <a:buClr>
          <a:srgbClr val="8FB08C"/>
        </a:buClr>
        <a:buChar char="•"/>
        <a:defRPr>
          <a:solidFill>
            <a:schemeClr val="tx1"/>
          </a:solidFill>
          <a:latin typeface="+mn-lt"/>
          <a:cs typeface="+mn-cs"/>
        </a:defRPr>
      </a:lvl7pPr>
      <a:lvl8pPr marL="2743200" indent="-228600" algn="l" rtl="0" fontAlgn="base">
        <a:spcBef>
          <a:spcPct val="20000"/>
        </a:spcBef>
        <a:spcAft>
          <a:spcPct val="0"/>
        </a:spcAft>
        <a:buClr>
          <a:srgbClr val="8FB08C"/>
        </a:buClr>
        <a:buChar char="•"/>
        <a:defRPr>
          <a:solidFill>
            <a:schemeClr val="tx1"/>
          </a:solidFill>
          <a:latin typeface="+mn-lt"/>
          <a:cs typeface="+mn-cs"/>
        </a:defRPr>
      </a:lvl8pPr>
      <a:lvl9pPr marL="3200400" indent="-228600" algn="l" rtl="0" fontAlgn="base">
        <a:spcBef>
          <a:spcPct val="20000"/>
        </a:spcBef>
        <a:spcAft>
          <a:spcPct val="0"/>
        </a:spcAft>
        <a:buClr>
          <a:srgbClr val="8FB08C"/>
        </a:buClr>
        <a:buChar char="•"/>
        <a:defRPr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oleObject" Target="../embeddings/oleObject2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6.emf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cs-CZ" dirty="0" smtClean="0"/>
              <a:t>Vytvořil Institut biostatistiky a analýz, Masarykova univerzita </a:t>
            </a:r>
            <a:br>
              <a:rPr lang="cs-CZ" dirty="0" smtClean="0"/>
            </a:br>
            <a:r>
              <a:rPr lang="cs-CZ" dirty="0" smtClean="0"/>
              <a:t>J. Jarkovský, L. Dušek, J. Kalina</a:t>
            </a:r>
          </a:p>
          <a:p>
            <a:pPr>
              <a:defRPr/>
            </a:pPr>
            <a:endParaRPr lang="cs-CZ" dirty="0"/>
          </a:p>
        </p:txBody>
      </p:sp>
      <p:sp>
        <p:nvSpPr>
          <p:cNvPr id="40963" name="Podnadpis 2"/>
          <p:cNvSpPr>
            <a:spLocks noGrp="1"/>
          </p:cNvSpPr>
          <p:nvPr>
            <p:ph type="subTitle" idx="4294967295"/>
          </p:nvPr>
        </p:nvSpPr>
        <p:spPr>
          <a:xfrm>
            <a:off x="285750" y="2997200"/>
            <a:ext cx="8572500" cy="1348061"/>
          </a:xfrm>
        </p:spPr>
        <p:txBody>
          <a:bodyPr>
            <a:spAutoFit/>
          </a:bodyPr>
          <a:lstStyle/>
          <a:p>
            <a:pPr marL="0" indent="0" algn="ctr">
              <a:buFont typeface="Wingdings 2" pitchFamily="18" charset="2"/>
              <a:buNone/>
            </a:pPr>
            <a:r>
              <a:rPr lang="cs-CZ" sz="2400" b="1" dirty="0" smtClean="0">
                <a:solidFill>
                  <a:schemeClr val="tx2"/>
                </a:solidFill>
                <a:latin typeface="Arial" charset="0"/>
              </a:rPr>
              <a:t>Princip testování</a:t>
            </a:r>
          </a:p>
          <a:p>
            <a:pPr marL="0" indent="0" algn="ctr">
              <a:buFont typeface="Wingdings 2" pitchFamily="18" charset="2"/>
              <a:buNone/>
            </a:pPr>
            <a:r>
              <a:rPr lang="cs-CZ" sz="2400" b="1" dirty="0" smtClean="0">
                <a:solidFill>
                  <a:schemeClr val="tx2"/>
                </a:solidFill>
                <a:latin typeface="Arial" charset="0"/>
              </a:rPr>
              <a:t>Chyby</a:t>
            </a:r>
          </a:p>
          <a:p>
            <a:pPr marL="0" indent="0" algn="ctr">
              <a:buFont typeface="Wingdings 2" pitchFamily="18" charset="2"/>
              <a:buNone/>
            </a:pPr>
            <a:r>
              <a:rPr lang="cs-CZ" sz="2400" b="1" dirty="0" smtClean="0">
                <a:solidFill>
                  <a:schemeClr val="tx2"/>
                </a:solidFill>
                <a:latin typeface="Arial" charset="0"/>
              </a:rPr>
              <a:t>p-hodnota</a:t>
            </a:r>
          </a:p>
        </p:txBody>
      </p:sp>
      <p:sp>
        <p:nvSpPr>
          <p:cNvPr id="40964" name="Nadpis 1"/>
          <p:cNvSpPr>
            <a:spLocks noGrp="1"/>
          </p:cNvSpPr>
          <p:nvPr>
            <p:ph type="ctrTitle" idx="4294967295"/>
          </p:nvPr>
        </p:nvSpPr>
        <p:spPr>
          <a:xfrm>
            <a:off x="685800" y="896938"/>
            <a:ext cx="7772400" cy="731837"/>
          </a:xfrm>
          <a:noFill/>
        </p:spPr>
        <p:txBody>
          <a:bodyPr>
            <a:spAutoFit/>
          </a:bodyPr>
          <a:lstStyle/>
          <a:p>
            <a:r>
              <a:rPr lang="cs-CZ" sz="4200" dirty="0" smtClean="0">
                <a:solidFill>
                  <a:schemeClr val="accent1"/>
                </a:solidFill>
                <a:latin typeface="Arial" charset="0"/>
              </a:rPr>
              <a:t>7. Statistické testování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 smtClean="0">
                <a:latin typeface="Arial" charset="0"/>
                <a:cs typeface="Arial" charset="0"/>
              </a:rPr>
              <a:t>Vytvořil Institut biostatistiky a analýz, Masarykova univerzita </a:t>
            </a:r>
            <a:br>
              <a:rPr lang="cs-CZ" i="0" smtClean="0">
                <a:latin typeface="Arial" charset="0"/>
                <a:cs typeface="Arial" charset="0"/>
              </a:rPr>
            </a:br>
            <a:r>
              <a:rPr lang="cs-CZ" smtClean="0">
                <a:latin typeface="Arial" charset="0"/>
                <a:cs typeface="Arial" charset="0"/>
              </a:rPr>
              <a:t>J. Jarkovský, L. Dušek</a:t>
            </a:r>
          </a:p>
          <a:p>
            <a:endParaRPr lang="cs-CZ" smtClean="0">
              <a:latin typeface="Arial" charset="0"/>
              <a:cs typeface="Arial" charset="0"/>
            </a:endParaRPr>
          </a:p>
        </p:txBody>
      </p:sp>
      <p:sp>
        <p:nvSpPr>
          <p:cNvPr id="29699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smtClean="0"/>
              <a:t>One-sample vs. two sample testy</a:t>
            </a:r>
          </a:p>
        </p:txBody>
      </p:sp>
      <p:sp>
        <p:nvSpPr>
          <p:cNvPr id="29700" name="AutoShape 3"/>
          <p:cNvSpPr>
            <a:spLocks noChangeArrowheads="1"/>
          </p:cNvSpPr>
          <p:nvPr/>
        </p:nvSpPr>
        <p:spPr bwMode="auto">
          <a:xfrm>
            <a:off x="395288" y="1328738"/>
            <a:ext cx="8424862" cy="576262"/>
          </a:xfrm>
          <a:prstGeom prst="roundRect">
            <a:avLst>
              <a:gd name="adj" fmla="val 16667"/>
            </a:avLst>
          </a:prstGeom>
          <a:noFill/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pPr marL="342900" indent="-342900">
              <a:spcBef>
                <a:spcPct val="20000"/>
              </a:spcBef>
            </a:pPr>
            <a:r>
              <a:rPr lang="cs-CZ" i="0" dirty="0" err="1" smtClean="0">
                <a:latin typeface="Verdana" pitchFamily="34" charset="0"/>
              </a:rPr>
              <a:t>Jednovýběrové</a:t>
            </a:r>
            <a:r>
              <a:rPr lang="cs-CZ" i="0" dirty="0" smtClean="0">
                <a:latin typeface="Verdana" pitchFamily="34" charset="0"/>
              </a:rPr>
              <a:t> </a:t>
            </a:r>
            <a:r>
              <a:rPr lang="cs-CZ" i="0" dirty="0">
                <a:latin typeface="Verdana" pitchFamily="34" charset="0"/>
              </a:rPr>
              <a:t>testy (</a:t>
            </a:r>
            <a:r>
              <a:rPr lang="cs-CZ" i="0" dirty="0" err="1">
                <a:latin typeface="Verdana" pitchFamily="34" charset="0"/>
              </a:rPr>
              <a:t>one</a:t>
            </a:r>
            <a:r>
              <a:rPr lang="cs-CZ" i="0" dirty="0">
                <a:latin typeface="Verdana" pitchFamily="34" charset="0"/>
              </a:rPr>
              <a:t>-sample)</a:t>
            </a:r>
          </a:p>
        </p:txBody>
      </p:sp>
      <p:sp>
        <p:nvSpPr>
          <p:cNvPr id="29701" name="AutoShape 4"/>
          <p:cNvSpPr>
            <a:spLocks noChangeArrowheads="1"/>
          </p:cNvSpPr>
          <p:nvPr/>
        </p:nvSpPr>
        <p:spPr bwMode="auto">
          <a:xfrm>
            <a:off x="395288" y="3932858"/>
            <a:ext cx="8424862" cy="576262"/>
          </a:xfrm>
          <a:prstGeom prst="roundRect">
            <a:avLst>
              <a:gd name="adj" fmla="val 16667"/>
            </a:avLst>
          </a:prstGeom>
          <a:noFill/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pPr marL="342900" indent="-342900">
              <a:spcBef>
                <a:spcPct val="20000"/>
              </a:spcBef>
            </a:pPr>
            <a:r>
              <a:rPr lang="cs-CZ" i="0" dirty="0" err="1" smtClean="0">
                <a:latin typeface="Verdana" pitchFamily="34" charset="0"/>
              </a:rPr>
              <a:t>Dvouvýběrové</a:t>
            </a:r>
            <a:r>
              <a:rPr lang="cs-CZ" i="0" dirty="0" smtClean="0">
                <a:latin typeface="Verdana" pitchFamily="34" charset="0"/>
              </a:rPr>
              <a:t> </a:t>
            </a:r>
            <a:r>
              <a:rPr lang="cs-CZ" i="0" dirty="0">
                <a:latin typeface="Verdana" pitchFamily="34" charset="0"/>
              </a:rPr>
              <a:t>testy (</a:t>
            </a:r>
            <a:r>
              <a:rPr lang="cs-CZ" i="0" dirty="0" err="1">
                <a:latin typeface="Verdana" pitchFamily="34" charset="0"/>
              </a:rPr>
              <a:t>two</a:t>
            </a:r>
            <a:r>
              <a:rPr lang="cs-CZ" i="0" dirty="0">
                <a:latin typeface="Verdana" pitchFamily="34" charset="0"/>
              </a:rPr>
              <a:t>-sample)</a:t>
            </a:r>
          </a:p>
        </p:txBody>
      </p:sp>
      <p:sp>
        <p:nvSpPr>
          <p:cNvPr id="29702" name="Text Box 5"/>
          <p:cNvSpPr txBox="1">
            <a:spLocks noChangeArrowheads="1"/>
          </p:cNvSpPr>
          <p:nvPr/>
        </p:nvSpPr>
        <p:spPr bwMode="auto">
          <a:xfrm>
            <a:off x="468313" y="1758950"/>
            <a:ext cx="8352159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cs-CZ" sz="2000" b="0" i="0" dirty="0"/>
              <a:t>Srovnávají jeden vzorek (</a:t>
            </a:r>
            <a:r>
              <a:rPr lang="cs-CZ" sz="2000" b="0" i="0" dirty="0" err="1"/>
              <a:t>one</a:t>
            </a:r>
            <a:r>
              <a:rPr lang="cs-CZ" sz="2000" b="0" i="0" dirty="0"/>
              <a:t> sample, </a:t>
            </a:r>
            <a:r>
              <a:rPr lang="cs-CZ" sz="2000" b="0" i="0" dirty="0" err="1"/>
              <a:t>jednovýběrové</a:t>
            </a:r>
            <a:r>
              <a:rPr lang="cs-CZ" sz="2000" b="0" i="0" dirty="0"/>
              <a:t> testy) s referenční hodnotou (popřípadě se statistickým parametrem cílové populace</a:t>
            </a:r>
            <a:r>
              <a:rPr lang="cs-CZ" sz="2000" b="0" i="0" dirty="0" smtClean="0"/>
              <a:t>).</a:t>
            </a:r>
            <a:endParaRPr lang="cs-CZ" sz="2000" b="0" i="0" dirty="0"/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cs-CZ" sz="2000" b="0" i="0" dirty="0"/>
              <a:t>V testu je tedy srovnáváno rozložení hodnot (vzorek) s jediným číslem (referenční hodnota, </a:t>
            </a:r>
            <a:r>
              <a:rPr lang="cs-CZ" sz="2000" b="0" i="0" dirty="0" err="1"/>
              <a:t>hodnota</a:t>
            </a:r>
            <a:r>
              <a:rPr lang="cs-CZ" sz="2000" b="0" i="0" dirty="0"/>
              <a:t> cílové populace</a:t>
            </a:r>
            <a:r>
              <a:rPr lang="cs-CZ" sz="2000" b="0" i="0" dirty="0" smtClean="0"/>
              <a:t>).</a:t>
            </a:r>
            <a:endParaRPr lang="cs-CZ" sz="2000" b="0" i="0" dirty="0"/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cs-CZ" sz="2000" b="0" i="0" dirty="0"/>
              <a:t>Otázka položená v testu může být vztažena k průměru, rozptylu, podílu hodnot i dalším statistickým parametrům popisujícím </a:t>
            </a:r>
            <a:r>
              <a:rPr lang="cs-CZ" sz="2000" b="0" i="0" dirty="0" smtClean="0"/>
              <a:t>vzorek.</a:t>
            </a:r>
            <a:endParaRPr lang="cs-CZ" sz="2000" b="0" i="0" dirty="0"/>
          </a:p>
        </p:txBody>
      </p:sp>
      <p:sp>
        <p:nvSpPr>
          <p:cNvPr id="29703" name="Text Box 6"/>
          <p:cNvSpPr txBox="1">
            <a:spLocks noChangeArrowheads="1"/>
          </p:cNvSpPr>
          <p:nvPr/>
        </p:nvSpPr>
        <p:spPr bwMode="auto">
          <a:xfrm>
            <a:off x="395288" y="4329261"/>
            <a:ext cx="8425183" cy="212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cs-CZ" sz="2000" b="0" i="0" dirty="0"/>
              <a:t>Srovnávají navzájem dva vzorky (</a:t>
            </a:r>
            <a:r>
              <a:rPr lang="cs-CZ" sz="2000" b="0" i="0" dirty="0" err="1"/>
              <a:t>two</a:t>
            </a:r>
            <a:r>
              <a:rPr lang="cs-CZ" sz="2000" b="0" i="0" dirty="0"/>
              <a:t> sample, </a:t>
            </a:r>
            <a:r>
              <a:rPr lang="cs-CZ" sz="2000" b="0" i="0" dirty="0" err="1"/>
              <a:t>dvouvýběrové</a:t>
            </a:r>
            <a:r>
              <a:rPr lang="cs-CZ" sz="2000" b="0" i="0" dirty="0"/>
              <a:t> testy</a:t>
            </a:r>
            <a:r>
              <a:rPr lang="cs-CZ" sz="2000" b="0" i="0" dirty="0" smtClean="0"/>
              <a:t>).</a:t>
            </a:r>
            <a:endParaRPr lang="cs-CZ" sz="2000" b="0" i="0" dirty="0"/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cs-CZ" sz="2000" b="0" i="0" dirty="0"/>
              <a:t>V testu jsou srovnávány dvě rozložení </a:t>
            </a:r>
            <a:r>
              <a:rPr lang="cs-CZ" sz="2000" b="0" i="0" dirty="0" smtClean="0"/>
              <a:t>hodnot.</a:t>
            </a:r>
            <a:endParaRPr lang="cs-CZ" sz="2000" b="0" i="0" dirty="0"/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cs-CZ" sz="2000" b="0" i="0" dirty="0"/>
              <a:t>Otázka položená v testu může být opět vztažena k průměru, rozptylu, podílu hodnot i dalším statistickým parametrům popisujícím </a:t>
            </a:r>
            <a:r>
              <a:rPr lang="cs-CZ" sz="2000" b="0" i="0" dirty="0" smtClean="0"/>
              <a:t>vzorek.</a:t>
            </a:r>
            <a:endParaRPr lang="cs-CZ" sz="2000" b="0" i="0" dirty="0"/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cs-CZ" sz="2000" b="0" i="0" dirty="0"/>
              <a:t>Kromě testů pro dvě skupiny hodnot existují samozřejmě i testy pro více skupin </a:t>
            </a:r>
            <a:r>
              <a:rPr lang="cs-CZ" sz="2000" b="0" i="0" dirty="0" smtClean="0"/>
              <a:t>dat.</a:t>
            </a:r>
            <a:endParaRPr lang="cs-CZ" sz="2000" b="0" i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 smtClean="0">
                <a:latin typeface="Arial" charset="0"/>
                <a:cs typeface="Arial" charset="0"/>
              </a:rPr>
              <a:t>Vytvořil Institut biostatistiky a analýz, Masarykova univerzita </a:t>
            </a:r>
            <a:br>
              <a:rPr lang="cs-CZ" i="0" smtClean="0">
                <a:latin typeface="Arial" charset="0"/>
                <a:cs typeface="Arial" charset="0"/>
              </a:rPr>
            </a:br>
            <a:r>
              <a:rPr lang="cs-CZ" smtClean="0">
                <a:latin typeface="Arial" charset="0"/>
                <a:cs typeface="Arial" charset="0"/>
              </a:rPr>
              <a:t>J. Jarkovský, L. Dušek</a:t>
            </a:r>
          </a:p>
          <a:p>
            <a:endParaRPr lang="cs-CZ" smtClean="0">
              <a:latin typeface="Arial" charset="0"/>
              <a:cs typeface="Arial" charset="0"/>
            </a:endParaRPr>
          </a:p>
        </p:txBody>
      </p:sp>
      <p:sp>
        <p:nvSpPr>
          <p:cNvPr id="307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cs-CZ" smtClean="0"/>
              <a:t>Nepárový vs. párový design</a:t>
            </a:r>
          </a:p>
        </p:txBody>
      </p:sp>
      <p:sp>
        <p:nvSpPr>
          <p:cNvPr id="3077" name="AutoShape 3"/>
          <p:cNvSpPr>
            <a:spLocks noChangeArrowheads="1"/>
          </p:cNvSpPr>
          <p:nvPr/>
        </p:nvSpPr>
        <p:spPr bwMode="auto">
          <a:xfrm>
            <a:off x="395288" y="1228725"/>
            <a:ext cx="8424862" cy="576263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marL="342900" indent="-342900">
              <a:spcBef>
                <a:spcPct val="20000"/>
              </a:spcBef>
            </a:pPr>
            <a:r>
              <a:rPr lang="cs-CZ" i="0" dirty="0">
                <a:latin typeface="Verdana" pitchFamily="34" charset="0"/>
              </a:rPr>
              <a:t>Nepárový design</a:t>
            </a:r>
          </a:p>
        </p:txBody>
      </p:sp>
      <p:sp>
        <p:nvSpPr>
          <p:cNvPr id="3078" name="AutoShape 4"/>
          <p:cNvSpPr>
            <a:spLocks noChangeArrowheads="1"/>
          </p:cNvSpPr>
          <p:nvPr/>
        </p:nvSpPr>
        <p:spPr bwMode="auto">
          <a:xfrm>
            <a:off x="395288" y="3502025"/>
            <a:ext cx="8424862" cy="576263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marL="342900" indent="-342900">
              <a:spcBef>
                <a:spcPct val="20000"/>
              </a:spcBef>
            </a:pPr>
            <a:r>
              <a:rPr lang="cs-CZ" i="0">
                <a:latin typeface="Verdana" pitchFamily="34" charset="0"/>
              </a:rPr>
              <a:t>Párový design</a:t>
            </a:r>
          </a:p>
        </p:txBody>
      </p:sp>
      <p:sp>
        <p:nvSpPr>
          <p:cNvPr id="3079" name="Text Box 5"/>
          <p:cNvSpPr txBox="1">
            <a:spLocks noChangeArrowheads="1"/>
          </p:cNvSpPr>
          <p:nvPr/>
        </p:nvSpPr>
        <p:spPr bwMode="auto">
          <a:xfrm>
            <a:off x="468313" y="1876425"/>
            <a:ext cx="5543550" cy="169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cs-CZ" sz="1700" b="0" i="0" dirty="0">
                <a:latin typeface="Verdana" pitchFamily="34" charset="0"/>
              </a:rPr>
              <a:t>Skupiny srovnávaných dat jsou na sobě zcela nezávislé (též nezávislý, independent design), např. lidé z různých zemí, nezávislé skupiny pacientů s odlišnou léčbou atd.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cs-CZ" sz="1700" b="0" i="0" dirty="0">
                <a:latin typeface="Verdana" pitchFamily="34" charset="0"/>
              </a:rPr>
              <a:t>Při výpočtu je nezbytné brát v úvahu charakteristiky obou skupin dat</a:t>
            </a:r>
            <a:endParaRPr lang="cs-CZ" sz="1700" i="0" dirty="0">
              <a:latin typeface="Verdana" pitchFamily="34" charset="0"/>
            </a:endParaRPr>
          </a:p>
        </p:txBody>
      </p:sp>
      <p:sp>
        <p:nvSpPr>
          <p:cNvPr id="3080" name="Text Box 6"/>
          <p:cNvSpPr txBox="1">
            <a:spLocks noChangeArrowheads="1"/>
          </p:cNvSpPr>
          <p:nvPr/>
        </p:nvSpPr>
        <p:spPr bwMode="auto">
          <a:xfrm>
            <a:off x="466725" y="4005263"/>
            <a:ext cx="5545138" cy="2266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cs-CZ" sz="1700" b="0" i="0">
                <a:latin typeface="Verdana" pitchFamily="34" charset="0"/>
              </a:rPr>
              <a:t>Mezi objekty v srovnávaných skupinách existuje vazba, daná např. člověkem před a po operaci, reakce stejného kmene krys atd.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cs-CZ" sz="1700" b="0" i="0">
                <a:latin typeface="Verdana" pitchFamily="34" charset="0"/>
              </a:rPr>
              <a:t>Vazba může být buď přímo dána nebo pouze předpokládána (v tom případě je nutné ji ověřit)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cs-CZ" sz="1700" b="0" i="0">
                <a:latin typeface="Verdana" pitchFamily="34" charset="0"/>
              </a:rPr>
              <a:t>Test je v podstatě prováděn na diferencích skupin, nikoliv na jejich původních datech</a:t>
            </a:r>
          </a:p>
        </p:txBody>
      </p:sp>
      <p:graphicFrame>
        <p:nvGraphicFramePr>
          <p:cNvPr id="3074" name="Object 7"/>
          <p:cNvGraphicFramePr>
            <a:graphicFrameLocks noChangeAspect="1"/>
          </p:cNvGraphicFramePr>
          <p:nvPr/>
        </p:nvGraphicFramePr>
        <p:xfrm>
          <a:off x="6372225" y="1412875"/>
          <a:ext cx="2149475" cy="2232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9991" r:id="rId4" imgW="2950000" imgH="3070000" progId="">
                  <p:embed/>
                </p:oleObj>
              </mc:Choice>
              <mc:Fallback>
                <p:oleObj r:id="rId4" imgW="2950000" imgH="3070000" progId="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72225" y="1412875"/>
                        <a:ext cx="2149475" cy="2232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081" name="Picture 8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227763" y="4703763"/>
            <a:ext cx="2736850" cy="977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 smtClean="0">
                <a:latin typeface="Arial" charset="0"/>
                <a:cs typeface="Arial" charset="0"/>
              </a:rPr>
              <a:t>Vytvořil Institut biostatistiky a analýz, Masarykova univerzita </a:t>
            </a:r>
            <a:br>
              <a:rPr lang="cs-CZ" i="0" smtClean="0">
                <a:latin typeface="Arial" charset="0"/>
                <a:cs typeface="Arial" charset="0"/>
              </a:rPr>
            </a:br>
            <a:r>
              <a:rPr lang="cs-CZ" smtClean="0">
                <a:latin typeface="Arial" charset="0"/>
                <a:cs typeface="Arial" charset="0"/>
              </a:rPr>
              <a:t>J. Jarkovský, L. Dušek</a:t>
            </a:r>
          </a:p>
          <a:p>
            <a:endParaRPr lang="cs-CZ" smtClean="0">
              <a:latin typeface="Arial" charset="0"/>
              <a:cs typeface="Arial" charset="0"/>
            </a:endParaRPr>
          </a:p>
        </p:txBody>
      </p:sp>
      <p:sp>
        <p:nvSpPr>
          <p:cNvPr id="307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cs-CZ" dirty="0" smtClean="0"/>
              <a:t>Normalita dat</a:t>
            </a:r>
          </a:p>
        </p:txBody>
      </p:sp>
      <p:sp>
        <p:nvSpPr>
          <p:cNvPr id="3077" name="AutoShape 3"/>
          <p:cNvSpPr>
            <a:spLocks noChangeArrowheads="1"/>
          </p:cNvSpPr>
          <p:nvPr/>
        </p:nvSpPr>
        <p:spPr bwMode="auto">
          <a:xfrm>
            <a:off x="395536" y="1628800"/>
            <a:ext cx="8424862" cy="576263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marL="342900" indent="-342900">
              <a:spcBef>
                <a:spcPct val="20000"/>
              </a:spcBef>
            </a:pPr>
            <a:r>
              <a:rPr lang="cs-CZ" i="0" dirty="0" smtClean="0">
                <a:latin typeface="Verdana" pitchFamily="34" charset="0"/>
              </a:rPr>
              <a:t>Normální rozdělení pravděpodobnosti je definováno rovnicí:</a:t>
            </a:r>
            <a:endParaRPr lang="cs-CZ" i="0" dirty="0">
              <a:latin typeface="Verdana" pitchFamily="34" charset="0"/>
            </a:endParaRPr>
          </a:p>
        </p:txBody>
      </p:sp>
      <p:sp>
        <p:nvSpPr>
          <p:cNvPr id="10" name="AutoShape 3"/>
          <p:cNvSpPr>
            <a:spLocks noChangeArrowheads="1"/>
          </p:cNvSpPr>
          <p:nvPr/>
        </p:nvSpPr>
        <p:spPr bwMode="auto">
          <a:xfrm>
            <a:off x="323528" y="3933056"/>
            <a:ext cx="8424862" cy="1728192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</p:spPr>
        <p:txBody>
          <a:bodyPr wrap="square" anchor="ctr"/>
          <a:lstStyle/>
          <a:p>
            <a:pPr>
              <a:spcBef>
                <a:spcPct val="20000"/>
              </a:spcBef>
            </a:pPr>
            <a:r>
              <a:rPr lang="cs-CZ" i="0" dirty="0" smtClean="0">
                <a:latin typeface="Verdana" pitchFamily="34" charset="0"/>
              </a:rPr>
              <a:t>Kde </a:t>
            </a:r>
            <a:r>
              <a:rPr lang="cs-CZ" b="1" i="1" dirty="0" smtClean="0">
                <a:latin typeface="Verdana" pitchFamily="34" charset="0"/>
              </a:rPr>
              <a:t>f(x)</a:t>
            </a:r>
            <a:r>
              <a:rPr lang="cs-CZ" i="0" dirty="0" smtClean="0">
                <a:latin typeface="Verdana" pitchFamily="34" charset="0"/>
              </a:rPr>
              <a:t> značí hustotu pravděpodobnosti, </a:t>
            </a:r>
            <a:r>
              <a:rPr lang="el-GR" b="1" i="1" dirty="0" smtClean="0">
                <a:latin typeface="Verdana" pitchFamily="34" charset="0"/>
              </a:rPr>
              <a:t>μ</a:t>
            </a:r>
            <a:r>
              <a:rPr lang="cs-CZ" i="0" dirty="0" smtClean="0">
                <a:latin typeface="Verdana" pitchFamily="34" charset="0"/>
              </a:rPr>
              <a:t> značí střední hodnotu (aritmetický průměr), </a:t>
            </a:r>
            <a:r>
              <a:rPr lang="el-GR" b="1" i="1" dirty="0" smtClean="0">
                <a:latin typeface="Verdana" pitchFamily="34" charset="0"/>
              </a:rPr>
              <a:t>σ</a:t>
            </a:r>
            <a:r>
              <a:rPr lang="cs-CZ" i="0" dirty="0" smtClean="0">
                <a:latin typeface="Verdana" pitchFamily="34" charset="0"/>
              </a:rPr>
              <a:t> značí směrodatnou odchylku a </a:t>
            </a:r>
            <a:r>
              <a:rPr lang="cs-CZ" b="1" i="1" dirty="0" smtClean="0">
                <a:latin typeface="Verdana" pitchFamily="34" charset="0"/>
              </a:rPr>
              <a:t>x</a:t>
            </a:r>
            <a:r>
              <a:rPr lang="cs-CZ" i="0" dirty="0" smtClean="0">
                <a:latin typeface="Verdana" pitchFamily="34" charset="0"/>
              </a:rPr>
              <a:t> hodnotu zkoumané veličiny.</a:t>
            </a:r>
          </a:p>
          <a:p>
            <a:pPr>
              <a:spcBef>
                <a:spcPct val="20000"/>
              </a:spcBef>
            </a:pPr>
            <a:endParaRPr lang="cs-CZ" dirty="0" smtClean="0">
              <a:latin typeface="Verdana" pitchFamily="34" charset="0"/>
            </a:endParaRPr>
          </a:p>
          <a:p>
            <a:pPr>
              <a:spcBef>
                <a:spcPct val="20000"/>
              </a:spcBef>
            </a:pPr>
            <a:r>
              <a:rPr lang="cs-CZ" i="0" dirty="0" smtClean="0">
                <a:latin typeface="Verdana" pitchFamily="34" charset="0"/>
              </a:rPr>
              <a:t>Dosazením </a:t>
            </a:r>
            <a:r>
              <a:rPr lang="cs-CZ" b="1" i="1" dirty="0" smtClean="0">
                <a:latin typeface="Verdana" pitchFamily="34" charset="0"/>
              </a:rPr>
              <a:t>s</a:t>
            </a:r>
            <a:r>
              <a:rPr lang="cs-CZ" i="0" dirty="0" smtClean="0">
                <a:latin typeface="Verdana" pitchFamily="34" charset="0"/>
              </a:rPr>
              <a:t> za </a:t>
            </a:r>
            <a:r>
              <a:rPr lang="el-GR" b="1" i="1" dirty="0" smtClean="0">
                <a:latin typeface="Verdana" pitchFamily="34" charset="0"/>
              </a:rPr>
              <a:t>σ</a:t>
            </a:r>
            <a:r>
              <a:rPr lang="cs-CZ" dirty="0" smtClean="0">
                <a:latin typeface="Verdana" pitchFamily="34" charset="0"/>
              </a:rPr>
              <a:t> a </a:t>
            </a:r>
            <a:r>
              <a:rPr lang="cs-CZ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x̅</a:t>
            </a:r>
            <a:r>
              <a:rPr lang="cs-CZ" dirty="0" smtClean="0">
                <a:latin typeface="Verdana" pitchFamily="34" charset="0"/>
              </a:rPr>
              <a:t> za </a:t>
            </a:r>
            <a:r>
              <a:rPr lang="el-GR" b="1" i="1" dirty="0" smtClean="0">
                <a:latin typeface="Verdana" pitchFamily="34" charset="0"/>
              </a:rPr>
              <a:t>μ</a:t>
            </a:r>
            <a:r>
              <a:rPr lang="cs-CZ" dirty="0" smtClean="0">
                <a:latin typeface="Verdana" pitchFamily="34" charset="0"/>
              </a:rPr>
              <a:t> získáme křivku idealizovaného rozdělení pro daný výběr.</a:t>
            </a:r>
            <a:endParaRPr lang="cs-CZ" i="0" dirty="0">
              <a:latin typeface="Verdana" pitchFamily="34" charset="0"/>
            </a:endParaRPr>
          </a:p>
        </p:txBody>
      </p:sp>
      <p:sp>
        <p:nvSpPr>
          <p:cNvPr id="1280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2800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28005" name="Picture 5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11760" y="2564904"/>
            <a:ext cx="4314825" cy="13049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 smtClean="0">
                <a:latin typeface="Arial" charset="0"/>
                <a:cs typeface="Arial" charset="0"/>
              </a:rPr>
              <a:t>Vytvořil Institut biostatistiky a analýz, Masarykova univerzita </a:t>
            </a:r>
            <a:br>
              <a:rPr lang="cs-CZ" i="0" smtClean="0">
                <a:latin typeface="Arial" charset="0"/>
                <a:cs typeface="Arial" charset="0"/>
              </a:rPr>
            </a:br>
            <a:r>
              <a:rPr lang="cs-CZ" smtClean="0">
                <a:latin typeface="Arial" charset="0"/>
                <a:cs typeface="Arial" charset="0"/>
              </a:rPr>
              <a:t>J. Jarkovský, L. Dušek</a:t>
            </a:r>
          </a:p>
          <a:p>
            <a:endParaRPr lang="cs-CZ" smtClean="0">
              <a:latin typeface="Arial" charset="0"/>
              <a:cs typeface="Arial" charset="0"/>
            </a:endParaRPr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cs-CZ" smtClean="0"/>
              <a:t>Statistické testy a normalita dat</a:t>
            </a:r>
          </a:p>
        </p:txBody>
      </p:sp>
      <p:sp>
        <p:nvSpPr>
          <p:cNvPr id="3174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85763" y="1484313"/>
            <a:ext cx="8650287" cy="5545137"/>
          </a:xfrm>
        </p:spPr>
        <p:txBody>
          <a:bodyPr/>
          <a:lstStyle/>
          <a:p>
            <a:pPr eaLnBrk="1" hangingPunct="1"/>
            <a:r>
              <a:rPr lang="cs-CZ" sz="1600" b="1" dirty="0" smtClean="0"/>
              <a:t>Normalita dat je jedním z předpokladů tzv. parametrických testů (testů založených na předpokladu nějakého rozložení) – např. </a:t>
            </a:r>
            <a:r>
              <a:rPr lang="cs-CZ" sz="1600" i="1" dirty="0" smtClean="0"/>
              <a:t>t</a:t>
            </a:r>
            <a:r>
              <a:rPr lang="cs-CZ" sz="1600" dirty="0" smtClean="0"/>
              <a:t>-testy</a:t>
            </a:r>
          </a:p>
          <a:p>
            <a:pPr eaLnBrk="1" hangingPunct="1"/>
            <a:r>
              <a:rPr lang="cs-CZ" sz="1600" b="1" dirty="0" smtClean="0"/>
              <a:t>Pokud data nejsou normální, neodpovídají ani modelovému rozložení, které je použito pro výpočet (</a:t>
            </a:r>
            <a:r>
              <a:rPr lang="cs-CZ" sz="1600" b="1" i="1" dirty="0" smtClean="0"/>
              <a:t>t</a:t>
            </a:r>
            <a:r>
              <a:rPr lang="cs-CZ" sz="1600" b="1" dirty="0" smtClean="0"/>
              <a:t>-rozložení) a test tak může lhát</a:t>
            </a:r>
          </a:p>
          <a:p>
            <a:pPr eaLnBrk="1" hangingPunct="1"/>
            <a:endParaRPr lang="cs-CZ" sz="1600" b="1" dirty="0" smtClean="0"/>
          </a:p>
          <a:p>
            <a:pPr eaLnBrk="1" hangingPunct="1"/>
            <a:r>
              <a:rPr lang="cs-CZ" sz="1600" b="1" dirty="0" smtClean="0"/>
              <a:t>Řešením je tedy:</a:t>
            </a:r>
          </a:p>
          <a:p>
            <a:pPr lvl="1" eaLnBrk="1" hangingPunct="1"/>
            <a:r>
              <a:rPr lang="cs-CZ" sz="1500" dirty="0" smtClean="0"/>
              <a:t>Transformace dat</a:t>
            </a:r>
            <a:r>
              <a:rPr lang="cs-CZ" sz="1500" b="1" dirty="0" smtClean="0"/>
              <a:t> za účelem dosažení normality jejich rozložení</a:t>
            </a:r>
          </a:p>
          <a:p>
            <a:pPr lvl="1" eaLnBrk="1" hangingPunct="1"/>
            <a:r>
              <a:rPr lang="cs-CZ" sz="1500" dirty="0" err="1" smtClean="0"/>
              <a:t>Neparametrické</a:t>
            </a:r>
            <a:r>
              <a:rPr lang="cs-CZ" sz="1500" dirty="0" smtClean="0"/>
              <a:t> testy</a:t>
            </a:r>
            <a:r>
              <a:rPr lang="cs-CZ" sz="1500" b="1" dirty="0" smtClean="0"/>
              <a:t> – tyto testy nemají žádné předpoklady o rozložení dat</a:t>
            </a:r>
          </a:p>
        </p:txBody>
      </p:sp>
      <p:graphicFrame>
        <p:nvGraphicFramePr>
          <p:cNvPr id="637956" name="Group 4"/>
          <p:cNvGraphicFramePr>
            <a:graphicFrameLocks noGrp="1"/>
          </p:cNvGraphicFramePr>
          <p:nvPr/>
        </p:nvGraphicFramePr>
        <p:xfrm>
          <a:off x="395536" y="3954463"/>
          <a:ext cx="8353425" cy="2220153"/>
        </p:xfrm>
        <a:graphic>
          <a:graphicData uri="http://schemas.openxmlformats.org/drawingml/2006/table">
            <a:tbl>
              <a:tblPr/>
              <a:tblGrid>
                <a:gridCol w="29575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320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638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9211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Typ srovnání</a:t>
                      </a:r>
                      <a:endParaRPr kumimoji="0" lang="cs-CZ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DD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Parametrický test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DD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Neparametrický test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DDD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2 skupiny dat nepárově: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Nepárový t-test</a:t>
                      </a:r>
                      <a:endParaRPr kumimoji="0" lang="cs-CZ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Mann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-</a:t>
                      </a: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Whitneyův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test</a:t>
                      </a:r>
                      <a:endParaRPr kumimoji="0" lang="cs-CZ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211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2 skupiny dat párově:</a:t>
                      </a:r>
                      <a:endParaRPr kumimoji="0" lang="cs-CZ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Párový t-test</a:t>
                      </a:r>
                      <a:endParaRPr kumimoji="0" lang="cs-CZ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Wilcoxonův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test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znaménkový test</a:t>
                      </a:r>
                      <a:endParaRPr kumimoji="0" lang="cs-CZ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Více skupin nepárově: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ANOVA</a:t>
                      </a:r>
                      <a:endParaRPr kumimoji="0" lang="cs-CZ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Kruskal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- </a:t>
                      </a: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Wallisův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test</a:t>
                      </a:r>
                      <a:endParaRPr kumimoji="0" lang="cs-CZ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211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Korelace:</a:t>
                      </a:r>
                      <a:endParaRPr kumimoji="0" lang="cs-CZ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Pearsonův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koeficient</a:t>
                      </a:r>
                      <a:endParaRPr kumimoji="0" lang="cs-CZ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Spearmanův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koeficient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Kendallův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koeficient</a:t>
                      </a:r>
                      <a:endParaRPr kumimoji="0" lang="cs-CZ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Shrnutí statistických testů</a:t>
            </a:r>
            <a:endParaRPr lang="cs-CZ" dirty="0"/>
          </a:p>
        </p:txBody>
      </p:sp>
      <p:graphicFrame>
        <p:nvGraphicFramePr>
          <p:cNvPr id="14" name="Group 4"/>
          <p:cNvGraphicFramePr>
            <a:graphicFrameLocks noGrp="1"/>
          </p:cNvGraphicFramePr>
          <p:nvPr/>
        </p:nvGraphicFramePr>
        <p:xfrm>
          <a:off x="395536" y="1628800"/>
          <a:ext cx="8353426" cy="4674433"/>
        </p:xfrm>
        <a:graphic>
          <a:graphicData uri="http://schemas.openxmlformats.org/drawingml/2006/table">
            <a:tbl>
              <a:tblPr/>
              <a:tblGrid>
                <a:gridCol w="21842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523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084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0846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9211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Typ srovnání</a:t>
                      </a:r>
                      <a:endParaRPr kumimoji="0" lang="cs-CZ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Nulová hypotéza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Parametrický test</a:t>
                      </a:r>
                      <a:endParaRPr kumimoji="0" lang="cs-CZ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Neparametrický</a:t>
                      </a: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test</a:t>
                      </a:r>
                      <a:endParaRPr kumimoji="0" lang="cs-CZ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 skupina dat vs. etalon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stealth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Střední hodnota je rovna hodnotě etalonu.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stealth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jednovýběrový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t-test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stealth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Wilcoxonův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test;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znaménkový test</a:t>
                      </a:r>
                      <a:endParaRPr kumimoji="0" lang="cs-CZ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stealth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2 skupiny dat nepárově</a:t>
                      </a:r>
                      <a:endParaRPr kumimoji="0" lang="cs-CZ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stealth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Obě skupiny hodnot pochází ze stejného rozdělení.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stealth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nepárový t-test</a:t>
                      </a:r>
                      <a:endParaRPr kumimoji="0" lang="cs-CZ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stealth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Mann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-</a:t>
                      </a: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Whitneyův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test</a:t>
                      </a:r>
                      <a:endParaRPr kumimoji="0" lang="cs-CZ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stealth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211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2 skupiny dat párově</a:t>
                      </a:r>
                      <a:endParaRPr kumimoji="0" lang="cs-CZ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Zkoumaný efekt mezi páry hodnot je nulový.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Párový t-test</a:t>
                      </a:r>
                      <a:endParaRPr kumimoji="0" lang="cs-CZ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Wilcoxonův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test;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znaménkový test</a:t>
                      </a:r>
                      <a:endParaRPr kumimoji="0" lang="cs-CZ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211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shoda rozdělení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rozdělení dat ve skupině odpovídá teoretickému (vybranému) rozdělení.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Shapiro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-</a:t>
                      </a: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Wilkův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test;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Kolmogorovův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-</a:t>
                      </a: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Smirnovův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test;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Lilieforsův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test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el-G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χ2 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test,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test dobré shody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211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homoskedasticita</a:t>
                      </a:r>
                      <a:endParaRPr kumimoji="0" lang="cs-CZ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(shoda rozptylů)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rozptyl obou (všech) skupin je shodný.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Levenův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test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endParaRPr kumimoji="0" lang="cs-CZ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více skupin nepárově</a:t>
                      </a:r>
                      <a:endParaRPr kumimoji="0" lang="cs-CZ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  <a:defRPr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Zkoumaný efekt mezi skupinami hodnot je nulový.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ANOVA</a:t>
                      </a:r>
                      <a:endParaRPr kumimoji="0" lang="cs-CZ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Kruskal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- </a:t>
                      </a: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Wallisův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test</a:t>
                      </a:r>
                      <a:endParaRPr kumimoji="0" lang="cs-CZ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211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korelace</a:t>
                      </a:r>
                      <a:endParaRPr kumimoji="0" lang="cs-CZ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Neexistuje (příčinná, důsledková) vazba mezi skupinami hodnot.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Pearsonův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koeficient</a:t>
                      </a:r>
                      <a:endParaRPr kumimoji="0" lang="cs-CZ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Spearmanův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koeficient;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Kendallův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koeficient</a:t>
                      </a:r>
                      <a:endParaRPr kumimoji="0" lang="cs-CZ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Shrnutí statistických testů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179512" y="1556792"/>
            <a:ext cx="8784976" cy="792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179512" y="3140968"/>
            <a:ext cx="8784976" cy="792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179512" y="3933056"/>
            <a:ext cx="8784976" cy="792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179512" y="2348880"/>
            <a:ext cx="8784976" cy="792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179512" y="4725144"/>
            <a:ext cx="8784976" cy="792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bdélník 8"/>
          <p:cNvSpPr/>
          <p:nvPr/>
        </p:nvSpPr>
        <p:spPr>
          <a:xfrm>
            <a:off x="179512" y="5517232"/>
            <a:ext cx="8784976" cy="792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pSp>
        <p:nvGrpSpPr>
          <p:cNvPr id="3" name="Skupina 157"/>
          <p:cNvGrpSpPr/>
          <p:nvPr/>
        </p:nvGrpSpPr>
        <p:grpSpPr>
          <a:xfrm>
            <a:off x="251520" y="2420888"/>
            <a:ext cx="4104456" cy="3816424"/>
            <a:chOff x="251520" y="2420888"/>
            <a:chExt cx="4104456" cy="3816424"/>
          </a:xfrm>
          <a:solidFill>
            <a:srgbClr val="D16349">
              <a:alpha val="28000"/>
            </a:srgbClr>
          </a:solidFill>
        </p:grpSpPr>
        <p:sp>
          <p:nvSpPr>
            <p:cNvPr id="133" name="Obdélník 132"/>
            <p:cNvSpPr/>
            <p:nvPr/>
          </p:nvSpPr>
          <p:spPr>
            <a:xfrm>
              <a:off x="251520" y="2420888"/>
              <a:ext cx="2736304" cy="381642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36" name="Obdélník 135"/>
            <p:cNvSpPr/>
            <p:nvPr/>
          </p:nvSpPr>
          <p:spPr>
            <a:xfrm>
              <a:off x="2987824" y="2420888"/>
              <a:ext cx="468000" cy="316835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37" name="Obdélník 136"/>
            <p:cNvSpPr/>
            <p:nvPr/>
          </p:nvSpPr>
          <p:spPr>
            <a:xfrm>
              <a:off x="3456000" y="2420888"/>
              <a:ext cx="899976" cy="381642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11" name="Zaoblený obdélník 10"/>
          <p:cNvSpPr/>
          <p:nvPr/>
        </p:nvSpPr>
        <p:spPr>
          <a:xfrm>
            <a:off x="323528" y="1700808"/>
            <a:ext cx="1152128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Jsou data normálně rozdělená?</a:t>
            </a:r>
            <a:endParaRPr lang="cs-CZ" sz="1000" dirty="0"/>
          </a:p>
        </p:txBody>
      </p:sp>
      <p:sp>
        <p:nvSpPr>
          <p:cNvPr id="12" name="Zaoblený obdélník 11"/>
          <p:cNvSpPr/>
          <p:nvPr/>
        </p:nvSpPr>
        <p:spPr>
          <a:xfrm>
            <a:off x="2123728" y="1700808"/>
            <a:ext cx="1152128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Lze použít transformaci?</a:t>
            </a:r>
            <a:endParaRPr lang="cs-CZ" sz="1000" dirty="0"/>
          </a:p>
        </p:txBody>
      </p:sp>
      <p:sp>
        <p:nvSpPr>
          <p:cNvPr id="17" name="Zaoblený obdélník 16"/>
          <p:cNvSpPr/>
          <p:nvPr/>
        </p:nvSpPr>
        <p:spPr>
          <a:xfrm>
            <a:off x="323528" y="2492896"/>
            <a:ext cx="1008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Kolik je skupin?</a:t>
            </a:r>
            <a:endParaRPr lang="cs-CZ" sz="1000" dirty="0"/>
          </a:p>
        </p:txBody>
      </p:sp>
      <p:sp>
        <p:nvSpPr>
          <p:cNvPr id="18" name="Zaoblený obdélník 17"/>
          <p:cNvSpPr/>
          <p:nvPr/>
        </p:nvSpPr>
        <p:spPr>
          <a:xfrm>
            <a:off x="1187624" y="3284984"/>
            <a:ext cx="864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Jsou data párová?</a:t>
            </a:r>
            <a:endParaRPr lang="cs-CZ" sz="1000" dirty="0"/>
          </a:p>
        </p:txBody>
      </p:sp>
      <p:sp>
        <p:nvSpPr>
          <p:cNvPr id="19" name="Zaoblený obdélník 18"/>
          <p:cNvSpPr/>
          <p:nvPr/>
        </p:nvSpPr>
        <p:spPr>
          <a:xfrm>
            <a:off x="324000" y="4077072"/>
            <a:ext cx="719608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 chci spočítat?</a:t>
            </a:r>
            <a:endParaRPr lang="cs-CZ" sz="1000" dirty="0"/>
          </a:p>
        </p:txBody>
      </p:sp>
      <p:sp>
        <p:nvSpPr>
          <p:cNvPr id="20" name="Zaoblený obdélník 19"/>
          <p:cNvSpPr/>
          <p:nvPr/>
        </p:nvSpPr>
        <p:spPr>
          <a:xfrm>
            <a:off x="2483768" y="4869160"/>
            <a:ext cx="648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8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Mají </a:t>
            </a:r>
            <a:r>
              <a:rPr lang="cs-CZ" sz="800" b="0" i="0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sku</a:t>
            </a:r>
            <a:r>
              <a:rPr lang="cs-CZ" sz="8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 </a:t>
            </a:r>
            <a:r>
              <a:rPr lang="cs-CZ" sz="800" b="0" i="0" spc="-5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piny stejný </a:t>
            </a:r>
            <a:r>
              <a:rPr lang="cs-CZ" sz="8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rozptyl?</a:t>
            </a:r>
            <a:endParaRPr lang="cs-CZ" sz="800" dirty="0"/>
          </a:p>
        </p:txBody>
      </p:sp>
      <p:sp>
        <p:nvSpPr>
          <p:cNvPr id="21" name="Zaoblený obdélník 20"/>
          <p:cNvSpPr/>
          <p:nvPr/>
        </p:nvSpPr>
        <p:spPr>
          <a:xfrm>
            <a:off x="323528" y="5661248"/>
            <a:ext cx="396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ctr"/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Nelze spočítat</a:t>
            </a:r>
            <a:endParaRPr lang="cs-CZ" sz="700" dirty="0"/>
          </a:p>
        </p:txBody>
      </p:sp>
      <p:cxnSp>
        <p:nvCxnSpPr>
          <p:cNvPr id="23" name="Přímá spojovací šipka 22"/>
          <p:cNvCxnSpPr>
            <a:stCxn id="11" idx="3"/>
            <a:endCxn id="12" idx="1"/>
          </p:cNvCxnSpPr>
          <p:nvPr/>
        </p:nvCxnSpPr>
        <p:spPr>
          <a:xfrm>
            <a:off x="1475656" y="1952836"/>
            <a:ext cx="648072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ovéPole 23"/>
          <p:cNvSpPr txBox="1"/>
          <p:nvPr/>
        </p:nvSpPr>
        <p:spPr>
          <a:xfrm>
            <a:off x="1619672" y="1742619"/>
            <a:ext cx="43204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000" i="0" dirty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NE</a:t>
            </a:r>
            <a:endParaRPr lang="cs-CZ" sz="1000" i="0" dirty="0">
              <a:solidFill>
                <a:srgbClr val="FF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25" name="Přímá spojovací šipka 24"/>
          <p:cNvCxnSpPr/>
          <p:nvPr/>
        </p:nvCxnSpPr>
        <p:spPr>
          <a:xfrm>
            <a:off x="971600" y="2204864"/>
            <a:ext cx="0" cy="288000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ovéPole 32"/>
          <p:cNvSpPr txBox="1"/>
          <p:nvPr/>
        </p:nvSpPr>
        <p:spPr>
          <a:xfrm>
            <a:off x="467544" y="2204864"/>
            <a:ext cx="5040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i="0" dirty="0" smtClean="0">
                <a:solidFill>
                  <a:srgbClr val="00B05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ANO</a:t>
            </a:r>
            <a:endParaRPr lang="cs-CZ" sz="1000" i="0" dirty="0">
              <a:solidFill>
                <a:srgbClr val="00B05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34" name="Přímá spojovací šipka 33"/>
          <p:cNvCxnSpPr/>
          <p:nvPr/>
        </p:nvCxnSpPr>
        <p:spPr>
          <a:xfrm>
            <a:off x="971600" y="1412776"/>
            <a:ext cx="0" cy="288000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Přímá spojovací čára 35"/>
          <p:cNvCxnSpPr/>
          <p:nvPr/>
        </p:nvCxnSpPr>
        <p:spPr>
          <a:xfrm>
            <a:off x="971600" y="1412776"/>
            <a:ext cx="1800200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Přímá spojovací čára 38"/>
          <p:cNvCxnSpPr/>
          <p:nvPr/>
        </p:nvCxnSpPr>
        <p:spPr>
          <a:xfrm>
            <a:off x="2771800" y="1412776"/>
            <a:ext cx="0" cy="288032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ovéPole 39"/>
          <p:cNvSpPr txBox="1"/>
          <p:nvPr/>
        </p:nvSpPr>
        <p:spPr>
          <a:xfrm>
            <a:off x="1619672" y="1196752"/>
            <a:ext cx="5040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i="0" dirty="0" smtClean="0">
                <a:solidFill>
                  <a:srgbClr val="00B05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ANO</a:t>
            </a:r>
            <a:endParaRPr lang="cs-CZ" sz="1000" i="0" dirty="0">
              <a:solidFill>
                <a:srgbClr val="00B05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43" name="Přímá spojovací šipka 42"/>
          <p:cNvCxnSpPr/>
          <p:nvPr/>
        </p:nvCxnSpPr>
        <p:spPr>
          <a:xfrm>
            <a:off x="668469" y="2996952"/>
            <a:ext cx="0" cy="108012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ovéPole 43"/>
          <p:cNvSpPr txBox="1"/>
          <p:nvPr/>
        </p:nvSpPr>
        <p:spPr>
          <a:xfrm rot="16200000">
            <a:off x="452445" y="3053861"/>
            <a:ext cx="21602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i="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</a:t>
            </a:r>
            <a:endParaRPr lang="cs-CZ" sz="1000" i="0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46" name="Přímá spojovací šipka 45"/>
          <p:cNvCxnSpPr/>
          <p:nvPr/>
        </p:nvCxnSpPr>
        <p:spPr>
          <a:xfrm>
            <a:off x="539552" y="4581128"/>
            <a:ext cx="0" cy="108012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ovéPole 46"/>
          <p:cNvSpPr txBox="1"/>
          <p:nvPr/>
        </p:nvSpPr>
        <p:spPr>
          <a:xfrm>
            <a:off x="251520" y="4797152"/>
            <a:ext cx="338554" cy="576064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cs-CZ" sz="1000" i="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korelaci</a:t>
            </a:r>
            <a:endParaRPr lang="cs-CZ" sz="1000" i="0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49" name="Přímá spojovací šipka 48"/>
          <p:cNvCxnSpPr>
            <a:endCxn id="93" idx="0"/>
          </p:cNvCxnSpPr>
          <p:nvPr/>
        </p:nvCxnSpPr>
        <p:spPr>
          <a:xfrm>
            <a:off x="773528" y="4581128"/>
            <a:ext cx="198000" cy="108012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ovéPole 50"/>
          <p:cNvSpPr txBox="1"/>
          <p:nvPr/>
        </p:nvSpPr>
        <p:spPr>
          <a:xfrm rot="10077002">
            <a:off x="849644" y="4752550"/>
            <a:ext cx="338554" cy="72008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cs-CZ" sz="1000" i="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test shody</a:t>
            </a:r>
            <a:endParaRPr lang="cs-CZ" sz="1000" i="0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52" name="Přímá spojovací šipka 51"/>
          <p:cNvCxnSpPr/>
          <p:nvPr/>
        </p:nvCxnSpPr>
        <p:spPr>
          <a:xfrm>
            <a:off x="899592" y="2996952"/>
            <a:ext cx="432048" cy="288032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ovéPole 53"/>
          <p:cNvSpPr txBox="1"/>
          <p:nvPr/>
        </p:nvSpPr>
        <p:spPr>
          <a:xfrm rot="2301422">
            <a:off x="1096693" y="2965400"/>
            <a:ext cx="21602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i="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2</a:t>
            </a:r>
            <a:endParaRPr lang="cs-CZ" sz="1000" i="0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55" name="Přímá spojovací šipka 54"/>
          <p:cNvCxnSpPr/>
          <p:nvPr/>
        </p:nvCxnSpPr>
        <p:spPr>
          <a:xfrm>
            <a:off x="1187624" y="2996952"/>
            <a:ext cx="2232248" cy="288032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ovéPole 56"/>
          <p:cNvSpPr txBox="1"/>
          <p:nvPr/>
        </p:nvSpPr>
        <p:spPr>
          <a:xfrm rot="397747">
            <a:off x="1711509" y="2869943"/>
            <a:ext cx="44397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i="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více</a:t>
            </a:r>
            <a:endParaRPr lang="cs-CZ" sz="1000" i="0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8" name="Zaoblený obdélník 57"/>
          <p:cNvSpPr/>
          <p:nvPr/>
        </p:nvSpPr>
        <p:spPr>
          <a:xfrm>
            <a:off x="1187624" y="4077072"/>
            <a:ext cx="72008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 chci spočítat?</a:t>
            </a:r>
            <a:endParaRPr lang="cs-CZ" sz="1000" dirty="0"/>
          </a:p>
        </p:txBody>
      </p:sp>
      <p:sp>
        <p:nvSpPr>
          <p:cNvPr id="59" name="Zaoblený obdélník 58"/>
          <p:cNvSpPr/>
          <p:nvPr/>
        </p:nvSpPr>
        <p:spPr>
          <a:xfrm>
            <a:off x="2051720" y="4077072"/>
            <a:ext cx="72008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 chci spočítat?</a:t>
            </a:r>
            <a:endParaRPr lang="cs-CZ" sz="1000" dirty="0"/>
          </a:p>
        </p:txBody>
      </p:sp>
      <p:sp>
        <p:nvSpPr>
          <p:cNvPr id="93" name="Zaoblený obdélník 92"/>
          <p:cNvSpPr/>
          <p:nvPr/>
        </p:nvSpPr>
        <p:spPr>
          <a:xfrm>
            <a:off x="773528" y="5661248"/>
            <a:ext cx="396000" cy="504000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ctr"/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Jedno-</a:t>
            </a:r>
            <a:r>
              <a:rPr lang="cs-CZ" sz="700" b="0" i="0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výběro</a:t>
            </a:r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</a:t>
            </a:r>
            <a:r>
              <a:rPr lang="cs-CZ" sz="700" b="0" i="0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vý</a:t>
            </a:r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t-test</a:t>
            </a:r>
            <a:endParaRPr lang="cs-CZ" sz="700" dirty="0"/>
          </a:p>
        </p:txBody>
      </p:sp>
      <p:sp>
        <p:nvSpPr>
          <p:cNvPr id="94" name="Zaoblený obdélník 93"/>
          <p:cNvSpPr/>
          <p:nvPr/>
        </p:nvSpPr>
        <p:spPr>
          <a:xfrm>
            <a:off x="1673528" y="5661248"/>
            <a:ext cx="396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ctr"/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Párový t-test</a:t>
            </a:r>
            <a:endParaRPr lang="cs-CZ" sz="700" dirty="0"/>
          </a:p>
        </p:txBody>
      </p:sp>
      <p:sp>
        <p:nvSpPr>
          <p:cNvPr id="95" name="Zaoblený obdélník 94"/>
          <p:cNvSpPr/>
          <p:nvPr/>
        </p:nvSpPr>
        <p:spPr>
          <a:xfrm>
            <a:off x="2123312" y="5661248"/>
            <a:ext cx="396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ctr"/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Nelze spočítat</a:t>
            </a:r>
            <a:endParaRPr lang="cs-CZ" sz="700" dirty="0"/>
          </a:p>
        </p:txBody>
      </p:sp>
      <p:sp>
        <p:nvSpPr>
          <p:cNvPr id="96" name="Zaoblený obdélník 95"/>
          <p:cNvSpPr/>
          <p:nvPr/>
        </p:nvSpPr>
        <p:spPr>
          <a:xfrm>
            <a:off x="2573528" y="5661248"/>
            <a:ext cx="396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ctr"/>
            <a:r>
              <a:rPr lang="cs-CZ" sz="700" b="0" i="0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Dvouvý</a:t>
            </a:r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cs-CZ" sz="700" b="0" i="0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běrový</a:t>
            </a:r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t-test</a:t>
            </a:r>
            <a:endParaRPr lang="cs-CZ" sz="700" dirty="0"/>
          </a:p>
        </p:txBody>
      </p:sp>
      <p:sp>
        <p:nvSpPr>
          <p:cNvPr id="97" name="Zaoblený obdélník 96"/>
          <p:cNvSpPr/>
          <p:nvPr/>
        </p:nvSpPr>
        <p:spPr>
          <a:xfrm>
            <a:off x="3023368" y="5661248"/>
            <a:ext cx="396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ctr"/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Mann-</a:t>
            </a:r>
            <a:b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cs-CZ" sz="700" b="0" i="0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Whitney</a:t>
            </a:r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U-test</a:t>
            </a:r>
            <a:endParaRPr lang="cs-CZ" sz="700" dirty="0"/>
          </a:p>
        </p:txBody>
      </p:sp>
      <p:sp>
        <p:nvSpPr>
          <p:cNvPr id="98" name="Zaoblený obdélník 97"/>
          <p:cNvSpPr/>
          <p:nvPr/>
        </p:nvSpPr>
        <p:spPr>
          <a:xfrm>
            <a:off x="3473528" y="5661248"/>
            <a:ext cx="396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ctr"/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Sada </a:t>
            </a:r>
            <a:r>
              <a:rPr lang="cs-CZ" sz="700" b="0" i="0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Pears</a:t>
            </a:r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</a:t>
            </a:r>
          </a:p>
          <a:p>
            <a:pPr algn="ctr"/>
            <a:r>
              <a:rPr lang="cs-CZ" sz="700" b="0" i="0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kor</a:t>
            </a:r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 </a:t>
            </a:r>
            <a:r>
              <a:rPr lang="cs-CZ" sz="700" b="0" i="0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koef</a:t>
            </a:r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</a:t>
            </a:r>
            <a:endParaRPr lang="cs-CZ" sz="700" dirty="0"/>
          </a:p>
        </p:txBody>
      </p:sp>
      <p:sp>
        <p:nvSpPr>
          <p:cNvPr id="100" name="Zaoblený obdélník 99"/>
          <p:cNvSpPr/>
          <p:nvPr/>
        </p:nvSpPr>
        <p:spPr>
          <a:xfrm>
            <a:off x="3923512" y="5661248"/>
            <a:ext cx="396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ctr"/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ANOVA</a:t>
            </a:r>
            <a:endParaRPr lang="cs-CZ" sz="700" dirty="0"/>
          </a:p>
        </p:txBody>
      </p:sp>
      <p:sp>
        <p:nvSpPr>
          <p:cNvPr id="101" name="Zaoblený obdélník 100"/>
          <p:cNvSpPr/>
          <p:nvPr/>
        </p:nvSpPr>
        <p:spPr>
          <a:xfrm>
            <a:off x="4373528" y="5661248"/>
            <a:ext cx="396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ctr"/>
            <a:r>
              <a:rPr lang="cs-CZ" sz="700" b="0" i="0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Kruskal</a:t>
            </a:r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</a:t>
            </a:r>
            <a:r>
              <a:rPr lang="cs-CZ" sz="700" b="0" i="0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Wallisův</a:t>
            </a:r>
            <a:endParaRPr lang="cs-CZ" sz="700" b="0" i="0" dirty="0" smtClean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ctr"/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test</a:t>
            </a:r>
            <a:endParaRPr lang="cs-CZ" sz="700" dirty="0"/>
          </a:p>
        </p:txBody>
      </p:sp>
      <p:sp>
        <p:nvSpPr>
          <p:cNvPr id="102" name="Zaoblený obdélník 101"/>
          <p:cNvSpPr/>
          <p:nvPr/>
        </p:nvSpPr>
        <p:spPr>
          <a:xfrm>
            <a:off x="4823568" y="5661248"/>
            <a:ext cx="396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ctr"/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Nelze spočítat</a:t>
            </a:r>
            <a:endParaRPr lang="cs-CZ" sz="700" dirty="0"/>
          </a:p>
        </p:txBody>
      </p:sp>
      <p:sp>
        <p:nvSpPr>
          <p:cNvPr id="103" name="Zaoblený obdélník 102"/>
          <p:cNvSpPr/>
          <p:nvPr/>
        </p:nvSpPr>
        <p:spPr>
          <a:xfrm>
            <a:off x="5273528" y="5661248"/>
            <a:ext cx="396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ctr"/>
            <a:r>
              <a:rPr lang="cs-CZ" sz="700" b="0" i="0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Wilco</a:t>
            </a:r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</a:t>
            </a:r>
            <a:r>
              <a:rPr lang="cs-CZ" sz="700" b="0" i="0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xonův</a:t>
            </a:r>
            <a:endParaRPr lang="cs-CZ" sz="700" b="0" i="0" dirty="0" smtClean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ctr"/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test</a:t>
            </a:r>
            <a:endParaRPr lang="cs-CZ" sz="700" dirty="0"/>
          </a:p>
        </p:txBody>
      </p:sp>
      <p:sp>
        <p:nvSpPr>
          <p:cNvPr id="104" name="Zaoblený obdélník 103"/>
          <p:cNvSpPr/>
          <p:nvPr/>
        </p:nvSpPr>
        <p:spPr>
          <a:xfrm>
            <a:off x="5723712" y="5661248"/>
            <a:ext cx="396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ctr"/>
            <a:r>
              <a:rPr lang="cs-CZ" sz="700" b="0" i="0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Spear</a:t>
            </a:r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</a:t>
            </a:r>
            <a:r>
              <a:rPr lang="cs-CZ" sz="700" b="0" i="0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manův</a:t>
            </a:r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/</a:t>
            </a:r>
            <a:b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cs-CZ" sz="700" b="0" i="0" spc="-40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Kendallův</a:t>
            </a:r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k. k.</a:t>
            </a:r>
            <a:endParaRPr lang="cs-CZ" sz="700" dirty="0"/>
          </a:p>
        </p:txBody>
      </p:sp>
      <p:sp>
        <p:nvSpPr>
          <p:cNvPr id="105" name="Zaoblený obdélník 104"/>
          <p:cNvSpPr/>
          <p:nvPr/>
        </p:nvSpPr>
        <p:spPr>
          <a:xfrm>
            <a:off x="6173528" y="5661248"/>
            <a:ext cx="396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ctr"/>
            <a:r>
              <a:rPr lang="cs-CZ" sz="700" b="0" i="0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Wilco</a:t>
            </a:r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</a:t>
            </a:r>
            <a:r>
              <a:rPr lang="cs-CZ" sz="700" b="0" i="0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xonův</a:t>
            </a:r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test</a:t>
            </a:r>
            <a:endParaRPr lang="cs-CZ" sz="700" dirty="0"/>
          </a:p>
        </p:txBody>
      </p:sp>
      <p:sp>
        <p:nvSpPr>
          <p:cNvPr id="106" name="Zaoblený obdélník 105"/>
          <p:cNvSpPr/>
          <p:nvPr/>
        </p:nvSpPr>
        <p:spPr>
          <a:xfrm>
            <a:off x="8423968" y="5661248"/>
            <a:ext cx="396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ctr"/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Nelze spočítat</a:t>
            </a:r>
            <a:endParaRPr lang="cs-CZ" sz="700" dirty="0"/>
          </a:p>
        </p:txBody>
      </p:sp>
      <p:sp>
        <p:nvSpPr>
          <p:cNvPr id="108" name="Zaoblený obdélník 107"/>
          <p:cNvSpPr/>
          <p:nvPr/>
        </p:nvSpPr>
        <p:spPr>
          <a:xfrm>
            <a:off x="6623768" y="5661248"/>
            <a:ext cx="396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ctr"/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Nelze spočítat</a:t>
            </a:r>
            <a:endParaRPr lang="cs-CZ" sz="700" dirty="0"/>
          </a:p>
        </p:txBody>
      </p:sp>
      <p:sp>
        <p:nvSpPr>
          <p:cNvPr id="109" name="Zaoblený obdélník 108"/>
          <p:cNvSpPr/>
          <p:nvPr/>
        </p:nvSpPr>
        <p:spPr>
          <a:xfrm>
            <a:off x="7973528" y="5661248"/>
            <a:ext cx="396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ctr"/>
            <a:r>
              <a:rPr lang="cs-CZ" sz="700" b="0" i="0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Kuskal</a:t>
            </a:r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</a:t>
            </a:r>
            <a:r>
              <a:rPr lang="cs-CZ" sz="700" b="0" i="0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Wallisův</a:t>
            </a:r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test</a:t>
            </a:r>
            <a:endParaRPr lang="cs-CZ" sz="700" dirty="0"/>
          </a:p>
        </p:txBody>
      </p:sp>
      <p:sp>
        <p:nvSpPr>
          <p:cNvPr id="110" name="Zaoblený obdélník 109"/>
          <p:cNvSpPr/>
          <p:nvPr/>
        </p:nvSpPr>
        <p:spPr>
          <a:xfrm>
            <a:off x="1223168" y="5661248"/>
            <a:ext cx="396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ctr"/>
            <a:r>
              <a:rPr lang="cs-CZ" sz="700" b="0" i="0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Pearso</a:t>
            </a:r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</a:t>
            </a:r>
            <a:r>
              <a:rPr lang="cs-CZ" sz="700" b="0" i="0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nův</a:t>
            </a:r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cs-CZ" sz="700" b="0" i="0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kor</a:t>
            </a:r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 </a:t>
            </a:r>
            <a:r>
              <a:rPr lang="cs-CZ" sz="700" b="0" i="0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koef</a:t>
            </a:r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</a:t>
            </a:r>
            <a:endParaRPr lang="cs-CZ" sz="700" dirty="0"/>
          </a:p>
        </p:txBody>
      </p:sp>
      <p:cxnSp>
        <p:nvCxnSpPr>
          <p:cNvPr id="113" name="Přímá spojovací šipka 112"/>
          <p:cNvCxnSpPr/>
          <p:nvPr/>
        </p:nvCxnSpPr>
        <p:spPr>
          <a:xfrm>
            <a:off x="1691680" y="3789040"/>
            <a:ext cx="0" cy="288000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4" name="TextovéPole 113"/>
          <p:cNvSpPr txBox="1"/>
          <p:nvPr/>
        </p:nvSpPr>
        <p:spPr>
          <a:xfrm>
            <a:off x="1187624" y="3789040"/>
            <a:ext cx="5040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i="0" dirty="0" smtClean="0">
                <a:solidFill>
                  <a:srgbClr val="00B05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ANO</a:t>
            </a:r>
            <a:endParaRPr lang="cs-CZ" sz="1000" i="0" dirty="0">
              <a:solidFill>
                <a:srgbClr val="00B05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115" name="Přímá spojovací šipka 114"/>
          <p:cNvCxnSpPr/>
          <p:nvPr/>
        </p:nvCxnSpPr>
        <p:spPr>
          <a:xfrm>
            <a:off x="1403648" y="4581128"/>
            <a:ext cx="0" cy="108012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6" name="TextovéPole 115"/>
          <p:cNvSpPr txBox="1"/>
          <p:nvPr/>
        </p:nvSpPr>
        <p:spPr>
          <a:xfrm>
            <a:off x="1115616" y="4797152"/>
            <a:ext cx="338554" cy="576064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cs-CZ" sz="1000" i="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korelaci</a:t>
            </a:r>
            <a:endParaRPr lang="cs-CZ" sz="1000" i="0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117" name="Přímá spojovací šipka 116"/>
          <p:cNvCxnSpPr>
            <a:endCxn id="94" idx="0"/>
          </p:cNvCxnSpPr>
          <p:nvPr/>
        </p:nvCxnSpPr>
        <p:spPr>
          <a:xfrm>
            <a:off x="1691680" y="4581128"/>
            <a:ext cx="179848" cy="108012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8" name="TextovéPole 117"/>
          <p:cNvSpPr txBox="1"/>
          <p:nvPr/>
        </p:nvSpPr>
        <p:spPr>
          <a:xfrm rot="10171862">
            <a:off x="1722571" y="4745777"/>
            <a:ext cx="338554" cy="72008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cs-CZ" sz="1000" i="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test shody</a:t>
            </a:r>
            <a:endParaRPr lang="cs-CZ" sz="1000" i="0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119" name="Přímá spojovací šipka 118"/>
          <p:cNvCxnSpPr/>
          <p:nvPr/>
        </p:nvCxnSpPr>
        <p:spPr>
          <a:xfrm>
            <a:off x="1907704" y="3789040"/>
            <a:ext cx="432048" cy="28803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TextovéPole 119"/>
          <p:cNvSpPr txBox="1"/>
          <p:nvPr/>
        </p:nvSpPr>
        <p:spPr>
          <a:xfrm>
            <a:off x="2051720" y="3746571"/>
            <a:ext cx="43204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000" i="0" dirty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NE</a:t>
            </a:r>
            <a:endParaRPr lang="cs-CZ" sz="1000" i="0" dirty="0">
              <a:solidFill>
                <a:srgbClr val="FF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123" name="Přímá spojovací šipka 122"/>
          <p:cNvCxnSpPr/>
          <p:nvPr/>
        </p:nvCxnSpPr>
        <p:spPr>
          <a:xfrm>
            <a:off x="2322000" y="4581128"/>
            <a:ext cx="0" cy="108012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4" name="TextovéPole 123"/>
          <p:cNvSpPr txBox="1"/>
          <p:nvPr/>
        </p:nvSpPr>
        <p:spPr>
          <a:xfrm>
            <a:off x="2051720" y="4797152"/>
            <a:ext cx="338554" cy="576064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cs-CZ" sz="1000" i="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korelaci</a:t>
            </a:r>
            <a:endParaRPr lang="cs-CZ" sz="1000" i="0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125" name="Přímá spojovací šipka 124"/>
          <p:cNvCxnSpPr/>
          <p:nvPr/>
        </p:nvCxnSpPr>
        <p:spPr>
          <a:xfrm>
            <a:off x="2699792" y="5373216"/>
            <a:ext cx="0" cy="288000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6" name="TextovéPole 125"/>
          <p:cNvSpPr txBox="1"/>
          <p:nvPr/>
        </p:nvSpPr>
        <p:spPr>
          <a:xfrm>
            <a:off x="2267744" y="5373216"/>
            <a:ext cx="5040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i="0" dirty="0" smtClean="0">
                <a:solidFill>
                  <a:srgbClr val="00B05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ANO</a:t>
            </a:r>
            <a:endParaRPr lang="cs-CZ" sz="1000" i="0" dirty="0">
              <a:solidFill>
                <a:srgbClr val="00B05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127" name="Přímá spojovací šipka 126"/>
          <p:cNvCxnSpPr>
            <a:endCxn id="97" idx="0"/>
          </p:cNvCxnSpPr>
          <p:nvPr/>
        </p:nvCxnSpPr>
        <p:spPr>
          <a:xfrm>
            <a:off x="3023368" y="5373216"/>
            <a:ext cx="198000" cy="28803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8" name="TextovéPole 127"/>
          <p:cNvSpPr txBox="1"/>
          <p:nvPr/>
        </p:nvSpPr>
        <p:spPr>
          <a:xfrm>
            <a:off x="3123905" y="5373216"/>
            <a:ext cx="36797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000" i="0" dirty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NE</a:t>
            </a:r>
            <a:endParaRPr lang="cs-CZ" sz="1000" i="0" dirty="0">
              <a:solidFill>
                <a:srgbClr val="FF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131" name="Přímá spojovací šipka 130"/>
          <p:cNvCxnSpPr/>
          <p:nvPr/>
        </p:nvCxnSpPr>
        <p:spPr>
          <a:xfrm>
            <a:off x="2483768" y="4581128"/>
            <a:ext cx="144016" cy="288032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4" name="TextovéPole 133"/>
          <p:cNvSpPr txBox="1"/>
          <p:nvPr/>
        </p:nvSpPr>
        <p:spPr>
          <a:xfrm rot="5400000">
            <a:off x="2645933" y="4455261"/>
            <a:ext cx="492443" cy="47937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cs-CZ" sz="1000" i="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test shody</a:t>
            </a:r>
            <a:endParaRPr lang="cs-CZ" sz="1000" i="0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35" name="Zaoblený obdélník 134"/>
          <p:cNvSpPr/>
          <p:nvPr/>
        </p:nvSpPr>
        <p:spPr>
          <a:xfrm>
            <a:off x="3347865" y="3284984"/>
            <a:ext cx="864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Jsou data párová?</a:t>
            </a:r>
            <a:endParaRPr lang="cs-CZ" sz="1000" dirty="0"/>
          </a:p>
        </p:txBody>
      </p:sp>
      <p:cxnSp>
        <p:nvCxnSpPr>
          <p:cNvPr id="139" name="Přímá spojovací šipka 138"/>
          <p:cNvCxnSpPr/>
          <p:nvPr/>
        </p:nvCxnSpPr>
        <p:spPr>
          <a:xfrm>
            <a:off x="3707904" y="3789040"/>
            <a:ext cx="0" cy="288000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0" name="TextovéPole 139"/>
          <p:cNvSpPr txBox="1"/>
          <p:nvPr/>
        </p:nvSpPr>
        <p:spPr>
          <a:xfrm>
            <a:off x="3203848" y="3789040"/>
            <a:ext cx="5040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i="0" dirty="0" smtClean="0">
                <a:solidFill>
                  <a:srgbClr val="00B05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ANO</a:t>
            </a:r>
            <a:endParaRPr lang="cs-CZ" sz="1000" i="0" dirty="0">
              <a:solidFill>
                <a:srgbClr val="00B05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141" name="Přímá spojovací šipka 140"/>
          <p:cNvCxnSpPr/>
          <p:nvPr/>
        </p:nvCxnSpPr>
        <p:spPr>
          <a:xfrm>
            <a:off x="3995936" y="3789040"/>
            <a:ext cx="432048" cy="28803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2" name="TextovéPole 141"/>
          <p:cNvSpPr txBox="1"/>
          <p:nvPr/>
        </p:nvSpPr>
        <p:spPr>
          <a:xfrm>
            <a:off x="4139952" y="3758843"/>
            <a:ext cx="46254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000" i="0" dirty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NE</a:t>
            </a:r>
            <a:endParaRPr lang="cs-CZ" sz="1000" i="0" dirty="0">
              <a:solidFill>
                <a:srgbClr val="FF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43" name="Zaoblený obdélník 142"/>
          <p:cNvSpPr/>
          <p:nvPr/>
        </p:nvSpPr>
        <p:spPr>
          <a:xfrm>
            <a:off x="4014000" y="4869160"/>
            <a:ext cx="648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8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Mají </a:t>
            </a:r>
            <a:r>
              <a:rPr lang="cs-CZ" sz="800" b="0" i="0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sku</a:t>
            </a:r>
            <a:r>
              <a:rPr lang="cs-CZ" sz="8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 </a:t>
            </a:r>
            <a:r>
              <a:rPr lang="cs-CZ" sz="800" b="0" i="0" spc="-5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piny stejný </a:t>
            </a:r>
            <a:r>
              <a:rPr lang="cs-CZ" sz="8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rozptyl?</a:t>
            </a:r>
            <a:endParaRPr lang="cs-CZ" sz="800" dirty="0"/>
          </a:p>
        </p:txBody>
      </p:sp>
      <p:cxnSp>
        <p:nvCxnSpPr>
          <p:cNvPr id="144" name="Přímá spojovací šipka 143"/>
          <p:cNvCxnSpPr/>
          <p:nvPr/>
        </p:nvCxnSpPr>
        <p:spPr>
          <a:xfrm flipH="1">
            <a:off x="3672000" y="4581128"/>
            <a:ext cx="179920" cy="108012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Přímá spojovací šipka 145"/>
          <p:cNvCxnSpPr/>
          <p:nvPr/>
        </p:nvCxnSpPr>
        <p:spPr>
          <a:xfrm flipH="1">
            <a:off x="4139951" y="5373216"/>
            <a:ext cx="72008" cy="288000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7" name="TextovéPole 146"/>
          <p:cNvSpPr txBox="1"/>
          <p:nvPr/>
        </p:nvSpPr>
        <p:spPr>
          <a:xfrm>
            <a:off x="3707904" y="5373216"/>
            <a:ext cx="5040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i="0" dirty="0" smtClean="0">
                <a:solidFill>
                  <a:srgbClr val="00B05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ANO</a:t>
            </a:r>
            <a:endParaRPr lang="cs-CZ" sz="1000" i="0" dirty="0">
              <a:solidFill>
                <a:srgbClr val="00B05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148" name="Přímá spojovací šipka 147"/>
          <p:cNvCxnSpPr/>
          <p:nvPr/>
        </p:nvCxnSpPr>
        <p:spPr>
          <a:xfrm>
            <a:off x="4437601" y="5373216"/>
            <a:ext cx="125991" cy="28803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9" name="TextovéPole 148"/>
          <p:cNvSpPr txBox="1"/>
          <p:nvPr/>
        </p:nvSpPr>
        <p:spPr>
          <a:xfrm>
            <a:off x="4492057" y="5373216"/>
            <a:ext cx="36797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000" i="0" dirty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NE</a:t>
            </a:r>
            <a:endParaRPr lang="cs-CZ" sz="1000" i="0" dirty="0">
              <a:solidFill>
                <a:srgbClr val="FF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150" name="Přímá spojovací šipka 149"/>
          <p:cNvCxnSpPr/>
          <p:nvPr/>
        </p:nvCxnSpPr>
        <p:spPr>
          <a:xfrm>
            <a:off x="3942000" y="4581128"/>
            <a:ext cx="144016" cy="288032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1" name="TextovéPole 150"/>
          <p:cNvSpPr txBox="1"/>
          <p:nvPr/>
        </p:nvSpPr>
        <p:spPr>
          <a:xfrm rot="5400000">
            <a:off x="4086093" y="4464000"/>
            <a:ext cx="492443" cy="47937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cs-CZ" sz="1000" i="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test shody</a:t>
            </a:r>
            <a:endParaRPr lang="cs-CZ" sz="1000" i="0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52" name="Zaoblený obdélník 151"/>
          <p:cNvSpPr/>
          <p:nvPr/>
        </p:nvSpPr>
        <p:spPr>
          <a:xfrm>
            <a:off x="4355976" y="4077072"/>
            <a:ext cx="684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 chci spočítat?</a:t>
            </a:r>
            <a:endParaRPr lang="cs-CZ" sz="1000" dirty="0"/>
          </a:p>
        </p:txBody>
      </p:sp>
      <p:cxnSp>
        <p:nvCxnSpPr>
          <p:cNvPr id="153" name="Přímá spojovací šipka 152"/>
          <p:cNvCxnSpPr>
            <a:endCxn id="102" idx="0"/>
          </p:cNvCxnSpPr>
          <p:nvPr/>
        </p:nvCxnSpPr>
        <p:spPr>
          <a:xfrm>
            <a:off x="4860032" y="4581128"/>
            <a:ext cx="161536" cy="108012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4" name="TextovéPole 153"/>
          <p:cNvSpPr txBox="1"/>
          <p:nvPr/>
        </p:nvSpPr>
        <p:spPr>
          <a:xfrm rot="21050346">
            <a:off x="4693804" y="4845883"/>
            <a:ext cx="338554" cy="576064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cs-CZ" sz="1000" i="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korelaci</a:t>
            </a:r>
            <a:endParaRPr lang="cs-CZ" sz="1000" i="0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156" name="Přímá spojovací šipka 155"/>
          <p:cNvCxnSpPr/>
          <p:nvPr/>
        </p:nvCxnSpPr>
        <p:spPr>
          <a:xfrm flipH="1">
            <a:off x="4572016" y="4581128"/>
            <a:ext cx="144000" cy="28800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9" name="Zaoblený obdélník 158"/>
          <p:cNvSpPr/>
          <p:nvPr/>
        </p:nvSpPr>
        <p:spPr>
          <a:xfrm>
            <a:off x="5076056" y="4077072"/>
            <a:ext cx="683992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 chci spočítat?</a:t>
            </a:r>
            <a:endParaRPr lang="cs-CZ" sz="1000" dirty="0"/>
          </a:p>
        </p:txBody>
      </p:sp>
      <p:cxnSp>
        <p:nvCxnSpPr>
          <p:cNvPr id="160" name="Přímá spojovací šipka 159"/>
          <p:cNvCxnSpPr>
            <a:endCxn id="102" idx="0"/>
          </p:cNvCxnSpPr>
          <p:nvPr/>
        </p:nvCxnSpPr>
        <p:spPr>
          <a:xfrm flipH="1">
            <a:off x="5021568" y="4581128"/>
            <a:ext cx="270512" cy="108012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3" name="Zaoblený obdélník 162"/>
          <p:cNvSpPr/>
          <p:nvPr/>
        </p:nvSpPr>
        <p:spPr>
          <a:xfrm>
            <a:off x="5076056" y="2492896"/>
            <a:ext cx="1008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Kolik je skupin?</a:t>
            </a:r>
            <a:endParaRPr lang="cs-CZ" sz="1000" dirty="0"/>
          </a:p>
        </p:txBody>
      </p:sp>
      <p:cxnSp>
        <p:nvCxnSpPr>
          <p:cNvPr id="164" name="Přímá spojovací šipka 163"/>
          <p:cNvCxnSpPr/>
          <p:nvPr/>
        </p:nvCxnSpPr>
        <p:spPr>
          <a:xfrm>
            <a:off x="3275856" y="1988840"/>
            <a:ext cx="1944216" cy="504056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6" name="TextovéPole 165"/>
          <p:cNvSpPr txBox="1"/>
          <p:nvPr/>
        </p:nvSpPr>
        <p:spPr>
          <a:xfrm rot="1012466">
            <a:off x="4166387" y="2045253"/>
            <a:ext cx="43204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000" i="0" dirty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NE</a:t>
            </a:r>
            <a:endParaRPr lang="cs-CZ" sz="1000" i="0" dirty="0">
              <a:solidFill>
                <a:srgbClr val="FF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167" name="Přímá spojovací šipka 166"/>
          <p:cNvCxnSpPr/>
          <p:nvPr/>
        </p:nvCxnSpPr>
        <p:spPr>
          <a:xfrm>
            <a:off x="5508104" y="2996952"/>
            <a:ext cx="0" cy="108012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8" name="TextovéPole 167"/>
          <p:cNvSpPr txBox="1"/>
          <p:nvPr/>
        </p:nvSpPr>
        <p:spPr>
          <a:xfrm rot="16200000">
            <a:off x="5276981" y="3053861"/>
            <a:ext cx="21602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i="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</a:t>
            </a:r>
            <a:endParaRPr lang="cs-CZ" sz="1000" i="0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69" name="TextovéPole 168"/>
          <p:cNvSpPr txBox="1"/>
          <p:nvPr/>
        </p:nvSpPr>
        <p:spPr>
          <a:xfrm rot="11682863">
            <a:off x="5101941" y="4835609"/>
            <a:ext cx="338554" cy="576064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cs-CZ" sz="1000" i="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korelaci</a:t>
            </a:r>
            <a:endParaRPr lang="cs-CZ" sz="1000" i="0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170" name="Přímá spojovací šipka 169"/>
          <p:cNvCxnSpPr/>
          <p:nvPr/>
        </p:nvCxnSpPr>
        <p:spPr>
          <a:xfrm>
            <a:off x="5472000" y="4581128"/>
            <a:ext cx="0" cy="108012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1" name="TextovéPole 170"/>
          <p:cNvSpPr txBox="1"/>
          <p:nvPr/>
        </p:nvSpPr>
        <p:spPr>
          <a:xfrm rot="10800000">
            <a:off x="5385574" y="4797151"/>
            <a:ext cx="338554" cy="72008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cs-CZ" sz="1000" i="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test shody</a:t>
            </a:r>
            <a:endParaRPr lang="cs-CZ" sz="1000" i="0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72" name="Zaoblený obdélník 171"/>
          <p:cNvSpPr/>
          <p:nvPr/>
        </p:nvSpPr>
        <p:spPr>
          <a:xfrm>
            <a:off x="5868144" y="4077072"/>
            <a:ext cx="683992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 chci spočítat?</a:t>
            </a:r>
            <a:endParaRPr lang="cs-CZ" sz="1000" dirty="0"/>
          </a:p>
        </p:txBody>
      </p:sp>
      <p:cxnSp>
        <p:nvCxnSpPr>
          <p:cNvPr id="173" name="Přímá spojovací šipka 172"/>
          <p:cNvCxnSpPr>
            <a:endCxn id="104" idx="0"/>
          </p:cNvCxnSpPr>
          <p:nvPr/>
        </p:nvCxnSpPr>
        <p:spPr>
          <a:xfrm flipH="1">
            <a:off x="5921712" y="4581128"/>
            <a:ext cx="90448" cy="108012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" name="TextovéPole 173"/>
          <p:cNvSpPr txBox="1"/>
          <p:nvPr/>
        </p:nvSpPr>
        <p:spPr>
          <a:xfrm rot="299125">
            <a:off x="5707939" y="4776244"/>
            <a:ext cx="338554" cy="576064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cs-CZ" sz="1000" i="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korelaci</a:t>
            </a:r>
            <a:endParaRPr lang="cs-CZ" sz="1000" i="0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177" name="Přímá spojovací šipka 176"/>
          <p:cNvCxnSpPr>
            <a:endCxn id="105" idx="0"/>
          </p:cNvCxnSpPr>
          <p:nvPr/>
        </p:nvCxnSpPr>
        <p:spPr>
          <a:xfrm flipH="1">
            <a:off x="6371528" y="4581128"/>
            <a:ext cx="672" cy="108012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9" name="TextovéPole 178"/>
          <p:cNvSpPr txBox="1"/>
          <p:nvPr/>
        </p:nvSpPr>
        <p:spPr>
          <a:xfrm rot="10800000">
            <a:off x="6300192" y="4797151"/>
            <a:ext cx="338554" cy="72008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cs-CZ" sz="1000" i="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test shody</a:t>
            </a:r>
            <a:endParaRPr lang="cs-CZ" sz="1000" i="0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80" name="Zaoblený obdélník 179"/>
          <p:cNvSpPr/>
          <p:nvPr/>
        </p:nvSpPr>
        <p:spPr>
          <a:xfrm>
            <a:off x="5940248" y="3284984"/>
            <a:ext cx="864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Jsou data párová?</a:t>
            </a:r>
            <a:endParaRPr lang="cs-CZ" sz="1000" dirty="0"/>
          </a:p>
        </p:txBody>
      </p:sp>
      <p:sp>
        <p:nvSpPr>
          <p:cNvPr id="181" name="TextovéPole 180"/>
          <p:cNvSpPr txBox="1"/>
          <p:nvPr/>
        </p:nvSpPr>
        <p:spPr>
          <a:xfrm rot="2301422">
            <a:off x="5921229" y="2965399"/>
            <a:ext cx="21602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i="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2</a:t>
            </a:r>
            <a:endParaRPr lang="cs-CZ" sz="1000" i="0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182" name="Přímá spojovací šipka 181"/>
          <p:cNvCxnSpPr/>
          <p:nvPr/>
        </p:nvCxnSpPr>
        <p:spPr>
          <a:xfrm>
            <a:off x="6300192" y="3789040"/>
            <a:ext cx="0" cy="288000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3" name="TextovéPole 182"/>
          <p:cNvSpPr txBox="1"/>
          <p:nvPr/>
        </p:nvSpPr>
        <p:spPr>
          <a:xfrm>
            <a:off x="5796136" y="3789040"/>
            <a:ext cx="5040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i="0" dirty="0" smtClean="0">
                <a:solidFill>
                  <a:srgbClr val="00B05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ANO</a:t>
            </a:r>
            <a:endParaRPr lang="cs-CZ" sz="1000" i="0" dirty="0">
              <a:solidFill>
                <a:srgbClr val="00B05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184" name="Přímá spojovací šipka 183"/>
          <p:cNvCxnSpPr>
            <a:endCxn id="211" idx="0"/>
          </p:cNvCxnSpPr>
          <p:nvPr/>
        </p:nvCxnSpPr>
        <p:spPr>
          <a:xfrm>
            <a:off x="6588224" y="3789040"/>
            <a:ext cx="360040" cy="28803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5" name="TextovéPole 184"/>
          <p:cNvSpPr txBox="1"/>
          <p:nvPr/>
        </p:nvSpPr>
        <p:spPr>
          <a:xfrm>
            <a:off x="6868321" y="3789040"/>
            <a:ext cx="36797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000" i="0" dirty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NE</a:t>
            </a:r>
            <a:endParaRPr lang="cs-CZ" sz="1000" i="0" dirty="0">
              <a:solidFill>
                <a:srgbClr val="FF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186" name="Přímá spojovací šipka 185"/>
          <p:cNvCxnSpPr/>
          <p:nvPr/>
        </p:nvCxnSpPr>
        <p:spPr>
          <a:xfrm>
            <a:off x="5724128" y="2996952"/>
            <a:ext cx="432048" cy="288032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7" name="Zaoblený obdélník 186"/>
          <p:cNvSpPr/>
          <p:nvPr/>
        </p:nvSpPr>
        <p:spPr>
          <a:xfrm>
            <a:off x="7380312" y="3284984"/>
            <a:ext cx="864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Jsou data párová?</a:t>
            </a:r>
            <a:endParaRPr lang="cs-CZ" sz="1000" dirty="0"/>
          </a:p>
        </p:txBody>
      </p:sp>
      <p:cxnSp>
        <p:nvCxnSpPr>
          <p:cNvPr id="188" name="Přímá spojovací šipka 187"/>
          <p:cNvCxnSpPr/>
          <p:nvPr/>
        </p:nvCxnSpPr>
        <p:spPr>
          <a:xfrm>
            <a:off x="6012160" y="2996952"/>
            <a:ext cx="1440160" cy="288032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0" name="TextovéPole 189"/>
          <p:cNvSpPr txBox="1"/>
          <p:nvPr/>
        </p:nvSpPr>
        <p:spPr>
          <a:xfrm rot="639236">
            <a:off x="6483907" y="2924225"/>
            <a:ext cx="44397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i="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více</a:t>
            </a:r>
            <a:endParaRPr lang="cs-CZ" sz="1000" i="0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93" name="Zaoblený obdélník 192"/>
          <p:cNvSpPr/>
          <p:nvPr/>
        </p:nvSpPr>
        <p:spPr>
          <a:xfrm>
            <a:off x="7523912" y="5661248"/>
            <a:ext cx="396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ctr"/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Nelze spočítat</a:t>
            </a:r>
            <a:endParaRPr lang="cs-CZ" sz="700" dirty="0"/>
          </a:p>
        </p:txBody>
      </p:sp>
      <p:sp>
        <p:nvSpPr>
          <p:cNvPr id="194" name="Zaoblený obdélník 193"/>
          <p:cNvSpPr/>
          <p:nvPr/>
        </p:nvSpPr>
        <p:spPr>
          <a:xfrm>
            <a:off x="7073528" y="5661248"/>
            <a:ext cx="396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ctr"/>
            <a:r>
              <a:rPr lang="cs-CZ" sz="700" b="0" i="0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Mann</a:t>
            </a:r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</a:t>
            </a:r>
            <a:r>
              <a:rPr lang="cs-CZ" sz="700" b="0" i="0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Whitney</a:t>
            </a:r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U-test</a:t>
            </a:r>
            <a:endParaRPr lang="cs-CZ" sz="700" dirty="0"/>
          </a:p>
        </p:txBody>
      </p:sp>
      <p:sp>
        <p:nvSpPr>
          <p:cNvPr id="211" name="Zaoblený obdélník 210"/>
          <p:cNvSpPr/>
          <p:nvPr/>
        </p:nvSpPr>
        <p:spPr>
          <a:xfrm>
            <a:off x="6588224" y="4077072"/>
            <a:ext cx="72008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 chci spočítat?</a:t>
            </a:r>
            <a:endParaRPr lang="cs-CZ" sz="1000" dirty="0"/>
          </a:p>
        </p:txBody>
      </p:sp>
      <p:cxnSp>
        <p:nvCxnSpPr>
          <p:cNvPr id="212" name="Přímá spojovací šipka 211"/>
          <p:cNvCxnSpPr/>
          <p:nvPr/>
        </p:nvCxnSpPr>
        <p:spPr>
          <a:xfrm>
            <a:off x="6804248" y="4581128"/>
            <a:ext cx="0" cy="108012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3" name="TextovéPole 212"/>
          <p:cNvSpPr txBox="1"/>
          <p:nvPr/>
        </p:nvSpPr>
        <p:spPr>
          <a:xfrm>
            <a:off x="6537702" y="4776244"/>
            <a:ext cx="338554" cy="576064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cs-CZ" sz="1000" i="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korelaci</a:t>
            </a:r>
            <a:endParaRPr lang="cs-CZ" sz="1000" i="0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214" name="Přímá spojovací šipka 213"/>
          <p:cNvCxnSpPr>
            <a:endCxn id="194" idx="0"/>
          </p:cNvCxnSpPr>
          <p:nvPr/>
        </p:nvCxnSpPr>
        <p:spPr>
          <a:xfrm>
            <a:off x="7182312" y="4581128"/>
            <a:ext cx="89216" cy="108012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5" name="TextovéPole 214"/>
          <p:cNvSpPr txBox="1"/>
          <p:nvPr/>
        </p:nvSpPr>
        <p:spPr>
          <a:xfrm rot="10561092">
            <a:off x="7161181" y="4753179"/>
            <a:ext cx="338554" cy="72008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cs-CZ" sz="1000" i="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test shody</a:t>
            </a:r>
            <a:endParaRPr lang="cs-CZ" sz="1000" i="0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16" name="Zaoblený obdélník 215"/>
          <p:cNvSpPr/>
          <p:nvPr/>
        </p:nvSpPr>
        <p:spPr>
          <a:xfrm>
            <a:off x="7380312" y="4077072"/>
            <a:ext cx="72008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 chci spočítat?</a:t>
            </a:r>
            <a:endParaRPr lang="cs-CZ" sz="1000" dirty="0"/>
          </a:p>
        </p:txBody>
      </p:sp>
      <p:sp>
        <p:nvSpPr>
          <p:cNvPr id="217" name="Zaoblený obdélník 216"/>
          <p:cNvSpPr/>
          <p:nvPr/>
        </p:nvSpPr>
        <p:spPr>
          <a:xfrm>
            <a:off x="8172400" y="4077072"/>
            <a:ext cx="72008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 chci spočítat?</a:t>
            </a:r>
            <a:endParaRPr lang="cs-CZ" sz="1000" dirty="0"/>
          </a:p>
        </p:txBody>
      </p:sp>
      <p:cxnSp>
        <p:nvCxnSpPr>
          <p:cNvPr id="219" name="Přímá spojovací šipka 218"/>
          <p:cNvCxnSpPr/>
          <p:nvPr/>
        </p:nvCxnSpPr>
        <p:spPr>
          <a:xfrm>
            <a:off x="7740351" y="3789041"/>
            <a:ext cx="0" cy="288000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0" name="TextovéPole 219"/>
          <p:cNvSpPr txBox="1"/>
          <p:nvPr/>
        </p:nvSpPr>
        <p:spPr>
          <a:xfrm>
            <a:off x="7236295" y="3789041"/>
            <a:ext cx="5040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i="0" dirty="0" smtClean="0">
                <a:solidFill>
                  <a:srgbClr val="00B05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ANO</a:t>
            </a:r>
            <a:endParaRPr lang="cs-CZ" sz="1000" i="0" dirty="0">
              <a:solidFill>
                <a:srgbClr val="00B05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221" name="Přímá spojovací šipka 220"/>
          <p:cNvCxnSpPr/>
          <p:nvPr/>
        </p:nvCxnSpPr>
        <p:spPr>
          <a:xfrm>
            <a:off x="8028383" y="3789041"/>
            <a:ext cx="432048" cy="28803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2" name="TextovéPole 221"/>
          <p:cNvSpPr txBox="1"/>
          <p:nvPr/>
        </p:nvSpPr>
        <p:spPr>
          <a:xfrm>
            <a:off x="8316416" y="3758843"/>
            <a:ext cx="43204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000" i="0" dirty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NE</a:t>
            </a:r>
            <a:endParaRPr lang="cs-CZ" sz="1000" i="0" dirty="0">
              <a:solidFill>
                <a:srgbClr val="FF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224" name="Přímá spojovací šipka 223"/>
          <p:cNvCxnSpPr/>
          <p:nvPr/>
        </p:nvCxnSpPr>
        <p:spPr>
          <a:xfrm flipH="1">
            <a:off x="8172400" y="4581128"/>
            <a:ext cx="306056" cy="108012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5" name="Přímá spojovací šipka 224"/>
          <p:cNvCxnSpPr/>
          <p:nvPr/>
        </p:nvCxnSpPr>
        <p:spPr>
          <a:xfrm>
            <a:off x="7866400" y="4581128"/>
            <a:ext cx="306000" cy="108012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7" name="Přímá spojovací šipka 226"/>
          <p:cNvCxnSpPr/>
          <p:nvPr/>
        </p:nvCxnSpPr>
        <p:spPr>
          <a:xfrm>
            <a:off x="8604448" y="4581128"/>
            <a:ext cx="0" cy="108012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8" name="TextovéPole 227"/>
          <p:cNvSpPr txBox="1"/>
          <p:nvPr/>
        </p:nvSpPr>
        <p:spPr>
          <a:xfrm rot="10800000">
            <a:off x="8532440" y="4797152"/>
            <a:ext cx="338554" cy="576064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cs-CZ" sz="1000" i="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korelaci</a:t>
            </a:r>
            <a:endParaRPr lang="cs-CZ" sz="1000" i="0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229" name="Přímá spojovací šipka 228"/>
          <p:cNvCxnSpPr/>
          <p:nvPr/>
        </p:nvCxnSpPr>
        <p:spPr>
          <a:xfrm>
            <a:off x="7740352" y="4581128"/>
            <a:ext cx="0" cy="108012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0" name="TextovéPole 229"/>
          <p:cNvSpPr txBox="1"/>
          <p:nvPr/>
        </p:nvSpPr>
        <p:spPr>
          <a:xfrm>
            <a:off x="7452320" y="4797152"/>
            <a:ext cx="338554" cy="576064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cs-CZ" sz="1000" i="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korelaci</a:t>
            </a:r>
            <a:endParaRPr lang="cs-CZ" sz="1000" i="0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44" name="TextovéPole 243"/>
          <p:cNvSpPr txBox="1"/>
          <p:nvPr/>
        </p:nvSpPr>
        <p:spPr>
          <a:xfrm rot="5400000">
            <a:off x="7949840" y="4527269"/>
            <a:ext cx="492443" cy="47937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cs-CZ" sz="1000" i="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test shody</a:t>
            </a:r>
            <a:endParaRPr lang="cs-CZ" sz="1000" i="0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246" name="Přímá spojovací šipka 245"/>
          <p:cNvCxnSpPr/>
          <p:nvPr/>
        </p:nvCxnSpPr>
        <p:spPr>
          <a:xfrm>
            <a:off x="539552" y="1124744"/>
            <a:ext cx="216024" cy="576064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7" name="TextovéPole 156"/>
          <p:cNvSpPr txBox="1"/>
          <p:nvPr/>
        </p:nvSpPr>
        <p:spPr>
          <a:xfrm>
            <a:off x="2627784" y="2494637"/>
            <a:ext cx="16561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chemeClr val="bg1">
                    <a:lumMod val="95000"/>
                  </a:schemeClr>
                </a:solidFill>
              </a:rPr>
              <a:t>Parametrické testy</a:t>
            </a:r>
            <a:endParaRPr lang="cs-CZ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61" name="Zaoblený obdélníkový popisek 160"/>
          <p:cNvSpPr/>
          <p:nvPr/>
        </p:nvSpPr>
        <p:spPr>
          <a:xfrm>
            <a:off x="1547664" y="2348880"/>
            <a:ext cx="1080120" cy="432048"/>
          </a:xfrm>
          <a:prstGeom prst="wedgeRoundRectCallout">
            <a:avLst>
              <a:gd name="adj1" fmla="val -69602"/>
              <a:gd name="adj2" fmla="val -107671"/>
              <a:gd name="adj3" fmla="val 16667"/>
            </a:avLst>
          </a:prstGeom>
          <a:solidFill>
            <a:srgbClr val="F78E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cs-CZ" sz="800" i="0" dirty="0" err="1" smtClean="0">
                <a:solidFill>
                  <a:schemeClr val="bg1"/>
                </a:solidFill>
              </a:rPr>
              <a:t>Kolomogorovův</a:t>
            </a:r>
            <a:r>
              <a:rPr lang="cs-CZ" sz="800" i="0" dirty="0" smtClean="0">
                <a:solidFill>
                  <a:schemeClr val="bg1"/>
                </a:solidFill>
              </a:rPr>
              <a:t>-</a:t>
            </a:r>
            <a:r>
              <a:rPr lang="cs-CZ" sz="800" i="0" dirty="0" err="1" smtClean="0">
                <a:solidFill>
                  <a:schemeClr val="bg1"/>
                </a:solidFill>
              </a:rPr>
              <a:t>Smirnovův</a:t>
            </a:r>
            <a:r>
              <a:rPr lang="cs-CZ" sz="800" i="0" dirty="0" smtClean="0">
                <a:solidFill>
                  <a:schemeClr val="bg1"/>
                </a:solidFill>
              </a:rPr>
              <a:t> test</a:t>
            </a:r>
          </a:p>
          <a:p>
            <a:pPr algn="ctr"/>
            <a:r>
              <a:rPr lang="cs-CZ" sz="800" i="0" dirty="0" err="1" smtClean="0">
                <a:solidFill>
                  <a:schemeClr val="bg1"/>
                </a:solidFill>
              </a:rPr>
              <a:t>Shapiro</a:t>
            </a:r>
            <a:r>
              <a:rPr lang="cs-CZ" sz="800" i="0" dirty="0" smtClean="0">
                <a:solidFill>
                  <a:schemeClr val="bg1"/>
                </a:solidFill>
              </a:rPr>
              <a:t>-</a:t>
            </a:r>
            <a:r>
              <a:rPr lang="cs-CZ" sz="800" i="0" dirty="0" err="1" smtClean="0">
                <a:solidFill>
                  <a:schemeClr val="bg1"/>
                </a:solidFill>
              </a:rPr>
              <a:t>Wilkův</a:t>
            </a:r>
            <a:r>
              <a:rPr lang="cs-CZ" sz="800" i="0" dirty="0" smtClean="0">
                <a:solidFill>
                  <a:schemeClr val="bg1"/>
                </a:solidFill>
              </a:rPr>
              <a:t> test</a:t>
            </a:r>
            <a:endParaRPr lang="cs-CZ" sz="800" i="0" dirty="0">
              <a:solidFill>
                <a:schemeClr val="bg1"/>
              </a:solidFill>
            </a:endParaRPr>
          </a:p>
        </p:txBody>
      </p:sp>
      <p:sp>
        <p:nvSpPr>
          <p:cNvPr id="162" name="Zaoblený obdélníkový popisek 161"/>
          <p:cNvSpPr/>
          <p:nvPr/>
        </p:nvSpPr>
        <p:spPr>
          <a:xfrm>
            <a:off x="3203848" y="5085184"/>
            <a:ext cx="360040" cy="144016"/>
          </a:xfrm>
          <a:prstGeom prst="wedgeRoundRectCallout">
            <a:avLst>
              <a:gd name="adj1" fmla="val -98753"/>
              <a:gd name="adj2" fmla="val 93991"/>
              <a:gd name="adj3" fmla="val 16667"/>
            </a:avLst>
          </a:prstGeom>
          <a:solidFill>
            <a:srgbClr val="F78E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cs-CZ" sz="800" i="0" dirty="0" smtClean="0">
                <a:solidFill>
                  <a:schemeClr val="bg1"/>
                </a:solidFill>
              </a:rPr>
              <a:t>F test</a:t>
            </a:r>
            <a:endParaRPr lang="cs-CZ" sz="800" i="0" dirty="0">
              <a:solidFill>
                <a:schemeClr val="bg1"/>
              </a:solidFill>
            </a:endParaRPr>
          </a:p>
        </p:txBody>
      </p:sp>
      <p:sp>
        <p:nvSpPr>
          <p:cNvPr id="165" name="Zaoblený obdélníkový popisek 164"/>
          <p:cNvSpPr/>
          <p:nvPr/>
        </p:nvSpPr>
        <p:spPr>
          <a:xfrm>
            <a:off x="3203848" y="4653136"/>
            <a:ext cx="504056" cy="288032"/>
          </a:xfrm>
          <a:prstGeom prst="wedgeRoundRectCallout">
            <a:avLst>
              <a:gd name="adj1" fmla="val 130747"/>
              <a:gd name="adj2" fmla="val 46071"/>
              <a:gd name="adj3" fmla="val 16667"/>
            </a:avLst>
          </a:prstGeom>
          <a:solidFill>
            <a:srgbClr val="F78E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cs-CZ" sz="800" i="0" dirty="0" err="1" smtClean="0">
                <a:solidFill>
                  <a:schemeClr val="bg1"/>
                </a:solidFill>
              </a:rPr>
              <a:t>Levenův</a:t>
            </a:r>
            <a:r>
              <a:rPr lang="cs-CZ" sz="800" i="0" dirty="0" smtClean="0">
                <a:solidFill>
                  <a:schemeClr val="bg1"/>
                </a:solidFill>
              </a:rPr>
              <a:t> test</a:t>
            </a:r>
            <a:endParaRPr lang="cs-CZ" sz="800" i="0" dirty="0">
              <a:solidFill>
                <a:schemeClr val="bg1"/>
              </a:solidFill>
            </a:endParaRPr>
          </a:p>
        </p:txBody>
      </p:sp>
      <p:sp>
        <p:nvSpPr>
          <p:cNvPr id="138" name="Zaoblený obdélník 137"/>
          <p:cNvSpPr/>
          <p:nvPr/>
        </p:nvSpPr>
        <p:spPr>
          <a:xfrm>
            <a:off x="3635896" y="4077072"/>
            <a:ext cx="683992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 chci spočítat?</a:t>
            </a:r>
            <a:endParaRPr lang="cs-CZ" sz="1000" dirty="0"/>
          </a:p>
        </p:txBody>
      </p:sp>
      <p:sp>
        <p:nvSpPr>
          <p:cNvPr id="145" name="TextovéPole 144"/>
          <p:cNvSpPr txBox="1"/>
          <p:nvPr/>
        </p:nvSpPr>
        <p:spPr>
          <a:xfrm rot="502825">
            <a:off x="3532052" y="4797152"/>
            <a:ext cx="338554" cy="576064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cs-CZ" sz="1000" i="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korelaci</a:t>
            </a:r>
            <a:endParaRPr lang="cs-CZ" sz="1000" i="0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75" name="Zaoblený obdélníkový popisek 174"/>
          <p:cNvSpPr/>
          <p:nvPr/>
        </p:nvSpPr>
        <p:spPr>
          <a:xfrm>
            <a:off x="3635896" y="1556792"/>
            <a:ext cx="432048" cy="288032"/>
          </a:xfrm>
          <a:prstGeom prst="wedgeRoundRectCallout">
            <a:avLst>
              <a:gd name="adj1" fmla="val -156655"/>
              <a:gd name="adj2" fmla="val 72026"/>
              <a:gd name="adj3" fmla="val 16667"/>
            </a:avLst>
          </a:prstGeom>
          <a:solidFill>
            <a:srgbClr val="F78E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cs-CZ" sz="800" i="0" dirty="0" smtClean="0">
                <a:solidFill>
                  <a:schemeClr val="bg1"/>
                </a:solidFill>
              </a:rPr>
              <a:t>log</a:t>
            </a:r>
          </a:p>
          <a:p>
            <a:pPr algn="ctr"/>
            <a:r>
              <a:rPr lang="cs-CZ" sz="800" i="0" dirty="0" err="1" smtClean="0">
                <a:solidFill>
                  <a:schemeClr val="bg1"/>
                </a:solidFill>
              </a:rPr>
              <a:t>arcsin</a:t>
            </a:r>
            <a:endParaRPr lang="cs-CZ" sz="800" i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0898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 smtClean="0">
                <a:latin typeface="Arial" charset="0"/>
                <a:cs typeface="Arial" charset="0"/>
              </a:rPr>
              <a:t>Vytvořil Institut biostatistiky a analýz, Masarykova univerzita </a:t>
            </a:r>
            <a:br>
              <a:rPr lang="cs-CZ" i="0" smtClean="0">
                <a:latin typeface="Arial" charset="0"/>
                <a:cs typeface="Arial" charset="0"/>
              </a:rPr>
            </a:br>
            <a:r>
              <a:rPr lang="cs-CZ" smtClean="0">
                <a:latin typeface="Arial" charset="0"/>
                <a:cs typeface="Arial" charset="0"/>
              </a:rPr>
              <a:t>J. Jarkovský, L. Dušek</a:t>
            </a:r>
          </a:p>
          <a:p>
            <a:endParaRPr lang="cs-CZ" smtClean="0">
              <a:latin typeface="Arial" charset="0"/>
              <a:cs typeface="Arial" charset="0"/>
            </a:endParaRPr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algn="l" eaLnBrk="1" hangingPunct="1"/>
            <a:r>
              <a:rPr lang="cs-CZ" dirty="0" smtClean="0"/>
              <a:t>Statistické testování – základní pojmy</a:t>
            </a:r>
          </a:p>
        </p:txBody>
      </p:sp>
      <p:sp>
        <p:nvSpPr>
          <p:cNvPr id="1029" name="Text Box 3"/>
          <p:cNvSpPr txBox="1">
            <a:spLocks noChangeArrowheads="1"/>
          </p:cNvSpPr>
          <p:nvPr/>
        </p:nvSpPr>
        <p:spPr bwMode="auto">
          <a:xfrm>
            <a:off x="1057275" y="1422400"/>
            <a:ext cx="4089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cs-CZ" sz="2000" i="0">
                <a:latin typeface="Verdana" pitchFamily="34" charset="0"/>
              </a:rPr>
              <a:t>Nulová hypotéza H</a:t>
            </a:r>
            <a:r>
              <a:rPr lang="cs-CZ" sz="2000" i="0" baseline="-25000">
                <a:latin typeface="Verdana" pitchFamily="34" charset="0"/>
              </a:rPr>
              <a:t>O</a:t>
            </a:r>
          </a:p>
        </p:txBody>
      </p:sp>
      <p:sp>
        <p:nvSpPr>
          <p:cNvPr id="1030" name="AutoShape 4"/>
          <p:cNvSpPr>
            <a:spLocks noChangeArrowheads="1"/>
          </p:cNvSpPr>
          <p:nvPr/>
        </p:nvSpPr>
        <p:spPr bwMode="auto">
          <a:xfrm>
            <a:off x="523875" y="1527175"/>
            <a:ext cx="390525" cy="285750"/>
          </a:xfrm>
          <a:prstGeom prst="chevron">
            <a:avLst>
              <a:gd name="adj" fmla="val 34167"/>
            </a:avLst>
          </a:prstGeom>
          <a:solidFill>
            <a:srgbClr val="FF99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s-CZ" sz="1400" b="0" i="0">
              <a:latin typeface="Verdana" pitchFamily="34" charset="0"/>
            </a:endParaRPr>
          </a:p>
        </p:txBody>
      </p:sp>
      <p:sp>
        <p:nvSpPr>
          <p:cNvPr id="1031" name="Text Box 5"/>
          <p:cNvSpPr txBox="1">
            <a:spLocks noChangeArrowheads="1"/>
          </p:cNvSpPr>
          <p:nvPr/>
        </p:nvSpPr>
        <p:spPr bwMode="auto">
          <a:xfrm>
            <a:off x="1057275" y="1997075"/>
            <a:ext cx="4089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cs-CZ" sz="2000" i="0">
                <a:latin typeface="Verdana" pitchFamily="34" charset="0"/>
              </a:rPr>
              <a:t>Alternativní hypotéza H</a:t>
            </a:r>
            <a:r>
              <a:rPr lang="cs-CZ" sz="2000" i="0" baseline="-25000">
                <a:latin typeface="Verdana" pitchFamily="34" charset="0"/>
              </a:rPr>
              <a:t>A</a:t>
            </a:r>
          </a:p>
        </p:txBody>
      </p:sp>
      <p:sp>
        <p:nvSpPr>
          <p:cNvPr id="1032" name="AutoShape 6"/>
          <p:cNvSpPr>
            <a:spLocks noChangeArrowheads="1"/>
          </p:cNvSpPr>
          <p:nvPr/>
        </p:nvSpPr>
        <p:spPr bwMode="auto">
          <a:xfrm>
            <a:off x="523875" y="2111375"/>
            <a:ext cx="390525" cy="285750"/>
          </a:xfrm>
          <a:prstGeom prst="chevron">
            <a:avLst>
              <a:gd name="adj" fmla="val 34167"/>
            </a:avLst>
          </a:prstGeom>
          <a:solidFill>
            <a:srgbClr val="FF99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s-CZ" sz="1400" b="0" i="0">
              <a:latin typeface="Verdana" pitchFamily="34" charset="0"/>
            </a:endParaRPr>
          </a:p>
        </p:txBody>
      </p:sp>
      <p:sp>
        <p:nvSpPr>
          <p:cNvPr id="1033" name="Text Box 7"/>
          <p:cNvSpPr txBox="1">
            <a:spLocks noChangeArrowheads="1"/>
          </p:cNvSpPr>
          <p:nvPr/>
        </p:nvSpPr>
        <p:spPr bwMode="auto">
          <a:xfrm>
            <a:off x="1066800" y="2573338"/>
            <a:ext cx="3571875" cy="4953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cs-CZ" sz="2000" i="0">
                <a:latin typeface="Verdana" pitchFamily="34" charset="0"/>
              </a:rPr>
              <a:t>Testová statistika</a:t>
            </a:r>
          </a:p>
        </p:txBody>
      </p:sp>
      <p:sp>
        <p:nvSpPr>
          <p:cNvPr id="1034" name="AutoShape 8"/>
          <p:cNvSpPr>
            <a:spLocks noChangeArrowheads="1"/>
          </p:cNvSpPr>
          <p:nvPr/>
        </p:nvSpPr>
        <p:spPr bwMode="auto">
          <a:xfrm>
            <a:off x="523875" y="2668588"/>
            <a:ext cx="390525" cy="285750"/>
          </a:xfrm>
          <a:prstGeom prst="chevron">
            <a:avLst>
              <a:gd name="adj" fmla="val 34167"/>
            </a:avLst>
          </a:prstGeom>
          <a:solidFill>
            <a:srgbClr val="FF99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s-CZ" sz="1400" b="0" i="0">
              <a:latin typeface="Verdana" pitchFamily="34" charset="0"/>
            </a:endParaRPr>
          </a:p>
        </p:txBody>
      </p:sp>
      <p:sp>
        <p:nvSpPr>
          <p:cNvPr id="1035" name="Text Box 9"/>
          <p:cNvSpPr txBox="1">
            <a:spLocks noChangeArrowheads="1"/>
          </p:cNvSpPr>
          <p:nvPr/>
        </p:nvSpPr>
        <p:spPr bwMode="auto">
          <a:xfrm>
            <a:off x="1057275" y="4221163"/>
            <a:ext cx="5386388" cy="5524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cs-CZ" sz="2000" i="0">
                <a:latin typeface="Verdana" pitchFamily="34" charset="0"/>
              </a:rPr>
              <a:t>Kritický obor testové statistiky</a:t>
            </a:r>
          </a:p>
        </p:txBody>
      </p:sp>
      <p:sp>
        <p:nvSpPr>
          <p:cNvPr id="1036" name="AutoShape 10"/>
          <p:cNvSpPr>
            <a:spLocks noChangeArrowheads="1"/>
          </p:cNvSpPr>
          <p:nvPr/>
        </p:nvSpPr>
        <p:spPr bwMode="auto">
          <a:xfrm>
            <a:off x="523875" y="4364038"/>
            <a:ext cx="390525" cy="285750"/>
          </a:xfrm>
          <a:prstGeom prst="chevron">
            <a:avLst>
              <a:gd name="adj" fmla="val 34167"/>
            </a:avLst>
          </a:prstGeom>
          <a:solidFill>
            <a:srgbClr val="FF99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s-CZ" sz="1400" b="0" i="0">
              <a:latin typeface="Verdana" pitchFamily="34" charset="0"/>
            </a:endParaRP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1476375" y="4886325"/>
            <a:ext cx="3467100" cy="1371600"/>
            <a:chOff x="3192" y="1920"/>
            <a:chExt cx="2184" cy="864"/>
          </a:xfrm>
        </p:grpSpPr>
        <p:graphicFrame>
          <p:nvGraphicFramePr>
            <p:cNvPr id="1026" name="Object 12"/>
            <p:cNvGraphicFramePr>
              <a:graphicFrameLocks noChangeAspect="1"/>
            </p:cNvGraphicFramePr>
            <p:nvPr/>
          </p:nvGraphicFramePr>
          <p:xfrm>
            <a:off x="3222" y="1920"/>
            <a:ext cx="2154" cy="63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8967" name="Graf" r:id="rId4" imgW="4038840" imgH="1023840" progId="Excel.Sheet.8">
                    <p:embed/>
                  </p:oleObj>
                </mc:Choice>
                <mc:Fallback>
                  <p:oleObj name="Graf" r:id="rId4" imgW="4038840" imgH="1023840" progId="Excel.Sheet.8">
                    <p:embed/>
                    <p:pic>
                      <p:nvPicPr>
                        <p:cNvPr id="0" name="Object 12"/>
                        <p:cNvPicPr>
                          <a:picLocks noRot="1"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22" y="1920"/>
                          <a:ext cx="2154" cy="63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000000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">
                              <a:solidFill>
                                <a:srgbClr val="FFFFFF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53" name="Line 13"/>
            <p:cNvSpPr>
              <a:spLocks noChangeShapeType="1"/>
            </p:cNvSpPr>
            <p:nvPr/>
          </p:nvSpPr>
          <p:spPr bwMode="auto">
            <a:xfrm flipV="1">
              <a:off x="3198" y="1944"/>
              <a:ext cx="0" cy="612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054" name="Line 14"/>
            <p:cNvSpPr>
              <a:spLocks noChangeShapeType="1"/>
            </p:cNvSpPr>
            <p:nvPr/>
          </p:nvSpPr>
          <p:spPr bwMode="auto">
            <a:xfrm>
              <a:off x="3192" y="2556"/>
              <a:ext cx="2118" cy="0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055" name="Line 15"/>
            <p:cNvSpPr>
              <a:spLocks noChangeShapeType="1"/>
            </p:cNvSpPr>
            <p:nvPr/>
          </p:nvSpPr>
          <p:spPr bwMode="auto">
            <a:xfrm>
              <a:off x="4206" y="2532"/>
              <a:ext cx="0" cy="7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056" name="Rectangle 16"/>
            <p:cNvSpPr>
              <a:spLocks noChangeArrowheads="1"/>
            </p:cNvSpPr>
            <p:nvPr/>
          </p:nvSpPr>
          <p:spPr bwMode="auto">
            <a:xfrm>
              <a:off x="4080" y="2568"/>
              <a:ext cx="264" cy="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cs-CZ" sz="2400" b="0" i="0">
                  <a:latin typeface="Verdana" pitchFamily="34" charset="0"/>
                </a:rPr>
                <a:t>0</a:t>
              </a:r>
            </a:p>
          </p:txBody>
        </p:sp>
        <p:sp>
          <p:nvSpPr>
            <p:cNvPr id="1057" name="Rectangle 17"/>
            <p:cNvSpPr>
              <a:spLocks noChangeArrowheads="1"/>
            </p:cNvSpPr>
            <p:nvPr/>
          </p:nvSpPr>
          <p:spPr bwMode="auto">
            <a:xfrm>
              <a:off x="5064" y="2556"/>
              <a:ext cx="264" cy="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cs-CZ" sz="2400" b="0" i="0">
                  <a:latin typeface="Verdana" pitchFamily="34" charset="0"/>
                </a:rPr>
                <a:t>T</a:t>
              </a:r>
            </a:p>
          </p:txBody>
        </p:sp>
      </p:grpSp>
      <p:grpSp>
        <p:nvGrpSpPr>
          <p:cNvPr id="3" name="Group 18"/>
          <p:cNvGrpSpPr>
            <a:grpSpLocks/>
          </p:cNvGrpSpPr>
          <p:nvPr/>
        </p:nvGrpSpPr>
        <p:grpSpPr bwMode="auto">
          <a:xfrm>
            <a:off x="-36513" y="3286125"/>
            <a:ext cx="7011988" cy="863600"/>
            <a:chOff x="1185" y="1389"/>
            <a:chExt cx="4417" cy="544"/>
          </a:xfrm>
        </p:grpSpPr>
        <p:sp>
          <p:nvSpPr>
            <p:cNvPr id="1049" name="Line 19"/>
            <p:cNvSpPr>
              <a:spLocks noChangeShapeType="1"/>
            </p:cNvSpPr>
            <p:nvPr/>
          </p:nvSpPr>
          <p:spPr bwMode="auto">
            <a:xfrm>
              <a:off x="3084" y="1661"/>
              <a:ext cx="249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050" name="Text Box 20"/>
            <p:cNvSpPr txBox="1">
              <a:spLocks noChangeArrowheads="1"/>
            </p:cNvSpPr>
            <p:nvPr/>
          </p:nvSpPr>
          <p:spPr bwMode="auto">
            <a:xfrm>
              <a:off x="3061" y="1389"/>
              <a:ext cx="2541" cy="2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prstShdw prst="shdw17" dist="17961" dir="2700000">
                <a:srgbClr val="8C8C8C"/>
              </a:prstShdw>
            </a:effectLst>
          </p:spPr>
          <p:txBody>
            <a:bodyPr anchor="ctr"/>
            <a:lstStyle/>
            <a:p>
              <a:pPr algn="ctr" eaLnBrk="0" hangingPunct="0"/>
              <a:r>
                <a:rPr lang="cs-CZ" sz="1200" i="0">
                  <a:latin typeface="Verdana" pitchFamily="34" charset="0"/>
                </a:rPr>
                <a:t>Pozorovaná hodnota – Očekávaná hodnota</a:t>
              </a:r>
            </a:p>
          </p:txBody>
        </p:sp>
        <p:sp>
          <p:nvSpPr>
            <p:cNvPr id="1051" name="Text Box 21"/>
            <p:cNvSpPr txBox="1">
              <a:spLocks noChangeArrowheads="1"/>
            </p:cNvSpPr>
            <p:nvPr/>
          </p:nvSpPr>
          <p:spPr bwMode="auto">
            <a:xfrm>
              <a:off x="3061" y="1679"/>
              <a:ext cx="2541" cy="2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prstShdw prst="shdw17" dist="17961" dir="2700000">
                <a:srgbClr val="8C8C8C"/>
              </a:prstShdw>
            </a:effectLst>
          </p:spPr>
          <p:txBody>
            <a:bodyPr anchor="ctr"/>
            <a:lstStyle/>
            <a:p>
              <a:pPr algn="ctr" eaLnBrk="0" hangingPunct="0"/>
              <a:r>
                <a:rPr lang="cs-CZ" sz="1200" i="0">
                  <a:latin typeface="Verdana" pitchFamily="34" charset="0"/>
                </a:rPr>
                <a:t>Variabilita dat</a:t>
              </a:r>
            </a:p>
          </p:txBody>
        </p:sp>
        <p:sp>
          <p:nvSpPr>
            <p:cNvPr id="1052" name="Text Box 22"/>
            <p:cNvSpPr txBox="1">
              <a:spLocks noChangeArrowheads="1"/>
            </p:cNvSpPr>
            <p:nvPr/>
          </p:nvSpPr>
          <p:spPr bwMode="auto">
            <a:xfrm>
              <a:off x="1185" y="1495"/>
              <a:ext cx="2250" cy="3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eaLnBrk="0" hangingPunct="0"/>
              <a:r>
                <a:rPr lang="cs-CZ" sz="1600" i="0">
                  <a:latin typeface="Verdana" pitchFamily="34" charset="0"/>
                </a:rPr>
                <a:t>Testová statistika =</a:t>
              </a:r>
            </a:p>
          </p:txBody>
        </p:sp>
      </p:grpSp>
      <p:sp>
        <p:nvSpPr>
          <p:cNvPr id="1039" name="Text Box 23"/>
          <p:cNvSpPr txBox="1">
            <a:spLocks noChangeArrowheads="1"/>
          </p:cNvSpPr>
          <p:nvPr/>
        </p:nvSpPr>
        <p:spPr bwMode="auto">
          <a:xfrm>
            <a:off x="4946650" y="1420813"/>
            <a:ext cx="4089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cs-CZ" sz="1400" b="0" i="0">
                <a:latin typeface="Verdana" pitchFamily="34" charset="0"/>
              </a:rPr>
              <a:t>H</a:t>
            </a:r>
            <a:r>
              <a:rPr lang="cs-CZ" sz="1400" b="0" i="0" baseline="-25000">
                <a:latin typeface="Verdana" pitchFamily="34" charset="0"/>
              </a:rPr>
              <a:t>O</a:t>
            </a:r>
            <a:r>
              <a:rPr lang="cs-CZ" sz="1400" b="0" i="0">
                <a:latin typeface="Verdana" pitchFamily="34" charset="0"/>
              </a:rPr>
              <a:t>: sledovaný efekt je nulový</a:t>
            </a:r>
            <a:endParaRPr lang="cs-CZ" sz="1400" b="0" i="0" baseline="-25000">
              <a:latin typeface="Verdana" pitchFamily="34" charset="0"/>
            </a:endParaRPr>
          </a:p>
        </p:txBody>
      </p:sp>
      <p:sp>
        <p:nvSpPr>
          <p:cNvPr id="1040" name="Text Box 24"/>
          <p:cNvSpPr txBox="1">
            <a:spLocks noChangeArrowheads="1"/>
          </p:cNvSpPr>
          <p:nvPr/>
        </p:nvSpPr>
        <p:spPr bwMode="auto">
          <a:xfrm>
            <a:off x="4946650" y="1995488"/>
            <a:ext cx="41973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cs-CZ" sz="1400" b="0" i="0">
                <a:latin typeface="Verdana" pitchFamily="34" charset="0"/>
              </a:rPr>
              <a:t>H</a:t>
            </a:r>
            <a:r>
              <a:rPr lang="cs-CZ" sz="1400" b="0" i="0" baseline="-25000">
                <a:latin typeface="Verdana" pitchFamily="34" charset="0"/>
              </a:rPr>
              <a:t>A</a:t>
            </a:r>
            <a:r>
              <a:rPr lang="cs-CZ" sz="1400" b="0" i="0">
                <a:latin typeface="Verdana" pitchFamily="34" charset="0"/>
              </a:rPr>
              <a:t>: sledovaný efekt je různý mezi skupinami</a:t>
            </a:r>
            <a:endParaRPr lang="cs-CZ" sz="1400" b="0" i="0" baseline="-25000">
              <a:latin typeface="Verdana" pitchFamily="34" charset="0"/>
            </a:endParaRPr>
          </a:p>
        </p:txBody>
      </p:sp>
      <p:sp>
        <p:nvSpPr>
          <p:cNvPr id="1041" name="Line 25"/>
          <p:cNvSpPr>
            <a:spLocks noChangeShapeType="1"/>
          </p:cNvSpPr>
          <p:nvPr/>
        </p:nvSpPr>
        <p:spPr bwMode="auto">
          <a:xfrm>
            <a:off x="4211638" y="5575300"/>
            <a:ext cx="0" cy="431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042" name="Line 27"/>
          <p:cNvSpPr>
            <a:spLocks noChangeShapeType="1"/>
          </p:cNvSpPr>
          <p:nvPr/>
        </p:nvSpPr>
        <p:spPr bwMode="auto">
          <a:xfrm>
            <a:off x="4211638" y="5838825"/>
            <a:ext cx="288925" cy="0"/>
          </a:xfrm>
          <a:prstGeom prst="line">
            <a:avLst/>
          </a:prstGeom>
          <a:noFill/>
          <a:ln w="1143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043" name="Line 28"/>
          <p:cNvSpPr>
            <a:spLocks noChangeShapeType="1"/>
          </p:cNvSpPr>
          <p:nvPr/>
        </p:nvSpPr>
        <p:spPr bwMode="auto">
          <a:xfrm>
            <a:off x="4427538" y="5854700"/>
            <a:ext cx="288925" cy="0"/>
          </a:xfrm>
          <a:prstGeom prst="line">
            <a:avLst/>
          </a:prstGeom>
          <a:noFill/>
          <a:ln w="825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044" name="Line 29"/>
          <p:cNvSpPr>
            <a:spLocks noChangeShapeType="1"/>
          </p:cNvSpPr>
          <p:nvPr/>
        </p:nvSpPr>
        <p:spPr bwMode="auto">
          <a:xfrm>
            <a:off x="4643438" y="5854700"/>
            <a:ext cx="288925" cy="0"/>
          </a:xfrm>
          <a:prstGeom prst="line">
            <a:avLst/>
          </a:prstGeom>
          <a:noFill/>
          <a:ln w="825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045" name="Line 30"/>
          <p:cNvSpPr>
            <a:spLocks noChangeShapeType="1"/>
          </p:cNvSpPr>
          <p:nvPr/>
        </p:nvSpPr>
        <p:spPr bwMode="auto">
          <a:xfrm>
            <a:off x="4251325" y="5822950"/>
            <a:ext cx="288925" cy="0"/>
          </a:xfrm>
          <a:prstGeom prst="line">
            <a:avLst/>
          </a:prstGeom>
          <a:noFill/>
          <a:ln w="825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046" name="Text Box 32"/>
          <p:cNvSpPr txBox="1">
            <a:spLocks noChangeArrowheads="1"/>
          </p:cNvSpPr>
          <p:nvPr/>
        </p:nvSpPr>
        <p:spPr bwMode="auto">
          <a:xfrm>
            <a:off x="6905625" y="3582988"/>
            <a:ext cx="1770063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1200" i="0">
                <a:latin typeface="Verdana" pitchFamily="34" charset="0"/>
              </a:rPr>
              <a:t>*   Velikost vzorku</a:t>
            </a:r>
          </a:p>
        </p:txBody>
      </p:sp>
      <p:sp>
        <p:nvSpPr>
          <p:cNvPr id="1047" name="Rectangle 33"/>
          <p:cNvSpPr>
            <a:spLocks noChangeArrowheads="1"/>
          </p:cNvSpPr>
          <p:nvPr/>
        </p:nvSpPr>
        <p:spPr bwMode="auto">
          <a:xfrm>
            <a:off x="5795963" y="4383088"/>
            <a:ext cx="3097212" cy="1800225"/>
          </a:xfrm>
          <a:prstGeom prst="rect">
            <a:avLst/>
          </a:prstGeom>
          <a:noFill/>
          <a:ln w="9525">
            <a:solidFill>
              <a:schemeClr val="tx1"/>
            </a:solidFill>
            <a:prstDash val="lgDash"/>
            <a:miter lim="800000"/>
            <a:headEnd/>
            <a:tailEnd/>
          </a:ln>
        </p:spPr>
        <p:txBody>
          <a:bodyPr/>
          <a:lstStyle/>
          <a:p>
            <a:r>
              <a:rPr lang="cs-CZ" sz="1600" i="0">
                <a:solidFill>
                  <a:schemeClr val="hlink"/>
                </a:solidFill>
                <a:latin typeface="Verdana" pitchFamily="34" charset="0"/>
              </a:rPr>
              <a:t>Statistické testování odpovídá na otázku zda je pozorovaný rozdíl náhodný či nikoliv</a:t>
            </a:r>
            <a:r>
              <a:rPr lang="en-US" sz="1600" i="0">
                <a:solidFill>
                  <a:schemeClr val="hlink"/>
                </a:solidFill>
                <a:latin typeface="Verdana" pitchFamily="34" charset="0"/>
              </a:rPr>
              <a:t>.</a:t>
            </a:r>
            <a:r>
              <a:rPr lang="cs-CZ" sz="1600" i="0">
                <a:solidFill>
                  <a:schemeClr val="hlink"/>
                </a:solidFill>
                <a:latin typeface="Verdana" pitchFamily="34" charset="0"/>
              </a:rPr>
              <a:t> K odpovědi na otázku je využit statistický model – testová statistika. </a:t>
            </a:r>
            <a:endParaRPr lang="en-US" sz="1600" b="0" i="0">
              <a:solidFill>
                <a:schemeClr val="hlink"/>
              </a:solidFill>
              <a:latin typeface="Verdana" pitchFamily="34" charset="0"/>
            </a:endParaRPr>
          </a:p>
        </p:txBody>
      </p:sp>
      <p:sp>
        <p:nvSpPr>
          <p:cNvPr id="1048" name="Freeform 34"/>
          <p:cNvSpPr>
            <a:spLocks/>
          </p:cNvSpPr>
          <p:nvPr/>
        </p:nvSpPr>
        <p:spPr bwMode="auto">
          <a:xfrm>
            <a:off x="7077075" y="3527425"/>
            <a:ext cx="1465263" cy="280988"/>
          </a:xfrm>
          <a:custGeom>
            <a:avLst/>
            <a:gdLst>
              <a:gd name="T0" fmla="*/ 0 w 923"/>
              <a:gd name="T1" fmla="*/ 2147483647 h 177"/>
              <a:gd name="T2" fmla="*/ 2147483647 w 923"/>
              <a:gd name="T3" fmla="*/ 2147483647 h 177"/>
              <a:gd name="T4" fmla="*/ 2147483647 w 923"/>
              <a:gd name="T5" fmla="*/ 2147483647 h 177"/>
              <a:gd name="T6" fmla="*/ 2147483647 w 923"/>
              <a:gd name="T7" fmla="*/ 0 h 177"/>
              <a:gd name="T8" fmla="*/ 2147483647 w 923"/>
              <a:gd name="T9" fmla="*/ 0 h 17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923"/>
              <a:gd name="T16" fmla="*/ 0 h 177"/>
              <a:gd name="T17" fmla="*/ 923 w 923"/>
              <a:gd name="T18" fmla="*/ 177 h 17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923" h="177">
                <a:moveTo>
                  <a:pt x="0" y="49"/>
                </a:moveTo>
                <a:lnTo>
                  <a:pt x="34" y="60"/>
                </a:lnTo>
                <a:lnTo>
                  <a:pt x="76" y="177"/>
                </a:lnTo>
                <a:lnTo>
                  <a:pt x="76" y="0"/>
                </a:lnTo>
                <a:lnTo>
                  <a:pt x="923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 dirty="0" smtClean="0">
                <a:latin typeface="Arial" charset="0"/>
                <a:cs typeface="Arial" charset="0"/>
              </a:rPr>
              <a:t>Vytvořil Institut biostatistiky a analýz, Masarykova univerzita </a:t>
            </a:r>
            <a:br>
              <a:rPr lang="cs-CZ" i="0" dirty="0" smtClean="0">
                <a:latin typeface="Arial" charset="0"/>
                <a:cs typeface="Arial" charset="0"/>
              </a:rPr>
            </a:br>
            <a:r>
              <a:rPr lang="cs-CZ" dirty="0" smtClean="0">
                <a:latin typeface="Arial" charset="0"/>
                <a:cs typeface="Arial" charset="0"/>
              </a:rPr>
              <a:t>J. Jarkovský, L. Dušek</a:t>
            </a:r>
          </a:p>
          <a:p>
            <a:endParaRPr lang="cs-CZ" dirty="0" smtClean="0">
              <a:latin typeface="Arial" charset="0"/>
              <a:cs typeface="Arial" charset="0"/>
            </a:endParaRPr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algn="l" eaLnBrk="1" hangingPunct="1"/>
            <a:r>
              <a:rPr lang="cs-CZ" smtClean="0"/>
              <a:t>Možné chyby při testování hypotéz</a:t>
            </a:r>
          </a:p>
        </p:txBody>
      </p:sp>
      <p:sp>
        <p:nvSpPr>
          <p:cNvPr id="25604" name="Text Box 3"/>
          <p:cNvSpPr txBox="1">
            <a:spLocks noChangeArrowheads="1"/>
          </p:cNvSpPr>
          <p:nvPr/>
        </p:nvSpPr>
        <p:spPr bwMode="auto">
          <a:xfrm>
            <a:off x="3327400" y="2349500"/>
            <a:ext cx="2613025" cy="352425"/>
          </a:xfrm>
          <a:prstGeom prst="rect">
            <a:avLst/>
          </a:prstGeom>
          <a:solidFill>
            <a:srgbClr val="A50021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cs-CZ" sz="2000" b="0" i="0">
                <a:solidFill>
                  <a:schemeClr val="bg1"/>
                </a:solidFill>
                <a:latin typeface="Verdana" pitchFamily="34" charset="0"/>
              </a:rPr>
              <a:t>Závěr testu</a:t>
            </a:r>
          </a:p>
        </p:txBody>
      </p:sp>
      <p:sp>
        <p:nvSpPr>
          <p:cNvPr id="25605" name="Text Box 4"/>
          <p:cNvSpPr txBox="1">
            <a:spLocks noChangeArrowheads="1"/>
          </p:cNvSpPr>
          <p:nvPr/>
        </p:nvSpPr>
        <p:spPr bwMode="auto">
          <a:xfrm>
            <a:off x="3348038" y="2852738"/>
            <a:ext cx="1173162" cy="666750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</p:spPr>
        <p:txBody>
          <a:bodyPr lIns="18000" rIns="18000" anchor="ctr"/>
          <a:lstStyle/>
          <a:p>
            <a:pPr algn="ctr" eaLnBrk="0" hangingPunct="0"/>
            <a:r>
              <a:rPr lang="cs-CZ" sz="1200" i="0" dirty="0">
                <a:latin typeface="Verdana" pitchFamily="34" charset="0"/>
              </a:rPr>
              <a:t>H</a:t>
            </a:r>
            <a:r>
              <a:rPr lang="cs-CZ" sz="1200" i="0" baseline="-25000" dirty="0">
                <a:latin typeface="Verdana" pitchFamily="34" charset="0"/>
              </a:rPr>
              <a:t>0</a:t>
            </a:r>
            <a:endParaRPr lang="cs-CZ" sz="1200" i="0" dirty="0">
              <a:latin typeface="Verdana" pitchFamily="34" charset="0"/>
            </a:endParaRPr>
          </a:p>
          <a:p>
            <a:pPr algn="ctr" eaLnBrk="0" hangingPunct="0"/>
            <a:r>
              <a:rPr lang="cs-CZ" sz="1200" i="0" dirty="0" smtClean="0">
                <a:latin typeface="Verdana" pitchFamily="34" charset="0"/>
              </a:rPr>
              <a:t>nezamítáme</a:t>
            </a:r>
            <a:endParaRPr lang="cs-CZ" sz="1200" i="0" dirty="0">
              <a:latin typeface="Verdana" pitchFamily="34" charset="0"/>
            </a:endParaRPr>
          </a:p>
        </p:txBody>
      </p:sp>
      <p:sp>
        <p:nvSpPr>
          <p:cNvPr id="25606" name="Text Box 5"/>
          <p:cNvSpPr txBox="1">
            <a:spLocks noChangeArrowheads="1"/>
          </p:cNvSpPr>
          <p:nvPr/>
        </p:nvSpPr>
        <p:spPr bwMode="auto">
          <a:xfrm>
            <a:off x="4706938" y="2852738"/>
            <a:ext cx="1233487" cy="666750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</p:spPr>
        <p:txBody>
          <a:bodyPr lIns="18000" rIns="18000" anchor="ctr"/>
          <a:lstStyle/>
          <a:p>
            <a:pPr algn="ctr" eaLnBrk="0" hangingPunct="0"/>
            <a:r>
              <a:rPr lang="cs-CZ" sz="1200" i="0" dirty="0">
                <a:latin typeface="Verdana" pitchFamily="34" charset="0"/>
              </a:rPr>
              <a:t>H</a:t>
            </a:r>
            <a:r>
              <a:rPr lang="cs-CZ" sz="1200" i="0" baseline="-25000" dirty="0">
                <a:latin typeface="Verdana" pitchFamily="34" charset="0"/>
              </a:rPr>
              <a:t>0</a:t>
            </a:r>
            <a:endParaRPr lang="cs-CZ" sz="1200" i="0" dirty="0">
              <a:latin typeface="Verdana" pitchFamily="34" charset="0"/>
            </a:endParaRPr>
          </a:p>
          <a:p>
            <a:pPr algn="ctr" eaLnBrk="0" hangingPunct="0"/>
            <a:r>
              <a:rPr lang="cs-CZ" sz="1200" i="0" dirty="0" smtClean="0">
                <a:latin typeface="Verdana" pitchFamily="34" charset="0"/>
              </a:rPr>
              <a:t>zamítáme</a:t>
            </a:r>
            <a:endParaRPr lang="cs-CZ" sz="1200" i="0" dirty="0">
              <a:latin typeface="Verdana" pitchFamily="34" charset="0"/>
            </a:endParaRPr>
          </a:p>
        </p:txBody>
      </p:sp>
      <p:sp>
        <p:nvSpPr>
          <p:cNvPr id="25607" name="Text Box 6"/>
          <p:cNvSpPr txBox="1">
            <a:spLocks noChangeArrowheads="1"/>
          </p:cNvSpPr>
          <p:nvPr/>
        </p:nvSpPr>
        <p:spPr bwMode="auto">
          <a:xfrm>
            <a:off x="3602038" y="4567238"/>
            <a:ext cx="971550" cy="65722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l-GR" sz="2800" i="0"/>
              <a:t>β</a:t>
            </a:r>
            <a:endParaRPr lang="cs-CZ" sz="2800" i="0"/>
          </a:p>
        </p:txBody>
      </p:sp>
      <p:sp>
        <p:nvSpPr>
          <p:cNvPr id="25608" name="Text Box 7"/>
          <p:cNvSpPr txBox="1">
            <a:spLocks noChangeArrowheads="1"/>
          </p:cNvSpPr>
          <p:nvPr/>
        </p:nvSpPr>
        <p:spPr bwMode="auto">
          <a:xfrm>
            <a:off x="4730750" y="4548188"/>
            <a:ext cx="971550" cy="65722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cs-CZ" sz="2800" i="0"/>
              <a:t>1- </a:t>
            </a:r>
            <a:r>
              <a:rPr lang="el-GR" sz="2800" i="0"/>
              <a:t>β</a:t>
            </a:r>
          </a:p>
        </p:txBody>
      </p:sp>
      <p:sp>
        <p:nvSpPr>
          <p:cNvPr id="25609" name="Text Box 8"/>
          <p:cNvSpPr txBox="1">
            <a:spLocks noChangeArrowheads="1"/>
          </p:cNvSpPr>
          <p:nvPr/>
        </p:nvSpPr>
        <p:spPr bwMode="auto">
          <a:xfrm>
            <a:off x="3602038" y="3748088"/>
            <a:ext cx="971550" cy="65722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cs-CZ" sz="2800" i="0"/>
              <a:t>1- </a:t>
            </a:r>
            <a:r>
              <a:rPr lang="el-GR" sz="2800" i="0"/>
              <a:t>α</a:t>
            </a:r>
          </a:p>
        </p:txBody>
      </p:sp>
      <p:sp>
        <p:nvSpPr>
          <p:cNvPr id="25610" name="Text Box 9"/>
          <p:cNvSpPr txBox="1">
            <a:spLocks noChangeArrowheads="1"/>
          </p:cNvSpPr>
          <p:nvPr/>
        </p:nvSpPr>
        <p:spPr bwMode="auto">
          <a:xfrm>
            <a:off x="4730750" y="3729038"/>
            <a:ext cx="971550" cy="65722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l-GR" sz="2800" i="0"/>
              <a:t>α</a:t>
            </a:r>
            <a:endParaRPr lang="cs-CZ" sz="2800" i="0"/>
          </a:p>
        </p:txBody>
      </p:sp>
      <p:sp>
        <p:nvSpPr>
          <p:cNvPr id="25611" name="Text Box 10"/>
          <p:cNvSpPr txBox="1">
            <a:spLocks noChangeArrowheads="1"/>
          </p:cNvSpPr>
          <p:nvPr/>
        </p:nvSpPr>
        <p:spPr bwMode="auto">
          <a:xfrm rot="-5400000">
            <a:off x="1265238" y="4367213"/>
            <a:ext cx="1800225" cy="371475"/>
          </a:xfrm>
          <a:prstGeom prst="rect">
            <a:avLst/>
          </a:prstGeom>
          <a:solidFill>
            <a:srgbClr val="A50021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cs-CZ" sz="2000" b="0" i="0">
                <a:solidFill>
                  <a:schemeClr val="bg1"/>
                </a:solidFill>
                <a:latin typeface="Verdana" pitchFamily="34" charset="0"/>
              </a:rPr>
              <a:t>Skutečnost</a:t>
            </a:r>
          </a:p>
        </p:txBody>
      </p:sp>
      <p:sp>
        <p:nvSpPr>
          <p:cNvPr id="25612" name="Line 11"/>
          <p:cNvSpPr>
            <a:spLocks noChangeShapeType="1"/>
          </p:cNvSpPr>
          <p:nvPr/>
        </p:nvSpPr>
        <p:spPr bwMode="auto">
          <a:xfrm flipH="1">
            <a:off x="4597400" y="3465513"/>
            <a:ext cx="11113" cy="2124075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5613" name="Line 12"/>
          <p:cNvSpPr>
            <a:spLocks noChangeShapeType="1"/>
          </p:cNvSpPr>
          <p:nvPr/>
        </p:nvSpPr>
        <p:spPr bwMode="auto">
          <a:xfrm>
            <a:off x="3394075" y="4471988"/>
            <a:ext cx="2422525" cy="1587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5614" name="Text Box 13"/>
          <p:cNvSpPr txBox="1">
            <a:spLocks noChangeArrowheads="1"/>
          </p:cNvSpPr>
          <p:nvPr/>
        </p:nvSpPr>
        <p:spPr bwMode="auto">
          <a:xfrm rot="-5400000">
            <a:off x="2466975" y="3670301"/>
            <a:ext cx="771525" cy="736600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cs-CZ" sz="1400" i="0" dirty="0">
                <a:latin typeface="Verdana" pitchFamily="34" charset="0"/>
              </a:rPr>
              <a:t>H</a:t>
            </a:r>
            <a:r>
              <a:rPr lang="cs-CZ" sz="1400" i="0" baseline="-25000" dirty="0">
                <a:latin typeface="Verdana" pitchFamily="34" charset="0"/>
              </a:rPr>
              <a:t>0</a:t>
            </a:r>
            <a:endParaRPr lang="cs-CZ" sz="1400" i="0" dirty="0">
              <a:latin typeface="Verdana" pitchFamily="34" charset="0"/>
            </a:endParaRPr>
          </a:p>
          <a:p>
            <a:pPr algn="ctr" eaLnBrk="0" hangingPunct="0"/>
            <a:r>
              <a:rPr lang="cs-CZ" sz="1400" i="0" dirty="0">
                <a:latin typeface="Verdana" pitchFamily="34" charset="0"/>
              </a:rPr>
              <a:t>Platí</a:t>
            </a:r>
          </a:p>
        </p:txBody>
      </p:sp>
      <p:sp>
        <p:nvSpPr>
          <p:cNvPr id="25615" name="Text Box 14"/>
          <p:cNvSpPr txBox="1">
            <a:spLocks noChangeArrowheads="1"/>
          </p:cNvSpPr>
          <p:nvPr/>
        </p:nvSpPr>
        <p:spPr bwMode="auto">
          <a:xfrm rot="-5400000">
            <a:off x="2395538" y="4627563"/>
            <a:ext cx="914400" cy="736600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cs-CZ" sz="1400" i="0">
                <a:latin typeface="Verdana" pitchFamily="34" charset="0"/>
              </a:rPr>
              <a:t>H</a:t>
            </a:r>
            <a:r>
              <a:rPr lang="cs-CZ" sz="1400" i="0" baseline="-25000">
                <a:latin typeface="Verdana" pitchFamily="34" charset="0"/>
              </a:rPr>
              <a:t>0</a:t>
            </a:r>
            <a:endParaRPr lang="cs-CZ" sz="1400" i="0">
              <a:latin typeface="Verdana" pitchFamily="34" charset="0"/>
            </a:endParaRPr>
          </a:p>
          <a:p>
            <a:pPr algn="ctr" eaLnBrk="0" hangingPunct="0"/>
            <a:r>
              <a:rPr lang="cs-CZ" sz="1400" i="0">
                <a:latin typeface="Verdana" pitchFamily="34" charset="0"/>
              </a:rPr>
              <a:t>Neplatí</a:t>
            </a:r>
          </a:p>
        </p:txBody>
      </p:sp>
      <p:sp>
        <p:nvSpPr>
          <p:cNvPr id="25616" name="Rectangle 15"/>
          <p:cNvSpPr>
            <a:spLocks noGrp="1" noChangeArrowheads="1"/>
          </p:cNvSpPr>
          <p:nvPr>
            <p:ph type="body" idx="4294967295"/>
          </p:nvPr>
        </p:nvSpPr>
        <p:spPr>
          <a:xfrm>
            <a:off x="301625" y="1484313"/>
            <a:ext cx="8534400" cy="895350"/>
          </a:xfrm>
          <a:noFill/>
        </p:spPr>
        <p:txBody>
          <a:bodyPr/>
          <a:lstStyle/>
          <a:p>
            <a:pPr eaLnBrk="1" hangingPunct="1"/>
            <a:r>
              <a:rPr lang="cs-CZ" sz="1800" b="1" smtClean="0"/>
              <a:t>I přes dostatečnou velikost vzorku a kvalitní design experimentu se můžeme při rozhodnutí o zamítnutí/nezamítnutí nulové hypotézy dopustit chyby.</a:t>
            </a:r>
          </a:p>
        </p:txBody>
      </p:sp>
      <p:sp>
        <p:nvSpPr>
          <p:cNvPr id="25617" name="Rectangle 16"/>
          <p:cNvSpPr>
            <a:spLocks noChangeArrowheads="1"/>
          </p:cNvSpPr>
          <p:nvPr/>
        </p:nvSpPr>
        <p:spPr bwMode="auto">
          <a:xfrm>
            <a:off x="755650" y="2493963"/>
            <a:ext cx="2232025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cs-CZ" sz="1400" i="0">
                <a:latin typeface="Verdana" pitchFamily="34" charset="0"/>
              </a:rPr>
              <a:t>Správné rozhodnutí</a:t>
            </a:r>
          </a:p>
        </p:txBody>
      </p:sp>
      <p:sp>
        <p:nvSpPr>
          <p:cNvPr id="25618" name="Rectangle 17"/>
          <p:cNvSpPr>
            <a:spLocks noChangeArrowheads="1"/>
          </p:cNvSpPr>
          <p:nvPr/>
        </p:nvSpPr>
        <p:spPr bwMode="auto">
          <a:xfrm>
            <a:off x="6011863" y="5661025"/>
            <a:ext cx="2232025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cs-CZ" sz="1400" i="0">
                <a:latin typeface="Verdana" pitchFamily="34" charset="0"/>
              </a:rPr>
              <a:t>Správné rozhodnutí</a:t>
            </a:r>
          </a:p>
        </p:txBody>
      </p:sp>
      <p:sp>
        <p:nvSpPr>
          <p:cNvPr id="25619" name="Rectangle 18"/>
          <p:cNvSpPr>
            <a:spLocks noChangeArrowheads="1"/>
          </p:cNvSpPr>
          <p:nvPr/>
        </p:nvSpPr>
        <p:spPr bwMode="auto">
          <a:xfrm>
            <a:off x="971550" y="5876925"/>
            <a:ext cx="2232025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cs-CZ" sz="1400" i="0">
                <a:latin typeface="Verdana" pitchFamily="34" charset="0"/>
              </a:rPr>
              <a:t>Chyba II. druhu</a:t>
            </a:r>
          </a:p>
        </p:txBody>
      </p:sp>
      <p:sp>
        <p:nvSpPr>
          <p:cNvPr id="25620" name="Rectangle 19"/>
          <p:cNvSpPr>
            <a:spLocks noChangeArrowheads="1"/>
          </p:cNvSpPr>
          <p:nvPr/>
        </p:nvSpPr>
        <p:spPr bwMode="auto">
          <a:xfrm>
            <a:off x="6588125" y="2997200"/>
            <a:ext cx="2232025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cs-CZ" sz="1400" i="0">
                <a:latin typeface="Verdana" pitchFamily="34" charset="0"/>
              </a:rPr>
              <a:t>Chyba I. druhu</a:t>
            </a:r>
          </a:p>
        </p:txBody>
      </p:sp>
      <p:sp>
        <p:nvSpPr>
          <p:cNvPr id="25621" name="Line 20"/>
          <p:cNvSpPr>
            <a:spLocks noChangeShapeType="1"/>
          </p:cNvSpPr>
          <p:nvPr/>
        </p:nvSpPr>
        <p:spPr bwMode="auto">
          <a:xfrm flipV="1">
            <a:off x="2987675" y="5157788"/>
            <a:ext cx="936625" cy="792162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25622" name="Line 21"/>
          <p:cNvSpPr>
            <a:spLocks noChangeShapeType="1"/>
          </p:cNvSpPr>
          <p:nvPr/>
        </p:nvSpPr>
        <p:spPr bwMode="auto">
          <a:xfrm flipH="1">
            <a:off x="5508625" y="3429000"/>
            <a:ext cx="1655763" cy="576263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25623" name="Line 22"/>
          <p:cNvSpPr>
            <a:spLocks noChangeShapeType="1"/>
          </p:cNvSpPr>
          <p:nvPr/>
        </p:nvSpPr>
        <p:spPr bwMode="auto">
          <a:xfrm flipH="1" flipV="1">
            <a:off x="5653088" y="5013325"/>
            <a:ext cx="1079500" cy="576263"/>
          </a:xfrm>
          <a:prstGeom prst="line">
            <a:avLst/>
          </a:prstGeom>
          <a:noFill/>
          <a:ln w="19050">
            <a:solidFill>
              <a:srgbClr val="99CC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25624" name="Line 23"/>
          <p:cNvSpPr>
            <a:spLocks noChangeShapeType="1"/>
          </p:cNvSpPr>
          <p:nvPr/>
        </p:nvSpPr>
        <p:spPr bwMode="auto">
          <a:xfrm>
            <a:off x="2051050" y="2852738"/>
            <a:ext cx="1512888" cy="936625"/>
          </a:xfrm>
          <a:prstGeom prst="line">
            <a:avLst/>
          </a:prstGeom>
          <a:noFill/>
          <a:ln w="19050">
            <a:solidFill>
              <a:srgbClr val="99CC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 smtClean="0">
                <a:latin typeface="Arial" charset="0"/>
                <a:cs typeface="Arial" charset="0"/>
              </a:rPr>
              <a:t>Vytvořil Institut biostatistiky a analýz, Masarykova univerzita </a:t>
            </a:r>
            <a:br>
              <a:rPr lang="cs-CZ" i="0" smtClean="0">
                <a:latin typeface="Arial" charset="0"/>
                <a:cs typeface="Arial" charset="0"/>
              </a:rPr>
            </a:br>
            <a:r>
              <a:rPr lang="cs-CZ" smtClean="0">
                <a:latin typeface="Arial" charset="0"/>
                <a:cs typeface="Arial" charset="0"/>
              </a:rPr>
              <a:t>J. Jarkovský, L. Dušek</a:t>
            </a:r>
          </a:p>
          <a:p>
            <a:endParaRPr lang="cs-CZ" smtClean="0">
              <a:latin typeface="Arial" charset="0"/>
              <a:cs typeface="Arial" charset="0"/>
            </a:endParaRPr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algn="l" eaLnBrk="1" hangingPunct="1"/>
            <a:r>
              <a:rPr lang="cs-CZ" smtClean="0"/>
              <a:t>Význam chyb při testování hypotéz</a:t>
            </a:r>
          </a:p>
        </p:txBody>
      </p:sp>
      <p:sp>
        <p:nvSpPr>
          <p:cNvPr id="26628" name="Text Box 3"/>
          <p:cNvSpPr txBox="1">
            <a:spLocks noChangeArrowheads="1"/>
          </p:cNvSpPr>
          <p:nvPr/>
        </p:nvSpPr>
        <p:spPr bwMode="auto">
          <a:xfrm>
            <a:off x="1398588" y="1628775"/>
            <a:ext cx="5295900" cy="495300"/>
          </a:xfrm>
          <a:prstGeom prst="rect">
            <a:avLst/>
          </a:prstGeom>
          <a:solidFill>
            <a:srgbClr val="FFCC66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cs-CZ" sz="2000" i="0">
                <a:latin typeface="Verdana" pitchFamily="34" charset="0"/>
              </a:rPr>
              <a:t>Pravděpodobnost chyby 1. druhu</a:t>
            </a:r>
          </a:p>
        </p:txBody>
      </p:sp>
      <p:sp>
        <p:nvSpPr>
          <p:cNvPr id="26629" name="Text Box 4"/>
          <p:cNvSpPr txBox="1">
            <a:spLocks noChangeArrowheads="1"/>
          </p:cNvSpPr>
          <p:nvPr/>
        </p:nvSpPr>
        <p:spPr bwMode="auto">
          <a:xfrm>
            <a:off x="1731963" y="2359025"/>
            <a:ext cx="657225" cy="6286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800" i="0">
                <a:solidFill>
                  <a:srgbClr val="CC0000"/>
                </a:solidFill>
                <a:latin typeface="Symbol" pitchFamily="18" charset="2"/>
              </a:rPr>
              <a:t>a</a:t>
            </a:r>
          </a:p>
        </p:txBody>
      </p:sp>
      <p:sp>
        <p:nvSpPr>
          <p:cNvPr id="26630" name="Text Box 5"/>
          <p:cNvSpPr txBox="1">
            <a:spLocks noChangeArrowheads="1"/>
          </p:cNvSpPr>
          <p:nvPr/>
        </p:nvSpPr>
        <p:spPr bwMode="auto">
          <a:xfrm>
            <a:off x="3532188" y="2473325"/>
            <a:ext cx="542925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cs-CZ" i="0">
                <a:latin typeface="Verdana" pitchFamily="34" charset="0"/>
              </a:rPr>
              <a:t>Pravděpodobnost nesprávného zamítnutí nulové hypotézy</a:t>
            </a:r>
          </a:p>
        </p:txBody>
      </p:sp>
      <p:sp>
        <p:nvSpPr>
          <p:cNvPr id="26631" name="AutoShape 6"/>
          <p:cNvSpPr>
            <a:spLocks noChangeArrowheads="1"/>
          </p:cNvSpPr>
          <p:nvPr/>
        </p:nvSpPr>
        <p:spPr bwMode="auto">
          <a:xfrm>
            <a:off x="2522538" y="2406650"/>
            <a:ext cx="885825" cy="485775"/>
          </a:xfrm>
          <a:prstGeom prst="notchedRightArrow">
            <a:avLst>
              <a:gd name="adj1" fmla="val 50000"/>
              <a:gd name="adj2" fmla="val 45588"/>
            </a:avLst>
          </a:pr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cs-CZ" sz="1400" b="0" i="0">
              <a:latin typeface="Verdana" pitchFamily="34" charset="0"/>
            </a:endParaRPr>
          </a:p>
        </p:txBody>
      </p:sp>
      <p:sp>
        <p:nvSpPr>
          <p:cNvPr id="26632" name="Text Box 7"/>
          <p:cNvSpPr txBox="1">
            <a:spLocks noChangeArrowheads="1"/>
          </p:cNvSpPr>
          <p:nvPr/>
        </p:nvSpPr>
        <p:spPr bwMode="auto">
          <a:xfrm>
            <a:off x="1398588" y="3140075"/>
            <a:ext cx="5295900" cy="495300"/>
          </a:xfrm>
          <a:prstGeom prst="rect">
            <a:avLst/>
          </a:prstGeom>
          <a:solidFill>
            <a:srgbClr val="FFCC66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cs-CZ" sz="2000" i="0">
                <a:latin typeface="Verdana" pitchFamily="34" charset="0"/>
              </a:rPr>
              <a:t>Pravděpodobnost chyby 2. druhu</a:t>
            </a:r>
          </a:p>
        </p:txBody>
      </p:sp>
      <p:sp>
        <p:nvSpPr>
          <p:cNvPr id="26633" name="Text Box 8"/>
          <p:cNvSpPr txBox="1">
            <a:spLocks noChangeArrowheads="1"/>
          </p:cNvSpPr>
          <p:nvPr/>
        </p:nvSpPr>
        <p:spPr bwMode="auto">
          <a:xfrm>
            <a:off x="1731963" y="3924300"/>
            <a:ext cx="657225" cy="6286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800" i="0">
                <a:solidFill>
                  <a:srgbClr val="CC0000"/>
                </a:solidFill>
                <a:latin typeface="Symbol" pitchFamily="18" charset="2"/>
              </a:rPr>
              <a:t>b</a:t>
            </a:r>
          </a:p>
        </p:txBody>
      </p:sp>
      <p:sp>
        <p:nvSpPr>
          <p:cNvPr id="26634" name="Text Box 9"/>
          <p:cNvSpPr txBox="1">
            <a:spLocks noChangeArrowheads="1"/>
          </p:cNvSpPr>
          <p:nvPr/>
        </p:nvSpPr>
        <p:spPr bwMode="auto">
          <a:xfrm>
            <a:off x="3532188" y="4005263"/>
            <a:ext cx="54483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cs-CZ" i="0">
                <a:latin typeface="Verdana" pitchFamily="34" charset="0"/>
              </a:rPr>
              <a:t>Pravděpodobnost nerozpoznání neplatné nulové hypotézy</a:t>
            </a:r>
          </a:p>
        </p:txBody>
      </p:sp>
      <p:sp>
        <p:nvSpPr>
          <p:cNvPr id="26635" name="AutoShape 10"/>
          <p:cNvSpPr>
            <a:spLocks noChangeArrowheads="1"/>
          </p:cNvSpPr>
          <p:nvPr/>
        </p:nvSpPr>
        <p:spPr bwMode="auto">
          <a:xfrm>
            <a:off x="2522538" y="3938588"/>
            <a:ext cx="885825" cy="485775"/>
          </a:xfrm>
          <a:prstGeom prst="notchedRightArrow">
            <a:avLst>
              <a:gd name="adj1" fmla="val 50000"/>
              <a:gd name="adj2" fmla="val 45588"/>
            </a:avLst>
          </a:pr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cs-CZ" sz="1400" b="0" i="0">
              <a:latin typeface="Verdana" pitchFamily="34" charset="0"/>
            </a:endParaRPr>
          </a:p>
        </p:txBody>
      </p:sp>
      <p:sp>
        <p:nvSpPr>
          <p:cNvPr id="26636" name="Text Box 11"/>
          <p:cNvSpPr txBox="1">
            <a:spLocks noChangeArrowheads="1"/>
          </p:cNvSpPr>
          <p:nvPr/>
        </p:nvSpPr>
        <p:spPr bwMode="auto">
          <a:xfrm>
            <a:off x="1398588" y="4716463"/>
            <a:ext cx="5295900" cy="495300"/>
          </a:xfrm>
          <a:prstGeom prst="rect">
            <a:avLst/>
          </a:prstGeom>
          <a:solidFill>
            <a:srgbClr val="FFCC66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cs-CZ" sz="2000" i="0">
                <a:latin typeface="Verdana" pitchFamily="34" charset="0"/>
              </a:rPr>
              <a:t>Síla testu</a:t>
            </a:r>
          </a:p>
        </p:txBody>
      </p:sp>
      <p:sp>
        <p:nvSpPr>
          <p:cNvPr id="26637" name="Text Box 12"/>
          <p:cNvSpPr txBox="1">
            <a:spLocks noChangeArrowheads="1"/>
          </p:cNvSpPr>
          <p:nvPr/>
        </p:nvSpPr>
        <p:spPr bwMode="auto">
          <a:xfrm>
            <a:off x="1731963" y="5481638"/>
            <a:ext cx="771525" cy="6286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800" i="0">
                <a:solidFill>
                  <a:srgbClr val="CC0000"/>
                </a:solidFill>
              </a:rPr>
              <a:t>1-</a:t>
            </a:r>
            <a:r>
              <a:rPr lang="cs-CZ" sz="2800" i="0">
                <a:solidFill>
                  <a:srgbClr val="CC0000"/>
                </a:solidFill>
                <a:latin typeface="Symbol" pitchFamily="18" charset="2"/>
              </a:rPr>
              <a:t>b</a:t>
            </a:r>
          </a:p>
        </p:txBody>
      </p:sp>
      <p:sp>
        <p:nvSpPr>
          <p:cNvPr id="26638" name="Text Box 13"/>
          <p:cNvSpPr txBox="1">
            <a:spLocks noChangeArrowheads="1"/>
          </p:cNvSpPr>
          <p:nvPr/>
        </p:nvSpPr>
        <p:spPr bwMode="auto">
          <a:xfrm>
            <a:off x="3532188" y="5419725"/>
            <a:ext cx="5448300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cs-CZ" i="0">
                <a:latin typeface="Verdana" pitchFamily="34" charset="0"/>
              </a:rPr>
              <a:t>Pravděpodobnostně vyjádřená schopnost rozpoznat neplatnost hypotézy</a:t>
            </a:r>
          </a:p>
        </p:txBody>
      </p:sp>
      <p:sp>
        <p:nvSpPr>
          <p:cNvPr id="26639" name="AutoShape 14"/>
          <p:cNvSpPr>
            <a:spLocks noChangeArrowheads="1"/>
          </p:cNvSpPr>
          <p:nvPr/>
        </p:nvSpPr>
        <p:spPr bwMode="auto">
          <a:xfrm>
            <a:off x="2522538" y="5500688"/>
            <a:ext cx="885825" cy="485775"/>
          </a:xfrm>
          <a:prstGeom prst="notchedRightArrow">
            <a:avLst>
              <a:gd name="adj1" fmla="val 50000"/>
              <a:gd name="adj2" fmla="val 45588"/>
            </a:avLst>
          </a:pr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cs-CZ" sz="1400" b="0" i="0">
              <a:latin typeface="Verdana" pitchFamily="34" charset="0"/>
            </a:endParaRPr>
          </a:p>
        </p:txBody>
      </p:sp>
      <p:sp>
        <p:nvSpPr>
          <p:cNvPr id="26640" name="AutoShape 15"/>
          <p:cNvSpPr>
            <a:spLocks noChangeArrowheads="1"/>
          </p:cNvSpPr>
          <p:nvPr/>
        </p:nvSpPr>
        <p:spPr bwMode="auto">
          <a:xfrm>
            <a:off x="827088" y="1733550"/>
            <a:ext cx="390525" cy="285750"/>
          </a:xfrm>
          <a:prstGeom prst="chevron">
            <a:avLst>
              <a:gd name="adj" fmla="val 34167"/>
            </a:avLst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s-CZ" sz="1400" b="0" i="0">
              <a:latin typeface="Verdana" pitchFamily="34" charset="0"/>
            </a:endParaRPr>
          </a:p>
        </p:txBody>
      </p:sp>
      <p:sp>
        <p:nvSpPr>
          <p:cNvPr id="26641" name="AutoShape 16"/>
          <p:cNvSpPr>
            <a:spLocks noChangeArrowheads="1"/>
          </p:cNvSpPr>
          <p:nvPr/>
        </p:nvSpPr>
        <p:spPr bwMode="auto">
          <a:xfrm>
            <a:off x="827088" y="3244850"/>
            <a:ext cx="390525" cy="285750"/>
          </a:xfrm>
          <a:prstGeom prst="chevron">
            <a:avLst>
              <a:gd name="adj" fmla="val 34167"/>
            </a:avLst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s-CZ" sz="1400" b="0" i="0">
              <a:latin typeface="Verdana" pitchFamily="34" charset="0"/>
            </a:endParaRPr>
          </a:p>
        </p:txBody>
      </p:sp>
      <p:sp>
        <p:nvSpPr>
          <p:cNvPr id="26642" name="AutoShape 17"/>
          <p:cNvSpPr>
            <a:spLocks noChangeArrowheads="1"/>
          </p:cNvSpPr>
          <p:nvPr/>
        </p:nvSpPr>
        <p:spPr bwMode="auto">
          <a:xfrm>
            <a:off x="827088" y="4821238"/>
            <a:ext cx="390525" cy="285750"/>
          </a:xfrm>
          <a:prstGeom prst="chevron">
            <a:avLst>
              <a:gd name="adj" fmla="val 34167"/>
            </a:avLst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s-CZ" sz="1400" b="0" i="0">
              <a:latin typeface="Verdana" pitchFamily="34" charset="0"/>
            </a:endParaRPr>
          </a:p>
        </p:txBody>
      </p:sp>
      <p:sp>
        <p:nvSpPr>
          <p:cNvPr id="20" name="Popisek se šipkou doleva 19"/>
          <p:cNvSpPr/>
          <p:nvPr/>
        </p:nvSpPr>
        <p:spPr>
          <a:xfrm>
            <a:off x="6660232" y="1268760"/>
            <a:ext cx="2232248" cy="1080120"/>
          </a:xfrm>
          <a:prstGeom prst="leftArrowCallout">
            <a:avLst>
              <a:gd name="adj1" fmla="val 16000"/>
              <a:gd name="adj2" fmla="val 25000"/>
              <a:gd name="adj3" fmla="val 25000"/>
              <a:gd name="adj4" fmla="val 76930"/>
            </a:avLst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 smtClean="0"/>
              <a:t>Před výpočtem testu si stanovujeme maximální přípustnou pravděpodobnost. Obvykle 5 %.</a:t>
            </a:r>
            <a:endParaRPr lang="cs-CZ" dirty="0"/>
          </a:p>
        </p:txBody>
      </p:sp>
      <p:sp>
        <p:nvSpPr>
          <p:cNvPr id="21" name="Popisek se šipkou doleva 20"/>
          <p:cNvSpPr/>
          <p:nvPr/>
        </p:nvSpPr>
        <p:spPr>
          <a:xfrm>
            <a:off x="6660232" y="2924944"/>
            <a:ext cx="2232248" cy="720080"/>
          </a:xfrm>
          <a:prstGeom prst="leftArrowCallout">
            <a:avLst>
              <a:gd name="adj1" fmla="val 25179"/>
              <a:gd name="adj2" fmla="val 38770"/>
              <a:gd name="adj3" fmla="val 35710"/>
              <a:gd name="adj4" fmla="val 76930"/>
            </a:avLst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 smtClean="0"/>
              <a:t>Nemůžeme ovlivnit jinak než výběrem testu.</a:t>
            </a:r>
            <a:endParaRPr lang="cs-CZ" dirty="0"/>
          </a:p>
        </p:txBody>
      </p:sp>
      <p:sp>
        <p:nvSpPr>
          <p:cNvPr id="22" name="Popisek se šipkou doleva 21"/>
          <p:cNvSpPr/>
          <p:nvPr/>
        </p:nvSpPr>
        <p:spPr>
          <a:xfrm>
            <a:off x="6660232" y="4509120"/>
            <a:ext cx="2232248" cy="864096"/>
          </a:xfrm>
          <a:prstGeom prst="leftArrowCallout">
            <a:avLst>
              <a:gd name="adj1" fmla="val 17529"/>
              <a:gd name="adj2" fmla="val 33670"/>
              <a:gd name="adj3" fmla="val 30610"/>
              <a:gd name="adj4" fmla="val 76930"/>
            </a:avLst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 smtClean="0"/>
              <a:t>Síla testu je vlastností testu – parametrické testy mají vyšší sílu než </a:t>
            </a:r>
            <a:r>
              <a:rPr lang="cs-CZ" sz="1200" dirty="0" err="1" smtClean="0"/>
              <a:t>neparametrické</a:t>
            </a:r>
            <a:r>
              <a:rPr lang="cs-CZ" sz="1200" dirty="0" smtClean="0"/>
              <a:t>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2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build="p" animBg="1"/>
      <p:bldP spid="21" grpId="0" build="p" animBg="1"/>
      <p:bldP spid="22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P-hodnota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idx="4294967295"/>
          </p:nvPr>
        </p:nvSpPr>
        <p:spPr>
          <a:xfrm>
            <a:off x="395536" y="1600200"/>
            <a:ext cx="8229600" cy="4525963"/>
          </a:xfrm>
        </p:spPr>
        <p:txBody>
          <a:bodyPr/>
          <a:lstStyle/>
          <a:p>
            <a:pPr marL="0" indent="0">
              <a:buFont typeface="Wingdings 2" pitchFamily="18" charset="2"/>
              <a:buNone/>
              <a:defRPr/>
            </a:pPr>
            <a:r>
              <a:rPr lang="cs-CZ" sz="2000" dirty="0" smtClean="0"/>
              <a:t>Významnost hypotézy hodnotíme dle získané tzv.  p-hodnoty, která vyjadřuje pravděpodobnost, s jakou číselné realizace výběru podporují H</a:t>
            </a:r>
            <a:r>
              <a:rPr lang="cs-CZ" sz="2000" baseline="-25000" dirty="0" smtClean="0"/>
              <a:t>0</a:t>
            </a:r>
            <a:r>
              <a:rPr lang="cs-CZ" sz="2000" dirty="0" smtClean="0"/>
              <a:t>, je-li pravdivá.</a:t>
            </a:r>
          </a:p>
          <a:p>
            <a:pPr marL="0" indent="0">
              <a:buFont typeface="Wingdings 2" pitchFamily="18" charset="2"/>
              <a:buNone/>
              <a:defRPr/>
            </a:pPr>
            <a:r>
              <a:rPr lang="cs-CZ" sz="2000" dirty="0" smtClean="0"/>
              <a:t>P-hodnotu porovnáme s </a:t>
            </a:r>
            <a:r>
              <a:rPr lang="el-GR" sz="2000" dirty="0" smtClean="0"/>
              <a:t>α (</a:t>
            </a:r>
            <a:r>
              <a:rPr lang="cs-CZ" sz="2000" dirty="0" smtClean="0"/>
              <a:t>hladina významnosti, stanovujeme ji na 0,05, tzn., že připouštíme 5 % chybu testu, tedy, že zamítneme H</a:t>
            </a:r>
            <a:r>
              <a:rPr lang="cs-CZ" sz="2000" baseline="-25000" dirty="0" smtClean="0"/>
              <a:t>0</a:t>
            </a:r>
            <a:r>
              <a:rPr lang="cs-CZ" sz="2000" dirty="0" smtClean="0"/>
              <a:t>, ačkoliv ve skutečnosti platí).</a:t>
            </a:r>
          </a:p>
          <a:p>
            <a:pPr marL="0" indent="0">
              <a:buFont typeface="Wingdings 2" pitchFamily="18" charset="2"/>
              <a:buNone/>
              <a:defRPr/>
            </a:pPr>
            <a:r>
              <a:rPr lang="cs-CZ" sz="2000" dirty="0" smtClean="0"/>
              <a:t>P-hodnotu získáme při testování hypotéz ve statistickém softwaru.</a:t>
            </a:r>
          </a:p>
          <a:p>
            <a:pPr marL="0" indent="0">
              <a:buFont typeface="Wingdings 2" pitchFamily="18" charset="2"/>
              <a:buNone/>
              <a:defRPr/>
            </a:pPr>
            <a:endParaRPr lang="cs-CZ" sz="2000" dirty="0" smtClean="0"/>
          </a:p>
          <a:p>
            <a:pPr>
              <a:defRPr/>
            </a:pPr>
            <a:r>
              <a:rPr lang="cs-CZ" sz="2000" dirty="0" smtClean="0"/>
              <a:t>Je-li p-hodnota  ≤ </a:t>
            </a:r>
            <a:r>
              <a:rPr lang="el-GR" sz="2000" dirty="0" smtClean="0"/>
              <a:t>α, </a:t>
            </a:r>
            <a:r>
              <a:rPr lang="cs-CZ" sz="2000" dirty="0" smtClean="0"/>
              <a:t>pak  H</a:t>
            </a:r>
            <a:r>
              <a:rPr lang="cs-CZ" sz="2000" baseline="-25000" dirty="0" smtClean="0"/>
              <a:t>0</a:t>
            </a:r>
            <a:r>
              <a:rPr lang="cs-CZ" sz="2000" dirty="0" smtClean="0"/>
              <a:t> zamítáme na hladině významnosti </a:t>
            </a:r>
            <a:r>
              <a:rPr lang="el-GR" sz="2000" dirty="0" smtClean="0"/>
              <a:t>α</a:t>
            </a:r>
            <a:r>
              <a:rPr lang="cs-CZ" sz="2000" dirty="0" smtClean="0"/>
              <a:t> a přijímáme H</a:t>
            </a:r>
            <a:r>
              <a:rPr lang="cs-CZ" sz="2000" baseline="-25000" dirty="0" smtClean="0"/>
              <a:t>A</a:t>
            </a:r>
            <a:r>
              <a:rPr lang="cs-CZ" sz="2000" dirty="0" smtClean="0"/>
              <a:t>.</a:t>
            </a:r>
          </a:p>
          <a:p>
            <a:pPr>
              <a:defRPr/>
            </a:pPr>
            <a:r>
              <a:rPr lang="cs-CZ" sz="2000" dirty="0" smtClean="0"/>
              <a:t>Je-li p-hodnota &gt; </a:t>
            </a:r>
            <a:r>
              <a:rPr lang="el-GR" sz="2000" dirty="0" smtClean="0"/>
              <a:t>α, </a:t>
            </a:r>
            <a:r>
              <a:rPr lang="cs-CZ" sz="2000" dirty="0" smtClean="0"/>
              <a:t>pak H</a:t>
            </a:r>
            <a:r>
              <a:rPr lang="cs-CZ" sz="2000" baseline="-25000" dirty="0" smtClean="0"/>
              <a:t>0</a:t>
            </a:r>
            <a:r>
              <a:rPr lang="cs-CZ" sz="2000" dirty="0" smtClean="0"/>
              <a:t> nezamítáme na hladině významnosti </a:t>
            </a:r>
            <a:r>
              <a:rPr lang="el-GR" sz="2000" dirty="0" smtClean="0"/>
              <a:t>α</a:t>
            </a:r>
            <a:r>
              <a:rPr lang="cs-CZ" sz="2000" dirty="0" smtClean="0"/>
              <a:t>.</a:t>
            </a:r>
          </a:p>
          <a:p>
            <a:pPr>
              <a:defRPr/>
            </a:pPr>
            <a:endParaRPr lang="cs-CZ" sz="2000" dirty="0" smtClean="0"/>
          </a:p>
          <a:p>
            <a:pPr marL="0">
              <a:buFont typeface="Wingdings 2" pitchFamily="18" charset="2"/>
              <a:buNone/>
              <a:defRPr/>
            </a:pPr>
            <a:r>
              <a:rPr lang="cs-CZ" sz="2000" dirty="0" smtClean="0"/>
              <a:t>P-hodnota vyjadřuje pravděpodobnost za platnosti H</a:t>
            </a:r>
            <a:r>
              <a:rPr lang="cs-CZ" sz="2000" baseline="-25000" dirty="0" smtClean="0"/>
              <a:t>0</a:t>
            </a:r>
            <a:r>
              <a:rPr lang="cs-CZ" sz="2000" dirty="0" smtClean="0"/>
              <a:t>, s níž bychom získali stejnou nebo extrémnější hodnotu testové statistiky.</a:t>
            </a:r>
            <a:endParaRPr lang="cs-CZ" sz="2000" dirty="0"/>
          </a:p>
        </p:txBody>
      </p:sp>
      <p:pic>
        <p:nvPicPr>
          <p:cNvPr id="7" name="Picture 16" descr="logo-IBA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388" y="6381750"/>
            <a:ext cx="50323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xfrm>
            <a:off x="827088" y="6410325"/>
            <a:ext cx="3581400" cy="366713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 dirty="0" smtClean="0">
                <a:latin typeface="Arial" charset="0"/>
                <a:cs typeface="Arial" charset="0"/>
              </a:rPr>
              <a:t>Vytvořil Institut biostatistiky a analýz, Masarykova univerzita </a:t>
            </a:r>
            <a:br>
              <a:rPr lang="cs-CZ" i="0" dirty="0" smtClean="0">
                <a:latin typeface="Arial" charset="0"/>
                <a:cs typeface="Arial" charset="0"/>
              </a:rPr>
            </a:br>
            <a:r>
              <a:rPr lang="cs-CZ" dirty="0" smtClean="0">
                <a:latin typeface="Arial" charset="0"/>
                <a:cs typeface="Arial" charset="0"/>
              </a:rPr>
              <a:t>J. Jarkovský, L. Dušek</a:t>
            </a:r>
          </a:p>
          <a:p>
            <a:endParaRPr lang="cs-CZ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 dirty="0" smtClean="0">
                <a:latin typeface="Arial" charset="0"/>
                <a:cs typeface="Arial" charset="0"/>
              </a:rPr>
              <a:t>Vytvořil Institut biostatistiky a analýz, Masarykova univerzita </a:t>
            </a:r>
            <a:br>
              <a:rPr lang="cs-CZ" i="0" dirty="0" smtClean="0">
                <a:latin typeface="Arial" charset="0"/>
                <a:cs typeface="Arial" charset="0"/>
              </a:rPr>
            </a:br>
            <a:r>
              <a:rPr lang="cs-CZ" dirty="0" smtClean="0">
                <a:latin typeface="Arial" charset="0"/>
                <a:cs typeface="Arial" charset="0"/>
              </a:rPr>
              <a:t>J. Jarkovský, L. Dušek</a:t>
            </a:r>
          </a:p>
          <a:p>
            <a:endParaRPr lang="cs-CZ" dirty="0" smtClean="0">
              <a:latin typeface="Arial" charset="0"/>
              <a:cs typeface="Arial" charset="0"/>
            </a:endParaRPr>
          </a:p>
        </p:txBody>
      </p:sp>
      <p:sp>
        <p:nvSpPr>
          <p:cNvPr id="28675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smtClean="0"/>
              <a:t>Parametrické vs. neparametrické testy</a:t>
            </a:r>
          </a:p>
        </p:txBody>
      </p:sp>
      <p:sp>
        <p:nvSpPr>
          <p:cNvPr id="28676" name="AutoShape 3"/>
          <p:cNvSpPr>
            <a:spLocks noChangeArrowheads="1"/>
          </p:cNvSpPr>
          <p:nvPr/>
        </p:nvSpPr>
        <p:spPr bwMode="auto">
          <a:xfrm>
            <a:off x="323850" y="1317625"/>
            <a:ext cx="8424863" cy="576263"/>
          </a:xfrm>
          <a:prstGeom prst="roundRect">
            <a:avLst>
              <a:gd name="adj" fmla="val 16667"/>
            </a:avLst>
          </a:prstGeom>
          <a:noFill/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pPr marL="342900" indent="-342900">
              <a:spcBef>
                <a:spcPct val="20000"/>
              </a:spcBef>
            </a:pPr>
            <a:r>
              <a:rPr lang="cs-CZ" i="0">
                <a:latin typeface="Verdana" pitchFamily="34" charset="0"/>
              </a:rPr>
              <a:t>Parametrické testy</a:t>
            </a:r>
          </a:p>
        </p:txBody>
      </p:sp>
      <p:sp>
        <p:nvSpPr>
          <p:cNvPr id="28677" name="AutoShape 4"/>
          <p:cNvSpPr>
            <a:spLocks noChangeArrowheads="1"/>
          </p:cNvSpPr>
          <p:nvPr/>
        </p:nvSpPr>
        <p:spPr bwMode="auto">
          <a:xfrm>
            <a:off x="323850" y="3789363"/>
            <a:ext cx="8424863" cy="576262"/>
          </a:xfrm>
          <a:prstGeom prst="roundRect">
            <a:avLst>
              <a:gd name="adj" fmla="val 16667"/>
            </a:avLst>
          </a:prstGeom>
          <a:noFill/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pPr marL="342900" indent="-342900">
              <a:spcBef>
                <a:spcPct val="20000"/>
              </a:spcBef>
            </a:pPr>
            <a:r>
              <a:rPr lang="cs-CZ" i="0">
                <a:latin typeface="Verdana" pitchFamily="34" charset="0"/>
              </a:rPr>
              <a:t>Neparametrické testy</a:t>
            </a:r>
          </a:p>
        </p:txBody>
      </p:sp>
      <p:sp>
        <p:nvSpPr>
          <p:cNvPr id="28678" name="Text Box 5"/>
          <p:cNvSpPr txBox="1">
            <a:spLocks noChangeArrowheads="1"/>
          </p:cNvSpPr>
          <p:nvPr/>
        </p:nvSpPr>
        <p:spPr bwMode="auto">
          <a:xfrm>
            <a:off x="468313" y="1747838"/>
            <a:ext cx="8675687" cy="204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cs-CZ" sz="2000" b="0" i="0"/>
              <a:t>Mají předpoklady o rozložení vstupujících dat (např. normální rozložení)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cs-CZ" sz="2000" b="0" i="0"/>
              <a:t>Při stejném N a dodržení předpokladů mají vyšší sílu testu než testy neparametrické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cs-CZ" sz="2000" b="0" i="0"/>
              <a:t>Pokud nejsou dodrženy předpoklady parametrických testů, potom jejich síla testu prudce klesá a výsledek testu může být zcela chybný a nesmyslný </a:t>
            </a:r>
          </a:p>
        </p:txBody>
      </p:sp>
      <p:sp>
        <p:nvSpPr>
          <p:cNvPr id="28679" name="Text Box 6"/>
          <p:cNvSpPr txBox="1">
            <a:spLocks noChangeArrowheads="1"/>
          </p:cNvSpPr>
          <p:nvPr/>
        </p:nvSpPr>
        <p:spPr bwMode="auto">
          <a:xfrm>
            <a:off x="395288" y="4292600"/>
            <a:ext cx="8675687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cs-CZ" sz="2000" b="0" i="0"/>
              <a:t>Nemají předpoklady o rozložení vstupujících dat, lze je tedy použít i při asymetrickém rozložení, odlehlých hodnotách, či nedetekovatelném rozložení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cs-CZ" sz="2000" b="0" i="0"/>
              <a:t>Snížená síla těchto testů je způsobena redukcí informační hodnoty původních dat, kdy neparametrické testy nevyužívají původní hodnoty, ale nejčastěji pouze jejich pořadí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Administrativní">
  <a:themeElements>
    <a:clrScheme name="2_Administrativní 1">
      <a:dk1>
        <a:srgbClr val="000000"/>
      </a:dk1>
      <a:lt1>
        <a:srgbClr val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FFFFFF"/>
      </a:accent3>
      <a:accent4>
        <a:srgbClr val="000000"/>
      </a:accent4>
      <a:accent5>
        <a:srgbClr val="E5B7B1"/>
      </a:accent5>
      <a:accent6>
        <a:srgbClr val="B9A300"/>
      </a:accent6>
      <a:hlink>
        <a:srgbClr val="00A3D6"/>
      </a:hlink>
      <a:folHlink>
        <a:srgbClr val="694F07"/>
      </a:folHlink>
    </a:clrScheme>
    <a:fontScheme name="2_Administrativní">
      <a:majorFont>
        <a:latin typeface="Calibri"/>
        <a:ea typeface=""/>
        <a:cs typeface="Arial"/>
      </a:majorFont>
      <a:minorFont>
        <a:latin typeface="Calibri"/>
        <a:ea typeface=""/>
        <a:cs typeface="Arial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Administrativní 1">
        <a:dk1>
          <a:srgbClr val="000000"/>
        </a:dk1>
        <a:lt1>
          <a:srgbClr val="FFFFFF"/>
        </a:lt1>
        <a:dk2>
          <a:srgbClr val="646B86"/>
        </a:dk2>
        <a:lt2>
          <a:srgbClr val="C5D1D7"/>
        </a:lt2>
        <a:accent1>
          <a:srgbClr val="D16349"/>
        </a:accent1>
        <a:accent2>
          <a:srgbClr val="CCB400"/>
        </a:accent2>
        <a:accent3>
          <a:srgbClr val="FFFFFF"/>
        </a:accent3>
        <a:accent4>
          <a:srgbClr val="000000"/>
        </a:accent4>
        <a:accent5>
          <a:srgbClr val="E5B7B1"/>
        </a:accent5>
        <a:accent6>
          <a:srgbClr val="B9A300"/>
        </a:accent6>
        <a:hlink>
          <a:srgbClr val="00A3D6"/>
        </a:hlink>
        <a:folHlink>
          <a:srgbClr val="694F0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7_Administrativní">
  <a:themeElements>
    <a:clrScheme name="7_Administrativní 1">
      <a:dk1>
        <a:srgbClr val="000000"/>
      </a:dk1>
      <a:lt1>
        <a:srgbClr val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FFFFFF"/>
      </a:accent3>
      <a:accent4>
        <a:srgbClr val="000000"/>
      </a:accent4>
      <a:accent5>
        <a:srgbClr val="E5B7B1"/>
      </a:accent5>
      <a:accent6>
        <a:srgbClr val="B9A300"/>
      </a:accent6>
      <a:hlink>
        <a:srgbClr val="00A3D6"/>
      </a:hlink>
      <a:folHlink>
        <a:srgbClr val="694F07"/>
      </a:folHlink>
    </a:clrScheme>
    <a:fontScheme name="7_Administrativní">
      <a:majorFont>
        <a:latin typeface="Calibri"/>
        <a:ea typeface=""/>
        <a:cs typeface="Arial"/>
      </a:majorFont>
      <a:minorFont>
        <a:latin typeface="Calibri"/>
        <a:ea typeface=""/>
        <a:cs typeface="Arial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7_Administrativní 1">
        <a:dk1>
          <a:srgbClr val="000000"/>
        </a:dk1>
        <a:lt1>
          <a:srgbClr val="FFFFFF"/>
        </a:lt1>
        <a:dk2>
          <a:srgbClr val="646B86"/>
        </a:dk2>
        <a:lt2>
          <a:srgbClr val="C5D1D7"/>
        </a:lt2>
        <a:accent1>
          <a:srgbClr val="D16349"/>
        </a:accent1>
        <a:accent2>
          <a:srgbClr val="CCB400"/>
        </a:accent2>
        <a:accent3>
          <a:srgbClr val="FFFFFF"/>
        </a:accent3>
        <a:accent4>
          <a:srgbClr val="000000"/>
        </a:accent4>
        <a:accent5>
          <a:srgbClr val="E5B7B1"/>
        </a:accent5>
        <a:accent6>
          <a:srgbClr val="B9A300"/>
        </a:accent6>
        <a:hlink>
          <a:srgbClr val="00A3D6"/>
        </a:hlink>
        <a:folHlink>
          <a:srgbClr val="694F0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11319</TotalTime>
  <Words>1242</Words>
  <Application>Microsoft Office PowerPoint</Application>
  <PresentationFormat>Předvádění na obrazovce (4:3)</PresentationFormat>
  <Paragraphs>259</Paragraphs>
  <Slides>12</Slides>
  <Notes>5</Notes>
  <HiddenSlides>0</HiddenSlides>
  <MMClips>0</MMClips>
  <ScaleCrop>false</ScaleCrop>
  <HeadingPairs>
    <vt:vector size="8" baseType="variant">
      <vt:variant>
        <vt:lpstr>Použitá písma</vt:lpstr>
      </vt:variant>
      <vt:variant>
        <vt:i4>7</vt:i4>
      </vt:variant>
      <vt:variant>
        <vt:lpstr>Motiv</vt:lpstr>
      </vt:variant>
      <vt:variant>
        <vt:i4>3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23" baseType="lpstr">
      <vt:lpstr>Arial Unicode MS</vt:lpstr>
      <vt:lpstr>Arial</vt:lpstr>
      <vt:lpstr>Calibri</vt:lpstr>
      <vt:lpstr>Symbol</vt:lpstr>
      <vt:lpstr>Verdana</vt:lpstr>
      <vt:lpstr>Wingdings</vt:lpstr>
      <vt:lpstr>Wingdings 2</vt:lpstr>
      <vt:lpstr>Administrativní</vt:lpstr>
      <vt:lpstr>2_Administrativní</vt:lpstr>
      <vt:lpstr>7_Administrativní</vt:lpstr>
      <vt:lpstr>Graf</vt:lpstr>
      <vt:lpstr>7. Statistické testování</vt:lpstr>
      <vt:lpstr>Statistické testy a normalita dat</vt:lpstr>
      <vt:lpstr>Shrnutí statistických testů</vt:lpstr>
      <vt:lpstr>Shrnutí statistických testů</vt:lpstr>
      <vt:lpstr>Statistické testování – základní pojmy</vt:lpstr>
      <vt:lpstr>Možné chyby při testování hypotéz</vt:lpstr>
      <vt:lpstr>Význam chyb při testování hypotéz</vt:lpstr>
      <vt:lpstr>P-hodnota</vt:lpstr>
      <vt:lpstr>Parametrické vs. neparametrické testy</vt:lpstr>
      <vt:lpstr>One-sample vs. two sample testy</vt:lpstr>
      <vt:lpstr>Nepárový vs. párový design</vt:lpstr>
      <vt:lpstr>Normalita dat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SustrRadim</dc:creator>
  <cp:lastModifiedBy>kalina</cp:lastModifiedBy>
  <cp:revision>708</cp:revision>
  <dcterms:created xsi:type="dcterms:W3CDTF">2008-06-20T05:41:33Z</dcterms:created>
  <dcterms:modified xsi:type="dcterms:W3CDTF">2017-11-13T13:19:10Z</dcterms:modified>
</cp:coreProperties>
</file>