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6"/>
  </p:notesMasterIdLst>
  <p:sldIdLst>
    <p:sldId id="256" r:id="rId2"/>
    <p:sldId id="289" r:id="rId3"/>
    <p:sldId id="257" r:id="rId4"/>
    <p:sldId id="291" r:id="rId5"/>
    <p:sldId id="398" r:id="rId6"/>
    <p:sldId id="258" r:id="rId7"/>
    <p:sldId id="399" r:id="rId8"/>
    <p:sldId id="259" r:id="rId9"/>
    <p:sldId id="360" r:id="rId10"/>
    <p:sldId id="286" r:id="rId11"/>
    <p:sldId id="361" r:id="rId12"/>
    <p:sldId id="362" r:id="rId13"/>
    <p:sldId id="363" r:id="rId14"/>
    <p:sldId id="364" r:id="rId15"/>
    <p:sldId id="293" r:id="rId16"/>
    <p:sldId id="260" r:id="rId17"/>
    <p:sldId id="294" r:id="rId18"/>
    <p:sldId id="343" r:id="rId19"/>
    <p:sldId id="369" r:id="rId20"/>
    <p:sldId id="367" r:id="rId21"/>
    <p:sldId id="365" r:id="rId22"/>
    <p:sldId id="366" r:id="rId23"/>
    <p:sldId id="344" r:id="rId24"/>
    <p:sldId id="356" r:id="rId25"/>
    <p:sldId id="301" r:id="rId26"/>
    <p:sldId id="376" r:id="rId27"/>
    <p:sldId id="370" r:id="rId28"/>
    <p:sldId id="371" r:id="rId29"/>
    <p:sldId id="372" r:id="rId30"/>
    <p:sldId id="373" r:id="rId31"/>
    <p:sldId id="374" r:id="rId32"/>
    <p:sldId id="375" r:id="rId33"/>
    <p:sldId id="345" r:id="rId34"/>
    <p:sldId id="347" r:id="rId35"/>
    <p:sldId id="348" r:id="rId36"/>
    <p:sldId id="379" r:id="rId37"/>
    <p:sldId id="380" r:id="rId38"/>
    <p:sldId id="358" r:id="rId39"/>
    <p:sldId id="357" r:id="rId40"/>
    <p:sldId id="351" r:id="rId41"/>
    <p:sldId id="378" r:id="rId42"/>
    <p:sldId id="377" r:id="rId43"/>
    <p:sldId id="349" r:id="rId44"/>
    <p:sldId id="305" r:id="rId45"/>
    <p:sldId id="306" r:id="rId46"/>
    <p:sldId id="308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82" r:id="rId55"/>
    <p:sldId id="317" r:id="rId56"/>
    <p:sldId id="381" r:id="rId57"/>
    <p:sldId id="352" r:id="rId58"/>
    <p:sldId id="318" r:id="rId59"/>
    <p:sldId id="321" r:id="rId60"/>
    <p:sldId id="323" r:id="rId61"/>
    <p:sldId id="325" r:id="rId62"/>
    <p:sldId id="326" r:id="rId63"/>
    <p:sldId id="328" r:id="rId64"/>
    <p:sldId id="353" r:id="rId65"/>
    <p:sldId id="330" r:id="rId66"/>
    <p:sldId id="339" r:id="rId67"/>
    <p:sldId id="341" r:id="rId68"/>
    <p:sldId id="264" r:id="rId69"/>
    <p:sldId id="383" r:id="rId70"/>
    <p:sldId id="384" r:id="rId71"/>
    <p:sldId id="354" r:id="rId72"/>
    <p:sldId id="355" r:id="rId73"/>
    <p:sldId id="342" r:id="rId74"/>
    <p:sldId id="278" r:id="rId75"/>
    <p:sldId id="280" r:id="rId76"/>
    <p:sldId id="281" r:id="rId77"/>
    <p:sldId id="385" r:id="rId78"/>
    <p:sldId id="277" r:id="rId79"/>
    <p:sldId id="284" r:id="rId80"/>
    <p:sldId id="386" r:id="rId81"/>
    <p:sldId id="387" r:id="rId82"/>
    <p:sldId id="285" r:id="rId83"/>
    <p:sldId id="295" r:id="rId84"/>
    <p:sldId id="395" r:id="rId85"/>
    <p:sldId id="390" r:id="rId86"/>
    <p:sldId id="392" r:id="rId87"/>
    <p:sldId id="397" r:id="rId88"/>
    <p:sldId id="396" r:id="rId89"/>
    <p:sldId id="296" r:id="rId90"/>
    <p:sldId id="394" r:id="rId91"/>
    <p:sldId id="388" r:id="rId92"/>
    <p:sldId id="389" r:id="rId93"/>
    <p:sldId id="283" r:id="rId94"/>
    <p:sldId id="393" r:id="rId9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50">
          <p15:clr>
            <a:srgbClr val="A4A3A4"/>
          </p15:clr>
        </p15:guide>
        <p15:guide id="2" pos="30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00"/>
    <a:srgbClr val="003399"/>
    <a:srgbClr val="3333CC"/>
    <a:srgbClr val="FFFF66"/>
    <a:srgbClr val="000099"/>
    <a:srgbClr val="00CC00"/>
    <a:srgbClr val="0099FF"/>
    <a:srgbClr val="FFFF00"/>
    <a:srgbClr val="FFFFCC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3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512" y="108"/>
      </p:cViewPr>
      <p:guideLst>
        <p:guide orient="horz" pos="4050"/>
        <p:guide pos="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FDE0E9-78C1-48FF-B07E-349BF3DB19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64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2B605-6800-4E52-BF73-D9567169A7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18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EBF120-4FC5-4117-AF1F-E81E3E2E1716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7312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2615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12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111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787F66-05EB-4D4E-B5CA-A60178FA7DD4}" type="slidenum">
              <a:rPr lang="cs-CZ"/>
              <a:pPr/>
              <a:t>13</a:t>
            </a:fld>
            <a:endParaRPr lang="cs-CZ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942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4CD1CB-B2A5-471E-9E9B-BA648768E990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288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DD2BDF-713F-4951-B06B-6B7FC43C758A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596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5E725-CEFB-48EE-9E69-0E92BA936D28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1130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058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186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0B748-F728-4938-B4F6-16FCF68C775B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59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D488B5-63E8-4C5F-B731-0D2B1AEB50CC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0852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848B6C-29C2-47C1-A942-5B4F22CF781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749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63F0A-8B25-44CA-8CD2-9B8AFFB7BCF9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6641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1D2DB-E8E5-43FA-97D9-8B8D074A39F0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před 2 týdny jsme měli malé výročí 6005 let</a:t>
            </a:r>
          </a:p>
        </p:txBody>
      </p:sp>
    </p:spTree>
    <p:extLst>
      <p:ext uri="{BB962C8B-B14F-4D97-AF65-F5344CB8AC3E}">
        <p14:creationId xmlns:p14="http://schemas.microsoft.com/office/powerpoint/2010/main" val="2814716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518073-3B4E-4676-900E-D9F82F1D42F0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360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750C89-F442-476E-824D-6F464C2FCDBC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9396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251918-7376-4ECA-B4B3-05B30207DD4B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87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2326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58068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520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838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878C19-D0A5-4B33-A794-70C76DC031FB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0976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06C9D8-DF01-4EA8-979A-FE1C65471394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46985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95527-61C2-4603-9C63-4BA75FDBE063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70842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27F479-4EEC-44A0-B5C1-2AF37E248189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narozen v domě Mount, jako 5. ze 6 dětí ve stejný den jako Abraham Lincoln v Kentucky; Shrewsbury v té době živé obchodní město, řeka Severn jako hranice mezi Anglií a Walesem;</a:t>
            </a:r>
          </a:p>
          <a:p>
            <a:r>
              <a:rPr lang="cs-CZ"/>
              <a:t>dědeček Erasmus a Josiah Wedgwood I. zakladatel světoznámé porcelánky, takže Darwinovi bohatí;</a:t>
            </a:r>
          </a:p>
          <a:p>
            <a:r>
              <a:rPr lang="cs-CZ"/>
              <a:t>velký, pohodlný dům, krásné zahrady, služebnictvo;</a:t>
            </a:r>
          </a:p>
        </p:txBody>
      </p:sp>
    </p:spTree>
    <p:extLst>
      <p:ext uri="{BB962C8B-B14F-4D97-AF65-F5344CB8AC3E}">
        <p14:creationId xmlns:p14="http://schemas.microsoft.com/office/powerpoint/2010/main" val="24625958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CEF44A-9F94-4BCD-9919-23A6EAA0DC17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porcelán Wedgwood, zal. 100 let před Původem druhů; typické etruské vzory; zmínka o královně (na plaketě Darwin)</a:t>
            </a:r>
          </a:p>
        </p:txBody>
      </p:sp>
    </p:spTree>
    <p:extLst>
      <p:ext uri="{BB962C8B-B14F-4D97-AF65-F5344CB8AC3E}">
        <p14:creationId xmlns:p14="http://schemas.microsoft.com/office/powerpoint/2010/main" val="9069151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213001-B55D-471A-932E-1C00F273C04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říjen 1825, D. 16-letý ... studia medicíny v Edinburgu; nedlouho po svém příjezdu do Edinburgu zjistil, že po otci zdědí dostatek finančních prostředků na to, aby mohl žít bez práce, což byl pro něho pádný důvod k přerušení studií medicíny</a:t>
            </a:r>
          </a:p>
          <a:p>
            <a:r>
              <a:rPr lang="cs-CZ"/>
              <a:t>po dvou letech bezvýsledných studií ho jeho otec stáhnul zpět a poslal do Cambridge studovat teologii (leden 1828, D. = 19 let, Christ College); záhy si našel několik přátel, kteří jezdili na koni, stříleli a studovali co možná nejméně; jediné, čím se D. od nich lišil, byla jeho vášeň pro sbírání brouků </a:t>
            </a:r>
          </a:p>
        </p:txBody>
      </p:sp>
    </p:spTree>
    <p:extLst>
      <p:ext uri="{BB962C8B-B14F-4D97-AF65-F5344CB8AC3E}">
        <p14:creationId xmlns:p14="http://schemas.microsoft.com/office/powerpoint/2010/main" val="1460407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B43D7-3B67-4CC8-B1F0-D76AE2BEC521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naštěstí Sadgwick (geolog) a především botanik Henslow (D. označován jako „ten, co chodí s Henslowem“)</a:t>
            </a:r>
          </a:p>
          <a:p>
            <a:r>
              <a:rPr lang="cs-CZ"/>
              <a:t>zima 1830-31: D. čte deník barona Alexandra von Humboldta, největšího cestovatele té doby (Kanárské ostrovy, J a S Amerika atd.)</a:t>
            </a:r>
          </a:p>
          <a:p>
            <a:r>
              <a:rPr lang="cs-CZ"/>
              <a:t>* v lednu 1831 D. graduoval a pod Henslowovým vlivem se začal věnovat geologii</a:t>
            </a:r>
          </a:p>
        </p:txBody>
      </p:sp>
    </p:spTree>
    <p:extLst>
      <p:ext uri="{BB962C8B-B14F-4D97-AF65-F5344CB8AC3E}">
        <p14:creationId xmlns:p14="http://schemas.microsoft.com/office/powerpoint/2010/main" val="4943254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DBCB22-DBA6-4305-B1B7-7A126971195B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na podzim 1831 se vrátil do Shrewsbury na loveckou sezónu, ale čekal ho tam dopis od H., který mu oznamoval, že Robert Fitzroy, 26-letý kapitán lodi Jejího Veličenstva Beagle Královského námořnictva, se chystá k podrobnému průzkumu jižního pobřeží J Ameriky pro Britskou admiralitu a hledá mladého přírodovědce bez nároku na plat. Henslow:“Ani v nejmenším nepochybujte a neobávejte se, že nejste kvalifikován, buďte si jist, že jste ten správný člověk.“</a:t>
            </a:r>
          </a:p>
          <a:p>
            <a:r>
              <a:rPr lang="cs-CZ"/>
              <a:t>* D. byl vybrán, i když se F. zprvu nelíbil, v duchu tehdy velmi populární frenologie, Darwinův nos, 15. listopadu se nalodil a 27. prosince loď vyplula (proto deníky začínaji rokem 1832); každopádně když se loď vzdalovala od břehů rodné Anglie, nikdo, natož on sám, netušil že se o něm po 200 letech budou psát stohy článků a knih a že já budu mít tuto přednášku</a:t>
            </a:r>
          </a:p>
        </p:txBody>
      </p:sp>
    </p:spTree>
    <p:extLst>
      <p:ext uri="{BB962C8B-B14F-4D97-AF65-F5344CB8AC3E}">
        <p14:creationId xmlns:p14="http://schemas.microsoft.com/office/powerpoint/2010/main" val="3156172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563B87-9753-42A1-BB7C-8F9487F6A698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Cape Verde, četba 1. dílu Lyellových Základů geologie; zbytky antického chrámu...</a:t>
            </a:r>
          </a:p>
        </p:txBody>
      </p:sp>
    </p:spTree>
    <p:extLst>
      <p:ext uri="{BB962C8B-B14F-4D97-AF65-F5344CB8AC3E}">
        <p14:creationId xmlns:p14="http://schemas.microsoft.com/office/powerpoint/2010/main" val="3187398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B7E63-D0E2-4CFB-83BE-FF2DFD15AAD3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Patagonie: fosilie obřího lenochoda a pásovce, vymřelého koně, objev nového druhu pštrosa (nandu)</a:t>
            </a:r>
          </a:p>
        </p:txBody>
      </p:sp>
    </p:spTree>
    <p:extLst>
      <p:ext uri="{BB962C8B-B14F-4D97-AF65-F5344CB8AC3E}">
        <p14:creationId xmlns:p14="http://schemas.microsoft.com/office/powerpoint/2010/main" val="3714067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BB329B-CC6D-4B01-B613-30BA31965045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suchozemští ptáci: 21/26 (81%) enedemických, u mořských jen 2/11 (18%); drozdi (Mimidae), „pěnkavy“ (ne Fringillidae), ale strnadi (Emberizidae)</a:t>
            </a:r>
          </a:p>
        </p:txBody>
      </p:sp>
    </p:spTree>
    <p:extLst>
      <p:ext uri="{BB962C8B-B14F-4D97-AF65-F5344CB8AC3E}">
        <p14:creationId xmlns:p14="http://schemas.microsoft.com/office/powerpoint/2010/main" val="347816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578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0787773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27AF9C-F3A0-47D4-8DF3-3C356732A692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Robert Chambers ... 1809: Lamarck odsouzen za amorálnost; 1844: Robert Chambers – kniha označena za „odpornou a nečistou věc, jejíž dotek špiní a ze které dýchá zkáza“. Měsíce 1844 bylo v Londýně nejoblíbenější kratochvílí hádat, kdo je „Pan Stopy“. Někteří se domnívali, že to byl Princ Albert, 25-letý manžel královny Viktorie, nebo Lyell, byli i tací, kteří usuzovali na Darwina. </a:t>
            </a:r>
          </a:p>
          <a:p>
            <a:r>
              <a:rPr lang="cs-CZ"/>
              <a:t>Zpoždění ale i proto, že D. hledal další důkazy pro svou teorii a hlavně proti ní; musel si také upevňovat svoje postavení, v té době budoval síť svých sympatizantů</a:t>
            </a:r>
          </a:p>
        </p:txBody>
      </p:sp>
    </p:spTree>
    <p:extLst>
      <p:ext uri="{BB962C8B-B14F-4D97-AF65-F5344CB8AC3E}">
        <p14:creationId xmlns:p14="http://schemas.microsoft.com/office/powerpoint/2010/main" val="4994119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3B549-4FE6-40DE-BD3A-F53E87018384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8 let poté, co přepověděl, že práce na svijonožcích mu zabere několik měsíců, max. rok ...</a:t>
            </a:r>
          </a:p>
        </p:txBody>
      </p:sp>
    </p:spTree>
    <p:extLst>
      <p:ext uri="{BB962C8B-B14F-4D97-AF65-F5344CB8AC3E}">
        <p14:creationId xmlns:p14="http://schemas.microsoft.com/office/powerpoint/2010/main" val="11806090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901F85-E316-47AE-BE24-5B19DB741FAA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Wallace: rodina původně středostavovská, otec ale brzy vinou špatných investic o peníze přišel – W. celý život v chudobě (po otci zřejmě zdědil schopnost špatně investovat, protože i on přišel o peníze, vydělané za sbírky z Malajsie); jinak W. celoživotní smolař, např. sbírky z Brazílie shořely při požáru lodi; 1870: jistý John Hampden vypsal odměnu 500 liber (dnes asi 34 000) tomu, kdo dokáže zakřivení řeky, kanálu nebo jezera. W. to dokázal, ale Hampden ho nařknul z podvodu a zahájil proti němu několik let trvající kampaň (psal do časopisů i organizací, jejichž byl W. členem). W. vyhrál několik soudních, nicméně za soudní poplatky vydal víc než činila jeho výhra </a:t>
            </a:r>
          </a:p>
          <a:p>
            <a:r>
              <a:rPr lang="cs-CZ"/>
              <a:t>podoba s Fryntou</a:t>
            </a:r>
          </a:p>
        </p:txBody>
      </p:sp>
    </p:spTree>
    <p:extLst>
      <p:ext uri="{BB962C8B-B14F-4D97-AF65-F5344CB8AC3E}">
        <p14:creationId xmlns:p14="http://schemas.microsoft.com/office/powerpoint/2010/main" val="14109410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0A46B9-EB26-4609-B0F8-BC730146333D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se obrátil na své přátele, především Hookera a Huxleyho, co má dělat</a:t>
            </a:r>
          </a:p>
          <a:p>
            <a:r>
              <a:rPr lang="cs-CZ"/>
              <a:t>majstrštyk, zmátl většinu svých životopisců, např. Julian Huxley později napsal o „triumfu šlechetnosti obou pánů“ ... obrátil se na přátele, u kterých si mohl být jist, že ho podpoří</a:t>
            </a:r>
          </a:p>
        </p:txBody>
      </p:sp>
    </p:spTree>
    <p:extLst>
      <p:ext uri="{BB962C8B-B14F-4D97-AF65-F5344CB8AC3E}">
        <p14:creationId xmlns:p14="http://schemas.microsoft.com/office/powerpoint/2010/main" val="19265160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52DDD-A662-4328-88A9-6996BE8F8757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1. července přednáška v Linnéovské společnosti, která se konala díky smrti vicepresidenta Roberta Browna (Brownův pohyb) 10. června t.r.; oba příspěvky přečetl sekretář společnosti John Joseph Bennett; přítomno jen asi 30 lidí včetně 2 ze zámoří, mnoho přišlo hlavně kvůli nekrologu R. Browna, který přečetl Lyell</a:t>
            </a:r>
          </a:p>
          <a:p>
            <a:r>
              <a:rPr lang="cs-CZ"/>
              <a:t>* přednáška bez většího ohlasu, v květnu 1859 si president společnosti Thomas Bell, který zasedání předsedal, poznamenal, že v předchozím roce nebyly prezentovány žádné revoluční myšlenky, pouze prof. Samuel Haughton z Dublinu poznamenal, že „co v ní bylo nové, bylo chybné, a co bylo správné, bylo staré“ </a:t>
            </a:r>
          </a:p>
        </p:txBody>
      </p:sp>
    </p:spTree>
    <p:extLst>
      <p:ext uri="{BB962C8B-B14F-4D97-AF65-F5344CB8AC3E}">
        <p14:creationId xmlns:p14="http://schemas.microsoft.com/office/powerpoint/2010/main" val="35587505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171A0B-8731-413D-A3D0-9F891815E989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březen 1859: dokončil knihu</a:t>
            </a:r>
          </a:p>
          <a:p>
            <a:pPr>
              <a:buFontTx/>
              <a:buChar char="•"/>
            </a:pPr>
            <a:r>
              <a:rPr lang="cs-CZ"/>
              <a:t>22. listopadu 1859: kniha vydána, 15 šilinků, celý náklad 1250 kopií rozprodán týž den! 500 stran, D. sám po jejím opětovném přečtení prohlásil “Proboha, je to těžké čtení“ – je to proto, že musel kromě popisu své teorie přesvědčit ostatní, že je správná – proto je velká část věnována argumentací s některými argumenty proti evoluci</a:t>
            </a:r>
            <a:endParaRPr lang="en-US"/>
          </a:p>
          <a:p>
            <a:pPr>
              <a:buFontTx/>
              <a:buChar char="•"/>
            </a:pPr>
            <a:r>
              <a:rPr lang="en-US"/>
              <a:t>na obr. vpravo jedi</a:t>
            </a:r>
            <a:r>
              <a:rPr lang="cs-CZ"/>
              <a:t>ný obrázek</a:t>
            </a:r>
          </a:p>
        </p:txBody>
      </p:sp>
    </p:spTree>
    <p:extLst>
      <p:ext uri="{BB962C8B-B14F-4D97-AF65-F5344CB8AC3E}">
        <p14:creationId xmlns:p14="http://schemas.microsoft.com/office/powerpoint/2010/main" val="1162110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0357B1-F75D-4277-B432-F0B0C29C7368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5428377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A97B91-6A9E-445F-8519-1BC51BC559C0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darwinismus = rouhačství a ateismus; pro D. překvapení, protože nikdy nepokládal svou teorii za neslučitelnou s vírou ... i když jeho vztah k víře přinejmenším vlažný od smrti své milované dcery Annie na spálu roku 1851, ze které se Darwinovi nikdy nevzpamatovali</a:t>
            </a:r>
          </a:p>
        </p:txBody>
      </p:sp>
    </p:spTree>
    <p:extLst>
      <p:ext uri="{BB962C8B-B14F-4D97-AF65-F5344CB8AC3E}">
        <p14:creationId xmlns:p14="http://schemas.microsoft.com/office/powerpoint/2010/main" val="6772037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39526-F3D2-445A-9428-A0166F7FACBA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Richard Owen: zakladatel britského přír. muzea, slizký a zákeřný, nejprve psal první díl Zoologie, potom D. po straně pomlouval: většinou ale anonymní články, kde se odvolával na „nejpřednější kapacity té doby“ (rozuměj: sám sebe!)</a:t>
            </a:r>
          </a:p>
          <a:p>
            <a:r>
              <a:rPr lang="cs-CZ"/>
              <a:t>jaro 1860: Huxley chválil jen v anonymním článku, Hooker pouze v soukromí před přáteli, Lyell považoval teorii jen za hypotézu; jen Asa Gray „bojoval jako Trójan“</a:t>
            </a:r>
          </a:p>
        </p:txBody>
      </p:sp>
    </p:spTree>
    <p:extLst>
      <p:ext uri="{BB962C8B-B14F-4D97-AF65-F5344CB8AC3E}">
        <p14:creationId xmlns:p14="http://schemas.microsoft.com/office/powerpoint/2010/main" val="218798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B788FB-6AC9-4ED4-A24B-416D46BA7756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3558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29A6EA-6E6F-46F3-9755-42F1AAC45B96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od</a:t>
            </a:r>
            <a:r>
              <a:rPr lang="en-GB"/>
              <a:t> t</a:t>
            </a:r>
            <a:r>
              <a:rPr lang="cs-CZ"/>
              <a:t>é doby až do smrti 10 dalších knih</a:t>
            </a:r>
          </a:p>
        </p:txBody>
      </p:sp>
    </p:spTree>
    <p:extLst>
      <p:ext uri="{BB962C8B-B14F-4D97-AF65-F5344CB8AC3E}">
        <p14:creationId xmlns:p14="http://schemas.microsoft.com/office/powerpoint/2010/main" val="21010379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8F9564-F7DB-4CF3-A0D3-3AD2DE107ECE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/>
              <a:t>D. smrt, chtěl obyčejnou nehoblovanou rakev, hrob v Downe, ale .... </a:t>
            </a:r>
          </a:p>
          <a:p>
            <a:r>
              <a:rPr lang="cs-CZ"/>
              <a:t>popis hrobů ve Westminsteru (není pravda, že vedle Newtona, ale opodál; vedle něho John Herschel</a:t>
            </a:r>
          </a:p>
        </p:txBody>
      </p:sp>
    </p:spTree>
    <p:extLst>
      <p:ext uri="{BB962C8B-B14F-4D97-AF65-F5344CB8AC3E}">
        <p14:creationId xmlns:p14="http://schemas.microsoft.com/office/powerpoint/2010/main" val="360200062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FA6D81-C883-49D0-A5EF-63E800B71366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38643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CFF1BA-2B79-4AC0-8BE9-8804AE496F4E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1820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57D63-4CE9-4E1A-BCFB-DCEF3DCFAC84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76322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41283-DB5D-4913-A596-A2FF875E85F6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04620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25EDE-32A4-44E3-8786-90939FF65424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13940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9B8621-4013-4190-931A-7AD52B1DC9F8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06606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CD781C-1E7B-475A-9213-37F97673EB72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15498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789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83182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42906-3103-4E6A-A05C-3EC104B969EA}" type="slidenum">
              <a:rPr lang="cs-CZ" smtClean="0"/>
              <a:pPr/>
              <a:t>77</a:t>
            </a:fld>
            <a:endParaRPr 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1689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EBD35-3019-4A44-8F82-057BAF5CCB9A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10321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79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147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7F156-31B5-4F84-AF94-C35367B34A2D}" type="slidenum">
              <a:rPr lang="cs-CZ" smtClean="0"/>
              <a:pPr/>
              <a:t>81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10268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4A468-8E81-4051-931B-895C30E462CD}" type="slidenum">
              <a:rPr lang="cs-CZ" smtClean="0"/>
              <a:pPr/>
              <a:t>82</a:t>
            </a:fld>
            <a:endParaRPr 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51198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DC78FC-27F7-4924-B4D4-101B630D3D0F}" type="slidenum">
              <a:rPr lang="cs-CZ" smtClean="0"/>
              <a:pPr/>
              <a:t>83</a:t>
            </a:fld>
            <a:endParaRPr 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277711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84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50377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88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7317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FB1C82-4540-4CEC-96EC-D512EB99832A}" type="slidenum">
              <a:rPr lang="cs-CZ" smtClean="0"/>
              <a:pPr/>
              <a:t>89</a:t>
            </a:fld>
            <a:endParaRPr 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8576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F7D451-D1A9-4A6A-B68A-CD5702A68E8A}" type="slidenum">
              <a:rPr lang="cs-CZ" smtClean="0"/>
              <a:pPr/>
              <a:t>93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999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BC6491-8C40-4313-996C-1B16D74430B1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7233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6200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2C856D-476C-4B5E-A688-5901DBB62262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041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D524D-60A2-471D-8F2D-41E6BA21D7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2E5B6-F598-492D-A7CB-146AFF5EE3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3FF9F-25C6-4C92-B875-28B82718196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8576D-2F93-40E9-93D5-1E217423A6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BE637-3691-4BD9-ADEC-EBC536F3269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575F6-2C42-48D3-84C5-88EFE45D25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64B1-EFCD-41A5-AC23-F355125362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B7D7B-EEED-45AF-902B-B67C16F924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FCB7B-D234-4385-934F-E0444B0826A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987F4-EC7F-480A-9D4F-7D24C65BBF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356E1-A71A-41BD-BFFC-CDB589EAE0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EDBC04A-5652-4700-AC6A-6B2ADA20D64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zeno.org/Philosophie/I/big/vs01_000.jp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3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7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7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5.jpeg"/><Relationship Id="rId7" Type="http://schemas.openxmlformats.org/officeDocument/2006/relationships/image" Target="../media/image7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7.jpe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upload.wikimedia.org/wikipedia/commons/b/be/Portrait_of_Erasmus_Darwin_by_Joseph_Wright_of_Derby_(1792).jpg" TargetMode="External"/><Relationship Id="rId5" Type="http://schemas.openxmlformats.org/officeDocument/2006/relationships/image" Target="../media/image103.jpe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19.jpeg"/><Relationship Id="rId7" Type="http://schemas.openxmlformats.org/officeDocument/2006/relationships/image" Target="../media/image12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7.png"/><Relationship Id="rId4" Type="http://schemas.openxmlformats.org/officeDocument/2006/relationships/image" Target="../media/image1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0.png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7.jpeg"/><Relationship Id="rId7" Type="http://schemas.openxmlformats.org/officeDocument/2006/relationships/hyperlink" Target="http://upload.wikimedia.org/wikipedia/commons/e/eb/Samuel_Wilberforce_by_George_Richmond.jpg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72.pn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10" Type="http://schemas.openxmlformats.org/officeDocument/2006/relationships/image" Target="../media/image179.jpeg"/><Relationship Id="rId4" Type="http://schemas.openxmlformats.org/officeDocument/2006/relationships/image" Target="../media/image173.png"/><Relationship Id="rId9" Type="http://schemas.openxmlformats.org/officeDocument/2006/relationships/image" Target="../media/image178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jpeg"/><Relationship Id="rId3" Type="http://schemas.openxmlformats.org/officeDocument/2006/relationships/hyperlink" Target="http://upload.wikimedia.org/wikipedia/commons/9/99/Darwins_Funeral_-_The_Graphic_1882.png" TargetMode="External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3" Type="http://schemas.openxmlformats.org/officeDocument/2006/relationships/image" Target="../media/image189.jpeg"/><Relationship Id="rId7" Type="http://schemas.openxmlformats.org/officeDocument/2006/relationships/image" Target="../media/image19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90.jpeg"/><Relationship Id="rId9" Type="http://schemas.openxmlformats.org/officeDocument/2006/relationships/image" Target="../media/image19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gif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gi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arwin3"/>
          <p:cNvPicPr>
            <a:picLocks noChangeAspect="1" noChangeArrowheads="1"/>
          </p:cNvPicPr>
          <p:nvPr/>
        </p:nvPicPr>
        <p:blipFill>
          <a:blip r:embed="rId3" cstate="print"/>
          <a:srcRect t="5228" b="2103"/>
          <a:stretch>
            <a:fillRect/>
          </a:stretch>
        </p:blipFill>
        <p:spPr bwMode="auto">
          <a:xfrm>
            <a:off x="0" y="0"/>
            <a:ext cx="9144000" cy="693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52600" y="293688"/>
            <a:ext cx="738498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E80000"/>
                </a:solidFill>
                <a:effectLst>
                  <a:reflection blurRad="6350" stA="60000" endA="900" endPos="58000" dir="5400000" sy="-100000" algn="bl" rotWithShape="0"/>
                </a:effectLst>
                <a:latin typeface="Arial Black" pitchFamily="34" charset="0"/>
              </a:rPr>
              <a:t>EVOLUTIONARY BIOLOGY</a:t>
            </a:r>
            <a:endParaRPr lang="cs-CZ" sz="5400" dirty="0">
              <a:solidFill>
                <a:srgbClr val="E8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156114" y="3025122"/>
            <a:ext cx="689227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Miloš </a:t>
            </a:r>
            <a:r>
              <a:rPr lang="cs-CZ" sz="3600" b="1" dirty="0" err="1">
                <a:solidFill>
                  <a:srgbClr val="CCFF33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Arial Black" pitchFamily="34" charset="0"/>
              </a:rPr>
              <a:t>Macholán</a:t>
            </a:r>
            <a:endParaRPr lang="cs-CZ" sz="3600" b="1" dirty="0">
              <a:solidFill>
                <a:srgbClr val="CCFF33"/>
              </a:solidFill>
              <a:effectLst>
                <a:outerShdw blurRad="38100" dist="38100" dir="2700000" algn="tl">
                  <a:schemeClr val="tx1"/>
                </a:outerShdw>
              </a:effectLst>
              <a:latin typeface="Arial Black" pitchFamily="34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endParaRPr lang="cs-CZ" b="1" dirty="0">
              <a:latin typeface="Arial" charset="0"/>
            </a:endParaRPr>
          </a:p>
          <a:p>
            <a:pPr algn="ctr">
              <a:defRPr/>
            </a:pP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Laboratory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Mammalian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Evolutionary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Genetics</a:t>
            </a:r>
            <a:endParaRPr lang="cs-CZ" dirty="0">
              <a:solidFill>
                <a:schemeClr val="bg1">
                  <a:lumMod val="85000"/>
                </a:schemeClr>
              </a:solidFill>
              <a:latin typeface="Arial" charset="0"/>
            </a:endParaRP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Institute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of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Animal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Physiology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 and </a:t>
            </a:r>
            <a:r>
              <a:rPr lang="cs-CZ" dirty="0" err="1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Genetics</a:t>
            </a: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, CAS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Veveří 97, 602 00 Brno</a:t>
            </a:r>
          </a:p>
          <a:p>
            <a:pPr algn="ctr">
              <a:defRPr/>
            </a:pPr>
            <a:r>
              <a:rPr lang="cs-CZ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e-mail: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macholan@iach.cz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9" descr="wrigh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694" y="150127"/>
            <a:ext cx="4111667" cy="181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7" name="Picture 10" descr="concor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055" y="3052634"/>
            <a:ext cx="4213848" cy="237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6" name="Picture 2" descr="Výsledek obrázku pro jet bipl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903" y="3052634"/>
            <a:ext cx="4558466" cy="23761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ový bublinový popisek 6"/>
          <p:cNvSpPr/>
          <p:nvPr/>
        </p:nvSpPr>
        <p:spPr bwMode="auto">
          <a:xfrm>
            <a:off x="1527369" y="5428735"/>
            <a:ext cx="1756485" cy="776552"/>
          </a:xfrm>
          <a:prstGeom prst="wedgeRectCallout">
            <a:avLst>
              <a:gd name="adj1" fmla="val -10096"/>
              <a:gd name="adj2" fmla="val -8201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design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engineer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ový bublinový popisek 7"/>
          <p:cNvSpPr/>
          <p:nvPr/>
        </p:nvSpPr>
        <p:spPr bwMode="auto">
          <a:xfrm>
            <a:off x="5872829" y="5428735"/>
            <a:ext cx="1458847" cy="776552"/>
          </a:xfrm>
          <a:prstGeom prst="wedgeRectCallout">
            <a:avLst>
              <a:gd name="adj1" fmla="val -10096"/>
              <a:gd name="adj2" fmla="val -8201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natural </a:t>
            </a:r>
            <a:r>
              <a:rPr kumimoji="0" lang="cs-CZ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 flipH="1">
            <a:off x="3113903" y="1688757"/>
            <a:ext cx="1153298" cy="13638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2" name="Přímá spojnice se šipkou 11"/>
          <p:cNvCxnSpPr/>
          <p:nvPr/>
        </p:nvCxnSpPr>
        <p:spPr bwMode="auto">
          <a:xfrm>
            <a:off x="4699687" y="1688757"/>
            <a:ext cx="1107989" cy="13638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864210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random</a:t>
            </a:r>
            <a:r>
              <a:rPr lang="cs-CZ" sz="2000" dirty="0">
                <a:latin typeface="Arial" charset="0"/>
              </a:rPr>
              <a:t> (</a:t>
            </a:r>
            <a:r>
              <a:rPr lang="en-GB" sz="2000" dirty="0">
                <a:latin typeface="Arial" charset="0"/>
              </a:rPr>
              <a:t>both </a:t>
            </a:r>
            <a:r>
              <a:rPr lang="cs-CZ" sz="2000" u="sng" dirty="0" err="1">
                <a:latin typeface="Arial" charset="0"/>
              </a:rPr>
              <a:t>deterministic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and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err="1">
                <a:latin typeface="Arial" charset="0"/>
              </a:rPr>
              <a:t>stochastic</a:t>
            </a:r>
            <a:r>
              <a:rPr lang="en-GB" sz="2000" dirty="0">
                <a:latin typeface="Arial" charset="0"/>
              </a:rPr>
              <a:t> processes and mechanisms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</a:t>
            </a:r>
            <a:r>
              <a:rPr lang="en-GB" sz="2000" u="sng" dirty="0">
                <a:latin typeface="Arial" charset="0"/>
              </a:rPr>
              <a:t>p</a:t>
            </a:r>
            <a:r>
              <a:rPr lang="cs-CZ" sz="2000" u="sng" dirty="0" err="1">
                <a:latin typeface="Arial" charset="0"/>
              </a:rPr>
              <a:t>ortunistic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 err="1">
                <a:latin typeface="Arial" charset="0"/>
              </a:rPr>
              <a:t>ie</a:t>
            </a:r>
            <a:r>
              <a:rPr lang="cs-CZ" sz="2000" dirty="0">
                <a:latin typeface="Arial" charset="0"/>
              </a:rPr>
              <a:t>. </a:t>
            </a:r>
            <a:r>
              <a:rPr lang="en-GB" sz="2000" dirty="0">
                <a:latin typeface="Arial" charset="0"/>
              </a:rPr>
              <a:t>doesn’t find</a:t>
            </a:r>
            <a:r>
              <a:rPr lang="cs-CZ" sz="2000" dirty="0">
                <a:latin typeface="Arial" charset="0"/>
              </a:rPr>
              <a:t> glob</a:t>
            </a:r>
            <a:r>
              <a:rPr lang="en-GB" sz="2000" dirty="0">
                <a:latin typeface="Arial" charset="0"/>
              </a:rPr>
              <a:t>al</a:t>
            </a:r>
            <a:r>
              <a:rPr lang="cs-CZ" sz="2000" dirty="0">
                <a:latin typeface="Arial" charset="0"/>
              </a:rPr>
              <a:t> optima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FF0000"/>
                </a:solidFill>
                <a:latin typeface="Arial" charset="0"/>
              </a:rPr>
              <a:t>HAS NO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purpose</a:t>
            </a:r>
            <a:r>
              <a:rPr lang="cs-CZ" sz="2000" u="sng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or</a:t>
            </a:r>
            <a:r>
              <a:rPr lang="cs-CZ" sz="2000" u="sng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goal</a:t>
            </a:r>
            <a:r>
              <a:rPr lang="cs-CZ" sz="2000" dirty="0">
                <a:latin typeface="Arial" charset="0"/>
              </a:rPr>
              <a:t> (</a:t>
            </a:r>
            <a:r>
              <a:rPr lang="en-GB" sz="2000" dirty="0">
                <a:latin typeface="Arial" charset="0"/>
              </a:rPr>
              <a:t>nor survival of species</a:t>
            </a:r>
            <a:r>
              <a:rPr lang="cs-CZ" sz="2000" dirty="0">
                <a:latin typeface="Arial" charset="0"/>
              </a:rPr>
              <a:t>!)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ne</a:t>
            </a:r>
            <a:r>
              <a:rPr lang="en-GB" sz="2000" dirty="0" err="1">
                <a:latin typeface="Arial" charset="0"/>
              </a:rPr>
              <a:t>ither</a:t>
            </a:r>
            <a:r>
              <a:rPr lang="en-GB" sz="2000" dirty="0">
                <a:latin typeface="Arial" charset="0"/>
              </a:rPr>
              <a:t> moral nor amoral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 NOT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progres</a:t>
            </a:r>
            <a:r>
              <a:rPr lang="en-GB" sz="2000" u="sng" dirty="0">
                <a:latin typeface="Arial" charset="0"/>
              </a:rPr>
              <a:t>s</a:t>
            </a:r>
            <a:r>
              <a:rPr lang="cs-CZ" sz="2000" u="sng" dirty="0" err="1">
                <a:latin typeface="Arial" charset="0"/>
              </a:rPr>
              <a:t>iv</a:t>
            </a:r>
            <a:r>
              <a:rPr lang="en-GB" sz="2000" u="sng" dirty="0">
                <a:latin typeface="Arial" charset="0"/>
              </a:rPr>
              <a:t>e</a:t>
            </a:r>
            <a:endParaRPr lang="cs-CZ" sz="2000" u="sng" dirty="0">
              <a:latin typeface="Arial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C45ED5F-B6BA-4628-809E-B3297C114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956" y="343647"/>
            <a:ext cx="6095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PROPERTIES OF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BIOLOGIC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AL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EVOLU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TION</a:t>
            </a:r>
            <a:endParaRPr lang="cs-CZ" sz="2000" b="1" dirty="0">
              <a:solidFill>
                <a:srgbClr val="FF33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160336"/>
            <a:ext cx="3664316" cy="3588109"/>
          </a:xfrm>
          <a:prstGeom prst="rect">
            <a:avLst/>
          </a:prstGeom>
          <a:noFill/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ttp://www.ideafixa.com/wp-content/uploads/2014/03/The_March_of_Progress.jpg"/>
          <p:cNvPicPr>
            <a:picLocks noChangeAspect="1" noChangeArrowheads="1"/>
          </p:cNvPicPr>
          <p:nvPr/>
        </p:nvPicPr>
        <p:blipFill>
          <a:blip r:embed="rId3" cstate="print"/>
          <a:srcRect b="51540"/>
          <a:stretch>
            <a:fillRect/>
          </a:stretch>
        </p:blipFill>
        <p:spPr bwMode="auto">
          <a:xfrm>
            <a:off x="274638" y="160336"/>
            <a:ext cx="3664316" cy="1738802"/>
          </a:xfrm>
          <a:prstGeom prst="rect">
            <a:avLst/>
          </a:prstGeom>
          <a:noFill/>
        </p:spPr>
      </p:pic>
      <p:pic>
        <p:nvPicPr>
          <p:cNvPr id="151569" name="Picture 17" descr="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816" y="3607655"/>
            <a:ext cx="4233863" cy="1900237"/>
          </a:xfrm>
          <a:prstGeom prst="rect">
            <a:avLst/>
          </a:prstGeom>
          <a:noFill/>
        </p:spPr>
      </p:pic>
      <p:pic>
        <p:nvPicPr>
          <p:cNvPr id="151570" name="Picture 18" descr="WOM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3768" y="5513335"/>
            <a:ext cx="4368800" cy="1174750"/>
          </a:xfrm>
          <a:prstGeom prst="rect">
            <a:avLst/>
          </a:prstGeom>
          <a:noFill/>
        </p:spPr>
      </p:pic>
      <p:pic>
        <p:nvPicPr>
          <p:cNvPr id="8" name="Obrázek 7" descr="march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411" y="3918857"/>
            <a:ext cx="3685856" cy="2686580"/>
          </a:xfrm>
          <a:prstGeom prst="rect">
            <a:avLst/>
          </a:prstGeom>
        </p:spPr>
      </p:pic>
      <p:pic>
        <p:nvPicPr>
          <p:cNvPr id="9" name="Obrázek 8" descr="March 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0598" y="127558"/>
            <a:ext cx="4680631" cy="1645409"/>
          </a:xfrm>
          <a:prstGeom prst="rect">
            <a:avLst/>
          </a:prstGeom>
        </p:spPr>
      </p:pic>
      <p:pic>
        <p:nvPicPr>
          <p:cNvPr id="10" name="Obrázek 9" descr="EvolutionOfMa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70361" y="1833976"/>
            <a:ext cx="3562625" cy="1772397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3828421" y="1969477"/>
            <a:ext cx="1597689" cy="894304"/>
          </a:xfrm>
          <a:prstGeom prst="wedgeRoundRectCallout">
            <a:avLst>
              <a:gd name="adj1" fmla="val -49605"/>
              <a:gd name="adj2" fmla="val -140492"/>
              <a:gd name="adj3" fmla="val 166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march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progress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717" y="2084822"/>
            <a:ext cx="3506560" cy="161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bdélník 10"/>
          <p:cNvSpPr/>
          <p:nvPr/>
        </p:nvSpPr>
        <p:spPr>
          <a:xfrm>
            <a:off x="4511710" y="5436158"/>
            <a:ext cx="4310743" cy="1205802"/>
          </a:xfrm>
          <a:prstGeom prst="rect">
            <a:avLst/>
          </a:prstGeom>
          <a:noFill/>
          <a:ln>
            <a:solidFill>
              <a:srgbClr val="F02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4" name="Picture 4" descr="http://img1.imagesbn.com/p/2940149075904_p0_v1_s260x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361" y="3013623"/>
            <a:ext cx="2165595" cy="3539106"/>
          </a:xfrm>
          <a:prstGeom prst="rect">
            <a:avLst/>
          </a:prstGeom>
          <a:noFill/>
        </p:spPr>
      </p:pic>
      <p:pic>
        <p:nvPicPr>
          <p:cNvPr id="5" name="Obrázek 4" descr="Osborne 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2994" y="272780"/>
            <a:ext cx="3810000" cy="2895600"/>
          </a:xfrm>
          <a:prstGeom prst="rect">
            <a:avLst/>
          </a:prstGeom>
        </p:spPr>
      </p:pic>
      <p:pic>
        <p:nvPicPr>
          <p:cNvPr id="6" name="Obrázek 5" descr="Osborne I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59541" y="3145138"/>
            <a:ext cx="2918460" cy="3429000"/>
          </a:xfrm>
          <a:prstGeom prst="rect">
            <a:avLst/>
          </a:prstGeom>
        </p:spPr>
      </p:pic>
      <p:pic>
        <p:nvPicPr>
          <p:cNvPr id="168966" name="Picture 6" descr="http://www.dinosauria.eu/Dino_figs/Forsk_figs/HFOsbor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801" y="291402"/>
            <a:ext cx="1766718" cy="251669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ovéPole 7"/>
          <p:cNvSpPr txBox="1"/>
          <p:nvPr/>
        </p:nvSpPr>
        <p:spPr>
          <a:xfrm>
            <a:off x="2381460" y="232116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Henry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Fairfield</a:t>
            </a:r>
            <a:r>
              <a:rPr lang="cs-CZ" sz="18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Osborn</a:t>
            </a:r>
            <a:endParaRPr lang="cs-CZ" sz="18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Šipka doleva 8"/>
          <p:cNvSpPr/>
          <p:nvPr/>
        </p:nvSpPr>
        <p:spPr>
          <a:xfrm>
            <a:off x="6240027" y="5536641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leva 9"/>
          <p:cNvSpPr/>
          <p:nvPr/>
        </p:nvSpPr>
        <p:spPr>
          <a:xfrm>
            <a:off x="6468627" y="4565299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eva 10"/>
          <p:cNvSpPr/>
          <p:nvPr/>
        </p:nvSpPr>
        <p:spPr>
          <a:xfrm>
            <a:off x="6362282" y="3659274"/>
            <a:ext cx="743578" cy="391885"/>
          </a:xfrm>
          <a:prstGeom prst="leftArrow">
            <a:avLst/>
          </a:prstGeom>
          <a:solidFill>
            <a:srgbClr val="E1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Obrázek 69" descr="I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310" y="933403"/>
            <a:ext cx="6260758" cy="319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61086" y="130447"/>
            <a:ext cx="38651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80000"/>
                </a:solidFill>
                <a:latin typeface="Arial" charset="0"/>
              </a:rPr>
              <a:t>Evolu</a:t>
            </a:r>
            <a:r>
              <a:rPr lang="en-GB" sz="2800" dirty="0" err="1">
                <a:solidFill>
                  <a:srgbClr val="E80000"/>
                </a:solidFill>
                <a:latin typeface="Arial" charset="0"/>
              </a:rPr>
              <a:t>tion</a:t>
            </a:r>
            <a:r>
              <a:rPr lang="en-GB" sz="2800" dirty="0">
                <a:solidFill>
                  <a:srgbClr val="E80000"/>
                </a:solidFill>
                <a:latin typeface="Arial" charset="0"/>
              </a:rPr>
              <a:t> and </a:t>
            </a:r>
            <a:r>
              <a:rPr lang="cs-CZ" sz="2800" dirty="0">
                <a:solidFill>
                  <a:srgbClr val="E80000"/>
                </a:solidFill>
                <a:latin typeface="Arial" charset="0"/>
              </a:rPr>
              <a:t>p</a:t>
            </a:r>
            <a:r>
              <a:rPr lang="en-GB" sz="2800" dirty="0">
                <a:solidFill>
                  <a:srgbClr val="E80000"/>
                </a:solidFill>
                <a:latin typeface="Arial" charset="0"/>
              </a:rPr>
              <a:t>r</a:t>
            </a:r>
            <a:r>
              <a:rPr lang="cs-CZ" sz="2800" dirty="0">
                <a:solidFill>
                  <a:srgbClr val="E80000"/>
                </a:solidFill>
                <a:latin typeface="Arial" charset="0"/>
              </a:rPr>
              <a:t>o</a:t>
            </a:r>
            <a:r>
              <a:rPr lang="en-GB" sz="2800" dirty="0" err="1">
                <a:solidFill>
                  <a:srgbClr val="E80000"/>
                </a:solidFill>
                <a:latin typeface="Arial" charset="0"/>
              </a:rPr>
              <a:t>gress</a:t>
            </a:r>
            <a:endParaRPr lang="cs-CZ" sz="2800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458450" y="2820872"/>
            <a:ext cx="1489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effect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457589" y="3996671"/>
            <a:ext cx="8463906" cy="2689214"/>
            <a:chOff x="457589" y="3996671"/>
            <a:chExt cx="8463906" cy="2689214"/>
          </a:xfrm>
        </p:grpSpPr>
        <p:pic>
          <p:nvPicPr>
            <p:cNvPr id="8" name="Picture 8" descr="http://i.livescience.com/images/i/000/000/083/i02/h_mimivirus_two_02.jpg?129606835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44852" y="4382529"/>
              <a:ext cx="1176643" cy="1297377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3076" name="Picture 4" descr="alternativní popis obrázku chybí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833" y="4963122"/>
              <a:ext cx="1477669" cy="1590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alternativní popis obrázku chybí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9934" y="4728954"/>
              <a:ext cx="1508468" cy="1956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0" name="Picture 8" descr="Výsledek obrázku pro strepsipter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89" y="4692702"/>
              <a:ext cx="1895443" cy="1065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612367" y="5982506"/>
              <a:ext cx="1309422" cy="622803"/>
            </a:xfrm>
            <a:prstGeom prst="wedgeRectCallout">
              <a:avLst>
                <a:gd name="adj1" fmla="val -17511"/>
                <a:gd name="adj2" fmla="val -9338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Strepsiptera</a:t>
              </a:r>
              <a:endParaRPr lang="cs-CZ" sz="1600" b="0" dirty="0">
                <a:sym typeface="Symbol" pitchFamily="-105" charset="2"/>
              </a:endParaRPr>
            </a:p>
          </p:txBody>
        </p:sp>
        <p:sp>
          <p:nvSpPr>
            <p:cNvPr id="17" name="AutoShape 19"/>
            <p:cNvSpPr>
              <a:spLocks noChangeArrowheads="1"/>
            </p:cNvSpPr>
            <p:nvPr/>
          </p:nvSpPr>
          <p:spPr bwMode="auto">
            <a:xfrm>
              <a:off x="3964398" y="4215980"/>
              <a:ext cx="1309422" cy="622803"/>
            </a:xfrm>
            <a:prstGeom prst="wedgeRectCallout">
              <a:avLst>
                <a:gd name="adj1" fmla="val 39110"/>
                <a:gd name="adj2" fmla="val 13543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Myxozoa</a:t>
              </a:r>
              <a:endParaRPr lang="cs-CZ" sz="1600" b="0" dirty="0">
                <a:sym typeface="Symbol" pitchFamily="-105" charset="2"/>
              </a:endParaRPr>
            </a:p>
          </p:txBody>
        </p:sp>
        <p:pic>
          <p:nvPicPr>
            <p:cNvPr id="3082" name="Picture 10" descr="Výsledek obrázku pro sacculina carcini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5500" y="3996671"/>
              <a:ext cx="2000566" cy="2223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>
              <a:off x="6998115" y="6019055"/>
              <a:ext cx="1768706" cy="612963"/>
            </a:xfrm>
            <a:prstGeom prst="wedgeRectCallout">
              <a:avLst>
                <a:gd name="adj1" fmla="val -60826"/>
                <a:gd name="adj2" fmla="val -10548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Sacculina</a:t>
              </a:r>
              <a:r>
                <a:rPr lang="cs-CZ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carcini</a:t>
              </a:r>
              <a:endParaRPr lang="cs-CZ" sz="1600" b="0" i="1" dirty="0">
                <a:sym typeface="Symbol" pitchFamily="-105" charset="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5"/>
          <p:cNvSpPr txBox="1">
            <a:spLocks noChangeArrowheads="1"/>
          </p:cNvSpPr>
          <p:nvPr/>
        </p:nvSpPr>
        <p:spPr bwMode="auto">
          <a:xfrm>
            <a:off x="966149" y="503031"/>
            <a:ext cx="7354577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STRU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TUR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E OF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 EVOLU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TIONARY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 BIOLOG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Y</a:t>
            </a:r>
            <a:endParaRPr lang="cs-CZ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363" name="Text Box 6"/>
          <p:cNvSpPr txBox="1">
            <a:spLocks noChangeArrowheads="1"/>
          </p:cNvSpPr>
          <p:nvPr/>
        </p:nvSpPr>
        <p:spPr bwMode="auto">
          <a:xfrm>
            <a:off x="2902012" y="1414183"/>
            <a:ext cx="33618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0033CC"/>
                </a:solidFill>
                <a:latin typeface="Arial" charset="0"/>
              </a:rPr>
              <a:t>2 </a:t>
            </a:r>
            <a:r>
              <a:rPr lang="en-GB" b="1" dirty="0">
                <a:solidFill>
                  <a:srgbClr val="0033CC"/>
                </a:solidFill>
                <a:latin typeface="Arial" charset="0"/>
              </a:rPr>
              <a:t>principal questions</a:t>
            </a:r>
            <a:r>
              <a:rPr lang="cs-CZ" b="1" dirty="0">
                <a:solidFill>
                  <a:srgbClr val="0033CC"/>
                </a:solidFill>
                <a:latin typeface="Arial" charset="0"/>
              </a:rPr>
              <a:t>:</a:t>
            </a:r>
          </a:p>
        </p:txBody>
      </p:sp>
      <p:grpSp>
        <p:nvGrpSpPr>
          <p:cNvPr id="15364" name="Group 25"/>
          <p:cNvGrpSpPr>
            <a:grpSpLocks/>
          </p:cNvGrpSpPr>
          <p:nvPr/>
        </p:nvGrpSpPr>
        <p:grpSpPr bwMode="auto">
          <a:xfrm>
            <a:off x="327646" y="2084387"/>
            <a:ext cx="8183565" cy="1546224"/>
            <a:chOff x="362" y="1439"/>
            <a:chExt cx="5155" cy="974"/>
          </a:xfrm>
        </p:grpSpPr>
        <p:sp>
          <p:nvSpPr>
            <p:cNvPr id="15367" name="Line 7"/>
            <p:cNvSpPr>
              <a:spLocks noChangeShapeType="1"/>
            </p:cNvSpPr>
            <p:nvPr/>
          </p:nvSpPr>
          <p:spPr bwMode="auto">
            <a:xfrm flipH="1">
              <a:off x="1640" y="1439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>
              <a:off x="3388" y="1453"/>
              <a:ext cx="970" cy="5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362" y="2122"/>
              <a:ext cx="14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H</a:t>
              </a:r>
              <a:r>
                <a:rPr lang="cs-CZ" b="1" u="sng" dirty="0" err="1">
                  <a:solidFill>
                    <a:srgbClr val="CE0000"/>
                  </a:solidFill>
                  <a:latin typeface="Arial" charset="0"/>
                </a:rPr>
                <a:t>istor</a:t>
              </a:r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y</a:t>
              </a:r>
              <a:r>
                <a:rPr lang="en-GB" b="1" dirty="0">
                  <a:solidFill>
                    <a:srgbClr val="CE0000"/>
                  </a:solidFill>
                  <a:latin typeface="Arial" charset="0"/>
                </a:rPr>
                <a:t> of life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?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3042" y="2122"/>
              <a:ext cx="24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M</a:t>
              </a:r>
              <a:r>
                <a:rPr lang="cs-CZ" b="1" u="sng" dirty="0" err="1">
                  <a:solidFill>
                    <a:srgbClr val="CE0000"/>
                  </a:solidFill>
                  <a:latin typeface="Arial" charset="0"/>
                </a:rPr>
                <a:t>echanism</a:t>
              </a:r>
              <a:r>
                <a:rPr lang="en-GB" b="1" u="sng" dirty="0">
                  <a:solidFill>
                    <a:srgbClr val="CE0000"/>
                  </a:solidFill>
                  <a:latin typeface="Arial" charset="0"/>
                </a:rPr>
                <a:t>s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 </a:t>
              </a:r>
              <a:r>
                <a:rPr lang="en-GB" b="1" dirty="0">
                  <a:solidFill>
                    <a:srgbClr val="CE0000"/>
                  </a:solidFill>
                  <a:latin typeface="Arial" charset="0"/>
                </a:rPr>
                <a:t>of changes</a:t>
              </a:r>
              <a:r>
                <a:rPr lang="cs-CZ" b="1" dirty="0">
                  <a:solidFill>
                    <a:srgbClr val="CE0000"/>
                  </a:solidFill>
                  <a:latin typeface="Arial" charset="0"/>
                </a:rPr>
                <a:t>?</a:t>
              </a:r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361950" y="3733800"/>
            <a:ext cx="1864613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systemati</a:t>
            </a:r>
            <a:r>
              <a:rPr lang="en-GB" sz="2200" dirty="0" err="1">
                <a:latin typeface="Arial" charset="0"/>
              </a:rPr>
              <a:t>cs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paleontolog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4262625" y="3736330"/>
            <a:ext cx="4817344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evolu</a:t>
            </a:r>
            <a:r>
              <a:rPr lang="en-GB" sz="2200" dirty="0" err="1">
                <a:latin typeface="Arial" charset="0"/>
              </a:rPr>
              <a:t>tionary</a:t>
            </a: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geneti</a:t>
            </a:r>
            <a:r>
              <a:rPr lang="en-GB" sz="2200" dirty="0" err="1">
                <a:latin typeface="Arial" charset="0"/>
              </a:rPr>
              <a:t>cs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e</a:t>
            </a:r>
            <a:r>
              <a:rPr lang="en-GB" sz="2200" dirty="0">
                <a:latin typeface="Arial" charset="0"/>
              </a:rPr>
              <a:t>c</a:t>
            </a:r>
            <a:r>
              <a:rPr lang="cs-CZ" sz="2200" dirty="0" err="1">
                <a:latin typeface="Arial" charset="0"/>
              </a:rPr>
              <a:t>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</a:t>
            </a:r>
            <a:r>
              <a:rPr lang="en-GB" sz="2200" dirty="0">
                <a:latin typeface="Arial" charset="0"/>
              </a:rPr>
              <a:t>developmental biology</a:t>
            </a:r>
            <a:r>
              <a:rPr lang="cs-CZ" sz="2200" dirty="0">
                <a:latin typeface="Arial" charset="0"/>
              </a:rPr>
              <a:t> (</a:t>
            </a:r>
            <a:r>
              <a:rPr lang="cs-CZ" sz="2200" dirty="0" err="1">
                <a:latin typeface="Arial" charset="0"/>
              </a:rPr>
              <a:t>evo-devo</a:t>
            </a:r>
            <a:r>
              <a:rPr lang="cs-CZ" sz="2200" dirty="0">
                <a:latin typeface="Arial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</a:t>
            </a:r>
            <a:r>
              <a:rPr lang="cs-CZ" sz="2200" dirty="0" err="1">
                <a:latin typeface="Arial" charset="0"/>
              </a:rPr>
              <a:t>behavio</a:t>
            </a:r>
            <a:r>
              <a:rPr lang="en-GB" sz="2200" dirty="0">
                <a:latin typeface="Arial" charset="0"/>
              </a:rPr>
              <a:t>u</a:t>
            </a:r>
            <a:r>
              <a:rPr lang="cs-CZ" sz="2200" dirty="0">
                <a:latin typeface="Arial" charset="0"/>
              </a:rPr>
              <a:t>r</a:t>
            </a:r>
            <a:r>
              <a:rPr lang="en-GB" sz="2200" dirty="0">
                <a:latin typeface="Arial" charset="0"/>
              </a:rPr>
              <a:t>al </a:t>
            </a:r>
            <a:r>
              <a:rPr lang="cs-CZ" sz="2200" dirty="0">
                <a:latin typeface="Arial" charset="0"/>
              </a:rPr>
              <a:t>e</a:t>
            </a:r>
            <a:r>
              <a:rPr lang="en-GB" sz="2200" dirty="0" err="1">
                <a:latin typeface="Arial" charset="0"/>
              </a:rPr>
              <a:t>cology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sociobiolog</a:t>
            </a:r>
            <a:r>
              <a:rPr lang="en-GB" sz="2200" dirty="0">
                <a:latin typeface="Arial" charset="0"/>
              </a:rPr>
              <a:t>y</a:t>
            </a:r>
            <a:r>
              <a:rPr lang="cs-CZ" sz="2200" dirty="0">
                <a:latin typeface="Arial" charset="0"/>
              </a:rPr>
              <a:t>, e. psycholog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</a:t>
            </a:r>
            <a:r>
              <a:rPr lang="en-GB" sz="2200" dirty="0" err="1">
                <a:latin typeface="Arial" charset="0"/>
              </a:rPr>
              <a:t>ph</a:t>
            </a:r>
            <a:r>
              <a:rPr lang="cs-CZ" sz="2200" dirty="0">
                <a:latin typeface="Arial" charset="0"/>
              </a:rPr>
              <a:t>y</a:t>
            </a:r>
            <a:r>
              <a:rPr lang="en-GB" sz="2200" dirty="0">
                <a:latin typeface="Arial" charset="0"/>
              </a:rPr>
              <a:t>s</a:t>
            </a:r>
            <a:r>
              <a:rPr lang="cs-CZ" sz="2200" dirty="0" err="1">
                <a:latin typeface="Arial" charset="0"/>
              </a:rPr>
              <a:t>iolog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200" dirty="0">
                <a:latin typeface="Arial" charset="0"/>
              </a:rPr>
              <a:t> e. mor</a:t>
            </a:r>
            <a:r>
              <a:rPr lang="en-GB" sz="2200" dirty="0" err="1">
                <a:latin typeface="Arial" charset="0"/>
              </a:rPr>
              <a:t>ph</a:t>
            </a:r>
            <a:r>
              <a:rPr lang="cs-CZ" sz="2200" dirty="0" err="1">
                <a:latin typeface="Arial" charset="0"/>
              </a:rPr>
              <a:t>olog</a:t>
            </a:r>
            <a:r>
              <a:rPr lang="en-GB" sz="2200" dirty="0">
                <a:latin typeface="Arial" charset="0"/>
              </a:rPr>
              <a:t>y</a:t>
            </a:r>
            <a:endParaRPr lang="cs-CZ" sz="22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61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63525" y="3644900"/>
            <a:ext cx="9017212" cy="253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cs-CZ" dirty="0" err="1">
                <a:latin typeface="Arial" charset="0"/>
              </a:rPr>
              <a:t>Histor</a:t>
            </a:r>
            <a:r>
              <a:rPr lang="en-GB" dirty="0">
                <a:latin typeface="Arial" charset="0"/>
              </a:rPr>
              <a:t>y of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evol</a:t>
            </a:r>
            <a:r>
              <a:rPr lang="en-GB" dirty="0">
                <a:latin typeface="Arial" charset="0"/>
              </a:rPr>
              <a:t>. thoughts can be divided into the following stages</a:t>
            </a:r>
            <a:r>
              <a:rPr lang="cs-CZ" dirty="0">
                <a:latin typeface="Arial" charset="0"/>
              </a:rPr>
              <a:t>:</a:t>
            </a:r>
          </a:p>
          <a:p>
            <a:pPr marL="457200" indent="-457200"/>
            <a:endParaRPr lang="cs-CZ" dirty="0">
              <a:solidFill>
                <a:srgbClr val="0099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en-GB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</a:p>
          <a:p>
            <a:pPr marL="457200" indent="-457200">
              <a:spcAft>
                <a:spcPts val="600"/>
              </a:spcAft>
            </a:pPr>
            <a:r>
              <a:rPr lang="cs-CZ" dirty="0">
                <a:solidFill>
                  <a:srgbClr val="E10000"/>
                </a:solidFill>
                <a:latin typeface="Arial" charset="0"/>
              </a:rPr>
              <a:t>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Wallace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evol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. theory at the turn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19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nd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20</a:t>
            </a:r>
            <a:r>
              <a:rPr lang="en-GB" baseline="30000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 century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  <a:p>
            <a:pPr marL="457200" indent="-457200">
              <a:spcAft>
                <a:spcPts val="6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Modern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ynt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hesis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nd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recent history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17412" name="Text Box 12"/>
          <p:cNvSpPr txBox="1">
            <a:spLocks noChangeArrowheads="1"/>
          </p:cNvSpPr>
          <p:nvPr/>
        </p:nvSpPr>
        <p:spPr bwMode="auto">
          <a:xfrm>
            <a:off x="249238" y="1196975"/>
            <a:ext cx="8894762" cy="140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en-GB" sz="2000" dirty="0">
                <a:latin typeface="Arial" charset="0"/>
              </a:rPr>
              <a:t>The beginning 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evolu</a:t>
            </a:r>
            <a:r>
              <a:rPr lang="en-GB" sz="2000" dirty="0" err="1">
                <a:latin typeface="Arial" charset="0"/>
              </a:rPr>
              <a:t>tionary</a:t>
            </a:r>
            <a:r>
              <a:rPr lang="en-GB" sz="2000" dirty="0">
                <a:latin typeface="Arial" charset="0"/>
              </a:rPr>
              <a:t> biology =</a:t>
            </a:r>
            <a:r>
              <a:rPr lang="cs-CZ" sz="2000" dirty="0">
                <a:latin typeface="Arial" charset="0"/>
              </a:rPr>
              <a:t> 1859 (Darwin</a:t>
            </a:r>
            <a:r>
              <a:rPr lang="en-GB" sz="2000" dirty="0">
                <a:latin typeface="Arial" charset="0"/>
              </a:rPr>
              <a:t>’s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i="1" dirty="0">
                <a:latin typeface="Arial" charset="0"/>
              </a:rPr>
              <a:t>Origin of Species</a:t>
            </a:r>
            <a:r>
              <a:rPr lang="cs-CZ" sz="2000" dirty="0">
                <a:latin typeface="Arial" charset="0"/>
              </a:rPr>
              <a:t>), </a:t>
            </a:r>
            <a:r>
              <a:rPr lang="en-GB" sz="2000" dirty="0">
                <a:latin typeface="Arial" charset="0"/>
              </a:rPr>
              <a:t>BUT</a:t>
            </a:r>
            <a:r>
              <a:rPr lang="cs-CZ" sz="2000" dirty="0">
                <a:latin typeface="Arial" charset="0"/>
              </a:rPr>
              <a:t>:</a:t>
            </a:r>
          </a:p>
          <a:p>
            <a:pPr>
              <a:spcAft>
                <a:spcPts val="300"/>
              </a:spcAft>
            </a:pPr>
            <a:r>
              <a:rPr lang="cs-CZ" sz="2000" dirty="0" err="1">
                <a:latin typeface="Arial" charset="0"/>
              </a:rPr>
              <a:t>evolu</a:t>
            </a:r>
            <a:r>
              <a:rPr lang="en-GB" sz="2000" dirty="0" err="1">
                <a:latin typeface="Arial" charset="0"/>
              </a:rPr>
              <a:t>tionary</a:t>
            </a:r>
            <a:r>
              <a:rPr lang="en-GB" sz="2000" dirty="0">
                <a:latin typeface="Arial" charset="0"/>
              </a:rPr>
              <a:t> thoughts much older</a:t>
            </a:r>
            <a:endParaRPr lang="cs-CZ" sz="20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en-GB" sz="2000" dirty="0">
                <a:latin typeface="Arial" charset="0"/>
              </a:rPr>
              <a:t>only after the World War II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evolu</a:t>
            </a:r>
            <a:r>
              <a:rPr lang="en-GB" sz="2000" dirty="0" err="1">
                <a:latin typeface="Arial" charset="0"/>
              </a:rPr>
              <a:t>tionary</a:t>
            </a:r>
            <a:r>
              <a:rPr lang="en-GB" sz="2000" dirty="0">
                <a:latin typeface="Arial" charset="0"/>
              </a:rPr>
              <a:t> biology considered true science</a:t>
            </a:r>
            <a:endParaRPr lang="cs-CZ" sz="2000" dirty="0">
              <a:latin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20091" y="343931"/>
            <a:ext cx="846167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HISTOR</a:t>
            </a:r>
            <a:r>
              <a:rPr lang="en-GB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Y OF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 EVOLU</a:t>
            </a:r>
            <a:r>
              <a:rPr lang="en-GB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TIONARY THOUGHTS</a:t>
            </a:r>
            <a:endParaRPr lang="cs-CZ" sz="2800" b="1" dirty="0"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  <p:sp>
        <p:nvSpPr>
          <p:cNvPr id="18438" name="Text Box 19"/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pic>
        <p:nvPicPr>
          <p:cNvPr id="12" name="Picture 3" descr="Anaximandros aus Mile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01" r="2521" b="3006"/>
          <a:stretch>
            <a:fillRect/>
          </a:stretch>
        </p:blipFill>
        <p:spPr bwMode="auto">
          <a:xfrm>
            <a:off x="182426" y="1689237"/>
            <a:ext cx="2089150" cy="3051175"/>
          </a:xfrm>
          <a:prstGeom prst="rect">
            <a:avLst/>
          </a:prstGeom>
          <a:noFill/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707367" y="1603343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Anaximand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of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Mil</a:t>
            </a:r>
            <a:r>
              <a:rPr lang="en-GB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etus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610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546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7" name="Oválný popisek 16"/>
          <p:cNvSpPr/>
          <p:nvPr/>
        </p:nvSpPr>
        <p:spPr>
          <a:xfrm>
            <a:off x="2494704" y="2509475"/>
            <a:ext cx="2552282" cy="1296237"/>
          </a:xfrm>
          <a:prstGeom prst="wedgeEllipseCallout">
            <a:avLst>
              <a:gd name="adj1" fmla="val -80343"/>
              <a:gd name="adj2" fmla="val -5763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humans </a:t>
            </a:r>
          </a:p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and animals have </a:t>
            </a:r>
            <a:r>
              <a:rPr lang="en-GB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ev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cs-CZ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GB" sz="18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</a:t>
            </a:r>
            <a:r>
              <a:rPr lang="en-GB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 fish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49" name="Picture 17" descr="http://www.philosophy.gr/presocratics/Anaximanderworl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94641" y="4089538"/>
            <a:ext cx="4362450" cy="2619375"/>
          </a:xfrm>
          <a:prstGeom prst="rect">
            <a:avLst/>
          </a:prstGeom>
          <a:noFill/>
        </p:spPr>
      </p:pic>
      <p:pic>
        <p:nvPicPr>
          <p:cNvPr id="18447" name="Picture 15" descr="http://zebu.uoregon.edu/2002/ph123/timages/cosmo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9826" y="2092747"/>
            <a:ext cx="2335696" cy="23512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 descr="http://whatspshat.files.wordpress.com/2014/02/xenophan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892" y="2170388"/>
            <a:ext cx="2286000" cy="3429001"/>
          </a:xfrm>
          <a:prstGeom prst="rect">
            <a:avLst/>
          </a:prstGeom>
          <a:noFill/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801912" y="1779868"/>
            <a:ext cx="51411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Xenofan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olofon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570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ca. 475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Oválný popisek 10"/>
          <p:cNvSpPr/>
          <p:nvPr/>
        </p:nvSpPr>
        <p:spPr>
          <a:xfrm>
            <a:off x="3955841" y="2768722"/>
            <a:ext cx="3091003" cy="1723781"/>
          </a:xfrm>
          <a:prstGeom prst="wedgeEllipseCallout">
            <a:avLst>
              <a:gd name="adj1" fmla="val -96330"/>
              <a:gd name="adj2" fmla="val 33001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sil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 found in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sediment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must formerly have been in water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xmlns="" id="{AAA6B652-2D75-4A91-B3D6-AC5020DE0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2509F651-9CFE-4114-98EF-89825DD63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1" descr="Futuym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020" y="1020377"/>
            <a:ext cx="2968625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12" descr="Ridley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319088"/>
            <a:ext cx="24257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 descr="Bart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284" y="3218464"/>
            <a:ext cx="2570162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8" descr="Stearns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7116" y="104260"/>
            <a:ext cx="2687637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3516313" y="196850"/>
            <a:ext cx="17007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 err="1">
                <a:solidFill>
                  <a:srgbClr val="E10000"/>
                </a:solidFill>
                <a:latin typeface="Arial" charset="0"/>
              </a:rPr>
              <a:t>Textbooks</a:t>
            </a:r>
            <a:endParaRPr lang="cs-CZ" b="1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5122" name="Picture 9" descr="http://media.wwnorton.com/cms/books/9780393925920_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8111" y="3389313"/>
            <a:ext cx="2857500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empedokles_1821293,property=zo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90538" y="2328587"/>
            <a:ext cx="1801812" cy="22637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533556" y="1720234"/>
            <a:ext cx="5014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Empedo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 z A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raga</a:t>
            </a:r>
            <a:r>
              <a:rPr lang="en-GB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(ca. 492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432 </a:t>
            </a:r>
            <a:r>
              <a:rPr lang="en-GB" sz="2000" dirty="0">
                <a:latin typeface="Arial" pitchFamily="34" charset="0"/>
                <a:cs typeface="Arial" pitchFamily="34" charset="0"/>
              </a:rPr>
              <a:t>BC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8" name="Oválný popisek 17"/>
          <p:cNvSpPr/>
          <p:nvPr/>
        </p:nvSpPr>
        <p:spPr>
          <a:xfrm>
            <a:off x="2004458" y="4979506"/>
            <a:ext cx="3193708" cy="1411356"/>
          </a:xfrm>
          <a:prstGeom prst="wedgeEllipseCallout">
            <a:avLst>
              <a:gd name="adj1" fmla="val -48318"/>
              <a:gd name="adj2" fmla="val -136920"/>
            </a:avLst>
          </a:prstGeom>
          <a:solidFill>
            <a:srgbClr val="CCE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random combinations of parts of organisms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álný popisek 10"/>
          <p:cNvSpPr/>
          <p:nvPr/>
        </p:nvSpPr>
        <p:spPr>
          <a:xfrm>
            <a:off x="3140765" y="2361203"/>
            <a:ext cx="2673625" cy="1269410"/>
          </a:xfrm>
          <a:prstGeom prst="wedgeEllipseCallout">
            <a:avLst>
              <a:gd name="adj1" fmla="val -86193"/>
              <a:gd name="adj2" fmla="val 40290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plants before animals</a:t>
            </a:r>
            <a:endParaRPr lang="cs-CZ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7698" name="Picture 2" descr="http://upload.wikimedia.org/wikipedia/commons/9/95/Empedocles-2-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2505" y="3630613"/>
            <a:ext cx="2600945" cy="258688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9" name="Text Box 19">
            <a:extLst>
              <a:ext uri="{FF2B5EF4-FFF2-40B4-BE49-F238E27FC236}">
                <a16:creationId xmlns:a16="http://schemas.microsoft.com/office/drawing/2014/main" xmlns="" id="{DC21628C-BA69-46BF-BEDF-8DDC27205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1DBADD6B-7170-49F9-9E9A-E2BB56F20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4" name="Picture 14" descr="http://clickypix.com/wp-content/uploads/2013/08/hybrid-shark-combo-creatures-17.jpg"/>
          <p:cNvPicPr>
            <a:picLocks noChangeAspect="1" noChangeArrowheads="1"/>
          </p:cNvPicPr>
          <p:nvPr/>
        </p:nvPicPr>
        <p:blipFill>
          <a:blip r:embed="rId2" cstate="print"/>
          <a:srcRect l="4168" t="5018" b="5151"/>
          <a:stretch>
            <a:fillRect/>
          </a:stretch>
        </p:blipFill>
        <p:spPr bwMode="auto">
          <a:xfrm>
            <a:off x="6151463" y="2474288"/>
            <a:ext cx="2840069" cy="245179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6" name="Picture 16" descr="http://hunting-washington.com/smf/index.php?action=dlattach;topic=50730.0;attach=104042;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987" y="4669567"/>
            <a:ext cx="3422154" cy="20532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98" name="Picture 18" descr="http://english.cri.cn/mmsource/images/2013/08/13/5c3f81cca4804619952cb4ed5f5fa2b7.jpg"/>
          <p:cNvPicPr>
            <a:picLocks noChangeAspect="1" noChangeArrowheads="1"/>
          </p:cNvPicPr>
          <p:nvPr/>
        </p:nvPicPr>
        <p:blipFill>
          <a:blip r:embed="rId4" cstate="print"/>
          <a:srcRect l="12768" t="2536" b="31510"/>
          <a:stretch>
            <a:fillRect/>
          </a:stretch>
        </p:blipFill>
        <p:spPr bwMode="auto">
          <a:xfrm>
            <a:off x="2916842" y="2791575"/>
            <a:ext cx="3329126" cy="16780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4" name="Picture 24" descr="http://www.lolset.com/wp-content/uploads/2013/04/hybrid-animals-gallery-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020" y="140678"/>
            <a:ext cx="3917270" cy="261151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484" name="Picture 4" descr="http://files.newsnetz.ch/bildlegende/131749/1627245_pic_970x6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50231" y="360143"/>
            <a:ext cx="3046562" cy="19033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6" descr="http://img2.wikia.nocookie.net/__cb20120615060217/dragonsdogma/images/0/06/Chimer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789" y="3789886"/>
            <a:ext cx="3537020" cy="2887977"/>
          </a:xfrm>
          <a:prstGeom prst="rect">
            <a:avLst/>
          </a:prstGeom>
          <a:noFill/>
        </p:spPr>
      </p:pic>
      <p:pic>
        <p:nvPicPr>
          <p:cNvPr id="20488" name="Picture 8" descr="http://content4.viralnova.com/wp-content/uploads/2014/03/hybrid-animals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0580" y="399656"/>
            <a:ext cx="2872621" cy="310721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paranoias.org/wp-content/uploads/2010/07/Hybrid-Creatures-by-Francesco-Sambo-550x7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9774" y="3074518"/>
            <a:ext cx="2681514" cy="357372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http://www.paranoias.org/wp-content/uploads/2010/07/Hybrid-Creatures-by-Francesco-Sambo_2-550x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449" y="3812977"/>
            <a:ext cx="2825443" cy="282544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9464" name="AutoShape 8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9466" name="AutoShape 10" descr="data:image/jpeg;base64,/9j/4AAQSkZJRgABAQAAAQABAAD/2wCEAAkGBxMTEhUUExQTFhUVGB8bFhgWGBcYFhgXGhgYFxcaFhcYHCggGBwlGxUWIzEkJSkrLy8uGCA1ODMsNygtLisBCgoKDg0OGxAQGywkICYyLywsLDQsLCwsLC8sLCwvLCwsLCwsLCwsLCwsLywsLCwsLCwsLCwsLCwsLCwsLDQsLP/AABEIAOAA4AMBIgACEQEDEQH/xAAcAAEAAgIDAQAAAAAAAAAAAAAABgcEBQIDCAH/xAA/EAACAQIDBQYDBQcDBAMAAAABAgADEQQSIQUGMUFRBxMiYYGRMnGhFCNCsdFSgpKyweHwCGKiJDOj8RVyc//EABkBAQADAQEAAAAAAAAAAAAAAAACAwQBBf/EACgRAAICAQMEAgEFAQAAAAAAAAABAhEDEiFBBCIxMhNRcSNCYZGxFP/aAAwDAQACEQMRAD8AvGIiAIiIAiIgCIiAIiIAiIgCIiAJ8ZrcZ9kH7YNpijgMhcoMRUFIkccpV3YfIhLed7c4OpWzR7y9qt6po7P7qoFHirtmanm5rTAsGsBfNe3QHjNBsHtorUWCY5BWQk/eUwqVFA0uUHhe56ZfWQP7CtOmzAlk0N/hZemh14dP1kdx2I7x/CDblfiepMinZZKOlUz2Rs3H069JK1Jg9OooZGHMHhx4fI8Jkypf9O2OdsLiKTElaVUFB+znW7AeV1vbqTLakioREQBERAEREAREQBERAEREAREQBERAEREAREQBERAEgfbNsdsTgAEUs9OqHW3UK411Fhrxk8nViaAdSrcCOpH1GonH42JQaT3Kv3j2lhKNFKOOtUfKASKeZQ+XXU8L2JlTbaGGSqvcIykE2DcxxBy6kaES89q4YVVQuocI4sptluGtduoHG3D5yqe0xkrbTtTJLZUVhlKsDbgbgaWt7zPBI35L0lk9iWANOhim0yVMRdCOBHdoTbyBYj0MsiandXZX2XC0aFgCiDMRwL8WPnrNtNCPPk7YiInTgiIgCIiAIiIAiIgCIiAIiIAiIgCIiAIiIAiJq8Ri819SEHTif7SMpKJKMHIysVtCnT+Jteg1PsOExHxPeC9/DyAP59ZHsZUu2VBx+ky8bUVEUWGbhfgSbX4+h9pm+Vyv6NiwRjX2QnfnaiUXAc1ABcju2swbhcA6E2PPpKrx20c1R3D1GzHwtUa7heQJvYcTw01lp7wYA4qpT7wrlJGosSRMLfHdWg4CqioRwcAZr+Z5jykMc1HybMmGUkkiMbs9pmPwnh7zvqf7Fcs/8L3zL7keUtjd7tYwOIKpUz0KjWHjF6ebyqLwHmwWefNsbMq0Gy1B8mHA/Kd2yF95qUtrR5ssfdTR67iRLsvx71cAmckmmzICeJVbFfYED0ktliKGqdCIiDgiIgCIiAIiIAiIgCIiAIiIAiIgCIiAYW2KuWkx62HuQD9Joa+MVUJY2Ey95Kxb7teC2LfPiB7a+olbdorgYe2dlY6AA8TMWWd5KR6GDH2W/wAk72IVcFxrfh8pqt9TmosodUubEs2VdbrY9Tciw0kf7Mds1DhEDqQAWWm3J1U2J63vpr0mfvqq16fdmqEINzaxPAixFxb4pFNR2fBY4OTtckbr4k0Uw6hlYswylbeMM11JsSCxvqbmSbejDtnTMeQ95WWI2qUxGGBbOKVSmL2tcZwAOfASdb4beCi7cfSRmv7Zoxz3S4RoN58UmQowDX0APXykR2aiiplvre1p2YrGs5eoQQFXwk8L8v1nVW2XVwdYJWFqmVWI6B1D2PnrY+YmjHDTEy58qnO0ehey5qf2FVQ3ZXYVPJyc38pWS6VX2LYrx4lL6EK4HyLA/mvtLUmiPgwZFUmIiJ0gIiIAiIgCIiAIiIAiIgCIiAIiIAnwmfZgbcqFaD24kZR+8cunoZyTpNkox1NIjOKxV8zn8RJHy5fS0gJ2DU2vXxYRiFw9Iin0aux8KknlZWB6XE575bzNSqNh6YJqGwW3K/PzMsPczZA2Zs8d4PvD95WtqTUewC+nhX0vMWGDvVI9DPPTHTHyQTdLDk4BMOC1OpTLXJGqVO8YkEcQQTwmnw25WMZ3BrIodiWcAlm9zp8pIsZt/NjamiKzgHwiwLKLG/U2sL/7ZkV9sZiFenUtzKXv9NZXr7nXJojBuKITjdmYPAVELN31VWDXc3AIYH4Rpy53mt302oleoMoUW4ZRx+Zmdve4BVUoOilhcshDNrzLazB3repnGbIFI+EcfXSWQ3kmyOSlBpfxwb7sm3eTGYomqCadBQ9uTMWGRT5aMT1tabft22VavQxAGjqUb5qbj6N9JIOwrDqMHVqfiesQfkqLlH/Jj6zn26I32BGXiKw+qOPztNddp52rvIh2Q7TFPHimT/3EKHyOjj+S3rL1nlbcSuaeLSrc2p1FJPXxC/0v7z1TECOXhiIiTKhERAEREAREQBERAEROFaqqKWYhVAuSTYAeZMA5xIDt7tNpUiVw9PvSPxMciemhLfSRyj2r4wnTC0GHkXXU6DUm0q+aF1Zd/wA+SrouGJV1PtXqUzbFYF186VQMf4GC/nNlhe1vAsPEmJTrmpqf5GMl8kfs48M1wT+aTeLEWainIksf3QAP5vpNfS7RdnMLjEAeTJVU/VJgbU27QxFVXoVFqKqEHLc+In4bWuDw95DLNaNmWdPjfybr7/whS0ErbbwzEC4e5/duy/lJpvttJzV7rUU0AuBxeodQPkBb3lf4PGlNpLUSzNTBOvw5mBUXtrYXv6SQ7V24o8btmqObC3EsdLgegA6TNKf6enk2Sx/rauER8Yc/aC5/AOXInS35yYbGxIbQ26yOYlQtO/4msf7CdODx5U6GxlCdNGnTcWcu0HDvVFwTlHSwP1kT3g2dUIouzBS9NfCTmIuBcEgAXm823j2zlM2hGZel+YMi1TaF2GY6LwmjHZXkcKotHsJxygYrD31V1dR1BUqT/wABJn2j7LOI2fXQfEq94vzTxW9QCPWVb2E0y2Or1OQS3qT+n5y+CJsjujyZup2jzaNmrRoJl1ZxmPrPSKcBKT35wK4bOgFgtTTypkhlH8JAl2AyvDe9l/VVUa+j7ERLjIIiIAiIgCIiAIidOMr5EZuNhw6nkPeG6OpXsYe29sph1ufE5+FBxb9B5yut6tq1q9O9U5R+GmvwjzN/iPmfpNtjm8TPUINRtT0HQDyEjm2cWqAVW+SL58mPkDMOScp/g9HDijj35IXtT7qpTRgC7n4T+G/DN5+UluD3fzU1eqcoU5so5/s3kV3qw5XEYeqbn73XytUsR6CTXF1GahfUdfTSVuopFyuTZHdp4s1WIIHQW5DzmorYUTOvc6xiKVjY8hr0H95Q7bL1SVGvFC/L5yU7gkK1QH4TppyNus1NOmCNBYcbdL8Aep5ySboUAuf5/S2knFu6DSqyK0qrDEOU4u+XX91R9SZxxt0xVPvPwuvPgMwM2FPBNmzkEfeX/ia4+hBnLfHZhNQvy8P5xfccrY+PXPfPh3PwtemTzUknL/UfM+U6Md4WMwcYzVGu2lSmq3PUAkBvmLTIxmMD08z6OujHr5yUVbIydI1G2q572nc/4RI/WJuZk7YxV6gtymHUq3NxzmqEaRgyTTbL47AsGq4CpVsMz12155VWmoHuG95Z0r7sOxFNtlqqkF0qVO8HMFnLLfrdCuv6SfVagVSx4AEn5DWaV4Mb8lVdsDI18p1AAb5i/wDS0tHBJlpoONlA9gBKM3poV6ndFiWfHP8AcJYjKpbIuc+fxXHI+UvhFsAOgkIcmnqKSikcoiJYZRERAEREAREQBNTvPihToFvPT2M20jG/xvQC243N/JRqPr9JXldQbLcKvIkQqnie99PUyLbwA1sXRpE2ph1zAcSLi4PTTjOX/wAiaWg0M1mHxRqVmcfEoa3/ANsjKPqwmPE7VnoZVTOW0qvfYGrVJ8S4h3p9crVCLf8AEmTLB7VU4GlUtfvCfpp/WVpvUpo5aIPhVQLdcotc/M3mx3M2pnpfZW/DmdD5fEwPrc+vlGVPTqRHHNa9DJRWwaqe9FzcaDTjNXUYAHMdRyIN2487WE3+zsT3qAfipixXqvUTTbQysdOH6f8AqVUnuaL4MRa+Ur8yze1h+cl+7uLRaeYmwKZj56C/5yAV2IueosJzWrSbKjFgPCDdjkALKGPQaCWY47hyVUybU9pJWUsylFqAlb8Rlfwmx5EG/tM3HVqbgo3Bxow1tzF/WRw4tnqd3+Ei9vPh+Vp92lXyqBexAlUpq/BLTZ1Y/ZwUVKn+9gNeKaH8yZDtuVmUGmeOlvl/6ksOMDIc5N7ajlpIZvLiQ7gi804EvJk6iTqjTm850585Qh1mhmJFm9g+1TTxz0D8Nemf46ZzL/xNSX5WQFSCoYEWKmxBHQg6TzP2UYdn2thcovlLO3kopOCfdgPWem5OPghLyRLY279Spi2xuLUB6ZyYWkCClKmFCltOLMc9ugPnpLYiSSEpNsREQREREAREQBERAEiu9lcd4EOoyNp5kH+gElUr3falVptmJBDG6kcdLggjyBWU5vUtw+xTu8GIZajg8uHrOjYWNFINUfgDf14j3taS7fvYYZUqoDna4dfMWIt87gSvdrUmpqEYEEnMfQEe0zYkl2m3K21rMba20XrO1R/ibgOQHAAeUwsPUZGDKSGHAjQiej90OzjCNsqlSxVBTUqr3lR7Wqq7arlcaqVUgW4aHQ3Mp/tC3ErbMqC57zD1DalV4G/HJUHJwBy0NrjmBrqkYG7Z3bub0jMq1iKbcA/4T8/2fyko2tg8yZkAJ43U8b8bjl10vKlli9jGzjisTUoO9UUlos4Cm2V89NVIvcDRm04HpKHhXBpj1Ev3GmxdQi9+IHp0mOjkG/G1mseBsb/0lobxdl+Lt9xVpVlDXAqfd1LdMwBV9euWV7tPdXaOHuamCrWJtdAKo/8AEWt6x8TRL5ovk7NjbbCYlL2yHRfLUWHl0m4xfjY2PPSV5XRk/wC4jLfhnDL7XElWwNpCrSIJ+8Tj5jkf1mfPiruRf0+bU9LOvafh58iPKRms11F+NzeS8bLbEkre3U8soteQ7H0clRlHIkS7p6rYp6q73OsQ7TgDzn2muYgdSB7m0vbMpdf+nzZAy4jFsNbiihtwAtUqWPmTT/hlyTW7u7EpYPD08PRFkQcTxYnVmY8ySSZspalSK27YiInTgiIgCIiAIiIAiIgCQztAS5QcbIxA8/7yZyH72qe/BJJHd+EaWGpB053sOMqzepZi9kRTfDEWwq1BqRb63F/e0prF481K4dhmCsNDwIU8PK9vrLQ3jqEYIAH4SU16qzEA+n9JUY1JtzP95Rjju2aMk+3Sew9nYxa1KnVQ3SogZfkwBH5yLdr2DSpsnE5xfu1DoejqwsR7kfImdvZTjO92Xh78UBpn9xio/wCIWdXa/ihT2Rir/jVUHmXdV/U+k18GTk8vCXd/p32b4cViCDxWkvTQZ3/mT2lJDjPVnZtslcNs3DIosXprUfqXqAO1/le3yAkV5JcEmiIkyBxqIGFiAR0IuJHtv7m4XEU3C0aNOqR4aq01Dg8dSBcqSNRJHE40mqZ1SadooXCI2FDIw8QJVx56g+0r7eGkBiGtwOo9Za3alhWpYtmA8NVQ4/lf6gH96VdvAAWVh8j+Y/zymDAnGbiz0uoanjUkaJ+Pyky7Kd2mxuPpgj7qgRVqnlZWuifvMAPkGkXxGBqKFYocr6rwNwTYWAN9Z6c7Mt1Rs/BIjLatUs9c6E5yPhv0Uae55zZFWYJbEtiIlhWIiIAiIgCIiAIiIAiIgCQnfPEhqhUaFFsepuMw/wA+cm0gu/WDC1e95PTa+v4lFv5T9JTnvRsWYvdFe4vNVw+ITibLWFuYKi5Hqh95Ddl7KzOxPS/5k/kJL9h1fvqaE6ENSPyLJb2zH3mNsWjZXJGqrx/z5SuMqRdkVyJ52M1mppUw7cCBWTyDWVh7hfrJVv8AbsrtHBVMOWyto1NulRdVuOYOoPkZEd1sP3WIw9diFQpkLEgC9jZTbrn56aDpLQl2OWpFE1TPHex8AalYU2BWxOcEajL8QIPnpPWW7RH2TD24CkgHooFvpK57R9z0oVGx2HSwqH/qAOAY8KgHK5Pi8zfmZvey/b3eUvsznxoL0z+1T6DzBPsR0k0iDZO4iJ0CIiARjtA2KMRhiwH3lG7r5rb7xfVfqBKJ2zsgsQRawve3AqVJBHyI+s9OESjt79jvhsRiFQeBENRP/wA2vYejC3pMueNSUkbOmlqi4MjO5a/a8fs6iAStFlNTp90S4v5EoPeemJ5/7C6inaNQHKG7suvn+FgPlnB956AmiCpGabtiIiSICIiAIiIAiIgCIiAIiIB8Jtxlc73bSFV2tbIBlU9QNWPyJAHvJ7tSgXpOi8WFuOX62NpVO1XysyMCG/Fe9hbgq+QCkDztM+duqLsPsRfZdP8A6lCCbZnb08K/TKTM/CUHFGpZWJcX0BJCk3ubcABred2LwD01otYBgmX+LVvXUycdm2IXNVQk58iNbllDOvvw9xKsa1Oi7M6Vmw2Lu6KmGIr3+8ykAaFQo097t6HrJUBPsTXGKitjG3ZwrUldSrAFWBDA6ggixB9JTG2NnPs/GEUSRkOekf8AafwnrbVT19ZdU0G+O7gxtHKKhpVEuabjUAkahgeKmwvwOnGSTo40ZO7W20xdEONGGlRf2W/Q8jNtKb3I22cFie7rMMj+CoQfCGBsHB4EA3F+hvLjVgeH+CdYR9iInDokB7X8Gxwy1URnKtlqBSb92+nLjZsvuZPpj4sDKxOthw/tIzjqVE4S0ysoHs82LVw+1cK2R6eckqGvc02pOWvblbrzAnoaRPF01XFYPEgAK4yHyzqcnDzNpLJ1KkRbtiIidOCIiAIiIAiIgCIiAIiIAmFtLZ61QLhbqbgsobr+szYnGrCdESxW6bMbl1PHl18vfnzmh3R2ViqO1qhNJxQ7kq1RhlRjmXKE6m4Pp6XsuJCOOMXaJyyOS3EREsICdONod5TdL2zqVvxtcEXtcX4ztYeZHtAEA80bb3K2lQrml3VarYeGpSVmR1uBcWvY3YXB1F+gvL63FNf7DQGJR0rKmRw9s3gJUE26gA+s30TgERE6BMTaGCWquUki+hsbXBmXOFZCRobHkZx+DqI9tHZxXB5F40vh48Fa6e1lm82fixVppUXg6g26HmD5g6ekwsTTrCkyaMz3Cm+gv+1caeVrzU7jVChxGHfR6dTMBe4KONCt9bXU38z5wnaDW5K4iJ04IiIAiIgCIiAIiIAiIgCIiAIiIAiIgCIiAIiIAiIgCIiAddZrDnx5Svd+9rHDVqeJpKRUQ2Y6FSh4q4HL+tpYrC+k1O1d3qVewqZiuuZb6MCOF+IkHqvYktNbmfs7GpWpJVpkMjqGUjof68pkTTbt7tUMErrQ7wI7ZsruzqptbwBvhvz6zcyZEREQBERAEREAREQ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9468" name="Picture 12" descr="http://fc09.deviantart.net/fs71/i/2014/031/b/5/world_war_centaur_by_jakeparker-d74lmt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73" y="214514"/>
            <a:ext cx="2739071" cy="269950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2" name="Picture 16" descr="http://fantasyhorses.homestead.com/files/beefy_centa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8823" y="195059"/>
            <a:ext cx="2838833" cy="349886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74" name="Picture 18" descr="http://chriswauchop.files.wordpress.com/2012/07/medusa_f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60721" y="3664516"/>
            <a:ext cx="2880320" cy="30041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nd04.jxs.cz/766/158/08517ac05a_74076705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535" y="198688"/>
            <a:ext cx="2406472" cy="3401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14"/>
          <p:cNvSpPr txBox="1">
            <a:spLocks noChangeArrowheads="1"/>
          </p:cNvSpPr>
          <p:nvPr/>
        </p:nvSpPr>
        <p:spPr bwMode="auto">
          <a:xfrm>
            <a:off x="490538" y="1692759"/>
            <a:ext cx="30460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Christian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philosophy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19462" name="Text Box 15"/>
          <p:cNvSpPr txBox="1">
            <a:spLocks noChangeArrowheads="1"/>
          </p:cNvSpPr>
          <p:nvPr/>
        </p:nvSpPr>
        <p:spPr bwMode="auto">
          <a:xfrm>
            <a:off x="3840231" y="1710152"/>
            <a:ext cx="4798108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3399"/>
                </a:solidFill>
                <a:latin typeface="Arial" charset="0"/>
              </a:rPr>
              <a:t>Plat</a:t>
            </a:r>
            <a:r>
              <a:rPr lang="en-GB" sz="2000" dirty="0">
                <a:solidFill>
                  <a:srgbClr val="003399"/>
                </a:solidFill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: </a:t>
            </a:r>
            <a:r>
              <a:rPr lang="en-GB" sz="2000" dirty="0">
                <a:latin typeface="Arial" charset="0"/>
              </a:rPr>
              <a:t>theory of Ideas </a:t>
            </a:r>
            <a:r>
              <a:rPr lang="cs-CZ" sz="2000" dirty="0" smtClean="0">
                <a:latin typeface="Arial" charset="0"/>
              </a:rPr>
              <a:t>(</a:t>
            </a:r>
            <a:r>
              <a:rPr lang="cs-CZ" sz="2000" dirty="0" smtClean="0">
                <a:latin typeface="Arial" charset="0"/>
                <a:sym typeface="Symbol" panose="05050102010706020507" pitchFamily="18" charset="2"/>
              </a:rPr>
              <a:t> Christian</a:t>
            </a:r>
            <a:r>
              <a:rPr lang="en-GB" sz="2000" dirty="0" smtClean="0">
                <a:latin typeface="Arial" charset="0"/>
              </a:rPr>
              <a:t> God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dirty="0">
              <a:latin typeface="Arial" charset="0"/>
            </a:endParaRPr>
          </a:p>
          <a:p>
            <a:pPr>
              <a:spcAft>
                <a:spcPts val="300"/>
              </a:spcAft>
            </a:pP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Aristotle</a:t>
            </a:r>
            <a:r>
              <a:rPr lang="cs-CZ" sz="2000" dirty="0">
                <a:latin typeface="Arial" charset="0"/>
              </a:rPr>
              <a:t>: </a:t>
            </a:r>
            <a:r>
              <a:rPr lang="en-GB" sz="2000" dirty="0">
                <a:latin typeface="Arial" charset="0"/>
              </a:rPr>
              <a:t>first classification of organisms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(</a:t>
            </a:r>
            <a:r>
              <a:rPr lang="cs-CZ" sz="2000" dirty="0" smtClean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  <a:sym typeface="Symbol"/>
              </a:rPr>
              <a:t> </a:t>
            </a:r>
            <a:r>
              <a:rPr lang="cs-CZ" sz="2000" i="1" dirty="0" err="1" smtClean="0">
                <a:latin typeface="Arial" charset="0"/>
              </a:rPr>
              <a:t>Scala</a:t>
            </a:r>
            <a:r>
              <a:rPr lang="cs-CZ" sz="2000" i="1" dirty="0" smtClean="0">
                <a:latin typeface="Arial" charset="0"/>
              </a:rPr>
              <a:t> </a:t>
            </a:r>
            <a:r>
              <a:rPr lang="cs-CZ" sz="2000" i="1" dirty="0" err="1" smtClean="0">
                <a:latin typeface="Arial" charset="0"/>
              </a:rPr>
              <a:t>Naturae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i="1" dirty="0">
              <a:latin typeface="Arial" charset="0"/>
            </a:endParaRPr>
          </a:p>
        </p:txBody>
      </p:sp>
      <p:pic>
        <p:nvPicPr>
          <p:cNvPr id="19463" name="Picture 16" descr="pla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461" y="2443025"/>
            <a:ext cx="2525712" cy="350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16" descr="aristote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2091" y="2856120"/>
            <a:ext cx="2325687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9465" name="Text Box 19"/>
          <p:cNvSpPr txBox="1">
            <a:spLocks noChangeArrowheads="1"/>
          </p:cNvSpPr>
          <p:nvPr/>
        </p:nvSpPr>
        <p:spPr bwMode="auto">
          <a:xfrm>
            <a:off x="6545842" y="5532094"/>
            <a:ext cx="17812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Aristotle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(384–322 </a:t>
            </a:r>
            <a:r>
              <a:rPr lang="en-GB" sz="2000" dirty="0">
                <a:latin typeface="Arial" charset="0"/>
                <a:cs typeface="Arial" charset="0"/>
              </a:rPr>
              <a:t>BC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9466" name="Text Box 19"/>
          <p:cNvSpPr txBox="1">
            <a:spLocks noChangeArrowheads="1"/>
          </p:cNvSpPr>
          <p:nvPr/>
        </p:nvSpPr>
        <p:spPr bwMode="auto">
          <a:xfrm>
            <a:off x="3544397" y="5660128"/>
            <a:ext cx="17812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Plat</a:t>
            </a:r>
            <a:r>
              <a:rPr lang="en-GB" sz="2000" dirty="0">
                <a:solidFill>
                  <a:srgbClr val="000099"/>
                </a:solidFill>
                <a:latin typeface="Arial" charset="0"/>
                <a:cs typeface="Arial" charset="0"/>
              </a:rPr>
              <a:t>o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(427–347 </a:t>
            </a:r>
            <a:r>
              <a:rPr lang="en-GB" sz="2000" dirty="0">
                <a:latin typeface="Arial" charset="0"/>
                <a:cs typeface="Arial" charset="0"/>
              </a:rPr>
              <a:t>BC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0" name="Text Box 19">
            <a:extLst>
              <a:ext uri="{FF2B5EF4-FFF2-40B4-BE49-F238E27FC236}">
                <a16:creationId xmlns:a16="http://schemas.microsoft.com/office/drawing/2014/main" xmlns="" id="{FC5EF253-22BB-4EF3-9F59-78A6E067D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1059968"/>
            <a:ext cx="5626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E0000"/>
                </a:solidFill>
                <a:latin typeface="Arial" charset="0"/>
              </a:rPr>
              <a:t>A) 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A</a:t>
            </a:r>
            <a:r>
              <a:rPr lang="cs-CZ" dirty="0" err="1">
                <a:solidFill>
                  <a:srgbClr val="CE0000"/>
                </a:solidFill>
                <a:latin typeface="Arial" charset="0"/>
              </a:rPr>
              <a:t>nti</a:t>
            </a:r>
            <a:r>
              <a:rPr lang="en-GB" dirty="0" err="1">
                <a:solidFill>
                  <a:srgbClr val="CE0000"/>
                </a:solidFill>
                <a:latin typeface="Arial" charset="0"/>
              </a:rPr>
              <a:t>ent</a:t>
            </a:r>
            <a:r>
              <a:rPr lang="en-GB" dirty="0">
                <a:solidFill>
                  <a:srgbClr val="CE0000"/>
                </a:solidFill>
                <a:latin typeface="Arial" charset="0"/>
              </a:rPr>
              <a:t> history and the Middle Ages</a:t>
            </a:r>
            <a:r>
              <a:rPr lang="cs-CZ" dirty="0">
                <a:solidFill>
                  <a:srgbClr val="CE0000"/>
                </a:solidFill>
                <a:latin typeface="Arial" charset="0"/>
              </a:rPr>
              <a:t>: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xmlns="" id="{B0162BB8-19AC-4A58-A57D-95BF09E52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8" descr="http://faculty.ycp.edu/~kkleiner/fieldnaturalhistory/fnhimages/l3images/Scala_Naturae.jpg"/>
          <p:cNvPicPr>
            <a:picLocks noChangeAspect="1" noChangeArrowheads="1"/>
          </p:cNvPicPr>
          <p:nvPr/>
        </p:nvPicPr>
        <p:blipFill>
          <a:blip r:embed="rId3" cstate="print"/>
          <a:srcRect l="9321" r="9044" b="7812"/>
          <a:stretch>
            <a:fillRect/>
          </a:stretch>
        </p:blipFill>
        <p:spPr bwMode="auto">
          <a:xfrm>
            <a:off x="6664412" y="3155564"/>
            <a:ext cx="2240692" cy="32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15"/>
          <p:cNvSpPr txBox="1">
            <a:spLocks noChangeArrowheads="1"/>
          </p:cNvSpPr>
          <p:nvPr/>
        </p:nvSpPr>
        <p:spPr bwMode="auto">
          <a:xfrm>
            <a:off x="620713" y="258763"/>
            <a:ext cx="461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sz="2000" i="1">
                <a:latin typeface="Arial" charset="0"/>
              </a:rPr>
              <a:t>Scala Naturae</a:t>
            </a:r>
            <a:r>
              <a:rPr lang="cs-CZ" sz="2000">
                <a:latin typeface="Arial" charset="0"/>
              </a:rPr>
              <a:t> („Great Chain of Being“)</a:t>
            </a:r>
            <a:endParaRPr lang="cs-CZ" sz="2000" i="1">
              <a:latin typeface="Arial" charset="0"/>
            </a:endParaRPr>
          </a:p>
        </p:txBody>
      </p:sp>
      <p:pic>
        <p:nvPicPr>
          <p:cNvPr id="20486" name="Picture 4" descr="http://4.bp.blogspot.com/_JpZz7YA-swI/SdVYgtNuf6I/AAAAAAAAAlA/-FopMkOorBc/s400/scalanatur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6130" y="289440"/>
            <a:ext cx="1933575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2" descr="http://evolution-textbook.org/content/free/figures/01_EVOW_Art/03_EVOW_CH01.jpg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rcRect l="24530" r="28371" b="37095"/>
          <a:stretch>
            <a:fillRect/>
          </a:stretch>
        </p:blipFill>
        <p:spPr bwMode="auto">
          <a:xfrm>
            <a:off x="123567" y="2048561"/>
            <a:ext cx="3296352" cy="3207179"/>
          </a:xfrm>
          <a:prstGeom prst="rect">
            <a:avLst/>
          </a:prstGeom>
          <a:noFill/>
        </p:spPr>
      </p:pic>
      <p:pic>
        <p:nvPicPr>
          <p:cNvPr id="20483" name="Picture 2" descr="http://theempireoffilms.files.wordpress.com/2012/08/chainofbeing.jpg?w=6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3099" y="1044748"/>
            <a:ext cx="3215391" cy="471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2315749" y="353414"/>
            <a:ext cx="663053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James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Ussher</a:t>
            </a:r>
            <a:r>
              <a:rPr lang="cs-CZ" sz="2000" dirty="0">
                <a:latin typeface="Arial" charset="0"/>
                <a:cs typeface="Arial" charset="0"/>
              </a:rPr>
              <a:t> – </a:t>
            </a:r>
            <a:r>
              <a:rPr lang="cs-CZ" sz="2000" i="1" dirty="0" err="1">
                <a:latin typeface="Arial" charset="0"/>
                <a:cs typeface="Arial" charset="0"/>
              </a:rPr>
              <a:t>Annalium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pars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posterior</a:t>
            </a:r>
            <a:r>
              <a:rPr lang="cs-CZ" sz="2000" dirty="0">
                <a:latin typeface="Arial" charset="0"/>
                <a:cs typeface="Arial" charset="0"/>
              </a:rPr>
              <a:t> (1654): </a:t>
            </a:r>
          </a:p>
          <a:p>
            <a:r>
              <a:rPr lang="en-GB" sz="2000" dirty="0">
                <a:latin typeface="Arial" charset="0"/>
                <a:cs typeface="Arial" charset="0"/>
              </a:rPr>
              <a:t>World created at dusk preceding </a:t>
            </a:r>
            <a:r>
              <a:rPr lang="cs-CZ" sz="2000" dirty="0">
                <a:latin typeface="Arial" charset="0"/>
                <a:cs typeface="Arial" charset="0"/>
              </a:rPr>
              <a:t>23</a:t>
            </a:r>
            <a:r>
              <a:rPr lang="en-GB" sz="2000" dirty="0" err="1">
                <a:latin typeface="Arial" charset="0"/>
                <a:cs typeface="Arial" charset="0"/>
              </a:rPr>
              <a:t>th</a:t>
            </a:r>
            <a:r>
              <a:rPr lang="en-GB" sz="2000" dirty="0">
                <a:latin typeface="Arial" charset="0"/>
                <a:cs typeface="Arial" charset="0"/>
              </a:rPr>
              <a:t> October</a:t>
            </a:r>
            <a:r>
              <a:rPr lang="cs-CZ" sz="2000" dirty="0">
                <a:latin typeface="Arial" charset="0"/>
                <a:cs typeface="Arial" charset="0"/>
              </a:rPr>
              <a:t> 4004 </a:t>
            </a:r>
            <a:r>
              <a:rPr lang="en-GB" sz="2000" dirty="0">
                <a:latin typeface="Arial" charset="0"/>
                <a:cs typeface="Arial" charset="0"/>
              </a:rPr>
              <a:t>BC</a:t>
            </a:r>
            <a:br>
              <a:rPr lang="en-GB" sz="2000" dirty="0">
                <a:latin typeface="Arial" charset="0"/>
                <a:cs typeface="Arial" charset="0"/>
              </a:rPr>
            </a:br>
            <a:r>
              <a:rPr lang="en-GB" sz="2000" dirty="0">
                <a:latin typeface="Arial" charset="0"/>
                <a:cs typeface="Arial" charset="0"/>
              </a:rPr>
              <a:t>     </a:t>
            </a:r>
            <a:r>
              <a:rPr lang="cs-CZ" sz="2000" dirty="0">
                <a:latin typeface="Arial" charset="0"/>
                <a:cs typeface="Arial" charset="0"/>
              </a:rPr>
              <a:t>(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6000 </a:t>
            </a:r>
            <a:r>
              <a:rPr lang="en-GB" sz="2000" dirty="0">
                <a:latin typeface="Arial" charset="0"/>
                <a:cs typeface="Arial" charset="0"/>
                <a:sym typeface="Symbol" pitchFamily="18" charset="2"/>
              </a:rPr>
              <a:t>years old</a:t>
            </a:r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)</a:t>
            </a:r>
            <a:br>
              <a:rPr lang="cs-CZ" sz="2000" dirty="0">
                <a:latin typeface="Arial" charset="0"/>
                <a:cs typeface="Arial" charset="0"/>
                <a:sym typeface="Symbol" pitchFamily="18" charset="2"/>
              </a:rPr>
            </a:b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  <a:p>
            <a:r>
              <a:rPr lang="cs-CZ" sz="2000" dirty="0">
                <a:latin typeface="Arial" charset="0"/>
                <a:cs typeface="Arial" charset="0"/>
                <a:sym typeface="Symbol" pitchFamily="18" charset="2"/>
              </a:rPr>
              <a:t> Isaac Newton: 3998 </a:t>
            </a:r>
            <a:r>
              <a:rPr lang="cs-CZ" sz="2000" dirty="0" smtClean="0">
                <a:latin typeface="Arial" charset="0"/>
                <a:cs typeface="Arial" charset="0"/>
                <a:sym typeface="Symbol" pitchFamily="18" charset="2"/>
              </a:rPr>
              <a:t>BC</a:t>
            </a:r>
            <a:endParaRPr lang="cs-CZ" sz="2000" dirty="0">
              <a:latin typeface="Arial" charset="0"/>
              <a:cs typeface="Arial" charset="0"/>
              <a:sym typeface="Symbol" pitchFamily="18" charset="2"/>
            </a:endParaRPr>
          </a:p>
        </p:txBody>
      </p:sp>
      <p:pic>
        <p:nvPicPr>
          <p:cNvPr id="21507" name="Picture 4" descr="James_Ussher"/>
          <p:cNvPicPr>
            <a:picLocks noChangeAspect="1" noChangeArrowheads="1"/>
          </p:cNvPicPr>
          <p:nvPr/>
        </p:nvPicPr>
        <p:blipFill>
          <a:blip r:embed="rId3" cstate="print"/>
          <a:srcRect l="24052" t="14525" r="21623" b="30356"/>
          <a:stretch>
            <a:fillRect/>
          </a:stretch>
        </p:blipFill>
        <p:spPr bwMode="auto">
          <a:xfrm>
            <a:off x="357810" y="171450"/>
            <a:ext cx="1793254" cy="21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8" name="Obdélník 6"/>
          <p:cNvSpPr>
            <a:spLocks noChangeArrowheads="1"/>
          </p:cNvSpPr>
          <p:nvPr/>
        </p:nvSpPr>
        <p:spPr bwMode="auto">
          <a:xfrm>
            <a:off x="490538" y="2466492"/>
            <a:ext cx="8243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latin typeface="Arial" charset="0"/>
                <a:cs typeface="Arial" charset="0"/>
              </a:rPr>
              <a:t>literal reading of</a:t>
            </a:r>
            <a:r>
              <a:rPr lang="cs-CZ" sz="2000" dirty="0">
                <a:latin typeface="Arial" charset="0"/>
                <a:cs typeface="Arial" charset="0"/>
              </a:rPr>
              <a:t> Bible = </a:t>
            </a:r>
            <a:r>
              <a:rPr lang="en-GB" dirty="0">
                <a:solidFill>
                  <a:srgbClr val="E10000"/>
                </a:solidFill>
                <a:latin typeface="Arial" charset="0"/>
                <a:cs typeface="Arial" charset="0"/>
              </a:rPr>
              <a:t>c</a:t>
            </a:r>
            <a:r>
              <a:rPr lang="cs-CZ" dirty="0" err="1" smtClean="0">
                <a:solidFill>
                  <a:srgbClr val="E10000"/>
                </a:solidFill>
                <a:latin typeface="Arial" charset="0"/>
                <a:cs typeface="Arial" charset="0"/>
              </a:rPr>
              <a:t>reationism</a:t>
            </a:r>
            <a:endParaRPr lang="cs-CZ" dirty="0">
              <a:solidFill>
                <a:srgbClr val="E10000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17" descr="800px-The_Creation_of_Ad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6427" y="3120611"/>
            <a:ext cx="6717736" cy="335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uiExpand="1" build="p"/>
      <p:bldP spid="2150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490538" y="1151559"/>
            <a:ext cx="797045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B)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since the end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17</a:t>
            </a:r>
            <a:r>
              <a:rPr lang="en-GB" baseline="30000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 century to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 smtClean="0">
                <a:solidFill>
                  <a:srgbClr val="E10000"/>
                </a:solidFill>
                <a:latin typeface="Arial" charset="0"/>
              </a:rPr>
              <a:t>the</a:t>
            </a:r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 smtClean="0">
                <a:solidFill>
                  <a:srgbClr val="E10000"/>
                </a:solidFill>
                <a:latin typeface="Arial" charset="0"/>
              </a:rPr>
              <a:t>French</a:t>
            </a:r>
            <a:r>
              <a:rPr lang="cs-CZ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R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t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i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on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xmlns="" id="{AE659505-2A75-4F01-B1A4-77D446F80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6/61/Europe-Switzerland.svg/2045px-Europe-Switzerland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10286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5"/>
          <p:cNvGrpSpPr/>
          <p:nvPr/>
        </p:nvGrpSpPr>
        <p:grpSpPr>
          <a:xfrm>
            <a:off x="5890054" y="3179805"/>
            <a:ext cx="3039761" cy="3459892"/>
            <a:chOff x="5890054" y="3179805"/>
            <a:chExt cx="3039761" cy="3459892"/>
          </a:xfrm>
        </p:grpSpPr>
        <p:grpSp>
          <p:nvGrpSpPr>
            <p:cNvPr id="3" name="Skupina 11"/>
            <p:cNvGrpSpPr/>
            <p:nvPr/>
          </p:nvGrpSpPr>
          <p:grpSpPr>
            <a:xfrm>
              <a:off x="5890054" y="3179805"/>
              <a:ext cx="3039761" cy="3459892"/>
              <a:chOff x="5890054" y="3179805"/>
              <a:chExt cx="3039761" cy="3459892"/>
            </a:xfrm>
          </p:grpSpPr>
          <p:sp>
            <p:nvSpPr>
              <p:cNvPr id="11" name="Obdélníkový popisek 10"/>
              <p:cNvSpPr/>
              <p:nvPr/>
            </p:nvSpPr>
            <p:spPr>
              <a:xfrm>
                <a:off x="5890054" y="3179805"/>
                <a:ext cx="3039761" cy="3459892"/>
              </a:xfrm>
              <a:prstGeom prst="wedgeRectCallout">
                <a:avLst>
                  <a:gd name="adj1" fmla="val -112846"/>
                  <a:gd name="adj2" fmla="val -12831"/>
                </a:avLst>
              </a:prstGeom>
              <a:solidFill>
                <a:schemeClr val="bg1">
                  <a:lumMod val="9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2052" name="Picture 4" descr="http://upload.wikimedia.org/wikipedia/commons/e/e7/Charles_Bonnet_engraved_cropped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30557" t="11527" r="14762" b="37899"/>
              <a:stretch>
                <a:fillRect/>
              </a:stretch>
            </p:blipFill>
            <p:spPr bwMode="auto">
              <a:xfrm>
                <a:off x="5940152" y="3212976"/>
                <a:ext cx="2950482" cy="3384376"/>
              </a:xfrm>
              <a:prstGeom prst="rect">
                <a:avLst/>
              </a:prstGeom>
              <a:noFill/>
            </p:spPr>
          </p:pic>
        </p:grpSp>
        <p:grpSp>
          <p:nvGrpSpPr>
            <p:cNvPr id="4" name="Skupina 14"/>
            <p:cNvGrpSpPr/>
            <p:nvPr/>
          </p:nvGrpSpPr>
          <p:grpSpPr>
            <a:xfrm>
              <a:off x="6746789" y="5886274"/>
              <a:ext cx="2034746" cy="646331"/>
              <a:chOff x="6746789" y="5886274"/>
              <a:chExt cx="2034746" cy="646331"/>
            </a:xfrm>
          </p:grpSpPr>
          <p:sp>
            <p:nvSpPr>
              <p:cNvPr id="14" name="Obdélník 13"/>
              <p:cNvSpPr/>
              <p:nvPr/>
            </p:nvSpPr>
            <p:spPr>
              <a:xfrm>
                <a:off x="6746789" y="5909676"/>
                <a:ext cx="2034746" cy="6229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TextovéPole 12"/>
              <p:cNvSpPr txBox="1"/>
              <p:nvPr/>
            </p:nvSpPr>
            <p:spPr>
              <a:xfrm>
                <a:off x="6787773" y="5886274"/>
                <a:ext cx="19527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Charles Bonnet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(1720-1793)</a:t>
                </a:r>
                <a:endParaRPr lang="cs-CZ" sz="18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4"/>
          <p:cNvGrpSpPr/>
          <p:nvPr/>
        </p:nvGrpSpPr>
        <p:grpSpPr>
          <a:xfrm>
            <a:off x="5844746" y="111210"/>
            <a:ext cx="3200400" cy="3875904"/>
            <a:chOff x="5844746" y="111210"/>
            <a:chExt cx="3200400" cy="3875904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3200400" cy="3875904"/>
            </a:xfrm>
            <a:prstGeom prst="wedgeRectCallout">
              <a:avLst>
                <a:gd name="adj1" fmla="val -96318"/>
                <a:gd name="adj2" fmla="val 3362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292" y="148282"/>
              <a:ext cx="3105665" cy="3797642"/>
            </a:xfrm>
            <a:prstGeom prst="rect">
              <a:avLst/>
            </a:prstGeom>
            <a:noFill/>
          </p:spPr>
        </p:pic>
        <p:grpSp>
          <p:nvGrpSpPr>
            <p:cNvPr id="3" name="Skupina 14"/>
            <p:cNvGrpSpPr/>
            <p:nvPr/>
          </p:nvGrpSpPr>
          <p:grpSpPr>
            <a:xfrm>
              <a:off x="6630197" y="3167786"/>
              <a:ext cx="1722970" cy="646332"/>
              <a:chOff x="6746789" y="5886272"/>
              <a:chExt cx="2034746" cy="646332"/>
            </a:xfrm>
          </p:grpSpPr>
          <p:sp>
            <p:nvSpPr>
              <p:cNvPr id="10" name="Obdélník 9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789041" y="5886272"/>
                <a:ext cx="19502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Lorenz </a:t>
                </a:r>
                <a:r>
                  <a:rPr lang="en-US" sz="2000" dirty="0" err="1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Oken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(1779-1851)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Skupina 22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4" name="Obdélníkový popisek 23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5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4" name="Skupina 28"/>
          <p:cNvGrpSpPr/>
          <p:nvPr/>
        </p:nvGrpSpPr>
        <p:grpSpPr>
          <a:xfrm>
            <a:off x="6005383" y="60325"/>
            <a:ext cx="3022729" cy="3852648"/>
            <a:chOff x="6005383" y="60325"/>
            <a:chExt cx="3022729" cy="3852648"/>
          </a:xfrm>
        </p:grpSpPr>
        <p:sp>
          <p:nvSpPr>
            <p:cNvPr id="24" name="Obdélníkový popisek 23"/>
            <p:cNvSpPr/>
            <p:nvPr/>
          </p:nvSpPr>
          <p:spPr>
            <a:xfrm>
              <a:off x="6005383" y="60325"/>
              <a:ext cx="3022729" cy="3852648"/>
            </a:xfrm>
            <a:prstGeom prst="wedgeRectCallout">
              <a:avLst>
                <a:gd name="adj1" fmla="val -101496"/>
                <a:gd name="adj2" fmla="val 35123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1506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6046573" y="101945"/>
              <a:ext cx="2924432" cy="3777390"/>
            </a:xfrm>
            <a:prstGeom prst="rect">
              <a:avLst/>
            </a:prstGeom>
            <a:noFill/>
          </p:spPr>
        </p:pic>
        <p:grpSp>
          <p:nvGrpSpPr>
            <p:cNvPr id="5" name="Skupina 14"/>
            <p:cNvGrpSpPr/>
            <p:nvPr/>
          </p:nvGrpSpPr>
          <p:grpSpPr>
            <a:xfrm>
              <a:off x="6557014" y="3060695"/>
              <a:ext cx="1958741" cy="646331"/>
              <a:chOff x="6746789" y="5886273"/>
              <a:chExt cx="2034746" cy="646331"/>
            </a:xfrm>
          </p:grpSpPr>
          <p:sp>
            <p:nvSpPr>
              <p:cNvPr id="27" name="Obdélník 26"/>
              <p:cNvSpPr/>
              <p:nvPr/>
            </p:nvSpPr>
            <p:spPr>
              <a:xfrm>
                <a:off x="6746789" y="5886273"/>
                <a:ext cx="2034746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/>
              <p:cNvSpPr txBox="1"/>
              <p:nvPr/>
            </p:nvSpPr>
            <p:spPr>
              <a:xfrm>
                <a:off x="6773198" y="5886273"/>
                <a:ext cx="1981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Immanuel Kant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(1724-1804)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712693" y="217714"/>
            <a:ext cx="7741025" cy="132343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 AND </a:t>
            </a:r>
          </a:p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 BIOLOGY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1" descr="darwin_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7" y="1765348"/>
            <a:ext cx="4185965" cy="466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Výsledek obrázku pro darwin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275" y="1765349"/>
            <a:ext cx="3467005" cy="466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upload.wikimedia.org/wikipedia/commons/thumb/2/26/EU-Germany.svg/2045px-EU-Germany.svg.png"/>
          <p:cNvPicPr>
            <a:picLocks noChangeAspect="1" noChangeArrowheads="1"/>
          </p:cNvPicPr>
          <p:nvPr/>
        </p:nvPicPr>
        <p:blipFill>
          <a:blip r:embed="rId3" cstate="print"/>
          <a:srcRect l="13861" t="24171" r="10165" b="7691"/>
          <a:stretch>
            <a:fillRect/>
          </a:stretch>
        </p:blipFill>
        <p:spPr bwMode="auto">
          <a:xfrm>
            <a:off x="38817" y="-9869"/>
            <a:ext cx="9105183" cy="6867869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14" name="Obdélníkový popisek 1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100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4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21" name="Obdélníkový popisek 20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5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sp>
        <p:nvSpPr>
          <p:cNvPr id="24" name="Obdélníkový popisek 23"/>
          <p:cNvSpPr/>
          <p:nvPr/>
        </p:nvSpPr>
        <p:spPr>
          <a:xfrm>
            <a:off x="7463482" y="2001796"/>
            <a:ext cx="1425145" cy="1812323"/>
          </a:xfrm>
          <a:prstGeom prst="wedgeRectCallout">
            <a:avLst>
              <a:gd name="adj1" fmla="val -252941"/>
              <a:gd name="adj2" fmla="val 37396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506" name="Picture 2" descr="http://upload.wikimedia.org/wikipedia/commons/c/ce/Kant_Portrait.jpg"/>
          <p:cNvPicPr>
            <a:picLocks noChangeAspect="1" noChangeArrowheads="1"/>
          </p:cNvPicPr>
          <p:nvPr/>
        </p:nvPicPr>
        <p:blipFill>
          <a:blip r:embed="rId6" cstate="print"/>
          <a:srcRect l="2359" r="5258" b="15884"/>
          <a:stretch>
            <a:fillRect/>
          </a:stretch>
        </p:blipFill>
        <p:spPr bwMode="auto">
          <a:xfrm>
            <a:off x="7512916" y="2062120"/>
            <a:ext cx="1331889" cy="1720347"/>
          </a:xfrm>
          <a:prstGeom prst="rect">
            <a:avLst/>
          </a:prstGeom>
          <a:noFill/>
        </p:spPr>
      </p:pic>
      <p:grpSp>
        <p:nvGrpSpPr>
          <p:cNvPr id="4" name="Skupina 19"/>
          <p:cNvGrpSpPr/>
          <p:nvPr/>
        </p:nvGrpSpPr>
        <p:grpSpPr>
          <a:xfrm>
            <a:off x="4520485" y="26988"/>
            <a:ext cx="2564056" cy="3194007"/>
            <a:chOff x="4520485" y="26988"/>
            <a:chExt cx="2564056" cy="3194007"/>
          </a:xfrm>
        </p:grpSpPr>
        <p:sp>
          <p:nvSpPr>
            <p:cNvPr id="16" name="Obdélníkový popisek 15"/>
            <p:cNvSpPr/>
            <p:nvPr/>
          </p:nvSpPr>
          <p:spPr>
            <a:xfrm>
              <a:off x="4520485" y="26988"/>
              <a:ext cx="2564056" cy="3194007"/>
            </a:xfrm>
            <a:prstGeom prst="wedgeRectCallout">
              <a:avLst>
                <a:gd name="adj1" fmla="val -54536"/>
                <a:gd name="adj2" fmla="val 56482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530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7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2482070" cy="3127718"/>
            </a:xfrm>
            <a:prstGeom prst="rect">
              <a:avLst/>
            </a:prstGeom>
            <a:noFill/>
          </p:spPr>
        </p:pic>
        <p:grpSp>
          <p:nvGrpSpPr>
            <p:cNvPr id="5" name="Skupina 18"/>
            <p:cNvGrpSpPr/>
            <p:nvPr/>
          </p:nvGrpSpPr>
          <p:grpSpPr>
            <a:xfrm>
              <a:off x="4990563" y="2379564"/>
              <a:ext cx="1674254" cy="663793"/>
              <a:chOff x="4990563" y="2379564"/>
              <a:chExt cx="1674254" cy="663793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4990563" y="2397026"/>
                <a:ext cx="1674254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5001926" y="2379564"/>
                <a:ext cx="16628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J. W. Goethe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(1710-1782)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d/d1/EU-United_Kingdom.svg/2045px-EU-United_Kingdom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817" y="0"/>
            <a:ext cx="9105183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7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grpSp>
        <p:nvGrpSpPr>
          <p:cNvPr id="12" name="Skupina 25"/>
          <p:cNvGrpSpPr/>
          <p:nvPr/>
        </p:nvGrpSpPr>
        <p:grpSpPr>
          <a:xfrm>
            <a:off x="131289" y="3598648"/>
            <a:ext cx="2760191" cy="3232365"/>
            <a:chOff x="57149" y="3608173"/>
            <a:chExt cx="2760191" cy="3232365"/>
          </a:xfrm>
        </p:grpSpPr>
        <p:sp>
          <p:nvSpPr>
            <p:cNvPr id="21" name="Obdélníkový popisek 20"/>
            <p:cNvSpPr/>
            <p:nvPr/>
          </p:nvSpPr>
          <p:spPr>
            <a:xfrm>
              <a:off x="57149" y="3608173"/>
              <a:ext cx="2760191" cy="3232365"/>
            </a:xfrm>
            <a:prstGeom prst="wedgeRectCallout">
              <a:avLst>
                <a:gd name="adj1" fmla="val 44252"/>
                <a:gd name="adj2" fmla="val -6253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9" name="Picture 7" descr="Portrait-Of-Dr-Erasmus-Darwin,-$281731-1802$29-Scientist,-Inventor-And-Poet,-Grandfather-Of-Charles-Darwin,-1792-93"/>
            <p:cNvPicPr>
              <a:picLocks noChangeAspect="1" noChangeArrowheads="1"/>
            </p:cNvPicPr>
            <p:nvPr/>
          </p:nvPicPr>
          <p:blipFill>
            <a:blip r:embed="rId7" cstate="print"/>
            <a:srcRect l="20749" t="8305" r="13971" b="28527"/>
            <a:stretch>
              <a:fillRect/>
            </a:stretch>
          </p:blipFill>
          <p:spPr bwMode="auto">
            <a:xfrm>
              <a:off x="106363" y="3649362"/>
              <a:ext cx="2672142" cy="3165776"/>
            </a:xfrm>
            <a:prstGeom prst="rect">
              <a:avLst/>
            </a:prstGeom>
            <a:noFill/>
          </p:spPr>
        </p:pic>
        <p:grpSp>
          <p:nvGrpSpPr>
            <p:cNvPr id="15" name="Skupina 18"/>
            <p:cNvGrpSpPr/>
            <p:nvPr/>
          </p:nvGrpSpPr>
          <p:grpSpPr>
            <a:xfrm>
              <a:off x="404247" y="6001007"/>
              <a:ext cx="2128677" cy="646331"/>
              <a:chOff x="4990563" y="2401072"/>
              <a:chExt cx="1674254" cy="646331"/>
            </a:xfrm>
          </p:grpSpPr>
          <p:sp>
            <p:nvSpPr>
              <p:cNvPr id="16" name="Obdélník 15"/>
              <p:cNvSpPr/>
              <p:nvPr/>
            </p:nvSpPr>
            <p:spPr>
              <a:xfrm>
                <a:off x="4990563" y="2401072"/>
                <a:ext cx="1674254" cy="642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TextovéPole 16"/>
              <p:cNvSpPr txBox="1"/>
              <p:nvPr/>
            </p:nvSpPr>
            <p:spPr>
              <a:xfrm>
                <a:off x="5014978" y="2401072"/>
                <a:ext cx="162542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Erasmus Darwin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(1731-1802)</a:t>
                </a:r>
              </a:p>
            </p:txBody>
          </p:sp>
        </p:grpSp>
      </p:grpSp>
      <p:sp>
        <p:nvSpPr>
          <p:cNvPr id="22" name="Oválný popisek 21"/>
          <p:cNvSpPr/>
          <p:nvPr/>
        </p:nvSpPr>
        <p:spPr>
          <a:xfrm>
            <a:off x="94058" y="280086"/>
            <a:ext cx="2920991" cy="1762745"/>
          </a:xfrm>
          <a:prstGeom prst="wedgeEllipseCallout">
            <a:avLst>
              <a:gd name="adj1" fmla="val -9078"/>
              <a:gd name="adj2" fmla="val 156064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Zoönomia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(1794):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„E </a:t>
            </a:r>
            <a:r>
              <a:rPr lang="cs-CZ" sz="1800" i="1" dirty="0" err="1">
                <a:solidFill>
                  <a:schemeClr val="tx1"/>
                </a:solidFill>
                <a:latin typeface="Arial" charset="0"/>
              </a:rPr>
              <a:t>conchis</a:t>
            </a: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omnia“ </a:t>
            </a:r>
            <a:br>
              <a:rPr lang="cs-CZ" sz="1800" i="1" dirty="0">
                <a:solidFill>
                  <a:schemeClr val="tx1"/>
                </a:solidFill>
                <a:latin typeface="Arial" charset="0"/>
              </a:rPr>
            </a:br>
            <a:r>
              <a:rPr lang="cs-CZ" sz="1800" i="1" dirty="0">
                <a:solidFill>
                  <a:schemeClr val="tx1"/>
                </a:solidFill>
                <a:latin typeface="Arial" charset="0"/>
              </a:rPr>
              <a:t>  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GB" sz="1800" dirty="0">
                <a:solidFill>
                  <a:schemeClr val="tx1"/>
                </a:solidFill>
                <a:latin typeface="Arial" charset="0"/>
              </a:rPr>
              <a:t>everything </a:t>
            </a:r>
            <a:r>
              <a:rPr lang="en-GB" sz="1800" dirty="0" smtClean="0">
                <a:solidFill>
                  <a:schemeClr val="tx1"/>
                </a:solidFill>
                <a:latin typeface="Arial" charset="0"/>
              </a:rPr>
              <a:t>from</a:t>
            </a:r>
            <a:r>
              <a:rPr lang="cs-CZ" sz="18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GB" sz="1800" dirty="0" smtClean="0">
                <a:solidFill>
                  <a:schemeClr val="tx1"/>
                </a:solidFill>
                <a:latin typeface="Arial" charset="0"/>
              </a:rPr>
              <a:t>molluscs</a:t>
            </a:r>
            <a:r>
              <a:rPr lang="cs-CZ" sz="1800" dirty="0">
                <a:solidFill>
                  <a:schemeClr val="tx1"/>
                </a:solidFill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a/a3/EU-France.svg/2045px-EU-France.svg.png"/>
          <p:cNvPicPr>
            <a:picLocks noChangeAspect="1" noChangeArrowheads="1"/>
          </p:cNvPicPr>
          <p:nvPr/>
        </p:nvPicPr>
        <p:blipFill>
          <a:blip r:embed="rId2" cstate="print"/>
          <a:srcRect l="13861" t="24171" r="10165" b="7691"/>
          <a:stretch>
            <a:fillRect/>
          </a:stretch>
        </p:blipFill>
        <p:spPr bwMode="auto">
          <a:xfrm>
            <a:off x="38778" y="0"/>
            <a:ext cx="9105222" cy="6868286"/>
          </a:xfrm>
          <a:prstGeom prst="rect">
            <a:avLst/>
          </a:prstGeom>
          <a:noFill/>
        </p:spPr>
      </p:pic>
      <p:grpSp>
        <p:nvGrpSpPr>
          <p:cNvPr id="2" name="Skupina 12"/>
          <p:cNvGrpSpPr/>
          <p:nvPr/>
        </p:nvGrpSpPr>
        <p:grpSpPr>
          <a:xfrm>
            <a:off x="6825049" y="3958280"/>
            <a:ext cx="1346886" cy="1602260"/>
            <a:chOff x="5844746" y="111210"/>
            <a:chExt cx="1346886" cy="1602260"/>
          </a:xfrm>
        </p:grpSpPr>
        <p:sp>
          <p:nvSpPr>
            <p:cNvPr id="4" name="Obdélníkový popisek 3"/>
            <p:cNvSpPr/>
            <p:nvPr/>
          </p:nvSpPr>
          <p:spPr>
            <a:xfrm>
              <a:off x="5844746" y="111210"/>
              <a:ext cx="1346886" cy="1602260"/>
            </a:xfrm>
            <a:prstGeom prst="wedgeRectCallout">
              <a:avLst>
                <a:gd name="adj1" fmla="val -235156"/>
                <a:gd name="adj2" fmla="val -44009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5" name="Picture 4" descr="http://upload.wikimedia.org/wikipedia/commons/8/8e/Lorenz_Oken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7129" r="11425" b="22345"/>
            <a:stretch>
              <a:fillRect/>
            </a:stretch>
          </p:blipFill>
          <p:spPr bwMode="auto">
            <a:xfrm>
              <a:off x="5898302" y="148312"/>
              <a:ext cx="1251167" cy="1529932"/>
            </a:xfrm>
            <a:prstGeom prst="rect">
              <a:avLst/>
            </a:prstGeom>
            <a:noFill/>
          </p:spPr>
        </p:pic>
      </p:grpSp>
      <p:grpSp>
        <p:nvGrpSpPr>
          <p:cNvPr id="3" name="Skupina 19"/>
          <p:cNvGrpSpPr/>
          <p:nvPr/>
        </p:nvGrpSpPr>
        <p:grpSpPr>
          <a:xfrm>
            <a:off x="4777945" y="5102353"/>
            <a:ext cx="1548714" cy="1738185"/>
            <a:chOff x="6647935" y="4053015"/>
            <a:chExt cx="1548714" cy="1738185"/>
          </a:xfrm>
        </p:grpSpPr>
        <p:sp>
          <p:nvSpPr>
            <p:cNvPr id="7" name="Obdélníkový popisek 6"/>
            <p:cNvSpPr/>
            <p:nvPr/>
          </p:nvSpPr>
          <p:spPr>
            <a:xfrm>
              <a:off x="6647935" y="4053015"/>
              <a:ext cx="1548714" cy="1738185"/>
            </a:xfrm>
            <a:prstGeom prst="wedgeRectCallout">
              <a:avLst>
                <a:gd name="adj1" fmla="val -111250"/>
                <a:gd name="adj2" fmla="val -84868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8" name="Picture 4" descr="http://upload.wikimedia.org/wikipedia/commons/e/e7/Charles_Bonnet_engraved_cropped.jpg"/>
            <p:cNvPicPr>
              <a:picLocks noChangeAspect="1" noChangeArrowheads="1"/>
            </p:cNvPicPr>
            <p:nvPr/>
          </p:nvPicPr>
          <p:blipFill>
            <a:blip r:embed="rId4" cstate="print"/>
            <a:srcRect l="30557" t="11527" r="14762" b="37899"/>
            <a:stretch>
              <a:fillRect/>
            </a:stretch>
          </p:blipFill>
          <p:spPr bwMode="auto">
            <a:xfrm>
              <a:off x="6698038" y="4086201"/>
              <a:ext cx="1450009" cy="1663274"/>
            </a:xfrm>
            <a:prstGeom prst="rect">
              <a:avLst/>
            </a:prstGeom>
            <a:noFill/>
          </p:spPr>
        </p:pic>
      </p:grpSp>
      <p:grpSp>
        <p:nvGrpSpPr>
          <p:cNvPr id="6" name="Skupina 8"/>
          <p:cNvGrpSpPr/>
          <p:nvPr/>
        </p:nvGrpSpPr>
        <p:grpSpPr>
          <a:xfrm>
            <a:off x="7463482" y="2001796"/>
            <a:ext cx="1425145" cy="1812323"/>
            <a:chOff x="7463482" y="2001796"/>
            <a:chExt cx="1425145" cy="1812323"/>
          </a:xfrm>
        </p:grpSpPr>
        <p:sp>
          <p:nvSpPr>
            <p:cNvPr id="10" name="Obdélníkový popisek 9"/>
            <p:cNvSpPr/>
            <p:nvPr/>
          </p:nvSpPr>
          <p:spPr>
            <a:xfrm>
              <a:off x="7463482" y="2001796"/>
              <a:ext cx="1425145" cy="1812323"/>
            </a:xfrm>
            <a:prstGeom prst="wedgeRectCallout">
              <a:avLst>
                <a:gd name="adj1" fmla="val -252941"/>
                <a:gd name="adj2" fmla="val 37396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1" name="Picture 2" descr="http://upload.wikimedia.org/wikipedia/commons/c/ce/Kant_Portrait.jpg"/>
            <p:cNvPicPr>
              <a:picLocks noChangeAspect="1" noChangeArrowheads="1"/>
            </p:cNvPicPr>
            <p:nvPr/>
          </p:nvPicPr>
          <p:blipFill>
            <a:blip r:embed="rId5" cstate="print"/>
            <a:srcRect l="2359" r="5258" b="15884"/>
            <a:stretch>
              <a:fillRect/>
            </a:stretch>
          </p:blipFill>
          <p:spPr bwMode="auto">
            <a:xfrm>
              <a:off x="7512916" y="2062120"/>
              <a:ext cx="1331889" cy="1720347"/>
            </a:xfrm>
            <a:prstGeom prst="rect">
              <a:avLst/>
            </a:prstGeom>
            <a:noFill/>
          </p:spPr>
        </p:pic>
      </p:grpSp>
      <p:grpSp>
        <p:nvGrpSpPr>
          <p:cNvPr id="9" name="Skupina 11"/>
          <p:cNvGrpSpPr/>
          <p:nvPr/>
        </p:nvGrpSpPr>
        <p:grpSpPr>
          <a:xfrm>
            <a:off x="4957091" y="1205000"/>
            <a:ext cx="1278953" cy="1587628"/>
            <a:chOff x="4520485" y="26989"/>
            <a:chExt cx="1278953" cy="1587628"/>
          </a:xfrm>
        </p:grpSpPr>
        <p:sp>
          <p:nvSpPr>
            <p:cNvPr id="13" name="Obdélníkový popisek 12"/>
            <p:cNvSpPr/>
            <p:nvPr/>
          </p:nvSpPr>
          <p:spPr>
            <a:xfrm>
              <a:off x="4520485" y="26989"/>
              <a:ext cx="1278953" cy="1587628"/>
            </a:xfrm>
            <a:prstGeom prst="wedgeRectCallout">
              <a:avLst>
                <a:gd name="adj1" fmla="val -84809"/>
                <a:gd name="adj2" fmla="val 85020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4" name="Picture 2" descr="http://capl.washjeff.edu/1/l/4288.jpg"/>
            <p:cNvPicPr>
              <a:picLocks noChangeAspect="1" noChangeArrowheads="1"/>
            </p:cNvPicPr>
            <p:nvPr/>
          </p:nvPicPr>
          <p:blipFill>
            <a:blip r:embed="rId6" cstate="print"/>
            <a:srcRect r="5757" b="10931"/>
            <a:stretch>
              <a:fillRect/>
            </a:stretch>
          </p:blipFill>
          <p:spPr bwMode="auto">
            <a:xfrm>
              <a:off x="4559416" y="60325"/>
              <a:ext cx="1207070" cy="1521059"/>
            </a:xfrm>
            <a:prstGeom prst="rect">
              <a:avLst/>
            </a:prstGeom>
            <a:noFill/>
          </p:spPr>
        </p:pic>
      </p:grpSp>
      <p:sp>
        <p:nvSpPr>
          <p:cNvPr id="16" name="Obdélníkový popisek 15"/>
          <p:cNvSpPr/>
          <p:nvPr/>
        </p:nvSpPr>
        <p:spPr>
          <a:xfrm>
            <a:off x="3179076" y="131806"/>
            <a:ext cx="1524516" cy="1757792"/>
          </a:xfrm>
          <a:prstGeom prst="wedgeRectCallout">
            <a:avLst>
              <a:gd name="adj1" fmla="val -74626"/>
              <a:gd name="adj2" fmla="val 116957"/>
            </a:avLst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Picture 7" descr="Portrait-Of-Dr-Erasmus-Darwin,-$281731-1802$29-Scientist,-Inventor-And-Poet,-Grandfather-Of-Charles-Darwin,-1792-93"/>
          <p:cNvPicPr>
            <a:picLocks noChangeAspect="1" noChangeArrowheads="1"/>
          </p:cNvPicPr>
          <p:nvPr/>
        </p:nvPicPr>
        <p:blipFill>
          <a:blip r:embed="rId7" cstate="print"/>
          <a:srcRect l="20749" t="8305" r="13971" b="28527"/>
          <a:stretch>
            <a:fillRect/>
          </a:stretch>
        </p:blipFill>
        <p:spPr bwMode="auto">
          <a:xfrm>
            <a:off x="3228289" y="174916"/>
            <a:ext cx="1425875" cy="1689282"/>
          </a:xfrm>
          <a:prstGeom prst="rect">
            <a:avLst/>
          </a:prstGeom>
          <a:noFill/>
        </p:spPr>
      </p:pic>
      <p:grpSp>
        <p:nvGrpSpPr>
          <p:cNvPr id="12" name="Skupina 22"/>
          <p:cNvGrpSpPr/>
          <p:nvPr/>
        </p:nvGrpSpPr>
        <p:grpSpPr>
          <a:xfrm>
            <a:off x="58738" y="44449"/>
            <a:ext cx="2855060" cy="3360667"/>
            <a:chOff x="58738" y="44449"/>
            <a:chExt cx="2855060" cy="3360667"/>
          </a:xfrm>
        </p:grpSpPr>
        <p:sp>
          <p:nvSpPr>
            <p:cNvPr id="24" name="Obdélníkový popisek 23"/>
            <p:cNvSpPr/>
            <p:nvPr/>
          </p:nvSpPr>
          <p:spPr>
            <a:xfrm>
              <a:off x="58738" y="44449"/>
              <a:ext cx="2855060" cy="3360667"/>
            </a:xfrm>
            <a:prstGeom prst="wedgeRectCallout">
              <a:avLst>
                <a:gd name="adj1" fmla="val 60763"/>
                <a:gd name="adj2" fmla="val 71245"/>
              </a:avLst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2" name="Picture 3" descr="Buffon_1707-1788"/>
            <p:cNvPicPr>
              <a:picLocks noChangeAspect="1" noChangeArrowheads="1"/>
            </p:cNvPicPr>
            <p:nvPr/>
          </p:nvPicPr>
          <p:blipFill>
            <a:blip r:embed="rId8" cstate="print"/>
            <a:srcRect l="14808" t="5327" r="25072" b="46729"/>
            <a:stretch>
              <a:fillRect/>
            </a:stretch>
          </p:blipFill>
          <p:spPr bwMode="auto">
            <a:xfrm>
              <a:off x="106363" y="92075"/>
              <a:ext cx="2776151" cy="3281412"/>
            </a:xfrm>
            <a:prstGeom prst="rect">
              <a:avLst/>
            </a:prstGeom>
            <a:noFill/>
          </p:spPr>
        </p:pic>
        <p:grpSp>
          <p:nvGrpSpPr>
            <p:cNvPr id="15" name="Skupina 22"/>
            <p:cNvGrpSpPr/>
            <p:nvPr/>
          </p:nvGrpSpPr>
          <p:grpSpPr>
            <a:xfrm>
              <a:off x="282950" y="2554873"/>
              <a:ext cx="2361883" cy="646331"/>
              <a:chOff x="211875" y="2920397"/>
              <a:chExt cx="2361883" cy="646331"/>
            </a:xfrm>
          </p:grpSpPr>
          <p:sp>
            <p:nvSpPr>
              <p:cNvPr id="19" name="Obdélník 18"/>
              <p:cNvSpPr/>
              <p:nvPr/>
            </p:nvSpPr>
            <p:spPr>
              <a:xfrm>
                <a:off x="223013" y="2933023"/>
                <a:ext cx="2350745" cy="621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TextovéPole 16"/>
              <p:cNvSpPr txBox="1"/>
              <p:nvPr/>
            </p:nvSpPr>
            <p:spPr>
              <a:xfrm>
                <a:off x="211875" y="2920397"/>
                <a:ext cx="236188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G.-L. L. de Buffon</a:t>
                </a:r>
                <a:endParaRPr lang="cs-CZ" sz="2000" dirty="0">
                  <a:solidFill>
                    <a:srgbClr val="003399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cs-CZ" sz="1600" dirty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(1707-1788)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3"/>
          <p:cNvSpPr txBox="1">
            <a:spLocks noChangeArrowheads="1"/>
          </p:cNvSpPr>
          <p:nvPr/>
        </p:nvSpPr>
        <p:spPr bwMode="auto">
          <a:xfrm>
            <a:off x="490538" y="448159"/>
            <a:ext cx="6732933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Georges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-Louis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Leclerc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de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Buffon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(1707</a:t>
            </a:r>
            <a:r>
              <a:rPr lang="cs-CZ" dirty="0">
                <a:latin typeface="Arial" charset="0"/>
                <a:cs typeface="Arial" charset="0"/>
              </a:rPr>
              <a:t>–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1788):</a:t>
            </a: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endParaRPr lang="cs-CZ" b="1" dirty="0">
              <a:solidFill>
                <a:srgbClr val="000099"/>
              </a:solidFill>
              <a:latin typeface="Arial" charset="0"/>
            </a:endParaRPr>
          </a:p>
          <a:p>
            <a:pPr defTabSz="540000">
              <a:spcAft>
                <a:spcPts val="600"/>
              </a:spcAft>
            </a:pPr>
            <a:r>
              <a:rPr lang="en-GB" sz="2000" dirty="0">
                <a:latin typeface="Arial" charset="0"/>
              </a:rPr>
              <a:t>since</a:t>
            </a:r>
            <a:r>
              <a:rPr lang="cs-CZ" sz="2000" dirty="0">
                <a:latin typeface="Arial" charset="0"/>
              </a:rPr>
              <a:t> 1749–1789: 26 </a:t>
            </a:r>
            <a:r>
              <a:rPr lang="en-GB" sz="2000" dirty="0">
                <a:latin typeface="Arial" charset="0"/>
              </a:rPr>
              <a:t>volumes 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Histoire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Naturelle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(1789–1804 </a:t>
            </a:r>
            <a:r>
              <a:rPr lang="en-GB" sz="2000" dirty="0">
                <a:latin typeface="Arial" charset="0"/>
              </a:rPr>
              <a:t>another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8 </a:t>
            </a:r>
            <a:r>
              <a:rPr lang="cs-CZ" sz="2000" dirty="0" err="1" smtClean="0">
                <a:latin typeface="Arial" charset="0"/>
              </a:rPr>
              <a:t>volumes</a:t>
            </a:r>
            <a:r>
              <a:rPr lang="cs-CZ" sz="2000" dirty="0" smtClean="0">
                <a:latin typeface="Arial" charset="0"/>
              </a:rPr>
              <a:t>)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latin typeface="Arial" charset="0"/>
              </a:rPr>
              <a:t>age of Earth</a:t>
            </a:r>
            <a:r>
              <a:rPr lang="cs-CZ" sz="2000" dirty="0">
                <a:latin typeface="Arial" charset="0"/>
              </a:rPr>
              <a:t> = </a:t>
            </a:r>
            <a:r>
              <a:rPr lang="en-US" sz="2000" dirty="0" smtClean="0">
                <a:latin typeface="Arial" charset="0"/>
              </a:rPr>
              <a:t>75</a:t>
            </a:r>
            <a:r>
              <a:rPr lang="cs-CZ" sz="2000" dirty="0" smtClean="0">
                <a:latin typeface="Arial" charset="0"/>
              </a:rPr>
              <a:t>,000 </a:t>
            </a:r>
            <a:r>
              <a:rPr lang="en-GB" sz="2000" dirty="0">
                <a:latin typeface="Arial" charset="0"/>
              </a:rPr>
              <a:t>years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1766: </a:t>
            </a:r>
            <a:r>
              <a:rPr lang="en-GB" sz="2000" dirty="0">
                <a:latin typeface="Arial" charset="0"/>
              </a:rPr>
              <a:t>related species from a common ancestor</a:t>
            </a:r>
            <a:r>
              <a:rPr lang="cs-CZ" sz="2000" dirty="0">
                <a:latin typeface="Arial" charset="0"/>
              </a:rPr>
              <a:t>,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  </a:t>
            </a:r>
            <a:r>
              <a:rPr lang="cs-CZ" sz="2000" dirty="0" err="1">
                <a:latin typeface="Arial" charset="0"/>
              </a:rPr>
              <a:t>modifi</a:t>
            </a:r>
            <a:r>
              <a:rPr lang="en-GB" sz="2000" dirty="0">
                <a:latin typeface="Arial" charset="0"/>
              </a:rPr>
              <a:t>c</a:t>
            </a:r>
            <a:r>
              <a:rPr lang="cs-CZ" sz="2000" dirty="0">
                <a:latin typeface="Arial" charset="0"/>
              </a:rPr>
              <a:t>a</a:t>
            </a:r>
            <a:r>
              <a:rPr lang="en-GB" sz="2000" dirty="0" err="1">
                <a:latin typeface="Arial" charset="0"/>
              </a:rPr>
              <a:t>tion</a:t>
            </a:r>
            <a:r>
              <a:rPr lang="en-GB" sz="2000" dirty="0">
                <a:latin typeface="Arial" charset="0"/>
              </a:rPr>
              <a:t> by climatic </a:t>
            </a:r>
            <a:r>
              <a:rPr lang="en-GB" sz="2000" dirty="0" smtClean="0">
                <a:latin typeface="Arial" charset="0"/>
              </a:rPr>
              <a:t>facto</a:t>
            </a:r>
            <a:r>
              <a:rPr lang="cs-CZ" sz="2000" dirty="0" smtClean="0">
                <a:latin typeface="Arial" charset="0"/>
              </a:rPr>
              <a:t>r</a:t>
            </a:r>
            <a:r>
              <a:rPr lang="en-GB" sz="2000" dirty="0" smtClean="0">
                <a:latin typeface="Arial" charset="0"/>
              </a:rPr>
              <a:t>s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1778: </a:t>
            </a:r>
            <a:r>
              <a:rPr lang="en-GB" sz="2000" dirty="0">
                <a:latin typeface="Arial" charset="0"/>
              </a:rPr>
              <a:t>age </a:t>
            </a:r>
            <a:r>
              <a:rPr lang="cs-CZ" sz="2000" dirty="0" smtClean="0">
                <a:latin typeface="Arial" charset="0"/>
              </a:rPr>
              <a:t>75 </a:t>
            </a:r>
            <a:r>
              <a:rPr lang="en-GB" sz="2000" dirty="0" err="1">
                <a:latin typeface="Arial" charset="0"/>
              </a:rPr>
              <a:t>kya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  <a:sym typeface="Symbol" panose="05050102010706020507" pitchFamily="18" charset="2"/>
              </a:rPr>
              <a:t>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2-3 </a:t>
            </a:r>
            <a:r>
              <a:rPr lang="en-GB" sz="2000" dirty="0">
                <a:latin typeface="Arial" charset="0"/>
              </a:rPr>
              <a:t>Mya</a:t>
            </a:r>
            <a:endParaRPr lang="cs-CZ" dirty="0">
              <a:latin typeface="Arial" charset="0"/>
            </a:endParaRPr>
          </a:p>
        </p:txBody>
      </p:sp>
      <p:pic>
        <p:nvPicPr>
          <p:cNvPr id="22534" name="Picture 17" descr="Buffon_1707-1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902" y="2010670"/>
            <a:ext cx="2923141" cy="313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1769363" y="1583635"/>
            <a:ext cx="57981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Jean Baptiste Pierre Antoine de Monet</a:t>
            </a:r>
          </a:p>
          <a:p>
            <a:pPr algn="ctr"/>
            <a:r>
              <a:rPr lang="cs-CZ" b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de LAMARCK (1744–1829)</a:t>
            </a:r>
            <a:endParaRPr lang="cs-CZ" b="1" i="1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Text Box 13"/>
          <p:cNvSpPr txBox="1">
            <a:spLocks noChangeArrowheads="1"/>
          </p:cNvSpPr>
          <p:nvPr/>
        </p:nvSpPr>
        <p:spPr bwMode="auto">
          <a:xfrm>
            <a:off x="490538" y="2762802"/>
            <a:ext cx="3538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1809: </a:t>
            </a:r>
            <a:r>
              <a:rPr lang="cs-CZ" sz="2000" i="1" dirty="0" err="1">
                <a:latin typeface="Arial" charset="0"/>
              </a:rPr>
              <a:t>Philosophie</a:t>
            </a:r>
            <a:r>
              <a:rPr lang="cs-CZ" sz="2000" i="1" dirty="0">
                <a:latin typeface="Arial" charset="0"/>
              </a:rPr>
              <a:t> </a:t>
            </a:r>
            <a:r>
              <a:rPr lang="en-GB" sz="2000" i="1" dirty="0">
                <a:latin typeface="Arial" charset="0"/>
              </a:rPr>
              <a:t>Z</a:t>
            </a:r>
            <a:r>
              <a:rPr lang="cs-CZ" sz="2000" i="1" dirty="0" err="1">
                <a:latin typeface="Arial" charset="0"/>
              </a:rPr>
              <a:t>oologique</a:t>
            </a:r>
            <a:endParaRPr lang="cs-CZ" sz="2000" dirty="0">
              <a:latin typeface="Arial" charset="0"/>
            </a:endParaRPr>
          </a:p>
        </p:txBody>
      </p:sp>
      <p:sp>
        <p:nvSpPr>
          <p:cNvPr id="24580" name="Text Box 16"/>
          <p:cNvSpPr txBox="1">
            <a:spLocks noChangeArrowheads="1"/>
          </p:cNvSpPr>
          <p:nvPr/>
        </p:nvSpPr>
        <p:spPr bwMode="auto">
          <a:xfrm>
            <a:off x="490538" y="3151740"/>
            <a:ext cx="477085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</a:t>
            </a:r>
            <a:r>
              <a:rPr lang="en-GB" sz="2000" dirty="0">
                <a:latin typeface="Arial" charset="0"/>
              </a:rPr>
              <a:t>inherent </a:t>
            </a:r>
            <a:r>
              <a:rPr lang="cs-CZ" sz="2000" dirty="0" err="1">
                <a:latin typeface="Arial" charset="0"/>
              </a:rPr>
              <a:t>tendenc</a:t>
            </a:r>
            <a:r>
              <a:rPr lang="en-GB" sz="2000" dirty="0">
                <a:latin typeface="Arial" charset="0"/>
              </a:rPr>
              <a:t>y to change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2. </a:t>
            </a:r>
            <a:r>
              <a:rPr lang="en-GB" sz="2000" dirty="0">
                <a:latin typeface="Arial" charset="0"/>
              </a:rPr>
              <a:t>inheritance of acquired characteristics</a:t>
            </a:r>
            <a:endParaRPr lang="cs-CZ" sz="2000" dirty="0">
              <a:latin typeface="Arial" charset="0"/>
            </a:endParaRPr>
          </a:p>
        </p:txBody>
      </p:sp>
      <p:sp>
        <p:nvSpPr>
          <p:cNvPr id="24581" name="Text Box 17"/>
          <p:cNvSpPr txBox="1">
            <a:spLocks noChangeArrowheads="1"/>
          </p:cNvSpPr>
          <p:nvPr/>
        </p:nvSpPr>
        <p:spPr bwMode="auto">
          <a:xfrm>
            <a:off x="490538" y="4015340"/>
            <a:ext cx="5541902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change of species towards higher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organi</a:t>
            </a:r>
            <a:r>
              <a:rPr lang="en-GB" sz="2000" dirty="0">
                <a:latin typeface="Arial" charset="0"/>
              </a:rPr>
              <a:t>s</a:t>
            </a:r>
            <a:r>
              <a:rPr lang="cs-CZ" sz="2000" dirty="0" err="1">
                <a:latin typeface="Arial" charset="0"/>
              </a:rPr>
              <a:t>ati</a:t>
            </a:r>
            <a:r>
              <a:rPr lang="en-GB" sz="2000" dirty="0">
                <a:latin typeface="Arial" charset="0"/>
              </a:rPr>
              <a:t>on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 smtClean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transformism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continual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spont</a:t>
            </a:r>
            <a:r>
              <a:rPr lang="en-GB" sz="2000" dirty="0" err="1">
                <a:latin typeface="Arial" charset="0"/>
              </a:rPr>
              <a:t>aneous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emergence of simple</a:t>
            </a:r>
            <a:br>
              <a:rPr lang="en-GB" sz="2000" dirty="0">
                <a:latin typeface="Arial" charset="0"/>
              </a:rPr>
            </a:br>
            <a:r>
              <a:rPr lang="en-GB" sz="2000" dirty="0">
                <a:latin typeface="Arial" charset="0"/>
              </a:rPr>
              <a:t>  </a:t>
            </a:r>
            <a:r>
              <a:rPr lang="cs-CZ" sz="2000" dirty="0" smtClean="0">
                <a:latin typeface="Arial" charset="0"/>
              </a:rPr>
              <a:t>  </a:t>
            </a:r>
            <a:r>
              <a:rPr lang="cs-CZ" sz="2000" dirty="0" err="1" smtClean="0">
                <a:latin typeface="Arial" charset="0"/>
              </a:rPr>
              <a:t>organism</a:t>
            </a:r>
            <a:r>
              <a:rPr lang="en-GB" sz="2000" dirty="0">
                <a:latin typeface="Arial" charset="0"/>
              </a:rPr>
              <a:t>s</a:t>
            </a:r>
            <a:endParaRPr lang="cs-CZ" sz="2000" dirty="0"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number of species unchanged</a:t>
            </a:r>
            <a:endParaRPr lang="cs-CZ" sz="2000" dirty="0">
              <a:latin typeface="Arial" charset="0"/>
            </a:endParaRPr>
          </a:p>
        </p:txBody>
      </p:sp>
      <p:sp>
        <p:nvSpPr>
          <p:cNvPr id="24582" name="Text Box 18"/>
          <p:cNvSpPr txBox="1">
            <a:spLocks noChangeArrowheads="1"/>
          </p:cNvSpPr>
          <p:nvPr/>
        </p:nvSpPr>
        <p:spPr bwMode="auto">
          <a:xfrm>
            <a:off x="1628776" y="5904465"/>
            <a:ext cx="24849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= LAMARCKISM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520700" y="1022350"/>
            <a:ext cx="22894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C) 19</a:t>
            </a:r>
            <a:r>
              <a:rPr lang="en-GB" baseline="30000" dirty="0" err="1">
                <a:solidFill>
                  <a:srgbClr val="E10000"/>
                </a:solidFill>
                <a:latin typeface="Arial" charset="0"/>
              </a:rPr>
              <a:t>th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 century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pic>
        <p:nvPicPr>
          <p:cNvPr id="24585" name="Picture 3" descr="lamar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632075"/>
            <a:ext cx="257492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xmlns="" id="{70FB5CD1-97D2-4159-A596-186BCE0B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6533" y="375617"/>
            <a:ext cx="302037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1.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Before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Darwin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20"/>
          <p:cNvSpPr txBox="1">
            <a:spLocks noChangeArrowheads="1"/>
          </p:cNvSpPr>
          <p:nvPr/>
        </p:nvSpPr>
        <p:spPr bwMode="auto">
          <a:xfrm>
            <a:off x="490538" y="321641"/>
            <a:ext cx="41481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dirty="0">
                <a:latin typeface="Arial" charset="0"/>
              </a:rPr>
              <a:t>criticism of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Lamarck</a:t>
            </a:r>
            <a:r>
              <a:rPr lang="en-GB" dirty="0">
                <a:latin typeface="Arial" charset="0"/>
              </a:rPr>
              <a:t>’s</a:t>
            </a:r>
            <a:r>
              <a:rPr lang="cs-CZ" dirty="0">
                <a:latin typeface="Arial" charset="0"/>
              </a:rPr>
              <a:t> t</a:t>
            </a:r>
            <a:r>
              <a:rPr lang="en-GB" dirty="0">
                <a:latin typeface="Arial" charset="0"/>
              </a:rPr>
              <a:t>h</a:t>
            </a:r>
            <a:r>
              <a:rPr lang="cs-CZ" dirty="0" err="1">
                <a:latin typeface="Arial" charset="0"/>
              </a:rPr>
              <a:t>eor</a:t>
            </a:r>
            <a:r>
              <a:rPr lang="en-GB" dirty="0">
                <a:latin typeface="Arial" charset="0"/>
              </a:rPr>
              <a:t>y</a:t>
            </a:r>
            <a:r>
              <a:rPr lang="cs-CZ" dirty="0">
                <a:latin typeface="Arial" charset="0"/>
              </a:rPr>
              <a:t>: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0" name="Picture 22" descr="Cuvi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252413"/>
            <a:ext cx="19939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490538" y="1030632"/>
            <a:ext cx="35044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Georges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sym typeface="Symbol" pitchFamily="18" charset="2"/>
              </a:rPr>
              <a:t>Cuvier</a:t>
            </a:r>
            <a:r>
              <a:rPr lang="cs-CZ" sz="2000" dirty="0">
                <a:solidFill>
                  <a:srgbClr val="000099"/>
                </a:solidFill>
                <a:latin typeface="Arial" charset="0"/>
                <a:sym typeface="Symbol" pitchFamily="18" charset="2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(1769</a:t>
            </a:r>
            <a:r>
              <a:rPr lang="cs-CZ" sz="2000" dirty="0">
                <a:latin typeface="Arial" charset="0"/>
                <a:cs typeface="Arial" charset="0"/>
              </a:rPr>
              <a:t>–</a:t>
            </a:r>
            <a:r>
              <a:rPr lang="cs-CZ" sz="2000" dirty="0">
                <a:latin typeface="Arial" charset="0"/>
                <a:sym typeface="Symbol" pitchFamily="18" charset="2"/>
              </a:rPr>
              <a:t>1832)</a:t>
            </a:r>
            <a:endParaRPr lang="cs-CZ" sz="2000" dirty="0">
              <a:latin typeface="Arial" charset="0"/>
            </a:endParaRPr>
          </a:p>
        </p:txBody>
      </p:sp>
      <p:pic>
        <p:nvPicPr>
          <p:cNvPr id="25612" name="Picture 12" descr="http://www.musees-franchecomte.com/gallery_images/site_1/104/794/cuvier2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7940" y="253724"/>
            <a:ext cx="1986766" cy="247201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9" name="Skupina 8"/>
          <p:cNvGrpSpPr/>
          <p:nvPr/>
        </p:nvGrpSpPr>
        <p:grpSpPr>
          <a:xfrm>
            <a:off x="490538" y="2904709"/>
            <a:ext cx="8503401" cy="3356997"/>
            <a:chOff x="490538" y="2904709"/>
            <a:chExt cx="8503401" cy="3356997"/>
          </a:xfrm>
        </p:grpSpPr>
        <p:pic>
          <p:nvPicPr>
            <p:cNvPr id="13" name="Picture 2" descr="http://upload.wikimedia.org/wikipedia/commons/6/67/Geoffroy77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2325" y="3376140"/>
              <a:ext cx="1831614" cy="2756798"/>
            </a:xfrm>
            <a:prstGeom prst="rect">
              <a:avLst/>
            </a:prstGeom>
            <a:noFill/>
          </p:spPr>
        </p:pic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490538" y="3686642"/>
              <a:ext cx="6994222" cy="2575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Étienne </a:t>
              </a:r>
              <a:r>
                <a:rPr lang="en-GB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Geoffroy</a:t>
              </a:r>
              <a:r>
                <a:rPr lang="en-GB" sz="2000" dirty="0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 Saint-</a:t>
              </a:r>
              <a:r>
                <a:rPr lang="en-GB" sz="2000" dirty="0" err="1" smtClean="0">
                  <a:solidFill>
                    <a:srgbClr val="000099"/>
                  </a:solidFill>
                  <a:latin typeface="Arial" charset="0"/>
                  <a:cs typeface="Arial" charset="0"/>
                </a:rPr>
                <a:t>Hillaire</a:t>
              </a:r>
              <a:endParaRPr lang="en-GB" sz="2000" dirty="0" smtClean="0">
                <a:solidFill>
                  <a:srgbClr val="000099"/>
                </a:solidFill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en-GB" sz="1800" dirty="0" smtClean="0">
                  <a:latin typeface="Arial" charset="0"/>
                  <a:cs typeface="Arial" charset="0"/>
                </a:rPr>
                <a:t>(1772–1844)</a:t>
              </a:r>
              <a:br>
                <a:rPr lang="en-GB" sz="1800" dirty="0" smtClean="0">
                  <a:latin typeface="Arial" charset="0"/>
                  <a:cs typeface="Arial" charset="0"/>
                </a:rPr>
              </a:br>
              <a:endParaRPr lang="en-GB" sz="1800" dirty="0" smtClean="0">
                <a:latin typeface="Arial" charset="0"/>
                <a:cs typeface="Arial" charset="0"/>
              </a:endParaRPr>
            </a:p>
            <a:p>
              <a:pPr>
                <a:spcAft>
                  <a:spcPts val="1000"/>
                </a:spcAft>
              </a:pPr>
              <a:r>
                <a:rPr lang="en-GB" sz="1800" dirty="0" smtClean="0">
                  <a:latin typeface="Arial" charset="0"/>
                  <a:cs typeface="Arial" charset="0"/>
                </a:rPr>
                <a:t>support of Lamarck, against Cuvier</a:t>
              </a:r>
            </a:p>
            <a:p>
              <a:pPr>
                <a:spcAft>
                  <a:spcPts val="1000"/>
                </a:spcAft>
              </a:pPr>
              <a:r>
                <a:rPr lang="en-GB" sz="1800" dirty="0" err="1" smtClean="0">
                  <a:latin typeface="Arial" charset="0"/>
                  <a:cs typeface="Arial" charset="0"/>
                </a:rPr>
                <a:t>saltations</a:t>
              </a:r>
              <a:r>
                <a:rPr lang="en-GB" sz="1800" dirty="0" smtClean="0">
                  <a:latin typeface="Arial" charset="0"/>
                  <a:cs typeface="Arial" charset="0"/>
                </a:rPr>
                <a:t>, no common ancestor, direct influence of environment</a:t>
              </a:r>
            </a:p>
            <a:p>
              <a:pPr>
                <a:spcAft>
                  <a:spcPts val="1000"/>
                </a:spcAft>
              </a:pPr>
              <a:r>
                <a:rPr lang="en-GB" sz="1800" dirty="0" smtClean="0">
                  <a:latin typeface="Arial" charset="0"/>
                  <a:cs typeface="Arial" charset="0"/>
                </a:rPr>
                <a:t>close to Goethe and </a:t>
              </a:r>
              <a:r>
                <a:rPr lang="en-GB" sz="1800" dirty="0" err="1" smtClean="0">
                  <a:latin typeface="Arial" charset="0"/>
                  <a:cs typeface="Arial" charset="0"/>
                </a:rPr>
                <a:t>Oken</a:t>
              </a:r>
              <a:r>
                <a:rPr lang="en-GB" sz="1800" dirty="0" smtClean="0">
                  <a:latin typeface="Arial" charset="0"/>
                  <a:cs typeface="Arial" charset="0"/>
                </a:rPr>
                <a:t> (mysticism)</a:t>
              </a:r>
            </a:p>
            <a:p>
              <a:pPr defTabSz="360000">
                <a:spcAft>
                  <a:spcPts val="1000"/>
                </a:spcAft>
              </a:pPr>
              <a:r>
                <a:rPr lang="en-GB" sz="1800" dirty="0" smtClean="0">
                  <a:latin typeface="Arial" charset="0"/>
                  <a:cs typeface="Arial" charset="0"/>
                </a:rPr>
                <a:t>uniformity of structure (vertebrate structure has common features)</a:t>
              </a:r>
              <a:endParaRPr lang="en-GB" sz="1800" dirty="0">
                <a:latin typeface="Arial" charset="0"/>
                <a:cs typeface="Arial" charset="0"/>
              </a:endParaRPr>
            </a:p>
          </p:txBody>
        </p:sp>
        <p:pic>
          <p:nvPicPr>
            <p:cNvPr id="15" name="Picture 14" descr="thm_thm_rembrandtpealeportraitofetiennegeoffroysainthilaire181020x16"/>
            <p:cNvPicPr>
              <a:picLocks noChangeAspect="1" noChangeArrowheads="1"/>
            </p:cNvPicPr>
            <p:nvPr/>
          </p:nvPicPr>
          <p:blipFill>
            <a:blip r:embed="rId6" cstate="print"/>
            <a:srcRect l="18232" t="9144" r="10647" b="27256"/>
            <a:stretch>
              <a:fillRect/>
            </a:stretch>
          </p:blipFill>
          <p:spPr bwMode="auto">
            <a:xfrm>
              <a:off x="5088835" y="2904709"/>
              <a:ext cx="1838738" cy="2125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4427" r="41545" b="40926"/>
          <a:stretch>
            <a:fillRect/>
          </a:stretch>
        </p:blipFill>
        <p:spPr bwMode="auto">
          <a:xfrm>
            <a:off x="3025003" y="3666799"/>
            <a:ext cx="5479287" cy="3191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3" descr="1"/>
          <p:cNvPicPr>
            <a:picLocks noChangeAspect="1" noChangeArrowheads="1"/>
          </p:cNvPicPr>
          <p:nvPr/>
        </p:nvPicPr>
        <p:blipFill>
          <a:blip r:embed="rId3" cstate="print"/>
          <a:srcRect t="64269" r="56558"/>
          <a:stretch>
            <a:fillRect/>
          </a:stretch>
        </p:blipFill>
        <p:spPr bwMode="auto">
          <a:xfrm>
            <a:off x="1255851" y="1242389"/>
            <a:ext cx="4072042" cy="20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14"/>
          <p:cNvSpPr txBox="1">
            <a:spLocks noChangeArrowheads="1"/>
          </p:cNvSpPr>
          <p:nvPr/>
        </p:nvSpPr>
        <p:spPr bwMode="auto">
          <a:xfrm>
            <a:off x="897507" y="5127486"/>
            <a:ext cx="1664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transformism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5" name="Text Box 16"/>
          <p:cNvSpPr txBox="1">
            <a:spLocks noChangeArrowheads="1"/>
          </p:cNvSpPr>
          <p:nvPr/>
        </p:nvSpPr>
        <p:spPr bwMode="auto">
          <a:xfrm>
            <a:off x="5884036" y="2033174"/>
            <a:ext cx="189346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cataclysm and</a:t>
            </a:r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2000" dirty="0" smtClean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GB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ew</a:t>
            </a: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 creation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6" name="Text Box 17"/>
          <p:cNvSpPr txBox="1">
            <a:spLocks noChangeArrowheads="1"/>
          </p:cNvSpPr>
          <p:nvPr/>
        </p:nvSpPr>
        <p:spPr bwMode="auto">
          <a:xfrm>
            <a:off x="1874943" y="260764"/>
            <a:ext cx="149592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„</a:t>
            </a: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classical</a:t>
            </a:r>
            <a: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“ </a:t>
            </a:r>
            <a:br>
              <a: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rea</a:t>
            </a:r>
            <a:r>
              <a:rPr lang="en-GB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 err="1">
                <a:solidFill>
                  <a:srgbClr val="CE0000"/>
                </a:solidFill>
                <a:latin typeface="Arial" pitchFamily="34" charset="0"/>
                <a:cs typeface="Arial" pitchFamily="34" charset="0"/>
              </a:rPr>
              <a:t>ionism</a:t>
            </a:r>
            <a:endParaRPr lang="cs-CZ" sz="2000" dirty="0">
              <a:solidFill>
                <a:srgbClr val="C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Line 18"/>
          <p:cNvSpPr>
            <a:spLocks noChangeShapeType="1"/>
          </p:cNvSpPr>
          <p:nvPr/>
        </p:nvSpPr>
        <p:spPr bwMode="auto">
          <a:xfrm flipH="1">
            <a:off x="5237025" y="2361648"/>
            <a:ext cx="552450" cy="0"/>
          </a:xfrm>
          <a:prstGeom prst="line">
            <a:avLst/>
          </a:prstGeom>
          <a:noFill/>
          <a:ln w="38100">
            <a:solidFill>
              <a:srgbClr val="CE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>
            <a:off x="649564" y="2274102"/>
            <a:ext cx="6398113" cy="4155273"/>
            <a:chOff x="649564" y="2283259"/>
            <a:chExt cx="6398113" cy="4155273"/>
          </a:xfrm>
        </p:grpSpPr>
        <p:pic>
          <p:nvPicPr>
            <p:cNvPr id="184324" name="Picture 4" descr="http://cpr.internacionaleiris.ccmc.climantica.org/files/2012/11/redi1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49564" y="3138589"/>
              <a:ext cx="6387340" cy="2546684"/>
            </a:xfrm>
            <a:prstGeom prst="rect">
              <a:avLst/>
            </a:prstGeom>
            <a:noFill/>
          </p:spPr>
        </p:pic>
        <p:sp>
          <p:nvSpPr>
            <p:cNvPr id="4" name="Zaoblený obdélníkový popisek 3"/>
            <p:cNvSpPr/>
            <p:nvPr/>
          </p:nvSpPr>
          <p:spPr bwMode="auto">
            <a:xfrm>
              <a:off x="1407509" y="2283260"/>
              <a:ext cx="859011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open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jar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Zaoblený obdélníkový popisek 4"/>
            <p:cNvSpPr/>
            <p:nvPr/>
          </p:nvSpPr>
          <p:spPr bwMode="auto">
            <a:xfrm>
              <a:off x="3592599" y="2283259"/>
              <a:ext cx="931583" cy="648903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closed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jar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Zaoblený obdélníkový popisek 5"/>
            <p:cNvSpPr/>
            <p:nvPr/>
          </p:nvSpPr>
          <p:spPr bwMode="auto">
            <a:xfrm>
              <a:off x="6223864" y="2743963"/>
              <a:ext cx="823813" cy="394716"/>
            </a:xfrm>
            <a:prstGeom prst="wedgeRoundRectCallout">
              <a:avLst>
                <a:gd name="adj1" fmla="val -20833"/>
                <a:gd name="adj2" fmla="val 91072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g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au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z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Zaoblený obdélníkový popisek 6"/>
            <p:cNvSpPr/>
            <p:nvPr/>
          </p:nvSpPr>
          <p:spPr bwMode="auto">
            <a:xfrm>
              <a:off x="811909" y="5810230"/>
              <a:ext cx="1025106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fly </a:t>
              </a:r>
              <a:r>
                <a:rPr kumimoji="0" lang="cs-CZ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Zaoblený obdélníkový popisek 7"/>
            <p:cNvSpPr/>
            <p:nvPr/>
          </p:nvSpPr>
          <p:spPr bwMode="auto">
            <a:xfrm>
              <a:off x="3182471" y="5787170"/>
              <a:ext cx="860611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no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cs-CZ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Zaoblený obdélníkový popisek 8"/>
            <p:cNvSpPr/>
            <p:nvPr/>
          </p:nvSpPr>
          <p:spPr bwMode="auto">
            <a:xfrm>
              <a:off x="5388538" y="5810230"/>
              <a:ext cx="891230" cy="628302"/>
            </a:xfrm>
            <a:prstGeom prst="wedgeRoundRectCallout">
              <a:avLst>
                <a:gd name="adj1" fmla="val 32622"/>
                <a:gd name="adj2" fmla="val -85977"/>
                <a:gd name="adj3" fmla="val 16667"/>
              </a:avLst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no</a:t>
              </a:r>
              <a:r>
                <a:rPr kumimoji="0" lang="cs-CZ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cs-CZ" sz="1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larv</a:t>
              </a:r>
              <a:r>
                <a:rPr kumimoji="0" lang="en-GB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ae</a:t>
              </a:r>
              <a:endPara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84326" name="Picture 6" descr="http://upload.wikimedia.org/wikipedia/commons/2/21/Francesco_Redi.jpg"/>
          <p:cNvPicPr>
            <a:picLocks noChangeAspect="1" noChangeArrowheads="1"/>
          </p:cNvPicPr>
          <p:nvPr/>
        </p:nvPicPr>
        <p:blipFill>
          <a:blip r:embed="rId3" cstate="print"/>
          <a:srcRect l="15390" r="14443" b="30247"/>
          <a:stretch>
            <a:fillRect/>
          </a:stretch>
        </p:blipFill>
        <p:spPr bwMode="auto">
          <a:xfrm>
            <a:off x="6549887" y="293051"/>
            <a:ext cx="2077278" cy="243268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TextovéPole 11"/>
          <p:cNvSpPr txBox="1"/>
          <p:nvPr/>
        </p:nvSpPr>
        <p:spPr>
          <a:xfrm>
            <a:off x="1305547" y="655983"/>
            <a:ext cx="3369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Francesco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Redi</a:t>
            </a:r>
            <a:r>
              <a:rPr lang="cs-CZ" sz="2000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(1626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1697)</a:t>
            </a:r>
            <a:endParaRPr lang="cs-CZ" sz="2000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http://listoffigures.files.wordpress.com/2010/04/augustin-augier-arbre-botanique-b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53" y="1078119"/>
            <a:ext cx="3396078" cy="483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listoffigures.files.wordpress.com/2010/04/jean-baptiste-lamark-philosophie-zoologique-tree.gif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5237714" y="883545"/>
            <a:ext cx="3558416" cy="498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/>
          <p:cNvSpPr txBox="1">
            <a:spLocks noChangeArrowheads="1"/>
          </p:cNvSpPr>
          <p:nvPr/>
        </p:nvSpPr>
        <p:spPr bwMode="auto">
          <a:xfrm>
            <a:off x="490538" y="277812"/>
            <a:ext cx="69045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latin typeface="Arial" charset="0"/>
                <a:cs typeface="Arial" charset="0"/>
              </a:rPr>
              <a:t>Augier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>
                <a:latin typeface="Arial" charset="0"/>
                <a:cs typeface="Arial" charset="0"/>
              </a:rPr>
              <a:t>Essai</a:t>
            </a:r>
            <a:r>
              <a:rPr lang="cs-CZ" sz="1800" i="1" dirty="0">
                <a:latin typeface="Arial" charset="0"/>
                <a:cs typeface="Arial" charset="0"/>
              </a:rPr>
              <a:t> d</a:t>
            </a:r>
            <a:r>
              <a:rPr lang="en-US" sz="1800" i="1" dirty="0">
                <a:latin typeface="Arial" charset="0"/>
                <a:cs typeface="Arial" charset="0"/>
              </a:rPr>
              <a:t>’</a:t>
            </a:r>
            <a:r>
              <a:rPr lang="en-US" sz="1800" i="1" dirty="0" err="1">
                <a:latin typeface="Arial" charset="0"/>
                <a:cs typeface="Arial" charset="0"/>
              </a:rPr>
              <a:t>une</a:t>
            </a:r>
            <a:r>
              <a:rPr lang="en-US" sz="1800" i="1" dirty="0">
                <a:latin typeface="Arial" charset="0"/>
                <a:cs typeface="Arial" charset="0"/>
              </a:rPr>
              <a:t> nouvelle classification des </a:t>
            </a:r>
            <a:r>
              <a:rPr lang="en-US" sz="1800" i="1" dirty="0" err="1">
                <a:latin typeface="Arial" charset="0"/>
                <a:cs typeface="Arial" charset="0"/>
              </a:rPr>
              <a:t>vegetaux</a:t>
            </a:r>
            <a:r>
              <a:rPr lang="en-US" sz="1800" i="1" dirty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(1801)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4171331" y="6060043"/>
            <a:ext cx="4839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J.-B</a:t>
            </a:r>
            <a:r>
              <a:rPr lang="cs-CZ" sz="1800" dirty="0">
                <a:latin typeface="Arial" charset="0"/>
                <a:cs typeface="Arial" charset="0"/>
              </a:rPr>
              <a:t>. </a:t>
            </a:r>
            <a:r>
              <a:rPr lang="en-US" sz="1800" dirty="0">
                <a:latin typeface="Arial" charset="0"/>
                <a:cs typeface="Arial" charset="0"/>
              </a:rPr>
              <a:t>Lamarck</a:t>
            </a:r>
            <a:r>
              <a:rPr lang="cs-CZ" sz="1800" dirty="0">
                <a:latin typeface="Arial" charset="0"/>
                <a:cs typeface="Arial" charset="0"/>
              </a:rPr>
              <a:t>: </a:t>
            </a:r>
            <a:r>
              <a:rPr lang="cs-CZ" sz="1800" i="1" dirty="0" err="1" smtClean="0">
                <a:latin typeface="Arial" charset="0"/>
                <a:cs typeface="Arial" charset="0"/>
              </a:rPr>
              <a:t>Philosophie</a:t>
            </a:r>
            <a:r>
              <a:rPr lang="cs-CZ" sz="1800" i="1" dirty="0" smtClean="0">
                <a:latin typeface="Arial" charset="0"/>
                <a:cs typeface="Arial" charset="0"/>
              </a:rPr>
              <a:t> </a:t>
            </a:r>
            <a:r>
              <a:rPr lang="en-US" sz="1800" i="1" dirty="0" err="1" smtClean="0">
                <a:latin typeface="Arial" charset="0"/>
                <a:cs typeface="Arial" charset="0"/>
              </a:rPr>
              <a:t>zoologique</a:t>
            </a:r>
            <a:r>
              <a:rPr lang="en-US" sz="1800" i="1" dirty="0" smtClean="0">
                <a:latin typeface="Arial" charset="0"/>
                <a:cs typeface="Arial" charset="0"/>
              </a:rPr>
              <a:t> </a:t>
            </a:r>
            <a:r>
              <a:rPr lang="en-US" sz="1800" dirty="0">
                <a:latin typeface="Arial" charset="0"/>
                <a:cs typeface="Arial" charset="0"/>
              </a:rPr>
              <a:t>(1809)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3" descr="http://media-cache-ec0.pinimg.com/736x/75/f0/8b/75f08be4c906c9e92cd443bb73e0f7b0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073788" y="618366"/>
            <a:ext cx="3138488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2" descr="http://listoffigures.files.wordpress.com/2010/04/vestiges-of-the-natural-history-of-creation-tr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482" y="390525"/>
            <a:ext cx="2891250" cy="4976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ovéPole 5"/>
          <p:cNvSpPr txBox="1">
            <a:spLocks noChangeArrowheads="1"/>
          </p:cNvSpPr>
          <p:nvPr/>
        </p:nvSpPr>
        <p:spPr bwMode="auto">
          <a:xfrm>
            <a:off x="1835772" y="327508"/>
            <a:ext cx="7186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  <a:cs typeface="Arial" charset="0"/>
              </a:rPr>
              <a:t>Robert </a:t>
            </a:r>
            <a:r>
              <a:rPr lang="en-US" sz="1800" dirty="0">
                <a:latin typeface="Arial" charset="0"/>
                <a:cs typeface="Arial" charset="0"/>
              </a:rPr>
              <a:t>Chambers: </a:t>
            </a:r>
            <a:r>
              <a:rPr lang="en-US" sz="1800" i="1" dirty="0">
                <a:latin typeface="Arial" charset="0"/>
                <a:cs typeface="Arial" charset="0"/>
              </a:rPr>
              <a:t>Vestiges of the Natural H</a:t>
            </a:r>
            <a:r>
              <a:rPr lang="cs-CZ" sz="1800" i="1" dirty="0" err="1">
                <a:latin typeface="Arial" charset="0"/>
                <a:cs typeface="Arial" charset="0"/>
              </a:rPr>
              <a:t>is</a:t>
            </a:r>
            <a:r>
              <a:rPr lang="en-US" sz="1800" i="1" dirty="0" err="1">
                <a:latin typeface="Arial" charset="0"/>
                <a:cs typeface="Arial" charset="0"/>
              </a:rPr>
              <a:t>tory</a:t>
            </a:r>
            <a:r>
              <a:rPr lang="en-US" sz="1800" i="1" dirty="0">
                <a:latin typeface="Arial" charset="0"/>
                <a:cs typeface="Arial" charset="0"/>
              </a:rPr>
              <a:t> of Creation </a:t>
            </a:r>
            <a:r>
              <a:rPr lang="en-US" sz="1800" dirty="0">
                <a:latin typeface="Arial" charset="0"/>
                <a:cs typeface="Arial" charset="0"/>
              </a:rPr>
              <a:t>(1844)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28675" name="TextovéPole 2"/>
          <p:cNvSpPr txBox="1">
            <a:spLocks noChangeArrowheads="1"/>
          </p:cNvSpPr>
          <p:nvPr/>
        </p:nvSpPr>
        <p:spPr bwMode="auto">
          <a:xfrm>
            <a:off x="768695" y="5633140"/>
            <a:ext cx="82211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Arial" charset="0"/>
                <a:cs typeface="Arial" charset="0"/>
              </a:rPr>
              <a:t>Heinrich Georg </a:t>
            </a:r>
            <a:r>
              <a:rPr lang="en-US" sz="1800" dirty="0" err="1">
                <a:latin typeface="Arial" charset="0"/>
                <a:cs typeface="Arial" charset="0"/>
              </a:rPr>
              <a:t>Bronn</a:t>
            </a:r>
            <a:r>
              <a:rPr lang="en-US" sz="1800" dirty="0">
                <a:latin typeface="Arial" charset="0"/>
                <a:cs typeface="Arial" charset="0"/>
              </a:rPr>
              <a:t>: </a:t>
            </a:r>
            <a:r>
              <a:rPr lang="en-US" sz="1800" i="1" dirty="0" err="1">
                <a:latin typeface="Arial" charset="0"/>
                <a:cs typeface="Arial" charset="0"/>
              </a:rPr>
              <a:t>Untersuchungen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über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die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Entwicklungs</a:t>
            </a:r>
            <a:r>
              <a:rPr lang="cs-CZ" sz="1800" i="1" dirty="0">
                <a:latin typeface="Arial" charset="0"/>
                <a:cs typeface="Arial" charset="0"/>
              </a:rPr>
              <a:t> – </a:t>
            </a:r>
            <a:r>
              <a:rPr lang="cs-CZ" sz="1800" i="1" dirty="0" err="1">
                <a:latin typeface="Arial" charset="0"/>
                <a:cs typeface="Arial" charset="0"/>
              </a:rPr>
              <a:t>Gesetzte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1800" i="1" dirty="0">
                <a:latin typeface="Arial" charset="0"/>
                <a:cs typeface="Arial" charset="0"/>
              </a:rPr>
              <a:t>der </a:t>
            </a:r>
            <a:r>
              <a:rPr lang="cs-CZ" sz="1800" i="1" dirty="0" err="1">
                <a:latin typeface="Arial" charset="0"/>
                <a:cs typeface="Arial" charset="0"/>
              </a:rPr>
              <a:t>organischen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Welt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während</a:t>
            </a:r>
            <a:r>
              <a:rPr lang="cs-CZ" sz="1800" i="1" dirty="0">
                <a:latin typeface="Arial" charset="0"/>
                <a:cs typeface="Arial" charset="0"/>
              </a:rPr>
              <a:t> der </a:t>
            </a:r>
            <a:r>
              <a:rPr lang="cs-CZ" sz="1800" i="1" dirty="0" err="1">
                <a:latin typeface="Arial" charset="0"/>
                <a:cs typeface="Arial" charset="0"/>
              </a:rPr>
              <a:t>Bildungszeit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unserer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Erd</a:t>
            </a:r>
            <a:r>
              <a:rPr lang="cs-CZ" sz="1800" i="1" dirty="0">
                <a:latin typeface="Arial" charset="0"/>
                <a:cs typeface="Arial" charset="0"/>
              </a:rPr>
              <a:t>-</a:t>
            </a:r>
            <a:r>
              <a:rPr lang="cs-CZ" sz="1800" i="1" dirty="0" err="1">
                <a:latin typeface="Arial" charset="0"/>
                <a:cs typeface="Arial" charset="0"/>
              </a:rPr>
              <a:t>Oberfläche</a:t>
            </a:r>
            <a:r>
              <a:rPr lang="cs-CZ" sz="1800" dirty="0">
                <a:latin typeface="Arial" charset="0"/>
                <a:cs typeface="Arial" charset="0"/>
              </a:rPr>
              <a:t> (1858)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7" descr="Albrecht_von_Hall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2534" y="858930"/>
            <a:ext cx="2464101" cy="312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79875" name="Text Box 3"/>
          <p:cNvSpPr txBox="1">
            <a:spLocks noChangeArrowheads="1"/>
          </p:cNvSpPr>
          <p:nvPr/>
        </p:nvSpPr>
        <p:spPr bwMode="auto">
          <a:xfrm>
            <a:off x="492125" y="346075"/>
            <a:ext cx="87901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EVOLUTION</a:t>
            </a:r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evolvere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 err="1">
                <a:latin typeface="Arial" charset="0"/>
              </a:rPr>
              <a:t>evolutio</a:t>
            </a:r>
            <a:r>
              <a:rPr lang="cs-CZ" sz="2000" dirty="0">
                <a:latin typeface="Arial" charset="0"/>
              </a:rPr>
              <a:t>) = </a:t>
            </a:r>
            <a:r>
              <a:rPr lang="cs-CZ" sz="2000" dirty="0" err="1">
                <a:latin typeface="Arial" charset="0"/>
              </a:rPr>
              <a:t>unfold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 smtClean="0">
                <a:latin typeface="Arial" charset="0"/>
              </a:rPr>
              <a:t>unfolding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1800" dirty="0" smtClean="0">
                <a:latin typeface="Arial" charset="0"/>
              </a:rPr>
              <a:t>(</a:t>
            </a:r>
            <a:r>
              <a:rPr lang="cs-CZ" sz="1800" dirty="0" err="1" smtClean="0">
                <a:latin typeface="Arial" charset="0"/>
              </a:rPr>
              <a:t>of</a:t>
            </a:r>
            <a:r>
              <a:rPr lang="cs-CZ" sz="1800" dirty="0" smtClean="0">
                <a:latin typeface="Arial" charset="0"/>
              </a:rPr>
              <a:t> a </a:t>
            </a:r>
            <a:r>
              <a:rPr lang="cs-CZ" sz="1800" dirty="0" err="1" smtClean="0">
                <a:latin typeface="Arial" charset="0"/>
              </a:rPr>
              <a:t>scroll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 err="1" smtClean="0">
                <a:latin typeface="Arial" charset="0"/>
              </a:rPr>
              <a:t>of</a:t>
            </a:r>
            <a:r>
              <a:rPr lang="cs-CZ" sz="1800" dirty="0" smtClean="0">
                <a:latin typeface="Arial" charset="0"/>
              </a:rPr>
              <a:t> papyrus)</a:t>
            </a:r>
            <a:endParaRPr lang="cs-CZ" sz="1800" dirty="0">
              <a:latin typeface="Arial" charset="0"/>
            </a:endParaRPr>
          </a:p>
        </p:txBody>
      </p:sp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490538" y="1012825"/>
            <a:ext cx="4410182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chemeClr val="accent2"/>
                </a:solidFill>
                <a:latin typeface="Arial" charset="0"/>
              </a:rPr>
              <a:t>Albrecht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von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chemeClr val="accent2"/>
                </a:solidFill>
                <a:latin typeface="Arial" charset="0"/>
              </a:rPr>
              <a:t>Haller</a:t>
            </a:r>
            <a:r>
              <a:rPr lang="cs-CZ" dirty="0">
                <a:solidFill>
                  <a:schemeClr val="accent2"/>
                </a:solidFill>
                <a:latin typeface="Arial" charset="0"/>
              </a:rPr>
              <a:t> (1774):</a:t>
            </a:r>
            <a:r>
              <a:rPr lang="cs-CZ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development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individual</a:t>
            </a:r>
            <a:r>
              <a:rPr lang="cs-CZ" sz="2000" dirty="0">
                <a:latin typeface="Arial" charset="0"/>
              </a:rPr>
              <a:t> embryo</a:t>
            </a:r>
          </a:p>
          <a:p>
            <a:pPr>
              <a:spcAft>
                <a:spcPts val="1200"/>
              </a:spcAft>
            </a:pPr>
            <a:r>
              <a:rPr lang="cs-CZ" sz="2000" dirty="0" err="1">
                <a:latin typeface="Arial" charset="0"/>
              </a:rPr>
              <a:t>essentially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ontogenetic</a:t>
            </a:r>
            <a:r>
              <a:rPr lang="cs-CZ" sz="2000" dirty="0">
                <a:latin typeface="Arial" charset="0"/>
              </a:rPr>
              <a:t> development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</a:t>
            </a:r>
            <a:r>
              <a:rPr lang="cs-CZ" sz="2000" dirty="0" err="1">
                <a:latin typeface="Arial" charset="0"/>
              </a:rPr>
              <a:t>according</a:t>
            </a:r>
            <a:r>
              <a:rPr lang="cs-CZ" sz="2000" dirty="0">
                <a:latin typeface="Arial" charset="0"/>
              </a:rPr>
              <a:t> to a </a:t>
            </a:r>
            <a:r>
              <a:rPr lang="cs-CZ" sz="2000" dirty="0" err="1">
                <a:latin typeface="Arial" charset="0"/>
              </a:rPr>
              <a:t>preset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programme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(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 </a:t>
            </a:r>
            <a:r>
              <a:rPr lang="cs-CZ" sz="2000" dirty="0" err="1">
                <a:latin typeface="Arial" charset="0"/>
              </a:rPr>
              <a:t>preformationism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8199" name="Picture 9" descr="HomunculusLar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03264" y="2059459"/>
            <a:ext cx="1060649" cy="424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http://render.fineartamerica.com/images/images-acrylic-search/15.00/15.00/metalposts/break/images-medium/8-preformationism-18th-century-science-sour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2179" y="3564217"/>
            <a:ext cx="3379605" cy="2663588"/>
          </a:xfrm>
          <a:prstGeom prst="rect">
            <a:avLst/>
          </a:prstGeom>
          <a:noFill/>
        </p:spPr>
      </p:pic>
      <p:sp>
        <p:nvSpPr>
          <p:cNvPr id="2" name="Obdélníkový bublinový popisek 1"/>
          <p:cNvSpPr/>
          <p:nvPr/>
        </p:nvSpPr>
        <p:spPr bwMode="auto">
          <a:xfrm>
            <a:off x="6148796" y="5525394"/>
            <a:ext cx="1756485" cy="387178"/>
          </a:xfrm>
          <a:prstGeom prst="wedgeRectCallout">
            <a:avLst>
              <a:gd name="adj1" fmla="val 75261"/>
              <a:gd name="adj2" fmla="val -2260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spermatozoon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615511" y="4640674"/>
            <a:ext cx="1039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embryo</a:t>
            </a:r>
          </a:p>
        </p:txBody>
      </p:sp>
      <p:cxnSp>
        <p:nvCxnSpPr>
          <p:cNvPr id="5" name="Přímá spojnice se šipkou 4"/>
          <p:cNvCxnSpPr/>
          <p:nvPr/>
        </p:nvCxnSpPr>
        <p:spPr bwMode="auto">
          <a:xfrm flipV="1">
            <a:off x="7471719" y="3204519"/>
            <a:ext cx="766119" cy="1507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E1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90538" y="2782957"/>
            <a:ext cx="3325077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Lyell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(1797–1875): </a:t>
            </a:r>
          </a:p>
          <a:p>
            <a:pPr>
              <a:spcAft>
                <a:spcPts val="1000"/>
              </a:spcAft>
            </a:pP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uniformitari</a:t>
            </a:r>
            <a:r>
              <a:rPr lang="en-GB" sz="2000" dirty="0" err="1">
                <a:solidFill>
                  <a:srgbClr val="E10000"/>
                </a:solidFill>
                <a:latin typeface="Arial" charset="0"/>
              </a:rPr>
              <a:t>anism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300"/>
              </a:spcAft>
            </a:pPr>
            <a:r>
              <a:rPr lang="cs-CZ" sz="2000" i="1" dirty="0" err="1">
                <a:latin typeface="Arial" charset="0"/>
              </a:rPr>
              <a:t>Principles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Geology</a:t>
            </a:r>
            <a:r>
              <a:rPr lang="cs-CZ" sz="2000" dirty="0">
                <a:latin typeface="Arial" charset="0"/>
              </a:rPr>
              <a:t> </a:t>
            </a:r>
          </a:p>
        </p:txBody>
      </p:sp>
      <p:pic>
        <p:nvPicPr>
          <p:cNvPr id="26631" name="Picture 2"/>
          <p:cNvPicPr>
            <a:picLocks noChangeAspect="1" noChangeArrowheads="1"/>
          </p:cNvPicPr>
          <p:nvPr/>
        </p:nvPicPr>
        <p:blipFill>
          <a:blip r:embed="rId3" cstate="print"/>
          <a:srcRect l="11028" t="12864" r="44667" b="43730"/>
          <a:stretch>
            <a:fillRect/>
          </a:stretch>
        </p:blipFill>
        <p:spPr bwMode="auto">
          <a:xfrm>
            <a:off x="7295956" y="2435087"/>
            <a:ext cx="1599566" cy="18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0893" y="3034265"/>
            <a:ext cx="2557747" cy="2864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6633" name="TextovéPole 17"/>
          <p:cNvSpPr txBox="1">
            <a:spLocks noChangeArrowheads="1"/>
          </p:cNvSpPr>
          <p:nvPr/>
        </p:nvSpPr>
        <p:spPr bwMode="auto">
          <a:xfrm>
            <a:off x="490538" y="854061"/>
            <a:ext cx="8553945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3399"/>
                </a:solidFill>
                <a:latin typeface="Arial" charset="0"/>
              </a:rPr>
              <a:t>James </a:t>
            </a:r>
            <a:r>
              <a:rPr lang="cs-CZ" sz="2000" dirty="0" err="1">
                <a:solidFill>
                  <a:srgbClr val="003399"/>
                </a:solidFill>
                <a:latin typeface="Arial" charset="0"/>
              </a:rPr>
              <a:t>Hutton</a:t>
            </a:r>
            <a:r>
              <a:rPr lang="cs-CZ" sz="2000" dirty="0">
                <a:latin typeface="Arial" charset="0"/>
              </a:rPr>
              <a:t> (1726</a:t>
            </a:r>
            <a:r>
              <a:rPr lang="cs-CZ" sz="2000" dirty="0">
                <a:latin typeface="Arial" charset="0"/>
                <a:cs typeface="Arial" charset="0"/>
              </a:rPr>
              <a:t>–1797): </a:t>
            </a:r>
            <a:r>
              <a:rPr lang="cs-CZ" sz="2000" dirty="0" err="1">
                <a:latin typeface="Arial" charset="0"/>
                <a:cs typeface="Arial" charset="0"/>
              </a:rPr>
              <a:t>geologic</a:t>
            </a:r>
            <a:r>
              <a:rPr lang="en-GB" sz="2000" dirty="0">
                <a:latin typeface="Arial" charset="0"/>
                <a:cs typeface="Arial" charset="0"/>
              </a:rPr>
              <a:t>al evidence </a:t>
            </a:r>
            <a:r>
              <a:rPr lang="en-GB" sz="2000" dirty="0" smtClean="0">
                <a:latin typeface="Arial" charset="0"/>
                <a:cs typeface="Arial" charset="0"/>
              </a:rPr>
              <a:t>suggest</a:t>
            </a:r>
            <a:r>
              <a:rPr lang="cs-CZ" sz="2000" dirty="0" smtClean="0">
                <a:latin typeface="Arial" charset="0"/>
                <a:cs typeface="Arial" charset="0"/>
              </a:rPr>
              <a:t>s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cs typeface="Arial" charset="0"/>
              </a:rPr>
              <a:t>that Earth is</a:t>
            </a:r>
            <a:endParaRPr lang="cs-CZ" sz="2000" dirty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	</a:t>
            </a:r>
            <a:r>
              <a:rPr lang="en-GB" sz="2000" dirty="0">
                <a:latin typeface="Arial" charset="0"/>
                <a:cs typeface="Arial" charset="0"/>
              </a:rPr>
              <a:t>inconceivably old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 </a:t>
            </a:r>
            <a:r>
              <a:rPr lang="en-GB" sz="2000" dirty="0">
                <a:latin typeface="Arial" charset="0"/>
                <a:cs typeface="Arial" charset="0"/>
                <a:sym typeface="Symbol"/>
              </a:rPr>
              <a:t>How can we use our observation and experiment</a:t>
            </a:r>
            <a:br>
              <a:rPr lang="en-GB" sz="2000" dirty="0">
                <a:latin typeface="Arial" charset="0"/>
                <a:cs typeface="Arial" charset="0"/>
                <a:sym typeface="Symbol"/>
              </a:rPr>
            </a:br>
            <a:r>
              <a:rPr lang="en-GB" sz="2000" dirty="0">
                <a:latin typeface="Arial" charset="0"/>
                <a:cs typeface="Arial" charset="0"/>
                <a:sym typeface="Symbol"/>
              </a:rPr>
              <a:t>    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 </a:t>
            </a:r>
            <a:r>
              <a:rPr lang="en-GB" sz="2000" dirty="0">
                <a:latin typeface="Arial" charset="0"/>
                <a:cs typeface="Arial" charset="0"/>
                <a:sym typeface="Symbol"/>
              </a:rPr>
              <a:t>for explaining changes on such the huge time scale</a:t>
            </a:r>
            <a:r>
              <a:rPr lang="cs-CZ" sz="2000" dirty="0">
                <a:latin typeface="Arial" charset="0"/>
                <a:cs typeface="Arial" charset="0"/>
                <a:sym typeface="Symbol"/>
              </a:rPr>
              <a:t>?</a:t>
            </a:r>
            <a:endParaRPr lang="cs-CZ" sz="2000" dirty="0">
              <a:latin typeface="Arial" charset="0"/>
              <a:cs typeface="Arial" charset="0"/>
            </a:endParaRPr>
          </a:p>
          <a:p>
            <a:pPr defTabSz="360000">
              <a:spcAft>
                <a:spcPts val="1000"/>
              </a:spcAft>
            </a:pPr>
            <a:r>
              <a:rPr lang="cs-CZ" sz="2000" dirty="0">
                <a:latin typeface="Arial" charset="0"/>
                <a:sym typeface="Symbol"/>
              </a:rPr>
              <a:t> </a:t>
            </a:r>
            <a:r>
              <a:rPr lang="en-GB" sz="2000" dirty="0">
                <a:latin typeface="Arial" charset="0"/>
                <a:sym typeface="Symbol"/>
              </a:rPr>
              <a:t>we </a:t>
            </a:r>
            <a:r>
              <a:rPr lang="cs-CZ" sz="2000" dirty="0" err="1">
                <a:latin typeface="Arial" charset="0"/>
                <a:sym typeface="Symbol"/>
              </a:rPr>
              <a:t>mus</a:t>
            </a:r>
            <a:r>
              <a:rPr lang="en-GB" sz="2000" dirty="0">
                <a:latin typeface="Arial" charset="0"/>
                <a:sym typeface="Symbol"/>
              </a:rPr>
              <a:t>t rely on processes that we know at present</a:t>
            </a:r>
            <a:endParaRPr lang="cs-CZ" sz="2000" dirty="0">
              <a:latin typeface="Arial" charset="0"/>
            </a:endParaRPr>
          </a:p>
        </p:txBody>
      </p:sp>
      <p:sp>
        <p:nvSpPr>
          <p:cNvPr id="26635" name="TextovéPole 20"/>
          <p:cNvSpPr txBox="1">
            <a:spLocks noChangeArrowheads="1"/>
          </p:cNvSpPr>
          <p:nvPr/>
        </p:nvSpPr>
        <p:spPr bwMode="auto">
          <a:xfrm>
            <a:off x="5483018" y="5892723"/>
            <a:ext cx="9455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C.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Lyell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90538" y="278295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Age of Earth</a:t>
            </a:r>
            <a:endParaRPr lang="cs-CZ" dirty="0">
              <a:solidFill>
                <a:srgbClr val="E1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ovéPole 20"/>
          <p:cNvSpPr txBox="1">
            <a:spLocks noChangeArrowheads="1"/>
          </p:cNvSpPr>
          <p:nvPr/>
        </p:nvSpPr>
        <p:spPr bwMode="auto">
          <a:xfrm>
            <a:off x="7563608" y="4275958"/>
            <a:ext cx="11079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3399"/>
                </a:solidFill>
                <a:latin typeface="Arial" charset="0"/>
                <a:cs typeface="Arial" charset="0"/>
              </a:rPr>
              <a:t>J. </a:t>
            </a:r>
            <a:r>
              <a:rPr lang="cs-CZ" sz="1800" dirty="0" err="1">
                <a:solidFill>
                  <a:srgbClr val="003399"/>
                </a:solidFill>
                <a:latin typeface="Arial" charset="0"/>
                <a:cs typeface="Arial" charset="0"/>
              </a:rPr>
              <a:t>Hutton</a:t>
            </a:r>
            <a:endParaRPr lang="cs-CZ" sz="1800" dirty="0">
              <a:solidFill>
                <a:srgbClr val="003399"/>
              </a:solidFill>
              <a:latin typeface="Arial" charset="0"/>
              <a:cs typeface="Arial" charset="0"/>
            </a:endParaRPr>
          </a:p>
        </p:txBody>
      </p:sp>
      <p:pic>
        <p:nvPicPr>
          <p:cNvPr id="26637" name="Picture 13" descr="http://www.icr.org/i/articles/af/failed_history_uniform_w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397" y="4800600"/>
            <a:ext cx="4711708" cy="16692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729077" y="596348"/>
            <a:ext cx="2531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300"/>
              </a:spcAft>
            </a:pPr>
            <a:r>
              <a:rPr lang="cs-CZ" dirty="0" err="1">
                <a:solidFill>
                  <a:srgbClr val="E10000"/>
                </a:solidFill>
                <a:latin typeface="Arial" charset="0"/>
              </a:rPr>
              <a:t>uniformitari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ani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sm</a:t>
            </a:r>
            <a:endParaRPr lang="cs-CZ" dirty="0">
              <a:latin typeface="Arial" charset="0"/>
            </a:endParaRPr>
          </a:p>
        </p:txBody>
      </p:sp>
      <p:pic>
        <p:nvPicPr>
          <p:cNvPr id="183298" name="Picture 2" descr="http://evolution.berkeley.edu/evolibrary/images/history/rockcycle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3580" y="445121"/>
            <a:ext cx="2552700" cy="1943101"/>
          </a:xfrm>
          <a:prstGeom prst="rect">
            <a:avLst/>
          </a:prstGeom>
          <a:noFill/>
          <a:effectLst/>
        </p:spPr>
      </p:pic>
      <p:pic>
        <p:nvPicPr>
          <p:cNvPr id="183302" name="Picture 6" descr="http://www.bbc.co.uk/staticarchive/627a59344aa66c199aeb11e4d8b057751d829a3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646" y="2297460"/>
            <a:ext cx="4715427" cy="35091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4" name="Picture 8" descr="http://www.sott.net/image/s2/58538/full/meteorite_asteroid_impact_chi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2991" y="2763079"/>
            <a:ext cx="2703077" cy="193527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3306" name="Picture 10" descr="http://www.pmpress.org/content/mediagallery/mediaobjects/disp/6/6_catastrophism_small_cro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7963" y="4759265"/>
            <a:ext cx="3807376" cy="19282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2375452" y="5943599"/>
            <a:ext cx="2355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charset="0"/>
                <a:sym typeface="Symbol"/>
              </a:rPr>
              <a:t> </a:t>
            </a:r>
            <a:r>
              <a:rPr lang="en-GB" dirty="0">
                <a:latin typeface="Arial" charset="0"/>
                <a:sym typeface="Symbol"/>
              </a:rPr>
              <a:t>c</a:t>
            </a:r>
            <a:r>
              <a:rPr lang="cs-CZ" dirty="0" err="1">
                <a:latin typeface="Arial" charset="0"/>
                <a:sym typeface="Symbol"/>
              </a:rPr>
              <a:t>atastro</a:t>
            </a:r>
            <a:r>
              <a:rPr lang="en-GB" dirty="0" err="1">
                <a:latin typeface="Arial" charset="0"/>
                <a:sym typeface="Symbol"/>
              </a:rPr>
              <a:t>ph</a:t>
            </a:r>
            <a:r>
              <a:rPr lang="cs-CZ" dirty="0" err="1">
                <a:latin typeface="Arial" charset="0"/>
                <a:sym typeface="Symbol"/>
              </a:rPr>
              <a:t>ism</a:t>
            </a:r>
            <a:endParaRPr lang="cs-CZ" dirty="0"/>
          </a:p>
        </p:txBody>
      </p:sp>
      <p:pic>
        <p:nvPicPr>
          <p:cNvPr id="183308" name="Picture 12" descr="http://upload.wikimedia.org/wikipedia/commons/5/50/Charles_Lyell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76789" y="391595"/>
            <a:ext cx="1883579" cy="286844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490538" y="3488635"/>
            <a:ext cx="8166445" cy="2921551"/>
            <a:chOff x="490538" y="3488635"/>
            <a:chExt cx="8166445" cy="2921551"/>
          </a:xfrm>
        </p:grpSpPr>
        <p:sp>
          <p:nvSpPr>
            <p:cNvPr id="26629" name="Text Box 23"/>
            <p:cNvSpPr txBox="1">
              <a:spLocks noChangeArrowheads="1"/>
            </p:cNvSpPr>
            <p:nvPr/>
          </p:nvSpPr>
          <p:spPr bwMode="auto">
            <a:xfrm>
              <a:off x="490538" y="4963053"/>
              <a:ext cx="5331588" cy="836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en-GB" sz="2000" dirty="0">
                  <a:latin typeface="Arial" charset="0"/>
                </a:rPr>
                <a:t>natural</a:t>
              </a:r>
              <a:r>
                <a:rPr lang="cs-CZ" sz="2000" dirty="0">
                  <a:latin typeface="Arial" charset="0"/>
                </a:rPr>
                <a:t> t</a:t>
              </a:r>
              <a:r>
                <a:rPr lang="en-GB" sz="2000" dirty="0">
                  <a:latin typeface="Arial" charset="0"/>
                </a:rPr>
                <a:t>h</a:t>
              </a:r>
              <a:r>
                <a:rPr lang="cs-CZ" sz="2000" dirty="0" err="1">
                  <a:latin typeface="Arial" charset="0"/>
                </a:rPr>
                <a:t>eolog</a:t>
              </a:r>
              <a:r>
                <a:rPr lang="en-GB" sz="2000" dirty="0">
                  <a:latin typeface="Arial" charset="0"/>
                </a:rPr>
                <a:t>y</a:t>
              </a:r>
              <a:r>
                <a:rPr lang="cs-CZ" sz="2000" dirty="0">
                  <a:latin typeface="Arial" charset="0"/>
                </a:rPr>
                <a:t>: 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William </a:t>
              </a:r>
              <a:r>
                <a:rPr lang="cs-CZ" sz="2000" dirty="0" err="1">
                  <a:solidFill>
                    <a:srgbClr val="000099"/>
                  </a:solidFill>
                  <a:latin typeface="Arial" charset="0"/>
                </a:rPr>
                <a:t>Paley</a:t>
              </a:r>
              <a:r>
                <a:rPr lang="cs-CZ" sz="2000" dirty="0">
                  <a:solidFill>
                    <a:srgbClr val="000099"/>
                  </a:solidFill>
                  <a:latin typeface="Arial" charset="0"/>
                </a:rPr>
                <a:t> </a:t>
              </a:r>
              <a:r>
                <a:rPr lang="cs-CZ" sz="2000" dirty="0">
                  <a:latin typeface="Arial" charset="0"/>
                  <a:cs typeface="Arial" charset="0"/>
                </a:rPr>
                <a:t>(1743–1805)</a:t>
              </a:r>
            </a:p>
            <a:p>
              <a:pPr defTabSz="360000">
                <a:spcAft>
                  <a:spcPts val="1000"/>
                </a:spcAft>
              </a:pPr>
              <a:r>
                <a:rPr lang="cs-CZ" sz="2000" dirty="0">
                  <a:latin typeface="Arial" charset="0"/>
                  <a:cs typeface="Arial" charset="0"/>
                </a:rPr>
                <a:t>	meta</a:t>
              </a:r>
              <a:r>
                <a:rPr lang="en-GB" sz="2000" dirty="0" err="1">
                  <a:latin typeface="Arial" charset="0"/>
                  <a:cs typeface="Arial" charset="0"/>
                </a:rPr>
                <a:t>ph</a:t>
              </a:r>
              <a:r>
                <a:rPr lang="cs-CZ" sz="2000" dirty="0" err="1">
                  <a:latin typeface="Arial" charset="0"/>
                  <a:cs typeface="Arial" charset="0"/>
                </a:rPr>
                <a:t>or</a:t>
              </a:r>
              <a:r>
                <a:rPr lang="en-GB" sz="2000" dirty="0">
                  <a:latin typeface="Arial" charset="0"/>
                  <a:cs typeface="Arial" charset="0"/>
                </a:rPr>
                <a:t> of God as a watchmaker</a:t>
              </a:r>
              <a:endParaRPr lang="cs-CZ" sz="2000" dirty="0">
                <a:latin typeface="Arial" charset="0"/>
              </a:endParaRPr>
            </a:p>
          </p:txBody>
        </p:sp>
        <p:pic>
          <p:nvPicPr>
            <p:cNvPr id="26630" name="Picture 8" descr="WilliamPaley"/>
            <p:cNvPicPr>
              <a:picLocks noChangeAspect="1" noChangeArrowheads="1"/>
            </p:cNvPicPr>
            <p:nvPr/>
          </p:nvPicPr>
          <p:blipFill>
            <a:blip r:embed="rId3" cstate="print"/>
            <a:srcRect l="3174" t="3397" r="8238" b="6793"/>
            <a:stretch>
              <a:fillRect/>
            </a:stretch>
          </p:blipFill>
          <p:spPr bwMode="auto">
            <a:xfrm>
              <a:off x="6532291" y="3488635"/>
              <a:ext cx="2124692" cy="2615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6634" name="TextovéPole 19"/>
            <p:cNvSpPr txBox="1">
              <a:spLocks noChangeArrowheads="1"/>
            </p:cNvSpPr>
            <p:nvPr/>
          </p:nvSpPr>
          <p:spPr bwMode="auto">
            <a:xfrm>
              <a:off x="7064376" y="6040854"/>
              <a:ext cx="109523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 dirty="0">
                  <a:solidFill>
                    <a:srgbClr val="003399"/>
                  </a:solidFill>
                  <a:latin typeface="Arial" charset="0"/>
                  <a:cs typeface="Arial" charset="0"/>
                </a:rPr>
                <a:t>W. </a:t>
              </a:r>
              <a:r>
                <a:rPr lang="cs-CZ" sz="1800" dirty="0" err="1">
                  <a:solidFill>
                    <a:srgbClr val="003399"/>
                  </a:solidFill>
                  <a:latin typeface="Arial" charset="0"/>
                  <a:cs typeface="Arial" charset="0"/>
                </a:rPr>
                <a:t>Paley</a:t>
              </a:r>
              <a:endParaRPr lang="cs-CZ" sz="1800" dirty="0">
                <a:solidFill>
                  <a:srgbClr val="003399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13" name="Obdélník 12"/>
          <p:cNvSpPr/>
          <p:nvPr/>
        </p:nvSpPr>
        <p:spPr>
          <a:xfrm>
            <a:off x="490538" y="425151"/>
            <a:ext cx="20185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charset="0"/>
              </a:rPr>
              <a:t>paleontolog</a:t>
            </a:r>
            <a:r>
              <a:rPr lang="en-GB" dirty="0">
                <a:latin typeface="Arial" charset="0"/>
              </a:rPr>
              <a:t>y</a:t>
            </a:r>
            <a:r>
              <a:rPr lang="cs-CZ" dirty="0">
                <a:latin typeface="Arial" charset="0"/>
              </a:rPr>
              <a:t>:</a:t>
            </a:r>
            <a:endParaRPr lang="cs-CZ" dirty="0"/>
          </a:p>
        </p:txBody>
      </p:sp>
      <p:pic>
        <p:nvPicPr>
          <p:cNvPr id="14" name="Picture 2" descr="Ow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9838" y="241232"/>
            <a:ext cx="2403475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531115" y="410403"/>
            <a:ext cx="213712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(1804–1892)</a:t>
            </a:r>
          </a:p>
        </p:txBody>
      </p:sp>
      <p:pic>
        <p:nvPicPr>
          <p:cNvPr id="16" name="Picture 4" descr="richard_ow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260" y="1139825"/>
            <a:ext cx="2449512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7" name="Picture 12" descr="owenmo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7372" y="1459188"/>
            <a:ext cx="2589212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0"/>
          <p:cNvSpPr txBox="1">
            <a:spLocks noChangeArrowheads="1"/>
          </p:cNvSpPr>
          <p:nvPr/>
        </p:nvSpPr>
        <p:spPr bwMode="auto">
          <a:xfrm>
            <a:off x="1094546" y="1125538"/>
            <a:ext cx="73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Charles Robert DARWIN (1809–1882)</a:t>
            </a:r>
            <a:endParaRPr lang="cs-CZ" sz="2800" b="1" i="1" dirty="0"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Garamond" pitchFamily="18" charset="0"/>
            </a:endParaRPr>
          </a:p>
        </p:txBody>
      </p:sp>
      <p:pic>
        <p:nvPicPr>
          <p:cNvPr id="29701" name="Picture 16" descr="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454" y="2159000"/>
            <a:ext cx="2835275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0910" y="2159000"/>
            <a:ext cx="2332038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971951" y="345799"/>
            <a:ext cx="49777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2. Darwin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/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Wallace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y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Born house"/>
          <p:cNvPicPr>
            <a:picLocks noChangeAspect="1" noChangeArrowheads="1"/>
          </p:cNvPicPr>
          <p:nvPr/>
        </p:nvPicPr>
        <p:blipFill>
          <a:blip r:embed="rId3" cstate="print"/>
          <a:srcRect l="14153" t="26500" r="11880" b="26727"/>
          <a:stretch>
            <a:fillRect/>
          </a:stretch>
        </p:blipFill>
        <p:spPr bwMode="auto">
          <a:xfrm>
            <a:off x="482600" y="890588"/>
            <a:ext cx="3648075" cy="30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3" name="Picture 4" descr="Shrewsburry"/>
          <p:cNvPicPr>
            <a:picLocks noChangeAspect="1" noChangeArrowheads="1"/>
          </p:cNvPicPr>
          <p:nvPr/>
        </p:nvPicPr>
        <p:blipFill>
          <a:blip r:embed="rId4" cstate="print"/>
          <a:srcRect b="14648"/>
          <a:stretch>
            <a:fillRect/>
          </a:stretch>
        </p:blipFill>
        <p:spPr bwMode="auto">
          <a:xfrm>
            <a:off x="482600" y="3929063"/>
            <a:ext cx="39624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564978" y="244482"/>
            <a:ext cx="3449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dirty="0">
                <a:latin typeface="Arial" charset="0"/>
                <a:cs typeface="Arial" charset="0"/>
              </a:rPr>
              <a:t>*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30725" name="Picture 7" descr="JosiahWedgwood"/>
          <p:cNvPicPr>
            <a:picLocks noChangeAspect="1" noChangeArrowheads="1"/>
          </p:cNvPicPr>
          <p:nvPr/>
        </p:nvPicPr>
        <p:blipFill>
          <a:blip r:embed="rId5" cstate="print"/>
          <a:srcRect l="5486" b="10405"/>
          <a:stretch>
            <a:fillRect/>
          </a:stretch>
        </p:blipFill>
        <p:spPr bwMode="auto">
          <a:xfrm>
            <a:off x="6808304" y="845561"/>
            <a:ext cx="1840396" cy="205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6" name="Picture 9" descr="File:Portrait of Erasmus Darwin by Joseph Wright of Derby (1792)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b="11977"/>
          <a:stretch>
            <a:fillRect/>
          </a:stretch>
        </p:blipFill>
        <p:spPr bwMode="auto">
          <a:xfrm>
            <a:off x="4500563" y="829257"/>
            <a:ext cx="1880359" cy="2074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0727" name="Picture 10" descr="Robert_Darwin"/>
          <p:cNvPicPr>
            <a:picLocks noChangeAspect="1" noChangeArrowheads="1"/>
          </p:cNvPicPr>
          <p:nvPr/>
        </p:nvPicPr>
        <p:blipFill>
          <a:blip r:embed="rId8" cstate="print"/>
          <a:srcRect l="13585" t="11833" r="9370" b="18500"/>
          <a:stretch>
            <a:fillRect/>
          </a:stretch>
        </p:blipFill>
        <p:spPr bwMode="auto">
          <a:xfrm>
            <a:off x="5641975" y="3455988"/>
            <a:ext cx="1944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0728" name="Text Box 11"/>
          <p:cNvSpPr txBox="1">
            <a:spLocks noChangeArrowheads="1"/>
          </p:cNvSpPr>
          <p:nvPr/>
        </p:nvSpPr>
        <p:spPr bwMode="auto">
          <a:xfrm>
            <a:off x="4627080" y="2926177"/>
            <a:ext cx="168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0099"/>
                </a:solidFill>
                <a:latin typeface="Arial" charset="0"/>
                <a:cs typeface="Arial" charset="0"/>
              </a:rPr>
              <a:t>Erasmus</a:t>
            </a:r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 Darwin</a:t>
            </a:r>
          </a:p>
        </p:txBody>
      </p:sp>
      <p:sp>
        <p:nvSpPr>
          <p:cNvPr id="30729" name="Text Box 12"/>
          <p:cNvSpPr txBox="1">
            <a:spLocks noChangeArrowheads="1"/>
          </p:cNvSpPr>
          <p:nvPr/>
        </p:nvSpPr>
        <p:spPr bwMode="auto">
          <a:xfrm>
            <a:off x="6843230" y="2926177"/>
            <a:ext cx="20272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charset="0"/>
                <a:cs typeface="Arial" charset="0"/>
              </a:rPr>
              <a:t>Josiah Wedgwood I.</a:t>
            </a:r>
          </a:p>
        </p:txBody>
      </p:sp>
      <p:sp>
        <p:nvSpPr>
          <p:cNvPr id="30730" name="Text Box 13"/>
          <p:cNvSpPr txBox="1">
            <a:spLocks noChangeArrowheads="1"/>
          </p:cNvSpPr>
          <p:nvPr/>
        </p:nvSpPr>
        <p:spPr bwMode="auto">
          <a:xfrm>
            <a:off x="5830198" y="6119813"/>
            <a:ext cx="14938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latin typeface="Arial" charset="0"/>
                <a:cs typeface="Arial" charset="0"/>
              </a:rPr>
              <a:t>Robert Darwin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97318" y="275342"/>
            <a:ext cx="37753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12</a:t>
            </a:r>
            <a:r>
              <a:rPr lang="en-GB" sz="2000" baseline="30000" dirty="0" err="1">
                <a:latin typeface="Arial" charset="0"/>
                <a:cs typeface="Arial" charset="0"/>
              </a:rPr>
              <a:t>th</a:t>
            </a:r>
            <a:r>
              <a:rPr lang="en-GB" sz="2000" dirty="0">
                <a:latin typeface="Arial" charset="0"/>
                <a:cs typeface="Arial" charset="0"/>
              </a:rPr>
              <a:t> February</a:t>
            </a:r>
            <a:r>
              <a:rPr lang="cs-CZ" sz="2000" dirty="0">
                <a:latin typeface="Arial" charset="0"/>
                <a:cs typeface="Arial" charset="0"/>
              </a:rPr>
              <a:t> 1809 </a:t>
            </a:r>
            <a:r>
              <a:rPr lang="cs-CZ" sz="2000" dirty="0" err="1">
                <a:latin typeface="Arial" charset="0"/>
                <a:cs typeface="Arial" charset="0"/>
              </a:rPr>
              <a:t>Shrewsbury</a:t>
            </a:r>
            <a:endParaRPr lang="cs-CZ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edgwood vase 2"/>
          <p:cNvPicPr>
            <a:picLocks noChangeAspect="1" noChangeArrowheads="1"/>
          </p:cNvPicPr>
          <p:nvPr/>
        </p:nvPicPr>
        <p:blipFill>
          <a:blip r:embed="rId3" cstate="print"/>
          <a:srcRect l="23726" r="24574"/>
          <a:stretch>
            <a:fillRect/>
          </a:stretch>
        </p:blipFill>
        <p:spPr bwMode="auto">
          <a:xfrm>
            <a:off x="6329363" y="2916238"/>
            <a:ext cx="1878012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Wedgwood clock"/>
          <p:cNvPicPr>
            <a:picLocks noChangeAspect="1" noChangeArrowheads="1"/>
          </p:cNvPicPr>
          <p:nvPr/>
        </p:nvPicPr>
        <p:blipFill>
          <a:blip r:embed="rId4" cstate="print"/>
          <a:srcRect l="16451" r="16600"/>
          <a:stretch>
            <a:fillRect/>
          </a:stretch>
        </p:blipFill>
        <p:spPr bwMode="auto">
          <a:xfrm>
            <a:off x="1031875" y="300038"/>
            <a:ext cx="2260600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Wedgwood Darwin"/>
          <p:cNvPicPr>
            <a:picLocks noChangeAspect="1" noChangeArrowheads="1"/>
          </p:cNvPicPr>
          <p:nvPr/>
        </p:nvPicPr>
        <p:blipFill>
          <a:blip r:embed="rId5" cstate="print"/>
          <a:srcRect l="20850" t="16600" r="21326" b="15500"/>
          <a:stretch>
            <a:fillRect/>
          </a:stretch>
        </p:blipFill>
        <p:spPr bwMode="auto">
          <a:xfrm>
            <a:off x="1116013" y="4022725"/>
            <a:ext cx="2111375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6" descr="Wedgwood vase"/>
          <p:cNvPicPr>
            <a:picLocks noChangeAspect="1" noChangeArrowheads="1"/>
          </p:cNvPicPr>
          <p:nvPr/>
        </p:nvPicPr>
        <p:blipFill>
          <a:blip r:embed="rId6" cstate="print"/>
          <a:srcRect l="28439" r="29247"/>
          <a:stretch>
            <a:fillRect/>
          </a:stretch>
        </p:blipFill>
        <p:spPr bwMode="auto">
          <a:xfrm>
            <a:off x="3533775" y="668338"/>
            <a:ext cx="2157413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7" descr="Wedgwood_kpjas_003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3113" y="631825"/>
            <a:ext cx="28575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1751" name="Text Box 8"/>
          <p:cNvSpPr txBox="1">
            <a:spLocks noChangeArrowheads="1"/>
          </p:cNvSpPr>
          <p:nvPr/>
        </p:nvSpPr>
        <p:spPr bwMode="auto">
          <a:xfrm>
            <a:off x="4109969" y="5921858"/>
            <a:ext cx="1056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/>
              <a:t>Est. 1759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881399" y="117234"/>
            <a:ext cx="2148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Wedgwood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hina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_engraving_-_ma_012+b_edinburgh_univers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650" y="201613"/>
            <a:ext cx="401796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396875" y="534988"/>
            <a:ext cx="45993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cs typeface="Arial" charset="0"/>
              </a:rPr>
              <a:t>October</a:t>
            </a:r>
            <a:r>
              <a:rPr lang="cs-CZ" sz="2000" dirty="0">
                <a:latin typeface="Arial" charset="0"/>
                <a:cs typeface="Arial" charset="0"/>
              </a:rPr>
              <a:t> 1825: University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Edinburgh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396875" y="2989263"/>
            <a:ext cx="7794625" cy="3581400"/>
            <a:chOff x="396875" y="2989263"/>
            <a:chExt cx="7794625" cy="3581400"/>
          </a:xfrm>
        </p:grpSpPr>
        <p:pic>
          <p:nvPicPr>
            <p:cNvPr id="32773" name="Picture 8" descr="christscollegequa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750" y="3800476"/>
              <a:ext cx="3765550" cy="269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32774" name="Picture 10" descr="christs"/>
            <p:cNvPicPr>
              <a:picLocks noChangeAspect="1" noChangeArrowheads="1"/>
            </p:cNvPicPr>
            <p:nvPr/>
          </p:nvPicPr>
          <p:blipFill>
            <a:blip r:embed="rId5" cstate="print"/>
            <a:srcRect l="1215"/>
            <a:stretch>
              <a:fillRect/>
            </a:stretch>
          </p:blipFill>
          <p:spPr bwMode="auto">
            <a:xfrm>
              <a:off x="5610225" y="2989263"/>
              <a:ext cx="2581275" cy="358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32775" name="Text Box 11"/>
            <p:cNvSpPr txBox="1">
              <a:spLocks noChangeArrowheads="1"/>
            </p:cNvSpPr>
            <p:nvPr/>
          </p:nvSpPr>
          <p:spPr bwMode="auto">
            <a:xfrm>
              <a:off x="396875" y="3051175"/>
              <a:ext cx="45434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Arial" charset="0"/>
                  <a:cs typeface="Arial" charset="0"/>
                </a:rPr>
                <a:t> </a:t>
              </a:r>
              <a:r>
                <a:rPr lang="en-GB" sz="2000" dirty="0">
                  <a:latin typeface="Arial" charset="0"/>
                  <a:cs typeface="Arial" charset="0"/>
                </a:rPr>
                <a:t>January</a:t>
              </a:r>
              <a:r>
                <a:rPr lang="cs-CZ" sz="2000" dirty="0">
                  <a:latin typeface="Arial" charset="0"/>
                  <a:cs typeface="Arial" charset="0"/>
                </a:rPr>
                <a:t> 1828: Christ</a:t>
              </a:r>
              <a:r>
                <a:rPr lang="en-GB" sz="2000" dirty="0">
                  <a:latin typeface="Arial" charset="0"/>
                  <a:cs typeface="Arial" charset="0"/>
                </a:rPr>
                <a:t>’s College, </a:t>
              </a:r>
              <a:br>
                <a:rPr lang="en-GB" sz="2000" dirty="0">
                  <a:latin typeface="Arial" charset="0"/>
                  <a:cs typeface="Arial" charset="0"/>
                </a:rPr>
              </a:br>
              <a:r>
                <a:rPr lang="en-GB" sz="2000" dirty="0">
                  <a:latin typeface="Arial" charset="0"/>
                  <a:cs typeface="Arial" charset="0"/>
                </a:rPr>
                <a:t>  </a:t>
              </a:r>
              <a:r>
                <a:rPr lang="cs-CZ" sz="2000" dirty="0">
                  <a:latin typeface="Arial" charset="0"/>
                  <a:cs typeface="Arial" charset="0"/>
                </a:rPr>
                <a:t>                   University </a:t>
              </a:r>
              <a:r>
                <a:rPr lang="cs-CZ" sz="2000" dirty="0" err="1">
                  <a:latin typeface="Arial" charset="0"/>
                  <a:cs typeface="Arial" charset="0"/>
                </a:rPr>
                <a:t>of</a:t>
              </a:r>
              <a:r>
                <a:rPr lang="cs-CZ" sz="2000" dirty="0">
                  <a:latin typeface="Arial" charset="0"/>
                  <a:cs typeface="Arial" charset="0"/>
                </a:rPr>
                <a:t> </a:t>
              </a:r>
              <a:r>
                <a:rPr lang="en-GB" sz="2000" dirty="0">
                  <a:latin typeface="Arial" charset="0"/>
                  <a:cs typeface="Arial" charset="0"/>
                </a:rPr>
                <a:t>Cambridge</a:t>
              </a:r>
              <a:endParaRPr lang="cs-CZ" sz="2000" dirty="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Henslow"/>
          <p:cNvPicPr>
            <a:picLocks noChangeAspect="1" noChangeArrowheads="1"/>
          </p:cNvPicPr>
          <p:nvPr/>
        </p:nvPicPr>
        <p:blipFill>
          <a:blip r:embed="rId3" cstate="print"/>
          <a:srcRect l="15334" r="14256" b="9468"/>
          <a:stretch>
            <a:fillRect/>
          </a:stretch>
        </p:blipFill>
        <p:spPr bwMode="auto">
          <a:xfrm>
            <a:off x="5194300" y="869693"/>
            <a:ext cx="2339975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4819" name="Picture 5" descr="sedgwick"/>
          <p:cNvPicPr>
            <a:picLocks noChangeAspect="1" noChangeArrowheads="1"/>
          </p:cNvPicPr>
          <p:nvPr/>
        </p:nvPicPr>
        <p:blipFill>
          <a:blip r:embed="rId4" cstate="print"/>
          <a:srcRect l="19841" t="5257" r="35318" b="49429"/>
          <a:stretch>
            <a:fillRect/>
          </a:stretch>
        </p:blipFill>
        <p:spPr bwMode="auto">
          <a:xfrm>
            <a:off x="1152525" y="869693"/>
            <a:ext cx="2595563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4658993" y="4084381"/>
            <a:ext cx="348044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000099"/>
                </a:solidFill>
                <a:latin typeface="Arial" charset="0"/>
                <a:cs typeface="Arial" charset="0"/>
              </a:rPr>
              <a:t>John Stevens </a:t>
            </a:r>
            <a:r>
              <a:rPr lang="en-GB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Henslow</a:t>
            </a:r>
            <a:endParaRPr lang="en-GB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</a:t>
            </a:r>
            <a:r>
              <a:rPr lang="en-GB" sz="1800" dirty="0">
                <a:latin typeface="Arial" charset="0"/>
                <a:cs typeface="Arial" charset="0"/>
              </a:rPr>
              <a:t>1796–1861</a:t>
            </a:r>
            <a:r>
              <a:rPr lang="cs-CZ" sz="1800" dirty="0">
                <a:latin typeface="Arial" charset="0"/>
                <a:cs typeface="Arial" charset="0"/>
              </a:rPr>
              <a:t>), </a:t>
            </a:r>
            <a:r>
              <a:rPr lang="cs-CZ" sz="1800" dirty="0" err="1">
                <a:latin typeface="Arial" charset="0"/>
                <a:cs typeface="Arial" charset="0"/>
              </a:rPr>
              <a:t>botani</a:t>
            </a:r>
            <a:r>
              <a:rPr lang="en-GB" sz="1800" dirty="0" err="1">
                <a:latin typeface="Arial" charset="0"/>
                <a:cs typeface="Arial" charset="0"/>
              </a:rPr>
              <a:t>st</a:t>
            </a:r>
            <a:r>
              <a:rPr lang="cs-CZ" sz="1800" dirty="0">
                <a:latin typeface="Arial" charset="0"/>
                <a:cs typeface="Arial" charset="0"/>
              </a:rPr>
              <a:t>, geolog</a:t>
            </a:r>
            <a:r>
              <a:rPr lang="en-GB" sz="1800" dirty="0" err="1">
                <a:latin typeface="Arial" charset="0"/>
                <a:cs typeface="Arial" charset="0"/>
              </a:rPr>
              <a:t>ist</a:t>
            </a:r>
            <a:endParaRPr lang="cs-CZ" sz="1800" dirty="0">
              <a:latin typeface="Arial" charset="0"/>
              <a:cs typeface="Arial" charset="0"/>
            </a:endParaRP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1150383" y="4084381"/>
            <a:ext cx="2544286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Adam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Sedgwick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(1785–1873), geolog</a:t>
            </a:r>
            <a:r>
              <a:rPr lang="en-GB" sz="1800" dirty="0" err="1">
                <a:latin typeface="Arial" charset="0"/>
                <a:cs typeface="Arial" charset="0"/>
              </a:rPr>
              <a:t>ist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itzroy_paint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75" y="311150"/>
            <a:ext cx="2644775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425575" y="3771900"/>
            <a:ext cx="1893888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>
                <a:solidFill>
                  <a:srgbClr val="000099"/>
                </a:solidFill>
                <a:latin typeface="Arial" charset="0"/>
                <a:cs typeface="Arial" charset="0"/>
              </a:rPr>
              <a:t>Robert FitzRoy</a:t>
            </a:r>
          </a:p>
          <a:p>
            <a:pPr algn="ctr"/>
            <a:r>
              <a:rPr lang="cs-CZ" sz="1800">
                <a:latin typeface="Arial" charset="0"/>
                <a:cs typeface="Arial" charset="0"/>
              </a:rPr>
              <a:t>(1805–1865)</a:t>
            </a:r>
          </a:p>
        </p:txBody>
      </p:sp>
      <p:pic>
        <p:nvPicPr>
          <p:cNvPr id="35844" name="Picture 4" descr="Beagle"/>
          <p:cNvPicPr>
            <a:picLocks noChangeAspect="1" noChangeArrowheads="1"/>
          </p:cNvPicPr>
          <p:nvPr/>
        </p:nvPicPr>
        <p:blipFill>
          <a:blip r:embed="rId4" cstate="print"/>
          <a:srcRect l="1744" b="15216"/>
          <a:stretch>
            <a:fillRect/>
          </a:stretch>
        </p:blipFill>
        <p:spPr bwMode="auto">
          <a:xfrm>
            <a:off x="5434013" y="503238"/>
            <a:ext cx="2727325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718175" y="3248025"/>
            <a:ext cx="2124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>
                <a:latin typeface="Arial" charset="0"/>
                <a:cs typeface="Arial" charset="0"/>
              </a:rPr>
              <a:t>HMS Beagle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Plymouth 27.12.1831</a:t>
            </a:r>
          </a:p>
        </p:txBody>
      </p:sp>
      <p:pic>
        <p:nvPicPr>
          <p:cNvPr id="9" name="Picture 9" descr="Darwin-1840"/>
          <p:cNvPicPr>
            <a:picLocks noChangeAspect="1" noChangeArrowheads="1"/>
          </p:cNvPicPr>
          <p:nvPr/>
        </p:nvPicPr>
        <p:blipFill>
          <a:blip r:embed="rId5" cstate="print"/>
          <a:srcRect l="11236" t="-3412" r="16271" b="21456"/>
          <a:stretch>
            <a:fillRect/>
          </a:stretch>
        </p:blipFill>
        <p:spPr bwMode="auto">
          <a:xfrm>
            <a:off x="3772044" y="3743165"/>
            <a:ext cx="2261203" cy="28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  <p:sp>
        <p:nvSpPr>
          <p:cNvPr id="71685" name="AutoShape 5"/>
          <p:cNvSpPr>
            <a:spLocks noChangeArrowheads="1"/>
          </p:cNvSpPr>
          <p:nvPr/>
        </p:nvSpPr>
        <p:spPr bwMode="auto">
          <a:xfrm>
            <a:off x="3385103" y="2298700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7169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338" y="3119438"/>
            <a:ext cx="4633912" cy="357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Text Box 4"/>
          <p:cNvSpPr txBox="1">
            <a:spLocks noChangeArrowheads="1"/>
          </p:cNvSpPr>
          <p:nvPr/>
        </p:nvSpPr>
        <p:spPr bwMode="auto">
          <a:xfrm>
            <a:off x="490538" y="426266"/>
            <a:ext cx="64127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in a </a:t>
            </a:r>
            <a:r>
              <a:rPr lang="cs-CZ" sz="2000" dirty="0" err="1">
                <a:latin typeface="Arial" charset="0"/>
              </a:rPr>
              <a:t>broad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sense</a:t>
            </a:r>
            <a:r>
              <a:rPr lang="cs-CZ" sz="2000" dirty="0">
                <a:latin typeface="Arial" charset="0"/>
              </a:rPr>
              <a:t> =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change</a:t>
            </a: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</a:p>
          <a:p>
            <a:r>
              <a:rPr lang="cs-CZ" sz="2000" dirty="0">
                <a:latin typeface="Arial" charset="0"/>
              </a:rPr>
              <a:t>(</a:t>
            </a:r>
            <a:r>
              <a:rPr lang="cs-CZ" sz="2000" dirty="0" err="1">
                <a:latin typeface="Arial" charset="0"/>
              </a:rPr>
              <a:t>politics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economy</a:t>
            </a:r>
            <a:r>
              <a:rPr lang="cs-CZ" sz="2000" dirty="0">
                <a:latin typeface="Arial" charset="0"/>
              </a:rPr>
              <a:t>, technology, </a:t>
            </a:r>
            <a:r>
              <a:rPr lang="cs-CZ" sz="2000" dirty="0" err="1">
                <a:latin typeface="Arial" charset="0"/>
              </a:rPr>
              <a:t>scientific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theories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etc</a:t>
            </a:r>
            <a:r>
              <a:rPr lang="cs-CZ" sz="2000" dirty="0">
                <a:latin typeface="Arial" charset="0"/>
              </a:rPr>
              <a:t>.)</a:t>
            </a:r>
            <a:endParaRPr lang="cs-CZ" sz="2000" i="1" dirty="0">
              <a:latin typeface="Arial" charset="0"/>
            </a:endParaRP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492125" y="5873750"/>
            <a:ext cx="3487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 Black" pitchFamily="34" charset="0"/>
              </a:rPr>
              <a:t>CULTURAL EVOLUTION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490538" y="4120849"/>
            <a:ext cx="8320731" cy="132343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 Black" pitchFamily="34" charset="0"/>
              </a:rPr>
              <a:t>BIOLOGICAL EVOLUTION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=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heritable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>
                <a:solidFill>
                  <a:srgbClr val="E10000"/>
                </a:solidFill>
                <a:latin typeface="Arial" charset="0"/>
              </a:rPr>
              <a:t>change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in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the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properties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of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populations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of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organisms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over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the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course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of</a:t>
            </a:r>
            <a:r>
              <a:rPr lang="cs-CZ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 err="1" smtClean="0">
                <a:solidFill>
                  <a:srgbClr val="E10000"/>
                </a:solidFill>
                <a:latin typeface="Arial" charset="0"/>
              </a:rPr>
              <a:t>generations</a:t>
            </a:r>
            <a:r>
              <a:rPr lang="en-US" sz="2000" u="sng" dirty="0" smtClean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u="sng" dirty="0">
                <a:solidFill>
                  <a:srgbClr val="E10000"/>
                </a:solidFill>
                <a:latin typeface="Arial" charset="0"/>
              </a:rPr>
              <a:t/>
            </a:r>
            <a:br>
              <a:rPr lang="cs-CZ" sz="2000" u="sng" dirty="0">
                <a:solidFill>
                  <a:srgbClr val="E10000"/>
                </a:solidFill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structure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function</a:t>
            </a:r>
            <a:r>
              <a:rPr lang="cs-CZ" sz="2000" dirty="0">
                <a:latin typeface="Arial" charset="0"/>
              </a:rPr>
              <a:t> and </a:t>
            </a:r>
            <a:r>
              <a:rPr lang="cs-CZ" sz="2000" dirty="0" err="1">
                <a:latin typeface="Arial" charset="0"/>
              </a:rPr>
              <a:t>organization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of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organisms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or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their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parts</a:t>
            </a:r>
            <a:r>
              <a:rPr lang="en-US" sz="2000" dirty="0">
                <a:latin typeface="Arial" charset="0"/>
              </a:rPr>
              <a:t>, </a:t>
            </a:r>
            <a:r>
              <a:rPr lang="cs-CZ" sz="2000" dirty="0" err="1">
                <a:latin typeface="Arial" charset="0"/>
              </a:rPr>
              <a:t>behaviour</a:t>
            </a:r>
            <a:r>
              <a:rPr lang="cs-CZ" sz="2000" dirty="0">
                <a:latin typeface="Arial" charset="0"/>
              </a:rPr>
              <a:t> and </a:t>
            </a:r>
            <a:r>
              <a:rPr lang="cs-CZ" sz="2000" dirty="0" err="1">
                <a:latin typeface="Arial" charset="0"/>
              </a:rPr>
              <a:t>mutual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relationships</a:t>
            </a:r>
            <a:endParaRPr lang="cs-CZ" sz="2000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" name="Picture 4" descr="http://vesmir.stoplusjednicka.cz/sites/default/files/obrazky/2015/10/universe_en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51" y="1524505"/>
            <a:ext cx="3646944" cy="196023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" name="Picture 6" descr="http://secretsoftheuniversefilm.com/wp-content/uploads/2015/06/subatomic-partic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896" y="1523416"/>
            <a:ext cx="3470031" cy="196132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 autoUpdateAnimBg="0"/>
      <p:bldP spid="79877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361950" y="5348288"/>
            <a:ext cx="413286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Charles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Lyell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i="1" dirty="0" err="1">
                <a:latin typeface="Arial" charset="0"/>
                <a:cs typeface="Arial" charset="0"/>
              </a:rPr>
              <a:t>Principles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Geology</a:t>
            </a:r>
            <a:r>
              <a:rPr lang="cs-CZ" sz="2000" dirty="0">
                <a:latin typeface="Arial" charset="0"/>
                <a:cs typeface="Arial" charset="0"/>
              </a:rPr>
              <a:t> (1830–1833)</a:t>
            </a:r>
          </a:p>
        </p:txBody>
      </p:sp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4" cstate="print"/>
          <a:srcRect l="1949" t="1169" r="1640" b="3583"/>
          <a:stretch>
            <a:fillRect/>
          </a:stretch>
        </p:blipFill>
        <p:spPr bwMode="auto">
          <a:xfrm>
            <a:off x="6662738" y="169863"/>
            <a:ext cx="2341563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HMS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  <a:cs typeface="Arial" charset="0"/>
              </a:rPr>
              <a:t>Beagle</a:t>
            </a:r>
            <a:r>
              <a:rPr lang="cs-CZ" sz="2000" dirty="0">
                <a:solidFill>
                  <a:srgbClr val="E10000"/>
                </a:solidFill>
                <a:latin typeface="Arial" charset="0"/>
                <a:cs typeface="Arial" charset="0"/>
              </a:rPr>
              <a:t> (1831–1836)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auto">
          <a:xfrm>
            <a:off x="2702112" y="3807743"/>
            <a:ext cx="677863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8917" name="Picture 9" descr="Megather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3556000"/>
            <a:ext cx="1914525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10" descr="glyptod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583113"/>
            <a:ext cx="2492375" cy="166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9" name="Picture 12" descr="HMS_Beagle_by_Conrad_Marten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7950" y="257175"/>
            <a:ext cx="3717925" cy="247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0" name="Picture 14" descr="Image-Rhea_Darwinii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3538" y="3054350"/>
            <a:ext cx="22733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21" name="Picture 16" descr="mastod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9775" y="4586288"/>
            <a:ext cx="247491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8922" name="Text Box 17"/>
          <p:cNvSpPr txBox="1">
            <a:spLocks noChangeArrowheads="1"/>
          </p:cNvSpPr>
          <p:nvPr/>
        </p:nvSpPr>
        <p:spPr bwMode="auto">
          <a:xfrm>
            <a:off x="1292225" y="6391275"/>
            <a:ext cx="12287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Megatherium</a:t>
            </a:r>
          </a:p>
        </p:txBody>
      </p:sp>
      <p:sp>
        <p:nvSpPr>
          <p:cNvPr id="38923" name="Text Box 18"/>
          <p:cNvSpPr txBox="1">
            <a:spLocks noChangeArrowheads="1"/>
          </p:cNvSpPr>
          <p:nvPr/>
        </p:nvSpPr>
        <p:spPr bwMode="auto">
          <a:xfrm>
            <a:off x="3311525" y="6132513"/>
            <a:ext cx="1000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Glyptodon</a:t>
            </a:r>
          </a:p>
        </p:txBody>
      </p:sp>
      <p:sp>
        <p:nvSpPr>
          <p:cNvPr id="38924" name="Text Box 19"/>
          <p:cNvSpPr txBox="1">
            <a:spLocks noChangeArrowheads="1"/>
          </p:cNvSpPr>
          <p:nvPr/>
        </p:nvSpPr>
        <p:spPr bwMode="auto">
          <a:xfrm>
            <a:off x="7021513" y="6362700"/>
            <a:ext cx="969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Mastodon</a:t>
            </a:r>
          </a:p>
        </p:txBody>
      </p:sp>
      <p:sp>
        <p:nvSpPr>
          <p:cNvPr id="38925" name="Text Box 20"/>
          <p:cNvSpPr txBox="1">
            <a:spLocks noChangeArrowheads="1"/>
          </p:cNvSpPr>
          <p:nvPr/>
        </p:nvSpPr>
        <p:spPr bwMode="auto">
          <a:xfrm>
            <a:off x="7407275" y="5930900"/>
            <a:ext cx="1419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i="1">
                <a:latin typeface="Arial" charset="0"/>
                <a:cs typeface="Arial" charset="0"/>
              </a:rPr>
              <a:t>„Rhea Darwinii“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842824"/>
            <a:ext cx="8451091" cy="435954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5846" name="AutoShape 6"/>
          <p:cNvSpPr>
            <a:spLocks noChangeArrowheads="1"/>
          </p:cNvSpPr>
          <p:nvPr/>
        </p:nvSpPr>
        <p:spPr bwMode="auto">
          <a:xfrm flipH="1">
            <a:off x="490538" y="2761283"/>
            <a:ext cx="677862" cy="517525"/>
          </a:xfrm>
          <a:prstGeom prst="leftArrow">
            <a:avLst>
              <a:gd name="adj1" fmla="val 50000"/>
              <a:gd name="adj2" fmla="val 32745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39940" name="Picture 8" descr="Galapagos2"/>
          <p:cNvPicPr>
            <a:picLocks noChangeAspect="1" noChangeArrowheads="1"/>
          </p:cNvPicPr>
          <p:nvPr/>
        </p:nvPicPr>
        <p:blipFill>
          <a:blip r:embed="rId3" cstate="print"/>
          <a:srcRect t="26911"/>
          <a:stretch>
            <a:fillRect/>
          </a:stretch>
        </p:blipFill>
        <p:spPr bwMode="auto">
          <a:xfrm>
            <a:off x="6053137" y="3886200"/>
            <a:ext cx="3090863" cy="225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1" name="Picture 11" descr="galapagos-tortois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5095" y="4590750"/>
            <a:ext cx="30353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2" name="Picture 4" descr="Beagle in the Galapagos"/>
          <p:cNvPicPr>
            <a:picLocks noChangeAspect="1" noChangeArrowheads="1"/>
          </p:cNvPicPr>
          <p:nvPr/>
        </p:nvPicPr>
        <p:blipFill>
          <a:blip r:embed="rId5" cstate="print"/>
          <a:srcRect l="27843" t="4898" r="18622" b="16858"/>
          <a:stretch>
            <a:fillRect/>
          </a:stretch>
        </p:blipFill>
        <p:spPr bwMode="auto">
          <a:xfrm>
            <a:off x="6597444" y="113801"/>
            <a:ext cx="242411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9943" name="Picture 13" descr="2573047-The-Sea-Iguana-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63" y="45497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39944" name="Text Box 3"/>
          <p:cNvSpPr txBox="1">
            <a:spLocks noChangeArrowheads="1"/>
          </p:cNvSpPr>
          <p:nvPr/>
        </p:nvSpPr>
        <p:spPr bwMode="auto">
          <a:xfrm>
            <a:off x="381000" y="261938"/>
            <a:ext cx="314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10000"/>
                </a:solidFill>
                <a:latin typeface="Arial" charset="0"/>
                <a:cs typeface="Arial" charset="0"/>
              </a:rPr>
              <a:t>HMS Beagle (1831–1836)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Darwin%27s_finches_by_Gou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25" y="277813"/>
            <a:ext cx="3405188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3" name="Picture 5" descr="John_Goul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1950" y="165100"/>
            <a:ext cx="23907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0964" name="Text Box 6"/>
          <p:cNvSpPr txBox="1">
            <a:spLocks noChangeArrowheads="1"/>
          </p:cNvSpPr>
          <p:nvPr/>
        </p:nvSpPr>
        <p:spPr bwMode="auto">
          <a:xfrm>
            <a:off x="2370138" y="777875"/>
            <a:ext cx="1352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John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Gould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40965" name="Picture 9" descr="galapagos-mockingbird-mimus-melanotis-illustration-by-john-gould-from-darwins-zoology-of-the-voyage-of-hms-bea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9663" y="3216275"/>
            <a:ext cx="2592387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40966" name="Picture 11" descr="c1x17b-finch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500" y="3227388"/>
            <a:ext cx="49577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7" name="TextovéPole 6"/>
          <p:cNvSpPr txBox="1">
            <a:spLocks noChangeArrowheads="1"/>
          </p:cNvSpPr>
          <p:nvPr/>
        </p:nvSpPr>
        <p:spPr bwMode="auto">
          <a:xfrm>
            <a:off x="2986187" y="2451100"/>
            <a:ext cx="201433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dirty="0">
                <a:latin typeface="Arial" charset="0"/>
                <a:cs typeface="Arial" charset="0"/>
              </a:rPr>
              <a:t>„Darwin</a:t>
            </a:r>
            <a:r>
              <a:rPr lang="en-GB" sz="1800" dirty="0">
                <a:latin typeface="Arial" charset="0"/>
                <a:cs typeface="Arial" charset="0"/>
              </a:rPr>
              <a:t>’s finches</a:t>
            </a:r>
            <a:r>
              <a:rPr lang="cs-CZ" sz="1800" dirty="0">
                <a:latin typeface="Arial" charset="0"/>
                <a:cs typeface="Arial" charset="0"/>
              </a:rPr>
              <a:t>“</a:t>
            </a: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</a:t>
            </a:r>
            <a:r>
              <a:rPr lang="en-GB" sz="1800" dirty="0">
                <a:latin typeface="Arial" charset="0"/>
                <a:cs typeface="Arial" charset="0"/>
              </a:rPr>
              <a:t>tanagers</a:t>
            </a:r>
            <a:r>
              <a:rPr lang="cs-CZ" sz="1800" dirty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40968" name="TextovéPole 7"/>
          <p:cNvSpPr txBox="1">
            <a:spLocks noChangeArrowheads="1"/>
          </p:cNvSpPr>
          <p:nvPr/>
        </p:nvSpPr>
        <p:spPr bwMode="auto">
          <a:xfrm>
            <a:off x="5558710" y="6016998"/>
            <a:ext cx="15440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dirty="0" err="1">
                <a:latin typeface="Arial" charset="0"/>
                <a:cs typeface="Arial" charset="0"/>
              </a:rPr>
              <a:t>mockingbirds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>
            <a:grpSpLocks noChangeAspect="1"/>
          </p:cNvGrpSpPr>
          <p:nvPr/>
        </p:nvGrpSpPr>
        <p:grpSpPr>
          <a:xfrm>
            <a:off x="1292087" y="3453109"/>
            <a:ext cx="4200799" cy="2976266"/>
            <a:chOff x="735495" y="1500809"/>
            <a:chExt cx="4588427" cy="3250900"/>
          </a:xfrm>
        </p:grpSpPr>
        <p:sp>
          <p:nvSpPr>
            <p:cNvPr id="7" name="Volný tvar 6"/>
            <p:cNvSpPr/>
            <p:nvPr/>
          </p:nvSpPr>
          <p:spPr bwMode="auto">
            <a:xfrm>
              <a:off x="3298032" y="3002756"/>
              <a:ext cx="626268" cy="578645"/>
            </a:xfrm>
            <a:custGeom>
              <a:avLst/>
              <a:gdLst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09600"/>
                <a:gd name="connsiteY0" fmla="*/ 564357 h 564357"/>
                <a:gd name="connsiteX1" fmla="*/ 481013 w 609600"/>
                <a:gd name="connsiteY1" fmla="*/ 0 h 564357"/>
                <a:gd name="connsiteX2" fmla="*/ 609600 w 609600"/>
                <a:gd name="connsiteY2" fmla="*/ 426244 h 564357"/>
                <a:gd name="connsiteX3" fmla="*/ 0 w 609600"/>
                <a:gd name="connsiteY3" fmla="*/ 564357 h 564357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  <a:gd name="connsiteX0" fmla="*/ 0 w 626268"/>
                <a:gd name="connsiteY0" fmla="*/ 578645 h 578645"/>
                <a:gd name="connsiteX1" fmla="*/ 497681 w 626268"/>
                <a:gd name="connsiteY1" fmla="*/ 0 h 578645"/>
                <a:gd name="connsiteX2" fmla="*/ 626268 w 626268"/>
                <a:gd name="connsiteY2" fmla="*/ 426244 h 578645"/>
                <a:gd name="connsiteX3" fmla="*/ 0 w 626268"/>
                <a:gd name="connsiteY3" fmla="*/ 578645 h 57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268" h="578645">
                  <a:moveTo>
                    <a:pt x="0" y="578645"/>
                  </a:moveTo>
                  <a:cubicBezTo>
                    <a:pt x="254000" y="359568"/>
                    <a:pt x="357980" y="197645"/>
                    <a:pt x="497681" y="0"/>
                  </a:cubicBezTo>
                  <a:lnTo>
                    <a:pt x="626268" y="426244"/>
                  </a:lnTo>
                  <a:lnTo>
                    <a:pt x="0" y="578645"/>
                  </a:lnTo>
                  <a:close/>
                </a:path>
              </a:pathLst>
            </a:custGeom>
            <a:gradFill>
              <a:gsLst>
                <a:gs pos="100000">
                  <a:srgbClr val="003399"/>
                </a:gs>
                <a:gs pos="0">
                  <a:schemeClr val="bg1"/>
                </a:gs>
              </a:gsLst>
              <a:lin ang="96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154628" name="Picture 4" descr="http://upload.wikimedia.org/wikipedia/commons/thumb/d/d9/Malthus_PL_en.svg/2000px-Malthus_PL_en.svg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495" y="1500809"/>
              <a:ext cx="4588427" cy="3250900"/>
            </a:xfrm>
            <a:prstGeom prst="rect">
              <a:avLst/>
            </a:prstGeom>
            <a:noFill/>
          </p:spPr>
        </p:pic>
      </p:grpSp>
      <p:pic>
        <p:nvPicPr>
          <p:cNvPr id="154626" name="Picture 2" descr="http://upload.wikimedia.org/wikipedia/commons/3/32/Thomas_Robert_Malth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3576" y="221946"/>
            <a:ext cx="2097156" cy="266311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90538" y="280918"/>
            <a:ext cx="5583580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Thomas 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Malthus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(1766</a:t>
            </a:r>
            <a:r>
              <a:rPr lang="cs-CZ" sz="1800" dirty="0">
                <a:latin typeface="Arial"/>
                <a:cs typeface="Arial"/>
                <a:sym typeface="Symbol"/>
              </a:rPr>
              <a:t>‒</a:t>
            </a:r>
            <a:r>
              <a:rPr lang="cs-CZ" sz="1800" dirty="0">
                <a:latin typeface="Arial" charset="0"/>
                <a:cs typeface="Arial" charset="0"/>
              </a:rPr>
              <a:t>1834)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defTabSz="360000"/>
            <a:r>
              <a:rPr lang="cs-CZ" sz="1800" dirty="0">
                <a:latin typeface="Arial" charset="0"/>
                <a:cs typeface="Arial" charset="0"/>
              </a:rPr>
              <a:t>1798, 1801: </a:t>
            </a:r>
            <a:r>
              <a:rPr lang="cs-CZ" sz="1800" i="1" dirty="0">
                <a:latin typeface="Arial" charset="0"/>
                <a:cs typeface="Arial" charset="0"/>
              </a:rPr>
              <a:t>An </a:t>
            </a:r>
            <a:r>
              <a:rPr lang="cs-CZ" sz="1800" i="1" dirty="0" err="1">
                <a:latin typeface="Arial" charset="0"/>
                <a:cs typeface="Arial" charset="0"/>
              </a:rPr>
              <a:t>Essay</a:t>
            </a:r>
            <a:r>
              <a:rPr lang="cs-CZ" sz="1800" i="1" dirty="0">
                <a:latin typeface="Arial" charset="0"/>
                <a:cs typeface="Arial" charset="0"/>
              </a:rPr>
              <a:t> on </a:t>
            </a:r>
            <a:r>
              <a:rPr lang="cs-CZ" sz="1800" i="1" dirty="0" err="1">
                <a:latin typeface="Arial" charset="0"/>
                <a:cs typeface="Arial" charset="0"/>
              </a:rPr>
              <a:t>the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Principle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of</a:t>
            </a:r>
            <a:r>
              <a:rPr lang="cs-CZ" sz="1800" i="1" dirty="0">
                <a:latin typeface="Arial" charset="0"/>
                <a:cs typeface="Arial" charset="0"/>
              </a:rPr>
              <a:t> </a:t>
            </a:r>
            <a:r>
              <a:rPr lang="cs-CZ" sz="1800" i="1" dirty="0" err="1">
                <a:latin typeface="Arial" charset="0"/>
                <a:cs typeface="Arial" charset="0"/>
              </a:rPr>
              <a:t>Population</a:t>
            </a:r>
            <a:endParaRPr lang="cs-CZ" sz="1800" i="1" dirty="0">
              <a:latin typeface="Arial" charset="0"/>
              <a:cs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516215" y="3910310"/>
            <a:ext cx="2295939" cy="1401277"/>
          </a:xfrm>
          <a:prstGeom prst="wedgeRectCallout">
            <a:avLst>
              <a:gd name="adj1" fmla="val -116444"/>
              <a:gd name="adj2" fmla="val 3952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deficiency of resources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en-GB" sz="1600" dirty="0">
                <a:latin typeface="Arial" pitchFamily="34" charset="0"/>
                <a:cs typeface="Arial" pitchFamily="34" charset="0"/>
                <a:sym typeface="Symbol"/>
              </a:rPr>
              <a:t>less adapted individuals don’t survive 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en-GB" sz="1600" dirty="0">
                <a:latin typeface="Arial" pitchFamily="34" charset="0"/>
                <a:cs typeface="Arial" pitchFamily="34" charset="0"/>
                <a:sym typeface="Symbol"/>
              </a:rPr>
              <a:t>natural selection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0538" y="1553505"/>
            <a:ext cx="8558881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decrease of birth and infantile mortality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increase of</a:t>
            </a:r>
            <a:br>
              <a:rPr lang="en-GB" sz="1800" dirty="0">
                <a:latin typeface="Arial" pitchFamily="34" charset="0"/>
                <a:cs typeface="Arial" pitchFamily="34" charset="0"/>
              </a:rPr>
            </a:br>
            <a:r>
              <a:rPr lang="en-GB" sz="1800" dirty="0">
                <a:latin typeface="Arial" pitchFamily="34" charset="0"/>
                <a:cs typeface="Arial" pitchFamily="34" charset="0"/>
              </a:rPr>
              <a:t>     mean age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/>
              </a:rPr>
              <a:t>popula</a:t>
            </a:r>
            <a:r>
              <a:rPr lang="en-GB" sz="1800" dirty="0" err="1">
                <a:latin typeface="Arial" pitchFamily="34" charset="0"/>
                <a:cs typeface="Arial" pitchFamily="34" charset="0"/>
                <a:sym typeface="Symbol"/>
              </a:rPr>
              <a:t>tion</a:t>
            </a:r>
            <a:r>
              <a:rPr lang="en-GB" sz="1800" dirty="0">
                <a:latin typeface="Arial" pitchFamily="34" charset="0"/>
                <a:cs typeface="Arial" pitchFamily="34" charset="0"/>
                <a:sym typeface="Symbol"/>
              </a:rPr>
              <a:t> growth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defTabSz="360000">
              <a:spcAft>
                <a:spcPts val="100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Great Britain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(Glasgow, Liverpool, Birmingham, Manchester, 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Lond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n), Ir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eland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USA,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Napl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es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(„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city of beggars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“)</a:t>
            </a:r>
          </a:p>
          <a:p>
            <a:pPr defTabSz="360000">
              <a:spcAft>
                <a:spcPts val="1000"/>
              </a:spcAft>
            </a:pPr>
            <a:r>
              <a:rPr lang="en-GB" sz="1800" dirty="0">
                <a:latin typeface="Arial" pitchFamily="34" charset="0"/>
                <a:cs typeface="Arial" pitchFamily="34" charset="0"/>
              </a:rPr>
              <a:t>BUT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agricultural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revolu</a:t>
            </a:r>
            <a:r>
              <a:rPr lang="en-GB" sz="1800" dirty="0" err="1">
                <a:latin typeface="Arial" pitchFamily="34" charset="0"/>
                <a:cs typeface="Arial" pitchFamily="34" charset="0"/>
              </a:rPr>
              <a:t>tion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England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USA),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in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USA 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immigrants included to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800" dirty="0" smtClean="0">
                <a:latin typeface="Arial" pitchFamily="34" charset="0"/>
                <a:cs typeface="Arial" pitchFamily="34" charset="0"/>
              </a:rPr>
              <a:t>est</a:t>
            </a:r>
            <a:r>
              <a:rPr lang="en-GB" sz="1800" dirty="0">
                <a:latin typeface="Arial" pitchFamily="34" charset="0"/>
                <a:cs typeface="Arial" pitchFamily="34" charset="0"/>
              </a:rPr>
              <a:t>.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img1.wikia.nocookie.net/__cb20111004021328/marveldatabase/images/thumb/b/bb/Charles_Darwin_(Earth-616).jpg/250px-Charles_Darwin_(Earth-6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1483" y="3101843"/>
            <a:ext cx="2311140" cy="29490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Oválný popisek 7"/>
          <p:cNvSpPr/>
          <p:nvPr/>
        </p:nvSpPr>
        <p:spPr>
          <a:xfrm>
            <a:off x="783300" y="2812869"/>
            <a:ext cx="4980692" cy="2397211"/>
          </a:xfrm>
          <a:prstGeom prst="wedgeEllipseCallout">
            <a:avLst>
              <a:gd name="adj1" fmla="val 63238"/>
              <a:gd name="adj2" fmla="val 17852"/>
            </a:avLst>
          </a:prstGeom>
          <a:solidFill>
            <a:srgbClr val="FFFFCC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almost convinced (quite contrary to opinion I started with) that species are not (it is like confessing a murder) immutable.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[</a:t>
            </a:r>
            <a: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  <a:t>1844, Darwin</a:t>
            </a:r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’s letter to</a:t>
            </a:r>
            <a: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br>
              <a:rPr lang="cs-CZ" sz="1600" dirty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cs-CZ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Hooker</a:t>
            </a:r>
            <a:r>
              <a:rPr lang="en-GB" sz="1600" dirty="0">
                <a:solidFill>
                  <a:schemeClr val="tx1"/>
                </a:solidFill>
                <a:latin typeface="Arial" charset="0"/>
                <a:cs typeface="Arial" charset="0"/>
              </a:rPr>
              <a:t>]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51585" y="542075"/>
            <a:ext cx="84128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1842: pencil-writ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en-GB" sz="2000" dirty="0" err="1" smtClean="0">
                <a:latin typeface="Arial" pitchFamily="34" charset="0"/>
                <a:cs typeface="Arial" pitchFamily="34" charset="0"/>
              </a:rPr>
              <a:t>en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35-page outline of the theory of natural selection</a:t>
            </a:r>
            <a:br>
              <a:rPr lang="en-GB" sz="2000" dirty="0" smtClean="0">
                <a:latin typeface="Arial" pitchFamily="34" charset="0"/>
                <a:cs typeface="Arial" pitchFamily="34" charset="0"/>
              </a:rPr>
            </a:b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1844: extension to 230 pages ...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asks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his wife Emma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publish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ing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after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        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his death</a:t>
            </a:r>
            <a:br>
              <a:rPr lang="en-GB" sz="2000" dirty="0" smtClean="0">
                <a:latin typeface="Arial" pitchFamily="34" charset="0"/>
                <a:cs typeface="Arial" pitchFamily="34" charset="0"/>
              </a:rPr>
            </a:br>
            <a:endParaRPr lang="en-GB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GB" sz="20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 January 1844: letter to J. Hooker with the theory outline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hambers_robert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8167" y="2102045"/>
            <a:ext cx="3048291" cy="355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63475" y="555831"/>
            <a:ext cx="35862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Robert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Chambers</a:t>
            </a:r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 </a:t>
            </a:r>
            <a:r>
              <a:rPr lang="cs-CZ" sz="1800" dirty="0">
                <a:latin typeface="Arial" charset="0"/>
                <a:cs typeface="Arial" charset="0"/>
              </a:rPr>
              <a:t>(1802–1871)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90538" y="1501569"/>
            <a:ext cx="5798382" cy="127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1844: </a:t>
            </a:r>
            <a:r>
              <a:rPr lang="cs-CZ" sz="2000" i="1" dirty="0" err="1">
                <a:latin typeface="Arial" charset="0"/>
                <a:cs typeface="Arial" charset="0"/>
              </a:rPr>
              <a:t>Vestiges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H</a:t>
            </a:r>
            <a:r>
              <a:rPr lang="cs-CZ" sz="2000" i="1" dirty="0" err="1">
                <a:latin typeface="Arial" charset="0"/>
                <a:cs typeface="Arial" charset="0"/>
              </a:rPr>
              <a:t>istory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Creation</a:t>
            </a:r>
            <a:r>
              <a:rPr lang="cs-CZ" sz="2000" dirty="0">
                <a:latin typeface="Arial" charset="0"/>
                <a:cs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12 </a:t>
            </a:r>
            <a:r>
              <a:rPr lang="en-GB" sz="2000" dirty="0">
                <a:latin typeface="Arial" charset="0"/>
                <a:cs typeface="Arial" charset="0"/>
              </a:rPr>
              <a:t>editions</a:t>
            </a:r>
            <a:r>
              <a:rPr lang="cs-CZ" sz="2000" dirty="0">
                <a:latin typeface="Arial" charset="0"/>
                <a:cs typeface="Arial" charset="0"/>
              </a:rPr>
              <a:t>, </a:t>
            </a:r>
            <a:r>
              <a:rPr lang="en-GB" sz="2000" dirty="0">
                <a:latin typeface="Arial" charset="0"/>
                <a:cs typeface="Arial" charset="0"/>
              </a:rPr>
              <a:t>in total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smtClean="0">
                <a:latin typeface="Arial" charset="0"/>
                <a:cs typeface="Arial" charset="0"/>
              </a:rPr>
              <a:t>100,000 </a:t>
            </a:r>
            <a:r>
              <a:rPr lang="en-GB" sz="2000" dirty="0">
                <a:latin typeface="Arial" charset="0"/>
                <a:cs typeface="Arial" charset="0"/>
              </a:rPr>
              <a:t>copies</a:t>
            </a: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aut</a:t>
            </a:r>
            <a:r>
              <a:rPr lang="en-GB" sz="2000" dirty="0">
                <a:latin typeface="Arial" charset="0"/>
                <a:cs typeface="Arial" charset="0"/>
              </a:rPr>
              <a:t>h</a:t>
            </a:r>
            <a:r>
              <a:rPr lang="cs-CZ" sz="2000" dirty="0" err="1">
                <a:latin typeface="Arial" charset="0"/>
                <a:cs typeface="Arial" charset="0"/>
              </a:rPr>
              <a:t>ors</a:t>
            </a:r>
            <a:r>
              <a:rPr lang="en-GB" sz="2000" dirty="0">
                <a:latin typeface="Arial" charset="0"/>
                <a:cs typeface="Arial" charset="0"/>
              </a:rPr>
              <a:t>hip discovered as late as in</a:t>
            </a:r>
            <a:r>
              <a:rPr lang="cs-CZ" sz="2000" dirty="0">
                <a:latin typeface="Arial" charset="0"/>
                <a:cs typeface="Arial" charset="0"/>
              </a:rPr>
              <a:t> 1884</a:t>
            </a:r>
          </a:p>
        </p:txBody>
      </p:sp>
      <p:pic>
        <p:nvPicPr>
          <p:cNvPr id="133122" name="Picture 2" descr="http://assets.cambridge.org/97811080/01670/cover/9781108001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4239" y="2896140"/>
            <a:ext cx="2399171" cy="3705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lej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3788" y="708025"/>
            <a:ext cx="1781175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arnacl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2438" y="3995738"/>
            <a:ext cx="7297737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2" name="Picture 6" descr="020-vilejs_stvolnaty_2"/>
          <p:cNvPicPr>
            <a:picLocks noChangeAspect="1" noChangeArrowheads="1"/>
          </p:cNvPicPr>
          <p:nvPr/>
        </p:nvPicPr>
        <p:blipFill>
          <a:blip r:embed="rId4" cstate="print"/>
          <a:srcRect l="22324"/>
          <a:stretch>
            <a:fillRect/>
          </a:stretch>
        </p:blipFill>
        <p:spPr bwMode="auto">
          <a:xfrm>
            <a:off x="5934075" y="250825"/>
            <a:ext cx="288925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3" name="Picture 7" descr="svijonoze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0688" y="309563"/>
            <a:ext cx="310991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3014" name="Picture 5" descr="barnacles"/>
          <p:cNvPicPr>
            <a:picLocks noChangeAspect="1" noChangeArrowheads="1"/>
          </p:cNvPicPr>
          <p:nvPr/>
        </p:nvPicPr>
        <p:blipFill>
          <a:blip r:embed="rId6" cstate="print"/>
          <a:srcRect t="5775" b="5032"/>
          <a:stretch>
            <a:fillRect/>
          </a:stretch>
        </p:blipFill>
        <p:spPr bwMode="auto">
          <a:xfrm>
            <a:off x="200025" y="3122613"/>
            <a:ext cx="2351088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3015" name="Text Box 8"/>
          <p:cNvSpPr txBox="1">
            <a:spLocks noChangeArrowheads="1"/>
          </p:cNvSpPr>
          <p:nvPr/>
        </p:nvSpPr>
        <p:spPr bwMode="auto">
          <a:xfrm>
            <a:off x="4078288" y="219075"/>
            <a:ext cx="1082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  <a:cs typeface="Arial" charset="0"/>
              </a:rPr>
              <a:t>1846 …</a:t>
            </a:r>
          </a:p>
        </p:txBody>
      </p:sp>
      <p:sp>
        <p:nvSpPr>
          <p:cNvPr id="43016" name="TextovéPole 7"/>
          <p:cNvSpPr txBox="1">
            <a:spLocks noChangeArrowheads="1"/>
          </p:cNvSpPr>
          <p:nvPr/>
        </p:nvSpPr>
        <p:spPr bwMode="auto">
          <a:xfrm>
            <a:off x="5707063" y="3425825"/>
            <a:ext cx="1857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3017" name="TextovéPole 8"/>
          <p:cNvSpPr txBox="1">
            <a:spLocks noChangeArrowheads="1"/>
          </p:cNvSpPr>
          <p:nvPr/>
        </p:nvSpPr>
        <p:spPr bwMode="auto">
          <a:xfrm>
            <a:off x="6786230" y="3310450"/>
            <a:ext cx="11849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dirty="0" err="1">
                <a:latin typeface="Arial" charset="0"/>
                <a:cs typeface="Arial" charset="0"/>
              </a:rPr>
              <a:t>barnacles</a:t>
            </a:r>
            <a:endParaRPr lang="cs-CZ" sz="1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490538" y="285840"/>
            <a:ext cx="80836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1854: 2 </a:t>
            </a:r>
            <a:r>
              <a:rPr lang="en-GB" sz="2000" dirty="0">
                <a:latin typeface="Arial" charset="0"/>
                <a:cs typeface="Arial" charset="0"/>
              </a:rPr>
              <a:t>books on extant barnacles and </a:t>
            </a:r>
            <a:r>
              <a:rPr lang="cs-CZ" sz="2000" dirty="0">
                <a:latin typeface="Arial" charset="0"/>
                <a:cs typeface="Arial" charset="0"/>
              </a:rPr>
              <a:t>2 </a:t>
            </a:r>
            <a:r>
              <a:rPr lang="en-GB" sz="2000" dirty="0">
                <a:latin typeface="Arial" charset="0"/>
                <a:cs typeface="Arial" charset="0"/>
              </a:rPr>
              <a:t>books on extinct barnacles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1856: Darwin </a:t>
            </a:r>
            <a:r>
              <a:rPr lang="en-GB" sz="2000" dirty="0">
                <a:latin typeface="Arial" charset="0"/>
                <a:cs typeface="Arial" charset="0"/>
              </a:rPr>
              <a:t>starts to work on a book on natural selection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</a:t>
            </a:r>
            <a:r>
              <a:rPr lang="en-GB" sz="2000" dirty="0">
                <a:latin typeface="Arial" charset="0"/>
                <a:cs typeface="Arial" charset="0"/>
              </a:rPr>
              <a:t>planned extent</a:t>
            </a:r>
            <a:r>
              <a:rPr lang="cs-CZ" sz="2000" dirty="0">
                <a:latin typeface="Arial" charset="0"/>
                <a:cs typeface="Arial" charset="0"/>
              </a:rPr>
              <a:t> 1000 </a:t>
            </a:r>
            <a:r>
              <a:rPr lang="en-GB" sz="2000" dirty="0">
                <a:latin typeface="Arial" charset="0"/>
                <a:cs typeface="Arial" charset="0"/>
              </a:rPr>
              <a:t>pages</a:t>
            </a:r>
            <a:r>
              <a:rPr lang="cs-CZ" sz="2000" dirty="0">
                <a:latin typeface="Arial" charset="0"/>
                <a:cs typeface="Arial" charset="0"/>
              </a:rPr>
              <a:t> ...</a:t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5</a:t>
            </a:r>
            <a:r>
              <a:rPr lang="en-GB" sz="2000" dirty="0" err="1">
                <a:latin typeface="Arial" charset="0"/>
                <a:cs typeface="Arial" charset="0"/>
              </a:rPr>
              <a:t>th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cs typeface="Arial" charset="0"/>
              </a:rPr>
              <a:t>August</a:t>
            </a:r>
            <a:r>
              <a:rPr lang="cs-CZ" sz="2000" dirty="0">
                <a:latin typeface="Arial" charset="0"/>
                <a:cs typeface="Arial" charset="0"/>
              </a:rPr>
              <a:t> 1857: </a:t>
            </a:r>
            <a:r>
              <a:rPr lang="en-GB" sz="2000" dirty="0">
                <a:latin typeface="Arial" charset="0"/>
                <a:cs typeface="Arial" charset="0"/>
              </a:rPr>
              <a:t>theory outline to</a:t>
            </a:r>
            <a:r>
              <a:rPr lang="cs-CZ" sz="2000" dirty="0">
                <a:latin typeface="Arial" charset="0"/>
                <a:cs typeface="Arial" charset="0"/>
              </a:rPr>
              <a:t> A. </a:t>
            </a:r>
            <a:r>
              <a:rPr lang="cs-CZ" sz="2000" dirty="0" err="1">
                <a:latin typeface="Arial" charset="0"/>
                <a:cs typeface="Arial" charset="0"/>
              </a:rPr>
              <a:t>Gray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1858: </a:t>
            </a:r>
            <a:r>
              <a:rPr lang="en-GB" sz="2000" dirty="0">
                <a:latin typeface="Arial" charset="0"/>
                <a:cs typeface="Arial" charset="0"/>
              </a:rPr>
              <a:t>letter from</a:t>
            </a:r>
            <a:r>
              <a:rPr lang="cs-CZ" sz="2000" dirty="0">
                <a:latin typeface="Arial" charset="0"/>
                <a:cs typeface="Arial" charset="0"/>
              </a:rPr>
              <a:t> A.R. </a:t>
            </a:r>
            <a:r>
              <a:rPr lang="cs-CZ" sz="2000" dirty="0" err="1">
                <a:latin typeface="Arial" charset="0"/>
                <a:cs typeface="Arial" charset="0"/>
              </a:rPr>
              <a:t>Wallace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T</a:t>
            </a:r>
            <a:r>
              <a:rPr lang="cs-CZ" sz="2000" i="1" dirty="0" err="1">
                <a:latin typeface="Arial" charset="0"/>
                <a:cs typeface="Arial" charset="0"/>
              </a:rPr>
              <a:t>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arieties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en-GB" sz="2000" i="1" dirty="0">
                <a:latin typeface="Arial" charset="0"/>
                <a:cs typeface="Arial" charset="0"/>
              </a:rPr>
              <a:t>D</a:t>
            </a:r>
            <a:r>
              <a:rPr lang="cs-CZ" sz="2000" i="1" dirty="0" err="1">
                <a:latin typeface="Arial" charset="0"/>
                <a:cs typeface="Arial" charset="0"/>
              </a:rPr>
              <a:t>epart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en-GB" sz="2000" i="1" dirty="0">
                <a:latin typeface="Arial" charset="0"/>
                <a:cs typeface="Arial" charset="0"/>
              </a:rPr>
              <a:t>I</a:t>
            </a:r>
            <a:r>
              <a:rPr lang="cs-CZ" sz="2000" i="1" dirty="0" err="1">
                <a:latin typeface="Arial" charset="0"/>
                <a:cs typeface="Arial" charset="0"/>
              </a:rPr>
              <a:t>ndefinitely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from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O</a:t>
            </a:r>
            <a:r>
              <a:rPr lang="cs-CZ" sz="2000" i="1" dirty="0" err="1">
                <a:latin typeface="Arial" charset="0"/>
                <a:cs typeface="Arial" charset="0"/>
              </a:rPr>
              <a:t>riginal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T</a:t>
            </a:r>
            <a:r>
              <a:rPr lang="cs-CZ" sz="2000" i="1" dirty="0" err="1">
                <a:latin typeface="Arial" charset="0"/>
                <a:cs typeface="Arial" charset="0"/>
              </a:rPr>
              <a:t>ype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60424" name="Picture 8" descr="wallace_yo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13" y="3806825"/>
            <a:ext cx="1995487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4041" name="Picture 2" descr="Darwin-1854"/>
          <p:cNvPicPr>
            <a:picLocks noChangeAspect="1" noChangeArrowheads="1"/>
          </p:cNvPicPr>
          <p:nvPr/>
        </p:nvPicPr>
        <p:blipFill>
          <a:blip r:embed="rId4" cstate="print"/>
          <a:srcRect l="2977" t="4028" r="3363" b="8293"/>
          <a:stretch>
            <a:fillRect/>
          </a:stretch>
        </p:blipFill>
        <p:spPr bwMode="auto">
          <a:xfrm>
            <a:off x="5051425" y="3373438"/>
            <a:ext cx="244316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194550" y="3225800"/>
            <a:ext cx="1247775" cy="1185863"/>
            <a:chOff x="4740" y="2000"/>
            <a:chExt cx="786" cy="747"/>
          </a:xfrm>
        </p:grpSpPr>
        <p:sp>
          <p:nvSpPr>
            <p:cNvPr id="44038" name="AutoShape 11"/>
            <p:cNvSpPr>
              <a:spLocks noChangeArrowheads="1"/>
            </p:cNvSpPr>
            <p:nvPr/>
          </p:nvSpPr>
          <p:spPr bwMode="auto">
            <a:xfrm>
              <a:off x="4740" y="2195"/>
              <a:ext cx="786" cy="552"/>
            </a:xfrm>
            <a:prstGeom prst="cloudCallout">
              <a:avLst>
                <a:gd name="adj1" fmla="val -66412"/>
                <a:gd name="adj2" fmla="val -942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cs-CZ" sz="2000">
                <a:latin typeface="Arial" charset="0"/>
                <a:cs typeface="Arial" charset="0"/>
              </a:endParaRPr>
            </a:p>
          </p:txBody>
        </p:sp>
        <p:sp>
          <p:nvSpPr>
            <p:cNvPr id="44039" name="Freeform 14"/>
            <p:cNvSpPr>
              <a:spLocks/>
            </p:cNvSpPr>
            <p:nvPr/>
          </p:nvSpPr>
          <p:spPr bwMode="auto">
            <a:xfrm>
              <a:off x="4984" y="2000"/>
              <a:ext cx="331" cy="399"/>
            </a:xfrm>
            <a:custGeom>
              <a:avLst/>
              <a:gdLst>
                <a:gd name="T0" fmla="*/ 61 w 331"/>
                <a:gd name="T1" fmla="*/ 42 h 399"/>
                <a:gd name="T2" fmla="*/ 331 w 331"/>
                <a:gd name="T3" fmla="*/ 30 h 399"/>
                <a:gd name="T4" fmla="*/ 247 w 331"/>
                <a:gd name="T5" fmla="*/ 399 h 399"/>
                <a:gd name="T6" fmla="*/ 31 w 331"/>
                <a:gd name="T7" fmla="*/ 399 h 399"/>
                <a:gd name="T8" fmla="*/ 61 w 331"/>
                <a:gd name="T9" fmla="*/ 42 h 3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1"/>
                <a:gd name="T16" fmla="*/ 0 h 399"/>
                <a:gd name="T17" fmla="*/ 331 w 331"/>
                <a:gd name="T18" fmla="*/ 399 h 39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1" h="399">
                  <a:moveTo>
                    <a:pt x="61" y="42"/>
                  </a:moveTo>
                  <a:cubicBezTo>
                    <a:pt x="121" y="30"/>
                    <a:pt x="178" y="0"/>
                    <a:pt x="331" y="30"/>
                  </a:cubicBezTo>
                  <a:cubicBezTo>
                    <a:pt x="262" y="228"/>
                    <a:pt x="247" y="399"/>
                    <a:pt x="247" y="399"/>
                  </a:cubicBezTo>
                  <a:cubicBezTo>
                    <a:pt x="124" y="378"/>
                    <a:pt x="31" y="399"/>
                    <a:pt x="31" y="399"/>
                  </a:cubicBezTo>
                  <a:cubicBezTo>
                    <a:pt x="0" y="340"/>
                    <a:pt x="11" y="104"/>
                    <a:pt x="61" y="42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pic>
          <p:nvPicPr>
            <p:cNvPr id="44040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 r="51184" b="50755"/>
            <a:stretch>
              <a:fillRect/>
            </a:stretch>
          </p:blipFill>
          <p:spPr bwMode="auto">
            <a:xfrm flipH="1">
              <a:off x="4948" y="2405"/>
              <a:ext cx="303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20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Wallac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7501" y="1671292"/>
            <a:ext cx="3127375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5059" name="Picture 14" descr="wallace_alfred_russ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964" y="1659766"/>
            <a:ext cx="28622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5060" name="Text Box 15"/>
          <p:cNvSpPr txBox="1">
            <a:spLocks noChangeArrowheads="1"/>
          </p:cNvSpPr>
          <p:nvPr/>
        </p:nvSpPr>
        <p:spPr bwMode="auto">
          <a:xfrm>
            <a:off x="2870200" y="274638"/>
            <a:ext cx="33877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Alfred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Russel</a:t>
            </a:r>
            <a:r>
              <a:rPr lang="cs-CZ" b="1" dirty="0">
                <a:solidFill>
                  <a:srgbClr val="E10000"/>
                </a:solidFill>
                <a:latin typeface="Arial" charset="0"/>
                <a:cs typeface="Arial" charset="0"/>
              </a:rPr>
              <a:t> </a:t>
            </a:r>
            <a:r>
              <a:rPr lang="cs-CZ" b="1" dirty="0" err="1">
                <a:solidFill>
                  <a:srgbClr val="E10000"/>
                </a:solidFill>
                <a:latin typeface="Arial" charset="0"/>
                <a:cs typeface="Arial" charset="0"/>
              </a:rPr>
              <a:t>Wallace</a:t>
            </a:r>
            <a:endParaRPr lang="cs-CZ" b="1" dirty="0">
              <a:solidFill>
                <a:srgbClr val="E1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2000" dirty="0">
                <a:latin typeface="Arial" charset="0"/>
                <a:cs typeface="Arial" charset="0"/>
              </a:rPr>
              <a:t>(1823–1913)</a:t>
            </a:r>
          </a:p>
        </p:txBody>
      </p:sp>
      <p:pic>
        <p:nvPicPr>
          <p:cNvPr id="6" name="Picture 2" descr="http://www.barkinghistory.co.uk/images/p079_1_00.png"/>
          <p:cNvPicPr>
            <a:picLocks noChangeAspect="1" noChangeArrowheads="1"/>
          </p:cNvPicPr>
          <p:nvPr/>
        </p:nvPicPr>
        <p:blipFill>
          <a:blip r:embed="rId5" cstate="print"/>
          <a:srcRect l="10680" t="7681" r="11519" b="15099"/>
          <a:stretch>
            <a:fillRect/>
          </a:stretch>
        </p:blipFill>
        <p:spPr bwMode="auto">
          <a:xfrm>
            <a:off x="6122504" y="1669774"/>
            <a:ext cx="2888015" cy="393499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588472" y="5572545"/>
            <a:ext cx="61523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 err="1">
                <a:latin typeface="Arial" charset="0"/>
                <a:cs typeface="Arial" charset="0"/>
              </a:rPr>
              <a:t>American</a:t>
            </a:r>
            <a:r>
              <a:rPr lang="cs-CZ" sz="2000" i="1" dirty="0">
                <a:latin typeface="Arial" charset="0"/>
                <a:cs typeface="Arial" charset="0"/>
              </a:rPr>
              <a:t> Biology </a:t>
            </a:r>
            <a:r>
              <a:rPr lang="cs-CZ" sz="2000" i="1" dirty="0" err="1">
                <a:latin typeface="Arial" charset="0"/>
                <a:cs typeface="Arial" charset="0"/>
              </a:rPr>
              <a:t>Teacher</a:t>
            </a:r>
            <a:r>
              <a:rPr lang="cs-CZ" sz="2000" dirty="0">
                <a:latin typeface="Arial" charset="0"/>
                <a:cs typeface="Arial" charset="0"/>
              </a:rPr>
              <a:t>,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</a:rPr>
              <a:t>1973)</a:t>
            </a: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" name="Obrázek 7" descr="stažený soubor.jpg"/>
          <p:cNvPicPr>
            <a:picLocks noChangeAspect="1"/>
          </p:cNvPicPr>
          <p:nvPr/>
        </p:nvPicPr>
        <p:blipFill>
          <a:blip r:embed="rId3" cstate="print"/>
          <a:srcRect l="5396" r="18207"/>
          <a:stretch>
            <a:fillRect/>
          </a:stretch>
        </p:blipFill>
        <p:spPr>
          <a:xfrm>
            <a:off x="816643" y="912266"/>
            <a:ext cx="2198406" cy="28775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Oválný popisek 8"/>
          <p:cNvSpPr/>
          <p:nvPr/>
        </p:nvSpPr>
        <p:spPr bwMode="auto">
          <a:xfrm>
            <a:off x="3019884" y="1388792"/>
            <a:ext cx="5695121" cy="1679713"/>
          </a:xfrm>
          <a:prstGeom prst="wedgeEllipseCallout">
            <a:avLst>
              <a:gd name="adj1" fmla="val -63939"/>
              <a:gd name="adj2" fmla="val 34689"/>
            </a:avLst>
          </a:prstGeom>
          <a:solidFill>
            <a:srgbClr val="FFFFCC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dirty="0">
                <a:latin typeface="Arial" charset="0"/>
              </a:rPr>
              <a:t>Nothing in biology makes sense except in the light of evolution</a:t>
            </a:r>
            <a:r>
              <a:rPr lang="cs-CZ" dirty="0">
                <a:latin typeface="Arial" charset="0"/>
              </a:rPr>
              <a:t>.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/>
      <p:bldP spid="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y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301625"/>
            <a:ext cx="18669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3" name="Picture 3" descr="Asa_Gray_(1867)"/>
          <p:cNvPicPr>
            <a:picLocks noChangeAspect="1" noChangeArrowheads="1"/>
          </p:cNvPicPr>
          <p:nvPr/>
        </p:nvPicPr>
        <p:blipFill>
          <a:blip r:embed="rId4" cstate="print"/>
          <a:srcRect l="8337" r="9424" b="5711"/>
          <a:stretch>
            <a:fillRect/>
          </a:stretch>
        </p:blipFill>
        <p:spPr bwMode="auto">
          <a:xfrm>
            <a:off x="565150" y="3606800"/>
            <a:ext cx="23971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4" name="Picture 4" descr="hook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88" y="288925"/>
            <a:ext cx="2581275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6085" name="Picture 5" descr="Huxle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61088" y="301625"/>
            <a:ext cx="2563812" cy="31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50900" y="2754313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Charles Lyell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(1797–1875)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54375" y="3455988"/>
            <a:ext cx="24685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Joseph Dalton Hooker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(1814–1879)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6180138" y="3455988"/>
            <a:ext cx="24685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Thomas Henry Huxley</a:t>
            </a:r>
          </a:p>
          <a:p>
            <a:pPr algn="ctr"/>
            <a:r>
              <a:rPr lang="cs-CZ" sz="1600">
                <a:latin typeface="Arial" charset="0"/>
                <a:cs typeface="Arial" charset="0"/>
              </a:rPr>
              <a:t>(1825–1895)</a:t>
            </a:r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057525" y="5964238"/>
            <a:ext cx="2371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  <a:cs typeface="Arial" charset="0"/>
              </a:rPr>
              <a:t>Asa Gray </a:t>
            </a:r>
            <a:r>
              <a:rPr lang="cs-CZ" sz="1600">
                <a:latin typeface="Arial" charset="0"/>
                <a:cs typeface="Arial" charset="0"/>
              </a:rPr>
              <a:t>(1810–1888)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912" y="2182253"/>
            <a:ext cx="37147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490538" y="548499"/>
            <a:ext cx="83604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 1</a:t>
            </a:r>
            <a:r>
              <a:rPr lang="en-GB" sz="2000" baseline="30000" dirty="0" err="1">
                <a:latin typeface="Arial" charset="0"/>
                <a:cs typeface="Arial" charset="0"/>
              </a:rPr>
              <a:t>st</a:t>
            </a:r>
            <a:r>
              <a:rPr lang="en-GB" sz="2000" dirty="0">
                <a:latin typeface="Arial" charset="0"/>
                <a:cs typeface="Arial" charset="0"/>
              </a:rPr>
              <a:t> July</a:t>
            </a:r>
            <a:r>
              <a:rPr lang="cs-CZ" sz="2000" dirty="0">
                <a:latin typeface="Arial" charset="0"/>
                <a:cs typeface="Arial" charset="0"/>
              </a:rPr>
              <a:t> 1858: </a:t>
            </a:r>
            <a:r>
              <a:rPr lang="cs-CZ" sz="2000" dirty="0" err="1">
                <a:latin typeface="Arial" charset="0"/>
                <a:cs typeface="Arial" charset="0"/>
              </a:rPr>
              <a:t>Linnean</a:t>
            </a:r>
            <a:r>
              <a:rPr lang="cs-CZ" sz="2000" dirty="0">
                <a:latin typeface="Arial" charset="0"/>
                <a:cs typeface="Arial" charset="0"/>
              </a:rPr>
              <a:t> Society </a:t>
            </a:r>
            <a:r>
              <a:rPr lang="cs-CZ" sz="2000" dirty="0" err="1">
                <a:latin typeface="Arial" charset="0"/>
                <a:cs typeface="Arial" charset="0"/>
              </a:rPr>
              <a:t>of</a:t>
            </a:r>
            <a:r>
              <a:rPr lang="cs-CZ" sz="2000" dirty="0">
                <a:latin typeface="Arial" charset="0"/>
                <a:cs typeface="Arial" charset="0"/>
              </a:rPr>
              <a:t> London</a:t>
            </a:r>
            <a:r>
              <a:rPr lang="en-US" sz="2000" dirty="0">
                <a:latin typeface="Arial" charset="0"/>
                <a:cs typeface="Arial" charset="0"/>
              </a:rPr>
              <a:t/>
            </a:r>
            <a:br>
              <a:rPr lang="en-US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i="1" dirty="0">
                <a:latin typeface="Arial" charset="0"/>
                <a:cs typeface="Arial" charset="0"/>
              </a:rPr>
              <a:t>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T</a:t>
            </a:r>
            <a:r>
              <a:rPr lang="cs-CZ" sz="2000" i="1" dirty="0" err="1">
                <a:latin typeface="Arial" charset="0"/>
                <a:cs typeface="Arial" charset="0"/>
              </a:rPr>
              <a:t>endency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pecies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r>
              <a:rPr lang="en-GB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orm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arieties</a:t>
            </a:r>
            <a:r>
              <a:rPr lang="cs-CZ" sz="2000" i="1" dirty="0">
                <a:latin typeface="Arial" charset="0"/>
                <a:cs typeface="Arial" charset="0"/>
              </a:rPr>
              <a:t>; and on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erpetuation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</a:p>
          <a:p>
            <a:pPr defTabSz="360000"/>
            <a:r>
              <a:rPr lang="cs-CZ" sz="2000" i="1" dirty="0">
                <a:latin typeface="Arial" charset="0"/>
                <a:cs typeface="Arial" charset="0"/>
              </a:rPr>
              <a:t> 	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arieties</a:t>
            </a:r>
            <a:r>
              <a:rPr lang="cs-CZ" sz="2000" i="1" dirty="0">
                <a:latin typeface="Arial" charset="0"/>
                <a:cs typeface="Arial" charset="0"/>
              </a:rPr>
              <a:t> and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pecies</a:t>
            </a:r>
            <a:r>
              <a:rPr lang="cs-CZ" sz="2000" i="1" dirty="0">
                <a:latin typeface="Arial" charset="0"/>
                <a:cs typeface="Arial" charset="0"/>
              </a:rPr>
              <a:t> by </a:t>
            </a:r>
            <a:r>
              <a:rPr lang="en-GB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3385" y="4281488"/>
            <a:ext cx="2797175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538" y="1958975"/>
            <a:ext cx="3554412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490538" y="507093"/>
            <a:ext cx="8636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24. listopadu 1859 </a:t>
            </a:r>
          </a:p>
          <a:p>
            <a:pPr defTabSz="360000"/>
            <a:r>
              <a:rPr lang="en-US" sz="2000" i="1" dirty="0">
                <a:latin typeface="Arial" charset="0"/>
                <a:cs typeface="Arial" charset="0"/>
              </a:rPr>
              <a:t>On the Origin of Species </a:t>
            </a:r>
            <a:r>
              <a:rPr lang="cs-CZ" sz="2000" i="1" dirty="0">
                <a:latin typeface="Arial" charset="0"/>
                <a:cs typeface="Arial" charset="0"/>
              </a:rPr>
              <a:t>by </a:t>
            </a:r>
            <a:r>
              <a:rPr lang="en-US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eans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N</a:t>
            </a:r>
            <a:r>
              <a:rPr lang="cs-CZ" sz="2000" i="1" dirty="0" err="1">
                <a:latin typeface="Arial" charset="0"/>
                <a:cs typeface="Arial" charset="0"/>
              </a:rPr>
              <a:t>atural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, </a:t>
            </a:r>
            <a:r>
              <a:rPr lang="cs-CZ" sz="2000" i="1" dirty="0" err="1">
                <a:latin typeface="Arial" charset="0"/>
                <a:cs typeface="Arial" charset="0"/>
              </a:rPr>
              <a:t>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 </a:t>
            </a:r>
            <a:br>
              <a:rPr lang="en-GB" sz="2000" i="1" dirty="0">
                <a:latin typeface="Arial" charset="0"/>
                <a:cs typeface="Arial" charset="0"/>
              </a:rPr>
            </a:br>
            <a:r>
              <a:rPr lang="en-GB" sz="2000" i="1" dirty="0">
                <a:latin typeface="Arial" charset="0"/>
                <a:cs typeface="Arial" charset="0"/>
              </a:rPr>
              <a:t>     </a:t>
            </a:r>
            <a:r>
              <a:rPr lang="en-US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reservation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F</a:t>
            </a:r>
            <a:r>
              <a:rPr lang="cs-CZ" sz="2000" i="1" dirty="0" err="1">
                <a:latin typeface="Arial" charset="0"/>
                <a:cs typeface="Arial" charset="0"/>
              </a:rPr>
              <a:t>avoured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aces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truggle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for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US" sz="2000" i="1" dirty="0">
                <a:latin typeface="Arial" charset="0"/>
                <a:cs typeface="Arial" charset="0"/>
              </a:rPr>
              <a:t>L</a:t>
            </a:r>
            <a:r>
              <a:rPr lang="cs-CZ" sz="2000" i="1" dirty="0" err="1">
                <a:latin typeface="Arial" charset="0"/>
                <a:cs typeface="Arial" charset="0"/>
              </a:rPr>
              <a:t>ife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48131" name="Picture 3" descr="1859_Origin_F373_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" y="1982788"/>
            <a:ext cx="1136650" cy="460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 descr="Title page"/>
          <p:cNvPicPr>
            <a:picLocks noChangeAspect="1" noChangeArrowheads="1"/>
          </p:cNvPicPr>
          <p:nvPr/>
        </p:nvPicPr>
        <p:blipFill>
          <a:blip r:embed="rId4" cstate="print"/>
          <a:srcRect r="3958" b="7562"/>
          <a:stretch>
            <a:fillRect/>
          </a:stretch>
        </p:blipFill>
        <p:spPr bwMode="auto">
          <a:xfrm>
            <a:off x="1303338" y="2382838"/>
            <a:ext cx="26162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7" descr="Darwin_divergen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6688" y="2387600"/>
            <a:ext cx="5078412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 descr="Darwin_sexual_caricatur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254000"/>
            <a:ext cx="2614612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 descr="Darwin_ap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675" y="1071563"/>
            <a:ext cx="2736850" cy="368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0" name="Picture 4" descr="Cartoon1"/>
          <p:cNvPicPr>
            <a:picLocks noChangeAspect="1" noChangeArrowheads="1"/>
          </p:cNvPicPr>
          <p:nvPr/>
        </p:nvPicPr>
        <p:blipFill>
          <a:blip r:embed="rId5" cstate="print"/>
          <a:srcRect l="15929" r="24100" b="12776"/>
          <a:stretch>
            <a:fillRect/>
          </a:stretch>
        </p:blipFill>
        <p:spPr bwMode="auto">
          <a:xfrm>
            <a:off x="338138" y="849313"/>
            <a:ext cx="2341562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0181" name="Picture 18" descr="24413-004-317B085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3350" y="2919413"/>
            <a:ext cx="34051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jesus-vs-darw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63" y="228600"/>
            <a:ext cx="6907212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03" name="Picture 7" descr="Annie_Darw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25" y="3489325"/>
            <a:ext cx="23098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Ow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851" y="890587"/>
            <a:ext cx="1868714" cy="225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752640" y="360708"/>
            <a:ext cx="18101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Owen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pic>
        <p:nvPicPr>
          <p:cNvPr id="52229" name="Picture 10" descr="1838-1840_FossilMammalia_F9"/>
          <p:cNvPicPr>
            <a:picLocks noChangeAspect="1" noChangeArrowheads="1"/>
          </p:cNvPicPr>
          <p:nvPr/>
        </p:nvPicPr>
        <p:blipFill>
          <a:blip r:embed="rId4" cstate="print"/>
          <a:srcRect b="3997"/>
          <a:stretch>
            <a:fillRect/>
          </a:stretch>
        </p:blipFill>
        <p:spPr bwMode="auto">
          <a:xfrm>
            <a:off x="2754653" y="155195"/>
            <a:ext cx="2708321" cy="3403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owen-vanityfair3"/>
          <p:cNvPicPr>
            <a:picLocks noChangeAspect="1" noChangeArrowheads="1"/>
          </p:cNvPicPr>
          <p:nvPr/>
        </p:nvPicPr>
        <p:blipFill>
          <a:blip r:embed="rId5" cstate="print"/>
          <a:srcRect r="11673"/>
          <a:stretch>
            <a:fillRect/>
          </a:stretch>
        </p:blipFill>
        <p:spPr bwMode="auto">
          <a:xfrm>
            <a:off x="883338" y="3595447"/>
            <a:ext cx="1404937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8" name="Picture 11" descr="Wilberforce"/>
          <p:cNvPicPr>
            <a:picLocks noChangeAspect="1" noChangeArrowheads="1"/>
          </p:cNvPicPr>
          <p:nvPr/>
        </p:nvPicPr>
        <p:blipFill>
          <a:blip r:embed="rId6" cstate="print"/>
          <a:srcRect l="12213" r="13028"/>
          <a:stretch>
            <a:fillRect/>
          </a:stretch>
        </p:blipFill>
        <p:spPr bwMode="auto">
          <a:xfrm>
            <a:off x="3550407" y="3653080"/>
            <a:ext cx="1516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125957" y="745090"/>
            <a:ext cx="24225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dirty="0">
                <a:solidFill>
                  <a:srgbClr val="000099"/>
                </a:solidFill>
                <a:latin typeface="Arial" charset="0"/>
                <a:cs typeface="Arial" charset="0"/>
              </a:rPr>
              <a:t>Samuel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Wilberforce</a:t>
            </a:r>
            <a:endParaRPr lang="cs-CZ" sz="2000" dirty="0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algn="ctr"/>
            <a:r>
              <a:rPr lang="cs-CZ" sz="1800" dirty="0">
                <a:latin typeface="Arial" charset="0"/>
                <a:cs typeface="Arial" charset="0"/>
              </a:rPr>
              <a:t>(1805–1873)</a:t>
            </a:r>
          </a:p>
        </p:txBody>
      </p:sp>
      <p:pic>
        <p:nvPicPr>
          <p:cNvPr id="10" name="Picture 9" descr="File:Samuel Wilberforce by George Richmond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36856" y="1644650"/>
            <a:ext cx="339407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90538" y="300383"/>
            <a:ext cx="7446526" cy="5827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1868: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V</a:t>
            </a:r>
            <a:r>
              <a:rPr lang="cs-CZ" sz="2000" i="1" dirty="0" err="1">
                <a:latin typeface="Arial" charset="0"/>
                <a:cs typeface="Arial" charset="0"/>
              </a:rPr>
              <a:t>ariation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A</a:t>
            </a:r>
            <a:r>
              <a:rPr lang="cs-CZ" sz="2000" i="1" dirty="0" err="1">
                <a:latin typeface="Arial" charset="0"/>
                <a:cs typeface="Arial" charset="0"/>
              </a:rPr>
              <a:t>nimals</a:t>
            </a:r>
            <a:r>
              <a:rPr lang="cs-CZ" sz="2000" i="1" dirty="0">
                <a:latin typeface="Arial" charset="0"/>
                <a:cs typeface="Arial" charset="0"/>
              </a:rPr>
              <a:t> and </a:t>
            </a:r>
            <a:r>
              <a:rPr lang="en-GB" sz="2000" i="1" dirty="0">
                <a:latin typeface="Arial" charset="0"/>
                <a:cs typeface="Arial" charset="0"/>
              </a:rPr>
              <a:t>P</a:t>
            </a:r>
            <a:r>
              <a:rPr lang="cs-CZ" sz="2000" i="1" dirty="0" err="1">
                <a:latin typeface="Arial" charset="0"/>
                <a:cs typeface="Arial" charset="0"/>
              </a:rPr>
              <a:t>lants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under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D</a:t>
            </a:r>
            <a:r>
              <a:rPr lang="cs-CZ" sz="2000" i="1" dirty="0" err="1">
                <a:latin typeface="Arial" charset="0"/>
                <a:cs typeface="Arial" charset="0"/>
              </a:rPr>
              <a:t>omestication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sz="2000" dirty="0">
                <a:latin typeface="Arial" charset="0"/>
                <a:cs typeface="Arial" charset="0"/>
              </a:rPr>
              <a:t>           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>1871: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D</a:t>
            </a:r>
            <a:r>
              <a:rPr lang="cs-CZ" sz="2000" i="1" dirty="0" err="1">
                <a:latin typeface="Arial" charset="0"/>
                <a:cs typeface="Arial" charset="0"/>
              </a:rPr>
              <a:t>escent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an</a:t>
            </a:r>
            <a:r>
              <a:rPr lang="cs-CZ" sz="2000" i="1" dirty="0">
                <a:latin typeface="Arial" charset="0"/>
                <a:cs typeface="Arial" charset="0"/>
              </a:rPr>
              <a:t>, and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 err="1">
                <a:latin typeface="Arial" charset="0"/>
                <a:cs typeface="Arial" charset="0"/>
              </a:rPr>
              <a:t>election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en-GB" sz="2000" i="1" dirty="0">
                <a:latin typeface="Arial" charset="0"/>
                <a:cs typeface="Arial" charset="0"/>
              </a:rPr>
              <a:t>R</a:t>
            </a:r>
            <a:r>
              <a:rPr lang="cs-CZ" sz="2000" i="1" dirty="0" err="1">
                <a:latin typeface="Arial" charset="0"/>
                <a:cs typeface="Arial" charset="0"/>
              </a:rPr>
              <a:t>elation</a:t>
            </a:r>
            <a:r>
              <a:rPr lang="cs-CZ" sz="2000" i="1" dirty="0">
                <a:latin typeface="Arial" charset="0"/>
                <a:cs typeface="Arial" charset="0"/>
              </a:rPr>
              <a:t> to </a:t>
            </a:r>
            <a:br>
              <a:rPr lang="cs-CZ" sz="2000" i="1" dirty="0">
                <a:latin typeface="Arial" charset="0"/>
                <a:cs typeface="Arial" charset="0"/>
              </a:rPr>
            </a:br>
            <a:r>
              <a:rPr lang="cs-CZ" sz="2000" i="1" dirty="0">
                <a:latin typeface="Arial" charset="0"/>
                <a:cs typeface="Arial" charset="0"/>
              </a:rPr>
              <a:t>           </a:t>
            </a:r>
            <a:r>
              <a:rPr lang="en-GB" sz="2000" i="1" dirty="0">
                <a:latin typeface="Arial" charset="0"/>
                <a:cs typeface="Arial" charset="0"/>
              </a:rPr>
              <a:t>S</a:t>
            </a:r>
            <a:r>
              <a:rPr lang="cs-CZ" sz="2000" i="1" dirty="0">
                <a:latin typeface="Arial" charset="0"/>
                <a:cs typeface="Arial" charset="0"/>
              </a:rPr>
              <a:t>ex</a:t>
            </a:r>
            <a:endParaRPr lang="en-GB" sz="2000" i="1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000" dirty="0">
                <a:latin typeface="Arial" charset="0"/>
                <a:cs typeface="Arial" charset="0"/>
              </a:rPr>
              <a:t>1872: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E</a:t>
            </a:r>
            <a:r>
              <a:rPr lang="cs-CZ" sz="2000" i="1" dirty="0" err="1">
                <a:latin typeface="Arial" charset="0"/>
                <a:cs typeface="Arial" charset="0"/>
              </a:rPr>
              <a:t>xpression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of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cs-CZ" sz="2000" i="1" dirty="0" err="1">
                <a:latin typeface="Arial" charset="0"/>
                <a:cs typeface="Arial" charset="0"/>
              </a:rPr>
              <a:t>the</a:t>
            </a:r>
            <a:r>
              <a:rPr lang="cs-CZ" sz="2000" i="1" dirty="0">
                <a:latin typeface="Arial" charset="0"/>
                <a:cs typeface="Arial" charset="0"/>
              </a:rPr>
              <a:t> </a:t>
            </a:r>
            <a:r>
              <a:rPr lang="en-GB" sz="2000" i="1" dirty="0">
                <a:latin typeface="Arial" charset="0"/>
                <a:cs typeface="Arial" charset="0"/>
              </a:rPr>
              <a:t>E</a:t>
            </a:r>
            <a:r>
              <a:rPr lang="cs-CZ" sz="2000" i="1" dirty="0" err="1">
                <a:latin typeface="Arial" charset="0"/>
                <a:cs typeface="Arial" charset="0"/>
              </a:rPr>
              <a:t>motions</a:t>
            </a:r>
            <a:r>
              <a:rPr lang="cs-CZ" sz="2000" i="1" dirty="0">
                <a:latin typeface="Arial" charset="0"/>
                <a:cs typeface="Arial" charset="0"/>
              </a:rPr>
              <a:t> in </a:t>
            </a:r>
            <a:r>
              <a:rPr lang="en-GB" sz="2000" i="1" dirty="0">
                <a:latin typeface="Arial" charset="0"/>
                <a:cs typeface="Arial" charset="0"/>
              </a:rPr>
              <a:t>M</a:t>
            </a:r>
            <a:r>
              <a:rPr lang="cs-CZ" sz="2000" i="1" dirty="0" err="1">
                <a:latin typeface="Arial" charset="0"/>
                <a:cs typeface="Arial" charset="0"/>
              </a:rPr>
              <a:t>an</a:t>
            </a:r>
            <a:r>
              <a:rPr lang="cs-CZ" sz="2000" i="1" dirty="0">
                <a:latin typeface="Arial" charset="0"/>
                <a:cs typeface="Arial" charset="0"/>
              </a:rPr>
              <a:t> and </a:t>
            </a:r>
            <a:r>
              <a:rPr lang="en-GB" sz="2000" i="1" dirty="0">
                <a:latin typeface="Arial" charset="0"/>
                <a:cs typeface="Arial" charset="0"/>
              </a:rPr>
              <a:t>A</a:t>
            </a:r>
            <a:r>
              <a:rPr lang="cs-CZ" sz="2000" i="1" dirty="0" err="1">
                <a:latin typeface="Arial" charset="0"/>
                <a:cs typeface="Arial" charset="0"/>
              </a:rPr>
              <a:t>nimals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 cstate="print"/>
          <a:srcRect l="3763" t="4361" r="1971" b="3362"/>
          <a:stretch>
            <a:fillRect/>
          </a:stretch>
        </p:blipFill>
        <p:spPr bwMode="auto">
          <a:xfrm>
            <a:off x="7189788" y="796925"/>
            <a:ext cx="179228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4" cstate="print"/>
          <a:srcRect t="2481"/>
          <a:stretch>
            <a:fillRect/>
          </a:stretch>
        </p:blipFill>
        <p:spPr bwMode="auto">
          <a:xfrm>
            <a:off x="3273425" y="2198688"/>
            <a:ext cx="2071688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1" descr="1872_Expression_F1142_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1375" y="3781425"/>
            <a:ext cx="1811338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1871_Descent_F937"/>
          <p:cNvPicPr>
            <a:picLocks noChangeAspect="1" noChangeArrowheads="1"/>
          </p:cNvPicPr>
          <p:nvPr/>
        </p:nvPicPr>
        <p:blipFill>
          <a:blip r:embed="rId6" cstate="print"/>
          <a:srcRect t="3696" b="1778"/>
          <a:stretch>
            <a:fillRect/>
          </a:stretch>
        </p:blipFill>
        <p:spPr bwMode="auto">
          <a:xfrm>
            <a:off x="2276475" y="2197100"/>
            <a:ext cx="738188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15" descr="o-puvodu-clov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567" y="3723585"/>
            <a:ext cx="121285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6" descr="o-pohlavnim-vyberu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79455" y="1843985"/>
            <a:ext cx="121602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7" descr="Darwin-187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00" y="3698875"/>
            <a:ext cx="12128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18" descr="Darwin-186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3413" y="2025650"/>
            <a:ext cx="128587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1441450" y="2028825"/>
            <a:ext cx="5207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1868</a:t>
            </a:r>
          </a:p>
        </p:txBody>
      </p:sp>
      <p:sp>
        <p:nvSpPr>
          <p:cNvPr id="54284" name="Text Box 20"/>
          <p:cNvSpPr txBox="1">
            <a:spLocks noChangeArrowheads="1"/>
          </p:cNvSpPr>
          <p:nvPr/>
        </p:nvSpPr>
        <p:spPr bwMode="auto">
          <a:xfrm>
            <a:off x="1409700" y="3687763"/>
            <a:ext cx="520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/>
              <a:t>1871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7" descr="File:Darwins Funeral - The Graphic 1882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0" y="1023938"/>
            <a:ext cx="4398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299" name="Picture 11" descr="Funeral1"/>
          <p:cNvPicPr>
            <a:picLocks noChangeAspect="1" noChangeArrowheads="1"/>
          </p:cNvPicPr>
          <p:nvPr/>
        </p:nvPicPr>
        <p:blipFill>
          <a:blip r:embed="rId5" cstate="print"/>
          <a:srcRect l="3670" t="5382" r="4561" b="5949"/>
          <a:stretch>
            <a:fillRect/>
          </a:stretch>
        </p:blipFill>
        <p:spPr bwMode="auto">
          <a:xfrm>
            <a:off x="193676" y="4300452"/>
            <a:ext cx="3122612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0" name="Picture 13" descr="Westminster_Ma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8950" y="174625"/>
            <a:ext cx="3086100" cy="45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14"/>
          <p:cNvSpPr txBox="1">
            <a:spLocks noChangeArrowheads="1"/>
          </p:cNvSpPr>
          <p:nvPr/>
        </p:nvSpPr>
        <p:spPr bwMode="auto">
          <a:xfrm>
            <a:off x="319088" y="352425"/>
            <a:ext cx="37259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  <a:cs typeface="Arial" charset="0"/>
              </a:rPr>
              <a:t>+ 19</a:t>
            </a:r>
            <a:r>
              <a:rPr lang="en-GB" sz="2000" baseline="30000" dirty="0" err="1">
                <a:latin typeface="Arial" charset="0"/>
                <a:cs typeface="Arial" charset="0"/>
              </a:rPr>
              <a:t>th</a:t>
            </a:r>
            <a:r>
              <a:rPr lang="en-GB" sz="2000" dirty="0">
                <a:latin typeface="Arial" charset="0"/>
                <a:cs typeface="Arial" charset="0"/>
              </a:rPr>
              <a:t> April</a:t>
            </a:r>
            <a:r>
              <a:rPr lang="cs-CZ" sz="2000" dirty="0">
                <a:latin typeface="Arial" charset="0"/>
                <a:cs typeface="Arial" charset="0"/>
              </a:rPr>
              <a:t> 1882, Down House </a:t>
            </a:r>
          </a:p>
        </p:txBody>
      </p:sp>
      <p:sp>
        <p:nvSpPr>
          <p:cNvPr id="55302" name="AutoShape 15"/>
          <p:cNvSpPr>
            <a:spLocks noChangeArrowheads="1"/>
          </p:cNvSpPr>
          <p:nvPr/>
        </p:nvSpPr>
        <p:spPr bwMode="auto">
          <a:xfrm>
            <a:off x="8148638" y="2874963"/>
            <a:ext cx="865187" cy="309562"/>
          </a:xfrm>
          <a:prstGeom prst="wedgeRectCallout">
            <a:avLst>
              <a:gd name="adj1" fmla="val -51653"/>
              <a:gd name="adj2" fmla="val 9153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Newton</a:t>
            </a:r>
          </a:p>
        </p:txBody>
      </p:sp>
      <p:sp>
        <p:nvSpPr>
          <p:cNvPr id="55303" name="AutoShape 16"/>
          <p:cNvSpPr>
            <a:spLocks noChangeArrowheads="1"/>
          </p:cNvSpPr>
          <p:nvPr/>
        </p:nvSpPr>
        <p:spPr bwMode="auto">
          <a:xfrm>
            <a:off x="7810500" y="2366963"/>
            <a:ext cx="865188" cy="309562"/>
          </a:xfrm>
          <a:prstGeom prst="wedgeRectCallout">
            <a:avLst>
              <a:gd name="adj1" fmla="val -41009"/>
              <a:gd name="adj2" fmla="val 22076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Maxwell</a:t>
            </a:r>
          </a:p>
        </p:txBody>
      </p:sp>
      <p:sp>
        <p:nvSpPr>
          <p:cNvPr id="55304" name="AutoShape 17"/>
          <p:cNvSpPr>
            <a:spLocks noChangeArrowheads="1"/>
          </p:cNvSpPr>
          <p:nvPr/>
        </p:nvSpPr>
        <p:spPr bwMode="auto">
          <a:xfrm>
            <a:off x="8062913" y="3995738"/>
            <a:ext cx="865187" cy="309562"/>
          </a:xfrm>
          <a:prstGeom prst="wedgeRectCallout">
            <a:avLst>
              <a:gd name="adj1" fmla="val -64495"/>
              <a:gd name="adj2" fmla="val -17513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Faraday</a:t>
            </a:r>
          </a:p>
        </p:txBody>
      </p:sp>
      <p:sp>
        <p:nvSpPr>
          <p:cNvPr id="55305" name="AutoShape 18"/>
          <p:cNvSpPr>
            <a:spLocks noChangeArrowheads="1"/>
          </p:cNvSpPr>
          <p:nvPr/>
        </p:nvSpPr>
        <p:spPr bwMode="auto">
          <a:xfrm>
            <a:off x="6846888" y="2749550"/>
            <a:ext cx="955675" cy="309563"/>
          </a:xfrm>
          <a:prstGeom prst="wedgeRectCallout">
            <a:avLst>
              <a:gd name="adj1" fmla="val 23088"/>
              <a:gd name="adj2" fmla="val 1038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Herschel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AutoShape 19"/>
          <p:cNvSpPr>
            <a:spLocks noChangeArrowheads="1"/>
          </p:cNvSpPr>
          <p:nvPr/>
        </p:nvSpPr>
        <p:spPr bwMode="auto">
          <a:xfrm>
            <a:off x="5722938" y="3219450"/>
            <a:ext cx="865187" cy="309563"/>
          </a:xfrm>
          <a:prstGeom prst="wedgeRectCallout">
            <a:avLst>
              <a:gd name="adj1" fmla="val 128718"/>
              <a:gd name="adj2" fmla="val 2333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Darwin</a:t>
            </a:r>
          </a:p>
        </p:txBody>
      </p:sp>
      <p:pic>
        <p:nvPicPr>
          <p:cNvPr id="55307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1493" y="4063207"/>
            <a:ext cx="30940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5308" name="Picture 4" descr="Darwin_tom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1269" y="4473575"/>
            <a:ext cx="3068638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Text Box 6"/>
          <p:cNvSpPr txBox="1">
            <a:spLocks noChangeArrowheads="1"/>
          </p:cNvSpPr>
          <p:nvPr/>
        </p:nvSpPr>
        <p:spPr bwMode="auto">
          <a:xfrm>
            <a:off x="818736" y="541407"/>
            <a:ext cx="47410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Darwin</a:t>
            </a:r>
            <a:r>
              <a:rPr lang="en-GB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’s</a:t>
            </a:r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t</a:t>
            </a:r>
            <a:r>
              <a:rPr lang="en-GB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h</a:t>
            </a:r>
            <a:r>
              <a:rPr lang="cs-CZ" b="1" dirty="0" err="1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eor</a:t>
            </a:r>
            <a:r>
              <a:rPr lang="en-GB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y</a:t>
            </a:r>
            <a:r>
              <a:rPr lang="cs-CZ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= DARWINISM:</a:t>
            </a:r>
          </a:p>
        </p:txBody>
      </p: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490538" y="1632778"/>
            <a:ext cx="6320961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1. </a:t>
            </a:r>
            <a:r>
              <a:rPr lang="en-GB" sz="2000" dirty="0">
                <a:latin typeface="Arial" charset="0"/>
              </a:rPr>
              <a:t>Descent of all species from a common ancestor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</a:t>
            </a:r>
            <a:r>
              <a:rPr lang="en-GB" sz="2000" dirty="0" smtClean="0">
                <a:latin typeface="Arial" charset="0"/>
              </a:rPr>
              <a:t>o a</a:t>
            </a:r>
            <a:r>
              <a:rPr lang="cs-CZ" sz="2000" dirty="0" err="1" smtClean="0">
                <a:latin typeface="Arial" charset="0"/>
              </a:rPr>
              <a:t>ction</a:t>
            </a:r>
            <a:r>
              <a:rPr lang="cs-CZ" sz="2000" dirty="0" smtClean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of</a:t>
            </a:r>
            <a:r>
              <a:rPr lang="cs-CZ" sz="2000" dirty="0" smtClean="0">
                <a:latin typeface="Arial" charset="0"/>
              </a:rPr>
              <a:t> a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supernatural being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    (</a:t>
            </a:r>
            <a:r>
              <a:rPr lang="cs-CZ" sz="2000" dirty="0" err="1">
                <a:latin typeface="Arial" charset="0"/>
              </a:rPr>
              <a:t>materialistic</a:t>
            </a:r>
            <a:r>
              <a:rPr lang="en-GB" sz="2000" dirty="0">
                <a:latin typeface="Arial" charset="0"/>
              </a:rPr>
              <a:t> explanation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n</a:t>
            </a:r>
            <a:r>
              <a:rPr lang="en-GB" sz="2000" dirty="0">
                <a:latin typeface="Arial" charset="0"/>
              </a:rPr>
              <a:t>o abiogenesis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>
                <a:latin typeface="Arial" charset="0"/>
              </a:rPr>
              <a:t>species emerge from other species</a:t>
            </a:r>
            <a:endParaRPr lang="cs-CZ" sz="2000" dirty="0">
              <a:latin typeface="Arial" charset="0"/>
            </a:endParaRPr>
          </a:p>
          <a:p>
            <a:pPr defTabSz="540000"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  divergence </a:t>
            </a:r>
            <a:r>
              <a:rPr lang="en-GB" sz="2000" dirty="0">
                <a:latin typeface="Arial" charset="0"/>
              </a:rPr>
              <a:t>by accumulating small changes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(</a:t>
            </a:r>
            <a:r>
              <a:rPr lang="en-GB" sz="2000" dirty="0">
                <a:latin typeface="Arial" charset="0"/>
              </a:rPr>
              <a:t>no </a:t>
            </a:r>
            <a:r>
              <a:rPr lang="en-GB" sz="2000" dirty="0" err="1">
                <a:latin typeface="Arial" charset="0"/>
              </a:rPr>
              <a:t>saltations</a:t>
            </a:r>
            <a:r>
              <a:rPr lang="cs-CZ" sz="2000" dirty="0">
                <a:latin typeface="Arial" charset="0"/>
              </a:rPr>
              <a:t>, n</a:t>
            </a:r>
            <a:r>
              <a:rPr lang="en-GB" sz="2000" dirty="0">
                <a:latin typeface="Arial" charset="0"/>
              </a:rPr>
              <a:t>o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c</a:t>
            </a:r>
            <a:r>
              <a:rPr lang="cs-CZ" sz="2000" dirty="0" err="1">
                <a:latin typeface="Arial" charset="0"/>
              </a:rPr>
              <a:t>atastro</a:t>
            </a:r>
            <a:r>
              <a:rPr lang="en-GB" sz="2000" dirty="0" err="1">
                <a:latin typeface="Arial" charset="0"/>
              </a:rPr>
              <a:t>ph</a:t>
            </a:r>
            <a:r>
              <a:rPr lang="cs-CZ" sz="2000" dirty="0" err="1">
                <a:latin typeface="Arial" charset="0"/>
              </a:rPr>
              <a:t>ism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pic>
        <p:nvPicPr>
          <p:cNvPr id="56326" name="Picture 18" descr="nový-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98970" y="259496"/>
            <a:ext cx="17907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490538" y="4151105"/>
            <a:ext cx="34838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T</a:t>
            </a:r>
            <a:r>
              <a:rPr lang="en-GB" sz="2000" dirty="0">
                <a:latin typeface="Arial" charset="0"/>
              </a:rPr>
              <a:t>h</a:t>
            </a:r>
            <a:r>
              <a:rPr lang="cs-CZ" sz="2000" dirty="0" err="1">
                <a:latin typeface="Arial" charset="0"/>
              </a:rPr>
              <a:t>eor</a:t>
            </a:r>
            <a:r>
              <a:rPr lang="en-GB" sz="2000" dirty="0">
                <a:latin typeface="Arial" charset="0"/>
              </a:rPr>
              <a:t>y of natural selection</a:t>
            </a:r>
            <a:endParaRPr lang="cs-CZ" sz="2000" dirty="0">
              <a:latin typeface="Arial" charset="0"/>
            </a:endParaRPr>
          </a:p>
        </p:txBody>
      </p:sp>
      <p:pic>
        <p:nvPicPr>
          <p:cNvPr id="14" name="Picture 11" descr="darwin's_notebo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4632" y="3663970"/>
            <a:ext cx="2642290" cy="2504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490538" y="0"/>
            <a:ext cx="8653462" cy="3191201"/>
            <a:chOff x="490538" y="0"/>
            <a:chExt cx="8653462" cy="3191201"/>
          </a:xfrm>
        </p:grpSpPr>
        <p:pic>
          <p:nvPicPr>
            <p:cNvPr id="3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t="4427" r="41507" b="40926"/>
            <a:stretch>
              <a:fillRect/>
            </a:stretch>
          </p:blipFill>
          <p:spPr bwMode="auto">
            <a:xfrm>
              <a:off x="490538" y="436584"/>
              <a:ext cx="4250427" cy="247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 Box 14"/>
            <p:cNvSpPr txBox="1">
              <a:spLocks noChangeArrowheads="1"/>
            </p:cNvSpPr>
            <p:nvPr/>
          </p:nvSpPr>
          <p:spPr bwMode="auto">
            <a:xfrm>
              <a:off x="927324" y="307008"/>
              <a:ext cx="16642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 err="1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transformism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" name="Picture 13" descr="1"/>
            <p:cNvPicPr>
              <a:picLocks noChangeAspect="1" noChangeArrowheads="1"/>
            </p:cNvPicPr>
            <p:nvPr/>
          </p:nvPicPr>
          <p:blipFill>
            <a:blip r:embed="rId2" cstate="print"/>
            <a:srcRect l="58599" t="4427" r="-3558" b="40926"/>
            <a:stretch>
              <a:fillRect/>
            </a:stretch>
          </p:blipFill>
          <p:spPr bwMode="auto">
            <a:xfrm>
              <a:off x="4929809" y="0"/>
              <a:ext cx="4214191" cy="3191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5433064" y="2377660"/>
              <a:ext cx="13837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D</a:t>
              </a:r>
              <a:r>
                <a:rPr lang="cs-CZ" sz="2000" dirty="0" err="1">
                  <a:solidFill>
                    <a:srgbClr val="CE0000"/>
                  </a:solidFill>
                  <a:latin typeface="Arial" pitchFamily="34" charset="0"/>
                  <a:cs typeface="Arial" pitchFamily="34" charset="0"/>
                </a:rPr>
                <a:t>arwinism</a:t>
              </a:r>
              <a:endParaRPr lang="cs-CZ" sz="2000" dirty="0">
                <a:solidFill>
                  <a:srgbClr val="CE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16200000">
            <a:off x="2935543" y="1763969"/>
            <a:ext cx="3548723" cy="621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458377" y="455613"/>
            <a:ext cx="6033575" cy="5847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200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EVOLUTIONARY BIOLOGY</a:t>
            </a:r>
            <a:endParaRPr lang="cs-CZ" sz="2800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2270125" y="574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9221" name="Text Box 6"/>
          <p:cNvSpPr txBox="1">
            <a:spLocks noChangeArrowheads="1"/>
          </p:cNvSpPr>
          <p:nvPr/>
        </p:nvSpPr>
        <p:spPr bwMode="auto">
          <a:xfrm>
            <a:off x="303934" y="1339850"/>
            <a:ext cx="8605240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latin typeface="Arial" charset="0"/>
              </a:rPr>
              <a:t>= </a:t>
            </a:r>
            <a:r>
              <a:rPr lang="cs-CZ" sz="2800" dirty="0" err="1">
                <a:latin typeface="Arial" charset="0"/>
              </a:rPr>
              <a:t>scientific</a:t>
            </a:r>
            <a:r>
              <a:rPr lang="cs-CZ" sz="2800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field</a:t>
            </a:r>
            <a:r>
              <a:rPr lang="cs-CZ" sz="2800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studying principles of</a:t>
            </a:r>
            <a:endParaRPr lang="cs-CZ" sz="2800" dirty="0">
              <a:latin typeface="Arial" charset="0"/>
            </a:endParaRPr>
          </a:p>
          <a:p>
            <a:pPr algn="ctr"/>
            <a:r>
              <a:rPr lang="cs-CZ" sz="2800" dirty="0" err="1">
                <a:solidFill>
                  <a:srgbClr val="E10000"/>
                </a:solidFill>
                <a:latin typeface="Arial" charset="0"/>
              </a:rPr>
              <a:t>biologic</a:t>
            </a:r>
            <a:r>
              <a:rPr lang="en-GB" sz="2800" dirty="0">
                <a:solidFill>
                  <a:srgbClr val="E10000"/>
                </a:solidFill>
                <a:latin typeface="Arial" charset="0"/>
              </a:rPr>
              <a:t>al</a:t>
            </a:r>
            <a:r>
              <a:rPr lang="cs-CZ" sz="28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800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800" dirty="0" err="1">
                <a:solidFill>
                  <a:srgbClr val="E10000"/>
                </a:solidFill>
                <a:latin typeface="Arial" charset="0"/>
              </a:rPr>
              <a:t>tion</a:t>
            </a:r>
            <a:endParaRPr lang="cs-CZ" sz="2800" dirty="0">
              <a:solidFill>
                <a:srgbClr val="E10000"/>
              </a:solidFill>
              <a:latin typeface="Arial" charset="0"/>
            </a:endParaRPr>
          </a:p>
          <a:p>
            <a:pPr algn="ctr"/>
            <a:endParaRPr lang="cs-CZ" sz="2800" dirty="0">
              <a:latin typeface="Arial" charset="0"/>
            </a:endParaRPr>
          </a:p>
          <a:p>
            <a:pPr algn="ctr"/>
            <a:r>
              <a:rPr lang="en-GB" sz="2800" u="sng" dirty="0">
                <a:solidFill>
                  <a:srgbClr val="E10000"/>
                </a:solidFill>
                <a:latin typeface="Arial" charset="0"/>
              </a:rPr>
              <a:t>proper</a:t>
            </a:r>
            <a:r>
              <a:rPr lang="cs-CZ" sz="2800" u="sng" dirty="0">
                <a:solidFill>
                  <a:srgbClr val="E10000"/>
                </a:solidFill>
                <a:latin typeface="Arial" charset="0"/>
              </a:rPr>
              <a:t>ti</a:t>
            </a:r>
            <a:r>
              <a:rPr lang="en-GB" sz="2800" u="sng" dirty="0" err="1">
                <a:solidFill>
                  <a:srgbClr val="E10000"/>
                </a:solidFill>
                <a:latin typeface="Arial" charset="0"/>
              </a:rPr>
              <a:t>es</a:t>
            </a:r>
            <a:r>
              <a:rPr lang="cs-CZ" sz="2800" dirty="0">
                <a:latin typeface="Arial" charset="0"/>
              </a:rPr>
              <a:t> a</a:t>
            </a:r>
            <a:r>
              <a:rPr lang="en-GB" sz="2800" dirty="0" err="1">
                <a:latin typeface="Arial" charset="0"/>
              </a:rPr>
              <a:t>nd</a:t>
            </a:r>
            <a:r>
              <a:rPr lang="cs-CZ" sz="2800" dirty="0">
                <a:latin typeface="Arial" charset="0"/>
              </a:rPr>
              <a:t> </a:t>
            </a:r>
            <a:r>
              <a:rPr lang="cs-CZ" sz="2800" u="sng" dirty="0" err="1">
                <a:solidFill>
                  <a:srgbClr val="E10000"/>
                </a:solidFill>
                <a:latin typeface="Arial" charset="0"/>
              </a:rPr>
              <a:t>mechanism</a:t>
            </a:r>
            <a:r>
              <a:rPr lang="en-GB" sz="2800" u="sng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sz="2800" dirty="0">
                <a:latin typeface="Arial" charset="0"/>
              </a:rPr>
              <a:t> </a:t>
            </a:r>
            <a:r>
              <a:rPr lang="en-GB" sz="2800" dirty="0">
                <a:latin typeface="Arial" charset="0"/>
              </a:rPr>
              <a:t>of evolutionary process</a:t>
            </a:r>
            <a:endParaRPr lang="cs-CZ" dirty="0">
              <a:latin typeface="Arial" charset="0"/>
            </a:endParaRPr>
          </a:p>
          <a:p>
            <a:pPr algn="ctr"/>
            <a:endParaRPr lang="cs-CZ" dirty="0">
              <a:latin typeface="Arial" charset="0"/>
            </a:endParaRPr>
          </a:p>
        </p:txBody>
      </p:sp>
      <p:sp>
        <p:nvSpPr>
          <p:cNvPr id="9223" name="AutoShape 7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225" name="AutoShape 9" descr="data:image/jpeg;base64,/9j/4AAQSkZJRgABAQAAAQABAAD/2wCEAAkGBxQSEhUUEhQUFhUVGBYXFRUYFxQUFRQVFxcXFxUXFxcYHCggGBolHBQUITEhJSkrLi4uFx8zODMsNygtLisBCgoKBQUFDgUFDisZExkrKysrKysrKysrKysrKysrKysrKysrKysrKysrKysrKysrKysrKysrKysrKysrKysrK//AABEIAOAA4AMBIgACEQEDEQH/xAAcAAABBQEBAQAAAAAAAAAAAAACAQMEBQYABwj/xAA+EAABAwEFBQUGBQMCBwAAAAABAAIRAwQFEiExBkFRYXETIoGRoQcyQrHB8BQjUtHhYnLxFYIkM0NTc5Ki/8QAFAEBAAAAAAAAAAAAAAAAAAAAAP/EABQRAQAAAAAAAAAAAAAAAAAAAAD/2gAMAwEAAhEDEQA/APX10oV0oCSoEsoDlIhldKBVySVxKDpSSkJTL7QJhA8Smq9cMEnp1VZa7aA0y7du8f4VabZid3A556GBu+SC8q24Rz+XFR69s56EKC81IjDCrXVXBoDp1AJ9P2QXX+pEYHTId9hSrNbSZnj6QM/VefXhez6eAcAQeREaKyui/A497x9Ag3dOqHZhEFU3dbRvOREg8eXqrJj5EhA6ulCuQGuQpUCgogUCUICSgJEoQKEQQpQUASulIuQKCulClQKulCklAUrnugSUEqvvG15ENKALXeUjuqvFapVMMb1O4btUViu4vMuGEct6u6dMNEAQEECzXM0Z1CXnyb5KyYwAQAB0CWUkoOcFAtN3tdPPVTigxFBmLfs/2hz3T47lHOy4GhgxErXOCbeUGLeyrZcMjGwEy7PuTvKt6F4FwDmOmBPhoAVaVIMgieSyV7WN9lLqtnGJhzq094HFvLkg2t229tZpLTOE4XcMQAJjjqpaxdy2kNDHB0tAM7hidDnaZE7vBbCjUkA8QgdBXJAV0oCBRAoAUUoCShCCuBQOBKEEoggaldKFcEBSlQrkBJCuCQlAzaXwFGZZg7M6KS/MoS+SgPRcCgJShA5KSFwRQgBNlPEJipuQC50JtxTtfRRS6EA1XKC+pkpFZygVnoMhtLZ3Wd2OkSKTjOAaMcYOXAZfRbTYe9DXod73m69DoVV21ge0tdocj9FTbO2t1mtPZ5hpMRmZG4knKUHqErpQgpQgIFEECUIDSoAUqA5RApsIgUALpQpUCpZQyulAspHFdKatDoaUDWMoWuQA5QgplBKxLgU20o0DrXJxrkwxGAgNxUec0tV5GijNf1QPVVFeUtWomapQR6z1XV3x5+alVznxVXaqpmBP3/hA1UtIJP3mq62uJHaMJBac4kyOcJu22kAEAZic+f2UzctUOc9pk5c89xHLig9H2ftwrWdj5kwJ35qyCy2wwLWVKcyGukdCtQEBApQhSgoCSoQuCApRBAiCACV0oZXICJXShXICUa2uyCflQLce90CDseSRAx0opzQSGlHKii0N0kTvG9K6sOPgglNKdLlXmsDoUbK/EoH3GULWwEDKgzP3kl7UZkIELM5Ki1wPJSKlUDeq20VtUEa0u1VPaah137/orItlRrTRgff3wQZG8K0AzrnoVHuC1lr+uvIc0zfLpJjjpvTd3vLDI1y9dct6D1LZJsF/E58QtKsxsaZxGIkfVaYoOlEgRIFBShIuCBUQKAIwgaSpFxQcuK5C90AnggVVdsd+YfBQNndpGWsPcyWupuLXtdGXA5atP0Kl2kYn55aZdEDlM5Jm02kMaSTCflVd6Nx93cdSgyF8220VnHsQYbnMNOY4Ss7Xv+1sBa4xyzn+Fp7ZtJSBextXs6VPuue0B1Wq/e2mOH9RWVvHaGxukfharjvfUrODz0AyQM2Xa60Nd3nuI5RPqFsLj21NTC2oMzAkcd/Ref2mmHgOZjE+6yoJkDXC/fnuT11WZ/aMwgySMiOevMIPZ/x8gAHX1TzrQGgyku67xhBOZgfJZz2hWs0KBI3mJ5oLG3bR0qYlzgPGVWN2uszjGKfDzXj9W1PecySn7Jd1d+dNjnRwz9EHt9httOoe44Hiq+9LypvNVlN2bDB3EdOK8us98VaJyljtCIIHlxUuhtGZcXAYne8ePDogmWr3ic8okbyZT1AYXNgjdx0Kh1bUCWnLOCeR3p6k4SOf3CD07YWpOLKIaPOc1q3LJbACQ48v2WscUCIggRBAS5IEqAgiCAImoGyuSpECKPbnRTd0KkEKJeTZZ459Dl9QgwNz3EbI51ZjiZ99u4tJkjnC1VCvjg8kNoGBpgbvos9steTnVa9OoAHMc0gCYLXTBCDWtKjW6zYgRiicp3wdY/dPU3Z8lJdCDKt2VoMgtpsLm5gkTHRUl4ez+nVql+J7JJdhhjmyczBxDKVu7ZZnOHdMHn/EH1VX/pdoJ/5gg8jl0koKatsvTfSZSqOOFhkGQJJ1OWk8la3dcFOkIAxCZbizLOIDjmRlvVlZrsDQO0djPz8FJc1A7ZTAXn3teeTSYBvfn5FegNENXmHtAteOsxh0EkoMrZrhLSGup1qjiAS1gwt72gxnXwVxedlNiFMupUKWNpdpUrVRGgc7EMycsjkt5c1pxUW4Ydhy55BM39Y2WphbUbiw5A6Pad40I8wUHltovjth3xB4ElzfAnvN8yFXVGA5t8RwWmvXZnA0loqCP1FkdBESs6LO5uoMHKUEy73zhDuiuGNnMaDRU1kYruyOGEjpnw/jNB6Z7Om/lPdza30k/MLUuXm+z+2dKz2VtJgLquJ5eSCGtzMf3ZYVttn7z/E0GVYjFiHLuuLfogsUoSJQgIJUIRBAoRBCEQQNpFyRAqB7ZBB3pVyCnq05a7iCoLLEKXf+J8YjyGg9VNveuaLg7DiY4gVI1aDljHTKeRQ20ZgcB6IBDoUqkZzUVwyTlnqZBBPBSkwor7QAsXtftW5kUqPeqvOFoGsnRBpLbftNtRtJnfqP0aOG8ngArBknWJWKuOwMu1or2pxNWrk55zFM64Qd3XfC0lkv+hVzp1Gu6EILZ/un0Xm23bA0B7h8UEjnxXoBt7czlELzba29qVaq2liDm4hjAO6c80Gj2ca0Uw5hkOA++qdva78eYxSJiIn1Wa2QtXY1X2fFjpzipunMg7vDetu3NBh6lhtBJxPfg+LuyQBwmc8ty5lyVKwOINazJwIkYiYnLcRotq94kA/ws9tDf7aTcDTJk75jOdSgx95Wbsnlu8JutVwU8tXZdOaCtaXVXFzjJJ3qFedXv4R8Iz6n7CCLWqEDLfK+htmrCKFkoUv002z/AHEYnepK8M2dup1ptVGi0TLgXcGsBlxPgD6L6GcgRKEiUIFCUJAlQEEQQhEEDK5IlQIuK5IUDNqpgxPTzVQ+q4kh0CCY6blb2pst6Z+SrbbGRQDS++qZqVMOQ3oqToQVhJQUm018ChTJJz3c1WbA3EXH8bX9989k0/Cw/F1I05dUN6XabXbKdIg9kwGpU4OAIhvifqtiHEEACBoOSBu/LuZaaTqT/dd5zuIXjl7XbUu+qIMjVp4/yvaHB06Dnx8FQbVXG61MDRmBnKDyi07R2h4INR0HcqptQqwve7H0HFr2kcJET0Ve0INBs7ai3MTjY4PbnkW6PHlB8F6vYrwa9gcCMx9j5ryXZqmO1bMCcs9M8ls7qrljHDUNJby1gfRBcbQWiKTjO6ctV5nUql3GFpL8vjFlOekTI6+pVKLOGsad5zQdR7sHxPRV9U4nk8Sp1rqQ30C0nsz2dFe09o8TSoQ4k6OqHNrecanoOKDeez/ZoWOh2jx+fVALuLGatZy3E8+i0znIqjpTUoDBRAptpRBAYRBAESBQUaAIkDBK6UMpC5AcpJQ4l0oCOeuizl7XVaXOApVKbaQIJLsReAMy0CIOmsrQgoKpyPQ/JBQWWqC2RnPNPuVPc+KnFN5zDWmeIP7GQrI1BOX+EDVal2Zc9ozIA8icvVUd8G8CC6kym5m5odDyOOYHzWnZDijeYGSDz4XtbaQ79jru4kBzjz0kwmLPtf2eIuNRrpMU3gtMdD95L0IV4mdPNM122asMLxTdPwuDT6FB5Pet8Otg77hloMIBHiFnnU2h0afJetXns5YM4oMncGdz5HJY+9dnLPi/LLmAZe/2hPhGXmgrrjkPncN/30WxsdMP7XDHwnLiW7vJZN90OoZseTpLSANdJgraXDScyzue/JzyI5NAgfVBhL1pltU+Z6oqlaQBwGn31Ui+XgPJmSoFlsz6r8NNpc6HENGpwguPoCgatL5PT5/cL3H2e02tu+jhEYg5zubi4gn0HkvFdnrqqWyoKVISSe87cxs5udwhe+2Gzto0mUme7TaGjoN55oJT3LgU0XJWvQOgogU2CiQOtcilNNRygOUUpsFEEEdxQyucgJQGSuQyklAcrObabVU7BSkgPqvB7Onx/qdwaMlK2m2hp2KialQy4yKbJgvdwHLidy8t2Sa6870Y+0HFmajhuw082sA3Nkt+yg3tvMU6dUiCAMYO4PAkdQY9U1RtYmZBxaBXm0FlxF7DpUafPf4715RVvWpROEicBPUIPULG7epBEysZsztG2plIB4ExOgyWvoVwYOaCJbKbhMT0WYt910qhOOmO0PxAFp8xC3wqt0IHihqYP0jyHzQeYVLjrU82GQBo5zjHFdZrI6C4gcj15r0K12dhyBjwVbarBTptM4TviMvIIM7ZLN3pdDpJIG7lPrmpN93iBTg5QM4O9VF63pnDCABvjUcPVZy97eXEgERyQM2m0Y3L0z2WXCabDa6g7zxhpDgye87lJEdBzXlNmzK+hLhYG2Wg0EECmzMQQe6JiOaCW1rWzha1smTAAk8TGpQEpXFBKBQuYuShAYKWUkpQUDjCiBQAowUBAo03KKUEUlCUxbbZTpAuqvaxo3uIaPVY+9vaXZaciiH1nchhZ/7O1HQFBt1ntrNq6VhZnDqpHcpg59XcGrzS9/aHbK0hjhRbwp+94vOflCylau57i57i5xzLnEuJ5knVBLve9atpqOq1nYnHyaNwaNwWt9jjv+PP/hqfNiwa1Ps1tnZXhQM5PLmH/c0x6wg93vCy9o2PiGbTwP7HRePbbWEtqkwRPod/qvallNvLmNakajBLmglwiSRGo4n9kHitCu5jwQYcDIK2Ni2zc1oD2zxOmaylpoCfqgpmMj5oN5R2ypn3iAdZg+S6wbYtfULe9B03dZWGc4xo1w6QfFRjWDdAW+KD1C17RsAkERxJCpby2oY5p3btc+awNStO9xQlyCTbLYXExkoeq4pWoJNmfBngCfILY+zDbA0Xiy13flPP5bj/ANOofh/td6HqsvdNlxtrH9NJ8f3FpgfNUbig+n3lN4ljfZztT+Lo9lVd+fSEEnWozc7mdx89618oHJRSmMSUPQPyilMByMPQOyja5Rw5ONKB6U41R2uToKD5lttqfUcXVHueeLnFx9VHlLU1KAoCJQkogEhCAVJsFqNKoyoNWOa4dWmfooxXAoPqWy2gVGNe3MPaHA8nAEfNOOWN9lN59tYGNJ71EmmeQGbP/kjyWyKDzXb/AGTw4rRQb3feqMA93i9o4cR4rz9oDvoV9DuC862x2HkmtZRBzLqQyB4lnA/0/wCEHnJyyUeuFMqGRnII1ByMhV9VyCO5DKJ5QhAqVrSSAMydAlA3DMnQLS3NdXZDG/3zoP0oHWUhQoFu8g4uZOqxTwtbfVfuwsuW5FAFltL6bg+m5zHNzDmmCCvUdlvaOx4FO2EMfoKoHcdzd+g89Oi8nBRSg+kaVYOaHNIc05gggg+ITgevnu6L8r2YzQqOYNS3Vh6tORW6uf2mgwLVSIP66eY6lhzHgSg9MD0TXKnuy+6FoE0arH8gYcOrTmFYByCYHIpUVrk8CgeaU80qO0p0FB8yVNT1KEIq3vHqUIQLCRdKRBxSLpSINx7Jb87C2dk49y0DDyFQSWHxzHiF7iSvlqzVzTe17feY5rm9WmR6hfTN2WwVqVOq3Soxrh/uAKCXKRySVxKDE7a7Hi0A1aMNrAZ7m1I3O4Hn5rxy3Ncxxa9pa4GC05EHmvoDaq/qdis7q1TOMmM3vedGj6ncF4Fed+VLQ976oa4uJIEQGzuadYy0lBBxJ2gxznBrRJOgUQvV/svfFKk7BVY0Nfl2onE0/wBUn3ekQgsrru4UhidBfx4dFNq14VjbrsLDy3c/4VNa6RAQVF5VMToVWBBJ3Z/JW7bKSVDfQyqTuB9AgpgiCFcCgMLki4IHGPIIIJBGhBgjoQtRcm3VqoQHO7Zg+Gpm6OT9fOVlUoKD2i5Nu7LXhrj2Lzuf7p6P084WtpuB003HUL5sBV3ce1Fosp/KqHD/ANt3eYfDd4Qg9+aU6CsTs1t/QtENq/k1Duce448nbuhW0aUH/9k=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 rot="10800000">
            <a:off x="1027872" y="1111112"/>
            <a:ext cx="70485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ový popisek 14"/>
          <p:cNvSpPr/>
          <p:nvPr/>
        </p:nvSpPr>
        <p:spPr bwMode="auto">
          <a:xfrm>
            <a:off x="5834268" y="765312"/>
            <a:ext cx="2842591" cy="874645"/>
          </a:xfrm>
          <a:prstGeom prst="wedgeRectCallout">
            <a:avLst>
              <a:gd name="adj1" fmla="val -13490"/>
              <a:gd name="adj2" fmla="val 977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popula</a:t>
            </a:r>
            <a:r>
              <a:rPr kumimoji="0" lang="en-GB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tion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“ 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has changed because all individuals have changed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(</a:t>
            </a:r>
            <a:r>
              <a:rPr kumimoji="0" lang="en-GB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 </a:t>
            </a:r>
            <a:r>
              <a:rPr kumimoji="0" lang="cs-CZ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selec</a:t>
            </a:r>
            <a:r>
              <a:rPr kumimoji="0" lang="en-GB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tion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76120" y="5554730"/>
            <a:ext cx="2842591" cy="874645"/>
          </a:xfrm>
          <a:prstGeom prst="wedgeRectCallout">
            <a:avLst>
              <a:gd name="adj1" fmla="val 2943"/>
              <a:gd name="adj2" fmla="val -12159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„</a:t>
            </a:r>
            <a:r>
              <a:rPr kumimoji="0" lang="cs-CZ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popula</a:t>
            </a:r>
            <a:r>
              <a:rPr kumimoji="0" lang="en-GB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tion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“ </a:t>
            </a:r>
            <a:r>
              <a:rPr kumimoji="0" lang="en-GB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of smaller individuals because big ones have been selected out</a:t>
            </a:r>
            <a:endParaRPr kumimoji="0" lang="cs-CZ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818530" y="42738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 pitchFamily="34" charset="0"/>
                <a:cs typeface="Arial" pitchFamily="34" charset="0"/>
              </a:rPr>
              <a:t>Lamarck</a:t>
            </a:r>
            <a:r>
              <a:rPr lang="cs-CZ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818530" y="5827644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Darwin: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9"/>
          <p:cNvSpPr txBox="1">
            <a:spLocks noChangeArrowheads="1"/>
          </p:cNvSpPr>
          <p:nvPr/>
        </p:nvSpPr>
        <p:spPr bwMode="auto">
          <a:xfrm>
            <a:off x="490538" y="1162810"/>
            <a:ext cx="4116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Probl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490538" y="1767854"/>
            <a:ext cx="4206601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time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Thomson, lord Kelvin</a:t>
            </a:r>
            <a:br>
              <a:rPr lang="cs-CZ" sz="2000" dirty="0">
                <a:solidFill>
                  <a:srgbClr val="000099"/>
                </a:solidFill>
                <a:latin typeface="Arial" charset="0"/>
              </a:rPr>
            </a:br>
            <a:r>
              <a:rPr lang="cs-CZ" sz="2000" dirty="0">
                <a:latin typeface="Arial" charset="0"/>
              </a:rPr>
              <a:t>        </a:t>
            </a:r>
            <a:r>
              <a:rPr lang="en-GB" sz="2000" dirty="0">
                <a:latin typeface="Arial" charset="0"/>
              </a:rPr>
              <a:t>age of Earth</a:t>
            </a:r>
            <a:r>
              <a:rPr lang="cs-CZ" sz="2000" dirty="0">
                <a:latin typeface="Arial" charset="0"/>
              </a:rPr>
              <a:t> max. 200 </a:t>
            </a:r>
            <a:r>
              <a:rPr lang="en-GB" sz="2000" dirty="0">
                <a:latin typeface="Arial" charset="0"/>
              </a:rPr>
              <a:t>My</a:t>
            </a: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C</a:t>
            </a:r>
            <a:r>
              <a:rPr lang="cs-CZ" sz="2000" dirty="0" err="1">
                <a:latin typeface="Arial" charset="0"/>
              </a:rPr>
              <a:t>ambri</a:t>
            </a:r>
            <a:r>
              <a:rPr lang="en-GB" sz="2000" dirty="0">
                <a:latin typeface="Arial" charset="0"/>
              </a:rPr>
              <a:t>an fossils</a:t>
            </a:r>
            <a:endParaRPr lang="cs-CZ" sz="2000" dirty="0">
              <a:latin typeface="Arial" charset="0"/>
            </a:endParaRPr>
          </a:p>
        </p:txBody>
      </p:sp>
      <p:pic>
        <p:nvPicPr>
          <p:cNvPr id="57350" name="Picture 2" descr="stromatoli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75" y="3444875"/>
            <a:ext cx="2016125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9525" y="4943475"/>
            <a:ext cx="2162175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7463" y="5697538"/>
            <a:ext cx="2455862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5275" y="3554413"/>
            <a:ext cx="1689100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8" descr="Halucigenia"/>
          <p:cNvPicPr>
            <a:picLocks noChangeAspect="1" noChangeArrowheads="1"/>
          </p:cNvPicPr>
          <p:nvPr/>
        </p:nvPicPr>
        <p:blipFill>
          <a:blip r:embed="rId7" cstate="print">
            <a:lum bright="18000"/>
          </a:blip>
          <a:srcRect/>
          <a:stretch>
            <a:fillRect/>
          </a:stretch>
        </p:blipFill>
        <p:spPr bwMode="auto">
          <a:xfrm>
            <a:off x="6465888" y="4137025"/>
            <a:ext cx="2414587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0" descr="Opabinia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61138" y="2482850"/>
            <a:ext cx="2582862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1" descr="Wiwaxi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10138" y="2149475"/>
            <a:ext cx="1879600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7" name="TextovéPole 12"/>
          <p:cNvSpPr txBox="1">
            <a:spLocks noChangeArrowheads="1"/>
          </p:cNvSpPr>
          <p:nvPr/>
        </p:nvSpPr>
        <p:spPr bwMode="auto">
          <a:xfrm>
            <a:off x="536575" y="5337175"/>
            <a:ext cx="119936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dirty="0">
                <a:latin typeface="Arial" charset="0"/>
                <a:cs typeface="Arial" charset="0"/>
              </a:rPr>
              <a:t>stromatolit</a:t>
            </a:r>
            <a:r>
              <a:rPr lang="en-GB" sz="1400" dirty="0" err="1">
                <a:latin typeface="Arial" charset="0"/>
                <a:cs typeface="Arial" charset="0"/>
              </a:rPr>
              <a:t>es</a:t>
            </a:r>
            <a:endParaRPr lang="cs-CZ" sz="1400" dirty="0">
              <a:latin typeface="Arial" charset="0"/>
              <a:cs typeface="Arial" charset="0"/>
            </a:endParaRPr>
          </a:p>
        </p:txBody>
      </p:sp>
      <p:sp>
        <p:nvSpPr>
          <p:cNvPr id="57358" name="TextovéPole 13"/>
          <p:cNvSpPr txBox="1">
            <a:spLocks noChangeArrowheads="1"/>
          </p:cNvSpPr>
          <p:nvPr/>
        </p:nvSpPr>
        <p:spPr bwMode="auto">
          <a:xfrm>
            <a:off x="3810000" y="6315075"/>
            <a:ext cx="2770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dirty="0">
                <a:latin typeface="Arial" charset="0"/>
                <a:cs typeface="Arial" charset="0"/>
              </a:rPr>
              <a:t>P</a:t>
            </a:r>
            <a:r>
              <a:rPr lang="cs-CZ" sz="1400" dirty="0">
                <a:latin typeface="Arial" charset="0"/>
                <a:cs typeface="Arial" charset="0"/>
              </a:rPr>
              <a:t>re</a:t>
            </a:r>
            <a:r>
              <a:rPr lang="en-GB" sz="1400" dirty="0">
                <a:latin typeface="Arial" charset="0"/>
                <a:cs typeface="Arial" charset="0"/>
              </a:rPr>
              <a:t>c</a:t>
            </a:r>
            <a:r>
              <a:rPr lang="cs-CZ" sz="1400" dirty="0" err="1">
                <a:latin typeface="Arial" charset="0"/>
                <a:cs typeface="Arial" charset="0"/>
              </a:rPr>
              <a:t>ambri</a:t>
            </a:r>
            <a:r>
              <a:rPr lang="en-GB" sz="1400" dirty="0">
                <a:latin typeface="Arial" charset="0"/>
                <a:cs typeface="Arial" charset="0"/>
              </a:rPr>
              <a:t>an</a:t>
            </a:r>
            <a:r>
              <a:rPr lang="cs-CZ" sz="1400" dirty="0">
                <a:latin typeface="Arial" charset="0"/>
                <a:cs typeface="Arial" charset="0"/>
              </a:rPr>
              <a:t> (</a:t>
            </a:r>
            <a:r>
              <a:rPr lang="cs-CZ" sz="1400" dirty="0" err="1">
                <a:latin typeface="Arial" charset="0"/>
                <a:cs typeface="Arial" charset="0"/>
              </a:rPr>
              <a:t>Edia</a:t>
            </a:r>
            <a:r>
              <a:rPr lang="en-GB" sz="1400" dirty="0">
                <a:latin typeface="Arial" charset="0"/>
                <a:cs typeface="Arial" charset="0"/>
              </a:rPr>
              <a:t>c</a:t>
            </a:r>
            <a:r>
              <a:rPr lang="cs-CZ" sz="1400" dirty="0">
                <a:latin typeface="Arial" charset="0"/>
                <a:cs typeface="Arial" charset="0"/>
              </a:rPr>
              <a:t>ar</a:t>
            </a:r>
            <a:r>
              <a:rPr lang="en-GB" sz="1400" dirty="0">
                <a:latin typeface="Arial" charset="0"/>
                <a:cs typeface="Arial" charset="0"/>
              </a:rPr>
              <a:t>an</a:t>
            </a:r>
            <a:r>
              <a:rPr lang="cs-CZ" sz="1400" dirty="0">
                <a:latin typeface="Arial" charset="0"/>
                <a:cs typeface="Arial" charset="0"/>
              </a:rPr>
              <a:t> fauna)</a:t>
            </a:r>
          </a:p>
        </p:txBody>
      </p:sp>
      <p:cxnSp>
        <p:nvCxnSpPr>
          <p:cNvPr id="57359" name="Přímá spojovací šipka 15"/>
          <p:cNvCxnSpPr>
            <a:cxnSpLocks noChangeShapeType="1"/>
          </p:cNvCxnSpPr>
          <p:nvPr/>
        </p:nvCxnSpPr>
        <p:spPr bwMode="auto">
          <a:xfrm>
            <a:off x="3369917" y="2752656"/>
            <a:ext cx="1708979" cy="398048"/>
          </a:xfrm>
          <a:prstGeom prst="straightConnector1">
            <a:avLst/>
          </a:prstGeom>
          <a:noFill/>
          <a:ln w="38100" algn="ctr">
            <a:solidFill>
              <a:srgbClr val="E10000"/>
            </a:solidFill>
            <a:round/>
            <a:headEnd/>
            <a:tailEnd type="arrow" w="med" len="med"/>
          </a:ln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828468" y="325920"/>
            <a:ext cx="82958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3. 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800" b="1" dirty="0" err="1">
                <a:solidFill>
                  <a:srgbClr val="E10000"/>
                </a:solidFill>
                <a:latin typeface="Arial" charset="0"/>
              </a:rPr>
              <a:t>tionary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 theory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at the turn of the century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5" name="Text Box 10"/>
          <p:cNvSpPr txBox="1">
            <a:spLocks noChangeArrowheads="1"/>
          </p:cNvSpPr>
          <p:nvPr/>
        </p:nvSpPr>
        <p:spPr bwMode="auto">
          <a:xfrm>
            <a:off x="490538" y="1052237"/>
            <a:ext cx="5440913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origin of complex organs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en-GB" sz="2000" dirty="0">
                <a:latin typeface="Arial" charset="0"/>
              </a:rPr>
              <a:t>ignorance of the </a:t>
            </a:r>
            <a:r>
              <a:rPr lang="en-GB" sz="2000" dirty="0" err="1">
                <a:latin typeface="Arial" charset="0"/>
              </a:rPr>
              <a:t>th</a:t>
            </a:r>
            <a:r>
              <a:rPr lang="cs-CZ" sz="2000" dirty="0" err="1">
                <a:latin typeface="Arial" charset="0"/>
              </a:rPr>
              <a:t>eor</a:t>
            </a:r>
            <a:r>
              <a:rPr lang="en-GB" sz="2000" dirty="0">
                <a:latin typeface="Arial" charset="0"/>
              </a:rPr>
              <a:t>y of heredity</a:t>
            </a:r>
            <a:r>
              <a:rPr lang="cs-CZ" sz="2000" dirty="0">
                <a:latin typeface="Arial" charset="0"/>
              </a:rPr>
              <a:t>: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blending heredity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dirty="0">
                <a:latin typeface="Arial" charset="0"/>
                <a:sym typeface="Symbol"/>
              </a:rPr>
              <a:t></a:t>
            </a:r>
            <a:r>
              <a:rPr lang="cs-CZ" sz="2000" dirty="0">
                <a:latin typeface="Arial" charset="0"/>
              </a:rPr>
              <a:t> 1867 </a:t>
            </a:r>
            <a:r>
              <a:rPr lang="cs-CZ" sz="2000" dirty="0" err="1">
                <a:latin typeface="Arial" charset="0"/>
              </a:rPr>
              <a:t>Fleeming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Jenkin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 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pangene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sis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gemmul</a:t>
            </a:r>
            <a:r>
              <a:rPr lang="en-GB" sz="2000" dirty="0" err="1">
                <a:latin typeface="Arial" charset="0"/>
              </a:rPr>
              <a:t>es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90538" y="387558"/>
            <a:ext cx="4116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Probl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 of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Darwin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’s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pic>
        <p:nvPicPr>
          <p:cNvPr id="9218" name="Picture 2" descr="http://trypophobia.net/wp-content/uploads/2012/01/honeycom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2321" y="493840"/>
            <a:ext cx="2812775" cy="203665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http://images.fineartamerica.com/images-medium-large/squid-eye-jennifer-br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1600200"/>
            <a:ext cx="2790893" cy="186059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2" name="Picture 6" descr="http://www.redlakefalls.k12.mn.us/2011-2012%20web%20pics/Hughes/EagleEye2.jpg"/>
          <p:cNvPicPr>
            <a:picLocks noChangeAspect="1" noChangeArrowheads="1"/>
          </p:cNvPicPr>
          <p:nvPr/>
        </p:nvPicPr>
        <p:blipFill>
          <a:blip r:embed="rId5" cstate="print"/>
          <a:srcRect l="4219" t="6087" r="3824" b="4696"/>
          <a:stretch>
            <a:fillRect/>
          </a:stretch>
        </p:blipFill>
        <p:spPr bwMode="auto">
          <a:xfrm>
            <a:off x="3365064" y="1052237"/>
            <a:ext cx="2813762" cy="2047461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20" name="Skupina 19"/>
          <p:cNvGrpSpPr/>
          <p:nvPr/>
        </p:nvGrpSpPr>
        <p:grpSpPr>
          <a:xfrm>
            <a:off x="4098235" y="2909006"/>
            <a:ext cx="4797287" cy="3520369"/>
            <a:chOff x="4098235" y="2909006"/>
            <a:chExt cx="4797287" cy="3520369"/>
          </a:xfrm>
        </p:grpSpPr>
        <p:pic>
          <p:nvPicPr>
            <p:cNvPr id="9224" name="Picture 8" descr="Fleeming Jenkin.jpg"/>
            <p:cNvPicPr>
              <a:picLocks noChangeAspect="1" noChangeArrowheads="1"/>
            </p:cNvPicPr>
            <p:nvPr/>
          </p:nvPicPr>
          <p:blipFill>
            <a:blip r:embed="rId6" cstate="print"/>
            <a:srcRect l="3456" t="756" r="4101" b="12363"/>
            <a:stretch>
              <a:fillRect/>
            </a:stretch>
          </p:blipFill>
          <p:spPr bwMode="auto">
            <a:xfrm>
              <a:off x="6221896" y="2909006"/>
              <a:ext cx="2673626" cy="3498202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grpSp>
          <p:nvGrpSpPr>
            <p:cNvPr id="19" name="Skupina 18"/>
            <p:cNvGrpSpPr>
              <a:grpSpLocks noChangeAspect="1"/>
            </p:cNvGrpSpPr>
            <p:nvPr/>
          </p:nvGrpSpPr>
          <p:grpSpPr>
            <a:xfrm>
              <a:off x="4098235" y="4903513"/>
              <a:ext cx="1659101" cy="1525862"/>
              <a:chOff x="3780183" y="4713926"/>
              <a:chExt cx="1865244" cy="1715449"/>
            </a:xfrm>
          </p:grpSpPr>
          <p:grpSp>
            <p:nvGrpSpPr>
              <p:cNvPr id="17" name="Skupina 16"/>
              <p:cNvGrpSpPr/>
              <p:nvPr/>
            </p:nvGrpSpPr>
            <p:grpSpPr>
              <a:xfrm>
                <a:off x="3780183" y="4713926"/>
                <a:ext cx="1865244" cy="671840"/>
                <a:chOff x="3203713" y="5757535"/>
                <a:chExt cx="1865244" cy="671840"/>
              </a:xfrm>
            </p:grpSpPr>
            <p:sp>
              <p:nvSpPr>
                <p:cNvPr id="13" name="Elipsa 12"/>
                <p:cNvSpPr>
                  <a:spLocks noChangeAspect="1"/>
                </p:cNvSpPr>
                <p:nvPr/>
              </p:nvSpPr>
              <p:spPr bwMode="auto">
                <a:xfrm>
                  <a:off x="4482548" y="5842967"/>
                  <a:ext cx="586409" cy="586408"/>
                </a:xfrm>
                <a:prstGeom prst="ellipse">
                  <a:avLst/>
                </a:prstGeom>
                <a:solidFill>
                  <a:srgbClr val="0099FF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4" name="Elipsa 13"/>
                <p:cNvSpPr>
                  <a:spLocks noChangeAspect="1"/>
                </p:cNvSpPr>
                <p:nvPr/>
              </p:nvSpPr>
              <p:spPr bwMode="auto">
                <a:xfrm>
                  <a:off x="3203713" y="5842967"/>
                  <a:ext cx="586409" cy="586408"/>
                </a:xfrm>
                <a:prstGeom prst="ellipse">
                  <a:avLst/>
                </a:prstGeom>
                <a:solidFill>
                  <a:srgbClr val="FFFF00"/>
                </a:solidFill>
                <a:ln w="31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5" name="TextovéPole 14"/>
                <p:cNvSpPr txBox="1"/>
                <p:nvPr/>
              </p:nvSpPr>
              <p:spPr>
                <a:xfrm>
                  <a:off x="3918902" y="5757535"/>
                  <a:ext cx="410690" cy="58477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3200" b="1" dirty="0">
                      <a:sym typeface="Symbol"/>
                    </a:rPr>
                    <a:t></a:t>
                  </a:r>
                  <a:endParaRPr lang="cs-CZ" sz="3200" b="1" dirty="0"/>
                </a:p>
              </p:txBody>
            </p:sp>
          </p:grpSp>
          <p:sp>
            <p:nvSpPr>
              <p:cNvPr id="16" name="Elipsa 15"/>
              <p:cNvSpPr>
                <a:spLocks noChangeAspect="1"/>
              </p:cNvSpPr>
              <p:nvPr/>
            </p:nvSpPr>
            <p:spPr bwMode="auto">
              <a:xfrm>
                <a:off x="4432851" y="5842967"/>
                <a:ext cx="586409" cy="586408"/>
              </a:xfrm>
              <a:prstGeom prst="ellipse">
                <a:avLst/>
              </a:prstGeom>
              <a:solidFill>
                <a:srgbClr val="00CC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Šipka dolů 17"/>
              <p:cNvSpPr/>
              <p:nvPr/>
            </p:nvSpPr>
            <p:spPr bwMode="auto">
              <a:xfrm>
                <a:off x="4581939" y="5426765"/>
                <a:ext cx="268356" cy="258417"/>
              </a:xfrm>
              <a:prstGeom prst="downArrow">
                <a:avLst/>
              </a:prstGeom>
              <a:solidFill>
                <a:srgbClr val="E1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5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4" name="Picture 16" descr="evol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2230438"/>
            <a:ext cx="451485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5" name="Picture 19" descr="mar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225" y="4044951"/>
            <a:ext cx="2676525" cy="254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20"/>
          <p:cNvSpPr txBox="1">
            <a:spLocks noChangeArrowheads="1"/>
          </p:cNvSpPr>
          <p:nvPr/>
        </p:nvSpPr>
        <p:spPr bwMode="auto">
          <a:xfrm>
            <a:off x="490538" y="379068"/>
            <a:ext cx="5827236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Herbert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cs typeface="Arial" charset="0"/>
              </a:rPr>
              <a:t>Spencer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(1820–1903):  soci</a:t>
            </a:r>
            <a:r>
              <a:rPr lang="en-GB" sz="2000" dirty="0">
                <a:latin typeface="Arial" charset="0"/>
                <a:cs typeface="Arial" charset="0"/>
              </a:rPr>
              <a:t>al D</a:t>
            </a:r>
            <a:r>
              <a:rPr lang="cs-CZ" sz="2000" dirty="0" err="1">
                <a:latin typeface="Arial" charset="0"/>
                <a:cs typeface="Arial" charset="0"/>
              </a:rPr>
              <a:t>arwinism</a:t>
            </a: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3333CC"/>
                </a:solidFill>
                <a:latin typeface="Arial" charset="0"/>
                <a:cs typeface="Arial" charset="0"/>
              </a:rPr>
              <a:t>Marx, Engels:</a:t>
            </a:r>
            <a:r>
              <a:rPr lang="cs-CZ" sz="2000" dirty="0">
                <a:latin typeface="Arial" charset="0"/>
                <a:cs typeface="Arial" charset="0"/>
              </a:rPr>
              <a:t> </a:t>
            </a:r>
            <a:r>
              <a:rPr lang="cs-CZ" sz="2000" dirty="0" err="1">
                <a:latin typeface="Arial" charset="0"/>
                <a:cs typeface="Arial" charset="0"/>
              </a:rPr>
              <a:t>marxism</a:t>
            </a:r>
            <a:r>
              <a:rPr lang="cs-CZ" sz="2000" dirty="0">
                <a:latin typeface="Arial" charset="0"/>
                <a:cs typeface="Arial" charset="0"/>
              </a:rPr>
              <a:t/>
            </a:r>
            <a:br>
              <a:rPr lang="cs-CZ" sz="2000" dirty="0">
                <a:latin typeface="Arial" charset="0"/>
                <a:cs typeface="Arial" charset="0"/>
              </a:rPr>
            </a:br>
            <a:endParaRPr lang="cs-CZ" sz="2000" dirty="0">
              <a:latin typeface="Arial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 err="1">
                <a:latin typeface="Arial" charset="0"/>
                <a:cs typeface="Arial" charset="0"/>
              </a:rPr>
              <a:t>evolu</a:t>
            </a:r>
            <a:r>
              <a:rPr lang="en-GB" sz="2000" dirty="0" err="1">
                <a:latin typeface="Arial" charset="0"/>
                <a:cs typeface="Arial" charset="0"/>
              </a:rPr>
              <a:t>tion</a:t>
            </a:r>
            <a:r>
              <a:rPr lang="en-GB" sz="2000" dirty="0">
                <a:latin typeface="Arial" charset="0"/>
                <a:cs typeface="Arial" charset="0"/>
              </a:rPr>
              <a:t> as a progressive process</a:t>
            </a:r>
            <a:endParaRPr lang="cs-CZ" sz="2000" dirty="0">
              <a:latin typeface="Arial" charset="0"/>
              <a:cs typeface="Arial" charset="0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0" y="449263"/>
            <a:ext cx="1801813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397" name="TextovéPole 8"/>
          <p:cNvSpPr txBox="1">
            <a:spLocks noChangeArrowheads="1"/>
          </p:cNvSpPr>
          <p:nvPr/>
        </p:nvSpPr>
        <p:spPr bwMode="auto">
          <a:xfrm>
            <a:off x="7132638" y="3065463"/>
            <a:ext cx="1338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H. Spencer</a:t>
            </a:r>
          </a:p>
        </p:txBody>
      </p:sp>
      <p:sp>
        <p:nvSpPr>
          <p:cNvPr id="59399" name="TextovéPole 10"/>
          <p:cNvSpPr txBox="1">
            <a:spLocks noChangeArrowheads="1"/>
          </p:cNvSpPr>
          <p:nvPr/>
        </p:nvSpPr>
        <p:spPr bwMode="auto">
          <a:xfrm>
            <a:off x="5708650" y="6213475"/>
            <a:ext cx="9794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K. Marx</a:t>
            </a:r>
          </a:p>
        </p:txBody>
      </p:sp>
      <p:pic>
        <p:nvPicPr>
          <p:cNvPr id="5940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3675" y="3622675"/>
            <a:ext cx="1831975" cy="257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940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5975" y="3621088"/>
            <a:ext cx="1830388" cy="257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9403" name="TextovéPole 12"/>
          <p:cNvSpPr txBox="1">
            <a:spLocks noChangeArrowheads="1"/>
          </p:cNvSpPr>
          <p:nvPr/>
        </p:nvSpPr>
        <p:spPr bwMode="auto">
          <a:xfrm>
            <a:off x="7577138" y="6208713"/>
            <a:ext cx="11334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accent2"/>
                </a:solidFill>
                <a:latin typeface="Arial" charset="0"/>
                <a:cs typeface="Arial" charset="0"/>
              </a:rPr>
              <a:t>F. Engels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4"/>
          <p:cNvSpPr txBox="1">
            <a:spLocks noChangeArrowheads="1"/>
          </p:cNvSpPr>
          <p:nvPr/>
        </p:nvSpPr>
        <p:spPr bwMode="auto">
          <a:xfrm>
            <a:off x="2134153" y="236756"/>
            <a:ext cx="5147563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Alternativ</a:t>
            </a:r>
            <a:r>
              <a:rPr lang="en-GB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</a:t>
            </a:r>
            <a:r>
              <a:rPr lang="cs-CZ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t</a:t>
            </a:r>
            <a:r>
              <a:rPr lang="en-GB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H</a:t>
            </a:r>
            <a:r>
              <a:rPr lang="cs-CZ" sz="2800" b="1" cap="all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eorie</a:t>
            </a:r>
            <a:r>
              <a:rPr lang="en-GB" sz="2800" b="1" cap="all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</a:t>
            </a:r>
            <a:endParaRPr lang="cs-CZ" sz="2800" b="1" cap="all" dirty="0">
              <a:solidFill>
                <a:srgbClr val="E8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0419" name="Text Box 15"/>
          <p:cNvSpPr txBox="1">
            <a:spLocks noChangeArrowheads="1"/>
          </p:cNvSpPr>
          <p:nvPr/>
        </p:nvSpPr>
        <p:spPr bwMode="auto">
          <a:xfrm>
            <a:off x="490538" y="1235282"/>
            <a:ext cx="2696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1. Ort</a:t>
            </a:r>
            <a:r>
              <a:rPr lang="en-GB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ogene</a:t>
            </a:r>
            <a:r>
              <a:rPr lang="en-GB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sis</a:t>
            </a:r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sp>
        <p:nvSpPr>
          <p:cNvPr id="60420" name="Text Box 17"/>
          <p:cNvSpPr txBox="1">
            <a:spLocks noChangeArrowheads="1"/>
          </p:cNvSpPr>
          <p:nvPr/>
        </p:nvSpPr>
        <p:spPr bwMode="auto">
          <a:xfrm>
            <a:off x="2710691" y="4812541"/>
            <a:ext cx="23907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latin typeface="Arial" charset="0"/>
              </a:rPr>
              <a:t>Megaceros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giganteus</a:t>
            </a:r>
            <a:endParaRPr lang="cs-CZ" sz="1800" i="1" dirty="0">
              <a:latin typeface="Arial" charset="0"/>
            </a:endParaRPr>
          </a:p>
        </p:txBody>
      </p:sp>
      <p:pic>
        <p:nvPicPr>
          <p:cNvPr id="60423" name="Picture 20" descr="megacero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0796" y="1023730"/>
            <a:ext cx="3303983" cy="467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0424" name="Picture 21" descr="cervus_megacer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3466" y="1960701"/>
            <a:ext cx="3858108" cy="2747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0425" name="Text Box 22"/>
          <p:cNvSpPr txBox="1">
            <a:spLocks noChangeArrowheads="1"/>
          </p:cNvSpPr>
          <p:nvPr/>
        </p:nvSpPr>
        <p:spPr bwMode="auto">
          <a:xfrm>
            <a:off x="808590" y="5571711"/>
            <a:ext cx="105509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Arial" charset="0"/>
              </a:rPr>
              <a:t>finalism</a:t>
            </a:r>
            <a:endParaRPr lang="cs-CZ" sz="2000" dirty="0">
              <a:latin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9"/>
          <p:cNvSpPr txBox="1">
            <a:spLocks noChangeArrowheads="1"/>
          </p:cNvSpPr>
          <p:nvPr/>
        </p:nvSpPr>
        <p:spPr bwMode="auto">
          <a:xfrm>
            <a:off x="490538" y="1173853"/>
            <a:ext cx="4436279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Paul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Kammerer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Arthur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Koestler</a:t>
            </a:r>
            <a:endParaRPr lang="cs-CZ" sz="2000" dirty="0">
              <a:solidFill>
                <a:srgbClr val="000099"/>
              </a:solidFill>
              <a:latin typeface="Arial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lysenkism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Trofim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Děnisovič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Lysenko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490538" y="2668865"/>
            <a:ext cx="24018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charset="0"/>
              </a:rPr>
              <a:t>August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Weismann</a:t>
            </a:r>
            <a:r>
              <a:rPr lang="cs-CZ" sz="2000" dirty="0">
                <a:latin typeface="Arial" charset="0"/>
              </a:rPr>
              <a:t>: </a:t>
            </a:r>
            <a:br>
              <a:rPr lang="cs-CZ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soma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dirty="0" err="1">
                <a:latin typeface="Arial" charset="0"/>
              </a:rPr>
              <a:t>germen</a:t>
            </a:r>
            <a:endParaRPr lang="cs-CZ" sz="2000" dirty="0">
              <a:latin typeface="Arial" charset="0"/>
            </a:endParaRPr>
          </a:p>
        </p:txBody>
      </p:sp>
      <p:pic>
        <p:nvPicPr>
          <p:cNvPr id="35851" name="Picture 11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3617843"/>
            <a:ext cx="5240895" cy="255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6" name="Text Box 13"/>
          <p:cNvSpPr txBox="1">
            <a:spLocks noChangeArrowheads="1"/>
          </p:cNvSpPr>
          <p:nvPr/>
        </p:nvSpPr>
        <p:spPr bwMode="auto">
          <a:xfrm>
            <a:off x="490538" y="372856"/>
            <a:ext cx="29915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Neolamarckism</a:t>
            </a:r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61447" name="Picture 14" descr="Lysenko_in_field_with_whea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5333" y="421861"/>
            <a:ext cx="2035175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55" name="Picture 15" descr="August_Weisman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8980" y="3560554"/>
            <a:ext cx="2025994" cy="304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1449" name="TextovéPole 10"/>
          <p:cNvSpPr txBox="1">
            <a:spLocks noChangeArrowheads="1"/>
          </p:cNvSpPr>
          <p:nvPr/>
        </p:nvSpPr>
        <p:spPr bwMode="auto">
          <a:xfrm>
            <a:off x="5233988" y="2420938"/>
            <a:ext cx="1573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T. D. Lysenko</a:t>
            </a:r>
          </a:p>
        </p:txBody>
      </p:sp>
      <p:sp>
        <p:nvSpPr>
          <p:cNvPr id="59402" name="TextovéPole 11"/>
          <p:cNvSpPr txBox="1">
            <a:spLocks noChangeArrowheads="1"/>
          </p:cNvSpPr>
          <p:nvPr/>
        </p:nvSpPr>
        <p:spPr bwMode="auto">
          <a:xfrm>
            <a:off x="5487919" y="6244431"/>
            <a:ext cx="1552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solidFill>
                  <a:srgbClr val="000099"/>
                </a:solidFill>
                <a:latin typeface="Arial" charset="0"/>
                <a:cs typeface="Arial" charset="0"/>
              </a:rPr>
              <a:t>A.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  <a:cs typeface="Arial" charset="0"/>
              </a:rPr>
              <a:t>Weismann</a:t>
            </a:r>
            <a:endParaRPr lang="cs-CZ" sz="1800" dirty="0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utoUpdateAnimBg="0"/>
      <p:bldP spid="5940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3" name="Picture 9" descr="3"/>
          <p:cNvPicPr>
            <a:picLocks noChangeAspect="1" noChangeArrowheads="1"/>
          </p:cNvPicPr>
          <p:nvPr/>
        </p:nvPicPr>
        <p:blipFill>
          <a:blip r:embed="rId3" cstate="print"/>
          <a:srcRect r="50136"/>
          <a:stretch>
            <a:fillRect/>
          </a:stretch>
        </p:blipFill>
        <p:spPr bwMode="auto">
          <a:xfrm>
            <a:off x="5789853" y="933311"/>
            <a:ext cx="2874654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10"/>
          <p:cNvSpPr txBox="1">
            <a:spLocks noChangeArrowheads="1"/>
          </p:cNvSpPr>
          <p:nvPr/>
        </p:nvSpPr>
        <p:spPr bwMode="auto">
          <a:xfrm>
            <a:off x="490538" y="1010548"/>
            <a:ext cx="5336717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solidFill>
                  <a:schemeClr val="tx2"/>
                </a:solidFill>
                <a:latin typeface="Arial" charset="0"/>
              </a:rPr>
              <a:t> 1900: 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rediscovery of</a:t>
            </a:r>
            <a:r>
              <a:rPr lang="cs-CZ" sz="2000" dirty="0">
                <a:solidFill>
                  <a:schemeClr val="tx2"/>
                </a:solidFill>
                <a:latin typeface="Arial" charset="0"/>
              </a:rPr>
              <a:t> Mendel</a:t>
            </a:r>
            <a:r>
              <a:rPr lang="en-GB" sz="2000" dirty="0">
                <a:solidFill>
                  <a:schemeClr val="tx2"/>
                </a:solidFill>
                <a:latin typeface="Arial" charset="0"/>
              </a:rPr>
              <a:t>’s laws</a:t>
            </a:r>
            <a:endParaRPr lang="cs-CZ" sz="2000" dirty="0">
              <a:solidFill>
                <a:srgbClr val="0066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66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Hugo de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Vries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the term mutation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r>
              <a:rPr lang="en-GB" sz="2000" dirty="0">
                <a:latin typeface="Arial" charset="0"/>
              </a:rPr>
              <a:t>evening primrose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 err="1">
                <a:latin typeface="Arial" charset="0"/>
              </a:rPr>
              <a:t>Oenothera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lamarckiana</a:t>
            </a:r>
            <a:r>
              <a:rPr lang="cs-CZ" sz="2000" dirty="0">
                <a:latin typeface="Arial" charset="0"/>
              </a:rPr>
              <a:t>)</a:t>
            </a:r>
            <a:endParaRPr lang="cs-CZ" sz="2000" i="1" dirty="0">
              <a:solidFill>
                <a:srgbClr val="FF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William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Bateson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Thomas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Hunt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Morgan</a:t>
            </a:r>
          </a:p>
          <a:p>
            <a:pPr>
              <a:spcAft>
                <a:spcPts val="1200"/>
              </a:spcAft>
            </a:pPr>
            <a:r>
              <a:rPr lang="cs-CZ" sz="2000" u="sng" dirty="0">
                <a:latin typeface="Arial" charset="0"/>
              </a:rPr>
              <a:t/>
            </a:r>
            <a:br>
              <a:rPr lang="cs-CZ" sz="2000" u="sng" dirty="0">
                <a:latin typeface="Arial" charset="0"/>
              </a:rPr>
            </a:br>
            <a:r>
              <a:rPr lang="cs-CZ" sz="2000" u="sng" dirty="0">
                <a:latin typeface="Arial" charset="0"/>
              </a:rPr>
              <a:t>dis</a:t>
            </a:r>
            <a:r>
              <a:rPr lang="en-GB" sz="2000" u="sng" dirty="0">
                <a:latin typeface="Arial" charset="0"/>
              </a:rPr>
              <a:t>c</a:t>
            </a:r>
            <a:r>
              <a:rPr lang="cs-CZ" sz="2000" u="sng" dirty="0">
                <a:latin typeface="Arial" charset="0"/>
              </a:rPr>
              <a:t>r</a:t>
            </a:r>
            <a:r>
              <a:rPr lang="en-GB" sz="2000" u="sng" dirty="0" err="1">
                <a:latin typeface="Arial" charset="0"/>
              </a:rPr>
              <a:t>ete</a:t>
            </a:r>
            <a:r>
              <a:rPr lang="en-GB" sz="2000" u="sng" dirty="0">
                <a:latin typeface="Arial" charset="0"/>
              </a:rPr>
              <a:t> variation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800"/>
              </a:spcAft>
            </a:pP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en-US" sz="2000" dirty="0">
                <a:latin typeface="Arial" charset="0"/>
              </a:rPr>
              <a:t/>
            </a:r>
            <a:br>
              <a:rPr lang="en-US" sz="2000" dirty="0">
                <a:latin typeface="Arial" charset="0"/>
              </a:rPr>
            </a:br>
            <a:r>
              <a:rPr lang="cs-CZ" sz="2000" dirty="0" err="1">
                <a:latin typeface="Arial" charset="0"/>
              </a:rPr>
              <a:t>ma</a:t>
            </a:r>
            <a:r>
              <a:rPr lang="en-GB" sz="2000" dirty="0">
                <a:latin typeface="Arial" charset="0"/>
              </a:rPr>
              <a:t>c</a:t>
            </a:r>
            <a:r>
              <a:rPr lang="cs-CZ" sz="2000" dirty="0" err="1">
                <a:latin typeface="Arial" charset="0"/>
              </a:rPr>
              <a:t>romuta</a:t>
            </a:r>
            <a:r>
              <a:rPr lang="en-GB" sz="2000" dirty="0" err="1" smtClean="0">
                <a:latin typeface="Arial" charset="0"/>
              </a:rPr>
              <a:t>tion</a:t>
            </a:r>
            <a:r>
              <a:rPr lang="cs-CZ" sz="2000" dirty="0" smtClean="0">
                <a:latin typeface="Arial" charset="0"/>
              </a:rPr>
              <a:t>s: 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Richard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Goldschmidt</a:t>
            </a:r>
            <a:r>
              <a:rPr lang="cs-CZ" sz="2000" dirty="0">
                <a:latin typeface="Arial" charset="0"/>
              </a:rPr>
              <a:t>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(1940) - „</a:t>
            </a:r>
            <a:r>
              <a:rPr lang="en-GB" sz="2000" dirty="0">
                <a:latin typeface="Arial" charset="0"/>
              </a:rPr>
              <a:t>hopeful monsters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62470" name="Text Box 13"/>
          <p:cNvSpPr txBox="1">
            <a:spLocks noChangeArrowheads="1"/>
          </p:cNvSpPr>
          <p:nvPr/>
        </p:nvSpPr>
        <p:spPr bwMode="auto">
          <a:xfrm>
            <a:off x="490538" y="354289"/>
            <a:ext cx="252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Muta</a:t>
            </a:r>
            <a:r>
              <a:rPr lang="en-GB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cs-CZ" b="1" dirty="0" err="1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ionism</a:t>
            </a:r>
            <a:r>
              <a:rPr lang="cs-CZ" b="1" dirty="0">
                <a:solidFill>
                  <a:srgbClr val="E10000"/>
                </a:solidFill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68962" name="Picture 2" descr="http://luirig.altervista.org/cpm/albums/vries/Oenothera-lamarckiana-X-hookeri-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2336" y="2721889"/>
            <a:ext cx="1921035" cy="281401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" name="Picture 4" descr="http://www.nature.com/scitable/content/ne0000/ne0000/ne0000/ne0000/6738821/EssGen_WhiteandRedEyedFlies_MID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355" y="3598318"/>
            <a:ext cx="2990850" cy="1495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490538" y="723694"/>
            <a:ext cx="3634328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  <a:sym typeface="Symbol" pitchFamily="18" charset="2"/>
              </a:rPr>
              <a:t> </a:t>
            </a:r>
            <a:r>
              <a:rPr lang="cs-CZ" dirty="0" err="1">
                <a:solidFill>
                  <a:srgbClr val="E10000"/>
                </a:solidFill>
                <a:latin typeface="Arial" charset="0"/>
                <a:sym typeface="Symbol" pitchFamily="18" charset="2"/>
              </a:rPr>
              <a:t>b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iometri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cians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2000" b="1" dirty="0">
                <a:latin typeface="Arial" charset="0"/>
              </a:rPr>
              <a:t/>
            </a:r>
            <a:br>
              <a:rPr lang="cs-CZ" sz="2000" b="1" dirty="0">
                <a:latin typeface="Arial" charset="0"/>
              </a:rPr>
            </a:br>
            <a:endParaRPr lang="cs-CZ" sz="2000" b="1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b="1" dirty="0"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Francis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Galton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, Karl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Pearson</a:t>
            </a:r>
            <a:endParaRPr lang="cs-CZ" sz="2000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c</a:t>
            </a:r>
            <a:r>
              <a:rPr lang="cs-CZ" sz="2000" u="sng" dirty="0" err="1">
                <a:latin typeface="Arial" charset="0"/>
              </a:rPr>
              <a:t>ontinu</a:t>
            </a:r>
            <a:r>
              <a:rPr lang="en-GB" sz="2000" u="sng" dirty="0">
                <a:latin typeface="Arial" charset="0"/>
              </a:rPr>
              <a:t>a</a:t>
            </a:r>
            <a:r>
              <a:rPr lang="cs-CZ" sz="2000" u="sng" dirty="0">
                <a:latin typeface="Arial" charset="0"/>
              </a:rPr>
              <a:t>l</a:t>
            </a:r>
            <a:r>
              <a:rPr lang="en-GB" sz="2000" u="sng" dirty="0">
                <a:latin typeface="Arial" charset="0"/>
              </a:rPr>
              <a:t> variation</a:t>
            </a:r>
            <a:endParaRPr lang="cs-CZ" sz="2000" u="sng" dirty="0">
              <a:latin typeface="Arial" charset="0"/>
            </a:endParaRPr>
          </a:p>
        </p:txBody>
      </p:sp>
      <p:pic>
        <p:nvPicPr>
          <p:cNvPr id="7" name="Picture 9" descr="3"/>
          <p:cNvPicPr>
            <a:picLocks noChangeAspect="1" noChangeArrowheads="1"/>
          </p:cNvPicPr>
          <p:nvPr/>
        </p:nvPicPr>
        <p:blipFill>
          <a:blip r:embed="rId3" cstate="print"/>
          <a:srcRect l="50023"/>
          <a:stretch>
            <a:fillRect/>
          </a:stretch>
        </p:blipFill>
        <p:spPr bwMode="auto">
          <a:xfrm>
            <a:off x="5128587" y="820486"/>
            <a:ext cx="2881168" cy="500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img.sparknotes.com/figures/A/a3aa6bb95c7d70781cc0089d17f9160f/direct.gif"/>
          <p:cNvPicPr>
            <a:picLocks noChangeAspect="1" noChangeArrowheads="1"/>
          </p:cNvPicPr>
          <p:nvPr/>
        </p:nvPicPr>
        <p:blipFill>
          <a:blip r:embed="rId4" cstate="print"/>
          <a:srcRect l="1118"/>
          <a:stretch>
            <a:fillRect/>
          </a:stretch>
        </p:blipFill>
        <p:spPr bwMode="auto">
          <a:xfrm>
            <a:off x="752629" y="3170710"/>
            <a:ext cx="3955778" cy="1981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0049" y="1542429"/>
            <a:ext cx="655796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61265" y="4464533"/>
            <a:ext cx="49736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Ronald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Aylmer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Fisher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(1890-1962)</a:t>
            </a:r>
          </a:p>
          <a:p>
            <a:r>
              <a:rPr lang="cs-CZ" dirty="0">
                <a:solidFill>
                  <a:srgbClr val="000099"/>
                </a:solidFill>
                <a:latin typeface="Arial" charset="0"/>
              </a:rPr>
              <a:t>John B. S.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Haldane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(1892-1964)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Sewall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Wright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(1889-1988)</a:t>
            </a:r>
          </a:p>
          <a:p>
            <a:r>
              <a:rPr lang="cs-CZ" dirty="0" err="1">
                <a:solidFill>
                  <a:srgbClr val="000099"/>
                </a:solidFill>
                <a:latin typeface="Arial" charset="0"/>
              </a:rPr>
              <a:t>Serge</a:t>
            </a:r>
            <a:r>
              <a:rPr lang="en-GB" dirty="0">
                <a:solidFill>
                  <a:srgbClr val="000099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000099"/>
                </a:solidFill>
                <a:latin typeface="Arial" charset="0"/>
              </a:rPr>
              <a:t>Ch</a:t>
            </a:r>
            <a:r>
              <a:rPr lang="cs-CZ" dirty="0" err="1">
                <a:solidFill>
                  <a:srgbClr val="000099"/>
                </a:solidFill>
                <a:latin typeface="Arial" charset="0"/>
              </a:rPr>
              <a:t>etverikov</a:t>
            </a:r>
            <a:r>
              <a:rPr lang="cs-CZ" dirty="0">
                <a:solidFill>
                  <a:srgbClr val="000099"/>
                </a:solidFill>
                <a:latin typeface="Arial" charset="0"/>
              </a:rPr>
              <a:t> (1880-1958)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607" y="435251"/>
            <a:ext cx="37802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4. 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Modern</a:t>
            </a:r>
            <a:r>
              <a:rPr lang="cs-CZ" sz="28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800" b="1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sz="2800" b="1" dirty="0" err="1">
                <a:solidFill>
                  <a:srgbClr val="E10000"/>
                </a:solidFill>
                <a:latin typeface="Arial" charset="0"/>
              </a:rPr>
              <a:t>ynt</a:t>
            </a:r>
            <a:r>
              <a:rPr lang="en-GB" sz="2800" b="1" dirty="0" err="1">
                <a:solidFill>
                  <a:srgbClr val="E10000"/>
                </a:solidFill>
                <a:latin typeface="Arial" charset="0"/>
              </a:rPr>
              <a:t>hesis</a:t>
            </a:r>
            <a:endParaRPr lang="cs-CZ" sz="28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3608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</a:t>
            </a:r>
            <a:r>
              <a:rPr lang="en-GB" sz="1800" dirty="0">
                <a:latin typeface="Arial" charset="0"/>
              </a:rPr>
              <a:t>results of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biometri</a:t>
            </a:r>
            <a:r>
              <a:rPr lang="en-GB" sz="1800" dirty="0" err="1">
                <a:latin typeface="Arial" charset="0"/>
              </a:rPr>
              <a:t>cians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en-GB" sz="1800" dirty="0">
                <a:latin typeface="Arial" charset="0"/>
              </a:rPr>
              <a:t>in agreement with</a:t>
            </a:r>
            <a:r>
              <a:rPr lang="cs-CZ" sz="1800" dirty="0">
                <a:latin typeface="Arial" charset="0"/>
              </a:rPr>
              <a:t> Mendel</a:t>
            </a:r>
            <a:r>
              <a:rPr lang="en-GB" sz="1800" dirty="0">
                <a:latin typeface="Arial" charset="0"/>
              </a:rPr>
              <a:t>ism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167340" y="350385"/>
            <a:ext cx="7286354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PROPERTIES OF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BIOLOGIC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AL</a:t>
            </a:r>
            <a:r>
              <a:rPr lang="cs-CZ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EVOLU</a:t>
            </a:r>
            <a:r>
              <a:rPr lang="en-GB" b="1" dirty="0">
                <a:ln w="3175">
                  <a:noFill/>
                </a:ln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</a:t>
            </a:r>
            <a:endParaRPr lang="cs-CZ" b="1" dirty="0">
              <a:ln w="3175">
                <a:noFill/>
              </a:ln>
              <a:solidFill>
                <a:srgbClr val="E1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90538" y="1192598"/>
            <a:ext cx="7354899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living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syst</a:t>
            </a:r>
            <a:r>
              <a:rPr lang="en-GB" sz="2000" dirty="0">
                <a:latin typeface="Arial" charset="0"/>
              </a:rPr>
              <a:t>ems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 err="1">
                <a:latin typeface="Arial" charset="0"/>
              </a:rPr>
              <a:t>reproduc</a:t>
            </a:r>
            <a:r>
              <a:rPr lang="en-GB" sz="2000" dirty="0" err="1">
                <a:latin typeface="Arial" charset="0"/>
              </a:rPr>
              <a:t>tion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>
                <a:latin typeface="Arial" charset="0"/>
              </a:rPr>
              <a:t>variability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>
                <a:latin typeface="Arial" charset="0"/>
              </a:rPr>
              <a:t>inheritance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t</a:t>
            </a:r>
            <a:r>
              <a:rPr lang="en-GB" sz="2000" dirty="0">
                <a:latin typeface="Arial" charset="0"/>
              </a:rPr>
              <a:t>h</a:t>
            </a:r>
            <a:r>
              <a:rPr lang="cs-CZ" sz="2000" dirty="0" err="1">
                <a:latin typeface="Arial" charset="0"/>
              </a:rPr>
              <a:t>ermodynamic</a:t>
            </a:r>
            <a:r>
              <a:rPr lang="cs-CZ" sz="2000" dirty="0">
                <a:latin typeface="Arial" charset="0"/>
              </a:rPr>
              <a:t> o</a:t>
            </a:r>
            <a:r>
              <a:rPr lang="en-GB" sz="2000" dirty="0" err="1">
                <a:latin typeface="Arial" charset="0"/>
              </a:rPr>
              <a:t>penness</a:t>
            </a:r>
            <a:r>
              <a:rPr lang="cs-CZ" sz="2000" dirty="0">
                <a:latin typeface="Arial" charset="0"/>
              </a:rPr>
              <a:t>, dis</a:t>
            </a:r>
            <a:r>
              <a:rPr lang="en-GB" sz="2000" dirty="0">
                <a:latin typeface="Arial" charset="0"/>
              </a:rPr>
              <a:t>s</a:t>
            </a:r>
            <a:r>
              <a:rPr lang="cs-CZ" sz="2000" dirty="0" err="1">
                <a:latin typeface="Arial" charset="0"/>
              </a:rPr>
              <a:t>ipatio</a:t>
            </a:r>
            <a:r>
              <a:rPr lang="en-GB" sz="2000" dirty="0">
                <a:latin typeface="Arial" charset="0"/>
              </a:rPr>
              <a:t>n</a:t>
            </a:r>
            <a:r>
              <a:rPr lang="cs-CZ" sz="2000" baseline="30000" dirty="0">
                <a:latin typeface="Arial" charset="0"/>
              </a:rPr>
              <a:t>*)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syst</a:t>
            </a:r>
            <a:r>
              <a:rPr lang="en-GB" sz="2000" dirty="0">
                <a:latin typeface="Arial" charset="0"/>
              </a:rPr>
              <a:t>e</a:t>
            </a:r>
            <a:r>
              <a:rPr lang="cs-CZ" sz="2000" dirty="0">
                <a:latin typeface="Arial" charset="0"/>
              </a:rPr>
              <a:t>m</a:t>
            </a:r>
            <a:r>
              <a:rPr lang="en-GB" sz="2000" dirty="0">
                <a:latin typeface="Arial" charset="0"/>
              </a:rPr>
              <a:t>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with memory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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cumulation of changes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unlimited heritability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adapta</a:t>
            </a:r>
            <a:r>
              <a:rPr lang="en-GB" sz="2000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,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purposeful arrangement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ladogene</a:t>
            </a:r>
            <a:r>
              <a:rPr lang="en-GB" sz="2000" dirty="0">
                <a:solidFill>
                  <a:srgbClr val="E10000"/>
                </a:solidFill>
                <a:latin typeface="Arial" charset="0"/>
              </a:rPr>
              <a:t>sis</a:t>
            </a:r>
            <a:endParaRPr lang="cs-CZ" sz="2000" dirty="0">
              <a:solidFill>
                <a:srgbClr val="E10000"/>
              </a:solidFill>
              <a:latin typeface="Arial" charset="0"/>
            </a:endParaRP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10000"/>
                </a:solidFill>
                <a:latin typeface="Arial" charset="0"/>
              </a:rPr>
              <a:t>				</a:t>
            </a:r>
            <a:r>
              <a:rPr lang="cs-CZ" sz="1800" baseline="30000" dirty="0">
                <a:latin typeface="Arial" charset="0"/>
              </a:rPr>
              <a:t>*)</a:t>
            </a:r>
            <a:r>
              <a:rPr lang="cs-CZ" sz="1800" dirty="0">
                <a:latin typeface="Arial" charset="0"/>
              </a:rPr>
              <a:t> = </a:t>
            </a:r>
            <a:r>
              <a:rPr lang="en-GB" sz="1800" dirty="0">
                <a:latin typeface="Arial" charset="0"/>
              </a:rPr>
              <a:t>irreversible change of energy</a:t>
            </a:r>
            <a:endParaRPr lang="cs-CZ" sz="2000" dirty="0">
              <a:latin typeface="Arial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6683376" y="1552961"/>
            <a:ext cx="2084387" cy="1771650"/>
            <a:chOff x="6683376" y="1552961"/>
            <a:chExt cx="2084387" cy="1771650"/>
          </a:xfrm>
        </p:grpSpPr>
        <p:sp>
          <p:nvSpPr>
            <p:cNvPr id="5125" name="Line 5"/>
            <p:cNvSpPr>
              <a:spLocks noChangeShapeType="1"/>
            </p:cNvSpPr>
            <p:nvPr/>
          </p:nvSpPr>
          <p:spPr bwMode="auto">
            <a:xfrm flipH="1" flipV="1">
              <a:off x="7716838" y="2591186"/>
              <a:ext cx="1588" cy="733425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29" name="Freeform 9"/>
            <p:cNvSpPr>
              <a:spLocks noChangeAspect="1"/>
            </p:cNvSpPr>
            <p:nvPr/>
          </p:nvSpPr>
          <p:spPr bwMode="auto">
            <a:xfrm>
              <a:off x="7112001" y="1995873"/>
              <a:ext cx="1211262" cy="608013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0" name="Freeform 10"/>
            <p:cNvSpPr>
              <a:spLocks noChangeAspect="1"/>
            </p:cNvSpPr>
            <p:nvPr/>
          </p:nvSpPr>
          <p:spPr bwMode="auto">
            <a:xfrm>
              <a:off x="6683376" y="1565661"/>
              <a:ext cx="917575" cy="463550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131" name="Freeform 11"/>
            <p:cNvSpPr>
              <a:spLocks noChangeAspect="1"/>
            </p:cNvSpPr>
            <p:nvPr/>
          </p:nvSpPr>
          <p:spPr bwMode="auto">
            <a:xfrm>
              <a:off x="7850188" y="1552961"/>
              <a:ext cx="917575" cy="458787"/>
            </a:xfrm>
            <a:custGeom>
              <a:avLst/>
              <a:gdLst>
                <a:gd name="T0" fmla="*/ 2147483647 w 348"/>
                <a:gd name="T1" fmla="*/ 0 h 174"/>
                <a:gd name="T2" fmla="*/ 2147483647 w 348"/>
                <a:gd name="T3" fmla="*/ 2147483647 h 174"/>
                <a:gd name="T4" fmla="*/ 0 w 348"/>
                <a:gd name="T5" fmla="*/ 2147483647 h 174"/>
                <a:gd name="T6" fmla="*/ 0 60000 65536"/>
                <a:gd name="T7" fmla="*/ 0 60000 65536"/>
                <a:gd name="T8" fmla="*/ 0 60000 65536"/>
                <a:gd name="T9" fmla="*/ 0 w 348"/>
                <a:gd name="T10" fmla="*/ 0 h 174"/>
                <a:gd name="T11" fmla="*/ 348 w 348"/>
                <a:gd name="T12" fmla="*/ 174 h 17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8" h="174">
                  <a:moveTo>
                    <a:pt x="348" y="0"/>
                  </a:moveTo>
                  <a:lnTo>
                    <a:pt x="174" y="174"/>
                  </a:lnTo>
                  <a:lnTo>
                    <a:pt x="0" y="1"/>
                  </a:lnTo>
                </a:path>
              </a:pathLst>
            </a:custGeom>
            <a:noFill/>
            <a:ln w="38100" cmpd="sng">
              <a:solidFill>
                <a:srgbClr val="000099"/>
              </a:solidFill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90538" y="4662128"/>
            <a:ext cx="85972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charset="0"/>
              </a:rPr>
              <a:t>teleolog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y</a:t>
            </a:r>
            <a:r>
              <a:rPr lang="cs-CZ" sz="2000" dirty="0">
                <a:solidFill>
                  <a:srgbClr val="E80000"/>
                </a:solidFill>
                <a:latin typeface="Arial" charset="0"/>
              </a:rPr>
              <a:t>: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everything has its purpose</a:t>
            </a:r>
            <a:endParaRPr lang="cs-CZ" sz="2000" dirty="0">
              <a:latin typeface="Arial" charset="0"/>
              <a:sym typeface="Symbol" pitchFamily="18" charset="2"/>
            </a:endParaRPr>
          </a:p>
          <a:p>
            <a:r>
              <a:rPr lang="cs-CZ" sz="2000" dirty="0" err="1">
                <a:solidFill>
                  <a:srgbClr val="E80000"/>
                </a:solidFill>
                <a:latin typeface="Arial" charset="0"/>
                <a:sym typeface="Symbol" pitchFamily="18" charset="2"/>
              </a:rPr>
              <a:t>finalism</a:t>
            </a:r>
            <a:r>
              <a:rPr lang="cs-CZ" sz="2000" dirty="0">
                <a:solidFill>
                  <a:srgbClr val="E80000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 doctrine that final causes determine the course of all events </a:t>
            </a:r>
            <a:r>
              <a:rPr lang="cs-CZ" sz="2000" dirty="0">
                <a:latin typeface="Arial" charset="0"/>
                <a:sym typeface="Symbol" pitchFamily="18" charset="2"/>
              </a:rPr>
              <a:t>- </a:t>
            </a:r>
          </a:p>
          <a:p>
            <a:pPr defTabSz="360000"/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	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Teilhard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de </a:t>
            </a:r>
            <a:r>
              <a:rPr lang="cs-CZ" sz="2000" dirty="0" err="1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Chardin</a:t>
            </a:r>
            <a:r>
              <a:rPr lang="cs-CZ" sz="2000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:</a:t>
            </a:r>
            <a:r>
              <a:rPr lang="cs-CZ" sz="2000" dirty="0">
                <a:latin typeface="Arial" charset="0"/>
                <a:sym typeface="Symbol" pitchFamily="18" charset="2"/>
              </a:rPr>
              <a:t> „</a:t>
            </a:r>
            <a:r>
              <a:rPr lang="en-GB" sz="2000" dirty="0">
                <a:latin typeface="Arial" charset="0"/>
                <a:sym typeface="Symbol" pitchFamily="18" charset="2"/>
              </a:rPr>
              <a:t>O</a:t>
            </a:r>
            <a:r>
              <a:rPr lang="cs-CZ" sz="2000" dirty="0" err="1">
                <a:latin typeface="Arial" charset="0"/>
                <a:sym typeface="Symbol" pitchFamily="18" charset="2"/>
              </a:rPr>
              <a:t>mega</a:t>
            </a:r>
            <a:r>
              <a:rPr lang="en-GB" sz="2000" dirty="0">
                <a:latin typeface="Arial" charset="0"/>
                <a:sym typeface="Symbol" pitchFamily="18" charset="2"/>
              </a:rPr>
              <a:t> Point</a:t>
            </a:r>
            <a:r>
              <a:rPr lang="cs-CZ" sz="2000" dirty="0">
                <a:latin typeface="Arial" charset="0"/>
                <a:sym typeface="Symbol" pitchFamily="18" charset="2"/>
              </a:rPr>
              <a:t>“</a:t>
            </a:r>
            <a:endParaRPr lang="cs-CZ" sz="2000" dirty="0">
              <a:latin typeface="Arial" charset="0"/>
            </a:endParaRPr>
          </a:p>
        </p:txBody>
      </p:sp>
      <p:cxnSp>
        <p:nvCxnSpPr>
          <p:cNvPr id="3" name="Přímá spojnice se šipkou 2"/>
          <p:cNvCxnSpPr/>
          <p:nvPr/>
        </p:nvCxnSpPr>
        <p:spPr bwMode="auto">
          <a:xfrm flipV="1">
            <a:off x="2306595" y="2899719"/>
            <a:ext cx="5206313" cy="42489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3399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 autoUpdateAnimBg="0"/>
      <p:bldP spid="5133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0245" y="853866"/>
            <a:ext cx="3883501" cy="557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Fish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513" y="328613"/>
            <a:ext cx="4862512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736850" y="5289550"/>
            <a:ext cx="42001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principles of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popula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geneti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cs</a:t>
            </a:r>
            <a:endParaRPr lang="cs-CZ" sz="2000" b="1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61950" y="2620963"/>
            <a:ext cx="3352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1918: </a:t>
            </a:r>
            <a:r>
              <a:rPr lang="en-GB" sz="1800" dirty="0">
                <a:latin typeface="Arial" charset="0"/>
              </a:rPr>
              <a:t>results of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err="1">
                <a:latin typeface="Arial" charset="0"/>
              </a:rPr>
              <a:t>biometri</a:t>
            </a:r>
            <a:r>
              <a:rPr lang="en-GB" sz="1800" dirty="0" err="1">
                <a:latin typeface="Arial" charset="0"/>
              </a:rPr>
              <a:t>cians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en-GB" sz="1800" dirty="0">
                <a:latin typeface="Arial" charset="0"/>
              </a:rPr>
              <a:t>in agreement with</a:t>
            </a:r>
            <a:r>
              <a:rPr lang="cs-CZ" sz="1800" dirty="0">
                <a:latin typeface="Arial" charset="0"/>
              </a:rPr>
              <a:t> Mendel</a:t>
            </a:r>
            <a:r>
              <a:rPr lang="en-GB" sz="1800" dirty="0">
                <a:latin typeface="Arial" charset="0"/>
              </a:rPr>
              <a:t>ism</a:t>
            </a:r>
            <a:r>
              <a:rPr lang="cs-CZ" sz="1800" dirty="0">
                <a:latin typeface="Arial" charset="0"/>
              </a:rPr>
              <a:t/>
            </a:r>
            <a:br>
              <a:rPr lang="cs-CZ" sz="1800" dirty="0">
                <a:latin typeface="Arial" charset="0"/>
              </a:rPr>
            </a:br>
            <a:endParaRPr lang="cs-CZ" sz="1800" dirty="0">
              <a:latin typeface="Arial" charset="0"/>
            </a:endParaRPr>
          </a:p>
          <a:p>
            <a:r>
              <a:rPr lang="cs-CZ" sz="1800" dirty="0">
                <a:latin typeface="Arial" charset="0"/>
              </a:rPr>
              <a:t>1930: </a:t>
            </a:r>
            <a:r>
              <a:rPr lang="cs-CZ" sz="1800" i="1" dirty="0" err="1">
                <a:latin typeface="Arial" charset="0"/>
              </a:rPr>
              <a:t>The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Genetical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Theory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/>
            </a:r>
            <a:br>
              <a:rPr lang="cs-CZ" sz="1800" i="1" dirty="0">
                <a:latin typeface="Arial" charset="0"/>
              </a:rPr>
            </a:br>
            <a:r>
              <a:rPr lang="cs-CZ" sz="1800" i="1" dirty="0">
                <a:latin typeface="Arial" charset="0"/>
              </a:rPr>
              <a:t>  Natural </a:t>
            </a:r>
            <a:r>
              <a:rPr lang="cs-CZ" sz="1800" i="1" dirty="0" err="1">
                <a:latin typeface="Arial" charset="0"/>
              </a:rPr>
              <a:t>Selection</a:t>
            </a:r>
            <a:endParaRPr lang="cs-CZ" sz="1800" i="1" dirty="0">
              <a:latin typeface="Arial" charset="0"/>
            </a:endParaRPr>
          </a:p>
        </p:txBody>
      </p:sp>
      <p:sp>
        <p:nvSpPr>
          <p:cNvPr id="39949" name="AutoShape 13"/>
          <p:cNvSpPr>
            <a:spLocks noChangeArrowheads="1"/>
          </p:cNvSpPr>
          <p:nvPr/>
        </p:nvSpPr>
        <p:spPr bwMode="auto">
          <a:xfrm rot="2207875">
            <a:off x="1958975" y="1917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344863" y="4525963"/>
            <a:ext cx="3416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1932: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The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Causes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of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Evolution</a:t>
            </a:r>
            <a:endParaRPr lang="cs-CZ" sz="1800" dirty="0">
              <a:latin typeface="Arial" charset="0"/>
            </a:endParaRPr>
          </a:p>
        </p:txBody>
      </p:sp>
      <p:sp>
        <p:nvSpPr>
          <p:cNvPr id="39950" name="AutoShape 14"/>
          <p:cNvSpPr>
            <a:spLocks noChangeArrowheads="1"/>
          </p:cNvSpPr>
          <p:nvPr/>
        </p:nvSpPr>
        <p:spPr bwMode="auto">
          <a:xfrm>
            <a:off x="4537075" y="2365375"/>
            <a:ext cx="533400" cy="2008188"/>
          </a:xfrm>
          <a:prstGeom prst="downArrow">
            <a:avLst>
              <a:gd name="adj1" fmla="val 50000"/>
              <a:gd name="adj2" fmla="val 87289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5329238" y="2846388"/>
            <a:ext cx="31470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dirty="0">
                <a:latin typeface="Arial" charset="0"/>
              </a:rPr>
              <a:t>1931: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Evolution</a:t>
            </a:r>
            <a:r>
              <a:rPr lang="cs-CZ" sz="1800" i="1" dirty="0">
                <a:latin typeface="Arial" charset="0"/>
              </a:rPr>
              <a:t> in </a:t>
            </a:r>
            <a:r>
              <a:rPr lang="cs-CZ" sz="1800" i="1" dirty="0" err="1">
                <a:latin typeface="Arial" charset="0"/>
              </a:rPr>
              <a:t>Mendelian</a:t>
            </a:r>
            <a:r>
              <a:rPr lang="cs-CZ" sz="1800" i="1" dirty="0">
                <a:latin typeface="Arial" charset="0"/>
              </a:rPr>
              <a:t/>
            </a:r>
            <a:br>
              <a:rPr lang="cs-CZ" sz="1800" i="1" dirty="0">
                <a:latin typeface="Arial" charset="0"/>
              </a:rPr>
            </a:br>
            <a:r>
              <a:rPr lang="cs-CZ" sz="1800" i="1" dirty="0" err="1">
                <a:latin typeface="Arial" charset="0"/>
              </a:rPr>
              <a:t>Populations</a:t>
            </a:r>
            <a:endParaRPr lang="cs-CZ" sz="1800" dirty="0">
              <a:latin typeface="Arial" charset="0"/>
            </a:endParaRPr>
          </a:p>
        </p:txBody>
      </p:sp>
      <p:sp>
        <p:nvSpPr>
          <p:cNvPr id="39951" name="AutoShape 15"/>
          <p:cNvSpPr>
            <a:spLocks noChangeArrowheads="1"/>
          </p:cNvSpPr>
          <p:nvPr/>
        </p:nvSpPr>
        <p:spPr bwMode="auto">
          <a:xfrm rot="-1886797">
            <a:off x="6310313" y="2044700"/>
            <a:ext cx="533400" cy="609600"/>
          </a:xfrm>
          <a:prstGeom prst="downArrow">
            <a:avLst>
              <a:gd name="adj1" fmla="val 50000"/>
              <a:gd name="adj2" fmla="val 28571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9955" name="Text Box 19"/>
          <p:cNvSpPr txBox="1">
            <a:spLocks noChangeArrowheads="1"/>
          </p:cNvSpPr>
          <p:nvPr/>
        </p:nvSpPr>
        <p:spPr bwMode="auto">
          <a:xfrm>
            <a:off x="2132595" y="5743669"/>
            <a:ext cx="5342360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</a:t>
            </a:r>
            <a:r>
              <a:rPr lang="en-GB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 in a narrow sense</a:t>
            </a:r>
            <a:endParaRPr lang="cs-CZ" b="1" dirty="0">
              <a:solidFill>
                <a:srgbClr val="E10000"/>
              </a:solidFill>
              <a:latin typeface="Arial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8" grpId="0"/>
      <p:bldP spid="39946" grpId="0"/>
      <p:bldP spid="39950" grpId="0" animBg="1"/>
      <p:bldP spid="39947" grpId="0"/>
      <p:bldP spid="39951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5"/>
          <p:cNvSpPr txBox="1">
            <a:spLocks noChangeArrowheads="1"/>
          </p:cNvSpPr>
          <p:nvPr/>
        </p:nvSpPr>
        <p:spPr bwMode="auto">
          <a:xfrm>
            <a:off x="382588" y="357188"/>
            <a:ext cx="522771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Theodosius</a:t>
            </a:r>
            <a:r>
              <a:rPr lang="cs-CZ" sz="20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2000" dirty="0" err="1">
                <a:solidFill>
                  <a:srgbClr val="000099"/>
                </a:solidFill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 (1900-1975)</a:t>
            </a:r>
            <a:r>
              <a:rPr lang="cs-CZ" dirty="0">
                <a:latin typeface="Arial" charset="0"/>
              </a:rPr>
              <a:t/>
            </a:r>
            <a:br>
              <a:rPr lang="cs-CZ" dirty="0">
                <a:latin typeface="Arial" charset="0"/>
              </a:rPr>
            </a:br>
            <a:r>
              <a:rPr lang="cs-CZ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1937 – </a:t>
            </a:r>
            <a:r>
              <a:rPr lang="cs-CZ" sz="2000" i="1" dirty="0" err="1">
                <a:latin typeface="Arial" charset="0"/>
              </a:rPr>
              <a:t>Genetics</a:t>
            </a:r>
            <a:r>
              <a:rPr lang="cs-CZ" sz="2000" i="1" dirty="0">
                <a:latin typeface="Arial" charset="0"/>
              </a:rPr>
              <a:t> and </a:t>
            </a:r>
            <a:r>
              <a:rPr lang="cs-CZ" sz="2000" i="1" dirty="0" err="1">
                <a:latin typeface="Arial" charset="0"/>
              </a:rPr>
              <a:t>the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Origin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Species 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Edmund B. Ford</a:t>
            </a:r>
            <a:r>
              <a:rPr lang="cs-CZ" sz="2000" dirty="0">
                <a:latin typeface="Arial" charset="0"/>
              </a:rPr>
              <a:t> (1901-1988)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1964 – </a:t>
            </a:r>
            <a:r>
              <a:rPr lang="cs-CZ" sz="2000" i="1" dirty="0" err="1">
                <a:latin typeface="Arial" charset="0"/>
              </a:rPr>
              <a:t>Ecological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Genetics</a:t>
            </a:r>
            <a:endParaRPr lang="cs-CZ" sz="2000" dirty="0"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000099"/>
                </a:solidFill>
                <a:latin typeface="Arial" charset="0"/>
              </a:rPr>
              <a:t>Julian S. Huxley</a:t>
            </a:r>
            <a:r>
              <a:rPr lang="cs-CZ" sz="2000" dirty="0">
                <a:latin typeface="Arial" charset="0"/>
              </a:rPr>
              <a:t> (1887-1975)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1942 – </a:t>
            </a:r>
            <a:r>
              <a:rPr lang="cs-CZ" sz="2000" i="1" dirty="0" err="1">
                <a:latin typeface="Arial" charset="0"/>
              </a:rPr>
              <a:t>Evolution</a:t>
            </a:r>
            <a:r>
              <a:rPr lang="cs-CZ" sz="2000" i="1" dirty="0">
                <a:latin typeface="Arial" charset="0"/>
              </a:rPr>
              <a:t>: </a:t>
            </a:r>
            <a:r>
              <a:rPr lang="cs-CZ" sz="2000" i="1" dirty="0" err="1">
                <a:latin typeface="Arial" charset="0"/>
              </a:rPr>
              <a:t>The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Modern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Synthesis</a:t>
            </a:r>
            <a:endParaRPr lang="cs-CZ" sz="2000" dirty="0">
              <a:latin typeface="Arial" charset="0"/>
            </a:endParaRPr>
          </a:p>
        </p:txBody>
      </p:sp>
      <p:sp>
        <p:nvSpPr>
          <p:cNvPr id="65539" name="Text Box 16"/>
          <p:cNvSpPr txBox="1">
            <a:spLocks noChangeArrowheads="1"/>
          </p:cNvSpPr>
          <p:nvPr/>
        </p:nvSpPr>
        <p:spPr bwMode="auto">
          <a:xfrm>
            <a:off x="382588" y="1377950"/>
            <a:ext cx="269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382588" y="2443163"/>
            <a:ext cx="269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0099"/>
                </a:solidFill>
                <a:latin typeface="Arial" charset="0"/>
              </a:rPr>
              <a:t> </a:t>
            </a:r>
            <a:endParaRPr lang="cs-CZ" sz="2000">
              <a:latin typeface="Arial" charset="0"/>
            </a:endParaRPr>
          </a:p>
        </p:txBody>
      </p:sp>
      <p:pic>
        <p:nvPicPr>
          <p:cNvPr id="65541" name="Picture 22" descr="Theodosius_Dobzhan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0428" y="148743"/>
            <a:ext cx="1876425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61950" y="3371850"/>
            <a:ext cx="464185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Ernst Mayr</a:t>
            </a:r>
            <a:r>
              <a:rPr lang="cs-CZ" sz="2000">
                <a:latin typeface="Arial" charset="0"/>
              </a:rPr>
              <a:t> (1904-2005)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Gaylord Simson</a:t>
            </a:r>
            <a:r>
              <a:rPr lang="cs-CZ" sz="2000">
                <a:latin typeface="Arial" charset="0"/>
              </a:rPr>
              <a:t> (1902-1984)</a:t>
            </a:r>
          </a:p>
          <a:p>
            <a:pPr>
              <a:spcAft>
                <a:spcPts val="600"/>
              </a:spcAft>
            </a:pPr>
            <a:r>
              <a:rPr lang="cs-CZ" sz="2000">
                <a:solidFill>
                  <a:srgbClr val="000099"/>
                </a:solidFill>
                <a:latin typeface="Arial" charset="0"/>
              </a:rPr>
              <a:t> George Ledyard Stebbins</a:t>
            </a:r>
            <a:r>
              <a:rPr lang="cs-CZ" sz="2000">
                <a:latin typeface="Arial" charset="0"/>
              </a:rPr>
              <a:t> (1906-2000)</a:t>
            </a:r>
          </a:p>
        </p:txBody>
      </p:sp>
      <p:sp>
        <p:nvSpPr>
          <p:cNvPr id="40984" name="Text Box 24"/>
          <p:cNvSpPr txBox="1">
            <a:spLocks noChangeArrowheads="1"/>
          </p:cNvSpPr>
          <p:nvPr/>
        </p:nvSpPr>
        <p:spPr bwMode="auto">
          <a:xfrm>
            <a:off x="361950" y="4789488"/>
            <a:ext cx="52800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 1947 Princeton</a:t>
            </a:r>
          </a:p>
          <a:p>
            <a:r>
              <a:rPr lang="cs-CZ" sz="2000">
                <a:latin typeface="Arial" charset="0"/>
              </a:rPr>
              <a:t> 1949 </a:t>
            </a:r>
            <a:r>
              <a:rPr lang="cs-CZ" sz="2000" i="1">
                <a:latin typeface="Arial" charset="0"/>
              </a:rPr>
              <a:t>Genetics, Paleontology, and Evolution </a:t>
            </a:r>
          </a:p>
        </p:txBody>
      </p:sp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1265238" y="5624513"/>
            <a:ext cx="66976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Synt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etic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t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h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eor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y of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= 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Modern</a:t>
            </a:r>
            <a:r>
              <a:rPr lang="cs-CZ" sz="2000" b="1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sz="2000" b="1" dirty="0" err="1">
                <a:solidFill>
                  <a:srgbClr val="E10000"/>
                </a:solidFill>
                <a:latin typeface="Arial" charset="0"/>
              </a:rPr>
              <a:t>ynt</a:t>
            </a:r>
            <a:r>
              <a:rPr lang="en-GB" sz="2000" b="1" dirty="0" err="1">
                <a:solidFill>
                  <a:srgbClr val="E10000"/>
                </a:solidFill>
                <a:latin typeface="Arial" charset="0"/>
              </a:rPr>
              <a:t>hesis</a:t>
            </a:r>
            <a:endParaRPr lang="cs-CZ" sz="2000" b="1" dirty="0">
              <a:solidFill>
                <a:srgbClr val="E10000"/>
              </a:solidFill>
              <a:latin typeface="Arial" charset="0"/>
            </a:endParaRP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2320925" y="6100763"/>
            <a:ext cx="4341445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NEODARWINISM</a:t>
            </a:r>
            <a:r>
              <a:rPr lang="en-GB" sz="2000" b="1" dirty="0">
                <a:solidFill>
                  <a:srgbClr val="E10000"/>
                </a:solidFill>
                <a:latin typeface="Arial" charset="0"/>
                <a:sym typeface="Symbol" pitchFamily="18" charset="2"/>
              </a:rPr>
              <a:t> in a broad sense</a:t>
            </a:r>
            <a:endParaRPr lang="cs-CZ" sz="2000" b="1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3" grpId="0" autoUpdateAnimBg="0"/>
      <p:bldP spid="40984" grpId="0" autoUpdateAnimBg="0"/>
      <p:bldP spid="40985" grpId="0" autoUpdateAnimBg="0"/>
      <p:bldP spid="40986" grpId="0" animBg="1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9"/>
          <p:cNvSpPr txBox="1">
            <a:spLocks noChangeArrowheads="1"/>
          </p:cNvSpPr>
          <p:nvPr/>
        </p:nvSpPr>
        <p:spPr bwMode="auto">
          <a:xfrm>
            <a:off x="2257563" y="389628"/>
            <a:ext cx="50145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Some principles of N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eodarwinism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</a:t>
            </a:r>
          </a:p>
        </p:txBody>
      </p:sp>
      <p:sp>
        <p:nvSpPr>
          <p:cNvPr id="66563" name="Text Box 10"/>
          <p:cNvSpPr txBox="1">
            <a:spLocks noChangeArrowheads="1"/>
          </p:cNvSpPr>
          <p:nvPr/>
        </p:nvSpPr>
        <p:spPr bwMode="auto">
          <a:xfrm>
            <a:off x="361950" y="1293813"/>
            <a:ext cx="889217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 err="1">
                <a:latin typeface="Arial" charset="0"/>
              </a:rPr>
              <a:t>ph</a:t>
            </a:r>
            <a:r>
              <a:rPr lang="cs-CZ" sz="1800" dirty="0" err="1">
                <a:latin typeface="Arial" charset="0"/>
              </a:rPr>
              <a:t>enotyp</a:t>
            </a:r>
            <a:r>
              <a:rPr lang="en-GB" sz="1800" dirty="0" err="1">
                <a:latin typeface="Arial" charset="0"/>
              </a:rPr>
              <a:t>ic</a:t>
            </a:r>
            <a:r>
              <a:rPr lang="en-GB" sz="1800" dirty="0">
                <a:latin typeface="Arial" charset="0"/>
              </a:rPr>
              <a:t> differences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 smtClean="0">
                <a:latin typeface="Arial" charset="0"/>
              </a:rPr>
              <a:t>are </a:t>
            </a:r>
            <a:r>
              <a:rPr lang="en-GB" sz="1800" dirty="0" smtClean="0">
                <a:latin typeface="Arial" charset="0"/>
              </a:rPr>
              <a:t>caused </a:t>
            </a:r>
            <a:r>
              <a:rPr lang="en-GB" sz="1800" dirty="0">
                <a:latin typeface="Arial" charset="0"/>
              </a:rPr>
              <a:t>by differences in genotype and partly by</a:t>
            </a:r>
            <a:br>
              <a:rPr lang="en-GB" sz="1800" dirty="0">
                <a:latin typeface="Arial" charset="0"/>
              </a:rPr>
            </a:br>
            <a:r>
              <a:rPr lang="en-GB" sz="1800" dirty="0">
                <a:latin typeface="Arial" charset="0"/>
              </a:rPr>
              <a:t>  environmental influences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environment can change the mutation rate but not give rise to adaptive mutations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heredity </a:t>
            </a:r>
            <a:r>
              <a:rPr lang="cs-CZ" sz="1800" dirty="0" err="1" smtClean="0">
                <a:latin typeface="Arial" charset="0"/>
              </a:rPr>
              <a:t>is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en-GB" sz="1800" dirty="0" smtClean="0">
                <a:latin typeface="Arial" charset="0"/>
              </a:rPr>
              <a:t>based </a:t>
            </a:r>
            <a:r>
              <a:rPr lang="en-GB" sz="1800" dirty="0">
                <a:latin typeface="Arial" charset="0"/>
              </a:rPr>
              <a:t>on genes which maintain their identity from generation to generation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evolu</a:t>
            </a:r>
            <a:r>
              <a:rPr lang="en-GB" sz="1800" dirty="0" err="1">
                <a:latin typeface="Arial" charset="0"/>
              </a:rPr>
              <a:t>tionary</a:t>
            </a:r>
            <a:r>
              <a:rPr lang="en-GB" sz="1800" dirty="0">
                <a:latin typeface="Arial" charset="0"/>
              </a:rPr>
              <a:t> changes take place in populations as changes of </a:t>
            </a:r>
            <a:r>
              <a:rPr lang="en-GB" sz="1800" dirty="0" smtClean="0">
                <a:latin typeface="Arial" charset="0"/>
              </a:rPr>
              <a:t>gene </a:t>
            </a:r>
            <a:r>
              <a:rPr lang="en-GB" sz="1800" dirty="0">
                <a:latin typeface="Arial" charset="0"/>
              </a:rPr>
              <a:t>frequencies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there is no gene flow among species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not even macromutation can cause the origin of a new species</a:t>
            </a:r>
            <a:r>
              <a:rPr lang="cs-CZ" sz="1800" dirty="0">
                <a:latin typeface="Arial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>
                <a:latin typeface="Arial" charset="0"/>
              </a:rPr>
              <a:t>n</a:t>
            </a:r>
            <a:r>
              <a:rPr lang="en-GB" sz="1800" dirty="0" err="1">
                <a:latin typeface="Arial" charset="0"/>
              </a:rPr>
              <a:t>ew</a:t>
            </a:r>
            <a:r>
              <a:rPr lang="en-GB" sz="1800" dirty="0">
                <a:latin typeface="Arial" charset="0"/>
              </a:rPr>
              <a:t> species generally emerge by genetic divergence of geographically isolated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cs-CZ" sz="1800" dirty="0" err="1">
                <a:latin typeface="Arial" charset="0"/>
              </a:rPr>
              <a:t>popula</a:t>
            </a:r>
            <a:r>
              <a:rPr lang="en-GB" sz="1800" dirty="0" err="1">
                <a:latin typeface="Arial" charset="0"/>
              </a:rPr>
              <a:t>tions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latin typeface="Arial" charset="0"/>
              </a:rPr>
              <a:t>differences, processes and </a:t>
            </a:r>
            <a:r>
              <a:rPr lang="cs-CZ" sz="1800" dirty="0" err="1">
                <a:latin typeface="Arial" charset="0"/>
              </a:rPr>
              <a:t>mechanism</a:t>
            </a:r>
            <a:r>
              <a:rPr lang="en-GB" sz="1800" dirty="0">
                <a:latin typeface="Arial" charset="0"/>
              </a:rPr>
              <a:t>s on the </a:t>
            </a:r>
            <a:r>
              <a:rPr lang="en-GB" sz="1800" dirty="0" err="1">
                <a:latin typeface="Arial" charset="0"/>
              </a:rPr>
              <a:t>supraspecific</a:t>
            </a:r>
            <a:r>
              <a:rPr lang="en-GB" sz="1800" dirty="0">
                <a:latin typeface="Arial" charset="0"/>
              </a:rPr>
              <a:t> level</a:t>
            </a:r>
            <a:r>
              <a:rPr lang="cs-CZ" sz="1800" dirty="0">
                <a:latin typeface="Arial" charset="0"/>
              </a:rPr>
              <a:t> (</a:t>
            </a:r>
            <a:r>
              <a:rPr lang="cs-CZ" sz="1800" dirty="0" err="1">
                <a:latin typeface="Arial" charset="0"/>
              </a:rPr>
              <a:t>ma</a:t>
            </a:r>
            <a:r>
              <a:rPr lang="en-GB" sz="1800" dirty="0">
                <a:latin typeface="Arial" charset="0"/>
              </a:rPr>
              <a:t>c</a:t>
            </a:r>
            <a:r>
              <a:rPr lang="cs-CZ" sz="1800" dirty="0" err="1">
                <a:latin typeface="Arial" charset="0"/>
              </a:rPr>
              <a:t>roevolu</a:t>
            </a:r>
            <a:r>
              <a:rPr lang="en-GB" sz="1800" dirty="0" err="1">
                <a:latin typeface="Arial" charset="0"/>
              </a:rPr>
              <a:t>tion</a:t>
            </a:r>
            <a:r>
              <a:rPr lang="cs-CZ" sz="1800" dirty="0">
                <a:latin typeface="Arial" charset="0"/>
              </a:rPr>
              <a:t>) 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en-GB" sz="1800" dirty="0">
                <a:latin typeface="Arial" charset="0"/>
              </a:rPr>
              <a:t>can be explained </a:t>
            </a:r>
            <a:r>
              <a:rPr lang="cs-CZ" sz="1800" dirty="0" err="1" smtClean="0">
                <a:latin typeface="Arial" charset="0"/>
              </a:rPr>
              <a:t>with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en-GB" sz="1800" dirty="0" smtClean="0">
                <a:latin typeface="Arial" charset="0"/>
              </a:rPr>
              <a:t>the </a:t>
            </a:r>
            <a:r>
              <a:rPr lang="en-GB" sz="1800" dirty="0">
                <a:latin typeface="Arial" charset="0"/>
              </a:rPr>
              <a:t>same principles as </a:t>
            </a:r>
            <a:r>
              <a:rPr lang="cs-CZ" sz="1800" dirty="0" err="1" smtClean="0">
                <a:latin typeface="Arial" charset="0"/>
              </a:rPr>
              <a:t>those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en-GB" sz="1800" dirty="0" smtClean="0">
                <a:latin typeface="Arial" charset="0"/>
              </a:rPr>
              <a:t>on </a:t>
            </a:r>
            <a:r>
              <a:rPr lang="en-GB" sz="1800" dirty="0">
                <a:latin typeface="Arial" charset="0"/>
              </a:rPr>
              <a:t>the infraspecific level</a:t>
            </a:r>
            <a:br>
              <a:rPr lang="en-GB" sz="1800" dirty="0">
                <a:latin typeface="Arial" charset="0"/>
              </a:rPr>
            </a:br>
            <a:r>
              <a:rPr lang="en-GB" sz="1800" dirty="0">
                <a:latin typeface="Arial" charset="0"/>
              </a:rPr>
              <a:t>  (</a:t>
            </a:r>
            <a:r>
              <a:rPr lang="cs-CZ" sz="1800" dirty="0">
                <a:latin typeface="Arial" charset="0"/>
              </a:rPr>
              <a:t>mi</a:t>
            </a:r>
            <a:r>
              <a:rPr lang="en-GB" sz="1800" dirty="0">
                <a:latin typeface="Arial" charset="0"/>
              </a:rPr>
              <a:t>c</a:t>
            </a:r>
            <a:r>
              <a:rPr lang="cs-CZ" sz="1800" dirty="0" err="1">
                <a:latin typeface="Arial" charset="0"/>
              </a:rPr>
              <a:t>roevolu</a:t>
            </a:r>
            <a:r>
              <a:rPr lang="en-GB" sz="1800" dirty="0" err="1">
                <a:latin typeface="Arial" charset="0"/>
              </a:rPr>
              <a:t>tion</a:t>
            </a:r>
            <a:r>
              <a:rPr lang="en-GB" sz="1800" dirty="0">
                <a:latin typeface="Arial" charset="0"/>
              </a:rPr>
              <a:t>)</a:t>
            </a:r>
            <a:endParaRPr lang="cs-CZ" sz="1800" dirty="0">
              <a:latin typeface="Arial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800" dirty="0" err="1">
                <a:latin typeface="Arial" charset="0"/>
              </a:rPr>
              <a:t>fos</a:t>
            </a:r>
            <a:r>
              <a:rPr lang="en-GB" sz="1800" dirty="0">
                <a:latin typeface="Arial" charset="0"/>
              </a:rPr>
              <a:t>s</a:t>
            </a:r>
            <a:r>
              <a:rPr lang="cs-CZ" sz="1800" dirty="0" err="1">
                <a:latin typeface="Arial" charset="0"/>
              </a:rPr>
              <a:t>il</a:t>
            </a:r>
            <a:r>
              <a:rPr lang="en-GB" sz="1800" dirty="0">
                <a:latin typeface="Arial" charset="0"/>
              </a:rPr>
              <a:t> evidence is in agreement with principles of e</a:t>
            </a:r>
            <a:r>
              <a:rPr lang="cs-CZ" sz="1800" dirty="0">
                <a:latin typeface="Arial" charset="0"/>
              </a:rPr>
              <a:t>volu</a:t>
            </a:r>
            <a:r>
              <a:rPr lang="en-GB" sz="1800" dirty="0" err="1">
                <a:latin typeface="Arial" charset="0"/>
              </a:rPr>
              <a:t>tionary</a:t>
            </a:r>
            <a:r>
              <a:rPr lang="en-GB" sz="1800" dirty="0">
                <a:latin typeface="Arial" charset="0"/>
              </a:rPr>
              <a:t> changes</a:t>
            </a:r>
            <a:r>
              <a:rPr lang="cs-CZ" sz="1800" dirty="0">
                <a:latin typeface="Arial" charset="0"/>
              </a:rPr>
              <a:t>, n</a:t>
            </a:r>
            <a:r>
              <a:rPr lang="en-GB" sz="1800" dirty="0">
                <a:latin typeface="Arial" charset="0"/>
              </a:rPr>
              <a:t>o other</a:t>
            </a:r>
            <a:r>
              <a:rPr lang="cs-CZ" sz="1800" dirty="0">
                <a:latin typeface="Arial" charset="0"/>
              </a:rPr>
              <a:t> </a:t>
            </a:r>
            <a:br>
              <a:rPr lang="cs-CZ" sz="1800" dirty="0">
                <a:latin typeface="Arial" charset="0"/>
              </a:rPr>
            </a:br>
            <a:r>
              <a:rPr lang="cs-CZ" sz="1800" dirty="0">
                <a:latin typeface="Arial" charset="0"/>
              </a:rPr>
              <a:t>  </a:t>
            </a:r>
            <a:r>
              <a:rPr lang="cs-CZ" sz="1800" dirty="0" err="1">
                <a:latin typeface="Arial" charset="0"/>
              </a:rPr>
              <a:t>mechanism</a:t>
            </a:r>
            <a:r>
              <a:rPr lang="en-GB" sz="1800" dirty="0">
                <a:latin typeface="Arial" charset="0"/>
              </a:rPr>
              <a:t>s are </a:t>
            </a:r>
            <a:r>
              <a:rPr lang="en-GB" sz="1800" dirty="0" smtClean="0">
                <a:latin typeface="Arial" charset="0"/>
              </a:rPr>
              <a:t>necessary</a:t>
            </a:r>
            <a:r>
              <a:rPr lang="cs-CZ" sz="1800" dirty="0" smtClean="0">
                <a:latin typeface="Arial" charset="0"/>
              </a:rPr>
              <a:t> </a:t>
            </a:r>
            <a:r>
              <a:rPr lang="cs-CZ" sz="1800" dirty="0">
                <a:latin typeface="Arial" charset="0"/>
              </a:rPr>
              <a:t>(</a:t>
            </a:r>
            <a:r>
              <a:rPr lang="cs-CZ" sz="1800" dirty="0" err="1">
                <a:latin typeface="Arial" charset="0"/>
              </a:rPr>
              <a:t>lamarckism</a:t>
            </a:r>
            <a:r>
              <a:rPr lang="cs-CZ" sz="1800" dirty="0">
                <a:latin typeface="Arial" charset="0"/>
              </a:rPr>
              <a:t>, ort</a:t>
            </a:r>
            <a:r>
              <a:rPr lang="en-GB" sz="1800" dirty="0">
                <a:latin typeface="Arial" charset="0"/>
              </a:rPr>
              <a:t>h</a:t>
            </a:r>
            <a:r>
              <a:rPr lang="cs-CZ" sz="1800" dirty="0" err="1">
                <a:latin typeface="Arial" charset="0"/>
              </a:rPr>
              <a:t>ogene</a:t>
            </a:r>
            <a:r>
              <a:rPr lang="en-GB" sz="1800" dirty="0">
                <a:latin typeface="Arial" charset="0"/>
              </a:rPr>
              <a:t>sis</a:t>
            </a:r>
            <a:r>
              <a:rPr lang="cs-CZ" sz="1800" dirty="0">
                <a:latin typeface="Arial" charset="0"/>
              </a:rPr>
              <a:t>, </a:t>
            </a:r>
            <a:r>
              <a:rPr lang="cs-CZ" sz="1800" dirty="0" err="1">
                <a:latin typeface="Arial" charset="0"/>
              </a:rPr>
              <a:t>vitalism</a:t>
            </a:r>
            <a:r>
              <a:rPr lang="cs-CZ" sz="1800" dirty="0">
                <a:latin typeface="Arial" charset="0"/>
              </a:rPr>
              <a:t>, </a:t>
            </a:r>
            <a:r>
              <a:rPr lang="cs-CZ" sz="1800" dirty="0" err="1">
                <a:latin typeface="Arial" charset="0"/>
              </a:rPr>
              <a:t>muta</a:t>
            </a:r>
            <a:r>
              <a:rPr lang="en-GB" sz="1800" dirty="0">
                <a:latin typeface="Arial" charset="0"/>
              </a:rPr>
              <a:t>t</a:t>
            </a:r>
            <a:r>
              <a:rPr lang="cs-CZ" sz="1800" dirty="0" err="1">
                <a:latin typeface="Arial" charset="0"/>
              </a:rPr>
              <a:t>ionism</a:t>
            </a:r>
            <a:r>
              <a:rPr lang="cs-CZ" sz="1800" dirty="0">
                <a:latin typeface="Arial" charset="0"/>
              </a:rPr>
              <a:t>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14"/>
          <p:cNvSpPr txBox="1">
            <a:spLocks noChangeArrowheads="1"/>
          </p:cNvSpPr>
          <p:nvPr/>
        </p:nvSpPr>
        <p:spPr bwMode="auto">
          <a:xfrm>
            <a:off x="1764740" y="316286"/>
            <a:ext cx="6170407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CAN</a:t>
            </a:r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EVOLU</a:t>
            </a:r>
            <a:r>
              <a:rPr lang="en-GB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TION BE PROVEN</a:t>
            </a:r>
            <a:r>
              <a:rPr lang="cs-CZ" sz="2800" b="1" dirty="0">
                <a:solidFill>
                  <a:srgbClr val="E1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?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490538" y="1166684"/>
            <a:ext cx="8505181" cy="5555632"/>
            <a:chOff x="490538" y="1166684"/>
            <a:chExt cx="8505181" cy="5555632"/>
          </a:xfrm>
        </p:grpSpPr>
        <p:sp>
          <p:nvSpPr>
            <p:cNvPr id="38941" name="Text Box 29"/>
            <p:cNvSpPr txBox="1">
              <a:spLocks noChangeArrowheads="1"/>
            </p:cNvSpPr>
            <p:nvPr/>
          </p:nvSpPr>
          <p:spPr bwMode="auto">
            <a:xfrm>
              <a:off x="490538" y="1166684"/>
              <a:ext cx="67249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 err="1">
                  <a:solidFill>
                    <a:srgbClr val="E10000"/>
                  </a:solidFill>
                  <a:latin typeface="Arial" charset="0"/>
                </a:rPr>
                <a:t>suboptim</a:t>
              </a:r>
              <a:r>
                <a:rPr lang="en-GB" dirty="0">
                  <a:solidFill>
                    <a:srgbClr val="E10000"/>
                  </a:solidFill>
                  <a:latin typeface="Arial" charset="0"/>
                </a:rPr>
                <a:t>a</a:t>
              </a:r>
              <a:r>
                <a:rPr lang="cs-CZ" dirty="0">
                  <a:solidFill>
                    <a:srgbClr val="E10000"/>
                  </a:solidFill>
                  <a:latin typeface="Arial" charset="0"/>
                </a:rPr>
                <a:t>l </a:t>
              </a:r>
              <a:r>
                <a:rPr lang="en-GB" dirty="0">
                  <a:solidFill>
                    <a:srgbClr val="E10000"/>
                  </a:solidFill>
                  <a:latin typeface="Arial" charset="0"/>
                </a:rPr>
                <a:t>traits</a:t>
              </a:r>
              <a:r>
                <a:rPr lang="cs-CZ" dirty="0">
                  <a:solidFill>
                    <a:srgbClr val="E10000"/>
                  </a:solidFill>
                  <a:latin typeface="Arial" charset="0"/>
                </a:rPr>
                <a:t>:</a:t>
              </a:r>
              <a:r>
                <a:rPr lang="cs-CZ" b="1" dirty="0">
                  <a:solidFill>
                    <a:srgbClr val="E10000"/>
                  </a:solidFill>
                  <a:latin typeface="Arial" charset="0"/>
                </a:rPr>
                <a:t> </a:t>
              </a:r>
              <a:r>
                <a:rPr lang="cs-CZ" dirty="0" err="1">
                  <a:solidFill>
                    <a:schemeClr val="tx2"/>
                  </a:solidFill>
                  <a:latin typeface="Arial" charset="0"/>
                </a:rPr>
                <a:t>inver</a:t>
              </a:r>
              <a:r>
                <a:rPr lang="en-GB" dirty="0">
                  <a:solidFill>
                    <a:schemeClr val="tx2"/>
                  </a:solidFill>
                  <a:latin typeface="Arial" charset="0"/>
                </a:rPr>
                <a:t>se eye</a:t>
              </a:r>
              <a:r>
                <a:rPr lang="cs-CZ" dirty="0">
                  <a:solidFill>
                    <a:schemeClr val="tx2"/>
                  </a:solidFill>
                  <a:latin typeface="Arial" charset="0"/>
                </a:rPr>
                <a:t>, </a:t>
              </a:r>
              <a:r>
                <a:rPr lang="en-GB" dirty="0">
                  <a:solidFill>
                    <a:schemeClr val="tx2"/>
                  </a:solidFill>
                  <a:latin typeface="Arial" charset="0"/>
                </a:rPr>
                <a:t>pharyngeal</a:t>
              </a:r>
              <a:r>
                <a:rPr lang="cs-CZ" dirty="0">
                  <a:solidFill>
                    <a:schemeClr val="tx2"/>
                  </a:solidFill>
                  <a:latin typeface="Arial" charset="0"/>
                </a:rPr>
                <a:t> nerv</a:t>
              </a:r>
              <a:r>
                <a:rPr lang="en-GB" dirty="0">
                  <a:solidFill>
                    <a:schemeClr val="tx2"/>
                  </a:solidFill>
                  <a:latin typeface="Arial" charset="0"/>
                </a:rPr>
                <a:t>e</a:t>
              </a:r>
              <a:endParaRPr lang="cs-CZ" dirty="0">
                <a:solidFill>
                  <a:srgbClr val="CC3300"/>
                </a:solidFill>
                <a:latin typeface="Arial" charset="0"/>
              </a:endParaRPr>
            </a:p>
          </p:txBody>
        </p:sp>
        <p:pic>
          <p:nvPicPr>
            <p:cNvPr id="38942" name="Picture 30" descr="ok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34897" y="1449860"/>
              <a:ext cx="2660822" cy="27029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746" name="Picture 2" descr="http://4.bp.blogspot.com/-47RBn97-DF0/TlMl4-Z5xlI/AAAAAAAAMQM/OGI6uBxwqdA/s1600/giraffe+recurrent+laryngeal+nerve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38400" y="3927918"/>
              <a:ext cx="4120771" cy="2794398"/>
            </a:xfrm>
            <a:prstGeom prst="rect">
              <a:avLst/>
            </a:prstGeom>
            <a:noFill/>
          </p:spPr>
        </p:pic>
        <p:pic>
          <p:nvPicPr>
            <p:cNvPr id="159748" name="Picture 4" descr="http://www.ghorayeb.com/files/Anatomy_Recurrent_Laryngeal_2GG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0538" y="1831886"/>
              <a:ext cx="3289428" cy="302406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www.evolution-textbook.org/content/free/figures/03_EVOW_Art/18_EVOW_CH03.jpg"/>
          <p:cNvPicPr>
            <a:picLocks noChangeAspect="1" noChangeArrowheads="1"/>
          </p:cNvPicPr>
          <p:nvPr/>
        </p:nvPicPr>
        <p:blipFill>
          <a:blip r:embed="rId2" cstate="print"/>
          <a:srcRect b="13441"/>
          <a:stretch>
            <a:fillRect/>
          </a:stretch>
        </p:blipFill>
        <p:spPr bwMode="auto">
          <a:xfrm>
            <a:off x="2809195" y="522779"/>
            <a:ext cx="3937594" cy="5906596"/>
          </a:xfrm>
          <a:prstGeom prst="rect">
            <a:avLst/>
          </a:prstGeom>
          <a:noFill/>
        </p:spPr>
      </p:pic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13660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transient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form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?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cdn.c.photoshelter.com/img-get/I0000GMum2tlhgVQ/s/600/600/308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996779"/>
            <a:ext cx="3924300" cy="5715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6676" name="Picture 4" descr="http://i.dailymail.co.uk/i/pix/2007/11_01/pythonDM0711_468x3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5968" y="1632400"/>
            <a:ext cx="4926227" cy="37894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248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ary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stru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tur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es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8" name="Picture 6" descr="http://creationtoday.org/wp-content/uploads/2010/04/Whale-Pelvis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538" y="1076538"/>
            <a:ext cx="5097740" cy="3507560"/>
          </a:xfrm>
          <a:prstGeom prst="rect">
            <a:avLst/>
          </a:prstGeom>
          <a:noFill/>
        </p:spPr>
      </p:pic>
      <p:pic>
        <p:nvPicPr>
          <p:cNvPr id="162818" name="Picture 2" descr="http://4.bp.blogspot.com/-KNTf929vgeU/T5m05htZ3hI/AAAAAAAAC0Y/9V8UkEzgBBg/s1600/DSC_0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8279" y="3649363"/>
            <a:ext cx="3722395" cy="246608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Obdélníkový popisek 5"/>
          <p:cNvSpPr/>
          <p:nvPr/>
        </p:nvSpPr>
        <p:spPr bwMode="auto">
          <a:xfrm>
            <a:off x="5935749" y="2541116"/>
            <a:ext cx="2425656" cy="828160"/>
          </a:xfrm>
          <a:prstGeom prst="wedgeRectCallout">
            <a:avLst>
              <a:gd name="adj1" fmla="val 11755"/>
              <a:gd name="adj2" fmla="val 1129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stamens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in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asexu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 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dandelion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31">
            <a:extLst>
              <a:ext uri="{FF2B5EF4-FFF2-40B4-BE49-F238E27FC236}">
                <a16:creationId xmlns:a16="http://schemas.microsoft.com/office/drawing/2014/main" xmlns="" id="{305A0BCA-AC90-4B28-B0BB-11F0E547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538" y="290341"/>
            <a:ext cx="32480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rudiment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ary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stru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tur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es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90538" y="462949"/>
            <a:ext cx="36792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hierarchic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al arrangement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8" name="Picture 2" descr="http://www.evolution-textbook.org/content/free/figures/03_EVOW_Art/05_EVOW_CH03.jpg"/>
          <p:cNvPicPr>
            <a:picLocks noChangeAspect="1" noChangeArrowheads="1"/>
          </p:cNvPicPr>
          <p:nvPr/>
        </p:nvPicPr>
        <p:blipFill>
          <a:blip r:embed="rId3" cstate="print"/>
          <a:srcRect b="26844"/>
          <a:stretch>
            <a:fillRect/>
          </a:stretch>
        </p:blipFill>
        <p:spPr bwMode="auto">
          <a:xfrm>
            <a:off x="4709764" y="306430"/>
            <a:ext cx="4110001" cy="3517643"/>
          </a:xfrm>
          <a:prstGeom prst="rect">
            <a:avLst/>
          </a:prstGeom>
          <a:noFill/>
        </p:spPr>
      </p:pic>
      <p:pic>
        <p:nvPicPr>
          <p:cNvPr id="157698" name="Picture 2" descr="http://www.ib.bioninja.com.au/_Media/phylogeny_tree_med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621" y="3274283"/>
            <a:ext cx="5938997" cy="3155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5"/>
          <p:cNvSpPr txBox="1">
            <a:spLocks noChangeArrowheads="1"/>
          </p:cNvSpPr>
          <p:nvPr/>
        </p:nvSpPr>
        <p:spPr bwMode="auto">
          <a:xfrm>
            <a:off x="458788" y="365125"/>
            <a:ext cx="42963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fos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s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il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evidence and phylogeny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68611" name="Picture 10" descr="Duka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451" y="1280469"/>
            <a:ext cx="5500515" cy="50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693956" y="343647"/>
            <a:ext cx="60957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PROPERTIES OF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BIOLOGIC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AL</a:t>
            </a:r>
            <a:r>
              <a:rPr lang="cs-CZ" sz="2000" b="1" dirty="0">
                <a:solidFill>
                  <a:srgbClr val="E80000"/>
                </a:solidFill>
                <a:latin typeface="Arial Black" pitchFamily="34" charset="0"/>
              </a:rPr>
              <a:t> EVOLU</a:t>
            </a:r>
            <a:r>
              <a:rPr lang="en-GB" sz="2000" b="1" dirty="0">
                <a:solidFill>
                  <a:srgbClr val="E80000"/>
                </a:solidFill>
                <a:latin typeface="Arial Black" pitchFamily="34" charset="0"/>
              </a:rPr>
              <a:t>TION</a:t>
            </a:r>
            <a:endParaRPr lang="cs-CZ" sz="2000" b="1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90538" y="1083710"/>
            <a:ext cx="8642109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u="sng" dirty="0">
                <a:latin typeface="Arial" charset="0"/>
              </a:rPr>
              <a:t>random</a:t>
            </a:r>
            <a:r>
              <a:rPr lang="cs-CZ" sz="2000" dirty="0">
                <a:latin typeface="Arial" charset="0"/>
              </a:rPr>
              <a:t> (</a:t>
            </a:r>
            <a:r>
              <a:rPr lang="en-GB" sz="2000" dirty="0">
                <a:latin typeface="Arial" charset="0"/>
              </a:rPr>
              <a:t>both </a:t>
            </a:r>
            <a:r>
              <a:rPr lang="cs-CZ" sz="2000" u="sng" dirty="0" err="1">
                <a:latin typeface="Arial" charset="0"/>
              </a:rPr>
              <a:t>deterministic</a:t>
            </a:r>
            <a:r>
              <a:rPr lang="cs-CZ" sz="2000" dirty="0">
                <a:latin typeface="Arial" charset="0"/>
              </a:rPr>
              <a:t> </a:t>
            </a:r>
            <a:r>
              <a:rPr lang="en-GB" sz="2000" dirty="0">
                <a:latin typeface="Arial" charset="0"/>
              </a:rPr>
              <a:t>and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err="1">
                <a:latin typeface="Arial" charset="0"/>
              </a:rPr>
              <a:t>stochastic</a:t>
            </a:r>
            <a:r>
              <a:rPr lang="en-GB" sz="2000" dirty="0">
                <a:latin typeface="Arial" charset="0"/>
              </a:rPr>
              <a:t> processes and mechanisms</a:t>
            </a:r>
            <a:r>
              <a:rPr lang="cs-CZ" sz="2000" dirty="0">
                <a:latin typeface="Arial" charset="0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en-GB" sz="2000" dirty="0">
                <a:solidFill>
                  <a:srgbClr val="E80000"/>
                </a:solidFill>
                <a:latin typeface="Arial" charset="0"/>
              </a:rPr>
              <a:t>IS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>
                <a:latin typeface="Arial" charset="0"/>
              </a:rPr>
              <a:t>op</a:t>
            </a:r>
            <a:r>
              <a:rPr lang="en-GB" sz="2000" u="sng" dirty="0">
                <a:latin typeface="Arial" charset="0"/>
              </a:rPr>
              <a:t>p</a:t>
            </a:r>
            <a:r>
              <a:rPr lang="cs-CZ" sz="2000" u="sng" dirty="0" err="1">
                <a:latin typeface="Arial" charset="0"/>
              </a:rPr>
              <a:t>ortunistic</a:t>
            </a:r>
            <a:r>
              <a:rPr lang="cs-CZ" sz="2000" dirty="0">
                <a:latin typeface="Arial" charset="0"/>
              </a:rPr>
              <a:t>, </a:t>
            </a:r>
            <a:r>
              <a:rPr lang="en-GB" sz="2000" dirty="0" err="1">
                <a:latin typeface="Arial" charset="0"/>
              </a:rPr>
              <a:t>ie</a:t>
            </a:r>
            <a:r>
              <a:rPr lang="cs-CZ" sz="2000" dirty="0">
                <a:latin typeface="Arial" charset="0"/>
              </a:rPr>
              <a:t>. </a:t>
            </a:r>
            <a:r>
              <a:rPr lang="en-GB" sz="2000" dirty="0">
                <a:latin typeface="Arial" charset="0"/>
              </a:rPr>
              <a:t>doesn’t find</a:t>
            </a:r>
            <a:r>
              <a:rPr lang="cs-CZ" sz="2000" dirty="0">
                <a:latin typeface="Arial" charset="0"/>
              </a:rPr>
              <a:t> glob</a:t>
            </a:r>
            <a:r>
              <a:rPr lang="en-GB" sz="2000" dirty="0">
                <a:latin typeface="Arial" charset="0"/>
              </a:rPr>
              <a:t>al</a:t>
            </a:r>
            <a:r>
              <a:rPr lang="cs-CZ" sz="2000" dirty="0">
                <a:latin typeface="Arial" charset="0"/>
              </a:rPr>
              <a:t> optima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490538" y="306877"/>
            <a:ext cx="6434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10000"/>
                </a:solidFill>
                <a:latin typeface="Arial" charset="0"/>
              </a:rPr>
              <a:t>homolog</a:t>
            </a:r>
            <a:r>
              <a:rPr lang="en-GB" dirty="0">
                <a:solidFill>
                  <a:srgbClr val="E10000"/>
                </a:solidFill>
                <a:latin typeface="Arial" charset="0"/>
              </a:rPr>
              <a:t>y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dirty="0" err="1">
                <a:latin typeface="Arial" charset="0"/>
              </a:rPr>
              <a:t>org</a:t>
            </a:r>
            <a:r>
              <a:rPr lang="en-GB" dirty="0" err="1">
                <a:latin typeface="Arial" charset="0"/>
              </a:rPr>
              <a:t>ans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genetic</a:t>
            </a:r>
            <a:r>
              <a:rPr lang="en-GB" dirty="0">
                <a:latin typeface="Arial" charset="0"/>
              </a:rPr>
              <a:t> code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amino</a:t>
            </a:r>
            <a:r>
              <a:rPr lang="en-GB" dirty="0">
                <a:latin typeface="Arial" charset="0"/>
              </a:rPr>
              <a:t> acids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0772" name="Picture 4" descr="http://www.harunyahya.com/image/Darwinism_refuted/201_the_left_arm_right_arm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275308" y="4486854"/>
            <a:ext cx="3624779" cy="2138620"/>
          </a:xfrm>
          <a:prstGeom prst="rect">
            <a:avLst/>
          </a:prstGeom>
          <a:noFill/>
        </p:spPr>
      </p:pic>
      <p:sp>
        <p:nvSpPr>
          <p:cNvPr id="7" name="Obdélníkový popisek 6"/>
          <p:cNvSpPr/>
          <p:nvPr/>
        </p:nvSpPr>
        <p:spPr bwMode="auto">
          <a:xfrm>
            <a:off x="874059" y="5407883"/>
            <a:ext cx="2857682" cy="1021492"/>
          </a:xfrm>
          <a:prstGeom prst="wedgeRectCallout">
            <a:avLst>
              <a:gd name="adj1" fmla="val 76621"/>
              <a:gd name="adj2" fmla="val -124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with some exceptions only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L-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stereoi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omer</a:t>
            </a: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 in nature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Výsledek obrázku pro homology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7"/>
          <a:stretch/>
        </p:blipFill>
        <p:spPr bwMode="auto">
          <a:xfrm>
            <a:off x="614106" y="1046205"/>
            <a:ext cx="7870867" cy="320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189327" y="290341"/>
            <a:ext cx="19495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10000"/>
                </a:solidFill>
                <a:latin typeface="Arial" charset="0"/>
              </a:rPr>
              <a:t>c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onvergence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3" name="Picture 32" descr="Pan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580" y="1791981"/>
            <a:ext cx="2538521" cy="23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Picture 2" descr="http://ethansaustin.files.wordpress.com/2012/10/convergent-evolut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471351"/>
            <a:ext cx="3256598" cy="4089829"/>
          </a:xfrm>
          <a:prstGeom prst="rect">
            <a:avLst/>
          </a:prstGeom>
          <a:noFill/>
        </p:spPr>
      </p:pic>
      <p:pic>
        <p:nvPicPr>
          <p:cNvPr id="166916" name="Picture 4" descr="http://www.zo.utexas.edu/courses/THOC/EyeEvolution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065" y="379707"/>
            <a:ext cx="3684475" cy="1700006"/>
          </a:xfrm>
          <a:prstGeom prst="rect">
            <a:avLst/>
          </a:prstGeom>
          <a:noFill/>
        </p:spPr>
      </p:pic>
      <p:pic>
        <p:nvPicPr>
          <p:cNvPr id="166920" name="Picture 8" descr="http://www.pbs.org/wgbh/evolution/library/01/4/images/l_014_01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47239" y="4343833"/>
            <a:ext cx="4526058" cy="2317341"/>
          </a:xfrm>
          <a:prstGeom prst="rect">
            <a:avLst/>
          </a:prstGeom>
          <a:noFill/>
        </p:spPr>
      </p:pic>
      <p:pic>
        <p:nvPicPr>
          <p:cNvPr id="166922" name="Picture 10" descr="https://upload.wikimedia.org/wikipedia/commons/3/38/Homolog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05349" y="346974"/>
            <a:ext cx="2381250" cy="3705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1"/>
          <p:cNvSpPr txBox="1">
            <a:spLocks noChangeArrowheads="1"/>
          </p:cNvSpPr>
          <p:nvPr/>
        </p:nvSpPr>
        <p:spPr bwMode="auto">
          <a:xfrm>
            <a:off x="490538" y="290341"/>
            <a:ext cx="3560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nd</a:t>
            </a:r>
            <a:r>
              <a:rPr lang="cs-CZ" dirty="0">
                <a:solidFill>
                  <a:srgbClr val="E10000"/>
                </a:solidFill>
                <a:latin typeface="Arial" charset="0"/>
              </a:rPr>
              <a:t> </a:t>
            </a:r>
            <a:r>
              <a:rPr lang="cs-CZ" dirty="0" err="1">
                <a:solidFill>
                  <a:srgbClr val="E10000"/>
                </a:solidFill>
                <a:latin typeface="Arial" charset="0"/>
              </a:rPr>
              <a:t>geogra</a:t>
            </a:r>
            <a:r>
              <a:rPr lang="en-GB" dirty="0" err="1">
                <a:solidFill>
                  <a:srgbClr val="E10000"/>
                </a:solidFill>
                <a:latin typeface="Arial" charset="0"/>
              </a:rPr>
              <a:t>phy</a:t>
            </a:r>
            <a:endParaRPr lang="cs-CZ" dirty="0">
              <a:solidFill>
                <a:srgbClr val="E10000"/>
              </a:solidFill>
              <a:latin typeface="Arial" charset="0"/>
            </a:endParaRPr>
          </a:p>
        </p:txBody>
      </p:sp>
      <p:pic>
        <p:nvPicPr>
          <p:cNvPr id="165892" name="Picture 4" descr="http://www.molluscs.at/images/regions-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2645" y="170335"/>
            <a:ext cx="4953000" cy="26765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5890" name="Picture 2" descr="http://evolution-textbook.org/content/free/figures/03_EVOW_Art/06_EVOW_CH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38" y="2934641"/>
            <a:ext cx="5377067" cy="36347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15"/>
          <p:cNvSpPr txBox="1">
            <a:spLocks noChangeArrowheads="1"/>
          </p:cNvSpPr>
          <p:nvPr/>
        </p:nvSpPr>
        <p:spPr bwMode="auto">
          <a:xfrm>
            <a:off x="548203" y="645598"/>
            <a:ext cx="7515199" cy="805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dirty="0">
                <a:solidFill>
                  <a:srgbClr val="E10000"/>
                </a:solidFill>
                <a:latin typeface="Arial" charset="0"/>
              </a:rPr>
              <a:t>observed </a:t>
            </a:r>
            <a:r>
              <a:rPr lang="cs-CZ" sz="2000" dirty="0" err="1">
                <a:solidFill>
                  <a:srgbClr val="E10000"/>
                </a:solidFill>
                <a:latin typeface="Arial" charset="0"/>
              </a:rPr>
              <a:t>evolu</a:t>
            </a:r>
            <a:r>
              <a:rPr lang="en-GB" sz="2000" dirty="0" err="1">
                <a:solidFill>
                  <a:srgbClr val="E10000"/>
                </a:solidFill>
                <a:latin typeface="Arial" charset="0"/>
              </a:rPr>
              <a:t>tion</a:t>
            </a:r>
            <a:r>
              <a:rPr lang="cs-CZ" sz="2000" dirty="0">
                <a:solidFill>
                  <a:srgbClr val="E10000"/>
                </a:solidFill>
                <a:latin typeface="Arial" charset="0"/>
              </a:rPr>
              <a:t>: </a:t>
            </a:r>
            <a:r>
              <a:rPr lang="cs-CZ" sz="1800" i="1" dirty="0" err="1">
                <a:latin typeface="Arial" charset="0"/>
              </a:rPr>
              <a:t>Primula</a:t>
            </a:r>
            <a:r>
              <a:rPr lang="cs-CZ" sz="1800" i="1" dirty="0">
                <a:latin typeface="Arial" charset="0"/>
              </a:rPr>
              <a:t> </a:t>
            </a:r>
            <a:r>
              <a:rPr lang="cs-CZ" sz="1800" i="1" dirty="0" err="1">
                <a:latin typeface="Arial" charset="0"/>
              </a:rPr>
              <a:t>verticillata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dirty="0">
                <a:latin typeface="Arial" charset="0"/>
                <a:sym typeface="Symbol" pitchFamily="18" charset="2"/>
              </a:rPr>
              <a:t>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floribunda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P.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kewensis</a:t>
            </a:r>
            <a:endParaRPr lang="cs-CZ" sz="1800" i="1" dirty="0">
              <a:latin typeface="Arial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charset="0"/>
                <a:sym typeface="Symbol" pitchFamily="18" charset="2"/>
              </a:rPr>
              <a:t>                                   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Galleopsis</a:t>
            </a:r>
            <a:r>
              <a:rPr lang="cs-CZ" sz="1800" i="1" dirty="0">
                <a:latin typeface="Arial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pubescens</a:t>
            </a:r>
            <a:r>
              <a:rPr lang="cs-CZ" sz="1800" dirty="0">
                <a:latin typeface="Arial" charset="0"/>
                <a:sym typeface="Symbol" pitchFamily="18" charset="2"/>
              </a:rPr>
              <a:t> 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speciosa</a:t>
            </a:r>
            <a:r>
              <a:rPr lang="cs-CZ" sz="1800" dirty="0">
                <a:latin typeface="Arial" charset="0"/>
                <a:sym typeface="Symbol" pitchFamily="18" charset="2"/>
              </a:rPr>
              <a:t>  </a:t>
            </a:r>
            <a:r>
              <a:rPr lang="cs-CZ" sz="1800" i="1" dirty="0">
                <a:latin typeface="Arial" charset="0"/>
                <a:sym typeface="Symbol" pitchFamily="18" charset="2"/>
              </a:rPr>
              <a:t>G. </a:t>
            </a:r>
            <a:r>
              <a:rPr lang="cs-CZ" sz="1800" i="1" dirty="0" err="1">
                <a:latin typeface="Arial" charset="0"/>
                <a:sym typeface="Symbol" pitchFamily="18" charset="2"/>
              </a:rPr>
              <a:t>tetralit</a:t>
            </a:r>
            <a:endParaRPr lang="cs-CZ" sz="1800" dirty="0">
              <a:latin typeface="Arial" charset="0"/>
              <a:sym typeface="Symbol" pitchFamily="18" charset="2"/>
            </a:endParaRPr>
          </a:p>
        </p:txBody>
      </p:sp>
      <p:pic>
        <p:nvPicPr>
          <p:cNvPr id="9" name="Picture 2" descr="http://www.evolution-textbook.org/content/free/figures/03_EVOW_Art/10_EVOW_CH03.jpg"/>
          <p:cNvPicPr>
            <a:picLocks noChangeAspect="1" noChangeArrowheads="1"/>
          </p:cNvPicPr>
          <p:nvPr/>
        </p:nvPicPr>
        <p:blipFill>
          <a:blip r:embed="rId3" cstate="print"/>
          <a:srcRect l="3487" t="6669" r="2769" b="28839"/>
          <a:stretch>
            <a:fillRect/>
          </a:stretch>
        </p:blipFill>
        <p:spPr bwMode="auto">
          <a:xfrm>
            <a:off x="490538" y="2718487"/>
            <a:ext cx="8093289" cy="31095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ucpress.edu/img/covers/isbn13/9780520249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9955" y="3590488"/>
            <a:ext cx="2159663" cy="308251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2274" name="AutoShape 2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82276" name="AutoShape 4" descr="data:image/jpeg;base64,/9j/4AAQSkZJRgABAQAAAQABAAD/2wBDAAoHBwgHBgoICAgLCgoLDhgQDg0NDh0VFhEYIx8lJCIfIiEmKzcvJik0KSEiMEExNDk7Pj4+JS5ESUM8SDc9Pjv/2wBDAQoLCw4NDhwQEBw7KCIoOzs7Ozs7Ozs7Ozs7Ozs7Ozs7Ozs7Ozs7Ozs7Ozs7Ozs7Ozs7Ozs7Ozs7Ozs7Ozs7Ozv/wAARCAFaAOsDASIAAhEBAxEB/8QAGwAAAQUBAQAAAAAAAAAAAAAABQABAwQGAgf/xABQEAABAwIDBAUHCgMEBwcFAAABAgMEABEFEiEGMUFRExRhcYEVIjKRkrHRByM0QlJTVHKToTOCwRZDYrI1VWNzovDxCCQ2dHXC4RcYJ0TD/8QAGwEAAgMBAQEAAAAAAAAAAAAAAAMBAgQFBgf/xAA4EQABAwIDBAcGBgMBAQAAAAABAAIDBBESITEFE0FRFCJhcZGhwQYyM1KB8BUWQmLR4SM0sfEk/9oADAMBAAIRAxEAPwD1FhhpTCCW0klI+qOVS9WZ+6R7IpR/o7f5R7qmoQoerNfdI9kU/VWfukeyKmpUIUPVWfukeyKXVWfukeyKnpqEKHqrP3SPZFLqrX3SPZFT0qEKDqzP3SPZFLqzP3SPZFTUqhCh6sz90j2RS6qz90j2RU9KhCg6qz90j2RT9VZ+6R7IqalUoUHVWfukeyKXVWfukeyKnpUIUPVWfukeyKbqrP3SPZFT0qEKHqrP3SPZFLqrP3SPZFTUqEKHqzP3SPZFN1Vn7pHsip7UqEKDqrP3SPZFLqrP3SPZFT0qEKHqzP3SPZFN1Zn7pHsipzTUIUHVmfukeyKXVmvukeyKmpqEKHq7X3SPZFDJaQiStKQABbQd1GDQib9LX4e6oQicb6O3+Ue6pqhj/R2/yj3VMKlCcUqaqE/HsHwp5LOI4lHiOKGZKXl5bihCI0qCK202WTv2hw/9dNTxdpsCnNPOxMWiPojpzvFtwHo08z2UIRS9KhCNrNnHVoQ3jsFalkBKUvJJJO7SiUmSxCjrkSnUMsti63FmwSO2hClpqHQtocFxOQI0DFIsp4pKujacCjYcbCpMSxrC8GSlWJ4jHiZvRS4sBSu4bzQhXqVBIm2OzU6R1ePjcQvcG1r6MnuzWvRWXLjwI65Mt5DDDditxZslPDU+NCFNS4UHTtds0q2XH8PObdaQnX96L67qEJ6XGhS9qdnW1LS5juHoU2SFpVJQCkjeCL1fiyo82OiTEeQ+y56DjZulXDQ0IU9NQl7arZ2O6tp7G4Tbjasq0LeSFA7rW313I2lwGG6GpWNQmHCkLCXHkpOUi4NjzFCETpUK/tVs4U5v7QYbbn1pHxruPtHgcxxbcTGIchbaC4pLTyVFKRvJtwFCESpUGO2GzIF/L8Dlbp039VF21pdbQ42QpCwFJUNxB3GhC6p6Cz9rtn8NkKjSMSbU+n0mmUqdUnvCQbeNdYXtXgGMvFjD8VYdfGnQqORz2VWNCEYrk1TxPGMNwZpLuKTG4iFmyVOaAmusPxSBi8TreGy2pcfMU9I0q4uN4oQrVMajkyWYcZyTIc6NlsZlrIvYUOh7UYDiMpMWFirEh9RsG2ySb9vLdxoQihoPN+lr8PdRc0Im/S1+HuqChE4/8Bv8o91S1FH+jt/lHuqWrIT1l/lJQlz5PcXC0hQS2lQuNxzCtRWY+Uc2+T7F/wDdJH/EKEKT5PmUp2BwYJaR50cE+aNbk1PhOH4aMcn49hrjJTJQmK4hpvKAttagok8Tc2/lrP7HbJR5mx2GSF4xjDJfjhRQzNUlCPyjgKP7H4RIwLZxGGy79K3IfUlSlhSlpU4opUTzIIJ76hQscGW9jflpS9dLcLaBsgaWCXFEae2B7VekS5jOHRH5sleRmM2p1xXJKRc1jvlVwVWJbJGfHSeuYU4JDa0+kE/W/of5a5lY0Ns9ndn8PZH+nFAzgk+g01q6Oy6gE+NClVo+InYr5OZm0r7KTieLPGTkI+u4fm0nsSnX10Z2J2fRBwxjGMRR1nHMQbD0mW8MzgzC4QPsgCwsOVCflmjqc2FSppNm2JSCoAaJTYpH7kVrNnZ7eK7NYZOb9F6KgkcjYAjwNxQhLHtn8L2mgKhYpFQ6kg5HMvntE8UngaxnyZYzOhY1iWxOKPqkOYcSYri9+RJsU91iCOWteigXIrzTZiOqd8t+PYiwm8aKgtrWN2chKbf8KvVQhT7FNIb+VjbBQQkEWsbc1AmvRL6Wrz3Ys5vlU2y70j969BuALk2HPlQhed7cR2nvlV2PztpVc63G+yrivRlG6jXnm2KgflX2OsQRZRB56mvQz6RoQsrjjLa/lL2VcKElQYmXNuSU2959dE29nog2jxDGX22ZC5jbTaEuNAlsIBG887j1VQxex+UfZgDhGmk+pFaXjQhebswYf/15kM9UY6LyaFdH0Yyg2TrbdWxRs7DY2mYxuKyxGLcZxhxtpkJLhUUkKJHKx9dZZkf/AJ/kf+lj3CvQKELzdppv/wC4Z1WRNxAzbuOQC/qoj8omPTWZWF7LYU8piZjLoS4+g2U01cA27Trr2GqLev8A2g3P/Tv/AGCqXyjv+SflM2Xxh4ERhlQVcBZfneoKBoQvR8JwmBgEBEDDIyGGEb8o1WeKieJPM0A292SibR4K/JQ0GsViNl2LKbFl3TqE35H9t9atXpd+tQTXm42HypDqgltplalk7gADehCxuxO0721HycTnZp6WXEYdYfWrXpLIuFHvB17RWQwZUv5MnsJxi639nscjMmTxLLhSCTbsuSOYuOFFvksgvRvk3x2c82W25geU1filLZF/XceFbLCMMh4x8nmF4dOaDsaRhrKVjl82nUciN9CEcYfakNNyI7qXWXUhba0G4Uk7iKzeyTKWsd2sWlIGfExw/wBmk+81ltlsVl/J9tIdjsfeKsNkKzYbMWdBc6DsBOluB7DetdswLYvtP/6n/wDyRQhaHfQib9LX4e6i1CZv0tfh7qgoROP9Hb/KPdU1QR/4Df5R7qmFWQnrMbdwMaxrAX8GwmA08JSRnkOSAgN2UDbLbXdWopWoQsVgR20wPAoeFnZqFJERoNhxOIhOa3G2Wr2Ds7RzNqFYpjeHsQI7UMsMNNSA6SoqBJOg4AeqtPalahCjcabeaWy8kKbcSULSeIIsRWJ+TvYqZstKxN6esKussQhmzWZzXzdmY207K3VqVqhCqz4EbE8PfgTGg7HkIKHEniD/AFG+sNgmC7XbBuuwsPjN7QYItedpvpw08zffv08Bv36XNeh2pAUIWafxHanE2+r4bgXkrpBZUye8hRa7UtoJzHlcgVd2e2eibMYWqLDzvurUXX33D85JcPEnhRc6b64LrQ3rHhVHyMZ7xsgAledYHhO2eCbUYxjn9n4sjyqvN0PX0p6MXJGtjeiuLy9usTwuTh7Gy8SKZTSmi8cRSooChYkCw1rWmU2N1zXPWxwQfXWV1fTN1eFcMdyWT212KlYvGwuVgMlEfE8GyiMXNErSLaX4HSkztFt8lIZkbEMuvgWLrc5KUHt1v761fW/9n+9Lrh+x+9L/ABSl+byRu3ILgODYqvGHNodolMCeWegjRY5u3FbJudTvUTvNH31uNx3FstdM6lJKG8wTnPAXO6oxL/2f70/Wx9g+upG06U/qU7tywTeE7XI+UV3a04CwW3GOgEbrycwFgL3tbeK3+d3qZd6v890eboM49K18mbdv0vSEps77iuw80rcsU9lXA/3XhVLHDgvO28F2wT8oy9rjgUfo1M9D1XrycwTlAvmta+l61W0+zMTbDAPJ2IJLCzZxtxNlKYct+41sedHRruINKtAN9FVYfBlbebORkYZNwmPj0dkZWZbMwNuZOAUFjU2/6mrk7Dto9rWDBxRhrA8KWfnmmZHSyJA+zcAJSk8bXNazWlapQgOOw8RY2dOD7OYXGW27HXGAW/0SY6SmwIFjm3nlup9lGcYh4NGw3FoLEcwY7bLbrMjpOmyixJGUZdw57+yj1qa1CEB2u2Vh7XYIuBJ+bdR50d8DVpfwPEUO+TvBcbwPCZrGP2VKdk50udIF9IkJSkG/hxrX2prUIXNqETfpa/D3UXNCJv0tfh7qhSiUf6O3+Ue6p6rx/wCA3+Ue6pxVlC6p6alehCelemvXC3UNjzjryFUfI2MXcbBSBdd3plLSkXUQO+hWKzpjcbNCVHZ86zj0g+a0ixuo6i/DS/Gs1gu0GITdoZmCrxCFiBRGEiPNbbIT6WUpUAdfA1zJNogtJhF7K4ZnmtouWkegkq7d1QqkuK45R2CsNheMbV45s05iseRh8Z1hx4ZCyVB7ITpv80aW4mrOFbWyNoE4fFgNNMS5UIy5DiwVIjpCsuieJJ3XOgrmTy1kl7vyGtuCY0NCLnaFo7TIwByLITIcZLyHV5cikDS4sb79NQKIOvssAF55DQUoJSVqAzKO4DmaxrDeIs/KlEbxGW1LUnDFlp1tvozlzHRQva977ql26ExzEtm0MdXAOJIKC4CT0g5gfV/esjoGvka2+ovf/wBV8VgjreOtObSLwExH25CY5kdIvLkUgKCbixJ1J40UvWKd8qn5SEIQqL11eDKDj2U9G2OlHnBJNzwFieNcP7Y4js49i0HGugnPQm23YzzSejDuc2AUOFid44A1LqQutu+QNvJAdbVbi9CMf2nhbMstyMSZkiMtQQH20BSQo30IvfcCd1A5W1L2HSYDqMah4uiVISxIix0C7Wb67djewI+teiO2UKPiEfDYEpOdiRiCW1jsKF1RlOGyNEmhUl1xktChxK0JWhSVIWApKkm4IO40InbUwIWPsYClp+TiL6OkS0yE6DU6kkAaAn/rQjY/Fjh+EYjhGLOjp9nSUrUd62QCUKA7hb1c6FmJJRt1s7IkWZxDEW5T7ysuboypshKe3KkAW7DzpjKVoe4P0ANu3K6qX5Cy9DvUbshhgoD7yGukUEIzqtnUdwHM1mMAxnEn0Y61jc1tuThSylQQyAEItmS5a+txQfFf7QyTsk7iL0VMt+aHUoLJHQqykgEA6gDfxvS2UZL8LiPsXyUl+WS17O0CV7TLwExH2X0R+sdIpScqkZrAixO83323UZTKdTxv31g3U4qr5TOhRIjImLwUByQGzkR86rVKL6ndvPwons/iWKp2gxLZ/F5Dcx2I2h5mUhvIVoVwUkaXB5U5zZIgHROtYAnMqBY5ELXomJPpgju1qRclhthb7jqUNNpKlrJsEgakmsivFJOJ7SysDhSDEbgsockyEoCnFKV6KU3uALakkGgGO4tizEbHtmpkhuQtOHKksS1N5VLasQpKgLDMOBGnZXQpa2ouGvsdD22PkqOY3gt7g2Mv4wVveTHI0BaEuRJK3EnrKTxyjVOljY86KVmNjn8Qb2aw8zX2X21RWiyG2ygoTlGhJJzHt0rRIeQ76J15V1I6yGRxYHZpRYQLqQ0jTXpVqUJjQeb9LX4e6jBoPN+lr8PdQhEY/wDAb/KPdU9QR/4Df5R7qmFSoXVMpaUC6jYVE7ICNE6q/YVVUorN1G5rk1e02Q9VmZ8gmtjJ1UzklStEeaOfGoDSpWrzU1RJMbvN1oDQNFndq8LxHEF4XIgNNSkQZPTPQXV5Evi1gbnS6dd/OomoGNs7Yrx1yHHcZXAEZLDLwBaObNYkjzu+w39lae1NarNqXNbhsP8A1QWgrNbM4RiWF7MScKmMNoeUXlNrQ6FJUVkkDsteguEbL7RYArDZ8OPGdlRYpiSoyn7JkNlRUClVtCDbeOFb/LStTBWPGLIdbVRgCyqcMx1e2kbH5EaP0IhmOpht65Yub77efz4b7cLm1tThWI4gcLl4Whp5/DZaZHQOryB0cs3CtBalal9JdiDgBlkrYMrLMswMYVtmjHH4LDbRgmKttEjMUkrCsw0FwLUO2h2Nm45juJP3bbjTIzbbLufzmnEEKBKeIuLeNbNb7DfpvIT3qqurFIKdOmv+VJNWbVvY4OaAMrKdy53BUcOkbRLS2zPwmGy6myXpSZAUlYG8pQBe55Ei1c4/ExGa/h3UYzbiIktMlanHsmYAKGUCx576unGIY4rP8tN5Zif7T2aXv+vjACZ0d9rWKD4xsn5X2ow3GCroW0Iyz2Qr+MEkKQk29IZhr2AV1i2GYtL2ywvGY8VhTGHIcRlU/lU7nBFx5ulr0XGMQuax/LTqxKG60pCZJaUpJAVlPmnnVm1T8geAt9CqmBw4FZ/GcEclbdQnWHw21NikYi1bVbbaklPrJCe69X9qMLxHEXcLm4YGVyMOldP0L6ikOC1iMw3HWrOC4e3B6V17FVYnMeCUrku5QcidyQBoBqT2k0WAqz6ghzcJvhyVMGWazLGF4yds0Y/IjxUtmEIq20PklJzlRULp1GtrVPHwifH23m4zlZXDlxkM/wAQhaCnW9rWPro/anApZqHHgNLfRGELOSMGnwNrF4/hSWpCJjIZmRHF5CrL6K0K3X7D289IMT2cxDE14nPLcdM2dD6ky0XTkjtEG6lKy+cok7gNOfGtVbspWFWFU8WI1GV+xGAFD8CiyoOCRIMxDSXIrKGczSyoLCQBm1AtflRDupWpWrO55c4uPFSBZTNyVJ0WMw58aspWlYuk3FUKSVFJuk2NdSl2pJF1ZMx5pbowcwiBoPO+lr8PcKJNyEuaK0V76Gzfpa/D3V6WGdkzcTDdZy0jVEI5+YR+Ue6uXZBPmoOnE86rh4qaQgaAJF+2kK4dftEkmOLTiU5kfEpxT01PXCTk9KmpXqFKVK9cLWltJUtQSkbyTQyTjSRdMZGY/bVu9VCuyNz9AiqlBKSpRCQN5NUX8YitaIJdP+Hd66CPSHpCszzhWeXAeFRd1RdbmUgHvFEXsakr/hBLY9Zqm5Kfe1ceWrx0qK9DJOMqbxBzD42Gypb7SUqUUZUoAI0OYn/mxqzI3SGzU/DHGNETJFKsx/aDGJOPnBW4USC/0fSZnnC6CLX0sBc/CiERGLxsZSidNEyO8wopyMBtLawRppfeDxNPdSuYLuIva9r8ENmDj1QeSLi/CnNxWS25bdh4V5RiTJTLxeShQQ8oJsQfq7huFaDDIjUWC0GlOqLiErUpxwrJJG/U1V8AbCJL69ilshMhZbRXAaV6BP43Jm4uvCMFS2XGNZMt0EoZ7APrK+FWDhuKBN29oHel/wAcdBQT3DW3jR0ctAxuAv3+gRvQfdF0V0vUrUl9n+G8tPYDpWcgY++3i/kXGmG2Jqhdl1s/Nvjs5GjbjgaaU4u4ShJUbC5sNd1UkhfGQ08dO3uUtcyQXRRrGpKP4iUODusavsYxGd0WS0f8W711mY8yNMb6SLIbeRxKFXt3jhU16WQWmxS3U8bxcLXJUlaQpJCgdxBp71lWZDsdWZpwpPLgfCikbGwbJkoyn7ad3qqFkfSvbmM0Xpq5Q4hxIUhQUk7iDXVCy2SpqemoUJjVV4kukk3NWjVV3+Ia7Wxid+4dnqEqbRSt+iO6pBUbfojuqSubN8R3eVdui6FPXNIkAEk2A3k0pWXVUZuJtRboRZx37I3DvqnOxYru1GNk7ivie6hdVut0NLfrPUsiS9JVmeWVW3DgKiqrPxKNhraVSFkrXo2ygZnHDySKHpc2hXMYmONsswysJXBSczgSdMylbrjQ2HC9NZC5wxHIdvHuWsvazqgeCM0J2mlzYWCqew4kSi6hLYAuVEndbtoseyhWPat4cgb14g0Pef6VamtvW3F0TXwGybAMfj4/DK0ANSWtH2DvQeY7KIBhtMlckAh1aA2o30IBJGniayO0zLEPGEYrgcpAxRKvnYrIKulHEkDd23399aHAsdjY/B6wx5jqNHmTvQfhWiogs3fRjqnUcv65FKilu7A/UeaC4+nqe22CYheweuyo+Nv/AHVrCNSKyvygsr8hx5jei4slKgrkCD/W1aZh9EmO0+kizraVix4EXqs/Wp438rjwUx9WV7e4oDt4nNsm+fsuIP7/APzRZh9TWAtSUi5RDCx3hF6D7cSGf7PvwQoqkulCkNJBKiM2/wDY0RwGXHmYNFY84rbjIQ82tBSQctiNfGrlp6IwkaOPgoBG/cAeCC/JyM2DS5CjmddknOo7zYD4mtbWMwBz+yOLysHxI9FEkrzxZKvQPYT2i3iK2Sltpa6ZTiEtAXzlQy253qte0mcvGYdoimIEYadRqsd8oI6J3B5SP46HiEkbyAUn3++thJfbiNOyXlBLbKCtR5AC5rKusf2s2njyW7nCcN3OkWDzl7kJ5i4GvZRbHiJr0PB9f++OZ3gODSNVes2FNkaC2KF2ouT2DX/iqw2L5BodFmMIVKwjbSNImC3ltouK4BJUSQnvBAHjW+1F+dZbb5hwYXFxSOLOYe+ldxwSbD3gVo2JrL0BvEL2ZWz0xPIWuapVnfMZMBrl4aeSmAbtzoz3qlH2ggOzDBeWqLNBCSw6NbndYjQ34a0UoPs6wVQ3cTfbAkYk505uNUo+onwHvqXH8QXhWEOYgh5DZYIORabh3/B2E86RJE1027j10+qa15DMT/sIxHkvRV5mVlPMcDRqHijUohC/m3eROh7jWOwfHGMYYQ4lh6M4tGcNuptdPNJ3EUSpD2OjdhcM1V0UczcQWtpqDQcVU3ZqSSpG4L4jvowCCAQQQdQRxqq50kTozYpVWd/imrNVnf4hrs7G+Oe71Cyze6pG/RHdUl6jQfNHdXZUALk2A3nlXNm993eUxuidS0oSVLICQLknhQKfiKpSujbulkf8XfTYhPMpXRtmzKf+I86pb9BSCV06enDes7VPeuHkuKaUltzo1keaspzZTztxoXNnTJr7mH4KtpLjWkiWsXQyfsgfWV+woRFl49ge0MWDisrr8Occrb1tyv6cNK1spXEXuAbXtxTXTAHQ25qriceTsntBGx1T78+M980+t6xUi+8DlzHdatDi+JtdTVGgurfmyW7x0xjdQvuUTuSntNXpsJjEYT0OUnMy8myuY5EdorK7Iu+RMUl7OTENofKs7LwTYvDlfjpqPGtTXtnj3jhdzPMf1xSC0xPwg5O8itLhk1yZCCpTRjyWj0b7atAlY5HiDoR31Q2lablOYREeBKHp6cwBIuAlV9R313j01lyM7hLLapk55FksNb2+S1H6oB11p3MDOJphuYw+t52OgfNsqyI6S2qrjUmkxhrHCZ3VvfLjpw+qa4lwwDNEYsOLAQW4bDUdH+zSBfv51nXdm5i9p1YnhqxhLdrOL0WXjxIRuAPae21H2zGhMJYjpCUI9FCeHjXK5TivRASPXSo5pI3Et48080wkABFrKGVgsfEEIRiLz0pCALtleRCyPrEJtrUkaFheFA9WZYjZhY5bAqAqNSlLN1KJ7zVSenzEKtuJFAL3DCXZLTHSsLu1EziURH98D3C9c+VIh3un2TQGnqdy1a+iM5o27Kw2W0WZHRvNnehxFx+4qs1gOzxUFNQYqrG+W9wP5b2obVmCm7qjyFWwuY3quIS5KKO2Io6pHzPRNENAJyoKUiyO4bqEQ8PxKNj7s2W43OQ+0GkPJ+bLCRrbLroTxB8KsJWpJ81RHcalTKcT6QCh+9Ka5zAQM7rI+nuQeS7xGGMRw2TCVufbKLngbafvasbgU13ENnGdnFLyyeslhwcUsjzln3p8a2zchtdtcp5Gh8LZ6HAx2VizJV0spNig7kEm6iO+w/enU87Y43Nf3jvWWaFxeCO49yK21CUiwGgA4CsXiCjthtUjC2VnyZhxzSFDctX/ADoPE1d2s2jkYZAdjMxJDUh9XRNSLDJbioEcezhRLZvBE4FhDcXe+vz31c1Hh3DdV4m9Gj3zveOTfUpbzvX7saDX+EUK22miolDTLY3myUoSPcKENbXYG870aJhy3t0paUG7/mtYVR+UBElWzBMe5bS8kvhO8o1/a9v2ozhC4MjBI3k9DZhraCQgJ03agjnzpQijbCJX3NzbLh3q5kcZMDcrBXgQQCCFAi4I1BFXYGIKiKyLJUyd4+z3VlcAK2MQxCDHSpzC2XB1d07m1fWbHMA+qjtZ5Y92/DdXFpWZhapK0uJC0KCkkXBFQO/xDQfD55iL6NerKjqPsnnRdwhSyQQQdxHGursb457vULj1cRjyUiPRFC8UnZyYzSvNHpnmeVWJ0vq0cBJ+cXons7aCVzJz/kd3rXSQ3GMpVXnMSJUfoY8kxgs2ccSLrCeOXke2oMVxXya0hDTKpMyQSmPHTvWeZ5AcTXeGSJz7GXEonVpLdgopOZtfak/0obG9rRL9+C2lzScCy2HypGxOJeS8SUXMLlLKmZNvRJ4n+o8atY9jLzGORHU4PJmRYQUtLiUkJWtQtcGxuAP37q0WIYfGxSE5DmN52l+tJ4KHI1lcOxOVsfPGC4u4V4eu5iytbJHb2cxw7q6UUjZyZA277ZjS/aO1ZHtdGMBPV58laR8oWE5ssqNMjL4hSAf611LgM7YyYWIRi7Fjx7/97tkcd7EjkOZ8KONOQ8YjFZjofjkkJLzQKXP8Qvw7arzMSSynoIgSMoy5gNEgcBSBI1jv8LC13fdao6eSY4XG47l22jD8Dj9DHbCSrUgG61nmonU+NV04i7IeyuWSg7kp4UPJJUVKJJO8njSFUwXzdmV2o6VjG2RelUbDvTNBXHce+pKUUki2SaoJgvHPYQanrh5OZhY/w0NOas3IhDKVIUq0rclV2CnzFq5m1UqIxU5Y6e3WqSaJUp6qmpqemrOsieol4g5GcCEWUB6QNdOuBpsrPDcO2hhJUSTqTqaYxoOqbHGHao42/FxJhbDiEuJULLZcAN/jQ3aMSIOCMoidJ1NtxKZeUlTgZvrY7+/sqqCUqCgSCDoQd1FYWJhyzUki50zncrsNWAMbg4ZgcFlqaPqksV9HQPxk9HkdjuIsm2qVJI91qx+BA4JttMwKItTsF1PSZL36E2v/AFt6qOuYAGwUYdiMvDm1G5ZZUCgE7ykEeb4VHh0LBdnY0qSmSCoLIlSX13cKt9j8Bvq8TmNY9rSXYuFuPM/0uY9ri5pItbijQSPRSBbkKzz+1MVnaljDmnzIbeHROBAuGnL6EHjyPLSpXHJeMsrfdU5hmEISVq1yvSEgXN/sJt4mhGx8JvEcTkY+YyWIzZLMFkDRAG8jttx5k1aGCNjHvlzsNO0+qiSVznNazitmRY2ozA1hN+PvNBaM4f8AQm/H3mnbG/2D3eoSto/CHf6FC5jqnJjhV9U5R3CohqbV1J+lO/nV765Sda5k3xHd5WyIWYEIwQpmzZ+LKN1qeMZr/A2jTTlc3JoxwrIYXiiNnMdm4NiK+jjvvF+M8fRGbmeX9RWvTZaQpCgtJ3FJuDTqyNzX3/SQLdypA4FtuPFI6AnkKFPRYu0kSDIdAXDB6YMqTqtXC55b++osdxPMRguHOBeIywUeabhhB9Jajw0q6oNxIzUKPohlARfsAqGtdE0P0cdO7n/CYAJXFmo4qriGIZrx49koGilJ08B2UN3VdkRcwK2gAriOdU6aywGS7cIaG2alSpqerp6niu9G7Y+ivQ1foTRCM70rQv6SdDSpG8VmmZ+pTUrXFudK9IUpZ0JIsSORpVI+LSFjtqOtQ0W8ZhKiracraU8hQxsZnUp5kUUvSpEiY6BPTUqikO9E0SD5x0FKAukAXNlWlu9I5kB81PvqvSpVpAsLLe1oaLJUt4pWpwkkgAXJ4VKnJEcOnkFMd43B0Qrl2GlOwOPKxqHigZaW6yqzqV7lptoq32gd3/So2IwaGZWq/dRGM9ezajqPRJ41nLyx2KNcmqiY83AWe22nOyTG2dhkmROUC6b+ii/H1X7hRVqbgmCQmYIxCM2hhAQElwFR5mw4k1E9s1gzk9yfObU+++u2Z50gAnQJAFh2W1qDFcUwPZZAbZhMKmKHzcdlAzX7TwrSN3IxkLAT5XPeuUcTHOkcR/Skm7XYdDjmQliY+yNOkSwUoJ71WrU7M4k3i+z8We02ptDuayVbxZRH9KwsTZ/EMflJxPadw5BqzBSbBI7eXdv516JhbbbOGsttNpbQkEJSgWAFzuFdPZ7YI5ixmbrZm9xqMliq3SujxO0vkhMn6W9+dXvriu5H0t786vfXIrz03xHd660fuBUcVwaDjUYMzWs2X0HEmykHsP8ASs6jYB5lRSxj0hpg70JSQSORsbVsLU9Njq5om4WOyVH08bzcjNC8NwaBs9GUIbZLrost5w3Wv/47K6/rUjznSOEj0RoK4qC5zjicblb4o2xtsAlUEiMHfOTov31PSoBI0TwS03CEkFJKVCxG8Gmok/HS8L7ljcaHqQptRSoWIp7XYlrY8OXNSx3eidBPonQ1FSqxzVyLixRa2ulRqfaRopYvyGtUFPOKQEFRsBwriliPmkCHmpX3EuOlab2I41FSpUwJ4FhZSsLS28lar2HKryH2lmyVi/I0Mpcaq5oKo+MOzReh0h3pXTb0U6CuUvuJQUhRsRaxqOoayyiOPCblPSpq6QhTiwlIufdVk05JJSVqCUi5PCr7DAZFzqs7zyp2WUspsNVHeakpTn3yCyvkvkE9NfUEHWnrmlpKtrZYxGEtiQgKQ4LKHI8CORG8GgmzezTGFSJL8ptT81DpCJLuoUg6hSe3XXxoqw50bgufNOhq92UCZ8bHRtORWGWBpeHEJqNYf9Bb8feaC0aw/wCgt+PvNdDY3+we71C520fhDv8AQoPI+lvf7xXvrgV3J+lvfnV764FcyX4ju8rbH7gT1DMkJjRypV7qOUWqag+Lu5pKWgdED9zRG3E5aoGY3gKVt5t30FA9nGu6EX8Kmbluo0JzDtrQY+S3uh5IjSqu3LaXoboPbU43XqhBGqSWkap6jeZS8mytCNx5VJUT73Qt3HpHQVAvfJDb3yQ9xCm1lCrXFc0ib3JPaSaqRpa35biCkBooC2SN6hcgk+r1VsawkE8lsc8NIadSrdKqMmStE7oetNsN9DnJUkEg3sP6123ODcVtcwFp0pBWkJJy62ueXjV9y6wISxOzEWngrdKoVS2G1FK12sCb2NtN+tcNykJabDrwcWuxzIQbWO7Thw31Xdutor71l7XVmlVZbrrslceOpKOiALjhF7X3ADnSS45GUoS5CVpUoJaVlsSTpY27bUbs/VRvRfs58FZpVXkSW0JUhL6W3MwQCU3so20t4/vXEiV/3mOyysgqcsvzdLAEnXnpUiJxQ6ZjVebbLqwhJ17aINNJaTlSO886ENSmnXVIacutACtxGh3Ec91FmHembvxGhrPI0jVUkOIXByXdPTUy3ENi61AUnVIAXVMSALk2FVXJt9G0+Jqsta3DdaiauGHinNhcdVccmNp0QM5/aiUKR1mMFn0horvrP0Qwh7K+po7lpuO8VEkYw5Ks8I3dwi9GsP8AoLfj7zQWjWH/AEFvx95rbsb/AGD3eoXnNpfCHf6FBpP0t7/eK99cA13J+lvfnV764rmy/Ed3lbI/cCcVnH3OlkOOHXMo0ffXkjuL4pSTWcG6mQDUrp0g1KVLjT01aFvT12h1bXoKI7OFR09CLA6q23NB0cTbtFQSHeleJB80aCo6aoDQDdUDGg3ChlIddCGUIu0s/OqvqE8h31CIpaxNt5hoBnoihZvxuLaVcriQ+iNHceXfKgXNuNPY91sIVHxtvjce1U3I7ypcp1UZDqXEJQ3nIIsL7/E1XTh81toM+atIdbJUpWq0JA07NR+9FS42lSEqWlKl+iknU1yt9KJDbH13QojkAN9/WKa2V+gH2Eh8EXvE/ZVBcSV0TpYSpsuNqBZU5dJUTqU8uPrqxFbfZW4hTKcq1hWfNoBYADnpapIcnrMdtxZQlblyEhW8A2vUqVpcB6JaVEG2huAe2ofI/NpClkMdw9pVYNPxpr7rbXTMyLKUAoBSFAW47wah6rMzpVa46x0mVbhIQkDT99dKniyZMllp/oWw24TeyjcAX13dn71OmQwptTiXm1IT6SgoWHfQXvadM1AjjeNTbVD0w5oZSkoSpfWFuqJXv35T7vVUSoGILitNhKElEZTds+5Rtc9519dE0ym1yugQcx6PpMwOlr2FSNutupzNrStN7XSb61JmkbnZQKaJwsHKKM10aSSz0ZIA1VmUbczVuO70LlzcpIsRUdKszziNytbWANwqwuW4vRIyD96gNybk3NNSqgFldrQ3RPSpr0qFKVSRXOilNL4BQvUdMd1Ta6q4XFlp6N4d9Bb8feaBNqzsoV9pINHcP+gt+PvNP2OP/od3H/oXk9p5RDv9Cg0lKutvED66vfXIQrlU7/0p38599cgGvUfl6kf1iTn2rzv4zUN6otl2KtKZddiuNoSCpQsNaE+R533SfbFaC2tPamN2BStFgT4p0ftDVxiwA8P7We8kTvuk+2KXked92n2xWhseVParfgVNzPim/mes5N8D/Kzvkeb9hPtCn8jzbegj2xWhtStUfgVNzPip/M1Zyb4f2sxJhPxEpU8lICjYWN6r0Yx8fNMH/EaDV5vaFOynnMbNAvX7Kq5KulbLJqb6J6qYmguxm2+jLgU8jMEpvpe59371ZbWVgkoUiyiLKG+3Gk4tLTanFnKlAuongKxsu1wK3vAewi+RQ7oVO9MwWSlZkhQVl81LYsRY7tw4c66lJUcQeeEdS1Ij2bVluMxJ4891XEyAuX1cIVcNhzNwsTUutuVOMrgcwkNga5tgeKCyIi4yUtMtuK6OOlBdSLk3UM3foN3bV8gMQn3mG3C44CQMvnKNrDTgK7VKySegSw4tYTn821rbudTNK6RpDgSU5xcA7xUvkcWi4/tVjhYHHCf6QxMToYERCOsKuUJcQVE2G8ix3C4t41zH6RElDj8ZwJWtxRCUXGbQJ05ZRoTReooz4lM9KlBSMxTY9htQJnFpuEGnaHAA/YQ9bKA5LKozjaSUIStCLlIsN3Peb91XYSXQ0suhN1LJCkpy5hwJHA1MpxDa0IUbKcNkjmbXNJCytSwW1IyqsL/W7RVHyOc21kyOJrH3B+9V1SpWpqQtN1ajQX5aCtnLYGxubVL5Hmcke1VvAgTHe5Z/6UUy16uj2RTzwNkde57V4jaG3qunqnxMtYHkgHkeZyR7VLyPM5I9qj9qa1avwKl7fFYfzNW9nggPkeXyb9ql5Gl/7P2qPWpWo/A6Xt8Ufmat7PBV2Gltx221WzJSAbGj2Hi0FsHt95oTai8D6G34+80o7Kp6T/JHe5y1++SzjaU9UcMlrarKzXHBiEkBah86rj2mog6594r11SxPFktYrMR1Z1WV9YuOPnGq/lpP4V2vRMq6cNALguC+CUuOSLB1z7xXrp+ld+8V66E+W0/hHaXlsfhHqv0yn+YKnR5uSL9K794r10xdd+8V66E+Wx+EdpHGx+DdqOmU/wAwR0ebl5or0rn3i/apdK594r2qE+Wx+DepeW+UJ31//FHTKb5ggU83LzV2cpamkkqKrK4mhz7iWo7jiicqElRtvtauncWDyC2Yjqb8eX7U9gRrqK8Xt0xuqhIw3BH/ABfRfZpzuhuidqCfNCGzkDaumcKWIhW6c584ngPUda7kADZ9hpbivnS2grudbkX/AK0VsDwGtK2tckzgkZaFd4UxAIvrkg8lvMmUrpXEtlTcdBzHN2knf9Y1NDPXJCX1u+c2tdkAm4G4A8hxolYch6qrrmxm3VNkqzp1UEtk+Ogqd6XAgDNV3AY4OLslUTIaVikxbkvoA0ENixGthc7xzNMsNPyZaUqUHXGkhtJUbnML37hp6jRFpbMhsONFK0niKZL7S5C2U/xW0gq83cDu1qN5bhop3NwOsMz/ANuhaHCYzT/SqVIaWtTpvqhCQdCPAU7bjcbqqsyllmKp0pBNlE/8nWi+UC+gF9/bTApUAoEEEaEa3FTvweCjop+bNCY/ROSYYcdc+bjF0kKV6ROv9a5jvIeZs8pRQWS4hsqN1qUo6DmQLDxozYdlNYaGwuN2m6o6QOSOikEZoK42+iPLW68vzGm2T5x1c0uf3FGkAJbQlJJASACeNPbupjuJNUkl3gATIod1c3V2EVJZJCiLqvoas51/bV66Ct4w422ECA4bcbnX9q68tu/6vc9Z+FfQqOopoadkZcMgF8nr2Sz1Uko0JPFGM6/tq9dLOr7avXQfy29/q9z1n4U3lx7/AFev1n4Vp6dTfMFj6LNy80ZzqvqtXrps6vtq9dB/Lb3+r1+s/Cl5af8AwC/WfhR06m+ZHRZuXmjGZX2leutVgtzhLNzf0v8AMa898tSD/wDoK9Z+FbzZp5UjAIzq2y2VZ/NPDzjWGtqYZYw1hubrbRQvZIS7kgOOQgiQ7JaFgXFdIPE60LbbcdWENpUpR3AVqpLaXHnkLF0qUoEeNUMIi9XbdUbFRWUg9g0rwHSy0OvqCtj4bvy4qvHwRarKkOZR9lO/11xirbUcNR2UBP1lczy/rRl55EdouOHQbgN6jyFD2cNclvmVO80KNw2N9uAPKkR1Di7eSHIcFL4wBhaM1VwmGiUtxTozNpFrdprjEMOXCOdJK2SbA8R2GjUNLTfTNNgAocNwOF91TuNJeaU2sXSsWNVNY9st+CBACy3FZeNGdlvBtr+ZR3JFE5kBltmKwlRQkuZSsi5JI31awphLEMpBBVnUFntBtVfHlgMMt31KifV/1q5ndJOGt0VRGGRYioHMCeSCWn0rI4EWoQ60th1TbiChSeBrUwJQlxUrPpp81Y7edUNoWkqbZct54JTfmKhs0jn7p+q62zKllJKJP0nX+fogYNKkDT1Ze+BBFwlVSGc8uc9wC0t37Ep+JNWqh6lFBKhHRcm503mmMcACDxVJGuJaRwQ5lx5U+QGBZElRcSoEDRIAzX5E8eyuVOOstSJRkFS0uJbugC7hSBmv2elRZxhl1SVONpUpHokjdTdWYBWQygdJfPpvvvrR0hnJZDSv+bn5oW9JeUh09YUCI11pFsoWs2SB3a1M2X1FURh4hEYISHbgXO89+mlquqix1JylhsiwFsvAbhTiOyHOlDSOktbNb1VBnYRkFYU0gNyf+qWmpUqxrclToQpxxLaElSidAONMaPYDDQhkylC61EhJ5CpLhG3GVxNr1gii3TD1neQ4lVp+G9TgNOg5nEq+cPDWpp+DaF2GDfeWvh8KIYnl8nuBf1rAX53q0RrWfpUgAdfmvFblhJCyUaO5KkJZRoTvJ+qOdXMTgJYejNMA+eMvaTff+9FokZLcmU9lF3V6dw3/AL3pnkpfxRhHGOlSz3mwFPdVkyXGgHolCABtuJKFYtBEd1ssIJSpFiAOI3n1VRjLySmV8AsHXvrTyiEJad3ZHE/vp/WqWI4Ql7M9GGV3eUjcru7amGrGAMf4qJIc7tUknCIr9ykFpR4o3eqjWCsLjYUyysgqSVajj5xqk2oONoWPrJBorD+io8ffWrZErzMWOOVvULSGNBxBZ53FY6Z8hp27akuqFzqDY1wjEI7Db2ZeazhyBOpVfX40KxAtqxWWApJIfXcX/wARqEIT9kV3/wAsCXriQZrku2gWutbRF4Mzrctb8hSEJbT82knRN+PfVt3FIjKSel6Q8Ep1vWeyA/VFIpSBcgDvof7KFxuZAByVG7SIFsKmTNeRMVKQcq1G5TwI5UZjYxGeADh6FfEK3eBrOl2ON7jY8RSDjCzZK21HlcVMns2ySwMouqsrnM4IlAxLq8lxLurTqyb/AGTzqPFpAfnHKbobGUEcedVMo+yPVSyD7IpzfZgiTeB4v3Kpr7tw2U0KYqG/nAzIOi08xVzGJDUiPHWyvMkkntHfQ3KnkPVSyJ+yPVUn2ZcZA/GLjsQK+zC22SiUm+o3++o71ZyJ+yPVXKmUq4WPMVWb2blIJa8XXf2V7SdGtFMCWeY/pQ3pU6kLTwuOYri99xrzM9LNTuwytIX0CmrIKpuKFwIXdKub0r1mstV09KmvSuOdqkNJyCguAFynpXpBC1cLDmalS2lPC55mu7R7CqagYnDCO3+F5raXtJS0oLIjjf2aDvKjSm2p3+6jmET2W4S231hPQ6jtB5eNCMo5CnyJ+yPVXTk9mXSMwF48F4KTar5JTK/MlT4hPXOduQUtJ9BH9T20Xg4q1IYs8sNuoHnZjoe2s8tbLX8RSE95qIzIg/vEnuFZ5/Z2LCGOlaLKjK5+Iuw3ujsjGktNBqJdagNXVDS/EgVBhEwomqS6oqMjTMefChPXol7Zv+GuhJiq3Oo8dKq32fgLSxszc0GukxBxaUWxbEemUI7B8xCrqUOKhy7KvR8XjPNJ6Vzo3LecFc6z6ejULoykdljT5B9n9qafZVrow0SDJQNouDibLQmfGQ8kB5CkOG2h9FXwNHoRBiIIIO/d31gMo+yK2mz4AwSOB/i/zGqt2F+Hne473y0+vottLWb95ba3FedYx/puf/5lz/Maqha07lqHcauY0lScbnZkkXkOWuN/nGqNZHFzTyWZ1iSu+lc+8X665JKt5J76V66Sy6v0W1Hwo/yP0uVXILm1MasCFJI/hEd9IwZQ/ur9xpnRZ9cB8FGNvNRoedb9BxSfGpU4hJH1we8VGqO+j0mVjwqM6bwRVhLUw5AkeKrhY5WvKcjkj2a4VOkq/vLdwtVe9LebDU9lSaypfljPijdsHBdqedVvdWfGuekXf01e1XYjvK1DSz4V11OR9yqq4Kh2difFGJg5JIlyGzo6T2HWpfKKibuMoV3aVAqO+neyseFRkFPpAjvFX39SwYSTbkcx5qzCGnEw2PYromsHehxPcQaczI43F31CqAII0NOElasqUlR7Bek4w4/DaT3Le3aVY0WErvFWzObG5tau9VvdTeUXE+g02nwvUYgyVD+ER3m1dHD5A3JB7lVrjZVtzjjt3Nt6LJNWPmylkJ7ymVPkq/vLdwphOkp3Ok94BrhcZ9v02lAc7XqOlPnqmnrOcD9UkNYRkArXlKTb6nflqNcyS5vdI7BpUNNpVHVk7xZzz4qRGwcEt5JOt6bdXaGnHD5iFK7hVhGHSVbwlH5jUR080vuNJQXtbqVVpWq+MLXb+Kn1VwrDHxqlaFeJp52dVgXwFV3sfNUxdOoNu6ug86Nzqx/NUioclO9on8utQqBSfOBT3is5bNFkQR4q3VcnLzp3uKPjXpeyP/hiJ/P/AJ1V5jpXpuyH/hiH/P8A51VeFznOzK2Uos89yzmIi+Jyri/zy/eardE392g+Aq1iH+k5X++X/mNQV7mNjSwXHBcSQkPKZKEp9FCR3CuqQFdU0NA0CVcpqVqelVrKFzqKVr7wD4U9KoLQUXXHRNk6tp9VE8MkhMiHFEdjIp4BwqaSorBI0uRyqharGHqbbxGO464lDbbiVKJvuBvwpMsbMJuEyNzg4IgHXn8YehNRoSiJBDSFtpSNFEW0GunCqSMLedZVKLrDTIdLalKXYJVytViO9Hb2m64qQnq/WFO57H0SSeW+uXnWPIz0YSEKdXL6VKQFejYjlSRdpAaNbcPFONnAl3amGBSzK6sXGA8RdpJc/jC1wU/8iqLRUiQggDMlViFJB8LGi3XIiMbwyT1hKmo7TSHCAfNKRrw1oarIqepXSpyF0qz62tf11dhc4EP5clR7Wg9XnzV7aKFF6dM+Iw2hl1SmnEJSAG3E6EeIsakDTcPZt9KWWhJDjfSLKASkKBOXXdpbxNJrEIaJGIsyPn4j6y81lBHng3Tv57jUCZDa8EltuvoEl99LoQQdbXvra3GkBhDQ0jQj7+iaS0uJHEH7+qpwiUTo5FjdxIIUAQRfkaPPIUjEsUTIjMOQmwvK02hBWD9XLl1FuZoKlMdjEI5bkh1pKkLWvKRl3Ei3ZRDr0SLtBIxdEgOjOtbTSEqBWTcAKuNBrrTJhjddvL18lWIhrbHn6IaxhzrhYQtxDTkgXZQ4SCvgOGl+F6kRgbz7YccMdtBcLai6q2RY4Ht7KuSp6JjcV9qY3FeZbS2ttbZJBTuUkgGqz77TuDFlcgOSFS1PKBBuoFNr7rXvU3kcBceSjDGLqE4BaOmQow0trQpSCVDzsu8Dma4OEJTGdfbMZZYt0raPSQCbX3WIvyq2+7FXBwtpToc6uVB9KQQbFV9DblVhciEg4i2zJR0L7WWOhDZSlIzAgHS97Dt76XhIzw593b9lTZp4+fYglrbtKVK4G8gd5pAjgQfGt926BZc0rU1dWNNQoXNI676e1N3VBF1K5yI+yn1Vtdn9MEj/AM3+Y1jDpvIHea2ez9vIkexB9Ld+Y1ydphohFufoV09mX3p7vULDYriK0YvNQG0+bIcF7/4jVJWJSDuyp8KfGP8ATc//AMy5/mNVL15t1fU+7jKY6JmI5KZUqQve6vwNq56Z29+lX7RrlKHFei2o9wvXfV3/ALlfs0m9Q7PrHxVbMC7TOko3Ok/mF6lGKPD0kIV+1VChafSQod4rgmmMrKqLIOI++1QY2O4Ih5WX9yPXUasTkK9HKgdgvVO9K9WdtGreLF5UCGMcFKuQ856bqj2XrgqPM+uukMPOei0s9trVIIMk/wB1+4pQjqZM7OPipJYFEl1xPouLHcamTiElH95m/MK5VDkp/uT4VEpC0ekhSe8VYOqofmHiosxyuDFnRvaQaSsVd+q0gVQvSuKb+J1drYyo3MfJWl4hKX9cJH+EVApxazdS1HvNcgE6AE91SoiyHPRaV4i1JL6mc6k+KtZjVHmUNyiPGpESpDfovK7ib1J5OlfZT7QrlUCUkfw79xvVxBWR5hrh4qMUZ4hSIxOQm2YIX4WqUYseLIv+aqCm3Eek2pPeK4v20wbQrI8i4/X+1G6jPBX1Ys79RtCe/Wq7kyQ76Tp7k6CoKQ13a0mStqZcnPJVhGxugTnxNKpm4khwea0oDt0qTybJ5J9qobS1LxdrCpL2DioUPvN+i6seNTpxKSkalKu8VyqBJSL5AruNQKQtPpIUnvFqvjrKfi4Kto38laOKP8EoHhUS50lYILthySLVB40r1V9bUvFnPKkRsHBOVEnUk95r0rZH/wAMxP5/86q83Qw66fMbUe22lelbKtqa2cioWLKGe/tqqYmSXxuBtzWykLd4QOSymJRWFYrLUWgSX1k3/MaiQy0j0W0jwrfqgQ1qKlRGFKUbklsEk0vJ0H8HH/ST8K9NFJG0CzB9/RYnwEuPWWFuaVbryfB/Bx/0k/Cl5Phfg2P0k/CtPSv2pXRe1YWuVttq9JtKu8VvPJ8H8HH/AEk/Cl5Phfg2P0k/CoNQ06tUdGPzLAGLHP8Aco9VdIabb9BCU9wre+ToP4OP+kn4UvJ0H8HH/ST8KoJY2m4YPv6Kejn5lhb01bvyfB/Bx/0k/Cl5Pg/g4/6SfhTel/tVei9qwtNW78nwfwcf9JPwpeT4P4OP+kn4UdL/AGo6L2rAKYZX6TSD/LTCMwncyj1V6B5Og/g4/wCkn4UvJ0H8HH/ST8KXvoyb4B9/RT0Y/MsGAEiwAHdT1u/J0H8HH/ST8KXk6D+Dj/pJ+FMFUBo378FHRf3LCUq3fk6D+Dj/AKSfhS8nQfwcf9JPwqel/tR0T9ywlRqZaX6bSVfy1v8AydB/Bx/0k/Cl5Og/g4/6SfhVHVDXe82/33KRTEaOXnwiRx/cI9VSoQhv0EhPcK3nk6D+Dj/pJ+FLydB/Bx/0k/Cqtmjb7rAPvuQaYn9SwlKt35Pg/g4/6SfhS8nwfwcf9JPwpnS/2qOi9qwlLsNbvydB/Bx/0k/Cl5Og/g4/6SfhUGq/ajovasApllRuWkH+UU4bbT6LaB4VvvJ0H8HH/ST8KbydB/BR/wBJPwqm/Ze+Aff0U9GPzLCVs8A/0LH/AJv8xqz5Og/go/6SfhUzbaGkBDaEoQNyUiwFY6+beRAW4/yt1DDu5Cb8P4X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82278" name="Picture 6" descr="http://www.sup.org/img/covers/large/pid_2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2399" y="907147"/>
            <a:ext cx="1497653" cy="220784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2280" name="Picture 8" descr="http://ecx.images-amazon.com/images/I/51237NB3WQ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8" y="3447172"/>
            <a:ext cx="2155546" cy="322991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2606028" y="5572777"/>
            <a:ext cx="4057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Futuyma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DJ (2007):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Science on Trial: </a:t>
            </a:r>
          </a:p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                     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Case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>
                <a:latin typeface="Arial" pitchFamily="34" charset="0"/>
                <a:cs typeface="Arial" pitchFamily="34" charset="0"/>
              </a:rPr>
              <a:t>Evolution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94272" y="198839"/>
            <a:ext cx="6028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Berra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TM (1990):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Myth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defTabSz="360000"/>
            <a:r>
              <a:rPr lang="cs-CZ" sz="1800" i="1" dirty="0">
                <a:latin typeface="Arial" pitchFamily="34" charset="0"/>
                <a:cs typeface="Arial" pitchFamily="34" charset="0"/>
              </a:rPr>
              <a:t>	A Basic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Guide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to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Facts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in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Evolution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Debate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131788" y="3211362"/>
            <a:ext cx="4502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Isaak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M (1995):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Counter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-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Creationism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cs-CZ" sz="1800" i="1" dirty="0">
                <a:latin typeface="Arial" pitchFamily="34" charset="0"/>
                <a:cs typeface="Arial" pitchFamily="34" charset="0"/>
              </a:rPr>
              <a:t>                          Handbook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61794" name="Picture 2" descr=" 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007" y="377505"/>
            <a:ext cx="2083464" cy="269600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4317</TotalTime>
  <Words>2467</Words>
  <Application>Microsoft Office PowerPoint</Application>
  <PresentationFormat>Předvádění na obrazovce (4:3)</PresentationFormat>
  <Paragraphs>485</Paragraphs>
  <Slides>94</Slides>
  <Notes>69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0" baseType="lpstr">
      <vt:lpstr>Arial</vt:lpstr>
      <vt:lpstr>Arial Black</vt:lpstr>
      <vt:lpstr>Garamond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admin</cp:lastModifiedBy>
  <cp:revision>265</cp:revision>
  <dcterms:created xsi:type="dcterms:W3CDTF">2002-02-28T16:27:36Z</dcterms:created>
  <dcterms:modified xsi:type="dcterms:W3CDTF">2017-10-03T13:36:36Z</dcterms:modified>
</cp:coreProperties>
</file>