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66" r:id="rId2"/>
    <p:sldId id="339" r:id="rId3"/>
    <p:sldId id="340" r:id="rId4"/>
    <p:sldId id="341" r:id="rId5"/>
    <p:sldId id="342" r:id="rId6"/>
    <p:sldId id="344" r:id="rId7"/>
    <p:sldId id="346" r:id="rId8"/>
    <p:sldId id="343" r:id="rId9"/>
    <p:sldId id="345" r:id="rId10"/>
    <p:sldId id="309" r:id="rId11"/>
    <p:sldId id="347" r:id="rId12"/>
    <p:sldId id="348" r:id="rId13"/>
    <p:sldId id="350" r:id="rId14"/>
    <p:sldId id="351" r:id="rId15"/>
    <p:sldId id="312" r:id="rId16"/>
    <p:sldId id="352" r:id="rId17"/>
    <p:sldId id="353" r:id="rId18"/>
    <p:sldId id="313" r:id="rId19"/>
    <p:sldId id="314" r:id="rId20"/>
    <p:sldId id="349" r:id="rId21"/>
    <p:sldId id="315" r:id="rId22"/>
    <p:sldId id="354" r:id="rId23"/>
    <p:sldId id="332" r:id="rId24"/>
    <p:sldId id="329" r:id="rId25"/>
    <p:sldId id="330" r:id="rId26"/>
    <p:sldId id="331" r:id="rId27"/>
    <p:sldId id="319" r:id="rId28"/>
    <p:sldId id="357" r:id="rId29"/>
    <p:sldId id="356" r:id="rId30"/>
    <p:sldId id="355" r:id="rId31"/>
    <p:sldId id="320" r:id="rId32"/>
    <p:sldId id="338" r:id="rId33"/>
    <p:sldId id="335" r:id="rId34"/>
    <p:sldId id="321" r:id="rId35"/>
    <p:sldId id="358" r:id="rId36"/>
    <p:sldId id="324" r:id="rId37"/>
    <p:sldId id="322" r:id="rId38"/>
    <p:sldId id="333" r:id="rId39"/>
    <p:sldId id="325" r:id="rId4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pos="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E0000"/>
    <a:srgbClr val="FFFF66"/>
    <a:srgbClr val="FF9900"/>
    <a:srgbClr val="FF00FF"/>
    <a:srgbClr val="003399"/>
    <a:srgbClr val="FFFF99"/>
    <a:srgbClr val="F00000"/>
    <a:srgbClr val="CC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062" y="108"/>
      </p:cViewPr>
      <p:guideLst>
        <p:guide orient="horz" pos="142"/>
        <p:guide pos="3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-105" charset="0"/>
              </a:defRPr>
            </a:lvl1pPr>
          </a:lstStyle>
          <a:p>
            <a:pPr>
              <a:defRPr/>
            </a:pPr>
            <a:fld id="{D74190BD-A171-4F48-A350-BC41112637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35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09C9F-B03D-4608-BC6B-54FD3735716D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63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1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92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22B3F-763E-441D-98A5-534793941371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33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78D07-BB11-4600-B282-CACE68EC70D5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10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4D121-A61A-4B55-8262-C93A12932C00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15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94608-E0F7-4B38-8889-849BE5DA5162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77889-DB89-41FD-8FAE-8BE669A51DFB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23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BAE50-DD05-498E-ABEC-F5506D9E6F81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15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BAD1D-DA36-46F7-B567-24D7FBF62E14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99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82F8F-FC4A-4BB0-AC5E-CD71D9A156B3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6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8DC5-8F73-4809-BC64-74EECBB3EA71}" type="slidenum">
              <a:rPr lang="cs-CZ" smtClean="0"/>
              <a:pPr>
                <a:defRPr/>
              </a:pPr>
              <a:t>2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818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82F8F-FC4A-4BB0-AC5E-CD71D9A156B3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95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D96ABD-FFD0-4245-A9E4-F5B2CEFED1E0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07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588DE-446D-4B74-8799-512D90EED391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08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CCB6-510C-4272-9B1B-623B5CB5CEAB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16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62455-94BA-47BB-87E2-F0F45C108A06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63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62455-94BA-47BB-87E2-F0F45C108A06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33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E33BE-E2D0-43A7-A61D-69464DA0A5FE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36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872FC-808C-43AB-AA51-57AB8059729B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49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B9F23-2392-49AD-B143-90D76F0B8B56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28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26F52-3C8F-4183-AD14-CB3ACAC8A459}" type="slidenum">
              <a:rPr lang="cs-CZ" smtClean="0"/>
              <a:pPr/>
              <a:t>39</a:t>
            </a:fld>
            <a:endParaRPr lang="cs-CZ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6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8DC5-8F73-4809-BC64-74EECBB3EA71}" type="slidenum">
              <a:rPr lang="cs-CZ" smtClean="0"/>
              <a:pPr>
                <a:defRPr/>
              </a:pPr>
              <a:t>3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5129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6EA2EB-32D1-4EAE-8026-6F83CCA98DF7}" type="slidenum">
              <a:rPr lang="cs-CZ" smtClean="0"/>
              <a:pPr>
                <a:defRPr/>
              </a:pPr>
              <a:t>4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7416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02673-9B5C-43C3-BB06-0C8CC56406C0}" type="slidenum">
              <a:rPr lang="cs-CZ" smtClean="0"/>
              <a:pPr>
                <a:defRPr/>
              </a:pPr>
              <a:t>9</a:t>
            </a:fld>
            <a:endParaRPr lang="cs-CZ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83319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4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07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67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7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CE2F9-0F37-4CD6-81DA-89F3196BC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9E78C-C5E1-4DBF-959C-053F5EC74F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652BC-DB15-455C-9483-A6565C283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E409-DCAE-4CBA-869A-539C04D704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8A52-B593-4A00-BDD7-FD842463F6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B65AD-68FB-4EA8-BC78-912D1C6B56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F8C0-A819-4402-BDC4-1586076422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266DB-EBD2-4B0A-AB20-C639A2624B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1D727-572E-4239-B70C-335018E634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EABE2-7855-4BD3-84CA-D7DDB96B0E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47B63-FEAF-4CE5-9E9B-7AA75C39BF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-105" charset="0"/>
              </a:defRPr>
            </a:lvl1pPr>
          </a:lstStyle>
          <a:p>
            <a:pPr>
              <a:defRPr/>
            </a:pPr>
            <a:fld id="{5E78D5ED-1A02-4F85-B6E0-56670C32E6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hyperlink" Target="http://upload.wikimedia.org/wikipedia/en/9/92/W_D_Hamilton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41"/>
          <p:cNvSpPr txBox="1">
            <a:spLocks noChangeArrowheads="1"/>
          </p:cNvSpPr>
          <p:nvPr/>
        </p:nvSpPr>
        <p:spPr bwMode="auto">
          <a:xfrm>
            <a:off x="1120587" y="217488"/>
            <a:ext cx="6875929" cy="120032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EVOLUCE GENETICKÝCH</a:t>
            </a:r>
          </a:p>
          <a:p>
            <a:pPr algn="ctr"/>
            <a:r>
              <a:rPr lang="cs-CZ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SYSTÉMŮ</a:t>
            </a:r>
            <a:endParaRPr lang="cs-CZ" sz="3600" dirty="0">
              <a:ln w="31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-105" charset="0"/>
            </a:endParaRPr>
          </a:p>
        </p:txBody>
      </p:sp>
      <p:pic>
        <p:nvPicPr>
          <p:cNvPr id="54274" name="Picture 2" descr="http://www.nature.com/ncomms/2014/140219/ncomms4311/images/ncomms4311-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97" y="1465966"/>
            <a:ext cx="2854629" cy="2854629"/>
          </a:xfrm>
          <a:prstGeom prst="rect">
            <a:avLst/>
          </a:prstGeom>
          <a:noFill/>
        </p:spPr>
      </p:pic>
      <p:pic>
        <p:nvPicPr>
          <p:cNvPr id="54276" name="Picture 4" descr="https://onliving.files.wordpress.com/2013/05/chromos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5528" y="1852874"/>
            <a:ext cx="2301090" cy="1533101"/>
          </a:xfrm>
          <a:prstGeom prst="rect">
            <a:avLst/>
          </a:prstGeom>
          <a:noFill/>
        </p:spPr>
      </p:pic>
      <p:pic>
        <p:nvPicPr>
          <p:cNvPr id="54278" name="Picture 6" descr="http://ngs-expert.com/wp-content/uploads/2014/03/g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469" y="1621972"/>
            <a:ext cx="2602411" cy="2947715"/>
          </a:xfrm>
          <a:prstGeom prst="rect">
            <a:avLst/>
          </a:prstGeom>
          <a:noFill/>
        </p:spPr>
      </p:pic>
      <p:pic>
        <p:nvPicPr>
          <p:cNvPr id="54280" name="Picture 8" descr="http://discovermagazine.com/~/media/Images/Issues/2013/November/gender-ratios.jpg"/>
          <p:cNvPicPr>
            <a:picLocks noChangeAspect="1" noChangeArrowheads="1"/>
          </p:cNvPicPr>
          <p:nvPr/>
        </p:nvPicPr>
        <p:blipFill>
          <a:blip r:embed="rId6" cstate="print"/>
          <a:srcRect l="8549"/>
          <a:stretch>
            <a:fillRect/>
          </a:stretch>
        </p:blipFill>
        <p:spPr bwMode="auto">
          <a:xfrm>
            <a:off x="365760" y="4698274"/>
            <a:ext cx="2420983" cy="1936358"/>
          </a:xfrm>
          <a:prstGeom prst="rect">
            <a:avLst/>
          </a:prstGeom>
          <a:noFill/>
        </p:spPr>
      </p:pic>
      <p:pic>
        <p:nvPicPr>
          <p:cNvPr id="54282" name="Picture 10" descr="http://census.gov.ph/sites/default/files/hsd/2_14.gif"/>
          <p:cNvPicPr>
            <a:picLocks noChangeAspect="1" noChangeArrowheads="1"/>
          </p:cNvPicPr>
          <p:nvPr/>
        </p:nvPicPr>
        <p:blipFill>
          <a:blip r:embed="rId7" cstate="print"/>
          <a:srcRect l="5404" t="16895" b="5506"/>
          <a:stretch>
            <a:fillRect/>
          </a:stretch>
        </p:blipFill>
        <p:spPr bwMode="auto">
          <a:xfrm>
            <a:off x="6312827" y="3814355"/>
            <a:ext cx="2687119" cy="2882538"/>
          </a:xfrm>
          <a:prstGeom prst="rect">
            <a:avLst/>
          </a:prstGeom>
          <a:noFill/>
        </p:spPr>
      </p:pic>
      <p:pic>
        <p:nvPicPr>
          <p:cNvPr id="9" name="Obrázek 8" descr="33_12_07_11_4_08_44.jpeg"/>
          <p:cNvPicPr>
            <a:picLocks noChangeAspect="1"/>
          </p:cNvPicPr>
          <p:nvPr/>
        </p:nvPicPr>
        <p:blipFill>
          <a:blip r:embed="rId8" cstate="print"/>
          <a:srcRect r="36392" b="5748"/>
          <a:stretch>
            <a:fillRect/>
          </a:stretch>
        </p:blipFill>
        <p:spPr>
          <a:xfrm>
            <a:off x="3021874" y="4509544"/>
            <a:ext cx="3230880" cy="2213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83177" y="217488"/>
            <a:ext cx="8412391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F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EVOLUCE POHLAVNÍHO ROZMNOŽOVÁNÍ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90538" y="888404"/>
            <a:ext cx="390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F00000"/>
                </a:solidFill>
              </a:rPr>
              <a:t>sex = meióza, </a:t>
            </a:r>
            <a:r>
              <a:rPr lang="cs-CZ" sz="2400" b="0" u="sng" dirty="0">
                <a:solidFill>
                  <a:srgbClr val="F00000"/>
                </a:solidFill>
              </a:rPr>
              <a:t>rekombinace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t="1060" r="925"/>
          <a:stretch>
            <a:fillRect/>
          </a:stretch>
        </p:blipFill>
        <p:spPr bwMode="auto">
          <a:xfrm rot="10800000">
            <a:off x="882867" y="1639803"/>
            <a:ext cx="7462345" cy="506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5651062" y="1072056"/>
            <a:ext cx="1201683" cy="505920"/>
          </a:xfrm>
          <a:prstGeom prst="wedgeRectCallout">
            <a:avLst>
              <a:gd name="adj1" fmla="val 561"/>
              <a:gd name="adj2" fmla="val 13979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err="1" smtClean="0">
                <a:sym typeface="Symbol" pitchFamily="-105" charset="2"/>
              </a:rPr>
              <a:t>amfimixis</a:t>
            </a:r>
            <a:endParaRPr lang="cs-CZ" sz="18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609085" y="427545"/>
            <a:ext cx="5378162" cy="587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http://phenomena.nationalgeographic.com/files/2012/12/Bacteria_conjug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520" y="3865909"/>
            <a:ext cx="3242661" cy="18429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ovéPole 3"/>
          <p:cNvSpPr txBox="1"/>
          <p:nvPr/>
        </p:nvSpPr>
        <p:spPr>
          <a:xfrm>
            <a:off x="490538" y="217488"/>
            <a:ext cx="2579552" cy="1949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dirty="0" smtClean="0"/>
              <a:t>„sex“ u </a:t>
            </a:r>
            <a:r>
              <a:rPr lang="cs-CZ" sz="2400" b="0" dirty="0" err="1" smtClean="0"/>
              <a:t>prokaryot</a:t>
            </a:r>
            <a:r>
              <a:rPr lang="cs-CZ" sz="2400" b="0" dirty="0" smtClean="0"/>
              <a:t>:</a:t>
            </a:r>
            <a:br>
              <a:rPr lang="cs-CZ" sz="2400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konjugace 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>	transformace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>	transdukce</a:t>
            </a:r>
            <a:endParaRPr lang="cs-CZ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85213" y="345471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0" dirty="0" smtClean="0"/>
              <a:t>konjugace u </a:t>
            </a:r>
            <a:r>
              <a:rPr lang="cs-CZ" sz="1800" b="0" i="1" dirty="0" err="1" smtClean="0"/>
              <a:t>E.coli</a:t>
            </a:r>
            <a:r>
              <a:rPr lang="cs-CZ" sz="1800" b="0" dirty="0" smtClean="0"/>
              <a:t>:</a:t>
            </a:r>
            <a:endParaRPr lang="cs-CZ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evolution-textbook.org/content/free/figures/23_EVOW_Art/06_EVOW_CH23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b="32196"/>
          <a:stretch>
            <a:fillRect/>
          </a:stretch>
        </p:blipFill>
        <p:spPr bwMode="auto">
          <a:xfrm>
            <a:off x="1783311" y="827088"/>
            <a:ext cx="5745241" cy="5331974"/>
          </a:xfrm>
          <a:prstGeom prst="rect">
            <a:avLst/>
          </a:prstGeom>
          <a:noFill/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143643" y="942702"/>
            <a:ext cx="1811282" cy="768679"/>
          </a:xfrm>
          <a:prstGeom prst="wedgeRectCallout">
            <a:avLst>
              <a:gd name="adj1" fmla="val 66883"/>
              <a:gd name="adj2" fmla="val 5201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haploidní stadium se nedělí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346840" y="4198882"/>
            <a:ext cx="1445173" cy="768679"/>
          </a:xfrm>
          <a:prstGeom prst="wedgeRectCallout">
            <a:avLst>
              <a:gd name="adj1" fmla="val 72987"/>
              <a:gd name="adj2" fmla="val 5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fakultativní sex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6991132" y="3158359"/>
            <a:ext cx="1811282" cy="768679"/>
          </a:xfrm>
          <a:prstGeom prst="wedgeRectCallout">
            <a:avLst>
              <a:gd name="adj1" fmla="val -69482"/>
              <a:gd name="adj2" fmla="val 2056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většina života v haploidní fázi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5493408" y="217488"/>
            <a:ext cx="1811282" cy="768679"/>
          </a:xfrm>
          <a:prstGeom prst="wedgeRectCallout">
            <a:avLst>
              <a:gd name="adj1" fmla="val -50333"/>
              <a:gd name="adj2" fmla="val 11901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sex v závěru životního cyklu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6744140" y="5686097"/>
            <a:ext cx="1811282" cy="926336"/>
          </a:xfrm>
          <a:prstGeom prst="wedgeRectCallout">
            <a:avLst>
              <a:gd name="adj1" fmla="val -106620"/>
              <a:gd name="adj2" fmla="val -12353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sex vyvolán hladověním (nedostatek N</a:t>
            </a:r>
            <a:r>
              <a:rPr lang="cs-CZ" sz="1600" b="0" baseline="-25000" dirty="0" smtClean="0">
                <a:sym typeface="Symbol" pitchFamily="-105" charset="2"/>
              </a:rPr>
              <a:t>2</a:t>
            </a:r>
            <a:r>
              <a:rPr lang="cs-CZ" sz="1600" b="0" dirty="0" smtClean="0">
                <a:sym typeface="Symbol" pitchFamily="-105" charset="2"/>
              </a:rPr>
              <a:t>)</a:t>
            </a:r>
            <a:endParaRPr lang="cs-CZ" sz="16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www.evolution-textbook.org/content/free/figures/23_EVOW_Art/09_EVOW_CH23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7646" t="4299" r="17759" b="29879"/>
          <a:stretch>
            <a:fillRect/>
          </a:stretch>
        </p:blipFill>
        <p:spPr bwMode="auto">
          <a:xfrm>
            <a:off x="346841" y="2176903"/>
            <a:ext cx="6013109" cy="4129304"/>
          </a:xfrm>
          <a:prstGeom prst="rect">
            <a:avLst/>
          </a:prstGeom>
          <a:noFill/>
        </p:spPr>
      </p:pic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4844596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/>
              <a:t>fylogenetická pozice asexuálních taxonů:</a:t>
            </a:r>
          </a:p>
          <a:p>
            <a:pPr defTabSz="360000"/>
            <a:endParaRPr lang="cs-CZ" b="0" dirty="0"/>
          </a:p>
          <a:p>
            <a:pPr defTabSz="360000">
              <a:spcAft>
                <a:spcPts val="600"/>
              </a:spcAft>
            </a:pPr>
            <a:r>
              <a:rPr lang="cs-CZ" b="0" dirty="0"/>
              <a:t>většinou mladé linie</a:t>
            </a:r>
          </a:p>
          <a:p>
            <a:pPr defTabSz="360000">
              <a:spcAft>
                <a:spcPts val="600"/>
              </a:spcAft>
            </a:pPr>
            <a:r>
              <a:rPr lang="cs-CZ" b="0" dirty="0"/>
              <a:t>taxony </a:t>
            </a:r>
            <a:r>
              <a:rPr lang="cs-CZ" b="0" dirty="0" smtClean="0"/>
              <a:t>roztroušené</a:t>
            </a:r>
            <a:endParaRPr lang="cs-CZ" b="0" dirty="0"/>
          </a:p>
        </p:txBody>
      </p:sp>
      <p:pic>
        <p:nvPicPr>
          <p:cNvPr id="30728" name="Picture 25" descr="Taraxacum%20officinale"/>
          <p:cNvPicPr>
            <a:picLocks noChangeAspect="1" noChangeArrowheads="1"/>
          </p:cNvPicPr>
          <p:nvPr/>
        </p:nvPicPr>
        <p:blipFill>
          <a:blip r:embed="rId4" cstate="print"/>
          <a:srcRect t="8229" b="8385"/>
          <a:stretch>
            <a:fillRect/>
          </a:stretch>
        </p:blipFill>
        <p:spPr bwMode="auto">
          <a:xfrm>
            <a:off x="6695089" y="543309"/>
            <a:ext cx="2175639" cy="241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26" name="AutoShape 17"/>
          <p:cNvSpPr>
            <a:spLocks noChangeArrowheads="1"/>
          </p:cNvSpPr>
          <p:nvPr/>
        </p:nvSpPr>
        <p:spPr bwMode="auto">
          <a:xfrm>
            <a:off x="5297214" y="4172605"/>
            <a:ext cx="3605048" cy="1449826"/>
          </a:xfrm>
          <a:prstGeom prst="wedgeRectCallout">
            <a:avLst>
              <a:gd name="adj1" fmla="val -27547"/>
              <a:gd name="adj2" fmla="val -14788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většina asexuálních linií vznikla recentně ze sexuálních; např. </a:t>
            </a:r>
            <a:r>
              <a:rPr lang="cs-CZ" sz="1800" b="0" i="1" dirty="0" err="1">
                <a:sym typeface="Symbol" pitchFamily="-105" charset="2"/>
              </a:rPr>
              <a:t>Taraxacum</a:t>
            </a:r>
            <a:r>
              <a:rPr lang="cs-CZ" sz="1800" b="0" i="1" dirty="0">
                <a:sym typeface="Symbol" pitchFamily="-105" charset="2"/>
              </a:rPr>
              <a:t> </a:t>
            </a:r>
            <a:r>
              <a:rPr lang="cs-CZ" sz="1800" b="0" i="1" dirty="0" err="1">
                <a:sym typeface="Symbol" pitchFamily="-105" charset="2"/>
              </a:rPr>
              <a:t>officinale</a:t>
            </a:r>
            <a:r>
              <a:rPr lang="cs-CZ" sz="1800" b="0" dirty="0">
                <a:sym typeface="Symbol" pitchFamily="-105" charset="2"/>
              </a:rPr>
              <a:t>: nefunkční tyčinky, barevné květy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349242" y="2924146"/>
            <a:ext cx="1214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b="0" i="1" dirty="0" smtClean="0"/>
              <a:t>T. </a:t>
            </a:r>
            <a:r>
              <a:rPr lang="cs-CZ" sz="1600" b="0" i="1" dirty="0" err="1" smtClean="0"/>
              <a:t>officinale</a:t>
            </a:r>
            <a:endParaRPr lang="cs-CZ" sz="1600" b="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4081245" cy="25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 smtClean="0"/>
              <a:t>výjimky</a:t>
            </a:r>
            <a:r>
              <a:rPr lang="cs-CZ" b="0" dirty="0"/>
              <a:t>: </a:t>
            </a:r>
            <a:endParaRPr lang="cs-CZ" b="0" dirty="0" smtClean="0"/>
          </a:p>
          <a:p>
            <a:pPr defTabSz="360000">
              <a:spcAft>
                <a:spcPts val="1000"/>
              </a:spcAft>
            </a:pPr>
            <a:r>
              <a:rPr lang="cs-CZ" b="0" dirty="0" err="1" smtClean="0"/>
              <a:t>viřníci</a:t>
            </a:r>
            <a:r>
              <a:rPr lang="cs-CZ" b="0" dirty="0" smtClean="0"/>
              <a:t> </a:t>
            </a:r>
            <a:r>
              <a:rPr lang="cs-CZ" b="0" dirty="0"/>
              <a:t>nadřádu </a:t>
            </a:r>
            <a:r>
              <a:rPr lang="cs-CZ" b="0" dirty="0" err="1" smtClean="0"/>
              <a:t>Bdelloidea</a:t>
            </a:r>
            <a:r>
              <a:rPr lang="cs-CZ" b="0" dirty="0" smtClean="0"/>
              <a:t>:</a:t>
            </a:r>
            <a:r>
              <a:rPr lang="cs-CZ" b="0" dirty="0"/>
              <a:t/>
            </a:r>
            <a:br>
              <a:rPr lang="cs-CZ" b="0" dirty="0"/>
            </a:br>
            <a:r>
              <a:rPr lang="cs-CZ" b="0" dirty="0" smtClean="0"/>
              <a:t>	fosilie </a:t>
            </a:r>
            <a:r>
              <a:rPr lang="cs-CZ" b="0" dirty="0"/>
              <a:t>v jantaru 35-40 mil.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existence </a:t>
            </a:r>
            <a:r>
              <a:rPr lang="cs-CZ" b="0" dirty="0" smtClean="0">
                <a:sym typeface="Symbol"/>
              </a:rPr>
              <a:t></a:t>
            </a:r>
            <a:r>
              <a:rPr lang="cs-CZ" b="0" dirty="0" smtClean="0"/>
              <a:t>100 </a:t>
            </a:r>
            <a:r>
              <a:rPr lang="cs-CZ" b="0" dirty="0"/>
              <a:t>mil</a:t>
            </a:r>
            <a:r>
              <a:rPr lang="cs-CZ" b="0" dirty="0" smtClean="0"/>
              <a:t>.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>lasturnatky (</a:t>
            </a:r>
            <a:r>
              <a:rPr lang="cs-CZ" b="0" dirty="0" err="1" smtClean="0"/>
              <a:t>Ostracoda</a:t>
            </a:r>
            <a:r>
              <a:rPr lang="cs-CZ" b="0" dirty="0" smtClean="0"/>
              <a:t>):</a:t>
            </a:r>
            <a:br>
              <a:rPr lang="cs-CZ" b="0" dirty="0" smtClean="0"/>
            </a:br>
            <a:r>
              <a:rPr lang="cs-CZ" b="0" dirty="0" smtClean="0"/>
              <a:t>	asexuální </a:t>
            </a:r>
            <a:r>
              <a:rPr lang="cs-CZ" b="0" dirty="0" smtClean="0">
                <a:sym typeface="Symbol"/>
              </a:rPr>
              <a:t>100 mil. let</a:t>
            </a:r>
            <a:br>
              <a:rPr lang="cs-CZ" b="0" dirty="0" smtClean="0">
                <a:sym typeface="Symbol"/>
              </a:rPr>
            </a:br>
            <a:r>
              <a:rPr lang="cs-CZ" b="0" dirty="0" smtClean="0">
                <a:sym typeface="Symbol"/>
              </a:rPr>
              <a:t>	 v současnosti nalezeni samci</a:t>
            </a:r>
            <a:endParaRPr lang="cs-CZ" b="0" dirty="0"/>
          </a:p>
        </p:txBody>
      </p:sp>
      <p:pic>
        <p:nvPicPr>
          <p:cNvPr id="30729" name="Picture 18" descr="10_EVOW_CH23"/>
          <p:cNvPicPr>
            <a:picLocks noChangeAspect="1" noChangeArrowheads="1"/>
          </p:cNvPicPr>
          <p:nvPr/>
        </p:nvPicPr>
        <p:blipFill>
          <a:blip r:embed="rId3" cstate="print"/>
          <a:srcRect l="24596" t="4356" r="25179" b="57928"/>
          <a:stretch>
            <a:fillRect/>
          </a:stretch>
        </p:blipFill>
        <p:spPr bwMode="auto">
          <a:xfrm>
            <a:off x="6811716" y="217488"/>
            <a:ext cx="2101055" cy="277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30" name="Text Box 19"/>
          <p:cNvSpPr txBox="1">
            <a:spLocks noChangeArrowheads="1"/>
          </p:cNvSpPr>
          <p:nvPr/>
        </p:nvSpPr>
        <p:spPr bwMode="auto">
          <a:xfrm>
            <a:off x="5042391" y="366232"/>
            <a:ext cx="1754099" cy="3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/>
              <a:t>Philodina</a:t>
            </a:r>
            <a:r>
              <a:rPr lang="cs-CZ" sz="1600" b="0" i="1" dirty="0"/>
              <a:t> roseola</a:t>
            </a:r>
          </a:p>
        </p:txBody>
      </p:sp>
      <p:sp>
        <p:nvSpPr>
          <p:cNvPr id="30731" name="Text Box 20"/>
          <p:cNvSpPr txBox="1">
            <a:spLocks noChangeArrowheads="1"/>
          </p:cNvSpPr>
          <p:nvPr/>
        </p:nvSpPr>
        <p:spPr bwMode="auto">
          <a:xfrm>
            <a:off x="5505060" y="5444843"/>
            <a:ext cx="2910177" cy="3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0" i="1" dirty="0" err="1" smtClean="0"/>
              <a:t>Macrotrachela</a:t>
            </a:r>
            <a:r>
              <a:rPr lang="cs-CZ" sz="1600" b="0" i="1" dirty="0" smtClean="0"/>
              <a:t> </a:t>
            </a:r>
            <a:r>
              <a:rPr lang="cs-CZ" sz="1600" b="0" i="1" dirty="0" err="1" smtClean="0"/>
              <a:t>quadricornifera</a:t>
            </a:r>
            <a:endParaRPr lang="cs-CZ" sz="1600" b="0" i="1" dirty="0"/>
          </a:p>
        </p:txBody>
      </p:sp>
      <p:pic>
        <p:nvPicPr>
          <p:cNvPr id="30732" name="Picture 21" descr="10_EVOW_CH23"/>
          <p:cNvPicPr>
            <a:picLocks noChangeAspect="1" noChangeArrowheads="1"/>
          </p:cNvPicPr>
          <p:nvPr/>
        </p:nvPicPr>
        <p:blipFill>
          <a:blip r:embed="rId3" cstate="print"/>
          <a:srcRect l="23969" t="45357" r="24283" b="28072"/>
          <a:stretch>
            <a:fillRect/>
          </a:stretch>
        </p:blipFill>
        <p:spPr bwMode="auto">
          <a:xfrm>
            <a:off x="5714219" y="3267484"/>
            <a:ext cx="2493596" cy="225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4" name="Picture 2" descr="http://www.evolution-textbook.org/content/free/figures/23_EVOW_Art/08_EVOW_CH23.jpg"/>
          <p:cNvPicPr>
            <a:picLocks noChangeAspect="1" noChangeArrowheads="1"/>
          </p:cNvPicPr>
          <p:nvPr/>
        </p:nvPicPr>
        <p:blipFill>
          <a:blip r:embed="rId4" cstate="print"/>
          <a:srcRect l="54271" t="27142" r="17598" b="38066"/>
          <a:stretch>
            <a:fillRect/>
          </a:stretch>
        </p:blipFill>
        <p:spPr bwMode="auto">
          <a:xfrm>
            <a:off x="746234" y="2883243"/>
            <a:ext cx="2711669" cy="36125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3186387" y="4960884"/>
            <a:ext cx="881116" cy="511176"/>
          </a:xfrm>
          <a:prstGeom prst="wedgeRectCallout">
            <a:avLst>
              <a:gd name="adj1" fmla="val -104075"/>
              <a:gd name="adj2" fmla="val 3290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vajíčka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383248" y="5944938"/>
            <a:ext cx="2175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0" i="1" dirty="0" err="1" smtClean="0"/>
              <a:t>Darwinula</a:t>
            </a:r>
            <a:r>
              <a:rPr lang="cs-CZ" sz="1600" b="0" i="1" dirty="0" smtClean="0"/>
              <a:t> </a:t>
            </a:r>
            <a:r>
              <a:rPr lang="cs-CZ" sz="1600" b="0" i="1" dirty="0" err="1" smtClean="0"/>
              <a:t>stevensoni</a:t>
            </a:r>
            <a:endParaRPr lang="cs-CZ" sz="16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1219802"/>
            <a:ext cx="792717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r>
              <a:rPr lang="cs-CZ" b="0" dirty="0" smtClean="0"/>
              <a:t>čas </a:t>
            </a:r>
            <a:r>
              <a:rPr lang="cs-CZ" b="0" dirty="0"/>
              <a:t>a energie k nalezení partnera (může být problém ho najít), další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úsilí </a:t>
            </a:r>
            <a:r>
              <a:rPr lang="cs-CZ" b="0" dirty="0"/>
              <a:t>před </a:t>
            </a:r>
            <a:r>
              <a:rPr lang="cs-CZ" b="0" dirty="0" smtClean="0"/>
              <a:t>kopulací</a:t>
            </a:r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 smtClean="0"/>
              <a:t>zvýšené </a:t>
            </a:r>
            <a:r>
              <a:rPr lang="cs-CZ" b="0" dirty="0"/>
              <a:t>riziko predace nebo </a:t>
            </a:r>
            <a:r>
              <a:rPr lang="cs-CZ" b="0" dirty="0" err="1"/>
              <a:t>parazitace</a:t>
            </a:r>
            <a:r>
              <a:rPr lang="cs-CZ" b="0" dirty="0"/>
              <a:t>, přenos pohlavních </a:t>
            </a:r>
            <a:r>
              <a:rPr lang="cs-CZ" b="0" dirty="0" smtClean="0"/>
              <a:t>chorob</a:t>
            </a:r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/>
              <a:t>náchylnost k extinkci při nízkých </a:t>
            </a:r>
            <a:r>
              <a:rPr lang="cs-CZ" b="0" i="1" dirty="0" smtClean="0"/>
              <a:t>N</a:t>
            </a:r>
            <a:r>
              <a:rPr lang="cs-CZ" b="0" i="1" baseline="-25000" dirty="0" smtClean="0"/>
              <a:t>e</a:t>
            </a:r>
            <a:endParaRPr lang="cs-CZ" b="0" i="1" baseline="-25000" dirty="0"/>
          </a:p>
          <a:p>
            <a:pPr defTabSz="360000">
              <a:spcAft>
                <a:spcPts val="0"/>
              </a:spcAft>
            </a:pPr>
            <a:endParaRPr lang="cs-CZ" b="0" dirty="0" smtClean="0"/>
          </a:p>
          <a:p>
            <a:pPr defTabSz="360000">
              <a:spcAft>
                <a:spcPts val="0"/>
              </a:spcAft>
            </a:pPr>
            <a:r>
              <a:rPr lang="cs-CZ" b="0" dirty="0" smtClean="0"/>
              <a:t>nižší </a:t>
            </a:r>
            <a:r>
              <a:rPr lang="cs-CZ" b="0" dirty="0"/>
              <a:t>schopnost </a:t>
            </a:r>
            <a:r>
              <a:rPr lang="cs-CZ" b="0" dirty="0" smtClean="0"/>
              <a:t>kolonizace</a:t>
            </a:r>
            <a:endParaRPr lang="cs-CZ" b="0" dirty="0"/>
          </a:p>
          <a:p>
            <a:pPr defTabSz="360000">
              <a:spcAft>
                <a:spcPts val="0"/>
              </a:spcAft>
            </a:pPr>
            <a:endParaRPr lang="cs-CZ" b="0" dirty="0" smtClean="0"/>
          </a:p>
          <a:p>
            <a:pPr defTabSz="360000">
              <a:spcAft>
                <a:spcPts val="0"/>
              </a:spcAft>
            </a:pPr>
            <a:r>
              <a:rPr lang="cs-CZ" b="0" dirty="0" smtClean="0"/>
              <a:t>složitý </a:t>
            </a:r>
            <a:r>
              <a:rPr lang="cs-CZ" b="0" dirty="0"/>
              <a:t>meiotický molekulární aparát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meióza</a:t>
            </a:r>
            <a:r>
              <a:rPr lang="cs-CZ" b="0" dirty="0"/>
              <a:t>: 10-100 h </a:t>
            </a:r>
            <a:r>
              <a:rPr lang="cs-CZ" b="0" dirty="0">
                <a:sym typeface="Symbol" pitchFamily="-105" charset="2"/>
              </a:rPr>
              <a:t> </a:t>
            </a:r>
            <a:r>
              <a:rPr lang="cs-CZ" b="0" dirty="0"/>
              <a:t>mitóza: 15 min – 4 </a:t>
            </a:r>
            <a:r>
              <a:rPr lang="cs-CZ" b="0" dirty="0" smtClean="0"/>
              <a:t>h</a:t>
            </a:r>
            <a:endParaRPr lang="cs-CZ" b="0" dirty="0"/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/>
              <a:t>dopady pohlavního výběru na samce </a:t>
            </a:r>
            <a:r>
              <a:rPr lang="cs-CZ" b="0" dirty="0">
                <a:sym typeface="Symbol" pitchFamily="-105" charset="2"/>
              </a:rPr>
              <a:t> </a:t>
            </a:r>
            <a:r>
              <a:rPr lang="cs-CZ" b="0" dirty="0"/>
              <a:t>snížení fitness </a:t>
            </a:r>
            <a:r>
              <a:rPr lang="cs-CZ" b="0" dirty="0" smtClean="0"/>
              <a:t>populace</a:t>
            </a:r>
            <a:br>
              <a:rPr lang="cs-CZ" b="0" dirty="0" smtClean="0"/>
            </a:br>
            <a:r>
              <a:rPr lang="cs-CZ" b="0" dirty="0" smtClean="0"/>
              <a:t>	např. </a:t>
            </a:r>
            <a:r>
              <a:rPr lang="cs-CZ" b="0" dirty="0" err="1" smtClean="0"/>
              <a:t>soayská</a:t>
            </a:r>
            <a:r>
              <a:rPr lang="cs-CZ" b="0" dirty="0" smtClean="0"/>
              <a:t> ovce (St. </a:t>
            </a:r>
            <a:r>
              <a:rPr lang="cs-CZ" b="0" dirty="0" err="1" smtClean="0"/>
              <a:t>Kilda</a:t>
            </a:r>
            <a:r>
              <a:rPr lang="cs-CZ" b="0" dirty="0" smtClean="0"/>
              <a:t>): samci umírají během první zimy</a:t>
            </a:r>
            <a:br>
              <a:rPr lang="cs-CZ" b="0" dirty="0" smtClean="0"/>
            </a:br>
            <a:r>
              <a:rPr lang="cs-CZ" b="0" dirty="0" smtClean="0"/>
              <a:t>	</a:t>
            </a:r>
            <a:r>
              <a:rPr lang="cs-CZ" b="0" dirty="0" smtClean="0">
                <a:sym typeface="Symbol"/>
              </a:rPr>
              <a:t> samice a kastrovaní samci několik let</a:t>
            </a:r>
            <a:endParaRPr lang="cs-CZ" b="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23697" y="217488"/>
            <a:ext cx="5253361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Nevýhody pohlavního rozmnožování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217488"/>
            <a:ext cx="6907853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cs-CZ" sz="2400" b="0" dirty="0">
                <a:solidFill>
                  <a:srgbClr val="F00000"/>
                </a:solidFill>
              </a:rPr>
              <a:t>Nevýhody pohlavního </a:t>
            </a:r>
            <a:r>
              <a:rPr lang="cs-CZ" sz="2400" b="0" dirty="0" smtClean="0">
                <a:solidFill>
                  <a:srgbClr val="F00000"/>
                </a:solidFill>
              </a:rPr>
              <a:t>rozmnožování:</a:t>
            </a:r>
          </a:p>
          <a:p>
            <a:pPr defTabSz="360000">
              <a:spcAft>
                <a:spcPts val="1800"/>
              </a:spcAft>
            </a:pPr>
            <a:r>
              <a:rPr lang="cs-CZ" b="0" dirty="0" smtClean="0"/>
              <a:t>rozpad </a:t>
            </a:r>
            <a:r>
              <a:rPr lang="cs-CZ" b="0" dirty="0"/>
              <a:t>výhodných kombinací alel </a:t>
            </a:r>
            <a:r>
              <a:rPr lang="cs-CZ" b="0" dirty="0" smtClean="0"/>
              <a:t>rekombinací</a:t>
            </a:r>
            <a:br>
              <a:rPr lang="cs-CZ" b="0" dirty="0" smtClean="0"/>
            </a:br>
            <a:r>
              <a:rPr lang="cs-CZ" b="0" dirty="0" smtClean="0"/>
              <a:t>	</a:t>
            </a:r>
            <a:r>
              <a:rPr lang="cs-CZ" sz="1800" b="0" dirty="0" smtClean="0"/>
              <a:t>Př.: </a:t>
            </a:r>
            <a:r>
              <a:rPr lang="cs-CZ" sz="1800" b="0" i="1" dirty="0" smtClean="0"/>
              <a:t>A</a:t>
            </a:r>
            <a:r>
              <a:rPr lang="cs-CZ" sz="1800" b="0" baseline="-25000" dirty="0" smtClean="0"/>
              <a:t>1</a:t>
            </a:r>
            <a:r>
              <a:rPr lang="cs-CZ" sz="1800" b="0" dirty="0" smtClean="0"/>
              <a:t> (dominantní) = velké drápy, </a:t>
            </a:r>
            <a:r>
              <a:rPr lang="cs-CZ" sz="1800" b="0" i="1" dirty="0" smtClean="0"/>
              <a:t>A</a:t>
            </a:r>
            <a:r>
              <a:rPr lang="cs-CZ" sz="1800" b="0" baseline="-25000" dirty="0" smtClean="0"/>
              <a:t>2</a:t>
            </a:r>
            <a:r>
              <a:rPr lang="cs-CZ" sz="1800" b="0" dirty="0" smtClean="0"/>
              <a:t> (recesivní) = malé drápy</a:t>
            </a:r>
            <a:br>
              <a:rPr lang="cs-CZ" sz="1800" b="0" dirty="0" smtClean="0"/>
            </a:br>
            <a:r>
              <a:rPr lang="cs-CZ" sz="1800" b="0" dirty="0" smtClean="0"/>
              <a:t>	</a:t>
            </a:r>
            <a:r>
              <a:rPr lang="cs-CZ" sz="1800" b="0" i="1" dirty="0" smtClean="0"/>
              <a:t>B</a:t>
            </a:r>
            <a:r>
              <a:rPr lang="cs-CZ" sz="1800" b="0" baseline="-25000" dirty="0" smtClean="0"/>
              <a:t>1</a:t>
            </a:r>
            <a:r>
              <a:rPr lang="cs-CZ" sz="1800" b="0" dirty="0" smtClean="0"/>
              <a:t> (dominantní) = agresivní, </a:t>
            </a:r>
            <a:r>
              <a:rPr lang="cs-CZ" sz="1800" b="0" i="1" dirty="0" smtClean="0"/>
              <a:t>B</a:t>
            </a:r>
            <a:r>
              <a:rPr lang="cs-CZ" sz="1800" b="0" baseline="-25000" dirty="0" smtClean="0"/>
              <a:t>2</a:t>
            </a:r>
            <a:r>
              <a:rPr lang="cs-CZ" sz="1800" b="0" dirty="0" smtClean="0"/>
              <a:t> (recesivní) = neagresivní</a:t>
            </a:r>
            <a:endParaRPr lang="cs-CZ" b="0" dirty="0"/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490538" y="3838904"/>
            <a:ext cx="5482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</a:t>
            </a:r>
            <a:endParaRPr lang="cs-CZ" b="0" dirty="0" smtClean="0">
              <a:sym typeface="Symbol"/>
            </a:endParaRPr>
          </a:p>
          <a:p>
            <a:pPr defTabSz="360000">
              <a:spcAft>
                <a:spcPts val="0"/>
              </a:spcAft>
            </a:pPr>
            <a:endParaRPr lang="cs-CZ" b="0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rot="10800000">
            <a:off x="830480" y="2009369"/>
            <a:ext cx="6400635" cy="467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Obdélníkový popisek 84"/>
          <p:cNvSpPr/>
          <p:nvPr/>
        </p:nvSpPr>
        <p:spPr bwMode="auto">
          <a:xfrm>
            <a:off x="231227" y="3273519"/>
            <a:ext cx="1515953" cy="657352"/>
          </a:xfrm>
          <a:prstGeom prst="wedgeRectCallout">
            <a:avLst>
              <a:gd name="adj1" fmla="val 74734"/>
              <a:gd name="adj2" fmla="val 2515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0" dirty="0" smtClean="0"/>
              <a:t>výhodné</a:t>
            </a:r>
          </a:p>
          <a:p>
            <a:pPr algn="ctr">
              <a:defRPr/>
            </a:pPr>
            <a:r>
              <a:rPr lang="cs-CZ" sz="1800" b="0" dirty="0" smtClean="0"/>
              <a:t>kombinace</a:t>
            </a:r>
            <a:endParaRPr lang="cs-CZ" sz="2400" b="0" dirty="0"/>
          </a:p>
        </p:txBody>
      </p:sp>
      <p:sp>
        <p:nvSpPr>
          <p:cNvPr id="86" name="Obdélníkový popisek 85"/>
          <p:cNvSpPr/>
          <p:nvPr/>
        </p:nvSpPr>
        <p:spPr bwMode="auto">
          <a:xfrm>
            <a:off x="6784427" y="1712733"/>
            <a:ext cx="1515953" cy="657352"/>
          </a:xfrm>
          <a:prstGeom prst="wedgeRectCallout">
            <a:avLst>
              <a:gd name="adj1" fmla="val -116622"/>
              <a:gd name="adj2" fmla="val 52334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0" dirty="0" smtClean="0"/>
              <a:t>nevýhodné</a:t>
            </a:r>
          </a:p>
          <a:p>
            <a:pPr algn="ctr">
              <a:defRPr/>
            </a:pPr>
            <a:r>
              <a:rPr lang="cs-CZ" sz="1800" b="0" dirty="0" smtClean="0"/>
              <a:t>kombinace</a:t>
            </a:r>
            <a:endParaRPr lang="cs-CZ" sz="2400" b="0" dirty="0"/>
          </a:p>
        </p:txBody>
      </p:sp>
      <p:sp>
        <p:nvSpPr>
          <p:cNvPr id="87" name="Obdélníkový popisek 86"/>
          <p:cNvSpPr/>
          <p:nvPr/>
        </p:nvSpPr>
        <p:spPr bwMode="auto">
          <a:xfrm>
            <a:off x="7373006" y="4266747"/>
            <a:ext cx="1515953" cy="657352"/>
          </a:xfrm>
          <a:prstGeom prst="wedgeRectCallout">
            <a:avLst>
              <a:gd name="adj1" fmla="val -66702"/>
              <a:gd name="adj2" fmla="val -14819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0" dirty="0" smtClean="0"/>
              <a:t>výhodné</a:t>
            </a:r>
          </a:p>
          <a:p>
            <a:pPr algn="ctr">
              <a:defRPr/>
            </a:pPr>
            <a:r>
              <a:rPr lang="cs-CZ" sz="1800" b="0" dirty="0" smtClean="0"/>
              <a:t>kombinace</a:t>
            </a:r>
            <a:endParaRPr lang="cs-CZ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217488"/>
            <a:ext cx="802816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cs-CZ" sz="2400" b="0" dirty="0">
                <a:solidFill>
                  <a:srgbClr val="F00000"/>
                </a:solidFill>
              </a:rPr>
              <a:t>Nevýhody pohlavního </a:t>
            </a:r>
            <a:r>
              <a:rPr lang="cs-CZ" sz="2400" b="0" dirty="0" smtClean="0">
                <a:solidFill>
                  <a:srgbClr val="F00000"/>
                </a:solidFill>
              </a:rPr>
              <a:t>rozmnožování:</a:t>
            </a:r>
          </a:p>
          <a:p>
            <a:pPr defTabSz="360000">
              <a:spcAft>
                <a:spcPts val="1800"/>
              </a:spcAft>
            </a:pPr>
            <a:r>
              <a:rPr lang="cs-CZ" b="0" dirty="0" smtClean="0"/>
              <a:t>akce sobeckých elementů (konflikt genů) </a:t>
            </a:r>
            <a:r>
              <a:rPr lang="cs-CZ" b="0" dirty="0" smtClean="0">
                <a:sym typeface="Symbol" pitchFamily="-105" charset="2"/>
              </a:rPr>
              <a:t> </a:t>
            </a:r>
            <a:r>
              <a:rPr lang="cs-CZ" b="0" dirty="0" smtClean="0"/>
              <a:t>snížení fitness populace </a:t>
            </a:r>
            <a:br>
              <a:rPr lang="cs-CZ" b="0" dirty="0" smtClean="0"/>
            </a:br>
            <a:r>
              <a:rPr lang="cs-CZ" b="0" dirty="0" smtClean="0"/>
              <a:t>	(B chromozomy, </a:t>
            </a:r>
            <a:r>
              <a:rPr lang="cs-CZ" b="0" dirty="0" err="1" smtClean="0"/>
              <a:t>transpozony</a:t>
            </a:r>
            <a:r>
              <a:rPr lang="cs-CZ" b="0" dirty="0" smtClean="0"/>
              <a:t>)</a:t>
            </a:r>
          </a:p>
          <a:p>
            <a:pPr defTabSz="360000">
              <a:spcAft>
                <a:spcPts val="1800"/>
              </a:spcAft>
            </a:pPr>
            <a:r>
              <a:rPr lang="cs-CZ" b="0" dirty="0" smtClean="0"/>
              <a:t>z hlediska sexuální samice nevýhoda, </a:t>
            </a:r>
            <a:br>
              <a:rPr lang="cs-CZ" b="0" dirty="0" smtClean="0"/>
            </a:br>
            <a:r>
              <a:rPr lang="cs-CZ" b="0" dirty="0" smtClean="0"/>
              <a:t>	že potomci nesou jen 1/2 jejích genů</a:t>
            </a:r>
            <a:endParaRPr lang="cs-CZ" b="0" dirty="0"/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490538" y="3838904"/>
            <a:ext cx="5482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</a:t>
            </a:r>
            <a:endParaRPr lang="cs-CZ" b="0" dirty="0" smtClean="0">
              <a:sym typeface="Symbol"/>
            </a:endParaRPr>
          </a:p>
          <a:p>
            <a:pPr defTabSz="360000">
              <a:spcAft>
                <a:spcPts val="0"/>
              </a:spcAft>
            </a:pPr>
            <a:endParaRPr lang="cs-CZ" b="0" dirty="0"/>
          </a:p>
        </p:txBody>
      </p:sp>
      <p:grpSp>
        <p:nvGrpSpPr>
          <p:cNvPr id="2" name="Skupina 81"/>
          <p:cNvGrpSpPr>
            <a:grpSpLocks noChangeAspect="1"/>
          </p:cNvGrpSpPr>
          <p:nvPr/>
        </p:nvGrpSpPr>
        <p:grpSpPr>
          <a:xfrm>
            <a:off x="3253944" y="1637915"/>
            <a:ext cx="5288695" cy="4894399"/>
            <a:chOff x="5290273" y="217488"/>
            <a:chExt cx="3430600" cy="3174834"/>
          </a:xfrm>
        </p:grpSpPr>
        <p:grpSp>
          <p:nvGrpSpPr>
            <p:cNvPr id="4" name="Skupina 6"/>
            <p:cNvGrpSpPr/>
            <p:nvPr/>
          </p:nvGrpSpPr>
          <p:grpSpPr>
            <a:xfrm>
              <a:off x="6984948" y="2182096"/>
              <a:ext cx="360000" cy="360000"/>
              <a:chOff x="5570483" y="1954924"/>
              <a:chExt cx="360000" cy="360000"/>
            </a:xfrm>
          </p:grpSpPr>
          <p:sp>
            <p:nvSpPr>
              <p:cNvPr id="5" name="Elipsa 4"/>
              <p:cNvSpPr/>
              <p:nvPr/>
            </p:nvSpPr>
            <p:spPr bwMode="auto">
              <a:xfrm>
                <a:off x="5570483" y="1954924"/>
                <a:ext cx="360000" cy="360000"/>
              </a:xfrm>
              <a:prstGeom prst="ellipse">
                <a:avLst/>
              </a:prstGeom>
              <a:solidFill>
                <a:srgbClr val="CC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TextovéPole 5"/>
              <p:cNvSpPr txBox="1"/>
              <p:nvPr/>
            </p:nvSpPr>
            <p:spPr>
              <a:xfrm>
                <a:off x="5592389" y="2012358"/>
                <a:ext cx="311112" cy="23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800" b="0" dirty="0" smtClean="0"/>
                  <a:t>2</a:t>
                </a:r>
                <a:r>
                  <a:rPr lang="cs-CZ" sz="1800" b="0" i="1" dirty="0" smtClean="0"/>
                  <a:t>N</a:t>
                </a:r>
                <a:endParaRPr lang="cs-CZ" sz="1800" b="0" dirty="0"/>
              </a:p>
            </p:txBody>
          </p:sp>
        </p:grpSp>
        <p:grpSp>
          <p:nvGrpSpPr>
            <p:cNvPr id="7" name="Skupina 33"/>
            <p:cNvGrpSpPr/>
            <p:nvPr/>
          </p:nvGrpSpPr>
          <p:grpSpPr>
            <a:xfrm>
              <a:off x="7789628" y="1986456"/>
              <a:ext cx="360000" cy="777925"/>
              <a:chOff x="521085" y="217488"/>
              <a:chExt cx="360000" cy="777925"/>
            </a:xfrm>
          </p:grpSpPr>
          <p:grpSp>
            <p:nvGrpSpPr>
              <p:cNvPr id="8" name="Skupina 7"/>
              <p:cNvGrpSpPr/>
              <p:nvPr/>
            </p:nvGrpSpPr>
            <p:grpSpPr>
              <a:xfrm>
                <a:off x="521085" y="217488"/>
                <a:ext cx="360000" cy="360000"/>
                <a:chOff x="5570483" y="1954924"/>
                <a:chExt cx="360000" cy="360000"/>
              </a:xfrm>
            </p:grpSpPr>
            <p:sp>
              <p:nvSpPr>
                <p:cNvPr id="9" name="Elipsa 8"/>
                <p:cNvSpPr/>
                <p:nvPr/>
              </p:nvSpPr>
              <p:spPr bwMode="auto">
                <a:xfrm>
                  <a:off x="5570483" y="1954924"/>
                  <a:ext cx="360000" cy="360000"/>
                </a:xfrm>
                <a:prstGeom prst="ellipse">
                  <a:avLst/>
                </a:prstGeom>
                <a:solidFill>
                  <a:srgbClr val="CC99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TextovéPole 9"/>
                <p:cNvSpPr txBox="1"/>
                <p:nvPr/>
              </p:nvSpPr>
              <p:spPr>
                <a:xfrm>
                  <a:off x="5592390" y="2012358"/>
                  <a:ext cx="311112" cy="239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800" b="0" dirty="0" smtClean="0"/>
                    <a:t>2</a:t>
                  </a:r>
                  <a:r>
                    <a:rPr lang="cs-CZ" sz="1800" b="0" i="1" dirty="0" smtClean="0"/>
                    <a:t>N</a:t>
                  </a:r>
                  <a:endParaRPr lang="cs-CZ" sz="1800" b="0" dirty="0"/>
                </a:p>
              </p:txBody>
            </p:sp>
          </p:grpSp>
          <p:grpSp>
            <p:nvGrpSpPr>
              <p:cNvPr id="11" name="Skupina 7"/>
              <p:cNvGrpSpPr/>
              <p:nvPr/>
            </p:nvGrpSpPr>
            <p:grpSpPr>
              <a:xfrm>
                <a:off x="521085" y="635413"/>
                <a:ext cx="360000" cy="360000"/>
                <a:chOff x="5570483" y="1954924"/>
                <a:chExt cx="360000" cy="360000"/>
              </a:xfrm>
            </p:grpSpPr>
            <p:sp>
              <p:nvSpPr>
                <p:cNvPr id="32" name="Elipsa 31"/>
                <p:cNvSpPr/>
                <p:nvPr/>
              </p:nvSpPr>
              <p:spPr bwMode="auto">
                <a:xfrm>
                  <a:off x="5570483" y="1954924"/>
                  <a:ext cx="360000" cy="360000"/>
                </a:xfrm>
                <a:prstGeom prst="ellipse">
                  <a:avLst/>
                </a:prstGeom>
                <a:solidFill>
                  <a:srgbClr val="CC99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5592390" y="2012358"/>
                  <a:ext cx="311112" cy="239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800" b="0" dirty="0" smtClean="0"/>
                    <a:t>2</a:t>
                  </a:r>
                  <a:r>
                    <a:rPr lang="cs-CZ" sz="1800" b="0" i="1" dirty="0" smtClean="0"/>
                    <a:t>N</a:t>
                  </a:r>
                  <a:endParaRPr lang="cs-CZ" sz="1800" b="0" dirty="0"/>
                </a:p>
              </p:txBody>
            </p:sp>
          </p:grpSp>
        </p:grpSp>
        <p:cxnSp>
          <p:nvCxnSpPr>
            <p:cNvPr id="36" name="Přímá spojovací šipka 35"/>
            <p:cNvCxnSpPr/>
            <p:nvPr/>
          </p:nvCxnSpPr>
          <p:spPr bwMode="auto">
            <a:xfrm>
              <a:off x="7426199" y="2364828"/>
              <a:ext cx="36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2" name="Skupina 57"/>
            <p:cNvGrpSpPr/>
            <p:nvPr/>
          </p:nvGrpSpPr>
          <p:grpSpPr>
            <a:xfrm>
              <a:off x="6984948" y="1043749"/>
              <a:ext cx="360000" cy="360000"/>
              <a:chOff x="5570483" y="1954924"/>
              <a:chExt cx="360000" cy="360000"/>
            </a:xfrm>
          </p:grpSpPr>
          <p:sp>
            <p:nvSpPr>
              <p:cNvPr id="59" name="Elipsa 58"/>
              <p:cNvSpPr/>
              <p:nvPr/>
            </p:nvSpPr>
            <p:spPr bwMode="auto">
              <a:xfrm>
                <a:off x="5570483" y="1954924"/>
                <a:ext cx="360000" cy="360000"/>
              </a:xfrm>
              <a:prstGeom prst="ellipse">
                <a:avLst/>
              </a:prstGeom>
              <a:solidFill>
                <a:srgbClr val="CC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TextovéPole 59"/>
              <p:cNvSpPr txBox="1"/>
              <p:nvPr/>
            </p:nvSpPr>
            <p:spPr>
              <a:xfrm>
                <a:off x="5592389" y="2012358"/>
                <a:ext cx="311112" cy="23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800" b="0" dirty="0" smtClean="0"/>
                  <a:t>2</a:t>
                </a:r>
                <a:r>
                  <a:rPr lang="cs-CZ" sz="1800" b="0" i="1" dirty="0" smtClean="0"/>
                  <a:t>N</a:t>
                </a:r>
                <a:endParaRPr lang="cs-CZ" sz="1800" b="0" dirty="0"/>
              </a:p>
            </p:txBody>
          </p:sp>
        </p:grpSp>
        <p:grpSp>
          <p:nvGrpSpPr>
            <p:cNvPr id="13" name="Skupina 60"/>
            <p:cNvGrpSpPr/>
            <p:nvPr/>
          </p:nvGrpSpPr>
          <p:grpSpPr>
            <a:xfrm>
              <a:off x="7789628" y="848109"/>
              <a:ext cx="779768" cy="777925"/>
              <a:chOff x="521085" y="217488"/>
              <a:chExt cx="779768" cy="777925"/>
            </a:xfrm>
          </p:grpSpPr>
          <p:grpSp>
            <p:nvGrpSpPr>
              <p:cNvPr id="14" name="Skupina 25"/>
              <p:cNvGrpSpPr/>
              <p:nvPr/>
            </p:nvGrpSpPr>
            <p:grpSpPr>
              <a:xfrm>
                <a:off x="521085" y="217488"/>
                <a:ext cx="779768" cy="360000"/>
                <a:chOff x="5396694" y="217488"/>
                <a:chExt cx="779768" cy="360000"/>
              </a:xfrm>
            </p:grpSpPr>
            <p:grpSp>
              <p:nvGrpSpPr>
                <p:cNvPr id="15" name="Skupina 7"/>
                <p:cNvGrpSpPr/>
                <p:nvPr/>
              </p:nvGrpSpPr>
              <p:grpSpPr>
                <a:xfrm>
                  <a:off x="5396694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74" name="Elipsa 8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TextovéPole 9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 smtClean="0"/>
                      <a:t>N</a:t>
                    </a:r>
                    <a:endParaRPr lang="cs-CZ" sz="1800" b="0" dirty="0"/>
                  </a:p>
                </p:txBody>
              </p:sp>
            </p:grpSp>
            <p:grpSp>
              <p:nvGrpSpPr>
                <p:cNvPr id="16" name="Skupina 10"/>
                <p:cNvGrpSpPr/>
                <p:nvPr/>
              </p:nvGrpSpPr>
              <p:grpSpPr>
                <a:xfrm>
                  <a:off x="5816462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72" name="Elipsa 71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TextovéPole 72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 smtClean="0"/>
                      <a:t>N</a:t>
                    </a:r>
                    <a:endParaRPr lang="cs-CZ" sz="1800" b="0" dirty="0"/>
                  </a:p>
                </p:txBody>
              </p:sp>
            </p:grpSp>
          </p:grpSp>
          <p:grpSp>
            <p:nvGrpSpPr>
              <p:cNvPr id="17" name="Skupina 26"/>
              <p:cNvGrpSpPr/>
              <p:nvPr/>
            </p:nvGrpSpPr>
            <p:grpSpPr>
              <a:xfrm>
                <a:off x="521085" y="635413"/>
                <a:ext cx="779768" cy="360000"/>
                <a:chOff x="5396694" y="217488"/>
                <a:chExt cx="779768" cy="360000"/>
              </a:xfrm>
            </p:grpSpPr>
            <p:grpSp>
              <p:nvGrpSpPr>
                <p:cNvPr id="18" name="Skupina 7"/>
                <p:cNvGrpSpPr/>
                <p:nvPr/>
              </p:nvGrpSpPr>
              <p:grpSpPr>
                <a:xfrm>
                  <a:off x="5396694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68" name="Elipsa 67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" name="TextovéPole 68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 smtClean="0"/>
                      <a:t>N</a:t>
                    </a:r>
                    <a:endParaRPr lang="cs-CZ" sz="1800" b="0" dirty="0"/>
                  </a:p>
                </p:txBody>
              </p:sp>
            </p:grpSp>
            <p:grpSp>
              <p:nvGrpSpPr>
                <p:cNvPr id="19" name="Skupina 64"/>
                <p:cNvGrpSpPr/>
                <p:nvPr/>
              </p:nvGrpSpPr>
              <p:grpSpPr>
                <a:xfrm>
                  <a:off x="5816462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66" name="Elipsa 65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" name="TextovéPole 66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 smtClean="0"/>
                      <a:t>N</a:t>
                    </a:r>
                    <a:endParaRPr lang="cs-CZ" sz="1800" b="0" dirty="0"/>
                  </a:p>
                </p:txBody>
              </p:sp>
            </p:grpSp>
          </p:grpSp>
        </p:grpSp>
        <p:cxnSp>
          <p:nvCxnSpPr>
            <p:cNvPr id="76" name="Přímá spojovací šipka 75"/>
            <p:cNvCxnSpPr/>
            <p:nvPr/>
          </p:nvCxnSpPr>
          <p:spPr bwMode="auto">
            <a:xfrm>
              <a:off x="7426199" y="1226481"/>
              <a:ext cx="36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7" name="Obdélníkový popisek 76"/>
            <p:cNvSpPr/>
            <p:nvPr/>
          </p:nvSpPr>
          <p:spPr bwMode="auto">
            <a:xfrm>
              <a:off x="5626922" y="2664803"/>
              <a:ext cx="1580057" cy="555625"/>
            </a:xfrm>
            <a:prstGeom prst="wedgeRectCallout">
              <a:avLst>
                <a:gd name="adj1" fmla="val 34676"/>
                <a:gd name="adj2" fmla="val -7882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 smtClean="0"/>
                <a:t>diploidní asexuální samice</a:t>
              </a:r>
              <a:endParaRPr lang="cs-CZ" sz="2400" b="0" dirty="0"/>
            </a:p>
          </p:txBody>
        </p:sp>
        <p:sp>
          <p:nvSpPr>
            <p:cNvPr id="78" name="Obdélníkový popisek 77"/>
            <p:cNvSpPr/>
            <p:nvPr/>
          </p:nvSpPr>
          <p:spPr bwMode="auto">
            <a:xfrm>
              <a:off x="7673525" y="2836697"/>
              <a:ext cx="1047348" cy="555625"/>
            </a:xfrm>
            <a:prstGeom prst="wedgeRectCallout">
              <a:avLst>
                <a:gd name="adj1" fmla="val -18382"/>
                <a:gd name="adj2" fmla="val -6582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 smtClean="0"/>
                <a:t>diploidní potomstvo</a:t>
              </a:r>
              <a:endParaRPr lang="cs-CZ" sz="2400" b="0" dirty="0"/>
            </a:p>
          </p:txBody>
        </p:sp>
        <p:sp>
          <p:nvSpPr>
            <p:cNvPr id="79" name="Obdélníkový popisek 78"/>
            <p:cNvSpPr/>
            <p:nvPr/>
          </p:nvSpPr>
          <p:spPr bwMode="auto">
            <a:xfrm>
              <a:off x="5290273" y="1152847"/>
              <a:ext cx="1448992" cy="555625"/>
            </a:xfrm>
            <a:prstGeom prst="wedgeRectCallout">
              <a:avLst>
                <a:gd name="adj1" fmla="val 62947"/>
                <a:gd name="adj2" fmla="val -37204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 smtClean="0"/>
                <a:t>diploidní sexuální samice</a:t>
              </a:r>
              <a:endParaRPr lang="cs-CZ" sz="2400" b="0" dirty="0"/>
            </a:p>
          </p:txBody>
        </p:sp>
        <p:sp>
          <p:nvSpPr>
            <p:cNvPr id="81" name="Obdélníkový popisek 80"/>
            <p:cNvSpPr/>
            <p:nvPr/>
          </p:nvSpPr>
          <p:spPr bwMode="auto">
            <a:xfrm>
              <a:off x="7128476" y="217488"/>
              <a:ext cx="1421401" cy="331075"/>
            </a:xfrm>
            <a:prstGeom prst="wedgeRectCallout">
              <a:avLst>
                <a:gd name="adj1" fmla="val 15609"/>
                <a:gd name="adj2" fmla="val 118352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 smtClean="0"/>
                <a:t>haploidní gamety</a:t>
              </a:r>
              <a:endParaRPr lang="cs-CZ" sz="2400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2"/>
          <p:cNvSpPr txBox="1">
            <a:spLocks noChangeArrowheads="1"/>
          </p:cNvSpPr>
          <p:nvPr/>
        </p:nvSpPr>
        <p:spPr bwMode="auto">
          <a:xfrm>
            <a:off x="4111625" y="4883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Times New Roman" pitchFamily="-105" charset="0"/>
              <a:sym typeface="Symbol" pitchFamily="-105" charset="2"/>
            </a:endParaRPr>
          </a:p>
        </p:txBody>
      </p:sp>
      <p:grpSp>
        <p:nvGrpSpPr>
          <p:cNvPr id="32771" name="Group 22"/>
          <p:cNvGrpSpPr>
            <a:grpSpLocks noChangeAspect="1"/>
          </p:cNvGrpSpPr>
          <p:nvPr/>
        </p:nvGrpSpPr>
        <p:grpSpPr bwMode="auto">
          <a:xfrm>
            <a:off x="490538" y="2140914"/>
            <a:ext cx="3580424" cy="2833796"/>
            <a:chOff x="422" y="1868"/>
            <a:chExt cx="1899" cy="1503"/>
          </a:xfrm>
        </p:grpSpPr>
        <p:grpSp>
          <p:nvGrpSpPr>
            <p:cNvPr id="32775" name="Group 7"/>
            <p:cNvGrpSpPr>
              <a:grpSpLocks/>
            </p:cNvGrpSpPr>
            <p:nvPr/>
          </p:nvGrpSpPr>
          <p:grpSpPr bwMode="auto">
            <a:xfrm>
              <a:off x="422" y="2147"/>
              <a:ext cx="1726" cy="1224"/>
              <a:chOff x="422" y="2038"/>
              <a:chExt cx="1726" cy="1224"/>
            </a:xfrm>
          </p:grpSpPr>
          <p:sp>
            <p:nvSpPr>
              <p:cNvPr id="32777" name="Text Box 8"/>
              <p:cNvSpPr txBox="1">
                <a:spLocks noChangeArrowheads="1"/>
              </p:cNvSpPr>
              <p:nvPr/>
            </p:nvSpPr>
            <p:spPr bwMode="auto">
              <a:xfrm>
                <a:off x="422" y="2038"/>
                <a:ext cx="790" cy="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cs-CZ" sz="1800" dirty="0">
                    <a:sym typeface="Symbol" pitchFamily="-105" charset="2"/>
                  </a:rPr>
                  <a:t>  </a:t>
                </a:r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         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cs-CZ" sz="1800" dirty="0">
                    <a:sym typeface="Symbol" pitchFamily="-105" charset="2"/>
                  </a:rPr>
                  <a:t>  </a:t>
                </a:r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cs-CZ" sz="1800" dirty="0">
                    <a:sym typeface="Symbol" pitchFamily="-105" charset="2"/>
                  </a:rPr>
                  <a:t>  </a:t>
                </a:r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</p:txBody>
          </p:sp>
          <p:sp>
            <p:nvSpPr>
              <p:cNvPr id="32778" name="Text Box 9"/>
              <p:cNvSpPr txBox="1">
                <a:spLocks noChangeArrowheads="1"/>
              </p:cNvSpPr>
              <p:nvPr/>
            </p:nvSpPr>
            <p:spPr bwMode="auto">
              <a:xfrm>
                <a:off x="1254" y="2038"/>
                <a:ext cx="601" cy="1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      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</p:txBody>
          </p:sp>
          <p:sp>
            <p:nvSpPr>
              <p:cNvPr id="32779" name="Text Box 10"/>
              <p:cNvSpPr txBox="1">
                <a:spLocks noChangeArrowheads="1"/>
              </p:cNvSpPr>
              <p:nvPr/>
            </p:nvSpPr>
            <p:spPr bwMode="auto">
              <a:xfrm>
                <a:off x="1880" y="2038"/>
                <a:ext cx="268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800">
                    <a:solidFill>
                      <a:srgbClr val="000066"/>
                    </a:solidFill>
                    <a:sym typeface="Symbol" pitchFamily="-105" charset="2"/>
                  </a:rPr>
                  <a:t>1/3</a:t>
                </a:r>
              </a:p>
              <a:p>
                <a:pPr algn="ctr"/>
                <a:endParaRPr lang="cs-CZ" sz="1800">
                  <a:solidFill>
                    <a:srgbClr val="000066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>
                    <a:solidFill>
                      <a:srgbClr val="000066"/>
                    </a:solidFill>
                    <a:sym typeface="Symbol" pitchFamily="-105" charset="2"/>
                  </a:rPr>
                  <a:t>1/2</a:t>
                </a:r>
              </a:p>
              <a:p>
                <a:pPr algn="ctr"/>
                <a:endParaRPr lang="cs-CZ" sz="1800">
                  <a:solidFill>
                    <a:srgbClr val="000066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>
                    <a:solidFill>
                      <a:srgbClr val="000066"/>
                    </a:solidFill>
                    <a:sym typeface="Symbol" pitchFamily="-105" charset="2"/>
                  </a:rPr>
                  <a:t>2/3</a:t>
                </a:r>
              </a:p>
            </p:txBody>
          </p:sp>
        </p:grpSp>
        <p:sp>
          <p:nvSpPr>
            <p:cNvPr id="32776" name="Text Box 20"/>
            <p:cNvSpPr txBox="1">
              <a:spLocks noChangeArrowheads="1"/>
            </p:cNvSpPr>
            <p:nvPr/>
          </p:nvSpPr>
          <p:spPr bwMode="auto">
            <a:xfrm>
              <a:off x="1693" y="1868"/>
              <a:ext cx="62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/>
                <a:t>frekvence</a:t>
              </a:r>
              <a:endParaRPr lang="cs-CZ" sz="1800" b="0"/>
            </a:p>
            <a:p>
              <a:pPr algn="ctr"/>
              <a:r>
                <a:rPr lang="en-US" sz="1800" b="0"/>
                <a:t>asexu</a:t>
              </a:r>
              <a:r>
                <a:rPr lang="cs-CZ" sz="1800" b="0"/>
                <a:t>álů</a:t>
              </a:r>
            </a:p>
          </p:txBody>
        </p:sp>
      </p:grpSp>
      <p:sp>
        <p:nvSpPr>
          <p:cNvPr id="32772" name="Text Box 21"/>
          <p:cNvSpPr txBox="1">
            <a:spLocks noChangeArrowheads="1"/>
          </p:cNvSpPr>
          <p:nvPr/>
        </p:nvSpPr>
        <p:spPr bwMode="auto">
          <a:xfrm>
            <a:off x="490538" y="217488"/>
            <a:ext cx="843211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>
                <a:solidFill>
                  <a:srgbClr val="003399"/>
                </a:solidFill>
              </a:rPr>
              <a:t>J. </a:t>
            </a:r>
            <a:r>
              <a:rPr lang="cs-CZ" b="0" dirty="0" err="1">
                <a:solidFill>
                  <a:srgbClr val="003399"/>
                </a:solidFill>
              </a:rPr>
              <a:t>Maynard</a:t>
            </a:r>
            <a:r>
              <a:rPr lang="cs-CZ" b="0" dirty="0">
                <a:solidFill>
                  <a:srgbClr val="003399"/>
                </a:solidFill>
              </a:rPr>
              <a:t> </a:t>
            </a:r>
            <a:r>
              <a:rPr lang="cs-CZ" b="0" dirty="0" err="1">
                <a:solidFill>
                  <a:srgbClr val="003399"/>
                </a:solidFill>
              </a:rPr>
              <a:t>Smith</a:t>
            </a:r>
            <a:r>
              <a:rPr lang="cs-CZ" b="0" dirty="0"/>
              <a:t>: </a:t>
            </a:r>
            <a:r>
              <a:rPr lang="cs-CZ" sz="2400" b="0" dirty="0">
                <a:solidFill>
                  <a:srgbClr val="F00000"/>
                </a:solidFill>
              </a:rPr>
              <a:t>Jaký je osud sexuální a asexuální populace?</a:t>
            </a:r>
            <a:br>
              <a:rPr lang="cs-CZ" sz="2400" b="0" dirty="0">
                <a:solidFill>
                  <a:srgbClr val="F00000"/>
                </a:solidFill>
              </a:rPr>
            </a:br>
            <a:endParaRPr lang="cs-CZ" b="0" dirty="0">
              <a:solidFill>
                <a:srgbClr val="F00000"/>
              </a:solidFill>
            </a:endParaRPr>
          </a:p>
          <a:p>
            <a:r>
              <a:rPr lang="cs-CZ" b="0" dirty="0"/>
              <a:t>předpoklady: způsob rozmnožování nemá vliv</a:t>
            </a:r>
            <a:br>
              <a:rPr lang="cs-CZ" b="0" dirty="0"/>
            </a:br>
            <a:r>
              <a:rPr lang="cs-CZ" b="0" dirty="0"/>
              <a:t>  1. na počet potomstva (např. samčí péče o potomstvo)  </a:t>
            </a:r>
            <a:br>
              <a:rPr lang="cs-CZ" b="0" dirty="0"/>
            </a:br>
            <a:r>
              <a:rPr lang="cs-CZ" b="0" dirty="0"/>
              <a:t>  2. na pravděpodobnost přežití potomstva</a:t>
            </a:r>
          </a:p>
        </p:txBody>
      </p:sp>
      <p:sp>
        <p:nvSpPr>
          <p:cNvPr id="32773" name="AutoShape 23"/>
          <p:cNvSpPr>
            <a:spLocks noChangeArrowheads="1"/>
          </p:cNvSpPr>
          <p:nvPr/>
        </p:nvSpPr>
        <p:spPr bwMode="auto">
          <a:xfrm>
            <a:off x="4274208" y="1933904"/>
            <a:ext cx="4649075" cy="1103586"/>
          </a:xfrm>
          <a:prstGeom prst="wedgeRectCallout">
            <a:avLst>
              <a:gd name="adj1" fmla="val -59235"/>
              <a:gd name="adj2" fmla="val 4261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jestliže v populaci převažují sexuální jedinci, pak v každé generaci se počet asexuálních samic přibližně zdvojnásobí</a:t>
            </a:r>
            <a:endParaRPr lang="cs-CZ" sz="1800" b="0" dirty="0">
              <a:sym typeface="Symbol" pitchFamily="-105" charset="2"/>
            </a:endParaRPr>
          </a:p>
        </p:txBody>
      </p:sp>
      <p:sp>
        <p:nvSpPr>
          <p:cNvPr id="231448" name="Text Box 24"/>
          <p:cNvSpPr txBox="1">
            <a:spLocks noChangeArrowheads="1"/>
          </p:cNvSpPr>
          <p:nvPr/>
        </p:nvSpPr>
        <p:spPr bwMode="auto">
          <a:xfrm>
            <a:off x="758825" y="5337175"/>
            <a:ext cx="8145178" cy="120032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smtClean="0">
                <a:solidFill>
                  <a:srgbClr val="F00000"/>
                </a:solidFill>
                <a:sym typeface="Symbol" pitchFamily="-105" charset="2"/>
              </a:rPr>
              <a:t> dvojnásobná </a:t>
            </a:r>
            <a:r>
              <a:rPr lang="cs-CZ" sz="2400" b="0" dirty="0">
                <a:solidFill>
                  <a:srgbClr val="F00000"/>
                </a:solidFill>
                <a:sym typeface="Symbol" pitchFamily="-105" charset="2"/>
              </a:rPr>
              <a:t>penalizace za pohlaví (</a:t>
            </a:r>
            <a:r>
              <a:rPr lang="cs-CZ" sz="2400" b="0" i="1" dirty="0" err="1">
                <a:solidFill>
                  <a:srgbClr val="F00000"/>
                </a:solidFill>
                <a:sym typeface="Symbol" pitchFamily="-105" charset="2"/>
              </a:rPr>
              <a:t>cost</a:t>
            </a:r>
            <a:r>
              <a:rPr lang="cs-CZ" sz="2400" b="0" i="1" dirty="0">
                <a:solidFill>
                  <a:srgbClr val="F00000"/>
                </a:solidFill>
                <a:sym typeface="Symbol" pitchFamily="-105" charset="2"/>
              </a:rPr>
              <a:t> </a:t>
            </a:r>
            <a:r>
              <a:rPr lang="cs-CZ" sz="2400" b="0" i="1" dirty="0" err="1">
                <a:solidFill>
                  <a:srgbClr val="F00000"/>
                </a:solidFill>
                <a:sym typeface="Symbol" pitchFamily="-105" charset="2"/>
              </a:rPr>
              <a:t>of</a:t>
            </a:r>
            <a:r>
              <a:rPr lang="cs-CZ" sz="2400" b="0" i="1" dirty="0">
                <a:solidFill>
                  <a:srgbClr val="F00000"/>
                </a:solidFill>
                <a:sym typeface="Symbol" pitchFamily="-105" charset="2"/>
              </a:rPr>
              <a:t> sex</a:t>
            </a:r>
            <a:r>
              <a:rPr lang="cs-CZ" sz="2400" b="0" dirty="0">
                <a:solidFill>
                  <a:srgbClr val="F00000"/>
                </a:solidFill>
                <a:sym typeface="Symbol" pitchFamily="-105" charset="2"/>
              </a:rPr>
              <a:t>), </a:t>
            </a:r>
            <a:br>
              <a:rPr lang="cs-CZ" sz="2400" b="0" dirty="0">
                <a:solidFill>
                  <a:srgbClr val="F00000"/>
                </a:solidFill>
                <a:sym typeface="Symbol" pitchFamily="-105" charset="2"/>
              </a:rPr>
            </a:br>
            <a:r>
              <a:rPr lang="cs-CZ" sz="2400" b="0" dirty="0">
                <a:solidFill>
                  <a:srgbClr val="F00000"/>
                </a:solidFill>
                <a:sym typeface="Symbol" pitchFamily="-105" charset="2"/>
              </a:rPr>
              <a:t>tj. 50% selektivní nevýhoda </a:t>
            </a:r>
            <a:r>
              <a:rPr lang="cs-CZ" sz="2400" b="0" dirty="0" smtClean="0">
                <a:solidFill>
                  <a:srgbClr val="F00000"/>
                </a:solidFill>
                <a:sym typeface="Symbol" pitchFamily="-105" charset="2"/>
              </a:rPr>
              <a:t>sexuality (neplatí pro izogamii!</a:t>
            </a:r>
          </a:p>
          <a:p>
            <a:r>
              <a:rPr lang="cs-CZ" sz="2400" b="0" dirty="0" smtClean="0">
                <a:solidFill>
                  <a:srgbClr val="F00000"/>
                </a:solidFill>
                <a:sym typeface="Symbol"/>
              </a:rPr>
              <a:t> spíš </a:t>
            </a:r>
            <a:r>
              <a:rPr lang="cs-CZ" sz="2400" b="0" i="1" dirty="0" err="1" smtClean="0">
                <a:solidFill>
                  <a:srgbClr val="F00000"/>
                </a:solidFill>
                <a:sym typeface="Symbol"/>
              </a:rPr>
              <a:t>cost</a:t>
            </a:r>
            <a:r>
              <a:rPr lang="cs-CZ" sz="2400" b="0" i="1" dirty="0" smtClean="0">
                <a:solidFill>
                  <a:srgbClr val="F00000"/>
                </a:solidFill>
                <a:sym typeface="Symbol"/>
              </a:rPr>
              <a:t> </a:t>
            </a:r>
            <a:r>
              <a:rPr lang="cs-CZ" sz="2400" b="0" i="1" dirty="0" err="1" smtClean="0">
                <a:solidFill>
                  <a:srgbClr val="F00000"/>
                </a:solidFill>
                <a:sym typeface="Symbol"/>
              </a:rPr>
              <a:t>of</a:t>
            </a:r>
            <a:r>
              <a:rPr lang="cs-CZ" sz="2400" b="0" i="1" dirty="0" smtClean="0">
                <a:solidFill>
                  <a:srgbClr val="F00000"/>
                </a:solidFill>
                <a:sym typeface="Symbol"/>
              </a:rPr>
              <a:t> </a:t>
            </a:r>
            <a:r>
              <a:rPr lang="cs-CZ" sz="2400" b="0" i="1" dirty="0" err="1" smtClean="0">
                <a:solidFill>
                  <a:srgbClr val="F00000"/>
                </a:solidFill>
                <a:sym typeface="Symbol"/>
              </a:rPr>
              <a:t>males</a:t>
            </a:r>
            <a:r>
              <a:rPr lang="cs-CZ" sz="2400" b="0" dirty="0" smtClean="0">
                <a:solidFill>
                  <a:srgbClr val="F00000"/>
                </a:solidFill>
                <a:sym typeface="Symbol"/>
              </a:rPr>
              <a:t>)</a:t>
            </a:r>
            <a:endParaRPr lang="cs-CZ" sz="2400" b="0" dirty="0">
              <a:solidFill>
                <a:srgbClr val="F00000"/>
              </a:solidFill>
              <a:sym typeface="Symbol" pitchFamily="-105" charset="2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130566" y="3630109"/>
            <a:ext cx="4876307" cy="138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2314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490538" y="217488"/>
            <a:ext cx="8166210" cy="11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/>
              <a:t>ad 2) vliv prostředí</a:t>
            </a:r>
          </a:p>
          <a:p>
            <a:pPr defTabSz="360000"/>
            <a:r>
              <a:rPr lang="cs-CZ" b="0" dirty="0"/>
              <a:t>experiment s </a:t>
            </a:r>
            <a:r>
              <a:rPr lang="cs-CZ" b="0" dirty="0" smtClean="0"/>
              <a:t>potemníkem hnědým (</a:t>
            </a:r>
            <a:r>
              <a:rPr lang="cs-CZ" b="0" i="1" dirty="0" err="1" smtClean="0"/>
              <a:t>Tribolium</a:t>
            </a:r>
            <a:r>
              <a:rPr lang="cs-CZ" b="0" i="1" dirty="0" smtClean="0"/>
              <a:t> </a:t>
            </a:r>
            <a:r>
              <a:rPr lang="cs-CZ" b="0" i="1" dirty="0" err="1" smtClean="0"/>
              <a:t>castaneum</a:t>
            </a:r>
            <a:r>
              <a:rPr lang="cs-CZ" b="0" dirty="0" smtClean="0"/>
              <a:t>): </a:t>
            </a:r>
            <a:r>
              <a:rPr lang="cs-CZ" b="0" dirty="0" err="1"/>
              <a:t>kompetice</a:t>
            </a:r>
            <a:r>
              <a:rPr lang="cs-CZ" b="0" dirty="0"/>
              <a:t>, 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insekticid</a:t>
            </a:r>
            <a:r>
              <a:rPr lang="cs-CZ" b="0" dirty="0"/>
              <a:t>, </a:t>
            </a:r>
            <a:r>
              <a:rPr lang="cs-CZ" b="0" dirty="0" smtClean="0"/>
              <a:t>reprodukční výhoda </a:t>
            </a:r>
            <a:r>
              <a:rPr lang="cs-CZ" b="0" dirty="0"/>
              <a:t>„asexuálů“</a:t>
            </a:r>
          </a:p>
        </p:txBody>
      </p:sp>
      <p:sp>
        <p:nvSpPr>
          <p:cNvPr id="233582" name="Text Box 110"/>
          <p:cNvSpPr txBox="1">
            <a:spLocks noChangeArrowheads="1"/>
          </p:cNvSpPr>
          <p:nvPr/>
        </p:nvSpPr>
        <p:spPr bwMode="auto">
          <a:xfrm>
            <a:off x="481013" y="5226050"/>
            <a:ext cx="86455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zpočátku převaha </a:t>
            </a:r>
            <a:r>
              <a:rPr lang="cs-CZ" b="0" dirty="0" smtClean="0">
                <a:sym typeface="Symbol" pitchFamily="-105" charset="2"/>
              </a:rPr>
              <a:t>asexuálů, </a:t>
            </a:r>
            <a:r>
              <a:rPr lang="cs-CZ" b="0" dirty="0">
                <a:sym typeface="Symbol" pitchFamily="-105" charset="2"/>
              </a:rPr>
              <a:t>nakonec fixace pohlavně se rozmnožujících</a:t>
            </a:r>
          </a:p>
          <a:p>
            <a:pPr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rychleji při </a:t>
            </a:r>
            <a:r>
              <a:rPr lang="cs-CZ" b="0" dirty="0" smtClean="0">
                <a:sym typeface="Symbol" pitchFamily="-105" charset="2"/>
              </a:rPr>
              <a:t>vyšších </a:t>
            </a:r>
            <a:r>
              <a:rPr lang="cs-CZ" b="0" dirty="0">
                <a:sym typeface="Symbol" pitchFamily="-105" charset="2"/>
              </a:rPr>
              <a:t>koncentracích insekticidu</a:t>
            </a:r>
          </a:p>
          <a:p>
            <a:pPr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potomci sexuálních jedinců mají vyšší fitness   </a:t>
            </a:r>
            <a:r>
              <a:rPr lang="cs-CZ" b="0" dirty="0">
                <a:solidFill>
                  <a:srgbClr val="DC0000"/>
                </a:solidFill>
                <a:sym typeface="Symbol" pitchFamily="-105" charset="2"/>
              </a:rPr>
              <a:t>předpoklad 2 neplatí</a:t>
            </a:r>
            <a:endParaRPr lang="cs-CZ" b="0" dirty="0">
              <a:sym typeface="Symbol" pitchFamily="-105" charset="2"/>
            </a:endParaRPr>
          </a:p>
        </p:txBody>
      </p:sp>
      <p:grpSp>
        <p:nvGrpSpPr>
          <p:cNvPr id="33796" name="Group 118"/>
          <p:cNvGrpSpPr>
            <a:grpSpLocks/>
          </p:cNvGrpSpPr>
          <p:nvPr/>
        </p:nvGrpSpPr>
        <p:grpSpPr bwMode="auto">
          <a:xfrm>
            <a:off x="634314" y="1449859"/>
            <a:ext cx="7834183" cy="3580929"/>
            <a:chOff x="385" y="731"/>
            <a:chExt cx="4970" cy="2339"/>
          </a:xfrm>
        </p:grpSpPr>
        <p:grpSp>
          <p:nvGrpSpPr>
            <p:cNvPr id="33797" name="Group 4"/>
            <p:cNvGrpSpPr>
              <a:grpSpLocks/>
            </p:cNvGrpSpPr>
            <p:nvPr/>
          </p:nvGrpSpPr>
          <p:grpSpPr bwMode="auto">
            <a:xfrm>
              <a:off x="388" y="962"/>
              <a:ext cx="4919" cy="970"/>
              <a:chOff x="381" y="1330"/>
              <a:chExt cx="4919" cy="970"/>
            </a:xfrm>
          </p:grpSpPr>
          <p:grpSp>
            <p:nvGrpSpPr>
              <p:cNvPr id="33853" name="Group 5"/>
              <p:cNvGrpSpPr>
                <a:grpSpLocks/>
              </p:cNvGrpSpPr>
              <p:nvPr/>
            </p:nvGrpSpPr>
            <p:grpSpPr bwMode="auto">
              <a:xfrm>
                <a:off x="381" y="1330"/>
                <a:ext cx="2256" cy="970"/>
                <a:chOff x="272" y="1260"/>
                <a:chExt cx="2256" cy="970"/>
              </a:xfrm>
            </p:grpSpPr>
            <p:sp>
              <p:nvSpPr>
                <p:cNvPr id="33880" name="Freeform 6"/>
                <p:cNvSpPr>
                  <a:spLocks noChangeAspect="1"/>
                </p:cNvSpPr>
                <p:nvPr/>
              </p:nvSpPr>
              <p:spPr bwMode="auto">
                <a:xfrm>
                  <a:off x="486" y="1325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1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1749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2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1344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3" name="Line 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153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4" name="Line 1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487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5" name="Line 1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70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6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808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7" name="Line 1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834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8" name="Freeform 14"/>
                <p:cNvSpPr>
                  <a:spLocks noChangeAspect="1"/>
                </p:cNvSpPr>
                <p:nvPr/>
              </p:nvSpPr>
              <p:spPr bwMode="auto">
                <a:xfrm>
                  <a:off x="540" y="1343"/>
                  <a:ext cx="409" cy="409"/>
                </a:xfrm>
                <a:custGeom>
                  <a:avLst/>
                  <a:gdLst>
                    <a:gd name="T0" fmla="*/ 0 w 273"/>
                    <a:gd name="T1" fmla="*/ 10376 h 273"/>
                    <a:gd name="T2" fmla="*/ 1834 w 273"/>
                    <a:gd name="T3" fmla="*/ 9140 h 273"/>
                    <a:gd name="T4" fmla="*/ 3456 w 273"/>
                    <a:gd name="T5" fmla="*/ 2384 h 273"/>
                    <a:gd name="T6" fmla="*/ 5286 w 273"/>
                    <a:gd name="T7" fmla="*/ 2590 h 273"/>
                    <a:gd name="T8" fmla="*/ 6998 w 273"/>
                    <a:gd name="T9" fmla="*/ 0 h 273"/>
                    <a:gd name="T10" fmla="*/ 8911 w 273"/>
                    <a:gd name="T11" fmla="*/ 406 h 273"/>
                    <a:gd name="T12" fmla="*/ 10376 w 273"/>
                    <a:gd name="T13" fmla="*/ 63 h 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3"/>
                    <a:gd name="T22" fmla="*/ 0 h 273"/>
                    <a:gd name="T23" fmla="*/ 273 w 273"/>
                    <a:gd name="T24" fmla="*/ 273 h 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3" h="273">
                      <a:moveTo>
                        <a:pt x="0" y="273"/>
                      </a:moveTo>
                      <a:lnTo>
                        <a:pt x="48" y="240"/>
                      </a:lnTo>
                      <a:lnTo>
                        <a:pt x="91" y="63"/>
                      </a:lnTo>
                      <a:lnTo>
                        <a:pt x="139" y="68"/>
                      </a:lnTo>
                      <a:lnTo>
                        <a:pt x="184" y="0"/>
                      </a:lnTo>
                      <a:lnTo>
                        <a:pt x="234" y="11"/>
                      </a:lnTo>
                      <a:lnTo>
                        <a:pt x="273" y="2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9" name="Freeform 15"/>
                <p:cNvSpPr>
                  <a:spLocks noChangeAspect="1"/>
                </p:cNvSpPr>
                <p:nvPr/>
              </p:nvSpPr>
              <p:spPr bwMode="auto">
                <a:xfrm>
                  <a:off x="540" y="1346"/>
                  <a:ext cx="820" cy="663"/>
                </a:xfrm>
                <a:custGeom>
                  <a:avLst/>
                  <a:gdLst>
                    <a:gd name="T0" fmla="*/ 0 w 547"/>
                    <a:gd name="T1" fmla="*/ 10281 h 442"/>
                    <a:gd name="T2" fmla="*/ 1985 w 547"/>
                    <a:gd name="T3" fmla="*/ 15735 h 442"/>
                    <a:gd name="T4" fmla="*/ 3592 w 547"/>
                    <a:gd name="T5" fmla="*/ 15692 h 442"/>
                    <a:gd name="T6" fmla="*/ 5209 w 547"/>
                    <a:gd name="T7" fmla="*/ 16997 h 442"/>
                    <a:gd name="T8" fmla="*/ 6912 w 547"/>
                    <a:gd name="T9" fmla="*/ 11448 h 442"/>
                    <a:gd name="T10" fmla="*/ 8591 w 547"/>
                    <a:gd name="T11" fmla="*/ 12617 h 442"/>
                    <a:gd name="T12" fmla="*/ 12316 w 547"/>
                    <a:gd name="T13" fmla="*/ 1073 h 442"/>
                    <a:gd name="T14" fmla="*/ 14013 w 547"/>
                    <a:gd name="T15" fmla="*/ 3004 h 442"/>
                    <a:gd name="T16" fmla="*/ 15713 w 547"/>
                    <a:gd name="T17" fmla="*/ 62 h 442"/>
                    <a:gd name="T18" fmla="*/ 20903 w 547"/>
                    <a:gd name="T19" fmla="*/ 0 h 4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7"/>
                    <a:gd name="T31" fmla="*/ 0 h 442"/>
                    <a:gd name="T32" fmla="*/ 547 w 547"/>
                    <a:gd name="T33" fmla="*/ 442 h 4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7" h="442">
                      <a:moveTo>
                        <a:pt x="0" y="267"/>
                      </a:moveTo>
                      <a:lnTo>
                        <a:pt x="52" y="409"/>
                      </a:lnTo>
                      <a:lnTo>
                        <a:pt x="94" y="408"/>
                      </a:lnTo>
                      <a:lnTo>
                        <a:pt x="136" y="442"/>
                      </a:lnTo>
                      <a:lnTo>
                        <a:pt x="181" y="298"/>
                      </a:lnTo>
                      <a:lnTo>
                        <a:pt x="225" y="328"/>
                      </a:lnTo>
                      <a:lnTo>
                        <a:pt x="322" y="28"/>
                      </a:lnTo>
                      <a:lnTo>
                        <a:pt x="367" y="78"/>
                      </a:lnTo>
                      <a:lnTo>
                        <a:pt x="411" y="1"/>
                      </a:lnTo>
                      <a:lnTo>
                        <a:pt x="547" y="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90" name="Freeform 16"/>
                <p:cNvSpPr>
                  <a:spLocks noChangeAspect="1"/>
                </p:cNvSpPr>
                <p:nvPr/>
              </p:nvSpPr>
              <p:spPr bwMode="auto">
                <a:xfrm>
                  <a:off x="537" y="1344"/>
                  <a:ext cx="1305" cy="756"/>
                </a:xfrm>
                <a:custGeom>
                  <a:avLst/>
                  <a:gdLst>
                    <a:gd name="T0" fmla="*/ 0 w 870"/>
                    <a:gd name="T1" fmla="*/ 10461 h 504"/>
                    <a:gd name="T2" fmla="*/ 1841 w 870"/>
                    <a:gd name="T3" fmla="*/ 18698 h 504"/>
                    <a:gd name="T4" fmla="*/ 3482 w 870"/>
                    <a:gd name="T5" fmla="*/ 17676 h 504"/>
                    <a:gd name="T6" fmla="*/ 5317 w 870"/>
                    <a:gd name="T7" fmla="*/ 19380 h 504"/>
                    <a:gd name="T8" fmla="*/ 7065 w 870"/>
                    <a:gd name="T9" fmla="*/ 18819 h 504"/>
                    <a:gd name="T10" fmla="*/ 9015 w 870"/>
                    <a:gd name="T11" fmla="*/ 18590 h 504"/>
                    <a:gd name="T12" fmla="*/ 12434 w 870"/>
                    <a:gd name="T13" fmla="*/ 14598 h 504"/>
                    <a:gd name="T14" fmla="*/ 14052 w 870"/>
                    <a:gd name="T15" fmla="*/ 15584 h 504"/>
                    <a:gd name="T16" fmla="*/ 15927 w 870"/>
                    <a:gd name="T17" fmla="*/ 7748 h 504"/>
                    <a:gd name="T18" fmla="*/ 17628 w 870"/>
                    <a:gd name="T19" fmla="*/ 10206 h 504"/>
                    <a:gd name="T20" fmla="*/ 19269 w 870"/>
                    <a:gd name="T21" fmla="*/ 3389 h 504"/>
                    <a:gd name="T22" fmla="*/ 24358 w 870"/>
                    <a:gd name="T23" fmla="*/ 302 h 504"/>
                    <a:gd name="T24" fmla="*/ 26445 w 870"/>
                    <a:gd name="T25" fmla="*/ 0 h 504"/>
                    <a:gd name="T26" fmla="*/ 28389 w 870"/>
                    <a:gd name="T27" fmla="*/ 473 h 504"/>
                    <a:gd name="T28" fmla="*/ 30293 w 870"/>
                    <a:gd name="T29" fmla="*/ 62 h 504"/>
                    <a:gd name="T30" fmla="*/ 33459 w 870"/>
                    <a:gd name="T31" fmla="*/ 62 h 5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70"/>
                    <a:gd name="T49" fmla="*/ 0 h 504"/>
                    <a:gd name="T50" fmla="*/ 870 w 870"/>
                    <a:gd name="T51" fmla="*/ 504 h 5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70" h="504">
                      <a:moveTo>
                        <a:pt x="0" y="272"/>
                      </a:moveTo>
                      <a:lnTo>
                        <a:pt x="47" y="486"/>
                      </a:lnTo>
                      <a:lnTo>
                        <a:pt x="90" y="459"/>
                      </a:lnTo>
                      <a:lnTo>
                        <a:pt x="138" y="504"/>
                      </a:lnTo>
                      <a:lnTo>
                        <a:pt x="183" y="489"/>
                      </a:lnTo>
                      <a:lnTo>
                        <a:pt x="234" y="483"/>
                      </a:lnTo>
                      <a:lnTo>
                        <a:pt x="323" y="379"/>
                      </a:lnTo>
                      <a:lnTo>
                        <a:pt x="365" y="405"/>
                      </a:lnTo>
                      <a:lnTo>
                        <a:pt x="414" y="201"/>
                      </a:lnTo>
                      <a:lnTo>
                        <a:pt x="458" y="265"/>
                      </a:lnTo>
                      <a:lnTo>
                        <a:pt x="501" y="88"/>
                      </a:lnTo>
                      <a:lnTo>
                        <a:pt x="633" y="7"/>
                      </a:lnTo>
                      <a:lnTo>
                        <a:pt x="687" y="0"/>
                      </a:lnTo>
                      <a:lnTo>
                        <a:pt x="738" y="12"/>
                      </a:lnTo>
                      <a:lnTo>
                        <a:pt x="788" y="1"/>
                      </a:lnTo>
                      <a:lnTo>
                        <a:pt x="870" y="1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91" name="Freeform 17"/>
                <p:cNvSpPr>
                  <a:spLocks noChangeAspect="1"/>
                </p:cNvSpPr>
                <p:nvPr/>
              </p:nvSpPr>
              <p:spPr bwMode="auto">
                <a:xfrm>
                  <a:off x="532" y="1343"/>
                  <a:ext cx="1931" cy="808"/>
                </a:xfrm>
                <a:custGeom>
                  <a:avLst/>
                  <a:gdLst>
                    <a:gd name="T0" fmla="*/ 0 w 1287"/>
                    <a:gd name="T1" fmla="*/ 10434 h 539"/>
                    <a:gd name="T2" fmla="*/ 2215 w 1287"/>
                    <a:gd name="T3" fmla="*/ 15229 h 539"/>
                    <a:gd name="T4" fmla="*/ 3787 w 1287"/>
                    <a:gd name="T5" fmla="*/ 15713 h 539"/>
                    <a:gd name="T6" fmla="*/ 5398 w 1287"/>
                    <a:gd name="T7" fmla="*/ 19974 h 539"/>
                    <a:gd name="T8" fmla="*/ 7248 w 1287"/>
                    <a:gd name="T9" fmla="*/ 20600 h 539"/>
                    <a:gd name="T10" fmla="*/ 9092 w 1287"/>
                    <a:gd name="T11" fmla="*/ 19812 h 539"/>
                    <a:gd name="T12" fmla="*/ 14410 w 1287"/>
                    <a:gd name="T13" fmla="*/ 20420 h 539"/>
                    <a:gd name="T14" fmla="*/ 19615 w 1287"/>
                    <a:gd name="T15" fmla="*/ 18899 h 539"/>
                    <a:gd name="T16" fmla="*/ 21391 w 1287"/>
                    <a:gd name="T17" fmla="*/ 18759 h 539"/>
                    <a:gd name="T18" fmla="*/ 23112 w 1287"/>
                    <a:gd name="T19" fmla="*/ 12468 h 539"/>
                    <a:gd name="T20" fmla="*/ 24801 w 1287"/>
                    <a:gd name="T21" fmla="*/ 10329 h 539"/>
                    <a:gd name="T22" fmla="*/ 26704 w 1287"/>
                    <a:gd name="T23" fmla="*/ 10272 h 539"/>
                    <a:gd name="T24" fmla="*/ 28497 w 1287"/>
                    <a:gd name="T25" fmla="*/ 5584 h 539"/>
                    <a:gd name="T26" fmla="*/ 30026 w 1287"/>
                    <a:gd name="T27" fmla="*/ 4461 h 539"/>
                    <a:gd name="T28" fmla="*/ 31892 w 1287"/>
                    <a:gd name="T29" fmla="*/ 1135 h 539"/>
                    <a:gd name="T30" fmla="*/ 33601 w 1287"/>
                    <a:gd name="T31" fmla="*/ 63 h 539"/>
                    <a:gd name="T32" fmla="*/ 35955 w 1287"/>
                    <a:gd name="T33" fmla="*/ 0 h 539"/>
                    <a:gd name="T34" fmla="*/ 37870 w 1287"/>
                    <a:gd name="T35" fmla="*/ 406 h 539"/>
                    <a:gd name="T36" fmla="*/ 40907 w 1287"/>
                    <a:gd name="T37" fmla="*/ 63 h 539"/>
                    <a:gd name="T38" fmla="*/ 49594 w 1287"/>
                    <a:gd name="T39" fmla="*/ 63 h 5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87"/>
                    <a:gd name="T61" fmla="*/ 0 h 539"/>
                    <a:gd name="T62" fmla="*/ 1287 w 1287"/>
                    <a:gd name="T63" fmla="*/ 539 h 53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87" h="539">
                      <a:moveTo>
                        <a:pt x="0" y="273"/>
                      </a:moveTo>
                      <a:lnTo>
                        <a:pt x="57" y="398"/>
                      </a:lnTo>
                      <a:lnTo>
                        <a:pt x="98" y="411"/>
                      </a:lnTo>
                      <a:lnTo>
                        <a:pt x="140" y="522"/>
                      </a:lnTo>
                      <a:lnTo>
                        <a:pt x="188" y="539"/>
                      </a:lnTo>
                      <a:lnTo>
                        <a:pt x="236" y="518"/>
                      </a:lnTo>
                      <a:lnTo>
                        <a:pt x="374" y="534"/>
                      </a:lnTo>
                      <a:lnTo>
                        <a:pt x="509" y="494"/>
                      </a:lnTo>
                      <a:lnTo>
                        <a:pt x="555" y="491"/>
                      </a:lnTo>
                      <a:lnTo>
                        <a:pt x="600" y="326"/>
                      </a:lnTo>
                      <a:lnTo>
                        <a:pt x="644" y="270"/>
                      </a:lnTo>
                      <a:lnTo>
                        <a:pt x="693" y="269"/>
                      </a:lnTo>
                      <a:lnTo>
                        <a:pt x="740" y="146"/>
                      </a:lnTo>
                      <a:lnTo>
                        <a:pt x="779" y="117"/>
                      </a:lnTo>
                      <a:lnTo>
                        <a:pt x="828" y="30"/>
                      </a:lnTo>
                      <a:lnTo>
                        <a:pt x="872" y="2"/>
                      </a:lnTo>
                      <a:lnTo>
                        <a:pt x="933" y="0"/>
                      </a:lnTo>
                      <a:lnTo>
                        <a:pt x="983" y="11"/>
                      </a:lnTo>
                      <a:lnTo>
                        <a:pt x="1062" y="2"/>
                      </a:lnTo>
                      <a:lnTo>
                        <a:pt x="1287" y="2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92" name="Text Box 1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2" y="2076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sp>
              <p:nvSpPr>
                <p:cNvPr id="33893" name="Text Box 1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2" y="1671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94" name="Text 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2" y="1260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grpSp>
              <p:nvGrpSpPr>
                <p:cNvPr id="33895" name="Group 21"/>
                <p:cNvGrpSpPr>
                  <a:grpSpLocks/>
                </p:cNvGrpSpPr>
                <p:nvPr/>
              </p:nvGrpSpPr>
              <p:grpSpPr bwMode="auto">
                <a:xfrm>
                  <a:off x="1818" y="1413"/>
                  <a:ext cx="710" cy="642"/>
                  <a:chOff x="1818" y="1413"/>
                  <a:chExt cx="710" cy="642"/>
                </a:xfrm>
              </p:grpSpPr>
              <p:sp>
                <p:nvSpPr>
                  <p:cNvPr id="33896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97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98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99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900" name="Text Box 2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901" name="Text Box 2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902" name="Text Box 2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903" name="Text Box 2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904" name="Text Box 3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  <p:grpSp>
            <p:nvGrpSpPr>
              <p:cNvPr id="33854" name="Group 31"/>
              <p:cNvGrpSpPr>
                <a:grpSpLocks/>
              </p:cNvGrpSpPr>
              <p:nvPr/>
            </p:nvGrpSpPr>
            <p:grpSpPr bwMode="auto">
              <a:xfrm>
                <a:off x="3073" y="1330"/>
                <a:ext cx="2227" cy="969"/>
                <a:chOff x="2895" y="871"/>
                <a:chExt cx="2227" cy="969"/>
              </a:xfrm>
            </p:grpSpPr>
            <p:sp>
              <p:nvSpPr>
                <p:cNvPr id="33855" name="Freeform 32"/>
                <p:cNvSpPr>
                  <a:spLocks noChangeAspect="1"/>
                </p:cNvSpPr>
                <p:nvPr/>
              </p:nvSpPr>
              <p:spPr bwMode="auto">
                <a:xfrm>
                  <a:off x="3111" y="931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6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3079" y="1355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7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3079" y="950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8" name="Line 3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778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9" name="Line 3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112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0" name="Line 3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795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1" name="Line 3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433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2" name="Line 3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459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3" name="Freeform 40"/>
                <p:cNvSpPr>
                  <a:spLocks noChangeAspect="1"/>
                </p:cNvSpPr>
                <p:nvPr/>
              </p:nvSpPr>
              <p:spPr bwMode="auto">
                <a:xfrm>
                  <a:off x="3165" y="1318"/>
                  <a:ext cx="477" cy="441"/>
                </a:xfrm>
                <a:custGeom>
                  <a:avLst/>
                  <a:gdLst>
                    <a:gd name="T0" fmla="*/ 0 w 318"/>
                    <a:gd name="T1" fmla="*/ 1026 h 294"/>
                    <a:gd name="T2" fmla="*/ 2029 w 318"/>
                    <a:gd name="T3" fmla="*/ 7066 h 294"/>
                    <a:gd name="T4" fmla="*/ 3767 w 318"/>
                    <a:gd name="T5" fmla="*/ 0 h 294"/>
                    <a:gd name="T6" fmla="*/ 5427 w 318"/>
                    <a:gd name="T7" fmla="*/ 6945 h 294"/>
                    <a:gd name="T8" fmla="*/ 7322 w 318"/>
                    <a:gd name="T9" fmla="*/ 10873 h 294"/>
                    <a:gd name="T10" fmla="*/ 9691 w 318"/>
                    <a:gd name="T11" fmla="*/ 10873 h 294"/>
                    <a:gd name="T12" fmla="*/ 12210 w 318"/>
                    <a:gd name="T13" fmla="*/ 11286 h 2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8"/>
                    <a:gd name="T22" fmla="*/ 0 h 294"/>
                    <a:gd name="T23" fmla="*/ 318 w 318"/>
                    <a:gd name="T24" fmla="*/ 294 h 2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8" h="294">
                      <a:moveTo>
                        <a:pt x="0" y="27"/>
                      </a:moveTo>
                      <a:lnTo>
                        <a:pt x="53" y="184"/>
                      </a:lnTo>
                      <a:lnTo>
                        <a:pt x="98" y="0"/>
                      </a:lnTo>
                      <a:lnTo>
                        <a:pt x="141" y="181"/>
                      </a:lnTo>
                      <a:lnTo>
                        <a:pt x="191" y="283"/>
                      </a:lnTo>
                      <a:lnTo>
                        <a:pt x="252" y="283"/>
                      </a:lnTo>
                      <a:lnTo>
                        <a:pt x="318" y="294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4" name="Freeform 41"/>
                <p:cNvSpPr>
                  <a:spLocks noChangeAspect="1"/>
                </p:cNvSpPr>
                <p:nvPr/>
              </p:nvSpPr>
              <p:spPr bwMode="auto">
                <a:xfrm>
                  <a:off x="3165" y="1352"/>
                  <a:ext cx="283" cy="411"/>
                </a:xfrm>
                <a:custGeom>
                  <a:avLst/>
                  <a:gdLst>
                    <a:gd name="T0" fmla="*/ 0 w 189"/>
                    <a:gd name="T1" fmla="*/ 0 h 274"/>
                    <a:gd name="T2" fmla="*/ 1993 w 189"/>
                    <a:gd name="T3" fmla="*/ 6521 h 274"/>
                    <a:gd name="T4" fmla="*/ 3740 w 189"/>
                    <a:gd name="T5" fmla="*/ 2602 h 274"/>
                    <a:gd name="T6" fmla="*/ 5690 w 189"/>
                    <a:gd name="T7" fmla="*/ 10189 h 274"/>
                    <a:gd name="T8" fmla="*/ 7157 w 189"/>
                    <a:gd name="T9" fmla="*/ 10527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274"/>
                    <a:gd name="T17" fmla="*/ 189 w 189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274">
                      <a:moveTo>
                        <a:pt x="0" y="0"/>
                      </a:moveTo>
                      <a:lnTo>
                        <a:pt x="53" y="170"/>
                      </a:lnTo>
                      <a:lnTo>
                        <a:pt x="99" y="68"/>
                      </a:lnTo>
                      <a:lnTo>
                        <a:pt x="150" y="265"/>
                      </a:lnTo>
                      <a:lnTo>
                        <a:pt x="189" y="274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5" name="Freeform 42"/>
                <p:cNvSpPr>
                  <a:spLocks noChangeAspect="1"/>
                </p:cNvSpPr>
                <p:nvPr/>
              </p:nvSpPr>
              <p:spPr bwMode="auto">
                <a:xfrm>
                  <a:off x="3162" y="1355"/>
                  <a:ext cx="231" cy="410"/>
                </a:xfrm>
                <a:custGeom>
                  <a:avLst/>
                  <a:gdLst>
                    <a:gd name="T0" fmla="*/ 0 w 154"/>
                    <a:gd name="T1" fmla="*/ 0 h 273"/>
                    <a:gd name="T2" fmla="*/ 2016 w 154"/>
                    <a:gd name="T3" fmla="*/ 9380 h 273"/>
                    <a:gd name="T4" fmla="*/ 3871 w 154"/>
                    <a:gd name="T5" fmla="*/ 2404 h 273"/>
                    <a:gd name="T6" fmla="*/ 5913 w 154"/>
                    <a:gd name="T7" fmla="*/ 10612 h 2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4"/>
                    <a:gd name="T13" fmla="*/ 0 h 273"/>
                    <a:gd name="T14" fmla="*/ 154 w 154"/>
                    <a:gd name="T15" fmla="*/ 273 h 2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4" h="273">
                      <a:moveTo>
                        <a:pt x="0" y="0"/>
                      </a:moveTo>
                      <a:lnTo>
                        <a:pt x="53" y="242"/>
                      </a:lnTo>
                      <a:lnTo>
                        <a:pt x="101" y="62"/>
                      </a:lnTo>
                      <a:lnTo>
                        <a:pt x="154" y="273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6" name="Freeform 43"/>
                <p:cNvSpPr>
                  <a:spLocks noChangeAspect="1"/>
                </p:cNvSpPr>
                <p:nvPr/>
              </p:nvSpPr>
              <p:spPr bwMode="auto">
                <a:xfrm>
                  <a:off x="3157" y="1358"/>
                  <a:ext cx="287" cy="405"/>
                </a:xfrm>
                <a:custGeom>
                  <a:avLst/>
                  <a:gdLst>
                    <a:gd name="T0" fmla="*/ 0 w 191"/>
                    <a:gd name="T1" fmla="*/ 0 h 270"/>
                    <a:gd name="T2" fmla="*/ 2179 w 191"/>
                    <a:gd name="T3" fmla="*/ 6702 h 270"/>
                    <a:gd name="T4" fmla="*/ 5931 w 191"/>
                    <a:gd name="T5" fmla="*/ 9598 h 270"/>
                    <a:gd name="T6" fmla="*/ 7465 w 191"/>
                    <a:gd name="T7" fmla="*/ 1036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1"/>
                    <a:gd name="T13" fmla="*/ 0 h 270"/>
                    <a:gd name="T14" fmla="*/ 191 w 191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1" h="270">
                      <a:moveTo>
                        <a:pt x="0" y="0"/>
                      </a:moveTo>
                      <a:lnTo>
                        <a:pt x="56" y="175"/>
                      </a:lnTo>
                      <a:lnTo>
                        <a:pt x="152" y="250"/>
                      </a:lnTo>
                      <a:lnTo>
                        <a:pt x="191" y="270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7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95" y="1279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68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95" y="871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69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55" y="1686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70" name="Group 47"/>
                <p:cNvGrpSpPr>
                  <a:grpSpLocks/>
                </p:cNvGrpSpPr>
                <p:nvPr/>
              </p:nvGrpSpPr>
              <p:grpSpPr bwMode="auto">
                <a:xfrm>
                  <a:off x="4338" y="1011"/>
                  <a:ext cx="710" cy="642"/>
                  <a:chOff x="1818" y="1413"/>
                  <a:chExt cx="710" cy="642"/>
                </a:xfrm>
              </p:grpSpPr>
              <p:sp>
                <p:nvSpPr>
                  <p:cNvPr id="33871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2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3" name="Line 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4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5" name="Text Box 5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76" name="Text Box 5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77" name="Text Box 5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78" name="Text Box 5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79" name="Text Box 5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</p:grpSp>
        <p:grpSp>
          <p:nvGrpSpPr>
            <p:cNvPr id="33798" name="Group 57"/>
            <p:cNvGrpSpPr>
              <a:grpSpLocks/>
            </p:cNvGrpSpPr>
            <p:nvPr/>
          </p:nvGrpSpPr>
          <p:grpSpPr bwMode="auto">
            <a:xfrm>
              <a:off x="385" y="2040"/>
              <a:ext cx="4970" cy="1030"/>
              <a:chOff x="365" y="2454"/>
              <a:chExt cx="4970" cy="1030"/>
            </a:xfrm>
          </p:grpSpPr>
          <p:grpSp>
            <p:nvGrpSpPr>
              <p:cNvPr id="33801" name="Group 58"/>
              <p:cNvGrpSpPr>
                <a:grpSpLocks/>
              </p:cNvGrpSpPr>
              <p:nvPr/>
            </p:nvGrpSpPr>
            <p:grpSpPr bwMode="auto">
              <a:xfrm>
                <a:off x="365" y="2507"/>
                <a:ext cx="2262" cy="977"/>
                <a:chOff x="269" y="2686"/>
                <a:chExt cx="2262" cy="977"/>
              </a:xfrm>
            </p:grpSpPr>
            <p:sp>
              <p:nvSpPr>
                <p:cNvPr id="33828" name="Freeform 59"/>
                <p:cNvSpPr>
                  <a:spLocks noChangeAspect="1"/>
                </p:cNvSpPr>
                <p:nvPr/>
              </p:nvSpPr>
              <p:spPr bwMode="auto">
                <a:xfrm>
                  <a:off x="486" y="2751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29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3175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0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2770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1" name="Line 6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153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2" name="Line 6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487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3" name="Line 6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70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4" name="Line 6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808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5" name="Line 6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834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6" name="Freeform 67"/>
                <p:cNvSpPr>
                  <a:spLocks noChangeAspect="1"/>
                </p:cNvSpPr>
                <p:nvPr/>
              </p:nvSpPr>
              <p:spPr bwMode="auto">
                <a:xfrm>
                  <a:off x="540" y="2755"/>
                  <a:ext cx="498" cy="629"/>
                </a:xfrm>
                <a:custGeom>
                  <a:avLst/>
                  <a:gdLst>
                    <a:gd name="T0" fmla="*/ 0 w 332"/>
                    <a:gd name="T1" fmla="*/ 10909 h 419"/>
                    <a:gd name="T2" fmla="*/ 2151 w 332"/>
                    <a:gd name="T3" fmla="*/ 4016 h 419"/>
                    <a:gd name="T4" fmla="*/ 3771 w 332"/>
                    <a:gd name="T5" fmla="*/ 16214 h 419"/>
                    <a:gd name="T6" fmla="*/ 5961 w 332"/>
                    <a:gd name="T7" fmla="*/ 7784 h 419"/>
                    <a:gd name="T8" fmla="*/ 7628 w 332"/>
                    <a:gd name="T9" fmla="*/ 1371 h 419"/>
                    <a:gd name="T10" fmla="*/ 9639 w 332"/>
                    <a:gd name="T11" fmla="*/ 0 h 419"/>
                    <a:gd name="T12" fmla="*/ 10987 w 332"/>
                    <a:gd name="T13" fmla="*/ 453 h 419"/>
                    <a:gd name="T14" fmla="*/ 12758 w 332"/>
                    <a:gd name="T15" fmla="*/ 93 h 4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2"/>
                    <a:gd name="T25" fmla="*/ 0 h 419"/>
                    <a:gd name="T26" fmla="*/ 332 w 332"/>
                    <a:gd name="T27" fmla="*/ 419 h 41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2" h="419">
                      <a:moveTo>
                        <a:pt x="0" y="282"/>
                      </a:moveTo>
                      <a:lnTo>
                        <a:pt x="56" y="104"/>
                      </a:lnTo>
                      <a:lnTo>
                        <a:pt x="98" y="419"/>
                      </a:lnTo>
                      <a:lnTo>
                        <a:pt x="155" y="201"/>
                      </a:lnTo>
                      <a:lnTo>
                        <a:pt x="199" y="35"/>
                      </a:lnTo>
                      <a:lnTo>
                        <a:pt x="251" y="0"/>
                      </a:lnTo>
                      <a:lnTo>
                        <a:pt x="286" y="11"/>
                      </a:lnTo>
                      <a:lnTo>
                        <a:pt x="332" y="2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7" name="Freeform 68"/>
                <p:cNvSpPr>
                  <a:spLocks noChangeAspect="1"/>
                </p:cNvSpPr>
                <p:nvPr/>
              </p:nvSpPr>
              <p:spPr bwMode="auto">
                <a:xfrm>
                  <a:off x="540" y="2755"/>
                  <a:ext cx="358" cy="620"/>
                </a:xfrm>
                <a:custGeom>
                  <a:avLst/>
                  <a:gdLst>
                    <a:gd name="T0" fmla="*/ 0 w 239"/>
                    <a:gd name="T1" fmla="*/ 10759 h 413"/>
                    <a:gd name="T2" fmla="*/ 2135 w 239"/>
                    <a:gd name="T3" fmla="*/ 8197 h 413"/>
                    <a:gd name="T4" fmla="*/ 3805 w 239"/>
                    <a:gd name="T5" fmla="*/ 16003 h 413"/>
                    <a:gd name="T6" fmla="*/ 5881 w 239"/>
                    <a:gd name="T7" fmla="*/ 7670 h 413"/>
                    <a:gd name="T8" fmla="*/ 9071 w 239"/>
                    <a:gd name="T9" fmla="*/ 0 h 4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9"/>
                    <a:gd name="T16" fmla="*/ 0 h 413"/>
                    <a:gd name="T17" fmla="*/ 239 w 239"/>
                    <a:gd name="T18" fmla="*/ 413 h 4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9" h="413">
                      <a:moveTo>
                        <a:pt x="0" y="278"/>
                      </a:moveTo>
                      <a:lnTo>
                        <a:pt x="56" y="212"/>
                      </a:lnTo>
                      <a:lnTo>
                        <a:pt x="100" y="413"/>
                      </a:lnTo>
                      <a:lnTo>
                        <a:pt x="155" y="198"/>
                      </a:lnTo>
                      <a:lnTo>
                        <a:pt x="239" y="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8" name="Freeform 69"/>
                <p:cNvSpPr>
                  <a:spLocks noChangeAspect="1"/>
                </p:cNvSpPr>
                <p:nvPr/>
              </p:nvSpPr>
              <p:spPr bwMode="auto">
                <a:xfrm>
                  <a:off x="537" y="2755"/>
                  <a:ext cx="562" cy="612"/>
                </a:xfrm>
                <a:custGeom>
                  <a:avLst/>
                  <a:gdLst>
                    <a:gd name="T0" fmla="*/ 0 w 375"/>
                    <a:gd name="T1" fmla="*/ 10764 h 408"/>
                    <a:gd name="T2" fmla="*/ 2208 w 375"/>
                    <a:gd name="T3" fmla="*/ 9266 h 408"/>
                    <a:gd name="T4" fmla="*/ 3924 w 375"/>
                    <a:gd name="T5" fmla="*/ 15692 h 408"/>
                    <a:gd name="T6" fmla="*/ 6062 w 375"/>
                    <a:gd name="T7" fmla="*/ 7533 h 408"/>
                    <a:gd name="T8" fmla="*/ 9025 w 375"/>
                    <a:gd name="T9" fmla="*/ 1004 h 408"/>
                    <a:gd name="T10" fmla="*/ 12466 w 375"/>
                    <a:gd name="T11" fmla="*/ 0 h 408"/>
                    <a:gd name="T12" fmla="*/ 14296 w 375"/>
                    <a:gd name="T13" fmla="*/ 0 h 4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5"/>
                    <a:gd name="T22" fmla="*/ 0 h 408"/>
                    <a:gd name="T23" fmla="*/ 375 w 375"/>
                    <a:gd name="T24" fmla="*/ 408 h 4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5" h="408">
                      <a:moveTo>
                        <a:pt x="0" y="280"/>
                      </a:moveTo>
                      <a:lnTo>
                        <a:pt x="58" y="241"/>
                      </a:lnTo>
                      <a:lnTo>
                        <a:pt x="103" y="408"/>
                      </a:lnTo>
                      <a:lnTo>
                        <a:pt x="159" y="196"/>
                      </a:lnTo>
                      <a:lnTo>
                        <a:pt x="237" y="26"/>
                      </a:lnTo>
                      <a:lnTo>
                        <a:pt x="327" y="0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9" name="Freeform 70"/>
                <p:cNvSpPr>
                  <a:spLocks noChangeAspect="1"/>
                </p:cNvSpPr>
                <p:nvPr/>
              </p:nvSpPr>
              <p:spPr bwMode="auto">
                <a:xfrm>
                  <a:off x="532" y="2758"/>
                  <a:ext cx="1118" cy="582"/>
                </a:xfrm>
                <a:custGeom>
                  <a:avLst/>
                  <a:gdLst>
                    <a:gd name="T0" fmla="*/ 0 w 745"/>
                    <a:gd name="T1" fmla="*/ 10764 h 388"/>
                    <a:gd name="T2" fmla="*/ 2370 w 745"/>
                    <a:gd name="T3" fmla="*/ 14193 h 388"/>
                    <a:gd name="T4" fmla="*/ 4103 w 745"/>
                    <a:gd name="T5" fmla="*/ 14915 h 388"/>
                    <a:gd name="T6" fmla="*/ 6019 w 745"/>
                    <a:gd name="T7" fmla="*/ 13890 h 388"/>
                    <a:gd name="T8" fmla="*/ 7695 w 745"/>
                    <a:gd name="T9" fmla="*/ 8559 h 388"/>
                    <a:gd name="T10" fmla="*/ 9550 w 745"/>
                    <a:gd name="T11" fmla="*/ 9228 h 388"/>
                    <a:gd name="T12" fmla="*/ 11034 w 745"/>
                    <a:gd name="T13" fmla="*/ 3362 h 388"/>
                    <a:gd name="T14" fmla="*/ 12964 w 745"/>
                    <a:gd name="T15" fmla="*/ 5589 h 388"/>
                    <a:gd name="T16" fmla="*/ 14852 w 745"/>
                    <a:gd name="T17" fmla="*/ 1395 h 388"/>
                    <a:gd name="T18" fmla="*/ 16705 w 745"/>
                    <a:gd name="T19" fmla="*/ 1165 h 388"/>
                    <a:gd name="T20" fmla="*/ 18448 w 745"/>
                    <a:gd name="T21" fmla="*/ 162 h 388"/>
                    <a:gd name="T22" fmla="*/ 19962 w 745"/>
                    <a:gd name="T23" fmla="*/ 1165 h 388"/>
                    <a:gd name="T24" fmla="*/ 21878 w 745"/>
                    <a:gd name="T25" fmla="*/ 254 h 388"/>
                    <a:gd name="T26" fmla="*/ 23997 w 745"/>
                    <a:gd name="T27" fmla="*/ 1073 h 388"/>
                    <a:gd name="T28" fmla="*/ 25597 w 745"/>
                    <a:gd name="T29" fmla="*/ 747 h 388"/>
                    <a:gd name="T30" fmla="*/ 28760 w 745"/>
                    <a:gd name="T31" fmla="*/ 0 h 38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45"/>
                    <a:gd name="T49" fmla="*/ 0 h 388"/>
                    <a:gd name="T50" fmla="*/ 745 w 745"/>
                    <a:gd name="T51" fmla="*/ 388 h 38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45" h="388">
                      <a:moveTo>
                        <a:pt x="0" y="280"/>
                      </a:moveTo>
                      <a:lnTo>
                        <a:pt x="61" y="369"/>
                      </a:lnTo>
                      <a:lnTo>
                        <a:pt x="106" y="388"/>
                      </a:lnTo>
                      <a:lnTo>
                        <a:pt x="156" y="361"/>
                      </a:lnTo>
                      <a:lnTo>
                        <a:pt x="199" y="223"/>
                      </a:lnTo>
                      <a:lnTo>
                        <a:pt x="247" y="240"/>
                      </a:lnTo>
                      <a:lnTo>
                        <a:pt x="286" y="87"/>
                      </a:lnTo>
                      <a:lnTo>
                        <a:pt x="336" y="145"/>
                      </a:lnTo>
                      <a:lnTo>
                        <a:pt x="385" y="36"/>
                      </a:lnTo>
                      <a:lnTo>
                        <a:pt x="433" y="30"/>
                      </a:lnTo>
                      <a:lnTo>
                        <a:pt x="478" y="4"/>
                      </a:lnTo>
                      <a:lnTo>
                        <a:pt x="517" y="30"/>
                      </a:lnTo>
                      <a:lnTo>
                        <a:pt x="567" y="7"/>
                      </a:lnTo>
                      <a:lnTo>
                        <a:pt x="622" y="28"/>
                      </a:lnTo>
                      <a:lnTo>
                        <a:pt x="663" y="19"/>
                      </a:lnTo>
                      <a:lnTo>
                        <a:pt x="745" y="0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40" name="Text Box 7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9" y="3092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41" name="Text Box 7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9" y="2686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42" name="Text Box 7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9" y="3509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43" name="Group 74"/>
                <p:cNvGrpSpPr>
                  <a:grpSpLocks/>
                </p:cNvGrpSpPr>
                <p:nvPr/>
              </p:nvGrpSpPr>
              <p:grpSpPr bwMode="auto">
                <a:xfrm>
                  <a:off x="1821" y="2820"/>
                  <a:ext cx="710" cy="642"/>
                  <a:chOff x="1818" y="1413"/>
                  <a:chExt cx="710" cy="642"/>
                </a:xfrm>
              </p:grpSpPr>
              <p:sp>
                <p:nvSpPr>
                  <p:cNvPr id="33844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5" name="Line 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6" name="Line 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7" name="Line 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8" name="Text Box 7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49" name="Text Box 8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50" name="Text Box 8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51" name="Text Box 8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52" name="Text Box 8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  <p:grpSp>
            <p:nvGrpSpPr>
              <p:cNvPr id="33802" name="Group 84"/>
              <p:cNvGrpSpPr>
                <a:grpSpLocks/>
              </p:cNvGrpSpPr>
              <p:nvPr/>
            </p:nvGrpSpPr>
            <p:grpSpPr bwMode="auto">
              <a:xfrm>
                <a:off x="3060" y="2454"/>
                <a:ext cx="2275" cy="1027"/>
                <a:chOff x="2903" y="2499"/>
                <a:chExt cx="2275" cy="1027"/>
              </a:xfrm>
            </p:grpSpPr>
            <p:sp>
              <p:nvSpPr>
                <p:cNvPr id="33803" name="Freeform 85"/>
                <p:cNvSpPr>
                  <a:spLocks noChangeAspect="1"/>
                </p:cNvSpPr>
                <p:nvPr/>
              </p:nvSpPr>
              <p:spPr bwMode="auto">
                <a:xfrm>
                  <a:off x="3120" y="2618"/>
                  <a:ext cx="2058" cy="834"/>
                </a:xfrm>
                <a:custGeom>
                  <a:avLst/>
                  <a:gdLst>
                    <a:gd name="T0" fmla="*/ 0 w 1372"/>
                    <a:gd name="T1" fmla="*/ 0 h 556"/>
                    <a:gd name="T2" fmla="*/ 0 w 1372"/>
                    <a:gd name="T3" fmla="*/ 21370 h 556"/>
                    <a:gd name="T4" fmla="*/ 52737 w 1372"/>
                    <a:gd name="T5" fmla="*/ 21370 h 556"/>
                    <a:gd name="T6" fmla="*/ 0 60000 65536"/>
                    <a:gd name="T7" fmla="*/ 0 60000 65536"/>
                    <a:gd name="T8" fmla="*/ 0 60000 65536"/>
                    <a:gd name="T9" fmla="*/ 0 w 1372"/>
                    <a:gd name="T10" fmla="*/ 0 h 556"/>
                    <a:gd name="T11" fmla="*/ 1372 w 1372"/>
                    <a:gd name="T12" fmla="*/ 556 h 5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72" h="556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72" y="55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4" name="Line 86"/>
                <p:cNvSpPr>
                  <a:spLocks noChangeAspect="1" noChangeShapeType="1"/>
                </p:cNvSpPr>
                <p:nvPr/>
              </p:nvSpPr>
              <p:spPr bwMode="auto">
                <a:xfrm>
                  <a:off x="3088" y="3039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5" name="Line 87"/>
                <p:cNvSpPr>
                  <a:spLocks noChangeAspect="1" noChangeShapeType="1"/>
                </p:cNvSpPr>
                <p:nvPr/>
              </p:nvSpPr>
              <p:spPr bwMode="auto">
                <a:xfrm>
                  <a:off x="3088" y="2634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6" name="Line 8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787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7" name="Line 8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121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8" name="Line 9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804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9" name="Line 9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442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0" name="Line 9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468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1" name="Freeform 93"/>
                <p:cNvSpPr>
                  <a:spLocks noChangeAspect="1"/>
                </p:cNvSpPr>
                <p:nvPr/>
              </p:nvSpPr>
              <p:spPr bwMode="auto">
                <a:xfrm>
                  <a:off x="3174" y="2972"/>
                  <a:ext cx="624" cy="477"/>
                </a:xfrm>
                <a:custGeom>
                  <a:avLst/>
                  <a:gdLst>
                    <a:gd name="T0" fmla="*/ 0 w 416"/>
                    <a:gd name="T1" fmla="*/ 1793 h 318"/>
                    <a:gd name="T2" fmla="*/ 2097 w 416"/>
                    <a:gd name="T3" fmla="*/ 0 h 318"/>
                    <a:gd name="T4" fmla="*/ 3845 w 416"/>
                    <a:gd name="T5" fmla="*/ 10456 h 318"/>
                    <a:gd name="T6" fmla="*/ 5607 w 416"/>
                    <a:gd name="T7" fmla="*/ 9531 h 318"/>
                    <a:gd name="T8" fmla="*/ 7673 w 416"/>
                    <a:gd name="T9" fmla="*/ 10966 h 318"/>
                    <a:gd name="T10" fmla="*/ 9158 w 416"/>
                    <a:gd name="T11" fmla="*/ 11421 h 318"/>
                    <a:gd name="T12" fmla="*/ 10921 w 416"/>
                    <a:gd name="T13" fmla="*/ 11074 h 318"/>
                    <a:gd name="T14" fmla="*/ 12735 w 416"/>
                    <a:gd name="T15" fmla="*/ 12066 h 318"/>
                    <a:gd name="T16" fmla="*/ 14283 w 416"/>
                    <a:gd name="T17" fmla="*/ 11421 h 318"/>
                    <a:gd name="T18" fmla="*/ 15995 w 416"/>
                    <a:gd name="T19" fmla="*/ 12210 h 3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16"/>
                    <a:gd name="T31" fmla="*/ 0 h 318"/>
                    <a:gd name="T32" fmla="*/ 416 w 416"/>
                    <a:gd name="T33" fmla="*/ 318 h 3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16" h="318">
                      <a:moveTo>
                        <a:pt x="0" y="47"/>
                      </a:moveTo>
                      <a:lnTo>
                        <a:pt x="55" y="0"/>
                      </a:lnTo>
                      <a:lnTo>
                        <a:pt x="100" y="272"/>
                      </a:lnTo>
                      <a:lnTo>
                        <a:pt x="146" y="248"/>
                      </a:lnTo>
                      <a:lnTo>
                        <a:pt x="199" y="285"/>
                      </a:lnTo>
                      <a:lnTo>
                        <a:pt x="238" y="297"/>
                      </a:lnTo>
                      <a:lnTo>
                        <a:pt x="284" y="288"/>
                      </a:lnTo>
                      <a:lnTo>
                        <a:pt x="331" y="314"/>
                      </a:lnTo>
                      <a:lnTo>
                        <a:pt x="371" y="297"/>
                      </a:lnTo>
                      <a:lnTo>
                        <a:pt x="416" y="318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2" name="Freeform 94"/>
                <p:cNvSpPr>
                  <a:spLocks noChangeAspect="1"/>
                </p:cNvSpPr>
                <p:nvPr/>
              </p:nvSpPr>
              <p:spPr bwMode="auto">
                <a:xfrm>
                  <a:off x="3174" y="2670"/>
                  <a:ext cx="2001" cy="779"/>
                </a:xfrm>
                <a:custGeom>
                  <a:avLst/>
                  <a:gdLst>
                    <a:gd name="T0" fmla="*/ 0 w 1334"/>
                    <a:gd name="T1" fmla="*/ 9425 h 519"/>
                    <a:gd name="T2" fmla="*/ 1793 w 1334"/>
                    <a:gd name="T3" fmla="*/ 11571 h 519"/>
                    <a:gd name="T4" fmla="*/ 3618 w 1334"/>
                    <a:gd name="T5" fmla="*/ 17377 h 519"/>
                    <a:gd name="T6" fmla="*/ 5607 w 1334"/>
                    <a:gd name="T7" fmla="*/ 15514 h 519"/>
                    <a:gd name="T8" fmla="*/ 7107 w 1334"/>
                    <a:gd name="T9" fmla="*/ 9516 h 519"/>
                    <a:gd name="T10" fmla="*/ 8914 w 1334"/>
                    <a:gd name="T11" fmla="*/ 4997 h 519"/>
                    <a:gd name="T12" fmla="*/ 10759 w 1334"/>
                    <a:gd name="T13" fmla="*/ 9719 h 519"/>
                    <a:gd name="T14" fmla="*/ 12413 w 1334"/>
                    <a:gd name="T15" fmla="*/ 5231 h 519"/>
                    <a:gd name="T16" fmla="*/ 14249 w 1334"/>
                    <a:gd name="T17" fmla="*/ 7852 h 519"/>
                    <a:gd name="T18" fmla="*/ 16069 w 1334"/>
                    <a:gd name="T19" fmla="*/ 3242 h 519"/>
                    <a:gd name="T20" fmla="*/ 17793 w 1334"/>
                    <a:gd name="T21" fmla="*/ 6846 h 519"/>
                    <a:gd name="T22" fmla="*/ 19546 w 1334"/>
                    <a:gd name="T23" fmla="*/ 4152 h 519"/>
                    <a:gd name="T24" fmla="*/ 21189 w 1334"/>
                    <a:gd name="T25" fmla="*/ 3909 h 519"/>
                    <a:gd name="T26" fmla="*/ 23133 w 1334"/>
                    <a:gd name="T27" fmla="*/ 4528 h 519"/>
                    <a:gd name="T28" fmla="*/ 24824 w 1334"/>
                    <a:gd name="T29" fmla="*/ 7619 h 519"/>
                    <a:gd name="T30" fmla="*/ 26690 w 1334"/>
                    <a:gd name="T31" fmla="*/ 2322 h 519"/>
                    <a:gd name="T32" fmla="*/ 28401 w 1334"/>
                    <a:gd name="T33" fmla="*/ 0 h 519"/>
                    <a:gd name="T34" fmla="*/ 30177 w 1334"/>
                    <a:gd name="T35" fmla="*/ 6574 h 519"/>
                    <a:gd name="T36" fmla="*/ 31986 w 1334"/>
                    <a:gd name="T37" fmla="*/ 4015 h 519"/>
                    <a:gd name="T38" fmla="*/ 33760 w 1334"/>
                    <a:gd name="T39" fmla="*/ 3791 h 519"/>
                    <a:gd name="T40" fmla="*/ 35218 w 1334"/>
                    <a:gd name="T41" fmla="*/ 7619 h 519"/>
                    <a:gd name="T42" fmla="*/ 37210 w 1334"/>
                    <a:gd name="T43" fmla="*/ 13668 h 519"/>
                    <a:gd name="T44" fmla="*/ 38920 w 1334"/>
                    <a:gd name="T45" fmla="*/ 14355 h 519"/>
                    <a:gd name="T46" fmla="*/ 40413 w 1334"/>
                    <a:gd name="T47" fmla="*/ 18217 h 519"/>
                    <a:gd name="T48" fmla="*/ 42132 w 1334"/>
                    <a:gd name="T49" fmla="*/ 18672 h 519"/>
                    <a:gd name="T50" fmla="*/ 44247 w 1334"/>
                    <a:gd name="T51" fmla="*/ 18528 h 519"/>
                    <a:gd name="T52" fmla="*/ 45867 w 1334"/>
                    <a:gd name="T53" fmla="*/ 19220 h 519"/>
                    <a:gd name="T54" fmla="*/ 47889 w 1334"/>
                    <a:gd name="T55" fmla="*/ 18628 h 519"/>
                    <a:gd name="T56" fmla="*/ 49518 w 1334"/>
                    <a:gd name="T57" fmla="*/ 19796 h 519"/>
                    <a:gd name="T58" fmla="*/ 51273 w 1334"/>
                    <a:gd name="T59" fmla="*/ 20069 h 5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334"/>
                    <a:gd name="T91" fmla="*/ 0 h 519"/>
                    <a:gd name="T92" fmla="*/ 1334 w 1334"/>
                    <a:gd name="T93" fmla="*/ 519 h 5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334" h="519">
                      <a:moveTo>
                        <a:pt x="0" y="244"/>
                      </a:moveTo>
                      <a:lnTo>
                        <a:pt x="47" y="299"/>
                      </a:lnTo>
                      <a:lnTo>
                        <a:pt x="94" y="450"/>
                      </a:lnTo>
                      <a:lnTo>
                        <a:pt x="146" y="401"/>
                      </a:lnTo>
                      <a:lnTo>
                        <a:pt x="185" y="246"/>
                      </a:lnTo>
                      <a:lnTo>
                        <a:pt x="232" y="129"/>
                      </a:lnTo>
                      <a:lnTo>
                        <a:pt x="280" y="251"/>
                      </a:lnTo>
                      <a:lnTo>
                        <a:pt x="323" y="135"/>
                      </a:lnTo>
                      <a:lnTo>
                        <a:pt x="371" y="203"/>
                      </a:lnTo>
                      <a:lnTo>
                        <a:pt x="418" y="84"/>
                      </a:lnTo>
                      <a:lnTo>
                        <a:pt x="463" y="177"/>
                      </a:lnTo>
                      <a:lnTo>
                        <a:pt x="509" y="107"/>
                      </a:lnTo>
                      <a:lnTo>
                        <a:pt x="551" y="101"/>
                      </a:lnTo>
                      <a:lnTo>
                        <a:pt x="602" y="117"/>
                      </a:lnTo>
                      <a:lnTo>
                        <a:pt x="646" y="197"/>
                      </a:lnTo>
                      <a:lnTo>
                        <a:pt x="694" y="60"/>
                      </a:lnTo>
                      <a:lnTo>
                        <a:pt x="739" y="0"/>
                      </a:lnTo>
                      <a:lnTo>
                        <a:pt x="785" y="170"/>
                      </a:lnTo>
                      <a:lnTo>
                        <a:pt x="832" y="104"/>
                      </a:lnTo>
                      <a:lnTo>
                        <a:pt x="878" y="98"/>
                      </a:lnTo>
                      <a:lnTo>
                        <a:pt x="916" y="197"/>
                      </a:lnTo>
                      <a:lnTo>
                        <a:pt x="968" y="353"/>
                      </a:lnTo>
                      <a:lnTo>
                        <a:pt x="1013" y="371"/>
                      </a:lnTo>
                      <a:lnTo>
                        <a:pt x="1051" y="471"/>
                      </a:lnTo>
                      <a:lnTo>
                        <a:pt x="1096" y="483"/>
                      </a:lnTo>
                      <a:lnTo>
                        <a:pt x="1151" y="479"/>
                      </a:lnTo>
                      <a:lnTo>
                        <a:pt x="1193" y="497"/>
                      </a:lnTo>
                      <a:lnTo>
                        <a:pt x="1246" y="482"/>
                      </a:lnTo>
                      <a:lnTo>
                        <a:pt x="1288" y="512"/>
                      </a:lnTo>
                      <a:lnTo>
                        <a:pt x="1334" y="519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3" name="Freeform 95"/>
                <p:cNvSpPr>
                  <a:spLocks noChangeAspect="1"/>
                </p:cNvSpPr>
                <p:nvPr/>
              </p:nvSpPr>
              <p:spPr bwMode="auto">
                <a:xfrm>
                  <a:off x="3171" y="2954"/>
                  <a:ext cx="1453" cy="490"/>
                </a:xfrm>
                <a:custGeom>
                  <a:avLst/>
                  <a:gdLst>
                    <a:gd name="T0" fmla="*/ 0 w 969"/>
                    <a:gd name="T1" fmla="*/ 2153 h 327"/>
                    <a:gd name="T2" fmla="*/ 2458 w 969"/>
                    <a:gd name="T3" fmla="*/ 1905 h 327"/>
                    <a:gd name="T4" fmla="*/ 3827 w 969"/>
                    <a:gd name="T5" fmla="*/ 7089 h 327"/>
                    <a:gd name="T6" fmla="*/ 5434 w 969"/>
                    <a:gd name="T7" fmla="*/ 0 h 327"/>
                    <a:gd name="T8" fmla="*/ 7127 w 969"/>
                    <a:gd name="T9" fmla="*/ 303 h 327"/>
                    <a:gd name="T10" fmla="*/ 9076 w 969"/>
                    <a:gd name="T11" fmla="*/ 2924 h 327"/>
                    <a:gd name="T12" fmla="*/ 10741 w 969"/>
                    <a:gd name="T13" fmla="*/ 3429 h 327"/>
                    <a:gd name="T14" fmla="*/ 12428 w 969"/>
                    <a:gd name="T15" fmla="*/ 8092 h 327"/>
                    <a:gd name="T16" fmla="*/ 14067 w 969"/>
                    <a:gd name="T17" fmla="*/ 8537 h 327"/>
                    <a:gd name="T18" fmla="*/ 16206 w 969"/>
                    <a:gd name="T19" fmla="*/ 11517 h 327"/>
                    <a:gd name="T20" fmla="*/ 17953 w 969"/>
                    <a:gd name="T21" fmla="*/ 11063 h 327"/>
                    <a:gd name="T22" fmla="*/ 19655 w 969"/>
                    <a:gd name="T23" fmla="*/ 12126 h 327"/>
                    <a:gd name="T24" fmla="*/ 22765 w 969"/>
                    <a:gd name="T25" fmla="*/ 12226 h 327"/>
                    <a:gd name="T26" fmla="*/ 24767 w 969"/>
                    <a:gd name="T27" fmla="*/ 11274 h 327"/>
                    <a:gd name="T28" fmla="*/ 26608 w 969"/>
                    <a:gd name="T29" fmla="*/ 12449 h 327"/>
                    <a:gd name="T30" fmla="*/ 28397 w 969"/>
                    <a:gd name="T31" fmla="*/ 10064 h 327"/>
                    <a:gd name="T32" fmla="*/ 29781 w 969"/>
                    <a:gd name="T33" fmla="*/ 12292 h 327"/>
                    <a:gd name="T34" fmla="*/ 33725 w 969"/>
                    <a:gd name="T35" fmla="*/ 12126 h 327"/>
                    <a:gd name="T36" fmla="*/ 37138 w 969"/>
                    <a:gd name="T37" fmla="*/ 12449 h 32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69"/>
                    <a:gd name="T58" fmla="*/ 0 h 327"/>
                    <a:gd name="T59" fmla="*/ 969 w 969"/>
                    <a:gd name="T60" fmla="*/ 327 h 32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69" h="327">
                      <a:moveTo>
                        <a:pt x="0" y="57"/>
                      </a:moveTo>
                      <a:lnTo>
                        <a:pt x="64" y="50"/>
                      </a:lnTo>
                      <a:lnTo>
                        <a:pt x="100" y="186"/>
                      </a:lnTo>
                      <a:lnTo>
                        <a:pt x="142" y="0"/>
                      </a:lnTo>
                      <a:lnTo>
                        <a:pt x="186" y="8"/>
                      </a:lnTo>
                      <a:lnTo>
                        <a:pt x="237" y="77"/>
                      </a:lnTo>
                      <a:lnTo>
                        <a:pt x="280" y="90"/>
                      </a:lnTo>
                      <a:lnTo>
                        <a:pt x="324" y="212"/>
                      </a:lnTo>
                      <a:lnTo>
                        <a:pt x="367" y="224"/>
                      </a:lnTo>
                      <a:lnTo>
                        <a:pt x="423" y="302"/>
                      </a:lnTo>
                      <a:lnTo>
                        <a:pt x="468" y="290"/>
                      </a:lnTo>
                      <a:lnTo>
                        <a:pt x="513" y="318"/>
                      </a:lnTo>
                      <a:lnTo>
                        <a:pt x="594" y="321"/>
                      </a:lnTo>
                      <a:lnTo>
                        <a:pt x="646" y="296"/>
                      </a:lnTo>
                      <a:lnTo>
                        <a:pt x="694" y="327"/>
                      </a:lnTo>
                      <a:lnTo>
                        <a:pt x="741" y="264"/>
                      </a:lnTo>
                      <a:lnTo>
                        <a:pt x="777" y="323"/>
                      </a:lnTo>
                      <a:lnTo>
                        <a:pt x="880" y="318"/>
                      </a:lnTo>
                      <a:lnTo>
                        <a:pt x="969" y="327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4" name="Freeform 96"/>
                <p:cNvSpPr>
                  <a:spLocks noChangeAspect="1"/>
                </p:cNvSpPr>
                <p:nvPr/>
              </p:nvSpPr>
              <p:spPr bwMode="auto">
                <a:xfrm>
                  <a:off x="3166" y="3042"/>
                  <a:ext cx="1235" cy="405"/>
                </a:xfrm>
                <a:custGeom>
                  <a:avLst/>
                  <a:gdLst>
                    <a:gd name="T0" fmla="*/ 0 w 823"/>
                    <a:gd name="T1" fmla="*/ 0 h 270"/>
                    <a:gd name="T2" fmla="*/ 2464 w 823"/>
                    <a:gd name="T3" fmla="*/ 2868 h 270"/>
                    <a:gd name="T4" fmla="*/ 4062 w 823"/>
                    <a:gd name="T5" fmla="*/ 3325 h 270"/>
                    <a:gd name="T6" fmla="*/ 5609 w 823"/>
                    <a:gd name="T7" fmla="*/ 2673 h 270"/>
                    <a:gd name="T8" fmla="*/ 7458 w 823"/>
                    <a:gd name="T9" fmla="*/ 3483 h 270"/>
                    <a:gd name="T10" fmla="*/ 9382 w 823"/>
                    <a:gd name="T11" fmla="*/ 1854 h 270"/>
                    <a:gd name="T12" fmla="*/ 11031 w 823"/>
                    <a:gd name="T13" fmla="*/ 5224 h 270"/>
                    <a:gd name="T14" fmla="*/ 12731 w 823"/>
                    <a:gd name="T15" fmla="*/ 6837 h 270"/>
                    <a:gd name="T16" fmla="*/ 14740 w 823"/>
                    <a:gd name="T17" fmla="*/ 9144 h 270"/>
                    <a:gd name="T18" fmla="*/ 19023 w 823"/>
                    <a:gd name="T19" fmla="*/ 10044 h 270"/>
                    <a:gd name="T20" fmla="*/ 22119 w 823"/>
                    <a:gd name="T21" fmla="*/ 9679 h 270"/>
                    <a:gd name="T22" fmla="*/ 23306 w 823"/>
                    <a:gd name="T23" fmla="*/ 9144 h 270"/>
                    <a:gd name="T24" fmla="*/ 25365 w 823"/>
                    <a:gd name="T25" fmla="*/ 9085 h 270"/>
                    <a:gd name="T26" fmla="*/ 27074 w 823"/>
                    <a:gd name="T27" fmla="*/ 9906 h 270"/>
                    <a:gd name="T28" fmla="*/ 30465 w 823"/>
                    <a:gd name="T29" fmla="*/ 9543 h 270"/>
                    <a:gd name="T30" fmla="*/ 31753 w 823"/>
                    <a:gd name="T31" fmla="*/ 10360 h 27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23"/>
                    <a:gd name="T49" fmla="*/ 0 h 270"/>
                    <a:gd name="T50" fmla="*/ 823 w 823"/>
                    <a:gd name="T51" fmla="*/ 270 h 27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23" h="270">
                      <a:moveTo>
                        <a:pt x="0" y="0"/>
                      </a:moveTo>
                      <a:lnTo>
                        <a:pt x="64" y="75"/>
                      </a:lnTo>
                      <a:lnTo>
                        <a:pt x="105" y="87"/>
                      </a:lnTo>
                      <a:lnTo>
                        <a:pt x="145" y="70"/>
                      </a:lnTo>
                      <a:lnTo>
                        <a:pt x="193" y="91"/>
                      </a:lnTo>
                      <a:lnTo>
                        <a:pt x="243" y="49"/>
                      </a:lnTo>
                      <a:lnTo>
                        <a:pt x="286" y="136"/>
                      </a:lnTo>
                      <a:lnTo>
                        <a:pt x="330" y="178"/>
                      </a:lnTo>
                      <a:lnTo>
                        <a:pt x="382" y="238"/>
                      </a:lnTo>
                      <a:lnTo>
                        <a:pt x="493" y="261"/>
                      </a:lnTo>
                      <a:lnTo>
                        <a:pt x="573" y="252"/>
                      </a:lnTo>
                      <a:lnTo>
                        <a:pt x="604" y="238"/>
                      </a:lnTo>
                      <a:lnTo>
                        <a:pt x="657" y="237"/>
                      </a:lnTo>
                      <a:lnTo>
                        <a:pt x="702" y="258"/>
                      </a:lnTo>
                      <a:lnTo>
                        <a:pt x="790" y="249"/>
                      </a:lnTo>
                      <a:lnTo>
                        <a:pt x="823" y="27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5" name="Text Box 9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03" y="2955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16" name="Text Box 9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03" y="2551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17" name="Text Box 9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63" y="3372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18" name="Group 100"/>
                <p:cNvGrpSpPr>
                  <a:grpSpLocks/>
                </p:cNvGrpSpPr>
                <p:nvPr/>
              </p:nvGrpSpPr>
              <p:grpSpPr bwMode="auto">
                <a:xfrm>
                  <a:off x="4454" y="2499"/>
                  <a:ext cx="710" cy="642"/>
                  <a:chOff x="1818" y="1413"/>
                  <a:chExt cx="710" cy="642"/>
                </a:xfrm>
              </p:grpSpPr>
              <p:sp>
                <p:nvSpPr>
                  <p:cNvPr id="33819" name="Line 1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0" name="Line 1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1" name="Line 1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2" name="Line 1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3" name="Text Box 10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24" name="Text Box 10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25" name="Text Box 10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26" name="Text Box 10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27" name="Text Box 10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</p:grpSp>
        <p:sp>
          <p:nvSpPr>
            <p:cNvPr id="33799" name="AutoShape 116"/>
            <p:cNvSpPr>
              <a:spLocks noChangeArrowheads="1"/>
            </p:cNvSpPr>
            <p:nvPr/>
          </p:nvSpPr>
          <p:spPr bwMode="auto">
            <a:xfrm>
              <a:off x="2328" y="731"/>
              <a:ext cx="696" cy="249"/>
            </a:xfrm>
            <a:prstGeom prst="wedgeRectCallout">
              <a:avLst>
                <a:gd name="adj1" fmla="val 5352"/>
                <a:gd name="adj2" fmla="val 122181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>
                  <a:sym typeface="Symbol" pitchFamily="-105" charset="2"/>
                </a:rPr>
                <a:t>sexuální</a:t>
              </a:r>
            </a:p>
          </p:txBody>
        </p:sp>
        <p:sp>
          <p:nvSpPr>
            <p:cNvPr id="33800" name="AutoShape 117"/>
            <p:cNvSpPr>
              <a:spLocks noChangeArrowheads="1"/>
            </p:cNvSpPr>
            <p:nvPr/>
          </p:nvSpPr>
          <p:spPr bwMode="auto">
            <a:xfrm>
              <a:off x="3429" y="737"/>
              <a:ext cx="1273" cy="249"/>
            </a:xfrm>
            <a:prstGeom prst="wedgeRectCallout">
              <a:avLst>
                <a:gd name="adj1" fmla="val -33625"/>
                <a:gd name="adj2" fmla="val 118907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>
                  <a:sym typeface="Symbol" pitchFamily="-105" charset="2"/>
                </a:rPr>
                <a:t>simulace asexuality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8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5"/>
          <p:cNvSpPr txBox="1">
            <a:spLocks noChangeArrowheads="1"/>
          </p:cNvSpPr>
          <p:nvPr/>
        </p:nvSpPr>
        <p:spPr bwMode="auto">
          <a:xfrm>
            <a:off x="2608263" y="217488"/>
            <a:ext cx="3995902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800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EVOLUCE GENOMU</a:t>
            </a:r>
          </a:p>
        </p:txBody>
      </p:sp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490538" y="1314835"/>
            <a:ext cx="8032968" cy="319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</a:rPr>
              <a:t>Velikost genomu a cytoplazmatický poměr (C-</a:t>
            </a:r>
            <a:r>
              <a:rPr lang="cs-CZ" sz="2000" b="0" dirty="0" err="1">
                <a:latin typeface="Arial" charset="0"/>
              </a:rPr>
              <a:t>value</a:t>
            </a:r>
            <a:r>
              <a:rPr lang="cs-CZ" sz="2000" b="0" dirty="0" smtClean="0">
                <a:latin typeface="Arial" charset="0"/>
              </a:rPr>
              <a:t>):</a:t>
            </a:r>
            <a:br>
              <a:rPr lang="cs-CZ" sz="2000" b="0" dirty="0" smtClean="0">
                <a:latin typeface="Arial" charset="0"/>
              </a:rPr>
            </a:br>
            <a:r>
              <a:rPr lang="cs-CZ" sz="2000" b="0" dirty="0" smtClean="0">
                <a:latin typeface="Arial" charset="0"/>
              </a:rPr>
              <a:t>	C-</a:t>
            </a:r>
            <a:r>
              <a:rPr lang="cs-CZ" sz="2000" b="0" dirty="0" err="1" smtClean="0">
                <a:latin typeface="Arial" charset="0"/>
              </a:rPr>
              <a:t>value</a:t>
            </a:r>
            <a:r>
              <a:rPr lang="cs-CZ" sz="2000" b="0" dirty="0" smtClean="0">
                <a:latin typeface="Arial" charset="0"/>
              </a:rPr>
              <a:t> </a:t>
            </a:r>
            <a:r>
              <a:rPr lang="cs-CZ" sz="2000" b="0" dirty="0">
                <a:latin typeface="Arial" charset="0"/>
              </a:rPr>
              <a:t>= množství DNA v haploidním genomu (</a:t>
            </a:r>
            <a:r>
              <a:rPr lang="cs-CZ" sz="2000" b="0" dirty="0" err="1">
                <a:latin typeface="Arial" charset="0"/>
              </a:rPr>
              <a:t>pg</a:t>
            </a:r>
            <a:r>
              <a:rPr lang="cs-CZ" sz="2000" b="0" dirty="0">
                <a:latin typeface="Arial" charset="0"/>
              </a:rPr>
              <a:t>, </a:t>
            </a:r>
            <a:r>
              <a:rPr lang="cs-CZ" sz="2000" b="0" dirty="0" err="1">
                <a:latin typeface="Arial" charset="0"/>
              </a:rPr>
              <a:t>bp</a:t>
            </a:r>
            <a:r>
              <a:rPr lang="cs-CZ" sz="2000" b="0" dirty="0">
                <a:latin typeface="Arial" charset="0"/>
              </a:rPr>
              <a:t>)</a:t>
            </a:r>
          </a:p>
          <a:p>
            <a:pPr defTabSz="360000" eaLnBrk="0" hangingPunct="0">
              <a:spcAft>
                <a:spcPts val="1000"/>
              </a:spcAft>
            </a:pPr>
            <a:endParaRPr lang="cs-CZ" sz="2000" b="0" dirty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 err="1">
                <a:solidFill>
                  <a:srgbClr val="E60000"/>
                </a:solidFill>
                <a:latin typeface="Arial" charset="0"/>
              </a:rPr>
              <a:t>Prokaryota</a:t>
            </a:r>
            <a:r>
              <a:rPr lang="cs-CZ" sz="2000" b="0" dirty="0">
                <a:solidFill>
                  <a:srgbClr val="E60000"/>
                </a:solidFill>
                <a:latin typeface="Arial" charset="0"/>
              </a:rPr>
              <a:t>: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</a:rPr>
              <a:t>6</a:t>
            </a:r>
            <a:r>
              <a:rPr lang="cs-CZ" sz="2000" b="0" dirty="0">
                <a:latin typeface="Arial" charset="0"/>
                <a:sym typeface="Symbol" pitchFamily="18" charset="2"/>
              </a:rPr>
              <a:t>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5</a:t>
            </a:r>
            <a:r>
              <a:rPr lang="cs-CZ" sz="2000" b="0" dirty="0">
                <a:latin typeface="Arial" charset="0"/>
                <a:sym typeface="Symbol" pitchFamily="18" charset="2"/>
              </a:rPr>
              <a:t> – 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7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(</a:t>
            </a:r>
            <a:r>
              <a:rPr lang="cs-CZ" sz="2000" b="0" dirty="0" smtClean="0">
                <a:latin typeface="Arial" charset="0"/>
                <a:sym typeface="Symbol" pitchFamily="18" charset="2"/>
              </a:rPr>
              <a:t>20-násobné rozpětí)</a:t>
            </a:r>
            <a:endParaRPr lang="cs-CZ" sz="2000" b="0" dirty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nejmenší: </a:t>
            </a:r>
            <a:r>
              <a:rPr lang="cs-CZ" sz="2000" b="0" i="1" dirty="0" err="1" smtClean="0">
                <a:latin typeface="Arial" charset="0"/>
                <a:sym typeface="Symbol" pitchFamily="18" charset="2"/>
              </a:rPr>
              <a:t>Mycoplasma</a:t>
            </a:r>
            <a:r>
              <a:rPr lang="cs-CZ" sz="2000" b="0" i="1" dirty="0" smtClean="0">
                <a:latin typeface="Arial" charset="0"/>
                <a:sym typeface="Symbol" pitchFamily="18" charset="2"/>
              </a:rPr>
              <a:t> </a:t>
            </a:r>
            <a:r>
              <a:rPr lang="cs-CZ" sz="2000" b="0" i="1" dirty="0" err="1" smtClean="0">
                <a:latin typeface="Arial" charset="0"/>
                <a:sym typeface="Symbol" pitchFamily="18" charset="2"/>
              </a:rPr>
              <a:t>genitalium</a:t>
            </a:r>
            <a:r>
              <a:rPr lang="cs-CZ" sz="2000" b="0" dirty="0" smtClean="0">
                <a:latin typeface="Arial" charset="0"/>
                <a:sym typeface="Symbol" pitchFamily="18" charset="2"/>
              </a:rPr>
              <a:t> 525 genů, nejmenší funkční uměle</a:t>
            </a:r>
            <a:br>
              <a:rPr lang="cs-CZ" sz="2000" b="0" dirty="0" smtClean="0">
                <a:latin typeface="Arial" charset="0"/>
                <a:sym typeface="Symbol" pitchFamily="18" charset="2"/>
              </a:rPr>
            </a:br>
            <a:r>
              <a:rPr lang="cs-CZ" sz="2000" b="0" dirty="0" smtClean="0">
                <a:latin typeface="Arial" charset="0"/>
                <a:sym typeface="Symbol" pitchFamily="18" charset="2"/>
              </a:rPr>
              <a:t>	syntetizovaný genom </a:t>
            </a:r>
            <a:r>
              <a:rPr lang="cs-CZ" sz="2000" b="0" dirty="0" smtClean="0">
                <a:latin typeface="Arial" charset="0"/>
                <a:sym typeface="Symbol"/>
              </a:rPr>
              <a:t> 473 genů (odvozený od </a:t>
            </a:r>
            <a:r>
              <a:rPr lang="cs-CZ" sz="2000" b="0" i="1" dirty="0" smtClean="0">
                <a:latin typeface="Arial" charset="0"/>
                <a:sym typeface="Symbol"/>
              </a:rPr>
              <a:t>M. </a:t>
            </a:r>
            <a:r>
              <a:rPr lang="cs-CZ" sz="2000" b="0" i="1" dirty="0" err="1" smtClean="0">
                <a:latin typeface="Arial" charset="0"/>
                <a:sym typeface="Symbol"/>
              </a:rPr>
              <a:t>mycoides</a:t>
            </a:r>
            <a:r>
              <a:rPr lang="cs-CZ" sz="2000" b="0" dirty="0" smtClean="0">
                <a:latin typeface="Arial" charset="0"/>
                <a:sym typeface="Symbol"/>
              </a:rPr>
              <a:t>)</a:t>
            </a:r>
            <a:endParaRPr lang="cs-CZ" sz="2000" b="0" dirty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největší: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někt</a:t>
            </a:r>
            <a:r>
              <a:rPr lang="cs-CZ" sz="2000" b="0" dirty="0">
                <a:latin typeface="Arial" charset="0"/>
                <a:sym typeface="Symbol" pitchFamily="18" charset="2"/>
              </a:rPr>
              <a:t>. G+ bakterie, </a:t>
            </a:r>
            <a:r>
              <a:rPr lang="cs-CZ" sz="2000" b="0" dirty="0" smtClean="0">
                <a:latin typeface="Arial" charset="0"/>
                <a:sym typeface="Symbol" pitchFamily="18" charset="2"/>
              </a:rPr>
              <a:t>sinice</a:t>
            </a:r>
            <a:endParaRPr lang="cs-CZ" sz="2000" b="0" dirty="0">
              <a:latin typeface="Arial" charset="0"/>
              <a:sym typeface="Symbol" pitchFamily="18" charset="2"/>
            </a:endParaRPr>
          </a:p>
        </p:txBody>
      </p:sp>
      <p:pic>
        <p:nvPicPr>
          <p:cNvPr id="4" name="Picture 5" descr="http://upload.wikimedia.org/wikipedia/commons/8/80/Genome_Sizes.png"/>
          <p:cNvPicPr>
            <a:picLocks noChangeAspect="1" noChangeArrowheads="1"/>
          </p:cNvPicPr>
          <p:nvPr/>
        </p:nvPicPr>
        <p:blipFill>
          <a:blip r:embed="rId3" cstate="print"/>
          <a:srcRect b="83702"/>
          <a:stretch>
            <a:fillRect/>
          </a:stretch>
        </p:blipFill>
        <p:spPr bwMode="auto">
          <a:xfrm>
            <a:off x="1253835" y="5092843"/>
            <a:ext cx="6453187" cy="7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70841" y="217488"/>
            <a:ext cx="491031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Výhody pohlavního rozmnožování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0538" y="890150"/>
            <a:ext cx="4447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0" dirty="0" smtClean="0">
                <a:solidFill>
                  <a:srgbClr val="F00000"/>
                </a:solidFill>
              </a:rPr>
              <a:t>1. </a:t>
            </a:r>
            <a:r>
              <a:rPr lang="cs-CZ" sz="2400" b="0" dirty="0" err="1" smtClean="0">
                <a:solidFill>
                  <a:srgbClr val="F00000"/>
                </a:solidFill>
              </a:rPr>
              <a:t>Fisherův</a:t>
            </a:r>
            <a:r>
              <a:rPr lang="cs-CZ" sz="2400" b="0" dirty="0" smtClean="0">
                <a:solidFill>
                  <a:srgbClr val="F00000"/>
                </a:solidFill>
              </a:rPr>
              <a:t>-</a:t>
            </a:r>
            <a:r>
              <a:rPr lang="cs-CZ" sz="2400" b="0" dirty="0" err="1" smtClean="0">
                <a:solidFill>
                  <a:srgbClr val="F00000"/>
                </a:solidFill>
              </a:rPr>
              <a:t>Mullerův</a:t>
            </a:r>
            <a:r>
              <a:rPr lang="cs-CZ" sz="2400" b="0" dirty="0" smtClean="0">
                <a:solidFill>
                  <a:srgbClr val="F00000"/>
                </a:solidFill>
              </a:rPr>
              <a:t> argument:</a:t>
            </a:r>
            <a:endParaRPr lang="cs-CZ" sz="2400" dirty="0"/>
          </a:p>
        </p:txBody>
      </p:sp>
      <p:pic>
        <p:nvPicPr>
          <p:cNvPr id="7" name="Picture 4" descr="Rekombinace"/>
          <p:cNvPicPr>
            <a:picLocks noChangeAspect="1" noChangeArrowheads="1"/>
          </p:cNvPicPr>
          <p:nvPr/>
        </p:nvPicPr>
        <p:blipFill>
          <a:blip r:embed="rId2" cstate="print"/>
          <a:srcRect t="4547" b="30957"/>
          <a:stretch>
            <a:fillRect/>
          </a:stretch>
        </p:blipFill>
        <p:spPr bwMode="auto">
          <a:xfrm>
            <a:off x="2344052" y="2221091"/>
            <a:ext cx="5042505" cy="398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 bwMode="auto">
          <a:xfrm>
            <a:off x="2918182" y="2010884"/>
            <a:ext cx="400444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4631370" y="156945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smtClean="0"/>
              <a:t>čas</a:t>
            </a:r>
            <a:endParaRPr lang="cs-CZ" b="0" dirty="0"/>
          </a:p>
        </p:txBody>
      </p:sp>
      <p:sp>
        <p:nvSpPr>
          <p:cNvPr id="11" name="AutoShape 116"/>
          <p:cNvSpPr>
            <a:spLocks noChangeArrowheads="1"/>
          </p:cNvSpPr>
          <p:nvPr/>
        </p:nvSpPr>
        <p:spPr bwMode="auto">
          <a:xfrm>
            <a:off x="140002" y="3833005"/>
            <a:ext cx="2315725" cy="868528"/>
          </a:xfrm>
          <a:prstGeom prst="wedgeRectCallout">
            <a:avLst>
              <a:gd name="adj1" fmla="val 82055"/>
              <a:gd name="adj2" fmla="val -7265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výhodné alely </a:t>
            </a:r>
            <a:r>
              <a:rPr lang="cs-CZ" sz="1600" b="0" i="1" dirty="0" smtClean="0">
                <a:sym typeface="Symbol" pitchFamily="-105" charset="2"/>
              </a:rPr>
              <a:t>A</a:t>
            </a:r>
            <a:r>
              <a:rPr lang="cs-CZ" sz="1600" b="0" dirty="0" smtClean="0">
                <a:sym typeface="Symbol" pitchFamily="-105" charset="2"/>
              </a:rPr>
              <a:t>, </a:t>
            </a:r>
            <a:r>
              <a:rPr lang="cs-CZ" sz="1600" b="0" i="1" dirty="0" smtClean="0">
                <a:sym typeface="Symbol" pitchFamily="-105" charset="2"/>
              </a:rPr>
              <a:t>B</a:t>
            </a:r>
            <a:r>
              <a:rPr lang="cs-CZ" sz="1600" b="0" dirty="0" smtClean="0">
                <a:sym typeface="Symbol" pitchFamily="-105" charset="2"/>
              </a:rPr>
              <a:t> a </a:t>
            </a:r>
            <a:r>
              <a:rPr lang="cs-CZ" sz="1600" b="0" i="1" dirty="0" smtClean="0">
                <a:sym typeface="Symbol" pitchFamily="-105" charset="2"/>
              </a:rPr>
              <a:t>C</a:t>
            </a:r>
            <a:r>
              <a:rPr lang="cs-CZ" sz="1600" b="0" dirty="0" smtClean="0">
                <a:sym typeface="Symbol" pitchFamily="-105" charset="2"/>
              </a:rPr>
              <a:t> vznikají u 3 různých jedinců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12" name="AutoShape 116"/>
          <p:cNvSpPr>
            <a:spLocks noChangeArrowheads="1"/>
          </p:cNvSpPr>
          <p:nvPr/>
        </p:nvSpPr>
        <p:spPr bwMode="auto">
          <a:xfrm>
            <a:off x="5284817" y="923770"/>
            <a:ext cx="2315725" cy="868528"/>
          </a:xfrm>
          <a:prstGeom prst="wedgeRectCallout">
            <a:avLst>
              <a:gd name="adj1" fmla="val -55013"/>
              <a:gd name="adj2" fmla="val 17905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jedinci </a:t>
            </a:r>
            <a:r>
              <a:rPr lang="cs-CZ" sz="1600" b="0" i="1" dirty="0" smtClean="0">
                <a:sym typeface="Symbol" pitchFamily="-105" charset="2"/>
              </a:rPr>
              <a:t>AB </a:t>
            </a:r>
            <a:r>
              <a:rPr lang="cs-CZ" sz="1600" b="0" dirty="0" smtClean="0">
                <a:sym typeface="Symbol" pitchFamily="-105" charset="2"/>
              </a:rPr>
              <a:t>vznikají jen tehdy, pokud dojde k mutaci </a:t>
            </a:r>
            <a:r>
              <a:rPr lang="cs-CZ" sz="1600" b="0" i="1" dirty="0" smtClean="0">
                <a:sym typeface="Symbol" pitchFamily="-105" charset="2"/>
              </a:rPr>
              <a:t>B</a:t>
            </a:r>
            <a:r>
              <a:rPr lang="cs-CZ" sz="1600" b="0" dirty="0" smtClean="0">
                <a:sym typeface="Symbol" pitchFamily="-105" charset="2"/>
              </a:rPr>
              <a:t> u jedince </a:t>
            </a:r>
            <a:r>
              <a:rPr lang="cs-CZ" sz="1600" b="0" i="1" dirty="0" smtClean="0">
                <a:sym typeface="Symbol" pitchFamily="-105" charset="2"/>
              </a:rPr>
              <a:t>A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13" name="AutoShape 116"/>
          <p:cNvSpPr>
            <a:spLocks noChangeArrowheads="1"/>
          </p:cNvSpPr>
          <p:nvPr/>
        </p:nvSpPr>
        <p:spPr bwMode="auto">
          <a:xfrm>
            <a:off x="5773548" y="4543877"/>
            <a:ext cx="2746648" cy="1156139"/>
          </a:xfrm>
          <a:prstGeom prst="wedgeRectCallout">
            <a:avLst>
              <a:gd name="adj1" fmla="val -84860"/>
              <a:gd name="adj2" fmla="val 996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rekombinace spojuje různé výhodné alely, které se mohou v populaci vyskytnout současně</a:t>
            </a:r>
            <a:endParaRPr lang="cs-CZ" sz="16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90538" y="217488"/>
            <a:ext cx="8486775" cy="42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 smtClean="0">
                <a:solidFill>
                  <a:srgbClr val="F00000"/>
                </a:solidFill>
              </a:rPr>
              <a:t>Účinky rekombinace: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>
                <a:solidFill>
                  <a:srgbClr val="F00000"/>
                </a:solidFill>
              </a:rPr>
              <a:t>	</a:t>
            </a:r>
            <a:r>
              <a:rPr lang="cs-CZ" b="0" dirty="0" smtClean="0"/>
              <a:t>1 </a:t>
            </a:r>
            <a:r>
              <a:rPr lang="cs-CZ" b="0" dirty="0" err="1"/>
              <a:t>lokus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 max. 2 varianty </a:t>
            </a:r>
            <a:r>
              <a:rPr lang="cs-CZ" b="0" dirty="0" smtClean="0">
                <a:sym typeface="Symbol" pitchFamily="-105" charset="2"/>
              </a:rPr>
              <a:t>gamet (heterozygot</a:t>
            </a:r>
            <a:r>
              <a:rPr lang="cs-CZ" b="0" dirty="0">
                <a:sym typeface="Symbol" pitchFamily="-105" charset="2"/>
              </a:rPr>
              <a:t>)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-105" charset="2"/>
              </a:rPr>
              <a:t>	</a:t>
            </a:r>
            <a:r>
              <a:rPr lang="cs-CZ" b="0" dirty="0" smtClean="0">
                <a:sym typeface="Symbol" pitchFamily="-105" charset="2"/>
              </a:rPr>
              <a:t>2 </a:t>
            </a:r>
            <a:r>
              <a:rPr lang="cs-CZ" b="0" dirty="0" err="1">
                <a:sym typeface="Symbol" pitchFamily="-105" charset="2"/>
              </a:rPr>
              <a:t>lokusy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</a:t>
            </a:r>
            <a:r>
              <a:rPr lang="cs-CZ" b="0" dirty="0"/>
              <a:t> 4 varianty: </a:t>
            </a:r>
            <a:r>
              <a:rPr lang="cs-CZ" b="0" dirty="0" smtClean="0"/>
              <a:t>gamety </a:t>
            </a:r>
            <a:r>
              <a:rPr lang="cs-CZ" b="0" i="1" dirty="0"/>
              <a:t>AB/ab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</a:t>
            </a:r>
            <a:r>
              <a:rPr lang="cs-CZ" b="0" dirty="0"/>
              <a:t> </a:t>
            </a:r>
            <a:r>
              <a:rPr lang="cs-CZ" b="0" i="1" dirty="0" err="1"/>
              <a:t>ab</a:t>
            </a:r>
            <a:r>
              <a:rPr lang="cs-CZ" b="0" dirty="0"/>
              <a:t>, </a:t>
            </a:r>
            <a:r>
              <a:rPr lang="cs-CZ" b="0" i="1" dirty="0" err="1"/>
              <a:t>aB</a:t>
            </a:r>
            <a:r>
              <a:rPr lang="cs-CZ" b="0" dirty="0"/>
              <a:t>, </a:t>
            </a:r>
            <a:r>
              <a:rPr lang="cs-CZ" b="0" i="1" dirty="0" err="1"/>
              <a:t>Ab</a:t>
            </a:r>
            <a:r>
              <a:rPr lang="cs-CZ" b="0" dirty="0"/>
              <a:t>, </a:t>
            </a:r>
            <a:r>
              <a:rPr lang="cs-CZ" b="0" i="1" dirty="0" err="1"/>
              <a:t>AB</a:t>
            </a:r>
            <a:endParaRPr lang="cs-CZ" b="0" i="1" dirty="0"/>
          </a:p>
          <a:p>
            <a:pPr defTabSz="360000">
              <a:spcAft>
                <a:spcPts val="1000"/>
              </a:spcAft>
            </a:pPr>
            <a:r>
              <a:rPr lang="cs-CZ" b="0" dirty="0"/>
              <a:t>	</a:t>
            </a:r>
            <a:r>
              <a:rPr lang="cs-CZ" b="0" dirty="0" smtClean="0"/>
              <a:t>10 </a:t>
            </a:r>
            <a:r>
              <a:rPr lang="cs-CZ" b="0" dirty="0" err="1"/>
              <a:t>lokusů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</a:t>
            </a:r>
            <a:r>
              <a:rPr lang="cs-CZ" b="0" dirty="0"/>
              <a:t> 2</a:t>
            </a:r>
            <a:r>
              <a:rPr lang="en-US" b="0" baseline="30000" dirty="0"/>
              <a:t>10</a:t>
            </a:r>
            <a:r>
              <a:rPr lang="cs-CZ" b="0" dirty="0"/>
              <a:t> = 1024 různých gamet a 2</a:t>
            </a:r>
            <a:r>
              <a:rPr lang="cs-CZ" b="0" i="1" baseline="30000" dirty="0"/>
              <a:t>n</a:t>
            </a:r>
            <a:r>
              <a:rPr lang="cs-CZ" b="0" baseline="30000" dirty="0"/>
              <a:t>-1</a:t>
            </a:r>
            <a:r>
              <a:rPr lang="cs-CZ" b="0" dirty="0"/>
              <a:t>(2</a:t>
            </a:r>
            <a:r>
              <a:rPr lang="cs-CZ" b="0" i="1" baseline="30000" dirty="0"/>
              <a:t>n</a:t>
            </a:r>
            <a:r>
              <a:rPr lang="cs-CZ" b="0" dirty="0"/>
              <a:t>+1) = 524 800 	</a:t>
            </a:r>
            <a:r>
              <a:rPr lang="cs-CZ" b="0" dirty="0" smtClean="0"/>
              <a:t>diploidních </a:t>
            </a:r>
            <a:r>
              <a:rPr lang="cs-CZ" b="0" dirty="0"/>
              <a:t>genotypů</a:t>
            </a:r>
            <a:br>
              <a:rPr lang="cs-CZ" b="0" dirty="0"/>
            </a:br>
            <a:endParaRPr lang="cs-CZ" b="0" dirty="0"/>
          </a:p>
          <a:p>
            <a:pPr defTabSz="360000">
              <a:spcAft>
                <a:spcPts val="1800"/>
              </a:spcAft>
            </a:pPr>
            <a:r>
              <a:rPr lang="cs-CZ" b="0" dirty="0"/>
              <a:t>z hlediska populační genetiky </a:t>
            </a:r>
            <a:r>
              <a:rPr lang="cs-CZ" b="0" i="1" dirty="0"/>
              <a:t>jediným</a:t>
            </a:r>
            <a:r>
              <a:rPr lang="cs-CZ" b="0" dirty="0"/>
              <a:t> důsledkem sexu je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>
                <a:solidFill>
                  <a:srgbClr val="DC0000"/>
                </a:solidFill>
              </a:rPr>
              <a:t>vazebná </a:t>
            </a:r>
            <a:r>
              <a:rPr lang="cs-CZ" b="0" dirty="0">
                <a:solidFill>
                  <a:srgbClr val="DC0000"/>
                </a:solidFill>
              </a:rPr>
              <a:t>rovnováha</a:t>
            </a:r>
            <a:r>
              <a:rPr lang="cs-CZ" b="0" dirty="0"/>
              <a:t> </a:t>
            </a:r>
            <a:r>
              <a:rPr lang="cs-CZ" b="0" dirty="0" smtClean="0"/>
              <a:t>– jakmile </a:t>
            </a:r>
            <a:r>
              <a:rPr lang="cs-CZ" b="0" dirty="0"/>
              <a:t>je jí dosaženo, sex ztrácí </a:t>
            </a:r>
            <a:r>
              <a:rPr lang="cs-CZ" b="0" dirty="0" smtClean="0"/>
              <a:t>smysl</a:t>
            </a:r>
          </a:p>
          <a:p>
            <a:pPr defTabSz="360000">
              <a:spcAft>
                <a:spcPts val="1800"/>
              </a:spcAft>
            </a:pPr>
            <a:r>
              <a:rPr lang="cs-CZ" b="0" dirty="0" smtClean="0">
                <a:sym typeface="Symbol" pitchFamily="-105" charset="2"/>
              </a:rPr>
              <a:t>každý </a:t>
            </a:r>
            <a:r>
              <a:rPr lang="cs-CZ" b="0" dirty="0">
                <a:sym typeface="Symbol" pitchFamily="-105" charset="2"/>
              </a:rPr>
              <a:t>model vysvětlující výhody sexu musí obsahovat mechanismus, 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  který eliminuje některé kombinace genů (vzniká </a:t>
            </a:r>
            <a:r>
              <a:rPr lang="cs-CZ" b="0" dirty="0" smtClean="0">
                <a:sym typeface="Symbol" pitchFamily="-105" charset="2"/>
              </a:rPr>
              <a:t>vazebná </a:t>
            </a:r>
            <a:r>
              <a:rPr lang="cs-CZ" b="0" dirty="0">
                <a:sym typeface="Symbol" pitchFamily="-105" charset="2"/>
              </a:rPr>
              <a:t>nerovnováha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  = LD), a vysvětlit, proč geny způsobující LD podporovány selekcí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32276" y="5120071"/>
            <a:ext cx="7733207" cy="10156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0" dirty="0" smtClean="0"/>
              <a:t>Pohlavní </a:t>
            </a:r>
            <a:r>
              <a:rPr lang="cs-CZ" b="0" dirty="0"/>
              <a:t>rozmnožování zvyšuje variabilitu a </a:t>
            </a:r>
            <a:r>
              <a:rPr lang="cs-CZ" b="0" dirty="0" smtClean="0"/>
              <a:t>tím </a:t>
            </a:r>
            <a:r>
              <a:rPr lang="cs-CZ" b="0" dirty="0"/>
              <a:t>i evoluční </a:t>
            </a:r>
            <a:r>
              <a:rPr lang="cs-CZ" b="0" dirty="0" smtClean="0"/>
              <a:t>rychlost,</a:t>
            </a:r>
            <a:endParaRPr lang="cs-CZ" b="0" dirty="0"/>
          </a:p>
          <a:p>
            <a:pPr algn="ctr"/>
            <a:r>
              <a:rPr lang="cs-CZ" b="0" dirty="0"/>
              <a:t>ale tato výhoda většinou v dlouhodobé perspektivě, </a:t>
            </a:r>
            <a:endParaRPr lang="cs-CZ" b="0" dirty="0" smtClean="0"/>
          </a:p>
          <a:p>
            <a:pPr algn="ctr"/>
            <a:r>
              <a:rPr lang="cs-CZ" b="0" dirty="0" smtClean="0"/>
              <a:t>asexualita krátkodobě výhodnější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2464115" y="602777"/>
            <a:ext cx="5013135" cy="695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90538" y="217488"/>
            <a:ext cx="835504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cs-CZ" b="0" dirty="0" smtClean="0"/>
              <a:t>Př.: kvasinky (</a:t>
            </a:r>
            <a:r>
              <a:rPr lang="cs-CZ" b="0" i="1" dirty="0" err="1" smtClean="0"/>
              <a:t>Saccharomyces</a:t>
            </a:r>
            <a:r>
              <a:rPr lang="cs-CZ" b="0" i="1" dirty="0" smtClean="0"/>
              <a:t> </a:t>
            </a:r>
            <a:r>
              <a:rPr lang="cs-CZ" b="0" i="1" dirty="0" err="1" smtClean="0"/>
              <a:t>cerevisiae</a:t>
            </a:r>
            <a:r>
              <a:rPr lang="cs-CZ" b="0" dirty="0" smtClean="0"/>
              <a:t>)</a:t>
            </a:r>
          </a:p>
          <a:p>
            <a:pPr defTabSz="360000">
              <a:spcAft>
                <a:spcPts val="600"/>
              </a:spcAft>
            </a:pPr>
            <a:r>
              <a:rPr lang="cs-CZ" b="0" dirty="0" smtClean="0"/>
              <a:t>	příznivé prostředí: dostatek glukózy, optimální teplota </a:t>
            </a:r>
            <a:r>
              <a:rPr lang="cs-CZ" b="0" dirty="0" smtClean="0">
                <a:sym typeface="Symbol"/>
              </a:rPr>
              <a:t> žádný rozdíl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nepříznivé prostředí: nedostatek glukózy, vysoká teplota </a:t>
            </a:r>
            <a:endParaRPr lang="cs-CZ" b="0" dirty="0"/>
          </a:p>
        </p:txBody>
      </p:sp>
      <p:sp>
        <p:nvSpPr>
          <p:cNvPr id="4" name="AutoShape 116"/>
          <p:cNvSpPr>
            <a:spLocks noChangeArrowheads="1"/>
          </p:cNvSpPr>
          <p:nvPr/>
        </p:nvSpPr>
        <p:spPr bwMode="auto">
          <a:xfrm>
            <a:off x="1420703" y="1480533"/>
            <a:ext cx="2825476" cy="1094499"/>
          </a:xfrm>
          <a:prstGeom prst="wedgeRectCallout">
            <a:avLst>
              <a:gd name="adj1" fmla="val 38727"/>
              <a:gd name="adj2" fmla="val 9743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v nepříznivém prostředí  rostly sexuální linie rychleji než asexuální</a:t>
            </a:r>
            <a:endParaRPr lang="cs-CZ" sz="1800" b="0" dirty="0">
              <a:sym typeface="Symbol" pitchFamily="-105" charset="2"/>
            </a:endParaRPr>
          </a:p>
        </p:txBody>
      </p:sp>
      <p:cxnSp>
        <p:nvCxnSpPr>
          <p:cNvPr id="6" name="Pravoúhlá spojovací čára 5"/>
          <p:cNvCxnSpPr/>
          <p:nvPr/>
        </p:nvCxnSpPr>
        <p:spPr bwMode="auto">
          <a:xfrm rot="5400000">
            <a:off x="5102773" y="1455682"/>
            <a:ext cx="578069" cy="2312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490538" y="1290638"/>
            <a:ext cx="72074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/>
              <a:t>Jediným způsobem, jak uniknout škodlivým mutacím jsou buď</a:t>
            </a:r>
            <a:br>
              <a:rPr lang="cs-CZ" b="0" dirty="0"/>
            </a:br>
            <a:r>
              <a:rPr lang="cs-CZ" b="0" dirty="0"/>
              <a:t> </a:t>
            </a:r>
          </a:p>
          <a:p>
            <a:pPr defTabSz="360000"/>
            <a:r>
              <a:rPr lang="cs-CZ" b="0" dirty="0"/>
              <a:t>	</a:t>
            </a:r>
            <a:r>
              <a:rPr lang="cs-CZ" b="0" dirty="0" smtClean="0"/>
              <a:t>zpětné </a:t>
            </a:r>
            <a:r>
              <a:rPr lang="cs-CZ" b="0" dirty="0"/>
              <a:t>mutace, nebo</a:t>
            </a:r>
          </a:p>
          <a:p>
            <a:pPr defTabSz="360000"/>
            <a:r>
              <a:rPr lang="cs-CZ" b="0" dirty="0" smtClean="0"/>
              <a:t>	</a:t>
            </a:r>
            <a:r>
              <a:rPr lang="cs-CZ" b="0" dirty="0" smtClean="0"/>
              <a:t>mutace, které ruší </a:t>
            </a:r>
            <a:r>
              <a:rPr lang="cs-CZ" b="0" dirty="0"/>
              <a:t>vliv mutace </a:t>
            </a:r>
            <a:r>
              <a:rPr lang="cs-CZ" b="0" dirty="0" smtClean="0"/>
              <a:t>předchozí</a:t>
            </a:r>
            <a:endParaRPr lang="cs-CZ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35862" y="217488"/>
            <a:ext cx="5103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2. Eliminace škodlivých mutací I.</a:t>
            </a:r>
            <a:br>
              <a:rPr lang="cs-CZ" sz="2400" b="0" dirty="0" smtClean="0">
                <a:solidFill>
                  <a:srgbClr val="F00000"/>
                </a:solidFill>
              </a:rPr>
            </a:br>
            <a:r>
              <a:rPr lang="cs-CZ" sz="2400" b="0" dirty="0" err="1" smtClean="0">
                <a:solidFill>
                  <a:srgbClr val="F00000"/>
                </a:solidFill>
              </a:rPr>
              <a:t>Mullerova</a:t>
            </a:r>
            <a:r>
              <a:rPr lang="cs-CZ" sz="2400" b="0" dirty="0" smtClean="0">
                <a:solidFill>
                  <a:srgbClr val="F00000"/>
                </a:solidFill>
              </a:rPr>
              <a:t> rohatka (</a:t>
            </a:r>
            <a:r>
              <a:rPr lang="cs-CZ" sz="2400" b="0" i="1" dirty="0" err="1" smtClean="0">
                <a:solidFill>
                  <a:srgbClr val="F00000"/>
                </a:solidFill>
              </a:rPr>
              <a:t>Muller</a:t>
            </a:r>
            <a:r>
              <a:rPr lang="en-US" sz="2400" b="0" i="1" dirty="0" smtClean="0">
                <a:solidFill>
                  <a:srgbClr val="F00000"/>
                </a:solidFill>
              </a:rPr>
              <a:t>’s ratchet</a:t>
            </a:r>
            <a:r>
              <a:rPr lang="cs-CZ" sz="2400" b="0" dirty="0" smtClean="0">
                <a:solidFill>
                  <a:srgbClr val="F00000"/>
                </a:solidFill>
              </a:rPr>
              <a:t>)</a:t>
            </a:r>
            <a:r>
              <a:rPr lang="cs-CZ" sz="2400" b="0" i="1" dirty="0" smtClean="0">
                <a:solidFill>
                  <a:srgbClr val="F00000"/>
                </a:solidFill>
              </a:rPr>
              <a:t>:</a:t>
            </a:r>
            <a:endParaRPr lang="cs-CZ" sz="2400" i="1" dirty="0"/>
          </a:p>
        </p:txBody>
      </p:sp>
      <p:pic>
        <p:nvPicPr>
          <p:cNvPr id="6" name="Picture 2" descr="http://upload.wikimedia.org/wikipedia/commons/thumb/b/b7/Ratchet_Drawing.svg/387px-Ratchet_Drawing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254" y="3384332"/>
            <a:ext cx="4329619" cy="2808099"/>
          </a:xfrm>
          <a:prstGeom prst="rect">
            <a:avLst/>
          </a:prstGeom>
          <a:noFill/>
        </p:spPr>
      </p:pic>
      <p:sp>
        <p:nvSpPr>
          <p:cNvPr id="7" name="AutoShape 116"/>
          <p:cNvSpPr>
            <a:spLocks noChangeArrowheads="1"/>
          </p:cNvSpPr>
          <p:nvPr/>
        </p:nvSpPr>
        <p:spPr bwMode="auto">
          <a:xfrm>
            <a:off x="5519736" y="3247697"/>
            <a:ext cx="1301477" cy="536024"/>
          </a:xfrm>
          <a:prstGeom prst="wedgeRectCallout">
            <a:avLst>
              <a:gd name="adj1" fmla="val -45260"/>
              <a:gd name="adj2" fmla="val 1052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západka</a:t>
            </a:r>
            <a:endParaRPr lang="cs-CZ" sz="1800" b="0" dirty="0">
              <a:sym typeface="Symbol" pitchFamily="-105" charset="2"/>
            </a:endParaRPr>
          </a:p>
        </p:txBody>
      </p:sp>
      <p:sp>
        <p:nvSpPr>
          <p:cNvPr id="8" name="AutoShape 116"/>
          <p:cNvSpPr>
            <a:spLocks noChangeArrowheads="1"/>
          </p:cNvSpPr>
          <p:nvPr/>
        </p:nvSpPr>
        <p:spPr bwMode="auto">
          <a:xfrm>
            <a:off x="700744" y="4866288"/>
            <a:ext cx="1301477" cy="698935"/>
          </a:xfrm>
          <a:prstGeom prst="wedgeRectCallout">
            <a:avLst>
              <a:gd name="adj1" fmla="val 79106"/>
              <a:gd name="adj2" fmla="val -2555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ozubené kolo</a:t>
            </a:r>
            <a:endParaRPr lang="cs-CZ" sz="1800" b="0" dirty="0">
              <a:sym typeface="Symbol" pitchFamily="-105" charset="2"/>
            </a:endParaRPr>
          </a:p>
        </p:txBody>
      </p:sp>
      <p:sp>
        <p:nvSpPr>
          <p:cNvPr id="9" name="AutoShape 116"/>
          <p:cNvSpPr>
            <a:spLocks noChangeArrowheads="1"/>
          </p:cNvSpPr>
          <p:nvPr/>
        </p:nvSpPr>
        <p:spPr bwMode="auto">
          <a:xfrm>
            <a:off x="1215750" y="2885089"/>
            <a:ext cx="1301477" cy="536024"/>
          </a:xfrm>
          <a:prstGeom prst="wedgeRectCallout">
            <a:avLst>
              <a:gd name="adj1" fmla="val 29037"/>
              <a:gd name="adj2" fmla="val 8174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rohatka</a:t>
            </a:r>
            <a:endParaRPr lang="cs-CZ" sz="18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7"/>
          <p:cNvGrpSpPr>
            <a:grpSpLocks noChangeAspect="1"/>
          </p:cNvGrpSpPr>
          <p:nvPr/>
        </p:nvGrpSpPr>
        <p:grpSpPr bwMode="auto">
          <a:xfrm>
            <a:off x="4330261" y="2742997"/>
            <a:ext cx="4565760" cy="3190147"/>
            <a:chOff x="469" y="1086"/>
            <a:chExt cx="2369" cy="1501"/>
          </a:xfrm>
        </p:grpSpPr>
        <p:sp>
          <p:nvSpPr>
            <p:cNvPr id="38917" name="Freeform 8"/>
            <p:cNvSpPr>
              <a:spLocks noChangeAspect="1"/>
            </p:cNvSpPr>
            <p:nvPr/>
          </p:nvSpPr>
          <p:spPr bwMode="auto">
            <a:xfrm>
              <a:off x="2357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18" name="Freeform 9"/>
            <p:cNvSpPr>
              <a:spLocks noChangeAspect="1"/>
            </p:cNvSpPr>
            <p:nvPr/>
          </p:nvSpPr>
          <p:spPr bwMode="auto">
            <a:xfrm>
              <a:off x="2552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19" name="Freeform 10"/>
            <p:cNvSpPr>
              <a:spLocks noChangeAspect="1"/>
            </p:cNvSpPr>
            <p:nvPr/>
          </p:nvSpPr>
          <p:spPr bwMode="auto">
            <a:xfrm>
              <a:off x="2758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920" name="Group 11"/>
            <p:cNvGrpSpPr>
              <a:grpSpLocks noChangeAspect="1"/>
            </p:cNvGrpSpPr>
            <p:nvPr/>
          </p:nvGrpSpPr>
          <p:grpSpPr bwMode="auto">
            <a:xfrm>
              <a:off x="908" y="1569"/>
              <a:ext cx="1496" cy="277"/>
              <a:chOff x="708" y="1572"/>
              <a:chExt cx="1496" cy="277"/>
            </a:xfrm>
          </p:grpSpPr>
          <p:sp>
            <p:nvSpPr>
              <p:cNvPr id="38986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912" y="1800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7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708" y="1800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910" y="1750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708" y="1750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0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108" y="1688"/>
                <a:ext cx="92" cy="15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508" y="1656"/>
                <a:ext cx="92" cy="18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2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310" y="1572"/>
                <a:ext cx="92" cy="27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112" y="1826"/>
                <a:ext cx="92" cy="2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1" name="Line 20"/>
            <p:cNvSpPr>
              <a:spLocks noChangeAspect="1" noChangeShapeType="1"/>
            </p:cNvSpPr>
            <p:nvPr/>
          </p:nvSpPr>
          <p:spPr bwMode="auto">
            <a:xfrm>
              <a:off x="668" y="1848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22" name="Text Box 21"/>
            <p:cNvSpPr txBox="1">
              <a:spLocks noChangeAspect="1" noChangeArrowheads="1"/>
            </p:cNvSpPr>
            <p:nvPr/>
          </p:nvSpPr>
          <p:spPr bwMode="auto">
            <a:xfrm>
              <a:off x="6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23" name="Text Box 22"/>
            <p:cNvSpPr txBox="1">
              <a:spLocks noChangeAspect="1" noChangeArrowheads="1"/>
            </p:cNvSpPr>
            <p:nvPr/>
          </p:nvSpPr>
          <p:spPr bwMode="auto">
            <a:xfrm>
              <a:off x="878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24" name="Text Box 23"/>
            <p:cNvSpPr txBox="1">
              <a:spLocks noChangeAspect="1" noChangeArrowheads="1"/>
            </p:cNvSpPr>
            <p:nvPr/>
          </p:nvSpPr>
          <p:spPr bwMode="auto">
            <a:xfrm>
              <a:off x="1075" y="1827"/>
              <a:ext cx="14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25" name="Text Box 24"/>
            <p:cNvSpPr txBox="1">
              <a:spLocks noChangeAspect="1" noChangeArrowheads="1"/>
            </p:cNvSpPr>
            <p:nvPr/>
          </p:nvSpPr>
          <p:spPr bwMode="auto">
            <a:xfrm>
              <a:off x="1269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26" name="Text Box 25"/>
            <p:cNvSpPr txBox="1">
              <a:spLocks noChangeAspect="1" noChangeArrowheads="1"/>
            </p:cNvSpPr>
            <p:nvPr/>
          </p:nvSpPr>
          <p:spPr bwMode="auto">
            <a:xfrm>
              <a:off x="1469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27" name="Text Box 26"/>
            <p:cNvSpPr txBox="1">
              <a:spLocks noChangeAspect="1" noChangeArrowheads="1"/>
            </p:cNvSpPr>
            <p:nvPr/>
          </p:nvSpPr>
          <p:spPr bwMode="auto">
            <a:xfrm>
              <a:off x="16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28" name="Text Box 27"/>
            <p:cNvSpPr txBox="1">
              <a:spLocks noChangeAspect="1" noChangeArrowheads="1"/>
            </p:cNvSpPr>
            <p:nvPr/>
          </p:nvSpPr>
          <p:spPr bwMode="auto">
            <a:xfrm>
              <a:off x="1875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29" name="Text Box 28"/>
            <p:cNvSpPr txBox="1">
              <a:spLocks noChangeAspect="1" noChangeArrowheads="1"/>
            </p:cNvSpPr>
            <p:nvPr/>
          </p:nvSpPr>
          <p:spPr bwMode="auto">
            <a:xfrm>
              <a:off x="2074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30" name="Text Box 29"/>
            <p:cNvSpPr txBox="1">
              <a:spLocks noChangeAspect="1" noChangeArrowheads="1"/>
            </p:cNvSpPr>
            <p:nvPr/>
          </p:nvSpPr>
          <p:spPr bwMode="auto">
            <a:xfrm>
              <a:off x="2275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31" name="Text Box 30"/>
            <p:cNvSpPr txBox="1">
              <a:spLocks noChangeAspect="1" noChangeArrowheads="1"/>
            </p:cNvSpPr>
            <p:nvPr/>
          </p:nvSpPr>
          <p:spPr bwMode="auto">
            <a:xfrm>
              <a:off x="24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32" name="Text Box 31"/>
            <p:cNvSpPr txBox="1">
              <a:spLocks noChangeAspect="1" noChangeArrowheads="1"/>
            </p:cNvSpPr>
            <p:nvPr/>
          </p:nvSpPr>
          <p:spPr bwMode="auto">
            <a:xfrm>
              <a:off x="2653" y="1827"/>
              <a:ext cx="1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33" name="Freeform 32"/>
            <p:cNvSpPr>
              <a:spLocks noChangeAspect="1"/>
            </p:cNvSpPr>
            <p:nvPr/>
          </p:nvSpPr>
          <p:spPr bwMode="auto">
            <a:xfrm>
              <a:off x="2357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4" name="Freeform 33"/>
            <p:cNvSpPr>
              <a:spLocks noChangeAspect="1"/>
            </p:cNvSpPr>
            <p:nvPr/>
          </p:nvSpPr>
          <p:spPr bwMode="auto">
            <a:xfrm>
              <a:off x="2552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5" name="Freeform 34"/>
            <p:cNvSpPr>
              <a:spLocks noChangeAspect="1"/>
            </p:cNvSpPr>
            <p:nvPr/>
          </p:nvSpPr>
          <p:spPr bwMode="auto">
            <a:xfrm>
              <a:off x="2758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6" name="Rectangle 35"/>
            <p:cNvSpPr>
              <a:spLocks noChangeAspect="1" noChangeArrowheads="1"/>
            </p:cNvSpPr>
            <p:nvPr/>
          </p:nvSpPr>
          <p:spPr bwMode="auto">
            <a:xfrm>
              <a:off x="1912" y="1314"/>
              <a:ext cx="92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Rectangle 36"/>
            <p:cNvSpPr>
              <a:spLocks noChangeAspect="1" noChangeArrowheads="1"/>
            </p:cNvSpPr>
            <p:nvPr/>
          </p:nvSpPr>
          <p:spPr bwMode="auto">
            <a:xfrm>
              <a:off x="708" y="1314"/>
              <a:ext cx="92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Rectangle 37"/>
            <p:cNvSpPr>
              <a:spLocks noChangeAspect="1" noChangeArrowheads="1"/>
            </p:cNvSpPr>
            <p:nvPr/>
          </p:nvSpPr>
          <p:spPr bwMode="auto">
            <a:xfrm>
              <a:off x="910" y="1264"/>
              <a:ext cx="92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Rectangle 38"/>
            <p:cNvSpPr>
              <a:spLocks noChangeAspect="1" noChangeArrowheads="1"/>
            </p:cNvSpPr>
            <p:nvPr/>
          </p:nvSpPr>
          <p:spPr bwMode="auto">
            <a:xfrm>
              <a:off x="1708" y="1264"/>
              <a:ext cx="92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Rectangle 39"/>
            <p:cNvSpPr>
              <a:spLocks noChangeAspect="1" noChangeArrowheads="1"/>
            </p:cNvSpPr>
            <p:nvPr/>
          </p:nvSpPr>
          <p:spPr bwMode="auto">
            <a:xfrm>
              <a:off x="1108" y="1202"/>
              <a:ext cx="92" cy="15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Rectangle 40"/>
            <p:cNvSpPr>
              <a:spLocks noChangeAspect="1" noChangeArrowheads="1"/>
            </p:cNvSpPr>
            <p:nvPr/>
          </p:nvSpPr>
          <p:spPr bwMode="auto">
            <a:xfrm>
              <a:off x="1508" y="1170"/>
              <a:ext cx="92" cy="18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Rectangle 41"/>
            <p:cNvSpPr>
              <a:spLocks noChangeAspect="1" noChangeArrowheads="1"/>
            </p:cNvSpPr>
            <p:nvPr/>
          </p:nvSpPr>
          <p:spPr bwMode="auto">
            <a:xfrm>
              <a:off x="1310" y="1086"/>
              <a:ext cx="92" cy="27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Text Box 42"/>
            <p:cNvSpPr txBox="1">
              <a:spLocks noChangeAspect="1" noChangeArrowheads="1"/>
            </p:cNvSpPr>
            <p:nvPr/>
          </p:nvSpPr>
          <p:spPr bwMode="auto">
            <a:xfrm>
              <a:off x="6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44" name="Text Box 43"/>
            <p:cNvSpPr txBox="1">
              <a:spLocks noChangeAspect="1" noChangeArrowheads="1"/>
            </p:cNvSpPr>
            <p:nvPr/>
          </p:nvSpPr>
          <p:spPr bwMode="auto">
            <a:xfrm>
              <a:off x="878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45" name="Text Box 44"/>
            <p:cNvSpPr txBox="1">
              <a:spLocks noChangeAspect="1" noChangeArrowheads="1"/>
            </p:cNvSpPr>
            <p:nvPr/>
          </p:nvSpPr>
          <p:spPr bwMode="auto">
            <a:xfrm>
              <a:off x="1075" y="1341"/>
              <a:ext cx="14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46" name="Text Box 45"/>
            <p:cNvSpPr txBox="1">
              <a:spLocks noChangeAspect="1" noChangeArrowheads="1"/>
            </p:cNvSpPr>
            <p:nvPr/>
          </p:nvSpPr>
          <p:spPr bwMode="auto">
            <a:xfrm>
              <a:off x="1269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47" name="Text Box 46"/>
            <p:cNvSpPr txBox="1">
              <a:spLocks noChangeAspect="1" noChangeArrowheads="1"/>
            </p:cNvSpPr>
            <p:nvPr/>
          </p:nvSpPr>
          <p:spPr bwMode="auto">
            <a:xfrm>
              <a:off x="1469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48" name="Text Box 47"/>
            <p:cNvSpPr txBox="1">
              <a:spLocks noChangeAspect="1" noChangeArrowheads="1"/>
            </p:cNvSpPr>
            <p:nvPr/>
          </p:nvSpPr>
          <p:spPr bwMode="auto">
            <a:xfrm>
              <a:off x="16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49" name="Text Box 48"/>
            <p:cNvSpPr txBox="1">
              <a:spLocks noChangeAspect="1" noChangeArrowheads="1"/>
            </p:cNvSpPr>
            <p:nvPr/>
          </p:nvSpPr>
          <p:spPr bwMode="auto">
            <a:xfrm>
              <a:off x="1875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50" name="Text Box 49"/>
            <p:cNvSpPr txBox="1">
              <a:spLocks noChangeAspect="1" noChangeArrowheads="1"/>
            </p:cNvSpPr>
            <p:nvPr/>
          </p:nvSpPr>
          <p:spPr bwMode="auto">
            <a:xfrm>
              <a:off x="2074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51" name="Text Box 50"/>
            <p:cNvSpPr txBox="1">
              <a:spLocks noChangeAspect="1" noChangeArrowheads="1"/>
            </p:cNvSpPr>
            <p:nvPr/>
          </p:nvSpPr>
          <p:spPr bwMode="auto">
            <a:xfrm>
              <a:off x="2275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52" name="Text Box 51"/>
            <p:cNvSpPr txBox="1">
              <a:spLocks noChangeAspect="1" noChangeArrowheads="1"/>
            </p:cNvSpPr>
            <p:nvPr/>
          </p:nvSpPr>
          <p:spPr bwMode="auto">
            <a:xfrm>
              <a:off x="24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53" name="Text Box 52"/>
            <p:cNvSpPr txBox="1">
              <a:spLocks noChangeAspect="1" noChangeArrowheads="1"/>
            </p:cNvSpPr>
            <p:nvPr/>
          </p:nvSpPr>
          <p:spPr bwMode="auto">
            <a:xfrm>
              <a:off x="2653" y="1341"/>
              <a:ext cx="1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54" name="Freeform 53"/>
            <p:cNvSpPr>
              <a:spLocks noChangeAspect="1"/>
            </p:cNvSpPr>
            <p:nvPr/>
          </p:nvSpPr>
          <p:spPr bwMode="auto">
            <a:xfrm>
              <a:off x="2357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5" name="Freeform 54"/>
            <p:cNvSpPr>
              <a:spLocks noChangeAspect="1"/>
            </p:cNvSpPr>
            <p:nvPr/>
          </p:nvSpPr>
          <p:spPr bwMode="auto">
            <a:xfrm>
              <a:off x="2552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6" name="Freeform 55"/>
            <p:cNvSpPr>
              <a:spLocks noChangeAspect="1"/>
            </p:cNvSpPr>
            <p:nvPr/>
          </p:nvSpPr>
          <p:spPr bwMode="auto">
            <a:xfrm>
              <a:off x="2758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957" name="Group 56"/>
            <p:cNvGrpSpPr>
              <a:grpSpLocks noChangeAspect="1"/>
            </p:cNvGrpSpPr>
            <p:nvPr/>
          </p:nvGrpSpPr>
          <p:grpSpPr bwMode="auto">
            <a:xfrm>
              <a:off x="1106" y="2055"/>
              <a:ext cx="1496" cy="277"/>
              <a:chOff x="708" y="2058"/>
              <a:chExt cx="1496" cy="277"/>
            </a:xfrm>
          </p:grpSpPr>
          <p:sp>
            <p:nvSpPr>
              <p:cNvPr id="38978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1912" y="2286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79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708" y="2286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0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910" y="2236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1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1708" y="2236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2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1108" y="2174"/>
                <a:ext cx="92" cy="15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3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1508" y="2142"/>
                <a:ext cx="92" cy="18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4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1310" y="2058"/>
                <a:ext cx="92" cy="27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5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112" y="2312"/>
                <a:ext cx="92" cy="2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58" name="Line 65"/>
            <p:cNvSpPr>
              <a:spLocks noChangeAspect="1" noChangeShapeType="1"/>
            </p:cNvSpPr>
            <p:nvPr/>
          </p:nvSpPr>
          <p:spPr bwMode="auto">
            <a:xfrm>
              <a:off x="668" y="2334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9" name="Text Box 66"/>
            <p:cNvSpPr txBox="1">
              <a:spLocks noChangeAspect="1" noChangeArrowheads="1"/>
            </p:cNvSpPr>
            <p:nvPr/>
          </p:nvSpPr>
          <p:spPr bwMode="auto">
            <a:xfrm>
              <a:off x="6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60" name="Text Box 67"/>
            <p:cNvSpPr txBox="1">
              <a:spLocks noChangeAspect="1" noChangeArrowheads="1"/>
            </p:cNvSpPr>
            <p:nvPr/>
          </p:nvSpPr>
          <p:spPr bwMode="auto">
            <a:xfrm>
              <a:off x="878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61" name="Text Box 68"/>
            <p:cNvSpPr txBox="1">
              <a:spLocks noChangeAspect="1" noChangeArrowheads="1"/>
            </p:cNvSpPr>
            <p:nvPr/>
          </p:nvSpPr>
          <p:spPr bwMode="auto">
            <a:xfrm>
              <a:off x="1075" y="2314"/>
              <a:ext cx="14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62" name="Text Box 69"/>
            <p:cNvSpPr txBox="1">
              <a:spLocks noChangeAspect="1" noChangeArrowheads="1"/>
            </p:cNvSpPr>
            <p:nvPr/>
          </p:nvSpPr>
          <p:spPr bwMode="auto">
            <a:xfrm>
              <a:off x="1269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63" name="Text Box 70"/>
            <p:cNvSpPr txBox="1">
              <a:spLocks noChangeAspect="1" noChangeArrowheads="1"/>
            </p:cNvSpPr>
            <p:nvPr/>
          </p:nvSpPr>
          <p:spPr bwMode="auto">
            <a:xfrm>
              <a:off x="1469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64" name="Text Box 71"/>
            <p:cNvSpPr txBox="1">
              <a:spLocks noChangeAspect="1" noChangeArrowheads="1"/>
            </p:cNvSpPr>
            <p:nvPr/>
          </p:nvSpPr>
          <p:spPr bwMode="auto">
            <a:xfrm>
              <a:off x="16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65" name="Text Box 72"/>
            <p:cNvSpPr txBox="1">
              <a:spLocks noChangeAspect="1" noChangeArrowheads="1"/>
            </p:cNvSpPr>
            <p:nvPr/>
          </p:nvSpPr>
          <p:spPr bwMode="auto">
            <a:xfrm>
              <a:off x="1875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66" name="Text Box 73"/>
            <p:cNvSpPr txBox="1">
              <a:spLocks noChangeAspect="1" noChangeArrowheads="1"/>
            </p:cNvSpPr>
            <p:nvPr/>
          </p:nvSpPr>
          <p:spPr bwMode="auto">
            <a:xfrm>
              <a:off x="2074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67" name="Text Box 74"/>
            <p:cNvSpPr txBox="1">
              <a:spLocks noChangeAspect="1" noChangeArrowheads="1"/>
            </p:cNvSpPr>
            <p:nvPr/>
          </p:nvSpPr>
          <p:spPr bwMode="auto">
            <a:xfrm>
              <a:off x="2275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68" name="Text Box 75"/>
            <p:cNvSpPr txBox="1">
              <a:spLocks noChangeAspect="1" noChangeArrowheads="1"/>
            </p:cNvSpPr>
            <p:nvPr/>
          </p:nvSpPr>
          <p:spPr bwMode="auto">
            <a:xfrm>
              <a:off x="24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69" name="Text Box 76"/>
            <p:cNvSpPr txBox="1">
              <a:spLocks noChangeAspect="1" noChangeArrowheads="1"/>
            </p:cNvSpPr>
            <p:nvPr/>
          </p:nvSpPr>
          <p:spPr bwMode="auto">
            <a:xfrm>
              <a:off x="2653" y="2314"/>
              <a:ext cx="1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70" name="Freeform 77"/>
            <p:cNvSpPr>
              <a:spLocks noChangeAspect="1"/>
            </p:cNvSpPr>
            <p:nvPr/>
          </p:nvSpPr>
          <p:spPr bwMode="auto">
            <a:xfrm>
              <a:off x="761" y="1808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1" name="Freeform 78"/>
            <p:cNvSpPr>
              <a:spLocks noChangeAspect="1"/>
            </p:cNvSpPr>
            <p:nvPr/>
          </p:nvSpPr>
          <p:spPr bwMode="auto">
            <a:xfrm>
              <a:off x="2156" y="1322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2" name="Freeform 79"/>
            <p:cNvSpPr>
              <a:spLocks noChangeAspect="1"/>
            </p:cNvSpPr>
            <p:nvPr/>
          </p:nvSpPr>
          <p:spPr bwMode="auto">
            <a:xfrm>
              <a:off x="764" y="2291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3" name="Freeform 80"/>
            <p:cNvSpPr>
              <a:spLocks noChangeAspect="1"/>
            </p:cNvSpPr>
            <p:nvPr/>
          </p:nvSpPr>
          <p:spPr bwMode="auto">
            <a:xfrm>
              <a:off x="962" y="2291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4" name="Rectangle 81"/>
            <p:cNvSpPr>
              <a:spLocks noChangeAspect="1" noChangeArrowheads="1"/>
            </p:cNvSpPr>
            <p:nvPr/>
          </p:nvSpPr>
          <p:spPr bwMode="auto">
            <a:xfrm>
              <a:off x="2112" y="1340"/>
              <a:ext cx="92" cy="2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5" name="Line 82"/>
            <p:cNvSpPr>
              <a:spLocks noChangeAspect="1" noChangeShapeType="1"/>
            </p:cNvSpPr>
            <p:nvPr/>
          </p:nvSpPr>
          <p:spPr bwMode="auto">
            <a:xfrm>
              <a:off x="668" y="1362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6" name="Text Box 83"/>
            <p:cNvSpPr txBox="1">
              <a:spLocks noChangeAspect="1" noChangeArrowheads="1"/>
            </p:cNvSpPr>
            <p:nvPr/>
          </p:nvSpPr>
          <p:spPr bwMode="auto">
            <a:xfrm rot="-5400000">
              <a:off x="310" y="1800"/>
              <a:ext cx="48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-105" charset="0"/>
                </a:rPr>
                <a:t>Frekvence</a:t>
              </a:r>
            </a:p>
          </p:txBody>
        </p:sp>
        <p:sp>
          <p:nvSpPr>
            <p:cNvPr id="38977" name="Text Box 84"/>
            <p:cNvSpPr txBox="1">
              <a:spLocks noChangeAspect="1" noChangeArrowheads="1"/>
            </p:cNvSpPr>
            <p:nvPr/>
          </p:nvSpPr>
          <p:spPr bwMode="auto">
            <a:xfrm>
              <a:off x="1388" y="2450"/>
              <a:ext cx="56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Počet mutací</a:t>
              </a:r>
              <a:endParaRPr lang="cs-CZ" sz="1400">
                <a:latin typeface="Times New Roman" pitchFamily="-105" charset="0"/>
              </a:endParaRPr>
            </a:p>
          </p:txBody>
        </p:sp>
      </p:grpSp>
      <p:sp>
        <p:nvSpPr>
          <p:cNvPr id="38915" name="Text Box 86"/>
          <p:cNvSpPr txBox="1">
            <a:spLocks noChangeArrowheads="1"/>
          </p:cNvSpPr>
          <p:nvPr/>
        </p:nvSpPr>
        <p:spPr bwMode="auto">
          <a:xfrm>
            <a:off x="490538" y="217488"/>
            <a:ext cx="8305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b="0" dirty="0" smtClean="0"/>
              <a:t>akumulace </a:t>
            </a:r>
            <a:r>
              <a:rPr lang="cs-CZ" b="0" dirty="0"/>
              <a:t>škodlivých </a:t>
            </a:r>
            <a:r>
              <a:rPr lang="cs-CZ" b="0" dirty="0" smtClean="0"/>
              <a:t>mutací</a:t>
            </a:r>
            <a:endParaRPr lang="cs-CZ" b="0" dirty="0"/>
          </a:p>
          <a:p>
            <a:pPr>
              <a:spcAft>
                <a:spcPts val="1200"/>
              </a:spcAft>
            </a:pPr>
            <a:r>
              <a:rPr lang="cs-CZ" b="0" dirty="0"/>
              <a:t>malá velikost populace </a:t>
            </a:r>
            <a:r>
              <a:rPr lang="cs-CZ" b="0" dirty="0">
                <a:sym typeface="Symbol" pitchFamily="-105" charset="2"/>
              </a:rPr>
              <a:t> role driftu (stochastický proces</a:t>
            </a:r>
            <a:r>
              <a:rPr lang="cs-CZ" b="0" dirty="0" smtClean="0">
                <a:sym typeface="Symbol" pitchFamily="-105" charset="2"/>
              </a:rPr>
              <a:t>)</a:t>
            </a:r>
            <a:endParaRPr lang="cs-CZ" b="0" dirty="0">
              <a:sym typeface="Symbol" pitchFamily="-105" charset="2"/>
            </a:endParaRPr>
          </a:p>
          <a:p>
            <a:pPr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při sexu možnost vyhnout se „západce</a:t>
            </a:r>
            <a:r>
              <a:rPr lang="cs-CZ" b="0" dirty="0" smtClean="0">
                <a:sym typeface="Symbol" pitchFamily="-105" charset="2"/>
              </a:rPr>
              <a:t>“</a:t>
            </a:r>
            <a:endParaRPr lang="cs-CZ" b="0" dirty="0">
              <a:sym typeface="Symbol" pitchFamily="-105" charset="2"/>
            </a:endParaRPr>
          </a:p>
          <a:p>
            <a:pPr defTabSz="360000"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šíření genů odpovědných za sex s tím, jak roste frekvence </a:t>
            </a:r>
            <a:r>
              <a:rPr lang="cs-CZ" b="0" dirty="0" smtClean="0">
                <a:sym typeface="Symbol" pitchFamily="-105" charset="2"/>
              </a:rPr>
              <a:t>genotypů 	bez </a:t>
            </a:r>
            <a:r>
              <a:rPr lang="cs-CZ" b="0" dirty="0">
                <a:sym typeface="Symbol" pitchFamily="-105" charset="2"/>
              </a:rPr>
              <a:t>škodlivých </a:t>
            </a:r>
            <a:r>
              <a:rPr lang="cs-CZ" b="0" dirty="0" smtClean="0">
                <a:sym typeface="Symbol" pitchFamily="-105" charset="2"/>
              </a:rPr>
              <a:t>mutací</a:t>
            </a:r>
            <a:endParaRPr lang="cs-CZ" b="0" dirty="0">
              <a:sym typeface="Symbol" pitchFamily="-105" charset="2"/>
            </a:endParaRPr>
          </a:p>
          <a:p>
            <a:pPr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nejlépe mírně škodlivé mutace</a:t>
            </a:r>
            <a:endParaRPr lang="cs-CZ" dirty="0">
              <a:sym typeface="Symbol" pitchFamily="-105" charset="2"/>
            </a:endParaRPr>
          </a:p>
        </p:txBody>
      </p:sp>
      <p:sp>
        <p:nvSpPr>
          <p:cNvPr id="38916" name="AutoShape 87"/>
          <p:cNvSpPr>
            <a:spLocks noChangeArrowheads="1"/>
          </p:cNvSpPr>
          <p:nvPr/>
        </p:nvSpPr>
        <p:spPr bwMode="auto">
          <a:xfrm>
            <a:off x="4466899" y="5914696"/>
            <a:ext cx="1261239" cy="486104"/>
          </a:xfrm>
          <a:prstGeom prst="wedgeRectCallout">
            <a:avLst>
              <a:gd name="adj1" fmla="val 29189"/>
              <a:gd name="adj2" fmla="val -14418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>
                <a:sym typeface="Symbol" pitchFamily="-105" charset="2"/>
              </a:rPr>
              <a:t>„západka“</a:t>
            </a:r>
          </a:p>
        </p:txBody>
      </p:sp>
      <p:grpSp>
        <p:nvGrpSpPr>
          <p:cNvPr id="87" name="Skupina 86"/>
          <p:cNvGrpSpPr/>
          <p:nvPr/>
        </p:nvGrpSpPr>
        <p:grpSpPr>
          <a:xfrm>
            <a:off x="126124" y="3440115"/>
            <a:ext cx="4235668" cy="2575713"/>
            <a:chOff x="126124" y="3440115"/>
            <a:chExt cx="4235668" cy="2575713"/>
          </a:xfrm>
        </p:grpSpPr>
        <p:pic>
          <p:nvPicPr>
            <p:cNvPr id="29697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183768" y="3440115"/>
              <a:ext cx="4020370" cy="659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7638" y="3171674"/>
              <a:ext cx="1452640" cy="4235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Šipka doprava 84"/>
            <p:cNvSpPr/>
            <p:nvPr/>
          </p:nvSpPr>
          <p:spPr bwMode="auto">
            <a:xfrm>
              <a:off x="2028496" y="3668110"/>
              <a:ext cx="462455" cy="220717"/>
            </a:xfrm>
            <a:prstGeom prst="rightArrow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Šipka doprava 85"/>
            <p:cNvSpPr/>
            <p:nvPr/>
          </p:nvSpPr>
          <p:spPr bwMode="auto">
            <a:xfrm>
              <a:off x="2075792" y="5596759"/>
              <a:ext cx="462455" cy="220717"/>
            </a:xfrm>
            <a:prstGeom prst="rightArrow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490538" y="217488"/>
            <a:ext cx="6606360" cy="22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1800" b="0" dirty="0" err="1" smtClean="0">
                <a:solidFill>
                  <a:schemeClr val="accent2"/>
                </a:solidFill>
              </a:rPr>
              <a:t>Andersson</a:t>
            </a:r>
            <a:r>
              <a:rPr lang="cs-CZ" sz="1800" b="0" dirty="0" smtClean="0">
                <a:solidFill>
                  <a:schemeClr val="accent2"/>
                </a:solidFill>
              </a:rPr>
              <a:t> a </a:t>
            </a:r>
            <a:r>
              <a:rPr lang="cs-CZ" sz="1800" b="0" dirty="0" err="1" smtClean="0">
                <a:solidFill>
                  <a:schemeClr val="accent2"/>
                </a:solidFill>
              </a:rPr>
              <a:t>Hughes</a:t>
            </a:r>
            <a:r>
              <a:rPr lang="cs-CZ" sz="1800" b="0" dirty="0" smtClean="0">
                <a:solidFill>
                  <a:schemeClr val="accent2"/>
                </a:solidFill>
              </a:rPr>
              <a:t> </a:t>
            </a:r>
            <a:r>
              <a:rPr lang="cs-CZ" sz="1800" b="0" dirty="0" smtClean="0"/>
              <a:t>(1996) - </a:t>
            </a:r>
            <a:r>
              <a:rPr lang="cs-CZ" sz="1800" b="0" i="1" dirty="0" err="1" smtClean="0"/>
              <a:t>Salmonella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typhimurium</a:t>
            </a:r>
            <a:endParaRPr lang="cs-CZ" sz="1800" b="0" i="1" dirty="0" smtClean="0"/>
          </a:p>
          <a:p>
            <a:pPr defTabSz="360000">
              <a:spcAft>
                <a:spcPts val="1000"/>
              </a:spcAft>
            </a:pPr>
            <a:r>
              <a:rPr lang="cs-CZ" sz="1800" b="0" dirty="0" smtClean="0"/>
              <a:t>444 </a:t>
            </a:r>
            <a:r>
              <a:rPr lang="cs-CZ" sz="1800" b="0" dirty="0"/>
              <a:t>experimentálních kultur, každá z 1 jedince </a:t>
            </a:r>
            <a:r>
              <a:rPr lang="cs-CZ" sz="1800" b="0" dirty="0">
                <a:sym typeface="Symbol" pitchFamily="-105" charset="2"/>
              </a:rPr>
              <a:t> růst přes noc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/>
              <a:t>opakování </a:t>
            </a:r>
            <a:r>
              <a:rPr lang="cs-CZ" sz="1800" b="0" dirty="0">
                <a:sym typeface="Symbol" pitchFamily="-105" charset="2"/>
              </a:rPr>
              <a:t> opakovaný drift, celkem 1700 generací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>
                <a:sym typeface="Symbol" pitchFamily="-105" charset="2"/>
              </a:rPr>
              <a:t>srovnání s volně žijícím kmenem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>
                <a:sym typeface="Symbol" pitchFamily="-105" charset="2"/>
              </a:rPr>
              <a:t> </a:t>
            </a:r>
            <a:r>
              <a:rPr lang="cs-CZ" sz="1800" b="0" u="sng" dirty="0">
                <a:sym typeface="Symbol" pitchFamily="-105" charset="2"/>
              </a:rPr>
              <a:t>5 kultur (1%) se signifikantně sníženou fitness,</a:t>
            </a:r>
            <a:r>
              <a:rPr lang="cs-CZ" sz="1800" b="0" dirty="0">
                <a:sym typeface="Symbol" pitchFamily="-105" charset="2"/>
              </a:rPr>
              <a:t> </a:t>
            </a:r>
            <a:r>
              <a:rPr lang="cs-CZ" sz="1800" b="0" dirty="0" smtClean="0">
                <a:sym typeface="Symbol" pitchFamily="-105" charset="2"/>
              </a:rPr>
              <a:t/>
            </a:r>
            <a:br>
              <a:rPr lang="cs-CZ" sz="1800" b="0" dirty="0" smtClean="0">
                <a:sym typeface="Symbol" pitchFamily="-105" charset="2"/>
              </a:rPr>
            </a:br>
            <a:r>
              <a:rPr lang="cs-CZ" sz="1800" b="0" dirty="0" smtClean="0">
                <a:sym typeface="Symbol" pitchFamily="-105" charset="2"/>
              </a:rPr>
              <a:t>	</a:t>
            </a:r>
            <a:r>
              <a:rPr lang="cs-CZ" sz="1800" b="0" u="sng" dirty="0" smtClean="0">
                <a:sym typeface="Symbol" pitchFamily="-105" charset="2"/>
              </a:rPr>
              <a:t>žádná </a:t>
            </a:r>
            <a:r>
              <a:rPr lang="cs-CZ" sz="1800" b="0" u="sng" dirty="0">
                <a:sym typeface="Symbol" pitchFamily="-105" charset="2"/>
              </a:rPr>
              <a:t>s vyšší</a:t>
            </a: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490538" y="3508430"/>
            <a:ext cx="7504042" cy="267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1800" b="0" dirty="0" smtClean="0">
                <a:solidFill>
                  <a:schemeClr val="accent2"/>
                </a:solidFill>
              </a:rPr>
              <a:t>Lambert a Moran </a:t>
            </a:r>
            <a:r>
              <a:rPr lang="cs-CZ" sz="1800" b="0" dirty="0" smtClean="0"/>
              <a:t>(1998) - srovnání fitness bakterií v buňkách hmyzu </a:t>
            </a:r>
            <a:br>
              <a:rPr lang="cs-CZ" sz="1800" b="0" dirty="0" smtClean="0"/>
            </a:br>
            <a:r>
              <a:rPr lang="cs-CZ" sz="1800" b="0" dirty="0" smtClean="0"/>
              <a:t>	s volně žijícími druhy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 smtClean="0"/>
              <a:t>9 </a:t>
            </a:r>
            <a:r>
              <a:rPr lang="cs-CZ" sz="1800" b="0" dirty="0"/>
              <a:t>druhů bakterií žijících pouze v buňkách hmyzu</a:t>
            </a:r>
            <a:endParaRPr lang="cs-CZ" sz="1800" b="0" dirty="0">
              <a:sym typeface="Symbol" pitchFamily="-105" charset="2"/>
            </a:endParaRPr>
          </a:p>
          <a:p>
            <a:pPr defTabSz="360000">
              <a:spcAft>
                <a:spcPts val="1000"/>
              </a:spcAft>
            </a:pPr>
            <a:r>
              <a:rPr lang="cs-CZ" sz="1800" b="0" dirty="0"/>
              <a:t>každý druh má volně žijícího blízkého příbuzného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 smtClean="0"/>
              <a:t>termální </a:t>
            </a:r>
            <a:r>
              <a:rPr lang="cs-CZ" sz="1800" b="0" dirty="0"/>
              <a:t>stabilita </a:t>
            </a:r>
            <a:r>
              <a:rPr lang="cs-CZ" sz="1800" b="0" dirty="0" err="1"/>
              <a:t>rRNA</a:t>
            </a:r>
            <a:r>
              <a:rPr lang="cs-CZ" sz="1800" b="0" dirty="0"/>
              <a:t> genů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 smtClean="0"/>
              <a:t>akumulovali </a:t>
            </a:r>
            <a:r>
              <a:rPr lang="cs-CZ" sz="1800" b="0" dirty="0" err="1" smtClean="0"/>
              <a:t>endosymbionti</a:t>
            </a:r>
            <a:r>
              <a:rPr lang="cs-CZ" sz="1800" b="0" dirty="0" smtClean="0"/>
              <a:t> škodlivé mutace?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 smtClean="0">
                <a:sym typeface="Symbol" pitchFamily="-105" charset="2"/>
              </a:rPr>
              <a:t> </a:t>
            </a:r>
            <a:r>
              <a:rPr lang="cs-CZ" sz="1800" b="0" u="sng" dirty="0"/>
              <a:t>ve všech případech </a:t>
            </a:r>
            <a:r>
              <a:rPr lang="cs-CZ" sz="1800" b="0" u="sng" dirty="0" err="1"/>
              <a:t>rRNA</a:t>
            </a:r>
            <a:r>
              <a:rPr lang="cs-CZ" sz="1800" b="0" u="sng" dirty="0"/>
              <a:t> </a:t>
            </a:r>
            <a:r>
              <a:rPr lang="cs-CZ" sz="1800" b="0" u="sng" dirty="0" err="1"/>
              <a:t>endosymbiontů</a:t>
            </a:r>
            <a:r>
              <a:rPr lang="cs-CZ" sz="1800" b="0" u="sng" dirty="0"/>
              <a:t> o 15 až 25% </a:t>
            </a:r>
            <a:r>
              <a:rPr lang="cs-CZ" sz="1800" b="0" i="1" u="sng" dirty="0"/>
              <a:t>méně</a:t>
            </a:r>
            <a:r>
              <a:rPr lang="cs-CZ" sz="1800" b="0" u="sng" dirty="0"/>
              <a:t> stabilní</a:t>
            </a:r>
            <a:endParaRPr lang="cs-CZ" sz="1800" b="0" u="sng" dirty="0">
              <a:sym typeface="Symbol" pitchFamily="-105" charset="2"/>
            </a:endParaRPr>
          </a:p>
        </p:txBody>
      </p:sp>
      <p:pic>
        <p:nvPicPr>
          <p:cNvPr id="27650" name="Picture 2" descr="http://www.food.dtu.dk/~/media/Institutter/Foedevareinstituttet/Nyheder/Billeder/F%C3%B8devaresikkerhed/Salmonella-typhimurium-2000x950.ashx"/>
          <p:cNvPicPr>
            <a:picLocks noChangeAspect="1" noChangeArrowheads="1"/>
          </p:cNvPicPr>
          <p:nvPr/>
        </p:nvPicPr>
        <p:blipFill>
          <a:blip r:embed="rId3" cstate="print"/>
          <a:srcRect l="1457" r="17260"/>
          <a:stretch>
            <a:fillRect/>
          </a:stretch>
        </p:blipFill>
        <p:spPr bwMode="auto">
          <a:xfrm>
            <a:off x="5759670" y="1491069"/>
            <a:ext cx="3216165" cy="187946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4"/>
          <p:cNvGrpSpPr>
            <a:grpSpLocks noChangeAspect="1"/>
          </p:cNvGrpSpPr>
          <p:nvPr/>
        </p:nvGrpSpPr>
        <p:grpSpPr bwMode="auto">
          <a:xfrm>
            <a:off x="5384545" y="1468451"/>
            <a:ext cx="3451225" cy="4926012"/>
            <a:chOff x="3370" y="969"/>
            <a:chExt cx="2174" cy="3103"/>
          </a:xfrm>
        </p:grpSpPr>
        <p:grpSp>
          <p:nvGrpSpPr>
            <p:cNvPr id="40965" name="Group 5"/>
            <p:cNvGrpSpPr>
              <a:grpSpLocks noChangeAspect="1"/>
            </p:cNvGrpSpPr>
            <p:nvPr/>
          </p:nvGrpSpPr>
          <p:grpSpPr bwMode="auto">
            <a:xfrm>
              <a:off x="3370" y="969"/>
              <a:ext cx="2153" cy="1240"/>
              <a:chOff x="3370" y="969"/>
              <a:chExt cx="2153" cy="1240"/>
            </a:xfrm>
          </p:grpSpPr>
          <p:sp>
            <p:nvSpPr>
              <p:cNvPr id="41010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3836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0</a:t>
                </a:r>
              </a:p>
            </p:txBody>
          </p:sp>
          <p:sp>
            <p:nvSpPr>
              <p:cNvPr id="41011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4076" y="1941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1</a:t>
                </a:r>
              </a:p>
            </p:txBody>
          </p:sp>
          <p:sp>
            <p:nvSpPr>
              <p:cNvPr id="41012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431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2</a:t>
                </a:r>
              </a:p>
            </p:txBody>
          </p:sp>
          <p:sp>
            <p:nvSpPr>
              <p:cNvPr id="41013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4553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3</a:t>
                </a:r>
              </a:p>
            </p:txBody>
          </p:sp>
          <p:sp>
            <p:nvSpPr>
              <p:cNvPr id="41014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479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4</a:t>
                </a:r>
              </a:p>
            </p:txBody>
          </p:sp>
          <p:sp>
            <p:nvSpPr>
              <p:cNvPr id="41015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5027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5</a:t>
                </a:r>
              </a:p>
            </p:txBody>
          </p:sp>
          <p:sp>
            <p:nvSpPr>
              <p:cNvPr id="41016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527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6</a:t>
                </a:r>
              </a:p>
            </p:txBody>
          </p:sp>
          <p:sp>
            <p:nvSpPr>
              <p:cNvPr id="41017" name="Freeform 13"/>
              <p:cNvSpPr>
                <a:spLocks noChangeAspect="1"/>
              </p:cNvSpPr>
              <p:nvPr/>
            </p:nvSpPr>
            <p:spPr bwMode="auto">
              <a:xfrm>
                <a:off x="4877" y="1937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18" name="Freeform 14"/>
              <p:cNvSpPr>
                <a:spLocks noChangeAspect="1"/>
              </p:cNvSpPr>
              <p:nvPr/>
            </p:nvSpPr>
            <p:spPr bwMode="auto">
              <a:xfrm>
                <a:off x="5108" y="1937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19" name="Freeform 15"/>
              <p:cNvSpPr>
                <a:spLocks noChangeAspect="1"/>
              </p:cNvSpPr>
              <p:nvPr/>
            </p:nvSpPr>
            <p:spPr bwMode="auto">
              <a:xfrm>
                <a:off x="5352" y="1937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0" name="Freeform 16"/>
              <p:cNvSpPr>
                <a:spLocks noChangeAspect="1"/>
              </p:cNvSpPr>
              <p:nvPr/>
            </p:nvSpPr>
            <p:spPr bwMode="auto">
              <a:xfrm>
                <a:off x="4638" y="1934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1" name="Freeform 17"/>
              <p:cNvSpPr>
                <a:spLocks noChangeAspect="1"/>
              </p:cNvSpPr>
              <p:nvPr/>
            </p:nvSpPr>
            <p:spPr bwMode="auto">
              <a:xfrm>
                <a:off x="3684" y="1079"/>
                <a:ext cx="1839" cy="897"/>
              </a:xfrm>
              <a:custGeom>
                <a:avLst/>
                <a:gdLst>
                  <a:gd name="T0" fmla="*/ 0 w 1452"/>
                  <a:gd name="T1" fmla="*/ 0 h 735"/>
                  <a:gd name="T2" fmla="*/ 0 w 1452"/>
                  <a:gd name="T3" fmla="*/ 4412 h 735"/>
                  <a:gd name="T4" fmla="*/ 12175 w 1452"/>
                  <a:gd name="T5" fmla="*/ 4412 h 735"/>
                  <a:gd name="T6" fmla="*/ 0 60000 65536"/>
                  <a:gd name="T7" fmla="*/ 0 60000 65536"/>
                  <a:gd name="T8" fmla="*/ 0 60000 65536"/>
                  <a:gd name="T9" fmla="*/ 0 w 1452"/>
                  <a:gd name="T10" fmla="*/ 0 h 735"/>
                  <a:gd name="T11" fmla="*/ 1452 w 1452"/>
                  <a:gd name="T12" fmla="*/ 735 h 7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52" h="735">
                    <a:moveTo>
                      <a:pt x="0" y="0"/>
                    </a:moveTo>
                    <a:lnTo>
                      <a:pt x="0" y="735"/>
                    </a:lnTo>
                    <a:lnTo>
                      <a:pt x="1452" y="73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2" name="Freeform 18"/>
              <p:cNvSpPr>
                <a:spLocks noChangeAspect="1"/>
              </p:cNvSpPr>
              <p:nvPr/>
            </p:nvSpPr>
            <p:spPr bwMode="auto">
              <a:xfrm>
                <a:off x="3913" y="1119"/>
                <a:ext cx="1429" cy="795"/>
              </a:xfrm>
              <a:custGeom>
                <a:avLst/>
                <a:gdLst>
                  <a:gd name="T0" fmla="*/ 0 w 1128"/>
                  <a:gd name="T1" fmla="*/ 0 h 651"/>
                  <a:gd name="T2" fmla="*/ 4846 w 1128"/>
                  <a:gd name="T3" fmla="*/ 453 h 651"/>
                  <a:gd name="T4" fmla="*/ 6401 w 1128"/>
                  <a:gd name="T5" fmla="*/ 3478 h 651"/>
                  <a:gd name="T6" fmla="*/ 9479 w 1128"/>
                  <a:gd name="T7" fmla="*/ 3932 h 6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8"/>
                  <a:gd name="T13" fmla="*/ 0 h 651"/>
                  <a:gd name="T14" fmla="*/ 1128 w 1128"/>
                  <a:gd name="T15" fmla="*/ 651 h 6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8" h="651">
                    <a:moveTo>
                      <a:pt x="0" y="0"/>
                    </a:moveTo>
                    <a:lnTo>
                      <a:pt x="576" y="75"/>
                    </a:lnTo>
                    <a:lnTo>
                      <a:pt x="762" y="576"/>
                    </a:lnTo>
                    <a:lnTo>
                      <a:pt x="1128" y="651"/>
                    </a:lnTo>
                  </a:path>
                </a:pathLst>
              </a:custGeom>
              <a:noFill/>
              <a:ln w="28575">
                <a:solidFill>
                  <a:srgbClr val="E8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3" name="Line 19"/>
              <p:cNvSpPr>
                <a:spLocks noChangeAspect="1" noChangeShapeType="1"/>
              </p:cNvSpPr>
              <p:nvPr/>
            </p:nvSpPr>
            <p:spPr bwMode="auto">
              <a:xfrm>
                <a:off x="4756" y="1134"/>
                <a:ext cx="0" cy="9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4648" y="2036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 i="1">
                    <a:latin typeface="Times New Roman" pitchFamily="-105" charset="0"/>
                  </a:rPr>
                  <a:t>T</a:t>
                </a:r>
              </a:p>
            </p:txBody>
          </p:sp>
          <p:sp>
            <p:nvSpPr>
              <p:cNvPr id="41025" name="Text Box 21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305" y="1452"/>
                <a:ext cx="4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>
                    <a:latin typeface="Times New Roman" pitchFamily="-105" charset="0"/>
                  </a:rPr>
                  <a:t>Fitness</a:t>
                </a:r>
              </a:p>
            </p:txBody>
          </p:sp>
          <p:sp>
            <p:nvSpPr>
              <p:cNvPr id="41026" name="Freeform 22"/>
              <p:cNvSpPr>
                <a:spLocks noChangeAspect="1"/>
              </p:cNvSpPr>
              <p:nvPr/>
            </p:nvSpPr>
            <p:spPr bwMode="auto">
              <a:xfrm>
                <a:off x="4162" y="1938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7" name="Freeform 23"/>
              <p:cNvSpPr>
                <a:spLocks noChangeAspect="1"/>
              </p:cNvSpPr>
              <p:nvPr/>
            </p:nvSpPr>
            <p:spPr bwMode="auto">
              <a:xfrm>
                <a:off x="4397" y="1938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8" name="Freeform 24"/>
              <p:cNvSpPr>
                <a:spLocks noChangeAspect="1"/>
              </p:cNvSpPr>
              <p:nvPr/>
            </p:nvSpPr>
            <p:spPr bwMode="auto">
              <a:xfrm>
                <a:off x="3921" y="1938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9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70" y="969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a)</a:t>
                </a:r>
              </a:p>
            </p:txBody>
          </p:sp>
        </p:grpSp>
        <p:grpSp>
          <p:nvGrpSpPr>
            <p:cNvPr id="40966" name="Group 26"/>
            <p:cNvGrpSpPr>
              <a:grpSpLocks noChangeAspect="1"/>
            </p:cNvGrpSpPr>
            <p:nvPr/>
          </p:nvGrpSpPr>
          <p:grpSpPr bwMode="auto">
            <a:xfrm>
              <a:off x="3370" y="1999"/>
              <a:ext cx="2155" cy="1051"/>
              <a:chOff x="3370" y="1999"/>
              <a:chExt cx="2155" cy="1051"/>
            </a:xfrm>
          </p:grpSpPr>
          <p:grpSp>
            <p:nvGrpSpPr>
              <p:cNvPr id="40988" name="Group 27"/>
              <p:cNvGrpSpPr>
                <a:grpSpLocks noChangeAspect="1"/>
              </p:cNvGrpSpPr>
              <p:nvPr/>
            </p:nvGrpSpPr>
            <p:grpSpPr bwMode="auto">
              <a:xfrm>
                <a:off x="3438" y="2222"/>
                <a:ext cx="2087" cy="828"/>
                <a:chOff x="3438" y="2222"/>
                <a:chExt cx="2087" cy="828"/>
              </a:xfrm>
            </p:grpSpPr>
            <p:sp>
              <p:nvSpPr>
                <p:cNvPr id="40990" name="Text Box 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8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0</a:t>
                  </a:r>
                </a:p>
              </p:txBody>
            </p:sp>
            <p:sp>
              <p:nvSpPr>
                <p:cNvPr id="40991" name="Text Box 2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075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1</a:t>
                  </a:r>
                </a:p>
              </p:txBody>
            </p:sp>
            <p:sp>
              <p:nvSpPr>
                <p:cNvPr id="40992" name="Text Box 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05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2</a:t>
                  </a:r>
                </a:p>
              </p:txBody>
            </p:sp>
            <p:sp>
              <p:nvSpPr>
                <p:cNvPr id="40993" name="Text Box 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554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3</a:t>
                  </a:r>
                </a:p>
              </p:txBody>
            </p:sp>
            <p:sp>
              <p:nvSpPr>
                <p:cNvPr id="40994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92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4</a:t>
                  </a:r>
                </a:p>
              </p:txBody>
            </p:sp>
            <p:sp>
              <p:nvSpPr>
                <p:cNvPr id="40995" name="Text Box 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32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5</a:t>
                  </a:r>
                </a:p>
              </p:txBody>
            </p:sp>
            <p:sp>
              <p:nvSpPr>
                <p:cNvPr id="40996" name="Text Box 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4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6</a:t>
                  </a:r>
                </a:p>
              </p:txBody>
            </p:sp>
            <p:sp>
              <p:nvSpPr>
                <p:cNvPr id="40997" name="Freeform 35"/>
                <p:cNvSpPr>
                  <a:spLocks noChangeAspect="1"/>
                </p:cNvSpPr>
                <p:nvPr/>
              </p:nvSpPr>
              <p:spPr bwMode="auto">
                <a:xfrm>
                  <a:off x="5370" y="2768"/>
                  <a:ext cx="2" cy="48"/>
                </a:xfrm>
                <a:custGeom>
                  <a:avLst/>
                  <a:gdLst>
                    <a:gd name="T0" fmla="*/ 0 w 1"/>
                    <a:gd name="T1" fmla="*/ 0 h 39"/>
                    <a:gd name="T2" fmla="*/ 0 w 1"/>
                    <a:gd name="T3" fmla="*/ 256 h 39"/>
                    <a:gd name="T4" fmla="*/ 0 60000 65536"/>
                    <a:gd name="T5" fmla="*/ 0 60000 65536"/>
                    <a:gd name="T6" fmla="*/ 0 w 1"/>
                    <a:gd name="T7" fmla="*/ 0 h 39"/>
                    <a:gd name="T8" fmla="*/ 1 w 1"/>
                    <a:gd name="T9" fmla="*/ 39 h 3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9">
                      <a:moveTo>
                        <a:pt x="0" y="0"/>
                      </a:moveTo>
                      <a:lnTo>
                        <a:pt x="0" y="3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0998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5312" y="2752"/>
                  <a:ext cx="113" cy="5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9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852" y="2752"/>
                  <a:ext cx="112" cy="5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0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097" y="2691"/>
                  <a:ext cx="111" cy="11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1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065" y="2691"/>
                  <a:ext cx="112" cy="11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2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338" y="2616"/>
                  <a:ext cx="111" cy="191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3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823" y="2577"/>
                  <a:ext cx="112" cy="23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4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2474"/>
                  <a:ext cx="112" cy="333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5" name="Freeform 43"/>
                <p:cNvSpPr>
                  <a:spLocks noChangeAspect="1"/>
                </p:cNvSpPr>
                <p:nvPr/>
              </p:nvSpPr>
              <p:spPr bwMode="auto">
                <a:xfrm>
                  <a:off x="3679" y="2240"/>
                  <a:ext cx="1846" cy="572"/>
                </a:xfrm>
                <a:custGeom>
                  <a:avLst/>
                  <a:gdLst>
                    <a:gd name="T0" fmla="*/ 0 w 1793"/>
                    <a:gd name="T1" fmla="*/ 0 h 469"/>
                    <a:gd name="T2" fmla="*/ 0 w 1793"/>
                    <a:gd name="T3" fmla="*/ 2777 h 469"/>
                    <a:gd name="T4" fmla="*/ 2331 w 1793"/>
                    <a:gd name="T5" fmla="*/ 2801 h 469"/>
                    <a:gd name="T6" fmla="*/ 0 60000 65536"/>
                    <a:gd name="T7" fmla="*/ 0 60000 65536"/>
                    <a:gd name="T8" fmla="*/ 0 60000 65536"/>
                    <a:gd name="T9" fmla="*/ 0 w 1793"/>
                    <a:gd name="T10" fmla="*/ 0 h 469"/>
                    <a:gd name="T11" fmla="*/ 1793 w 1793"/>
                    <a:gd name="T12" fmla="*/ 469 h 4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3" h="469">
                      <a:moveTo>
                        <a:pt x="0" y="0"/>
                      </a:moveTo>
                      <a:lnTo>
                        <a:pt x="0" y="465"/>
                      </a:lnTo>
                      <a:lnTo>
                        <a:pt x="1793" y="469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006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4756" y="2313"/>
                  <a:ext cx="0" cy="6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00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48" y="2877"/>
                  <a:ext cx="1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 i="1">
                      <a:latin typeface="Times New Roman" pitchFamily="-105" charset="0"/>
                    </a:rPr>
                    <a:t>T</a:t>
                  </a:r>
                </a:p>
              </p:txBody>
            </p:sp>
            <p:sp>
              <p:nvSpPr>
                <p:cNvPr id="41008" name="Text Box 46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3227" y="2433"/>
                  <a:ext cx="6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400">
                      <a:latin typeface="Times New Roman" pitchFamily="-105" charset="0"/>
                    </a:rPr>
                    <a:t>Frekvence</a:t>
                  </a:r>
                  <a:endParaRPr lang="cs-CZ" sz="1200">
                    <a:latin typeface="Times New Roman" pitchFamily="-105" charset="0"/>
                  </a:endParaRPr>
                </a:p>
              </p:txBody>
            </p:sp>
            <p:sp>
              <p:nvSpPr>
                <p:cNvPr id="4100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74" y="2272"/>
                  <a:ext cx="47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Pohlavní</a:t>
                  </a:r>
                </a:p>
              </p:txBody>
            </p:sp>
          </p:grpSp>
          <p:sp>
            <p:nvSpPr>
              <p:cNvPr id="40989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3370" y="1999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b)</a:t>
                </a:r>
              </a:p>
            </p:txBody>
          </p:sp>
        </p:grpSp>
        <p:grpSp>
          <p:nvGrpSpPr>
            <p:cNvPr id="40967" name="Group 49"/>
            <p:cNvGrpSpPr>
              <a:grpSpLocks noChangeAspect="1"/>
            </p:cNvGrpSpPr>
            <p:nvPr/>
          </p:nvGrpSpPr>
          <p:grpSpPr bwMode="auto">
            <a:xfrm>
              <a:off x="3379" y="2903"/>
              <a:ext cx="2165" cy="1169"/>
              <a:chOff x="3379" y="2903"/>
              <a:chExt cx="2165" cy="1169"/>
            </a:xfrm>
          </p:grpSpPr>
          <p:sp>
            <p:nvSpPr>
              <p:cNvPr id="40968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3859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0</a:t>
                </a:r>
              </a:p>
            </p:txBody>
          </p:sp>
          <p:sp>
            <p:nvSpPr>
              <p:cNvPr id="40969" name="Text Box 51"/>
              <p:cNvSpPr txBox="1">
                <a:spLocks noChangeAspect="1" noChangeArrowheads="1"/>
              </p:cNvSpPr>
              <p:nvPr/>
            </p:nvSpPr>
            <p:spPr bwMode="auto">
              <a:xfrm>
                <a:off x="4097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1</a:t>
                </a:r>
              </a:p>
            </p:txBody>
          </p:sp>
          <p:sp>
            <p:nvSpPr>
              <p:cNvPr id="40970" name="Text Box 52"/>
              <p:cNvSpPr txBox="1">
                <a:spLocks noChangeAspect="1" noChangeArrowheads="1"/>
              </p:cNvSpPr>
              <p:nvPr/>
            </p:nvSpPr>
            <p:spPr bwMode="auto">
              <a:xfrm>
                <a:off x="4338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2</a:t>
                </a:r>
              </a:p>
            </p:txBody>
          </p:sp>
          <p:sp>
            <p:nvSpPr>
              <p:cNvPr id="40971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4577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3</a:t>
                </a:r>
              </a:p>
            </p:txBody>
          </p:sp>
          <p:sp>
            <p:nvSpPr>
              <p:cNvPr id="40972" name="Text Box 54"/>
              <p:cNvSpPr txBox="1">
                <a:spLocks noChangeAspect="1" noChangeArrowheads="1"/>
              </p:cNvSpPr>
              <p:nvPr/>
            </p:nvSpPr>
            <p:spPr bwMode="auto">
              <a:xfrm>
                <a:off x="4818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4</a:t>
                </a:r>
              </a:p>
            </p:txBody>
          </p:sp>
          <p:sp>
            <p:nvSpPr>
              <p:cNvPr id="40973" name="Text Box 55"/>
              <p:cNvSpPr txBox="1">
                <a:spLocks noChangeAspect="1" noChangeArrowheads="1"/>
              </p:cNvSpPr>
              <p:nvPr/>
            </p:nvSpPr>
            <p:spPr bwMode="auto">
              <a:xfrm>
                <a:off x="5050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5</a:t>
                </a:r>
              </a:p>
            </p:txBody>
          </p:sp>
          <p:sp>
            <p:nvSpPr>
              <p:cNvPr id="40974" name="Text Box 56"/>
              <p:cNvSpPr txBox="1">
                <a:spLocks noChangeAspect="1" noChangeArrowheads="1"/>
              </p:cNvSpPr>
              <p:nvPr/>
            </p:nvSpPr>
            <p:spPr bwMode="auto">
              <a:xfrm>
                <a:off x="5291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6</a:t>
                </a:r>
              </a:p>
            </p:txBody>
          </p:sp>
          <p:sp>
            <p:nvSpPr>
              <p:cNvPr id="4097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4839" y="3544"/>
                <a:ext cx="112" cy="28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599" y="3285"/>
                <a:ext cx="111" cy="54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7" name="Freeform 59"/>
              <p:cNvSpPr>
                <a:spLocks noChangeAspect="1"/>
              </p:cNvSpPr>
              <p:nvPr/>
            </p:nvSpPr>
            <p:spPr bwMode="auto">
              <a:xfrm>
                <a:off x="3696" y="3029"/>
                <a:ext cx="1848" cy="799"/>
              </a:xfrm>
              <a:custGeom>
                <a:avLst/>
                <a:gdLst>
                  <a:gd name="T0" fmla="*/ 0 w 1848"/>
                  <a:gd name="T1" fmla="*/ 0 h 799"/>
                  <a:gd name="T2" fmla="*/ 0 w 1848"/>
                  <a:gd name="T3" fmla="*/ 799 h 799"/>
                  <a:gd name="T4" fmla="*/ 1848 w 1848"/>
                  <a:gd name="T5" fmla="*/ 799 h 799"/>
                  <a:gd name="T6" fmla="*/ 0 60000 65536"/>
                  <a:gd name="T7" fmla="*/ 0 60000 65536"/>
                  <a:gd name="T8" fmla="*/ 0 60000 65536"/>
                  <a:gd name="T9" fmla="*/ 0 w 1848"/>
                  <a:gd name="T10" fmla="*/ 0 h 799"/>
                  <a:gd name="T11" fmla="*/ 1848 w 1848"/>
                  <a:gd name="T12" fmla="*/ 799 h 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" h="799">
                    <a:moveTo>
                      <a:pt x="0" y="0"/>
                    </a:moveTo>
                    <a:lnTo>
                      <a:pt x="0" y="799"/>
                    </a:lnTo>
                    <a:lnTo>
                      <a:pt x="1848" y="79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8" name="Freeform 60"/>
              <p:cNvSpPr>
                <a:spLocks noChangeAspect="1"/>
              </p:cNvSpPr>
              <p:nvPr/>
            </p:nvSpPr>
            <p:spPr bwMode="auto">
              <a:xfrm>
                <a:off x="4775" y="3194"/>
                <a:ext cx="1" cy="728"/>
              </a:xfrm>
              <a:custGeom>
                <a:avLst/>
                <a:gdLst>
                  <a:gd name="T0" fmla="*/ 1 w 1"/>
                  <a:gd name="T1" fmla="*/ 0 h 728"/>
                  <a:gd name="T2" fmla="*/ 0 w 1"/>
                  <a:gd name="T3" fmla="*/ 728 h 728"/>
                  <a:gd name="T4" fmla="*/ 0 60000 65536"/>
                  <a:gd name="T5" fmla="*/ 0 60000 65536"/>
                  <a:gd name="T6" fmla="*/ 0 w 1"/>
                  <a:gd name="T7" fmla="*/ 0 h 728"/>
                  <a:gd name="T8" fmla="*/ 1 w 1"/>
                  <a:gd name="T9" fmla="*/ 728 h 7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28">
                    <a:moveTo>
                      <a:pt x="1" y="0"/>
                    </a:moveTo>
                    <a:lnTo>
                      <a:pt x="0" y="72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9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4665" y="3899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 i="1">
                    <a:latin typeface="Times New Roman" pitchFamily="-105" charset="0"/>
                  </a:rPr>
                  <a:t>T</a:t>
                </a:r>
              </a:p>
            </p:txBody>
          </p:sp>
          <p:sp>
            <p:nvSpPr>
              <p:cNvPr id="40980" name="Text Box 62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230" y="3330"/>
                <a:ext cx="6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>
                    <a:latin typeface="Times New Roman" pitchFamily="-105" charset="0"/>
                  </a:rPr>
                  <a:t>Frekvence</a:t>
                </a:r>
                <a:endParaRPr lang="cs-CZ" sz="1200">
                  <a:latin typeface="Times New Roman" pitchFamily="-105" charset="0"/>
                </a:endParaRPr>
              </a:p>
            </p:txBody>
          </p:sp>
          <p:sp>
            <p:nvSpPr>
              <p:cNvPr id="40981" name="Text Box 63"/>
              <p:cNvSpPr txBox="1">
                <a:spLocks noChangeAspect="1" noChangeArrowheads="1"/>
              </p:cNvSpPr>
              <p:nvPr/>
            </p:nvSpPr>
            <p:spPr bwMode="auto">
              <a:xfrm>
                <a:off x="4785" y="3170"/>
                <a:ext cx="5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Nepohlavní</a:t>
                </a:r>
              </a:p>
            </p:txBody>
          </p:sp>
          <p:sp>
            <p:nvSpPr>
              <p:cNvPr id="40982" name="Freeform 64"/>
              <p:cNvSpPr>
                <a:spLocks noChangeAspect="1"/>
              </p:cNvSpPr>
              <p:nvPr/>
            </p:nvSpPr>
            <p:spPr bwMode="auto">
              <a:xfrm>
                <a:off x="5128" y="3793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3" name="Freeform 65"/>
              <p:cNvSpPr>
                <a:spLocks noChangeAspect="1"/>
              </p:cNvSpPr>
              <p:nvPr/>
            </p:nvSpPr>
            <p:spPr bwMode="auto">
              <a:xfrm>
                <a:off x="5373" y="3793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4" name="Freeform 66"/>
              <p:cNvSpPr>
                <a:spLocks noChangeAspect="1"/>
              </p:cNvSpPr>
              <p:nvPr/>
            </p:nvSpPr>
            <p:spPr bwMode="auto">
              <a:xfrm>
                <a:off x="4182" y="3794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5" name="Freeform 67"/>
              <p:cNvSpPr>
                <a:spLocks noChangeAspect="1"/>
              </p:cNvSpPr>
              <p:nvPr/>
            </p:nvSpPr>
            <p:spPr bwMode="auto">
              <a:xfrm>
                <a:off x="4418" y="3794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6" name="Freeform 68"/>
              <p:cNvSpPr>
                <a:spLocks noChangeAspect="1"/>
              </p:cNvSpPr>
              <p:nvPr/>
            </p:nvSpPr>
            <p:spPr bwMode="auto">
              <a:xfrm>
                <a:off x="3941" y="3794"/>
                <a:ext cx="2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7" name="Text Box 69"/>
              <p:cNvSpPr txBox="1">
                <a:spLocks noChangeAspect="1" noChangeArrowheads="1"/>
              </p:cNvSpPr>
              <p:nvPr/>
            </p:nvSpPr>
            <p:spPr bwMode="auto">
              <a:xfrm>
                <a:off x="3379" y="2903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c)</a:t>
                </a:r>
              </a:p>
            </p:txBody>
          </p:sp>
        </p:grpSp>
      </p:grpSp>
      <p:sp>
        <p:nvSpPr>
          <p:cNvPr id="40963" name="Text Box 73"/>
          <p:cNvSpPr txBox="1">
            <a:spLocks noChangeArrowheads="1"/>
          </p:cNvSpPr>
          <p:nvPr/>
        </p:nvSpPr>
        <p:spPr bwMode="auto">
          <a:xfrm>
            <a:off x="6792913" y="1227438"/>
            <a:ext cx="1439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dirty="0">
                <a:latin typeface="Times New Roman" pitchFamily="-105" charset="0"/>
              </a:rPr>
              <a:t>prahová hodnota </a:t>
            </a:r>
            <a:r>
              <a:rPr lang="cs-CZ" sz="1200" i="1" dirty="0">
                <a:latin typeface="Times New Roman" pitchFamily="-105" charset="0"/>
              </a:rPr>
              <a:t>T</a:t>
            </a:r>
          </a:p>
        </p:txBody>
      </p:sp>
      <p:sp>
        <p:nvSpPr>
          <p:cNvPr id="40964" name="Text Box 74"/>
          <p:cNvSpPr txBox="1">
            <a:spLocks noChangeArrowheads="1"/>
          </p:cNvSpPr>
          <p:nvPr/>
        </p:nvSpPr>
        <p:spPr bwMode="auto">
          <a:xfrm>
            <a:off x="490538" y="1207157"/>
            <a:ext cx="486030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 err="1" smtClean="0">
                <a:solidFill>
                  <a:srgbClr val="003399"/>
                </a:solidFill>
              </a:rPr>
              <a:t>Alexey</a:t>
            </a:r>
            <a:r>
              <a:rPr lang="cs-CZ" b="0" dirty="0" smtClean="0">
                <a:solidFill>
                  <a:srgbClr val="003399"/>
                </a:solidFill>
              </a:rPr>
              <a:t> </a:t>
            </a:r>
            <a:r>
              <a:rPr lang="cs-CZ" b="0" dirty="0">
                <a:solidFill>
                  <a:srgbClr val="003399"/>
                </a:solidFill>
              </a:rPr>
              <a:t>S. </a:t>
            </a:r>
            <a:r>
              <a:rPr lang="cs-CZ" b="0" dirty="0" err="1">
                <a:solidFill>
                  <a:srgbClr val="003399"/>
                </a:solidFill>
              </a:rPr>
              <a:t>Kondrashov</a:t>
            </a:r>
            <a:r>
              <a:rPr lang="cs-CZ" b="0" dirty="0"/>
              <a:t> (1988</a:t>
            </a:r>
            <a:r>
              <a:rPr lang="cs-CZ" b="0" dirty="0" smtClean="0"/>
              <a:t>)</a:t>
            </a:r>
            <a:endParaRPr lang="cs-CZ" b="0" dirty="0"/>
          </a:p>
          <a:p>
            <a:pPr defTabSz="360000">
              <a:spcAft>
                <a:spcPts val="1200"/>
              </a:spcAft>
            </a:pPr>
            <a:r>
              <a:rPr lang="cs-CZ" b="0" dirty="0"/>
              <a:t>předpoklad, že škodlivé mutace působí </a:t>
            </a:r>
            <a:br>
              <a:rPr lang="cs-CZ" b="0" dirty="0"/>
            </a:br>
            <a:r>
              <a:rPr lang="cs-CZ" b="0" dirty="0" smtClean="0"/>
              <a:t>	synergicky </a:t>
            </a:r>
            <a:r>
              <a:rPr lang="cs-CZ" b="0" dirty="0" smtClean="0">
                <a:sym typeface="Symbol"/>
              </a:rPr>
              <a:t> </a:t>
            </a:r>
            <a:r>
              <a:rPr lang="cs-CZ" b="0" dirty="0" err="1" smtClean="0">
                <a:sym typeface="Symbol"/>
              </a:rPr>
              <a:t>epistáze</a:t>
            </a:r>
            <a:endParaRPr lang="cs-CZ" b="0" dirty="0">
              <a:sym typeface="Symbol"/>
            </a:endParaRPr>
          </a:p>
          <a:p>
            <a:pPr defTabSz="360000">
              <a:spcAft>
                <a:spcPts val="1200"/>
              </a:spcAft>
            </a:pPr>
            <a:r>
              <a:rPr lang="cs-CZ" b="0" dirty="0" smtClean="0"/>
              <a:t>„</a:t>
            </a:r>
            <a:r>
              <a:rPr lang="cs-CZ" b="0" i="1" dirty="0" err="1" smtClean="0"/>
              <a:t>truncation</a:t>
            </a:r>
            <a:r>
              <a:rPr lang="cs-CZ" b="0" i="1" dirty="0" smtClean="0"/>
              <a:t> </a:t>
            </a:r>
            <a:r>
              <a:rPr lang="cs-CZ" b="0" i="1" dirty="0" err="1" smtClean="0"/>
              <a:t>selection</a:t>
            </a:r>
            <a:r>
              <a:rPr lang="cs-CZ" b="0" dirty="0" smtClean="0"/>
              <a:t>“ (deterministický </a:t>
            </a:r>
            <a:br>
              <a:rPr lang="cs-CZ" b="0" dirty="0" smtClean="0"/>
            </a:br>
            <a:r>
              <a:rPr lang="cs-CZ" b="0" dirty="0" smtClean="0"/>
              <a:t>	proces)</a:t>
            </a:r>
            <a:endParaRPr lang="cs-CZ" b="0" dirty="0"/>
          </a:p>
          <a:p>
            <a:pPr defTabSz="360000">
              <a:spcAft>
                <a:spcPts val="1200"/>
              </a:spcAft>
            </a:pPr>
            <a:r>
              <a:rPr lang="cs-CZ" b="0" dirty="0"/>
              <a:t>protože u </a:t>
            </a:r>
            <a:r>
              <a:rPr lang="cs-CZ" b="0" dirty="0" err="1"/>
              <a:t>sexuálů</a:t>
            </a:r>
            <a:r>
              <a:rPr lang="cs-CZ" b="0" dirty="0"/>
              <a:t> je podíl škodlivých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mutací </a:t>
            </a:r>
            <a:r>
              <a:rPr lang="cs-CZ" b="0" dirty="0"/>
              <a:t>přesahujících hodnotu </a:t>
            </a:r>
            <a:r>
              <a:rPr lang="cs-CZ" b="0" i="1" dirty="0"/>
              <a:t>T</a:t>
            </a:r>
            <a:r>
              <a:rPr lang="cs-CZ" b="0" dirty="0"/>
              <a:t> vyšší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než </a:t>
            </a:r>
            <a:r>
              <a:rPr lang="cs-CZ" b="0" dirty="0"/>
              <a:t>u asexuálů, je u nich eliminace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těchto </a:t>
            </a:r>
            <a:r>
              <a:rPr lang="cs-CZ" b="0" dirty="0"/>
              <a:t>mutací rychlejší (</a:t>
            </a:r>
            <a:r>
              <a:rPr lang="cs-CZ" b="0" dirty="0" err="1"/>
              <a:t>rekominace</a:t>
            </a:r>
            <a:r>
              <a:rPr lang="cs-CZ" b="0" dirty="0"/>
              <a:t/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je </a:t>
            </a:r>
            <a:r>
              <a:rPr lang="cs-CZ" b="0" dirty="0"/>
              <a:t>dostává dohromady</a:t>
            </a:r>
            <a:r>
              <a:rPr lang="cs-CZ" b="0" dirty="0" smtClean="0"/>
              <a:t>)</a:t>
            </a:r>
            <a:endParaRPr lang="cs-CZ" b="0" dirty="0"/>
          </a:p>
          <a:p>
            <a:pPr defTabSz="360000">
              <a:spcAft>
                <a:spcPts val="1200"/>
              </a:spcAft>
            </a:pPr>
            <a:r>
              <a:rPr lang="cs-CZ" b="0" dirty="0"/>
              <a:t>otázka, zda frekvence </a:t>
            </a:r>
            <a:r>
              <a:rPr lang="cs-CZ" b="0" dirty="0" smtClean="0"/>
              <a:t>škodlivých mutací </a:t>
            </a:r>
            <a:br>
              <a:rPr lang="cs-CZ" b="0" dirty="0" smtClean="0"/>
            </a:br>
            <a:r>
              <a:rPr lang="cs-CZ" b="0" dirty="0" smtClean="0"/>
              <a:t>	dostatečně </a:t>
            </a:r>
            <a:r>
              <a:rPr lang="cs-CZ" b="0" dirty="0"/>
              <a:t>vysoká (alespoň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1/generaci/genom)</a:t>
            </a:r>
          </a:p>
          <a:p>
            <a:pPr defTabSz="360000">
              <a:spcAft>
                <a:spcPts val="1200"/>
              </a:spcAft>
            </a:pPr>
            <a:r>
              <a:rPr lang="cs-CZ" b="0" u="sng" dirty="0" smtClean="0"/>
              <a:t>model prokázán u </a:t>
            </a:r>
            <a:r>
              <a:rPr lang="cs-CZ" b="0" i="1" u="sng" dirty="0" smtClean="0"/>
              <a:t>E. </a:t>
            </a:r>
            <a:r>
              <a:rPr lang="cs-CZ" b="0" i="1" u="sng" dirty="0" err="1" smtClean="0"/>
              <a:t>coli</a:t>
            </a:r>
            <a:r>
              <a:rPr lang="cs-CZ" b="0" u="sng" dirty="0" smtClean="0"/>
              <a:t> a </a:t>
            </a:r>
            <a:r>
              <a:rPr lang="cs-CZ" b="0" i="1" u="sng" dirty="0" smtClean="0"/>
              <a:t>S. </a:t>
            </a:r>
            <a:r>
              <a:rPr lang="cs-CZ" b="0" i="1" u="sng" dirty="0" err="1" smtClean="0"/>
              <a:t>cerevisiae</a:t>
            </a:r>
            <a:endParaRPr lang="cs-CZ" b="0" u="sng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1965795" y="217488"/>
            <a:ext cx="4864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3. Eliminace škodlivých mutací II.</a:t>
            </a:r>
            <a:br>
              <a:rPr lang="cs-CZ" sz="2400" b="0" dirty="0" smtClean="0">
                <a:solidFill>
                  <a:srgbClr val="F00000"/>
                </a:solidFill>
              </a:rPr>
            </a:br>
            <a:r>
              <a:rPr lang="cs-CZ" sz="2400" b="0" dirty="0" err="1" smtClean="0">
                <a:solidFill>
                  <a:srgbClr val="F00000"/>
                </a:solidFill>
              </a:rPr>
              <a:t>Kondrashovův</a:t>
            </a:r>
            <a:r>
              <a:rPr lang="cs-CZ" sz="2400" b="0" dirty="0" smtClean="0">
                <a:solidFill>
                  <a:srgbClr val="F00000"/>
                </a:solidFill>
              </a:rPr>
              <a:t> model</a:t>
            </a:r>
            <a:r>
              <a:rPr lang="cs-CZ" sz="2400" b="0" i="1" dirty="0" smtClean="0">
                <a:solidFill>
                  <a:srgbClr val="F00000"/>
                </a:solidFill>
              </a:rPr>
              <a:t>:</a:t>
            </a:r>
            <a:endParaRPr lang="cs-CZ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11"/>
          <p:cNvSpPr txBox="1">
            <a:spLocks noChangeArrowheads="1"/>
          </p:cNvSpPr>
          <p:nvPr/>
        </p:nvSpPr>
        <p:spPr bwMode="auto">
          <a:xfrm>
            <a:off x="490538" y="1290911"/>
            <a:ext cx="85504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 smtClean="0"/>
              <a:t>biotop </a:t>
            </a:r>
            <a:r>
              <a:rPr lang="cs-CZ" b="0" dirty="0"/>
              <a:t>rozdělený na lokální místa, do kterých náhodně „distribuováni“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potomci </a:t>
            </a:r>
            <a:r>
              <a:rPr lang="cs-CZ" b="0" dirty="0">
                <a:sym typeface="Symbol" pitchFamily="-105" charset="2"/>
              </a:rPr>
              <a:t> jen nejlépe adaptovaní přežijí, rodič nemůže předpokládat, 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</a:t>
            </a:r>
            <a:r>
              <a:rPr lang="cs-CZ" b="0" dirty="0" smtClean="0">
                <a:sym typeface="Symbol" pitchFamily="-105" charset="2"/>
              </a:rPr>
              <a:t>který </a:t>
            </a:r>
            <a:r>
              <a:rPr lang="cs-CZ" b="0" dirty="0">
                <a:sym typeface="Symbol" pitchFamily="-105" charset="2"/>
              </a:rPr>
              <a:t>z nich to bude</a:t>
            </a:r>
          </a:p>
          <a:p>
            <a:pPr defTabSz="360000"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analogie s koupí losu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12717" y="217488"/>
            <a:ext cx="6571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4. </a:t>
            </a:r>
            <a:r>
              <a:rPr lang="cs-CZ" sz="2400" b="0" dirty="0" err="1" smtClean="0">
                <a:solidFill>
                  <a:srgbClr val="F00000"/>
                </a:solidFill>
              </a:rPr>
              <a:t>Nepredikovatelnost</a:t>
            </a:r>
            <a:r>
              <a:rPr lang="cs-CZ" sz="2400" b="0" dirty="0" smtClean="0">
                <a:solidFill>
                  <a:srgbClr val="F00000"/>
                </a:solidFill>
              </a:rPr>
              <a:t> prostředí – model loterie</a:t>
            </a:r>
            <a:br>
              <a:rPr lang="cs-CZ" sz="2400" b="0" dirty="0" smtClean="0">
                <a:solidFill>
                  <a:srgbClr val="F00000"/>
                </a:solidFill>
              </a:rPr>
            </a:br>
            <a:r>
              <a:rPr lang="cs-CZ" sz="2400" b="0" dirty="0" smtClean="0">
                <a:solidFill>
                  <a:srgbClr val="F00000"/>
                </a:solidFill>
              </a:rPr>
              <a:t>(</a:t>
            </a:r>
            <a:r>
              <a:rPr lang="cs-CZ" sz="2400" b="0" i="1" dirty="0" err="1" smtClean="0">
                <a:solidFill>
                  <a:srgbClr val="F00000"/>
                </a:solidFill>
              </a:rPr>
              <a:t>lotery</a:t>
            </a:r>
            <a:r>
              <a:rPr lang="cs-CZ" sz="2400" b="0" i="1" dirty="0" smtClean="0">
                <a:solidFill>
                  <a:srgbClr val="F00000"/>
                </a:solidFill>
              </a:rPr>
              <a:t> model</a:t>
            </a:r>
            <a:r>
              <a:rPr lang="cs-CZ" sz="2400" b="0" dirty="0" smtClean="0">
                <a:solidFill>
                  <a:srgbClr val="F00000"/>
                </a:solidFill>
              </a:rPr>
              <a:t>, </a:t>
            </a:r>
            <a:r>
              <a:rPr lang="cs-CZ" sz="2400" b="0" i="1" dirty="0" err="1" smtClean="0">
                <a:solidFill>
                  <a:srgbClr val="F00000"/>
                </a:solidFill>
              </a:rPr>
              <a:t>elm</a:t>
            </a:r>
            <a:r>
              <a:rPr lang="cs-CZ" sz="2400" b="0" i="1" dirty="0" smtClean="0">
                <a:solidFill>
                  <a:srgbClr val="F00000"/>
                </a:solidFill>
              </a:rPr>
              <a:t>-</a:t>
            </a:r>
            <a:r>
              <a:rPr lang="cs-CZ" sz="2400" b="0" i="1" dirty="0" err="1" smtClean="0">
                <a:solidFill>
                  <a:srgbClr val="F00000"/>
                </a:solidFill>
              </a:rPr>
              <a:t>oyster</a:t>
            </a:r>
            <a:r>
              <a:rPr lang="cs-CZ" sz="2400" b="0" i="1" dirty="0" smtClean="0">
                <a:solidFill>
                  <a:srgbClr val="F00000"/>
                </a:solidFill>
              </a:rPr>
              <a:t> model</a:t>
            </a:r>
            <a:r>
              <a:rPr lang="cs-CZ" sz="2400" b="0" dirty="0" smtClean="0">
                <a:solidFill>
                  <a:srgbClr val="F00000"/>
                </a:solidFill>
              </a:rPr>
              <a:t>)</a:t>
            </a:r>
            <a:endParaRPr lang="cs-CZ" sz="2400" i="1" dirty="0"/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5401390" y="2126073"/>
            <a:ext cx="3448320" cy="4547994"/>
            <a:chOff x="5012508" y="2147095"/>
            <a:chExt cx="3448320" cy="4547994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5012508" y="2147095"/>
              <a:ext cx="3395768" cy="4547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bdélník 8"/>
            <p:cNvSpPr/>
            <p:nvPr/>
          </p:nvSpPr>
          <p:spPr bwMode="auto">
            <a:xfrm>
              <a:off x="7409793" y="2165131"/>
              <a:ext cx="1051035" cy="88286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3557" name="Picture 5" descr="http://www.ceskestudny.cz/wp-content/uploads/2013/08/lipa2.jpg"/>
          <p:cNvPicPr>
            <a:picLocks noChangeAspect="1" noChangeArrowheads="1"/>
          </p:cNvPicPr>
          <p:nvPr/>
        </p:nvPicPr>
        <p:blipFill>
          <a:blip r:embed="rId4" cstate="print"/>
          <a:srcRect l="7680" r="25378"/>
          <a:stretch>
            <a:fillRect/>
          </a:stretch>
        </p:blipFill>
        <p:spPr bwMode="auto">
          <a:xfrm>
            <a:off x="3289454" y="2013141"/>
            <a:ext cx="2104918" cy="2242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78" name="Picture 2" descr="http://tribkcpq.files.wordpress.com/2014/01/lot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045" y="3894526"/>
            <a:ext cx="3831539" cy="270714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extension.entm.purdue.edu/eseries3/images/articles/medium_E-217-W_a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310" y="3025759"/>
            <a:ext cx="4887311" cy="315519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ovéPole 4"/>
          <p:cNvSpPr txBox="1"/>
          <p:nvPr/>
        </p:nvSpPr>
        <p:spPr>
          <a:xfrm>
            <a:off x="3464967" y="217488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smtClean="0"/>
              <a:t>Př. mšice (</a:t>
            </a:r>
            <a:r>
              <a:rPr lang="cs-CZ" b="0" i="1" dirty="0" err="1" smtClean="0"/>
              <a:t>Aphis</a:t>
            </a:r>
            <a:r>
              <a:rPr lang="cs-CZ" b="0" dirty="0" smtClean="0"/>
              <a:t>):</a:t>
            </a:r>
            <a:endParaRPr lang="cs-CZ" b="0" dirty="0"/>
          </a:p>
        </p:txBody>
      </p:sp>
      <p:grpSp>
        <p:nvGrpSpPr>
          <p:cNvPr id="10" name="Skupina 9"/>
          <p:cNvGrpSpPr/>
          <p:nvPr/>
        </p:nvGrpSpPr>
        <p:grpSpPr>
          <a:xfrm>
            <a:off x="5686097" y="987974"/>
            <a:ext cx="3127373" cy="2241988"/>
            <a:chOff x="5507421" y="641132"/>
            <a:chExt cx="3127373" cy="2241988"/>
          </a:xfrm>
        </p:grpSpPr>
        <p:sp>
          <p:nvSpPr>
            <p:cNvPr id="9" name="AutoShape 116"/>
            <p:cNvSpPr>
              <a:spLocks noChangeArrowheads="1"/>
            </p:cNvSpPr>
            <p:nvPr/>
          </p:nvSpPr>
          <p:spPr bwMode="auto">
            <a:xfrm>
              <a:off x="5507421" y="641132"/>
              <a:ext cx="3090041" cy="2154620"/>
            </a:xfrm>
            <a:prstGeom prst="wedgeRectCallout">
              <a:avLst>
                <a:gd name="adj1" fmla="val -26837"/>
                <a:gd name="adj2" fmla="val 115026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cs-CZ" sz="1800" b="0" dirty="0">
                <a:sym typeface="Symbol" pitchFamily="-105" charset="2"/>
              </a:endParaRPr>
            </a:p>
          </p:txBody>
        </p:sp>
        <p:pic>
          <p:nvPicPr>
            <p:cNvPr id="84994" name="Picture 2" descr="http://www.ent.iastate.edu/soybeaninsects/files/images/soybean%20aphid%20winged%205%20cop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2552" y="744319"/>
              <a:ext cx="3092242" cy="2138801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11" name="Skupina 10"/>
          <p:cNvGrpSpPr/>
          <p:nvPr/>
        </p:nvGrpSpPr>
        <p:grpSpPr>
          <a:xfrm>
            <a:off x="490538" y="977462"/>
            <a:ext cx="2546952" cy="1926736"/>
            <a:chOff x="711255" y="945930"/>
            <a:chExt cx="2546952" cy="1926736"/>
          </a:xfrm>
        </p:grpSpPr>
        <p:sp>
          <p:nvSpPr>
            <p:cNvPr id="8" name="AutoShape 116"/>
            <p:cNvSpPr>
              <a:spLocks noChangeArrowheads="1"/>
            </p:cNvSpPr>
            <p:nvPr/>
          </p:nvSpPr>
          <p:spPr bwMode="auto">
            <a:xfrm>
              <a:off x="711255" y="945930"/>
              <a:ext cx="2525931" cy="1923394"/>
            </a:xfrm>
            <a:prstGeom prst="wedgeRectCallout">
              <a:avLst>
                <a:gd name="adj1" fmla="val 46650"/>
                <a:gd name="adj2" fmla="val 80459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cs-CZ" sz="1800" b="0" dirty="0">
                <a:sym typeface="Symbol" pitchFamily="-105" charset="2"/>
              </a:endParaRPr>
            </a:p>
          </p:txBody>
        </p:sp>
        <p:pic>
          <p:nvPicPr>
            <p:cNvPr id="84996" name="Picture 4" descr="http://extension.entm.purdue.edu/pestcrop/2007/issue20/graphic20/bug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2623" y="963477"/>
              <a:ext cx="2545584" cy="1909189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5400000">
            <a:off x="2969745" y="1138482"/>
            <a:ext cx="4606657" cy="641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http://www.sphere.be/media/3006/download/shutterstock_93554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800" y="217488"/>
            <a:ext cx="2426786" cy="26308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ovéPole 4"/>
          <p:cNvSpPr txBox="1"/>
          <p:nvPr/>
        </p:nvSpPr>
        <p:spPr>
          <a:xfrm>
            <a:off x="3170677" y="354122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smtClean="0"/>
              <a:t>Př. hrotnatka velká (</a:t>
            </a:r>
            <a:r>
              <a:rPr lang="cs-CZ" b="0" i="1" dirty="0" err="1" smtClean="0"/>
              <a:t>Daphnia</a:t>
            </a:r>
            <a:r>
              <a:rPr lang="cs-CZ" b="0" i="1" dirty="0" smtClean="0"/>
              <a:t> </a:t>
            </a:r>
            <a:r>
              <a:rPr lang="cs-CZ" b="0" i="1" dirty="0" err="1" smtClean="0"/>
              <a:t>magna</a:t>
            </a:r>
            <a:r>
              <a:rPr lang="cs-CZ" b="0" dirty="0" smtClean="0"/>
              <a:t>):</a:t>
            </a:r>
            <a:endParaRPr lang="cs-CZ" b="0" dirty="0"/>
          </a:p>
        </p:txBody>
      </p:sp>
      <p:sp>
        <p:nvSpPr>
          <p:cNvPr id="6" name="AutoShape 87"/>
          <p:cNvSpPr>
            <a:spLocks noChangeArrowheads="1"/>
          </p:cNvSpPr>
          <p:nvPr/>
        </p:nvSpPr>
        <p:spPr bwMode="auto">
          <a:xfrm>
            <a:off x="5927835" y="1416267"/>
            <a:ext cx="3026980" cy="1400505"/>
          </a:xfrm>
          <a:prstGeom prst="wedgeRectCallout">
            <a:avLst>
              <a:gd name="adj1" fmla="val -46158"/>
              <a:gd name="adj2" fmla="val 11097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nový predátor, nedostatek potravy, vysychání jezera </a:t>
            </a:r>
            <a:r>
              <a:rPr lang="cs-CZ" sz="1800" b="0" dirty="0" smtClean="0">
                <a:sym typeface="Symbol"/>
              </a:rPr>
              <a:t> přechod na pohlavní rozmnožování</a:t>
            </a:r>
            <a:endParaRPr lang="cs-CZ" sz="18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490538" y="518984"/>
            <a:ext cx="5795304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b="0" dirty="0" err="1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Eukaryota</a:t>
            </a:r>
            <a:r>
              <a:rPr lang="cs-CZ" sz="2000" b="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: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 smtClean="0">
                <a:latin typeface="Arial" charset="0"/>
                <a:sym typeface="Symbol" pitchFamily="18" charset="2"/>
              </a:rPr>
              <a:t>8,8</a:t>
            </a:r>
            <a:r>
              <a:rPr lang="cs-CZ" sz="2000" b="0" dirty="0">
                <a:latin typeface="Arial" charset="0"/>
                <a:sym typeface="Symbol" pitchFamily="18" charset="2"/>
              </a:rPr>
              <a:t>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6 </a:t>
            </a:r>
            <a:r>
              <a:rPr lang="cs-CZ" sz="2000" b="0" dirty="0">
                <a:latin typeface="Arial" charset="0"/>
                <a:sym typeface="Symbol" pitchFamily="18" charset="2"/>
              </a:rPr>
              <a:t>– 6,910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11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(80 </a:t>
            </a:r>
            <a:r>
              <a:rPr lang="cs-CZ" sz="2000" b="0" dirty="0" smtClean="0">
                <a:latin typeface="Arial" charset="0"/>
                <a:sym typeface="Symbol" pitchFamily="18" charset="2"/>
              </a:rPr>
              <a:t>000-násobné rozpětí!)</a:t>
            </a:r>
            <a:endParaRPr lang="cs-CZ" sz="2000" b="0" dirty="0">
              <a:latin typeface="Arial" charset="0"/>
              <a:sym typeface="Symbol" pitchFamily="18" charset="2"/>
            </a:endParaRPr>
          </a:p>
        </p:txBody>
      </p:sp>
      <p:pic>
        <p:nvPicPr>
          <p:cNvPr id="4" name="Picture 5" descr="http://upload.wikimedia.org/wikipedia/commons/8/80/Genome_Sizes.png"/>
          <p:cNvPicPr>
            <a:picLocks noChangeAspect="1" noChangeArrowheads="1"/>
          </p:cNvPicPr>
          <p:nvPr/>
        </p:nvPicPr>
        <p:blipFill>
          <a:blip r:embed="rId3" cstate="print"/>
          <a:srcRect t="16494"/>
          <a:stretch>
            <a:fillRect/>
          </a:stretch>
        </p:blipFill>
        <p:spPr bwMode="auto">
          <a:xfrm>
            <a:off x="1275344" y="1952367"/>
            <a:ext cx="6453187" cy="381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1112817" y="3072852"/>
            <a:ext cx="6979796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Problém</a:t>
            </a:r>
            <a:r>
              <a:rPr lang="cs-CZ" sz="2400" b="0" dirty="0">
                <a:solidFill>
                  <a:srgbClr val="F00000"/>
                </a:solidFill>
              </a:rPr>
              <a:t>: modely </a:t>
            </a:r>
            <a:r>
              <a:rPr lang="cs-CZ" sz="2400" b="0" dirty="0" smtClean="0">
                <a:solidFill>
                  <a:srgbClr val="F00000"/>
                </a:solidFill>
              </a:rPr>
              <a:t>4 a 5 platí pouze pro organismy </a:t>
            </a:r>
          </a:p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s </a:t>
            </a:r>
            <a:r>
              <a:rPr lang="cs-CZ" sz="2400" b="0">
                <a:solidFill>
                  <a:srgbClr val="F00000"/>
                </a:solidFill>
              </a:rPr>
              <a:t>vysokou </a:t>
            </a:r>
            <a:r>
              <a:rPr lang="cs-CZ" sz="2400" b="0" smtClean="0">
                <a:solidFill>
                  <a:srgbClr val="F00000"/>
                </a:solidFill>
              </a:rPr>
              <a:t>fertilitou</a:t>
            </a:r>
            <a:endParaRPr lang="cs-CZ" sz="2400" b="0" dirty="0">
              <a:solidFill>
                <a:srgbClr val="F00000"/>
              </a:solidFill>
            </a:endParaRP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490538" y="1354521"/>
            <a:ext cx="855522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 smtClean="0"/>
              <a:t>předpoklad</a:t>
            </a:r>
            <a:r>
              <a:rPr lang="cs-CZ" b="0" dirty="0"/>
              <a:t>, že v heterogenním i homogenním biotopu se genotypy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mohou </a:t>
            </a:r>
            <a:r>
              <a:rPr lang="cs-CZ" b="0" dirty="0"/>
              <a:t>lišit ve využití omezených zdrojů</a:t>
            </a:r>
          </a:p>
          <a:p>
            <a:pPr defTabSz="360000">
              <a:spcAft>
                <a:spcPts val="1200"/>
              </a:spcAft>
            </a:pPr>
            <a:r>
              <a:rPr lang="cs-CZ" b="0" dirty="0" err="1"/>
              <a:t>kompetice</a:t>
            </a:r>
            <a:r>
              <a:rPr lang="cs-CZ" b="0" dirty="0"/>
              <a:t> mezi sourozenci </a:t>
            </a:r>
            <a:r>
              <a:rPr lang="cs-CZ" b="0" dirty="0">
                <a:sym typeface="Symbol" pitchFamily="-105" charset="2"/>
              </a:rPr>
              <a:t> na lokalitě se může udržet více potomků 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</a:t>
            </a:r>
            <a:r>
              <a:rPr lang="cs-CZ" b="0" dirty="0" smtClean="0">
                <a:sym typeface="Symbol" pitchFamily="-105" charset="2"/>
              </a:rPr>
              <a:t>sexuálních </a:t>
            </a:r>
            <a:r>
              <a:rPr lang="cs-CZ" b="0" dirty="0">
                <a:sym typeface="Symbol" pitchFamily="-105" charset="2"/>
              </a:rPr>
              <a:t>rodičů, protože asexuální potomstvo </a:t>
            </a:r>
            <a:r>
              <a:rPr lang="cs-CZ" b="0" dirty="0" err="1">
                <a:sym typeface="Symbol" pitchFamily="-105" charset="2"/>
              </a:rPr>
              <a:t>kompetuje</a:t>
            </a:r>
            <a:r>
              <a:rPr lang="cs-CZ" b="0" dirty="0">
                <a:sym typeface="Symbol" pitchFamily="-105" charset="2"/>
              </a:rPr>
              <a:t> intenzivněji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19420" y="217488"/>
            <a:ext cx="7957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5. </a:t>
            </a:r>
            <a:r>
              <a:rPr lang="cs-CZ" sz="2400" b="0" dirty="0" err="1" smtClean="0">
                <a:solidFill>
                  <a:srgbClr val="F00000"/>
                </a:solidFill>
              </a:rPr>
              <a:t>Nepredikovatelnost</a:t>
            </a:r>
            <a:r>
              <a:rPr lang="cs-CZ" sz="2400" b="0" dirty="0" smtClean="0">
                <a:solidFill>
                  <a:srgbClr val="F00000"/>
                </a:solidFill>
              </a:rPr>
              <a:t> prostředí – model vlastního pokoje</a:t>
            </a:r>
            <a:br>
              <a:rPr lang="cs-CZ" sz="2400" b="0" dirty="0" smtClean="0">
                <a:solidFill>
                  <a:srgbClr val="F00000"/>
                </a:solidFill>
              </a:rPr>
            </a:br>
            <a:r>
              <a:rPr lang="cs-CZ" sz="2400" b="0" dirty="0" smtClean="0">
                <a:solidFill>
                  <a:srgbClr val="F00000"/>
                </a:solidFill>
              </a:rPr>
              <a:t>(</a:t>
            </a:r>
            <a:r>
              <a:rPr lang="cs-CZ" sz="2400" b="0" i="1" dirty="0" err="1" smtClean="0">
                <a:solidFill>
                  <a:srgbClr val="F00000"/>
                </a:solidFill>
              </a:rPr>
              <a:t>elbow</a:t>
            </a:r>
            <a:r>
              <a:rPr lang="cs-CZ" sz="2400" b="0" i="1" dirty="0" smtClean="0">
                <a:solidFill>
                  <a:srgbClr val="F00000"/>
                </a:solidFill>
              </a:rPr>
              <a:t> </a:t>
            </a:r>
            <a:r>
              <a:rPr lang="cs-CZ" sz="2400" b="0" i="1" dirty="0" err="1" smtClean="0">
                <a:solidFill>
                  <a:srgbClr val="F00000"/>
                </a:solidFill>
              </a:rPr>
              <a:t>room</a:t>
            </a:r>
            <a:r>
              <a:rPr lang="cs-CZ" sz="2400" b="0" i="1" dirty="0" smtClean="0">
                <a:solidFill>
                  <a:srgbClr val="F00000"/>
                </a:solidFill>
              </a:rPr>
              <a:t> model</a:t>
            </a:r>
            <a:r>
              <a:rPr lang="cs-CZ" sz="2400" b="0" dirty="0" smtClean="0">
                <a:solidFill>
                  <a:srgbClr val="F00000"/>
                </a:solidFill>
              </a:rPr>
              <a:t>)</a:t>
            </a:r>
            <a:endParaRPr lang="cs-CZ" sz="2400" i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90538" y="4332998"/>
            <a:ext cx="741420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>
                <a:solidFill>
                  <a:srgbClr val="F00000"/>
                </a:solidFill>
              </a:rPr>
              <a:t>Fluktuace prostředí:</a:t>
            </a:r>
            <a:br>
              <a:rPr lang="cs-CZ" b="0" dirty="0">
                <a:solidFill>
                  <a:srgbClr val="F00000"/>
                </a:solidFill>
              </a:rPr>
            </a:br>
            <a:endParaRPr lang="cs-CZ" b="0" dirty="0">
              <a:solidFill>
                <a:srgbClr val="F0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b="0" dirty="0" smtClean="0"/>
              <a:t>sama </a:t>
            </a:r>
            <a:r>
              <a:rPr lang="cs-CZ" b="0" dirty="0"/>
              <a:t>o sobě nepodporuje sex </a:t>
            </a:r>
            <a:r>
              <a:rPr lang="cs-CZ" b="0" dirty="0">
                <a:sym typeface="Symbol" pitchFamily="-105" charset="2"/>
              </a:rPr>
              <a:t> nutná </a:t>
            </a:r>
            <a:r>
              <a:rPr lang="cs-CZ" b="0" u="sng" dirty="0">
                <a:sym typeface="Symbol" pitchFamily="-105" charset="2"/>
              </a:rPr>
              <a:t>fluktuace </a:t>
            </a:r>
            <a:r>
              <a:rPr lang="cs-CZ" b="0" u="sng" dirty="0" err="1">
                <a:sym typeface="Symbol" pitchFamily="-105" charset="2"/>
              </a:rPr>
              <a:t>epistáze</a:t>
            </a:r>
            <a:endParaRPr lang="cs-CZ" b="0" u="sng" dirty="0">
              <a:sym typeface="Symbol" pitchFamily="-105" charset="2"/>
            </a:endParaRPr>
          </a:p>
          <a:p>
            <a:pPr defTabSz="360000"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např. 2 </a:t>
            </a:r>
            <a:r>
              <a:rPr lang="cs-CZ" b="0" dirty="0" err="1">
                <a:sym typeface="Symbol" pitchFamily="-105" charset="2"/>
              </a:rPr>
              <a:t>lokusy</a:t>
            </a:r>
            <a:r>
              <a:rPr lang="cs-CZ" b="0" dirty="0">
                <a:sym typeface="Symbol" pitchFamily="-105" charset="2"/>
              </a:rPr>
              <a:t>: střídání asociace studený-vlhký a teplý-suchý 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</a:t>
            </a:r>
            <a:r>
              <a:rPr lang="cs-CZ" b="0" dirty="0" smtClean="0">
                <a:sym typeface="Symbol" pitchFamily="-105" charset="2"/>
              </a:rPr>
              <a:t>studený-suchý </a:t>
            </a:r>
            <a:r>
              <a:rPr lang="cs-CZ" b="0" dirty="0">
                <a:sym typeface="Symbol" pitchFamily="-105" charset="2"/>
              </a:rPr>
              <a:t>a teplý-vlhký</a:t>
            </a:r>
          </a:p>
          <a:p>
            <a:pPr defTabSz="360000"/>
            <a:r>
              <a:rPr lang="cs-CZ" b="0" dirty="0">
                <a:sym typeface="Symbol" pitchFamily="-105" charset="2"/>
              </a:rPr>
              <a:t>tento model může fungovat např. v interakci </a:t>
            </a:r>
            <a:r>
              <a:rPr lang="cs-CZ" b="0" dirty="0" smtClean="0">
                <a:sym typeface="Symbol" pitchFamily="-105" charset="2"/>
              </a:rPr>
              <a:t>parazit-hostitel</a:t>
            </a:r>
            <a:endParaRPr lang="cs-CZ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125" descr="http://peaceaware.com/seam/RedQueen.jpg"/>
          <p:cNvPicPr>
            <a:picLocks noChangeAspect="1" noChangeArrowheads="1"/>
          </p:cNvPicPr>
          <p:nvPr/>
        </p:nvPicPr>
        <p:blipFill>
          <a:blip r:embed="rId3" cstate="print"/>
          <a:srcRect l="2742" t="3578" r="3394" b="3264"/>
          <a:stretch>
            <a:fillRect/>
          </a:stretch>
        </p:blipFill>
        <p:spPr bwMode="auto">
          <a:xfrm>
            <a:off x="4579272" y="3851382"/>
            <a:ext cx="3172533" cy="283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115"/>
          <p:cNvSpPr txBox="1">
            <a:spLocks noChangeArrowheads="1"/>
          </p:cNvSpPr>
          <p:nvPr/>
        </p:nvSpPr>
        <p:spPr bwMode="auto">
          <a:xfrm>
            <a:off x="490538" y="884675"/>
            <a:ext cx="661629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 smtClean="0">
                <a:solidFill>
                  <a:srgbClr val="003399"/>
                </a:solidFill>
              </a:rPr>
              <a:t>William </a:t>
            </a:r>
            <a:r>
              <a:rPr lang="cs-CZ" b="0" dirty="0">
                <a:solidFill>
                  <a:srgbClr val="003399"/>
                </a:solidFill>
              </a:rPr>
              <a:t>D. </a:t>
            </a:r>
            <a:r>
              <a:rPr lang="cs-CZ" b="0" dirty="0" err="1">
                <a:solidFill>
                  <a:srgbClr val="003399"/>
                </a:solidFill>
              </a:rPr>
              <a:t>Hamilton</a:t>
            </a:r>
            <a:endParaRPr lang="cs-CZ" b="0" dirty="0">
              <a:solidFill>
                <a:srgbClr val="003399"/>
              </a:solidFill>
            </a:endParaRPr>
          </a:p>
          <a:p>
            <a:r>
              <a:rPr lang="cs-CZ" b="0" dirty="0"/>
              <a:t>základem hypotéza Červené </a:t>
            </a:r>
            <a:r>
              <a:rPr lang="cs-CZ" b="0" dirty="0" smtClean="0"/>
              <a:t>královny </a:t>
            </a:r>
            <a:r>
              <a:rPr lang="cs-CZ" b="0" dirty="0"/>
              <a:t>(</a:t>
            </a:r>
            <a:r>
              <a:rPr lang="cs-CZ" b="0" dirty="0" err="1">
                <a:solidFill>
                  <a:srgbClr val="003399"/>
                </a:solidFill>
              </a:rPr>
              <a:t>Leigh</a:t>
            </a:r>
            <a:r>
              <a:rPr lang="cs-CZ" b="0" dirty="0">
                <a:solidFill>
                  <a:srgbClr val="003399"/>
                </a:solidFill>
              </a:rPr>
              <a:t> Van Valen</a:t>
            </a:r>
            <a:r>
              <a:rPr lang="cs-CZ" b="0" dirty="0"/>
              <a:t>)</a:t>
            </a:r>
            <a:endParaRPr lang="cs-CZ" b="0" dirty="0">
              <a:sym typeface="Symbol" pitchFamily="-105" charset="2"/>
            </a:endParaRPr>
          </a:p>
        </p:txBody>
      </p:sp>
      <p:pic>
        <p:nvPicPr>
          <p:cNvPr id="43011" name="Picture 117" descr="File:W D Hamilt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3504"/>
          <a:stretch>
            <a:fillRect/>
          </a:stretch>
        </p:blipFill>
        <p:spPr bwMode="auto">
          <a:xfrm>
            <a:off x="7242121" y="217488"/>
            <a:ext cx="1731962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3012" name="Picture 119" descr="P1010022"/>
          <p:cNvPicPr>
            <a:picLocks noChangeAspect="1" noChangeArrowheads="1"/>
          </p:cNvPicPr>
          <p:nvPr/>
        </p:nvPicPr>
        <p:blipFill>
          <a:blip r:embed="rId6" cstate="print"/>
          <a:srcRect l="34766" t="16458" r="27864" b="28021"/>
          <a:stretch>
            <a:fillRect/>
          </a:stretch>
        </p:blipFill>
        <p:spPr bwMode="auto">
          <a:xfrm>
            <a:off x="7376566" y="2500696"/>
            <a:ext cx="1504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3013" name="Text Box 120"/>
          <p:cNvSpPr txBox="1">
            <a:spLocks noChangeArrowheads="1"/>
          </p:cNvSpPr>
          <p:nvPr/>
        </p:nvSpPr>
        <p:spPr bwMode="auto">
          <a:xfrm>
            <a:off x="7522916" y="4161908"/>
            <a:ext cx="118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dirty="0">
                <a:solidFill>
                  <a:srgbClr val="003399"/>
                </a:solidFill>
              </a:rPr>
              <a:t>L. Van Valen</a:t>
            </a:r>
          </a:p>
        </p:txBody>
      </p:sp>
      <p:sp>
        <p:nvSpPr>
          <p:cNvPr id="43014" name="Text Box 121"/>
          <p:cNvSpPr txBox="1">
            <a:spLocks noChangeArrowheads="1"/>
          </p:cNvSpPr>
          <p:nvPr/>
        </p:nvSpPr>
        <p:spPr bwMode="auto">
          <a:xfrm>
            <a:off x="7408808" y="2146301"/>
            <a:ext cx="1330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dirty="0">
                <a:solidFill>
                  <a:srgbClr val="003399"/>
                </a:solidFill>
              </a:rPr>
              <a:t>W.D. </a:t>
            </a:r>
            <a:r>
              <a:rPr lang="cs-CZ" sz="1400" b="0" dirty="0" err="1">
                <a:solidFill>
                  <a:srgbClr val="003399"/>
                </a:solidFill>
              </a:rPr>
              <a:t>Hamilton</a:t>
            </a:r>
            <a:endParaRPr lang="cs-CZ" sz="1400" b="0" dirty="0">
              <a:solidFill>
                <a:srgbClr val="003399"/>
              </a:solidFill>
            </a:endParaRPr>
          </a:p>
        </p:txBody>
      </p:sp>
      <p:pic>
        <p:nvPicPr>
          <p:cNvPr id="43015" name="Picture 123" descr="http://2.bp.blogspot.com/_efcyhZxKKGc/TOd_o2PkQgI/AAAAAAAAABE/11pzsdY2Qpg/s1600/Red-Queen-733517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l="902" t="1346" r="1680" b="1427"/>
          <a:stretch>
            <a:fillRect/>
          </a:stretch>
        </p:blipFill>
        <p:spPr bwMode="auto">
          <a:xfrm>
            <a:off x="252248" y="1932865"/>
            <a:ext cx="44577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ovéPole 8"/>
          <p:cNvSpPr txBox="1"/>
          <p:nvPr/>
        </p:nvSpPr>
        <p:spPr>
          <a:xfrm>
            <a:off x="2242837" y="217488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5. Hypotéza Červené královny</a:t>
            </a:r>
            <a:endParaRPr lang="cs-CZ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15"/>
          <p:cNvSpPr txBox="1">
            <a:spLocks noChangeArrowheads="1"/>
          </p:cNvSpPr>
          <p:nvPr/>
        </p:nvSpPr>
        <p:spPr bwMode="auto">
          <a:xfrm>
            <a:off x="490538" y="217488"/>
            <a:ext cx="77700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 smtClean="0">
                <a:sym typeface="Symbol" pitchFamily="-105" charset="2"/>
              </a:rPr>
              <a:t>fluktuace </a:t>
            </a:r>
            <a:r>
              <a:rPr lang="cs-CZ" b="0" dirty="0" err="1" smtClean="0">
                <a:sym typeface="Symbol" pitchFamily="-105" charset="2"/>
              </a:rPr>
              <a:t>epistáze</a:t>
            </a:r>
            <a:endParaRPr lang="cs-CZ" b="0" dirty="0" smtClean="0">
              <a:sym typeface="Symbol" pitchFamily="-105" charset="2"/>
            </a:endParaRPr>
          </a:p>
          <a:p>
            <a:pPr>
              <a:spcAft>
                <a:spcPts val="1200"/>
              </a:spcAft>
            </a:pPr>
            <a:r>
              <a:rPr lang="cs-CZ" b="0" dirty="0" smtClean="0">
                <a:sym typeface="Symbol" pitchFamily="-105" charset="2"/>
              </a:rPr>
              <a:t>cykly fitness a cykly genových frekvencí</a:t>
            </a:r>
          </a:p>
          <a:p>
            <a:pPr>
              <a:spcAft>
                <a:spcPts val="1200"/>
              </a:spcAft>
            </a:pPr>
            <a:r>
              <a:rPr lang="cs-CZ" b="0" dirty="0" smtClean="0">
                <a:sym typeface="Symbol" pitchFamily="-105" charset="2"/>
              </a:rPr>
              <a:t>koevoluce parazita a hostitele  závody ve zbrojení (</a:t>
            </a:r>
            <a:r>
              <a:rPr lang="cs-CZ" b="0" i="1" dirty="0" err="1" smtClean="0">
                <a:sym typeface="Symbol" pitchFamily="-105" charset="2"/>
              </a:rPr>
              <a:t>arms</a:t>
            </a:r>
            <a:r>
              <a:rPr lang="cs-CZ" b="0" i="1" dirty="0" smtClean="0">
                <a:sym typeface="Symbol" pitchFamily="-105" charset="2"/>
              </a:rPr>
              <a:t> </a:t>
            </a:r>
            <a:r>
              <a:rPr lang="cs-CZ" b="0" i="1" dirty="0" err="1" smtClean="0">
                <a:sym typeface="Symbol" pitchFamily="-105" charset="2"/>
              </a:rPr>
              <a:t>races</a:t>
            </a:r>
            <a:r>
              <a:rPr lang="cs-CZ" b="0" dirty="0" smtClean="0">
                <a:sym typeface="Symbol" pitchFamily="-105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b="0" dirty="0" err="1" smtClean="0">
                <a:sym typeface="Symbol" pitchFamily="-105" charset="2"/>
              </a:rPr>
              <a:t>multilokusový</a:t>
            </a:r>
            <a:r>
              <a:rPr lang="cs-CZ" b="0" dirty="0" smtClean="0">
                <a:sym typeface="Symbol" pitchFamily="-105" charset="2"/>
              </a:rPr>
              <a:t> vztah „</a:t>
            </a:r>
            <a:r>
              <a:rPr lang="cs-CZ" b="0" i="1" dirty="0" smtClean="0">
                <a:sym typeface="Symbol" pitchFamily="-105" charset="2"/>
              </a:rPr>
              <a:t>gene-</a:t>
            </a:r>
            <a:r>
              <a:rPr lang="cs-CZ" b="0" i="1" dirty="0" err="1" smtClean="0">
                <a:sym typeface="Symbol" pitchFamily="-105" charset="2"/>
              </a:rPr>
              <a:t>for</a:t>
            </a:r>
            <a:r>
              <a:rPr lang="cs-CZ" b="0" i="1" dirty="0" smtClean="0">
                <a:sym typeface="Symbol" pitchFamily="-105" charset="2"/>
              </a:rPr>
              <a:t>-gene</a:t>
            </a:r>
            <a:r>
              <a:rPr lang="cs-CZ" b="0" dirty="0" smtClean="0">
                <a:sym typeface="Symbol" pitchFamily="-105" charset="2"/>
              </a:rPr>
              <a:t>“</a:t>
            </a:r>
          </a:p>
          <a:p>
            <a:pPr>
              <a:spcAft>
                <a:spcPts val="1200"/>
              </a:spcAft>
            </a:pPr>
            <a:r>
              <a:rPr lang="cs-CZ" b="0" dirty="0" smtClean="0">
                <a:sym typeface="Symbol" pitchFamily="-105" charset="2"/>
              </a:rPr>
              <a:t>oscilace genových frekvencí vyšší u asexuálních jedinců</a:t>
            </a:r>
            <a:endParaRPr lang="cs-CZ" b="0" dirty="0">
              <a:sym typeface="Symbol" pitchFamily="-105" charset="2"/>
            </a:endParaRPr>
          </a:p>
        </p:txBody>
      </p:sp>
      <p:grpSp>
        <p:nvGrpSpPr>
          <p:cNvPr id="44039" name="Group 231"/>
          <p:cNvGrpSpPr>
            <a:grpSpLocks/>
          </p:cNvGrpSpPr>
          <p:nvPr/>
        </p:nvGrpSpPr>
        <p:grpSpPr bwMode="auto">
          <a:xfrm>
            <a:off x="258161" y="2720702"/>
            <a:ext cx="2365375" cy="2443162"/>
            <a:chOff x="224" y="1819"/>
            <a:chExt cx="1490" cy="1539"/>
          </a:xfrm>
        </p:grpSpPr>
        <p:grpSp>
          <p:nvGrpSpPr>
            <p:cNvPr id="44115" name="Group 232"/>
            <p:cNvGrpSpPr>
              <a:grpSpLocks noChangeAspect="1"/>
            </p:cNvGrpSpPr>
            <p:nvPr/>
          </p:nvGrpSpPr>
          <p:grpSpPr bwMode="auto">
            <a:xfrm>
              <a:off x="517" y="2062"/>
              <a:ext cx="1178" cy="1008"/>
              <a:chOff x="4045" y="1350"/>
              <a:chExt cx="751" cy="683"/>
            </a:xfrm>
          </p:grpSpPr>
          <p:sp>
            <p:nvSpPr>
              <p:cNvPr id="44119" name="Freeform 233"/>
              <p:cNvSpPr>
                <a:spLocks noChangeAspect="1"/>
              </p:cNvSpPr>
              <p:nvPr/>
            </p:nvSpPr>
            <p:spPr bwMode="auto">
              <a:xfrm>
                <a:off x="4045" y="1350"/>
                <a:ext cx="751" cy="683"/>
              </a:xfrm>
              <a:custGeom>
                <a:avLst/>
                <a:gdLst>
                  <a:gd name="T0" fmla="*/ 1 w 751"/>
                  <a:gd name="T1" fmla="*/ 0 h 683"/>
                  <a:gd name="T2" fmla="*/ 0 w 751"/>
                  <a:gd name="T3" fmla="*/ 683 h 683"/>
                  <a:gd name="T4" fmla="*/ 751 w 751"/>
                  <a:gd name="T5" fmla="*/ 683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120" name="Oval 234"/>
              <p:cNvSpPr>
                <a:spLocks noChangeAspect="1" noChangeArrowheads="1"/>
              </p:cNvSpPr>
              <p:nvPr/>
            </p:nvSpPr>
            <p:spPr bwMode="auto">
              <a:xfrm>
                <a:off x="4145" y="137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Oval 235"/>
              <p:cNvSpPr>
                <a:spLocks noChangeAspect="1" noChangeArrowheads="1"/>
              </p:cNvSpPr>
              <p:nvPr/>
            </p:nvSpPr>
            <p:spPr bwMode="auto">
              <a:xfrm>
                <a:off x="4174" y="1413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Oval 236"/>
              <p:cNvSpPr>
                <a:spLocks noChangeAspect="1" noChangeArrowheads="1"/>
              </p:cNvSpPr>
              <p:nvPr/>
            </p:nvSpPr>
            <p:spPr bwMode="auto">
              <a:xfrm>
                <a:off x="4348" y="140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3" name="Oval 237"/>
              <p:cNvSpPr>
                <a:spLocks noChangeAspect="1" noChangeArrowheads="1"/>
              </p:cNvSpPr>
              <p:nvPr/>
            </p:nvSpPr>
            <p:spPr bwMode="auto">
              <a:xfrm>
                <a:off x="4167" y="1486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4" name="Oval 238"/>
              <p:cNvSpPr>
                <a:spLocks noChangeAspect="1" noChangeArrowheads="1"/>
              </p:cNvSpPr>
              <p:nvPr/>
            </p:nvSpPr>
            <p:spPr bwMode="auto">
              <a:xfrm>
                <a:off x="4174" y="1510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5" name="Oval 239"/>
              <p:cNvSpPr>
                <a:spLocks noChangeAspect="1" noChangeArrowheads="1"/>
              </p:cNvSpPr>
              <p:nvPr/>
            </p:nvSpPr>
            <p:spPr bwMode="auto">
              <a:xfrm>
                <a:off x="4235" y="150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6" name="Oval 240"/>
              <p:cNvSpPr>
                <a:spLocks noChangeAspect="1" noChangeArrowheads="1"/>
              </p:cNvSpPr>
              <p:nvPr/>
            </p:nvSpPr>
            <p:spPr bwMode="auto">
              <a:xfrm>
                <a:off x="4259" y="153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7" name="Oval 241"/>
              <p:cNvSpPr>
                <a:spLocks noChangeAspect="1" noChangeArrowheads="1"/>
              </p:cNvSpPr>
              <p:nvPr/>
            </p:nvSpPr>
            <p:spPr bwMode="auto">
              <a:xfrm>
                <a:off x="4204" y="163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8" name="Oval 242"/>
              <p:cNvSpPr>
                <a:spLocks noChangeAspect="1" noChangeArrowheads="1"/>
              </p:cNvSpPr>
              <p:nvPr/>
            </p:nvSpPr>
            <p:spPr bwMode="auto">
              <a:xfrm>
                <a:off x="4294" y="1647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Oval 243"/>
              <p:cNvSpPr>
                <a:spLocks noChangeAspect="1" noChangeArrowheads="1"/>
              </p:cNvSpPr>
              <p:nvPr/>
            </p:nvSpPr>
            <p:spPr bwMode="auto">
              <a:xfrm>
                <a:off x="4308" y="1641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0" name="Oval 244"/>
              <p:cNvSpPr>
                <a:spLocks noChangeAspect="1" noChangeArrowheads="1"/>
              </p:cNvSpPr>
              <p:nvPr/>
            </p:nvSpPr>
            <p:spPr bwMode="auto">
              <a:xfrm>
                <a:off x="4431" y="1565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1" name="Oval 245"/>
              <p:cNvSpPr>
                <a:spLocks noChangeAspect="1" noChangeArrowheads="1"/>
              </p:cNvSpPr>
              <p:nvPr/>
            </p:nvSpPr>
            <p:spPr bwMode="auto">
              <a:xfrm>
                <a:off x="4393" y="1594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2" name="Oval 246"/>
              <p:cNvSpPr>
                <a:spLocks noChangeAspect="1" noChangeArrowheads="1"/>
              </p:cNvSpPr>
              <p:nvPr/>
            </p:nvSpPr>
            <p:spPr bwMode="auto">
              <a:xfrm>
                <a:off x="4394" y="1695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3" name="Oval 247"/>
              <p:cNvSpPr>
                <a:spLocks noChangeAspect="1" noChangeArrowheads="1"/>
              </p:cNvSpPr>
              <p:nvPr/>
            </p:nvSpPr>
            <p:spPr bwMode="auto">
              <a:xfrm>
                <a:off x="4427" y="1639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4" name="Oval 248"/>
              <p:cNvSpPr>
                <a:spLocks noChangeAspect="1" noChangeArrowheads="1"/>
              </p:cNvSpPr>
              <p:nvPr/>
            </p:nvSpPr>
            <p:spPr bwMode="auto">
              <a:xfrm>
                <a:off x="4500" y="163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5" name="Oval 249"/>
              <p:cNvSpPr>
                <a:spLocks noChangeAspect="1" noChangeArrowheads="1"/>
              </p:cNvSpPr>
              <p:nvPr/>
            </p:nvSpPr>
            <p:spPr bwMode="auto">
              <a:xfrm>
                <a:off x="4420" y="1705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6" name="Oval 250"/>
              <p:cNvSpPr>
                <a:spLocks noChangeAspect="1" noChangeArrowheads="1"/>
              </p:cNvSpPr>
              <p:nvPr/>
            </p:nvSpPr>
            <p:spPr bwMode="auto">
              <a:xfrm>
                <a:off x="4396" y="171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7" name="Oval 251"/>
              <p:cNvSpPr>
                <a:spLocks noChangeAspect="1" noChangeArrowheads="1"/>
              </p:cNvSpPr>
              <p:nvPr/>
            </p:nvSpPr>
            <p:spPr bwMode="auto">
              <a:xfrm>
                <a:off x="4489" y="167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8" name="Oval 252"/>
              <p:cNvSpPr>
                <a:spLocks noChangeAspect="1" noChangeArrowheads="1"/>
              </p:cNvSpPr>
              <p:nvPr/>
            </p:nvSpPr>
            <p:spPr bwMode="auto">
              <a:xfrm>
                <a:off x="4452" y="170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9" name="Oval 253"/>
              <p:cNvSpPr>
                <a:spLocks noChangeAspect="1" noChangeArrowheads="1"/>
              </p:cNvSpPr>
              <p:nvPr/>
            </p:nvSpPr>
            <p:spPr bwMode="auto">
              <a:xfrm>
                <a:off x="4571" y="170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Oval 254"/>
              <p:cNvSpPr>
                <a:spLocks noChangeAspect="1" noChangeArrowheads="1"/>
              </p:cNvSpPr>
              <p:nvPr/>
            </p:nvSpPr>
            <p:spPr bwMode="auto">
              <a:xfrm>
                <a:off x="4280" y="1515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1" name="Oval 255"/>
              <p:cNvSpPr>
                <a:spLocks noChangeAspect="1" noChangeArrowheads="1"/>
              </p:cNvSpPr>
              <p:nvPr/>
            </p:nvSpPr>
            <p:spPr bwMode="auto">
              <a:xfrm>
                <a:off x="4418" y="1756"/>
                <a:ext cx="36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2" name="Oval 256"/>
              <p:cNvSpPr>
                <a:spLocks noChangeAspect="1" noChangeArrowheads="1"/>
              </p:cNvSpPr>
              <p:nvPr/>
            </p:nvSpPr>
            <p:spPr bwMode="auto">
              <a:xfrm>
                <a:off x="4468" y="173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3" name="Oval 257"/>
              <p:cNvSpPr>
                <a:spLocks noChangeAspect="1" noChangeArrowheads="1"/>
              </p:cNvSpPr>
              <p:nvPr/>
            </p:nvSpPr>
            <p:spPr bwMode="auto">
              <a:xfrm>
                <a:off x="4494" y="1739"/>
                <a:ext cx="36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4" name="Oval 258"/>
              <p:cNvSpPr>
                <a:spLocks noChangeAspect="1" noChangeArrowheads="1"/>
              </p:cNvSpPr>
              <p:nvPr/>
            </p:nvSpPr>
            <p:spPr bwMode="auto">
              <a:xfrm>
                <a:off x="4477" y="1789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5" name="Oval 259"/>
              <p:cNvSpPr>
                <a:spLocks noChangeAspect="1" noChangeArrowheads="1"/>
              </p:cNvSpPr>
              <p:nvPr/>
            </p:nvSpPr>
            <p:spPr bwMode="auto">
              <a:xfrm>
                <a:off x="4497" y="1892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6" name="Oval 260"/>
              <p:cNvSpPr>
                <a:spLocks noChangeAspect="1" noChangeArrowheads="1"/>
              </p:cNvSpPr>
              <p:nvPr/>
            </p:nvSpPr>
            <p:spPr bwMode="auto">
              <a:xfrm>
                <a:off x="4616" y="194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7" name="Oval 261"/>
              <p:cNvSpPr>
                <a:spLocks noChangeAspect="1" noChangeArrowheads="1"/>
              </p:cNvSpPr>
              <p:nvPr/>
            </p:nvSpPr>
            <p:spPr bwMode="auto">
              <a:xfrm>
                <a:off x="4754" y="1891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116" name="Text Box 262"/>
            <p:cNvSpPr txBox="1">
              <a:spLocks noChangeAspect="1" noChangeArrowheads="1"/>
            </p:cNvSpPr>
            <p:nvPr/>
          </p:nvSpPr>
          <p:spPr bwMode="auto">
            <a:xfrm>
              <a:off x="737" y="1819"/>
              <a:ext cx="8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Populace hostitele</a:t>
              </a:r>
              <a:endParaRPr lang="cs-CZ" sz="1000">
                <a:latin typeface="Times New Roman" pitchFamily="-105" charset="0"/>
              </a:endParaRPr>
            </a:p>
          </p:txBody>
        </p:sp>
        <p:sp>
          <p:nvSpPr>
            <p:cNvPr id="44117" name="Text Box 263"/>
            <p:cNvSpPr txBox="1">
              <a:spLocks noChangeAspect="1" noChangeArrowheads="1"/>
            </p:cNvSpPr>
            <p:nvPr/>
          </p:nvSpPr>
          <p:spPr bwMode="auto">
            <a:xfrm>
              <a:off x="529" y="3070"/>
              <a:ext cx="11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200">
                  <a:latin typeface="Times New Roman" pitchFamily="-105" charset="0"/>
                </a:rPr>
                <a:t>Rezistence vůči parazitovi</a:t>
              </a:r>
            </a:p>
            <a:p>
              <a:pPr algn="ctr"/>
              <a:r>
                <a:rPr lang="cs-CZ" sz="1200">
                  <a:latin typeface="Times New Roman" pitchFamily="-105" charset="0"/>
                </a:rPr>
                <a:t>s genotypem I</a:t>
              </a:r>
            </a:p>
          </p:txBody>
        </p:sp>
        <p:sp>
          <p:nvSpPr>
            <p:cNvPr id="44118" name="Text Box 264"/>
            <p:cNvSpPr txBox="1">
              <a:spLocks noChangeAspect="1" noChangeArrowheads="1"/>
            </p:cNvSpPr>
            <p:nvPr/>
          </p:nvSpPr>
          <p:spPr bwMode="auto">
            <a:xfrm rot="-5400000">
              <a:off x="-225" y="2434"/>
              <a:ext cx="11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200">
                  <a:latin typeface="Times New Roman" pitchFamily="-105" charset="0"/>
                </a:rPr>
                <a:t>Rezistence vůči parazitovi</a:t>
              </a:r>
            </a:p>
            <a:p>
              <a:pPr algn="ctr"/>
              <a:r>
                <a:rPr lang="cs-CZ" sz="1200">
                  <a:latin typeface="Times New Roman" pitchFamily="-105" charset="0"/>
                </a:rPr>
                <a:t>s genotypem II</a:t>
              </a:r>
            </a:p>
          </p:txBody>
        </p:sp>
      </p:grpSp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2966436" y="2720702"/>
            <a:ext cx="2365375" cy="3043237"/>
            <a:chOff x="1836" y="1684"/>
            <a:chExt cx="1490" cy="1917"/>
          </a:xfrm>
        </p:grpSpPr>
        <p:grpSp>
          <p:nvGrpSpPr>
            <p:cNvPr id="44091" name="Group 266"/>
            <p:cNvGrpSpPr>
              <a:grpSpLocks/>
            </p:cNvGrpSpPr>
            <p:nvPr/>
          </p:nvGrpSpPr>
          <p:grpSpPr bwMode="auto">
            <a:xfrm>
              <a:off x="1836" y="1684"/>
              <a:ext cx="1490" cy="1539"/>
              <a:chOff x="2088" y="1803"/>
              <a:chExt cx="1490" cy="1539"/>
            </a:xfrm>
          </p:grpSpPr>
          <p:sp>
            <p:nvSpPr>
              <p:cNvPr id="44093" name="Freeform 267"/>
              <p:cNvSpPr>
                <a:spLocks noChangeAspect="1"/>
              </p:cNvSpPr>
              <p:nvPr/>
            </p:nvSpPr>
            <p:spPr bwMode="auto">
              <a:xfrm>
                <a:off x="2381" y="2046"/>
                <a:ext cx="1178" cy="1008"/>
              </a:xfrm>
              <a:custGeom>
                <a:avLst/>
                <a:gdLst>
                  <a:gd name="T0" fmla="*/ 77 w 751"/>
                  <a:gd name="T1" fmla="*/ 0 h 683"/>
                  <a:gd name="T2" fmla="*/ 0 w 751"/>
                  <a:gd name="T3" fmla="*/ 22691 h 683"/>
                  <a:gd name="T4" fmla="*/ 43175 w 751"/>
                  <a:gd name="T5" fmla="*/ 22691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4094" name="Group 268"/>
              <p:cNvGrpSpPr>
                <a:grpSpLocks/>
              </p:cNvGrpSpPr>
              <p:nvPr/>
            </p:nvGrpSpPr>
            <p:grpSpPr bwMode="auto">
              <a:xfrm>
                <a:off x="2927" y="2363"/>
                <a:ext cx="621" cy="604"/>
                <a:chOff x="2927" y="2363"/>
                <a:chExt cx="621" cy="604"/>
              </a:xfrm>
            </p:grpSpPr>
            <p:sp>
              <p:nvSpPr>
                <p:cNvPr id="44098" name="Oval 269"/>
                <p:cNvSpPr>
                  <a:spLocks noChangeAspect="1" noChangeArrowheads="1"/>
                </p:cNvSpPr>
                <p:nvPr/>
              </p:nvSpPr>
              <p:spPr bwMode="auto">
                <a:xfrm>
                  <a:off x="2986" y="2363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9" name="Oval 270"/>
                <p:cNvSpPr>
                  <a:spLocks noChangeAspect="1" noChangeArrowheads="1"/>
                </p:cNvSpPr>
                <p:nvPr/>
              </p:nvSpPr>
              <p:spPr bwMode="auto">
                <a:xfrm>
                  <a:off x="2927" y="2406"/>
                  <a:ext cx="55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0" name="Oval 271"/>
                <p:cNvSpPr>
                  <a:spLocks noChangeAspect="1" noChangeArrowheads="1"/>
                </p:cNvSpPr>
                <p:nvPr/>
              </p:nvSpPr>
              <p:spPr bwMode="auto">
                <a:xfrm>
                  <a:off x="2928" y="2555"/>
                  <a:ext cx="57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1" name="Oval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2980" y="2473"/>
                  <a:ext cx="55" cy="48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2" name="Oval 27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5" y="2459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3" name="Oval 274"/>
                <p:cNvSpPr>
                  <a:spLocks noChangeAspect="1" noChangeArrowheads="1"/>
                </p:cNvSpPr>
                <p:nvPr/>
              </p:nvSpPr>
              <p:spPr bwMode="auto">
                <a:xfrm>
                  <a:off x="2969" y="2570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4" name="Oval 275"/>
                <p:cNvSpPr>
                  <a:spLocks noChangeAspect="1" noChangeArrowheads="1"/>
                </p:cNvSpPr>
                <p:nvPr/>
              </p:nvSpPr>
              <p:spPr bwMode="auto">
                <a:xfrm>
                  <a:off x="2932" y="2577"/>
                  <a:ext cx="54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5" name="Oval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7" y="2532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6" name="Oval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3019" y="2567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7" name="Oval 278"/>
                <p:cNvSpPr>
                  <a:spLocks noChangeAspect="1" noChangeArrowheads="1"/>
                </p:cNvSpPr>
                <p:nvPr/>
              </p:nvSpPr>
              <p:spPr bwMode="auto">
                <a:xfrm>
                  <a:off x="3206" y="2571"/>
                  <a:ext cx="55" cy="51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8" name="Oval 279"/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2645"/>
                  <a:ext cx="57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9" name="Oval 280"/>
                <p:cNvSpPr>
                  <a:spLocks noChangeAspect="1" noChangeArrowheads="1"/>
                </p:cNvSpPr>
                <p:nvPr/>
              </p:nvSpPr>
              <p:spPr bwMode="auto">
                <a:xfrm>
                  <a:off x="3045" y="2611"/>
                  <a:ext cx="54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0" name="Oval 281"/>
                <p:cNvSpPr>
                  <a:spLocks noChangeAspect="1" noChangeArrowheads="1"/>
                </p:cNvSpPr>
                <p:nvPr/>
              </p:nvSpPr>
              <p:spPr bwMode="auto">
                <a:xfrm>
                  <a:off x="3085" y="2620"/>
                  <a:ext cx="57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1" name="Oval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3059" y="2694"/>
                  <a:ext cx="56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2" name="Oval 28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0" y="2846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3" name="Oval 284"/>
                <p:cNvSpPr>
                  <a:spLocks noChangeAspect="1" noChangeArrowheads="1"/>
                </p:cNvSpPr>
                <p:nvPr/>
              </p:nvSpPr>
              <p:spPr bwMode="auto">
                <a:xfrm>
                  <a:off x="3277" y="2917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4" name="Oval 285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2844"/>
                  <a:ext cx="55" cy="51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95" name="Text Box 286"/>
              <p:cNvSpPr txBox="1">
                <a:spLocks noChangeAspect="1" noChangeArrowheads="1"/>
              </p:cNvSpPr>
              <p:nvPr/>
            </p:nvSpPr>
            <p:spPr bwMode="auto">
              <a:xfrm>
                <a:off x="2601" y="1803"/>
                <a:ext cx="8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Populace hostitele</a:t>
                </a:r>
                <a:endParaRPr lang="cs-CZ" sz="1000">
                  <a:latin typeface="Times New Roman" pitchFamily="-105" charset="0"/>
                </a:endParaRPr>
              </a:p>
            </p:txBody>
          </p:sp>
          <p:sp>
            <p:nvSpPr>
              <p:cNvPr id="44096" name="Text Box 287"/>
              <p:cNvSpPr txBox="1">
                <a:spLocks noChangeAspect="1" noChangeArrowheads="1"/>
              </p:cNvSpPr>
              <p:nvPr/>
            </p:nvSpPr>
            <p:spPr bwMode="auto">
              <a:xfrm>
                <a:off x="2393" y="3054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</a:t>
                </a:r>
              </a:p>
            </p:txBody>
          </p:sp>
          <p:sp>
            <p:nvSpPr>
              <p:cNvPr id="44097" name="Text Box 288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1639" y="2425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II</a:t>
                </a:r>
              </a:p>
            </p:txBody>
          </p:sp>
        </p:grpSp>
        <p:sp>
          <p:nvSpPr>
            <p:cNvPr id="44092" name="Line 289"/>
            <p:cNvSpPr>
              <a:spLocks noChangeShapeType="1"/>
            </p:cNvSpPr>
            <p:nvPr/>
          </p:nvSpPr>
          <p:spPr bwMode="auto">
            <a:xfrm flipV="1">
              <a:off x="2141" y="3269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" name="Group 290"/>
          <p:cNvGrpSpPr>
            <a:grpSpLocks/>
          </p:cNvGrpSpPr>
          <p:nvPr/>
        </p:nvGrpSpPr>
        <p:grpSpPr bwMode="auto">
          <a:xfrm>
            <a:off x="5709636" y="2720702"/>
            <a:ext cx="2365375" cy="3030537"/>
            <a:chOff x="3564" y="1684"/>
            <a:chExt cx="1490" cy="1909"/>
          </a:xfrm>
        </p:grpSpPr>
        <p:grpSp>
          <p:nvGrpSpPr>
            <p:cNvPr id="44073" name="Group 291"/>
            <p:cNvGrpSpPr>
              <a:grpSpLocks/>
            </p:cNvGrpSpPr>
            <p:nvPr/>
          </p:nvGrpSpPr>
          <p:grpSpPr bwMode="auto">
            <a:xfrm>
              <a:off x="3564" y="1684"/>
              <a:ext cx="1490" cy="1539"/>
              <a:chOff x="3848" y="1803"/>
              <a:chExt cx="1490" cy="1539"/>
            </a:xfrm>
          </p:grpSpPr>
          <p:sp>
            <p:nvSpPr>
              <p:cNvPr id="44075" name="Freeform 292"/>
              <p:cNvSpPr>
                <a:spLocks noChangeAspect="1"/>
              </p:cNvSpPr>
              <p:nvPr/>
            </p:nvSpPr>
            <p:spPr bwMode="auto">
              <a:xfrm>
                <a:off x="4141" y="2046"/>
                <a:ext cx="1178" cy="1008"/>
              </a:xfrm>
              <a:custGeom>
                <a:avLst/>
                <a:gdLst>
                  <a:gd name="T0" fmla="*/ 77 w 751"/>
                  <a:gd name="T1" fmla="*/ 0 h 683"/>
                  <a:gd name="T2" fmla="*/ 0 w 751"/>
                  <a:gd name="T3" fmla="*/ 22691 h 683"/>
                  <a:gd name="T4" fmla="*/ 43175 w 751"/>
                  <a:gd name="T5" fmla="*/ 22691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4076" name="Group 293"/>
              <p:cNvGrpSpPr>
                <a:grpSpLocks/>
              </p:cNvGrpSpPr>
              <p:nvPr/>
            </p:nvGrpSpPr>
            <p:grpSpPr bwMode="auto">
              <a:xfrm>
                <a:off x="4298" y="2089"/>
                <a:ext cx="373" cy="446"/>
                <a:chOff x="4298" y="2089"/>
                <a:chExt cx="373" cy="446"/>
              </a:xfrm>
            </p:grpSpPr>
            <p:sp>
              <p:nvSpPr>
                <p:cNvPr id="44080" name="Oval 294"/>
                <p:cNvSpPr>
                  <a:spLocks noChangeAspect="1" noChangeArrowheads="1"/>
                </p:cNvSpPr>
                <p:nvPr/>
              </p:nvSpPr>
              <p:spPr bwMode="auto">
                <a:xfrm>
                  <a:off x="4298" y="2089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1" name="Oval 295"/>
                <p:cNvSpPr>
                  <a:spLocks noChangeAspect="1" noChangeArrowheads="1"/>
                </p:cNvSpPr>
                <p:nvPr/>
              </p:nvSpPr>
              <p:spPr bwMode="auto">
                <a:xfrm>
                  <a:off x="4343" y="2139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2" name="Oval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4616" y="2133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3" name="Oval 297"/>
                <p:cNvSpPr>
                  <a:spLocks noChangeAspect="1" noChangeArrowheads="1"/>
                </p:cNvSpPr>
                <p:nvPr/>
              </p:nvSpPr>
              <p:spPr bwMode="auto">
                <a:xfrm>
                  <a:off x="4332" y="2247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4" name="Oval 298"/>
                <p:cNvSpPr>
                  <a:spLocks noChangeAspect="1" noChangeArrowheads="1"/>
                </p:cNvSpPr>
                <p:nvPr/>
              </p:nvSpPr>
              <p:spPr bwMode="auto">
                <a:xfrm>
                  <a:off x="4343" y="2282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5" name="Oval 299"/>
                <p:cNvSpPr>
                  <a:spLocks noChangeAspect="1" noChangeArrowheads="1"/>
                </p:cNvSpPr>
                <p:nvPr/>
              </p:nvSpPr>
              <p:spPr bwMode="auto">
                <a:xfrm>
                  <a:off x="4439" y="2276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6" name="Oval 300"/>
                <p:cNvSpPr>
                  <a:spLocks noChangeAspect="1" noChangeArrowheads="1"/>
                </p:cNvSpPr>
                <p:nvPr/>
              </p:nvSpPr>
              <p:spPr bwMode="auto">
                <a:xfrm>
                  <a:off x="4477" y="2316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7" name="Oval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4390" y="2468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8" name="Oval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4532" y="2484"/>
                  <a:ext cx="56" cy="51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9" name="Oval 303"/>
                <p:cNvSpPr>
                  <a:spLocks noChangeAspect="1" noChangeArrowheads="1"/>
                </p:cNvSpPr>
                <p:nvPr/>
              </p:nvSpPr>
              <p:spPr bwMode="auto">
                <a:xfrm>
                  <a:off x="4554" y="2475"/>
                  <a:ext cx="56" cy="51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0" name="Oval 30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0" y="2290"/>
                  <a:ext cx="55" cy="48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77" name="Text Box 305"/>
              <p:cNvSpPr txBox="1">
                <a:spLocks noChangeAspect="1" noChangeArrowheads="1"/>
              </p:cNvSpPr>
              <p:nvPr/>
            </p:nvSpPr>
            <p:spPr bwMode="auto">
              <a:xfrm>
                <a:off x="4361" y="1803"/>
                <a:ext cx="8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Populace hostitele</a:t>
                </a:r>
                <a:endParaRPr lang="cs-CZ" sz="1000">
                  <a:latin typeface="Times New Roman" pitchFamily="-105" charset="0"/>
                </a:endParaRPr>
              </a:p>
            </p:txBody>
          </p:sp>
          <p:sp>
            <p:nvSpPr>
              <p:cNvPr id="44078" name="Text Box 306"/>
              <p:cNvSpPr txBox="1">
                <a:spLocks noChangeAspect="1" noChangeArrowheads="1"/>
              </p:cNvSpPr>
              <p:nvPr/>
            </p:nvSpPr>
            <p:spPr bwMode="auto">
              <a:xfrm>
                <a:off x="4153" y="3054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</a:t>
                </a:r>
              </a:p>
            </p:txBody>
          </p:sp>
          <p:sp>
            <p:nvSpPr>
              <p:cNvPr id="44079" name="Text Box 307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399" y="2425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II</a:t>
                </a:r>
              </a:p>
            </p:txBody>
          </p:sp>
        </p:grpSp>
        <p:sp>
          <p:nvSpPr>
            <p:cNvPr id="44074" name="Line 308"/>
            <p:cNvSpPr>
              <a:spLocks noChangeShapeType="1"/>
            </p:cNvSpPr>
            <p:nvPr/>
          </p:nvSpPr>
          <p:spPr bwMode="auto">
            <a:xfrm flipV="1">
              <a:off x="3815" y="3261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" name="Group 309"/>
          <p:cNvGrpSpPr>
            <a:grpSpLocks/>
          </p:cNvGrpSpPr>
          <p:nvPr/>
        </p:nvGrpSpPr>
        <p:grpSpPr bwMode="auto">
          <a:xfrm>
            <a:off x="4492024" y="5262289"/>
            <a:ext cx="1582737" cy="1406525"/>
            <a:chOff x="2797" y="3285"/>
            <a:chExt cx="997" cy="886"/>
          </a:xfrm>
        </p:grpSpPr>
        <p:sp>
          <p:nvSpPr>
            <p:cNvPr id="44064" name="Line 310"/>
            <p:cNvSpPr>
              <a:spLocks noChangeShapeType="1"/>
            </p:cNvSpPr>
            <p:nvPr/>
          </p:nvSpPr>
          <p:spPr bwMode="auto">
            <a:xfrm>
              <a:off x="2797" y="3285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65" name="Group 311"/>
            <p:cNvGrpSpPr>
              <a:grpSpLocks/>
            </p:cNvGrpSpPr>
            <p:nvPr/>
          </p:nvGrpSpPr>
          <p:grpSpPr bwMode="auto">
            <a:xfrm>
              <a:off x="3153" y="3335"/>
              <a:ext cx="641" cy="836"/>
              <a:chOff x="3247" y="3335"/>
              <a:chExt cx="641" cy="836"/>
            </a:xfrm>
          </p:grpSpPr>
          <p:grpSp>
            <p:nvGrpSpPr>
              <p:cNvPr id="44066" name="Group 312"/>
              <p:cNvGrpSpPr>
                <a:grpSpLocks/>
              </p:cNvGrpSpPr>
              <p:nvPr/>
            </p:nvGrpSpPr>
            <p:grpSpPr bwMode="auto">
              <a:xfrm flipH="1">
                <a:off x="3247" y="3335"/>
                <a:ext cx="641" cy="645"/>
                <a:chOff x="1699" y="3398"/>
                <a:chExt cx="641" cy="645"/>
              </a:xfrm>
            </p:grpSpPr>
            <p:sp>
              <p:nvSpPr>
                <p:cNvPr id="44070" name="Rectangle 3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1" name="Rectangle 31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2" name="Line 31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67" name="Group 316"/>
              <p:cNvGrpSpPr>
                <a:grpSpLocks/>
              </p:cNvGrpSpPr>
              <p:nvPr/>
            </p:nvGrpSpPr>
            <p:grpSpPr bwMode="auto">
              <a:xfrm>
                <a:off x="3351" y="3959"/>
                <a:ext cx="466" cy="212"/>
                <a:chOff x="1637" y="3959"/>
                <a:chExt cx="466" cy="212"/>
              </a:xfrm>
            </p:grpSpPr>
            <p:sp>
              <p:nvSpPr>
                <p:cNvPr id="44068" name="Text Box 31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69" name="Text Box 31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</p:grpSp>
      <p:grpSp>
        <p:nvGrpSpPr>
          <p:cNvPr id="14" name="Group 319"/>
          <p:cNvGrpSpPr>
            <a:grpSpLocks/>
          </p:cNvGrpSpPr>
          <p:nvPr/>
        </p:nvGrpSpPr>
        <p:grpSpPr bwMode="auto">
          <a:xfrm>
            <a:off x="7122511" y="5262289"/>
            <a:ext cx="1782763" cy="1406525"/>
            <a:chOff x="4454" y="3285"/>
            <a:chExt cx="1123" cy="886"/>
          </a:xfrm>
        </p:grpSpPr>
        <p:sp>
          <p:nvSpPr>
            <p:cNvPr id="44055" name="Line 320"/>
            <p:cNvSpPr>
              <a:spLocks noChangeShapeType="1"/>
            </p:cNvSpPr>
            <p:nvPr/>
          </p:nvSpPr>
          <p:spPr bwMode="auto">
            <a:xfrm>
              <a:off x="4454" y="3285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56" name="Group 321"/>
            <p:cNvGrpSpPr>
              <a:grpSpLocks/>
            </p:cNvGrpSpPr>
            <p:nvPr/>
          </p:nvGrpSpPr>
          <p:grpSpPr bwMode="auto">
            <a:xfrm>
              <a:off x="4936" y="3328"/>
              <a:ext cx="641" cy="843"/>
              <a:chOff x="4975" y="3328"/>
              <a:chExt cx="641" cy="843"/>
            </a:xfrm>
          </p:grpSpPr>
          <p:grpSp>
            <p:nvGrpSpPr>
              <p:cNvPr id="44057" name="Group 322"/>
              <p:cNvGrpSpPr>
                <a:grpSpLocks/>
              </p:cNvGrpSpPr>
              <p:nvPr/>
            </p:nvGrpSpPr>
            <p:grpSpPr bwMode="auto">
              <a:xfrm>
                <a:off x="4975" y="3328"/>
                <a:ext cx="641" cy="645"/>
                <a:chOff x="1699" y="3398"/>
                <a:chExt cx="641" cy="645"/>
              </a:xfrm>
            </p:grpSpPr>
            <p:sp>
              <p:nvSpPr>
                <p:cNvPr id="44061" name="Rectangle 32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2" name="Rectangle 32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3" name="Line 32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58" name="Group 326"/>
              <p:cNvGrpSpPr>
                <a:grpSpLocks/>
              </p:cNvGrpSpPr>
              <p:nvPr/>
            </p:nvGrpSpPr>
            <p:grpSpPr bwMode="auto">
              <a:xfrm>
                <a:off x="5065" y="3959"/>
                <a:ext cx="466" cy="212"/>
                <a:chOff x="1637" y="3959"/>
                <a:chExt cx="466" cy="212"/>
              </a:xfrm>
            </p:grpSpPr>
            <p:sp>
              <p:nvSpPr>
                <p:cNvPr id="44059" name="Text Box 32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60" name="Text Box 32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</p:grpSp>
      <p:grpSp>
        <p:nvGrpSpPr>
          <p:cNvPr id="18" name="Group 329"/>
          <p:cNvGrpSpPr>
            <a:grpSpLocks/>
          </p:cNvGrpSpPr>
          <p:nvPr/>
        </p:nvGrpSpPr>
        <p:grpSpPr bwMode="auto">
          <a:xfrm>
            <a:off x="574074" y="5236889"/>
            <a:ext cx="2903537" cy="1431925"/>
            <a:chOff x="329" y="3269"/>
            <a:chExt cx="1829" cy="902"/>
          </a:xfrm>
        </p:grpSpPr>
        <p:sp>
          <p:nvSpPr>
            <p:cNvPr id="44045" name="Line 330"/>
            <p:cNvSpPr>
              <a:spLocks noChangeShapeType="1"/>
            </p:cNvSpPr>
            <p:nvPr/>
          </p:nvSpPr>
          <p:spPr bwMode="auto">
            <a:xfrm>
              <a:off x="1011" y="3269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46" name="Group 331"/>
            <p:cNvGrpSpPr>
              <a:grpSpLocks/>
            </p:cNvGrpSpPr>
            <p:nvPr/>
          </p:nvGrpSpPr>
          <p:grpSpPr bwMode="auto">
            <a:xfrm>
              <a:off x="1517" y="3335"/>
              <a:ext cx="641" cy="836"/>
              <a:chOff x="1549" y="3335"/>
              <a:chExt cx="641" cy="836"/>
            </a:xfrm>
          </p:grpSpPr>
          <p:grpSp>
            <p:nvGrpSpPr>
              <p:cNvPr id="44048" name="Group 332"/>
              <p:cNvGrpSpPr>
                <a:grpSpLocks/>
              </p:cNvGrpSpPr>
              <p:nvPr/>
            </p:nvGrpSpPr>
            <p:grpSpPr bwMode="auto">
              <a:xfrm>
                <a:off x="1549" y="3335"/>
                <a:ext cx="641" cy="645"/>
                <a:chOff x="1699" y="3398"/>
                <a:chExt cx="641" cy="645"/>
              </a:xfrm>
            </p:grpSpPr>
            <p:sp>
              <p:nvSpPr>
                <p:cNvPr id="44052" name="Rectangle 33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3" name="Rectangle 33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4" name="Line 33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49" name="Group 336"/>
              <p:cNvGrpSpPr>
                <a:grpSpLocks/>
              </p:cNvGrpSpPr>
              <p:nvPr/>
            </p:nvGrpSpPr>
            <p:grpSpPr bwMode="auto">
              <a:xfrm>
                <a:off x="1637" y="3959"/>
                <a:ext cx="466" cy="212"/>
                <a:chOff x="1637" y="3959"/>
                <a:chExt cx="466" cy="212"/>
              </a:xfrm>
            </p:grpSpPr>
            <p:sp>
              <p:nvSpPr>
                <p:cNvPr id="44050" name="Text Box 33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5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  <p:sp>
          <p:nvSpPr>
            <p:cNvPr id="44047" name="Text Box 339"/>
            <p:cNvSpPr txBox="1">
              <a:spLocks noChangeArrowheads="1"/>
            </p:cNvSpPr>
            <p:nvPr/>
          </p:nvSpPr>
          <p:spPr bwMode="auto">
            <a:xfrm>
              <a:off x="329" y="3703"/>
              <a:ext cx="9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-105" charset="0"/>
                </a:rPr>
                <a:t>Populace parazita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antonine-education.co.uk/Salters/MUS/images/Making3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6998" t="6222" r="11970" b="8864"/>
          <a:stretch>
            <a:fillRect/>
          </a:stretch>
        </p:blipFill>
        <p:spPr bwMode="auto">
          <a:xfrm>
            <a:off x="1073791" y="365189"/>
            <a:ext cx="7201003" cy="4003589"/>
          </a:xfrm>
          <a:prstGeom prst="rect">
            <a:avLst/>
          </a:prstGeom>
          <a:noFill/>
        </p:spPr>
      </p:pic>
      <p:sp>
        <p:nvSpPr>
          <p:cNvPr id="45065" name="AutoShape 121"/>
          <p:cNvSpPr>
            <a:spLocks noChangeArrowheads="1"/>
          </p:cNvSpPr>
          <p:nvPr/>
        </p:nvSpPr>
        <p:spPr bwMode="auto">
          <a:xfrm>
            <a:off x="6015899" y="225425"/>
            <a:ext cx="1346690" cy="629096"/>
          </a:xfrm>
          <a:prstGeom prst="wedgeRectCallout">
            <a:avLst>
              <a:gd name="adj1" fmla="val -85524"/>
              <a:gd name="adj2" fmla="val 2809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asexuální</a:t>
            </a:r>
          </a:p>
        </p:txBody>
      </p:sp>
      <p:sp>
        <p:nvSpPr>
          <p:cNvPr id="45066" name="AutoShape 122"/>
          <p:cNvSpPr>
            <a:spLocks noChangeArrowheads="1"/>
          </p:cNvSpPr>
          <p:nvPr/>
        </p:nvSpPr>
        <p:spPr bwMode="auto">
          <a:xfrm>
            <a:off x="1110329" y="2582561"/>
            <a:ext cx="1296670" cy="613706"/>
          </a:xfrm>
          <a:prstGeom prst="wedgeRectCallout">
            <a:avLst>
              <a:gd name="adj1" fmla="val 54816"/>
              <a:gd name="adj2" fmla="val -16436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sexuální</a:t>
            </a:r>
          </a:p>
        </p:txBody>
      </p:sp>
      <p:sp>
        <p:nvSpPr>
          <p:cNvPr id="13" name="Text Box 97"/>
          <p:cNvSpPr txBox="1">
            <a:spLocks noChangeArrowheads="1"/>
          </p:cNvSpPr>
          <p:nvPr/>
        </p:nvSpPr>
        <p:spPr bwMode="auto">
          <a:xfrm>
            <a:off x="490538" y="5169757"/>
            <a:ext cx="81111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/>
              <a:t>předpoklad modelu: u heterogonních organismů (střídání sexuálního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a </a:t>
            </a:r>
            <a:r>
              <a:rPr lang="cs-CZ" b="0" dirty="0"/>
              <a:t>asexuálního rozmnožování) </a:t>
            </a:r>
            <a:r>
              <a:rPr lang="cs-CZ" b="0" dirty="0" smtClean="0"/>
              <a:t>a organismů s fakultativní sexualitou</a:t>
            </a:r>
            <a:br>
              <a:rPr lang="cs-CZ" b="0" dirty="0" smtClean="0"/>
            </a:br>
            <a:r>
              <a:rPr lang="cs-CZ" b="0" dirty="0" smtClean="0"/>
              <a:t>	</a:t>
            </a:r>
            <a:r>
              <a:rPr lang="cs-CZ" b="0" dirty="0" smtClean="0">
                <a:solidFill>
                  <a:srgbClr val="DC0000"/>
                </a:solidFill>
              </a:rPr>
              <a:t>pohlavní rozmnožování </a:t>
            </a:r>
            <a:r>
              <a:rPr lang="cs-CZ" b="0" dirty="0">
                <a:solidFill>
                  <a:srgbClr val="DC0000"/>
                </a:solidFill>
              </a:rPr>
              <a:t>častější při zvýšení </a:t>
            </a:r>
            <a:r>
              <a:rPr lang="cs-CZ" b="0" dirty="0" err="1">
                <a:solidFill>
                  <a:srgbClr val="DC0000"/>
                </a:solidFill>
              </a:rPr>
              <a:t>parazitace</a:t>
            </a:r>
            <a:endParaRPr lang="cs-CZ" b="0" dirty="0"/>
          </a:p>
        </p:txBody>
      </p:sp>
      <p:cxnSp>
        <p:nvCxnSpPr>
          <p:cNvPr id="12" name="Přímá spojovací čára 11"/>
          <p:cNvCxnSpPr/>
          <p:nvPr/>
        </p:nvCxnSpPr>
        <p:spPr bwMode="auto">
          <a:xfrm>
            <a:off x="1149292" y="3982280"/>
            <a:ext cx="7122253" cy="24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AutoShape 121"/>
          <p:cNvSpPr>
            <a:spLocks noChangeArrowheads="1"/>
          </p:cNvSpPr>
          <p:nvPr/>
        </p:nvSpPr>
        <p:spPr bwMode="auto">
          <a:xfrm>
            <a:off x="4868006" y="4222473"/>
            <a:ext cx="1247569" cy="629096"/>
          </a:xfrm>
          <a:prstGeom prst="wedgeRectCallout">
            <a:avLst>
              <a:gd name="adj1" fmla="val -31730"/>
              <a:gd name="adj2" fmla="val -8392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extinkce</a:t>
            </a:r>
            <a:endParaRPr lang="cs-CZ" sz="18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06" name="Text Box 98"/>
          <p:cNvSpPr txBox="1">
            <a:spLocks noChangeArrowheads="1"/>
          </p:cNvSpPr>
          <p:nvPr/>
        </p:nvSpPr>
        <p:spPr bwMode="auto">
          <a:xfrm>
            <a:off x="490538" y="217488"/>
            <a:ext cx="7165744" cy="15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 err="1">
                <a:solidFill>
                  <a:srgbClr val="0033CC"/>
                </a:solidFill>
              </a:rPr>
              <a:t>Curtis</a:t>
            </a:r>
            <a:r>
              <a:rPr lang="cs-CZ" b="0" dirty="0">
                <a:solidFill>
                  <a:srgbClr val="0033CC"/>
                </a:solidFill>
              </a:rPr>
              <a:t> </a:t>
            </a:r>
            <a:r>
              <a:rPr lang="cs-CZ" b="0" dirty="0" err="1">
                <a:solidFill>
                  <a:srgbClr val="0033CC"/>
                </a:solidFill>
              </a:rPr>
              <a:t>Lively</a:t>
            </a:r>
            <a:r>
              <a:rPr lang="cs-CZ" b="0" dirty="0">
                <a:solidFill>
                  <a:srgbClr val="0033CC"/>
                </a:solidFill>
              </a:rPr>
              <a:t> </a:t>
            </a:r>
            <a:r>
              <a:rPr lang="cs-CZ" b="0" dirty="0"/>
              <a:t>(1992): sladkovodní </a:t>
            </a:r>
            <a:r>
              <a:rPr lang="cs-CZ" b="0" dirty="0" smtClean="0"/>
              <a:t>plž </a:t>
            </a:r>
            <a:r>
              <a:rPr lang="en-US" b="0" dirty="0" smtClean="0"/>
              <a:t>p</a:t>
            </a:r>
            <a:r>
              <a:rPr lang="cs-CZ" b="0" dirty="0" smtClean="0"/>
              <a:t>í</a:t>
            </a:r>
            <a:r>
              <a:rPr lang="en-US" b="0" dirty="0" smtClean="0"/>
              <a:t>se</a:t>
            </a:r>
            <a:r>
              <a:rPr lang="cs-CZ" b="0" dirty="0" smtClean="0"/>
              <a:t>č</a:t>
            </a:r>
            <a:r>
              <a:rPr lang="en-US" b="0" dirty="0" smtClean="0"/>
              <a:t>n</a:t>
            </a:r>
            <a:r>
              <a:rPr lang="cs-CZ" b="0" dirty="0" smtClean="0"/>
              <a:t>í</a:t>
            </a:r>
            <a:r>
              <a:rPr lang="en-US" b="0" dirty="0" smtClean="0"/>
              <a:t>k </a:t>
            </a:r>
            <a:r>
              <a:rPr lang="cs-CZ" b="0" dirty="0" smtClean="0"/>
              <a:t>novozélandský </a:t>
            </a:r>
            <a:br>
              <a:rPr lang="cs-CZ" b="0" dirty="0" smtClean="0"/>
            </a:br>
            <a:r>
              <a:rPr lang="cs-CZ" b="0" dirty="0" smtClean="0"/>
              <a:t>	(</a:t>
            </a:r>
            <a:r>
              <a:rPr lang="cs-CZ" b="0" i="1" dirty="0" err="1" smtClean="0"/>
              <a:t>Potamopyrgus</a:t>
            </a:r>
            <a:r>
              <a:rPr lang="cs-CZ" b="0" i="1" dirty="0" smtClean="0"/>
              <a:t> </a:t>
            </a:r>
            <a:r>
              <a:rPr lang="cs-CZ" b="0" i="1" dirty="0" err="1" smtClean="0"/>
              <a:t>antipodarum</a:t>
            </a:r>
            <a:r>
              <a:rPr lang="cs-CZ" b="0" dirty="0" smtClean="0"/>
              <a:t>) </a:t>
            </a:r>
          </a:p>
          <a:p>
            <a:pPr defTabSz="360000">
              <a:spcAft>
                <a:spcPts val="600"/>
              </a:spcAft>
            </a:pPr>
            <a:r>
              <a:rPr lang="cs-CZ" b="0" dirty="0" smtClean="0"/>
              <a:t>jezera </a:t>
            </a:r>
            <a:r>
              <a:rPr lang="cs-CZ" b="0" dirty="0"/>
              <a:t>a </a:t>
            </a:r>
            <a:r>
              <a:rPr lang="cs-CZ" b="0" dirty="0" smtClean="0"/>
              <a:t>vodní toky </a:t>
            </a:r>
            <a:r>
              <a:rPr lang="cs-CZ" b="0" dirty="0"/>
              <a:t>na Novém </a:t>
            </a:r>
            <a:r>
              <a:rPr lang="cs-CZ" b="0" dirty="0" smtClean="0"/>
              <a:t>Zélandu</a:t>
            </a:r>
          </a:p>
          <a:p>
            <a:pPr defTabSz="360000">
              <a:spcAft>
                <a:spcPts val="600"/>
              </a:spcAft>
            </a:pPr>
            <a:r>
              <a:rPr lang="cs-CZ" b="0" dirty="0" smtClean="0"/>
              <a:t>sexuální </a:t>
            </a:r>
            <a:r>
              <a:rPr lang="cs-CZ" b="0" dirty="0"/>
              <a:t>i asexuální </a:t>
            </a:r>
            <a:r>
              <a:rPr lang="cs-CZ" b="0" dirty="0" smtClean="0"/>
              <a:t>samice</a:t>
            </a:r>
            <a:endParaRPr lang="cs-CZ" b="0" dirty="0"/>
          </a:p>
        </p:txBody>
      </p:sp>
      <p:pic>
        <p:nvPicPr>
          <p:cNvPr id="10242" name="Picture 2" descr="http://www.spxdaily.com/images-lg/snail-potamopyrgus-antipodarum-lg.jpg"/>
          <p:cNvPicPr>
            <a:picLocks noChangeAspect="1" noChangeArrowheads="1"/>
          </p:cNvPicPr>
          <p:nvPr/>
        </p:nvPicPr>
        <p:blipFill>
          <a:blip r:embed="rId3" cstate="print"/>
          <a:srcRect t="7041"/>
          <a:stretch>
            <a:fillRect/>
          </a:stretch>
        </p:blipFill>
        <p:spPr bwMode="auto">
          <a:xfrm>
            <a:off x="5661666" y="1113244"/>
            <a:ext cx="3086647" cy="23911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4" name="Picture 4" descr="http://nomadnarratives.files.wordpress.com/2011/01/ralexandrinaimgp9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384" y="1948815"/>
            <a:ext cx="3659452" cy="243314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" name="TextovéPole 101"/>
          <p:cNvSpPr txBox="1"/>
          <p:nvPr/>
        </p:nvSpPr>
        <p:spPr>
          <a:xfrm>
            <a:off x="490538" y="5015225"/>
            <a:ext cx="7872668" cy="1272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  <a:buFont typeface="Symbol" pitchFamily="-105" charset="2"/>
              <a:buChar char="&gt;"/>
            </a:pPr>
            <a:r>
              <a:rPr lang="cs-CZ" b="0" dirty="0" smtClean="0">
                <a:sym typeface="Symbol" pitchFamily="-105" charset="2"/>
              </a:rPr>
              <a:t>12 parazitických druhů </a:t>
            </a:r>
            <a:r>
              <a:rPr lang="en-US" b="0" dirty="0" err="1" smtClean="0">
                <a:sym typeface="Symbol" pitchFamily="-105" charset="2"/>
              </a:rPr>
              <a:t>motolic</a:t>
            </a:r>
            <a:r>
              <a:rPr lang="cs-CZ" b="0" dirty="0" smtClean="0">
                <a:sym typeface="Symbol" pitchFamily="-105" charset="2"/>
              </a:rPr>
              <a:t> (kastrace hostitele  silná selekce)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>
                <a:sym typeface="Symbol" pitchFamily="-105" charset="2"/>
              </a:rPr>
              <a:t>66 jezer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>
                <a:sym typeface="Symbol" pitchFamily="-105" charset="2"/>
              </a:rPr>
              <a:t>počet samců jako ukazatel pohlavního rozmnožování</a:t>
            </a:r>
            <a:endParaRPr lang="cs-CZ" b="0" dirty="0" smtClean="0"/>
          </a:p>
        </p:txBody>
      </p:sp>
      <p:sp>
        <p:nvSpPr>
          <p:cNvPr id="103" name="TextovéPole 102"/>
          <p:cNvSpPr txBox="1"/>
          <p:nvPr/>
        </p:nvSpPr>
        <p:spPr>
          <a:xfrm>
            <a:off x="1014726" y="4355543"/>
            <a:ext cx="4217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0" dirty="0" err="1" smtClean="0"/>
              <a:t>Lake</a:t>
            </a:r>
            <a:r>
              <a:rPr lang="cs-CZ" sz="1600" b="0" dirty="0" smtClean="0"/>
              <a:t> </a:t>
            </a:r>
            <a:r>
              <a:rPr lang="cs-CZ" sz="1600" b="0" dirty="0" err="1" smtClean="0"/>
              <a:t>Alexandria</a:t>
            </a:r>
            <a:r>
              <a:rPr lang="cs-CZ" sz="1600" b="0" dirty="0" smtClean="0"/>
              <a:t>, </a:t>
            </a:r>
            <a:r>
              <a:rPr lang="cs-CZ" sz="1600" b="0" dirty="0" err="1" smtClean="0"/>
              <a:t>South</a:t>
            </a:r>
            <a:r>
              <a:rPr lang="cs-CZ" sz="1600" b="0" dirty="0" smtClean="0"/>
              <a:t> Island, New </a:t>
            </a:r>
            <a:r>
              <a:rPr lang="cs-CZ" sz="1600" b="0" dirty="0" err="1" smtClean="0"/>
              <a:t>Zealand</a:t>
            </a:r>
            <a:endParaRPr lang="cs-CZ" sz="1600" b="0" dirty="0"/>
          </a:p>
        </p:txBody>
      </p:sp>
      <p:sp>
        <p:nvSpPr>
          <p:cNvPr id="104" name="TextovéPole 103"/>
          <p:cNvSpPr txBox="1"/>
          <p:nvPr/>
        </p:nvSpPr>
        <p:spPr>
          <a:xfrm>
            <a:off x="5825312" y="3409754"/>
            <a:ext cx="2704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b="0" i="1" dirty="0" err="1" smtClean="0"/>
              <a:t>Potamopyrgus</a:t>
            </a:r>
            <a:r>
              <a:rPr lang="cs-CZ" sz="1600" b="0" i="1" dirty="0" smtClean="0"/>
              <a:t> </a:t>
            </a:r>
            <a:r>
              <a:rPr lang="cs-CZ" sz="1600" b="0" i="1" dirty="0" err="1" smtClean="0"/>
              <a:t>antipodarum</a:t>
            </a:r>
            <a:endParaRPr lang="cs-CZ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105987" y="1460938"/>
            <a:ext cx="6009516" cy="4882197"/>
            <a:chOff x="2285" y="1711"/>
            <a:chExt cx="3077" cy="2525"/>
          </a:xfrm>
        </p:grpSpPr>
        <p:sp>
          <p:nvSpPr>
            <p:cNvPr id="46086" name="Line 3"/>
            <p:cNvSpPr>
              <a:spLocks noChangeAspect="1" noChangeShapeType="1"/>
            </p:cNvSpPr>
            <p:nvPr/>
          </p:nvSpPr>
          <p:spPr bwMode="auto">
            <a:xfrm flipV="1">
              <a:off x="3139" y="2596"/>
              <a:ext cx="2145" cy="948"/>
            </a:xfrm>
            <a:prstGeom prst="line">
              <a:avLst/>
            </a:prstGeom>
            <a:noFill/>
            <a:ln w="5715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2954" y="1822"/>
              <a:ext cx="2408" cy="2153"/>
              <a:chOff x="1697" y="1058"/>
              <a:chExt cx="3191" cy="2854"/>
            </a:xfrm>
          </p:grpSpPr>
          <p:sp>
            <p:nvSpPr>
              <p:cNvPr id="46162" name="Freeform 5"/>
              <p:cNvSpPr>
                <a:spLocks noChangeAspect="1"/>
              </p:cNvSpPr>
              <p:nvPr/>
            </p:nvSpPr>
            <p:spPr bwMode="auto">
              <a:xfrm>
                <a:off x="1760" y="1058"/>
                <a:ext cx="3128" cy="2795"/>
              </a:xfrm>
              <a:custGeom>
                <a:avLst/>
                <a:gdLst>
                  <a:gd name="T0" fmla="*/ 1 w 3497"/>
                  <a:gd name="T1" fmla="*/ 0 h 2795"/>
                  <a:gd name="T2" fmla="*/ 0 w 3497"/>
                  <a:gd name="T3" fmla="*/ 2795 h 2795"/>
                  <a:gd name="T4" fmla="*/ 1283 w 3497"/>
                  <a:gd name="T5" fmla="*/ 2795 h 2795"/>
                  <a:gd name="T6" fmla="*/ 0 60000 65536"/>
                  <a:gd name="T7" fmla="*/ 0 60000 65536"/>
                  <a:gd name="T8" fmla="*/ 0 60000 65536"/>
                  <a:gd name="T9" fmla="*/ 0 w 3497"/>
                  <a:gd name="T10" fmla="*/ 0 h 2795"/>
                  <a:gd name="T11" fmla="*/ 3497 w 3497"/>
                  <a:gd name="T12" fmla="*/ 2795 h 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97" h="2795">
                    <a:moveTo>
                      <a:pt x="1" y="0"/>
                    </a:moveTo>
                    <a:lnTo>
                      <a:pt x="0" y="2795"/>
                    </a:lnTo>
                    <a:lnTo>
                      <a:pt x="3497" y="279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3" name="Line 6"/>
              <p:cNvSpPr>
                <a:spLocks noChangeAspect="1" noChangeShapeType="1"/>
              </p:cNvSpPr>
              <p:nvPr/>
            </p:nvSpPr>
            <p:spPr bwMode="auto">
              <a:xfrm>
                <a:off x="1697" y="3528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4" name="Line 7"/>
              <p:cNvSpPr>
                <a:spLocks noChangeAspect="1" noChangeShapeType="1"/>
              </p:cNvSpPr>
              <p:nvPr/>
            </p:nvSpPr>
            <p:spPr bwMode="auto">
              <a:xfrm>
                <a:off x="1697" y="318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5" name="Line 8"/>
              <p:cNvSpPr>
                <a:spLocks noChangeAspect="1" noChangeShapeType="1"/>
              </p:cNvSpPr>
              <p:nvPr/>
            </p:nvSpPr>
            <p:spPr bwMode="auto">
              <a:xfrm>
                <a:off x="1697" y="281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6" name="Line 9"/>
              <p:cNvSpPr>
                <a:spLocks noChangeAspect="1" noChangeShapeType="1"/>
              </p:cNvSpPr>
              <p:nvPr/>
            </p:nvSpPr>
            <p:spPr bwMode="auto">
              <a:xfrm>
                <a:off x="1697" y="2128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7" name="Line 10"/>
              <p:cNvSpPr>
                <a:spLocks noChangeAspect="1" noChangeShapeType="1"/>
              </p:cNvSpPr>
              <p:nvPr/>
            </p:nvSpPr>
            <p:spPr bwMode="auto">
              <a:xfrm>
                <a:off x="1697" y="247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8" name="Line 11"/>
              <p:cNvSpPr>
                <a:spLocks noChangeAspect="1" noChangeShapeType="1"/>
              </p:cNvSpPr>
              <p:nvPr/>
            </p:nvSpPr>
            <p:spPr bwMode="auto">
              <a:xfrm>
                <a:off x="1697" y="1780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9" name="Line 12"/>
              <p:cNvSpPr>
                <a:spLocks noChangeAspect="1" noChangeShapeType="1"/>
              </p:cNvSpPr>
              <p:nvPr/>
            </p:nvSpPr>
            <p:spPr bwMode="auto">
              <a:xfrm>
                <a:off x="1697" y="142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0" name="Line 13"/>
              <p:cNvSpPr>
                <a:spLocks noChangeAspect="1" noChangeShapeType="1"/>
              </p:cNvSpPr>
              <p:nvPr/>
            </p:nvSpPr>
            <p:spPr bwMode="auto">
              <a:xfrm>
                <a:off x="1697" y="106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1" name="Line 14"/>
              <p:cNvSpPr>
                <a:spLocks noChangeAspect="1" noChangeShapeType="1"/>
              </p:cNvSpPr>
              <p:nvPr/>
            </p:nvSpPr>
            <p:spPr bwMode="auto">
              <a:xfrm>
                <a:off x="1697" y="3854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2" name="Line 15"/>
              <p:cNvSpPr>
                <a:spLocks noChangeAspect="1" noChangeShapeType="1"/>
              </p:cNvSpPr>
              <p:nvPr/>
            </p:nvSpPr>
            <p:spPr bwMode="auto">
              <a:xfrm rot="-5400000">
                <a:off x="1729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3" name="Line 16"/>
              <p:cNvSpPr>
                <a:spLocks noChangeAspect="1" noChangeShapeType="1"/>
              </p:cNvSpPr>
              <p:nvPr/>
            </p:nvSpPr>
            <p:spPr bwMode="auto">
              <a:xfrm rot="-5400000">
                <a:off x="2146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4" name="Line 17"/>
              <p:cNvSpPr>
                <a:spLocks noChangeAspect="1" noChangeShapeType="1"/>
              </p:cNvSpPr>
              <p:nvPr/>
            </p:nvSpPr>
            <p:spPr bwMode="auto">
              <a:xfrm rot="-5400000">
                <a:off x="2569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5" name="Line 18"/>
              <p:cNvSpPr>
                <a:spLocks noChangeAspect="1" noChangeShapeType="1"/>
              </p:cNvSpPr>
              <p:nvPr/>
            </p:nvSpPr>
            <p:spPr bwMode="auto">
              <a:xfrm rot="-5400000">
                <a:off x="2987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6" name="Line 19"/>
              <p:cNvSpPr>
                <a:spLocks noChangeAspect="1" noChangeShapeType="1"/>
              </p:cNvSpPr>
              <p:nvPr/>
            </p:nvSpPr>
            <p:spPr bwMode="auto">
              <a:xfrm rot="-5400000">
                <a:off x="3391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7" name="Line 20"/>
              <p:cNvSpPr>
                <a:spLocks noChangeAspect="1" noChangeShapeType="1"/>
              </p:cNvSpPr>
              <p:nvPr/>
            </p:nvSpPr>
            <p:spPr bwMode="auto">
              <a:xfrm rot="-5400000">
                <a:off x="3823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8" name="Line 21"/>
              <p:cNvSpPr>
                <a:spLocks noChangeAspect="1" noChangeShapeType="1"/>
              </p:cNvSpPr>
              <p:nvPr/>
            </p:nvSpPr>
            <p:spPr bwMode="auto">
              <a:xfrm rot="-5400000">
                <a:off x="4671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9" name="Line 22"/>
              <p:cNvSpPr>
                <a:spLocks noChangeAspect="1" noChangeShapeType="1"/>
              </p:cNvSpPr>
              <p:nvPr/>
            </p:nvSpPr>
            <p:spPr bwMode="auto">
              <a:xfrm rot="-5400000">
                <a:off x="4261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6088" name="Oval 23"/>
            <p:cNvSpPr>
              <a:spLocks noChangeAspect="1" noChangeArrowheads="1"/>
            </p:cNvSpPr>
            <p:nvPr/>
          </p:nvSpPr>
          <p:spPr bwMode="auto">
            <a:xfrm>
              <a:off x="3993" y="1969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Oval 24"/>
            <p:cNvSpPr>
              <a:spLocks noChangeAspect="1" noChangeArrowheads="1"/>
            </p:cNvSpPr>
            <p:nvPr/>
          </p:nvSpPr>
          <p:spPr bwMode="auto">
            <a:xfrm>
              <a:off x="3993" y="2006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Oval 25"/>
            <p:cNvSpPr>
              <a:spLocks noChangeAspect="1" noChangeArrowheads="1"/>
            </p:cNvSpPr>
            <p:nvPr/>
          </p:nvSpPr>
          <p:spPr bwMode="auto">
            <a:xfrm>
              <a:off x="4281" y="2002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Oval 26"/>
            <p:cNvSpPr>
              <a:spLocks noChangeAspect="1" noChangeArrowheads="1"/>
            </p:cNvSpPr>
            <p:nvPr/>
          </p:nvSpPr>
          <p:spPr bwMode="auto">
            <a:xfrm>
              <a:off x="4150" y="2086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Oval 27"/>
            <p:cNvSpPr>
              <a:spLocks noChangeAspect="1" noChangeArrowheads="1"/>
            </p:cNvSpPr>
            <p:nvPr/>
          </p:nvSpPr>
          <p:spPr bwMode="auto">
            <a:xfrm>
              <a:off x="4211" y="2116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Oval 28"/>
            <p:cNvSpPr>
              <a:spLocks noChangeAspect="1" noChangeArrowheads="1"/>
            </p:cNvSpPr>
            <p:nvPr/>
          </p:nvSpPr>
          <p:spPr bwMode="auto">
            <a:xfrm>
              <a:off x="4371" y="2187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Oval 29"/>
            <p:cNvSpPr>
              <a:spLocks noChangeAspect="1" noChangeArrowheads="1"/>
            </p:cNvSpPr>
            <p:nvPr/>
          </p:nvSpPr>
          <p:spPr bwMode="auto">
            <a:xfrm>
              <a:off x="4469" y="2186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Oval 30"/>
            <p:cNvSpPr>
              <a:spLocks noChangeAspect="1" noChangeArrowheads="1"/>
            </p:cNvSpPr>
            <p:nvPr/>
          </p:nvSpPr>
          <p:spPr bwMode="auto">
            <a:xfrm>
              <a:off x="4755" y="191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Oval 31"/>
            <p:cNvSpPr>
              <a:spLocks noChangeAspect="1" noChangeArrowheads="1"/>
            </p:cNvSpPr>
            <p:nvPr/>
          </p:nvSpPr>
          <p:spPr bwMode="auto">
            <a:xfrm>
              <a:off x="4790" y="194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Oval 32"/>
            <p:cNvSpPr>
              <a:spLocks noChangeAspect="1" noChangeArrowheads="1"/>
            </p:cNvSpPr>
            <p:nvPr/>
          </p:nvSpPr>
          <p:spPr bwMode="auto">
            <a:xfrm>
              <a:off x="4796" y="226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Oval 33"/>
            <p:cNvSpPr>
              <a:spLocks noChangeAspect="1" noChangeArrowheads="1"/>
            </p:cNvSpPr>
            <p:nvPr/>
          </p:nvSpPr>
          <p:spPr bwMode="auto">
            <a:xfrm>
              <a:off x="4374" y="2349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Oval 34"/>
            <p:cNvSpPr>
              <a:spLocks noChangeAspect="1" noChangeArrowheads="1"/>
            </p:cNvSpPr>
            <p:nvPr/>
          </p:nvSpPr>
          <p:spPr bwMode="auto">
            <a:xfrm>
              <a:off x="4310" y="2371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Oval 35"/>
            <p:cNvSpPr>
              <a:spLocks noChangeAspect="1" noChangeArrowheads="1"/>
            </p:cNvSpPr>
            <p:nvPr/>
          </p:nvSpPr>
          <p:spPr bwMode="auto">
            <a:xfrm>
              <a:off x="3868" y="2430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Oval 36"/>
            <p:cNvSpPr>
              <a:spLocks noChangeAspect="1" noChangeArrowheads="1"/>
            </p:cNvSpPr>
            <p:nvPr/>
          </p:nvSpPr>
          <p:spPr bwMode="auto">
            <a:xfrm>
              <a:off x="4215" y="253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Oval 37"/>
            <p:cNvSpPr>
              <a:spLocks noChangeAspect="1" noChangeArrowheads="1"/>
            </p:cNvSpPr>
            <p:nvPr/>
          </p:nvSpPr>
          <p:spPr bwMode="auto">
            <a:xfrm>
              <a:off x="4372" y="2562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Oval 38"/>
            <p:cNvSpPr>
              <a:spLocks noChangeAspect="1" noChangeArrowheads="1"/>
            </p:cNvSpPr>
            <p:nvPr/>
          </p:nvSpPr>
          <p:spPr bwMode="auto">
            <a:xfrm>
              <a:off x="4408" y="2510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4" name="Oval 39"/>
            <p:cNvSpPr>
              <a:spLocks noChangeAspect="1" noChangeArrowheads="1"/>
            </p:cNvSpPr>
            <p:nvPr/>
          </p:nvSpPr>
          <p:spPr bwMode="auto">
            <a:xfrm>
              <a:off x="4766" y="264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5" name="Oval 40"/>
            <p:cNvSpPr>
              <a:spLocks noChangeAspect="1" noChangeArrowheads="1"/>
            </p:cNvSpPr>
            <p:nvPr/>
          </p:nvSpPr>
          <p:spPr bwMode="auto">
            <a:xfrm>
              <a:off x="5151" y="268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Oval 41"/>
            <p:cNvSpPr>
              <a:spLocks noChangeAspect="1" noChangeArrowheads="1"/>
            </p:cNvSpPr>
            <p:nvPr/>
          </p:nvSpPr>
          <p:spPr bwMode="auto">
            <a:xfrm>
              <a:off x="3809" y="2652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7" name="Oval 42"/>
            <p:cNvSpPr>
              <a:spLocks noChangeAspect="1" noChangeArrowheads="1"/>
            </p:cNvSpPr>
            <p:nvPr/>
          </p:nvSpPr>
          <p:spPr bwMode="auto">
            <a:xfrm>
              <a:off x="3909" y="2961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Oval 43"/>
            <p:cNvSpPr>
              <a:spLocks noChangeAspect="1" noChangeArrowheads="1"/>
            </p:cNvSpPr>
            <p:nvPr/>
          </p:nvSpPr>
          <p:spPr bwMode="auto">
            <a:xfrm>
              <a:off x="3974" y="2933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Oval 44"/>
            <p:cNvSpPr>
              <a:spLocks noChangeAspect="1" noChangeArrowheads="1"/>
            </p:cNvSpPr>
            <p:nvPr/>
          </p:nvSpPr>
          <p:spPr bwMode="auto">
            <a:xfrm>
              <a:off x="4203" y="295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0" name="Oval 45"/>
            <p:cNvSpPr>
              <a:spLocks noChangeAspect="1" noChangeArrowheads="1"/>
            </p:cNvSpPr>
            <p:nvPr/>
          </p:nvSpPr>
          <p:spPr bwMode="auto">
            <a:xfrm>
              <a:off x="4159" y="299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Oval 46"/>
            <p:cNvSpPr>
              <a:spLocks noChangeAspect="1" noChangeArrowheads="1"/>
            </p:cNvSpPr>
            <p:nvPr/>
          </p:nvSpPr>
          <p:spPr bwMode="auto">
            <a:xfrm>
              <a:off x="4447" y="295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Oval 47"/>
            <p:cNvSpPr>
              <a:spLocks noChangeAspect="1" noChangeArrowheads="1"/>
            </p:cNvSpPr>
            <p:nvPr/>
          </p:nvSpPr>
          <p:spPr bwMode="auto">
            <a:xfrm>
              <a:off x="4008" y="3097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3" name="Oval 48"/>
            <p:cNvSpPr>
              <a:spLocks noChangeAspect="1" noChangeArrowheads="1"/>
            </p:cNvSpPr>
            <p:nvPr/>
          </p:nvSpPr>
          <p:spPr bwMode="auto">
            <a:xfrm>
              <a:off x="3965" y="3126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Oval 49"/>
            <p:cNvSpPr>
              <a:spLocks noChangeAspect="1" noChangeArrowheads="1"/>
            </p:cNvSpPr>
            <p:nvPr/>
          </p:nvSpPr>
          <p:spPr bwMode="auto">
            <a:xfrm>
              <a:off x="4354" y="306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Oval 50"/>
            <p:cNvSpPr>
              <a:spLocks noChangeAspect="1" noChangeArrowheads="1"/>
            </p:cNvSpPr>
            <p:nvPr/>
          </p:nvSpPr>
          <p:spPr bwMode="auto">
            <a:xfrm>
              <a:off x="4363" y="3198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Oval 51"/>
            <p:cNvSpPr>
              <a:spLocks noChangeAspect="1" noChangeArrowheads="1"/>
            </p:cNvSpPr>
            <p:nvPr/>
          </p:nvSpPr>
          <p:spPr bwMode="auto">
            <a:xfrm>
              <a:off x="4013" y="322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Oval 52"/>
            <p:cNvSpPr>
              <a:spLocks noChangeAspect="1" noChangeArrowheads="1"/>
            </p:cNvSpPr>
            <p:nvPr/>
          </p:nvSpPr>
          <p:spPr bwMode="auto">
            <a:xfrm>
              <a:off x="4621" y="322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Oval 53"/>
            <p:cNvSpPr>
              <a:spLocks noChangeAspect="1" noChangeArrowheads="1"/>
            </p:cNvSpPr>
            <p:nvPr/>
          </p:nvSpPr>
          <p:spPr bwMode="auto">
            <a:xfrm>
              <a:off x="4740" y="3222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9" name="Oval 54"/>
            <p:cNvSpPr>
              <a:spLocks noChangeAspect="1" noChangeArrowheads="1"/>
            </p:cNvSpPr>
            <p:nvPr/>
          </p:nvSpPr>
          <p:spPr bwMode="auto">
            <a:xfrm>
              <a:off x="4840" y="319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0" name="Oval 55"/>
            <p:cNvSpPr>
              <a:spLocks noChangeAspect="1" noChangeArrowheads="1"/>
            </p:cNvSpPr>
            <p:nvPr/>
          </p:nvSpPr>
          <p:spPr bwMode="auto">
            <a:xfrm>
              <a:off x="4198" y="3248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1" name="Oval 56"/>
            <p:cNvSpPr>
              <a:spLocks noChangeAspect="1" noChangeArrowheads="1"/>
            </p:cNvSpPr>
            <p:nvPr/>
          </p:nvSpPr>
          <p:spPr bwMode="auto">
            <a:xfrm>
              <a:off x="4259" y="327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Oval 57"/>
            <p:cNvSpPr>
              <a:spLocks noChangeAspect="1" noChangeArrowheads="1"/>
            </p:cNvSpPr>
            <p:nvPr/>
          </p:nvSpPr>
          <p:spPr bwMode="auto">
            <a:xfrm>
              <a:off x="4419" y="346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Oval 58"/>
            <p:cNvSpPr>
              <a:spLocks noChangeAspect="1" noChangeArrowheads="1"/>
            </p:cNvSpPr>
            <p:nvPr/>
          </p:nvSpPr>
          <p:spPr bwMode="auto">
            <a:xfrm>
              <a:off x="4295" y="330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Oval 59"/>
            <p:cNvSpPr>
              <a:spLocks noChangeAspect="1" noChangeArrowheads="1"/>
            </p:cNvSpPr>
            <p:nvPr/>
          </p:nvSpPr>
          <p:spPr bwMode="auto">
            <a:xfrm>
              <a:off x="4330" y="331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5" name="Oval 60"/>
            <p:cNvSpPr>
              <a:spLocks noChangeAspect="1" noChangeArrowheads="1"/>
            </p:cNvSpPr>
            <p:nvPr/>
          </p:nvSpPr>
          <p:spPr bwMode="auto">
            <a:xfrm>
              <a:off x="4355" y="3298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Oval 61"/>
            <p:cNvSpPr>
              <a:spLocks noChangeAspect="1" noChangeArrowheads="1"/>
            </p:cNvSpPr>
            <p:nvPr/>
          </p:nvSpPr>
          <p:spPr bwMode="auto">
            <a:xfrm>
              <a:off x="4396" y="330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7" name="Oval 62"/>
            <p:cNvSpPr>
              <a:spLocks noChangeAspect="1" noChangeArrowheads="1"/>
            </p:cNvSpPr>
            <p:nvPr/>
          </p:nvSpPr>
          <p:spPr bwMode="auto">
            <a:xfrm>
              <a:off x="4262" y="3358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8" name="Oval 63"/>
            <p:cNvSpPr>
              <a:spLocks noChangeAspect="1" noChangeArrowheads="1"/>
            </p:cNvSpPr>
            <p:nvPr/>
          </p:nvSpPr>
          <p:spPr bwMode="auto">
            <a:xfrm>
              <a:off x="4170" y="336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9" name="Oval 64"/>
            <p:cNvSpPr>
              <a:spLocks noChangeAspect="1" noChangeArrowheads="1"/>
            </p:cNvSpPr>
            <p:nvPr/>
          </p:nvSpPr>
          <p:spPr bwMode="auto">
            <a:xfrm>
              <a:off x="4069" y="3284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0" name="Oval 65"/>
            <p:cNvSpPr>
              <a:spLocks noChangeAspect="1" noChangeArrowheads="1"/>
            </p:cNvSpPr>
            <p:nvPr/>
          </p:nvSpPr>
          <p:spPr bwMode="auto">
            <a:xfrm>
              <a:off x="4876" y="3646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1" name="Oval 66"/>
            <p:cNvSpPr>
              <a:spLocks noChangeAspect="1" noChangeArrowheads="1"/>
            </p:cNvSpPr>
            <p:nvPr/>
          </p:nvSpPr>
          <p:spPr bwMode="auto">
            <a:xfrm>
              <a:off x="3951" y="333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2" name="Oval 67"/>
            <p:cNvSpPr>
              <a:spLocks noChangeAspect="1" noChangeArrowheads="1"/>
            </p:cNvSpPr>
            <p:nvPr/>
          </p:nvSpPr>
          <p:spPr bwMode="auto">
            <a:xfrm>
              <a:off x="3725" y="3281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3" name="Oval 68"/>
            <p:cNvSpPr>
              <a:spLocks noChangeAspect="1" noChangeArrowheads="1"/>
            </p:cNvSpPr>
            <p:nvPr/>
          </p:nvSpPr>
          <p:spPr bwMode="auto">
            <a:xfrm>
              <a:off x="3725" y="3390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4" name="Oval 69"/>
            <p:cNvSpPr>
              <a:spLocks noChangeAspect="1" noChangeArrowheads="1"/>
            </p:cNvSpPr>
            <p:nvPr/>
          </p:nvSpPr>
          <p:spPr bwMode="auto">
            <a:xfrm>
              <a:off x="3700" y="3444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5" name="Oval 70"/>
            <p:cNvSpPr>
              <a:spLocks noChangeAspect="1" noChangeArrowheads="1"/>
            </p:cNvSpPr>
            <p:nvPr/>
          </p:nvSpPr>
          <p:spPr bwMode="auto">
            <a:xfrm>
              <a:off x="3857" y="357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6" name="Oval 71"/>
            <p:cNvSpPr>
              <a:spLocks noChangeAspect="1" noChangeArrowheads="1"/>
            </p:cNvSpPr>
            <p:nvPr/>
          </p:nvSpPr>
          <p:spPr bwMode="auto">
            <a:xfrm>
              <a:off x="3921" y="3652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7" name="Oval 72"/>
            <p:cNvSpPr>
              <a:spLocks noChangeAspect="1" noChangeArrowheads="1"/>
            </p:cNvSpPr>
            <p:nvPr/>
          </p:nvSpPr>
          <p:spPr bwMode="auto">
            <a:xfrm>
              <a:off x="3972" y="365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Oval 73"/>
            <p:cNvSpPr>
              <a:spLocks noChangeAspect="1" noChangeArrowheads="1"/>
            </p:cNvSpPr>
            <p:nvPr/>
          </p:nvSpPr>
          <p:spPr bwMode="auto">
            <a:xfrm>
              <a:off x="3995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9" name="Oval 74"/>
            <p:cNvSpPr>
              <a:spLocks noChangeAspect="1" noChangeArrowheads="1"/>
            </p:cNvSpPr>
            <p:nvPr/>
          </p:nvSpPr>
          <p:spPr bwMode="auto">
            <a:xfrm>
              <a:off x="4023" y="3652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0" name="Oval 75"/>
            <p:cNvSpPr>
              <a:spLocks noChangeAspect="1" noChangeArrowheads="1"/>
            </p:cNvSpPr>
            <p:nvPr/>
          </p:nvSpPr>
          <p:spPr bwMode="auto">
            <a:xfrm>
              <a:off x="4140" y="3655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1" name="Oval 76"/>
            <p:cNvSpPr>
              <a:spLocks noChangeAspect="1" noChangeArrowheads="1"/>
            </p:cNvSpPr>
            <p:nvPr/>
          </p:nvSpPr>
          <p:spPr bwMode="auto">
            <a:xfrm>
              <a:off x="4301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2" name="Oval 77"/>
            <p:cNvSpPr>
              <a:spLocks noChangeAspect="1" noChangeArrowheads="1"/>
            </p:cNvSpPr>
            <p:nvPr/>
          </p:nvSpPr>
          <p:spPr bwMode="auto">
            <a:xfrm>
              <a:off x="4364" y="365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3" name="Oval 78"/>
            <p:cNvSpPr>
              <a:spLocks noChangeAspect="1" noChangeArrowheads="1"/>
            </p:cNvSpPr>
            <p:nvPr/>
          </p:nvSpPr>
          <p:spPr bwMode="auto">
            <a:xfrm>
              <a:off x="4396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4" name="Oval 79"/>
            <p:cNvSpPr>
              <a:spLocks noChangeAspect="1" noChangeArrowheads="1"/>
            </p:cNvSpPr>
            <p:nvPr/>
          </p:nvSpPr>
          <p:spPr bwMode="auto">
            <a:xfrm>
              <a:off x="3623" y="3127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5" name="Oval 80"/>
            <p:cNvSpPr>
              <a:spLocks noChangeAspect="1" noChangeArrowheads="1"/>
            </p:cNvSpPr>
            <p:nvPr/>
          </p:nvSpPr>
          <p:spPr bwMode="auto">
            <a:xfrm>
              <a:off x="3536" y="325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6" name="Oval 81"/>
            <p:cNvSpPr>
              <a:spLocks noChangeAspect="1" noChangeArrowheads="1"/>
            </p:cNvSpPr>
            <p:nvPr/>
          </p:nvSpPr>
          <p:spPr bwMode="auto">
            <a:xfrm>
              <a:off x="3287" y="3289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7" name="Oval 82"/>
            <p:cNvSpPr>
              <a:spLocks noChangeAspect="1" noChangeArrowheads="1"/>
            </p:cNvSpPr>
            <p:nvPr/>
          </p:nvSpPr>
          <p:spPr bwMode="auto">
            <a:xfrm>
              <a:off x="3295" y="3423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8" name="Oval 83"/>
            <p:cNvSpPr>
              <a:spLocks noChangeAspect="1" noChangeArrowheads="1"/>
            </p:cNvSpPr>
            <p:nvPr/>
          </p:nvSpPr>
          <p:spPr bwMode="auto">
            <a:xfrm>
              <a:off x="3296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9" name="Oval 84"/>
            <p:cNvSpPr>
              <a:spLocks noChangeAspect="1" noChangeArrowheads="1"/>
            </p:cNvSpPr>
            <p:nvPr/>
          </p:nvSpPr>
          <p:spPr bwMode="auto">
            <a:xfrm>
              <a:off x="3602" y="3496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0" name="Oval 85"/>
            <p:cNvSpPr>
              <a:spLocks noChangeAspect="1" noChangeArrowheads="1"/>
            </p:cNvSpPr>
            <p:nvPr/>
          </p:nvSpPr>
          <p:spPr bwMode="auto">
            <a:xfrm>
              <a:off x="3572" y="365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1" name="Text Box 86"/>
            <p:cNvSpPr txBox="1">
              <a:spLocks noChangeAspect="1" noChangeArrowheads="1"/>
            </p:cNvSpPr>
            <p:nvPr/>
          </p:nvSpPr>
          <p:spPr bwMode="auto">
            <a:xfrm rot="-5400000">
              <a:off x="1727" y="2680"/>
              <a:ext cx="138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Times New Roman" pitchFamily="-105" charset="0"/>
                </a:rPr>
                <a:t>Frekvence samců</a:t>
              </a:r>
              <a:endParaRPr lang="cs-CZ" sz="2400">
                <a:latin typeface="Times New Roman" pitchFamily="-105" charset="0"/>
              </a:endParaRPr>
            </a:p>
          </p:txBody>
        </p:sp>
        <p:grpSp>
          <p:nvGrpSpPr>
            <p:cNvPr id="4" name="Group 87"/>
            <p:cNvGrpSpPr>
              <a:grpSpLocks noChangeAspect="1"/>
            </p:cNvGrpSpPr>
            <p:nvPr/>
          </p:nvGrpSpPr>
          <p:grpSpPr bwMode="auto">
            <a:xfrm>
              <a:off x="2569" y="1711"/>
              <a:ext cx="420" cy="2122"/>
              <a:chOff x="2656" y="1734"/>
              <a:chExt cx="420" cy="2122"/>
            </a:xfrm>
          </p:grpSpPr>
          <p:sp>
            <p:nvSpPr>
              <p:cNvPr id="46154" name="Text Box 88"/>
              <p:cNvSpPr txBox="1">
                <a:spLocks noChangeAspect="1" noChangeArrowheads="1"/>
              </p:cNvSpPr>
              <p:nvPr/>
            </p:nvSpPr>
            <p:spPr bwMode="auto">
              <a:xfrm>
                <a:off x="2656" y="3590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0.00</a:t>
                </a:r>
              </a:p>
            </p:txBody>
          </p:sp>
          <p:sp>
            <p:nvSpPr>
              <p:cNvPr id="46155" name="Text Box 89"/>
              <p:cNvSpPr txBox="1">
                <a:spLocks noChangeAspect="1" noChangeArrowheads="1"/>
              </p:cNvSpPr>
              <p:nvPr/>
            </p:nvSpPr>
            <p:spPr bwMode="auto">
              <a:xfrm>
                <a:off x="2656" y="3334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0.01</a:t>
                </a:r>
              </a:p>
            </p:txBody>
          </p:sp>
          <p:sp>
            <p:nvSpPr>
              <p:cNvPr id="46156" name="Text Box 90"/>
              <p:cNvSpPr txBox="1">
                <a:spLocks noChangeAspect="1" noChangeArrowheads="1"/>
              </p:cNvSpPr>
              <p:nvPr/>
            </p:nvSpPr>
            <p:spPr bwMode="auto">
              <a:xfrm>
                <a:off x="2656" y="3053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0.05</a:t>
                </a:r>
              </a:p>
            </p:txBody>
          </p:sp>
          <p:sp>
            <p:nvSpPr>
              <p:cNvPr id="46157" name="Text Box 91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796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0.10</a:t>
                </a:r>
              </a:p>
            </p:txBody>
          </p:sp>
          <p:sp>
            <p:nvSpPr>
              <p:cNvPr id="46158" name="Text Box 92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534"/>
                <a:ext cx="42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0.15</a:t>
                </a:r>
              </a:p>
            </p:txBody>
          </p:sp>
          <p:sp>
            <p:nvSpPr>
              <p:cNvPr id="46159" name="Text Box 93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274"/>
                <a:ext cx="42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0.20</a:t>
                </a:r>
              </a:p>
            </p:txBody>
          </p:sp>
          <p:sp>
            <p:nvSpPr>
              <p:cNvPr id="46160" name="Text Box 94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003"/>
                <a:ext cx="42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0.30</a:t>
                </a:r>
              </a:p>
            </p:txBody>
          </p:sp>
          <p:sp>
            <p:nvSpPr>
              <p:cNvPr id="46161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2656" y="1734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dirty="0">
                    <a:latin typeface="Times New Roman" pitchFamily="-105" charset="0"/>
                  </a:rPr>
                  <a:t>0.40</a:t>
                </a:r>
              </a:p>
            </p:txBody>
          </p:sp>
        </p:grpSp>
        <p:sp>
          <p:nvSpPr>
            <p:cNvPr id="46153" name="Text Box 96"/>
            <p:cNvSpPr txBox="1">
              <a:spLocks noChangeAspect="1" noChangeArrowheads="1"/>
            </p:cNvSpPr>
            <p:nvPr/>
          </p:nvSpPr>
          <p:spPr bwMode="auto">
            <a:xfrm>
              <a:off x="3809" y="3991"/>
              <a:ext cx="107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800">
                  <a:latin typeface="Times New Roman" pitchFamily="-105" charset="0"/>
                </a:rPr>
                <a:t>Počet parazitů</a:t>
              </a:r>
              <a:endParaRPr lang="cs-CZ">
                <a:latin typeface="Times New Roman" pitchFamily="-105" charset="0"/>
              </a:endParaRPr>
            </a:p>
          </p:txBody>
        </p:sp>
      </p:grpSp>
      <p:sp>
        <p:nvSpPr>
          <p:cNvPr id="106" name="AutoShape 121"/>
          <p:cNvSpPr>
            <a:spLocks noChangeArrowheads="1"/>
          </p:cNvSpPr>
          <p:nvPr/>
        </p:nvSpPr>
        <p:spPr bwMode="auto">
          <a:xfrm>
            <a:off x="6873766" y="1439919"/>
            <a:ext cx="1912884" cy="924910"/>
          </a:xfrm>
          <a:prstGeom prst="wedgeRectCallout">
            <a:avLst>
              <a:gd name="adj1" fmla="val -43279"/>
              <a:gd name="adj2" fmla="val 11810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korelace s počtem parazitů</a:t>
            </a:r>
            <a:endParaRPr lang="cs-CZ" sz="1800" dirty="0"/>
          </a:p>
        </p:txBody>
      </p:sp>
      <p:sp>
        <p:nvSpPr>
          <p:cNvPr id="107" name="Obdélník 106"/>
          <p:cNvSpPr/>
          <p:nvPr/>
        </p:nvSpPr>
        <p:spPr>
          <a:xfrm>
            <a:off x="490538" y="374007"/>
            <a:ext cx="2348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dirty="0" err="1" smtClean="0"/>
              <a:t>Lively</a:t>
            </a:r>
            <a:r>
              <a:rPr lang="cs-CZ" b="0" dirty="0" smtClean="0"/>
              <a:t> </a:t>
            </a:r>
            <a:r>
              <a:rPr lang="cs-CZ" b="0" dirty="0" err="1" smtClean="0"/>
              <a:t>et</a:t>
            </a:r>
            <a:r>
              <a:rPr lang="cs-CZ" b="0" dirty="0" smtClean="0"/>
              <a:t> </a:t>
            </a:r>
            <a:r>
              <a:rPr lang="cs-CZ" b="0" dirty="0" err="1" smtClean="0"/>
              <a:t>al</a:t>
            </a:r>
            <a:r>
              <a:rPr lang="cs-CZ" b="0" dirty="0" smtClean="0"/>
              <a:t>.</a:t>
            </a:r>
            <a:r>
              <a:rPr lang="cs-CZ" b="0" dirty="0" smtClean="0">
                <a:solidFill>
                  <a:srgbClr val="0033CC"/>
                </a:solidFill>
              </a:rPr>
              <a:t> </a:t>
            </a:r>
            <a:r>
              <a:rPr lang="cs-CZ" b="0" dirty="0" smtClean="0"/>
              <a:t>(1992):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2073056" y="217488"/>
            <a:ext cx="50101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EVOLUCE POMĚRU POHLAVÍ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490538" y="1314724"/>
            <a:ext cx="639149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/>
              <a:t>poměr pohlaví často 1:1 </a:t>
            </a:r>
            <a:r>
              <a:rPr lang="cs-CZ" b="0" dirty="0">
                <a:sym typeface="Symbol" pitchFamily="-105" charset="2"/>
              </a:rPr>
              <a:t> proč plýtvání na samce?</a:t>
            </a:r>
            <a:br>
              <a:rPr lang="cs-CZ" b="0" dirty="0">
                <a:sym typeface="Symbol" pitchFamily="-105" charset="2"/>
              </a:rPr>
            </a:br>
            <a:endParaRPr lang="cs-CZ" b="0" dirty="0">
              <a:sym typeface="Symbol" pitchFamily="-105" charset="2"/>
            </a:endParaRPr>
          </a:p>
          <a:p>
            <a:r>
              <a:rPr lang="cs-CZ" b="0" dirty="0">
                <a:solidFill>
                  <a:srgbClr val="003399"/>
                </a:solidFill>
                <a:sym typeface="Symbol" pitchFamily="-105" charset="2"/>
              </a:rPr>
              <a:t>R. A. </a:t>
            </a:r>
            <a:r>
              <a:rPr lang="cs-CZ" b="0" dirty="0" err="1">
                <a:solidFill>
                  <a:srgbClr val="003399"/>
                </a:solidFill>
              </a:rPr>
              <a:t>Fisher</a:t>
            </a:r>
            <a:r>
              <a:rPr lang="cs-CZ" b="0" dirty="0">
                <a:solidFill>
                  <a:srgbClr val="DC0000"/>
                </a:solidFill>
              </a:rPr>
              <a:t> </a:t>
            </a:r>
            <a:r>
              <a:rPr lang="cs-CZ" b="0" dirty="0"/>
              <a:t>(1930)</a:t>
            </a:r>
            <a:br>
              <a:rPr lang="cs-CZ" b="0" dirty="0"/>
            </a:br>
            <a:endParaRPr lang="cs-CZ" b="0" dirty="0"/>
          </a:p>
          <a:p>
            <a:r>
              <a:rPr lang="cs-CZ" b="0" dirty="0"/>
              <a:t>frekvenčně závislá selekce</a:t>
            </a:r>
            <a:br>
              <a:rPr lang="cs-CZ" b="0" dirty="0"/>
            </a:br>
            <a:endParaRPr lang="cs-CZ" b="0" dirty="0"/>
          </a:p>
          <a:p>
            <a:pPr>
              <a:spcAft>
                <a:spcPts val="600"/>
              </a:spcAft>
            </a:pPr>
            <a:r>
              <a:rPr lang="cs-CZ" b="0" dirty="0"/>
              <a:t>podmínka platnosti </a:t>
            </a:r>
            <a:r>
              <a:rPr lang="cs-CZ" b="0" dirty="0" err="1"/>
              <a:t>Fisherova</a:t>
            </a:r>
            <a:r>
              <a:rPr lang="cs-CZ" b="0" dirty="0"/>
              <a:t> argumentu:</a:t>
            </a:r>
          </a:p>
          <a:p>
            <a:pPr>
              <a:spcAft>
                <a:spcPts val="600"/>
              </a:spcAft>
            </a:pPr>
            <a:r>
              <a:rPr lang="cs-CZ" b="0" dirty="0"/>
              <a:t>   </a:t>
            </a:r>
            <a:r>
              <a:rPr lang="cs-CZ" b="0" dirty="0" smtClean="0"/>
              <a:t>1. stejná </a:t>
            </a:r>
            <a:r>
              <a:rPr lang="cs-CZ" b="0" dirty="0"/>
              <a:t>pravděpodobnost páření s kteroukoli samicí</a:t>
            </a:r>
          </a:p>
          <a:p>
            <a:pPr>
              <a:spcAft>
                <a:spcPts val="600"/>
              </a:spcAft>
            </a:pPr>
            <a:r>
              <a:rPr lang="cs-CZ" b="0" dirty="0"/>
              <a:t>   </a:t>
            </a:r>
            <a:r>
              <a:rPr lang="cs-CZ" b="0" dirty="0" smtClean="0"/>
              <a:t>2. stejné </a:t>
            </a:r>
            <a:r>
              <a:rPr lang="cs-CZ" b="0" dirty="0"/>
              <a:t>náklady na obě pohlaví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750878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smtClean="0">
                <a:solidFill>
                  <a:srgbClr val="F00000"/>
                </a:solidFill>
              </a:rPr>
              <a:t>ad 1) Místní </a:t>
            </a:r>
            <a:r>
              <a:rPr lang="cs-CZ" sz="2400" b="0" dirty="0">
                <a:solidFill>
                  <a:srgbClr val="F00000"/>
                </a:solidFill>
              </a:rPr>
              <a:t>rozmnožovací </a:t>
            </a:r>
            <a:r>
              <a:rPr lang="cs-CZ" sz="2400" b="0" dirty="0" err="1">
                <a:solidFill>
                  <a:srgbClr val="F00000"/>
                </a:solidFill>
              </a:rPr>
              <a:t>kompetice</a:t>
            </a:r>
            <a:r>
              <a:rPr lang="cs-CZ" sz="2400" b="0" dirty="0">
                <a:solidFill>
                  <a:srgbClr val="F00000"/>
                </a:solidFill>
              </a:rPr>
              <a:t>:</a:t>
            </a:r>
            <a:r>
              <a:rPr lang="cs-CZ" sz="2400" dirty="0">
                <a:solidFill>
                  <a:srgbClr val="F00000"/>
                </a:solidFill>
              </a:rPr>
              <a:t/>
            </a:r>
            <a:br>
              <a:rPr lang="cs-CZ" sz="2400" dirty="0">
                <a:solidFill>
                  <a:srgbClr val="F00000"/>
                </a:solidFill>
              </a:rPr>
            </a:br>
            <a:endParaRPr lang="cs-CZ" sz="2400" dirty="0">
              <a:solidFill>
                <a:srgbClr val="F00000"/>
              </a:solidFill>
            </a:endParaRPr>
          </a:p>
          <a:p>
            <a:pPr>
              <a:spcAft>
                <a:spcPts val="1200"/>
              </a:spcAft>
            </a:pPr>
            <a:r>
              <a:rPr lang="cs-CZ" b="0" dirty="0" smtClean="0"/>
              <a:t>roztoči </a:t>
            </a:r>
            <a:r>
              <a:rPr lang="cs-CZ" b="0" i="1" dirty="0" err="1" smtClean="0"/>
              <a:t>Adactylidium</a:t>
            </a:r>
            <a:r>
              <a:rPr lang="cs-CZ" b="0" dirty="0" smtClean="0"/>
              <a:t>, </a:t>
            </a:r>
            <a:r>
              <a:rPr lang="cs-CZ" b="0" i="1" dirty="0" err="1" smtClean="0"/>
              <a:t>Pyemotes</a:t>
            </a:r>
            <a:r>
              <a:rPr lang="cs-CZ" b="0" i="1" dirty="0" smtClean="0"/>
              <a:t> </a:t>
            </a:r>
            <a:r>
              <a:rPr lang="cs-CZ" b="0" i="1" dirty="0" err="1" smtClean="0"/>
              <a:t>ventricosus</a:t>
            </a:r>
            <a:r>
              <a:rPr lang="cs-CZ" b="0" dirty="0" smtClean="0"/>
              <a:t>, </a:t>
            </a:r>
            <a:r>
              <a:rPr lang="cs-CZ" b="0" i="1" dirty="0" err="1" smtClean="0"/>
              <a:t>Acarophenax</a:t>
            </a:r>
            <a:r>
              <a:rPr lang="cs-CZ" b="0" i="1" dirty="0" smtClean="0"/>
              <a:t> </a:t>
            </a:r>
            <a:r>
              <a:rPr lang="cs-CZ" b="0" i="1" dirty="0" err="1" smtClean="0"/>
              <a:t>tribolii</a:t>
            </a:r>
            <a:endParaRPr lang="cs-CZ" b="0" i="1" dirty="0" smtClean="0"/>
          </a:p>
          <a:p>
            <a:pPr>
              <a:spcAft>
                <a:spcPts val="1200"/>
              </a:spcAft>
            </a:pPr>
            <a:r>
              <a:rPr lang="cs-CZ" b="0" dirty="0" smtClean="0"/>
              <a:t>parazitické </a:t>
            </a:r>
            <a:r>
              <a:rPr lang="cs-CZ" b="0" dirty="0"/>
              <a:t>vosy (např. </a:t>
            </a:r>
            <a:r>
              <a:rPr lang="cs-CZ" b="0" i="1" dirty="0" err="1"/>
              <a:t>Nasonia</a:t>
            </a:r>
            <a:r>
              <a:rPr lang="cs-CZ" b="0" i="1" dirty="0"/>
              <a:t> </a:t>
            </a:r>
            <a:r>
              <a:rPr lang="cs-CZ" b="0" i="1" dirty="0" err="1"/>
              <a:t>vitripennis</a:t>
            </a:r>
            <a:r>
              <a:rPr lang="cs-CZ" b="0" dirty="0" smtClean="0"/>
              <a:t>)</a:t>
            </a:r>
            <a:endParaRPr lang="cs-CZ" b="0" dirty="0"/>
          </a:p>
        </p:txBody>
      </p:sp>
      <p:sp>
        <p:nvSpPr>
          <p:cNvPr id="48131" name="Text Box 15"/>
          <p:cNvSpPr txBox="1">
            <a:spLocks noChangeArrowheads="1"/>
          </p:cNvSpPr>
          <p:nvPr/>
        </p:nvSpPr>
        <p:spPr bwMode="auto">
          <a:xfrm>
            <a:off x="1659097" y="6236224"/>
            <a:ext cx="195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i="1" dirty="0" err="1"/>
              <a:t>Nasonia</a:t>
            </a:r>
            <a:r>
              <a:rPr lang="en-US" sz="1600" b="0" i="1" dirty="0"/>
              <a:t> </a:t>
            </a:r>
            <a:r>
              <a:rPr lang="en-US" sz="1600" b="0" i="1" dirty="0" err="1"/>
              <a:t>vitripennis</a:t>
            </a:r>
            <a:r>
              <a:rPr lang="cs-CZ" sz="1600" b="0" i="1" dirty="0"/>
              <a:t> </a:t>
            </a:r>
          </a:p>
        </p:txBody>
      </p:sp>
      <p:pic>
        <p:nvPicPr>
          <p:cNvPr id="48132" name="Picture 18" descr="acaro%20Pediculoides%20ventricosus%20Pyemotes%20triti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239" y="2089919"/>
            <a:ext cx="2550455" cy="23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8133" name="Text Box 19"/>
          <p:cNvSpPr txBox="1">
            <a:spLocks noChangeArrowheads="1"/>
          </p:cNvSpPr>
          <p:nvPr/>
        </p:nvSpPr>
        <p:spPr bwMode="auto">
          <a:xfrm>
            <a:off x="7096041" y="2241605"/>
            <a:ext cx="1279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/>
              <a:t>Pyemotes</a:t>
            </a:r>
            <a:r>
              <a:rPr lang="cs-CZ" sz="1600" b="0" i="1" dirty="0"/>
              <a:t> </a:t>
            </a:r>
            <a:r>
              <a:rPr lang="cs-CZ" sz="1600" b="0" i="1" dirty="0" smtClean="0"/>
              <a:t/>
            </a:r>
            <a:br>
              <a:rPr lang="cs-CZ" sz="1600" b="0" i="1" dirty="0" smtClean="0"/>
            </a:br>
            <a:r>
              <a:rPr lang="cs-CZ" sz="1600" b="0" i="1" dirty="0" err="1" smtClean="0"/>
              <a:t>ventricosus</a:t>
            </a:r>
            <a:r>
              <a:rPr lang="cs-CZ" sz="1600" b="0" i="1" dirty="0" smtClean="0"/>
              <a:t> </a:t>
            </a:r>
            <a:endParaRPr lang="cs-CZ" sz="1600" b="0" i="1" dirty="0"/>
          </a:p>
        </p:txBody>
      </p:sp>
      <p:pic>
        <p:nvPicPr>
          <p:cNvPr id="4813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03" y="1938265"/>
            <a:ext cx="3964016" cy="231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813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7159" y="4412608"/>
            <a:ext cx="3062874" cy="184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146" name="Picture 2" descr="http://www.pressan.is/ImageHandler.ashx?ID=4eaeb1a2-221f-4d84-a363-d320360f7d09&amp;type=origina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4081" y="3826525"/>
            <a:ext cx="2390862" cy="2914818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0" name="Přímá spojovací šipka 9"/>
          <p:cNvCxnSpPr/>
          <p:nvPr/>
        </p:nvCxnSpPr>
        <p:spPr bwMode="auto">
          <a:xfrm>
            <a:off x="2424418" y="3816991"/>
            <a:ext cx="436228" cy="9479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689798" y="6227773"/>
            <a:ext cx="19832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 smtClean="0"/>
              <a:t>Acarophenax</a:t>
            </a:r>
            <a:r>
              <a:rPr lang="cs-CZ" sz="1600" b="0" i="1" dirty="0" smtClean="0"/>
              <a:t> </a:t>
            </a:r>
            <a:r>
              <a:rPr lang="cs-CZ" sz="1600" b="0" i="1" dirty="0" err="1" smtClean="0"/>
              <a:t>tribolii</a:t>
            </a:r>
            <a:endParaRPr lang="cs-CZ" sz="16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4" descr="skenovat0001"/>
          <p:cNvPicPr>
            <a:picLocks noChangeAspect="1" noChangeArrowheads="1"/>
          </p:cNvPicPr>
          <p:nvPr/>
        </p:nvPicPr>
        <p:blipFill>
          <a:blip r:embed="rId3" cstate="print"/>
          <a:srcRect l="2513" t="4927" r="1155" b="5833"/>
          <a:stretch>
            <a:fillRect/>
          </a:stretch>
        </p:blipFill>
        <p:spPr bwMode="auto">
          <a:xfrm>
            <a:off x="1370185" y="1578104"/>
            <a:ext cx="6003925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17"/>
          <p:cNvPicPr>
            <a:picLocks noChangeAspect="1" noChangeArrowheads="1"/>
          </p:cNvPicPr>
          <p:nvPr/>
        </p:nvPicPr>
        <p:blipFill>
          <a:blip r:embed="rId4" cstate="print"/>
          <a:srcRect l="25055" t="30888" r="11055" b="5037"/>
          <a:stretch>
            <a:fillRect/>
          </a:stretch>
        </p:blipFill>
        <p:spPr bwMode="auto">
          <a:xfrm>
            <a:off x="6340296" y="796783"/>
            <a:ext cx="2514162" cy="189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5161520" y="3018439"/>
            <a:ext cx="3035128" cy="1092243"/>
          </a:xfrm>
          <a:prstGeom prst="wedgeRectCallout">
            <a:avLst>
              <a:gd name="adj1" fmla="val -75516"/>
              <a:gd name="adj2" fmla="val 2895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čím méně vajíček 2. matky než 1. matky, tím větší zastoupení synů 2. matky</a:t>
            </a:r>
            <a:endParaRPr lang="cs-CZ" sz="1800" b="0" dirty="0">
              <a:sym typeface="Symbol" pitchFamily="-105" charset="2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0538" y="225425"/>
            <a:ext cx="824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US" b="0" dirty="0" err="1" smtClean="0">
                <a:sym typeface="Symbol" pitchFamily="-105" charset="2"/>
              </a:rPr>
              <a:t>teoretick</a:t>
            </a:r>
            <a:r>
              <a:rPr lang="cs-CZ" b="0" dirty="0" smtClean="0">
                <a:sym typeface="Symbol" pitchFamily="-105" charset="2"/>
              </a:rPr>
              <a:t>á predikce: s rostoucím počtem kladoucích samic roste </a:t>
            </a:r>
            <a:br>
              <a:rPr lang="cs-CZ" b="0" dirty="0" smtClean="0">
                <a:sym typeface="Symbol" pitchFamily="-105" charset="2"/>
              </a:rPr>
            </a:br>
            <a:r>
              <a:rPr lang="cs-CZ" b="0" dirty="0" smtClean="0">
                <a:sym typeface="Symbol" pitchFamily="-105" charset="2"/>
              </a:rPr>
              <a:t>	procento synů</a:t>
            </a:r>
            <a:endParaRPr lang="cs-CZ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90538" y="217488"/>
            <a:ext cx="680561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/>
            <a:r>
              <a:rPr lang="cs-CZ" sz="2400" b="0" dirty="0" smtClean="0">
                <a:solidFill>
                  <a:srgbClr val="F00000"/>
                </a:solidFill>
              </a:rPr>
              <a:t>ad 2) </a:t>
            </a:r>
            <a:r>
              <a:rPr lang="cs-CZ" sz="2400" b="0" dirty="0" err="1" smtClean="0">
                <a:solidFill>
                  <a:srgbClr val="F00000"/>
                </a:solidFill>
              </a:rPr>
              <a:t>Triversova</a:t>
            </a:r>
            <a:r>
              <a:rPr lang="cs-CZ" sz="2400" b="0" dirty="0" smtClean="0">
                <a:solidFill>
                  <a:srgbClr val="F00000"/>
                </a:solidFill>
              </a:rPr>
              <a:t>-</a:t>
            </a:r>
            <a:r>
              <a:rPr lang="cs-CZ" sz="2400" b="0" dirty="0" err="1" smtClean="0">
                <a:solidFill>
                  <a:srgbClr val="F00000"/>
                </a:solidFill>
              </a:rPr>
              <a:t>Willardova</a:t>
            </a:r>
            <a:r>
              <a:rPr lang="cs-CZ" sz="2400" b="0" dirty="0" smtClean="0">
                <a:solidFill>
                  <a:srgbClr val="F00000"/>
                </a:solidFill>
              </a:rPr>
              <a:t> </a:t>
            </a:r>
            <a:r>
              <a:rPr lang="cs-CZ" sz="2400" b="0" dirty="0">
                <a:solidFill>
                  <a:srgbClr val="F00000"/>
                </a:solidFill>
              </a:rPr>
              <a:t>hypotéza:</a:t>
            </a:r>
            <a:r>
              <a:rPr lang="cs-CZ" sz="2400" dirty="0">
                <a:solidFill>
                  <a:srgbClr val="F00000"/>
                </a:solidFill>
              </a:rPr>
              <a:t/>
            </a:r>
            <a:br>
              <a:rPr lang="cs-CZ" sz="2400" dirty="0">
                <a:solidFill>
                  <a:srgbClr val="F00000"/>
                </a:solidFill>
              </a:rPr>
            </a:br>
            <a:endParaRPr lang="cs-CZ" sz="2400" dirty="0">
              <a:solidFill>
                <a:srgbClr val="F0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b="0" dirty="0"/>
              <a:t> </a:t>
            </a:r>
            <a:r>
              <a:rPr lang="cs-CZ" b="0" dirty="0">
                <a:solidFill>
                  <a:srgbClr val="003399"/>
                </a:solidFill>
              </a:rPr>
              <a:t>Robert L. </a:t>
            </a:r>
            <a:r>
              <a:rPr lang="cs-CZ" b="0" dirty="0" err="1">
                <a:solidFill>
                  <a:srgbClr val="003399"/>
                </a:solidFill>
              </a:rPr>
              <a:t>Trivers</a:t>
            </a:r>
            <a:r>
              <a:rPr lang="cs-CZ" b="0" dirty="0">
                <a:solidFill>
                  <a:srgbClr val="003399"/>
                </a:solidFill>
              </a:rPr>
              <a:t>, Dan </a:t>
            </a:r>
            <a:r>
              <a:rPr lang="cs-CZ" b="0" dirty="0" err="1">
                <a:solidFill>
                  <a:srgbClr val="003399"/>
                </a:solidFill>
              </a:rPr>
              <a:t>Willard</a:t>
            </a:r>
            <a:endParaRPr lang="cs-CZ" b="0" dirty="0"/>
          </a:p>
          <a:p>
            <a:pPr defTabSz="360000">
              <a:spcAft>
                <a:spcPts val="1000"/>
              </a:spcAft>
            </a:pPr>
            <a:r>
              <a:rPr lang="cs-CZ" b="0" dirty="0"/>
              <a:t> investice do pohlaví, které zajistí vyšší fitness 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v další </a:t>
            </a:r>
            <a:r>
              <a:rPr lang="cs-CZ" b="0" dirty="0"/>
              <a:t>generaci</a:t>
            </a:r>
          </a:p>
          <a:p>
            <a:pPr defTabSz="360000">
              <a:spcAft>
                <a:spcPts val="1000"/>
              </a:spcAft>
            </a:pPr>
            <a:r>
              <a:rPr lang="cs-CZ" b="0" dirty="0"/>
              <a:t> dominantní matka </a:t>
            </a:r>
            <a:r>
              <a:rPr lang="cs-CZ" b="0" dirty="0">
                <a:sym typeface="Symbol" pitchFamily="-105" charset="2"/>
              </a:rPr>
              <a:t> investice do synů a naopak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-105" charset="2"/>
              </a:rPr>
              <a:t> posun poměru pohlaví nebo rozdílné rodičovské investice</a:t>
            </a:r>
          </a:p>
          <a:p>
            <a:pPr defTabSz="360000"/>
            <a:r>
              <a:rPr lang="cs-CZ" b="0" dirty="0"/>
              <a:t> </a:t>
            </a:r>
            <a:r>
              <a:rPr lang="cs-CZ" b="0" dirty="0" smtClean="0"/>
              <a:t>Př.: </a:t>
            </a:r>
            <a:r>
              <a:rPr lang="cs-CZ" b="0" dirty="0"/>
              <a:t>jelenovití</a:t>
            </a:r>
            <a:endParaRPr lang="cs-CZ" b="0" i="1" dirty="0"/>
          </a:p>
        </p:txBody>
      </p:sp>
      <p:pic>
        <p:nvPicPr>
          <p:cNvPr id="50179" name="Picture 4" descr="d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308" y="225426"/>
            <a:ext cx="1458912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0180" name="Picture 5" descr="sex ratio 1"/>
          <p:cNvPicPr>
            <a:picLocks noChangeAspect="1" noChangeArrowheads="1"/>
          </p:cNvPicPr>
          <p:nvPr/>
        </p:nvPicPr>
        <p:blipFill>
          <a:blip r:embed="rId4" cstate="print"/>
          <a:srcRect l="27762"/>
          <a:stretch>
            <a:fillRect/>
          </a:stretch>
        </p:blipFill>
        <p:spPr bwMode="auto">
          <a:xfrm>
            <a:off x="3517900" y="3290888"/>
            <a:ext cx="56261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7713170" y="2030413"/>
            <a:ext cx="113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0">
                <a:solidFill>
                  <a:srgbClr val="003399"/>
                </a:solidFill>
              </a:rPr>
              <a:t>D. Willard</a:t>
            </a:r>
          </a:p>
        </p:txBody>
      </p:sp>
      <p:pic>
        <p:nvPicPr>
          <p:cNvPr id="50182" name="Picture 8" descr="Trivers_2"/>
          <p:cNvPicPr>
            <a:picLocks noChangeAspect="1" noChangeArrowheads="1"/>
          </p:cNvPicPr>
          <p:nvPr/>
        </p:nvPicPr>
        <p:blipFill>
          <a:blip r:embed="rId5" cstate="print"/>
          <a:srcRect l="9415" t="4553" r="6107" b="17706"/>
          <a:stretch>
            <a:fillRect/>
          </a:stretch>
        </p:blipFill>
        <p:spPr bwMode="auto">
          <a:xfrm>
            <a:off x="6078045" y="217488"/>
            <a:ext cx="129381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6208220" y="2030413"/>
            <a:ext cx="1100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>
                <a:solidFill>
                  <a:srgbClr val="003399"/>
                </a:solidFill>
              </a:rPr>
              <a:t>R.L. Trivers</a:t>
            </a:r>
          </a:p>
        </p:txBody>
      </p:sp>
      <p:sp>
        <p:nvSpPr>
          <p:cNvPr id="50184" name="AutoShape 10"/>
          <p:cNvSpPr>
            <a:spLocks noChangeArrowheads="1"/>
          </p:cNvSpPr>
          <p:nvPr/>
        </p:nvSpPr>
        <p:spPr bwMode="auto">
          <a:xfrm>
            <a:off x="4162097" y="2963863"/>
            <a:ext cx="2123089" cy="898525"/>
          </a:xfrm>
          <a:prstGeom prst="wedgeRectCallout">
            <a:avLst>
              <a:gd name="adj1" fmla="val 70356"/>
              <a:gd name="adj2" fmla="val 14005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sym typeface="Symbol" pitchFamily="-105" charset="2"/>
              </a:rPr>
              <a:t>synové dominantních matek mají vyšší fitness</a:t>
            </a:r>
          </a:p>
        </p:txBody>
      </p:sp>
      <p:pic>
        <p:nvPicPr>
          <p:cNvPr id="50185" name="Picture 12" descr="deer2"/>
          <p:cNvPicPr>
            <a:picLocks noChangeAspect="1" noChangeArrowheads="1"/>
          </p:cNvPicPr>
          <p:nvPr/>
        </p:nvPicPr>
        <p:blipFill>
          <a:blip r:embed="rId6" cstate="print"/>
          <a:srcRect l="8182" r="7156"/>
          <a:stretch>
            <a:fillRect/>
          </a:stretch>
        </p:blipFill>
        <p:spPr bwMode="auto">
          <a:xfrm>
            <a:off x="306388" y="3932238"/>
            <a:ext cx="30368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490538" y="617838"/>
            <a:ext cx="8177239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b="0" dirty="0" smtClean="0">
                <a:latin typeface="Arial" charset="0"/>
                <a:sym typeface="Symbol" pitchFamily="18" charset="2"/>
              </a:rPr>
              <a:t>žádný </a:t>
            </a:r>
            <a:r>
              <a:rPr lang="cs-CZ" sz="2000" b="0" dirty="0">
                <a:latin typeface="Arial" charset="0"/>
                <a:sym typeface="Symbol" pitchFamily="18" charset="2"/>
              </a:rPr>
              <a:t>vztah </a:t>
            </a:r>
            <a:r>
              <a:rPr lang="cs-CZ" sz="2000" b="0" dirty="0" smtClean="0">
                <a:latin typeface="Arial" charset="0"/>
                <a:sym typeface="Symbol" pitchFamily="18" charset="2"/>
              </a:rPr>
              <a:t>velikosti genomu ke </a:t>
            </a:r>
            <a:r>
              <a:rPr lang="cs-CZ" sz="2000" b="0" dirty="0">
                <a:latin typeface="Arial" charset="0"/>
                <a:sym typeface="Symbol" pitchFamily="18" charset="2"/>
              </a:rPr>
              <a:t>složitosti organismu nebo počtu </a:t>
            </a:r>
            <a:r>
              <a:rPr lang="cs-CZ" sz="2000" b="0" dirty="0" smtClean="0">
                <a:latin typeface="Arial" charset="0"/>
                <a:sym typeface="Symbol" pitchFamily="18" charset="2"/>
              </a:rPr>
              <a:t>genů</a:t>
            </a:r>
            <a:br>
              <a:rPr lang="cs-CZ" sz="2000" b="0" dirty="0" smtClean="0">
                <a:latin typeface="Arial" charset="0"/>
                <a:sym typeface="Symbol" pitchFamily="18" charset="2"/>
              </a:rPr>
            </a:br>
            <a:r>
              <a:rPr lang="cs-CZ" sz="2000" b="0" dirty="0" smtClean="0">
                <a:latin typeface="Arial" charset="0"/>
                <a:sym typeface="Symbol" pitchFamily="18" charset="2"/>
              </a:rPr>
              <a:t/>
            </a:r>
            <a:br>
              <a:rPr lang="cs-CZ" sz="2000" b="0" dirty="0" smtClean="0">
                <a:latin typeface="Arial" charset="0"/>
                <a:sym typeface="Symbol" pitchFamily="18" charset="2"/>
              </a:rPr>
            </a:br>
            <a:r>
              <a:rPr lang="cs-CZ" sz="2000" b="0" dirty="0" smtClean="0">
                <a:latin typeface="Arial" charset="0"/>
                <a:sym typeface="Symbol" pitchFamily="18" charset="2"/>
              </a:rPr>
              <a:t>velké </a:t>
            </a:r>
            <a:r>
              <a:rPr lang="cs-CZ" sz="2000" b="0" dirty="0">
                <a:latin typeface="Arial" charset="0"/>
                <a:sym typeface="Symbol" pitchFamily="18" charset="2"/>
              </a:rPr>
              <a:t>rozdíly i u příbuzných organismů: </a:t>
            </a:r>
            <a:br>
              <a:rPr lang="cs-CZ" sz="2000" b="0" dirty="0">
                <a:latin typeface="Arial" charset="0"/>
                <a:sym typeface="Symbol" pitchFamily="18" charset="2"/>
              </a:rPr>
            </a:br>
            <a:r>
              <a:rPr lang="cs-CZ" sz="2000" b="0" dirty="0">
                <a:latin typeface="Arial" charset="0"/>
                <a:sym typeface="Symbol" pitchFamily="18" charset="2"/>
              </a:rPr>
              <a:t>	</a:t>
            </a:r>
            <a:r>
              <a:rPr lang="cs-CZ" sz="2000" b="0" i="1" dirty="0" err="1" smtClean="0">
                <a:latin typeface="Arial" charset="0"/>
                <a:sym typeface="Symbol" pitchFamily="18" charset="2"/>
              </a:rPr>
              <a:t>Paramecium</a:t>
            </a:r>
            <a:r>
              <a:rPr lang="cs-CZ" sz="2000" b="0" i="1" dirty="0" smtClean="0">
                <a:latin typeface="Arial" charset="0"/>
                <a:sym typeface="Symbol" pitchFamily="18" charset="2"/>
              </a:rPr>
              <a:t>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caudatum</a:t>
            </a:r>
            <a:r>
              <a:rPr lang="cs-CZ" sz="2000" b="0" dirty="0">
                <a:latin typeface="Arial" charset="0"/>
                <a:sym typeface="Symbol" pitchFamily="18" charset="2"/>
              </a:rPr>
              <a:t> (8 600 000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kb</a:t>
            </a:r>
            <a:r>
              <a:rPr lang="cs-CZ" sz="2000" b="0" dirty="0">
                <a:latin typeface="Arial" charset="0"/>
                <a:sym typeface="Symbol" pitchFamily="18" charset="2"/>
              </a:rPr>
              <a:t>)  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P.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aurelia</a:t>
            </a:r>
            <a:r>
              <a:rPr lang="cs-CZ" sz="2000" b="0" dirty="0">
                <a:latin typeface="Arial" charset="0"/>
                <a:sym typeface="Symbol" pitchFamily="18" charset="2"/>
              </a:rPr>
              <a:t> (190 000 </a:t>
            </a:r>
            <a:r>
              <a:rPr lang="cs-CZ" sz="2000" b="0" dirty="0" err="1" smtClean="0">
                <a:latin typeface="Arial" charset="0"/>
                <a:sym typeface="Symbol" pitchFamily="18" charset="2"/>
              </a:rPr>
              <a:t>kb</a:t>
            </a:r>
            <a:r>
              <a:rPr lang="cs-CZ" sz="2000" b="0" dirty="0" smtClean="0">
                <a:latin typeface="Arial" charset="0"/>
                <a:sym typeface="Symbol" pitchFamily="18" charset="2"/>
              </a:rPr>
              <a:t>)</a:t>
            </a:r>
            <a:br>
              <a:rPr lang="cs-CZ" sz="2000" b="0" dirty="0" smtClean="0">
                <a:latin typeface="Arial" charset="0"/>
                <a:sym typeface="Symbol" pitchFamily="18" charset="2"/>
              </a:rPr>
            </a:br>
            <a:r>
              <a:rPr lang="cs-CZ" sz="2000" b="0" dirty="0" smtClean="0">
                <a:latin typeface="Arial" charset="0"/>
                <a:sym typeface="Symbol" pitchFamily="18" charset="2"/>
              </a:rPr>
              <a:t/>
            </a:r>
            <a:br>
              <a:rPr lang="cs-CZ" sz="2000" b="0" dirty="0" smtClean="0">
                <a:latin typeface="Arial" charset="0"/>
                <a:sym typeface="Symbol" pitchFamily="18" charset="2"/>
              </a:rPr>
            </a:br>
            <a:r>
              <a:rPr lang="cs-CZ" sz="2000" b="0" dirty="0" smtClean="0">
                <a:latin typeface="Arial" charset="0"/>
                <a:sym typeface="Symbol" pitchFamily="18" charset="2"/>
              </a:rPr>
              <a:t>člověk</a:t>
            </a:r>
            <a:r>
              <a:rPr lang="cs-CZ" sz="2000" b="0" dirty="0">
                <a:latin typeface="Arial" charset="0"/>
                <a:sym typeface="Symbol" pitchFamily="18" charset="2"/>
              </a:rPr>
              <a:t>: ca. 610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9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( 6,5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pg</a:t>
            </a:r>
            <a:r>
              <a:rPr lang="cs-CZ" sz="2000" b="0" dirty="0">
                <a:latin typeface="Arial" charset="0"/>
                <a:sym typeface="Symbol" pitchFamily="18" charset="2"/>
              </a:rPr>
              <a:t> DNA)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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Amoeba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proteus</a:t>
            </a:r>
            <a:r>
              <a:rPr lang="cs-CZ" sz="2000" b="0" dirty="0">
                <a:latin typeface="Arial" charset="0"/>
                <a:sym typeface="Symbol" pitchFamily="18" charset="2"/>
              </a:rPr>
              <a:t>: 2,910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11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  <a:br>
              <a:rPr lang="cs-CZ" sz="2000" b="0" dirty="0">
                <a:latin typeface="Arial" charset="0"/>
                <a:sym typeface="Symbol" pitchFamily="18" charset="2"/>
              </a:rPr>
            </a:br>
            <a:r>
              <a:rPr lang="cs-CZ" sz="2000" b="0" dirty="0">
                <a:latin typeface="Arial" charset="0"/>
                <a:sym typeface="Symbol" pitchFamily="18" charset="2"/>
              </a:rPr>
              <a:t> 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Polychaos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dubium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>
                <a:latin typeface="Arial" charset="0"/>
                <a:sym typeface="Symbol" pitchFamily="18" charset="2"/>
              </a:rPr>
              <a:t>(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Amoeba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dubia</a:t>
            </a:r>
            <a:r>
              <a:rPr lang="cs-CZ" sz="2000" b="0" dirty="0">
                <a:latin typeface="Arial" charset="0"/>
                <a:sym typeface="Symbol" pitchFamily="18" charset="2"/>
              </a:rPr>
              <a:t>)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:</a:t>
            </a:r>
            <a:r>
              <a:rPr lang="cs-CZ" sz="2000" b="0" dirty="0">
                <a:latin typeface="Arial" charset="0"/>
                <a:sym typeface="Symbol" pitchFamily="18" charset="2"/>
              </a:rPr>
              <a:t> 6,710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11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</a:p>
          <a:p>
            <a:pPr defTabSz="360000" eaLnBrk="0" hangingPunct="0">
              <a:spcAft>
                <a:spcPts val="1000"/>
              </a:spcAft>
            </a:pPr>
            <a:endParaRPr lang="cs-CZ" sz="2000" b="0" dirty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b="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</a:t>
            </a:r>
            <a:r>
              <a:rPr lang="cs-CZ" sz="2400" b="0" i="1" dirty="0" smtClean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C-</a:t>
            </a:r>
            <a:r>
              <a:rPr lang="cs-CZ" sz="2400" b="0" i="1" dirty="0" err="1" smtClean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value</a:t>
            </a:r>
            <a:r>
              <a:rPr lang="cs-CZ" sz="2400" b="0" i="1" dirty="0" smtClean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2400" b="0" i="1" dirty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paradox </a:t>
            </a:r>
            <a:r>
              <a:rPr lang="cs-CZ" sz="2400" b="0" dirty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(</a:t>
            </a:r>
            <a:r>
              <a:rPr lang="cs-CZ" sz="2400" b="0" i="1" dirty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C-</a:t>
            </a:r>
            <a:r>
              <a:rPr lang="cs-CZ" sz="2400" b="0" i="1" dirty="0" err="1">
                <a:solidFill>
                  <a:srgbClr val="F00000"/>
                </a:solidFill>
                <a:latin typeface="Arial" charset="0"/>
                <a:sym typeface="Symbol" pitchFamily="18" charset="2"/>
              </a:rPr>
              <a:t>value</a:t>
            </a:r>
            <a:r>
              <a:rPr lang="cs-CZ" sz="2400" b="0" i="1" dirty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 enigma</a:t>
            </a:r>
            <a:r>
              <a:rPr lang="cs-CZ" sz="2400" b="0" dirty="0" smtClean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)</a:t>
            </a:r>
            <a:endParaRPr lang="cs-CZ" b="0" dirty="0" smtClean="0">
              <a:solidFill>
                <a:srgbClr val="F00000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1485900" y="1423988"/>
            <a:ext cx="61722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/>
        </p:nvCxnSpPr>
        <p:spPr bwMode="auto">
          <a:xfrm>
            <a:off x="2594345" y="3774558"/>
            <a:ext cx="406163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bdélníkový popisek 7"/>
          <p:cNvSpPr/>
          <p:nvPr/>
        </p:nvSpPr>
        <p:spPr bwMode="auto">
          <a:xfrm>
            <a:off x="6836735" y="4333103"/>
            <a:ext cx="1780043" cy="1121399"/>
          </a:xfrm>
          <a:prstGeom prst="wedgeRectCallout">
            <a:avLst>
              <a:gd name="adj1" fmla="val -66992"/>
              <a:gd name="adj2" fmla="val 3566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bahn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ík</a:t>
            </a:r>
            <a:r>
              <a:rPr kumimoji="0" 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východoafrický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 40 větší než člověk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ový popisek 8"/>
          <p:cNvSpPr/>
          <p:nvPr/>
        </p:nvSpPr>
        <p:spPr bwMode="auto">
          <a:xfrm>
            <a:off x="6808381" y="5702596"/>
            <a:ext cx="1750827" cy="659219"/>
          </a:xfrm>
          <a:prstGeom prst="wedgeRectCallout">
            <a:avLst>
              <a:gd name="adj1" fmla="val -63317"/>
              <a:gd name="adj2" fmla="val -2080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skoro 200 větší než člověk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3"/>
          <p:cNvGrpSpPr/>
          <p:nvPr/>
        </p:nvGrpSpPr>
        <p:grpSpPr>
          <a:xfrm>
            <a:off x="737191" y="2661683"/>
            <a:ext cx="1297172" cy="872567"/>
            <a:chOff x="737191" y="2661683"/>
            <a:chExt cx="1297172" cy="872567"/>
          </a:xfrm>
        </p:grpSpPr>
        <p:grpSp>
          <p:nvGrpSpPr>
            <p:cNvPr id="3" name="Skupina 11"/>
            <p:cNvGrpSpPr/>
            <p:nvPr/>
          </p:nvGrpSpPr>
          <p:grpSpPr>
            <a:xfrm>
              <a:off x="737191" y="2661683"/>
              <a:ext cx="1297172" cy="868326"/>
              <a:chOff x="737191" y="2661683"/>
              <a:chExt cx="1297172" cy="868326"/>
            </a:xfrm>
          </p:grpSpPr>
          <p:sp>
            <p:nvSpPr>
              <p:cNvPr id="11" name="Obdélníkový popisek 10"/>
              <p:cNvSpPr/>
              <p:nvPr/>
            </p:nvSpPr>
            <p:spPr bwMode="auto">
              <a:xfrm>
                <a:off x="808074" y="2700669"/>
                <a:ext cx="1105786" cy="765545"/>
              </a:xfrm>
              <a:prstGeom prst="wedgeRectCallout">
                <a:avLst>
                  <a:gd name="adj1" fmla="val 108625"/>
                  <a:gd name="adj2" fmla="val 123846"/>
                </a:avLst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Obdélníkový popisek 9"/>
              <p:cNvSpPr/>
              <p:nvPr/>
            </p:nvSpPr>
            <p:spPr bwMode="auto">
              <a:xfrm>
                <a:off x="737191" y="2661683"/>
                <a:ext cx="1297172" cy="868326"/>
              </a:xfrm>
              <a:prstGeom prst="wedgeRectCallout">
                <a:avLst>
                  <a:gd name="adj1" fmla="val 93240"/>
                  <a:gd name="adj2" fmla="val -140168"/>
                </a:avLst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blízce příbuzné druhy!</a:t>
                </a:r>
                <a:endPara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Obdélník 12"/>
            <p:cNvSpPr/>
            <p:nvPr/>
          </p:nvSpPr>
          <p:spPr bwMode="auto">
            <a:xfrm>
              <a:off x="1585912" y="3488531"/>
              <a:ext cx="242887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90538" y="217488"/>
            <a:ext cx="34772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i="1" dirty="0" smtClean="0">
                <a:solidFill>
                  <a:srgbClr val="F00000"/>
                </a:solidFill>
              </a:rPr>
              <a:t>C-</a:t>
            </a:r>
            <a:r>
              <a:rPr lang="cs-CZ" sz="2400" b="0" i="1" dirty="0" err="1" smtClean="0">
                <a:solidFill>
                  <a:srgbClr val="F00000"/>
                </a:solidFill>
              </a:rPr>
              <a:t>value</a:t>
            </a:r>
            <a:r>
              <a:rPr lang="cs-CZ" sz="2400" b="0" i="1" dirty="0" smtClean="0">
                <a:solidFill>
                  <a:srgbClr val="F00000"/>
                </a:solidFill>
              </a:rPr>
              <a:t> paradox:</a:t>
            </a:r>
            <a:br>
              <a:rPr lang="cs-CZ" sz="2400" b="0" i="1" dirty="0" smtClean="0">
                <a:solidFill>
                  <a:srgbClr val="F00000"/>
                </a:solidFill>
              </a:rPr>
            </a:br>
            <a:r>
              <a:rPr lang="cs-CZ" sz="2400" b="0" dirty="0" smtClean="0"/>
              <a:t/>
            </a:r>
            <a:br>
              <a:rPr lang="cs-CZ" sz="2400" b="0" dirty="0" smtClean="0"/>
            </a:br>
            <a:r>
              <a:rPr lang="cs-CZ" b="0" dirty="0" smtClean="0">
                <a:sym typeface="Symbol" pitchFamily="18" charset="2"/>
              </a:rPr>
              <a:t>velké genomy obsahují velké</a:t>
            </a:r>
            <a:br>
              <a:rPr lang="cs-CZ" b="0" dirty="0" smtClean="0">
                <a:sym typeface="Symbol" pitchFamily="18" charset="2"/>
              </a:rPr>
            </a:br>
            <a:r>
              <a:rPr lang="cs-CZ" b="0" dirty="0" smtClean="0">
                <a:sym typeface="Symbol" pitchFamily="18" charset="2"/>
              </a:rPr>
              <a:t>	množství nekódující DNA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266719" y="217488"/>
            <a:ext cx="3740646" cy="31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889731" y="3803644"/>
            <a:ext cx="3028073" cy="2375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 smtClean="0">
                <a:sym typeface="Symbol" pitchFamily="18" charset="2"/>
              </a:rPr>
              <a:t>velké genomy </a:t>
            </a:r>
            <a:r>
              <a:rPr lang="cs-CZ" b="0" dirty="0" smtClean="0">
                <a:sym typeface="Symbol"/>
              </a:rPr>
              <a:t> </a:t>
            </a:r>
            <a:br>
              <a:rPr lang="cs-CZ" b="0" dirty="0" smtClean="0">
                <a:sym typeface="Symbol"/>
              </a:rPr>
            </a:br>
            <a:r>
              <a:rPr lang="cs-CZ" b="0" dirty="0" smtClean="0">
                <a:sym typeface="Symbol"/>
              </a:rPr>
              <a:t>velké buňky</a:t>
            </a:r>
            <a:r>
              <a:rPr lang="cs-CZ" b="0" dirty="0" smtClean="0">
                <a:sym typeface="Symbol" pitchFamily="18" charset="2"/>
              </a:rPr>
              <a:t> </a:t>
            </a:r>
            <a:r>
              <a:rPr lang="cs-CZ" b="0" dirty="0" smtClean="0">
                <a:sym typeface="Symbol"/>
              </a:rPr>
              <a:t> vliv na: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>
                <a:sym typeface="Symbol"/>
              </a:rPr>
              <a:t>	rychlost dělení</a:t>
            </a:r>
            <a:br>
              <a:rPr lang="cs-CZ" b="0" dirty="0" smtClean="0">
                <a:sym typeface="Symbol"/>
              </a:rPr>
            </a:br>
            <a:r>
              <a:rPr lang="cs-CZ" b="0" dirty="0" smtClean="0">
                <a:sym typeface="Symbol"/>
              </a:rPr>
              <a:t>	účinnost metabolismu</a:t>
            </a:r>
            <a:br>
              <a:rPr lang="cs-CZ" b="0" dirty="0" smtClean="0">
                <a:sym typeface="Symbol"/>
              </a:rPr>
            </a:br>
            <a:r>
              <a:rPr lang="cs-CZ" b="0" dirty="0" smtClean="0">
                <a:sym typeface="Symbol"/>
              </a:rPr>
              <a:t>	rychlost výměny iontů</a:t>
            </a:r>
            <a:br>
              <a:rPr lang="cs-CZ" b="0" dirty="0" smtClean="0">
                <a:sym typeface="Symbol"/>
              </a:rPr>
            </a:br>
            <a:r>
              <a:rPr lang="cs-CZ" b="0" dirty="0" smtClean="0">
                <a:sym typeface="Symbol"/>
              </a:rPr>
              <a:t>	   a proteinů</a:t>
            </a:r>
            <a:br>
              <a:rPr lang="cs-CZ" b="0" dirty="0" smtClean="0">
                <a:sym typeface="Symbol"/>
              </a:rPr>
            </a:br>
            <a:r>
              <a:rPr lang="cs-CZ" b="0" dirty="0" smtClean="0">
                <a:sym typeface="Symbol"/>
              </a:rPr>
              <a:t>	velikost těla</a:t>
            </a:r>
            <a:endParaRPr lang="cs-CZ" b="0" dirty="0" smtClean="0">
              <a:sym typeface="Symbol" pitchFamily="18" charset="2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 rot="10800000">
            <a:off x="332880" y="2945396"/>
            <a:ext cx="4985353" cy="343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ový popisek 6"/>
          <p:cNvSpPr/>
          <p:nvPr/>
        </p:nvSpPr>
        <p:spPr bwMode="auto">
          <a:xfrm>
            <a:off x="1264317" y="2390985"/>
            <a:ext cx="1750827" cy="659219"/>
          </a:xfrm>
          <a:prstGeom prst="wedgeRectCallout">
            <a:avLst>
              <a:gd name="adj1" fmla="val -19559"/>
              <a:gd name="adj2" fmla="val 11041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čím větší genom, tím větší buňka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 bwMode="auto">
          <a:xfrm>
            <a:off x="3954162" y="1458097"/>
            <a:ext cx="10956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2257168" y="1465718"/>
            <a:ext cx="4074895" cy="4068398"/>
            <a:chOff x="2357438" y="1243013"/>
            <a:chExt cx="4429125" cy="4422063"/>
          </a:xfrm>
        </p:grpSpPr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40000"/>
            </a:blip>
            <a:srcRect/>
            <a:stretch>
              <a:fillRect/>
            </a:stretch>
          </p:blipFill>
          <p:spPr bwMode="auto">
            <a:xfrm rot="5400000">
              <a:off x="2386013" y="1214438"/>
              <a:ext cx="4371975" cy="442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Obdélník 2"/>
            <p:cNvSpPr/>
            <p:nvPr/>
          </p:nvSpPr>
          <p:spPr bwMode="auto">
            <a:xfrm>
              <a:off x="4603531" y="5265683"/>
              <a:ext cx="2165131" cy="39939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490538" y="217488"/>
            <a:ext cx="8561959" cy="623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i="1" dirty="0" smtClean="0">
                <a:solidFill>
                  <a:srgbClr val="F00000"/>
                </a:solidFill>
              </a:rPr>
              <a:t>G-</a:t>
            </a:r>
            <a:r>
              <a:rPr lang="cs-CZ" sz="2400" b="0" i="1" dirty="0" err="1" smtClean="0">
                <a:solidFill>
                  <a:srgbClr val="F00000"/>
                </a:solidFill>
              </a:rPr>
              <a:t>value</a:t>
            </a:r>
            <a:r>
              <a:rPr lang="cs-CZ" sz="2400" b="0" i="1" dirty="0" smtClean="0">
                <a:solidFill>
                  <a:srgbClr val="F00000"/>
                </a:solidFill>
              </a:rPr>
              <a:t> paradox</a:t>
            </a:r>
            <a:r>
              <a:rPr lang="cs-CZ" sz="2400" b="0" dirty="0" smtClean="0">
                <a:solidFill>
                  <a:srgbClr val="F00000"/>
                </a:solidFill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>navzdory rozmanitosti složitosti organismů, mnohobuněční mají tendenci</a:t>
            </a:r>
            <a:br>
              <a:rPr lang="cs-CZ" b="0" dirty="0" smtClean="0"/>
            </a:br>
            <a:r>
              <a:rPr lang="cs-CZ" b="0" dirty="0" smtClean="0"/>
              <a:t>	mít podobný počet protein kódujících genů (</a:t>
            </a:r>
            <a:r>
              <a:rPr lang="cs-CZ" b="0" i="1" dirty="0" smtClean="0"/>
              <a:t>G-</a:t>
            </a:r>
            <a:r>
              <a:rPr lang="cs-CZ" b="0" i="1" dirty="0" err="1" smtClean="0"/>
              <a:t>value</a:t>
            </a:r>
            <a:r>
              <a:rPr lang="cs-CZ" b="0" dirty="0" smtClean="0"/>
              <a:t>)</a:t>
            </a:r>
            <a:br>
              <a:rPr lang="cs-CZ" b="0" dirty="0" smtClean="0"/>
            </a:br>
            <a:endParaRPr lang="cs-CZ" b="0" dirty="0" smtClean="0"/>
          </a:p>
          <a:p>
            <a:pPr defTabSz="360000">
              <a:spcAft>
                <a:spcPts val="1000"/>
              </a:spcAft>
            </a:pPr>
            <a:endParaRPr lang="cs-CZ" b="0" dirty="0" smtClean="0"/>
          </a:p>
          <a:p>
            <a:pPr defTabSz="360000">
              <a:spcAft>
                <a:spcPts val="1000"/>
              </a:spcAft>
            </a:pPr>
            <a:endParaRPr lang="cs-CZ" b="0" dirty="0" smtClean="0"/>
          </a:p>
          <a:p>
            <a:pPr defTabSz="360000">
              <a:spcAft>
                <a:spcPts val="1000"/>
              </a:spcAft>
            </a:pPr>
            <a:endParaRPr lang="cs-CZ" b="0" dirty="0" smtClean="0"/>
          </a:p>
          <a:p>
            <a:pPr defTabSz="360000">
              <a:spcAft>
                <a:spcPts val="1000"/>
              </a:spcAft>
            </a:pPr>
            <a:endParaRPr lang="cs-CZ" b="0" dirty="0" smtClean="0"/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/>
            </a:r>
            <a:br>
              <a:rPr lang="cs-CZ" b="0" dirty="0" smtClean="0"/>
            </a:br>
            <a:endParaRPr lang="cs-CZ" b="0" dirty="0" smtClean="0"/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/>
            </a:r>
            <a:br>
              <a:rPr lang="cs-CZ" b="0" dirty="0" smtClean="0"/>
            </a:br>
            <a:endParaRPr lang="cs-CZ" b="0" dirty="0" smtClean="0"/>
          </a:p>
          <a:p>
            <a:pPr defTabSz="360000">
              <a:spcAft>
                <a:spcPts val="1000"/>
              </a:spcAft>
            </a:pPr>
            <a:endParaRPr lang="cs-CZ" b="0" dirty="0" smtClean="0"/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>Nezáleží na celkovém počtu genů, ale na složitosti genových regulačních </a:t>
            </a:r>
            <a:br>
              <a:rPr lang="cs-CZ" b="0" dirty="0" smtClean="0"/>
            </a:br>
            <a:r>
              <a:rPr lang="cs-CZ" b="0" dirty="0" smtClean="0"/>
              <a:t>	sítí – organismy s podobným počtem genů můžou mít velmi odlišnou </a:t>
            </a:r>
            <a:br>
              <a:rPr lang="cs-CZ" b="0" dirty="0" smtClean="0"/>
            </a:br>
            <a:r>
              <a:rPr lang="cs-CZ" b="0" dirty="0" smtClean="0"/>
              <a:t>	strukturu genových regulačních sítí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1"/>
          <p:cNvSpPr txBox="1">
            <a:spLocks noChangeArrowheads="1"/>
          </p:cNvSpPr>
          <p:nvPr/>
        </p:nvSpPr>
        <p:spPr bwMode="auto">
          <a:xfrm>
            <a:off x="490538" y="2897626"/>
            <a:ext cx="7364517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cs-CZ" b="0" dirty="0">
                <a:solidFill>
                  <a:srgbClr val="F00000"/>
                </a:solidFill>
                <a:latin typeface="Arial" charset="0"/>
              </a:rPr>
              <a:t>Kolik </a:t>
            </a:r>
            <a:r>
              <a:rPr lang="cs-CZ" b="0" dirty="0" smtClean="0">
                <a:solidFill>
                  <a:srgbClr val="F00000"/>
                </a:solidFill>
                <a:latin typeface="Arial" charset="0"/>
              </a:rPr>
              <a:t>kódujících genů </a:t>
            </a:r>
            <a:r>
              <a:rPr lang="cs-CZ" b="0" dirty="0">
                <a:solidFill>
                  <a:srgbClr val="F00000"/>
                </a:solidFill>
                <a:latin typeface="Arial" charset="0"/>
              </a:rPr>
              <a:t>obsahuje genom </a:t>
            </a:r>
            <a:r>
              <a:rPr lang="cs-CZ" b="0" dirty="0" smtClean="0">
                <a:solidFill>
                  <a:srgbClr val="F00000"/>
                </a:solidFill>
                <a:latin typeface="Arial" charset="0"/>
              </a:rPr>
              <a:t>člověka?</a:t>
            </a:r>
            <a:endParaRPr lang="cs-CZ" b="0" dirty="0">
              <a:solidFill>
                <a:srgbClr val="F0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sz="2000" b="0" dirty="0" smtClean="0">
                <a:latin typeface="Arial" charset="0"/>
              </a:rPr>
              <a:t>před </a:t>
            </a:r>
            <a:r>
              <a:rPr lang="cs-CZ" sz="2000" b="0" dirty="0">
                <a:latin typeface="Arial" charset="0"/>
              </a:rPr>
              <a:t>2001 (hrubá verze sekvence lidského genomu) odhady od</a:t>
            </a:r>
            <a:br>
              <a:rPr lang="cs-CZ" sz="2000" b="0" dirty="0">
                <a:latin typeface="Arial" charset="0"/>
              </a:rPr>
            </a:br>
            <a:r>
              <a:rPr lang="cs-CZ" sz="2000" b="0" dirty="0" smtClean="0">
                <a:latin typeface="Arial" charset="0"/>
              </a:rPr>
              <a:t>	50 </a:t>
            </a:r>
            <a:r>
              <a:rPr lang="cs-CZ" sz="2000" b="0" dirty="0">
                <a:latin typeface="Arial" charset="0"/>
              </a:rPr>
              <a:t>000 po </a:t>
            </a:r>
            <a:r>
              <a:rPr lang="en-US" sz="2000" b="0" dirty="0">
                <a:latin typeface="Arial" charset="0"/>
              </a:rPr>
              <a:t>&gt;</a:t>
            </a:r>
            <a:r>
              <a:rPr lang="cs-CZ" sz="2000" b="0" dirty="0">
                <a:latin typeface="Arial" charset="0"/>
              </a:rPr>
              <a:t> 140 000 (max. 212 278)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Int</a:t>
            </a:r>
            <a:r>
              <a:rPr lang="cs-CZ" sz="2000" b="0" dirty="0">
                <a:latin typeface="Arial" charset="0"/>
              </a:rPr>
              <a:t>. </a:t>
            </a:r>
            <a:r>
              <a:rPr lang="cs-CZ" sz="2000" b="0" dirty="0" err="1">
                <a:latin typeface="Arial" charset="0"/>
              </a:rPr>
              <a:t>Human</a:t>
            </a:r>
            <a:r>
              <a:rPr lang="cs-CZ" sz="2000" b="0" dirty="0">
                <a:latin typeface="Arial" charset="0"/>
              </a:rPr>
              <a:t> Genome </a:t>
            </a:r>
            <a:r>
              <a:rPr lang="cs-CZ" sz="2000" b="0" dirty="0" err="1">
                <a:latin typeface="Arial" charset="0"/>
              </a:rPr>
              <a:t>Sequencing</a:t>
            </a:r>
            <a:r>
              <a:rPr lang="cs-CZ" sz="2000" b="0" dirty="0">
                <a:latin typeface="Arial" charset="0"/>
              </a:rPr>
              <a:t> </a:t>
            </a:r>
            <a:r>
              <a:rPr lang="cs-CZ" sz="2000" b="0" dirty="0" err="1">
                <a:latin typeface="Arial" charset="0"/>
              </a:rPr>
              <a:t>Consortium</a:t>
            </a:r>
            <a:r>
              <a:rPr lang="cs-CZ" sz="2000" b="0" dirty="0">
                <a:latin typeface="Arial" charset="0"/>
              </a:rPr>
              <a:t> </a:t>
            </a:r>
            <a:r>
              <a:rPr lang="cs-CZ" sz="2000" b="0" dirty="0" smtClean="0">
                <a:latin typeface="Arial" charset="0"/>
              </a:rPr>
              <a:t>(IHGSC) 2001</a:t>
            </a:r>
            <a:r>
              <a:rPr lang="cs-CZ" sz="2000" b="0" dirty="0">
                <a:latin typeface="Arial" charset="0"/>
              </a:rPr>
              <a:t>: </a:t>
            </a:r>
            <a:r>
              <a:rPr lang="cs-CZ" sz="2000" b="0" dirty="0" smtClean="0">
                <a:latin typeface="Arial" charset="0"/>
              </a:rPr>
              <a:t/>
            </a:r>
            <a:br>
              <a:rPr lang="cs-CZ" sz="2000" b="0" dirty="0" smtClean="0">
                <a:latin typeface="Arial" charset="0"/>
              </a:rPr>
            </a:br>
            <a:r>
              <a:rPr lang="cs-CZ" sz="2000" b="0" dirty="0" smtClean="0">
                <a:latin typeface="Arial" charset="0"/>
              </a:rPr>
              <a:t>	30 000–40 000 protein </a:t>
            </a:r>
            <a:r>
              <a:rPr lang="cs-CZ" sz="2000" b="0" dirty="0">
                <a:latin typeface="Arial" charset="0"/>
              </a:rPr>
              <a:t>kódujících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>
                <a:latin typeface="Arial" charset="0"/>
              </a:rPr>
              <a:t>IHGSC 2004: 20 </a:t>
            </a:r>
            <a:r>
              <a:rPr lang="cs-CZ" sz="2000" b="0" dirty="0" smtClean="0">
                <a:latin typeface="Arial" charset="0"/>
              </a:rPr>
              <a:t>000–25 </a:t>
            </a:r>
            <a:r>
              <a:rPr lang="cs-CZ" sz="2000" b="0" dirty="0">
                <a:latin typeface="Arial" charset="0"/>
              </a:rPr>
              <a:t>000 protein kódujících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Ensembl</a:t>
            </a:r>
            <a:r>
              <a:rPr lang="cs-CZ" sz="2000" b="0" dirty="0">
                <a:latin typeface="Arial" charset="0"/>
              </a:rPr>
              <a:t> – květen 2012: 21 065 kódujících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Ensembl</a:t>
            </a:r>
            <a:r>
              <a:rPr lang="cs-CZ" sz="2000" b="0" dirty="0">
                <a:latin typeface="Arial" charset="0"/>
              </a:rPr>
              <a:t> – leden 2013: 20 848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Ensembl</a:t>
            </a:r>
            <a:r>
              <a:rPr lang="cs-CZ" sz="2000" b="0" dirty="0">
                <a:latin typeface="Arial" charset="0"/>
              </a:rPr>
              <a:t> – únor 2014: 20 805 kódujících genů</a:t>
            </a:r>
            <a:endParaRPr lang="en-US" sz="2000" b="0" dirty="0">
              <a:latin typeface="Arial" charset="0"/>
            </a:endParaRP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Ensembl</a:t>
            </a:r>
            <a:r>
              <a:rPr lang="cs-CZ" sz="2000" b="0" dirty="0">
                <a:latin typeface="Arial" charset="0"/>
              </a:rPr>
              <a:t> – </a:t>
            </a:r>
            <a:r>
              <a:rPr lang="en-US" sz="2000" b="0" dirty="0" err="1">
                <a:latin typeface="Arial" charset="0"/>
              </a:rPr>
              <a:t>prosinec</a:t>
            </a:r>
            <a:r>
              <a:rPr lang="cs-CZ" sz="2000" b="0" dirty="0">
                <a:latin typeface="Arial" charset="0"/>
              </a:rPr>
              <a:t> 2014: </a:t>
            </a:r>
            <a:r>
              <a:rPr lang="cs-CZ" sz="2000" b="0" dirty="0">
                <a:solidFill>
                  <a:srgbClr val="E60000"/>
                </a:solidFill>
                <a:latin typeface="Arial" charset="0"/>
              </a:rPr>
              <a:t>20 </a:t>
            </a:r>
            <a:r>
              <a:rPr lang="en-US" sz="2000" b="0" dirty="0">
                <a:solidFill>
                  <a:srgbClr val="E60000"/>
                </a:solidFill>
                <a:latin typeface="Arial" charset="0"/>
              </a:rPr>
              <a:t>364</a:t>
            </a:r>
            <a:r>
              <a:rPr lang="cs-CZ" sz="2000" b="0" dirty="0">
                <a:solidFill>
                  <a:srgbClr val="E60000"/>
                </a:solidFill>
                <a:latin typeface="Arial" charset="0"/>
              </a:rPr>
              <a:t> kódujících genů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10800000">
            <a:off x="3219573" y="217488"/>
            <a:ext cx="4929353" cy="25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ový popisek 3"/>
          <p:cNvSpPr/>
          <p:nvPr/>
        </p:nvSpPr>
        <p:spPr bwMode="auto">
          <a:xfrm>
            <a:off x="860662" y="1243915"/>
            <a:ext cx="1833111" cy="702420"/>
          </a:xfrm>
          <a:prstGeom prst="wedgeRectCallout">
            <a:avLst>
              <a:gd name="adj1" fmla="val 68804"/>
              <a:gd name="adj2" fmla="val -2431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sekvence celého genomu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1"/>
          <p:cNvSpPr txBox="1">
            <a:spLocks noChangeArrowheads="1"/>
          </p:cNvSpPr>
          <p:nvPr/>
        </p:nvSpPr>
        <p:spPr bwMode="auto">
          <a:xfrm>
            <a:off x="490538" y="217488"/>
            <a:ext cx="6670737" cy="19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400" b="0" dirty="0" err="1">
                <a:solidFill>
                  <a:srgbClr val="F00000"/>
                </a:solidFill>
                <a:latin typeface="Arial" charset="0"/>
              </a:rPr>
              <a:t>Repetitivní</a:t>
            </a:r>
            <a:r>
              <a:rPr lang="cs-CZ" sz="2400" b="0" dirty="0">
                <a:solidFill>
                  <a:srgbClr val="F00000"/>
                </a:solidFill>
                <a:latin typeface="Arial" charset="0"/>
              </a:rPr>
              <a:t> DNA:</a:t>
            </a:r>
          </a:p>
          <a:p>
            <a:pPr marL="457200" indent="-457200" eaLnBrk="0" hangingPunct="0"/>
            <a:endParaRPr lang="cs-CZ" b="0" dirty="0">
              <a:latin typeface="Arial" charset="0"/>
            </a:endParaRP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cs-CZ" sz="2000" b="0" dirty="0">
                <a:latin typeface="Arial" charset="0"/>
              </a:rPr>
              <a:t>Vysoce </a:t>
            </a:r>
            <a:r>
              <a:rPr lang="cs-CZ" sz="2000" b="0" dirty="0" err="1">
                <a:latin typeface="Arial" charset="0"/>
              </a:rPr>
              <a:t>repetitivní</a:t>
            </a:r>
            <a:r>
              <a:rPr lang="cs-CZ" sz="2000" b="0" dirty="0">
                <a:latin typeface="Arial" charset="0"/>
              </a:rPr>
              <a:t> = satelitní</a:t>
            </a: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cs-CZ" sz="2000" b="0" dirty="0">
                <a:latin typeface="Arial" charset="0"/>
              </a:rPr>
              <a:t>Středně </a:t>
            </a:r>
            <a:r>
              <a:rPr lang="cs-CZ" sz="2000" b="0" dirty="0" err="1">
                <a:latin typeface="Arial" charset="0"/>
              </a:rPr>
              <a:t>repetitivní</a:t>
            </a:r>
            <a:r>
              <a:rPr lang="cs-CZ" sz="2000" b="0" dirty="0">
                <a:latin typeface="Arial" charset="0"/>
              </a:rPr>
              <a:t> = </a:t>
            </a:r>
            <a:r>
              <a:rPr lang="cs-CZ" sz="2000" b="0" dirty="0" err="1">
                <a:latin typeface="Arial" charset="0"/>
              </a:rPr>
              <a:t>minisatelity</a:t>
            </a:r>
            <a:r>
              <a:rPr lang="cs-CZ" sz="2000" b="0" dirty="0">
                <a:latin typeface="Arial" charset="0"/>
              </a:rPr>
              <a:t>, </a:t>
            </a:r>
            <a:r>
              <a:rPr lang="cs-CZ" sz="2000" b="0" dirty="0" err="1">
                <a:latin typeface="Arial" charset="0"/>
              </a:rPr>
              <a:t>mikrosatelity</a:t>
            </a:r>
            <a:endParaRPr lang="cs-CZ" sz="2000" b="0" dirty="0">
              <a:latin typeface="Arial" charset="0"/>
            </a:endParaRP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cs-CZ" sz="2000" b="0" dirty="0" err="1">
                <a:latin typeface="Arial" charset="0"/>
              </a:rPr>
              <a:t>Transpozabilní</a:t>
            </a:r>
            <a:r>
              <a:rPr lang="cs-CZ" sz="2000" b="0" dirty="0">
                <a:latin typeface="Arial" charset="0"/>
              </a:rPr>
              <a:t> elementy, </a:t>
            </a:r>
            <a:r>
              <a:rPr lang="cs-CZ" sz="2000" b="0" dirty="0" err="1">
                <a:latin typeface="Arial" charset="0"/>
              </a:rPr>
              <a:t>retroelementy</a:t>
            </a:r>
            <a:r>
              <a:rPr lang="cs-CZ" sz="2000" b="0" dirty="0">
                <a:latin typeface="Arial" charset="0"/>
              </a:rPr>
              <a:t> (SINE, LINE)</a:t>
            </a:r>
          </a:p>
        </p:txBody>
      </p:sp>
      <p:sp>
        <p:nvSpPr>
          <p:cNvPr id="116768" name="Text Box 32"/>
          <p:cNvSpPr txBox="1">
            <a:spLocks noChangeArrowheads="1"/>
          </p:cNvSpPr>
          <p:nvPr/>
        </p:nvSpPr>
        <p:spPr bwMode="auto">
          <a:xfrm>
            <a:off x="490538" y="3427741"/>
            <a:ext cx="8233601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/>
            <a:r>
              <a:rPr lang="cs-CZ" sz="2400" b="0" dirty="0">
                <a:solidFill>
                  <a:srgbClr val="F00000"/>
                </a:solidFill>
                <a:latin typeface="Arial" charset="0"/>
              </a:rPr>
              <a:t>Proč existuje </a:t>
            </a:r>
            <a:r>
              <a:rPr lang="cs-CZ" sz="2400" b="0" dirty="0" err="1">
                <a:solidFill>
                  <a:srgbClr val="F00000"/>
                </a:solidFill>
                <a:latin typeface="Arial" charset="0"/>
              </a:rPr>
              <a:t>repetitivní</a:t>
            </a:r>
            <a:r>
              <a:rPr lang="cs-CZ" sz="2400" b="0" dirty="0">
                <a:solidFill>
                  <a:srgbClr val="F00000"/>
                </a:solidFill>
                <a:latin typeface="Arial" charset="0"/>
              </a:rPr>
              <a:t> DNA?</a:t>
            </a:r>
          </a:p>
          <a:p>
            <a:pPr defTabSz="360000" eaLnBrk="0" hangingPunct="0"/>
            <a:endParaRPr lang="cs-CZ" sz="2000" b="0" dirty="0">
              <a:latin typeface="Arial" charset="0"/>
            </a:endParaRPr>
          </a:p>
          <a:p>
            <a:pPr defTabSz="360000" eaLnBrk="0" hangingPunct="0"/>
            <a:r>
              <a:rPr lang="cs-CZ" sz="2000" b="0" dirty="0" err="1" smtClean="0">
                <a:latin typeface="Arial" charset="0"/>
              </a:rPr>
              <a:t>Cavalier</a:t>
            </a:r>
            <a:r>
              <a:rPr lang="cs-CZ" sz="2000" b="0" dirty="0" smtClean="0">
                <a:latin typeface="Arial" charset="0"/>
              </a:rPr>
              <a:t>-</a:t>
            </a:r>
            <a:r>
              <a:rPr lang="cs-CZ" sz="2000" b="0" dirty="0" err="1" smtClean="0">
                <a:latin typeface="Arial" charset="0"/>
              </a:rPr>
              <a:t>Smith</a:t>
            </a:r>
            <a:r>
              <a:rPr lang="cs-CZ" sz="2000" b="0" dirty="0" smtClean="0">
                <a:latin typeface="Arial" charset="0"/>
              </a:rPr>
              <a:t> (1978): nějaká </a:t>
            </a:r>
            <a:r>
              <a:rPr lang="cs-CZ" sz="2000" b="0" dirty="0">
                <a:latin typeface="Arial" charset="0"/>
              </a:rPr>
              <a:t>funkce</a:t>
            </a:r>
          </a:p>
          <a:p>
            <a:pPr defTabSz="360000" eaLnBrk="0" hangingPunct="0"/>
            <a:endParaRPr lang="cs-CZ" sz="2000" b="0" dirty="0">
              <a:latin typeface="Arial" charset="0"/>
            </a:endParaRPr>
          </a:p>
          <a:p>
            <a:pPr defTabSz="360000" eaLnBrk="0" hangingPunct="0"/>
            <a:r>
              <a:rPr lang="cs-CZ" sz="2000" b="0" dirty="0" err="1">
                <a:latin typeface="Arial" charset="0"/>
              </a:rPr>
              <a:t>Doolittle</a:t>
            </a:r>
            <a:r>
              <a:rPr lang="cs-CZ" sz="2000" b="0" dirty="0">
                <a:latin typeface="Arial" charset="0"/>
              </a:rPr>
              <a:t> a </a:t>
            </a:r>
            <a:r>
              <a:rPr lang="cs-CZ" sz="2000" b="0" dirty="0" err="1">
                <a:latin typeface="Arial" charset="0"/>
              </a:rPr>
              <a:t>Sapienza</a:t>
            </a:r>
            <a:r>
              <a:rPr lang="cs-CZ" sz="2000" b="0" dirty="0">
                <a:latin typeface="Arial" charset="0"/>
              </a:rPr>
              <a:t>, </a:t>
            </a:r>
            <a:r>
              <a:rPr lang="cs-CZ" sz="2000" b="0" dirty="0" err="1">
                <a:latin typeface="Arial" charset="0"/>
              </a:rPr>
              <a:t>Orgel</a:t>
            </a:r>
            <a:r>
              <a:rPr lang="cs-CZ" sz="2000" b="0" dirty="0">
                <a:latin typeface="Arial" charset="0"/>
              </a:rPr>
              <a:t> a </a:t>
            </a:r>
            <a:r>
              <a:rPr lang="cs-CZ" sz="2000" b="0" dirty="0" err="1">
                <a:latin typeface="Arial" charset="0"/>
              </a:rPr>
              <a:t>Crick</a:t>
            </a:r>
            <a:r>
              <a:rPr lang="cs-CZ" sz="2000" b="0" dirty="0">
                <a:latin typeface="Arial" charset="0"/>
              </a:rPr>
              <a:t> (1980): </a:t>
            </a:r>
            <a:r>
              <a:rPr lang="cs-CZ" sz="2000" b="0" dirty="0" err="1">
                <a:latin typeface="Arial" charset="0"/>
              </a:rPr>
              <a:t>repetitivní</a:t>
            </a:r>
            <a:r>
              <a:rPr lang="cs-CZ" sz="2000" b="0" dirty="0">
                <a:latin typeface="Arial" charset="0"/>
              </a:rPr>
              <a:t> DNA je „sobecká“</a:t>
            </a:r>
            <a:r>
              <a:rPr lang="cs-CZ" sz="2000" b="0" dirty="0">
                <a:solidFill>
                  <a:srgbClr val="E80000"/>
                </a:solidFill>
                <a:latin typeface="Arial" charset="0"/>
              </a:rPr>
              <a:t/>
            </a:r>
            <a:br>
              <a:rPr lang="cs-CZ" sz="2000" b="0" dirty="0">
                <a:solidFill>
                  <a:srgbClr val="E80000"/>
                </a:solidFill>
                <a:latin typeface="Arial" charset="0"/>
              </a:rPr>
            </a:br>
            <a:r>
              <a:rPr lang="cs-CZ" sz="2000" b="0" dirty="0" err="1">
                <a:latin typeface="Arial" charset="0"/>
              </a:rPr>
              <a:t>Susumu</a:t>
            </a:r>
            <a:r>
              <a:rPr lang="cs-CZ" sz="2000" b="0" dirty="0">
                <a:latin typeface="Arial" charset="0"/>
              </a:rPr>
              <a:t> </a:t>
            </a:r>
            <a:r>
              <a:rPr lang="cs-CZ" sz="2000" b="0" dirty="0" err="1">
                <a:latin typeface="Arial" charset="0"/>
              </a:rPr>
              <a:t>Ohno</a:t>
            </a:r>
            <a:r>
              <a:rPr lang="cs-CZ" sz="2000" b="0" dirty="0">
                <a:latin typeface="Arial" charset="0"/>
              </a:rPr>
              <a:t> (1972): pojem </a:t>
            </a:r>
            <a:r>
              <a:rPr lang="cs-CZ" sz="2000" b="0" dirty="0">
                <a:solidFill>
                  <a:srgbClr val="F00000"/>
                </a:solidFill>
                <a:latin typeface="Arial" charset="0"/>
              </a:rPr>
              <a:t>„</a:t>
            </a:r>
            <a:r>
              <a:rPr lang="cs-CZ" sz="2000" b="0" i="1" dirty="0" err="1">
                <a:solidFill>
                  <a:srgbClr val="F00000"/>
                </a:solidFill>
                <a:latin typeface="Arial" charset="0"/>
              </a:rPr>
              <a:t>junk</a:t>
            </a:r>
            <a:r>
              <a:rPr lang="cs-CZ" sz="2000" b="0" i="1" dirty="0">
                <a:solidFill>
                  <a:srgbClr val="F00000"/>
                </a:solidFill>
                <a:latin typeface="Arial" charset="0"/>
              </a:rPr>
              <a:t> DNA</a:t>
            </a:r>
            <a:r>
              <a:rPr lang="cs-CZ" sz="2000" b="0" dirty="0">
                <a:solidFill>
                  <a:srgbClr val="F00000"/>
                </a:solidFill>
                <a:latin typeface="Arial" charset="0"/>
              </a:rPr>
              <a:t>“ </a:t>
            </a:r>
            <a:r>
              <a:rPr lang="en-US" sz="2000" b="0" dirty="0">
                <a:solidFill>
                  <a:srgbClr val="E80000"/>
                </a:solidFill>
                <a:latin typeface="Arial" charset="0"/>
              </a:rPr>
              <a:t/>
            </a:r>
            <a:br>
              <a:rPr lang="en-US" sz="2000" b="0" dirty="0">
                <a:solidFill>
                  <a:srgbClr val="E80000"/>
                </a:solidFill>
                <a:latin typeface="Arial" charset="0"/>
              </a:rPr>
            </a:br>
            <a:endParaRPr lang="cs-CZ" sz="2000" b="0" dirty="0">
              <a:solidFill>
                <a:srgbClr val="E80000"/>
              </a:solidFill>
              <a:latin typeface="Arial" charset="0"/>
            </a:endParaRPr>
          </a:p>
          <a:p>
            <a:pPr defTabSz="360000" eaLnBrk="0" hangingPunct="0"/>
            <a:r>
              <a:rPr lang="cs-CZ" sz="2000" b="0" dirty="0">
                <a:latin typeface="Arial" charset="0"/>
              </a:rPr>
              <a:t>význam pojmu „</a:t>
            </a:r>
            <a:r>
              <a:rPr lang="cs-CZ" sz="2000" b="0" i="1" dirty="0" err="1">
                <a:latin typeface="Arial" charset="0"/>
              </a:rPr>
              <a:t>junk</a:t>
            </a:r>
            <a:r>
              <a:rPr lang="cs-CZ" sz="2000" b="0" dirty="0">
                <a:latin typeface="Arial" charset="0"/>
              </a:rPr>
              <a:t>“ = „harampádí“ (např. garáž </a:t>
            </a:r>
            <a:r>
              <a:rPr lang="cs-CZ" sz="2000" b="0">
                <a:latin typeface="Arial" charset="0"/>
              </a:rPr>
              <a:t>plná </a:t>
            </a:r>
            <a:r>
              <a:rPr lang="cs-CZ" sz="2000" b="0" smtClean="0">
                <a:latin typeface="Arial" charset="0"/>
              </a:rPr>
              <a:t>harampádí), </a:t>
            </a:r>
            <a:br>
              <a:rPr lang="cs-CZ" sz="2000" b="0" smtClean="0">
                <a:latin typeface="Arial" charset="0"/>
              </a:rPr>
            </a:br>
            <a:r>
              <a:rPr lang="cs-CZ" sz="2000" b="0" smtClean="0">
                <a:latin typeface="Arial" charset="0"/>
              </a:rPr>
              <a:t>	ne </a:t>
            </a:r>
            <a:r>
              <a:rPr lang="cs-CZ" sz="2000" b="0" dirty="0">
                <a:latin typeface="Arial" charset="0"/>
              </a:rPr>
              <a:t>„odpad</a:t>
            </a:r>
            <a:r>
              <a:rPr lang="cs-CZ" sz="2000" b="0">
                <a:latin typeface="Arial" charset="0"/>
              </a:rPr>
              <a:t>“ </a:t>
            </a:r>
            <a:r>
              <a:rPr lang="cs-CZ" sz="2000" b="0" smtClean="0">
                <a:latin typeface="Arial" charset="0"/>
              </a:rPr>
              <a:t>(„</a:t>
            </a:r>
            <a:r>
              <a:rPr lang="cs-CZ" sz="2000" b="0" i="1" dirty="0" err="1">
                <a:latin typeface="Arial" charset="0"/>
              </a:rPr>
              <a:t>garbage</a:t>
            </a:r>
            <a:r>
              <a:rPr lang="cs-CZ" sz="2000" b="0" dirty="0">
                <a:latin typeface="Arial" charset="0"/>
              </a:rPr>
              <a:t>“) 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</a:t>
            </a:r>
            <a:r>
              <a:rPr lang="cs-CZ" sz="2000" b="0" dirty="0" smtClean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>
                <a:latin typeface="Arial" charset="0"/>
                <a:sym typeface="Symbol" pitchFamily="18" charset="2"/>
              </a:rPr>
              <a:t>v budoucnu může nabýt funkci</a:t>
            </a:r>
            <a:endParaRPr lang="cs-CZ" sz="2000" b="0" dirty="0">
              <a:latin typeface="Arial" charset="0"/>
            </a:endParaRPr>
          </a:p>
        </p:txBody>
      </p:sp>
      <p:pic>
        <p:nvPicPr>
          <p:cNvPr id="29700" name="Picture 5" descr="http://www.nap.edu/books/0309084768/xhtml/images/p20005c54g234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892" y="2191791"/>
            <a:ext cx="1579563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8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</TotalTime>
  <Words>1159</Words>
  <Application>Microsoft Office PowerPoint</Application>
  <PresentationFormat>Předvádění na obrazovce (4:3)</PresentationFormat>
  <Paragraphs>421</Paragraphs>
  <Slides>39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ＭＳ Ｐゴシック</vt:lpstr>
      <vt:lpstr>Arial</vt:lpstr>
      <vt:lpstr>Arial Black</vt:lpstr>
      <vt:lpstr>Symbol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LGE ÚŽFG AV ČR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admin</cp:lastModifiedBy>
  <cp:revision>219</cp:revision>
  <dcterms:created xsi:type="dcterms:W3CDTF">2002-05-03T10:21:15Z</dcterms:created>
  <dcterms:modified xsi:type="dcterms:W3CDTF">2017-05-02T07:44:36Z</dcterms:modified>
</cp:coreProperties>
</file>