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5"/>
  </p:notesMasterIdLst>
  <p:sldIdLst>
    <p:sldId id="266" r:id="rId2"/>
    <p:sldId id="317" r:id="rId3"/>
    <p:sldId id="280" r:id="rId4"/>
    <p:sldId id="281" r:id="rId5"/>
    <p:sldId id="332" r:id="rId6"/>
    <p:sldId id="333" r:id="rId7"/>
    <p:sldId id="279" r:id="rId8"/>
    <p:sldId id="267" r:id="rId9"/>
    <p:sldId id="339" r:id="rId10"/>
    <p:sldId id="334" r:id="rId11"/>
    <p:sldId id="335" r:id="rId12"/>
    <p:sldId id="282" r:id="rId13"/>
    <p:sldId id="337" r:id="rId14"/>
    <p:sldId id="343" r:id="rId15"/>
    <p:sldId id="338" r:id="rId16"/>
    <p:sldId id="336" r:id="rId17"/>
    <p:sldId id="283" r:id="rId18"/>
    <p:sldId id="341" r:id="rId19"/>
    <p:sldId id="288" r:id="rId20"/>
    <p:sldId id="340" r:id="rId21"/>
    <p:sldId id="284" r:id="rId22"/>
    <p:sldId id="344" r:id="rId23"/>
    <p:sldId id="319" r:id="rId24"/>
    <p:sldId id="326" r:id="rId25"/>
    <p:sldId id="327" r:id="rId26"/>
    <p:sldId id="289" r:id="rId27"/>
    <p:sldId id="320" r:id="rId28"/>
    <p:sldId id="318" r:id="rId29"/>
    <p:sldId id="290" r:id="rId30"/>
    <p:sldId id="345" r:id="rId31"/>
    <p:sldId id="285" r:id="rId32"/>
    <p:sldId id="357" r:id="rId33"/>
    <p:sldId id="286" r:id="rId34"/>
    <p:sldId id="321" r:id="rId35"/>
    <p:sldId id="301" r:id="rId36"/>
    <p:sldId id="322" r:id="rId37"/>
    <p:sldId id="346" r:id="rId38"/>
    <p:sldId id="323" r:id="rId39"/>
    <p:sldId id="287" r:id="rId40"/>
    <p:sldId id="293" r:id="rId41"/>
    <p:sldId id="302" r:id="rId42"/>
    <p:sldId id="312" r:id="rId43"/>
    <p:sldId id="324" r:id="rId44"/>
    <p:sldId id="348" r:id="rId45"/>
    <p:sldId id="296" r:id="rId46"/>
    <p:sldId id="314" r:id="rId47"/>
    <p:sldId id="315" r:id="rId48"/>
    <p:sldId id="331" r:id="rId49"/>
    <p:sldId id="307" r:id="rId50"/>
    <p:sldId id="316" r:id="rId51"/>
    <p:sldId id="354" r:id="rId52"/>
    <p:sldId id="309" r:id="rId53"/>
    <p:sldId id="353" r:id="rId54"/>
    <p:sldId id="349" r:id="rId55"/>
    <p:sldId id="350" r:id="rId56"/>
    <p:sldId id="325" r:id="rId57"/>
    <p:sldId id="351" r:id="rId58"/>
    <p:sldId id="310" r:id="rId59"/>
    <p:sldId id="356" r:id="rId60"/>
    <p:sldId id="347" r:id="rId61"/>
    <p:sldId id="355" r:id="rId62"/>
    <p:sldId id="330" r:id="rId63"/>
    <p:sldId id="311" r:id="rId64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1">
          <p15:clr>
            <a:srgbClr val="A4A3A4"/>
          </p15:clr>
        </p15:guide>
        <p15:guide id="2" pos="27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0000"/>
    <a:srgbClr val="FFFF66"/>
    <a:srgbClr val="0066CC"/>
    <a:srgbClr val="003399"/>
    <a:srgbClr val="66FF33"/>
    <a:srgbClr val="CCFF99"/>
    <a:srgbClr val="FFFFCC"/>
    <a:srgbClr val="FF3300"/>
    <a:srgbClr val="FFFF00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91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890" y="62"/>
      </p:cViewPr>
      <p:guideLst>
        <p:guide orient="horz" pos="171"/>
        <p:guide pos="27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hikiJo:Desktop:Syphacia%20Mitochondrial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Workbook8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i="1" baseline="0" dirty="0" err="1"/>
              <a:t>Syphacia</a:t>
            </a:r>
            <a:r>
              <a:rPr lang="en-US" baseline="0" dirty="0"/>
              <a:t> </a:t>
            </a:r>
            <a:r>
              <a:rPr lang="cs-CZ" baseline="0" dirty="0"/>
              <a:t>m</a:t>
            </a:r>
            <a:r>
              <a:rPr lang="en-US" baseline="0" dirty="0" err="1"/>
              <a:t>icrosatellite</a:t>
            </a:r>
            <a:r>
              <a:rPr lang="en-US" baseline="0" dirty="0"/>
              <a:t> markers</a:t>
            </a:r>
            <a:endParaRPr lang="en-US" dirty="0"/>
          </a:p>
        </c:rich>
      </c:tx>
      <c:layout>
        <c:manualLayout>
          <c:xMode val="edge"/>
          <c:yMode val="edge"/>
          <c:x val="3.4842548502503574E-2"/>
          <c:y val="6.2424993591134889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4.6848337302403321E-2"/>
          <c:y val="6.4245531352376817E-2"/>
          <c:w val="0.91788254667487312"/>
          <c:h val="0.88216965237423983"/>
        </c:manualLayout>
      </c:layout>
      <c:scatterChart>
        <c:scatterStyle val="lineMarker"/>
        <c:varyColors val="0"/>
        <c:ser>
          <c:idx val="0"/>
          <c:order val="0"/>
          <c:tx>
            <c:strRef>
              <c:f>'Macintosh HD:Users:ChikiJo:Desktop:[MAP wasim.xls]Maps'!$H$1</c:f>
              <c:strCache>
                <c:ptCount val="1"/>
                <c:pt idx="0">
                  <c:v>XBoundL</c:v>
                </c:pt>
              </c:strCache>
            </c:strRef>
          </c:tx>
          <c:spPr>
            <a:ln w="38100">
              <a:solidFill>
                <a:srgbClr val="000080"/>
              </a:solidFill>
              <a:prstDash val="solid"/>
            </a:ln>
          </c:spPr>
          <c:marker>
            <c:symbol val="diamond"/>
            <c:size val="2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'Macintosh HD:Users:ChikiJo:Desktop:[MAP wasim.xls]Maps'!$H$2:$H$197</c:f>
              <c:numCache>
                <c:formatCode>General</c:formatCode>
                <c:ptCount val="196"/>
                <c:pt idx="0">
                  <c:v>-0.35000000000000031</c:v>
                </c:pt>
                <c:pt idx="1">
                  <c:v>-0.5</c:v>
                </c:pt>
                <c:pt idx="2">
                  <c:v>-0.35000000000000031</c:v>
                </c:pt>
                <c:pt idx="3">
                  <c:v>-1</c:v>
                </c:pt>
                <c:pt idx="4">
                  <c:v>-1.5</c:v>
                </c:pt>
                <c:pt idx="5">
                  <c:v>-2</c:v>
                </c:pt>
                <c:pt idx="6">
                  <c:v>-2.5</c:v>
                </c:pt>
                <c:pt idx="7">
                  <c:v>-3</c:v>
                </c:pt>
                <c:pt idx="8">
                  <c:v>-3.5</c:v>
                </c:pt>
                <c:pt idx="9">
                  <c:v>-4</c:v>
                </c:pt>
                <c:pt idx="10">
                  <c:v>-4.5</c:v>
                </c:pt>
                <c:pt idx="11">
                  <c:v>-4.95</c:v>
                </c:pt>
                <c:pt idx="12">
                  <c:v>-5.3</c:v>
                </c:pt>
                <c:pt idx="13">
                  <c:v>-5.95</c:v>
                </c:pt>
                <c:pt idx="14">
                  <c:v>-6.4</c:v>
                </c:pt>
                <c:pt idx="15">
                  <c:v>-6.1499999999999986</c:v>
                </c:pt>
                <c:pt idx="16">
                  <c:v>-5.5</c:v>
                </c:pt>
                <c:pt idx="17">
                  <c:v>-5</c:v>
                </c:pt>
                <c:pt idx="18">
                  <c:v>-4.7</c:v>
                </c:pt>
                <c:pt idx="19">
                  <c:v>-4.8</c:v>
                </c:pt>
                <c:pt idx="20">
                  <c:v>-5</c:v>
                </c:pt>
                <c:pt idx="21">
                  <c:v>-5</c:v>
                </c:pt>
                <c:pt idx="22">
                  <c:v>-4.95</c:v>
                </c:pt>
                <c:pt idx="23">
                  <c:v>-4.5999999999999996</c:v>
                </c:pt>
                <c:pt idx="24">
                  <c:v>-4</c:v>
                </c:pt>
                <c:pt idx="25">
                  <c:v>-3.8499999999999988</c:v>
                </c:pt>
                <c:pt idx="26">
                  <c:v>-3.8499999999999988</c:v>
                </c:pt>
                <c:pt idx="27">
                  <c:v>-4</c:v>
                </c:pt>
                <c:pt idx="28">
                  <c:v>-4.5</c:v>
                </c:pt>
                <c:pt idx="29">
                  <c:v>-5</c:v>
                </c:pt>
                <c:pt idx="30">
                  <c:v>-5.5</c:v>
                </c:pt>
                <c:pt idx="31">
                  <c:v>-6</c:v>
                </c:pt>
                <c:pt idx="32">
                  <c:v>-6.5</c:v>
                </c:pt>
                <c:pt idx="33">
                  <c:v>-6.6</c:v>
                </c:pt>
                <c:pt idx="34">
                  <c:v>-6.5</c:v>
                </c:pt>
                <c:pt idx="35">
                  <c:v>-7</c:v>
                </c:pt>
                <c:pt idx="36">
                  <c:v>-7.2</c:v>
                </c:pt>
                <c:pt idx="37">
                  <c:v>-7</c:v>
                </c:pt>
                <c:pt idx="38">
                  <c:v>-6.5</c:v>
                </c:pt>
                <c:pt idx="39">
                  <c:v>-6.1</c:v>
                </c:pt>
                <c:pt idx="40">
                  <c:v>-6.1</c:v>
                </c:pt>
                <c:pt idx="41">
                  <c:v>-5.6</c:v>
                </c:pt>
                <c:pt idx="42">
                  <c:v>-5.2</c:v>
                </c:pt>
                <c:pt idx="43">
                  <c:v>-4.8</c:v>
                </c:pt>
                <c:pt idx="44">
                  <c:v>-4.4000000000000004</c:v>
                </c:pt>
                <c:pt idx="45">
                  <c:v>-4</c:v>
                </c:pt>
                <c:pt idx="46">
                  <c:v>-3.5</c:v>
                </c:pt>
                <c:pt idx="47">
                  <c:v>-3</c:v>
                </c:pt>
                <c:pt idx="48">
                  <c:v>-2.8</c:v>
                </c:pt>
                <c:pt idx="49">
                  <c:v>-2.75</c:v>
                </c:pt>
                <c:pt idx="50">
                  <c:v>-2.4</c:v>
                </c:pt>
                <c:pt idx="51">
                  <c:v>-2.7</c:v>
                </c:pt>
                <c:pt idx="52">
                  <c:v>-2.6</c:v>
                </c:pt>
                <c:pt idx="53">
                  <c:v>-2.1</c:v>
                </c:pt>
                <c:pt idx="54">
                  <c:v>-1.5</c:v>
                </c:pt>
                <c:pt idx="55">
                  <c:v>-1.4</c:v>
                </c:pt>
                <c:pt idx="56">
                  <c:v>-1.35</c:v>
                </c:pt>
                <c:pt idx="57">
                  <c:v>-1</c:v>
                </c:pt>
                <c:pt idx="58">
                  <c:v>-0.60000000000000064</c:v>
                </c:pt>
                <c:pt idx="59">
                  <c:v>-0.30000000000000032</c:v>
                </c:pt>
                <c:pt idx="60">
                  <c:v>0.15000000000000024</c:v>
                </c:pt>
                <c:pt idx="61">
                  <c:v>0.35000000000000031</c:v>
                </c:pt>
                <c:pt idx="62">
                  <c:v>0.4</c:v>
                </c:pt>
                <c:pt idx="63">
                  <c:v>0.5</c:v>
                </c:pt>
                <c:pt idx="64">
                  <c:v>0.70000000000000062</c:v>
                </c:pt>
                <c:pt idx="65">
                  <c:v>0.60000000000000064</c:v>
                </c:pt>
                <c:pt idx="66">
                  <c:v>1</c:v>
                </c:pt>
                <c:pt idx="67">
                  <c:v>1.1500000000000001</c:v>
                </c:pt>
                <c:pt idx="68">
                  <c:v>1</c:v>
                </c:pt>
                <c:pt idx="69">
                  <c:v>0.750000000000002</c:v>
                </c:pt>
                <c:pt idx="70">
                  <c:v>0.35000000000000031</c:v>
                </c:pt>
                <c:pt idx="71">
                  <c:v>0</c:v>
                </c:pt>
                <c:pt idx="72">
                  <c:v>0.1</c:v>
                </c:pt>
                <c:pt idx="73">
                  <c:v>-0.1</c:v>
                </c:pt>
                <c:pt idx="74">
                  <c:v>-0.4</c:v>
                </c:pt>
                <c:pt idx="75">
                  <c:v>-0.4</c:v>
                </c:pt>
                <c:pt idx="76">
                  <c:v>-0.35000000000000031</c:v>
                </c:pt>
                <c:pt idx="77">
                  <c:v>-0.35000000000000031</c:v>
                </c:pt>
                <c:pt idx="78">
                  <c:v>-0.4</c:v>
                </c:pt>
                <c:pt idx="79">
                  <c:v>-0.1</c:v>
                </c:pt>
                <c:pt idx="80">
                  <c:v>0</c:v>
                </c:pt>
                <c:pt idx="81">
                  <c:v>-0.2</c:v>
                </c:pt>
                <c:pt idx="82">
                  <c:v>0.1</c:v>
                </c:pt>
                <c:pt idx="83">
                  <c:v>0.45</c:v>
                </c:pt>
                <c:pt idx="84">
                  <c:v>0.9</c:v>
                </c:pt>
                <c:pt idx="85">
                  <c:v>1.2</c:v>
                </c:pt>
                <c:pt idx="86">
                  <c:v>1.7000000000000011</c:v>
                </c:pt>
                <c:pt idx="87">
                  <c:v>1.8</c:v>
                </c:pt>
                <c:pt idx="88">
                  <c:v>1.9</c:v>
                </c:pt>
                <c:pt idx="89">
                  <c:v>2.2999999999999998</c:v>
                </c:pt>
                <c:pt idx="90">
                  <c:v>2.8</c:v>
                </c:pt>
                <c:pt idx="91">
                  <c:v>3</c:v>
                </c:pt>
                <c:pt idx="92">
                  <c:v>3.05</c:v>
                </c:pt>
                <c:pt idx="93">
                  <c:v>3.6</c:v>
                </c:pt>
                <c:pt idx="94">
                  <c:v>3.7</c:v>
                </c:pt>
                <c:pt idx="95">
                  <c:v>4</c:v>
                </c:pt>
                <c:pt idx="96">
                  <c:v>4.4000000000000004</c:v>
                </c:pt>
                <c:pt idx="97">
                  <c:v>5</c:v>
                </c:pt>
                <c:pt idx="98">
                  <c:v>4.8</c:v>
                </c:pt>
                <c:pt idx="99">
                  <c:v>4.3499999999999996</c:v>
                </c:pt>
                <c:pt idx="100">
                  <c:v>4.1499999999999986</c:v>
                </c:pt>
                <c:pt idx="101">
                  <c:v>3.9</c:v>
                </c:pt>
                <c:pt idx="102">
                  <c:v>4.05</c:v>
                </c:pt>
                <c:pt idx="103">
                  <c:v>4.5</c:v>
                </c:pt>
                <c:pt idx="104">
                  <c:v>5</c:v>
                </c:pt>
                <c:pt idx="105">
                  <c:v>5.3</c:v>
                </c:pt>
                <c:pt idx="106">
                  <c:v>5.8</c:v>
                </c:pt>
                <c:pt idx="107">
                  <c:v>6.25</c:v>
                </c:pt>
                <c:pt idx="108">
                  <c:v>6.75</c:v>
                </c:pt>
                <c:pt idx="109">
                  <c:v>7</c:v>
                </c:pt>
                <c:pt idx="110">
                  <c:v>7.5</c:v>
                </c:pt>
                <c:pt idx="111">
                  <c:v>8</c:v>
                </c:pt>
                <c:pt idx="112">
                  <c:v>8.15</c:v>
                </c:pt>
                <c:pt idx="113">
                  <c:v>7.85</c:v>
                </c:pt>
                <c:pt idx="114">
                  <c:v>8.25</c:v>
                </c:pt>
                <c:pt idx="115">
                  <c:v>8.5</c:v>
                </c:pt>
                <c:pt idx="116">
                  <c:v>8.6</c:v>
                </c:pt>
                <c:pt idx="117">
                  <c:v>9.1</c:v>
                </c:pt>
                <c:pt idx="118">
                  <c:v>9.5</c:v>
                </c:pt>
                <c:pt idx="119">
                  <c:v>10</c:v>
                </c:pt>
                <c:pt idx="120">
                  <c:v>10.25</c:v>
                </c:pt>
                <c:pt idx="121">
                  <c:v>10.6</c:v>
                </c:pt>
                <c:pt idx="122">
                  <c:v>11</c:v>
                </c:pt>
                <c:pt idx="123">
                  <c:v>11.350000000000026</c:v>
                </c:pt>
                <c:pt idx="124">
                  <c:v>11.450000000000006</c:v>
                </c:pt>
                <c:pt idx="125">
                  <c:v>12</c:v>
                </c:pt>
                <c:pt idx="126">
                  <c:v>12.3</c:v>
                </c:pt>
                <c:pt idx="127">
                  <c:v>12.25</c:v>
                </c:pt>
                <c:pt idx="128">
                  <c:v>12.55</c:v>
                </c:pt>
                <c:pt idx="129">
                  <c:v>13</c:v>
                </c:pt>
                <c:pt idx="130">
                  <c:v>13.5</c:v>
                </c:pt>
                <c:pt idx="131">
                  <c:v>14</c:v>
                </c:pt>
                <c:pt idx="132">
                  <c:v>13.8</c:v>
                </c:pt>
                <c:pt idx="133">
                  <c:v>13.950000000000006</c:v>
                </c:pt>
                <c:pt idx="134">
                  <c:v>14</c:v>
                </c:pt>
                <c:pt idx="135">
                  <c:v>14.5</c:v>
                </c:pt>
                <c:pt idx="136">
                  <c:v>15</c:v>
                </c:pt>
                <c:pt idx="137">
                  <c:v>15.5</c:v>
                </c:pt>
                <c:pt idx="138">
                  <c:v>16</c:v>
                </c:pt>
                <c:pt idx="139">
                  <c:v>16.399999999999999</c:v>
                </c:pt>
                <c:pt idx="140">
                  <c:v>16.25</c:v>
                </c:pt>
                <c:pt idx="141">
                  <c:v>16</c:v>
                </c:pt>
                <c:pt idx="142">
                  <c:v>16.5</c:v>
                </c:pt>
                <c:pt idx="143">
                  <c:v>17</c:v>
                </c:pt>
                <c:pt idx="144">
                  <c:v>17.5</c:v>
                </c:pt>
                <c:pt idx="145">
                  <c:v>18</c:v>
                </c:pt>
                <c:pt idx="146">
                  <c:v>18.399999999999999</c:v>
                </c:pt>
                <c:pt idx="147">
                  <c:v>18.650000000000031</c:v>
                </c:pt>
                <c:pt idx="148">
                  <c:v>19</c:v>
                </c:pt>
                <c:pt idx="149">
                  <c:v>19.150000000000031</c:v>
                </c:pt>
                <c:pt idx="150">
                  <c:v>19.5</c:v>
                </c:pt>
                <c:pt idx="151">
                  <c:v>20</c:v>
                </c:pt>
                <c:pt idx="152">
                  <c:v>20.3</c:v>
                </c:pt>
                <c:pt idx="153">
                  <c:v>20.7</c:v>
                </c:pt>
                <c:pt idx="154">
                  <c:v>20.350000000000001</c:v>
                </c:pt>
                <c:pt idx="155">
                  <c:v>20.2</c:v>
                </c:pt>
                <c:pt idx="156">
                  <c:v>20</c:v>
                </c:pt>
                <c:pt idx="157">
                  <c:v>19</c:v>
                </c:pt>
                <c:pt idx="158">
                  <c:v>18.55</c:v>
                </c:pt>
                <c:pt idx="159">
                  <c:v>19</c:v>
                </c:pt>
                <c:pt idx="160">
                  <c:v>19.150000000000031</c:v>
                </c:pt>
                <c:pt idx="161">
                  <c:v>20</c:v>
                </c:pt>
                <c:pt idx="162">
                  <c:v>20.25</c:v>
                </c:pt>
                <c:pt idx="163">
                  <c:v>20.150000000000031</c:v>
                </c:pt>
                <c:pt idx="164">
                  <c:v>20.5</c:v>
                </c:pt>
                <c:pt idx="165">
                  <c:v>21.3</c:v>
                </c:pt>
                <c:pt idx="166">
                  <c:v>22</c:v>
                </c:pt>
                <c:pt idx="167">
                  <c:v>23</c:v>
                </c:pt>
                <c:pt idx="168">
                  <c:v>23.5</c:v>
                </c:pt>
                <c:pt idx="169">
                  <c:v>24</c:v>
                </c:pt>
                <c:pt idx="170">
                  <c:v>24.2</c:v>
                </c:pt>
                <c:pt idx="171">
                  <c:v>24.4</c:v>
                </c:pt>
                <c:pt idx="172">
                  <c:v>24.5</c:v>
                </c:pt>
              </c:numCache>
            </c:numRef>
          </c:xVal>
          <c:yVal>
            <c:numRef>
              <c:f>'Macintosh HD:Users:ChikiJo:Desktop:[MAP wasim.xls]Maps'!$I$2:$I$197</c:f>
              <c:numCache>
                <c:formatCode>General</c:formatCode>
                <c:ptCount val="196"/>
                <c:pt idx="0">
                  <c:v>79.400000000000006</c:v>
                </c:pt>
                <c:pt idx="1">
                  <c:v>80</c:v>
                </c:pt>
                <c:pt idx="2">
                  <c:v>80.55</c:v>
                </c:pt>
                <c:pt idx="3">
                  <c:v>80.7</c:v>
                </c:pt>
                <c:pt idx="4">
                  <c:v>80.649999999999991</c:v>
                </c:pt>
                <c:pt idx="5">
                  <c:v>80.599999999999994</c:v>
                </c:pt>
                <c:pt idx="6">
                  <c:v>80.649999999999991</c:v>
                </c:pt>
                <c:pt idx="7">
                  <c:v>80.649999999999991</c:v>
                </c:pt>
                <c:pt idx="8">
                  <c:v>80.55</c:v>
                </c:pt>
                <c:pt idx="9">
                  <c:v>80.45</c:v>
                </c:pt>
                <c:pt idx="10">
                  <c:v>80.05</c:v>
                </c:pt>
                <c:pt idx="11">
                  <c:v>80.099999999999994</c:v>
                </c:pt>
                <c:pt idx="12">
                  <c:v>80.599999999999994</c:v>
                </c:pt>
                <c:pt idx="13">
                  <c:v>80.900000000000006</c:v>
                </c:pt>
                <c:pt idx="14">
                  <c:v>80.45</c:v>
                </c:pt>
                <c:pt idx="15">
                  <c:v>80</c:v>
                </c:pt>
                <c:pt idx="16">
                  <c:v>79.75</c:v>
                </c:pt>
                <c:pt idx="17">
                  <c:v>79.45</c:v>
                </c:pt>
                <c:pt idx="18">
                  <c:v>79.099999999999994</c:v>
                </c:pt>
                <c:pt idx="19">
                  <c:v>78.75</c:v>
                </c:pt>
                <c:pt idx="20">
                  <c:v>78.400000000000006</c:v>
                </c:pt>
                <c:pt idx="21">
                  <c:v>78</c:v>
                </c:pt>
                <c:pt idx="22">
                  <c:v>77.5</c:v>
                </c:pt>
                <c:pt idx="23">
                  <c:v>77</c:v>
                </c:pt>
                <c:pt idx="24">
                  <c:v>76.5</c:v>
                </c:pt>
                <c:pt idx="25">
                  <c:v>76</c:v>
                </c:pt>
                <c:pt idx="26">
                  <c:v>75.8</c:v>
                </c:pt>
                <c:pt idx="27">
                  <c:v>75.5</c:v>
                </c:pt>
                <c:pt idx="28">
                  <c:v>75.05</c:v>
                </c:pt>
                <c:pt idx="29">
                  <c:v>74.900000000000006</c:v>
                </c:pt>
                <c:pt idx="30">
                  <c:v>74.7</c:v>
                </c:pt>
                <c:pt idx="31">
                  <c:v>74.5</c:v>
                </c:pt>
                <c:pt idx="32">
                  <c:v>74.3</c:v>
                </c:pt>
                <c:pt idx="33">
                  <c:v>74</c:v>
                </c:pt>
                <c:pt idx="34">
                  <c:v>73.5</c:v>
                </c:pt>
                <c:pt idx="35">
                  <c:v>73.149999999999991</c:v>
                </c:pt>
                <c:pt idx="36">
                  <c:v>72.95</c:v>
                </c:pt>
                <c:pt idx="37">
                  <c:v>72.8</c:v>
                </c:pt>
                <c:pt idx="38">
                  <c:v>72.45</c:v>
                </c:pt>
                <c:pt idx="39">
                  <c:v>72</c:v>
                </c:pt>
                <c:pt idx="40">
                  <c:v>71.5</c:v>
                </c:pt>
                <c:pt idx="41">
                  <c:v>71.25</c:v>
                </c:pt>
                <c:pt idx="42">
                  <c:v>71.05</c:v>
                </c:pt>
                <c:pt idx="43">
                  <c:v>70.8</c:v>
                </c:pt>
                <c:pt idx="44">
                  <c:v>70.75</c:v>
                </c:pt>
                <c:pt idx="45">
                  <c:v>70.599999999999994</c:v>
                </c:pt>
                <c:pt idx="46">
                  <c:v>70.5</c:v>
                </c:pt>
                <c:pt idx="47">
                  <c:v>70.349999999999994</c:v>
                </c:pt>
                <c:pt idx="48">
                  <c:v>70</c:v>
                </c:pt>
                <c:pt idx="49">
                  <c:v>69.5</c:v>
                </c:pt>
                <c:pt idx="50">
                  <c:v>69</c:v>
                </c:pt>
                <c:pt idx="51">
                  <c:v>68.7</c:v>
                </c:pt>
                <c:pt idx="52">
                  <c:v>68.349999999999994</c:v>
                </c:pt>
                <c:pt idx="53">
                  <c:v>68.400000000000006</c:v>
                </c:pt>
                <c:pt idx="54">
                  <c:v>68.400000000000006</c:v>
                </c:pt>
                <c:pt idx="55">
                  <c:v>68</c:v>
                </c:pt>
                <c:pt idx="56">
                  <c:v>67.55</c:v>
                </c:pt>
                <c:pt idx="57">
                  <c:v>67.099999999999994</c:v>
                </c:pt>
                <c:pt idx="58">
                  <c:v>66.7</c:v>
                </c:pt>
                <c:pt idx="59">
                  <c:v>66.099999999999994</c:v>
                </c:pt>
                <c:pt idx="60">
                  <c:v>65.849999999999994</c:v>
                </c:pt>
                <c:pt idx="61">
                  <c:v>65.45</c:v>
                </c:pt>
                <c:pt idx="62">
                  <c:v>65</c:v>
                </c:pt>
                <c:pt idx="63">
                  <c:v>64.5</c:v>
                </c:pt>
                <c:pt idx="64">
                  <c:v>64</c:v>
                </c:pt>
                <c:pt idx="65">
                  <c:v>63.65</c:v>
                </c:pt>
                <c:pt idx="66">
                  <c:v>63.55</c:v>
                </c:pt>
                <c:pt idx="67">
                  <c:v>63.15</c:v>
                </c:pt>
                <c:pt idx="68">
                  <c:v>62.7</c:v>
                </c:pt>
                <c:pt idx="69">
                  <c:v>62.3</c:v>
                </c:pt>
                <c:pt idx="70">
                  <c:v>62</c:v>
                </c:pt>
                <c:pt idx="71">
                  <c:v>61.6</c:v>
                </c:pt>
                <c:pt idx="72">
                  <c:v>61.15</c:v>
                </c:pt>
                <c:pt idx="73">
                  <c:v>60.75</c:v>
                </c:pt>
                <c:pt idx="74">
                  <c:v>60.3</c:v>
                </c:pt>
                <c:pt idx="75">
                  <c:v>60</c:v>
                </c:pt>
                <c:pt idx="76">
                  <c:v>59.5</c:v>
                </c:pt>
                <c:pt idx="77">
                  <c:v>59</c:v>
                </c:pt>
                <c:pt idx="78">
                  <c:v>58.5</c:v>
                </c:pt>
                <c:pt idx="79">
                  <c:v>58</c:v>
                </c:pt>
                <c:pt idx="80">
                  <c:v>57.5</c:v>
                </c:pt>
                <c:pt idx="81">
                  <c:v>57</c:v>
                </c:pt>
                <c:pt idx="82">
                  <c:v>56.7</c:v>
                </c:pt>
                <c:pt idx="83">
                  <c:v>56.2</c:v>
                </c:pt>
                <c:pt idx="84">
                  <c:v>56.15</c:v>
                </c:pt>
                <c:pt idx="85">
                  <c:v>56.2</c:v>
                </c:pt>
                <c:pt idx="86">
                  <c:v>56.1</c:v>
                </c:pt>
                <c:pt idx="87">
                  <c:v>55.8</c:v>
                </c:pt>
                <c:pt idx="88">
                  <c:v>55.3</c:v>
                </c:pt>
                <c:pt idx="89">
                  <c:v>55.25</c:v>
                </c:pt>
                <c:pt idx="90">
                  <c:v>55.349999999999994</c:v>
                </c:pt>
                <c:pt idx="91">
                  <c:v>55.05</c:v>
                </c:pt>
                <c:pt idx="92">
                  <c:v>54.849999999999994</c:v>
                </c:pt>
                <c:pt idx="93">
                  <c:v>54.7</c:v>
                </c:pt>
                <c:pt idx="94">
                  <c:v>54.2</c:v>
                </c:pt>
                <c:pt idx="95">
                  <c:v>53.8</c:v>
                </c:pt>
                <c:pt idx="96">
                  <c:v>53.349999999999994</c:v>
                </c:pt>
                <c:pt idx="97">
                  <c:v>53.1</c:v>
                </c:pt>
                <c:pt idx="98">
                  <c:v>52.6</c:v>
                </c:pt>
                <c:pt idx="99">
                  <c:v>52.25</c:v>
                </c:pt>
                <c:pt idx="100">
                  <c:v>51.949999999999996</c:v>
                </c:pt>
                <c:pt idx="101">
                  <c:v>51.5</c:v>
                </c:pt>
                <c:pt idx="102">
                  <c:v>51.1</c:v>
                </c:pt>
                <c:pt idx="103">
                  <c:v>51.3</c:v>
                </c:pt>
                <c:pt idx="104">
                  <c:v>51.15</c:v>
                </c:pt>
                <c:pt idx="105">
                  <c:v>50.8</c:v>
                </c:pt>
                <c:pt idx="106">
                  <c:v>50.849999999999994</c:v>
                </c:pt>
                <c:pt idx="107">
                  <c:v>50.9</c:v>
                </c:pt>
                <c:pt idx="108">
                  <c:v>51</c:v>
                </c:pt>
                <c:pt idx="109">
                  <c:v>50.849999999999994</c:v>
                </c:pt>
                <c:pt idx="110">
                  <c:v>50.6</c:v>
                </c:pt>
                <c:pt idx="111">
                  <c:v>50.3</c:v>
                </c:pt>
                <c:pt idx="112">
                  <c:v>50</c:v>
                </c:pt>
                <c:pt idx="113">
                  <c:v>49.5</c:v>
                </c:pt>
                <c:pt idx="114">
                  <c:v>49</c:v>
                </c:pt>
                <c:pt idx="115">
                  <c:v>48.5</c:v>
                </c:pt>
                <c:pt idx="116">
                  <c:v>48</c:v>
                </c:pt>
                <c:pt idx="117">
                  <c:v>48.3</c:v>
                </c:pt>
                <c:pt idx="118">
                  <c:v>48.8</c:v>
                </c:pt>
                <c:pt idx="119">
                  <c:v>48.5</c:v>
                </c:pt>
                <c:pt idx="120">
                  <c:v>48</c:v>
                </c:pt>
                <c:pt idx="121">
                  <c:v>47.5</c:v>
                </c:pt>
                <c:pt idx="122">
                  <c:v>47.1</c:v>
                </c:pt>
                <c:pt idx="123">
                  <c:v>46.8</c:v>
                </c:pt>
                <c:pt idx="124">
                  <c:v>46.25</c:v>
                </c:pt>
                <c:pt idx="125">
                  <c:v>46.4</c:v>
                </c:pt>
                <c:pt idx="126">
                  <c:v>46.4</c:v>
                </c:pt>
                <c:pt idx="127">
                  <c:v>46</c:v>
                </c:pt>
                <c:pt idx="128">
                  <c:v>45.7</c:v>
                </c:pt>
                <c:pt idx="129">
                  <c:v>45.65</c:v>
                </c:pt>
                <c:pt idx="130">
                  <c:v>45.75</c:v>
                </c:pt>
                <c:pt idx="131">
                  <c:v>45.8</c:v>
                </c:pt>
                <c:pt idx="132">
                  <c:v>45.25</c:v>
                </c:pt>
                <c:pt idx="133">
                  <c:v>45</c:v>
                </c:pt>
                <c:pt idx="134">
                  <c:v>44.8</c:v>
                </c:pt>
                <c:pt idx="135">
                  <c:v>44.75</c:v>
                </c:pt>
                <c:pt idx="136">
                  <c:v>44.55</c:v>
                </c:pt>
                <c:pt idx="137">
                  <c:v>44.4</c:v>
                </c:pt>
                <c:pt idx="138">
                  <c:v>44.3</c:v>
                </c:pt>
                <c:pt idx="139">
                  <c:v>44</c:v>
                </c:pt>
                <c:pt idx="140">
                  <c:v>43.5</c:v>
                </c:pt>
                <c:pt idx="141">
                  <c:v>43</c:v>
                </c:pt>
                <c:pt idx="142">
                  <c:v>42.75</c:v>
                </c:pt>
                <c:pt idx="143">
                  <c:v>43</c:v>
                </c:pt>
                <c:pt idx="144">
                  <c:v>43.4</c:v>
                </c:pt>
                <c:pt idx="145">
                  <c:v>43.5</c:v>
                </c:pt>
                <c:pt idx="146">
                  <c:v>43.4</c:v>
                </c:pt>
                <c:pt idx="147">
                  <c:v>43</c:v>
                </c:pt>
                <c:pt idx="148">
                  <c:v>42.4</c:v>
                </c:pt>
                <c:pt idx="149">
                  <c:v>42</c:v>
                </c:pt>
                <c:pt idx="150">
                  <c:v>41.949999999999996</c:v>
                </c:pt>
                <c:pt idx="151">
                  <c:v>41.949999999999996</c:v>
                </c:pt>
                <c:pt idx="152">
                  <c:v>41.5</c:v>
                </c:pt>
                <c:pt idx="153">
                  <c:v>41</c:v>
                </c:pt>
                <c:pt idx="154">
                  <c:v>40.5</c:v>
                </c:pt>
                <c:pt idx="155">
                  <c:v>40</c:v>
                </c:pt>
                <c:pt idx="156">
                  <c:v>39.449999999999996</c:v>
                </c:pt>
                <c:pt idx="157">
                  <c:v>39</c:v>
                </c:pt>
                <c:pt idx="158">
                  <c:v>38</c:v>
                </c:pt>
                <c:pt idx="159">
                  <c:v>37</c:v>
                </c:pt>
                <c:pt idx="160">
                  <c:v>36.849999999999994</c:v>
                </c:pt>
                <c:pt idx="161">
                  <c:v>36.949999999999996</c:v>
                </c:pt>
                <c:pt idx="162">
                  <c:v>37</c:v>
                </c:pt>
                <c:pt idx="163">
                  <c:v>36.75</c:v>
                </c:pt>
                <c:pt idx="164">
                  <c:v>36.5</c:v>
                </c:pt>
                <c:pt idx="165">
                  <c:v>36</c:v>
                </c:pt>
                <c:pt idx="166">
                  <c:v>35.9</c:v>
                </c:pt>
                <c:pt idx="167">
                  <c:v>35.6</c:v>
                </c:pt>
                <c:pt idx="168">
                  <c:v>35.5</c:v>
                </c:pt>
                <c:pt idx="169">
                  <c:v>35</c:v>
                </c:pt>
                <c:pt idx="170">
                  <c:v>34.5</c:v>
                </c:pt>
                <c:pt idx="171">
                  <c:v>34</c:v>
                </c:pt>
                <c:pt idx="172">
                  <c:v>33.5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CF5-4B9B-832E-5BD47576EC26}"/>
            </c:ext>
          </c:extLst>
        </c:ser>
        <c:ser>
          <c:idx val="2"/>
          <c:order val="1"/>
          <c:tx>
            <c:strRef>
              <c:f>'Macintosh HD:Users:ChikiJo:Desktop:[MAP wasim.xls]Maps'!$J$1</c:f>
              <c:strCache>
                <c:ptCount val="1"/>
                <c:pt idx="0">
                  <c:v>XBoundL</c:v>
                </c:pt>
              </c:strCache>
            </c:strRef>
          </c:tx>
          <c:spPr>
            <a:ln w="38100">
              <a:solidFill>
                <a:srgbClr val="000080"/>
              </a:solidFill>
              <a:prstDash val="solid"/>
            </a:ln>
          </c:spPr>
          <c:marker>
            <c:symbol val="diamond"/>
            <c:size val="2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'Macintosh HD:Users:ChikiJo:Desktop:[MAP wasim.xls]Maps'!$J$2:$J$232</c:f>
              <c:numCache>
                <c:formatCode>General</c:formatCode>
                <c:ptCount val="231"/>
                <c:pt idx="0">
                  <c:v>0</c:v>
                </c:pt>
                <c:pt idx="1">
                  <c:v>0.5</c:v>
                </c:pt>
                <c:pt idx="2">
                  <c:v>0.55000000000000004</c:v>
                </c:pt>
                <c:pt idx="3">
                  <c:v>0.35000000000000031</c:v>
                </c:pt>
                <c:pt idx="4">
                  <c:v>0.33000000000000124</c:v>
                </c:pt>
                <c:pt idx="5">
                  <c:v>0.70000000000000062</c:v>
                </c:pt>
                <c:pt idx="6">
                  <c:v>0.70000000000000062</c:v>
                </c:pt>
                <c:pt idx="7">
                  <c:v>0.70000000000000062</c:v>
                </c:pt>
                <c:pt idx="8">
                  <c:v>0.70000000000000062</c:v>
                </c:pt>
                <c:pt idx="9">
                  <c:v>0.55000000000000004</c:v>
                </c:pt>
                <c:pt idx="10">
                  <c:v>1</c:v>
                </c:pt>
                <c:pt idx="11">
                  <c:v>1.5</c:v>
                </c:pt>
                <c:pt idx="12">
                  <c:v>2</c:v>
                </c:pt>
                <c:pt idx="13">
                  <c:v>2.5</c:v>
                </c:pt>
                <c:pt idx="14">
                  <c:v>3</c:v>
                </c:pt>
                <c:pt idx="15">
                  <c:v>3.5</c:v>
                </c:pt>
                <c:pt idx="16">
                  <c:v>4</c:v>
                </c:pt>
                <c:pt idx="17">
                  <c:v>4.3499999999999996</c:v>
                </c:pt>
                <c:pt idx="18">
                  <c:v>4.55</c:v>
                </c:pt>
                <c:pt idx="19">
                  <c:v>4.7</c:v>
                </c:pt>
                <c:pt idx="20">
                  <c:v>4.95</c:v>
                </c:pt>
                <c:pt idx="21">
                  <c:v>5.1499999999999986</c:v>
                </c:pt>
                <c:pt idx="22">
                  <c:v>5.1499999999999986</c:v>
                </c:pt>
                <c:pt idx="23">
                  <c:v>5.1499999999999986</c:v>
                </c:pt>
                <c:pt idx="24">
                  <c:v>4.75</c:v>
                </c:pt>
                <c:pt idx="25">
                  <c:v>4.3499999999999996</c:v>
                </c:pt>
                <c:pt idx="26">
                  <c:v>3.5</c:v>
                </c:pt>
                <c:pt idx="27">
                  <c:v>3.2</c:v>
                </c:pt>
                <c:pt idx="28">
                  <c:v>4</c:v>
                </c:pt>
                <c:pt idx="29">
                  <c:v>4.3</c:v>
                </c:pt>
                <c:pt idx="30">
                  <c:v>4.7</c:v>
                </c:pt>
                <c:pt idx="31">
                  <c:v>5.1499999999999986</c:v>
                </c:pt>
                <c:pt idx="32">
                  <c:v>5.7</c:v>
                </c:pt>
                <c:pt idx="33">
                  <c:v>6.1</c:v>
                </c:pt>
                <c:pt idx="34">
                  <c:v>6.5</c:v>
                </c:pt>
                <c:pt idx="35">
                  <c:v>7</c:v>
                </c:pt>
                <c:pt idx="36">
                  <c:v>6.5</c:v>
                </c:pt>
                <c:pt idx="37">
                  <c:v>6.2</c:v>
                </c:pt>
                <c:pt idx="38">
                  <c:v>6.4</c:v>
                </c:pt>
                <c:pt idx="39">
                  <c:v>6.4</c:v>
                </c:pt>
                <c:pt idx="40">
                  <c:v>6</c:v>
                </c:pt>
                <c:pt idx="41">
                  <c:v>5.55</c:v>
                </c:pt>
                <c:pt idx="42">
                  <c:v>5.7</c:v>
                </c:pt>
                <c:pt idx="43">
                  <c:v>6</c:v>
                </c:pt>
                <c:pt idx="44">
                  <c:v>6.6499999999999977</c:v>
                </c:pt>
                <c:pt idx="45">
                  <c:v>6.7</c:v>
                </c:pt>
                <c:pt idx="46">
                  <c:v>6.8</c:v>
                </c:pt>
                <c:pt idx="47">
                  <c:v>7.1</c:v>
                </c:pt>
                <c:pt idx="48">
                  <c:v>7.6</c:v>
                </c:pt>
                <c:pt idx="49">
                  <c:v>8</c:v>
                </c:pt>
                <c:pt idx="50">
                  <c:v>8.5</c:v>
                </c:pt>
                <c:pt idx="51">
                  <c:v>9</c:v>
                </c:pt>
                <c:pt idx="52">
                  <c:v>9.5</c:v>
                </c:pt>
                <c:pt idx="53">
                  <c:v>9.5</c:v>
                </c:pt>
                <c:pt idx="54">
                  <c:v>9.4</c:v>
                </c:pt>
                <c:pt idx="55">
                  <c:v>9.3500000000000068</c:v>
                </c:pt>
                <c:pt idx="56">
                  <c:v>9.8000000000000007</c:v>
                </c:pt>
                <c:pt idx="57">
                  <c:v>10.050000000000002</c:v>
                </c:pt>
                <c:pt idx="58">
                  <c:v>9.75</c:v>
                </c:pt>
                <c:pt idx="59">
                  <c:v>9.25</c:v>
                </c:pt>
                <c:pt idx="60">
                  <c:v>9.4</c:v>
                </c:pt>
                <c:pt idx="61">
                  <c:v>9.0500000000000007</c:v>
                </c:pt>
                <c:pt idx="62">
                  <c:v>9.3500000000000068</c:v>
                </c:pt>
                <c:pt idx="63">
                  <c:v>9.3500000000000068</c:v>
                </c:pt>
                <c:pt idx="64">
                  <c:v>9.9</c:v>
                </c:pt>
                <c:pt idx="65">
                  <c:v>9.9</c:v>
                </c:pt>
                <c:pt idx="66">
                  <c:v>9.5500000000000007</c:v>
                </c:pt>
                <c:pt idx="67">
                  <c:v>9.7000000000000011</c:v>
                </c:pt>
                <c:pt idx="68">
                  <c:v>9.75</c:v>
                </c:pt>
                <c:pt idx="69">
                  <c:v>9.8000000000000007</c:v>
                </c:pt>
                <c:pt idx="70">
                  <c:v>10</c:v>
                </c:pt>
                <c:pt idx="71">
                  <c:v>10.5</c:v>
                </c:pt>
                <c:pt idx="72">
                  <c:v>11</c:v>
                </c:pt>
                <c:pt idx="73">
                  <c:v>11.2</c:v>
                </c:pt>
                <c:pt idx="74">
                  <c:v>11.6</c:v>
                </c:pt>
                <c:pt idx="75">
                  <c:v>11.450000000000006</c:v>
                </c:pt>
                <c:pt idx="76">
                  <c:v>11.15</c:v>
                </c:pt>
                <c:pt idx="77">
                  <c:v>11.25</c:v>
                </c:pt>
                <c:pt idx="78">
                  <c:v>11.25</c:v>
                </c:pt>
                <c:pt idx="79">
                  <c:v>11.75</c:v>
                </c:pt>
                <c:pt idx="80">
                  <c:v>11.950000000000006</c:v>
                </c:pt>
                <c:pt idx="81">
                  <c:v>12.05</c:v>
                </c:pt>
                <c:pt idx="82">
                  <c:v>12.350000000000026</c:v>
                </c:pt>
                <c:pt idx="83">
                  <c:v>12.7</c:v>
                </c:pt>
                <c:pt idx="84">
                  <c:v>13</c:v>
                </c:pt>
                <c:pt idx="85">
                  <c:v>13.5</c:v>
                </c:pt>
                <c:pt idx="86">
                  <c:v>14</c:v>
                </c:pt>
                <c:pt idx="87">
                  <c:v>14.5</c:v>
                </c:pt>
                <c:pt idx="88">
                  <c:v>14.9</c:v>
                </c:pt>
                <c:pt idx="89">
                  <c:v>14.9</c:v>
                </c:pt>
                <c:pt idx="90">
                  <c:v>15</c:v>
                </c:pt>
                <c:pt idx="91">
                  <c:v>14.8</c:v>
                </c:pt>
                <c:pt idx="92">
                  <c:v>14.850000000000026</c:v>
                </c:pt>
                <c:pt idx="93">
                  <c:v>15</c:v>
                </c:pt>
                <c:pt idx="94">
                  <c:v>14.8</c:v>
                </c:pt>
                <c:pt idx="95">
                  <c:v>15.15</c:v>
                </c:pt>
                <c:pt idx="96">
                  <c:v>15.75</c:v>
                </c:pt>
                <c:pt idx="97">
                  <c:v>16.150000000000031</c:v>
                </c:pt>
                <c:pt idx="98">
                  <c:v>16.75</c:v>
                </c:pt>
                <c:pt idx="99">
                  <c:v>17.2</c:v>
                </c:pt>
                <c:pt idx="100">
                  <c:v>17.55</c:v>
                </c:pt>
                <c:pt idx="101">
                  <c:v>17.650000000000031</c:v>
                </c:pt>
                <c:pt idx="102">
                  <c:v>17.75</c:v>
                </c:pt>
                <c:pt idx="103">
                  <c:v>18</c:v>
                </c:pt>
                <c:pt idx="104">
                  <c:v>18.45</c:v>
                </c:pt>
                <c:pt idx="105">
                  <c:v>19</c:v>
                </c:pt>
                <c:pt idx="106">
                  <c:v>19.3</c:v>
                </c:pt>
                <c:pt idx="107">
                  <c:v>19.5</c:v>
                </c:pt>
                <c:pt idx="108">
                  <c:v>20</c:v>
                </c:pt>
                <c:pt idx="109">
                  <c:v>20.5</c:v>
                </c:pt>
                <c:pt idx="110">
                  <c:v>21</c:v>
                </c:pt>
                <c:pt idx="111">
                  <c:v>21.5</c:v>
                </c:pt>
                <c:pt idx="112">
                  <c:v>21.650000000000031</c:v>
                </c:pt>
                <c:pt idx="113">
                  <c:v>21.55</c:v>
                </c:pt>
                <c:pt idx="114">
                  <c:v>21.35</c:v>
                </c:pt>
                <c:pt idx="115">
                  <c:v>21.4</c:v>
                </c:pt>
                <c:pt idx="116">
                  <c:v>21.45</c:v>
                </c:pt>
                <c:pt idx="117">
                  <c:v>21.85</c:v>
                </c:pt>
                <c:pt idx="118">
                  <c:v>22.2</c:v>
                </c:pt>
                <c:pt idx="119">
                  <c:v>22.55</c:v>
                </c:pt>
                <c:pt idx="120">
                  <c:v>23</c:v>
                </c:pt>
                <c:pt idx="121">
                  <c:v>23.25</c:v>
                </c:pt>
                <c:pt idx="122">
                  <c:v>23.75</c:v>
                </c:pt>
                <c:pt idx="123">
                  <c:v>24.4</c:v>
                </c:pt>
                <c:pt idx="124">
                  <c:v>24.8</c:v>
                </c:pt>
                <c:pt idx="125">
                  <c:v>25.6</c:v>
                </c:pt>
                <c:pt idx="126">
                  <c:v>25.7</c:v>
                </c:pt>
                <c:pt idx="127">
                  <c:v>26</c:v>
                </c:pt>
                <c:pt idx="128">
                  <c:v>26.5</c:v>
                </c:pt>
                <c:pt idx="129">
                  <c:v>27</c:v>
                </c:pt>
                <c:pt idx="130">
                  <c:v>27.5</c:v>
                </c:pt>
                <c:pt idx="131">
                  <c:v>28</c:v>
                </c:pt>
                <c:pt idx="132">
                  <c:v>28.5</c:v>
                </c:pt>
                <c:pt idx="133">
                  <c:v>29</c:v>
                </c:pt>
                <c:pt idx="134">
                  <c:v>29.5</c:v>
                </c:pt>
                <c:pt idx="135">
                  <c:v>30</c:v>
                </c:pt>
                <c:pt idx="136">
                  <c:v>30.5</c:v>
                </c:pt>
                <c:pt idx="137">
                  <c:v>31</c:v>
                </c:pt>
                <c:pt idx="138">
                  <c:v>31.5</c:v>
                </c:pt>
                <c:pt idx="139">
                  <c:v>32</c:v>
                </c:pt>
                <c:pt idx="140">
                  <c:v>32.5</c:v>
                </c:pt>
                <c:pt idx="141">
                  <c:v>33</c:v>
                </c:pt>
                <c:pt idx="142">
                  <c:v>33.5</c:v>
                </c:pt>
                <c:pt idx="143">
                  <c:v>34</c:v>
                </c:pt>
                <c:pt idx="144">
                  <c:v>34.5</c:v>
                </c:pt>
                <c:pt idx="145">
                  <c:v>35</c:v>
                </c:pt>
                <c:pt idx="146">
                  <c:v>35.5</c:v>
                </c:pt>
                <c:pt idx="147">
                  <c:v>36</c:v>
                </c:pt>
                <c:pt idx="148">
                  <c:v>36.5</c:v>
                </c:pt>
                <c:pt idx="149">
                  <c:v>37</c:v>
                </c:pt>
                <c:pt idx="150">
                  <c:v>37.200000000000003</c:v>
                </c:pt>
                <c:pt idx="151">
                  <c:v>37.200000000000003</c:v>
                </c:pt>
                <c:pt idx="152">
                  <c:v>37.25</c:v>
                </c:pt>
                <c:pt idx="153">
                  <c:v>37.5</c:v>
                </c:pt>
                <c:pt idx="154">
                  <c:v>38</c:v>
                </c:pt>
                <c:pt idx="155">
                  <c:v>38.4</c:v>
                </c:pt>
                <c:pt idx="156">
                  <c:v>38.800000000000004</c:v>
                </c:pt>
                <c:pt idx="157">
                  <c:v>39</c:v>
                </c:pt>
                <c:pt idx="158">
                  <c:v>39.200000000000003</c:v>
                </c:pt>
                <c:pt idx="159">
                  <c:v>40</c:v>
                </c:pt>
                <c:pt idx="160">
                  <c:v>40.25</c:v>
                </c:pt>
                <c:pt idx="161">
                  <c:v>41</c:v>
                </c:pt>
                <c:pt idx="162">
                  <c:v>42</c:v>
                </c:pt>
                <c:pt idx="163">
                  <c:v>42.849999999999994</c:v>
                </c:pt>
                <c:pt idx="164">
                  <c:v>43.5</c:v>
                </c:pt>
                <c:pt idx="165">
                  <c:v>44.6</c:v>
                </c:pt>
                <c:pt idx="166">
                  <c:v>44.65</c:v>
                </c:pt>
                <c:pt idx="167">
                  <c:v>44.4</c:v>
                </c:pt>
                <c:pt idx="168">
                  <c:v>44.7</c:v>
                </c:pt>
                <c:pt idx="169">
                  <c:v>45</c:v>
                </c:pt>
                <c:pt idx="170">
                  <c:v>45.4</c:v>
                </c:pt>
                <c:pt idx="171">
                  <c:v>45.75</c:v>
                </c:pt>
                <c:pt idx="172">
                  <c:v>46.15</c:v>
                </c:pt>
                <c:pt idx="173">
                  <c:v>50.3</c:v>
                </c:pt>
                <c:pt idx="174">
                  <c:v>50.7</c:v>
                </c:pt>
                <c:pt idx="175">
                  <c:v>51</c:v>
                </c:pt>
                <c:pt idx="176">
                  <c:v>51.25</c:v>
                </c:pt>
                <c:pt idx="177">
                  <c:v>51.75</c:v>
                </c:pt>
                <c:pt idx="178">
                  <c:v>52.3</c:v>
                </c:pt>
                <c:pt idx="179">
                  <c:v>52.8</c:v>
                </c:pt>
                <c:pt idx="180">
                  <c:v>53.3</c:v>
                </c:pt>
                <c:pt idx="181">
                  <c:v>53.5</c:v>
                </c:pt>
                <c:pt idx="182">
                  <c:v>53.4</c:v>
                </c:pt>
                <c:pt idx="183">
                  <c:v>53.949999999999996</c:v>
                </c:pt>
                <c:pt idx="184">
                  <c:v>54.15</c:v>
                </c:pt>
                <c:pt idx="185">
                  <c:v>54.25</c:v>
                </c:pt>
                <c:pt idx="186">
                  <c:v>54.2</c:v>
                </c:pt>
                <c:pt idx="187">
                  <c:v>53.9</c:v>
                </c:pt>
                <c:pt idx="188">
                  <c:v>53.75</c:v>
                </c:pt>
                <c:pt idx="189">
                  <c:v>53.75</c:v>
                </c:pt>
                <c:pt idx="190">
                  <c:v>54.2</c:v>
                </c:pt>
                <c:pt idx="191">
                  <c:v>55</c:v>
                </c:pt>
                <c:pt idx="192">
                  <c:v>55.4</c:v>
                </c:pt>
                <c:pt idx="193">
                  <c:v>56</c:v>
                </c:pt>
                <c:pt idx="194">
                  <c:v>56.5</c:v>
                </c:pt>
                <c:pt idx="195">
                  <c:v>57</c:v>
                </c:pt>
                <c:pt idx="196">
                  <c:v>57.15</c:v>
                </c:pt>
                <c:pt idx="197">
                  <c:v>57.4</c:v>
                </c:pt>
                <c:pt idx="198">
                  <c:v>57.65</c:v>
                </c:pt>
                <c:pt idx="199">
                  <c:v>58</c:v>
                </c:pt>
                <c:pt idx="200">
                  <c:v>58.7</c:v>
                </c:pt>
                <c:pt idx="201">
                  <c:v>58.9</c:v>
                </c:pt>
                <c:pt idx="202">
                  <c:v>59.4</c:v>
                </c:pt>
                <c:pt idx="203">
                  <c:v>59.65</c:v>
                </c:pt>
              </c:numCache>
            </c:numRef>
          </c:xVal>
          <c:yVal>
            <c:numRef>
              <c:f>'Macintosh HD:Users:ChikiJo:Desktop:[MAP wasim.xls]Maps'!$K$2:$K$232</c:f>
              <c:numCache>
                <c:formatCode>General</c:formatCode>
                <c:ptCount val="231"/>
                <c:pt idx="0">
                  <c:v>79.400000000000006</c:v>
                </c:pt>
                <c:pt idx="1">
                  <c:v>79</c:v>
                </c:pt>
                <c:pt idx="2">
                  <c:v>78.5</c:v>
                </c:pt>
                <c:pt idx="3">
                  <c:v>78</c:v>
                </c:pt>
                <c:pt idx="4">
                  <c:v>77.5</c:v>
                </c:pt>
                <c:pt idx="5">
                  <c:v>77</c:v>
                </c:pt>
                <c:pt idx="6">
                  <c:v>76.5</c:v>
                </c:pt>
                <c:pt idx="7">
                  <c:v>76</c:v>
                </c:pt>
                <c:pt idx="8">
                  <c:v>75.7</c:v>
                </c:pt>
                <c:pt idx="9">
                  <c:v>75.25</c:v>
                </c:pt>
                <c:pt idx="10">
                  <c:v>75</c:v>
                </c:pt>
                <c:pt idx="11">
                  <c:v>74.75</c:v>
                </c:pt>
                <c:pt idx="12">
                  <c:v>74.8</c:v>
                </c:pt>
                <c:pt idx="13">
                  <c:v>74.75</c:v>
                </c:pt>
                <c:pt idx="14">
                  <c:v>74.75</c:v>
                </c:pt>
                <c:pt idx="15">
                  <c:v>74.7</c:v>
                </c:pt>
                <c:pt idx="16">
                  <c:v>74.7</c:v>
                </c:pt>
                <c:pt idx="17">
                  <c:v>74.7</c:v>
                </c:pt>
                <c:pt idx="18">
                  <c:v>74.3</c:v>
                </c:pt>
                <c:pt idx="19">
                  <c:v>74</c:v>
                </c:pt>
                <c:pt idx="20">
                  <c:v>73.55</c:v>
                </c:pt>
                <c:pt idx="21">
                  <c:v>73.349999999999994</c:v>
                </c:pt>
                <c:pt idx="22">
                  <c:v>73</c:v>
                </c:pt>
                <c:pt idx="23">
                  <c:v>72.5</c:v>
                </c:pt>
                <c:pt idx="24">
                  <c:v>72.5</c:v>
                </c:pt>
                <c:pt idx="25">
                  <c:v>72.55</c:v>
                </c:pt>
                <c:pt idx="26">
                  <c:v>72.5</c:v>
                </c:pt>
                <c:pt idx="27">
                  <c:v>72</c:v>
                </c:pt>
                <c:pt idx="28">
                  <c:v>71.55</c:v>
                </c:pt>
                <c:pt idx="29">
                  <c:v>71</c:v>
                </c:pt>
                <c:pt idx="30">
                  <c:v>70.7</c:v>
                </c:pt>
                <c:pt idx="31">
                  <c:v>70.349999999999994</c:v>
                </c:pt>
                <c:pt idx="32">
                  <c:v>70.5</c:v>
                </c:pt>
                <c:pt idx="33">
                  <c:v>70</c:v>
                </c:pt>
                <c:pt idx="34">
                  <c:v>69.5</c:v>
                </c:pt>
                <c:pt idx="35">
                  <c:v>69</c:v>
                </c:pt>
                <c:pt idx="36">
                  <c:v>68.5</c:v>
                </c:pt>
                <c:pt idx="37">
                  <c:v>68</c:v>
                </c:pt>
                <c:pt idx="38">
                  <c:v>67.5</c:v>
                </c:pt>
                <c:pt idx="39">
                  <c:v>67</c:v>
                </c:pt>
                <c:pt idx="40">
                  <c:v>66.7</c:v>
                </c:pt>
                <c:pt idx="41">
                  <c:v>66.400000000000006</c:v>
                </c:pt>
                <c:pt idx="42">
                  <c:v>66</c:v>
                </c:pt>
                <c:pt idx="43">
                  <c:v>65.55</c:v>
                </c:pt>
                <c:pt idx="44">
                  <c:v>65</c:v>
                </c:pt>
                <c:pt idx="45">
                  <c:v>64.5</c:v>
                </c:pt>
                <c:pt idx="46">
                  <c:v>64</c:v>
                </c:pt>
                <c:pt idx="47">
                  <c:v>63.949999999999996</c:v>
                </c:pt>
                <c:pt idx="48">
                  <c:v>63.849999999999994</c:v>
                </c:pt>
                <c:pt idx="49">
                  <c:v>63.8</c:v>
                </c:pt>
                <c:pt idx="50">
                  <c:v>63.65</c:v>
                </c:pt>
                <c:pt idx="51">
                  <c:v>63.55</c:v>
                </c:pt>
                <c:pt idx="52">
                  <c:v>63.6</c:v>
                </c:pt>
                <c:pt idx="53">
                  <c:v>64</c:v>
                </c:pt>
                <c:pt idx="54">
                  <c:v>64.5</c:v>
                </c:pt>
                <c:pt idx="55">
                  <c:v>65</c:v>
                </c:pt>
                <c:pt idx="56">
                  <c:v>65.3</c:v>
                </c:pt>
                <c:pt idx="57">
                  <c:v>65.8</c:v>
                </c:pt>
                <c:pt idx="58">
                  <c:v>66.349999999999994</c:v>
                </c:pt>
                <c:pt idx="59">
                  <c:v>66.900000000000006</c:v>
                </c:pt>
                <c:pt idx="60">
                  <c:v>67.149999999999991</c:v>
                </c:pt>
                <c:pt idx="61">
                  <c:v>67.5</c:v>
                </c:pt>
                <c:pt idx="62">
                  <c:v>68</c:v>
                </c:pt>
                <c:pt idx="63">
                  <c:v>68.5</c:v>
                </c:pt>
                <c:pt idx="64">
                  <c:v>68.5</c:v>
                </c:pt>
                <c:pt idx="65">
                  <c:v>69</c:v>
                </c:pt>
                <c:pt idx="66">
                  <c:v>69.45</c:v>
                </c:pt>
                <c:pt idx="67">
                  <c:v>70</c:v>
                </c:pt>
                <c:pt idx="68">
                  <c:v>70.5</c:v>
                </c:pt>
                <c:pt idx="69">
                  <c:v>71</c:v>
                </c:pt>
                <c:pt idx="70">
                  <c:v>71.400000000000006</c:v>
                </c:pt>
                <c:pt idx="71">
                  <c:v>71.2</c:v>
                </c:pt>
                <c:pt idx="72">
                  <c:v>70.849999999999994</c:v>
                </c:pt>
                <c:pt idx="73">
                  <c:v>71</c:v>
                </c:pt>
                <c:pt idx="74">
                  <c:v>71.5</c:v>
                </c:pt>
                <c:pt idx="75">
                  <c:v>72</c:v>
                </c:pt>
                <c:pt idx="76">
                  <c:v>72.5</c:v>
                </c:pt>
                <c:pt idx="77">
                  <c:v>73</c:v>
                </c:pt>
                <c:pt idx="78">
                  <c:v>73.5</c:v>
                </c:pt>
                <c:pt idx="79">
                  <c:v>74</c:v>
                </c:pt>
                <c:pt idx="80">
                  <c:v>74.5</c:v>
                </c:pt>
                <c:pt idx="81">
                  <c:v>75</c:v>
                </c:pt>
                <c:pt idx="82">
                  <c:v>75.5</c:v>
                </c:pt>
                <c:pt idx="83">
                  <c:v>76</c:v>
                </c:pt>
                <c:pt idx="84">
                  <c:v>76.149999999999991</c:v>
                </c:pt>
                <c:pt idx="85">
                  <c:v>76.349999999999994</c:v>
                </c:pt>
                <c:pt idx="86">
                  <c:v>76.45</c:v>
                </c:pt>
                <c:pt idx="87">
                  <c:v>76.5</c:v>
                </c:pt>
                <c:pt idx="88">
                  <c:v>77</c:v>
                </c:pt>
                <c:pt idx="89">
                  <c:v>77.5</c:v>
                </c:pt>
                <c:pt idx="90">
                  <c:v>78</c:v>
                </c:pt>
                <c:pt idx="91">
                  <c:v>78.5</c:v>
                </c:pt>
                <c:pt idx="92">
                  <c:v>79</c:v>
                </c:pt>
                <c:pt idx="93">
                  <c:v>79.5</c:v>
                </c:pt>
                <c:pt idx="94">
                  <c:v>79.95</c:v>
                </c:pt>
                <c:pt idx="95">
                  <c:v>80.2</c:v>
                </c:pt>
                <c:pt idx="96">
                  <c:v>80.149999999999991</c:v>
                </c:pt>
                <c:pt idx="97">
                  <c:v>80.25</c:v>
                </c:pt>
                <c:pt idx="98">
                  <c:v>80.25</c:v>
                </c:pt>
                <c:pt idx="99">
                  <c:v>80.05</c:v>
                </c:pt>
                <c:pt idx="100">
                  <c:v>80.5</c:v>
                </c:pt>
                <c:pt idx="101">
                  <c:v>81</c:v>
                </c:pt>
                <c:pt idx="102">
                  <c:v>81.5</c:v>
                </c:pt>
                <c:pt idx="103">
                  <c:v>82</c:v>
                </c:pt>
                <c:pt idx="104">
                  <c:v>82.5</c:v>
                </c:pt>
                <c:pt idx="105">
                  <c:v>82.8</c:v>
                </c:pt>
                <c:pt idx="106">
                  <c:v>83</c:v>
                </c:pt>
                <c:pt idx="107">
                  <c:v>83.3</c:v>
                </c:pt>
                <c:pt idx="108">
                  <c:v>83.55</c:v>
                </c:pt>
                <c:pt idx="109">
                  <c:v>83</c:v>
                </c:pt>
                <c:pt idx="110">
                  <c:v>82.6</c:v>
                </c:pt>
                <c:pt idx="111">
                  <c:v>83</c:v>
                </c:pt>
                <c:pt idx="112">
                  <c:v>83.5</c:v>
                </c:pt>
                <c:pt idx="113">
                  <c:v>84</c:v>
                </c:pt>
                <c:pt idx="114">
                  <c:v>84.5</c:v>
                </c:pt>
                <c:pt idx="115">
                  <c:v>85</c:v>
                </c:pt>
                <c:pt idx="116">
                  <c:v>85.5</c:v>
                </c:pt>
                <c:pt idx="117">
                  <c:v>86</c:v>
                </c:pt>
                <c:pt idx="118">
                  <c:v>86.5</c:v>
                </c:pt>
                <c:pt idx="119">
                  <c:v>87</c:v>
                </c:pt>
                <c:pt idx="120">
                  <c:v>87.5</c:v>
                </c:pt>
                <c:pt idx="121">
                  <c:v>88</c:v>
                </c:pt>
                <c:pt idx="122">
                  <c:v>88.05</c:v>
                </c:pt>
                <c:pt idx="123">
                  <c:v>88.05</c:v>
                </c:pt>
                <c:pt idx="124">
                  <c:v>88.4</c:v>
                </c:pt>
                <c:pt idx="125">
                  <c:v>88.25</c:v>
                </c:pt>
                <c:pt idx="126">
                  <c:v>88.45</c:v>
                </c:pt>
                <c:pt idx="127">
                  <c:v>88.25</c:v>
                </c:pt>
                <c:pt idx="128">
                  <c:v>88.3</c:v>
                </c:pt>
                <c:pt idx="129">
                  <c:v>88.45</c:v>
                </c:pt>
                <c:pt idx="130">
                  <c:v>88.6</c:v>
                </c:pt>
                <c:pt idx="131">
                  <c:v>88.9</c:v>
                </c:pt>
                <c:pt idx="132">
                  <c:v>89.05</c:v>
                </c:pt>
                <c:pt idx="133">
                  <c:v>89.1</c:v>
                </c:pt>
                <c:pt idx="134">
                  <c:v>88.85</c:v>
                </c:pt>
                <c:pt idx="135">
                  <c:v>89.149999999999991</c:v>
                </c:pt>
                <c:pt idx="136">
                  <c:v>89.649999999999991</c:v>
                </c:pt>
                <c:pt idx="137">
                  <c:v>89.9</c:v>
                </c:pt>
                <c:pt idx="138">
                  <c:v>89.9</c:v>
                </c:pt>
                <c:pt idx="139">
                  <c:v>89.7</c:v>
                </c:pt>
                <c:pt idx="140">
                  <c:v>89.4</c:v>
                </c:pt>
                <c:pt idx="141">
                  <c:v>89.3</c:v>
                </c:pt>
                <c:pt idx="142">
                  <c:v>89.4</c:v>
                </c:pt>
                <c:pt idx="143">
                  <c:v>89.5</c:v>
                </c:pt>
                <c:pt idx="144">
                  <c:v>89.8</c:v>
                </c:pt>
                <c:pt idx="145">
                  <c:v>89.7</c:v>
                </c:pt>
                <c:pt idx="146">
                  <c:v>89</c:v>
                </c:pt>
                <c:pt idx="147">
                  <c:v>88.649999999999991</c:v>
                </c:pt>
                <c:pt idx="148">
                  <c:v>88.1</c:v>
                </c:pt>
                <c:pt idx="149">
                  <c:v>87.8</c:v>
                </c:pt>
                <c:pt idx="150">
                  <c:v>88</c:v>
                </c:pt>
                <c:pt idx="151">
                  <c:v>88.5</c:v>
                </c:pt>
                <c:pt idx="152">
                  <c:v>89</c:v>
                </c:pt>
                <c:pt idx="153">
                  <c:v>89.25</c:v>
                </c:pt>
                <c:pt idx="154">
                  <c:v>89.8</c:v>
                </c:pt>
                <c:pt idx="155">
                  <c:v>90</c:v>
                </c:pt>
                <c:pt idx="156">
                  <c:v>90.4</c:v>
                </c:pt>
                <c:pt idx="157">
                  <c:v>91</c:v>
                </c:pt>
                <c:pt idx="158">
                  <c:v>91.6</c:v>
                </c:pt>
                <c:pt idx="159">
                  <c:v>91.85</c:v>
                </c:pt>
                <c:pt idx="160">
                  <c:v>92</c:v>
                </c:pt>
                <c:pt idx="161">
                  <c:v>92.3</c:v>
                </c:pt>
                <c:pt idx="162">
                  <c:v>92.649999999999991</c:v>
                </c:pt>
                <c:pt idx="163">
                  <c:v>93</c:v>
                </c:pt>
                <c:pt idx="164">
                  <c:v>93.4</c:v>
                </c:pt>
                <c:pt idx="165">
                  <c:v>91.2</c:v>
                </c:pt>
                <c:pt idx="166">
                  <c:v>92</c:v>
                </c:pt>
                <c:pt idx="167">
                  <c:v>92.6</c:v>
                </c:pt>
                <c:pt idx="168">
                  <c:v>93</c:v>
                </c:pt>
                <c:pt idx="169">
                  <c:v>93.3</c:v>
                </c:pt>
                <c:pt idx="170">
                  <c:v>94.4</c:v>
                </c:pt>
                <c:pt idx="171">
                  <c:v>94</c:v>
                </c:pt>
                <c:pt idx="172">
                  <c:v>94</c:v>
                </c:pt>
                <c:pt idx="173">
                  <c:v>91</c:v>
                </c:pt>
                <c:pt idx="174">
                  <c:v>90.8</c:v>
                </c:pt>
                <c:pt idx="175">
                  <c:v>90.4</c:v>
                </c:pt>
                <c:pt idx="176">
                  <c:v>90.05</c:v>
                </c:pt>
                <c:pt idx="177">
                  <c:v>90.4</c:v>
                </c:pt>
                <c:pt idx="178">
                  <c:v>89.75</c:v>
                </c:pt>
                <c:pt idx="179">
                  <c:v>89.3</c:v>
                </c:pt>
                <c:pt idx="180">
                  <c:v>89</c:v>
                </c:pt>
                <c:pt idx="181">
                  <c:v>88.75</c:v>
                </c:pt>
                <c:pt idx="182">
                  <c:v>88.3</c:v>
                </c:pt>
                <c:pt idx="183">
                  <c:v>87.95</c:v>
                </c:pt>
                <c:pt idx="184">
                  <c:v>87.9</c:v>
                </c:pt>
                <c:pt idx="185">
                  <c:v>88</c:v>
                </c:pt>
                <c:pt idx="186">
                  <c:v>88.3</c:v>
                </c:pt>
                <c:pt idx="187">
                  <c:v>88.149999999999991</c:v>
                </c:pt>
                <c:pt idx="188">
                  <c:v>88.3</c:v>
                </c:pt>
                <c:pt idx="189">
                  <c:v>88.8</c:v>
                </c:pt>
                <c:pt idx="190">
                  <c:v>89</c:v>
                </c:pt>
                <c:pt idx="191">
                  <c:v>89</c:v>
                </c:pt>
                <c:pt idx="192">
                  <c:v>89.1</c:v>
                </c:pt>
                <c:pt idx="193">
                  <c:v>89.2</c:v>
                </c:pt>
                <c:pt idx="194">
                  <c:v>89.5</c:v>
                </c:pt>
                <c:pt idx="195">
                  <c:v>89.7</c:v>
                </c:pt>
                <c:pt idx="196">
                  <c:v>90</c:v>
                </c:pt>
                <c:pt idx="197">
                  <c:v>90.7</c:v>
                </c:pt>
                <c:pt idx="198">
                  <c:v>91</c:v>
                </c:pt>
                <c:pt idx="199">
                  <c:v>91.3</c:v>
                </c:pt>
                <c:pt idx="200">
                  <c:v>91.85</c:v>
                </c:pt>
                <c:pt idx="201">
                  <c:v>92.1</c:v>
                </c:pt>
                <c:pt idx="202">
                  <c:v>92.5</c:v>
                </c:pt>
                <c:pt idx="203">
                  <c:v>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CF5-4B9B-832E-5BD47576EC26}"/>
            </c:ext>
          </c:extLst>
        </c:ser>
        <c:ser>
          <c:idx val="7"/>
          <c:order val="2"/>
          <c:tx>
            <c:v>Eger</c:v>
          </c:tx>
          <c:spPr>
            <a:ln w="12700">
              <a:solidFill>
                <a:srgbClr val="00CCFF"/>
              </a:solidFill>
              <a:prstDash val="solid"/>
            </a:ln>
          </c:spPr>
          <c:marker>
            <c:symbol val="none"/>
          </c:marker>
          <c:xVal>
            <c:numRef>
              <c:f>'Macintosh HD:Users:ChikiJo:Desktop:[MAP wasim.xls]Maps'!$F$2:$F$230</c:f>
              <c:numCache>
                <c:formatCode>General</c:formatCode>
                <c:ptCount val="229"/>
                <c:pt idx="0">
                  <c:v>-27.2</c:v>
                </c:pt>
                <c:pt idx="1">
                  <c:v>-27</c:v>
                </c:pt>
                <c:pt idx="2">
                  <c:v>-26.55</c:v>
                </c:pt>
                <c:pt idx="3">
                  <c:v>-26</c:v>
                </c:pt>
                <c:pt idx="4">
                  <c:v>-25</c:v>
                </c:pt>
                <c:pt idx="5">
                  <c:v>-24</c:v>
                </c:pt>
                <c:pt idx="6">
                  <c:v>-23.3</c:v>
                </c:pt>
                <c:pt idx="7">
                  <c:v>-23</c:v>
                </c:pt>
                <c:pt idx="8">
                  <c:v>-22</c:v>
                </c:pt>
                <c:pt idx="9">
                  <c:v>-21</c:v>
                </c:pt>
                <c:pt idx="10">
                  <c:v>-20</c:v>
                </c:pt>
                <c:pt idx="11">
                  <c:v>-19</c:v>
                </c:pt>
                <c:pt idx="12">
                  <c:v>-18</c:v>
                </c:pt>
                <c:pt idx="13">
                  <c:v>-17.8</c:v>
                </c:pt>
                <c:pt idx="14">
                  <c:v>-17</c:v>
                </c:pt>
                <c:pt idx="15">
                  <c:v>-16.3</c:v>
                </c:pt>
                <c:pt idx="16">
                  <c:v>-15.8</c:v>
                </c:pt>
                <c:pt idx="17">
                  <c:v>-15</c:v>
                </c:pt>
                <c:pt idx="18">
                  <c:v>-15</c:v>
                </c:pt>
                <c:pt idx="19">
                  <c:v>-15.850000000000026</c:v>
                </c:pt>
                <c:pt idx="20">
                  <c:v>-16</c:v>
                </c:pt>
                <c:pt idx="21">
                  <c:v>-16.399999999999999</c:v>
                </c:pt>
                <c:pt idx="22">
                  <c:v>-16</c:v>
                </c:pt>
                <c:pt idx="23">
                  <c:v>-15</c:v>
                </c:pt>
                <c:pt idx="24">
                  <c:v>-14</c:v>
                </c:pt>
                <c:pt idx="25">
                  <c:v>-13</c:v>
                </c:pt>
                <c:pt idx="26">
                  <c:v>-12</c:v>
                </c:pt>
                <c:pt idx="27">
                  <c:v>-11</c:v>
                </c:pt>
                <c:pt idx="28">
                  <c:v>-10</c:v>
                </c:pt>
                <c:pt idx="29">
                  <c:v>-9</c:v>
                </c:pt>
                <c:pt idx="30">
                  <c:v>-8.6</c:v>
                </c:pt>
                <c:pt idx="31">
                  <c:v>-8</c:v>
                </c:pt>
                <c:pt idx="32">
                  <c:v>-7.5</c:v>
                </c:pt>
                <c:pt idx="33">
                  <c:v>-7</c:v>
                </c:pt>
                <c:pt idx="34">
                  <c:v>-6</c:v>
                </c:pt>
                <c:pt idx="35">
                  <c:v>-5</c:v>
                </c:pt>
                <c:pt idx="36">
                  <c:v>-4</c:v>
                </c:pt>
                <c:pt idx="37">
                  <c:v>-3</c:v>
                </c:pt>
                <c:pt idx="38">
                  <c:v>-2</c:v>
                </c:pt>
                <c:pt idx="39">
                  <c:v>-1</c:v>
                </c:pt>
                <c:pt idx="40">
                  <c:v>0</c:v>
                </c:pt>
                <c:pt idx="41">
                  <c:v>0.45</c:v>
                </c:pt>
                <c:pt idx="42">
                  <c:v>1</c:v>
                </c:pt>
                <c:pt idx="43">
                  <c:v>1.8</c:v>
                </c:pt>
                <c:pt idx="44">
                  <c:v>2</c:v>
                </c:pt>
                <c:pt idx="45">
                  <c:v>3</c:v>
                </c:pt>
                <c:pt idx="46">
                  <c:v>3.4499999999999997</c:v>
                </c:pt>
                <c:pt idx="47">
                  <c:v>4</c:v>
                </c:pt>
                <c:pt idx="48">
                  <c:v>5</c:v>
                </c:pt>
                <c:pt idx="49">
                  <c:v>5.5</c:v>
                </c:pt>
                <c:pt idx="50">
                  <c:v>6</c:v>
                </c:pt>
                <c:pt idx="51">
                  <c:v>7</c:v>
                </c:pt>
                <c:pt idx="52">
                  <c:v>8</c:v>
                </c:pt>
                <c:pt idx="53">
                  <c:v>8.5</c:v>
                </c:pt>
                <c:pt idx="54">
                  <c:v>8.65</c:v>
                </c:pt>
                <c:pt idx="55">
                  <c:v>9</c:v>
                </c:pt>
                <c:pt idx="56">
                  <c:v>10</c:v>
                </c:pt>
                <c:pt idx="57">
                  <c:v>11</c:v>
                </c:pt>
                <c:pt idx="58">
                  <c:v>12</c:v>
                </c:pt>
                <c:pt idx="59">
                  <c:v>13</c:v>
                </c:pt>
                <c:pt idx="60">
                  <c:v>13.350000000000026</c:v>
                </c:pt>
                <c:pt idx="61">
                  <c:v>13.7</c:v>
                </c:pt>
                <c:pt idx="62">
                  <c:v>13.5</c:v>
                </c:pt>
                <c:pt idx="63">
                  <c:v>14</c:v>
                </c:pt>
                <c:pt idx="64">
                  <c:v>14.350000000000026</c:v>
                </c:pt>
                <c:pt idx="65">
                  <c:v>14.850000000000026</c:v>
                </c:pt>
                <c:pt idx="66">
                  <c:v>15.4</c:v>
                </c:pt>
                <c:pt idx="67">
                  <c:v>15.350000000000026</c:v>
                </c:pt>
                <c:pt idx="68">
                  <c:v>16</c:v>
                </c:pt>
                <c:pt idx="69">
                  <c:v>16.5</c:v>
                </c:pt>
                <c:pt idx="70">
                  <c:v>17</c:v>
                </c:pt>
                <c:pt idx="71">
                  <c:v>17.5</c:v>
                </c:pt>
                <c:pt idx="72">
                  <c:v>18</c:v>
                </c:pt>
                <c:pt idx="73">
                  <c:v>19</c:v>
                </c:pt>
                <c:pt idx="74">
                  <c:v>19.7</c:v>
                </c:pt>
                <c:pt idx="75">
                  <c:v>20.150000000000031</c:v>
                </c:pt>
                <c:pt idx="76">
                  <c:v>20.55</c:v>
                </c:pt>
                <c:pt idx="77">
                  <c:v>21</c:v>
                </c:pt>
                <c:pt idx="78">
                  <c:v>22</c:v>
                </c:pt>
                <c:pt idx="79">
                  <c:v>22.55</c:v>
                </c:pt>
                <c:pt idx="80">
                  <c:v>22.55</c:v>
                </c:pt>
                <c:pt idx="81">
                  <c:v>23</c:v>
                </c:pt>
                <c:pt idx="82">
                  <c:v>23.5</c:v>
                </c:pt>
                <c:pt idx="83">
                  <c:v>24</c:v>
                </c:pt>
                <c:pt idx="84">
                  <c:v>24.25</c:v>
                </c:pt>
                <c:pt idx="85">
                  <c:v>24.9</c:v>
                </c:pt>
                <c:pt idx="86">
                  <c:v>25.85</c:v>
                </c:pt>
                <c:pt idx="87">
                  <c:v>26.25</c:v>
                </c:pt>
                <c:pt idx="88">
                  <c:v>25.9</c:v>
                </c:pt>
                <c:pt idx="89">
                  <c:v>26.3</c:v>
                </c:pt>
                <c:pt idx="90">
                  <c:v>27</c:v>
                </c:pt>
                <c:pt idx="91">
                  <c:v>27.2</c:v>
                </c:pt>
                <c:pt idx="92">
                  <c:v>28</c:v>
                </c:pt>
                <c:pt idx="93">
                  <c:v>28.95</c:v>
                </c:pt>
                <c:pt idx="94">
                  <c:v>29.4</c:v>
                </c:pt>
                <c:pt idx="95">
                  <c:v>30.05</c:v>
                </c:pt>
                <c:pt idx="96">
                  <c:v>30.150000000000031</c:v>
                </c:pt>
                <c:pt idx="97">
                  <c:v>31</c:v>
                </c:pt>
                <c:pt idx="98">
                  <c:v>32</c:v>
                </c:pt>
                <c:pt idx="99">
                  <c:v>32.449999999999996</c:v>
                </c:pt>
                <c:pt idx="100">
                  <c:v>33.949999999999996</c:v>
                </c:pt>
                <c:pt idx="101">
                  <c:v>34.349999999999994</c:v>
                </c:pt>
                <c:pt idx="102">
                  <c:v>35</c:v>
                </c:pt>
                <c:pt idx="103">
                  <c:v>36</c:v>
                </c:pt>
                <c:pt idx="104">
                  <c:v>37</c:v>
                </c:pt>
                <c:pt idx="105">
                  <c:v>37.5</c:v>
                </c:pt>
                <c:pt idx="106">
                  <c:v>38</c:v>
                </c:pt>
                <c:pt idx="107">
                  <c:v>38.5</c:v>
                </c:pt>
                <c:pt idx="108">
                  <c:v>39.75</c:v>
                </c:pt>
                <c:pt idx="109">
                  <c:v>39.449999999999996</c:v>
                </c:pt>
                <c:pt idx="110">
                  <c:v>39.700000000000003</c:v>
                </c:pt>
                <c:pt idx="111">
                  <c:v>40</c:v>
                </c:pt>
                <c:pt idx="112">
                  <c:v>40.15</c:v>
                </c:pt>
                <c:pt idx="113">
                  <c:v>40.65</c:v>
                </c:pt>
                <c:pt idx="114">
                  <c:v>40.700000000000003</c:v>
                </c:pt>
                <c:pt idx="115">
                  <c:v>42.2</c:v>
                </c:pt>
                <c:pt idx="116">
                  <c:v>42.15</c:v>
                </c:pt>
                <c:pt idx="117">
                  <c:v>42.7</c:v>
                </c:pt>
                <c:pt idx="118">
                  <c:v>42.9</c:v>
                </c:pt>
                <c:pt idx="119">
                  <c:v>44.25</c:v>
                </c:pt>
                <c:pt idx="120">
                  <c:v>44.55</c:v>
                </c:pt>
                <c:pt idx="121">
                  <c:v>43.65</c:v>
                </c:pt>
                <c:pt idx="122">
                  <c:v>44.75</c:v>
                </c:pt>
                <c:pt idx="123">
                  <c:v>46.3</c:v>
                </c:pt>
                <c:pt idx="124">
                  <c:v>46.1</c:v>
                </c:pt>
                <c:pt idx="125">
                  <c:v>46.3</c:v>
                </c:pt>
                <c:pt idx="126">
                  <c:v>46.75</c:v>
                </c:pt>
                <c:pt idx="127">
                  <c:v>48</c:v>
                </c:pt>
                <c:pt idx="128">
                  <c:v>49.849999999999994</c:v>
                </c:pt>
                <c:pt idx="129">
                  <c:v>50.75</c:v>
                </c:pt>
                <c:pt idx="130">
                  <c:v>51</c:v>
                </c:pt>
                <c:pt idx="131">
                  <c:v>52.3</c:v>
                </c:pt>
                <c:pt idx="132">
                  <c:v>52.349999999999994</c:v>
                </c:pt>
                <c:pt idx="133">
                  <c:v>52.7</c:v>
                </c:pt>
                <c:pt idx="134">
                  <c:v>53.55</c:v>
                </c:pt>
                <c:pt idx="135">
                  <c:v>53.55</c:v>
                </c:pt>
                <c:pt idx="136">
                  <c:v>54.4</c:v>
                </c:pt>
                <c:pt idx="137">
                  <c:v>55.5</c:v>
                </c:pt>
                <c:pt idx="138">
                  <c:v>56.75</c:v>
                </c:pt>
                <c:pt idx="139">
                  <c:v>56.949999999999996</c:v>
                </c:pt>
                <c:pt idx="140">
                  <c:v>56.65</c:v>
                </c:pt>
                <c:pt idx="141">
                  <c:v>56.949999999999996</c:v>
                </c:pt>
                <c:pt idx="142">
                  <c:v>57.449999999999996</c:v>
                </c:pt>
                <c:pt idx="143">
                  <c:v>57.6</c:v>
                </c:pt>
                <c:pt idx="144">
                  <c:v>56.949999999999996</c:v>
                </c:pt>
                <c:pt idx="145">
                  <c:v>57.2</c:v>
                </c:pt>
                <c:pt idx="146">
                  <c:v>56.8</c:v>
                </c:pt>
                <c:pt idx="147">
                  <c:v>56.2</c:v>
                </c:pt>
                <c:pt idx="148">
                  <c:v>56.46</c:v>
                </c:pt>
                <c:pt idx="149">
                  <c:v>57</c:v>
                </c:pt>
                <c:pt idx="150">
                  <c:v>58</c:v>
                </c:pt>
                <c:pt idx="151">
                  <c:v>58.349999999999994</c:v>
                </c:pt>
                <c:pt idx="152">
                  <c:v>58.6</c:v>
                </c:pt>
                <c:pt idx="153">
                  <c:v>59</c:v>
                </c:pt>
                <c:pt idx="154">
                  <c:v>59.7</c:v>
                </c:pt>
                <c:pt idx="155">
                  <c:v>59.5</c:v>
                </c:pt>
                <c:pt idx="156">
                  <c:v>59.7</c:v>
                </c:pt>
                <c:pt idx="157">
                  <c:v>60</c:v>
                </c:pt>
                <c:pt idx="158">
                  <c:v>60.949999999999996</c:v>
                </c:pt>
                <c:pt idx="159">
                  <c:v>61.15</c:v>
                </c:pt>
                <c:pt idx="160">
                  <c:v>62</c:v>
                </c:pt>
                <c:pt idx="161">
                  <c:v>62.449999999999996</c:v>
                </c:pt>
                <c:pt idx="162">
                  <c:v>62.6</c:v>
                </c:pt>
                <c:pt idx="163">
                  <c:v>63.2</c:v>
                </c:pt>
                <c:pt idx="164">
                  <c:v>63.6</c:v>
                </c:pt>
                <c:pt idx="165">
                  <c:v>64.45</c:v>
                </c:pt>
                <c:pt idx="166">
                  <c:v>65</c:v>
                </c:pt>
                <c:pt idx="167">
                  <c:v>66</c:v>
                </c:pt>
                <c:pt idx="168">
                  <c:v>67</c:v>
                </c:pt>
                <c:pt idx="169">
                  <c:v>67.75</c:v>
                </c:pt>
                <c:pt idx="170">
                  <c:v>68.2</c:v>
                </c:pt>
                <c:pt idx="171">
                  <c:v>69.2</c:v>
                </c:pt>
                <c:pt idx="172">
                  <c:v>69.7</c:v>
                </c:pt>
                <c:pt idx="173">
                  <c:v>70.25</c:v>
                </c:pt>
                <c:pt idx="174">
                  <c:v>70.2</c:v>
                </c:pt>
                <c:pt idx="175">
                  <c:v>71</c:v>
                </c:pt>
                <c:pt idx="176">
                  <c:v>71.900000000000006</c:v>
                </c:pt>
                <c:pt idx="177">
                  <c:v>72.2</c:v>
                </c:pt>
                <c:pt idx="178">
                  <c:v>73.149999999999991</c:v>
                </c:pt>
                <c:pt idx="179">
                  <c:v>74</c:v>
                </c:pt>
                <c:pt idx="180">
                  <c:v>75</c:v>
                </c:pt>
                <c:pt idx="181">
                  <c:v>76</c:v>
                </c:pt>
                <c:pt idx="182">
                  <c:v>77</c:v>
                </c:pt>
                <c:pt idx="183">
                  <c:v>78</c:v>
                </c:pt>
                <c:pt idx="184">
                  <c:v>78.7</c:v>
                </c:pt>
                <c:pt idx="185">
                  <c:v>78.8</c:v>
                </c:pt>
                <c:pt idx="186">
                  <c:v>79.2</c:v>
                </c:pt>
                <c:pt idx="187">
                  <c:v>78.95</c:v>
                </c:pt>
                <c:pt idx="188">
                  <c:v>79</c:v>
                </c:pt>
                <c:pt idx="189">
                  <c:v>79.5</c:v>
                </c:pt>
                <c:pt idx="190">
                  <c:v>80</c:v>
                </c:pt>
                <c:pt idx="191">
                  <c:v>81</c:v>
                </c:pt>
                <c:pt idx="192">
                  <c:v>82</c:v>
                </c:pt>
                <c:pt idx="193">
                  <c:v>82.6</c:v>
                </c:pt>
                <c:pt idx="194">
                  <c:v>83</c:v>
                </c:pt>
                <c:pt idx="195">
                  <c:v>84</c:v>
                </c:pt>
                <c:pt idx="196">
                  <c:v>85</c:v>
                </c:pt>
                <c:pt idx="197">
                  <c:v>86</c:v>
                </c:pt>
                <c:pt idx="198">
                  <c:v>87</c:v>
                </c:pt>
                <c:pt idx="199">
                  <c:v>87.7</c:v>
                </c:pt>
                <c:pt idx="200">
                  <c:v>89</c:v>
                </c:pt>
                <c:pt idx="201">
                  <c:v>89.9</c:v>
                </c:pt>
                <c:pt idx="202">
                  <c:v>90</c:v>
                </c:pt>
              </c:numCache>
            </c:numRef>
          </c:xVal>
          <c:yVal>
            <c:numRef>
              <c:f>'Macintosh HD:Users:ChikiJo:Desktop:[MAP wasim.xls]Maps'!$G$2:$G$230</c:f>
              <c:numCache>
                <c:formatCode>General</c:formatCode>
                <c:ptCount val="229"/>
                <c:pt idx="0">
                  <c:v>54.75</c:v>
                </c:pt>
                <c:pt idx="1">
                  <c:v>55.3</c:v>
                </c:pt>
                <c:pt idx="2">
                  <c:v>56</c:v>
                </c:pt>
                <c:pt idx="3">
                  <c:v>56.5</c:v>
                </c:pt>
                <c:pt idx="4">
                  <c:v>56.3</c:v>
                </c:pt>
                <c:pt idx="5">
                  <c:v>56.7</c:v>
                </c:pt>
                <c:pt idx="6">
                  <c:v>57</c:v>
                </c:pt>
                <c:pt idx="7">
                  <c:v>57.75</c:v>
                </c:pt>
                <c:pt idx="8">
                  <c:v>56.9</c:v>
                </c:pt>
                <c:pt idx="9">
                  <c:v>56.2</c:v>
                </c:pt>
                <c:pt idx="10">
                  <c:v>56</c:v>
                </c:pt>
                <c:pt idx="11">
                  <c:v>56</c:v>
                </c:pt>
                <c:pt idx="12">
                  <c:v>56.2</c:v>
                </c:pt>
                <c:pt idx="13">
                  <c:v>56</c:v>
                </c:pt>
                <c:pt idx="14">
                  <c:v>55.05</c:v>
                </c:pt>
                <c:pt idx="15">
                  <c:v>54.7</c:v>
                </c:pt>
                <c:pt idx="16">
                  <c:v>55</c:v>
                </c:pt>
                <c:pt idx="17">
                  <c:v>56</c:v>
                </c:pt>
                <c:pt idx="18">
                  <c:v>57</c:v>
                </c:pt>
                <c:pt idx="19">
                  <c:v>58</c:v>
                </c:pt>
                <c:pt idx="20">
                  <c:v>58.4</c:v>
                </c:pt>
                <c:pt idx="21">
                  <c:v>59.1</c:v>
                </c:pt>
                <c:pt idx="22">
                  <c:v>59.6</c:v>
                </c:pt>
                <c:pt idx="23">
                  <c:v>59.849999999999994</c:v>
                </c:pt>
                <c:pt idx="24">
                  <c:v>60</c:v>
                </c:pt>
                <c:pt idx="25">
                  <c:v>59.5</c:v>
                </c:pt>
                <c:pt idx="26">
                  <c:v>59.3</c:v>
                </c:pt>
                <c:pt idx="27">
                  <c:v>59</c:v>
                </c:pt>
                <c:pt idx="28">
                  <c:v>59.2</c:v>
                </c:pt>
                <c:pt idx="29">
                  <c:v>59.25</c:v>
                </c:pt>
                <c:pt idx="30">
                  <c:v>60</c:v>
                </c:pt>
                <c:pt idx="31">
                  <c:v>60.349999999999994</c:v>
                </c:pt>
                <c:pt idx="32">
                  <c:v>60.5</c:v>
                </c:pt>
                <c:pt idx="33">
                  <c:v>59.9</c:v>
                </c:pt>
                <c:pt idx="34">
                  <c:v>59.6</c:v>
                </c:pt>
                <c:pt idx="35">
                  <c:v>59.05</c:v>
                </c:pt>
                <c:pt idx="36">
                  <c:v>58.9</c:v>
                </c:pt>
                <c:pt idx="37">
                  <c:v>57.949999999999996</c:v>
                </c:pt>
                <c:pt idx="38">
                  <c:v>57.4</c:v>
                </c:pt>
                <c:pt idx="39">
                  <c:v>56.849999999999994</c:v>
                </c:pt>
                <c:pt idx="40">
                  <c:v>56.65</c:v>
                </c:pt>
                <c:pt idx="41">
                  <c:v>56</c:v>
                </c:pt>
                <c:pt idx="42">
                  <c:v>56.15</c:v>
                </c:pt>
                <c:pt idx="43">
                  <c:v>56</c:v>
                </c:pt>
                <c:pt idx="44">
                  <c:v>55.25</c:v>
                </c:pt>
                <c:pt idx="45">
                  <c:v>55.5</c:v>
                </c:pt>
                <c:pt idx="46">
                  <c:v>55.949999999999996</c:v>
                </c:pt>
                <c:pt idx="47">
                  <c:v>55.6</c:v>
                </c:pt>
                <c:pt idx="48">
                  <c:v>55</c:v>
                </c:pt>
                <c:pt idx="49">
                  <c:v>54.3</c:v>
                </c:pt>
                <c:pt idx="50">
                  <c:v>54.4</c:v>
                </c:pt>
                <c:pt idx="51">
                  <c:v>54.3</c:v>
                </c:pt>
                <c:pt idx="52">
                  <c:v>54.5</c:v>
                </c:pt>
                <c:pt idx="53">
                  <c:v>54.5</c:v>
                </c:pt>
                <c:pt idx="54">
                  <c:v>54</c:v>
                </c:pt>
                <c:pt idx="55">
                  <c:v>53.75</c:v>
                </c:pt>
                <c:pt idx="56">
                  <c:v>53.4</c:v>
                </c:pt>
                <c:pt idx="57">
                  <c:v>53.25</c:v>
                </c:pt>
                <c:pt idx="58">
                  <c:v>53.449999999999996</c:v>
                </c:pt>
                <c:pt idx="59">
                  <c:v>53.849999999999994</c:v>
                </c:pt>
                <c:pt idx="60">
                  <c:v>54</c:v>
                </c:pt>
                <c:pt idx="61">
                  <c:v>55</c:v>
                </c:pt>
                <c:pt idx="62">
                  <c:v>56</c:v>
                </c:pt>
                <c:pt idx="63">
                  <c:v>56.349999999999994</c:v>
                </c:pt>
                <c:pt idx="64">
                  <c:v>57</c:v>
                </c:pt>
                <c:pt idx="65">
                  <c:v>57.4</c:v>
                </c:pt>
                <c:pt idx="66">
                  <c:v>57</c:v>
                </c:pt>
                <c:pt idx="67">
                  <c:v>56.8</c:v>
                </c:pt>
                <c:pt idx="68">
                  <c:v>56.6</c:v>
                </c:pt>
                <c:pt idx="69">
                  <c:v>56.2</c:v>
                </c:pt>
                <c:pt idx="70">
                  <c:v>56.6</c:v>
                </c:pt>
                <c:pt idx="71">
                  <c:v>57.1</c:v>
                </c:pt>
                <c:pt idx="72">
                  <c:v>56.849999999999994</c:v>
                </c:pt>
                <c:pt idx="73">
                  <c:v>56.449999999999996</c:v>
                </c:pt>
                <c:pt idx="74">
                  <c:v>55.949999999999996</c:v>
                </c:pt>
                <c:pt idx="75">
                  <c:v>56.349999999999994</c:v>
                </c:pt>
                <c:pt idx="76">
                  <c:v>57</c:v>
                </c:pt>
                <c:pt idx="77">
                  <c:v>57.15</c:v>
                </c:pt>
                <c:pt idx="78">
                  <c:v>56.4</c:v>
                </c:pt>
                <c:pt idx="79">
                  <c:v>56.449999999999996</c:v>
                </c:pt>
                <c:pt idx="80">
                  <c:v>57.1</c:v>
                </c:pt>
                <c:pt idx="81">
                  <c:v>57.349999999999994</c:v>
                </c:pt>
                <c:pt idx="82">
                  <c:v>58</c:v>
                </c:pt>
                <c:pt idx="83">
                  <c:v>58.7</c:v>
                </c:pt>
                <c:pt idx="84">
                  <c:v>59</c:v>
                </c:pt>
                <c:pt idx="85">
                  <c:v>60</c:v>
                </c:pt>
                <c:pt idx="86">
                  <c:v>60.3</c:v>
                </c:pt>
                <c:pt idx="87">
                  <c:v>60</c:v>
                </c:pt>
                <c:pt idx="88">
                  <c:v>59</c:v>
                </c:pt>
                <c:pt idx="89">
                  <c:v>58.5</c:v>
                </c:pt>
                <c:pt idx="90">
                  <c:v>58.8</c:v>
                </c:pt>
                <c:pt idx="91">
                  <c:v>59.2</c:v>
                </c:pt>
                <c:pt idx="92">
                  <c:v>59.6</c:v>
                </c:pt>
                <c:pt idx="93">
                  <c:v>60</c:v>
                </c:pt>
                <c:pt idx="94">
                  <c:v>61</c:v>
                </c:pt>
                <c:pt idx="95">
                  <c:v>62</c:v>
                </c:pt>
                <c:pt idx="96">
                  <c:v>63.25</c:v>
                </c:pt>
                <c:pt idx="97">
                  <c:v>63.55</c:v>
                </c:pt>
                <c:pt idx="98">
                  <c:v>64.149999999999991</c:v>
                </c:pt>
                <c:pt idx="99">
                  <c:v>64.599999999999994</c:v>
                </c:pt>
                <c:pt idx="100">
                  <c:v>63.9</c:v>
                </c:pt>
                <c:pt idx="101">
                  <c:v>64.599999999999994</c:v>
                </c:pt>
                <c:pt idx="102">
                  <c:v>64.55</c:v>
                </c:pt>
                <c:pt idx="103">
                  <c:v>64.3</c:v>
                </c:pt>
                <c:pt idx="104">
                  <c:v>64</c:v>
                </c:pt>
                <c:pt idx="105">
                  <c:v>64</c:v>
                </c:pt>
                <c:pt idx="106">
                  <c:v>65</c:v>
                </c:pt>
                <c:pt idx="107">
                  <c:v>65.099999999999994</c:v>
                </c:pt>
                <c:pt idx="108">
                  <c:v>64.400000000000006</c:v>
                </c:pt>
                <c:pt idx="109">
                  <c:v>64.099999999999994</c:v>
                </c:pt>
                <c:pt idx="110">
                  <c:v>63.9</c:v>
                </c:pt>
                <c:pt idx="111">
                  <c:v>64</c:v>
                </c:pt>
                <c:pt idx="112">
                  <c:v>64.400000000000006</c:v>
                </c:pt>
                <c:pt idx="113">
                  <c:v>64.7</c:v>
                </c:pt>
                <c:pt idx="114">
                  <c:v>65.149999999999991</c:v>
                </c:pt>
                <c:pt idx="115">
                  <c:v>64.849999999999994</c:v>
                </c:pt>
                <c:pt idx="116">
                  <c:v>64.05</c:v>
                </c:pt>
                <c:pt idx="117">
                  <c:v>64.25</c:v>
                </c:pt>
                <c:pt idx="118">
                  <c:v>65.099999999999994</c:v>
                </c:pt>
                <c:pt idx="119">
                  <c:v>64.75</c:v>
                </c:pt>
                <c:pt idx="120">
                  <c:v>65.099999999999994</c:v>
                </c:pt>
                <c:pt idx="121">
                  <c:v>66.7</c:v>
                </c:pt>
                <c:pt idx="122">
                  <c:v>66.8</c:v>
                </c:pt>
                <c:pt idx="123">
                  <c:v>68.5</c:v>
                </c:pt>
                <c:pt idx="124">
                  <c:v>69</c:v>
                </c:pt>
                <c:pt idx="125">
                  <c:v>69.2</c:v>
                </c:pt>
                <c:pt idx="126">
                  <c:v>68.8</c:v>
                </c:pt>
                <c:pt idx="127">
                  <c:v>69</c:v>
                </c:pt>
                <c:pt idx="128">
                  <c:v>70.099999999999994</c:v>
                </c:pt>
                <c:pt idx="129">
                  <c:v>69.3</c:v>
                </c:pt>
                <c:pt idx="130">
                  <c:v>69.8</c:v>
                </c:pt>
                <c:pt idx="131">
                  <c:v>69.900000000000006</c:v>
                </c:pt>
                <c:pt idx="132">
                  <c:v>69.45</c:v>
                </c:pt>
                <c:pt idx="133">
                  <c:v>68.95</c:v>
                </c:pt>
                <c:pt idx="134">
                  <c:v>69.5</c:v>
                </c:pt>
                <c:pt idx="135">
                  <c:v>70.099999999999994</c:v>
                </c:pt>
                <c:pt idx="136">
                  <c:v>70.45</c:v>
                </c:pt>
                <c:pt idx="137">
                  <c:v>70.05</c:v>
                </c:pt>
                <c:pt idx="138">
                  <c:v>70</c:v>
                </c:pt>
                <c:pt idx="139">
                  <c:v>70.400000000000006</c:v>
                </c:pt>
                <c:pt idx="140">
                  <c:v>70.849999999999994</c:v>
                </c:pt>
                <c:pt idx="141">
                  <c:v>71.599999999999994</c:v>
                </c:pt>
                <c:pt idx="142">
                  <c:v>71.75</c:v>
                </c:pt>
                <c:pt idx="143">
                  <c:v>72</c:v>
                </c:pt>
                <c:pt idx="144">
                  <c:v>72.400000000000006</c:v>
                </c:pt>
                <c:pt idx="145">
                  <c:v>73.55</c:v>
                </c:pt>
                <c:pt idx="146">
                  <c:v>73.8</c:v>
                </c:pt>
                <c:pt idx="147">
                  <c:v>74.400000000000006</c:v>
                </c:pt>
                <c:pt idx="148">
                  <c:v>74.45</c:v>
                </c:pt>
                <c:pt idx="149">
                  <c:v>74.2</c:v>
                </c:pt>
                <c:pt idx="150">
                  <c:v>74.3</c:v>
                </c:pt>
                <c:pt idx="151">
                  <c:v>75.349999999999994</c:v>
                </c:pt>
                <c:pt idx="152">
                  <c:v>75.149999999999991</c:v>
                </c:pt>
                <c:pt idx="153">
                  <c:v>77</c:v>
                </c:pt>
                <c:pt idx="154">
                  <c:v>77.900000000000006</c:v>
                </c:pt>
                <c:pt idx="155">
                  <c:v>78.5</c:v>
                </c:pt>
                <c:pt idx="156">
                  <c:v>79</c:v>
                </c:pt>
                <c:pt idx="157">
                  <c:v>79.649999999999991</c:v>
                </c:pt>
                <c:pt idx="158">
                  <c:v>79.8</c:v>
                </c:pt>
                <c:pt idx="159">
                  <c:v>80.25</c:v>
                </c:pt>
                <c:pt idx="160">
                  <c:v>80.849999999999994</c:v>
                </c:pt>
                <c:pt idx="161">
                  <c:v>80.75</c:v>
                </c:pt>
                <c:pt idx="162">
                  <c:v>81.599999999999994</c:v>
                </c:pt>
                <c:pt idx="163">
                  <c:v>82</c:v>
                </c:pt>
                <c:pt idx="164">
                  <c:v>82.8</c:v>
                </c:pt>
                <c:pt idx="165">
                  <c:v>82.5</c:v>
                </c:pt>
                <c:pt idx="166">
                  <c:v>83.75</c:v>
                </c:pt>
                <c:pt idx="167">
                  <c:v>83.66</c:v>
                </c:pt>
                <c:pt idx="168">
                  <c:v>83.45</c:v>
                </c:pt>
                <c:pt idx="169">
                  <c:v>83.1</c:v>
                </c:pt>
                <c:pt idx="170">
                  <c:v>83.45</c:v>
                </c:pt>
                <c:pt idx="171">
                  <c:v>83.5</c:v>
                </c:pt>
                <c:pt idx="172">
                  <c:v>84</c:v>
                </c:pt>
                <c:pt idx="173">
                  <c:v>84.8</c:v>
                </c:pt>
                <c:pt idx="174">
                  <c:v>85.25</c:v>
                </c:pt>
                <c:pt idx="175">
                  <c:v>85.1</c:v>
                </c:pt>
                <c:pt idx="176">
                  <c:v>84.35</c:v>
                </c:pt>
                <c:pt idx="177">
                  <c:v>84.3</c:v>
                </c:pt>
                <c:pt idx="178">
                  <c:v>85.1</c:v>
                </c:pt>
                <c:pt idx="179">
                  <c:v>84.55</c:v>
                </c:pt>
                <c:pt idx="180">
                  <c:v>84.45</c:v>
                </c:pt>
                <c:pt idx="181">
                  <c:v>84.7</c:v>
                </c:pt>
                <c:pt idx="182">
                  <c:v>84</c:v>
                </c:pt>
                <c:pt idx="183">
                  <c:v>83.25</c:v>
                </c:pt>
                <c:pt idx="184">
                  <c:v>83.1</c:v>
                </c:pt>
                <c:pt idx="185">
                  <c:v>82.55</c:v>
                </c:pt>
                <c:pt idx="186">
                  <c:v>82.649999999999991</c:v>
                </c:pt>
                <c:pt idx="187">
                  <c:v>83.1</c:v>
                </c:pt>
                <c:pt idx="188">
                  <c:v>83.5</c:v>
                </c:pt>
                <c:pt idx="189">
                  <c:v>84.05</c:v>
                </c:pt>
                <c:pt idx="190">
                  <c:v>83.7</c:v>
                </c:pt>
                <c:pt idx="191">
                  <c:v>83.2</c:v>
                </c:pt>
                <c:pt idx="192">
                  <c:v>82.85</c:v>
                </c:pt>
                <c:pt idx="193">
                  <c:v>82</c:v>
                </c:pt>
                <c:pt idx="194">
                  <c:v>81.2</c:v>
                </c:pt>
                <c:pt idx="195">
                  <c:v>81.8</c:v>
                </c:pt>
                <c:pt idx="196">
                  <c:v>82</c:v>
                </c:pt>
                <c:pt idx="197">
                  <c:v>82.8</c:v>
                </c:pt>
                <c:pt idx="198">
                  <c:v>83</c:v>
                </c:pt>
                <c:pt idx="199">
                  <c:v>83.45</c:v>
                </c:pt>
                <c:pt idx="200">
                  <c:v>83.1</c:v>
                </c:pt>
                <c:pt idx="201">
                  <c:v>82.9</c:v>
                </c:pt>
                <c:pt idx="202">
                  <c:v>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CF5-4B9B-832E-5BD47576EC26}"/>
            </c:ext>
          </c:extLst>
        </c:ser>
        <c:ser>
          <c:idx val="1"/>
          <c:order val="3"/>
          <c:tx>
            <c:v>Musculus</c:v>
          </c:tx>
          <c:spPr>
            <a:ln>
              <a:noFill/>
            </a:ln>
          </c:spPr>
          <c:marker>
            <c:symbol val="circle"/>
            <c:size val="7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Sheet1!$C$102:$C$224</c:f>
              <c:numCache>
                <c:formatCode>General</c:formatCode>
                <c:ptCount val="123"/>
                <c:pt idx="0">
                  <c:v>82.7</c:v>
                </c:pt>
                <c:pt idx="1">
                  <c:v>73.75</c:v>
                </c:pt>
                <c:pt idx="2">
                  <c:v>83.6</c:v>
                </c:pt>
                <c:pt idx="3">
                  <c:v>78.2</c:v>
                </c:pt>
                <c:pt idx="4">
                  <c:v>73.75</c:v>
                </c:pt>
                <c:pt idx="5">
                  <c:v>19.150000000000031</c:v>
                </c:pt>
                <c:pt idx="6">
                  <c:v>19.150000000000031</c:v>
                </c:pt>
                <c:pt idx="7">
                  <c:v>-54.1</c:v>
                </c:pt>
                <c:pt idx="8">
                  <c:v>-54.1</c:v>
                </c:pt>
                <c:pt idx="9">
                  <c:v>24.2</c:v>
                </c:pt>
                <c:pt idx="10">
                  <c:v>73.75</c:v>
                </c:pt>
                <c:pt idx="11">
                  <c:v>79.2</c:v>
                </c:pt>
                <c:pt idx="12">
                  <c:v>73.75</c:v>
                </c:pt>
                <c:pt idx="13">
                  <c:v>73.75</c:v>
                </c:pt>
                <c:pt idx="14">
                  <c:v>59.449999999999996</c:v>
                </c:pt>
                <c:pt idx="15">
                  <c:v>59.449999999999996</c:v>
                </c:pt>
                <c:pt idx="16">
                  <c:v>19.2</c:v>
                </c:pt>
                <c:pt idx="17">
                  <c:v>60.65</c:v>
                </c:pt>
                <c:pt idx="18">
                  <c:v>69.599999999999994</c:v>
                </c:pt>
                <c:pt idx="19">
                  <c:v>69.599999999999994</c:v>
                </c:pt>
                <c:pt idx="20">
                  <c:v>13.950000000000006</c:v>
                </c:pt>
                <c:pt idx="21">
                  <c:v>-54.1</c:v>
                </c:pt>
                <c:pt idx="22">
                  <c:v>23.75</c:v>
                </c:pt>
                <c:pt idx="23">
                  <c:v>23.75</c:v>
                </c:pt>
                <c:pt idx="24">
                  <c:v>15.6</c:v>
                </c:pt>
                <c:pt idx="25">
                  <c:v>-54.1</c:v>
                </c:pt>
                <c:pt idx="26">
                  <c:v>15.6</c:v>
                </c:pt>
                <c:pt idx="27">
                  <c:v>15.6</c:v>
                </c:pt>
                <c:pt idx="28">
                  <c:v>84.5</c:v>
                </c:pt>
                <c:pt idx="29">
                  <c:v>84.5</c:v>
                </c:pt>
                <c:pt idx="30">
                  <c:v>22.95</c:v>
                </c:pt>
                <c:pt idx="31">
                  <c:v>22.95</c:v>
                </c:pt>
                <c:pt idx="32">
                  <c:v>22.95</c:v>
                </c:pt>
                <c:pt idx="33">
                  <c:v>24.05</c:v>
                </c:pt>
                <c:pt idx="34">
                  <c:v>17.3</c:v>
                </c:pt>
                <c:pt idx="35">
                  <c:v>27.4</c:v>
                </c:pt>
                <c:pt idx="36">
                  <c:v>27.3</c:v>
                </c:pt>
                <c:pt idx="37">
                  <c:v>27.4</c:v>
                </c:pt>
                <c:pt idx="38">
                  <c:v>84.1</c:v>
                </c:pt>
                <c:pt idx="39">
                  <c:v>73.75</c:v>
                </c:pt>
                <c:pt idx="40">
                  <c:v>78.2</c:v>
                </c:pt>
                <c:pt idx="41">
                  <c:v>78.2</c:v>
                </c:pt>
                <c:pt idx="42">
                  <c:v>84.5</c:v>
                </c:pt>
                <c:pt idx="43">
                  <c:v>84.5</c:v>
                </c:pt>
                <c:pt idx="44">
                  <c:v>84.5</c:v>
                </c:pt>
                <c:pt idx="45">
                  <c:v>83.9</c:v>
                </c:pt>
                <c:pt idx="46">
                  <c:v>83.9</c:v>
                </c:pt>
                <c:pt idx="47">
                  <c:v>83.9</c:v>
                </c:pt>
                <c:pt idx="48">
                  <c:v>52.849999999999994</c:v>
                </c:pt>
                <c:pt idx="49">
                  <c:v>52.849999999999994</c:v>
                </c:pt>
                <c:pt idx="50">
                  <c:v>27.4</c:v>
                </c:pt>
                <c:pt idx="51">
                  <c:v>27.4</c:v>
                </c:pt>
                <c:pt idx="52">
                  <c:v>13.950000000000006</c:v>
                </c:pt>
                <c:pt idx="53">
                  <c:v>27.4</c:v>
                </c:pt>
                <c:pt idx="54">
                  <c:v>19.150000000000031</c:v>
                </c:pt>
                <c:pt idx="55">
                  <c:v>20.75</c:v>
                </c:pt>
                <c:pt idx="56">
                  <c:v>27.4</c:v>
                </c:pt>
                <c:pt idx="57">
                  <c:v>84.1</c:v>
                </c:pt>
                <c:pt idx="58">
                  <c:v>69.599999999999994</c:v>
                </c:pt>
                <c:pt idx="59">
                  <c:v>69.599999999999994</c:v>
                </c:pt>
                <c:pt idx="60">
                  <c:v>13.950000000000006</c:v>
                </c:pt>
                <c:pt idx="62">
                  <c:v>60.05</c:v>
                </c:pt>
                <c:pt idx="63">
                  <c:v>60.05</c:v>
                </c:pt>
                <c:pt idx="64">
                  <c:v>18.55</c:v>
                </c:pt>
                <c:pt idx="65">
                  <c:v>22.95</c:v>
                </c:pt>
                <c:pt idx="66">
                  <c:v>21.75</c:v>
                </c:pt>
                <c:pt idx="67">
                  <c:v>51.7</c:v>
                </c:pt>
                <c:pt idx="68">
                  <c:v>-54.2</c:v>
                </c:pt>
                <c:pt idx="69">
                  <c:v>84.649999999999991</c:v>
                </c:pt>
                <c:pt idx="70">
                  <c:v>84.649999999999991</c:v>
                </c:pt>
                <c:pt idx="71">
                  <c:v>14.25</c:v>
                </c:pt>
                <c:pt idx="72">
                  <c:v>14.25</c:v>
                </c:pt>
                <c:pt idx="73">
                  <c:v>19.3</c:v>
                </c:pt>
                <c:pt idx="74">
                  <c:v>19.3</c:v>
                </c:pt>
                <c:pt idx="75">
                  <c:v>29.9</c:v>
                </c:pt>
                <c:pt idx="76">
                  <c:v>19.3</c:v>
                </c:pt>
                <c:pt idx="77">
                  <c:v>19.3</c:v>
                </c:pt>
                <c:pt idx="78">
                  <c:v>14.25</c:v>
                </c:pt>
                <c:pt idx="79">
                  <c:v>29.95</c:v>
                </c:pt>
                <c:pt idx="80">
                  <c:v>69.849999999999994</c:v>
                </c:pt>
                <c:pt idx="81">
                  <c:v>51.449999999999996</c:v>
                </c:pt>
                <c:pt idx="82">
                  <c:v>23.75</c:v>
                </c:pt>
                <c:pt idx="83">
                  <c:v>23.75</c:v>
                </c:pt>
                <c:pt idx="84">
                  <c:v>23.75</c:v>
                </c:pt>
                <c:pt idx="85">
                  <c:v>23.75</c:v>
                </c:pt>
                <c:pt idx="86">
                  <c:v>69.599999999999994</c:v>
                </c:pt>
                <c:pt idx="87">
                  <c:v>70.25</c:v>
                </c:pt>
                <c:pt idx="88">
                  <c:v>70.25</c:v>
                </c:pt>
                <c:pt idx="89">
                  <c:v>69.849999999999994</c:v>
                </c:pt>
                <c:pt idx="90">
                  <c:v>69.849999999999994</c:v>
                </c:pt>
                <c:pt idx="91">
                  <c:v>70.25</c:v>
                </c:pt>
                <c:pt idx="92">
                  <c:v>15.6</c:v>
                </c:pt>
                <c:pt idx="93">
                  <c:v>21.75</c:v>
                </c:pt>
                <c:pt idx="94">
                  <c:v>69.849999999999994</c:v>
                </c:pt>
                <c:pt idx="95">
                  <c:v>51.449999999999996</c:v>
                </c:pt>
                <c:pt idx="96">
                  <c:v>51.449999999999996</c:v>
                </c:pt>
                <c:pt idx="97">
                  <c:v>26.6</c:v>
                </c:pt>
                <c:pt idx="98">
                  <c:v>83.6</c:v>
                </c:pt>
                <c:pt idx="99">
                  <c:v>83.6</c:v>
                </c:pt>
                <c:pt idx="100">
                  <c:v>52.849999999999994</c:v>
                </c:pt>
                <c:pt idx="101">
                  <c:v>52.849999999999994</c:v>
                </c:pt>
                <c:pt idx="102">
                  <c:v>52.849999999999994</c:v>
                </c:pt>
                <c:pt idx="103">
                  <c:v>55.8</c:v>
                </c:pt>
                <c:pt idx="104">
                  <c:v>83.6</c:v>
                </c:pt>
                <c:pt idx="105">
                  <c:v>69.599999999999994</c:v>
                </c:pt>
                <c:pt idx="106">
                  <c:v>83.55</c:v>
                </c:pt>
                <c:pt idx="107">
                  <c:v>83.9</c:v>
                </c:pt>
                <c:pt idx="108">
                  <c:v>83.9</c:v>
                </c:pt>
                <c:pt idx="109">
                  <c:v>83.9</c:v>
                </c:pt>
                <c:pt idx="110">
                  <c:v>83.9</c:v>
                </c:pt>
                <c:pt idx="111">
                  <c:v>-54.1</c:v>
                </c:pt>
                <c:pt idx="112">
                  <c:v>78.2</c:v>
                </c:pt>
                <c:pt idx="113">
                  <c:v>78.2</c:v>
                </c:pt>
                <c:pt idx="114">
                  <c:v>23.75</c:v>
                </c:pt>
                <c:pt idx="115">
                  <c:v>23.75</c:v>
                </c:pt>
                <c:pt idx="116">
                  <c:v>69.849999999999994</c:v>
                </c:pt>
                <c:pt idx="117">
                  <c:v>23.75</c:v>
                </c:pt>
                <c:pt idx="118">
                  <c:v>46.4</c:v>
                </c:pt>
                <c:pt idx="119">
                  <c:v>46.4</c:v>
                </c:pt>
                <c:pt idx="120">
                  <c:v>46.4</c:v>
                </c:pt>
                <c:pt idx="121">
                  <c:v>60.4</c:v>
                </c:pt>
                <c:pt idx="122">
                  <c:v>52.849999999999994</c:v>
                </c:pt>
              </c:numCache>
            </c:numRef>
          </c:xVal>
          <c:yVal>
            <c:numRef>
              <c:f>Sheet1!$D$102:$D$224</c:f>
              <c:numCache>
                <c:formatCode>General</c:formatCode>
                <c:ptCount val="123"/>
                <c:pt idx="0">
                  <c:v>71.179999999999978</c:v>
                </c:pt>
                <c:pt idx="1">
                  <c:v>59.1</c:v>
                </c:pt>
                <c:pt idx="2">
                  <c:v>66.7</c:v>
                </c:pt>
                <c:pt idx="3">
                  <c:v>62.1</c:v>
                </c:pt>
                <c:pt idx="4">
                  <c:v>59.1</c:v>
                </c:pt>
                <c:pt idx="5">
                  <c:v>54.75</c:v>
                </c:pt>
                <c:pt idx="6">
                  <c:v>54.75</c:v>
                </c:pt>
                <c:pt idx="7">
                  <c:v>68.5</c:v>
                </c:pt>
                <c:pt idx="8">
                  <c:v>68.5</c:v>
                </c:pt>
                <c:pt idx="9">
                  <c:v>45.949999999999996</c:v>
                </c:pt>
                <c:pt idx="10">
                  <c:v>59.1</c:v>
                </c:pt>
                <c:pt idx="11">
                  <c:v>66.400000000000006</c:v>
                </c:pt>
                <c:pt idx="12">
                  <c:v>59.1</c:v>
                </c:pt>
                <c:pt idx="13">
                  <c:v>59.1</c:v>
                </c:pt>
                <c:pt idx="14">
                  <c:v>54.8</c:v>
                </c:pt>
                <c:pt idx="15">
                  <c:v>54.8</c:v>
                </c:pt>
                <c:pt idx="16">
                  <c:v>56.849999999999994</c:v>
                </c:pt>
                <c:pt idx="17">
                  <c:v>56.349999999999994</c:v>
                </c:pt>
                <c:pt idx="18">
                  <c:v>59</c:v>
                </c:pt>
                <c:pt idx="19">
                  <c:v>59</c:v>
                </c:pt>
                <c:pt idx="20">
                  <c:v>55.949999999999996</c:v>
                </c:pt>
                <c:pt idx="21">
                  <c:v>68.5</c:v>
                </c:pt>
                <c:pt idx="22">
                  <c:v>60.75</c:v>
                </c:pt>
                <c:pt idx="23">
                  <c:v>60.75</c:v>
                </c:pt>
                <c:pt idx="24">
                  <c:v>53.4</c:v>
                </c:pt>
                <c:pt idx="25">
                  <c:v>68.5</c:v>
                </c:pt>
                <c:pt idx="26">
                  <c:v>53.4</c:v>
                </c:pt>
                <c:pt idx="27">
                  <c:v>53.4</c:v>
                </c:pt>
                <c:pt idx="28">
                  <c:v>50</c:v>
                </c:pt>
                <c:pt idx="29">
                  <c:v>50</c:v>
                </c:pt>
                <c:pt idx="30">
                  <c:v>66.55</c:v>
                </c:pt>
                <c:pt idx="31">
                  <c:v>66.55</c:v>
                </c:pt>
                <c:pt idx="32">
                  <c:v>66.55</c:v>
                </c:pt>
                <c:pt idx="33">
                  <c:v>68.05</c:v>
                </c:pt>
                <c:pt idx="34">
                  <c:v>48.9</c:v>
                </c:pt>
                <c:pt idx="35">
                  <c:v>67.3</c:v>
                </c:pt>
                <c:pt idx="36">
                  <c:v>43</c:v>
                </c:pt>
                <c:pt idx="37">
                  <c:v>67.3</c:v>
                </c:pt>
                <c:pt idx="38">
                  <c:v>47.1</c:v>
                </c:pt>
                <c:pt idx="39">
                  <c:v>59.1</c:v>
                </c:pt>
                <c:pt idx="40">
                  <c:v>62.1</c:v>
                </c:pt>
                <c:pt idx="41">
                  <c:v>62.1</c:v>
                </c:pt>
                <c:pt idx="42">
                  <c:v>50</c:v>
                </c:pt>
                <c:pt idx="43">
                  <c:v>50</c:v>
                </c:pt>
                <c:pt idx="44">
                  <c:v>50</c:v>
                </c:pt>
                <c:pt idx="45">
                  <c:v>45.449999999999996</c:v>
                </c:pt>
                <c:pt idx="46">
                  <c:v>45.449999999999996</c:v>
                </c:pt>
                <c:pt idx="47">
                  <c:v>45.449999999999996</c:v>
                </c:pt>
                <c:pt idx="48">
                  <c:v>53.2</c:v>
                </c:pt>
                <c:pt idx="49">
                  <c:v>53.2</c:v>
                </c:pt>
                <c:pt idx="50">
                  <c:v>58.75</c:v>
                </c:pt>
                <c:pt idx="51">
                  <c:v>58.75</c:v>
                </c:pt>
                <c:pt idx="52">
                  <c:v>55.949999999999996</c:v>
                </c:pt>
                <c:pt idx="53">
                  <c:v>58.75</c:v>
                </c:pt>
                <c:pt idx="54">
                  <c:v>54.75</c:v>
                </c:pt>
                <c:pt idx="55">
                  <c:v>56.849999999999994</c:v>
                </c:pt>
                <c:pt idx="56">
                  <c:v>58.75</c:v>
                </c:pt>
                <c:pt idx="57">
                  <c:v>47.1</c:v>
                </c:pt>
                <c:pt idx="58">
                  <c:v>59</c:v>
                </c:pt>
                <c:pt idx="59">
                  <c:v>59</c:v>
                </c:pt>
                <c:pt idx="60">
                  <c:v>55.949999999999996</c:v>
                </c:pt>
                <c:pt idx="62">
                  <c:v>33.449999999999996</c:v>
                </c:pt>
                <c:pt idx="63">
                  <c:v>33.449999999999996</c:v>
                </c:pt>
                <c:pt idx="64">
                  <c:v>61.75</c:v>
                </c:pt>
                <c:pt idx="65">
                  <c:v>66.55</c:v>
                </c:pt>
                <c:pt idx="66">
                  <c:v>57.15</c:v>
                </c:pt>
                <c:pt idx="67">
                  <c:v>29.8</c:v>
                </c:pt>
                <c:pt idx="68">
                  <c:v>68.8</c:v>
                </c:pt>
                <c:pt idx="69">
                  <c:v>37.25</c:v>
                </c:pt>
                <c:pt idx="70">
                  <c:v>37.25</c:v>
                </c:pt>
                <c:pt idx="71">
                  <c:v>57.5</c:v>
                </c:pt>
                <c:pt idx="72">
                  <c:v>57.5</c:v>
                </c:pt>
                <c:pt idx="73">
                  <c:v>54.8</c:v>
                </c:pt>
                <c:pt idx="74">
                  <c:v>54.8</c:v>
                </c:pt>
                <c:pt idx="75">
                  <c:v>56.6</c:v>
                </c:pt>
                <c:pt idx="76">
                  <c:v>54.8</c:v>
                </c:pt>
                <c:pt idx="77">
                  <c:v>54.8</c:v>
                </c:pt>
                <c:pt idx="78">
                  <c:v>57.5</c:v>
                </c:pt>
                <c:pt idx="79">
                  <c:v>58.1</c:v>
                </c:pt>
                <c:pt idx="80">
                  <c:v>58.349999999999994</c:v>
                </c:pt>
                <c:pt idx="81">
                  <c:v>51.25</c:v>
                </c:pt>
                <c:pt idx="82">
                  <c:v>60.75</c:v>
                </c:pt>
                <c:pt idx="83">
                  <c:v>60.75</c:v>
                </c:pt>
                <c:pt idx="84">
                  <c:v>60.75</c:v>
                </c:pt>
                <c:pt idx="85">
                  <c:v>60.75</c:v>
                </c:pt>
                <c:pt idx="86">
                  <c:v>59</c:v>
                </c:pt>
                <c:pt idx="87">
                  <c:v>58.9</c:v>
                </c:pt>
                <c:pt idx="88">
                  <c:v>58.949999999999996</c:v>
                </c:pt>
                <c:pt idx="89">
                  <c:v>58.349999999999994</c:v>
                </c:pt>
                <c:pt idx="90">
                  <c:v>58.349999999999994</c:v>
                </c:pt>
                <c:pt idx="91">
                  <c:v>58.9</c:v>
                </c:pt>
                <c:pt idx="92">
                  <c:v>53.4</c:v>
                </c:pt>
                <c:pt idx="93">
                  <c:v>57.15</c:v>
                </c:pt>
                <c:pt idx="94">
                  <c:v>58.349999999999994</c:v>
                </c:pt>
                <c:pt idx="95">
                  <c:v>51.25</c:v>
                </c:pt>
                <c:pt idx="96">
                  <c:v>51.25</c:v>
                </c:pt>
                <c:pt idx="97">
                  <c:v>62.2</c:v>
                </c:pt>
                <c:pt idx="98">
                  <c:v>66.7</c:v>
                </c:pt>
                <c:pt idx="99">
                  <c:v>66.7</c:v>
                </c:pt>
                <c:pt idx="100">
                  <c:v>53.2</c:v>
                </c:pt>
                <c:pt idx="101">
                  <c:v>53.2</c:v>
                </c:pt>
                <c:pt idx="102">
                  <c:v>53.2</c:v>
                </c:pt>
                <c:pt idx="103">
                  <c:v>53.2</c:v>
                </c:pt>
                <c:pt idx="104">
                  <c:v>66.7</c:v>
                </c:pt>
                <c:pt idx="105">
                  <c:v>59</c:v>
                </c:pt>
                <c:pt idx="106">
                  <c:v>47.3</c:v>
                </c:pt>
                <c:pt idx="107">
                  <c:v>47.25</c:v>
                </c:pt>
                <c:pt idx="108">
                  <c:v>47.25</c:v>
                </c:pt>
                <c:pt idx="109">
                  <c:v>47.25</c:v>
                </c:pt>
                <c:pt idx="110">
                  <c:v>47.25</c:v>
                </c:pt>
                <c:pt idx="111">
                  <c:v>68.5</c:v>
                </c:pt>
                <c:pt idx="112">
                  <c:v>62.15</c:v>
                </c:pt>
                <c:pt idx="113">
                  <c:v>62.15</c:v>
                </c:pt>
                <c:pt idx="114">
                  <c:v>60.75</c:v>
                </c:pt>
                <c:pt idx="115">
                  <c:v>60.75</c:v>
                </c:pt>
                <c:pt idx="116">
                  <c:v>58.349999999999994</c:v>
                </c:pt>
                <c:pt idx="117">
                  <c:v>60.75</c:v>
                </c:pt>
                <c:pt idx="118">
                  <c:v>44.4</c:v>
                </c:pt>
                <c:pt idx="119">
                  <c:v>44.4</c:v>
                </c:pt>
                <c:pt idx="120">
                  <c:v>44.449999999999996</c:v>
                </c:pt>
                <c:pt idx="121">
                  <c:v>42.2</c:v>
                </c:pt>
                <c:pt idx="122">
                  <c:v>53.2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CF5-4B9B-832E-5BD47576EC26}"/>
            </c:ext>
          </c:extLst>
        </c:ser>
        <c:ser>
          <c:idx val="3"/>
          <c:order val="4"/>
          <c:tx>
            <c:v>Domesticus</c:v>
          </c:tx>
          <c:spPr>
            <a:ln>
              <a:noFill/>
            </a:ln>
          </c:spPr>
          <c:marker>
            <c:symbol val="circle"/>
            <c:size val="7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marker>
          <c:xVal>
            <c:numRef>
              <c:f>Sheet1!$C$2:$C$90</c:f>
              <c:numCache>
                <c:formatCode>General</c:formatCode>
                <c:ptCount val="89"/>
                <c:pt idx="0">
                  <c:v>6.85</c:v>
                </c:pt>
                <c:pt idx="1">
                  <c:v>-45</c:v>
                </c:pt>
                <c:pt idx="2">
                  <c:v>3.55</c:v>
                </c:pt>
                <c:pt idx="3">
                  <c:v>3.55</c:v>
                </c:pt>
                <c:pt idx="4">
                  <c:v>-30.8</c:v>
                </c:pt>
                <c:pt idx="5">
                  <c:v>-43.1</c:v>
                </c:pt>
                <c:pt idx="6">
                  <c:v>-31</c:v>
                </c:pt>
                <c:pt idx="7">
                  <c:v>3.55</c:v>
                </c:pt>
                <c:pt idx="8">
                  <c:v>3.6</c:v>
                </c:pt>
                <c:pt idx="9">
                  <c:v>0.750000000000002</c:v>
                </c:pt>
                <c:pt idx="10">
                  <c:v>-31</c:v>
                </c:pt>
                <c:pt idx="11">
                  <c:v>-4.8</c:v>
                </c:pt>
                <c:pt idx="12">
                  <c:v>-43.1</c:v>
                </c:pt>
                <c:pt idx="13">
                  <c:v>0.750000000000002</c:v>
                </c:pt>
                <c:pt idx="14">
                  <c:v>-30.8</c:v>
                </c:pt>
                <c:pt idx="15">
                  <c:v>6.8</c:v>
                </c:pt>
                <c:pt idx="16">
                  <c:v>-43.1</c:v>
                </c:pt>
                <c:pt idx="17">
                  <c:v>-30.8</c:v>
                </c:pt>
                <c:pt idx="18">
                  <c:v>-30.8</c:v>
                </c:pt>
                <c:pt idx="19">
                  <c:v>5.4</c:v>
                </c:pt>
                <c:pt idx="20">
                  <c:v>15.850000000000026</c:v>
                </c:pt>
                <c:pt idx="21">
                  <c:v>-43.1</c:v>
                </c:pt>
                <c:pt idx="22">
                  <c:v>-20.150000000000031</c:v>
                </c:pt>
                <c:pt idx="23">
                  <c:v>-20.25</c:v>
                </c:pt>
                <c:pt idx="24">
                  <c:v>6.8</c:v>
                </c:pt>
                <c:pt idx="25">
                  <c:v>6.8</c:v>
                </c:pt>
                <c:pt idx="26">
                  <c:v>-43.1</c:v>
                </c:pt>
                <c:pt idx="27">
                  <c:v>6.8</c:v>
                </c:pt>
                <c:pt idx="28">
                  <c:v>15.4</c:v>
                </c:pt>
                <c:pt idx="29">
                  <c:v>20.9</c:v>
                </c:pt>
                <c:pt idx="30">
                  <c:v>15.4</c:v>
                </c:pt>
                <c:pt idx="31">
                  <c:v>15.4</c:v>
                </c:pt>
                <c:pt idx="32">
                  <c:v>3.55</c:v>
                </c:pt>
                <c:pt idx="33">
                  <c:v>0.750000000000002</c:v>
                </c:pt>
                <c:pt idx="34">
                  <c:v>-6.85</c:v>
                </c:pt>
                <c:pt idx="35">
                  <c:v>-6.85</c:v>
                </c:pt>
                <c:pt idx="36">
                  <c:v>-4.8</c:v>
                </c:pt>
                <c:pt idx="37">
                  <c:v>-45.7</c:v>
                </c:pt>
                <c:pt idx="38">
                  <c:v>14</c:v>
                </c:pt>
                <c:pt idx="39">
                  <c:v>-20.25</c:v>
                </c:pt>
                <c:pt idx="40">
                  <c:v>-43.1</c:v>
                </c:pt>
                <c:pt idx="41">
                  <c:v>-44.1</c:v>
                </c:pt>
                <c:pt idx="42">
                  <c:v>-44.1</c:v>
                </c:pt>
                <c:pt idx="43">
                  <c:v>-44.1</c:v>
                </c:pt>
                <c:pt idx="44">
                  <c:v>-43.1</c:v>
                </c:pt>
                <c:pt idx="45">
                  <c:v>-43.1</c:v>
                </c:pt>
                <c:pt idx="46">
                  <c:v>-43.1</c:v>
                </c:pt>
                <c:pt idx="47">
                  <c:v>7.2</c:v>
                </c:pt>
                <c:pt idx="48">
                  <c:v>-20.25</c:v>
                </c:pt>
                <c:pt idx="49">
                  <c:v>-20.25</c:v>
                </c:pt>
                <c:pt idx="50">
                  <c:v>5.4</c:v>
                </c:pt>
                <c:pt idx="51">
                  <c:v>0.750000000000002</c:v>
                </c:pt>
                <c:pt idx="52">
                  <c:v>-20.25</c:v>
                </c:pt>
                <c:pt idx="53">
                  <c:v>-20.25</c:v>
                </c:pt>
                <c:pt idx="54">
                  <c:v>7.2</c:v>
                </c:pt>
                <c:pt idx="55">
                  <c:v>3.7</c:v>
                </c:pt>
                <c:pt idx="56">
                  <c:v>3.7</c:v>
                </c:pt>
                <c:pt idx="57">
                  <c:v>5.4</c:v>
                </c:pt>
                <c:pt idx="58">
                  <c:v>0.750000000000002</c:v>
                </c:pt>
                <c:pt idx="59">
                  <c:v>-31</c:v>
                </c:pt>
                <c:pt idx="60">
                  <c:v>0.750000000000002</c:v>
                </c:pt>
                <c:pt idx="61">
                  <c:v>-20.25</c:v>
                </c:pt>
                <c:pt idx="62">
                  <c:v>-20.25</c:v>
                </c:pt>
                <c:pt idx="63">
                  <c:v>0.750000000000002</c:v>
                </c:pt>
                <c:pt idx="64">
                  <c:v>0.750000000000002</c:v>
                </c:pt>
                <c:pt idx="65">
                  <c:v>0.750000000000002</c:v>
                </c:pt>
                <c:pt idx="66">
                  <c:v>-20.25</c:v>
                </c:pt>
                <c:pt idx="67">
                  <c:v>-20.25</c:v>
                </c:pt>
                <c:pt idx="68">
                  <c:v>-20.25</c:v>
                </c:pt>
                <c:pt idx="69">
                  <c:v>-20.25</c:v>
                </c:pt>
                <c:pt idx="70">
                  <c:v>-31</c:v>
                </c:pt>
                <c:pt idx="71">
                  <c:v>-7.5</c:v>
                </c:pt>
                <c:pt idx="72">
                  <c:v>-7.5</c:v>
                </c:pt>
                <c:pt idx="73">
                  <c:v>-5.3</c:v>
                </c:pt>
                <c:pt idx="74">
                  <c:v>-7.5</c:v>
                </c:pt>
                <c:pt idx="75">
                  <c:v>-31</c:v>
                </c:pt>
                <c:pt idx="76">
                  <c:v>-20.25</c:v>
                </c:pt>
                <c:pt idx="77">
                  <c:v>7.2</c:v>
                </c:pt>
                <c:pt idx="78">
                  <c:v>-20.25</c:v>
                </c:pt>
                <c:pt idx="79">
                  <c:v>-7.5</c:v>
                </c:pt>
                <c:pt idx="80">
                  <c:v>7</c:v>
                </c:pt>
                <c:pt idx="81">
                  <c:v>7</c:v>
                </c:pt>
                <c:pt idx="82">
                  <c:v>17.850000000000001</c:v>
                </c:pt>
                <c:pt idx="83">
                  <c:v>-20.25</c:v>
                </c:pt>
                <c:pt idx="84">
                  <c:v>-5.3</c:v>
                </c:pt>
                <c:pt idx="85">
                  <c:v>-4.95</c:v>
                </c:pt>
                <c:pt idx="86">
                  <c:v>-4.95</c:v>
                </c:pt>
                <c:pt idx="87">
                  <c:v>-20.25</c:v>
                </c:pt>
                <c:pt idx="88">
                  <c:v>3.7</c:v>
                </c:pt>
              </c:numCache>
            </c:numRef>
          </c:xVal>
          <c:yVal>
            <c:numRef>
              <c:f>Sheet1!$D$2:$D$90</c:f>
              <c:numCache>
                <c:formatCode>General</c:formatCode>
                <c:ptCount val="89"/>
                <c:pt idx="0">
                  <c:v>60.15</c:v>
                </c:pt>
                <c:pt idx="1">
                  <c:v>48.949999999999996</c:v>
                </c:pt>
                <c:pt idx="2">
                  <c:v>57.949999999999996</c:v>
                </c:pt>
                <c:pt idx="3">
                  <c:v>57.949999999999996</c:v>
                </c:pt>
                <c:pt idx="4">
                  <c:v>38.5</c:v>
                </c:pt>
                <c:pt idx="5">
                  <c:v>34.5</c:v>
                </c:pt>
                <c:pt idx="6">
                  <c:v>66.75</c:v>
                </c:pt>
                <c:pt idx="7">
                  <c:v>57.949999999999996</c:v>
                </c:pt>
                <c:pt idx="8">
                  <c:v>45.9</c:v>
                </c:pt>
                <c:pt idx="9">
                  <c:v>56.05</c:v>
                </c:pt>
                <c:pt idx="10">
                  <c:v>66.75</c:v>
                </c:pt>
                <c:pt idx="11">
                  <c:v>54.7</c:v>
                </c:pt>
                <c:pt idx="12">
                  <c:v>34.5</c:v>
                </c:pt>
                <c:pt idx="13">
                  <c:v>56.05</c:v>
                </c:pt>
                <c:pt idx="14">
                  <c:v>38.5</c:v>
                </c:pt>
                <c:pt idx="15">
                  <c:v>60</c:v>
                </c:pt>
                <c:pt idx="16">
                  <c:v>34.5</c:v>
                </c:pt>
                <c:pt idx="17">
                  <c:v>38.5</c:v>
                </c:pt>
                <c:pt idx="18">
                  <c:v>38.5</c:v>
                </c:pt>
                <c:pt idx="19">
                  <c:v>48.3</c:v>
                </c:pt>
                <c:pt idx="20">
                  <c:v>63.949999999999996</c:v>
                </c:pt>
                <c:pt idx="21">
                  <c:v>34.5</c:v>
                </c:pt>
                <c:pt idx="22">
                  <c:v>54.65</c:v>
                </c:pt>
                <c:pt idx="23">
                  <c:v>58.6</c:v>
                </c:pt>
                <c:pt idx="24">
                  <c:v>60</c:v>
                </c:pt>
                <c:pt idx="25">
                  <c:v>60</c:v>
                </c:pt>
                <c:pt idx="26">
                  <c:v>34.5</c:v>
                </c:pt>
                <c:pt idx="27">
                  <c:v>60</c:v>
                </c:pt>
                <c:pt idx="28">
                  <c:v>33.700000000000003</c:v>
                </c:pt>
                <c:pt idx="29">
                  <c:v>76.05</c:v>
                </c:pt>
                <c:pt idx="30">
                  <c:v>33.700000000000003</c:v>
                </c:pt>
                <c:pt idx="31">
                  <c:v>33.700000000000003</c:v>
                </c:pt>
                <c:pt idx="32">
                  <c:v>57.949999999999996</c:v>
                </c:pt>
                <c:pt idx="33">
                  <c:v>56.05</c:v>
                </c:pt>
                <c:pt idx="34" formatCode="0.00">
                  <c:v>62.449999999999996</c:v>
                </c:pt>
                <c:pt idx="35" formatCode="0.00">
                  <c:v>62.449999999999996</c:v>
                </c:pt>
                <c:pt idx="36">
                  <c:v>54.7</c:v>
                </c:pt>
                <c:pt idx="37">
                  <c:v>32.200000000000003</c:v>
                </c:pt>
                <c:pt idx="38">
                  <c:v>65.599999999999994</c:v>
                </c:pt>
                <c:pt idx="39">
                  <c:v>58.6</c:v>
                </c:pt>
                <c:pt idx="40">
                  <c:v>34.5</c:v>
                </c:pt>
                <c:pt idx="41">
                  <c:v>45.3</c:v>
                </c:pt>
                <c:pt idx="42">
                  <c:v>45.3</c:v>
                </c:pt>
                <c:pt idx="43">
                  <c:v>45.3</c:v>
                </c:pt>
                <c:pt idx="44">
                  <c:v>34.5</c:v>
                </c:pt>
                <c:pt idx="45">
                  <c:v>34.5</c:v>
                </c:pt>
                <c:pt idx="46">
                  <c:v>34.5</c:v>
                </c:pt>
                <c:pt idx="47">
                  <c:v>56.7</c:v>
                </c:pt>
                <c:pt idx="48">
                  <c:v>58.6</c:v>
                </c:pt>
                <c:pt idx="49">
                  <c:v>58.6</c:v>
                </c:pt>
                <c:pt idx="50">
                  <c:v>48.3</c:v>
                </c:pt>
                <c:pt idx="51">
                  <c:v>56.05</c:v>
                </c:pt>
                <c:pt idx="52">
                  <c:v>58.6</c:v>
                </c:pt>
                <c:pt idx="53">
                  <c:v>58.6</c:v>
                </c:pt>
                <c:pt idx="54">
                  <c:v>56.7</c:v>
                </c:pt>
                <c:pt idx="55">
                  <c:v>57.8</c:v>
                </c:pt>
                <c:pt idx="56">
                  <c:v>57.8</c:v>
                </c:pt>
                <c:pt idx="57">
                  <c:v>48.3</c:v>
                </c:pt>
                <c:pt idx="58">
                  <c:v>56.05</c:v>
                </c:pt>
                <c:pt idx="59">
                  <c:v>66.75</c:v>
                </c:pt>
                <c:pt idx="60">
                  <c:v>56.05</c:v>
                </c:pt>
                <c:pt idx="61">
                  <c:v>58.6</c:v>
                </c:pt>
                <c:pt idx="62">
                  <c:v>58.6</c:v>
                </c:pt>
                <c:pt idx="63">
                  <c:v>56.05</c:v>
                </c:pt>
                <c:pt idx="64">
                  <c:v>56.05</c:v>
                </c:pt>
                <c:pt idx="65">
                  <c:v>56.05</c:v>
                </c:pt>
                <c:pt idx="66">
                  <c:v>58.6</c:v>
                </c:pt>
                <c:pt idx="67">
                  <c:v>58.6</c:v>
                </c:pt>
                <c:pt idx="68">
                  <c:v>58.6</c:v>
                </c:pt>
                <c:pt idx="69">
                  <c:v>58.6</c:v>
                </c:pt>
                <c:pt idx="70">
                  <c:v>66.75</c:v>
                </c:pt>
                <c:pt idx="71">
                  <c:v>54.4</c:v>
                </c:pt>
                <c:pt idx="72">
                  <c:v>54.4</c:v>
                </c:pt>
                <c:pt idx="73">
                  <c:v>54.7</c:v>
                </c:pt>
                <c:pt idx="74">
                  <c:v>54.4</c:v>
                </c:pt>
                <c:pt idx="75">
                  <c:v>66.75</c:v>
                </c:pt>
                <c:pt idx="76">
                  <c:v>58.6</c:v>
                </c:pt>
                <c:pt idx="77">
                  <c:v>56.7</c:v>
                </c:pt>
                <c:pt idx="78">
                  <c:v>58.6</c:v>
                </c:pt>
                <c:pt idx="79">
                  <c:v>54.4</c:v>
                </c:pt>
                <c:pt idx="80">
                  <c:v>59.9</c:v>
                </c:pt>
                <c:pt idx="81">
                  <c:v>59.9</c:v>
                </c:pt>
                <c:pt idx="82">
                  <c:v>65.3</c:v>
                </c:pt>
                <c:pt idx="83">
                  <c:v>58.6</c:v>
                </c:pt>
                <c:pt idx="84">
                  <c:v>54.7</c:v>
                </c:pt>
                <c:pt idx="85">
                  <c:v>54.7</c:v>
                </c:pt>
                <c:pt idx="86">
                  <c:v>54.7</c:v>
                </c:pt>
                <c:pt idx="87">
                  <c:v>58.6</c:v>
                </c:pt>
                <c:pt idx="88">
                  <c:v>57.8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1CF5-4B9B-832E-5BD47576EC26}"/>
            </c:ext>
          </c:extLst>
        </c:ser>
        <c:ser>
          <c:idx val="4"/>
          <c:order val="5"/>
          <c:tx>
            <c:v>Hybrids</c:v>
          </c:tx>
          <c:spPr>
            <a:ln>
              <a:noFill/>
            </a:ln>
          </c:spPr>
          <c:marker>
            <c:symbol val="diamond"/>
            <c:size val="7"/>
            <c:spPr>
              <a:noFill/>
              <a:ln>
                <a:solidFill>
                  <a:srgbClr val="008000"/>
                </a:solidFill>
              </a:ln>
            </c:spPr>
          </c:marker>
          <c:xVal>
            <c:numRef>
              <c:f>Sheet1!$C$91:$C$101</c:f>
              <c:numCache>
                <c:formatCode>General</c:formatCode>
                <c:ptCount val="11"/>
                <c:pt idx="0">
                  <c:v>13.55</c:v>
                </c:pt>
                <c:pt idx="1">
                  <c:v>13.55</c:v>
                </c:pt>
                <c:pt idx="2">
                  <c:v>11.4</c:v>
                </c:pt>
                <c:pt idx="3">
                  <c:v>11.4</c:v>
                </c:pt>
                <c:pt idx="4">
                  <c:v>17.3</c:v>
                </c:pt>
                <c:pt idx="5">
                  <c:v>19.150000000000031</c:v>
                </c:pt>
                <c:pt idx="6">
                  <c:v>5.9</c:v>
                </c:pt>
                <c:pt idx="8">
                  <c:v>3.6</c:v>
                </c:pt>
                <c:pt idx="9">
                  <c:v>15.6</c:v>
                </c:pt>
                <c:pt idx="10">
                  <c:v>21.75</c:v>
                </c:pt>
              </c:numCache>
            </c:numRef>
          </c:xVal>
          <c:yVal>
            <c:numRef>
              <c:f>Sheet1!$D$91:$D$101</c:f>
              <c:numCache>
                <c:formatCode>General</c:formatCode>
                <c:ptCount val="11"/>
                <c:pt idx="0">
                  <c:v>59.6</c:v>
                </c:pt>
                <c:pt idx="1">
                  <c:v>59.6</c:v>
                </c:pt>
                <c:pt idx="2">
                  <c:v>62.4</c:v>
                </c:pt>
                <c:pt idx="3">
                  <c:v>62.4</c:v>
                </c:pt>
                <c:pt idx="4">
                  <c:v>48.9</c:v>
                </c:pt>
                <c:pt idx="5">
                  <c:v>54.75</c:v>
                </c:pt>
                <c:pt idx="6">
                  <c:v>62.349999999999994</c:v>
                </c:pt>
                <c:pt idx="8">
                  <c:v>45.9</c:v>
                </c:pt>
                <c:pt idx="9">
                  <c:v>53.4</c:v>
                </c:pt>
                <c:pt idx="10">
                  <c:v>57.15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1CF5-4B9B-832E-5BD47576EC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5298672"/>
        <c:axId val="305291600"/>
      </c:scatterChart>
      <c:valAx>
        <c:axId val="305298672"/>
        <c:scaling>
          <c:orientation val="minMax"/>
          <c:max val="90"/>
          <c:min val="-55"/>
        </c:scaling>
        <c:delete val="1"/>
        <c:axPos val="b"/>
        <c:numFmt formatCode="0" sourceLinked="0"/>
        <c:majorTickMark val="in"/>
        <c:minorTickMark val="none"/>
        <c:tickLblPos val="none"/>
        <c:crossAx val="305291600"/>
        <c:crossesAt val="30"/>
        <c:crossBetween val="midCat"/>
      </c:valAx>
      <c:valAx>
        <c:axId val="305291600"/>
        <c:scaling>
          <c:orientation val="minMax"/>
          <c:max val="95"/>
          <c:min val="30"/>
        </c:scaling>
        <c:delete val="1"/>
        <c:axPos val="l"/>
        <c:numFmt formatCode="0" sourceLinked="0"/>
        <c:majorTickMark val="in"/>
        <c:minorTickMark val="none"/>
        <c:tickLblPos val="none"/>
        <c:crossAx val="305298672"/>
        <c:crossesAt val="-55"/>
        <c:crossBetween val="midCat"/>
        <c:majorUnit val="10"/>
        <c:minorUnit val="10"/>
      </c:valAx>
      <c:spPr>
        <a:noFill/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  <c:invertIfNegative val="0"/>
          <c:val>
            <c:numRef>
              <c:f>Sheet1!$G$2:$G$224</c:f>
              <c:numCache>
                <c:formatCode>General</c:formatCode>
                <c:ptCount val="223"/>
                <c:pt idx="0">
                  <c:v>0.98399999999999999</c:v>
                </c:pt>
                <c:pt idx="1">
                  <c:v>0.98499999999999999</c:v>
                </c:pt>
                <c:pt idx="2">
                  <c:v>0.98399999999999999</c:v>
                </c:pt>
                <c:pt idx="3">
                  <c:v>0.98499999999999999</c:v>
                </c:pt>
                <c:pt idx="4">
                  <c:v>0.98399999999999999</c:v>
                </c:pt>
                <c:pt idx="5">
                  <c:v>0.98399999999999999</c:v>
                </c:pt>
                <c:pt idx="6">
                  <c:v>3.500000000000001E-2</c:v>
                </c:pt>
                <c:pt idx="7">
                  <c:v>4.0000000000000114E-3</c:v>
                </c:pt>
                <c:pt idx="8">
                  <c:v>3.0000000000000079E-3</c:v>
                </c:pt>
                <c:pt idx="9">
                  <c:v>3.0000000000000079E-3</c:v>
                </c:pt>
                <c:pt idx="10">
                  <c:v>3.0000000000000079E-3</c:v>
                </c:pt>
                <c:pt idx="11">
                  <c:v>2.0000000000000052E-3</c:v>
                </c:pt>
                <c:pt idx="12">
                  <c:v>2.0000000000000052E-3</c:v>
                </c:pt>
                <c:pt idx="13">
                  <c:v>2.0000000000000052E-3</c:v>
                </c:pt>
                <c:pt idx="14">
                  <c:v>2.0000000000000052E-3</c:v>
                </c:pt>
                <c:pt idx="15">
                  <c:v>2.0000000000000052E-3</c:v>
                </c:pt>
                <c:pt idx="16">
                  <c:v>2.0000000000000052E-3</c:v>
                </c:pt>
                <c:pt idx="17">
                  <c:v>2.0000000000000052E-3</c:v>
                </c:pt>
                <c:pt idx="18">
                  <c:v>2.0000000000000052E-3</c:v>
                </c:pt>
                <c:pt idx="19">
                  <c:v>2.0000000000000052E-3</c:v>
                </c:pt>
                <c:pt idx="20">
                  <c:v>3.0000000000000079E-3</c:v>
                </c:pt>
                <c:pt idx="21">
                  <c:v>3.0000000000000079E-3</c:v>
                </c:pt>
                <c:pt idx="22">
                  <c:v>2.0000000000000052E-3</c:v>
                </c:pt>
                <c:pt idx="23">
                  <c:v>3.0000000000000079E-3</c:v>
                </c:pt>
                <c:pt idx="24">
                  <c:v>3.0000000000000079E-3</c:v>
                </c:pt>
                <c:pt idx="25">
                  <c:v>2.0000000000000052E-3</c:v>
                </c:pt>
                <c:pt idx="26">
                  <c:v>2.0000000000000052E-3</c:v>
                </c:pt>
                <c:pt idx="27">
                  <c:v>2.0000000000000052E-3</c:v>
                </c:pt>
                <c:pt idx="28">
                  <c:v>3.0000000000000079E-3</c:v>
                </c:pt>
                <c:pt idx="29">
                  <c:v>2.0000000000000052E-3</c:v>
                </c:pt>
                <c:pt idx="30">
                  <c:v>3.0000000000000079E-3</c:v>
                </c:pt>
                <c:pt idx="31">
                  <c:v>2.0000000000000052E-3</c:v>
                </c:pt>
                <c:pt idx="32">
                  <c:v>2.0000000000000052E-3</c:v>
                </c:pt>
                <c:pt idx="33">
                  <c:v>2.6000000000000016E-2</c:v>
                </c:pt>
                <c:pt idx="34">
                  <c:v>2.0000000000000052E-3</c:v>
                </c:pt>
                <c:pt idx="35">
                  <c:v>2.0000000000000052E-3</c:v>
                </c:pt>
                <c:pt idx="36">
                  <c:v>2.0000000000000052E-3</c:v>
                </c:pt>
                <c:pt idx="37">
                  <c:v>2.0000000000000052E-3</c:v>
                </c:pt>
                <c:pt idx="38">
                  <c:v>2.0000000000000052E-3</c:v>
                </c:pt>
                <c:pt idx="39">
                  <c:v>2.0000000000000052E-3</c:v>
                </c:pt>
                <c:pt idx="40">
                  <c:v>2.0000000000000052E-3</c:v>
                </c:pt>
                <c:pt idx="41">
                  <c:v>2.0000000000000052E-3</c:v>
                </c:pt>
                <c:pt idx="42">
                  <c:v>2.0000000000000052E-3</c:v>
                </c:pt>
                <c:pt idx="43">
                  <c:v>2.0000000000000052E-3</c:v>
                </c:pt>
                <c:pt idx="44">
                  <c:v>2.0000000000000052E-3</c:v>
                </c:pt>
                <c:pt idx="45">
                  <c:v>8.0000000000000227E-3</c:v>
                </c:pt>
                <c:pt idx="46">
                  <c:v>2.0000000000000052E-3</c:v>
                </c:pt>
                <c:pt idx="47">
                  <c:v>4.0000000000000114E-3</c:v>
                </c:pt>
                <c:pt idx="48">
                  <c:v>6.0000000000000114E-3</c:v>
                </c:pt>
                <c:pt idx="49">
                  <c:v>2.0000000000000052E-3</c:v>
                </c:pt>
                <c:pt idx="50">
                  <c:v>2.0000000000000052E-3</c:v>
                </c:pt>
                <c:pt idx="51">
                  <c:v>2.0000000000000052E-3</c:v>
                </c:pt>
                <c:pt idx="52">
                  <c:v>2.0000000000000052E-3</c:v>
                </c:pt>
                <c:pt idx="53">
                  <c:v>2.0000000000000052E-3</c:v>
                </c:pt>
                <c:pt idx="54">
                  <c:v>1.4000000000000002E-2</c:v>
                </c:pt>
                <c:pt idx="55">
                  <c:v>1.3000000000000041E-2</c:v>
                </c:pt>
                <c:pt idx="56">
                  <c:v>1.3000000000000041E-2</c:v>
                </c:pt>
                <c:pt idx="57">
                  <c:v>6.0000000000000032E-2</c:v>
                </c:pt>
                <c:pt idx="58">
                  <c:v>2.0000000000000052E-3</c:v>
                </c:pt>
                <c:pt idx="59">
                  <c:v>2.0000000000000052E-3</c:v>
                </c:pt>
                <c:pt idx="60">
                  <c:v>2.0000000000000052E-3</c:v>
                </c:pt>
                <c:pt idx="61">
                  <c:v>2.0000000000000052E-3</c:v>
                </c:pt>
                <c:pt idx="62">
                  <c:v>2.0000000000000052E-3</c:v>
                </c:pt>
                <c:pt idx="63">
                  <c:v>2.0000000000000052E-3</c:v>
                </c:pt>
                <c:pt idx="64">
                  <c:v>2.0000000000000052E-3</c:v>
                </c:pt>
                <c:pt idx="65">
                  <c:v>2.0000000000000052E-3</c:v>
                </c:pt>
                <c:pt idx="66">
                  <c:v>2.0000000000000052E-3</c:v>
                </c:pt>
                <c:pt idx="67">
                  <c:v>2.0000000000000052E-3</c:v>
                </c:pt>
                <c:pt idx="68">
                  <c:v>2.0000000000000052E-3</c:v>
                </c:pt>
                <c:pt idx="69">
                  <c:v>2.0000000000000052E-3</c:v>
                </c:pt>
                <c:pt idx="70">
                  <c:v>2.0000000000000052E-3</c:v>
                </c:pt>
                <c:pt idx="71">
                  <c:v>3.0000000000000079E-3</c:v>
                </c:pt>
                <c:pt idx="72">
                  <c:v>0.10500000000000002</c:v>
                </c:pt>
                <c:pt idx="73">
                  <c:v>3.0000000000000079E-3</c:v>
                </c:pt>
                <c:pt idx="74">
                  <c:v>2.0000000000000052E-3</c:v>
                </c:pt>
                <c:pt idx="75">
                  <c:v>2.0000000000000052E-3</c:v>
                </c:pt>
                <c:pt idx="76">
                  <c:v>4.0000000000000114E-3</c:v>
                </c:pt>
                <c:pt idx="77">
                  <c:v>2.9000000000000012E-2</c:v>
                </c:pt>
                <c:pt idx="78">
                  <c:v>4.0000000000000114E-3</c:v>
                </c:pt>
                <c:pt idx="79">
                  <c:v>0.18200000000000024</c:v>
                </c:pt>
                <c:pt idx="80">
                  <c:v>2.0000000000000052E-3</c:v>
                </c:pt>
                <c:pt idx="81">
                  <c:v>2.0000000000000052E-3</c:v>
                </c:pt>
                <c:pt idx="82">
                  <c:v>1.4000000000000002E-2</c:v>
                </c:pt>
                <c:pt idx="83">
                  <c:v>2.0000000000000052E-3</c:v>
                </c:pt>
                <c:pt idx="84">
                  <c:v>2.0000000000000052E-3</c:v>
                </c:pt>
                <c:pt idx="85">
                  <c:v>2.0000000000000052E-3</c:v>
                </c:pt>
                <c:pt idx="86">
                  <c:v>2.0000000000000052E-3</c:v>
                </c:pt>
                <c:pt idx="87">
                  <c:v>2.0000000000000052E-3</c:v>
                </c:pt>
                <c:pt idx="88">
                  <c:v>2.0000000000000052E-3</c:v>
                </c:pt>
                <c:pt idx="89">
                  <c:v>2.0000000000000052E-3</c:v>
                </c:pt>
                <c:pt idx="90">
                  <c:v>0.192</c:v>
                </c:pt>
                <c:pt idx="91">
                  <c:v>0.43500000000000094</c:v>
                </c:pt>
                <c:pt idx="92">
                  <c:v>0.54600000000000004</c:v>
                </c:pt>
                <c:pt idx="93">
                  <c:v>0.98899999999999999</c:v>
                </c:pt>
                <c:pt idx="94">
                  <c:v>0.98899999999999999</c:v>
                </c:pt>
                <c:pt idx="95">
                  <c:v>0.98899999999999999</c:v>
                </c:pt>
                <c:pt idx="96">
                  <c:v>3.0000000000000079E-3</c:v>
                </c:pt>
                <c:pt idx="97">
                  <c:v>0.99299999999999999</c:v>
                </c:pt>
                <c:pt idx="98">
                  <c:v>0.99099999999999999</c:v>
                </c:pt>
                <c:pt idx="99">
                  <c:v>0.99299999999999999</c:v>
                </c:pt>
                <c:pt idx="100">
                  <c:v>3.0000000000000079E-3</c:v>
                </c:pt>
                <c:pt idx="101">
                  <c:v>4.0000000000000114E-3</c:v>
                </c:pt>
                <c:pt idx="102">
                  <c:v>3.0000000000000079E-3</c:v>
                </c:pt>
                <c:pt idx="103">
                  <c:v>0.95500000000000063</c:v>
                </c:pt>
                <c:pt idx="104">
                  <c:v>0.95800000000000063</c:v>
                </c:pt>
                <c:pt idx="105">
                  <c:v>0.95500000000000063</c:v>
                </c:pt>
                <c:pt idx="106">
                  <c:v>0.85200000000000065</c:v>
                </c:pt>
                <c:pt idx="107">
                  <c:v>0.95500000000000063</c:v>
                </c:pt>
                <c:pt idx="108">
                  <c:v>3.0000000000000079E-3</c:v>
                </c:pt>
                <c:pt idx="109">
                  <c:v>0.70600000000000063</c:v>
                </c:pt>
                <c:pt idx="110">
                  <c:v>0.997</c:v>
                </c:pt>
                <c:pt idx="111">
                  <c:v>3.0000000000000079E-3</c:v>
                </c:pt>
                <c:pt idx="112">
                  <c:v>0.99199999999999999</c:v>
                </c:pt>
                <c:pt idx="113">
                  <c:v>0.98799999999999999</c:v>
                </c:pt>
                <c:pt idx="114">
                  <c:v>0.95700000000000063</c:v>
                </c:pt>
                <c:pt idx="115">
                  <c:v>0.92900000000000005</c:v>
                </c:pt>
                <c:pt idx="116">
                  <c:v>0.47300000000000031</c:v>
                </c:pt>
                <c:pt idx="117">
                  <c:v>0.95000000000000062</c:v>
                </c:pt>
                <c:pt idx="118">
                  <c:v>0.95400000000000063</c:v>
                </c:pt>
                <c:pt idx="119">
                  <c:v>0.95700000000000063</c:v>
                </c:pt>
                <c:pt idx="120">
                  <c:v>0.95600000000000063</c:v>
                </c:pt>
                <c:pt idx="121">
                  <c:v>0.95600000000000063</c:v>
                </c:pt>
                <c:pt idx="122">
                  <c:v>0.96900000000000064</c:v>
                </c:pt>
                <c:pt idx="123">
                  <c:v>2.0000000000000052E-3</c:v>
                </c:pt>
                <c:pt idx="124">
                  <c:v>0.998</c:v>
                </c:pt>
                <c:pt idx="125">
                  <c:v>0.78800000000000003</c:v>
                </c:pt>
                <c:pt idx="126">
                  <c:v>0.98899999999999999</c:v>
                </c:pt>
                <c:pt idx="127">
                  <c:v>0.998</c:v>
                </c:pt>
                <c:pt idx="128">
                  <c:v>0.998</c:v>
                </c:pt>
                <c:pt idx="129">
                  <c:v>0.998</c:v>
                </c:pt>
                <c:pt idx="130">
                  <c:v>0.998</c:v>
                </c:pt>
                <c:pt idx="131">
                  <c:v>0.999</c:v>
                </c:pt>
                <c:pt idx="132">
                  <c:v>0.999</c:v>
                </c:pt>
                <c:pt idx="133">
                  <c:v>0.999</c:v>
                </c:pt>
                <c:pt idx="134">
                  <c:v>0.999</c:v>
                </c:pt>
                <c:pt idx="135">
                  <c:v>0.999</c:v>
                </c:pt>
                <c:pt idx="136">
                  <c:v>0.999</c:v>
                </c:pt>
                <c:pt idx="137">
                  <c:v>0.998</c:v>
                </c:pt>
                <c:pt idx="138">
                  <c:v>0.999</c:v>
                </c:pt>
                <c:pt idx="139">
                  <c:v>0.999</c:v>
                </c:pt>
                <c:pt idx="140">
                  <c:v>0.999</c:v>
                </c:pt>
                <c:pt idx="141">
                  <c:v>0.998</c:v>
                </c:pt>
                <c:pt idx="142">
                  <c:v>0.999</c:v>
                </c:pt>
                <c:pt idx="143">
                  <c:v>0.998</c:v>
                </c:pt>
                <c:pt idx="144">
                  <c:v>0.999</c:v>
                </c:pt>
                <c:pt idx="145">
                  <c:v>0.999</c:v>
                </c:pt>
                <c:pt idx="146">
                  <c:v>0.999</c:v>
                </c:pt>
                <c:pt idx="147">
                  <c:v>0.999</c:v>
                </c:pt>
                <c:pt idx="148">
                  <c:v>0.999</c:v>
                </c:pt>
                <c:pt idx="149">
                  <c:v>0.999</c:v>
                </c:pt>
                <c:pt idx="150">
                  <c:v>0.997</c:v>
                </c:pt>
                <c:pt idx="151">
                  <c:v>0.997</c:v>
                </c:pt>
                <c:pt idx="152">
                  <c:v>0.995</c:v>
                </c:pt>
                <c:pt idx="153">
                  <c:v>0.99399999999999999</c:v>
                </c:pt>
                <c:pt idx="154">
                  <c:v>0.99299999999999999</c:v>
                </c:pt>
                <c:pt idx="155">
                  <c:v>0.998</c:v>
                </c:pt>
                <c:pt idx="156">
                  <c:v>0.997</c:v>
                </c:pt>
                <c:pt idx="157">
                  <c:v>0.998</c:v>
                </c:pt>
                <c:pt idx="158">
                  <c:v>0.70800000000000063</c:v>
                </c:pt>
                <c:pt idx="159">
                  <c:v>0.997</c:v>
                </c:pt>
                <c:pt idx="160">
                  <c:v>0.998</c:v>
                </c:pt>
                <c:pt idx="161">
                  <c:v>0.998</c:v>
                </c:pt>
                <c:pt idx="162">
                  <c:v>0.998</c:v>
                </c:pt>
                <c:pt idx="163">
                  <c:v>0.997</c:v>
                </c:pt>
                <c:pt idx="164">
                  <c:v>0.998</c:v>
                </c:pt>
                <c:pt idx="165">
                  <c:v>0.998</c:v>
                </c:pt>
                <c:pt idx="166">
                  <c:v>0.997</c:v>
                </c:pt>
                <c:pt idx="167">
                  <c:v>0.998</c:v>
                </c:pt>
                <c:pt idx="168">
                  <c:v>0.98599999999999999</c:v>
                </c:pt>
                <c:pt idx="169">
                  <c:v>0.998</c:v>
                </c:pt>
                <c:pt idx="170">
                  <c:v>0.998</c:v>
                </c:pt>
                <c:pt idx="171">
                  <c:v>0.997</c:v>
                </c:pt>
                <c:pt idx="172">
                  <c:v>0.998</c:v>
                </c:pt>
                <c:pt idx="173">
                  <c:v>0.192</c:v>
                </c:pt>
                <c:pt idx="174">
                  <c:v>0.997</c:v>
                </c:pt>
                <c:pt idx="175">
                  <c:v>0.999</c:v>
                </c:pt>
                <c:pt idx="176">
                  <c:v>0.998</c:v>
                </c:pt>
                <c:pt idx="177">
                  <c:v>0.997</c:v>
                </c:pt>
                <c:pt idx="178">
                  <c:v>0.995</c:v>
                </c:pt>
                <c:pt idx="179">
                  <c:v>0.999</c:v>
                </c:pt>
                <c:pt idx="180">
                  <c:v>0.998</c:v>
                </c:pt>
                <c:pt idx="181">
                  <c:v>0.998</c:v>
                </c:pt>
                <c:pt idx="182">
                  <c:v>0.995</c:v>
                </c:pt>
                <c:pt idx="183">
                  <c:v>0.998</c:v>
                </c:pt>
                <c:pt idx="184">
                  <c:v>0.999</c:v>
                </c:pt>
                <c:pt idx="185">
                  <c:v>0.998</c:v>
                </c:pt>
                <c:pt idx="186">
                  <c:v>0.999</c:v>
                </c:pt>
                <c:pt idx="187">
                  <c:v>0.998</c:v>
                </c:pt>
                <c:pt idx="188">
                  <c:v>0.98599999999999999</c:v>
                </c:pt>
                <c:pt idx="189">
                  <c:v>0.999</c:v>
                </c:pt>
                <c:pt idx="190">
                  <c:v>0.999</c:v>
                </c:pt>
                <c:pt idx="191">
                  <c:v>0.998</c:v>
                </c:pt>
                <c:pt idx="192">
                  <c:v>0.999</c:v>
                </c:pt>
                <c:pt idx="193">
                  <c:v>0.998</c:v>
                </c:pt>
                <c:pt idx="194">
                  <c:v>0.998</c:v>
                </c:pt>
                <c:pt idx="195">
                  <c:v>0.998</c:v>
                </c:pt>
                <c:pt idx="196">
                  <c:v>0.998</c:v>
                </c:pt>
                <c:pt idx="197">
                  <c:v>0.999</c:v>
                </c:pt>
                <c:pt idx="198">
                  <c:v>0.998</c:v>
                </c:pt>
                <c:pt idx="199">
                  <c:v>0.999</c:v>
                </c:pt>
                <c:pt idx="200">
                  <c:v>0.999</c:v>
                </c:pt>
                <c:pt idx="201">
                  <c:v>0.998</c:v>
                </c:pt>
                <c:pt idx="202">
                  <c:v>0.998</c:v>
                </c:pt>
                <c:pt idx="203">
                  <c:v>0.998</c:v>
                </c:pt>
                <c:pt idx="204">
                  <c:v>0.998</c:v>
                </c:pt>
                <c:pt idx="205">
                  <c:v>0.997</c:v>
                </c:pt>
                <c:pt idx="206">
                  <c:v>0.997</c:v>
                </c:pt>
                <c:pt idx="207">
                  <c:v>0.998</c:v>
                </c:pt>
                <c:pt idx="208">
                  <c:v>0.997</c:v>
                </c:pt>
                <c:pt idx="209">
                  <c:v>0.998</c:v>
                </c:pt>
                <c:pt idx="210">
                  <c:v>0.998</c:v>
                </c:pt>
                <c:pt idx="211">
                  <c:v>0.998</c:v>
                </c:pt>
                <c:pt idx="212">
                  <c:v>0.998</c:v>
                </c:pt>
                <c:pt idx="213">
                  <c:v>0.999</c:v>
                </c:pt>
                <c:pt idx="214">
                  <c:v>0.99399999999999999</c:v>
                </c:pt>
                <c:pt idx="215">
                  <c:v>0.999</c:v>
                </c:pt>
                <c:pt idx="216">
                  <c:v>0.999</c:v>
                </c:pt>
                <c:pt idx="217">
                  <c:v>0.999</c:v>
                </c:pt>
                <c:pt idx="218">
                  <c:v>0.999</c:v>
                </c:pt>
                <c:pt idx="219">
                  <c:v>0.999</c:v>
                </c:pt>
                <c:pt idx="220">
                  <c:v>0.997</c:v>
                </c:pt>
                <c:pt idx="221">
                  <c:v>0.997</c:v>
                </c:pt>
                <c:pt idx="222">
                  <c:v>0.98199999999999998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81-4ABD-8640-4D0C96465984}"/>
            </c:ext>
          </c:extLst>
        </c:ser>
        <c:ser>
          <c:idx val="1"/>
          <c:order val="1"/>
          <c:spPr>
            <a:solidFill>
              <a:srgbClr val="0000FF"/>
            </a:solidFill>
            <a:ln>
              <a:solidFill>
                <a:srgbClr val="0000FF"/>
              </a:solidFill>
            </a:ln>
          </c:spPr>
          <c:invertIfNegative val="0"/>
          <c:val>
            <c:numRef>
              <c:f>Sheet1!$H$2:$H$224</c:f>
              <c:numCache>
                <c:formatCode>General</c:formatCode>
                <c:ptCount val="223"/>
                <c:pt idx="0">
                  <c:v>1.6000000000000021E-2</c:v>
                </c:pt>
                <c:pt idx="1">
                  <c:v>1.5000000000000025E-2</c:v>
                </c:pt>
                <c:pt idx="2">
                  <c:v>1.6000000000000021E-2</c:v>
                </c:pt>
                <c:pt idx="3">
                  <c:v>1.5000000000000025E-2</c:v>
                </c:pt>
                <c:pt idx="4">
                  <c:v>1.6000000000000021E-2</c:v>
                </c:pt>
                <c:pt idx="5">
                  <c:v>1.6000000000000021E-2</c:v>
                </c:pt>
                <c:pt idx="6">
                  <c:v>0.96500000000000064</c:v>
                </c:pt>
                <c:pt idx="7">
                  <c:v>0.996</c:v>
                </c:pt>
                <c:pt idx="8">
                  <c:v>0.997</c:v>
                </c:pt>
                <c:pt idx="9">
                  <c:v>0.997</c:v>
                </c:pt>
                <c:pt idx="10">
                  <c:v>0.997</c:v>
                </c:pt>
                <c:pt idx="11">
                  <c:v>0.998</c:v>
                </c:pt>
                <c:pt idx="12">
                  <c:v>0.998</c:v>
                </c:pt>
                <c:pt idx="13">
                  <c:v>0.998</c:v>
                </c:pt>
                <c:pt idx="14">
                  <c:v>0.998</c:v>
                </c:pt>
                <c:pt idx="15">
                  <c:v>0.998</c:v>
                </c:pt>
                <c:pt idx="16">
                  <c:v>0.998</c:v>
                </c:pt>
                <c:pt idx="17">
                  <c:v>0.998</c:v>
                </c:pt>
                <c:pt idx="18">
                  <c:v>0.998</c:v>
                </c:pt>
                <c:pt idx="19">
                  <c:v>0.998</c:v>
                </c:pt>
                <c:pt idx="20">
                  <c:v>0.997</c:v>
                </c:pt>
                <c:pt idx="21">
                  <c:v>0.997</c:v>
                </c:pt>
                <c:pt idx="22">
                  <c:v>0.998</c:v>
                </c:pt>
                <c:pt idx="23">
                  <c:v>0.997</c:v>
                </c:pt>
                <c:pt idx="24">
                  <c:v>0.997</c:v>
                </c:pt>
                <c:pt idx="25">
                  <c:v>0.998</c:v>
                </c:pt>
                <c:pt idx="26">
                  <c:v>0.998</c:v>
                </c:pt>
                <c:pt idx="27">
                  <c:v>0.998</c:v>
                </c:pt>
                <c:pt idx="28">
                  <c:v>0.997</c:v>
                </c:pt>
                <c:pt idx="29">
                  <c:v>0.998</c:v>
                </c:pt>
                <c:pt idx="30">
                  <c:v>0.997</c:v>
                </c:pt>
                <c:pt idx="31">
                  <c:v>0.998</c:v>
                </c:pt>
                <c:pt idx="32">
                  <c:v>0.998</c:v>
                </c:pt>
                <c:pt idx="33">
                  <c:v>0.97400000000000064</c:v>
                </c:pt>
                <c:pt idx="34">
                  <c:v>0.998</c:v>
                </c:pt>
                <c:pt idx="35">
                  <c:v>0.998</c:v>
                </c:pt>
                <c:pt idx="36">
                  <c:v>0.998</c:v>
                </c:pt>
                <c:pt idx="37">
                  <c:v>0.998</c:v>
                </c:pt>
                <c:pt idx="38">
                  <c:v>0.998</c:v>
                </c:pt>
                <c:pt idx="39">
                  <c:v>0.998</c:v>
                </c:pt>
                <c:pt idx="40">
                  <c:v>0.998</c:v>
                </c:pt>
                <c:pt idx="41">
                  <c:v>0.998</c:v>
                </c:pt>
                <c:pt idx="42">
                  <c:v>0.998</c:v>
                </c:pt>
                <c:pt idx="43">
                  <c:v>0.998</c:v>
                </c:pt>
                <c:pt idx="44">
                  <c:v>0.998</c:v>
                </c:pt>
                <c:pt idx="45">
                  <c:v>0.99199999999999999</c:v>
                </c:pt>
                <c:pt idx="46">
                  <c:v>0.998</c:v>
                </c:pt>
                <c:pt idx="47">
                  <c:v>0.996</c:v>
                </c:pt>
                <c:pt idx="48">
                  <c:v>0.99399999999999999</c:v>
                </c:pt>
                <c:pt idx="49">
                  <c:v>0.998</c:v>
                </c:pt>
                <c:pt idx="50">
                  <c:v>0.998</c:v>
                </c:pt>
                <c:pt idx="51">
                  <c:v>0.998</c:v>
                </c:pt>
                <c:pt idx="52">
                  <c:v>0.998</c:v>
                </c:pt>
                <c:pt idx="53">
                  <c:v>0.998</c:v>
                </c:pt>
                <c:pt idx="54">
                  <c:v>0.98599999999999999</c:v>
                </c:pt>
                <c:pt idx="55">
                  <c:v>0.98699999999999999</c:v>
                </c:pt>
                <c:pt idx="56">
                  <c:v>0.98699999999999999</c:v>
                </c:pt>
                <c:pt idx="57">
                  <c:v>0.94000000000000061</c:v>
                </c:pt>
                <c:pt idx="58">
                  <c:v>0.998</c:v>
                </c:pt>
                <c:pt idx="59">
                  <c:v>0.998</c:v>
                </c:pt>
                <c:pt idx="60">
                  <c:v>0.998</c:v>
                </c:pt>
                <c:pt idx="61">
                  <c:v>0.998</c:v>
                </c:pt>
                <c:pt idx="62">
                  <c:v>0.998</c:v>
                </c:pt>
                <c:pt idx="63">
                  <c:v>0.998</c:v>
                </c:pt>
                <c:pt idx="64">
                  <c:v>0.998</c:v>
                </c:pt>
                <c:pt idx="65">
                  <c:v>0.998</c:v>
                </c:pt>
                <c:pt idx="66">
                  <c:v>0.998</c:v>
                </c:pt>
                <c:pt idx="67">
                  <c:v>0.998</c:v>
                </c:pt>
                <c:pt idx="68">
                  <c:v>0.998</c:v>
                </c:pt>
                <c:pt idx="69">
                  <c:v>0.998</c:v>
                </c:pt>
                <c:pt idx="70">
                  <c:v>0.998</c:v>
                </c:pt>
                <c:pt idx="71">
                  <c:v>0.997</c:v>
                </c:pt>
                <c:pt idx="72">
                  <c:v>0.89500000000000002</c:v>
                </c:pt>
                <c:pt idx="73">
                  <c:v>0.997</c:v>
                </c:pt>
                <c:pt idx="74">
                  <c:v>0.998</c:v>
                </c:pt>
                <c:pt idx="75">
                  <c:v>0.998</c:v>
                </c:pt>
                <c:pt idx="76">
                  <c:v>0.996</c:v>
                </c:pt>
                <c:pt idx="77">
                  <c:v>0.97100000000000064</c:v>
                </c:pt>
                <c:pt idx="78">
                  <c:v>0.996</c:v>
                </c:pt>
                <c:pt idx="79">
                  <c:v>0.81800000000000062</c:v>
                </c:pt>
                <c:pt idx="80">
                  <c:v>0.998</c:v>
                </c:pt>
                <c:pt idx="81">
                  <c:v>0.998</c:v>
                </c:pt>
                <c:pt idx="82">
                  <c:v>0.98599999999999999</c:v>
                </c:pt>
                <c:pt idx="83">
                  <c:v>0.998</c:v>
                </c:pt>
                <c:pt idx="84">
                  <c:v>0.998</c:v>
                </c:pt>
                <c:pt idx="85">
                  <c:v>0.998</c:v>
                </c:pt>
                <c:pt idx="86">
                  <c:v>0.998</c:v>
                </c:pt>
                <c:pt idx="87">
                  <c:v>0.998</c:v>
                </c:pt>
                <c:pt idx="88">
                  <c:v>0.998</c:v>
                </c:pt>
                <c:pt idx="89">
                  <c:v>0.998</c:v>
                </c:pt>
                <c:pt idx="90">
                  <c:v>0.80800000000000005</c:v>
                </c:pt>
                <c:pt idx="91">
                  <c:v>0.56500000000000061</c:v>
                </c:pt>
                <c:pt idx="92">
                  <c:v>0.45400000000000001</c:v>
                </c:pt>
                <c:pt idx="93">
                  <c:v>1.1000000000000046E-2</c:v>
                </c:pt>
                <c:pt idx="94">
                  <c:v>1.1000000000000046E-2</c:v>
                </c:pt>
                <c:pt idx="95">
                  <c:v>1.1000000000000046E-2</c:v>
                </c:pt>
                <c:pt idx="96">
                  <c:v>0.997</c:v>
                </c:pt>
                <c:pt idx="97">
                  <c:v>7.0000000000000114E-3</c:v>
                </c:pt>
                <c:pt idx="98">
                  <c:v>9.0000000000000028E-3</c:v>
                </c:pt>
                <c:pt idx="99">
                  <c:v>7.0000000000000114E-3</c:v>
                </c:pt>
                <c:pt idx="100">
                  <c:v>0.997</c:v>
                </c:pt>
                <c:pt idx="101">
                  <c:v>0.996</c:v>
                </c:pt>
                <c:pt idx="102">
                  <c:v>0.997</c:v>
                </c:pt>
                <c:pt idx="103">
                  <c:v>4.5000000000000012E-2</c:v>
                </c:pt>
                <c:pt idx="104">
                  <c:v>4.2000000000000023E-2</c:v>
                </c:pt>
                <c:pt idx="105">
                  <c:v>4.5000000000000012E-2</c:v>
                </c:pt>
                <c:pt idx="106">
                  <c:v>0.14800000000000021</c:v>
                </c:pt>
                <c:pt idx="107">
                  <c:v>4.5000000000000012E-2</c:v>
                </c:pt>
                <c:pt idx="108">
                  <c:v>0.997</c:v>
                </c:pt>
                <c:pt idx="109">
                  <c:v>0.29400000000000032</c:v>
                </c:pt>
                <c:pt idx="110">
                  <c:v>3.0000000000000079E-3</c:v>
                </c:pt>
                <c:pt idx="111">
                  <c:v>0.997</c:v>
                </c:pt>
                <c:pt idx="112">
                  <c:v>8.0000000000000227E-3</c:v>
                </c:pt>
                <c:pt idx="113">
                  <c:v>1.2000000000000005E-2</c:v>
                </c:pt>
                <c:pt idx="114">
                  <c:v>4.300000000000001E-2</c:v>
                </c:pt>
                <c:pt idx="115">
                  <c:v>7.1000000000000008E-2</c:v>
                </c:pt>
                <c:pt idx="116">
                  <c:v>0.52700000000000002</c:v>
                </c:pt>
                <c:pt idx="117">
                  <c:v>0.05</c:v>
                </c:pt>
                <c:pt idx="118">
                  <c:v>4.6000000000000013E-2</c:v>
                </c:pt>
                <c:pt idx="119">
                  <c:v>4.300000000000001E-2</c:v>
                </c:pt>
                <c:pt idx="120">
                  <c:v>4.4000000000000032E-2</c:v>
                </c:pt>
                <c:pt idx="121">
                  <c:v>4.4000000000000032E-2</c:v>
                </c:pt>
                <c:pt idx="122">
                  <c:v>3.1000000000000052E-2</c:v>
                </c:pt>
                <c:pt idx="123">
                  <c:v>0.998</c:v>
                </c:pt>
                <c:pt idx="124">
                  <c:v>2.0000000000000052E-3</c:v>
                </c:pt>
                <c:pt idx="125">
                  <c:v>0.21200000000000024</c:v>
                </c:pt>
                <c:pt idx="126">
                  <c:v>1.1000000000000046E-2</c:v>
                </c:pt>
                <c:pt idx="127">
                  <c:v>2.0000000000000052E-3</c:v>
                </c:pt>
                <c:pt idx="128">
                  <c:v>2.0000000000000052E-3</c:v>
                </c:pt>
                <c:pt idx="129">
                  <c:v>2.0000000000000052E-3</c:v>
                </c:pt>
                <c:pt idx="130">
                  <c:v>2.0000000000000052E-3</c:v>
                </c:pt>
                <c:pt idx="131">
                  <c:v>1.0000000000000039E-3</c:v>
                </c:pt>
                <c:pt idx="132">
                  <c:v>1.0000000000000039E-3</c:v>
                </c:pt>
                <c:pt idx="133">
                  <c:v>1.0000000000000039E-3</c:v>
                </c:pt>
                <c:pt idx="134">
                  <c:v>1.0000000000000039E-3</c:v>
                </c:pt>
                <c:pt idx="135">
                  <c:v>1.0000000000000039E-3</c:v>
                </c:pt>
                <c:pt idx="136">
                  <c:v>1.0000000000000039E-3</c:v>
                </c:pt>
                <c:pt idx="137">
                  <c:v>2.0000000000000052E-3</c:v>
                </c:pt>
                <c:pt idx="138">
                  <c:v>1.0000000000000039E-3</c:v>
                </c:pt>
                <c:pt idx="139">
                  <c:v>1.0000000000000039E-3</c:v>
                </c:pt>
                <c:pt idx="140">
                  <c:v>1.0000000000000039E-3</c:v>
                </c:pt>
                <c:pt idx="141">
                  <c:v>2.0000000000000052E-3</c:v>
                </c:pt>
                <c:pt idx="142">
                  <c:v>1.0000000000000039E-3</c:v>
                </c:pt>
                <c:pt idx="143">
                  <c:v>2.0000000000000052E-3</c:v>
                </c:pt>
                <c:pt idx="144">
                  <c:v>1.0000000000000039E-3</c:v>
                </c:pt>
                <c:pt idx="145">
                  <c:v>1.0000000000000039E-3</c:v>
                </c:pt>
                <c:pt idx="146">
                  <c:v>1.0000000000000039E-3</c:v>
                </c:pt>
                <c:pt idx="147">
                  <c:v>1.0000000000000039E-3</c:v>
                </c:pt>
                <c:pt idx="148">
                  <c:v>1.0000000000000039E-3</c:v>
                </c:pt>
                <c:pt idx="149">
                  <c:v>1.0000000000000039E-3</c:v>
                </c:pt>
                <c:pt idx="150">
                  <c:v>3.0000000000000079E-3</c:v>
                </c:pt>
                <c:pt idx="151">
                  <c:v>3.0000000000000079E-3</c:v>
                </c:pt>
                <c:pt idx="152">
                  <c:v>5.0000000000000114E-3</c:v>
                </c:pt>
                <c:pt idx="153">
                  <c:v>6.0000000000000114E-3</c:v>
                </c:pt>
                <c:pt idx="154">
                  <c:v>7.0000000000000114E-3</c:v>
                </c:pt>
                <c:pt idx="155">
                  <c:v>2.0000000000000052E-3</c:v>
                </c:pt>
                <c:pt idx="156">
                  <c:v>3.0000000000000079E-3</c:v>
                </c:pt>
                <c:pt idx="157">
                  <c:v>2.0000000000000052E-3</c:v>
                </c:pt>
                <c:pt idx="158">
                  <c:v>0.29200000000000031</c:v>
                </c:pt>
                <c:pt idx="159">
                  <c:v>3.0000000000000079E-3</c:v>
                </c:pt>
                <c:pt idx="160">
                  <c:v>2.0000000000000052E-3</c:v>
                </c:pt>
                <c:pt idx="161">
                  <c:v>2.0000000000000052E-3</c:v>
                </c:pt>
                <c:pt idx="162">
                  <c:v>2.0000000000000052E-3</c:v>
                </c:pt>
                <c:pt idx="163">
                  <c:v>3.0000000000000079E-3</c:v>
                </c:pt>
                <c:pt idx="164">
                  <c:v>2.0000000000000052E-3</c:v>
                </c:pt>
                <c:pt idx="165">
                  <c:v>2.0000000000000052E-3</c:v>
                </c:pt>
                <c:pt idx="166">
                  <c:v>3.0000000000000079E-3</c:v>
                </c:pt>
                <c:pt idx="167">
                  <c:v>2.0000000000000052E-3</c:v>
                </c:pt>
                <c:pt idx="168">
                  <c:v>1.4000000000000002E-2</c:v>
                </c:pt>
                <c:pt idx="169">
                  <c:v>2.0000000000000052E-3</c:v>
                </c:pt>
                <c:pt idx="170">
                  <c:v>2.0000000000000052E-3</c:v>
                </c:pt>
                <c:pt idx="171">
                  <c:v>3.0000000000000079E-3</c:v>
                </c:pt>
                <c:pt idx="172">
                  <c:v>2.0000000000000052E-3</c:v>
                </c:pt>
                <c:pt idx="173">
                  <c:v>0.80800000000000005</c:v>
                </c:pt>
                <c:pt idx="174">
                  <c:v>3.0000000000000079E-3</c:v>
                </c:pt>
                <c:pt idx="175">
                  <c:v>1.0000000000000039E-3</c:v>
                </c:pt>
                <c:pt idx="176">
                  <c:v>2.0000000000000052E-3</c:v>
                </c:pt>
                <c:pt idx="177">
                  <c:v>3.0000000000000079E-3</c:v>
                </c:pt>
                <c:pt idx="178">
                  <c:v>5.0000000000000114E-3</c:v>
                </c:pt>
                <c:pt idx="179">
                  <c:v>1.0000000000000039E-3</c:v>
                </c:pt>
                <c:pt idx="180">
                  <c:v>2.0000000000000052E-3</c:v>
                </c:pt>
                <c:pt idx="181">
                  <c:v>2.0000000000000052E-3</c:v>
                </c:pt>
                <c:pt idx="182">
                  <c:v>5.0000000000000114E-3</c:v>
                </c:pt>
                <c:pt idx="183">
                  <c:v>2.0000000000000052E-3</c:v>
                </c:pt>
                <c:pt idx="184">
                  <c:v>1.0000000000000039E-3</c:v>
                </c:pt>
                <c:pt idx="185">
                  <c:v>2.0000000000000052E-3</c:v>
                </c:pt>
                <c:pt idx="186">
                  <c:v>1.0000000000000039E-3</c:v>
                </c:pt>
                <c:pt idx="187">
                  <c:v>2.0000000000000052E-3</c:v>
                </c:pt>
                <c:pt idx="188">
                  <c:v>1.4000000000000002E-2</c:v>
                </c:pt>
                <c:pt idx="189">
                  <c:v>1.0000000000000039E-3</c:v>
                </c:pt>
                <c:pt idx="190">
                  <c:v>1.0000000000000039E-3</c:v>
                </c:pt>
                <c:pt idx="191">
                  <c:v>2.0000000000000052E-3</c:v>
                </c:pt>
                <c:pt idx="192">
                  <c:v>1.0000000000000039E-3</c:v>
                </c:pt>
                <c:pt idx="193">
                  <c:v>2.0000000000000052E-3</c:v>
                </c:pt>
                <c:pt idx="194">
                  <c:v>2.0000000000000052E-3</c:v>
                </c:pt>
                <c:pt idx="195">
                  <c:v>2.0000000000000052E-3</c:v>
                </c:pt>
                <c:pt idx="196">
                  <c:v>2.0000000000000052E-3</c:v>
                </c:pt>
                <c:pt idx="197">
                  <c:v>1.0000000000000039E-3</c:v>
                </c:pt>
                <c:pt idx="198">
                  <c:v>2.0000000000000052E-3</c:v>
                </c:pt>
                <c:pt idx="199">
                  <c:v>1.0000000000000039E-3</c:v>
                </c:pt>
                <c:pt idx="200">
                  <c:v>1.0000000000000039E-3</c:v>
                </c:pt>
                <c:pt idx="201">
                  <c:v>2.0000000000000052E-3</c:v>
                </c:pt>
                <c:pt idx="202">
                  <c:v>2.0000000000000052E-3</c:v>
                </c:pt>
                <c:pt idx="203">
                  <c:v>2.0000000000000052E-3</c:v>
                </c:pt>
                <c:pt idx="204">
                  <c:v>2.0000000000000052E-3</c:v>
                </c:pt>
                <c:pt idx="205">
                  <c:v>3.0000000000000079E-3</c:v>
                </c:pt>
                <c:pt idx="206">
                  <c:v>3.0000000000000079E-3</c:v>
                </c:pt>
                <c:pt idx="207">
                  <c:v>2.0000000000000052E-3</c:v>
                </c:pt>
                <c:pt idx="208">
                  <c:v>3.0000000000000079E-3</c:v>
                </c:pt>
                <c:pt idx="209">
                  <c:v>2.0000000000000052E-3</c:v>
                </c:pt>
                <c:pt idx="210">
                  <c:v>2.0000000000000052E-3</c:v>
                </c:pt>
                <c:pt idx="211">
                  <c:v>2.0000000000000052E-3</c:v>
                </c:pt>
                <c:pt idx="212">
                  <c:v>2.0000000000000052E-3</c:v>
                </c:pt>
                <c:pt idx="213">
                  <c:v>1.0000000000000039E-3</c:v>
                </c:pt>
                <c:pt idx="214">
                  <c:v>6.0000000000000114E-3</c:v>
                </c:pt>
                <c:pt idx="215">
                  <c:v>1.0000000000000039E-3</c:v>
                </c:pt>
                <c:pt idx="216">
                  <c:v>1.0000000000000039E-3</c:v>
                </c:pt>
                <c:pt idx="217">
                  <c:v>1.0000000000000039E-3</c:v>
                </c:pt>
                <c:pt idx="218">
                  <c:v>1.0000000000000039E-3</c:v>
                </c:pt>
                <c:pt idx="219">
                  <c:v>1.0000000000000039E-3</c:v>
                </c:pt>
                <c:pt idx="220">
                  <c:v>3.0000000000000079E-3</c:v>
                </c:pt>
                <c:pt idx="221">
                  <c:v>3.0000000000000079E-3</c:v>
                </c:pt>
                <c:pt idx="222">
                  <c:v>1.8000000000000023E-2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981-4ABD-8640-4D0C964659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05296496"/>
        <c:axId val="305292144"/>
      </c:barChart>
      <c:catAx>
        <c:axId val="305296496"/>
        <c:scaling>
          <c:orientation val="minMax"/>
        </c:scaling>
        <c:delete val="0"/>
        <c:axPos val="b"/>
        <c:majorTickMark val="out"/>
        <c:minorTickMark val="none"/>
        <c:tickLblPos val="nextTo"/>
        <c:crossAx val="305292144"/>
        <c:crosses val="autoZero"/>
        <c:auto val="1"/>
        <c:lblAlgn val="ctr"/>
        <c:lblOffset val="100"/>
        <c:noMultiLvlLbl val="0"/>
      </c:catAx>
      <c:valAx>
        <c:axId val="305292144"/>
        <c:scaling>
          <c:orientation val="minMax"/>
          <c:max val="1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0529649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42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83DF69FC-9443-48EC-8B35-DE7557F3259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94374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C51BC2-28C2-4FE8-A28B-85DF2AEA7B67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01093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82BEB1-9E26-4669-BDB4-645631D97DB5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6846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96AE2B-15FA-4842-8FB0-23FF4474B69B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88796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96AE2B-15FA-4842-8FB0-23FF4474B69B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7419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96AE2B-15FA-4842-8FB0-23FF4474B69B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2817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96AE2B-15FA-4842-8FB0-23FF4474B69B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3982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96AE2B-15FA-4842-8FB0-23FF4474B69B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46624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A0CEC0-A222-4B81-9888-7B28A91F0DAB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21790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A0CEC0-A222-4B81-9888-7B28A91F0DAB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72443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041FDB-2FCB-4077-8046-C028588200F1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32493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8AC799-B168-4726-8025-09EF56F87372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9897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E0ADCE-5EDE-4D06-A94D-1A18507A6C00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27207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8AC799-B168-4726-8025-09EF56F87372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09492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974E37-5732-4AA7-A12A-E41BF045C61C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54039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5CD352-CBF9-473A-B569-706A6C21CD38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86875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DD5D19-3497-4803-8248-E7A5CABFB4C6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84821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946BEF-A31C-41A6-9DCC-9BE27B2F9D7B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03734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EDDE10-416C-48FC-B8A9-5E1E415E9BC1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49407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3E8177-9548-46F9-AA83-B11D94C29388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90982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D521F2-2E01-4201-A464-6EC0D9D3133A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90708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D521F2-2E01-4201-A464-6EC0D9D3133A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70534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B68911-675F-4A11-A8F2-92C87D0EACF1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3549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1F1BF3-C626-4D88-83B8-DBB6BC96E064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26430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725F2F-32AF-4748-AB74-FC2B1DEF6626}" type="slidenum">
              <a:rPr lang="cs-CZ" smtClean="0"/>
              <a:pPr/>
              <a:t>33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14946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6FB3E3-3796-4D3D-884A-865208E269E9}" type="slidenum">
              <a:rPr lang="cs-CZ" smtClean="0"/>
              <a:pPr/>
              <a:t>34</a:t>
            </a:fld>
            <a:endParaRPr lang="cs-CZ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49860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CD8678-A765-4F03-A2B7-496E89B10FCC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75840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8C324D-41F1-4210-BE2C-033311C6A74B}" type="slidenum">
              <a:rPr lang="cs-CZ" smtClean="0"/>
              <a:pPr/>
              <a:t>36</a:t>
            </a:fld>
            <a:endParaRPr 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6876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8C324D-41F1-4210-BE2C-033311C6A74B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83025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566473-2FC4-4D7E-ABC1-F19E8E9035AA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37658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7ADDB8-2AAC-4E63-AC96-9483697897DE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82180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6E0619-4A3C-41D0-85A4-45BFFA8C24B6}" type="slidenum">
              <a:rPr lang="cs-CZ" smtClean="0"/>
              <a:pPr/>
              <a:t>40</a:t>
            </a:fld>
            <a:endParaRPr lang="cs-CZ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57305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2AA9C1-8C34-4158-9319-D34F7E73E5A9}" type="slidenum">
              <a:rPr lang="cs-CZ" smtClean="0"/>
              <a:pPr/>
              <a:t>41</a:t>
            </a:fld>
            <a:endParaRPr lang="cs-CZ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4472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F4E61A-B521-4F95-8467-BB4BD13A78B6}" type="slidenum">
              <a:rPr lang="cs-CZ" smtClean="0"/>
              <a:pPr/>
              <a:t>42</a:t>
            </a:fld>
            <a:endParaRPr lang="cs-CZ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4871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34C9B1-54E5-4E3A-AF74-E6873CDA02D8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85129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C7FE73-9A9A-4C1A-9B9C-9A68D1E8CCF1}" type="slidenum">
              <a:rPr lang="cs-CZ" smtClean="0"/>
              <a:pPr/>
              <a:t>43</a:t>
            </a:fld>
            <a:endParaRPr lang="cs-CZ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03132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9C4FF5-042B-44AA-90B6-4E595365AA01}" type="slidenum">
              <a:rPr lang="cs-CZ" smtClean="0"/>
              <a:pPr/>
              <a:t>45</a:t>
            </a:fld>
            <a:endParaRPr lang="cs-CZ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9549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2DF088-BA25-4B3B-951D-3CC095B80EC0}" type="slidenum">
              <a:rPr lang="cs-CZ" smtClean="0"/>
              <a:pPr/>
              <a:t>46</a:t>
            </a:fld>
            <a:endParaRPr lang="cs-CZ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3601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C46C24-5606-4FCF-943A-0FD03DAFC243}" type="slidenum">
              <a:rPr lang="cs-CZ" smtClean="0"/>
              <a:pPr/>
              <a:t>47</a:t>
            </a:fld>
            <a:endParaRPr lang="cs-CZ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29786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8C4FF8-6D78-440A-8A0D-B77D8F68E446}" type="slidenum">
              <a:rPr lang="cs-CZ"/>
              <a:pPr/>
              <a:t>48</a:t>
            </a:fld>
            <a:endParaRPr lang="cs-CZ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Interlaced fingers, braid, fingerloop braiding, twist together</a:t>
            </a:r>
          </a:p>
        </p:txBody>
      </p:sp>
    </p:spTree>
    <p:extLst>
      <p:ext uri="{BB962C8B-B14F-4D97-AF65-F5344CB8AC3E}">
        <p14:creationId xmlns:p14="http://schemas.microsoft.com/office/powerpoint/2010/main" val="84681670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FD71E9-7D06-47C8-90CA-46F50B2BD106}" type="slidenum">
              <a:rPr lang="cs-CZ" smtClean="0"/>
              <a:pPr/>
              <a:t>49</a:t>
            </a:fld>
            <a:endParaRPr lang="cs-CZ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292916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1A4489-1B97-43D7-8631-525612FAD80B}" type="slidenum">
              <a:rPr lang="cs-CZ" smtClean="0"/>
              <a:pPr/>
              <a:t>50</a:t>
            </a:fld>
            <a:endParaRPr lang="cs-CZ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328523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776F3F-24DE-4180-AE08-99E771837F16}" type="slidenum">
              <a:rPr lang="cs-CZ" smtClean="0"/>
              <a:pPr/>
              <a:t>52</a:t>
            </a:fld>
            <a:endParaRPr lang="cs-CZ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162433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5C9EA2-C225-4FD1-9A6C-6276A7442790}" type="slidenum">
              <a:rPr lang="cs-CZ" smtClean="0"/>
              <a:pPr/>
              <a:t>54</a:t>
            </a:fld>
            <a:endParaRPr lang="cs-CZ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966376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AAC78C-5B53-4A1F-B4DA-A5B9D5AA4A38}" type="slidenum">
              <a:rPr lang="cs-CZ" smtClean="0"/>
              <a:pPr/>
              <a:t>55</a:t>
            </a:fld>
            <a:endParaRPr lang="cs-CZ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3672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AAC78C-5B53-4A1F-B4DA-A5B9D5AA4A38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446030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B89463-94C8-4723-A3D3-B3D5FAA145C0}" type="slidenum">
              <a:rPr lang="cs-CZ" smtClean="0"/>
              <a:pPr/>
              <a:t>56</a:t>
            </a:fld>
            <a:endParaRPr lang="cs-CZ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407765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F33421-7CB3-4282-BBB0-A31C7F04322D}" type="slidenum">
              <a:rPr lang="cs-CZ" smtClean="0"/>
              <a:pPr/>
              <a:t>57</a:t>
            </a:fld>
            <a:endParaRPr lang="cs-CZ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423063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11A191-44ED-42B2-8A61-0549D5D0CE46}" type="slidenum">
              <a:rPr lang="cs-CZ" smtClean="0"/>
              <a:pPr/>
              <a:t>58</a:t>
            </a:fld>
            <a:endParaRPr lang="cs-CZ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446137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C7FE73-9A9A-4C1A-9B9C-9A68D1E8CCF1}" type="slidenum">
              <a:rPr lang="cs-CZ" smtClean="0"/>
              <a:pPr/>
              <a:t>60</a:t>
            </a:fld>
            <a:endParaRPr lang="cs-CZ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592956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C7FE73-9A9A-4C1A-9B9C-9A68D1E8CCF1}" type="slidenum">
              <a:rPr lang="cs-CZ" smtClean="0"/>
              <a:pPr/>
              <a:t>62</a:t>
            </a:fld>
            <a:endParaRPr lang="cs-CZ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584523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2D94FF-2F5B-4C73-A1BF-DF0FF9CD98DE}" type="slidenum">
              <a:rPr lang="cs-CZ" smtClean="0"/>
              <a:pPr/>
              <a:t>63</a:t>
            </a:fld>
            <a:endParaRPr lang="cs-CZ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7625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AAC78C-5B53-4A1F-B4DA-A5B9D5AA4A38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5459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DB63D1-2F74-45D5-86B5-67FDF281FBAD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1250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82BEB1-9E26-4669-BDB4-645631D97DB5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5681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82BEB1-9E26-4669-BDB4-645631D97DB5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7599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093B35-26D4-44B7-AA88-073353003AD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43771-0342-4893-BF96-A6FC91A91D5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4D873-E168-4118-8CD6-E0D1F0782B4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1572FF-C03E-4676-9518-1C813BAC2AE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EC1BB-9802-4C78-8664-E04749330CB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682854-3335-43A3-997D-3DEA5F73A6C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9B6D8-5194-4DE7-86D1-F578228B4E6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13E7A-890F-4C4B-9B49-8E582017BD9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21CFA-69A8-4F29-86C6-6F480E02A23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C56CB-BCCF-4E23-BE71-ADC0CA04DBC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A44C25-33B8-44E2-B036-D1D579A5485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A06F7ADA-D403-44DF-B8D3-D0CDBBF8968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gif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hyperlink" Target="http://upload.wikimedia.org/wikipedia/commons/1/14/Viola_tricolor.jpg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jpeg"/><Relationship Id="rId5" Type="http://schemas.openxmlformats.org/officeDocument/2006/relationships/image" Target="../media/image60.png"/><Relationship Id="rId10" Type="http://schemas.openxmlformats.org/officeDocument/2006/relationships/image" Target="../media/image65.jpeg"/><Relationship Id="rId4" Type="http://schemas.openxmlformats.org/officeDocument/2006/relationships/image" Target="../media/image59.png"/><Relationship Id="rId9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2/2a/GluehwuermchenImWald.jpg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5.jpeg"/><Relationship Id="rId7" Type="http://schemas.openxmlformats.org/officeDocument/2006/relationships/hyperlink" Target="http://upload.wikimedia.org/wikipedia/commons/thumb/9/98/Ophrys_apifera_flower2.jpg/473px-Ophrys_apifera_flower2.jpg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en/f/f1/WalrusOosik.jpg" TargetMode="External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Relationship Id="rId9" Type="http://schemas.openxmlformats.org/officeDocument/2006/relationships/image" Target="../media/image8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.uk/gp/product/images/0801844096/ref=dp_image_0?ie=UTF8&amp;n=266239&amp;s=books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eg"/><Relationship Id="rId4" Type="http://schemas.openxmlformats.org/officeDocument/2006/relationships/image" Target="../media/image9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jpe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7/7f/Larus_argentatus_ad.jpg" TargetMode="External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7/7f/Larus_argentatus_ad.jpg" TargetMode="External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hyperlink" Target="http://upload.wikimedia.org/wikipedia/commons/7/7f/Larus_argentatus_ad.jpg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/>
          <p:cNvSpPr txBox="1">
            <a:spLocks noChangeArrowheads="1"/>
          </p:cNvSpPr>
          <p:nvPr/>
        </p:nvSpPr>
        <p:spPr bwMode="auto">
          <a:xfrm>
            <a:off x="2199503" y="273050"/>
            <a:ext cx="3740922" cy="707886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SPECIA</a:t>
            </a:r>
            <a:r>
              <a:rPr lang="cs-CZ" sz="4000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TION</a:t>
            </a:r>
            <a:endParaRPr lang="cs-CZ" sz="4000" dirty="0">
              <a:ln w="3175">
                <a:solidFill>
                  <a:sysClr val="windowText" lastClr="000000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3075" name="Picture 40" descr="Ensatina_r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588" y="2698750"/>
            <a:ext cx="3094037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2" descr="Drosophila-phylogen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56075" y="3003550"/>
            <a:ext cx="4764088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43" descr="DSC_0068"/>
          <p:cNvPicPr>
            <a:picLocks noChangeAspect="1" noChangeArrowheads="1"/>
          </p:cNvPicPr>
          <p:nvPr/>
        </p:nvPicPr>
        <p:blipFill>
          <a:blip r:embed="rId5" cstate="print"/>
          <a:srcRect l="24762" r="20537" b="22578"/>
          <a:stretch>
            <a:fillRect/>
          </a:stretch>
        </p:blipFill>
        <p:spPr bwMode="auto">
          <a:xfrm>
            <a:off x="3321538" y="1410789"/>
            <a:ext cx="2539331" cy="2389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47" descr="fig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425" y="496888"/>
            <a:ext cx="2978150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48" descr="Iris-brevicaulis-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95438" y="1614488"/>
            <a:ext cx="1566862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49" descr="iris_fulva_re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88" y="273050"/>
            <a:ext cx="1566862" cy="153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24"/>
          <p:cNvSpPr txBox="1">
            <a:spLocks noChangeArrowheads="1"/>
          </p:cNvSpPr>
          <p:nvPr/>
        </p:nvSpPr>
        <p:spPr bwMode="auto">
          <a:xfrm>
            <a:off x="438150" y="219075"/>
            <a:ext cx="8117928" cy="1882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sz="2400" b="0" dirty="0">
                <a:solidFill>
                  <a:srgbClr val="F00000"/>
                </a:solidFill>
                <a:sym typeface="Symbol" pitchFamily="18" charset="2"/>
              </a:rPr>
              <a:t>realists:</a:t>
            </a:r>
            <a:br>
              <a:rPr lang="en-US" sz="2400" b="0" dirty="0">
                <a:solidFill>
                  <a:srgbClr val="F00000"/>
                </a:solidFill>
                <a:sym typeface="Symbol" pitchFamily="18" charset="2"/>
              </a:rPr>
            </a:br>
            <a:br>
              <a:rPr lang="en-US" sz="2400" b="0" dirty="0">
                <a:solidFill>
                  <a:srgbClr val="F00000"/>
                </a:solidFill>
                <a:sym typeface="Symbol" pitchFamily="18" charset="2"/>
              </a:rPr>
            </a:br>
            <a:r>
              <a:rPr lang="en-US" b="0" dirty="0">
                <a:sym typeface="Symbol" pitchFamily="18" charset="2"/>
              </a:rPr>
              <a:t>only universals are real, particulars are derived, random, variable, and</a:t>
            </a:r>
            <a:br>
              <a:rPr lang="en-US" b="0" dirty="0">
                <a:sym typeface="Symbol" pitchFamily="18" charset="2"/>
              </a:rPr>
            </a:br>
            <a:r>
              <a:rPr lang="en-US" b="0" dirty="0">
                <a:sym typeface="Symbol" pitchFamily="18" charset="2"/>
              </a:rPr>
              <a:t>	ephemeral</a:t>
            </a:r>
          </a:p>
          <a:p>
            <a:pPr defTabSz="360000">
              <a:spcAft>
                <a:spcPts val="1000"/>
              </a:spcAft>
            </a:pPr>
            <a:r>
              <a:rPr lang="en-US" b="0" dirty="0" err="1">
                <a:sym typeface="Symbol" pitchFamily="18" charset="2"/>
              </a:rPr>
              <a:t>eg</a:t>
            </a:r>
            <a:r>
              <a:rPr lang="en-US" b="0" dirty="0">
                <a:sym typeface="Symbol" pitchFamily="18" charset="2"/>
              </a:rPr>
              <a:t>. </a:t>
            </a:r>
            <a:r>
              <a:rPr lang="en-US" b="0" dirty="0">
                <a:solidFill>
                  <a:srgbClr val="003399"/>
                </a:solidFill>
                <a:sym typeface="Symbol" pitchFamily="18" charset="2"/>
              </a:rPr>
              <a:t>Plat</a:t>
            </a:r>
            <a:r>
              <a:rPr lang="cs-CZ" b="0" dirty="0">
                <a:solidFill>
                  <a:srgbClr val="003399"/>
                </a:solidFill>
                <a:sym typeface="Symbol" pitchFamily="18" charset="2"/>
              </a:rPr>
              <a:t>o</a:t>
            </a:r>
            <a:endParaRPr lang="en-US" b="0" dirty="0">
              <a:sym typeface="Symbol" pitchFamily="18" charset="2"/>
            </a:endParaRPr>
          </a:p>
        </p:txBody>
      </p:sp>
      <p:pic>
        <p:nvPicPr>
          <p:cNvPr id="115714" name="Picture 2" descr="https://encrypted-tbn1.gstatic.com/images?q=tbn:ANd9GcSJZThrm_-t2BSSUAnCo6Zk4Duhbjjb08evwlqu2piCF76t8Nx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0892" y="1928048"/>
            <a:ext cx="1933575" cy="236220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" name="Obdélník 7"/>
          <p:cNvSpPr/>
          <p:nvPr/>
        </p:nvSpPr>
        <p:spPr>
          <a:xfrm>
            <a:off x="438150" y="4993200"/>
            <a:ext cx="42082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5900" indent="-215900" defTabSz="360000">
              <a:spcAft>
                <a:spcPts val="1000"/>
              </a:spcAft>
            </a:pPr>
            <a:r>
              <a:rPr lang="en-US" sz="2400" b="0" dirty="0">
                <a:sym typeface="Symbol" pitchFamily="18" charset="2"/>
              </a:rPr>
              <a:t>species really exist in nature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24"/>
          <p:cNvSpPr txBox="1">
            <a:spLocks noChangeArrowheads="1"/>
          </p:cNvSpPr>
          <p:nvPr/>
        </p:nvSpPr>
        <p:spPr bwMode="auto">
          <a:xfrm>
            <a:off x="438150" y="358924"/>
            <a:ext cx="7863050" cy="304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b="0" dirty="0">
                <a:sym typeface="Symbol" pitchFamily="18" charset="2"/>
              </a:rPr>
              <a:t>N</a:t>
            </a:r>
            <a:r>
              <a:rPr lang="cs-CZ" b="0" dirty="0" err="1">
                <a:sym typeface="Symbol" pitchFamily="18" charset="2"/>
              </a:rPr>
              <a:t>ew</a:t>
            </a:r>
            <a:r>
              <a:rPr lang="en-US" b="0" dirty="0">
                <a:sym typeface="Symbol" pitchFamily="18" charset="2"/>
              </a:rPr>
              <a:t> </a:t>
            </a:r>
            <a:r>
              <a:rPr lang="en-US" b="0" dirty="0" err="1">
                <a:sym typeface="Symbol" pitchFamily="18" charset="2"/>
              </a:rPr>
              <a:t>Guine</a:t>
            </a:r>
            <a:r>
              <a:rPr lang="cs-CZ" b="0" dirty="0">
                <a:sym typeface="Symbol" pitchFamily="18" charset="2"/>
              </a:rPr>
              <a:t>a </a:t>
            </a:r>
            <a:r>
              <a:rPr lang="cs-CZ" b="0" dirty="0" err="1">
                <a:sym typeface="Symbol" pitchFamily="18" charset="2"/>
              </a:rPr>
              <a:t>tribes</a:t>
            </a:r>
            <a:r>
              <a:rPr lang="en-US" b="0" dirty="0">
                <a:sym typeface="Symbol" pitchFamily="18" charset="2"/>
              </a:rPr>
              <a:t>: </a:t>
            </a:r>
          </a:p>
          <a:p>
            <a:pPr defTabSz="360000">
              <a:spcAft>
                <a:spcPts val="1000"/>
              </a:spcAft>
            </a:pPr>
            <a:r>
              <a:rPr lang="en-US" b="0" dirty="0" err="1">
                <a:sym typeface="Symbol" pitchFamily="18" charset="2"/>
              </a:rPr>
              <a:t>Karam</a:t>
            </a:r>
            <a:r>
              <a:rPr lang="en-US" b="0" dirty="0">
                <a:sym typeface="Symbol" pitchFamily="18" charset="2"/>
              </a:rPr>
              <a:t> people </a:t>
            </a:r>
            <a:r>
              <a:rPr lang="en-US" b="0" dirty="0">
                <a:sym typeface="Symbol"/>
              </a:rPr>
              <a:t></a:t>
            </a:r>
            <a:r>
              <a:rPr lang="en-US" b="0" dirty="0">
                <a:sym typeface="Symbol" pitchFamily="18" charset="2"/>
              </a:rPr>
              <a:t> almost identical discrimination of bird species with</a:t>
            </a:r>
            <a:br>
              <a:rPr lang="en-US" b="0" dirty="0">
                <a:sym typeface="Symbol" pitchFamily="18" charset="2"/>
              </a:rPr>
            </a:br>
            <a:r>
              <a:rPr lang="en-US" b="0" dirty="0">
                <a:sym typeface="Symbol" pitchFamily="18" charset="2"/>
              </a:rPr>
              <a:t>	western taxonomists (but bats considered as birds)</a:t>
            </a:r>
          </a:p>
          <a:p>
            <a:pPr defTabSz="360000">
              <a:spcAft>
                <a:spcPts val="1800"/>
              </a:spcAft>
            </a:pPr>
            <a:r>
              <a:rPr lang="en-US" b="0" dirty="0" err="1">
                <a:sym typeface="Symbol" pitchFamily="18" charset="2"/>
              </a:rPr>
              <a:t>Rofaifo</a:t>
            </a:r>
            <a:r>
              <a:rPr lang="en-US" b="0" dirty="0">
                <a:sym typeface="Symbol" pitchFamily="18" charset="2"/>
              </a:rPr>
              <a:t> people </a:t>
            </a:r>
            <a:r>
              <a:rPr lang="en-US" b="0" dirty="0">
                <a:sym typeface="Symbol"/>
              </a:rPr>
              <a:t></a:t>
            </a:r>
            <a:r>
              <a:rPr lang="en-US" b="0" dirty="0">
                <a:sym typeface="Symbol" pitchFamily="18" charset="2"/>
              </a:rPr>
              <a:t> only two names for mammals (small = </a:t>
            </a:r>
            <a:r>
              <a:rPr lang="en-US" b="0" dirty="0" err="1">
                <a:sym typeface="Symbol" pitchFamily="18" charset="2"/>
              </a:rPr>
              <a:t>Hunembe</a:t>
            </a:r>
            <a:r>
              <a:rPr lang="en-US" b="0" dirty="0">
                <a:sym typeface="Symbol" pitchFamily="18" charset="2"/>
              </a:rPr>
              <a:t>, </a:t>
            </a:r>
            <a:br>
              <a:rPr lang="en-US" b="0" dirty="0">
                <a:sym typeface="Symbol" pitchFamily="18" charset="2"/>
              </a:rPr>
            </a:br>
            <a:r>
              <a:rPr lang="en-US" b="0" dirty="0">
                <a:sym typeface="Symbol" pitchFamily="18" charset="2"/>
              </a:rPr>
              <a:t>	big = </a:t>
            </a:r>
            <a:r>
              <a:rPr lang="en-US" b="0" dirty="0" err="1">
                <a:sym typeface="Symbol" pitchFamily="18" charset="2"/>
              </a:rPr>
              <a:t>Hefa</a:t>
            </a:r>
            <a:r>
              <a:rPr lang="en-US" b="0" dirty="0">
                <a:sym typeface="Symbol" pitchFamily="18" charset="2"/>
              </a:rPr>
              <a:t>); </a:t>
            </a:r>
            <a:r>
              <a:rPr lang="en-US" b="0" dirty="0" err="1">
                <a:sym typeface="Symbol" pitchFamily="18" charset="2"/>
              </a:rPr>
              <a:t>casso</a:t>
            </a:r>
            <a:r>
              <a:rPr lang="cs-CZ" b="0" dirty="0">
                <a:sym typeface="Symbol" pitchFamily="18" charset="2"/>
              </a:rPr>
              <a:t>w</a:t>
            </a:r>
            <a:r>
              <a:rPr lang="en-US" b="0" dirty="0" err="1">
                <a:sym typeface="Symbol" pitchFamily="18" charset="2"/>
              </a:rPr>
              <a:t>ary</a:t>
            </a:r>
            <a:r>
              <a:rPr lang="en-US" b="0" dirty="0">
                <a:sym typeface="Symbol" pitchFamily="18" charset="2"/>
              </a:rPr>
              <a:t> considered as a mammal</a:t>
            </a:r>
            <a:br>
              <a:rPr lang="en-US" b="0" dirty="0">
                <a:sym typeface="Symbol" pitchFamily="18" charset="2"/>
              </a:rPr>
            </a:br>
            <a:r>
              <a:rPr lang="en-US" b="0" dirty="0">
                <a:sym typeface="Symbol" pitchFamily="18" charset="2"/>
              </a:rPr>
              <a:t>	</a:t>
            </a:r>
            <a:br>
              <a:rPr lang="en-US" b="0" dirty="0">
                <a:sym typeface="Symbol" pitchFamily="18" charset="2"/>
              </a:rPr>
            </a:br>
            <a:r>
              <a:rPr lang="en-US" b="0" dirty="0">
                <a:sym typeface="Symbol" pitchFamily="18" charset="2"/>
              </a:rPr>
              <a:t> human brain same in aborigines and professional taxonomists</a:t>
            </a:r>
          </a:p>
          <a:p>
            <a:pPr defTabSz="360000">
              <a:spcAft>
                <a:spcPts val="1800"/>
              </a:spcAft>
            </a:pPr>
            <a:r>
              <a:rPr lang="en-US" b="0" dirty="0">
                <a:sym typeface="Symbol" pitchFamily="18" charset="2"/>
              </a:rPr>
              <a:t>free hybridization within species  rare between species</a:t>
            </a:r>
          </a:p>
        </p:txBody>
      </p:sp>
      <p:sp>
        <p:nvSpPr>
          <p:cNvPr id="7173" name="Text Box 25"/>
          <p:cNvSpPr txBox="1">
            <a:spLocks noChangeArrowheads="1"/>
          </p:cNvSpPr>
          <p:nvPr/>
        </p:nvSpPr>
        <p:spPr bwMode="auto">
          <a:xfrm>
            <a:off x="438150" y="5156538"/>
            <a:ext cx="83038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dirty="0">
                <a:solidFill>
                  <a:srgbClr val="F00000"/>
                </a:solidFill>
              </a:rPr>
              <a:t>Problem: definition should be both </a:t>
            </a:r>
            <a:r>
              <a:rPr lang="en-US" sz="2400" b="0" u="sng" dirty="0">
                <a:solidFill>
                  <a:srgbClr val="F00000"/>
                </a:solidFill>
              </a:rPr>
              <a:t>universal</a:t>
            </a:r>
            <a:r>
              <a:rPr lang="en-US" sz="2400" b="0" dirty="0">
                <a:solidFill>
                  <a:srgbClr val="F00000"/>
                </a:solidFill>
              </a:rPr>
              <a:t> and </a:t>
            </a:r>
            <a:r>
              <a:rPr lang="en-US" sz="2400" b="0" u="sng" dirty="0">
                <a:solidFill>
                  <a:srgbClr val="F00000"/>
                </a:solidFill>
              </a:rPr>
              <a:t>operational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1974832" y="271463"/>
            <a:ext cx="4875694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dirty="0">
                <a:solidFill>
                  <a:srgbClr val="F00000"/>
                </a:solidFill>
              </a:rPr>
              <a:t>Typological (essentialist) concept</a:t>
            </a:r>
          </a:p>
        </p:txBody>
      </p:sp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438150" y="1071414"/>
            <a:ext cx="8504514" cy="245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b="0" dirty="0"/>
              <a:t>Plato´s world of ideas: assumption of existence of limited number of types 	(universals)</a:t>
            </a:r>
          </a:p>
          <a:p>
            <a:pPr defTabSz="360000">
              <a:spcAft>
                <a:spcPts val="1000"/>
              </a:spcAft>
            </a:pPr>
            <a:r>
              <a:rPr lang="en-US" b="0" dirty="0"/>
              <a:t>species composed of </a:t>
            </a:r>
            <a:r>
              <a:rPr lang="en-US" b="0" dirty="0" err="1"/>
              <a:t>idividuals</a:t>
            </a:r>
            <a:r>
              <a:rPr lang="en-US" b="0" dirty="0"/>
              <a:t> having the same essence</a:t>
            </a:r>
          </a:p>
          <a:p>
            <a:pPr defTabSz="360000">
              <a:spcAft>
                <a:spcPts val="1000"/>
              </a:spcAft>
            </a:pPr>
            <a:r>
              <a:rPr lang="en-US" b="0" dirty="0"/>
              <a:t>variability strongly limited, results from </a:t>
            </a:r>
            <a:r>
              <a:rPr lang="en-US" b="0" dirty="0" err="1"/>
              <a:t>imperfekt</a:t>
            </a:r>
            <a:r>
              <a:rPr lang="en-US" b="0" dirty="0"/>
              <a:t> expression of the idea</a:t>
            </a:r>
          </a:p>
          <a:p>
            <a:pPr defTabSz="360000">
              <a:spcAft>
                <a:spcPts val="1000"/>
              </a:spcAft>
            </a:pPr>
            <a:r>
              <a:rPr lang="en-US" b="0" dirty="0"/>
              <a:t>each species separated from others by sharp boundary</a:t>
            </a:r>
          </a:p>
          <a:p>
            <a:pPr defTabSz="360000">
              <a:spcAft>
                <a:spcPts val="1000"/>
              </a:spcAft>
            </a:pPr>
            <a:r>
              <a:rPr lang="en-US" b="0" dirty="0"/>
              <a:t>constant in time</a:t>
            </a:r>
            <a:endParaRPr lang="en-US" b="0" dirty="0">
              <a:sym typeface="Symbol" pitchFamily="18" charset="2"/>
            </a:endParaRPr>
          </a:p>
        </p:txBody>
      </p:sp>
      <p:pic>
        <p:nvPicPr>
          <p:cNvPr id="74753" name="Picture 1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2102340" y="3711388"/>
            <a:ext cx="5466620" cy="2872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46609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b="0" dirty="0">
                <a:sym typeface="Symbol" pitchFamily="18" charset="2"/>
              </a:rPr>
              <a:t> sexual dimorphism</a:t>
            </a:r>
          </a:p>
        </p:txBody>
      </p:sp>
      <p:pic>
        <p:nvPicPr>
          <p:cNvPr id="117762" name="Picture 2" descr="https://c2.staticflickr.com/4/3023/2359172254_2782bb7438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7794" y="271463"/>
            <a:ext cx="3051237" cy="380568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7764" name="Picture 4" descr="http://www.datosfreak.org/site_media/upload/dimorfismo-sexual-gusano-marino-bonellia-viridis.jpg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>
            <a:off x="1570617" y="771830"/>
            <a:ext cx="3499013" cy="2702889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6648226" y="4044876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1" dirty="0" err="1"/>
              <a:t>Bonellia</a:t>
            </a:r>
            <a:r>
              <a:rPr lang="cs-CZ" sz="1800" b="0" i="1" dirty="0"/>
              <a:t> </a:t>
            </a:r>
            <a:r>
              <a:rPr lang="cs-CZ" sz="1800" b="0" i="1" dirty="0" err="1"/>
              <a:t>viridis</a:t>
            </a:r>
            <a:endParaRPr lang="cs-CZ" sz="1800" b="0" i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5455923" y="5810924"/>
            <a:ext cx="231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dirty="0" err="1"/>
              <a:t>angler</a:t>
            </a:r>
            <a:endParaRPr lang="cs-CZ" sz="1800" b="0" dirty="0"/>
          </a:p>
          <a:p>
            <a:r>
              <a:rPr lang="cs-CZ" sz="1800" b="0" dirty="0"/>
              <a:t>(</a:t>
            </a:r>
            <a:r>
              <a:rPr lang="cs-CZ" sz="1800" b="0" i="1" dirty="0" err="1"/>
              <a:t>Lophius</a:t>
            </a:r>
            <a:r>
              <a:rPr lang="cs-CZ" sz="1800" b="0" i="1" dirty="0"/>
              <a:t> </a:t>
            </a:r>
            <a:r>
              <a:rPr lang="cs-CZ" sz="1800" b="0" i="1" dirty="0" err="1"/>
              <a:t>piscatorius</a:t>
            </a:r>
            <a:r>
              <a:rPr lang="cs-CZ" sz="1800" b="0" dirty="0"/>
              <a:t>)</a:t>
            </a:r>
            <a:endParaRPr lang="cs-CZ" sz="1800" b="0" i="1" dirty="0"/>
          </a:p>
        </p:txBody>
      </p:sp>
      <p:pic>
        <p:nvPicPr>
          <p:cNvPr id="14" name="Picture 2" descr="http://nd06.jxs.cz/826/118/00ef7ca184_96071968_o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972" y="3617561"/>
            <a:ext cx="4771427" cy="304824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5" name="Obdélníkový popisek 14"/>
          <p:cNvSpPr/>
          <p:nvPr/>
        </p:nvSpPr>
        <p:spPr bwMode="auto">
          <a:xfrm>
            <a:off x="3453204" y="3528507"/>
            <a:ext cx="925158" cy="494851"/>
          </a:xfrm>
          <a:prstGeom prst="wedgeRectCallout">
            <a:avLst>
              <a:gd name="adj1" fmla="val -52228"/>
              <a:gd name="adj2" fmla="val 97283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male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6" name="Picture 4" descr="http://butterfliesofamerica.com/images/Papilionidae/Papilioninae/Papilio_polyxenes_stabilis/04-SRNP-36235-DHJ308688.jpg"/>
          <p:cNvPicPr>
            <a:picLocks noChangeAspect="1" noChangeArrowheads="1"/>
          </p:cNvPicPr>
          <p:nvPr/>
        </p:nvPicPr>
        <p:blipFill>
          <a:blip r:embed="rId3" cstate="print"/>
          <a:srcRect l="6625" t="4185" r="8401" b="9415"/>
          <a:stretch>
            <a:fillRect/>
          </a:stretch>
        </p:blipFill>
        <p:spPr bwMode="auto">
          <a:xfrm>
            <a:off x="236669" y="3985230"/>
            <a:ext cx="2926080" cy="2125112"/>
          </a:xfrm>
          <a:prstGeom prst="rect">
            <a:avLst/>
          </a:prstGeom>
          <a:noFill/>
        </p:spPr>
      </p:pic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53494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b="0" dirty="0">
                <a:sym typeface="Symbol" pitchFamily="18" charset="2"/>
              </a:rPr>
              <a:t> polymorphism, different ontogenetic stages</a:t>
            </a:r>
          </a:p>
        </p:txBody>
      </p:sp>
      <p:pic>
        <p:nvPicPr>
          <p:cNvPr id="117768" name="Picture 8" descr="http://openi.nlm.nih.gov/imgs/512/40/1570757/1570757_pbio.0040303.g001.pn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728607" y="886795"/>
            <a:ext cx="4295214" cy="2567061"/>
          </a:xfrm>
          <a:prstGeom prst="rect">
            <a:avLst/>
          </a:prstGeom>
          <a:noFill/>
        </p:spPr>
      </p:pic>
      <p:sp>
        <p:nvSpPr>
          <p:cNvPr id="9" name="TextovéPole 8"/>
          <p:cNvSpPr txBox="1"/>
          <p:nvPr/>
        </p:nvSpPr>
        <p:spPr>
          <a:xfrm>
            <a:off x="3729989" y="3584092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1" dirty="0" err="1"/>
              <a:t>Heliconius</a:t>
            </a:r>
            <a:r>
              <a:rPr lang="cs-CZ" sz="1800" b="0" i="1" dirty="0"/>
              <a:t> </a:t>
            </a:r>
            <a:r>
              <a:rPr lang="cs-CZ" sz="1800" b="0" dirty="0" err="1"/>
              <a:t>spp</a:t>
            </a:r>
            <a:r>
              <a:rPr lang="cs-CZ" sz="1800" b="0" dirty="0"/>
              <a:t>.</a:t>
            </a:r>
            <a:endParaRPr lang="cs-CZ" sz="1800" b="0" i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 l="49892" t="30934"/>
          <a:stretch>
            <a:fillRect/>
          </a:stretch>
        </p:blipFill>
        <p:spPr bwMode="auto">
          <a:xfrm>
            <a:off x="6055612" y="486616"/>
            <a:ext cx="2917639" cy="5182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2" name="Obdélník 11"/>
          <p:cNvSpPr/>
          <p:nvPr/>
        </p:nvSpPr>
        <p:spPr>
          <a:xfrm>
            <a:off x="6491920" y="5606386"/>
            <a:ext cx="2236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b="0" i="1" dirty="0" err="1"/>
              <a:t>Ranitomeya</a:t>
            </a:r>
            <a:r>
              <a:rPr lang="cs-CZ" sz="1800" b="0" i="1" dirty="0"/>
              <a:t> </a:t>
            </a:r>
            <a:r>
              <a:rPr lang="cs-CZ" sz="1800" b="0" i="1" dirty="0" err="1"/>
              <a:t>imitator</a:t>
            </a:r>
            <a:endParaRPr lang="cs-CZ" sz="1800" b="0" i="1" dirty="0"/>
          </a:p>
        </p:txBody>
      </p:sp>
      <p:pic>
        <p:nvPicPr>
          <p:cNvPr id="131074" name="Picture 2" descr="http://www.backyardnature.net/pix/b-swal-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98471" y="5088366"/>
            <a:ext cx="3009233" cy="148455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3" name="Obdélník 12"/>
          <p:cNvSpPr/>
          <p:nvPr/>
        </p:nvSpPr>
        <p:spPr>
          <a:xfrm>
            <a:off x="3556876" y="4650749"/>
            <a:ext cx="1980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b="0" i="1" dirty="0" err="1"/>
              <a:t>Papilio</a:t>
            </a:r>
            <a:r>
              <a:rPr lang="cs-CZ" sz="1800" b="0" i="1" dirty="0"/>
              <a:t> </a:t>
            </a:r>
            <a:r>
              <a:rPr lang="cs-CZ" sz="1800" b="0" i="1" dirty="0" err="1"/>
              <a:t>polyxenes</a:t>
            </a:r>
            <a:endParaRPr lang="cs-CZ" sz="1800" b="0" i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438151" y="219075"/>
            <a:ext cx="80496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 </a:t>
            </a:r>
            <a:r>
              <a:rPr lang="cs-CZ" b="0" dirty="0" err="1">
                <a:sym typeface="Symbol" pitchFamily="18" charset="2"/>
              </a:rPr>
              <a:t>sibling</a:t>
            </a:r>
            <a:r>
              <a:rPr lang="cs-CZ" b="0" dirty="0">
                <a:sym typeface="Symbol" pitchFamily="18" charset="2"/>
              </a:rPr>
              <a:t> species, </a:t>
            </a:r>
            <a:r>
              <a:rPr lang="cs-CZ" b="0" dirty="0" err="1">
                <a:sym typeface="Symbol" pitchFamily="18" charset="2"/>
              </a:rPr>
              <a:t>cryptic</a:t>
            </a:r>
            <a:r>
              <a:rPr lang="cs-CZ" b="0" dirty="0">
                <a:sym typeface="Symbol" pitchFamily="18" charset="2"/>
              </a:rPr>
              <a:t> species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207163" y="1290918"/>
            <a:ext cx="2377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1" dirty="0" err="1"/>
              <a:t>Drosophila</a:t>
            </a:r>
            <a:r>
              <a:rPr lang="cs-CZ" sz="1800" b="0" i="1" dirty="0"/>
              <a:t> </a:t>
            </a:r>
            <a:r>
              <a:rPr lang="cs-CZ" sz="1800" b="0" i="1" dirty="0" err="1"/>
              <a:t>persimilis</a:t>
            </a:r>
            <a:r>
              <a:rPr lang="cs-CZ" sz="1800" b="0" i="1" dirty="0"/>
              <a:t>/</a:t>
            </a:r>
            <a:br>
              <a:rPr lang="cs-CZ" sz="1800" b="0" i="1" dirty="0"/>
            </a:br>
            <a:r>
              <a:rPr lang="cs-CZ" sz="1800" b="0" i="1" dirty="0"/>
              <a:t>D. </a:t>
            </a:r>
            <a:r>
              <a:rPr lang="cs-CZ" sz="1800" b="0" i="1" dirty="0" err="1"/>
              <a:t>pseudoobscura</a:t>
            </a:r>
            <a:endParaRPr lang="cs-CZ" sz="1800" b="0" i="1" dirty="0"/>
          </a:p>
        </p:txBody>
      </p:sp>
      <p:pic>
        <p:nvPicPr>
          <p:cNvPr id="117770" name="Picture 10" descr="http://www.cb.iee.unibe.ch/unibe/philnat/biology/zoologie/cb/content/e7117/e7119/e7978/e8450/detail_Pipistrelleba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091" y="3534505"/>
            <a:ext cx="3821878" cy="253730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3908" name="Picture 4" descr="https://earthlingnature.files.wordpress.com/2012/03/drosophila.jpg"/>
          <p:cNvPicPr>
            <a:picLocks noChangeAspect="1" noChangeArrowheads="1"/>
          </p:cNvPicPr>
          <p:nvPr/>
        </p:nvPicPr>
        <p:blipFill>
          <a:blip r:embed="rId4" cstate="print"/>
          <a:srcRect b="5587"/>
          <a:stretch>
            <a:fillRect/>
          </a:stretch>
        </p:blipFill>
        <p:spPr bwMode="auto">
          <a:xfrm>
            <a:off x="438150" y="997753"/>
            <a:ext cx="5619750" cy="201438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3" name="TextovéPole 12"/>
          <p:cNvSpPr txBox="1"/>
          <p:nvPr/>
        </p:nvSpPr>
        <p:spPr>
          <a:xfrm>
            <a:off x="664061" y="6002767"/>
            <a:ext cx="3843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0" i="1" dirty="0" err="1"/>
              <a:t>Pipistrellus</a:t>
            </a:r>
            <a:r>
              <a:rPr lang="cs-CZ" sz="1800" b="0" i="1" dirty="0"/>
              <a:t> </a:t>
            </a:r>
            <a:r>
              <a:rPr lang="cs-CZ" sz="1800" b="0" i="1" dirty="0" err="1"/>
              <a:t>pipistrellus</a:t>
            </a:r>
            <a:r>
              <a:rPr lang="cs-CZ" sz="1800" b="0" i="1" dirty="0"/>
              <a:t>/P. </a:t>
            </a:r>
            <a:r>
              <a:rPr lang="cs-CZ" sz="1800" b="0" i="1" dirty="0" err="1"/>
              <a:t>pygmaeus</a:t>
            </a:r>
            <a:endParaRPr lang="cs-CZ" sz="1800" b="0" i="1" dirty="0"/>
          </a:p>
        </p:txBody>
      </p:sp>
      <p:pic>
        <p:nvPicPr>
          <p:cNvPr id="123906" name="Picture 2" descr="http://www.mun.ca/biology/scarr/Fut_15_03_treecreeper_variation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292" y="2966423"/>
            <a:ext cx="4003859" cy="3203088"/>
          </a:xfrm>
          <a:prstGeom prst="rect">
            <a:avLst/>
          </a:prstGeom>
          <a:noFill/>
        </p:spPr>
      </p:pic>
      <p:sp>
        <p:nvSpPr>
          <p:cNvPr id="15" name="Obdélník 14"/>
          <p:cNvSpPr/>
          <p:nvPr/>
        </p:nvSpPr>
        <p:spPr>
          <a:xfrm>
            <a:off x="5294455" y="6219571"/>
            <a:ext cx="3685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b="0" i="1" dirty="0" err="1"/>
              <a:t>Certhia</a:t>
            </a:r>
            <a:r>
              <a:rPr lang="cs-CZ" sz="1800" b="0" i="1" dirty="0"/>
              <a:t> </a:t>
            </a:r>
            <a:r>
              <a:rPr lang="cs-CZ" sz="1800" b="0" i="1" dirty="0" err="1"/>
              <a:t>brachydactyla</a:t>
            </a:r>
            <a:r>
              <a:rPr lang="cs-CZ" sz="1800" b="0" i="1" dirty="0"/>
              <a:t>/C. </a:t>
            </a:r>
            <a:r>
              <a:rPr lang="cs-CZ" sz="1800" b="0" i="1" dirty="0" err="1"/>
              <a:t>familiaris</a:t>
            </a:r>
            <a:endParaRPr lang="cs-CZ" sz="1800" i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8383587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b="0" dirty="0">
                <a:sym typeface="Symbol" pitchFamily="18" charset="2"/>
              </a:rPr>
              <a:t>Typological species still in nomenclatorial practice: </a:t>
            </a:r>
          </a:p>
          <a:p>
            <a:pPr defTabSz="360000">
              <a:spcAft>
                <a:spcPts val="1000"/>
              </a:spcAft>
            </a:pPr>
            <a:r>
              <a:rPr lang="en-US" b="0" dirty="0">
                <a:sym typeface="Symbol" pitchFamily="18" charset="2"/>
              </a:rPr>
              <a:t>type specimen = </a:t>
            </a:r>
            <a:r>
              <a:rPr lang="en-US" b="0" u="sng" dirty="0">
                <a:sym typeface="Symbol" pitchFamily="18" charset="2"/>
              </a:rPr>
              <a:t>holotype</a:t>
            </a:r>
            <a:r>
              <a:rPr lang="en-US" b="0" dirty="0">
                <a:sym typeface="Symbol" pitchFamily="18" charset="2"/>
              </a:rPr>
              <a:t>, type series, type locality</a:t>
            </a:r>
            <a:br>
              <a:rPr lang="en-US" b="0" dirty="0">
                <a:sym typeface="Symbol" pitchFamily="18" charset="2"/>
              </a:rPr>
            </a:br>
            <a:br>
              <a:rPr lang="en-US" b="0" dirty="0">
                <a:sym typeface="Symbol" pitchFamily="18" charset="2"/>
              </a:rPr>
            </a:br>
            <a:r>
              <a:rPr lang="en-US" b="0" dirty="0">
                <a:sym typeface="Symbol" pitchFamily="18" charset="2"/>
              </a:rPr>
              <a:t>barcoding</a:t>
            </a:r>
          </a:p>
        </p:txBody>
      </p:sp>
      <p:pic>
        <p:nvPicPr>
          <p:cNvPr id="119810" name="Picture 2" descr="http://dnabarcodingcourses.com/wp-content/uploads/2013/03/barcode_upc_dna_2013_3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490" y="4109422"/>
            <a:ext cx="3298684" cy="2431462"/>
          </a:xfrm>
          <a:prstGeom prst="rect">
            <a:avLst/>
          </a:prstGeom>
          <a:noFill/>
        </p:spPr>
      </p:pic>
      <p:pic>
        <p:nvPicPr>
          <p:cNvPr id="119812" name="Picture 4" descr="http://thumbs.ifood.tv/files/image/80/37/562097-barcode-of-life-unlock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0272" y="2414513"/>
            <a:ext cx="3837213" cy="2867493"/>
          </a:xfrm>
          <a:prstGeom prst="rect">
            <a:avLst/>
          </a:prstGeom>
          <a:noFill/>
        </p:spPr>
      </p:pic>
      <p:pic>
        <p:nvPicPr>
          <p:cNvPr id="119814" name="Picture 6" descr="http://www.museunacional.ufrj.br/mndi/Aracnologia/pdfliteratura/ICZN%20at%20500%20dp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3942" y="1293439"/>
            <a:ext cx="1799280" cy="25200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9818" name="Picture 10" descr="http://ecx.images-amazon.com/images/I/51m1P65APpL._SL500_SY344_BO1,204,203,200_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15774" y="1293439"/>
            <a:ext cx="1675143" cy="25200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438150" y="271463"/>
            <a:ext cx="5580374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0" dirty="0">
                <a:solidFill>
                  <a:srgbClr val="F00000"/>
                </a:solidFill>
              </a:rPr>
              <a:t>Biological species concept (BSC)</a:t>
            </a:r>
          </a:p>
        </p:txBody>
      </p:sp>
      <p:sp>
        <p:nvSpPr>
          <p:cNvPr id="180227" name="Text Box 3"/>
          <p:cNvSpPr txBox="1">
            <a:spLocks noChangeArrowheads="1"/>
          </p:cNvSpPr>
          <p:nvPr/>
        </p:nvSpPr>
        <p:spPr bwMode="auto">
          <a:xfrm>
            <a:off x="438150" y="1097112"/>
            <a:ext cx="843597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 dirty="0">
                <a:solidFill>
                  <a:srgbClr val="003399"/>
                </a:solidFill>
              </a:rPr>
              <a:t>T. </a:t>
            </a:r>
            <a:r>
              <a:rPr lang="en-US" b="0" dirty="0" err="1">
                <a:solidFill>
                  <a:srgbClr val="003399"/>
                </a:solidFill>
              </a:rPr>
              <a:t>Dobzhansky</a:t>
            </a:r>
            <a:r>
              <a:rPr lang="en-US" b="0" dirty="0"/>
              <a:t>, </a:t>
            </a:r>
            <a:r>
              <a:rPr lang="en-US" b="0" dirty="0">
                <a:solidFill>
                  <a:srgbClr val="003399"/>
                </a:solidFill>
              </a:rPr>
              <a:t>H. Muller</a:t>
            </a:r>
            <a:r>
              <a:rPr lang="en-US" b="0" dirty="0"/>
              <a:t>, </a:t>
            </a:r>
            <a:r>
              <a:rPr lang="en-US" b="0" dirty="0">
                <a:solidFill>
                  <a:srgbClr val="003399"/>
                </a:solidFill>
              </a:rPr>
              <a:t>J. Huxley</a:t>
            </a:r>
            <a:r>
              <a:rPr lang="en-US" b="0" dirty="0"/>
              <a:t>, </a:t>
            </a:r>
            <a:r>
              <a:rPr lang="en-US" b="0" dirty="0">
                <a:solidFill>
                  <a:srgbClr val="003399"/>
                </a:solidFill>
              </a:rPr>
              <a:t>E. </a:t>
            </a:r>
            <a:r>
              <a:rPr lang="en-US" b="0" dirty="0" err="1">
                <a:solidFill>
                  <a:srgbClr val="003399"/>
                </a:solidFill>
              </a:rPr>
              <a:t>Mayr</a:t>
            </a:r>
            <a:br>
              <a:rPr lang="en-US" b="0" dirty="0"/>
            </a:br>
            <a:endParaRPr lang="en-US" b="0" dirty="0"/>
          </a:p>
          <a:p>
            <a:r>
              <a:rPr lang="en-US" b="0" dirty="0"/>
              <a:t>species as gene pools, reproductive communities</a:t>
            </a:r>
            <a:br>
              <a:rPr lang="en-US" b="0" dirty="0"/>
            </a:br>
            <a:r>
              <a:rPr lang="en-US" b="0" dirty="0"/>
              <a:t>     reproductively </a:t>
            </a:r>
            <a:r>
              <a:rPr lang="cs-CZ" b="0" dirty="0" err="1"/>
              <a:t>isolated</a:t>
            </a:r>
            <a:r>
              <a:rPr lang="cs-CZ" b="0" dirty="0"/>
              <a:t> </a:t>
            </a:r>
            <a:r>
              <a:rPr lang="en-US" b="0" dirty="0"/>
              <a:t>from others</a:t>
            </a:r>
            <a:br>
              <a:rPr lang="en-US" b="0" dirty="0"/>
            </a:br>
            <a:endParaRPr lang="en-US" b="0" dirty="0"/>
          </a:p>
          <a:p>
            <a:r>
              <a:rPr lang="en-US" b="0" dirty="0"/>
              <a:t>no constant, „essential“ characters</a:t>
            </a:r>
            <a:endParaRPr lang="en-US" b="0" dirty="0">
              <a:solidFill>
                <a:srgbClr val="F00000"/>
              </a:solidFill>
            </a:endParaRPr>
          </a:p>
        </p:txBody>
      </p:sp>
      <p:pic>
        <p:nvPicPr>
          <p:cNvPr id="10244" name="Picture 5" descr="Ernst-May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327" y="2209799"/>
            <a:ext cx="2876223" cy="2017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7955673" y="4181998"/>
            <a:ext cx="8921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E. </a:t>
            </a:r>
            <a:r>
              <a:rPr lang="cs-CZ" sz="1600" b="0" dirty="0" err="1">
                <a:solidFill>
                  <a:srgbClr val="003399"/>
                </a:solidFill>
              </a:rPr>
              <a:t>Mayr</a:t>
            </a:r>
            <a:endParaRPr lang="cs-CZ" sz="1600" b="0" dirty="0">
              <a:solidFill>
                <a:srgbClr val="003399"/>
              </a:solidFill>
            </a:endParaRPr>
          </a:p>
        </p:txBody>
      </p:sp>
      <p:pic>
        <p:nvPicPr>
          <p:cNvPr id="72705" name="Picture 1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976368" y="3191668"/>
            <a:ext cx="4187303" cy="3411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Text Box 3"/>
          <p:cNvSpPr txBox="1">
            <a:spLocks noChangeArrowheads="1"/>
          </p:cNvSpPr>
          <p:nvPr/>
        </p:nvSpPr>
        <p:spPr bwMode="auto">
          <a:xfrm>
            <a:off x="438151" y="271463"/>
            <a:ext cx="23588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003399"/>
                </a:solidFill>
              </a:rPr>
              <a:t>Ernst </a:t>
            </a:r>
            <a:r>
              <a:rPr lang="cs-CZ" b="0" dirty="0" err="1">
                <a:solidFill>
                  <a:srgbClr val="003399"/>
                </a:solidFill>
              </a:rPr>
              <a:t>Mayr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/>
              <a:t>(1942):</a:t>
            </a:r>
          </a:p>
        </p:txBody>
      </p:sp>
      <p:pic>
        <p:nvPicPr>
          <p:cNvPr id="10244" name="Picture 5" descr="Ernst-May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8599" y="271463"/>
            <a:ext cx="2876223" cy="2017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2" name="Skupina 25"/>
          <p:cNvGrpSpPr>
            <a:grpSpLocks/>
          </p:cNvGrpSpPr>
          <p:nvPr/>
        </p:nvGrpSpPr>
        <p:grpSpPr bwMode="auto">
          <a:xfrm>
            <a:off x="438150" y="3694524"/>
            <a:ext cx="5131323" cy="2000250"/>
            <a:chOff x="385763" y="2971801"/>
            <a:chExt cx="5130989" cy="2000477"/>
          </a:xfrm>
        </p:grpSpPr>
        <p:sp>
          <p:nvSpPr>
            <p:cNvPr id="10247" name="Elipsa 5"/>
            <p:cNvSpPr>
              <a:spLocks noChangeArrowheads="1"/>
            </p:cNvSpPr>
            <p:nvPr/>
          </p:nvSpPr>
          <p:spPr bwMode="auto">
            <a:xfrm>
              <a:off x="646544" y="3514278"/>
              <a:ext cx="1459345" cy="1458000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248" name="Elipsa 6"/>
            <p:cNvSpPr>
              <a:spLocks noChangeAspect="1"/>
            </p:cNvSpPr>
            <p:nvPr/>
          </p:nvSpPr>
          <p:spPr bwMode="auto">
            <a:xfrm flipV="1">
              <a:off x="1131453" y="3729986"/>
              <a:ext cx="217055" cy="216855"/>
            </a:xfrm>
            <a:prstGeom prst="ellipse">
              <a:avLst/>
            </a:prstGeom>
            <a:solidFill>
              <a:srgbClr val="F000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249" name="Elipsa 7"/>
            <p:cNvSpPr>
              <a:spLocks noChangeAspect="1"/>
            </p:cNvSpPr>
            <p:nvPr/>
          </p:nvSpPr>
          <p:spPr bwMode="auto">
            <a:xfrm flipV="1">
              <a:off x="1662545" y="4307258"/>
              <a:ext cx="217055" cy="216855"/>
            </a:xfrm>
            <a:prstGeom prst="ellipse">
              <a:avLst/>
            </a:prstGeom>
            <a:solidFill>
              <a:srgbClr val="F000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250" name="Elipsa 8"/>
            <p:cNvSpPr>
              <a:spLocks noChangeAspect="1"/>
            </p:cNvSpPr>
            <p:nvPr/>
          </p:nvSpPr>
          <p:spPr bwMode="auto">
            <a:xfrm flipV="1">
              <a:off x="1528616" y="3923950"/>
              <a:ext cx="217055" cy="216855"/>
            </a:xfrm>
            <a:prstGeom prst="ellipse">
              <a:avLst/>
            </a:prstGeom>
            <a:solidFill>
              <a:srgbClr val="F000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0" dirty="0"/>
            </a:p>
          </p:txBody>
        </p:sp>
        <p:sp>
          <p:nvSpPr>
            <p:cNvPr id="10251" name="Elipsa 9"/>
            <p:cNvSpPr>
              <a:spLocks noChangeAspect="1"/>
            </p:cNvSpPr>
            <p:nvPr/>
          </p:nvSpPr>
          <p:spPr bwMode="auto">
            <a:xfrm flipV="1">
              <a:off x="1274617" y="4552078"/>
              <a:ext cx="217055" cy="216855"/>
            </a:xfrm>
            <a:prstGeom prst="ellipse">
              <a:avLst/>
            </a:prstGeom>
            <a:solidFill>
              <a:srgbClr val="F000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252" name="Elipsa 10"/>
            <p:cNvSpPr>
              <a:spLocks noChangeAspect="1"/>
            </p:cNvSpPr>
            <p:nvPr/>
          </p:nvSpPr>
          <p:spPr bwMode="auto">
            <a:xfrm flipV="1">
              <a:off x="1122217" y="4219513"/>
              <a:ext cx="217055" cy="216855"/>
            </a:xfrm>
            <a:prstGeom prst="ellipse">
              <a:avLst/>
            </a:prstGeom>
            <a:solidFill>
              <a:srgbClr val="F000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253" name="Elipsa 11"/>
            <p:cNvSpPr>
              <a:spLocks noChangeAspect="1"/>
            </p:cNvSpPr>
            <p:nvPr/>
          </p:nvSpPr>
          <p:spPr bwMode="auto">
            <a:xfrm flipV="1">
              <a:off x="785089" y="4094823"/>
              <a:ext cx="217055" cy="216855"/>
            </a:xfrm>
            <a:prstGeom prst="ellipse">
              <a:avLst/>
            </a:prstGeom>
            <a:solidFill>
              <a:srgbClr val="F00000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Obdélníkový popisek 12"/>
            <p:cNvSpPr/>
            <p:nvPr/>
          </p:nvSpPr>
          <p:spPr bwMode="auto">
            <a:xfrm>
              <a:off x="385763" y="2995616"/>
              <a:ext cx="1360400" cy="396920"/>
            </a:xfrm>
            <a:prstGeom prst="wedgeRectCallout">
              <a:avLst>
                <a:gd name="adj1" fmla="val 20426"/>
                <a:gd name="adj2" fmla="val 92325"/>
              </a:avLst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sz="1600" b="0" dirty="0"/>
                <a:t>free mating</a:t>
              </a:r>
            </a:p>
          </p:txBody>
        </p:sp>
        <p:sp>
          <p:nvSpPr>
            <p:cNvPr id="10255" name="Elipsa 13"/>
            <p:cNvSpPr>
              <a:spLocks noChangeArrowheads="1"/>
            </p:cNvSpPr>
            <p:nvPr/>
          </p:nvSpPr>
          <p:spPr bwMode="auto">
            <a:xfrm>
              <a:off x="3270990" y="3514278"/>
              <a:ext cx="1459345" cy="1458000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256" name="Elipsa 14"/>
            <p:cNvSpPr>
              <a:spLocks noChangeAspect="1"/>
            </p:cNvSpPr>
            <p:nvPr/>
          </p:nvSpPr>
          <p:spPr bwMode="auto">
            <a:xfrm flipV="1">
              <a:off x="3960540" y="3654673"/>
              <a:ext cx="217055" cy="216855"/>
            </a:xfrm>
            <a:prstGeom prst="ellipse">
              <a:avLst/>
            </a:prstGeom>
            <a:solidFill>
              <a:srgbClr val="66CC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257" name="Elipsa 15"/>
            <p:cNvSpPr>
              <a:spLocks noChangeAspect="1"/>
            </p:cNvSpPr>
            <p:nvPr/>
          </p:nvSpPr>
          <p:spPr bwMode="auto">
            <a:xfrm flipV="1">
              <a:off x="4362547" y="4113598"/>
              <a:ext cx="217055" cy="216855"/>
            </a:xfrm>
            <a:prstGeom prst="ellipse">
              <a:avLst/>
            </a:prstGeom>
            <a:solidFill>
              <a:srgbClr val="66CC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258" name="Elipsa 16"/>
            <p:cNvSpPr>
              <a:spLocks noChangeAspect="1"/>
            </p:cNvSpPr>
            <p:nvPr/>
          </p:nvSpPr>
          <p:spPr bwMode="auto">
            <a:xfrm flipV="1">
              <a:off x="3948937" y="4096093"/>
              <a:ext cx="217055" cy="216855"/>
            </a:xfrm>
            <a:prstGeom prst="ellipse">
              <a:avLst/>
            </a:prstGeom>
            <a:solidFill>
              <a:srgbClr val="66CC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0" dirty="0"/>
            </a:p>
          </p:txBody>
        </p:sp>
        <p:sp>
          <p:nvSpPr>
            <p:cNvPr id="10259" name="Elipsa 17"/>
            <p:cNvSpPr>
              <a:spLocks noChangeAspect="1"/>
            </p:cNvSpPr>
            <p:nvPr/>
          </p:nvSpPr>
          <p:spPr bwMode="auto">
            <a:xfrm flipV="1">
              <a:off x="4092946" y="4476767"/>
              <a:ext cx="217055" cy="216855"/>
            </a:xfrm>
            <a:prstGeom prst="ellipse">
              <a:avLst/>
            </a:prstGeom>
            <a:solidFill>
              <a:srgbClr val="66CC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260" name="Elipsa 18"/>
            <p:cNvSpPr>
              <a:spLocks noChangeAspect="1"/>
            </p:cNvSpPr>
            <p:nvPr/>
          </p:nvSpPr>
          <p:spPr bwMode="auto">
            <a:xfrm flipV="1">
              <a:off x="3639351" y="4445449"/>
              <a:ext cx="217055" cy="216855"/>
            </a:xfrm>
            <a:prstGeom prst="ellipse">
              <a:avLst/>
            </a:prstGeom>
            <a:solidFill>
              <a:srgbClr val="66CC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261" name="Elipsa 19"/>
            <p:cNvSpPr>
              <a:spLocks noChangeAspect="1"/>
            </p:cNvSpPr>
            <p:nvPr/>
          </p:nvSpPr>
          <p:spPr bwMode="auto">
            <a:xfrm flipV="1">
              <a:off x="3549633" y="3965717"/>
              <a:ext cx="217055" cy="216855"/>
            </a:xfrm>
            <a:prstGeom prst="ellipse">
              <a:avLst/>
            </a:prstGeom>
            <a:solidFill>
              <a:srgbClr val="66CC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Obdélníkový popisek 20"/>
            <p:cNvSpPr/>
            <p:nvPr/>
          </p:nvSpPr>
          <p:spPr bwMode="auto">
            <a:xfrm>
              <a:off x="4156354" y="3051260"/>
              <a:ext cx="1360398" cy="396920"/>
            </a:xfrm>
            <a:prstGeom prst="wedgeRectCallout">
              <a:avLst>
                <a:gd name="adj1" fmla="val -37220"/>
                <a:gd name="adj2" fmla="val 125861"/>
              </a:avLst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sz="1600" b="0" dirty="0"/>
                <a:t>free mating</a:t>
              </a:r>
            </a:p>
          </p:txBody>
        </p:sp>
        <p:sp>
          <p:nvSpPr>
            <p:cNvPr id="10263" name="Obousměrná vodorovná šipka 21"/>
            <p:cNvSpPr>
              <a:spLocks noChangeArrowheads="1"/>
            </p:cNvSpPr>
            <p:nvPr/>
          </p:nvSpPr>
          <p:spPr bwMode="auto">
            <a:xfrm>
              <a:off x="2216727" y="4020787"/>
              <a:ext cx="951346" cy="314036"/>
            </a:xfrm>
            <a:prstGeom prst="leftRightArrow">
              <a:avLst>
                <a:gd name="adj1" fmla="val 50000"/>
                <a:gd name="adj2" fmla="val 49999"/>
              </a:avLst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264" name="TextovéPole 22"/>
            <p:cNvSpPr txBox="1">
              <a:spLocks noChangeArrowheads="1"/>
            </p:cNvSpPr>
            <p:nvPr/>
          </p:nvSpPr>
          <p:spPr bwMode="auto">
            <a:xfrm>
              <a:off x="2401453" y="3799115"/>
              <a:ext cx="561372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4400" dirty="0">
                  <a:solidFill>
                    <a:srgbClr val="FF3300"/>
                  </a:solidFill>
                </a:rPr>
                <a:t>X</a:t>
              </a:r>
            </a:p>
          </p:txBody>
        </p:sp>
        <p:sp>
          <p:nvSpPr>
            <p:cNvPr id="24" name="Obdélníkový popisek 23"/>
            <p:cNvSpPr/>
            <p:nvPr/>
          </p:nvSpPr>
          <p:spPr bwMode="auto">
            <a:xfrm>
              <a:off x="2154123" y="2971801"/>
              <a:ext cx="1360400" cy="598555"/>
            </a:xfrm>
            <a:prstGeom prst="wedgeRectCallout">
              <a:avLst>
                <a:gd name="adj1" fmla="val -11908"/>
                <a:gd name="adj2" fmla="val 109661"/>
              </a:avLst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sz="1600" b="0" dirty="0"/>
                <a:t>reproductive barrier</a:t>
              </a:r>
            </a:p>
          </p:txBody>
        </p:sp>
      </p:grpSp>
      <p:sp>
        <p:nvSpPr>
          <p:cNvPr id="26" name="Oválný popisek 25"/>
          <p:cNvSpPr/>
          <p:nvPr/>
        </p:nvSpPr>
        <p:spPr bwMode="auto">
          <a:xfrm>
            <a:off x="276786" y="753034"/>
            <a:ext cx="6113257" cy="2097741"/>
          </a:xfrm>
          <a:prstGeom prst="wedgeEllipseCallout">
            <a:avLst>
              <a:gd name="adj1" fmla="val 59939"/>
              <a:gd name="adj2" fmla="val -22728"/>
            </a:avLst>
          </a:prstGeom>
          <a:solidFill>
            <a:srgbClr val="FFFFCC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0" i="1" dirty="0"/>
              <a:t>Species are groups of interbreeding natural populations that are reproductively isolated from others such groups</a:t>
            </a:r>
            <a:r>
              <a:rPr lang="en-US" b="0" dirty="0"/>
              <a:t>.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29028" name="Picture 4" descr="https://encrypted-tbn1.gstatic.com/images?q=tbn:ANd9GcShg-b_d8EgB4ZxncVzYOrKxllM-ZPkCYlFVLlWxP7mvarRV7XWe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8949" y="2988702"/>
            <a:ext cx="2619375" cy="174307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9030" name="Picture 6" descr="http://fc02.deviantart.net/fs15/i/2007/019/b/8/Tigon_by_FirstLight75.jpg"/>
          <p:cNvPicPr>
            <a:picLocks noChangeAspect="1" noChangeArrowheads="1"/>
          </p:cNvPicPr>
          <p:nvPr/>
        </p:nvPicPr>
        <p:blipFill>
          <a:blip r:embed="rId5" cstate="print"/>
          <a:srcRect l="1795" t="2987" r="1828" b="3395"/>
          <a:stretch>
            <a:fillRect/>
          </a:stretch>
        </p:blipFill>
        <p:spPr bwMode="auto">
          <a:xfrm>
            <a:off x="6201341" y="4782383"/>
            <a:ext cx="2792052" cy="153235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31" name="Obdélníkový popisek 30"/>
          <p:cNvSpPr/>
          <p:nvPr/>
        </p:nvSpPr>
        <p:spPr bwMode="auto">
          <a:xfrm>
            <a:off x="6545189" y="2807578"/>
            <a:ext cx="726980" cy="396875"/>
          </a:xfrm>
          <a:prstGeom prst="wedgeRectCallout">
            <a:avLst>
              <a:gd name="adj1" fmla="val 42688"/>
              <a:gd name="adj2" fmla="val 11501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600" b="0" dirty="0" err="1"/>
              <a:t>liger</a:t>
            </a:r>
            <a:endParaRPr lang="cs-CZ" sz="1600" b="0" dirty="0"/>
          </a:p>
        </p:txBody>
      </p:sp>
      <p:sp>
        <p:nvSpPr>
          <p:cNvPr id="32" name="Obdélníkový popisek 31"/>
          <p:cNvSpPr/>
          <p:nvPr/>
        </p:nvSpPr>
        <p:spPr bwMode="auto">
          <a:xfrm>
            <a:off x="6611528" y="6208787"/>
            <a:ext cx="726980" cy="396875"/>
          </a:xfrm>
          <a:prstGeom prst="wedgeRectCallout">
            <a:avLst>
              <a:gd name="adj1" fmla="val 23451"/>
              <a:gd name="adj2" fmla="val -9640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600" b="0" dirty="0"/>
              <a:t>tigon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438150" y="271463"/>
            <a:ext cx="8590813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0"/>
              </a:spcAft>
            </a:pPr>
            <a:r>
              <a:rPr lang="en-US" sz="2400" b="0" dirty="0">
                <a:solidFill>
                  <a:srgbClr val="F00000"/>
                </a:solidFill>
              </a:rPr>
              <a:t>Limitations and problems of biological species:</a:t>
            </a:r>
            <a:br>
              <a:rPr lang="en-US" sz="2400" dirty="0">
                <a:solidFill>
                  <a:srgbClr val="FF0000"/>
                </a:solidFill>
              </a:rPr>
            </a:br>
            <a:endParaRPr lang="en-US" sz="2400" dirty="0">
              <a:solidFill>
                <a:srgbClr val="FF0000"/>
              </a:solidFill>
            </a:endParaRPr>
          </a:p>
          <a:p>
            <a:pPr defTabSz="360000">
              <a:spcAft>
                <a:spcPts val="0"/>
              </a:spcAft>
            </a:pPr>
            <a:r>
              <a:rPr lang="en-US" b="0" dirty="0"/>
              <a:t>only sexual organisms</a:t>
            </a:r>
            <a:br>
              <a:rPr lang="en-US" b="0" dirty="0"/>
            </a:br>
            <a:endParaRPr lang="en-US" b="0" dirty="0"/>
          </a:p>
          <a:p>
            <a:pPr defTabSz="360000">
              <a:spcAft>
                <a:spcPts val="0"/>
              </a:spcAft>
            </a:pPr>
            <a:r>
              <a:rPr lang="en-US" b="0" dirty="0"/>
              <a:t>problems in </a:t>
            </a:r>
            <a:r>
              <a:rPr lang="en-US" b="0" dirty="0" err="1"/>
              <a:t>allopatry</a:t>
            </a:r>
            <a:r>
              <a:rPr lang="en-US" b="0" dirty="0"/>
              <a:t> („potential“ hybridization) </a:t>
            </a:r>
            <a:r>
              <a:rPr lang="en-US" b="0" dirty="0">
                <a:sym typeface="Symbol" pitchFamily="18" charset="2"/>
              </a:rPr>
              <a:t> auxiliary morphological</a:t>
            </a:r>
            <a:br>
              <a:rPr lang="en-US" b="0" dirty="0">
                <a:sym typeface="Symbol" pitchFamily="18" charset="2"/>
              </a:rPr>
            </a:br>
            <a:r>
              <a:rPr lang="en-US" b="0" dirty="0">
                <a:sym typeface="Symbol" pitchFamily="18" charset="2"/>
              </a:rPr>
              <a:t>	and genetic criteria (degree of divergence  degree of reproductive </a:t>
            </a:r>
            <a:br>
              <a:rPr lang="en-US" b="0" dirty="0">
                <a:sym typeface="Symbol" pitchFamily="18" charset="2"/>
              </a:rPr>
            </a:br>
            <a:r>
              <a:rPr lang="en-US" b="0" dirty="0">
                <a:sym typeface="Symbol" pitchFamily="18" charset="2"/>
              </a:rPr>
              <a:t>	isolation)</a:t>
            </a:r>
            <a:br>
              <a:rPr lang="en-US" b="0" dirty="0">
                <a:sym typeface="Symbol" pitchFamily="18" charset="2"/>
              </a:rPr>
            </a:br>
            <a:endParaRPr lang="en-US" b="0" dirty="0">
              <a:sym typeface="Symbol" pitchFamily="18" charset="2"/>
            </a:endParaRPr>
          </a:p>
          <a:p>
            <a:pPr defTabSz="360000">
              <a:spcAft>
                <a:spcPts val="0"/>
              </a:spcAft>
            </a:pPr>
            <a:r>
              <a:rPr lang="en-US" b="0" dirty="0">
                <a:sym typeface="Symbol" pitchFamily="18" charset="2"/>
              </a:rPr>
              <a:t>problems in </a:t>
            </a:r>
            <a:r>
              <a:rPr lang="en-US" b="0" dirty="0" err="1">
                <a:sym typeface="Symbol" pitchFamily="18" charset="2"/>
              </a:rPr>
              <a:t>palaeontology</a:t>
            </a:r>
            <a:r>
              <a:rPr lang="en-US" b="0" dirty="0">
                <a:sym typeface="Symbol" pitchFamily="18" charset="2"/>
              </a:rPr>
              <a:t> – populations are not contemporary</a:t>
            </a:r>
            <a:br>
              <a:rPr lang="en-US" b="0" dirty="0">
                <a:sym typeface="Symbol" pitchFamily="18" charset="2"/>
              </a:rPr>
            </a:br>
            <a:endParaRPr lang="en-US" b="0" dirty="0">
              <a:sym typeface="Symbol" pitchFamily="18" charset="2"/>
            </a:endParaRPr>
          </a:p>
          <a:p>
            <a:pPr defTabSz="360000">
              <a:spcAft>
                <a:spcPts val="0"/>
              </a:spcAft>
            </a:pPr>
            <a:r>
              <a:rPr lang="en-US" b="0" dirty="0">
                <a:sym typeface="Symbol" pitchFamily="18" charset="2"/>
              </a:rPr>
              <a:t>hybridization between „good“ species </a:t>
            </a:r>
            <a:br>
              <a:rPr lang="en-US" b="0" dirty="0">
                <a:sym typeface="Symbol" pitchFamily="18" charset="2"/>
              </a:rPr>
            </a:br>
            <a:r>
              <a:rPr lang="en-US" b="0" dirty="0">
                <a:sym typeface="Symbol" pitchFamily="18" charset="2"/>
              </a:rPr>
              <a:t>	(</a:t>
            </a:r>
            <a:r>
              <a:rPr lang="en-US" b="0" i="1" dirty="0" err="1">
                <a:sym typeface="Symbol" pitchFamily="18" charset="2"/>
              </a:rPr>
              <a:t>Bombina</a:t>
            </a:r>
            <a:r>
              <a:rPr lang="en-US" b="0" i="1" dirty="0">
                <a:sym typeface="Symbol" pitchFamily="18" charset="2"/>
              </a:rPr>
              <a:t> </a:t>
            </a:r>
            <a:r>
              <a:rPr lang="en-US" b="0" i="1" dirty="0" err="1">
                <a:sym typeface="Symbol" pitchFamily="18" charset="2"/>
              </a:rPr>
              <a:t>bombina</a:t>
            </a:r>
            <a:r>
              <a:rPr lang="en-US" b="0" dirty="0">
                <a:sym typeface="Symbol" pitchFamily="18" charset="2"/>
              </a:rPr>
              <a:t>  </a:t>
            </a:r>
            <a:r>
              <a:rPr lang="en-US" b="0" i="1" dirty="0">
                <a:sym typeface="Symbol" pitchFamily="18" charset="2"/>
              </a:rPr>
              <a:t>B. </a:t>
            </a:r>
            <a:r>
              <a:rPr lang="en-US" b="0" i="1" dirty="0" err="1">
                <a:sym typeface="Symbol" pitchFamily="18" charset="2"/>
              </a:rPr>
              <a:t>variegata</a:t>
            </a:r>
            <a:r>
              <a:rPr lang="en-US" b="0" dirty="0">
                <a:sym typeface="Symbol" pitchFamily="18" charset="2"/>
              </a:rPr>
              <a:t>)</a:t>
            </a:r>
          </a:p>
          <a:p>
            <a:pPr defTabSz="360000">
              <a:spcAft>
                <a:spcPts val="0"/>
              </a:spcAft>
            </a:pPr>
            <a:endParaRPr lang="en-US" b="0" dirty="0">
              <a:sym typeface="Symbol" pitchFamily="18" charset="2"/>
            </a:endParaRPr>
          </a:p>
          <a:p>
            <a:pPr defTabSz="360000">
              <a:spcAft>
                <a:spcPts val="0"/>
              </a:spcAft>
            </a:pPr>
            <a:r>
              <a:rPr lang="en-US" b="0" dirty="0">
                <a:sym typeface="Symbol" pitchFamily="18" charset="2"/>
              </a:rPr>
              <a:t>auxiliary criteria (DNA sequences)</a:t>
            </a:r>
          </a:p>
        </p:txBody>
      </p:sp>
      <p:pic>
        <p:nvPicPr>
          <p:cNvPr id="11267" name="Picture 6" descr="bombina%20variegataS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9388" y="4278313"/>
            <a:ext cx="2257425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8" descr="B.bombi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7863" y="4168775"/>
            <a:ext cx="2390775" cy="224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Text Box 3"/>
          <p:cNvSpPr txBox="1">
            <a:spLocks noChangeArrowheads="1"/>
          </p:cNvSpPr>
          <p:nvPr/>
        </p:nvSpPr>
        <p:spPr bwMode="auto">
          <a:xfrm>
            <a:off x="1939925" y="1606550"/>
            <a:ext cx="5870197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6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What</a:t>
            </a:r>
            <a:r>
              <a:rPr lang="cs-CZ" sz="36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</a:t>
            </a:r>
            <a:r>
              <a:rPr lang="cs-CZ" sz="36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is</a:t>
            </a:r>
            <a:r>
              <a:rPr lang="cs-CZ" sz="36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species?</a:t>
            </a:r>
            <a:br>
              <a:rPr lang="en-US" sz="36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</a:br>
            <a:endParaRPr lang="cs-CZ" sz="3600" dirty="0">
              <a:solidFill>
                <a:srgbClr val="F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  <a:p>
            <a:endParaRPr lang="en-US" sz="3600" dirty="0">
              <a:solidFill>
                <a:srgbClr val="F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  <a:p>
            <a:r>
              <a:rPr lang="cs-CZ" sz="36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How</a:t>
            </a:r>
            <a:r>
              <a:rPr lang="cs-CZ" sz="36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do species </a:t>
            </a:r>
            <a:r>
              <a:rPr lang="cs-CZ" sz="36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arise</a:t>
            </a:r>
            <a:r>
              <a:rPr lang="cs-CZ" sz="36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85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http://www.evolution-textbook.org/content/free/figures/22_EVOW_Art/06_EVOW_CH22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l="41012" t="6104" r="7853" b="34257"/>
          <a:stretch>
            <a:fillRect/>
          </a:stretch>
        </p:blipFill>
        <p:spPr bwMode="auto">
          <a:xfrm>
            <a:off x="2511355" y="1325713"/>
            <a:ext cx="4916244" cy="526860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5956" name="Picture 4" descr="http://swbiodiversity.org/imglib/seinet/Fagaceae/Quercus-gambelii-P-web-N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910" y="271463"/>
            <a:ext cx="2590071" cy="259007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5958" name="Picture 6" descr="http://oaks.of.the.world.free.fr/Q.grisea2.jpg"/>
          <p:cNvPicPr>
            <a:picLocks noChangeAspect="1" noChangeArrowheads="1"/>
          </p:cNvPicPr>
          <p:nvPr/>
        </p:nvPicPr>
        <p:blipFill>
          <a:blip r:embed="rId4" cstate="print"/>
          <a:srcRect b="10043"/>
          <a:stretch>
            <a:fillRect/>
          </a:stretch>
        </p:blipFill>
        <p:spPr bwMode="auto">
          <a:xfrm>
            <a:off x="5978379" y="271463"/>
            <a:ext cx="3016219" cy="216228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TextovéPole 5"/>
          <p:cNvSpPr txBox="1"/>
          <p:nvPr/>
        </p:nvSpPr>
        <p:spPr>
          <a:xfrm>
            <a:off x="438150" y="2775474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1" dirty="0" err="1"/>
              <a:t>Quercus</a:t>
            </a:r>
            <a:r>
              <a:rPr lang="cs-CZ" sz="1800" b="0" i="1" dirty="0"/>
              <a:t> </a:t>
            </a:r>
            <a:r>
              <a:rPr lang="cs-CZ" sz="1800" b="0" i="1" dirty="0" err="1"/>
              <a:t>gambelii</a:t>
            </a:r>
            <a:endParaRPr lang="cs-CZ" sz="1800" b="0" i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7413813" y="2368477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1" dirty="0"/>
              <a:t>Q. </a:t>
            </a:r>
            <a:r>
              <a:rPr lang="cs-CZ" sz="1800" b="0" i="1" dirty="0" err="1"/>
              <a:t>grisea</a:t>
            </a:r>
            <a:endParaRPr lang="cs-CZ" sz="1800" b="0" i="1" dirty="0"/>
          </a:p>
        </p:txBody>
      </p:sp>
      <p:cxnSp>
        <p:nvCxnSpPr>
          <p:cNvPr id="9" name="Přímá spojovací šipka 8"/>
          <p:cNvCxnSpPr/>
          <p:nvPr/>
        </p:nvCxnSpPr>
        <p:spPr bwMode="auto">
          <a:xfrm flipH="1">
            <a:off x="5583220" y="2033195"/>
            <a:ext cx="1398493" cy="307668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0000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0" name="Přímá spojovací šipka 9"/>
          <p:cNvCxnSpPr/>
          <p:nvPr/>
        </p:nvCxnSpPr>
        <p:spPr bwMode="auto">
          <a:xfrm>
            <a:off x="1904104" y="2366682"/>
            <a:ext cx="1452282" cy="9359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1" name="Obdélníkový popisek 10"/>
          <p:cNvSpPr/>
          <p:nvPr/>
        </p:nvSpPr>
        <p:spPr bwMode="auto">
          <a:xfrm>
            <a:off x="438150" y="3689131"/>
            <a:ext cx="1926150" cy="1156137"/>
          </a:xfrm>
          <a:prstGeom prst="wedgeRectCallout">
            <a:avLst>
              <a:gd name="adj1" fmla="val 70517"/>
              <a:gd name="adj2" fmla="val -25891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b="0" i="1" dirty="0" err="1"/>
              <a:t>grisea</a:t>
            </a:r>
            <a:r>
              <a:rPr lang="cs-CZ" b="0" dirty="0"/>
              <a:t> + </a:t>
            </a:r>
            <a:r>
              <a:rPr lang="cs-CZ" b="0" i="1" dirty="0" err="1"/>
              <a:t>gambelii</a:t>
            </a:r>
            <a:r>
              <a:rPr lang="cs-CZ" b="0" dirty="0"/>
              <a:t> = </a:t>
            </a:r>
            <a:r>
              <a:rPr lang="cs-CZ" b="0" u="sng" dirty="0" err="1"/>
              <a:t>syngameon</a:t>
            </a:r>
            <a:endParaRPr lang="cs-CZ" b="0" u="sng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3014036" y="271463"/>
            <a:ext cx="32159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400" b="0">
                <a:solidFill>
                  <a:srgbClr val="F00000"/>
                </a:solidFill>
              </a:rPr>
              <a:t>Reproductive barriers </a:t>
            </a:r>
          </a:p>
        </p:txBody>
      </p:sp>
      <p:sp>
        <p:nvSpPr>
          <p:cNvPr id="12292" name="Text Box 7"/>
          <p:cNvSpPr txBox="1">
            <a:spLocks noChangeArrowheads="1"/>
          </p:cNvSpPr>
          <p:nvPr/>
        </p:nvSpPr>
        <p:spPr bwMode="auto">
          <a:xfrm>
            <a:off x="438150" y="2392343"/>
            <a:ext cx="8582799" cy="325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400" b="0">
                <a:solidFill>
                  <a:srgbClr val="F00000"/>
                </a:solidFill>
              </a:rPr>
              <a:t>1. Prezygotic </a:t>
            </a:r>
          </a:p>
          <a:p>
            <a:pPr defTabSz="360000">
              <a:spcAft>
                <a:spcPts val="1000"/>
              </a:spcAft>
            </a:pPr>
            <a:r>
              <a:rPr lang="en-GB" b="0">
                <a:solidFill>
                  <a:srgbClr val="F00000"/>
                </a:solidFill>
              </a:rPr>
              <a:t>A) pre-copulatory:</a:t>
            </a:r>
            <a:br>
              <a:rPr lang="en-GB" b="0">
                <a:solidFill>
                  <a:srgbClr val="F00000"/>
                </a:solidFill>
              </a:rPr>
            </a:br>
            <a:endParaRPr lang="en-GB" b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endParaRPr lang="en-GB" b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en-GB" b="0" u="sng"/>
              <a:t>partners do not meet</a:t>
            </a:r>
            <a:r>
              <a:rPr lang="en-GB" b="0"/>
              <a:t>:</a:t>
            </a:r>
          </a:p>
          <a:p>
            <a:pPr defTabSz="360000">
              <a:spcAft>
                <a:spcPts val="1000"/>
              </a:spcAft>
            </a:pPr>
            <a:r>
              <a:rPr lang="en-GB" b="0">
                <a:solidFill>
                  <a:srgbClr val="F00000"/>
                </a:solidFill>
              </a:rPr>
              <a:t>	seasonal </a:t>
            </a:r>
            <a:r>
              <a:rPr lang="en-GB" b="0"/>
              <a:t>(temporal)</a:t>
            </a:r>
          </a:p>
          <a:p>
            <a:pPr defTabSz="360000">
              <a:spcAft>
                <a:spcPts val="1000"/>
              </a:spcAft>
            </a:pPr>
            <a:r>
              <a:rPr lang="en-GB" b="0"/>
              <a:t>eg. fireflies, crickets </a:t>
            </a:r>
            <a:r>
              <a:rPr lang="en-GB" b="0" i="1"/>
              <a:t>Gryllus pennsylvanicus</a:t>
            </a:r>
            <a:r>
              <a:rPr lang="en-GB" b="0"/>
              <a:t> (autumn) </a:t>
            </a:r>
            <a:r>
              <a:rPr lang="en-GB" b="0">
                <a:sym typeface="Symbol" pitchFamily="18" charset="2"/>
              </a:rPr>
              <a:t></a:t>
            </a:r>
            <a:r>
              <a:rPr lang="en-GB" b="0"/>
              <a:t> </a:t>
            </a:r>
            <a:r>
              <a:rPr lang="en-GB" b="0" i="1"/>
              <a:t>G. veletis</a:t>
            </a:r>
            <a:r>
              <a:rPr lang="en-GB" b="0"/>
              <a:t> (spring) </a:t>
            </a:r>
            <a:br>
              <a:rPr lang="en-GB" b="0"/>
            </a:br>
            <a:endParaRPr lang="en-GB" b="0"/>
          </a:p>
        </p:txBody>
      </p:sp>
      <p:pic>
        <p:nvPicPr>
          <p:cNvPr id="179215" name="Picture 15" descr="springfieldcricketsmalefema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7592" y="1731981"/>
            <a:ext cx="3124198" cy="274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4813468" y="4048611"/>
            <a:ext cx="2846387" cy="792163"/>
            <a:chOff x="3005" y="1832"/>
            <a:chExt cx="1793" cy="4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297" name="Line 16"/>
            <p:cNvSpPr>
              <a:spLocks noChangeShapeType="1"/>
            </p:cNvSpPr>
            <p:nvPr/>
          </p:nvSpPr>
          <p:spPr bwMode="auto">
            <a:xfrm flipV="1">
              <a:off x="3005" y="1832"/>
              <a:ext cx="1124" cy="493"/>
            </a:xfrm>
            <a:prstGeom prst="line">
              <a:avLst/>
            </a:prstGeom>
            <a:noFill/>
            <a:ln w="38100">
              <a:solidFill>
                <a:srgbClr val="F00000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298" name="Line 17"/>
            <p:cNvSpPr>
              <a:spLocks noChangeShapeType="1"/>
            </p:cNvSpPr>
            <p:nvPr/>
          </p:nvSpPr>
          <p:spPr bwMode="auto">
            <a:xfrm flipV="1">
              <a:off x="4703" y="1945"/>
              <a:ext cx="95" cy="386"/>
            </a:xfrm>
            <a:prstGeom prst="line">
              <a:avLst/>
            </a:prstGeom>
            <a:noFill/>
            <a:ln w="38100">
              <a:solidFill>
                <a:srgbClr val="F00000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1" name="Obdélník 10"/>
          <p:cNvSpPr/>
          <p:nvPr/>
        </p:nvSpPr>
        <p:spPr>
          <a:xfrm>
            <a:off x="438150" y="934285"/>
            <a:ext cx="84261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0"/>
              <a:t>formerly reproductively isolating mechanisms = RIM ... today we prefer the term reproductive barriers (RIM imply „in order to“)!</a:t>
            </a:r>
            <a:endParaRPr lang="en-GB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6568255" y="86797"/>
            <a:ext cx="24545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800" b="0">
                <a:solidFill>
                  <a:srgbClr val="F00000"/>
                </a:solidFill>
              </a:rPr>
              <a:t>Reproductive barriers </a:t>
            </a:r>
          </a:p>
        </p:txBody>
      </p:sp>
      <p:sp>
        <p:nvSpPr>
          <p:cNvPr id="179204" name="Text Box 4"/>
          <p:cNvSpPr txBox="1">
            <a:spLocks noChangeArrowheads="1"/>
          </p:cNvSpPr>
          <p:nvPr/>
        </p:nvSpPr>
        <p:spPr bwMode="auto">
          <a:xfrm>
            <a:off x="438150" y="607303"/>
            <a:ext cx="8157210" cy="1272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>
                <a:solidFill>
                  <a:srgbClr val="F00000"/>
                </a:solidFill>
              </a:rPr>
              <a:t>ecological (habitat):</a:t>
            </a:r>
          </a:p>
          <a:p>
            <a:pPr defTabSz="360000">
              <a:spcAft>
                <a:spcPts val="1000"/>
              </a:spcAft>
            </a:pPr>
            <a:r>
              <a:rPr lang="en-GB" b="0" i="1"/>
              <a:t>Viola arvensis</a:t>
            </a:r>
            <a:r>
              <a:rPr lang="en-GB" b="0"/>
              <a:t> (chalk soils) </a:t>
            </a:r>
            <a:r>
              <a:rPr lang="en-GB" b="0">
                <a:sym typeface="Symbol" pitchFamily="18" charset="2"/>
              </a:rPr>
              <a:t> </a:t>
            </a:r>
            <a:r>
              <a:rPr lang="en-GB" b="0" i="1">
                <a:sym typeface="Symbol" pitchFamily="18" charset="2"/>
              </a:rPr>
              <a:t>V. tricolor</a:t>
            </a:r>
            <a:r>
              <a:rPr lang="en-GB" b="0">
                <a:sym typeface="Symbol" pitchFamily="18" charset="2"/>
              </a:rPr>
              <a:t> (acidic soils), </a:t>
            </a:r>
          </a:p>
          <a:p>
            <a:pPr defTabSz="360000">
              <a:spcAft>
                <a:spcPts val="1000"/>
              </a:spcAft>
            </a:pPr>
            <a:r>
              <a:rPr lang="en-GB" b="0">
                <a:sym typeface="Symbol" pitchFamily="18" charset="2"/>
              </a:rPr>
              <a:t>hybrids limited to neutral or weakly acidic soils</a:t>
            </a:r>
          </a:p>
        </p:txBody>
      </p:sp>
      <p:pic>
        <p:nvPicPr>
          <p:cNvPr id="179209" name="Picture 9" descr="Viola arvensis"/>
          <p:cNvPicPr>
            <a:picLocks noChangeAspect="1" noChangeArrowheads="1"/>
          </p:cNvPicPr>
          <p:nvPr/>
        </p:nvPicPr>
        <p:blipFill>
          <a:blip r:embed="rId3" cstate="print"/>
          <a:srcRect l="9023" t="28233" b="5634"/>
          <a:stretch>
            <a:fillRect/>
          </a:stretch>
        </p:blipFill>
        <p:spPr bwMode="auto">
          <a:xfrm>
            <a:off x="1315021" y="2269864"/>
            <a:ext cx="2988038" cy="2896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9211" name="Picture 11" descr="File:Viola tricolor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28812" t="15080" r="25146" b="14525"/>
          <a:stretch>
            <a:fillRect/>
          </a:stretch>
        </p:blipFill>
        <p:spPr bwMode="auto">
          <a:xfrm>
            <a:off x="4991548" y="2265821"/>
            <a:ext cx="2581835" cy="2957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5"/>
          <p:cNvSpPr txBox="1">
            <a:spLocks noChangeArrowheads="1"/>
          </p:cNvSpPr>
          <p:nvPr/>
        </p:nvSpPr>
        <p:spPr bwMode="auto">
          <a:xfrm>
            <a:off x="438150" y="271463"/>
            <a:ext cx="3985065" cy="330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F00000"/>
                </a:solidFill>
              </a:rPr>
              <a:t>1. </a:t>
            </a:r>
            <a:r>
              <a:rPr lang="cs-CZ" sz="2400" b="0" dirty="0" err="1">
                <a:solidFill>
                  <a:srgbClr val="F00000"/>
                </a:solidFill>
              </a:rPr>
              <a:t>Prezygotic</a:t>
            </a:r>
            <a:r>
              <a:rPr lang="cs-CZ" sz="2400" b="0" dirty="0">
                <a:solidFill>
                  <a:srgbClr val="F00000"/>
                </a:solidFill>
              </a:rPr>
              <a:t> 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A) </a:t>
            </a:r>
            <a:r>
              <a:rPr lang="cs-CZ" b="0" dirty="0" err="1">
                <a:solidFill>
                  <a:srgbClr val="F00000"/>
                </a:solidFill>
              </a:rPr>
              <a:t>pre-copulatory</a:t>
            </a:r>
            <a:r>
              <a:rPr lang="cs-CZ" b="0" dirty="0">
                <a:solidFill>
                  <a:srgbClr val="F00000"/>
                </a:solidFill>
              </a:rPr>
              <a:t>: </a:t>
            </a:r>
            <a:br>
              <a:rPr lang="cs-CZ" dirty="0">
                <a:solidFill>
                  <a:srgbClr val="F00000"/>
                </a:solidFill>
              </a:rPr>
            </a:br>
            <a:endParaRPr lang="cs-CZ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u="sng" dirty="0" err="1"/>
              <a:t>partners</a:t>
            </a:r>
            <a:r>
              <a:rPr lang="cs-CZ" b="0" u="sng" dirty="0"/>
              <a:t> </a:t>
            </a:r>
            <a:r>
              <a:rPr lang="cs-CZ" b="0" u="sng" dirty="0" err="1"/>
              <a:t>meet</a:t>
            </a:r>
            <a:r>
              <a:rPr lang="cs-CZ" b="0" u="sng" dirty="0"/>
              <a:t> but do not mate</a:t>
            </a:r>
            <a:r>
              <a:rPr lang="cs-CZ" b="0" dirty="0"/>
              <a:t>: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	</a:t>
            </a:r>
            <a:r>
              <a:rPr lang="cs-CZ" b="0" dirty="0" err="1">
                <a:solidFill>
                  <a:srgbClr val="F00000"/>
                </a:solidFill>
              </a:rPr>
              <a:t>ethological</a:t>
            </a:r>
            <a:r>
              <a:rPr lang="cs-CZ" b="0" dirty="0">
                <a:solidFill>
                  <a:srgbClr val="F00000"/>
                </a:solidFill>
              </a:rPr>
              <a:t>, </a:t>
            </a:r>
            <a:r>
              <a:rPr lang="cs-CZ" b="0" dirty="0" err="1">
                <a:solidFill>
                  <a:srgbClr val="F00000"/>
                </a:solidFill>
              </a:rPr>
              <a:t>behavioral</a:t>
            </a:r>
            <a:r>
              <a:rPr lang="cs-CZ" b="0" dirty="0">
                <a:solidFill>
                  <a:srgbClr val="F00000"/>
                </a:solidFill>
              </a:rPr>
              <a:t>, </a:t>
            </a:r>
            <a:r>
              <a:rPr lang="cs-CZ" b="0" dirty="0" err="1">
                <a:solidFill>
                  <a:srgbClr val="F00000"/>
                </a:solidFill>
              </a:rPr>
              <a:t>sexual</a:t>
            </a:r>
            <a:br>
              <a:rPr lang="cs-CZ" b="0" dirty="0">
                <a:solidFill>
                  <a:srgbClr val="F00000"/>
                </a:solidFill>
              </a:rPr>
            </a:br>
            <a:br>
              <a:rPr lang="cs-CZ" b="0" dirty="0">
                <a:solidFill>
                  <a:srgbClr val="F00000"/>
                </a:solidFill>
              </a:rPr>
            </a:br>
            <a:r>
              <a:rPr lang="cs-CZ" b="0" dirty="0" err="1">
                <a:solidFill>
                  <a:srgbClr val="F00000"/>
                </a:solidFill>
              </a:rPr>
              <a:t>signals</a:t>
            </a:r>
            <a:r>
              <a:rPr lang="cs-CZ" b="0" dirty="0">
                <a:solidFill>
                  <a:srgbClr val="F00000"/>
                </a:solidFill>
              </a:rPr>
              <a:t>:</a:t>
            </a:r>
            <a:br>
              <a:rPr lang="cs-CZ" b="0" dirty="0"/>
            </a:br>
            <a:r>
              <a:rPr lang="cs-CZ" b="0" dirty="0"/>
              <a:t>- </a:t>
            </a:r>
            <a:r>
              <a:rPr lang="cs-CZ" b="0" dirty="0" err="1"/>
              <a:t>acoustic</a:t>
            </a:r>
            <a:br>
              <a:rPr lang="cs-CZ" b="0" dirty="0"/>
            </a:br>
            <a:endParaRPr lang="cs-CZ" b="0" dirty="0"/>
          </a:p>
        </p:txBody>
      </p:sp>
      <p:grpSp>
        <p:nvGrpSpPr>
          <p:cNvPr id="13315" name="Group 15"/>
          <p:cNvGrpSpPr>
            <a:grpSpLocks/>
          </p:cNvGrpSpPr>
          <p:nvPr/>
        </p:nvGrpSpPr>
        <p:grpSpPr bwMode="auto">
          <a:xfrm>
            <a:off x="6499225" y="1009650"/>
            <a:ext cx="2386013" cy="5543550"/>
            <a:chOff x="4047" y="582"/>
            <a:chExt cx="1503" cy="3492"/>
          </a:xfrm>
        </p:grpSpPr>
        <p:pic>
          <p:nvPicPr>
            <p:cNvPr id="13326" name="Picture 1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47" y="582"/>
              <a:ext cx="1501" cy="6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7" name="Picture 1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47" y="1256"/>
              <a:ext cx="1501" cy="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8" name="Picture 1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47" y="2701"/>
              <a:ext cx="1498" cy="6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9" name="Picture 1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47" y="3360"/>
              <a:ext cx="1501" cy="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0" name="Picture 2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047" y="1859"/>
              <a:ext cx="1503" cy="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3973" name="Text Box 21"/>
          <p:cNvSpPr txBox="1">
            <a:spLocks noChangeArrowheads="1"/>
          </p:cNvSpPr>
          <p:nvPr/>
        </p:nvSpPr>
        <p:spPr bwMode="auto">
          <a:xfrm>
            <a:off x="7904163" y="1004888"/>
            <a:ext cx="9810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50" b="0" i="1">
                <a:solidFill>
                  <a:srgbClr val="FF0000"/>
                </a:solidFill>
              </a:rPr>
              <a:t>mediterranea</a:t>
            </a:r>
          </a:p>
        </p:txBody>
      </p:sp>
      <p:sp>
        <p:nvSpPr>
          <p:cNvPr id="13317" name="Text Box 22"/>
          <p:cNvSpPr txBox="1">
            <a:spLocks noChangeArrowheads="1"/>
          </p:cNvSpPr>
          <p:nvPr/>
        </p:nvSpPr>
        <p:spPr bwMode="auto">
          <a:xfrm>
            <a:off x="3741215" y="4347976"/>
            <a:ext cx="227979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 err="1"/>
              <a:t>lacewing</a:t>
            </a:r>
            <a:r>
              <a:rPr lang="cs-CZ" sz="1600" b="0" i="1" dirty="0"/>
              <a:t> </a:t>
            </a:r>
            <a:r>
              <a:rPr lang="cs-CZ" sz="1600" b="0" dirty="0"/>
              <a:t>(</a:t>
            </a:r>
            <a:r>
              <a:rPr lang="cs-CZ" sz="1600" b="0" i="1" dirty="0" err="1"/>
              <a:t>Chrysoperla</a:t>
            </a:r>
            <a:r>
              <a:rPr lang="cs-CZ" sz="1600" b="0" dirty="0"/>
              <a:t>)</a:t>
            </a:r>
          </a:p>
        </p:txBody>
      </p:sp>
      <p:sp>
        <p:nvSpPr>
          <p:cNvPr id="253975" name="Text Box 23"/>
          <p:cNvSpPr txBox="1">
            <a:spLocks noChangeArrowheads="1"/>
          </p:cNvSpPr>
          <p:nvPr/>
        </p:nvSpPr>
        <p:spPr bwMode="auto">
          <a:xfrm>
            <a:off x="8191500" y="1981200"/>
            <a:ext cx="681038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50" b="0" i="1">
                <a:solidFill>
                  <a:srgbClr val="FF0000"/>
                </a:solidFill>
              </a:rPr>
              <a:t>lucasina</a:t>
            </a:r>
          </a:p>
        </p:txBody>
      </p:sp>
      <p:sp>
        <p:nvSpPr>
          <p:cNvPr id="253976" name="Text Box 24"/>
          <p:cNvSpPr txBox="1">
            <a:spLocks noChangeArrowheads="1"/>
          </p:cNvSpPr>
          <p:nvPr/>
        </p:nvSpPr>
        <p:spPr bwMode="auto">
          <a:xfrm>
            <a:off x="8189913" y="2938463"/>
            <a:ext cx="6889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50" b="0" i="1">
                <a:solidFill>
                  <a:srgbClr val="FF0000"/>
                </a:solidFill>
              </a:rPr>
              <a:t>johnsoni</a:t>
            </a:r>
          </a:p>
        </p:txBody>
      </p:sp>
      <p:sp>
        <p:nvSpPr>
          <p:cNvPr id="253977" name="Text Box 25"/>
          <p:cNvSpPr txBox="1">
            <a:spLocks noChangeArrowheads="1"/>
          </p:cNvSpPr>
          <p:nvPr/>
        </p:nvSpPr>
        <p:spPr bwMode="auto">
          <a:xfrm>
            <a:off x="8294688" y="4281488"/>
            <a:ext cx="598487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50" b="0" i="1">
                <a:solidFill>
                  <a:srgbClr val="FF0000"/>
                </a:solidFill>
              </a:rPr>
              <a:t>carnea</a:t>
            </a:r>
          </a:p>
        </p:txBody>
      </p:sp>
      <p:sp>
        <p:nvSpPr>
          <p:cNvPr id="253978" name="Text Box 26"/>
          <p:cNvSpPr txBox="1">
            <a:spLocks noChangeArrowheads="1"/>
          </p:cNvSpPr>
          <p:nvPr/>
        </p:nvSpPr>
        <p:spPr bwMode="auto">
          <a:xfrm>
            <a:off x="7727950" y="5349875"/>
            <a:ext cx="1160463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50" b="0" i="1">
                <a:solidFill>
                  <a:srgbClr val="FF0000"/>
                </a:solidFill>
              </a:rPr>
              <a:t>zastrowi arabica</a:t>
            </a:r>
          </a:p>
        </p:txBody>
      </p:sp>
      <p:pic>
        <p:nvPicPr>
          <p:cNvPr id="13322" name="Picture 28" descr="680420"/>
          <p:cNvPicPr>
            <a:picLocks noChangeAspect="1" noChangeArrowheads="1"/>
          </p:cNvPicPr>
          <p:nvPr/>
        </p:nvPicPr>
        <p:blipFill>
          <a:blip r:embed="rId8" cstate="print"/>
          <a:srcRect l="2933" t="2002" r="20100"/>
          <a:stretch>
            <a:fillRect/>
          </a:stretch>
        </p:blipFill>
        <p:spPr bwMode="auto">
          <a:xfrm>
            <a:off x="438150" y="3215714"/>
            <a:ext cx="1898650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323" name="Picture 30" descr="Edible_frog_calli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3012" y="5008002"/>
            <a:ext cx="2293938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324" name="Picture 32" descr="frog-calling-03"/>
          <p:cNvPicPr>
            <a:picLocks noChangeAspect="1" noChangeArrowheads="1"/>
          </p:cNvPicPr>
          <p:nvPr/>
        </p:nvPicPr>
        <p:blipFill>
          <a:blip r:embed="rId10" cstate="print"/>
          <a:srcRect l="19063" t="9201" r="3177"/>
          <a:stretch>
            <a:fillRect/>
          </a:stretch>
        </p:blipFill>
        <p:spPr bwMode="auto">
          <a:xfrm>
            <a:off x="438150" y="5011177"/>
            <a:ext cx="1897062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325" name="Picture 34" descr="Chrysoperla%20carnea"/>
          <p:cNvPicPr>
            <a:picLocks noChangeAspect="1" noChangeArrowheads="1"/>
          </p:cNvPicPr>
          <p:nvPr/>
        </p:nvPicPr>
        <p:blipFill>
          <a:blip r:embed="rId11" cstate="print"/>
          <a:srcRect t="4286" r="10789" b="19977"/>
          <a:stretch>
            <a:fillRect/>
          </a:stretch>
        </p:blipFill>
        <p:spPr bwMode="auto">
          <a:xfrm>
            <a:off x="3316287" y="2466414"/>
            <a:ext cx="3100388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cxnSp>
        <p:nvCxnSpPr>
          <p:cNvPr id="20" name="Přímá spojovací šipka 19"/>
          <p:cNvCxnSpPr/>
          <p:nvPr/>
        </p:nvCxnSpPr>
        <p:spPr bwMode="auto">
          <a:xfrm flipV="1">
            <a:off x="5798373" y="3098202"/>
            <a:ext cx="666973" cy="53788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0000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21" name="Text Box 2">
            <a:extLst>
              <a:ext uri="{FF2B5EF4-FFF2-40B4-BE49-F238E27FC236}">
                <a16:creationId xmlns:a16="http://schemas.microsoft.com/office/drawing/2014/main" id="{D276C26C-DFF9-4E12-93A7-85EB6B557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8255" y="86797"/>
            <a:ext cx="24545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800" b="0">
                <a:solidFill>
                  <a:srgbClr val="F00000"/>
                </a:solidFill>
              </a:rPr>
              <a:t>Reproductive barriers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38150" y="271463"/>
            <a:ext cx="3985065" cy="361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400" b="0">
                <a:solidFill>
                  <a:srgbClr val="F00000"/>
                </a:solidFill>
              </a:rPr>
              <a:t>1. Prezygotic </a:t>
            </a:r>
          </a:p>
          <a:p>
            <a:pPr marL="457200" indent="-457200" defTabSz="360000">
              <a:spcAft>
                <a:spcPts val="1000"/>
              </a:spcAft>
            </a:pPr>
            <a:r>
              <a:rPr lang="en-GB" b="0">
                <a:solidFill>
                  <a:srgbClr val="F00000"/>
                </a:solidFill>
              </a:rPr>
              <a:t>A) pre-copulatory: </a:t>
            </a:r>
            <a:br>
              <a:rPr lang="en-GB" b="0">
                <a:solidFill>
                  <a:srgbClr val="F00000"/>
                </a:solidFill>
              </a:rPr>
            </a:br>
            <a:endParaRPr lang="en-GB" b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en-GB" b="0" u="sng"/>
              <a:t>partners meet but do not mate</a:t>
            </a:r>
            <a:r>
              <a:rPr lang="en-GB" b="0"/>
              <a:t>:</a:t>
            </a:r>
            <a:endParaRPr lang="en-GB" b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en-GB" b="0">
                <a:solidFill>
                  <a:srgbClr val="F00000"/>
                </a:solidFill>
              </a:rPr>
              <a:t>	ethological, behavioral, sexual</a:t>
            </a:r>
            <a:br>
              <a:rPr lang="en-GB" b="0">
                <a:solidFill>
                  <a:srgbClr val="F00000"/>
                </a:solidFill>
              </a:rPr>
            </a:br>
            <a:br>
              <a:rPr lang="en-GB" b="0">
                <a:solidFill>
                  <a:srgbClr val="F00000"/>
                </a:solidFill>
              </a:rPr>
            </a:br>
            <a:r>
              <a:rPr lang="en-GB" b="0">
                <a:solidFill>
                  <a:srgbClr val="F00000"/>
                </a:solidFill>
              </a:rPr>
              <a:t>signals:</a:t>
            </a:r>
            <a:br>
              <a:rPr lang="en-GB" b="0"/>
            </a:br>
            <a:r>
              <a:rPr lang="en-GB" b="0"/>
              <a:t>- acoustic</a:t>
            </a:r>
            <a:br>
              <a:rPr lang="en-GB" b="0"/>
            </a:br>
            <a:r>
              <a:rPr lang="en-GB" b="0"/>
              <a:t>- chemical</a:t>
            </a:r>
            <a:br>
              <a:rPr lang="en-GB" b="0"/>
            </a:br>
            <a:r>
              <a:rPr lang="en-GB" b="0"/>
              <a:t>- light</a:t>
            </a:r>
          </a:p>
        </p:txBody>
      </p:sp>
      <p:pic>
        <p:nvPicPr>
          <p:cNvPr id="14339" name="Picture 3" descr="File:GluehwuermchenImWald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9508" y="3328614"/>
            <a:ext cx="4845050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4340" name="AutoShape 21"/>
          <p:cNvSpPr>
            <a:spLocks noChangeArrowheads="1"/>
          </p:cNvSpPr>
          <p:nvPr/>
        </p:nvSpPr>
        <p:spPr bwMode="auto">
          <a:xfrm>
            <a:off x="6483798" y="4249047"/>
            <a:ext cx="1503755" cy="468313"/>
          </a:xfrm>
          <a:prstGeom prst="wedgeRectCallout">
            <a:avLst>
              <a:gd name="adj1" fmla="val -65547"/>
              <a:gd name="adj2" fmla="val -31968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 b="0"/>
              <a:t>firefly´s track</a:t>
            </a:r>
          </a:p>
        </p:txBody>
      </p:sp>
      <p:pic>
        <p:nvPicPr>
          <p:cNvPr id="14341" name="Picture 23" descr="drosophila-ma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94369" y="1285390"/>
            <a:ext cx="2944813" cy="249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id="{52C9B44C-6D3B-47F3-9C3A-3340AC58C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8255" y="86797"/>
            <a:ext cx="24545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800" b="0">
                <a:solidFill>
                  <a:srgbClr val="F00000"/>
                </a:solidFill>
              </a:rPr>
              <a:t>Reproductive barriers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1A204E56-E6C7-474A-A3A0-B397B5DF9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8255" y="86797"/>
            <a:ext cx="24545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800" b="0">
                <a:solidFill>
                  <a:srgbClr val="F00000"/>
                </a:solidFill>
              </a:rPr>
              <a:t>Reproductive barriers 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4C22A7A1-4B8C-4FF1-8AC7-7E9829301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" y="271463"/>
            <a:ext cx="4188967" cy="3924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400" b="0" dirty="0">
                <a:solidFill>
                  <a:srgbClr val="F00000"/>
                </a:solidFill>
              </a:rPr>
              <a:t>1. Prezygotic </a:t>
            </a:r>
          </a:p>
          <a:p>
            <a:pPr marL="457200" indent="-457200" defTabSz="360000">
              <a:spcAft>
                <a:spcPts val="1000"/>
              </a:spcAft>
            </a:pPr>
            <a:r>
              <a:rPr lang="en-GB" b="0" dirty="0">
                <a:solidFill>
                  <a:srgbClr val="F00000"/>
                </a:solidFill>
              </a:rPr>
              <a:t>A) pre-copulatory: </a:t>
            </a:r>
            <a:br>
              <a:rPr lang="en-GB" b="0" dirty="0">
                <a:solidFill>
                  <a:srgbClr val="F00000"/>
                </a:solidFill>
              </a:rPr>
            </a:br>
            <a:endParaRPr lang="en-GB" b="0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en-GB" b="0" u="sng" dirty="0"/>
              <a:t>partners meet but do not mate</a:t>
            </a:r>
            <a:r>
              <a:rPr lang="en-GB" b="0" dirty="0"/>
              <a:t>:</a:t>
            </a:r>
            <a:endParaRPr lang="en-GB" b="0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en-GB" b="0" dirty="0">
                <a:solidFill>
                  <a:srgbClr val="F00000"/>
                </a:solidFill>
              </a:rPr>
              <a:t>	ethological, </a:t>
            </a:r>
            <a:r>
              <a:rPr lang="en-GB" b="0" dirty="0" err="1">
                <a:solidFill>
                  <a:srgbClr val="F00000"/>
                </a:solidFill>
              </a:rPr>
              <a:t>behavioral</a:t>
            </a:r>
            <a:r>
              <a:rPr lang="en-GB" b="0" dirty="0">
                <a:solidFill>
                  <a:srgbClr val="F00000"/>
                </a:solidFill>
              </a:rPr>
              <a:t>, sexual</a:t>
            </a:r>
            <a:br>
              <a:rPr lang="en-GB" b="0" dirty="0">
                <a:solidFill>
                  <a:srgbClr val="F00000"/>
                </a:solidFill>
              </a:rPr>
            </a:br>
            <a:br>
              <a:rPr lang="en-GB" b="0" dirty="0">
                <a:solidFill>
                  <a:srgbClr val="F00000"/>
                </a:solidFill>
              </a:rPr>
            </a:br>
            <a:r>
              <a:rPr lang="en-GB" b="0" dirty="0">
                <a:solidFill>
                  <a:srgbClr val="F00000"/>
                </a:solidFill>
              </a:rPr>
              <a:t>signals:</a:t>
            </a:r>
            <a:br>
              <a:rPr lang="en-GB" b="0" dirty="0"/>
            </a:br>
            <a:r>
              <a:rPr lang="en-GB" b="0" dirty="0"/>
              <a:t>- acoustic</a:t>
            </a:r>
            <a:br>
              <a:rPr lang="en-GB" b="0" dirty="0"/>
            </a:br>
            <a:r>
              <a:rPr lang="en-GB" b="0" dirty="0"/>
              <a:t>- chemical</a:t>
            </a:r>
            <a:br>
              <a:rPr lang="en-GB" b="0" dirty="0"/>
            </a:br>
            <a:r>
              <a:rPr lang="en-GB" b="0" dirty="0"/>
              <a:t>- light</a:t>
            </a:r>
            <a:br>
              <a:rPr lang="en-GB" b="0" dirty="0"/>
            </a:br>
            <a:r>
              <a:rPr lang="en-GB" b="0" dirty="0"/>
              <a:t>- </a:t>
            </a:r>
            <a:r>
              <a:rPr lang="en-GB" b="0" dirty="0" err="1"/>
              <a:t>behavioral</a:t>
            </a:r>
            <a:r>
              <a:rPr lang="en-GB" b="0" dirty="0"/>
              <a:t> (</a:t>
            </a:r>
            <a:r>
              <a:rPr lang="en-GB" b="0" dirty="0" err="1"/>
              <a:t>eg</a:t>
            </a:r>
            <a:r>
              <a:rPr lang="en-GB" b="0" dirty="0"/>
              <a:t>. wedding dances)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3963" y="263525"/>
            <a:ext cx="2547937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387" name="Picture 34" descr="black-necked-stilt-919rnpn"/>
          <p:cNvPicPr>
            <a:picLocks noChangeAspect="1" noChangeArrowheads="1"/>
          </p:cNvPicPr>
          <p:nvPr/>
        </p:nvPicPr>
        <p:blipFill>
          <a:blip r:embed="rId4" cstate="print"/>
          <a:srcRect l="8180" t="6929" r="10294" b="8382"/>
          <a:stretch>
            <a:fillRect/>
          </a:stretch>
        </p:blipFill>
        <p:spPr bwMode="auto">
          <a:xfrm>
            <a:off x="357188" y="222250"/>
            <a:ext cx="2325687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388" name="Picture 36" descr="5125133DaINJZeLMW_p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00350" y="247650"/>
            <a:ext cx="3382963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389" name="Picture 38" descr="jeremy%20cranes"/>
          <p:cNvPicPr>
            <a:picLocks noChangeAspect="1" noChangeArrowheads="1"/>
          </p:cNvPicPr>
          <p:nvPr/>
        </p:nvPicPr>
        <p:blipFill>
          <a:blip r:embed="rId6" cstate="print"/>
          <a:srcRect t="16975" r="7085" b="8643"/>
          <a:stretch>
            <a:fillRect/>
          </a:stretch>
        </p:blipFill>
        <p:spPr bwMode="auto">
          <a:xfrm>
            <a:off x="4060008" y="3700689"/>
            <a:ext cx="2225675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390" name="Picture 40" descr="3364676015_eb38a25bb6"/>
          <p:cNvPicPr>
            <a:picLocks noChangeAspect="1" noChangeArrowheads="1"/>
          </p:cNvPicPr>
          <p:nvPr/>
        </p:nvPicPr>
        <p:blipFill>
          <a:blip r:embed="rId7" cstate="print"/>
          <a:srcRect l="6100" t="21019" r="8566" b="9843"/>
          <a:stretch>
            <a:fillRect/>
          </a:stretch>
        </p:blipFill>
        <p:spPr bwMode="auto">
          <a:xfrm>
            <a:off x="357188" y="3779838"/>
            <a:ext cx="3665537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6391" name="Text Box 41"/>
          <p:cNvSpPr txBox="1">
            <a:spLocks noChangeArrowheads="1"/>
          </p:cNvSpPr>
          <p:nvPr/>
        </p:nvSpPr>
        <p:spPr bwMode="auto">
          <a:xfrm>
            <a:off x="1803628" y="6366646"/>
            <a:ext cx="313739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0" dirty="0" err="1"/>
              <a:t>red-crowned</a:t>
            </a:r>
            <a:r>
              <a:rPr lang="cs-CZ" sz="1400" b="0" dirty="0"/>
              <a:t> </a:t>
            </a:r>
            <a:r>
              <a:rPr lang="cs-CZ" sz="1400" b="0" dirty="0" err="1"/>
              <a:t>crane</a:t>
            </a:r>
            <a:r>
              <a:rPr lang="cs-CZ" sz="1400" b="0" dirty="0"/>
              <a:t> (</a:t>
            </a:r>
            <a:r>
              <a:rPr lang="cs-CZ" sz="1400" b="0" i="1" dirty="0"/>
              <a:t>Grus </a:t>
            </a:r>
            <a:r>
              <a:rPr lang="cs-CZ" sz="1400" b="0" i="1" dirty="0" err="1"/>
              <a:t>japonensis</a:t>
            </a:r>
            <a:r>
              <a:rPr lang="cs-CZ" sz="1400" b="0" dirty="0"/>
              <a:t>)</a:t>
            </a:r>
            <a:endParaRPr lang="cs-CZ" sz="1400" b="0" i="1" dirty="0"/>
          </a:p>
        </p:txBody>
      </p:sp>
      <p:sp>
        <p:nvSpPr>
          <p:cNvPr id="16392" name="Text Box 42"/>
          <p:cNvSpPr txBox="1">
            <a:spLocks noChangeArrowheads="1"/>
          </p:cNvSpPr>
          <p:nvPr/>
        </p:nvSpPr>
        <p:spPr bwMode="auto">
          <a:xfrm>
            <a:off x="6524233" y="2811463"/>
            <a:ext cx="218200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0" dirty="0" err="1"/>
              <a:t>great</a:t>
            </a:r>
            <a:r>
              <a:rPr lang="cs-CZ" sz="1400" b="0" dirty="0"/>
              <a:t> </a:t>
            </a:r>
            <a:r>
              <a:rPr lang="cs-CZ" sz="1400" b="0" dirty="0" err="1"/>
              <a:t>bustard</a:t>
            </a:r>
            <a:r>
              <a:rPr lang="cs-CZ" sz="1400" b="0" dirty="0"/>
              <a:t> (</a:t>
            </a:r>
            <a:r>
              <a:rPr lang="cs-CZ" sz="1400" b="0" i="1" dirty="0" err="1"/>
              <a:t>Otis</a:t>
            </a:r>
            <a:r>
              <a:rPr lang="cs-CZ" sz="1400" b="0" i="1" dirty="0"/>
              <a:t> </a:t>
            </a:r>
            <a:r>
              <a:rPr lang="cs-CZ" sz="1400" b="0" i="1" dirty="0" err="1"/>
              <a:t>tarda</a:t>
            </a:r>
            <a:r>
              <a:rPr lang="cs-CZ" sz="1400" b="0" dirty="0"/>
              <a:t>)</a:t>
            </a:r>
            <a:endParaRPr lang="cs-CZ" sz="1400" b="0" i="1" dirty="0"/>
          </a:p>
        </p:txBody>
      </p:sp>
      <p:sp>
        <p:nvSpPr>
          <p:cNvPr id="16393" name="Text Box 43"/>
          <p:cNvSpPr txBox="1">
            <a:spLocks noChangeArrowheads="1"/>
          </p:cNvSpPr>
          <p:nvPr/>
        </p:nvSpPr>
        <p:spPr bwMode="auto">
          <a:xfrm>
            <a:off x="2760359" y="2595760"/>
            <a:ext cx="35253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0" dirty="0" err="1"/>
              <a:t>grey-crowned</a:t>
            </a:r>
            <a:r>
              <a:rPr lang="cs-CZ" sz="1400" b="0" dirty="0"/>
              <a:t> </a:t>
            </a:r>
            <a:r>
              <a:rPr lang="cs-CZ" sz="1400" b="0" dirty="0" err="1"/>
              <a:t>crane</a:t>
            </a:r>
            <a:r>
              <a:rPr lang="cs-CZ" sz="1400" b="0" dirty="0"/>
              <a:t> (</a:t>
            </a:r>
            <a:r>
              <a:rPr lang="cs-CZ" sz="1400" b="0" i="1" dirty="0" err="1"/>
              <a:t>Balearica</a:t>
            </a:r>
            <a:r>
              <a:rPr lang="cs-CZ" sz="1400" b="0" i="1" dirty="0"/>
              <a:t> </a:t>
            </a:r>
            <a:r>
              <a:rPr lang="cs-CZ" sz="1400" b="0" i="1" dirty="0" err="1"/>
              <a:t>regulorum</a:t>
            </a:r>
            <a:r>
              <a:rPr lang="cs-CZ" sz="1400" b="0" dirty="0"/>
              <a:t>)</a:t>
            </a:r>
            <a:endParaRPr lang="cs-CZ" sz="1400" b="0" i="1" dirty="0"/>
          </a:p>
        </p:txBody>
      </p:sp>
      <p:sp>
        <p:nvSpPr>
          <p:cNvPr id="16394" name="Text Box 45"/>
          <p:cNvSpPr txBox="1">
            <a:spLocks noChangeArrowheads="1"/>
          </p:cNvSpPr>
          <p:nvPr/>
        </p:nvSpPr>
        <p:spPr bwMode="auto">
          <a:xfrm>
            <a:off x="2676525" y="3232150"/>
            <a:ext cx="368722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0" dirty="0" err="1"/>
              <a:t>black-necked</a:t>
            </a:r>
            <a:r>
              <a:rPr lang="cs-CZ" sz="1400" b="0" dirty="0"/>
              <a:t> </a:t>
            </a:r>
            <a:r>
              <a:rPr lang="cs-CZ" sz="1400" b="0" dirty="0" err="1"/>
              <a:t>stilt</a:t>
            </a:r>
            <a:r>
              <a:rPr lang="cs-CZ" sz="1400" b="0" dirty="0"/>
              <a:t> (</a:t>
            </a:r>
            <a:r>
              <a:rPr lang="cs-CZ" sz="1400" b="0" i="1" dirty="0" err="1"/>
              <a:t>Himantopus</a:t>
            </a:r>
            <a:r>
              <a:rPr lang="cs-CZ" sz="1400" b="0" i="1" dirty="0"/>
              <a:t> </a:t>
            </a:r>
            <a:r>
              <a:rPr lang="cs-CZ" sz="1400" b="0" i="1" dirty="0" err="1"/>
              <a:t>mexicanus</a:t>
            </a:r>
            <a:r>
              <a:rPr lang="cs-CZ" sz="1400" b="0" dirty="0"/>
              <a:t>)</a:t>
            </a:r>
          </a:p>
        </p:txBody>
      </p:sp>
      <p:pic>
        <p:nvPicPr>
          <p:cNvPr id="16395" name="Picture 47" descr="Western-Grebe-(mating-dance)-brian-currie"/>
          <p:cNvPicPr>
            <a:picLocks noChangeAspect="1" noChangeArrowheads="1"/>
          </p:cNvPicPr>
          <p:nvPr/>
        </p:nvPicPr>
        <p:blipFill>
          <a:blip r:embed="rId8" cstate="print"/>
          <a:srcRect r="16710"/>
          <a:stretch>
            <a:fillRect/>
          </a:stretch>
        </p:blipFill>
        <p:spPr bwMode="auto">
          <a:xfrm>
            <a:off x="6353175" y="3479800"/>
            <a:ext cx="2524125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6396" name="Text Box 48"/>
          <p:cNvSpPr txBox="1">
            <a:spLocks noChangeArrowheads="1"/>
          </p:cNvSpPr>
          <p:nvPr/>
        </p:nvSpPr>
        <p:spPr bwMode="auto">
          <a:xfrm>
            <a:off x="6305796" y="6203950"/>
            <a:ext cx="25426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400" b="0" dirty="0"/>
              <a:t>western </a:t>
            </a:r>
            <a:r>
              <a:rPr lang="cs-CZ" sz="1400" b="0" dirty="0" err="1"/>
              <a:t>grebe</a:t>
            </a:r>
            <a:r>
              <a:rPr lang="cs-CZ" sz="1400" b="0" dirty="0"/>
              <a:t> </a:t>
            </a:r>
            <a:br>
              <a:rPr lang="cs-CZ" sz="1400" b="0" dirty="0"/>
            </a:br>
            <a:r>
              <a:rPr lang="cs-CZ" sz="1400" b="0" dirty="0"/>
              <a:t>(</a:t>
            </a:r>
            <a:r>
              <a:rPr lang="cs-CZ" sz="1400" b="0" i="1" dirty="0" err="1"/>
              <a:t>Aechmophorus</a:t>
            </a:r>
            <a:r>
              <a:rPr lang="cs-CZ" sz="1400" b="0" i="1" dirty="0"/>
              <a:t> </a:t>
            </a:r>
            <a:r>
              <a:rPr lang="cs-CZ" sz="1400" b="0" i="1" dirty="0" err="1"/>
              <a:t>occidentalis</a:t>
            </a:r>
            <a:r>
              <a:rPr lang="cs-CZ" sz="1400" b="0" dirty="0"/>
              <a:t>)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1" descr="SkalMatkaJetelLucni"/>
          <p:cNvPicPr>
            <a:picLocks noChangeAspect="1" noChangeArrowheads="1"/>
          </p:cNvPicPr>
          <p:nvPr/>
        </p:nvPicPr>
        <p:blipFill>
          <a:blip r:embed="rId3" cstate="print"/>
          <a:srcRect l="8223" t="16078" r="20401" b="11070"/>
          <a:stretch>
            <a:fillRect/>
          </a:stretch>
        </p:blipFill>
        <p:spPr bwMode="auto">
          <a:xfrm>
            <a:off x="4632008" y="1117620"/>
            <a:ext cx="2149475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412" name="Picture 27" descr="Ctrap%2Bpoll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7326" y="1217015"/>
            <a:ext cx="2163762" cy="386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413" name="Picture 29" descr="kolibrik"/>
          <p:cNvPicPr>
            <a:picLocks noChangeAspect="1" noChangeArrowheads="1"/>
          </p:cNvPicPr>
          <p:nvPr/>
        </p:nvPicPr>
        <p:blipFill>
          <a:blip r:embed="rId5" cstate="print"/>
          <a:srcRect r="9778"/>
          <a:stretch>
            <a:fillRect/>
          </a:stretch>
        </p:blipFill>
        <p:spPr bwMode="auto">
          <a:xfrm>
            <a:off x="3874938" y="4028047"/>
            <a:ext cx="3611562" cy="266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414" name="Picture 30" descr="Chiloglottis formicifera #2"/>
          <p:cNvPicPr>
            <a:picLocks noChangeAspect="1" noChangeArrowheads="1"/>
          </p:cNvPicPr>
          <p:nvPr/>
        </p:nvPicPr>
        <p:blipFill>
          <a:blip r:embed="rId6" cstate="print"/>
          <a:srcRect b="17111"/>
          <a:stretch>
            <a:fillRect/>
          </a:stretch>
        </p:blipFill>
        <p:spPr bwMode="auto">
          <a:xfrm>
            <a:off x="438150" y="3869876"/>
            <a:ext cx="2324100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415" name="Picture 25" descr="473px-Ophrys_apifera_flower2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 l="12897" t="15471" r="8844" b="12827"/>
          <a:stretch>
            <a:fillRect/>
          </a:stretch>
        </p:blipFill>
        <p:spPr bwMode="auto">
          <a:xfrm>
            <a:off x="1943044" y="2256921"/>
            <a:ext cx="2117725" cy="245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38150" y="271463"/>
            <a:ext cx="4046301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 dirty="0">
                <a:solidFill>
                  <a:srgbClr val="F00000"/>
                </a:solidFill>
              </a:rPr>
              <a:t>signals:</a:t>
            </a:r>
            <a:br>
              <a:rPr lang="en-GB" b="0" dirty="0"/>
            </a:br>
            <a:r>
              <a:rPr lang="en-GB" b="0" dirty="0"/>
              <a:t>- acoustic</a:t>
            </a:r>
            <a:br>
              <a:rPr lang="en-GB" b="0" dirty="0"/>
            </a:br>
            <a:r>
              <a:rPr lang="en-GB" b="0" dirty="0"/>
              <a:t>- chemical</a:t>
            </a:r>
            <a:br>
              <a:rPr lang="en-GB" b="0" dirty="0"/>
            </a:br>
            <a:r>
              <a:rPr lang="en-GB" b="0" dirty="0"/>
              <a:t>- light</a:t>
            </a:r>
            <a:br>
              <a:rPr lang="en-GB" b="0" dirty="0"/>
            </a:br>
            <a:r>
              <a:rPr lang="en-GB" b="0" dirty="0"/>
              <a:t>- </a:t>
            </a:r>
            <a:r>
              <a:rPr lang="en-GB" b="0" dirty="0" err="1"/>
              <a:t>behavioral</a:t>
            </a:r>
            <a:r>
              <a:rPr lang="en-GB" b="0" dirty="0"/>
              <a:t> (</a:t>
            </a:r>
            <a:r>
              <a:rPr lang="en-GB" b="0" dirty="0" err="1"/>
              <a:t>eg</a:t>
            </a:r>
            <a:r>
              <a:rPr lang="en-GB" b="0" dirty="0"/>
              <a:t>. wedding dances)</a:t>
            </a:r>
            <a:br>
              <a:rPr lang="cs-CZ" b="0" dirty="0"/>
            </a:br>
            <a:r>
              <a:rPr lang="cs-CZ" b="0" dirty="0"/>
              <a:t>- </a:t>
            </a:r>
            <a:r>
              <a:rPr lang="cs-CZ" b="0" dirty="0" err="1"/>
              <a:t>different</a:t>
            </a:r>
            <a:r>
              <a:rPr lang="cs-CZ" b="0" dirty="0"/>
              <a:t> </a:t>
            </a:r>
            <a:r>
              <a:rPr lang="cs-CZ" b="0" dirty="0" err="1"/>
              <a:t>pollinators</a:t>
            </a:r>
            <a:r>
              <a:rPr lang="cs-CZ" b="0" dirty="0"/>
              <a:t> in </a:t>
            </a:r>
            <a:r>
              <a:rPr lang="cs-CZ" b="0" dirty="0" err="1"/>
              <a:t>plants</a:t>
            </a:r>
            <a:endParaRPr lang="cs-CZ" b="0" dirty="0"/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2EE417CD-E71F-4903-AC95-9278DE1C2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8255" y="86797"/>
            <a:ext cx="24545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800" b="0">
                <a:solidFill>
                  <a:srgbClr val="F00000"/>
                </a:solidFill>
              </a:rPr>
              <a:t>Reproductive barriers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1"/>
          <p:cNvSpPr txBox="1">
            <a:spLocks noChangeArrowheads="1"/>
          </p:cNvSpPr>
          <p:nvPr/>
        </p:nvSpPr>
        <p:spPr bwMode="auto">
          <a:xfrm>
            <a:off x="438150" y="271463"/>
            <a:ext cx="5787162" cy="2564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400" b="0">
                <a:solidFill>
                  <a:srgbClr val="F00000"/>
                </a:solidFill>
              </a:rPr>
              <a:t>1. Prezygotic </a:t>
            </a:r>
          </a:p>
          <a:p>
            <a:pPr marL="457200" indent="-457200" defTabSz="360000">
              <a:spcAft>
                <a:spcPts val="1000"/>
              </a:spcAft>
            </a:pPr>
            <a:r>
              <a:rPr lang="en-GB" b="0">
                <a:solidFill>
                  <a:srgbClr val="F00000"/>
                </a:solidFill>
              </a:rPr>
              <a:t>B) post-copulatory: </a:t>
            </a:r>
            <a:br>
              <a:rPr lang="en-GB">
                <a:solidFill>
                  <a:srgbClr val="F00000"/>
                </a:solidFill>
              </a:rPr>
            </a:br>
            <a:endParaRPr lang="en-GB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en-GB" b="0" u="sng"/>
              <a:t>partners mate but without transfer of gametes</a:t>
            </a:r>
            <a:r>
              <a:rPr lang="en-GB" b="0"/>
              <a:t>:</a:t>
            </a:r>
            <a:br>
              <a:rPr lang="en-GB" b="0">
                <a:solidFill>
                  <a:srgbClr val="F00000"/>
                </a:solidFill>
              </a:rPr>
            </a:br>
            <a:r>
              <a:rPr lang="en-GB" b="0">
                <a:solidFill>
                  <a:srgbClr val="F00000"/>
                </a:solidFill>
              </a:rPr>
              <a:t>	mechanical:</a:t>
            </a:r>
            <a:br>
              <a:rPr lang="en-GB" b="0">
                <a:solidFill>
                  <a:srgbClr val="F00000"/>
                </a:solidFill>
              </a:rPr>
            </a:br>
            <a:br>
              <a:rPr lang="en-GB" b="0">
                <a:solidFill>
                  <a:srgbClr val="FF0000"/>
                </a:solidFill>
              </a:rPr>
            </a:br>
            <a:r>
              <a:rPr lang="en-GB" b="0"/>
              <a:t>- especially plants; in animals shape of genitalia</a:t>
            </a:r>
          </a:p>
        </p:txBody>
      </p:sp>
      <p:pic>
        <p:nvPicPr>
          <p:cNvPr id="18435" name="Picture 24" descr="378-02-MinkBaculum-L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0848" y="4389120"/>
            <a:ext cx="2289175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8436" name="Picture 26" descr="cat_baculum_4012b_87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5110" y="525911"/>
            <a:ext cx="2638425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8437" name="Picture 28" descr="8000-walrus-peni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936" y="3184263"/>
            <a:ext cx="3673748" cy="1598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8438" name="Picture 30" descr="baculum-manedwol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14398" y="2931440"/>
            <a:ext cx="3325812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8439" name="Text Box 31"/>
          <p:cNvSpPr txBox="1">
            <a:spLocks noChangeArrowheads="1"/>
          </p:cNvSpPr>
          <p:nvPr/>
        </p:nvSpPr>
        <p:spPr bwMode="auto">
          <a:xfrm>
            <a:off x="4896167" y="6231199"/>
            <a:ext cx="61747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/>
              <a:t>mink</a:t>
            </a:r>
          </a:p>
        </p:txBody>
      </p:sp>
      <p:sp>
        <p:nvSpPr>
          <p:cNvPr id="18440" name="Text Box 32"/>
          <p:cNvSpPr txBox="1">
            <a:spLocks noChangeArrowheads="1"/>
          </p:cNvSpPr>
          <p:nvPr/>
        </p:nvSpPr>
        <p:spPr bwMode="auto">
          <a:xfrm>
            <a:off x="4978363" y="3734455"/>
            <a:ext cx="4587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/>
              <a:t>fox</a:t>
            </a:r>
          </a:p>
        </p:txBody>
      </p:sp>
      <p:sp>
        <p:nvSpPr>
          <p:cNvPr id="18441" name="Text Box 33"/>
          <p:cNvSpPr txBox="1">
            <a:spLocks noChangeArrowheads="1"/>
          </p:cNvSpPr>
          <p:nvPr/>
        </p:nvSpPr>
        <p:spPr bwMode="auto">
          <a:xfrm>
            <a:off x="8114759" y="2452538"/>
            <a:ext cx="4587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 err="1"/>
              <a:t>cat</a:t>
            </a:r>
            <a:endParaRPr lang="cs-CZ" sz="1600" b="0" dirty="0"/>
          </a:p>
        </p:txBody>
      </p:sp>
      <p:sp>
        <p:nvSpPr>
          <p:cNvPr id="18442" name="Text Box 34"/>
          <p:cNvSpPr txBox="1">
            <a:spLocks noChangeArrowheads="1"/>
          </p:cNvSpPr>
          <p:nvPr/>
        </p:nvSpPr>
        <p:spPr bwMode="auto">
          <a:xfrm>
            <a:off x="289224" y="6071758"/>
            <a:ext cx="37705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 err="1"/>
              <a:t>walrus</a:t>
            </a:r>
            <a:r>
              <a:rPr lang="cs-CZ" sz="1600" b="0" dirty="0"/>
              <a:t> (</a:t>
            </a:r>
            <a:r>
              <a:rPr lang="cs-CZ" sz="1600" b="0" dirty="0" err="1"/>
              <a:t>fossil</a:t>
            </a:r>
            <a:r>
              <a:rPr lang="cs-CZ" sz="1600" b="0" dirty="0"/>
              <a:t>: 1,2 m and </a:t>
            </a:r>
            <a:r>
              <a:rPr lang="cs-CZ" sz="1600" b="0" dirty="0" err="1"/>
              <a:t>recent</a:t>
            </a:r>
            <a:r>
              <a:rPr lang="cs-CZ" sz="1600" b="0" dirty="0"/>
              <a:t>: 56 cm)</a:t>
            </a:r>
          </a:p>
        </p:txBody>
      </p:sp>
      <p:pic>
        <p:nvPicPr>
          <p:cNvPr id="18443" name="Picture 36" descr="378-05-RaccoonBaculum-L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89849" y="4389120"/>
            <a:ext cx="2500313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8444" name="Text Box 37"/>
          <p:cNvSpPr txBox="1">
            <a:spLocks noChangeArrowheads="1"/>
          </p:cNvSpPr>
          <p:nvPr/>
        </p:nvSpPr>
        <p:spPr bwMode="auto">
          <a:xfrm>
            <a:off x="7417865" y="6231199"/>
            <a:ext cx="81144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0"/>
              <a:t>racoon</a:t>
            </a:r>
          </a:p>
        </p:txBody>
      </p:sp>
      <p:pic>
        <p:nvPicPr>
          <p:cNvPr id="18445" name="Picture 39" descr="File:WalrusOosik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8301" y="4926405"/>
            <a:ext cx="3673475" cy="112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4" name="AutoShape 21"/>
          <p:cNvSpPr>
            <a:spLocks noChangeArrowheads="1"/>
          </p:cNvSpPr>
          <p:nvPr/>
        </p:nvSpPr>
        <p:spPr bwMode="auto">
          <a:xfrm>
            <a:off x="3034180" y="4709063"/>
            <a:ext cx="1224824" cy="468313"/>
          </a:xfrm>
          <a:prstGeom prst="wedgeRectCallout">
            <a:avLst>
              <a:gd name="adj1" fmla="val -47089"/>
              <a:gd name="adj2" fmla="val -14157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b="0" i="1" dirty="0" err="1"/>
              <a:t>os</a:t>
            </a:r>
            <a:r>
              <a:rPr lang="en-US" sz="1600" b="0" i="1" dirty="0"/>
              <a:t> penis</a:t>
            </a:r>
            <a:endParaRPr lang="cs-CZ" sz="1600" b="0" i="1" dirty="0"/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D76FDEAF-ACCE-4C66-8DA8-4B2920F94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8255" y="86797"/>
            <a:ext cx="24545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800" b="0">
                <a:solidFill>
                  <a:srgbClr val="F00000"/>
                </a:solidFill>
              </a:rPr>
              <a:t>Reproductive barriers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438150" y="271463"/>
            <a:ext cx="8730275" cy="3744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400" b="0">
                <a:solidFill>
                  <a:srgbClr val="F00000"/>
                </a:solidFill>
              </a:rPr>
              <a:t>1. Prezygotic </a:t>
            </a:r>
          </a:p>
          <a:p>
            <a:pPr marL="457200" indent="-457200" defTabSz="360000">
              <a:spcAft>
                <a:spcPts val="1000"/>
              </a:spcAft>
            </a:pPr>
            <a:r>
              <a:rPr lang="en-GB" b="0">
                <a:solidFill>
                  <a:srgbClr val="F00000"/>
                </a:solidFill>
              </a:rPr>
              <a:t>B) post-copulatory: </a:t>
            </a:r>
            <a:br>
              <a:rPr lang="en-GB">
                <a:solidFill>
                  <a:srgbClr val="F00000"/>
                </a:solidFill>
              </a:rPr>
            </a:br>
            <a:endParaRPr lang="en-GB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en-GB" b="0" u="sng"/>
              <a:t>transfer of gametes occur but without fertilization</a:t>
            </a:r>
            <a:r>
              <a:rPr lang="en-GB" b="0"/>
              <a:t>:</a:t>
            </a:r>
            <a:br>
              <a:rPr lang="en-GB" b="0">
                <a:solidFill>
                  <a:srgbClr val="F00000"/>
                </a:solidFill>
              </a:rPr>
            </a:br>
            <a:r>
              <a:rPr lang="en-GB" b="0">
                <a:solidFill>
                  <a:srgbClr val="F00000"/>
                </a:solidFill>
              </a:rPr>
              <a:t>	gametic incompatibility</a:t>
            </a:r>
            <a:br>
              <a:rPr lang="en-GB" b="0">
                <a:solidFill>
                  <a:srgbClr val="FF0000"/>
                </a:solidFill>
              </a:rPr>
            </a:br>
            <a:br>
              <a:rPr lang="en-GB" b="0">
                <a:solidFill>
                  <a:srgbClr val="FF0000"/>
                </a:solidFill>
              </a:rPr>
            </a:br>
            <a:r>
              <a:rPr lang="en-GB" b="0"/>
              <a:t>external fertilization: esp. marine invertebrates (mollusks, echinoderms)</a:t>
            </a:r>
          </a:p>
          <a:p>
            <a:pPr defTabSz="360000">
              <a:spcAft>
                <a:spcPts val="1000"/>
              </a:spcAft>
            </a:pPr>
            <a:r>
              <a:rPr lang="en-GB" b="0"/>
              <a:t>internal fertilization: eg. </a:t>
            </a:r>
            <a:r>
              <a:rPr lang="en-GB" b="0" i="1"/>
              <a:t>Drosophila</a:t>
            </a:r>
            <a:r>
              <a:rPr lang="en-GB" b="0"/>
              <a:t> – sperm cannot survive in spermatheca</a:t>
            </a:r>
            <a:br>
              <a:rPr lang="en-GB" b="0"/>
            </a:br>
            <a:r>
              <a:rPr lang="en-GB" b="0"/>
              <a:t>	of females of other species</a:t>
            </a:r>
          </a:p>
          <a:p>
            <a:pPr defTabSz="360000">
              <a:spcAft>
                <a:spcPts val="1000"/>
              </a:spcAft>
            </a:pPr>
            <a:r>
              <a:rPr lang="en-GB" b="0"/>
              <a:t>plants: pollen tube grows through style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CA7EB001-7906-42A8-B813-AD2EE160A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8255" y="86797"/>
            <a:ext cx="24545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800" b="0">
                <a:solidFill>
                  <a:srgbClr val="F00000"/>
                </a:solidFill>
              </a:rPr>
              <a:t>Reproductive barriers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diviz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300" y="255588"/>
            <a:ext cx="3521075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5891" name="Picture 3" descr="sedmikrask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2763" y="198438"/>
            <a:ext cx="41148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5892" name="Picture 4" descr="vlci ma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92575" y="3071813"/>
            <a:ext cx="4799013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438150" y="271463"/>
            <a:ext cx="5795176" cy="2385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400" b="0">
                <a:solidFill>
                  <a:srgbClr val="F00000"/>
                </a:solidFill>
              </a:rPr>
              <a:t>2. Postzygotic</a:t>
            </a:r>
          </a:p>
          <a:p>
            <a:pPr defTabSz="360000">
              <a:spcAft>
                <a:spcPts val="1000"/>
              </a:spcAft>
            </a:pPr>
            <a:br>
              <a:rPr lang="en-GB" b="0">
                <a:solidFill>
                  <a:srgbClr val="F00000"/>
                </a:solidFill>
              </a:rPr>
            </a:br>
            <a:r>
              <a:rPr lang="en-GB" b="0"/>
              <a:t>inviability of F1 hybrids</a:t>
            </a:r>
          </a:p>
          <a:p>
            <a:pPr defTabSz="360000">
              <a:spcAft>
                <a:spcPts val="1000"/>
              </a:spcAft>
            </a:pPr>
            <a:r>
              <a:rPr lang="en-GB" b="0"/>
              <a:t>sterility of F1 hybrids</a:t>
            </a:r>
          </a:p>
          <a:p>
            <a:pPr defTabSz="360000">
              <a:spcAft>
                <a:spcPts val="1000"/>
              </a:spcAft>
            </a:pPr>
            <a:r>
              <a:rPr lang="en-GB" b="0"/>
              <a:t>reduced viability or fertility of F2 or backcrosses </a:t>
            </a:r>
            <a:br>
              <a:rPr lang="en-GB" b="0"/>
            </a:br>
            <a:r>
              <a:rPr lang="en-GB" b="0"/>
              <a:t>	= hybrid dysgenesis</a:t>
            </a:r>
            <a:endParaRPr lang="en-GB" b="0">
              <a:solidFill>
                <a:srgbClr val="F00000"/>
              </a:solidFill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38150" y="3281866"/>
            <a:ext cx="22749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2400" b="0">
                <a:solidFill>
                  <a:srgbClr val="F00000"/>
                </a:solidFill>
              </a:rPr>
              <a:t>Haldane´s rule:</a:t>
            </a:r>
          </a:p>
        </p:txBody>
      </p:sp>
      <p:pic>
        <p:nvPicPr>
          <p:cNvPr id="133122" name="Picture 2" descr="http://media-1.web.britannica.com/eb-media/05/46505-004-5ED4FC78.jpg"/>
          <p:cNvPicPr>
            <a:picLocks noChangeAspect="1" noChangeArrowheads="1"/>
          </p:cNvPicPr>
          <p:nvPr/>
        </p:nvPicPr>
        <p:blipFill>
          <a:blip r:embed="rId3" cstate="print"/>
          <a:srcRect b="14665"/>
          <a:stretch>
            <a:fillRect/>
          </a:stretch>
        </p:blipFill>
        <p:spPr bwMode="auto">
          <a:xfrm>
            <a:off x="6723528" y="2710927"/>
            <a:ext cx="1839118" cy="226356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Oválný popisek 5"/>
          <p:cNvSpPr/>
          <p:nvPr/>
        </p:nvSpPr>
        <p:spPr bwMode="auto">
          <a:xfrm>
            <a:off x="1214719" y="3778624"/>
            <a:ext cx="5422750" cy="2202625"/>
          </a:xfrm>
          <a:prstGeom prst="wedgeEllipseCallout">
            <a:avLst>
              <a:gd name="adj1" fmla="val 61874"/>
              <a:gd name="adj2" fmla="val -37600"/>
            </a:avLst>
          </a:prstGeom>
          <a:solidFill>
            <a:srgbClr val="CCFF99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b="0"/>
              <a:t>When in the F1 offspring of two different animal races one sex is absent, rare, or sterile, that sex is the heterozygous (</a:t>
            </a:r>
            <a:r>
              <a:rPr lang="en-GB" b="0" u="sng"/>
              <a:t>heterogametic</a:t>
            </a:r>
            <a:r>
              <a:rPr lang="en-GB" b="0"/>
              <a:t>) sex.</a:t>
            </a:r>
            <a:r>
              <a:rPr lang="en-GB" b="0" baseline="30000"/>
              <a:t>*)</a:t>
            </a:r>
            <a:endParaRPr kumimoji="0" lang="en-GB" sz="2000" b="1" i="0" strike="noStrike" cap="none" normalizeH="0" baseline="30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740287" y="6216716"/>
            <a:ext cx="58335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0"/>
              </a:spcAft>
            </a:pPr>
            <a:r>
              <a:rPr lang="cs-CZ" sz="1800" b="0" dirty="0"/>
              <a:t>*) </a:t>
            </a:r>
            <a:r>
              <a:rPr lang="cs-CZ" sz="1800" b="0" i="1" dirty="0" err="1"/>
              <a:t>Drosophila</a:t>
            </a:r>
            <a:r>
              <a:rPr lang="cs-CZ" sz="1800" b="0" dirty="0"/>
              <a:t> – </a:t>
            </a:r>
            <a:r>
              <a:rPr lang="cs-CZ" sz="1800" b="0" dirty="0" err="1"/>
              <a:t>males</a:t>
            </a:r>
            <a:r>
              <a:rPr lang="cs-CZ" sz="1800" b="0" dirty="0"/>
              <a:t> (XY); </a:t>
            </a:r>
            <a:r>
              <a:rPr lang="cs-CZ" sz="1800" b="0" i="1" dirty="0" err="1"/>
              <a:t>Abraxas</a:t>
            </a:r>
            <a:r>
              <a:rPr lang="cs-CZ" sz="1800" b="0" dirty="0"/>
              <a:t> – </a:t>
            </a:r>
            <a:r>
              <a:rPr lang="cs-CZ" sz="1800" b="0" dirty="0" err="1"/>
              <a:t>females</a:t>
            </a:r>
            <a:r>
              <a:rPr lang="cs-CZ" sz="1800" b="0" dirty="0"/>
              <a:t> (WZ)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 noChangeAspect="1"/>
          </p:cNvGrpSpPr>
          <p:nvPr/>
        </p:nvGrpSpPr>
        <p:grpSpPr bwMode="auto">
          <a:xfrm>
            <a:off x="4637017" y="1308566"/>
            <a:ext cx="4345618" cy="5221228"/>
            <a:chOff x="3214" y="984"/>
            <a:chExt cx="2546" cy="3059"/>
          </a:xfrm>
        </p:grpSpPr>
        <p:pic>
          <p:nvPicPr>
            <p:cNvPr id="20484" name="Picture 7" descr="skenovat0001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40000"/>
            </a:blip>
            <a:srcRect/>
            <a:stretch>
              <a:fillRect/>
            </a:stretch>
          </p:blipFill>
          <p:spPr bwMode="auto">
            <a:xfrm rot="10800000" flipH="1" flipV="1">
              <a:off x="3363" y="984"/>
              <a:ext cx="2397" cy="2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85" name="Text Box 8"/>
            <p:cNvSpPr txBox="1">
              <a:spLocks noChangeArrowheads="1"/>
            </p:cNvSpPr>
            <p:nvPr/>
          </p:nvSpPr>
          <p:spPr bwMode="auto">
            <a:xfrm>
              <a:off x="3214" y="3831"/>
              <a:ext cx="247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b="0" i="1" dirty="0" err="1"/>
                <a:t>Drosophila</a:t>
              </a:r>
              <a:r>
                <a:rPr lang="cs-CZ" sz="1600" b="0" i="1" dirty="0"/>
                <a:t> </a:t>
              </a:r>
              <a:r>
                <a:rPr lang="cs-CZ" sz="1600" b="0" i="1" dirty="0" err="1"/>
                <a:t>pseudoobscura</a:t>
              </a:r>
              <a:r>
                <a:rPr lang="cs-CZ" sz="1600" b="0" dirty="0"/>
                <a:t> </a:t>
              </a:r>
              <a:r>
                <a:rPr lang="cs-CZ" sz="1600" b="0" dirty="0">
                  <a:sym typeface="Symbol" pitchFamily="18" charset="2"/>
                </a:rPr>
                <a:t> </a:t>
              </a:r>
              <a:r>
                <a:rPr lang="cs-CZ" sz="1600" b="0" i="1" dirty="0">
                  <a:sym typeface="Symbol" pitchFamily="18" charset="2"/>
                </a:rPr>
                <a:t>D. </a:t>
              </a:r>
              <a:r>
                <a:rPr lang="cs-CZ" sz="1600" b="0" i="1" dirty="0" err="1">
                  <a:sym typeface="Symbol" pitchFamily="18" charset="2"/>
                </a:rPr>
                <a:t>persimilis</a:t>
              </a:r>
              <a:endParaRPr lang="cs-CZ" sz="1600" b="0" i="1" dirty="0">
                <a:sym typeface="Symbol" pitchFamily="18" charset="2"/>
              </a:endParaRPr>
            </a:p>
          </p:txBody>
        </p:sp>
        <p:sp>
          <p:nvSpPr>
            <p:cNvPr id="20486" name="Rectangle 9"/>
            <p:cNvSpPr>
              <a:spLocks noChangeArrowheads="1"/>
            </p:cNvSpPr>
            <p:nvPr/>
          </p:nvSpPr>
          <p:spPr bwMode="auto">
            <a:xfrm>
              <a:off x="3398" y="2433"/>
              <a:ext cx="2246" cy="1172"/>
            </a:xfrm>
            <a:prstGeom prst="rect">
              <a:avLst/>
            </a:prstGeom>
            <a:solidFill>
              <a:srgbClr val="FFFF00">
                <a:alpha val="30196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78178" name="Text Box 2"/>
          <p:cNvSpPr txBox="1">
            <a:spLocks noChangeArrowheads="1"/>
          </p:cNvSpPr>
          <p:nvPr/>
        </p:nvSpPr>
        <p:spPr bwMode="auto">
          <a:xfrm>
            <a:off x="438150" y="271463"/>
            <a:ext cx="8404636" cy="355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 dirty="0"/>
              <a:t>Haldane´s rule explains </a:t>
            </a:r>
            <a:r>
              <a:rPr lang="en-GB" b="0" dirty="0">
                <a:solidFill>
                  <a:srgbClr val="F00000"/>
                </a:solidFill>
              </a:rPr>
              <a:t>Large X effect</a:t>
            </a:r>
            <a:r>
              <a:rPr lang="en-GB" b="0" dirty="0"/>
              <a:t>:</a:t>
            </a:r>
            <a:r>
              <a:rPr lang="en-GB" b="0" dirty="0">
                <a:solidFill>
                  <a:srgbClr val="F00000"/>
                </a:solidFill>
              </a:rPr>
              <a:t> </a:t>
            </a:r>
            <a:r>
              <a:rPr lang="en-GB" b="0" dirty="0"/>
              <a:t>genes having large impact on postzygotic reproductive isolation are usually located on X chromosome</a:t>
            </a:r>
            <a:br>
              <a:rPr lang="en-GB" b="0" dirty="0"/>
            </a:br>
            <a:endParaRPr lang="en-GB" b="0" dirty="0"/>
          </a:p>
          <a:p>
            <a:pPr defTabSz="360000">
              <a:spcAft>
                <a:spcPts val="1000"/>
              </a:spcAft>
            </a:pPr>
            <a:endParaRPr lang="en-GB" b="0" dirty="0"/>
          </a:p>
          <a:p>
            <a:pPr defTabSz="360000">
              <a:spcAft>
                <a:spcPts val="1000"/>
              </a:spcAft>
            </a:pPr>
            <a:r>
              <a:rPr lang="en-GB" b="0" dirty="0">
                <a:solidFill>
                  <a:srgbClr val="F00000"/>
                </a:solidFill>
              </a:rPr>
              <a:t>dominance theory</a:t>
            </a:r>
            <a:r>
              <a:rPr lang="en-GB" b="0" dirty="0"/>
              <a:t> </a:t>
            </a:r>
            <a:br>
              <a:rPr lang="en-GB" b="0" dirty="0"/>
            </a:br>
            <a:r>
              <a:rPr lang="en-GB" b="0" dirty="0"/>
              <a:t>(Muller 1940, 1942; Orr 1997):</a:t>
            </a:r>
            <a:br>
              <a:rPr lang="en-GB" b="0" dirty="0"/>
            </a:br>
            <a:br>
              <a:rPr lang="en-GB" b="0" dirty="0"/>
            </a:br>
            <a:r>
              <a:rPr lang="en-GB" b="0" dirty="0"/>
              <a:t>males – both </a:t>
            </a:r>
            <a:r>
              <a:rPr lang="en-GB" b="0" u="sng" dirty="0"/>
              <a:t>dominant</a:t>
            </a:r>
            <a:r>
              <a:rPr lang="en-GB" b="0" dirty="0"/>
              <a:t> and </a:t>
            </a:r>
            <a:r>
              <a:rPr lang="en-GB" b="0" u="sng" dirty="0"/>
              <a:t>recessive</a:t>
            </a:r>
            <a:r>
              <a:rPr lang="en-GB" b="0" dirty="0"/>
              <a:t>  </a:t>
            </a:r>
            <a:br>
              <a:rPr lang="en-GB" b="0" dirty="0"/>
            </a:br>
            <a:r>
              <a:rPr lang="en-GB" b="0" dirty="0"/>
              <a:t>	alleles of X-linked genes</a:t>
            </a:r>
          </a:p>
          <a:p>
            <a:pPr defTabSz="360000">
              <a:spcAft>
                <a:spcPts val="1000"/>
              </a:spcAft>
            </a:pPr>
            <a:r>
              <a:rPr lang="cs-CZ" b="0" dirty="0" err="1"/>
              <a:t>fe</a:t>
            </a:r>
            <a:r>
              <a:rPr lang="en-GB" b="0" dirty="0"/>
              <a:t>males – only </a:t>
            </a:r>
            <a:r>
              <a:rPr lang="en-GB" b="0" u="sng" dirty="0"/>
              <a:t>dominant</a:t>
            </a:r>
            <a:r>
              <a:rPr lang="en-GB" b="0" dirty="0"/>
              <a:t> alleles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78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evolution-textbook.org/content/free/figures/22_EVOW_Art/11_EVOW_CH22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5254" r="5606" b="46388"/>
          <a:stretch>
            <a:fillRect/>
          </a:stretch>
        </p:blipFill>
        <p:spPr bwMode="auto">
          <a:xfrm>
            <a:off x="438150" y="1746216"/>
            <a:ext cx="8290399" cy="3561508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438150" y="271463"/>
            <a:ext cx="74815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dirty="0"/>
              <a:t>Rate of prezygotic isolation between allopatric species is similar </a:t>
            </a:r>
            <a:br>
              <a:rPr lang="en-GB" b="0" dirty="0"/>
            </a:br>
            <a:r>
              <a:rPr lang="en-GB" b="0" dirty="0"/>
              <a:t>   to </a:t>
            </a:r>
            <a:r>
              <a:rPr lang="cs-CZ" b="0" dirty="0" err="1"/>
              <a:t>rate</a:t>
            </a:r>
            <a:r>
              <a:rPr lang="cs-CZ" b="0" dirty="0"/>
              <a:t> </a:t>
            </a:r>
            <a:r>
              <a:rPr lang="cs-CZ" b="0" dirty="0" err="1"/>
              <a:t>of</a:t>
            </a:r>
            <a:r>
              <a:rPr lang="cs-CZ" b="0" dirty="0"/>
              <a:t> </a:t>
            </a:r>
            <a:r>
              <a:rPr lang="en-GB" b="0" dirty="0"/>
              <a:t>postzygotic isolation ...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38150" y="5763118"/>
            <a:ext cx="84160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/>
              <a:t>... prezygotic isolation between sympatric/parapatric species arises more</a:t>
            </a:r>
            <a:br>
              <a:rPr lang="en-GB" b="0"/>
            </a:br>
            <a:r>
              <a:rPr lang="en-GB" b="0"/>
              <a:t>   rapidly</a:t>
            </a:r>
          </a:p>
        </p:txBody>
      </p:sp>
      <p:sp>
        <p:nvSpPr>
          <p:cNvPr id="5" name="AutoShape 21"/>
          <p:cNvSpPr>
            <a:spLocks noChangeArrowheads="1"/>
          </p:cNvSpPr>
          <p:nvPr/>
        </p:nvSpPr>
        <p:spPr bwMode="auto">
          <a:xfrm>
            <a:off x="6260855" y="1271752"/>
            <a:ext cx="1705985" cy="720990"/>
          </a:xfrm>
          <a:prstGeom prst="wedgeRectCallout">
            <a:avLst>
              <a:gd name="adj1" fmla="val -27990"/>
              <a:gd name="adj2" fmla="val 8729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/>
              <a:t>both sympatric and allopatric</a:t>
            </a:r>
          </a:p>
        </p:txBody>
      </p:sp>
      <p:sp>
        <p:nvSpPr>
          <p:cNvPr id="6" name="AutoShape 21"/>
          <p:cNvSpPr>
            <a:spLocks noChangeArrowheads="1"/>
          </p:cNvSpPr>
          <p:nvPr/>
        </p:nvSpPr>
        <p:spPr bwMode="auto">
          <a:xfrm>
            <a:off x="1189614" y="1502978"/>
            <a:ext cx="1307058" cy="526549"/>
          </a:xfrm>
          <a:prstGeom prst="wedgeRectCallout">
            <a:avLst>
              <a:gd name="adj1" fmla="val -27990"/>
              <a:gd name="adj2" fmla="val 8729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/>
              <a:t>sympatric</a:t>
            </a:r>
          </a:p>
        </p:txBody>
      </p:sp>
      <p:sp>
        <p:nvSpPr>
          <p:cNvPr id="7" name="AutoShape 21"/>
          <p:cNvSpPr>
            <a:spLocks noChangeArrowheads="1"/>
          </p:cNvSpPr>
          <p:nvPr/>
        </p:nvSpPr>
        <p:spPr bwMode="auto">
          <a:xfrm>
            <a:off x="2203863" y="3158357"/>
            <a:ext cx="1256514" cy="526549"/>
          </a:xfrm>
          <a:prstGeom prst="wedgeRectCallout">
            <a:avLst>
              <a:gd name="adj1" fmla="val -59410"/>
              <a:gd name="adj2" fmla="val 3340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/>
              <a:t>allopatric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438150" y="1275922"/>
            <a:ext cx="8080738" cy="3195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 dirty="0">
                <a:solidFill>
                  <a:srgbClr val="F00000"/>
                </a:solidFill>
              </a:rPr>
              <a:t>Recognition species concept</a:t>
            </a:r>
          </a:p>
          <a:p>
            <a:pPr defTabSz="360000">
              <a:spcAft>
                <a:spcPts val="1000"/>
              </a:spcAft>
            </a:pPr>
            <a:br>
              <a:rPr lang="en-GB" b="0" dirty="0">
                <a:solidFill>
                  <a:srgbClr val="003399"/>
                </a:solidFill>
              </a:rPr>
            </a:br>
            <a:r>
              <a:rPr lang="en-GB" b="0" dirty="0">
                <a:solidFill>
                  <a:srgbClr val="003399"/>
                </a:solidFill>
              </a:rPr>
              <a:t>Hugh E.H. Paterson</a:t>
            </a:r>
            <a:r>
              <a:rPr lang="en-GB" b="0" dirty="0"/>
              <a:t> (1985)</a:t>
            </a:r>
          </a:p>
          <a:p>
            <a:pPr defTabSz="360000">
              <a:spcAft>
                <a:spcPts val="1000"/>
              </a:spcAft>
            </a:pPr>
            <a:r>
              <a:rPr lang="en-GB" b="0" dirty="0" err="1"/>
              <a:t>empasi</a:t>
            </a:r>
            <a:r>
              <a:rPr lang="cs-CZ" b="0" dirty="0"/>
              <a:t>z</a:t>
            </a:r>
            <a:r>
              <a:rPr lang="en-GB" b="0" dirty="0" err="1"/>
              <a:t>es</a:t>
            </a:r>
            <a:r>
              <a:rPr lang="en-GB" b="0" dirty="0"/>
              <a:t> shared fertilization system rather than isolation:</a:t>
            </a:r>
          </a:p>
          <a:p>
            <a:pPr defTabSz="360000">
              <a:spcAft>
                <a:spcPts val="1000"/>
              </a:spcAft>
            </a:pPr>
            <a:r>
              <a:rPr lang="en-GB" b="0" dirty="0"/>
              <a:t>	specific mate recognition system (SMRS)</a:t>
            </a:r>
          </a:p>
          <a:p>
            <a:pPr defTabSz="360000">
              <a:spcAft>
                <a:spcPts val="1000"/>
              </a:spcAft>
            </a:pPr>
            <a:r>
              <a:rPr lang="en-GB" b="0" dirty="0"/>
              <a:t>courtship, timing of mating, choice of condition, coloration, endocrine </a:t>
            </a:r>
            <a:br>
              <a:rPr lang="en-GB" b="0" dirty="0"/>
            </a:br>
            <a:r>
              <a:rPr lang="en-GB" b="0" dirty="0"/>
              <a:t>	system, shape of copulatory organs, gametic compatibility, …</a:t>
            </a:r>
          </a:p>
          <a:p>
            <a:pPr defTabSz="360000">
              <a:spcAft>
                <a:spcPts val="1000"/>
              </a:spcAft>
            </a:pPr>
            <a:r>
              <a:rPr lang="en-GB" b="0" dirty="0"/>
              <a:t>reproductive isolation as a </a:t>
            </a:r>
            <a:r>
              <a:rPr lang="en-GB" b="0" dirty="0" err="1"/>
              <a:t>byproduct</a:t>
            </a:r>
            <a:endParaRPr lang="en-GB" b="0" dirty="0"/>
          </a:p>
        </p:txBody>
      </p:sp>
      <p:pic>
        <p:nvPicPr>
          <p:cNvPr id="21508" name="Picture 7" descr="Evolution and the Recognition Concept of Species: Collected Writing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15625" r="19305"/>
          <a:stretch>
            <a:fillRect/>
          </a:stretch>
        </p:blipFill>
        <p:spPr bwMode="auto">
          <a:xfrm>
            <a:off x="7312716" y="458564"/>
            <a:ext cx="1114425" cy="171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" name="Obdélník 4"/>
          <p:cNvSpPr/>
          <p:nvPr/>
        </p:nvSpPr>
        <p:spPr>
          <a:xfrm>
            <a:off x="438150" y="271463"/>
            <a:ext cx="54425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0">
                <a:solidFill>
                  <a:srgbClr val="F00000"/>
                </a:solidFill>
              </a:rPr>
              <a:t>Concepts related to biological species: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438150" y="1247663"/>
            <a:ext cx="8779968" cy="275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>
                <a:solidFill>
                  <a:srgbClr val="F00000"/>
                </a:solidFill>
              </a:rPr>
              <a:t>Cohesion species concept</a:t>
            </a:r>
            <a:br>
              <a:rPr lang="en-GB" b="0">
                <a:solidFill>
                  <a:srgbClr val="F00000"/>
                </a:solidFill>
              </a:rPr>
            </a:br>
            <a:endParaRPr lang="en-GB" b="0">
              <a:solidFill>
                <a:srgbClr val="003399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en-GB" b="0">
                <a:solidFill>
                  <a:srgbClr val="003399"/>
                </a:solidFill>
              </a:rPr>
              <a:t>Alan R.</a:t>
            </a:r>
            <a:r>
              <a:rPr lang="en-GB" b="0"/>
              <a:t> </a:t>
            </a:r>
            <a:r>
              <a:rPr lang="en-GB" b="0">
                <a:solidFill>
                  <a:srgbClr val="003399"/>
                </a:solidFill>
              </a:rPr>
              <a:t>Templeton</a:t>
            </a:r>
            <a:r>
              <a:rPr lang="en-GB" b="0"/>
              <a:t> (1989)</a:t>
            </a:r>
          </a:p>
          <a:p>
            <a:pPr defTabSz="360000">
              <a:spcAft>
                <a:spcPts val="1000"/>
              </a:spcAft>
            </a:pPr>
            <a:r>
              <a:rPr lang="en-GB" b="0"/>
              <a:t>empasizes mechanisms maintaining morphological stability of populations</a:t>
            </a:r>
          </a:p>
          <a:p>
            <a:pPr defTabSz="360000">
              <a:spcAft>
                <a:spcPts val="1000"/>
              </a:spcAft>
            </a:pPr>
            <a:r>
              <a:rPr lang="en-GB" b="0"/>
              <a:t>cohesion mechanisms: gene flow, stabilizing selection, ontogenetic </a:t>
            </a:r>
            <a:br>
              <a:rPr lang="en-GB" b="0"/>
            </a:br>
            <a:r>
              <a:rPr lang="en-GB" b="0"/>
              <a:t>	constraints, reproductive isolation</a:t>
            </a:r>
          </a:p>
          <a:p>
            <a:pPr defTabSz="360000">
              <a:spcAft>
                <a:spcPts val="1000"/>
              </a:spcAft>
            </a:pPr>
            <a:r>
              <a:rPr lang="en-GB" b="0"/>
              <a:t>aplication also to asexual organisms, possibility of interspecific hybridization</a:t>
            </a:r>
          </a:p>
        </p:txBody>
      </p:sp>
      <p:pic>
        <p:nvPicPr>
          <p:cNvPr id="22532" name="Picture 7" descr="templetonpict"/>
          <p:cNvPicPr>
            <a:picLocks noChangeAspect="1" noChangeArrowheads="1"/>
          </p:cNvPicPr>
          <p:nvPr/>
        </p:nvPicPr>
        <p:blipFill>
          <a:blip r:embed="rId3" cstate="print"/>
          <a:srcRect l="11745"/>
          <a:stretch>
            <a:fillRect/>
          </a:stretch>
        </p:blipFill>
        <p:spPr bwMode="auto">
          <a:xfrm>
            <a:off x="7153835" y="411312"/>
            <a:ext cx="1400156" cy="161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616039E2-0CA6-47D2-BA9F-1E1C2EB5573A}"/>
              </a:ext>
            </a:extLst>
          </p:cNvPr>
          <p:cNvSpPr/>
          <p:nvPr/>
        </p:nvSpPr>
        <p:spPr>
          <a:xfrm>
            <a:off x="438150" y="271463"/>
            <a:ext cx="54425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0">
                <a:solidFill>
                  <a:srgbClr val="F00000"/>
                </a:solidFill>
              </a:rPr>
              <a:t>Concepts related to biological species: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2127473" y="271463"/>
            <a:ext cx="4935003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800" b="0">
                <a:solidFill>
                  <a:srgbClr val="F00000"/>
                </a:solidFill>
              </a:rPr>
              <a:t>Evolutionary species concept</a:t>
            </a:r>
          </a:p>
        </p:txBody>
      </p:sp>
      <p:sp>
        <p:nvSpPr>
          <p:cNvPr id="212995" name="Text Box 3"/>
          <p:cNvSpPr txBox="1">
            <a:spLocks noChangeArrowheads="1"/>
          </p:cNvSpPr>
          <p:nvPr/>
        </p:nvSpPr>
        <p:spPr bwMode="auto">
          <a:xfrm>
            <a:off x="438150" y="1221160"/>
            <a:ext cx="461857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0"/>
              <a:t>attempts for vertical species concepts</a:t>
            </a:r>
            <a:br>
              <a:rPr lang="en-GB" b="0"/>
            </a:br>
            <a:endParaRPr lang="en-GB" b="0"/>
          </a:p>
          <a:p>
            <a:pPr>
              <a:spcAft>
                <a:spcPts val="600"/>
              </a:spcAft>
            </a:pPr>
            <a:r>
              <a:rPr lang="en-GB" b="0">
                <a:solidFill>
                  <a:srgbClr val="003399"/>
                </a:solidFill>
              </a:rPr>
              <a:t>George Gaylord Simpson</a:t>
            </a:r>
            <a:r>
              <a:rPr lang="en-GB" b="0"/>
              <a:t> (1961): </a:t>
            </a:r>
          </a:p>
          <a:p>
            <a:pPr>
              <a:spcAft>
                <a:spcPts val="600"/>
              </a:spcAft>
            </a:pPr>
            <a:r>
              <a:rPr lang="en-GB" b="0"/>
              <a:t>phyletic speciation, chronospecies</a:t>
            </a:r>
          </a:p>
          <a:p>
            <a:pPr>
              <a:spcAft>
                <a:spcPts val="600"/>
              </a:spcAft>
            </a:pPr>
            <a:r>
              <a:rPr lang="en-GB" b="0"/>
              <a:t>asexual organisms</a:t>
            </a:r>
          </a:p>
          <a:p>
            <a:pPr>
              <a:spcAft>
                <a:spcPts val="600"/>
              </a:spcAft>
            </a:pPr>
            <a:r>
              <a:rPr lang="en-GB" b="0"/>
              <a:t>temporal perspective</a:t>
            </a:r>
          </a:p>
          <a:p>
            <a:pPr>
              <a:spcAft>
                <a:spcPts val="600"/>
              </a:spcAft>
            </a:pPr>
            <a:r>
              <a:rPr lang="en-GB" b="0"/>
              <a:t>biological species is a part of it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38150" y="4342671"/>
            <a:ext cx="8882688" cy="2195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>
                <a:solidFill>
                  <a:srgbClr val="003399"/>
                </a:solidFill>
              </a:rPr>
              <a:t>Edward O. Wiley</a:t>
            </a:r>
            <a:r>
              <a:rPr lang="en-GB" b="0"/>
              <a:t> (1978): </a:t>
            </a:r>
          </a:p>
          <a:p>
            <a:pPr defTabSz="360000">
              <a:spcAft>
                <a:spcPts val="1000"/>
              </a:spcAft>
            </a:pPr>
            <a:r>
              <a:rPr lang="en-GB" b="0"/>
              <a:t>„</a:t>
            </a:r>
            <a:r>
              <a:rPr lang="en-GB" b="0" i="1"/>
              <a:t>A species is a lineage of ancestral descendant populations which maintains </a:t>
            </a:r>
            <a:br>
              <a:rPr lang="en-GB" b="0" i="1"/>
            </a:br>
            <a:r>
              <a:rPr lang="en-GB" b="0" i="1"/>
              <a:t>	its identity from other such lineages and which has its own evolutionary </a:t>
            </a:r>
            <a:br>
              <a:rPr lang="en-GB" b="0" i="1"/>
            </a:br>
            <a:r>
              <a:rPr lang="en-GB" b="0" i="1"/>
              <a:t>	tendencies and historical fate</a:t>
            </a:r>
            <a:r>
              <a:rPr lang="en-GB" b="0"/>
              <a:t>.“</a:t>
            </a:r>
          </a:p>
          <a:p>
            <a:pPr defTabSz="360000">
              <a:spcAft>
                <a:spcPts val="1000"/>
              </a:spcAft>
            </a:pPr>
            <a:r>
              <a:rPr lang="en-GB" b="0"/>
              <a:t>contrary to Simpson´s concept Wiley admits only cladogenesis, </a:t>
            </a:r>
            <a:br>
              <a:rPr lang="en-GB" b="0"/>
            </a:br>
            <a:r>
              <a:rPr lang="en-GB" b="0"/>
              <a:t>	ie. splitting speciation</a:t>
            </a:r>
          </a:p>
        </p:txBody>
      </p:sp>
      <p:pic>
        <p:nvPicPr>
          <p:cNvPr id="46082" name="Picture 2" descr="http://www.pbs.org/wgbh/evolution/library/06/2/images/l_062_02_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4208" y="1568241"/>
            <a:ext cx="1426413" cy="142641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6084" name="Picture 4" descr="http://ww1.prweb.com/prfiles/2006/07/06/0000408657/DrEdWileyDirectorRASO.jpg"/>
          <p:cNvPicPr>
            <a:picLocks noChangeAspect="1" noChangeArrowheads="1"/>
          </p:cNvPicPr>
          <p:nvPr/>
        </p:nvPicPr>
        <p:blipFill>
          <a:blip r:embed="rId4" cstate="print"/>
          <a:srcRect r="13636" b="15061"/>
          <a:stretch>
            <a:fillRect/>
          </a:stretch>
        </p:blipFill>
        <p:spPr bwMode="auto">
          <a:xfrm>
            <a:off x="4245484" y="3042545"/>
            <a:ext cx="1323188" cy="1641603"/>
          </a:xfrm>
          <a:prstGeom prst="rect">
            <a:avLst/>
          </a:prstGeom>
          <a:noFill/>
          <a:effectLst>
            <a:softEdge rad="127000"/>
          </a:effectLst>
        </p:spPr>
      </p:pic>
      <p:grpSp>
        <p:nvGrpSpPr>
          <p:cNvPr id="12" name="Skupina 11"/>
          <p:cNvGrpSpPr>
            <a:grpSpLocks noChangeAspect="1"/>
          </p:cNvGrpSpPr>
          <p:nvPr/>
        </p:nvGrpSpPr>
        <p:grpSpPr>
          <a:xfrm>
            <a:off x="6221629" y="892885"/>
            <a:ext cx="2650516" cy="3775935"/>
            <a:chOff x="438150" y="1387737"/>
            <a:chExt cx="2710926" cy="3861995"/>
          </a:xfrm>
        </p:grpSpPr>
        <p:pic>
          <p:nvPicPr>
            <p:cNvPr id="10" name="Obrázek 9" descr="IV.jpg"/>
            <p:cNvPicPr>
              <a:picLocks noChangeAspect="1"/>
            </p:cNvPicPr>
            <p:nvPr/>
          </p:nvPicPr>
          <p:blipFill>
            <a:blip r:embed="rId5" cstate="print"/>
            <a:srcRect t="55256"/>
            <a:stretch>
              <a:fillRect/>
            </a:stretch>
          </p:blipFill>
          <p:spPr>
            <a:xfrm>
              <a:off x="438150" y="1387737"/>
              <a:ext cx="2710926" cy="1873177"/>
            </a:xfrm>
            <a:prstGeom prst="rect">
              <a:avLst/>
            </a:prstGeom>
          </p:spPr>
        </p:pic>
        <p:pic>
          <p:nvPicPr>
            <p:cNvPr id="11" name="Obrázek 10" descr="IV.jpg"/>
            <p:cNvPicPr>
              <a:picLocks noChangeAspect="1"/>
            </p:cNvPicPr>
            <p:nvPr/>
          </p:nvPicPr>
          <p:blipFill>
            <a:blip r:embed="rId5" cstate="print"/>
            <a:srcRect t="2535" b="50954"/>
            <a:stretch>
              <a:fillRect/>
            </a:stretch>
          </p:blipFill>
          <p:spPr>
            <a:xfrm>
              <a:off x="438150" y="3302598"/>
              <a:ext cx="2710926" cy="194713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101" name="Text Box 5"/>
          <p:cNvSpPr txBox="1">
            <a:spLocks noChangeArrowheads="1"/>
          </p:cNvSpPr>
          <p:nvPr/>
        </p:nvSpPr>
        <p:spPr bwMode="auto">
          <a:xfrm>
            <a:off x="438150" y="1658676"/>
            <a:ext cx="8355012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/>
              <a:t>emphasis on diagnostic criteria </a:t>
            </a:r>
            <a:r>
              <a:rPr lang="en-GB" b="0">
                <a:sym typeface="Symbol"/>
              </a:rPr>
              <a:t> but which ones?</a:t>
            </a:r>
            <a:endParaRPr lang="en-GB" b="0"/>
          </a:p>
          <a:p>
            <a:pPr defTabSz="360000">
              <a:spcAft>
                <a:spcPts val="1000"/>
              </a:spcAft>
            </a:pPr>
            <a:r>
              <a:rPr lang="en-GB" b="0">
                <a:sym typeface="Symbol"/>
              </a:rPr>
              <a:t> primary inference of phylogeny</a:t>
            </a:r>
            <a:r>
              <a:rPr lang="en-GB" b="0"/>
              <a:t> (synapomorfies)</a:t>
            </a:r>
          </a:p>
          <a:p>
            <a:pPr defTabSz="360000">
              <a:spcAft>
                <a:spcPts val="1000"/>
              </a:spcAft>
            </a:pPr>
            <a:r>
              <a:rPr lang="en-GB" b="0"/>
              <a:t>Phylogenetic species = smallest monophyletic group distinguished by</a:t>
            </a:r>
            <a:br>
              <a:rPr lang="en-GB" b="0"/>
            </a:br>
            <a:r>
              <a:rPr lang="en-GB" b="0"/>
              <a:t>	a shared derived trait</a:t>
            </a: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2291379" y="271463"/>
            <a:ext cx="5378824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800" b="0">
                <a:solidFill>
                  <a:srgbClr val="F00000"/>
                </a:solidFill>
              </a:rPr>
              <a:t>Phylogenetic species concept</a:t>
            </a:r>
          </a:p>
        </p:txBody>
      </p:sp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 rot="16200000">
            <a:off x="3637455" y="1482841"/>
            <a:ext cx="1912395" cy="613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1281579" y="1592113"/>
            <a:ext cx="6640513" cy="3833812"/>
            <a:chOff x="604" y="1667"/>
            <a:chExt cx="4183" cy="2415"/>
          </a:xfrm>
        </p:grpSpPr>
        <p:grpSp>
          <p:nvGrpSpPr>
            <p:cNvPr id="3" name="Group 6"/>
            <p:cNvGrpSpPr>
              <a:grpSpLocks noChangeAspect="1"/>
            </p:cNvGrpSpPr>
            <p:nvPr/>
          </p:nvGrpSpPr>
          <p:grpSpPr bwMode="auto">
            <a:xfrm>
              <a:off x="2074" y="2028"/>
              <a:ext cx="1657" cy="2054"/>
              <a:chOff x="4048" y="2453"/>
              <a:chExt cx="1352" cy="1676"/>
            </a:xfrm>
          </p:grpSpPr>
          <p:sp>
            <p:nvSpPr>
              <p:cNvPr id="24585" name="Oval 7"/>
              <p:cNvSpPr>
                <a:spLocks noChangeAspect="1" noChangeArrowheads="1"/>
              </p:cNvSpPr>
              <p:nvPr/>
            </p:nvSpPr>
            <p:spPr bwMode="auto">
              <a:xfrm>
                <a:off x="4478" y="2453"/>
                <a:ext cx="922" cy="373"/>
              </a:xfrm>
              <a:prstGeom prst="ellipse">
                <a:avLst/>
              </a:prstGeom>
              <a:solidFill>
                <a:srgbClr val="66FF33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4" name="Group 8"/>
              <p:cNvGrpSpPr>
                <a:grpSpLocks noChangeAspect="1"/>
              </p:cNvGrpSpPr>
              <p:nvPr/>
            </p:nvGrpSpPr>
            <p:grpSpPr bwMode="auto">
              <a:xfrm>
                <a:off x="4174" y="2771"/>
                <a:ext cx="998" cy="1098"/>
                <a:chOff x="4174" y="2771"/>
                <a:chExt cx="1072" cy="1329"/>
              </a:xfrm>
            </p:grpSpPr>
            <p:grpSp>
              <p:nvGrpSpPr>
                <p:cNvPr id="5" name="Group 9"/>
                <p:cNvGrpSpPr>
                  <a:grpSpLocks noChangeAspect="1"/>
                </p:cNvGrpSpPr>
                <p:nvPr/>
              </p:nvGrpSpPr>
              <p:grpSpPr bwMode="auto">
                <a:xfrm>
                  <a:off x="4174" y="2771"/>
                  <a:ext cx="1072" cy="1079"/>
                  <a:chOff x="4174" y="2595"/>
                  <a:chExt cx="1072" cy="1079"/>
                </a:xfrm>
              </p:grpSpPr>
              <p:sp>
                <p:nvSpPr>
                  <p:cNvPr id="24597" name="Freeform 10"/>
                  <p:cNvSpPr>
                    <a:spLocks noChangeAspect="1"/>
                  </p:cNvSpPr>
                  <p:nvPr/>
                </p:nvSpPr>
                <p:spPr bwMode="auto">
                  <a:xfrm>
                    <a:off x="4174" y="2595"/>
                    <a:ext cx="570" cy="658"/>
                  </a:xfrm>
                  <a:custGeom>
                    <a:avLst/>
                    <a:gdLst>
                      <a:gd name="T0" fmla="*/ 0 w 570"/>
                      <a:gd name="T1" fmla="*/ 10 h 658"/>
                      <a:gd name="T2" fmla="*/ 0 w 570"/>
                      <a:gd name="T3" fmla="*/ 658 h 658"/>
                      <a:gd name="T4" fmla="*/ 570 w 570"/>
                      <a:gd name="T5" fmla="*/ 658 h 658"/>
                      <a:gd name="T6" fmla="*/ 570 w 570"/>
                      <a:gd name="T7" fmla="*/ 0 h 65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570"/>
                      <a:gd name="T13" fmla="*/ 0 h 658"/>
                      <a:gd name="T14" fmla="*/ 570 w 570"/>
                      <a:gd name="T15" fmla="*/ 658 h 658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570" h="658">
                        <a:moveTo>
                          <a:pt x="0" y="10"/>
                        </a:moveTo>
                        <a:lnTo>
                          <a:pt x="0" y="658"/>
                        </a:lnTo>
                        <a:lnTo>
                          <a:pt x="570" y="658"/>
                        </a:lnTo>
                        <a:lnTo>
                          <a:pt x="570" y="0"/>
                        </a:lnTo>
                      </a:path>
                    </a:pathLst>
                  </a:custGeom>
                  <a:noFill/>
                  <a:ln w="38100" cmpd="sng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4598" name="Freeform 11"/>
                  <p:cNvSpPr>
                    <a:spLocks noChangeAspect="1"/>
                  </p:cNvSpPr>
                  <p:nvPr/>
                </p:nvSpPr>
                <p:spPr bwMode="auto">
                  <a:xfrm>
                    <a:off x="4448" y="2606"/>
                    <a:ext cx="798" cy="1068"/>
                  </a:xfrm>
                  <a:custGeom>
                    <a:avLst/>
                    <a:gdLst>
                      <a:gd name="T0" fmla="*/ 0 w 798"/>
                      <a:gd name="T1" fmla="*/ 647 h 1068"/>
                      <a:gd name="T2" fmla="*/ 0 w 798"/>
                      <a:gd name="T3" fmla="*/ 1068 h 1068"/>
                      <a:gd name="T4" fmla="*/ 798 w 798"/>
                      <a:gd name="T5" fmla="*/ 1068 h 1068"/>
                      <a:gd name="T6" fmla="*/ 798 w 798"/>
                      <a:gd name="T7" fmla="*/ 0 h 106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98"/>
                      <a:gd name="T13" fmla="*/ 0 h 1068"/>
                      <a:gd name="T14" fmla="*/ 798 w 798"/>
                      <a:gd name="T15" fmla="*/ 1068 h 1068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98" h="1068">
                        <a:moveTo>
                          <a:pt x="0" y="647"/>
                        </a:moveTo>
                        <a:lnTo>
                          <a:pt x="0" y="1068"/>
                        </a:lnTo>
                        <a:lnTo>
                          <a:pt x="798" y="1068"/>
                        </a:lnTo>
                        <a:lnTo>
                          <a:pt x="798" y="0"/>
                        </a:lnTo>
                      </a:path>
                    </a:pathLst>
                  </a:custGeom>
                  <a:noFill/>
                  <a:ln w="38100" cmpd="sng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sp>
              <p:nvSpPr>
                <p:cNvPr id="24596" name="Line 12"/>
                <p:cNvSpPr>
                  <a:spLocks noChangeAspect="1" noChangeShapeType="1"/>
                </p:cNvSpPr>
                <p:nvPr/>
              </p:nvSpPr>
              <p:spPr bwMode="auto">
                <a:xfrm>
                  <a:off x="4845" y="3849"/>
                  <a:ext cx="0" cy="251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24587" name="Text Box 13"/>
              <p:cNvSpPr txBox="1">
                <a:spLocks noChangeAspect="1" noChangeArrowheads="1"/>
              </p:cNvSpPr>
              <p:nvPr/>
            </p:nvSpPr>
            <p:spPr bwMode="auto">
              <a:xfrm>
                <a:off x="4693" y="3940"/>
                <a:ext cx="180" cy="1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800"/>
                  <a:t>A</a:t>
                </a:r>
              </a:p>
            </p:txBody>
          </p:sp>
          <p:sp>
            <p:nvSpPr>
              <p:cNvPr id="24588" name="Text Box 14"/>
              <p:cNvSpPr txBox="1">
                <a:spLocks noChangeAspect="1" noChangeArrowheads="1"/>
              </p:cNvSpPr>
              <p:nvPr/>
            </p:nvSpPr>
            <p:spPr bwMode="auto">
              <a:xfrm>
                <a:off x="4048" y="2533"/>
                <a:ext cx="245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800"/>
                  <a:t>B1</a:t>
                </a:r>
              </a:p>
            </p:txBody>
          </p:sp>
          <p:sp>
            <p:nvSpPr>
              <p:cNvPr id="24589" name="Text Box 15"/>
              <p:cNvSpPr txBox="1">
                <a:spLocks noChangeAspect="1" noChangeArrowheads="1"/>
              </p:cNvSpPr>
              <p:nvPr/>
            </p:nvSpPr>
            <p:spPr bwMode="auto">
              <a:xfrm>
                <a:off x="4582" y="2533"/>
                <a:ext cx="245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800"/>
                  <a:t>B2</a:t>
                </a:r>
              </a:p>
            </p:txBody>
          </p:sp>
          <p:sp>
            <p:nvSpPr>
              <p:cNvPr id="24590" name="Text Box 16"/>
              <p:cNvSpPr txBox="1">
                <a:spLocks noChangeAspect="1" noChangeArrowheads="1"/>
              </p:cNvSpPr>
              <p:nvPr/>
            </p:nvSpPr>
            <p:spPr bwMode="auto">
              <a:xfrm>
                <a:off x="5082" y="2533"/>
                <a:ext cx="180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800"/>
                  <a:t>C</a:t>
                </a:r>
              </a:p>
            </p:txBody>
          </p:sp>
          <p:sp>
            <p:nvSpPr>
              <p:cNvPr id="24591" name="Line 17"/>
              <p:cNvSpPr>
                <a:spLocks noChangeAspect="1" noChangeShapeType="1"/>
              </p:cNvSpPr>
              <p:nvPr/>
            </p:nvSpPr>
            <p:spPr bwMode="auto">
              <a:xfrm>
                <a:off x="4371" y="3490"/>
                <a:ext cx="129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2" name="Text Box 18"/>
              <p:cNvSpPr txBox="1">
                <a:spLocks noChangeAspect="1" noChangeArrowheads="1"/>
              </p:cNvSpPr>
              <p:nvPr/>
            </p:nvSpPr>
            <p:spPr bwMode="auto">
              <a:xfrm>
                <a:off x="4109" y="3395"/>
                <a:ext cx="173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800" i="1"/>
                  <a:t>X</a:t>
                </a:r>
              </a:p>
            </p:txBody>
          </p:sp>
          <p:sp>
            <p:nvSpPr>
              <p:cNvPr id="24593" name="Line 19"/>
              <p:cNvSpPr>
                <a:spLocks noChangeAspect="1" noChangeShapeType="1"/>
              </p:cNvSpPr>
              <p:nvPr/>
            </p:nvSpPr>
            <p:spPr bwMode="auto">
              <a:xfrm>
                <a:off x="4105" y="3000"/>
                <a:ext cx="129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4" name="Text Box 20"/>
              <p:cNvSpPr txBox="1">
                <a:spLocks noChangeAspect="1" noChangeArrowheads="1"/>
              </p:cNvSpPr>
              <p:nvPr/>
            </p:nvSpPr>
            <p:spPr bwMode="auto">
              <a:xfrm>
                <a:off x="4209" y="2885"/>
                <a:ext cx="213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800" i="1"/>
                  <a:t>RI</a:t>
                </a:r>
              </a:p>
            </p:txBody>
          </p:sp>
        </p:grpSp>
        <p:sp>
          <p:nvSpPr>
            <p:cNvPr id="24582" name="AutoShape 21"/>
            <p:cNvSpPr>
              <a:spLocks noChangeArrowheads="1"/>
            </p:cNvSpPr>
            <p:nvPr/>
          </p:nvSpPr>
          <p:spPr bwMode="auto">
            <a:xfrm>
              <a:off x="1038" y="2911"/>
              <a:ext cx="911" cy="598"/>
            </a:xfrm>
            <a:prstGeom prst="wedgeRectCallout">
              <a:avLst>
                <a:gd name="adj1" fmla="val 61955"/>
                <a:gd name="adj2" fmla="val -89235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GB" sz="1600" b="0"/>
                <a:t>origin of reproductive barrier</a:t>
              </a:r>
            </a:p>
          </p:txBody>
        </p:sp>
        <p:sp>
          <p:nvSpPr>
            <p:cNvPr id="24583" name="AutoShape 23"/>
            <p:cNvSpPr>
              <a:spLocks noChangeArrowheads="1"/>
            </p:cNvSpPr>
            <p:nvPr/>
          </p:nvSpPr>
          <p:spPr bwMode="auto">
            <a:xfrm>
              <a:off x="3529" y="1667"/>
              <a:ext cx="1258" cy="356"/>
            </a:xfrm>
            <a:prstGeom prst="wedgeRectCallout">
              <a:avLst>
                <a:gd name="adj1" fmla="val -46421"/>
                <a:gd name="adj2" fmla="val 89889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GB" sz="1600" b="0"/>
                <a:t>biological species A</a:t>
              </a:r>
            </a:p>
          </p:txBody>
        </p:sp>
        <p:sp>
          <p:nvSpPr>
            <p:cNvPr id="24584" name="AutoShape 24"/>
            <p:cNvSpPr>
              <a:spLocks noChangeArrowheads="1"/>
            </p:cNvSpPr>
            <p:nvPr/>
          </p:nvSpPr>
          <p:spPr bwMode="auto">
            <a:xfrm>
              <a:off x="604" y="1733"/>
              <a:ext cx="1258" cy="356"/>
            </a:xfrm>
            <a:prstGeom prst="wedgeRectCallout">
              <a:avLst>
                <a:gd name="adj1" fmla="val 73296"/>
                <a:gd name="adj2" fmla="val 62639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GB" sz="1600" b="0"/>
                <a:t>biological species B</a:t>
              </a:r>
            </a:p>
          </p:txBody>
        </p:sp>
      </p:grpSp>
      <p:sp>
        <p:nvSpPr>
          <p:cNvPr id="24" name="TextovéPole 23"/>
          <p:cNvSpPr txBox="1"/>
          <p:nvPr/>
        </p:nvSpPr>
        <p:spPr>
          <a:xfrm>
            <a:off x="1784217" y="241353"/>
            <a:ext cx="5575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dirty="0"/>
              <a:t>Relation of biological and phylogenetic species: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4" name="Group 24"/>
          <p:cNvGrpSpPr>
            <a:grpSpLocks/>
          </p:cNvGrpSpPr>
          <p:nvPr/>
        </p:nvGrpSpPr>
        <p:grpSpPr bwMode="auto">
          <a:xfrm>
            <a:off x="1343492" y="1545199"/>
            <a:ext cx="6372225" cy="3859212"/>
            <a:chOff x="643" y="1651"/>
            <a:chExt cx="4014" cy="2431"/>
          </a:xfrm>
        </p:grpSpPr>
        <p:sp>
          <p:nvSpPr>
            <p:cNvPr id="25605" name="Oval 5"/>
            <p:cNvSpPr>
              <a:spLocks noChangeAspect="1" noChangeArrowheads="1"/>
            </p:cNvSpPr>
            <p:nvPr/>
          </p:nvSpPr>
          <p:spPr bwMode="auto">
            <a:xfrm>
              <a:off x="1959" y="2028"/>
              <a:ext cx="1130" cy="457"/>
            </a:xfrm>
            <a:prstGeom prst="ellipse">
              <a:avLst/>
            </a:prstGeom>
            <a:solidFill>
              <a:srgbClr val="66FF33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25606" name="Group 6"/>
            <p:cNvGrpSpPr>
              <a:grpSpLocks noChangeAspect="1"/>
            </p:cNvGrpSpPr>
            <p:nvPr/>
          </p:nvGrpSpPr>
          <p:grpSpPr bwMode="auto">
            <a:xfrm>
              <a:off x="2228" y="2418"/>
              <a:ext cx="1223" cy="1345"/>
              <a:chOff x="4174" y="2771"/>
              <a:chExt cx="1072" cy="1329"/>
            </a:xfrm>
          </p:grpSpPr>
          <p:grpSp>
            <p:nvGrpSpPr>
              <p:cNvPr id="25618" name="Group 7"/>
              <p:cNvGrpSpPr>
                <a:grpSpLocks noChangeAspect="1"/>
              </p:cNvGrpSpPr>
              <p:nvPr/>
            </p:nvGrpSpPr>
            <p:grpSpPr bwMode="auto">
              <a:xfrm>
                <a:off x="4174" y="2771"/>
                <a:ext cx="1072" cy="1079"/>
                <a:chOff x="4174" y="2595"/>
                <a:chExt cx="1072" cy="1079"/>
              </a:xfrm>
            </p:grpSpPr>
            <p:sp>
              <p:nvSpPr>
                <p:cNvPr id="25620" name="Freeform 8"/>
                <p:cNvSpPr>
                  <a:spLocks noChangeAspect="1"/>
                </p:cNvSpPr>
                <p:nvPr/>
              </p:nvSpPr>
              <p:spPr bwMode="auto">
                <a:xfrm>
                  <a:off x="4174" y="2595"/>
                  <a:ext cx="570" cy="658"/>
                </a:xfrm>
                <a:custGeom>
                  <a:avLst/>
                  <a:gdLst>
                    <a:gd name="T0" fmla="*/ 0 w 570"/>
                    <a:gd name="T1" fmla="*/ 10 h 658"/>
                    <a:gd name="T2" fmla="*/ 0 w 570"/>
                    <a:gd name="T3" fmla="*/ 658 h 658"/>
                    <a:gd name="T4" fmla="*/ 570 w 570"/>
                    <a:gd name="T5" fmla="*/ 658 h 658"/>
                    <a:gd name="T6" fmla="*/ 570 w 570"/>
                    <a:gd name="T7" fmla="*/ 0 h 65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70"/>
                    <a:gd name="T13" fmla="*/ 0 h 658"/>
                    <a:gd name="T14" fmla="*/ 570 w 570"/>
                    <a:gd name="T15" fmla="*/ 658 h 65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70" h="658">
                      <a:moveTo>
                        <a:pt x="0" y="10"/>
                      </a:moveTo>
                      <a:lnTo>
                        <a:pt x="0" y="658"/>
                      </a:lnTo>
                      <a:lnTo>
                        <a:pt x="570" y="658"/>
                      </a:lnTo>
                      <a:lnTo>
                        <a:pt x="570" y="0"/>
                      </a:ln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5621" name="Freeform 9"/>
                <p:cNvSpPr>
                  <a:spLocks noChangeAspect="1"/>
                </p:cNvSpPr>
                <p:nvPr/>
              </p:nvSpPr>
              <p:spPr bwMode="auto">
                <a:xfrm>
                  <a:off x="4448" y="2606"/>
                  <a:ext cx="798" cy="1068"/>
                </a:xfrm>
                <a:custGeom>
                  <a:avLst/>
                  <a:gdLst>
                    <a:gd name="T0" fmla="*/ 0 w 798"/>
                    <a:gd name="T1" fmla="*/ 647 h 1068"/>
                    <a:gd name="T2" fmla="*/ 0 w 798"/>
                    <a:gd name="T3" fmla="*/ 1068 h 1068"/>
                    <a:gd name="T4" fmla="*/ 798 w 798"/>
                    <a:gd name="T5" fmla="*/ 1068 h 1068"/>
                    <a:gd name="T6" fmla="*/ 798 w 798"/>
                    <a:gd name="T7" fmla="*/ 0 h 106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98"/>
                    <a:gd name="T13" fmla="*/ 0 h 1068"/>
                    <a:gd name="T14" fmla="*/ 798 w 798"/>
                    <a:gd name="T15" fmla="*/ 1068 h 106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98" h="1068">
                      <a:moveTo>
                        <a:pt x="0" y="647"/>
                      </a:moveTo>
                      <a:lnTo>
                        <a:pt x="0" y="1068"/>
                      </a:lnTo>
                      <a:lnTo>
                        <a:pt x="798" y="1068"/>
                      </a:lnTo>
                      <a:lnTo>
                        <a:pt x="798" y="0"/>
                      </a:ln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25619" name="Line 10"/>
              <p:cNvSpPr>
                <a:spLocks noChangeAspect="1" noChangeShapeType="1"/>
              </p:cNvSpPr>
              <p:nvPr/>
            </p:nvSpPr>
            <p:spPr bwMode="auto">
              <a:xfrm>
                <a:off x="4845" y="3849"/>
                <a:ext cx="0" cy="25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25607" name="Text Box 11"/>
            <p:cNvSpPr txBox="1">
              <a:spLocks noChangeAspect="1" noChangeArrowheads="1"/>
            </p:cNvSpPr>
            <p:nvPr/>
          </p:nvSpPr>
          <p:spPr bwMode="auto">
            <a:xfrm>
              <a:off x="2864" y="3850"/>
              <a:ext cx="220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/>
                <a:t>A</a:t>
              </a:r>
            </a:p>
          </p:txBody>
        </p:sp>
        <p:sp>
          <p:nvSpPr>
            <p:cNvPr id="25608" name="Text Box 12"/>
            <p:cNvSpPr txBox="1">
              <a:spLocks noChangeAspect="1" noChangeArrowheads="1"/>
            </p:cNvSpPr>
            <p:nvPr/>
          </p:nvSpPr>
          <p:spPr bwMode="auto">
            <a:xfrm>
              <a:off x="2066" y="2147"/>
              <a:ext cx="30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dirty="0"/>
                <a:t>B1</a:t>
              </a:r>
            </a:p>
          </p:txBody>
        </p:sp>
        <p:sp>
          <p:nvSpPr>
            <p:cNvPr id="25609" name="Text Box 13"/>
            <p:cNvSpPr txBox="1">
              <a:spLocks noChangeAspect="1" noChangeArrowheads="1"/>
            </p:cNvSpPr>
            <p:nvPr/>
          </p:nvSpPr>
          <p:spPr bwMode="auto">
            <a:xfrm>
              <a:off x="2720" y="2147"/>
              <a:ext cx="301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/>
                <a:t>B2</a:t>
              </a:r>
            </a:p>
          </p:txBody>
        </p:sp>
        <p:sp>
          <p:nvSpPr>
            <p:cNvPr id="25610" name="Text Box 14"/>
            <p:cNvSpPr txBox="1">
              <a:spLocks noChangeAspect="1" noChangeArrowheads="1"/>
            </p:cNvSpPr>
            <p:nvPr/>
          </p:nvSpPr>
          <p:spPr bwMode="auto">
            <a:xfrm>
              <a:off x="3333" y="2147"/>
              <a:ext cx="221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/>
                <a:t>C</a:t>
              </a:r>
            </a:p>
          </p:txBody>
        </p:sp>
        <p:sp>
          <p:nvSpPr>
            <p:cNvPr id="25611" name="Line 15"/>
            <p:cNvSpPr>
              <a:spLocks noChangeAspect="1" noChangeShapeType="1"/>
            </p:cNvSpPr>
            <p:nvPr/>
          </p:nvSpPr>
          <p:spPr bwMode="auto">
            <a:xfrm>
              <a:off x="2469" y="3299"/>
              <a:ext cx="15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5612" name="Text Box 16"/>
            <p:cNvSpPr txBox="1">
              <a:spLocks noChangeAspect="1" noChangeArrowheads="1"/>
            </p:cNvSpPr>
            <p:nvPr/>
          </p:nvSpPr>
          <p:spPr bwMode="auto">
            <a:xfrm>
              <a:off x="2148" y="3182"/>
              <a:ext cx="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i="1"/>
                <a:t>X</a:t>
              </a:r>
            </a:p>
          </p:txBody>
        </p:sp>
        <p:sp>
          <p:nvSpPr>
            <p:cNvPr id="25613" name="Line 17"/>
            <p:cNvSpPr>
              <a:spLocks noChangeAspect="1" noChangeShapeType="1"/>
            </p:cNvSpPr>
            <p:nvPr/>
          </p:nvSpPr>
          <p:spPr bwMode="auto">
            <a:xfrm>
              <a:off x="2143" y="2698"/>
              <a:ext cx="15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5614" name="Text Box 18"/>
            <p:cNvSpPr txBox="1">
              <a:spLocks noChangeAspect="1" noChangeArrowheads="1"/>
            </p:cNvSpPr>
            <p:nvPr/>
          </p:nvSpPr>
          <p:spPr bwMode="auto">
            <a:xfrm>
              <a:off x="2271" y="2557"/>
              <a:ext cx="26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i="1"/>
                <a:t>RI</a:t>
              </a:r>
            </a:p>
          </p:txBody>
        </p:sp>
        <p:sp>
          <p:nvSpPr>
            <p:cNvPr id="25615" name="AutoShape 20"/>
            <p:cNvSpPr>
              <a:spLocks noChangeArrowheads="1"/>
            </p:cNvSpPr>
            <p:nvPr/>
          </p:nvSpPr>
          <p:spPr bwMode="auto">
            <a:xfrm>
              <a:off x="1387" y="3600"/>
              <a:ext cx="1010" cy="427"/>
            </a:xfrm>
            <a:prstGeom prst="wedgeRectCallout">
              <a:avLst>
                <a:gd name="adj1" fmla="val 58670"/>
                <a:gd name="adj2" fmla="val -109122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 dirty="0" err="1"/>
                <a:t>origin</a:t>
              </a:r>
              <a:r>
                <a:rPr lang="cs-CZ" sz="1600" b="0" dirty="0"/>
                <a:t> </a:t>
              </a:r>
              <a:r>
                <a:rPr lang="cs-CZ" sz="1600" b="0" dirty="0" err="1"/>
                <a:t>of</a:t>
              </a:r>
              <a:r>
                <a:rPr lang="cs-CZ" sz="1600" b="0" dirty="0"/>
                <a:t> </a:t>
              </a:r>
              <a:r>
                <a:rPr lang="cs-CZ" sz="1600" b="0" dirty="0" err="1"/>
                <a:t>synapomorfy</a:t>
              </a:r>
              <a:endParaRPr lang="cs-CZ" sz="1600" b="0" dirty="0"/>
            </a:p>
          </p:txBody>
        </p:sp>
        <p:sp>
          <p:nvSpPr>
            <p:cNvPr id="25616" name="AutoShape 21"/>
            <p:cNvSpPr>
              <a:spLocks noChangeArrowheads="1"/>
            </p:cNvSpPr>
            <p:nvPr/>
          </p:nvSpPr>
          <p:spPr bwMode="auto">
            <a:xfrm>
              <a:off x="3511" y="1651"/>
              <a:ext cx="1146" cy="401"/>
            </a:xfrm>
            <a:prstGeom prst="wedgeRectCallout">
              <a:avLst>
                <a:gd name="adj1" fmla="val -48836"/>
                <a:gd name="adj2" fmla="val 88615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 dirty="0" err="1"/>
                <a:t>phylogenetic</a:t>
              </a:r>
              <a:r>
                <a:rPr lang="cs-CZ" sz="1600" b="0" dirty="0"/>
                <a:t> species C</a:t>
              </a:r>
            </a:p>
          </p:txBody>
        </p:sp>
        <p:sp>
          <p:nvSpPr>
            <p:cNvPr id="25617" name="AutoShape 22"/>
            <p:cNvSpPr>
              <a:spLocks noChangeArrowheads="1"/>
            </p:cNvSpPr>
            <p:nvPr/>
          </p:nvSpPr>
          <p:spPr bwMode="auto">
            <a:xfrm>
              <a:off x="643" y="1739"/>
              <a:ext cx="1146" cy="388"/>
            </a:xfrm>
            <a:prstGeom prst="wedgeRectCallout">
              <a:avLst>
                <a:gd name="adj1" fmla="val 74600"/>
                <a:gd name="adj2" fmla="val 69180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 dirty="0" err="1"/>
                <a:t>phylogenetic</a:t>
              </a:r>
              <a:r>
                <a:rPr lang="cs-CZ" sz="1600" b="0" dirty="0"/>
                <a:t> species B</a:t>
              </a:r>
            </a:p>
          </p:txBody>
        </p:sp>
      </p:grp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65209FD2-9266-4012-B749-2D7128F5A80C}"/>
              </a:ext>
            </a:extLst>
          </p:cNvPr>
          <p:cNvSpPr txBox="1"/>
          <p:nvPr/>
        </p:nvSpPr>
        <p:spPr>
          <a:xfrm>
            <a:off x="1784217" y="241353"/>
            <a:ext cx="5575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dirty="0"/>
              <a:t>Relation of biological and phylogenetic species: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3180789" y="271463"/>
            <a:ext cx="2634952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SPECIATION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438150" y="1295437"/>
            <a:ext cx="7661072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0" dirty="0" err="1">
                <a:solidFill>
                  <a:srgbClr val="F00000"/>
                </a:solidFill>
              </a:rPr>
              <a:t>geogra</a:t>
            </a:r>
            <a:r>
              <a:rPr lang="cs-CZ" b="0" dirty="0" err="1">
                <a:solidFill>
                  <a:srgbClr val="F00000"/>
                </a:solidFill>
              </a:rPr>
              <a:t>ph</a:t>
            </a:r>
            <a:r>
              <a:rPr lang="en-GB" b="0" dirty="0">
                <a:solidFill>
                  <a:srgbClr val="F00000"/>
                </a:solidFill>
              </a:rPr>
              <a:t>y:</a:t>
            </a:r>
            <a:r>
              <a:rPr lang="en-GB" dirty="0"/>
              <a:t>	</a:t>
            </a:r>
            <a:r>
              <a:rPr lang="en-GB" b="0" dirty="0"/>
              <a:t>allopatric	allopatric</a:t>
            </a:r>
          </a:p>
          <a:p>
            <a:r>
              <a:rPr lang="en-GB" b="0" dirty="0"/>
              <a:t>		(isolation)	</a:t>
            </a:r>
            <a:r>
              <a:rPr lang="en-GB" b="0" dirty="0" err="1"/>
              <a:t>peripatric</a:t>
            </a:r>
            <a:endParaRPr lang="en-GB" b="0" dirty="0"/>
          </a:p>
          <a:p>
            <a:r>
              <a:rPr lang="en-GB" b="0" dirty="0"/>
              <a:t>				</a:t>
            </a:r>
            <a:r>
              <a:rPr lang="en-GB" b="0" dirty="0" err="1"/>
              <a:t>allo-parapatric</a:t>
            </a:r>
            <a:r>
              <a:rPr lang="en-GB" b="0" dirty="0"/>
              <a:t> (reinforcement)</a:t>
            </a:r>
          </a:p>
          <a:p>
            <a:r>
              <a:rPr lang="en-GB" b="0" dirty="0"/>
              <a:t>		sympatric	</a:t>
            </a:r>
            <a:r>
              <a:rPr lang="en-GB" b="0" dirty="0" err="1"/>
              <a:t>parapatric</a:t>
            </a:r>
            <a:endParaRPr lang="en-GB" b="0" dirty="0"/>
          </a:p>
          <a:p>
            <a:r>
              <a:rPr lang="en-GB" b="0" dirty="0"/>
              <a:t>		(no isolation)	sympatric</a:t>
            </a:r>
          </a:p>
          <a:p>
            <a:endParaRPr lang="en-GB" b="0" dirty="0"/>
          </a:p>
          <a:p>
            <a:r>
              <a:rPr lang="en-GB" b="0" dirty="0">
                <a:solidFill>
                  <a:srgbClr val="F00000"/>
                </a:solidFill>
              </a:rPr>
              <a:t>mechanism:	</a:t>
            </a:r>
            <a:r>
              <a:rPr lang="en-GB" b="0" dirty="0"/>
              <a:t>drift</a:t>
            </a:r>
          </a:p>
          <a:p>
            <a:r>
              <a:rPr lang="en-GB" b="0" dirty="0"/>
              <a:t>		selection</a:t>
            </a:r>
          </a:p>
          <a:p>
            <a:r>
              <a:rPr lang="en-GB" b="0" dirty="0"/>
              <a:t>		sexual selection</a:t>
            </a:r>
          </a:p>
          <a:p>
            <a:r>
              <a:rPr lang="en-GB" b="0" dirty="0"/>
              <a:t>		hybridisation</a:t>
            </a:r>
          </a:p>
          <a:p>
            <a:r>
              <a:rPr lang="en-GB" b="0" dirty="0"/>
              <a:t>		polyploidisation</a:t>
            </a:r>
          </a:p>
          <a:p>
            <a:endParaRPr lang="en-GB" b="0" dirty="0"/>
          </a:p>
          <a:p>
            <a:r>
              <a:rPr lang="en-GB" b="0" dirty="0">
                <a:solidFill>
                  <a:srgbClr val="F00000"/>
                </a:solidFill>
              </a:rPr>
              <a:t>genetic elements: </a:t>
            </a:r>
            <a:r>
              <a:rPr lang="en-GB" b="0" dirty="0"/>
              <a:t>genes </a:t>
            </a:r>
            <a:r>
              <a:rPr lang="en-GB" b="0" i="1" dirty="0"/>
              <a:t>vs</a:t>
            </a:r>
            <a:r>
              <a:rPr lang="en-GB" b="0" dirty="0"/>
              <a:t>. chromosomes (</a:t>
            </a:r>
            <a:r>
              <a:rPr lang="en-GB" b="0" dirty="0" err="1"/>
              <a:t>stasipatric</a:t>
            </a:r>
            <a:r>
              <a:rPr lang="en-GB" b="0" dirty="0"/>
              <a:t> speciation)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itta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623888"/>
            <a:ext cx="3262312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817563" y="2824163"/>
            <a:ext cx="29097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1400" b="0" dirty="0" err="1"/>
              <a:t>Eurasian</a:t>
            </a:r>
            <a:r>
              <a:rPr lang="cs-CZ" sz="1400" b="0" dirty="0"/>
              <a:t> </a:t>
            </a:r>
            <a:r>
              <a:rPr lang="cs-CZ" sz="1400" b="0" dirty="0" err="1"/>
              <a:t>nuthatch</a:t>
            </a:r>
            <a:r>
              <a:rPr lang="cs-CZ" sz="1400" b="0" dirty="0"/>
              <a:t> (</a:t>
            </a:r>
            <a:r>
              <a:rPr lang="cs-CZ" sz="1400" b="0" i="1" dirty="0"/>
              <a:t>Sitta </a:t>
            </a:r>
            <a:r>
              <a:rPr lang="cs-CZ" sz="1400" b="0" i="1" dirty="0" err="1"/>
              <a:t>europea</a:t>
            </a:r>
            <a:r>
              <a:rPr lang="cs-CZ" sz="1400" b="0" dirty="0"/>
              <a:t>)</a:t>
            </a:r>
            <a:endParaRPr lang="cs-CZ" sz="1400" b="0" i="1" dirty="0"/>
          </a:p>
        </p:txBody>
      </p:sp>
      <p:pic>
        <p:nvPicPr>
          <p:cNvPr id="6148" name="Picture 7" descr="soupalek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7100" y="587375"/>
            <a:ext cx="2489200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149" name="Text Box 8"/>
          <p:cNvSpPr txBox="1">
            <a:spLocks noChangeArrowheads="1"/>
          </p:cNvSpPr>
          <p:nvPr/>
        </p:nvSpPr>
        <p:spPr bwMode="auto">
          <a:xfrm>
            <a:off x="6437017" y="3076575"/>
            <a:ext cx="18341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cs-CZ" sz="1400" b="0" dirty="0" err="1"/>
              <a:t>common</a:t>
            </a:r>
            <a:r>
              <a:rPr lang="cs-CZ" sz="1400" b="0" dirty="0"/>
              <a:t> </a:t>
            </a:r>
            <a:r>
              <a:rPr lang="cs-CZ" sz="1400" b="0" dirty="0" err="1"/>
              <a:t>treecreeper</a:t>
            </a:r>
            <a:br>
              <a:rPr lang="cs-CZ" sz="1400" b="0" dirty="0"/>
            </a:br>
            <a:r>
              <a:rPr lang="cs-CZ" sz="1400" b="0" dirty="0"/>
              <a:t>(</a:t>
            </a:r>
            <a:r>
              <a:rPr lang="cs-CZ" sz="1400" b="0" i="1" dirty="0" err="1"/>
              <a:t>Certhia</a:t>
            </a:r>
            <a:r>
              <a:rPr lang="cs-CZ" sz="1400" b="0" i="1" dirty="0"/>
              <a:t> </a:t>
            </a:r>
            <a:r>
              <a:rPr lang="cs-CZ" sz="1400" b="0" i="1" dirty="0" err="1"/>
              <a:t>familiaris</a:t>
            </a:r>
            <a:r>
              <a:rPr lang="cs-CZ" sz="1400" b="0" dirty="0"/>
              <a:t>)</a:t>
            </a:r>
            <a:endParaRPr lang="cs-CZ" sz="1400" b="0" i="1" dirty="0"/>
          </a:p>
        </p:txBody>
      </p:sp>
      <p:pic>
        <p:nvPicPr>
          <p:cNvPr id="6150" name="Picture 10" descr="Sitthia eurofamiliari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5788" y="3463925"/>
            <a:ext cx="3184525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67948" name="Text Box 12"/>
          <p:cNvSpPr txBox="1">
            <a:spLocks noChangeArrowheads="1"/>
          </p:cNvSpPr>
          <p:nvPr/>
        </p:nvSpPr>
        <p:spPr bwMode="auto">
          <a:xfrm>
            <a:off x="4562475" y="1189038"/>
            <a:ext cx="59055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4800" b="0">
                <a:latin typeface="Arial Black" pitchFamily="34" charset="0"/>
              </a:rPr>
              <a:t>x</a:t>
            </a:r>
          </a:p>
        </p:txBody>
      </p:sp>
      <p:sp>
        <p:nvSpPr>
          <p:cNvPr id="167949" name="AutoShape 13"/>
          <p:cNvSpPr>
            <a:spLocks noChangeArrowheads="1"/>
          </p:cNvSpPr>
          <p:nvPr/>
        </p:nvSpPr>
        <p:spPr bwMode="auto">
          <a:xfrm>
            <a:off x="4718050" y="2263775"/>
            <a:ext cx="277813" cy="896938"/>
          </a:xfrm>
          <a:prstGeom prst="downArrow">
            <a:avLst>
              <a:gd name="adj1" fmla="val 50000"/>
              <a:gd name="adj2" fmla="val 8071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67950" name="Text Box 14"/>
          <p:cNvSpPr txBox="1">
            <a:spLocks noChangeArrowheads="1"/>
          </p:cNvSpPr>
          <p:nvPr/>
        </p:nvSpPr>
        <p:spPr bwMode="auto">
          <a:xfrm rot="-5400000">
            <a:off x="4428332" y="2064544"/>
            <a:ext cx="6413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7200" b="0"/>
              <a:t>x</a:t>
            </a:r>
          </a:p>
        </p:txBody>
      </p:sp>
      <p:sp>
        <p:nvSpPr>
          <p:cNvPr id="167951" name="Text Box 15"/>
          <p:cNvSpPr txBox="1">
            <a:spLocks noChangeArrowheads="1"/>
          </p:cNvSpPr>
          <p:nvPr/>
        </p:nvSpPr>
        <p:spPr bwMode="auto">
          <a:xfrm>
            <a:off x="1813748" y="5942012"/>
            <a:ext cx="58705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2400" b="0" dirty="0" err="1">
                <a:solidFill>
                  <a:srgbClr val="DE0000"/>
                </a:solidFill>
              </a:rPr>
              <a:t>Mechanisms</a:t>
            </a:r>
            <a:r>
              <a:rPr lang="cs-CZ" sz="2400" b="0" dirty="0">
                <a:solidFill>
                  <a:srgbClr val="DE0000"/>
                </a:solidFill>
              </a:rPr>
              <a:t> </a:t>
            </a:r>
            <a:r>
              <a:rPr lang="cs-CZ" sz="2400" b="0" dirty="0" err="1">
                <a:solidFill>
                  <a:srgbClr val="DE0000"/>
                </a:solidFill>
              </a:rPr>
              <a:t>maintaining</a:t>
            </a:r>
            <a:r>
              <a:rPr lang="cs-CZ" sz="2400" b="0" dirty="0">
                <a:solidFill>
                  <a:srgbClr val="DE0000"/>
                </a:solidFill>
              </a:rPr>
              <a:t> species integrity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67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7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7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8" grpId="0"/>
      <p:bldP spid="167949" grpId="0" animBg="1"/>
      <p:bldP spid="167950" grpId="0"/>
      <p:bldP spid="16795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2780441" y="271463"/>
            <a:ext cx="3209533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Allopatric speciation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552450" y="1298575"/>
            <a:ext cx="7492757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0"/>
              <a:t>geographic isolation </a:t>
            </a:r>
            <a:br>
              <a:rPr lang="en-GB" b="0"/>
            </a:br>
            <a:endParaRPr lang="en-GB" b="0"/>
          </a:p>
          <a:p>
            <a:r>
              <a:rPr lang="en-GB" b="0"/>
              <a:t>advancing divergence: mutation, drift, selection, sexual selection</a:t>
            </a:r>
            <a:br>
              <a:rPr lang="en-GB" b="0"/>
            </a:br>
            <a:endParaRPr lang="en-GB" b="0"/>
          </a:p>
          <a:p>
            <a:r>
              <a:rPr lang="en-GB" b="0"/>
              <a:t>reproductive barriers as a byproduct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reeform 2"/>
          <p:cNvSpPr>
            <a:spLocks/>
          </p:cNvSpPr>
          <p:nvPr/>
        </p:nvSpPr>
        <p:spPr bwMode="auto">
          <a:xfrm>
            <a:off x="3490913" y="349250"/>
            <a:ext cx="2097087" cy="1306513"/>
          </a:xfrm>
          <a:custGeom>
            <a:avLst/>
            <a:gdLst>
              <a:gd name="T0" fmla="*/ 2147483647 w 1540"/>
              <a:gd name="T1" fmla="*/ 2147483647 h 971"/>
              <a:gd name="T2" fmla="*/ 2147483647 w 1540"/>
              <a:gd name="T3" fmla="*/ 2147483647 h 971"/>
              <a:gd name="T4" fmla="*/ 2147483647 w 1540"/>
              <a:gd name="T5" fmla="*/ 2147483647 h 971"/>
              <a:gd name="T6" fmla="*/ 2147483647 w 1540"/>
              <a:gd name="T7" fmla="*/ 2147483647 h 971"/>
              <a:gd name="T8" fmla="*/ 2147483647 w 1540"/>
              <a:gd name="T9" fmla="*/ 2147483647 h 971"/>
              <a:gd name="T10" fmla="*/ 2147483647 w 1540"/>
              <a:gd name="T11" fmla="*/ 2147483647 h 971"/>
              <a:gd name="T12" fmla="*/ 2147483647 w 1540"/>
              <a:gd name="T13" fmla="*/ 2147483647 h 971"/>
              <a:gd name="T14" fmla="*/ 2147483647 w 1540"/>
              <a:gd name="T15" fmla="*/ 2147483647 h 971"/>
              <a:gd name="T16" fmla="*/ 2147483647 w 1540"/>
              <a:gd name="T17" fmla="*/ 2147483647 h 9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40"/>
              <a:gd name="T28" fmla="*/ 0 h 971"/>
              <a:gd name="T29" fmla="*/ 1540 w 1540"/>
              <a:gd name="T30" fmla="*/ 971 h 9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40" h="971">
                <a:moveTo>
                  <a:pt x="203" y="295"/>
                </a:moveTo>
                <a:cubicBezTo>
                  <a:pt x="144" y="379"/>
                  <a:pt x="0" y="455"/>
                  <a:pt x="22" y="575"/>
                </a:cubicBezTo>
                <a:cubicBezTo>
                  <a:pt x="44" y="695"/>
                  <a:pt x="137" y="827"/>
                  <a:pt x="252" y="882"/>
                </a:cubicBezTo>
                <a:cubicBezTo>
                  <a:pt x="367" y="937"/>
                  <a:pt x="585" y="971"/>
                  <a:pt x="735" y="970"/>
                </a:cubicBezTo>
                <a:cubicBezTo>
                  <a:pt x="885" y="969"/>
                  <a:pt x="1027" y="885"/>
                  <a:pt x="1158" y="794"/>
                </a:cubicBezTo>
                <a:cubicBezTo>
                  <a:pt x="1289" y="703"/>
                  <a:pt x="1532" y="641"/>
                  <a:pt x="1536" y="514"/>
                </a:cubicBezTo>
                <a:cubicBezTo>
                  <a:pt x="1540" y="387"/>
                  <a:pt x="1459" y="196"/>
                  <a:pt x="1118" y="98"/>
                </a:cubicBezTo>
                <a:cubicBezTo>
                  <a:pt x="777" y="0"/>
                  <a:pt x="694" y="21"/>
                  <a:pt x="532" y="54"/>
                </a:cubicBezTo>
                <a:cubicBezTo>
                  <a:pt x="370" y="87"/>
                  <a:pt x="262" y="211"/>
                  <a:pt x="203" y="295"/>
                </a:cubicBezTo>
                <a:close/>
              </a:path>
            </a:pathLst>
          </a:cu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5786438" y="863600"/>
            <a:ext cx="20569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1800" b="0" dirty="0" err="1"/>
              <a:t>original</a:t>
            </a:r>
            <a:r>
              <a:rPr lang="cs-CZ" sz="1800" b="0" dirty="0"/>
              <a:t> </a:t>
            </a:r>
            <a:r>
              <a:rPr lang="cs-CZ" sz="1800" b="0" dirty="0" err="1"/>
              <a:t>population</a:t>
            </a:r>
            <a:endParaRPr lang="cs-CZ" sz="1800" b="0" dirty="0"/>
          </a:p>
        </p:txBody>
      </p:sp>
      <p:sp>
        <p:nvSpPr>
          <p:cNvPr id="215047" name="Text Box 7"/>
          <p:cNvSpPr txBox="1">
            <a:spLocks noChangeArrowheads="1"/>
          </p:cNvSpPr>
          <p:nvPr/>
        </p:nvSpPr>
        <p:spPr bwMode="auto">
          <a:xfrm>
            <a:off x="3915348" y="2187575"/>
            <a:ext cx="13260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cs-CZ" sz="1800" b="0" dirty="0" err="1"/>
              <a:t>geographic</a:t>
            </a:r>
            <a:endParaRPr lang="cs-CZ" sz="1800" b="0" dirty="0"/>
          </a:p>
          <a:p>
            <a:pPr algn="ctr" eaLnBrk="1" hangingPunct="1"/>
            <a:r>
              <a:rPr lang="cs-CZ" sz="1800" b="0" dirty="0" err="1"/>
              <a:t>barrier</a:t>
            </a:r>
            <a:endParaRPr lang="cs-CZ" sz="1800" b="0" dirty="0"/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614738" y="5230813"/>
            <a:ext cx="1938337" cy="200025"/>
            <a:chOff x="2277" y="3436"/>
            <a:chExt cx="1221" cy="126"/>
          </a:xfrm>
        </p:grpSpPr>
        <p:sp>
          <p:nvSpPr>
            <p:cNvPr id="28696" name="AutoShape 9"/>
            <p:cNvSpPr>
              <a:spLocks noChangeArrowheads="1"/>
            </p:cNvSpPr>
            <p:nvPr/>
          </p:nvSpPr>
          <p:spPr bwMode="auto">
            <a:xfrm>
              <a:off x="2277" y="3436"/>
              <a:ext cx="318" cy="126"/>
            </a:xfrm>
            <a:prstGeom prst="rightArrow">
              <a:avLst>
                <a:gd name="adj1" fmla="val 50000"/>
                <a:gd name="adj2" fmla="val 63095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8697" name="AutoShape 10"/>
            <p:cNvSpPr>
              <a:spLocks noChangeArrowheads="1"/>
            </p:cNvSpPr>
            <p:nvPr/>
          </p:nvSpPr>
          <p:spPr bwMode="auto">
            <a:xfrm flipH="1">
              <a:off x="3180" y="3436"/>
              <a:ext cx="318" cy="126"/>
            </a:xfrm>
            <a:prstGeom prst="rightArrow">
              <a:avLst>
                <a:gd name="adj1" fmla="val 50000"/>
                <a:gd name="adj2" fmla="val 63095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215051" name="AutoShape 11"/>
          <p:cNvSpPr>
            <a:spLocks noChangeArrowheads="1"/>
          </p:cNvSpPr>
          <p:nvPr/>
        </p:nvSpPr>
        <p:spPr bwMode="auto">
          <a:xfrm flipH="1">
            <a:off x="4249738" y="4757738"/>
            <a:ext cx="914400" cy="922337"/>
          </a:xfrm>
          <a:prstGeom prst="lightningBolt">
            <a:avLst/>
          </a:prstGeom>
          <a:solidFill>
            <a:srgbClr val="F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15052" name="Text Box 12"/>
          <p:cNvSpPr txBox="1">
            <a:spLocks noChangeArrowheads="1"/>
          </p:cNvSpPr>
          <p:nvPr/>
        </p:nvSpPr>
        <p:spPr bwMode="auto">
          <a:xfrm>
            <a:off x="3736975" y="5815013"/>
            <a:ext cx="17954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b="0" dirty="0" err="1">
                <a:solidFill>
                  <a:srgbClr val="F00000"/>
                </a:solidFill>
              </a:rPr>
              <a:t>i</a:t>
            </a:r>
            <a:r>
              <a:rPr lang="cs-CZ" b="0" dirty="0" err="1">
                <a:solidFill>
                  <a:srgbClr val="F00000"/>
                </a:solidFill>
              </a:rPr>
              <a:t>ncompatibility</a:t>
            </a:r>
            <a:endParaRPr lang="cs-CZ" b="0" dirty="0">
              <a:solidFill>
                <a:srgbClr val="F00000"/>
              </a:solidFill>
            </a:endParaRPr>
          </a:p>
        </p:txBody>
      </p:sp>
      <p:sp>
        <p:nvSpPr>
          <p:cNvPr id="215053" name="Rectangle 13"/>
          <p:cNvSpPr>
            <a:spLocks noChangeArrowheads="1"/>
          </p:cNvSpPr>
          <p:nvPr/>
        </p:nvSpPr>
        <p:spPr bwMode="auto">
          <a:xfrm>
            <a:off x="4400550" y="133350"/>
            <a:ext cx="358775" cy="1738313"/>
          </a:xfrm>
          <a:prstGeom prst="rect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876425" y="2425700"/>
            <a:ext cx="5362575" cy="1033463"/>
            <a:chOff x="1182" y="1528"/>
            <a:chExt cx="3378" cy="651"/>
          </a:xfrm>
        </p:grpSpPr>
        <p:sp>
          <p:nvSpPr>
            <p:cNvPr id="28694" name="Freeform 15"/>
            <p:cNvSpPr>
              <a:spLocks/>
            </p:cNvSpPr>
            <p:nvPr/>
          </p:nvSpPr>
          <p:spPr bwMode="auto">
            <a:xfrm>
              <a:off x="1182" y="1537"/>
              <a:ext cx="1042" cy="642"/>
            </a:xfrm>
            <a:custGeom>
              <a:avLst/>
              <a:gdLst>
                <a:gd name="T0" fmla="*/ 14 w 1540"/>
                <a:gd name="T1" fmla="*/ 16 h 971"/>
                <a:gd name="T2" fmla="*/ 1 w 1540"/>
                <a:gd name="T3" fmla="*/ 32 h 971"/>
                <a:gd name="T4" fmla="*/ 16 w 1540"/>
                <a:gd name="T5" fmla="*/ 49 h 971"/>
                <a:gd name="T6" fmla="*/ 47 w 1540"/>
                <a:gd name="T7" fmla="*/ 54 h 971"/>
                <a:gd name="T8" fmla="*/ 75 w 1540"/>
                <a:gd name="T9" fmla="*/ 44 h 971"/>
                <a:gd name="T10" fmla="*/ 100 w 1540"/>
                <a:gd name="T11" fmla="*/ 28 h 971"/>
                <a:gd name="T12" fmla="*/ 72 w 1540"/>
                <a:gd name="T13" fmla="*/ 6 h 971"/>
                <a:gd name="T14" fmla="*/ 35 w 1540"/>
                <a:gd name="T15" fmla="*/ 3 h 971"/>
                <a:gd name="T16" fmla="*/ 14 w 1540"/>
                <a:gd name="T17" fmla="*/ 16 h 97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40"/>
                <a:gd name="T28" fmla="*/ 0 h 971"/>
                <a:gd name="T29" fmla="*/ 1540 w 1540"/>
                <a:gd name="T30" fmla="*/ 971 h 97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40" h="971">
                  <a:moveTo>
                    <a:pt x="203" y="295"/>
                  </a:moveTo>
                  <a:cubicBezTo>
                    <a:pt x="144" y="379"/>
                    <a:pt x="0" y="455"/>
                    <a:pt x="22" y="575"/>
                  </a:cubicBezTo>
                  <a:cubicBezTo>
                    <a:pt x="44" y="695"/>
                    <a:pt x="137" y="827"/>
                    <a:pt x="252" y="882"/>
                  </a:cubicBezTo>
                  <a:cubicBezTo>
                    <a:pt x="367" y="937"/>
                    <a:pt x="585" y="971"/>
                    <a:pt x="735" y="970"/>
                  </a:cubicBezTo>
                  <a:cubicBezTo>
                    <a:pt x="885" y="969"/>
                    <a:pt x="1027" y="885"/>
                    <a:pt x="1158" y="794"/>
                  </a:cubicBezTo>
                  <a:cubicBezTo>
                    <a:pt x="1289" y="703"/>
                    <a:pt x="1532" y="641"/>
                    <a:pt x="1536" y="514"/>
                  </a:cubicBezTo>
                  <a:cubicBezTo>
                    <a:pt x="1540" y="387"/>
                    <a:pt x="1459" y="196"/>
                    <a:pt x="1118" y="98"/>
                  </a:cubicBezTo>
                  <a:cubicBezTo>
                    <a:pt x="777" y="0"/>
                    <a:pt x="694" y="21"/>
                    <a:pt x="532" y="54"/>
                  </a:cubicBezTo>
                  <a:cubicBezTo>
                    <a:pt x="370" y="87"/>
                    <a:pt x="262" y="211"/>
                    <a:pt x="203" y="295"/>
                  </a:cubicBezTo>
                  <a:close/>
                </a:path>
              </a:pathLst>
            </a:custGeom>
            <a:solidFill>
              <a:srgbClr val="00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8695" name="Freeform 16"/>
            <p:cNvSpPr>
              <a:spLocks/>
            </p:cNvSpPr>
            <p:nvPr/>
          </p:nvSpPr>
          <p:spPr bwMode="auto">
            <a:xfrm flipH="1" flipV="1">
              <a:off x="3518" y="1528"/>
              <a:ext cx="1042" cy="642"/>
            </a:xfrm>
            <a:custGeom>
              <a:avLst/>
              <a:gdLst>
                <a:gd name="T0" fmla="*/ 14 w 1540"/>
                <a:gd name="T1" fmla="*/ 16 h 971"/>
                <a:gd name="T2" fmla="*/ 1 w 1540"/>
                <a:gd name="T3" fmla="*/ 32 h 971"/>
                <a:gd name="T4" fmla="*/ 16 w 1540"/>
                <a:gd name="T5" fmla="*/ 49 h 971"/>
                <a:gd name="T6" fmla="*/ 47 w 1540"/>
                <a:gd name="T7" fmla="*/ 54 h 971"/>
                <a:gd name="T8" fmla="*/ 75 w 1540"/>
                <a:gd name="T9" fmla="*/ 44 h 971"/>
                <a:gd name="T10" fmla="*/ 100 w 1540"/>
                <a:gd name="T11" fmla="*/ 28 h 971"/>
                <a:gd name="T12" fmla="*/ 72 w 1540"/>
                <a:gd name="T13" fmla="*/ 6 h 971"/>
                <a:gd name="T14" fmla="*/ 35 w 1540"/>
                <a:gd name="T15" fmla="*/ 3 h 971"/>
                <a:gd name="T16" fmla="*/ 14 w 1540"/>
                <a:gd name="T17" fmla="*/ 16 h 97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40"/>
                <a:gd name="T28" fmla="*/ 0 h 971"/>
                <a:gd name="T29" fmla="*/ 1540 w 1540"/>
                <a:gd name="T30" fmla="*/ 971 h 97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40" h="971">
                  <a:moveTo>
                    <a:pt x="203" y="295"/>
                  </a:moveTo>
                  <a:cubicBezTo>
                    <a:pt x="144" y="379"/>
                    <a:pt x="0" y="455"/>
                    <a:pt x="22" y="575"/>
                  </a:cubicBezTo>
                  <a:cubicBezTo>
                    <a:pt x="44" y="695"/>
                    <a:pt x="137" y="827"/>
                    <a:pt x="252" y="882"/>
                  </a:cubicBezTo>
                  <a:cubicBezTo>
                    <a:pt x="367" y="937"/>
                    <a:pt x="585" y="971"/>
                    <a:pt x="735" y="970"/>
                  </a:cubicBezTo>
                  <a:cubicBezTo>
                    <a:pt x="885" y="969"/>
                    <a:pt x="1027" y="885"/>
                    <a:pt x="1158" y="794"/>
                  </a:cubicBezTo>
                  <a:cubicBezTo>
                    <a:pt x="1289" y="703"/>
                    <a:pt x="1532" y="641"/>
                    <a:pt x="1536" y="514"/>
                  </a:cubicBezTo>
                  <a:cubicBezTo>
                    <a:pt x="1540" y="387"/>
                    <a:pt x="1459" y="196"/>
                    <a:pt x="1118" y="98"/>
                  </a:cubicBezTo>
                  <a:cubicBezTo>
                    <a:pt x="777" y="0"/>
                    <a:pt x="694" y="21"/>
                    <a:pt x="532" y="54"/>
                  </a:cubicBezTo>
                  <a:cubicBezTo>
                    <a:pt x="370" y="87"/>
                    <a:pt x="262" y="211"/>
                    <a:pt x="203" y="295"/>
                  </a:cubicBezTo>
                  <a:close/>
                </a:path>
              </a:pathLst>
            </a:cu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3228975" y="1692275"/>
            <a:ext cx="2701925" cy="539750"/>
            <a:chOff x="1994" y="1066"/>
            <a:chExt cx="1702" cy="340"/>
          </a:xfrm>
          <a:solidFill>
            <a:srgbClr val="66FF33"/>
          </a:solidFill>
        </p:grpSpPr>
        <p:sp>
          <p:nvSpPr>
            <p:cNvPr id="28692" name="AutoShape 18"/>
            <p:cNvSpPr>
              <a:spLocks noChangeArrowheads="1"/>
            </p:cNvSpPr>
            <p:nvPr/>
          </p:nvSpPr>
          <p:spPr bwMode="auto">
            <a:xfrm rot="2645485">
              <a:off x="1994" y="1066"/>
              <a:ext cx="335" cy="340"/>
            </a:xfrm>
            <a:prstGeom prst="downArrow">
              <a:avLst>
                <a:gd name="adj1" fmla="val 50000"/>
                <a:gd name="adj2" fmla="val 25373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8693" name="AutoShape 19"/>
            <p:cNvSpPr>
              <a:spLocks noChangeArrowheads="1"/>
            </p:cNvSpPr>
            <p:nvPr/>
          </p:nvSpPr>
          <p:spPr bwMode="auto">
            <a:xfrm rot="18954515" flipH="1">
              <a:off x="3361" y="1066"/>
              <a:ext cx="335" cy="340"/>
            </a:xfrm>
            <a:prstGeom prst="downArrow">
              <a:avLst>
                <a:gd name="adj1" fmla="val 50000"/>
                <a:gd name="adj2" fmla="val 25373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428875" y="3852863"/>
            <a:ext cx="4394200" cy="682625"/>
            <a:chOff x="1530" y="2427"/>
            <a:chExt cx="2768" cy="430"/>
          </a:xfrm>
          <a:solidFill>
            <a:srgbClr val="66FF33"/>
          </a:solidFill>
        </p:grpSpPr>
        <p:sp>
          <p:nvSpPr>
            <p:cNvPr id="28690" name="AutoShape 21"/>
            <p:cNvSpPr>
              <a:spLocks noChangeArrowheads="1"/>
            </p:cNvSpPr>
            <p:nvPr/>
          </p:nvSpPr>
          <p:spPr bwMode="auto">
            <a:xfrm>
              <a:off x="1530" y="2427"/>
              <a:ext cx="283" cy="430"/>
            </a:xfrm>
            <a:prstGeom prst="downArrow">
              <a:avLst>
                <a:gd name="adj1" fmla="val 50000"/>
                <a:gd name="adj2" fmla="val 37986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8691" name="AutoShape 22"/>
            <p:cNvSpPr>
              <a:spLocks noChangeArrowheads="1"/>
            </p:cNvSpPr>
            <p:nvPr/>
          </p:nvSpPr>
          <p:spPr bwMode="auto">
            <a:xfrm>
              <a:off x="4015" y="2427"/>
              <a:ext cx="283" cy="430"/>
            </a:xfrm>
            <a:prstGeom prst="downArrow">
              <a:avLst>
                <a:gd name="adj1" fmla="val 50000"/>
                <a:gd name="adj2" fmla="val 37986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215067" name="Text Box 27"/>
          <p:cNvSpPr txBox="1">
            <a:spLocks noChangeArrowheads="1"/>
          </p:cNvSpPr>
          <p:nvPr/>
        </p:nvSpPr>
        <p:spPr bwMode="auto">
          <a:xfrm>
            <a:off x="3778250" y="3159125"/>
            <a:ext cx="15906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b="0" dirty="0" err="1"/>
              <a:t>muta</a:t>
            </a:r>
            <a:r>
              <a:rPr lang="cs-CZ" sz="1800" b="0" dirty="0" err="1"/>
              <a:t>tion</a:t>
            </a:r>
            <a:endParaRPr lang="en-US" sz="1800" b="0" dirty="0"/>
          </a:p>
          <a:p>
            <a:pPr algn="ctr" eaLnBrk="1" hangingPunct="1"/>
            <a:r>
              <a:rPr lang="en-US" sz="1800" b="0" dirty="0"/>
              <a:t>drift</a:t>
            </a:r>
          </a:p>
          <a:p>
            <a:pPr algn="ctr" eaLnBrk="1" hangingPunct="1"/>
            <a:r>
              <a:rPr lang="en-US" sz="1800" b="0" dirty="0" err="1"/>
              <a:t>selec</a:t>
            </a:r>
            <a:r>
              <a:rPr lang="cs-CZ" sz="1800" b="0" dirty="0" err="1"/>
              <a:t>tion</a:t>
            </a:r>
            <a:endParaRPr lang="en-US" sz="1800" b="0" dirty="0"/>
          </a:p>
          <a:p>
            <a:pPr algn="ctr" eaLnBrk="1" hangingPunct="1"/>
            <a:r>
              <a:rPr lang="en-US" sz="1800" b="0" dirty="0">
                <a:sym typeface="Symbol" pitchFamily="18" charset="2"/>
              </a:rPr>
              <a:t> divergence</a:t>
            </a:r>
          </a:p>
        </p:txBody>
      </p:sp>
      <p:pic>
        <p:nvPicPr>
          <p:cNvPr id="28687" name="Picture 30" descr="http://nd04.jxs.cz/004/069/b83f433a8a_73299543_o2.jpg"/>
          <p:cNvPicPr>
            <a:picLocks noChangeAspect="1" noChangeArrowheads="1"/>
          </p:cNvPicPr>
          <p:nvPr/>
        </p:nvPicPr>
        <p:blipFill>
          <a:blip r:embed="rId3" cstate="print"/>
          <a:srcRect l="10822" r="12248"/>
          <a:stretch>
            <a:fillRect/>
          </a:stretch>
        </p:blipFill>
        <p:spPr bwMode="auto">
          <a:xfrm>
            <a:off x="1214438" y="409575"/>
            <a:ext cx="1773237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59CA1D16-2D6E-41F6-87CF-F31E3BFC1D82}"/>
              </a:ext>
            </a:extLst>
          </p:cNvPr>
          <p:cNvGrpSpPr/>
          <p:nvPr/>
        </p:nvGrpSpPr>
        <p:grpSpPr>
          <a:xfrm>
            <a:off x="517997" y="4349750"/>
            <a:ext cx="8233819" cy="1949482"/>
            <a:chOff x="517997" y="4349750"/>
            <a:chExt cx="8233819" cy="1949482"/>
          </a:xfrm>
        </p:grpSpPr>
        <p:grpSp>
          <p:nvGrpSpPr>
            <p:cNvPr id="2" name="Group 3"/>
            <p:cNvGrpSpPr>
              <a:grpSpLocks/>
            </p:cNvGrpSpPr>
            <p:nvPr/>
          </p:nvGrpSpPr>
          <p:grpSpPr bwMode="auto">
            <a:xfrm>
              <a:off x="1785938" y="4760913"/>
              <a:ext cx="5621337" cy="1033462"/>
              <a:chOff x="1125" y="3140"/>
              <a:chExt cx="3541" cy="651"/>
            </a:xfrm>
          </p:grpSpPr>
          <p:sp>
            <p:nvSpPr>
              <p:cNvPr id="28698" name="Freeform 4"/>
              <p:cNvSpPr>
                <a:spLocks/>
              </p:cNvSpPr>
              <p:nvPr/>
            </p:nvSpPr>
            <p:spPr bwMode="auto">
              <a:xfrm>
                <a:off x="1125" y="3140"/>
                <a:ext cx="1042" cy="642"/>
              </a:xfrm>
              <a:custGeom>
                <a:avLst/>
                <a:gdLst>
                  <a:gd name="T0" fmla="*/ 14 w 1540"/>
                  <a:gd name="T1" fmla="*/ 16 h 971"/>
                  <a:gd name="T2" fmla="*/ 1 w 1540"/>
                  <a:gd name="T3" fmla="*/ 32 h 971"/>
                  <a:gd name="T4" fmla="*/ 16 w 1540"/>
                  <a:gd name="T5" fmla="*/ 49 h 971"/>
                  <a:gd name="T6" fmla="*/ 47 w 1540"/>
                  <a:gd name="T7" fmla="*/ 54 h 971"/>
                  <a:gd name="T8" fmla="*/ 75 w 1540"/>
                  <a:gd name="T9" fmla="*/ 44 h 971"/>
                  <a:gd name="T10" fmla="*/ 100 w 1540"/>
                  <a:gd name="T11" fmla="*/ 28 h 971"/>
                  <a:gd name="T12" fmla="*/ 72 w 1540"/>
                  <a:gd name="T13" fmla="*/ 6 h 971"/>
                  <a:gd name="T14" fmla="*/ 35 w 1540"/>
                  <a:gd name="T15" fmla="*/ 3 h 971"/>
                  <a:gd name="T16" fmla="*/ 14 w 1540"/>
                  <a:gd name="T17" fmla="*/ 16 h 97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40"/>
                  <a:gd name="T28" fmla="*/ 0 h 971"/>
                  <a:gd name="T29" fmla="*/ 1540 w 1540"/>
                  <a:gd name="T30" fmla="*/ 971 h 97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40" h="971">
                    <a:moveTo>
                      <a:pt x="203" y="295"/>
                    </a:moveTo>
                    <a:cubicBezTo>
                      <a:pt x="144" y="379"/>
                      <a:pt x="0" y="455"/>
                      <a:pt x="22" y="575"/>
                    </a:cubicBezTo>
                    <a:cubicBezTo>
                      <a:pt x="44" y="695"/>
                      <a:pt x="137" y="827"/>
                      <a:pt x="252" y="882"/>
                    </a:cubicBezTo>
                    <a:cubicBezTo>
                      <a:pt x="367" y="937"/>
                      <a:pt x="585" y="971"/>
                      <a:pt x="735" y="970"/>
                    </a:cubicBezTo>
                    <a:cubicBezTo>
                      <a:pt x="885" y="969"/>
                      <a:pt x="1027" y="885"/>
                      <a:pt x="1158" y="794"/>
                    </a:cubicBezTo>
                    <a:cubicBezTo>
                      <a:pt x="1289" y="703"/>
                      <a:pt x="1532" y="641"/>
                      <a:pt x="1536" y="514"/>
                    </a:cubicBezTo>
                    <a:cubicBezTo>
                      <a:pt x="1540" y="387"/>
                      <a:pt x="1459" y="196"/>
                      <a:pt x="1118" y="98"/>
                    </a:cubicBezTo>
                    <a:cubicBezTo>
                      <a:pt x="777" y="0"/>
                      <a:pt x="694" y="21"/>
                      <a:pt x="532" y="54"/>
                    </a:cubicBezTo>
                    <a:cubicBezTo>
                      <a:pt x="370" y="87"/>
                      <a:pt x="262" y="211"/>
                      <a:pt x="203" y="295"/>
                    </a:cubicBezTo>
                    <a:close/>
                  </a:path>
                </a:pathLst>
              </a:cu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8699" name="Freeform 5"/>
              <p:cNvSpPr>
                <a:spLocks/>
              </p:cNvSpPr>
              <p:nvPr/>
            </p:nvSpPr>
            <p:spPr bwMode="auto">
              <a:xfrm flipH="1" flipV="1">
                <a:off x="3624" y="3149"/>
                <a:ext cx="1042" cy="642"/>
              </a:xfrm>
              <a:custGeom>
                <a:avLst/>
                <a:gdLst>
                  <a:gd name="T0" fmla="*/ 14 w 1540"/>
                  <a:gd name="T1" fmla="*/ 16 h 971"/>
                  <a:gd name="T2" fmla="*/ 1 w 1540"/>
                  <a:gd name="T3" fmla="*/ 32 h 971"/>
                  <a:gd name="T4" fmla="*/ 16 w 1540"/>
                  <a:gd name="T5" fmla="*/ 49 h 971"/>
                  <a:gd name="T6" fmla="*/ 47 w 1540"/>
                  <a:gd name="T7" fmla="*/ 54 h 971"/>
                  <a:gd name="T8" fmla="*/ 75 w 1540"/>
                  <a:gd name="T9" fmla="*/ 44 h 971"/>
                  <a:gd name="T10" fmla="*/ 100 w 1540"/>
                  <a:gd name="T11" fmla="*/ 28 h 971"/>
                  <a:gd name="T12" fmla="*/ 72 w 1540"/>
                  <a:gd name="T13" fmla="*/ 6 h 971"/>
                  <a:gd name="T14" fmla="*/ 35 w 1540"/>
                  <a:gd name="T15" fmla="*/ 3 h 971"/>
                  <a:gd name="T16" fmla="*/ 14 w 1540"/>
                  <a:gd name="T17" fmla="*/ 16 h 97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40"/>
                  <a:gd name="T28" fmla="*/ 0 h 971"/>
                  <a:gd name="T29" fmla="*/ 1540 w 1540"/>
                  <a:gd name="T30" fmla="*/ 971 h 97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40" h="971">
                    <a:moveTo>
                      <a:pt x="203" y="295"/>
                    </a:moveTo>
                    <a:cubicBezTo>
                      <a:pt x="144" y="379"/>
                      <a:pt x="0" y="455"/>
                      <a:pt x="22" y="575"/>
                    </a:cubicBezTo>
                    <a:cubicBezTo>
                      <a:pt x="44" y="695"/>
                      <a:pt x="137" y="827"/>
                      <a:pt x="252" y="882"/>
                    </a:cubicBezTo>
                    <a:cubicBezTo>
                      <a:pt x="367" y="937"/>
                      <a:pt x="585" y="971"/>
                      <a:pt x="735" y="970"/>
                    </a:cubicBezTo>
                    <a:cubicBezTo>
                      <a:pt x="885" y="969"/>
                      <a:pt x="1027" y="885"/>
                      <a:pt x="1158" y="794"/>
                    </a:cubicBezTo>
                    <a:cubicBezTo>
                      <a:pt x="1289" y="703"/>
                      <a:pt x="1532" y="641"/>
                      <a:pt x="1536" y="514"/>
                    </a:cubicBezTo>
                    <a:cubicBezTo>
                      <a:pt x="1540" y="387"/>
                      <a:pt x="1459" y="196"/>
                      <a:pt x="1118" y="98"/>
                    </a:cubicBezTo>
                    <a:cubicBezTo>
                      <a:pt x="777" y="0"/>
                      <a:pt x="694" y="21"/>
                      <a:pt x="532" y="54"/>
                    </a:cubicBezTo>
                    <a:cubicBezTo>
                      <a:pt x="370" y="87"/>
                      <a:pt x="262" y="211"/>
                      <a:pt x="203" y="295"/>
                    </a:cubicBezTo>
                    <a:close/>
                  </a:path>
                </a:pathLst>
              </a:cu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pic>
          <p:nvPicPr>
            <p:cNvPr id="1026" name="Picture 2" descr="Výsledek obrázku pro sobotka obrázek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4" r="17124"/>
            <a:stretch/>
          </p:blipFill>
          <p:spPr bwMode="auto">
            <a:xfrm>
              <a:off x="6904111" y="4392580"/>
              <a:ext cx="1847705" cy="1906652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Výsledek obrázku pro zeman obrázek">
              <a:extLst>
                <a:ext uri="{FF2B5EF4-FFF2-40B4-BE49-F238E27FC236}">
                  <a16:creationId xmlns:a16="http://schemas.microsoft.com/office/drawing/2014/main" id="{EFC51403-94D4-452A-AE24-77ED906D92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61" r="34628" b="8727"/>
            <a:stretch/>
          </p:blipFill>
          <p:spPr bwMode="auto">
            <a:xfrm>
              <a:off x="517997" y="4349750"/>
              <a:ext cx="1873465" cy="1949482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1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7" grpId="0" autoUpdateAnimBg="0"/>
      <p:bldP spid="215051" grpId="0" animBg="1" autoUpdateAnimBg="0"/>
      <p:bldP spid="215052" grpId="0" autoUpdateAnimBg="0"/>
      <p:bldP spid="215053" grpId="0" animBg="1" autoUpdateAnimBg="0"/>
      <p:bldP spid="215067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2698937" y="271463"/>
            <a:ext cx="334899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 err="1">
                <a:solidFill>
                  <a:srgbClr val="F00000"/>
                </a:solidFill>
              </a:rPr>
              <a:t>Dobzhansky</a:t>
            </a:r>
            <a:r>
              <a:rPr lang="cs-CZ" b="0" dirty="0">
                <a:solidFill>
                  <a:srgbClr val="F00000"/>
                </a:solidFill>
              </a:rPr>
              <a:t>-Muller model:</a:t>
            </a:r>
          </a:p>
        </p:txBody>
      </p:sp>
      <p:pic>
        <p:nvPicPr>
          <p:cNvPr id="29705" name="Picture 19" descr="mull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1450" y="842963"/>
            <a:ext cx="1520825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9706" name="Picture 20" descr="fund0236"/>
          <p:cNvPicPr>
            <a:picLocks noChangeAspect="1" noChangeArrowheads="1"/>
          </p:cNvPicPr>
          <p:nvPr/>
        </p:nvPicPr>
        <p:blipFill>
          <a:blip r:embed="rId4" cstate="print"/>
          <a:srcRect l="9558" r="19118"/>
          <a:stretch>
            <a:fillRect/>
          </a:stretch>
        </p:blipFill>
        <p:spPr bwMode="auto">
          <a:xfrm>
            <a:off x="3373438" y="842963"/>
            <a:ext cx="1741487" cy="211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9707" name="Picture 21" descr="2084_Bateson-Willia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41488" y="842963"/>
            <a:ext cx="1546225" cy="211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9708" name="Text Box 22"/>
          <p:cNvSpPr txBox="1">
            <a:spLocks noChangeArrowheads="1"/>
          </p:cNvSpPr>
          <p:nvPr/>
        </p:nvSpPr>
        <p:spPr bwMode="auto">
          <a:xfrm>
            <a:off x="1912938" y="2962275"/>
            <a:ext cx="1235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1600" b="0">
                <a:solidFill>
                  <a:schemeClr val="accent2"/>
                </a:solidFill>
                <a:cs typeface="Arial" charset="0"/>
              </a:rPr>
              <a:t>W. Bateson</a:t>
            </a:r>
          </a:p>
        </p:txBody>
      </p:sp>
      <p:sp>
        <p:nvSpPr>
          <p:cNvPr id="29709" name="Text Box 23"/>
          <p:cNvSpPr txBox="1">
            <a:spLocks noChangeArrowheads="1"/>
          </p:cNvSpPr>
          <p:nvPr/>
        </p:nvSpPr>
        <p:spPr bwMode="auto">
          <a:xfrm>
            <a:off x="3455988" y="2962275"/>
            <a:ext cx="15382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1600" b="0">
                <a:solidFill>
                  <a:schemeClr val="accent2"/>
                </a:solidFill>
                <a:cs typeface="Arial" charset="0"/>
              </a:rPr>
              <a:t>T. Dobzhansky</a:t>
            </a:r>
          </a:p>
        </p:txBody>
      </p:sp>
      <p:sp>
        <p:nvSpPr>
          <p:cNvPr id="29710" name="Text Box 24"/>
          <p:cNvSpPr txBox="1">
            <a:spLocks noChangeArrowheads="1"/>
          </p:cNvSpPr>
          <p:nvPr/>
        </p:nvSpPr>
        <p:spPr bwMode="auto">
          <a:xfrm>
            <a:off x="5514975" y="2962275"/>
            <a:ext cx="996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1600" b="0">
                <a:solidFill>
                  <a:schemeClr val="accent2"/>
                </a:solidFill>
                <a:cs typeface="Arial" charset="0"/>
              </a:rPr>
              <a:t>H. Muller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607805" y="4705900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i="1" dirty="0" err="1">
                <a:latin typeface="Arial" pitchFamily="34" charset="0"/>
                <a:cs typeface="Arial" pitchFamily="34" charset="0"/>
              </a:rPr>
              <a:t>aabb</a:t>
            </a:r>
            <a:endParaRPr lang="cs-CZ" sz="2800" b="0" i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5" name="Skupina 24"/>
          <p:cNvGrpSpPr/>
          <p:nvPr/>
        </p:nvGrpSpPr>
        <p:grpSpPr>
          <a:xfrm>
            <a:off x="1694183" y="3656744"/>
            <a:ext cx="2436712" cy="2624888"/>
            <a:chOff x="1534452" y="3380297"/>
            <a:chExt cx="2436712" cy="2624888"/>
          </a:xfrm>
        </p:grpSpPr>
        <p:sp>
          <p:nvSpPr>
            <p:cNvPr id="26" name="Freeform 5"/>
            <p:cNvSpPr>
              <a:spLocks/>
            </p:cNvSpPr>
            <p:nvPr/>
          </p:nvSpPr>
          <p:spPr bwMode="auto">
            <a:xfrm rot="16200000" flipH="1">
              <a:off x="1186940" y="4049863"/>
              <a:ext cx="1998168" cy="1303144"/>
            </a:xfrm>
            <a:custGeom>
              <a:avLst/>
              <a:gdLst>
                <a:gd name="T0" fmla="*/ 0 w 1918"/>
                <a:gd name="T1" fmla="*/ 901 h 901"/>
                <a:gd name="T2" fmla="*/ 935 w 1918"/>
                <a:gd name="T3" fmla="*/ 0 h 901"/>
                <a:gd name="T4" fmla="*/ 1918 w 1918"/>
                <a:gd name="T5" fmla="*/ 901 h 901"/>
                <a:gd name="T6" fmla="*/ 0 60000 65536"/>
                <a:gd name="T7" fmla="*/ 0 60000 65536"/>
                <a:gd name="T8" fmla="*/ 0 60000 65536"/>
                <a:gd name="T9" fmla="*/ 0 w 1918"/>
                <a:gd name="T10" fmla="*/ 0 h 901"/>
                <a:gd name="T11" fmla="*/ 1918 w 1918"/>
                <a:gd name="T12" fmla="*/ 901 h 9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18" h="901">
                  <a:moveTo>
                    <a:pt x="0" y="901"/>
                  </a:moveTo>
                  <a:lnTo>
                    <a:pt x="935" y="0"/>
                  </a:lnTo>
                  <a:lnTo>
                    <a:pt x="1918" y="901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 type="triangle" w="lg" len="lg"/>
              <a:tailEnd type="triangle" w="lg" len="lg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2937898" y="3380297"/>
              <a:ext cx="10246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0" i="1" dirty="0" err="1">
                  <a:latin typeface="Arial" pitchFamily="34" charset="0"/>
                  <a:cs typeface="Arial" pitchFamily="34" charset="0"/>
                </a:rPr>
                <a:t>aAbb</a:t>
              </a:r>
              <a:endParaRPr lang="cs-CZ" sz="2800" b="0" i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TextovéPole 27"/>
            <p:cNvSpPr txBox="1"/>
            <p:nvPr/>
          </p:nvSpPr>
          <p:spPr>
            <a:xfrm>
              <a:off x="2946525" y="5481965"/>
              <a:ext cx="10246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0" i="1" dirty="0" err="1">
                  <a:latin typeface="Arial" pitchFamily="34" charset="0"/>
                  <a:cs typeface="Arial" pitchFamily="34" charset="0"/>
                </a:rPr>
                <a:t>aaBb</a:t>
              </a:r>
              <a:endParaRPr lang="cs-CZ" sz="2800" b="0" i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9" name="Zaoblený obdélníkový popisek 28"/>
          <p:cNvSpPr/>
          <p:nvPr/>
        </p:nvSpPr>
        <p:spPr>
          <a:xfrm>
            <a:off x="3140752" y="4467506"/>
            <a:ext cx="1654531" cy="632723"/>
          </a:xfrm>
          <a:prstGeom prst="wedgeRoundRectCallout">
            <a:avLst>
              <a:gd name="adj1" fmla="val -23824"/>
              <a:gd name="adj2" fmla="val -103021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A-b</a:t>
            </a:r>
            <a:r>
              <a:rPr lang="en-US" sz="18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1800" b="0" dirty="0" err="1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ompatibl</a:t>
            </a:r>
            <a:r>
              <a:rPr lang="cs-CZ" sz="1800" b="0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e</a:t>
            </a:r>
          </a:p>
        </p:txBody>
      </p:sp>
      <p:sp>
        <p:nvSpPr>
          <p:cNvPr id="30" name="TextovéPole 29"/>
          <p:cNvSpPr txBox="1"/>
          <p:nvPr/>
        </p:nvSpPr>
        <p:spPr>
          <a:xfrm>
            <a:off x="975286" y="3524113"/>
            <a:ext cx="11673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cs-CZ" sz="2000" b="0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genes</a:t>
            </a:r>
            <a:r>
              <a:rPr lang="en-US" sz="2000" b="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000" b="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1" name="Skupina 30"/>
          <p:cNvGrpSpPr/>
          <p:nvPr/>
        </p:nvGrpSpPr>
        <p:grpSpPr>
          <a:xfrm>
            <a:off x="4167640" y="3661325"/>
            <a:ext cx="2604029" cy="2620307"/>
            <a:chOff x="4007909" y="3384878"/>
            <a:chExt cx="2604029" cy="2620307"/>
          </a:xfrm>
        </p:grpSpPr>
        <p:cxnSp>
          <p:nvCxnSpPr>
            <p:cNvPr id="32" name="Přímá spojovací čára 31"/>
            <p:cNvCxnSpPr/>
            <p:nvPr/>
          </p:nvCxnSpPr>
          <p:spPr>
            <a:xfrm>
              <a:off x="4009991" y="3646488"/>
              <a:ext cx="1242997" cy="0"/>
            </a:xfrm>
            <a:prstGeom prst="line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Přímá spojovací čára 32"/>
            <p:cNvCxnSpPr/>
            <p:nvPr/>
          </p:nvCxnSpPr>
          <p:spPr>
            <a:xfrm>
              <a:off x="4007909" y="5735308"/>
              <a:ext cx="1242997" cy="0"/>
            </a:xfrm>
            <a:prstGeom prst="line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Skupina 54"/>
            <p:cNvGrpSpPr/>
            <p:nvPr/>
          </p:nvGrpSpPr>
          <p:grpSpPr>
            <a:xfrm>
              <a:off x="5531567" y="3384878"/>
              <a:ext cx="1080371" cy="2620307"/>
              <a:chOff x="5531567" y="3384878"/>
              <a:chExt cx="1080371" cy="2620307"/>
            </a:xfrm>
          </p:grpSpPr>
          <p:sp>
            <p:nvSpPr>
              <p:cNvPr id="35" name="TextovéPole 34"/>
              <p:cNvSpPr txBox="1"/>
              <p:nvPr/>
            </p:nvSpPr>
            <p:spPr>
              <a:xfrm>
                <a:off x="5531567" y="3384878"/>
                <a:ext cx="106311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0" i="1" dirty="0" err="1">
                    <a:latin typeface="Arial" pitchFamily="34" charset="0"/>
                    <a:cs typeface="Arial" pitchFamily="34" charset="0"/>
                  </a:rPr>
                  <a:t>AAbb</a:t>
                </a:r>
                <a:endParaRPr lang="cs-CZ" sz="2800" b="0" i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6" name="TextovéPole 35"/>
              <p:cNvSpPr txBox="1"/>
              <p:nvPr/>
            </p:nvSpPr>
            <p:spPr>
              <a:xfrm>
                <a:off x="5548826" y="5481965"/>
                <a:ext cx="106311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0" i="1" dirty="0" err="1">
                    <a:latin typeface="Arial" pitchFamily="34" charset="0"/>
                    <a:cs typeface="Arial" pitchFamily="34" charset="0"/>
                  </a:rPr>
                  <a:t>aaBB</a:t>
                </a:r>
                <a:endParaRPr lang="cs-CZ" sz="2800" b="0" i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37" name="Skupina 36"/>
          <p:cNvGrpSpPr/>
          <p:nvPr/>
        </p:nvGrpSpPr>
        <p:grpSpPr>
          <a:xfrm>
            <a:off x="6222854" y="4152973"/>
            <a:ext cx="1934092" cy="1617243"/>
            <a:chOff x="6063123" y="3876526"/>
            <a:chExt cx="1934092" cy="1617243"/>
          </a:xfrm>
        </p:grpSpPr>
        <p:cxnSp>
          <p:nvCxnSpPr>
            <p:cNvPr id="38" name="Přímá spojovací čára 37"/>
            <p:cNvCxnSpPr/>
            <p:nvPr/>
          </p:nvCxnSpPr>
          <p:spPr>
            <a:xfrm>
              <a:off x="6063123" y="3876526"/>
              <a:ext cx="682235" cy="472805"/>
            </a:xfrm>
            <a:prstGeom prst="line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Přímá spojovací čára 38"/>
            <p:cNvCxnSpPr/>
            <p:nvPr/>
          </p:nvCxnSpPr>
          <p:spPr>
            <a:xfrm flipV="1">
              <a:off x="6063123" y="5020964"/>
              <a:ext cx="682235" cy="472805"/>
            </a:xfrm>
            <a:prstGeom prst="line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ovéPole 39"/>
            <p:cNvSpPr txBox="1"/>
            <p:nvPr/>
          </p:nvSpPr>
          <p:spPr>
            <a:xfrm>
              <a:off x="6857159" y="4431040"/>
              <a:ext cx="11400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0" i="1" dirty="0">
                  <a:latin typeface="Arial" pitchFamily="34" charset="0"/>
                  <a:cs typeface="Arial" pitchFamily="34" charset="0"/>
                </a:rPr>
                <a:t>AABB</a:t>
              </a:r>
              <a:endParaRPr lang="cs-CZ" sz="2800" b="0" i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1" name="Skupina 40"/>
          <p:cNvGrpSpPr>
            <a:grpSpLocks noChangeAspect="1"/>
          </p:cNvGrpSpPr>
          <p:nvPr/>
        </p:nvGrpSpPr>
        <p:grpSpPr>
          <a:xfrm rot="2700000">
            <a:off x="7165410" y="4546402"/>
            <a:ext cx="845389" cy="845389"/>
            <a:chOff x="7849768" y="867943"/>
            <a:chExt cx="845389" cy="845389"/>
          </a:xfrm>
        </p:grpSpPr>
        <p:cxnSp>
          <p:nvCxnSpPr>
            <p:cNvPr id="42" name="Přímá spojovací čára 41"/>
            <p:cNvCxnSpPr/>
            <p:nvPr/>
          </p:nvCxnSpPr>
          <p:spPr>
            <a:xfrm>
              <a:off x="7849768" y="1290638"/>
              <a:ext cx="845389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Přímá spojovací čára 42"/>
            <p:cNvCxnSpPr/>
            <p:nvPr/>
          </p:nvCxnSpPr>
          <p:spPr>
            <a:xfrm rot="5400000">
              <a:off x="7855522" y="1290638"/>
              <a:ext cx="845389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Zaoblený obdélníkový popisek 43"/>
          <p:cNvSpPr/>
          <p:nvPr/>
        </p:nvSpPr>
        <p:spPr>
          <a:xfrm>
            <a:off x="7228351" y="5829581"/>
            <a:ext cx="1846780" cy="632723"/>
          </a:xfrm>
          <a:prstGeom prst="wedgeRoundRectCallout">
            <a:avLst>
              <a:gd name="adj1" fmla="val -35121"/>
              <a:gd name="adj2" fmla="val -130118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A-B</a:t>
            </a:r>
            <a:r>
              <a:rPr lang="en-US" sz="18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inc</a:t>
            </a:r>
            <a:r>
              <a:rPr lang="en-US" sz="1800" b="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ompatib</a:t>
            </a:r>
            <a:r>
              <a:rPr lang="cs-CZ" sz="1800" b="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le</a:t>
            </a:r>
            <a:endParaRPr lang="cs-CZ" sz="1800" b="0" dirty="0">
              <a:solidFill>
                <a:srgbClr val="F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Zaoblený obdélníkový popisek 44"/>
          <p:cNvSpPr/>
          <p:nvPr/>
        </p:nvSpPr>
        <p:spPr>
          <a:xfrm>
            <a:off x="385763" y="5887659"/>
            <a:ext cx="1644935" cy="632723"/>
          </a:xfrm>
          <a:prstGeom prst="wedgeRoundRectCallout">
            <a:avLst>
              <a:gd name="adj1" fmla="val 112509"/>
              <a:gd name="adj2" fmla="val -23235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a-B</a:t>
            </a:r>
            <a:r>
              <a:rPr lang="en-US" sz="18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1800" b="0" dirty="0" err="1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ompatibl</a:t>
            </a:r>
            <a:r>
              <a:rPr lang="cs-CZ" sz="1800" b="0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 animBg="1"/>
      <p:bldP spid="30" grpId="0"/>
      <p:bldP spid="44" grpId="0" animBg="1"/>
      <p:bldP spid="4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3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738375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en-GB" b="0"/>
              <a:t>large population</a:t>
            </a:r>
            <a:br>
              <a:rPr lang="en-GB" b="0"/>
            </a:br>
            <a:endParaRPr lang="en-GB" b="0"/>
          </a:p>
          <a:p>
            <a:pPr defTabSz="360000"/>
            <a:r>
              <a:rPr lang="en-GB" b="0"/>
              <a:t>allopatric speciation usually slow (exceptions: sexual selection, </a:t>
            </a:r>
            <a:br>
              <a:rPr lang="en-GB" b="0"/>
            </a:br>
            <a:r>
              <a:rPr lang="en-GB" b="0"/>
              <a:t>	genetic conflict)</a:t>
            </a:r>
          </a:p>
        </p:txBody>
      </p:sp>
      <p:grpSp>
        <p:nvGrpSpPr>
          <p:cNvPr id="4" name="Skupina 59"/>
          <p:cNvGrpSpPr/>
          <p:nvPr/>
        </p:nvGrpSpPr>
        <p:grpSpPr>
          <a:xfrm>
            <a:off x="374800" y="2208549"/>
            <a:ext cx="8323412" cy="3077915"/>
            <a:chOff x="489100" y="316992"/>
            <a:chExt cx="8323412" cy="3077915"/>
          </a:xfrm>
        </p:grpSpPr>
        <p:sp>
          <p:nvSpPr>
            <p:cNvPr id="5" name="TextovéPole 4"/>
            <p:cNvSpPr txBox="1"/>
            <p:nvPr/>
          </p:nvSpPr>
          <p:spPr>
            <a:xfrm>
              <a:off x="489100" y="1698445"/>
              <a:ext cx="169309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>
                  <a:latin typeface="Arial" pitchFamily="34" charset="0"/>
                  <a:cs typeface="Arial" pitchFamily="34" charset="0"/>
                </a:rPr>
                <a:t>arms race in</a:t>
              </a:r>
            </a:p>
            <a:p>
              <a:pPr algn="ctr"/>
              <a:r>
                <a:rPr lang="en-GB" sz="2000" b="0">
                  <a:latin typeface="Arial" pitchFamily="34" charset="0"/>
                  <a:cs typeface="Arial" pitchFamily="34" charset="0"/>
                </a:rPr>
                <a:t>ancestral</a:t>
              </a:r>
            </a:p>
            <a:p>
              <a:pPr algn="ctr"/>
              <a:r>
                <a:rPr lang="en-GB" sz="2000" b="0">
                  <a:latin typeface="Arial" pitchFamily="34" charset="0"/>
                  <a:cs typeface="Arial" pitchFamily="34" charset="0"/>
                </a:rPr>
                <a:t>population</a:t>
              </a:r>
            </a:p>
          </p:txBody>
        </p:sp>
        <p:grpSp>
          <p:nvGrpSpPr>
            <p:cNvPr id="6" name="Skupina 23"/>
            <p:cNvGrpSpPr/>
            <p:nvPr/>
          </p:nvGrpSpPr>
          <p:grpSpPr>
            <a:xfrm>
              <a:off x="2089932" y="893129"/>
              <a:ext cx="2722047" cy="2501778"/>
              <a:chOff x="1534452" y="3380297"/>
              <a:chExt cx="2722047" cy="2501778"/>
            </a:xfrm>
          </p:grpSpPr>
          <p:sp>
            <p:nvSpPr>
              <p:cNvPr id="14" name="Freeform 5"/>
              <p:cNvSpPr>
                <a:spLocks/>
              </p:cNvSpPr>
              <p:nvPr/>
            </p:nvSpPr>
            <p:spPr bwMode="auto">
              <a:xfrm rot="16200000" flipH="1">
                <a:off x="1186940" y="4049863"/>
                <a:ext cx="1998168" cy="1303144"/>
              </a:xfrm>
              <a:custGeom>
                <a:avLst/>
                <a:gdLst>
                  <a:gd name="T0" fmla="*/ 0 w 1918"/>
                  <a:gd name="T1" fmla="*/ 901 h 901"/>
                  <a:gd name="T2" fmla="*/ 935 w 1918"/>
                  <a:gd name="T3" fmla="*/ 0 h 901"/>
                  <a:gd name="T4" fmla="*/ 1918 w 1918"/>
                  <a:gd name="T5" fmla="*/ 901 h 901"/>
                  <a:gd name="T6" fmla="*/ 0 60000 65536"/>
                  <a:gd name="T7" fmla="*/ 0 60000 65536"/>
                  <a:gd name="T8" fmla="*/ 0 60000 65536"/>
                  <a:gd name="T9" fmla="*/ 0 w 1918"/>
                  <a:gd name="T10" fmla="*/ 0 h 901"/>
                  <a:gd name="T11" fmla="*/ 1918 w 1918"/>
                  <a:gd name="T12" fmla="*/ 901 h 9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18" h="901">
                    <a:moveTo>
                      <a:pt x="0" y="901"/>
                    </a:moveTo>
                    <a:lnTo>
                      <a:pt x="935" y="0"/>
                    </a:lnTo>
                    <a:lnTo>
                      <a:pt x="1918" y="901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 type="triangle" w="lg" len="lg"/>
                <a:tailEnd type="triangle" w="lg" len="lg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ovéPole 14"/>
              <p:cNvSpPr txBox="1"/>
              <p:nvPr/>
            </p:nvSpPr>
            <p:spPr>
              <a:xfrm>
                <a:off x="2937898" y="3380297"/>
                <a:ext cx="130997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0">
                    <a:latin typeface="Arial" pitchFamily="34" charset="0"/>
                    <a:cs typeface="Arial" pitchFamily="34" charset="0"/>
                  </a:rPr>
                  <a:t>subpop. 1</a:t>
                </a:r>
              </a:p>
            </p:txBody>
          </p:sp>
          <p:sp>
            <p:nvSpPr>
              <p:cNvPr id="16" name="TextovéPole 15"/>
              <p:cNvSpPr txBox="1"/>
              <p:nvPr/>
            </p:nvSpPr>
            <p:spPr>
              <a:xfrm>
                <a:off x="2946525" y="5481965"/>
                <a:ext cx="130997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0">
                    <a:latin typeface="Arial" pitchFamily="34" charset="0"/>
                    <a:cs typeface="Arial" pitchFamily="34" charset="0"/>
                  </a:rPr>
                  <a:t>subpop. 2</a:t>
                </a:r>
              </a:p>
            </p:txBody>
          </p:sp>
        </p:grpSp>
        <p:grpSp>
          <p:nvGrpSpPr>
            <p:cNvPr id="7" name="Skupina 35"/>
            <p:cNvGrpSpPr/>
            <p:nvPr/>
          </p:nvGrpSpPr>
          <p:grpSpPr>
            <a:xfrm>
              <a:off x="4984875" y="1389358"/>
              <a:ext cx="3128329" cy="1617243"/>
              <a:chOff x="6063123" y="3876526"/>
              <a:chExt cx="3128329" cy="1617243"/>
            </a:xfrm>
          </p:grpSpPr>
          <p:cxnSp>
            <p:nvCxnSpPr>
              <p:cNvPr id="11" name="Přímá spojovací čára 10"/>
              <p:cNvCxnSpPr/>
              <p:nvPr/>
            </p:nvCxnSpPr>
            <p:spPr>
              <a:xfrm>
                <a:off x="6063123" y="3876526"/>
                <a:ext cx="682235" cy="472805"/>
              </a:xfrm>
              <a:prstGeom prst="line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Přímá spojovací čára 11"/>
              <p:cNvCxnSpPr/>
              <p:nvPr/>
            </p:nvCxnSpPr>
            <p:spPr>
              <a:xfrm flipV="1">
                <a:off x="6063123" y="5020964"/>
                <a:ext cx="682235" cy="472805"/>
              </a:xfrm>
              <a:prstGeom prst="line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ovéPole 12"/>
              <p:cNvSpPr txBox="1"/>
              <p:nvPr/>
            </p:nvSpPr>
            <p:spPr>
              <a:xfrm>
                <a:off x="6857159" y="4431040"/>
                <a:ext cx="233429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0">
                    <a:latin typeface="Arial" pitchFamily="34" charset="0"/>
                    <a:cs typeface="Arial" pitchFamily="34" charset="0"/>
                  </a:rPr>
                  <a:t>second</a:t>
                </a:r>
                <a:r>
                  <a:rPr lang="en-GB" b="0">
                    <a:latin typeface="Arial" pitchFamily="34" charset="0"/>
                    <a:cs typeface="Arial" pitchFamily="34" charset="0"/>
                  </a:rPr>
                  <a:t>ary</a:t>
                </a:r>
                <a:r>
                  <a:rPr lang="en-GB" sz="2000" b="0">
                    <a:latin typeface="Arial" pitchFamily="34" charset="0"/>
                    <a:cs typeface="Arial" pitchFamily="34" charset="0"/>
                  </a:rPr>
                  <a:t> contact</a:t>
                </a:r>
              </a:p>
            </p:txBody>
          </p:sp>
        </p:grpSp>
        <p:sp>
          <p:nvSpPr>
            <p:cNvPr id="8" name="Zaoblený obdélníkový popisek 7"/>
            <p:cNvSpPr/>
            <p:nvPr/>
          </p:nvSpPr>
          <p:spPr>
            <a:xfrm>
              <a:off x="7061348" y="956751"/>
              <a:ext cx="1751164" cy="518482"/>
            </a:xfrm>
            <a:prstGeom prst="wedgeRoundRectCallout">
              <a:avLst>
                <a:gd name="adj1" fmla="val -51751"/>
                <a:gd name="adj2" fmla="val 121490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00" b="0">
                  <a:solidFill>
                    <a:srgbClr val="F00000"/>
                  </a:solidFill>
                  <a:latin typeface="Arial" pitchFamily="34" charset="0"/>
                  <a:cs typeface="Arial" pitchFamily="34" charset="0"/>
                </a:rPr>
                <a:t>incompatible!</a:t>
              </a: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552450" y="316992"/>
              <a:ext cx="20217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b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genetic conflict:</a:t>
              </a: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3409625" y="1875229"/>
              <a:ext cx="14237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b="0">
                  <a:latin typeface="Arial" pitchFamily="34" charset="0"/>
                  <a:cs typeface="Arial" pitchFamily="34" charset="0"/>
                </a:rPr>
                <a:t>ongoing</a:t>
              </a:r>
            </a:p>
            <a:p>
              <a:pPr algn="ctr"/>
              <a:r>
                <a:rPr lang="en-GB" sz="2000">
                  <a:latin typeface="Arial" pitchFamily="34" charset="0"/>
                  <a:cs typeface="Arial" pitchFamily="34" charset="0"/>
                </a:rPr>
                <a:t>arms race</a:t>
              </a:r>
              <a:endParaRPr lang="en-GB" sz="2000" b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3"/>
          <p:cNvGraphicFramePr>
            <a:graphicFrameLocks/>
          </p:cNvGraphicFramePr>
          <p:nvPr/>
        </p:nvGraphicFramePr>
        <p:xfrm>
          <a:off x="258596" y="1006441"/>
          <a:ext cx="5546724" cy="2644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8"/>
          <p:cNvGraphicFramePr/>
          <p:nvPr/>
        </p:nvGraphicFramePr>
        <p:xfrm>
          <a:off x="153050" y="3875378"/>
          <a:ext cx="7013170" cy="2295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Elipsa 4"/>
          <p:cNvSpPr/>
          <p:nvPr/>
        </p:nvSpPr>
        <p:spPr>
          <a:xfrm>
            <a:off x="2489144" y="2100117"/>
            <a:ext cx="595424" cy="552893"/>
          </a:xfrm>
          <a:prstGeom prst="ellipse">
            <a:avLst/>
          </a:prstGeom>
          <a:noFill/>
          <a:ln w="5715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9171" y="180752"/>
            <a:ext cx="3138025" cy="2012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b="15300"/>
          <a:stretch>
            <a:fillRect/>
          </a:stretch>
        </p:blipFill>
        <p:spPr bwMode="auto">
          <a:xfrm>
            <a:off x="7527851" y="4950920"/>
            <a:ext cx="1446775" cy="1589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Obrázek 7" descr="Joelle.jpg"/>
          <p:cNvPicPr>
            <a:picLocks noChangeAspect="1"/>
          </p:cNvPicPr>
          <p:nvPr/>
        </p:nvPicPr>
        <p:blipFill>
          <a:blip r:embed="rId6" cstate="print"/>
          <a:srcRect l="14881" t="24921" r="62976" b="38095"/>
          <a:stretch>
            <a:fillRect/>
          </a:stretch>
        </p:blipFill>
        <p:spPr>
          <a:xfrm>
            <a:off x="7517219" y="2666746"/>
            <a:ext cx="1473239" cy="184550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7237709" y="4499130"/>
            <a:ext cx="190629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b="0" dirty="0">
                <a:latin typeface="Arial" pitchFamily="34" charset="0"/>
                <a:cs typeface="Arial" pitchFamily="34" charset="0"/>
              </a:rPr>
              <a:t>J. </a:t>
            </a:r>
            <a:r>
              <a:rPr lang="cs-CZ" sz="1600" b="0" dirty="0" err="1">
                <a:latin typeface="Arial" pitchFamily="34" charset="0"/>
                <a:cs typeface="Arial" pitchFamily="34" charset="0"/>
              </a:rPr>
              <a:t>Goüy</a:t>
            </a:r>
            <a:r>
              <a:rPr lang="cs-CZ" sz="1600" b="0" dirty="0">
                <a:latin typeface="Arial" pitchFamily="34" charset="0"/>
                <a:cs typeface="Arial" pitchFamily="34" charset="0"/>
              </a:rPr>
              <a:t> de </a:t>
            </a:r>
            <a:r>
              <a:rPr lang="cs-CZ" sz="1600" b="0" dirty="0" err="1">
                <a:latin typeface="Arial" pitchFamily="34" charset="0"/>
                <a:cs typeface="Arial" pitchFamily="34" charset="0"/>
              </a:rPr>
              <a:t>Bellocq</a:t>
            </a:r>
            <a:endParaRPr lang="en-US" sz="16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6299761" y="6191436"/>
            <a:ext cx="13039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b="0" dirty="0" err="1">
                <a:latin typeface="Arial" pitchFamily="34" charset="0"/>
                <a:cs typeface="Arial" pitchFamily="34" charset="0"/>
              </a:rPr>
              <a:t>Wasimuddin</a:t>
            </a:r>
            <a:endParaRPr lang="en-US" sz="16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Zaoblený obdélníkový popisek 10"/>
          <p:cNvSpPr/>
          <p:nvPr/>
        </p:nvSpPr>
        <p:spPr>
          <a:xfrm>
            <a:off x="3421264" y="1221159"/>
            <a:ext cx="949844" cy="482010"/>
          </a:xfrm>
          <a:prstGeom prst="wedgeRoundRectCallout">
            <a:avLst>
              <a:gd name="adj1" fmla="val -93002"/>
              <a:gd name="adj2" fmla="val 135140"/>
              <a:gd name="adj3" fmla="val 1666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hybrids</a:t>
            </a:r>
            <a:endParaRPr lang="cs-CZ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438150" y="271463"/>
            <a:ext cx="35461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60000"/>
            <a:r>
              <a:rPr lang="cs-CZ" b="0" dirty="0"/>
              <a:t>co-</a:t>
            </a:r>
            <a:r>
              <a:rPr lang="cs-CZ" b="0" dirty="0" err="1"/>
              <a:t>speciation</a:t>
            </a:r>
            <a:r>
              <a:rPr lang="cs-CZ" b="0" dirty="0"/>
              <a:t> (parasite-host):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2775471" y="271463"/>
            <a:ext cx="4206242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Peripatric</a:t>
            </a:r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4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speciation</a:t>
            </a:r>
            <a:endParaRPr lang="cs-CZ" sz="2400" dirty="0">
              <a:solidFill>
                <a:srgbClr val="F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</a:t>
            </a:r>
            <a:r>
              <a:rPr lang="cs-CZ" sz="24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founder</a:t>
            </a:r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</a:t>
            </a:r>
            <a:r>
              <a:rPr lang="cs-CZ" sz="24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effect</a:t>
            </a:r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4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speciation</a:t>
            </a:r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438150" y="1320239"/>
            <a:ext cx="732604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 err="1">
                <a:solidFill>
                  <a:srgbClr val="003399"/>
                </a:solidFill>
              </a:rPr>
              <a:t>Mayr</a:t>
            </a:r>
            <a:r>
              <a:rPr lang="cs-CZ" b="0" dirty="0"/>
              <a:t>: </a:t>
            </a:r>
            <a:r>
              <a:rPr lang="cs-CZ" b="0" dirty="0" err="1"/>
              <a:t>founder</a:t>
            </a:r>
            <a:r>
              <a:rPr lang="cs-CZ" b="0" dirty="0"/>
              <a:t> </a:t>
            </a:r>
            <a:r>
              <a:rPr lang="cs-CZ" b="0" dirty="0" err="1"/>
              <a:t>effect</a:t>
            </a:r>
            <a:br>
              <a:rPr lang="cs-CZ" b="0" dirty="0"/>
            </a:br>
            <a:endParaRPr lang="cs-CZ" b="0" dirty="0"/>
          </a:p>
          <a:p>
            <a:r>
              <a:rPr lang="cs-CZ" b="0" dirty="0" err="1"/>
              <a:t>island</a:t>
            </a:r>
            <a:r>
              <a:rPr lang="cs-CZ" b="0" dirty="0"/>
              <a:t> </a:t>
            </a:r>
            <a:r>
              <a:rPr lang="cs-CZ" b="0" dirty="0" err="1"/>
              <a:t>organisms</a:t>
            </a:r>
            <a:r>
              <a:rPr lang="cs-CZ" b="0" dirty="0"/>
              <a:t>, </a:t>
            </a:r>
            <a:r>
              <a:rPr lang="cs-CZ" b="0" dirty="0" err="1"/>
              <a:t>peripheral</a:t>
            </a:r>
            <a:r>
              <a:rPr lang="cs-CZ" b="0" dirty="0"/>
              <a:t> </a:t>
            </a:r>
            <a:r>
              <a:rPr lang="cs-CZ" b="0" dirty="0" err="1"/>
              <a:t>isolates</a:t>
            </a:r>
            <a:r>
              <a:rPr lang="cs-CZ" b="0" dirty="0"/>
              <a:t> (</a:t>
            </a:r>
            <a:r>
              <a:rPr lang="cs-CZ" b="0" dirty="0" err="1"/>
              <a:t>extinction-recolonisation</a:t>
            </a:r>
            <a:r>
              <a:rPr lang="cs-CZ" b="0" dirty="0"/>
              <a:t>)</a:t>
            </a:r>
          </a:p>
        </p:txBody>
      </p:sp>
      <p:sp>
        <p:nvSpPr>
          <p:cNvPr id="206852" name="Freeform 4"/>
          <p:cNvSpPr>
            <a:spLocks/>
          </p:cNvSpPr>
          <p:nvPr/>
        </p:nvSpPr>
        <p:spPr bwMode="auto">
          <a:xfrm>
            <a:off x="2641264" y="3082720"/>
            <a:ext cx="2097088" cy="1306512"/>
          </a:xfrm>
          <a:custGeom>
            <a:avLst/>
            <a:gdLst>
              <a:gd name="T0" fmla="*/ 2147483647 w 1540"/>
              <a:gd name="T1" fmla="*/ 2147483647 h 971"/>
              <a:gd name="T2" fmla="*/ 2147483647 w 1540"/>
              <a:gd name="T3" fmla="*/ 2147483647 h 971"/>
              <a:gd name="T4" fmla="*/ 2147483647 w 1540"/>
              <a:gd name="T5" fmla="*/ 2147483647 h 971"/>
              <a:gd name="T6" fmla="*/ 2147483647 w 1540"/>
              <a:gd name="T7" fmla="*/ 2147483647 h 971"/>
              <a:gd name="T8" fmla="*/ 2147483647 w 1540"/>
              <a:gd name="T9" fmla="*/ 2147483647 h 971"/>
              <a:gd name="T10" fmla="*/ 2147483647 w 1540"/>
              <a:gd name="T11" fmla="*/ 2147483647 h 971"/>
              <a:gd name="T12" fmla="*/ 2147483647 w 1540"/>
              <a:gd name="T13" fmla="*/ 2147483647 h 971"/>
              <a:gd name="T14" fmla="*/ 2147483647 w 1540"/>
              <a:gd name="T15" fmla="*/ 2147483647 h 971"/>
              <a:gd name="T16" fmla="*/ 2147483647 w 1540"/>
              <a:gd name="T17" fmla="*/ 2147483647 h 9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40"/>
              <a:gd name="T28" fmla="*/ 0 h 971"/>
              <a:gd name="T29" fmla="*/ 1540 w 1540"/>
              <a:gd name="T30" fmla="*/ 971 h 9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40" h="971">
                <a:moveTo>
                  <a:pt x="203" y="295"/>
                </a:moveTo>
                <a:cubicBezTo>
                  <a:pt x="144" y="379"/>
                  <a:pt x="0" y="455"/>
                  <a:pt x="22" y="575"/>
                </a:cubicBezTo>
                <a:cubicBezTo>
                  <a:pt x="44" y="695"/>
                  <a:pt x="137" y="827"/>
                  <a:pt x="252" y="882"/>
                </a:cubicBezTo>
                <a:cubicBezTo>
                  <a:pt x="367" y="937"/>
                  <a:pt x="585" y="971"/>
                  <a:pt x="735" y="970"/>
                </a:cubicBezTo>
                <a:cubicBezTo>
                  <a:pt x="885" y="969"/>
                  <a:pt x="1027" y="885"/>
                  <a:pt x="1158" y="794"/>
                </a:cubicBezTo>
                <a:cubicBezTo>
                  <a:pt x="1289" y="703"/>
                  <a:pt x="1532" y="641"/>
                  <a:pt x="1536" y="514"/>
                </a:cubicBezTo>
                <a:cubicBezTo>
                  <a:pt x="1540" y="387"/>
                  <a:pt x="1459" y="196"/>
                  <a:pt x="1118" y="98"/>
                </a:cubicBezTo>
                <a:cubicBezTo>
                  <a:pt x="777" y="0"/>
                  <a:pt x="694" y="21"/>
                  <a:pt x="532" y="54"/>
                </a:cubicBezTo>
                <a:cubicBezTo>
                  <a:pt x="370" y="87"/>
                  <a:pt x="262" y="211"/>
                  <a:pt x="203" y="295"/>
                </a:cubicBezTo>
                <a:close/>
              </a:path>
            </a:pathLst>
          </a:cu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06853" name="AutoShape 5"/>
          <p:cNvSpPr>
            <a:spLocks noChangeArrowheads="1"/>
          </p:cNvSpPr>
          <p:nvPr/>
        </p:nvSpPr>
        <p:spPr bwMode="auto">
          <a:xfrm rot="-1544636">
            <a:off x="4689139" y="2949370"/>
            <a:ext cx="817563" cy="515937"/>
          </a:xfrm>
          <a:prstGeom prst="rightArrow">
            <a:avLst>
              <a:gd name="adj1" fmla="val 50000"/>
              <a:gd name="adj2" fmla="val 3961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6854" name="Freeform 6"/>
          <p:cNvSpPr>
            <a:spLocks/>
          </p:cNvSpPr>
          <p:nvPr/>
        </p:nvSpPr>
        <p:spPr bwMode="auto">
          <a:xfrm>
            <a:off x="5586077" y="2781095"/>
            <a:ext cx="333375" cy="282575"/>
          </a:xfrm>
          <a:custGeom>
            <a:avLst/>
            <a:gdLst>
              <a:gd name="T0" fmla="*/ 2147483647 w 1540"/>
              <a:gd name="T1" fmla="*/ 2147483647 h 971"/>
              <a:gd name="T2" fmla="*/ 2147483647 w 1540"/>
              <a:gd name="T3" fmla="*/ 2147483647 h 971"/>
              <a:gd name="T4" fmla="*/ 2147483647 w 1540"/>
              <a:gd name="T5" fmla="*/ 2147483647 h 971"/>
              <a:gd name="T6" fmla="*/ 2147483647 w 1540"/>
              <a:gd name="T7" fmla="*/ 2147483647 h 971"/>
              <a:gd name="T8" fmla="*/ 2147483647 w 1540"/>
              <a:gd name="T9" fmla="*/ 2147483647 h 971"/>
              <a:gd name="T10" fmla="*/ 2147483647 w 1540"/>
              <a:gd name="T11" fmla="*/ 2147483647 h 971"/>
              <a:gd name="T12" fmla="*/ 2147483647 w 1540"/>
              <a:gd name="T13" fmla="*/ 2147483647 h 971"/>
              <a:gd name="T14" fmla="*/ 2147483647 w 1540"/>
              <a:gd name="T15" fmla="*/ 2147483647 h 971"/>
              <a:gd name="T16" fmla="*/ 2147483647 w 1540"/>
              <a:gd name="T17" fmla="*/ 2147483647 h 9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40"/>
              <a:gd name="T28" fmla="*/ 0 h 971"/>
              <a:gd name="T29" fmla="*/ 1540 w 1540"/>
              <a:gd name="T30" fmla="*/ 971 h 9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40" h="971">
                <a:moveTo>
                  <a:pt x="203" y="295"/>
                </a:moveTo>
                <a:cubicBezTo>
                  <a:pt x="144" y="379"/>
                  <a:pt x="0" y="455"/>
                  <a:pt x="22" y="575"/>
                </a:cubicBezTo>
                <a:cubicBezTo>
                  <a:pt x="44" y="695"/>
                  <a:pt x="137" y="827"/>
                  <a:pt x="252" y="882"/>
                </a:cubicBezTo>
                <a:cubicBezTo>
                  <a:pt x="367" y="937"/>
                  <a:pt x="585" y="971"/>
                  <a:pt x="735" y="970"/>
                </a:cubicBezTo>
                <a:cubicBezTo>
                  <a:pt x="885" y="969"/>
                  <a:pt x="1027" y="885"/>
                  <a:pt x="1158" y="794"/>
                </a:cubicBezTo>
                <a:cubicBezTo>
                  <a:pt x="1289" y="703"/>
                  <a:pt x="1532" y="641"/>
                  <a:pt x="1536" y="514"/>
                </a:cubicBezTo>
                <a:cubicBezTo>
                  <a:pt x="1540" y="387"/>
                  <a:pt x="1459" y="196"/>
                  <a:pt x="1118" y="98"/>
                </a:cubicBezTo>
                <a:cubicBezTo>
                  <a:pt x="777" y="0"/>
                  <a:pt x="694" y="21"/>
                  <a:pt x="532" y="54"/>
                </a:cubicBezTo>
                <a:cubicBezTo>
                  <a:pt x="370" y="87"/>
                  <a:pt x="262" y="211"/>
                  <a:pt x="203" y="295"/>
                </a:cubicBezTo>
                <a:close/>
              </a:path>
            </a:pathLst>
          </a:cu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2" grpId="0" animBg="1"/>
      <p:bldP spid="206853" grpId="0" animBg="1"/>
      <p:bldP spid="20685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7"/>
          <p:cNvSpPr txBox="1">
            <a:spLocks noChangeArrowheads="1"/>
          </p:cNvSpPr>
          <p:nvPr/>
        </p:nvSpPr>
        <p:spPr bwMode="auto">
          <a:xfrm>
            <a:off x="438150" y="610236"/>
            <a:ext cx="43861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 err="1"/>
              <a:t>genetic</a:t>
            </a:r>
            <a:r>
              <a:rPr lang="cs-CZ" b="0" dirty="0"/>
              <a:t> </a:t>
            </a:r>
            <a:r>
              <a:rPr lang="cs-CZ" b="0" dirty="0" err="1"/>
              <a:t>revolution</a:t>
            </a:r>
            <a:r>
              <a:rPr lang="cs-CZ" b="0" dirty="0"/>
              <a:t> </a:t>
            </a:r>
            <a:r>
              <a:rPr lang="cs-CZ" b="0" dirty="0">
                <a:sym typeface="Symbol" pitchFamily="18" charset="2"/>
              </a:rPr>
              <a:t> rapid </a:t>
            </a:r>
            <a:r>
              <a:rPr lang="cs-CZ" b="0" dirty="0" err="1">
                <a:sym typeface="Symbol" pitchFamily="18" charset="2"/>
              </a:rPr>
              <a:t>speciation</a:t>
            </a:r>
            <a:endParaRPr lang="cs-CZ" b="0" dirty="0">
              <a:sym typeface="Symbol" pitchFamily="18" charset="2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>
            <a:off x="2641264" y="3082720"/>
            <a:ext cx="2097088" cy="1306512"/>
          </a:xfrm>
          <a:custGeom>
            <a:avLst/>
            <a:gdLst>
              <a:gd name="T0" fmla="*/ 2147483647 w 1540"/>
              <a:gd name="T1" fmla="*/ 2147483647 h 971"/>
              <a:gd name="T2" fmla="*/ 2147483647 w 1540"/>
              <a:gd name="T3" fmla="*/ 2147483647 h 971"/>
              <a:gd name="T4" fmla="*/ 2147483647 w 1540"/>
              <a:gd name="T5" fmla="*/ 2147483647 h 971"/>
              <a:gd name="T6" fmla="*/ 2147483647 w 1540"/>
              <a:gd name="T7" fmla="*/ 2147483647 h 971"/>
              <a:gd name="T8" fmla="*/ 2147483647 w 1540"/>
              <a:gd name="T9" fmla="*/ 2147483647 h 971"/>
              <a:gd name="T10" fmla="*/ 2147483647 w 1540"/>
              <a:gd name="T11" fmla="*/ 2147483647 h 971"/>
              <a:gd name="T12" fmla="*/ 2147483647 w 1540"/>
              <a:gd name="T13" fmla="*/ 2147483647 h 971"/>
              <a:gd name="T14" fmla="*/ 2147483647 w 1540"/>
              <a:gd name="T15" fmla="*/ 2147483647 h 971"/>
              <a:gd name="T16" fmla="*/ 2147483647 w 1540"/>
              <a:gd name="T17" fmla="*/ 2147483647 h 9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40"/>
              <a:gd name="T28" fmla="*/ 0 h 971"/>
              <a:gd name="T29" fmla="*/ 1540 w 1540"/>
              <a:gd name="T30" fmla="*/ 971 h 9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40" h="971">
                <a:moveTo>
                  <a:pt x="203" y="295"/>
                </a:moveTo>
                <a:cubicBezTo>
                  <a:pt x="144" y="379"/>
                  <a:pt x="0" y="455"/>
                  <a:pt x="22" y="575"/>
                </a:cubicBezTo>
                <a:cubicBezTo>
                  <a:pt x="44" y="695"/>
                  <a:pt x="137" y="827"/>
                  <a:pt x="252" y="882"/>
                </a:cubicBezTo>
                <a:cubicBezTo>
                  <a:pt x="367" y="937"/>
                  <a:pt x="585" y="971"/>
                  <a:pt x="735" y="970"/>
                </a:cubicBezTo>
                <a:cubicBezTo>
                  <a:pt x="885" y="969"/>
                  <a:pt x="1027" y="885"/>
                  <a:pt x="1158" y="794"/>
                </a:cubicBezTo>
                <a:cubicBezTo>
                  <a:pt x="1289" y="703"/>
                  <a:pt x="1532" y="641"/>
                  <a:pt x="1536" y="514"/>
                </a:cubicBezTo>
                <a:cubicBezTo>
                  <a:pt x="1540" y="387"/>
                  <a:pt x="1459" y="196"/>
                  <a:pt x="1118" y="98"/>
                </a:cubicBezTo>
                <a:cubicBezTo>
                  <a:pt x="777" y="0"/>
                  <a:pt x="694" y="21"/>
                  <a:pt x="532" y="54"/>
                </a:cubicBezTo>
                <a:cubicBezTo>
                  <a:pt x="370" y="87"/>
                  <a:pt x="262" y="211"/>
                  <a:pt x="203" y="295"/>
                </a:cubicBezTo>
                <a:close/>
              </a:path>
            </a:pathLst>
          </a:cu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586077" y="2781095"/>
            <a:ext cx="333375" cy="282575"/>
          </a:xfrm>
          <a:custGeom>
            <a:avLst/>
            <a:gdLst>
              <a:gd name="T0" fmla="*/ 2147483647 w 1540"/>
              <a:gd name="T1" fmla="*/ 2147483647 h 971"/>
              <a:gd name="T2" fmla="*/ 2147483647 w 1540"/>
              <a:gd name="T3" fmla="*/ 2147483647 h 971"/>
              <a:gd name="T4" fmla="*/ 2147483647 w 1540"/>
              <a:gd name="T5" fmla="*/ 2147483647 h 971"/>
              <a:gd name="T6" fmla="*/ 2147483647 w 1540"/>
              <a:gd name="T7" fmla="*/ 2147483647 h 971"/>
              <a:gd name="T8" fmla="*/ 2147483647 w 1540"/>
              <a:gd name="T9" fmla="*/ 2147483647 h 971"/>
              <a:gd name="T10" fmla="*/ 2147483647 w 1540"/>
              <a:gd name="T11" fmla="*/ 2147483647 h 971"/>
              <a:gd name="T12" fmla="*/ 2147483647 w 1540"/>
              <a:gd name="T13" fmla="*/ 2147483647 h 971"/>
              <a:gd name="T14" fmla="*/ 2147483647 w 1540"/>
              <a:gd name="T15" fmla="*/ 2147483647 h 971"/>
              <a:gd name="T16" fmla="*/ 2147483647 w 1540"/>
              <a:gd name="T17" fmla="*/ 2147483647 h 9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40"/>
              <a:gd name="T28" fmla="*/ 0 h 971"/>
              <a:gd name="T29" fmla="*/ 1540 w 1540"/>
              <a:gd name="T30" fmla="*/ 971 h 9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40" h="971">
                <a:moveTo>
                  <a:pt x="203" y="295"/>
                </a:moveTo>
                <a:cubicBezTo>
                  <a:pt x="144" y="379"/>
                  <a:pt x="0" y="455"/>
                  <a:pt x="22" y="575"/>
                </a:cubicBezTo>
                <a:cubicBezTo>
                  <a:pt x="44" y="695"/>
                  <a:pt x="137" y="827"/>
                  <a:pt x="252" y="882"/>
                </a:cubicBezTo>
                <a:cubicBezTo>
                  <a:pt x="367" y="937"/>
                  <a:pt x="585" y="971"/>
                  <a:pt x="735" y="970"/>
                </a:cubicBezTo>
                <a:cubicBezTo>
                  <a:pt x="885" y="969"/>
                  <a:pt x="1027" y="885"/>
                  <a:pt x="1158" y="794"/>
                </a:cubicBezTo>
                <a:cubicBezTo>
                  <a:pt x="1289" y="703"/>
                  <a:pt x="1532" y="641"/>
                  <a:pt x="1536" y="514"/>
                </a:cubicBezTo>
                <a:cubicBezTo>
                  <a:pt x="1540" y="387"/>
                  <a:pt x="1459" y="196"/>
                  <a:pt x="1118" y="98"/>
                </a:cubicBezTo>
                <a:cubicBezTo>
                  <a:pt x="777" y="0"/>
                  <a:pt x="694" y="21"/>
                  <a:pt x="532" y="54"/>
                </a:cubicBezTo>
                <a:cubicBezTo>
                  <a:pt x="370" y="87"/>
                  <a:pt x="262" y="211"/>
                  <a:pt x="203" y="295"/>
                </a:cubicBezTo>
                <a:close/>
              </a:path>
            </a:pathLst>
          </a:custGeom>
          <a:solidFill>
            <a:srgbClr val="0066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Freeform 8"/>
          <p:cNvSpPr>
            <a:spLocks/>
          </p:cNvSpPr>
          <p:nvPr/>
        </p:nvSpPr>
        <p:spPr bwMode="auto">
          <a:xfrm>
            <a:off x="2641264" y="3082720"/>
            <a:ext cx="2097088" cy="1306512"/>
          </a:xfrm>
          <a:custGeom>
            <a:avLst/>
            <a:gdLst>
              <a:gd name="T0" fmla="*/ 2147483647 w 1540"/>
              <a:gd name="T1" fmla="*/ 2147483647 h 971"/>
              <a:gd name="T2" fmla="*/ 2147483647 w 1540"/>
              <a:gd name="T3" fmla="*/ 2147483647 h 971"/>
              <a:gd name="T4" fmla="*/ 2147483647 w 1540"/>
              <a:gd name="T5" fmla="*/ 2147483647 h 971"/>
              <a:gd name="T6" fmla="*/ 2147483647 w 1540"/>
              <a:gd name="T7" fmla="*/ 2147483647 h 971"/>
              <a:gd name="T8" fmla="*/ 2147483647 w 1540"/>
              <a:gd name="T9" fmla="*/ 2147483647 h 971"/>
              <a:gd name="T10" fmla="*/ 2147483647 w 1540"/>
              <a:gd name="T11" fmla="*/ 2147483647 h 971"/>
              <a:gd name="T12" fmla="*/ 2147483647 w 1540"/>
              <a:gd name="T13" fmla="*/ 2147483647 h 971"/>
              <a:gd name="T14" fmla="*/ 2147483647 w 1540"/>
              <a:gd name="T15" fmla="*/ 2147483647 h 971"/>
              <a:gd name="T16" fmla="*/ 2147483647 w 1540"/>
              <a:gd name="T17" fmla="*/ 2147483647 h 9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40"/>
              <a:gd name="T28" fmla="*/ 0 h 971"/>
              <a:gd name="T29" fmla="*/ 1540 w 1540"/>
              <a:gd name="T30" fmla="*/ 971 h 9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40" h="971">
                <a:moveTo>
                  <a:pt x="203" y="295"/>
                </a:moveTo>
                <a:cubicBezTo>
                  <a:pt x="144" y="379"/>
                  <a:pt x="0" y="455"/>
                  <a:pt x="22" y="575"/>
                </a:cubicBezTo>
                <a:cubicBezTo>
                  <a:pt x="44" y="695"/>
                  <a:pt x="137" y="827"/>
                  <a:pt x="252" y="882"/>
                </a:cubicBezTo>
                <a:cubicBezTo>
                  <a:pt x="367" y="937"/>
                  <a:pt x="585" y="971"/>
                  <a:pt x="735" y="970"/>
                </a:cubicBezTo>
                <a:cubicBezTo>
                  <a:pt x="885" y="969"/>
                  <a:pt x="1027" y="885"/>
                  <a:pt x="1158" y="794"/>
                </a:cubicBezTo>
                <a:cubicBezTo>
                  <a:pt x="1289" y="703"/>
                  <a:pt x="1532" y="641"/>
                  <a:pt x="1536" y="514"/>
                </a:cubicBezTo>
                <a:cubicBezTo>
                  <a:pt x="1540" y="387"/>
                  <a:pt x="1459" y="196"/>
                  <a:pt x="1118" y="98"/>
                </a:cubicBezTo>
                <a:cubicBezTo>
                  <a:pt x="777" y="0"/>
                  <a:pt x="694" y="21"/>
                  <a:pt x="532" y="54"/>
                </a:cubicBezTo>
                <a:cubicBezTo>
                  <a:pt x="370" y="87"/>
                  <a:pt x="262" y="211"/>
                  <a:pt x="203" y="295"/>
                </a:cubicBezTo>
                <a:close/>
              </a:path>
            </a:pathLst>
          </a:cu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7894" name="Freeform 7"/>
          <p:cNvSpPr>
            <a:spLocks/>
          </p:cNvSpPr>
          <p:nvPr/>
        </p:nvSpPr>
        <p:spPr bwMode="auto">
          <a:xfrm>
            <a:off x="3660439" y="2352470"/>
            <a:ext cx="1941513" cy="1590675"/>
          </a:xfrm>
          <a:custGeom>
            <a:avLst/>
            <a:gdLst>
              <a:gd name="T0" fmla="*/ 2147483647 w 1223"/>
              <a:gd name="T1" fmla="*/ 2147483647 h 1002"/>
              <a:gd name="T2" fmla="*/ 2147483647 w 1223"/>
              <a:gd name="T3" fmla="*/ 2147483647 h 1002"/>
              <a:gd name="T4" fmla="*/ 2147483647 w 1223"/>
              <a:gd name="T5" fmla="*/ 2147483647 h 1002"/>
              <a:gd name="T6" fmla="*/ 2147483647 w 1223"/>
              <a:gd name="T7" fmla="*/ 2147483647 h 1002"/>
              <a:gd name="T8" fmla="*/ 2147483647 w 1223"/>
              <a:gd name="T9" fmla="*/ 2147483647 h 1002"/>
              <a:gd name="T10" fmla="*/ 2147483647 w 1223"/>
              <a:gd name="T11" fmla="*/ 2147483647 h 1002"/>
              <a:gd name="T12" fmla="*/ 2147483647 w 1223"/>
              <a:gd name="T13" fmla="*/ 2147483647 h 1002"/>
              <a:gd name="T14" fmla="*/ 2147483647 w 1223"/>
              <a:gd name="T15" fmla="*/ 2147483647 h 1002"/>
              <a:gd name="T16" fmla="*/ 2147483647 w 1223"/>
              <a:gd name="T17" fmla="*/ 2147483647 h 100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3"/>
              <a:gd name="T28" fmla="*/ 0 h 1002"/>
              <a:gd name="T29" fmla="*/ 1223 w 1223"/>
              <a:gd name="T30" fmla="*/ 1002 h 100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3" h="1002">
                <a:moveTo>
                  <a:pt x="906" y="29"/>
                </a:moveTo>
                <a:cubicBezTo>
                  <a:pt x="990" y="58"/>
                  <a:pt x="1078" y="107"/>
                  <a:pt x="1133" y="202"/>
                </a:cubicBezTo>
                <a:cubicBezTo>
                  <a:pt x="1188" y="297"/>
                  <a:pt x="1223" y="482"/>
                  <a:pt x="1184" y="578"/>
                </a:cubicBezTo>
                <a:cubicBezTo>
                  <a:pt x="1144" y="674"/>
                  <a:pt x="1013" y="761"/>
                  <a:pt x="920" y="835"/>
                </a:cubicBezTo>
                <a:cubicBezTo>
                  <a:pt x="827" y="909"/>
                  <a:pt x="692" y="921"/>
                  <a:pt x="560" y="923"/>
                </a:cubicBezTo>
                <a:cubicBezTo>
                  <a:pt x="428" y="924"/>
                  <a:pt x="243" y="1002"/>
                  <a:pt x="168" y="915"/>
                </a:cubicBezTo>
                <a:cubicBezTo>
                  <a:pt x="94" y="829"/>
                  <a:pt x="0" y="594"/>
                  <a:pt x="154" y="355"/>
                </a:cubicBezTo>
                <a:cubicBezTo>
                  <a:pt x="308" y="116"/>
                  <a:pt x="405" y="149"/>
                  <a:pt x="523" y="92"/>
                </a:cubicBezTo>
                <a:cubicBezTo>
                  <a:pt x="641" y="34"/>
                  <a:pt x="823" y="0"/>
                  <a:pt x="906" y="29"/>
                </a:cubicBezTo>
                <a:close/>
              </a:path>
            </a:pathLst>
          </a:custGeom>
          <a:solidFill>
            <a:srgbClr val="3333CC">
              <a:alpha val="79999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6" descr="http://www.privateislandsonline.com/content/listings/1086/cimage_ef6415ad37-thumb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8862" y="1161361"/>
            <a:ext cx="4696497" cy="255596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9698" name="Picture 2" descr="https://encrypted-tbn1.gstatic.com/images?q=tbn:ANd9GcSMDUfsnHdLjhOEVixkYoGAc5PHXU13VFOalu13WccvvEjGuZN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061" y="1202933"/>
            <a:ext cx="2619375" cy="1743076"/>
          </a:xfrm>
          <a:prstGeom prst="rect">
            <a:avLst/>
          </a:prstGeom>
          <a:noFill/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438150" y="271463"/>
            <a:ext cx="85587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 err="1">
                <a:solidFill>
                  <a:srgbClr val="F00000"/>
                </a:solidFill>
              </a:rPr>
              <a:t>founder</a:t>
            </a:r>
            <a:r>
              <a:rPr lang="cs-CZ" b="0" dirty="0">
                <a:solidFill>
                  <a:srgbClr val="F00000"/>
                </a:solidFill>
              </a:rPr>
              <a:t>-flush model:</a:t>
            </a:r>
            <a:r>
              <a:rPr lang="cs-CZ" b="0" dirty="0"/>
              <a:t> </a:t>
            </a:r>
            <a:r>
              <a:rPr lang="cs-CZ" b="0" i="1" dirty="0" err="1"/>
              <a:t>Drosophila</a:t>
            </a:r>
            <a:br>
              <a:rPr lang="cs-CZ" b="0" i="1" dirty="0"/>
            </a:br>
            <a:r>
              <a:rPr lang="cs-CZ" b="0" i="1" dirty="0"/>
              <a:t>  </a:t>
            </a:r>
            <a:r>
              <a:rPr lang="cs-CZ" b="0" dirty="0" err="1"/>
              <a:t>colonisation</a:t>
            </a:r>
            <a:r>
              <a:rPr lang="cs-CZ" b="0" dirty="0"/>
              <a:t> </a:t>
            </a:r>
            <a:r>
              <a:rPr lang="cs-CZ" b="0" dirty="0" err="1"/>
              <a:t>of</a:t>
            </a:r>
            <a:r>
              <a:rPr lang="cs-CZ" b="0" dirty="0"/>
              <a:t> a novel environment – no </a:t>
            </a:r>
            <a:r>
              <a:rPr lang="cs-CZ" b="0" dirty="0" err="1"/>
              <a:t>selection</a:t>
            </a:r>
            <a:r>
              <a:rPr lang="cs-CZ" b="0" dirty="0"/>
              <a:t> </a:t>
            </a:r>
            <a:r>
              <a:rPr lang="cs-CZ" b="0" dirty="0">
                <a:sym typeface="Symbol" pitchFamily="18" charset="2"/>
              </a:rPr>
              <a:t> rapid divergence</a:t>
            </a:r>
            <a:r>
              <a:rPr lang="cs-CZ" b="0" dirty="0"/>
              <a:t> </a:t>
            </a:r>
          </a:p>
        </p:txBody>
      </p:sp>
      <p:grpSp>
        <p:nvGrpSpPr>
          <p:cNvPr id="29" name="Skupina 28"/>
          <p:cNvGrpSpPr/>
          <p:nvPr/>
        </p:nvGrpSpPr>
        <p:grpSpPr>
          <a:xfrm>
            <a:off x="438150" y="3485478"/>
            <a:ext cx="4039908" cy="3049793"/>
            <a:chOff x="438150" y="3485478"/>
            <a:chExt cx="4039908" cy="3049793"/>
          </a:xfrm>
        </p:grpSpPr>
        <p:sp>
          <p:nvSpPr>
            <p:cNvPr id="24" name="Obdélníkový popisek 23"/>
            <p:cNvSpPr/>
            <p:nvPr/>
          </p:nvSpPr>
          <p:spPr bwMode="auto">
            <a:xfrm>
              <a:off x="438150" y="3485478"/>
              <a:ext cx="4037031" cy="3044414"/>
            </a:xfrm>
            <a:prstGeom prst="wedgeRectCallout">
              <a:avLst>
                <a:gd name="adj1" fmla="val 64972"/>
                <a:gd name="adj2" fmla="val -79196"/>
              </a:avLst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9700" name="Picture 4" descr="http://media-cdn.tripadvisor.com/media/photo-s/02/f7/b7/89/caption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8150" y="3509012"/>
              <a:ext cx="4039908" cy="3026259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  <p:cxnSp>
        <p:nvCxnSpPr>
          <p:cNvPr id="22" name="Přímá spojovací šipka 21"/>
          <p:cNvCxnSpPr/>
          <p:nvPr/>
        </p:nvCxnSpPr>
        <p:spPr bwMode="auto">
          <a:xfrm>
            <a:off x="3162748" y="2173045"/>
            <a:ext cx="1183341" cy="17212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00000"/>
            </a:solidFill>
            <a:prstDash val="sysDash"/>
            <a:round/>
            <a:headEnd type="none" w="med" len="med"/>
            <a:tailEnd type="triangle" w="med" len="med"/>
          </a:ln>
          <a:effectLst/>
        </p:spPr>
      </p:cxnSp>
      <p:pic>
        <p:nvPicPr>
          <p:cNvPr id="29706" name="Picture 10" descr="http://rice.bio.indiana.edu:7082/images/Drosophilidae/Drosophila_capnoptera_m/Drosophila_capnoptera.jpg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5351517" y="4303058"/>
            <a:ext cx="2767601" cy="1845068"/>
          </a:xfrm>
          <a:prstGeom prst="rect">
            <a:avLst/>
          </a:prstGeom>
          <a:noFill/>
        </p:spPr>
      </p:pic>
      <p:sp>
        <p:nvSpPr>
          <p:cNvPr id="30" name="Šipka doprava 29"/>
          <p:cNvSpPr/>
          <p:nvPr/>
        </p:nvSpPr>
        <p:spPr bwMode="auto">
          <a:xfrm>
            <a:off x="4604273" y="4873214"/>
            <a:ext cx="559398" cy="527125"/>
          </a:xfrm>
          <a:prstGeom prst="rightArrow">
            <a:avLst/>
          </a:prstGeom>
          <a:solidFill>
            <a:srgbClr val="F00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2489013" y="271463"/>
            <a:ext cx="4049507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Allo-</a:t>
            </a:r>
            <a:r>
              <a:rPr lang="cs-CZ" sz="24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parapatric</a:t>
            </a:r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4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speciation</a:t>
            </a:r>
            <a:endParaRPr lang="cs-CZ" sz="2400" dirty="0">
              <a:solidFill>
                <a:srgbClr val="F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</a:t>
            </a:r>
            <a:r>
              <a:rPr lang="cs-CZ" sz="24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reinforcement</a:t>
            </a:r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400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speciation</a:t>
            </a:r>
            <a:r>
              <a:rPr lang="cs-CZ" sz="2400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sp>
        <p:nvSpPr>
          <p:cNvPr id="38915" name="Text Box 6"/>
          <p:cNvSpPr txBox="1">
            <a:spLocks noChangeArrowheads="1"/>
          </p:cNvSpPr>
          <p:nvPr/>
        </p:nvSpPr>
        <p:spPr bwMode="auto">
          <a:xfrm>
            <a:off x="438150" y="5010226"/>
            <a:ext cx="70359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b="0" dirty="0" err="1"/>
              <a:t>initial</a:t>
            </a:r>
            <a:r>
              <a:rPr lang="cs-CZ" b="0" dirty="0"/>
              <a:t> </a:t>
            </a:r>
            <a:r>
              <a:rPr lang="cs-CZ" b="0" dirty="0" err="1"/>
              <a:t>geographic</a:t>
            </a:r>
            <a:r>
              <a:rPr lang="cs-CZ" b="0" dirty="0"/>
              <a:t> </a:t>
            </a:r>
            <a:r>
              <a:rPr lang="cs-CZ" b="0" dirty="0" err="1"/>
              <a:t>isolation</a:t>
            </a:r>
            <a:endParaRPr lang="cs-CZ" b="0" dirty="0"/>
          </a:p>
          <a:p>
            <a:pPr>
              <a:spcAft>
                <a:spcPts val="600"/>
              </a:spcAft>
            </a:pPr>
            <a:r>
              <a:rPr lang="cs-CZ" b="0" dirty="0" err="1"/>
              <a:t>reproductive</a:t>
            </a:r>
            <a:r>
              <a:rPr lang="cs-CZ" b="0" dirty="0"/>
              <a:t> </a:t>
            </a:r>
            <a:r>
              <a:rPr lang="cs-CZ" b="0" dirty="0" err="1"/>
              <a:t>isolation</a:t>
            </a:r>
            <a:r>
              <a:rPr lang="cs-CZ" b="0" dirty="0"/>
              <a:t> </a:t>
            </a:r>
            <a:r>
              <a:rPr lang="cs-CZ" b="0" dirty="0" err="1"/>
              <a:t>incomplete</a:t>
            </a:r>
            <a:r>
              <a:rPr lang="cs-CZ" b="0" dirty="0"/>
              <a:t> </a:t>
            </a:r>
            <a:r>
              <a:rPr lang="cs-CZ" b="0" dirty="0">
                <a:sym typeface="Symbol" pitchFamily="18" charset="2"/>
              </a:rPr>
              <a:t> </a:t>
            </a:r>
            <a:r>
              <a:rPr lang="cs-CZ" b="0" dirty="0" err="1">
                <a:solidFill>
                  <a:srgbClr val="F00000"/>
                </a:solidFill>
                <a:sym typeface="Symbol" pitchFamily="18" charset="2"/>
              </a:rPr>
              <a:t>secondary</a:t>
            </a:r>
            <a:r>
              <a:rPr lang="cs-CZ" b="0" dirty="0">
                <a:solidFill>
                  <a:srgbClr val="F00000"/>
                </a:solidFill>
                <a:sym typeface="Symbol" pitchFamily="18" charset="2"/>
              </a:rPr>
              <a:t> hybrid </a:t>
            </a:r>
            <a:r>
              <a:rPr lang="cs-CZ" b="0" dirty="0" err="1">
                <a:solidFill>
                  <a:srgbClr val="F00000"/>
                </a:solidFill>
                <a:sym typeface="Symbol" pitchFamily="18" charset="2"/>
              </a:rPr>
              <a:t>zone</a:t>
            </a:r>
            <a:endParaRPr lang="cs-CZ" b="0" dirty="0">
              <a:solidFill>
                <a:srgbClr val="F00000"/>
              </a:solidFill>
              <a:sym typeface="Symbol" pitchFamily="18" charset="2"/>
            </a:endParaRPr>
          </a:p>
        </p:txBody>
      </p:sp>
      <p:grpSp>
        <p:nvGrpSpPr>
          <p:cNvPr id="9" name="Skupina 8"/>
          <p:cNvGrpSpPr/>
          <p:nvPr/>
        </p:nvGrpSpPr>
        <p:grpSpPr>
          <a:xfrm>
            <a:off x="1566153" y="2198483"/>
            <a:ext cx="5372100" cy="2092325"/>
            <a:chOff x="1544638" y="1133475"/>
            <a:chExt cx="5372100" cy="2092325"/>
          </a:xfrm>
        </p:grpSpPr>
        <p:pic>
          <p:nvPicPr>
            <p:cNvPr id="3891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29140"/>
            <a:stretch>
              <a:fillRect/>
            </a:stretch>
          </p:blipFill>
          <p:spPr bwMode="auto">
            <a:xfrm>
              <a:off x="1544638" y="1133475"/>
              <a:ext cx="5372100" cy="209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18" name="Oval 8"/>
            <p:cNvSpPr>
              <a:spLocks noChangeArrowheads="1"/>
            </p:cNvSpPr>
            <p:nvPr/>
          </p:nvSpPr>
          <p:spPr bwMode="auto">
            <a:xfrm>
              <a:off x="5486401" y="1204913"/>
              <a:ext cx="527050" cy="400050"/>
            </a:xfrm>
            <a:prstGeom prst="ellipse">
              <a:avLst/>
            </a:prstGeom>
            <a:solidFill>
              <a:srgbClr val="03F7E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8919" name="Rectangle 7"/>
            <p:cNvSpPr>
              <a:spLocks noChangeArrowheads="1"/>
            </p:cNvSpPr>
            <p:nvPr/>
          </p:nvSpPr>
          <p:spPr bwMode="auto">
            <a:xfrm rot="1459874">
              <a:off x="5726113" y="1193800"/>
              <a:ext cx="152400" cy="44132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38920" name="AutoShape 10"/>
          <p:cNvSpPr>
            <a:spLocks noChangeArrowheads="1"/>
          </p:cNvSpPr>
          <p:nvPr/>
        </p:nvSpPr>
        <p:spPr bwMode="auto">
          <a:xfrm>
            <a:off x="6876341" y="2247696"/>
            <a:ext cx="1700213" cy="623888"/>
          </a:xfrm>
          <a:prstGeom prst="wedgeRectCallout">
            <a:avLst>
              <a:gd name="adj1" fmla="val -105088"/>
              <a:gd name="adj2" fmla="val -903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 err="1"/>
              <a:t>secondary</a:t>
            </a:r>
            <a:r>
              <a:rPr lang="cs-CZ" sz="1600" b="0" dirty="0"/>
              <a:t> hybrid </a:t>
            </a:r>
            <a:r>
              <a:rPr lang="cs-CZ" sz="1600" b="0" dirty="0" err="1"/>
              <a:t>zone</a:t>
            </a:r>
            <a:endParaRPr lang="cs-CZ" sz="1600" b="0" dirty="0"/>
          </a:p>
        </p:txBody>
      </p:sp>
      <p:sp>
        <p:nvSpPr>
          <p:cNvPr id="10" name="Obdélník 9"/>
          <p:cNvSpPr/>
          <p:nvPr/>
        </p:nvSpPr>
        <p:spPr>
          <a:xfrm>
            <a:off x="438150" y="1369214"/>
            <a:ext cx="65005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  <a:sym typeface="Symbol" pitchFamily="18" charset="2"/>
              </a:rPr>
              <a:t>A. R. </a:t>
            </a:r>
            <a:r>
              <a:rPr lang="cs-CZ" b="0" dirty="0" err="1">
                <a:solidFill>
                  <a:srgbClr val="003399"/>
                </a:solidFill>
                <a:sym typeface="Symbol" pitchFamily="18" charset="2"/>
              </a:rPr>
              <a:t>Wallace</a:t>
            </a:r>
            <a:r>
              <a:rPr lang="cs-CZ" b="0" dirty="0">
                <a:sym typeface="Symbol" pitchFamily="18" charset="2"/>
              </a:rPr>
              <a:t>, </a:t>
            </a:r>
            <a:r>
              <a:rPr lang="cs-CZ" b="0" dirty="0">
                <a:solidFill>
                  <a:srgbClr val="003399"/>
                </a:solidFill>
                <a:sym typeface="Symbol" pitchFamily="18" charset="2"/>
              </a:rPr>
              <a:t>R. A. </a:t>
            </a:r>
            <a:r>
              <a:rPr lang="cs-CZ" b="0" dirty="0" err="1">
                <a:solidFill>
                  <a:srgbClr val="003399"/>
                </a:solidFill>
                <a:sym typeface="Symbol" pitchFamily="18" charset="2"/>
              </a:rPr>
              <a:t>Fisher</a:t>
            </a:r>
            <a:r>
              <a:rPr lang="cs-CZ" b="0" dirty="0">
                <a:sym typeface="Symbol" pitchFamily="18" charset="2"/>
              </a:rPr>
              <a:t>, </a:t>
            </a:r>
            <a:r>
              <a:rPr lang="cs-CZ" b="0" dirty="0">
                <a:solidFill>
                  <a:srgbClr val="003399"/>
                </a:solidFill>
                <a:sym typeface="Symbol" pitchFamily="18" charset="2"/>
              </a:rPr>
              <a:t>T. </a:t>
            </a:r>
            <a:r>
              <a:rPr lang="cs-CZ" b="0" dirty="0" err="1">
                <a:solidFill>
                  <a:srgbClr val="003399"/>
                </a:solidFill>
                <a:sym typeface="Symbol" pitchFamily="18" charset="2"/>
              </a:rPr>
              <a:t>Dobzhansky</a:t>
            </a:r>
            <a:endParaRPr lang="cs-CZ" b="0" dirty="0">
              <a:solidFill>
                <a:srgbClr val="003399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 Box 13"/>
          <p:cNvSpPr txBox="1">
            <a:spLocks noChangeArrowheads="1"/>
          </p:cNvSpPr>
          <p:nvPr/>
        </p:nvSpPr>
        <p:spPr bwMode="auto">
          <a:xfrm>
            <a:off x="911074" y="2680634"/>
            <a:ext cx="21435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b="0" dirty="0" err="1"/>
              <a:t>European</a:t>
            </a:r>
            <a:r>
              <a:rPr lang="cs-CZ" sz="1600" b="0" dirty="0"/>
              <a:t> </a:t>
            </a:r>
            <a:r>
              <a:rPr lang="cs-CZ" sz="1600" b="0" dirty="0" err="1"/>
              <a:t>herring</a:t>
            </a:r>
            <a:r>
              <a:rPr lang="cs-CZ" sz="1600" b="0" dirty="0"/>
              <a:t> </a:t>
            </a:r>
            <a:r>
              <a:rPr lang="cs-CZ" sz="1600" b="0" dirty="0" err="1"/>
              <a:t>gull</a:t>
            </a:r>
            <a:endParaRPr lang="cs-CZ" sz="1600" b="0" dirty="0"/>
          </a:p>
          <a:p>
            <a:pPr algn="ctr"/>
            <a:r>
              <a:rPr lang="cs-CZ" sz="1600" b="0" dirty="0"/>
              <a:t>(</a:t>
            </a:r>
            <a:r>
              <a:rPr lang="cs-CZ" sz="1600" b="0" i="1" dirty="0" err="1"/>
              <a:t>Larus</a:t>
            </a:r>
            <a:r>
              <a:rPr lang="cs-CZ" sz="1600" b="0" i="1" dirty="0"/>
              <a:t> </a:t>
            </a:r>
            <a:r>
              <a:rPr lang="cs-CZ" sz="1600" b="0" i="1" dirty="0" err="1"/>
              <a:t>argent</a:t>
            </a:r>
            <a:r>
              <a:rPr lang="en-US" sz="1600" b="0" i="1" dirty="0" err="1"/>
              <a:t>atus</a:t>
            </a:r>
            <a:r>
              <a:rPr lang="cs-CZ" sz="1600" b="0" dirty="0"/>
              <a:t>)</a:t>
            </a:r>
          </a:p>
        </p:txBody>
      </p:sp>
      <p:pic>
        <p:nvPicPr>
          <p:cNvPr id="32773" name="Picture 15" descr="File:Larus argentatus ad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5362" t="17000" r="15024" b="14857"/>
          <a:stretch>
            <a:fillRect/>
          </a:stretch>
        </p:blipFill>
        <p:spPr bwMode="auto">
          <a:xfrm>
            <a:off x="997548" y="219075"/>
            <a:ext cx="3392685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2774" name="Picture 17" descr="zafferano"/>
          <p:cNvPicPr>
            <a:picLocks noChangeAspect="1" noChangeArrowheads="1"/>
          </p:cNvPicPr>
          <p:nvPr/>
        </p:nvPicPr>
        <p:blipFill>
          <a:blip r:embed="rId5" cstate="print"/>
          <a:srcRect l="4489" r="8488"/>
          <a:stretch>
            <a:fillRect/>
          </a:stretch>
        </p:blipFill>
        <p:spPr bwMode="auto">
          <a:xfrm>
            <a:off x="438150" y="4199404"/>
            <a:ext cx="3295384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11618" name="Picture 2" descr="Larus argentatus map.sv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71248" y="219076"/>
            <a:ext cx="3197758" cy="3169584"/>
          </a:xfrm>
          <a:prstGeom prst="rect">
            <a:avLst/>
          </a:prstGeom>
          <a:noFill/>
        </p:spPr>
      </p:pic>
      <p:pic>
        <p:nvPicPr>
          <p:cNvPr id="111622" name="Picture 6" descr="http://www.avibirds.com/migration/Lesser%20Black-Backed%20Gul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6747" y="3563425"/>
            <a:ext cx="4647253" cy="3143968"/>
          </a:xfrm>
          <a:prstGeom prst="rect">
            <a:avLst/>
          </a:prstGeom>
          <a:noFill/>
        </p:spPr>
      </p:pic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174637" y="3639858"/>
            <a:ext cx="23711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b="0" dirty="0" err="1"/>
              <a:t>lesser</a:t>
            </a:r>
            <a:r>
              <a:rPr lang="cs-CZ" sz="1600" b="0" dirty="0"/>
              <a:t> </a:t>
            </a:r>
            <a:r>
              <a:rPr lang="cs-CZ" sz="1600" b="0" dirty="0" err="1"/>
              <a:t>black-backed</a:t>
            </a:r>
            <a:r>
              <a:rPr lang="cs-CZ" sz="1600" b="0" dirty="0"/>
              <a:t> </a:t>
            </a:r>
            <a:r>
              <a:rPr lang="cs-CZ" sz="1600" b="0" dirty="0" err="1"/>
              <a:t>gull</a:t>
            </a:r>
            <a:endParaRPr lang="cs-CZ" sz="1600" b="0" dirty="0"/>
          </a:p>
          <a:p>
            <a:pPr algn="ctr"/>
            <a:r>
              <a:rPr lang="cs-CZ" sz="1600" b="0" dirty="0"/>
              <a:t>(</a:t>
            </a:r>
            <a:r>
              <a:rPr lang="cs-CZ" sz="1600" b="0" i="1" dirty="0"/>
              <a:t>L. </a:t>
            </a:r>
            <a:r>
              <a:rPr lang="cs-CZ" sz="1600" b="0" i="1" dirty="0" err="1"/>
              <a:t>fuscus</a:t>
            </a:r>
            <a:r>
              <a:rPr lang="cs-CZ" sz="1600" b="0" dirty="0"/>
              <a:t>)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6"/>
          <p:cNvSpPr txBox="1">
            <a:spLocks noChangeArrowheads="1"/>
          </p:cNvSpPr>
          <p:nvPr/>
        </p:nvSpPr>
        <p:spPr bwMode="auto">
          <a:xfrm>
            <a:off x="438150" y="2243572"/>
            <a:ext cx="76099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>
                <a:sym typeface="Symbol" pitchFamily="18" charset="2"/>
              </a:rPr>
              <a:t>selection against hybrids  formation of prezygotic barrier </a:t>
            </a:r>
            <a:br>
              <a:rPr lang="en-GB" b="0">
                <a:sym typeface="Symbol" pitchFamily="18" charset="2"/>
              </a:rPr>
            </a:br>
            <a:r>
              <a:rPr lang="en-GB" b="0">
                <a:sym typeface="Symbol" pitchFamily="18" charset="2"/>
              </a:rPr>
              <a:t>   strenghtening of isolation (</a:t>
            </a:r>
            <a:r>
              <a:rPr lang="en-GB" b="0">
                <a:solidFill>
                  <a:srgbClr val="F00000"/>
                </a:solidFill>
                <a:sym typeface="Symbol" pitchFamily="18" charset="2"/>
              </a:rPr>
              <a:t>reinforcement</a:t>
            </a:r>
            <a:r>
              <a:rPr lang="en-GB" b="0">
                <a:sym typeface="Symbol" pitchFamily="18" charset="2"/>
              </a:rPr>
              <a:t>) = Wallace´s effect</a:t>
            </a:r>
            <a:endParaRPr lang="en-GB" b="0">
              <a:solidFill>
                <a:srgbClr val="003399"/>
              </a:solidFill>
              <a:sym typeface="Symbol" pitchFamily="18" charset="2"/>
            </a:endParaRPr>
          </a:p>
        </p:txBody>
      </p:sp>
      <p:grpSp>
        <p:nvGrpSpPr>
          <p:cNvPr id="43012" name="Group 12"/>
          <p:cNvGrpSpPr>
            <a:grpSpLocks noChangeAspect="1"/>
          </p:cNvGrpSpPr>
          <p:nvPr/>
        </p:nvGrpSpPr>
        <p:grpSpPr bwMode="auto">
          <a:xfrm>
            <a:off x="2073312" y="477259"/>
            <a:ext cx="4069304" cy="1584912"/>
            <a:chOff x="1120" y="701"/>
            <a:chExt cx="3384" cy="1318"/>
          </a:xfrm>
        </p:grpSpPr>
        <p:pic>
          <p:nvPicPr>
            <p:cNvPr id="43013" name="Picture 13"/>
            <p:cNvPicPr>
              <a:picLocks noChangeAspect="1" noChangeArrowheads="1"/>
            </p:cNvPicPr>
            <p:nvPr/>
          </p:nvPicPr>
          <p:blipFill>
            <a:blip r:embed="rId3" cstate="print"/>
            <a:srcRect t="29140"/>
            <a:stretch>
              <a:fillRect/>
            </a:stretch>
          </p:blipFill>
          <p:spPr bwMode="auto">
            <a:xfrm>
              <a:off x="1120" y="701"/>
              <a:ext cx="3384" cy="1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14" name="Oval 14"/>
            <p:cNvSpPr>
              <a:spLocks noChangeArrowheads="1"/>
            </p:cNvSpPr>
            <p:nvPr/>
          </p:nvSpPr>
          <p:spPr bwMode="auto">
            <a:xfrm>
              <a:off x="3603" y="746"/>
              <a:ext cx="332" cy="252"/>
            </a:xfrm>
            <a:prstGeom prst="ellipse">
              <a:avLst/>
            </a:prstGeom>
            <a:solidFill>
              <a:srgbClr val="03F7E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3015" name="Rectangle 15"/>
            <p:cNvSpPr>
              <a:spLocks noChangeArrowheads="1"/>
            </p:cNvSpPr>
            <p:nvPr/>
          </p:nvSpPr>
          <p:spPr bwMode="auto">
            <a:xfrm rot="1459874">
              <a:off x="3754" y="739"/>
              <a:ext cx="96" cy="27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6230883" y="411312"/>
            <a:ext cx="1700213" cy="623888"/>
          </a:xfrm>
          <a:prstGeom prst="wedgeRectCallout">
            <a:avLst>
              <a:gd name="adj1" fmla="val -105088"/>
              <a:gd name="adj2" fmla="val -903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 b="0"/>
              <a:t>selection against hybrids</a:t>
            </a:r>
          </a:p>
        </p:txBody>
      </p:sp>
      <p:pic>
        <p:nvPicPr>
          <p:cNvPr id="108546" name="Picture 2" descr="http://www.evolution-textbook.org/content/free/figures/22_EVOW_Art/11_EVOW_CH22.jp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7010" r="5681" b="46825"/>
          <a:stretch>
            <a:fillRect/>
          </a:stretch>
        </p:blipFill>
        <p:spPr bwMode="auto">
          <a:xfrm>
            <a:off x="1097280" y="3494060"/>
            <a:ext cx="7003228" cy="3046591"/>
          </a:xfrm>
          <a:prstGeom prst="rect">
            <a:avLst/>
          </a:prstGeom>
          <a:noFill/>
        </p:spPr>
      </p:pic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767792" y="2984939"/>
            <a:ext cx="1459041" cy="827528"/>
          </a:xfrm>
          <a:prstGeom prst="wedgeRectCallout">
            <a:avLst>
              <a:gd name="adj1" fmla="val 35994"/>
              <a:gd name="adj2" fmla="val 9097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 b="0"/>
              <a:t>faster isolation in contact</a:t>
            </a:r>
          </a:p>
        </p:txBody>
      </p:sp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2835053" y="3158098"/>
            <a:ext cx="1459041" cy="623888"/>
          </a:xfrm>
          <a:prstGeom prst="wedgeRectCallout">
            <a:avLst>
              <a:gd name="adj1" fmla="val 16455"/>
              <a:gd name="adj2" fmla="val 9025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 b="0"/>
              <a:t>allopatric pairs</a:t>
            </a:r>
          </a:p>
        </p:txBody>
      </p:sp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6922959" y="3016469"/>
            <a:ext cx="2077606" cy="748707"/>
          </a:xfrm>
          <a:prstGeom prst="wedgeRectCallout">
            <a:avLst>
              <a:gd name="adj1" fmla="val -41443"/>
              <a:gd name="adj2" fmla="val 7718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 b="0"/>
              <a:t>both sym/parapatric and allopatric pairs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Reinforcement clines AB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980" y="469568"/>
            <a:ext cx="4121150" cy="539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Reinforcement clines ur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1567" y="469568"/>
            <a:ext cx="4121150" cy="539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5129267" y="829930"/>
            <a:ext cx="3068638" cy="1727200"/>
            <a:chOff x="3334" y="2750"/>
            <a:chExt cx="1933" cy="1088"/>
          </a:xfrm>
        </p:grpSpPr>
        <p:sp>
          <p:nvSpPr>
            <p:cNvPr id="5" name="AutoShape 22"/>
            <p:cNvSpPr>
              <a:spLocks noChangeArrowheads="1"/>
            </p:cNvSpPr>
            <p:nvPr/>
          </p:nvSpPr>
          <p:spPr bwMode="auto">
            <a:xfrm rot="5400000">
              <a:off x="3553" y="3075"/>
              <a:ext cx="544" cy="98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8 w 21600"/>
                <a:gd name="T13" fmla="*/ 2906 h 21600"/>
                <a:gd name="T14" fmla="*/ 18225 w 21600"/>
                <a:gd name="T15" fmla="*/ 924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00FF00">
                <a:alpha val="25098"/>
              </a:srgbClr>
            </a:solidFill>
            <a:ln w="952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" name="AutoShape 23"/>
            <p:cNvSpPr>
              <a:spLocks noChangeArrowheads="1"/>
            </p:cNvSpPr>
            <p:nvPr/>
          </p:nvSpPr>
          <p:spPr bwMode="auto">
            <a:xfrm rot="-5400000">
              <a:off x="4505" y="2531"/>
              <a:ext cx="544" cy="98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8 w 21600"/>
                <a:gd name="T13" fmla="*/ 2906 h 21600"/>
                <a:gd name="T14" fmla="*/ 18225 w 21600"/>
                <a:gd name="T15" fmla="*/ 924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00FF00">
                <a:alpha val="25098"/>
              </a:srgbClr>
            </a:solidFill>
            <a:ln w="952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7" name="Oval 24"/>
          <p:cNvSpPr>
            <a:spLocks noChangeArrowheads="1"/>
          </p:cNvSpPr>
          <p:nvPr/>
        </p:nvSpPr>
        <p:spPr bwMode="auto">
          <a:xfrm>
            <a:off x="5778555" y="1261730"/>
            <a:ext cx="1800225" cy="1223963"/>
          </a:xfrm>
          <a:prstGeom prst="ellipse">
            <a:avLst/>
          </a:prstGeom>
          <a:noFill/>
          <a:ln w="50800">
            <a:solidFill>
              <a:srgbClr val="DE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" name="Oval 25"/>
          <p:cNvSpPr>
            <a:spLocks noChangeArrowheads="1"/>
          </p:cNvSpPr>
          <p:nvPr/>
        </p:nvSpPr>
        <p:spPr bwMode="auto">
          <a:xfrm>
            <a:off x="1889180" y="1117268"/>
            <a:ext cx="935037" cy="1223962"/>
          </a:xfrm>
          <a:prstGeom prst="ellipse">
            <a:avLst/>
          </a:prstGeom>
          <a:noFill/>
          <a:ln w="50800">
            <a:solidFill>
              <a:srgbClr val="DE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" name="Oval 31"/>
          <p:cNvSpPr>
            <a:spLocks noChangeArrowheads="1"/>
          </p:cNvSpPr>
          <p:nvPr/>
        </p:nvSpPr>
        <p:spPr bwMode="auto">
          <a:xfrm>
            <a:off x="1528817" y="3996993"/>
            <a:ext cx="1800225" cy="1223962"/>
          </a:xfrm>
          <a:prstGeom prst="ellipse">
            <a:avLst/>
          </a:prstGeom>
          <a:noFill/>
          <a:ln w="50800">
            <a:solidFill>
              <a:srgbClr val="DE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" name="Oval 32"/>
          <p:cNvSpPr>
            <a:spLocks noChangeArrowheads="1"/>
          </p:cNvSpPr>
          <p:nvPr/>
        </p:nvSpPr>
        <p:spPr bwMode="auto">
          <a:xfrm>
            <a:off x="5849992" y="3996993"/>
            <a:ext cx="1800225" cy="1223962"/>
          </a:xfrm>
          <a:prstGeom prst="ellipse">
            <a:avLst/>
          </a:prstGeom>
          <a:noFill/>
          <a:ln w="50800">
            <a:solidFill>
              <a:srgbClr val="DE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82893" y="5958337"/>
            <a:ext cx="9017212" cy="707886"/>
          </a:xfrm>
          <a:prstGeom prst="rect">
            <a:avLst/>
          </a:prstGeom>
          <a:solidFill>
            <a:srgbClr val="FFFF66">
              <a:alpha val="50196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2000" b="0" dirty="0" err="1">
                <a:latin typeface="Arial" pitchFamily="34" charset="0"/>
                <a:cs typeface="Arial" pitchFamily="34" charset="0"/>
              </a:rPr>
              <a:t>Both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 err="1">
                <a:latin typeface="Arial" pitchFamily="34" charset="0"/>
                <a:cs typeface="Arial" pitchFamily="34" charset="0"/>
              </a:rPr>
              <a:t>female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and male preference show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reinforcement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in </a:t>
            </a:r>
            <a:r>
              <a:rPr lang="cs-CZ" sz="2000" b="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 err="1">
                <a:latin typeface="Arial" pitchFamily="34" charset="0"/>
                <a:cs typeface="Arial" pitchFamily="34" charset="0"/>
              </a:rPr>
              <a:t>zone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centre 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</a:p>
          <a:p>
            <a:pPr algn="ctr"/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prezygotic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barrier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probably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contributes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to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reproductive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isolation</a:t>
            </a:r>
            <a:endParaRPr lang="cs-CZ" sz="2000" b="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 flipH="1">
            <a:off x="5952532" y="5453062"/>
            <a:ext cx="3191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0" dirty="0" err="1"/>
              <a:t>Vošlajerová</a:t>
            </a:r>
            <a:r>
              <a:rPr lang="cs-CZ" sz="1600" b="0" dirty="0"/>
              <a:t> Bímová </a:t>
            </a:r>
            <a:r>
              <a:rPr lang="cs-CZ" sz="1600" b="0" dirty="0" err="1"/>
              <a:t>et</a:t>
            </a:r>
            <a:r>
              <a:rPr lang="cs-CZ" sz="1600" b="0" dirty="0"/>
              <a:t> </a:t>
            </a:r>
            <a:r>
              <a:rPr lang="cs-CZ" sz="1600" b="0" dirty="0" err="1"/>
              <a:t>al</a:t>
            </a:r>
            <a:r>
              <a:rPr lang="cs-CZ" sz="1600" b="0" dirty="0"/>
              <a:t>. (2011)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2704036" y="271463"/>
            <a:ext cx="3589187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40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Parapatric speciation</a:t>
            </a:r>
          </a:p>
        </p:txBody>
      </p:sp>
      <p:sp>
        <p:nvSpPr>
          <p:cNvPr id="44035" name="Freeform 3"/>
          <p:cNvSpPr>
            <a:spLocks/>
          </p:cNvSpPr>
          <p:nvPr/>
        </p:nvSpPr>
        <p:spPr bwMode="auto">
          <a:xfrm>
            <a:off x="2803525" y="1168400"/>
            <a:ext cx="3095625" cy="1973263"/>
          </a:xfrm>
          <a:custGeom>
            <a:avLst/>
            <a:gdLst>
              <a:gd name="T0" fmla="*/ 2147483647 w 1950"/>
              <a:gd name="T1" fmla="*/ 2147483647 h 1243"/>
              <a:gd name="T2" fmla="*/ 2147483647 w 1950"/>
              <a:gd name="T3" fmla="*/ 2147483647 h 1243"/>
              <a:gd name="T4" fmla="*/ 2147483647 w 1950"/>
              <a:gd name="T5" fmla="*/ 2147483647 h 1243"/>
              <a:gd name="T6" fmla="*/ 2147483647 w 1950"/>
              <a:gd name="T7" fmla="*/ 2147483647 h 1243"/>
              <a:gd name="T8" fmla="*/ 2147483647 w 1950"/>
              <a:gd name="T9" fmla="*/ 2147483647 h 1243"/>
              <a:gd name="T10" fmla="*/ 2147483647 w 1950"/>
              <a:gd name="T11" fmla="*/ 2147483647 h 1243"/>
              <a:gd name="T12" fmla="*/ 2147483647 w 1950"/>
              <a:gd name="T13" fmla="*/ 2147483647 h 1243"/>
              <a:gd name="T14" fmla="*/ 2147483647 w 1950"/>
              <a:gd name="T15" fmla="*/ 2147483647 h 1243"/>
              <a:gd name="T16" fmla="*/ 2147483647 w 1950"/>
              <a:gd name="T17" fmla="*/ 2147483647 h 124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950"/>
              <a:gd name="T28" fmla="*/ 0 h 1243"/>
              <a:gd name="T29" fmla="*/ 1950 w 1950"/>
              <a:gd name="T30" fmla="*/ 1243 h 124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950" h="1243">
                <a:moveTo>
                  <a:pt x="257" y="378"/>
                </a:moveTo>
                <a:cubicBezTo>
                  <a:pt x="182" y="485"/>
                  <a:pt x="0" y="582"/>
                  <a:pt x="28" y="736"/>
                </a:cubicBezTo>
                <a:cubicBezTo>
                  <a:pt x="56" y="890"/>
                  <a:pt x="173" y="1059"/>
                  <a:pt x="319" y="1129"/>
                </a:cubicBezTo>
                <a:cubicBezTo>
                  <a:pt x="465" y="1199"/>
                  <a:pt x="741" y="1243"/>
                  <a:pt x="931" y="1242"/>
                </a:cubicBezTo>
                <a:cubicBezTo>
                  <a:pt x="1121" y="1240"/>
                  <a:pt x="1504" y="1197"/>
                  <a:pt x="1670" y="1080"/>
                </a:cubicBezTo>
                <a:cubicBezTo>
                  <a:pt x="1836" y="964"/>
                  <a:pt x="1940" y="821"/>
                  <a:pt x="1945" y="658"/>
                </a:cubicBezTo>
                <a:cubicBezTo>
                  <a:pt x="1950" y="495"/>
                  <a:pt x="1847" y="251"/>
                  <a:pt x="1416" y="125"/>
                </a:cubicBezTo>
                <a:cubicBezTo>
                  <a:pt x="984" y="0"/>
                  <a:pt x="879" y="27"/>
                  <a:pt x="674" y="69"/>
                </a:cubicBezTo>
                <a:cubicBezTo>
                  <a:pt x="469" y="111"/>
                  <a:pt x="332" y="270"/>
                  <a:pt x="257" y="378"/>
                </a:cubicBezTo>
                <a:close/>
              </a:path>
            </a:pathLst>
          </a:custGeom>
          <a:gradFill flip="none" rotWithShape="1">
            <a:gsLst>
              <a:gs pos="0">
                <a:srgbClr val="CCFF33"/>
              </a:gs>
              <a:gs pos="100000">
                <a:srgbClr val="009900"/>
              </a:gs>
            </a:gsLst>
            <a:lin ang="0" scaled="1"/>
            <a:tileRect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4036" name="Text Box 7"/>
          <p:cNvSpPr txBox="1">
            <a:spLocks noChangeArrowheads="1"/>
          </p:cNvSpPr>
          <p:nvPr/>
        </p:nvSpPr>
        <p:spPr bwMode="auto">
          <a:xfrm>
            <a:off x="338775" y="4456748"/>
            <a:ext cx="9007787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0"/>
              <a:t>environmental gradient </a:t>
            </a:r>
            <a:r>
              <a:rPr lang="en-GB" b="0">
                <a:sym typeface="Symbol" pitchFamily="18" charset="2"/>
              </a:rPr>
              <a:t> genetic gradient</a:t>
            </a:r>
            <a:br>
              <a:rPr lang="en-GB" b="0"/>
            </a:br>
            <a:endParaRPr lang="en-GB" b="0"/>
          </a:p>
          <a:p>
            <a:r>
              <a:rPr lang="en-GB" b="0">
                <a:sym typeface="Symbol" pitchFamily="18" charset="2"/>
              </a:rPr>
              <a:t> </a:t>
            </a:r>
            <a:r>
              <a:rPr lang="en-GB" b="0">
                <a:solidFill>
                  <a:srgbClr val="F00000"/>
                </a:solidFill>
              </a:rPr>
              <a:t>primary hybrid zone</a:t>
            </a:r>
            <a:br>
              <a:rPr lang="en-GB" b="0"/>
            </a:br>
            <a:endParaRPr lang="en-GB" b="0"/>
          </a:p>
          <a:p>
            <a:r>
              <a:rPr lang="en-GB" b="0"/>
              <a:t>different selection in the two parts </a:t>
            </a:r>
            <a:r>
              <a:rPr lang="en-GB" b="0">
                <a:sym typeface="Symbol" pitchFamily="18" charset="2"/>
              </a:rPr>
              <a:t> genetic divergence even with gene flow</a:t>
            </a:r>
          </a:p>
        </p:txBody>
      </p:sp>
      <p:sp>
        <p:nvSpPr>
          <p:cNvPr id="44037" name="Rectangle 8"/>
          <p:cNvSpPr>
            <a:spLocks noChangeArrowheads="1"/>
          </p:cNvSpPr>
          <p:nvPr/>
        </p:nvSpPr>
        <p:spPr bwMode="auto">
          <a:xfrm>
            <a:off x="4195763" y="1227138"/>
            <a:ext cx="193675" cy="1914525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4038" name="AutoShape 10"/>
          <p:cNvSpPr>
            <a:spLocks noChangeArrowheads="1"/>
          </p:cNvSpPr>
          <p:nvPr/>
        </p:nvSpPr>
        <p:spPr bwMode="auto">
          <a:xfrm>
            <a:off x="4584700" y="3386885"/>
            <a:ext cx="1019175" cy="461962"/>
          </a:xfrm>
          <a:prstGeom prst="wedgeRectCallout">
            <a:avLst>
              <a:gd name="adj1" fmla="val -79236"/>
              <a:gd name="adj2" fmla="val -16821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/>
              <a:t>ecotone</a:t>
            </a:r>
          </a:p>
        </p:txBody>
      </p:sp>
      <p:sp>
        <p:nvSpPr>
          <p:cNvPr id="44039" name="Text Box 11"/>
          <p:cNvSpPr txBox="1">
            <a:spLocks noChangeArrowheads="1"/>
          </p:cNvSpPr>
          <p:nvPr/>
        </p:nvSpPr>
        <p:spPr bwMode="auto">
          <a:xfrm>
            <a:off x="3629025" y="1492250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0" name="Text Box 12"/>
          <p:cNvSpPr txBox="1">
            <a:spLocks noChangeArrowheads="1"/>
          </p:cNvSpPr>
          <p:nvPr/>
        </p:nvSpPr>
        <p:spPr bwMode="auto">
          <a:xfrm>
            <a:off x="3238500" y="1876425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1" name="Text Box 13"/>
          <p:cNvSpPr txBox="1">
            <a:spLocks noChangeArrowheads="1"/>
          </p:cNvSpPr>
          <p:nvPr/>
        </p:nvSpPr>
        <p:spPr bwMode="auto">
          <a:xfrm>
            <a:off x="3689350" y="2027238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2" name="Text Box 14"/>
          <p:cNvSpPr txBox="1">
            <a:spLocks noChangeArrowheads="1"/>
          </p:cNvSpPr>
          <p:nvPr/>
        </p:nvSpPr>
        <p:spPr bwMode="auto">
          <a:xfrm>
            <a:off x="3206750" y="2382838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3" name="Text Box 15"/>
          <p:cNvSpPr txBox="1">
            <a:spLocks noChangeArrowheads="1"/>
          </p:cNvSpPr>
          <p:nvPr/>
        </p:nvSpPr>
        <p:spPr bwMode="auto">
          <a:xfrm>
            <a:off x="3808413" y="2446338"/>
            <a:ext cx="354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4" name="Text Box 16"/>
          <p:cNvSpPr txBox="1">
            <a:spLocks noChangeArrowheads="1"/>
          </p:cNvSpPr>
          <p:nvPr/>
        </p:nvSpPr>
        <p:spPr bwMode="auto">
          <a:xfrm>
            <a:off x="4679950" y="1468438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5" name="Text Box 17"/>
          <p:cNvSpPr txBox="1">
            <a:spLocks noChangeArrowheads="1"/>
          </p:cNvSpPr>
          <p:nvPr/>
        </p:nvSpPr>
        <p:spPr bwMode="auto">
          <a:xfrm>
            <a:off x="5245100" y="1711325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6" name="Text Box 18"/>
          <p:cNvSpPr txBox="1">
            <a:spLocks noChangeArrowheads="1"/>
          </p:cNvSpPr>
          <p:nvPr/>
        </p:nvSpPr>
        <p:spPr bwMode="auto">
          <a:xfrm>
            <a:off x="4503738" y="1968500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7" name="Text Box 19"/>
          <p:cNvSpPr txBox="1">
            <a:spLocks noChangeArrowheads="1"/>
          </p:cNvSpPr>
          <p:nvPr/>
        </p:nvSpPr>
        <p:spPr bwMode="auto">
          <a:xfrm>
            <a:off x="4911725" y="2033588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8" name="Text Box 20"/>
          <p:cNvSpPr txBox="1">
            <a:spLocks noChangeArrowheads="1"/>
          </p:cNvSpPr>
          <p:nvPr/>
        </p:nvSpPr>
        <p:spPr bwMode="auto">
          <a:xfrm>
            <a:off x="5278438" y="2247900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  <p:sp>
        <p:nvSpPr>
          <p:cNvPr id="44049" name="Text Box 21"/>
          <p:cNvSpPr txBox="1">
            <a:spLocks noChangeArrowheads="1"/>
          </p:cNvSpPr>
          <p:nvPr/>
        </p:nvSpPr>
        <p:spPr bwMode="auto">
          <a:xfrm>
            <a:off x="4589463" y="2484438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i="1"/>
              <a:t>a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38150" y="271463"/>
            <a:ext cx="80027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/>
              <a:t>Sometimes difficult to distinguish allopatric and parapatric speciation:</a:t>
            </a:r>
          </a:p>
          <a:p>
            <a:endParaRPr lang="en-GB" b="0"/>
          </a:p>
          <a:p>
            <a:r>
              <a:rPr lang="en-GB" b="0">
                <a:solidFill>
                  <a:srgbClr val="F00000"/>
                </a:solidFill>
              </a:rPr>
              <a:t>ring species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/>
          <a:stretch>
            <a:fillRect/>
          </a:stretch>
        </p:blipFill>
        <p:spPr bwMode="auto">
          <a:xfrm>
            <a:off x="1323191" y="1715843"/>
            <a:ext cx="6964119" cy="3827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901" name="Picture 5" descr="world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611" y="1843293"/>
            <a:ext cx="8016875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10"/>
          <p:cNvSpPr>
            <a:spLocks noChangeArrowheads="1"/>
          </p:cNvSpPr>
          <p:nvPr/>
        </p:nvSpPr>
        <p:spPr bwMode="auto">
          <a:xfrm>
            <a:off x="6169925" y="1387737"/>
            <a:ext cx="1037700" cy="462578"/>
          </a:xfrm>
          <a:prstGeom prst="wedgeRectCallout">
            <a:avLst>
              <a:gd name="adj1" fmla="val -27966"/>
              <a:gd name="adj2" fmla="val 12369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i="1" dirty="0" err="1"/>
              <a:t>Larus</a:t>
            </a:r>
            <a:endParaRPr lang="cs-CZ" sz="1800" b="0" i="1" dirty="0"/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438150" y="3960608"/>
            <a:ext cx="1390908" cy="462578"/>
          </a:xfrm>
          <a:prstGeom prst="wedgeRectCallout">
            <a:avLst>
              <a:gd name="adj1" fmla="val -5537"/>
              <a:gd name="adj2" fmla="val -15072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i="1" dirty="0" err="1"/>
              <a:t>Ensatina</a:t>
            </a:r>
            <a:endParaRPr lang="cs-CZ" sz="1800" b="0" i="1" dirty="0"/>
          </a:p>
        </p:txBody>
      </p:sp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5646643" y="4457254"/>
            <a:ext cx="1700829" cy="462578"/>
          </a:xfrm>
          <a:prstGeom prst="wedgeRectCallout">
            <a:avLst>
              <a:gd name="adj1" fmla="val 10276"/>
              <a:gd name="adj2" fmla="val -22746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i="1" dirty="0" err="1"/>
              <a:t>Phylloscopus</a:t>
            </a:r>
            <a:endParaRPr lang="cs-CZ" sz="1800" b="0" i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438150" y="271463"/>
            <a:ext cx="1624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>
                <a:solidFill>
                  <a:srgbClr val="F00000"/>
                </a:solidFill>
              </a:rPr>
              <a:t>ring species: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 Box 13"/>
          <p:cNvSpPr txBox="1">
            <a:spLocks noChangeArrowheads="1"/>
          </p:cNvSpPr>
          <p:nvPr/>
        </p:nvSpPr>
        <p:spPr bwMode="auto">
          <a:xfrm>
            <a:off x="438150" y="755015"/>
            <a:ext cx="536877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 err="1"/>
              <a:t>European</a:t>
            </a:r>
            <a:r>
              <a:rPr lang="cs-CZ" b="0" dirty="0"/>
              <a:t> </a:t>
            </a:r>
            <a:r>
              <a:rPr lang="cs-CZ" b="0" dirty="0" err="1"/>
              <a:t>herring</a:t>
            </a:r>
            <a:r>
              <a:rPr lang="cs-CZ" b="0" dirty="0"/>
              <a:t> </a:t>
            </a:r>
            <a:r>
              <a:rPr lang="cs-CZ" b="0" dirty="0" err="1"/>
              <a:t>gull</a:t>
            </a:r>
            <a:r>
              <a:rPr lang="cs-CZ" b="0" dirty="0"/>
              <a:t> (</a:t>
            </a:r>
            <a:r>
              <a:rPr lang="cs-CZ" b="0" i="1" dirty="0" err="1"/>
              <a:t>Larus</a:t>
            </a:r>
            <a:r>
              <a:rPr lang="cs-CZ" b="0" i="1" dirty="0"/>
              <a:t> </a:t>
            </a:r>
            <a:r>
              <a:rPr lang="cs-CZ" b="0" i="1" dirty="0" err="1"/>
              <a:t>argent</a:t>
            </a:r>
            <a:r>
              <a:rPr lang="en-US" b="0" i="1" dirty="0" err="1"/>
              <a:t>atus</a:t>
            </a:r>
            <a:r>
              <a:rPr lang="cs-CZ" b="0" dirty="0"/>
              <a:t>) and </a:t>
            </a:r>
            <a:br>
              <a:rPr lang="cs-CZ" b="0" dirty="0"/>
            </a:br>
            <a:r>
              <a:rPr lang="cs-CZ" b="0" dirty="0" err="1"/>
              <a:t>lesser</a:t>
            </a:r>
            <a:r>
              <a:rPr lang="cs-CZ" b="0" dirty="0"/>
              <a:t> </a:t>
            </a:r>
            <a:r>
              <a:rPr lang="cs-CZ" b="0" dirty="0" err="1"/>
              <a:t>black-backed</a:t>
            </a:r>
            <a:r>
              <a:rPr lang="cs-CZ" b="0" dirty="0"/>
              <a:t> </a:t>
            </a:r>
            <a:r>
              <a:rPr lang="cs-CZ" b="0" dirty="0" err="1"/>
              <a:t>gull</a:t>
            </a:r>
            <a:r>
              <a:rPr lang="cs-CZ" b="0" dirty="0"/>
              <a:t> (</a:t>
            </a:r>
            <a:r>
              <a:rPr lang="cs-CZ" b="0" i="1" dirty="0"/>
              <a:t>L. </a:t>
            </a:r>
            <a:r>
              <a:rPr lang="cs-CZ" b="0" i="1" dirty="0" err="1"/>
              <a:t>fuscus</a:t>
            </a:r>
            <a:r>
              <a:rPr lang="cs-CZ" b="0" dirty="0"/>
              <a:t>)</a:t>
            </a:r>
          </a:p>
        </p:txBody>
      </p:sp>
      <p:pic>
        <p:nvPicPr>
          <p:cNvPr id="32773" name="Picture 15" descr="File:Larus argentatus ad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5362" t="17000" r="15024" b="14857"/>
          <a:stretch>
            <a:fillRect/>
          </a:stretch>
        </p:blipFill>
        <p:spPr bwMode="auto">
          <a:xfrm>
            <a:off x="5032738" y="1261167"/>
            <a:ext cx="1550942" cy="11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2774" name="Picture 17" descr="zafferano"/>
          <p:cNvPicPr>
            <a:picLocks noChangeAspect="1" noChangeArrowheads="1"/>
          </p:cNvPicPr>
          <p:nvPr/>
        </p:nvPicPr>
        <p:blipFill>
          <a:blip r:embed="rId5" cstate="print"/>
          <a:srcRect l="4489" r="8488"/>
          <a:stretch>
            <a:fillRect/>
          </a:stretch>
        </p:blipFill>
        <p:spPr bwMode="auto">
          <a:xfrm>
            <a:off x="6628895" y="1250410"/>
            <a:ext cx="1506462" cy="11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1508" name="Picture 4" descr="http://gull-research.org/heuglini/tomtams/image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15032" y="2496074"/>
            <a:ext cx="4184724" cy="4174263"/>
          </a:xfrm>
          <a:prstGeom prst="rect">
            <a:avLst/>
          </a:prstGeom>
          <a:noFill/>
        </p:spPr>
      </p:pic>
      <p:pic>
        <p:nvPicPr>
          <p:cNvPr id="21510" name="Picture 6" descr="http://upload.wikimedia.org/wikipedia/commons/thumb/8/8d/Ring_species_seagull.svg/2000px-Ring_species_seagull.sv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8150" y="1902764"/>
            <a:ext cx="3961728" cy="4464867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438150" y="271463"/>
            <a:ext cx="1624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>
                <a:solidFill>
                  <a:srgbClr val="F00000"/>
                </a:solidFill>
              </a:rPr>
              <a:t>ring species: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 l="8800" t="6134" r="5066" b="7832"/>
          <a:stretch>
            <a:fillRect/>
          </a:stretch>
        </p:blipFill>
        <p:spPr bwMode="auto">
          <a:xfrm>
            <a:off x="203000" y="3377902"/>
            <a:ext cx="4241864" cy="3179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16510" y="823595"/>
            <a:ext cx="52036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0" dirty="0" err="1"/>
              <a:t>greenish</a:t>
            </a:r>
            <a:r>
              <a:rPr lang="cs-CZ" b="0" dirty="0"/>
              <a:t> </a:t>
            </a:r>
            <a:r>
              <a:rPr lang="cs-CZ" b="0" dirty="0" err="1"/>
              <a:t>warbler</a:t>
            </a:r>
            <a:r>
              <a:rPr lang="cs-CZ" b="0" dirty="0"/>
              <a:t> (</a:t>
            </a:r>
            <a:r>
              <a:rPr lang="cs-CZ" b="0" i="1" dirty="0" err="1"/>
              <a:t>Phylloscopus</a:t>
            </a:r>
            <a:r>
              <a:rPr lang="cs-CZ" b="0" i="1" dirty="0"/>
              <a:t> </a:t>
            </a:r>
            <a:r>
              <a:rPr lang="cs-CZ" b="0" i="1" dirty="0" err="1"/>
              <a:t>trochiloides</a:t>
            </a:r>
            <a:r>
              <a:rPr lang="cs-CZ" b="0" dirty="0"/>
              <a:t>)</a:t>
            </a:r>
          </a:p>
        </p:txBody>
      </p:sp>
      <p:pic>
        <p:nvPicPr>
          <p:cNvPr id="34821" name="Picture 7" descr="ddwesterncwarbler8"/>
          <p:cNvPicPr>
            <a:picLocks noChangeAspect="1" noChangeArrowheads="1"/>
          </p:cNvPicPr>
          <p:nvPr/>
        </p:nvPicPr>
        <p:blipFill>
          <a:blip r:embed="rId4" cstate="print"/>
          <a:srcRect t="20555" r="5988" b="12407"/>
          <a:stretch>
            <a:fillRect/>
          </a:stretch>
        </p:blipFill>
        <p:spPr bwMode="auto">
          <a:xfrm>
            <a:off x="5934935" y="271463"/>
            <a:ext cx="2990850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4822" name="Picture 13" descr="mn_birdevolu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36696" y="3038138"/>
            <a:ext cx="4535487" cy="33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15" descr="phytri001-2"/>
          <p:cNvPicPr>
            <a:picLocks noChangeAspect="1" noChangeArrowheads="1"/>
          </p:cNvPicPr>
          <p:nvPr/>
        </p:nvPicPr>
        <p:blipFill>
          <a:blip r:embed="rId6" cstate="print"/>
          <a:srcRect l="34476" t="21083" r="5771" b="19958"/>
          <a:stretch>
            <a:fillRect/>
          </a:stretch>
        </p:blipFill>
        <p:spPr bwMode="auto">
          <a:xfrm>
            <a:off x="685575" y="1447726"/>
            <a:ext cx="19589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4824" name="Picture 11" descr="image"/>
          <p:cNvPicPr>
            <a:picLocks noChangeAspect="1" noChangeArrowheads="1"/>
          </p:cNvPicPr>
          <p:nvPr/>
        </p:nvPicPr>
        <p:blipFill>
          <a:blip r:embed="rId7" cstate="print"/>
          <a:srcRect l="4723" t="7706" r="20972" b="6735"/>
          <a:stretch>
            <a:fillRect/>
          </a:stretch>
        </p:blipFill>
        <p:spPr bwMode="auto">
          <a:xfrm>
            <a:off x="2909103" y="1459901"/>
            <a:ext cx="1903412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9" name="TextovéPole 8"/>
          <p:cNvSpPr txBox="1"/>
          <p:nvPr/>
        </p:nvSpPr>
        <p:spPr>
          <a:xfrm>
            <a:off x="438150" y="271463"/>
            <a:ext cx="1624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>
                <a:solidFill>
                  <a:srgbClr val="F00000"/>
                </a:solidFill>
              </a:rPr>
              <a:t>ring species: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 descr="Ensatina_r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5259" y="750272"/>
            <a:ext cx="4679950" cy="583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14" descr="eexanthopticabr306"/>
          <p:cNvPicPr>
            <a:picLocks noChangeAspect="1" noChangeArrowheads="1"/>
          </p:cNvPicPr>
          <p:nvPr/>
        </p:nvPicPr>
        <p:blipFill>
          <a:blip r:embed="rId4" cstate="print"/>
          <a:srcRect l="3334" t="12967" r="6375" b="10883"/>
          <a:stretch>
            <a:fillRect/>
          </a:stretch>
        </p:blipFill>
        <p:spPr bwMode="auto">
          <a:xfrm>
            <a:off x="438150" y="962679"/>
            <a:ext cx="3019425" cy="170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3798" name="Picture 16" descr="ensatina_eschscholtzii_2"/>
          <p:cNvPicPr>
            <a:picLocks noChangeAspect="1" noChangeArrowheads="1"/>
          </p:cNvPicPr>
          <p:nvPr/>
        </p:nvPicPr>
        <p:blipFill>
          <a:blip r:embed="rId5" cstate="print"/>
          <a:srcRect t="15393" b="11130"/>
          <a:stretch>
            <a:fillRect/>
          </a:stretch>
        </p:blipFill>
        <p:spPr bwMode="auto">
          <a:xfrm>
            <a:off x="482600" y="3796366"/>
            <a:ext cx="3084512" cy="151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3799" name="Text Box 17"/>
          <p:cNvSpPr txBox="1">
            <a:spLocks noChangeArrowheads="1"/>
          </p:cNvSpPr>
          <p:nvPr/>
        </p:nvSpPr>
        <p:spPr bwMode="auto">
          <a:xfrm>
            <a:off x="617929" y="2669783"/>
            <a:ext cx="25827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 err="1"/>
              <a:t>Ensatina</a:t>
            </a:r>
            <a:r>
              <a:rPr lang="cs-CZ" sz="1800" b="0" i="1" dirty="0"/>
              <a:t> </a:t>
            </a:r>
            <a:r>
              <a:rPr lang="cs-CZ" sz="1800" b="0" i="1" dirty="0" err="1"/>
              <a:t>e</a:t>
            </a:r>
            <a:r>
              <a:rPr lang="cs-CZ" sz="1800" b="0" i="1" dirty="0"/>
              <a:t>. </a:t>
            </a:r>
            <a:r>
              <a:rPr lang="cs-CZ" sz="1800" b="0" i="1" dirty="0" err="1"/>
              <a:t>xanthoptica</a:t>
            </a:r>
            <a:endParaRPr lang="cs-CZ" sz="1800" b="0" dirty="0"/>
          </a:p>
        </p:txBody>
      </p:sp>
      <p:sp>
        <p:nvSpPr>
          <p:cNvPr id="33800" name="Text Box 18"/>
          <p:cNvSpPr txBox="1">
            <a:spLocks noChangeArrowheads="1"/>
          </p:cNvSpPr>
          <p:nvPr/>
        </p:nvSpPr>
        <p:spPr bwMode="auto">
          <a:xfrm>
            <a:off x="876691" y="5285983"/>
            <a:ext cx="22108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/>
              <a:t>Ensatina e. klauberi</a:t>
            </a:r>
            <a:endParaRPr lang="cs-CZ" sz="1800" b="0"/>
          </a:p>
        </p:txBody>
      </p:sp>
      <p:sp>
        <p:nvSpPr>
          <p:cNvPr id="9" name="TextovéPole 8"/>
          <p:cNvSpPr txBox="1"/>
          <p:nvPr/>
        </p:nvSpPr>
        <p:spPr>
          <a:xfrm>
            <a:off x="520995" y="114831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3757666" y="271463"/>
            <a:ext cx="270939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0" i="1" dirty="0" err="1"/>
              <a:t>Ensatina</a:t>
            </a:r>
            <a:r>
              <a:rPr lang="cs-CZ" b="0" i="1" dirty="0"/>
              <a:t> </a:t>
            </a:r>
            <a:r>
              <a:rPr lang="cs-CZ" b="0" i="1" dirty="0" err="1"/>
              <a:t>eschscholtzii</a:t>
            </a:r>
            <a:endParaRPr lang="cs-CZ" b="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38150" y="271463"/>
            <a:ext cx="1624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>
                <a:solidFill>
                  <a:srgbClr val="F00000"/>
                </a:solidFill>
              </a:rPr>
              <a:t>ring species: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9"/>
          <p:cNvGrpSpPr>
            <a:grpSpLocks/>
          </p:cNvGrpSpPr>
          <p:nvPr/>
        </p:nvGrpSpPr>
        <p:grpSpPr bwMode="auto">
          <a:xfrm>
            <a:off x="4578350" y="1092200"/>
            <a:ext cx="2686050" cy="1628775"/>
            <a:chOff x="2389" y="858"/>
            <a:chExt cx="1950" cy="1243"/>
          </a:xfrm>
        </p:grpSpPr>
        <p:sp>
          <p:nvSpPr>
            <p:cNvPr id="45070" name="Freeform 5"/>
            <p:cNvSpPr>
              <a:spLocks/>
            </p:cNvSpPr>
            <p:nvPr/>
          </p:nvSpPr>
          <p:spPr bwMode="auto">
            <a:xfrm>
              <a:off x="2389" y="858"/>
              <a:ext cx="1950" cy="1243"/>
            </a:xfrm>
            <a:custGeom>
              <a:avLst/>
              <a:gdLst>
                <a:gd name="T0" fmla="*/ 257 w 1950"/>
                <a:gd name="T1" fmla="*/ 378 h 1243"/>
                <a:gd name="T2" fmla="*/ 28 w 1950"/>
                <a:gd name="T3" fmla="*/ 736 h 1243"/>
                <a:gd name="T4" fmla="*/ 319 w 1950"/>
                <a:gd name="T5" fmla="*/ 1129 h 1243"/>
                <a:gd name="T6" fmla="*/ 931 w 1950"/>
                <a:gd name="T7" fmla="*/ 1242 h 1243"/>
                <a:gd name="T8" fmla="*/ 1670 w 1950"/>
                <a:gd name="T9" fmla="*/ 1080 h 1243"/>
                <a:gd name="T10" fmla="*/ 1945 w 1950"/>
                <a:gd name="T11" fmla="*/ 658 h 1243"/>
                <a:gd name="T12" fmla="*/ 1416 w 1950"/>
                <a:gd name="T13" fmla="*/ 125 h 1243"/>
                <a:gd name="T14" fmla="*/ 674 w 1950"/>
                <a:gd name="T15" fmla="*/ 69 h 1243"/>
                <a:gd name="T16" fmla="*/ 257 w 1950"/>
                <a:gd name="T17" fmla="*/ 378 h 12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50"/>
                <a:gd name="T28" fmla="*/ 0 h 1243"/>
                <a:gd name="T29" fmla="*/ 1950 w 1950"/>
                <a:gd name="T30" fmla="*/ 1243 h 12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50" h="1243">
                  <a:moveTo>
                    <a:pt x="257" y="378"/>
                  </a:moveTo>
                  <a:cubicBezTo>
                    <a:pt x="182" y="485"/>
                    <a:pt x="0" y="582"/>
                    <a:pt x="28" y="736"/>
                  </a:cubicBezTo>
                  <a:cubicBezTo>
                    <a:pt x="56" y="890"/>
                    <a:pt x="173" y="1059"/>
                    <a:pt x="319" y="1129"/>
                  </a:cubicBezTo>
                  <a:cubicBezTo>
                    <a:pt x="465" y="1199"/>
                    <a:pt x="741" y="1243"/>
                    <a:pt x="931" y="1242"/>
                  </a:cubicBezTo>
                  <a:cubicBezTo>
                    <a:pt x="1121" y="1240"/>
                    <a:pt x="1504" y="1197"/>
                    <a:pt x="1670" y="1080"/>
                  </a:cubicBezTo>
                  <a:cubicBezTo>
                    <a:pt x="1836" y="964"/>
                    <a:pt x="1940" y="821"/>
                    <a:pt x="1945" y="658"/>
                  </a:cubicBezTo>
                  <a:cubicBezTo>
                    <a:pt x="1950" y="495"/>
                    <a:pt x="1847" y="251"/>
                    <a:pt x="1416" y="125"/>
                  </a:cubicBezTo>
                  <a:cubicBezTo>
                    <a:pt x="984" y="0"/>
                    <a:pt x="879" y="27"/>
                    <a:pt x="674" y="69"/>
                  </a:cubicBezTo>
                  <a:cubicBezTo>
                    <a:pt x="469" y="111"/>
                    <a:pt x="332" y="270"/>
                    <a:pt x="257" y="378"/>
                  </a:cubicBezTo>
                  <a:close/>
                </a:path>
              </a:pathLst>
            </a:custGeom>
            <a:solidFill>
              <a:srgbClr val="66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45071" name="Text Box 7"/>
            <p:cNvSpPr txBox="1">
              <a:spLocks noChangeArrowheads="1"/>
            </p:cNvSpPr>
            <p:nvPr/>
          </p:nvSpPr>
          <p:spPr bwMode="auto">
            <a:xfrm>
              <a:off x="2820" y="1243"/>
              <a:ext cx="420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400" b="0" dirty="0"/>
                <a:t>2</a:t>
              </a:r>
              <a:r>
                <a:rPr lang="cs-CZ" sz="2400" b="0" i="1" dirty="0"/>
                <a:t>N</a:t>
              </a:r>
            </a:p>
          </p:txBody>
        </p:sp>
      </p:grpSp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2875840" y="271463"/>
            <a:ext cx="3280065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Sympatric speciation</a:t>
            </a:r>
          </a:p>
        </p:txBody>
      </p:sp>
      <p:sp>
        <p:nvSpPr>
          <p:cNvPr id="45060" name="Text Box 3"/>
          <p:cNvSpPr txBox="1">
            <a:spLocks noChangeArrowheads="1"/>
          </p:cNvSpPr>
          <p:nvPr/>
        </p:nvSpPr>
        <p:spPr bwMode="auto">
          <a:xfrm>
            <a:off x="438150" y="986025"/>
            <a:ext cx="23278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0">
                <a:solidFill>
                  <a:srgbClr val="F00000"/>
                </a:solidFill>
              </a:rPr>
              <a:t>Polyploidisation</a:t>
            </a:r>
          </a:p>
        </p:txBody>
      </p:sp>
      <p:sp>
        <p:nvSpPr>
          <p:cNvPr id="231428" name="Text Box 4"/>
          <p:cNvSpPr txBox="1">
            <a:spLocks noChangeArrowheads="1"/>
          </p:cNvSpPr>
          <p:nvPr/>
        </p:nvSpPr>
        <p:spPr bwMode="auto">
          <a:xfrm>
            <a:off x="438150" y="1666184"/>
            <a:ext cx="18129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/>
              <a:t>2</a:t>
            </a:r>
            <a:r>
              <a:rPr lang="cs-CZ" b="0" i="1" dirty="0"/>
              <a:t>N</a:t>
            </a:r>
            <a:r>
              <a:rPr lang="cs-CZ" b="0" dirty="0"/>
              <a:t> </a:t>
            </a:r>
            <a:r>
              <a:rPr lang="cs-CZ" b="0" dirty="0">
                <a:sym typeface="Symbol" pitchFamily="18" charset="2"/>
              </a:rPr>
              <a:t> 4</a:t>
            </a:r>
            <a:r>
              <a:rPr lang="cs-CZ" b="0" i="1" dirty="0">
                <a:sym typeface="Symbol" pitchFamily="18" charset="2"/>
              </a:rPr>
              <a:t>N</a:t>
            </a:r>
          </a:p>
          <a:p>
            <a:r>
              <a:rPr lang="cs-CZ" b="0" dirty="0">
                <a:sym typeface="Symbol" pitchFamily="18" charset="2"/>
              </a:rPr>
              <a:t>2</a:t>
            </a:r>
            <a:r>
              <a:rPr lang="cs-CZ" b="0" i="1" dirty="0">
                <a:sym typeface="Symbol" pitchFamily="18" charset="2"/>
              </a:rPr>
              <a:t>N</a:t>
            </a:r>
            <a:r>
              <a:rPr lang="cs-CZ" b="0" dirty="0">
                <a:sym typeface="Symbol" pitchFamily="18" charset="2"/>
              </a:rPr>
              <a:t>  4</a:t>
            </a:r>
            <a:r>
              <a:rPr lang="cs-CZ" b="0" i="1" dirty="0">
                <a:sym typeface="Symbol" pitchFamily="18" charset="2"/>
              </a:rPr>
              <a:t>N</a:t>
            </a:r>
            <a:r>
              <a:rPr lang="cs-CZ" b="0" dirty="0">
                <a:sym typeface="Symbol" pitchFamily="18" charset="2"/>
              </a:rPr>
              <a:t> = 3</a:t>
            </a:r>
            <a:r>
              <a:rPr lang="cs-CZ" b="0" i="1" dirty="0">
                <a:sym typeface="Symbol" pitchFamily="18" charset="2"/>
              </a:rPr>
              <a:t>N</a:t>
            </a:r>
            <a:r>
              <a:rPr lang="cs-CZ" b="0" dirty="0">
                <a:sym typeface="Symbol" pitchFamily="18" charset="2"/>
              </a:rPr>
              <a:t> </a:t>
            </a: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143621" y="1772852"/>
            <a:ext cx="899579" cy="532571"/>
            <a:chOff x="3639" y="1221"/>
            <a:chExt cx="666" cy="365"/>
          </a:xfrm>
        </p:grpSpPr>
        <p:sp>
          <p:nvSpPr>
            <p:cNvPr id="45068" name="Oval 6"/>
            <p:cNvSpPr>
              <a:spLocks noChangeArrowheads="1"/>
            </p:cNvSpPr>
            <p:nvPr/>
          </p:nvSpPr>
          <p:spPr bwMode="auto">
            <a:xfrm>
              <a:off x="3639" y="1369"/>
              <a:ext cx="230" cy="217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5069" name="Text Box 8"/>
            <p:cNvSpPr txBox="1">
              <a:spLocks noChangeArrowheads="1"/>
            </p:cNvSpPr>
            <p:nvPr/>
          </p:nvSpPr>
          <p:spPr bwMode="auto">
            <a:xfrm>
              <a:off x="3876" y="1221"/>
              <a:ext cx="429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400" b="0" dirty="0"/>
                <a:t>4</a:t>
              </a:r>
              <a:r>
                <a:rPr lang="cs-CZ" sz="2400" b="0" i="1" dirty="0"/>
                <a:t>N</a:t>
              </a:r>
            </a:p>
          </p:txBody>
        </p:sp>
      </p:grpSp>
      <p:sp>
        <p:nvSpPr>
          <p:cNvPr id="231436" name="Text Box 12"/>
          <p:cNvSpPr txBox="1">
            <a:spLocks noChangeArrowheads="1"/>
          </p:cNvSpPr>
          <p:nvPr/>
        </p:nvSpPr>
        <p:spPr bwMode="auto">
          <a:xfrm>
            <a:off x="438150" y="3082289"/>
            <a:ext cx="14670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0">
                <a:solidFill>
                  <a:srgbClr val="F00000"/>
                </a:solidFill>
              </a:rPr>
              <a:t>Host shift</a:t>
            </a:r>
          </a:p>
        </p:txBody>
      </p:sp>
      <p:sp>
        <p:nvSpPr>
          <p:cNvPr id="231437" name="Text Box 13"/>
          <p:cNvSpPr txBox="1">
            <a:spLocks noChangeArrowheads="1"/>
          </p:cNvSpPr>
          <p:nvPr/>
        </p:nvSpPr>
        <p:spPr bwMode="auto">
          <a:xfrm>
            <a:off x="438150" y="3782695"/>
            <a:ext cx="7707944" cy="275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b="0"/>
              <a:t>apple magot (</a:t>
            </a:r>
            <a:r>
              <a:rPr lang="en-GB" b="0" i="1"/>
              <a:t>Rhagoletis pomonella</a:t>
            </a:r>
            <a:r>
              <a:rPr lang="en-GB" b="0"/>
              <a:t>):</a:t>
            </a:r>
            <a:br>
              <a:rPr lang="en-GB" b="0"/>
            </a:br>
            <a:endParaRPr lang="en-GB" b="0"/>
          </a:p>
          <a:p>
            <a:pPr defTabSz="360000">
              <a:spcAft>
                <a:spcPts val="1000"/>
              </a:spcAft>
            </a:pPr>
            <a:r>
              <a:rPr lang="en-GB" b="0"/>
              <a:t>hawthorn </a:t>
            </a:r>
            <a:r>
              <a:rPr lang="en-GB" b="0">
                <a:sym typeface="Symbol" pitchFamily="18" charset="2"/>
              </a:rPr>
              <a:t> 1866 apple  ca. 1960 cherry</a:t>
            </a:r>
          </a:p>
          <a:p>
            <a:pPr defTabSz="360000">
              <a:spcAft>
                <a:spcPts val="1000"/>
              </a:spcAft>
            </a:pPr>
            <a:r>
              <a:rPr lang="en-GB" b="0">
                <a:sym typeface="Symbol" pitchFamily="18" charset="2"/>
              </a:rPr>
              <a:t>peer, rose, plum etc.</a:t>
            </a:r>
          </a:p>
          <a:p>
            <a:pPr defTabSz="360000">
              <a:spcAft>
                <a:spcPts val="1000"/>
              </a:spcAft>
            </a:pPr>
            <a:r>
              <a:rPr lang="en-GB" b="0">
                <a:sym typeface="Symbol" pitchFamily="18" charset="2"/>
              </a:rPr>
              <a:t>assortative mating, genetic differences, different incubation period </a:t>
            </a:r>
            <a:br>
              <a:rPr lang="en-GB" b="0">
                <a:sym typeface="Symbol" pitchFamily="18" charset="2"/>
              </a:rPr>
            </a:br>
            <a:r>
              <a:rPr lang="en-GB" b="0">
                <a:sym typeface="Symbol" pitchFamily="18" charset="2"/>
              </a:rPr>
              <a:t>	(seasonal isolation)</a:t>
            </a:r>
          </a:p>
          <a:p>
            <a:pPr defTabSz="360000">
              <a:spcAft>
                <a:spcPts val="1000"/>
              </a:spcAft>
            </a:pPr>
            <a:r>
              <a:rPr lang="en-GB" b="0">
                <a:sym typeface="Symbol" pitchFamily="18" charset="2"/>
              </a:rPr>
              <a:t>absence of postzygotic mechanisms</a:t>
            </a:r>
          </a:p>
        </p:txBody>
      </p:sp>
      <p:pic>
        <p:nvPicPr>
          <p:cNvPr id="231438" name="Picture 14"/>
          <p:cNvPicPr>
            <a:picLocks noChangeAspect="1" noChangeArrowheads="1"/>
          </p:cNvPicPr>
          <p:nvPr/>
        </p:nvPicPr>
        <p:blipFill>
          <a:blip r:embed="rId3" cstate="print"/>
          <a:srcRect l="10760" t="20238" r="32346" b="19168"/>
          <a:stretch>
            <a:fillRect/>
          </a:stretch>
        </p:blipFill>
        <p:spPr bwMode="auto">
          <a:xfrm>
            <a:off x="6318250" y="3211326"/>
            <a:ext cx="2508250" cy="189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31441" name="Text Box 17"/>
          <p:cNvSpPr txBox="1">
            <a:spLocks noChangeArrowheads="1"/>
          </p:cNvSpPr>
          <p:nvPr/>
        </p:nvSpPr>
        <p:spPr bwMode="auto">
          <a:xfrm>
            <a:off x="7206129" y="2927761"/>
            <a:ext cx="1544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0" i="1" dirty="0"/>
              <a:t>R. </a:t>
            </a:r>
            <a:r>
              <a:rPr lang="cs-CZ" sz="1800" b="0" i="1" dirty="0" err="1"/>
              <a:t>pomonella</a:t>
            </a:r>
            <a:endParaRPr lang="cs-CZ" sz="1800" b="0" i="1" dirty="0"/>
          </a:p>
        </p:txBody>
      </p:sp>
      <p:sp>
        <p:nvSpPr>
          <p:cNvPr id="231442" name="AutoShape 18"/>
          <p:cNvSpPr>
            <a:spLocks noChangeArrowheads="1"/>
          </p:cNvSpPr>
          <p:nvPr/>
        </p:nvSpPr>
        <p:spPr bwMode="auto">
          <a:xfrm>
            <a:off x="2442827" y="2119948"/>
            <a:ext cx="1450975" cy="676275"/>
          </a:xfrm>
          <a:prstGeom prst="wedgeRectCallout">
            <a:avLst>
              <a:gd name="adj1" fmla="val -70826"/>
              <a:gd name="adj2" fmla="val -4041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b="0" dirty="0"/>
              <a:t>aneuploid hybrids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28" grpId="0" build="p"/>
      <p:bldP spid="231436" grpId="0"/>
      <p:bldP spid="231437" grpId="0" build="p"/>
      <p:bldP spid="231441" grpId="0"/>
      <p:bldP spid="23144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/>
          <a:stretch>
            <a:fillRect/>
          </a:stretch>
        </p:blipFill>
        <p:spPr bwMode="auto">
          <a:xfrm rot="16200000">
            <a:off x="2314167" y="688896"/>
            <a:ext cx="4696975" cy="6571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3351007" y="271463"/>
            <a:ext cx="2239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0" dirty="0" err="1"/>
              <a:t>Final</a:t>
            </a:r>
            <a:r>
              <a:rPr lang="cs-CZ" sz="2400" b="0" dirty="0"/>
              <a:t> </a:t>
            </a:r>
            <a:r>
              <a:rPr lang="cs-CZ" sz="2400" b="0" dirty="0" err="1"/>
              <a:t>overview</a:t>
            </a:r>
            <a:r>
              <a:rPr lang="cs-CZ" sz="2400" b="0" dirty="0"/>
              <a:t>:</a:t>
            </a:r>
          </a:p>
        </p:txBody>
      </p:sp>
      <p:sp>
        <p:nvSpPr>
          <p:cNvPr id="4" name="AutoShape 18"/>
          <p:cNvSpPr>
            <a:spLocks noChangeArrowheads="1"/>
          </p:cNvSpPr>
          <p:nvPr/>
        </p:nvSpPr>
        <p:spPr bwMode="auto">
          <a:xfrm>
            <a:off x="1376977" y="1258644"/>
            <a:ext cx="1236664" cy="547875"/>
          </a:xfrm>
          <a:prstGeom prst="wedgeRectCallout">
            <a:avLst>
              <a:gd name="adj1" fmla="val 44092"/>
              <a:gd name="adj2" fmla="val 9308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err="1"/>
              <a:t>allopatric</a:t>
            </a:r>
            <a:endParaRPr lang="cs-CZ" sz="1800" b="0" dirty="0"/>
          </a:p>
        </p:txBody>
      </p:sp>
      <p:sp>
        <p:nvSpPr>
          <p:cNvPr id="5" name="AutoShape 18"/>
          <p:cNvSpPr>
            <a:spLocks noChangeArrowheads="1"/>
          </p:cNvSpPr>
          <p:nvPr/>
        </p:nvSpPr>
        <p:spPr bwMode="auto">
          <a:xfrm>
            <a:off x="4061012" y="1163618"/>
            <a:ext cx="1200804" cy="547875"/>
          </a:xfrm>
          <a:prstGeom prst="wedgeRectCallout">
            <a:avLst>
              <a:gd name="adj1" fmla="val 18143"/>
              <a:gd name="adj2" fmla="val 10486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err="1"/>
              <a:t>peripatric</a:t>
            </a:r>
            <a:endParaRPr lang="cs-CZ" sz="18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http://gull-research.org/heuglini/tomtams/image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2120" y="527125"/>
            <a:ext cx="5868458" cy="585378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2773" name="Picture 15" descr="File:Larus argentatus ad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5362" t="17000" r="15024" b="14857"/>
          <a:stretch>
            <a:fillRect/>
          </a:stretch>
        </p:blipFill>
        <p:spPr bwMode="auto">
          <a:xfrm>
            <a:off x="438150" y="219075"/>
            <a:ext cx="2485805" cy="1846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2774" name="Picture 17" descr="zafferano"/>
          <p:cNvPicPr>
            <a:picLocks noChangeAspect="1" noChangeArrowheads="1"/>
          </p:cNvPicPr>
          <p:nvPr/>
        </p:nvPicPr>
        <p:blipFill>
          <a:blip r:embed="rId6" cstate="print"/>
          <a:srcRect l="4489" r="8488"/>
          <a:stretch>
            <a:fillRect/>
          </a:stretch>
        </p:blipFill>
        <p:spPr bwMode="auto">
          <a:xfrm>
            <a:off x="292642" y="4714333"/>
            <a:ext cx="2486734" cy="1901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3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4754763" cy="300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en-GB" sz="2400" b="0">
                <a:solidFill>
                  <a:srgbClr val="F00000"/>
                </a:solidFill>
              </a:rPr>
              <a:t>Rate of speciation:</a:t>
            </a:r>
          </a:p>
          <a:p>
            <a:pPr defTabSz="360000"/>
            <a:endParaRPr lang="en-GB" b="0"/>
          </a:p>
          <a:p>
            <a:pPr defTabSz="360000">
              <a:spcAft>
                <a:spcPts val="1000"/>
              </a:spcAft>
            </a:pPr>
            <a:r>
              <a:rPr lang="en-GB" b="0"/>
              <a:t>allopatric speciation usually slow</a:t>
            </a:r>
            <a:br>
              <a:rPr lang="en-GB" b="0"/>
            </a:br>
            <a:br>
              <a:rPr lang="en-GB" b="0"/>
            </a:br>
            <a:r>
              <a:rPr lang="en-GB" b="0"/>
              <a:t>rapid speciation and adaptive radiation:</a:t>
            </a:r>
          </a:p>
          <a:p>
            <a:pPr defTabSz="360000">
              <a:spcAft>
                <a:spcPts val="1000"/>
              </a:spcAft>
            </a:pPr>
            <a:r>
              <a:rPr lang="en-GB" b="0"/>
              <a:t>	Darwin´s finches</a:t>
            </a:r>
          </a:p>
          <a:p>
            <a:pPr defTabSz="360000">
              <a:spcAft>
                <a:spcPts val="1000"/>
              </a:spcAft>
            </a:pPr>
            <a:r>
              <a:rPr lang="en-GB" b="0"/>
              <a:t>	fruit flies in Hawaii</a:t>
            </a:r>
          </a:p>
          <a:p>
            <a:pPr defTabSz="360000">
              <a:spcAft>
                <a:spcPts val="1000"/>
              </a:spcAft>
            </a:pPr>
            <a:r>
              <a:rPr lang="en-GB" b="0"/>
              <a:t>	cichlids in African lakes</a:t>
            </a:r>
          </a:p>
        </p:txBody>
      </p:sp>
      <p:pic>
        <p:nvPicPr>
          <p:cNvPr id="3" name="Obrázek 2" descr="Adaptivni radiace.jpg"/>
          <p:cNvPicPr>
            <a:picLocks noChangeAspect="1"/>
          </p:cNvPicPr>
          <p:nvPr/>
        </p:nvPicPr>
        <p:blipFill>
          <a:blip r:embed="rId3" cstate="print">
            <a:lum bright="-10000" contrast="40000"/>
          </a:blip>
          <a:stretch>
            <a:fillRect/>
          </a:stretch>
        </p:blipFill>
        <p:spPr>
          <a:xfrm>
            <a:off x="4301461" y="3116491"/>
            <a:ext cx="4476750" cy="2867025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38150" y="271463"/>
            <a:ext cx="725570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en-GB" b="0"/>
              <a:t>Great Rift Valley – Viktoria, Malawi, Tanganyika;</a:t>
            </a:r>
            <a:br>
              <a:rPr lang="en-GB" b="0"/>
            </a:br>
            <a:endParaRPr lang="en-GB" b="0"/>
          </a:p>
          <a:p>
            <a:pPr defTabSz="360000"/>
            <a:r>
              <a:rPr lang="en-GB" b="0"/>
              <a:t>Viktoria: 400 000 years, 17 300 – drying, 14 700 re-creation; </a:t>
            </a:r>
            <a:br>
              <a:rPr lang="en-GB" b="0"/>
            </a:br>
            <a:r>
              <a:rPr lang="en-GB" b="0"/>
              <a:t>	molecular clock: ancestor of cichlids – 100 000 years</a:t>
            </a:r>
          </a:p>
        </p:txBody>
      </p:sp>
      <p:pic>
        <p:nvPicPr>
          <p:cNvPr id="3" name="Picture 2" descr="http://www.evolution-textbook.org/content/free/figures/22_EVOW_Art/32_EVOW_CH22.jpg"/>
          <p:cNvPicPr>
            <a:picLocks noChangeAspect="1" noChangeArrowheads="1"/>
          </p:cNvPicPr>
          <p:nvPr/>
        </p:nvPicPr>
        <p:blipFill>
          <a:blip r:embed="rId2" cstate="print"/>
          <a:srcRect l="12472" r="14258" b="22811"/>
          <a:stretch>
            <a:fillRect/>
          </a:stretch>
        </p:blipFill>
        <p:spPr bwMode="auto">
          <a:xfrm>
            <a:off x="2084069" y="1924911"/>
            <a:ext cx="4339379" cy="4142403"/>
          </a:xfrm>
          <a:prstGeom prst="rect">
            <a:avLst/>
          </a:prstGeom>
          <a:noFill/>
        </p:spPr>
      </p:pic>
      <p:sp>
        <p:nvSpPr>
          <p:cNvPr id="150530" name="AutoShape 2" descr="data:image/jpeg;base64,/9j/4AAQSkZJRgABAQAAAQABAAD/2wCEAAkGBxMTEhUUExQWFhUXGBwZGBgYGBwYGxsaHx8gGB4dHhwcHiggHiAlHx4YITIiJSkrLi4uGCAzODMsNyguLisBCgoKDg0OGxAQGzQmICQ0LCwsNCwtLyw0NC0wLCw0LDAvLC8sLCwsLCwsLCwsLCwsLDQsLC8sLCwsLCwsNCwsLP/AABEIARQAtwMBIgACEQEDEQH/xAAaAAACAwEBAAAAAAAAAAAAAAAEBQECAwAG/8QAQxAAAgECBQIEAwQIAwgCAwEAAQIRAyEABBIxQQVREyJhcTKBkSNCobEUM1JicoKywQbR8BVDU5KT0uHxJDQWwuKD/8QAGgEAAgMBAQAAAAAAAAAAAAAAAgMBBAUABv/EADIRAAIBAwIDBQcFAAMAAAAAAAECAAMRIRIxBEFRE2FxofAiMoGRscHRBRRC4fEVI1L/2gAMAwEAAhEDEQA/APaBaSUkJRCSggaRcwPT8cLKeVUEmBfeBA+XIHpONy0keiIB7aZn6kj+XHYfWqEtYcomkgAuecz8NdIU0qbQZk7m0RcHcSD6E25xkKVPWR4arYED4hGxgkfX3GCGYDcge+MaxUwQRI2uP9f+u2FmoTgmMCAZE06foFekNAVvFpxYX8wMiPn9DhxRNJCAySCitC0We7byVU3kMb76vS63pLa6lI/D56bQQST51525F5OPRdOoEKrkmSoEcRaPwHylu+Mz9SwiwWN4oy9RAWBDkA2/+K88G8UgNp4FmHbU2I06WMNJM/8A1nF1gb+EQPhn+aDEXe0enBZ87mfX1B/tPuzd8UTpYAjW52uYmwI3j139L7mckOLwLxPQqAqsAmYicuyzOwk0tMmQsyBI1cwGY6Y+kCaZa8nw1vYCYi15McTF4nFaHTFA0F2lZgtElSB6X2iRcemCR07aKlQR2MTcm9vXHMRfE683/Q6f/DT/AJR/lhV0epl/Do028EVdCqUOkPqCiRpPm74dEgCSbAXJwPRq0sxTGhlqI4BBU7g3BBFx3ncRgVOJIhgyNJh8CH0Kr/ljyoVpIqJRSBIC07Sbm+prgz+UWk+hydU0n8KqST/u2/bH7P8AGB9QNQ+8FD6hTVibEEEyLb+mHHXpxNHhs+9EhpKd0U/yj/LAdei1RQfDSgqO2+lyyqx0tYfeEGNxJBw1NLVTeAy/dIm8QR9f8sBDpytOqi1yBKkCQBGqNjaP/GEcOjsSL/5fqZeqEdJvmqcUJZEOo2IQbEAbR3B+WAKOQppKqLnc6AYEGAbW4/PBmb6TTanA1r8TEaoOwbb6QuwEWsIwz2VWnMswOwKzOmDbaZJZjO/w3thzko92O3mcW+5ilF1sPQgdIMajCmlNtyAVBXuNh7f+N8ek6Zk1girTpqoFgFEiOxvPbbibbY8VSoIn6suNpOqCYMi4FrxzwO2PQ9KzZOkFTEWO15MiRb8MRfs/KdbXieiyyUzGmghANpUT+VsF/oNGqpimqmb+RZn1tgBaMANFj+B7e+GuVgRDMQYN+MMuQLmV6tlyIn/xL0+mlElUWYAJ0juPTHYZf4jn9HeDG3E/eGOw6mcQQ1xESZVXp05kEItxvEC17YpX6cApK6iwBi+5iwjbf0n1wVk/1afwr+Qxrj1pRTuJih2Gxizo5+2px3b+hseoq1dIJM2x5XI1lWuGchQHeSbASG5P+jOHWb6rRKlVqIxYEWYGOJMH1Hrjz/EUy1bSBea1NwEuYt6Rl9IpsfiZqRPoNSkD8TfnHpMnTmlT/gX8hjy3RMyz+HYBAaIHedS8+0GPUY9Z0yoDSp3+6o+cD/3hn6oF0qBtKtEE31SjoRjKtVCqWYwqgkk7AC5OGJW4PbA1fKBgwYSGkEHYg7j6YwTT6QmpdIsbO0akoKi6gCbG66TpJ9INjPscRl+sUW0jxE1EhdOoTqgHT73H1HfGtLp1JW1imFYzJiD5jqae8mTgGp0ykrnRQRj5W4ENfzX3Jhb/ALoO4GJCg+zFEWNjDst1GjUbTTqIzBQ0KwJ0nY249cYt0wli3hIV1AoVYqwhAt/TcACIj1xXKdOWk32OVCbglQi2sSLHkye1uJw6yTMUBZdJ/ZkGPpbDFplPa5eI+0bSXMBq0wlFabU1bUPMD5lJ53ub7T2GE9Ngy6WklDF7sQCQpJN2kQZvf2x6auoA22mDvB2n1wqq5JywqjSSLMIILLM9twZibeZu8g7y9TKgTBKRVJW4gcXEk2n5Dcc4Q5lqpLN4b6dMEJVC3B7Rdrk3nc7wAPV5XML8JUwSVKmJUiWMxaIKwZ2jbAApyG4nkmJNhaeb/hjiWv7JhIyte88x0rM1HZkrK6/e1PBWGLGFjcrvtaF33xvmKNOoWhyTECG3AO0DuRE84ZZnKShQiSdzHEGL99vrgSp01qjGHKeSohgfeYAK1iLpBMbGeMR2pGlMgnJt59fhHKoy2/KAUul0TMuRqPeCIifcWA+m2PQZDpawND6oi09uwsPW2F+Y/wAPVJBGYYDUzgaAfK11UGZ8lwCd+e2Dsh0yoCjrmH007spTVrMEXOqQJJaI3CySAZc4VksWJ8f87hFlyuQI7pU9JZDtuPX/AM7fTEIWWFI1AmAQf9fjjAVBaWYr94tEr+8CPWxm1xtGGBEEQZmIPfFdjbeVXe3vDxH3gfW5FJ4vEf1DHYz6v1NGpOt9QiZBAsw5NsRhtIYxFgdDAMnUHhpcfCvPoMbeIO4+uCco9GKQdnDVFEagy6jAJgwBN9sMj09Ox/5j/njc/wCWQbqZV/a35zyPUEh9QuG3i8EQOO4/p9cb9OphRqYjUeJFh29+T8u2GmTq02coRfefEEwbjygz6XvaSBOCaqUkg1JRCQAzMRckKoI4LE2G+AH6hTD6tB8ow0WK6bxXl1RSgWAPEp2B/fXBFGnl4WpfxvDUAX1EjYhTBe5MHYDsJwd4Kquo06gIEwpJPeBeZ9O+OTNFVUJTIUKoAqHSRwQWM3Ag87HFbi+J/cW0i1u8RlKno3zNHzlWAFonxOQxhY5OsSPQDf0AvjXI5rWDqXS6mGXtyCLCQRsffkHFenZ3xAbpIMeVw2wEzG1ztfjvjHqjCzIwFRdjvbkEcjuPmIIBxnMtjYx6+1gTDOdGVmZpqEsNJhokNCni0AD6TvJPZJXppVeq+r7R4YJp0pqIUAAmdIt3PzwNT6y4caqZ1kXACiQNzqnYGPW4ti2ezVYtpSmypU+IzT1qTYMg19x+M8EGVW5sZzU9JBhy56SAGXWtis7j/MQbbjFq2eKta6kA48lmqlRGZhmKKFAzHVokAA6g8EhY5JY7XHacv1YVA1M1UXQWDHxFLAL8cAGxWIJJtBMYOoii2k3+f4EcqA5nra+ZLnTSAePiOqFW0gSASW2McDciRIhpV3gAoovPxN/dcAdIQ0qqIrfZVNQjnVp1C88hXM7yfXHoVBDG1rAQJN/7YQVyDFMmlwREh8WnXM6H1GTYrEqo2802Qcj4j2vTq1Jl1M6hVhQpVjpEMGJawKmxvBG0nvrnG+1PJBpwTzcCZ23kWwPS6hW3qkqnlglFFvLvJuTBO/l1Hti/2WgKycwOpzc9L229GJpMWZr8jBqHT2QB1Sn2B1MbG/M8aRPP4YmilVZACxqJEm8cC354Z5wD/dIVdmIVGHkY7ltMiN9wVJO8xi9TK1L/AGZ9lZSP5SWBPzAwhqt3uwBI+8uK3s+M7L5qKellDGT7RgmrmGRQ8olOAbkAX4v64VsXEA0nDEwAYiTtLKSB+fphjk+lUgQTLvuWM77GP2RxA4HOFG28hrCXFUMuqkoJmGEGRsYIsex+YOB/HFJRrOmn90t5Qv7pn6A/LfcqvlFJLDUhHllDGobiQRBi9yLXwvyOVDE1G1NPwazqhYiQDYFgSbAWIB2wpyLZlWsRaC9ZzU0mFGJYjU+glQJ3kQGMhRvz6Y7G/Uf/AK9QXgGBO8Bh/r2jHYKmSBYSuGI2h2RINJAwDDQtjfjA2SOWLlQtSnodlCvqVHIUSygmHWGEHaR3GC+msBTSRPkX8sbVckjwWQGJjUO+/wCQwNN2HOMS5m2XWmYZAhsAGWPhPmABHF5+eNiJ3wAKlCgGYlEuC3HZAfwA+WCKOdpsNSupG0zaRuMHneNBEjqOZanTZ0pPWYRFNCoZpIFi7KtgZuRtjBjmYMClMCJne0/3PyHfB1NwQCNjthL1zqmiQBUAWZKrMmFby3loB2Hc9jErnEIZ2mmdoAOrxDCRO2oe6xf0Py3wHncpSqCJcXmJO++4Mx6G2Bsn1R2dncuybeHCwDqVYudpJv2n5iVc9rqNpYqQACoSSsmxKzI1DYkWCm84sUkqE4O0eLAbTFcnpqmKZZdJBUOAILG/Yavb7ntj1K+MTKlATJKkHbYT2IgCLX1dsedpBnZpZgwsI8h0wCJiREyRqHe2HGVqVERSzS7+YwAFgnygAyRa8TuSeZw2ozldTDGwOc/P8Rb2LBV3gFbpq+fVRoEgkwylpB+ImTcwTbaJ4JlWvTcvcGlRXUSWhDB+64abEkHTe+kn2w0zWaspLuxJbSRClrkgAgCbQoNhA73NEZviKvIAs2kAzuSRewH44JPdufx9YYGZjl1YqqoyKaagoFkaSBpWJHwxqBnHoOkVi4Z5gmZXcggx7exGFD5siIptf0ubT/lv3xt0moEqt5vKDPpDSfzDD6YrVwb3taGRdSIyzuUFRQVPmIsD2O4MfK/BxTJ5wuqhqYYqVF7xIudrXBHyxOV6xS1NqcC/lkEGI1G0SBAB9r4wqdZoU6pKuIN2AuSdOrbfYgx6nmcBc6NBG23d1+cqilpqXWPioxh1HNClSqVWnTTRnMCTCgsYA3MDbA9DrNBx5XBvEXme23y9yBuRir9WpklQwkSCBeCJB25sbYUcbyGNt4sq/wCM8upVWWr5tZkJqA0ItRiSpMeVpHfSQJNiwy3V1qs6LqVqZXUGEHzCbHYjdSQSNSMOMXp1A0xwSPmLHF8JapcWtK5qMRaCZ6ajpTYnQVZmAtq0lQFP7vmMjmADaQZzfUadNkR2hqhIQQTMDUdhaANzian65P4Kn508L+tlvFoKofzFhqVn0raZZVYAzEAkGJ45hfaIBkMb2vNeoA/o7k/eIaO0kQPpHznHYt1RwcuxFrLbt5hb5bYnDU5wRJyGaJprpQkhFtKhtrWJt84xepmK+h2YJQQITqfztq2BKqbiLxMmQMUyqT4UzakIgkbxM+8CPY4vnqVc0nWlodolBUYqCRcK0AyDtPY45CoNrb+vCEp5QLI01pNqWiahN/HqMFZrAloYeUSVWAAOwAGCkRK1RS+WRmgklWVgskxOysT841H1wMjM2k63LAPr0rqCObFRq4U3vwL7jBVFKgIh6sHTJFJQTAMk+l1MRIiPQXRci9s+Mctps2VRUYIWAEzTkz6BeVAsBFrDA1HqQV3FYVNIsCZMiY8yxCkGI5IcTewb0qeqmh82oKCCwhgY+978j3xhna6FCzwhQBgSbd5B7WO8bYXrNiDGKuYmzfWXaVUNBvBpNqF5vsIERO0kXOMsvVaRHn1GPKty4FxMwQBzt9mbkmMY9TzYZmZWKva61CmqJBW9rapiLmd4gIKXUqozQy4uGDaapYsC13cAj4fKUgm5GqLkgHr9nYeUeqkRwmebQPsWkxqE8mxYsQAVBtYx8oxileo5E6zYErqJJUqGKsYMkweBJ2Ik4q1OmhuFAiBHiMBpMSYsLsntA9xWk9BtQZlVSLxMx8Q1agY+Em5F9IjbFipUds3FvW0GnTCDENpapLBTTABjUZB22keUEzY3gbCYxgMu61XIDtJT4HuQZ+KROncckQ3JutNemMzpUoaOoq1QPpanUVDOpTT03DIBpI+Ik436UmkGkapqIseEaQCtpVNMuRAm1goAjvgQtVl0gY8Pvv8ACcTTU3J84T1AJlssajNWsCJ1BnDNCSCRE8C3O2AstUZaL+GvmqdmGkOBeBEWFr76JODcq6szPUFZhIWmjCYgadUTZydQJJ2naSMV6nUp6AKalbsYCkDY6hEje+1+dhilW1C+r13Swlja0PyOZJWlFKnpUzurCwIJnuSFT5+mKrmQ9SPBWCSDJXu3ESYEmP3jhdlswWgFiQpA+AQ0C830yTJ5EmdrDRm0U6j3Y0wZVKKsxsCdKzckGI5+V+RkIAY5O04qQSQJ6rpWeomx0LaVMAeUAH8Lb+mNq9KizG1Nrk7Kb7H8/wAcePyfV5VtC+YeYt+jqQBpKiYiSCZ5PljvDvIUqxJ1E0yG3NELqsWPmm4luOV9YxNVE0mxMp10JF44RALAAewjFsA/otQqwNaQQACF0kGbmVI4gcRHOK1spUJP2xQsCABcAkDaTeIJ4+VyaVh1lGb1D9sn8D/mmFnVx/8ALypBURrEFZJB0zBiwkLcem0zhi7A1qdx8FT80wXiQdMI8or6palVX2YfzNP5z+GOxh17OUwrDUAQvm4sGUXO3xWH80bHEYs00Yi4Eib5fKafCqEsRpQQSREgAG1oE7R95jfHoaTAi2AunjXSRWEjQtiPTE5cGm+gmVI8p59j3I78jfaSA6x6+yb8jBcvkzUeqahhi5C6CQQqxHzJAJ2+m51KgyqwWxOxJm8R2+fuTgGpm3p13UUiysJBBHxACfbt8h3xoepVdQAomLyZBGwMTsDeDPrExh2tji8JQJTqGcqUo1Og1EwINlE897r9PeUlLqTsAXamZXTDIYKjeQQACZPGxwyzjeMzKVdYgGWAW5KzcQSRbeRa1xqV53JVI8wgnWTBAhVBhiGbzT5QYMSx2sMWEqJbI+n4j0Ey/RhUqLamTsdNO+oybCDaAT2mTsMXSjTpgaVgsdR8slXD6SpiNRtG5jSbxEg/paq0VKjKFDHWCCNw5Ej2nT+yRxvC5mnSSnTYtLrbUr/dUMQFA1ORcwOAxnEpWS9gPkM+h/sa1I31Hbl0hysba2cyIBNMC7RHt7D15xTNZeUVtXqJQAhYuDab3BnlvTCZetUhAaoh1DUD9rLByVVlKi6kipDA7Mu04L6f1MtWooppurozMNZUhZiQjJJlxpuw9ji1RKmqoA59BE1jamx7pplwzqitVKs0hQqLpvJPoRbVBkERa9zjlaqvCXXcMYkX+GJuotYRuYg7dThdg1yDLKLRcmJG9xb9od73pVypmpUOkAkzT0iwuZk6QIP1+voNGLmYxMFepmCzR4axOoFpvFtiDysi24ubnAb5CnSTRoCXaRTbhmby9x8TkxBkmCIwzoZNKgFem1384YGVYECObiIuCOOABitPp9AGHpBWPLEsCTbysebm1jcmOceU45+1ZlXa/SbvDJoUE72iCkKWtlIdFPxSYvJYEwJNy1p3GxtiUNYVz4boaTKAwZWJm/wsu5YkzIHphvQ6TRLMFky0mCZDbzv6b+p7nFeoUGpVNekmnp3QjXqsoGkrBUKSZm0bE706CK2G9dessubQfoXTKYcgaAWYydZPnBYNHERJk7TBFyMekoJlmAqO7a/iGpmhZE2BJ4J829/kEprUwSxLWsWCmGsZFxE+U35ji2PQ9LyQKFvEfSbAbbGNo7jb5bTNxlpAbn18JTqi4zAv0TLrZKjqREediLSBGo+h2vcHm5mRpU3VWWQQTIO6loLKZFhxHsd4ODaVKAATqI5MTilIaXIGxGoD12MfgfcnvbPdlIIF/n/UzoJTyKU6qFREhxvv8J29gfp74ZYwzlDWsAwwMqezDY+3BHIJHOAqma8QBYiP1gPDD7n1vPIjcHBcPQbiKgRfj4dZLGy3i3rAR6dRwBpJEdjDRqjuZPy9zjsa9WEUW+X5jHY9hTorSQIuwlcG+YYMk50RSLoUUzqVTNpH7RERHprG0A65TIMKlIshXSx3YMSdGnj09e/phv0/9VT/AIF/IYitWXWi6hIJJEjtEe51D8ceUvymnaZFJrXOy2+ZH+QxlX6OpfULbyCSRJJJIEwCSTjPPZ5BWoqjqalTUVWfiQadZBFreX64JqNmINqQ/mPbfbg2jHIh62nLgmeZ6j08IwDUqYOk31tcCR3sIi5In54yrOh+9TshUS5nQQGg8mSQ3zF7mfRZ5zB8SmCwBjReRbeR3j8MKszXpsDCOf8A/IX7c3Ngb8QbCMWLsRhR6+MsIesWUMuiyzKJW5JlgCZEQedRkW5J2ONOqVz9kUbzAMdCgMHOmNJhSRBIYQROn6B5TpypT8CnqRULVEWAVgtqMjeQzCZMwRB7OMrl1Ua2IJgX0gAAXsB/rbsBhfaIzAWtYAY59/je8YEIBudyT4RGOol3QotIgI4F0kDWq3E2+HTFtz2MH53IqHRtR0hjGkExDBgoC7/eHzNuwuXpqtQzoBYsdRA21GzCRGmdMiR7bYORBKhVVolgQVUkWtsBHmj/AFe9SVUcOOXX8mwiail0KzkykjStdyQQd7kCRB/dJMyI9DilKiyBRUbWoWIkEPcmbkE2I72GLZskoYRUIBUNrWwE97dh6ajOxx2V6aaaBE0sgFvELM8GDJcySZ17+g9rVXjAUswte4wfDxlVOEKtcHym46bTIGkNTkCyHRA0qNIAFgAosO2JfpyGQXczBIL7iQYj9kxfvfvgZMlUBuqf9R53En3jUZA3jtODMxlF0GAZC2udwIE3vxjKbQOZ+X9zQF5hRy5pElCdLTyJUDfSxm8WhpHqoGMhmEqnR4pBv5NM38xvMzp7i1hvbGWU6sZZAaa6CwBOpd9U6e/wgH/+oxplup0qrGmzBqiLrlQwCqS0aW3mBBj574hKlOmoCj1ffIPdI0sWJMkUqLGzaWiR9mDBBAAI08lb+k7YeZCmsBUqEqpkiNIB0ggQeDvzvv38vkeq16uYbLkKsXUsw1lYnWVXZQQ41QJIGPT0/wBIEFRSe2lhJkDdTeNUEm1rHfEtWDLYfDb8feKqraMMYVWh1JsCCCeOI+e/44EXMV+UVRxMsTfnTtAnvtgXqVSsx0rEFifMCBpAAAuL3k/TFTh+HarVCDnM04hOazT+LpQkKB5jAifeDe62kc9sUUf+T3OMcojgHWRxECBsJ45Mn543x67heEp0FAUZ5m28rMxMD6v+pf5f1DE4jq/6l/l/UMThzbyV2np+nfqqf8C/kMA9Sp0QXapT1z4dhEknVTG5A2Yi5sJwX05Yp0720Lv7Y1X9Y38K/gWn8x9ceOB3mrPIdQ6/RpKpp5fMQtQvAVhdSyE77Oq6lmzeIvLRj2SMGUHggHv64ivSDKVPP/vCzOLmddNQ9PwTPiMAwqzK6NN9MTOonuIG+Cw0gYMJ6nIAK09cET7X9b3+WPIZlKhEnLJNj8dlIFh66duxAHsG1RPBYl8wVPCAAtBJj84+WNMvm6dRSGq6mPmGpNNu20ncfTbEWNsSypCnO08l0vo3mqVKutabBSKa1amsFWLRIeILBDAAmLzGAaXWXQFftiQQFbRqggMZIPBLAqTuyReQMeuSrSqVPIwaFMxPMRY9wT64WZLqvig1RTJ0ME8OQGDgXZl3BJgjUPhIIgEnFpqX/TTe3UefoZ6QFf8A7HXwPlE+Q6s5dhoq/ECSUUgiPutpvA8th5YJI+9j1GXzaqo1kauSB3MhbDjUB8jgaqGqVF1IyST5gVP3WF/UG4kH4hI8uNkyraSFd7+UODAAnzEDVvbeOTETgdS4v6+saLzU5igTwSSfukkm88X+E/TEjw6rWYnm0gWt8/bbA/6K4/3lTWYHOkmSZkRAM7TIAAG19kyT+bVVe8ixje8jkEeYDtIuYEcaij3b/P8AqdYzR8uixJa1heSb6iL3M4zo5NpmSomfilrd+OPb8IzXp7NqbxnBOpRBIgSQOZJG+8GBYRjYZJ/N9q5naeLRb033ngzbEds4BzO0gwWplXVhqqMQFsQsktqBJIEXuR7E9rlZGuFQSrtBkgqRvLxB4G2DcZPmUBIJiN+3PO022xwIYW03Mm1oB1FaThWNKHUMobw90uNDcusarT2MycMej5Gkat1qK4XVDzcapBVvvrIBvcSuoCQMXy+cp3GpTPBaNr+U9/TkR8y67BxTGlgCAVYGCjbfX8wSDIMEapsPdIiSf4iadSzdOirVKjhKa/EzGAON/cjCNuoSxJp1DquCFkabxebWE3/a9RJuZrPBp1IMi72grzI4bjtyDwM2rKN2A9yOdvyP0xo/o/DWBrHngeEyazZtBF6mpE6KgsGjQeZ/G23qO+DsVFQTEie03/1Y/TFgcbsRA+r/AKl/l/UMTjHqmYU03UGSNxfhln8xjsA28Ndo9y1Ciq0qj/F4SgTew83NyQTbtNsEV8/SMeeGE6fKx2gG0eYXG3v645XqLllNFFeoKa6VZtAJgWLQY+mMs51jQLU6haWEBZMLMkC0zFu8g7THkhYnI8/6mqYblc0H/EjsQDEj/XOO6gk03F7iLEgzxcXF8B5HOrVdbvMEiU0idiO8idie3pg7NgaDIkbkdwDJH0wJw2J3KBdYqrTAYoCTYsV1RAJ/zwhr8VIKAkKPsgJuRM9oURHHyx6pcqOSSBsCbDtbmPWcJ86tdYlKZBA1EMwlpMnSBwAIveTfaTRkG4hqx2izLZUUzqX4W2GnSQpgifY7+535s3TaR1+XSxcMSoAk2MkR5ifMJMm5AjFqmXqhwWqQqzKIJVwdJBJbzDTDGFN5gzjPMI5aBEfxaW3mx3IEDbaWvi/SAbhSt9m+XPPnAbHEA9RNqOSVZ3MkteNzYmAANrYJGAMuHUGEt2Lzt5YH0Hbe8cEU2qT5lEXuDxx+M4pPTsdx8x+ZbBnZrJ06mjxEDaHDpP3XEgMPUSfrjAZBhtWcCAALHYRN5ud/9EE7APUMzWQjw6XiAxNwsX8xueFkgcmBaZAC+0kzbLIVZxMgkMJ4mxHrcTPdjgpEJMD/AFxjz1Pqmc8MM2T89wUFQGPiAIY2YGKZ4IDNawlv/hjqdZ6umplvDkGW1htLQrBY5B+0E/urEhrcVMEtYQmMVKg8Dv8A2xrV+I/dvzxjXO0SGJixNiMDeFeYZXLrq+6t9zG5Nh6kk2GD8ymgkodBJ2J8rE+nE9xee+2K08vKqpJ3mASN+8X24wHV6FQKldETbc2iYO/cn35wt6l9zKPEPfAg1R9YYmNTgwAeBYQYmLgzH3sYr06mfiRZ9JEWKx7QWt6k4Hy/TfDclJWyjRYqrAklj94yGI+KLC3ONBkH/wCM+3Nx+c+u/ptbHraCrpGkYGB3iwzMwzVem0gwYLcGRdt5naY7/U9zgimgUADYCB7YAbpr3ivUAO0GSBBG7EnYm/eDcjDBRbFkQTAusUl8F7C8E/UYjF+r/qX+X9QxOAbeEu09LkXAooTsEX8hiKmaAci5gX/sAOSZj6YXZKoTl6QvddJ9yARgduofaMRTqECNlJkgggbegJ9x3keRWmWOJtabCNVzRUkBdRmYU7SwBue0lvwwDX63JKmjXjSdUIO3BJFh3j++NaeaQliKdSxIlVJmxuAODce4HcE3oZlanlH6wMAZEGAQ0kbxYD3tbfBdm25EA6RiWyfUNZZAwapTCmpTIAddUxN7aoJE7+k2t1DMiBDAbyptOw2PuLeoxtXzYRoKn374UZ+kHYuGLFivkcAKoEAwVEm0nzauw0gmQWxOYSKQbypqCYMExt3Axkp8oJuDEHkdifUGLj3ti6ZVFhlAHbvBjtbjEGjPtcQORixR4hqD3TIO4Prxh1aK1lzvymgMgG3O3oSJ/DbF6qQoaZniL9tu3rgak0b3kkE+otPpIH1jGlPMqylNXnBOi+m8kaSZETbneDjq9IJVtyOR4HaDTqE078xg/DeUFRjEDT/FB+QAPv8AT6RBuNd+drT+XznFavTV1haiiXBAJYwZk6bGJu1hGKV8qhIhRJuTcWEAn32A/wDGIemiGxJ+AH5hpU1i4hlNNgPxP5k4NoCmDZiCB8UCDyYkYVLQSnLARaN/Xa55MfhjalIuY1enHt/nv7bYUQL4PrzhMLi0NzNTUPNpkTtIMeogifScLlbMCpFO6kj9kiIvHmHm535G3Ii0KpPwtqZi0ioALmb9xAE78xzhrkMs2k6y4bYEtqNtiSLEb2IO574Oqiot7jy/MS7aFsfOaCpWGvyxY6fgkG0TLkH73HIwHWr5kkkBYO06Y+KeH30z88H1HcaRKkm0wbDkxJ9r9xvsRf8AZgUeW4HGx/lOwMel+4xUUoRY46YlFmuLCC1aNXxFqNUMMgXwgqAAhiS5aST5SABP5nG+KZwvqAURCEANEgyBJIJsY57e8CmhWgRUA23XVe0gnkTPbf2j1H6WCOHHPf6yrU96G47AlOhVG9QERHwwZtJn5NA/e52wXjQi4H1f9S/y/qGJxHV/1L/L+oYnANvDXab5atVSjRinMDUJYAERYc7wpn12xmKlUEgKCLkSeTeCY4NpjYDtgjL11Wkiu4H2awCw3sAR8p+hw2yGWAuSrEwRF4Hef9bY8n2gH8R5/mbt7CLia+gfZKBO2oDWeNhYfW3bjjTK61Y3PlOgRIAJEk3niZNu5viv+0hTOgrqrnU3lVymnxApOqNIbSQYmYGAP0is+1JwdQ80iILab25B2/e3BBKkT/EAD14mLA1e00HzGQOryqbkectJ5n1i/fj66UshTgOyv4hjya/KSDIJi5A5BtHExhtmGSFIgcG4MN29dx7gg84oKasiPrsWC2IurFR+ZUyNgcTTtqGu9ucKo3sXXeL1yqaGHiMukABvEYBPu7TEAlYmeReMDZlVM6TSZQbMylmI+KDIMcqefWcNs/Q8wspNM+WRYAiDHa3btGMHJXdkG5+E7AXJ83t+GDd0dtQXfl6EmmjKoBMVmvURWFM0WhSwQSoLQSIMHT5uYiCNiCTIpVQAzKlSRr1LIho/ZWSdz5lkxNu7VagA8xUHbcd4/HtiXZNiRPvB/D2P0wR4h7CwOMZ6eUlaSqSRzgNGkGAGmg6CbAsCO1xcR8v8iMzqDnSVCkW1T5QALC15Ookk7RgSpVaA3hsCC2l1I+CYWdUzqEWPabbjDL9SqqftaTMArMSv3kWbhVDaiRwLyQIuCVPWqMBz8cwlVAbzdOqKxB+PSxWUGpS0kED1UiJ9TglOpKZhahgkWQm44t/fFF8KpSVlQ0QwDLNmk3CsCPK/p3BHFwxmAQA1Sqvl4vPsRcEyCAb3G9sAyVFfS625yFqI66lM9EK6oY0VCYIJ0yJtPr3v6eoxY9SED7OoJ2JUyTaLb3BPFtN9xIIYhVIrVTO/e5aFEt8twPhJxXJUi7IGr1KhHmZIOi02N95YG8zC2AAwpkGSZUfNyczVqqVArEPJLMt9J8sqIm0Hf6H1GmVA8TZ5v8XMKJLcchYH7P03TotS3/yKm19twZ/uwPfy/sjGuWypplgXLyREzaABaSdzJ+eFs7Ktr4iGSwyIJ1NgrKx2PlJ4tcX+Zt7njFMHZ2lqRgN4t7+nY+vrgEGbjnHof0atro6D/H7ypUGbwHM6Zb7RhFyBMADc24sfSd8Rlyuu1ZmM/DxMXtHsfQg9yMGNSU7qDPoPb8rYnSBeAMberEXBer/qX+X9QxOMeqZlGpOAwJgG3bUP9fXtjsIbeGu0IyWXXRTOkToUWtaJ/O+DjWNoJECJH1x5rKNU8hUVJ0IYLGyyNwTEldcADdRfZsMamZrbrTj0KzPpOoR9D88eVNJvRE9BcTXI5gxoqeV18t2DFgJCmQACSoBiLTGGFOsFBBAINzO1sedSr5i/2kkBQYQRESpk/FJab8t2s2zjiCJg2JPYTJPYQATftgqlMKQb7wRkESa9WnVJFNQArAs40EBgdLUxedRtI0wL8mMYFaqJqhCEKuwAIgKysYsWNgbcntOAqXhNUCI9NnjxApY6gsqhbQIN2UqTFiB2jBQpVB4ahUhZbSCYGkBVn2Z1YWN07icO5WDX8bD7+vqGmwtaT1RJam2qtTYM2kCdLSBOobOADb12vjClrqOfOLTYobCdrnf4R/ITzgtjWg2Xm4N9jcSImYwMzyodT5RCrAgnYXmebC25xyU00nNiLWzfecWIYC03y2RCrFTSx3mAO2/zk4kZdG+FQF/aiLb+X85+noJQDAyVqkRZS49yTEXJtBOw23wd+kt/w255Xj588YW61Afe8/7jBaZ5rMVE1aaeoDa4HaOe5I42HfAWZzNamadTwj5GgnULhiAberaT8hhjnK4VRO543Pc/QA39sADqdJnZiGhIABEwbksBNhsNRjjuMItcQprTNZlqmrpQEh6ei7Ktm82ry69QY28txg2kf0dw8VHJdg1ywUETEcAae1ywgnbFVzHiiY0koBcR3+exHAwQ2apzJqKk7hmAIk7EE8GD7CRi/XuaNJiL4IMz6WntHEtRzmpi5puwGw078D0gAzG/acNKNc1FVkGmRJLDa8QPp+WMenZyjqKo5JNgdJCsRvpYjS0c6SYj0wR+kU0bRIBN4kSfYT6YznZelo9mAM3XUFuQT7RgIVASbg3g353/APOMc7ndLqlNdTsCYLaQFFiSYJAmAIBMnsCQvOpiQuVXVPmLOuiTDGCssTMG6r8sJsGyftK1RrxxUgiLQZEWM95wnzbojhUmbalAJCAzBJ2WTYA78c41Xo7vdmVAIgUh5rd3cEn0gKR37dm8utOmEpr8TAkkliSIMksSWMLEk8DFrg3NOunZk5IHSJqDFzK47ELticevlOL+q0FFFwFEW49R/r5nHY06v+pf5f1DE4W28NdoNQzIQyVaBQQlhBELqOwM8njg4Hpf4qpMWHhZgaVDeanpkETAk/ELgjgg8CcMOlq+kMwUAokQxY2B38o7jvzg6ceSuOc9DmJ6PUqNV6YC1FepqHwkfCJhyJAkHy6t4MYOXJKLS2mQdNoJHeBPa0xbBWIJxHhOivMUNDltJKteQVBBuCJaLEEzf2viKeQpNZXcMsneGE8kEckbxfg4LXPC3lYd7bG0Axzf8L4zVZ89MXU2XaQQpZfSbH3E7HBlXXeRgwJaVJAA861IUJqAkmFUoCdjb22+7bfL5Cm8hqYXw20gAzEhH7D0PvPvgl84h0ksAm8m0nhfcEbbyI74ihmEDVDqEMwIPBlEAj3474jJ2nWEEr5W5HhEiSZLRcDeFHJH4+sYNy3RlcAhWG0+Y2IINz3BAP8ALbFhnqf7Q/HDfIwylVMzZjwo7fxb+3PrLK4GQRBZgBF/WMrSFIVHqCmPimSNxpW/YapvafTCHK1KL1mUV9VRiKqQQZUrpkWiNSMY40g4adUTMaSrvSJUfFpnbzC1hNvrgTp/QpGrwqOtlGpipYAlIMsbkTNidpGIBxOW9sytDP0iCtKt4jaQKZLgkgxpb2OpYPI07mcO8nlqyprNRV1yRaY1AED4bxAHHf0wsTKRXcNl6KqVU+IhUhmDMSoWNQCyGvaXaOcXfqDjRLgBRPmUme23a09zseMadZWqcNTCbZ+fq8z6S3rNq3jqvkXcEVmpukg6SgtBJ5ncHTtsovJJxpR6bS0kLSQBrkECDFhMb2wP0quH1VJBK/EbqBInke3yONcylRtlJSLKCFnb4puARNhwL7wMlka+k/j6x7gDvMolKnSJWnTUMfiCAKI4JNvWP/eNaCEC+5JP+Q+QgfLGFJ3AP2EcjzASb8RM2Xf9r0uTltREuhQ/syGPvb1wmpSYDNvmCfqZWKmXVyP8sA9WsoPIMjfse19p2BxLZ8gkGlU+IgQNQiSA0jvExvcYW53q1Nmo0nVkarOlXUjVCFmUWgwpM8YbwSN+4Qd4i3uFIMJx2Ox2PaSpA+r/AKl/l/UMTiOr/qX+X9QxOFtvDXabZL9Wn8K/kMbYAy+eQU0uT5F+FS3HcCNwRc72wfjyJnoYJUy7tUk1IpgKVULBDDVJLTcEEWjjFUyBtNaqYjkCYtNhz9MWrZ7TbQ0yQLG8evrxiozDETDrciAt7e4MzxFrG5wzs36SLiTl6DDyl2cADUTG8bDm+5k9t5ONq9VaSM0eVQTCgfhsJxkmZUHToeTfadzpk3J+Z4HtihyLF3ZqzwfgChV8MEKCAYOoyCZNxqI2wJQj3p1+kAr9eoozt4NUskhmWmJ3QGGkSJaJFppt2El9Kz9J6i0qdNkLyRNOFsiVLkSBKsInfw2HGD8p0dvJpqVCFjdwRYEQ0DmQfcD1lkDopuAQWPl9ATYbiN9/niCRygs1hLCiviRTUawLsQIUeg/e7W+Ge07ZhxSpuVu0EgTJZotzzbt8sL6vWaVFdNNWqm5JQFhySS2xNu8knC/LVnqsdc0uT5JNyeWgA220mMdpYrflFKpbLQLrWdrNqbwfs9UsCYOiCIN430kibgEc40TrjCnqKMafJphqjEyqDyqJi5kcQZwzShRRxIao2saSfORYGeQohuIFj6SvzNQo+pAYcXLK1uzRySBBEifLHOCCMdljVdTgHaadXqMvhLS0lnZlJLqukRMhSCXuItEb3GBckK6sq6qbLJVLEzs4XvtqO5+Ei2m8Zmmmuma6eIW1KAaQ8mpGkrMkEgEGTBntudQ6LRqVHQeIixJ0yg1a9QMEWO5EWkk9sPLEUNDDbYyuw01dYODH2XRjoDhZQAtpHl1xaJ7Ak/MYV1f8V5cO2rWPDYgkgqtnakW1GAQGVhImLkxBi/SSyUmAV6h1ETO5UlBBJgCEQmTuxG+DqucYgRTuSQJPOy7bA7z2GK5pkb/USL8xFtX/ABZllZlbWWUBmGgkqCFImBEDWBq2BDCZGKVP8Y5U6FDMDU2kRsSDzsIMnYfMYYCu0kGk1uZHJA9tpJk8YJanEH5+2FONIyPOA2q0A6V1JMxT8SnOnUy3EXUlTbi4OO6kvwHs3/6tg1vXCj/EaVCieG9NTr8xfVJXSZFPSR5ydMTaJxHCMF4hT3ys+bycdgL9DqXHjtBP7IkCQSJ3uJE8TaME0VKr5m1G5mItJIEDsIHrGPaynB+r/qX+X9QxOBupZ1WpOLgWuRA3Hrz/AGOOwDbxi7Q7KINFMkCQqwY9P/f1xvhVSyxWmhQMfKCw1xNlPNpJAueJxc0DGnwyI2PiCRYr5exj23HbHmOyUi+r6fmb1+6adWqIEHiRBZefUC0X5A/mxwoJx4jf819+TAO5559cWy9E65Kkb3Lz34AvvgzEMxQaVM4C5uYvqBViFc3EgzAHuYFjHMbjnFMv49XUyOhXU4XSrAhQQvmBmWDK4mAII+bVEJ2BPtjR61OkrmodRUE6FBdhAmwXzTxA7xzgC5awtc/PyguwTN4HktdFoesSx0EooZyqrG4VDGq9zHxemNeq5xTTTWryjq51UiViYY2BFlLG8ERPGM+nZ7RTpA0qjFhJYbEgXZmaCJIO97RAtggdR8Wmqmi661GpTP3tQIkcjTzA863F4S2rpK51sL2xBM4EZiwIdWmQW0GfhAveIkkX+H3m1BqYfU4IHxfHrE2MSBtMzt8KzOrE5XLU63mishA3diObSCSDB2kRg7KIiWemrEGVemmqZvcKCUP4djwLQ4hdOkg/P0PL4Yg3qk/1NF6ijSRqUKYlkZF2BsSAIvv74JemrXYarWIP5wcZUqwaYkRuCCCO1jBxk32Zt8B3/dPf0H5TO04z75xFa2U3mPVB9oHHmFJTUZRuDEKB7gvbE0q4dHJrU9bebUpIUIRKgNPY7+pIAxnnF0eJqjwqo854Vo06mBtpgKJ4i9iSBv0SlUTwkpU0poqhgKYJ1LEIgBABQDkEXXscOR+ccG1kAwjpuaY01ZKtLSC4MtOqoGOq9o8wcnfe0DGuYy+YOk60AiWgwC2x3E9ov6e+lHp1FF0CmpXTohhMiCDI2ky095wSQIgC3aBiW4gdB8pPaqhg1bPvTYKxBAiTBvINpJAEEASSd78xRuuI1tNSb30yDHsbGeDBG5gQcGTgTMZAMxbU4JgHSY8oBEbW3YyL33wlqwblK7VLzFerofuuLkXA4MTvttfgG8QYxfOCqRpDAITIIAOrb8tVvb0xFSn4bgIWcm5LkEJIIkC1zH4euB2rOs+Sex1iSb7z3t7X7Y2P0rgCzisdht3ytUYbCF47Af6WxEhBHHnW4nf6X+eJXMuZHh3B/bX0E/n/AMp5tj0mgxEjq4+xf5fmMdjur/qX+X9QxOEtvDXaW8akuUAD0pNNbals1iObAmAQbSR6ysoZI1Gd6Zo1CrBpWrr0+ZtwrmBBmNje3GPUZF2qU6XhgBVUQ7AlSdOnyqrCRvc2sIncTn+mVKw1MwSot6egA6TYnzshaGiDAAgwQ3PktVsTaDWianRWkQqLuI3vC9gTf4o9LY0o13bZAZ2hgRzH+vXF6HTxUPlqF9Q0stemp0FTcDwtBmQQQSQYERFyv9nV0byClc3cagF9fCMyf5454gs1Jp7/AI/n7Qi9oKzlopwUlvOCeJ03ANwCRzck9sFdKytIwGQljqMlSAbhpv2mAfTfFK+VVQEBvpIZgTqJPxSZ5/ucaa6FIpqJSwMl9Mkefab7SfnOGGsmnStx4er/AA/2V+xZvbbJMNz+TgArsoiB29MI6lav4hCKFVQpWoWB1E6tS6dJIg6DPIYxEYb0et0yjHxaRZRJh1I0xq1WO2m89r4W1c/R8x8RAFJ1S6+UgwQb2g2viqL85ZTax5Sct4k+cpB4APpEk/zfhhtlqugXggyfLFgPbkn8sIM7VqqdaaWphbpB1MxKwQ0xAGq0YqvVjb7N4J08iw5NrA8YkqTCIBxHfUAhanW06gNQBA82ojSo2nTdxHdl98c1dtM+E/r27GJ80fK+F9fONUFIwVDlfL+zALR9RHzx6J28tr4A6QPaF5Xq0xbMSqzfdRgOVaCCL2Hba0GLi2AunUNDwSCupmSDP2eldMyJsIv358xl7gHMUtGtgsggkxcgxcgdiALDkbGcKWqLnHWUb8oSK/7tT/pVP+3HeN+7U/6VT/txWnktSalCatTTrUMCASLmJ7fTAlUQFLjL0nKAlSoZAQSWOrSJGnmbW7g40f8AjU/9GM7MQt8yAJ0VflRqE/QLgN81UYR4dVO8U6hPtOgRjbKV8vcuaLWX4aYkTeWGmRYjft74My36NUJCLTJG/kH9xceu2HUODpUzqIv4yDTvziLM03gaFqre/wBjUJM23094M72xelRYABlrMZmTSqb+nl23t64f1stRVSxpJA7ICe3bCzOtSZSEplIJlvB7CSO9rGdjETfGoOKI2ED9uOsC/RF/4L/9Gp/24vSpabLSqATNqNT/ALcdXrUEJDVaaOZIDUSwA1mLRYeVljteAcVKU20mm50G6sKOsG7UyvezwTMfDAME4n96xxO/bDrMuqIzUmAp1SbWFKp3H7uOw36nQpnLlxSVSQpjSoYSRYxzxvjsCeJJ5SRQA5w/p36qn/Av5DBOPLZLooen/wDbrDUrsQHgqKikC0yAuqV/gTtc49JJfUuaqiGdtIYFfN5VBBmyOCQO9trY82VF95bguZ10a3iQYZoa0gMfKrexsp/lNoOCamaYmbCDNhzjDK/4ajbN5iohNOVZw6stMFCpkGziNcblZ3Jk0rommdPZHP10sf2o27j1nEm0etQHcSlY+JLAQQLjv7HnC/M5VKnxibMNyLMIOx5GCKggxIPtigcG4IjbfnHCNAi9ehZYAgUlgrpIvBWNMETBBFjO953xRv8ADuVMTRUx4kSST9ouipcmfMtjhpjsFqPWdYSFECMbCgYBtBIAvycZYbZTLgqf2TBjsR6j5YAmQzWET5HU1ckBSKRZdJNy1hMR5bTFzIcHDp1K8mDhfQrKuaefvqAvqVLah7wQR7HGvUs26ldKGoL7WPEf3+nc4XUlXiTN8ZZpgEYkwApJPywuzfXBRI8am6gzBCmpfWtMCEBN9QYW2F4xGcqFwSdgDC/3Pr+XvhnCcBVrtjA6zPZgI1yeUpsoZlDHzrcSILSRBtwMB9SppTZEV1pJpPl8IOCSe5NtjaOLm2CTl6dTLMlUkUyW1Q7UzGqfiQhheNiMX6i0VFJ8T4WHlWVBNgSdgbkz+77Y25btFleqqqrfpChTd9VIeZFCKzX4kzJn9Z6Y2yNdKLHXWDlrCKWkiNUkxxaL2BB5ONMoGYpLZgFtgQIWxNyLfd5ntyMNMrQKCGcue59gP7T8zjp0plM/TqGEaTE7EW+Ywnq1G0JFSqbH4SS3xG5Orbj0gdyMehwm6rlyNIAqMAPum4uN/Kd/l8I33HTp5vq+SNSrJ8U/ZqJtPxPvMmcMeiqUy+lWqKQHABOn/e1DIMgTA9LBt+CqOXXUddOsTpH39PLb+ZL+sc7nFqFECmxVKl5SLOSDVqTvquvxEybWjaKNED9w5v6xGtUBQL0mVdyadTzVmGmftARH2g4tB42kXB2gdia1EinVJSqto87A/wC8F7CL72J+93BMYvxMX5PqJ0A6El6YVviuNIG2reAL+gx1TPeZW8OmDrmQGFwCw2buBb0jHY7GTbMZJ/SLQEUWAkF9hH73YAYw6hWDIZRfq97ab+b1x2Ox1pI3iPI1QpYKgAVxp8z2gLUidcxqJttxtgoZgf8ADTcH70yNr6uP/OOx2DtLMhKwEQi2jlzt/Nfn6nBNDO6khkVhTcBJLWBC2nVJ3Jve+Ox2IIgmF/7UZQFCpAfSN9o23wceuOqwqoBPZv8AuxGOwtlFomox0xflesvrdyqFg0AkEwIDWva5PvbsMF/7eqfsp9D/AJ47HYXUUXiKxJcwXOddqalsmzcH09cBN1uo1K6oZWTY9p74jHY9D+nY4dbd/wBZUcC89FV6oy6qehGXUbMCZvN7xvjOv1VnILIhI/iHM8NjsdhUuQYVxIOhbAAeapYAk/t9yZPNpwRlOqtSEIigGNy7bAKLlidhjsdjp0I//Iav7KfQ/wDdjv8A8hq/sp9D/wB2Ox2OnTCr1ZmMlFmIsXX8nGL0euOo0qqAX/aO5k3LTuTjsdiNIvedB+r9fqGi40pxwf2h+9jsdjsTO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3" name="Text Box 3"/>
          <p:cNvSpPr txBox="1">
            <a:spLocks noChangeArrowheads="1"/>
          </p:cNvSpPr>
          <p:nvPr/>
        </p:nvSpPr>
        <p:spPr bwMode="auto">
          <a:xfrm>
            <a:off x="438151" y="271463"/>
            <a:ext cx="858482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0"/>
              <a:t>Cameroon: Barombi Mbo (4,2 km</a:t>
            </a:r>
            <a:r>
              <a:rPr lang="en-GB" b="0" baseline="30000"/>
              <a:t>2</a:t>
            </a:r>
            <a:r>
              <a:rPr lang="en-GB" b="0"/>
              <a:t>) – 11 species, Bermin (0,6 km</a:t>
            </a:r>
            <a:r>
              <a:rPr lang="en-GB" b="0" baseline="30000"/>
              <a:t>2</a:t>
            </a:r>
            <a:r>
              <a:rPr lang="en-GB" b="0"/>
              <a:t>) –</a:t>
            </a:r>
            <a:br>
              <a:rPr lang="en-GB" b="0"/>
            </a:br>
            <a:r>
              <a:rPr lang="en-GB" b="0"/>
              <a:t>   9 cichlid species, monophyletic origin, absolute isolation, ancestor – </a:t>
            </a:r>
            <a:br>
              <a:rPr lang="en-GB" b="0"/>
            </a:br>
            <a:r>
              <a:rPr lang="en-GB" b="0"/>
              <a:t>   </a:t>
            </a:r>
            <a:r>
              <a:rPr lang="en-GB" b="0" u="sng"/>
              <a:t>10 000</a:t>
            </a:r>
            <a:r>
              <a:rPr lang="en-GB" b="0"/>
              <a:t> years</a:t>
            </a:r>
          </a:p>
        </p:txBody>
      </p:sp>
      <p:pic>
        <p:nvPicPr>
          <p:cNvPr id="98306" name="Picture 2" descr="http://farm8.staticflickr.com/7171/6694731825_36b72aa837_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50" y="1296584"/>
            <a:ext cx="3732244" cy="249010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8308" name="Picture 4" descr="http://www.frontiersinzoology.com/content/figures/1742-9994-1-5-1-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0413" y="2452744"/>
            <a:ext cx="4973587" cy="3361317"/>
          </a:xfrm>
          <a:prstGeom prst="rect">
            <a:avLst/>
          </a:prstGeom>
          <a:noFill/>
        </p:spPr>
      </p:pic>
      <p:pic>
        <p:nvPicPr>
          <p:cNvPr id="98310" name="Picture 6" descr="http://4.bp.blogspot.com/-WrAUYMUl3mk/UJL_mJ9iZzI/AAAAAAAAAKk/DWeAzctqXWU/s1600/PA0945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150" y="4136915"/>
            <a:ext cx="3168754" cy="237656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TextovéPole 6"/>
          <p:cNvSpPr txBox="1"/>
          <p:nvPr/>
        </p:nvSpPr>
        <p:spPr>
          <a:xfrm>
            <a:off x="4183212" y="1314686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dirty="0" err="1"/>
              <a:t>Barombi</a:t>
            </a:r>
            <a:r>
              <a:rPr lang="cs-CZ" sz="1800" b="0" dirty="0"/>
              <a:t> </a:t>
            </a:r>
            <a:r>
              <a:rPr lang="cs-CZ" sz="1800" b="0" dirty="0" err="1"/>
              <a:t>Mbo</a:t>
            </a:r>
            <a:endParaRPr lang="cs-CZ" sz="1800" b="0" dirty="0"/>
          </a:p>
        </p:txBody>
      </p:sp>
      <p:sp>
        <p:nvSpPr>
          <p:cNvPr id="8" name="TextovéPole 7"/>
          <p:cNvSpPr txBox="1"/>
          <p:nvPr/>
        </p:nvSpPr>
        <p:spPr>
          <a:xfrm>
            <a:off x="3606904" y="6096189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dirty="0" err="1"/>
              <a:t>Bermin</a:t>
            </a:r>
            <a:endParaRPr lang="cs-CZ" sz="1800" b="0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438150" y="271463"/>
            <a:ext cx="26180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0">
                <a:solidFill>
                  <a:srgbClr val="F00000"/>
                </a:solidFill>
              </a:rPr>
              <a:t>Paralel speciation</a:t>
            </a: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41338" y="1081088"/>
            <a:ext cx="6769100" cy="186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438150" y="3826136"/>
            <a:ext cx="387638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0"/>
              <a:t>habitat shift</a:t>
            </a:r>
            <a:br>
              <a:rPr lang="en-GB" b="0"/>
            </a:br>
            <a:endParaRPr lang="en-GB" b="0"/>
          </a:p>
          <a:p>
            <a:r>
              <a:rPr lang="en-GB" b="0"/>
              <a:t>role of natural selection</a:t>
            </a:r>
            <a:br>
              <a:rPr lang="en-GB" b="0"/>
            </a:br>
            <a:endParaRPr lang="en-GB" b="0"/>
          </a:p>
          <a:p>
            <a:r>
              <a:rPr lang="en-GB" b="0"/>
              <a:t>role of sexual selection (cichlids)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0"/>
          <p:cNvSpPr txBox="1">
            <a:spLocks noChangeArrowheads="1"/>
          </p:cNvSpPr>
          <p:nvPr/>
        </p:nvSpPr>
        <p:spPr bwMode="auto">
          <a:xfrm>
            <a:off x="994765" y="219075"/>
            <a:ext cx="4305987" cy="84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 b="0" dirty="0" err="1">
                <a:solidFill>
                  <a:srgbClr val="F00000"/>
                </a:solidFill>
              </a:rPr>
              <a:t>Antics</a:t>
            </a:r>
            <a:r>
              <a:rPr lang="cs-CZ" sz="2400" b="0" dirty="0">
                <a:solidFill>
                  <a:srgbClr val="F00000"/>
                </a:solidFill>
              </a:rPr>
              <a:t>:</a:t>
            </a:r>
            <a:endParaRPr lang="cs-CZ" b="0" dirty="0">
              <a:solidFill>
                <a:srgbClr val="F0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b="0" dirty="0"/>
              <a:t>species </a:t>
            </a:r>
            <a:r>
              <a:rPr lang="cs-CZ" b="0" dirty="0" err="1"/>
              <a:t>unstable</a:t>
            </a:r>
            <a:r>
              <a:rPr lang="cs-CZ" b="0" dirty="0"/>
              <a:t> and </a:t>
            </a:r>
            <a:r>
              <a:rPr lang="cs-CZ" b="0" dirty="0" err="1"/>
              <a:t>highly</a:t>
            </a:r>
            <a:r>
              <a:rPr lang="cs-CZ" b="0" dirty="0"/>
              <a:t> </a:t>
            </a:r>
            <a:r>
              <a:rPr lang="cs-CZ" b="0" dirty="0" err="1"/>
              <a:t>variable</a:t>
            </a:r>
            <a:endParaRPr lang="cs-CZ" b="0" dirty="0">
              <a:sym typeface="Symbol" pitchFamily="18" charset="2"/>
            </a:endParaRPr>
          </a:p>
        </p:txBody>
      </p:sp>
      <p:pic>
        <p:nvPicPr>
          <p:cNvPr id="8195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6998" y="1581266"/>
            <a:ext cx="2086983" cy="256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196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756" y="1906197"/>
            <a:ext cx="1412482" cy="1884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197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150" y="1680725"/>
            <a:ext cx="1948441" cy="260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198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26441" y="4066391"/>
            <a:ext cx="2444919" cy="2151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199" name="Text Box 20"/>
          <p:cNvSpPr txBox="1">
            <a:spLocks noChangeArrowheads="1"/>
          </p:cNvSpPr>
          <p:nvPr/>
        </p:nvSpPr>
        <p:spPr bwMode="auto">
          <a:xfrm>
            <a:off x="3797300" y="2498799"/>
            <a:ext cx="4079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>
                <a:solidFill>
                  <a:srgbClr val="FF0000"/>
                </a:solidFill>
                <a:latin typeface="Arial Black" pitchFamily="34" charset="0"/>
                <a:sym typeface="Symbol" pitchFamily="18" charset="2"/>
              </a:rPr>
              <a:t></a:t>
            </a:r>
          </a:p>
        </p:txBody>
      </p:sp>
      <p:sp>
        <p:nvSpPr>
          <p:cNvPr id="8200" name="Text Box 21"/>
          <p:cNvSpPr txBox="1">
            <a:spLocks noChangeArrowheads="1"/>
          </p:cNvSpPr>
          <p:nvPr/>
        </p:nvSpPr>
        <p:spPr bwMode="auto">
          <a:xfrm>
            <a:off x="6308725" y="2527374"/>
            <a:ext cx="4079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>
                <a:solidFill>
                  <a:srgbClr val="FF0000"/>
                </a:solidFill>
                <a:latin typeface="Arial Black" pitchFamily="34" charset="0"/>
                <a:sym typeface="Symbol" pitchFamily="18" charset="2"/>
              </a:rPr>
              <a:t></a:t>
            </a:r>
          </a:p>
        </p:txBody>
      </p:sp>
      <p:sp>
        <p:nvSpPr>
          <p:cNvPr id="8201" name="Text Box 22"/>
          <p:cNvSpPr txBox="1">
            <a:spLocks noChangeArrowheads="1"/>
          </p:cNvSpPr>
          <p:nvPr/>
        </p:nvSpPr>
        <p:spPr bwMode="auto">
          <a:xfrm>
            <a:off x="5008563" y="3991049"/>
            <a:ext cx="4079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>
                <a:solidFill>
                  <a:srgbClr val="FF0000"/>
                </a:solidFill>
                <a:latin typeface="Arial Black" pitchFamily="34" charset="0"/>
                <a:sym typeface="Symbol" pitchFamily="18" charset="2"/>
              </a:rPr>
              <a:t></a:t>
            </a:r>
          </a:p>
        </p:txBody>
      </p:sp>
      <p:sp>
        <p:nvSpPr>
          <p:cNvPr id="8202" name="Line 23"/>
          <p:cNvSpPr>
            <a:spLocks noChangeShapeType="1"/>
          </p:cNvSpPr>
          <p:nvPr/>
        </p:nvSpPr>
        <p:spPr bwMode="auto">
          <a:xfrm flipH="1">
            <a:off x="1663849" y="2818241"/>
            <a:ext cx="827088" cy="31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8203" name="Line 24"/>
          <p:cNvSpPr>
            <a:spLocks noChangeShapeType="1"/>
          </p:cNvSpPr>
          <p:nvPr/>
        </p:nvSpPr>
        <p:spPr bwMode="auto">
          <a:xfrm flipH="1">
            <a:off x="3692525" y="5342012"/>
            <a:ext cx="63976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pic>
        <p:nvPicPr>
          <p:cNvPr id="8205" name="Picture 27" descr="wild-boar-bharatpur-200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87850" y="4518098"/>
            <a:ext cx="2012950" cy="1973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206" name="Picture 29" descr="Velblou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98494" y="4445074"/>
            <a:ext cx="2268631" cy="1987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207" name="Picture 31" descr="sparrow"/>
          <p:cNvPicPr>
            <a:picLocks noChangeAspect="1" noChangeArrowheads="1"/>
          </p:cNvPicPr>
          <p:nvPr/>
        </p:nvPicPr>
        <p:blipFill>
          <a:blip r:embed="rId9" cstate="print"/>
          <a:srcRect l="9619"/>
          <a:stretch>
            <a:fillRect/>
          </a:stretch>
        </p:blipFill>
        <p:spPr bwMode="auto">
          <a:xfrm>
            <a:off x="6711921" y="1624405"/>
            <a:ext cx="2173895" cy="21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204" name="Line 25"/>
          <p:cNvSpPr>
            <a:spLocks noChangeShapeType="1"/>
          </p:cNvSpPr>
          <p:nvPr/>
        </p:nvSpPr>
        <p:spPr bwMode="auto">
          <a:xfrm rot="5400000">
            <a:off x="7299931" y="3995748"/>
            <a:ext cx="97631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2"/>
          <p:cNvSpPr txBox="1">
            <a:spLocks noChangeArrowheads="1"/>
          </p:cNvSpPr>
          <p:nvPr/>
        </p:nvSpPr>
        <p:spPr bwMode="auto">
          <a:xfrm>
            <a:off x="2494001" y="228450"/>
            <a:ext cx="36263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dirty="0">
                <a:solidFill>
                  <a:srgbClr val="F00000"/>
                </a:solidFill>
              </a:rPr>
              <a:t>Are species real entities?</a:t>
            </a:r>
          </a:p>
        </p:txBody>
      </p:sp>
      <p:sp>
        <p:nvSpPr>
          <p:cNvPr id="7172" name="Text Box 24"/>
          <p:cNvSpPr txBox="1">
            <a:spLocks noChangeArrowheads="1"/>
          </p:cNvSpPr>
          <p:nvPr/>
        </p:nvSpPr>
        <p:spPr bwMode="auto">
          <a:xfrm>
            <a:off x="438150" y="939501"/>
            <a:ext cx="8353762" cy="1882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sz="2400" b="0" dirty="0">
                <a:solidFill>
                  <a:srgbClr val="F00000"/>
                </a:solidFill>
              </a:rPr>
              <a:t>nominalists:</a:t>
            </a:r>
            <a:br>
              <a:rPr lang="en-US" sz="2400" b="0" dirty="0">
                <a:solidFill>
                  <a:srgbClr val="F00000"/>
                </a:solidFill>
              </a:rPr>
            </a:br>
            <a:br>
              <a:rPr lang="en-US" sz="2400" b="0" dirty="0">
                <a:solidFill>
                  <a:srgbClr val="F00000"/>
                </a:solidFill>
              </a:rPr>
            </a:br>
            <a:r>
              <a:rPr lang="en-US" b="0" dirty="0"/>
              <a:t>no universals and abstract objects (= only words), only particulars exist</a:t>
            </a:r>
          </a:p>
          <a:p>
            <a:pPr defTabSz="360000">
              <a:spcAft>
                <a:spcPts val="1000"/>
              </a:spcAft>
            </a:pPr>
            <a:r>
              <a:rPr lang="en-US" b="0" dirty="0" err="1"/>
              <a:t>eg</a:t>
            </a:r>
            <a:r>
              <a:rPr lang="en-US" b="0" dirty="0"/>
              <a:t>. </a:t>
            </a:r>
            <a:r>
              <a:rPr lang="en-US" b="0" dirty="0">
                <a:solidFill>
                  <a:srgbClr val="003399"/>
                </a:solidFill>
              </a:rPr>
              <a:t>William of Ockham</a:t>
            </a:r>
            <a:r>
              <a:rPr lang="en-US" b="0" dirty="0"/>
              <a:t>, </a:t>
            </a:r>
            <a:r>
              <a:rPr lang="en-US" b="0" dirty="0">
                <a:sym typeface="Symbol" pitchFamily="18" charset="2"/>
              </a:rPr>
              <a:t>popular in France in the 1700s (young </a:t>
            </a:r>
            <a:r>
              <a:rPr lang="en-US" b="0" dirty="0">
                <a:solidFill>
                  <a:srgbClr val="003399"/>
                </a:solidFill>
                <a:sym typeface="Symbol" pitchFamily="18" charset="2"/>
              </a:rPr>
              <a:t>Buffon</a:t>
            </a:r>
            <a:r>
              <a:rPr lang="en-US" b="0" dirty="0">
                <a:sym typeface="Symbol" pitchFamily="18" charset="2"/>
              </a:rPr>
              <a:t> </a:t>
            </a:r>
            <a:br>
              <a:rPr lang="en-US" b="0" dirty="0">
                <a:sym typeface="Symbol" pitchFamily="18" charset="2"/>
              </a:rPr>
            </a:br>
            <a:r>
              <a:rPr lang="en-US" b="0" dirty="0">
                <a:sym typeface="Symbol" pitchFamily="18" charset="2"/>
              </a:rPr>
              <a:t>	and </a:t>
            </a:r>
            <a:r>
              <a:rPr lang="en-US" b="0" dirty="0">
                <a:solidFill>
                  <a:srgbClr val="003399"/>
                </a:solidFill>
                <a:sym typeface="Symbol" pitchFamily="18" charset="2"/>
              </a:rPr>
              <a:t>Lamarck</a:t>
            </a:r>
            <a:r>
              <a:rPr lang="en-US" b="0" dirty="0">
                <a:sym typeface="Symbol" pitchFamily="18" charset="2"/>
              </a:rPr>
              <a:t>), </a:t>
            </a:r>
            <a:r>
              <a:rPr lang="en-US" b="0" dirty="0">
                <a:solidFill>
                  <a:srgbClr val="003399"/>
                </a:solidFill>
                <a:sym typeface="Symbol" pitchFamily="18" charset="2"/>
              </a:rPr>
              <a:t>Darwin</a:t>
            </a:r>
            <a:endParaRPr lang="en-US" sz="2400" b="0" dirty="0">
              <a:sym typeface="Symbol" pitchFamily="18" charset="2"/>
            </a:endParaRPr>
          </a:p>
        </p:txBody>
      </p:sp>
      <p:sp>
        <p:nvSpPr>
          <p:cNvPr id="6" name="Text Box 24"/>
          <p:cNvSpPr txBox="1">
            <a:spLocks noChangeArrowheads="1"/>
          </p:cNvSpPr>
          <p:nvPr/>
        </p:nvSpPr>
        <p:spPr bwMode="auto">
          <a:xfrm>
            <a:off x="438150" y="5599356"/>
            <a:ext cx="81291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15900" indent="-215900" defTabSz="360000">
              <a:spcAft>
                <a:spcPts val="1000"/>
              </a:spcAft>
            </a:pPr>
            <a:r>
              <a:rPr lang="en-US" sz="2400" b="0" dirty="0">
                <a:sym typeface="Symbol" pitchFamily="18" charset="2"/>
              </a:rPr>
              <a:t>species are human abstractions, artificially </a:t>
            </a:r>
            <a:r>
              <a:rPr lang="en-US" sz="2400" b="0" dirty="0" err="1">
                <a:sym typeface="Symbol" pitchFamily="18" charset="2"/>
              </a:rPr>
              <a:t>dividin</a:t>
            </a:r>
            <a:r>
              <a:rPr lang="en-US" sz="2400" b="0" dirty="0">
                <a:sym typeface="Symbol" pitchFamily="18" charset="2"/>
              </a:rPr>
              <a:t> natural </a:t>
            </a:r>
            <a:br>
              <a:rPr lang="en-US" sz="2400" b="0" dirty="0">
                <a:sym typeface="Symbol" pitchFamily="18" charset="2"/>
              </a:rPr>
            </a:br>
            <a:r>
              <a:rPr lang="en-US" sz="2400" b="0" dirty="0">
                <a:sym typeface="Symbol" pitchFamily="18" charset="2"/>
              </a:rPr>
              <a:t>	continuum</a:t>
            </a:r>
          </a:p>
        </p:txBody>
      </p:sp>
      <p:pic>
        <p:nvPicPr>
          <p:cNvPr id="7" name="Picture 17" descr="Buffon_1707-1788"/>
          <p:cNvPicPr>
            <a:picLocks noChangeAspect="1" noChangeArrowheads="1"/>
          </p:cNvPicPr>
          <p:nvPr/>
        </p:nvPicPr>
        <p:blipFill>
          <a:blip r:embed="rId3" cstate="print"/>
          <a:srcRect l="6313" r="11905"/>
          <a:stretch>
            <a:fillRect/>
          </a:stretch>
        </p:blipFill>
        <p:spPr bwMode="auto">
          <a:xfrm>
            <a:off x="2743200" y="3071454"/>
            <a:ext cx="1699708" cy="2230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Picture 3" descr="lamarc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9427" y="3033654"/>
            <a:ext cx="1514789" cy="2233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" name="Picture 16" descr="DARWI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9859" y="2980108"/>
            <a:ext cx="1713380" cy="225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8850" name="Picture 2" descr="http://stendhalgallery.com/wp-content/uploads/2011/01/Occa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8271" y="3108960"/>
            <a:ext cx="1455868" cy="218380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http://www.evolution-textbook.org/content/free/figures/22_EVOW_Art/04_EVOW_CH22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20846" r="19421" b="51106"/>
          <a:stretch>
            <a:fillRect/>
          </a:stretch>
        </p:blipFill>
        <p:spPr bwMode="auto">
          <a:xfrm>
            <a:off x="1560369" y="851367"/>
            <a:ext cx="5604225" cy="5323521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579728" y="271463"/>
            <a:ext cx="8501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according to Darwin classification of organisms to a large extent arbitrary: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4511</TotalTime>
  <Words>1028</Words>
  <Application>Microsoft Office PowerPoint</Application>
  <PresentationFormat>Předvádění na obrazovce (4:3)</PresentationFormat>
  <Paragraphs>392</Paragraphs>
  <Slides>63</Slides>
  <Notes>55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63</vt:i4>
      </vt:variant>
    </vt:vector>
  </HeadingPairs>
  <TitlesOfParts>
    <vt:vector size="68" baseType="lpstr">
      <vt:lpstr>Arial</vt:lpstr>
      <vt:lpstr>Arial Black</vt:lpstr>
      <vt:lpstr>Symbol</vt:lpstr>
      <vt:lpstr>Times New Roman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LGE ÚŽFG AV ČR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</cp:lastModifiedBy>
  <cp:revision>208</cp:revision>
  <dcterms:created xsi:type="dcterms:W3CDTF">2002-05-03T10:21:15Z</dcterms:created>
  <dcterms:modified xsi:type="dcterms:W3CDTF">2017-12-03T13:27:59Z</dcterms:modified>
</cp:coreProperties>
</file>