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63"/>
  </p:notesMasterIdLst>
  <p:sldIdLst>
    <p:sldId id="266" r:id="rId2"/>
    <p:sldId id="297" r:id="rId3"/>
    <p:sldId id="310" r:id="rId4"/>
    <p:sldId id="309" r:id="rId5"/>
    <p:sldId id="298" r:id="rId6"/>
    <p:sldId id="312" r:id="rId7"/>
    <p:sldId id="302" r:id="rId8"/>
    <p:sldId id="303" r:id="rId9"/>
    <p:sldId id="305" r:id="rId10"/>
    <p:sldId id="307" r:id="rId11"/>
    <p:sldId id="339" r:id="rId12"/>
    <p:sldId id="304" r:id="rId13"/>
    <p:sldId id="322" r:id="rId14"/>
    <p:sldId id="323" r:id="rId15"/>
    <p:sldId id="324" r:id="rId16"/>
    <p:sldId id="325" r:id="rId17"/>
    <p:sldId id="326" r:id="rId18"/>
    <p:sldId id="306" r:id="rId19"/>
    <p:sldId id="299" r:id="rId20"/>
    <p:sldId id="271" r:id="rId21"/>
    <p:sldId id="338" r:id="rId22"/>
    <p:sldId id="343" r:id="rId23"/>
    <p:sldId id="345" r:id="rId24"/>
    <p:sldId id="328" r:id="rId25"/>
    <p:sldId id="329" r:id="rId26"/>
    <p:sldId id="330" r:id="rId27"/>
    <p:sldId id="331" r:id="rId28"/>
    <p:sldId id="332" r:id="rId29"/>
    <p:sldId id="333" r:id="rId30"/>
    <p:sldId id="334" r:id="rId31"/>
    <p:sldId id="337" r:id="rId32"/>
    <p:sldId id="344" r:id="rId33"/>
    <p:sldId id="335" r:id="rId34"/>
    <p:sldId id="336" r:id="rId35"/>
    <p:sldId id="291" r:id="rId36"/>
    <p:sldId id="270" r:id="rId37"/>
    <p:sldId id="346" r:id="rId38"/>
    <p:sldId id="294" r:id="rId39"/>
    <p:sldId id="273" r:id="rId40"/>
    <p:sldId id="292" r:id="rId41"/>
    <p:sldId id="274" r:id="rId42"/>
    <p:sldId id="315" r:id="rId43"/>
    <p:sldId id="317" r:id="rId44"/>
    <p:sldId id="316" r:id="rId45"/>
    <p:sldId id="319" r:id="rId46"/>
    <p:sldId id="275" r:id="rId47"/>
    <p:sldId id="301" r:id="rId48"/>
    <p:sldId id="276" r:id="rId49"/>
    <p:sldId id="269" r:id="rId50"/>
    <p:sldId id="340" r:id="rId51"/>
    <p:sldId id="268" r:id="rId52"/>
    <p:sldId id="320" r:id="rId53"/>
    <p:sldId id="321" r:id="rId54"/>
    <p:sldId id="288" r:id="rId55"/>
    <p:sldId id="277" r:id="rId56"/>
    <p:sldId id="341" r:id="rId57"/>
    <p:sldId id="308" r:id="rId58"/>
    <p:sldId id="342" r:id="rId59"/>
    <p:sldId id="296" r:id="rId60"/>
    <p:sldId id="295" r:id="rId61"/>
    <p:sldId id="278" r:id="rId62"/>
  </p:sldIdLst>
  <p:sldSz cx="9144000" cy="6858000" type="screen4x3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47">
          <p15:clr>
            <a:srgbClr val="A4A3A4"/>
          </p15:clr>
        </p15:guide>
        <p15:guide id="2" pos="29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E20000"/>
    <a:srgbClr val="F00000"/>
    <a:srgbClr val="FFFF66"/>
    <a:srgbClr val="003399"/>
    <a:srgbClr val="0033CC"/>
    <a:srgbClr val="FF0066"/>
    <a:srgbClr val="00CC00"/>
    <a:srgbClr val="EAEAEA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309" autoAdjust="0"/>
    <p:restoredTop sz="95083" autoAdjust="0"/>
  </p:normalViewPr>
  <p:slideViewPr>
    <p:cSldViewPr snapToGrid="0" showGuides="1">
      <p:cViewPr varScale="1">
        <p:scale>
          <a:sx n="85" d="100"/>
          <a:sy n="85" d="100"/>
        </p:scale>
        <p:origin x="1490" y="43"/>
      </p:cViewPr>
      <p:guideLst>
        <p:guide orient="horz" pos="147"/>
        <p:guide pos="291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45005" cy="4500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68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423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915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23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/>
              <a:t>Klepnutím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1423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423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2A6B3BFD-9764-45A6-ACE3-993F61D7721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2131027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50973A4-4A8B-4BD3-835B-369C8445E886}" type="slidenum">
              <a:rPr lang="cs-CZ" smtClean="0"/>
              <a:pPr/>
              <a:t>1</a:t>
            </a:fld>
            <a:endParaRPr lang="cs-CZ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387652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5DD6E8E-C750-49E1-8A5F-A9B24C124A2A}" type="slidenum">
              <a:rPr lang="cs-CZ" smtClean="0"/>
              <a:pPr/>
              <a:t>10</a:t>
            </a:fld>
            <a:endParaRPr lang="cs-CZ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903776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5CC4B80-E03C-4CF6-9087-B54C586D7E52}" type="slidenum">
              <a:rPr lang="cs-CZ" smtClean="0"/>
              <a:pPr/>
              <a:t>12</a:t>
            </a:fld>
            <a:endParaRPr lang="cs-CZ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486614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529AC7-F1CF-FC42-AA6F-9A4FBDD3D9B6}" type="slidenum">
              <a:rPr lang="fr-FR" smtClean="0"/>
              <a:pPr/>
              <a:t>13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540870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C15A801-40EA-43A5-B18D-525A5082C4A8}" type="slidenum">
              <a:rPr lang="cs-CZ" smtClean="0"/>
              <a:pPr/>
              <a:t>18</a:t>
            </a:fld>
            <a:endParaRPr lang="cs-CZ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10653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ED29BE9-E60C-41B5-A9C6-71D73A0219EB}" type="slidenum">
              <a:rPr lang="cs-CZ" smtClean="0"/>
              <a:pPr/>
              <a:t>19</a:t>
            </a:fld>
            <a:endParaRPr lang="cs-CZ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297678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D213C1F-A51D-474B-AA4C-535C4901DA9A}" type="slidenum">
              <a:rPr lang="cs-CZ" smtClean="0"/>
              <a:pPr/>
              <a:t>20</a:t>
            </a:fld>
            <a:endParaRPr lang="cs-CZ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900138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8D6DA16-37B7-4907-8DBF-5F55AAF93D97}" type="slidenum">
              <a:rPr lang="cs-CZ" smtClean="0"/>
              <a:pPr/>
              <a:t>22</a:t>
            </a:fld>
            <a:endParaRPr lang="cs-CZ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426258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8D6DA16-37B7-4907-8DBF-5F55AAF93D97}" type="slidenum">
              <a:rPr lang="cs-CZ" smtClean="0"/>
              <a:pPr/>
              <a:t>23</a:t>
            </a:fld>
            <a:endParaRPr lang="cs-CZ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887334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92775A6-3F72-4A21-AABE-F65659BBDE77}" type="slidenum">
              <a:rPr lang="cs-CZ" smtClean="0"/>
              <a:pPr/>
              <a:t>26</a:t>
            </a:fld>
            <a:endParaRPr lang="cs-CZ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539337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2DBEA0C-5487-4D45-8918-ED528302B1F7}" type="slidenum">
              <a:rPr lang="cs-CZ" smtClean="0"/>
              <a:pPr/>
              <a:t>27</a:t>
            </a:fld>
            <a:endParaRPr lang="cs-CZ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14994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3152913-969E-412B-8A77-2310B97FD838}" type="slidenum">
              <a:rPr lang="cs-CZ" smtClean="0"/>
              <a:pPr/>
              <a:t>2</a:t>
            </a:fld>
            <a:endParaRPr lang="cs-CZ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8890678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4328C10-F25E-4C57-8EEB-8ACAF7B640E4}" type="slidenum">
              <a:rPr lang="cs-CZ" smtClean="0"/>
              <a:pPr/>
              <a:t>28</a:t>
            </a:fld>
            <a:endParaRPr lang="cs-CZ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4982430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22BE758-4953-431D-A959-89C6C0310389}" type="slidenum">
              <a:rPr lang="cs-CZ" smtClean="0"/>
              <a:pPr/>
              <a:t>29</a:t>
            </a:fld>
            <a:endParaRPr lang="cs-CZ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2634861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7177D87-B728-42D6-9461-6834A34EA19D}" type="slidenum">
              <a:rPr lang="cs-CZ" smtClean="0"/>
              <a:pPr/>
              <a:t>30</a:t>
            </a:fld>
            <a:endParaRPr lang="cs-CZ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7315079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28ACEC4-CDF0-4585-B381-D821BEEBB621}" type="slidenum">
              <a:rPr lang="cs-CZ" smtClean="0"/>
              <a:pPr/>
              <a:t>31</a:t>
            </a:fld>
            <a:endParaRPr lang="cs-CZ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1438236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74262DE-3270-4C60-8E56-A0CC6BBAA124}" type="slidenum">
              <a:rPr lang="cs-CZ" smtClean="0"/>
              <a:pPr/>
              <a:t>35</a:t>
            </a:fld>
            <a:endParaRPr lang="cs-CZ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8581516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A257FB1-A7B8-4650-8565-F8553CABB094}" type="slidenum">
              <a:rPr lang="cs-CZ" smtClean="0"/>
              <a:pPr/>
              <a:t>36</a:t>
            </a:fld>
            <a:endParaRPr lang="cs-CZ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8965787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3E0A143-A981-491E-9855-8D92590D145C}" type="slidenum">
              <a:rPr lang="cs-CZ" smtClean="0"/>
              <a:pPr/>
              <a:t>37</a:t>
            </a:fld>
            <a:endParaRPr lang="cs-CZ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4011307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9FEAB03-18C7-47CE-A801-D128CA2F47D0}" type="slidenum">
              <a:rPr lang="cs-CZ" smtClean="0"/>
              <a:pPr/>
              <a:t>38</a:t>
            </a:fld>
            <a:endParaRPr lang="cs-CZ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0909832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FDEFE48-E3C5-480F-B222-FC4F0F9E6E0A}" type="slidenum">
              <a:rPr lang="cs-CZ" smtClean="0"/>
              <a:pPr/>
              <a:t>39</a:t>
            </a:fld>
            <a:endParaRPr lang="cs-CZ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9256696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5873F17-7B76-4D8C-9294-51F5DB2C2C13}" type="slidenum">
              <a:rPr lang="cs-CZ" smtClean="0"/>
              <a:pPr/>
              <a:t>40</a:t>
            </a:fld>
            <a:endParaRPr lang="cs-CZ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586181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A10DD87-56C7-4A85-9A62-26774041239A}" type="slidenum">
              <a:rPr lang="cs-CZ" smtClean="0"/>
              <a:pPr/>
              <a:t>3</a:t>
            </a:fld>
            <a:endParaRPr lang="cs-CZ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0250286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D2D1D64-9CF1-4105-84B0-824963DF92F7}" type="slidenum">
              <a:rPr lang="cs-CZ" smtClean="0"/>
              <a:pPr/>
              <a:t>41</a:t>
            </a:fld>
            <a:endParaRPr lang="cs-CZ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2474401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A6BCDE6-C367-4A95-8095-1C528144C052}" type="slidenum">
              <a:rPr lang="cs-CZ" smtClean="0"/>
              <a:pPr/>
              <a:t>46</a:t>
            </a:fld>
            <a:endParaRPr lang="cs-CZ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4263880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AADF3AC-E223-4A8E-AA40-112205A36EAC}" type="slidenum">
              <a:rPr lang="cs-CZ" smtClean="0"/>
              <a:pPr/>
              <a:t>47</a:t>
            </a:fld>
            <a:endParaRPr lang="cs-CZ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9746030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36717CF-6CE5-4F13-8A7E-8BF82DA36945}" type="slidenum">
              <a:rPr lang="cs-CZ" smtClean="0"/>
              <a:pPr/>
              <a:t>48</a:t>
            </a:fld>
            <a:endParaRPr lang="cs-CZ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0570265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DCB2723-592C-40BC-AD6A-49F25275F61D}" type="slidenum">
              <a:rPr lang="cs-CZ" smtClean="0"/>
              <a:pPr/>
              <a:t>49</a:t>
            </a:fld>
            <a:endParaRPr lang="cs-CZ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cs-CZ" dirty="0"/>
              <a:t>Ukázalo</a:t>
            </a:r>
            <a:r>
              <a:rPr lang="cs-CZ" baseline="0" dirty="0"/>
              <a:t> se, že extinkce savců alespoň v Severní Americe byla mnohem vážnější (93 % druhů, 86 % rodů) a zotavení rychlejší než se původně myslelo. Během 300 </a:t>
            </a:r>
            <a:r>
              <a:rPr lang="cs-CZ" baseline="0" dirty="0" err="1"/>
              <a:t>ky</a:t>
            </a:r>
            <a:r>
              <a:rPr lang="cs-CZ" baseline="0" dirty="0"/>
              <a:t> lokální </a:t>
            </a:r>
            <a:r>
              <a:rPr lang="cs-CZ" baseline="0" dirty="0" err="1"/>
              <a:t>diverzita</a:t>
            </a:r>
            <a:r>
              <a:rPr lang="cs-CZ" baseline="0" dirty="0"/>
              <a:t> na K úrovni, morfologická disparita dokonce vyšší; díky vysoké míře endemismu regionální </a:t>
            </a:r>
            <a:r>
              <a:rPr lang="cs-CZ" baseline="0" dirty="0" err="1"/>
              <a:t>diverzita</a:t>
            </a:r>
            <a:r>
              <a:rPr lang="cs-CZ" baseline="0" dirty="0"/>
              <a:t> dokonce 2X vyšší. Důvodem to, že extinkce se týkala především druhů s menším rozšířením, proto </a:t>
            </a:r>
            <a:r>
              <a:rPr lang="cs-CZ" baseline="0" dirty="0" err="1"/>
              <a:t>bias</a:t>
            </a:r>
            <a:r>
              <a:rPr lang="cs-CZ" baseline="0" dirty="0"/>
              <a:t> – ten se může týkat i dalších extinkcí.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9585503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DCB2723-592C-40BC-AD6A-49F25275F61D}" type="slidenum">
              <a:rPr lang="cs-CZ" smtClean="0"/>
              <a:pPr/>
              <a:t>50</a:t>
            </a:fld>
            <a:endParaRPr lang="cs-CZ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5658986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793D134-E1C7-4A59-BF3B-42AA2F1FB2E5}" type="slidenum">
              <a:rPr lang="cs-CZ" smtClean="0"/>
              <a:pPr/>
              <a:t>51</a:t>
            </a:fld>
            <a:endParaRPr lang="cs-CZ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2434285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3A43232-6499-4BFF-9159-C12C0236A49F}" type="slidenum">
              <a:rPr lang="cs-CZ" smtClean="0"/>
              <a:pPr/>
              <a:t>52</a:t>
            </a:fld>
            <a:endParaRPr lang="cs-CZ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7012444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78E87A1-2F50-4A98-9A0D-8E741B589E43}" type="slidenum">
              <a:rPr lang="cs-CZ" smtClean="0"/>
              <a:pPr/>
              <a:t>53</a:t>
            </a:fld>
            <a:endParaRPr lang="cs-CZ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9804755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361B58A-86BE-4BD7-A961-46F080C8F4B0}" type="slidenum">
              <a:rPr lang="cs-CZ" smtClean="0"/>
              <a:pPr/>
              <a:t>54</a:t>
            </a:fld>
            <a:endParaRPr lang="cs-CZ"/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937699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91E41C4-4394-4CD2-BE23-2CD553D61C27}" type="slidenum">
              <a:rPr lang="cs-CZ" smtClean="0"/>
              <a:pPr/>
              <a:t>4</a:t>
            </a:fld>
            <a:endParaRPr lang="cs-CZ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0379856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9B44FF9-54EF-4C2B-8C0E-F6635EAF7E18}" type="slidenum">
              <a:rPr lang="cs-CZ" smtClean="0"/>
              <a:pPr/>
              <a:t>55</a:t>
            </a:fld>
            <a:endParaRPr lang="cs-CZ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8410971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9B44FF9-54EF-4C2B-8C0E-F6635EAF7E18}" type="slidenum">
              <a:rPr lang="cs-CZ" smtClean="0"/>
              <a:pPr/>
              <a:t>56</a:t>
            </a:fld>
            <a:endParaRPr lang="cs-CZ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4255820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73784EA-DC43-428F-9C75-0C0346190613}" type="slidenum">
              <a:rPr lang="cs-CZ" smtClean="0"/>
              <a:pPr/>
              <a:t>57</a:t>
            </a:fld>
            <a:endParaRPr lang="cs-CZ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0330988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73784EA-DC43-428F-9C75-0C0346190613}" type="slidenum">
              <a:rPr lang="cs-CZ" smtClean="0"/>
              <a:pPr/>
              <a:t>58</a:t>
            </a:fld>
            <a:endParaRPr lang="cs-CZ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7030974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0013F2F-93DB-4BC9-AB35-D286315C0EBD}" type="slidenum">
              <a:rPr lang="cs-CZ" smtClean="0"/>
              <a:pPr/>
              <a:t>59</a:t>
            </a:fld>
            <a:endParaRPr lang="cs-CZ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3260106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BFAF8DA-D1E6-4D51-8275-7530F677C6CF}" type="slidenum">
              <a:rPr lang="cs-CZ" smtClean="0"/>
              <a:pPr/>
              <a:t>60</a:t>
            </a:fld>
            <a:endParaRPr lang="cs-CZ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1071415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6816747-593D-4C3B-B71C-31A85C33F991}" type="slidenum">
              <a:rPr lang="cs-CZ" smtClean="0"/>
              <a:pPr/>
              <a:t>61</a:t>
            </a:fld>
            <a:endParaRPr lang="cs-CZ"/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700217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F2A71DA-F703-4580-A008-F149742B9853}" type="slidenum">
              <a:rPr lang="cs-CZ" smtClean="0"/>
              <a:pPr/>
              <a:t>5</a:t>
            </a:fld>
            <a:endParaRPr lang="cs-CZ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30391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F039927-AC0D-4F48-9E68-ADF8B3B36BC8}" type="slidenum">
              <a:rPr lang="cs-CZ" smtClean="0"/>
              <a:pPr/>
              <a:t>6</a:t>
            </a:fld>
            <a:endParaRPr lang="cs-CZ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059030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3D9A6F2-1E27-4BA0-8BF5-850C1590E501}" type="slidenum">
              <a:rPr lang="cs-CZ" smtClean="0"/>
              <a:pPr/>
              <a:t>7</a:t>
            </a:fld>
            <a:endParaRPr lang="cs-CZ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396911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55F0A76-EC29-4C36-BCF5-16CF141E1333}" type="slidenum">
              <a:rPr lang="cs-CZ" smtClean="0"/>
              <a:pPr/>
              <a:t>8</a:t>
            </a:fld>
            <a:endParaRPr lang="cs-CZ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126686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AFDDC89-2FAE-4388-B0CF-A36238BA89F4}" type="slidenum">
              <a:rPr lang="cs-CZ" smtClean="0"/>
              <a:pPr/>
              <a:t>9</a:t>
            </a:fld>
            <a:endParaRPr lang="cs-CZ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637383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971BA4-EB8A-405D-A165-0B335FF4D45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617690-E025-42D6-BB7E-37D286D716C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D3A8C0-23EC-4133-8859-50EB6F818D0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2DB8EA-4092-45E3-8F51-04018D661E2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573136-6454-4979-97FE-7F2F9D09784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7489AA-C1CB-488F-9B20-48A407FB4CC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7665FD-4367-4460-A0BF-F3625773901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A23BE2-3677-4330-8705-208EF0C3245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015216-0CBA-4196-BE56-5E9FCD9D050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CAFCB1-7E3C-4436-9EC9-B31825A8F57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1137E8-64AD-468E-A105-925F715B8EF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styly předlohy textu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7D5ACA7E-123D-4CB7-918D-36EDCA9E514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Relationship Id="rId9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gif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jpeg"/><Relationship Id="rId7" Type="http://schemas.openxmlformats.org/officeDocument/2006/relationships/image" Target="../media/image35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6.png"/><Relationship Id="rId7" Type="http://schemas.openxmlformats.org/officeDocument/2006/relationships/image" Target="../media/image5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11" Type="http://schemas.openxmlformats.org/officeDocument/2006/relationships/image" Target="../media/image54.png"/><Relationship Id="rId5" Type="http://schemas.openxmlformats.org/officeDocument/2006/relationships/image" Target="../media/image48.jpeg"/><Relationship Id="rId10" Type="http://schemas.openxmlformats.org/officeDocument/2006/relationships/image" Target="../media/image53.jpeg"/><Relationship Id="rId4" Type="http://schemas.openxmlformats.org/officeDocument/2006/relationships/image" Target="../media/image47.jpeg"/><Relationship Id="rId9" Type="http://schemas.openxmlformats.org/officeDocument/2006/relationships/image" Target="../media/image52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61.jpeg"/><Relationship Id="rId7" Type="http://schemas.openxmlformats.org/officeDocument/2006/relationships/image" Target="../media/image6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Relationship Id="rId9" Type="http://schemas.openxmlformats.org/officeDocument/2006/relationships/image" Target="../media/image6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jpeg"/><Relationship Id="rId5" Type="http://schemas.openxmlformats.org/officeDocument/2006/relationships/image" Target="../media/image69.png"/><Relationship Id="rId4" Type="http://schemas.openxmlformats.org/officeDocument/2006/relationships/image" Target="../media/image5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81.gif"/><Relationship Id="rId4" Type="http://schemas.openxmlformats.org/officeDocument/2006/relationships/image" Target="../media/image8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7.png"/><Relationship Id="rId4" Type="http://schemas.openxmlformats.org/officeDocument/2006/relationships/image" Target="../media/image8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8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eg"/><Relationship Id="rId3" Type="http://schemas.openxmlformats.org/officeDocument/2006/relationships/image" Target="../media/image89.jpeg"/><Relationship Id="rId7" Type="http://schemas.openxmlformats.org/officeDocument/2006/relationships/image" Target="../media/image9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jpeg"/><Relationship Id="rId3" Type="http://schemas.openxmlformats.org/officeDocument/2006/relationships/image" Target="../media/image95.jpeg"/><Relationship Id="rId7" Type="http://schemas.openxmlformats.org/officeDocument/2006/relationships/image" Target="../media/image99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image" Target="../media/image101.jpeg"/><Relationship Id="rId7" Type="http://schemas.openxmlformats.org/officeDocument/2006/relationships/image" Target="../media/image10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10" Type="http://schemas.openxmlformats.org/officeDocument/2006/relationships/image" Target="../media/image108.png"/><Relationship Id="rId4" Type="http://schemas.openxmlformats.org/officeDocument/2006/relationships/image" Target="../media/image102.png"/><Relationship Id="rId9" Type="http://schemas.openxmlformats.org/officeDocument/2006/relationships/image" Target="../media/image107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7" Type="http://schemas.openxmlformats.org/officeDocument/2006/relationships/image" Target="../media/image119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8.png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jpeg"/><Relationship Id="rId3" Type="http://schemas.openxmlformats.org/officeDocument/2006/relationships/image" Target="../media/image115.jpeg"/><Relationship Id="rId7" Type="http://schemas.openxmlformats.org/officeDocument/2006/relationships/image" Target="../media/image123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2.png"/><Relationship Id="rId5" Type="http://schemas.openxmlformats.org/officeDocument/2006/relationships/image" Target="../media/image121.png"/><Relationship Id="rId4" Type="http://schemas.openxmlformats.org/officeDocument/2006/relationships/image" Target="../media/image120.png"/><Relationship Id="rId9" Type="http://schemas.openxmlformats.org/officeDocument/2006/relationships/image" Target="../media/image125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9.jpeg"/><Relationship Id="rId5" Type="http://schemas.openxmlformats.org/officeDocument/2006/relationships/image" Target="../media/image128.png"/><Relationship Id="rId4" Type="http://schemas.openxmlformats.org/officeDocument/2006/relationships/image" Target="../media/image12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3.jpeg"/><Relationship Id="rId5" Type="http://schemas.openxmlformats.org/officeDocument/2006/relationships/image" Target="../media/image132.jpeg"/><Relationship Id="rId4" Type="http://schemas.openxmlformats.org/officeDocument/2006/relationships/image" Target="../media/image13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5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jpeg"/><Relationship Id="rId3" Type="http://schemas.openxmlformats.org/officeDocument/2006/relationships/image" Target="../media/image136.png"/><Relationship Id="rId7" Type="http://schemas.openxmlformats.org/officeDocument/2006/relationships/image" Target="../media/image140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9.jpeg"/><Relationship Id="rId5" Type="http://schemas.openxmlformats.org/officeDocument/2006/relationships/image" Target="../media/image138.png"/><Relationship Id="rId4" Type="http://schemas.openxmlformats.org/officeDocument/2006/relationships/image" Target="../media/image137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bU1QPtOZQZU" TargetMode="Externa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143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7" Type="http://schemas.openxmlformats.org/officeDocument/2006/relationships/image" Target="../media/image149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8.jpeg"/><Relationship Id="rId5" Type="http://schemas.openxmlformats.org/officeDocument/2006/relationships/image" Target="../media/image147.jpeg"/><Relationship Id="rId4" Type="http://schemas.openxmlformats.org/officeDocument/2006/relationships/image" Target="../media/image146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3.png"/><Relationship Id="rId5" Type="http://schemas.openxmlformats.org/officeDocument/2006/relationships/image" Target="../media/image152.jpeg"/><Relationship Id="rId4" Type="http://schemas.openxmlformats.org/officeDocument/2006/relationships/image" Target="../media/image151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6.png"/><Relationship Id="rId4" Type="http://schemas.openxmlformats.org/officeDocument/2006/relationships/image" Target="../media/image15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.png"/><Relationship Id="rId3" Type="http://schemas.openxmlformats.org/officeDocument/2006/relationships/image" Target="../media/image155.jpeg"/><Relationship Id="rId7" Type="http://schemas.openxmlformats.org/officeDocument/2006/relationships/image" Target="../media/image160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9.png"/><Relationship Id="rId5" Type="http://schemas.openxmlformats.org/officeDocument/2006/relationships/image" Target="../media/image158.png"/><Relationship Id="rId10" Type="http://schemas.openxmlformats.org/officeDocument/2006/relationships/image" Target="../media/image163.png"/><Relationship Id="rId4" Type="http://schemas.openxmlformats.org/officeDocument/2006/relationships/image" Target="../media/image157.png"/><Relationship Id="rId9" Type="http://schemas.openxmlformats.org/officeDocument/2006/relationships/image" Target="../media/image162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4.jpeg"/><Relationship Id="rId4" Type="http://schemas.openxmlformats.org/officeDocument/2006/relationships/image" Target="../media/image16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9" descr="20080706155500!Basilosauru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38575" y="3849688"/>
            <a:ext cx="2819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680256" y="233363"/>
            <a:ext cx="7634269" cy="646331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3600">
                <a:ln w="3175">
                  <a:solidFill>
                    <a:sysClr val="windowText" lastClr="000000"/>
                  </a:solidFill>
                </a:ln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HISTORY OF LIFE ON EARTH</a:t>
            </a:r>
            <a:endParaRPr lang="cs-CZ" sz="3600">
              <a:ln w="3175">
                <a:solidFill>
                  <a:sysClr val="windowText" lastClr="000000"/>
                </a:solidFill>
              </a:ln>
              <a:solidFill>
                <a:srgbClr val="FF33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</p:txBody>
      </p:sp>
      <p:pic>
        <p:nvPicPr>
          <p:cNvPr id="2052" name="Picture 43" descr="135F~Dinosaurs-in-River-Poster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6388" y="1163638"/>
            <a:ext cx="2011362" cy="267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47" descr="1"/>
          <p:cNvPicPr>
            <a:picLocks noChangeAspect="1" noChangeArrowheads="1"/>
          </p:cNvPicPr>
          <p:nvPr/>
        </p:nvPicPr>
        <p:blipFill>
          <a:blip r:embed="rId5" cstate="print"/>
          <a:srcRect l="595" t="2415" r="1500" b="1967"/>
          <a:stretch>
            <a:fillRect/>
          </a:stretch>
        </p:blipFill>
        <p:spPr bwMode="auto">
          <a:xfrm>
            <a:off x="304800" y="4857750"/>
            <a:ext cx="2770188" cy="186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51" descr="asteroid-impact-by-david-hardy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38975" y="1347788"/>
            <a:ext cx="1824038" cy="24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53" descr="cladogramDino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967038" y="1219200"/>
            <a:ext cx="3792537" cy="25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6" name="Picture 45" descr="pterosaur-color-sm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660525" y="3567113"/>
            <a:ext cx="2384425" cy="158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7" name="Picture 55" descr="I10-77-Ediacara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762750" y="4318000"/>
            <a:ext cx="2039938" cy="22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2"/>
          <p:cNvSpPr txBox="1">
            <a:spLocks noChangeArrowheads="1"/>
          </p:cNvSpPr>
          <p:nvPr/>
        </p:nvSpPr>
        <p:spPr bwMode="auto">
          <a:xfrm>
            <a:off x="461963" y="233363"/>
            <a:ext cx="5320046" cy="2477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600"/>
              </a:spcAft>
            </a:pPr>
            <a:r>
              <a:rPr lang="en-US" dirty="0"/>
              <a:t>characters:</a:t>
            </a:r>
          </a:p>
          <a:p>
            <a:pPr defTabSz="360000">
              <a:spcAft>
                <a:spcPts val="600"/>
              </a:spcAft>
            </a:pPr>
            <a:r>
              <a:rPr lang="en-US" dirty="0">
                <a:solidFill>
                  <a:srgbClr val="F00000"/>
                </a:solidFill>
              </a:rPr>
              <a:t>	</a:t>
            </a:r>
            <a:r>
              <a:rPr lang="en-US" dirty="0" err="1">
                <a:solidFill>
                  <a:srgbClr val="F00000"/>
                </a:solidFill>
              </a:rPr>
              <a:t>plesiomorphic</a:t>
            </a:r>
            <a:r>
              <a:rPr lang="en-US" dirty="0"/>
              <a:t> (= ancestral, „primitive“)</a:t>
            </a:r>
            <a:br>
              <a:rPr lang="en-US" dirty="0"/>
            </a:br>
            <a:r>
              <a:rPr lang="en-US" dirty="0"/>
              <a:t>		</a:t>
            </a:r>
            <a:r>
              <a:rPr lang="en-US" dirty="0" err="1"/>
              <a:t>symplesiomorphic</a:t>
            </a:r>
            <a:r>
              <a:rPr lang="en-US" dirty="0"/>
              <a:t> (= shared ancestral)</a:t>
            </a:r>
          </a:p>
          <a:p>
            <a:pPr defTabSz="360000">
              <a:spcAft>
                <a:spcPts val="600"/>
              </a:spcAft>
            </a:pPr>
            <a:r>
              <a:rPr lang="en-US" dirty="0">
                <a:solidFill>
                  <a:srgbClr val="F00000"/>
                </a:solidFill>
              </a:rPr>
              <a:t>	</a:t>
            </a:r>
            <a:r>
              <a:rPr lang="en-US" dirty="0" err="1">
                <a:solidFill>
                  <a:srgbClr val="F00000"/>
                </a:solidFill>
              </a:rPr>
              <a:t>apomorphic</a:t>
            </a:r>
            <a:r>
              <a:rPr lang="en-US" dirty="0"/>
              <a:t> (= derived)</a:t>
            </a:r>
            <a:br>
              <a:rPr lang="en-US" dirty="0"/>
            </a:br>
            <a:r>
              <a:rPr lang="en-US" dirty="0"/>
              <a:t>		</a:t>
            </a:r>
            <a:r>
              <a:rPr lang="en-US" dirty="0" err="1"/>
              <a:t>synapomorphic</a:t>
            </a:r>
            <a:r>
              <a:rPr lang="en-US" dirty="0"/>
              <a:t> (= shared derived)</a:t>
            </a:r>
            <a:br>
              <a:rPr lang="en-US" dirty="0"/>
            </a:br>
            <a:r>
              <a:rPr lang="en-US" dirty="0"/>
              <a:t>		</a:t>
            </a:r>
            <a:r>
              <a:rPr lang="en-US" dirty="0" err="1"/>
              <a:t>autapomorphic</a:t>
            </a:r>
            <a:r>
              <a:rPr lang="en-US" dirty="0"/>
              <a:t> (= unique derived)</a:t>
            </a:r>
          </a:p>
          <a:p>
            <a:pPr defTabSz="360000">
              <a:spcAft>
                <a:spcPts val="600"/>
              </a:spcAft>
            </a:pPr>
            <a:r>
              <a:rPr lang="en-US" dirty="0"/>
              <a:t>clades defined only by </a:t>
            </a:r>
            <a:r>
              <a:rPr lang="en-US" u="sng" dirty="0" err="1"/>
              <a:t>synapomorphies</a:t>
            </a:r>
            <a:endParaRPr lang="en-US" u="sng" dirty="0">
              <a:sym typeface="Symbol" pitchFamily="18" charset="2"/>
            </a:endParaRPr>
          </a:p>
        </p:txBody>
      </p:sp>
      <p:pic>
        <p:nvPicPr>
          <p:cNvPr id="11267" name="Picture 5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41060" y="233363"/>
            <a:ext cx="1343755" cy="1747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grpSp>
        <p:nvGrpSpPr>
          <p:cNvPr id="8" name="Group 49"/>
          <p:cNvGrpSpPr>
            <a:grpSpLocks/>
          </p:cNvGrpSpPr>
          <p:nvPr/>
        </p:nvGrpSpPr>
        <p:grpSpPr bwMode="auto">
          <a:xfrm>
            <a:off x="461963" y="3112376"/>
            <a:ext cx="8348663" cy="3005138"/>
            <a:chOff x="180" y="2166"/>
            <a:chExt cx="5259" cy="1893"/>
          </a:xfrm>
        </p:grpSpPr>
        <p:grpSp>
          <p:nvGrpSpPr>
            <p:cNvPr id="9" name="Group 5"/>
            <p:cNvGrpSpPr>
              <a:grpSpLocks/>
            </p:cNvGrpSpPr>
            <p:nvPr/>
          </p:nvGrpSpPr>
          <p:grpSpPr bwMode="auto">
            <a:xfrm>
              <a:off x="378" y="2765"/>
              <a:ext cx="4511" cy="1253"/>
              <a:chOff x="378" y="2765"/>
              <a:chExt cx="4511" cy="1253"/>
            </a:xfrm>
          </p:grpSpPr>
          <p:grpSp>
            <p:nvGrpSpPr>
              <p:cNvPr id="32" name="Group 6"/>
              <p:cNvGrpSpPr>
                <a:grpSpLocks/>
              </p:cNvGrpSpPr>
              <p:nvPr/>
            </p:nvGrpSpPr>
            <p:grpSpPr bwMode="auto">
              <a:xfrm>
                <a:off x="378" y="2765"/>
                <a:ext cx="1930" cy="1253"/>
                <a:chOff x="1139" y="2608"/>
                <a:chExt cx="1930" cy="1253"/>
              </a:xfrm>
            </p:grpSpPr>
            <p:sp>
              <p:nvSpPr>
                <p:cNvPr id="39" name="Line 7"/>
                <p:cNvSpPr>
                  <a:spLocks noChangeShapeType="1"/>
                </p:cNvSpPr>
                <p:nvPr/>
              </p:nvSpPr>
              <p:spPr bwMode="auto">
                <a:xfrm>
                  <a:off x="1139" y="2608"/>
                  <a:ext cx="966" cy="1253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0" name="Line 8"/>
                <p:cNvSpPr>
                  <a:spLocks noChangeShapeType="1"/>
                </p:cNvSpPr>
                <p:nvPr/>
              </p:nvSpPr>
              <p:spPr bwMode="auto">
                <a:xfrm flipH="1">
                  <a:off x="2103" y="2608"/>
                  <a:ext cx="966" cy="1253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1" name="Line 9"/>
                <p:cNvSpPr>
                  <a:spLocks noChangeShapeType="1"/>
                </p:cNvSpPr>
                <p:nvPr/>
              </p:nvSpPr>
              <p:spPr bwMode="auto">
                <a:xfrm>
                  <a:off x="2082" y="2608"/>
                  <a:ext cx="500" cy="649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2" name="Line 10"/>
                <p:cNvSpPr>
                  <a:spLocks noChangeShapeType="1"/>
                </p:cNvSpPr>
                <p:nvPr/>
              </p:nvSpPr>
              <p:spPr bwMode="auto">
                <a:xfrm flipH="1">
                  <a:off x="1441" y="2608"/>
                  <a:ext cx="307" cy="375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3" name="Line 11"/>
                <p:cNvSpPr>
                  <a:spLocks noChangeShapeType="1"/>
                </p:cNvSpPr>
                <p:nvPr/>
              </p:nvSpPr>
              <p:spPr bwMode="auto">
                <a:xfrm>
                  <a:off x="2510" y="2608"/>
                  <a:ext cx="273" cy="354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</p:grpSp>
          <p:grpSp>
            <p:nvGrpSpPr>
              <p:cNvPr id="33" name="Group 12"/>
              <p:cNvGrpSpPr>
                <a:grpSpLocks/>
              </p:cNvGrpSpPr>
              <p:nvPr/>
            </p:nvGrpSpPr>
            <p:grpSpPr bwMode="auto">
              <a:xfrm>
                <a:off x="2959" y="2765"/>
                <a:ext cx="1930" cy="1253"/>
                <a:chOff x="1139" y="2608"/>
                <a:chExt cx="1930" cy="1253"/>
              </a:xfrm>
            </p:grpSpPr>
            <p:sp>
              <p:nvSpPr>
                <p:cNvPr id="34" name="Line 13"/>
                <p:cNvSpPr>
                  <a:spLocks noChangeShapeType="1"/>
                </p:cNvSpPr>
                <p:nvPr/>
              </p:nvSpPr>
              <p:spPr bwMode="auto">
                <a:xfrm>
                  <a:off x="1139" y="2608"/>
                  <a:ext cx="966" cy="1253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35" name="Line 14"/>
                <p:cNvSpPr>
                  <a:spLocks noChangeShapeType="1"/>
                </p:cNvSpPr>
                <p:nvPr/>
              </p:nvSpPr>
              <p:spPr bwMode="auto">
                <a:xfrm flipH="1">
                  <a:off x="2103" y="2608"/>
                  <a:ext cx="966" cy="1253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36" name="Line 15"/>
                <p:cNvSpPr>
                  <a:spLocks noChangeShapeType="1"/>
                </p:cNvSpPr>
                <p:nvPr/>
              </p:nvSpPr>
              <p:spPr bwMode="auto">
                <a:xfrm>
                  <a:off x="2082" y="2608"/>
                  <a:ext cx="500" cy="649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37" name="Line 16"/>
                <p:cNvSpPr>
                  <a:spLocks noChangeShapeType="1"/>
                </p:cNvSpPr>
                <p:nvPr/>
              </p:nvSpPr>
              <p:spPr bwMode="auto">
                <a:xfrm flipH="1">
                  <a:off x="1441" y="2608"/>
                  <a:ext cx="307" cy="375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38" name="Line 17"/>
                <p:cNvSpPr>
                  <a:spLocks noChangeShapeType="1"/>
                </p:cNvSpPr>
                <p:nvPr/>
              </p:nvSpPr>
              <p:spPr bwMode="auto">
                <a:xfrm>
                  <a:off x="2510" y="2608"/>
                  <a:ext cx="273" cy="354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</p:grpSp>
        </p:grpSp>
        <p:sp>
          <p:nvSpPr>
            <p:cNvPr id="10" name="Rectangle 26"/>
            <p:cNvSpPr>
              <a:spLocks noChangeArrowheads="1"/>
            </p:cNvSpPr>
            <p:nvPr/>
          </p:nvSpPr>
          <p:spPr bwMode="auto">
            <a:xfrm>
              <a:off x="1255" y="3984"/>
              <a:ext cx="199" cy="75"/>
            </a:xfrm>
            <a:prstGeom prst="rect">
              <a:avLst/>
            </a:prstGeom>
            <a:solidFill>
              <a:srgbClr val="0033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1" name="Rectangle 27"/>
            <p:cNvSpPr>
              <a:spLocks noChangeArrowheads="1"/>
            </p:cNvSpPr>
            <p:nvPr/>
          </p:nvSpPr>
          <p:spPr bwMode="auto">
            <a:xfrm>
              <a:off x="586" y="3109"/>
              <a:ext cx="199" cy="75"/>
            </a:xfrm>
            <a:prstGeom prst="rect">
              <a:avLst/>
            </a:prstGeom>
            <a:solidFill>
              <a:srgbClr val="0033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2" name="Rectangle 28"/>
            <p:cNvSpPr>
              <a:spLocks noChangeArrowheads="1"/>
            </p:cNvSpPr>
            <p:nvPr/>
          </p:nvSpPr>
          <p:spPr bwMode="auto">
            <a:xfrm>
              <a:off x="1714" y="3366"/>
              <a:ext cx="199" cy="75"/>
            </a:xfrm>
            <a:prstGeom prst="rect">
              <a:avLst/>
            </a:prstGeom>
            <a:solidFill>
              <a:srgbClr val="0033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3" name="Rectangle 29"/>
            <p:cNvSpPr>
              <a:spLocks noChangeArrowheads="1"/>
            </p:cNvSpPr>
            <p:nvPr/>
          </p:nvSpPr>
          <p:spPr bwMode="auto">
            <a:xfrm>
              <a:off x="271" y="2727"/>
              <a:ext cx="199" cy="75"/>
            </a:xfrm>
            <a:prstGeom prst="rect">
              <a:avLst/>
            </a:prstGeom>
            <a:solidFill>
              <a:srgbClr val="0033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" name="Rectangle 30"/>
            <p:cNvSpPr>
              <a:spLocks noChangeArrowheads="1"/>
            </p:cNvSpPr>
            <p:nvPr/>
          </p:nvSpPr>
          <p:spPr bwMode="auto">
            <a:xfrm>
              <a:off x="884" y="2727"/>
              <a:ext cx="199" cy="75"/>
            </a:xfrm>
            <a:prstGeom prst="rect">
              <a:avLst/>
            </a:prstGeom>
            <a:solidFill>
              <a:srgbClr val="0033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5" name="Rectangle 31"/>
            <p:cNvSpPr>
              <a:spLocks noChangeArrowheads="1"/>
            </p:cNvSpPr>
            <p:nvPr/>
          </p:nvSpPr>
          <p:spPr bwMode="auto">
            <a:xfrm>
              <a:off x="1230" y="2727"/>
              <a:ext cx="199" cy="75"/>
            </a:xfrm>
            <a:prstGeom prst="rect">
              <a:avLst/>
            </a:prstGeom>
            <a:solidFill>
              <a:srgbClr val="0033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6" name="Rectangle 32"/>
            <p:cNvSpPr>
              <a:spLocks noChangeArrowheads="1"/>
            </p:cNvSpPr>
            <p:nvPr/>
          </p:nvSpPr>
          <p:spPr bwMode="auto">
            <a:xfrm>
              <a:off x="1666" y="2727"/>
              <a:ext cx="199" cy="75"/>
            </a:xfrm>
            <a:prstGeom prst="rect">
              <a:avLst/>
            </a:prstGeom>
            <a:solidFill>
              <a:srgbClr val="0033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7" name="Rectangle 33"/>
            <p:cNvSpPr>
              <a:spLocks noChangeArrowheads="1"/>
            </p:cNvSpPr>
            <p:nvPr/>
          </p:nvSpPr>
          <p:spPr bwMode="auto">
            <a:xfrm>
              <a:off x="1930" y="3076"/>
              <a:ext cx="199" cy="75"/>
            </a:xfrm>
            <a:prstGeom prst="rect">
              <a:avLst/>
            </a:prstGeom>
            <a:solidFill>
              <a:srgbClr val="0033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8" name="Rectangle 34"/>
            <p:cNvSpPr>
              <a:spLocks noChangeArrowheads="1"/>
            </p:cNvSpPr>
            <p:nvPr/>
          </p:nvSpPr>
          <p:spPr bwMode="auto">
            <a:xfrm>
              <a:off x="2215" y="2727"/>
              <a:ext cx="199" cy="75"/>
            </a:xfrm>
            <a:prstGeom prst="rect">
              <a:avLst/>
            </a:prstGeom>
            <a:solidFill>
              <a:srgbClr val="0033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9" name="AutoShape 35"/>
            <p:cNvSpPr>
              <a:spLocks noChangeArrowheads="1"/>
            </p:cNvSpPr>
            <p:nvPr/>
          </p:nvSpPr>
          <p:spPr bwMode="auto">
            <a:xfrm>
              <a:off x="180" y="2352"/>
              <a:ext cx="1049" cy="254"/>
            </a:xfrm>
            <a:prstGeom prst="wedgeRectCallout">
              <a:avLst>
                <a:gd name="adj1" fmla="val 26644"/>
                <a:gd name="adj2" fmla="val 91338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400" dirty="0" err="1"/>
                <a:t>symplesiomorphy</a:t>
              </a:r>
              <a:endParaRPr lang="cs-CZ" sz="1400" dirty="0"/>
            </a:p>
          </p:txBody>
        </p:sp>
        <p:sp>
          <p:nvSpPr>
            <p:cNvPr id="20" name="Rectangle 36"/>
            <p:cNvSpPr>
              <a:spLocks noChangeArrowheads="1"/>
            </p:cNvSpPr>
            <p:nvPr/>
          </p:nvSpPr>
          <p:spPr bwMode="auto">
            <a:xfrm>
              <a:off x="2856" y="2727"/>
              <a:ext cx="199" cy="75"/>
            </a:xfrm>
            <a:prstGeom prst="rect">
              <a:avLst/>
            </a:prstGeom>
            <a:solidFill>
              <a:srgbClr val="F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1" name="Rectangle 38"/>
            <p:cNvSpPr>
              <a:spLocks noChangeArrowheads="1"/>
            </p:cNvSpPr>
            <p:nvPr/>
          </p:nvSpPr>
          <p:spPr bwMode="auto">
            <a:xfrm>
              <a:off x="3806" y="2727"/>
              <a:ext cx="199" cy="75"/>
            </a:xfrm>
            <a:prstGeom prst="rect">
              <a:avLst/>
            </a:prstGeom>
            <a:solidFill>
              <a:srgbClr val="00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2" name="Rectangle 39"/>
            <p:cNvSpPr>
              <a:spLocks noChangeArrowheads="1"/>
            </p:cNvSpPr>
            <p:nvPr/>
          </p:nvSpPr>
          <p:spPr bwMode="auto">
            <a:xfrm>
              <a:off x="4763" y="2727"/>
              <a:ext cx="199" cy="75"/>
            </a:xfrm>
            <a:prstGeom prst="rect">
              <a:avLst/>
            </a:prstGeom>
            <a:solidFill>
              <a:srgbClr val="00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3" name="Rectangle 40"/>
            <p:cNvSpPr>
              <a:spLocks noChangeArrowheads="1"/>
            </p:cNvSpPr>
            <p:nvPr/>
          </p:nvSpPr>
          <p:spPr bwMode="auto">
            <a:xfrm>
              <a:off x="4224" y="2727"/>
              <a:ext cx="199" cy="75"/>
            </a:xfrm>
            <a:prstGeom prst="rect">
              <a:avLst/>
            </a:prstGeom>
            <a:solidFill>
              <a:srgbClr val="00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4" name="Rectangle 41"/>
            <p:cNvSpPr>
              <a:spLocks noChangeArrowheads="1"/>
            </p:cNvSpPr>
            <p:nvPr/>
          </p:nvSpPr>
          <p:spPr bwMode="auto">
            <a:xfrm>
              <a:off x="4502" y="3080"/>
              <a:ext cx="199" cy="75"/>
            </a:xfrm>
            <a:prstGeom prst="rect">
              <a:avLst/>
            </a:prstGeom>
            <a:solidFill>
              <a:srgbClr val="00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5" name="Rectangle 42"/>
            <p:cNvSpPr>
              <a:spLocks noChangeArrowheads="1"/>
            </p:cNvSpPr>
            <p:nvPr/>
          </p:nvSpPr>
          <p:spPr bwMode="auto">
            <a:xfrm>
              <a:off x="4297" y="3348"/>
              <a:ext cx="199" cy="75"/>
            </a:xfrm>
            <a:prstGeom prst="rect">
              <a:avLst/>
            </a:prstGeom>
            <a:solidFill>
              <a:srgbClr val="00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6" name="Line 43"/>
            <p:cNvSpPr>
              <a:spLocks noChangeShapeType="1"/>
            </p:cNvSpPr>
            <p:nvPr/>
          </p:nvSpPr>
          <p:spPr bwMode="auto">
            <a:xfrm>
              <a:off x="3032" y="2984"/>
              <a:ext cx="205" cy="8"/>
            </a:xfrm>
            <a:prstGeom prst="line">
              <a:avLst/>
            </a:prstGeom>
            <a:noFill/>
            <a:ln w="57150">
              <a:solidFill>
                <a:srgbClr val="F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7" name="Line 44"/>
            <p:cNvSpPr>
              <a:spLocks noChangeShapeType="1"/>
            </p:cNvSpPr>
            <p:nvPr/>
          </p:nvSpPr>
          <p:spPr bwMode="auto">
            <a:xfrm>
              <a:off x="4112" y="3631"/>
              <a:ext cx="205" cy="8"/>
            </a:xfrm>
            <a:prstGeom prst="line">
              <a:avLst/>
            </a:prstGeom>
            <a:noFill/>
            <a:ln w="57150">
              <a:solidFill>
                <a:srgbClr val="00CC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8" name="AutoShape 45"/>
            <p:cNvSpPr>
              <a:spLocks noChangeArrowheads="1"/>
            </p:cNvSpPr>
            <p:nvPr/>
          </p:nvSpPr>
          <p:spPr bwMode="auto">
            <a:xfrm>
              <a:off x="2919" y="2328"/>
              <a:ext cx="864" cy="254"/>
            </a:xfrm>
            <a:prstGeom prst="wedgeRectCallout">
              <a:avLst>
                <a:gd name="adj1" fmla="val -46528"/>
                <a:gd name="adj2" fmla="val 99606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400" dirty="0" err="1"/>
                <a:t>autapomorphy</a:t>
              </a:r>
              <a:endParaRPr lang="cs-CZ" sz="1400" dirty="0"/>
            </a:p>
          </p:txBody>
        </p:sp>
        <p:sp>
          <p:nvSpPr>
            <p:cNvPr id="29" name="AutoShape 46"/>
            <p:cNvSpPr>
              <a:spLocks noChangeArrowheads="1"/>
            </p:cNvSpPr>
            <p:nvPr/>
          </p:nvSpPr>
          <p:spPr bwMode="auto">
            <a:xfrm>
              <a:off x="4575" y="2166"/>
              <a:ext cx="864" cy="254"/>
            </a:xfrm>
            <a:prstGeom prst="wedgeRectCallout">
              <a:avLst>
                <a:gd name="adj1" fmla="val -75116"/>
                <a:gd name="adj2" fmla="val 151181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400" dirty="0" err="1"/>
                <a:t>synapomorphy</a:t>
              </a:r>
              <a:endParaRPr lang="cs-CZ" sz="1400" dirty="0"/>
            </a:p>
          </p:txBody>
        </p:sp>
        <p:sp>
          <p:nvSpPr>
            <p:cNvPr id="30" name="AutoShape 47"/>
            <p:cNvSpPr>
              <a:spLocks noChangeArrowheads="1"/>
            </p:cNvSpPr>
            <p:nvPr/>
          </p:nvSpPr>
          <p:spPr bwMode="auto">
            <a:xfrm>
              <a:off x="2482" y="3202"/>
              <a:ext cx="611" cy="206"/>
            </a:xfrm>
            <a:prstGeom prst="wedgeRectCallout">
              <a:avLst>
                <a:gd name="adj1" fmla="val 49444"/>
                <a:gd name="adj2" fmla="val -131556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400" dirty="0" err="1"/>
                <a:t>mutation</a:t>
              </a:r>
              <a:endParaRPr lang="cs-CZ" sz="1400" dirty="0"/>
            </a:p>
          </p:txBody>
        </p:sp>
        <p:sp>
          <p:nvSpPr>
            <p:cNvPr id="31" name="AutoShape 48"/>
            <p:cNvSpPr>
              <a:spLocks noChangeArrowheads="1"/>
            </p:cNvSpPr>
            <p:nvPr/>
          </p:nvSpPr>
          <p:spPr bwMode="auto">
            <a:xfrm>
              <a:off x="4489" y="3733"/>
              <a:ext cx="612" cy="206"/>
            </a:xfrm>
            <a:prstGeom prst="wedgeRectCallout">
              <a:avLst>
                <a:gd name="adj1" fmla="val -77171"/>
                <a:gd name="adj2" fmla="val -91745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400" dirty="0" err="1"/>
                <a:t>mutation</a:t>
              </a:r>
              <a:endParaRPr lang="cs-CZ" sz="1400" dirty="0"/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40" descr="clade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1963" y="2404393"/>
            <a:ext cx="8512175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Obdélníkový popisek 2"/>
          <p:cNvSpPr/>
          <p:nvPr/>
        </p:nvSpPr>
        <p:spPr bwMode="auto">
          <a:xfrm>
            <a:off x="1194486" y="1719793"/>
            <a:ext cx="1046204" cy="691978"/>
          </a:xfrm>
          <a:prstGeom prst="wedgeRectCallout">
            <a:avLst>
              <a:gd name="adj1" fmla="val 14035"/>
              <a:gd name="adj2" fmla="val 83683"/>
            </a:avLst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600" b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crown</a:t>
            </a:r>
            <a:r>
              <a:rPr kumimoji="0" lang="cs-CZ" sz="16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kumimoji="0" lang="cs-CZ" sz="1600" b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group</a:t>
            </a:r>
            <a:endParaRPr kumimoji="0" lang="cs-CZ" sz="1600" b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Obdélníkový popisek 3"/>
          <p:cNvSpPr/>
          <p:nvPr/>
        </p:nvSpPr>
        <p:spPr bwMode="auto">
          <a:xfrm>
            <a:off x="3579340" y="4409447"/>
            <a:ext cx="1046204" cy="691978"/>
          </a:xfrm>
          <a:prstGeom prst="wedgeRectCallout">
            <a:avLst>
              <a:gd name="adj1" fmla="val 43169"/>
              <a:gd name="adj2" fmla="val -91317"/>
            </a:avLst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6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stem </a:t>
            </a:r>
            <a:r>
              <a:rPr kumimoji="0" lang="cs-CZ" sz="1600" b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group</a:t>
            </a:r>
            <a:endParaRPr kumimoji="0" lang="cs-CZ" sz="1600" b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461963" y="233363"/>
            <a:ext cx="62392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Definition of clades and classification of extinct taxa:</a:t>
            </a:r>
          </a:p>
        </p:txBody>
      </p:sp>
      <p:sp>
        <p:nvSpPr>
          <p:cNvPr id="6" name="Obdélníkový popisek 3"/>
          <p:cNvSpPr/>
          <p:nvPr/>
        </p:nvSpPr>
        <p:spPr bwMode="auto">
          <a:xfrm>
            <a:off x="5844988" y="4261768"/>
            <a:ext cx="1469967" cy="691978"/>
          </a:xfrm>
          <a:prstGeom prst="wedgeRectCallout">
            <a:avLst>
              <a:gd name="adj1" fmla="val 58593"/>
              <a:gd name="adj2" fmla="val -110750"/>
            </a:avLst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600" b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origin</a:t>
            </a:r>
            <a:r>
              <a:rPr kumimoji="0" lang="cs-CZ" sz="16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kumimoji="0" lang="cs-CZ" sz="1600" b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of</a:t>
            </a:r>
            <a:r>
              <a:rPr kumimoji="0" lang="cs-CZ" sz="16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kumimoji="0" lang="cs-CZ" sz="1600" b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an</a:t>
            </a:r>
            <a:r>
              <a:rPr kumimoji="0" lang="cs-CZ" sz="16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kumimoji="0" lang="cs-CZ" sz="1600" b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apomorphy</a:t>
            </a:r>
            <a:r>
              <a:rPr kumimoji="0" lang="cs-CZ" sz="16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Skupina 11"/>
          <p:cNvGrpSpPr>
            <a:grpSpLocks noChangeAspect="1"/>
          </p:cNvGrpSpPr>
          <p:nvPr/>
        </p:nvGrpSpPr>
        <p:grpSpPr>
          <a:xfrm>
            <a:off x="1184977" y="2329290"/>
            <a:ext cx="6372270" cy="2860895"/>
            <a:chOff x="461963" y="3086882"/>
            <a:chExt cx="7556545" cy="3388058"/>
          </a:xfrm>
        </p:grpSpPr>
        <p:pic>
          <p:nvPicPr>
            <p:cNvPr id="77830" name="Picture 6" descr="http://upload.wikimedia.org/wikipedia/commons/f/f5/Dinosauria_cladogram.jpg"/>
            <p:cNvPicPr>
              <a:picLocks noChangeAspect="1" noChangeArrowheads="1"/>
            </p:cNvPicPr>
            <p:nvPr/>
          </p:nvPicPr>
          <p:blipFill>
            <a:blip r:embed="rId3" cstate="print">
              <a:lum bright="-20000" contrast="40000"/>
            </a:blip>
            <a:srcRect/>
            <a:stretch>
              <a:fillRect/>
            </a:stretch>
          </p:blipFill>
          <p:spPr bwMode="auto">
            <a:xfrm>
              <a:off x="461963" y="3086882"/>
              <a:ext cx="7138258" cy="3388058"/>
            </a:xfrm>
            <a:prstGeom prst="rect">
              <a:avLst/>
            </a:prstGeom>
            <a:noFill/>
          </p:spPr>
        </p:pic>
        <p:sp>
          <p:nvSpPr>
            <p:cNvPr id="9" name="Obdélníkový popisek 8"/>
            <p:cNvSpPr/>
            <p:nvPr/>
          </p:nvSpPr>
          <p:spPr bwMode="auto">
            <a:xfrm>
              <a:off x="6611871" y="4506803"/>
              <a:ext cx="1406637" cy="694598"/>
            </a:xfrm>
            <a:prstGeom prst="wedgeRectCallout">
              <a:avLst>
                <a:gd name="adj1" fmla="val -54481"/>
                <a:gd name="adj2" fmla="val -90603"/>
              </a:avLst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cs-CZ" sz="1600" b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arbitrary</a:t>
              </a:r>
              <a:r>
                <a:rPr kumimoji="0" lang="cs-CZ" sz="1600" b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 </a:t>
              </a:r>
              <a:r>
                <a:rPr kumimoji="0" lang="cs-CZ" sz="1600" b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dimension</a:t>
              </a:r>
              <a:endParaRPr kumimoji="0" lang="cs-CZ" sz="16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10" name="Přímá spojovací šipka 9"/>
            <p:cNvCxnSpPr/>
            <p:nvPr/>
          </p:nvCxnSpPr>
          <p:spPr bwMode="auto">
            <a:xfrm flipV="1">
              <a:off x="6219568" y="4044778"/>
              <a:ext cx="576648" cy="354227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F00000"/>
              </a:solidFill>
              <a:prstDash val="solid"/>
              <a:round/>
              <a:headEnd type="arrow" w="med" len="med"/>
              <a:tailEnd type="arrow" w="med" len="med"/>
            </a:ln>
            <a:effectLst/>
          </p:spPr>
        </p:cxnSp>
      </p:grpSp>
      <p:sp>
        <p:nvSpPr>
          <p:cNvPr id="351234" name="Text Box 2"/>
          <p:cNvSpPr txBox="1">
            <a:spLocks noChangeArrowheads="1"/>
          </p:cNvSpPr>
          <p:nvPr/>
        </p:nvSpPr>
        <p:spPr bwMode="auto">
          <a:xfrm>
            <a:off x="461963" y="233363"/>
            <a:ext cx="4711546" cy="1579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en-US" dirty="0"/>
              <a:t>principle of parsimony: Occam´s razor </a:t>
            </a:r>
            <a:br>
              <a:rPr lang="en-US" dirty="0"/>
            </a:br>
            <a:r>
              <a:rPr lang="en-US" dirty="0"/>
              <a:t>	(</a:t>
            </a:r>
            <a:r>
              <a:rPr lang="en-US" dirty="0">
                <a:solidFill>
                  <a:srgbClr val="003399"/>
                </a:solidFill>
              </a:rPr>
              <a:t>William of Ockham</a:t>
            </a:r>
            <a:r>
              <a:rPr lang="en-US" dirty="0"/>
              <a:t>, 14th century)</a:t>
            </a:r>
          </a:p>
          <a:p>
            <a:pPr defTabSz="360000">
              <a:spcAft>
                <a:spcPts val="1000"/>
              </a:spcAft>
            </a:pPr>
            <a:endParaRPr lang="en-US" dirty="0"/>
          </a:p>
          <a:p>
            <a:pPr defTabSz="360000">
              <a:spcAft>
                <a:spcPts val="1000"/>
              </a:spcAft>
            </a:pPr>
            <a:r>
              <a:rPr lang="en-US" dirty="0"/>
              <a:t>cladograms</a:t>
            </a:r>
            <a:endParaRPr lang="en-US" dirty="0">
              <a:sym typeface="Symbol" pitchFamily="18" charset="2"/>
            </a:endParaRPr>
          </a:p>
        </p:txBody>
      </p:sp>
      <p:pic>
        <p:nvPicPr>
          <p:cNvPr id="77826" name="Picture 2" descr="http://pics.livejournal.com/earth_wizard/pic/0007r2b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6898" y="233363"/>
            <a:ext cx="2396781" cy="1923418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461963" y="5373774"/>
            <a:ext cx="7473200" cy="1143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en-US" dirty="0" err="1"/>
              <a:t>PhyloCode</a:t>
            </a:r>
            <a:r>
              <a:rPr lang="en-US" dirty="0"/>
              <a:t> (</a:t>
            </a:r>
            <a:r>
              <a:rPr lang="en-US" i="1" dirty="0"/>
              <a:t>International Code of Phylogenetic Nomenclature</a:t>
            </a:r>
            <a:r>
              <a:rPr lang="en-US" dirty="0"/>
              <a:t>) </a:t>
            </a:r>
            <a:br>
              <a:rPr lang="en-US" dirty="0"/>
            </a:br>
            <a:r>
              <a:rPr lang="en-US" dirty="0"/>
              <a:t>	till now somewhat controversial and impractical</a:t>
            </a:r>
          </a:p>
          <a:p>
            <a:pPr defTabSz="360000">
              <a:spcAft>
                <a:spcPts val="1000"/>
              </a:spcAft>
            </a:pPr>
            <a:r>
              <a:rPr lang="en-US" dirty="0"/>
              <a:t>problems: homoplasy, rapid evolution</a:t>
            </a:r>
            <a:endParaRPr lang="en-US" dirty="0">
              <a:sym typeface="Symbol" pitchFamily="18" charset="2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61963" y="4228139"/>
            <a:ext cx="850335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60000">
              <a:spcAft>
                <a:spcPts val="1200"/>
              </a:spcAft>
            </a:pPr>
            <a:r>
              <a:rPr lang="en-US" dirty="0">
                <a:latin typeface="Arial" pitchFamily="34" charset="0"/>
                <a:cs typeface="Arial" pitchFamily="34" charset="0"/>
              </a:rPr>
              <a:t>Rivet: the simplest structure </a:t>
            </a:r>
            <a:r>
              <a:rPr lang="en-US" dirty="0">
                <a:latin typeface="Arial" pitchFamily="34" charset="0"/>
                <a:cs typeface="Arial" pitchFamily="34" charset="0"/>
                <a:sym typeface="Symbol" panose="05050102010706020507" pitchFamily="18" charset="2"/>
              </a:rPr>
              <a:t></a:t>
            </a:r>
            <a:r>
              <a:rPr lang="en-US" dirty="0">
                <a:latin typeface="Arial" pitchFamily="34" charset="0"/>
                <a:cs typeface="Arial" pitchFamily="34" charset="0"/>
              </a:rPr>
              <a:t> we suppose that it is the most similar to </a:t>
            </a:r>
            <a:br>
              <a:rPr lang="en-US" dirty="0">
                <a:latin typeface="Arial" pitchFamily="34" charset="0"/>
                <a:cs typeface="Arial" pitchFamily="34" charset="0"/>
              </a:rPr>
            </a:br>
            <a:r>
              <a:rPr lang="en-US" dirty="0">
                <a:latin typeface="Arial" pitchFamily="34" charset="0"/>
                <a:cs typeface="Arial" pitchFamily="34" charset="0"/>
              </a:rPr>
              <a:t>	the common ancestor of all modern types of fasteners</a:t>
            </a:r>
          </a:p>
          <a:p>
            <a:pPr defTabSz="360000">
              <a:spcAft>
                <a:spcPts val="1200"/>
              </a:spcAft>
            </a:pPr>
            <a:r>
              <a:rPr lang="en-US" dirty="0">
                <a:latin typeface="Arial" pitchFamily="34" charset="0"/>
                <a:cs typeface="Arial" pitchFamily="34" charset="0"/>
              </a:rPr>
              <a:t>We can define 7 </a:t>
            </a:r>
            <a:r>
              <a:rPr lang="en-US" u="sng" dirty="0">
                <a:latin typeface="Arial" pitchFamily="34" charset="0"/>
                <a:cs typeface="Arial" pitchFamily="34" charset="0"/>
              </a:rPr>
              <a:t>derived character states </a:t>
            </a:r>
            <a:r>
              <a:rPr lang="en-US" dirty="0">
                <a:latin typeface="Arial" pitchFamily="34" charset="0"/>
                <a:cs typeface="Arial" pitchFamily="34" charset="0"/>
              </a:rPr>
              <a:t>(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ie</a:t>
            </a:r>
            <a:r>
              <a:rPr lang="en-US" dirty="0">
                <a:latin typeface="Arial" pitchFamily="34" charset="0"/>
                <a:cs typeface="Arial" pitchFamily="34" charset="0"/>
              </a:rPr>
              <a:t>. those nonexistent in rivets): </a:t>
            </a:r>
          </a:p>
          <a:p>
            <a:pPr defTabSz="360000"/>
            <a:r>
              <a:rPr lang="en-US" dirty="0"/>
              <a:t>1) notched heads,  2) rounded heads,  3) hex heads,  4) threaded </a:t>
            </a:r>
            <a:br>
              <a:rPr lang="en-US" dirty="0"/>
            </a:br>
            <a:r>
              <a:rPr lang="en-US" dirty="0"/>
              <a:t>	shafts,  5) tapered shafts,  6) pointed tips, and  7) thick diameter.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80393" y="1267396"/>
            <a:ext cx="3884789" cy="2731817"/>
          </a:xfrm>
          <a:prstGeom prst="rect">
            <a:avLst/>
          </a:prstGeom>
        </p:spPr>
      </p:pic>
      <p:sp>
        <p:nvSpPr>
          <p:cNvPr id="11" name="Titre 1"/>
          <p:cNvSpPr>
            <a:spLocks noGrp="1"/>
          </p:cNvSpPr>
          <p:nvPr>
            <p:ph type="title"/>
          </p:nvPr>
        </p:nvSpPr>
        <p:spPr>
          <a:xfrm>
            <a:off x="407988" y="278291"/>
            <a:ext cx="8229600" cy="628170"/>
          </a:xfrm>
        </p:spPr>
        <p:txBody>
          <a:bodyPr>
            <a:noAutofit/>
          </a:bodyPr>
          <a:lstStyle/>
          <a:p>
            <a:r>
              <a:rPr lang="cs-CZ" sz="2400" dirty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fr-FR" sz="2400" dirty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ladisti</a:t>
            </a:r>
            <a:r>
              <a:rPr lang="cs-CZ" sz="2400" dirty="0" err="1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cs</a:t>
            </a:r>
            <a:r>
              <a:rPr lang="fr-FR" sz="2400" dirty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 a</a:t>
            </a:r>
            <a:r>
              <a:rPr lang="cs-CZ" sz="2400" dirty="0" err="1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nd</a:t>
            </a:r>
            <a:r>
              <a:rPr lang="fr-FR" sz="2400" dirty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400" dirty="0" err="1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ph</a:t>
            </a:r>
            <a:r>
              <a:rPr lang="fr-FR" sz="2400" dirty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eneti</a:t>
            </a:r>
            <a:r>
              <a:rPr lang="cs-CZ" sz="2400" dirty="0" err="1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cs</a:t>
            </a:r>
            <a:r>
              <a:rPr lang="cs-CZ" sz="2400" dirty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400" dirty="0" err="1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exemplified</a:t>
            </a:r>
            <a:r>
              <a:rPr lang="cs-CZ" sz="2400" dirty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 by</a:t>
            </a:r>
            <a:r>
              <a:rPr lang="fr-FR" sz="2400" dirty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400" dirty="0" err="1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the</a:t>
            </a:r>
            <a:r>
              <a:rPr lang="cs-CZ" sz="2400" dirty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 „</a:t>
            </a:r>
            <a:r>
              <a:rPr lang="fr-FR" sz="2400" dirty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evolu</a:t>
            </a:r>
            <a:r>
              <a:rPr lang="cs-CZ" sz="2400" dirty="0" err="1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tion</a:t>
            </a:r>
            <a:r>
              <a:rPr lang="cs-CZ" sz="2400" dirty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“ </a:t>
            </a:r>
            <a:br>
              <a:rPr lang="cs-CZ" sz="2400" dirty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</a:br>
            <a:r>
              <a:rPr lang="cs-CZ" sz="2400" dirty="0" err="1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of</a:t>
            </a:r>
            <a:r>
              <a:rPr lang="cs-CZ" sz="2400" dirty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400" dirty="0" err="1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fasteners</a:t>
            </a:r>
            <a:endParaRPr lang="fr-FR" sz="2400" dirty="0">
              <a:solidFill>
                <a:srgbClr val="F0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61963" y="1418945"/>
            <a:ext cx="8170333" cy="12721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dirty="0" err="1">
                <a:latin typeface="Arial" pitchFamily="34" charset="0"/>
                <a:cs typeface="Arial" pitchFamily="34" charset="0"/>
              </a:rPr>
              <a:t>Character</a:t>
            </a:r>
            <a:r>
              <a:rPr lang="cs-CZ" dirty="0">
                <a:latin typeface="Arial" pitchFamily="34" charset="0"/>
                <a:cs typeface="Arial" pitchFamily="34" charset="0"/>
              </a:rPr>
              <a:t>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states</a:t>
            </a:r>
            <a:r>
              <a:rPr lang="cs-CZ" dirty="0">
                <a:latin typeface="Arial" pitchFamily="34" charset="0"/>
                <a:cs typeface="Arial" pitchFamily="34" charset="0"/>
              </a:rPr>
              <a:t>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of</a:t>
            </a:r>
            <a:r>
              <a:rPr lang="cs-CZ" dirty="0">
                <a:latin typeface="Arial" pitchFamily="34" charset="0"/>
                <a:cs typeface="Arial" pitchFamily="34" charset="0"/>
              </a:rPr>
              <a:t>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all</a:t>
            </a:r>
            <a:r>
              <a:rPr lang="cs-CZ" dirty="0">
                <a:latin typeface="Arial" pitchFamily="34" charset="0"/>
                <a:cs typeface="Arial" pitchFamily="34" charset="0"/>
              </a:rPr>
              <a:t> 4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types</a:t>
            </a:r>
            <a:r>
              <a:rPr lang="cs-CZ" dirty="0">
                <a:latin typeface="Arial" pitchFamily="34" charset="0"/>
                <a:cs typeface="Arial" pitchFamily="34" charset="0"/>
              </a:rPr>
              <a:t> are listen in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the</a:t>
            </a:r>
            <a:r>
              <a:rPr lang="cs-CZ" dirty="0">
                <a:latin typeface="Arial" pitchFamily="34" charset="0"/>
                <a:cs typeface="Arial" pitchFamily="34" charset="0"/>
              </a:rPr>
              <a:t>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following</a:t>
            </a:r>
            <a:r>
              <a:rPr lang="cs-CZ" dirty="0">
                <a:latin typeface="Arial" pitchFamily="34" charset="0"/>
                <a:cs typeface="Arial" pitchFamily="34" charset="0"/>
              </a:rPr>
              <a:t> table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where</a:t>
            </a:r>
            <a:r>
              <a:rPr lang="cs-CZ" dirty="0">
                <a:latin typeface="Arial" pitchFamily="34" charset="0"/>
                <a:cs typeface="Arial" pitchFamily="34" charset="0"/>
              </a:rPr>
              <a:t> </a:t>
            </a:r>
          </a:p>
          <a:p>
            <a:pPr defTabSz="360000">
              <a:spcAft>
                <a:spcPts val="1000"/>
              </a:spcAft>
            </a:pPr>
            <a:r>
              <a:rPr lang="cs-CZ" dirty="0">
                <a:latin typeface="Arial" pitchFamily="34" charset="0"/>
                <a:cs typeface="Arial" pitchFamily="34" charset="0"/>
              </a:rPr>
              <a:t>	„0“ =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plesiomorphic</a:t>
            </a:r>
            <a:r>
              <a:rPr lang="cs-CZ" dirty="0">
                <a:latin typeface="Arial" pitchFamily="34" charset="0"/>
                <a:cs typeface="Arial" pitchFamily="34" charset="0"/>
              </a:rPr>
              <a:t> („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rivet-like</a:t>
            </a:r>
            <a:r>
              <a:rPr lang="cs-CZ" dirty="0">
                <a:latin typeface="Arial" pitchFamily="34" charset="0"/>
                <a:cs typeface="Arial" pitchFamily="34" charset="0"/>
              </a:rPr>
              <a:t>“)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state</a:t>
            </a:r>
            <a:endParaRPr lang="cs-CZ" dirty="0">
              <a:latin typeface="Arial" pitchFamily="34" charset="0"/>
              <a:cs typeface="Arial" pitchFamily="34" charset="0"/>
            </a:endParaRPr>
          </a:p>
          <a:p>
            <a:pPr defTabSz="360000">
              <a:spcAft>
                <a:spcPts val="1000"/>
              </a:spcAft>
            </a:pPr>
            <a:r>
              <a:rPr lang="cs-CZ" dirty="0">
                <a:latin typeface="Arial" pitchFamily="34" charset="0"/>
                <a:cs typeface="Arial" pitchFamily="34" charset="0"/>
              </a:rPr>
              <a:t>	„1“ =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apomorphic</a:t>
            </a:r>
            <a:r>
              <a:rPr lang="cs-CZ" dirty="0">
                <a:latin typeface="Arial" pitchFamily="34" charset="0"/>
                <a:cs typeface="Arial" pitchFamily="34" charset="0"/>
              </a:rPr>
              <a:t> (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derived</a:t>
            </a:r>
            <a:r>
              <a:rPr lang="cs-CZ" dirty="0">
                <a:latin typeface="Arial" pitchFamily="34" charset="0"/>
                <a:cs typeface="Arial" pitchFamily="34" charset="0"/>
              </a:rPr>
              <a:t>)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state</a:t>
            </a: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59211" y="2982072"/>
            <a:ext cx="3884789" cy="2731817"/>
          </a:xfrm>
          <a:prstGeom prst="rect">
            <a:avLst/>
          </a:prstGeom>
        </p:spPr>
      </p:pic>
      <p:pic>
        <p:nvPicPr>
          <p:cNvPr id="8" name="Image 7" descr="Capture d’écran 2013-11-22 à 11.47.47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98779" y="3225757"/>
            <a:ext cx="5271911" cy="2262356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itre 1"/>
          <p:cNvSpPr>
            <a:spLocks noGrp="1"/>
          </p:cNvSpPr>
          <p:nvPr>
            <p:ph type="title"/>
          </p:nvPr>
        </p:nvSpPr>
        <p:spPr>
          <a:xfrm>
            <a:off x="407988" y="278291"/>
            <a:ext cx="8229600" cy="628170"/>
          </a:xfrm>
        </p:spPr>
        <p:txBody>
          <a:bodyPr>
            <a:noAutofit/>
          </a:bodyPr>
          <a:lstStyle/>
          <a:p>
            <a:r>
              <a:rPr lang="cs-CZ" sz="2400" dirty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fr-FR" sz="2400" dirty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ladisti</a:t>
            </a:r>
            <a:r>
              <a:rPr lang="cs-CZ" sz="2400" dirty="0" err="1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cs</a:t>
            </a:r>
            <a:r>
              <a:rPr lang="fr-FR" sz="2400" dirty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 a</a:t>
            </a:r>
            <a:r>
              <a:rPr lang="cs-CZ" sz="2400" dirty="0" err="1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nd</a:t>
            </a:r>
            <a:r>
              <a:rPr lang="fr-FR" sz="2400" dirty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400" dirty="0" err="1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ph</a:t>
            </a:r>
            <a:r>
              <a:rPr lang="fr-FR" sz="2400" dirty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eneti</a:t>
            </a:r>
            <a:r>
              <a:rPr lang="cs-CZ" sz="2400" dirty="0" err="1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cs</a:t>
            </a:r>
            <a:r>
              <a:rPr lang="cs-CZ" sz="2400" dirty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400" dirty="0" err="1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exemplified</a:t>
            </a:r>
            <a:r>
              <a:rPr lang="cs-CZ" sz="2400" dirty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 by</a:t>
            </a:r>
            <a:r>
              <a:rPr lang="fr-FR" sz="2400" dirty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400" dirty="0" err="1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the</a:t>
            </a:r>
            <a:r>
              <a:rPr lang="cs-CZ" sz="2400" dirty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 „</a:t>
            </a:r>
            <a:r>
              <a:rPr lang="fr-FR" sz="2400" dirty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evolu</a:t>
            </a:r>
            <a:r>
              <a:rPr lang="cs-CZ" sz="2400" dirty="0" err="1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tion</a:t>
            </a:r>
            <a:r>
              <a:rPr lang="cs-CZ" sz="2400" dirty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“ </a:t>
            </a:r>
            <a:br>
              <a:rPr lang="cs-CZ" sz="2400" dirty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</a:br>
            <a:r>
              <a:rPr lang="cs-CZ" sz="2400" dirty="0" err="1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of</a:t>
            </a:r>
            <a:r>
              <a:rPr lang="cs-CZ" sz="2400" dirty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400" dirty="0" err="1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fasteners</a:t>
            </a:r>
            <a:endParaRPr lang="fr-FR" sz="2400" dirty="0">
              <a:solidFill>
                <a:srgbClr val="F0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61963" y="4156405"/>
            <a:ext cx="862797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60000"/>
            <a:r>
              <a:rPr lang="cs-CZ" sz="2000" dirty="0" err="1">
                <a:latin typeface="Arial" pitchFamily="34" charset="0"/>
                <a:cs typeface="Arial" pitchFamily="34" charset="0"/>
              </a:rPr>
              <a:t>If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we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use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the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err="1">
                <a:solidFill>
                  <a:srgbClr val="E20000"/>
                </a:solidFill>
                <a:latin typeface="Arial" pitchFamily="34" charset="0"/>
                <a:cs typeface="Arial" pitchFamily="34" charset="0"/>
              </a:rPr>
              <a:t>phenetic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approach</a:t>
            </a:r>
            <a:r>
              <a:rPr lang="fr-FR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we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count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the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u="sng" dirty="0" err="1">
                <a:latin typeface="Arial" pitchFamily="34" charset="0"/>
                <a:cs typeface="Arial" pitchFamily="34" charset="0"/>
              </a:rPr>
              <a:t>total</a:t>
            </a:r>
            <a:r>
              <a:rPr lang="cs-CZ" sz="2000" u="sng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u="sng" dirty="0" err="1">
                <a:latin typeface="Arial" pitchFamily="34" charset="0"/>
                <a:cs typeface="Arial" pitchFamily="34" charset="0"/>
              </a:rPr>
              <a:t>number</a:t>
            </a:r>
            <a:r>
              <a:rPr lang="cs-CZ" sz="2000" u="sng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u="sng" dirty="0" err="1">
                <a:latin typeface="Arial" pitchFamily="34" charset="0"/>
                <a:cs typeface="Arial" pitchFamily="34" charset="0"/>
              </a:rPr>
              <a:t>of</a:t>
            </a:r>
            <a:r>
              <a:rPr lang="cs-CZ" sz="2000" u="sng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u="sng" dirty="0" err="1">
                <a:latin typeface="Arial" pitchFamily="34" charset="0"/>
                <a:cs typeface="Arial" pitchFamily="34" charset="0"/>
              </a:rPr>
              <a:t>shared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</a:t>
            </a:r>
            <a:r>
              <a:rPr lang="cs-CZ" sz="2000" u="sng" dirty="0" err="1">
                <a:latin typeface="Arial" pitchFamily="34" charset="0"/>
                <a:cs typeface="Arial" pitchFamily="34" charset="0"/>
              </a:rPr>
              <a:t>states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(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both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ancestral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and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derived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).</a:t>
            </a:r>
            <a:endParaRPr lang="fr-FR" sz="20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3" name="Skupina 22"/>
          <p:cNvGrpSpPr/>
          <p:nvPr/>
        </p:nvGrpSpPr>
        <p:grpSpPr>
          <a:xfrm>
            <a:off x="5604103" y="1328738"/>
            <a:ext cx="3315779" cy="2265549"/>
            <a:chOff x="143439" y="4416425"/>
            <a:chExt cx="3423356" cy="2324100"/>
          </a:xfrm>
        </p:grpSpPr>
        <p:pic>
          <p:nvPicPr>
            <p:cNvPr id="9" name="Image 8" descr="Capture d’écran 2013-11-22 à 11.51.19.png"/>
            <p:cNvPicPr>
              <a:picLocks noChangeAspect="1"/>
            </p:cNvPicPr>
            <p:nvPr/>
          </p:nvPicPr>
          <p:blipFill>
            <a:blip r:embed="rId2" cstate="print"/>
            <a:srcRect r="49803"/>
            <a:stretch>
              <a:fillRect/>
            </a:stretch>
          </p:blipFill>
          <p:spPr>
            <a:xfrm>
              <a:off x="143439" y="4416425"/>
              <a:ext cx="3423356" cy="2324100"/>
            </a:xfrm>
            <a:prstGeom prst="rect">
              <a:avLst/>
            </a:prstGeom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2" name="Rectangle à coins arrondis 11"/>
            <p:cNvSpPr/>
            <p:nvPr/>
          </p:nvSpPr>
          <p:spPr>
            <a:xfrm>
              <a:off x="1591236" y="5393799"/>
              <a:ext cx="564446" cy="279399"/>
            </a:xfrm>
            <a:prstGeom prst="roundRect">
              <a:avLst/>
            </a:prstGeom>
            <a:noFill/>
            <a:ln w="412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Times New Roman"/>
              </a:endParaRPr>
            </a:p>
          </p:txBody>
        </p:sp>
      </p:grpSp>
      <p:grpSp>
        <p:nvGrpSpPr>
          <p:cNvPr id="22" name="Skupina 21"/>
          <p:cNvGrpSpPr/>
          <p:nvPr/>
        </p:nvGrpSpPr>
        <p:grpSpPr>
          <a:xfrm>
            <a:off x="246063" y="1328738"/>
            <a:ext cx="5271911" cy="2262356"/>
            <a:chOff x="407988" y="1185863"/>
            <a:chExt cx="5271911" cy="2262356"/>
          </a:xfrm>
        </p:grpSpPr>
        <p:pic>
          <p:nvPicPr>
            <p:cNvPr id="11" name="Image 10" descr="Capture d’écran 2013-11-22 à 11.47.47.pn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>
            <a:xfrm>
              <a:off x="407988" y="1185863"/>
              <a:ext cx="5271911" cy="2262356"/>
            </a:xfrm>
            <a:prstGeom prst="rect">
              <a:avLst/>
            </a:prstGeom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4" name="Rectangle à coins arrondis 13"/>
            <p:cNvSpPr/>
            <p:nvPr/>
          </p:nvSpPr>
          <p:spPr>
            <a:xfrm>
              <a:off x="2360966" y="1551869"/>
              <a:ext cx="1453445" cy="1258710"/>
            </a:xfrm>
            <a:prstGeom prst="roundRect">
              <a:avLst/>
            </a:prstGeom>
            <a:solidFill>
              <a:schemeClr val="accent2">
                <a:alpha val="18000"/>
              </a:schemeClr>
            </a:solidFill>
            <a:ln w="41275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Times New Roman"/>
              </a:endParaRPr>
            </a:p>
          </p:txBody>
        </p:sp>
        <p:sp>
          <p:nvSpPr>
            <p:cNvPr id="19" name="Rectangle à coins arrondis 18"/>
            <p:cNvSpPr/>
            <p:nvPr/>
          </p:nvSpPr>
          <p:spPr>
            <a:xfrm>
              <a:off x="2349677" y="3089446"/>
              <a:ext cx="1453445" cy="226310"/>
            </a:xfrm>
            <a:prstGeom prst="roundRect">
              <a:avLst/>
            </a:prstGeom>
            <a:solidFill>
              <a:schemeClr val="accent2">
                <a:alpha val="18000"/>
              </a:schemeClr>
            </a:solidFill>
            <a:ln w="41275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Times New Roman"/>
              </a:endParaRPr>
            </a:p>
          </p:txBody>
        </p:sp>
        <p:sp>
          <p:nvSpPr>
            <p:cNvPr id="20" name="Rectangle à coins arrondis 19"/>
            <p:cNvSpPr/>
            <p:nvPr/>
          </p:nvSpPr>
          <p:spPr>
            <a:xfrm>
              <a:off x="2363787" y="2838801"/>
              <a:ext cx="1453445" cy="226310"/>
            </a:xfrm>
            <a:prstGeom prst="roundRect">
              <a:avLst/>
            </a:prstGeom>
            <a:solidFill>
              <a:srgbClr val="FFFF00">
                <a:alpha val="18000"/>
              </a:srgbClr>
            </a:solidFill>
            <a:ln w="41275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Times New Roman"/>
              </a:endParaRPr>
            </a:p>
          </p:txBody>
        </p:sp>
      </p:grpSp>
      <p:sp>
        <p:nvSpPr>
          <p:cNvPr id="24" name="Rectangle 5"/>
          <p:cNvSpPr/>
          <p:nvPr/>
        </p:nvSpPr>
        <p:spPr>
          <a:xfrm>
            <a:off x="461963" y="5446803"/>
            <a:ext cx="862797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Arial" pitchFamily="34" charset="0"/>
                <a:cs typeface="Arial" pitchFamily="34" charset="0"/>
              </a:rPr>
              <a:t>For example rivet </a:t>
            </a:r>
            <a:r>
              <a:rPr lang="en-US" sz="2000" i="1" dirty="0">
                <a:latin typeface="Arial" pitchFamily="34" charset="0"/>
                <a:cs typeface="Arial" pitchFamily="34" charset="0"/>
              </a:rPr>
              <a:t>vs.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nail: 6 similarities, 1 difference</a:t>
            </a:r>
          </a:p>
        </p:txBody>
      </p:sp>
      <p:sp>
        <p:nvSpPr>
          <p:cNvPr id="13" name="Titre 1"/>
          <p:cNvSpPr>
            <a:spLocks noGrp="1"/>
          </p:cNvSpPr>
          <p:nvPr>
            <p:ph type="title"/>
          </p:nvPr>
        </p:nvSpPr>
        <p:spPr>
          <a:xfrm>
            <a:off x="407988" y="278291"/>
            <a:ext cx="8229600" cy="628170"/>
          </a:xfrm>
        </p:spPr>
        <p:txBody>
          <a:bodyPr>
            <a:noAutofit/>
          </a:bodyPr>
          <a:lstStyle/>
          <a:p>
            <a:r>
              <a:rPr lang="cs-CZ" sz="2400" dirty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fr-FR" sz="2400" dirty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ladisti</a:t>
            </a:r>
            <a:r>
              <a:rPr lang="cs-CZ" sz="2400" dirty="0" err="1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cs</a:t>
            </a:r>
            <a:r>
              <a:rPr lang="fr-FR" sz="2400" dirty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 a</a:t>
            </a:r>
            <a:r>
              <a:rPr lang="cs-CZ" sz="2400" dirty="0" err="1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nd</a:t>
            </a:r>
            <a:r>
              <a:rPr lang="fr-FR" sz="2400" dirty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400" dirty="0" err="1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ph</a:t>
            </a:r>
            <a:r>
              <a:rPr lang="fr-FR" sz="2400" dirty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eneti</a:t>
            </a:r>
            <a:r>
              <a:rPr lang="cs-CZ" sz="2400" dirty="0" err="1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cs</a:t>
            </a:r>
            <a:r>
              <a:rPr lang="cs-CZ" sz="2400" dirty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400" dirty="0" err="1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exemplified</a:t>
            </a:r>
            <a:r>
              <a:rPr lang="cs-CZ" sz="2400" dirty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 by</a:t>
            </a:r>
            <a:r>
              <a:rPr lang="fr-FR" sz="2400" dirty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400" dirty="0" err="1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the</a:t>
            </a:r>
            <a:r>
              <a:rPr lang="cs-CZ" sz="2400" dirty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 „</a:t>
            </a:r>
            <a:r>
              <a:rPr lang="fr-FR" sz="2400" dirty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evolu</a:t>
            </a:r>
            <a:r>
              <a:rPr lang="cs-CZ" sz="2400" dirty="0" err="1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tion</a:t>
            </a:r>
            <a:r>
              <a:rPr lang="cs-CZ" sz="2400" dirty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“ </a:t>
            </a:r>
            <a:br>
              <a:rPr lang="cs-CZ" sz="2400" dirty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</a:br>
            <a:r>
              <a:rPr lang="cs-CZ" sz="2400" dirty="0" err="1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of</a:t>
            </a:r>
            <a:r>
              <a:rPr lang="cs-CZ" sz="2400" dirty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400" dirty="0" err="1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fasteners</a:t>
            </a:r>
            <a:endParaRPr lang="fr-FR" sz="2400" dirty="0">
              <a:solidFill>
                <a:srgbClr val="F0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Capture d’écran 2013-11-22 à 11.51.19.png"/>
          <p:cNvPicPr>
            <a:picLocks noChangeAspect="1"/>
          </p:cNvPicPr>
          <p:nvPr/>
        </p:nvPicPr>
        <p:blipFill>
          <a:blip r:embed="rId2" cstate="print"/>
          <a:srcRect l="50197"/>
          <a:stretch>
            <a:fillRect/>
          </a:stretch>
        </p:blipFill>
        <p:spPr>
          <a:xfrm>
            <a:off x="5611223" y="1328738"/>
            <a:ext cx="3297646" cy="2256429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25" name="Skupina 24"/>
          <p:cNvGrpSpPr/>
          <p:nvPr/>
        </p:nvGrpSpPr>
        <p:grpSpPr>
          <a:xfrm>
            <a:off x="246063" y="1328738"/>
            <a:ext cx="5271911" cy="2262356"/>
            <a:chOff x="44823" y="1704102"/>
            <a:chExt cx="5271911" cy="2262356"/>
          </a:xfrm>
        </p:grpSpPr>
        <p:pic>
          <p:nvPicPr>
            <p:cNvPr id="11" name="Image 10" descr="Capture d’écran 2013-11-22 à 11.47.47.pn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>
            <a:xfrm>
              <a:off x="44823" y="1704102"/>
              <a:ext cx="5271911" cy="2262356"/>
            </a:xfrm>
            <a:prstGeom prst="rect">
              <a:avLst/>
            </a:prstGeom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3" name="Ellipse 12"/>
            <p:cNvSpPr/>
            <p:nvPr/>
          </p:nvSpPr>
          <p:spPr>
            <a:xfrm>
              <a:off x="3764851" y="1959976"/>
              <a:ext cx="395111" cy="399661"/>
            </a:xfrm>
            <a:prstGeom prst="ellipse">
              <a:avLst/>
            </a:prstGeom>
            <a:noFill/>
            <a:ln w="2222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Times New Roman"/>
              </a:endParaRPr>
            </a:p>
          </p:txBody>
        </p:sp>
        <p:sp>
          <p:nvSpPr>
            <p:cNvPr id="16" name="Ellipse 15"/>
            <p:cNvSpPr/>
            <p:nvPr/>
          </p:nvSpPr>
          <p:spPr>
            <a:xfrm>
              <a:off x="3672789" y="2765778"/>
              <a:ext cx="1399822" cy="314995"/>
            </a:xfrm>
            <a:prstGeom prst="ellipse">
              <a:avLst/>
            </a:prstGeom>
            <a:solidFill>
              <a:srgbClr val="FFFF00">
                <a:alpha val="23000"/>
              </a:srgbClr>
            </a:solidFill>
            <a:ln w="22225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Times New Roman"/>
              </a:endParaRPr>
            </a:p>
          </p:txBody>
        </p:sp>
        <p:sp>
          <p:nvSpPr>
            <p:cNvPr id="17" name="Ellipse 16"/>
            <p:cNvSpPr/>
            <p:nvPr/>
          </p:nvSpPr>
          <p:spPr>
            <a:xfrm>
              <a:off x="3712301" y="3567284"/>
              <a:ext cx="1399822" cy="314995"/>
            </a:xfrm>
            <a:prstGeom prst="ellipse">
              <a:avLst/>
            </a:prstGeom>
            <a:solidFill>
              <a:srgbClr val="FFFF00">
                <a:alpha val="23000"/>
              </a:srgbClr>
            </a:solidFill>
            <a:ln w="22225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Times New Roman"/>
              </a:endParaRPr>
            </a:p>
          </p:txBody>
        </p:sp>
      </p:grpSp>
      <p:sp>
        <p:nvSpPr>
          <p:cNvPr id="26" name="Rectangle 5"/>
          <p:cNvSpPr/>
          <p:nvPr/>
        </p:nvSpPr>
        <p:spPr>
          <a:xfrm>
            <a:off x="461963" y="4145772"/>
            <a:ext cx="862797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60000"/>
            <a:r>
              <a:rPr lang="en-US" sz="2000" dirty="0">
                <a:latin typeface="Arial" pitchFamily="34" charset="0"/>
                <a:cs typeface="Arial" pitchFamily="34" charset="0"/>
              </a:rPr>
              <a:t>If we use the </a:t>
            </a:r>
            <a:r>
              <a:rPr lang="en-US" sz="2000" dirty="0" err="1">
                <a:solidFill>
                  <a:srgbClr val="E20000"/>
                </a:solidFill>
                <a:latin typeface="Arial" pitchFamily="34" charset="0"/>
                <a:cs typeface="Arial" pitchFamily="34" charset="0"/>
              </a:rPr>
              <a:t>cladistic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approach</a:t>
            </a:r>
            <a:r>
              <a:rPr lang="en-US" sz="2000" dirty="0">
                <a:solidFill>
                  <a:srgbClr val="E20000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we take into account only shared derived</a:t>
            </a:r>
            <a:br>
              <a:rPr lang="en-US" sz="2000" dirty="0">
                <a:latin typeface="Arial" pitchFamily="34" charset="0"/>
                <a:cs typeface="Arial" pitchFamily="34" charset="0"/>
              </a:rPr>
            </a:br>
            <a:r>
              <a:rPr lang="en-US" sz="2000" dirty="0">
                <a:latin typeface="Arial" pitchFamily="34" charset="0"/>
                <a:cs typeface="Arial" pitchFamily="34" charset="0"/>
              </a:rPr>
              <a:t>	states.</a:t>
            </a:r>
          </a:p>
        </p:txBody>
      </p:sp>
      <p:grpSp>
        <p:nvGrpSpPr>
          <p:cNvPr id="20" name="Skupina 19"/>
          <p:cNvGrpSpPr/>
          <p:nvPr/>
        </p:nvGrpSpPr>
        <p:grpSpPr>
          <a:xfrm>
            <a:off x="461962" y="5285177"/>
            <a:ext cx="5894013" cy="707886"/>
            <a:chOff x="461963" y="5550991"/>
            <a:chExt cx="5391990" cy="707886"/>
          </a:xfrm>
        </p:grpSpPr>
        <p:sp>
          <p:nvSpPr>
            <p:cNvPr id="19" name="Ellipse 18"/>
            <p:cNvSpPr/>
            <p:nvPr/>
          </p:nvSpPr>
          <p:spPr>
            <a:xfrm>
              <a:off x="3583407" y="5567667"/>
              <a:ext cx="1906356" cy="409303"/>
            </a:xfrm>
            <a:prstGeom prst="ellipse">
              <a:avLst/>
            </a:prstGeom>
            <a:solidFill>
              <a:srgbClr val="FFFF00">
                <a:alpha val="23000"/>
              </a:srgbClr>
            </a:solidFill>
            <a:ln w="22225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Times New Roman"/>
              </a:endParaRPr>
            </a:p>
          </p:txBody>
        </p:sp>
        <p:sp>
          <p:nvSpPr>
            <p:cNvPr id="27" name="Rectangle 5"/>
            <p:cNvSpPr/>
            <p:nvPr/>
          </p:nvSpPr>
          <p:spPr>
            <a:xfrm>
              <a:off x="461963" y="5550991"/>
              <a:ext cx="5391990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cs-CZ" sz="2000" dirty="0" err="1">
                  <a:latin typeface="Arial" pitchFamily="34" charset="0"/>
                  <a:cs typeface="Arial" pitchFamily="34" charset="0"/>
                </a:rPr>
                <a:t>For</a:t>
              </a:r>
              <a:r>
                <a:rPr lang="cs-CZ" sz="20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cs-CZ" sz="2000" dirty="0" err="1">
                  <a:latin typeface="Arial" pitchFamily="34" charset="0"/>
                  <a:cs typeface="Arial" pitchFamily="34" charset="0"/>
                </a:rPr>
                <a:t>example</a:t>
              </a:r>
              <a:r>
                <a:rPr lang="cs-CZ" sz="2000" dirty="0">
                  <a:latin typeface="Arial" pitchFamily="34" charset="0"/>
                  <a:cs typeface="Arial" pitchFamily="34" charset="0"/>
                </a:rPr>
                <a:t>. </a:t>
              </a:r>
              <a:r>
                <a:rPr lang="cs-CZ" sz="2000" dirty="0" err="1">
                  <a:latin typeface="Arial" pitchFamily="34" charset="0"/>
                  <a:cs typeface="Arial" pitchFamily="34" charset="0"/>
                </a:rPr>
                <a:t>screw</a:t>
              </a:r>
              <a:r>
                <a:rPr lang="cs-CZ" sz="20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cs-CZ" sz="2000" i="1" dirty="0">
                  <a:latin typeface="Arial" pitchFamily="34" charset="0"/>
                  <a:cs typeface="Arial" pitchFamily="34" charset="0"/>
                </a:rPr>
                <a:t>vs.</a:t>
              </a:r>
              <a:r>
                <a:rPr lang="cs-CZ" sz="20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cs-CZ" sz="2000" dirty="0" err="1">
                  <a:latin typeface="Arial" pitchFamily="34" charset="0"/>
                  <a:cs typeface="Arial" pitchFamily="34" charset="0"/>
                </a:rPr>
                <a:t>bolt</a:t>
              </a:r>
              <a:r>
                <a:rPr lang="cs-CZ" sz="2000" dirty="0">
                  <a:latin typeface="Arial" pitchFamily="34" charset="0"/>
                  <a:cs typeface="Arial" pitchFamily="34" charset="0"/>
                </a:rPr>
                <a:t>: 2 </a:t>
              </a:r>
              <a:r>
                <a:rPr lang="cs-CZ" sz="2000" dirty="0" err="1">
                  <a:latin typeface="Arial" pitchFamily="34" charset="0"/>
                  <a:cs typeface="Arial" pitchFamily="34" charset="0"/>
                </a:rPr>
                <a:t>synapomorphies</a:t>
              </a:r>
              <a:endParaRPr lang="cs-CZ" sz="2000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1" name="Titre 1"/>
          <p:cNvSpPr>
            <a:spLocks noGrp="1"/>
          </p:cNvSpPr>
          <p:nvPr>
            <p:ph type="title"/>
          </p:nvPr>
        </p:nvSpPr>
        <p:spPr>
          <a:xfrm>
            <a:off x="407988" y="278291"/>
            <a:ext cx="8229600" cy="628170"/>
          </a:xfrm>
        </p:spPr>
        <p:txBody>
          <a:bodyPr>
            <a:noAutofit/>
          </a:bodyPr>
          <a:lstStyle/>
          <a:p>
            <a:r>
              <a:rPr lang="cs-CZ" sz="2400" dirty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fr-FR" sz="2400" dirty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ladisti</a:t>
            </a:r>
            <a:r>
              <a:rPr lang="cs-CZ" sz="2400" dirty="0" err="1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cs</a:t>
            </a:r>
            <a:r>
              <a:rPr lang="fr-FR" sz="2400" dirty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 a</a:t>
            </a:r>
            <a:r>
              <a:rPr lang="cs-CZ" sz="2400" dirty="0" err="1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nd</a:t>
            </a:r>
            <a:r>
              <a:rPr lang="fr-FR" sz="2400" dirty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400" dirty="0" err="1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ph</a:t>
            </a:r>
            <a:r>
              <a:rPr lang="fr-FR" sz="2400" dirty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eneti</a:t>
            </a:r>
            <a:r>
              <a:rPr lang="cs-CZ" sz="2400" dirty="0" err="1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cs</a:t>
            </a:r>
            <a:r>
              <a:rPr lang="cs-CZ" sz="2400" dirty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400" dirty="0" err="1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exemplified</a:t>
            </a:r>
            <a:r>
              <a:rPr lang="cs-CZ" sz="2400" dirty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 by</a:t>
            </a:r>
            <a:r>
              <a:rPr lang="fr-FR" sz="2400" dirty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400" dirty="0" err="1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the</a:t>
            </a:r>
            <a:r>
              <a:rPr lang="cs-CZ" sz="2400" dirty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 „</a:t>
            </a:r>
            <a:r>
              <a:rPr lang="fr-FR" sz="2400" dirty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evolu</a:t>
            </a:r>
            <a:r>
              <a:rPr lang="cs-CZ" sz="2400" dirty="0" err="1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tion</a:t>
            </a:r>
            <a:r>
              <a:rPr lang="cs-CZ" sz="2400" dirty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“ </a:t>
            </a:r>
            <a:br>
              <a:rPr lang="cs-CZ" sz="2400" dirty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</a:br>
            <a:r>
              <a:rPr lang="cs-CZ" sz="2400" dirty="0" err="1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of</a:t>
            </a:r>
            <a:r>
              <a:rPr lang="cs-CZ" sz="2400" dirty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400" dirty="0" err="1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fasteners</a:t>
            </a:r>
            <a:endParaRPr lang="fr-FR" sz="2400" dirty="0">
              <a:solidFill>
                <a:srgbClr val="F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Ellipse 12"/>
          <p:cNvSpPr/>
          <p:nvPr/>
        </p:nvSpPr>
        <p:spPr>
          <a:xfrm>
            <a:off x="3966091" y="1835736"/>
            <a:ext cx="395111" cy="399661"/>
          </a:xfrm>
          <a:prstGeom prst="ellipse">
            <a:avLst/>
          </a:prstGeom>
          <a:noFill/>
          <a:ln w="22225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Times New Roman"/>
            </a:endParaRPr>
          </a:p>
        </p:txBody>
      </p:sp>
      <p:sp>
        <p:nvSpPr>
          <p:cNvPr id="23" name="Ellipse 12"/>
          <p:cNvSpPr/>
          <p:nvPr/>
        </p:nvSpPr>
        <p:spPr>
          <a:xfrm>
            <a:off x="4803246" y="2119146"/>
            <a:ext cx="395111" cy="399661"/>
          </a:xfrm>
          <a:prstGeom prst="ellipse">
            <a:avLst/>
          </a:prstGeom>
          <a:noFill/>
          <a:ln w="22225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Times New Roman"/>
            </a:endParaRPr>
          </a:p>
        </p:txBody>
      </p:sp>
      <p:sp>
        <p:nvSpPr>
          <p:cNvPr id="28" name="Ellipse 12"/>
          <p:cNvSpPr/>
          <p:nvPr/>
        </p:nvSpPr>
        <p:spPr>
          <a:xfrm>
            <a:off x="3966090" y="2653097"/>
            <a:ext cx="395111" cy="399661"/>
          </a:xfrm>
          <a:prstGeom prst="ellipse">
            <a:avLst/>
          </a:prstGeom>
          <a:noFill/>
          <a:ln w="22225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Times New Roman"/>
            </a:endParaRPr>
          </a:p>
        </p:txBody>
      </p:sp>
      <p:sp>
        <p:nvSpPr>
          <p:cNvPr id="29" name="Ellipse 16"/>
          <p:cNvSpPr/>
          <p:nvPr/>
        </p:nvSpPr>
        <p:spPr>
          <a:xfrm>
            <a:off x="3009019" y="2911936"/>
            <a:ext cx="1399822" cy="314995"/>
          </a:xfrm>
          <a:prstGeom prst="ellipse">
            <a:avLst/>
          </a:prstGeom>
          <a:solidFill>
            <a:srgbClr val="FFFF00">
              <a:alpha val="23000"/>
            </a:srgbClr>
          </a:solidFill>
          <a:ln w="22225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Times New Roman"/>
            </a:endParaRPr>
          </a:p>
        </p:txBody>
      </p:sp>
      <p:sp>
        <p:nvSpPr>
          <p:cNvPr id="33" name="Rectangle à coins arrondis 11"/>
          <p:cNvSpPr/>
          <p:nvPr/>
        </p:nvSpPr>
        <p:spPr>
          <a:xfrm>
            <a:off x="8280930" y="2884767"/>
            <a:ext cx="546709" cy="272360"/>
          </a:xfrm>
          <a:prstGeom prst="roundRect">
            <a:avLst/>
          </a:prstGeom>
          <a:noFill/>
          <a:ln w="41275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Times New Roman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Capture d’écran 2013-11-22 à 11.51.19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83486" y="1328738"/>
            <a:ext cx="6819900" cy="2324100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Image 9" descr="Capture d’écran 2013-11-22 à 11.51.29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53155" y="4293245"/>
            <a:ext cx="6718300" cy="1981200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itre 1"/>
          <p:cNvSpPr txBox="1">
            <a:spLocks/>
          </p:cNvSpPr>
          <p:nvPr/>
        </p:nvSpPr>
        <p:spPr bwMode="auto">
          <a:xfrm>
            <a:off x="407988" y="278291"/>
            <a:ext cx="8229600" cy="628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cs-CZ" sz="2400" kern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fr-FR" sz="2400" kern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ladisti</a:t>
            </a:r>
            <a:r>
              <a:rPr lang="cs-CZ" sz="2400" kern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cs</a:t>
            </a:r>
            <a:r>
              <a:rPr lang="fr-FR" sz="2400" kern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 a</a:t>
            </a:r>
            <a:r>
              <a:rPr lang="cs-CZ" sz="2400" kern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nd</a:t>
            </a:r>
            <a:r>
              <a:rPr lang="fr-FR" sz="2400" kern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400" kern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ph</a:t>
            </a:r>
            <a:r>
              <a:rPr lang="fr-FR" sz="2400" kern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eneti</a:t>
            </a:r>
            <a:r>
              <a:rPr lang="cs-CZ" sz="2400" kern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cs exemplified by</a:t>
            </a:r>
            <a:r>
              <a:rPr lang="fr-FR" sz="2400" kern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400" kern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the „</a:t>
            </a:r>
            <a:r>
              <a:rPr lang="fr-FR" sz="2400" kern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evolu</a:t>
            </a:r>
            <a:r>
              <a:rPr lang="cs-CZ" sz="2400" kern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tion“ </a:t>
            </a:r>
            <a:br>
              <a:rPr lang="cs-CZ" sz="2400" kern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</a:br>
            <a:r>
              <a:rPr lang="cs-CZ" sz="2400" kern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of fasteners</a:t>
            </a:r>
            <a:endParaRPr lang="fr-FR" sz="2400" kern="0" dirty="0">
              <a:solidFill>
                <a:srgbClr val="F0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461963" y="233363"/>
            <a:ext cx="8716040" cy="4001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dirty="0" err="1">
                <a:solidFill>
                  <a:srgbClr val="F00000"/>
                </a:solidFill>
              </a:rPr>
              <a:t>Evolutionary</a:t>
            </a:r>
            <a:r>
              <a:rPr lang="cs-CZ" sz="2400" dirty="0">
                <a:solidFill>
                  <a:srgbClr val="F00000"/>
                </a:solidFill>
              </a:rPr>
              <a:t> </a:t>
            </a:r>
            <a:r>
              <a:rPr lang="cs-CZ" sz="2400" dirty="0" err="1">
                <a:solidFill>
                  <a:srgbClr val="F00000"/>
                </a:solidFill>
              </a:rPr>
              <a:t>systematics</a:t>
            </a:r>
            <a:r>
              <a:rPr lang="cs-CZ" sz="2400" dirty="0">
                <a:solidFill>
                  <a:srgbClr val="F00000"/>
                </a:solidFill>
              </a:rPr>
              <a:t> – a response</a:t>
            </a:r>
            <a:br>
              <a:rPr lang="cs-CZ" sz="2400" b="1" dirty="0"/>
            </a:br>
            <a:endParaRPr lang="cs-CZ" dirty="0"/>
          </a:p>
          <a:p>
            <a:pPr>
              <a:spcAft>
                <a:spcPts val="1200"/>
              </a:spcAft>
            </a:pPr>
            <a:r>
              <a:rPr lang="cs-CZ" dirty="0" err="1"/>
              <a:t>phylogenetic</a:t>
            </a:r>
            <a:r>
              <a:rPr lang="cs-CZ" dirty="0"/>
              <a:t> </a:t>
            </a:r>
            <a:r>
              <a:rPr lang="cs-CZ" dirty="0" err="1"/>
              <a:t>relationships</a:t>
            </a:r>
            <a:r>
              <a:rPr lang="cs-CZ" dirty="0"/>
              <a:t> + </a:t>
            </a:r>
            <a:r>
              <a:rPr lang="cs-CZ" dirty="0" err="1"/>
              <a:t>degree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divergence </a:t>
            </a:r>
            <a:r>
              <a:rPr lang="cs-CZ" dirty="0">
                <a:sym typeface="Symbol" pitchFamily="18" charset="2"/>
              </a:rPr>
              <a:t> </a:t>
            </a:r>
            <a:r>
              <a:rPr lang="cs-CZ" dirty="0" err="1">
                <a:sym typeface="Symbol" pitchFamily="18" charset="2"/>
              </a:rPr>
              <a:t>combination</a:t>
            </a:r>
            <a:r>
              <a:rPr lang="cs-CZ" dirty="0">
                <a:sym typeface="Symbol" pitchFamily="18" charset="2"/>
              </a:rPr>
              <a:t> </a:t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>	</a:t>
            </a:r>
            <a:r>
              <a:rPr lang="cs-CZ" dirty="0" err="1">
                <a:sym typeface="Symbol" pitchFamily="18" charset="2"/>
              </a:rPr>
              <a:t>of</a:t>
            </a:r>
            <a:r>
              <a:rPr lang="cs-CZ" dirty="0">
                <a:sym typeface="Symbol" pitchFamily="18" charset="2"/>
              </a:rPr>
              <a:t> </a:t>
            </a:r>
            <a:r>
              <a:rPr lang="cs-CZ" dirty="0" err="1">
                <a:sym typeface="Symbol" pitchFamily="18" charset="2"/>
              </a:rPr>
              <a:t>phenetic</a:t>
            </a:r>
            <a:r>
              <a:rPr lang="cs-CZ" dirty="0">
                <a:sym typeface="Symbol" pitchFamily="18" charset="2"/>
              </a:rPr>
              <a:t> and </a:t>
            </a:r>
            <a:r>
              <a:rPr lang="cs-CZ" dirty="0" err="1">
                <a:sym typeface="Symbol" pitchFamily="18" charset="2"/>
              </a:rPr>
              <a:t>cladistic</a:t>
            </a:r>
            <a:r>
              <a:rPr lang="cs-CZ" dirty="0">
                <a:sym typeface="Symbol" pitchFamily="18" charset="2"/>
              </a:rPr>
              <a:t> </a:t>
            </a:r>
            <a:r>
              <a:rPr lang="cs-CZ" dirty="0" err="1">
                <a:sym typeface="Symbol" pitchFamily="18" charset="2"/>
              </a:rPr>
              <a:t>approach</a:t>
            </a:r>
            <a:endParaRPr lang="cs-CZ" dirty="0">
              <a:sym typeface="Symbol" pitchFamily="18" charset="2"/>
            </a:endParaRPr>
          </a:p>
          <a:p>
            <a:pPr>
              <a:spcAft>
                <a:spcPts val="1200"/>
              </a:spcAft>
            </a:pPr>
            <a:r>
              <a:rPr lang="cs-CZ" dirty="0" err="1">
                <a:sym typeface="Symbol" pitchFamily="18" charset="2"/>
              </a:rPr>
              <a:t>reflection</a:t>
            </a:r>
            <a:r>
              <a:rPr lang="cs-CZ" dirty="0">
                <a:sym typeface="Symbol" pitchFamily="18" charset="2"/>
              </a:rPr>
              <a:t> </a:t>
            </a:r>
            <a:r>
              <a:rPr lang="cs-CZ" dirty="0" err="1">
                <a:sym typeface="Symbol" pitchFamily="18" charset="2"/>
              </a:rPr>
              <a:t>of</a:t>
            </a:r>
            <a:r>
              <a:rPr lang="cs-CZ" dirty="0">
                <a:sym typeface="Symbol" pitchFamily="18" charset="2"/>
              </a:rPr>
              <a:t> </a:t>
            </a:r>
            <a:r>
              <a:rPr lang="cs-CZ" dirty="0" err="1">
                <a:sym typeface="Symbol" pitchFamily="18" charset="2"/>
              </a:rPr>
              <a:t>both</a:t>
            </a:r>
            <a:r>
              <a:rPr lang="cs-CZ" dirty="0">
                <a:sym typeface="Symbol" pitchFamily="18" charset="2"/>
              </a:rPr>
              <a:t> </a:t>
            </a:r>
            <a:r>
              <a:rPr lang="cs-CZ" dirty="0" err="1">
                <a:sym typeface="Symbol" pitchFamily="18" charset="2"/>
              </a:rPr>
              <a:t>clades</a:t>
            </a:r>
            <a:r>
              <a:rPr lang="cs-CZ" dirty="0">
                <a:sym typeface="Symbol" pitchFamily="18" charset="2"/>
              </a:rPr>
              <a:t> and </a:t>
            </a:r>
            <a:r>
              <a:rPr lang="cs-CZ" dirty="0" err="1">
                <a:sym typeface="Symbol" pitchFamily="18" charset="2"/>
              </a:rPr>
              <a:t>grades</a:t>
            </a:r>
            <a:endParaRPr lang="cs-CZ" dirty="0">
              <a:sym typeface="Symbol" pitchFamily="18" charset="2"/>
            </a:endParaRPr>
          </a:p>
          <a:p>
            <a:pPr>
              <a:spcAft>
                <a:spcPts val="1200"/>
              </a:spcAft>
            </a:pPr>
            <a:r>
              <a:rPr lang="en-US" dirty="0"/>
              <a:t>An evolutionary grade is a group of </a:t>
            </a:r>
            <a:r>
              <a:rPr lang="cs-CZ" dirty="0" err="1"/>
              <a:t>similar</a:t>
            </a:r>
            <a:r>
              <a:rPr lang="cs-CZ" dirty="0"/>
              <a:t> </a:t>
            </a:r>
            <a:r>
              <a:rPr lang="en-US" dirty="0"/>
              <a:t>species that has given rise </a:t>
            </a:r>
            <a:br>
              <a:rPr lang="cs-CZ" dirty="0"/>
            </a:br>
            <a:r>
              <a:rPr lang="cs-CZ" dirty="0"/>
              <a:t>	</a:t>
            </a:r>
            <a:r>
              <a:rPr lang="en-US" dirty="0"/>
              <a:t>to another group that differs markedly from the ancestral condition, </a:t>
            </a:r>
            <a:br>
              <a:rPr lang="cs-CZ" dirty="0"/>
            </a:br>
            <a:r>
              <a:rPr lang="cs-CZ" dirty="0"/>
              <a:t>	</a:t>
            </a:r>
            <a:r>
              <a:rPr lang="en-US" dirty="0"/>
              <a:t>and is thus not considered part of the ancestral group. </a:t>
            </a:r>
            <a:br>
              <a:rPr lang="cs-CZ" dirty="0"/>
            </a:br>
            <a:r>
              <a:rPr lang="cs-CZ" dirty="0"/>
              <a:t>	</a:t>
            </a:r>
            <a:r>
              <a:rPr lang="cs-CZ" dirty="0">
                <a:sym typeface="Symbol" panose="05050102010706020507" pitchFamily="18" charset="2"/>
              </a:rPr>
              <a:t> </a:t>
            </a:r>
            <a:r>
              <a:rPr lang="cs-CZ" dirty="0" err="1">
                <a:sym typeface="Symbol" panose="05050102010706020507" pitchFamily="18" charset="2"/>
              </a:rPr>
              <a:t>the</a:t>
            </a:r>
            <a:r>
              <a:rPr lang="cs-CZ" dirty="0">
                <a:sym typeface="Symbol" panose="05050102010706020507" pitchFamily="18" charset="2"/>
              </a:rPr>
              <a:t> </a:t>
            </a:r>
            <a:r>
              <a:rPr lang="cs-CZ" dirty="0" err="1">
                <a:sym typeface="Symbol" panose="05050102010706020507" pitchFamily="18" charset="2"/>
              </a:rPr>
              <a:t>ancestral</a:t>
            </a:r>
            <a:r>
              <a:rPr lang="cs-CZ" dirty="0">
                <a:sym typeface="Symbol" panose="05050102010706020507" pitchFamily="18" charset="2"/>
              </a:rPr>
              <a:t> </a:t>
            </a:r>
            <a:r>
              <a:rPr lang="cs-CZ" dirty="0" err="1">
                <a:sym typeface="Symbol" panose="05050102010706020507" pitchFamily="18" charset="2"/>
              </a:rPr>
              <a:t>group</a:t>
            </a:r>
            <a:r>
              <a:rPr lang="cs-CZ" dirty="0">
                <a:sym typeface="Symbol" panose="05050102010706020507" pitchFamily="18" charset="2"/>
              </a:rPr>
              <a:t> </a:t>
            </a:r>
            <a:r>
              <a:rPr lang="cs-CZ" dirty="0" err="1">
                <a:sym typeface="Symbol" panose="05050102010706020507" pitchFamily="18" charset="2"/>
              </a:rPr>
              <a:t>is</a:t>
            </a:r>
            <a:r>
              <a:rPr lang="cs-CZ" dirty="0">
                <a:sym typeface="Symbol" panose="05050102010706020507" pitchFamily="18" charset="2"/>
              </a:rPr>
              <a:t> </a:t>
            </a:r>
            <a:r>
              <a:rPr lang="cs-CZ" dirty="0" err="1">
                <a:sym typeface="Symbol" panose="05050102010706020507" pitchFamily="18" charset="2"/>
              </a:rPr>
              <a:t>then</a:t>
            </a:r>
            <a:r>
              <a:rPr lang="cs-CZ" dirty="0">
                <a:sym typeface="Symbol" panose="05050102010706020507" pitchFamily="18" charset="2"/>
              </a:rPr>
              <a:t> </a:t>
            </a:r>
            <a:r>
              <a:rPr lang="cs-CZ" dirty="0" err="1">
                <a:sym typeface="Symbol" panose="05050102010706020507" pitchFamily="18" charset="2"/>
              </a:rPr>
              <a:t>paraphyletic</a:t>
            </a:r>
            <a:endParaRPr lang="cs-CZ" dirty="0"/>
          </a:p>
          <a:p>
            <a:pPr>
              <a:spcAft>
                <a:spcPts val="1200"/>
              </a:spcAft>
            </a:pPr>
            <a:r>
              <a:rPr lang="cs-CZ" dirty="0">
                <a:sym typeface="Symbol" pitchFamily="18" charset="2"/>
              </a:rPr>
              <a:t>eg. </a:t>
            </a:r>
            <a:r>
              <a:rPr lang="cs-CZ" dirty="0" err="1">
                <a:sym typeface="Symbol" pitchFamily="18" charset="2"/>
              </a:rPr>
              <a:t>reptiles</a:t>
            </a:r>
            <a:r>
              <a:rPr lang="cs-CZ" dirty="0">
                <a:sym typeface="Symbol" pitchFamily="18" charset="2"/>
              </a:rPr>
              <a:t> (</a:t>
            </a:r>
            <a:r>
              <a:rPr lang="cs-CZ" dirty="0" err="1">
                <a:sym typeface="Symbol" pitchFamily="18" charset="2"/>
              </a:rPr>
              <a:t>without</a:t>
            </a:r>
            <a:r>
              <a:rPr lang="cs-CZ" dirty="0">
                <a:sym typeface="Symbol" pitchFamily="18" charset="2"/>
              </a:rPr>
              <a:t> </a:t>
            </a:r>
            <a:r>
              <a:rPr lang="cs-CZ" dirty="0" err="1">
                <a:sym typeface="Symbol" pitchFamily="18" charset="2"/>
              </a:rPr>
              <a:t>birds</a:t>
            </a:r>
            <a:r>
              <a:rPr lang="cs-CZ" dirty="0">
                <a:sym typeface="Symbol" pitchFamily="18" charset="2"/>
              </a:rPr>
              <a:t>), </a:t>
            </a:r>
            <a:br>
              <a:rPr lang="cs-CZ" dirty="0">
                <a:sym typeface="Symbol" pitchFamily="18" charset="2"/>
              </a:rPr>
            </a:br>
            <a:r>
              <a:rPr lang="cs-CZ" dirty="0" err="1">
                <a:sym typeface="Symbol" pitchFamily="18" charset="2"/>
              </a:rPr>
              <a:t>fishes</a:t>
            </a:r>
            <a:r>
              <a:rPr lang="cs-CZ" dirty="0">
                <a:sym typeface="Symbol" pitchFamily="18" charset="2"/>
              </a:rPr>
              <a:t> in a </a:t>
            </a:r>
            <a:r>
              <a:rPr lang="cs-CZ" dirty="0" err="1">
                <a:sym typeface="Symbol" pitchFamily="18" charset="2"/>
              </a:rPr>
              <a:t>traditional</a:t>
            </a:r>
            <a:r>
              <a:rPr lang="cs-CZ" dirty="0">
                <a:sym typeface="Symbol" pitchFamily="18" charset="2"/>
              </a:rPr>
              <a:t> </a:t>
            </a:r>
            <a:r>
              <a:rPr lang="cs-CZ" dirty="0" err="1">
                <a:sym typeface="Symbol" pitchFamily="18" charset="2"/>
              </a:rPr>
              <a:t>sense</a:t>
            </a:r>
            <a:endParaRPr lang="cs-CZ" dirty="0">
              <a:sym typeface="Symbol" pitchFamily="18" charset="2"/>
            </a:endParaRPr>
          </a:p>
        </p:txBody>
      </p:sp>
      <p:pic>
        <p:nvPicPr>
          <p:cNvPr id="14339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09977" y="3312700"/>
            <a:ext cx="2121647" cy="253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4340" name="Text Box 7"/>
          <p:cNvSpPr txBox="1">
            <a:spLocks noChangeArrowheads="1"/>
          </p:cNvSpPr>
          <p:nvPr/>
        </p:nvSpPr>
        <p:spPr bwMode="auto">
          <a:xfrm>
            <a:off x="7262812" y="5844988"/>
            <a:ext cx="8159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400" dirty="0">
                <a:solidFill>
                  <a:srgbClr val="003399"/>
                </a:solidFill>
              </a:rPr>
              <a:t>E. </a:t>
            </a:r>
            <a:r>
              <a:rPr lang="cs-CZ" sz="1400" dirty="0" err="1">
                <a:solidFill>
                  <a:srgbClr val="003399"/>
                </a:solidFill>
              </a:rPr>
              <a:t>Mayr</a:t>
            </a:r>
            <a:endParaRPr lang="cs-CZ" sz="1400" dirty="0">
              <a:solidFill>
                <a:srgbClr val="003399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2"/>
          <p:cNvSpPr txBox="1">
            <a:spLocks noChangeArrowheads="1"/>
          </p:cNvSpPr>
          <p:nvPr/>
        </p:nvSpPr>
        <p:spPr bwMode="auto">
          <a:xfrm>
            <a:off x="2043719" y="233363"/>
            <a:ext cx="5153206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1" cap="all" dirty="0" err="1">
                <a:ln w="3175">
                  <a:noFill/>
                </a:ln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HistorY</a:t>
            </a:r>
            <a:r>
              <a:rPr lang="cs-CZ" sz="2400" b="1" cap="all" dirty="0">
                <a:ln w="3175">
                  <a:noFill/>
                </a:ln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 </a:t>
            </a:r>
            <a:r>
              <a:rPr lang="cs-CZ" sz="2400" b="1" cap="all" dirty="0" err="1">
                <a:ln w="3175">
                  <a:noFill/>
                </a:ln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of</a:t>
            </a:r>
            <a:r>
              <a:rPr lang="cs-CZ" sz="2400" b="1" cap="all" dirty="0">
                <a:ln w="3175">
                  <a:noFill/>
                </a:ln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 </a:t>
            </a:r>
            <a:r>
              <a:rPr lang="cs-CZ" sz="2400" b="1" cap="all" dirty="0" err="1">
                <a:ln w="3175">
                  <a:noFill/>
                </a:ln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life</a:t>
            </a:r>
            <a:r>
              <a:rPr lang="cs-CZ" sz="2400" b="1" cap="all" dirty="0">
                <a:ln w="3175">
                  <a:noFill/>
                </a:ln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 on </a:t>
            </a:r>
            <a:r>
              <a:rPr lang="cs-CZ" sz="2400" b="1" cap="all" dirty="0" err="1">
                <a:ln w="3175">
                  <a:noFill/>
                </a:ln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earth</a:t>
            </a:r>
            <a:endParaRPr lang="cs-CZ" sz="2400" b="1" cap="all" dirty="0">
              <a:ln w="3175">
                <a:noFill/>
              </a:ln>
              <a:solidFill>
                <a:srgbClr val="F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04925" y="1038225"/>
            <a:ext cx="6272213" cy="542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4"/>
          <p:cNvSpPr txBox="1">
            <a:spLocks noChangeArrowheads="1"/>
          </p:cNvSpPr>
          <p:nvPr/>
        </p:nvSpPr>
        <p:spPr bwMode="auto">
          <a:xfrm>
            <a:off x="2498124" y="233363"/>
            <a:ext cx="4153701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1" dirty="0" err="1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Systematics</a:t>
            </a:r>
            <a:r>
              <a:rPr lang="cs-CZ" sz="2400" b="1" dirty="0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and taxonomy</a:t>
            </a:r>
          </a:p>
        </p:txBody>
      </p:sp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461963" y="1234904"/>
            <a:ext cx="7184980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systematics, paleontology </a:t>
            </a:r>
            <a:r>
              <a:rPr lang="en-US" dirty="0">
                <a:sym typeface="Symbol" pitchFamily="18" charset="2"/>
              </a:rPr>
              <a:t> history of evolutionary changes</a:t>
            </a:r>
            <a:br>
              <a:rPr lang="en-US" dirty="0">
                <a:sym typeface="Symbol" pitchFamily="18" charset="2"/>
              </a:rPr>
            </a:br>
            <a:endParaRPr lang="en-US" dirty="0">
              <a:solidFill>
                <a:srgbClr val="F00000"/>
              </a:solidFill>
              <a:sym typeface="Symbol" pitchFamily="18" charset="2"/>
            </a:endParaRPr>
          </a:p>
          <a:p>
            <a:pPr>
              <a:spcAft>
                <a:spcPts val="600"/>
              </a:spcAft>
            </a:pPr>
            <a:r>
              <a:rPr lang="en-US" dirty="0">
                <a:solidFill>
                  <a:srgbClr val="F00000"/>
                </a:solidFill>
                <a:sym typeface="Symbol" pitchFamily="18" charset="2"/>
              </a:rPr>
              <a:t>systematics</a:t>
            </a:r>
            <a:r>
              <a:rPr lang="en-US" dirty="0">
                <a:sym typeface="Symbol" pitchFamily="18" charset="2"/>
              </a:rPr>
              <a:t> = study of relationships between organisms</a:t>
            </a:r>
          </a:p>
          <a:p>
            <a:pPr>
              <a:spcAft>
                <a:spcPts val="600"/>
              </a:spcAft>
            </a:pPr>
            <a:r>
              <a:rPr lang="en-US" dirty="0">
                <a:solidFill>
                  <a:srgbClr val="F00000"/>
                </a:solidFill>
                <a:sym typeface="Symbol" pitchFamily="18" charset="2"/>
              </a:rPr>
              <a:t>taxonomy</a:t>
            </a:r>
            <a:r>
              <a:rPr lang="en-US" dirty="0">
                <a:sym typeface="Symbol" pitchFamily="18" charset="2"/>
              </a:rPr>
              <a:t> = theory and practice of classification</a:t>
            </a:r>
            <a:br>
              <a:rPr lang="en-US" dirty="0">
                <a:sym typeface="Symbol" pitchFamily="18" charset="2"/>
              </a:rPr>
            </a:br>
            <a:endParaRPr lang="en-US" dirty="0">
              <a:solidFill>
                <a:srgbClr val="F00000"/>
              </a:solidFill>
              <a:sym typeface="Symbol" pitchFamily="18" charset="2"/>
            </a:endParaRPr>
          </a:p>
          <a:p>
            <a:pPr>
              <a:spcAft>
                <a:spcPts val="600"/>
              </a:spcAft>
            </a:pPr>
            <a:r>
              <a:rPr lang="en-US" dirty="0">
                <a:solidFill>
                  <a:srgbClr val="F00000"/>
                </a:solidFill>
                <a:sym typeface="Symbol" pitchFamily="18" charset="2"/>
              </a:rPr>
              <a:t>category</a:t>
            </a:r>
            <a:r>
              <a:rPr lang="en-US" dirty="0">
                <a:sym typeface="Symbol" pitchFamily="18" charset="2"/>
              </a:rPr>
              <a:t>: class, order, family, species, …</a:t>
            </a:r>
          </a:p>
          <a:p>
            <a:pPr>
              <a:spcAft>
                <a:spcPts val="600"/>
              </a:spcAft>
            </a:pPr>
            <a:r>
              <a:rPr lang="en-US" dirty="0">
                <a:solidFill>
                  <a:srgbClr val="F00000"/>
                </a:solidFill>
                <a:sym typeface="Symbol" pitchFamily="18" charset="2"/>
              </a:rPr>
              <a:t>taxon</a:t>
            </a:r>
            <a:r>
              <a:rPr lang="en-US" dirty="0">
                <a:sym typeface="Symbol" pitchFamily="18" charset="2"/>
              </a:rPr>
              <a:t>: Mammalia, Primates, </a:t>
            </a:r>
            <a:r>
              <a:rPr lang="en-US" dirty="0" err="1">
                <a:sym typeface="Symbol" pitchFamily="18" charset="2"/>
              </a:rPr>
              <a:t>Hominidae</a:t>
            </a:r>
            <a:r>
              <a:rPr lang="en-US" dirty="0">
                <a:sym typeface="Symbol" pitchFamily="18" charset="2"/>
              </a:rPr>
              <a:t>, </a:t>
            </a:r>
            <a:r>
              <a:rPr lang="en-US" i="1" dirty="0">
                <a:sym typeface="Symbol" pitchFamily="18" charset="2"/>
              </a:rPr>
              <a:t>Homo sapiens</a:t>
            </a:r>
            <a:r>
              <a:rPr lang="en-US" dirty="0">
                <a:sym typeface="Symbol" pitchFamily="18" charset="2"/>
              </a:rPr>
              <a:t>, …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85888" y="123825"/>
            <a:ext cx="6615112" cy="654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thumbnails-visually.netdna-ssl.com/the-great-tree-of-life_505ba0c07cda2.gif"/>
          <p:cNvPicPr>
            <a:picLocks noChangeAspect="1" noChangeArrowheads="1"/>
          </p:cNvPicPr>
          <p:nvPr/>
        </p:nvPicPr>
        <p:blipFill>
          <a:blip r:embed="rId2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-3924" y="1985554"/>
            <a:ext cx="9005710" cy="34050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>
            <a:extLst>
              <a:ext uri="{FF2B5EF4-FFF2-40B4-BE49-F238E27FC236}">
                <a16:creationId xmlns:a16="http://schemas.microsoft.com/office/drawing/2014/main" id="{4393CBAB-7DCA-495B-B613-8A91303641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lum contrast="40000"/>
          </a:blip>
          <a:srcRect/>
          <a:stretch>
            <a:fillRect/>
          </a:stretch>
        </p:blipFill>
        <p:spPr bwMode="auto">
          <a:xfrm>
            <a:off x="544513" y="814388"/>
            <a:ext cx="7620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Text Box 5">
            <a:extLst>
              <a:ext uri="{FF2B5EF4-FFF2-40B4-BE49-F238E27FC236}">
                <a16:creationId xmlns:a16="http://schemas.microsoft.com/office/drawing/2014/main" id="{7AB7F068-1461-4092-B25E-4164A1D062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79273" y="233363"/>
            <a:ext cx="193193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F00000"/>
                </a:solidFill>
              </a:rPr>
              <a:t>Pre</a:t>
            </a:r>
            <a:r>
              <a:rPr lang="cs-CZ" sz="2400" dirty="0">
                <a:solidFill>
                  <a:srgbClr val="F00000"/>
                </a:solidFill>
              </a:rPr>
              <a:t>c</a:t>
            </a:r>
            <a:r>
              <a:rPr lang="en-US" sz="2400" dirty="0" err="1">
                <a:solidFill>
                  <a:srgbClr val="F00000"/>
                </a:solidFill>
              </a:rPr>
              <a:t>ambri</a:t>
            </a:r>
            <a:r>
              <a:rPr lang="cs-CZ" sz="2400" dirty="0" err="1">
                <a:solidFill>
                  <a:srgbClr val="F00000"/>
                </a:solidFill>
              </a:rPr>
              <a:t>an</a:t>
            </a:r>
            <a:endParaRPr lang="cs-CZ" sz="2400" dirty="0">
              <a:solidFill>
                <a:srgbClr val="F00000"/>
              </a:solidFill>
            </a:endParaRPr>
          </a:p>
        </p:txBody>
      </p:sp>
      <p:sp>
        <p:nvSpPr>
          <p:cNvPr id="23" name="Text Box 6">
            <a:extLst>
              <a:ext uri="{FF2B5EF4-FFF2-40B4-BE49-F238E27FC236}">
                <a16:creationId xmlns:a16="http://schemas.microsoft.com/office/drawing/2014/main" id="{7ED95D21-033F-4663-98A4-6AAC65D348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4376" y="2044700"/>
            <a:ext cx="90120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solidFill>
                  <a:srgbClr val="F00000"/>
                </a:solidFill>
              </a:rPr>
              <a:t>Hadean</a:t>
            </a:r>
            <a:endParaRPr lang="cs-CZ" sz="1600" dirty="0">
              <a:solidFill>
                <a:srgbClr val="F00000"/>
              </a:solidFill>
            </a:endParaRPr>
          </a:p>
        </p:txBody>
      </p:sp>
      <p:sp>
        <p:nvSpPr>
          <p:cNvPr id="27" name="Text Box 7">
            <a:extLst>
              <a:ext uri="{FF2B5EF4-FFF2-40B4-BE49-F238E27FC236}">
                <a16:creationId xmlns:a16="http://schemas.microsoft.com/office/drawing/2014/main" id="{0613DEA4-D532-4E28-9069-E131636899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3071" y="2044700"/>
            <a:ext cx="94769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1600" dirty="0" err="1">
                <a:solidFill>
                  <a:srgbClr val="F00000"/>
                </a:solidFill>
              </a:rPr>
              <a:t>Archean</a:t>
            </a:r>
            <a:endParaRPr lang="cs-CZ" sz="1600" dirty="0">
              <a:solidFill>
                <a:srgbClr val="F00000"/>
              </a:solidFill>
            </a:endParaRPr>
          </a:p>
        </p:txBody>
      </p:sp>
      <p:sp>
        <p:nvSpPr>
          <p:cNvPr id="28" name="Text Box 8">
            <a:extLst>
              <a:ext uri="{FF2B5EF4-FFF2-40B4-BE49-F238E27FC236}">
                <a16:creationId xmlns:a16="http://schemas.microsoft.com/office/drawing/2014/main" id="{B646B96A-0C26-43F6-AC5C-8E232F155D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2532" y="2044700"/>
            <a:ext cx="122180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1600" dirty="0" err="1">
                <a:solidFill>
                  <a:srgbClr val="F00000"/>
                </a:solidFill>
              </a:rPr>
              <a:t>Proterozoic</a:t>
            </a:r>
            <a:endParaRPr lang="cs-CZ" sz="1600" dirty="0">
              <a:solidFill>
                <a:srgbClr val="F00000"/>
              </a:solidFill>
            </a:endParaRPr>
          </a:p>
        </p:txBody>
      </p:sp>
      <p:sp>
        <p:nvSpPr>
          <p:cNvPr id="29" name="Text Box 9">
            <a:extLst>
              <a:ext uri="{FF2B5EF4-FFF2-40B4-BE49-F238E27FC236}">
                <a16:creationId xmlns:a16="http://schemas.microsoft.com/office/drawing/2014/main" id="{07EF4FD9-B06E-4E8B-8EE7-77D33561B8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06876" y="2044700"/>
            <a:ext cx="189827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dirty="0" err="1">
                <a:solidFill>
                  <a:srgbClr val="F00000"/>
                </a:solidFill>
              </a:rPr>
              <a:t>Ph</a:t>
            </a:r>
            <a:r>
              <a:rPr lang="en-US" sz="2400" dirty="0" err="1">
                <a:solidFill>
                  <a:srgbClr val="F00000"/>
                </a:solidFill>
              </a:rPr>
              <a:t>anerozoi</a:t>
            </a:r>
            <a:r>
              <a:rPr lang="cs-CZ" sz="2400" dirty="0">
                <a:solidFill>
                  <a:srgbClr val="F00000"/>
                </a:solidFill>
              </a:rPr>
              <a:t>c</a:t>
            </a:r>
          </a:p>
        </p:txBody>
      </p:sp>
      <p:sp>
        <p:nvSpPr>
          <p:cNvPr id="30" name="Line 24">
            <a:extLst>
              <a:ext uri="{FF2B5EF4-FFF2-40B4-BE49-F238E27FC236}">
                <a16:creationId xmlns:a16="http://schemas.microsoft.com/office/drawing/2014/main" id="{DFB302A6-7C6C-4604-91C5-C515A9248E42}"/>
              </a:ext>
            </a:extLst>
          </p:cNvPr>
          <p:cNvSpPr>
            <a:spLocks noChangeShapeType="1"/>
          </p:cNvSpPr>
          <p:nvPr/>
        </p:nvSpPr>
        <p:spPr bwMode="auto">
          <a:xfrm>
            <a:off x="1177925" y="766763"/>
            <a:ext cx="6026150" cy="0"/>
          </a:xfrm>
          <a:prstGeom prst="line">
            <a:avLst/>
          </a:prstGeom>
          <a:noFill/>
          <a:ln w="57150">
            <a:solidFill>
              <a:srgbClr val="F0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31" name="Line 25">
            <a:extLst>
              <a:ext uri="{FF2B5EF4-FFF2-40B4-BE49-F238E27FC236}">
                <a16:creationId xmlns:a16="http://schemas.microsoft.com/office/drawing/2014/main" id="{D6765CF0-E401-4E33-87D3-850437FAEB1C}"/>
              </a:ext>
            </a:extLst>
          </p:cNvPr>
          <p:cNvSpPr>
            <a:spLocks noChangeShapeType="1"/>
          </p:cNvSpPr>
          <p:nvPr/>
        </p:nvSpPr>
        <p:spPr bwMode="auto">
          <a:xfrm>
            <a:off x="7246938" y="1970088"/>
            <a:ext cx="804862" cy="0"/>
          </a:xfrm>
          <a:prstGeom prst="line">
            <a:avLst/>
          </a:prstGeom>
          <a:noFill/>
          <a:ln w="57150">
            <a:solidFill>
              <a:srgbClr val="F0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32" name="Text Box 26">
            <a:extLst>
              <a:ext uri="{FF2B5EF4-FFF2-40B4-BE49-F238E27FC236}">
                <a16:creationId xmlns:a16="http://schemas.microsoft.com/office/drawing/2014/main" id="{5AAC2DFB-7051-4497-93CD-289651AD38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275" y="2062163"/>
            <a:ext cx="5445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b="1">
                <a:solidFill>
                  <a:schemeClr val="accent2"/>
                </a:solidFill>
              </a:rPr>
              <a:t>eon</a:t>
            </a:r>
          </a:p>
        </p:txBody>
      </p:sp>
      <p:pic>
        <p:nvPicPr>
          <p:cNvPr id="33" name="Picture 2" descr="Výsledek obrázku pro geological time">
            <a:extLst>
              <a:ext uri="{FF2B5EF4-FFF2-40B4-BE49-F238E27FC236}">
                <a16:creationId xmlns:a16="http://schemas.microsoft.com/office/drawing/2014/main" id="{FD7CFA87-E6F4-4F18-9CDD-44D83DF6BB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2351" y="2765955"/>
            <a:ext cx="4762500" cy="3629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>
            <a:extLst>
              <a:ext uri="{FF2B5EF4-FFF2-40B4-BE49-F238E27FC236}">
                <a16:creationId xmlns:a16="http://schemas.microsoft.com/office/drawing/2014/main" id="{5E2C5969-FE10-4881-BA45-742034DA7D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lum contrast="40000"/>
          </a:blip>
          <a:srcRect/>
          <a:stretch>
            <a:fillRect/>
          </a:stretch>
        </p:blipFill>
        <p:spPr bwMode="auto">
          <a:xfrm>
            <a:off x="544513" y="814388"/>
            <a:ext cx="7620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ext Box 5">
            <a:extLst>
              <a:ext uri="{FF2B5EF4-FFF2-40B4-BE49-F238E27FC236}">
                <a16:creationId xmlns:a16="http://schemas.microsoft.com/office/drawing/2014/main" id="{84A09651-E204-4C5C-9827-D4B2857C52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79273" y="233363"/>
            <a:ext cx="193193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F00000"/>
                </a:solidFill>
              </a:rPr>
              <a:t>Pre</a:t>
            </a:r>
            <a:r>
              <a:rPr lang="cs-CZ" sz="2400" dirty="0">
                <a:solidFill>
                  <a:srgbClr val="F00000"/>
                </a:solidFill>
              </a:rPr>
              <a:t>c</a:t>
            </a:r>
            <a:r>
              <a:rPr lang="en-US" sz="2400" dirty="0" err="1">
                <a:solidFill>
                  <a:srgbClr val="F00000"/>
                </a:solidFill>
              </a:rPr>
              <a:t>ambri</a:t>
            </a:r>
            <a:r>
              <a:rPr lang="cs-CZ" sz="2400" dirty="0" err="1">
                <a:solidFill>
                  <a:srgbClr val="F00000"/>
                </a:solidFill>
              </a:rPr>
              <a:t>an</a:t>
            </a:r>
            <a:endParaRPr lang="cs-CZ" sz="2400" dirty="0">
              <a:solidFill>
                <a:srgbClr val="F00000"/>
              </a:solidFill>
            </a:endParaRPr>
          </a:p>
        </p:txBody>
      </p:sp>
      <p:sp>
        <p:nvSpPr>
          <p:cNvPr id="22" name="Text Box 6">
            <a:extLst>
              <a:ext uri="{FF2B5EF4-FFF2-40B4-BE49-F238E27FC236}">
                <a16:creationId xmlns:a16="http://schemas.microsoft.com/office/drawing/2014/main" id="{71F57CBA-B19C-4585-B79D-8D44070D0A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4376" y="2044700"/>
            <a:ext cx="90120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solidFill>
                  <a:srgbClr val="F00000"/>
                </a:solidFill>
              </a:rPr>
              <a:t>Hadean</a:t>
            </a:r>
            <a:endParaRPr lang="cs-CZ" sz="1600" dirty="0">
              <a:solidFill>
                <a:srgbClr val="F00000"/>
              </a:solidFill>
            </a:endParaRPr>
          </a:p>
        </p:txBody>
      </p:sp>
      <p:sp>
        <p:nvSpPr>
          <p:cNvPr id="23" name="Text Box 7">
            <a:extLst>
              <a:ext uri="{FF2B5EF4-FFF2-40B4-BE49-F238E27FC236}">
                <a16:creationId xmlns:a16="http://schemas.microsoft.com/office/drawing/2014/main" id="{99BC9B73-FF42-4927-9BD9-1FA9417840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3071" y="2044700"/>
            <a:ext cx="94769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1600" dirty="0" err="1">
                <a:solidFill>
                  <a:srgbClr val="F00000"/>
                </a:solidFill>
              </a:rPr>
              <a:t>Archean</a:t>
            </a:r>
            <a:endParaRPr lang="cs-CZ" sz="1600" dirty="0">
              <a:solidFill>
                <a:srgbClr val="F00000"/>
              </a:solidFill>
            </a:endParaRPr>
          </a:p>
        </p:txBody>
      </p:sp>
      <p:sp>
        <p:nvSpPr>
          <p:cNvPr id="27" name="Text Box 8">
            <a:extLst>
              <a:ext uri="{FF2B5EF4-FFF2-40B4-BE49-F238E27FC236}">
                <a16:creationId xmlns:a16="http://schemas.microsoft.com/office/drawing/2014/main" id="{55F5FC56-901E-4E42-8A1D-8D0603A0BC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2532" y="2044700"/>
            <a:ext cx="122180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1600" dirty="0" err="1">
                <a:solidFill>
                  <a:srgbClr val="F00000"/>
                </a:solidFill>
              </a:rPr>
              <a:t>Proterozoic</a:t>
            </a:r>
            <a:endParaRPr lang="cs-CZ" sz="1600" dirty="0">
              <a:solidFill>
                <a:srgbClr val="F00000"/>
              </a:solidFill>
            </a:endParaRPr>
          </a:p>
        </p:txBody>
      </p:sp>
      <p:sp>
        <p:nvSpPr>
          <p:cNvPr id="28" name="Text Box 9">
            <a:extLst>
              <a:ext uri="{FF2B5EF4-FFF2-40B4-BE49-F238E27FC236}">
                <a16:creationId xmlns:a16="http://schemas.microsoft.com/office/drawing/2014/main" id="{7ACE9F07-E315-4F35-9587-9F6BD8031B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06876" y="2044700"/>
            <a:ext cx="189827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dirty="0" err="1">
                <a:solidFill>
                  <a:srgbClr val="F00000"/>
                </a:solidFill>
              </a:rPr>
              <a:t>Ph</a:t>
            </a:r>
            <a:r>
              <a:rPr lang="en-US" sz="2400" dirty="0" err="1">
                <a:solidFill>
                  <a:srgbClr val="F00000"/>
                </a:solidFill>
              </a:rPr>
              <a:t>anerozoi</a:t>
            </a:r>
            <a:r>
              <a:rPr lang="cs-CZ" sz="2400" dirty="0">
                <a:solidFill>
                  <a:srgbClr val="F00000"/>
                </a:solidFill>
              </a:rPr>
              <a:t>c</a:t>
            </a:r>
          </a:p>
        </p:txBody>
      </p:sp>
      <p:sp>
        <p:nvSpPr>
          <p:cNvPr id="29" name="Line 24">
            <a:extLst>
              <a:ext uri="{FF2B5EF4-FFF2-40B4-BE49-F238E27FC236}">
                <a16:creationId xmlns:a16="http://schemas.microsoft.com/office/drawing/2014/main" id="{6535E961-20C1-40B6-A2CD-D93089A3B2A0}"/>
              </a:ext>
            </a:extLst>
          </p:cNvPr>
          <p:cNvSpPr>
            <a:spLocks noChangeShapeType="1"/>
          </p:cNvSpPr>
          <p:nvPr/>
        </p:nvSpPr>
        <p:spPr bwMode="auto">
          <a:xfrm>
            <a:off x="1177925" y="766763"/>
            <a:ext cx="6026150" cy="0"/>
          </a:xfrm>
          <a:prstGeom prst="line">
            <a:avLst/>
          </a:prstGeom>
          <a:noFill/>
          <a:ln w="57150">
            <a:solidFill>
              <a:srgbClr val="F0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30" name="Line 25">
            <a:extLst>
              <a:ext uri="{FF2B5EF4-FFF2-40B4-BE49-F238E27FC236}">
                <a16:creationId xmlns:a16="http://schemas.microsoft.com/office/drawing/2014/main" id="{DBAB31F7-AC9B-4AEC-8CA0-CB966E1F18FF}"/>
              </a:ext>
            </a:extLst>
          </p:cNvPr>
          <p:cNvSpPr>
            <a:spLocks noChangeShapeType="1"/>
          </p:cNvSpPr>
          <p:nvPr/>
        </p:nvSpPr>
        <p:spPr bwMode="auto">
          <a:xfrm>
            <a:off x="7246938" y="1970088"/>
            <a:ext cx="804862" cy="0"/>
          </a:xfrm>
          <a:prstGeom prst="line">
            <a:avLst/>
          </a:prstGeom>
          <a:noFill/>
          <a:ln w="57150">
            <a:solidFill>
              <a:srgbClr val="F0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31" name="Text Box 26">
            <a:extLst>
              <a:ext uri="{FF2B5EF4-FFF2-40B4-BE49-F238E27FC236}">
                <a16:creationId xmlns:a16="http://schemas.microsoft.com/office/drawing/2014/main" id="{9F0D73C2-CCC6-4E27-8C75-A0470BD591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275" y="2062163"/>
            <a:ext cx="5445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b="1">
                <a:solidFill>
                  <a:schemeClr val="accent2"/>
                </a:solidFill>
              </a:rPr>
              <a:t>eon</a:t>
            </a:r>
          </a:p>
        </p:txBody>
      </p:sp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5864227" y="1776413"/>
            <a:ext cx="2303463" cy="1333500"/>
            <a:chOff x="3742" y="1119"/>
            <a:chExt cx="1451" cy="840"/>
          </a:xfrm>
        </p:grpSpPr>
        <p:sp>
          <p:nvSpPr>
            <p:cNvPr id="17426" name="Line 11"/>
            <p:cNvSpPr>
              <a:spLocks noChangeShapeType="1"/>
            </p:cNvSpPr>
            <p:nvPr/>
          </p:nvSpPr>
          <p:spPr bwMode="auto">
            <a:xfrm flipV="1">
              <a:off x="4463" y="1119"/>
              <a:ext cx="0" cy="481"/>
            </a:xfrm>
            <a:prstGeom prst="line">
              <a:avLst/>
            </a:prstGeom>
            <a:noFill/>
            <a:ln w="57150">
              <a:solidFill>
                <a:srgbClr val="003399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7427" name="Text Box 12"/>
            <p:cNvSpPr txBox="1">
              <a:spLocks noChangeArrowheads="1"/>
            </p:cNvSpPr>
            <p:nvPr/>
          </p:nvSpPr>
          <p:spPr bwMode="auto">
            <a:xfrm>
              <a:off x="3742" y="1629"/>
              <a:ext cx="1451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400" dirty="0" err="1">
                  <a:solidFill>
                    <a:srgbClr val="003399"/>
                  </a:solidFill>
                </a:rPr>
                <a:t>Edia</a:t>
              </a:r>
              <a:r>
                <a:rPr lang="cs-CZ" sz="1400" dirty="0">
                  <a:solidFill>
                    <a:srgbClr val="003399"/>
                  </a:solidFill>
                </a:rPr>
                <a:t>c</a:t>
              </a:r>
              <a:r>
                <a:rPr lang="en-US" sz="1400" dirty="0" err="1">
                  <a:solidFill>
                    <a:srgbClr val="003399"/>
                  </a:solidFill>
                </a:rPr>
                <a:t>ar</a:t>
              </a:r>
              <a:r>
                <a:rPr lang="cs-CZ" sz="1400" dirty="0" err="1">
                  <a:solidFill>
                    <a:srgbClr val="003399"/>
                  </a:solidFill>
                </a:rPr>
                <a:t>an</a:t>
              </a:r>
              <a:r>
                <a:rPr lang="cs-CZ" sz="1400" dirty="0">
                  <a:solidFill>
                    <a:srgbClr val="003399"/>
                  </a:solidFill>
                </a:rPr>
                <a:t> (</a:t>
              </a:r>
              <a:r>
                <a:rPr lang="cs-CZ" sz="1400" dirty="0" err="1">
                  <a:solidFill>
                    <a:srgbClr val="003399"/>
                  </a:solidFill>
                </a:rPr>
                <a:t>Vendian</a:t>
              </a:r>
              <a:r>
                <a:rPr lang="cs-CZ" sz="1400" dirty="0">
                  <a:solidFill>
                    <a:srgbClr val="003399"/>
                  </a:solidFill>
                </a:rPr>
                <a:t>) </a:t>
              </a:r>
              <a:r>
                <a:rPr lang="en-US" sz="1400" dirty="0">
                  <a:solidFill>
                    <a:srgbClr val="003399"/>
                  </a:solidFill>
                </a:rPr>
                <a:t>fauna</a:t>
              </a:r>
              <a:endParaRPr lang="cs-CZ" sz="1400" dirty="0">
                <a:solidFill>
                  <a:srgbClr val="003399"/>
                </a:solidFill>
              </a:endParaRPr>
            </a:p>
            <a:p>
              <a:pPr algn="ctr"/>
              <a:r>
                <a:rPr lang="cs-CZ" sz="1400" dirty="0">
                  <a:solidFill>
                    <a:srgbClr val="003399"/>
                  </a:solidFill>
                  <a:sym typeface="Symbol" pitchFamily="18" charset="2"/>
                </a:rPr>
                <a:t>635-542 M</a:t>
              </a:r>
            </a:p>
          </p:txBody>
        </p:sp>
      </p:grpSp>
      <p:pic>
        <p:nvPicPr>
          <p:cNvPr id="64514" name="Picture 2" descr="File:Leicestershire UK locator map 2010.sv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7763" y="3172649"/>
            <a:ext cx="2900318" cy="3522654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26" name="AutoShape 17"/>
          <p:cNvSpPr>
            <a:spLocks noChangeArrowheads="1"/>
          </p:cNvSpPr>
          <p:nvPr/>
        </p:nvSpPr>
        <p:spPr bwMode="auto">
          <a:xfrm>
            <a:off x="4987580" y="3739978"/>
            <a:ext cx="1532667" cy="943235"/>
          </a:xfrm>
          <a:prstGeom prst="wedgeRectCallout">
            <a:avLst>
              <a:gd name="adj1" fmla="val 139925"/>
              <a:gd name="adj2" fmla="val 88889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1600" dirty="0" err="1"/>
              <a:t>Charnwood</a:t>
            </a:r>
            <a:r>
              <a:rPr lang="en-US" sz="1600" dirty="0"/>
              <a:t>,</a:t>
            </a:r>
          </a:p>
          <a:p>
            <a:pPr algn="ctr"/>
            <a:r>
              <a:rPr lang="en-US" sz="1600" dirty="0"/>
              <a:t>Leicestershire</a:t>
            </a:r>
            <a:endParaRPr lang="cs-CZ" sz="1600" dirty="0"/>
          </a:p>
          <a:p>
            <a:pPr algn="ctr"/>
            <a:r>
              <a:rPr lang="cs-CZ" sz="1600" dirty="0">
                <a:sym typeface="Symbol"/>
              </a:rPr>
              <a:t> 56</a:t>
            </a:r>
            <a:r>
              <a:rPr lang="en-US" sz="1600" dirty="0">
                <a:sym typeface="Symbol"/>
              </a:rPr>
              <a:t>0</a:t>
            </a:r>
            <a:r>
              <a:rPr lang="cs-CZ" sz="1600" dirty="0">
                <a:sym typeface="Symbol"/>
              </a:rPr>
              <a:t> M</a:t>
            </a:r>
            <a:endParaRPr lang="cs-CZ" sz="1600" dirty="0"/>
          </a:p>
        </p:txBody>
      </p:sp>
      <p:pic>
        <p:nvPicPr>
          <p:cNvPr id="69634" name="Picture 2" descr="https://aroundtheredmap.files.wordpress.com/2015/04/nfld_fullmap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9141" y="2942668"/>
            <a:ext cx="3401583" cy="3679380"/>
          </a:xfrm>
          <a:prstGeom prst="rect">
            <a:avLst/>
          </a:prstGeom>
          <a:noFill/>
          <a:effectLst>
            <a:softEdge rad="31750"/>
          </a:effectLst>
        </p:spPr>
      </p:pic>
      <p:pic>
        <p:nvPicPr>
          <p:cNvPr id="69636" name="Picture 4" descr="http://upload.wikimedia.org/wikipedia/commons/thumb/9/9a/Newfoundland_and_Labrador_in_Canada.svg/2000px-Newfoundland_and_Labrador_in_Canada.svg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3612" y="2726724"/>
            <a:ext cx="1436030" cy="1218471"/>
          </a:xfrm>
          <a:prstGeom prst="rect">
            <a:avLst/>
          </a:prstGeom>
          <a:noFill/>
        </p:spPr>
      </p:pic>
      <p:sp>
        <p:nvSpPr>
          <p:cNvPr id="24" name="AutoShape 17"/>
          <p:cNvSpPr>
            <a:spLocks noChangeArrowheads="1"/>
          </p:cNvSpPr>
          <p:nvPr/>
        </p:nvSpPr>
        <p:spPr bwMode="auto">
          <a:xfrm>
            <a:off x="4283676" y="5165125"/>
            <a:ext cx="1820562" cy="930879"/>
          </a:xfrm>
          <a:prstGeom prst="wedgeRectCallout">
            <a:avLst>
              <a:gd name="adj1" fmla="val -69120"/>
              <a:gd name="adj2" fmla="val 83656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1600" dirty="0"/>
              <a:t>Mistaken Point,</a:t>
            </a:r>
          </a:p>
          <a:p>
            <a:pPr algn="ctr"/>
            <a:r>
              <a:rPr lang="en-US" sz="1600" dirty="0" err="1"/>
              <a:t>Newfounland</a:t>
            </a:r>
            <a:endParaRPr lang="cs-CZ" sz="1600" dirty="0"/>
          </a:p>
          <a:p>
            <a:pPr algn="ctr"/>
            <a:r>
              <a:rPr lang="cs-CZ" sz="1600" dirty="0">
                <a:sym typeface="Symbol"/>
              </a:rPr>
              <a:t> 565 M</a:t>
            </a:r>
            <a:endParaRPr lang="cs-CZ" sz="1600" dirty="0"/>
          </a:p>
        </p:txBody>
      </p:sp>
      <p:sp>
        <p:nvSpPr>
          <p:cNvPr id="25" name="Elipsa 24"/>
          <p:cNvSpPr>
            <a:spLocks noChangeAspect="1"/>
          </p:cNvSpPr>
          <p:nvPr/>
        </p:nvSpPr>
        <p:spPr bwMode="auto">
          <a:xfrm>
            <a:off x="3830595" y="6359610"/>
            <a:ext cx="134530" cy="134530"/>
          </a:xfrm>
          <a:prstGeom prst="ellipse">
            <a:avLst/>
          </a:prstGeom>
          <a:solidFill>
            <a:srgbClr val="E20000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1961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http://chigaku.ed.gifu-u.ac.jp/chigakuhp/html/news_chikyuh/060725/pic01.jpg"/>
          <p:cNvPicPr>
            <a:picLocks noChangeAspect="1" noChangeArrowheads="1"/>
          </p:cNvPicPr>
          <p:nvPr/>
        </p:nvPicPr>
        <p:blipFill>
          <a:blip r:embed="rId2" cstate="print"/>
          <a:srcRect l="2862" t="3527" r="4494" b="4277"/>
          <a:stretch>
            <a:fillRect/>
          </a:stretch>
        </p:blipFill>
        <p:spPr bwMode="auto">
          <a:xfrm>
            <a:off x="1227439" y="0"/>
            <a:ext cx="3547192" cy="2506318"/>
          </a:xfrm>
          <a:prstGeom prst="rect">
            <a:avLst/>
          </a:prstGeom>
          <a:noFill/>
        </p:spPr>
      </p:pic>
      <p:pic>
        <p:nvPicPr>
          <p:cNvPr id="8" name="Picture 4" descr="https://www.dfat.gov.au/aib/images/australia-topographic-map-96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57103" y="129017"/>
            <a:ext cx="3129433" cy="2369894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0" name="Picture 2" descr="http://palaeo.gly.bris.ac.uk/palaeofiles/lagerstatten/Ediacara/map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738" y="4734898"/>
            <a:ext cx="3254546" cy="1824060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12" name="Elipsa 11"/>
          <p:cNvSpPr>
            <a:spLocks noChangeAspect="1"/>
          </p:cNvSpPr>
          <p:nvPr/>
        </p:nvSpPr>
        <p:spPr bwMode="auto">
          <a:xfrm>
            <a:off x="7685902" y="1416909"/>
            <a:ext cx="173577" cy="173577"/>
          </a:xfrm>
          <a:prstGeom prst="ellipse">
            <a:avLst/>
          </a:prstGeom>
          <a:solidFill>
            <a:srgbClr val="F00000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4" name="Picture 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0896" y="4094335"/>
            <a:ext cx="3364053" cy="2644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20702" y="4023844"/>
            <a:ext cx="2722327" cy="1981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6" name="Picture 1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74324" y="2612686"/>
            <a:ext cx="3156428" cy="1329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7" name="Picture 1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06842" y="2611394"/>
            <a:ext cx="3686217" cy="1390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1" name="AutoShape 17"/>
          <p:cNvSpPr>
            <a:spLocks noChangeArrowheads="1"/>
          </p:cNvSpPr>
          <p:nvPr/>
        </p:nvSpPr>
        <p:spPr bwMode="auto">
          <a:xfrm>
            <a:off x="6104239" y="2099750"/>
            <a:ext cx="1622854" cy="742304"/>
          </a:xfrm>
          <a:prstGeom prst="wedgeRectCallout">
            <a:avLst>
              <a:gd name="adj1" fmla="val 52577"/>
              <a:gd name="adj2" fmla="val -125976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1600" dirty="0" err="1"/>
              <a:t>Ediacara</a:t>
            </a:r>
            <a:r>
              <a:rPr lang="en-US" sz="1600" dirty="0"/>
              <a:t> Hills,</a:t>
            </a:r>
          </a:p>
          <a:p>
            <a:pPr algn="ctr"/>
            <a:r>
              <a:rPr lang="en-US" sz="1600" dirty="0" err="1"/>
              <a:t>Austr</a:t>
            </a:r>
            <a:r>
              <a:rPr lang="cs-CZ" sz="1600" dirty="0"/>
              <a:t>a</a:t>
            </a:r>
            <a:r>
              <a:rPr lang="en-US" sz="1600" dirty="0"/>
              <a:t>li</a:t>
            </a:r>
            <a:r>
              <a:rPr lang="cs-CZ" sz="1600" dirty="0"/>
              <a:t>a</a:t>
            </a:r>
          </a:p>
        </p:txBody>
      </p:sp>
      <p:sp>
        <p:nvSpPr>
          <p:cNvPr id="19" name="TextovéPole 18"/>
          <p:cNvSpPr txBox="1"/>
          <p:nvPr/>
        </p:nvSpPr>
        <p:spPr>
          <a:xfrm>
            <a:off x="7661189" y="6021859"/>
            <a:ext cx="13644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1800" i="1" dirty="0" err="1"/>
              <a:t>Dickinsonia</a:t>
            </a:r>
            <a:endParaRPr lang="cs-CZ" sz="1800" dirty="0"/>
          </a:p>
          <a:p>
            <a:pPr algn="ctr"/>
            <a:r>
              <a:rPr lang="cs-CZ" sz="1800" dirty="0">
                <a:sym typeface="Symbol"/>
              </a:rPr>
              <a:t> 580 M</a:t>
            </a:r>
            <a:endParaRPr lang="cs-CZ" sz="1800" dirty="0"/>
          </a:p>
        </p:txBody>
      </p:sp>
      <p:sp>
        <p:nvSpPr>
          <p:cNvPr id="20" name="TextovéPole 19"/>
          <p:cNvSpPr txBox="1"/>
          <p:nvPr/>
        </p:nvSpPr>
        <p:spPr>
          <a:xfrm>
            <a:off x="4674973" y="3933568"/>
            <a:ext cx="1159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i="1" dirty="0" err="1"/>
              <a:t>Spriggina</a:t>
            </a:r>
            <a:endParaRPr lang="cs-CZ" sz="1800" i="1" dirty="0"/>
          </a:p>
        </p:txBody>
      </p:sp>
      <p:sp>
        <p:nvSpPr>
          <p:cNvPr id="21" name="TextovéPole 20"/>
          <p:cNvSpPr txBox="1"/>
          <p:nvPr/>
        </p:nvSpPr>
        <p:spPr>
          <a:xfrm>
            <a:off x="205946" y="2240692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i="1" dirty="0" err="1"/>
              <a:t>Charnia</a:t>
            </a:r>
            <a:endParaRPr lang="cs-CZ" sz="1800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museumvictoria.com.au/pages/17084/ImageGallery/pic-41264c-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1850" y="234779"/>
            <a:ext cx="3539266" cy="2949388"/>
          </a:xfrm>
          <a:prstGeom prst="rect">
            <a:avLst/>
          </a:prstGeom>
          <a:noFill/>
          <a:effectLst/>
        </p:spPr>
      </p:pic>
      <p:pic>
        <p:nvPicPr>
          <p:cNvPr id="15364" name="Picture 4" descr="http://firstlifeseries.com/wp-content/gallery/stills/firstlife_6.19_Spriggina_CG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1253" y="324065"/>
            <a:ext cx="4818192" cy="2710234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5366" name="Picture 6" descr="http://upload.wikimedia.org/wikipedia/commons/5/5f/Bomakellia_kelleri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4559" y="3039762"/>
            <a:ext cx="2630825" cy="3534076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5" name="Picture 10" descr="https://www.sciencemag.org/content/319/5870/1660/F2.larg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7943" y="3228584"/>
            <a:ext cx="4638092" cy="3373487"/>
          </a:xfrm>
          <a:prstGeom prst="rect">
            <a:avLst/>
          </a:prstGeom>
          <a:noFill/>
        </p:spPr>
      </p:pic>
      <p:sp>
        <p:nvSpPr>
          <p:cNvPr id="6" name="TextovéPole 5"/>
          <p:cNvSpPr txBox="1"/>
          <p:nvPr/>
        </p:nvSpPr>
        <p:spPr>
          <a:xfrm>
            <a:off x="7479956" y="4827370"/>
            <a:ext cx="1544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dirty="0" err="1"/>
              <a:t>Funisia</a:t>
            </a:r>
            <a:r>
              <a:rPr lang="cs-CZ" sz="1800" dirty="0"/>
              <a:t>: sex?</a:t>
            </a:r>
            <a:endParaRPr lang="cs-CZ" sz="1800" i="1" dirty="0"/>
          </a:p>
        </p:txBody>
      </p:sp>
      <p:sp>
        <p:nvSpPr>
          <p:cNvPr id="7" name="TextovéPole 6"/>
          <p:cNvSpPr txBox="1"/>
          <p:nvPr/>
        </p:nvSpPr>
        <p:spPr>
          <a:xfrm>
            <a:off x="2763794" y="2483708"/>
            <a:ext cx="1159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i="1" dirty="0" err="1"/>
              <a:t>Spriggin</a:t>
            </a:r>
            <a:r>
              <a:rPr lang="en-US" sz="1800" i="1" dirty="0"/>
              <a:t>a</a:t>
            </a:r>
            <a:endParaRPr lang="cs-CZ" sz="1800" i="1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4513" y="3073400"/>
            <a:ext cx="7620000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4513" y="814388"/>
            <a:ext cx="7620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6" name="Line 8"/>
          <p:cNvSpPr>
            <a:spLocks noChangeShapeType="1"/>
          </p:cNvSpPr>
          <p:nvPr/>
        </p:nvSpPr>
        <p:spPr bwMode="auto">
          <a:xfrm flipH="1">
            <a:off x="1162050" y="1774825"/>
            <a:ext cx="6034088" cy="1366838"/>
          </a:xfrm>
          <a:prstGeom prst="line">
            <a:avLst/>
          </a:prstGeom>
          <a:noFill/>
          <a:ln w="28575">
            <a:solidFill>
              <a:srgbClr val="F00000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8437" name="Line 9"/>
          <p:cNvSpPr>
            <a:spLocks noChangeShapeType="1"/>
          </p:cNvSpPr>
          <p:nvPr/>
        </p:nvSpPr>
        <p:spPr bwMode="auto">
          <a:xfrm>
            <a:off x="7999413" y="1782763"/>
            <a:ext cx="17462" cy="1366837"/>
          </a:xfrm>
          <a:prstGeom prst="line">
            <a:avLst/>
          </a:prstGeom>
          <a:noFill/>
          <a:ln w="28575">
            <a:solidFill>
              <a:srgbClr val="F00000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8438" name="Text Box 10"/>
          <p:cNvSpPr txBox="1">
            <a:spLocks noChangeArrowheads="1"/>
          </p:cNvSpPr>
          <p:nvPr/>
        </p:nvSpPr>
        <p:spPr bwMode="auto">
          <a:xfrm>
            <a:off x="2387600" y="2701925"/>
            <a:ext cx="1071127" cy="33855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dirty="0">
                <a:solidFill>
                  <a:srgbClr val="F00000"/>
                </a:solidFill>
              </a:rPr>
              <a:t>Pale</a:t>
            </a:r>
            <a:r>
              <a:rPr lang="en-US" sz="1600" dirty="0" err="1">
                <a:solidFill>
                  <a:srgbClr val="F00000"/>
                </a:solidFill>
              </a:rPr>
              <a:t>ozoi</a:t>
            </a:r>
            <a:r>
              <a:rPr lang="cs-CZ" sz="1600" dirty="0">
                <a:solidFill>
                  <a:srgbClr val="F00000"/>
                </a:solidFill>
              </a:rPr>
              <a:t>c</a:t>
            </a:r>
          </a:p>
        </p:txBody>
      </p:sp>
      <p:sp>
        <p:nvSpPr>
          <p:cNvPr id="18439" name="Text Box 11"/>
          <p:cNvSpPr txBox="1">
            <a:spLocks noChangeArrowheads="1"/>
          </p:cNvSpPr>
          <p:nvPr/>
        </p:nvSpPr>
        <p:spPr bwMode="auto">
          <a:xfrm>
            <a:off x="5364163" y="2701925"/>
            <a:ext cx="1050288" cy="33855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dirty="0" err="1">
                <a:solidFill>
                  <a:srgbClr val="F00000"/>
                </a:solidFill>
              </a:rPr>
              <a:t>Meso</a:t>
            </a:r>
            <a:r>
              <a:rPr lang="en-US" sz="1600" dirty="0" err="1">
                <a:solidFill>
                  <a:srgbClr val="F00000"/>
                </a:solidFill>
              </a:rPr>
              <a:t>zoi</a:t>
            </a:r>
            <a:r>
              <a:rPr lang="cs-CZ" sz="1600" dirty="0">
                <a:solidFill>
                  <a:srgbClr val="F00000"/>
                </a:solidFill>
              </a:rPr>
              <a:t>c</a:t>
            </a:r>
          </a:p>
        </p:txBody>
      </p:sp>
      <p:sp>
        <p:nvSpPr>
          <p:cNvPr id="18440" name="Text Box 12"/>
          <p:cNvSpPr txBox="1">
            <a:spLocks noChangeArrowheads="1"/>
          </p:cNvSpPr>
          <p:nvPr/>
        </p:nvSpPr>
        <p:spPr bwMode="auto">
          <a:xfrm>
            <a:off x="6945313" y="2701925"/>
            <a:ext cx="1037463" cy="33855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dirty="0">
                <a:solidFill>
                  <a:srgbClr val="F00000"/>
                </a:solidFill>
              </a:rPr>
              <a:t>Cen</a:t>
            </a:r>
            <a:r>
              <a:rPr lang="en-US" sz="1600" dirty="0" err="1">
                <a:solidFill>
                  <a:srgbClr val="F00000"/>
                </a:solidFill>
              </a:rPr>
              <a:t>ozoi</a:t>
            </a:r>
            <a:r>
              <a:rPr lang="cs-CZ" sz="1600" dirty="0">
                <a:solidFill>
                  <a:srgbClr val="F00000"/>
                </a:solidFill>
              </a:rPr>
              <a:t>c</a:t>
            </a:r>
          </a:p>
        </p:txBody>
      </p:sp>
      <p:grpSp>
        <p:nvGrpSpPr>
          <p:cNvPr id="2" name="Group 20"/>
          <p:cNvGrpSpPr>
            <a:grpSpLocks/>
          </p:cNvGrpSpPr>
          <p:nvPr/>
        </p:nvGrpSpPr>
        <p:grpSpPr bwMode="auto">
          <a:xfrm>
            <a:off x="1188032" y="3879850"/>
            <a:ext cx="2973993" cy="2072527"/>
            <a:chOff x="831" y="2444"/>
            <a:chExt cx="1791" cy="1351"/>
          </a:xfrm>
        </p:grpSpPr>
        <p:sp>
          <p:nvSpPr>
            <p:cNvPr id="18446" name="Freeform 17"/>
            <p:cNvSpPr>
              <a:spLocks/>
            </p:cNvSpPr>
            <p:nvPr/>
          </p:nvSpPr>
          <p:spPr bwMode="auto">
            <a:xfrm>
              <a:off x="831" y="2444"/>
              <a:ext cx="1040" cy="885"/>
            </a:xfrm>
            <a:custGeom>
              <a:avLst/>
              <a:gdLst>
                <a:gd name="T0" fmla="*/ 1040 w 1040"/>
                <a:gd name="T1" fmla="*/ 411 h 1072"/>
                <a:gd name="T2" fmla="*/ 1040 w 1040"/>
                <a:gd name="T3" fmla="*/ 81 h 1072"/>
                <a:gd name="T4" fmla="*/ 1 w 1040"/>
                <a:gd name="T5" fmla="*/ 81 h 1072"/>
                <a:gd name="T6" fmla="*/ 0 w 1040"/>
                <a:gd name="T7" fmla="*/ 0 h 107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40"/>
                <a:gd name="T13" fmla="*/ 0 h 1072"/>
                <a:gd name="T14" fmla="*/ 1040 w 1040"/>
                <a:gd name="T15" fmla="*/ 1072 h 107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40" h="1072">
                  <a:moveTo>
                    <a:pt x="1040" y="1072"/>
                  </a:moveTo>
                  <a:lnTo>
                    <a:pt x="1040" y="211"/>
                  </a:lnTo>
                  <a:lnTo>
                    <a:pt x="1" y="211"/>
                  </a:lnTo>
                  <a:lnTo>
                    <a:pt x="0" y="0"/>
                  </a:lnTo>
                </a:path>
              </a:pathLst>
            </a:custGeom>
            <a:noFill/>
            <a:ln w="57150" cmpd="sng">
              <a:solidFill>
                <a:srgbClr val="003399"/>
              </a:solidFill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8447" name="Text Box 18"/>
            <p:cNvSpPr txBox="1">
              <a:spLocks noChangeArrowheads="1"/>
            </p:cNvSpPr>
            <p:nvPr/>
          </p:nvSpPr>
          <p:spPr bwMode="auto">
            <a:xfrm>
              <a:off x="1283" y="3374"/>
              <a:ext cx="1339" cy="4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cs-CZ" sz="1800" dirty="0" err="1">
                  <a:solidFill>
                    <a:srgbClr val="003399"/>
                  </a:solidFill>
                </a:rPr>
                <a:t>Cambrian</a:t>
              </a:r>
              <a:r>
                <a:rPr lang="cs-CZ" sz="1800" dirty="0">
                  <a:solidFill>
                    <a:srgbClr val="003399"/>
                  </a:solidFill>
                </a:rPr>
                <a:t> </a:t>
              </a:r>
              <a:r>
                <a:rPr lang="cs-CZ" sz="1800" dirty="0" err="1">
                  <a:solidFill>
                    <a:srgbClr val="003399"/>
                  </a:solidFill>
                </a:rPr>
                <a:t>explosion</a:t>
              </a:r>
              <a:endParaRPr lang="cs-CZ" sz="1800" dirty="0">
                <a:solidFill>
                  <a:srgbClr val="003399"/>
                </a:solidFill>
              </a:endParaRPr>
            </a:p>
            <a:p>
              <a:pPr algn="ctr"/>
              <a:r>
                <a:rPr lang="cs-CZ" sz="1800" dirty="0">
                  <a:solidFill>
                    <a:srgbClr val="003399"/>
                  </a:solidFill>
                  <a:sym typeface="Symbol" pitchFamily="18" charset="2"/>
                </a:rPr>
                <a:t> 54</a:t>
              </a:r>
              <a:r>
                <a:rPr lang="en-US" sz="1800" dirty="0">
                  <a:solidFill>
                    <a:srgbClr val="003399"/>
                  </a:solidFill>
                  <a:sym typeface="Symbol" pitchFamily="18" charset="2"/>
                </a:rPr>
                <a:t>2</a:t>
              </a:r>
              <a:r>
                <a:rPr lang="cs-CZ" sz="1800" dirty="0">
                  <a:solidFill>
                    <a:srgbClr val="003399"/>
                  </a:solidFill>
                  <a:sym typeface="Symbol" pitchFamily="18" charset="2"/>
                </a:rPr>
                <a:t>-520 M</a:t>
              </a:r>
            </a:p>
          </p:txBody>
        </p:sp>
      </p:grpSp>
      <p:sp>
        <p:nvSpPr>
          <p:cNvPr id="18443" name="Text Box 25"/>
          <p:cNvSpPr txBox="1">
            <a:spLocks noChangeArrowheads="1"/>
          </p:cNvSpPr>
          <p:nvPr/>
        </p:nvSpPr>
        <p:spPr bwMode="auto">
          <a:xfrm>
            <a:off x="6683804" y="233363"/>
            <a:ext cx="189827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dirty="0" err="1">
                <a:solidFill>
                  <a:srgbClr val="F00000"/>
                </a:solidFill>
              </a:rPr>
              <a:t>Ph</a:t>
            </a:r>
            <a:r>
              <a:rPr lang="en-US" sz="2400" dirty="0" err="1">
                <a:solidFill>
                  <a:srgbClr val="F00000"/>
                </a:solidFill>
              </a:rPr>
              <a:t>anerozoi</a:t>
            </a:r>
            <a:r>
              <a:rPr lang="cs-CZ" sz="2400" dirty="0">
                <a:solidFill>
                  <a:srgbClr val="F00000"/>
                </a:solidFill>
              </a:rPr>
              <a:t>c</a:t>
            </a:r>
          </a:p>
        </p:txBody>
      </p:sp>
      <p:sp>
        <p:nvSpPr>
          <p:cNvPr id="18444" name="Text Box 26"/>
          <p:cNvSpPr txBox="1">
            <a:spLocks noChangeArrowheads="1"/>
          </p:cNvSpPr>
          <p:nvPr/>
        </p:nvSpPr>
        <p:spPr bwMode="auto">
          <a:xfrm>
            <a:off x="688975" y="2655888"/>
            <a:ext cx="49244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b="1" dirty="0" err="1">
                <a:solidFill>
                  <a:schemeClr val="accent2"/>
                </a:solidFill>
              </a:rPr>
              <a:t>era</a:t>
            </a:r>
            <a:endParaRPr lang="cs-CZ" sz="1600" b="1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3"/>
          <p:cNvSpPr txBox="1">
            <a:spLocks noChangeArrowheads="1"/>
          </p:cNvSpPr>
          <p:nvPr/>
        </p:nvSpPr>
        <p:spPr bwMode="auto">
          <a:xfrm>
            <a:off x="3006725" y="233363"/>
            <a:ext cx="2909771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dirty="0" err="1">
                <a:solidFill>
                  <a:srgbClr val="F00000"/>
                </a:solidFill>
              </a:rPr>
              <a:t>Cambrian</a:t>
            </a:r>
            <a:r>
              <a:rPr lang="cs-CZ" sz="2400" dirty="0">
                <a:solidFill>
                  <a:srgbClr val="F00000"/>
                </a:solidFill>
              </a:rPr>
              <a:t> </a:t>
            </a:r>
            <a:r>
              <a:rPr lang="cs-CZ" sz="2400" dirty="0" err="1">
                <a:solidFill>
                  <a:srgbClr val="F00000"/>
                </a:solidFill>
              </a:rPr>
              <a:t>explosion</a:t>
            </a:r>
            <a:endParaRPr lang="cs-CZ" sz="2400" dirty="0">
              <a:solidFill>
                <a:srgbClr val="F00000"/>
              </a:solidFill>
            </a:endParaRPr>
          </a:p>
        </p:txBody>
      </p:sp>
      <p:pic>
        <p:nvPicPr>
          <p:cNvPr id="19459" name="Picture 4" descr="Burges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78013" y="1557338"/>
            <a:ext cx="5532437" cy="391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4043363" y="2624138"/>
            <a:ext cx="2844800" cy="2916237"/>
            <a:chOff x="2405" y="1341"/>
            <a:chExt cx="1792" cy="1837"/>
          </a:xfrm>
        </p:grpSpPr>
        <p:sp>
          <p:nvSpPr>
            <p:cNvPr id="19468" name="Freeform 6"/>
            <p:cNvSpPr>
              <a:spLocks/>
            </p:cNvSpPr>
            <p:nvPr/>
          </p:nvSpPr>
          <p:spPr bwMode="auto">
            <a:xfrm>
              <a:off x="2405" y="1341"/>
              <a:ext cx="1792" cy="1837"/>
            </a:xfrm>
            <a:custGeom>
              <a:avLst/>
              <a:gdLst>
                <a:gd name="T0" fmla="*/ 1220 w 1792"/>
                <a:gd name="T1" fmla="*/ 41 h 1837"/>
                <a:gd name="T2" fmla="*/ 929 w 1792"/>
                <a:gd name="T3" fmla="*/ 55 h 1837"/>
                <a:gd name="T4" fmla="*/ 658 w 1792"/>
                <a:gd name="T5" fmla="*/ 245 h 1837"/>
                <a:gd name="T6" fmla="*/ 563 w 1792"/>
                <a:gd name="T7" fmla="*/ 475 h 1837"/>
                <a:gd name="T8" fmla="*/ 400 w 1792"/>
                <a:gd name="T9" fmla="*/ 631 h 1837"/>
                <a:gd name="T10" fmla="*/ 41 w 1792"/>
                <a:gd name="T11" fmla="*/ 821 h 1837"/>
                <a:gd name="T12" fmla="*/ 278 w 1792"/>
                <a:gd name="T13" fmla="*/ 1058 h 1837"/>
                <a:gd name="T14" fmla="*/ 482 w 1792"/>
                <a:gd name="T15" fmla="*/ 1227 h 1837"/>
                <a:gd name="T16" fmla="*/ 543 w 1792"/>
                <a:gd name="T17" fmla="*/ 1437 h 1837"/>
                <a:gd name="T18" fmla="*/ 746 w 1792"/>
                <a:gd name="T19" fmla="*/ 1661 h 1837"/>
                <a:gd name="T20" fmla="*/ 1071 w 1792"/>
                <a:gd name="T21" fmla="*/ 1817 h 1837"/>
                <a:gd name="T22" fmla="*/ 1437 w 1792"/>
                <a:gd name="T23" fmla="*/ 1783 h 1837"/>
                <a:gd name="T24" fmla="*/ 1735 w 1792"/>
                <a:gd name="T25" fmla="*/ 1620 h 1837"/>
                <a:gd name="T26" fmla="*/ 1776 w 1792"/>
                <a:gd name="T27" fmla="*/ 1322 h 1837"/>
                <a:gd name="T28" fmla="*/ 1641 w 1792"/>
                <a:gd name="T29" fmla="*/ 1146 h 1837"/>
                <a:gd name="T30" fmla="*/ 1369 w 1792"/>
                <a:gd name="T31" fmla="*/ 1038 h 1837"/>
                <a:gd name="T32" fmla="*/ 1071 w 1792"/>
                <a:gd name="T33" fmla="*/ 895 h 1837"/>
                <a:gd name="T34" fmla="*/ 1071 w 1792"/>
                <a:gd name="T35" fmla="*/ 604 h 1837"/>
                <a:gd name="T36" fmla="*/ 1288 w 1792"/>
                <a:gd name="T37" fmla="*/ 265 h 1837"/>
                <a:gd name="T38" fmla="*/ 1220 w 1792"/>
                <a:gd name="T39" fmla="*/ 41 h 183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792"/>
                <a:gd name="T61" fmla="*/ 0 h 1837"/>
                <a:gd name="T62" fmla="*/ 1792 w 1792"/>
                <a:gd name="T63" fmla="*/ 1837 h 1837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792" h="1837">
                  <a:moveTo>
                    <a:pt x="1220" y="41"/>
                  </a:moveTo>
                  <a:cubicBezTo>
                    <a:pt x="1139" y="20"/>
                    <a:pt x="1034" y="0"/>
                    <a:pt x="929" y="55"/>
                  </a:cubicBezTo>
                  <a:cubicBezTo>
                    <a:pt x="824" y="110"/>
                    <a:pt x="760" y="89"/>
                    <a:pt x="658" y="245"/>
                  </a:cubicBezTo>
                  <a:cubicBezTo>
                    <a:pt x="556" y="401"/>
                    <a:pt x="595" y="432"/>
                    <a:pt x="563" y="475"/>
                  </a:cubicBezTo>
                  <a:cubicBezTo>
                    <a:pt x="531" y="518"/>
                    <a:pt x="488" y="582"/>
                    <a:pt x="400" y="631"/>
                  </a:cubicBezTo>
                  <a:cubicBezTo>
                    <a:pt x="312" y="680"/>
                    <a:pt x="82" y="658"/>
                    <a:pt x="41" y="821"/>
                  </a:cubicBezTo>
                  <a:cubicBezTo>
                    <a:pt x="0" y="984"/>
                    <a:pt x="205" y="990"/>
                    <a:pt x="278" y="1058"/>
                  </a:cubicBezTo>
                  <a:cubicBezTo>
                    <a:pt x="351" y="1126"/>
                    <a:pt x="438" y="1164"/>
                    <a:pt x="482" y="1227"/>
                  </a:cubicBezTo>
                  <a:cubicBezTo>
                    <a:pt x="526" y="1290"/>
                    <a:pt x="499" y="1365"/>
                    <a:pt x="543" y="1437"/>
                  </a:cubicBezTo>
                  <a:cubicBezTo>
                    <a:pt x="587" y="1509"/>
                    <a:pt x="658" y="1598"/>
                    <a:pt x="746" y="1661"/>
                  </a:cubicBezTo>
                  <a:cubicBezTo>
                    <a:pt x="834" y="1724"/>
                    <a:pt x="956" y="1797"/>
                    <a:pt x="1071" y="1817"/>
                  </a:cubicBezTo>
                  <a:cubicBezTo>
                    <a:pt x="1186" y="1837"/>
                    <a:pt x="1326" y="1816"/>
                    <a:pt x="1437" y="1783"/>
                  </a:cubicBezTo>
                  <a:cubicBezTo>
                    <a:pt x="1548" y="1750"/>
                    <a:pt x="1679" y="1697"/>
                    <a:pt x="1735" y="1620"/>
                  </a:cubicBezTo>
                  <a:cubicBezTo>
                    <a:pt x="1791" y="1543"/>
                    <a:pt x="1792" y="1401"/>
                    <a:pt x="1776" y="1322"/>
                  </a:cubicBezTo>
                  <a:cubicBezTo>
                    <a:pt x="1760" y="1243"/>
                    <a:pt x="1709" y="1193"/>
                    <a:pt x="1641" y="1146"/>
                  </a:cubicBezTo>
                  <a:cubicBezTo>
                    <a:pt x="1573" y="1099"/>
                    <a:pt x="1464" y="1080"/>
                    <a:pt x="1369" y="1038"/>
                  </a:cubicBezTo>
                  <a:cubicBezTo>
                    <a:pt x="1274" y="996"/>
                    <a:pt x="1139" y="997"/>
                    <a:pt x="1071" y="895"/>
                  </a:cubicBezTo>
                  <a:cubicBezTo>
                    <a:pt x="1021" y="823"/>
                    <a:pt x="1035" y="709"/>
                    <a:pt x="1071" y="604"/>
                  </a:cubicBezTo>
                  <a:cubicBezTo>
                    <a:pt x="1107" y="499"/>
                    <a:pt x="1263" y="359"/>
                    <a:pt x="1288" y="265"/>
                  </a:cubicBezTo>
                  <a:cubicBezTo>
                    <a:pt x="1313" y="171"/>
                    <a:pt x="1301" y="62"/>
                    <a:pt x="1220" y="41"/>
                  </a:cubicBezTo>
                  <a:close/>
                </a:path>
              </a:pathLst>
            </a:custGeom>
            <a:solidFill>
              <a:srgbClr val="00CC00">
                <a:alpha val="50195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9469" name="Freeform 7"/>
            <p:cNvSpPr>
              <a:spLocks/>
            </p:cNvSpPr>
            <p:nvPr/>
          </p:nvSpPr>
          <p:spPr bwMode="auto">
            <a:xfrm>
              <a:off x="3617" y="1714"/>
              <a:ext cx="532" cy="494"/>
            </a:xfrm>
            <a:custGeom>
              <a:avLst/>
              <a:gdLst>
                <a:gd name="T0" fmla="*/ 96 w 532"/>
                <a:gd name="T1" fmla="*/ 35 h 494"/>
                <a:gd name="T2" fmla="*/ 15 w 532"/>
                <a:gd name="T3" fmla="*/ 312 h 494"/>
                <a:gd name="T4" fmla="*/ 185 w 532"/>
                <a:gd name="T5" fmla="*/ 469 h 494"/>
                <a:gd name="T6" fmla="*/ 481 w 532"/>
                <a:gd name="T7" fmla="*/ 460 h 494"/>
                <a:gd name="T8" fmla="*/ 489 w 532"/>
                <a:gd name="T9" fmla="*/ 262 h 494"/>
                <a:gd name="T10" fmla="*/ 266 w 532"/>
                <a:gd name="T11" fmla="*/ 105 h 494"/>
                <a:gd name="T12" fmla="*/ 96 w 532"/>
                <a:gd name="T13" fmla="*/ 35 h 49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32"/>
                <a:gd name="T22" fmla="*/ 0 h 494"/>
                <a:gd name="T23" fmla="*/ 532 w 532"/>
                <a:gd name="T24" fmla="*/ 494 h 49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32" h="494">
                  <a:moveTo>
                    <a:pt x="96" y="35"/>
                  </a:moveTo>
                  <a:cubicBezTo>
                    <a:pt x="54" y="70"/>
                    <a:pt x="0" y="240"/>
                    <a:pt x="15" y="312"/>
                  </a:cubicBezTo>
                  <a:cubicBezTo>
                    <a:pt x="30" y="384"/>
                    <a:pt x="107" y="444"/>
                    <a:pt x="185" y="469"/>
                  </a:cubicBezTo>
                  <a:cubicBezTo>
                    <a:pt x="263" y="494"/>
                    <a:pt x="430" y="494"/>
                    <a:pt x="481" y="460"/>
                  </a:cubicBezTo>
                  <a:cubicBezTo>
                    <a:pt x="532" y="426"/>
                    <a:pt x="525" y="321"/>
                    <a:pt x="489" y="262"/>
                  </a:cubicBezTo>
                  <a:cubicBezTo>
                    <a:pt x="453" y="203"/>
                    <a:pt x="331" y="143"/>
                    <a:pt x="266" y="105"/>
                  </a:cubicBezTo>
                  <a:cubicBezTo>
                    <a:pt x="201" y="67"/>
                    <a:pt x="138" y="0"/>
                    <a:pt x="96" y="35"/>
                  </a:cubicBezTo>
                  <a:close/>
                </a:path>
              </a:pathLst>
            </a:custGeom>
            <a:solidFill>
              <a:srgbClr val="00CC00">
                <a:alpha val="50195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291849" name="Oval 9"/>
          <p:cNvSpPr>
            <a:spLocks noChangeArrowheads="1"/>
          </p:cNvSpPr>
          <p:nvPr/>
        </p:nvSpPr>
        <p:spPr bwMode="auto">
          <a:xfrm>
            <a:off x="4646613" y="3197225"/>
            <a:ext cx="225425" cy="227013"/>
          </a:xfrm>
          <a:prstGeom prst="ellipse">
            <a:avLst/>
          </a:prstGeom>
          <a:solidFill>
            <a:srgbClr val="F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9462" name="Text Box 10"/>
          <p:cNvSpPr txBox="1">
            <a:spLocks noChangeArrowheads="1"/>
          </p:cNvSpPr>
          <p:nvPr/>
        </p:nvSpPr>
        <p:spPr bwMode="auto">
          <a:xfrm>
            <a:off x="461963" y="969061"/>
            <a:ext cx="2188420" cy="897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400" dirty="0" err="1">
                <a:solidFill>
                  <a:srgbClr val="F00000"/>
                </a:solidFill>
              </a:rPr>
              <a:t>Burgess</a:t>
            </a:r>
            <a:r>
              <a:rPr lang="cs-CZ" sz="2400" dirty="0">
                <a:solidFill>
                  <a:srgbClr val="F00000"/>
                </a:solidFill>
              </a:rPr>
              <a:t> </a:t>
            </a:r>
            <a:r>
              <a:rPr lang="cs-CZ" sz="2400" dirty="0" err="1">
                <a:solidFill>
                  <a:srgbClr val="F00000"/>
                </a:solidFill>
              </a:rPr>
              <a:t>Shale</a:t>
            </a:r>
            <a:endParaRPr lang="cs-CZ" sz="2400" dirty="0">
              <a:solidFill>
                <a:srgbClr val="F00000"/>
              </a:solidFill>
            </a:endParaRPr>
          </a:p>
          <a:p>
            <a:pPr defTabSz="360000">
              <a:spcAft>
                <a:spcPts val="1000"/>
              </a:spcAft>
            </a:pPr>
            <a:r>
              <a:rPr lang="cs-CZ" dirty="0">
                <a:solidFill>
                  <a:srgbClr val="F00000"/>
                </a:solidFill>
              </a:rPr>
              <a:t>	</a:t>
            </a:r>
            <a:r>
              <a:rPr lang="en-US" dirty="0"/>
              <a:t>~ 5</a:t>
            </a:r>
            <a:r>
              <a:rPr lang="cs-CZ" dirty="0"/>
              <a:t>42-520 </a:t>
            </a:r>
            <a:r>
              <a:rPr lang="en-US" dirty="0"/>
              <a:t>M</a:t>
            </a:r>
            <a:endParaRPr lang="cs-CZ" dirty="0"/>
          </a:p>
        </p:txBody>
      </p:sp>
      <p:pic>
        <p:nvPicPr>
          <p:cNvPr id="291854" name="Picture 14" descr="burgess"/>
          <p:cNvPicPr>
            <a:picLocks noChangeAspect="1" noChangeArrowheads="1"/>
          </p:cNvPicPr>
          <p:nvPr/>
        </p:nvPicPr>
        <p:blipFill>
          <a:blip r:embed="rId4" cstate="print"/>
          <a:srcRect l="1947"/>
          <a:stretch>
            <a:fillRect/>
          </a:stretch>
        </p:blipFill>
        <p:spPr bwMode="auto">
          <a:xfrm>
            <a:off x="6451600" y="606425"/>
            <a:ext cx="2559050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grpSp>
        <p:nvGrpSpPr>
          <p:cNvPr id="3" name="Group 16"/>
          <p:cNvGrpSpPr>
            <a:grpSpLocks/>
          </p:cNvGrpSpPr>
          <p:nvPr/>
        </p:nvGrpSpPr>
        <p:grpSpPr bwMode="auto">
          <a:xfrm>
            <a:off x="379413" y="4821238"/>
            <a:ext cx="2468562" cy="1849437"/>
            <a:chOff x="230" y="3025"/>
            <a:chExt cx="1555" cy="1165"/>
          </a:xfrm>
        </p:grpSpPr>
        <p:sp>
          <p:nvSpPr>
            <p:cNvPr id="19466" name="AutoShape 15"/>
            <p:cNvSpPr>
              <a:spLocks noChangeArrowheads="1"/>
            </p:cNvSpPr>
            <p:nvPr/>
          </p:nvSpPr>
          <p:spPr bwMode="auto">
            <a:xfrm>
              <a:off x="230" y="3025"/>
              <a:ext cx="1555" cy="1165"/>
            </a:xfrm>
            <a:prstGeom prst="wedgeRectCallout">
              <a:avLst>
                <a:gd name="adj1" fmla="val 123375"/>
                <a:gd name="adj2" fmla="val -127167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endParaRPr lang="cs-CZ" sz="1400" b="1"/>
            </a:p>
          </p:txBody>
        </p:sp>
        <p:pic>
          <p:nvPicPr>
            <p:cNvPr id="19467" name="Picture 12" descr="p96124-Yoho_Park-Burgess_Shale_Yoho_National_Park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76" y="3060"/>
              <a:ext cx="1472" cy="11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</p:grpSp>
      <p:sp>
        <p:nvSpPr>
          <p:cNvPr id="291857" name="AutoShape 17"/>
          <p:cNvSpPr>
            <a:spLocks noChangeArrowheads="1"/>
          </p:cNvSpPr>
          <p:nvPr/>
        </p:nvSpPr>
        <p:spPr bwMode="auto">
          <a:xfrm>
            <a:off x="7413625" y="5662613"/>
            <a:ext cx="995363" cy="396875"/>
          </a:xfrm>
          <a:prstGeom prst="wedgeRectCallout">
            <a:avLst>
              <a:gd name="adj1" fmla="val -125593"/>
              <a:gd name="adj2" fmla="val -154884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400" dirty="0" err="1"/>
              <a:t>continent</a:t>
            </a:r>
            <a:endParaRPr lang="cs-CZ" sz="1400" dirty="0"/>
          </a:p>
        </p:txBody>
      </p:sp>
      <p:sp>
        <p:nvSpPr>
          <p:cNvPr id="14" name="Obdélník 13"/>
          <p:cNvSpPr/>
          <p:nvPr/>
        </p:nvSpPr>
        <p:spPr>
          <a:xfrm>
            <a:off x="461963" y="2050934"/>
            <a:ext cx="45920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err="1"/>
              <a:t>Canadian</a:t>
            </a:r>
            <a:r>
              <a:rPr lang="cs-CZ" dirty="0"/>
              <a:t> </a:t>
            </a:r>
            <a:r>
              <a:rPr lang="cs-CZ" dirty="0" err="1"/>
              <a:t>Rockies</a:t>
            </a:r>
            <a:r>
              <a:rPr lang="cs-CZ" dirty="0"/>
              <a:t>, </a:t>
            </a:r>
            <a:r>
              <a:rPr lang="cs-CZ" dirty="0" err="1"/>
              <a:t>Yoho</a:t>
            </a:r>
            <a:r>
              <a:rPr lang="cs-CZ" dirty="0"/>
              <a:t> </a:t>
            </a:r>
            <a:r>
              <a:rPr lang="cs-CZ" dirty="0" err="1"/>
              <a:t>National</a:t>
            </a:r>
            <a:r>
              <a:rPr lang="cs-CZ" dirty="0"/>
              <a:t> Park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1849" grpId="0" animBg="1"/>
      <p:bldP spid="29185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9"/>
          <p:cNvPicPr>
            <a:picLocks noChangeAspect="1" noChangeArrowheads="1"/>
          </p:cNvPicPr>
          <p:nvPr/>
        </p:nvPicPr>
        <p:blipFill>
          <a:blip r:embed="rId3" cstate="print"/>
          <a:srcRect r="6941"/>
          <a:stretch>
            <a:fillRect/>
          </a:stretch>
        </p:blipFill>
        <p:spPr bwMode="auto">
          <a:xfrm>
            <a:off x="201613" y="4454525"/>
            <a:ext cx="4852987" cy="213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20483" name="Pictur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76838" y="3919538"/>
            <a:ext cx="1738312" cy="2671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20484" name="Picture 12" descr="Wallcott"/>
          <p:cNvPicPr>
            <a:picLocks noChangeAspect="1" noChangeArrowheads="1"/>
          </p:cNvPicPr>
          <p:nvPr/>
        </p:nvPicPr>
        <p:blipFill>
          <a:blip r:embed="rId5" cstate="print"/>
          <a:srcRect l="6010" t="7164" r="6734" b="4272"/>
          <a:stretch>
            <a:fillRect/>
          </a:stretch>
        </p:blipFill>
        <p:spPr bwMode="auto">
          <a:xfrm>
            <a:off x="329127" y="962025"/>
            <a:ext cx="2206625" cy="297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20485" name="Text Box 13"/>
          <p:cNvSpPr txBox="1">
            <a:spLocks noChangeArrowheads="1"/>
          </p:cNvSpPr>
          <p:nvPr/>
        </p:nvSpPr>
        <p:spPr bwMode="auto">
          <a:xfrm>
            <a:off x="461963" y="233363"/>
            <a:ext cx="37687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003399"/>
                </a:solidFill>
              </a:rPr>
              <a:t>Charles </a:t>
            </a:r>
            <a:r>
              <a:rPr lang="cs-CZ" dirty="0" err="1">
                <a:solidFill>
                  <a:srgbClr val="003399"/>
                </a:solidFill>
              </a:rPr>
              <a:t>Doolittle</a:t>
            </a:r>
            <a:r>
              <a:rPr lang="cs-CZ" dirty="0">
                <a:solidFill>
                  <a:srgbClr val="003399"/>
                </a:solidFill>
              </a:rPr>
              <a:t> </a:t>
            </a:r>
            <a:r>
              <a:rPr lang="cs-CZ" dirty="0" err="1">
                <a:solidFill>
                  <a:srgbClr val="003399"/>
                </a:solidFill>
              </a:rPr>
              <a:t>Walcott</a:t>
            </a:r>
            <a:r>
              <a:rPr lang="cs-CZ" dirty="0">
                <a:solidFill>
                  <a:srgbClr val="003399"/>
                </a:solidFill>
              </a:rPr>
              <a:t> (1909)</a:t>
            </a:r>
          </a:p>
        </p:txBody>
      </p:sp>
      <p:pic>
        <p:nvPicPr>
          <p:cNvPr id="20486" name="Picture 16" descr="conway_morris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40575" y="371475"/>
            <a:ext cx="1711325" cy="223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20487" name="Picture 18" descr="421319a-i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673725" y="2116138"/>
            <a:ext cx="1360488" cy="177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8" name="Text Box 20"/>
          <p:cNvSpPr txBox="1">
            <a:spLocks noChangeArrowheads="1"/>
          </p:cNvSpPr>
          <p:nvPr/>
        </p:nvSpPr>
        <p:spPr bwMode="auto">
          <a:xfrm>
            <a:off x="6924675" y="2614613"/>
            <a:ext cx="219002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>
                <a:solidFill>
                  <a:srgbClr val="003399"/>
                </a:solidFill>
              </a:rPr>
              <a:t>Simon Conway Morris</a:t>
            </a:r>
          </a:p>
        </p:txBody>
      </p:sp>
      <p:pic>
        <p:nvPicPr>
          <p:cNvPr id="20489" name="Picture 22" descr="225px-Charles_Walcott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25370" y="852488"/>
            <a:ext cx="1473200" cy="196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20490" name="Picture 24" descr="6a00e553df64898834011168520f8e970c-800wi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979863" y="1085850"/>
            <a:ext cx="1562100" cy="219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20491" name="Picture 26" descr="9780192862020"/>
          <p:cNvPicPr>
            <a:picLocks noChangeAspect="1" noChangeArrowheads="1"/>
          </p:cNvPicPr>
          <p:nvPr/>
        </p:nvPicPr>
        <p:blipFill>
          <a:blip r:embed="rId10" cstate="print"/>
          <a:srcRect l="16333" r="16376" b="8101"/>
          <a:stretch>
            <a:fillRect/>
          </a:stretch>
        </p:blipFill>
        <p:spPr bwMode="auto">
          <a:xfrm>
            <a:off x="5692775" y="284163"/>
            <a:ext cx="1279525" cy="1878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20493" name="Picture 8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011988" y="3244850"/>
            <a:ext cx="2000250" cy="334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Yohoi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16600" y="296863"/>
            <a:ext cx="2884488" cy="177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Picture 3" descr="Anomalocari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22938" y="4213225"/>
            <a:ext cx="3178175" cy="237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6" descr="Marell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1613" y="2371725"/>
            <a:ext cx="2779712" cy="179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5" name="Text Box 11"/>
          <p:cNvSpPr txBox="1">
            <a:spLocks noChangeArrowheads="1"/>
          </p:cNvSpPr>
          <p:nvPr/>
        </p:nvSpPr>
        <p:spPr bwMode="auto">
          <a:xfrm>
            <a:off x="2266950" y="4103688"/>
            <a:ext cx="85632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600" i="1"/>
              <a:t>Marella</a:t>
            </a:r>
          </a:p>
        </p:txBody>
      </p:sp>
      <p:sp>
        <p:nvSpPr>
          <p:cNvPr id="20486" name="Text Box 19"/>
          <p:cNvSpPr txBox="1">
            <a:spLocks noChangeArrowheads="1"/>
          </p:cNvSpPr>
          <p:nvPr/>
        </p:nvSpPr>
        <p:spPr bwMode="auto">
          <a:xfrm>
            <a:off x="7593013" y="3719513"/>
            <a:ext cx="142539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600" i="1"/>
              <a:t>Anomalocaris</a:t>
            </a:r>
          </a:p>
          <a:p>
            <a:pPr>
              <a:defRPr/>
            </a:pPr>
            <a:r>
              <a:rPr lang="cs-CZ" sz="1600" i="1"/>
              <a:t>nathorsti</a:t>
            </a:r>
          </a:p>
        </p:txBody>
      </p:sp>
      <p:sp>
        <p:nvSpPr>
          <p:cNvPr id="20487" name="Text Box 20"/>
          <p:cNvSpPr txBox="1">
            <a:spLocks noChangeArrowheads="1"/>
          </p:cNvSpPr>
          <p:nvPr/>
        </p:nvSpPr>
        <p:spPr bwMode="auto">
          <a:xfrm>
            <a:off x="6935788" y="6438900"/>
            <a:ext cx="147187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600" i="1"/>
              <a:t>A. canadensis</a:t>
            </a:r>
          </a:p>
        </p:txBody>
      </p:sp>
      <p:pic>
        <p:nvPicPr>
          <p:cNvPr id="21512" name="Picture 21" descr="burgess_shal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00425" y="1485900"/>
            <a:ext cx="3352800" cy="301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21513" name="Line 22"/>
          <p:cNvSpPr>
            <a:spLocks noChangeShapeType="1"/>
          </p:cNvSpPr>
          <p:nvPr/>
        </p:nvSpPr>
        <p:spPr bwMode="auto">
          <a:xfrm flipV="1">
            <a:off x="2744788" y="2667000"/>
            <a:ext cx="717550" cy="306388"/>
          </a:xfrm>
          <a:prstGeom prst="line">
            <a:avLst/>
          </a:prstGeom>
          <a:noFill/>
          <a:ln w="57150">
            <a:solidFill>
              <a:srgbClr val="E20000"/>
            </a:solidFill>
            <a:round/>
            <a:headEnd type="none" w="med" len="med"/>
            <a:tailEnd type="arrow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20490" name="Text Box 23"/>
          <p:cNvSpPr txBox="1">
            <a:spLocks noChangeArrowheads="1"/>
          </p:cNvSpPr>
          <p:nvPr/>
        </p:nvSpPr>
        <p:spPr bwMode="auto">
          <a:xfrm>
            <a:off x="8075613" y="417513"/>
            <a:ext cx="80970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600" i="1"/>
              <a:t>Yohoia</a:t>
            </a:r>
          </a:p>
        </p:txBody>
      </p:sp>
      <p:pic>
        <p:nvPicPr>
          <p:cNvPr id="21515" name="Picture 24" descr="Halucigenia"/>
          <p:cNvPicPr>
            <a:picLocks noChangeAspect="1" noChangeArrowheads="1"/>
          </p:cNvPicPr>
          <p:nvPr/>
        </p:nvPicPr>
        <p:blipFill>
          <a:blip r:embed="rId7" cstate="print">
            <a:lum bright="18000"/>
          </a:blip>
          <a:srcRect/>
          <a:stretch>
            <a:fillRect/>
          </a:stretch>
        </p:blipFill>
        <p:spPr bwMode="auto">
          <a:xfrm>
            <a:off x="477838" y="4891088"/>
            <a:ext cx="2774950" cy="170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6" name="Picture 26" descr="Pikaia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01613" y="0"/>
            <a:ext cx="2735262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7" name="Line 28"/>
          <p:cNvSpPr>
            <a:spLocks noChangeShapeType="1"/>
          </p:cNvSpPr>
          <p:nvPr/>
        </p:nvSpPr>
        <p:spPr bwMode="auto">
          <a:xfrm>
            <a:off x="2805113" y="1282700"/>
            <a:ext cx="793750" cy="373063"/>
          </a:xfrm>
          <a:prstGeom prst="line">
            <a:avLst/>
          </a:prstGeom>
          <a:noFill/>
          <a:ln w="57150">
            <a:solidFill>
              <a:srgbClr val="E20000"/>
            </a:solidFill>
            <a:round/>
            <a:headEnd type="none" w="med" len="med"/>
            <a:tailEnd type="arrow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20494" name="Text Box 29"/>
          <p:cNvSpPr txBox="1">
            <a:spLocks noChangeArrowheads="1"/>
          </p:cNvSpPr>
          <p:nvPr/>
        </p:nvSpPr>
        <p:spPr bwMode="auto">
          <a:xfrm>
            <a:off x="3038475" y="534988"/>
            <a:ext cx="161775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600" i="1" dirty="0" err="1"/>
              <a:t>Pikaia</a:t>
            </a:r>
            <a:r>
              <a:rPr lang="cs-CZ" sz="1600" i="1" dirty="0"/>
              <a:t> </a:t>
            </a:r>
            <a:r>
              <a:rPr lang="cs-CZ" sz="1600" i="1" dirty="0" err="1"/>
              <a:t>gracilens</a:t>
            </a:r>
            <a:endParaRPr lang="cs-CZ" sz="1600" i="1" dirty="0"/>
          </a:p>
        </p:txBody>
      </p:sp>
      <p:sp>
        <p:nvSpPr>
          <p:cNvPr id="20495" name="Text Box 30"/>
          <p:cNvSpPr txBox="1">
            <a:spLocks noChangeArrowheads="1"/>
          </p:cNvSpPr>
          <p:nvPr/>
        </p:nvSpPr>
        <p:spPr bwMode="auto">
          <a:xfrm>
            <a:off x="3398838" y="5975350"/>
            <a:ext cx="129715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600" i="1"/>
              <a:t>Hallucigenia</a:t>
            </a:r>
          </a:p>
        </p:txBody>
      </p:sp>
      <p:sp>
        <p:nvSpPr>
          <p:cNvPr id="21520" name="Line 31"/>
          <p:cNvSpPr>
            <a:spLocks noChangeShapeType="1"/>
          </p:cNvSpPr>
          <p:nvPr/>
        </p:nvSpPr>
        <p:spPr bwMode="auto">
          <a:xfrm flipH="1" flipV="1">
            <a:off x="4624388" y="3459163"/>
            <a:ext cx="1490662" cy="1406525"/>
          </a:xfrm>
          <a:prstGeom prst="line">
            <a:avLst/>
          </a:prstGeom>
          <a:noFill/>
          <a:ln w="57150">
            <a:solidFill>
              <a:srgbClr val="E20000"/>
            </a:solidFill>
            <a:round/>
            <a:headEnd type="none" w="med" len="med"/>
            <a:tailEnd type="arrow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21521" name="Line 32"/>
          <p:cNvSpPr>
            <a:spLocks noChangeShapeType="1"/>
          </p:cNvSpPr>
          <p:nvPr/>
        </p:nvSpPr>
        <p:spPr bwMode="auto">
          <a:xfrm flipV="1">
            <a:off x="3100388" y="4373563"/>
            <a:ext cx="677862" cy="862012"/>
          </a:xfrm>
          <a:prstGeom prst="line">
            <a:avLst/>
          </a:prstGeom>
          <a:noFill/>
          <a:ln w="57150">
            <a:solidFill>
              <a:srgbClr val="E20000"/>
            </a:solidFill>
            <a:round/>
            <a:headEnd type="none" w="med" len="med"/>
            <a:tailEnd type="arrow" w="med" len="med"/>
          </a:ln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5"/>
          <p:cNvSpPr txBox="1">
            <a:spLocks noChangeArrowheads="1"/>
          </p:cNvSpPr>
          <p:nvPr/>
        </p:nvSpPr>
        <p:spPr bwMode="auto">
          <a:xfrm>
            <a:off x="461963" y="233363"/>
            <a:ext cx="8759825" cy="5252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400" dirty="0">
                <a:solidFill>
                  <a:srgbClr val="F00000"/>
                </a:solidFill>
                <a:sym typeface="Symbol" pitchFamily="18" charset="2"/>
              </a:rPr>
              <a:t>1. </a:t>
            </a:r>
            <a:r>
              <a:rPr lang="cs-CZ" sz="2400" dirty="0" err="1">
                <a:solidFill>
                  <a:srgbClr val="F00000"/>
                </a:solidFill>
                <a:sym typeface="Symbol" pitchFamily="18" charset="2"/>
              </a:rPr>
              <a:t>Before</a:t>
            </a:r>
            <a:r>
              <a:rPr lang="cs-CZ" sz="2400" dirty="0">
                <a:solidFill>
                  <a:srgbClr val="F00000"/>
                </a:solidFill>
                <a:sym typeface="Symbol" pitchFamily="18" charset="2"/>
              </a:rPr>
              <a:t> </a:t>
            </a:r>
            <a:r>
              <a:rPr lang="cs-CZ" sz="2400" dirty="0" err="1">
                <a:solidFill>
                  <a:srgbClr val="F00000"/>
                </a:solidFill>
                <a:sym typeface="Symbol" pitchFamily="18" charset="2"/>
              </a:rPr>
              <a:t>Linnaeus</a:t>
            </a:r>
            <a:br>
              <a:rPr lang="cs-CZ" dirty="0">
                <a:sym typeface="Symbol" pitchFamily="18" charset="2"/>
              </a:rPr>
            </a:br>
            <a:endParaRPr lang="cs-CZ" sz="1800" dirty="0">
              <a:sym typeface="Symbol" pitchFamily="18" charset="2"/>
            </a:endParaRPr>
          </a:p>
          <a:p>
            <a:pPr defTabSz="360000">
              <a:spcAft>
                <a:spcPts val="1000"/>
              </a:spcAft>
            </a:pPr>
            <a:r>
              <a:rPr lang="cs-CZ" dirty="0" err="1">
                <a:sym typeface="Symbol" pitchFamily="18" charset="2"/>
              </a:rPr>
              <a:t>honeybee</a:t>
            </a:r>
            <a:r>
              <a:rPr lang="cs-CZ" dirty="0">
                <a:sym typeface="Symbol" pitchFamily="18" charset="2"/>
              </a:rPr>
              <a:t> = </a:t>
            </a:r>
            <a:r>
              <a:rPr lang="cs-CZ" i="1" dirty="0" err="1">
                <a:sym typeface="Symbol" pitchFamily="18" charset="2"/>
              </a:rPr>
              <a:t>Apis</a:t>
            </a:r>
            <a:r>
              <a:rPr lang="cs-CZ" i="1" dirty="0">
                <a:sym typeface="Symbol" pitchFamily="18" charset="2"/>
              </a:rPr>
              <a:t> </a:t>
            </a:r>
            <a:r>
              <a:rPr lang="cs-CZ" i="1" dirty="0" err="1">
                <a:sym typeface="Symbol" pitchFamily="18" charset="2"/>
              </a:rPr>
              <a:t>pubescens</a:t>
            </a:r>
            <a:r>
              <a:rPr lang="cs-CZ" i="1" dirty="0">
                <a:sym typeface="Symbol" pitchFamily="18" charset="2"/>
              </a:rPr>
              <a:t>, </a:t>
            </a:r>
            <a:r>
              <a:rPr lang="cs-CZ" i="1" dirty="0" err="1">
                <a:sym typeface="Symbol" pitchFamily="18" charset="2"/>
              </a:rPr>
              <a:t>thorace</a:t>
            </a:r>
            <a:r>
              <a:rPr lang="cs-CZ" i="1" dirty="0">
                <a:sym typeface="Symbol" pitchFamily="18" charset="2"/>
              </a:rPr>
              <a:t> </a:t>
            </a:r>
            <a:r>
              <a:rPr lang="cs-CZ" i="1" dirty="0" err="1">
                <a:sym typeface="Symbol" pitchFamily="18" charset="2"/>
              </a:rPr>
              <a:t>subgriseo</a:t>
            </a:r>
            <a:r>
              <a:rPr lang="cs-CZ" i="1" dirty="0">
                <a:sym typeface="Symbol" pitchFamily="18" charset="2"/>
              </a:rPr>
              <a:t>, </a:t>
            </a:r>
            <a:r>
              <a:rPr lang="cs-CZ" i="1" dirty="0" err="1">
                <a:sym typeface="Symbol" pitchFamily="18" charset="2"/>
              </a:rPr>
              <a:t>abdomine</a:t>
            </a:r>
            <a:r>
              <a:rPr lang="cs-CZ" i="1" dirty="0">
                <a:sym typeface="Symbol" pitchFamily="18" charset="2"/>
              </a:rPr>
              <a:t> </a:t>
            </a:r>
            <a:r>
              <a:rPr lang="cs-CZ" i="1" dirty="0" err="1">
                <a:sym typeface="Symbol" pitchFamily="18" charset="2"/>
              </a:rPr>
              <a:t>fusco</a:t>
            </a:r>
            <a:r>
              <a:rPr lang="cs-CZ" i="1" dirty="0">
                <a:sym typeface="Symbol" pitchFamily="18" charset="2"/>
              </a:rPr>
              <a:t>, </a:t>
            </a:r>
            <a:br>
              <a:rPr lang="en-US" i="1" dirty="0">
                <a:sym typeface="Symbol" pitchFamily="18" charset="2"/>
              </a:rPr>
            </a:br>
            <a:r>
              <a:rPr lang="en-US" i="1" dirty="0">
                <a:sym typeface="Symbol" pitchFamily="18" charset="2"/>
              </a:rPr>
              <a:t>                    </a:t>
            </a:r>
            <a:r>
              <a:rPr lang="cs-CZ" i="1" dirty="0" err="1">
                <a:sym typeface="Symbol" pitchFamily="18" charset="2"/>
              </a:rPr>
              <a:t>pedibus</a:t>
            </a:r>
            <a:r>
              <a:rPr lang="cs-CZ" i="1" dirty="0">
                <a:sym typeface="Symbol" pitchFamily="18" charset="2"/>
              </a:rPr>
              <a:t> </a:t>
            </a:r>
            <a:r>
              <a:rPr lang="cs-CZ" i="1" dirty="0" err="1">
                <a:sym typeface="Symbol" pitchFamily="18" charset="2"/>
              </a:rPr>
              <a:t>posticis</a:t>
            </a:r>
            <a:r>
              <a:rPr lang="cs-CZ" i="1" dirty="0">
                <a:sym typeface="Symbol" pitchFamily="18" charset="2"/>
              </a:rPr>
              <a:t> </a:t>
            </a:r>
            <a:r>
              <a:rPr lang="cs-CZ" i="1" dirty="0" err="1">
                <a:sym typeface="Symbol" pitchFamily="18" charset="2"/>
              </a:rPr>
              <a:t>glabris</a:t>
            </a:r>
            <a:r>
              <a:rPr lang="cs-CZ" i="1" dirty="0">
                <a:sym typeface="Symbol" pitchFamily="18" charset="2"/>
              </a:rPr>
              <a:t> </a:t>
            </a:r>
            <a:r>
              <a:rPr lang="cs-CZ" i="1" dirty="0" err="1">
                <a:sym typeface="Symbol" pitchFamily="18" charset="2"/>
              </a:rPr>
              <a:t>utrinque</a:t>
            </a:r>
            <a:r>
              <a:rPr lang="cs-CZ" i="1" dirty="0">
                <a:sym typeface="Symbol" pitchFamily="18" charset="2"/>
              </a:rPr>
              <a:t> margine </a:t>
            </a:r>
            <a:r>
              <a:rPr lang="cs-CZ" i="1" dirty="0" err="1">
                <a:sym typeface="Symbol" pitchFamily="18" charset="2"/>
              </a:rPr>
              <a:t>ciliatis</a:t>
            </a:r>
            <a:endParaRPr lang="cs-CZ" i="1" dirty="0">
              <a:sym typeface="Symbol" pitchFamily="18" charset="2"/>
            </a:endParaRPr>
          </a:p>
          <a:p>
            <a:pPr defTabSz="360000">
              <a:spcAft>
                <a:spcPts val="1000"/>
              </a:spcAft>
            </a:pPr>
            <a:r>
              <a:rPr lang="en-US" dirty="0">
                <a:sym typeface="Symbol" pitchFamily="18" charset="2"/>
              </a:rPr>
              <a:t>[</a:t>
            </a:r>
            <a:r>
              <a:rPr lang="en-US" dirty="0"/>
              <a:t>Bee with soft short hairs, gray chest, dark brown abdomen, legs with no hair, and small sacs with hair-like outgrowths along the edge</a:t>
            </a:r>
            <a:r>
              <a:rPr lang="en-US" dirty="0">
                <a:sym typeface="Symbol" pitchFamily="18" charset="2"/>
              </a:rPr>
              <a:t>] </a:t>
            </a:r>
            <a:br>
              <a:rPr lang="cs-CZ" i="1" dirty="0">
                <a:sym typeface="Symbol" pitchFamily="18" charset="2"/>
              </a:rPr>
            </a:br>
            <a:endParaRPr lang="cs-CZ" i="1" dirty="0">
              <a:sym typeface="Symbol" pitchFamily="18" charset="2"/>
            </a:endParaRPr>
          </a:p>
          <a:p>
            <a:pPr defTabSz="360000">
              <a:spcAft>
                <a:spcPts val="1000"/>
              </a:spcAft>
            </a:pPr>
            <a:r>
              <a:rPr lang="cs-CZ" i="1" dirty="0" err="1">
                <a:sym typeface="Symbol" pitchFamily="18" charset="2"/>
              </a:rPr>
              <a:t>Acaciae</a:t>
            </a:r>
            <a:r>
              <a:rPr lang="cs-CZ" i="1" dirty="0">
                <a:sym typeface="Symbol" pitchFamily="18" charset="2"/>
              </a:rPr>
              <a:t> </a:t>
            </a:r>
            <a:r>
              <a:rPr lang="cs-CZ" i="1" dirty="0" err="1">
                <a:sym typeface="Symbol" pitchFamily="18" charset="2"/>
              </a:rPr>
              <a:t>quodammodo</a:t>
            </a:r>
            <a:r>
              <a:rPr lang="cs-CZ" i="1" dirty="0">
                <a:sym typeface="Symbol" pitchFamily="18" charset="2"/>
              </a:rPr>
              <a:t> </a:t>
            </a:r>
            <a:r>
              <a:rPr lang="cs-CZ" i="1" dirty="0" err="1">
                <a:sym typeface="Symbol" pitchFamily="18" charset="2"/>
              </a:rPr>
              <a:t>accedens</a:t>
            </a:r>
            <a:r>
              <a:rPr lang="cs-CZ" i="1" dirty="0">
                <a:sym typeface="Symbol" pitchFamily="18" charset="2"/>
              </a:rPr>
              <a:t>, </a:t>
            </a:r>
            <a:r>
              <a:rPr lang="cs-CZ" i="1" dirty="0" err="1">
                <a:sym typeface="Symbol" pitchFamily="18" charset="2"/>
              </a:rPr>
              <a:t>Myrobalano</a:t>
            </a:r>
            <a:r>
              <a:rPr lang="cs-CZ" i="1" dirty="0">
                <a:sym typeface="Symbol" pitchFamily="18" charset="2"/>
              </a:rPr>
              <a:t> </a:t>
            </a:r>
            <a:r>
              <a:rPr lang="cs-CZ" i="1" dirty="0" err="1">
                <a:sym typeface="Symbol" pitchFamily="18" charset="2"/>
              </a:rPr>
              <a:t>chebulo</a:t>
            </a:r>
            <a:r>
              <a:rPr lang="cs-CZ" i="1" dirty="0">
                <a:sym typeface="Symbol" pitchFamily="18" charset="2"/>
              </a:rPr>
              <a:t> </a:t>
            </a:r>
            <a:r>
              <a:rPr lang="cs-CZ" i="1" dirty="0" err="1">
                <a:sym typeface="Symbol" pitchFamily="18" charset="2"/>
              </a:rPr>
              <a:t>Veslingii</a:t>
            </a:r>
            <a:r>
              <a:rPr lang="cs-CZ" i="1" dirty="0">
                <a:sym typeface="Symbol" pitchFamily="18" charset="2"/>
              </a:rPr>
              <a:t> </a:t>
            </a:r>
            <a:r>
              <a:rPr lang="cs-CZ" i="1" dirty="0" err="1">
                <a:sym typeface="Symbol" pitchFamily="18" charset="2"/>
              </a:rPr>
              <a:t>similis</a:t>
            </a:r>
            <a:r>
              <a:rPr lang="cs-CZ" i="1" dirty="0">
                <a:sym typeface="Symbol" pitchFamily="18" charset="2"/>
              </a:rPr>
              <a:t> </a:t>
            </a:r>
            <a:br>
              <a:rPr lang="cs-CZ" i="1" dirty="0">
                <a:sym typeface="Symbol" pitchFamily="18" charset="2"/>
              </a:rPr>
            </a:br>
            <a:r>
              <a:rPr lang="cs-CZ" i="1" dirty="0">
                <a:sym typeface="Symbol" pitchFamily="18" charset="2"/>
              </a:rPr>
              <a:t>	</a:t>
            </a:r>
            <a:r>
              <a:rPr lang="cs-CZ" i="1" dirty="0" err="1">
                <a:sym typeface="Symbol" pitchFamily="18" charset="2"/>
              </a:rPr>
              <a:t>arbor</a:t>
            </a:r>
            <a:r>
              <a:rPr lang="cs-CZ" i="1" dirty="0">
                <a:sym typeface="Symbol" pitchFamily="18" charset="2"/>
              </a:rPr>
              <a:t> </a:t>
            </a:r>
            <a:r>
              <a:rPr lang="cs-CZ" i="1" dirty="0" err="1">
                <a:sym typeface="Symbol" pitchFamily="18" charset="2"/>
              </a:rPr>
              <a:t>Americana</a:t>
            </a:r>
            <a:r>
              <a:rPr lang="cs-CZ" i="1" dirty="0">
                <a:sym typeface="Symbol" pitchFamily="18" charset="2"/>
              </a:rPr>
              <a:t> </a:t>
            </a:r>
            <a:r>
              <a:rPr lang="cs-CZ" i="1" dirty="0" err="1">
                <a:sym typeface="Symbol" pitchFamily="18" charset="2"/>
              </a:rPr>
              <a:t>spinosa</a:t>
            </a:r>
            <a:r>
              <a:rPr lang="cs-CZ" i="1" dirty="0">
                <a:sym typeface="Symbol" pitchFamily="18" charset="2"/>
              </a:rPr>
              <a:t>, </a:t>
            </a:r>
            <a:r>
              <a:rPr lang="cs-CZ" i="1" dirty="0" err="1">
                <a:sym typeface="Symbol" pitchFamily="18" charset="2"/>
              </a:rPr>
              <a:t>foliis</a:t>
            </a:r>
            <a:r>
              <a:rPr lang="cs-CZ" i="1" dirty="0">
                <a:sym typeface="Symbol" pitchFamily="18" charset="2"/>
              </a:rPr>
              <a:t> </a:t>
            </a:r>
            <a:r>
              <a:rPr lang="cs-CZ" i="1" dirty="0" err="1">
                <a:sym typeface="Symbol" pitchFamily="18" charset="2"/>
              </a:rPr>
              <a:t>ceratoniae</a:t>
            </a:r>
            <a:r>
              <a:rPr lang="cs-CZ" i="1" dirty="0">
                <a:sym typeface="Symbol" pitchFamily="18" charset="2"/>
              </a:rPr>
              <a:t> in </a:t>
            </a:r>
            <a:r>
              <a:rPr lang="cs-CZ" i="1" dirty="0" err="1">
                <a:sym typeface="Symbol" pitchFamily="18" charset="2"/>
              </a:rPr>
              <a:t>pediculo</a:t>
            </a:r>
            <a:r>
              <a:rPr lang="cs-CZ" i="1" dirty="0">
                <a:sym typeface="Symbol" pitchFamily="18" charset="2"/>
              </a:rPr>
              <a:t> </a:t>
            </a:r>
            <a:r>
              <a:rPr lang="cs-CZ" i="1" dirty="0" err="1">
                <a:sym typeface="Symbol" pitchFamily="18" charset="2"/>
              </a:rPr>
              <a:t>geminatis</a:t>
            </a:r>
            <a:r>
              <a:rPr lang="cs-CZ" i="1" dirty="0">
                <a:sym typeface="Symbol" pitchFamily="18" charset="2"/>
              </a:rPr>
              <a:t>, </a:t>
            </a:r>
            <a:r>
              <a:rPr lang="cs-CZ" i="1" dirty="0" err="1">
                <a:sym typeface="Symbol" pitchFamily="18" charset="2"/>
              </a:rPr>
              <a:t>siliqua</a:t>
            </a:r>
            <a:r>
              <a:rPr lang="cs-CZ" i="1" dirty="0">
                <a:sym typeface="Symbol" pitchFamily="18" charset="2"/>
              </a:rPr>
              <a:t> 	</a:t>
            </a:r>
            <a:r>
              <a:rPr lang="cs-CZ" i="1" dirty="0" err="1">
                <a:sym typeface="Symbol" pitchFamily="18" charset="2"/>
              </a:rPr>
              <a:t>bivalvi</a:t>
            </a:r>
            <a:r>
              <a:rPr lang="cs-CZ" i="1" dirty="0">
                <a:sym typeface="Symbol" pitchFamily="18" charset="2"/>
              </a:rPr>
              <a:t> </a:t>
            </a:r>
            <a:r>
              <a:rPr lang="cs-CZ" i="1" dirty="0" err="1">
                <a:sym typeface="Symbol" pitchFamily="18" charset="2"/>
              </a:rPr>
              <a:t>compressa</a:t>
            </a:r>
            <a:r>
              <a:rPr lang="cs-CZ" i="1" dirty="0">
                <a:sym typeface="Symbol" pitchFamily="18" charset="2"/>
              </a:rPr>
              <a:t> </a:t>
            </a:r>
            <a:r>
              <a:rPr lang="cs-CZ" i="1" dirty="0" err="1">
                <a:sym typeface="Symbol" pitchFamily="18" charset="2"/>
              </a:rPr>
              <a:t>corniculata</a:t>
            </a:r>
            <a:r>
              <a:rPr lang="cs-CZ" i="1" dirty="0">
                <a:sym typeface="Symbol" pitchFamily="18" charset="2"/>
              </a:rPr>
              <a:t> </a:t>
            </a:r>
            <a:r>
              <a:rPr lang="cs-CZ" i="1" dirty="0" err="1">
                <a:sym typeface="Symbol" pitchFamily="18" charset="2"/>
              </a:rPr>
              <a:t>seu</a:t>
            </a:r>
            <a:r>
              <a:rPr lang="cs-CZ" i="1" dirty="0">
                <a:sym typeface="Symbol" pitchFamily="18" charset="2"/>
              </a:rPr>
              <a:t> </a:t>
            </a:r>
            <a:r>
              <a:rPr lang="cs-CZ" i="1" dirty="0" err="1">
                <a:sym typeface="Symbol" pitchFamily="18" charset="2"/>
              </a:rPr>
              <a:t>cochlearum</a:t>
            </a:r>
            <a:r>
              <a:rPr lang="cs-CZ" i="1" dirty="0">
                <a:sym typeface="Symbol" pitchFamily="18" charset="2"/>
              </a:rPr>
              <a:t> vel </a:t>
            </a:r>
            <a:r>
              <a:rPr lang="cs-CZ" i="1" dirty="0" err="1">
                <a:sym typeface="Symbol" pitchFamily="18" charset="2"/>
              </a:rPr>
              <a:t>arietinorum</a:t>
            </a:r>
            <a:r>
              <a:rPr lang="cs-CZ" i="1" dirty="0">
                <a:sym typeface="Symbol" pitchFamily="18" charset="2"/>
              </a:rPr>
              <a:t> </a:t>
            </a:r>
            <a:r>
              <a:rPr lang="cs-CZ" i="1" dirty="0" err="1">
                <a:sym typeface="Symbol" pitchFamily="18" charset="2"/>
              </a:rPr>
              <a:t>cornuum</a:t>
            </a:r>
            <a:r>
              <a:rPr lang="cs-CZ" i="1" dirty="0">
                <a:sym typeface="Symbol" pitchFamily="18" charset="2"/>
              </a:rPr>
              <a:t> 	in </a:t>
            </a:r>
            <a:r>
              <a:rPr lang="cs-CZ" i="1" dirty="0" err="1">
                <a:sym typeface="Symbol" pitchFamily="18" charset="2"/>
              </a:rPr>
              <a:t>modum</a:t>
            </a:r>
            <a:r>
              <a:rPr lang="cs-CZ" i="1" dirty="0">
                <a:sym typeface="Symbol" pitchFamily="18" charset="2"/>
              </a:rPr>
              <a:t> </a:t>
            </a:r>
            <a:r>
              <a:rPr lang="cs-CZ" i="1" dirty="0" err="1">
                <a:sym typeface="Symbol" pitchFamily="18" charset="2"/>
              </a:rPr>
              <a:t>incurvata</a:t>
            </a:r>
            <a:r>
              <a:rPr lang="cs-CZ" i="1" dirty="0">
                <a:sym typeface="Symbol" pitchFamily="18" charset="2"/>
              </a:rPr>
              <a:t>, </a:t>
            </a:r>
            <a:r>
              <a:rPr lang="cs-CZ" i="1" dirty="0" err="1">
                <a:sym typeface="Symbol" pitchFamily="18" charset="2"/>
              </a:rPr>
              <a:t>sive</a:t>
            </a:r>
            <a:r>
              <a:rPr lang="cs-CZ" i="1" dirty="0">
                <a:sym typeface="Symbol" pitchFamily="18" charset="2"/>
              </a:rPr>
              <a:t> </a:t>
            </a:r>
            <a:r>
              <a:rPr lang="cs-CZ" i="1" dirty="0" err="1">
                <a:sym typeface="Symbol" pitchFamily="18" charset="2"/>
              </a:rPr>
              <a:t>Unguis</a:t>
            </a:r>
            <a:r>
              <a:rPr lang="cs-CZ" i="1" dirty="0">
                <a:sym typeface="Symbol" pitchFamily="18" charset="2"/>
              </a:rPr>
              <a:t> </a:t>
            </a:r>
            <a:r>
              <a:rPr lang="cs-CZ" i="1" dirty="0" err="1">
                <a:sym typeface="Symbol" pitchFamily="18" charset="2"/>
              </a:rPr>
              <a:t>cati</a:t>
            </a:r>
            <a:endParaRPr lang="cs-CZ" i="1" dirty="0">
              <a:sym typeface="Symbol" pitchFamily="18" charset="2"/>
            </a:endParaRPr>
          </a:p>
          <a:p>
            <a:pPr defTabSz="360000">
              <a:spcAft>
                <a:spcPts val="1000"/>
              </a:spcAft>
            </a:pPr>
            <a:r>
              <a:rPr lang="en-US" dirty="0">
                <a:sym typeface="Symbol" pitchFamily="18" charset="2"/>
              </a:rPr>
              <a:t>[</a:t>
            </a:r>
            <a:r>
              <a:rPr lang="cs-CZ" dirty="0">
                <a:sym typeface="Symbol" pitchFamily="18" charset="2"/>
              </a:rPr>
              <a:t>A</a:t>
            </a:r>
            <a:r>
              <a:rPr lang="en-US" dirty="0">
                <a:sym typeface="Symbol" pitchFamily="18" charset="2"/>
              </a:rPr>
              <a:t> spiny American tree, in some way resembling Acacia, similar to </a:t>
            </a:r>
            <a:r>
              <a:rPr lang="en-US" dirty="0" err="1">
                <a:sym typeface="Symbol" pitchFamily="18" charset="2"/>
              </a:rPr>
              <a:t>Vesling´s</a:t>
            </a:r>
            <a:r>
              <a:rPr lang="en-US" dirty="0">
                <a:sym typeface="Symbol" pitchFamily="18" charset="2"/>
              </a:rPr>
              <a:t> </a:t>
            </a:r>
            <a:r>
              <a:rPr lang="en-US" i="1" dirty="0" err="1">
                <a:sym typeface="Symbol" pitchFamily="18" charset="2"/>
              </a:rPr>
              <a:t>Myrobalanus</a:t>
            </a:r>
            <a:r>
              <a:rPr lang="en-US" i="1" dirty="0">
                <a:sym typeface="Symbol" pitchFamily="18" charset="2"/>
              </a:rPr>
              <a:t> </a:t>
            </a:r>
            <a:r>
              <a:rPr lang="en-US" i="1" dirty="0" err="1">
                <a:sym typeface="Symbol" pitchFamily="18" charset="2"/>
              </a:rPr>
              <a:t>chebulae</a:t>
            </a:r>
            <a:r>
              <a:rPr lang="en-US" dirty="0">
                <a:sym typeface="Symbol" pitchFamily="18" charset="2"/>
              </a:rPr>
              <a:t>, with </a:t>
            </a:r>
            <a:r>
              <a:rPr lang="en-US" i="1" dirty="0" err="1">
                <a:sym typeface="Symbol" pitchFamily="18" charset="2"/>
              </a:rPr>
              <a:t>Ceratonia</a:t>
            </a:r>
            <a:r>
              <a:rPr lang="en-US" dirty="0">
                <a:sym typeface="Symbol" pitchFamily="18" charset="2"/>
              </a:rPr>
              <a:t> leaves in pairs on the pedicle, a silique with two valves, which is compressed, and horn-shaped or curved like the horns of </a:t>
            </a:r>
            <a:r>
              <a:rPr lang="en-US" dirty="0" err="1">
                <a:sym typeface="Symbol" pitchFamily="18" charset="2"/>
              </a:rPr>
              <a:t>snailshells</a:t>
            </a:r>
            <a:r>
              <a:rPr lang="en-US" dirty="0">
                <a:sym typeface="Symbol" pitchFamily="18" charset="2"/>
              </a:rPr>
              <a:t> or ram´s horns, or like a cat´s claws]</a:t>
            </a:r>
            <a:endParaRPr lang="cs-CZ" dirty="0">
              <a:sym typeface="Symbol" pitchFamily="18" charset="2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1" descr="Aysheaia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41875" y="204788"/>
            <a:ext cx="2663825" cy="178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Picture 12" descr="Leachoili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89713" y="2665413"/>
            <a:ext cx="2308225" cy="188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14" descr="Nectocari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18100" y="4789488"/>
            <a:ext cx="2911475" cy="180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Picture 15" descr="Odaraia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1613" y="542925"/>
            <a:ext cx="2797175" cy="192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4" name="Picture 16" descr="Opabinia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01613" y="4803775"/>
            <a:ext cx="2865437" cy="178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5" name="Picture 17" descr="Wiwaxia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01613" y="2378075"/>
            <a:ext cx="2097087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2" name="Text Box 19"/>
          <p:cNvSpPr txBox="1">
            <a:spLocks noChangeArrowheads="1"/>
          </p:cNvSpPr>
          <p:nvPr/>
        </p:nvSpPr>
        <p:spPr bwMode="auto">
          <a:xfrm>
            <a:off x="6683375" y="1566863"/>
            <a:ext cx="102444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600" i="1"/>
              <a:t>Aysheaia</a:t>
            </a:r>
          </a:p>
        </p:txBody>
      </p:sp>
      <p:sp>
        <p:nvSpPr>
          <p:cNvPr id="21513" name="Text Box 20"/>
          <p:cNvSpPr txBox="1">
            <a:spLocks noChangeArrowheads="1"/>
          </p:cNvSpPr>
          <p:nvPr/>
        </p:nvSpPr>
        <p:spPr bwMode="auto">
          <a:xfrm>
            <a:off x="2227263" y="5416550"/>
            <a:ext cx="100380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600" i="1"/>
              <a:t>Opabinia</a:t>
            </a:r>
          </a:p>
        </p:txBody>
      </p:sp>
      <p:sp>
        <p:nvSpPr>
          <p:cNvPr id="21514" name="Text Box 21"/>
          <p:cNvSpPr txBox="1">
            <a:spLocks noChangeArrowheads="1"/>
          </p:cNvSpPr>
          <p:nvPr/>
        </p:nvSpPr>
        <p:spPr bwMode="auto">
          <a:xfrm>
            <a:off x="1531938" y="3990975"/>
            <a:ext cx="94429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600" i="1"/>
              <a:t>Wiwaxia</a:t>
            </a:r>
          </a:p>
        </p:txBody>
      </p:sp>
      <p:sp>
        <p:nvSpPr>
          <p:cNvPr id="21515" name="Text Box 22"/>
          <p:cNvSpPr txBox="1">
            <a:spLocks noChangeArrowheads="1"/>
          </p:cNvSpPr>
          <p:nvPr/>
        </p:nvSpPr>
        <p:spPr bwMode="auto">
          <a:xfrm>
            <a:off x="5448300" y="5997575"/>
            <a:ext cx="11528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600" i="1"/>
              <a:t>Nectocaris</a:t>
            </a:r>
          </a:p>
        </p:txBody>
      </p:sp>
      <p:sp>
        <p:nvSpPr>
          <p:cNvPr id="21516" name="Text Box 24"/>
          <p:cNvSpPr txBox="1">
            <a:spLocks noChangeArrowheads="1"/>
          </p:cNvSpPr>
          <p:nvPr/>
        </p:nvSpPr>
        <p:spPr bwMode="auto">
          <a:xfrm>
            <a:off x="6624638" y="4203700"/>
            <a:ext cx="110479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600" i="1"/>
              <a:t>Leachoilia</a:t>
            </a:r>
          </a:p>
        </p:txBody>
      </p:sp>
      <p:sp>
        <p:nvSpPr>
          <p:cNvPr id="21517" name="Text Box 25"/>
          <p:cNvSpPr txBox="1">
            <a:spLocks noChangeArrowheads="1"/>
          </p:cNvSpPr>
          <p:nvPr/>
        </p:nvSpPr>
        <p:spPr bwMode="auto">
          <a:xfrm>
            <a:off x="658813" y="441325"/>
            <a:ext cx="91403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600" i="1" dirty="0" err="1"/>
              <a:t>Odaraia</a:t>
            </a:r>
            <a:endParaRPr lang="cs-CZ" sz="1600" i="1" dirty="0"/>
          </a:p>
        </p:txBody>
      </p:sp>
      <p:pic>
        <p:nvPicPr>
          <p:cNvPr id="22542" name="Picture 28" descr="slide0006_image035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659063" y="2232025"/>
            <a:ext cx="3732212" cy="248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22543" name="Line 29"/>
          <p:cNvSpPr>
            <a:spLocks noChangeShapeType="1"/>
          </p:cNvSpPr>
          <p:nvPr/>
        </p:nvSpPr>
        <p:spPr bwMode="auto">
          <a:xfrm>
            <a:off x="2578100" y="1663700"/>
            <a:ext cx="796925" cy="690563"/>
          </a:xfrm>
          <a:prstGeom prst="line">
            <a:avLst/>
          </a:prstGeom>
          <a:noFill/>
          <a:ln w="57150">
            <a:solidFill>
              <a:srgbClr val="F00000"/>
            </a:solidFill>
            <a:round/>
            <a:headEnd type="none" w="med" len="med"/>
            <a:tailEnd type="arrow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22544" name="Line 30"/>
          <p:cNvSpPr>
            <a:spLocks noChangeShapeType="1"/>
          </p:cNvSpPr>
          <p:nvPr/>
        </p:nvSpPr>
        <p:spPr bwMode="auto">
          <a:xfrm>
            <a:off x="2076450" y="3768725"/>
            <a:ext cx="698500" cy="147638"/>
          </a:xfrm>
          <a:prstGeom prst="line">
            <a:avLst/>
          </a:prstGeom>
          <a:noFill/>
          <a:ln w="57150">
            <a:solidFill>
              <a:srgbClr val="F00000"/>
            </a:solidFill>
            <a:round/>
            <a:headEnd type="none" w="med" len="med"/>
            <a:tailEnd type="arrow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22545" name="Line 31"/>
          <p:cNvSpPr>
            <a:spLocks noChangeShapeType="1"/>
          </p:cNvSpPr>
          <p:nvPr/>
        </p:nvSpPr>
        <p:spPr bwMode="auto">
          <a:xfrm flipV="1">
            <a:off x="2476500" y="4606925"/>
            <a:ext cx="777875" cy="709613"/>
          </a:xfrm>
          <a:prstGeom prst="line">
            <a:avLst/>
          </a:prstGeom>
          <a:noFill/>
          <a:ln w="57150">
            <a:solidFill>
              <a:srgbClr val="F00000"/>
            </a:solidFill>
            <a:round/>
            <a:headEnd type="none" w="med" len="med"/>
            <a:tailEnd type="arrow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22546" name="Line 32"/>
          <p:cNvSpPr>
            <a:spLocks noChangeShapeType="1"/>
          </p:cNvSpPr>
          <p:nvPr/>
        </p:nvSpPr>
        <p:spPr bwMode="auto">
          <a:xfrm flipH="1">
            <a:off x="5859463" y="3690938"/>
            <a:ext cx="779462" cy="15557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4341813" y="369888"/>
            <a:ext cx="4452937" cy="2846387"/>
            <a:chOff x="343" y="2284"/>
            <a:chExt cx="2805" cy="1793"/>
          </a:xfrm>
        </p:grpSpPr>
        <p:pic>
          <p:nvPicPr>
            <p:cNvPr id="23560" name="Picture 3" descr="Hallucigenia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43" y="2284"/>
              <a:ext cx="2184" cy="17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537" name="Text Box 5"/>
            <p:cNvSpPr txBox="1">
              <a:spLocks noChangeArrowheads="1"/>
            </p:cNvSpPr>
            <p:nvPr/>
          </p:nvSpPr>
          <p:spPr bwMode="auto">
            <a:xfrm>
              <a:off x="2331" y="3762"/>
              <a:ext cx="817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cs-CZ" sz="1600" i="1" dirty="0" err="1"/>
                <a:t>Hallucigenia</a:t>
              </a:r>
              <a:endParaRPr lang="cs-CZ" sz="1600" i="1" dirty="0"/>
            </a:p>
          </p:txBody>
        </p:sp>
      </p:grpSp>
      <p:pic>
        <p:nvPicPr>
          <p:cNvPr id="324612" name="Picture 4" descr="Halucigenia"/>
          <p:cNvPicPr>
            <a:picLocks noChangeAspect="1" noChangeArrowheads="1"/>
          </p:cNvPicPr>
          <p:nvPr/>
        </p:nvPicPr>
        <p:blipFill>
          <a:blip r:embed="rId4" cstate="print">
            <a:lum bright="18000"/>
          </a:blip>
          <a:srcRect/>
          <a:stretch>
            <a:fillRect/>
          </a:stretch>
        </p:blipFill>
        <p:spPr bwMode="auto">
          <a:xfrm>
            <a:off x="4217988" y="3197225"/>
            <a:ext cx="4594225" cy="281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Picture 1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7988" y="239713"/>
            <a:ext cx="2544762" cy="390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324626" name="Rectangle 18"/>
          <p:cNvSpPr>
            <a:spLocks noChangeArrowheads="1"/>
          </p:cNvSpPr>
          <p:nvPr/>
        </p:nvSpPr>
        <p:spPr bwMode="auto">
          <a:xfrm>
            <a:off x="596900" y="460375"/>
            <a:ext cx="1246188" cy="133667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pic>
        <p:nvPicPr>
          <p:cNvPr id="324628" name="Picture 20" descr="EP_pikaia"/>
          <p:cNvPicPr>
            <a:picLocks noChangeAspect="1" noChangeArrowheads="1"/>
          </p:cNvPicPr>
          <p:nvPr/>
        </p:nvPicPr>
        <p:blipFill>
          <a:blip r:embed="rId6" cstate="print"/>
          <a:srcRect t="6250" b="15469"/>
          <a:stretch>
            <a:fillRect/>
          </a:stretch>
        </p:blipFill>
        <p:spPr bwMode="auto">
          <a:xfrm>
            <a:off x="201613" y="4318000"/>
            <a:ext cx="3629025" cy="227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324629" name="Text Box 21"/>
          <p:cNvSpPr txBox="1">
            <a:spLocks noChangeArrowheads="1"/>
          </p:cNvSpPr>
          <p:nvPr/>
        </p:nvSpPr>
        <p:spPr bwMode="auto">
          <a:xfrm>
            <a:off x="3778036" y="6121743"/>
            <a:ext cx="265649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600" i="1" dirty="0" err="1"/>
              <a:t>Pikaia</a:t>
            </a:r>
            <a:r>
              <a:rPr lang="cs-CZ" sz="1600" i="1" dirty="0"/>
              <a:t> </a:t>
            </a:r>
            <a:r>
              <a:rPr lang="cs-CZ" sz="1600" i="1" dirty="0" err="1"/>
              <a:t>gracilens</a:t>
            </a:r>
            <a:r>
              <a:rPr lang="cs-CZ" sz="1600" i="1" dirty="0"/>
              <a:t> </a:t>
            </a:r>
            <a:r>
              <a:rPr lang="cs-CZ" sz="1600" dirty="0"/>
              <a:t>(</a:t>
            </a:r>
            <a:r>
              <a:rPr lang="cs-CZ" sz="1600" dirty="0" err="1"/>
              <a:t>Chordata</a:t>
            </a:r>
            <a:r>
              <a:rPr lang="cs-CZ" sz="1600" dirty="0"/>
              <a:t>)</a:t>
            </a:r>
            <a:endParaRPr lang="cs-CZ" sz="1600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324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4626" grpId="0" animBg="1"/>
      <p:bldP spid="32462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jto.s3.amazonaws.com/wp-content/uploads/2015/06/f-hallucigenia-b-201506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1963" y="431904"/>
            <a:ext cx="4818624" cy="2622627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028" name="Picture 4" descr="http://jto.s3.amazonaws.com/wp-content/uploads/2015/06/f-hallucigenia-a-2015062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45561" y="1302945"/>
            <a:ext cx="3470056" cy="3687066"/>
          </a:xfrm>
          <a:prstGeom prst="rect">
            <a:avLst/>
          </a:prstGeom>
          <a:noFill/>
        </p:spPr>
      </p:pic>
      <p:pic>
        <p:nvPicPr>
          <p:cNvPr id="1030" name="Picture 6" descr="http://i.dailymail.co.uk/i/pix/2015/06/25/11/29F5D5F000000578-0-Hallucigenia_sparsa_lived_in_the_oceans_around_505_million_years-a-15_143522760662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0266" y="3535680"/>
            <a:ext cx="4926466" cy="2968312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fc02.deviantart.net/fs71/i/2013/049/1/d/aysheaia_by_paleopatrick-d5uj8yg.jpg"/>
          <p:cNvPicPr>
            <a:picLocks noChangeAspect="1" noChangeArrowheads="1"/>
          </p:cNvPicPr>
          <p:nvPr/>
        </p:nvPicPr>
        <p:blipFill>
          <a:blip r:embed="rId2" cstate="print"/>
          <a:srcRect t="14784" b="5415"/>
          <a:stretch>
            <a:fillRect/>
          </a:stretch>
        </p:blipFill>
        <p:spPr bwMode="auto">
          <a:xfrm>
            <a:off x="320332" y="362464"/>
            <a:ext cx="4070436" cy="2166555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4340" name="Picture 4" descr="http://burgess-shale.rom.on.ca/images/zoomify/aysheaia-usnm-83942a.jpg"/>
          <p:cNvPicPr>
            <a:picLocks noChangeAspect="1" noChangeArrowheads="1"/>
          </p:cNvPicPr>
          <p:nvPr/>
        </p:nvPicPr>
        <p:blipFill>
          <a:blip r:embed="rId3" cstate="print"/>
          <a:srcRect l="9717" t="20506" r="12061" b="25053"/>
          <a:stretch>
            <a:fillRect/>
          </a:stretch>
        </p:blipFill>
        <p:spPr bwMode="auto">
          <a:xfrm>
            <a:off x="4572000" y="230662"/>
            <a:ext cx="4423719" cy="1624928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7" name="AutoShape 17"/>
          <p:cNvSpPr>
            <a:spLocks noChangeArrowheads="1"/>
          </p:cNvSpPr>
          <p:nvPr/>
        </p:nvSpPr>
        <p:spPr bwMode="auto">
          <a:xfrm>
            <a:off x="3797215" y="2186245"/>
            <a:ext cx="1170201" cy="507528"/>
          </a:xfrm>
          <a:prstGeom prst="wedgeRectCallout">
            <a:avLst>
              <a:gd name="adj1" fmla="val -80901"/>
              <a:gd name="adj2" fmla="val -144506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i="1" dirty="0" err="1"/>
              <a:t>Aysheaia</a:t>
            </a:r>
            <a:endParaRPr lang="cs-CZ" sz="1600" i="1" dirty="0"/>
          </a:p>
        </p:txBody>
      </p:sp>
      <p:sp>
        <p:nvSpPr>
          <p:cNvPr id="9" name="TextovéPole 8"/>
          <p:cNvSpPr txBox="1"/>
          <p:nvPr/>
        </p:nvSpPr>
        <p:spPr>
          <a:xfrm>
            <a:off x="2998573" y="3608173"/>
            <a:ext cx="39900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err="1">
                <a:solidFill>
                  <a:srgbClr val="F00000"/>
                </a:solidFill>
              </a:rPr>
              <a:t>Transition</a:t>
            </a:r>
            <a:r>
              <a:rPr lang="cs-CZ" sz="2400" dirty="0">
                <a:solidFill>
                  <a:srgbClr val="F00000"/>
                </a:solidFill>
              </a:rPr>
              <a:t> </a:t>
            </a:r>
            <a:r>
              <a:rPr lang="cs-CZ" sz="2400" dirty="0" err="1">
                <a:solidFill>
                  <a:srgbClr val="F00000"/>
                </a:solidFill>
              </a:rPr>
              <a:t>from</a:t>
            </a:r>
            <a:r>
              <a:rPr lang="cs-CZ" sz="2400" dirty="0">
                <a:solidFill>
                  <a:srgbClr val="F00000"/>
                </a:solidFill>
              </a:rPr>
              <a:t> </a:t>
            </a:r>
            <a:r>
              <a:rPr lang="cs-CZ" sz="2400" dirty="0" err="1">
                <a:solidFill>
                  <a:srgbClr val="F00000"/>
                </a:solidFill>
              </a:rPr>
              <a:t>sea</a:t>
            </a:r>
            <a:r>
              <a:rPr lang="cs-CZ" sz="2400" dirty="0">
                <a:solidFill>
                  <a:srgbClr val="F00000"/>
                </a:solidFill>
              </a:rPr>
              <a:t> to </a:t>
            </a:r>
            <a:r>
              <a:rPr lang="cs-CZ" sz="2400" dirty="0" err="1">
                <a:solidFill>
                  <a:srgbClr val="F00000"/>
                </a:solidFill>
              </a:rPr>
              <a:t>land</a:t>
            </a:r>
            <a:r>
              <a:rPr lang="cs-CZ" sz="2400" dirty="0">
                <a:solidFill>
                  <a:srgbClr val="F00000"/>
                </a:solidFill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fc02.deviantart.net/fs71/i/2013/049/1/d/aysheaia_by_paleopatrick-d5uj8yg.jpg"/>
          <p:cNvPicPr>
            <a:picLocks noChangeAspect="1" noChangeArrowheads="1"/>
          </p:cNvPicPr>
          <p:nvPr/>
        </p:nvPicPr>
        <p:blipFill>
          <a:blip r:embed="rId2" cstate="print"/>
          <a:srcRect t="14784" b="5415"/>
          <a:stretch>
            <a:fillRect/>
          </a:stretch>
        </p:blipFill>
        <p:spPr bwMode="auto">
          <a:xfrm>
            <a:off x="320332" y="362464"/>
            <a:ext cx="4070436" cy="2166555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4340" name="Picture 4" descr="http://burgess-shale.rom.on.ca/images/zoomify/aysheaia-usnm-83942a.jpg"/>
          <p:cNvPicPr>
            <a:picLocks noChangeAspect="1" noChangeArrowheads="1"/>
          </p:cNvPicPr>
          <p:nvPr/>
        </p:nvPicPr>
        <p:blipFill>
          <a:blip r:embed="rId3" cstate="print"/>
          <a:srcRect l="9717" t="20506" r="12061" b="25053"/>
          <a:stretch>
            <a:fillRect/>
          </a:stretch>
        </p:blipFill>
        <p:spPr bwMode="auto">
          <a:xfrm>
            <a:off x="4572000" y="230662"/>
            <a:ext cx="4423719" cy="1624928"/>
          </a:xfrm>
          <a:prstGeom prst="rect">
            <a:avLst/>
          </a:prstGeom>
          <a:noFill/>
          <a:effectLst>
            <a:softEdge rad="127000"/>
          </a:effectLst>
        </p:spPr>
      </p:pic>
      <p:grpSp>
        <p:nvGrpSpPr>
          <p:cNvPr id="2" name="Skupina 7"/>
          <p:cNvGrpSpPr/>
          <p:nvPr/>
        </p:nvGrpSpPr>
        <p:grpSpPr>
          <a:xfrm>
            <a:off x="196764" y="2288413"/>
            <a:ext cx="8741291" cy="4341737"/>
            <a:chOff x="196764" y="2288413"/>
            <a:chExt cx="8741291" cy="4341737"/>
          </a:xfrm>
        </p:grpSpPr>
        <p:pic>
          <p:nvPicPr>
            <p:cNvPr id="14342" name="Picture 6" descr="http://animais.culturamix.com/blog/wp-content/gallery/animais-em-extincao-onychophora/animais-em-extincao-onychophora-2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96764" y="2969741"/>
              <a:ext cx="4762500" cy="3505200"/>
            </a:xfrm>
            <a:prstGeom prst="rect">
              <a:avLst/>
            </a:prstGeom>
            <a:noFill/>
            <a:effectLst>
              <a:softEdge rad="127000"/>
            </a:effectLst>
          </p:spPr>
        </p:pic>
        <p:pic>
          <p:nvPicPr>
            <p:cNvPr id="14344" name="Picture 8" descr="https://encrypted-tbn0.gstatic.com/images?q=tbn:ANd9GcTF-Wrcxve1n6RuFKbcFzTFtS0z27JSJqgkbSLGnMetsHQ7Ll4Egw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040613" y="2288413"/>
              <a:ext cx="3897442" cy="2699341"/>
            </a:xfrm>
            <a:prstGeom prst="rect">
              <a:avLst/>
            </a:prstGeom>
            <a:noFill/>
            <a:effectLst>
              <a:softEdge rad="127000"/>
            </a:effectLst>
          </p:spPr>
        </p:pic>
        <p:pic>
          <p:nvPicPr>
            <p:cNvPr id="14346" name="Picture 10" descr="https://c1.staticflickr.com/1/221/520693369_8c232e290f_z.jpg?zz=1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827373" y="4499317"/>
              <a:ext cx="2841111" cy="2130833"/>
            </a:xfrm>
            <a:prstGeom prst="rect">
              <a:avLst/>
            </a:prstGeom>
            <a:noFill/>
            <a:effectLst>
              <a:softEdge rad="127000"/>
            </a:effectLst>
          </p:spPr>
        </p:pic>
      </p:grpSp>
      <p:sp>
        <p:nvSpPr>
          <p:cNvPr id="9" name="AutoShape 17"/>
          <p:cNvSpPr>
            <a:spLocks noChangeArrowheads="1"/>
          </p:cNvSpPr>
          <p:nvPr/>
        </p:nvSpPr>
        <p:spPr bwMode="auto">
          <a:xfrm>
            <a:off x="7274010" y="5502877"/>
            <a:ext cx="1598141" cy="512442"/>
          </a:xfrm>
          <a:prstGeom prst="wedgeRectCallout">
            <a:avLst>
              <a:gd name="adj1" fmla="val -105742"/>
              <a:gd name="adj2" fmla="val -37183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 err="1"/>
              <a:t>Onychophora</a:t>
            </a:r>
            <a:endParaRPr lang="cs-CZ" sz="1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13"/>
          <p:cNvSpPr txBox="1">
            <a:spLocks noChangeArrowheads="1"/>
          </p:cNvSpPr>
          <p:nvPr/>
        </p:nvSpPr>
        <p:spPr bwMode="auto">
          <a:xfrm>
            <a:off x="461963" y="233363"/>
            <a:ext cx="5516254" cy="2231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dirty="0">
                <a:solidFill>
                  <a:srgbClr val="F00000"/>
                </a:solidFill>
              </a:rPr>
              <a:t>diversity and disparity:</a:t>
            </a:r>
          </a:p>
          <a:p>
            <a:endParaRPr lang="cs-CZ" b="1" dirty="0">
              <a:solidFill>
                <a:srgbClr val="F00000"/>
              </a:solidFill>
            </a:endParaRPr>
          </a:p>
          <a:p>
            <a:pPr>
              <a:spcAft>
                <a:spcPts val="600"/>
              </a:spcAft>
            </a:pPr>
            <a:r>
              <a:rPr lang="cs-CZ" dirty="0" err="1"/>
              <a:t>interpretation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Burgess</a:t>
            </a:r>
            <a:r>
              <a:rPr lang="cs-CZ" dirty="0"/>
              <a:t> </a:t>
            </a:r>
            <a:r>
              <a:rPr lang="cs-CZ" dirty="0" err="1"/>
              <a:t>fossils</a:t>
            </a:r>
            <a:endParaRPr lang="cs-CZ" dirty="0"/>
          </a:p>
          <a:p>
            <a:pPr>
              <a:spcAft>
                <a:spcPts val="600"/>
              </a:spcAft>
            </a:pPr>
            <a:r>
              <a:rPr lang="cs-CZ" dirty="0" err="1">
                <a:solidFill>
                  <a:srgbClr val="003399"/>
                </a:solidFill>
              </a:rPr>
              <a:t>Stephen</a:t>
            </a:r>
            <a:r>
              <a:rPr lang="cs-CZ" dirty="0">
                <a:solidFill>
                  <a:srgbClr val="003399"/>
                </a:solidFill>
              </a:rPr>
              <a:t> </a:t>
            </a:r>
            <a:r>
              <a:rPr lang="cs-CZ" dirty="0" err="1">
                <a:solidFill>
                  <a:srgbClr val="003399"/>
                </a:solidFill>
              </a:rPr>
              <a:t>Jay</a:t>
            </a:r>
            <a:r>
              <a:rPr lang="cs-CZ" dirty="0">
                <a:solidFill>
                  <a:srgbClr val="003399"/>
                </a:solidFill>
              </a:rPr>
              <a:t> </a:t>
            </a:r>
            <a:r>
              <a:rPr lang="cs-CZ" dirty="0" err="1">
                <a:solidFill>
                  <a:srgbClr val="003399"/>
                </a:solidFill>
              </a:rPr>
              <a:t>Gould</a:t>
            </a:r>
            <a:r>
              <a:rPr lang="cs-CZ" dirty="0"/>
              <a:t> vs. </a:t>
            </a:r>
            <a:r>
              <a:rPr lang="cs-CZ" dirty="0">
                <a:solidFill>
                  <a:srgbClr val="003399"/>
                </a:solidFill>
              </a:rPr>
              <a:t>Simon </a:t>
            </a:r>
            <a:r>
              <a:rPr lang="cs-CZ" dirty="0" err="1">
                <a:solidFill>
                  <a:srgbClr val="003399"/>
                </a:solidFill>
              </a:rPr>
              <a:t>Conway</a:t>
            </a:r>
            <a:r>
              <a:rPr lang="cs-CZ" dirty="0">
                <a:solidFill>
                  <a:srgbClr val="003399"/>
                </a:solidFill>
              </a:rPr>
              <a:t> </a:t>
            </a:r>
            <a:r>
              <a:rPr lang="cs-CZ" dirty="0" err="1">
                <a:solidFill>
                  <a:srgbClr val="003399"/>
                </a:solidFill>
              </a:rPr>
              <a:t>Morris</a:t>
            </a:r>
            <a:endParaRPr lang="cs-CZ" dirty="0"/>
          </a:p>
          <a:p>
            <a:pPr>
              <a:spcAft>
                <a:spcPts val="600"/>
              </a:spcAft>
            </a:pPr>
            <a:r>
              <a:rPr lang="cs-CZ" dirty="0"/>
              <a:t>diversity = </a:t>
            </a:r>
            <a:r>
              <a:rPr lang="cs-CZ" dirty="0" err="1"/>
              <a:t>number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species</a:t>
            </a:r>
          </a:p>
          <a:p>
            <a:r>
              <a:rPr lang="cs-CZ" dirty="0"/>
              <a:t>disparity = </a:t>
            </a:r>
            <a:r>
              <a:rPr lang="cs-CZ" dirty="0" err="1"/>
              <a:t>number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„</a:t>
            </a:r>
            <a:r>
              <a:rPr lang="cs-CZ" dirty="0" err="1"/>
              <a:t>Bauplans</a:t>
            </a:r>
            <a:r>
              <a:rPr lang="cs-CZ" dirty="0"/>
              <a:t>“</a:t>
            </a:r>
            <a:endParaRPr lang="cs-CZ" dirty="0">
              <a:solidFill>
                <a:srgbClr val="003399"/>
              </a:solidFill>
            </a:endParaRPr>
          </a:p>
        </p:txBody>
      </p:sp>
      <p:grpSp>
        <p:nvGrpSpPr>
          <p:cNvPr id="24579" name="Group 18"/>
          <p:cNvGrpSpPr>
            <a:grpSpLocks/>
          </p:cNvGrpSpPr>
          <p:nvPr/>
        </p:nvGrpSpPr>
        <p:grpSpPr bwMode="auto">
          <a:xfrm>
            <a:off x="3578225" y="3268663"/>
            <a:ext cx="5241925" cy="2387600"/>
            <a:chOff x="2512" y="2196"/>
            <a:chExt cx="3082" cy="1288"/>
          </a:xfrm>
        </p:grpSpPr>
        <p:pic>
          <p:nvPicPr>
            <p:cNvPr id="24581" name="Picture 14" descr="disparita"/>
            <p:cNvPicPr>
              <a:picLocks noChangeAspect="1" noChangeArrowheads="1"/>
            </p:cNvPicPr>
            <p:nvPr/>
          </p:nvPicPr>
          <p:blipFill>
            <a:blip r:embed="rId3" cstate="print">
              <a:lum bright="-20000" contrast="40000"/>
            </a:blip>
            <a:srcRect/>
            <a:stretch>
              <a:fillRect/>
            </a:stretch>
          </p:blipFill>
          <p:spPr bwMode="auto">
            <a:xfrm>
              <a:off x="2512" y="2196"/>
              <a:ext cx="3082" cy="1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4582" name="Text Box 15"/>
            <p:cNvSpPr txBox="1">
              <a:spLocks noChangeArrowheads="1"/>
            </p:cNvSpPr>
            <p:nvPr/>
          </p:nvSpPr>
          <p:spPr bwMode="auto">
            <a:xfrm>
              <a:off x="2865" y="3318"/>
              <a:ext cx="565" cy="1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 dirty="0" err="1">
                  <a:solidFill>
                    <a:schemeClr val="accent2"/>
                  </a:solidFill>
                </a:rPr>
                <a:t>traditional</a:t>
              </a:r>
              <a:endParaRPr lang="cs-CZ" sz="1400" dirty="0">
                <a:solidFill>
                  <a:schemeClr val="accent2"/>
                </a:solidFill>
              </a:endParaRPr>
            </a:p>
          </p:txBody>
        </p:sp>
        <p:sp>
          <p:nvSpPr>
            <p:cNvPr id="24583" name="Text Box 16"/>
            <p:cNvSpPr txBox="1">
              <a:spLocks noChangeArrowheads="1"/>
            </p:cNvSpPr>
            <p:nvPr/>
          </p:nvSpPr>
          <p:spPr bwMode="auto">
            <a:xfrm>
              <a:off x="3434" y="3318"/>
              <a:ext cx="389" cy="1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chemeClr val="accent2"/>
                  </a:solidFill>
                </a:rPr>
                <a:t>Gould</a:t>
              </a:r>
            </a:p>
          </p:txBody>
        </p:sp>
        <p:sp>
          <p:nvSpPr>
            <p:cNvPr id="24584" name="Text Box 17"/>
            <p:cNvSpPr txBox="1">
              <a:spLocks noChangeArrowheads="1"/>
            </p:cNvSpPr>
            <p:nvPr/>
          </p:nvSpPr>
          <p:spPr bwMode="auto">
            <a:xfrm>
              <a:off x="4664" y="3318"/>
              <a:ext cx="811" cy="1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chemeClr val="accent2"/>
                  </a:solidFill>
                </a:rPr>
                <a:t>Conway Morris</a:t>
              </a:r>
            </a:p>
          </p:txBody>
        </p:sp>
      </p:grpSp>
      <p:pic>
        <p:nvPicPr>
          <p:cNvPr id="53251" name="Picture 3" descr="http://scilib.narod.ru/Biology/Dennett/DDI/images/fig_10_12.png"/>
          <p:cNvPicPr>
            <a:picLocks noChangeAspect="1" noChangeArrowheads="1"/>
          </p:cNvPicPr>
          <p:nvPr/>
        </p:nvPicPr>
        <p:blipFill>
          <a:blip r:embed="rId4" cstate="print">
            <a:lum bright="-10000" contrast="40000"/>
          </a:blip>
          <a:srcRect/>
          <a:stretch>
            <a:fillRect/>
          </a:stretch>
        </p:blipFill>
        <p:spPr bwMode="auto">
          <a:xfrm>
            <a:off x="461963" y="2636873"/>
            <a:ext cx="3108620" cy="4002965"/>
          </a:xfrm>
          <a:prstGeom prst="rect">
            <a:avLst/>
          </a:prstGeom>
          <a:noFill/>
        </p:spPr>
      </p:pic>
      <p:pic>
        <p:nvPicPr>
          <p:cNvPr id="53253" name="Picture 5" descr="http://home.cogeco.ca/~parksidescienceq/SBI%203U/evolution%201/gould_stephen_jay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86524" y="233363"/>
            <a:ext cx="1418043" cy="1767827"/>
          </a:xfrm>
          <a:prstGeom prst="rect">
            <a:avLst/>
          </a:prstGeom>
          <a:noFill/>
        </p:spPr>
      </p:pic>
      <p:pic>
        <p:nvPicPr>
          <p:cNvPr id="53255" name="Picture 7" descr="http://www.nature.com/nature/journal/v421/n6921/images/421319a-i1.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05700" y="233363"/>
            <a:ext cx="1638300" cy="21431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75" descr="biodiversita"/>
          <p:cNvPicPr>
            <a:picLocks noChangeAspect="1" noChangeArrowheads="1"/>
          </p:cNvPicPr>
          <p:nvPr/>
        </p:nvPicPr>
        <p:blipFill>
          <a:blip r:embed="rId3" cstate="print"/>
          <a:srcRect r="2094"/>
          <a:stretch>
            <a:fillRect/>
          </a:stretch>
        </p:blipFill>
        <p:spPr bwMode="auto">
          <a:xfrm>
            <a:off x="2472082" y="580252"/>
            <a:ext cx="4652962" cy="291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2" name="Text Box 73"/>
          <p:cNvSpPr txBox="1">
            <a:spLocks noChangeArrowheads="1"/>
          </p:cNvSpPr>
          <p:nvPr/>
        </p:nvSpPr>
        <p:spPr bwMode="auto">
          <a:xfrm>
            <a:off x="3496520" y="233363"/>
            <a:ext cx="2013693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1" dirty="0" err="1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Phanerozoic</a:t>
            </a:r>
            <a:endParaRPr lang="cs-CZ" sz="2400" b="1" dirty="0">
              <a:solidFill>
                <a:srgbClr val="F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5604" name="Text Box 74"/>
          <p:cNvSpPr txBox="1">
            <a:spLocks noChangeArrowheads="1"/>
          </p:cNvSpPr>
          <p:nvPr/>
        </p:nvSpPr>
        <p:spPr bwMode="auto">
          <a:xfrm>
            <a:off x="530119" y="727075"/>
            <a:ext cx="146706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b="1" dirty="0" err="1">
                <a:solidFill>
                  <a:srgbClr val="F00000"/>
                </a:solidFill>
              </a:rPr>
              <a:t>increasing</a:t>
            </a:r>
            <a:endParaRPr lang="cs-CZ" b="1" dirty="0">
              <a:solidFill>
                <a:srgbClr val="F00000"/>
              </a:solidFill>
            </a:endParaRPr>
          </a:p>
          <a:p>
            <a:pPr algn="ctr"/>
            <a:r>
              <a:rPr lang="cs-CZ" b="1" dirty="0">
                <a:solidFill>
                  <a:srgbClr val="F00000"/>
                </a:solidFill>
              </a:rPr>
              <a:t>diversity</a:t>
            </a:r>
          </a:p>
        </p:txBody>
      </p:sp>
      <p:sp>
        <p:nvSpPr>
          <p:cNvPr id="25605" name="Text Box 76"/>
          <p:cNvSpPr txBox="1">
            <a:spLocks noChangeArrowheads="1"/>
          </p:cNvSpPr>
          <p:nvPr/>
        </p:nvSpPr>
        <p:spPr bwMode="auto">
          <a:xfrm>
            <a:off x="461963" y="3925888"/>
            <a:ext cx="460094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olidFill>
                  <a:schemeClr val="accent2"/>
                </a:solidFill>
              </a:rPr>
              <a:t>Jack J. </a:t>
            </a:r>
            <a:r>
              <a:rPr lang="cs-CZ" dirty="0" err="1">
                <a:solidFill>
                  <a:schemeClr val="accent2"/>
                </a:solidFill>
              </a:rPr>
              <a:t>Sepkoski</a:t>
            </a:r>
            <a:r>
              <a:rPr lang="cs-CZ" dirty="0">
                <a:solidFill>
                  <a:schemeClr val="accent2"/>
                </a:solidFill>
              </a:rPr>
              <a:t> </a:t>
            </a:r>
            <a:r>
              <a:rPr lang="cs-CZ" dirty="0"/>
              <a:t>(1981):</a:t>
            </a:r>
            <a:r>
              <a:rPr lang="cs-CZ" dirty="0">
                <a:solidFill>
                  <a:schemeClr val="accent2"/>
                </a:solidFill>
              </a:rPr>
              <a:t> </a:t>
            </a:r>
            <a:r>
              <a:rPr lang="cs-CZ" dirty="0" err="1"/>
              <a:t>logistic</a:t>
            </a:r>
            <a:r>
              <a:rPr lang="cs-CZ" dirty="0"/>
              <a:t> model</a:t>
            </a:r>
          </a:p>
        </p:txBody>
      </p:sp>
      <p:pic>
        <p:nvPicPr>
          <p:cNvPr id="278611" name="Picture 83" descr="Biodiversity2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5510213" y="3687763"/>
            <a:ext cx="3403600" cy="304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8612" name="Text Box 84"/>
          <p:cNvSpPr txBox="1">
            <a:spLocks noChangeArrowheads="1"/>
          </p:cNvSpPr>
          <p:nvPr/>
        </p:nvSpPr>
        <p:spPr bwMode="auto">
          <a:xfrm>
            <a:off x="461963" y="5007448"/>
            <a:ext cx="4335033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cs-CZ" dirty="0">
                <a:solidFill>
                  <a:schemeClr val="accent2"/>
                </a:solidFill>
              </a:rPr>
              <a:t>Michael J. </a:t>
            </a:r>
            <a:r>
              <a:rPr lang="cs-CZ" dirty="0" err="1">
                <a:solidFill>
                  <a:schemeClr val="accent2"/>
                </a:solidFill>
              </a:rPr>
              <a:t>Benton</a:t>
            </a:r>
            <a:r>
              <a:rPr lang="cs-CZ" dirty="0">
                <a:solidFill>
                  <a:schemeClr val="accent2"/>
                </a:solidFill>
              </a:rPr>
              <a:t> </a:t>
            </a:r>
            <a:r>
              <a:rPr lang="cs-CZ" dirty="0"/>
              <a:t>(1997): </a:t>
            </a:r>
          </a:p>
          <a:p>
            <a:pPr>
              <a:spcAft>
                <a:spcPts val="600"/>
              </a:spcAft>
            </a:pPr>
            <a:r>
              <a:rPr lang="cs-CZ" dirty="0" err="1"/>
              <a:t>curve</a:t>
            </a:r>
            <a:r>
              <a:rPr lang="cs-CZ" dirty="0"/>
              <a:t> 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terrestrial</a:t>
            </a:r>
            <a:r>
              <a:rPr lang="cs-CZ" dirty="0"/>
              <a:t> </a:t>
            </a:r>
            <a:r>
              <a:rPr lang="cs-CZ" dirty="0" err="1"/>
              <a:t>organisms</a:t>
            </a:r>
            <a:r>
              <a:rPr lang="cs-CZ" dirty="0"/>
              <a:t> </a:t>
            </a:r>
            <a:r>
              <a:rPr lang="cs-CZ" dirty="0" err="1"/>
              <a:t>differs</a:t>
            </a:r>
            <a:endParaRPr lang="cs-CZ" dirty="0"/>
          </a:p>
          <a:p>
            <a:pPr>
              <a:spcAft>
                <a:spcPts val="600"/>
              </a:spcAft>
            </a:pPr>
            <a:r>
              <a:rPr lang="cs-CZ" dirty="0" err="1"/>
              <a:t>exponential</a:t>
            </a:r>
            <a:r>
              <a:rPr lang="cs-CZ" dirty="0"/>
              <a:t> model</a:t>
            </a:r>
          </a:p>
        </p:txBody>
      </p:sp>
      <p:pic>
        <p:nvPicPr>
          <p:cNvPr id="25608" name="Picture 86" descr="sepkoski_and_ronni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1963" y="1977253"/>
            <a:ext cx="1857375" cy="180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25609" name="AutoShape 87"/>
          <p:cNvSpPr>
            <a:spLocks noChangeArrowheads="1"/>
          </p:cNvSpPr>
          <p:nvPr/>
        </p:nvSpPr>
        <p:spPr bwMode="auto">
          <a:xfrm>
            <a:off x="7029880" y="514864"/>
            <a:ext cx="1673225" cy="531341"/>
          </a:xfrm>
          <a:prstGeom prst="wedgeRectCallout">
            <a:avLst>
              <a:gd name="adj1" fmla="val -59895"/>
              <a:gd name="adj2" fmla="val 141542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dirty="0" err="1"/>
              <a:t>modern</a:t>
            </a:r>
            <a:r>
              <a:rPr lang="cs-CZ" sz="1800" dirty="0"/>
              <a:t> fauna</a:t>
            </a:r>
          </a:p>
        </p:txBody>
      </p:sp>
      <p:sp>
        <p:nvSpPr>
          <p:cNvPr id="25610" name="AutoShape 88"/>
          <p:cNvSpPr>
            <a:spLocks noChangeArrowheads="1"/>
          </p:cNvSpPr>
          <p:nvPr/>
        </p:nvSpPr>
        <p:spPr bwMode="auto">
          <a:xfrm>
            <a:off x="2665200" y="1161535"/>
            <a:ext cx="1420770" cy="608785"/>
          </a:xfrm>
          <a:prstGeom prst="wedgeRectCallout">
            <a:avLst>
              <a:gd name="adj1" fmla="val -461"/>
              <a:gd name="adj2" fmla="val 265805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dirty="0" err="1"/>
              <a:t>Cambrian</a:t>
            </a:r>
            <a:r>
              <a:rPr lang="cs-CZ" sz="1800" dirty="0"/>
              <a:t> fauna</a:t>
            </a:r>
          </a:p>
        </p:txBody>
      </p:sp>
      <p:sp>
        <p:nvSpPr>
          <p:cNvPr id="25611" name="AutoShape 89"/>
          <p:cNvSpPr>
            <a:spLocks noChangeArrowheads="1"/>
          </p:cNvSpPr>
          <p:nvPr/>
        </p:nvSpPr>
        <p:spPr bwMode="auto">
          <a:xfrm>
            <a:off x="7286969" y="2125362"/>
            <a:ext cx="1338047" cy="733168"/>
          </a:xfrm>
          <a:prstGeom prst="wedgeRectCallout">
            <a:avLst>
              <a:gd name="adj1" fmla="val -97656"/>
              <a:gd name="adj2" fmla="val 78657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dirty="0" err="1"/>
              <a:t>Paleozoic</a:t>
            </a:r>
            <a:r>
              <a:rPr lang="cs-CZ" sz="1800" dirty="0"/>
              <a:t> fauna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786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86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861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Picture 14" descr="Biodiversita3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461963" y="233363"/>
            <a:ext cx="2632075" cy="6323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9743" name="Picture 15" descr="Biodiversita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53746" y="617668"/>
            <a:ext cx="4002167" cy="3057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9744" name="Text Box 16"/>
          <p:cNvSpPr txBox="1">
            <a:spLocks noChangeArrowheads="1"/>
          </p:cNvSpPr>
          <p:nvPr/>
        </p:nvSpPr>
        <p:spPr bwMode="auto">
          <a:xfrm>
            <a:off x="3879091" y="132208"/>
            <a:ext cx="465544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>
                <a:solidFill>
                  <a:srgbClr val="F00000"/>
                </a:solidFill>
              </a:rPr>
              <a:t>If we take into account incompleteness </a:t>
            </a:r>
          </a:p>
          <a:p>
            <a:r>
              <a:rPr lang="en-GB">
                <a:solidFill>
                  <a:srgbClr val="F00000"/>
                </a:solidFill>
              </a:rPr>
              <a:t>   of the fossil record </a:t>
            </a:r>
            <a:r>
              <a:rPr lang="en-GB">
                <a:solidFill>
                  <a:srgbClr val="F00000"/>
                </a:solidFill>
                <a:sym typeface="Symbol" pitchFamily="18" charset="2"/>
              </a:rPr>
              <a:t> no trend?</a:t>
            </a:r>
          </a:p>
        </p:txBody>
      </p:sp>
      <p:grpSp>
        <p:nvGrpSpPr>
          <p:cNvPr id="3" name="Group 4"/>
          <p:cNvGrpSpPr>
            <a:grpSpLocks noChangeAspect="1"/>
          </p:cNvGrpSpPr>
          <p:nvPr/>
        </p:nvGrpSpPr>
        <p:grpSpPr bwMode="auto">
          <a:xfrm>
            <a:off x="4389438" y="3675063"/>
            <a:ext cx="3867150" cy="3086100"/>
            <a:chOff x="2765" y="2315"/>
            <a:chExt cx="2436" cy="1944"/>
          </a:xfrm>
        </p:grpSpPr>
        <p:sp>
          <p:nvSpPr>
            <p:cNvPr id="4" name="AutoShape 3"/>
            <p:cNvSpPr>
              <a:spLocks noChangeAspect="1" noChangeArrowheads="1" noTextEdit="1"/>
            </p:cNvSpPr>
            <p:nvPr/>
          </p:nvSpPr>
          <p:spPr bwMode="auto">
            <a:xfrm>
              <a:off x="2765" y="2315"/>
              <a:ext cx="2436" cy="19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5" y="2315"/>
              <a:ext cx="2438" cy="19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7030841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 descr="biodiversita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 r="2094"/>
          <a:stretch>
            <a:fillRect/>
          </a:stretch>
        </p:blipFill>
        <p:spPr bwMode="auto">
          <a:xfrm>
            <a:off x="1882775" y="293688"/>
            <a:ext cx="5191125" cy="325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1790" name="AutoShape 14"/>
          <p:cNvSpPr>
            <a:spLocks noChangeArrowheads="1"/>
          </p:cNvSpPr>
          <p:nvPr/>
        </p:nvSpPr>
        <p:spPr bwMode="auto">
          <a:xfrm>
            <a:off x="3667125" y="1076325"/>
            <a:ext cx="195263" cy="609600"/>
          </a:xfrm>
          <a:prstGeom prst="downArrow">
            <a:avLst>
              <a:gd name="adj1" fmla="val 50000"/>
              <a:gd name="adj2" fmla="val 78049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31791" name="AutoShape 15"/>
          <p:cNvSpPr>
            <a:spLocks noChangeArrowheads="1"/>
          </p:cNvSpPr>
          <p:nvPr/>
        </p:nvSpPr>
        <p:spPr bwMode="auto">
          <a:xfrm>
            <a:off x="4162425" y="1093788"/>
            <a:ext cx="195263" cy="609600"/>
          </a:xfrm>
          <a:prstGeom prst="downArrow">
            <a:avLst>
              <a:gd name="adj1" fmla="val 50000"/>
              <a:gd name="adj2" fmla="val 78049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31792" name="AutoShape 16"/>
          <p:cNvSpPr>
            <a:spLocks noChangeArrowheads="1"/>
          </p:cNvSpPr>
          <p:nvPr/>
        </p:nvSpPr>
        <p:spPr bwMode="auto">
          <a:xfrm>
            <a:off x="5014913" y="1298575"/>
            <a:ext cx="273050" cy="860425"/>
          </a:xfrm>
          <a:prstGeom prst="downArrow">
            <a:avLst>
              <a:gd name="adj1" fmla="val 50000"/>
              <a:gd name="adj2" fmla="val 78779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31793" name="AutoShape 17"/>
          <p:cNvSpPr>
            <a:spLocks noChangeArrowheads="1"/>
          </p:cNvSpPr>
          <p:nvPr/>
        </p:nvSpPr>
        <p:spPr bwMode="auto">
          <a:xfrm>
            <a:off x="5235575" y="1492250"/>
            <a:ext cx="195263" cy="609600"/>
          </a:xfrm>
          <a:prstGeom prst="downArrow">
            <a:avLst>
              <a:gd name="adj1" fmla="val 50000"/>
              <a:gd name="adj2" fmla="val 78049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31794" name="AutoShape 18"/>
          <p:cNvSpPr>
            <a:spLocks noChangeArrowheads="1"/>
          </p:cNvSpPr>
          <p:nvPr/>
        </p:nvSpPr>
        <p:spPr bwMode="auto">
          <a:xfrm>
            <a:off x="6284913" y="233363"/>
            <a:ext cx="250825" cy="652462"/>
          </a:xfrm>
          <a:prstGeom prst="downArrow">
            <a:avLst>
              <a:gd name="adj1" fmla="val 50000"/>
              <a:gd name="adj2" fmla="val 65032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31795" name="Text Box 19"/>
          <p:cNvSpPr txBox="1">
            <a:spLocks noChangeArrowheads="1"/>
          </p:cNvSpPr>
          <p:nvPr/>
        </p:nvSpPr>
        <p:spPr bwMode="auto">
          <a:xfrm>
            <a:off x="461963" y="4113427"/>
            <a:ext cx="3643946" cy="1769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400" dirty="0" err="1">
                <a:solidFill>
                  <a:srgbClr val="F00000"/>
                </a:solidFill>
              </a:rPr>
              <a:t>Extinction</a:t>
            </a:r>
            <a:r>
              <a:rPr lang="cs-CZ" sz="2400" dirty="0">
                <a:solidFill>
                  <a:srgbClr val="F00000"/>
                </a:solidFill>
              </a:rPr>
              <a:t>:</a:t>
            </a:r>
          </a:p>
          <a:p>
            <a:pPr defTabSz="360000">
              <a:spcAft>
                <a:spcPts val="1000"/>
              </a:spcAft>
            </a:pPr>
            <a:r>
              <a:rPr lang="cs-CZ" dirty="0"/>
              <a:t>background </a:t>
            </a:r>
            <a:r>
              <a:rPr lang="cs-CZ" dirty="0" err="1"/>
              <a:t>extinctions</a:t>
            </a:r>
            <a:endParaRPr lang="cs-CZ" dirty="0"/>
          </a:p>
          <a:p>
            <a:pPr defTabSz="360000">
              <a:spcAft>
                <a:spcPts val="1000"/>
              </a:spcAft>
            </a:pPr>
            <a:r>
              <a:rPr lang="cs-CZ" dirty="0" err="1"/>
              <a:t>mass</a:t>
            </a:r>
            <a:r>
              <a:rPr lang="cs-CZ" dirty="0"/>
              <a:t> </a:t>
            </a:r>
            <a:r>
              <a:rPr lang="cs-CZ" dirty="0" err="1"/>
              <a:t>extinctions</a:t>
            </a:r>
            <a:r>
              <a:rPr lang="cs-CZ" dirty="0"/>
              <a:t> </a:t>
            </a:r>
            <a:r>
              <a:rPr lang="cs-CZ" dirty="0">
                <a:sym typeface="Symbol" pitchFamily="18" charset="2"/>
              </a:rPr>
              <a:t> „Big </a:t>
            </a:r>
            <a:r>
              <a:rPr lang="cs-CZ" dirty="0" err="1">
                <a:sym typeface="Symbol" pitchFamily="18" charset="2"/>
              </a:rPr>
              <a:t>Five</a:t>
            </a:r>
            <a:r>
              <a:rPr lang="cs-CZ" dirty="0">
                <a:sym typeface="Symbol" pitchFamily="18" charset="2"/>
              </a:rPr>
              <a:t>“</a:t>
            </a:r>
          </a:p>
          <a:p>
            <a:pPr defTabSz="360000">
              <a:spcAft>
                <a:spcPts val="1000"/>
              </a:spcAft>
            </a:pPr>
            <a:r>
              <a:rPr lang="cs-CZ" dirty="0" err="1">
                <a:sym typeface="Symbol" pitchFamily="18" charset="2"/>
              </a:rPr>
              <a:t>greatest</a:t>
            </a:r>
            <a:r>
              <a:rPr lang="cs-CZ" dirty="0">
                <a:sym typeface="Symbol" pitchFamily="18" charset="2"/>
              </a:rPr>
              <a:t>: end </a:t>
            </a:r>
            <a:r>
              <a:rPr lang="cs-CZ" dirty="0" err="1">
                <a:sym typeface="Symbol" pitchFamily="18" charset="2"/>
              </a:rPr>
              <a:t>of</a:t>
            </a:r>
            <a:r>
              <a:rPr lang="cs-CZ" dirty="0">
                <a:sym typeface="Symbol" pitchFamily="18" charset="2"/>
              </a:rPr>
              <a:t> </a:t>
            </a:r>
            <a:r>
              <a:rPr lang="cs-CZ" dirty="0" err="1">
                <a:sym typeface="Symbol" pitchFamily="18" charset="2"/>
              </a:rPr>
              <a:t>the</a:t>
            </a:r>
            <a:r>
              <a:rPr lang="cs-CZ" dirty="0">
                <a:sym typeface="Symbol" pitchFamily="18" charset="2"/>
              </a:rPr>
              <a:t> </a:t>
            </a:r>
            <a:r>
              <a:rPr lang="cs-CZ" dirty="0" err="1">
                <a:sym typeface="Symbol" pitchFamily="18" charset="2"/>
              </a:rPr>
              <a:t>Permian</a:t>
            </a:r>
            <a:endParaRPr lang="cs-CZ" dirty="0">
              <a:sym typeface="Symbol" pitchFamily="18" charset="2"/>
            </a:endParaRPr>
          </a:p>
        </p:txBody>
      </p:sp>
      <p:sp>
        <p:nvSpPr>
          <p:cNvPr id="331796" name="Text Box 20"/>
          <p:cNvSpPr txBox="1">
            <a:spLocks noChangeArrowheads="1"/>
          </p:cNvSpPr>
          <p:nvPr/>
        </p:nvSpPr>
        <p:spPr bwMode="auto">
          <a:xfrm>
            <a:off x="2828462" y="693321"/>
            <a:ext cx="116410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dirty="0" err="1">
                <a:solidFill>
                  <a:srgbClr val="F00000"/>
                </a:solidFill>
              </a:rPr>
              <a:t>Ordovician</a:t>
            </a:r>
            <a:endParaRPr lang="cs-CZ" sz="1600" dirty="0">
              <a:solidFill>
                <a:srgbClr val="F00000"/>
              </a:solidFill>
            </a:endParaRPr>
          </a:p>
        </p:txBody>
      </p:sp>
      <p:sp>
        <p:nvSpPr>
          <p:cNvPr id="331797" name="Text Box 21"/>
          <p:cNvSpPr txBox="1">
            <a:spLocks noChangeArrowheads="1"/>
          </p:cNvSpPr>
          <p:nvPr/>
        </p:nvSpPr>
        <p:spPr bwMode="auto">
          <a:xfrm>
            <a:off x="3887788" y="695325"/>
            <a:ext cx="104868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dirty="0" err="1">
                <a:solidFill>
                  <a:srgbClr val="F00000"/>
                </a:solidFill>
              </a:rPr>
              <a:t>Devonian</a:t>
            </a:r>
            <a:endParaRPr lang="cs-CZ" sz="1600" dirty="0">
              <a:solidFill>
                <a:srgbClr val="F00000"/>
              </a:solidFill>
            </a:endParaRPr>
          </a:p>
        </p:txBody>
      </p:sp>
      <p:sp>
        <p:nvSpPr>
          <p:cNvPr id="331798" name="Text Box 22"/>
          <p:cNvSpPr txBox="1">
            <a:spLocks noChangeArrowheads="1"/>
          </p:cNvSpPr>
          <p:nvPr/>
        </p:nvSpPr>
        <p:spPr bwMode="auto">
          <a:xfrm>
            <a:off x="4792663" y="885825"/>
            <a:ext cx="94769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dirty="0" err="1">
                <a:solidFill>
                  <a:srgbClr val="F00000"/>
                </a:solidFill>
              </a:rPr>
              <a:t>Permian</a:t>
            </a:r>
            <a:endParaRPr lang="cs-CZ" sz="1600" dirty="0">
              <a:solidFill>
                <a:srgbClr val="F00000"/>
              </a:solidFill>
            </a:endParaRPr>
          </a:p>
        </p:txBody>
      </p:sp>
      <p:sp>
        <p:nvSpPr>
          <p:cNvPr id="331799" name="Text Box 23"/>
          <p:cNvSpPr txBox="1">
            <a:spLocks noChangeArrowheads="1"/>
          </p:cNvSpPr>
          <p:nvPr/>
        </p:nvSpPr>
        <p:spPr bwMode="auto">
          <a:xfrm>
            <a:off x="5157788" y="1166919"/>
            <a:ext cx="88235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dirty="0" err="1">
                <a:solidFill>
                  <a:srgbClr val="F00000"/>
                </a:solidFill>
              </a:rPr>
              <a:t>Triassic</a:t>
            </a:r>
            <a:endParaRPr lang="cs-CZ" sz="1600" dirty="0">
              <a:solidFill>
                <a:srgbClr val="F00000"/>
              </a:solidFill>
            </a:endParaRPr>
          </a:p>
        </p:txBody>
      </p:sp>
      <p:sp>
        <p:nvSpPr>
          <p:cNvPr id="331800" name="Text Box 24"/>
          <p:cNvSpPr txBox="1">
            <a:spLocks noChangeArrowheads="1"/>
          </p:cNvSpPr>
          <p:nvPr/>
        </p:nvSpPr>
        <p:spPr bwMode="auto">
          <a:xfrm>
            <a:off x="6562725" y="881063"/>
            <a:ext cx="5111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>
                <a:solidFill>
                  <a:srgbClr val="F00000"/>
                </a:solidFill>
              </a:rPr>
              <a:t>K/T</a:t>
            </a:r>
          </a:p>
        </p:txBody>
      </p:sp>
      <p:pic>
        <p:nvPicPr>
          <p:cNvPr id="27662" name="Picture 2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14913" y="3602038"/>
            <a:ext cx="3968750" cy="294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31"/>
          <p:cNvGrpSpPr>
            <a:grpSpLocks/>
          </p:cNvGrpSpPr>
          <p:nvPr/>
        </p:nvGrpSpPr>
        <p:grpSpPr bwMode="auto">
          <a:xfrm>
            <a:off x="5562600" y="4300538"/>
            <a:ext cx="2773363" cy="958850"/>
            <a:chOff x="3504" y="2709"/>
            <a:chExt cx="1747" cy="604"/>
          </a:xfrm>
        </p:grpSpPr>
        <p:sp>
          <p:nvSpPr>
            <p:cNvPr id="27664" name="Rectangle 26"/>
            <p:cNvSpPr>
              <a:spLocks noChangeArrowheads="1"/>
            </p:cNvSpPr>
            <p:nvPr/>
          </p:nvSpPr>
          <p:spPr bwMode="auto">
            <a:xfrm>
              <a:off x="3504" y="3104"/>
              <a:ext cx="356" cy="152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7665" name="Rectangle 27"/>
            <p:cNvSpPr>
              <a:spLocks noChangeArrowheads="1"/>
            </p:cNvSpPr>
            <p:nvPr/>
          </p:nvSpPr>
          <p:spPr bwMode="auto">
            <a:xfrm>
              <a:off x="4033" y="3161"/>
              <a:ext cx="356" cy="152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7666" name="Rectangle 28"/>
            <p:cNvSpPr>
              <a:spLocks noChangeArrowheads="1"/>
            </p:cNvSpPr>
            <p:nvPr/>
          </p:nvSpPr>
          <p:spPr bwMode="auto">
            <a:xfrm>
              <a:off x="4245" y="2709"/>
              <a:ext cx="356" cy="152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7667" name="Rectangle 29"/>
            <p:cNvSpPr>
              <a:spLocks noChangeArrowheads="1"/>
            </p:cNvSpPr>
            <p:nvPr/>
          </p:nvSpPr>
          <p:spPr bwMode="auto">
            <a:xfrm>
              <a:off x="4725" y="3069"/>
              <a:ext cx="368" cy="152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7668" name="Rectangle 30"/>
            <p:cNvSpPr>
              <a:spLocks noChangeArrowheads="1"/>
            </p:cNvSpPr>
            <p:nvPr/>
          </p:nvSpPr>
          <p:spPr bwMode="auto">
            <a:xfrm rot="-5400000">
              <a:off x="4997" y="3041"/>
              <a:ext cx="356" cy="152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17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17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317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317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317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317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317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317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317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317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1790" grpId="0" animBg="1"/>
      <p:bldP spid="331791" grpId="0" animBg="1"/>
      <p:bldP spid="331792" grpId="0" animBg="1"/>
      <p:bldP spid="331793" grpId="0" animBg="1"/>
      <p:bldP spid="331794" grpId="0" animBg="1"/>
      <p:bldP spid="331795" grpId="0" build="p"/>
      <p:bldP spid="331796" grpId="0"/>
      <p:bldP spid="331797" grpId="0"/>
      <p:bldP spid="331798" grpId="0"/>
      <p:bldP spid="331799" grpId="0"/>
      <p:bldP spid="331800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042988"/>
            <a:ext cx="2519363" cy="126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5" name="Text Box 16"/>
          <p:cNvSpPr txBox="1">
            <a:spLocks noChangeArrowheads="1"/>
          </p:cNvSpPr>
          <p:nvPr/>
        </p:nvSpPr>
        <p:spPr bwMode="auto">
          <a:xfrm>
            <a:off x="3576638" y="203200"/>
            <a:ext cx="160332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1" dirty="0" err="1">
                <a:solidFill>
                  <a:srgbClr val="F00000"/>
                </a:solidFill>
              </a:rPr>
              <a:t>Paleozoic</a:t>
            </a:r>
            <a:endParaRPr lang="cs-CZ" sz="2400" b="1" dirty="0">
              <a:solidFill>
                <a:srgbClr val="F00000"/>
              </a:solidFill>
            </a:endParaRPr>
          </a:p>
        </p:txBody>
      </p:sp>
      <p:sp>
        <p:nvSpPr>
          <p:cNvPr id="28676" name="Text Box 17"/>
          <p:cNvSpPr txBox="1">
            <a:spLocks noChangeArrowheads="1"/>
          </p:cNvSpPr>
          <p:nvPr/>
        </p:nvSpPr>
        <p:spPr bwMode="auto">
          <a:xfrm>
            <a:off x="2917825" y="1101725"/>
            <a:ext cx="5992813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b="1" dirty="0" err="1">
                <a:solidFill>
                  <a:srgbClr val="F00000"/>
                </a:solidFill>
              </a:rPr>
              <a:t>Cambrian</a:t>
            </a:r>
            <a:r>
              <a:rPr lang="cs-CZ" b="1" dirty="0">
                <a:solidFill>
                  <a:srgbClr val="F00000"/>
                </a:solidFill>
              </a:rPr>
              <a:t>:</a:t>
            </a:r>
            <a:r>
              <a:rPr lang="cs-CZ" b="1" dirty="0"/>
              <a:t> </a:t>
            </a:r>
          </a:p>
          <a:p>
            <a:r>
              <a:rPr lang="cs-CZ" dirty="0"/>
              <a:t>single </a:t>
            </a:r>
            <a:r>
              <a:rPr lang="cs-CZ" dirty="0" err="1"/>
              <a:t>supercontinent</a:t>
            </a:r>
            <a:r>
              <a:rPr lang="cs-CZ" dirty="0"/>
              <a:t> </a:t>
            </a:r>
            <a:r>
              <a:rPr lang="cs-CZ" dirty="0" err="1"/>
              <a:t>Rodinia</a:t>
            </a:r>
            <a:r>
              <a:rPr lang="cs-CZ" dirty="0"/>
              <a:t> (</a:t>
            </a:r>
            <a:r>
              <a:rPr lang="cs-CZ" dirty="0" err="1"/>
              <a:t>Proterozoic</a:t>
            </a:r>
            <a:r>
              <a:rPr lang="cs-CZ" dirty="0"/>
              <a:t>) </a:t>
            </a:r>
            <a:r>
              <a:rPr lang="cs-CZ" dirty="0">
                <a:sym typeface="Symbol" pitchFamily="18" charset="2"/>
              </a:rPr>
              <a:t> </a:t>
            </a:r>
            <a:r>
              <a:rPr lang="cs-CZ" dirty="0" err="1">
                <a:sym typeface="Symbol" pitchFamily="18" charset="2"/>
              </a:rPr>
              <a:t>Gondwana</a:t>
            </a:r>
            <a:r>
              <a:rPr lang="cs-CZ" dirty="0">
                <a:sym typeface="Symbol" pitchFamily="18" charset="2"/>
              </a:rPr>
              <a:t>, </a:t>
            </a:r>
            <a:r>
              <a:rPr lang="cs-CZ" dirty="0" err="1">
                <a:sym typeface="Symbol" pitchFamily="18" charset="2"/>
              </a:rPr>
              <a:t>Laurentia</a:t>
            </a:r>
            <a:r>
              <a:rPr lang="cs-CZ" dirty="0">
                <a:sym typeface="Symbol" pitchFamily="18" charset="2"/>
              </a:rPr>
              <a:t>, </a:t>
            </a:r>
            <a:r>
              <a:rPr lang="cs-CZ" dirty="0" err="1">
                <a:sym typeface="Symbol" pitchFamily="18" charset="2"/>
              </a:rPr>
              <a:t>Baltica</a:t>
            </a:r>
            <a:r>
              <a:rPr lang="cs-CZ" dirty="0">
                <a:sym typeface="Symbol" pitchFamily="18" charset="2"/>
              </a:rPr>
              <a:t>, Angara (</a:t>
            </a:r>
            <a:r>
              <a:rPr lang="cs-CZ" dirty="0" err="1">
                <a:sym typeface="Symbol" pitchFamily="18" charset="2"/>
              </a:rPr>
              <a:t>Siberia</a:t>
            </a:r>
            <a:r>
              <a:rPr lang="cs-CZ" dirty="0">
                <a:sym typeface="Symbol" pitchFamily="18" charset="2"/>
              </a:rPr>
              <a:t>), </a:t>
            </a:r>
            <a:r>
              <a:rPr lang="cs-CZ" dirty="0" err="1">
                <a:sym typeface="Symbol" pitchFamily="18" charset="2"/>
              </a:rPr>
              <a:t>Avalonia</a:t>
            </a:r>
            <a:r>
              <a:rPr lang="cs-CZ" dirty="0">
                <a:sym typeface="Symbol" pitchFamily="18" charset="2"/>
              </a:rPr>
              <a:t> …</a:t>
            </a:r>
          </a:p>
        </p:txBody>
      </p:sp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304800" y="2524125"/>
            <a:ext cx="8712200" cy="1984375"/>
            <a:chOff x="192" y="1590"/>
            <a:chExt cx="5488" cy="1250"/>
          </a:xfrm>
        </p:grpSpPr>
        <p:pic>
          <p:nvPicPr>
            <p:cNvPr id="28684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865" y="1590"/>
              <a:ext cx="1815" cy="11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  <p:pic>
          <p:nvPicPr>
            <p:cNvPr id="28685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92" y="1860"/>
              <a:ext cx="1587" cy="7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8686" name="Text Box 18"/>
            <p:cNvSpPr txBox="1">
              <a:spLocks noChangeArrowheads="1"/>
            </p:cNvSpPr>
            <p:nvPr/>
          </p:nvSpPr>
          <p:spPr bwMode="auto">
            <a:xfrm>
              <a:off x="1838" y="2006"/>
              <a:ext cx="2210" cy="8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cs-CZ" b="1" dirty="0" err="1">
                  <a:solidFill>
                    <a:srgbClr val="F00000"/>
                  </a:solidFill>
                </a:rPr>
                <a:t>Ordovician</a:t>
              </a:r>
              <a:r>
                <a:rPr lang="cs-CZ" b="1" dirty="0">
                  <a:solidFill>
                    <a:srgbClr val="F00000"/>
                  </a:solidFill>
                </a:rPr>
                <a:t>:</a:t>
              </a:r>
              <a:r>
                <a:rPr lang="cs-CZ" b="1" dirty="0"/>
                <a:t> </a:t>
              </a:r>
            </a:p>
            <a:p>
              <a:r>
                <a:rPr lang="cs-CZ" dirty="0" err="1"/>
                <a:t>increase</a:t>
              </a:r>
              <a:r>
                <a:rPr lang="cs-CZ" dirty="0"/>
                <a:t> </a:t>
              </a:r>
              <a:r>
                <a:rPr lang="cs-CZ" dirty="0" err="1"/>
                <a:t>of</a:t>
              </a:r>
              <a:r>
                <a:rPr lang="cs-CZ" dirty="0"/>
                <a:t> diversity </a:t>
              </a:r>
              <a:br>
                <a:rPr lang="cs-CZ" dirty="0"/>
              </a:br>
              <a:r>
                <a:rPr lang="cs-CZ" dirty="0"/>
                <a:t>(</a:t>
              </a:r>
              <a:r>
                <a:rPr lang="cs-CZ" dirty="0" err="1"/>
                <a:t>marine</a:t>
              </a:r>
              <a:r>
                <a:rPr lang="cs-CZ" dirty="0"/>
                <a:t> </a:t>
              </a:r>
              <a:r>
                <a:rPr lang="cs-CZ" dirty="0" err="1"/>
                <a:t>organisms</a:t>
              </a:r>
              <a:r>
                <a:rPr lang="cs-CZ" dirty="0"/>
                <a:t>)</a:t>
              </a:r>
            </a:p>
            <a:p>
              <a:r>
                <a:rPr lang="cs-CZ" dirty="0" err="1"/>
                <a:t>the</a:t>
              </a:r>
              <a:r>
                <a:rPr lang="cs-CZ" dirty="0"/>
                <a:t> end: </a:t>
              </a:r>
              <a:r>
                <a:rPr lang="cs-CZ" dirty="0">
                  <a:solidFill>
                    <a:srgbClr val="003399"/>
                  </a:solidFill>
                </a:rPr>
                <a:t>1st </a:t>
              </a:r>
              <a:r>
                <a:rPr lang="cs-CZ" dirty="0" err="1">
                  <a:solidFill>
                    <a:srgbClr val="003399"/>
                  </a:solidFill>
                </a:rPr>
                <a:t>mass</a:t>
              </a:r>
              <a:r>
                <a:rPr lang="cs-CZ" dirty="0">
                  <a:solidFill>
                    <a:srgbClr val="003399"/>
                  </a:solidFill>
                </a:rPr>
                <a:t> </a:t>
              </a:r>
              <a:r>
                <a:rPr lang="cs-CZ" dirty="0" err="1">
                  <a:solidFill>
                    <a:srgbClr val="003399"/>
                  </a:solidFill>
                </a:rPr>
                <a:t>extinction</a:t>
              </a:r>
              <a:endParaRPr lang="cs-CZ" dirty="0">
                <a:solidFill>
                  <a:srgbClr val="003399"/>
                </a:solidFill>
                <a:sym typeface="Symbol" pitchFamily="18" charset="2"/>
              </a:endParaRPr>
            </a:p>
          </p:txBody>
        </p:sp>
      </p:grpSp>
      <p:grpSp>
        <p:nvGrpSpPr>
          <p:cNvPr id="3" name="Group 22"/>
          <p:cNvGrpSpPr>
            <a:grpSpLocks/>
          </p:cNvGrpSpPr>
          <p:nvPr/>
        </p:nvGrpSpPr>
        <p:grpSpPr bwMode="auto">
          <a:xfrm>
            <a:off x="304800" y="4654550"/>
            <a:ext cx="8697913" cy="1924050"/>
            <a:chOff x="192" y="2932"/>
            <a:chExt cx="5479" cy="1212"/>
          </a:xfrm>
        </p:grpSpPr>
        <p:pic>
          <p:nvPicPr>
            <p:cNvPr id="28679" name="Picture 5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92" y="3145"/>
              <a:ext cx="1587" cy="7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680" name="Picture 6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485" y="2932"/>
              <a:ext cx="792" cy="10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  <p:pic>
          <p:nvPicPr>
            <p:cNvPr id="28681" name="Picture 7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332" y="2989"/>
              <a:ext cx="1339" cy="9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  <p:sp>
          <p:nvSpPr>
            <p:cNvPr id="28682" name="Text Box 19"/>
            <p:cNvSpPr txBox="1">
              <a:spLocks noChangeArrowheads="1"/>
            </p:cNvSpPr>
            <p:nvPr/>
          </p:nvSpPr>
          <p:spPr bwMode="auto">
            <a:xfrm>
              <a:off x="1838" y="3198"/>
              <a:ext cx="2095" cy="8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cs-CZ" b="1" dirty="0" err="1">
                  <a:solidFill>
                    <a:srgbClr val="F00000"/>
                  </a:solidFill>
                </a:rPr>
                <a:t>Silurian</a:t>
              </a:r>
              <a:r>
                <a:rPr lang="cs-CZ" b="1" dirty="0">
                  <a:solidFill>
                    <a:srgbClr val="F00000"/>
                  </a:solidFill>
                </a:rPr>
                <a:t>:</a:t>
              </a:r>
              <a:r>
                <a:rPr lang="cs-CZ" b="1" dirty="0"/>
                <a:t> </a:t>
              </a:r>
            </a:p>
            <a:p>
              <a:r>
                <a:rPr lang="cs-CZ" dirty="0" err="1"/>
                <a:t>gnathostomes</a:t>
              </a:r>
              <a:endParaRPr lang="cs-CZ" dirty="0"/>
            </a:p>
            <a:p>
              <a:r>
                <a:rPr lang="cs-CZ" dirty="0" err="1"/>
                <a:t>first</a:t>
              </a:r>
              <a:r>
                <a:rPr lang="cs-CZ" dirty="0"/>
                <a:t> </a:t>
              </a:r>
              <a:r>
                <a:rPr lang="cs-CZ" dirty="0" err="1"/>
                <a:t>terrestrial</a:t>
              </a:r>
              <a:r>
                <a:rPr lang="cs-CZ" dirty="0"/>
                <a:t> o.</a:t>
              </a:r>
            </a:p>
            <a:p>
              <a:r>
                <a:rPr lang="cs-CZ" dirty="0"/>
                <a:t>(</a:t>
              </a:r>
              <a:r>
                <a:rPr lang="cs-CZ" dirty="0" err="1"/>
                <a:t>plants</a:t>
              </a:r>
              <a:r>
                <a:rPr lang="cs-CZ" dirty="0"/>
                <a:t>, </a:t>
              </a:r>
              <a:r>
                <a:rPr lang="cs-CZ" dirty="0" err="1"/>
                <a:t>scorpions</a:t>
              </a:r>
              <a:r>
                <a:rPr lang="cs-CZ" dirty="0"/>
                <a:t>)</a:t>
              </a:r>
              <a:endParaRPr lang="cs-CZ" dirty="0">
                <a:sym typeface="Symbol" pitchFamily="18" charset="2"/>
              </a:endParaRPr>
            </a:p>
          </p:txBody>
        </p:sp>
        <p:sp>
          <p:nvSpPr>
            <p:cNvPr id="28683" name="Text Box 20"/>
            <p:cNvSpPr txBox="1">
              <a:spLocks noChangeArrowheads="1"/>
            </p:cNvSpPr>
            <p:nvPr/>
          </p:nvSpPr>
          <p:spPr bwMode="auto">
            <a:xfrm>
              <a:off x="203" y="3950"/>
              <a:ext cx="1551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/>
                <a:t>Laurentia+Baltica = Laurasia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 Box 5"/>
          <p:cNvSpPr txBox="1">
            <a:spLocks noChangeArrowheads="1"/>
          </p:cNvSpPr>
          <p:nvPr/>
        </p:nvSpPr>
        <p:spPr bwMode="auto">
          <a:xfrm>
            <a:off x="461963" y="233363"/>
            <a:ext cx="5048250" cy="1400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Aft>
                <a:spcPts val="600"/>
              </a:spcAft>
            </a:pPr>
            <a:r>
              <a:rPr lang="cs-CZ" dirty="0" err="1">
                <a:sym typeface="Symbol" pitchFamily="18" charset="2"/>
              </a:rPr>
              <a:t>European</a:t>
            </a:r>
            <a:r>
              <a:rPr lang="cs-CZ" dirty="0">
                <a:sym typeface="Symbol" pitchFamily="18" charset="2"/>
              </a:rPr>
              <a:t> </a:t>
            </a:r>
            <a:r>
              <a:rPr lang="cs-CZ" dirty="0" err="1">
                <a:sym typeface="Symbol" pitchFamily="18" charset="2"/>
              </a:rPr>
              <a:t>bison</a:t>
            </a:r>
            <a:r>
              <a:rPr lang="en-US" dirty="0">
                <a:sym typeface="Symbol" pitchFamily="18" charset="2"/>
              </a:rPr>
              <a:t> = </a:t>
            </a:r>
            <a:r>
              <a:rPr lang="en-US" dirty="0" err="1">
                <a:sym typeface="Symbol" pitchFamily="18" charset="2"/>
              </a:rPr>
              <a:t>buffle</a:t>
            </a:r>
            <a:r>
              <a:rPr lang="en-US" dirty="0">
                <a:sym typeface="Symbol" pitchFamily="18" charset="2"/>
              </a:rPr>
              <a:t>, </a:t>
            </a:r>
            <a:r>
              <a:rPr lang="en-US" dirty="0" err="1">
                <a:sym typeface="Symbol" pitchFamily="18" charset="2"/>
              </a:rPr>
              <a:t>urus</a:t>
            </a:r>
            <a:r>
              <a:rPr lang="en-US" dirty="0">
                <a:sym typeface="Symbol" pitchFamily="18" charset="2"/>
              </a:rPr>
              <a:t>, </a:t>
            </a:r>
            <a:r>
              <a:rPr lang="en-US" dirty="0" err="1">
                <a:sym typeface="Symbol" pitchFamily="18" charset="2"/>
              </a:rPr>
              <a:t>bubalus</a:t>
            </a:r>
            <a:r>
              <a:rPr lang="en-US" dirty="0">
                <a:sym typeface="Symbol" pitchFamily="18" charset="2"/>
              </a:rPr>
              <a:t>, </a:t>
            </a:r>
            <a:r>
              <a:rPr lang="en-US" dirty="0" err="1">
                <a:sym typeface="Symbol" pitchFamily="18" charset="2"/>
              </a:rPr>
              <a:t>catoblepas</a:t>
            </a:r>
            <a:r>
              <a:rPr lang="en-US" dirty="0">
                <a:sym typeface="Symbol" pitchFamily="18" charset="2"/>
              </a:rPr>
              <a:t>, </a:t>
            </a:r>
            <a:r>
              <a:rPr lang="en-US" dirty="0" err="1">
                <a:sym typeface="Symbol" pitchFamily="18" charset="2"/>
              </a:rPr>
              <a:t>theur</a:t>
            </a:r>
            <a:r>
              <a:rPr lang="en-US" dirty="0">
                <a:sym typeface="Symbol" pitchFamily="18" charset="2"/>
              </a:rPr>
              <a:t>, the </a:t>
            </a:r>
            <a:r>
              <a:rPr lang="en-US" dirty="0" err="1">
                <a:sym typeface="Symbol" pitchFamily="18" charset="2"/>
              </a:rPr>
              <a:t>bubalus</a:t>
            </a:r>
            <a:r>
              <a:rPr lang="en-US" dirty="0">
                <a:sym typeface="Symbol" pitchFamily="18" charset="2"/>
              </a:rPr>
              <a:t> of </a:t>
            </a:r>
            <a:r>
              <a:rPr lang="en-US" dirty="0" err="1">
                <a:sym typeface="Symbol" pitchFamily="18" charset="2"/>
              </a:rPr>
              <a:t>Belon</a:t>
            </a:r>
            <a:r>
              <a:rPr lang="en-US" dirty="0">
                <a:sym typeface="Symbol" pitchFamily="18" charset="2"/>
              </a:rPr>
              <a:t>, Scottish bison</a:t>
            </a:r>
            <a:endParaRPr lang="cs-CZ" dirty="0">
              <a:sym typeface="Symbol" pitchFamily="18" charset="2"/>
            </a:endParaRPr>
          </a:p>
          <a:p>
            <a:pPr>
              <a:spcAft>
                <a:spcPts val="600"/>
              </a:spcAft>
            </a:pPr>
            <a:r>
              <a:rPr lang="en-US" dirty="0">
                <a:sym typeface="Symbol" pitchFamily="18" charset="2"/>
              </a:rPr>
              <a:t>  … Aristotle: </a:t>
            </a:r>
            <a:r>
              <a:rPr lang="en-US" dirty="0" err="1">
                <a:sym typeface="Symbol" pitchFamily="18" charset="2"/>
              </a:rPr>
              <a:t>bonasus</a:t>
            </a:r>
            <a:r>
              <a:rPr lang="en-US" dirty="0">
                <a:sym typeface="Symbol" pitchFamily="18" charset="2"/>
              </a:rPr>
              <a:t> </a:t>
            </a:r>
            <a:r>
              <a:rPr lang="cs-CZ" dirty="0">
                <a:sym typeface="Symbol" pitchFamily="18" charset="2"/>
              </a:rPr>
              <a:t> </a:t>
            </a:r>
            <a:r>
              <a:rPr lang="cs-CZ" dirty="0" err="1">
                <a:sym typeface="Symbol" pitchFamily="18" charset="2"/>
              </a:rPr>
              <a:t>the</a:t>
            </a:r>
            <a:r>
              <a:rPr lang="cs-CZ" dirty="0">
                <a:sym typeface="Symbol" pitchFamily="18" charset="2"/>
              </a:rPr>
              <a:t> </a:t>
            </a:r>
            <a:r>
              <a:rPr lang="cs-CZ" dirty="0" err="1">
                <a:sym typeface="Symbol" pitchFamily="18" charset="2"/>
              </a:rPr>
              <a:t>same</a:t>
            </a:r>
            <a:r>
              <a:rPr lang="en-US" dirty="0">
                <a:sym typeface="Symbol" pitchFamily="18" charset="2"/>
              </a:rPr>
              <a:t>?</a:t>
            </a:r>
            <a:endParaRPr lang="cs-CZ" sz="2400" dirty="0">
              <a:sym typeface="Symbol" pitchFamily="18" charset="2"/>
            </a:endParaRPr>
          </a:p>
        </p:txBody>
      </p:sp>
      <p:pic>
        <p:nvPicPr>
          <p:cNvPr id="337926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4911" y="2743200"/>
            <a:ext cx="2872152" cy="3461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512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12666" y="233363"/>
            <a:ext cx="3418553" cy="2196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5126" name="TextovéPole 5"/>
          <p:cNvSpPr txBox="1">
            <a:spLocks noChangeArrowheads="1"/>
          </p:cNvSpPr>
          <p:nvPr/>
        </p:nvSpPr>
        <p:spPr bwMode="auto">
          <a:xfrm>
            <a:off x="6311986" y="6107584"/>
            <a:ext cx="177805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 err="1">
                <a:solidFill>
                  <a:srgbClr val="003399"/>
                </a:solidFill>
              </a:rPr>
              <a:t>Carolus</a:t>
            </a:r>
            <a:r>
              <a:rPr lang="en-US" sz="1600" dirty="0">
                <a:solidFill>
                  <a:srgbClr val="003399"/>
                </a:solidFill>
              </a:rPr>
              <a:t> Linnaeus</a:t>
            </a:r>
            <a:endParaRPr lang="cs-CZ" sz="1600" dirty="0">
              <a:solidFill>
                <a:srgbClr val="003399"/>
              </a:solidFill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461963" y="2667772"/>
            <a:ext cx="4870372" cy="2693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en-US" sz="2400" dirty="0">
                <a:solidFill>
                  <a:srgbClr val="F00000"/>
                </a:solidFill>
                <a:sym typeface="Symbol" pitchFamily="18" charset="2"/>
              </a:rPr>
              <a:t>2. Carolus Linnaeus: </a:t>
            </a:r>
          </a:p>
          <a:p>
            <a:pPr defTabSz="360000">
              <a:spcAft>
                <a:spcPts val="1000"/>
              </a:spcAft>
            </a:pPr>
            <a:r>
              <a:rPr lang="en-US" dirty="0">
                <a:sym typeface="Symbol" pitchFamily="18" charset="2"/>
              </a:rPr>
              <a:t>1735 </a:t>
            </a:r>
            <a:r>
              <a:rPr lang="en-US" i="1" dirty="0" err="1">
                <a:sym typeface="Symbol" pitchFamily="18" charset="2"/>
              </a:rPr>
              <a:t>Systema</a:t>
            </a:r>
            <a:r>
              <a:rPr lang="en-US" i="1" dirty="0">
                <a:sym typeface="Symbol" pitchFamily="18" charset="2"/>
              </a:rPr>
              <a:t> </a:t>
            </a:r>
            <a:r>
              <a:rPr lang="en-US" i="1" dirty="0" err="1">
                <a:sym typeface="Symbol" pitchFamily="18" charset="2"/>
              </a:rPr>
              <a:t>Naturae</a:t>
            </a:r>
            <a:br>
              <a:rPr lang="en-US" i="1" dirty="0">
                <a:sym typeface="Symbol" pitchFamily="18" charset="2"/>
              </a:rPr>
            </a:br>
            <a:endParaRPr lang="en-US" i="1" dirty="0">
              <a:sym typeface="Symbol" pitchFamily="18" charset="2"/>
            </a:endParaRPr>
          </a:p>
          <a:p>
            <a:pPr defTabSz="360000">
              <a:spcAft>
                <a:spcPts val="1000"/>
              </a:spcAft>
            </a:pPr>
            <a:r>
              <a:rPr lang="en-US" dirty="0">
                <a:sym typeface="Symbol" pitchFamily="18" charset="2"/>
              </a:rPr>
              <a:t>binomial nomenclature: genus + species</a:t>
            </a:r>
          </a:p>
          <a:p>
            <a:pPr defTabSz="360000">
              <a:spcAft>
                <a:spcPts val="1000"/>
              </a:spcAft>
            </a:pPr>
            <a:r>
              <a:rPr lang="en-US" dirty="0">
                <a:sym typeface="Symbol" pitchFamily="18" charset="2"/>
              </a:rPr>
              <a:t>hierarchical classification: </a:t>
            </a:r>
            <a:br>
              <a:rPr lang="en-US" dirty="0">
                <a:sym typeface="Symbol" pitchFamily="18" charset="2"/>
              </a:rPr>
            </a:br>
            <a:r>
              <a:rPr lang="en-US" dirty="0">
                <a:sym typeface="Symbol" pitchFamily="18" charset="2"/>
              </a:rPr>
              <a:t>	kingdom, phylum, class, order, family, </a:t>
            </a:r>
            <a:br>
              <a:rPr lang="en-US" dirty="0">
                <a:sym typeface="Symbol" pitchFamily="18" charset="2"/>
              </a:rPr>
            </a:br>
            <a:r>
              <a:rPr lang="en-US" dirty="0">
                <a:sym typeface="Symbol" pitchFamily="18" charset="2"/>
              </a:rPr>
              <a:t>     genus, species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6" grpId="0"/>
      <p:bldP spid="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460375"/>
            <a:ext cx="2519363" cy="126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Text Box 17"/>
          <p:cNvSpPr txBox="1">
            <a:spLocks noChangeArrowheads="1"/>
          </p:cNvSpPr>
          <p:nvPr/>
        </p:nvSpPr>
        <p:spPr bwMode="auto">
          <a:xfrm>
            <a:off x="2917825" y="481013"/>
            <a:ext cx="609437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b="1" dirty="0" err="1">
                <a:solidFill>
                  <a:srgbClr val="F00000"/>
                </a:solidFill>
              </a:rPr>
              <a:t>Devonian</a:t>
            </a:r>
            <a:r>
              <a:rPr lang="cs-CZ" b="1" dirty="0">
                <a:solidFill>
                  <a:srgbClr val="F00000"/>
                </a:solidFill>
              </a:rPr>
              <a:t>:</a:t>
            </a:r>
            <a:r>
              <a:rPr lang="cs-CZ" b="1" dirty="0"/>
              <a:t> </a:t>
            </a:r>
          </a:p>
          <a:p>
            <a:r>
              <a:rPr lang="cs-CZ" dirty="0" err="1"/>
              <a:t>radiation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fishes</a:t>
            </a:r>
            <a:r>
              <a:rPr lang="cs-CZ" dirty="0"/>
              <a:t>, </a:t>
            </a:r>
            <a:r>
              <a:rPr lang="cs-CZ" dirty="0" err="1"/>
              <a:t>first</a:t>
            </a:r>
            <a:r>
              <a:rPr lang="cs-CZ" dirty="0"/>
              <a:t> </a:t>
            </a:r>
            <a:r>
              <a:rPr lang="cs-CZ" dirty="0" err="1"/>
              <a:t>sharks</a:t>
            </a:r>
            <a:r>
              <a:rPr lang="cs-CZ" dirty="0"/>
              <a:t>, lobe-</a:t>
            </a:r>
            <a:r>
              <a:rPr lang="cs-CZ" dirty="0" err="1"/>
              <a:t>finned</a:t>
            </a:r>
            <a:r>
              <a:rPr lang="cs-CZ" dirty="0"/>
              <a:t> </a:t>
            </a:r>
            <a:r>
              <a:rPr lang="cs-CZ" dirty="0" err="1"/>
              <a:t>fishes</a:t>
            </a:r>
            <a:r>
              <a:rPr lang="cs-CZ" dirty="0"/>
              <a:t>, </a:t>
            </a:r>
            <a:r>
              <a:rPr lang="cs-CZ" dirty="0" err="1"/>
              <a:t>amphibians</a:t>
            </a:r>
            <a:br>
              <a:rPr lang="cs-CZ" dirty="0"/>
            </a:br>
            <a:r>
              <a:rPr lang="cs-CZ" dirty="0" err="1"/>
              <a:t>the</a:t>
            </a:r>
            <a:r>
              <a:rPr lang="cs-CZ" dirty="0"/>
              <a:t> end: </a:t>
            </a:r>
            <a:r>
              <a:rPr lang="cs-CZ" dirty="0">
                <a:solidFill>
                  <a:srgbClr val="003399"/>
                </a:solidFill>
              </a:rPr>
              <a:t>2nd </a:t>
            </a:r>
            <a:r>
              <a:rPr lang="cs-CZ" dirty="0" err="1">
                <a:solidFill>
                  <a:srgbClr val="003399"/>
                </a:solidFill>
              </a:rPr>
              <a:t>mass</a:t>
            </a:r>
            <a:r>
              <a:rPr lang="cs-CZ" dirty="0">
                <a:solidFill>
                  <a:srgbClr val="003399"/>
                </a:solidFill>
              </a:rPr>
              <a:t> </a:t>
            </a:r>
            <a:r>
              <a:rPr lang="cs-CZ" dirty="0" err="1">
                <a:solidFill>
                  <a:srgbClr val="003399"/>
                </a:solidFill>
              </a:rPr>
              <a:t>extinction</a:t>
            </a:r>
            <a:endParaRPr lang="cs-CZ" dirty="0">
              <a:solidFill>
                <a:srgbClr val="003399"/>
              </a:solidFill>
            </a:endParaRPr>
          </a:p>
        </p:txBody>
      </p:sp>
      <p:pic>
        <p:nvPicPr>
          <p:cNvPr id="29700" name="Picture 1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18275" y="1211263"/>
            <a:ext cx="2419350" cy="154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29701" name="Text Box 19"/>
          <p:cNvSpPr txBox="1">
            <a:spLocks noChangeArrowheads="1"/>
          </p:cNvSpPr>
          <p:nvPr/>
        </p:nvSpPr>
        <p:spPr bwMode="auto">
          <a:xfrm>
            <a:off x="7648575" y="2428875"/>
            <a:ext cx="12795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400" i="1">
                <a:solidFill>
                  <a:srgbClr val="FFFF00"/>
                </a:solidFill>
              </a:rPr>
              <a:t>Acanthostega</a:t>
            </a:r>
          </a:p>
        </p:txBody>
      </p:sp>
      <p:sp>
        <p:nvSpPr>
          <p:cNvPr id="29702" name="Text Box 20"/>
          <p:cNvSpPr txBox="1">
            <a:spLocks noChangeArrowheads="1"/>
          </p:cNvSpPr>
          <p:nvPr/>
        </p:nvSpPr>
        <p:spPr bwMode="auto">
          <a:xfrm>
            <a:off x="7664450" y="1292225"/>
            <a:ext cx="12001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400" i="1">
                <a:solidFill>
                  <a:srgbClr val="FFFF00"/>
                </a:solidFill>
              </a:rPr>
              <a:t>Ichthyostega</a:t>
            </a:r>
          </a:p>
        </p:txBody>
      </p:sp>
      <p:grpSp>
        <p:nvGrpSpPr>
          <p:cNvPr id="2" name="Group 31"/>
          <p:cNvGrpSpPr>
            <a:grpSpLocks/>
          </p:cNvGrpSpPr>
          <p:nvPr/>
        </p:nvGrpSpPr>
        <p:grpSpPr bwMode="auto">
          <a:xfrm>
            <a:off x="250825" y="2633663"/>
            <a:ext cx="8656638" cy="1725612"/>
            <a:chOff x="158" y="1659"/>
            <a:chExt cx="5453" cy="1087"/>
          </a:xfrm>
        </p:grpSpPr>
        <p:pic>
          <p:nvPicPr>
            <p:cNvPr id="29709" name="Picture 10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58" y="1659"/>
              <a:ext cx="1587" cy="7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9710" name="Text Box 18"/>
            <p:cNvSpPr txBox="1">
              <a:spLocks noChangeArrowheads="1"/>
            </p:cNvSpPr>
            <p:nvPr/>
          </p:nvSpPr>
          <p:spPr bwMode="auto">
            <a:xfrm>
              <a:off x="1838" y="1780"/>
              <a:ext cx="2164" cy="6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cs-CZ" b="1" dirty="0" err="1">
                  <a:solidFill>
                    <a:srgbClr val="F00000"/>
                  </a:solidFill>
                </a:rPr>
                <a:t>Carboniferous</a:t>
              </a:r>
              <a:r>
                <a:rPr lang="cs-CZ" b="1" dirty="0">
                  <a:solidFill>
                    <a:srgbClr val="F00000"/>
                  </a:solidFill>
                </a:rPr>
                <a:t>:</a:t>
              </a:r>
              <a:r>
                <a:rPr lang="cs-CZ" b="1" dirty="0"/>
                <a:t> </a:t>
              </a:r>
            </a:p>
            <a:p>
              <a:r>
                <a:rPr lang="cs-CZ" dirty="0" err="1"/>
                <a:t>calamites</a:t>
              </a:r>
              <a:r>
                <a:rPr lang="cs-CZ" dirty="0"/>
                <a:t>, </a:t>
              </a:r>
              <a:r>
                <a:rPr lang="cs-CZ" dirty="0" err="1"/>
                <a:t>insects</a:t>
              </a:r>
              <a:r>
                <a:rPr lang="cs-CZ" dirty="0"/>
                <a:t>, </a:t>
              </a:r>
              <a:r>
                <a:rPr lang="cs-CZ" dirty="0" err="1"/>
                <a:t>first</a:t>
              </a:r>
              <a:r>
                <a:rPr lang="cs-CZ" dirty="0"/>
                <a:t> </a:t>
              </a:r>
              <a:r>
                <a:rPr lang="cs-CZ" dirty="0" err="1"/>
                <a:t>reptiles</a:t>
              </a:r>
              <a:endParaRPr lang="cs-CZ" dirty="0"/>
            </a:p>
          </p:txBody>
        </p:sp>
        <p:pic>
          <p:nvPicPr>
            <p:cNvPr id="29711" name="Picture 2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111" y="1792"/>
              <a:ext cx="1500" cy="9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9712" name="Text Box 23"/>
            <p:cNvSpPr txBox="1">
              <a:spLocks noChangeArrowheads="1"/>
            </p:cNvSpPr>
            <p:nvPr/>
          </p:nvSpPr>
          <p:spPr bwMode="auto">
            <a:xfrm>
              <a:off x="3424" y="2378"/>
              <a:ext cx="906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cs-CZ" sz="1600" i="1" dirty="0" err="1"/>
                <a:t>Archaeothyris</a:t>
              </a:r>
              <a:endParaRPr lang="cs-CZ" sz="1600" i="1" dirty="0"/>
            </a:p>
            <a:p>
              <a:pPr algn="ctr"/>
              <a:r>
                <a:rPr lang="cs-CZ" sz="1600" dirty="0"/>
                <a:t>(</a:t>
              </a:r>
              <a:r>
                <a:rPr lang="cs-CZ" sz="1600" dirty="0" err="1"/>
                <a:t>Synapsida</a:t>
              </a:r>
              <a:r>
                <a:rPr lang="cs-CZ" sz="1600" dirty="0"/>
                <a:t>)</a:t>
              </a:r>
            </a:p>
          </p:txBody>
        </p:sp>
      </p:grpSp>
      <p:grpSp>
        <p:nvGrpSpPr>
          <p:cNvPr id="3" name="Group 30"/>
          <p:cNvGrpSpPr>
            <a:grpSpLocks/>
          </p:cNvGrpSpPr>
          <p:nvPr/>
        </p:nvGrpSpPr>
        <p:grpSpPr bwMode="auto">
          <a:xfrm>
            <a:off x="250825" y="4724400"/>
            <a:ext cx="8732838" cy="1860550"/>
            <a:chOff x="158" y="2976"/>
            <a:chExt cx="5501" cy="1172"/>
          </a:xfrm>
        </p:grpSpPr>
        <p:pic>
          <p:nvPicPr>
            <p:cNvPr id="29705" name="Picture 12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58" y="3186"/>
              <a:ext cx="1587" cy="7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706" name="Picture 13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901" y="2976"/>
              <a:ext cx="1758" cy="11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  <p:sp>
          <p:nvSpPr>
            <p:cNvPr id="29707" name="Text Box 24"/>
            <p:cNvSpPr txBox="1">
              <a:spLocks noChangeArrowheads="1"/>
            </p:cNvSpPr>
            <p:nvPr/>
          </p:nvSpPr>
          <p:spPr bwMode="auto">
            <a:xfrm>
              <a:off x="1838" y="3248"/>
              <a:ext cx="2164" cy="8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cs-CZ" b="1" dirty="0" err="1">
                  <a:solidFill>
                    <a:srgbClr val="F00000"/>
                  </a:solidFill>
                </a:rPr>
                <a:t>Permian</a:t>
              </a:r>
              <a:r>
                <a:rPr lang="cs-CZ" b="1" dirty="0">
                  <a:solidFill>
                    <a:srgbClr val="F00000"/>
                  </a:solidFill>
                </a:rPr>
                <a:t>:</a:t>
              </a:r>
              <a:r>
                <a:rPr lang="cs-CZ" b="1" dirty="0"/>
                <a:t> </a:t>
              </a:r>
            </a:p>
            <a:p>
              <a:r>
                <a:rPr lang="cs-CZ" dirty="0"/>
                <a:t>Pangea</a:t>
              </a:r>
            </a:p>
            <a:p>
              <a:r>
                <a:rPr lang="cs-CZ" dirty="0" err="1"/>
                <a:t>Therapsida</a:t>
              </a:r>
              <a:r>
                <a:rPr lang="cs-CZ" dirty="0"/>
                <a:t> (</a:t>
              </a:r>
              <a:r>
                <a:rPr lang="cs-CZ" dirty="0">
                  <a:sym typeface="Symbol" pitchFamily="18" charset="2"/>
                </a:rPr>
                <a:t> </a:t>
              </a:r>
              <a:r>
                <a:rPr lang="cs-CZ" dirty="0" err="1">
                  <a:sym typeface="Symbol" pitchFamily="18" charset="2"/>
                </a:rPr>
                <a:t>mammals</a:t>
              </a:r>
              <a:r>
                <a:rPr lang="cs-CZ" dirty="0">
                  <a:sym typeface="Symbol" pitchFamily="18" charset="2"/>
                </a:rPr>
                <a:t>)</a:t>
              </a:r>
            </a:p>
            <a:p>
              <a:r>
                <a:rPr lang="cs-CZ" dirty="0" err="1"/>
                <a:t>the</a:t>
              </a:r>
              <a:r>
                <a:rPr lang="cs-CZ" dirty="0"/>
                <a:t> end: </a:t>
              </a:r>
              <a:r>
                <a:rPr lang="cs-CZ" dirty="0">
                  <a:solidFill>
                    <a:srgbClr val="003399"/>
                  </a:solidFill>
                </a:rPr>
                <a:t>3rd </a:t>
              </a:r>
              <a:r>
                <a:rPr lang="cs-CZ" dirty="0" err="1">
                  <a:solidFill>
                    <a:srgbClr val="003399"/>
                  </a:solidFill>
                </a:rPr>
                <a:t>mass</a:t>
              </a:r>
              <a:r>
                <a:rPr lang="cs-CZ" dirty="0">
                  <a:solidFill>
                    <a:srgbClr val="003399"/>
                  </a:solidFill>
                </a:rPr>
                <a:t> </a:t>
              </a:r>
              <a:r>
                <a:rPr lang="cs-CZ" dirty="0" err="1">
                  <a:solidFill>
                    <a:srgbClr val="003399"/>
                  </a:solidFill>
                </a:rPr>
                <a:t>extinction</a:t>
              </a:r>
              <a:endParaRPr lang="cs-CZ" dirty="0">
                <a:solidFill>
                  <a:srgbClr val="003399"/>
                </a:solidFill>
              </a:endParaRPr>
            </a:p>
          </p:txBody>
        </p:sp>
        <p:sp>
          <p:nvSpPr>
            <p:cNvPr id="29708" name="Text Box 25"/>
            <p:cNvSpPr txBox="1">
              <a:spLocks noChangeArrowheads="1"/>
            </p:cNvSpPr>
            <p:nvPr/>
          </p:nvSpPr>
          <p:spPr bwMode="auto">
            <a:xfrm>
              <a:off x="2966" y="3063"/>
              <a:ext cx="948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cs-CZ" sz="1600" i="1" dirty="0" err="1"/>
                <a:t>Edaphosaurus</a:t>
              </a:r>
              <a:br>
                <a:rPr lang="cs-CZ" sz="1600" dirty="0"/>
              </a:br>
              <a:r>
                <a:rPr lang="cs-CZ" sz="1600" dirty="0"/>
                <a:t>(</a:t>
              </a:r>
              <a:r>
                <a:rPr lang="cs-CZ" sz="1600" dirty="0" err="1"/>
                <a:t>Pelycosauria</a:t>
              </a:r>
              <a:r>
                <a:rPr lang="cs-CZ" sz="1600" dirty="0"/>
                <a:t>)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6538" y="744538"/>
            <a:ext cx="2519362" cy="126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4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18380" y="2329770"/>
            <a:ext cx="1503363" cy="166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6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14903" y="4670108"/>
            <a:ext cx="2649538" cy="158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7" name="Text Box 14"/>
          <p:cNvSpPr txBox="1">
            <a:spLocks noChangeArrowheads="1"/>
          </p:cNvSpPr>
          <p:nvPr/>
        </p:nvSpPr>
        <p:spPr bwMode="auto">
          <a:xfrm>
            <a:off x="3755932" y="199421"/>
            <a:ext cx="156966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1" dirty="0" err="1">
                <a:solidFill>
                  <a:srgbClr val="F00000"/>
                </a:solidFill>
              </a:rPr>
              <a:t>Mesozoic</a:t>
            </a:r>
            <a:endParaRPr lang="cs-CZ" sz="2400" b="1" dirty="0">
              <a:solidFill>
                <a:srgbClr val="F00000"/>
              </a:solidFill>
            </a:endParaRPr>
          </a:p>
        </p:txBody>
      </p:sp>
      <p:sp>
        <p:nvSpPr>
          <p:cNvPr id="30728" name="Text Box 16"/>
          <p:cNvSpPr txBox="1">
            <a:spLocks noChangeArrowheads="1"/>
          </p:cNvSpPr>
          <p:nvPr/>
        </p:nvSpPr>
        <p:spPr bwMode="auto">
          <a:xfrm>
            <a:off x="2842398" y="661086"/>
            <a:ext cx="6421951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 dirty="0" err="1">
                <a:solidFill>
                  <a:srgbClr val="F00000"/>
                </a:solidFill>
              </a:rPr>
              <a:t>Triassic</a:t>
            </a:r>
            <a:r>
              <a:rPr lang="cs-CZ" b="1" dirty="0">
                <a:solidFill>
                  <a:srgbClr val="F00000"/>
                </a:solidFill>
              </a:rPr>
              <a:t>:</a:t>
            </a:r>
          </a:p>
          <a:p>
            <a:r>
              <a:rPr lang="cs-CZ" dirty="0" err="1"/>
              <a:t>butterflies</a:t>
            </a:r>
            <a:r>
              <a:rPr lang="cs-CZ" dirty="0"/>
              <a:t>, </a:t>
            </a:r>
            <a:r>
              <a:rPr lang="cs-CZ" dirty="0" err="1"/>
              <a:t>dipterans</a:t>
            </a:r>
            <a:endParaRPr lang="cs-CZ" dirty="0"/>
          </a:p>
          <a:p>
            <a:r>
              <a:rPr lang="cs-CZ" dirty="0" err="1"/>
              <a:t>radiation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reptiles</a:t>
            </a:r>
            <a:r>
              <a:rPr lang="cs-CZ" dirty="0"/>
              <a:t> (</a:t>
            </a:r>
            <a:r>
              <a:rPr lang="cs-CZ" dirty="0" err="1"/>
              <a:t>tortoises</a:t>
            </a:r>
            <a:r>
              <a:rPr lang="cs-CZ" dirty="0"/>
              <a:t>, </a:t>
            </a:r>
            <a:r>
              <a:rPr lang="cs-CZ" dirty="0" err="1"/>
              <a:t>ichthyosars</a:t>
            </a:r>
            <a:r>
              <a:rPr lang="cs-CZ" dirty="0"/>
              <a:t>, </a:t>
            </a:r>
            <a:r>
              <a:rPr lang="cs-CZ" dirty="0" err="1"/>
              <a:t>plesiosaurs</a:t>
            </a:r>
            <a:r>
              <a:rPr lang="cs-CZ" dirty="0"/>
              <a:t>,</a:t>
            </a:r>
          </a:p>
          <a:p>
            <a:r>
              <a:rPr lang="cs-CZ" dirty="0" err="1"/>
              <a:t>pterosaurs</a:t>
            </a:r>
            <a:r>
              <a:rPr lang="cs-CZ" dirty="0"/>
              <a:t>)</a:t>
            </a:r>
          </a:p>
          <a:p>
            <a:r>
              <a:rPr lang="cs-CZ" dirty="0" err="1"/>
              <a:t>the</a:t>
            </a:r>
            <a:r>
              <a:rPr lang="cs-CZ" dirty="0"/>
              <a:t> end: </a:t>
            </a:r>
            <a:r>
              <a:rPr lang="cs-CZ" dirty="0" err="1"/>
              <a:t>dinosars</a:t>
            </a:r>
            <a:r>
              <a:rPr lang="cs-CZ" dirty="0"/>
              <a:t>, </a:t>
            </a:r>
            <a:r>
              <a:rPr lang="cs-CZ" dirty="0" err="1"/>
              <a:t>mammals</a:t>
            </a:r>
            <a:r>
              <a:rPr lang="cs-CZ" dirty="0"/>
              <a:t>, </a:t>
            </a:r>
            <a:r>
              <a:rPr lang="cs-CZ" dirty="0">
                <a:solidFill>
                  <a:srgbClr val="003399"/>
                </a:solidFill>
              </a:rPr>
              <a:t>4th </a:t>
            </a:r>
            <a:r>
              <a:rPr lang="cs-CZ" dirty="0" err="1">
                <a:solidFill>
                  <a:srgbClr val="003399"/>
                </a:solidFill>
              </a:rPr>
              <a:t>extinction</a:t>
            </a:r>
            <a:endParaRPr lang="cs-CZ" dirty="0">
              <a:solidFill>
                <a:srgbClr val="003399"/>
              </a:solidFill>
            </a:endParaRPr>
          </a:p>
        </p:txBody>
      </p:sp>
      <p:sp>
        <p:nvSpPr>
          <p:cNvPr id="30730" name="Text Box 18"/>
          <p:cNvSpPr txBox="1">
            <a:spLocks noChangeArrowheads="1"/>
          </p:cNvSpPr>
          <p:nvPr/>
        </p:nvSpPr>
        <p:spPr bwMode="auto">
          <a:xfrm>
            <a:off x="6449423" y="2677660"/>
            <a:ext cx="133562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dirty="0" err="1"/>
              <a:t>ichthyosaurs</a:t>
            </a:r>
            <a:endParaRPr lang="cs-CZ" sz="1600" dirty="0"/>
          </a:p>
        </p:txBody>
      </p:sp>
      <p:sp>
        <p:nvSpPr>
          <p:cNvPr id="30732" name="Text Box 20"/>
          <p:cNvSpPr txBox="1">
            <a:spLocks noChangeArrowheads="1"/>
          </p:cNvSpPr>
          <p:nvPr/>
        </p:nvSpPr>
        <p:spPr bwMode="auto">
          <a:xfrm>
            <a:off x="7632020" y="5616575"/>
            <a:ext cx="115448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dirty="0" err="1"/>
              <a:t>pterosaurs</a:t>
            </a:r>
            <a:endParaRPr lang="cs-CZ" sz="1600" dirty="0"/>
          </a:p>
        </p:txBody>
      </p:sp>
      <p:sp>
        <p:nvSpPr>
          <p:cNvPr id="30733" name="Text Box 23"/>
          <p:cNvSpPr txBox="1">
            <a:spLocks noChangeArrowheads="1"/>
          </p:cNvSpPr>
          <p:nvPr/>
        </p:nvSpPr>
        <p:spPr bwMode="auto">
          <a:xfrm>
            <a:off x="201613" y="3101975"/>
            <a:ext cx="184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cs-CZ" b="1"/>
          </a:p>
        </p:txBody>
      </p:sp>
      <p:sp>
        <p:nvSpPr>
          <p:cNvPr id="30734" name="Text Box 25"/>
          <p:cNvSpPr txBox="1">
            <a:spLocks noChangeArrowheads="1"/>
          </p:cNvSpPr>
          <p:nvPr/>
        </p:nvSpPr>
        <p:spPr bwMode="auto">
          <a:xfrm>
            <a:off x="647700" y="2308225"/>
            <a:ext cx="184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cs-CZ" b="1"/>
          </a:p>
        </p:txBody>
      </p:sp>
      <p:grpSp>
        <p:nvGrpSpPr>
          <p:cNvPr id="2" name="Group 30"/>
          <p:cNvGrpSpPr>
            <a:grpSpLocks/>
          </p:cNvGrpSpPr>
          <p:nvPr/>
        </p:nvGrpSpPr>
        <p:grpSpPr bwMode="auto">
          <a:xfrm>
            <a:off x="217488" y="2462213"/>
            <a:ext cx="6497637" cy="4165600"/>
            <a:chOff x="137" y="1551"/>
            <a:chExt cx="4093" cy="2624"/>
          </a:xfrm>
        </p:grpSpPr>
        <p:pic>
          <p:nvPicPr>
            <p:cNvPr id="30736" name="Picture 9"/>
            <p:cNvPicPr>
              <a:picLocks noChangeAspect="1" noChangeArrowheads="1"/>
            </p:cNvPicPr>
            <p:nvPr/>
          </p:nvPicPr>
          <p:blipFill>
            <a:blip r:embed="rId6" cstate="print">
              <a:lum contrast="10000"/>
            </a:blip>
            <a:srcRect/>
            <a:stretch>
              <a:fillRect/>
            </a:stretch>
          </p:blipFill>
          <p:spPr bwMode="auto">
            <a:xfrm>
              <a:off x="1155" y="1551"/>
              <a:ext cx="1534" cy="10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737" name="Picture 10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42" y="2217"/>
              <a:ext cx="1751" cy="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738" name="Picture 12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984" y="2713"/>
              <a:ext cx="1581" cy="7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739" name="Picture 13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72" y="3292"/>
              <a:ext cx="1990" cy="8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  <p:sp>
          <p:nvSpPr>
            <p:cNvPr id="30740" name="Text Box 21"/>
            <p:cNvSpPr txBox="1">
              <a:spLocks noChangeArrowheads="1"/>
            </p:cNvSpPr>
            <p:nvPr/>
          </p:nvSpPr>
          <p:spPr bwMode="auto">
            <a:xfrm>
              <a:off x="2761" y="3420"/>
              <a:ext cx="96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cs-CZ" sz="1600" dirty="0" err="1"/>
                <a:t>cynodont</a:t>
              </a:r>
              <a:endParaRPr lang="cs-CZ" sz="1600" dirty="0"/>
            </a:p>
            <a:p>
              <a:pPr algn="ctr"/>
              <a:r>
                <a:rPr lang="cs-CZ" sz="1600" dirty="0"/>
                <a:t>(</a:t>
              </a:r>
              <a:r>
                <a:rPr lang="cs-CZ" sz="1600" i="1" dirty="0" err="1"/>
                <a:t>Cynognathus</a:t>
              </a:r>
              <a:r>
                <a:rPr lang="cs-CZ" sz="1600" dirty="0"/>
                <a:t>)</a:t>
              </a:r>
            </a:p>
          </p:txBody>
        </p:sp>
        <p:sp>
          <p:nvSpPr>
            <p:cNvPr id="30741" name="Text Box 22"/>
            <p:cNvSpPr txBox="1">
              <a:spLocks noChangeArrowheads="1"/>
            </p:cNvSpPr>
            <p:nvPr/>
          </p:nvSpPr>
          <p:spPr bwMode="auto">
            <a:xfrm>
              <a:off x="2174" y="3940"/>
              <a:ext cx="2056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600" dirty="0"/>
                <a:t>primitive </a:t>
              </a:r>
              <a:r>
                <a:rPr lang="cs-CZ" sz="1600" dirty="0" err="1"/>
                <a:t>mammal</a:t>
              </a:r>
              <a:r>
                <a:rPr lang="cs-CZ" sz="1600" dirty="0"/>
                <a:t> (</a:t>
              </a:r>
              <a:r>
                <a:rPr lang="cs-CZ" sz="1600" i="1" dirty="0" err="1"/>
                <a:t>Castorocauda</a:t>
              </a:r>
              <a:r>
                <a:rPr lang="cs-CZ" sz="1600" dirty="0"/>
                <a:t>)</a:t>
              </a:r>
            </a:p>
          </p:txBody>
        </p:sp>
        <p:sp>
          <p:nvSpPr>
            <p:cNvPr id="30742" name="Text Box 24"/>
            <p:cNvSpPr txBox="1">
              <a:spLocks noChangeArrowheads="1"/>
            </p:cNvSpPr>
            <p:nvPr/>
          </p:nvSpPr>
          <p:spPr bwMode="auto">
            <a:xfrm>
              <a:off x="137" y="2953"/>
              <a:ext cx="762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600" dirty="0" err="1"/>
                <a:t>Therapsida</a:t>
              </a:r>
              <a:endParaRPr lang="cs-CZ" sz="1600" dirty="0"/>
            </a:p>
          </p:txBody>
        </p:sp>
        <p:sp>
          <p:nvSpPr>
            <p:cNvPr id="30743" name="Text Box 26"/>
            <p:cNvSpPr txBox="1">
              <a:spLocks noChangeArrowheads="1"/>
            </p:cNvSpPr>
            <p:nvPr/>
          </p:nvSpPr>
          <p:spPr bwMode="auto">
            <a:xfrm>
              <a:off x="150" y="1589"/>
              <a:ext cx="1035" cy="5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cs-CZ" sz="1600" dirty="0" err="1"/>
                <a:t>synapsid</a:t>
              </a:r>
              <a:endParaRPr lang="cs-CZ" sz="1600" dirty="0"/>
            </a:p>
            <a:p>
              <a:pPr algn="ctr"/>
              <a:r>
                <a:rPr lang="cs-CZ" sz="1600" dirty="0" err="1"/>
                <a:t>Pelycosauria</a:t>
              </a:r>
              <a:endParaRPr lang="cs-CZ" sz="1600" dirty="0"/>
            </a:p>
            <a:p>
              <a:pPr algn="ctr"/>
              <a:r>
                <a:rPr lang="cs-CZ" sz="1600" dirty="0"/>
                <a:t>(</a:t>
              </a:r>
              <a:r>
                <a:rPr lang="cs-CZ" sz="1600" i="1" dirty="0" err="1"/>
                <a:t>Palaeohatteria</a:t>
              </a:r>
              <a:r>
                <a:rPr lang="cs-CZ" sz="1600" dirty="0"/>
                <a:t>)</a:t>
              </a:r>
            </a:p>
          </p:txBody>
        </p:sp>
        <p:sp>
          <p:nvSpPr>
            <p:cNvPr id="30744" name="Line 27"/>
            <p:cNvSpPr>
              <a:spLocks noChangeShapeType="1"/>
            </p:cNvSpPr>
            <p:nvPr/>
          </p:nvSpPr>
          <p:spPr bwMode="auto">
            <a:xfrm flipH="1">
              <a:off x="967" y="1995"/>
              <a:ext cx="356" cy="247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0745" name="Line 28"/>
            <p:cNvSpPr>
              <a:spLocks noChangeShapeType="1"/>
            </p:cNvSpPr>
            <p:nvPr/>
          </p:nvSpPr>
          <p:spPr bwMode="auto">
            <a:xfrm>
              <a:off x="1601" y="2945"/>
              <a:ext cx="467" cy="144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0746" name="Line 29"/>
            <p:cNvSpPr>
              <a:spLocks noChangeShapeType="1"/>
            </p:cNvSpPr>
            <p:nvPr/>
          </p:nvSpPr>
          <p:spPr bwMode="auto">
            <a:xfrm flipH="1">
              <a:off x="2005" y="3439"/>
              <a:ext cx="603" cy="295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</p:grpSp>
      <p:pic>
        <p:nvPicPr>
          <p:cNvPr id="30723" name="Picture 4"/>
          <p:cNvPicPr>
            <a:picLocks noChangeAspect="1" noChangeArrowheads="1"/>
          </p:cNvPicPr>
          <p:nvPr/>
        </p:nvPicPr>
        <p:blipFill>
          <a:blip r:embed="rId10" cstate="print"/>
          <a:srcRect t="14057"/>
          <a:stretch>
            <a:fillRect/>
          </a:stretch>
        </p:blipFill>
        <p:spPr bwMode="auto">
          <a:xfrm>
            <a:off x="5882368" y="3744686"/>
            <a:ext cx="3048000" cy="783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31" name="Text Box 19"/>
          <p:cNvSpPr txBox="1">
            <a:spLocks noChangeArrowheads="1"/>
          </p:cNvSpPr>
          <p:nvPr/>
        </p:nvSpPr>
        <p:spPr bwMode="auto">
          <a:xfrm>
            <a:off x="7450517" y="3404775"/>
            <a:ext cx="126509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dirty="0" err="1"/>
              <a:t>plesiosaurs</a:t>
            </a:r>
            <a:endParaRPr lang="cs-CZ" sz="1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https://ad8d0c4b-a-62cb3a1a-s-sites.googlegroups.com/site/palaeocritti/by-group/biarmosuchia/Biarmosuchus_NT.jpg?attachauth=ANoY7crfJHTDoL0B20prGrFWaRTRXv2QeHcBbqqa4JSu_qMfYFr5qLWmqeTjtJUi7d2QMa0jCRAsa_m-3UIArR_TkhL7T0O9B-wfvtG8meuKYvAGMaNHcNbEFSLut5_tyJ3tNFNQtPUEV0ksgsdyqC5L3YBNfIDLQJbL4QRnMFTZV62lw7bBFSf4PZUE_dIEmIFrNFQiBd4KBpbN6OrCIbYBuE6AuF5f-0Xs-cP-sPtgyzQt2Bvrf09BJij_0jeUNi7-GiX0i9fp&amp;attredirects=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463" y="3084513"/>
            <a:ext cx="6224587" cy="314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7" name="TextBox 3"/>
          <p:cNvSpPr txBox="1">
            <a:spLocks noChangeArrowheads="1"/>
          </p:cNvSpPr>
          <p:nvPr/>
        </p:nvSpPr>
        <p:spPr bwMode="auto">
          <a:xfrm>
            <a:off x="461963" y="969706"/>
            <a:ext cx="8882062" cy="1887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i="1" dirty="0" err="1"/>
              <a:t>Sphenacodon</a:t>
            </a:r>
            <a:r>
              <a:rPr lang="cs-CZ" dirty="0"/>
              <a:t>: </a:t>
            </a:r>
            <a:r>
              <a:rPr lang="cs-CZ" dirty="0" err="1"/>
              <a:t>Lower</a:t>
            </a:r>
            <a:r>
              <a:rPr lang="cs-CZ" dirty="0"/>
              <a:t> </a:t>
            </a:r>
            <a:r>
              <a:rPr lang="cs-CZ" dirty="0" err="1"/>
              <a:t>Permian</a:t>
            </a:r>
            <a:r>
              <a:rPr lang="cs-CZ" dirty="0"/>
              <a:t> (270</a:t>
            </a:r>
            <a:r>
              <a:rPr lang="en-US" dirty="0"/>
              <a:t> </a:t>
            </a:r>
            <a:r>
              <a:rPr lang="cs-CZ" dirty="0"/>
              <a:t>M ) – </a:t>
            </a:r>
            <a:r>
              <a:rPr lang="cs-CZ" dirty="0" err="1"/>
              <a:t>mandible</a:t>
            </a:r>
            <a:r>
              <a:rPr lang="cs-CZ" dirty="0"/>
              <a:t> </a:t>
            </a:r>
            <a:r>
              <a:rPr lang="cs-CZ" dirty="0" err="1"/>
              <a:t>from</a:t>
            </a:r>
            <a:r>
              <a:rPr lang="cs-CZ" dirty="0"/>
              <a:t> </a:t>
            </a:r>
            <a:r>
              <a:rPr lang="cs-CZ" dirty="0" err="1"/>
              <a:t>several</a:t>
            </a:r>
            <a:r>
              <a:rPr lang="cs-CZ" dirty="0"/>
              <a:t> </a:t>
            </a:r>
            <a:r>
              <a:rPr lang="cs-CZ" dirty="0" err="1"/>
              <a:t>bones</a:t>
            </a:r>
            <a:r>
              <a:rPr lang="cs-CZ" dirty="0"/>
              <a:t>, </a:t>
            </a:r>
            <a:br>
              <a:rPr lang="cs-CZ" dirty="0"/>
            </a:br>
            <a:r>
              <a:rPr lang="cs-CZ" dirty="0"/>
              <a:t>	reptile-</a:t>
            </a:r>
            <a:r>
              <a:rPr lang="cs-CZ" dirty="0" err="1"/>
              <a:t>like</a:t>
            </a:r>
            <a:r>
              <a:rPr lang="cs-CZ" dirty="0"/>
              <a:t> </a:t>
            </a:r>
            <a:r>
              <a:rPr lang="cs-CZ" dirty="0" err="1"/>
              <a:t>articulation</a:t>
            </a:r>
            <a:r>
              <a:rPr lang="cs-CZ" dirty="0"/>
              <a:t>, no </a:t>
            </a:r>
            <a:r>
              <a:rPr lang="cs-CZ" dirty="0" err="1"/>
              <a:t>eardrum</a:t>
            </a:r>
            <a:endParaRPr lang="cs-CZ" dirty="0"/>
          </a:p>
          <a:p>
            <a:pPr defTabSz="360000">
              <a:spcAft>
                <a:spcPts val="1000"/>
              </a:spcAft>
            </a:pPr>
            <a:endParaRPr lang="cs-CZ" dirty="0"/>
          </a:p>
          <a:p>
            <a:pPr defTabSz="360000">
              <a:spcAft>
                <a:spcPts val="1000"/>
              </a:spcAft>
            </a:pPr>
            <a:r>
              <a:rPr lang="cs-CZ" i="1" dirty="0" err="1"/>
              <a:t>Biarmosuchia</a:t>
            </a:r>
            <a:r>
              <a:rPr lang="cs-CZ" dirty="0"/>
              <a:t>: </a:t>
            </a:r>
            <a:r>
              <a:rPr lang="cs-CZ" dirty="0" err="1"/>
              <a:t>Upper</a:t>
            </a:r>
            <a:r>
              <a:rPr lang="cs-CZ" dirty="0"/>
              <a:t> </a:t>
            </a:r>
            <a:r>
              <a:rPr lang="cs-CZ" dirty="0" err="1"/>
              <a:t>Permian</a:t>
            </a:r>
            <a:r>
              <a:rPr lang="cs-CZ" dirty="0"/>
              <a:t> – </a:t>
            </a:r>
            <a:r>
              <a:rPr lang="cs-CZ" dirty="0" err="1"/>
              <a:t>one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first</a:t>
            </a:r>
            <a:r>
              <a:rPr lang="cs-CZ" dirty="0"/>
              <a:t> </a:t>
            </a:r>
            <a:r>
              <a:rPr lang="cs-CZ" dirty="0" err="1"/>
              <a:t>therapsids</a:t>
            </a:r>
            <a:r>
              <a:rPr lang="cs-CZ" dirty="0"/>
              <a:t>, </a:t>
            </a:r>
            <a:r>
              <a:rPr lang="cs-CZ" dirty="0" err="1"/>
              <a:t>articulation</a:t>
            </a:r>
            <a:r>
              <a:rPr lang="cs-CZ" dirty="0"/>
              <a:t> </a:t>
            </a:r>
            <a:br>
              <a:rPr lang="cs-CZ" dirty="0"/>
            </a:br>
            <a:r>
              <a:rPr lang="cs-CZ" dirty="0"/>
              <a:t>	</a:t>
            </a:r>
            <a:r>
              <a:rPr lang="cs-CZ" dirty="0" err="1"/>
              <a:t>already</a:t>
            </a:r>
            <a:r>
              <a:rPr lang="cs-CZ" dirty="0"/>
              <a:t> more </a:t>
            </a:r>
            <a:r>
              <a:rPr lang="cs-CZ" dirty="0" err="1"/>
              <a:t>mammal-like</a:t>
            </a:r>
            <a:r>
              <a:rPr lang="cs-CZ" dirty="0"/>
              <a:t>, </a:t>
            </a:r>
            <a:r>
              <a:rPr lang="cs-CZ" dirty="0" err="1"/>
              <a:t>knit</a:t>
            </a:r>
            <a:r>
              <a:rPr lang="cs-CZ" dirty="0"/>
              <a:t> </a:t>
            </a:r>
            <a:r>
              <a:rPr lang="cs-CZ" dirty="0" err="1"/>
              <a:t>upper</a:t>
            </a:r>
            <a:r>
              <a:rPr lang="cs-CZ" dirty="0"/>
              <a:t> jaw, hind </a:t>
            </a:r>
            <a:r>
              <a:rPr lang="cs-CZ" dirty="0" err="1"/>
              <a:t>legs</a:t>
            </a:r>
            <a:r>
              <a:rPr lang="cs-CZ" dirty="0"/>
              <a:t> more </a:t>
            </a:r>
            <a:r>
              <a:rPr lang="cs-CZ" dirty="0" err="1"/>
              <a:t>upright</a:t>
            </a:r>
            <a:endParaRPr lang="cs-CZ" dirty="0"/>
          </a:p>
        </p:txBody>
      </p:sp>
      <p:sp>
        <p:nvSpPr>
          <p:cNvPr id="31748" name="TextBox 4"/>
          <p:cNvSpPr txBox="1">
            <a:spLocks noChangeArrowheads="1"/>
          </p:cNvSpPr>
          <p:nvPr/>
        </p:nvSpPr>
        <p:spPr bwMode="auto">
          <a:xfrm>
            <a:off x="1684338" y="5761038"/>
            <a:ext cx="181133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i="1"/>
              <a:t>Biarmosuchus</a:t>
            </a:r>
            <a:endParaRPr lang="cs-CZ"/>
          </a:p>
        </p:txBody>
      </p:sp>
      <p:sp>
        <p:nvSpPr>
          <p:cNvPr id="31749" name="Text Box 14"/>
          <p:cNvSpPr txBox="1">
            <a:spLocks noChangeArrowheads="1"/>
          </p:cNvSpPr>
          <p:nvPr/>
        </p:nvSpPr>
        <p:spPr bwMode="auto">
          <a:xfrm>
            <a:off x="3052856" y="233363"/>
            <a:ext cx="346601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dirty="0" err="1">
                <a:solidFill>
                  <a:srgbClr val="F00000"/>
                </a:solidFill>
              </a:rPr>
              <a:t>Evolu</a:t>
            </a:r>
            <a:r>
              <a:rPr lang="cs-CZ" sz="2400" b="1" dirty="0" err="1">
                <a:solidFill>
                  <a:srgbClr val="F00000"/>
                </a:solidFill>
              </a:rPr>
              <a:t>tion</a:t>
            </a:r>
            <a:r>
              <a:rPr lang="cs-CZ" sz="2400" b="1" dirty="0">
                <a:solidFill>
                  <a:srgbClr val="F00000"/>
                </a:solidFill>
              </a:rPr>
              <a:t> </a:t>
            </a:r>
            <a:r>
              <a:rPr lang="cs-CZ" sz="2400" b="1" dirty="0" err="1">
                <a:solidFill>
                  <a:srgbClr val="F00000"/>
                </a:solidFill>
              </a:rPr>
              <a:t>of</a:t>
            </a:r>
            <a:r>
              <a:rPr lang="cs-CZ" sz="2400" b="1" dirty="0">
                <a:solidFill>
                  <a:srgbClr val="F00000"/>
                </a:solidFill>
              </a:rPr>
              <a:t> </a:t>
            </a:r>
            <a:r>
              <a:rPr lang="cs-CZ" sz="2400" b="1" dirty="0" err="1">
                <a:solidFill>
                  <a:srgbClr val="F00000"/>
                </a:solidFill>
              </a:rPr>
              <a:t>mammals</a:t>
            </a:r>
            <a:endParaRPr lang="cs-CZ" sz="2400" b="1" dirty="0">
              <a:solidFill>
                <a:srgbClr val="F00000"/>
              </a:solidFill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Box 3"/>
          <p:cNvSpPr txBox="1">
            <a:spLocks noChangeArrowheads="1"/>
          </p:cNvSpPr>
          <p:nvPr/>
        </p:nvSpPr>
        <p:spPr bwMode="auto">
          <a:xfrm>
            <a:off x="461963" y="411549"/>
            <a:ext cx="7648569" cy="4093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i="1" dirty="0" err="1"/>
              <a:t>Procynosuchus</a:t>
            </a:r>
            <a:r>
              <a:rPr lang="cs-CZ" dirty="0"/>
              <a:t>: end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Permian</a:t>
            </a:r>
            <a:r>
              <a:rPr lang="cs-CZ" dirty="0"/>
              <a:t> – primitive </a:t>
            </a:r>
            <a:r>
              <a:rPr lang="cs-CZ" dirty="0" err="1"/>
              <a:t>cynodont</a:t>
            </a:r>
            <a:br>
              <a:rPr lang="cs-CZ" dirty="0"/>
            </a:br>
            <a:br>
              <a:rPr lang="cs-CZ" dirty="0"/>
            </a:br>
            <a:br>
              <a:rPr lang="cs-CZ" dirty="0"/>
            </a:br>
            <a:br>
              <a:rPr lang="cs-CZ" dirty="0"/>
            </a:br>
            <a:br>
              <a:rPr lang="cs-CZ" dirty="0"/>
            </a:br>
            <a:br>
              <a:rPr lang="cs-CZ" dirty="0"/>
            </a:br>
            <a:br>
              <a:rPr lang="cs-CZ" dirty="0"/>
            </a:br>
            <a:br>
              <a:rPr lang="cs-CZ" dirty="0"/>
            </a:br>
            <a:br>
              <a:rPr lang="cs-CZ" dirty="0"/>
            </a:br>
            <a:endParaRPr lang="cs-CZ" dirty="0"/>
          </a:p>
          <a:p>
            <a:endParaRPr lang="cs-CZ" i="1" dirty="0"/>
          </a:p>
          <a:p>
            <a:r>
              <a:rPr lang="cs-CZ" i="1" dirty="0" err="1"/>
              <a:t>Thrinaxodon</a:t>
            </a:r>
            <a:r>
              <a:rPr lang="cs-CZ" dirty="0"/>
              <a:t>: </a:t>
            </a:r>
            <a:r>
              <a:rPr lang="cs-CZ" dirty="0" err="1"/>
              <a:t>Lower</a:t>
            </a:r>
            <a:r>
              <a:rPr lang="cs-CZ" dirty="0"/>
              <a:t> </a:t>
            </a:r>
            <a:r>
              <a:rPr lang="cs-CZ" dirty="0" err="1"/>
              <a:t>Triassic</a:t>
            </a:r>
            <a:r>
              <a:rPr lang="cs-CZ" dirty="0"/>
              <a:t> – more </a:t>
            </a:r>
            <a:r>
              <a:rPr lang="cs-CZ" dirty="0" err="1"/>
              <a:t>derived</a:t>
            </a:r>
            <a:r>
              <a:rPr lang="cs-CZ" dirty="0"/>
              <a:t> </a:t>
            </a:r>
            <a:r>
              <a:rPr lang="cs-CZ" dirty="0" err="1"/>
              <a:t>cynodont</a:t>
            </a:r>
            <a:r>
              <a:rPr lang="cs-CZ" dirty="0"/>
              <a:t>, </a:t>
            </a:r>
            <a:r>
              <a:rPr lang="cs-CZ" dirty="0" err="1"/>
              <a:t>eardrum</a:t>
            </a:r>
            <a:r>
              <a:rPr lang="cs-CZ" dirty="0"/>
              <a:t> in</a:t>
            </a:r>
            <a:br>
              <a:rPr lang="cs-CZ" dirty="0"/>
            </a:br>
            <a:r>
              <a:rPr lang="cs-CZ" dirty="0"/>
              <a:t>						     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lower</a:t>
            </a:r>
            <a:r>
              <a:rPr lang="cs-CZ" dirty="0"/>
              <a:t> jaw</a:t>
            </a:r>
          </a:p>
        </p:txBody>
      </p:sp>
      <p:pic>
        <p:nvPicPr>
          <p:cNvPr id="32771" name="Picture 4" descr="http://upload.wikimedia.org/wikipedia/commons/9/97/Procynosuchus_B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4788" y="917575"/>
            <a:ext cx="5273675" cy="222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2" name="Picture 2" descr="http://palaeos.com/vertebrates/cynodontia/images/thrinaxodon1.jpg"/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/>
          <a:stretch>
            <a:fillRect/>
          </a:stretch>
        </p:blipFill>
        <p:spPr bwMode="auto">
          <a:xfrm>
            <a:off x="1716088" y="4421188"/>
            <a:ext cx="4462462" cy="163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4" descr="http://upload.wikimedia.org/wikipedia/commons/d/d4/Morganucod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90546" y="4125353"/>
            <a:ext cx="4624388" cy="278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5" name="TextBox 3"/>
          <p:cNvSpPr txBox="1">
            <a:spLocks noChangeArrowheads="1"/>
          </p:cNvSpPr>
          <p:nvPr/>
        </p:nvSpPr>
        <p:spPr bwMode="auto">
          <a:xfrm>
            <a:off x="461963" y="407087"/>
            <a:ext cx="8851782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i="1" dirty="0" err="1"/>
              <a:t>Probainognathus</a:t>
            </a:r>
            <a:r>
              <a:rPr lang="cs-CZ" dirty="0"/>
              <a:t>: </a:t>
            </a:r>
            <a:r>
              <a:rPr lang="cs-CZ" dirty="0" err="1"/>
              <a:t>Middle</a:t>
            </a:r>
            <a:r>
              <a:rPr lang="cs-CZ" dirty="0"/>
              <a:t> </a:t>
            </a:r>
            <a:r>
              <a:rPr lang="cs-CZ" dirty="0" err="1"/>
              <a:t>Triassic</a:t>
            </a:r>
            <a:r>
              <a:rPr lang="cs-CZ" dirty="0"/>
              <a:t> (</a:t>
            </a:r>
            <a:r>
              <a:rPr lang="en-US" dirty="0"/>
              <a:t>~</a:t>
            </a:r>
            <a:r>
              <a:rPr lang="cs-CZ" dirty="0"/>
              <a:t> 235 M) – 2 </a:t>
            </a:r>
            <a:r>
              <a:rPr lang="cs-CZ" dirty="0" err="1"/>
              <a:t>joints</a:t>
            </a:r>
            <a:r>
              <a:rPr lang="cs-CZ" dirty="0"/>
              <a:t>: </a:t>
            </a:r>
            <a:r>
              <a:rPr lang="cs-CZ" dirty="0" err="1"/>
              <a:t>mammalian+reptilian</a:t>
            </a:r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i="1" dirty="0"/>
          </a:p>
          <a:p>
            <a:pPr defTabSz="360000"/>
            <a:r>
              <a:rPr lang="cs-CZ" i="1" dirty="0" err="1"/>
              <a:t>Diarbrognathus</a:t>
            </a:r>
            <a:r>
              <a:rPr lang="cs-CZ" dirty="0"/>
              <a:t>:  </a:t>
            </a:r>
            <a:r>
              <a:rPr lang="cs-CZ" dirty="0" err="1"/>
              <a:t>Lower</a:t>
            </a:r>
            <a:r>
              <a:rPr lang="cs-CZ" dirty="0"/>
              <a:t> </a:t>
            </a:r>
            <a:r>
              <a:rPr lang="cs-CZ" dirty="0" err="1"/>
              <a:t>Jurassic</a:t>
            </a:r>
            <a:r>
              <a:rPr lang="cs-CZ" dirty="0"/>
              <a:t> (</a:t>
            </a:r>
            <a:r>
              <a:rPr lang="en-US" dirty="0"/>
              <a:t>~</a:t>
            </a:r>
            <a:r>
              <a:rPr lang="cs-CZ" dirty="0"/>
              <a:t> 209 M) – </a:t>
            </a:r>
            <a:r>
              <a:rPr lang="cs-CZ" dirty="0" err="1"/>
              <a:t>advanced</a:t>
            </a:r>
            <a:r>
              <a:rPr lang="cs-CZ" dirty="0"/>
              <a:t> </a:t>
            </a:r>
            <a:r>
              <a:rPr lang="cs-CZ" dirty="0" err="1"/>
              <a:t>cynodont</a:t>
            </a:r>
            <a:r>
              <a:rPr lang="cs-CZ" dirty="0"/>
              <a:t>, </a:t>
            </a:r>
            <a:r>
              <a:rPr lang="cs-CZ" dirty="0" err="1"/>
              <a:t>although</a:t>
            </a:r>
            <a:br>
              <a:rPr lang="cs-CZ" dirty="0"/>
            </a:br>
            <a:r>
              <a:rPr lang="cs-CZ" dirty="0"/>
              <a:t>	</a:t>
            </a:r>
            <a:r>
              <a:rPr lang="cs-CZ" dirty="0" err="1"/>
              <a:t>still</a:t>
            </a:r>
            <a:r>
              <a:rPr lang="cs-CZ" dirty="0"/>
              <a:t> 2 </a:t>
            </a:r>
            <a:r>
              <a:rPr lang="cs-CZ" dirty="0" err="1"/>
              <a:t>joints</a:t>
            </a:r>
            <a:r>
              <a:rPr lang="cs-CZ" dirty="0"/>
              <a:t>, but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reptilian</a:t>
            </a:r>
            <a:r>
              <a:rPr lang="cs-CZ" dirty="0"/>
              <a:t> </a:t>
            </a:r>
            <a:r>
              <a:rPr lang="cs-CZ" dirty="0" err="1"/>
              <a:t>one</a:t>
            </a:r>
            <a:r>
              <a:rPr lang="cs-CZ" dirty="0"/>
              <a:t> </a:t>
            </a:r>
            <a:r>
              <a:rPr lang="cs-CZ" dirty="0" err="1"/>
              <a:t>used</a:t>
            </a:r>
            <a:r>
              <a:rPr lang="cs-CZ" dirty="0"/>
              <a:t> </a:t>
            </a:r>
            <a:r>
              <a:rPr lang="cs-CZ" dirty="0" err="1"/>
              <a:t>almost</a:t>
            </a:r>
            <a:r>
              <a:rPr lang="cs-CZ" dirty="0"/>
              <a:t> </a:t>
            </a:r>
            <a:r>
              <a:rPr lang="cs-CZ" dirty="0" err="1"/>
              <a:t>entirely</a:t>
            </a:r>
            <a:r>
              <a:rPr lang="cs-CZ" dirty="0"/>
              <a:t> 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hearing</a:t>
            </a:r>
            <a:br>
              <a:rPr lang="cs-CZ" dirty="0"/>
            </a:br>
            <a:endParaRPr lang="cs-CZ" dirty="0"/>
          </a:p>
          <a:p>
            <a:endParaRPr lang="cs-CZ" i="1" dirty="0"/>
          </a:p>
          <a:p>
            <a:r>
              <a:rPr lang="cs-CZ" i="1" dirty="0" err="1"/>
              <a:t>Morganucodon</a:t>
            </a:r>
            <a:r>
              <a:rPr lang="cs-CZ" dirty="0"/>
              <a:t>: </a:t>
            </a:r>
            <a:r>
              <a:rPr lang="cs-CZ" dirty="0" err="1"/>
              <a:t>Lower</a:t>
            </a:r>
            <a:r>
              <a:rPr lang="cs-CZ" dirty="0"/>
              <a:t> </a:t>
            </a:r>
            <a:r>
              <a:rPr lang="cs-CZ" dirty="0" err="1"/>
              <a:t>Jurassic</a:t>
            </a:r>
            <a:r>
              <a:rPr lang="cs-CZ" dirty="0"/>
              <a:t> (</a:t>
            </a:r>
            <a:r>
              <a:rPr lang="en-US" dirty="0"/>
              <a:t>~</a:t>
            </a:r>
            <a:r>
              <a:rPr lang="cs-CZ" dirty="0"/>
              <a:t> 220 M)</a:t>
            </a:r>
            <a:br>
              <a:rPr lang="cs-CZ" dirty="0"/>
            </a:br>
            <a:r>
              <a:rPr lang="cs-CZ" dirty="0"/>
              <a:t>      – </a:t>
            </a:r>
            <a:r>
              <a:rPr lang="cs-CZ" dirty="0" err="1"/>
              <a:t>still</a:t>
            </a:r>
            <a:r>
              <a:rPr lang="cs-CZ" dirty="0"/>
              <a:t> a </a:t>
            </a:r>
            <a:r>
              <a:rPr lang="cs-CZ" dirty="0" err="1"/>
              <a:t>residue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reptilian</a:t>
            </a:r>
            <a:r>
              <a:rPr lang="cs-CZ" dirty="0"/>
              <a:t> joint</a:t>
            </a:r>
          </a:p>
        </p:txBody>
      </p:sp>
      <p:pic>
        <p:nvPicPr>
          <p:cNvPr id="33796" name="Picture 2" descr="http://fc06.deviantart.net/fs70/i/2009/354/d/d/Probainognathus_by_Theropsid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32000" y="935038"/>
            <a:ext cx="5870575" cy="199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Box 3"/>
          <p:cNvSpPr txBox="1">
            <a:spLocks noChangeArrowheads="1"/>
          </p:cNvSpPr>
          <p:nvPr/>
        </p:nvSpPr>
        <p:spPr bwMode="auto">
          <a:xfrm>
            <a:off x="461963" y="480755"/>
            <a:ext cx="843051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/>
            <a:r>
              <a:rPr lang="cs-CZ" i="1" dirty="0" err="1"/>
              <a:t>Hadrocodium</a:t>
            </a:r>
            <a:r>
              <a:rPr lang="cs-CZ" dirty="0"/>
              <a:t>: </a:t>
            </a:r>
            <a:r>
              <a:rPr lang="cs-CZ" dirty="0" err="1"/>
              <a:t>Lower</a:t>
            </a:r>
            <a:r>
              <a:rPr lang="cs-CZ" dirty="0"/>
              <a:t> </a:t>
            </a:r>
            <a:r>
              <a:rPr lang="cs-CZ" dirty="0" err="1"/>
              <a:t>Jurassic</a:t>
            </a:r>
            <a:r>
              <a:rPr lang="cs-CZ" dirty="0"/>
              <a:t> – </a:t>
            </a:r>
            <a:r>
              <a:rPr lang="cs-CZ" dirty="0" err="1"/>
              <a:t>transition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middle</a:t>
            </a:r>
            <a:r>
              <a:rPr lang="cs-CZ" dirty="0"/>
              <a:t> </a:t>
            </a:r>
            <a:r>
              <a:rPr lang="cs-CZ" dirty="0" err="1"/>
              <a:t>ear</a:t>
            </a:r>
            <a:r>
              <a:rPr lang="cs-CZ" dirty="0"/>
              <a:t> </a:t>
            </a:r>
            <a:r>
              <a:rPr lang="cs-CZ" dirty="0" err="1"/>
              <a:t>ossicles</a:t>
            </a:r>
            <a:r>
              <a:rPr lang="cs-CZ" dirty="0"/>
              <a:t> </a:t>
            </a:r>
            <a:r>
              <a:rPr lang="cs-CZ" dirty="0" err="1"/>
              <a:t>from</a:t>
            </a:r>
            <a:br>
              <a:rPr lang="cs-CZ" dirty="0"/>
            </a:br>
            <a:r>
              <a:rPr lang="cs-CZ" dirty="0"/>
              <a:t>	</a:t>
            </a:r>
            <a:r>
              <a:rPr lang="cs-CZ" dirty="0" err="1"/>
              <a:t>the</a:t>
            </a:r>
            <a:r>
              <a:rPr lang="cs-CZ" dirty="0"/>
              <a:t> jaw to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cranium</a:t>
            </a:r>
            <a:endParaRPr lang="cs-CZ" dirty="0"/>
          </a:p>
        </p:txBody>
      </p:sp>
      <p:pic>
        <p:nvPicPr>
          <p:cNvPr id="34819" name="Picture 4" descr="http://24.media.tumblr.com/tumblr_mduve8jcgm1qc2w0eo1_5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3262" y="1474573"/>
            <a:ext cx="4988839" cy="4481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0188" y="717550"/>
            <a:ext cx="2519362" cy="126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3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2588" y="2711450"/>
            <a:ext cx="3816350" cy="1668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4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71538" y="4614863"/>
            <a:ext cx="2700337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5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97638" y="207963"/>
            <a:ext cx="2427287" cy="176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6" name="Text Box 12"/>
          <p:cNvSpPr txBox="1">
            <a:spLocks noChangeArrowheads="1"/>
          </p:cNvSpPr>
          <p:nvPr/>
        </p:nvSpPr>
        <p:spPr bwMode="auto">
          <a:xfrm>
            <a:off x="2908300" y="815975"/>
            <a:ext cx="1710725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 dirty="0" err="1">
                <a:solidFill>
                  <a:srgbClr val="F00000"/>
                </a:solidFill>
              </a:rPr>
              <a:t>Jurassic</a:t>
            </a:r>
            <a:r>
              <a:rPr lang="cs-CZ" b="1" dirty="0">
                <a:solidFill>
                  <a:srgbClr val="F00000"/>
                </a:solidFill>
              </a:rPr>
              <a:t>:</a:t>
            </a:r>
          </a:p>
          <a:p>
            <a:r>
              <a:rPr lang="cs-CZ" dirty="0"/>
              <a:t>bone </a:t>
            </a:r>
            <a:r>
              <a:rPr lang="cs-CZ" dirty="0" err="1"/>
              <a:t>fishes</a:t>
            </a:r>
            <a:endParaRPr lang="cs-CZ" dirty="0"/>
          </a:p>
          <a:p>
            <a:r>
              <a:rPr lang="cs-CZ" dirty="0" err="1"/>
              <a:t>bird</a:t>
            </a:r>
            <a:r>
              <a:rPr lang="cs-CZ" dirty="0"/>
              <a:t> </a:t>
            </a:r>
            <a:r>
              <a:rPr lang="cs-CZ" dirty="0" err="1"/>
              <a:t>evolution</a:t>
            </a:r>
            <a:endParaRPr lang="cs-CZ" dirty="0"/>
          </a:p>
        </p:txBody>
      </p:sp>
      <p:sp>
        <p:nvSpPr>
          <p:cNvPr id="35847" name="Text Box 13"/>
          <p:cNvSpPr txBox="1">
            <a:spLocks noChangeArrowheads="1"/>
          </p:cNvSpPr>
          <p:nvPr/>
        </p:nvSpPr>
        <p:spPr bwMode="auto">
          <a:xfrm>
            <a:off x="1050925" y="2273300"/>
            <a:ext cx="1339850" cy="366713"/>
          </a:xfrm>
          <a:prstGeom prst="rect">
            <a:avLst/>
          </a:prstGeom>
          <a:solidFill>
            <a:srgbClr val="00FF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b="1"/>
              <a:t>Saurischia</a:t>
            </a:r>
          </a:p>
        </p:txBody>
      </p:sp>
      <p:sp>
        <p:nvSpPr>
          <p:cNvPr id="35848" name="Text Box 14"/>
          <p:cNvSpPr txBox="1">
            <a:spLocks noChangeArrowheads="1"/>
          </p:cNvSpPr>
          <p:nvPr/>
        </p:nvSpPr>
        <p:spPr bwMode="auto">
          <a:xfrm>
            <a:off x="5348288" y="2136775"/>
            <a:ext cx="1517650" cy="366713"/>
          </a:xfrm>
          <a:prstGeom prst="rect">
            <a:avLst/>
          </a:prstGeom>
          <a:solidFill>
            <a:srgbClr val="CCFF33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b="1"/>
              <a:t>Ornithischia</a:t>
            </a:r>
          </a:p>
        </p:txBody>
      </p:sp>
      <p:sp>
        <p:nvSpPr>
          <p:cNvPr id="35849" name="Text Box 16"/>
          <p:cNvSpPr txBox="1">
            <a:spLocks noChangeArrowheads="1"/>
          </p:cNvSpPr>
          <p:nvPr/>
        </p:nvSpPr>
        <p:spPr bwMode="auto">
          <a:xfrm>
            <a:off x="588963" y="6134100"/>
            <a:ext cx="114005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i="1" dirty="0" err="1"/>
              <a:t>Allosaurus</a:t>
            </a:r>
            <a:endParaRPr lang="cs-CZ" sz="1600" i="1" dirty="0"/>
          </a:p>
        </p:txBody>
      </p:sp>
      <p:sp>
        <p:nvSpPr>
          <p:cNvPr id="35850" name="Text Box 17"/>
          <p:cNvSpPr txBox="1">
            <a:spLocks noChangeArrowheads="1"/>
          </p:cNvSpPr>
          <p:nvPr/>
        </p:nvSpPr>
        <p:spPr bwMode="auto">
          <a:xfrm>
            <a:off x="7529384" y="1907660"/>
            <a:ext cx="133562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i="1"/>
              <a:t>Stegosaurus</a:t>
            </a:r>
          </a:p>
        </p:txBody>
      </p:sp>
      <p:sp>
        <p:nvSpPr>
          <p:cNvPr id="35851" name="Text Box 19"/>
          <p:cNvSpPr txBox="1">
            <a:spLocks noChangeArrowheads="1"/>
          </p:cNvSpPr>
          <p:nvPr/>
        </p:nvSpPr>
        <p:spPr bwMode="auto">
          <a:xfrm>
            <a:off x="3082925" y="2090738"/>
            <a:ext cx="128753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b="1" dirty="0" err="1">
                <a:solidFill>
                  <a:srgbClr val="F00000"/>
                </a:solidFill>
              </a:rPr>
              <a:t>dinosaurs</a:t>
            </a:r>
            <a:endParaRPr lang="cs-CZ" sz="1800" b="1" dirty="0">
              <a:solidFill>
                <a:srgbClr val="F00000"/>
              </a:solidFill>
            </a:endParaRPr>
          </a:p>
        </p:txBody>
      </p:sp>
      <p:sp>
        <p:nvSpPr>
          <p:cNvPr id="35852" name="Line 20"/>
          <p:cNvSpPr>
            <a:spLocks noChangeShapeType="1"/>
          </p:cNvSpPr>
          <p:nvPr/>
        </p:nvSpPr>
        <p:spPr bwMode="auto">
          <a:xfrm flipH="1">
            <a:off x="2395538" y="2328863"/>
            <a:ext cx="687387" cy="762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35853" name="Line 22"/>
          <p:cNvSpPr>
            <a:spLocks noChangeShapeType="1"/>
          </p:cNvSpPr>
          <p:nvPr/>
        </p:nvSpPr>
        <p:spPr bwMode="auto">
          <a:xfrm>
            <a:off x="4302125" y="2305050"/>
            <a:ext cx="900113" cy="22225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35854" name="Text Box 36"/>
          <p:cNvSpPr txBox="1">
            <a:spLocks noChangeArrowheads="1"/>
          </p:cNvSpPr>
          <p:nvPr/>
        </p:nvSpPr>
        <p:spPr bwMode="auto">
          <a:xfrm>
            <a:off x="3576638" y="212725"/>
            <a:ext cx="156966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1" dirty="0" err="1">
                <a:solidFill>
                  <a:srgbClr val="F00000"/>
                </a:solidFill>
              </a:rPr>
              <a:t>Mesozoic</a:t>
            </a:r>
            <a:endParaRPr lang="cs-CZ" sz="2400" b="1" dirty="0">
              <a:solidFill>
                <a:srgbClr val="F00000"/>
              </a:solidFill>
            </a:endParaRPr>
          </a:p>
        </p:txBody>
      </p:sp>
      <p:pic>
        <p:nvPicPr>
          <p:cNvPr id="35855" name="Picture 38" descr="104Saurischia"/>
          <p:cNvPicPr>
            <a:picLocks noChangeAspect="1" noChangeArrowheads="1"/>
          </p:cNvPicPr>
          <p:nvPr/>
        </p:nvPicPr>
        <p:blipFill>
          <a:blip r:embed="rId7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3832225" y="2608263"/>
            <a:ext cx="4945063" cy="3830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56" name="Text Box 15"/>
          <p:cNvSpPr txBox="1">
            <a:spLocks noChangeArrowheads="1"/>
          </p:cNvSpPr>
          <p:nvPr/>
        </p:nvSpPr>
        <p:spPr bwMode="auto">
          <a:xfrm>
            <a:off x="2706688" y="3879850"/>
            <a:ext cx="149432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i="1" dirty="0" err="1"/>
              <a:t>Brachiosaurus</a:t>
            </a:r>
            <a:endParaRPr lang="cs-CZ" sz="1600" i="1" dirty="0"/>
          </a:p>
        </p:txBody>
      </p:sp>
      <p:sp>
        <p:nvSpPr>
          <p:cNvPr id="288807" name="Rectangle 39"/>
          <p:cNvSpPr>
            <a:spLocks noChangeArrowheads="1"/>
          </p:cNvSpPr>
          <p:nvPr/>
        </p:nvSpPr>
        <p:spPr bwMode="auto">
          <a:xfrm>
            <a:off x="7131050" y="2625725"/>
            <a:ext cx="1546225" cy="1625600"/>
          </a:xfrm>
          <a:prstGeom prst="rect">
            <a:avLst/>
          </a:prstGeom>
          <a:noFill/>
          <a:ln w="38100">
            <a:solidFill>
              <a:srgbClr val="F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888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8807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0188" y="717550"/>
            <a:ext cx="2519362" cy="126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6868" name="Group 15"/>
          <p:cNvGrpSpPr>
            <a:grpSpLocks/>
          </p:cNvGrpSpPr>
          <p:nvPr/>
        </p:nvGrpSpPr>
        <p:grpSpPr bwMode="auto">
          <a:xfrm>
            <a:off x="1139825" y="2444750"/>
            <a:ext cx="4662488" cy="2284413"/>
            <a:chOff x="2458" y="1724"/>
            <a:chExt cx="2937" cy="1439"/>
          </a:xfrm>
        </p:grpSpPr>
        <p:pic>
          <p:nvPicPr>
            <p:cNvPr id="36884" name="Picture 1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677" y="2369"/>
              <a:ext cx="1411" cy="7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6885" name="Text Box 17"/>
            <p:cNvSpPr txBox="1">
              <a:spLocks noChangeArrowheads="1"/>
            </p:cNvSpPr>
            <p:nvPr/>
          </p:nvSpPr>
          <p:spPr bwMode="auto">
            <a:xfrm>
              <a:off x="2458" y="1724"/>
              <a:ext cx="1329" cy="213"/>
            </a:xfrm>
            <a:prstGeom prst="rect">
              <a:avLst/>
            </a:prstGeom>
            <a:solidFill>
              <a:srgbClr val="FFCCFF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600" b="1" dirty="0" err="1"/>
                <a:t>theropod</a:t>
              </a:r>
              <a:r>
                <a:rPr lang="cs-CZ" sz="1600" b="1" dirty="0"/>
                <a:t> </a:t>
              </a:r>
              <a:r>
                <a:rPr lang="cs-CZ" sz="1600" b="1" dirty="0" err="1"/>
                <a:t>dinosaurs</a:t>
              </a:r>
              <a:endParaRPr lang="cs-CZ" sz="1600" b="1" dirty="0"/>
            </a:p>
          </p:txBody>
        </p:sp>
        <p:sp>
          <p:nvSpPr>
            <p:cNvPr id="36886" name="Text Box 18"/>
            <p:cNvSpPr txBox="1">
              <a:spLocks noChangeArrowheads="1"/>
            </p:cNvSpPr>
            <p:nvPr/>
          </p:nvSpPr>
          <p:spPr bwMode="auto">
            <a:xfrm>
              <a:off x="4461" y="1969"/>
              <a:ext cx="93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cs-CZ" sz="1600" b="1" dirty="0" err="1"/>
                <a:t>tyrannosaurs</a:t>
              </a:r>
              <a:endParaRPr lang="cs-CZ" sz="1600" b="1" dirty="0"/>
            </a:p>
            <a:p>
              <a:pPr algn="ctr"/>
              <a:r>
                <a:rPr lang="cs-CZ" sz="1600" b="1" dirty="0"/>
                <a:t>(</a:t>
              </a:r>
              <a:r>
                <a:rPr lang="cs-CZ" sz="1600" b="1" dirty="0" err="1"/>
                <a:t>Cretaceous</a:t>
              </a:r>
              <a:r>
                <a:rPr lang="cs-CZ" sz="1600" b="1" dirty="0"/>
                <a:t>)</a:t>
              </a:r>
            </a:p>
          </p:txBody>
        </p:sp>
        <p:sp>
          <p:nvSpPr>
            <p:cNvPr id="36887" name="Text Box 19"/>
            <p:cNvSpPr txBox="1">
              <a:spLocks noChangeArrowheads="1"/>
            </p:cNvSpPr>
            <p:nvPr/>
          </p:nvSpPr>
          <p:spPr bwMode="auto">
            <a:xfrm>
              <a:off x="2787" y="2162"/>
              <a:ext cx="849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600" b="1"/>
                <a:t>Maniraptora</a:t>
              </a:r>
            </a:p>
          </p:txBody>
        </p:sp>
        <p:sp>
          <p:nvSpPr>
            <p:cNvPr id="36888" name="Line 20"/>
            <p:cNvSpPr>
              <a:spLocks noChangeShapeType="1"/>
            </p:cNvSpPr>
            <p:nvPr/>
          </p:nvSpPr>
          <p:spPr bwMode="auto">
            <a:xfrm>
              <a:off x="3756" y="1945"/>
              <a:ext cx="685" cy="124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6889" name="Line 21"/>
            <p:cNvSpPr>
              <a:spLocks noChangeShapeType="1"/>
            </p:cNvSpPr>
            <p:nvPr/>
          </p:nvSpPr>
          <p:spPr bwMode="auto">
            <a:xfrm>
              <a:off x="3173" y="1958"/>
              <a:ext cx="0" cy="212"/>
            </a:xfrm>
            <a:prstGeom prst="line">
              <a:avLst/>
            </a:prstGeom>
            <a:noFill/>
            <a:ln w="57150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3" name="Group 22"/>
          <p:cNvGrpSpPr>
            <a:grpSpLocks/>
          </p:cNvGrpSpPr>
          <p:nvPr/>
        </p:nvGrpSpPr>
        <p:grpSpPr bwMode="auto">
          <a:xfrm>
            <a:off x="344488" y="3879851"/>
            <a:ext cx="5640388" cy="2614613"/>
            <a:chOff x="1957" y="2628"/>
            <a:chExt cx="3553" cy="1647"/>
          </a:xfrm>
        </p:grpSpPr>
        <p:pic>
          <p:nvPicPr>
            <p:cNvPr id="36876" name="Picture 2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326" y="2628"/>
              <a:ext cx="1184" cy="13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6877" name="Line 24"/>
            <p:cNvSpPr>
              <a:spLocks noChangeShapeType="1"/>
            </p:cNvSpPr>
            <p:nvPr/>
          </p:nvSpPr>
          <p:spPr bwMode="auto">
            <a:xfrm flipH="1">
              <a:off x="3223" y="3064"/>
              <a:ext cx="460" cy="411"/>
            </a:xfrm>
            <a:prstGeom prst="line">
              <a:avLst/>
            </a:prstGeom>
            <a:noFill/>
            <a:ln w="57150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6878" name="Line 25"/>
            <p:cNvSpPr>
              <a:spLocks noChangeShapeType="1"/>
            </p:cNvSpPr>
            <p:nvPr/>
          </p:nvSpPr>
          <p:spPr bwMode="auto">
            <a:xfrm>
              <a:off x="3442" y="3285"/>
              <a:ext cx="337" cy="348"/>
            </a:xfrm>
            <a:prstGeom prst="line">
              <a:avLst/>
            </a:prstGeom>
            <a:noFill/>
            <a:ln w="57150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6879" name="Text Box 26"/>
            <p:cNvSpPr txBox="1">
              <a:spLocks noChangeArrowheads="1"/>
            </p:cNvSpPr>
            <p:nvPr/>
          </p:nvSpPr>
          <p:spPr bwMode="auto">
            <a:xfrm>
              <a:off x="2031" y="4062"/>
              <a:ext cx="1717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600" i="1" dirty="0" err="1"/>
                <a:t>Archaeopteryx</a:t>
              </a:r>
              <a:r>
                <a:rPr lang="cs-CZ" sz="1600" i="1" dirty="0"/>
                <a:t> </a:t>
              </a:r>
              <a:r>
                <a:rPr lang="cs-CZ" sz="1600" i="1" dirty="0" err="1"/>
                <a:t>lithographica</a:t>
              </a:r>
              <a:endParaRPr lang="cs-CZ" sz="1600" i="1" dirty="0"/>
            </a:p>
          </p:txBody>
        </p:sp>
        <p:sp>
          <p:nvSpPr>
            <p:cNvPr id="36880" name="Text Box 27"/>
            <p:cNvSpPr txBox="1">
              <a:spLocks noChangeArrowheads="1"/>
            </p:cNvSpPr>
            <p:nvPr/>
          </p:nvSpPr>
          <p:spPr bwMode="auto">
            <a:xfrm>
              <a:off x="3702" y="3659"/>
              <a:ext cx="431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800" dirty="0" err="1">
                  <a:solidFill>
                    <a:srgbClr val="F00000"/>
                  </a:solidFill>
                </a:rPr>
                <a:t>birds</a:t>
              </a:r>
              <a:endParaRPr lang="cs-CZ" sz="1800" dirty="0">
                <a:solidFill>
                  <a:srgbClr val="F00000"/>
                </a:solidFill>
              </a:endParaRPr>
            </a:p>
          </p:txBody>
        </p:sp>
        <p:sp>
          <p:nvSpPr>
            <p:cNvPr id="36881" name="Text Box 28"/>
            <p:cNvSpPr txBox="1">
              <a:spLocks noChangeArrowheads="1"/>
            </p:cNvSpPr>
            <p:nvPr/>
          </p:nvSpPr>
          <p:spPr bwMode="auto">
            <a:xfrm>
              <a:off x="4467" y="3968"/>
              <a:ext cx="979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600" i="1" dirty="0" err="1"/>
                <a:t>Microraptor</a:t>
              </a:r>
              <a:r>
                <a:rPr lang="cs-CZ" sz="1600" i="1" dirty="0"/>
                <a:t> </a:t>
              </a:r>
              <a:r>
                <a:rPr lang="cs-CZ" sz="1600" i="1" dirty="0" err="1"/>
                <a:t>gui</a:t>
              </a:r>
              <a:endParaRPr lang="cs-CZ" sz="1600" i="1" dirty="0"/>
            </a:p>
          </p:txBody>
        </p:sp>
        <p:pic>
          <p:nvPicPr>
            <p:cNvPr id="36882" name="Picture 29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957" y="3168"/>
              <a:ext cx="1185" cy="8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  <p:sp>
          <p:nvSpPr>
            <p:cNvPr id="36883" name="Line 30"/>
            <p:cNvSpPr>
              <a:spLocks noChangeShapeType="1"/>
            </p:cNvSpPr>
            <p:nvPr/>
          </p:nvSpPr>
          <p:spPr bwMode="auto">
            <a:xfrm>
              <a:off x="3681" y="3062"/>
              <a:ext cx="754" cy="280"/>
            </a:xfrm>
            <a:prstGeom prst="line">
              <a:avLst/>
            </a:prstGeom>
            <a:noFill/>
            <a:ln w="57150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36870" name="Text Box 31"/>
          <p:cNvSpPr txBox="1">
            <a:spLocks noChangeArrowheads="1"/>
          </p:cNvSpPr>
          <p:nvPr/>
        </p:nvSpPr>
        <p:spPr bwMode="auto">
          <a:xfrm>
            <a:off x="3576638" y="212725"/>
            <a:ext cx="156966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1" dirty="0" err="1">
                <a:solidFill>
                  <a:srgbClr val="F00000"/>
                </a:solidFill>
              </a:rPr>
              <a:t>Mesozoic</a:t>
            </a:r>
            <a:endParaRPr lang="cs-CZ" sz="2400" b="1" dirty="0">
              <a:solidFill>
                <a:srgbClr val="F00000"/>
              </a:solidFill>
            </a:endParaRPr>
          </a:p>
        </p:txBody>
      </p:sp>
      <p:pic>
        <p:nvPicPr>
          <p:cNvPr id="36871" name="Picture 36" descr="t-rex_vs_gigantosaurus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133975" y="911225"/>
            <a:ext cx="3768725" cy="164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36872" name="AutoShape 37"/>
          <p:cNvSpPr>
            <a:spLocks noChangeArrowheads="1"/>
          </p:cNvSpPr>
          <p:nvPr/>
        </p:nvSpPr>
        <p:spPr bwMode="auto">
          <a:xfrm>
            <a:off x="5864225" y="427038"/>
            <a:ext cx="728663" cy="360362"/>
          </a:xfrm>
          <a:prstGeom prst="wedgeRectCallout">
            <a:avLst>
              <a:gd name="adj1" fmla="val -15361"/>
              <a:gd name="adj2" fmla="val 206389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i="1"/>
              <a:t>T. rex</a:t>
            </a:r>
          </a:p>
        </p:txBody>
      </p:sp>
      <p:sp>
        <p:nvSpPr>
          <p:cNvPr id="36873" name="AutoShape 38"/>
          <p:cNvSpPr>
            <a:spLocks noChangeArrowheads="1"/>
          </p:cNvSpPr>
          <p:nvPr/>
        </p:nvSpPr>
        <p:spPr bwMode="auto">
          <a:xfrm>
            <a:off x="7389341" y="288925"/>
            <a:ext cx="1592734" cy="403053"/>
          </a:xfrm>
          <a:prstGeom prst="wedgeRectCallout">
            <a:avLst>
              <a:gd name="adj1" fmla="val -27742"/>
              <a:gd name="adj2" fmla="val 116011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i="1" dirty="0" err="1"/>
              <a:t>Gigantosaurus</a:t>
            </a:r>
            <a:endParaRPr lang="cs-CZ" sz="1600" i="1" dirty="0"/>
          </a:p>
        </p:txBody>
      </p:sp>
      <p:pic>
        <p:nvPicPr>
          <p:cNvPr id="346154" name="Picture 42" descr="ap_dinobirds"/>
          <p:cNvPicPr>
            <a:picLocks noChangeAspect="1" noChangeArrowheads="1"/>
          </p:cNvPicPr>
          <p:nvPr/>
        </p:nvPicPr>
        <p:blipFill>
          <a:blip r:embed="rId8" cstate="print"/>
          <a:srcRect t="1750" b="5525"/>
          <a:stretch>
            <a:fillRect/>
          </a:stretch>
        </p:blipFill>
        <p:spPr bwMode="auto">
          <a:xfrm>
            <a:off x="6565900" y="2682875"/>
            <a:ext cx="2387600" cy="217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Výsledek obrázku pro microraptor gui image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0" y="4983162"/>
            <a:ext cx="2388159" cy="1789337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 Box 12">
            <a:extLst>
              <a:ext uri="{FF2B5EF4-FFF2-40B4-BE49-F238E27FC236}">
                <a16:creationId xmlns:a16="http://schemas.microsoft.com/office/drawing/2014/main" id="{4FA28F3E-55F9-4CB3-99E7-8D3E0C76A1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08300" y="815975"/>
            <a:ext cx="1710725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 dirty="0" err="1">
                <a:solidFill>
                  <a:srgbClr val="F00000"/>
                </a:solidFill>
              </a:rPr>
              <a:t>Jurassic</a:t>
            </a:r>
            <a:r>
              <a:rPr lang="cs-CZ" b="1" dirty="0">
                <a:solidFill>
                  <a:srgbClr val="F00000"/>
                </a:solidFill>
              </a:rPr>
              <a:t>:</a:t>
            </a:r>
          </a:p>
          <a:p>
            <a:r>
              <a:rPr lang="cs-CZ" dirty="0"/>
              <a:t>bone </a:t>
            </a:r>
            <a:r>
              <a:rPr lang="cs-CZ" dirty="0" err="1"/>
              <a:t>fishes</a:t>
            </a:r>
            <a:endParaRPr lang="cs-CZ" dirty="0"/>
          </a:p>
          <a:p>
            <a:r>
              <a:rPr lang="cs-CZ" dirty="0" err="1"/>
              <a:t>bird</a:t>
            </a:r>
            <a:r>
              <a:rPr lang="cs-CZ" dirty="0"/>
              <a:t> </a:t>
            </a:r>
            <a:r>
              <a:rPr lang="cs-CZ" dirty="0" err="1"/>
              <a:t>evolution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2575" y="787400"/>
            <a:ext cx="2519363" cy="126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1" name="Picture 4"/>
          <p:cNvPicPr>
            <a:picLocks noChangeAspect="1" noChangeArrowheads="1"/>
          </p:cNvPicPr>
          <p:nvPr/>
        </p:nvPicPr>
        <p:blipFill>
          <a:blip r:embed="rId4" cstate="print">
            <a:lum contrast="20000"/>
          </a:blip>
          <a:srcRect/>
          <a:stretch>
            <a:fillRect/>
          </a:stretch>
        </p:blipFill>
        <p:spPr bwMode="auto">
          <a:xfrm>
            <a:off x="379413" y="2843213"/>
            <a:ext cx="2119312" cy="2865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2" name="Text Box 9"/>
          <p:cNvSpPr txBox="1">
            <a:spLocks noChangeArrowheads="1"/>
          </p:cNvSpPr>
          <p:nvPr/>
        </p:nvSpPr>
        <p:spPr bwMode="auto">
          <a:xfrm>
            <a:off x="2893571" y="758825"/>
            <a:ext cx="6069290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 dirty="0" err="1">
                <a:solidFill>
                  <a:srgbClr val="F00000"/>
                </a:solidFill>
              </a:rPr>
              <a:t>Cretaceous</a:t>
            </a:r>
            <a:r>
              <a:rPr lang="cs-CZ" b="1" dirty="0">
                <a:solidFill>
                  <a:srgbClr val="F00000"/>
                </a:solidFill>
              </a:rPr>
              <a:t>:</a:t>
            </a:r>
          </a:p>
          <a:p>
            <a:r>
              <a:rPr lang="cs-CZ" dirty="0" err="1"/>
              <a:t>angiosperms</a:t>
            </a:r>
            <a:endParaRPr lang="cs-CZ" dirty="0"/>
          </a:p>
          <a:p>
            <a:r>
              <a:rPr lang="cs-CZ" dirty="0" err="1"/>
              <a:t>modern</a:t>
            </a:r>
            <a:r>
              <a:rPr lang="cs-CZ" dirty="0"/>
              <a:t> </a:t>
            </a:r>
            <a:r>
              <a:rPr lang="cs-CZ" dirty="0" err="1"/>
              <a:t>sharks</a:t>
            </a:r>
            <a:r>
              <a:rPr lang="cs-CZ" dirty="0"/>
              <a:t> and </a:t>
            </a:r>
            <a:r>
              <a:rPr lang="cs-CZ" dirty="0" err="1"/>
              <a:t>rays</a:t>
            </a:r>
            <a:r>
              <a:rPr lang="cs-CZ" dirty="0"/>
              <a:t>, </a:t>
            </a:r>
            <a:r>
              <a:rPr lang="cs-CZ" dirty="0" err="1"/>
              <a:t>mosasaurs</a:t>
            </a:r>
            <a:r>
              <a:rPr lang="cs-CZ" dirty="0"/>
              <a:t>, </a:t>
            </a:r>
            <a:r>
              <a:rPr lang="cs-CZ" dirty="0" err="1"/>
              <a:t>first</a:t>
            </a:r>
            <a:r>
              <a:rPr lang="cs-CZ" dirty="0"/>
              <a:t> </a:t>
            </a:r>
            <a:r>
              <a:rPr lang="cs-CZ" dirty="0" err="1"/>
              <a:t>snakes</a:t>
            </a:r>
            <a:r>
              <a:rPr lang="cs-CZ" dirty="0"/>
              <a:t>, </a:t>
            </a:r>
            <a:br>
              <a:rPr lang="cs-CZ" dirty="0"/>
            </a:br>
            <a:r>
              <a:rPr lang="cs-CZ" dirty="0"/>
              <a:t>	</a:t>
            </a:r>
            <a:r>
              <a:rPr lang="cs-CZ" dirty="0" err="1"/>
              <a:t>birds</a:t>
            </a:r>
            <a:endParaRPr lang="cs-CZ" dirty="0"/>
          </a:p>
          <a:p>
            <a:r>
              <a:rPr lang="cs-CZ" dirty="0" err="1"/>
              <a:t>mammals</a:t>
            </a:r>
            <a:r>
              <a:rPr lang="cs-CZ" dirty="0"/>
              <a:t>: </a:t>
            </a:r>
            <a:r>
              <a:rPr lang="cs-CZ" dirty="0" err="1"/>
              <a:t>divergenc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marsupials</a:t>
            </a:r>
            <a:r>
              <a:rPr lang="cs-CZ" dirty="0"/>
              <a:t> and </a:t>
            </a:r>
            <a:r>
              <a:rPr lang="cs-CZ" dirty="0" err="1"/>
              <a:t>placentals</a:t>
            </a:r>
            <a:endParaRPr lang="cs-CZ" dirty="0"/>
          </a:p>
        </p:txBody>
      </p:sp>
      <p:sp>
        <p:nvSpPr>
          <p:cNvPr id="37893" name="Text Box 13"/>
          <p:cNvSpPr txBox="1">
            <a:spLocks noChangeArrowheads="1"/>
          </p:cNvSpPr>
          <p:nvPr/>
        </p:nvSpPr>
        <p:spPr bwMode="auto">
          <a:xfrm>
            <a:off x="1304925" y="5780088"/>
            <a:ext cx="118814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dirty="0" err="1"/>
              <a:t>mosasaurs</a:t>
            </a:r>
            <a:endParaRPr lang="cs-CZ" sz="1600" dirty="0"/>
          </a:p>
        </p:txBody>
      </p:sp>
      <p:grpSp>
        <p:nvGrpSpPr>
          <p:cNvPr id="37894" name="Group 19"/>
          <p:cNvGrpSpPr>
            <a:grpSpLocks/>
          </p:cNvGrpSpPr>
          <p:nvPr/>
        </p:nvGrpSpPr>
        <p:grpSpPr bwMode="auto">
          <a:xfrm>
            <a:off x="2870993" y="2474476"/>
            <a:ext cx="3452813" cy="1841500"/>
            <a:chOff x="3484" y="2659"/>
            <a:chExt cx="2175" cy="1160"/>
          </a:xfrm>
        </p:grpSpPr>
        <p:pic>
          <p:nvPicPr>
            <p:cNvPr id="37899" name="Picture 16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484" y="2659"/>
              <a:ext cx="2175" cy="11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7900" name="Text Box 17"/>
            <p:cNvSpPr txBox="1">
              <a:spLocks noChangeArrowheads="1"/>
            </p:cNvSpPr>
            <p:nvPr/>
          </p:nvSpPr>
          <p:spPr bwMode="auto">
            <a:xfrm>
              <a:off x="4772" y="2763"/>
              <a:ext cx="812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600" i="1" dirty="0" err="1"/>
                <a:t>Hesperornis</a:t>
              </a:r>
              <a:endParaRPr lang="cs-CZ" sz="1600" i="1" dirty="0"/>
            </a:p>
          </p:txBody>
        </p:sp>
      </p:grpSp>
      <p:sp>
        <p:nvSpPr>
          <p:cNvPr id="37895" name="Text Box 15"/>
          <p:cNvSpPr txBox="1">
            <a:spLocks noChangeArrowheads="1"/>
          </p:cNvSpPr>
          <p:nvPr/>
        </p:nvSpPr>
        <p:spPr bwMode="auto">
          <a:xfrm>
            <a:off x="2843213" y="4567238"/>
            <a:ext cx="3082895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dirty="0" err="1"/>
              <a:t>the</a:t>
            </a:r>
            <a:r>
              <a:rPr lang="cs-CZ" sz="1800" dirty="0"/>
              <a:t> end: </a:t>
            </a:r>
            <a:r>
              <a:rPr lang="cs-CZ" sz="1800" dirty="0">
                <a:solidFill>
                  <a:srgbClr val="FF0000"/>
                </a:solidFill>
              </a:rPr>
              <a:t>5th </a:t>
            </a:r>
            <a:r>
              <a:rPr lang="cs-CZ" sz="1800" dirty="0" err="1">
                <a:solidFill>
                  <a:srgbClr val="FF0000"/>
                </a:solidFill>
              </a:rPr>
              <a:t>extinction</a:t>
            </a:r>
            <a:r>
              <a:rPr lang="cs-CZ" sz="1800" dirty="0"/>
              <a:t>, 66 M</a:t>
            </a:r>
          </a:p>
          <a:p>
            <a:endParaRPr lang="cs-CZ" sz="1800" dirty="0"/>
          </a:p>
          <a:p>
            <a:r>
              <a:rPr lang="cs-CZ" sz="1800" dirty="0">
                <a:sym typeface="Symbol" pitchFamily="18" charset="2"/>
              </a:rPr>
              <a:t> </a:t>
            </a:r>
            <a:r>
              <a:rPr lang="cs-CZ" sz="1800" dirty="0" err="1">
                <a:sym typeface="Symbol" pitchFamily="18" charset="2"/>
              </a:rPr>
              <a:t>the</a:t>
            </a:r>
            <a:r>
              <a:rPr lang="cs-CZ" sz="1800" dirty="0">
                <a:sym typeface="Symbol" pitchFamily="18" charset="2"/>
              </a:rPr>
              <a:t> cause??</a:t>
            </a:r>
          </a:p>
        </p:txBody>
      </p:sp>
      <p:sp>
        <p:nvSpPr>
          <p:cNvPr id="37896" name="Text Box 20"/>
          <p:cNvSpPr txBox="1">
            <a:spLocks noChangeArrowheads="1"/>
          </p:cNvSpPr>
          <p:nvPr/>
        </p:nvSpPr>
        <p:spPr bwMode="auto">
          <a:xfrm>
            <a:off x="3576638" y="212725"/>
            <a:ext cx="156966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1" dirty="0" err="1">
                <a:solidFill>
                  <a:srgbClr val="F00000"/>
                </a:solidFill>
              </a:rPr>
              <a:t>Mesozoic</a:t>
            </a:r>
            <a:endParaRPr lang="cs-CZ" sz="2400" b="1" dirty="0">
              <a:solidFill>
                <a:srgbClr val="F00000"/>
              </a:solidFill>
            </a:endParaRPr>
          </a:p>
        </p:txBody>
      </p:sp>
      <p:pic>
        <p:nvPicPr>
          <p:cNvPr id="37897" name="Picture 22" descr="Ichthyornis_BW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56350" y="3962400"/>
            <a:ext cx="2451100" cy="2436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8" name="Text Box 23"/>
          <p:cNvSpPr txBox="1">
            <a:spLocks noChangeArrowheads="1"/>
          </p:cNvSpPr>
          <p:nvPr/>
        </p:nvSpPr>
        <p:spPr bwMode="auto">
          <a:xfrm>
            <a:off x="7427913" y="3527425"/>
            <a:ext cx="117692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i="1"/>
              <a:t>Ichthyornis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6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4986" y="4361779"/>
            <a:ext cx="3162300" cy="213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279564" name="Text Box 12"/>
          <p:cNvSpPr txBox="1">
            <a:spLocks noChangeArrowheads="1"/>
          </p:cNvSpPr>
          <p:nvPr/>
        </p:nvSpPr>
        <p:spPr bwMode="auto">
          <a:xfrm>
            <a:off x="461963" y="233363"/>
            <a:ext cx="6529031" cy="1579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dirty="0">
                <a:solidFill>
                  <a:srgbClr val="F00000"/>
                </a:solidFill>
              </a:rPr>
              <a:t>Extinkce na K/T* (K/</a:t>
            </a:r>
            <a:r>
              <a:rPr lang="cs-CZ" dirty="0" err="1">
                <a:solidFill>
                  <a:srgbClr val="F00000"/>
                </a:solidFill>
              </a:rPr>
              <a:t>Pg</a:t>
            </a:r>
            <a:r>
              <a:rPr lang="cs-CZ" dirty="0">
                <a:solidFill>
                  <a:srgbClr val="F00000"/>
                </a:solidFill>
              </a:rPr>
              <a:t>**) </a:t>
            </a:r>
            <a:r>
              <a:rPr lang="cs-CZ" dirty="0" err="1">
                <a:solidFill>
                  <a:srgbClr val="F00000"/>
                </a:solidFill>
              </a:rPr>
              <a:t>boundary</a:t>
            </a:r>
            <a:r>
              <a:rPr lang="cs-CZ" dirty="0">
                <a:solidFill>
                  <a:srgbClr val="F00000"/>
                </a:solidFill>
              </a:rPr>
              <a:t>:</a:t>
            </a:r>
          </a:p>
          <a:p>
            <a:pPr defTabSz="360000">
              <a:spcAft>
                <a:spcPts val="1000"/>
              </a:spcAft>
            </a:pPr>
            <a:r>
              <a:rPr lang="cs-CZ" dirty="0"/>
              <a:t>1980 </a:t>
            </a:r>
            <a:r>
              <a:rPr lang="cs-CZ" dirty="0">
                <a:solidFill>
                  <a:srgbClr val="003399"/>
                </a:solidFill>
              </a:rPr>
              <a:t>Louis </a:t>
            </a:r>
            <a:r>
              <a:rPr lang="cs-CZ" dirty="0" err="1">
                <a:solidFill>
                  <a:srgbClr val="003399"/>
                </a:solidFill>
              </a:rPr>
              <a:t>Alvarez</a:t>
            </a:r>
            <a:r>
              <a:rPr lang="cs-CZ" dirty="0"/>
              <a:t> et al.: </a:t>
            </a:r>
          </a:p>
          <a:p>
            <a:pPr defTabSz="360000">
              <a:spcAft>
                <a:spcPts val="1000"/>
              </a:spcAft>
            </a:pPr>
            <a:r>
              <a:rPr lang="cs-CZ" dirty="0"/>
              <a:t>	</a:t>
            </a:r>
            <a:r>
              <a:rPr lang="cs-CZ" dirty="0" err="1"/>
              <a:t>catastrophic</a:t>
            </a:r>
            <a:r>
              <a:rPr lang="cs-CZ" dirty="0"/>
              <a:t> </a:t>
            </a:r>
            <a:r>
              <a:rPr lang="cs-CZ" dirty="0" err="1"/>
              <a:t>hypothesis</a:t>
            </a:r>
            <a:r>
              <a:rPr lang="cs-CZ" dirty="0"/>
              <a:t> – asteroid 10 km in </a:t>
            </a:r>
            <a:r>
              <a:rPr lang="cs-CZ" dirty="0" err="1"/>
              <a:t>diameter</a:t>
            </a:r>
            <a:br>
              <a:rPr lang="cs-CZ" dirty="0"/>
            </a:br>
            <a:r>
              <a:rPr lang="cs-CZ" dirty="0"/>
              <a:t>	10</a:t>
            </a:r>
            <a:r>
              <a:rPr lang="cs-CZ" baseline="30000" dirty="0"/>
              <a:t>9 </a:t>
            </a:r>
            <a:r>
              <a:rPr lang="cs-CZ" dirty="0">
                <a:sym typeface="Symbol"/>
              </a:rPr>
              <a:t></a:t>
            </a:r>
            <a:r>
              <a:rPr lang="cs-CZ" dirty="0"/>
              <a:t> more </a:t>
            </a:r>
            <a:r>
              <a:rPr lang="cs-CZ" dirty="0" err="1"/>
              <a:t>than</a:t>
            </a:r>
            <a:r>
              <a:rPr lang="cs-CZ" dirty="0"/>
              <a:t> </a:t>
            </a:r>
            <a:r>
              <a:rPr lang="cs-CZ" dirty="0" err="1"/>
              <a:t>Hiroshima</a:t>
            </a:r>
            <a:endParaRPr lang="cs-CZ" dirty="0"/>
          </a:p>
        </p:txBody>
      </p:sp>
      <p:pic>
        <p:nvPicPr>
          <p:cNvPr id="38918" name="Picture 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98423" y="1518199"/>
            <a:ext cx="4190705" cy="2348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38919" name="Picture 15" descr="pic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7791" y="1822908"/>
            <a:ext cx="2413042" cy="2413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38920" name="Text Box 16"/>
          <p:cNvSpPr txBox="1">
            <a:spLocks noChangeArrowheads="1"/>
          </p:cNvSpPr>
          <p:nvPr/>
        </p:nvSpPr>
        <p:spPr bwMode="auto">
          <a:xfrm>
            <a:off x="2673630" y="1969829"/>
            <a:ext cx="108542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dirty="0">
                <a:solidFill>
                  <a:srgbClr val="003399"/>
                </a:solidFill>
              </a:rPr>
              <a:t>L. </a:t>
            </a:r>
            <a:r>
              <a:rPr lang="cs-CZ" sz="1600" dirty="0" err="1">
                <a:solidFill>
                  <a:srgbClr val="003399"/>
                </a:solidFill>
              </a:rPr>
              <a:t>Alvarez</a:t>
            </a:r>
            <a:endParaRPr lang="cs-CZ" sz="1600" dirty="0">
              <a:solidFill>
                <a:srgbClr val="003399"/>
              </a:solidFill>
            </a:endParaRPr>
          </a:p>
        </p:txBody>
      </p:sp>
      <p:pic>
        <p:nvPicPr>
          <p:cNvPr id="7" name="Obrázek 6" descr="Dinosauri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865279" y="3387635"/>
            <a:ext cx="4198858" cy="3359087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8" name="TextovéPole 7"/>
          <p:cNvSpPr txBox="1"/>
          <p:nvPr/>
        </p:nvSpPr>
        <p:spPr>
          <a:xfrm>
            <a:off x="6495638" y="223738"/>
            <a:ext cx="25346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baseline="30000" dirty="0"/>
              <a:t>*)</a:t>
            </a:r>
            <a:r>
              <a:rPr lang="cs-CZ" sz="1600" dirty="0"/>
              <a:t> </a:t>
            </a:r>
            <a:r>
              <a:rPr lang="cs-CZ" sz="1600" dirty="0" err="1"/>
              <a:t>Cretaceous</a:t>
            </a:r>
            <a:r>
              <a:rPr lang="cs-CZ" sz="1600" dirty="0"/>
              <a:t>/</a:t>
            </a:r>
            <a:r>
              <a:rPr lang="cs-CZ" sz="1600" dirty="0" err="1"/>
              <a:t>Tertiary</a:t>
            </a:r>
            <a:endParaRPr lang="cs-CZ" sz="1600" dirty="0"/>
          </a:p>
          <a:p>
            <a:r>
              <a:rPr lang="cs-CZ" sz="1600" baseline="30000" dirty="0"/>
              <a:t>**)</a:t>
            </a:r>
            <a:r>
              <a:rPr lang="cs-CZ" sz="1600" dirty="0"/>
              <a:t> </a:t>
            </a:r>
            <a:r>
              <a:rPr lang="cs-CZ" sz="1600" dirty="0" err="1"/>
              <a:t>Cretaceous</a:t>
            </a:r>
            <a:r>
              <a:rPr lang="cs-CZ" sz="1600" dirty="0"/>
              <a:t> /</a:t>
            </a:r>
            <a:r>
              <a:rPr lang="cs-CZ" sz="1600" dirty="0" err="1"/>
              <a:t>Paleogene</a:t>
            </a:r>
            <a:endParaRPr lang="cs-CZ" sz="16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3"/>
          <p:cNvSpPr txBox="1">
            <a:spLocks noChangeArrowheads="1"/>
          </p:cNvSpPr>
          <p:nvPr/>
        </p:nvSpPr>
        <p:spPr bwMode="auto">
          <a:xfrm>
            <a:off x="461963" y="233363"/>
            <a:ext cx="8095486" cy="1333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en-US" sz="2400" dirty="0">
                <a:solidFill>
                  <a:srgbClr val="F00000"/>
                </a:solidFill>
              </a:rPr>
              <a:t>3. Darwin:</a:t>
            </a:r>
          </a:p>
          <a:p>
            <a:pPr defTabSz="360000">
              <a:spcAft>
                <a:spcPts val="1000"/>
              </a:spcAft>
            </a:pPr>
            <a:r>
              <a:rPr lang="en-US" dirty="0" err="1"/>
              <a:t>cladogenesis</a:t>
            </a:r>
            <a:r>
              <a:rPr lang="en-US" dirty="0"/>
              <a:t> (branching) and </a:t>
            </a:r>
            <a:r>
              <a:rPr lang="en-US" dirty="0" err="1"/>
              <a:t>anagenesis</a:t>
            </a:r>
            <a:r>
              <a:rPr lang="en-US" dirty="0"/>
              <a:t> (change without branching)</a:t>
            </a:r>
          </a:p>
          <a:p>
            <a:pPr defTabSz="360000">
              <a:spcAft>
                <a:spcPts val="1000"/>
              </a:spcAft>
            </a:pPr>
            <a:r>
              <a:rPr lang="en-US" dirty="0"/>
              <a:t>a system should reflect a real phylogeny </a:t>
            </a:r>
            <a:r>
              <a:rPr lang="en-US" dirty="0">
                <a:sym typeface="Symbol" pitchFamily="18" charset="2"/>
              </a:rPr>
              <a:t> but HOW?</a:t>
            </a:r>
          </a:p>
        </p:txBody>
      </p:sp>
      <p:sp>
        <p:nvSpPr>
          <p:cNvPr id="6147" name="Text Box 2"/>
          <p:cNvSpPr txBox="1">
            <a:spLocks noChangeArrowheads="1"/>
          </p:cNvSpPr>
          <p:nvPr/>
        </p:nvSpPr>
        <p:spPr bwMode="auto">
          <a:xfrm>
            <a:off x="461963" y="2627698"/>
            <a:ext cx="8736012" cy="3190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en-US" sz="2400" dirty="0">
                <a:solidFill>
                  <a:srgbClr val="F00000"/>
                </a:solidFill>
              </a:rPr>
              <a:t>Evolutionary systematics</a:t>
            </a:r>
            <a:br>
              <a:rPr lang="en-US" sz="2400" dirty="0"/>
            </a:br>
            <a:endParaRPr lang="en-US" sz="2400" dirty="0"/>
          </a:p>
          <a:p>
            <a:pPr defTabSz="360000">
              <a:spcAft>
                <a:spcPts val="1000"/>
              </a:spcAft>
            </a:pPr>
            <a:r>
              <a:rPr lang="en-US" dirty="0">
                <a:sym typeface="Symbol" pitchFamily="18" charset="2"/>
              </a:rPr>
              <a:t>before 1950: common ancestor + adaptive divergence</a:t>
            </a:r>
          </a:p>
          <a:p>
            <a:pPr defTabSz="360000">
              <a:spcAft>
                <a:spcPts val="1000"/>
              </a:spcAft>
            </a:pPr>
            <a:r>
              <a:rPr lang="en-US" dirty="0">
                <a:sym typeface="Symbol" pitchFamily="18" charset="2"/>
              </a:rPr>
              <a:t>discussions if adaptive or neutral traits better</a:t>
            </a:r>
          </a:p>
          <a:p>
            <a:pPr defTabSz="360000">
              <a:spcAft>
                <a:spcPts val="1000"/>
              </a:spcAft>
            </a:pPr>
            <a:r>
              <a:rPr lang="en-US" dirty="0">
                <a:sym typeface="Symbol" pitchFamily="18" charset="2"/>
              </a:rPr>
              <a:t>subjective and unclear criteria of choosing and weighing of traits  </a:t>
            </a:r>
            <a:r>
              <a:rPr lang="cs-CZ" dirty="0">
                <a:sym typeface="Symbol" pitchFamily="18" charset="2"/>
              </a:rPr>
              <a:t> </a:t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>     </a:t>
            </a:r>
            <a:r>
              <a:rPr lang="en-US" dirty="0">
                <a:sym typeface="Symbol" pitchFamily="18" charset="2"/>
              </a:rPr>
              <a:t>taxonomy in crisis ( the word „taxonomy“ itself replaced by </a:t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>     </a:t>
            </a:r>
            <a:r>
              <a:rPr lang="en-US" dirty="0">
                <a:sym typeface="Symbol" pitchFamily="18" charset="2"/>
              </a:rPr>
              <a:t>„systematics“)</a:t>
            </a:r>
          </a:p>
          <a:p>
            <a:pPr defTabSz="360000">
              <a:spcAft>
                <a:spcPts val="1000"/>
              </a:spcAft>
            </a:pPr>
            <a:r>
              <a:rPr lang="en-US" dirty="0">
                <a:sym typeface="Symbol" pitchFamily="18" charset="2"/>
              </a:rPr>
              <a:t>controversy between splitters and lumpers</a:t>
            </a:r>
          </a:p>
        </p:txBody>
      </p:sp>
      <p:pic>
        <p:nvPicPr>
          <p:cNvPr id="6148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81838" y="1774825"/>
            <a:ext cx="1673225" cy="199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6149" name="Text Box 7"/>
          <p:cNvSpPr txBox="1">
            <a:spLocks noChangeArrowheads="1"/>
          </p:cNvSpPr>
          <p:nvPr/>
        </p:nvSpPr>
        <p:spPr bwMode="auto">
          <a:xfrm>
            <a:off x="7515225" y="3762375"/>
            <a:ext cx="89319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>
                <a:solidFill>
                  <a:srgbClr val="003399"/>
                </a:solidFill>
              </a:rPr>
              <a:t>E. Mayr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55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1963" y="1515762"/>
            <a:ext cx="3966656" cy="2726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9557" name="Picture 5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4917989" y="2024115"/>
            <a:ext cx="3747831" cy="4245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9564" name="Text Box 12"/>
          <p:cNvSpPr txBox="1">
            <a:spLocks noChangeArrowheads="1"/>
          </p:cNvSpPr>
          <p:nvPr/>
        </p:nvSpPr>
        <p:spPr bwMode="auto">
          <a:xfrm>
            <a:off x="461963" y="233363"/>
            <a:ext cx="4551439" cy="836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dirty="0" err="1">
                <a:solidFill>
                  <a:srgbClr val="F00000"/>
                </a:solidFill>
              </a:rPr>
              <a:t>Extinction</a:t>
            </a:r>
            <a:r>
              <a:rPr lang="cs-CZ" dirty="0">
                <a:solidFill>
                  <a:srgbClr val="F00000"/>
                </a:solidFill>
              </a:rPr>
              <a:t> on </a:t>
            </a:r>
            <a:r>
              <a:rPr lang="cs-CZ" dirty="0" err="1">
                <a:solidFill>
                  <a:srgbClr val="F00000"/>
                </a:solidFill>
              </a:rPr>
              <a:t>the</a:t>
            </a:r>
            <a:r>
              <a:rPr lang="cs-CZ" dirty="0">
                <a:solidFill>
                  <a:srgbClr val="F00000"/>
                </a:solidFill>
              </a:rPr>
              <a:t> K/T (K/</a:t>
            </a:r>
            <a:r>
              <a:rPr lang="cs-CZ" dirty="0" err="1">
                <a:solidFill>
                  <a:srgbClr val="F00000"/>
                </a:solidFill>
              </a:rPr>
              <a:t>Pg</a:t>
            </a:r>
            <a:r>
              <a:rPr lang="cs-CZ" dirty="0">
                <a:solidFill>
                  <a:srgbClr val="F00000"/>
                </a:solidFill>
              </a:rPr>
              <a:t>) </a:t>
            </a:r>
            <a:r>
              <a:rPr lang="cs-CZ" dirty="0" err="1">
                <a:solidFill>
                  <a:srgbClr val="F00000"/>
                </a:solidFill>
              </a:rPr>
              <a:t>boundary</a:t>
            </a:r>
            <a:r>
              <a:rPr lang="cs-CZ" dirty="0">
                <a:solidFill>
                  <a:srgbClr val="F00000"/>
                </a:solidFill>
              </a:rPr>
              <a:t>:</a:t>
            </a:r>
          </a:p>
          <a:p>
            <a:pPr defTabSz="360000">
              <a:spcAft>
                <a:spcPts val="1000"/>
              </a:spcAft>
            </a:pPr>
            <a:r>
              <a:rPr lang="cs-CZ" dirty="0"/>
              <a:t>iridium on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boundary</a:t>
            </a:r>
            <a:endParaRPr lang="cs-CZ" dirty="0"/>
          </a:p>
        </p:txBody>
      </p:sp>
      <p:sp>
        <p:nvSpPr>
          <p:cNvPr id="279569" name="AutoShape 17"/>
          <p:cNvSpPr>
            <a:spLocks noChangeArrowheads="1"/>
          </p:cNvSpPr>
          <p:nvPr/>
        </p:nvSpPr>
        <p:spPr bwMode="auto">
          <a:xfrm>
            <a:off x="2725866" y="5168813"/>
            <a:ext cx="2008188" cy="1058992"/>
          </a:xfrm>
          <a:prstGeom prst="wedgeRectCallout">
            <a:avLst>
              <a:gd name="adj1" fmla="val 127222"/>
              <a:gd name="adj2" fmla="val -131542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dirty="0"/>
              <a:t>cca. 100-fold </a:t>
            </a:r>
            <a:r>
              <a:rPr lang="cs-CZ" sz="1800" dirty="0" err="1"/>
              <a:t>increase</a:t>
            </a:r>
            <a:r>
              <a:rPr lang="cs-CZ" sz="1800" dirty="0"/>
              <a:t> </a:t>
            </a:r>
            <a:r>
              <a:rPr lang="cs-CZ" sz="1800" dirty="0" err="1"/>
              <a:t>of</a:t>
            </a:r>
            <a:r>
              <a:rPr lang="cs-CZ" sz="1800" dirty="0"/>
              <a:t> </a:t>
            </a:r>
            <a:r>
              <a:rPr lang="cs-CZ" sz="1800" dirty="0" err="1"/>
              <a:t>the</a:t>
            </a:r>
            <a:r>
              <a:rPr lang="cs-CZ" sz="1800" dirty="0"/>
              <a:t> </a:t>
            </a:r>
            <a:r>
              <a:rPr lang="cs-CZ" sz="1800" dirty="0" err="1"/>
              <a:t>amount</a:t>
            </a:r>
            <a:r>
              <a:rPr lang="cs-CZ" sz="1800" dirty="0"/>
              <a:t> </a:t>
            </a:r>
            <a:r>
              <a:rPr lang="cs-CZ" sz="1800" dirty="0" err="1"/>
              <a:t>of</a:t>
            </a:r>
            <a:r>
              <a:rPr lang="cs-CZ" sz="1800" dirty="0"/>
              <a:t> iridium</a:t>
            </a:r>
          </a:p>
        </p:txBody>
      </p:sp>
      <p:sp>
        <p:nvSpPr>
          <p:cNvPr id="10" name="AutoShape 17"/>
          <p:cNvSpPr>
            <a:spLocks noChangeArrowheads="1"/>
          </p:cNvSpPr>
          <p:nvPr/>
        </p:nvSpPr>
        <p:spPr bwMode="auto">
          <a:xfrm>
            <a:off x="4636186" y="774357"/>
            <a:ext cx="1284288" cy="626333"/>
          </a:xfrm>
          <a:prstGeom prst="wedgeRectCallout">
            <a:avLst>
              <a:gd name="adj1" fmla="val -100332"/>
              <a:gd name="adj2" fmla="val 141868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dirty="0"/>
              <a:t>K/T </a:t>
            </a:r>
            <a:r>
              <a:rPr lang="cs-CZ" sz="1800" dirty="0" err="1"/>
              <a:t>boundary</a:t>
            </a:r>
            <a:endParaRPr lang="cs-CZ" sz="1800" dirty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4513" y="384175"/>
            <a:ext cx="3338512" cy="1897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4444" name="Picture 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03913" y="1106488"/>
            <a:ext cx="2905125" cy="324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274446" name="AutoShape 14"/>
          <p:cNvSpPr>
            <a:spLocks noChangeArrowheads="1"/>
          </p:cNvSpPr>
          <p:nvPr/>
        </p:nvSpPr>
        <p:spPr bwMode="auto">
          <a:xfrm>
            <a:off x="1036638" y="854075"/>
            <a:ext cx="479425" cy="420688"/>
          </a:xfrm>
          <a:prstGeom prst="rightArrow">
            <a:avLst>
              <a:gd name="adj1" fmla="val 50000"/>
              <a:gd name="adj2" fmla="val 28491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274465" name="AutoShape 33"/>
          <p:cNvSpPr>
            <a:spLocks noChangeArrowheads="1"/>
          </p:cNvSpPr>
          <p:nvPr/>
        </p:nvSpPr>
        <p:spPr bwMode="auto">
          <a:xfrm>
            <a:off x="5161863" y="394001"/>
            <a:ext cx="2922588" cy="360362"/>
          </a:xfrm>
          <a:prstGeom prst="wedgeRectCallout">
            <a:avLst>
              <a:gd name="adj1" fmla="val -347"/>
              <a:gd name="adj2" fmla="val 160394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dirty="0" err="1"/>
              <a:t>Chicxulub</a:t>
            </a:r>
            <a:r>
              <a:rPr lang="cs-CZ" sz="1800" dirty="0"/>
              <a:t> </a:t>
            </a:r>
            <a:r>
              <a:rPr lang="cs-CZ" sz="1800" dirty="0" err="1"/>
              <a:t>crater</a:t>
            </a:r>
            <a:r>
              <a:rPr lang="cs-CZ" sz="1800" dirty="0"/>
              <a:t> (</a:t>
            </a:r>
            <a:r>
              <a:rPr lang="cs-CZ" sz="1800" dirty="0" err="1"/>
              <a:t>Mexico</a:t>
            </a:r>
            <a:r>
              <a:rPr lang="cs-CZ" sz="1800" dirty="0"/>
              <a:t>)</a:t>
            </a:r>
          </a:p>
        </p:txBody>
      </p:sp>
      <p:grpSp>
        <p:nvGrpSpPr>
          <p:cNvPr id="2" name="Group 36"/>
          <p:cNvGrpSpPr>
            <a:grpSpLocks/>
          </p:cNvGrpSpPr>
          <p:nvPr/>
        </p:nvGrpSpPr>
        <p:grpSpPr bwMode="auto">
          <a:xfrm>
            <a:off x="144461" y="2455863"/>
            <a:ext cx="7969250" cy="4260850"/>
            <a:chOff x="91" y="1547"/>
            <a:chExt cx="5020" cy="2684"/>
          </a:xfrm>
        </p:grpSpPr>
        <p:pic>
          <p:nvPicPr>
            <p:cNvPr id="39943" name="Picture 1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48" y="3225"/>
              <a:ext cx="2065" cy="10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9944" name="Group 31"/>
            <p:cNvGrpSpPr>
              <a:grpSpLocks/>
            </p:cNvGrpSpPr>
            <p:nvPr/>
          </p:nvGrpSpPr>
          <p:grpSpPr bwMode="auto">
            <a:xfrm>
              <a:off x="91" y="1548"/>
              <a:ext cx="1514" cy="1661"/>
              <a:chOff x="91" y="1548"/>
              <a:chExt cx="1514" cy="1661"/>
            </a:xfrm>
          </p:grpSpPr>
          <p:pic>
            <p:nvPicPr>
              <p:cNvPr id="39950" name="Picture 5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 l="10132" b="5348"/>
              <a:stretch>
                <a:fillRect/>
              </a:stretch>
            </p:blipFill>
            <p:spPr bwMode="auto">
              <a:xfrm>
                <a:off x="255" y="1548"/>
                <a:ext cx="1220" cy="16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softEdge rad="127000"/>
              </a:effectLst>
            </p:spPr>
          </p:pic>
          <p:sp>
            <p:nvSpPr>
              <p:cNvPr id="39951" name="Text Box 22"/>
              <p:cNvSpPr txBox="1">
                <a:spLocks noChangeArrowheads="1"/>
              </p:cNvSpPr>
              <p:nvPr/>
            </p:nvSpPr>
            <p:spPr bwMode="auto">
              <a:xfrm>
                <a:off x="1094" y="2501"/>
                <a:ext cx="511" cy="194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cs-CZ" sz="1400" dirty="0" err="1"/>
                  <a:t>cenotes</a:t>
                </a:r>
                <a:endParaRPr lang="cs-CZ" sz="1000" dirty="0"/>
              </a:p>
            </p:txBody>
          </p:sp>
          <p:sp>
            <p:nvSpPr>
              <p:cNvPr id="39952" name="Text Box 23"/>
              <p:cNvSpPr txBox="1">
                <a:spLocks noChangeArrowheads="1"/>
              </p:cNvSpPr>
              <p:nvPr/>
            </p:nvSpPr>
            <p:spPr bwMode="auto">
              <a:xfrm>
                <a:off x="91" y="2635"/>
                <a:ext cx="524" cy="194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cs-CZ" sz="1400" dirty="0" err="1"/>
                  <a:t>syncline</a:t>
                </a:r>
                <a:endParaRPr lang="cs-CZ" sz="1400" dirty="0"/>
              </a:p>
            </p:txBody>
          </p:sp>
        </p:grpSp>
        <p:pic>
          <p:nvPicPr>
            <p:cNvPr id="39945" name="Picture 19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614" y="2860"/>
              <a:ext cx="1497" cy="1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  <p:pic>
          <p:nvPicPr>
            <p:cNvPr id="39946" name="Picture 27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037" y="1978"/>
              <a:ext cx="1521" cy="10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9947" name="Text Box 28"/>
            <p:cNvSpPr txBox="1">
              <a:spLocks noChangeArrowheads="1"/>
            </p:cNvSpPr>
            <p:nvPr/>
          </p:nvSpPr>
          <p:spPr bwMode="auto">
            <a:xfrm>
              <a:off x="2192" y="2994"/>
              <a:ext cx="1312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600"/>
                <a:t>tektites from the K/T</a:t>
              </a:r>
            </a:p>
          </p:txBody>
        </p:sp>
        <p:sp>
          <p:nvSpPr>
            <p:cNvPr id="39948" name="AutoShape 34"/>
            <p:cNvSpPr>
              <a:spLocks noChangeArrowheads="1"/>
            </p:cNvSpPr>
            <p:nvPr/>
          </p:nvSpPr>
          <p:spPr bwMode="auto">
            <a:xfrm>
              <a:off x="2050" y="1547"/>
              <a:ext cx="1182" cy="347"/>
            </a:xfrm>
            <a:prstGeom prst="wedgeRectCallout">
              <a:avLst>
                <a:gd name="adj1" fmla="val -145514"/>
                <a:gd name="adj2" fmla="val 136778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600" dirty="0"/>
                <a:t>map </a:t>
              </a:r>
              <a:r>
                <a:rPr lang="cs-CZ" sz="1600" dirty="0" err="1"/>
                <a:t>of</a:t>
              </a:r>
              <a:r>
                <a:rPr lang="cs-CZ" sz="1600" dirty="0"/>
                <a:t>  </a:t>
              </a:r>
              <a:r>
                <a:rPr lang="cs-CZ" sz="1600" dirty="0" err="1"/>
                <a:t>gravitational</a:t>
              </a:r>
              <a:r>
                <a:rPr lang="cs-CZ" sz="1600" dirty="0"/>
                <a:t> </a:t>
              </a:r>
              <a:r>
                <a:rPr lang="cs-CZ" sz="1600" dirty="0" err="1"/>
                <a:t>field</a:t>
              </a:r>
              <a:endParaRPr lang="cs-CZ" sz="1600" dirty="0"/>
            </a:p>
          </p:txBody>
        </p:sp>
        <p:sp>
          <p:nvSpPr>
            <p:cNvPr id="39949" name="AutoShape 35"/>
            <p:cNvSpPr>
              <a:spLocks noChangeArrowheads="1"/>
            </p:cNvSpPr>
            <p:nvPr/>
          </p:nvSpPr>
          <p:spPr bwMode="auto">
            <a:xfrm>
              <a:off x="2478" y="3809"/>
              <a:ext cx="999" cy="227"/>
            </a:xfrm>
            <a:prstGeom prst="wedgeRectCallout">
              <a:avLst>
                <a:gd name="adj1" fmla="val 99648"/>
                <a:gd name="adj2" fmla="val -204625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600" dirty="0" err="1"/>
                <a:t>shock</a:t>
              </a:r>
              <a:r>
                <a:rPr lang="cs-CZ" sz="1600" dirty="0"/>
                <a:t> </a:t>
              </a:r>
              <a:r>
                <a:rPr lang="cs-CZ" sz="1600" dirty="0" err="1"/>
                <a:t>crystal</a:t>
              </a:r>
              <a:endParaRPr lang="cs-CZ" sz="16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44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44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274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4446" grpId="0" animBg="1"/>
      <p:bldP spid="274465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ovéPole 16"/>
          <p:cNvSpPr txBox="1">
            <a:spLocks noChangeArrowheads="1"/>
          </p:cNvSpPr>
          <p:nvPr/>
        </p:nvSpPr>
        <p:spPr bwMode="auto">
          <a:xfrm>
            <a:off x="461963" y="233363"/>
            <a:ext cx="8621271" cy="6119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800"/>
              </a:spcAft>
            </a:pPr>
            <a:r>
              <a:rPr lang="en-GB">
                <a:solidFill>
                  <a:srgbClr val="E20000"/>
                </a:solidFill>
              </a:rPr>
              <a:t>Problems of the impact theory:</a:t>
            </a:r>
          </a:p>
          <a:p>
            <a:pPr defTabSz="360000">
              <a:spcAft>
                <a:spcPts val="1000"/>
              </a:spcAft>
            </a:pPr>
            <a:r>
              <a:rPr lang="en-GB"/>
              <a:t>extinctions not that sudden for most animals, occurring before the impact </a:t>
            </a:r>
          </a:p>
          <a:p>
            <a:pPr defTabSz="360000">
              <a:spcAft>
                <a:spcPts val="1000"/>
              </a:spcAft>
            </a:pPr>
            <a:r>
              <a:rPr lang="en-GB"/>
              <a:t>species have been disappearing in several phases from more thermophilic</a:t>
            </a:r>
            <a:br>
              <a:rPr lang="en-GB"/>
            </a:br>
            <a:r>
              <a:rPr lang="en-GB"/>
              <a:t>	to less thermophilic</a:t>
            </a:r>
          </a:p>
          <a:p>
            <a:pPr defTabSz="360000">
              <a:spcAft>
                <a:spcPts val="1000"/>
              </a:spcAft>
            </a:pPr>
            <a:r>
              <a:rPr lang="en-GB"/>
              <a:t>the impact by ca. 300 ky older than the extinction (but it may have trigger</a:t>
            </a:r>
            <a:br>
              <a:rPr lang="en-GB">
                <a:sym typeface="Symbol" pitchFamily="18" charset="2"/>
              </a:rPr>
            </a:br>
            <a:r>
              <a:rPr lang="en-GB">
                <a:sym typeface="Symbol" pitchFamily="18" charset="2"/>
              </a:rPr>
              <a:t>	tsunamies and earthquakes  mixing of layers)</a:t>
            </a:r>
          </a:p>
          <a:p>
            <a:pPr defTabSz="360000">
              <a:spcAft>
                <a:spcPts val="1800"/>
              </a:spcAft>
            </a:pPr>
            <a:r>
              <a:rPr lang="en-GB">
                <a:sym typeface="Symbol" pitchFamily="18" charset="2"/>
              </a:rPr>
              <a:t>locality El Penon (Mexico): same species above and below the „impact“ </a:t>
            </a:r>
            <a:br>
              <a:rPr lang="en-GB">
                <a:sym typeface="Symbol" pitchFamily="18" charset="2"/>
              </a:rPr>
            </a:br>
            <a:r>
              <a:rPr lang="en-GB">
                <a:sym typeface="Symbol" pitchFamily="18" charset="2"/>
              </a:rPr>
              <a:t>	layer)</a:t>
            </a:r>
            <a:br>
              <a:rPr lang="en-GB">
                <a:sym typeface="Symbol" pitchFamily="18" charset="2"/>
              </a:rPr>
            </a:br>
            <a:br>
              <a:rPr lang="en-GB">
                <a:sym typeface="Symbol" pitchFamily="18" charset="2"/>
              </a:rPr>
            </a:br>
            <a:br>
              <a:rPr lang="en-GB">
                <a:sym typeface="Symbol" pitchFamily="18" charset="2"/>
              </a:rPr>
            </a:br>
            <a:r>
              <a:rPr lang="en-GB">
                <a:solidFill>
                  <a:srgbClr val="E20000"/>
                </a:solidFill>
                <a:sym typeface="Symbol" pitchFamily="18" charset="2"/>
              </a:rPr>
              <a:t>Alternative hypothesis:</a:t>
            </a:r>
            <a:endParaRPr lang="en-GB">
              <a:sym typeface="Symbol" pitchFamily="18" charset="2"/>
            </a:endParaRPr>
          </a:p>
          <a:p>
            <a:pPr defTabSz="360000">
              <a:spcAft>
                <a:spcPts val="1000"/>
              </a:spcAft>
            </a:pPr>
            <a:r>
              <a:rPr lang="en-GB">
                <a:sym typeface="Symbol" pitchFamily="18" charset="2"/>
              </a:rPr>
              <a:t>gradual cooling caused by giant volcano erruptions on the Deccan Plateau</a:t>
            </a:r>
            <a:br>
              <a:rPr lang="en-GB">
                <a:sym typeface="Symbol" pitchFamily="18" charset="2"/>
              </a:rPr>
            </a:br>
            <a:r>
              <a:rPr lang="en-GB">
                <a:sym typeface="Symbol" pitchFamily="18" charset="2"/>
              </a:rPr>
              <a:t>	in India</a:t>
            </a:r>
          </a:p>
          <a:p>
            <a:pPr defTabSz="360000">
              <a:spcAft>
                <a:spcPts val="1000"/>
              </a:spcAft>
            </a:pPr>
            <a:r>
              <a:rPr lang="en-GB">
                <a:sym typeface="Symbol" pitchFamily="18" charset="2"/>
              </a:rPr>
              <a:t>basalt layer 1200-1800 m thick, 100 000 km</a:t>
            </a:r>
            <a:r>
              <a:rPr lang="en-GB" baseline="30000">
                <a:sym typeface="Symbol" pitchFamily="18" charset="2"/>
              </a:rPr>
              <a:t>2</a:t>
            </a:r>
            <a:r>
              <a:rPr lang="en-GB">
                <a:sym typeface="Symbol" pitchFamily="18" charset="2"/>
              </a:rPr>
              <a:t>  during 1 MY </a:t>
            </a:r>
            <a:br>
              <a:rPr lang="en-GB">
                <a:sym typeface="Symbol" pitchFamily="18" charset="2"/>
              </a:rPr>
            </a:br>
            <a:r>
              <a:rPr lang="en-GB">
                <a:sym typeface="Symbol" pitchFamily="18" charset="2"/>
              </a:rPr>
              <a:t>	 min. 1,5 mil. km</a:t>
            </a:r>
            <a:r>
              <a:rPr lang="en-GB" baseline="30000">
                <a:sym typeface="Symbol" pitchFamily="18" charset="2"/>
              </a:rPr>
              <a:t>3</a:t>
            </a:r>
            <a:r>
              <a:rPr lang="en-GB">
                <a:sym typeface="Symbol" pitchFamily="18" charset="2"/>
              </a:rPr>
              <a:t> of basalts</a:t>
            </a:r>
          </a:p>
          <a:p>
            <a:pPr defTabSz="360000">
              <a:spcAft>
                <a:spcPts val="1000"/>
              </a:spcAft>
            </a:pPr>
            <a:r>
              <a:rPr lang="en-GB">
                <a:sym typeface="Symbol" pitchFamily="18" charset="2"/>
              </a:rPr>
              <a:t>the origin of the plateau at the turn of the Cretaceous and Tertiary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ovéPole 16"/>
          <p:cNvSpPr txBox="1">
            <a:spLocks noChangeArrowheads="1"/>
          </p:cNvSpPr>
          <p:nvPr/>
        </p:nvSpPr>
        <p:spPr bwMode="auto">
          <a:xfrm>
            <a:off x="461963" y="233363"/>
            <a:ext cx="8695009" cy="3298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800"/>
              </a:spcAft>
            </a:pPr>
            <a:r>
              <a:rPr lang="en-GB">
                <a:solidFill>
                  <a:srgbClr val="E20000"/>
                </a:solidFill>
                <a:sym typeface="Symbol" pitchFamily="18" charset="2"/>
              </a:rPr>
              <a:t>Recent findings:</a:t>
            </a:r>
          </a:p>
          <a:p>
            <a:pPr defTabSz="360000">
              <a:spcAft>
                <a:spcPts val="1000"/>
              </a:spcAft>
            </a:pPr>
            <a:r>
              <a:rPr lang="en-GB">
                <a:sym typeface="Symbol" pitchFamily="18" charset="2"/>
              </a:rPr>
              <a:t>According to new dating the Deccan event appeared before the impact – </a:t>
            </a:r>
            <a:br>
              <a:rPr lang="en-GB">
                <a:sym typeface="Symbol" pitchFamily="18" charset="2"/>
              </a:rPr>
            </a:br>
            <a:r>
              <a:rPr lang="en-GB">
                <a:sym typeface="Symbol" pitchFamily="18" charset="2"/>
              </a:rPr>
              <a:t>	problém: inaccurate dating of the Indian event</a:t>
            </a:r>
          </a:p>
          <a:p>
            <a:pPr defTabSz="360000">
              <a:spcAft>
                <a:spcPts val="1000"/>
              </a:spcAft>
            </a:pPr>
            <a:r>
              <a:rPr lang="en-GB">
                <a:sym typeface="Symbol" pitchFamily="18" charset="2"/>
              </a:rPr>
              <a:t>More precise dating: the Chicxulub crater corresponds with the extinction</a:t>
            </a:r>
          </a:p>
          <a:p>
            <a:pPr marL="342900" indent="-342900" defTabSz="360000">
              <a:spcAft>
                <a:spcPts val="1000"/>
              </a:spcAft>
              <a:buFont typeface="Symbol" panose="05050102010706020507" pitchFamily="18" charset="2"/>
              <a:buChar char="~"/>
            </a:pPr>
            <a:r>
              <a:rPr lang="en-GB">
                <a:sym typeface="Symbol" pitchFamily="18" charset="2"/>
              </a:rPr>
              <a:t>100 ky before the impact cooling by 6–8 </a:t>
            </a:r>
            <a:r>
              <a:rPr lang="en-GB">
                <a:sym typeface="Symbol"/>
              </a:rPr>
              <a:t></a:t>
            </a:r>
            <a:r>
              <a:rPr lang="en-GB">
                <a:sym typeface="Symbol" pitchFamily="18" charset="2"/>
              </a:rPr>
              <a:t>C, probably as a consequence</a:t>
            </a:r>
            <a:br>
              <a:rPr lang="en-GB">
                <a:sym typeface="Symbol" pitchFamily="18" charset="2"/>
              </a:rPr>
            </a:br>
            <a:r>
              <a:rPr lang="en-GB">
                <a:sym typeface="Symbol" pitchFamily="18" charset="2"/>
              </a:rPr>
              <a:t>	of the Deccan catastrophe – the impact then as the „coup of grace“</a:t>
            </a:r>
          </a:p>
          <a:p>
            <a:pPr defTabSz="360000">
              <a:spcAft>
                <a:spcPts val="1000"/>
              </a:spcAft>
            </a:pPr>
            <a:r>
              <a:rPr lang="en-GB">
                <a:sym typeface="Symbol" pitchFamily="18" charset="2"/>
              </a:rPr>
              <a:t>Cyanobacteria as a result of the greenhouse effect?</a:t>
            </a:r>
          </a:p>
          <a:p>
            <a:pPr defTabSz="360000">
              <a:spcAft>
                <a:spcPts val="1000"/>
              </a:spcAft>
            </a:pPr>
            <a:r>
              <a:rPr lang="en-GB">
                <a:sym typeface="Symbol" pitchFamily="18" charset="2"/>
              </a:rPr>
              <a:t>Some theories: two consecutive impacts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9C5F6746-7939-4F4B-A571-C2FD191EE217}"/>
              </a:ext>
            </a:extLst>
          </p:cNvPr>
          <p:cNvSpPr txBox="1"/>
          <p:nvPr/>
        </p:nvSpPr>
        <p:spPr>
          <a:xfrm>
            <a:off x="461963" y="4549025"/>
            <a:ext cx="6428619" cy="8361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000"/>
              </a:spcAft>
            </a:pPr>
            <a:r>
              <a:rPr lang="cs-CZ" dirty="0" err="1"/>
              <a:t>Animations</a:t>
            </a:r>
            <a:r>
              <a:rPr lang="cs-CZ" dirty="0"/>
              <a:t>:</a:t>
            </a:r>
          </a:p>
          <a:p>
            <a:pPr>
              <a:spcAft>
                <a:spcPts val="1000"/>
              </a:spcAft>
            </a:pPr>
            <a:r>
              <a:rPr lang="cs-CZ" dirty="0"/>
              <a:t>eg. </a:t>
            </a:r>
            <a:r>
              <a:rPr lang="cs-CZ" dirty="0">
                <a:hlinkClick r:id="rId3"/>
              </a:rPr>
              <a:t>https://www.youtube.com/watch?v=bU1QPtOZQZU</a:t>
            </a:r>
            <a:endParaRPr lang="cs-CZ" dirty="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663" y="5127625"/>
            <a:ext cx="7620000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4513" y="3073400"/>
            <a:ext cx="7620000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2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4513" y="814388"/>
            <a:ext cx="7620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3" name="Line 7"/>
          <p:cNvSpPr>
            <a:spLocks noChangeShapeType="1"/>
          </p:cNvSpPr>
          <p:nvPr/>
        </p:nvSpPr>
        <p:spPr bwMode="auto">
          <a:xfrm flipH="1">
            <a:off x="1162050" y="1774825"/>
            <a:ext cx="6034088" cy="1366838"/>
          </a:xfrm>
          <a:prstGeom prst="line">
            <a:avLst/>
          </a:prstGeom>
          <a:noFill/>
          <a:ln w="28575">
            <a:solidFill>
              <a:srgbClr val="F00000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43014" name="Line 8"/>
          <p:cNvSpPr>
            <a:spLocks noChangeShapeType="1"/>
          </p:cNvSpPr>
          <p:nvPr/>
        </p:nvSpPr>
        <p:spPr bwMode="auto">
          <a:xfrm>
            <a:off x="7999413" y="1782763"/>
            <a:ext cx="17462" cy="1366837"/>
          </a:xfrm>
          <a:prstGeom prst="line">
            <a:avLst/>
          </a:prstGeom>
          <a:noFill/>
          <a:ln w="28575">
            <a:solidFill>
              <a:srgbClr val="F00000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43015" name="Text Box 9"/>
          <p:cNvSpPr txBox="1">
            <a:spLocks noChangeArrowheads="1"/>
          </p:cNvSpPr>
          <p:nvPr/>
        </p:nvSpPr>
        <p:spPr bwMode="auto">
          <a:xfrm>
            <a:off x="2416175" y="2701925"/>
            <a:ext cx="1071127" cy="33855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dirty="0">
                <a:solidFill>
                  <a:srgbClr val="F00000"/>
                </a:solidFill>
              </a:rPr>
              <a:t>Pale</a:t>
            </a:r>
            <a:r>
              <a:rPr lang="en-US" sz="1600" dirty="0" err="1">
                <a:solidFill>
                  <a:srgbClr val="F00000"/>
                </a:solidFill>
              </a:rPr>
              <a:t>ozoi</a:t>
            </a:r>
            <a:r>
              <a:rPr lang="cs-CZ" sz="1600" dirty="0">
                <a:solidFill>
                  <a:srgbClr val="F00000"/>
                </a:solidFill>
              </a:rPr>
              <a:t>c</a:t>
            </a:r>
          </a:p>
        </p:txBody>
      </p:sp>
      <p:sp>
        <p:nvSpPr>
          <p:cNvPr id="43016" name="Text Box 10"/>
          <p:cNvSpPr txBox="1">
            <a:spLocks noChangeArrowheads="1"/>
          </p:cNvSpPr>
          <p:nvPr/>
        </p:nvSpPr>
        <p:spPr bwMode="auto">
          <a:xfrm>
            <a:off x="5392738" y="2701925"/>
            <a:ext cx="1050288" cy="33855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dirty="0" err="1">
                <a:solidFill>
                  <a:srgbClr val="F00000"/>
                </a:solidFill>
              </a:rPr>
              <a:t>Meso</a:t>
            </a:r>
            <a:r>
              <a:rPr lang="en-US" sz="1600" dirty="0" err="1">
                <a:solidFill>
                  <a:srgbClr val="F00000"/>
                </a:solidFill>
              </a:rPr>
              <a:t>zoi</a:t>
            </a:r>
            <a:r>
              <a:rPr lang="cs-CZ" sz="1600" dirty="0">
                <a:solidFill>
                  <a:srgbClr val="F00000"/>
                </a:solidFill>
              </a:rPr>
              <a:t>c</a:t>
            </a:r>
          </a:p>
        </p:txBody>
      </p:sp>
      <p:sp>
        <p:nvSpPr>
          <p:cNvPr id="43017" name="Text Box 11"/>
          <p:cNvSpPr txBox="1">
            <a:spLocks noChangeArrowheads="1"/>
          </p:cNvSpPr>
          <p:nvPr/>
        </p:nvSpPr>
        <p:spPr bwMode="auto">
          <a:xfrm>
            <a:off x="6973888" y="2701925"/>
            <a:ext cx="1037463" cy="33855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dirty="0">
                <a:solidFill>
                  <a:srgbClr val="F00000"/>
                </a:solidFill>
              </a:rPr>
              <a:t>Cen</a:t>
            </a:r>
            <a:r>
              <a:rPr lang="en-US" sz="1600" dirty="0" err="1">
                <a:solidFill>
                  <a:srgbClr val="F00000"/>
                </a:solidFill>
              </a:rPr>
              <a:t>ozoi</a:t>
            </a:r>
            <a:r>
              <a:rPr lang="cs-CZ" sz="1600" dirty="0">
                <a:solidFill>
                  <a:srgbClr val="F00000"/>
                </a:solidFill>
              </a:rPr>
              <a:t>c</a:t>
            </a:r>
          </a:p>
        </p:txBody>
      </p:sp>
      <p:sp>
        <p:nvSpPr>
          <p:cNvPr id="43018" name="Text Box 12"/>
          <p:cNvSpPr txBox="1">
            <a:spLocks noChangeArrowheads="1"/>
          </p:cNvSpPr>
          <p:nvPr/>
        </p:nvSpPr>
        <p:spPr bwMode="auto">
          <a:xfrm>
            <a:off x="6889750" y="419100"/>
            <a:ext cx="140294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b="1" dirty="0" err="1">
                <a:solidFill>
                  <a:srgbClr val="F00000"/>
                </a:solidFill>
              </a:rPr>
              <a:t>Ph</a:t>
            </a:r>
            <a:r>
              <a:rPr lang="en-US" sz="1600" b="1" dirty="0" err="1">
                <a:solidFill>
                  <a:srgbClr val="F00000"/>
                </a:solidFill>
              </a:rPr>
              <a:t>anerozoi</a:t>
            </a:r>
            <a:r>
              <a:rPr lang="cs-CZ" sz="1600" b="1" dirty="0">
                <a:solidFill>
                  <a:srgbClr val="F00000"/>
                </a:solidFill>
              </a:rPr>
              <a:t>c</a:t>
            </a:r>
          </a:p>
        </p:txBody>
      </p:sp>
      <p:sp>
        <p:nvSpPr>
          <p:cNvPr id="43019" name="Text Box 13"/>
          <p:cNvSpPr txBox="1">
            <a:spLocks noChangeArrowheads="1"/>
          </p:cNvSpPr>
          <p:nvPr/>
        </p:nvSpPr>
        <p:spPr bwMode="auto">
          <a:xfrm>
            <a:off x="438150" y="2655888"/>
            <a:ext cx="4889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b="1" dirty="0" err="1">
                <a:solidFill>
                  <a:schemeClr val="accent2"/>
                </a:solidFill>
              </a:rPr>
              <a:t>era</a:t>
            </a:r>
            <a:endParaRPr lang="cs-CZ" sz="1600" b="1" dirty="0">
              <a:solidFill>
                <a:schemeClr val="accent2"/>
              </a:solidFill>
            </a:endParaRPr>
          </a:p>
        </p:txBody>
      </p:sp>
      <p:sp>
        <p:nvSpPr>
          <p:cNvPr id="43020" name="Text Box 14"/>
          <p:cNvSpPr txBox="1">
            <a:spLocks noChangeArrowheads="1"/>
          </p:cNvSpPr>
          <p:nvPr/>
        </p:nvSpPr>
        <p:spPr bwMode="auto">
          <a:xfrm>
            <a:off x="6238875" y="425450"/>
            <a:ext cx="6127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b="1">
                <a:solidFill>
                  <a:schemeClr val="accent2"/>
                </a:solidFill>
              </a:rPr>
              <a:t>eon:</a:t>
            </a:r>
          </a:p>
        </p:txBody>
      </p:sp>
      <p:sp>
        <p:nvSpPr>
          <p:cNvPr id="43021" name="Text Box 15"/>
          <p:cNvSpPr txBox="1">
            <a:spLocks noChangeArrowheads="1"/>
          </p:cNvSpPr>
          <p:nvPr/>
        </p:nvSpPr>
        <p:spPr bwMode="auto">
          <a:xfrm>
            <a:off x="279400" y="6143625"/>
            <a:ext cx="78739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b="1" dirty="0">
                <a:solidFill>
                  <a:schemeClr val="accent2"/>
                </a:solidFill>
              </a:rPr>
              <a:t>epoch</a:t>
            </a:r>
          </a:p>
        </p:txBody>
      </p:sp>
      <p:sp>
        <p:nvSpPr>
          <p:cNvPr id="43022" name="Line 16"/>
          <p:cNvSpPr>
            <a:spLocks noChangeShapeType="1"/>
          </p:cNvSpPr>
          <p:nvPr/>
        </p:nvSpPr>
        <p:spPr bwMode="auto">
          <a:xfrm flipH="1">
            <a:off x="1195388" y="3871913"/>
            <a:ext cx="5975350" cy="1308100"/>
          </a:xfrm>
          <a:prstGeom prst="line">
            <a:avLst/>
          </a:prstGeom>
          <a:noFill/>
          <a:ln w="28575">
            <a:solidFill>
              <a:srgbClr val="F00000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43023" name="Line 17"/>
          <p:cNvSpPr>
            <a:spLocks noChangeShapeType="1"/>
          </p:cNvSpPr>
          <p:nvPr/>
        </p:nvSpPr>
        <p:spPr bwMode="auto">
          <a:xfrm>
            <a:off x="8032750" y="3865563"/>
            <a:ext cx="17463" cy="1322387"/>
          </a:xfrm>
          <a:prstGeom prst="line">
            <a:avLst/>
          </a:prstGeom>
          <a:noFill/>
          <a:ln w="28575">
            <a:solidFill>
              <a:srgbClr val="F00000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43024" name="Text Box 18"/>
          <p:cNvSpPr txBox="1">
            <a:spLocks noChangeArrowheads="1"/>
          </p:cNvSpPr>
          <p:nvPr/>
        </p:nvSpPr>
        <p:spPr bwMode="auto">
          <a:xfrm>
            <a:off x="3074988" y="4783138"/>
            <a:ext cx="1162498" cy="33855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dirty="0" err="1">
                <a:solidFill>
                  <a:srgbClr val="F00000"/>
                </a:solidFill>
              </a:rPr>
              <a:t>Paleogene</a:t>
            </a:r>
            <a:endParaRPr lang="cs-CZ" sz="1600" dirty="0">
              <a:solidFill>
                <a:srgbClr val="F00000"/>
              </a:solidFill>
            </a:endParaRPr>
          </a:p>
        </p:txBody>
      </p:sp>
      <p:sp>
        <p:nvSpPr>
          <p:cNvPr id="43025" name="Text Box 19"/>
          <p:cNvSpPr txBox="1">
            <a:spLocks noChangeArrowheads="1"/>
          </p:cNvSpPr>
          <p:nvPr/>
        </p:nvSpPr>
        <p:spPr bwMode="auto">
          <a:xfrm>
            <a:off x="6259513" y="4783138"/>
            <a:ext cx="1015021" cy="33855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dirty="0" err="1">
                <a:solidFill>
                  <a:srgbClr val="F00000"/>
                </a:solidFill>
              </a:rPr>
              <a:t>Neogene</a:t>
            </a:r>
            <a:endParaRPr lang="cs-CZ" sz="1600" dirty="0">
              <a:solidFill>
                <a:srgbClr val="F00000"/>
              </a:solidFill>
            </a:endParaRPr>
          </a:p>
        </p:txBody>
      </p:sp>
      <p:sp>
        <p:nvSpPr>
          <p:cNvPr id="43026" name="Text Box 20"/>
          <p:cNvSpPr txBox="1">
            <a:spLocks noChangeArrowheads="1"/>
          </p:cNvSpPr>
          <p:nvPr/>
        </p:nvSpPr>
        <p:spPr bwMode="auto">
          <a:xfrm>
            <a:off x="1208088" y="6149975"/>
            <a:ext cx="115127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dirty="0" err="1">
                <a:solidFill>
                  <a:srgbClr val="F00000"/>
                </a:solidFill>
              </a:rPr>
              <a:t>Paleocene</a:t>
            </a:r>
            <a:endParaRPr lang="cs-CZ" sz="1600" dirty="0">
              <a:solidFill>
                <a:srgbClr val="F00000"/>
              </a:solidFill>
            </a:endParaRPr>
          </a:p>
        </p:txBody>
      </p:sp>
      <p:sp>
        <p:nvSpPr>
          <p:cNvPr id="43027" name="Text Box 21"/>
          <p:cNvSpPr txBox="1">
            <a:spLocks noChangeArrowheads="1"/>
          </p:cNvSpPr>
          <p:nvPr/>
        </p:nvSpPr>
        <p:spPr bwMode="auto">
          <a:xfrm>
            <a:off x="2997200" y="6149975"/>
            <a:ext cx="87876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dirty="0" err="1">
                <a:solidFill>
                  <a:srgbClr val="F00000"/>
                </a:solidFill>
              </a:rPr>
              <a:t>Eocene</a:t>
            </a:r>
            <a:endParaRPr lang="cs-CZ" sz="1600" dirty="0">
              <a:solidFill>
                <a:srgbClr val="F00000"/>
              </a:solidFill>
            </a:endParaRPr>
          </a:p>
        </p:txBody>
      </p:sp>
      <p:sp>
        <p:nvSpPr>
          <p:cNvPr id="43028" name="Text Box 22"/>
          <p:cNvSpPr txBox="1">
            <a:spLocks noChangeArrowheads="1"/>
          </p:cNvSpPr>
          <p:nvPr/>
        </p:nvSpPr>
        <p:spPr bwMode="auto">
          <a:xfrm>
            <a:off x="4581525" y="6149975"/>
            <a:ext cx="99257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dirty="0" err="1">
                <a:solidFill>
                  <a:srgbClr val="F00000"/>
                </a:solidFill>
              </a:rPr>
              <a:t>Oligocen</a:t>
            </a:r>
            <a:endParaRPr lang="cs-CZ" sz="1600" dirty="0">
              <a:solidFill>
                <a:srgbClr val="F00000"/>
              </a:solidFill>
            </a:endParaRPr>
          </a:p>
        </p:txBody>
      </p:sp>
      <p:sp>
        <p:nvSpPr>
          <p:cNvPr id="43029" name="Text Box 23"/>
          <p:cNvSpPr txBox="1">
            <a:spLocks noChangeArrowheads="1"/>
          </p:cNvSpPr>
          <p:nvPr/>
        </p:nvSpPr>
        <p:spPr bwMode="auto">
          <a:xfrm>
            <a:off x="6162675" y="6149975"/>
            <a:ext cx="95891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dirty="0" err="1">
                <a:solidFill>
                  <a:srgbClr val="F00000"/>
                </a:solidFill>
              </a:rPr>
              <a:t>Miocene</a:t>
            </a:r>
            <a:endParaRPr lang="cs-CZ" sz="1600" dirty="0">
              <a:solidFill>
                <a:srgbClr val="F00000"/>
              </a:solidFill>
            </a:endParaRPr>
          </a:p>
        </p:txBody>
      </p:sp>
      <p:sp>
        <p:nvSpPr>
          <p:cNvPr id="43030" name="Text Box 24"/>
          <p:cNvSpPr txBox="1">
            <a:spLocks noChangeArrowheads="1"/>
          </p:cNvSpPr>
          <p:nvPr/>
        </p:nvSpPr>
        <p:spPr bwMode="auto">
          <a:xfrm>
            <a:off x="7367588" y="6149975"/>
            <a:ext cx="5937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>
                <a:solidFill>
                  <a:srgbClr val="F00000"/>
                </a:solidFill>
              </a:rPr>
              <a:t>Plio-</a:t>
            </a:r>
          </a:p>
        </p:txBody>
      </p:sp>
      <p:sp>
        <p:nvSpPr>
          <p:cNvPr id="43031" name="Text Box 25"/>
          <p:cNvSpPr txBox="1">
            <a:spLocks noChangeArrowheads="1"/>
          </p:cNvSpPr>
          <p:nvPr/>
        </p:nvSpPr>
        <p:spPr bwMode="auto">
          <a:xfrm>
            <a:off x="7896225" y="6149975"/>
            <a:ext cx="86677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>
                <a:solidFill>
                  <a:srgbClr val="F00000"/>
                </a:solidFill>
              </a:rPr>
              <a:t>Pleisto-</a:t>
            </a:r>
          </a:p>
        </p:txBody>
      </p:sp>
      <p:sp>
        <p:nvSpPr>
          <p:cNvPr id="43032" name="Text Box 26"/>
          <p:cNvSpPr txBox="1">
            <a:spLocks noChangeArrowheads="1"/>
          </p:cNvSpPr>
          <p:nvPr/>
        </p:nvSpPr>
        <p:spPr bwMode="auto">
          <a:xfrm>
            <a:off x="282575" y="4756150"/>
            <a:ext cx="81144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b="1" dirty="0">
                <a:solidFill>
                  <a:schemeClr val="accent2"/>
                </a:solidFill>
              </a:rPr>
              <a:t>period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 Box 6"/>
          <p:cNvSpPr txBox="1">
            <a:spLocks noChangeArrowheads="1"/>
          </p:cNvSpPr>
          <p:nvPr/>
        </p:nvSpPr>
        <p:spPr bwMode="auto">
          <a:xfrm>
            <a:off x="881364" y="220663"/>
            <a:ext cx="7620996" cy="769441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2400" b="1">
                <a:solidFill>
                  <a:srgbClr val="F00000"/>
                </a:solidFill>
              </a:rPr>
              <a:t>Paleontological vs. molecular data</a:t>
            </a:r>
          </a:p>
          <a:p>
            <a:pPr algn="ctr"/>
            <a:r>
              <a:rPr lang="en-GB">
                <a:solidFill>
                  <a:srgbClr val="F00000"/>
                </a:solidFill>
              </a:rPr>
              <a:t>When have animal phyla and mammalian/bird orders emerged?</a:t>
            </a:r>
          </a:p>
        </p:txBody>
      </p:sp>
      <p:sp>
        <p:nvSpPr>
          <p:cNvPr id="292896" name="Text Box 32"/>
          <p:cNvSpPr txBox="1">
            <a:spLocks noChangeArrowheads="1"/>
          </p:cNvSpPr>
          <p:nvPr/>
        </p:nvSpPr>
        <p:spPr bwMode="auto">
          <a:xfrm>
            <a:off x="461963" y="1187450"/>
            <a:ext cx="4804200" cy="2015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  <a:defRPr/>
            </a:pPr>
            <a:r>
              <a:rPr lang="cs-CZ" dirty="0" err="1">
                <a:solidFill>
                  <a:srgbClr val="F00000"/>
                </a:solidFill>
              </a:rPr>
              <a:t>Cambrian</a:t>
            </a:r>
            <a:r>
              <a:rPr lang="cs-CZ" dirty="0">
                <a:solidFill>
                  <a:srgbClr val="F00000"/>
                </a:solidFill>
              </a:rPr>
              <a:t> </a:t>
            </a:r>
            <a:r>
              <a:rPr lang="cs-CZ" dirty="0" err="1">
                <a:solidFill>
                  <a:srgbClr val="F00000"/>
                </a:solidFill>
              </a:rPr>
              <a:t>explosion</a:t>
            </a:r>
            <a:r>
              <a:rPr lang="cs-CZ" dirty="0">
                <a:solidFill>
                  <a:srgbClr val="F00000"/>
                </a:solidFill>
              </a:rPr>
              <a:t>?</a:t>
            </a:r>
          </a:p>
          <a:p>
            <a:pPr defTabSz="360000">
              <a:spcAft>
                <a:spcPts val="1000"/>
              </a:spcAft>
              <a:defRPr/>
            </a:pPr>
            <a:r>
              <a:rPr lang="cs-CZ" dirty="0" err="1"/>
              <a:t>molecular</a:t>
            </a:r>
            <a:r>
              <a:rPr lang="cs-CZ" dirty="0"/>
              <a:t> data (</a:t>
            </a:r>
            <a:r>
              <a:rPr lang="cs-CZ" dirty="0" err="1">
                <a:solidFill>
                  <a:schemeClr val="accent2">
                    <a:lumMod val="75000"/>
                  </a:schemeClr>
                </a:solidFill>
              </a:rPr>
              <a:t>Wray</a:t>
            </a:r>
            <a:r>
              <a:rPr lang="cs-CZ" dirty="0">
                <a:solidFill>
                  <a:schemeClr val="accent2">
                    <a:lumMod val="75000"/>
                  </a:schemeClr>
                </a:solidFill>
              </a:rPr>
              <a:t> et al. </a:t>
            </a:r>
            <a:r>
              <a:rPr lang="cs-CZ" dirty="0"/>
              <a:t>1996):</a:t>
            </a:r>
          </a:p>
          <a:p>
            <a:pPr defTabSz="360000">
              <a:spcAft>
                <a:spcPts val="1000"/>
              </a:spcAft>
              <a:defRPr/>
            </a:pPr>
            <a:r>
              <a:rPr lang="cs-CZ" dirty="0"/>
              <a:t>	</a:t>
            </a:r>
            <a:r>
              <a:rPr lang="cs-CZ" dirty="0" err="1"/>
              <a:t>Protostomia</a:t>
            </a:r>
            <a:r>
              <a:rPr lang="cs-CZ" dirty="0"/>
              <a:t>-</a:t>
            </a:r>
            <a:r>
              <a:rPr lang="cs-CZ" dirty="0" err="1"/>
              <a:t>Deuterostomia</a:t>
            </a:r>
            <a:r>
              <a:rPr lang="cs-CZ" dirty="0"/>
              <a:t> </a:t>
            </a:r>
            <a:r>
              <a:rPr lang="cs-CZ" dirty="0">
                <a:sym typeface="Symbol" pitchFamily="18" charset="2"/>
              </a:rPr>
              <a:t> 1200 M</a:t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>	</a:t>
            </a:r>
            <a:r>
              <a:rPr lang="cs-CZ" dirty="0" err="1">
                <a:sym typeface="Symbol" pitchFamily="18" charset="2"/>
              </a:rPr>
              <a:t>Chordata</a:t>
            </a:r>
            <a:r>
              <a:rPr lang="cs-CZ" dirty="0">
                <a:sym typeface="Symbol" pitchFamily="18" charset="2"/>
              </a:rPr>
              <a:t>-</a:t>
            </a:r>
            <a:r>
              <a:rPr lang="cs-CZ" dirty="0" err="1">
                <a:sym typeface="Symbol" pitchFamily="18" charset="2"/>
              </a:rPr>
              <a:t>Echinodermata</a:t>
            </a:r>
            <a:r>
              <a:rPr lang="cs-CZ" dirty="0">
                <a:sym typeface="Symbol" pitchFamily="18" charset="2"/>
              </a:rPr>
              <a:t>  1000 M</a:t>
            </a:r>
            <a:r>
              <a:rPr lang="cs-CZ" b="1" dirty="0">
                <a:sym typeface="Symbol" pitchFamily="18" charset="2"/>
              </a:rPr>
              <a:t> </a:t>
            </a:r>
          </a:p>
          <a:p>
            <a:pPr defTabSz="360000">
              <a:spcAft>
                <a:spcPts val="1000"/>
              </a:spcAft>
              <a:defRPr/>
            </a:pPr>
            <a:r>
              <a:rPr lang="cs-CZ" dirty="0">
                <a:sym typeface="Symbol" pitchFamily="18" charset="2"/>
              </a:rPr>
              <a:t>„</a:t>
            </a:r>
            <a:r>
              <a:rPr lang="cs-CZ" dirty="0" err="1">
                <a:sym typeface="Symbol" pitchFamily="18" charset="2"/>
              </a:rPr>
              <a:t>phylogenetic</a:t>
            </a:r>
            <a:r>
              <a:rPr lang="cs-CZ" dirty="0">
                <a:sym typeface="Symbol" pitchFamily="18" charset="2"/>
              </a:rPr>
              <a:t> </a:t>
            </a:r>
            <a:r>
              <a:rPr lang="cs-CZ" dirty="0" err="1">
                <a:sym typeface="Symbol" pitchFamily="18" charset="2"/>
              </a:rPr>
              <a:t>fuse</a:t>
            </a:r>
            <a:r>
              <a:rPr lang="cs-CZ" dirty="0">
                <a:sym typeface="Symbol" pitchFamily="18" charset="2"/>
              </a:rPr>
              <a:t>“?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96" name="Text Box 32"/>
          <p:cNvSpPr txBox="1">
            <a:spLocks noChangeArrowheads="1"/>
          </p:cNvSpPr>
          <p:nvPr/>
        </p:nvSpPr>
        <p:spPr bwMode="auto">
          <a:xfrm>
            <a:off x="461963" y="1187450"/>
            <a:ext cx="7178568" cy="1887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  <a:defRPr/>
            </a:pPr>
            <a:r>
              <a:rPr lang="cs-CZ" dirty="0" err="1">
                <a:solidFill>
                  <a:srgbClr val="F00000"/>
                </a:solidFill>
              </a:rPr>
              <a:t>Cambrian</a:t>
            </a:r>
            <a:r>
              <a:rPr lang="cs-CZ" dirty="0">
                <a:solidFill>
                  <a:srgbClr val="F00000"/>
                </a:solidFill>
              </a:rPr>
              <a:t> </a:t>
            </a:r>
            <a:r>
              <a:rPr lang="cs-CZ" dirty="0" err="1">
                <a:solidFill>
                  <a:srgbClr val="F00000"/>
                </a:solidFill>
              </a:rPr>
              <a:t>explosion</a:t>
            </a:r>
            <a:r>
              <a:rPr lang="cs-CZ" dirty="0">
                <a:solidFill>
                  <a:srgbClr val="F00000"/>
                </a:solidFill>
              </a:rPr>
              <a:t>?</a:t>
            </a:r>
          </a:p>
          <a:p>
            <a:pPr defTabSz="360000">
              <a:spcAft>
                <a:spcPts val="1000"/>
              </a:spcAft>
              <a:defRPr/>
            </a:pPr>
            <a:r>
              <a:rPr lang="cs-CZ" dirty="0" err="1">
                <a:sym typeface="Symbol" pitchFamily="18" charset="2"/>
              </a:rPr>
              <a:t>recent</a:t>
            </a:r>
            <a:r>
              <a:rPr lang="cs-CZ" dirty="0">
                <a:sym typeface="Symbol" pitchFamily="18" charset="2"/>
              </a:rPr>
              <a:t> </a:t>
            </a:r>
            <a:r>
              <a:rPr lang="cs-CZ" dirty="0" err="1">
                <a:sym typeface="Symbol" pitchFamily="18" charset="2"/>
              </a:rPr>
              <a:t>molecular</a:t>
            </a:r>
            <a:r>
              <a:rPr lang="cs-CZ" dirty="0">
                <a:sym typeface="Symbol" pitchFamily="18" charset="2"/>
              </a:rPr>
              <a:t> </a:t>
            </a:r>
            <a:r>
              <a:rPr lang="cs-CZ" dirty="0" err="1">
                <a:sym typeface="Symbol" pitchFamily="18" charset="2"/>
              </a:rPr>
              <a:t>estimates</a:t>
            </a:r>
            <a:r>
              <a:rPr lang="cs-CZ" dirty="0">
                <a:sym typeface="Symbol" pitchFamily="18" charset="2"/>
              </a:rPr>
              <a:t> </a:t>
            </a:r>
            <a:r>
              <a:rPr lang="cs-CZ" dirty="0" err="1">
                <a:sym typeface="Symbol" pitchFamily="18" charset="2"/>
              </a:rPr>
              <a:t>closer</a:t>
            </a:r>
            <a:r>
              <a:rPr lang="cs-CZ" dirty="0">
                <a:sym typeface="Symbol" pitchFamily="18" charset="2"/>
              </a:rPr>
              <a:t> to </a:t>
            </a:r>
            <a:r>
              <a:rPr lang="cs-CZ" dirty="0" err="1">
                <a:sym typeface="Symbol" pitchFamily="18" charset="2"/>
              </a:rPr>
              <a:t>the</a:t>
            </a:r>
            <a:r>
              <a:rPr lang="cs-CZ" dirty="0">
                <a:sym typeface="Symbol" pitchFamily="18" charset="2"/>
              </a:rPr>
              <a:t> </a:t>
            </a:r>
            <a:r>
              <a:rPr lang="cs-CZ" dirty="0" err="1">
                <a:sym typeface="Symbol" pitchFamily="18" charset="2"/>
              </a:rPr>
              <a:t>Cambrian</a:t>
            </a:r>
            <a:r>
              <a:rPr lang="cs-CZ" dirty="0">
                <a:sym typeface="Symbol" pitchFamily="18" charset="2"/>
              </a:rPr>
              <a:t> </a:t>
            </a:r>
            <a:r>
              <a:rPr lang="cs-CZ" dirty="0" err="1">
                <a:sym typeface="Symbol" pitchFamily="18" charset="2"/>
              </a:rPr>
              <a:t>explosion</a:t>
            </a:r>
            <a:r>
              <a:rPr lang="cs-CZ" dirty="0">
                <a:sym typeface="Symbol" pitchFamily="18" charset="2"/>
              </a:rPr>
              <a:t>:</a:t>
            </a:r>
          </a:p>
          <a:p>
            <a:pPr defTabSz="360000">
              <a:spcAft>
                <a:spcPts val="1000"/>
              </a:spcAft>
              <a:defRPr/>
            </a:pPr>
            <a:r>
              <a:rPr lang="cs-CZ" dirty="0">
                <a:sym typeface="Symbol" pitchFamily="18" charset="2"/>
              </a:rPr>
              <a:t>	Metazoa  650 M (</a:t>
            </a:r>
            <a:r>
              <a:rPr lang="cs-CZ" dirty="0" err="1">
                <a:solidFill>
                  <a:schemeClr val="accent2">
                    <a:lumMod val="75000"/>
                  </a:schemeClr>
                </a:solidFill>
                <a:sym typeface="Symbol" pitchFamily="18" charset="2"/>
              </a:rPr>
              <a:t>Peterson</a:t>
            </a:r>
            <a:r>
              <a:rPr lang="cs-CZ" dirty="0">
                <a:solidFill>
                  <a:schemeClr val="accent2">
                    <a:lumMod val="75000"/>
                  </a:schemeClr>
                </a:solidFill>
                <a:sym typeface="Symbol" pitchFamily="18" charset="2"/>
              </a:rPr>
              <a:t> </a:t>
            </a:r>
            <a:r>
              <a:rPr lang="cs-CZ" dirty="0" err="1">
                <a:solidFill>
                  <a:schemeClr val="accent2">
                    <a:lumMod val="75000"/>
                  </a:schemeClr>
                </a:solidFill>
                <a:sym typeface="Symbol" pitchFamily="18" charset="2"/>
              </a:rPr>
              <a:t>et</a:t>
            </a:r>
            <a:r>
              <a:rPr lang="cs-CZ" dirty="0">
                <a:solidFill>
                  <a:schemeClr val="accent2">
                    <a:lumMod val="75000"/>
                  </a:schemeClr>
                </a:solidFill>
                <a:sym typeface="Symbol" pitchFamily="18" charset="2"/>
              </a:rPr>
              <a:t> </a:t>
            </a:r>
            <a:r>
              <a:rPr lang="cs-CZ" dirty="0" err="1">
                <a:solidFill>
                  <a:schemeClr val="accent2">
                    <a:lumMod val="75000"/>
                  </a:schemeClr>
                </a:solidFill>
                <a:sym typeface="Symbol" pitchFamily="18" charset="2"/>
              </a:rPr>
              <a:t>al</a:t>
            </a:r>
            <a:r>
              <a:rPr lang="cs-CZ" dirty="0">
                <a:solidFill>
                  <a:schemeClr val="accent2">
                    <a:lumMod val="75000"/>
                  </a:schemeClr>
                </a:solidFill>
                <a:sym typeface="Symbol" pitchFamily="18" charset="2"/>
              </a:rPr>
              <a:t>. </a:t>
            </a:r>
            <a:r>
              <a:rPr lang="cs-CZ" dirty="0">
                <a:sym typeface="Symbol" pitchFamily="18" charset="2"/>
              </a:rPr>
              <a:t>2004)</a:t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>	</a:t>
            </a:r>
            <a:r>
              <a:rPr lang="cs-CZ" dirty="0" err="1">
                <a:sym typeface="Symbol" pitchFamily="18" charset="2"/>
              </a:rPr>
              <a:t>Protostomia</a:t>
            </a:r>
            <a:r>
              <a:rPr lang="cs-CZ" dirty="0">
                <a:sym typeface="Symbol" pitchFamily="18" charset="2"/>
              </a:rPr>
              <a:t>-</a:t>
            </a:r>
            <a:r>
              <a:rPr lang="cs-CZ" dirty="0" err="1">
                <a:sym typeface="Symbol" pitchFamily="18" charset="2"/>
              </a:rPr>
              <a:t>Deuterostomia</a:t>
            </a:r>
            <a:r>
              <a:rPr lang="cs-CZ" dirty="0">
                <a:sym typeface="Symbol" pitchFamily="18" charset="2"/>
              </a:rPr>
              <a:t>  582 M </a:t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>	(</a:t>
            </a:r>
            <a:r>
              <a:rPr lang="cs-CZ" dirty="0" err="1">
                <a:solidFill>
                  <a:schemeClr val="accent2">
                    <a:lumMod val="75000"/>
                  </a:schemeClr>
                </a:solidFill>
                <a:sym typeface="Symbol" pitchFamily="18" charset="2"/>
              </a:rPr>
              <a:t>Aris</a:t>
            </a:r>
            <a:r>
              <a:rPr lang="cs-CZ" dirty="0">
                <a:solidFill>
                  <a:schemeClr val="accent2">
                    <a:lumMod val="75000"/>
                  </a:schemeClr>
                </a:solidFill>
                <a:sym typeface="Symbol" pitchFamily="18" charset="2"/>
              </a:rPr>
              <a:t>-</a:t>
            </a:r>
            <a:r>
              <a:rPr lang="cs-CZ" dirty="0" err="1">
                <a:solidFill>
                  <a:schemeClr val="accent2">
                    <a:lumMod val="75000"/>
                  </a:schemeClr>
                </a:solidFill>
                <a:sym typeface="Symbol" pitchFamily="18" charset="2"/>
              </a:rPr>
              <a:t>Brosou</a:t>
            </a:r>
            <a:r>
              <a:rPr lang="cs-CZ" dirty="0">
                <a:solidFill>
                  <a:schemeClr val="accent2">
                    <a:lumMod val="75000"/>
                  </a:schemeClr>
                </a:solidFill>
                <a:sym typeface="Symbol" pitchFamily="18" charset="2"/>
              </a:rPr>
              <a:t> </a:t>
            </a:r>
            <a:r>
              <a:rPr lang="cs-CZ" dirty="0" err="1">
                <a:solidFill>
                  <a:schemeClr val="accent2">
                    <a:lumMod val="75000"/>
                  </a:schemeClr>
                </a:solidFill>
                <a:sym typeface="Symbol" pitchFamily="18" charset="2"/>
              </a:rPr>
              <a:t>and</a:t>
            </a:r>
            <a:r>
              <a:rPr lang="cs-CZ" dirty="0">
                <a:solidFill>
                  <a:schemeClr val="accent2">
                    <a:lumMod val="75000"/>
                  </a:schemeClr>
                </a:solidFill>
                <a:sym typeface="Symbol" pitchFamily="18" charset="2"/>
              </a:rPr>
              <a:t> </a:t>
            </a:r>
            <a:r>
              <a:rPr lang="cs-CZ" dirty="0" err="1">
                <a:solidFill>
                  <a:schemeClr val="accent2">
                    <a:lumMod val="75000"/>
                  </a:schemeClr>
                </a:solidFill>
                <a:sym typeface="Symbol" pitchFamily="18" charset="2"/>
              </a:rPr>
              <a:t>Yang</a:t>
            </a:r>
            <a:r>
              <a:rPr lang="cs-CZ" dirty="0">
                <a:solidFill>
                  <a:srgbClr val="0033CC"/>
                </a:solidFill>
                <a:sym typeface="Symbol" pitchFamily="18" charset="2"/>
              </a:rPr>
              <a:t> </a:t>
            </a:r>
            <a:r>
              <a:rPr lang="cs-CZ" dirty="0">
                <a:sym typeface="Symbol" pitchFamily="18" charset="2"/>
              </a:rPr>
              <a:t>2003)</a:t>
            </a:r>
          </a:p>
        </p:txBody>
      </p:sp>
      <p:pic>
        <p:nvPicPr>
          <p:cNvPr id="44036" name="Picture 37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3599936" y="3035381"/>
            <a:ext cx="5077340" cy="3660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6">
            <a:extLst>
              <a:ext uri="{FF2B5EF4-FFF2-40B4-BE49-F238E27FC236}">
                <a16:creationId xmlns:a16="http://schemas.microsoft.com/office/drawing/2014/main" id="{7759D3F6-3E22-4FD1-B7D6-F4C0FB2444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1364" y="220663"/>
            <a:ext cx="7620996" cy="769441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2400" b="1">
                <a:solidFill>
                  <a:srgbClr val="F00000"/>
                </a:solidFill>
              </a:rPr>
              <a:t>Paleontological vs. molecular data</a:t>
            </a:r>
          </a:p>
          <a:p>
            <a:pPr algn="ctr"/>
            <a:r>
              <a:rPr lang="en-GB">
                <a:solidFill>
                  <a:srgbClr val="F00000"/>
                </a:solidFill>
              </a:rPr>
              <a:t>When have animal phyla and mammalian/bird orders emerged?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0" name="Text Box 32"/>
          <p:cNvSpPr txBox="1">
            <a:spLocks noChangeArrowheads="1"/>
          </p:cNvSpPr>
          <p:nvPr/>
        </p:nvSpPr>
        <p:spPr bwMode="auto">
          <a:xfrm>
            <a:off x="461963" y="233363"/>
            <a:ext cx="4384534" cy="836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dirty="0" err="1">
                <a:solidFill>
                  <a:srgbClr val="F00000"/>
                </a:solidFill>
              </a:rPr>
              <a:t>Cambrian</a:t>
            </a:r>
            <a:r>
              <a:rPr lang="cs-CZ" dirty="0">
                <a:solidFill>
                  <a:srgbClr val="F00000"/>
                </a:solidFill>
              </a:rPr>
              <a:t> </a:t>
            </a:r>
            <a:r>
              <a:rPr lang="cs-CZ" dirty="0" err="1">
                <a:solidFill>
                  <a:srgbClr val="F00000"/>
                </a:solidFill>
              </a:rPr>
              <a:t>explosion</a:t>
            </a:r>
            <a:r>
              <a:rPr lang="cs-CZ" dirty="0">
                <a:solidFill>
                  <a:srgbClr val="F00000"/>
                </a:solidFill>
              </a:rPr>
              <a:t>?</a:t>
            </a:r>
          </a:p>
          <a:p>
            <a:pPr defTabSz="360000">
              <a:spcAft>
                <a:spcPts val="1000"/>
              </a:spcAft>
            </a:pPr>
            <a:r>
              <a:rPr lang="cs-CZ" dirty="0">
                <a:sym typeface="Symbol" pitchFamily="18" charset="2"/>
              </a:rPr>
              <a:t>fauna </a:t>
            </a:r>
            <a:r>
              <a:rPr lang="cs-CZ" dirty="0" err="1">
                <a:sym typeface="Symbol" pitchFamily="18" charset="2"/>
              </a:rPr>
              <a:t>of</a:t>
            </a:r>
            <a:r>
              <a:rPr lang="cs-CZ" dirty="0">
                <a:sym typeface="Symbol" pitchFamily="18" charset="2"/>
              </a:rPr>
              <a:t> </a:t>
            </a:r>
            <a:r>
              <a:rPr lang="cs-CZ" dirty="0" err="1">
                <a:sym typeface="Symbol" pitchFamily="18" charset="2"/>
              </a:rPr>
              <a:t>Chengjiang</a:t>
            </a:r>
            <a:r>
              <a:rPr lang="cs-CZ" dirty="0">
                <a:sym typeface="Symbol" pitchFamily="18" charset="2"/>
              </a:rPr>
              <a:t> (</a:t>
            </a:r>
            <a:r>
              <a:rPr lang="cs-CZ" dirty="0" err="1">
                <a:sym typeface="Symbol" pitchFamily="18" charset="2"/>
              </a:rPr>
              <a:t>Chína</a:t>
            </a:r>
            <a:r>
              <a:rPr lang="cs-CZ" dirty="0">
                <a:sym typeface="Symbol" pitchFamily="18" charset="2"/>
              </a:rPr>
              <a:t>)  525 M</a:t>
            </a:r>
          </a:p>
        </p:txBody>
      </p:sp>
      <p:sp>
        <p:nvSpPr>
          <p:cNvPr id="45064" name="Text Box 23"/>
          <p:cNvSpPr txBox="1">
            <a:spLocks noChangeArrowheads="1"/>
          </p:cNvSpPr>
          <p:nvPr/>
        </p:nvSpPr>
        <p:spPr bwMode="auto">
          <a:xfrm>
            <a:off x="2033974" y="3992862"/>
            <a:ext cx="213430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i="1" dirty="0" err="1"/>
              <a:t>Yunnanozoon</a:t>
            </a:r>
            <a:r>
              <a:rPr lang="cs-CZ" sz="1600" i="1" dirty="0"/>
              <a:t> </a:t>
            </a:r>
            <a:r>
              <a:rPr lang="cs-CZ" sz="1600" i="1" dirty="0" err="1"/>
              <a:t>lividum</a:t>
            </a:r>
            <a:endParaRPr lang="cs-CZ" sz="1600" i="1" dirty="0"/>
          </a:p>
        </p:txBody>
      </p:sp>
      <p:pic>
        <p:nvPicPr>
          <p:cNvPr id="450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70953" y="373404"/>
            <a:ext cx="4252311" cy="20897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45067" name="Text Box 23"/>
          <p:cNvSpPr txBox="1">
            <a:spLocks noChangeArrowheads="1"/>
          </p:cNvSpPr>
          <p:nvPr/>
        </p:nvSpPr>
        <p:spPr bwMode="auto">
          <a:xfrm>
            <a:off x="7309451" y="2372498"/>
            <a:ext cx="159530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i="1" dirty="0" err="1"/>
              <a:t>Myllokunmingia</a:t>
            </a:r>
            <a:endParaRPr lang="cs-CZ" sz="1600" i="1" dirty="0"/>
          </a:p>
        </p:txBody>
      </p:sp>
      <p:pic>
        <p:nvPicPr>
          <p:cNvPr id="12290" name="Picture 2" descr="http://cambrian-cafe.up.n.seesaa.net/cambrian-cafe/image/Yunnanozoon_lividum_02.jpg?d=a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1963" y="1265923"/>
            <a:ext cx="3617354" cy="2713015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2292" name="Picture 4" descr="http://www.geocities.co.jp/NatureLand/5218/yunnanozu-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16829" y="2526957"/>
            <a:ext cx="3028950" cy="2066925"/>
          </a:xfrm>
          <a:prstGeom prst="rect">
            <a:avLst/>
          </a:prstGeom>
          <a:noFill/>
        </p:spPr>
      </p:pic>
      <p:pic>
        <p:nvPicPr>
          <p:cNvPr id="12294" name="Picture 6" descr="http://upload.wikimedia.org/wikipedia/commons/7/78/Haikouella_lanceolata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08808" y="4637903"/>
            <a:ext cx="3931111" cy="2017971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2296" name="Picture 8" descr="http://bio.sunyorange.edu/updated2/THINKING_EVOLUTION/prehistoric/early_ans/transitional/transitional/image102.jpg"/>
          <p:cNvPicPr>
            <a:picLocks noChangeAspect="1" noChangeArrowheads="1"/>
          </p:cNvPicPr>
          <p:nvPr/>
        </p:nvPicPr>
        <p:blipFill>
          <a:blip r:embed="rId7" cstate="print">
            <a:lum bright="-10000" contrast="40000"/>
          </a:blip>
          <a:srcRect/>
          <a:stretch>
            <a:fillRect/>
          </a:stretch>
        </p:blipFill>
        <p:spPr bwMode="auto">
          <a:xfrm>
            <a:off x="354871" y="5148046"/>
            <a:ext cx="4056102" cy="927109"/>
          </a:xfrm>
          <a:prstGeom prst="rect">
            <a:avLst/>
          </a:prstGeom>
          <a:noFill/>
        </p:spPr>
      </p:pic>
      <p:sp>
        <p:nvSpPr>
          <p:cNvPr id="45062" name="Text Box 23"/>
          <p:cNvSpPr txBox="1">
            <a:spLocks noChangeArrowheads="1"/>
          </p:cNvSpPr>
          <p:nvPr/>
        </p:nvSpPr>
        <p:spPr bwMode="auto">
          <a:xfrm>
            <a:off x="6451129" y="4199409"/>
            <a:ext cx="212910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i="1" dirty="0" err="1"/>
              <a:t>Haikouella</a:t>
            </a:r>
            <a:r>
              <a:rPr lang="cs-CZ" sz="1600" i="1" dirty="0"/>
              <a:t> </a:t>
            </a:r>
            <a:r>
              <a:rPr lang="cs-CZ" sz="1600" i="1" dirty="0" err="1"/>
              <a:t>lanceolata</a:t>
            </a:r>
            <a:endParaRPr lang="cs-CZ" sz="1600" i="1" dirty="0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9" name="Picture 29" descr="jawlss fish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 t="49518"/>
          <a:stretch>
            <a:fillRect/>
          </a:stretch>
        </p:blipFill>
        <p:spPr bwMode="auto">
          <a:xfrm>
            <a:off x="4853066" y="2174789"/>
            <a:ext cx="4071646" cy="1968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0" name="Text Box 32"/>
          <p:cNvSpPr txBox="1">
            <a:spLocks noChangeArrowheads="1"/>
          </p:cNvSpPr>
          <p:nvPr/>
        </p:nvSpPr>
        <p:spPr bwMode="auto">
          <a:xfrm>
            <a:off x="461963" y="233363"/>
            <a:ext cx="4408258" cy="3118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dirty="0" err="1">
                <a:solidFill>
                  <a:srgbClr val="F00000"/>
                </a:solidFill>
              </a:rPr>
              <a:t>Cambrian</a:t>
            </a:r>
            <a:r>
              <a:rPr lang="cs-CZ" dirty="0">
                <a:solidFill>
                  <a:srgbClr val="F00000"/>
                </a:solidFill>
              </a:rPr>
              <a:t> </a:t>
            </a:r>
            <a:r>
              <a:rPr lang="cs-CZ" dirty="0" err="1">
                <a:solidFill>
                  <a:srgbClr val="F00000"/>
                </a:solidFill>
              </a:rPr>
              <a:t>explosion</a:t>
            </a:r>
            <a:r>
              <a:rPr lang="cs-CZ" dirty="0">
                <a:solidFill>
                  <a:srgbClr val="F00000"/>
                </a:solidFill>
              </a:rPr>
              <a:t>?</a:t>
            </a:r>
          </a:p>
          <a:p>
            <a:pPr defTabSz="360000">
              <a:spcAft>
                <a:spcPts val="1000"/>
              </a:spcAft>
            </a:pPr>
            <a:r>
              <a:rPr lang="cs-CZ" dirty="0">
                <a:sym typeface="Symbol" pitchFamily="18" charset="2"/>
              </a:rPr>
              <a:t>fauna </a:t>
            </a:r>
            <a:r>
              <a:rPr lang="cs-CZ" dirty="0" err="1">
                <a:sym typeface="Symbol" pitchFamily="18" charset="2"/>
              </a:rPr>
              <a:t>of</a:t>
            </a:r>
            <a:r>
              <a:rPr lang="cs-CZ" dirty="0">
                <a:sym typeface="Symbol" pitchFamily="18" charset="2"/>
              </a:rPr>
              <a:t> </a:t>
            </a:r>
            <a:r>
              <a:rPr lang="cs-CZ" dirty="0" err="1">
                <a:sym typeface="Symbol" pitchFamily="18" charset="2"/>
              </a:rPr>
              <a:t>Chengjiang</a:t>
            </a:r>
            <a:r>
              <a:rPr lang="cs-CZ" dirty="0">
                <a:sym typeface="Symbol" pitchFamily="18" charset="2"/>
              </a:rPr>
              <a:t> (</a:t>
            </a:r>
            <a:r>
              <a:rPr lang="cs-CZ" dirty="0" err="1">
                <a:sym typeface="Symbol" pitchFamily="18" charset="2"/>
              </a:rPr>
              <a:t>China</a:t>
            </a:r>
            <a:r>
              <a:rPr lang="cs-CZ" dirty="0">
                <a:sym typeface="Symbol" pitchFamily="18" charset="2"/>
              </a:rPr>
              <a:t>)  525 M</a:t>
            </a:r>
          </a:p>
          <a:p>
            <a:endParaRPr lang="cs-CZ" dirty="0">
              <a:sym typeface="Symbol" pitchFamily="18" charset="2"/>
            </a:endParaRPr>
          </a:p>
          <a:p>
            <a:pPr defTabSz="360000"/>
            <a:r>
              <a:rPr lang="cs-CZ" dirty="0" err="1">
                <a:sym typeface="Symbol" pitchFamily="18" charset="2"/>
              </a:rPr>
              <a:t>Doushantuo</a:t>
            </a:r>
            <a:r>
              <a:rPr lang="cs-CZ" dirty="0">
                <a:sym typeface="Symbol" pitchFamily="18" charset="2"/>
              </a:rPr>
              <a:t> </a:t>
            </a:r>
            <a:r>
              <a:rPr lang="cs-CZ" dirty="0" err="1">
                <a:sym typeface="Symbol" pitchFamily="18" charset="2"/>
              </a:rPr>
              <a:t>formation</a:t>
            </a:r>
            <a:r>
              <a:rPr lang="cs-CZ" dirty="0">
                <a:sym typeface="Symbol" pitchFamily="18" charset="2"/>
              </a:rPr>
              <a:t> (S </a:t>
            </a:r>
            <a:r>
              <a:rPr lang="cs-CZ" dirty="0" err="1">
                <a:sym typeface="Symbol" pitchFamily="18" charset="2"/>
              </a:rPr>
              <a:t>China</a:t>
            </a:r>
            <a:r>
              <a:rPr lang="cs-CZ" dirty="0">
                <a:sym typeface="Symbol" pitchFamily="18" charset="2"/>
              </a:rPr>
              <a:t>), </a:t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>	</a:t>
            </a:r>
            <a:r>
              <a:rPr lang="en-US" dirty="0">
                <a:sym typeface="Symbol" pitchFamily="18" charset="2"/>
              </a:rPr>
              <a:t>590</a:t>
            </a:r>
            <a:r>
              <a:rPr lang="cs-CZ" dirty="0">
                <a:sym typeface="Symbol" pitchFamily="18" charset="2"/>
              </a:rPr>
              <a:t>–</a:t>
            </a:r>
            <a:r>
              <a:rPr lang="en-US" dirty="0">
                <a:sym typeface="Symbol" pitchFamily="18" charset="2"/>
              </a:rPr>
              <a:t>560 M</a:t>
            </a:r>
            <a:r>
              <a:rPr lang="cs-CZ" dirty="0">
                <a:sym typeface="Symbol" pitchFamily="18" charset="2"/>
              </a:rPr>
              <a:t>: many species</a:t>
            </a:r>
            <a:br>
              <a:rPr lang="cs-CZ" dirty="0">
                <a:sym typeface="Symbol" pitchFamily="18" charset="2"/>
              </a:rPr>
            </a:br>
            <a:br>
              <a:rPr lang="cs-CZ" dirty="0">
                <a:sym typeface="Symbol" pitchFamily="18" charset="2"/>
              </a:rPr>
            </a:br>
            <a:br>
              <a:rPr lang="cs-CZ" dirty="0">
                <a:sym typeface="Symbol" pitchFamily="18" charset="2"/>
              </a:rPr>
            </a:br>
            <a:endParaRPr lang="cs-CZ" dirty="0">
              <a:sym typeface="Symbol" pitchFamily="18" charset="2"/>
            </a:endParaRPr>
          </a:p>
          <a:p>
            <a:r>
              <a:rPr lang="cs-CZ" dirty="0">
                <a:sym typeface="Symbol" pitchFamily="18" charset="2"/>
              </a:rPr>
              <a:t>early </a:t>
            </a:r>
            <a:r>
              <a:rPr lang="cs-CZ" dirty="0" err="1">
                <a:sym typeface="Symbol" pitchFamily="18" charset="2"/>
              </a:rPr>
              <a:t>embryonic</a:t>
            </a:r>
            <a:r>
              <a:rPr lang="cs-CZ" dirty="0">
                <a:sym typeface="Symbol" pitchFamily="18" charset="2"/>
              </a:rPr>
              <a:t> </a:t>
            </a:r>
            <a:r>
              <a:rPr lang="cs-CZ" dirty="0" err="1">
                <a:sym typeface="Symbol" pitchFamily="18" charset="2"/>
              </a:rPr>
              <a:t>stages</a:t>
            </a:r>
            <a:r>
              <a:rPr lang="cs-CZ" dirty="0">
                <a:sym typeface="Symbol" pitchFamily="18" charset="2"/>
              </a:rPr>
              <a:t>?</a:t>
            </a:r>
          </a:p>
        </p:txBody>
      </p:sp>
      <p:pic>
        <p:nvPicPr>
          <p:cNvPr id="45065" name="Picture 36"/>
          <p:cNvPicPr>
            <a:picLocks noChangeAspect="1" noChangeArrowheads="1"/>
          </p:cNvPicPr>
          <p:nvPr/>
        </p:nvPicPr>
        <p:blipFill>
          <a:blip r:embed="rId4" cstate="print"/>
          <a:srcRect b="51004"/>
          <a:stretch>
            <a:fillRect/>
          </a:stretch>
        </p:blipFill>
        <p:spPr bwMode="auto">
          <a:xfrm>
            <a:off x="4760954" y="233363"/>
            <a:ext cx="4216717" cy="1787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45068" name="Text Box 23"/>
          <p:cNvSpPr txBox="1">
            <a:spLocks noChangeArrowheads="1"/>
          </p:cNvSpPr>
          <p:nvPr/>
        </p:nvSpPr>
        <p:spPr bwMode="auto">
          <a:xfrm>
            <a:off x="7249297" y="3949828"/>
            <a:ext cx="168875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cs-CZ" sz="1600" i="1" dirty="0" err="1"/>
              <a:t>Haikouichthys</a:t>
            </a:r>
            <a:endParaRPr lang="en-US" sz="1600" i="1" dirty="0"/>
          </a:p>
          <a:p>
            <a:pPr algn="ctr"/>
            <a:r>
              <a:rPr lang="cs-CZ" sz="1600" i="1" dirty="0" err="1"/>
              <a:t>ercaicunensis</a:t>
            </a:r>
            <a:br>
              <a:rPr lang="en-US" sz="1600" dirty="0"/>
            </a:br>
            <a:r>
              <a:rPr lang="en-US" sz="1600" dirty="0"/>
              <a:t>525 M</a:t>
            </a:r>
            <a:endParaRPr lang="cs-CZ" sz="1600" i="1" dirty="0"/>
          </a:p>
        </p:txBody>
      </p:sp>
      <p:pic>
        <p:nvPicPr>
          <p:cNvPr id="45069" name="Picture 15" descr="http://images.sciencedaily.com/2004/11/04110400530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89688" y="3842255"/>
            <a:ext cx="2803568" cy="2552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4" name="Picture 2" descr="http://upload.wikimedia.org/wikipedia/commons/9/9f/Haikouichthys_3d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69716" y="4168346"/>
            <a:ext cx="2883243" cy="2306595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 Box 5"/>
          <p:cNvSpPr txBox="1">
            <a:spLocks noChangeArrowheads="1"/>
          </p:cNvSpPr>
          <p:nvPr/>
        </p:nvSpPr>
        <p:spPr bwMode="auto">
          <a:xfrm>
            <a:off x="461963" y="1709437"/>
            <a:ext cx="778450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 err="1"/>
              <a:t>cetacean</a:t>
            </a:r>
            <a:r>
              <a:rPr lang="cs-CZ" dirty="0"/>
              <a:t> </a:t>
            </a:r>
            <a:r>
              <a:rPr lang="cs-CZ" dirty="0" err="1"/>
              <a:t>evolution</a:t>
            </a:r>
            <a:r>
              <a:rPr lang="cs-CZ" dirty="0"/>
              <a:t>: </a:t>
            </a:r>
            <a:r>
              <a:rPr lang="cs-CZ" dirty="0" err="1"/>
              <a:t>mesonychids</a:t>
            </a:r>
            <a:r>
              <a:rPr lang="cs-CZ" dirty="0"/>
              <a:t> </a:t>
            </a:r>
            <a:r>
              <a:rPr lang="cs-CZ" dirty="0">
                <a:sym typeface="Symbol" pitchFamily="18" charset="2"/>
              </a:rPr>
              <a:t> </a:t>
            </a:r>
            <a:r>
              <a:rPr lang="cs-CZ" dirty="0" err="1">
                <a:sym typeface="Symbol" pitchFamily="18" charset="2"/>
              </a:rPr>
              <a:t>moving</a:t>
            </a:r>
            <a:r>
              <a:rPr lang="cs-CZ" dirty="0">
                <a:sym typeface="Symbol" pitchFamily="18" charset="2"/>
              </a:rPr>
              <a:t> to </a:t>
            </a:r>
            <a:r>
              <a:rPr lang="cs-CZ" dirty="0" err="1">
                <a:sym typeface="Symbol" pitchFamily="18" charset="2"/>
              </a:rPr>
              <a:t>water</a:t>
            </a:r>
            <a:r>
              <a:rPr lang="cs-CZ" dirty="0">
                <a:sym typeface="Symbol" pitchFamily="18" charset="2"/>
              </a:rPr>
              <a:t>  </a:t>
            </a:r>
            <a:r>
              <a:rPr lang="cs-CZ" dirty="0" err="1">
                <a:sym typeface="Symbol" pitchFamily="18" charset="2"/>
              </a:rPr>
              <a:t>cetaceans</a:t>
            </a:r>
            <a:endParaRPr lang="cs-CZ" dirty="0">
              <a:sym typeface="Symbol" pitchFamily="18" charset="2"/>
            </a:endParaRPr>
          </a:p>
        </p:txBody>
      </p:sp>
      <p:pic>
        <p:nvPicPr>
          <p:cNvPr id="46083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47938" y="2125361"/>
            <a:ext cx="2406679" cy="2281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46084" name="Text Box 13"/>
          <p:cNvSpPr txBox="1">
            <a:spLocks noChangeArrowheads="1"/>
          </p:cNvSpPr>
          <p:nvPr/>
        </p:nvSpPr>
        <p:spPr bwMode="auto">
          <a:xfrm>
            <a:off x="5048478" y="2357995"/>
            <a:ext cx="159691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1600" i="1" dirty="0" err="1"/>
              <a:t>Andrewsarchus</a:t>
            </a:r>
            <a:endParaRPr lang="cs-CZ" sz="1600" i="1" dirty="0"/>
          </a:p>
          <a:p>
            <a:pPr algn="ctr"/>
            <a:r>
              <a:rPr lang="cs-CZ" sz="1600" i="1" dirty="0" err="1"/>
              <a:t>mongolicus</a:t>
            </a:r>
            <a:endParaRPr lang="cs-CZ" sz="1600" i="1" dirty="0"/>
          </a:p>
        </p:txBody>
      </p:sp>
      <p:pic>
        <p:nvPicPr>
          <p:cNvPr id="46085" name="Picture 1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1963" y="2281881"/>
            <a:ext cx="2972673" cy="1872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46086" name="Text Box 18"/>
          <p:cNvSpPr txBox="1">
            <a:spLocks noChangeArrowheads="1"/>
          </p:cNvSpPr>
          <p:nvPr/>
        </p:nvSpPr>
        <p:spPr bwMode="auto">
          <a:xfrm>
            <a:off x="461963" y="1228511"/>
            <a:ext cx="701365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457200" indent="-457200"/>
            <a:r>
              <a:rPr lang="cs-CZ" dirty="0" err="1">
                <a:solidFill>
                  <a:srgbClr val="F00000"/>
                </a:solidFill>
              </a:rPr>
              <a:t>recent</a:t>
            </a:r>
            <a:r>
              <a:rPr lang="cs-CZ" dirty="0">
                <a:solidFill>
                  <a:srgbClr val="F00000"/>
                </a:solidFill>
              </a:rPr>
              <a:t> </a:t>
            </a:r>
            <a:r>
              <a:rPr lang="cs-CZ" dirty="0" err="1">
                <a:solidFill>
                  <a:srgbClr val="F00000"/>
                </a:solidFill>
              </a:rPr>
              <a:t>groups</a:t>
            </a:r>
            <a:r>
              <a:rPr lang="cs-CZ" dirty="0">
                <a:solidFill>
                  <a:srgbClr val="F00000"/>
                </a:solidFill>
              </a:rPr>
              <a:t> </a:t>
            </a:r>
            <a:r>
              <a:rPr lang="cs-CZ" dirty="0" err="1">
                <a:solidFill>
                  <a:srgbClr val="F00000"/>
                </a:solidFill>
              </a:rPr>
              <a:t>of</a:t>
            </a:r>
            <a:r>
              <a:rPr lang="cs-CZ" dirty="0">
                <a:solidFill>
                  <a:srgbClr val="F00000"/>
                </a:solidFill>
              </a:rPr>
              <a:t> </a:t>
            </a:r>
            <a:r>
              <a:rPr lang="cs-CZ" dirty="0" err="1">
                <a:solidFill>
                  <a:srgbClr val="F00000"/>
                </a:solidFill>
              </a:rPr>
              <a:t>mammals</a:t>
            </a:r>
            <a:r>
              <a:rPr lang="cs-CZ" dirty="0">
                <a:solidFill>
                  <a:srgbClr val="F00000"/>
                </a:solidFill>
              </a:rPr>
              <a:t> and </a:t>
            </a:r>
            <a:r>
              <a:rPr lang="cs-CZ" dirty="0" err="1">
                <a:solidFill>
                  <a:srgbClr val="F00000"/>
                </a:solidFill>
              </a:rPr>
              <a:t>birds</a:t>
            </a:r>
            <a:r>
              <a:rPr lang="cs-CZ" dirty="0">
                <a:solidFill>
                  <a:srgbClr val="F00000"/>
                </a:solidFill>
              </a:rPr>
              <a:t> and </a:t>
            </a:r>
            <a:r>
              <a:rPr lang="cs-CZ" dirty="0" err="1">
                <a:solidFill>
                  <a:srgbClr val="F00000"/>
                </a:solidFill>
              </a:rPr>
              <a:t>the</a:t>
            </a:r>
            <a:r>
              <a:rPr lang="cs-CZ" dirty="0">
                <a:solidFill>
                  <a:srgbClr val="F00000"/>
                </a:solidFill>
              </a:rPr>
              <a:t> K/T </a:t>
            </a:r>
            <a:r>
              <a:rPr lang="cs-CZ" dirty="0" err="1">
                <a:solidFill>
                  <a:srgbClr val="F00000"/>
                </a:solidFill>
              </a:rPr>
              <a:t>boundary</a:t>
            </a:r>
            <a:endParaRPr lang="cs-CZ" dirty="0">
              <a:solidFill>
                <a:srgbClr val="F00000"/>
              </a:solidFill>
            </a:endParaRPr>
          </a:p>
        </p:txBody>
      </p:sp>
      <p:grpSp>
        <p:nvGrpSpPr>
          <p:cNvPr id="46088" name="Group 26"/>
          <p:cNvGrpSpPr>
            <a:grpSpLocks/>
          </p:cNvGrpSpPr>
          <p:nvPr/>
        </p:nvGrpSpPr>
        <p:grpSpPr bwMode="auto">
          <a:xfrm>
            <a:off x="893763" y="4110037"/>
            <a:ext cx="8083550" cy="2552700"/>
            <a:chOff x="563" y="2589"/>
            <a:chExt cx="5092" cy="1608"/>
          </a:xfrm>
        </p:grpSpPr>
        <p:pic>
          <p:nvPicPr>
            <p:cNvPr id="46089" name="Picture 8"/>
            <p:cNvPicPr>
              <a:picLocks noChangeAspect="1" noChangeArrowheads="1"/>
            </p:cNvPicPr>
            <p:nvPr/>
          </p:nvPicPr>
          <p:blipFill>
            <a:blip r:embed="rId5" cstate="print"/>
            <a:srcRect r="20493"/>
            <a:stretch>
              <a:fillRect/>
            </a:stretch>
          </p:blipFill>
          <p:spPr bwMode="auto">
            <a:xfrm>
              <a:off x="1699" y="2935"/>
              <a:ext cx="3442" cy="12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6090" name="Text Box 16"/>
            <p:cNvSpPr txBox="1">
              <a:spLocks noChangeArrowheads="1"/>
            </p:cNvSpPr>
            <p:nvPr/>
          </p:nvSpPr>
          <p:spPr bwMode="auto">
            <a:xfrm>
              <a:off x="563" y="2701"/>
              <a:ext cx="568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cs-CZ" sz="1400" i="1"/>
                <a:t>Mesonyx</a:t>
              </a:r>
            </a:p>
          </p:txBody>
        </p:sp>
        <p:sp>
          <p:nvSpPr>
            <p:cNvPr id="46091" name="AutoShape 20"/>
            <p:cNvSpPr>
              <a:spLocks noChangeArrowheads="1"/>
            </p:cNvSpPr>
            <p:nvPr/>
          </p:nvSpPr>
          <p:spPr bwMode="auto">
            <a:xfrm>
              <a:off x="2138" y="2589"/>
              <a:ext cx="859" cy="285"/>
            </a:xfrm>
            <a:prstGeom prst="wedgeRectCallout">
              <a:avLst>
                <a:gd name="adj1" fmla="val 32056"/>
                <a:gd name="adj2" fmla="val 131790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600" i="1"/>
                <a:t>Spinosaurus</a:t>
              </a:r>
            </a:p>
          </p:txBody>
        </p:sp>
        <p:sp>
          <p:nvSpPr>
            <p:cNvPr id="46092" name="AutoShape 21"/>
            <p:cNvSpPr>
              <a:spLocks noChangeArrowheads="1"/>
            </p:cNvSpPr>
            <p:nvPr/>
          </p:nvSpPr>
          <p:spPr bwMode="auto">
            <a:xfrm>
              <a:off x="637" y="3321"/>
              <a:ext cx="1050" cy="329"/>
            </a:xfrm>
            <a:prstGeom prst="wedgeRectCallout">
              <a:avLst>
                <a:gd name="adj1" fmla="val 104527"/>
                <a:gd name="adj2" fmla="val 16224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600" i="1" dirty="0" err="1"/>
                <a:t>Gigantosaurus</a:t>
              </a:r>
              <a:endParaRPr lang="cs-CZ" sz="1600" i="1" dirty="0"/>
            </a:p>
          </p:txBody>
        </p:sp>
        <p:sp>
          <p:nvSpPr>
            <p:cNvPr id="46093" name="AutoShape 22"/>
            <p:cNvSpPr>
              <a:spLocks noChangeArrowheads="1"/>
            </p:cNvSpPr>
            <p:nvPr/>
          </p:nvSpPr>
          <p:spPr bwMode="auto">
            <a:xfrm>
              <a:off x="4796" y="3012"/>
              <a:ext cx="859" cy="227"/>
            </a:xfrm>
            <a:prstGeom prst="wedgeRectCallout">
              <a:avLst>
                <a:gd name="adj1" fmla="val -101222"/>
                <a:gd name="adj2" fmla="val 176431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600" i="1"/>
                <a:t>Allosaurus</a:t>
              </a:r>
            </a:p>
          </p:txBody>
        </p:sp>
        <p:sp>
          <p:nvSpPr>
            <p:cNvPr id="46094" name="AutoShape 23"/>
            <p:cNvSpPr>
              <a:spLocks noChangeArrowheads="1"/>
            </p:cNvSpPr>
            <p:nvPr/>
          </p:nvSpPr>
          <p:spPr bwMode="auto">
            <a:xfrm>
              <a:off x="3350" y="2652"/>
              <a:ext cx="1035" cy="281"/>
            </a:xfrm>
            <a:prstGeom prst="wedgeRectCallout">
              <a:avLst>
                <a:gd name="adj1" fmla="val -48983"/>
                <a:gd name="adj2" fmla="val 229031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600" i="1" dirty="0" err="1"/>
                <a:t>Tyrannosaurus</a:t>
              </a:r>
              <a:endParaRPr lang="cs-CZ" sz="1600" i="1" dirty="0"/>
            </a:p>
          </p:txBody>
        </p:sp>
        <p:sp>
          <p:nvSpPr>
            <p:cNvPr id="46095" name="AutoShape 24"/>
            <p:cNvSpPr>
              <a:spLocks noChangeArrowheads="1"/>
            </p:cNvSpPr>
            <p:nvPr/>
          </p:nvSpPr>
          <p:spPr bwMode="auto">
            <a:xfrm>
              <a:off x="4367" y="3907"/>
              <a:ext cx="1056" cy="290"/>
            </a:xfrm>
            <a:prstGeom prst="wedgeRectCallout">
              <a:avLst>
                <a:gd name="adj1" fmla="val -155392"/>
                <a:gd name="adj2" fmla="val -65832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600" i="1" dirty="0" err="1"/>
                <a:t>Andrewsarchus</a:t>
              </a:r>
              <a:endParaRPr lang="cs-CZ" sz="1600" i="1" dirty="0"/>
            </a:p>
          </p:txBody>
        </p:sp>
        <p:sp>
          <p:nvSpPr>
            <p:cNvPr id="46096" name="AutoShape 25"/>
            <p:cNvSpPr>
              <a:spLocks noChangeArrowheads="1"/>
            </p:cNvSpPr>
            <p:nvPr/>
          </p:nvSpPr>
          <p:spPr bwMode="auto">
            <a:xfrm>
              <a:off x="1044" y="3793"/>
              <a:ext cx="859" cy="283"/>
            </a:xfrm>
            <a:prstGeom prst="wedgeRectCallout">
              <a:avLst>
                <a:gd name="adj1" fmla="val 128347"/>
                <a:gd name="adj2" fmla="val -24889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600" dirty="0" err="1"/>
                <a:t>polar</a:t>
              </a:r>
              <a:r>
                <a:rPr lang="cs-CZ" sz="1600" dirty="0"/>
                <a:t> </a:t>
              </a:r>
              <a:r>
                <a:rPr lang="cs-CZ" sz="1600" dirty="0" err="1"/>
                <a:t>bear</a:t>
              </a:r>
              <a:endParaRPr lang="cs-CZ" sz="1600" dirty="0"/>
            </a:p>
          </p:txBody>
        </p:sp>
      </p:grpSp>
      <p:sp>
        <p:nvSpPr>
          <p:cNvPr id="17" name="Text Box 6">
            <a:extLst>
              <a:ext uri="{FF2B5EF4-FFF2-40B4-BE49-F238E27FC236}">
                <a16:creationId xmlns:a16="http://schemas.microsoft.com/office/drawing/2014/main" id="{7EC97539-EA5C-4EE5-97CF-F37F22B233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1364" y="220663"/>
            <a:ext cx="7620996" cy="769441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2400" b="1">
                <a:solidFill>
                  <a:srgbClr val="F00000"/>
                </a:solidFill>
              </a:rPr>
              <a:t>Paleontological vs. molecular data</a:t>
            </a:r>
          </a:p>
          <a:p>
            <a:pPr algn="ctr"/>
            <a:r>
              <a:rPr lang="en-GB">
                <a:solidFill>
                  <a:srgbClr val="F00000"/>
                </a:solidFill>
              </a:rPr>
              <a:t>When have animal phyla and mammalian/bird orders emerged?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 descr="http://1.bp.blogspot.com/-FTv4KO-M7Ng/UUdZeqGAakI/AAAAAAAACAw/ZX9OXu3fGZk/s1600/spreadlabels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53449" y="3124329"/>
            <a:ext cx="3237470" cy="3232652"/>
          </a:xfrm>
          <a:prstGeom prst="rect">
            <a:avLst/>
          </a:prstGeom>
          <a:noFill/>
        </p:spPr>
      </p:pic>
      <p:sp>
        <p:nvSpPr>
          <p:cNvPr id="4" name="Obdélníkový popisek 3"/>
          <p:cNvSpPr/>
          <p:nvPr/>
        </p:nvSpPr>
        <p:spPr bwMode="auto">
          <a:xfrm>
            <a:off x="4016189" y="5502876"/>
            <a:ext cx="1396070" cy="411892"/>
          </a:xfrm>
          <a:prstGeom prst="wedgeRectCallout">
            <a:avLst>
              <a:gd name="adj1" fmla="val 60492"/>
              <a:gd name="adj2" fmla="val -30603"/>
            </a:avLst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phenogram</a:t>
            </a:r>
            <a:endParaRPr kumimoji="0" 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Obdélníkový popisek 5"/>
          <p:cNvSpPr/>
          <p:nvPr/>
        </p:nvSpPr>
        <p:spPr bwMode="auto">
          <a:xfrm>
            <a:off x="5149989" y="6146098"/>
            <a:ext cx="1272745" cy="552415"/>
          </a:xfrm>
          <a:prstGeom prst="wedgeRectCallout">
            <a:avLst>
              <a:gd name="adj1" fmla="val 83793"/>
              <a:gd name="adj2" fmla="val -9127"/>
            </a:avLst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distance/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similarity</a:t>
            </a:r>
            <a:endParaRPr kumimoji="0" lang="cs-CZ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8" name="Přímá spojovací šipka 7"/>
          <p:cNvCxnSpPr/>
          <p:nvPr/>
        </p:nvCxnSpPr>
        <p:spPr bwMode="auto">
          <a:xfrm>
            <a:off x="6862119" y="6392562"/>
            <a:ext cx="1598140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00000"/>
            </a:solidFill>
            <a:prstDash val="solid"/>
            <a:round/>
            <a:headEnd type="arrow" w="med" len="med"/>
            <a:tailEnd type="arrow" w="med" len="med"/>
          </a:ln>
          <a:effectLst/>
        </p:spPr>
      </p:cxnSp>
      <p:sp>
        <p:nvSpPr>
          <p:cNvPr id="7170" name="Text Box 4"/>
          <p:cNvSpPr txBox="1">
            <a:spLocks noChangeArrowheads="1"/>
          </p:cNvSpPr>
          <p:nvPr/>
        </p:nvSpPr>
        <p:spPr bwMode="auto">
          <a:xfrm>
            <a:off x="461963" y="233363"/>
            <a:ext cx="9004388" cy="5539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en-US" sz="2400" dirty="0">
                <a:solidFill>
                  <a:srgbClr val="F00000"/>
                </a:solidFill>
              </a:rPr>
              <a:t>Numerical taxonomy (</a:t>
            </a:r>
            <a:r>
              <a:rPr lang="en-US" sz="2400" dirty="0" err="1">
                <a:solidFill>
                  <a:srgbClr val="F00000"/>
                </a:solidFill>
              </a:rPr>
              <a:t>phenetics</a:t>
            </a:r>
            <a:r>
              <a:rPr lang="en-US" sz="2400" dirty="0">
                <a:solidFill>
                  <a:srgbClr val="F00000"/>
                </a:solidFill>
              </a:rPr>
              <a:t>)</a:t>
            </a:r>
            <a:br>
              <a:rPr lang="en-US" sz="2400" b="1" dirty="0"/>
            </a:br>
            <a:endParaRPr lang="en-US" dirty="0"/>
          </a:p>
          <a:p>
            <a:pPr defTabSz="360000">
              <a:spcAft>
                <a:spcPts val="1000"/>
              </a:spcAft>
            </a:pPr>
            <a:r>
              <a:rPr lang="en-US" dirty="0"/>
              <a:t>1957: </a:t>
            </a:r>
            <a:r>
              <a:rPr lang="en-US" dirty="0">
                <a:solidFill>
                  <a:srgbClr val="003399"/>
                </a:solidFill>
              </a:rPr>
              <a:t>Charles Michener</a:t>
            </a:r>
            <a:r>
              <a:rPr lang="en-US" dirty="0"/>
              <a:t>, </a:t>
            </a:r>
            <a:r>
              <a:rPr lang="en-US" dirty="0">
                <a:solidFill>
                  <a:srgbClr val="003399"/>
                </a:solidFill>
              </a:rPr>
              <a:t>Robert </a:t>
            </a:r>
            <a:r>
              <a:rPr lang="en-US" dirty="0" err="1">
                <a:solidFill>
                  <a:srgbClr val="003399"/>
                </a:solidFill>
              </a:rPr>
              <a:t>Sokal</a:t>
            </a:r>
            <a:r>
              <a:rPr lang="en-US" dirty="0"/>
              <a:t>, </a:t>
            </a:r>
            <a:r>
              <a:rPr lang="en-US" dirty="0">
                <a:solidFill>
                  <a:srgbClr val="003399"/>
                </a:solidFill>
              </a:rPr>
              <a:t>P.H.A. </a:t>
            </a:r>
            <a:r>
              <a:rPr lang="en-US" dirty="0" err="1">
                <a:solidFill>
                  <a:srgbClr val="003399"/>
                </a:solidFill>
              </a:rPr>
              <a:t>Sneath</a:t>
            </a:r>
            <a:endParaRPr lang="en-US" dirty="0">
              <a:solidFill>
                <a:srgbClr val="003399"/>
              </a:solidFill>
            </a:endParaRPr>
          </a:p>
          <a:p>
            <a:pPr defTabSz="360000">
              <a:spcAft>
                <a:spcPts val="1000"/>
              </a:spcAft>
            </a:pPr>
            <a:r>
              <a:rPr lang="en-US" dirty="0"/>
              <a:t>taxonomy should be based on a total similarity rather than on a small </a:t>
            </a:r>
            <a:br>
              <a:rPr lang="en-US" dirty="0"/>
            </a:br>
            <a:r>
              <a:rPr lang="en-US" dirty="0"/>
              <a:t>	number of  „important“ traits	</a:t>
            </a:r>
          </a:p>
          <a:p>
            <a:pPr defTabSz="360000">
              <a:spcAft>
                <a:spcPts val="1000"/>
              </a:spcAft>
              <a:buFont typeface="Symbol" pitchFamily="18" charset="2"/>
              <a:buChar char="Þ"/>
            </a:pPr>
            <a:r>
              <a:rPr lang="en-US" dirty="0">
                <a:sym typeface="Symbol" pitchFamily="18" charset="2"/>
              </a:rPr>
              <a:t> as many traits as possible</a:t>
            </a:r>
          </a:p>
          <a:p>
            <a:pPr defTabSz="360000">
              <a:spcAft>
                <a:spcPts val="1000"/>
              </a:spcAft>
            </a:pPr>
            <a:r>
              <a:rPr lang="en-US" dirty="0">
                <a:sym typeface="Symbol" pitchFamily="18" charset="2"/>
              </a:rPr>
              <a:t>numerical methods: morphological and genetic distances, ordination (PCA,</a:t>
            </a:r>
            <a:br>
              <a:rPr lang="en-US" dirty="0">
                <a:sym typeface="Symbol" pitchFamily="18" charset="2"/>
              </a:rPr>
            </a:br>
            <a:r>
              <a:rPr lang="en-US" dirty="0">
                <a:sym typeface="Symbol" pitchFamily="18" charset="2"/>
              </a:rPr>
              <a:t>	DFA, CVA, MDS, ...), cluster analysis (UPGMA)</a:t>
            </a:r>
          </a:p>
          <a:p>
            <a:pPr defTabSz="360000">
              <a:spcAft>
                <a:spcPts val="1000"/>
              </a:spcAft>
            </a:pPr>
            <a:r>
              <a:rPr lang="en-US" dirty="0" err="1">
                <a:sym typeface="Symbol" pitchFamily="18" charset="2"/>
              </a:rPr>
              <a:t>phenograms</a:t>
            </a:r>
            <a:br>
              <a:rPr lang="en-US" dirty="0">
                <a:sym typeface="Symbol" pitchFamily="18" charset="2"/>
              </a:rPr>
            </a:br>
            <a:endParaRPr lang="en-US" dirty="0">
              <a:sym typeface="Symbol" pitchFamily="18" charset="2"/>
            </a:endParaRPr>
          </a:p>
          <a:p>
            <a:pPr defTabSz="360000">
              <a:spcAft>
                <a:spcPts val="1000"/>
              </a:spcAft>
            </a:pPr>
            <a:r>
              <a:rPr lang="en-US" dirty="0">
                <a:sym typeface="Symbol" pitchFamily="18" charset="2"/>
              </a:rPr>
              <a:t>problems: </a:t>
            </a:r>
            <a:br>
              <a:rPr lang="en-US" dirty="0">
                <a:sym typeface="Symbol" pitchFamily="18" charset="2"/>
              </a:rPr>
            </a:br>
            <a:r>
              <a:rPr lang="en-US" dirty="0">
                <a:sym typeface="Symbol" pitchFamily="18" charset="2"/>
              </a:rPr>
              <a:t>	homoplasy (= convergence, </a:t>
            </a:r>
            <a:br>
              <a:rPr lang="en-US" dirty="0">
                <a:sym typeface="Symbol" pitchFamily="18" charset="2"/>
              </a:rPr>
            </a:br>
            <a:r>
              <a:rPr lang="en-US" dirty="0">
                <a:sym typeface="Symbol" pitchFamily="18" charset="2"/>
              </a:rPr>
              <a:t>	        </a:t>
            </a:r>
            <a:r>
              <a:rPr lang="en-US" dirty="0" err="1">
                <a:sym typeface="Symbol" pitchFamily="18" charset="2"/>
              </a:rPr>
              <a:t>paral</a:t>
            </a:r>
            <a:r>
              <a:rPr lang="cs-CZ" dirty="0">
                <a:sym typeface="Symbol" pitchFamily="18" charset="2"/>
              </a:rPr>
              <a:t>l</a:t>
            </a:r>
            <a:r>
              <a:rPr lang="en-US" dirty="0" err="1">
                <a:sym typeface="Symbol" pitchFamily="18" charset="2"/>
              </a:rPr>
              <a:t>elism</a:t>
            </a:r>
            <a:r>
              <a:rPr lang="en-US" dirty="0">
                <a:sym typeface="Symbol" pitchFamily="18" charset="2"/>
              </a:rPr>
              <a:t>, reversion)</a:t>
            </a:r>
            <a:br>
              <a:rPr lang="en-US" dirty="0">
                <a:sym typeface="Symbol" pitchFamily="18" charset="2"/>
              </a:rPr>
            </a:br>
            <a:r>
              <a:rPr lang="en-US" dirty="0">
                <a:sym typeface="Symbol" pitchFamily="18" charset="2"/>
              </a:rPr>
              <a:t>	shared primitive (ancestral) traits</a:t>
            </a:r>
            <a:br>
              <a:rPr lang="en-US" dirty="0">
                <a:sym typeface="Symbol" pitchFamily="18" charset="2"/>
              </a:rPr>
            </a:br>
            <a:r>
              <a:rPr lang="en-US" dirty="0">
                <a:sym typeface="Symbol" pitchFamily="18" charset="2"/>
              </a:rPr>
              <a:t>	unequal rate of evolution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 Box 4"/>
          <p:cNvSpPr txBox="1">
            <a:spLocks noChangeArrowheads="1"/>
          </p:cNvSpPr>
          <p:nvPr/>
        </p:nvSpPr>
        <p:spPr bwMode="auto">
          <a:xfrm>
            <a:off x="382588" y="230188"/>
            <a:ext cx="226215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b="1" dirty="0" err="1">
                <a:solidFill>
                  <a:srgbClr val="F00000"/>
                </a:solidFill>
              </a:rPr>
              <a:t>cetacean</a:t>
            </a:r>
            <a:r>
              <a:rPr lang="cs-CZ" sz="1800" b="1" dirty="0">
                <a:solidFill>
                  <a:srgbClr val="F00000"/>
                </a:solidFill>
              </a:rPr>
              <a:t> </a:t>
            </a:r>
            <a:r>
              <a:rPr lang="cs-CZ" sz="1800" b="1" dirty="0" err="1">
                <a:solidFill>
                  <a:srgbClr val="F00000"/>
                </a:solidFill>
              </a:rPr>
              <a:t>evolution</a:t>
            </a:r>
            <a:endParaRPr lang="cs-CZ" sz="1800" b="1" dirty="0">
              <a:solidFill>
                <a:srgbClr val="F00000"/>
              </a:solidFill>
            </a:endParaRPr>
          </a:p>
        </p:txBody>
      </p:sp>
      <p:sp>
        <p:nvSpPr>
          <p:cNvPr id="47107" name="Text Box 15"/>
          <p:cNvSpPr txBox="1">
            <a:spLocks noChangeArrowheads="1"/>
          </p:cNvSpPr>
          <p:nvPr/>
        </p:nvSpPr>
        <p:spPr bwMode="auto">
          <a:xfrm>
            <a:off x="1217613" y="2382838"/>
            <a:ext cx="235032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dirty="0" err="1"/>
              <a:t>mesonychids</a:t>
            </a:r>
            <a:r>
              <a:rPr lang="cs-CZ" sz="1800" dirty="0"/>
              <a:t> </a:t>
            </a:r>
            <a:r>
              <a:rPr lang="cs-CZ" sz="1800" dirty="0">
                <a:sym typeface="Symbol" pitchFamily="18" charset="2"/>
              </a:rPr>
              <a:t> 56 M</a:t>
            </a:r>
          </a:p>
        </p:txBody>
      </p:sp>
      <p:pic>
        <p:nvPicPr>
          <p:cNvPr id="47108" name="Picture 2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90613" y="728663"/>
            <a:ext cx="2538412" cy="1598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grpSp>
        <p:nvGrpSpPr>
          <p:cNvPr id="2" name="Group 39"/>
          <p:cNvGrpSpPr>
            <a:grpSpLocks/>
          </p:cNvGrpSpPr>
          <p:nvPr/>
        </p:nvGrpSpPr>
        <p:grpSpPr bwMode="auto">
          <a:xfrm>
            <a:off x="4351338" y="298450"/>
            <a:ext cx="4211638" cy="1443038"/>
            <a:chOff x="2741" y="188"/>
            <a:chExt cx="2653" cy="909"/>
          </a:xfrm>
        </p:grpSpPr>
        <p:pic>
          <p:nvPicPr>
            <p:cNvPr id="47131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741" y="188"/>
              <a:ext cx="2153" cy="9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7132" name="Text Box 20"/>
            <p:cNvSpPr txBox="1">
              <a:spLocks noChangeArrowheads="1"/>
            </p:cNvSpPr>
            <p:nvPr/>
          </p:nvSpPr>
          <p:spPr bwMode="auto">
            <a:xfrm>
              <a:off x="4207" y="227"/>
              <a:ext cx="1187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600" i="1" dirty="0" err="1"/>
                <a:t>Pakicetus</a:t>
              </a:r>
              <a:r>
                <a:rPr lang="cs-CZ" sz="1600" dirty="0"/>
                <a:t> 56-34 M</a:t>
              </a:r>
              <a:endParaRPr lang="cs-CZ" sz="1600" i="1" dirty="0"/>
            </a:p>
          </p:txBody>
        </p:sp>
      </p:grpSp>
      <p:grpSp>
        <p:nvGrpSpPr>
          <p:cNvPr id="3" name="Group 40"/>
          <p:cNvGrpSpPr>
            <a:grpSpLocks/>
          </p:cNvGrpSpPr>
          <p:nvPr/>
        </p:nvGrpSpPr>
        <p:grpSpPr bwMode="auto">
          <a:xfrm>
            <a:off x="4264026" y="1954213"/>
            <a:ext cx="4719638" cy="1433513"/>
            <a:chOff x="2686" y="1231"/>
            <a:chExt cx="2973" cy="903"/>
          </a:xfrm>
        </p:grpSpPr>
        <p:pic>
          <p:nvPicPr>
            <p:cNvPr id="47128" name="Picture 19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669" y="1231"/>
              <a:ext cx="1990" cy="9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7129" name="Text Box 21"/>
            <p:cNvSpPr txBox="1">
              <a:spLocks noChangeArrowheads="1"/>
            </p:cNvSpPr>
            <p:nvPr/>
          </p:nvSpPr>
          <p:spPr bwMode="auto">
            <a:xfrm>
              <a:off x="2686" y="1330"/>
              <a:ext cx="1373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600" i="1" dirty="0" err="1"/>
                <a:t>Ambulocetus</a:t>
              </a:r>
              <a:r>
                <a:rPr lang="cs-CZ" sz="1600" dirty="0"/>
                <a:t> 50-49 M</a:t>
              </a:r>
            </a:p>
          </p:txBody>
        </p:sp>
      </p:grpSp>
      <p:grpSp>
        <p:nvGrpSpPr>
          <p:cNvPr id="47123" name="Group 41"/>
          <p:cNvGrpSpPr>
            <a:grpSpLocks/>
          </p:cNvGrpSpPr>
          <p:nvPr/>
        </p:nvGrpSpPr>
        <p:grpSpPr bwMode="auto">
          <a:xfrm>
            <a:off x="4760913" y="3698875"/>
            <a:ext cx="4365625" cy="2949576"/>
            <a:chOff x="2999" y="2330"/>
            <a:chExt cx="2750" cy="1858"/>
          </a:xfrm>
        </p:grpSpPr>
        <p:pic>
          <p:nvPicPr>
            <p:cNvPr id="47125" name="Picture 17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793" y="3173"/>
              <a:ext cx="1406" cy="10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  <p:sp>
          <p:nvSpPr>
            <p:cNvPr id="47126" name="Text Box 23"/>
            <p:cNvSpPr txBox="1">
              <a:spLocks noChangeArrowheads="1"/>
            </p:cNvSpPr>
            <p:nvPr/>
          </p:nvSpPr>
          <p:spPr bwMode="auto">
            <a:xfrm>
              <a:off x="4620" y="3025"/>
              <a:ext cx="1129" cy="21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600" i="1" dirty="0" err="1"/>
                <a:t>Rodhocetus</a:t>
              </a:r>
              <a:r>
                <a:rPr lang="cs-CZ" sz="1600" dirty="0"/>
                <a:t> 47 M</a:t>
              </a:r>
              <a:endParaRPr lang="cs-CZ" sz="1600" i="1" dirty="0"/>
            </a:p>
          </p:txBody>
        </p:sp>
        <p:pic>
          <p:nvPicPr>
            <p:cNvPr id="47127" name="Picture 25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999" y="2330"/>
              <a:ext cx="2660" cy="6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6" name="Group 43"/>
          <p:cNvGrpSpPr>
            <a:grpSpLocks/>
          </p:cNvGrpSpPr>
          <p:nvPr/>
        </p:nvGrpSpPr>
        <p:grpSpPr bwMode="auto">
          <a:xfrm>
            <a:off x="306388" y="2916238"/>
            <a:ext cx="4033838" cy="3813174"/>
            <a:chOff x="193" y="1837"/>
            <a:chExt cx="2541" cy="2402"/>
          </a:xfrm>
        </p:grpSpPr>
        <p:pic>
          <p:nvPicPr>
            <p:cNvPr id="47117" name="Picture 7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43" y="1837"/>
              <a:ext cx="2235" cy="7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7118" name="Picture 16"/>
            <p:cNvPicPr>
              <a:picLocks noChangeAspect="1" noChangeArrowheads="1"/>
            </p:cNvPicPr>
            <p:nvPr/>
          </p:nvPicPr>
          <p:blipFill>
            <a:blip r:embed="rId9" cstate="print">
              <a:lum contrast="10000"/>
            </a:blip>
            <a:srcRect/>
            <a:stretch>
              <a:fillRect/>
            </a:stretch>
          </p:blipFill>
          <p:spPr bwMode="auto">
            <a:xfrm>
              <a:off x="193" y="2487"/>
              <a:ext cx="1336" cy="16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7119" name="Text Box 26"/>
            <p:cNvSpPr txBox="1">
              <a:spLocks noChangeArrowheads="1"/>
            </p:cNvSpPr>
            <p:nvPr/>
          </p:nvSpPr>
          <p:spPr bwMode="auto">
            <a:xfrm>
              <a:off x="621" y="4026"/>
              <a:ext cx="1365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600" i="1" dirty="0" err="1"/>
                <a:t>Basilosaurus</a:t>
              </a:r>
              <a:r>
                <a:rPr lang="cs-CZ" sz="1600" dirty="0"/>
                <a:t> 40-34 M</a:t>
              </a:r>
            </a:p>
          </p:txBody>
        </p:sp>
        <p:sp>
          <p:nvSpPr>
            <p:cNvPr id="47120" name="Text Box 27"/>
            <p:cNvSpPr txBox="1">
              <a:spLocks noChangeArrowheads="1"/>
            </p:cNvSpPr>
            <p:nvPr/>
          </p:nvSpPr>
          <p:spPr bwMode="auto">
            <a:xfrm>
              <a:off x="1612" y="2597"/>
              <a:ext cx="1122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600" i="1" dirty="0" err="1"/>
                <a:t>Dorudon</a:t>
              </a:r>
              <a:r>
                <a:rPr lang="cs-CZ" sz="1600" dirty="0"/>
                <a:t> 41-33 M</a:t>
              </a:r>
            </a:p>
          </p:txBody>
        </p:sp>
      </p:grpSp>
      <p:grpSp>
        <p:nvGrpSpPr>
          <p:cNvPr id="5" name="Skupina 4"/>
          <p:cNvGrpSpPr/>
          <p:nvPr/>
        </p:nvGrpSpPr>
        <p:grpSpPr>
          <a:xfrm>
            <a:off x="2795588" y="5081588"/>
            <a:ext cx="2982912" cy="1619666"/>
            <a:chOff x="2795588" y="5081588"/>
            <a:chExt cx="2982912" cy="1619666"/>
          </a:xfrm>
        </p:grpSpPr>
        <p:sp>
          <p:nvSpPr>
            <p:cNvPr id="333861" name="Text Box 37"/>
            <p:cNvSpPr txBox="1">
              <a:spLocks noChangeArrowheads="1"/>
            </p:cNvSpPr>
            <p:nvPr/>
          </p:nvSpPr>
          <p:spPr bwMode="auto">
            <a:xfrm>
              <a:off x="3690938" y="6362700"/>
              <a:ext cx="1816523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600" i="1" dirty="0" err="1"/>
                <a:t>Cetotherium</a:t>
              </a:r>
              <a:r>
                <a:rPr lang="cs-CZ" sz="1600" dirty="0"/>
                <a:t> 15 M</a:t>
              </a:r>
            </a:p>
          </p:txBody>
        </p:sp>
        <p:pic>
          <p:nvPicPr>
            <p:cNvPr id="47115" name="Picture 36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2795588" y="5081588"/>
              <a:ext cx="2982912" cy="1244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131" name="Picture 3" descr="Hazardni hrac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4438650" y="2014538"/>
            <a:ext cx="4435475" cy="4843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4130" name="Text Box 2"/>
          <p:cNvSpPr txBox="1">
            <a:spLocks noChangeArrowheads="1"/>
          </p:cNvSpPr>
          <p:nvPr/>
        </p:nvSpPr>
        <p:spPr bwMode="auto">
          <a:xfrm>
            <a:off x="461963" y="233363"/>
            <a:ext cx="5825634" cy="178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b="1">
                <a:solidFill>
                  <a:srgbClr val="F00000"/>
                </a:solidFill>
              </a:rPr>
              <a:t>General principles</a:t>
            </a:r>
          </a:p>
          <a:p>
            <a:endParaRPr lang="en-GB" b="1">
              <a:solidFill>
                <a:srgbClr val="F00000"/>
              </a:solidFill>
            </a:endParaRPr>
          </a:p>
          <a:p>
            <a:pPr>
              <a:spcAft>
                <a:spcPts val="600"/>
              </a:spcAft>
            </a:pPr>
            <a:r>
              <a:rPr lang="en-GB"/>
              <a:t>diversity: stock market analogy</a:t>
            </a:r>
          </a:p>
          <a:p>
            <a:pPr>
              <a:spcAft>
                <a:spcPts val="600"/>
              </a:spcAft>
            </a:pPr>
            <a:r>
              <a:rPr lang="en-GB"/>
              <a:t>extinction: foot soldier model</a:t>
            </a:r>
          </a:p>
          <a:p>
            <a:r>
              <a:rPr lang="en-GB"/>
              <a:t>lifetime of lineages: gambler´s bankruptcy model</a:t>
            </a: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730250" y="4176713"/>
            <a:ext cx="3556000" cy="2146300"/>
            <a:chOff x="241" y="2533"/>
            <a:chExt cx="2240" cy="1352"/>
          </a:xfrm>
        </p:grpSpPr>
        <p:pic>
          <p:nvPicPr>
            <p:cNvPr id="48133" name="Picture 5" descr="raup_bio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41" y="2533"/>
              <a:ext cx="972" cy="11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  <p:pic>
          <p:nvPicPr>
            <p:cNvPr id="48134" name="Picture 7" descr="sepkoski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338" y="2541"/>
              <a:ext cx="1143" cy="11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  <p:sp>
          <p:nvSpPr>
            <p:cNvPr id="48135" name="Text Box 8"/>
            <p:cNvSpPr txBox="1">
              <a:spLocks noChangeArrowheads="1"/>
            </p:cNvSpPr>
            <p:nvPr/>
          </p:nvSpPr>
          <p:spPr bwMode="auto">
            <a:xfrm>
              <a:off x="463" y="3691"/>
              <a:ext cx="538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rgbClr val="003399"/>
                  </a:solidFill>
                </a:rPr>
                <a:t>D. Raup</a:t>
              </a:r>
            </a:p>
          </p:txBody>
        </p:sp>
        <p:sp>
          <p:nvSpPr>
            <p:cNvPr id="48136" name="Text Box 9"/>
            <p:cNvSpPr txBox="1">
              <a:spLocks noChangeArrowheads="1"/>
            </p:cNvSpPr>
            <p:nvPr/>
          </p:nvSpPr>
          <p:spPr bwMode="auto">
            <a:xfrm>
              <a:off x="1465" y="3691"/>
              <a:ext cx="813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rgbClr val="003399"/>
                  </a:solidFill>
                </a:rPr>
                <a:t>J. J. Sepkoski</a:t>
              </a:r>
            </a:p>
          </p:txBody>
        </p:sp>
      </p:grpSp>
      <p:sp>
        <p:nvSpPr>
          <p:cNvPr id="9" name="AutoShape 20"/>
          <p:cNvSpPr>
            <a:spLocks noChangeArrowheads="1"/>
          </p:cNvSpPr>
          <p:nvPr/>
        </p:nvSpPr>
        <p:spPr bwMode="auto">
          <a:xfrm>
            <a:off x="6772835" y="1246095"/>
            <a:ext cx="1447334" cy="506833"/>
          </a:xfrm>
          <a:prstGeom prst="wedgeRectCallout">
            <a:avLst>
              <a:gd name="adj1" fmla="val 18241"/>
              <a:gd name="adj2" fmla="val 146918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 err="1"/>
              <a:t>random</a:t>
            </a:r>
            <a:r>
              <a:rPr lang="cs-CZ" sz="1600" dirty="0"/>
              <a:t> </a:t>
            </a:r>
            <a:r>
              <a:rPr lang="cs-CZ" sz="1600" dirty="0" err="1"/>
              <a:t>walk</a:t>
            </a:r>
            <a:endParaRPr lang="cs-CZ" sz="1600" dirty="0"/>
          </a:p>
        </p:txBody>
      </p:sp>
      <p:sp>
        <p:nvSpPr>
          <p:cNvPr id="3" name="TextovéPole 2"/>
          <p:cNvSpPr txBox="1"/>
          <p:nvPr/>
        </p:nvSpPr>
        <p:spPr>
          <a:xfrm>
            <a:off x="461963" y="3086309"/>
            <a:ext cx="33778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>
                <a:solidFill>
                  <a:srgbClr val="003399"/>
                </a:solidFill>
              </a:rPr>
              <a:t>David Raup, Jack Sepkoski:</a:t>
            </a:r>
            <a:br>
              <a:rPr lang="en-GB"/>
            </a:br>
            <a:r>
              <a:rPr lang="en-GB"/>
              <a:t>  periodicity? (26 M)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2"/>
          <p:cNvSpPr txBox="1">
            <a:spLocks noChangeArrowheads="1"/>
          </p:cNvSpPr>
          <p:nvPr/>
        </p:nvSpPr>
        <p:spPr bwMode="auto">
          <a:xfrm>
            <a:off x="461963" y="233363"/>
            <a:ext cx="6130204" cy="2513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en-US" sz="2400" dirty="0">
                <a:solidFill>
                  <a:srgbClr val="F00000"/>
                </a:solidFill>
              </a:rPr>
              <a:t>Phylogenetic systematics (cladistics)</a:t>
            </a:r>
            <a:br>
              <a:rPr lang="en-US" sz="2400" b="1" dirty="0"/>
            </a:br>
            <a:endParaRPr lang="en-US" dirty="0"/>
          </a:p>
          <a:p>
            <a:pPr defTabSz="360000">
              <a:spcAft>
                <a:spcPts val="1000"/>
              </a:spcAft>
            </a:pPr>
            <a:r>
              <a:rPr lang="en-US" dirty="0"/>
              <a:t>1950, 1966: </a:t>
            </a:r>
            <a:r>
              <a:rPr lang="en-US" dirty="0">
                <a:solidFill>
                  <a:srgbClr val="003399"/>
                </a:solidFill>
              </a:rPr>
              <a:t>Willi </a:t>
            </a:r>
            <a:r>
              <a:rPr lang="en-US" dirty="0" err="1">
                <a:solidFill>
                  <a:srgbClr val="003399"/>
                </a:solidFill>
              </a:rPr>
              <a:t>Hennig</a:t>
            </a:r>
            <a:r>
              <a:rPr lang="en-US" dirty="0"/>
              <a:t>: </a:t>
            </a:r>
            <a:r>
              <a:rPr lang="en-US" i="1" dirty="0"/>
              <a:t>Phylogenetic Systematics</a:t>
            </a:r>
          </a:p>
          <a:p>
            <a:pPr defTabSz="360000">
              <a:spcAft>
                <a:spcPts val="1000"/>
              </a:spcAft>
            </a:pPr>
            <a:r>
              <a:rPr lang="en-US" dirty="0"/>
              <a:t>only genealogies, not adaptive divergence</a:t>
            </a:r>
          </a:p>
          <a:p>
            <a:pPr defTabSz="360000">
              <a:spcAft>
                <a:spcPts val="1000"/>
              </a:spcAft>
            </a:pPr>
            <a:r>
              <a:rPr lang="en-US" dirty="0"/>
              <a:t>strict </a:t>
            </a:r>
            <a:r>
              <a:rPr lang="en-US" dirty="0" err="1"/>
              <a:t>monophyly</a:t>
            </a:r>
            <a:endParaRPr lang="en-US" dirty="0"/>
          </a:p>
          <a:p>
            <a:pPr defTabSz="360000">
              <a:spcAft>
                <a:spcPts val="1000"/>
              </a:spcAft>
            </a:pPr>
            <a:r>
              <a:rPr lang="en-US" dirty="0"/>
              <a:t>monophyletic group = </a:t>
            </a:r>
            <a:r>
              <a:rPr lang="en-US" dirty="0">
                <a:solidFill>
                  <a:srgbClr val="F00000"/>
                </a:solidFill>
              </a:rPr>
              <a:t>clade</a:t>
            </a:r>
            <a:endParaRPr lang="en-US" dirty="0">
              <a:sym typeface="Symbol" pitchFamily="18" charset="2"/>
            </a:endParaRPr>
          </a:p>
        </p:txBody>
      </p:sp>
      <p:grpSp>
        <p:nvGrpSpPr>
          <p:cNvPr id="2" name="Group 21"/>
          <p:cNvGrpSpPr>
            <a:grpSpLocks/>
          </p:cNvGrpSpPr>
          <p:nvPr/>
        </p:nvGrpSpPr>
        <p:grpSpPr bwMode="auto">
          <a:xfrm>
            <a:off x="730250" y="3867150"/>
            <a:ext cx="7161213" cy="1989138"/>
            <a:chOff x="378" y="2765"/>
            <a:chExt cx="4511" cy="1253"/>
          </a:xfrm>
        </p:grpSpPr>
        <p:grpSp>
          <p:nvGrpSpPr>
            <p:cNvPr id="8207" name="Group 10"/>
            <p:cNvGrpSpPr>
              <a:grpSpLocks/>
            </p:cNvGrpSpPr>
            <p:nvPr/>
          </p:nvGrpSpPr>
          <p:grpSpPr bwMode="auto">
            <a:xfrm>
              <a:off x="378" y="2765"/>
              <a:ext cx="1930" cy="1253"/>
              <a:chOff x="1139" y="2608"/>
              <a:chExt cx="1930" cy="1253"/>
            </a:xfrm>
          </p:grpSpPr>
          <p:sp>
            <p:nvSpPr>
              <p:cNvPr id="8214" name="Line 5"/>
              <p:cNvSpPr>
                <a:spLocks noChangeShapeType="1"/>
              </p:cNvSpPr>
              <p:nvPr/>
            </p:nvSpPr>
            <p:spPr bwMode="auto">
              <a:xfrm>
                <a:off x="1139" y="2608"/>
                <a:ext cx="966" cy="1253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215" name="Line 6"/>
              <p:cNvSpPr>
                <a:spLocks noChangeShapeType="1"/>
              </p:cNvSpPr>
              <p:nvPr/>
            </p:nvSpPr>
            <p:spPr bwMode="auto">
              <a:xfrm flipH="1">
                <a:off x="2103" y="2608"/>
                <a:ext cx="966" cy="1253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216" name="Line 7"/>
              <p:cNvSpPr>
                <a:spLocks noChangeShapeType="1"/>
              </p:cNvSpPr>
              <p:nvPr/>
            </p:nvSpPr>
            <p:spPr bwMode="auto">
              <a:xfrm>
                <a:off x="2082" y="2608"/>
                <a:ext cx="500" cy="649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217" name="Line 8"/>
              <p:cNvSpPr>
                <a:spLocks noChangeShapeType="1"/>
              </p:cNvSpPr>
              <p:nvPr/>
            </p:nvSpPr>
            <p:spPr bwMode="auto">
              <a:xfrm flipH="1">
                <a:off x="1441" y="2608"/>
                <a:ext cx="307" cy="375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218" name="Line 9"/>
              <p:cNvSpPr>
                <a:spLocks noChangeShapeType="1"/>
              </p:cNvSpPr>
              <p:nvPr/>
            </p:nvSpPr>
            <p:spPr bwMode="auto">
              <a:xfrm>
                <a:off x="2510" y="2608"/>
                <a:ext cx="273" cy="354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</p:grpSp>
        <p:grpSp>
          <p:nvGrpSpPr>
            <p:cNvPr id="8208" name="Group 13"/>
            <p:cNvGrpSpPr>
              <a:grpSpLocks/>
            </p:cNvGrpSpPr>
            <p:nvPr/>
          </p:nvGrpSpPr>
          <p:grpSpPr bwMode="auto">
            <a:xfrm>
              <a:off x="2959" y="2765"/>
              <a:ext cx="1930" cy="1253"/>
              <a:chOff x="1139" y="2608"/>
              <a:chExt cx="1930" cy="1253"/>
            </a:xfrm>
          </p:grpSpPr>
          <p:sp>
            <p:nvSpPr>
              <p:cNvPr id="8209" name="Line 14"/>
              <p:cNvSpPr>
                <a:spLocks noChangeShapeType="1"/>
              </p:cNvSpPr>
              <p:nvPr/>
            </p:nvSpPr>
            <p:spPr bwMode="auto">
              <a:xfrm>
                <a:off x="1139" y="2608"/>
                <a:ext cx="966" cy="1253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210" name="Line 15"/>
              <p:cNvSpPr>
                <a:spLocks noChangeShapeType="1"/>
              </p:cNvSpPr>
              <p:nvPr/>
            </p:nvSpPr>
            <p:spPr bwMode="auto">
              <a:xfrm flipH="1">
                <a:off x="2103" y="2608"/>
                <a:ext cx="966" cy="1253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211" name="Line 16"/>
              <p:cNvSpPr>
                <a:spLocks noChangeShapeType="1"/>
              </p:cNvSpPr>
              <p:nvPr/>
            </p:nvSpPr>
            <p:spPr bwMode="auto">
              <a:xfrm>
                <a:off x="2082" y="2608"/>
                <a:ext cx="500" cy="649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212" name="Line 17"/>
              <p:cNvSpPr>
                <a:spLocks noChangeShapeType="1"/>
              </p:cNvSpPr>
              <p:nvPr/>
            </p:nvSpPr>
            <p:spPr bwMode="auto">
              <a:xfrm flipH="1">
                <a:off x="1441" y="2608"/>
                <a:ext cx="307" cy="375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213" name="Line 18"/>
              <p:cNvSpPr>
                <a:spLocks noChangeShapeType="1"/>
              </p:cNvSpPr>
              <p:nvPr/>
            </p:nvSpPr>
            <p:spPr bwMode="auto">
              <a:xfrm>
                <a:off x="2510" y="2608"/>
                <a:ext cx="273" cy="354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</p:grpSp>
      </p:grpSp>
      <p:sp>
        <p:nvSpPr>
          <p:cNvPr id="350220" name="AutoShape 12"/>
          <p:cNvSpPr>
            <a:spLocks noChangeArrowheads="1"/>
          </p:cNvSpPr>
          <p:nvPr/>
        </p:nvSpPr>
        <p:spPr bwMode="auto">
          <a:xfrm>
            <a:off x="619125" y="3656013"/>
            <a:ext cx="1154113" cy="904875"/>
          </a:xfrm>
          <a:prstGeom prst="roundRect">
            <a:avLst>
              <a:gd name="adj" fmla="val 16667"/>
            </a:avLst>
          </a:prstGeom>
          <a:solidFill>
            <a:srgbClr val="FFFF66">
              <a:alpha val="50195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50227" name="AutoShape 19"/>
          <p:cNvSpPr>
            <a:spLocks noChangeArrowheads="1"/>
          </p:cNvSpPr>
          <p:nvPr/>
        </p:nvSpPr>
        <p:spPr bwMode="auto">
          <a:xfrm>
            <a:off x="2779713" y="3649663"/>
            <a:ext cx="1154112" cy="904875"/>
          </a:xfrm>
          <a:prstGeom prst="roundRect">
            <a:avLst>
              <a:gd name="adj" fmla="val 16667"/>
            </a:avLst>
          </a:prstGeom>
          <a:solidFill>
            <a:srgbClr val="FFFF66">
              <a:alpha val="50195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50228" name="AutoShape 20"/>
          <p:cNvSpPr>
            <a:spLocks noChangeArrowheads="1"/>
          </p:cNvSpPr>
          <p:nvPr/>
        </p:nvSpPr>
        <p:spPr bwMode="auto">
          <a:xfrm>
            <a:off x="2127250" y="3551238"/>
            <a:ext cx="1882775" cy="1404937"/>
          </a:xfrm>
          <a:prstGeom prst="roundRect">
            <a:avLst>
              <a:gd name="adj" fmla="val 16667"/>
            </a:avLst>
          </a:prstGeom>
          <a:solidFill>
            <a:srgbClr val="FFFF66">
              <a:alpha val="50195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50230" name="Text Box 22"/>
          <p:cNvSpPr txBox="1">
            <a:spLocks noChangeArrowheads="1"/>
          </p:cNvSpPr>
          <p:nvPr/>
        </p:nvSpPr>
        <p:spPr bwMode="auto">
          <a:xfrm>
            <a:off x="461963" y="3171010"/>
            <a:ext cx="142539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rgbClr val="F00000"/>
                </a:solidFill>
              </a:rPr>
              <a:t>monophyly</a:t>
            </a:r>
            <a:endParaRPr lang="en-US" dirty="0">
              <a:solidFill>
                <a:srgbClr val="F00000"/>
              </a:solidFill>
            </a:endParaRPr>
          </a:p>
        </p:txBody>
      </p:sp>
      <p:sp>
        <p:nvSpPr>
          <p:cNvPr id="350231" name="AutoShape 23"/>
          <p:cNvSpPr>
            <a:spLocks noChangeArrowheads="1"/>
          </p:cNvSpPr>
          <p:nvPr/>
        </p:nvSpPr>
        <p:spPr bwMode="auto">
          <a:xfrm>
            <a:off x="6149975" y="3567113"/>
            <a:ext cx="1882775" cy="969962"/>
          </a:xfrm>
          <a:prstGeom prst="roundRect">
            <a:avLst>
              <a:gd name="adj" fmla="val 16667"/>
            </a:avLst>
          </a:prstGeom>
          <a:solidFill>
            <a:srgbClr val="66FF33">
              <a:alpha val="50195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50232" name="Text Box 24"/>
          <p:cNvSpPr txBox="1">
            <a:spLocks noChangeArrowheads="1"/>
          </p:cNvSpPr>
          <p:nvPr/>
        </p:nvSpPr>
        <p:spPr bwMode="auto">
          <a:xfrm>
            <a:off x="7540626" y="5042672"/>
            <a:ext cx="129715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rgbClr val="F00000"/>
                </a:solidFill>
              </a:rPr>
              <a:t>paraphyly</a:t>
            </a:r>
            <a:endParaRPr lang="en-US" dirty="0">
              <a:solidFill>
                <a:srgbClr val="F00000"/>
              </a:solidFill>
            </a:endParaRPr>
          </a:p>
        </p:txBody>
      </p:sp>
      <p:sp>
        <p:nvSpPr>
          <p:cNvPr id="350233" name="AutoShape 25"/>
          <p:cNvSpPr>
            <a:spLocks noChangeArrowheads="1"/>
          </p:cNvSpPr>
          <p:nvPr/>
        </p:nvSpPr>
        <p:spPr bwMode="auto">
          <a:xfrm>
            <a:off x="5513388" y="3641725"/>
            <a:ext cx="1206500" cy="447675"/>
          </a:xfrm>
          <a:prstGeom prst="roundRect">
            <a:avLst>
              <a:gd name="adj" fmla="val 16667"/>
            </a:avLst>
          </a:prstGeom>
          <a:solidFill>
            <a:srgbClr val="FFCCFF">
              <a:alpha val="50195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50234" name="Text Box 26"/>
          <p:cNvSpPr txBox="1">
            <a:spLocks noChangeArrowheads="1"/>
          </p:cNvSpPr>
          <p:nvPr/>
        </p:nvSpPr>
        <p:spPr bwMode="auto">
          <a:xfrm>
            <a:off x="4881563" y="3140847"/>
            <a:ext cx="125547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rgbClr val="F00000"/>
                </a:solidFill>
              </a:rPr>
              <a:t>polyphyly</a:t>
            </a:r>
            <a:endParaRPr lang="en-US" dirty="0">
              <a:solidFill>
                <a:srgbClr val="F00000"/>
              </a:solidFill>
            </a:endParaRPr>
          </a:p>
        </p:txBody>
      </p:sp>
      <p:pic>
        <p:nvPicPr>
          <p:cNvPr id="8204" name="Picture 2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96150" y="280988"/>
            <a:ext cx="1560513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8205" name="Text Box 28"/>
          <p:cNvSpPr txBox="1">
            <a:spLocks noChangeArrowheads="1"/>
          </p:cNvSpPr>
          <p:nvPr/>
        </p:nvSpPr>
        <p:spPr bwMode="auto">
          <a:xfrm>
            <a:off x="7580313" y="2316163"/>
            <a:ext cx="113030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>
                <a:solidFill>
                  <a:srgbClr val="003399"/>
                </a:solidFill>
              </a:rPr>
              <a:t>W. Hennig</a:t>
            </a:r>
          </a:p>
        </p:txBody>
      </p:sp>
      <p:sp>
        <p:nvSpPr>
          <p:cNvPr id="26" name="AutoShape 23"/>
          <p:cNvSpPr>
            <a:spLocks noChangeArrowheads="1"/>
          </p:cNvSpPr>
          <p:nvPr/>
        </p:nvSpPr>
        <p:spPr bwMode="auto">
          <a:xfrm rot="-5400000">
            <a:off x="6684962" y="3522663"/>
            <a:ext cx="1514475" cy="1365250"/>
          </a:xfrm>
          <a:prstGeom prst="roundRect">
            <a:avLst>
              <a:gd name="adj" fmla="val 16667"/>
            </a:avLst>
          </a:prstGeom>
          <a:solidFill>
            <a:srgbClr val="66FF33">
              <a:alpha val="50195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" dur="500"/>
                                        <p:tgtEl>
                                          <p:spTgt spid="350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350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350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500"/>
                                        <p:tgtEl>
                                          <p:spTgt spid="350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0" dur="500"/>
                                        <p:tgtEl>
                                          <p:spTgt spid="350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0220" grpId="0" animBg="1"/>
      <p:bldP spid="350227" grpId="0" animBg="1"/>
      <p:bldP spid="350228" grpId="0" animBg="1"/>
      <p:bldP spid="350230" grpId="0"/>
      <p:bldP spid="350231" grpId="0" animBg="1"/>
      <p:bldP spid="350232" grpId="0"/>
      <p:bldP spid="350233" grpId="0" animBg="1"/>
      <p:bldP spid="350234" grpId="0"/>
      <p:bldP spid="2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Obrázek 4" descr="IV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1025" y="442913"/>
            <a:ext cx="7908925" cy="5868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Obdélník 2"/>
          <p:cNvSpPr>
            <a:spLocks noChangeArrowheads="1"/>
          </p:cNvSpPr>
          <p:nvPr/>
        </p:nvSpPr>
        <p:spPr bwMode="auto">
          <a:xfrm>
            <a:off x="1003300" y="404813"/>
            <a:ext cx="7016750" cy="5403850"/>
          </a:xfrm>
          <a:prstGeom prst="rect">
            <a:avLst/>
          </a:prstGeom>
          <a:noFill/>
          <a:ln w="50800" algn="ctr">
            <a:solidFill>
              <a:srgbClr val="F00000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4" name="TextovéPole 3"/>
          <p:cNvSpPr txBox="1">
            <a:spLocks noChangeArrowheads="1"/>
          </p:cNvSpPr>
          <p:nvPr/>
        </p:nvSpPr>
        <p:spPr bwMode="auto">
          <a:xfrm>
            <a:off x="6592888" y="5391150"/>
            <a:ext cx="1219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F00000"/>
                </a:solidFill>
              </a:rPr>
              <a:t>“Reptilia”</a:t>
            </a:r>
            <a:endParaRPr lang="cs-CZ">
              <a:solidFill>
                <a:srgbClr val="F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97013" y="768350"/>
            <a:ext cx="6440487" cy="531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Obdélník 2"/>
          <p:cNvSpPr>
            <a:spLocks noChangeArrowheads="1"/>
          </p:cNvSpPr>
          <p:nvPr/>
        </p:nvSpPr>
        <p:spPr bwMode="auto">
          <a:xfrm>
            <a:off x="1419225" y="742950"/>
            <a:ext cx="5362575" cy="5010150"/>
          </a:xfrm>
          <a:prstGeom prst="rect">
            <a:avLst/>
          </a:prstGeom>
          <a:noFill/>
          <a:ln w="50800" algn="ctr">
            <a:solidFill>
              <a:srgbClr val="F00000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4" name="TextovéPole 3"/>
          <p:cNvSpPr txBox="1">
            <a:spLocks noChangeArrowheads="1"/>
          </p:cNvSpPr>
          <p:nvPr/>
        </p:nvSpPr>
        <p:spPr bwMode="auto">
          <a:xfrm>
            <a:off x="5133975" y="285750"/>
            <a:ext cx="143986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F00000"/>
                </a:solidFill>
              </a:rPr>
              <a:t>“Pongidae”</a:t>
            </a:r>
            <a:endParaRPr lang="cs-CZ">
              <a:solidFill>
                <a:srgbClr val="F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Výchozí návrh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4514</TotalTime>
  <Words>1309</Words>
  <Application>Microsoft Office PowerPoint</Application>
  <PresentationFormat>Předvádění na obrazovce (4:3)</PresentationFormat>
  <Paragraphs>424</Paragraphs>
  <Slides>61</Slides>
  <Notes>46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61</vt:i4>
      </vt:variant>
    </vt:vector>
  </HeadingPairs>
  <TitlesOfParts>
    <vt:vector size="66" baseType="lpstr">
      <vt:lpstr>Arial</vt:lpstr>
      <vt:lpstr>Arial Black</vt:lpstr>
      <vt:lpstr>Symbol</vt:lpstr>
      <vt:lpstr>Times New Roman</vt:lpstr>
      <vt:lpstr>Výchozí návrh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Cladistics and phenetics exemplified by the „evolution“  of fasteners</vt:lpstr>
      <vt:lpstr>Cladistics and phenetics exemplified by the „evolution“  of fasteners</vt:lpstr>
      <vt:lpstr>Cladistics and phenetics exemplified by the „evolution“  of fasteners</vt:lpstr>
      <vt:lpstr>Cladistics and phenetics exemplified by the „evolution“  of fasteners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LGE ÚŽFG AV ČR Brno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Bez nadpisu</dc:title>
  <dc:creator>Miloš Macholán</dc:creator>
  <cp:lastModifiedBy>Miloš</cp:lastModifiedBy>
  <cp:revision>236</cp:revision>
  <dcterms:created xsi:type="dcterms:W3CDTF">2002-05-03T10:21:15Z</dcterms:created>
  <dcterms:modified xsi:type="dcterms:W3CDTF">2017-10-05T21:44:23Z</dcterms:modified>
</cp:coreProperties>
</file>