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9"/>
  </p:notesMasterIdLst>
  <p:sldIdLst>
    <p:sldId id="257" r:id="rId2"/>
    <p:sldId id="268" r:id="rId3"/>
    <p:sldId id="272" r:id="rId4"/>
    <p:sldId id="258" r:id="rId5"/>
    <p:sldId id="269" r:id="rId6"/>
    <p:sldId id="270" r:id="rId7"/>
    <p:sldId id="259" r:id="rId8"/>
    <p:sldId id="287" r:id="rId9"/>
    <p:sldId id="293" r:id="rId10"/>
    <p:sldId id="294" r:id="rId11"/>
    <p:sldId id="271" r:id="rId12"/>
    <p:sldId id="286" r:id="rId13"/>
    <p:sldId id="277" r:id="rId14"/>
    <p:sldId id="260" r:id="rId15"/>
    <p:sldId id="278" r:id="rId16"/>
    <p:sldId id="285" r:id="rId17"/>
    <p:sldId id="261" r:id="rId18"/>
    <p:sldId id="280" r:id="rId19"/>
    <p:sldId id="281" r:id="rId20"/>
    <p:sldId id="295" r:id="rId21"/>
    <p:sldId id="296" r:id="rId22"/>
    <p:sldId id="308" r:id="rId23"/>
    <p:sldId id="273" r:id="rId24"/>
    <p:sldId id="302" r:id="rId25"/>
    <p:sldId id="300" r:id="rId26"/>
    <p:sldId id="306" r:id="rId27"/>
    <p:sldId id="303" r:id="rId28"/>
    <p:sldId id="307" r:id="rId29"/>
    <p:sldId id="263" r:id="rId30"/>
    <p:sldId id="274" r:id="rId31"/>
    <p:sldId id="309" r:id="rId32"/>
    <p:sldId id="310" r:id="rId33"/>
    <p:sldId id="311" r:id="rId34"/>
    <p:sldId id="312" r:id="rId35"/>
    <p:sldId id="313" r:id="rId36"/>
    <p:sldId id="282" r:id="rId37"/>
    <p:sldId id="316" r:id="rId3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94">
          <p15:clr>
            <a:srgbClr val="A4A3A4"/>
          </p15:clr>
        </p15:guide>
        <p15:guide id="2" pos="2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E80000"/>
    <a:srgbClr val="CCFFFF"/>
    <a:srgbClr val="99FF33"/>
    <a:srgbClr val="FFFFCC"/>
    <a:srgbClr val="FFFF00"/>
    <a:srgbClr val="0099CC"/>
    <a:srgbClr val="3366FF"/>
    <a:srgbClr val="66FF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886" y="36"/>
      </p:cViewPr>
      <p:guideLst>
        <p:guide orient="horz" pos="4094"/>
        <p:guide pos="2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470A787-9307-49ED-A2E7-3144FC526F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9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C64C47-D39A-4465-A7E7-11AF9A4B663B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9330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D305B-B6C1-4CB3-903F-8F566F7A8E12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713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A6C01F-3EFE-4169-8EA4-9C7F552C66B8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327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EB7791-7005-400E-84CE-59DD6D9499EE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910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E11531-8DE1-4B1A-9707-B2C14FD3BBF9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852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E0E35-2027-4D02-B33E-A0236B466AB8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534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68DAC-D292-4B8C-9C79-44A3B073CE17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133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C11AF-A03B-42B7-BC9C-560A5CC5BE07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994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C5498-675B-4275-909C-D941DDC8F991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6165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B28D2-03D3-47A7-85BE-F01D83117644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5979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B28D2-03D3-47A7-85BE-F01D83117644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208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8DE462-3C56-4C15-B351-99AB1B52D622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7555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6FE36-1DC4-49F1-AF42-CCEB17231B58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259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6FE36-1DC4-49F1-AF42-CCEB17231B58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9769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7462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40578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9052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17551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2475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7514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06E485-1A35-4318-B4F2-D187836C1BE8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1484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EB89F8-F3A7-42EF-A64F-56958EFF0788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140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3AA8A-B6E3-40DA-8F41-4F3C3E526970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4249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3FFA9A-6E95-4AEF-98C2-2B2950B2F65F}" type="slidenum">
              <a:rPr lang="en-GB" sz="1200"/>
              <a:pPr algn="r"/>
              <a:t>31</a:t>
            </a:fld>
            <a:endParaRPr lang="en-GB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142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748300D-15C4-4B82-9EB7-C2ECA737C6CE}" type="slidenum">
              <a:rPr lang="en-GB" sz="1200"/>
              <a:pPr algn="r"/>
              <a:t>32</a:t>
            </a:fld>
            <a:endParaRPr lang="en-GB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91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D9B0BE3-1E7B-41A1-9520-623ECDB45853}" type="slidenum">
              <a:rPr lang="en-GB" sz="1200"/>
              <a:pPr algn="r"/>
              <a:t>33</a:t>
            </a:fld>
            <a:endParaRPr lang="en-GB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473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C0EF1E1-9E86-47DB-93AB-DC7C20B3D598}" type="slidenum">
              <a:rPr lang="en-GB" sz="1200"/>
              <a:pPr algn="r"/>
              <a:t>34</a:t>
            </a:fld>
            <a:endParaRPr lang="en-GB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243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1BCD62D-E543-4CB6-8C4C-97959295D846}" type="slidenum">
              <a:rPr lang="en-GB" sz="1200"/>
              <a:pPr algn="r"/>
              <a:t>35</a:t>
            </a:fld>
            <a:endParaRPr lang="en-GB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2127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7225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717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164E30-0C15-4647-A192-7F4BFC038DF7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912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301E4-3205-429C-926B-2772AE9FB943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088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58A7A-041F-4AD0-A60D-C3C0132ED388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921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A224B4-78B6-4460-95B5-6F30BBA16DC5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038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C427D-DA4F-43BF-952E-E5BAC77A902C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207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C427D-DA4F-43BF-952E-E5BAC77A902C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63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8B876-263F-47A8-99FE-A9DA856341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6E1AA-0411-4A82-8CF9-A1B0D5BCEF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A376A-ABDC-4F0B-AE40-E1F0DA008F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8790A-3201-41ED-AD1B-6A152DBD13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94B21-DFD3-4BB0-9B6C-C185D08340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B87AD-E463-4390-8894-9F86E60D20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9248B-6A54-41E3-9F84-AE5F871D58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828E2-16B4-4DDA-B62C-59938CA2A4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4BEAD-FA08-4F16-9ACB-CAA9256AB3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7F866-3865-438C-A195-5D19CE0770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0F218-4E4C-4773-ADAC-D833CC1279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D372434-FF35-4EB1-9DE5-35231CAF5D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b/Max_Delbruck.jpg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://upload.wikimedia.org/wikipedia/commons/c/c9/Salvador_E._Luria_teaching_at_MIT.jpg" TargetMode="Externa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6/Jaguar_head_shot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hyperlink" Target="http://upload.wikimedia.org/wikipedia/commons/7/72/Black_jaguar.jpg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hyperlink" Target="http://upload.wikimedia.org/wikipedia/commons/7/7a/Linanthus_demissus_1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5/Portulaca_grandiflora_mutant1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http://upload.wikimedia.org/wikipedia/en/2/25/Pyrene_adduct.jpg" TargetMode="Externa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3"/>
          <p:cNvSpPr txBox="1">
            <a:spLocks noChangeArrowheads="1"/>
          </p:cNvSpPr>
          <p:nvPr/>
        </p:nvSpPr>
        <p:spPr bwMode="auto">
          <a:xfrm>
            <a:off x="1340527" y="263611"/>
            <a:ext cx="6072327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ORIGIN OF GENETIC VARIATION</a:t>
            </a:r>
            <a:endParaRPr lang="cs-CZ" sz="4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1" name="Picture 1057" descr="d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" y="1855788"/>
            <a:ext cx="5867400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059" descr="dna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1188" y="4600575"/>
            <a:ext cx="290830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061" descr="DNA"/>
          <p:cNvPicPr>
            <a:picLocks noChangeAspect="1" noChangeArrowheads="1"/>
          </p:cNvPicPr>
          <p:nvPr/>
        </p:nvPicPr>
        <p:blipFill>
          <a:blip r:embed="rId5" cstate="print"/>
          <a:srcRect r="26927" b="28070"/>
          <a:stretch>
            <a:fillRect/>
          </a:stretch>
        </p:blipFill>
        <p:spPr bwMode="auto">
          <a:xfrm>
            <a:off x="6321425" y="1714500"/>
            <a:ext cx="2366963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5"/>
          <p:cNvSpPr txBox="1">
            <a:spLocks noChangeArrowheads="1"/>
          </p:cNvSpPr>
          <p:nvPr/>
        </p:nvSpPr>
        <p:spPr bwMode="auto">
          <a:xfrm>
            <a:off x="476250" y="1044918"/>
            <a:ext cx="65508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fusions</a:t>
            </a:r>
            <a:r>
              <a:rPr lang="cs-CZ" dirty="0">
                <a:solidFill>
                  <a:srgbClr val="E80000"/>
                </a:solidFill>
              </a:rPr>
              <a:t> and </a:t>
            </a:r>
            <a:r>
              <a:rPr lang="cs-CZ" dirty="0" err="1">
                <a:solidFill>
                  <a:srgbClr val="E80000"/>
                </a:solidFill>
              </a:rPr>
              <a:t>dissociations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/>
              <a:t>  </a:t>
            </a:r>
            <a:r>
              <a:rPr lang="cs-CZ" dirty="0" err="1"/>
              <a:t>whole-arm</a:t>
            </a:r>
            <a:r>
              <a:rPr lang="cs-CZ" dirty="0"/>
              <a:t> </a:t>
            </a:r>
            <a:r>
              <a:rPr lang="cs-CZ" dirty="0" err="1"/>
              <a:t>reciprocal</a:t>
            </a:r>
            <a:r>
              <a:rPr lang="cs-CZ" dirty="0"/>
              <a:t> </a:t>
            </a:r>
            <a:r>
              <a:rPr lang="cs-CZ" dirty="0" err="1"/>
              <a:t>translocations</a:t>
            </a:r>
            <a:r>
              <a:rPr lang="cs-CZ" dirty="0"/>
              <a:t> (WART)</a:t>
            </a:r>
          </a:p>
        </p:txBody>
      </p:sp>
      <p:pic>
        <p:nvPicPr>
          <p:cNvPr id="9223" name="Picture 6" descr="Rb"/>
          <p:cNvPicPr>
            <a:picLocks noChangeAspect="1" noChangeArrowheads="1"/>
          </p:cNvPicPr>
          <p:nvPr/>
        </p:nvPicPr>
        <p:blipFill>
          <a:blip r:embed="rId3" cstate="print"/>
          <a:srcRect t="31281"/>
          <a:stretch>
            <a:fillRect/>
          </a:stretch>
        </p:blipFill>
        <p:spPr bwMode="auto">
          <a:xfrm>
            <a:off x="5921375" y="2278063"/>
            <a:ext cx="2576513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762625" y="4267200"/>
            <a:ext cx="2876550" cy="1573213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5" name="Text Box 24"/>
          <p:cNvSpPr txBox="1">
            <a:spLocks noChangeArrowheads="1"/>
          </p:cNvSpPr>
          <p:nvPr/>
        </p:nvSpPr>
        <p:spPr bwMode="auto">
          <a:xfrm>
            <a:off x="476250" y="486976"/>
            <a:ext cx="20858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translocations</a:t>
            </a:r>
            <a:endParaRPr lang="cs-CZ" dirty="0">
              <a:solidFill>
                <a:srgbClr val="E80000"/>
              </a:solidFill>
            </a:endParaRP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861720" y="3012568"/>
            <a:ext cx="14157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house </a:t>
            </a:r>
            <a:r>
              <a:rPr lang="cs-CZ" sz="1600" dirty="0" err="1"/>
              <a:t>mouse</a:t>
            </a:r>
            <a:endParaRPr lang="cs-CZ" sz="1600" dirty="0"/>
          </a:p>
        </p:txBody>
      </p:sp>
      <p:pic>
        <p:nvPicPr>
          <p:cNvPr id="14" name="Picture 11" descr="http://www.naturephoto-cz.com/photos/andera/house-mouse-xxx1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3398" y="3563673"/>
            <a:ext cx="2517561" cy="18881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476250" y="529024"/>
            <a:ext cx="189827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 err="1">
                <a:solidFill>
                  <a:srgbClr val="E80000"/>
                </a:solidFill>
              </a:rPr>
              <a:t>deletions</a:t>
            </a:r>
            <a:endParaRPr lang="en-US" dirty="0">
              <a:solidFill>
                <a:srgbClr val="E80000"/>
              </a:solidFill>
            </a:endParaRPr>
          </a:p>
          <a:p>
            <a:endParaRPr lang="cs-CZ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 err="1">
                <a:solidFill>
                  <a:srgbClr val="E80000"/>
                </a:solidFill>
              </a:rPr>
              <a:t>duplications</a:t>
            </a:r>
            <a:br>
              <a:rPr lang="en-US" dirty="0">
                <a:solidFill>
                  <a:srgbClr val="E80000"/>
                </a:solidFill>
              </a:rPr>
            </a:br>
            <a:endParaRPr lang="en-US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 err="1">
                <a:solidFill>
                  <a:srgbClr val="E80000"/>
                </a:solidFill>
              </a:rPr>
              <a:t>insertions</a:t>
            </a:r>
            <a:endParaRPr lang="cs-CZ" dirty="0">
              <a:solidFill>
                <a:srgbClr val="E80000"/>
              </a:solidFill>
            </a:endParaRPr>
          </a:p>
        </p:txBody>
      </p:sp>
      <p:pic>
        <p:nvPicPr>
          <p:cNvPr id="10243" name="Picture 13" descr="Types-of-mutation"/>
          <p:cNvPicPr>
            <a:picLocks noChangeAspect="1" noChangeArrowheads="1"/>
          </p:cNvPicPr>
          <p:nvPr/>
        </p:nvPicPr>
        <p:blipFill>
          <a:blip r:embed="rId3" cstate="print"/>
          <a:srcRect t="39288" b="31030"/>
          <a:stretch>
            <a:fillRect/>
          </a:stretch>
        </p:blipFill>
        <p:spPr bwMode="auto">
          <a:xfrm>
            <a:off x="5443538" y="2506663"/>
            <a:ext cx="29083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6" descr="Types-of-mutation"/>
          <p:cNvPicPr>
            <a:picLocks noChangeAspect="1" noChangeArrowheads="1"/>
          </p:cNvPicPr>
          <p:nvPr/>
        </p:nvPicPr>
        <p:blipFill>
          <a:blip r:embed="rId4" cstate="print"/>
          <a:srcRect t="4636" r="32042" b="59650"/>
          <a:stretch>
            <a:fillRect/>
          </a:stretch>
        </p:blipFill>
        <p:spPr bwMode="auto">
          <a:xfrm>
            <a:off x="2613025" y="2514600"/>
            <a:ext cx="19764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2490788" y="2378075"/>
            <a:ext cx="1022350" cy="2097088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9106" name="Rectangle 18"/>
          <p:cNvSpPr>
            <a:spLocks noChangeArrowheads="1"/>
          </p:cNvSpPr>
          <p:nvPr/>
        </p:nvSpPr>
        <p:spPr bwMode="auto">
          <a:xfrm>
            <a:off x="3643313" y="2378075"/>
            <a:ext cx="1022350" cy="2473325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9107" name="Rectangle 19"/>
          <p:cNvSpPr>
            <a:spLocks noChangeArrowheads="1"/>
          </p:cNvSpPr>
          <p:nvPr/>
        </p:nvSpPr>
        <p:spPr bwMode="auto">
          <a:xfrm>
            <a:off x="5375275" y="2378075"/>
            <a:ext cx="3076575" cy="2192338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05" grpId="0" animBg="1"/>
      <p:bldP spid="89105" grpId="1" animBg="1"/>
      <p:bldP spid="89106" grpId="0" animBg="1"/>
      <p:bldP spid="89106" grpId="1" animBg="1"/>
      <p:bldP spid="891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2"/>
          <p:cNvSpPr txBox="1">
            <a:spLocks noChangeArrowheads="1"/>
          </p:cNvSpPr>
          <p:nvPr/>
        </p:nvSpPr>
        <p:spPr bwMode="auto">
          <a:xfrm>
            <a:off x="3070225" y="301625"/>
            <a:ext cx="29706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</a:rPr>
              <a:t>Genome </a:t>
            </a:r>
            <a:r>
              <a:rPr lang="cs-CZ" b="1" dirty="0" err="1">
                <a:solidFill>
                  <a:srgbClr val="E80000"/>
                </a:solidFill>
              </a:rPr>
              <a:t>mutations</a:t>
            </a:r>
            <a:endParaRPr lang="cs-CZ" b="1" dirty="0">
              <a:solidFill>
                <a:srgbClr val="E80000"/>
              </a:solidFill>
            </a:endParaRPr>
          </a:p>
        </p:txBody>
      </p:sp>
      <p:sp>
        <p:nvSpPr>
          <p:cNvPr id="11267" name="Text Box 23"/>
          <p:cNvSpPr txBox="1">
            <a:spLocks noChangeArrowheads="1"/>
          </p:cNvSpPr>
          <p:nvPr/>
        </p:nvSpPr>
        <p:spPr bwMode="auto">
          <a:xfrm>
            <a:off x="476250" y="1378250"/>
            <a:ext cx="7702237" cy="282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-</a:t>
            </a:r>
            <a:r>
              <a:rPr lang="cs-CZ" dirty="0" err="1">
                <a:solidFill>
                  <a:srgbClr val="E80000"/>
                </a:solidFill>
              </a:rPr>
              <a:t>somies</a:t>
            </a:r>
            <a:r>
              <a:rPr lang="en-US" dirty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>(</a:t>
            </a:r>
            <a:r>
              <a:rPr lang="cs-CZ" dirty="0" err="1">
                <a:solidFill>
                  <a:srgbClr val="E80000"/>
                </a:solidFill>
              </a:rPr>
              <a:t>monosomies</a:t>
            </a:r>
            <a:r>
              <a:rPr lang="cs-CZ" dirty="0">
                <a:solidFill>
                  <a:srgbClr val="E80000"/>
                </a:solidFill>
              </a:rPr>
              <a:t>, </a:t>
            </a:r>
            <a:r>
              <a:rPr lang="cs-CZ" dirty="0" err="1">
                <a:solidFill>
                  <a:srgbClr val="E80000"/>
                </a:solidFill>
              </a:rPr>
              <a:t>trisomies</a:t>
            </a:r>
            <a:r>
              <a:rPr lang="cs-CZ" dirty="0">
                <a:solidFill>
                  <a:srgbClr val="E80000"/>
                </a:solidFill>
              </a:rPr>
              <a:t>)</a:t>
            </a:r>
            <a:endParaRPr lang="en-US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 err="1"/>
              <a:t>mostly</a:t>
            </a:r>
            <a:r>
              <a:rPr lang="cs-CZ" sz="2000" dirty="0"/>
              <a:t> </a:t>
            </a:r>
            <a:r>
              <a:rPr lang="cs-CZ" sz="2000" dirty="0" err="1"/>
              <a:t>incompatible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life</a:t>
            </a:r>
            <a:endParaRPr lang="en-US" sz="2000" dirty="0"/>
          </a:p>
          <a:p>
            <a:pPr defTabSz="360000">
              <a:spcAft>
                <a:spcPts val="1000"/>
              </a:spcAft>
            </a:pPr>
            <a:r>
              <a:rPr lang="en-US" sz="2000" dirty="0">
                <a:solidFill>
                  <a:srgbClr val="E80000"/>
                </a:solidFill>
              </a:rPr>
              <a:t>	</a:t>
            </a:r>
            <a:r>
              <a:rPr lang="cs-CZ" sz="2000" dirty="0" err="1">
                <a:solidFill>
                  <a:srgbClr val="E80000"/>
                </a:solidFill>
              </a:rPr>
              <a:t>monosomies</a:t>
            </a:r>
            <a:r>
              <a:rPr lang="cs-CZ" sz="2000" dirty="0"/>
              <a:t>: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only</a:t>
            </a:r>
            <a:r>
              <a:rPr lang="cs-CZ" sz="2000" dirty="0"/>
              <a:t> </a:t>
            </a:r>
            <a:r>
              <a:rPr lang="cs-CZ" sz="2000" dirty="0" err="1"/>
              <a:t>viable</a:t>
            </a:r>
            <a:r>
              <a:rPr lang="cs-CZ" sz="2000" dirty="0"/>
              <a:t> = X0 (Turner syndrom)</a:t>
            </a:r>
            <a:endParaRPr lang="en-US" sz="2000" dirty="0"/>
          </a:p>
          <a:p>
            <a:pPr defTabSz="360000">
              <a:spcAft>
                <a:spcPts val="1000"/>
              </a:spcAft>
            </a:pPr>
            <a:r>
              <a:rPr lang="en-US" sz="2000" dirty="0">
                <a:solidFill>
                  <a:srgbClr val="E80000"/>
                </a:solidFill>
              </a:rPr>
              <a:t>	</a:t>
            </a:r>
            <a:r>
              <a:rPr lang="cs-CZ" sz="2000" dirty="0" err="1">
                <a:solidFill>
                  <a:srgbClr val="E80000"/>
                </a:solidFill>
              </a:rPr>
              <a:t>trisomies</a:t>
            </a:r>
            <a:r>
              <a:rPr lang="cs-CZ" sz="2000" dirty="0"/>
              <a:t>: </a:t>
            </a:r>
            <a:r>
              <a:rPr lang="cs-CZ" sz="2000" dirty="0" err="1"/>
              <a:t>imbalance</a:t>
            </a:r>
            <a:r>
              <a:rPr lang="cs-CZ" sz="2000" dirty="0"/>
              <a:t> in gene </a:t>
            </a:r>
            <a:r>
              <a:rPr lang="cs-CZ" sz="2000" dirty="0" err="1"/>
              <a:t>dosage</a:t>
            </a:r>
            <a:r>
              <a:rPr lang="cs-CZ" sz="2000" dirty="0"/>
              <a:t> (</a:t>
            </a:r>
            <a:r>
              <a:rPr lang="cs-CZ" sz="2000" dirty="0" err="1"/>
              <a:t>increased</a:t>
            </a:r>
            <a:r>
              <a:rPr lang="cs-CZ" sz="2000" dirty="0"/>
              <a:t> </a:t>
            </a:r>
            <a:r>
              <a:rPr lang="cs-CZ" sz="2000" dirty="0" err="1"/>
              <a:t>expression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br>
              <a:rPr lang="cs-CZ" sz="2000" dirty="0"/>
            </a:br>
            <a:r>
              <a:rPr lang="cs-CZ" sz="2000" dirty="0"/>
              <a:t>	 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trisomic</a:t>
            </a:r>
            <a:r>
              <a:rPr lang="cs-CZ" sz="2000" dirty="0"/>
              <a:t> pair)</a:t>
            </a:r>
            <a:endParaRPr lang="en-US" sz="2000" dirty="0"/>
          </a:p>
          <a:p>
            <a:pPr defTabSz="360000">
              <a:spcAft>
                <a:spcPts val="1000"/>
              </a:spcAft>
            </a:pPr>
            <a:r>
              <a:rPr lang="en-US" sz="2000" dirty="0"/>
              <a:t>	</a:t>
            </a:r>
            <a:r>
              <a:rPr lang="cs-CZ" sz="2000" dirty="0" err="1"/>
              <a:t>viable</a:t>
            </a:r>
            <a:r>
              <a:rPr lang="cs-CZ" sz="2000" dirty="0"/>
              <a:t> </a:t>
            </a:r>
            <a:r>
              <a:rPr lang="cs-CZ" sz="2000" dirty="0" err="1"/>
              <a:t>trisomies</a:t>
            </a:r>
            <a:r>
              <a:rPr lang="cs-CZ" sz="2000" dirty="0"/>
              <a:t> : XXY, XXX, XYY, </a:t>
            </a:r>
            <a:r>
              <a:rPr lang="cs-CZ" sz="2000" dirty="0" err="1"/>
              <a:t>Patau</a:t>
            </a:r>
            <a:r>
              <a:rPr lang="cs-CZ" sz="2000" dirty="0"/>
              <a:t> syndrom (</a:t>
            </a:r>
            <a:r>
              <a:rPr lang="cs-CZ" sz="2000" dirty="0" err="1"/>
              <a:t>chr</a:t>
            </a:r>
            <a:r>
              <a:rPr lang="cs-CZ" sz="2000" dirty="0"/>
              <a:t>. 13),</a:t>
            </a:r>
            <a:br>
              <a:rPr lang="cs-CZ" sz="2000" dirty="0"/>
            </a:br>
            <a:r>
              <a:rPr lang="cs-CZ" sz="2000" dirty="0"/>
              <a:t>	  </a:t>
            </a:r>
            <a:r>
              <a:rPr lang="cs-CZ" sz="2000" dirty="0" err="1"/>
              <a:t>Edwards</a:t>
            </a:r>
            <a:r>
              <a:rPr lang="cs-CZ" sz="2000" dirty="0"/>
              <a:t> s. (</a:t>
            </a:r>
            <a:r>
              <a:rPr lang="cs-CZ" sz="2000" dirty="0" err="1"/>
              <a:t>chr</a:t>
            </a:r>
            <a:r>
              <a:rPr lang="cs-CZ" sz="2000" dirty="0"/>
              <a:t>. 18), Down s. (</a:t>
            </a:r>
            <a:r>
              <a:rPr lang="cs-CZ" sz="2000" dirty="0" err="1"/>
              <a:t>chr</a:t>
            </a:r>
            <a:r>
              <a:rPr lang="cs-CZ" sz="2000" dirty="0"/>
              <a:t>. 21)</a:t>
            </a:r>
            <a:endParaRPr lang="cs-CZ" sz="1800" dirty="0">
              <a:solidFill>
                <a:srgbClr val="E8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476250" y="350793"/>
            <a:ext cx="8505534" cy="304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-</a:t>
            </a:r>
            <a:r>
              <a:rPr lang="cs-CZ" dirty="0" err="1">
                <a:solidFill>
                  <a:srgbClr val="E80000"/>
                </a:solidFill>
              </a:rPr>
              <a:t>ploidies</a:t>
            </a:r>
            <a:r>
              <a:rPr lang="cs-CZ" dirty="0">
                <a:solidFill>
                  <a:srgbClr val="E80000"/>
                </a:solidFill>
              </a:rPr>
              <a:t> (polyploidy)</a:t>
            </a:r>
            <a:endParaRPr lang="en-US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US" sz="1800" dirty="0">
                <a:solidFill>
                  <a:srgbClr val="E80000"/>
                </a:solidFill>
              </a:rPr>
              <a:t>	</a:t>
            </a:r>
            <a:r>
              <a:rPr lang="cs-CZ" sz="1800" dirty="0" err="1"/>
              <a:t>especially</a:t>
            </a:r>
            <a:r>
              <a:rPr lang="cs-CZ" sz="1800" dirty="0"/>
              <a:t> </a:t>
            </a:r>
            <a:r>
              <a:rPr lang="cs-CZ" sz="1800" dirty="0" err="1"/>
              <a:t>plants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/>
              <a:t>in </a:t>
            </a:r>
            <a:r>
              <a:rPr lang="cs-CZ" sz="1800" dirty="0" err="1"/>
              <a:t>animals</a:t>
            </a:r>
            <a:r>
              <a:rPr lang="cs-CZ" sz="1800" dirty="0"/>
              <a:t> </a:t>
            </a:r>
            <a:r>
              <a:rPr lang="cs-CZ" sz="1800" dirty="0" err="1"/>
              <a:t>less</a:t>
            </a:r>
            <a:r>
              <a:rPr lang="cs-CZ" sz="1800" dirty="0"/>
              <a:t> </a:t>
            </a:r>
            <a:r>
              <a:rPr lang="cs-CZ" sz="1800" dirty="0" err="1"/>
              <a:t>frequent</a:t>
            </a:r>
            <a:r>
              <a:rPr lang="cs-CZ" sz="1800" dirty="0"/>
              <a:t> (</a:t>
            </a:r>
            <a:r>
              <a:rPr lang="cs-CZ" sz="1800" dirty="0" err="1"/>
              <a:t>invertebrates</a:t>
            </a:r>
            <a:r>
              <a:rPr lang="cs-CZ" sz="1800" dirty="0"/>
              <a:t>, </a:t>
            </a:r>
            <a:r>
              <a:rPr lang="cs-CZ" sz="1800" dirty="0" err="1"/>
              <a:t>fishes</a:t>
            </a:r>
            <a:r>
              <a:rPr lang="cs-CZ" sz="1800" dirty="0"/>
              <a:t>, </a:t>
            </a:r>
            <a:r>
              <a:rPr lang="cs-CZ" sz="1800" dirty="0" err="1"/>
              <a:t>amphibians</a:t>
            </a:r>
            <a:r>
              <a:rPr lang="cs-CZ" sz="1800" dirty="0"/>
              <a:t>)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 err="1"/>
              <a:t>during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vertebrate</a:t>
            </a:r>
            <a:r>
              <a:rPr lang="cs-CZ" sz="1800" dirty="0"/>
              <a:t> </a:t>
            </a:r>
            <a:r>
              <a:rPr lang="cs-CZ" sz="1800" dirty="0" err="1"/>
              <a:t>evolution</a:t>
            </a:r>
            <a:r>
              <a:rPr lang="cs-CZ" sz="1800" dirty="0"/>
              <a:t> 2 </a:t>
            </a:r>
            <a:r>
              <a:rPr lang="cs-CZ" sz="1800" dirty="0" err="1"/>
              <a:t>rounds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whole</a:t>
            </a:r>
            <a:r>
              <a:rPr lang="cs-CZ" sz="1800" dirty="0"/>
              <a:t> genome </a:t>
            </a:r>
            <a:r>
              <a:rPr lang="cs-CZ" sz="1800" dirty="0" err="1"/>
              <a:t>duplications</a:t>
            </a:r>
            <a:r>
              <a:rPr lang="cs-CZ" sz="1800" dirty="0"/>
              <a:t> </a:t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cs-CZ" sz="1800" dirty="0"/>
              <a:t>(2R-hypothesis)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 err="1"/>
              <a:t>pol</a:t>
            </a:r>
            <a:r>
              <a:rPr lang="en-US" sz="1800" dirty="0"/>
              <a:t>y</a:t>
            </a:r>
            <a:r>
              <a:rPr lang="cs-CZ" sz="1800" dirty="0" err="1"/>
              <a:t>ploid</a:t>
            </a:r>
            <a:r>
              <a:rPr lang="cs-CZ" sz="1800" dirty="0"/>
              <a:t> </a:t>
            </a:r>
            <a:r>
              <a:rPr lang="cs-CZ" sz="1800" dirty="0" err="1"/>
              <a:t>individuals</a:t>
            </a:r>
            <a:r>
              <a:rPr lang="cs-CZ" sz="1800" dirty="0"/>
              <a:t> </a:t>
            </a:r>
            <a:r>
              <a:rPr lang="cs-CZ" sz="1800" dirty="0" err="1"/>
              <a:t>usually</a:t>
            </a:r>
            <a:r>
              <a:rPr lang="cs-CZ" sz="1800" dirty="0"/>
              <a:t> </a:t>
            </a:r>
            <a:r>
              <a:rPr lang="cs-CZ" sz="1800" dirty="0" err="1"/>
              <a:t>bigger</a:t>
            </a:r>
            <a:r>
              <a:rPr lang="cs-CZ" sz="1800" dirty="0"/>
              <a:t> (</a:t>
            </a:r>
            <a:r>
              <a:rPr lang="cs-CZ" sz="1800" dirty="0" err="1"/>
              <a:t>increased</a:t>
            </a:r>
            <a:r>
              <a:rPr lang="cs-CZ" sz="1800" dirty="0"/>
              <a:t> cell </a:t>
            </a:r>
            <a:r>
              <a:rPr lang="cs-CZ" sz="1800" dirty="0" err="1"/>
              <a:t>volume</a:t>
            </a:r>
            <a:r>
              <a:rPr lang="cs-CZ" sz="1800" dirty="0"/>
              <a:t>)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 err="1"/>
              <a:t>odd</a:t>
            </a:r>
            <a:r>
              <a:rPr lang="cs-CZ" sz="1800" dirty="0"/>
              <a:t> </a:t>
            </a:r>
            <a:r>
              <a:rPr lang="cs-CZ" sz="1800" dirty="0" err="1"/>
              <a:t>multiples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genome </a:t>
            </a:r>
            <a:r>
              <a:rPr lang="cs-CZ" sz="1800" dirty="0">
                <a:sym typeface="Symbol" pitchFamily="18" charset="2"/>
              </a:rPr>
              <a:t> </a:t>
            </a:r>
            <a:r>
              <a:rPr lang="cs-CZ" sz="1800" dirty="0" err="1">
                <a:sym typeface="Symbol" pitchFamily="18" charset="2"/>
              </a:rPr>
              <a:t>problems</a:t>
            </a:r>
            <a:r>
              <a:rPr lang="cs-CZ" sz="1800" dirty="0">
                <a:sym typeface="Symbol" pitchFamily="18" charset="2"/>
              </a:rPr>
              <a:t> in </a:t>
            </a:r>
            <a:r>
              <a:rPr lang="cs-CZ" sz="1800" dirty="0" err="1">
                <a:sym typeface="Symbol" pitchFamily="18" charset="2"/>
              </a:rPr>
              <a:t>meiosis</a:t>
            </a:r>
            <a:r>
              <a:rPr lang="cs-CZ" sz="1800" dirty="0">
                <a:sym typeface="Symbol" pitchFamily="18" charset="2"/>
              </a:rPr>
              <a:t>  </a:t>
            </a:r>
            <a:r>
              <a:rPr lang="cs-CZ" sz="1800" dirty="0" err="1">
                <a:sym typeface="Symbol" pitchFamily="18" charset="2"/>
              </a:rPr>
              <a:t>reproductive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err="1">
                <a:sym typeface="Symbol" pitchFamily="18" charset="2"/>
              </a:rPr>
              <a:t>barrier</a:t>
            </a:r>
            <a:br>
              <a:rPr lang="en-US" sz="1800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(not </a:t>
            </a:r>
            <a:r>
              <a:rPr lang="cs-CZ" sz="1800" dirty="0" err="1">
                <a:sym typeface="Symbol" pitchFamily="18" charset="2"/>
              </a:rPr>
              <a:t>always</a:t>
            </a:r>
            <a:r>
              <a:rPr lang="cs-CZ" sz="1800" dirty="0">
                <a:sym typeface="Symbol" pitchFamily="18" charset="2"/>
              </a:rPr>
              <a:t> – eg. triploid </a:t>
            </a:r>
            <a:r>
              <a:rPr lang="cs-CZ" sz="1800" dirty="0" err="1">
                <a:sym typeface="Symbol" pitchFamily="18" charset="2"/>
              </a:rPr>
              <a:t>frogs</a:t>
            </a:r>
            <a:r>
              <a:rPr lang="cs-CZ" sz="1800" dirty="0">
                <a:sym typeface="Symbol" pitchFamily="18" charset="2"/>
              </a:rPr>
              <a:t>)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100367" name="Text Box 15"/>
          <p:cNvSpPr txBox="1">
            <a:spLocks noChangeArrowheads="1"/>
          </p:cNvSpPr>
          <p:nvPr/>
        </p:nvSpPr>
        <p:spPr bwMode="auto">
          <a:xfrm>
            <a:off x="476250" y="3730326"/>
            <a:ext cx="8494713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/>
            <a:r>
              <a:rPr lang="cs-CZ" sz="2000" dirty="0" err="1">
                <a:solidFill>
                  <a:srgbClr val="E80000"/>
                </a:solidFill>
              </a:rPr>
              <a:t>autopolyploidy</a:t>
            </a:r>
            <a:r>
              <a:rPr lang="cs-CZ" sz="2000" dirty="0">
                <a:solidFill>
                  <a:srgbClr val="E80000"/>
                </a:solidFill>
              </a:rPr>
              <a:t>: </a:t>
            </a:r>
            <a:r>
              <a:rPr lang="cs-CZ" sz="2000" dirty="0" err="1"/>
              <a:t>combination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two</a:t>
            </a:r>
            <a:r>
              <a:rPr lang="cs-CZ" sz="2000" dirty="0"/>
              <a:t> </a:t>
            </a:r>
            <a:r>
              <a:rPr lang="cs-CZ" sz="2000" dirty="0" err="1"/>
              <a:t>identical</a:t>
            </a:r>
            <a:r>
              <a:rPr lang="cs-CZ" sz="2000" dirty="0"/>
              <a:t> </a:t>
            </a:r>
            <a:r>
              <a:rPr lang="cs-CZ" sz="2000" dirty="0" err="1"/>
              <a:t>genomes</a:t>
            </a:r>
            <a:br>
              <a:rPr lang="cs-CZ" sz="2000" dirty="0"/>
            </a:br>
            <a:r>
              <a:rPr lang="en-US" sz="1800" b="1" dirty="0"/>
              <a:t>	</a:t>
            </a:r>
            <a:r>
              <a:rPr lang="cs-CZ" sz="1800" dirty="0" err="1"/>
              <a:t>fusion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cells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err="1"/>
              <a:t>endoreplication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err="1"/>
              <a:t>abortive</a:t>
            </a:r>
            <a:r>
              <a:rPr lang="cs-CZ" sz="1800" dirty="0"/>
              <a:t> cell </a:t>
            </a:r>
            <a:r>
              <a:rPr lang="cs-CZ" sz="1800" dirty="0" err="1"/>
              <a:t>cycle</a:t>
            </a:r>
            <a:br>
              <a:rPr lang="cs-CZ" sz="2000" b="1" dirty="0"/>
            </a:br>
            <a:endParaRPr lang="cs-CZ" sz="2000" b="1" dirty="0"/>
          </a:p>
          <a:p>
            <a:pPr defTabSz="360000"/>
            <a:r>
              <a:rPr lang="cs-CZ" sz="2000" dirty="0" err="1">
                <a:solidFill>
                  <a:srgbClr val="E80000"/>
                </a:solidFill>
              </a:rPr>
              <a:t>allopolyploidy</a:t>
            </a:r>
            <a:r>
              <a:rPr lang="cs-CZ" sz="2000" dirty="0">
                <a:solidFill>
                  <a:srgbClr val="E80000"/>
                </a:solidFill>
              </a:rPr>
              <a:t>:</a:t>
            </a:r>
            <a:r>
              <a:rPr lang="cs-CZ" sz="2000" b="1" dirty="0"/>
              <a:t> </a:t>
            </a:r>
            <a:r>
              <a:rPr lang="cs-CZ" sz="2000" dirty="0" err="1"/>
              <a:t>combination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two</a:t>
            </a:r>
            <a:r>
              <a:rPr lang="cs-CZ" sz="2000" dirty="0"/>
              <a:t> </a:t>
            </a:r>
            <a:r>
              <a:rPr lang="cs-CZ" sz="2000" dirty="0" err="1"/>
              <a:t>different</a:t>
            </a:r>
            <a:r>
              <a:rPr lang="cs-CZ" sz="2000" dirty="0"/>
              <a:t> </a:t>
            </a:r>
            <a:r>
              <a:rPr lang="cs-CZ" sz="2000" dirty="0" err="1"/>
              <a:t>genomes</a:t>
            </a:r>
            <a:br>
              <a:rPr lang="cs-CZ" sz="2000" dirty="0"/>
            </a:br>
            <a:r>
              <a:rPr lang="en-US" sz="2000" dirty="0"/>
              <a:t>	</a:t>
            </a:r>
            <a:r>
              <a:rPr lang="cs-CZ" sz="1800" dirty="0" err="1"/>
              <a:t>fusion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diploid </a:t>
            </a:r>
            <a:r>
              <a:rPr lang="cs-CZ" sz="1800" dirty="0" err="1"/>
              <a:t>gametes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err="1"/>
              <a:t>polyspermy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4"/>
          <p:cNvSpPr txBox="1">
            <a:spLocks noChangeArrowheads="1"/>
          </p:cNvSpPr>
          <p:nvPr/>
        </p:nvSpPr>
        <p:spPr bwMode="auto">
          <a:xfrm>
            <a:off x="1975108" y="315431"/>
            <a:ext cx="525175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Randomness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</a:t>
            </a:r>
            <a:r>
              <a:rPr lang="cs-CZ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mutation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rate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Symbol" pitchFamily="18" charset="2"/>
              </a:rPr>
              <a:t>)</a:t>
            </a:r>
          </a:p>
        </p:txBody>
      </p:sp>
      <p:sp>
        <p:nvSpPr>
          <p:cNvPr id="13315" name="Text Box 15"/>
          <p:cNvSpPr txBox="1">
            <a:spLocks noChangeArrowheads="1"/>
          </p:cNvSpPr>
          <p:nvPr/>
        </p:nvSpPr>
        <p:spPr bwMode="auto">
          <a:xfrm>
            <a:off x="595313" y="1087438"/>
            <a:ext cx="8436925" cy="50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800" b="1" dirty="0">
                <a:solidFill>
                  <a:srgbClr val="E80000"/>
                </a:solidFill>
              </a:rPr>
              <a:t>mutation effects random, position and rate </a:t>
            </a:r>
            <a:r>
              <a:rPr lang="en-GB" sz="1800" b="1" dirty="0" err="1">
                <a:solidFill>
                  <a:srgbClr val="E80000"/>
                </a:solidFill>
              </a:rPr>
              <a:t>nonrandom</a:t>
            </a:r>
            <a:r>
              <a:rPr lang="en-GB" sz="1800" b="1" dirty="0"/>
              <a:t> </a:t>
            </a:r>
            <a:br>
              <a:rPr lang="en-GB" sz="1800" b="1" dirty="0"/>
            </a:br>
            <a:endParaRPr lang="en-GB" sz="1800" b="1" dirty="0"/>
          </a:p>
          <a:p>
            <a:pPr>
              <a:spcAft>
                <a:spcPts val="600"/>
              </a:spcAft>
            </a:pPr>
            <a:r>
              <a:rPr lang="en-GB" sz="1800" dirty="0"/>
              <a:t>transitions &gt; transversions</a:t>
            </a:r>
          </a:p>
          <a:p>
            <a:pPr>
              <a:spcAft>
                <a:spcPts val="600"/>
              </a:spcAft>
            </a:pPr>
            <a:r>
              <a:rPr lang="en-GB" sz="1800" dirty="0"/>
              <a:t>mutation „hotspots“: </a:t>
            </a:r>
            <a:r>
              <a:rPr lang="en-GB" sz="1800" dirty="0" err="1"/>
              <a:t>CpG</a:t>
            </a:r>
            <a:r>
              <a:rPr lang="en-GB" sz="1800" dirty="0"/>
              <a:t> in animals (methylated C </a:t>
            </a:r>
            <a:r>
              <a:rPr lang="en-GB" sz="1800" dirty="0">
                <a:sym typeface="Symbol" pitchFamily="18" charset="2"/>
              </a:rPr>
              <a:t> T); </a:t>
            </a:r>
            <a:r>
              <a:rPr lang="en-GB" sz="1800" dirty="0" err="1">
                <a:sym typeface="Symbol" pitchFamily="18" charset="2"/>
              </a:rPr>
              <a:t>TpT</a:t>
            </a:r>
            <a:r>
              <a:rPr lang="en-GB" sz="1800" dirty="0">
                <a:sym typeface="Symbol" pitchFamily="18" charset="2"/>
              </a:rPr>
              <a:t> in </a:t>
            </a:r>
            <a:r>
              <a:rPr lang="en-GB" sz="1800" dirty="0" err="1">
                <a:sym typeface="Symbol" pitchFamily="18" charset="2"/>
              </a:rPr>
              <a:t>Procaryota</a:t>
            </a:r>
            <a:br>
              <a:rPr lang="en-GB" sz="1800" dirty="0">
                <a:sym typeface="Symbol" pitchFamily="18" charset="2"/>
              </a:rPr>
            </a:br>
            <a:r>
              <a:rPr lang="en-GB" sz="1800" dirty="0">
                <a:sym typeface="Symbol" pitchFamily="18" charset="2"/>
              </a:rPr>
              <a:t>  „SOS reactions“ in Bacteria, </a:t>
            </a:r>
            <a:r>
              <a:rPr lang="en-GB" sz="1800" dirty="0" err="1">
                <a:sym typeface="Symbol" pitchFamily="18" charset="2"/>
              </a:rPr>
              <a:t>minisatellites</a:t>
            </a:r>
            <a:r>
              <a:rPr lang="en-GB" sz="1800" dirty="0">
                <a:sym typeface="Symbol" pitchFamily="18" charset="2"/>
              </a:rPr>
              <a:t> (VNTR), microsatellites (STR)</a:t>
            </a:r>
          </a:p>
          <a:p>
            <a:pPr>
              <a:spcAft>
                <a:spcPts val="600"/>
              </a:spcAft>
            </a:pPr>
            <a:r>
              <a:rPr lang="en-GB" sz="1800" dirty="0" err="1">
                <a:sym typeface="Symbol" pitchFamily="18" charset="2"/>
              </a:rPr>
              <a:t>mtDNA</a:t>
            </a:r>
            <a:r>
              <a:rPr lang="en-GB" sz="1800" dirty="0">
                <a:sym typeface="Symbol" pitchFamily="18" charset="2"/>
              </a:rPr>
              <a:t> &gt; nuclear DNA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sex chromosomes &gt; autosomes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influence of proximity of the replication start, centromeres, telomeres, repetitive </a:t>
            </a:r>
            <a:br>
              <a:rPr lang="en-GB" sz="1800" dirty="0">
                <a:sym typeface="Symbol" pitchFamily="18" charset="2"/>
              </a:rPr>
            </a:br>
            <a:r>
              <a:rPr lang="en-GB" sz="1800" dirty="0">
                <a:sym typeface="Symbol" pitchFamily="18" charset="2"/>
              </a:rPr>
              <a:t>  sequences, intensity of transcriptions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cold-blooded animals: &gt; temperature  &gt; 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RNA viruses (HIV)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parasites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antigens, immunoglobulins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&gt;  of somatic mutations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males &gt; females: humans 6x, rodents, fox: 2x … more cell divisions in germ cells</a:t>
            </a:r>
            <a:endParaRPr lang="en-GB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119570" y="242244"/>
            <a:ext cx="4362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Adaptive</a:t>
            </a:r>
            <a:r>
              <a:rPr lang="cs-CZ" dirty="0">
                <a:solidFill>
                  <a:srgbClr val="E80000"/>
                </a:solidFill>
              </a:rPr>
              <a:t> (</a:t>
            </a:r>
            <a:r>
              <a:rPr lang="cs-CZ" dirty="0" err="1">
                <a:solidFill>
                  <a:srgbClr val="E80000"/>
                </a:solidFill>
              </a:rPr>
              <a:t>directed</a:t>
            </a:r>
            <a:r>
              <a:rPr lang="cs-CZ" dirty="0">
                <a:solidFill>
                  <a:srgbClr val="E80000"/>
                </a:solidFill>
              </a:rPr>
              <a:t>) </a:t>
            </a:r>
            <a:r>
              <a:rPr lang="cs-CZ" dirty="0" err="1">
                <a:solidFill>
                  <a:srgbClr val="E80000"/>
                </a:solidFill>
              </a:rPr>
              <a:t>mutations</a:t>
            </a:r>
            <a:r>
              <a:rPr lang="cs-CZ" dirty="0">
                <a:solidFill>
                  <a:srgbClr val="E80000"/>
                </a:solidFill>
              </a:rPr>
              <a:t>?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409700" y="1238250"/>
            <a:ext cx="4429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000099"/>
                </a:solidFill>
              </a:rPr>
              <a:t>Max </a:t>
            </a:r>
            <a:r>
              <a:rPr lang="cs-CZ" sz="2000" dirty="0" err="1">
                <a:solidFill>
                  <a:srgbClr val="000099"/>
                </a:solidFill>
              </a:rPr>
              <a:t>Delbrück</a:t>
            </a:r>
            <a:r>
              <a:rPr lang="cs-CZ" sz="2000" dirty="0">
                <a:solidFill>
                  <a:srgbClr val="000099"/>
                </a:solidFill>
              </a:rPr>
              <a:t>, Salvador </a:t>
            </a:r>
            <a:r>
              <a:rPr lang="cs-CZ" sz="2000" dirty="0" err="1">
                <a:solidFill>
                  <a:srgbClr val="000099"/>
                </a:solidFill>
              </a:rPr>
              <a:t>Luria</a:t>
            </a:r>
            <a:r>
              <a:rPr lang="cs-CZ" sz="2000" dirty="0"/>
              <a:t> (1943):</a:t>
            </a:r>
            <a:br>
              <a:rPr lang="cs-CZ" sz="2000" dirty="0"/>
            </a:br>
            <a:r>
              <a:rPr lang="cs-CZ" sz="2000" dirty="0"/>
              <a:t>   </a:t>
            </a:r>
            <a:r>
              <a:rPr lang="cs-CZ" sz="2000" dirty="0" err="1"/>
              <a:t>fluctuation</a:t>
            </a:r>
            <a:r>
              <a:rPr lang="cs-CZ" sz="2000" dirty="0"/>
              <a:t> test</a:t>
            </a:r>
          </a:p>
        </p:txBody>
      </p:sp>
      <p:pic>
        <p:nvPicPr>
          <p:cNvPr id="14340" name="Picture 4" descr="File:Max Delbruck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1923" t="14890" r="21516" b="51944"/>
          <a:stretch>
            <a:fillRect/>
          </a:stretch>
        </p:blipFill>
        <p:spPr bwMode="auto">
          <a:xfrm>
            <a:off x="7124700" y="1092200"/>
            <a:ext cx="159067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341" name="Picture 5" descr="File:Salvador E. Luria teaching at MI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37347" t="7903" r="32562" b="51474"/>
          <a:stretch>
            <a:fillRect/>
          </a:stretch>
        </p:blipFill>
        <p:spPr bwMode="auto">
          <a:xfrm>
            <a:off x="7105650" y="3032125"/>
            <a:ext cx="16541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4342" name="Group 6"/>
          <p:cNvGrpSpPr>
            <a:grpSpLocks/>
          </p:cNvGrpSpPr>
          <p:nvPr/>
        </p:nvGrpSpPr>
        <p:grpSpPr bwMode="auto">
          <a:xfrm>
            <a:off x="647700" y="2563813"/>
            <a:ext cx="5945188" cy="3509962"/>
            <a:chOff x="1077" y="2162"/>
            <a:chExt cx="3576" cy="2129"/>
          </a:xfrm>
        </p:grpSpPr>
        <p:pic>
          <p:nvPicPr>
            <p:cNvPr id="14343" name="Picture 7" descr="Fluktuacni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77" y="2162"/>
              <a:ext cx="3576" cy="2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Oval 8"/>
            <p:cNvSpPr>
              <a:spLocks noChangeAspect="1" noChangeArrowheads="1"/>
            </p:cNvSpPr>
            <p:nvPr/>
          </p:nvSpPr>
          <p:spPr bwMode="auto">
            <a:xfrm>
              <a:off x="1277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5" name="Oval 9"/>
            <p:cNvSpPr>
              <a:spLocks noChangeAspect="1" noChangeArrowheads="1"/>
            </p:cNvSpPr>
            <p:nvPr/>
          </p:nvSpPr>
          <p:spPr bwMode="auto">
            <a:xfrm>
              <a:off x="14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6" name="Oval 10"/>
            <p:cNvSpPr>
              <a:spLocks noChangeAspect="1" noChangeArrowheads="1"/>
            </p:cNvSpPr>
            <p:nvPr/>
          </p:nvSpPr>
          <p:spPr bwMode="auto">
            <a:xfrm>
              <a:off x="188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7" name="Oval 11"/>
            <p:cNvSpPr>
              <a:spLocks noChangeAspect="1" noChangeArrowheads="1"/>
            </p:cNvSpPr>
            <p:nvPr/>
          </p:nvSpPr>
          <p:spPr bwMode="auto">
            <a:xfrm>
              <a:off x="22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8" name="Oval 12"/>
            <p:cNvSpPr>
              <a:spLocks noChangeAspect="1" noChangeArrowheads="1"/>
            </p:cNvSpPr>
            <p:nvPr/>
          </p:nvSpPr>
          <p:spPr bwMode="auto">
            <a:xfrm>
              <a:off x="297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9" name="Oval 13"/>
            <p:cNvSpPr>
              <a:spLocks noChangeAspect="1" noChangeArrowheads="1"/>
            </p:cNvSpPr>
            <p:nvPr/>
          </p:nvSpPr>
          <p:spPr bwMode="auto">
            <a:xfrm>
              <a:off x="316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0" name="Oval 14"/>
            <p:cNvSpPr>
              <a:spLocks noChangeAspect="1" noChangeArrowheads="1"/>
            </p:cNvSpPr>
            <p:nvPr/>
          </p:nvSpPr>
          <p:spPr bwMode="auto">
            <a:xfrm>
              <a:off x="321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1" name="Oval 15"/>
            <p:cNvSpPr>
              <a:spLocks noChangeAspect="1" noChangeArrowheads="1"/>
            </p:cNvSpPr>
            <p:nvPr/>
          </p:nvSpPr>
          <p:spPr bwMode="auto">
            <a:xfrm>
              <a:off x="3453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2" name="Oval 16"/>
            <p:cNvSpPr>
              <a:spLocks noChangeAspect="1" noChangeArrowheads="1"/>
            </p:cNvSpPr>
            <p:nvPr/>
          </p:nvSpPr>
          <p:spPr bwMode="auto">
            <a:xfrm>
              <a:off x="363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3" name="Oval 17"/>
            <p:cNvSpPr>
              <a:spLocks noChangeAspect="1" noChangeArrowheads="1"/>
            </p:cNvSpPr>
            <p:nvPr/>
          </p:nvSpPr>
          <p:spPr bwMode="auto">
            <a:xfrm>
              <a:off x="435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4" name="Oval 18"/>
            <p:cNvSpPr>
              <a:spLocks noChangeAspect="1" noChangeArrowheads="1"/>
            </p:cNvSpPr>
            <p:nvPr/>
          </p:nvSpPr>
          <p:spPr bwMode="auto">
            <a:xfrm>
              <a:off x="13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5" name="Oval 19"/>
            <p:cNvSpPr>
              <a:spLocks noChangeAspect="1" noChangeArrowheads="1"/>
            </p:cNvSpPr>
            <p:nvPr/>
          </p:nvSpPr>
          <p:spPr bwMode="auto">
            <a:xfrm>
              <a:off x="1426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6" name="Oval 20"/>
            <p:cNvSpPr>
              <a:spLocks noChangeAspect="1" noChangeArrowheads="1"/>
            </p:cNvSpPr>
            <p:nvPr/>
          </p:nvSpPr>
          <p:spPr bwMode="auto">
            <a:xfrm>
              <a:off x="29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7" name="Oval 21"/>
            <p:cNvSpPr>
              <a:spLocks noChangeAspect="1" noChangeArrowheads="1"/>
            </p:cNvSpPr>
            <p:nvPr/>
          </p:nvSpPr>
          <p:spPr bwMode="auto">
            <a:xfrm>
              <a:off x="3005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8" name="Oval 22"/>
            <p:cNvSpPr>
              <a:spLocks noChangeAspect="1" noChangeArrowheads="1"/>
            </p:cNvSpPr>
            <p:nvPr/>
          </p:nvSpPr>
          <p:spPr bwMode="auto">
            <a:xfrm>
              <a:off x="305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9" name="Oval 23"/>
            <p:cNvSpPr>
              <a:spLocks noChangeAspect="1" noChangeArrowheads="1"/>
            </p:cNvSpPr>
            <p:nvPr/>
          </p:nvSpPr>
          <p:spPr bwMode="auto">
            <a:xfrm>
              <a:off x="3094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0" name="Oval 24"/>
            <p:cNvSpPr>
              <a:spLocks noChangeAspect="1" noChangeArrowheads="1"/>
            </p:cNvSpPr>
            <p:nvPr/>
          </p:nvSpPr>
          <p:spPr bwMode="auto">
            <a:xfrm>
              <a:off x="3141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1" name="Oval 25"/>
            <p:cNvSpPr>
              <a:spLocks noChangeAspect="1" noChangeArrowheads="1"/>
            </p:cNvSpPr>
            <p:nvPr/>
          </p:nvSpPr>
          <p:spPr bwMode="auto">
            <a:xfrm>
              <a:off x="318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2" name="Oval 26"/>
            <p:cNvSpPr>
              <a:spLocks noChangeAspect="1" noChangeArrowheads="1"/>
            </p:cNvSpPr>
            <p:nvPr/>
          </p:nvSpPr>
          <p:spPr bwMode="auto">
            <a:xfrm>
              <a:off x="322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3" name="Oval 27"/>
            <p:cNvSpPr>
              <a:spLocks noChangeAspect="1" noChangeArrowheads="1"/>
            </p:cNvSpPr>
            <p:nvPr/>
          </p:nvSpPr>
          <p:spPr bwMode="auto">
            <a:xfrm>
              <a:off x="327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4" name="Oval 28"/>
            <p:cNvSpPr>
              <a:spLocks noChangeAspect="1" noChangeArrowheads="1"/>
            </p:cNvSpPr>
            <p:nvPr/>
          </p:nvSpPr>
          <p:spPr bwMode="auto">
            <a:xfrm>
              <a:off x="331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9" name="Obdélníkový popisek 50">
            <a:extLst>
              <a:ext uri="{FF2B5EF4-FFF2-40B4-BE49-F238E27FC236}">
                <a16:creationId xmlns:a16="http://schemas.microsoft.com/office/drawing/2014/main" id="{3B5C89BF-268D-4F2B-BCAB-DC530E003343}"/>
              </a:ext>
            </a:extLst>
          </p:cNvPr>
          <p:cNvSpPr/>
          <p:nvPr/>
        </p:nvSpPr>
        <p:spPr>
          <a:xfrm>
            <a:off x="4371567" y="2164975"/>
            <a:ext cx="2110095" cy="448235"/>
          </a:xfrm>
          <a:prstGeom prst="wedgeRectCallout">
            <a:avLst>
              <a:gd name="adj1" fmla="val -11441"/>
              <a:gd name="adj2" fmla="val 12290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directed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mutations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bdélníkový popisek 50">
            <a:extLst>
              <a:ext uri="{FF2B5EF4-FFF2-40B4-BE49-F238E27FC236}">
                <a16:creationId xmlns:a16="http://schemas.microsoft.com/office/drawing/2014/main" id="{E4AD1DF9-E484-406D-83F5-9113E0B5F8C0}"/>
              </a:ext>
            </a:extLst>
          </p:cNvPr>
          <p:cNvSpPr/>
          <p:nvPr/>
        </p:nvSpPr>
        <p:spPr>
          <a:xfrm>
            <a:off x="6823414" y="5694685"/>
            <a:ext cx="2110095" cy="448235"/>
          </a:xfrm>
          <a:prstGeom prst="wedgeRectCallout">
            <a:avLst>
              <a:gd name="adj1" fmla="val -58599"/>
              <a:gd name="adj2" fmla="val -30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random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mutations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81000" y="1042988"/>
            <a:ext cx="8821646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mutations</a:t>
            </a:r>
            <a:r>
              <a:rPr lang="cs-CZ" sz="2000" dirty="0">
                <a:sym typeface="Symbol" pitchFamily="18" charset="2"/>
              </a:rPr>
              <a:t>  </a:t>
            </a:r>
            <a:r>
              <a:rPr lang="cs-CZ" sz="2000" dirty="0" err="1"/>
              <a:t>new</a:t>
            </a:r>
            <a:r>
              <a:rPr lang="cs-CZ" sz="2000" dirty="0"/>
              <a:t> </a:t>
            </a:r>
            <a:r>
              <a:rPr lang="cs-CZ" sz="2000" dirty="0" err="1">
                <a:solidFill>
                  <a:srgbClr val="E80000"/>
                </a:solidFill>
              </a:rPr>
              <a:t>alleles</a:t>
            </a:r>
            <a:endParaRPr lang="cs-CZ" sz="2000" dirty="0">
              <a:solidFill>
                <a:srgbClr val="E8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dirty="0" err="1">
                <a:solidFill>
                  <a:srgbClr val="E80000"/>
                </a:solidFill>
              </a:rPr>
              <a:t>recombinations</a:t>
            </a:r>
            <a:r>
              <a:rPr lang="cs-CZ" sz="2000" dirty="0"/>
              <a:t> </a:t>
            </a:r>
            <a:r>
              <a:rPr lang="cs-CZ" sz="2000" dirty="0">
                <a:sym typeface="Symbol" pitchFamily="18" charset="2"/>
              </a:rPr>
              <a:t> </a:t>
            </a:r>
            <a:r>
              <a:rPr lang="cs-CZ" sz="2000" dirty="0" err="1">
                <a:sym typeface="Symbol" pitchFamily="18" charset="2"/>
              </a:rPr>
              <a:t>new</a:t>
            </a:r>
            <a:r>
              <a:rPr lang="cs-CZ" sz="2000" dirty="0"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genotypes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/>
              <a:t>(</a:t>
            </a:r>
            <a:r>
              <a:rPr lang="cs-CZ" sz="2000" dirty="0" err="1"/>
              <a:t>exception</a:t>
            </a:r>
            <a:r>
              <a:rPr lang="cs-CZ" sz="2000" dirty="0"/>
              <a:t> = </a:t>
            </a:r>
            <a:r>
              <a:rPr lang="cs-CZ" sz="2000" dirty="0" err="1"/>
              <a:t>intragenomic</a:t>
            </a:r>
            <a:r>
              <a:rPr lang="cs-CZ" sz="2000" dirty="0"/>
              <a:t> </a:t>
            </a:r>
            <a:r>
              <a:rPr lang="cs-CZ" sz="2000" dirty="0" err="1"/>
              <a:t>recombination</a:t>
            </a:r>
            <a:r>
              <a:rPr lang="cs-CZ" sz="2000" dirty="0"/>
              <a:t>)</a:t>
            </a:r>
            <a:br>
              <a:rPr lang="cs-CZ" sz="2000" dirty="0">
                <a:solidFill>
                  <a:srgbClr val="E80000"/>
                </a:solidFill>
              </a:rPr>
            </a:br>
            <a:endParaRPr lang="cs-CZ" sz="1800" dirty="0">
              <a:sym typeface="Symbol" pitchFamily="18" charset="2"/>
            </a:endParaRPr>
          </a:p>
        </p:txBody>
      </p:sp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2629896" y="281591"/>
            <a:ext cx="4392293" cy="5847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RECOMBINATIONS</a:t>
            </a:r>
          </a:p>
        </p:txBody>
      </p:sp>
      <p:grpSp>
        <p:nvGrpSpPr>
          <p:cNvPr id="15364" name="Skupina 84"/>
          <p:cNvGrpSpPr>
            <a:grpSpLocks/>
          </p:cNvGrpSpPr>
          <p:nvPr/>
        </p:nvGrpSpPr>
        <p:grpSpPr bwMode="auto">
          <a:xfrm>
            <a:off x="703263" y="2271713"/>
            <a:ext cx="7200900" cy="4062412"/>
            <a:chOff x="703263" y="2272232"/>
            <a:chExt cx="7201239" cy="4062351"/>
          </a:xfrm>
        </p:grpSpPr>
        <p:sp>
          <p:nvSpPr>
            <p:cNvPr id="15365" name="Line 3"/>
            <p:cNvSpPr>
              <a:spLocks noChangeShapeType="1"/>
            </p:cNvSpPr>
            <p:nvPr/>
          </p:nvSpPr>
          <p:spPr bwMode="auto">
            <a:xfrm>
              <a:off x="703263" y="2272232"/>
              <a:ext cx="153913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6" name="Line 4"/>
            <p:cNvSpPr>
              <a:spLocks noChangeShapeType="1"/>
            </p:cNvSpPr>
            <p:nvPr/>
          </p:nvSpPr>
          <p:spPr bwMode="auto">
            <a:xfrm>
              <a:off x="703263" y="2399363"/>
              <a:ext cx="86917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7" name="Line 5"/>
            <p:cNvSpPr>
              <a:spLocks noChangeShapeType="1"/>
            </p:cNvSpPr>
            <p:nvPr/>
          </p:nvSpPr>
          <p:spPr bwMode="auto">
            <a:xfrm>
              <a:off x="703263" y="2653624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8" name="Line 6"/>
            <p:cNvSpPr>
              <a:spLocks noChangeShapeType="1"/>
            </p:cNvSpPr>
            <p:nvPr/>
          </p:nvSpPr>
          <p:spPr bwMode="auto">
            <a:xfrm>
              <a:off x="703263" y="2779358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9" name="Line 7"/>
            <p:cNvSpPr>
              <a:spLocks noChangeShapeType="1"/>
            </p:cNvSpPr>
            <p:nvPr/>
          </p:nvSpPr>
          <p:spPr bwMode="auto">
            <a:xfrm>
              <a:off x="703263" y="3349350"/>
              <a:ext cx="153913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0" name="Line 8"/>
            <p:cNvSpPr>
              <a:spLocks noChangeShapeType="1"/>
            </p:cNvSpPr>
            <p:nvPr/>
          </p:nvSpPr>
          <p:spPr bwMode="auto">
            <a:xfrm>
              <a:off x="703263" y="3476480"/>
              <a:ext cx="467790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1" name="Line 9"/>
            <p:cNvSpPr>
              <a:spLocks noChangeShapeType="1"/>
            </p:cNvSpPr>
            <p:nvPr/>
          </p:nvSpPr>
          <p:spPr bwMode="auto">
            <a:xfrm>
              <a:off x="703263" y="3856475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2" name="Line 10"/>
            <p:cNvSpPr>
              <a:spLocks noChangeShapeType="1"/>
            </p:cNvSpPr>
            <p:nvPr/>
          </p:nvSpPr>
          <p:spPr bwMode="auto">
            <a:xfrm>
              <a:off x="703263" y="3729345"/>
              <a:ext cx="535671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73" name="AutoShape 11"/>
            <p:cNvCxnSpPr>
              <a:cxnSpLocks noChangeShapeType="1"/>
            </p:cNvCxnSpPr>
            <p:nvPr/>
          </p:nvCxnSpPr>
          <p:spPr bwMode="auto">
            <a:xfrm>
              <a:off x="1171053" y="3476480"/>
              <a:ext cx="268573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74" name="AutoShape 12"/>
            <p:cNvCxnSpPr>
              <a:cxnSpLocks noChangeShapeType="1"/>
            </p:cNvCxnSpPr>
            <p:nvPr/>
          </p:nvCxnSpPr>
          <p:spPr bwMode="auto">
            <a:xfrm flipV="1">
              <a:off x="1238934" y="3602214"/>
              <a:ext cx="333503" cy="127131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5375" name="AutoShape 13"/>
            <p:cNvCxnSpPr>
              <a:cxnSpLocks noChangeShapeType="1"/>
            </p:cNvCxnSpPr>
            <p:nvPr/>
          </p:nvCxnSpPr>
          <p:spPr bwMode="auto">
            <a:xfrm>
              <a:off x="1572437" y="3602214"/>
              <a:ext cx="268573" cy="127131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76" name="Line 14"/>
            <p:cNvSpPr>
              <a:spLocks noChangeShapeType="1"/>
            </p:cNvSpPr>
            <p:nvPr/>
          </p:nvSpPr>
          <p:spPr bwMode="auto">
            <a:xfrm>
              <a:off x="1841010" y="3729345"/>
              <a:ext cx="40138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7" name="Line 15"/>
            <p:cNvSpPr>
              <a:spLocks noChangeShapeType="1"/>
            </p:cNvSpPr>
            <p:nvPr/>
          </p:nvSpPr>
          <p:spPr bwMode="auto">
            <a:xfrm>
              <a:off x="1439626" y="3729345"/>
              <a:ext cx="20069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8" name="Line 16"/>
            <p:cNvSpPr>
              <a:spLocks noChangeShapeType="1"/>
            </p:cNvSpPr>
            <p:nvPr/>
          </p:nvSpPr>
          <p:spPr bwMode="auto">
            <a:xfrm>
              <a:off x="769668" y="4426467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9" name="Line 17"/>
            <p:cNvSpPr>
              <a:spLocks noChangeShapeType="1"/>
            </p:cNvSpPr>
            <p:nvPr/>
          </p:nvSpPr>
          <p:spPr bwMode="auto">
            <a:xfrm>
              <a:off x="769668" y="4553598"/>
              <a:ext cx="73636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0" name="Line 18"/>
            <p:cNvSpPr>
              <a:spLocks noChangeShapeType="1"/>
            </p:cNvSpPr>
            <p:nvPr/>
          </p:nvSpPr>
          <p:spPr bwMode="auto">
            <a:xfrm>
              <a:off x="769668" y="4933593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1" name="Line 19"/>
            <p:cNvSpPr>
              <a:spLocks noChangeShapeType="1"/>
            </p:cNvSpPr>
            <p:nvPr/>
          </p:nvSpPr>
          <p:spPr bwMode="auto">
            <a:xfrm>
              <a:off x="769668" y="4806462"/>
              <a:ext cx="66995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82" name="AutoShape 20"/>
            <p:cNvCxnSpPr>
              <a:cxnSpLocks noChangeShapeType="1"/>
            </p:cNvCxnSpPr>
            <p:nvPr/>
          </p:nvCxnSpPr>
          <p:spPr bwMode="auto">
            <a:xfrm>
              <a:off x="1506032" y="4553598"/>
              <a:ext cx="268573" cy="252864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83" name="AutoShape 21"/>
            <p:cNvCxnSpPr>
              <a:cxnSpLocks noChangeShapeType="1"/>
            </p:cNvCxnSpPr>
            <p:nvPr/>
          </p:nvCxnSpPr>
          <p:spPr bwMode="auto">
            <a:xfrm flipV="1">
              <a:off x="1439626" y="4553598"/>
              <a:ext cx="401384" cy="252864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84" name="Line 22"/>
            <p:cNvSpPr>
              <a:spLocks noChangeShapeType="1"/>
            </p:cNvSpPr>
            <p:nvPr/>
          </p:nvSpPr>
          <p:spPr bwMode="auto">
            <a:xfrm>
              <a:off x="1841010" y="4806462"/>
              <a:ext cx="467790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5" name="Line 23"/>
            <p:cNvSpPr>
              <a:spLocks noChangeShapeType="1"/>
            </p:cNvSpPr>
            <p:nvPr/>
          </p:nvSpPr>
          <p:spPr bwMode="auto">
            <a:xfrm>
              <a:off x="1773129" y="3476480"/>
              <a:ext cx="469266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6" name="Line 24"/>
            <p:cNvSpPr>
              <a:spLocks noChangeShapeType="1"/>
            </p:cNvSpPr>
            <p:nvPr/>
          </p:nvSpPr>
          <p:spPr bwMode="auto">
            <a:xfrm>
              <a:off x="1841010" y="4553598"/>
              <a:ext cx="469266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7" name="Line 25"/>
            <p:cNvSpPr>
              <a:spLocks noChangeShapeType="1"/>
            </p:cNvSpPr>
            <p:nvPr/>
          </p:nvSpPr>
          <p:spPr bwMode="auto">
            <a:xfrm>
              <a:off x="1773129" y="4806462"/>
              <a:ext cx="67881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8" name="Line 26"/>
            <p:cNvSpPr>
              <a:spLocks noChangeShapeType="1"/>
            </p:cNvSpPr>
            <p:nvPr/>
          </p:nvSpPr>
          <p:spPr bwMode="auto">
            <a:xfrm>
              <a:off x="769668" y="5503586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9" name="Line 27"/>
            <p:cNvSpPr>
              <a:spLocks noChangeShapeType="1"/>
            </p:cNvSpPr>
            <p:nvPr/>
          </p:nvSpPr>
          <p:spPr bwMode="auto">
            <a:xfrm>
              <a:off x="769668" y="5630716"/>
              <a:ext cx="267098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0" name="Line 28"/>
            <p:cNvSpPr>
              <a:spLocks noChangeShapeType="1"/>
            </p:cNvSpPr>
            <p:nvPr/>
          </p:nvSpPr>
          <p:spPr bwMode="auto">
            <a:xfrm>
              <a:off x="769668" y="6010711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1" name="Line 29"/>
            <p:cNvSpPr>
              <a:spLocks noChangeShapeType="1"/>
            </p:cNvSpPr>
            <p:nvPr/>
          </p:nvSpPr>
          <p:spPr bwMode="auto">
            <a:xfrm>
              <a:off x="769668" y="5883581"/>
              <a:ext cx="26709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92" name="AutoShape 30"/>
            <p:cNvCxnSpPr>
              <a:cxnSpLocks noChangeShapeType="1"/>
            </p:cNvCxnSpPr>
            <p:nvPr/>
          </p:nvCxnSpPr>
          <p:spPr bwMode="auto">
            <a:xfrm>
              <a:off x="1036766" y="5630716"/>
              <a:ext cx="268573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93" name="AutoShape 31"/>
            <p:cNvCxnSpPr>
              <a:cxnSpLocks noChangeShapeType="1"/>
            </p:cNvCxnSpPr>
            <p:nvPr/>
          </p:nvCxnSpPr>
          <p:spPr bwMode="auto">
            <a:xfrm flipV="1">
              <a:off x="970360" y="5630716"/>
              <a:ext cx="401384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94" name="Line 32"/>
            <p:cNvSpPr>
              <a:spLocks noChangeShapeType="1"/>
            </p:cNvSpPr>
            <p:nvPr/>
          </p:nvSpPr>
          <p:spPr bwMode="auto">
            <a:xfrm>
              <a:off x="2108109" y="5883581"/>
              <a:ext cx="20069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5" name="Line 33"/>
            <p:cNvSpPr>
              <a:spLocks noChangeShapeType="1"/>
            </p:cNvSpPr>
            <p:nvPr/>
          </p:nvSpPr>
          <p:spPr bwMode="auto">
            <a:xfrm>
              <a:off x="2108109" y="5630716"/>
              <a:ext cx="202167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6" name="Line 34"/>
            <p:cNvSpPr>
              <a:spLocks noChangeShapeType="1"/>
            </p:cNvSpPr>
            <p:nvPr/>
          </p:nvSpPr>
          <p:spPr bwMode="auto">
            <a:xfrm>
              <a:off x="1303864" y="5883581"/>
              <a:ext cx="804245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7" name="Line 35"/>
            <p:cNvSpPr>
              <a:spLocks noChangeShapeType="1"/>
            </p:cNvSpPr>
            <p:nvPr/>
          </p:nvSpPr>
          <p:spPr bwMode="auto">
            <a:xfrm>
              <a:off x="1371745" y="5630716"/>
              <a:ext cx="73636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8" name="Line 36"/>
            <p:cNvSpPr>
              <a:spLocks noChangeShapeType="1"/>
            </p:cNvSpPr>
            <p:nvPr/>
          </p:nvSpPr>
          <p:spPr bwMode="auto">
            <a:xfrm>
              <a:off x="1640318" y="2399363"/>
              <a:ext cx="602077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9" name="Line 40"/>
            <p:cNvSpPr>
              <a:spLocks noChangeShapeType="1"/>
            </p:cNvSpPr>
            <p:nvPr/>
          </p:nvSpPr>
          <p:spPr bwMode="auto">
            <a:xfrm flipH="1">
              <a:off x="5494719" y="4217617"/>
              <a:ext cx="334979" cy="507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0" name="Line 41"/>
            <p:cNvSpPr>
              <a:spLocks noChangeShapeType="1"/>
            </p:cNvSpPr>
            <p:nvPr/>
          </p:nvSpPr>
          <p:spPr bwMode="auto">
            <a:xfrm>
              <a:off x="6231083" y="4217617"/>
              <a:ext cx="401384" cy="505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1" name="Line 42"/>
            <p:cNvSpPr>
              <a:spLocks noChangeShapeType="1"/>
            </p:cNvSpPr>
            <p:nvPr/>
          </p:nvSpPr>
          <p:spPr bwMode="auto">
            <a:xfrm>
              <a:off x="4290565" y="5114517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2" name="Line 43"/>
            <p:cNvSpPr>
              <a:spLocks noChangeShapeType="1"/>
            </p:cNvSpPr>
            <p:nvPr/>
          </p:nvSpPr>
          <p:spPr bwMode="auto">
            <a:xfrm>
              <a:off x="4290565" y="5241647"/>
              <a:ext cx="40138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3" name="Line 44"/>
            <p:cNvSpPr>
              <a:spLocks noChangeShapeType="1"/>
            </p:cNvSpPr>
            <p:nvPr/>
          </p:nvSpPr>
          <p:spPr bwMode="auto">
            <a:xfrm>
              <a:off x="4290565" y="5495908"/>
              <a:ext cx="40138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4" name="Line 45"/>
            <p:cNvSpPr>
              <a:spLocks noChangeShapeType="1"/>
            </p:cNvSpPr>
            <p:nvPr/>
          </p:nvSpPr>
          <p:spPr bwMode="auto">
            <a:xfrm>
              <a:off x="4290565" y="5621642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5" name="Line 46"/>
            <p:cNvSpPr>
              <a:spLocks noChangeShapeType="1"/>
            </p:cNvSpPr>
            <p:nvPr/>
          </p:nvSpPr>
          <p:spPr bwMode="auto">
            <a:xfrm>
              <a:off x="5494719" y="5241647"/>
              <a:ext cx="334979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6" name="Line 47"/>
            <p:cNvSpPr>
              <a:spLocks noChangeShapeType="1"/>
            </p:cNvSpPr>
            <p:nvPr/>
          </p:nvSpPr>
          <p:spPr bwMode="auto">
            <a:xfrm flipV="1">
              <a:off x="6365369" y="5104737"/>
              <a:ext cx="401384" cy="978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7" name="Line 48"/>
            <p:cNvSpPr>
              <a:spLocks noChangeShapeType="1"/>
            </p:cNvSpPr>
            <p:nvPr/>
          </p:nvSpPr>
          <p:spPr bwMode="auto">
            <a:xfrm flipV="1">
              <a:off x="6365369" y="5231868"/>
              <a:ext cx="736364" cy="9779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8" name="Line 49"/>
            <p:cNvSpPr>
              <a:spLocks noChangeShapeType="1"/>
            </p:cNvSpPr>
            <p:nvPr/>
          </p:nvSpPr>
          <p:spPr bwMode="auto">
            <a:xfrm>
              <a:off x="6365369" y="5484732"/>
              <a:ext cx="33497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9" name="Line 50"/>
            <p:cNvSpPr>
              <a:spLocks noChangeShapeType="1"/>
            </p:cNvSpPr>
            <p:nvPr/>
          </p:nvSpPr>
          <p:spPr bwMode="auto">
            <a:xfrm flipV="1">
              <a:off x="6365369" y="5611863"/>
              <a:ext cx="736364" cy="977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0" name="Line 51"/>
            <p:cNvSpPr>
              <a:spLocks noChangeShapeType="1"/>
            </p:cNvSpPr>
            <p:nvPr/>
          </p:nvSpPr>
          <p:spPr bwMode="auto">
            <a:xfrm>
              <a:off x="7101733" y="5231868"/>
              <a:ext cx="802769" cy="977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1" name="Line 52"/>
            <p:cNvSpPr>
              <a:spLocks noChangeShapeType="1"/>
            </p:cNvSpPr>
            <p:nvPr/>
          </p:nvSpPr>
          <p:spPr bwMode="auto">
            <a:xfrm>
              <a:off x="4691950" y="5495908"/>
              <a:ext cx="804245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2" name="Line 53"/>
            <p:cNvSpPr>
              <a:spLocks noChangeShapeType="1"/>
            </p:cNvSpPr>
            <p:nvPr/>
          </p:nvSpPr>
          <p:spPr bwMode="auto">
            <a:xfrm>
              <a:off x="5494719" y="5495908"/>
              <a:ext cx="33497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3" name="Line 54"/>
            <p:cNvSpPr>
              <a:spLocks noChangeShapeType="1"/>
            </p:cNvSpPr>
            <p:nvPr/>
          </p:nvSpPr>
          <p:spPr bwMode="auto">
            <a:xfrm>
              <a:off x="4691950" y="5241647"/>
              <a:ext cx="80276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4" name="Line 56"/>
            <p:cNvSpPr>
              <a:spLocks noChangeShapeType="1"/>
            </p:cNvSpPr>
            <p:nvPr/>
          </p:nvSpPr>
          <p:spPr bwMode="auto">
            <a:xfrm>
              <a:off x="5360432" y="2760504"/>
              <a:ext cx="602077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5" name="Line 57"/>
            <p:cNvSpPr>
              <a:spLocks noChangeShapeType="1"/>
            </p:cNvSpPr>
            <p:nvPr/>
          </p:nvSpPr>
          <p:spPr bwMode="auto">
            <a:xfrm flipV="1">
              <a:off x="5962509" y="2760504"/>
              <a:ext cx="603552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6" name="Line 58"/>
            <p:cNvSpPr>
              <a:spLocks noChangeShapeType="1"/>
            </p:cNvSpPr>
            <p:nvPr/>
          </p:nvSpPr>
          <p:spPr bwMode="auto">
            <a:xfrm flipH="1">
              <a:off x="5360432" y="3457627"/>
              <a:ext cx="602077" cy="569992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7" name="Line 59"/>
            <p:cNvSpPr>
              <a:spLocks noChangeShapeType="1"/>
            </p:cNvSpPr>
            <p:nvPr/>
          </p:nvSpPr>
          <p:spPr bwMode="auto">
            <a:xfrm>
              <a:off x="5962509" y="3457627"/>
              <a:ext cx="603552" cy="569992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8" name="Line 60"/>
            <p:cNvSpPr>
              <a:spLocks noChangeShapeType="1"/>
            </p:cNvSpPr>
            <p:nvPr/>
          </p:nvSpPr>
          <p:spPr bwMode="auto">
            <a:xfrm flipV="1">
              <a:off x="6431775" y="2823371"/>
              <a:ext cx="200692" cy="189997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9" name="Line 61"/>
            <p:cNvSpPr>
              <a:spLocks noChangeShapeType="1"/>
            </p:cNvSpPr>
            <p:nvPr/>
          </p:nvSpPr>
          <p:spPr bwMode="auto">
            <a:xfrm>
              <a:off x="6030390" y="3393363"/>
              <a:ext cx="602077" cy="57138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0" name="Line 62"/>
            <p:cNvSpPr>
              <a:spLocks noChangeShapeType="1"/>
            </p:cNvSpPr>
            <p:nvPr/>
          </p:nvSpPr>
          <p:spPr bwMode="auto">
            <a:xfrm>
              <a:off x="5294026" y="2823371"/>
              <a:ext cx="602077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1" name="Line 63"/>
            <p:cNvSpPr>
              <a:spLocks noChangeShapeType="1"/>
            </p:cNvSpPr>
            <p:nvPr/>
          </p:nvSpPr>
          <p:spPr bwMode="auto">
            <a:xfrm flipH="1">
              <a:off x="5294026" y="3774755"/>
              <a:ext cx="200692" cy="189997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2" name="Line 64"/>
            <p:cNvSpPr>
              <a:spLocks noChangeShapeType="1"/>
            </p:cNvSpPr>
            <p:nvPr/>
          </p:nvSpPr>
          <p:spPr bwMode="auto">
            <a:xfrm flipH="1">
              <a:off x="6030390" y="3013368"/>
              <a:ext cx="401384" cy="379995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3" name="Line 65"/>
            <p:cNvSpPr>
              <a:spLocks noChangeShapeType="1"/>
            </p:cNvSpPr>
            <p:nvPr/>
          </p:nvSpPr>
          <p:spPr bwMode="auto">
            <a:xfrm flipH="1">
              <a:off x="5494719" y="3393363"/>
              <a:ext cx="401384" cy="381391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4" name="Line 66"/>
            <p:cNvSpPr>
              <a:spLocks noChangeShapeType="1"/>
            </p:cNvSpPr>
            <p:nvPr/>
          </p:nvSpPr>
          <p:spPr bwMode="auto">
            <a:xfrm>
              <a:off x="5428314" y="3393363"/>
              <a:ext cx="10713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5" name="Line 67"/>
            <p:cNvSpPr>
              <a:spLocks noChangeShapeType="1"/>
            </p:cNvSpPr>
            <p:nvPr/>
          </p:nvSpPr>
          <p:spPr bwMode="auto">
            <a:xfrm>
              <a:off x="5962509" y="2950501"/>
              <a:ext cx="0" cy="949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6" name="Line 69"/>
            <p:cNvSpPr>
              <a:spLocks noChangeShapeType="1"/>
            </p:cNvSpPr>
            <p:nvPr/>
          </p:nvSpPr>
          <p:spPr bwMode="auto">
            <a:xfrm>
              <a:off x="7101733" y="5611863"/>
              <a:ext cx="802769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7" name="Line 70"/>
            <p:cNvSpPr>
              <a:spLocks noChangeShapeType="1"/>
            </p:cNvSpPr>
            <p:nvPr/>
          </p:nvSpPr>
          <p:spPr bwMode="auto">
            <a:xfrm>
              <a:off x="6700348" y="5484732"/>
              <a:ext cx="120415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8" name="Line 71"/>
            <p:cNvSpPr>
              <a:spLocks noChangeShapeType="1"/>
            </p:cNvSpPr>
            <p:nvPr/>
          </p:nvSpPr>
          <p:spPr bwMode="auto">
            <a:xfrm>
              <a:off x="6766753" y="5104737"/>
              <a:ext cx="113774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9" name="Oval 72"/>
            <p:cNvSpPr>
              <a:spLocks noChangeArrowheads="1"/>
            </p:cNvSpPr>
            <p:nvPr/>
          </p:nvSpPr>
          <p:spPr bwMode="auto">
            <a:xfrm>
              <a:off x="4826237" y="5393925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30" name="Oval 73"/>
            <p:cNvSpPr>
              <a:spLocks noChangeArrowheads="1"/>
            </p:cNvSpPr>
            <p:nvPr/>
          </p:nvSpPr>
          <p:spPr bwMode="auto">
            <a:xfrm>
              <a:off x="6700348" y="5386939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31" name="Line 76"/>
            <p:cNvSpPr>
              <a:spLocks noChangeShapeType="1"/>
            </p:cNvSpPr>
            <p:nvPr/>
          </p:nvSpPr>
          <p:spPr bwMode="auto">
            <a:xfrm>
              <a:off x="1439626" y="2905091"/>
              <a:ext cx="0" cy="252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2" name="Line 77"/>
            <p:cNvSpPr>
              <a:spLocks noChangeShapeType="1"/>
            </p:cNvSpPr>
            <p:nvPr/>
          </p:nvSpPr>
          <p:spPr bwMode="auto">
            <a:xfrm>
              <a:off x="1439626" y="4045076"/>
              <a:ext cx="0" cy="252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3" name="Line 78"/>
            <p:cNvSpPr>
              <a:spLocks noChangeShapeType="1"/>
            </p:cNvSpPr>
            <p:nvPr/>
          </p:nvSpPr>
          <p:spPr bwMode="auto">
            <a:xfrm>
              <a:off x="1439626" y="5122193"/>
              <a:ext cx="0" cy="2528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4" name="Text Box 81"/>
            <p:cNvSpPr txBox="1">
              <a:spLocks noChangeArrowheads="1"/>
            </p:cNvSpPr>
            <p:nvPr/>
          </p:nvSpPr>
          <p:spPr bwMode="auto">
            <a:xfrm>
              <a:off x="2376682" y="2335099"/>
              <a:ext cx="17398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Vytvoření zlomu na jednom chromozomu.</a:t>
              </a:r>
              <a:endParaRPr lang="en-US" sz="1200"/>
            </a:p>
          </p:txBody>
        </p:sp>
        <p:sp>
          <p:nvSpPr>
            <p:cNvPr id="15435" name="Text Box 82"/>
            <p:cNvSpPr txBox="1">
              <a:spLocks noChangeArrowheads="1"/>
            </p:cNvSpPr>
            <p:nvPr/>
          </p:nvSpPr>
          <p:spPr bwMode="auto">
            <a:xfrm>
              <a:off x="2376682" y="3349350"/>
              <a:ext cx="147272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Invaze řetězce do homologního chromozomu.</a:t>
              </a:r>
              <a:endParaRPr lang="en-US" sz="1200"/>
            </a:p>
          </p:txBody>
        </p:sp>
        <p:sp>
          <p:nvSpPr>
            <p:cNvPr id="15436" name="Text Box 83"/>
            <p:cNvSpPr txBox="1">
              <a:spLocks noChangeArrowheads="1"/>
            </p:cNvSpPr>
            <p:nvPr/>
          </p:nvSpPr>
          <p:spPr bwMode="auto">
            <a:xfrm>
              <a:off x="2376682" y="4300734"/>
              <a:ext cx="14727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Spojení řetězců homologních chromozomů. Holidayův spoj</a:t>
              </a:r>
              <a:endParaRPr lang="en-US" sz="1200"/>
            </a:p>
          </p:txBody>
        </p:sp>
        <p:sp>
          <p:nvSpPr>
            <p:cNvPr id="15437" name="Text Box 84"/>
            <p:cNvSpPr txBox="1">
              <a:spLocks noChangeArrowheads="1"/>
            </p:cNvSpPr>
            <p:nvPr/>
          </p:nvSpPr>
          <p:spPr bwMode="auto">
            <a:xfrm>
              <a:off x="2443087" y="5503586"/>
              <a:ext cx="14727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Migrace Holidayova spoje. Vytvoření heteroduplexu.</a:t>
              </a:r>
              <a:endParaRPr lang="en-US" sz="1200"/>
            </a:p>
          </p:txBody>
        </p:sp>
        <p:sp>
          <p:nvSpPr>
            <p:cNvPr id="15438" name="Text Box 85"/>
            <p:cNvSpPr txBox="1">
              <a:spLocks noChangeArrowheads="1"/>
            </p:cNvSpPr>
            <p:nvPr/>
          </p:nvSpPr>
          <p:spPr bwMode="auto">
            <a:xfrm>
              <a:off x="4987924" y="2391685"/>
              <a:ext cx="200767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Štěpení Holidayova spoje</a:t>
              </a:r>
              <a:endParaRPr lang="en-US" sz="1200"/>
            </a:p>
          </p:txBody>
        </p:sp>
        <p:sp>
          <p:nvSpPr>
            <p:cNvPr id="15439" name="Oval 38"/>
            <p:cNvSpPr>
              <a:spLocks noChangeArrowheads="1"/>
            </p:cNvSpPr>
            <p:nvPr/>
          </p:nvSpPr>
          <p:spPr bwMode="auto">
            <a:xfrm>
              <a:off x="4826237" y="5020914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40" name="Oval 37"/>
            <p:cNvSpPr>
              <a:spLocks noChangeArrowheads="1"/>
            </p:cNvSpPr>
            <p:nvPr/>
          </p:nvSpPr>
          <p:spPr bwMode="auto">
            <a:xfrm>
              <a:off x="6700348" y="5005547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41" name="Text Box 86"/>
            <p:cNvSpPr txBox="1">
              <a:spLocks noChangeArrowheads="1"/>
            </p:cNvSpPr>
            <p:nvPr/>
          </p:nvSpPr>
          <p:spPr bwMode="auto">
            <a:xfrm>
              <a:off x="1036766" y="6074975"/>
              <a:ext cx="1205629" cy="24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>
                  <a:solidFill>
                    <a:srgbClr val="CC0000"/>
                  </a:solidFill>
                </a:rPr>
                <a:t>Heteroduplex</a:t>
              </a:r>
              <a:endParaRPr lang="en-US" sz="1200">
                <a:solidFill>
                  <a:srgbClr val="CC0000"/>
                </a:solidFill>
              </a:endParaRPr>
            </a:p>
          </p:txBody>
        </p:sp>
        <p:sp>
          <p:nvSpPr>
            <p:cNvPr id="15442" name="Oval 87"/>
            <p:cNvSpPr>
              <a:spLocks noChangeArrowheads="1"/>
            </p:cNvSpPr>
            <p:nvPr/>
          </p:nvSpPr>
          <p:spPr bwMode="auto">
            <a:xfrm>
              <a:off x="1305340" y="5567850"/>
              <a:ext cx="736363" cy="379995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476250" y="776288"/>
            <a:ext cx="8635585" cy="405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1800"/>
              <a:t>in many organisms crossing-over important for right meiosis</a:t>
            </a:r>
            <a:br>
              <a:rPr lang="en-GB" sz="1800"/>
            </a:br>
            <a:r>
              <a:rPr lang="en-GB" sz="1800"/>
              <a:t>  	(at least 1 c-o per chromosome, otherwise aneuploidies)</a:t>
            </a:r>
          </a:p>
          <a:p>
            <a:pPr>
              <a:spcAft>
                <a:spcPts val="1000"/>
              </a:spcAft>
            </a:pPr>
            <a:r>
              <a:rPr lang="en-GB" sz="1800"/>
              <a:t>women with </a:t>
            </a:r>
            <a:r>
              <a:rPr lang="en-GB" sz="1800">
                <a:sym typeface="Symbol" pitchFamily="18" charset="2"/>
              </a:rPr>
              <a:t> c-o   children</a:t>
            </a:r>
          </a:p>
          <a:p>
            <a:pPr>
              <a:spcAft>
                <a:spcPts val="1000"/>
              </a:spcAft>
            </a:pPr>
            <a:r>
              <a:rPr lang="en-GB" sz="1800">
                <a:sym typeface="Symbol" pitchFamily="18" charset="2"/>
              </a:rPr>
              <a:t>children of older women   recombinations</a:t>
            </a:r>
          </a:p>
          <a:p>
            <a:pPr>
              <a:spcAft>
                <a:spcPts val="1000"/>
              </a:spcAft>
            </a:pPr>
            <a:r>
              <a:rPr lang="en-GB" sz="1800">
                <a:sym typeface="Symbol" pitchFamily="18" charset="2"/>
              </a:rPr>
              <a:t>differences in various parts of chromosome (near centromeres and telomeres etc., 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   differences among organisms)</a:t>
            </a:r>
          </a:p>
          <a:p>
            <a:pPr>
              <a:spcAft>
                <a:spcPts val="1000"/>
              </a:spcAft>
            </a:pPr>
            <a:r>
              <a:rPr lang="en-GB" sz="1800">
                <a:sym typeface="Symbol" pitchFamily="18" charset="2"/>
              </a:rPr>
              <a:t>small chromosomes  recombination frequencies</a:t>
            </a:r>
          </a:p>
          <a:p>
            <a:pPr defTabSz="360000">
              <a:spcAft>
                <a:spcPts val="1000"/>
              </a:spcAft>
            </a:pPr>
            <a:r>
              <a:rPr lang="en-GB" sz="1800">
                <a:solidFill>
                  <a:srgbClr val="E80000"/>
                </a:solidFill>
                <a:sym typeface="Symbol" pitchFamily="18" charset="2"/>
              </a:rPr>
              <a:t>recombination „hotspots“:</a:t>
            </a:r>
            <a:br>
              <a:rPr lang="en-GB" sz="1800">
                <a:solidFill>
                  <a:srgbClr val="E80000"/>
                </a:solidFill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	humans 25 000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	absent in </a:t>
            </a:r>
            <a:r>
              <a:rPr lang="en-GB" sz="1800" i="1">
                <a:sym typeface="Symbol" pitchFamily="18" charset="2"/>
              </a:rPr>
              <a:t>Drosophila</a:t>
            </a:r>
            <a:r>
              <a:rPr lang="en-GB" sz="1800">
                <a:sym typeface="Symbol" pitchFamily="18" charset="2"/>
              </a:rPr>
              <a:t> and </a:t>
            </a:r>
            <a:r>
              <a:rPr lang="en-GB" sz="1800" i="1">
                <a:sym typeface="Symbol" pitchFamily="18" charset="2"/>
              </a:rPr>
              <a:t>Caenorhabditis elegans</a:t>
            </a:r>
            <a:br>
              <a:rPr lang="en-GB" sz="1800" i="1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	frequent appearance and disappearance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	demise of 1 point often compensated by increased aktivity of a neighbour point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1"/>
          <p:cNvSpPr txBox="1">
            <a:spLocks noChangeArrowheads="1"/>
          </p:cNvSpPr>
          <p:nvPr/>
        </p:nvSpPr>
        <p:spPr bwMode="auto">
          <a:xfrm>
            <a:off x="433388" y="315913"/>
            <a:ext cx="8751114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E80000"/>
                </a:solidFill>
              </a:rPr>
              <a:t>differences in recombination rate between sexes:</a:t>
            </a:r>
            <a:br>
              <a:rPr lang="en-GB" sz="2000"/>
            </a:br>
            <a:r>
              <a:rPr lang="en-GB" sz="1800"/>
              <a:t>  - </a:t>
            </a:r>
            <a:r>
              <a:rPr lang="en-GB" sz="1800">
                <a:solidFill>
                  <a:srgbClr val="0000CC"/>
                </a:solidFill>
              </a:rPr>
              <a:t>Haldane-Huxley rule</a:t>
            </a:r>
            <a:r>
              <a:rPr lang="en-GB" sz="1800"/>
              <a:t>: if one sex doesn´t recombine, it is the </a:t>
            </a:r>
            <a:r>
              <a:rPr lang="en-GB" sz="1800" u="sng"/>
              <a:t>heterogametic</a:t>
            </a:r>
            <a:r>
              <a:rPr lang="en-GB" sz="1800"/>
              <a:t> sex</a:t>
            </a:r>
            <a:br>
              <a:rPr lang="en-GB" sz="1800"/>
            </a:br>
            <a:r>
              <a:rPr lang="en-GB" sz="1800"/>
              <a:t>  - if both sexes recombine, mostly in females </a:t>
            </a:r>
            <a:r>
              <a:rPr lang="en-GB" sz="1800">
                <a:sym typeface="Symbol" pitchFamily="18" charset="2"/>
              </a:rPr>
              <a:t> recombinations 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    (man 1,7x, mouse 1,3x)</a:t>
            </a:r>
            <a:br>
              <a:rPr lang="en-GB" sz="1800">
                <a:sym typeface="Symbol" pitchFamily="18" charset="2"/>
              </a:rPr>
            </a:br>
            <a:endParaRPr lang="en-GB" sz="1800">
              <a:sym typeface="Symbol" pitchFamily="18" charset="2"/>
            </a:endParaRPr>
          </a:p>
          <a:p>
            <a:r>
              <a:rPr lang="en-GB" sz="2000">
                <a:solidFill>
                  <a:srgbClr val="E80000"/>
                </a:solidFill>
                <a:sym typeface="Symbol" pitchFamily="18" charset="2"/>
              </a:rPr>
              <a:t>differences between species: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  - species with more small chromosomes  more recombinations than species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    with less large chromosomes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  - correlation with the number of arms: more recombinations in karyotypes with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    large numbers of chrom. arms (at least 1 c-o/arm to avoid aneuploidies?)</a:t>
            </a:r>
            <a:endParaRPr lang="en-GB" sz="280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0753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3516313"/>
            <a:ext cx="5699125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573193" y="1700260"/>
            <a:ext cx="27879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 err="1">
                <a:solidFill>
                  <a:srgbClr val="E80000"/>
                </a:solidFill>
              </a:rPr>
              <a:t>Recombination</a:t>
            </a:r>
            <a:r>
              <a:rPr lang="cs-CZ" dirty="0">
                <a:solidFill>
                  <a:srgbClr val="E80000"/>
                </a:solidFill>
              </a:rPr>
              <a:t> </a:t>
            </a:r>
          </a:p>
          <a:p>
            <a:pPr algn="ctr"/>
            <a:r>
              <a:rPr lang="cs-CZ" dirty="0">
                <a:solidFill>
                  <a:srgbClr val="E80000"/>
                </a:solidFill>
              </a:rPr>
              <a:t>and </a:t>
            </a:r>
            <a:r>
              <a:rPr lang="cs-CZ" dirty="0" err="1">
                <a:solidFill>
                  <a:srgbClr val="E80000"/>
                </a:solidFill>
              </a:rPr>
              <a:t>polymorphism</a:t>
            </a:r>
            <a:r>
              <a:rPr lang="cs-CZ" dirty="0">
                <a:solidFill>
                  <a:srgbClr val="E80000"/>
                </a:solidFill>
              </a:rPr>
              <a:t>: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645870" y="286201"/>
            <a:ext cx="5981701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EvoluTIONARY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CONSEQUENCES </a:t>
            </a:r>
          </a:p>
          <a:p>
            <a:pPr algn="ctr"/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OF </a:t>
            </a:r>
            <a:r>
              <a:rPr lang="cs-CZ" b="1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reCombinaTION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:</a:t>
            </a:r>
          </a:p>
        </p:txBody>
      </p:sp>
      <p:pic>
        <p:nvPicPr>
          <p:cNvPr id="18436" name="Picture 4" descr="Rekombin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0913" y="1561494"/>
            <a:ext cx="39116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603329" y="3249145"/>
            <a:ext cx="31902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/>
              <a:t>absence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recombination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   </a:t>
            </a:r>
            <a:r>
              <a:rPr lang="cs-CZ" sz="2000" dirty="0">
                <a:sym typeface="Symbol" pitchFamily="18" charset="2"/>
              </a:rPr>
              <a:t> </a:t>
            </a: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linkage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disequilibrium</a:t>
            </a:r>
            <a:endParaRPr lang="cs-CZ" sz="2000" dirty="0">
              <a:solidFill>
                <a:srgbClr val="E80000"/>
              </a:solidFill>
            </a:endParaRPr>
          </a:p>
        </p:txBody>
      </p:sp>
      <p:sp>
        <p:nvSpPr>
          <p:cNvPr id="6" name="Obdélníkový popisek 50">
            <a:extLst>
              <a:ext uri="{FF2B5EF4-FFF2-40B4-BE49-F238E27FC236}">
                <a16:creationId xmlns:a16="http://schemas.microsoft.com/office/drawing/2014/main" id="{D4E27687-A0F3-4AE0-9998-98AC7B07AE83}"/>
              </a:ext>
            </a:extLst>
          </p:cNvPr>
          <p:cNvSpPr/>
          <p:nvPr/>
        </p:nvSpPr>
        <p:spPr>
          <a:xfrm>
            <a:off x="3958019" y="1296525"/>
            <a:ext cx="2110095" cy="448235"/>
          </a:xfrm>
          <a:prstGeom prst="wedgeRectCallout">
            <a:avLst>
              <a:gd name="adj1" fmla="val -11441"/>
              <a:gd name="adj2" fmla="val 12290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large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populations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ový popisek 50">
            <a:extLst>
              <a:ext uri="{FF2B5EF4-FFF2-40B4-BE49-F238E27FC236}">
                <a16:creationId xmlns:a16="http://schemas.microsoft.com/office/drawing/2014/main" id="{2AF7763A-74DA-47C7-860B-7859551354CF}"/>
              </a:ext>
            </a:extLst>
          </p:cNvPr>
          <p:cNvSpPr/>
          <p:nvPr/>
        </p:nvSpPr>
        <p:spPr>
          <a:xfrm>
            <a:off x="4004734" y="4913536"/>
            <a:ext cx="2110095" cy="448235"/>
          </a:xfrm>
          <a:prstGeom prst="wedgeRectCallout">
            <a:avLst>
              <a:gd name="adj1" fmla="val 38209"/>
              <a:gd name="adj2" fmla="val 8292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small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populations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ový popisek 50">
            <a:extLst>
              <a:ext uri="{FF2B5EF4-FFF2-40B4-BE49-F238E27FC236}">
                <a16:creationId xmlns:a16="http://schemas.microsoft.com/office/drawing/2014/main" id="{1D934AAE-307B-4059-AD79-DECA305316C1}"/>
              </a:ext>
            </a:extLst>
          </p:cNvPr>
          <p:cNvSpPr/>
          <p:nvPr/>
        </p:nvSpPr>
        <p:spPr>
          <a:xfrm>
            <a:off x="6614681" y="1476142"/>
            <a:ext cx="2110095" cy="448235"/>
          </a:xfrm>
          <a:prstGeom prst="wedgeRectCallout">
            <a:avLst>
              <a:gd name="adj1" fmla="val -11441"/>
              <a:gd name="adj2" fmla="val 12290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recombination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50">
            <a:extLst>
              <a:ext uri="{FF2B5EF4-FFF2-40B4-BE49-F238E27FC236}">
                <a16:creationId xmlns:a16="http://schemas.microsoft.com/office/drawing/2014/main" id="{B3625859-BBF4-4E8F-B342-3B47C1615179}"/>
              </a:ext>
            </a:extLst>
          </p:cNvPr>
          <p:cNvSpPr/>
          <p:nvPr/>
        </p:nvSpPr>
        <p:spPr>
          <a:xfrm>
            <a:off x="6776270" y="3320061"/>
            <a:ext cx="2110095" cy="448235"/>
          </a:xfrm>
          <a:prstGeom prst="wedgeRectCallout">
            <a:avLst>
              <a:gd name="adj1" fmla="val -11441"/>
              <a:gd name="adj2" fmla="val 12290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recombination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42925" y="311150"/>
            <a:ext cx="853631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E80000"/>
                </a:solidFill>
              </a:rPr>
              <a:t>Consequence of the H-W principle:</a:t>
            </a:r>
            <a:r>
              <a:rPr lang="en-GB" sz="2000" b="1"/>
              <a:t> </a:t>
            </a:r>
            <a:br>
              <a:rPr lang="en-GB" sz="2000" b="1"/>
            </a:br>
            <a:endParaRPr lang="en-GB" sz="2000" b="1"/>
          </a:p>
          <a:p>
            <a:r>
              <a:rPr lang="en-GB" sz="2000"/>
              <a:t>if the assumptions of the H-W population hold true, polymorphism can be</a:t>
            </a:r>
          </a:p>
          <a:p>
            <a:r>
              <a:rPr lang="en-GB" sz="2000">
                <a:solidFill>
                  <a:srgbClr val="E80000"/>
                </a:solidFill>
              </a:rPr>
              <a:t>maintained solely by random mating and Mendelian inheritance</a:t>
            </a:r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609600" y="3597275"/>
            <a:ext cx="5955476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E80000"/>
                </a:solidFill>
              </a:rPr>
              <a:t>BUT!</a:t>
            </a:r>
          </a:p>
          <a:p>
            <a:r>
              <a:rPr lang="en-GB" sz="2000" b="1"/>
              <a:t>real populations usually differ from the model:</a:t>
            </a:r>
          </a:p>
          <a:p>
            <a:endParaRPr lang="en-GB" sz="2000"/>
          </a:p>
          <a:p>
            <a:pPr>
              <a:spcAft>
                <a:spcPts val="600"/>
              </a:spcAft>
            </a:pPr>
            <a:r>
              <a:rPr lang="en-GB" sz="2000"/>
              <a:t>population size finite</a:t>
            </a:r>
          </a:p>
          <a:p>
            <a:pPr>
              <a:spcAft>
                <a:spcPts val="600"/>
              </a:spcAft>
            </a:pPr>
            <a:r>
              <a:rPr lang="en-GB" sz="2000"/>
              <a:t>mating may be nonrandom</a:t>
            </a:r>
          </a:p>
          <a:p>
            <a:pPr>
              <a:spcAft>
                <a:spcPts val="600"/>
              </a:spcAft>
            </a:pPr>
            <a:r>
              <a:rPr lang="en-GB" sz="2000"/>
              <a:t>migration</a:t>
            </a:r>
          </a:p>
          <a:p>
            <a:pPr>
              <a:spcAft>
                <a:spcPts val="600"/>
              </a:spcAft>
            </a:pPr>
            <a:r>
              <a:rPr lang="en-GB" sz="2000"/>
              <a:t>selection</a:t>
            </a:r>
          </a:p>
          <a:p>
            <a:pPr>
              <a:spcAft>
                <a:spcPts val="600"/>
              </a:spcAft>
            </a:pPr>
            <a:r>
              <a:rPr lang="en-GB" sz="2000"/>
              <a:t>emergence of new alleles by mutation</a:t>
            </a:r>
          </a:p>
        </p:txBody>
      </p:sp>
      <p:pic>
        <p:nvPicPr>
          <p:cNvPr id="3076" name="Picture 17" descr="File:Jaguar head sho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874838"/>
            <a:ext cx="2333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7" name="Picture 19" descr="File:Black jagua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1525" y="1874838"/>
            <a:ext cx="2841625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476250" y="2499254"/>
            <a:ext cx="5176097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positive </a:t>
            </a:r>
            <a:r>
              <a:rPr lang="cs-CZ" sz="2000" dirty="0" err="1">
                <a:sym typeface="Symbol" pitchFamily="18" charset="2"/>
              </a:rPr>
              <a:t>selection</a:t>
            </a:r>
            <a:r>
              <a:rPr lang="cs-CZ" sz="2000" dirty="0">
                <a:sym typeface="Symbol" pitchFamily="18" charset="2"/>
              </a:rPr>
              <a:t>:</a:t>
            </a:r>
            <a:r>
              <a:rPr lang="cs-CZ" sz="2000" i="1" dirty="0"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selective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sweep</a:t>
            </a:r>
            <a:br>
              <a:rPr lang="cs-CZ" sz="200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	</a:t>
            </a:r>
            <a:r>
              <a:rPr lang="cs-CZ" sz="2000" dirty="0" err="1">
                <a:sym typeface="Symbol" pitchFamily="18" charset="2"/>
              </a:rPr>
              <a:t>hitchhiking</a:t>
            </a:r>
            <a:r>
              <a:rPr lang="cs-CZ" sz="2000" dirty="0">
                <a:sym typeface="Symbol" pitchFamily="18" charset="2"/>
              </a:rPr>
              <a:t> (draft)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	more </a:t>
            </a:r>
            <a:r>
              <a:rPr lang="cs-CZ" sz="2000" dirty="0" err="1">
                <a:sym typeface="Symbol" pitchFamily="18" charset="2"/>
              </a:rPr>
              <a:t>frequent</a:t>
            </a:r>
            <a:r>
              <a:rPr lang="cs-CZ" sz="2000" dirty="0">
                <a:sym typeface="Symbol" pitchFamily="18" charset="2"/>
              </a:rPr>
              <a:t> </a:t>
            </a:r>
            <a:r>
              <a:rPr lang="cs-CZ" sz="2000" dirty="0" err="1">
                <a:sym typeface="Symbol" pitchFamily="18" charset="2"/>
              </a:rPr>
              <a:t>appearance</a:t>
            </a:r>
            <a:r>
              <a:rPr lang="cs-CZ" sz="2000" dirty="0">
                <a:sym typeface="Symbol" pitchFamily="18" charset="2"/>
              </a:rPr>
              <a:t> </a:t>
            </a:r>
            <a:r>
              <a:rPr lang="cs-CZ" sz="2000" dirty="0" err="1">
                <a:sym typeface="Symbol" pitchFamily="18" charset="2"/>
              </a:rPr>
              <a:t>of</a:t>
            </a:r>
            <a:r>
              <a:rPr lang="cs-CZ" sz="2000" dirty="0">
                <a:sym typeface="Symbol" pitchFamily="18" charset="2"/>
              </a:rPr>
              <a:t> </a:t>
            </a:r>
            <a:r>
              <a:rPr lang="cs-CZ" sz="2000" dirty="0" err="1">
                <a:sym typeface="Symbol" pitchFamily="18" charset="2"/>
              </a:rPr>
              <a:t>rare</a:t>
            </a:r>
            <a:r>
              <a:rPr lang="cs-CZ" sz="2000" dirty="0">
                <a:sym typeface="Symbol" pitchFamily="18" charset="2"/>
              </a:rPr>
              <a:t> </a:t>
            </a:r>
            <a:r>
              <a:rPr lang="cs-CZ" sz="2000" dirty="0" err="1">
                <a:sym typeface="Symbol" pitchFamily="18" charset="2"/>
              </a:rPr>
              <a:t>alleles</a:t>
            </a:r>
            <a:br>
              <a:rPr lang="cs-CZ" sz="2000" dirty="0">
                <a:sym typeface="Symbol" pitchFamily="18" charset="2"/>
              </a:rPr>
            </a:br>
            <a:endParaRPr lang="cs-CZ" sz="20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negative </a:t>
            </a:r>
            <a:r>
              <a:rPr lang="cs-CZ" sz="2000" dirty="0" err="1">
                <a:sym typeface="Symbol" pitchFamily="18" charset="2"/>
              </a:rPr>
              <a:t>selection</a:t>
            </a:r>
            <a:r>
              <a:rPr lang="cs-CZ" sz="2000" dirty="0">
                <a:sym typeface="Symbol" pitchFamily="18" charset="2"/>
              </a:rPr>
              <a:t>: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background </a:t>
            </a: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selection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2000250" y="5130800"/>
            <a:ext cx="376898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> </a:t>
            </a:r>
            <a:r>
              <a:rPr lang="cs-CZ" b="1" dirty="0" err="1">
                <a:solidFill>
                  <a:srgbClr val="E80000"/>
                </a:solidFill>
                <a:sym typeface="Symbol" pitchFamily="18" charset="2"/>
              </a:rPr>
              <a:t>loss</a:t>
            </a:r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b="1" dirty="0" err="1">
                <a:solidFill>
                  <a:srgbClr val="E80000"/>
                </a:solidFill>
                <a:sym typeface="Symbol" pitchFamily="18" charset="2"/>
              </a:rPr>
              <a:t>of</a:t>
            </a:r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b="1" dirty="0" err="1">
                <a:solidFill>
                  <a:srgbClr val="E80000"/>
                </a:solidFill>
                <a:sym typeface="Symbol" pitchFamily="18" charset="2"/>
              </a:rPr>
              <a:t>polymorphism</a:t>
            </a:r>
            <a:endParaRPr lang="cs-CZ" b="1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A3E38CAD-0102-4E3E-B84A-686BAC7F7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870" y="286201"/>
            <a:ext cx="5981701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EvoluTIONARY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CONSEQUENCES </a:t>
            </a:r>
          </a:p>
          <a:p>
            <a:pPr algn="ctr"/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OF </a:t>
            </a:r>
            <a:r>
              <a:rPr lang="cs-CZ" b="1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reCombinaTION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: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E2389B8F-C409-40B9-A18D-CED1DC54B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8" y="1702505"/>
            <a:ext cx="49295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 err="1">
                <a:solidFill>
                  <a:srgbClr val="E80000"/>
                </a:solidFill>
              </a:rPr>
              <a:t>Recombination</a:t>
            </a:r>
            <a:r>
              <a:rPr lang="cs-CZ" dirty="0">
                <a:solidFill>
                  <a:srgbClr val="E80000"/>
                </a:solidFill>
              </a:rPr>
              <a:t> and </a:t>
            </a:r>
            <a:r>
              <a:rPr lang="cs-CZ" dirty="0" err="1">
                <a:solidFill>
                  <a:srgbClr val="E80000"/>
                </a:solidFill>
              </a:rPr>
              <a:t>polymorphism</a:t>
            </a:r>
            <a:r>
              <a:rPr lang="cs-CZ" dirty="0">
                <a:solidFill>
                  <a:srgbClr val="E8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506699" y="986310"/>
            <a:ext cx="852829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M</a:t>
            </a:r>
            <a:r>
              <a:rPr lang="en-US" dirty="0" err="1">
                <a:solidFill>
                  <a:srgbClr val="E80000"/>
                </a:solidFill>
              </a:rPr>
              <a:t>igration</a:t>
            </a:r>
            <a:r>
              <a:rPr lang="en-US" dirty="0">
                <a:solidFill>
                  <a:srgbClr val="E80000"/>
                </a:solidFill>
              </a:rPr>
              <a:t> rate</a:t>
            </a:r>
            <a:r>
              <a:rPr lang="cs-CZ" dirty="0">
                <a:solidFill>
                  <a:srgbClr val="E80000"/>
                </a:solidFill>
              </a:rPr>
              <a:t>, </a:t>
            </a:r>
            <a:r>
              <a:rPr lang="cs-CZ" i="1" dirty="0">
                <a:solidFill>
                  <a:srgbClr val="E80000"/>
                </a:solidFill>
              </a:rPr>
              <a:t>m</a:t>
            </a:r>
            <a:r>
              <a:rPr lang="en-US" i="1" dirty="0">
                <a:solidFill>
                  <a:srgbClr val="E80000"/>
                </a:solidFill>
              </a:rPr>
              <a:t> </a:t>
            </a:r>
            <a:r>
              <a:rPr lang="cs-CZ" sz="2000" dirty="0"/>
              <a:t>= </a:t>
            </a:r>
            <a:r>
              <a:rPr lang="cs-CZ" sz="2000" dirty="0" err="1"/>
              <a:t>proportion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gene </a:t>
            </a:r>
            <a:r>
              <a:rPr lang="cs-CZ" sz="2000" dirty="0" err="1"/>
              <a:t>copies</a:t>
            </a:r>
            <a:r>
              <a:rPr lang="cs-CZ" sz="2000" dirty="0"/>
              <a:t> </a:t>
            </a:r>
            <a:r>
              <a:rPr lang="cs-CZ" sz="2000" dirty="0" err="1"/>
              <a:t>appearing</a:t>
            </a:r>
            <a:r>
              <a:rPr lang="cs-CZ" sz="2000" dirty="0"/>
              <a:t> in </a:t>
            </a:r>
            <a:br>
              <a:rPr lang="cs-CZ" sz="2000" dirty="0"/>
            </a:br>
            <a:r>
              <a:rPr lang="cs-CZ" sz="2000" dirty="0"/>
              <a:t>	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population</a:t>
            </a:r>
            <a:r>
              <a:rPr lang="cs-CZ" sz="2000" dirty="0"/>
              <a:t> by </a:t>
            </a:r>
            <a:r>
              <a:rPr lang="cs-CZ" sz="2000" dirty="0" err="1"/>
              <a:t>immigration</a:t>
            </a:r>
            <a:r>
              <a:rPr lang="cs-CZ" sz="2000" dirty="0"/>
              <a:t>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dirty="0" err="1"/>
              <a:t>other</a:t>
            </a:r>
            <a:r>
              <a:rPr lang="cs-CZ" sz="2000" dirty="0"/>
              <a:t> </a:t>
            </a:r>
            <a:r>
              <a:rPr lang="cs-CZ" sz="2000" dirty="0" err="1"/>
              <a:t>populations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given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	</a:t>
            </a:r>
            <a:r>
              <a:rPr lang="cs-CZ" sz="2000" dirty="0" err="1"/>
              <a:t>generation</a:t>
            </a:r>
            <a:endParaRPr lang="cs-CZ" sz="2000" dirty="0"/>
          </a:p>
        </p:txBody>
      </p:sp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1647310" y="307158"/>
            <a:ext cx="6026477" cy="5847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MIGRATION (GENE FLOW)</a:t>
            </a:r>
          </a:p>
        </p:txBody>
      </p:sp>
      <p:grpSp>
        <p:nvGrpSpPr>
          <p:cNvPr id="44" name="Skupina 43"/>
          <p:cNvGrpSpPr/>
          <p:nvPr/>
        </p:nvGrpSpPr>
        <p:grpSpPr>
          <a:xfrm>
            <a:off x="6266545" y="2642322"/>
            <a:ext cx="2121354" cy="2447644"/>
            <a:chOff x="5199970" y="2087987"/>
            <a:chExt cx="1709057" cy="1971931"/>
          </a:xfrm>
        </p:grpSpPr>
        <p:pic>
          <p:nvPicPr>
            <p:cNvPr id="37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55470" y="2831639"/>
              <a:ext cx="583179" cy="913647"/>
            </a:xfrm>
            <a:prstGeom prst="rect">
              <a:avLst/>
            </a:prstGeom>
            <a:noFill/>
          </p:spPr>
        </p:pic>
        <p:sp>
          <p:nvSpPr>
            <p:cNvPr id="25" name="Elipsa 24"/>
            <p:cNvSpPr/>
            <p:nvPr/>
          </p:nvSpPr>
          <p:spPr bwMode="auto">
            <a:xfrm>
              <a:off x="5199970" y="2350861"/>
              <a:ext cx="1709057" cy="1709057"/>
            </a:xfrm>
            <a:prstGeom prst="ellips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6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71387" y="2237334"/>
              <a:ext cx="583179" cy="913647"/>
            </a:xfrm>
            <a:prstGeom prst="rect">
              <a:avLst/>
            </a:prstGeom>
            <a:noFill/>
          </p:spPr>
        </p:pic>
        <p:pic>
          <p:nvPicPr>
            <p:cNvPr id="36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8977" y="2969448"/>
              <a:ext cx="583179" cy="913647"/>
            </a:xfrm>
            <a:prstGeom prst="rect">
              <a:avLst/>
            </a:prstGeom>
            <a:noFill/>
          </p:spPr>
        </p:pic>
        <p:pic>
          <p:nvPicPr>
            <p:cNvPr id="39" name="Picture 10" descr="http://www.penguinsworld.cz/img/picture/315/rockhoppe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03524" y="2087987"/>
              <a:ext cx="551996" cy="783834"/>
            </a:xfrm>
            <a:prstGeom prst="rect">
              <a:avLst/>
            </a:prstGeom>
            <a:noFill/>
          </p:spPr>
        </p:pic>
      </p:grpSp>
      <p:sp>
        <p:nvSpPr>
          <p:cNvPr id="40" name="Šipka doprava 39"/>
          <p:cNvSpPr/>
          <p:nvPr/>
        </p:nvSpPr>
        <p:spPr bwMode="auto">
          <a:xfrm>
            <a:off x="5014169" y="3657152"/>
            <a:ext cx="770173" cy="540473"/>
          </a:xfrm>
          <a:prstGeom prst="rightArrow">
            <a:avLst/>
          </a:prstGeom>
          <a:solidFill>
            <a:srgbClr val="66FF33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834798" y="2373546"/>
            <a:ext cx="3972924" cy="3439872"/>
            <a:chOff x="834798" y="2373546"/>
            <a:chExt cx="3972924" cy="3439872"/>
          </a:xfrm>
        </p:grpSpPr>
        <p:grpSp>
          <p:nvGrpSpPr>
            <p:cNvPr id="43" name="Skupina 42"/>
            <p:cNvGrpSpPr/>
            <p:nvPr/>
          </p:nvGrpSpPr>
          <p:grpSpPr>
            <a:xfrm>
              <a:off x="834798" y="2496279"/>
              <a:ext cx="2121354" cy="2593688"/>
              <a:chOff x="1585913" y="1970328"/>
              <a:chExt cx="1709057" cy="2089590"/>
            </a:xfrm>
          </p:grpSpPr>
          <p:pic>
            <p:nvPicPr>
              <p:cNvPr id="21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60686" y="2846629"/>
                <a:ext cx="583179" cy="913647"/>
              </a:xfrm>
              <a:prstGeom prst="rect">
                <a:avLst/>
              </a:prstGeom>
              <a:noFill/>
            </p:spPr>
          </p:pic>
          <p:sp>
            <p:nvSpPr>
              <p:cNvPr id="22" name="Elipsa 21"/>
              <p:cNvSpPr/>
              <p:nvPr/>
            </p:nvSpPr>
            <p:spPr bwMode="auto">
              <a:xfrm>
                <a:off x="1585913" y="2350861"/>
                <a:ext cx="1709057" cy="1709057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50184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57330" y="2237334"/>
                <a:ext cx="583179" cy="913647"/>
              </a:xfrm>
              <a:prstGeom prst="rect">
                <a:avLst/>
              </a:prstGeom>
              <a:noFill/>
            </p:spPr>
          </p:pic>
          <p:pic>
            <p:nvPicPr>
              <p:cNvPr id="20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044920" y="2969448"/>
                <a:ext cx="583179" cy="913647"/>
              </a:xfrm>
              <a:prstGeom prst="rect">
                <a:avLst/>
              </a:prstGeom>
              <a:noFill/>
            </p:spPr>
          </p:pic>
          <p:pic>
            <p:nvPicPr>
              <p:cNvPr id="19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72218" y="1970328"/>
                <a:ext cx="583179" cy="913647"/>
              </a:xfrm>
              <a:prstGeom prst="rect">
                <a:avLst/>
              </a:prstGeom>
              <a:noFill/>
            </p:spPr>
          </p:pic>
        </p:grpSp>
        <p:pic>
          <p:nvPicPr>
            <p:cNvPr id="38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53753" y="2373546"/>
              <a:ext cx="723866" cy="1134057"/>
            </a:xfrm>
            <a:prstGeom prst="rect">
              <a:avLst/>
            </a:prstGeom>
            <a:noFill/>
          </p:spPr>
        </p:pic>
        <p:pic>
          <p:nvPicPr>
            <p:cNvPr id="50186" name="Picture 10" descr="http://www.penguinsworld.cz/img/picture/315/rockhoppe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22561" y="4840490"/>
              <a:ext cx="685161" cy="972928"/>
            </a:xfrm>
            <a:prstGeom prst="rect">
              <a:avLst/>
            </a:prstGeom>
            <a:noFill/>
          </p:spPr>
        </p:pic>
        <p:cxnSp>
          <p:nvCxnSpPr>
            <p:cNvPr id="42" name="Přímá spojovací šipka 41"/>
            <p:cNvCxnSpPr/>
            <p:nvPr/>
          </p:nvCxnSpPr>
          <p:spPr bwMode="auto">
            <a:xfrm flipV="1">
              <a:off x="2582041" y="2954538"/>
              <a:ext cx="1337669" cy="45940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TextovéPole 45"/>
            <p:cNvSpPr txBox="1"/>
            <p:nvPr/>
          </p:nvSpPr>
          <p:spPr>
            <a:xfrm>
              <a:off x="2904248" y="2696082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m</a:t>
              </a:r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3501885" y="4367388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m</a:t>
              </a:r>
            </a:p>
          </p:txBody>
        </p:sp>
        <p:cxnSp>
          <p:nvCxnSpPr>
            <p:cNvPr id="48" name="Přímá spojovací šipka 47"/>
            <p:cNvCxnSpPr/>
            <p:nvPr/>
          </p:nvCxnSpPr>
          <p:spPr bwMode="auto">
            <a:xfrm flipH="1" flipV="1">
              <a:off x="2919838" y="4562443"/>
              <a:ext cx="1243086" cy="52752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1" name="Obdélníkový popisek 50"/>
          <p:cNvSpPr/>
          <p:nvPr/>
        </p:nvSpPr>
        <p:spPr>
          <a:xfrm>
            <a:off x="6099084" y="5503173"/>
            <a:ext cx="2329731" cy="709220"/>
          </a:xfrm>
          <a:prstGeom prst="wedgeRectCallout">
            <a:avLst>
              <a:gd name="adj1" fmla="val 14687"/>
              <a:gd name="adj2" fmla="val -128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gene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flow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increases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variation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in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the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deme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1631576" y="307158"/>
            <a:ext cx="6010835" cy="5847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strike="sngStrike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MIGRATION (</a:t>
            </a:r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GENE FLOW</a:t>
            </a:r>
            <a:r>
              <a:rPr lang="cs-CZ" sz="3200" b="1" strike="sngStrike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grpSp>
        <p:nvGrpSpPr>
          <p:cNvPr id="2" name="Skupina 12"/>
          <p:cNvGrpSpPr/>
          <p:nvPr/>
        </p:nvGrpSpPr>
        <p:grpSpPr>
          <a:xfrm>
            <a:off x="5657204" y="1342098"/>
            <a:ext cx="3323511" cy="4803625"/>
            <a:chOff x="5668089" y="1669124"/>
            <a:chExt cx="3323511" cy="4803625"/>
          </a:xfrm>
        </p:grpSpPr>
        <p:pic>
          <p:nvPicPr>
            <p:cNvPr id="27" name="Picture 4" descr="http://www.hay-fever-relief.com/image-files/tree-polle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68089" y="4254743"/>
              <a:ext cx="3323511" cy="221800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8" name="Picture 6" descr="https://encrypted-tbn3.gstatic.com/images?q=tbn:ANd9GcT6GEkf3aQvoFXWL0EMSyHYbdgehHh-bK22xaT0wcFGqZeMxK3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85270" y="1669124"/>
              <a:ext cx="2962275" cy="1543051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31" name="Obdélníkový popisek 30"/>
          <p:cNvSpPr/>
          <p:nvPr/>
        </p:nvSpPr>
        <p:spPr>
          <a:xfrm>
            <a:off x="6005383" y="3078554"/>
            <a:ext cx="2354657" cy="636784"/>
          </a:xfrm>
          <a:prstGeom prst="wedgeRectCallout">
            <a:avLst>
              <a:gd name="adj1" fmla="val 14687"/>
              <a:gd name="adj2" fmla="val -128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gene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flow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but no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migration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délníkový popisek 31"/>
          <p:cNvSpPr/>
          <p:nvPr/>
        </p:nvSpPr>
        <p:spPr>
          <a:xfrm>
            <a:off x="3009822" y="1601743"/>
            <a:ext cx="2273447" cy="1041699"/>
          </a:xfrm>
          <a:prstGeom prst="wedgeRectCallout">
            <a:avLst>
              <a:gd name="adj1" fmla="val -79795"/>
              <a:gd name="adj2" fmla="val 294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long-distance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migration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but no gene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flow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13"/>
          <p:cNvGrpSpPr/>
          <p:nvPr/>
        </p:nvGrpSpPr>
        <p:grpSpPr>
          <a:xfrm>
            <a:off x="146512" y="1563335"/>
            <a:ext cx="5123522" cy="4682284"/>
            <a:chOff x="157397" y="1890361"/>
            <a:chExt cx="5123522" cy="4682284"/>
          </a:xfrm>
        </p:grpSpPr>
        <p:pic>
          <p:nvPicPr>
            <p:cNvPr id="29" name="Picture 14" descr="http://flashpackatforty.com/wp-content/gallery/jaisalmer/migrating-birds-jaisalmer-india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7397" y="4479798"/>
              <a:ext cx="3141233" cy="209284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0" name="Picture 16" descr="http://cap.birdlife.cz/files/obrazek-eurasia-orig-l-peske.png"/>
            <p:cNvPicPr>
              <a:picLocks noChangeAspect="1" noChangeArrowheads="1"/>
            </p:cNvPicPr>
            <p:nvPr/>
          </p:nvPicPr>
          <p:blipFill>
            <a:blip r:embed="rId6" cstate="print"/>
            <a:srcRect r="45900"/>
            <a:stretch>
              <a:fillRect/>
            </a:stretch>
          </p:blipFill>
          <p:spPr bwMode="auto">
            <a:xfrm>
              <a:off x="247947" y="1890361"/>
              <a:ext cx="2269864" cy="215200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4" name="Picture 10" descr="http://infinitespider.com/wp-content/uploads/2014/09/Sort_sol_pdfnet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97114" y="3141006"/>
              <a:ext cx="2583805" cy="1902709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952727"/>
            <a:ext cx="7298473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E80000"/>
                </a:solidFill>
              </a:rPr>
              <a:t>1. direct</a:t>
            </a:r>
            <a:endParaRPr lang="en-GB" b="1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sz="2000">
                <a:solidFill>
                  <a:srgbClr val="E80000"/>
                </a:solidFill>
              </a:rPr>
              <a:t>capture-mark-recapture (CMR)</a:t>
            </a:r>
          </a:p>
          <a:p>
            <a:pPr defTabSz="360000">
              <a:spcAft>
                <a:spcPts val="1000"/>
              </a:spcAft>
            </a:pPr>
            <a:r>
              <a:rPr lang="en-GB" sz="2000">
                <a:solidFill>
                  <a:srgbClr val="E80000"/>
                </a:solidFill>
              </a:rPr>
              <a:t>	</a:t>
            </a:r>
            <a:r>
              <a:rPr lang="en-GB" sz="2000"/>
              <a:t>finger clipping, special dyes, tattooing, tags, rings, collars, </a:t>
            </a:r>
            <a:br>
              <a:rPr lang="en-GB" sz="2000"/>
            </a:br>
            <a:r>
              <a:rPr lang="en-GB" sz="2000"/>
              <a:t>	genetic marking</a:t>
            </a:r>
            <a:endParaRPr lang="en-GB" sz="2000">
              <a:solidFill>
                <a:srgbClr val="0099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535812" y="295711"/>
            <a:ext cx="6242030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MetHodS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</a:t>
            </a:r>
            <a:r>
              <a:rPr lang="en-US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gen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 FLOW ESTIMATION:</a:t>
            </a:r>
            <a:endParaRPr lang="cs-CZ" cap="al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10" descr="http://www.71ranch.com/images/glossary/tag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7423" y="2475480"/>
            <a:ext cx="2484664" cy="18634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12" descr="http://www.dickinsonlonghorn.net/longhorn_info/management_tips/Images/Branding-CU-1009-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5877" y="4534329"/>
            <a:ext cx="2323239" cy="20347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16" descr="http://www.photomecan.eu/_data/section-1/1321_b-krouze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6743" y="4862286"/>
            <a:ext cx="2362199" cy="17997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66" name="Picture 2" descr="http://www.dosits.org/images/dosits/PilotWhaleinNCwithDTag_Ari_400.jpg"/>
          <p:cNvPicPr>
            <a:picLocks noChangeAspect="1" noChangeArrowheads="1"/>
          </p:cNvPicPr>
          <p:nvPr/>
        </p:nvPicPr>
        <p:blipFill>
          <a:blip r:embed="rId6" cstate="print"/>
          <a:srcRect l="9946"/>
          <a:stretch>
            <a:fillRect/>
          </a:stretch>
        </p:blipFill>
        <p:spPr bwMode="auto">
          <a:xfrm>
            <a:off x="228599" y="2692678"/>
            <a:ext cx="2928257" cy="21623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http://image.slidesharecdn.com/humberheadcmrtalk-140630165931-phpapp02/95/capturemarkrecapture-cmr-as-a-method-for-species-monitoring-at-a-landscape-scale-3-638.jpg?cb=1404165669"/>
          <p:cNvPicPr>
            <a:picLocks noChangeAspect="1" noChangeArrowheads="1"/>
          </p:cNvPicPr>
          <p:nvPr/>
        </p:nvPicPr>
        <p:blipFill>
          <a:blip r:embed="rId7" cstate="print"/>
          <a:srcRect l="48614" t="49224" b="10065"/>
          <a:stretch>
            <a:fillRect/>
          </a:stretch>
        </p:blipFill>
        <p:spPr bwMode="auto">
          <a:xfrm>
            <a:off x="6096001" y="2351314"/>
            <a:ext cx="2745175" cy="163285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2" descr="http://image.slidesharecdn.com/humberheadcmrtalk-140630165931-phpapp02/95/capturemarkrecapture-cmr-as-a-method-for-species-monitoring-at-a-landscape-scale-3-638.jpg?cb=1404165669"/>
          <p:cNvPicPr>
            <a:picLocks noChangeAspect="1" noChangeArrowheads="1"/>
          </p:cNvPicPr>
          <p:nvPr/>
        </p:nvPicPr>
        <p:blipFill>
          <a:blip r:embed="rId7" cstate="print"/>
          <a:srcRect t="6600" r="53760" b="53542"/>
          <a:stretch>
            <a:fillRect/>
          </a:stretch>
        </p:blipFill>
        <p:spPr bwMode="auto">
          <a:xfrm>
            <a:off x="5611526" y="3814464"/>
            <a:ext cx="2530988" cy="16379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14" descr="http://im.novinky.cz/mynews/815/28154-top_foto1-sdyf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740" y="4989286"/>
            <a:ext cx="2962975" cy="166914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onservationmedia.com/wp-content/photo/Telemetry_980p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992" y="4341388"/>
            <a:ext cx="3246437" cy="216318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364899"/>
            <a:ext cx="4918013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E80000"/>
                </a:solidFill>
              </a:rPr>
              <a:t>1. Direct methods</a:t>
            </a:r>
          </a:p>
          <a:p>
            <a:pPr defTabSz="360000">
              <a:spcAft>
                <a:spcPts val="1000"/>
              </a:spcAft>
            </a:pPr>
            <a:r>
              <a:rPr lang="en-GB" sz="2000">
                <a:solidFill>
                  <a:srgbClr val="E80000"/>
                </a:solidFill>
              </a:rPr>
              <a:t>remote tracking – telemetry</a:t>
            </a:r>
          </a:p>
          <a:p>
            <a:pPr defTabSz="360000">
              <a:spcAft>
                <a:spcPts val="1000"/>
              </a:spcAft>
            </a:pPr>
            <a:r>
              <a:rPr lang="en-GB" sz="2000"/>
              <a:t>	transmitters, anntenas; GPS systems</a:t>
            </a:r>
          </a:p>
          <a:p>
            <a:pPr defTabSz="360000">
              <a:spcAft>
                <a:spcPts val="1000"/>
              </a:spcAft>
            </a:pPr>
            <a:r>
              <a:rPr lang="en-GB" sz="2000"/>
              <a:t>	... more expensive, time consuming</a:t>
            </a:r>
            <a:endParaRPr lang="en-GB" sz="2000">
              <a:solidFill>
                <a:srgbClr val="009900"/>
              </a:solidFill>
            </a:endParaRPr>
          </a:p>
        </p:txBody>
      </p:sp>
      <p:pic>
        <p:nvPicPr>
          <p:cNvPr id="13" name="Picture 4" descr="http://www.selmy.cz/data/images/clanky/MarkoInGalichnik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3885" y="3397253"/>
            <a:ext cx="3125945" cy="21036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" name="Picture 6" descr="http://www.spaceoffice.nl/blobs/spaceplaza/upload/images/wolf_with_radiocollar.jpg"/>
          <p:cNvPicPr>
            <a:picLocks noChangeAspect="1" noChangeArrowheads="1"/>
          </p:cNvPicPr>
          <p:nvPr/>
        </p:nvPicPr>
        <p:blipFill>
          <a:blip r:embed="rId5" cstate="print"/>
          <a:srcRect l="10689" r="5235"/>
          <a:stretch>
            <a:fillRect/>
          </a:stretch>
        </p:blipFill>
        <p:spPr bwMode="auto">
          <a:xfrm>
            <a:off x="5932714" y="785649"/>
            <a:ext cx="2971800" cy="23517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" name="Picture 8" descr="http://extras.mnginteractive.com/live/media/site36/2011/0801/20110801__animal-wandering~p1.jpg"/>
          <p:cNvPicPr>
            <a:picLocks noChangeAspect="1" noChangeArrowheads="1"/>
          </p:cNvPicPr>
          <p:nvPr/>
        </p:nvPicPr>
        <p:blipFill>
          <a:blip r:embed="rId6" cstate="print"/>
          <a:srcRect b="7340"/>
          <a:stretch>
            <a:fillRect/>
          </a:stretch>
        </p:blipFill>
        <p:spPr bwMode="auto">
          <a:xfrm>
            <a:off x="2404795" y="2202176"/>
            <a:ext cx="3266662" cy="234079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TextovéPole 15"/>
          <p:cNvSpPr txBox="1"/>
          <p:nvPr/>
        </p:nvSpPr>
        <p:spPr>
          <a:xfrm>
            <a:off x="3650745" y="6005713"/>
            <a:ext cx="5319085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E80000"/>
                </a:solidFill>
              </a:rPr>
              <a:t>Risk of underestimation of gene flow!!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397556"/>
            <a:ext cx="6365204" cy="220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E80000"/>
                </a:solidFill>
              </a:rPr>
              <a:t>2. Indirect methods</a:t>
            </a:r>
            <a:endParaRPr lang="en-GB" sz="200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sz="2000">
                <a:solidFill>
                  <a:srgbClr val="E80000"/>
                </a:solidFill>
              </a:rPr>
              <a:t>molecular markers</a:t>
            </a:r>
          </a:p>
          <a:p>
            <a:pPr defTabSz="360000">
              <a:spcAft>
                <a:spcPts val="1000"/>
              </a:spcAft>
            </a:pP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	gene flow models</a:t>
            </a:r>
          </a:p>
          <a:p>
            <a:pPr defTabSz="360000">
              <a:spcAft>
                <a:spcPts val="1000"/>
              </a:spcAft>
            </a:pP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	maximum likelihood and Bayesian programs</a:t>
            </a:r>
            <a:endParaRPr lang="en-GB" sz="2000">
              <a:solidFill>
                <a:srgbClr val="0099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	dispersal: distance between parents and offspring	</a:t>
            </a:r>
            <a:endParaRPr lang="en-GB" sz="2000">
              <a:solidFill>
                <a:srgbClr val="009900"/>
              </a:solidFill>
            </a:endParaRPr>
          </a:p>
        </p:txBody>
      </p:sp>
      <p:pic>
        <p:nvPicPr>
          <p:cNvPr id="44034" name="Picture 2" descr="http://www.evolution-textbook.org/content/free/figures/16_EVOW_Art/04_EVOW_CH16.jpg"/>
          <p:cNvPicPr>
            <a:picLocks noChangeAspect="1" noChangeArrowheads="1"/>
          </p:cNvPicPr>
          <p:nvPr/>
        </p:nvPicPr>
        <p:blipFill>
          <a:blip r:embed="rId3" cstate="print"/>
          <a:srcRect b="25753"/>
          <a:stretch>
            <a:fillRect/>
          </a:stretch>
        </p:blipFill>
        <p:spPr bwMode="auto">
          <a:xfrm>
            <a:off x="933902" y="3099482"/>
            <a:ext cx="7247371" cy="3410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kupina 23"/>
          <p:cNvGrpSpPr/>
          <p:nvPr/>
        </p:nvGrpSpPr>
        <p:grpSpPr>
          <a:xfrm>
            <a:off x="411163" y="3892974"/>
            <a:ext cx="7909505" cy="2823512"/>
            <a:chOff x="411163" y="3892974"/>
            <a:chExt cx="7909505" cy="2823512"/>
          </a:xfrm>
        </p:grpSpPr>
        <p:grpSp>
          <p:nvGrpSpPr>
            <p:cNvPr id="22" name="Skupina 21"/>
            <p:cNvGrpSpPr/>
            <p:nvPr/>
          </p:nvGrpSpPr>
          <p:grpSpPr>
            <a:xfrm>
              <a:off x="411163" y="3892974"/>
              <a:ext cx="7909505" cy="2823512"/>
              <a:chOff x="411163" y="3892974"/>
              <a:chExt cx="7909505" cy="2823512"/>
            </a:xfrm>
          </p:grpSpPr>
          <p:pic>
            <p:nvPicPr>
              <p:cNvPr id="17" name="Picture 2" descr="http://www.apsnet.org/edcenter/advanced/topics/PopGenetics/Article%20Images/pop_figure_07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48723"/>
              <a:stretch>
                <a:fillRect/>
              </a:stretch>
            </p:blipFill>
            <p:spPr bwMode="auto">
              <a:xfrm>
                <a:off x="2167518" y="4440483"/>
                <a:ext cx="6153150" cy="2276003"/>
              </a:xfrm>
              <a:prstGeom prst="rect">
                <a:avLst/>
              </a:prstGeom>
              <a:noFill/>
            </p:spPr>
          </p:pic>
          <p:sp>
            <p:nvSpPr>
              <p:cNvPr id="20" name="TextovéPole 19"/>
              <p:cNvSpPr txBox="1"/>
              <p:nvPr/>
            </p:nvSpPr>
            <p:spPr>
              <a:xfrm>
                <a:off x="411163" y="3892974"/>
                <a:ext cx="44710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rgbClr val="E80000"/>
                    </a:solidFill>
                  </a:rPr>
                  <a:t>Island model can be also asymmetric:</a:t>
                </a:r>
              </a:p>
            </p:txBody>
          </p:sp>
        </p:grpSp>
        <p:sp>
          <p:nvSpPr>
            <p:cNvPr id="23" name="Šipka dolů 22"/>
            <p:cNvSpPr/>
            <p:nvPr/>
          </p:nvSpPr>
          <p:spPr bwMode="auto">
            <a:xfrm rot="1635274">
              <a:off x="3856884" y="4340504"/>
              <a:ext cx="342583" cy="326572"/>
            </a:xfrm>
            <a:prstGeom prst="downArrow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97282" name="Picture 2" descr="http://media.indiedb.com/images/games/1/11/10298/cycladic-islands-I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3370" y="224679"/>
            <a:ext cx="3807731" cy="20540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ovéPole 3"/>
          <p:cNvSpPr txBox="1"/>
          <p:nvPr/>
        </p:nvSpPr>
        <p:spPr>
          <a:xfrm>
            <a:off x="411163" y="446315"/>
            <a:ext cx="2411238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A) Island model</a:t>
            </a:r>
          </a:p>
        </p:txBody>
      </p:sp>
      <p:grpSp>
        <p:nvGrpSpPr>
          <p:cNvPr id="3" name="Group 33"/>
          <p:cNvGrpSpPr>
            <a:grpSpLocks noChangeAspect="1"/>
          </p:cNvGrpSpPr>
          <p:nvPr/>
        </p:nvGrpSpPr>
        <p:grpSpPr bwMode="auto">
          <a:xfrm>
            <a:off x="2775857" y="1115787"/>
            <a:ext cx="1640795" cy="1358620"/>
            <a:chOff x="3960" y="1326"/>
            <a:chExt cx="628" cy="520"/>
          </a:xfrm>
        </p:grpSpPr>
        <p:sp>
          <p:nvSpPr>
            <p:cNvPr id="6" name="Oval 13"/>
            <p:cNvSpPr>
              <a:spLocks noChangeAspect="1" noChangeArrowheads="1"/>
            </p:cNvSpPr>
            <p:nvPr/>
          </p:nvSpPr>
          <p:spPr bwMode="auto">
            <a:xfrm>
              <a:off x="4044" y="1326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Oval 15"/>
            <p:cNvSpPr>
              <a:spLocks noChangeAspect="1" noChangeArrowheads="1"/>
            </p:cNvSpPr>
            <p:nvPr/>
          </p:nvSpPr>
          <p:spPr bwMode="auto">
            <a:xfrm>
              <a:off x="4404" y="1368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Oval 16"/>
            <p:cNvSpPr>
              <a:spLocks noChangeAspect="1" noChangeArrowheads="1"/>
            </p:cNvSpPr>
            <p:nvPr/>
          </p:nvSpPr>
          <p:spPr bwMode="auto">
            <a:xfrm>
              <a:off x="4416" y="1662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Oval 17"/>
            <p:cNvSpPr>
              <a:spLocks noChangeAspect="1" noChangeArrowheads="1"/>
            </p:cNvSpPr>
            <p:nvPr/>
          </p:nvSpPr>
          <p:spPr bwMode="auto">
            <a:xfrm>
              <a:off x="3960" y="1674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" name="Line 22"/>
            <p:cNvSpPr>
              <a:spLocks noChangeShapeType="1"/>
            </p:cNvSpPr>
            <p:nvPr/>
          </p:nvSpPr>
          <p:spPr bwMode="auto">
            <a:xfrm flipH="1" flipV="1">
              <a:off x="4194" y="1488"/>
              <a:ext cx="222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 bwMode="auto">
            <a:xfrm flipH="1">
              <a:off x="4050" y="1430"/>
              <a:ext cx="78" cy="3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 flipV="1">
              <a:off x="4057" y="1769"/>
              <a:ext cx="454" cy="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Line 25"/>
            <p:cNvSpPr>
              <a:spLocks noChangeShapeType="1"/>
            </p:cNvSpPr>
            <p:nvPr/>
          </p:nvSpPr>
          <p:spPr bwMode="auto">
            <a:xfrm>
              <a:off x="4151" y="1409"/>
              <a:ext cx="324" cy="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Line 26"/>
            <p:cNvSpPr>
              <a:spLocks noChangeShapeType="1"/>
            </p:cNvSpPr>
            <p:nvPr/>
          </p:nvSpPr>
          <p:spPr bwMode="auto">
            <a:xfrm>
              <a:off x="4490" y="1473"/>
              <a:ext cx="15" cy="2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Line 27"/>
            <p:cNvSpPr>
              <a:spLocks noChangeShapeType="1"/>
            </p:cNvSpPr>
            <p:nvPr/>
          </p:nvSpPr>
          <p:spPr bwMode="auto">
            <a:xfrm flipV="1">
              <a:off x="4140" y="1506"/>
              <a:ext cx="246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" name="Obdélníkový popisek 17"/>
          <p:cNvSpPr/>
          <p:nvPr/>
        </p:nvSpPr>
        <p:spPr>
          <a:xfrm>
            <a:off x="204334" y="4651436"/>
            <a:ext cx="2035620" cy="719513"/>
          </a:xfrm>
          <a:prstGeom prst="wedgeRectCallout">
            <a:avLst>
              <a:gd name="adj1" fmla="val 65124"/>
              <a:gd name="adj2" fmla="val 42112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continent-island model</a:t>
            </a:r>
          </a:p>
        </p:txBody>
      </p:sp>
      <p:sp>
        <p:nvSpPr>
          <p:cNvPr id="19" name="Obdélníkový popisek 18"/>
          <p:cNvSpPr/>
          <p:nvPr/>
        </p:nvSpPr>
        <p:spPr>
          <a:xfrm>
            <a:off x="7358742" y="3701068"/>
            <a:ext cx="1153887" cy="719513"/>
          </a:xfrm>
          <a:prstGeom prst="wedgeRectCallout">
            <a:avLst>
              <a:gd name="adj1" fmla="val -33539"/>
              <a:gd name="adj2" fmla="val 90484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island </a:t>
            </a:r>
          </a:p>
          <a:p>
            <a:pPr algn="ctr"/>
            <a:r>
              <a: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11163" y="2792029"/>
            <a:ext cx="73377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/>
              <a:t>S. Wright (F-statistics): </a:t>
            </a:r>
            <a:r>
              <a:rPr lang="en-GB" sz="2000" i="1">
                <a:solidFill>
                  <a:schemeClr val="tx2"/>
                </a:solidFill>
                <a:sym typeface="Symbol" pitchFamily="18" charset="2"/>
              </a:rPr>
              <a:t>F</a:t>
            </a:r>
            <a:r>
              <a:rPr lang="en-GB" sz="2000" baseline="-25000">
                <a:solidFill>
                  <a:schemeClr val="tx2"/>
                </a:solidFill>
                <a:sym typeface="Symbol" pitchFamily="18" charset="2"/>
              </a:rPr>
              <a:t>ST</a:t>
            </a: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 = 1/(4</a:t>
            </a:r>
            <a:r>
              <a:rPr lang="en-GB" sz="2000" i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 + 1)  </a:t>
            </a:r>
            <a:r>
              <a:rPr lang="en-GB" sz="2000" i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 = (1/</a:t>
            </a:r>
            <a:r>
              <a:rPr lang="en-GB" sz="2000" i="1">
                <a:solidFill>
                  <a:schemeClr val="tx2"/>
                </a:solidFill>
                <a:sym typeface="Symbol" pitchFamily="18" charset="2"/>
              </a:rPr>
              <a:t>F</a:t>
            </a:r>
            <a:r>
              <a:rPr lang="en-GB" sz="2000" baseline="-25000">
                <a:solidFill>
                  <a:schemeClr val="tx2"/>
                </a:solidFill>
                <a:sym typeface="Symbol" pitchFamily="18" charset="2"/>
              </a:rPr>
              <a:t>ST</a:t>
            </a: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 ‒ 1)/4</a:t>
            </a:r>
            <a:br>
              <a:rPr lang="en-GB" sz="2000">
                <a:solidFill>
                  <a:schemeClr val="tx2"/>
                </a:solidFill>
                <a:sym typeface="Symbol" pitchFamily="18" charset="2"/>
              </a:rPr>
            </a:b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   … </a:t>
            </a:r>
            <a:r>
              <a:rPr lang="en-GB" sz="2000" i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 = number of migrants per generation</a:t>
            </a:r>
            <a:endParaRPr lang="en-GB" sz="200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11163" y="381000"/>
            <a:ext cx="5711500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defTabSz="360000"/>
            <a:r>
              <a:rPr lang="cs-CZ" dirty="0">
                <a:solidFill>
                  <a:srgbClr val="E80000"/>
                </a:solidFill>
              </a:rPr>
              <a:t>B) </a:t>
            </a:r>
            <a:r>
              <a:rPr lang="cs-CZ" dirty="0" err="1">
                <a:solidFill>
                  <a:srgbClr val="E80000"/>
                </a:solidFill>
              </a:rPr>
              <a:t>Isolation</a:t>
            </a:r>
            <a:r>
              <a:rPr lang="cs-CZ" dirty="0">
                <a:solidFill>
                  <a:srgbClr val="E80000"/>
                </a:solidFill>
              </a:rPr>
              <a:t> by distance </a:t>
            </a:r>
            <a:r>
              <a:rPr lang="cs-CZ" dirty="0" err="1">
                <a:solidFill>
                  <a:srgbClr val="E80000"/>
                </a:solidFill>
              </a:rPr>
              <a:t>models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dirty="0" err="1">
                <a:solidFill>
                  <a:srgbClr val="E80000"/>
                </a:solidFill>
              </a:rPr>
              <a:t>discontinuous</a:t>
            </a:r>
            <a:r>
              <a:rPr lang="cs-CZ" dirty="0">
                <a:solidFill>
                  <a:srgbClr val="E80000"/>
                </a:solidFill>
              </a:rPr>
              <a:t> = </a:t>
            </a:r>
            <a:r>
              <a:rPr lang="cs-CZ" dirty="0" err="1">
                <a:solidFill>
                  <a:srgbClr val="E80000"/>
                </a:solidFill>
              </a:rPr>
              <a:t>stepping</a:t>
            </a:r>
            <a:r>
              <a:rPr lang="cs-CZ" dirty="0">
                <a:solidFill>
                  <a:srgbClr val="E80000"/>
                </a:solidFill>
              </a:rPr>
              <a:t> stone model</a:t>
            </a:r>
          </a:p>
        </p:txBody>
      </p:sp>
      <p:pic>
        <p:nvPicPr>
          <p:cNvPr id="6" name="Picture 2" descr="http://www.apsnet.org/edcenter/advanced/topics/PopGenetics/Article%20Images/pop_figure_07.jpg"/>
          <p:cNvPicPr>
            <a:picLocks noChangeAspect="1" noChangeArrowheads="1"/>
          </p:cNvPicPr>
          <p:nvPr/>
        </p:nvPicPr>
        <p:blipFill>
          <a:blip r:embed="rId3" cstate="print"/>
          <a:srcRect t="51522"/>
          <a:stretch>
            <a:fillRect/>
          </a:stretch>
        </p:blipFill>
        <p:spPr bwMode="auto">
          <a:xfrm>
            <a:off x="683305" y="1367951"/>
            <a:ext cx="6153150" cy="2151762"/>
          </a:xfrm>
          <a:prstGeom prst="rect">
            <a:avLst/>
          </a:prstGeom>
          <a:noFill/>
        </p:spPr>
      </p:pic>
      <p:sp>
        <p:nvSpPr>
          <p:cNvPr id="7" name="Obdélníkový popisek 6"/>
          <p:cNvSpPr/>
          <p:nvPr/>
        </p:nvSpPr>
        <p:spPr>
          <a:xfrm>
            <a:off x="768106" y="3106429"/>
            <a:ext cx="1710227" cy="719513"/>
          </a:xfrm>
          <a:prstGeom prst="wedgeRectCallout">
            <a:avLst>
              <a:gd name="adj1" fmla="val 24424"/>
              <a:gd name="adj2" fmla="val -11216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1D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stepping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-stone model</a:t>
            </a:r>
          </a:p>
        </p:txBody>
      </p:sp>
      <p:sp>
        <p:nvSpPr>
          <p:cNvPr id="8" name="Obdélníkový popisek 7"/>
          <p:cNvSpPr/>
          <p:nvPr/>
        </p:nvSpPr>
        <p:spPr>
          <a:xfrm>
            <a:off x="6679047" y="1514957"/>
            <a:ext cx="1710227" cy="719513"/>
          </a:xfrm>
          <a:prstGeom prst="wedgeRectCallout">
            <a:avLst>
              <a:gd name="adj1" fmla="val -56137"/>
              <a:gd name="adj2" fmla="val 100298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2D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stepping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-stone model</a:t>
            </a:r>
          </a:p>
        </p:txBody>
      </p:sp>
      <p:pic>
        <p:nvPicPr>
          <p:cNvPr id="99330" name="Picture 2" descr="http://fbcatown.com/filerequest/16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5025" y="4176598"/>
            <a:ext cx="3197832" cy="23983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35" descr="ital74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9257" y="3548743"/>
            <a:ext cx="272332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2" name="Picture 2" descr="http://www.fla-keys.com/img/footer_floridakeys_5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388" y="4405760"/>
            <a:ext cx="2957739" cy="1621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11163" y="1451188"/>
            <a:ext cx="8732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>
                <a:latin typeface="Arial" pitchFamily="34" charset="0"/>
                <a:cs typeface="Arial" pitchFamily="34" charset="0"/>
              </a:rPr>
              <a:t>Linanthus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parryae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Polemoniaceae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Mojave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Desert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California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</a:t>
            </a:r>
          </a:p>
          <a:p>
            <a:pPr algn="ctr"/>
            <a:r>
              <a:rPr lang="cs-CZ" sz="2000" dirty="0">
                <a:latin typeface="Arial" pitchFamily="34" charset="0"/>
                <a:cs typeface="Arial" pitchFamily="34" charset="0"/>
              </a:rPr>
              <a:t>T.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Dobzhansky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Sewall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Wright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432513" y="6208697"/>
            <a:ext cx="1223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>
                <a:latin typeface="Arial" pitchFamily="34" charset="0"/>
                <a:cs typeface="Arial" pitchFamily="34" charset="0"/>
              </a:rPr>
              <a:t>L.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parryae</a:t>
            </a:r>
            <a:endParaRPr lang="cs-CZ" sz="1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0" descr="http://calphotos.berkeley.edu/imgs/512x768/0000_0000/0108/166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163" y="2235977"/>
            <a:ext cx="2669611" cy="20012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4" descr="File:Linanthus demissus 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7334" y="4231277"/>
            <a:ext cx="2560637" cy="247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7890" name="Picture 2" descr="http://eolspecies.lifedesks.org/image/view/1686/_origin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0627" y="2283276"/>
            <a:ext cx="2993573" cy="22451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4" descr="http://eolspecies.lifedesks.org/image/view/1607/_original"/>
          <p:cNvPicPr>
            <a:picLocks noChangeAspect="1" noChangeArrowheads="1"/>
          </p:cNvPicPr>
          <p:nvPr/>
        </p:nvPicPr>
        <p:blipFill>
          <a:blip r:embed="rId7" cstate="print"/>
          <a:srcRect l="4947" t="3053" r="9664" b="3031"/>
          <a:stretch>
            <a:fillRect/>
          </a:stretch>
        </p:blipFill>
        <p:spPr bwMode="auto">
          <a:xfrm>
            <a:off x="5563341" y="4121659"/>
            <a:ext cx="3429739" cy="251398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66B25F8-0074-46BE-9547-4EF1F05A2AA3}"/>
              </a:ext>
            </a:extLst>
          </p:cNvPr>
          <p:cNvSpPr txBox="1"/>
          <p:nvPr/>
        </p:nvSpPr>
        <p:spPr>
          <a:xfrm>
            <a:off x="411163" y="381000"/>
            <a:ext cx="4447051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defTabSz="360000"/>
            <a:r>
              <a:rPr lang="cs-CZ" dirty="0">
                <a:solidFill>
                  <a:srgbClr val="E80000"/>
                </a:solidFill>
              </a:rPr>
              <a:t>B) </a:t>
            </a:r>
            <a:r>
              <a:rPr lang="cs-CZ" dirty="0" err="1">
                <a:solidFill>
                  <a:srgbClr val="E80000"/>
                </a:solidFill>
              </a:rPr>
              <a:t>Isolation</a:t>
            </a:r>
            <a:r>
              <a:rPr lang="cs-CZ" dirty="0">
                <a:solidFill>
                  <a:srgbClr val="E80000"/>
                </a:solidFill>
              </a:rPr>
              <a:t> by distance </a:t>
            </a:r>
            <a:r>
              <a:rPr lang="cs-CZ" dirty="0" err="1">
                <a:solidFill>
                  <a:srgbClr val="E80000"/>
                </a:solidFill>
              </a:rPr>
              <a:t>models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dirty="0" err="1">
                <a:solidFill>
                  <a:srgbClr val="E80000"/>
                </a:solidFill>
              </a:rPr>
              <a:t>continuous</a:t>
            </a:r>
            <a:endParaRPr lang="cs-CZ" dirty="0">
              <a:solidFill>
                <a:srgbClr val="E8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Migr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854075"/>
            <a:ext cx="41402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028700" y="366713"/>
            <a:ext cx="397897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Gene </a:t>
            </a:r>
            <a:r>
              <a:rPr lang="cs-CZ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flow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consequences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322263" y="1200150"/>
            <a:ext cx="504497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E80000"/>
                </a:solidFill>
              </a:rPr>
              <a:t>genetic homogenization of subpopulations</a:t>
            </a:r>
            <a:r>
              <a:rPr lang="en-GB" sz="2000"/>
              <a:t>,</a:t>
            </a:r>
            <a:br>
              <a:rPr lang="en-GB" sz="2000"/>
            </a:br>
            <a:r>
              <a:rPr lang="en-GB" sz="2000"/>
              <a:t>   preventing their genetic divergence </a:t>
            </a:r>
            <a:br>
              <a:rPr lang="en-GB" sz="2000"/>
            </a:br>
            <a:endParaRPr lang="en-GB" sz="2000"/>
          </a:p>
          <a:p>
            <a:r>
              <a:rPr lang="en-GB" sz="2000">
                <a:sym typeface="Symbol" pitchFamily="18" charset="2"/>
              </a:rPr>
              <a:t>in many species migration severely </a:t>
            </a:r>
            <a:br>
              <a:rPr lang="en-GB" sz="2000">
                <a:sym typeface="Symbol" pitchFamily="18" charset="2"/>
              </a:rPr>
            </a:br>
            <a:r>
              <a:rPr lang="en-GB" sz="2000">
                <a:sym typeface="Symbol" pitchFamily="18" charset="2"/>
              </a:rPr>
              <a:t>   reduced</a:t>
            </a:r>
            <a:endParaRPr lang="en-GB" sz="2000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330200" y="3787775"/>
            <a:ext cx="30444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Eg.: melanic forms of moths</a:t>
            </a:r>
            <a:br>
              <a:rPr lang="en-GB" sz="1800"/>
            </a:br>
            <a:r>
              <a:rPr lang="en-GB" sz="1800"/>
              <a:t>       in England</a:t>
            </a:r>
          </a:p>
        </p:txBody>
      </p:sp>
      <p:sp>
        <p:nvSpPr>
          <p:cNvPr id="58376" name="AutoShape 8"/>
          <p:cNvSpPr>
            <a:spLocks noChangeArrowheads="1"/>
          </p:cNvSpPr>
          <p:nvPr/>
        </p:nvSpPr>
        <p:spPr bwMode="auto">
          <a:xfrm>
            <a:off x="3968750" y="3781425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 autoUpdateAnimBg="0"/>
      <p:bldP spid="583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738188" y="1393825"/>
            <a:ext cx="736535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err="1"/>
              <a:t>mutation</a:t>
            </a:r>
            <a:r>
              <a:rPr lang="cs-CZ" dirty="0"/>
              <a:t> (</a:t>
            </a:r>
            <a:r>
              <a:rPr lang="cs-CZ" dirty="0" err="1"/>
              <a:t>incl</a:t>
            </a:r>
            <a:r>
              <a:rPr lang="cs-CZ" dirty="0"/>
              <a:t>. </a:t>
            </a:r>
            <a:r>
              <a:rPr lang="cs-CZ" dirty="0" err="1"/>
              <a:t>transposition</a:t>
            </a:r>
            <a:r>
              <a:rPr lang="cs-CZ" dirty="0"/>
              <a:t>)</a:t>
            </a:r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err="1"/>
              <a:t>recombination</a:t>
            </a: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err="1"/>
              <a:t>migration</a:t>
            </a:r>
            <a:r>
              <a:rPr lang="cs-CZ" dirty="0"/>
              <a:t> (gene </a:t>
            </a:r>
            <a:r>
              <a:rPr lang="cs-CZ" dirty="0" err="1"/>
              <a:t>flow</a:t>
            </a:r>
            <a:r>
              <a:rPr lang="cs-CZ" dirty="0"/>
              <a:t>)</a:t>
            </a:r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err="1"/>
              <a:t>nonrandom</a:t>
            </a:r>
            <a:r>
              <a:rPr lang="cs-CZ" dirty="0"/>
              <a:t> </a:t>
            </a:r>
            <a:r>
              <a:rPr lang="cs-CZ" dirty="0" err="1"/>
              <a:t>mating</a:t>
            </a:r>
            <a:r>
              <a:rPr lang="cs-CZ" dirty="0"/>
              <a:t> 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dirty="0"/>
              <a:t> natural </a:t>
            </a:r>
            <a:r>
              <a:rPr lang="cs-CZ" dirty="0" err="1"/>
              <a:t>selection</a:t>
            </a: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err="1"/>
              <a:t>random</a:t>
            </a:r>
            <a:r>
              <a:rPr lang="cs-CZ" dirty="0"/>
              <a:t> </a:t>
            </a:r>
            <a:r>
              <a:rPr lang="cs-CZ" dirty="0" err="1"/>
              <a:t>genetic</a:t>
            </a:r>
            <a:r>
              <a:rPr lang="cs-CZ" dirty="0"/>
              <a:t> drift (</a:t>
            </a:r>
            <a:r>
              <a:rPr lang="cs-CZ" dirty="0" err="1"/>
              <a:t>incl</a:t>
            </a:r>
            <a:r>
              <a:rPr lang="cs-CZ" dirty="0"/>
              <a:t>. </a:t>
            </a:r>
            <a:r>
              <a:rPr lang="cs-CZ" dirty="0" err="1"/>
              <a:t>bottleneck</a:t>
            </a:r>
            <a:r>
              <a:rPr lang="cs-CZ" dirty="0"/>
              <a:t>, </a:t>
            </a:r>
            <a:r>
              <a:rPr lang="cs-CZ" dirty="0" err="1"/>
              <a:t>founder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)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dirty="0"/>
              <a:t> (</a:t>
            </a:r>
            <a:r>
              <a:rPr lang="cs-CZ" dirty="0" err="1"/>
              <a:t>molecular</a:t>
            </a:r>
            <a:r>
              <a:rPr lang="cs-CZ" dirty="0"/>
              <a:t> drive)</a:t>
            </a: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817475" y="410888"/>
            <a:ext cx="783509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MAIN MICROEVOLUTIONARY MECHANISMS:</a:t>
            </a:r>
            <a:endParaRPr lang="cs-CZ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84200" y="3654425"/>
            <a:ext cx="3586163" cy="2441575"/>
            <a:chOff x="368" y="2302"/>
            <a:chExt cx="2259" cy="1538"/>
          </a:xfrm>
        </p:grpSpPr>
        <p:pic>
          <p:nvPicPr>
            <p:cNvPr id="22536" name="Picture 9" descr="odontopera_bidentata_ma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4" y="2302"/>
              <a:ext cx="1628" cy="1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sp>
          <p:nvSpPr>
            <p:cNvPr id="22537" name="Text Box 13"/>
            <p:cNvSpPr txBox="1">
              <a:spLocks noChangeArrowheads="1"/>
            </p:cNvSpPr>
            <p:nvPr/>
          </p:nvSpPr>
          <p:spPr bwMode="auto">
            <a:xfrm>
              <a:off x="368" y="3472"/>
              <a:ext cx="2259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dirty="0" err="1"/>
                <a:t>scalloped</a:t>
              </a:r>
              <a:r>
                <a:rPr lang="cs-CZ" sz="1600" dirty="0"/>
                <a:t> </a:t>
              </a:r>
              <a:r>
                <a:rPr lang="cs-CZ" sz="1600" dirty="0" err="1"/>
                <a:t>hazel</a:t>
              </a:r>
              <a:endParaRPr lang="cs-CZ" sz="1600" dirty="0"/>
            </a:p>
            <a:p>
              <a:pPr algn="ctr"/>
              <a:r>
                <a:rPr lang="cs-CZ" sz="1600" dirty="0"/>
                <a:t>(</a:t>
              </a:r>
              <a:r>
                <a:rPr lang="en-US" sz="1600" i="1" dirty="0" err="1"/>
                <a:t>Odontoptera</a:t>
              </a:r>
              <a:r>
                <a:rPr lang="cs-CZ" sz="1600" i="1" dirty="0"/>
                <a:t> </a:t>
              </a:r>
              <a:r>
                <a:rPr lang="en-US" sz="1600" dirty="0"/>
                <a:t>[</a:t>
              </a:r>
              <a:r>
                <a:rPr lang="en-US" sz="1600" i="1" dirty="0" err="1"/>
                <a:t>Gonodontis</a:t>
              </a:r>
              <a:r>
                <a:rPr lang="en-US" sz="1600" dirty="0"/>
                <a:t>]</a:t>
              </a:r>
              <a:r>
                <a:rPr lang="en-US" sz="1600" i="1" dirty="0"/>
                <a:t> </a:t>
              </a:r>
              <a:r>
                <a:rPr lang="cs-CZ" sz="1600" i="1" dirty="0" err="1"/>
                <a:t>bidentata</a:t>
              </a:r>
              <a:r>
                <a:rPr lang="cs-CZ" sz="1600" dirty="0"/>
                <a:t>)</a:t>
              </a:r>
            </a:p>
          </p:txBody>
        </p:sp>
      </p:grpSp>
      <p:pic>
        <p:nvPicPr>
          <p:cNvPr id="22533" name="Picture 11" descr="biston_betularia_ha3_2507_t"/>
          <p:cNvPicPr>
            <a:picLocks noChangeAspect="1" noChangeArrowheads="1"/>
          </p:cNvPicPr>
          <p:nvPr/>
        </p:nvPicPr>
        <p:blipFill>
          <a:blip r:embed="rId4" cstate="print"/>
          <a:srcRect t="15058" b="15391"/>
          <a:stretch>
            <a:fillRect/>
          </a:stretch>
        </p:blipFill>
        <p:spPr bwMode="auto">
          <a:xfrm>
            <a:off x="2492375" y="805543"/>
            <a:ext cx="2112963" cy="146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2534" name="Picture 12" descr="biston_betularia_hs5_1004_t"/>
          <p:cNvPicPr>
            <a:picLocks noChangeAspect="1" noChangeArrowheads="1"/>
          </p:cNvPicPr>
          <p:nvPr/>
        </p:nvPicPr>
        <p:blipFill>
          <a:blip r:embed="rId5" cstate="print"/>
          <a:srcRect t="20617" b="21471"/>
          <a:stretch>
            <a:fillRect/>
          </a:stretch>
        </p:blipFill>
        <p:spPr bwMode="auto">
          <a:xfrm>
            <a:off x="263525" y="925286"/>
            <a:ext cx="2124075" cy="123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2535" name="Text Box 14"/>
          <p:cNvSpPr txBox="1">
            <a:spLocks noChangeArrowheads="1"/>
          </p:cNvSpPr>
          <p:nvPr/>
        </p:nvSpPr>
        <p:spPr bwMode="auto">
          <a:xfrm>
            <a:off x="832523" y="2708276"/>
            <a:ext cx="32752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 err="1"/>
              <a:t>peppered</a:t>
            </a:r>
            <a:r>
              <a:rPr lang="cs-CZ" sz="1600" dirty="0"/>
              <a:t> </a:t>
            </a:r>
            <a:r>
              <a:rPr lang="cs-CZ" sz="1600" dirty="0" err="1"/>
              <a:t>moth</a:t>
            </a:r>
            <a:r>
              <a:rPr lang="cs-CZ" sz="1600" dirty="0"/>
              <a:t> (</a:t>
            </a:r>
            <a:r>
              <a:rPr lang="cs-CZ" sz="1600" i="1" dirty="0" err="1"/>
              <a:t>Biston</a:t>
            </a:r>
            <a:r>
              <a:rPr lang="cs-CZ" sz="1600" i="1" dirty="0"/>
              <a:t> </a:t>
            </a:r>
            <a:r>
              <a:rPr lang="cs-CZ" sz="1600" i="1" dirty="0" err="1"/>
              <a:t>betularia</a:t>
            </a:r>
            <a:r>
              <a:rPr lang="cs-CZ" sz="1600" dirty="0"/>
              <a:t>)</a:t>
            </a:r>
          </a:p>
        </p:txBody>
      </p:sp>
      <p:pic>
        <p:nvPicPr>
          <p:cNvPr id="22532" name="Picture 20" descr="Migra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0" y="854075"/>
            <a:ext cx="41402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73100"/>
            <a:ext cx="89281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Bez názvu -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319" y="1393825"/>
            <a:ext cx="2932176" cy="1285799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481797" y="6081228"/>
            <a:ext cx="2180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 err="1"/>
              <a:t>ph</a:t>
            </a:r>
            <a:r>
              <a:rPr lang="en-GB" sz="2000" dirty="0" err="1"/>
              <a:t>ic</a:t>
            </a:r>
            <a:r>
              <a:rPr lang="cs-CZ" sz="2000" dirty="0"/>
              <a:t> </a:t>
            </a:r>
            <a:r>
              <a:rPr lang="cs-CZ" sz="2000" dirty="0" err="1"/>
              <a:t>scale</a:t>
            </a:r>
            <a:endParaRPr lang="en-GB" sz="2000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4953001" y="2547256"/>
            <a:ext cx="1099455" cy="500744"/>
          </a:xfrm>
          <a:prstGeom prst="wedgeRectCallout">
            <a:avLst>
              <a:gd name="adj1" fmla="val -82807"/>
              <a:gd name="adj2" fmla="val -189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cline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295401" y="176607"/>
            <a:ext cx="6947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srgbClr val="E80000"/>
                </a:solidFill>
              </a:rPr>
              <a:t>Diffusion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of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neutral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alleles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due</a:t>
            </a:r>
            <a:r>
              <a:rPr lang="cs-CZ" sz="2000" dirty="0">
                <a:solidFill>
                  <a:srgbClr val="E80000"/>
                </a:solidFill>
              </a:rPr>
              <a:t> to gene </a:t>
            </a:r>
            <a:r>
              <a:rPr lang="cs-CZ" sz="2000" dirty="0" err="1">
                <a:solidFill>
                  <a:srgbClr val="E80000"/>
                </a:solidFill>
              </a:rPr>
              <a:t>flow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between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demes</a:t>
            </a:r>
            <a:endParaRPr lang="cs-CZ" sz="2000" dirty="0">
              <a:solidFill>
                <a:srgbClr val="E80000"/>
              </a:solidFill>
            </a:endParaRPr>
          </a:p>
        </p:txBody>
      </p:sp>
      <p:sp>
        <p:nvSpPr>
          <p:cNvPr id="11" name="Oválný popisek 10"/>
          <p:cNvSpPr/>
          <p:nvPr/>
        </p:nvSpPr>
        <p:spPr bwMode="auto">
          <a:xfrm>
            <a:off x="498475" y="5127171"/>
            <a:ext cx="1589007" cy="587828"/>
          </a:xfrm>
          <a:prstGeom prst="wedgeEllipseCallout">
            <a:avLst>
              <a:gd name="adj1" fmla="val -5271"/>
              <a:gd name="adj2" fmla="val 84975"/>
            </a:avLst>
          </a:prstGeom>
          <a:solidFill>
            <a:srgbClr val="0099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Deme 1</a:t>
            </a:r>
          </a:p>
        </p:txBody>
      </p:sp>
      <p:sp>
        <p:nvSpPr>
          <p:cNvPr id="12" name="Oválný popisek 11"/>
          <p:cNvSpPr/>
          <p:nvPr/>
        </p:nvSpPr>
        <p:spPr bwMode="auto">
          <a:xfrm>
            <a:off x="6735989" y="1099911"/>
            <a:ext cx="1592223" cy="587828"/>
          </a:xfrm>
          <a:prstGeom prst="wedgeEllipseCallout">
            <a:avLst>
              <a:gd name="adj1" fmla="val -2796"/>
              <a:gd name="adj2" fmla="val -92803"/>
            </a:avLst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Deme 2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63657" y="1785709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Deme 1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087482" y="1785709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Deme 2</a:t>
            </a: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5301344" y="3655421"/>
            <a:ext cx="2198913" cy="1101635"/>
          </a:xfrm>
          <a:prstGeom prst="wedgeRectCallout">
            <a:avLst>
              <a:gd name="adj1" fmla="val -82807"/>
              <a:gd name="adj2" fmla="val -189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after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first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contact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„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stepped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“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cline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Bez názvu -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53326799-D21C-45CA-8C08-948A4AB97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797" y="6081228"/>
            <a:ext cx="2180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 err="1"/>
              <a:t>ph</a:t>
            </a:r>
            <a:r>
              <a:rPr lang="en-GB" sz="2000" dirty="0" err="1"/>
              <a:t>ic</a:t>
            </a:r>
            <a:r>
              <a:rPr lang="cs-CZ" sz="2000" dirty="0"/>
              <a:t> </a:t>
            </a:r>
            <a:r>
              <a:rPr lang="cs-CZ" sz="2000" dirty="0" err="1"/>
              <a:t>scale</a:t>
            </a:r>
            <a:endParaRPr lang="en-GB" sz="2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Bez názvu -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8C65B0B2-5C8A-445E-AD79-809EF220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797" y="6081228"/>
            <a:ext cx="2180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 err="1"/>
              <a:t>ph</a:t>
            </a:r>
            <a:r>
              <a:rPr lang="en-GB" sz="2000" dirty="0" err="1"/>
              <a:t>ic</a:t>
            </a:r>
            <a:r>
              <a:rPr lang="cs-CZ" sz="2000" dirty="0"/>
              <a:t> </a:t>
            </a:r>
            <a:r>
              <a:rPr lang="cs-CZ" sz="2000" dirty="0" err="1"/>
              <a:t>scale</a:t>
            </a:r>
            <a:endParaRPr lang="en-GB" sz="2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-228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GB"/>
            </a:br>
            <a:endParaRPr lang="en-GB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Bez názvu - 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89388E43-2B24-4F52-B1D4-E0CAABCD9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797" y="6081228"/>
            <a:ext cx="2180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 err="1"/>
              <a:t>ph</a:t>
            </a:r>
            <a:r>
              <a:rPr lang="en-GB" sz="2000" dirty="0" err="1"/>
              <a:t>ic</a:t>
            </a:r>
            <a:r>
              <a:rPr lang="cs-CZ" sz="2000" dirty="0"/>
              <a:t> </a:t>
            </a:r>
            <a:r>
              <a:rPr lang="cs-CZ" sz="2000" dirty="0" err="1"/>
              <a:t>scale</a:t>
            </a:r>
            <a:endParaRPr lang="en-GB" sz="2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50" y="679450"/>
            <a:ext cx="89027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Bez názvu - 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5419E91C-DF43-4A8A-AC31-1E36CC9D1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797" y="6081228"/>
            <a:ext cx="2180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 err="1"/>
              <a:t>ph</a:t>
            </a:r>
            <a:r>
              <a:rPr lang="en-GB" sz="2000" dirty="0" err="1"/>
              <a:t>ic</a:t>
            </a:r>
            <a:r>
              <a:rPr lang="cs-CZ" sz="2000" dirty="0"/>
              <a:t> </a:t>
            </a:r>
            <a:r>
              <a:rPr lang="cs-CZ" sz="2000" dirty="0" err="1"/>
              <a:t>scale</a:t>
            </a:r>
            <a:endParaRPr lang="en-GB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9" name="TextovéPole 48"/>
          <p:cNvSpPr txBox="1"/>
          <p:nvPr/>
        </p:nvSpPr>
        <p:spPr>
          <a:xfrm>
            <a:off x="1894114" y="337458"/>
            <a:ext cx="3890039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Sewall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 err="1">
                <a:solidFill>
                  <a:srgbClr val="E80000"/>
                </a:solidFill>
              </a:rPr>
              <a:t>Wright</a:t>
            </a:r>
            <a:r>
              <a:rPr lang="cs-CZ" dirty="0">
                <a:solidFill>
                  <a:srgbClr val="E80000"/>
                </a:solidFill>
              </a:rPr>
              <a:t> - F-</a:t>
            </a:r>
            <a:r>
              <a:rPr lang="cs-CZ" dirty="0" err="1">
                <a:solidFill>
                  <a:srgbClr val="E80000"/>
                </a:solidFill>
              </a:rPr>
              <a:t>statistics</a:t>
            </a:r>
            <a:r>
              <a:rPr lang="cs-CZ" dirty="0">
                <a:solidFill>
                  <a:srgbClr val="E80000"/>
                </a:solidFill>
              </a:rPr>
              <a:t>:</a:t>
            </a:r>
            <a:endParaRPr lang="cs-CZ" dirty="0"/>
          </a:p>
        </p:txBody>
      </p:sp>
      <p:grpSp>
        <p:nvGrpSpPr>
          <p:cNvPr id="50" name="Skupina 49"/>
          <p:cNvGrpSpPr>
            <a:grpSpLocks noChangeAspect="1"/>
          </p:cNvGrpSpPr>
          <p:nvPr/>
        </p:nvGrpSpPr>
        <p:grpSpPr>
          <a:xfrm>
            <a:off x="718458" y="1415144"/>
            <a:ext cx="6901544" cy="4956269"/>
            <a:chOff x="1447800" y="620486"/>
            <a:chExt cx="6901544" cy="4956269"/>
          </a:xfrm>
        </p:grpSpPr>
        <p:sp>
          <p:nvSpPr>
            <p:cNvPr id="51" name="Obdélník 50"/>
            <p:cNvSpPr/>
            <p:nvPr/>
          </p:nvSpPr>
          <p:spPr bwMode="auto">
            <a:xfrm>
              <a:off x="1447800" y="620486"/>
              <a:ext cx="6106886" cy="48768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52" name="Skupina 36"/>
            <p:cNvGrpSpPr>
              <a:grpSpLocks noChangeAspect="1"/>
            </p:cNvGrpSpPr>
            <p:nvPr/>
          </p:nvGrpSpPr>
          <p:grpSpPr>
            <a:xfrm>
              <a:off x="1545771" y="707573"/>
              <a:ext cx="5900057" cy="4869182"/>
              <a:chOff x="805543" y="391886"/>
              <a:chExt cx="7307469" cy="6030687"/>
            </a:xfrm>
          </p:grpSpPr>
          <p:grpSp>
            <p:nvGrpSpPr>
              <p:cNvPr id="65" name="Skupina 33"/>
              <p:cNvGrpSpPr/>
              <p:nvPr/>
            </p:nvGrpSpPr>
            <p:grpSpPr>
              <a:xfrm>
                <a:off x="805543" y="468313"/>
                <a:ext cx="3156858" cy="3156858"/>
                <a:chOff x="859971" y="1055914"/>
                <a:chExt cx="3156858" cy="3156858"/>
              </a:xfrm>
            </p:grpSpPr>
            <p:sp>
              <p:nvSpPr>
                <p:cNvPr id="79" name="Elipsa 78"/>
                <p:cNvSpPr>
                  <a:spLocks noChangeAspect="1"/>
                </p:cNvSpPr>
                <p:nvPr/>
              </p:nvSpPr>
              <p:spPr bwMode="auto">
                <a:xfrm>
                  <a:off x="859971" y="1055914"/>
                  <a:ext cx="3156858" cy="3156858"/>
                </a:xfrm>
                <a:prstGeom prst="ellipse">
                  <a:avLst/>
                </a:prstGeom>
                <a:solidFill>
                  <a:srgbClr val="99FF33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80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200607" y="172743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1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200607" y="2641829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2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593977" y="214108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256520" y="3066374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4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332720" y="1324660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6" name="Skupina 34"/>
              <p:cNvGrpSpPr/>
              <p:nvPr/>
            </p:nvGrpSpPr>
            <p:grpSpPr>
              <a:xfrm>
                <a:off x="4931228" y="391886"/>
                <a:ext cx="3181784" cy="3156858"/>
                <a:chOff x="4931228" y="391886"/>
                <a:chExt cx="3181784" cy="3156858"/>
              </a:xfrm>
            </p:grpSpPr>
            <p:sp>
              <p:nvSpPr>
                <p:cNvPr id="73" name="Elipsa 72"/>
                <p:cNvSpPr>
                  <a:spLocks noChangeAspect="1"/>
                </p:cNvSpPr>
                <p:nvPr/>
              </p:nvSpPr>
              <p:spPr bwMode="auto">
                <a:xfrm>
                  <a:off x="4931228" y="391886"/>
                  <a:ext cx="3156858" cy="3156858"/>
                </a:xfrm>
                <a:prstGeom prst="ellipse">
                  <a:avLst/>
                </a:prstGeom>
                <a:solidFill>
                  <a:srgbClr val="FFFF00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74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446036" y="96543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5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260979" y="178185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6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970034" y="162946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7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5892348" y="252208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8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6512834" y="642484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7" name="Skupina 35"/>
              <p:cNvGrpSpPr/>
              <p:nvPr/>
            </p:nvGrpSpPr>
            <p:grpSpPr>
              <a:xfrm>
                <a:off x="3091543" y="3265715"/>
                <a:ext cx="3156858" cy="3156858"/>
                <a:chOff x="3526971" y="3483429"/>
                <a:chExt cx="3156858" cy="3156858"/>
              </a:xfrm>
            </p:grpSpPr>
            <p:sp>
              <p:nvSpPr>
                <p:cNvPr id="68" name="Elipsa 67"/>
                <p:cNvSpPr>
                  <a:spLocks noChangeAspect="1"/>
                </p:cNvSpPr>
                <p:nvPr/>
              </p:nvSpPr>
              <p:spPr bwMode="auto">
                <a:xfrm>
                  <a:off x="3526971" y="3483429"/>
                  <a:ext cx="3156858" cy="3156858"/>
                </a:xfrm>
                <a:prstGeom prst="ellipse">
                  <a:avLst/>
                </a:prstGeom>
                <a:solidFill>
                  <a:srgbClr val="CC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69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532837" y="3834564"/>
                  <a:ext cx="1142977" cy="641974"/>
                </a:xfrm>
                <a:prstGeom prst="rect">
                  <a:avLst/>
                </a:prstGeom>
                <a:noFill/>
              </p:spPr>
            </p:pic>
            <p:pic>
              <p:nvPicPr>
                <p:cNvPr id="70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889379" y="4938715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1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043263" y="5406803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2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5097692" y="4427089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53" name="Skupina 41"/>
            <p:cNvGrpSpPr/>
            <p:nvPr/>
          </p:nvGrpSpPr>
          <p:grpSpPr>
            <a:xfrm>
              <a:off x="4003902" y="1741714"/>
              <a:ext cx="992641" cy="185057"/>
              <a:chOff x="433388" y="468313"/>
              <a:chExt cx="1338943" cy="195943"/>
            </a:xfrm>
          </p:grpSpPr>
          <p:cxnSp>
            <p:nvCxnSpPr>
              <p:cNvPr id="63" name="Přímá spojovací šipka 62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4" name="Přímá spojovací šipka 63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4" name="Skupina 42"/>
            <p:cNvGrpSpPr/>
            <p:nvPr/>
          </p:nvGrpSpPr>
          <p:grpSpPr>
            <a:xfrm rot="3153616">
              <a:off x="3383416" y="3102429"/>
              <a:ext cx="742269" cy="174171"/>
              <a:chOff x="433388" y="468313"/>
              <a:chExt cx="1338943" cy="195943"/>
            </a:xfrm>
          </p:grpSpPr>
          <p:cxnSp>
            <p:nvCxnSpPr>
              <p:cNvPr id="61" name="Přímá spojovací šipka 60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2" name="Přímá spojovací šipka 61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5" name="Skupina 45"/>
            <p:cNvGrpSpPr/>
            <p:nvPr/>
          </p:nvGrpSpPr>
          <p:grpSpPr>
            <a:xfrm rot="18446384" flipH="1">
              <a:off x="5179559" y="3145972"/>
              <a:ext cx="742269" cy="174171"/>
              <a:chOff x="433388" y="468313"/>
              <a:chExt cx="1338943" cy="195943"/>
            </a:xfrm>
          </p:grpSpPr>
          <p:cxnSp>
            <p:nvCxnSpPr>
              <p:cNvPr id="59" name="Přímá spojovací šipka 58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0" name="Přímá spojovací šipka 59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56" name="Obdélníkový popisek 55"/>
            <p:cNvSpPr/>
            <p:nvPr/>
          </p:nvSpPr>
          <p:spPr bwMode="auto">
            <a:xfrm>
              <a:off x="2786743" y="4245429"/>
              <a:ext cx="587829" cy="457200"/>
            </a:xfrm>
            <a:prstGeom prst="wedgeRectCallout">
              <a:avLst>
                <a:gd name="adj1" fmla="val 121760"/>
                <a:gd name="adj2" fmla="val -18452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I</a:t>
              </a:r>
            </a:p>
          </p:txBody>
        </p:sp>
        <p:sp>
          <p:nvSpPr>
            <p:cNvPr id="57" name="Obdélníkový popisek 56"/>
            <p:cNvSpPr/>
            <p:nvPr/>
          </p:nvSpPr>
          <p:spPr bwMode="auto">
            <a:xfrm>
              <a:off x="2100943" y="3385458"/>
              <a:ext cx="587829" cy="457200"/>
            </a:xfrm>
            <a:prstGeom prst="wedgeRectCallout">
              <a:avLst>
                <a:gd name="adj1" fmla="val 29167"/>
                <a:gd name="adj2" fmla="val -113690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S</a:t>
              </a:r>
            </a:p>
          </p:txBody>
        </p:sp>
        <p:sp>
          <p:nvSpPr>
            <p:cNvPr id="58" name="Obdélníkový popisek 57"/>
            <p:cNvSpPr/>
            <p:nvPr/>
          </p:nvSpPr>
          <p:spPr bwMode="auto">
            <a:xfrm>
              <a:off x="7761515" y="4669972"/>
              <a:ext cx="587829" cy="457200"/>
            </a:xfrm>
            <a:prstGeom prst="wedgeRectCallout">
              <a:avLst>
                <a:gd name="adj1" fmla="val -117129"/>
                <a:gd name="adj2" fmla="val -27976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T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433388" y="466499"/>
            <a:ext cx="8973419" cy="5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IS</a:t>
            </a:r>
            <a:r>
              <a:rPr lang="cs-CZ" dirty="0">
                <a:solidFill>
                  <a:srgbClr val="E80000"/>
                </a:solidFill>
              </a:rPr>
              <a:t> (= </a:t>
            </a:r>
            <a:r>
              <a:rPr lang="cs-CZ" dirty="0" err="1">
                <a:solidFill>
                  <a:srgbClr val="E80000"/>
                </a:solidFill>
              </a:rPr>
              <a:t>inbreeding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 err="1">
                <a:solidFill>
                  <a:srgbClr val="E80000"/>
                </a:solidFill>
              </a:rPr>
              <a:t>coefficient</a:t>
            </a:r>
            <a:r>
              <a:rPr lang="cs-CZ" dirty="0">
                <a:solidFill>
                  <a:srgbClr val="E80000"/>
                </a:solidFill>
              </a:rPr>
              <a:t>)</a:t>
            </a:r>
            <a:endParaRPr lang="cs-CZ" sz="2000" baseline="-25000" dirty="0"/>
          </a:p>
          <a:p>
            <a:pPr defTabSz="360000"/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</a:t>
            </a:r>
            <a:r>
              <a:rPr lang="cs-CZ" sz="2000" dirty="0" err="1"/>
              <a:t>reduction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HZ in a </a:t>
            </a:r>
            <a:r>
              <a:rPr lang="cs-CZ" sz="2000" dirty="0" err="1"/>
              <a:t>subpopulation</a:t>
            </a:r>
            <a:r>
              <a:rPr lang="cs-CZ" sz="2000" dirty="0"/>
              <a:t> </a:t>
            </a:r>
            <a:r>
              <a:rPr lang="cs-CZ" sz="2000" dirty="0" err="1"/>
              <a:t>due</a:t>
            </a:r>
            <a:r>
              <a:rPr lang="cs-CZ" sz="2000" dirty="0"/>
              <a:t> to </a:t>
            </a:r>
            <a:r>
              <a:rPr lang="cs-CZ" sz="2000" dirty="0" err="1"/>
              <a:t>inbreeding</a:t>
            </a:r>
            <a:br>
              <a:rPr lang="cs-CZ" sz="1800" dirty="0"/>
            </a:br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IS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I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		</a:t>
            </a:r>
            <a:r>
              <a:rPr lang="cs-CZ" dirty="0"/>
              <a:t>-1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IS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  <a:p>
            <a:endParaRPr lang="cs-CZ" sz="2000" dirty="0">
              <a:sym typeface="Symbol" pitchFamily="18" charset="2"/>
            </a:endParaRPr>
          </a:p>
          <a:p>
            <a:endParaRPr lang="cs-CZ" sz="2000" dirty="0"/>
          </a:p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ST</a:t>
            </a:r>
            <a:r>
              <a:rPr lang="cs-CZ" dirty="0">
                <a:solidFill>
                  <a:srgbClr val="E80000"/>
                </a:solidFill>
              </a:rPr>
              <a:t> (= </a:t>
            </a:r>
            <a:r>
              <a:rPr lang="cs-CZ" dirty="0" err="1">
                <a:solidFill>
                  <a:srgbClr val="E80000"/>
                </a:solidFill>
              </a:rPr>
              <a:t>fixation</a:t>
            </a:r>
            <a:r>
              <a:rPr lang="cs-CZ" dirty="0">
                <a:solidFill>
                  <a:srgbClr val="E80000"/>
                </a:solidFill>
              </a:rPr>
              <a:t> index) </a:t>
            </a:r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</a:t>
            </a:r>
            <a:r>
              <a:rPr lang="cs-CZ" sz="2000" dirty="0" err="1"/>
              <a:t>reduction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HZ </a:t>
            </a:r>
            <a:r>
              <a:rPr lang="cs-CZ" sz="2000" dirty="0" err="1"/>
              <a:t>due</a:t>
            </a:r>
            <a:r>
              <a:rPr lang="cs-CZ" sz="2000" dirty="0"/>
              <a:t> to </a:t>
            </a:r>
            <a:r>
              <a:rPr lang="cs-CZ" sz="2000" dirty="0" err="1"/>
              <a:t>population</a:t>
            </a:r>
            <a:r>
              <a:rPr lang="cs-CZ" sz="2000" dirty="0"/>
              <a:t> </a:t>
            </a:r>
            <a:r>
              <a:rPr lang="cs-CZ" sz="2000" dirty="0" err="1"/>
              <a:t>substructuring</a:t>
            </a:r>
            <a:endParaRPr lang="cs-CZ" sz="1800" dirty="0"/>
          </a:p>
          <a:p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ST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	</a:t>
            </a:r>
            <a:r>
              <a:rPr lang="cs-CZ" dirty="0"/>
              <a:t>0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S</a:t>
            </a:r>
            <a:r>
              <a:rPr lang="en-US" baseline="-25000" dirty="0"/>
              <a:t>T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  <a:p>
            <a:endParaRPr lang="cs-CZ" sz="18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br>
              <a:rPr lang="cs-CZ" sz="1800" dirty="0"/>
            </a:br>
            <a:r>
              <a:rPr lang="cs-CZ" sz="1800" i="1" dirty="0">
                <a:solidFill>
                  <a:srgbClr val="E80000"/>
                </a:solidFill>
              </a:rPr>
              <a:t> </a:t>
            </a: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IT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</a:t>
            </a:r>
            <a:r>
              <a:rPr lang="cs-CZ" sz="2000" dirty="0" err="1"/>
              <a:t>reduction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HZ </a:t>
            </a:r>
            <a:r>
              <a:rPr lang="cs-CZ" sz="2000" dirty="0" err="1"/>
              <a:t>both</a:t>
            </a:r>
            <a:r>
              <a:rPr lang="cs-CZ" sz="2000" dirty="0"/>
              <a:t> </a:t>
            </a:r>
            <a:r>
              <a:rPr lang="cs-CZ" sz="2000" dirty="0" err="1"/>
              <a:t>due</a:t>
            </a:r>
            <a:r>
              <a:rPr lang="cs-CZ" sz="2000" dirty="0"/>
              <a:t> to </a:t>
            </a:r>
            <a:r>
              <a:rPr lang="cs-CZ" sz="2000" dirty="0" err="1"/>
              <a:t>population</a:t>
            </a:r>
            <a:r>
              <a:rPr lang="cs-CZ" sz="2000" dirty="0"/>
              <a:t> </a:t>
            </a:r>
            <a:r>
              <a:rPr lang="cs-CZ" sz="2000" dirty="0" err="1"/>
              <a:t>substructuring</a:t>
            </a:r>
            <a:r>
              <a:rPr lang="cs-CZ" sz="2000" dirty="0"/>
              <a:t> and </a:t>
            </a:r>
            <a:r>
              <a:rPr lang="cs-CZ" sz="2000" dirty="0" err="1"/>
              <a:t>inbreeding</a:t>
            </a:r>
            <a:endParaRPr lang="cs-CZ" sz="1800" dirty="0"/>
          </a:p>
          <a:p>
            <a:endParaRPr lang="cs-CZ" sz="2800" i="1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IT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I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endParaRPr lang="cs-CZ" sz="2800" dirty="0"/>
          </a:p>
          <a:p>
            <a:endParaRPr lang="cs-CZ" sz="2000" dirty="0"/>
          </a:p>
        </p:txBody>
      </p:sp>
      <p:sp>
        <p:nvSpPr>
          <p:cNvPr id="27655" name="Text Box 44"/>
          <p:cNvSpPr txBox="1">
            <a:spLocks noChangeArrowheads="1"/>
          </p:cNvSpPr>
          <p:nvPr/>
        </p:nvSpPr>
        <p:spPr bwMode="auto">
          <a:xfrm>
            <a:off x="4405540" y="5505677"/>
            <a:ext cx="43749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/>
              <a:t>(1 ‒</a:t>
            </a:r>
            <a:r>
              <a:rPr lang="cs-CZ" sz="2800" i="1" dirty="0"/>
              <a:t> F</a:t>
            </a:r>
            <a:r>
              <a:rPr lang="cs-CZ" sz="2800" baseline="-25000" dirty="0"/>
              <a:t>IS</a:t>
            </a:r>
            <a:r>
              <a:rPr lang="cs-CZ" sz="2800" dirty="0"/>
              <a:t>) (1 ‒</a:t>
            </a:r>
            <a:r>
              <a:rPr lang="cs-CZ" sz="2800" i="1" dirty="0"/>
              <a:t> F</a:t>
            </a:r>
            <a:r>
              <a:rPr lang="cs-CZ" sz="2800" baseline="-25000" dirty="0"/>
              <a:t>ST</a:t>
            </a:r>
            <a:r>
              <a:rPr lang="cs-CZ" sz="2800" dirty="0"/>
              <a:t>) = 1 ‒</a:t>
            </a:r>
            <a:r>
              <a:rPr lang="cs-CZ" sz="2800" i="1" dirty="0"/>
              <a:t> F</a:t>
            </a:r>
            <a:r>
              <a:rPr lang="cs-CZ" sz="2800" baseline="-25000" dirty="0"/>
              <a:t>IT</a:t>
            </a:r>
          </a:p>
        </p:txBody>
      </p:sp>
      <p:pic>
        <p:nvPicPr>
          <p:cNvPr id="5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373342" y="442913"/>
            <a:ext cx="2613216" cy="5847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MUTATION</a:t>
            </a:r>
          </a:p>
        </p:txBody>
      </p:sp>
      <p:sp>
        <p:nvSpPr>
          <p:cNvPr id="5123" name="Text Box 16"/>
          <p:cNvSpPr txBox="1">
            <a:spLocks noChangeArrowheads="1"/>
          </p:cNvSpPr>
          <p:nvPr/>
        </p:nvSpPr>
        <p:spPr bwMode="auto">
          <a:xfrm>
            <a:off x="542925" y="3648075"/>
            <a:ext cx="802174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 </a:t>
            </a:r>
            <a:r>
              <a:rPr lang="en-GB" sz="2000">
                <a:solidFill>
                  <a:srgbClr val="E80000"/>
                </a:solidFill>
              </a:rPr>
              <a:t>spontaneous</a:t>
            </a:r>
            <a:r>
              <a:rPr lang="en-GB" sz="2000"/>
              <a:t> </a:t>
            </a:r>
            <a:r>
              <a:rPr lang="en-GB" sz="2000">
                <a:sym typeface="Symbol" pitchFamily="18" charset="2"/>
              </a:rPr>
              <a:t> </a:t>
            </a:r>
            <a:r>
              <a:rPr lang="en-GB" sz="2000">
                <a:solidFill>
                  <a:srgbClr val="E80000"/>
                </a:solidFill>
                <a:sym typeface="Symbol" pitchFamily="18" charset="2"/>
              </a:rPr>
              <a:t>induced</a:t>
            </a:r>
            <a:br>
              <a:rPr lang="en-GB" sz="2000">
                <a:solidFill>
                  <a:srgbClr val="E80000"/>
                </a:solidFill>
                <a:sym typeface="Symbol" pitchFamily="18" charset="2"/>
              </a:rPr>
            </a:br>
            <a:endParaRPr lang="en-GB" sz="2000">
              <a:solidFill>
                <a:srgbClr val="E80000"/>
              </a:solidFill>
              <a:sym typeface="Symbol" pitchFamily="18" charset="2"/>
            </a:endParaRPr>
          </a:p>
          <a:p>
            <a:r>
              <a:rPr lang="en-GB" sz="2000">
                <a:sym typeface="Symbol" pitchFamily="18" charset="2"/>
              </a:rPr>
              <a:t> in germ cells  somatic</a:t>
            </a:r>
            <a:br>
              <a:rPr lang="en-GB" sz="2000">
                <a:sym typeface="Symbol" pitchFamily="18" charset="2"/>
              </a:rPr>
            </a:br>
            <a:endParaRPr lang="en-GB" sz="200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GB" sz="2000">
                <a:sym typeface="Symbol" pitchFamily="18" charset="2"/>
              </a:rPr>
              <a:t> according to their deleterious/beneficial effect:</a:t>
            </a:r>
            <a:br>
              <a:rPr lang="en-GB" sz="2000">
                <a:sym typeface="Symbol" pitchFamily="18" charset="2"/>
              </a:rPr>
            </a:br>
            <a:r>
              <a:rPr lang="en-GB" sz="2000">
                <a:sym typeface="Symbol" pitchFamily="18" charset="2"/>
              </a:rPr>
              <a:t>  					</a:t>
            </a:r>
            <a:r>
              <a:rPr lang="en-GB" sz="2000">
                <a:solidFill>
                  <a:srgbClr val="E80000"/>
                </a:solidFill>
                <a:sym typeface="Symbol" pitchFamily="18" charset="2"/>
              </a:rPr>
              <a:t>beneficial (positive)</a:t>
            </a:r>
            <a:br>
              <a:rPr lang="en-GB" sz="2000">
                <a:solidFill>
                  <a:srgbClr val="E80000"/>
                </a:solidFill>
                <a:sym typeface="Symbol" pitchFamily="18" charset="2"/>
              </a:rPr>
            </a:br>
            <a:r>
              <a:rPr lang="en-GB" sz="2000">
                <a:solidFill>
                  <a:srgbClr val="E80000"/>
                </a:solidFill>
                <a:sym typeface="Symbol" pitchFamily="18" charset="2"/>
              </a:rPr>
              <a:t>  					deleterious (lethal, negative)</a:t>
            </a:r>
            <a:br>
              <a:rPr lang="en-GB" sz="2000">
                <a:solidFill>
                  <a:srgbClr val="E80000"/>
                </a:solidFill>
                <a:sym typeface="Symbol" pitchFamily="18" charset="2"/>
              </a:rPr>
            </a:br>
            <a:r>
              <a:rPr lang="en-GB" sz="2000">
                <a:solidFill>
                  <a:srgbClr val="E80000"/>
                </a:solidFill>
                <a:sym typeface="Symbol" pitchFamily="18" charset="2"/>
              </a:rPr>
              <a:t>  					neutral</a:t>
            </a:r>
            <a:endParaRPr lang="en-GB" sz="2000">
              <a:sym typeface="Symbol" pitchFamily="18" charset="2"/>
            </a:endParaRPr>
          </a:p>
        </p:txBody>
      </p:sp>
      <p:pic>
        <p:nvPicPr>
          <p:cNvPr id="5124" name="Picture 1061" descr="File:Portulaca grandiflora mutant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8713" y="442913"/>
            <a:ext cx="2211387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5" name="Picture 1063" descr="File:Pyrene adduc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850" y="463550"/>
            <a:ext cx="244633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476250" y="3135956"/>
            <a:ext cx="55931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substitutions</a:t>
            </a:r>
            <a:r>
              <a:rPr lang="cs-CZ" dirty="0"/>
              <a:t> (</a:t>
            </a:r>
            <a:r>
              <a:rPr lang="cs-CZ" dirty="0" err="1"/>
              <a:t>transitions</a:t>
            </a:r>
            <a:r>
              <a:rPr lang="cs-CZ" dirty="0"/>
              <a:t>, </a:t>
            </a:r>
            <a:r>
              <a:rPr lang="cs-CZ" dirty="0" err="1"/>
              <a:t>transversions</a:t>
            </a:r>
            <a:r>
              <a:rPr lang="cs-CZ" dirty="0"/>
              <a:t>)</a:t>
            </a:r>
          </a:p>
        </p:txBody>
      </p:sp>
      <p:sp>
        <p:nvSpPr>
          <p:cNvPr id="6148" name="Text Box 21"/>
          <p:cNvSpPr txBox="1">
            <a:spLocks noChangeArrowheads="1"/>
          </p:cNvSpPr>
          <p:nvPr/>
        </p:nvSpPr>
        <p:spPr bwMode="auto">
          <a:xfrm>
            <a:off x="476250" y="339509"/>
            <a:ext cx="272786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According</a:t>
            </a:r>
            <a:r>
              <a:rPr lang="cs-CZ" dirty="0">
                <a:solidFill>
                  <a:srgbClr val="E80000"/>
                </a:solidFill>
              </a:rPr>
              <a:t> to </a:t>
            </a:r>
            <a:r>
              <a:rPr lang="cs-CZ" dirty="0" err="1">
                <a:solidFill>
                  <a:srgbClr val="E80000"/>
                </a:solidFill>
              </a:rPr>
              <a:t>effect</a:t>
            </a:r>
            <a:endParaRPr lang="cs-CZ" dirty="0">
              <a:solidFill>
                <a:srgbClr val="E80000"/>
              </a:solidFill>
            </a:endParaRPr>
          </a:p>
        </p:txBody>
      </p:sp>
      <p:sp>
        <p:nvSpPr>
          <p:cNvPr id="6149" name="Text Box 22"/>
          <p:cNvSpPr txBox="1">
            <a:spLocks noChangeArrowheads="1"/>
          </p:cNvSpPr>
          <p:nvPr/>
        </p:nvSpPr>
        <p:spPr bwMode="auto">
          <a:xfrm>
            <a:off x="3328752" y="377511"/>
            <a:ext cx="179408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 point (gene)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 </a:t>
            </a:r>
            <a:r>
              <a:rPr lang="cs-CZ" sz="2000" dirty="0" err="1"/>
              <a:t>chromosomal</a:t>
            </a:r>
            <a:endParaRPr lang="cs-CZ" sz="2000" dirty="0"/>
          </a:p>
          <a:p>
            <a:pPr>
              <a:spcAft>
                <a:spcPts val="600"/>
              </a:spcAft>
            </a:pPr>
            <a:r>
              <a:rPr lang="cs-CZ" sz="2000" dirty="0"/>
              <a:t> genome</a:t>
            </a:r>
          </a:p>
        </p:txBody>
      </p:sp>
      <p:sp>
        <p:nvSpPr>
          <p:cNvPr id="85015" name="Text Box 23"/>
          <p:cNvSpPr txBox="1">
            <a:spLocks noChangeArrowheads="1"/>
          </p:cNvSpPr>
          <p:nvPr/>
        </p:nvSpPr>
        <p:spPr bwMode="auto">
          <a:xfrm>
            <a:off x="476250" y="1956487"/>
            <a:ext cx="26100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</a:rPr>
              <a:t>Point </a:t>
            </a:r>
            <a:r>
              <a:rPr lang="cs-CZ" b="1" dirty="0" err="1">
                <a:solidFill>
                  <a:srgbClr val="E80000"/>
                </a:solidFill>
              </a:rPr>
              <a:t>mutations</a:t>
            </a:r>
            <a:r>
              <a:rPr lang="cs-CZ" b="1" dirty="0">
                <a:solidFill>
                  <a:srgbClr val="E80000"/>
                </a:solidFill>
              </a:rPr>
              <a:t>:</a:t>
            </a:r>
          </a:p>
        </p:txBody>
      </p:sp>
      <p:pic>
        <p:nvPicPr>
          <p:cNvPr id="85016" name="Picture 24" descr="TsT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4589" y="638315"/>
            <a:ext cx="3099540" cy="223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76250" y="3669872"/>
            <a:ext cx="6238875" cy="2020888"/>
            <a:chOff x="300" y="2386"/>
            <a:chExt cx="3930" cy="1273"/>
          </a:xfrm>
        </p:grpSpPr>
        <p:sp>
          <p:nvSpPr>
            <p:cNvPr id="6155" name="Text Box 15"/>
            <p:cNvSpPr txBox="1">
              <a:spLocks noChangeArrowheads="1"/>
            </p:cNvSpPr>
            <p:nvPr/>
          </p:nvSpPr>
          <p:spPr bwMode="auto">
            <a:xfrm>
              <a:off x="300" y="2840"/>
              <a:ext cx="393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>
                  <a:solidFill>
                    <a:srgbClr val="E80000"/>
                  </a:solidFill>
                </a:rPr>
                <a:t>synonymous</a:t>
              </a:r>
              <a:r>
                <a:rPr lang="cs-CZ" sz="2000" dirty="0">
                  <a:solidFill>
                    <a:srgbClr val="E80000"/>
                  </a:solidFill>
                </a:rPr>
                <a:t>			</a:t>
              </a:r>
              <a:r>
                <a:rPr lang="en-US" sz="2000" dirty="0">
                  <a:solidFill>
                    <a:srgbClr val="E80000"/>
                  </a:solidFill>
                </a:rPr>
                <a:t>    </a:t>
              </a:r>
              <a:r>
                <a:rPr lang="cs-CZ" sz="2000" dirty="0">
                  <a:solidFill>
                    <a:srgbClr val="E80000"/>
                  </a:solidFill>
                </a:rPr>
                <a:t>   </a:t>
              </a:r>
              <a:r>
                <a:rPr lang="cs-CZ" sz="2000" dirty="0" err="1">
                  <a:solidFill>
                    <a:srgbClr val="E80000"/>
                  </a:solidFill>
                </a:rPr>
                <a:t>nonsynonymous</a:t>
              </a:r>
              <a:endParaRPr lang="cs-CZ" sz="2000" dirty="0">
                <a:solidFill>
                  <a:srgbClr val="E80000"/>
                </a:solidFill>
              </a:endParaRPr>
            </a:p>
          </p:txBody>
        </p:sp>
        <p:sp>
          <p:nvSpPr>
            <p:cNvPr id="6156" name="Text Box 17"/>
            <p:cNvSpPr txBox="1">
              <a:spLocks noChangeArrowheads="1"/>
            </p:cNvSpPr>
            <p:nvPr/>
          </p:nvSpPr>
          <p:spPr bwMode="auto">
            <a:xfrm>
              <a:off x="2966" y="3213"/>
              <a:ext cx="817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/>
                <a:t>missense</a:t>
              </a:r>
              <a:endParaRPr lang="cs-CZ" sz="2000" dirty="0"/>
            </a:p>
            <a:p>
              <a:r>
                <a:rPr lang="cs-CZ" sz="2000" dirty="0"/>
                <a:t>nonsense</a:t>
              </a:r>
            </a:p>
          </p:txBody>
        </p:sp>
        <p:sp>
          <p:nvSpPr>
            <p:cNvPr id="6157" name="Line 25"/>
            <p:cNvSpPr>
              <a:spLocks noChangeShapeType="1"/>
            </p:cNvSpPr>
            <p:nvPr/>
          </p:nvSpPr>
          <p:spPr bwMode="auto">
            <a:xfrm flipH="1">
              <a:off x="685" y="2386"/>
              <a:ext cx="131" cy="4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8" name="Line 26"/>
            <p:cNvSpPr>
              <a:spLocks noChangeShapeType="1"/>
            </p:cNvSpPr>
            <p:nvPr/>
          </p:nvSpPr>
          <p:spPr bwMode="auto">
            <a:xfrm>
              <a:off x="1121" y="2398"/>
              <a:ext cx="1526" cy="4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476250" y="5016071"/>
            <a:ext cx="1501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GTC </a:t>
            </a:r>
            <a:r>
              <a:rPr lang="cs-CZ" sz="1800" dirty="0">
                <a:sym typeface="Symbol" pitchFamily="18" charset="2"/>
              </a:rPr>
              <a:t> GTA</a:t>
            </a:r>
          </a:p>
          <a:p>
            <a:r>
              <a:rPr lang="cs-CZ" sz="1800" dirty="0">
                <a:sym typeface="Symbol" pitchFamily="18" charset="2"/>
              </a:rPr>
              <a:t> Val    </a:t>
            </a:r>
            <a:r>
              <a:rPr lang="cs-CZ" sz="1800" dirty="0" err="1">
                <a:sym typeface="Symbol" pitchFamily="18" charset="2"/>
              </a:rPr>
              <a:t>Val</a:t>
            </a:r>
            <a:endParaRPr lang="cs-CZ" sz="1800" dirty="0">
              <a:sym typeface="Symbol" pitchFamily="18" charset="2"/>
            </a:endParaRPr>
          </a:p>
        </p:txBody>
      </p:sp>
      <p:sp>
        <p:nvSpPr>
          <p:cNvPr id="85021" name="Text Box 29"/>
          <p:cNvSpPr txBox="1">
            <a:spLocks noChangeArrowheads="1"/>
          </p:cNvSpPr>
          <p:nvPr/>
        </p:nvSpPr>
        <p:spPr bwMode="auto">
          <a:xfrm>
            <a:off x="2236229" y="5005945"/>
            <a:ext cx="2251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GTC </a:t>
            </a:r>
            <a:r>
              <a:rPr lang="cs-CZ" sz="1800" dirty="0">
                <a:sym typeface="Symbol" pitchFamily="18" charset="2"/>
              </a:rPr>
              <a:t> TTC</a:t>
            </a:r>
          </a:p>
          <a:p>
            <a:r>
              <a:rPr lang="cs-CZ" sz="1800" dirty="0">
                <a:sym typeface="Symbol" pitchFamily="18" charset="2"/>
              </a:rPr>
              <a:t> Val    </a:t>
            </a:r>
            <a:r>
              <a:rPr lang="cs-CZ" sz="1800" dirty="0" err="1">
                <a:sym typeface="Symbol" pitchFamily="18" charset="2"/>
              </a:rPr>
              <a:t>Phe</a:t>
            </a:r>
            <a:endParaRPr lang="cs-CZ" sz="1800" dirty="0">
              <a:sym typeface="Symbol" pitchFamily="18" charset="2"/>
            </a:endParaRPr>
          </a:p>
          <a:p>
            <a:r>
              <a:rPr lang="cs-CZ" sz="1800" dirty="0">
                <a:sym typeface="Symbol" pitchFamily="18" charset="2"/>
              </a:rPr>
              <a:t>AAG  TAG</a:t>
            </a:r>
          </a:p>
          <a:p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err="1">
                <a:sym typeface="Symbol" pitchFamily="18" charset="2"/>
              </a:rPr>
              <a:t>Lys</a:t>
            </a:r>
            <a:r>
              <a:rPr lang="cs-CZ" sz="1800" dirty="0">
                <a:sym typeface="Symbol" pitchFamily="18" charset="2"/>
              </a:rPr>
              <a:t>   </a:t>
            </a:r>
            <a:r>
              <a:rPr lang="cs-CZ" sz="1800" i="1" dirty="0" err="1">
                <a:sym typeface="Symbol" pitchFamily="18" charset="2"/>
              </a:rPr>
              <a:t>ochre</a:t>
            </a:r>
            <a:r>
              <a:rPr lang="cs-CZ" sz="1800" dirty="0">
                <a:sym typeface="Symbol" pitchFamily="18" charset="2"/>
              </a:rPr>
              <a:t> (stop)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0" grpId="0"/>
      <p:bldP spid="85015" grpId="0"/>
      <p:bldP spid="85020" grpId="0"/>
      <p:bldP spid="850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83065" y="766637"/>
            <a:ext cx="3986214" cy="769938"/>
            <a:chOff x="1137" y="2975"/>
            <a:chExt cx="2511" cy="485"/>
          </a:xfrm>
        </p:grpSpPr>
        <p:sp>
          <p:nvSpPr>
            <p:cNvPr id="7175" name="Text Box 6"/>
            <p:cNvSpPr txBox="1">
              <a:spLocks noChangeArrowheads="1"/>
            </p:cNvSpPr>
            <p:nvPr/>
          </p:nvSpPr>
          <p:spPr bwMode="auto">
            <a:xfrm>
              <a:off x="1346" y="3118"/>
              <a:ext cx="230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>
                  <a:solidFill>
                    <a:srgbClr val="E80000"/>
                  </a:solidFill>
                </a:rPr>
                <a:t>indels</a:t>
              </a:r>
              <a:r>
                <a:rPr lang="cs-CZ" sz="2000" b="1" dirty="0"/>
                <a:t> </a:t>
              </a:r>
              <a:r>
                <a:rPr lang="cs-CZ" sz="2000" b="1" dirty="0">
                  <a:sym typeface="Symbol" pitchFamily="18" charset="2"/>
                </a:rPr>
                <a:t> </a:t>
              </a:r>
              <a:r>
                <a:rPr lang="cs-CZ" sz="2000" dirty="0">
                  <a:sym typeface="Symbol" pitchFamily="18" charset="2"/>
                </a:rPr>
                <a:t>shift </a:t>
              </a:r>
              <a:r>
                <a:rPr lang="cs-CZ" sz="2000" dirty="0" err="1">
                  <a:sym typeface="Symbol" pitchFamily="18" charset="2"/>
                </a:rPr>
                <a:t>of</a:t>
              </a:r>
              <a:r>
                <a:rPr lang="cs-CZ" sz="2000" dirty="0">
                  <a:sym typeface="Symbol" pitchFamily="18" charset="2"/>
                </a:rPr>
                <a:t> </a:t>
              </a:r>
              <a:r>
                <a:rPr lang="cs-CZ" sz="2000" dirty="0" err="1">
                  <a:sym typeface="Symbol" pitchFamily="18" charset="2"/>
                </a:rPr>
                <a:t>reading</a:t>
              </a:r>
              <a:r>
                <a:rPr lang="cs-CZ" sz="2000" dirty="0">
                  <a:sym typeface="Symbol" pitchFamily="18" charset="2"/>
                </a:rPr>
                <a:t> </a:t>
              </a:r>
              <a:r>
                <a:rPr lang="cs-CZ" sz="2000" dirty="0" err="1">
                  <a:sym typeface="Symbol" pitchFamily="18" charset="2"/>
                </a:rPr>
                <a:t>frame</a:t>
              </a:r>
              <a:endParaRPr lang="cs-CZ" sz="1800" dirty="0"/>
            </a:p>
          </p:txBody>
        </p:sp>
        <p:sp>
          <p:nvSpPr>
            <p:cNvPr id="7176" name="Text Box 7"/>
            <p:cNvSpPr txBox="1">
              <a:spLocks noChangeArrowheads="1"/>
            </p:cNvSpPr>
            <p:nvPr/>
          </p:nvSpPr>
          <p:spPr bwMode="auto">
            <a:xfrm>
              <a:off x="1137" y="2975"/>
              <a:ext cx="266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sz="4400" dirty="0">
                  <a:latin typeface="Arial Narrow" pitchFamily="34" charset="0"/>
                </a:rPr>
                <a:t>}</a:t>
              </a:r>
            </a:p>
          </p:txBody>
        </p:sp>
      </p:grp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724291" y="5557216"/>
            <a:ext cx="760977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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change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of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allele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frequencies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by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mutations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very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slow</a:t>
            </a:r>
            <a:endParaRPr lang="cs-CZ" dirty="0">
              <a:solidFill>
                <a:srgbClr val="E80000"/>
              </a:solidFill>
            </a:endParaRPr>
          </a:p>
        </p:txBody>
      </p:sp>
      <p:sp>
        <p:nvSpPr>
          <p:cNvPr id="7172" name="Text Box 18"/>
          <p:cNvSpPr txBox="1">
            <a:spLocks noChangeArrowheads="1"/>
          </p:cNvSpPr>
          <p:nvPr/>
        </p:nvSpPr>
        <p:spPr bwMode="auto">
          <a:xfrm>
            <a:off x="476250" y="697899"/>
            <a:ext cx="4402615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cs-CZ" dirty="0" err="1">
                <a:solidFill>
                  <a:srgbClr val="E80000"/>
                </a:solidFill>
              </a:rPr>
              <a:t>insertions</a:t>
            </a: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ACGGT </a:t>
            </a:r>
            <a:r>
              <a:rPr lang="cs-CZ" sz="2000" dirty="0">
                <a:sym typeface="Symbol" pitchFamily="18" charset="2"/>
              </a:rPr>
              <a:t> AC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A</a:t>
            </a:r>
            <a:r>
              <a:rPr lang="cs-CZ" sz="2000" dirty="0">
                <a:sym typeface="Symbol" pitchFamily="18" charset="2"/>
              </a:rPr>
              <a:t>GGT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cs-CZ" dirty="0" err="1">
                <a:solidFill>
                  <a:srgbClr val="E80000"/>
                </a:solidFill>
              </a:rPr>
              <a:t>delections</a:t>
            </a: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A</a:t>
            </a:r>
            <a:r>
              <a:rPr lang="cs-CZ" sz="2000" dirty="0">
                <a:solidFill>
                  <a:srgbClr val="E80000"/>
                </a:solidFill>
              </a:rPr>
              <a:t>C</a:t>
            </a:r>
            <a:r>
              <a:rPr lang="cs-CZ" sz="2000" dirty="0"/>
              <a:t>GGT </a:t>
            </a:r>
            <a:r>
              <a:rPr lang="cs-CZ" sz="2000" dirty="0">
                <a:sym typeface="Symbol" pitchFamily="18" charset="2"/>
              </a:rPr>
              <a:t> AGGT</a:t>
            </a:r>
          </a:p>
        </p:txBody>
      </p:sp>
      <p:sp>
        <p:nvSpPr>
          <p:cNvPr id="87060" name="Text Box 20"/>
          <p:cNvSpPr txBox="1">
            <a:spLocks noChangeArrowheads="1"/>
          </p:cNvSpPr>
          <p:nvPr/>
        </p:nvSpPr>
        <p:spPr bwMode="auto">
          <a:xfrm>
            <a:off x="476250" y="2783874"/>
            <a:ext cx="6237605" cy="210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E80000"/>
                </a:solidFill>
              </a:rPr>
              <a:t>back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mutations</a:t>
            </a:r>
            <a:r>
              <a:rPr lang="cs-CZ" sz="2000" dirty="0"/>
              <a:t>: </a:t>
            </a:r>
            <a:r>
              <a:rPr lang="cs-CZ" sz="2000" dirty="0" err="1"/>
              <a:t>generally</a:t>
            </a:r>
            <a:r>
              <a:rPr lang="cs-CZ" sz="2000" dirty="0"/>
              <a:t> 10-times </a:t>
            </a:r>
            <a:r>
              <a:rPr lang="cs-CZ" sz="2000" dirty="0" err="1"/>
              <a:t>lower</a:t>
            </a:r>
            <a:r>
              <a:rPr lang="cs-CZ" sz="2000" dirty="0"/>
              <a:t> </a:t>
            </a:r>
            <a:r>
              <a:rPr lang="cs-CZ" sz="2000" dirty="0" err="1"/>
              <a:t>frequencies</a:t>
            </a:r>
            <a:br>
              <a:rPr lang="cs-CZ" sz="2000" b="1" dirty="0">
                <a:sym typeface="Symbol" pitchFamily="18" charset="2"/>
              </a:rPr>
            </a:br>
            <a:endParaRPr lang="cs-CZ" sz="2000" b="1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recurrent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mutations</a:t>
            </a:r>
            <a:r>
              <a:rPr lang="cs-CZ" sz="2000" dirty="0">
                <a:sym typeface="Symbol" pitchFamily="18" charset="2"/>
              </a:rPr>
              <a:t>  </a:t>
            </a: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mutation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pressure</a:t>
            </a:r>
            <a:r>
              <a:rPr lang="cs-CZ" sz="2000" dirty="0">
                <a:sym typeface="Symbol" pitchFamily="18" charset="2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cs-CZ" sz="2000" b="1" dirty="0">
                <a:sym typeface="Symbol" pitchFamily="18" charset="2"/>
              </a:rPr>
              <a:t>   </a:t>
            </a:r>
            <a:r>
              <a:rPr lang="cs-CZ" sz="1800" dirty="0">
                <a:sym typeface="Symbol" pitchFamily="18" charset="2"/>
              </a:rPr>
              <a:t>eg. </a:t>
            </a:r>
            <a:r>
              <a:rPr lang="cs-CZ" sz="1800" dirty="0" err="1">
                <a:sym typeface="Symbol" pitchFamily="18" charset="2"/>
              </a:rPr>
              <a:t>when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err="1">
                <a:sym typeface="Symbol" pitchFamily="18" charset="2"/>
              </a:rPr>
              <a:t>allele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err="1">
                <a:sym typeface="Symbol" pitchFamily="18" charset="2"/>
              </a:rPr>
              <a:t>frequency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cs-CZ" sz="1800" i="1" dirty="0">
                <a:sym typeface="Symbol" pitchFamily="18" charset="2"/>
              </a:rPr>
              <a:t>A</a:t>
            </a:r>
            <a:r>
              <a:rPr lang="cs-CZ" sz="1800" dirty="0">
                <a:sym typeface="Symbol" pitchFamily="18" charset="2"/>
              </a:rPr>
              <a:t> = 0,5; 2</a:t>
            </a:r>
            <a:r>
              <a:rPr lang="cs-CZ" sz="1800" i="1" dirty="0">
                <a:sym typeface="Symbol" pitchFamily="18" charset="2"/>
              </a:rPr>
              <a:t>N</a:t>
            </a:r>
            <a:r>
              <a:rPr lang="cs-CZ" sz="1800" dirty="0">
                <a:sym typeface="Symbol" pitchFamily="18" charset="2"/>
              </a:rPr>
              <a:t> = 2000: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   </a:t>
            </a:r>
            <a:r>
              <a:rPr lang="cs-CZ" sz="1800" dirty="0" err="1">
                <a:sym typeface="Symbol" pitchFamily="18" charset="2"/>
              </a:rPr>
              <a:t>after</a:t>
            </a:r>
            <a:r>
              <a:rPr lang="cs-CZ" sz="1800" dirty="0">
                <a:sym typeface="Symbol" pitchFamily="18" charset="2"/>
              </a:rPr>
              <a:t> 1st </a:t>
            </a:r>
            <a:r>
              <a:rPr lang="cs-CZ" sz="1800" dirty="0" err="1">
                <a:sym typeface="Symbol" pitchFamily="18" charset="2"/>
              </a:rPr>
              <a:t>generation</a:t>
            </a:r>
            <a:r>
              <a:rPr lang="cs-CZ" sz="1800" dirty="0">
                <a:sym typeface="Symbol" pitchFamily="18" charset="2"/>
              </a:rPr>
              <a:t>  </a:t>
            </a:r>
            <a:r>
              <a:rPr lang="cs-CZ" sz="1800" i="1" dirty="0">
                <a:sym typeface="Symbol" pitchFamily="18" charset="2"/>
              </a:rPr>
              <a:t>N</a:t>
            </a:r>
            <a:r>
              <a:rPr lang="cs-CZ" sz="1800" dirty="0">
                <a:sym typeface="Symbol" pitchFamily="18" charset="2"/>
              </a:rPr>
              <a:t> = 1001 </a:t>
            </a:r>
            <a:r>
              <a:rPr lang="cs-CZ" sz="1800" dirty="0">
                <a:sym typeface="Symbol"/>
              </a:rPr>
              <a:t> </a:t>
            </a:r>
            <a:r>
              <a:rPr lang="cs-CZ" sz="1800" dirty="0" err="1">
                <a:sym typeface="Symbol"/>
              </a:rPr>
              <a:t>increase</a:t>
            </a:r>
            <a:r>
              <a:rPr lang="cs-CZ" sz="1800" dirty="0">
                <a:sym typeface="Symbol"/>
              </a:rPr>
              <a:t> to</a:t>
            </a:r>
            <a:r>
              <a:rPr lang="cs-CZ" sz="1800" dirty="0">
                <a:sym typeface="Symbol" pitchFamily="18" charset="2"/>
              </a:rPr>
              <a:t> 0,5005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   </a:t>
            </a:r>
            <a:r>
              <a:rPr lang="cs-CZ" sz="1800" dirty="0" err="1">
                <a:sym typeface="Symbol" pitchFamily="18" charset="2"/>
              </a:rPr>
              <a:t>after</a:t>
            </a:r>
            <a:r>
              <a:rPr lang="cs-CZ" sz="1800" dirty="0">
                <a:sym typeface="Symbol" pitchFamily="18" charset="2"/>
              </a:rPr>
              <a:t> 100 </a:t>
            </a:r>
            <a:r>
              <a:rPr lang="cs-CZ" sz="1800" dirty="0" err="1">
                <a:sym typeface="Symbol" pitchFamily="18" charset="2"/>
              </a:rPr>
              <a:t>generations</a:t>
            </a:r>
            <a:r>
              <a:rPr lang="cs-CZ" sz="1800" dirty="0">
                <a:sym typeface="Symbol" pitchFamily="18" charset="2"/>
              </a:rPr>
              <a:t>  0,55 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2" grpId="0" animBg="1"/>
      <p:bldP spid="870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2"/>
          <p:cNvSpPr txBox="1">
            <a:spLocks noChangeArrowheads="1"/>
          </p:cNvSpPr>
          <p:nvPr/>
        </p:nvSpPr>
        <p:spPr bwMode="auto">
          <a:xfrm>
            <a:off x="1098550" y="1190625"/>
            <a:ext cx="187904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inversions</a:t>
            </a:r>
            <a:r>
              <a:rPr lang="en-US" dirty="0">
                <a:solidFill>
                  <a:srgbClr val="E80000"/>
                </a:solidFill>
              </a:rPr>
              <a:t>  </a:t>
            </a:r>
            <a:br>
              <a:rPr lang="en-US" b="1" dirty="0">
                <a:solidFill>
                  <a:srgbClr val="E80000"/>
                </a:solidFill>
              </a:rPr>
            </a:br>
            <a:r>
              <a:rPr lang="en-US" dirty="0">
                <a:solidFill>
                  <a:srgbClr val="E80000"/>
                </a:solidFill>
              </a:rPr>
              <a:t>  </a:t>
            </a:r>
            <a:r>
              <a:rPr lang="cs-CZ" dirty="0" err="1"/>
              <a:t>pericentric</a:t>
            </a:r>
            <a:endParaRPr lang="cs-CZ" dirty="0"/>
          </a:p>
          <a:p>
            <a:r>
              <a:rPr lang="en-US" dirty="0"/>
              <a:t>  </a:t>
            </a:r>
            <a:r>
              <a:rPr lang="cs-CZ" dirty="0" err="1"/>
              <a:t>paracentric</a:t>
            </a:r>
            <a:endParaRPr lang="cs-CZ" dirty="0"/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226297" y="250671"/>
            <a:ext cx="72321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E80000"/>
                </a:solidFill>
              </a:rPr>
              <a:t>Chromosomal</a:t>
            </a:r>
            <a:r>
              <a:rPr lang="cs-CZ" b="1" dirty="0">
                <a:solidFill>
                  <a:srgbClr val="E80000"/>
                </a:solidFill>
              </a:rPr>
              <a:t> </a:t>
            </a:r>
            <a:r>
              <a:rPr lang="cs-CZ" b="1" dirty="0" err="1">
                <a:solidFill>
                  <a:srgbClr val="E80000"/>
                </a:solidFill>
              </a:rPr>
              <a:t>mutations</a:t>
            </a:r>
            <a:r>
              <a:rPr lang="cs-CZ" b="1" dirty="0">
                <a:solidFill>
                  <a:srgbClr val="E80000"/>
                </a:solidFill>
              </a:rPr>
              <a:t> (</a:t>
            </a:r>
            <a:r>
              <a:rPr lang="cs-CZ" b="1" dirty="0" err="1">
                <a:solidFill>
                  <a:srgbClr val="E80000"/>
                </a:solidFill>
              </a:rPr>
              <a:t>chr</a:t>
            </a:r>
            <a:r>
              <a:rPr lang="cs-CZ" b="1" dirty="0">
                <a:solidFill>
                  <a:srgbClr val="E80000"/>
                </a:solidFill>
              </a:rPr>
              <a:t>. </a:t>
            </a:r>
            <a:r>
              <a:rPr lang="cs-CZ" b="1" dirty="0" err="1">
                <a:solidFill>
                  <a:srgbClr val="E80000"/>
                </a:solidFill>
              </a:rPr>
              <a:t>rearrangements</a:t>
            </a:r>
            <a:r>
              <a:rPr lang="cs-CZ" b="1" dirty="0">
                <a:solidFill>
                  <a:srgbClr val="E80000"/>
                </a:solidFill>
              </a:rPr>
              <a:t>)</a:t>
            </a:r>
          </a:p>
        </p:txBody>
      </p:sp>
      <p:pic>
        <p:nvPicPr>
          <p:cNvPr id="8196" name="Picture 5" descr="inver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3675" y="3080952"/>
            <a:ext cx="3494088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26" descr="Rb"/>
          <p:cNvPicPr>
            <a:picLocks noChangeAspect="1" noChangeArrowheads="1"/>
          </p:cNvPicPr>
          <p:nvPr/>
        </p:nvPicPr>
        <p:blipFill>
          <a:blip r:embed="rId4" cstate="print"/>
          <a:srcRect b="68591"/>
          <a:stretch>
            <a:fillRect/>
          </a:stretch>
        </p:blipFill>
        <p:spPr bwMode="auto">
          <a:xfrm>
            <a:off x="4322763" y="1260475"/>
            <a:ext cx="257651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4456113" y="1076325"/>
            <a:ext cx="2360612" cy="1711325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5"/>
          <p:cNvSpPr txBox="1">
            <a:spLocks noChangeArrowheads="1"/>
          </p:cNvSpPr>
          <p:nvPr/>
        </p:nvSpPr>
        <p:spPr bwMode="auto">
          <a:xfrm>
            <a:off x="476250" y="1044918"/>
            <a:ext cx="44646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fusions</a:t>
            </a:r>
            <a:r>
              <a:rPr lang="cs-CZ" dirty="0">
                <a:solidFill>
                  <a:srgbClr val="E80000"/>
                </a:solidFill>
              </a:rPr>
              <a:t> and </a:t>
            </a:r>
            <a:r>
              <a:rPr lang="cs-CZ" dirty="0" err="1">
                <a:solidFill>
                  <a:srgbClr val="E80000"/>
                </a:solidFill>
              </a:rPr>
              <a:t>dissociations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/>
              <a:t>(</a:t>
            </a:r>
            <a:r>
              <a:rPr lang="cs-CZ" dirty="0" err="1"/>
              <a:t>Robertsonian</a:t>
            </a:r>
            <a:r>
              <a:rPr lang="cs-CZ" dirty="0"/>
              <a:t> </a:t>
            </a:r>
            <a:r>
              <a:rPr lang="cs-CZ" dirty="0" err="1"/>
              <a:t>translocations</a:t>
            </a:r>
            <a:r>
              <a:rPr lang="cs-CZ" dirty="0"/>
              <a:t>) </a:t>
            </a:r>
          </a:p>
        </p:txBody>
      </p:sp>
      <p:pic>
        <p:nvPicPr>
          <p:cNvPr id="9223" name="Picture 6" descr="Rb"/>
          <p:cNvPicPr>
            <a:picLocks noChangeAspect="1" noChangeArrowheads="1"/>
          </p:cNvPicPr>
          <p:nvPr/>
        </p:nvPicPr>
        <p:blipFill rotWithShape="1">
          <a:blip r:embed="rId3" cstate="print"/>
          <a:srcRect t="31281" b="28854"/>
          <a:stretch/>
        </p:blipFill>
        <p:spPr bwMode="auto">
          <a:xfrm>
            <a:off x="5921375" y="2278063"/>
            <a:ext cx="2576513" cy="197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762625" y="2336800"/>
            <a:ext cx="2876550" cy="1963351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5" name="Text Box 24"/>
          <p:cNvSpPr txBox="1">
            <a:spLocks noChangeArrowheads="1"/>
          </p:cNvSpPr>
          <p:nvPr/>
        </p:nvSpPr>
        <p:spPr bwMode="auto">
          <a:xfrm>
            <a:off x="476250" y="486976"/>
            <a:ext cx="20858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translocations</a:t>
            </a:r>
            <a:endParaRPr lang="cs-CZ" dirty="0">
              <a:solidFill>
                <a:srgbClr val="E80000"/>
              </a:solidFill>
            </a:endParaRPr>
          </a:p>
        </p:txBody>
      </p:sp>
      <p:pic>
        <p:nvPicPr>
          <p:cNvPr id="11" name="Picture 27" descr="Mu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4370217"/>
            <a:ext cx="35972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8" descr="Mus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" y="5532824"/>
            <a:ext cx="5043487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879475" y="3740537"/>
            <a:ext cx="14157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house </a:t>
            </a:r>
            <a:r>
              <a:rPr lang="cs-CZ" sz="1600" dirty="0" err="1"/>
              <a:t>mouse</a:t>
            </a:r>
            <a:endParaRPr lang="cs-CZ" sz="1600" dirty="0"/>
          </a:p>
        </p:txBody>
      </p:sp>
      <p:pic>
        <p:nvPicPr>
          <p:cNvPr id="14" name="Picture 11" descr="http://www.naturephoto-cz.com/photos/andera/house-mouse-xxx12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2146" y="2457803"/>
            <a:ext cx="2517561" cy="18881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images.slideplayer.com/2/685195/slides/slide_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789" y="512579"/>
            <a:ext cx="7949517" cy="5962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3059</TotalTime>
  <Words>632</Words>
  <Application>Microsoft Office PowerPoint</Application>
  <PresentationFormat>Předvádění na obrazovce (4:3)</PresentationFormat>
  <Paragraphs>234</Paragraphs>
  <Slides>37</Slides>
  <Notes>36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4" baseType="lpstr">
      <vt:lpstr>MS PGothic</vt:lpstr>
      <vt:lpstr>Arial</vt:lpstr>
      <vt:lpstr>Arial Black</vt:lpstr>
      <vt:lpstr>Arial Narrow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</cp:lastModifiedBy>
  <cp:revision>189</cp:revision>
  <dcterms:created xsi:type="dcterms:W3CDTF">2002-02-28T16:27:36Z</dcterms:created>
  <dcterms:modified xsi:type="dcterms:W3CDTF">2017-10-17T12:02:52Z</dcterms:modified>
</cp:coreProperties>
</file>