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57" r:id="rId2"/>
    <p:sldId id="274" r:id="rId3"/>
    <p:sldId id="291" r:id="rId4"/>
    <p:sldId id="292" r:id="rId5"/>
    <p:sldId id="271" r:id="rId6"/>
    <p:sldId id="260" r:id="rId7"/>
    <p:sldId id="294" r:id="rId8"/>
    <p:sldId id="261" r:id="rId9"/>
    <p:sldId id="258" r:id="rId10"/>
    <p:sldId id="295" r:id="rId11"/>
    <p:sldId id="296" r:id="rId12"/>
    <p:sldId id="297" r:id="rId13"/>
    <p:sldId id="276" r:id="rId14"/>
    <p:sldId id="265" r:id="rId15"/>
    <p:sldId id="272" r:id="rId16"/>
    <p:sldId id="277" r:id="rId17"/>
    <p:sldId id="262" r:id="rId18"/>
    <p:sldId id="290" r:id="rId19"/>
    <p:sldId id="263" r:id="rId20"/>
    <p:sldId id="278" r:id="rId21"/>
    <p:sldId id="279" r:id="rId22"/>
    <p:sldId id="264" r:id="rId23"/>
    <p:sldId id="266" r:id="rId24"/>
    <p:sldId id="267" r:id="rId25"/>
    <p:sldId id="268" r:id="rId26"/>
    <p:sldId id="314" r:id="rId27"/>
    <p:sldId id="299" r:id="rId28"/>
    <p:sldId id="280" r:id="rId29"/>
    <p:sldId id="300" r:id="rId30"/>
    <p:sldId id="301" r:id="rId31"/>
    <p:sldId id="306" r:id="rId32"/>
    <p:sldId id="298" r:id="rId33"/>
    <p:sldId id="304" r:id="rId34"/>
    <p:sldId id="305" r:id="rId35"/>
    <p:sldId id="310" r:id="rId36"/>
    <p:sldId id="309" r:id="rId37"/>
    <p:sldId id="315" r:id="rId38"/>
    <p:sldId id="283" r:id="rId39"/>
    <p:sldId id="269" r:id="rId40"/>
    <p:sldId id="308" r:id="rId41"/>
    <p:sldId id="307" r:id="rId42"/>
    <p:sldId id="270" r:id="rId43"/>
    <p:sldId id="284" r:id="rId44"/>
    <p:sldId id="273" r:id="rId45"/>
    <p:sldId id="289" r:id="rId46"/>
    <p:sldId id="286" r:id="rId47"/>
    <p:sldId id="312" r:id="rId48"/>
    <p:sldId id="313" r:id="rId49"/>
    <p:sldId id="287" r:id="rId50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">
          <p15:clr>
            <a:srgbClr val="A4A3A4"/>
          </p15:clr>
        </p15:guide>
        <p15:guide id="2" pos="3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E80000"/>
    <a:srgbClr val="CCECFF"/>
    <a:srgbClr val="99FF66"/>
    <a:srgbClr val="00FF00"/>
    <a:srgbClr val="CCFF99"/>
    <a:srgbClr val="99FF33"/>
    <a:srgbClr val="FF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872" y="108"/>
      </p:cViewPr>
      <p:guideLst>
        <p:guide orient="horz" pos="218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AD-4DB2-B40B-94E64348A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2914112"/>
        <c:axId val="1232903232"/>
      </c:barChart>
      <c:catAx>
        <c:axId val="1232914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2903232"/>
        <c:crosses val="autoZero"/>
        <c:auto val="1"/>
        <c:lblAlgn val="ctr"/>
        <c:lblOffset val="100"/>
        <c:noMultiLvlLbl val="0"/>
      </c:catAx>
      <c:valAx>
        <c:axId val="1232903232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291411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invertIfNegative val="0"/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AD-4952-A456-E5FF0AF84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2911392"/>
        <c:axId val="1232914656"/>
      </c:barChart>
      <c:catAx>
        <c:axId val="1232911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2914656"/>
        <c:crosses val="autoZero"/>
        <c:auto val="1"/>
        <c:lblAlgn val="ctr"/>
        <c:lblOffset val="100"/>
        <c:noMultiLvlLbl val="0"/>
      </c:catAx>
      <c:valAx>
        <c:axId val="1232914656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2911392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0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31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7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50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B1BD4-9D25-4415-8911-66A890D82DD0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794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F015C1-21B4-4501-A762-07C03D6ADFA0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160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E1E559-6AC6-4A3A-95B6-95EAE12F1D39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721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984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808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330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61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69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3266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401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0680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593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198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35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8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2084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1053675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625317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064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05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15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128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18CFE-30D2-466E-9BB9-3C0A01A5BC68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764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95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12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01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29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57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58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2122610" y="432080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Růst výhodné dominantní alely </a:t>
            </a:r>
            <a:r>
              <a:rPr lang="cs-CZ" sz="2400" b="0" i="1" dirty="0">
                <a:solidFill>
                  <a:srgbClr val="E80000"/>
                </a:solidFill>
              </a:rPr>
              <a:t>A</a:t>
            </a:r>
            <a:r>
              <a:rPr lang="cs-CZ" sz="2400" b="0" dirty="0">
                <a:solidFill>
                  <a:srgbClr val="E80000"/>
                </a:solidFill>
              </a:rPr>
              <a:t>: 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/>
              <a:t>čím je </a:t>
            </a:r>
            <a:r>
              <a:rPr lang="cs-CZ" b="0" i="1" dirty="0"/>
              <a:t>s </a:t>
            </a:r>
            <a:r>
              <a:rPr lang="cs-CZ" b="0" dirty="0"/>
              <a:t>větší (tj. selekce silnější), tím je změna  rychlejší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930525" y="336550"/>
            <a:ext cx="3130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Selekce a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frekvence recesivní alely roste velmi pomalu, potom velmi rychle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frekvence dominantní alely roste velmi rychle, potom velmi pomalu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32620" y="463900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nejrychlejší fixace při kodominanci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63320" y="326536"/>
            <a:ext cx="4326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Vliv počáteční frekvence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110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Studium přírodního výběru: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6793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korelace alelových frekvencí mezi populacemi</a:t>
            </a: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0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/>
              <a:t>Adh</a:t>
            </a:r>
            <a:r>
              <a:rPr lang="cs-CZ" sz="2000" b="0" i="1" baseline="30000"/>
              <a:t>F</a:t>
            </a:r>
            <a:r>
              <a:rPr lang="cs-CZ" sz="2000" b="0"/>
              <a:t> u </a:t>
            </a:r>
            <a:r>
              <a:rPr lang="cs-CZ" sz="2000" b="0" i="1"/>
              <a:t>D. melanogaster</a:t>
            </a:r>
            <a:endParaRPr lang="cs-CZ" sz="2000" b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159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odchylky od očekávaných genotypových frekvencí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525463" y="1149716"/>
            <a:ext cx="8188935" cy="5471747"/>
            <a:chOff x="525463" y="1149716"/>
            <a:chExt cx="8188935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34002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změny znaku v čase: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757634" y="2431789"/>
              <a:ext cx="30780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/>
                <a:t>průmyslový melanismus</a:t>
              </a:r>
            </a:p>
            <a:p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 v Británii</a:t>
              </a:r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1877560" y="1745482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7785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experimentální důkazy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</a:p>
          <a:p>
            <a:pPr algn="l"/>
            <a:r>
              <a:rPr lang="cs-CZ" sz="2000" b="0" dirty="0">
                <a:sym typeface="Symbol" pitchFamily="18" charset="2"/>
              </a:rPr>
              <a:t>H.B.D. </a:t>
            </a:r>
            <a:r>
              <a:rPr lang="cs-CZ" sz="2000" b="0" dirty="0" err="1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100" b="0">
                <a:latin typeface="Times New Roman" pitchFamily="18" charset="0"/>
              </a:rPr>
              <a:t/>
            </a:r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 sz="1100" b="0">
                <a:latin typeface="Garamond" pitchFamily="18" charset="0"/>
                <a:cs typeface="Times New Roman" pitchFamily="18" charset="0"/>
              </a:rPr>
              <a:t/>
            </a:r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422061" y="336550"/>
            <a:ext cx="8721939" cy="607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>
                <a:solidFill>
                  <a:srgbClr val="E80000"/>
                </a:solidFill>
              </a:rPr>
              <a:t>Problémy:</a:t>
            </a:r>
            <a:r>
              <a:rPr lang="cs-CZ" sz="2000" b="0" dirty="0"/>
              <a:t/>
            </a:r>
            <a:br>
              <a:rPr lang="cs-CZ" sz="2000" b="0" dirty="0"/>
            </a:b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na </a:t>
            </a:r>
            <a:r>
              <a:rPr lang="cs-CZ" sz="2000" b="0" dirty="0" err="1"/>
              <a:t>melanickém</a:t>
            </a:r>
            <a:r>
              <a:rPr lang="cs-CZ" sz="2000" b="0" dirty="0"/>
              <a:t> zbarvení se podílejí 3 alely, ne jedna 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zvýšení frekvence </a:t>
            </a:r>
            <a:r>
              <a:rPr lang="cs-CZ" sz="2000" b="0" dirty="0" err="1"/>
              <a:t>melanických</a:t>
            </a:r>
            <a:r>
              <a:rPr lang="cs-CZ" sz="2000" b="0" dirty="0"/>
              <a:t> forem ve znečištěných oblastech i u druhů</a:t>
            </a:r>
            <a:br>
              <a:rPr lang="cs-CZ" sz="2000" b="0" dirty="0"/>
            </a:br>
            <a:r>
              <a:rPr lang="cs-CZ" sz="2000" b="0" dirty="0"/>
              <a:t>	neohrožených predací hmyzožravých ptáků (holubi, kočky, </a:t>
            </a:r>
            <a:r>
              <a:rPr lang="cs-CZ" sz="2000" b="0" dirty="0" err="1"/>
              <a:t>někt</a:t>
            </a:r>
            <a:r>
              <a:rPr lang="cs-CZ" sz="2000" b="0" dirty="0"/>
              <a:t>. brouci)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některých oblastech slabá korelace mezi melanismem a imisemi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chyby v experimentu:</a:t>
            </a:r>
            <a:br>
              <a:rPr lang="cs-CZ" sz="2000" b="0" dirty="0"/>
            </a:br>
            <a:r>
              <a:rPr lang="cs-CZ" sz="2000" b="0" dirty="0"/>
              <a:t>	drsnokřídlec přes den na horizontálních větvích, ne na kmeni (jiné druhy</a:t>
            </a:r>
            <a:br>
              <a:rPr lang="cs-CZ" sz="2000" b="0" dirty="0"/>
            </a:br>
            <a:r>
              <a:rPr lang="cs-CZ" sz="2000" b="0" dirty="0"/>
              <a:t>	lišejníků)</a:t>
            </a:r>
            <a:br>
              <a:rPr lang="cs-CZ" sz="2000" b="0" dirty="0"/>
            </a:br>
            <a:r>
              <a:rPr lang="cs-CZ" sz="2000" b="0" dirty="0"/>
              <a:t>	u motýlů i ptáků percepce UV záření (v UV strupovité lišejníky na </a:t>
            </a:r>
            <a:br>
              <a:rPr lang="cs-CZ" sz="2000" b="0" dirty="0"/>
            </a:br>
            <a:r>
              <a:rPr lang="cs-CZ" sz="2000" b="0" dirty="0"/>
              <a:t>	horizontálních větvích tmavé stejně jako </a:t>
            </a:r>
            <a:r>
              <a:rPr lang="cs-CZ" sz="2000" b="0" i="1" dirty="0" err="1"/>
              <a:t>carbonaria</a:t>
            </a:r>
            <a:r>
              <a:rPr lang="cs-CZ" sz="2000" b="0" dirty="0"/>
              <a:t>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laboratorních podmínkách životaschopnost </a:t>
            </a:r>
            <a:r>
              <a:rPr lang="cs-CZ" sz="2000" b="0" i="1" dirty="0" err="1"/>
              <a:t>typica</a:t>
            </a:r>
            <a:r>
              <a:rPr lang="cs-CZ" sz="2000" b="0" dirty="0"/>
              <a:t> o 30 % nižší než </a:t>
            </a:r>
            <a:br>
              <a:rPr lang="cs-CZ" sz="2000" b="0" dirty="0"/>
            </a:br>
            <a:r>
              <a:rPr lang="cs-CZ" sz="2000" b="0" dirty="0"/>
              <a:t>	u </a:t>
            </a:r>
            <a:r>
              <a:rPr lang="cs-CZ" sz="2000" b="0" i="1" dirty="0" err="1"/>
              <a:t>carbonaria</a:t>
            </a:r>
            <a:endParaRPr lang="cs-CZ" sz="2000" b="0" i="1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lepší absorpce slunečního záření u </a:t>
            </a:r>
            <a:r>
              <a:rPr lang="cs-CZ" sz="2000" b="0" dirty="0" err="1"/>
              <a:t>melanické</a:t>
            </a:r>
            <a:r>
              <a:rPr lang="cs-CZ" sz="2000" b="0" dirty="0"/>
              <a:t> formy? </a:t>
            </a:r>
            <a:br>
              <a:rPr lang="cs-CZ" sz="2000" b="0" dirty="0"/>
            </a:br>
            <a:r>
              <a:rPr lang="cs-CZ" sz="2000" b="0" dirty="0"/>
              <a:t>	(slunéčko </a:t>
            </a:r>
            <a:r>
              <a:rPr lang="cs-CZ" sz="2000" b="0" dirty="0" err="1"/>
              <a:t>dvoutečné</a:t>
            </a:r>
            <a:r>
              <a:rPr lang="cs-CZ" sz="2000" b="0" dirty="0"/>
              <a:t>)</a:t>
            </a:r>
          </a:p>
        </p:txBody>
      </p:sp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6182685" y="501720"/>
            <a:ext cx="2371725" cy="584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/>
              <a:t>průmyslový melanismus</a:t>
            </a:r>
          </a:p>
          <a:p>
            <a:r>
              <a:rPr lang="cs-CZ" sz="1600" b="0" i="1"/>
              <a:t>B. betularia</a:t>
            </a:r>
            <a:r>
              <a:rPr lang="cs-CZ" sz="1600" b="0"/>
              <a:t> v Británii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vznik rezistence</a:t>
            </a: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6475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rezistence vůči DDT u komárů (</a:t>
            </a:r>
            <a:r>
              <a:rPr lang="cs-CZ" sz="2000" b="0" i="1" dirty="0" err="1"/>
              <a:t>Anopheles</a:t>
            </a:r>
            <a:r>
              <a:rPr lang="cs-CZ" sz="2000" b="0" dirty="0"/>
              <a:t>, </a:t>
            </a:r>
            <a:r>
              <a:rPr lang="cs-CZ" sz="2000" b="0" i="1" dirty="0" err="1"/>
              <a:t>Aedes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b="0" dirty="0" err="1"/>
              <a:t>Warfarin</a:t>
            </a:r>
            <a:r>
              <a:rPr lang="cs-CZ" b="0" dirty="0"/>
              <a:t> = krevní antikoagulant, inhibující enzym odpovědný za regeneraci vitaminu K (</a:t>
            </a:r>
            <a:r>
              <a:rPr lang="cs-CZ" b="0" dirty="0" err="1"/>
              <a:t>kofaktor</a:t>
            </a:r>
            <a:r>
              <a:rPr lang="cs-CZ" b="0" dirty="0"/>
              <a:t> krevního srážení)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/>
              <a:t>dramatický nárůst frekvence rezistentní alely R po aplikaci Warfarinu</a:t>
            </a:r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197427" y="5269158"/>
            <a:ext cx="2628900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/>
              <a:t>alela R je vzhledem k rezistenci </a:t>
            </a:r>
            <a:r>
              <a:rPr lang="cs-CZ" sz="1600" b="0" i="1"/>
              <a:t>dominantní</a:t>
            </a:r>
            <a:r>
              <a:rPr lang="cs-CZ" sz="1600" b="0"/>
              <a:t>, ale vzhledem ke zvýšené potřebě vit. K </a:t>
            </a:r>
            <a:r>
              <a:rPr lang="cs-CZ" sz="1600" b="0" i="1"/>
              <a:t>recesivní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487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rezistence vůči </a:t>
            </a:r>
            <a:r>
              <a:rPr lang="cs-CZ" sz="2000" b="0" dirty="0" err="1"/>
              <a:t>Warfarinu</a:t>
            </a:r>
            <a:r>
              <a:rPr lang="cs-CZ" sz="2000" b="0" dirty="0"/>
              <a:t> u potkanů: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pic>
        <p:nvPicPr>
          <p:cNvPr id="72708" name="Picture 4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65970"/>
          <a:stretch>
            <a:fillRect/>
          </a:stretch>
        </p:blipFill>
        <p:spPr bwMode="auto">
          <a:xfrm>
            <a:off x="954088" y="1958975"/>
            <a:ext cx="245586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08546" name="AutoShape 2"/>
          <p:cNvSpPr>
            <a:spLocks noChangeArrowheads="1"/>
          </p:cNvSpPr>
          <p:nvPr/>
        </p:nvSpPr>
        <p:spPr bwMode="auto">
          <a:xfrm>
            <a:off x="3511550" y="1250950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sp>
        <p:nvSpPr>
          <p:cNvPr id="108547" name="AutoShape 3"/>
          <p:cNvSpPr>
            <a:spLocks noChangeArrowheads="1"/>
          </p:cNvSpPr>
          <p:nvPr/>
        </p:nvSpPr>
        <p:spPr bwMode="auto">
          <a:xfrm>
            <a:off x="3379788" y="4114800"/>
            <a:ext cx="2028825" cy="536575"/>
          </a:xfrm>
          <a:prstGeom prst="wedgeRectCallout">
            <a:avLst>
              <a:gd name="adj1" fmla="val -127449"/>
              <a:gd name="adj2" fmla="val -17093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původní průměr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animBg="1"/>
      <p:bldP spid="108546" grpId="0" animBg="1"/>
      <p:bldP spid="10854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277232" y="556182"/>
            <a:ext cx="2627870" cy="31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729922" y="219075"/>
            <a:ext cx="4035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Evoluce přírodním výběrem: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922635" y="1062682"/>
            <a:ext cx="4886497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Všechny organismy </a:t>
            </a:r>
            <a:endParaRPr lang="en-US" sz="2000" b="0" dirty="0"/>
          </a:p>
          <a:p>
            <a:r>
              <a:rPr lang="cs-CZ" sz="2000" b="0" dirty="0"/>
              <a:t>produkují více potomstva, než kolik může přežít a rozmnožit se.</a:t>
            </a:r>
            <a:r>
              <a:rPr lang="cs-CZ" sz="2000" b="0" dirty="0">
                <a:latin typeface="Times New Roman" pitchFamily="18" charset="0"/>
              </a:rPr>
              <a:t/>
            </a:r>
            <a:br>
              <a:rPr lang="cs-CZ" sz="2000" b="0" dirty="0">
                <a:latin typeface="Times New Roman" pitchFamily="18" charset="0"/>
              </a:rPr>
            </a:b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Mezi jedinci (genotypy) existují geneticky podmíněné rozdíly v přežívání a reprodukci.</a:t>
            </a:r>
            <a:r>
              <a:rPr lang="cs-CZ" sz="2400" b="0" dirty="0">
                <a:latin typeface="Times New Roman" pitchFamily="18" charset="0"/>
              </a:rPr>
              <a:t/>
            </a:r>
            <a:br>
              <a:rPr lang="cs-CZ" sz="2400" b="0" dirty="0">
                <a:latin typeface="Times New Roman" pitchFamily="18" charset="0"/>
              </a:rPr>
            </a:br>
            <a:endParaRPr lang="cs-CZ" sz="2400" b="0" dirty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645762" y="4065503"/>
            <a:ext cx="6176962" cy="2565400"/>
          </a:xfrm>
          <a:prstGeom prst="wedgeEllipseCallout">
            <a:avLst>
              <a:gd name="adj1" fmla="val -23487"/>
              <a:gd name="adj2" fmla="val -10960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sz="2000" b="0" dirty="0"/>
              <a:t>V každé generaci dochází k odlišnému přispění jednotlivých genotypů do generace následující, tj. nejschopnější genotypy přispívají do genofondu více než genotypy méně schopné.</a:t>
            </a:r>
          </a:p>
          <a:p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 r="32622"/>
          <a:stretch>
            <a:fillRect/>
          </a:stretch>
        </p:blipFill>
        <p:spPr bwMode="auto">
          <a:xfrm>
            <a:off x="954088" y="1958975"/>
            <a:ext cx="4862512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6607175" y="2770188"/>
            <a:ext cx="2028825" cy="1346200"/>
          </a:xfrm>
          <a:prstGeom prst="wedgeRectCallout">
            <a:avLst>
              <a:gd name="adj1" fmla="val -146088"/>
              <a:gd name="adj2" fmla="val 541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nejvyšší fitness mají jedinci s průměrným fenotypem</a:t>
            </a: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5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7" grpId="0" animBg="1"/>
      <p:bldP spid="115720" grpId="0" animBg="1"/>
      <p:bldP spid="1157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Select5"/>
          <p:cNvPicPr>
            <a:picLocks noChangeAspect="1" noChangeArrowheads="1"/>
          </p:cNvPicPr>
          <p:nvPr/>
        </p:nvPicPr>
        <p:blipFill>
          <a:blip r:embed="rId3" cstate="print"/>
          <a:srcRect t="5614"/>
          <a:stretch>
            <a:fillRect/>
          </a:stretch>
        </p:blipFill>
        <p:spPr bwMode="auto">
          <a:xfrm>
            <a:off x="954088" y="1958975"/>
            <a:ext cx="7216775" cy="298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757613" y="1354138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159500" y="1350963"/>
            <a:ext cx="17399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disruptivní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895975" y="5116513"/>
            <a:ext cx="2390775" cy="1077912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heterogenní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potlačení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větší rozptyl</a:t>
            </a: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335088" y="135096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usměrňující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94100" y="5116513"/>
            <a:ext cx="1890713" cy="107791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b="0"/>
              <a:t>menší rozptyl</a:t>
            </a:r>
          </a:p>
        </p:txBody>
      </p:sp>
      <p:sp>
        <p:nvSpPr>
          <p:cNvPr id="18441" name="Text Box 10"/>
          <p:cNvSpPr txBox="1">
            <a:spLocks noChangeArrowheads="1"/>
          </p:cNvSpPr>
          <p:nvPr/>
        </p:nvSpPr>
        <p:spPr bwMode="auto">
          <a:xfrm>
            <a:off x="966788" y="5116513"/>
            <a:ext cx="2401887" cy="1354137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/>
              <a:t>konzistentní změna </a:t>
            </a:r>
            <a:br>
              <a:rPr lang="cs-CZ" b="0"/>
            </a:br>
            <a:r>
              <a:rPr lang="cs-CZ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b="0"/>
              <a:t>stejný rozptyl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 animBg="1"/>
      <p:bldP spid="1177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877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stabilizující selekce - porodní hmotnost u člověka</a:t>
            </a: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mortalita</a:t>
            </a:r>
          </a:p>
          <a:p>
            <a:r>
              <a:rPr lang="cs-CZ" sz="1600" b="0"/>
              <a:t>(logaritmické měřítko)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2440966" y="336550"/>
            <a:ext cx="44630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a mutace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247775" y="1284288"/>
            <a:ext cx="631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vznik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grpSp>
        <p:nvGrpSpPr>
          <p:cNvPr id="20486" name="Group 35"/>
          <p:cNvGrpSpPr>
            <a:grpSpLocks/>
          </p:cNvGrpSpPr>
          <p:nvPr/>
        </p:nvGrpSpPr>
        <p:grpSpPr bwMode="auto">
          <a:xfrm>
            <a:off x="1195388" y="2886076"/>
            <a:ext cx="679450" cy="693738"/>
            <a:chOff x="1620" y="1275"/>
            <a:chExt cx="428" cy="437"/>
          </a:xfrm>
        </p:grpSpPr>
        <p:sp>
          <p:nvSpPr>
            <p:cNvPr id="20501" name="Line 19"/>
            <p:cNvSpPr>
              <a:spLocks noChangeShapeType="1"/>
            </p:cNvSpPr>
            <p:nvPr/>
          </p:nvSpPr>
          <p:spPr bwMode="auto">
            <a:xfrm>
              <a:off x="1920" y="1517"/>
              <a:ext cx="128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502" name="Rectangle 20"/>
            <p:cNvSpPr>
              <a:spLocks noChangeArrowheads="1"/>
            </p:cNvSpPr>
            <p:nvPr/>
          </p:nvSpPr>
          <p:spPr bwMode="auto">
            <a:xfrm>
              <a:off x="1935" y="1482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503" name="Rectangle 21"/>
            <p:cNvSpPr>
              <a:spLocks noChangeArrowheads="1"/>
            </p:cNvSpPr>
            <p:nvPr/>
          </p:nvSpPr>
          <p:spPr bwMode="auto">
            <a:xfrm>
              <a:off x="1620" y="1393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504" name="Rectangle 22"/>
            <p:cNvSpPr>
              <a:spLocks noChangeArrowheads="1"/>
            </p:cNvSpPr>
            <p:nvPr/>
          </p:nvSpPr>
          <p:spPr bwMode="auto">
            <a:xfrm>
              <a:off x="1928" y="1275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5" name="Rectangle 23"/>
            <p:cNvSpPr>
              <a:spLocks noChangeArrowheads="1"/>
            </p:cNvSpPr>
            <p:nvPr/>
          </p:nvSpPr>
          <p:spPr bwMode="auto">
            <a:xfrm>
              <a:off x="1768" y="1371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grpSp>
        <p:nvGrpSpPr>
          <p:cNvPr id="20488" name="Group 36"/>
          <p:cNvGrpSpPr>
            <a:grpSpLocks/>
          </p:cNvGrpSpPr>
          <p:nvPr/>
        </p:nvGrpSpPr>
        <p:grpSpPr bwMode="auto">
          <a:xfrm>
            <a:off x="7239000" y="2878138"/>
            <a:ext cx="915988" cy="739775"/>
            <a:chOff x="4512" y="1249"/>
            <a:chExt cx="577" cy="466"/>
          </a:xfrm>
        </p:grpSpPr>
        <p:sp>
          <p:nvSpPr>
            <p:cNvPr id="20492" name="Line 25"/>
            <p:cNvSpPr>
              <a:spLocks noChangeShapeType="1"/>
            </p:cNvSpPr>
            <p:nvPr/>
          </p:nvSpPr>
          <p:spPr bwMode="auto">
            <a:xfrm>
              <a:off x="4942" y="1501"/>
              <a:ext cx="129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3" name="Line 26"/>
            <p:cNvSpPr>
              <a:spLocks noChangeShapeType="1"/>
            </p:cNvSpPr>
            <p:nvPr/>
          </p:nvSpPr>
          <p:spPr bwMode="auto">
            <a:xfrm flipV="1">
              <a:off x="4812" y="1532"/>
              <a:ext cx="28" cy="1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4" name="Line 27"/>
            <p:cNvSpPr>
              <a:spLocks noChangeShapeType="1"/>
            </p:cNvSpPr>
            <p:nvPr/>
          </p:nvSpPr>
          <p:spPr bwMode="auto">
            <a:xfrm>
              <a:off x="4840" y="1532"/>
              <a:ext cx="43" cy="183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5" name="Line 28"/>
            <p:cNvSpPr>
              <a:spLocks noChangeShapeType="1"/>
            </p:cNvSpPr>
            <p:nvPr/>
          </p:nvSpPr>
          <p:spPr bwMode="auto">
            <a:xfrm flipV="1">
              <a:off x="4883" y="1249"/>
              <a:ext cx="44" cy="466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6" name="Line 29"/>
            <p:cNvSpPr>
              <a:spLocks noChangeShapeType="1"/>
            </p:cNvSpPr>
            <p:nvPr/>
          </p:nvSpPr>
          <p:spPr bwMode="auto">
            <a:xfrm>
              <a:off x="4927" y="1249"/>
              <a:ext cx="162" cy="1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0497" name="Rectangle 30"/>
            <p:cNvSpPr>
              <a:spLocks noChangeArrowheads="1"/>
            </p:cNvSpPr>
            <p:nvPr/>
          </p:nvSpPr>
          <p:spPr bwMode="auto">
            <a:xfrm>
              <a:off x="4953" y="1458"/>
              <a:ext cx="96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s</a:t>
              </a:r>
              <a:endParaRPr lang="cs-CZ" sz="2400" dirty="0"/>
            </a:p>
          </p:txBody>
        </p:sp>
        <p:sp>
          <p:nvSpPr>
            <p:cNvPr id="20498" name="Rectangle 31"/>
            <p:cNvSpPr>
              <a:spLocks noChangeArrowheads="1"/>
            </p:cNvSpPr>
            <p:nvPr/>
          </p:nvSpPr>
          <p:spPr bwMode="auto">
            <a:xfrm>
              <a:off x="4512" y="1378"/>
              <a:ext cx="10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>
                  <a:solidFill>
                    <a:srgbClr val="000000"/>
                  </a:solidFill>
                </a:rPr>
                <a:t>q</a:t>
              </a:r>
              <a:endParaRPr lang="cs-CZ" sz="2400"/>
            </a:p>
          </p:txBody>
        </p:sp>
        <p:sp>
          <p:nvSpPr>
            <p:cNvPr id="20499" name="Rectangle 32"/>
            <p:cNvSpPr>
              <a:spLocks noChangeArrowheads="1"/>
            </p:cNvSpPr>
            <p:nvPr/>
          </p:nvSpPr>
          <p:spPr bwMode="auto">
            <a:xfrm>
              <a:off x="4951" y="1260"/>
              <a:ext cx="1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 i="1" dirty="0">
                  <a:solidFill>
                    <a:srgbClr val="000000"/>
                  </a:solidFill>
                </a:rPr>
                <a:t>μ</a:t>
              </a:r>
              <a:endParaRPr lang="cs-CZ" sz="2400" i="1" dirty="0"/>
            </a:p>
          </p:txBody>
        </p:sp>
        <p:sp>
          <p:nvSpPr>
            <p:cNvPr id="20500" name="Rectangle 33"/>
            <p:cNvSpPr>
              <a:spLocks noChangeArrowheads="1"/>
            </p:cNvSpPr>
            <p:nvPr/>
          </p:nvSpPr>
          <p:spPr bwMode="auto">
            <a:xfrm>
              <a:off x="4660" y="1356"/>
              <a:ext cx="112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cs-CZ" sz="2400" b="0">
                  <a:solidFill>
                    <a:srgbClr val="000000"/>
                  </a:solidFill>
                </a:rPr>
                <a:t>=</a:t>
              </a:r>
              <a:endParaRPr lang="cs-CZ" sz="2400"/>
            </a:p>
          </p:txBody>
        </p:sp>
      </p:grp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571264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recesivita: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 err="1">
                <a:solidFill>
                  <a:srgbClr val="E80000"/>
                </a:solidFill>
              </a:rPr>
              <a:t>Mullerův</a:t>
            </a:r>
            <a:r>
              <a:rPr lang="cs-CZ" sz="2000" b="0" dirty="0">
                <a:solidFill>
                  <a:srgbClr val="E80000"/>
                </a:solidFill>
              </a:rPr>
              <a:t>-</a:t>
            </a:r>
            <a:r>
              <a:rPr lang="cs-CZ" sz="2000" b="0" dirty="0" err="1">
                <a:solidFill>
                  <a:srgbClr val="E80000"/>
                </a:solidFill>
              </a:rPr>
              <a:t>Haldaneův</a:t>
            </a:r>
            <a:r>
              <a:rPr lang="cs-CZ" sz="2000" b="0" dirty="0">
                <a:solidFill>
                  <a:srgbClr val="E80000"/>
                </a:solidFill>
              </a:rPr>
              <a:t> princip:</a:t>
            </a:r>
          </a:p>
          <a:p>
            <a:pPr algn="l"/>
            <a:endParaRPr lang="cs-CZ" sz="2000" dirty="0">
              <a:solidFill>
                <a:srgbClr val="E80000"/>
              </a:solidFill>
            </a:endParaRP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Bez ohledu na dominanci/recesivitu škodlivé mutace je její vliv </a:t>
            </a: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na snížení fitness populace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u="sng" dirty="0"/>
              <a:t>nezávislý na tom, do jaké míry je škodlivá</a:t>
            </a:r>
            <a:r>
              <a:rPr lang="cs-CZ" sz="2000" b="0" dirty="0"/>
              <a:t>.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395965" y="1808703"/>
            <a:ext cx="1748413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slabší selekce </a:t>
            </a: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frekvence vyšší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1748413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úplné recesivitě (</a:t>
            </a:r>
            <a:r>
              <a:rPr kumimoji="0" lang="cs-CZ" sz="1600" b="0" i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cs-CZ" sz="1600" b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frekvence vyšší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9" name="Rectangle 25"/>
          <p:cNvSpPr>
            <a:spLocks noChangeArrowheads="1"/>
          </p:cNvSpPr>
          <p:nvPr/>
        </p:nvSpPr>
        <p:spPr bwMode="auto">
          <a:xfrm>
            <a:off x="6022975" y="2301875"/>
            <a:ext cx="2765425" cy="598488"/>
          </a:xfrm>
          <a:prstGeom prst="rect">
            <a:avLst/>
          </a:prstGeom>
          <a:solidFill>
            <a:srgbClr val="99FF33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034088" y="1976438"/>
            <a:ext cx="2752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/>
              <a:t>1. </a:t>
            </a:r>
            <a:r>
              <a:rPr lang="en-US" b="0" i="1"/>
              <a:t>m&gt;s</a:t>
            </a:r>
            <a:r>
              <a:rPr lang="en-US" b="0"/>
              <a:t> </a:t>
            </a:r>
            <a:r>
              <a:rPr lang="en-US" b="0">
                <a:sym typeface="Symbol" pitchFamily="18" charset="2"/>
              </a:rPr>
              <a:t> fixace alely</a:t>
            </a:r>
            <a:endParaRPr lang="cs-CZ" b="0">
              <a:sym typeface="Symbol" pitchFamily="18" charset="2"/>
            </a:endParaRPr>
          </a:p>
          <a:p>
            <a:pPr marL="457200" indent="-457200" algn="l"/>
            <a:r>
              <a:rPr lang="en-US" b="0"/>
              <a:t>2. </a:t>
            </a:r>
            <a:r>
              <a:rPr lang="en-US" b="0" i="1"/>
              <a:t>m&lt;s </a:t>
            </a:r>
            <a:r>
              <a:rPr lang="en-US" b="0">
                <a:sym typeface="Symbol" pitchFamily="18" charset="2"/>
              </a:rPr>
              <a:t> eliminace alely</a:t>
            </a:r>
          </a:p>
          <a:p>
            <a:pPr marL="457200" indent="-457200" algn="l"/>
            <a:r>
              <a:rPr lang="en-US" b="0">
                <a:sym typeface="Symbol" pitchFamily="18" charset="2"/>
              </a:rPr>
              <a:t>3. </a:t>
            </a:r>
            <a:r>
              <a:rPr lang="en-US" b="0" i="1">
                <a:sym typeface="Symbol" pitchFamily="18" charset="2"/>
              </a:rPr>
              <a:t>m=s</a:t>
            </a:r>
            <a:r>
              <a:rPr lang="en-US" b="0">
                <a:sym typeface="Symbol" pitchFamily="18" charset="2"/>
              </a:rPr>
              <a:t>  </a:t>
            </a:r>
            <a:r>
              <a:rPr lang="en-US" b="0">
                <a:solidFill>
                  <a:srgbClr val="E60000"/>
                </a:solidFill>
                <a:sym typeface="Symbol" pitchFamily="18" charset="2"/>
              </a:rPr>
              <a:t>polymorfismus</a:t>
            </a:r>
            <a:endParaRPr lang="cs-CZ" b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2390463" y="336550"/>
            <a:ext cx="456567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a migrace</a:t>
            </a:r>
          </a:p>
        </p:txBody>
      </p: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636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„vtok“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sp>
        <p:nvSpPr>
          <p:cNvPr id="77850" name="Text Box 26"/>
          <p:cNvSpPr txBox="1">
            <a:spLocks noChangeArrowheads="1"/>
          </p:cNvSpPr>
          <p:nvPr/>
        </p:nvSpPr>
        <p:spPr bwMode="auto">
          <a:xfrm>
            <a:off x="6027738" y="3378200"/>
            <a:ext cx="2749550" cy="400050"/>
          </a:xfrm>
          <a:prstGeom prst="rect">
            <a:avLst/>
          </a:prstGeom>
          <a:solidFill>
            <a:srgbClr val="99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sz="2000" b="0">
                <a:solidFill>
                  <a:srgbClr val="E60000"/>
                </a:solidFill>
              </a:rPr>
              <a:t>divergence mezi d</a:t>
            </a:r>
            <a:r>
              <a:rPr lang="cs-CZ" sz="2000" b="0">
                <a:solidFill>
                  <a:srgbClr val="E60000"/>
                </a:solidFill>
              </a:rPr>
              <a:t>émy</a:t>
            </a:r>
            <a:endParaRPr lang="cs-CZ" sz="2000" b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 err="1" smtClean="0"/>
              <a:t>w</a:t>
            </a:r>
            <a:r>
              <a:rPr lang="cs-CZ" b="0" i="1" baseline="-25000" dirty="0" err="1" smtClean="0"/>
              <a:t>Aa</a:t>
            </a:r>
            <a:r>
              <a:rPr lang="cs-CZ" b="0" dirty="0" smtClean="0"/>
              <a:t> </a:t>
            </a:r>
            <a:r>
              <a:rPr lang="cs-CZ" b="0" dirty="0"/>
              <a:t>intermediární</a:t>
            </a:r>
            <a:endParaRPr lang="cs-CZ" sz="1600" b="0" dirty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730875" y="4241800"/>
            <a:ext cx="11811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 err="1" smtClean="0"/>
              <a:t>w</a:t>
            </a:r>
            <a:r>
              <a:rPr lang="cs-CZ" b="0" i="1" baseline="-25000" dirty="0" err="1" smtClean="0"/>
              <a:t>Aa</a:t>
            </a:r>
            <a:r>
              <a:rPr lang="cs-CZ" b="0" dirty="0" smtClean="0"/>
              <a:t> </a:t>
            </a:r>
            <a:r>
              <a:rPr lang="cs-CZ" b="0" dirty="0"/>
              <a:t>vyšší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9" grpId="0" animBg="1"/>
      <p:bldP spid="778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7435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Selektivní výhoda heterozygotů = superdominance</a:t>
            </a:r>
            <a:br>
              <a:rPr lang="cs-CZ" sz="2400" b="0" dirty="0">
                <a:solidFill>
                  <a:srgbClr val="E80000"/>
                </a:solidFill>
              </a:rPr>
            </a:br>
            <a:r>
              <a:rPr lang="cs-CZ" sz="2400" b="0" dirty="0">
                <a:solidFill>
                  <a:srgbClr val="E80000"/>
                </a:solidFill>
              </a:rPr>
              <a:t>	(</a:t>
            </a:r>
            <a:r>
              <a:rPr lang="cs-CZ" sz="2400" b="0" i="1" dirty="0" err="1">
                <a:solidFill>
                  <a:srgbClr val="E80000"/>
                </a:solidFill>
              </a:rPr>
              <a:t>overdominance</a:t>
            </a:r>
            <a:r>
              <a:rPr lang="cs-CZ" sz="2400" b="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38566" y="336550"/>
            <a:ext cx="300755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Balancující selekce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&lt;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&gt;</a:t>
            </a:r>
            <a:r>
              <a:rPr lang="en-GB" sz="3600" b="0" i="1" dirty="0"/>
              <a:t>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endParaRPr lang="cs-CZ" sz="3600" b="0" i="1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heterozygotů je vyšší než </a:t>
            </a:r>
            <a:r>
              <a:rPr lang="cs-CZ" b="0" i="1" dirty="0"/>
              <a:t>w</a:t>
            </a:r>
            <a:r>
              <a:rPr lang="cs-CZ" b="0" dirty="0"/>
              <a:t> homozygotů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&lt;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&gt;</a:t>
            </a:r>
            <a:r>
              <a:rPr lang="en-GB" sz="2400" b="0" i="1" dirty="0"/>
              <a:t>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endParaRPr lang="cs-CZ" sz="24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9863" y="5767165"/>
            <a:ext cx="61093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/>
              <a:t>Selekce udržuje </a:t>
            </a:r>
            <a:r>
              <a:rPr lang="cs-CZ" sz="2400" b="0" dirty="0">
                <a:solidFill>
                  <a:srgbClr val="E80000"/>
                </a:solidFill>
              </a:rPr>
              <a:t>rovnovážný polymorfismus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986637" y="1600222"/>
            <a:ext cx="126948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frekvence četnější alely klesá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311437" y="3622158"/>
            <a:ext cx="1269480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frekvence vzácnější alely roste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balancovaný polymorfismus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6054" y="567488"/>
            <a:ext cx="4555525" cy="3638567"/>
          </a:xfrm>
          <a:prstGeom prst="rect">
            <a:avLst/>
          </a:prstGeom>
          <a:effectLst/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3716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srpkovitá anémie a malárie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5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34124" y="4778206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/>
              <a:t>p</a:t>
            </a:r>
            <a:r>
              <a:rPr lang="cs-CZ" b="0" dirty="0"/>
              <a:t>ř</a:t>
            </a:r>
            <a:r>
              <a:rPr lang="en-GB" b="0" dirty="0" err="1"/>
              <a:t>ed</a:t>
            </a:r>
            <a:r>
              <a:rPr lang="en-GB" b="0" dirty="0"/>
              <a:t> </a:t>
            </a:r>
            <a:r>
              <a:rPr lang="en-GB" b="0" dirty="0">
                <a:sym typeface="Symbol"/>
              </a:rPr>
              <a:t></a:t>
            </a:r>
            <a:r>
              <a:rPr lang="en-GB" b="0" dirty="0"/>
              <a:t> </a:t>
            </a:r>
            <a:r>
              <a:rPr lang="cs-CZ" b="0" dirty="0"/>
              <a:t>2000 lety expanze skupiny </a:t>
            </a:r>
            <a:r>
              <a:rPr lang="cs-CZ" b="0" dirty="0" err="1"/>
              <a:t>bantu</a:t>
            </a:r>
            <a:endParaRPr lang="cs-CZ" b="0" dirty="0"/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vypalování savan a pralesů, růst populační hustoty  vhodné podmínky pro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komáry </a:t>
            </a:r>
            <a:r>
              <a:rPr lang="cs-CZ" b="0" i="1" dirty="0" err="1">
                <a:sym typeface="Symbol" pitchFamily="18" charset="2"/>
              </a:rPr>
              <a:t>Anopheles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</a:t>
            </a:r>
            <a:r>
              <a:rPr lang="cs-CZ" b="0" i="1" dirty="0">
                <a:sym typeface="Symbol" pitchFamily="18" charset="2"/>
              </a:rPr>
              <a:t>A</a:t>
            </a:r>
            <a:r>
              <a:rPr lang="cs-CZ" b="0" dirty="0">
                <a:sym typeface="Symbol" pitchFamily="18" charset="2"/>
              </a:rPr>
              <a:t>. </a:t>
            </a:r>
            <a:r>
              <a:rPr lang="cs-CZ" b="0" i="1" dirty="0" err="1">
                <a:sym typeface="Symbol" pitchFamily="18" charset="2"/>
              </a:rPr>
              <a:t>gambiae</a:t>
            </a:r>
            <a:r>
              <a:rPr lang="cs-CZ" b="0" dirty="0">
                <a:sym typeface="Symbol" pitchFamily="18" charset="2"/>
              </a:rPr>
              <a:t>), hostitele zimničky tropické (</a:t>
            </a:r>
            <a:r>
              <a:rPr lang="cs-CZ" b="0" i="1" dirty="0" err="1">
                <a:sym typeface="Symbol" pitchFamily="18" charset="2"/>
              </a:rPr>
              <a:t>Plasmodium</a:t>
            </a:r>
            <a:r>
              <a:rPr lang="cs-CZ" b="0" i="1" dirty="0">
                <a:sym typeface="Symbol" pitchFamily="18" charset="2"/>
              </a:rPr>
              <a:t> </a:t>
            </a:r>
            <a:br>
              <a:rPr lang="cs-CZ" b="0" i="1" dirty="0">
                <a:sym typeface="Symbol" pitchFamily="18" charset="2"/>
              </a:rPr>
            </a:br>
            <a:r>
              <a:rPr lang="cs-CZ" b="0" i="1" dirty="0">
                <a:sym typeface="Symbol" pitchFamily="18" charset="2"/>
              </a:rPr>
              <a:t>     </a:t>
            </a:r>
            <a:r>
              <a:rPr lang="cs-CZ" b="0" i="1" dirty="0" err="1">
                <a:sym typeface="Symbol" pitchFamily="18" charset="2"/>
              </a:rPr>
              <a:t>falciparum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	</a:t>
            </a:r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malárie</a:t>
            </a:r>
            <a:endParaRPr lang="cs-CZ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8025" y="2997890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srpkovitá anémie: </a:t>
            </a:r>
            <a:r>
              <a:rPr lang="cs-CZ" b="0" dirty="0">
                <a:sym typeface="Symbol" pitchFamily="18" charset="2"/>
              </a:rPr>
              <a:t>alela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ym typeface="Symbol" pitchFamily="18" charset="2"/>
              </a:rPr>
              <a:t>: substituce 1 AA na 6. pozici v 6. kodonu genu -</a:t>
            </a:r>
            <a:r>
              <a:rPr lang="cs-CZ" b="0" dirty="0" err="1">
                <a:sym typeface="Symbol" pitchFamily="18" charset="2"/>
              </a:rPr>
              <a:t>Hb</a:t>
            </a:r>
            <a:r>
              <a:rPr lang="cs-CZ" b="0" dirty="0">
                <a:sym typeface="Symbol" pitchFamily="18" charset="2"/>
              </a:rPr>
              <a:t>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364647" y="336550"/>
            <a:ext cx="40030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Srpkovitá anémie a malárie:</a:t>
            </a: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33218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při nízkých koncentracích O</a:t>
            </a:r>
            <a:r>
              <a:rPr lang="cs-CZ" b="0" baseline="-25000" dirty="0">
                <a:sym typeface="Symbol" pitchFamily="18" charset="2"/>
              </a:rPr>
              <a:t>2</a:t>
            </a:r>
            <a:r>
              <a:rPr lang="cs-CZ" b="0" dirty="0">
                <a:sym typeface="Symbol" pitchFamily="18" charset="2"/>
              </a:rPr>
              <a:t>  tvorba podlouhlých krystalů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chudokrevnost</a:t>
            </a:r>
            <a:r>
              <a:rPr lang="cs-CZ" b="0" dirty="0">
                <a:sym typeface="Symbol" pitchFamily="18" charset="2"/>
              </a:rPr>
              <a:t> (anémie)</a:t>
            </a: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AS</a:t>
            </a:r>
            <a:r>
              <a:rPr lang="cs-CZ" b="0" dirty="0">
                <a:sym typeface="Symbol" pitchFamily="18" charset="2"/>
              </a:rPr>
              <a:t> – pouze přenos anémie, </a:t>
            </a:r>
            <a:r>
              <a:rPr lang="cs-CZ" b="0" i="1" dirty="0">
                <a:sym typeface="Symbol" pitchFamily="18" charset="2"/>
              </a:rPr>
              <a:t>SS</a:t>
            </a:r>
            <a:r>
              <a:rPr lang="cs-CZ" b="0" dirty="0">
                <a:sym typeface="Symbol" pitchFamily="18" charset="2"/>
              </a:rPr>
              <a:t> – silná anémie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543575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837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>
                  <a:solidFill>
                    <a:srgbClr val="E80000"/>
                  </a:solidFill>
                </a:rPr>
                <a:t>Relativní fitness genotypů spojených se srpkovitou anémií:</a:t>
              </a: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173" y="1017463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srpkovitý erytrocyt napadený zimničkou rychle praská </a:t>
            </a:r>
            <a:r>
              <a:rPr lang="cs-CZ" b="0" dirty="0">
                <a:sym typeface="Symbol"/>
              </a:rPr>
              <a:t> </a:t>
            </a:r>
            <a:r>
              <a:rPr lang="cs-CZ" b="0" i="1" dirty="0">
                <a:sym typeface="Symbol" pitchFamily="18" charset="2"/>
              </a:rPr>
              <a:t>Plasmodium</a:t>
            </a:r>
            <a:r>
              <a:rPr lang="cs-CZ" b="0" dirty="0">
                <a:sym typeface="Symbol" pitchFamily="18" charset="2"/>
              </a:rPr>
              <a:t> se 	nemůže pomnožit 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rezistence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výhoda heterozygotů</a:t>
            </a: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4825" y="219075"/>
            <a:ext cx="818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Pytlouš skalní (</a:t>
            </a:r>
            <a:r>
              <a:rPr lang="cs-CZ" sz="2000" b="0" i="1" dirty="0" err="1"/>
              <a:t>Chaetodipus</a:t>
            </a:r>
            <a:r>
              <a:rPr lang="cs-CZ" sz="2000" b="0" i="1" dirty="0"/>
              <a:t> </a:t>
            </a:r>
            <a:r>
              <a:rPr lang="cs-CZ" sz="2000" b="0" i="1" dirty="0" err="1"/>
              <a:t>intermedius</a:t>
            </a:r>
            <a:r>
              <a:rPr lang="cs-CZ" sz="2000" b="0" dirty="0"/>
              <a:t>): poušť Sonora a </a:t>
            </a:r>
            <a:r>
              <a:rPr lang="cs-CZ" sz="2000" b="0" dirty="0" err="1"/>
              <a:t>Chihuahua</a:t>
            </a:r>
            <a:r>
              <a:rPr lang="cs-CZ" sz="2000" b="0" dirty="0"/>
              <a:t>	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/>
              <a:t>DD</a:t>
            </a:r>
            <a:r>
              <a:rPr lang="cs-CZ" sz="1600" b="0" dirty="0"/>
              <a:t>,</a:t>
            </a:r>
            <a:r>
              <a:rPr lang="cs-CZ" sz="1600" b="0" i="1" dirty="0"/>
              <a:t> </a:t>
            </a: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60-98 % přežívání ve srovnání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s tmavými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25463" y="1039854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</a:rPr>
              <a:t>obě alely jsou </a:t>
            </a:r>
            <a:r>
              <a:rPr lang="cs-CZ" sz="1600" b="0" u="sng" dirty="0" err="1">
                <a:latin typeface="Arial" pitchFamily="34" charset="0"/>
              </a:rPr>
              <a:t>kodominantní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SS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130752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normální 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525463" y="3281746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Anémie</a:t>
            </a: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anemický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4759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dominantní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265292" y="32704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769376" y="2323070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absence 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190403" y="2318951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32706" y="2693773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 Životaschopnost</a:t>
            </a:r>
          </a:p>
          <a:p>
            <a:pPr algn="l"/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prostředí: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recesivní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63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malarické prostředí: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b="0" u="sng" dirty="0" err="1">
                <a:latin typeface="Arial" pitchFamily="34" charset="0"/>
                <a:cs typeface="Arial" pitchFamily="34" charset="0"/>
              </a:rPr>
              <a:t>superdominantní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malárie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6" y="4917989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slabá malárie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bez anémie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44727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Vznik alely </a:t>
            </a:r>
            <a:r>
              <a:rPr lang="cs-CZ" sz="2000" b="0" i="1" dirty="0"/>
              <a:t>C</a:t>
            </a:r>
            <a:r>
              <a:rPr lang="cs-CZ" sz="2000" b="0" dirty="0"/>
              <a:t> v prostředí polymorfismu </a:t>
            </a:r>
            <a:r>
              <a:rPr lang="cs-CZ" sz="2000" b="0" i="1" dirty="0"/>
              <a:t>AS</a:t>
            </a:r>
            <a:r>
              <a:rPr lang="cs-CZ" sz="2000" b="0" dirty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možné genotypy: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AC</a:t>
            </a:r>
            <a:r>
              <a:rPr lang="cs-CZ" sz="2000" b="0" dirty="0"/>
              <a:t> = 0,89;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SC</a:t>
            </a:r>
            <a:r>
              <a:rPr lang="cs-CZ" sz="2000" b="0" dirty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i="1" dirty="0"/>
              <a:t>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AS</a:t>
            </a:r>
            <a:r>
              <a:rPr lang="cs-CZ" sz="2000" b="0" dirty="0"/>
              <a:t> = 1,00 </a:t>
            </a:r>
            <a:r>
              <a:rPr lang="cs-CZ" sz="2000" b="0" dirty="0">
                <a:sym typeface="Symbol"/>
              </a:rPr>
              <a:t> selekce působí proti prospěšné alele!</a:t>
            </a:r>
            <a:endParaRPr lang="cs-CZ" sz="2000" b="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5463" y="5660167"/>
            <a:ext cx="73516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60000"/>
                </a:solidFill>
              </a:rPr>
              <a:t>Přestože alela </a:t>
            </a:r>
            <a:r>
              <a:rPr lang="cs-CZ" sz="2000" b="0" i="1" dirty="0">
                <a:solidFill>
                  <a:srgbClr val="E60000"/>
                </a:solidFill>
              </a:rPr>
              <a:t>C</a:t>
            </a:r>
            <a:r>
              <a:rPr lang="cs-CZ" sz="2000" b="0" dirty="0">
                <a:solidFill>
                  <a:srgbClr val="E60000"/>
                </a:solidFill>
              </a:rPr>
              <a:t> vysoce prospěšná, selekce bude její frekvenci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snižovat až do její úplné eliminace!!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upload.wikimedia.org/wikipedia/commons/2/26/Red_Blood_Cell_abnormaliti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7730" y="796063"/>
            <a:ext cx="4923302" cy="29472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ovéPole 4"/>
          <p:cNvSpPr txBox="1"/>
          <p:nvPr/>
        </p:nvSpPr>
        <p:spPr>
          <a:xfrm>
            <a:off x="525461" y="336550"/>
            <a:ext cx="8256073" cy="369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Rezistence proti malárii může být zprostředkována jinými mechanismy: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>
                <a:sym typeface="Symbol"/>
              </a:rPr>
              <a:t>- a -</a:t>
            </a:r>
            <a:r>
              <a:rPr lang="cs-CZ" sz="2000" b="0" dirty="0" err="1">
                <a:sym typeface="Symbol"/>
              </a:rPr>
              <a:t>talasémie</a:t>
            </a: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G6PD</a:t>
            </a:r>
            <a:r>
              <a:rPr lang="cs-CZ" sz="2000" b="0" baseline="30000" dirty="0">
                <a:sym typeface="Symbol"/>
              </a:rPr>
              <a:t>*</a:t>
            </a:r>
            <a:r>
              <a:rPr lang="en-US" sz="2000" b="0" baseline="30000" dirty="0">
                <a:sym typeface="Symbol"/>
              </a:rPr>
              <a:t>)</a:t>
            </a:r>
            <a:r>
              <a:rPr lang="cs-CZ" sz="2000" b="0" dirty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err="1">
                <a:sym typeface="Symbol"/>
              </a:rPr>
              <a:t>Pk</a:t>
            </a:r>
            <a:r>
              <a:rPr lang="cs-CZ" sz="2000" b="0" baseline="30000" dirty="0">
                <a:sym typeface="Symbol"/>
              </a:rPr>
              <a:t>**)</a:t>
            </a:r>
            <a:r>
              <a:rPr lang="cs-CZ" sz="2000" b="0" dirty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err="1">
                <a:sym typeface="Symbol"/>
              </a:rPr>
              <a:t>etc</a:t>
            </a:r>
            <a:r>
              <a:rPr lang="cs-CZ" sz="2000" b="0" dirty="0">
                <a:sym typeface="Symbol"/>
              </a:rPr>
              <a:t>. </a:t>
            </a:r>
            <a:r>
              <a:rPr lang="cs-CZ" sz="2000" b="0" dirty="0" err="1">
                <a:sym typeface="Symbol"/>
              </a:rPr>
              <a:t>etc</a:t>
            </a:r>
            <a:r>
              <a:rPr lang="cs-CZ" sz="2000" b="0" dirty="0">
                <a:sym typeface="Symbol"/>
              </a:rPr>
              <a:t>.</a:t>
            </a:r>
          </a:p>
          <a:p>
            <a:pPr algn="l" defTabSz="360000">
              <a:spcAft>
                <a:spcPts val="1000"/>
              </a:spcAft>
            </a:pP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*) glukózo-6-fosfát dehydrogenáza</a:t>
            </a:r>
            <a:br>
              <a:rPr lang="cs-CZ" b="0" dirty="0">
                <a:sym typeface="Symbol"/>
              </a:rPr>
            </a:br>
            <a:r>
              <a:rPr lang="cs-CZ" b="0" dirty="0">
                <a:sym typeface="Symbol"/>
              </a:rPr>
              <a:t>**) </a:t>
            </a:r>
            <a:r>
              <a:rPr lang="cs-CZ" b="0" dirty="0" err="1">
                <a:sym typeface="Symbol"/>
              </a:rPr>
              <a:t>pyruvát</a:t>
            </a:r>
            <a:r>
              <a:rPr lang="cs-CZ" b="0" dirty="0">
                <a:sym typeface="Symbol"/>
              </a:rPr>
              <a:t> kináza</a:t>
            </a:r>
            <a:endParaRPr lang="cs-CZ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36208" y="5033319"/>
            <a:ext cx="718498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Selekce proti heterozygotům je však v přírodě málo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rozšířená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2715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Alternativní rovnováha: selekce proti heterozygotům</a:t>
            </a:r>
          </a:p>
          <a:p>
            <a:pPr defTabSz="360000"/>
            <a:r>
              <a:rPr lang="cs-CZ" sz="2400" b="0" dirty="0">
                <a:solidFill>
                  <a:srgbClr val="E60000"/>
                </a:solidFill>
              </a:rPr>
              <a:t>(</a:t>
            </a:r>
            <a:r>
              <a:rPr lang="cs-CZ" sz="2400" b="0" i="1" dirty="0" err="1">
                <a:solidFill>
                  <a:srgbClr val="E60000"/>
                </a:solidFill>
              </a:rPr>
              <a:t>underdominance</a:t>
            </a:r>
            <a:r>
              <a:rPr lang="cs-CZ" sz="2400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&gt;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r>
              <a:rPr lang="en-GB" sz="3600" b="0" dirty="0" smtClean="0"/>
              <a:t> </a:t>
            </a:r>
            <a:r>
              <a:rPr lang="en-GB" sz="3600" b="0" dirty="0"/>
              <a:t>&lt; </a:t>
            </a:r>
            <a:r>
              <a:rPr lang="en-GB" sz="3600" b="0" i="1" dirty="0" smtClean="0"/>
              <a:t>w</a:t>
            </a:r>
            <a:r>
              <a:rPr lang="cs-CZ" sz="3600" b="0" i="1" baseline="-25000" dirty="0" err="1" smtClean="0"/>
              <a:t>aa</a:t>
            </a:r>
            <a:endParaRPr lang="cs-CZ" sz="3600" b="0" i="1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heterozygotů je nižší než </a:t>
            </a:r>
            <a:r>
              <a:rPr lang="cs-CZ" b="0" i="1" dirty="0"/>
              <a:t>w</a:t>
            </a:r>
            <a:r>
              <a:rPr lang="cs-CZ" b="0" dirty="0"/>
              <a:t> homozygotů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&gt;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r>
              <a:rPr lang="en-GB" sz="2400" b="0" dirty="0" smtClean="0"/>
              <a:t> </a:t>
            </a:r>
            <a:r>
              <a:rPr lang="en-GB" sz="2400" b="0" dirty="0"/>
              <a:t>&lt; </a:t>
            </a:r>
            <a:r>
              <a:rPr lang="en-GB" sz="2400" b="0" i="1" dirty="0" smtClean="0"/>
              <a:t>w</a:t>
            </a:r>
            <a:r>
              <a:rPr lang="cs-CZ" sz="2400" b="0" i="1" baseline="-25000" dirty="0" err="1" smtClean="0"/>
              <a:t>aa</a:t>
            </a:r>
            <a:endParaRPr lang="cs-CZ" sz="2400" b="0" i="1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852609" y="806404"/>
            <a:ext cx="166580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při frekvenci nad kritickou hranicí </a:t>
            </a:r>
            <a:r>
              <a:rPr lang="cs-CZ" sz="1600" b="0" u="sng" dirty="0">
                <a:latin typeface="Arial" pitchFamily="34" charset="0"/>
                <a:sym typeface="Symbol" pitchFamily="18" charset="2"/>
              </a:rPr>
              <a:t>fixace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47977" y="5747069"/>
            <a:ext cx="715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/>
              <a:t>Selekce vede k fixaci jedné z alel (a extinkci druhé)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při frekvenci pod kritickou hranicí </a:t>
            </a:r>
            <a:r>
              <a:rPr lang="cs-CZ" sz="1600" b="0" u="sng" dirty="0">
                <a:latin typeface="Arial" pitchFamily="34" charset="0"/>
                <a:sym typeface="Symbol" pitchFamily="18" charset="2"/>
              </a:rPr>
              <a:t>extinkce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nestabilní rovnováha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2070895" y="336550"/>
            <a:ext cx="5011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2. Selekce v proměnlivém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latin typeface="Arial" pitchFamily="34" charset="0"/>
                <a:cs typeface="Arial" pitchFamily="34" charset="0"/>
              </a:rPr>
              <a:t>			tvrdá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41330" y="219075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>
                <a:solidFill>
                  <a:srgbClr val="E80000"/>
                </a:solidFill>
              </a:rPr>
              <a:t>Selekce na </a:t>
            </a:r>
            <a:r>
              <a:rPr lang="cs-CZ" sz="2400" b="0" dirty="0">
                <a:solidFill>
                  <a:srgbClr val="E80000"/>
                </a:solidFill>
              </a:rPr>
              <a:t>úrovni RNA: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invariantní pozice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0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/>
              <a:t>intron </a:t>
            </a:r>
            <a:r>
              <a:rPr lang="cs-CZ" sz="2000" b="0" i="1" dirty="0" err="1"/>
              <a:t>Tetrahymena</a:t>
            </a:r>
            <a:r>
              <a:rPr lang="cs-CZ" sz="2000" b="0" dirty="0"/>
              <a:t>: Ca</a:t>
            </a:r>
            <a:r>
              <a:rPr lang="cs-CZ" sz="2000" b="0" baseline="30000" dirty="0"/>
              <a:t>+</a:t>
            </a:r>
            <a:r>
              <a:rPr lang="cs-CZ" sz="2000" b="0" dirty="0"/>
              <a:t> místo Mg</a:t>
            </a:r>
            <a:r>
              <a:rPr lang="cs-CZ" sz="2000" b="0" baseline="30000" dirty="0"/>
              <a:t>+</a:t>
            </a:r>
            <a:r>
              <a:rPr lang="cs-CZ" sz="2000" b="0" dirty="0"/>
              <a:t> (normální stav)</a:t>
            </a:r>
            <a:endParaRPr lang="cs-CZ" sz="2000" b="0" i="1" baseline="30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zvýšení aktivity po 12 generacích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221882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frekvence 9 variant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mutantní pozice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7716837" cy="1016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prostředí proměnlivé </a:t>
            </a:r>
            <a:r>
              <a:rPr lang="cs-CZ" sz="2000" b="0" dirty="0">
                <a:solidFill>
                  <a:srgbClr val="E60000"/>
                </a:solidFill>
              </a:rPr>
              <a:t>v hrubém měřítku </a:t>
            </a:r>
            <a:r>
              <a:rPr lang="cs-CZ" sz="2000" b="0" dirty="0"/>
              <a:t>a</a:t>
            </a:r>
            <a:r>
              <a:rPr lang="cs-CZ" sz="2000" b="0" dirty="0">
                <a:solidFill>
                  <a:srgbClr val="E60000"/>
                </a:solidFill>
              </a:rPr>
              <a:t> měkká selekce</a:t>
            </a:r>
            <a:r>
              <a:rPr lang="cs-CZ" sz="2000" b="0" dirty="0"/>
              <a:t> budou </a:t>
            </a:r>
          </a:p>
          <a:p>
            <a:pPr algn="l"/>
            <a:r>
              <a:rPr lang="cs-CZ" sz="2000" b="0" dirty="0"/>
              <a:t>v populaci udržovat polymorfismus </a:t>
            </a:r>
            <a:r>
              <a:rPr lang="cs-CZ" sz="2000" b="0" dirty="0">
                <a:solidFill>
                  <a:srgbClr val="E60000"/>
                </a:solidFill>
              </a:rPr>
              <a:t>s vyšší pravděpodobností</a:t>
            </a:r>
            <a:r>
              <a:rPr lang="cs-CZ" sz="2000" b="0" dirty="0"/>
              <a:t> než  </a:t>
            </a:r>
          </a:p>
          <a:p>
            <a:pPr algn="l"/>
            <a:r>
              <a:rPr lang="cs-CZ" sz="2000" b="0" dirty="0"/>
              <a:t>proměnlivost v jemném měřítku a tvrdá selekce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1091966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/>
              <a:t>měkká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712579" y="336550"/>
            <a:ext cx="3727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3. Antagonistická selekce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87798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různá pohlaví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různá vývojová stadia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gametická </a:t>
            </a:r>
            <a:r>
              <a:rPr lang="cs-CZ" sz="2400" b="0" dirty="0">
                <a:sym typeface="Symbol" pitchFamily="18" charset="2"/>
              </a:rPr>
              <a:t> zygotická fáze</a:t>
            </a:r>
            <a:endParaRPr lang="cs-CZ" sz="2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1" y="2874509"/>
            <a:ext cx="2863867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s rostoucí frekvencí </a:t>
            </a:r>
            <a:r>
              <a:rPr lang="cs-CZ" b="0" u="sng" dirty="0"/>
              <a:t>klesá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22434" y="336550"/>
            <a:ext cx="5508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I. Negativní frekvenčně-závislá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/>
              <a:t>Př.: </a:t>
            </a:r>
            <a:r>
              <a:rPr lang="cs-CZ" sz="2000" b="0" dirty="0" err="1"/>
              <a:t>batesovské</a:t>
            </a:r>
            <a:r>
              <a:rPr lang="cs-CZ" sz="2000" b="0" dirty="0"/>
              <a:t> mimikry </a:t>
            </a:r>
          </a:p>
          <a:p>
            <a:pPr algn="l"/>
            <a:r>
              <a:rPr lang="en-GB" sz="1600" b="0" dirty="0"/>
              <a:t>[</a:t>
            </a:r>
            <a:r>
              <a:rPr lang="cs-CZ" sz="1600" b="0" dirty="0"/>
              <a:t>v tomto případě jde spíše o selekci závislou </a:t>
            </a:r>
            <a:r>
              <a:rPr lang="cs-CZ" sz="1600" b="0" i="1" dirty="0"/>
              <a:t>na hustotě</a:t>
            </a:r>
            <a:r>
              <a:rPr lang="cs-CZ" sz="1600" b="0" dirty="0"/>
              <a:t> (</a:t>
            </a:r>
            <a:r>
              <a:rPr lang="cs-CZ" sz="1600" b="0" i="1" dirty="0" err="1"/>
              <a:t>density</a:t>
            </a:r>
            <a:r>
              <a:rPr lang="cs-CZ" sz="1600" b="0" i="1" dirty="0"/>
              <a:t>-</a:t>
            </a:r>
            <a:r>
              <a:rPr lang="cs-CZ" sz="1600" b="0" i="1" dirty="0" err="1"/>
              <a:t>dependent</a:t>
            </a:r>
            <a:r>
              <a:rPr lang="cs-CZ" sz="1600" b="0" i="1" dirty="0"/>
              <a:t> </a:t>
            </a:r>
            <a:r>
              <a:rPr lang="cs-CZ" sz="1600" b="0" i="1" dirty="0" err="1"/>
              <a:t>selection</a:t>
            </a:r>
            <a:r>
              <a:rPr lang="cs-CZ" sz="1600" b="0" dirty="0"/>
              <a:t>)</a:t>
            </a:r>
            <a:r>
              <a:rPr lang="en-GB" sz="1600" b="0" dirty="0"/>
              <a:t>]</a:t>
            </a:r>
            <a:endParaRPr lang="cs-CZ" sz="1600" b="0" dirty="0"/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Př.: cichlida </a:t>
            </a:r>
            <a:r>
              <a:rPr lang="cs-CZ" sz="2000" b="0" i="1"/>
              <a:t>Perissodus microlepis</a:t>
            </a:r>
            <a:r>
              <a:rPr lang="cs-CZ" sz="2000" b="0"/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„pravohubý“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„levohubý“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709395" y="1825782"/>
            <a:ext cx="2722562" cy="733425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s rostoucí frekvencí </a:t>
            </a:r>
            <a:r>
              <a:rPr lang="cs-CZ" b="0" u="sng" dirty="0"/>
              <a:t>roste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48883" y="336550"/>
            <a:ext cx="54553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II. Pozitivní frekvenčně-závislá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4500" y="336550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/>
              <a:t>müllerovské</a:t>
            </a:r>
            <a:r>
              <a:rPr lang="cs-CZ" sz="2000" b="0" dirty="0"/>
              <a:t> mimikry: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/>
              <a:t>Heliconius</a:t>
            </a:r>
            <a:r>
              <a:rPr lang="cs-CZ" sz="1600" b="0" i="1" dirty="0"/>
              <a:t> </a:t>
            </a:r>
            <a:r>
              <a:rPr lang="cs-CZ" sz="1600" b="0" i="1" dirty="0" err="1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Amereega</a:t>
            </a:r>
            <a:r>
              <a:rPr lang="cs-CZ" sz="1400" b="0" i="1" dirty="0"/>
              <a:t> </a:t>
            </a:r>
            <a:r>
              <a:rPr lang="cs-CZ" sz="1400" b="0" i="1" dirty="0" err="1"/>
              <a:t>hahneli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Lithodytes</a:t>
            </a:r>
            <a:r>
              <a:rPr lang="cs-CZ" sz="1400" b="0" i="1" dirty="0"/>
              <a:t> </a:t>
            </a:r>
            <a:r>
              <a:rPr lang="cs-CZ" sz="1400" b="0" i="1" dirty="0" err="1"/>
              <a:t>lineatus</a:t>
            </a:r>
            <a:endParaRPr lang="cs-CZ" sz="1400" b="0" i="1" dirty="0"/>
          </a:p>
          <a:p>
            <a:r>
              <a:rPr lang="cs-CZ" sz="1400" b="0" dirty="0"/>
              <a:t>(neškodná; </a:t>
            </a:r>
            <a:r>
              <a:rPr lang="cs-CZ" sz="1400" b="0" dirty="0" err="1"/>
              <a:t>batesovské</a:t>
            </a:r>
            <a:r>
              <a:rPr lang="cs-CZ" sz="1400" b="0" dirty="0"/>
              <a:t> mimikry)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variabilis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ventrimaculata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Ranitomeya</a:t>
            </a:r>
            <a:r>
              <a:rPr lang="cs-CZ" sz="1400" b="0" i="1" dirty="0"/>
              <a:t> </a:t>
            </a:r>
            <a:r>
              <a:rPr lang="cs-CZ" sz="1400" b="0" i="1" dirty="0" err="1"/>
              <a:t>imitator</a:t>
            </a:r>
            <a:endParaRPr lang="cs-CZ" sz="1400" b="0" i="1" dirty="0"/>
          </a:p>
          <a:p>
            <a:r>
              <a:rPr lang="cs-CZ" sz="1400" b="0" dirty="0"/>
              <a:t>(d,f; jedovatá)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71962" y="336550"/>
            <a:ext cx="59378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Balancující selekce na molekulární úrovni:</a:t>
            </a: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476750" y="1357313"/>
            <a:ext cx="4357688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srovnání skutečného a očekávaného</a:t>
            </a:r>
          </a:p>
          <a:p>
            <a:r>
              <a:rPr lang="cs-CZ" sz="2000" b="0"/>
              <a:t>polymorfismu v genu ADH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763588" y="5365750"/>
            <a:ext cx="25654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geny MHC komplexu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alely šimpanze (C) více</a:t>
            </a:r>
          </a:p>
          <a:p>
            <a:r>
              <a:rPr lang="cs-CZ" b="0"/>
              <a:t>podobné alelám člověka (H) než jiným C-alelám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95386" y="374650"/>
            <a:ext cx="814370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Reprodukční zdatnost (fitness,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0121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200" b="0" dirty="0">
                <a:solidFill>
                  <a:srgbClr val="E80000"/>
                </a:solidFill>
              </a:rPr>
              <a:t>= celoživotní průměrný příspěvek jedinců s daným genotypem </a:t>
            </a:r>
            <a:br>
              <a:rPr lang="cs-CZ" sz="2200" b="0" dirty="0">
                <a:solidFill>
                  <a:srgbClr val="E80000"/>
                </a:solidFill>
              </a:rPr>
            </a:br>
            <a:r>
              <a:rPr lang="cs-CZ" sz="2200" b="0" dirty="0">
                <a:solidFill>
                  <a:srgbClr val="E80000"/>
                </a:solidFill>
              </a:rPr>
              <a:t>   do populace v průběhu jedné nebo více generací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8135240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absolutní počet potomků = </a:t>
            </a:r>
            <a:r>
              <a:rPr lang="cs-CZ" sz="2000" b="0" dirty="0">
                <a:solidFill>
                  <a:srgbClr val="E80000"/>
                </a:solidFill>
              </a:rPr>
              <a:t>absolutní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diskrétní generace, stabilní populace </a:t>
            </a:r>
            <a:r>
              <a:rPr lang="cs-CZ" sz="2000" b="0" dirty="0">
                <a:sym typeface="Symbol"/>
              </a:rPr>
              <a:t> fitness  1 u </a:t>
            </a:r>
            <a:r>
              <a:rPr lang="cs-CZ" sz="2000" b="0" dirty="0"/>
              <a:t>asexuálních </a:t>
            </a:r>
            <a:br>
              <a:rPr lang="cs-CZ" sz="2000" b="0" dirty="0"/>
            </a:br>
            <a:r>
              <a:rPr lang="cs-CZ" sz="2000" b="0" dirty="0"/>
              <a:t>	organismů, </a:t>
            </a:r>
            <a:r>
              <a:rPr lang="cs-CZ" sz="2000" b="0" dirty="0">
                <a:sym typeface="Symbol"/>
              </a:rPr>
              <a:t> 2 u pohlavně se rozmnožujících; i při mírné odchylce 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populace spěje buď k extinkci, nebo přemnožení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kontinuální časová škála  míra změny populační velikosti  0</a:t>
            </a:r>
            <a:endParaRPr lang="cs-CZ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868699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v evoluci důležitější vzájemný vztah genotypů v populaci </a:t>
            </a:r>
            <a:r>
              <a:rPr lang="cs-CZ" sz="2000" b="0" dirty="0">
                <a:sym typeface="Symbol"/>
              </a:rPr>
              <a:t> </a:t>
            </a:r>
            <a:r>
              <a:rPr lang="cs-CZ" sz="2000" b="0" dirty="0">
                <a:solidFill>
                  <a:srgbClr val="E80000"/>
                </a:solidFill>
                <a:sym typeface="Symbol"/>
              </a:rPr>
              <a:t>relativní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sym typeface="Symbol"/>
              </a:rPr>
              <a:t>	</a:t>
            </a:r>
            <a:r>
              <a:rPr lang="cs-CZ" sz="2000" b="0" dirty="0">
                <a:sym typeface="Symbol"/>
              </a:rPr>
              <a:t>diskrétní čas  = </a:t>
            </a:r>
            <a:r>
              <a:rPr lang="cs-CZ" sz="2000" b="0" u="sng" dirty="0">
                <a:sym typeface="Symbol"/>
              </a:rPr>
              <a:t>poměr</a:t>
            </a:r>
            <a:r>
              <a:rPr lang="cs-CZ" sz="2000" b="0" dirty="0">
                <a:sym typeface="Symbol"/>
              </a:rPr>
              <a:t> absolutních fitness; kontinuální čas 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= </a:t>
            </a:r>
            <a:r>
              <a:rPr lang="cs-CZ" sz="2000" b="0" u="sng" dirty="0">
                <a:sym typeface="Symbol"/>
              </a:rPr>
              <a:t>rozdíl</a:t>
            </a:r>
            <a:r>
              <a:rPr lang="cs-CZ" sz="2000" b="0" dirty="0">
                <a:sym typeface="Symbol"/>
              </a:rPr>
              <a:t> míry růstu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většinou relativní fitness nejzdatnějšího genotypu = 1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alternativně můžeme vztahovat k </a:t>
            </a:r>
            <a:r>
              <a:rPr lang="cs-CZ" sz="2000" b="0" u="sng" dirty="0">
                <a:sym typeface="Symbol"/>
              </a:rPr>
              <a:t>průměrné fitness</a:t>
            </a:r>
            <a:r>
              <a:rPr lang="cs-CZ" sz="2000" b="0" dirty="0">
                <a:sym typeface="Symbol"/>
              </a:rPr>
              <a:t> populace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2148345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Celkový počet </a:t>
              </a:r>
            </a:p>
            <a:p>
              <a:pPr algn="l"/>
              <a:r>
                <a:rPr lang="cs-CZ" b="0" dirty="0"/>
                <a:t>narozených mláďat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538355" cy="922661"/>
            <a:chOff x="6030686" y="2243033"/>
            <a:chExt cx="2538355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185214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Kvalita vyvedeného</a:t>
              </a:r>
            </a:p>
            <a:p>
              <a:pPr algn="l"/>
              <a:r>
                <a:rPr lang="cs-CZ" b="0" dirty="0"/>
                <a:t>potomstva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909938" y="349703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Komponenty fitness:</a:t>
            </a:r>
          </a:p>
        </p:txBody>
      </p:sp>
      <p:grpSp>
        <p:nvGrpSpPr>
          <p:cNvPr id="54" name="Skupina 53"/>
          <p:cNvGrpSpPr/>
          <p:nvPr/>
        </p:nvGrpSpPr>
        <p:grpSpPr>
          <a:xfrm>
            <a:off x="6622021" y="3104940"/>
            <a:ext cx="2005677" cy="1734753"/>
            <a:chOff x="6622021" y="3104940"/>
            <a:chExt cx="2005677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005677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Mateřské chování</a:t>
              </a:r>
            </a:p>
            <a:p>
              <a:pPr algn="l"/>
              <a:endParaRPr lang="cs-CZ" b="0" dirty="0"/>
            </a:p>
            <a:p>
              <a:pPr algn="l"/>
              <a:r>
                <a:rPr lang="cs-CZ" b="0" dirty="0"/>
                <a:t>Produkce mléka</a:t>
              </a:r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608406" cy="2674943"/>
            <a:chOff x="504825" y="3094893"/>
            <a:chExt cx="2608406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608406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b="0" dirty="0"/>
                <a:t>Životaschopnost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Reprodukční úspěšnost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Velikost vrhu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Frekvence vrhů</a:t>
              </a:r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Počet vrhů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966230" cy="1842147"/>
            <a:chOff x="2059912" y="3581018"/>
            <a:chExt cx="3966230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89170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1600" b="0" dirty="0"/>
                <a:t>Rezistence vůči chorobám</a:t>
              </a:r>
            </a:p>
            <a:p>
              <a:pPr algn="l"/>
              <a:r>
                <a:rPr lang="cs-CZ" sz="1600" b="0" dirty="0"/>
                <a:t>Únik před predátory</a:t>
              </a:r>
            </a:p>
            <a:p>
              <a:pPr algn="l"/>
              <a:endParaRPr lang="cs-CZ" sz="1600" b="0" dirty="0"/>
            </a:p>
            <a:p>
              <a:pPr algn="l"/>
              <a:r>
                <a:rPr lang="cs-CZ" sz="1600" b="0" dirty="0"/>
                <a:t>Frekvence ovulací</a:t>
              </a:r>
            </a:p>
            <a:p>
              <a:pPr algn="l"/>
              <a:r>
                <a:rPr lang="cs-CZ" sz="1600" b="0" dirty="0"/>
                <a:t>Přežívání embryí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13189" cy="965432"/>
            <a:chOff x="6702688" y="4772966"/>
            <a:chExt cx="1813189" cy="965432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13189" cy="5355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sz="1600" b="0" dirty="0"/>
                <a:t>Velikost mléčných</a:t>
              </a:r>
            </a:p>
            <a:p>
              <a:pPr algn="l"/>
              <a:r>
                <a:rPr lang="cs-CZ" sz="1600" b="0" dirty="0" err="1"/>
                <a:t>žlaz</a:t>
              </a:r>
              <a:endParaRPr lang="cs-CZ" sz="1600" b="0" dirty="0"/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683748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zygotická selekce:</a:t>
            </a:r>
          </a:p>
        </p:txBody>
      </p:sp>
      <p:sp>
        <p:nvSpPr>
          <p:cNvPr id="69664" name="Text Box 32"/>
          <p:cNvSpPr txBox="1">
            <a:spLocks noChangeArrowheads="1"/>
          </p:cNvSpPr>
          <p:nvPr/>
        </p:nvSpPr>
        <p:spPr bwMode="auto">
          <a:xfrm>
            <a:off x="504825" y="3545846"/>
            <a:ext cx="2803973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gametická selekce: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676006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rozmnožovací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</a:t>
            </a:r>
            <a:r>
              <a:rPr lang="cs-CZ" sz="2400" b="0" dirty="0" err="1"/>
              <a:t>fekundita</a:t>
            </a:r>
            <a:endParaRPr lang="cs-CZ" sz="2400" b="0" dirty="0"/>
          </a:p>
        </p:txBody>
      </p:sp>
      <p:sp>
        <p:nvSpPr>
          <p:cNvPr id="69666" name="Text Box 34"/>
          <p:cNvSpPr txBox="1">
            <a:spLocks noChangeArrowheads="1"/>
          </p:cNvSpPr>
          <p:nvPr/>
        </p:nvSpPr>
        <p:spPr bwMode="auto">
          <a:xfrm>
            <a:off x="504825" y="4346000"/>
            <a:ext cx="3695242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 gamet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fertilizační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zvýhodnění při segregaci</a:t>
            </a:r>
          </a:p>
        </p:txBody>
      </p:sp>
      <p:pic>
        <p:nvPicPr>
          <p:cNvPr id="83970" name="Picture 2" descr="http://www.thefutureofhealthnow.com/wp-content/uploads/2013/07/IV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533" y="3788229"/>
            <a:ext cx="3315158" cy="21418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7"/>
          <p:cNvSpPr>
            <a:spLocks noChangeArrowheads="1"/>
          </p:cNvSpPr>
          <p:nvPr/>
        </p:nvSpPr>
        <p:spPr bwMode="auto">
          <a:xfrm>
            <a:off x="6659563" y="5054600"/>
            <a:ext cx="1858962" cy="77470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Rectangle 18"/>
          <p:cNvSpPr>
            <a:spLocks noChangeArrowheads="1"/>
          </p:cNvSpPr>
          <p:nvPr/>
        </p:nvSpPr>
        <p:spPr bwMode="auto">
          <a:xfrm>
            <a:off x="528638" y="1169988"/>
            <a:ext cx="1908175" cy="784225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3" name="Rectangle 19"/>
          <p:cNvSpPr>
            <a:spLocks noChangeArrowheads="1"/>
          </p:cNvSpPr>
          <p:nvPr/>
        </p:nvSpPr>
        <p:spPr bwMode="auto">
          <a:xfrm>
            <a:off x="574675" y="4394200"/>
            <a:ext cx="1525588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4" name="Rectangle 20"/>
          <p:cNvSpPr>
            <a:spLocks noChangeArrowheads="1"/>
          </p:cNvSpPr>
          <p:nvPr/>
        </p:nvSpPr>
        <p:spPr bwMode="auto">
          <a:xfrm>
            <a:off x="1308100" y="5205413"/>
            <a:ext cx="1414463" cy="704850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5" name="Rectangle 16"/>
          <p:cNvSpPr>
            <a:spLocks noChangeArrowheads="1"/>
          </p:cNvSpPr>
          <p:nvPr/>
        </p:nvSpPr>
        <p:spPr bwMode="auto">
          <a:xfrm>
            <a:off x="6157913" y="950913"/>
            <a:ext cx="2341562" cy="1065212"/>
          </a:xfrm>
          <a:prstGeom prst="rect">
            <a:avLst/>
          </a:prstGeom>
          <a:solidFill>
            <a:srgbClr val="99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6" name="Rectangle 15"/>
          <p:cNvSpPr>
            <a:spLocks noChangeArrowheads="1"/>
          </p:cNvSpPr>
          <p:nvPr/>
        </p:nvSpPr>
        <p:spPr bwMode="auto">
          <a:xfrm>
            <a:off x="5921375" y="3051175"/>
            <a:ext cx="1868488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7" name="Rectangle 14"/>
          <p:cNvSpPr>
            <a:spLocks noChangeArrowheads="1"/>
          </p:cNvSpPr>
          <p:nvPr/>
        </p:nvSpPr>
        <p:spPr bwMode="auto">
          <a:xfrm>
            <a:off x="3516313" y="5551488"/>
            <a:ext cx="1536700" cy="522287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8" name="Rectangle 13"/>
          <p:cNvSpPr>
            <a:spLocks noChangeArrowheads="1"/>
          </p:cNvSpPr>
          <p:nvPr/>
        </p:nvSpPr>
        <p:spPr bwMode="auto">
          <a:xfrm>
            <a:off x="1068388" y="3057525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9" name="Rectangle 12"/>
          <p:cNvSpPr>
            <a:spLocks noChangeArrowheads="1"/>
          </p:cNvSpPr>
          <p:nvPr/>
        </p:nvSpPr>
        <p:spPr bwMode="auto">
          <a:xfrm>
            <a:off x="3548063" y="622300"/>
            <a:ext cx="1536700" cy="522288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571500" y="755650"/>
          <a:ext cx="8067675" cy="540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orelDRAW" r:id="rId4" imgW="3477768" imgH="2328672" progId="">
                  <p:embed/>
                </p:oleObj>
              </mc:Choice>
              <mc:Fallback>
                <p:oleObj name="CorelDRAW" r:id="rId4" imgW="3477768" imgH="2328672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755650"/>
                        <a:ext cx="8067675" cy="5407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2737" y="4582048"/>
            <a:ext cx="3440393" cy="2275952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5927151" y="971341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755650" y="373063"/>
            <a:ext cx="745013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Změna alelových frekvencí a selekční koeficient, </a:t>
            </a:r>
            <a:r>
              <a:rPr lang="cs-CZ" sz="2400" i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841" y="1051392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267893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Fitness při dominanci: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/>
              <a:t>	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 </a:t>
            </a:r>
            <a:r>
              <a:rPr lang="cs-CZ" sz="2000" b="0" dirty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>
                <a:sym typeface="Symbol"/>
              </a:rPr>
              <a:t>prům</a:t>
            </a:r>
            <a:r>
              <a:rPr lang="cs-CZ" sz="2000" b="0" dirty="0">
                <a:sym typeface="Symbol"/>
              </a:rPr>
              <a:t>. </a:t>
            </a:r>
            <a:r>
              <a:rPr lang="cs-CZ" sz="2000" b="0" i="1" dirty="0">
                <a:sym typeface="Symbol"/>
              </a:rPr>
              <a:t>s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aa</a:t>
            </a:r>
            <a:r>
              <a:rPr lang="cs-CZ" sz="2000" b="0" dirty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/>
              <a:t>w</a:t>
            </a:r>
            <a:r>
              <a:rPr lang="cs-CZ" b="0" dirty="0"/>
              <a:t> = 0,60</a:t>
            </a:r>
            <a:r>
              <a:rPr lang="cs-CZ" b="0" dirty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>
                <a:latin typeface="Arial"/>
                <a:cs typeface="Arial"/>
                <a:sym typeface="Symbol"/>
              </a:rPr>
              <a:t> </a:t>
            </a:r>
            <a:r>
              <a:rPr lang="cs-CZ" b="0" i="1" dirty="0">
                <a:latin typeface="Arial"/>
                <a:cs typeface="Arial"/>
                <a:sym typeface="Symbol"/>
              </a:rPr>
              <a:t>s</a:t>
            </a:r>
            <a:r>
              <a:rPr lang="cs-CZ" b="0" dirty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/>
              <a:t> </a:t>
            </a:r>
            <a:endParaRPr kumimoji="0" 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073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>
                  <a:solidFill>
                    <a:srgbClr val="E80000"/>
                  </a:solidFill>
                </a:rPr>
                <a:t>Růst výhodné dominantní alely </a:t>
              </a:r>
              <a:r>
                <a:rPr lang="cs-CZ" sz="2000" b="0" i="1" dirty="0">
                  <a:solidFill>
                    <a:srgbClr val="E80000"/>
                  </a:solidFill>
                </a:rPr>
                <a:t>A</a:t>
              </a:r>
              <a:r>
                <a:rPr lang="cs-CZ" sz="2000" b="0" dirty="0">
                  <a:solidFill>
                    <a:srgbClr val="E80000"/>
                  </a:solidFill>
                </a:rPr>
                <a:t>: </a:t>
              </a: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Rovnice" r:id="rId7" imgW="1218671" imgH="444307" progId="Equation.3">
                    <p:embed/>
                  </p:oleObj>
                </mc:Choice>
                <mc:Fallback>
                  <p:oleObj name="Rovnice" r:id="rId7" imgW="1218671" imgH="444307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514" y="3649803"/>
                          <a:ext cx="2874998" cy="941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04825" y="5747658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0" dirty="0"/>
              <a:t>Při </a:t>
            </a:r>
            <a:r>
              <a:rPr lang="cs-CZ" b="0" i="1" dirty="0"/>
              <a:t>s</a:t>
            </a:r>
            <a:r>
              <a:rPr lang="cs-CZ" b="0" dirty="0"/>
              <a:t> = 0,20 a počáteční </a:t>
            </a:r>
            <a:r>
              <a:rPr lang="cs-CZ" b="0"/>
              <a:t>frekvenci </a:t>
            </a:r>
            <a:r>
              <a:rPr lang="cs-CZ" b="0" i="1"/>
              <a:t>A</a:t>
            </a:r>
            <a:r>
              <a:rPr lang="cs-CZ" b="0"/>
              <a:t> </a:t>
            </a:r>
            <a:r>
              <a:rPr lang="cs-CZ" b="0" dirty="0"/>
              <a:t>= 0,01</a:t>
            </a:r>
          </a:p>
          <a:p>
            <a:pPr algn="l"/>
            <a:r>
              <a:rPr lang="cs-CZ" b="0" dirty="0"/>
              <a:t>vzroste frekvence na 0,95 za cca. 120 generací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350979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b="0" dirty="0"/>
              <a:t>nepřímo úměrné průměrné fitness populace</a:t>
            </a:r>
            <a:r>
              <a:rPr lang="en-US" b="0" dirty="0"/>
              <a:t> </a:t>
            </a:r>
            <a:r>
              <a:rPr lang="cs-CZ" b="0" dirty="0">
                <a:sym typeface="Symbol" pitchFamily="18" charset="2"/>
              </a:rPr>
              <a:t> s rostoucí frekvencí výhodné alely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se evoluce zpomaluje;</a:t>
            </a:r>
          </a:p>
          <a:p>
            <a:pPr algn="l">
              <a:defRPr/>
            </a:pPr>
            <a:r>
              <a:rPr lang="cs-CZ" b="0" dirty="0">
                <a:sym typeface="Symbol" pitchFamily="18" charset="2"/>
              </a:rPr>
              <a:t>při </a:t>
            </a:r>
            <a:r>
              <a:rPr lang="cs-CZ" b="0" i="1" dirty="0">
                <a:sym typeface="Symbol" pitchFamily="18" charset="2"/>
              </a:rPr>
              <a:t>q</a:t>
            </a:r>
            <a:r>
              <a:rPr lang="cs-CZ" b="0" dirty="0">
                <a:sym typeface="Symbol" pitchFamily="18" charset="2"/>
              </a:rPr>
              <a:t> nebo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 = 0 je </a:t>
            </a:r>
            <a:r>
              <a:rPr lang="cs-CZ" b="0" i="1" dirty="0">
                <a:sym typeface="Symbol"/>
              </a:rPr>
              <a:t>p</a:t>
            </a:r>
            <a:r>
              <a:rPr lang="cs-CZ" b="0" dirty="0">
                <a:sym typeface="Symbol"/>
              </a:rPr>
              <a:t> = 0</a:t>
            </a:r>
            <a:endParaRPr lang="cs-CZ" b="0" dirty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s-CZ" b="0" dirty="0"/>
              <a:t>změna největší</a:t>
            </a:r>
          </a:p>
          <a:p>
            <a:pPr>
              <a:defRPr/>
            </a:pPr>
            <a:r>
              <a:rPr lang="cs-CZ" b="0" dirty="0"/>
              <a:t>při </a:t>
            </a:r>
            <a:r>
              <a:rPr lang="cs-CZ" b="0" i="1" dirty="0"/>
              <a:t>p</a:t>
            </a:r>
            <a:r>
              <a:rPr lang="cs-CZ" b="0" dirty="0"/>
              <a:t>=</a:t>
            </a:r>
            <a:r>
              <a:rPr lang="cs-CZ" b="0" i="1" dirty="0"/>
              <a:t>q</a:t>
            </a:r>
            <a:r>
              <a:rPr lang="cs-CZ" b="0" dirty="0"/>
              <a:t>=0,5</a:t>
            </a:r>
          </a:p>
          <a:p>
            <a:pPr algn="l">
              <a:defRPr/>
            </a:pPr>
            <a:endParaRPr lang="cs-CZ" b="0" dirty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34480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600" b="0" dirty="0"/>
              <a:t>frekvence </a:t>
            </a:r>
            <a:r>
              <a:rPr lang="cs-CZ" sz="1600" b="0" i="1" dirty="0"/>
              <a:t>A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1319</Words>
  <Application>Microsoft Office PowerPoint</Application>
  <PresentationFormat>Předvádění na obrazovce (4:3)</PresentationFormat>
  <Paragraphs>393</Paragraphs>
  <Slides>49</Slides>
  <Notes>36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49</vt:i4>
      </vt:variant>
    </vt:vector>
  </HeadingPairs>
  <TitlesOfParts>
    <vt:vector size="58" baseType="lpstr">
      <vt:lpstr>Arial</vt:lpstr>
      <vt:lpstr>Arial Black</vt:lpstr>
      <vt:lpstr>Arial Special G2</vt:lpstr>
      <vt:lpstr>Garamond</vt:lpstr>
      <vt:lpstr>Symbol</vt:lpstr>
      <vt:lpstr>Times New Roman</vt:lpstr>
      <vt:lpstr>Výchozí návrh</vt:lpstr>
      <vt:lpstr>CorelDRAW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205</cp:revision>
  <dcterms:created xsi:type="dcterms:W3CDTF">2002-02-28T16:27:36Z</dcterms:created>
  <dcterms:modified xsi:type="dcterms:W3CDTF">2017-10-25T09:47:40Z</dcterms:modified>
</cp:coreProperties>
</file>