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3" r:id="rId3"/>
    <p:sldId id="284" r:id="rId4"/>
    <p:sldId id="285" r:id="rId5"/>
    <p:sldId id="266" r:id="rId6"/>
    <p:sldId id="267" r:id="rId7"/>
    <p:sldId id="268" r:id="rId8"/>
    <p:sldId id="269" r:id="rId9"/>
    <p:sldId id="270" r:id="rId10"/>
    <p:sldId id="271" r:id="rId11"/>
    <p:sldId id="292" r:id="rId12"/>
    <p:sldId id="272" r:id="rId13"/>
    <p:sldId id="273" r:id="rId14"/>
    <p:sldId id="274" r:id="rId15"/>
    <p:sldId id="286" r:id="rId16"/>
    <p:sldId id="287" r:id="rId17"/>
    <p:sldId id="282" r:id="rId18"/>
    <p:sldId id="275" r:id="rId19"/>
    <p:sldId id="291" r:id="rId20"/>
    <p:sldId id="276" r:id="rId21"/>
    <p:sldId id="289" r:id="rId22"/>
    <p:sldId id="277" r:id="rId23"/>
    <p:sldId id="288" r:id="rId24"/>
    <p:sldId id="279" r:id="rId25"/>
    <p:sldId id="290" r:id="rId26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7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55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0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29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3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1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15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2FA4-1945-4251-8744-A941ECD8BA39}" type="datetimeFigureOut">
              <a:rPr lang="cs-CZ" smtClean="0"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F6AA-6F26-4448-9566-157824B586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l.ch/land/products/dendro/species_az.php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78.jpeg"/><Relationship Id="rId7" Type="http://schemas.openxmlformats.org/officeDocument/2006/relationships/image" Target="../media/image6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2.jpeg"/><Relationship Id="rId4" Type="http://schemas.openxmlformats.org/officeDocument/2006/relationships/image" Target="../media/image72.jpeg"/><Relationship Id="rId9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sl.ch/land/products/dendro/species_az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60577" y="397383"/>
            <a:ext cx="72358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/>
              <a:t>Analýza </a:t>
            </a:r>
            <a:r>
              <a:rPr lang="cs-CZ" altLang="cs-CZ" b="1" dirty="0" err="1"/>
              <a:t>makrozbytků</a:t>
            </a:r>
            <a:r>
              <a:rPr lang="cs-CZ" altLang="cs-CZ" b="1" dirty="0"/>
              <a:t>- určování dřeva na základě </a:t>
            </a:r>
            <a:r>
              <a:rPr lang="cs-CZ" altLang="cs-CZ" b="1" dirty="0" err="1"/>
              <a:t>mikromorfologie</a:t>
            </a:r>
            <a:endParaRPr lang="cs-CZ" alt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2178" y="1241778"/>
            <a:ext cx="1026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paleoekologii</a:t>
            </a:r>
            <a:r>
              <a:rPr lang="cs-CZ" dirty="0" smtClean="0"/>
              <a:t>: přítomnost dřeva nějakého druhu stromu dokládá jeho </a:t>
            </a:r>
            <a:r>
              <a:rPr lang="cs-CZ" i="1" dirty="0" smtClean="0"/>
              <a:t>lokální výskyt </a:t>
            </a:r>
            <a:r>
              <a:rPr lang="cs-CZ" dirty="0" smtClean="0"/>
              <a:t>na rozdíl od pylu, který se šíří na velké vzdálenosti (obzvláště u jehličnanů, kde pylová zrna mají vzdušné vaky</a:t>
            </a:r>
            <a:r>
              <a:rPr lang="cs-CZ" dirty="0" smtClean="0"/>
              <a:t>). </a:t>
            </a:r>
          </a:p>
          <a:p>
            <a:endParaRPr lang="cs-CZ" dirty="0"/>
          </a:p>
          <a:p>
            <a:r>
              <a:rPr lang="cs-CZ" dirty="0" smtClean="0"/>
              <a:t>Přibývají doklady výskytu některých </a:t>
            </a:r>
            <a:r>
              <a:rPr lang="cs-CZ" dirty="0" err="1" smtClean="0"/>
              <a:t>temperátních</a:t>
            </a:r>
            <a:r>
              <a:rPr lang="cs-CZ" dirty="0" smtClean="0"/>
              <a:t> dřevin už v pozdním glaciálu (pyl, fylogenetické studie), ale spolehlivý důkaz může podat pouze nález </a:t>
            </a:r>
            <a:r>
              <a:rPr lang="cs-CZ" dirty="0" err="1" smtClean="0"/>
              <a:t>makrozbytků</a:t>
            </a:r>
            <a:r>
              <a:rPr lang="cs-CZ" dirty="0" smtClean="0"/>
              <a:t> – semena nebo dřevo. Nález dřeva dubu z pozdního glaciálu v Dolnomoravském úvalu (u </a:t>
            </a:r>
            <a:r>
              <a:rPr lang="cs-CZ" dirty="0" err="1" smtClean="0"/>
              <a:t>Lanžhota</a:t>
            </a:r>
            <a:r>
              <a:rPr lang="cs-CZ" dirty="0" smtClean="0"/>
              <a:t>), stáří 12430+-35 (tj. 14220-14852 </a:t>
            </a:r>
            <a:r>
              <a:rPr lang="cs-CZ" dirty="0" err="1" smtClean="0"/>
              <a:t>cal</a:t>
            </a:r>
            <a:r>
              <a:rPr lang="cs-CZ" dirty="0" smtClean="0"/>
              <a:t>. BP, </a:t>
            </a:r>
            <a:r>
              <a:rPr lang="cs-CZ" dirty="0" err="1" smtClean="0"/>
              <a:t>median</a:t>
            </a:r>
            <a:r>
              <a:rPr lang="cs-CZ" dirty="0" smtClean="0"/>
              <a:t> 14500 </a:t>
            </a:r>
            <a:r>
              <a:rPr lang="cs-CZ" dirty="0" err="1" smtClean="0"/>
              <a:t>cal</a:t>
            </a:r>
            <a:r>
              <a:rPr lang="cs-CZ" dirty="0" smtClean="0"/>
              <a:t>. BP)  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5676" y="3441870"/>
            <a:ext cx="102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</a:t>
            </a:r>
            <a:r>
              <a:rPr lang="cs-CZ" b="1" dirty="0" err="1" smtClean="0"/>
              <a:t>archeobotanice</a:t>
            </a:r>
            <a:r>
              <a:rPr lang="cs-CZ" dirty="0" smtClean="0"/>
              <a:t>: přítomnost dřeva nějakého druhu stromu dokládá jeho </a:t>
            </a:r>
            <a:r>
              <a:rPr lang="cs-CZ" i="1" dirty="0" smtClean="0"/>
              <a:t>využívání člověkem </a:t>
            </a:r>
            <a:r>
              <a:rPr lang="cs-CZ" dirty="0" smtClean="0"/>
              <a:t>pro různé účely (palivové dřevo, stavební materiál atd.)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2987" y="45481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b="1" dirty="0"/>
              <a:t>dřevo:</a:t>
            </a:r>
            <a:r>
              <a:rPr lang="cs-CZ" altLang="cs-CZ" dirty="0"/>
              <a:t> </a:t>
            </a:r>
            <a:r>
              <a:rPr lang="cs-CZ" altLang="cs-CZ" dirty="0" err="1"/>
              <a:t>Schweingrubber</a:t>
            </a:r>
            <a:r>
              <a:rPr lang="cs-CZ" altLang="cs-CZ" dirty="0"/>
              <a:t> 1978, on-line: </a:t>
            </a:r>
            <a:r>
              <a:rPr lang="cs-CZ" altLang="cs-CZ" dirty="0">
                <a:hlinkClick r:id="rId2"/>
              </a:rPr>
              <a:t>http://www.wsl.ch/land/products/dendro/species_az.php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14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73213"/>
            <a:ext cx="38163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00375" y="284163"/>
            <a:ext cx="4967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/>
              <a:t>Jehličnany – mikromorfologická struktura dřeva</a:t>
            </a:r>
          </a:p>
        </p:txBody>
      </p:sp>
      <p:pic>
        <p:nvPicPr>
          <p:cNvPr id="18437" name="Picture 5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574801"/>
            <a:ext cx="3814762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67213" y="692150"/>
            <a:ext cx="27352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FF0000"/>
                </a:solidFill>
              </a:rPr>
              <a:t>radiální řez: křížové pole</a:t>
            </a:r>
            <a:r>
              <a:rPr lang="cs-CZ" altLang="cs-CZ" sz="1600" b="1" dirty="0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63751" y="4076700"/>
            <a:ext cx="1223963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Abies alba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84926" y="4076700"/>
            <a:ext cx="1223963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Picea abies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240464" y="1052513"/>
            <a:ext cx="36718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dřeňové paprsky heterocelulární=různobuněčné (ostatní) navíc příčné tracheidy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7248525" y="3357563"/>
            <a:ext cx="8636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8449" name="Picture 17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4491039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19514" y="6323014"/>
            <a:ext cx="179863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Pinus sylvestris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703389" y="5876926"/>
            <a:ext cx="158432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Windows-</a:t>
            </a:r>
            <a:r>
              <a:rPr lang="cs-CZ" altLang="cs-CZ" sz="1200" b="1" dirty="0" err="1"/>
              <a:t>like</a:t>
            </a:r>
            <a:r>
              <a:rPr lang="cs-CZ" altLang="cs-CZ" sz="1200" b="1" dirty="0"/>
              <a:t> </a:t>
            </a:r>
            <a:r>
              <a:rPr lang="cs-CZ" altLang="cs-CZ" sz="1200" b="1" dirty="0" err="1"/>
              <a:t>pits</a:t>
            </a:r>
            <a:endParaRPr lang="cs-CZ" altLang="cs-CZ" sz="1200" b="1" dirty="0"/>
          </a:p>
          <a:p>
            <a:pPr>
              <a:spcBef>
                <a:spcPct val="50000"/>
              </a:spcBef>
            </a:pPr>
            <a:r>
              <a:rPr lang="cs-CZ" altLang="cs-CZ" sz="1200" b="1" dirty="0" err="1"/>
              <a:t>tj</a:t>
            </a:r>
            <a:r>
              <a:rPr lang="cs-CZ" altLang="cs-CZ" sz="1200" b="1" dirty="0"/>
              <a:t> </a:t>
            </a:r>
            <a:r>
              <a:rPr lang="cs-CZ" altLang="cs-CZ" sz="1200" b="1" dirty="0" err="1"/>
              <a:t>okénkovité</a:t>
            </a:r>
            <a:r>
              <a:rPr lang="cs-CZ" altLang="cs-CZ" sz="1200" b="1" dirty="0"/>
              <a:t> tečky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2782889" y="5229226"/>
            <a:ext cx="18002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529388" y="5445125"/>
            <a:ext cx="15113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jednoduché tečky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135188" y="1100138"/>
            <a:ext cx="3529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dřeňové paprsky homocelulární=stejnobuněčné (Abies, Taxus) </a:t>
            </a: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896225" y="1484314"/>
            <a:ext cx="714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7967664" y="1484314"/>
            <a:ext cx="9366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5448300" y="3860801"/>
            <a:ext cx="17272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1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780191" y="579261"/>
            <a:ext cx="2315809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FF0000"/>
                </a:solidFill>
              </a:rPr>
              <a:t>Typy teček u jehličnanů</a:t>
            </a:r>
            <a:endParaRPr lang="cs-CZ" altLang="cs-CZ" sz="1600" b="1" dirty="0"/>
          </a:p>
        </p:txBody>
      </p:sp>
      <p:pic>
        <p:nvPicPr>
          <p:cNvPr id="3" name="Picture 17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80" y="1352728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949878" y="2907948"/>
            <a:ext cx="1584325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Windows-</a:t>
            </a:r>
            <a:r>
              <a:rPr lang="cs-CZ" altLang="cs-CZ" sz="1200" b="1" dirty="0" err="1"/>
              <a:t>like</a:t>
            </a:r>
            <a:r>
              <a:rPr lang="cs-CZ" altLang="cs-CZ" sz="1200" b="1" dirty="0"/>
              <a:t> </a:t>
            </a:r>
            <a:r>
              <a:rPr lang="cs-CZ" altLang="cs-CZ" sz="1200" b="1" dirty="0" err="1"/>
              <a:t>pits</a:t>
            </a:r>
            <a:endParaRPr lang="cs-CZ" altLang="cs-CZ" sz="1200" b="1" dirty="0"/>
          </a:p>
          <a:p>
            <a:pPr>
              <a:spcBef>
                <a:spcPct val="50000"/>
              </a:spcBef>
            </a:pPr>
            <a:r>
              <a:rPr lang="cs-CZ" altLang="cs-CZ" sz="1200" b="1" dirty="0" err="1"/>
              <a:t>tj</a:t>
            </a:r>
            <a:r>
              <a:rPr lang="cs-CZ" altLang="cs-CZ" sz="1200" b="1" dirty="0"/>
              <a:t> </a:t>
            </a:r>
            <a:r>
              <a:rPr lang="cs-CZ" altLang="cs-CZ" sz="1200" b="1" dirty="0" err="1"/>
              <a:t>okénkovité</a:t>
            </a:r>
            <a:r>
              <a:rPr lang="cs-CZ" altLang="cs-CZ" sz="1200" b="1" dirty="0"/>
              <a:t> </a:t>
            </a:r>
            <a:r>
              <a:rPr lang="cs-CZ" altLang="cs-CZ" sz="1200" b="1" dirty="0" smtClean="0"/>
              <a:t>tečky (</a:t>
            </a:r>
            <a:r>
              <a:rPr lang="cs-CZ" altLang="cs-CZ" sz="1200" b="1" dirty="0" err="1" smtClean="0"/>
              <a:t>Pinus</a:t>
            </a:r>
            <a:r>
              <a:rPr lang="cs-CZ" altLang="cs-CZ" sz="1200" b="1" dirty="0" smtClean="0"/>
              <a:t>)</a:t>
            </a:r>
            <a:endParaRPr lang="cs-CZ" altLang="cs-CZ" sz="1200" b="1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328054" y="5216527"/>
            <a:ext cx="15843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/>
              <a:t>piceoidní</a:t>
            </a:r>
            <a:r>
              <a:rPr lang="cs-CZ" altLang="cs-CZ" sz="1200" b="1" dirty="0" smtClean="0"/>
              <a:t> tečky: otvor tečky je menší než její okraj (</a:t>
            </a:r>
            <a:r>
              <a:rPr lang="cs-CZ" altLang="cs-CZ" sz="1200" b="1" i="1" dirty="0" err="1" smtClean="0"/>
              <a:t>Picea</a:t>
            </a:r>
            <a:r>
              <a:rPr lang="cs-CZ" altLang="cs-CZ" sz="1200" b="1" i="1" dirty="0" smtClean="0"/>
              <a:t>, </a:t>
            </a:r>
            <a:r>
              <a:rPr lang="cs-CZ" altLang="cs-CZ" sz="1200" b="1" i="1" dirty="0" err="1" smtClean="0"/>
              <a:t>Larix</a:t>
            </a:r>
            <a:r>
              <a:rPr lang="cs-CZ" altLang="cs-CZ" sz="1200" b="1" i="1" dirty="0" smtClean="0"/>
              <a:t> – jarní dřevo</a:t>
            </a:r>
            <a:r>
              <a:rPr lang="cs-CZ" altLang="cs-CZ" sz="1200" b="1" dirty="0" smtClean="0"/>
              <a:t>, </a:t>
            </a:r>
            <a:r>
              <a:rPr lang="cs-CZ" altLang="cs-CZ" sz="1200" b="1" i="1" dirty="0" err="1" smtClean="0"/>
              <a:t>Abies</a:t>
            </a:r>
            <a:r>
              <a:rPr lang="cs-CZ" altLang="cs-CZ" sz="1200" b="1" dirty="0" smtClean="0"/>
              <a:t>-letní dřevo)</a:t>
            </a:r>
            <a:endParaRPr lang="cs-CZ" altLang="cs-CZ" sz="1200" b="1" dirty="0"/>
          </a:p>
        </p:txBody>
      </p:sp>
      <p:pic>
        <p:nvPicPr>
          <p:cNvPr id="1028" name="Picture 4" descr="http://www.wsl.ch/land/products/dendro/images/micro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5" y="3739196"/>
            <a:ext cx="3539066" cy="26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571744" y="2828927"/>
            <a:ext cx="158432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/>
              <a:t>taxoidní</a:t>
            </a:r>
            <a:r>
              <a:rPr lang="cs-CZ" altLang="cs-CZ" sz="1200" b="1" dirty="0" smtClean="0"/>
              <a:t> tečky: otvor tečky je větší než její okraj (</a:t>
            </a:r>
            <a:r>
              <a:rPr lang="cs-CZ" altLang="cs-CZ" sz="1200" b="1" i="1" dirty="0" err="1" smtClean="0"/>
              <a:t>Abies</a:t>
            </a:r>
            <a:r>
              <a:rPr lang="cs-CZ" altLang="cs-CZ" sz="1200" b="1" dirty="0" smtClean="0"/>
              <a:t> – jarní dřevo)</a:t>
            </a:r>
            <a:endParaRPr lang="cs-CZ" altLang="cs-CZ" sz="1200" b="1" dirty="0"/>
          </a:p>
        </p:txBody>
      </p:sp>
      <p:pic>
        <p:nvPicPr>
          <p:cNvPr id="1032" name="Picture 8" descr="http://www.wsl.ch/land/products/dendro/images/micro/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t="36740" b="1"/>
          <a:stretch/>
        </p:blipFill>
        <p:spPr bwMode="auto">
          <a:xfrm>
            <a:off x="6039555" y="1185333"/>
            <a:ext cx="3335867" cy="2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916055" y="5374571"/>
            <a:ext cx="15843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/>
              <a:t>kupresoidní</a:t>
            </a:r>
            <a:r>
              <a:rPr lang="cs-CZ" altLang="cs-CZ" sz="1200" b="1" dirty="0" smtClean="0"/>
              <a:t> tečky: otvor tečky je podobně velký jako její okraj (</a:t>
            </a:r>
            <a:r>
              <a:rPr lang="cs-CZ" altLang="cs-CZ" sz="1200" b="1" i="1" dirty="0" err="1" smtClean="0"/>
              <a:t>Juniperus</a:t>
            </a:r>
            <a:r>
              <a:rPr lang="cs-CZ" altLang="cs-CZ" sz="1200" b="1" i="1" dirty="0" smtClean="0"/>
              <a:t>, </a:t>
            </a:r>
            <a:r>
              <a:rPr lang="cs-CZ" altLang="cs-CZ" sz="1200" b="1" i="1" dirty="0" err="1" smtClean="0"/>
              <a:t>Taxus</a:t>
            </a:r>
            <a:r>
              <a:rPr lang="cs-CZ" altLang="cs-CZ" sz="1200" b="1" dirty="0" smtClean="0"/>
              <a:t>)</a:t>
            </a:r>
            <a:endParaRPr lang="cs-CZ" altLang="cs-CZ" sz="1200" b="1" dirty="0"/>
          </a:p>
        </p:txBody>
      </p:sp>
      <p:pic>
        <p:nvPicPr>
          <p:cNvPr id="1034" name="Picture 10" descr="http://www.wsl.ch/land/products/dendro/images/micro/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6566" b="28000"/>
          <a:stretch/>
        </p:blipFill>
        <p:spPr bwMode="auto">
          <a:xfrm>
            <a:off x="6163733" y="3957394"/>
            <a:ext cx="3352800" cy="25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5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727576" y="476250"/>
            <a:ext cx="11525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příčný řez</a:t>
            </a:r>
          </a:p>
        </p:txBody>
      </p:sp>
      <p:pic>
        <p:nvPicPr>
          <p:cNvPr id="17412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05264"/>
            <a:ext cx="1835150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11675" y="3573464"/>
            <a:ext cx="19446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tangenciální řez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2855914" y="2708276"/>
            <a:ext cx="1800225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416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052514"/>
            <a:ext cx="1689100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3143250" y="2205039"/>
            <a:ext cx="15128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727575" y="2565401"/>
            <a:ext cx="1512888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FF0000"/>
                </a:solidFill>
              </a:rPr>
              <a:t>pryskyřičné kanálky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992313" y="3429000"/>
            <a:ext cx="1223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Picea abies</a:t>
            </a:r>
          </a:p>
        </p:txBody>
      </p:sp>
      <p:pic>
        <p:nvPicPr>
          <p:cNvPr id="17422" name="Picture 14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403725"/>
            <a:ext cx="22510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943475" y="4868863"/>
            <a:ext cx="4318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4339" y="6237289"/>
            <a:ext cx="11525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traumatické</a:t>
            </a:r>
          </a:p>
        </p:txBody>
      </p:sp>
      <p:pic>
        <p:nvPicPr>
          <p:cNvPr id="17426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836614"/>
            <a:ext cx="1849437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440239" y="2205039"/>
            <a:ext cx="11525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tlustostěnné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519739" y="3154364"/>
            <a:ext cx="11525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tenkostěnné</a:t>
            </a: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6311900" y="2133600"/>
            <a:ext cx="17287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248525" y="3370264"/>
            <a:ext cx="136683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Pinus sylvestris</a:t>
            </a:r>
          </a:p>
        </p:txBody>
      </p:sp>
      <p:pic>
        <p:nvPicPr>
          <p:cNvPr id="17432" name="Picture 24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860801"/>
            <a:ext cx="174307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383339" y="3429001"/>
            <a:ext cx="1728787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9191625" y="3797301"/>
            <a:ext cx="129698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pryskyřičné kanálky chybí (Abies, Taxus)</a:t>
            </a:r>
          </a:p>
        </p:txBody>
      </p:sp>
      <p:pic>
        <p:nvPicPr>
          <p:cNvPr id="17435" name="Picture 27" descr="ABA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b="40492"/>
          <a:stretch>
            <a:fillRect/>
          </a:stretch>
        </p:blipFill>
        <p:spPr bwMode="auto">
          <a:xfrm>
            <a:off x="9120189" y="4581526"/>
            <a:ext cx="14001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</p:spTree>
    <p:extLst>
      <p:ext uri="{BB962C8B-B14F-4D97-AF65-F5344CB8AC3E}">
        <p14:creationId xmlns:p14="http://schemas.microsoft.com/office/powerpoint/2010/main" val="19997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57339"/>
            <a:ext cx="27559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628776"/>
            <a:ext cx="2714625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55913" y="811213"/>
            <a:ext cx="23034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ostrý přechod mezi jarním a letním dřevem (Pinus, Larix)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311901" y="836613"/>
            <a:ext cx="2519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/>
              <a:t>postupný přechod mezi jarním a letním dřevem (Picea)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</p:spTree>
    <p:extLst>
      <p:ext uri="{BB962C8B-B14F-4D97-AF65-F5344CB8AC3E}">
        <p14:creationId xmlns:p14="http://schemas.microsoft.com/office/powerpoint/2010/main" val="42109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0061" y="925514"/>
            <a:ext cx="12239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Picea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abies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3559" name="Picture 7" descr="PCA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0"/>
          <a:stretch>
            <a:fillRect/>
          </a:stretch>
        </p:blipFill>
        <p:spPr bwMode="auto">
          <a:xfrm>
            <a:off x="2063750" y="1125539"/>
            <a:ext cx="224155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PCAB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34" y="2236435"/>
            <a:ext cx="182403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703732" y="1896534"/>
            <a:ext cx="191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Pryskyřičné kanálky ANO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85731" y="412045"/>
            <a:ext cx="226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Dřeňový paprsek </a:t>
            </a:r>
            <a:r>
              <a:rPr lang="cs-CZ" sz="1200" dirty="0" err="1" smtClean="0"/>
              <a:t>heterocelulární</a:t>
            </a:r>
            <a:r>
              <a:rPr lang="cs-CZ" sz="1200" dirty="0" smtClean="0"/>
              <a:t> (příčné tracheidy )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127954" y="615245"/>
            <a:ext cx="191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Pozvolný přechod mezi  jarním a letním dřevem</a:t>
            </a:r>
            <a:endParaRPr lang="cs-CZ" sz="12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69572" y="4227514"/>
            <a:ext cx="12239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>
                <a:solidFill>
                  <a:srgbClr val="FF0000"/>
                </a:solidFill>
              </a:rPr>
              <a:t>Larix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 decidua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wsl.ch/land/products/dendro/images/wood/LADE/LAD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54" y="3446816"/>
            <a:ext cx="1730375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020711" y="6118579"/>
            <a:ext cx="191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Výrazný přechod mezi  jarním a letním dřevem</a:t>
            </a:r>
            <a:endParaRPr lang="cs-CZ" sz="1200" dirty="0"/>
          </a:p>
        </p:txBody>
      </p:sp>
      <p:pic>
        <p:nvPicPr>
          <p:cNvPr id="4100" name="Picture 4" descr="http://www.wsl.ch/land/products/dendro/images/wood/LADE/LADE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6"/>
          <a:stretch/>
        </p:blipFill>
        <p:spPr bwMode="auto">
          <a:xfrm>
            <a:off x="4012612" y="3816551"/>
            <a:ext cx="2704277" cy="26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sl.ch/land/products/dendro/images/wood/PCAB/PCAB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20" y="936977"/>
            <a:ext cx="1842558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73422" y="3081867"/>
            <a:ext cx="722489" cy="1467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6445956" y="3352800"/>
            <a:ext cx="440266" cy="14901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874931" y="3318934"/>
            <a:ext cx="15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Tečky v tracheidách často dvouřadé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756399" y="2681112"/>
            <a:ext cx="142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Tečky v tracheidách jednořadé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9795" y="586847"/>
            <a:ext cx="12239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>
                <a:solidFill>
                  <a:srgbClr val="FF0000"/>
                </a:solidFill>
              </a:rPr>
              <a:t>Taxus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FF0000"/>
                </a:solidFill>
              </a:rPr>
              <a:t>baccata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wsl.ch/land/products/dendro/images/wood/TABA/TAB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3"/>
          <a:stretch/>
        </p:blipFill>
        <p:spPr bwMode="auto">
          <a:xfrm>
            <a:off x="1388535" y="726191"/>
            <a:ext cx="2473561" cy="25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sl.ch/land/products/dendro/images/wood/TABA/TABA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28" y="699911"/>
            <a:ext cx="1876425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sl.ch/land/products/dendro/images/wood/TABA/TABA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32" y="688622"/>
            <a:ext cx="1865136" cy="27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76398" y="287867"/>
            <a:ext cx="191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Pryskyřičné kanálky NE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97865" y="304800"/>
            <a:ext cx="2065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Tracheidy vyztužené spirálami</a:t>
            </a:r>
            <a:endParaRPr lang="cs-CZ" sz="12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91971" y="3719514"/>
            <a:ext cx="12239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>
                <a:solidFill>
                  <a:srgbClr val="FF0000"/>
                </a:solidFill>
              </a:rPr>
              <a:t>Abies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 alba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64549" y="3589693"/>
            <a:ext cx="122396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>
                <a:solidFill>
                  <a:srgbClr val="FF0000"/>
                </a:solidFill>
              </a:rPr>
              <a:t>Juniperus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FF0000"/>
                </a:solidFill>
              </a:rPr>
              <a:t>communis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www.wsl.ch/land/products/dendro/images/wood/ABAL/ABAL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1"/>
          <a:stretch/>
        </p:blipFill>
        <p:spPr bwMode="auto">
          <a:xfrm>
            <a:off x="3098210" y="4021666"/>
            <a:ext cx="2334919" cy="22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24399" y="3629378"/>
            <a:ext cx="161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Tracheidy bez spirál</a:t>
            </a:r>
            <a:endParaRPr lang="cs-CZ" sz="1200" dirty="0"/>
          </a:p>
        </p:txBody>
      </p:sp>
      <p:pic>
        <p:nvPicPr>
          <p:cNvPr id="2058" name="Picture 10" descr="http://www.wsl.ch/land/products/dendro/images/wood/JUCO/JUCO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7"/>
          <a:stretch/>
        </p:blipFill>
        <p:spPr bwMode="auto">
          <a:xfrm>
            <a:off x="5574241" y="4030133"/>
            <a:ext cx="2733720" cy="23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512710" y="4120443"/>
            <a:ext cx="142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Na stěnách buněk dřeňového paprsku uzlíky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04577" y="4047065"/>
            <a:ext cx="142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Stěny buněk dřeňového paprsku hladké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144000" y="575731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Dřeňový paprsek </a:t>
            </a:r>
            <a:r>
              <a:rPr lang="cs-CZ" sz="1200" dirty="0" err="1" smtClean="0"/>
              <a:t>homocelulární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07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3662" y="1198212"/>
            <a:ext cx="18002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Pinus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sylvestris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3" name="Picture 13" descr="PIS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>
            <a:fillRect/>
          </a:stretch>
        </p:blipFill>
        <p:spPr bwMode="auto">
          <a:xfrm>
            <a:off x="1600904" y="2311928"/>
            <a:ext cx="2160588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PISY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89" y="2355674"/>
            <a:ext cx="17113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9617" y="4172834"/>
            <a:ext cx="1249539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Pinus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FF0000"/>
                </a:solidFill>
              </a:rPr>
              <a:t>cembra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wsl.ch/land/products/dendro/images/wood/PICE/PICE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6" b="56152"/>
          <a:stretch/>
        </p:blipFill>
        <p:spPr bwMode="auto">
          <a:xfrm>
            <a:off x="4163130" y="3556000"/>
            <a:ext cx="3456869" cy="30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sl.ch/land/products/dendro/images/wood/PISY/PISY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7901" b="57926"/>
          <a:stretch/>
        </p:blipFill>
        <p:spPr bwMode="auto">
          <a:xfrm>
            <a:off x="4075289" y="1151467"/>
            <a:ext cx="3474462" cy="22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5723467" y="598311"/>
            <a:ext cx="417689" cy="8692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225822" y="310443"/>
            <a:ext cx="142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Stěny buněk transverzálních tracheid zubaté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150577" y="5836354"/>
            <a:ext cx="142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Stěny buněk transverzálních </a:t>
            </a:r>
            <a:r>
              <a:rPr lang="cs-CZ" sz="1200" dirty="0" smtClean="0"/>
              <a:t>tracheid nejsou </a:t>
            </a:r>
            <a:r>
              <a:rPr lang="cs-CZ" sz="1200" dirty="0" smtClean="0"/>
              <a:t>zubaté</a:t>
            </a:r>
            <a:endParaRPr lang="cs-CZ" sz="1200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6175022" y="6028267"/>
            <a:ext cx="1964268" cy="3612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761111" y="1100665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Dřeňový paprsek </a:t>
            </a:r>
            <a:r>
              <a:rPr lang="cs-CZ" sz="1200" dirty="0" err="1" smtClean="0"/>
              <a:t>heterocelulární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510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3956" y="1253067"/>
            <a:ext cx="252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Jednoduché malé tečky v dřeňových </a:t>
            </a:r>
            <a:r>
              <a:rPr lang="cs-CZ" sz="1200" dirty="0" smtClean="0"/>
              <a:t>paprscích (RADIÁLNÍ ŘEZ)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48219" y="1326446"/>
            <a:ext cx="250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Okénkovité</a:t>
            </a:r>
            <a:r>
              <a:rPr lang="cs-CZ" sz="1200" dirty="0" smtClean="0"/>
              <a:t> tečky v dřeňových </a:t>
            </a:r>
            <a:r>
              <a:rPr lang="cs-CZ" sz="1200" dirty="0"/>
              <a:t>paprscích (RADIÁLNÍ ŘEZ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6062133" y="1320800"/>
            <a:ext cx="79023" cy="5373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8647289" y="1885244"/>
            <a:ext cx="0" cy="38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721596" y="2370669"/>
            <a:ext cx="264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Pinus</a:t>
            </a:r>
            <a:r>
              <a:rPr lang="cs-CZ" sz="1200" dirty="0" smtClean="0"/>
              <a:t>: pryskyřičné kanálky ANO, transverzální tracheidy ANO, spirálovité ztluštěniny v trachejích NE </a:t>
            </a:r>
            <a:endParaRPr lang="cs-CZ" sz="1200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1670756" y="1766711"/>
            <a:ext cx="1078089" cy="344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991556" y="1783644"/>
            <a:ext cx="903111" cy="316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2353" y="2195691"/>
            <a:ext cx="201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pryskyřičné kanálky </a:t>
            </a:r>
            <a:r>
              <a:rPr lang="cs-CZ" sz="1200" dirty="0" smtClean="0"/>
              <a:t>ANO</a:t>
            </a:r>
          </a:p>
          <a:p>
            <a:r>
              <a:rPr lang="cs-CZ" sz="1200" dirty="0" smtClean="0"/>
              <a:t>(PŘÍČNÝ ŘEZ)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57599" y="2178757"/>
            <a:ext cx="179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pryskyřičné kanálky </a:t>
            </a:r>
            <a:r>
              <a:rPr lang="cs-CZ" sz="1200" dirty="0"/>
              <a:t>NE (PŘÍČNÝ ŘEZ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1365956" y="2788356"/>
            <a:ext cx="11288" cy="349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55596" y="3234270"/>
            <a:ext cx="2641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Picea</a:t>
            </a:r>
            <a:r>
              <a:rPr lang="cs-CZ" sz="1200" b="1" i="1" dirty="0" smtClean="0"/>
              <a:t>: </a:t>
            </a:r>
            <a:r>
              <a:rPr lang="cs-CZ" sz="1200" dirty="0" smtClean="0"/>
              <a:t>přechod jarního a letního dřeva pozvolný, tečky v </a:t>
            </a:r>
            <a:r>
              <a:rPr lang="cs-CZ" sz="1200" dirty="0" smtClean="0"/>
              <a:t>tracheidách </a:t>
            </a:r>
            <a:r>
              <a:rPr lang="cs-CZ" sz="1200" dirty="0" smtClean="0"/>
              <a:t>většinou jednořadé</a:t>
            </a:r>
          </a:p>
          <a:p>
            <a:r>
              <a:rPr lang="cs-CZ" sz="1200" b="1" i="1" dirty="0" smtClean="0"/>
              <a:t>Rod </a:t>
            </a:r>
            <a:r>
              <a:rPr lang="cs-CZ" sz="1200" b="1" i="1" dirty="0" err="1" smtClean="0"/>
              <a:t>Larix</a:t>
            </a:r>
            <a:r>
              <a:rPr lang="cs-CZ" sz="1200" b="1" i="1" dirty="0" smtClean="0"/>
              <a:t>: </a:t>
            </a:r>
            <a:r>
              <a:rPr lang="cs-CZ" sz="1200" dirty="0"/>
              <a:t>přechod jarního a letního dřeva </a:t>
            </a:r>
            <a:r>
              <a:rPr lang="cs-CZ" sz="1200" dirty="0" smtClean="0"/>
              <a:t>rychlý, tečky </a:t>
            </a:r>
            <a:r>
              <a:rPr lang="cs-CZ" sz="1200" dirty="0"/>
              <a:t>v </a:t>
            </a:r>
            <a:r>
              <a:rPr lang="cs-CZ" sz="1200" dirty="0" smtClean="0"/>
              <a:t>tracheidách </a:t>
            </a:r>
            <a:r>
              <a:rPr lang="cs-CZ" sz="1200" dirty="0"/>
              <a:t>většinou </a:t>
            </a:r>
            <a:r>
              <a:rPr lang="cs-CZ" sz="1200" dirty="0" smtClean="0"/>
              <a:t>dvouřadé</a:t>
            </a:r>
            <a:endParaRPr lang="cs-CZ" sz="1200" dirty="0"/>
          </a:p>
          <a:p>
            <a:r>
              <a:rPr lang="cs-CZ" sz="1200" b="1" i="1" dirty="0" smtClean="0"/>
              <a:t> </a:t>
            </a:r>
            <a:endParaRPr lang="cs-CZ" sz="1200" dirty="0"/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8331200" y="3279422"/>
            <a:ext cx="378178" cy="682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8918222" y="3273778"/>
            <a:ext cx="485422" cy="643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4052711" y="2641600"/>
            <a:ext cx="293511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713110" y="2556933"/>
            <a:ext cx="434623" cy="615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2974620" y="3234268"/>
            <a:ext cx="158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Spirálovité ztluštěniny v tracheidách </a:t>
            </a:r>
            <a:r>
              <a:rPr lang="cs-CZ" sz="1200" dirty="0" smtClean="0"/>
              <a:t>ANO</a:t>
            </a:r>
          </a:p>
          <a:p>
            <a:r>
              <a:rPr lang="cs-CZ" sz="1200" dirty="0" smtClean="0"/>
              <a:t>(TANGENCIÁLNÍ ŘEZ)</a:t>
            </a:r>
            <a:endParaRPr lang="cs-CZ" sz="12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4549421" y="3239911"/>
            <a:ext cx="159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Spirálovité ztluštěniny v tracheidách </a:t>
            </a:r>
            <a:r>
              <a:rPr lang="cs-CZ" sz="1200" dirty="0"/>
              <a:t>NE (TANGENCIÁLNÍ ŘEZ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3584223" y="3900313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160886" y="4684895"/>
            <a:ext cx="90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Taxus</a:t>
            </a:r>
            <a:endParaRPr lang="cs-CZ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4334934" y="4679252"/>
            <a:ext cx="1704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Abies</a:t>
            </a:r>
            <a:r>
              <a:rPr lang="cs-CZ" sz="1200" b="1" i="1" dirty="0" smtClean="0"/>
              <a:t>: </a:t>
            </a:r>
            <a:r>
              <a:rPr lang="cs-CZ" sz="1200" dirty="0" smtClean="0"/>
              <a:t>stěny transverzálních tracheid s uzlíky</a:t>
            </a:r>
          </a:p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Juniperus</a:t>
            </a:r>
            <a:r>
              <a:rPr lang="cs-CZ" sz="1200" dirty="0" smtClean="0"/>
              <a:t>: stěny transverzálních tracheid hladké, v parenchymatických buňkách barevné usazeniny  </a:t>
            </a:r>
            <a:endParaRPr lang="cs-CZ" sz="1200" dirty="0"/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5102579" y="388338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6445955" y="4024492"/>
            <a:ext cx="215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/>
              <a:t>P. </a:t>
            </a:r>
            <a:r>
              <a:rPr lang="cs-CZ" sz="1200" b="1" i="1" dirty="0" err="1" smtClean="0"/>
              <a:t>sylvestris</a:t>
            </a:r>
            <a:r>
              <a:rPr lang="cs-CZ" sz="1200" b="1" i="1" dirty="0" smtClean="0"/>
              <a:t>, </a:t>
            </a:r>
            <a:r>
              <a:rPr lang="cs-CZ" sz="1200" b="1" i="1" dirty="0" err="1" smtClean="0"/>
              <a:t>P.mugo</a:t>
            </a:r>
            <a:r>
              <a:rPr lang="cs-CZ" sz="1200" b="1" i="1" dirty="0" smtClean="0"/>
              <a:t> a P. </a:t>
            </a:r>
            <a:r>
              <a:rPr lang="cs-CZ" sz="1200" b="1" i="1" dirty="0" err="1" smtClean="0"/>
              <a:t>nigra</a:t>
            </a:r>
            <a:r>
              <a:rPr lang="cs-CZ" sz="1200" b="1" i="1" dirty="0" smtClean="0"/>
              <a:t>: </a:t>
            </a:r>
            <a:r>
              <a:rPr lang="cs-CZ" sz="1200" dirty="0" smtClean="0"/>
              <a:t>stěny transverzálních tracheid se zubatými stěnami</a:t>
            </a:r>
            <a:r>
              <a:rPr lang="cs-CZ" sz="1200" b="1" dirty="0" smtClean="0"/>
              <a:t> </a:t>
            </a:r>
            <a:endParaRPr lang="cs-CZ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9070623" y="3984982"/>
            <a:ext cx="177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/>
              <a:t>P. </a:t>
            </a:r>
            <a:r>
              <a:rPr lang="cs-CZ" sz="1200" b="1" i="1" dirty="0" err="1" smtClean="0"/>
              <a:t>cembra</a:t>
            </a:r>
            <a:r>
              <a:rPr lang="cs-CZ" sz="1200" b="1" i="1" dirty="0" smtClean="0"/>
              <a:t>, </a:t>
            </a:r>
            <a:r>
              <a:rPr lang="cs-CZ" sz="1200" b="1" i="1" dirty="0" err="1" smtClean="0"/>
              <a:t>P.strobus</a:t>
            </a:r>
            <a:r>
              <a:rPr lang="cs-CZ" sz="1200" b="1" i="1" dirty="0" smtClean="0"/>
              <a:t>: </a:t>
            </a:r>
            <a:r>
              <a:rPr lang="cs-CZ" sz="1200" dirty="0" smtClean="0"/>
              <a:t>stěny transverzálních tracheid hladké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94490" y="857955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Jehličnany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781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04975" y="549275"/>
            <a:ext cx="4967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/>
              <a:t>Listnáče – </a:t>
            </a:r>
            <a:r>
              <a:rPr lang="cs-CZ" altLang="cs-CZ" sz="1600" b="1" dirty="0" err="1"/>
              <a:t>mikromorfologická</a:t>
            </a:r>
            <a:r>
              <a:rPr lang="cs-CZ" altLang="cs-CZ" sz="1600" b="1" dirty="0"/>
              <a:t> struktura dřeva</a:t>
            </a:r>
          </a:p>
        </p:txBody>
      </p:sp>
      <p:pic>
        <p:nvPicPr>
          <p:cNvPr id="24589" name="Picture 13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28776"/>
            <a:ext cx="3527425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992314" y="1052513"/>
            <a:ext cx="72723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/>
              <a:t>Typy uložení cév na příčném řezu (</a:t>
            </a:r>
            <a:r>
              <a:rPr lang="cs-CZ" altLang="cs-CZ" sz="1400" dirty="0" err="1"/>
              <a:t>Požgaj</a:t>
            </a:r>
            <a:r>
              <a:rPr lang="cs-CZ" altLang="cs-CZ" sz="1400" dirty="0"/>
              <a:t>, Chovanec a kol., 1997</a:t>
            </a:r>
            <a:r>
              <a:rPr lang="cs-CZ" altLang="cs-CZ" sz="1400" dirty="0" smtClean="0"/>
              <a:t>): 1</a:t>
            </a:r>
            <a:r>
              <a:rPr lang="cs-CZ" altLang="cs-CZ" sz="1400" dirty="0"/>
              <a:t>, 2, 3 – kruhovitě pórovité dřeviny s různým uspořádáním letních cév, 4 – roztroušeně pórovité dřeviny, 5 – polokruhovitě pórovité dřeviny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537451" y="6345239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http://www.vscht.cz/met/stranky/vyuka/labcv/labor/res_mikroskopicka_stavba_dreva/index.htm</a:t>
            </a:r>
          </a:p>
        </p:txBody>
      </p:sp>
      <p:pic>
        <p:nvPicPr>
          <p:cNvPr id="24595" name="Picture 19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429001"/>
            <a:ext cx="217011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7" name="Picture 21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292601"/>
            <a:ext cx="26003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751763" y="5876925"/>
            <a:ext cx="1223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i="1" dirty="0" err="1"/>
              <a:t>Carpinus</a:t>
            </a:r>
            <a:endParaRPr lang="cs-CZ" altLang="cs-CZ" sz="1200" b="1" i="1" dirty="0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135188" y="5876925"/>
            <a:ext cx="12239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i="1" dirty="0" err="1"/>
              <a:t>Quercus</a:t>
            </a:r>
            <a:endParaRPr lang="cs-CZ" altLang="cs-CZ" sz="1200" b="1" i="1" dirty="0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3792538" y="2997201"/>
            <a:ext cx="12239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 flipV="1">
            <a:off x="7248525" y="3213101"/>
            <a:ext cx="15113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4606" name="Picture 30" descr="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868864"/>
            <a:ext cx="2905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656138" y="43402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solidFill>
                  <a:srgbClr val="FF0000"/>
                </a:solidFill>
              </a:rPr>
              <a:t>Homogenní dřeňový paprsek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096001" y="602138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solidFill>
                  <a:srgbClr val="FF0000"/>
                </a:solidFill>
              </a:rPr>
              <a:t>Heterogenní dřeňový paprsek</a:t>
            </a:r>
          </a:p>
        </p:txBody>
      </p:sp>
    </p:spTree>
    <p:extLst>
      <p:ext uri="{BB962C8B-B14F-4D97-AF65-F5344CB8AC3E}">
        <p14:creationId xmlns:p14="http://schemas.microsoft.com/office/powerpoint/2010/main" val="736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sl.ch/land/products/dendro/images/wood/ALGL/ALGL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8"/>
          <a:stretch/>
        </p:blipFill>
        <p:spPr bwMode="auto">
          <a:xfrm>
            <a:off x="2255308" y="3759200"/>
            <a:ext cx="3810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sl.ch/land/products/dendro/images/wood/SAVI/SAVI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/>
          <a:stretch/>
        </p:blipFill>
        <p:spPr bwMode="auto">
          <a:xfrm>
            <a:off x="6240288" y="3646311"/>
            <a:ext cx="3810000" cy="30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693333" y="4120444"/>
            <a:ext cx="801511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496711" y="3725334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Homogenní dřeňový paprsek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7303911" y="2675467"/>
            <a:ext cx="3917246" cy="3002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459155" y="2105378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Heterogenní dřeňový paprsek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10248" name="Picture 8" descr="http://www.wsl.ch/land/products/dendro/images/wood/SAVI/SAVI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 b="22765"/>
          <a:stretch/>
        </p:blipFill>
        <p:spPr bwMode="auto">
          <a:xfrm>
            <a:off x="6048375" y="1196622"/>
            <a:ext cx="3810000" cy="17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H="1">
            <a:off x="7292622" y="2635956"/>
            <a:ext cx="3956757" cy="1800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7264401" y="1676400"/>
            <a:ext cx="2940755" cy="3894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326489" y="2111022"/>
            <a:ext cx="2935111" cy="2483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http://www.wsl.ch/land/products/dendro/images/wood/ALIN/ALIN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 bwMode="auto">
          <a:xfrm>
            <a:off x="1984375" y="1207911"/>
            <a:ext cx="3810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1134533" y="2664178"/>
            <a:ext cx="2116667" cy="8974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6853" y="1172725"/>
            <a:ext cx="10664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b="1" dirty="0" smtClean="0"/>
              <a:t>Preparace:</a:t>
            </a:r>
          </a:p>
          <a:p>
            <a:pPr>
              <a:spcBef>
                <a:spcPct val="0"/>
              </a:spcBef>
            </a:pPr>
            <a:endParaRPr lang="cs-CZ" altLang="cs-CZ" b="1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Čerstvé dřevo lze řezat bez další úpravy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Tvrdé dřevo se dá změkčit buď povařením (1-2 hodiny) nebo ve směsi 96% alkoholu, vody a glycerinu (1:1:3)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Řezy žiletkou v ruce stačí na určování, pro fotografování je lepší použít </a:t>
            </a:r>
            <a:r>
              <a:rPr lang="cs-CZ" altLang="cs-CZ" dirty="0" err="1" smtClean="0"/>
              <a:t>mikroton</a:t>
            </a:r>
            <a:endParaRPr lang="cs-CZ" altLang="cs-CZ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Odstranění vody z vodou nasyceného dřeva je možné pomocí Polyethylenového roztoku (postupně 30, 60 a 100%) 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/>
              <a:t>Struktury dřeva lze barvit </a:t>
            </a:r>
            <a:r>
              <a:rPr lang="cs-CZ" altLang="cs-CZ" dirty="0" err="1" smtClean="0"/>
              <a:t>safraninem</a:t>
            </a:r>
            <a:r>
              <a:rPr lang="cs-CZ" altLang="cs-CZ" dirty="0" smtClean="0"/>
              <a:t> (1% </a:t>
            </a:r>
            <a:r>
              <a:rPr lang="cs-CZ" altLang="cs-CZ" dirty="0" err="1" smtClean="0"/>
              <a:t>safranin</a:t>
            </a:r>
            <a:r>
              <a:rPr lang="cs-CZ" altLang="cs-CZ" dirty="0" smtClean="0"/>
              <a:t> 3-5 minut). Před barvením se nejdříve vybělí (odbarví) pomocí 3-6% chlornanu sodného </a:t>
            </a:r>
            <a:r>
              <a:rPr lang="cs-CZ" altLang="cs-CZ" dirty="0" err="1" smtClean="0"/>
              <a:t>NaClO</a:t>
            </a:r>
            <a:r>
              <a:rPr lang="cs-CZ" altLang="cs-CZ" dirty="0" smtClean="0"/>
              <a:t> (SAVO) ca 30 minut a opláchne.   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868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BE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20714"/>
            <a:ext cx="18732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6739" y="1013003"/>
            <a:ext cx="133561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Betula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pendula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2534" name="Picture 6" descr="BEAL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620714"/>
            <a:ext cx="187166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BEAL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20714"/>
            <a:ext cx="187325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7580" y="3500439"/>
            <a:ext cx="17287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Alnus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glutinosa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2539" name="Picture 11" descr="ALGL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789364"/>
            <a:ext cx="19208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ALGL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789364"/>
            <a:ext cx="19208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205133" y="3842102"/>
            <a:ext cx="17287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Salix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cinerea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22545" name="Picture 17" descr="SAC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2"/>
          <a:stretch>
            <a:fillRect/>
          </a:stretch>
        </p:blipFill>
        <p:spPr bwMode="auto">
          <a:xfrm>
            <a:off x="7280453" y="4197174"/>
            <a:ext cx="195738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8543925" y="549276"/>
            <a:ext cx="1943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Víceřadé (</a:t>
            </a:r>
            <a:r>
              <a:rPr lang="cs-CZ" altLang="cs-CZ" sz="1400" dirty="0" err="1" smtClean="0">
                <a:solidFill>
                  <a:srgbClr val="FF0000"/>
                </a:solidFill>
              </a:rPr>
              <a:t>vícebuněčné</a:t>
            </a:r>
            <a:r>
              <a:rPr lang="cs-CZ" altLang="cs-CZ" sz="1400" dirty="0" smtClean="0">
                <a:solidFill>
                  <a:srgbClr val="FF0000"/>
                </a:solidFill>
              </a:rPr>
              <a:t>) </a:t>
            </a:r>
            <a:r>
              <a:rPr lang="cs-CZ" altLang="cs-CZ" sz="1400" dirty="0">
                <a:solidFill>
                  <a:srgbClr val="FF0000"/>
                </a:solidFill>
              </a:rPr>
              <a:t>dřeňové paprsky </a:t>
            </a:r>
            <a:r>
              <a:rPr lang="cs-CZ" altLang="cs-CZ" sz="1400" dirty="0" smtClean="0">
                <a:solidFill>
                  <a:srgbClr val="FF0000"/>
                </a:solidFill>
              </a:rPr>
              <a:t>žebříčková </a:t>
            </a:r>
            <a:r>
              <a:rPr lang="cs-CZ" altLang="cs-CZ" sz="1400" dirty="0">
                <a:solidFill>
                  <a:srgbClr val="FF0000"/>
                </a:solidFill>
              </a:rPr>
              <a:t>perforace, heterogenní DP.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97064" y="142875"/>
            <a:ext cx="262995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Roztroušeně pórovité dřevo</a:t>
            </a:r>
            <a:endParaRPr lang="cs-CZ" altLang="cs-CZ" sz="1600" b="1" dirty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7213601" y="722489"/>
            <a:ext cx="1354666" cy="2483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444978" y="5063067"/>
            <a:ext cx="3268134" cy="1975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21570" y="4878565"/>
            <a:ext cx="194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Jednořadé </a:t>
            </a:r>
            <a:r>
              <a:rPr lang="cs-CZ" altLang="cs-CZ" sz="1400" dirty="0">
                <a:solidFill>
                  <a:srgbClr val="FF0000"/>
                </a:solidFill>
              </a:rPr>
              <a:t>dřeňové </a:t>
            </a:r>
            <a:r>
              <a:rPr lang="cs-CZ" altLang="cs-CZ" sz="1400" dirty="0" smtClean="0">
                <a:solidFill>
                  <a:srgbClr val="FF0000"/>
                </a:solidFill>
              </a:rPr>
              <a:t>paprsky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5554133" y="1168401"/>
            <a:ext cx="2985912" cy="1269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wsl.ch/land/products/dendro/images/wood/SACA/SACA1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25876" b="9729"/>
          <a:stretch/>
        </p:blipFill>
        <p:spPr bwMode="auto">
          <a:xfrm>
            <a:off x="9403645" y="3341510"/>
            <a:ext cx="2348089" cy="29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881659" y="2846565"/>
            <a:ext cx="1943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jednoduchá perforace 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10227734" y="3279422"/>
            <a:ext cx="841022" cy="6942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1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4472" y="538870"/>
            <a:ext cx="17287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Acer </a:t>
            </a:r>
            <a:r>
              <a:rPr lang="cs-CZ" altLang="cs-CZ" sz="1200" b="1" dirty="0" err="1">
                <a:solidFill>
                  <a:srgbClr val="FF0000"/>
                </a:solidFill>
              </a:rPr>
              <a:t>campestre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5760" y="3707520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Tilia cordata</a:t>
            </a:r>
          </a:p>
        </p:txBody>
      </p:sp>
      <p:pic>
        <p:nvPicPr>
          <p:cNvPr id="21510" name="Picture 6" descr="TICO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16339"/>
            <a:ext cx="1985962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TI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716339"/>
            <a:ext cx="2017712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256588" y="5024439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roztroušená až polokruhovitá pórovitost, 2-3 řady tlustostěnných buněk na hranici letokruhů, spirálovité ztluštěniny na stěnách trachejí, víceřadé DP (10-50 buněk)</a:t>
            </a:r>
            <a:endParaRPr lang="cs-CZ" altLang="cs-CZ" sz="1200"/>
          </a:p>
        </p:txBody>
      </p:sp>
      <p:pic>
        <p:nvPicPr>
          <p:cNvPr id="21515" name="Picture 11" descr="TICO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89351"/>
            <a:ext cx="2035175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TICO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0" b="15611"/>
          <a:stretch>
            <a:fillRect/>
          </a:stretch>
        </p:blipFill>
        <p:spPr bwMode="auto">
          <a:xfrm>
            <a:off x="8472489" y="3213101"/>
            <a:ext cx="15525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ACCA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4"/>
            <a:ext cx="206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8183563" y="404814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roztroušená pórovitost, spirálovité ztluštěniny na stěnách trachejí, víceřadé DP, 40-50 buněk vysoké</a:t>
            </a:r>
            <a:endParaRPr lang="cs-CZ" altLang="cs-CZ" sz="1200"/>
          </a:p>
        </p:txBody>
      </p:sp>
      <p:pic>
        <p:nvPicPr>
          <p:cNvPr id="21522" name="Picture 18" descr="ACCA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26433" b="8261"/>
          <a:stretch>
            <a:fillRect/>
          </a:stretch>
        </p:blipFill>
        <p:spPr bwMode="auto">
          <a:xfrm>
            <a:off x="8472488" y="1557338"/>
            <a:ext cx="14414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ACCA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04814"/>
            <a:ext cx="206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ACCA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76250"/>
            <a:ext cx="1843087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967663" y="6381751"/>
            <a:ext cx="266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7248525" y="2565400"/>
            <a:ext cx="287338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8688389" y="1989139"/>
            <a:ext cx="287337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745289" y="5373689"/>
            <a:ext cx="287337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8616950" y="3862389"/>
            <a:ext cx="287338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7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6428" y="471136"/>
            <a:ext cx="1290461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Fagus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sylvatica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1113" y="3940705"/>
            <a:ext cx="13544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Quercus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petraea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104063" y="188914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pic>
        <p:nvPicPr>
          <p:cNvPr id="31755" name="Picture 11" descr="FAS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41" y="476250"/>
            <a:ext cx="1985962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FASY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76251"/>
            <a:ext cx="1966913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QUP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789363"/>
            <a:ext cx="1968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QUPE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789363"/>
            <a:ext cx="1968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FASY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48" y="476250"/>
            <a:ext cx="1968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456364" y="5157788"/>
            <a:ext cx="5032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256588" y="5300664"/>
            <a:ext cx="19431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0000"/>
                </a:solidFill>
              </a:rPr>
              <a:t>Velmi široké dřeňové paprsky (až 30 buněk na šířku)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0000"/>
                </a:solidFill>
              </a:rPr>
              <a:t>Kruhovitě porovité dřevo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8328025" y="549276"/>
            <a:ext cx="1943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0000"/>
                </a:solidFill>
              </a:rPr>
              <a:t>Široké dřeňové paprsky (až 20 buněk)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0000"/>
                </a:solidFill>
              </a:rPr>
              <a:t>Rozstroušeně porovité dřevo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0000"/>
                </a:solidFill>
              </a:rPr>
              <a:t>Žebříčkovité perforace</a:t>
            </a:r>
          </a:p>
        </p:txBody>
      </p:sp>
      <p:pic>
        <p:nvPicPr>
          <p:cNvPr id="31771" name="Picture 27" descr="FASY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5" b="58444"/>
          <a:stretch>
            <a:fillRect/>
          </a:stretch>
        </p:blipFill>
        <p:spPr bwMode="auto">
          <a:xfrm>
            <a:off x="8183564" y="2420938"/>
            <a:ext cx="237648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9480550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8183563" y="14843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7177089" y="1628775"/>
            <a:ext cx="5032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50308" y="3439230"/>
            <a:ext cx="262995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Kruhovitě pórovité dřevo</a:t>
            </a:r>
            <a:endParaRPr lang="cs-CZ" altLang="cs-CZ" sz="1600" b="1" dirty="0"/>
          </a:p>
        </p:txBody>
      </p:sp>
      <p:pic>
        <p:nvPicPr>
          <p:cNvPr id="2050" name="Picture 2" descr="http://www.wsl.ch/land/products/dendro/images/wood/QUPE/QUPE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/>
        </p:blipFill>
        <p:spPr bwMode="auto">
          <a:xfrm>
            <a:off x="1631936" y="3780282"/>
            <a:ext cx="2277194" cy="29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8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9155" y="418394"/>
            <a:ext cx="1728787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 smtClean="0">
                <a:solidFill>
                  <a:srgbClr val="FF0000"/>
                </a:solidFill>
              </a:rPr>
              <a:t>Ulmus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 smtClean="0">
                <a:solidFill>
                  <a:srgbClr val="FF0000"/>
                </a:solidFill>
              </a:rPr>
              <a:t>laevis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wsl.ch/land/products/dendro/images/wood/ULLA/UL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3" y="1049866"/>
            <a:ext cx="2551289" cy="38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56206" y="5001507"/>
            <a:ext cx="222726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smtClean="0"/>
              <a:t>Letní dřevo póry v tangenciálně uspořádaných skupinách</a:t>
            </a:r>
            <a:endParaRPr lang="cs-CZ" altLang="cs-CZ" sz="1200" b="1" dirty="0"/>
          </a:p>
        </p:txBody>
      </p:sp>
      <p:pic>
        <p:nvPicPr>
          <p:cNvPr id="8196" name="Picture 4" descr="http://www.wsl.ch/land/products/dendro/images/wood/ULLA/ULL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98" y="1038578"/>
            <a:ext cx="2558815" cy="38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wsl.ch/land/products/dendro/images/wood/ULLA/ULLA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8" y="1049867"/>
            <a:ext cx="2553759" cy="38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25871" y="4963936"/>
            <a:ext cx="236008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dřeňové paprsky </a:t>
            </a:r>
            <a:r>
              <a:rPr lang="cs-CZ" altLang="cs-CZ" sz="1200" b="1" dirty="0" smtClean="0"/>
              <a:t>3-5 buněčné</a:t>
            </a:r>
            <a:endParaRPr lang="cs-CZ" alt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83880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288" y="836083"/>
            <a:ext cx="1728787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err="1">
                <a:solidFill>
                  <a:srgbClr val="FF0000"/>
                </a:solidFill>
              </a:rPr>
              <a:t>Fraxinus</a:t>
            </a:r>
            <a:r>
              <a:rPr lang="cs-CZ" altLang="cs-CZ" sz="1200" b="1" dirty="0">
                <a:solidFill>
                  <a:srgbClr val="FF0000"/>
                </a:solidFill>
              </a:rPr>
              <a:t> </a:t>
            </a:r>
            <a:r>
              <a:rPr lang="cs-CZ" altLang="cs-CZ" sz="1200" b="1" dirty="0" err="1">
                <a:solidFill>
                  <a:srgbClr val="FF0000"/>
                </a:solidFill>
              </a:rPr>
              <a:t>excelsior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pic>
        <p:nvPicPr>
          <p:cNvPr id="37894" name="Picture 6" descr="FXEX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/>
          <a:stretch>
            <a:fillRect/>
          </a:stretch>
        </p:blipFill>
        <p:spPr bwMode="auto">
          <a:xfrm>
            <a:off x="8015288" y="951794"/>
            <a:ext cx="2912891" cy="40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FXEX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64" y="974373"/>
            <a:ext cx="2671190" cy="40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793339" y="5268736"/>
            <a:ext cx="1728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dřeňové paprsky 2-3 buněčné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20561" y="5272440"/>
            <a:ext cx="17287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smtClean="0"/>
              <a:t>Letní dřevo póry malé a jednotlivé</a:t>
            </a:r>
            <a:endParaRPr lang="cs-CZ" altLang="cs-CZ" sz="1200" b="1" dirty="0"/>
          </a:p>
        </p:txBody>
      </p:sp>
      <p:pic>
        <p:nvPicPr>
          <p:cNvPr id="37900" name="Picture 12" descr="FXEX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43" y="951795"/>
            <a:ext cx="2676877" cy="40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664731" y="5351464"/>
            <a:ext cx="17287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/>
              <a:t>početné malé tečky</a:t>
            </a:r>
          </a:p>
        </p:txBody>
      </p:sp>
    </p:spTree>
    <p:extLst>
      <p:ext uri="{BB962C8B-B14F-4D97-AF65-F5344CB8AC3E}">
        <p14:creationId xmlns:p14="http://schemas.microsoft.com/office/powerpoint/2010/main" val="7984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054577" y="688623"/>
            <a:ext cx="165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Roztroušeně </a:t>
            </a:r>
            <a:r>
              <a:rPr lang="cs-CZ" sz="1200" dirty="0"/>
              <a:t>pórovité (PŘÍČNÝ ŘEZ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77197" y="750713"/>
            <a:ext cx="14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Prstenčitě </a:t>
            </a:r>
            <a:r>
              <a:rPr lang="cs-CZ" sz="1200" dirty="0"/>
              <a:t>pórovité (PŘÍČNÝ ŘEZ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6152444" y="778933"/>
            <a:ext cx="67735" cy="5915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897511" y="1275644"/>
            <a:ext cx="1569156" cy="790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557866" y="1224844"/>
            <a:ext cx="1078089" cy="344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093155" y="1219199"/>
            <a:ext cx="903111" cy="316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58797" y="1619958"/>
            <a:ext cx="22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Dřeňové paprsky (DP) </a:t>
            </a:r>
            <a:r>
              <a:rPr lang="cs-CZ" sz="1200" dirty="0"/>
              <a:t>jednořadé </a:t>
            </a:r>
            <a:r>
              <a:rPr lang="cs-CZ" sz="1200" dirty="0" smtClean="0"/>
              <a:t>(TANGENCIÁLNÍ ŘEZ)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35021" y="1625603"/>
            <a:ext cx="179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Dřeňové paprsky </a:t>
            </a:r>
            <a:r>
              <a:rPr lang="cs-CZ" sz="1200" dirty="0"/>
              <a:t>víceřadé </a:t>
            </a:r>
            <a:r>
              <a:rPr lang="cs-CZ" sz="1200" dirty="0" smtClean="0"/>
              <a:t>(TANGENCIÁLNÍ ŘEZ)</a:t>
            </a:r>
            <a:endParaRPr lang="cs-CZ" sz="1200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654757" y="2099733"/>
            <a:ext cx="451554" cy="620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8619066" y="1286933"/>
            <a:ext cx="84667" cy="874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9098844" y="1286933"/>
            <a:ext cx="970845" cy="846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41" idx="0"/>
          </p:cNvCxnSpPr>
          <p:nvPr/>
        </p:nvCxnSpPr>
        <p:spPr>
          <a:xfrm flipH="1">
            <a:off x="3739443" y="2099733"/>
            <a:ext cx="550336" cy="739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83289" y="2178756"/>
            <a:ext cx="406400" cy="587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2997197" y="2839159"/>
            <a:ext cx="148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2-3 </a:t>
            </a:r>
            <a:r>
              <a:rPr lang="cs-CZ" sz="1200" dirty="0" err="1" smtClean="0"/>
              <a:t>řadé</a:t>
            </a:r>
            <a:r>
              <a:rPr lang="cs-CZ" sz="1200" dirty="0"/>
              <a:t> </a:t>
            </a:r>
            <a:r>
              <a:rPr lang="cs-CZ" sz="1200" dirty="0" smtClean="0"/>
              <a:t>(TANGENCIÁLNÍ ŘEZ)</a:t>
            </a:r>
            <a:endParaRPr lang="cs-CZ" sz="1200" dirty="0"/>
          </a:p>
        </p:txBody>
      </p:sp>
      <p:cxnSp>
        <p:nvCxnSpPr>
          <p:cNvPr id="43" name="Přímá spojnice se šipkou 42"/>
          <p:cNvCxnSpPr>
            <a:endCxn id="44" idx="0"/>
          </p:cNvCxnSpPr>
          <p:nvPr/>
        </p:nvCxnSpPr>
        <p:spPr>
          <a:xfrm flipH="1">
            <a:off x="2573865" y="3386667"/>
            <a:ext cx="857959" cy="417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2065863" y="3804358"/>
            <a:ext cx="101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perforace žebříčkovitá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633157" y="270932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Listnáče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242754" y="2156181"/>
            <a:ext cx="167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Dřeňové paprsky 2-3 </a:t>
            </a:r>
            <a:r>
              <a:rPr lang="cs-CZ" sz="1200" dirty="0" err="1" smtClean="0"/>
              <a:t>řadé</a:t>
            </a:r>
            <a:r>
              <a:rPr lang="cs-CZ" sz="1200" dirty="0" smtClean="0"/>
              <a:t>, bez spirál, letní dřevo póry jednotlivé nebo malé skupiny: </a:t>
            </a:r>
            <a:r>
              <a:rPr lang="cs-CZ" sz="1200" b="1" i="1" dirty="0" err="1" smtClean="0"/>
              <a:t>Fraxinus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excelsior</a:t>
            </a:r>
            <a:endParaRPr lang="cs-CZ" sz="1200" b="1" i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817554" y="2173113"/>
            <a:ext cx="167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Dřeňové paprsky 3-5 </a:t>
            </a:r>
            <a:r>
              <a:rPr lang="cs-CZ" sz="1200" dirty="0" err="1" smtClean="0"/>
              <a:t>řadé</a:t>
            </a:r>
            <a:r>
              <a:rPr lang="cs-CZ" sz="1200" dirty="0" smtClean="0"/>
              <a:t>, spirál. ztluštěniny, letní dřevo póry v tangenciálních skupinách: </a:t>
            </a:r>
            <a:r>
              <a:rPr lang="cs-CZ" sz="1200" b="1" i="1" dirty="0" err="1" smtClean="0"/>
              <a:t>Ulmus</a:t>
            </a:r>
            <a:endParaRPr lang="cs-CZ" sz="1200" b="1" i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663287" y="2167469"/>
            <a:ext cx="167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Dřeňové paprsky 1 </a:t>
            </a:r>
            <a:r>
              <a:rPr lang="cs-CZ" sz="1200" dirty="0" err="1" smtClean="0"/>
              <a:t>řadé</a:t>
            </a:r>
            <a:r>
              <a:rPr lang="cs-CZ" sz="1200" dirty="0" smtClean="0"/>
              <a:t> a mnohořadé, letní dřevo póry v dendritických skupinách: </a:t>
            </a:r>
            <a:r>
              <a:rPr lang="cs-CZ" sz="1200" b="1" i="1" dirty="0" err="1" smtClean="0"/>
              <a:t>Quercus</a:t>
            </a:r>
            <a:endParaRPr lang="cs-CZ" sz="1200" b="1" i="1" dirty="0"/>
          </a:p>
        </p:txBody>
      </p:sp>
      <p:pic>
        <p:nvPicPr>
          <p:cNvPr id="7172" name="Picture 4" descr="http://www.wsl.ch/land/products/dendro/images/wood/QURO/QUR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54" y="3409244"/>
            <a:ext cx="1552220" cy="2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sl.ch/land/products/dendro/images/wood/FXEX/FXE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435525"/>
            <a:ext cx="1510242" cy="226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sl.ch/land/products/dendro/images/wood/ULLA/ULL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22" y="3420534"/>
            <a:ext cx="1520237" cy="22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146753" y="2799650"/>
            <a:ext cx="152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DP </a:t>
            </a:r>
            <a:r>
              <a:rPr lang="cs-CZ" sz="1200" dirty="0" smtClean="0"/>
              <a:t>homogenní</a:t>
            </a:r>
          </a:p>
          <a:p>
            <a:r>
              <a:rPr lang="cs-CZ" sz="1200" dirty="0" smtClean="0"/>
              <a:t>(RADIÁLNÍ + </a:t>
            </a:r>
            <a:r>
              <a:rPr lang="cs-CZ" sz="1200" dirty="0"/>
              <a:t>TANGENCIÁLNÍ ŘEZ 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1659467" y="2263429"/>
            <a:ext cx="123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DP heterogenní: rod </a:t>
            </a:r>
            <a:r>
              <a:rPr lang="cs-CZ" sz="1200" b="1" dirty="0" err="1" smtClean="0"/>
              <a:t>Salix</a:t>
            </a:r>
            <a:r>
              <a:rPr lang="cs-CZ" sz="1200" b="1" dirty="0" smtClean="0"/>
              <a:t>: </a:t>
            </a:r>
            <a:endParaRPr lang="cs-CZ" sz="1200" b="1" dirty="0"/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1715911" y="2043289"/>
            <a:ext cx="225778" cy="214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677333" y="3409244"/>
            <a:ext cx="0" cy="270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84665" y="3668893"/>
            <a:ext cx="170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Alnus</a:t>
            </a:r>
            <a:r>
              <a:rPr lang="cs-CZ" sz="1200" b="1" i="1" dirty="0" smtClean="0"/>
              <a:t> a </a:t>
            </a:r>
            <a:r>
              <a:rPr lang="cs-CZ" sz="1200" b="1" i="1" dirty="0" err="1" smtClean="0"/>
              <a:t>Corylus</a:t>
            </a:r>
            <a:r>
              <a:rPr lang="cs-CZ" sz="1200" b="1" i="1" dirty="0" smtClean="0"/>
              <a:t>: </a:t>
            </a:r>
            <a:r>
              <a:rPr lang="cs-CZ" sz="1200" dirty="0" smtClean="0"/>
              <a:t>perforace žebříčkovité</a:t>
            </a:r>
          </a:p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Populus</a:t>
            </a:r>
            <a:r>
              <a:rPr lang="cs-CZ" sz="1200" b="1" i="1" dirty="0" smtClean="0"/>
              <a:t>: </a:t>
            </a:r>
            <a:r>
              <a:rPr lang="cs-CZ" sz="1200" dirty="0" smtClean="0"/>
              <a:t>perforace </a:t>
            </a:r>
            <a:r>
              <a:rPr lang="cs-CZ" sz="1200" dirty="0" smtClean="0"/>
              <a:t>jednoduché</a:t>
            </a:r>
            <a:endParaRPr lang="cs-CZ" sz="12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3414885" y="3764845"/>
            <a:ext cx="101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perforace jednoduchá</a:t>
            </a:r>
            <a:endParaRPr lang="cs-CZ" sz="1200" dirty="0"/>
          </a:p>
        </p:txBody>
      </p:sp>
      <p:cxnSp>
        <p:nvCxnSpPr>
          <p:cNvPr id="54" name="Přímá spojnice se šipkou 53"/>
          <p:cNvCxnSpPr>
            <a:endCxn id="53" idx="0"/>
          </p:cNvCxnSpPr>
          <p:nvPr/>
        </p:nvCxnSpPr>
        <p:spPr>
          <a:xfrm>
            <a:off x="3657600" y="3375378"/>
            <a:ext cx="265287" cy="389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>
            <a:off x="2331157" y="4137378"/>
            <a:ext cx="5643" cy="25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783640" y="4380090"/>
            <a:ext cx="101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Betula</a:t>
            </a:r>
            <a:endParaRPr lang="cs-CZ" sz="1200" dirty="0"/>
          </a:p>
        </p:txBody>
      </p:sp>
      <p:cxnSp>
        <p:nvCxnSpPr>
          <p:cNvPr id="59" name="Přímá spojnice se šipkou 58"/>
          <p:cNvCxnSpPr/>
          <p:nvPr/>
        </p:nvCxnSpPr>
        <p:spPr>
          <a:xfrm flipH="1">
            <a:off x="3781778" y="4188177"/>
            <a:ext cx="3" cy="225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3076219" y="4430890"/>
            <a:ext cx="18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Spirálovité ztluštěniny</a:t>
            </a:r>
          </a:p>
          <a:p>
            <a:r>
              <a:rPr lang="cs-CZ" sz="1200" b="1" dirty="0" smtClean="0"/>
              <a:t>Rod </a:t>
            </a:r>
            <a:r>
              <a:rPr lang="cs-CZ" sz="1200" b="1" i="1" dirty="0" smtClean="0"/>
              <a:t>Acer a </a:t>
            </a:r>
            <a:r>
              <a:rPr lang="cs-CZ" sz="1200" b="1" i="1" dirty="0" err="1" smtClean="0"/>
              <a:t>Tilia</a:t>
            </a:r>
            <a:endParaRPr lang="cs-CZ" sz="12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4605867" y="2788356"/>
            <a:ext cx="119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Mnohořadé </a:t>
            </a:r>
            <a:r>
              <a:rPr lang="cs-CZ" sz="1200" dirty="0" smtClean="0"/>
              <a:t>(TANGENCIÁLNÍ ŘEZ) </a:t>
            </a:r>
            <a:endParaRPr lang="cs-CZ" sz="1200" dirty="0"/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187245" y="3256845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4718751" y="3872088"/>
            <a:ext cx="101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Rod </a:t>
            </a:r>
            <a:r>
              <a:rPr lang="cs-CZ" sz="1200" b="1" i="1" dirty="0" err="1" smtClean="0"/>
              <a:t>Fagus</a:t>
            </a:r>
            <a:endParaRPr lang="cs-CZ" sz="1200" dirty="0"/>
          </a:p>
        </p:txBody>
      </p:sp>
      <p:pic>
        <p:nvPicPr>
          <p:cNvPr id="7180" name="Picture 12" descr="http://www.wsl.ch/land/products/dendro/images/wood/TIPL/TIPL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29235" b="24543"/>
          <a:stretch/>
        </p:blipFill>
        <p:spPr bwMode="auto">
          <a:xfrm>
            <a:off x="3962399" y="4938890"/>
            <a:ext cx="1131965" cy="12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wsl.ch/land/products/dendro/images/wood/ACCA/ACCA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b="36897"/>
          <a:stretch/>
        </p:blipFill>
        <p:spPr bwMode="auto">
          <a:xfrm>
            <a:off x="2901243" y="4942592"/>
            <a:ext cx="1019175" cy="12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wsl.ch/land/products/dendro/images/wood/FASY/FASY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21" y="4174949"/>
            <a:ext cx="974019" cy="14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wsl.ch/land/products/dendro/images/wood/ALGL/ALGL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" y="4739392"/>
            <a:ext cx="1258123" cy="18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wsl.ch/land/products/dendro/images/wood/BEPE/BEPE2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064" b="48448"/>
          <a:stretch/>
        </p:blipFill>
        <p:spPr bwMode="auto">
          <a:xfrm>
            <a:off x="1468851" y="4730043"/>
            <a:ext cx="1354334" cy="19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sl.ch/land/products/dendro/images/wood/SACA/SACA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10469" r="22898" b="49630"/>
          <a:stretch/>
        </p:blipFill>
        <p:spPr bwMode="auto">
          <a:xfrm>
            <a:off x="1523999" y="2765777"/>
            <a:ext cx="1207913" cy="9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1" y="333375"/>
            <a:ext cx="72358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/>
              <a:t>Analýza </a:t>
            </a:r>
            <a:r>
              <a:rPr lang="cs-CZ" altLang="cs-CZ" b="1" dirty="0" err="1"/>
              <a:t>makrozbytků</a:t>
            </a:r>
            <a:r>
              <a:rPr lang="cs-CZ" altLang="cs-CZ" b="1" dirty="0"/>
              <a:t>- určování dřeva na základě </a:t>
            </a:r>
            <a:r>
              <a:rPr lang="cs-CZ" altLang="cs-CZ" b="1" dirty="0" err="1"/>
              <a:t>mikromorfologie</a:t>
            </a:r>
            <a:endParaRPr lang="cs-CZ" altLang="cs-CZ" b="1" dirty="0"/>
          </a:p>
        </p:txBody>
      </p:sp>
      <p:pic>
        <p:nvPicPr>
          <p:cNvPr id="15368" name="Picture 8" descr="sta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798638"/>
            <a:ext cx="2857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2" name="Picture 42" descr="b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916113"/>
            <a:ext cx="24098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6888163" y="1484314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7680326" y="13303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letokruh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9264651" y="3284539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kůra</a:t>
            </a: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8543925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880101" y="3716338"/>
            <a:ext cx="792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dřeňový paprsek</a:t>
            </a:r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 flipV="1">
            <a:off x="6527801" y="3933825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2857500" y="1196975"/>
            <a:ext cx="215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/>
              <a:t>řezy dřevem: 3 typy</a:t>
            </a:r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V="1">
            <a:off x="2135189" y="4005263"/>
            <a:ext cx="8651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H="1" flipV="1">
            <a:off x="4656138" y="3644901"/>
            <a:ext cx="4318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4727575" y="5203826"/>
            <a:ext cx="468153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radiální řez</a:t>
            </a:r>
            <a:r>
              <a:rPr lang="cs-CZ" altLang="cs-CZ" sz="1200" b="1" dirty="0">
                <a:solidFill>
                  <a:srgbClr val="FF0000"/>
                </a:solidFill>
              </a:rPr>
              <a:t>: přesně osou kmene </a:t>
            </a:r>
            <a:r>
              <a:rPr lang="cs-CZ" altLang="cs-CZ" sz="1200" b="1" dirty="0"/>
              <a:t>(křížové pole, stavba dřeňových paprsků, typ a uspořádání </a:t>
            </a:r>
            <a:r>
              <a:rPr lang="cs-CZ" altLang="cs-CZ" sz="1200" b="1" dirty="0" err="1"/>
              <a:t>ztenčenin</a:t>
            </a:r>
            <a:r>
              <a:rPr lang="cs-CZ" altLang="cs-CZ" sz="1200" b="1" dirty="0"/>
              <a:t>, typ perforace u cév, u některých dřevin spirální </a:t>
            </a:r>
            <a:r>
              <a:rPr lang="cs-CZ" altLang="cs-CZ" sz="1200" b="1" dirty="0" smtClean="0"/>
              <a:t>ztluštěniny)</a:t>
            </a:r>
            <a:endParaRPr lang="cs-CZ" altLang="cs-CZ" sz="1200" b="1" dirty="0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3143250" y="5851526"/>
            <a:ext cx="302418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příčný (transverzální):</a:t>
            </a:r>
            <a:r>
              <a:rPr lang="cs-CZ" altLang="cs-CZ" sz="1200" b="1" dirty="0">
                <a:solidFill>
                  <a:srgbClr val="FF0000"/>
                </a:solidFill>
              </a:rPr>
              <a:t> kolmo na osu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kmene</a:t>
            </a:r>
            <a:r>
              <a:rPr lang="cs-CZ" altLang="cs-CZ" sz="1200" b="1" dirty="0" smtClean="0"/>
              <a:t> (letokruhy</a:t>
            </a:r>
            <a:r>
              <a:rPr lang="cs-CZ" altLang="cs-CZ" sz="1200" b="1" dirty="0"/>
              <a:t>, přechod jarní/letní dřevo, </a:t>
            </a:r>
            <a:r>
              <a:rPr lang="cs-CZ" altLang="cs-CZ" sz="1200" b="1" dirty="0" smtClean="0"/>
              <a:t>nejdůležitější)</a:t>
            </a:r>
            <a:endParaRPr lang="cs-CZ" altLang="cs-CZ" sz="1200" b="1" dirty="0"/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1558926" y="4941889"/>
            <a:ext cx="244951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tangenciální</a:t>
            </a:r>
            <a:r>
              <a:rPr lang="cs-CZ" altLang="cs-CZ" sz="1200" b="1" u="sng" dirty="0" smtClean="0">
                <a:solidFill>
                  <a:srgbClr val="FF0000"/>
                </a:solidFill>
              </a:rPr>
              <a:t>: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tečna </a:t>
            </a:r>
            <a:r>
              <a:rPr lang="cs-CZ" altLang="cs-CZ" sz="1200" b="1" dirty="0">
                <a:solidFill>
                  <a:srgbClr val="FF0000"/>
                </a:solidFill>
              </a:rPr>
              <a:t>k letokruhu </a:t>
            </a:r>
            <a:r>
              <a:rPr lang="cs-CZ" altLang="cs-CZ" sz="1200" b="1" dirty="0"/>
              <a:t>(stavba dřeňových paprsků, spirální </a:t>
            </a:r>
            <a:r>
              <a:rPr lang="cs-CZ" altLang="cs-CZ" sz="1200" b="1" dirty="0" smtClean="0"/>
              <a:t>ztluštěniny)</a:t>
            </a:r>
            <a:endParaRPr lang="cs-CZ" altLang="cs-CZ" sz="1200" b="1" dirty="0"/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 flipH="1" flipV="1">
            <a:off x="3648076" y="2636838"/>
            <a:ext cx="360363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7860771" y="6262158"/>
            <a:ext cx="4176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 i="1" dirty="0">
                <a:hlinkClick r:id="rId4"/>
              </a:rPr>
              <a:t>http://www.wsl.ch/land/products/dendro/species_az.php</a:t>
            </a:r>
            <a:endParaRPr lang="cs-CZ" altLang="cs-CZ" sz="1200" i="1" dirty="0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5087939" y="24923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694" t="7467" r="6722" b="7467"/>
          <a:stretch/>
        </p:blipFill>
        <p:spPr>
          <a:xfrm>
            <a:off x="903111" y="1140098"/>
            <a:ext cx="9469120" cy="54377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6616" y="73152"/>
            <a:ext cx="11155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Kambium</a:t>
            </a:r>
            <a:r>
              <a:rPr lang="cs-CZ" sz="1400" dirty="0"/>
              <a:t> je rostlinné pletivo, pomocí něhož vzniká sekundární dřevo a sekundární lýko. Řadí se mezi druhotná dělivá pletiva - sekundární meristémy. Ve stonku rostliny vytváří válec, který tloustne do šířky (kmen stromu). U dřevin vytváří letokruhy - u nichž je patrná pouze vrstva dřeva, liší se od sebe buňky jarní a letní. Kambium obnovuje činnost každé vegetační období.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9393823" y="6234063"/>
            <a:ext cx="1325880" cy="51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03388" y="3811589"/>
            <a:ext cx="2590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/>
              <a:t>Jehličnany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400"/>
              <a:t>jsou vývojově starší než dřeviny listnaté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400"/>
              <a:t> jednoduchá stavba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400"/>
              <a:t> </a:t>
            </a:r>
            <a:r>
              <a:rPr lang="cs-CZ" altLang="cs-CZ" sz="1400" b="1"/>
              <a:t>tracheidy (cévice; </a:t>
            </a:r>
            <a:r>
              <a:rPr lang="pl-PL" altLang="cs-CZ" sz="1400" b="1"/>
              <a:t>87 – 95 % z celkového objemu dřeva)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400"/>
              <a:t>parenchymatické buňky: podílejí se na stavbě </a:t>
            </a:r>
            <a:r>
              <a:rPr lang="cs-CZ" altLang="cs-CZ" sz="1400" b="1"/>
              <a:t>dřeňových paprsků </a:t>
            </a:r>
            <a:r>
              <a:rPr lang="cs-CZ" altLang="cs-CZ" sz="1400"/>
              <a:t>a </a:t>
            </a:r>
            <a:r>
              <a:rPr lang="cs-CZ" altLang="cs-CZ" sz="1400" b="1"/>
              <a:t>pryskyřičných kanálků</a:t>
            </a:r>
            <a:r>
              <a:rPr lang="cs-CZ" altLang="cs-CZ" sz="1400"/>
              <a:t>.</a:t>
            </a:r>
          </a:p>
        </p:txBody>
      </p:sp>
      <p:pic>
        <p:nvPicPr>
          <p:cNvPr id="28674" name="Picture 2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765175"/>
            <a:ext cx="56896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67438" y="765175"/>
            <a:ext cx="7921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letokruh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80326" y="836614"/>
            <a:ext cx="10080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jarní dřevo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20188" y="765175"/>
            <a:ext cx="10080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letní dřevo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017177" y="5505275"/>
            <a:ext cx="1727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pryskyřičný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kanálek v dřeňovém paprsku</a:t>
            </a:r>
            <a:endParaRPr lang="cs-CZ" altLang="cs-CZ" sz="1200" b="1" dirty="0">
              <a:solidFill>
                <a:srgbClr val="FF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90725" y="333376"/>
            <a:ext cx="1728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Jehličnany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166680" y="5940072"/>
            <a:ext cx="1727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dřeňový paprsek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521325" y="5516564"/>
            <a:ext cx="1727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příčná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tracheida – </a:t>
            </a:r>
            <a:r>
              <a:rPr lang="cs-CZ" altLang="cs-CZ" sz="1200" b="1" dirty="0" smtClean="0"/>
              <a:t>většinou uložena vně dřeňového paprsku)</a:t>
            </a:r>
            <a:endParaRPr lang="cs-CZ" altLang="cs-CZ" sz="1200" b="1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160963" y="4810125"/>
            <a:ext cx="151077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 smtClean="0">
                <a:solidFill>
                  <a:srgbClr val="FF0000"/>
                </a:solidFill>
              </a:rPr>
              <a:t>Tracheidy </a:t>
            </a:r>
            <a:r>
              <a:rPr lang="cs-CZ" altLang="cs-CZ" sz="1200" b="1" dirty="0" smtClean="0"/>
              <a:t>– spojeny dvojtečkami (výměna látek)</a:t>
            </a:r>
            <a:endParaRPr lang="cs-CZ" altLang="cs-CZ" sz="1200" b="1" dirty="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505200" y="4667250"/>
            <a:ext cx="1727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pryskyřičný kanálek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472488" y="6208714"/>
            <a:ext cx="194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 dirty="0" err="1"/>
              <a:t>Požgaj</a:t>
            </a:r>
            <a:r>
              <a:rPr lang="cs-CZ" altLang="cs-CZ" sz="1000" i="1" dirty="0"/>
              <a:t>, Chovanec a kol., 1997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03389" y="1125539"/>
            <a:ext cx="2592387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Tracheidy</a:t>
            </a:r>
          </a:p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- jarní: </a:t>
            </a:r>
            <a:r>
              <a:rPr lang="cs-CZ" altLang="cs-CZ" sz="1200" b="1"/>
              <a:t>tenkostěnné (2-3 </a:t>
            </a:r>
            <a:r>
              <a:rPr lang="el-GR" altLang="cs-CZ" sz="1200" b="1">
                <a:cs typeface="Arial" panose="020B0604020202020204" pitchFamily="34" charset="0"/>
              </a:rPr>
              <a:t>μ</a:t>
            </a:r>
            <a:r>
              <a:rPr lang="cs-CZ" altLang="cs-CZ" sz="1200" b="1"/>
              <a:t>m), vodivá funkce, hodně dvojteček</a:t>
            </a:r>
          </a:p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-letní: </a:t>
            </a:r>
            <a:r>
              <a:rPr lang="cs-CZ" altLang="cs-CZ" sz="1200" b="1"/>
              <a:t>vyztužovací funkce, tlustá stěna (3-7 μm), málo dvojteček</a:t>
            </a:r>
          </a:p>
        </p:txBody>
      </p:sp>
    </p:spTree>
    <p:extLst>
      <p:ext uri="{BB962C8B-B14F-4D97-AF65-F5344CB8AC3E}">
        <p14:creationId xmlns:p14="http://schemas.microsoft.com/office/powerpoint/2010/main" val="42134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692151"/>
            <a:ext cx="5313363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472488" y="6208714"/>
            <a:ext cx="194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Požgaj, Chovanec a kol., 1997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527801" y="692150"/>
            <a:ext cx="1008063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letokruh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75051" y="4797425"/>
            <a:ext cx="9366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jarní céva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648076" y="706439"/>
            <a:ext cx="10080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letní céva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656139" y="5013326"/>
            <a:ext cx="136842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libriformní vlákno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448300" y="5602289"/>
            <a:ext cx="17287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dřeňový paprsek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656139" y="692150"/>
            <a:ext cx="1728787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podélný parenchym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61611" y="5335942"/>
            <a:ext cx="41751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/>
              <a:t>jsou vývojově mladší než dřeviny jehličnaté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400" dirty="0" smtClean="0"/>
              <a:t>Dřevo má </a:t>
            </a:r>
            <a:r>
              <a:rPr lang="cs-CZ" altLang="cs-CZ" sz="1400" dirty="0"/>
              <a:t>složitější stavbu a je tvořeno větším počtem druhů anatomických elementů, které jsou úzce specializované a přizpůsobené své funkci.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990725" y="333376"/>
            <a:ext cx="1728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Listnáče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823200" y="514667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/>
              <a:t>Cévy (tracheje), tracheidy (různé typy), libriformní vlákna </a:t>
            </a:r>
          </a:p>
        </p:txBody>
      </p:sp>
    </p:spTree>
    <p:extLst>
      <p:ext uri="{BB962C8B-B14F-4D97-AF65-F5344CB8AC3E}">
        <p14:creationId xmlns:p14="http://schemas.microsoft.com/office/powerpoint/2010/main" val="184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87939" y="404814"/>
            <a:ext cx="223202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radiální řez</a:t>
            </a:r>
            <a:r>
              <a:rPr lang="cs-CZ" altLang="cs-CZ" sz="1200" b="1" dirty="0">
                <a:solidFill>
                  <a:srgbClr val="FF0000"/>
                </a:solidFill>
              </a:rPr>
              <a:t>: přesně osou kmene </a:t>
            </a:r>
            <a:r>
              <a:rPr lang="cs-CZ" altLang="cs-CZ" sz="1200" b="1" dirty="0"/>
              <a:t>(křížové pole, stavba dřeňových paprsků, typ perforace u cév, u některých dřevin spirální ztluštěniny.)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751763" y="476251"/>
            <a:ext cx="244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tangenciální</a:t>
            </a:r>
            <a:r>
              <a:rPr lang="cs-CZ" altLang="cs-CZ" sz="1200" b="1" u="sng" dirty="0" smtClean="0">
                <a:solidFill>
                  <a:srgbClr val="FF0000"/>
                </a:solidFill>
              </a:rPr>
              <a:t>: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tečna </a:t>
            </a:r>
            <a:r>
              <a:rPr lang="cs-CZ" altLang="cs-CZ" sz="1200" b="1" dirty="0">
                <a:solidFill>
                  <a:srgbClr val="FF0000"/>
                </a:solidFill>
              </a:rPr>
              <a:t>k letokruhu </a:t>
            </a:r>
            <a:r>
              <a:rPr lang="cs-CZ" altLang="cs-CZ" sz="1200" b="1" dirty="0"/>
              <a:t>(stavba dřeňových paprsků, spirální ztluštěniny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92314" y="549276"/>
            <a:ext cx="302418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u="sng" dirty="0">
                <a:solidFill>
                  <a:srgbClr val="FF0000"/>
                </a:solidFill>
              </a:rPr>
              <a:t>příčný (transverzální):</a:t>
            </a:r>
            <a:r>
              <a:rPr lang="cs-CZ" altLang="cs-CZ" sz="1200" b="1" dirty="0">
                <a:solidFill>
                  <a:srgbClr val="FF0000"/>
                </a:solidFill>
              </a:rPr>
              <a:t> kolmo na osu kmene</a:t>
            </a:r>
            <a:r>
              <a:rPr lang="cs-CZ" altLang="cs-CZ" sz="1200" b="1" dirty="0"/>
              <a:t>, letokruhy, přechod jarní/letní dřevo, nejdůležitější</a:t>
            </a:r>
          </a:p>
        </p:txBody>
      </p:sp>
      <p:pic>
        <p:nvPicPr>
          <p:cNvPr id="20488" name="Picture 8" descr="ALG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916113"/>
            <a:ext cx="24003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TABA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412875"/>
            <a:ext cx="283368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QUR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00214"/>
            <a:ext cx="244951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3143251" y="5157788"/>
            <a:ext cx="73025" cy="6477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 flipV="1">
            <a:off x="3143251" y="4292601"/>
            <a:ext cx="720725" cy="13684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640013" y="5876925"/>
            <a:ext cx="10080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jarní dřevo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648076" y="5661025"/>
            <a:ext cx="1008063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letní dřevo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992314" y="4437064"/>
            <a:ext cx="358775" cy="1800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558925" y="6165850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>
                <a:solidFill>
                  <a:srgbClr val="FF0000"/>
                </a:solidFill>
              </a:rPr>
              <a:t>mnohořadý dřeň. paprsek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800601" y="4076700"/>
            <a:ext cx="2447925" cy="865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5375275" y="4508500"/>
            <a:ext cx="215900" cy="12255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872039" y="5876926"/>
            <a:ext cx="259238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tzv. křížové pole </a:t>
            </a:r>
            <a:r>
              <a:rPr lang="cs-CZ" altLang="cs-CZ" sz="1200" b="1" dirty="0"/>
              <a:t>– křížení radiálních a vertikálních dřevních elementů (např. dřeň. paprsky s  trachejemi)</a:t>
            </a: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8401051" y="5013326"/>
            <a:ext cx="142875" cy="9366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608888" y="5876925"/>
            <a:ext cx="1008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spirální ztluštěniny</a:t>
            </a: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9409113" y="5013326"/>
            <a:ext cx="431800" cy="10080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8975726" y="5876925"/>
            <a:ext cx="13684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dirty="0">
                <a:solidFill>
                  <a:srgbClr val="FF0000"/>
                </a:solidFill>
              </a:rPr>
              <a:t>dřeň. paprsky </a:t>
            </a:r>
            <a:r>
              <a:rPr lang="cs-CZ" altLang="cs-CZ" sz="1200" b="1" dirty="0"/>
              <a:t>– šířka, délka</a:t>
            </a:r>
          </a:p>
        </p:txBody>
      </p:sp>
      <p:pic>
        <p:nvPicPr>
          <p:cNvPr id="20510" name="Picture 30" descr="QURO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412876"/>
            <a:ext cx="15684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9480550" y="3357563"/>
            <a:ext cx="503238" cy="25193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36775" y="333375"/>
            <a:ext cx="8135938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/>
              <a:t>Jednotlivé dřevní elementy: vertikální a radiální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600" dirty="0"/>
              <a:t>vytváří je kambium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600" dirty="0"/>
              <a:t>skoro všechny dřevní elementy fungují až po odumření, zůstane celulózová a ligninová stěna, spodní se propojují se svrchními a vznikají trubice (</a:t>
            </a:r>
            <a:r>
              <a:rPr lang="cs-CZ" altLang="cs-CZ" sz="1600" b="1" dirty="0"/>
              <a:t>tracheidy, </a:t>
            </a:r>
            <a:r>
              <a:rPr lang="cs-CZ" altLang="cs-CZ" sz="1600" b="1" dirty="0" err="1"/>
              <a:t>libiformní</a:t>
            </a:r>
            <a:r>
              <a:rPr lang="cs-CZ" altLang="cs-CZ" sz="1600" b="1" dirty="0"/>
              <a:t> vlákna</a:t>
            </a:r>
            <a:r>
              <a:rPr lang="cs-CZ" altLang="cs-CZ" sz="1600" dirty="0"/>
              <a:t>), mezi jednotlivými buňkami trubic se vytváří </a:t>
            </a:r>
            <a:r>
              <a:rPr lang="cs-CZ" altLang="cs-CZ" sz="1600" b="1" dirty="0"/>
              <a:t>perforace</a:t>
            </a:r>
            <a:r>
              <a:rPr lang="cs-CZ" altLang="cs-CZ" sz="1600" dirty="0"/>
              <a:t> (např. žebříčkovitá –</a:t>
            </a:r>
            <a:r>
              <a:rPr lang="cs-CZ" altLang="cs-CZ" sz="1600" i="1" dirty="0" err="1" smtClean="0"/>
              <a:t>Alnus</a:t>
            </a:r>
            <a:r>
              <a:rPr lang="cs-CZ" altLang="cs-CZ" sz="1600" i="1" dirty="0" smtClean="0"/>
              <a:t>, </a:t>
            </a:r>
            <a:r>
              <a:rPr lang="cs-CZ" altLang="cs-CZ" sz="1600" i="1" dirty="0" err="1" smtClean="0"/>
              <a:t>Betula</a:t>
            </a:r>
            <a:r>
              <a:rPr lang="cs-CZ" altLang="cs-CZ" sz="1600" dirty="0" smtClean="0"/>
              <a:t>), </a:t>
            </a:r>
            <a:r>
              <a:rPr lang="cs-CZ" altLang="cs-CZ" sz="1600" dirty="0"/>
              <a:t>s ostatními elementy jsou spojené </a:t>
            </a:r>
            <a:r>
              <a:rPr lang="cs-CZ" altLang="cs-CZ" sz="1600" b="1" dirty="0"/>
              <a:t>tečkami, </a:t>
            </a:r>
            <a:r>
              <a:rPr lang="cs-CZ" altLang="cs-CZ" sz="1600" dirty="0" smtClean="0"/>
              <a:t>stěny mohou být vyztuženy </a:t>
            </a:r>
            <a:r>
              <a:rPr lang="cs-CZ" altLang="cs-CZ" sz="1600" b="1" dirty="0" smtClean="0"/>
              <a:t>spirálovitými ztluštěninami</a:t>
            </a:r>
            <a:r>
              <a:rPr lang="cs-CZ" altLang="cs-CZ" sz="1600" dirty="0" smtClean="0"/>
              <a:t>  </a:t>
            </a:r>
            <a:endParaRPr lang="cs-CZ" altLang="cs-CZ" sz="1600" dirty="0"/>
          </a:p>
        </p:txBody>
      </p:sp>
      <p:pic>
        <p:nvPicPr>
          <p:cNvPr id="19460" name="Picture 4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92375"/>
            <a:ext cx="3671888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5375275" y="2099733"/>
            <a:ext cx="2109258" cy="1184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3792538" y="2144890"/>
            <a:ext cx="643995" cy="70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992313" y="5445125"/>
            <a:ext cx="4679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/>
              <a:t>Další elementy: </a:t>
            </a:r>
            <a:r>
              <a:rPr lang="cs-CZ" altLang="cs-CZ" sz="1600"/>
              <a:t>dřevní parenchym, dřeňové paprsky, pryskyřičné kanálky (jehličnany), různé typy tracheid, libriformní vlákna (listnáče)</a:t>
            </a:r>
          </a:p>
        </p:txBody>
      </p:sp>
      <p:pic>
        <p:nvPicPr>
          <p:cNvPr id="19466" name="Picture 10" descr="BEP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92375"/>
            <a:ext cx="2624137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35188" y="4868864"/>
            <a:ext cx="16557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i="1" dirty="0" err="1"/>
              <a:t>Taxus</a:t>
            </a:r>
            <a:r>
              <a:rPr lang="cs-CZ" altLang="cs-CZ" sz="1200" b="1" i="1" dirty="0"/>
              <a:t> </a:t>
            </a:r>
            <a:r>
              <a:rPr lang="cs-CZ" altLang="cs-CZ" sz="1200" b="1" i="1" dirty="0" err="1"/>
              <a:t>baccata</a:t>
            </a:r>
            <a:endParaRPr lang="cs-CZ" altLang="cs-CZ" sz="1200" b="1" i="1" dirty="0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197600" y="1851378"/>
            <a:ext cx="2203451" cy="3233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896226" y="6034089"/>
            <a:ext cx="165576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b="1" i="1" dirty="0" err="1"/>
              <a:t>Betula</a:t>
            </a:r>
            <a:r>
              <a:rPr lang="cs-CZ" altLang="cs-CZ" sz="1200" b="1" i="1" dirty="0"/>
              <a:t> </a:t>
            </a:r>
            <a:r>
              <a:rPr lang="cs-CZ" altLang="cs-CZ" sz="1200" b="1" i="1" dirty="0" err="1"/>
              <a:t>pendula</a:t>
            </a:r>
            <a:endParaRPr lang="cs-CZ" altLang="cs-CZ" sz="1200" b="1" i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248525" y="6461126"/>
            <a:ext cx="3384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i="1"/>
              <a:t>http://www.wsl.ch/land/products/dendro/species_az.php</a:t>
            </a:r>
          </a:p>
        </p:txBody>
      </p:sp>
    </p:spTree>
    <p:extLst>
      <p:ext uri="{BB962C8B-B14F-4D97-AF65-F5344CB8AC3E}">
        <p14:creationId xmlns:p14="http://schemas.microsoft.com/office/powerpoint/2010/main" val="324403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420939"/>
            <a:ext cx="302418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063751" y="4581526"/>
            <a:ext cx="33115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/>
              <a:t>a – tečka</a:t>
            </a:r>
            <a:br>
              <a:rPr lang="cs-CZ" altLang="cs-CZ" sz="1400" dirty="0"/>
            </a:br>
            <a:r>
              <a:rPr lang="cs-CZ" altLang="cs-CZ" sz="1400" dirty="0"/>
              <a:t>b – dvojtečka</a:t>
            </a:r>
            <a:br>
              <a:rPr lang="cs-CZ" altLang="cs-CZ" sz="1400" dirty="0"/>
            </a:br>
            <a:r>
              <a:rPr lang="cs-CZ" altLang="cs-CZ" sz="1400" dirty="0"/>
              <a:t>c – poloviční dvojtečka</a:t>
            </a:r>
            <a:br>
              <a:rPr lang="cs-CZ" altLang="cs-CZ" sz="1400" dirty="0"/>
            </a:br>
            <a:r>
              <a:rPr lang="cs-CZ" altLang="cs-CZ" sz="1400" dirty="0"/>
              <a:t>1 – střední lamela a primární buněčná stěna</a:t>
            </a:r>
            <a:br>
              <a:rPr lang="cs-CZ" altLang="cs-CZ" sz="1400" dirty="0"/>
            </a:br>
            <a:r>
              <a:rPr lang="cs-CZ" altLang="cs-CZ" sz="1400" dirty="0"/>
              <a:t>2 – sekundární buněčná stěna </a:t>
            </a:r>
            <a:br>
              <a:rPr lang="cs-CZ" altLang="cs-CZ" sz="1400" dirty="0"/>
            </a:br>
            <a:r>
              <a:rPr lang="cs-CZ" altLang="cs-CZ" sz="1400" dirty="0"/>
              <a:t>3 – </a:t>
            </a:r>
            <a:r>
              <a:rPr lang="cs-CZ" altLang="cs-CZ" sz="1400" dirty="0" err="1"/>
              <a:t>porus</a:t>
            </a:r>
            <a:r>
              <a:rPr lang="cs-CZ" altLang="cs-CZ" sz="1400" dirty="0"/>
              <a:t/>
            </a:r>
            <a:br>
              <a:rPr lang="cs-CZ" altLang="cs-CZ" sz="1400" dirty="0"/>
            </a:br>
            <a:r>
              <a:rPr lang="cs-CZ" altLang="cs-CZ" sz="1400" dirty="0"/>
              <a:t>4 – torus</a:t>
            </a:r>
            <a:br>
              <a:rPr lang="cs-CZ" altLang="cs-CZ" sz="1400" dirty="0"/>
            </a:br>
            <a:r>
              <a:rPr lang="cs-CZ" altLang="cs-CZ" sz="1400" dirty="0"/>
              <a:t>5 – </a:t>
            </a:r>
            <a:r>
              <a:rPr lang="cs-CZ" altLang="cs-CZ" sz="1400" dirty="0" err="1"/>
              <a:t>margo</a:t>
            </a:r>
            <a:r>
              <a:rPr lang="cs-CZ" altLang="cs-CZ" sz="1400" dirty="0"/>
              <a:t> </a:t>
            </a:r>
          </a:p>
        </p:txBody>
      </p:sp>
      <p:pic>
        <p:nvPicPr>
          <p:cNvPr id="30740" name="Picture 20" descr="LAD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-1042"/>
          <a:stretch>
            <a:fillRect/>
          </a:stretch>
        </p:blipFill>
        <p:spPr bwMode="auto">
          <a:xfrm>
            <a:off x="8472488" y="3068638"/>
            <a:ext cx="172561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8401051" y="249237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/>
              <a:t>Dvojtečky u jehličnanů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6024563" y="2492375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/>
              <a:t>Dvojtečky u listnáčů</a:t>
            </a:r>
          </a:p>
        </p:txBody>
      </p:sp>
      <p:pic>
        <p:nvPicPr>
          <p:cNvPr id="30744" name="Picture 24" descr="SACI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t="28583" r="12209" b="33612"/>
          <a:stretch>
            <a:fillRect/>
          </a:stretch>
        </p:blipFill>
        <p:spPr bwMode="auto">
          <a:xfrm>
            <a:off x="6167438" y="2997200"/>
            <a:ext cx="1574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92314" y="333375"/>
            <a:ext cx="81359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/>
              <a:t>Propojení mezi dřevními elementy navzájem: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1600" dirty="0"/>
              <a:t>Mezi buňkami dřeva existují mezibuněčná propojení, která zabezpečují transport vody a živin. Tato propojení se nazývají </a:t>
            </a:r>
            <a:r>
              <a:rPr lang="cs-CZ" altLang="cs-CZ" sz="1600" b="1" dirty="0" err="1" smtClean="0"/>
              <a:t>ztenčeniny</a:t>
            </a:r>
            <a:r>
              <a:rPr lang="cs-CZ" altLang="cs-CZ" sz="1600" b="1" dirty="0" smtClean="0"/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/>
              <a:t>obr.3) a představují neztloustlá místa v buněčné stěně, ve kterých se nacházejí submikroskopické póry. V místě </a:t>
            </a:r>
            <a:r>
              <a:rPr lang="cs-CZ" altLang="cs-CZ" sz="1600" dirty="0" err="1"/>
              <a:t>ztenčeniny</a:t>
            </a:r>
            <a:r>
              <a:rPr lang="cs-CZ" altLang="cs-CZ" sz="1600" dirty="0"/>
              <a:t> není vyvinutá sekundární buněčná stěna a fibrily jsou v místě </a:t>
            </a:r>
            <a:r>
              <a:rPr lang="cs-CZ" altLang="cs-CZ" sz="1600" dirty="0" err="1"/>
              <a:t>ztenčenin</a:t>
            </a:r>
            <a:r>
              <a:rPr lang="cs-CZ" altLang="cs-CZ" sz="1600" dirty="0"/>
              <a:t> odkloněné od pravidelného směru. Rozlišujeme dva druhy </a:t>
            </a:r>
            <a:r>
              <a:rPr lang="cs-CZ" altLang="cs-CZ" sz="1600" dirty="0" err="1"/>
              <a:t>ztenčenin</a:t>
            </a:r>
            <a:r>
              <a:rPr lang="cs-CZ" altLang="cs-CZ" sz="1600" dirty="0"/>
              <a:t>: </a:t>
            </a:r>
            <a:r>
              <a:rPr lang="cs-CZ" altLang="cs-CZ" sz="1600" b="1" dirty="0"/>
              <a:t>jednoduché </a:t>
            </a:r>
            <a:r>
              <a:rPr lang="cs-CZ" altLang="cs-CZ" sz="1600" b="1" dirty="0" err="1"/>
              <a:t>ztenčeniny</a:t>
            </a:r>
            <a:r>
              <a:rPr lang="cs-CZ" altLang="cs-CZ" sz="1600" b="1" dirty="0"/>
              <a:t> – tečky</a:t>
            </a:r>
            <a:r>
              <a:rPr lang="cs-CZ" altLang="cs-CZ" sz="1600" dirty="0"/>
              <a:t> a </a:t>
            </a:r>
            <a:r>
              <a:rPr lang="cs-CZ" altLang="cs-CZ" sz="1600" b="1" dirty="0" err="1"/>
              <a:t>dvůrkaté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ztenčeniny</a:t>
            </a:r>
            <a:r>
              <a:rPr lang="cs-CZ" altLang="cs-CZ" sz="1600" b="1" dirty="0"/>
              <a:t> – dvojtečky.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5951538" y="4292601"/>
            <a:ext cx="10080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8112125" y="3500439"/>
            <a:ext cx="8636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1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1549</Words>
  <Application>Microsoft Office PowerPoint</Application>
  <PresentationFormat>Širokoúhlá obrazovka</PresentationFormat>
  <Paragraphs>204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reviewer</dc:creator>
  <cp:lastModifiedBy>reviewer</cp:lastModifiedBy>
  <cp:revision>51</cp:revision>
  <cp:lastPrinted>2017-10-17T10:56:27Z</cp:lastPrinted>
  <dcterms:created xsi:type="dcterms:W3CDTF">2017-10-06T08:22:55Z</dcterms:created>
  <dcterms:modified xsi:type="dcterms:W3CDTF">2017-10-17T12:06:58Z</dcterms:modified>
</cp:coreProperties>
</file>