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7"/>
  </p:notesMasterIdLst>
  <p:sldIdLst>
    <p:sldId id="257" r:id="rId2"/>
    <p:sldId id="258" r:id="rId3"/>
    <p:sldId id="259" r:id="rId4"/>
    <p:sldId id="260" r:id="rId5"/>
    <p:sldId id="261" r:id="rId6"/>
    <p:sldId id="262" r:id="rId7"/>
    <p:sldId id="264" r:id="rId8"/>
    <p:sldId id="266" r:id="rId9"/>
    <p:sldId id="270" r:id="rId10"/>
    <p:sldId id="268" r:id="rId11"/>
    <p:sldId id="272" r:id="rId12"/>
    <p:sldId id="275" r:id="rId13"/>
    <p:sldId id="276" r:id="rId14"/>
    <p:sldId id="277" r:id="rId15"/>
    <p:sldId id="278" r:id="rId16"/>
    <p:sldId id="279" r:id="rId17"/>
    <p:sldId id="280" r:id="rId18"/>
    <p:sldId id="281" r:id="rId19"/>
    <p:sldId id="282" r:id="rId20"/>
    <p:sldId id="285" r:id="rId21"/>
    <p:sldId id="288" r:id="rId22"/>
    <p:sldId id="290" r:id="rId23"/>
    <p:sldId id="291" r:id="rId24"/>
    <p:sldId id="292" r:id="rId25"/>
    <p:sldId id="293" r:id="rId26"/>
    <p:sldId id="294" r:id="rId27"/>
    <p:sldId id="299" r:id="rId28"/>
    <p:sldId id="300" r:id="rId29"/>
    <p:sldId id="301" r:id="rId30"/>
    <p:sldId id="302" r:id="rId31"/>
    <p:sldId id="304" r:id="rId32"/>
    <p:sldId id="305" r:id="rId33"/>
    <p:sldId id="306" r:id="rId34"/>
    <p:sldId id="307" r:id="rId35"/>
    <p:sldId id="308" r:id="rId36"/>
    <p:sldId id="309" r:id="rId37"/>
    <p:sldId id="313" r:id="rId38"/>
    <p:sldId id="315" r:id="rId39"/>
    <p:sldId id="317" r:id="rId40"/>
    <p:sldId id="319" r:id="rId41"/>
    <p:sldId id="321" r:id="rId42"/>
    <p:sldId id="326" r:id="rId43"/>
    <p:sldId id="327" r:id="rId44"/>
    <p:sldId id="328" r:id="rId45"/>
    <p:sldId id="329" r:id="rId46"/>
    <p:sldId id="330" r:id="rId47"/>
    <p:sldId id="331" r:id="rId48"/>
    <p:sldId id="332" r:id="rId49"/>
    <p:sldId id="333" r:id="rId50"/>
    <p:sldId id="334" r:id="rId51"/>
    <p:sldId id="335" r:id="rId52"/>
    <p:sldId id="336" r:id="rId53"/>
    <p:sldId id="337" r:id="rId54"/>
    <p:sldId id="338" r:id="rId55"/>
    <p:sldId id="339" r:id="rId56"/>
    <p:sldId id="340" r:id="rId57"/>
    <p:sldId id="343" r:id="rId58"/>
    <p:sldId id="344" r:id="rId59"/>
    <p:sldId id="345" r:id="rId60"/>
    <p:sldId id="346" r:id="rId61"/>
    <p:sldId id="347" r:id="rId62"/>
    <p:sldId id="433" r:id="rId63"/>
    <p:sldId id="349" r:id="rId64"/>
    <p:sldId id="351" r:id="rId65"/>
    <p:sldId id="352" r:id="rId66"/>
    <p:sldId id="353" r:id="rId67"/>
    <p:sldId id="354" r:id="rId68"/>
    <p:sldId id="355" r:id="rId69"/>
    <p:sldId id="437" r:id="rId70"/>
    <p:sldId id="363" r:id="rId71"/>
    <p:sldId id="366" r:id="rId72"/>
    <p:sldId id="367" r:id="rId73"/>
    <p:sldId id="368" r:id="rId74"/>
    <p:sldId id="369" r:id="rId75"/>
    <p:sldId id="434" r:id="rId76"/>
    <p:sldId id="371" r:id="rId77"/>
    <p:sldId id="372" r:id="rId78"/>
    <p:sldId id="373" r:id="rId79"/>
    <p:sldId id="374" r:id="rId80"/>
    <p:sldId id="375" r:id="rId81"/>
    <p:sldId id="376" r:id="rId82"/>
    <p:sldId id="379" r:id="rId83"/>
    <p:sldId id="380" r:id="rId84"/>
    <p:sldId id="381" r:id="rId85"/>
    <p:sldId id="383" r:id="rId86"/>
    <p:sldId id="384" r:id="rId87"/>
    <p:sldId id="390" r:id="rId88"/>
    <p:sldId id="429" r:id="rId89"/>
    <p:sldId id="430" r:id="rId90"/>
    <p:sldId id="431" r:id="rId91"/>
    <p:sldId id="432" r:id="rId92"/>
    <p:sldId id="398" r:id="rId93"/>
    <p:sldId id="399" r:id="rId94"/>
    <p:sldId id="401" r:id="rId95"/>
    <p:sldId id="405" r:id="rId96"/>
    <p:sldId id="406" r:id="rId97"/>
    <p:sldId id="408" r:id="rId98"/>
    <p:sldId id="411" r:id="rId99"/>
    <p:sldId id="420" r:id="rId100"/>
    <p:sldId id="418" r:id="rId101"/>
    <p:sldId id="423" r:id="rId102"/>
    <p:sldId id="427" r:id="rId103"/>
    <p:sldId id="435" r:id="rId104"/>
    <p:sldId id="436" r:id="rId105"/>
    <p:sldId id="428" r:id="rId10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44" y="1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notesMaster" Target="notesMasters/notesMaster1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viewProps" Target="viewProps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50ABA4-3893-4592-B9C2-EF2AA65574B2}" type="datetimeFigureOut">
              <a:rPr lang="en-US" smtClean="0"/>
              <a:t>10/6/2017</a:t>
            </a:fld>
            <a:endParaRPr lang="en-US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1F0D5E-D3A5-4FCD-B4DB-693D181CD4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3468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5C23A14-2438-4A28-BCED-7CFA62F1A8BE}" type="slidenum">
              <a:rPr lang="cs-CZ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50</a:t>
            </a:fld>
            <a:endParaRPr lang="cs-CZ" smtClean="0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27012667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9B8B273-ED98-486C-96CA-788F94D03E5E}" type="slidenum">
              <a:rPr lang="cs-CZ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51</a:t>
            </a:fld>
            <a:endParaRPr lang="cs-CZ" smtClean="0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4154186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95325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397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261072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B623D-0DA5-4664-AB71-D5BA3C3CDCDB}" type="datetimeFigureOut">
              <a:rPr lang="en-US" smtClean="0"/>
              <a:t>10/6/2017</a:t>
            </a:fld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479BB-6388-4E4A-BCE7-9D9E242748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4465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B623D-0DA5-4664-AB71-D5BA3C3CDCDB}" type="datetimeFigureOut">
              <a:rPr lang="en-US" smtClean="0"/>
              <a:t>10/6/2017</a:t>
            </a:fld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479BB-6388-4E4A-BCE7-9D9E242748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6182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B623D-0DA5-4664-AB71-D5BA3C3CDCDB}" type="datetimeFigureOut">
              <a:rPr lang="en-US" smtClean="0"/>
              <a:t>10/6/2017</a:t>
            </a:fld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479BB-6388-4E4A-BCE7-9D9E242748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2851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B623D-0DA5-4664-AB71-D5BA3C3CDCDB}" type="datetimeFigureOut">
              <a:rPr lang="en-US" smtClean="0"/>
              <a:t>10/6/2017</a:t>
            </a:fld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479BB-6388-4E4A-BCE7-9D9E242748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0050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B623D-0DA5-4664-AB71-D5BA3C3CDCDB}" type="datetimeFigureOut">
              <a:rPr lang="en-US" smtClean="0"/>
              <a:t>10/6/2017</a:t>
            </a:fld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479BB-6388-4E4A-BCE7-9D9E242748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7705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B623D-0DA5-4664-AB71-D5BA3C3CDCDB}" type="datetimeFigureOut">
              <a:rPr lang="en-US" smtClean="0"/>
              <a:t>10/6/2017</a:t>
            </a:fld>
            <a:endParaRPr 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479BB-6388-4E4A-BCE7-9D9E242748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8451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B623D-0DA5-4664-AB71-D5BA3C3CDCDB}" type="datetimeFigureOut">
              <a:rPr lang="en-US" smtClean="0"/>
              <a:t>10/6/2017</a:t>
            </a:fld>
            <a:endParaRPr lang="en-US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479BB-6388-4E4A-BCE7-9D9E242748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6994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B623D-0DA5-4664-AB71-D5BA3C3CDCDB}" type="datetimeFigureOut">
              <a:rPr lang="en-US" smtClean="0"/>
              <a:t>10/6/2017</a:t>
            </a:fld>
            <a:endParaRPr lang="en-US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479BB-6388-4E4A-BCE7-9D9E242748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8934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B623D-0DA5-4664-AB71-D5BA3C3CDCDB}" type="datetimeFigureOut">
              <a:rPr lang="en-US" smtClean="0"/>
              <a:t>10/6/2017</a:t>
            </a:fld>
            <a:endParaRPr lang="en-US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479BB-6388-4E4A-BCE7-9D9E242748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5367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B623D-0DA5-4664-AB71-D5BA3C3CDCDB}" type="datetimeFigureOut">
              <a:rPr lang="en-US" smtClean="0"/>
              <a:t>10/6/2017</a:t>
            </a:fld>
            <a:endParaRPr 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479BB-6388-4E4A-BCE7-9D9E242748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4147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B623D-0DA5-4664-AB71-D5BA3C3CDCDB}" type="datetimeFigureOut">
              <a:rPr lang="en-US" smtClean="0"/>
              <a:t>10/6/2017</a:t>
            </a:fld>
            <a:endParaRPr 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479BB-6388-4E4A-BCE7-9D9E242748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2729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4B623D-0DA5-4664-AB71-D5BA3C3CDCDB}" type="datetimeFigureOut">
              <a:rPr lang="en-US" smtClean="0"/>
              <a:t>10/6/2017</a:t>
            </a:fld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D479BB-6388-4E4A-BCE7-9D9E242748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8980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emf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2.jpeg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emf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wm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gif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jp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wmf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tif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emf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emf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3"/>
          <p:cNvSpPr txBox="1">
            <a:spLocks noChangeArrowheads="1"/>
          </p:cNvSpPr>
          <p:nvPr/>
        </p:nvSpPr>
        <p:spPr bwMode="auto">
          <a:xfrm>
            <a:off x="1600200" y="28576"/>
            <a:ext cx="8839200" cy="7171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cs-CZ" altLang="cs-CZ" sz="2000" b="1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Paleoekologie</a:t>
            </a:r>
            <a:r>
              <a:rPr lang="cs-CZ" altLang="cs-CZ" sz="2000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cs-CZ" altLang="cs-CZ" sz="2000" dirty="0">
                <a:latin typeface="Arial" panose="020B0604020202020204" pitchFamily="34" charset="0"/>
                <a:cs typeface="Times New Roman" panose="02020603050405020304" pitchFamily="18" charset="0"/>
              </a:rPr>
              <a:t>= studium vztahů organizmů</a:t>
            </a:r>
            <a:r>
              <a:rPr lang="cs-CZ" altLang="cs-CZ" sz="2000" dirty="0">
                <a:latin typeface="Arial" panose="020B0604020202020204" pitchFamily="34" charset="0"/>
              </a:rPr>
              <a:t> a prostředí</a:t>
            </a:r>
            <a:r>
              <a:rPr lang="cs-CZ" altLang="cs-CZ" sz="2000" dirty="0">
                <a:latin typeface="Arial" panose="020B0604020202020204" pitchFamily="34" charset="0"/>
                <a:cs typeface="Times New Roman" panose="02020603050405020304" pitchFamily="18" charset="0"/>
              </a:rPr>
              <a:t> v minulosti</a:t>
            </a:r>
            <a:r>
              <a:rPr lang="cs-CZ" altLang="cs-CZ" sz="2000" dirty="0">
                <a:latin typeface="Arial" panose="020B0604020202020204" pitchFamily="34" charset="0"/>
              </a:rPr>
              <a:t>.</a:t>
            </a:r>
            <a:r>
              <a:rPr lang="cs-CZ" altLang="cs-CZ" sz="2000" dirty="0">
                <a:latin typeface="Arial" panose="020B0604020202020204" pitchFamily="34" charset="0"/>
                <a:cs typeface="Times New Roman" panose="02020603050405020304" pitchFamily="18" charset="0"/>
              </a:rPr>
              <a:t> 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endParaRPr lang="cs-CZ" altLang="cs-CZ" sz="2000" dirty="0">
              <a:latin typeface="Arial" panose="020B0604020202020204" pitchFamily="34" charset="0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cs-CZ" altLang="cs-CZ" sz="2000" dirty="0">
                <a:latin typeface="Arial" panose="020B0604020202020204" pitchFamily="34" charset="0"/>
                <a:cs typeface="Times New Roman" panose="02020603050405020304" pitchFamily="18" charset="0"/>
              </a:rPr>
              <a:t>Analýza </a:t>
            </a:r>
            <a:r>
              <a:rPr lang="cs-CZ" altLang="cs-CZ" sz="2000" dirty="0">
                <a:latin typeface="Arial" panose="020B0604020202020204" pitchFamily="34" charset="0"/>
              </a:rPr>
              <a:t>biologických </a:t>
            </a:r>
            <a:r>
              <a:rPr lang="cs-CZ" altLang="cs-CZ" sz="2000" dirty="0">
                <a:latin typeface="Arial" panose="020B0604020202020204" pitchFamily="34" charset="0"/>
                <a:cs typeface="Times New Roman" panose="02020603050405020304" pitchFamily="18" charset="0"/>
              </a:rPr>
              <a:t>fosilních dokladů </a:t>
            </a:r>
            <a:r>
              <a:rPr lang="cs-CZ" altLang="cs-CZ" sz="2000" dirty="0">
                <a:latin typeface="Arial" panose="020B0604020202020204" pitchFamily="34" charset="0"/>
              </a:rPr>
              <a:t>je</a:t>
            </a:r>
            <a:r>
              <a:rPr lang="cs-CZ" altLang="cs-CZ" sz="2000" dirty="0">
                <a:latin typeface="Arial" panose="020B0604020202020204" pitchFamily="34" charset="0"/>
                <a:cs typeface="Times New Roman" panose="02020603050405020304" pitchFamily="18" charset="0"/>
              </a:rPr>
              <a:t> založena na principu </a:t>
            </a:r>
            <a:r>
              <a:rPr lang="cs-CZ" altLang="cs-CZ" sz="2000" b="1" dirty="0" err="1">
                <a:latin typeface="Arial" panose="020B0604020202020204" pitchFamily="34" charset="0"/>
                <a:cs typeface="Times New Roman" panose="02020603050405020304" pitchFamily="18" charset="0"/>
              </a:rPr>
              <a:t>aktualismu</a:t>
            </a:r>
            <a:r>
              <a:rPr lang="cs-CZ" altLang="cs-CZ" sz="2000" dirty="0"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cs-CZ" altLang="cs-CZ" sz="2000" b="1" dirty="0">
                <a:latin typeface="Arial" panose="020B0604020202020204" pitchFamily="34" charset="0"/>
              </a:rPr>
              <a:t>- </a:t>
            </a:r>
            <a:r>
              <a:rPr lang="cs-CZ" altLang="cs-CZ" sz="2000" dirty="0">
                <a:latin typeface="Arial" panose="020B0604020202020204" pitchFamily="34" charset="0"/>
                <a:cs typeface="Times New Roman" panose="02020603050405020304" pitchFamily="18" charset="0"/>
              </a:rPr>
              <a:t>většina živočichů i rostlin nalézaných v kvartérním záznamu žije i v současnosti</a:t>
            </a:r>
            <a:r>
              <a:rPr lang="cs-CZ" altLang="cs-CZ" sz="2000" dirty="0">
                <a:latin typeface="Arial" panose="020B0604020202020204" pitchFamily="34" charset="0"/>
              </a:rPr>
              <a:t>.</a:t>
            </a:r>
            <a:r>
              <a:rPr lang="cs-CZ" altLang="cs-CZ" sz="2000" dirty="0"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endParaRPr lang="cs-CZ" altLang="cs-CZ" sz="2000" dirty="0">
              <a:latin typeface="Arial" panose="020B0604020202020204" pitchFamily="34" charset="0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endParaRPr lang="cs-CZ" altLang="cs-CZ" sz="2000" dirty="0">
              <a:latin typeface="Arial" panose="020B0604020202020204" pitchFamily="34" charset="0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cs-CZ" altLang="cs-CZ" sz="2000" dirty="0">
                <a:latin typeface="Arial" panose="020B0604020202020204" pitchFamily="34" charset="0"/>
              </a:rPr>
              <a:t>Kvartérní </a:t>
            </a:r>
            <a:r>
              <a:rPr lang="cs-CZ" altLang="cs-CZ" sz="2000" dirty="0" err="1">
                <a:latin typeface="Arial" panose="020B0604020202020204" pitchFamily="34" charset="0"/>
                <a:cs typeface="Times New Roman" panose="02020603050405020304" pitchFamily="18" charset="0"/>
              </a:rPr>
              <a:t>paleoprostředí</a:t>
            </a:r>
            <a:r>
              <a:rPr lang="cs-CZ" altLang="cs-CZ" sz="2000" dirty="0"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cs-CZ" altLang="cs-CZ" sz="2000" dirty="0">
                <a:latin typeface="Arial" panose="020B0604020202020204" pitchFamily="34" charset="0"/>
              </a:rPr>
              <a:t>a jeho </a:t>
            </a:r>
            <a:r>
              <a:rPr lang="cs-CZ" altLang="cs-CZ" sz="2000" dirty="0">
                <a:latin typeface="Arial" panose="020B0604020202020204" pitchFamily="34" charset="0"/>
                <a:cs typeface="Times New Roman" panose="02020603050405020304" pitchFamily="18" charset="0"/>
              </a:rPr>
              <a:t>změny lze interpretovat na poměrně vysokém stupni spolehlivosti</a:t>
            </a:r>
            <a:r>
              <a:rPr lang="cs-CZ" altLang="cs-CZ" sz="2000" dirty="0">
                <a:latin typeface="Arial" panose="020B0604020202020204" pitchFamily="34" charset="0"/>
              </a:rPr>
              <a:t>.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endParaRPr lang="cs-CZ" altLang="cs-CZ" sz="200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>
                <a:latin typeface="Arial" panose="020B0604020202020204" pitchFamily="34" charset="0"/>
              </a:rPr>
              <a:t>Biologické fosilní doklady: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cs-CZ" altLang="cs-CZ" sz="2000" dirty="0">
                <a:latin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</a:rPr>
              <a:t>mikrofosílie</a:t>
            </a:r>
            <a:r>
              <a:rPr lang="cs-CZ" altLang="cs-CZ" sz="2000" dirty="0">
                <a:latin typeface="Arial" panose="020B0604020202020204" pitchFamily="34" charset="0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cs-CZ" altLang="cs-CZ" sz="2000" dirty="0">
                <a:latin typeface="Arial" panose="020B0604020202020204" pitchFamily="34" charset="0"/>
              </a:rPr>
              <a:t> </a:t>
            </a:r>
            <a:r>
              <a:rPr lang="cs-CZ" altLang="cs-CZ" sz="2000" dirty="0" err="1" smtClean="0">
                <a:latin typeface="Arial" panose="020B0604020202020204" pitchFamily="34" charset="0"/>
              </a:rPr>
              <a:t>makrofosílie</a:t>
            </a:r>
            <a:endParaRPr lang="cs-CZ" altLang="cs-CZ" sz="2000" dirty="0" smtClean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Char char="-"/>
            </a:pPr>
            <a:endParaRPr lang="cs-CZ" altLang="cs-CZ" sz="2000" dirty="0" smtClean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None/>
            </a:pPr>
            <a:r>
              <a:rPr lang="cs-CZ" altLang="cs-CZ" sz="2000" b="1" dirty="0" smtClean="0">
                <a:latin typeface="Arial" panose="020B0604020202020204" pitchFamily="34" charset="0"/>
              </a:rPr>
              <a:t>Nezbytný sedimentární a geomorfologický kontext paleoekologického </a:t>
            </a:r>
            <a:r>
              <a:rPr lang="cs-CZ" altLang="cs-CZ" sz="2000" b="1" dirty="0" err="1" smtClean="0">
                <a:latin typeface="Arial" panose="020B0604020202020204" pitchFamily="34" charset="0"/>
              </a:rPr>
              <a:t>zázanamu</a:t>
            </a:r>
            <a:r>
              <a:rPr lang="cs-CZ" altLang="cs-CZ" sz="2000" b="1" dirty="0" smtClean="0">
                <a:latin typeface="Arial" panose="020B0604020202020204" pitchFamily="34" charset="0"/>
              </a:rPr>
              <a:t>.</a:t>
            </a:r>
            <a:endParaRPr lang="cs-CZ" altLang="cs-CZ" sz="2000" b="1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dirty="0">
              <a:latin typeface="Arial" panose="020B0604020202020204" pitchFamily="34" charset="0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endParaRPr lang="cs-CZ" altLang="cs-CZ" sz="2000" b="1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6662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BS1+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33600" y="620713"/>
            <a:ext cx="7924800" cy="5943600"/>
          </a:xfrm>
          <a:prstGeom prst="rect">
            <a:avLst/>
          </a:prstGeom>
          <a:noFill/>
        </p:spPr>
      </p:pic>
      <p:sp>
        <p:nvSpPr>
          <p:cNvPr id="32771" name="Rectangle 3"/>
          <p:cNvSpPr>
            <a:spLocks noChangeArrowheads="1"/>
          </p:cNvSpPr>
          <p:nvPr/>
        </p:nvSpPr>
        <p:spPr bwMode="auto">
          <a:xfrm>
            <a:off x="3432175" y="115889"/>
            <a:ext cx="5032916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 sz="2200" dirty="0">
                <a:latin typeface="+mj-lt"/>
              </a:rPr>
              <a:t>Holocenní transgrese v černomořské pánvi</a:t>
            </a:r>
          </a:p>
        </p:txBody>
      </p:sp>
      <p:sp>
        <p:nvSpPr>
          <p:cNvPr id="32772" name="Text Box 4"/>
          <p:cNvSpPr txBox="1">
            <a:spLocks noChangeArrowheads="1"/>
          </p:cNvSpPr>
          <p:nvPr/>
        </p:nvSpPr>
        <p:spPr bwMode="auto">
          <a:xfrm>
            <a:off x="9013825" y="6400800"/>
            <a:ext cx="164500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>
                <a:latin typeface="Arial" charset="0"/>
              </a:rPr>
              <a:t>Ryan</a:t>
            </a:r>
            <a:r>
              <a:rPr lang="cs-CZ" sz="1200">
                <a:latin typeface="Arial" charset="0"/>
              </a:rPr>
              <a:t>,</a:t>
            </a:r>
            <a:r>
              <a:rPr lang="en-US" sz="1200">
                <a:latin typeface="Arial" charset="0"/>
              </a:rPr>
              <a:t> Pitman</a:t>
            </a:r>
            <a:r>
              <a:rPr lang="cs-CZ" sz="1200">
                <a:latin typeface="Arial" charset="0"/>
              </a:rPr>
              <a:t> (2000)</a:t>
            </a:r>
            <a:r>
              <a:rPr lang="cs-CZ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21041995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1343026"/>
            <a:ext cx="9144000" cy="4829175"/>
          </a:xfrm>
          <a:prstGeom prst="rect">
            <a:avLst/>
          </a:prstGeom>
          <a:noFill/>
        </p:spPr>
      </p:pic>
      <p:sp>
        <p:nvSpPr>
          <p:cNvPr id="27651" name="Rectangle 3"/>
          <p:cNvSpPr>
            <a:spLocks noChangeArrowheads="1"/>
          </p:cNvSpPr>
          <p:nvPr/>
        </p:nvSpPr>
        <p:spPr bwMode="auto">
          <a:xfrm>
            <a:off x="4419600" y="533401"/>
            <a:ext cx="3473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>
                <a:latin typeface="Arial" charset="0"/>
              </a:rPr>
              <a:t>Krasové oblasti Československa</a:t>
            </a:r>
          </a:p>
        </p:txBody>
      </p:sp>
      <p:sp>
        <p:nvSpPr>
          <p:cNvPr id="27653" name="Rectangle 5"/>
          <p:cNvSpPr>
            <a:spLocks noChangeArrowheads="1"/>
          </p:cNvSpPr>
          <p:nvPr/>
        </p:nvSpPr>
        <p:spPr bwMode="auto">
          <a:xfrm>
            <a:off x="9598026" y="6237289"/>
            <a:ext cx="106997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 sz="1200">
                <a:latin typeface="Arial" charset="0"/>
              </a:rPr>
              <a:t>Ložek (1973)</a:t>
            </a:r>
          </a:p>
        </p:txBody>
      </p:sp>
    </p:spTree>
    <p:extLst>
      <p:ext uri="{BB962C8B-B14F-4D97-AF65-F5344CB8AC3E}">
        <p14:creationId xmlns:p14="http://schemas.microsoft.com/office/powerpoint/2010/main" val="1882813152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ext Box 2"/>
          <p:cNvSpPr txBox="1">
            <a:spLocks noChangeArrowheads="1"/>
          </p:cNvSpPr>
          <p:nvPr/>
        </p:nvSpPr>
        <p:spPr bwMode="auto">
          <a:xfrm>
            <a:off x="368969" y="76576"/>
            <a:ext cx="8305800" cy="3693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</a:pPr>
            <a:r>
              <a:rPr lang="cs-CZ" dirty="0">
                <a:latin typeface="Arial" charset="0"/>
                <a:cs typeface="Times New Roman" pitchFamily="18" charset="0"/>
              </a:rPr>
              <a:t>Karbonáty </a:t>
            </a:r>
            <a:r>
              <a:rPr lang="cs-CZ" dirty="0">
                <a:latin typeface="Arial" charset="0"/>
              </a:rPr>
              <a:t>krasových </a:t>
            </a:r>
            <a:r>
              <a:rPr lang="cs-CZ" dirty="0">
                <a:latin typeface="Arial" charset="0"/>
                <a:cs typeface="Times New Roman" pitchFamily="18" charset="0"/>
              </a:rPr>
              <a:t>pramenů</a:t>
            </a:r>
            <a:endParaRPr lang="cs-CZ" dirty="0">
              <a:latin typeface="Arial" charset="0"/>
            </a:endParaRPr>
          </a:p>
          <a:p>
            <a:pPr>
              <a:lnSpc>
                <a:spcPct val="150000"/>
              </a:lnSpc>
            </a:pPr>
            <a:endParaRPr lang="cs-CZ" u="sng" dirty="0">
              <a:latin typeface="Arial" charset="0"/>
            </a:endParaRPr>
          </a:p>
          <a:p>
            <a:pPr>
              <a:lnSpc>
                <a:spcPct val="150000"/>
              </a:lnSpc>
              <a:buFontTx/>
              <a:buChar char="•"/>
            </a:pPr>
            <a:r>
              <a:rPr lang="cs-CZ" dirty="0">
                <a:latin typeface="Arial" charset="0"/>
              </a:rPr>
              <a:t>  </a:t>
            </a:r>
            <a:r>
              <a:rPr lang="cs-CZ" dirty="0">
                <a:latin typeface="Arial" charset="0"/>
                <a:cs typeface="Times New Roman" pitchFamily="18" charset="0"/>
              </a:rPr>
              <a:t>krasové vývěry (vápenc</a:t>
            </a:r>
            <a:r>
              <a:rPr lang="cs-CZ" dirty="0">
                <a:latin typeface="Arial" charset="0"/>
              </a:rPr>
              <a:t>ové oblasti</a:t>
            </a:r>
            <a:r>
              <a:rPr lang="cs-CZ" dirty="0">
                <a:latin typeface="Arial" charset="0"/>
                <a:cs typeface="Times New Roman" pitchFamily="18" charset="0"/>
              </a:rPr>
              <a:t>) – </a:t>
            </a:r>
            <a:r>
              <a:rPr lang="cs-CZ" dirty="0" err="1">
                <a:latin typeface="Arial" charset="0"/>
                <a:cs typeface="Times New Roman" pitchFamily="18" charset="0"/>
              </a:rPr>
              <a:t>pěnovcové</a:t>
            </a:r>
            <a:endParaRPr lang="cs-CZ" dirty="0">
              <a:latin typeface="Arial" charset="0"/>
            </a:endParaRPr>
          </a:p>
          <a:p>
            <a:pPr>
              <a:lnSpc>
                <a:spcPct val="150000"/>
              </a:lnSpc>
            </a:pPr>
            <a:r>
              <a:rPr lang="cs-CZ" dirty="0">
                <a:latin typeface="Arial" charset="0"/>
              </a:rPr>
              <a:t>   </a:t>
            </a:r>
            <a:r>
              <a:rPr lang="cs-CZ" dirty="0">
                <a:latin typeface="Arial" charset="0"/>
                <a:cs typeface="Times New Roman" pitchFamily="18" charset="0"/>
              </a:rPr>
              <a:t>kaskády</a:t>
            </a:r>
            <a:r>
              <a:rPr lang="cs-CZ" dirty="0">
                <a:latin typeface="Arial" charset="0"/>
              </a:rPr>
              <a:t>, </a:t>
            </a:r>
            <a:r>
              <a:rPr lang="cs-CZ" dirty="0">
                <a:latin typeface="Arial" charset="0"/>
                <a:cs typeface="Times New Roman" pitchFamily="18" charset="0"/>
              </a:rPr>
              <a:t>většinou holocenní stáří</a:t>
            </a:r>
            <a:endParaRPr lang="cs-CZ" dirty="0">
              <a:latin typeface="Arial" charset="0"/>
            </a:endParaRPr>
          </a:p>
          <a:p>
            <a:pPr>
              <a:lnSpc>
                <a:spcPct val="150000"/>
              </a:lnSpc>
              <a:buFontTx/>
              <a:buChar char="•"/>
            </a:pPr>
            <a:r>
              <a:rPr lang="cs-CZ" dirty="0">
                <a:latin typeface="Arial" charset="0"/>
              </a:rPr>
              <a:t>  </a:t>
            </a:r>
            <a:r>
              <a:rPr lang="cs-CZ" dirty="0">
                <a:latin typeface="Arial" charset="0"/>
                <a:cs typeface="Times New Roman" pitchFamily="18" charset="0"/>
              </a:rPr>
              <a:t>puklinové a vrstevní prameny (např. slínovce, břidlice)</a:t>
            </a:r>
            <a:endParaRPr lang="cs-CZ" dirty="0">
              <a:latin typeface="Arial" charset="0"/>
            </a:endParaRPr>
          </a:p>
          <a:p>
            <a:pPr>
              <a:lnSpc>
                <a:spcPct val="150000"/>
              </a:lnSpc>
              <a:buFontTx/>
              <a:buChar char="•"/>
            </a:pPr>
            <a:r>
              <a:rPr lang="cs-CZ" dirty="0">
                <a:latin typeface="Arial" charset="0"/>
              </a:rPr>
              <a:t>  </a:t>
            </a:r>
            <a:r>
              <a:rPr lang="cs-CZ" dirty="0">
                <a:latin typeface="Arial" charset="0"/>
                <a:cs typeface="Times New Roman" pitchFamily="18" charset="0"/>
              </a:rPr>
              <a:t>prameny na zlomech (termální vody) – akumulace</a:t>
            </a:r>
            <a:endParaRPr lang="cs-CZ" dirty="0">
              <a:latin typeface="Arial" charset="0"/>
            </a:endParaRPr>
          </a:p>
          <a:p>
            <a:pPr>
              <a:lnSpc>
                <a:spcPct val="150000"/>
              </a:lnSpc>
            </a:pPr>
            <a:r>
              <a:rPr lang="cs-CZ" dirty="0">
                <a:latin typeface="Arial" charset="0"/>
              </a:rPr>
              <a:t>   </a:t>
            </a:r>
            <a:r>
              <a:rPr lang="cs-CZ" dirty="0">
                <a:latin typeface="Arial" charset="0"/>
                <a:cs typeface="Times New Roman" pitchFamily="18" charset="0"/>
              </a:rPr>
              <a:t>v podobě</a:t>
            </a:r>
            <a:r>
              <a:rPr lang="cs-CZ" dirty="0">
                <a:latin typeface="Arial" charset="0"/>
              </a:rPr>
              <a:t> </a:t>
            </a:r>
            <a:r>
              <a:rPr lang="cs-CZ" dirty="0">
                <a:latin typeface="Arial" charset="0"/>
                <a:cs typeface="Times New Roman" pitchFamily="18" charset="0"/>
              </a:rPr>
              <a:t>travertin</a:t>
            </a:r>
            <a:r>
              <a:rPr lang="cs-CZ" dirty="0">
                <a:latin typeface="Arial" charset="0"/>
              </a:rPr>
              <a:t>ových</a:t>
            </a:r>
            <a:r>
              <a:rPr lang="cs-CZ" dirty="0">
                <a:latin typeface="Arial" charset="0"/>
                <a:cs typeface="Times New Roman" pitchFamily="18" charset="0"/>
              </a:rPr>
              <a:t> kup,</a:t>
            </a:r>
            <a:r>
              <a:rPr lang="cs-CZ" dirty="0">
                <a:latin typeface="Arial" charset="0"/>
              </a:rPr>
              <a:t> </a:t>
            </a:r>
            <a:r>
              <a:rPr lang="cs-CZ" dirty="0">
                <a:latin typeface="Arial" charset="0"/>
                <a:cs typeface="Times New Roman" pitchFamily="18" charset="0"/>
              </a:rPr>
              <a:t>vřídlovce, </a:t>
            </a:r>
            <a:r>
              <a:rPr lang="cs-CZ" dirty="0" err="1">
                <a:latin typeface="Arial" charset="0"/>
                <a:cs typeface="Times New Roman" pitchFamily="18" charset="0"/>
              </a:rPr>
              <a:t>pramenity</a:t>
            </a:r>
            <a:r>
              <a:rPr lang="cs-CZ" dirty="0">
                <a:latin typeface="Arial" charset="0"/>
              </a:rPr>
              <a:t>,</a:t>
            </a:r>
          </a:p>
          <a:p>
            <a:pPr>
              <a:lnSpc>
                <a:spcPct val="150000"/>
              </a:lnSpc>
            </a:pPr>
            <a:r>
              <a:rPr lang="cs-CZ" dirty="0">
                <a:latin typeface="Arial" charset="0"/>
              </a:rPr>
              <a:t>   </a:t>
            </a:r>
            <a:r>
              <a:rPr lang="cs-CZ" dirty="0">
                <a:latin typeface="Arial" charset="0"/>
                <a:cs typeface="Times New Roman" pitchFamily="18" charset="0"/>
              </a:rPr>
              <a:t>ukládání během</a:t>
            </a:r>
            <a:r>
              <a:rPr lang="cs-CZ" dirty="0">
                <a:latin typeface="Arial" charset="0"/>
              </a:rPr>
              <a:t> </a:t>
            </a:r>
            <a:r>
              <a:rPr lang="cs-CZ" dirty="0">
                <a:latin typeface="Arial" charset="0"/>
                <a:cs typeface="Times New Roman" pitchFamily="18" charset="0"/>
              </a:rPr>
              <a:t>celého kvartéru i v neogénu</a:t>
            </a:r>
          </a:p>
          <a:p>
            <a:endParaRPr lang="cs-CZ" dirty="0">
              <a:latin typeface="Arial" charset="0"/>
            </a:endParaRPr>
          </a:p>
        </p:txBody>
      </p:sp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5213684" y="3966410"/>
            <a:ext cx="8458200" cy="3231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</a:pPr>
            <a:r>
              <a:rPr lang="cs-CZ" dirty="0">
                <a:latin typeface="Arial" charset="0"/>
                <a:cs typeface="Times New Roman" pitchFamily="18" charset="0"/>
              </a:rPr>
              <a:t>Pěnovce</a:t>
            </a:r>
            <a:endParaRPr lang="cs-CZ" dirty="0">
              <a:latin typeface="Arial" charset="0"/>
            </a:endParaRPr>
          </a:p>
          <a:p>
            <a:pPr>
              <a:lnSpc>
                <a:spcPct val="150000"/>
              </a:lnSpc>
              <a:buFontTx/>
              <a:buChar char="-"/>
            </a:pPr>
            <a:r>
              <a:rPr lang="cs-CZ" dirty="0">
                <a:latin typeface="Arial" charset="0"/>
              </a:rPr>
              <a:t> </a:t>
            </a:r>
            <a:r>
              <a:rPr lang="cs-CZ" dirty="0">
                <a:latin typeface="Arial" charset="0"/>
                <a:cs typeface="Times New Roman" pitchFamily="18" charset="0"/>
              </a:rPr>
              <a:t>sypké, strukturn</a:t>
            </a:r>
            <a:r>
              <a:rPr lang="cs-CZ" dirty="0">
                <a:latin typeface="Arial" charset="0"/>
              </a:rPr>
              <a:t>í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cs-CZ" dirty="0">
                <a:latin typeface="Arial" charset="0"/>
              </a:rPr>
              <a:t> </a:t>
            </a:r>
            <a:r>
              <a:rPr lang="cs-CZ" dirty="0">
                <a:latin typeface="Arial" charset="0"/>
                <a:cs typeface="Times New Roman" pitchFamily="18" charset="0"/>
              </a:rPr>
              <a:t>kaskádové stupně, výplně údolí</a:t>
            </a:r>
            <a:endParaRPr lang="cs-CZ" dirty="0">
              <a:latin typeface="Arial" charset="0"/>
            </a:endParaRPr>
          </a:p>
          <a:p>
            <a:pPr>
              <a:lnSpc>
                <a:spcPct val="150000"/>
              </a:lnSpc>
              <a:buFontTx/>
              <a:buChar char="-"/>
            </a:pPr>
            <a:r>
              <a:rPr lang="cs-CZ" dirty="0">
                <a:latin typeface="Arial" charset="0"/>
              </a:rPr>
              <a:t> </a:t>
            </a:r>
            <a:r>
              <a:rPr lang="cs-CZ" dirty="0">
                <a:latin typeface="Arial" charset="0"/>
                <a:cs typeface="Times New Roman" pitchFamily="18" charset="0"/>
              </a:rPr>
              <a:t>hojné paleontologické pozůstatky (listy, plody,</a:t>
            </a:r>
            <a:r>
              <a:rPr lang="cs-CZ" dirty="0">
                <a:latin typeface="Arial" charset="0"/>
              </a:rPr>
              <a:t> </a:t>
            </a:r>
            <a:r>
              <a:rPr lang="cs-CZ" dirty="0">
                <a:latin typeface="Arial" charset="0"/>
                <a:cs typeface="Times New Roman" pitchFamily="18" charset="0"/>
              </a:rPr>
              <a:t>pyly,</a:t>
            </a:r>
            <a:endParaRPr lang="cs-CZ" dirty="0">
              <a:latin typeface="Arial" charset="0"/>
            </a:endParaRPr>
          </a:p>
          <a:p>
            <a:pPr>
              <a:lnSpc>
                <a:spcPct val="150000"/>
              </a:lnSpc>
            </a:pPr>
            <a:r>
              <a:rPr lang="cs-CZ" dirty="0">
                <a:latin typeface="Arial" charset="0"/>
              </a:rPr>
              <a:t>  </a:t>
            </a:r>
            <a:r>
              <a:rPr lang="cs-CZ" dirty="0">
                <a:latin typeface="Arial" charset="0"/>
                <a:cs typeface="Times New Roman" pitchFamily="18" charset="0"/>
              </a:rPr>
              <a:t>měkkýši,</a:t>
            </a:r>
            <a:r>
              <a:rPr lang="cs-CZ" dirty="0">
                <a:latin typeface="Arial" charset="0"/>
              </a:rPr>
              <a:t> </a:t>
            </a:r>
            <a:r>
              <a:rPr lang="cs-CZ" dirty="0" err="1">
                <a:latin typeface="Arial" charset="0"/>
                <a:cs typeface="Times New Roman" pitchFamily="18" charset="0"/>
              </a:rPr>
              <a:t>ostrakoda</a:t>
            </a:r>
            <a:r>
              <a:rPr lang="cs-CZ" dirty="0">
                <a:latin typeface="Arial" charset="0"/>
                <a:cs typeface="Times New Roman" pitchFamily="18" charset="0"/>
              </a:rPr>
              <a:t>, obratlovci</a:t>
            </a:r>
            <a:r>
              <a:rPr lang="cs-CZ" dirty="0">
                <a:latin typeface="Arial" charset="0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cs-CZ" dirty="0">
                <a:latin typeface="Arial" charset="0"/>
              </a:rPr>
              <a:t>- </a:t>
            </a:r>
            <a:r>
              <a:rPr lang="cs-CZ" dirty="0">
                <a:latin typeface="Arial" charset="0"/>
                <a:cs typeface="Times New Roman" pitchFamily="18" charset="0"/>
              </a:rPr>
              <a:t>hojné archeologické pozůstatky - osídlení při pramenech</a:t>
            </a:r>
          </a:p>
          <a:p>
            <a:pPr>
              <a:lnSpc>
                <a:spcPct val="150000"/>
              </a:lnSpc>
            </a:pPr>
            <a:endParaRPr lang="cs-CZ" sz="2800" dirty="0"/>
          </a:p>
        </p:txBody>
      </p:sp>
      <p:pic>
        <p:nvPicPr>
          <p:cNvPr id="4" name="Picture 2" descr="penite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40069" y="264695"/>
            <a:ext cx="4839992" cy="3505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34368413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042"/>
          <p:cNvGrpSpPr>
            <a:grpSpLocks/>
          </p:cNvGrpSpPr>
          <p:nvPr/>
        </p:nvGrpSpPr>
        <p:grpSpPr bwMode="auto">
          <a:xfrm>
            <a:off x="1524001" y="152400"/>
            <a:ext cx="9324975" cy="6705600"/>
            <a:chOff x="-96" y="96"/>
            <a:chExt cx="5874" cy="4224"/>
          </a:xfrm>
        </p:grpSpPr>
        <p:grpSp>
          <p:nvGrpSpPr>
            <p:cNvPr id="3" name="Group 1027"/>
            <p:cNvGrpSpPr>
              <a:grpSpLocks/>
            </p:cNvGrpSpPr>
            <p:nvPr/>
          </p:nvGrpSpPr>
          <p:grpSpPr bwMode="auto">
            <a:xfrm>
              <a:off x="2976" y="96"/>
              <a:ext cx="2788" cy="4176"/>
              <a:chOff x="1104" y="0"/>
              <a:chExt cx="3120" cy="4320"/>
            </a:xfrm>
          </p:grpSpPr>
          <p:sp>
            <p:nvSpPr>
              <p:cNvPr id="59396" name="Rectangle 1028"/>
              <p:cNvSpPr>
                <a:spLocks noChangeArrowheads="1"/>
              </p:cNvSpPr>
              <p:nvPr/>
            </p:nvSpPr>
            <p:spPr bwMode="auto">
              <a:xfrm>
                <a:off x="1104" y="0"/>
                <a:ext cx="3120" cy="4320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cs-CZ"/>
              </a:p>
            </p:txBody>
          </p:sp>
          <p:pic>
            <p:nvPicPr>
              <p:cNvPr id="59397" name="Picture 1029" descr="Jan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1338" y="0"/>
                <a:ext cx="2507" cy="43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59398" name="Rectangle 1030"/>
              <p:cNvSpPr>
                <a:spLocks noChangeArrowheads="1"/>
              </p:cNvSpPr>
              <p:nvPr/>
            </p:nvSpPr>
            <p:spPr bwMode="auto">
              <a:xfrm>
                <a:off x="1152" y="192"/>
                <a:ext cx="912" cy="3600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59399" name="Text Box 1031"/>
              <p:cNvSpPr txBox="1">
                <a:spLocks noChangeArrowheads="1"/>
              </p:cNvSpPr>
              <p:nvPr/>
            </p:nvSpPr>
            <p:spPr bwMode="auto">
              <a:xfrm>
                <a:off x="2881" y="3648"/>
                <a:ext cx="305" cy="20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cs-CZ" sz="1400">
                    <a:latin typeface="Arial" charset="0"/>
                  </a:rPr>
                  <a:t>9.5</a:t>
                </a:r>
              </a:p>
            </p:txBody>
          </p:sp>
          <p:sp>
            <p:nvSpPr>
              <p:cNvPr id="59400" name="Text Box 1032"/>
              <p:cNvSpPr txBox="1">
                <a:spLocks noChangeArrowheads="1"/>
              </p:cNvSpPr>
              <p:nvPr/>
            </p:nvSpPr>
            <p:spPr bwMode="auto">
              <a:xfrm>
                <a:off x="2832" y="2447"/>
                <a:ext cx="305" cy="20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cs-CZ" sz="1400">
                    <a:latin typeface="Arial" charset="0"/>
                  </a:rPr>
                  <a:t>8.4</a:t>
                </a:r>
              </a:p>
            </p:txBody>
          </p:sp>
          <p:sp>
            <p:nvSpPr>
              <p:cNvPr id="59401" name="Text Box 1033"/>
              <p:cNvSpPr txBox="1">
                <a:spLocks noChangeArrowheads="1"/>
              </p:cNvSpPr>
              <p:nvPr/>
            </p:nvSpPr>
            <p:spPr bwMode="auto">
              <a:xfrm>
                <a:off x="2832" y="1777"/>
                <a:ext cx="303" cy="1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cs-CZ" sz="1400">
                    <a:latin typeface="Arial" charset="0"/>
                  </a:rPr>
                  <a:t>6.8</a:t>
                </a:r>
              </a:p>
            </p:txBody>
          </p:sp>
          <p:sp>
            <p:nvSpPr>
              <p:cNvPr id="59402" name="Text Box 1034"/>
              <p:cNvSpPr txBox="1">
                <a:spLocks noChangeArrowheads="1"/>
              </p:cNvSpPr>
              <p:nvPr/>
            </p:nvSpPr>
            <p:spPr bwMode="auto">
              <a:xfrm>
                <a:off x="2832" y="1535"/>
                <a:ext cx="303" cy="1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cs-CZ" sz="1400">
                    <a:latin typeface="Arial" charset="0"/>
                  </a:rPr>
                  <a:t>6.2</a:t>
                </a:r>
              </a:p>
            </p:txBody>
          </p:sp>
          <p:sp>
            <p:nvSpPr>
              <p:cNvPr id="59403" name="Text Box 1035"/>
              <p:cNvSpPr txBox="1">
                <a:spLocks noChangeArrowheads="1"/>
              </p:cNvSpPr>
              <p:nvPr/>
            </p:nvSpPr>
            <p:spPr bwMode="auto">
              <a:xfrm>
                <a:off x="2832" y="1200"/>
                <a:ext cx="348" cy="23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cs-CZ" sz="1400">
                    <a:latin typeface="Arial" charset="0"/>
                  </a:rPr>
                  <a:t>4.6</a:t>
                </a:r>
                <a:r>
                  <a:rPr lang="cs-CZ">
                    <a:latin typeface="Arial" charset="0"/>
                  </a:rPr>
                  <a:t> </a:t>
                </a:r>
              </a:p>
            </p:txBody>
          </p:sp>
          <p:sp>
            <p:nvSpPr>
              <p:cNvPr id="59404" name="Text Box 1036"/>
              <p:cNvSpPr txBox="1">
                <a:spLocks noChangeArrowheads="1"/>
              </p:cNvSpPr>
              <p:nvPr/>
            </p:nvSpPr>
            <p:spPr bwMode="auto">
              <a:xfrm>
                <a:off x="3840" y="144"/>
                <a:ext cx="348" cy="23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cs-CZ" sz="1400">
                    <a:latin typeface="Arial" charset="0"/>
                  </a:rPr>
                  <a:t>2.5</a:t>
                </a:r>
                <a:r>
                  <a:rPr lang="cs-CZ">
                    <a:latin typeface="Arial" charset="0"/>
                  </a:rPr>
                  <a:t> </a:t>
                </a:r>
              </a:p>
            </p:txBody>
          </p:sp>
          <p:sp>
            <p:nvSpPr>
              <p:cNvPr id="59405" name="Text Box 1037"/>
              <p:cNvSpPr txBox="1">
                <a:spLocks noChangeArrowheads="1"/>
              </p:cNvSpPr>
              <p:nvPr/>
            </p:nvSpPr>
            <p:spPr bwMode="auto">
              <a:xfrm>
                <a:off x="3217" y="912"/>
                <a:ext cx="303" cy="1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cs-CZ" sz="1400">
                    <a:latin typeface="Arial" charset="0"/>
                  </a:rPr>
                  <a:t>3.6</a:t>
                </a:r>
              </a:p>
            </p:txBody>
          </p:sp>
        </p:grpSp>
        <p:pic>
          <p:nvPicPr>
            <p:cNvPr id="59394" name="Picture 1026" descr="profil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-96" y="1637"/>
              <a:ext cx="3840" cy="2443"/>
            </a:xfrm>
            <a:prstGeom prst="rect">
              <a:avLst/>
            </a:prstGeom>
            <a:noFill/>
          </p:spPr>
        </p:pic>
        <p:sp>
          <p:nvSpPr>
            <p:cNvPr id="59406" name="Rectangle 1038"/>
            <p:cNvSpPr>
              <a:spLocks noChangeArrowheads="1"/>
            </p:cNvSpPr>
            <p:nvPr/>
          </p:nvSpPr>
          <p:spPr bwMode="auto">
            <a:xfrm>
              <a:off x="93" y="489"/>
              <a:ext cx="2940" cy="7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cs-CZ" b="1" dirty="0">
                  <a:latin typeface="Arial" charset="0"/>
                </a:rPr>
                <a:t>Svatý Jan pod Skalou – </a:t>
              </a:r>
              <a:r>
                <a:rPr lang="cs-CZ" b="1" dirty="0" err="1">
                  <a:latin typeface="Arial" charset="0"/>
                </a:rPr>
                <a:t>pěnovcová</a:t>
              </a:r>
              <a:r>
                <a:rPr lang="cs-CZ" b="1" dirty="0">
                  <a:latin typeface="Arial" charset="0"/>
                </a:rPr>
                <a:t> </a:t>
              </a:r>
              <a:r>
                <a:rPr lang="cs-CZ" b="1" dirty="0" smtClean="0">
                  <a:latin typeface="Arial" charset="0"/>
                </a:rPr>
                <a:t>kaskáda</a:t>
              </a:r>
            </a:p>
            <a:p>
              <a:endParaRPr lang="cs-CZ" b="1" dirty="0" smtClean="0">
                <a:latin typeface="Arial" charset="0"/>
              </a:endParaRPr>
            </a:p>
            <a:p>
              <a:r>
                <a:rPr lang="cs-CZ" b="1" dirty="0" smtClean="0">
                  <a:latin typeface="Arial" charset="0"/>
                </a:rPr>
                <a:t>ČESKÝ KRAS</a:t>
              </a:r>
              <a:endParaRPr lang="cs-CZ" b="1" dirty="0">
                <a:latin typeface="Arial" charset="0"/>
              </a:endParaRPr>
            </a:p>
          </p:txBody>
        </p:sp>
        <p:sp>
          <p:nvSpPr>
            <p:cNvPr id="59407" name="Rectangle 1039"/>
            <p:cNvSpPr>
              <a:spLocks noChangeArrowheads="1"/>
            </p:cNvSpPr>
            <p:nvPr/>
          </p:nvSpPr>
          <p:spPr bwMode="auto">
            <a:xfrm>
              <a:off x="4946" y="4147"/>
              <a:ext cx="814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cs-CZ" sz="1200">
                  <a:latin typeface="Arial" charset="0"/>
                </a:rPr>
                <a:t>Žák et al. (2001)</a:t>
              </a:r>
            </a:p>
          </p:txBody>
        </p:sp>
        <p:sp>
          <p:nvSpPr>
            <p:cNvPr id="59408" name="Rectangle 1040"/>
            <p:cNvSpPr>
              <a:spLocks noChangeArrowheads="1"/>
            </p:cNvSpPr>
            <p:nvPr/>
          </p:nvSpPr>
          <p:spPr bwMode="auto">
            <a:xfrm>
              <a:off x="0" y="4065"/>
              <a:ext cx="729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cs-CZ" sz="1200">
                  <a:latin typeface="Arial" charset="0"/>
                </a:rPr>
                <a:t>Foto J. Kadlec</a:t>
              </a:r>
            </a:p>
          </p:txBody>
        </p:sp>
        <p:sp>
          <p:nvSpPr>
            <p:cNvPr id="59409" name="Text Box 1041"/>
            <p:cNvSpPr txBox="1">
              <a:spLocks noChangeArrowheads="1"/>
            </p:cNvSpPr>
            <p:nvPr/>
          </p:nvSpPr>
          <p:spPr bwMode="auto">
            <a:xfrm>
              <a:off x="4830" y="798"/>
              <a:ext cx="948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cs-CZ" sz="1400">
                  <a:latin typeface="Arial" charset="0"/>
                </a:rPr>
                <a:t>stáří v tisících let</a:t>
              </a:r>
              <a:endParaRPr lang="cs-CZ" sz="1600"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66140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4220" y="387716"/>
            <a:ext cx="4757780" cy="3171853"/>
          </a:xfrm>
          <a:prstGeom prst="rect">
            <a:avLst/>
          </a:prstGeom>
        </p:spPr>
      </p:pic>
      <p:sp>
        <p:nvSpPr>
          <p:cNvPr id="2" name="TextovéPole 1"/>
          <p:cNvSpPr txBox="1">
            <a:spLocks noChangeArrowheads="1"/>
          </p:cNvSpPr>
          <p:nvPr/>
        </p:nvSpPr>
        <p:spPr bwMode="auto">
          <a:xfrm>
            <a:off x="150837" y="98509"/>
            <a:ext cx="9456919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cs-CZ" sz="2000" b="1" dirty="0" smtClean="0"/>
              <a:t>MITUCHOVCE – calcareous spring fen in </a:t>
            </a:r>
            <a:r>
              <a:rPr lang="en-US" altLang="cs-CZ" sz="2000" b="1" dirty="0" err="1" smtClean="0"/>
              <a:t>Biele</a:t>
            </a:r>
            <a:r>
              <a:rPr lang="en-US" altLang="cs-CZ" sz="2000" b="1" dirty="0" smtClean="0"/>
              <a:t> </a:t>
            </a:r>
            <a:r>
              <a:rPr lang="en-US" altLang="cs-CZ" sz="2000" b="1" dirty="0" err="1" smtClean="0"/>
              <a:t>Karpaty</a:t>
            </a:r>
            <a:r>
              <a:rPr lang="en-US" altLang="cs-CZ" sz="2000" b="1" dirty="0" smtClean="0"/>
              <a:t> </a:t>
            </a:r>
            <a:r>
              <a:rPr lang="en-US" altLang="cs-CZ" sz="2000" b="1" dirty="0" err="1" smtClean="0"/>
              <a:t>mts.</a:t>
            </a:r>
            <a:endParaRPr lang="en-US" altLang="cs-CZ" sz="2000" b="1" dirty="0" smtClean="0"/>
          </a:p>
          <a:p>
            <a:pPr eaLnBrk="1" hangingPunct="1"/>
            <a:r>
              <a:rPr lang="en-US" altLang="cs-CZ" sz="2000" b="1" dirty="0" smtClean="0"/>
              <a:t>Landscape of rich grassland</a:t>
            </a:r>
          </a:p>
          <a:p>
            <a:pPr eaLnBrk="1" hangingPunct="1"/>
            <a:r>
              <a:rPr lang="en-US" altLang="cs-CZ" sz="1200" dirty="0" err="1" smtClean="0"/>
              <a:t>Hájek</a:t>
            </a:r>
            <a:r>
              <a:rPr lang="en-US" altLang="cs-CZ" sz="1200" dirty="0" smtClean="0"/>
              <a:t>, M. et al.  (2016) Contrasting Holocene environmental histories may explain patterns of species</a:t>
            </a:r>
            <a:endParaRPr lang="cs-CZ" altLang="cs-CZ" sz="1200" dirty="0" smtClean="0"/>
          </a:p>
          <a:p>
            <a:pPr eaLnBrk="1" hangingPunct="1"/>
            <a:r>
              <a:rPr lang="en-US" altLang="cs-CZ" sz="1200" dirty="0" smtClean="0"/>
              <a:t> richness and rarity in a Central European landscape. Quaternary Science Reviews 133:48–61</a:t>
            </a:r>
            <a:endParaRPr lang="en-US" altLang="cs-CZ" sz="1200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837" y="1537486"/>
            <a:ext cx="6870723" cy="5125603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985" y="3848776"/>
            <a:ext cx="4242249" cy="2828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715820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8498"/>
            <a:ext cx="12192000" cy="5941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820665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Text Box 1"/>
          <p:cNvSpPr txBox="1">
            <a:spLocks noChangeArrowheads="1"/>
          </p:cNvSpPr>
          <p:nvPr/>
        </p:nvSpPr>
        <p:spPr bwMode="auto">
          <a:xfrm>
            <a:off x="6096001" y="5589241"/>
            <a:ext cx="1955257" cy="58695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sz="3200" dirty="0">
                <a:solidFill>
                  <a:srgbClr val="000000"/>
                </a:solidFill>
              </a:rPr>
              <a:t>…to je vše.</a:t>
            </a:r>
            <a:endParaRPr lang="en-GB" sz="3200" dirty="0">
              <a:solidFill>
                <a:srgbClr val="000000"/>
              </a:solidFill>
            </a:endParaRPr>
          </a:p>
        </p:txBody>
      </p:sp>
      <p:pic>
        <p:nvPicPr>
          <p:cNvPr id="3" name="Picture 6" descr="J:\KRAKOW\DSCF122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39616" y="548680"/>
            <a:ext cx="5796136" cy="4347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9820269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teras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1200" y="974726"/>
            <a:ext cx="8153400" cy="5883275"/>
          </a:xfrm>
          <a:prstGeom prst="rect">
            <a:avLst/>
          </a:prstGeom>
          <a:noFill/>
        </p:spPr>
      </p:pic>
      <p:sp>
        <p:nvSpPr>
          <p:cNvPr id="10243" name="Rectangle 3"/>
          <p:cNvSpPr>
            <a:spLocks noChangeArrowheads="1"/>
          </p:cNvSpPr>
          <p:nvPr/>
        </p:nvSpPr>
        <p:spPr bwMode="auto">
          <a:xfrm>
            <a:off x="1847528" y="115888"/>
            <a:ext cx="7080134" cy="1046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cs-CZ" sz="2200" dirty="0">
                <a:latin typeface="+mj-lt"/>
              </a:rPr>
              <a:t>Terasy korálových útesů, Papua New Guinea</a:t>
            </a:r>
          </a:p>
          <a:p>
            <a:r>
              <a:rPr lang="cs-CZ" sz="2200" dirty="0">
                <a:latin typeface="+mj-lt"/>
              </a:rPr>
              <a:t>(konstantní výzdvih 0,5 mm/rok)</a:t>
            </a:r>
          </a:p>
          <a:p>
            <a:pPr algn="ctr"/>
            <a:r>
              <a:rPr lang="cs-CZ" dirty="0">
                <a:latin typeface="Arial" charset="0"/>
              </a:rPr>
              <a:t> </a:t>
            </a:r>
          </a:p>
        </p:txBody>
      </p:sp>
      <p:sp>
        <p:nvSpPr>
          <p:cNvPr id="10244" name="Text Box 4"/>
          <p:cNvSpPr txBox="1">
            <a:spLocks noChangeArrowheads="1"/>
          </p:cNvSpPr>
          <p:nvPr/>
        </p:nvSpPr>
        <p:spPr bwMode="auto">
          <a:xfrm>
            <a:off x="9061451" y="6583364"/>
            <a:ext cx="159203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 sz="1400" b="1" dirty="0">
                <a:latin typeface="+mj-lt"/>
              </a:rPr>
              <a:t>IGBP-PAGES (2001)</a:t>
            </a:r>
          </a:p>
        </p:txBody>
      </p:sp>
    </p:spTree>
    <p:extLst>
      <p:ext uri="{BB962C8B-B14F-4D97-AF65-F5344CB8AC3E}">
        <p14:creationId xmlns:p14="http://schemas.microsoft.com/office/powerpoint/2010/main" val="1301673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2"/>
          <p:cNvSpPr txBox="1">
            <a:spLocks noChangeArrowheads="1"/>
          </p:cNvSpPr>
          <p:nvPr/>
        </p:nvSpPr>
        <p:spPr bwMode="auto">
          <a:xfrm>
            <a:off x="1752600" y="533400"/>
            <a:ext cx="8686800" cy="54168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</a:pPr>
            <a:r>
              <a:rPr lang="cs-CZ" sz="2400" dirty="0">
                <a:latin typeface="+mj-lt"/>
                <a:cs typeface="Times New Roman" pitchFamily="18" charset="0"/>
              </a:rPr>
              <a:t>Hlubokomořské sedimenty</a:t>
            </a:r>
            <a:endParaRPr lang="cs-CZ" sz="2400" dirty="0">
              <a:latin typeface="+mj-lt"/>
            </a:endParaRPr>
          </a:p>
          <a:p>
            <a:pPr algn="ctr">
              <a:lnSpc>
                <a:spcPct val="150000"/>
              </a:lnSpc>
            </a:pPr>
            <a:endParaRPr lang="cs-CZ" sz="2400" dirty="0">
              <a:latin typeface="+mj-lt"/>
            </a:endParaRPr>
          </a:p>
          <a:p>
            <a:pPr>
              <a:lnSpc>
                <a:spcPct val="150000"/>
              </a:lnSpc>
            </a:pPr>
            <a:r>
              <a:rPr lang="cs-CZ" sz="2400" dirty="0">
                <a:latin typeface="+mj-lt"/>
                <a:cs typeface="Times New Roman" pitchFamily="18" charset="0"/>
              </a:rPr>
              <a:t>mocnost kvartérních sedimentů v Pacifiku ~ 300 m,</a:t>
            </a:r>
            <a:endParaRPr lang="cs-CZ" sz="2400" dirty="0">
              <a:latin typeface="+mj-lt"/>
            </a:endParaRPr>
          </a:p>
          <a:p>
            <a:pPr>
              <a:lnSpc>
                <a:spcPct val="150000"/>
              </a:lnSpc>
            </a:pPr>
            <a:r>
              <a:rPr lang="cs-CZ" sz="2400" dirty="0">
                <a:latin typeface="+mj-lt"/>
              </a:rPr>
              <a:t>   </a:t>
            </a:r>
            <a:r>
              <a:rPr lang="cs-CZ" sz="2400" dirty="0">
                <a:latin typeface="+mj-lt"/>
                <a:cs typeface="Times New Roman" pitchFamily="18" charset="0"/>
              </a:rPr>
              <a:t>v Atlantiku ~ 500 m (ve vrtech kratší časové úseky, lepší</a:t>
            </a:r>
            <a:r>
              <a:rPr lang="cs-CZ" sz="2400" dirty="0">
                <a:latin typeface="+mj-lt"/>
              </a:rPr>
              <a:t> </a:t>
            </a:r>
            <a:r>
              <a:rPr lang="cs-CZ" sz="2400" dirty="0">
                <a:latin typeface="+mj-lt"/>
                <a:cs typeface="Times New Roman" pitchFamily="18" charset="0"/>
              </a:rPr>
              <a:t>rozlišení</a:t>
            </a:r>
            <a:endParaRPr lang="cs-CZ" sz="2400" dirty="0">
              <a:latin typeface="+mj-lt"/>
            </a:endParaRPr>
          </a:p>
          <a:p>
            <a:pPr>
              <a:lnSpc>
                <a:spcPct val="150000"/>
              </a:lnSpc>
            </a:pPr>
            <a:r>
              <a:rPr lang="cs-CZ" sz="2400" dirty="0">
                <a:latin typeface="+mj-lt"/>
                <a:cs typeface="Times New Roman" pitchFamily="18" charset="0"/>
              </a:rPr>
              <a:t>   záznamu)</a:t>
            </a:r>
          </a:p>
          <a:p>
            <a:pPr>
              <a:lnSpc>
                <a:spcPct val="150000"/>
              </a:lnSpc>
            </a:pPr>
            <a:r>
              <a:rPr lang="cs-CZ" sz="2400" dirty="0">
                <a:latin typeface="+mj-lt"/>
                <a:cs typeface="Times New Roman" pitchFamily="18" charset="0"/>
              </a:rPr>
              <a:t>hiáty v sedimentaci - eroze mořskými proudy, sesuvy,</a:t>
            </a:r>
            <a:r>
              <a:rPr lang="cs-CZ" sz="2400" dirty="0">
                <a:latin typeface="+mj-lt"/>
              </a:rPr>
              <a:t> </a:t>
            </a:r>
            <a:r>
              <a:rPr lang="cs-CZ" sz="2400" dirty="0">
                <a:latin typeface="+mj-lt"/>
                <a:cs typeface="Times New Roman" pitchFamily="18" charset="0"/>
              </a:rPr>
              <a:t>turbidity,</a:t>
            </a:r>
          </a:p>
          <a:p>
            <a:pPr>
              <a:lnSpc>
                <a:spcPct val="150000"/>
              </a:lnSpc>
            </a:pPr>
            <a:r>
              <a:rPr lang="cs-CZ" sz="2400" dirty="0">
                <a:latin typeface="+mj-lt"/>
                <a:cs typeface="Times New Roman" pitchFamily="18" charset="0"/>
              </a:rPr>
              <a:t>   nutno hledat plošiny s minimální redepozicí - např.</a:t>
            </a:r>
            <a:r>
              <a:rPr lang="cs-CZ" sz="2400" dirty="0">
                <a:latin typeface="+mj-lt"/>
              </a:rPr>
              <a:t> </a:t>
            </a:r>
            <a:r>
              <a:rPr lang="cs-CZ" sz="2400" dirty="0">
                <a:latin typeface="+mj-lt"/>
                <a:cs typeface="Times New Roman" pitchFamily="18" charset="0"/>
              </a:rPr>
              <a:t>Salomon</a:t>
            </a:r>
          </a:p>
          <a:p>
            <a:pPr>
              <a:lnSpc>
                <a:spcPct val="150000"/>
              </a:lnSpc>
            </a:pPr>
            <a:r>
              <a:rPr lang="cs-CZ" sz="2400" dirty="0">
                <a:latin typeface="+mj-lt"/>
                <a:cs typeface="Times New Roman" pitchFamily="18" charset="0"/>
              </a:rPr>
              <a:t>   </a:t>
            </a:r>
            <a:r>
              <a:rPr lang="cs-CZ" sz="2400" dirty="0" err="1">
                <a:latin typeface="+mj-lt"/>
                <a:cs typeface="Times New Roman" pitchFamily="18" charset="0"/>
              </a:rPr>
              <a:t>Plateau</a:t>
            </a:r>
            <a:r>
              <a:rPr lang="cs-CZ" sz="2400" dirty="0">
                <a:latin typeface="+mj-lt"/>
                <a:cs typeface="Times New Roman" pitchFamily="18" charset="0"/>
              </a:rPr>
              <a:t> v</a:t>
            </a:r>
            <a:r>
              <a:rPr lang="cs-CZ" sz="2400" dirty="0">
                <a:latin typeface="+mj-lt"/>
              </a:rPr>
              <a:t> </a:t>
            </a:r>
            <a:r>
              <a:rPr lang="cs-CZ" sz="2400" dirty="0">
                <a:latin typeface="+mj-lt"/>
                <a:cs typeface="Times New Roman" pitchFamily="18" charset="0"/>
              </a:rPr>
              <a:t>z.</a:t>
            </a:r>
            <a:r>
              <a:rPr lang="cs-CZ" sz="2400" dirty="0">
                <a:latin typeface="+mj-lt"/>
              </a:rPr>
              <a:t> </a:t>
            </a:r>
            <a:r>
              <a:rPr lang="cs-CZ" sz="2400" dirty="0">
                <a:latin typeface="+mj-lt"/>
                <a:cs typeface="Times New Roman" pitchFamily="18" charset="0"/>
              </a:rPr>
              <a:t>Pacifiku</a:t>
            </a:r>
          </a:p>
          <a:p>
            <a:pPr>
              <a:lnSpc>
                <a:spcPct val="150000"/>
              </a:lnSpc>
            </a:pPr>
            <a:r>
              <a:rPr lang="cs-CZ" sz="2400" dirty="0">
                <a:latin typeface="+mj-lt"/>
                <a:cs typeface="Times New Roman" pitchFamily="18" charset="0"/>
              </a:rPr>
              <a:t>korelace mezi vrty – </a:t>
            </a:r>
            <a:r>
              <a:rPr lang="cs-CZ" sz="2400" dirty="0" err="1">
                <a:latin typeface="+mj-lt"/>
                <a:cs typeface="Times New Roman" pitchFamily="18" charset="0"/>
              </a:rPr>
              <a:t>markers</a:t>
            </a:r>
            <a:r>
              <a:rPr lang="cs-CZ" sz="2400" dirty="0">
                <a:latin typeface="+mj-lt"/>
                <a:cs typeface="Times New Roman" pitchFamily="18" charset="0"/>
              </a:rPr>
              <a:t>, datování</a:t>
            </a:r>
          </a:p>
          <a:p>
            <a:endParaRPr lang="cs-CZ" sz="22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33030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2"/>
          <p:cNvSpPr txBox="1">
            <a:spLocks noChangeArrowheads="1"/>
          </p:cNvSpPr>
          <p:nvPr/>
        </p:nvSpPr>
        <p:spPr bwMode="auto">
          <a:xfrm>
            <a:off x="1703388" y="574676"/>
            <a:ext cx="8964612" cy="44781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</a:pPr>
            <a:r>
              <a:rPr lang="cs-CZ" sz="2400" dirty="0">
                <a:latin typeface="+mj-lt"/>
                <a:cs typeface="Times New Roman" pitchFamily="18" charset="0"/>
              </a:rPr>
              <a:t>Klastick</a:t>
            </a:r>
            <a:r>
              <a:rPr lang="cs-CZ" sz="2400" dirty="0">
                <a:latin typeface="+mj-lt"/>
              </a:rPr>
              <a:t>á</a:t>
            </a:r>
            <a:r>
              <a:rPr lang="cs-CZ" sz="2400" dirty="0">
                <a:latin typeface="+mj-lt"/>
                <a:cs typeface="Times New Roman" pitchFamily="18" charset="0"/>
              </a:rPr>
              <a:t> složka hlubokomořských sedimentů </a:t>
            </a:r>
            <a:endParaRPr lang="cs-CZ" sz="2400" dirty="0">
              <a:latin typeface="+mj-lt"/>
            </a:endParaRPr>
          </a:p>
          <a:p>
            <a:pPr>
              <a:lnSpc>
                <a:spcPct val="150000"/>
              </a:lnSpc>
            </a:pPr>
            <a:r>
              <a:rPr lang="cs-CZ" sz="2400" dirty="0">
                <a:latin typeface="+mj-lt"/>
                <a:cs typeface="Times New Roman" pitchFamily="18" charset="0"/>
              </a:rPr>
              <a:t> jemný terigenní materiál - jíl frakce</a:t>
            </a:r>
          </a:p>
          <a:p>
            <a:pPr>
              <a:lnSpc>
                <a:spcPct val="150000"/>
              </a:lnSpc>
            </a:pPr>
            <a:r>
              <a:rPr lang="cs-CZ" sz="2400" dirty="0">
                <a:latin typeface="+mj-lt"/>
                <a:cs typeface="Times New Roman" pitchFamily="18" charset="0"/>
              </a:rPr>
              <a:t> prach a jemný písek navátý větrem, antropogenní - popel z</a:t>
            </a:r>
            <a:r>
              <a:rPr lang="cs-CZ" sz="2400" dirty="0">
                <a:latin typeface="+mj-lt"/>
              </a:rPr>
              <a:t> </a:t>
            </a:r>
            <a:r>
              <a:rPr lang="cs-CZ" sz="2400" dirty="0">
                <a:latin typeface="+mj-lt"/>
                <a:cs typeface="Times New Roman" pitchFamily="18" charset="0"/>
              </a:rPr>
              <a:t>parníků</a:t>
            </a:r>
          </a:p>
          <a:p>
            <a:pPr>
              <a:lnSpc>
                <a:spcPct val="150000"/>
              </a:lnSpc>
            </a:pPr>
            <a:r>
              <a:rPr lang="cs-CZ" sz="2400" dirty="0">
                <a:latin typeface="+mj-lt"/>
                <a:cs typeface="Times New Roman" pitchFamily="18" charset="0"/>
              </a:rPr>
              <a:t>hrubší částice - IRD (Heinrichovy vrstvy)</a:t>
            </a:r>
          </a:p>
          <a:p>
            <a:pPr>
              <a:lnSpc>
                <a:spcPct val="150000"/>
              </a:lnSpc>
            </a:pPr>
            <a:r>
              <a:rPr lang="cs-CZ" sz="2400" dirty="0">
                <a:latin typeface="+mj-lt"/>
                <a:cs typeface="Times New Roman" pitchFamily="18" charset="0"/>
              </a:rPr>
              <a:t>během maxima posledního glaciálu - zvýšený přínos</a:t>
            </a:r>
            <a:r>
              <a:rPr lang="cs-CZ" sz="2400" dirty="0">
                <a:latin typeface="+mj-lt"/>
              </a:rPr>
              <a:t> </a:t>
            </a:r>
            <a:r>
              <a:rPr lang="cs-CZ" sz="2400" dirty="0">
                <a:latin typeface="+mj-lt"/>
                <a:cs typeface="Times New Roman" pitchFamily="18" charset="0"/>
              </a:rPr>
              <a:t>terigenního</a:t>
            </a:r>
          </a:p>
          <a:p>
            <a:pPr>
              <a:lnSpc>
                <a:spcPct val="150000"/>
              </a:lnSpc>
            </a:pPr>
            <a:r>
              <a:rPr lang="cs-CZ" sz="2400" dirty="0">
                <a:latin typeface="+mj-lt"/>
                <a:cs typeface="Times New Roman" pitchFamily="18" charset="0"/>
              </a:rPr>
              <a:t>  materiálu do moří  (obnažené šelfy, zvýšená</a:t>
            </a:r>
            <a:r>
              <a:rPr lang="cs-CZ" sz="2400" dirty="0">
                <a:latin typeface="+mj-lt"/>
              </a:rPr>
              <a:t> </a:t>
            </a:r>
            <a:r>
              <a:rPr lang="cs-CZ" sz="2400" dirty="0">
                <a:latin typeface="+mj-lt"/>
                <a:cs typeface="Times New Roman" pitchFamily="18" charset="0"/>
              </a:rPr>
              <a:t>eroze říční,</a:t>
            </a:r>
            <a:r>
              <a:rPr lang="cs-CZ" sz="2400" dirty="0">
                <a:latin typeface="+mj-lt"/>
              </a:rPr>
              <a:t> </a:t>
            </a:r>
            <a:r>
              <a:rPr lang="cs-CZ" sz="2400" dirty="0">
                <a:latin typeface="+mj-lt"/>
                <a:cs typeface="Times New Roman" pitchFamily="18" charset="0"/>
              </a:rPr>
              <a:t>glaciální,</a:t>
            </a:r>
          </a:p>
          <a:p>
            <a:pPr>
              <a:lnSpc>
                <a:spcPct val="150000"/>
              </a:lnSpc>
            </a:pPr>
            <a:r>
              <a:rPr lang="cs-CZ" sz="2400" dirty="0">
                <a:latin typeface="+mj-lt"/>
                <a:cs typeface="Times New Roman" pitchFamily="18" charset="0"/>
              </a:rPr>
              <a:t>  eolická) než v interglaciálních</a:t>
            </a:r>
            <a:r>
              <a:rPr lang="cs-CZ" sz="2400" dirty="0">
                <a:latin typeface="+mj-lt"/>
              </a:rPr>
              <a:t> </a:t>
            </a:r>
            <a:r>
              <a:rPr lang="cs-CZ" sz="2400" dirty="0">
                <a:latin typeface="+mj-lt"/>
                <a:cs typeface="Times New Roman" pitchFamily="18" charset="0"/>
              </a:rPr>
              <a:t>podmínkách</a:t>
            </a:r>
          </a:p>
          <a:p>
            <a:pPr>
              <a:lnSpc>
                <a:spcPct val="150000"/>
              </a:lnSpc>
            </a:pPr>
            <a:endParaRPr lang="cs-CZ" sz="22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33114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2"/>
          <p:cNvSpPr txBox="1">
            <a:spLocks noChangeArrowheads="1"/>
          </p:cNvSpPr>
          <p:nvPr/>
        </p:nvSpPr>
        <p:spPr bwMode="auto">
          <a:xfrm>
            <a:off x="1752601" y="304801"/>
            <a:ext cx="9083675" cy="669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</a:pPr>
            <a:r>
              <a:rPr lang="cs-CZ" sz="2200" dirty="0">
                <a:latin typeface="+mj-lt"/>
                <a:cs typeface="Times New Roman" pitchFamily="18" charset="0"/>
              </a:rPr>
              <a:t>Organická složka hlubokomořských sedimentů</a:t>
            </a:r>
            <a:endParaRPr lang="cs-CZ" sz="2200" dirty="0">
              <a:latin typeface="+mj-lt"/>
            </a:endParaRPr>
          </a:p>
          <a:p>
            <a:pPr>
              <a:lnSpc>
                <a:spcPct val="150000"/>
              </a:lnSpc>
            </a:pPr>
            <a:endParaRPr lang="cs-CZ" sz="2200" dirty="0">
              <a:latin typeface="+mj-lt"/>
            </a:endParaRPr>
          </a:p>
          <a:p>
            <a:pPr>
              <a:lnSpc>
                <a:spcPct val="150000"/>
              </a:lnSpc>
            </a:pPr>
            <a:r>
              <a:rPr lang="cs-CZ" sz="2200" dirty="0">
                <a:latin typeface="+mj-lt"/>
                <a:cs typeface="Times New Roman" pitchFamily="18" charset="0"/>
              </a:rPr>
              <a:t>hlavní komponenta hlubokomořských sedimentů (schránky</a:t>
            </a:r>
            <a:endParaRPr lang="cs-CZ" sz="2200" dirty="0">
              <a:latin typeface="+mj-lt"/>
            </a:endParaRPr>
          </a:p>
          <a:p>
            <a:pPr>
              <a:lnSpc>
                <a:spcPct val="150000"/>
              </a:lnSpc>
            </a:pPr>
            <a:r>
              <a:rPr lang="cs-CZ" sz="2200" dirty="0">
                <a:latin typeface="+mj-lt"/>
                <a:cs typeface="Times New Roman" pitchFamily="18" charset="0"/>
              </a:rPr>
              <a:t>   </a:t>
            </a:r>
            <a:r>
              <a:rPr lang="cs-CZ" sz="2200" dirty="0" err="1">
                <a:latin typeface="+mj-lt"/>
                <a:cs typeface="Times New Roman" pitchFamily="18" charset="0"/>
              </a:rPr>
              <a:t>foraminifer</a:t>
            </a:r>
            <a:r>
              <a:rPr lang="cs-CZ" sz="2200" dirty="0">
                <a:latin typeface="+mj-lt"/>
                <a:cs typeface="Times New Roman" pitchFamily="18" charset="0"/>
              </a:rPr>
              <a:t>,</a:t>
            </a:r>
            <a:r>
              <a:rPr lang="cs-CZ" sz="2200" dirty="0">
                <a:latin typeface="+mj-lt"/>
              </a:rPr>
              <a:t> </a:t>
            </a:r>
            <a:r>
              <a:rPr lang="cs-CZ" sz="2200" dirty="0" err="1">
                <a:latin typeface="+mj-lt"/>
              </a:rPr>
              <a:t>r</a:t>
            </a:r>
            <a:r>
              <a:rPr lang="cs-CZ" sz="2200" dirty="0" err="1">
                <a:latin typeface="+mj-lt"/>
                <a:cs typeface="Times New Roman" pitchFamily="18" charset="0"/>
              </a:rPr>
              <a:t>adiolarií</a:t>
            </a:r>
            <a:r>
              <a:rPr lang="cs-CZ" sz="2200" dirty="0">
                <a:latin typeface="+mj-lt"/>
                <a:cs typeface="Times New Roman" pitchFamily="18" charset="0"/>
              </a:rPr>
              <a:t>, </a:t>
            </a:r>
            <a:r>
              <a:rPr lang="cs-CZ" sz="2200" dirty="0" err="1">
                <a:latin typeface="+mj-lt"/>
                <a:cs typeface="Times New Roman" pitchFamily="18" charset="0"/>
              </a:rPr>
              <a:t>diatom</a:t>
            </a:r>
            <a:r>
              <a:rPr lang="cs-CZ" sz="2200" dirty="0">
                <a:latin typeface="+mj-lt"/>
                <a:cs typeface="Times New Roman" pitchFamily="18" charset="0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cs-CZ" sz="2200" dirty="0">
                <a:latin typeface="+mj-lt"/>
                <a:cs typeface="Times New Roman" pitchFamily="18" charset="0"/>
              </a:rPr>
              <a:t> </a:t>
            </a:r>
          </a:p>
          <a:p>
            <a:pPr>
              <a:lnSpc>
                <a:spcPct val="150000"/>
              </a:lnSpc>
            </a:pPr>
            <a:r>
              <a:rPr lang="cs-CZ" sz="2200" dirty="0">
                <a:latin typeface="+mj-lt"/>
                <a:cs typeface="Times New Roman" pitchFamily="18" charset="0"/>
              </a:rPr>
              <a:t>Vertikální zonalita organických sedimentů</a:t>
            </a:r>
          </a:p>
          <a:p>
            <a:pPr>
              <a:lnSpc>
                <a:spcPct val="150000"/>
              </a:lnSpc>
            </a:pPr>
            <a:r>
              <a:rPr lang="cs-CZ" sz="2200" dirty="0">
                <a:latin typeface="+mj-lt"/>
              </a:rPr>
              <a:t>- </a:t>
            </a:r>
            <a:r>
              <a:rPr lang="cs-CZ" sz="2200" dirty="0">
                <a:latin typeface="+mj-lt"/>
                <a:cs typeface="Times New Roman" pitchFamily="18" charset="0"/>
              </a:rPr>
              <a:t>0–2000 m   </a:t>
            </a:r>
            <a:r>
              <a:rPr lang="cs-CZ" sz="2200" dirty="0">
                <a:latin typeface="+mj-lt"/>
              </a:rPr>
              <a:t>        </a:t>
            </a:r>
            <a:r>
              <a:rPr lang="cs-CZ" sz="2200" dirty="0">
                <a:latin typeface="+mj-lt"/>
                <a:cs typeface="Times New Roman" pitchFamily="18" charset="0"/>
              </a:rPr>
              <a:t>sedimenty s fragmenty schránek </a:t>
            </a:r>
            <a:r>
              <a:rPr lang="cs-CZ" sz="2200" dirty="0">
                <a:latin typeface="+mj-lt"/>
              </a:rPr>
              <a:t>měkkýšů</a:t>
            </a:r>
            <a:r>
              <a:rPr lang="cs-CZ" sz="2200" dirty="0">
                <a:latin typeface="+mj-lt"/>
                <a:cs typeface="Times New Roman" pitchFamily="18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cs-CZ" sz="2200" dirty="0">
                <a:latin typeface="+mj-lt"/>
                <a:cs typeface="Times New Roman" pitchFamily="18" charset="0"/>
              </a:rPr>
              <a:t>-  2000–4500 m    </a:t>
            </a:r>
            <a:r>
              <a:rPr lang="cs-CZ" sz="2200" dirty="0">
                <a:latin typeface="+mj-lt"/>
              </a:rPr>
              <a:t> </a:t>
            </a:r>
            <a:r>
              <a:rPr lang="cs-CZ" sz="2200" dirty="0" err="1">
                <a:latin typeface="+mj-lt"/>
                <a:cs typeface="Times New Roman" pitchFamily="18" charset="0"/>
              </a:rPr>
              <a:t>globigerinová</a:t>
            </a:r>
            <a:r>
              <a:rPr lang="cs-CZ" sz="2200" dirty="0">
                <a:latin typeface="+mj-lt"/>
                <a:cs typeface="Times New Roman" pitchFamily="18" charset="0"/>
              </a:rPr>
              <a:t> bahna</a:t>
            </a:r>
          </a:p>
          <a:p>
            <a:pPr>
              <a:lnSpc>
                <a:spcPct val="150000"/>
              </a:lnSpc>
            </a:pPr>
            <a:r>
              <a:rPr lang="cs-CZ" sz="2200" dirty="0">
                <a:latin typeface="+mj-lt"/>
              </a:rPr>
              <a:t>-  </a:t>
            </a:r>
            <a:r>
              <a:rPr lang="cs-CZ" sz="2200" dirty="0">
                <a:latin typeface="+mj-lt"/>
                <a:cs typeface="Times New Roman" pitchFamily="18" charset="0"/>
              </a:rPr>
              <a:t>pod 4500 m      </a:t>
            </a:r>
            <a:r>
              <a:rPr lang="cs-CZ" sz="2200" dirty="0">
                <a:latin typeface="+mj-lt"/>
              </a:rPr>
              <a:t>  </a:t>
            </a:r>
            <a:r>
              <a:rPr lang="cs-CZ" sz="2200" dirty="0">
                <a:latin typeface="+mj-lt"/>
                <a:cs typeface="Times New Roman" pitchFamily="18" charset="0"/>
              </a:rPr>
              <a:t>červené hlubokomořské jíly</a:t>
            </a:r>
          </a:p>
          <a:p>
            <a:pPr>
              <a:lnSpc>
                <a:spcPct val="150000"/>
              </a:lnSpc>
              <a:buFontTx/>
              <a:buChar char="•"/>
            </a:pPr>
            <a:endParaRPr lang="cs-CZ" sz="2200" dirty="0">
              <a:latin typeface="+mj-lt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cs-CZ" sz="2200" dirty="0">
                <a:latin typeface="+mj-lt"/>
                <a:cs typeface="Times New Roman" pitchFamily="18" charset="0"/>
              </a:rPr>
              <a:t>CCD – C</a:t>
            </a:r>
            <a:r>
              <a:rPr lang="en-US" sz="2200" dirty="0" err="1">
                <a:latin typeface="+mj-lt"/>
                <a:cs typeface="Times New Roman" pitchFamily="18" charset="0"/>
              </a:rPr>
              <a:t>arbonate</a:t>
            </a:r>
            <a:r>
              <a:rPr lang="en-US" sz="2200" dirty="0">
                <a:latin typeface="+mj-lt"/>
                <a:cs typeface="Times New Roman" pitchFamily="18" charset="0"/>
              </a:rPr>
              <a:t> </a:t>
            </a:r>
            <a:r>
              <a:rPr lang="cs-CZ" sz="2200" dirty="0">
                <a:latin typeface="+mj-lt"/>
                <a:cs typeface="Times New Roman" pitchFamily="18" charset="0"/>
              </a:rPr>
              <a:t>C</a:t>
            </a:r>
            <a:r>
              <a:rPr lang="en-US" sz="2200" dirty="0" err="1">
                <a:latin typeface="+mj-lt"/>
                <a:cs typeface="Times New Roman" pitchFamily="18" charset="0"/>
              </a:rPr>
              <a:t>ompensation</a:t>
            </a:r>
            <a:r>
              <a:rPr lang="en-US" sz="2200" dirty="0">
                <a:latin typeface="+mj-lt"/>
                <a:cs typeface="Times New Roman" pitchFamily="18" charset="0"/>
              </a:rPr>
              <a:t> </a:t>
            </a:r>
            <a:r>
              <a:rPr lang="cs-CZ" sz="2200" dirty="0">
                <a:latin typeface="+mj-lt"/>
                <a:cs typeface="Times New Roman" pitchFamily="18" charset="0"/>
              </a:rPr>
              <a:t>D</a:t>
            </a:r>
            <a:r>
              <a:rPr lang="en-US" sz="2200" dirty="0" err="1">
                <a:latin typeface="+mj-lt"/>
                <a:cs typeface="Times New Roman" pitchFamily="18" charset="0"/>
              </a:rPr>
              <a:t>epth</a:t>
            </a:r>
            <a:endParaRPr lang="en-US" sz="2200" dirty="0">
              <a:latin typeface="+mj-lt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cs-CZ" sz="2800" dirty="0">
                <a:cs typeface="Times New Roman" pitchFamily="18" charset="0"/>
              </a:rPr>
              <a:t> </a:t>
            </a:r>
          </a:p>
          <a:p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113384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 Box 2"/>
          <p:cNvSpPr txBox="1">
            <a:spLocks noChangeArrowheads="1"/>
          </p:cNvSpPr>
          <p:nvPr/>
        </p:nvSpPr>
        <p:spPr bwMode="auto">
          <a:xfrm>
            <a:off x="1703513" y="188641"/>
            <a:ext cx="8681913" cy="378565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cs-CZ" sz="2400" dirty="0">
                <a:latin typeface="+mj-lt"/>
                <a:cs typeface="Times New Roman" pitchFamily="18" charset="0"/>
              </a:rPr>
              <a:t>Záznam </a:t>
            </a:r>
            <a:r>
              <a:rPr lang="cs-CZ" sz="2400" baseline="30000" dirty="0">
                <a:latin typeface="+mj-lt"/>
                <a:cs typeface="Times New Roman" pitchFamily="18" charset="0"/>
              </a:rPr>
              <a:t>18</a:t>
            </a:r>
            <a:r>
              <a:rPr lang="cs-CZ" sz="2400" dirty="0">
                <a:latin typeface="+mj-lt"/>
                <a:cs typeface="Times New Roman" pitchFamily="18" charset="0"/>
              </a:rPr>
              <a:t>O/</a:t>
            </a:r>
            <a:r>
              <a:rPr lang="cs-CZ" sz="2400" baseline="30000" dirty="0">
                <a:latin typeface="+mj-lt"/>
                <a:cs typeface="Times New Roman" pitchFamily="18" charset="0"/>
              </a:rPr>
              <a:t>16</a:t>
            </a:r>
            <a:r>
              <a:rPr lang="cs-CZ" sz="2400" dirty="0">
                <a:latin typeface="+mj-lt"/>
                <a:cs typeface="Times New Roman" pitchFamily="18" charset="0"/>
              </a:rPr>
              <a:t>O </a:t>
            </a:r>
            <a:r>
              <a:rPr lang="cs-CZ" sz="2400" dirty="0">
                <a:latin typeface="+mj-lt"/>
              </a:rPr>
              <a:t>(</a:t>
            </a:r>
            <a:r>
              <a:rPr lang="cs-CZ" sz="2400" dirty="0">
                <a:latin typeface="+mj-lt"/>
                <a:cs typeface="Times New Roman" pitchFamily="18" charset="0"/>
              </a:rPr>
              <a:t>δ</a:t>
            </a:r>
            <a:r>
              <a:rPr lang="cs-CZ" sz="2400" baseline="30000" dirty="0">
                <a:latin typeface="+mj-lt"/>
              </a:rPr>
              <a:t>18</a:t>
            </a:r>
            <a:r>
              <a:rPr lang="cs-CZ" sz="2400" dirty="0">
                <a:latin typeface="+mj-lt"/>
              </a:rPr>
              <a:t>O) </a:t>
            </a:r>
            <a:r>
              <a:rPr lang="cs-CZ" sz="2400" dirty="0">
                <a:latin typeface="+mj-lt"/>
                <a:cs typeface="Times New Roman" pitchFamily="18" charset="0"/>
              </a:rPr>
              <a:t>ze schránek </a:t>
            </a:r>
            <a:r>
              <a:rPr lang="cs-CZ" sz="2400" dirty="0" err="1">
                <a:latin typeface="+mj-lt"/>
                <a:cs typeface="Times New Roman" pitchFamily="18" charset="0"/>
              </a:rPr>
              <a:t>foraminifer</a:t>
            </a:r>
            <a:r>
              <a:rPr lang="cs-CZ" sz="2400" dirty="0">
                <a:latin typeface="+mj-lt"/>
                <a:cs typeface="Times New Roman" pitchFamily="18" charset="0"/>
              </a:rPr>
              <a:t> </a:t>
            </a:r>
            <a:r>
              <a:rPr lang="cs-CZ" sz="2400" dirty="0">
                <a:latin typeface="+mj-lt"/>
                <a:cs typeface="Times New Roman" pitchFamily="18" charset="0"/>
                <a:sym typeface="Symbol" pitchFamily="18" charset="2"/>
              </a:rPr>
              <a:t></a:t>
            </a:r>
            <a:r>
              <a:rPr lang="cs-CZ" sz="2400" dirty="0">
                <a:latin typeface="+mj-lt"/>
                <a:sym typeface="Symbol" pitchFamily="18" charset="2"/>
              </a:rPr>
              <a:t> </a:t>
            </a:r>
            <a:r>
              <a:rPr lang="cs-CZ" sz="2400" dirty="0">
                <a:latin typeface="+mj-lt"/>
                <a:cs typeface="Times New Roman" pitchFamily="18" charset="0"/>
              </a:rPr>
              <a:t>rekonstrukc</a:t>
            </a:r>
            <a:r>
              <a:rPr lang="cs-CZ" sz="2400" dirty="0">
                <a:latin typeface="+mj-lt"/>
              </a:rPr>
              <a:t>e</a:t>
            </a:r>
            <a:r>
              <a:rPr lang="cs-CZ" sz="2400" dirty="0">
                <a:latin typeface="+mj-lt"/>
                <a:cs typeface="Times New Roman" pitchFamily="18" charset="0"/>
              </a:rPr>
              <a:t> kvartérní klimatické historie</a:t>
            </a:r>
            <a:r>
              <a:rPr lang="cs-CZ" sz="2400" dirty="0">
                <a:latin typeface="+mj-lt"/>
              </a:rPr>
              <a:t>.</a:t>
            </a:r>
            <a:r>
              <a:rPr lang="cs-CZ" sz="2400" dirty="0">
                <a:latin typeface="+mj-lt"/>
                <a:cs typeface="Times New Roman" pitchFamily="18" charset="0"/>
              </a:rPr>
              <a:t> </a:t>
            </a:r>
            <a:endParaRPr lang="cs-CZ" sz="2400" dirty="0">
              <a:latin typeface="+mj-lt"/>
            </a:endParaRPr>
          </a:p>
          <a:p>
            <a:pPr>
              <a:lnSpc>
                <a:spcPct val="150000"/>
              </a:lnSpc>
            </a:pPr>
            <a:r>
              <a:rPr lang="cs-CZ" sz="2400" dirty="0">
                <a:latin typeface="+mj-lt"/>
              </a:rPr>
              <a:t>               </a:t>
            </a:r>
            <a:r>
              <a:rPr lang="cs-CZ" sz="2400" baseline="30000" dirty="0">
                <a:latin typeface="+mj-lt"/>
              </a:rPr>
              <a:t>18</a:t>
            </a:r>
            <a:r>
              <a:rPr lang="cs-CZ" sz="2400" dirty="0">
                <a:latin typeface="+mj-lt"/>
              </a:rPr>
              <a:t>O/</a:t>
            </a:r>
            <a:r>
              <a:rPr lang="cs-CZ" sz="2400" baseline="30000" dirty="0">
                <a:latin typeface="+mj-lt"/>
              </a:rPr>
              <a:t>16</a:t>
            </a:r>
            <a:r>
              <a:rPr lang="cs-CZ" sz="2400" dirty="0">
                <a:latin typeface="+mj-lt"/>
              </a:rPr>
              <a:t>O </a:t>
            </a:r>
            <a:r>
              <a:rPr lang="cs-CZ" sz="2400" baseline="-25000" dirty="0">
                <a:latin typeface="+mj-lt"/>
              </a:rPr>
              <a:t>sample</a:t>
            </a:r>
            <a:r>
              <a:rPr lang="cs-CZ" sz="2400" dirty="0">
                <a:latin typeface="+mj-lt"/>
              </a:rPr>
              <a:t>  </a:t>
            </a:r>
            <a:r>
              <a:rPr lang="cs-CZ" sz="2400" dirty="0">
                <a:latin typeface="+mj-lt"/>
                <a:cs typeface="Times New Roman" pitchFamily="18" charset="0"/>
              </a:rPr>
              <a:t>–</a:t>
            </a:r>
            <a:r>
              <a:rPr lang="cs-CZ" sz="2400" dirty="0">
                <a:latin typeface="+mj-lt"/>
              </a:rPr>
              <a:t>  </a:t>
            </a:r>
            <a:r>
              <a:rPr lang="cs-CZ" sz="2400" baseline="30000" dirty="0">
                <a:latin typeface="+mj-lt"/>
              </a:rPr>
              <a:t>18</a:t>
            </a:r>
            <a:r>
              <a:rPr lang="cs-CZ" sz="2400" dirty="0">
                <a:latin typeface="+mj-lt"/>
              </a:rPr>
              <a:t>O/</a:t>
            </a:r>
            <a:r>
              <a:rPr lang="cs-CZ" sz="2400" baseline="30000" dirty="0">
                <a:latin typeface="+mj-lt"/>
              </a:rPr>
              <a:t>16</a:t>
            </a:r>
            <a:r>
              <a:rPr lang="cs-CZ" sz="2400" dirty="0">
                <a:latin typeface="+mj-lt"/>
              </a:rPr>
              <a:t>O </a:t>
            </a:r>
            <a:r>
              <a:rPr lang="cs-CZ" sz="2400" baseline="-25000" dirty="0">
                <a:latin typeface="+mj-lt"/>
              </a:rPr>
              <a:t>standard</a:t>
            </a:r>
            <a:r>
              <a:rPr lang="cs-CZ" sz="2400" dirty="0">
                <a:latin typeface="+mj-lt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cs-CZ" sz="2400" dirty="0">
                <a:latin typeface="+mj-lt"/>
              </a:rPr>
              <a:t>δ</a:t>
            </a:r>
            <a:r>
              <a:rPr lang="cs-CZ" sz="2400" baseline="30000" dirty="0">
                <a:latin typeface="+mj-lt"/>
              </a:rPr>
              <a:t>18</a:t>
            </a:r>
            <a:r>
              <a:rPr lang="cs-CZ" sz="2400" dirty="0">
                <a:latin typeface="+mj-lt"/>
              </a:rPr>
              <a:t>O =                                                                     x 1000</a:t>
            </a:r>
          </a:p>
          <a:p>
            <a:r>
              <a:rPr lang="cs-CZ" sz="2400" dirty="0">
                <a:latin typeface="+mj-lt"/>
              </a:rPr>
              <a:t>                           </a:t>
            </a:r>
            <a:r>
              <a:rPr lang="cs-CZ" sz="2400" baseline="30000" dirty="0">
                <a:latin typeface="+mj-lt"/>
              </a:rPr>
              <a:t>18</a:t>
            </a:r>
            <a:r>
              <a:rPr lang="cs-CZ" sz="2400" dirty="0">
                <a:latin typeface="+mj-lt"/>
              </a:rPr>
              <a:t>O/</a:t>
            </a:r>
            <a:r>
              <a:rPr lang="cs-CZ" sz="2400" baseline="30000" dirty="0">
                <a:latin typeface="+mj-lt"/>
              </a:rPr>
              <a:t>16</a:t>
            </a:r>
            <a:r>
              <a:rPr lang="cs-CZ" sz="2400" dirty="0">
                <a:latin typeface="+mj-lt"/>
              </a:rPr>
              <a:t>O </a:t>
            </a:r>
            <a:r>
              <a:rPr lang="cs-CZ" sz="2400" baseline="-25000" dirty="0">
                <a:latin typeface="+mj-lt"/>
              </a:rPr>
              <a:t>standard</a:t>
            </a:r>
            <a:endParaRPr lang="cs-CZ" sz="2400" baseline="-25000" dirty="0">
              <a:latin typeface="+mj-lt"/>
              <a:cs typeface="Times New Roman" pitchFamily="18" charset="0"/>
            </a:endParaRPr>
          </a:p>
          <a:p>
            <a:endParaRPr lang="cs-CZ" sz="2400" dirty="0">
              <a:latin typeface="+mj-lt"/>
              <a:cs typeface="Times New Roman" pitchFamily="18" charset="0"/>
            </a:endParaRPr>
          </a:p>
          <a:p>
            <a:r>
              <a:rPr lang="cs-CZ" sz="2400" dirty="0">
                <a:latin typeface="+mj-lt"/>
                <a:cs typeface="Times New Roman" pitchFamily="18" charset="0"/>
              </a:rPr>
              <a:t>Sedimentární sekvence hlubokých moří zaznamenávají globální klimatické změny</a:t>
            </a:r>
            <a:r>
              <a:rPr lang="cs-CZ" sz="2400" dirty="0">
                <a:latin typeface="+mj-lt"/>
              </a:rPr>
              <a:t>.</a:t>
            </a:r>
          </a:p>
        </p:txBody>
      </p:sp>
      <p:sp>
        <p:nvSpPr>
          <p:cNvPr id="31749" name="Line 5"/>
          <p:cNvSpPr>
            <a:spLocks noChangeShapeType="1"/>
          </p:cNvSpPr>
          <p:nvPr/>
        </p:nvSpPr>
        <p:spPr bwMode="auto">
          <a:xfrm>
            <a:off x="2567608" y="1916832"/>
            <a:ext cx="288032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350210" name="AutoShape 2" descr="data:image/jpeg;base64,/9j/4AAQSkZJRgABAQAAAQABAAD/2wCEAAkGBhQRERUTEhMVFRMWFxwYFxYYGRgYHBwfHBYdGxUZGRYYHCYeGR8jGxwbIC8gIycqLiwsGR4xNTAqNSYrLikBCQoKBQUFDQUFDSkYEhgpKSkpKSkpKSkpKSkpKSkpKSkpKSkpKSkpKSkpKSkpKSkpKSkpKSkpKSkpKSkpKSkpKf/AABEIANsA5gMBIgACEQEDEQH/xAAcAAEAAgMBAQEAAAAAAAAAAAAABAUDBgcCAQj/xAA/EAACAQMDAQYEBAUCBQMFAAABAhEAAyEEEjFBBQYTIlFhBzJxgRQjQpFSobHB8ILRFTNicqJD4fEIU4OSsv/EABQBAQAAAAAAAAAAAAAAAAAAAAD/xAAUEQEAAAAAAAAAAAAAAAAAAAAA/9oADAMBAAIRAxEAPwDh1KUoFKn9j9iXtVc8OwhdomB9feuj9n9yNJZtI11BdeYcywBMZ2jIxnpzQaPY7ia57a3V0t022+VoGf5zUs/DHtGARpXIImQUI+hIbB9q6x2r2oUtK1trltBA3EeWCc+WQJNT+0+1yLNtt1y3axtu4kk8LExBHuOKD89dpdk3tO+y/ae23MOpH3E8j6VEr9CduXbWp05F+wbgkLuI3Nnm5yYAxJXiRmtd7ufC7TeKblz81TlbLGRyRBZCZjjJEe/QOO0r9F67ufobj7Pw+nFsNG9YBGI565+ucdaj9p9gaPUJsSzba0vk3Kg8QTwwYCQJ4/pQfnyldN7b+Dmzati+Hu7ZKNiTyAuOCOD7faud9o9m3NPcNu8hRxyp/wAyKCNSlKBSlKBSlKBSrzuz3N1Ovui1YtnOS7AhFBBILNB5jEZPSui9nf8A0/ElTe1g2yCy20JJH/SzHnkE7THvmA49Su5X/wD6fNPtO3WXVciEDIsBv+oj5gMjH79K1jvB8C9VYMWLqanylioBttggGAxIPXg8DMUHNKVI1ugey5S6jI4MEER1j7j3qPQKUpQKUpQKUpQKy6bTl3VF5YgD71iroHwt7IUs1914MW2iYjLkdMSB9zQbV3X7ptorY2oHNzdvc8qVU7fSI3dJMz6VY6zULb035ttdvHnlSAOTAOAenXB96yvau/mNZcsHhkkkNA5mTwTAHpt5qPr9a9i0rX7dsQoN3cBdCndif0mMdMetBk7QsMBbWyoYEAGyXUKqxzF3BEycyZM/TJr4t3EDXZLHzGA6kDgAEjII5gxX3tPsTxmVmvlHWGbjIImMn29+lRO1b1oajT27iC7ktp/nwRhgCCPaQfQGgy9s9utuuWlZi6qHQNMGSI2uMSRjHBqy0y2bhYwwKqElSIAJJgr0k5nExVR3g7UKAJs2lpKLmSBkwZz/AC5FSbfaTqbaG26i4QrbUnMZLMB9RJOKCfpblw2nt2WdyrMWeAN0xChZIJAAA5J9prDYtb9L8nhC7LgG2FlxgF0jcY5+gn0B+XtFJbY9myQWYKrEAsQMtHBwM1EIPgqmpvMXYEMbTk7QTgKzLzx+/Wgm2GVPBW4fFIk+RomQAy7bgyFweh+xqp7yd17HaSuzOtu9a3KhEydo4bdgwBxg1ZLcG9BbQ3OoNwRt6HaZPMCf7V42M6guFsnxNxZgu6NwGSvSIzyMdKDgOoslGZTypIP2Mdax10D4n9jIuy9bGZKXCCCCRMGuf0ClKUCul/Db4UnVr+J1iONMVBthXVS5LgScEqkbvQnEVqvcLsEa3X2bLoz2ySzhZ+VVLQxGVUkBS3TdX6T0HhacW7FpFKDy27ds+VQPM4JZsjg5zJPrQe9OjRFtiqKSAsDbAG1FTeSABiSJwcdayaTUruJgtd9CB+X0ZAQBGZwMHkcmoOpuXAQpBWc7pOMyLarBOVb9WMegNY+znuWwp8ihzuAjcWHALOflwYmQIwPSgtn1m0Fd0wxIJB5D8eQDqRgnJaMgTVb2p2pbbBZJJEqRskkRljM4bmRHrWK52krGOJLSwJCD5lxuEncPNHtE8k0vavagIC2WJJJEBVDOogFt5ky22ZAJ8/qRQVvbvdW3rF8O8ULBSRe3M7W8jKrulh5ePMIxiZrjPefu6+h1DWX8wEFHAIDqRKsJ9j+8125e0La/8wOgJlhsDKYiSsCQ0g4PJj1xUd++xW1miBFsm4mbLNGQI3IkbYlAGhh7c0HEqV7aywAJBg8GDB+hrxQKUpQKUpQfQK7h2Jp/wugRXQyiQ+0QqkiWdm/U0EcjoK4ghyPrXfLt/wAK2nhkMjWYJO0jdtEkqeQMAfX60HzT9nDxTuukq67UtgiRtI2Ev0G2fczXq2923baVtveYlvKQ/kjyEAyATn/xqA2i3eE+obaygvb2wN0NNvcMYOcTmB61m0PZtxLvibotBSX6tlTgR9VoMSaR9XZW5vNl2P8A6i5bJ3SPqOfQ1aqCg2Wbm5/eIOAGgxg1XbL7Xxu2tZ25OQwbEADmCOtfNL2bZtXLjrdbc7AwTIUxwvp65xQYO1Hurp/E1FtlcsogwdrMY6ccwc9RUxe2X01hS43ELLMF3SdxAAGTEQKo+3/HCXzcX8tVGyDO4COn1q17v6027O1W8RpLZMkbsgH2HGaDP2l2Q7qCrpauFuXGCJ82Bw0faRXvtcWLVkNdIe2rrBEqA0+WYPr061ht7bxurfDiCEOCJDLPlI5EYxwa+XtXZV7elIBDLKoQXkKI3Mcjp160Eq/2j4YtwQq3W8oyTuweQTHrEx0zUi9rLW5BdJLMpZRwedrkxyIjp098eTrbdu4loFfMoYIxjyzBP0+vpWHQdrC4reLaa2ktsmFKwSATjG7GPcUFB341Kt2fc22ipwTOMBwAdkDacjPXNcfruHfHWH8BebYcg7oBiSNpaep+vrXD6BSlfVQkwBJ9KDtnwR0Vqzo7upuW/NcuG2G+ViiqpKq0iV38x1Uc1uV3Wh5V2NsvcKABd4kgA7nyWPEkDECtX+E+juns6Dbwj3CfFDqACPKFDCGO6TInmKubtx1i48flrICiDu5VmxJJLCZaTn0oMjXLCQ7XCkAKOWYgAAMB+nMgT9fapl173nfC+ISoYAAbSZ+eRHGffPudcv6va7ILSsQ/lLblnzZBAb7gxjPWKi6vVbne5dMQfNbxnJPlBOB+k4684FBsTa5pvXJS4FA8zTDQqxM/L9pkATImoptLfbYxCImHe0MNuA3bmJ3AyIg+nHFVSnCratm4zBWgtECT5G4IJx6cits7P0zrp1D+GsjeVUbkYkqQIIlyB7zJ46kJNnsy1ZDlLbEg4a5NwccgTER5QV4nJq20uqBggYWdowsjb+rn1wOnvFUWu1CkjylyTvCM0EYwzAKYyOPsOTWWzqGk7WwsEkMSoiRtWCRI9BHT3FBa9paKxqbey/ZW9aIEKVkDbMH+IQZziMj66L3v+Cej1CFtFGnvwAqbvymI9QQWBI6g8xjmtoPaO4MfzCp9wPQiJg+pjP8ASrDS66dsvzODALY5+snkY4oPy13n7r3+z9Q1jUrtcZBGVZTwynqDB/YgwaqK/VveXsWx2haaxftozeYLcAUvbxkqxHlIkGDE/tX5s74d2X7P1dzTO27YQVcCA6sAUYD3B9TBBE4oKWlKUCu1dhDxNPa8NZDqAwJMhMbm9sKT/ojrnitdP+G/eG5dsvp8BrawrmB5SNqr7kEzHWTQbI2hsuTpnJ3BWI3zLLukjcOCAePQe1e7oW+ps6a7tNpFQASSuIViDM/XqRWde21tlrItxc43RIKg+YD0wN2T15rN2f2cbgu3rKFC52C5t4A52wdxmYAMczxBoMOue9pLKKo8e6BDQQCxiDO7A9Yqsbsncw1LPdQhI8HkTHRRO4/T0raNB2Bs8ni3Hfk3LqhV94A+sAZMVZ6TQJujyNAjdJyf6faBFBzjty9dNkYIUj5Wx7jd9PevHdvtFZckKtzw4JnBUETB9vQ9DUn4n+W7bRBhlLFVM9YB+hnH0Naouiup57ZG4KTtPWRBAIyD0/ag33s7tUai1vS2TBIyInbiRPSvq60m4wa0ybeSwEGRnaROBn0zHrUPuh2qb7Gzs2OoDlG/T+knoIk9PWtybSKFy8sPQbvqYP8AvQazpWsam6L9q6juqbdwYEhZJAIBxkmpFrXpfVmYFF3g+dYLEP8Aw/USJjg/a10XdvTpuuqqKHPzQQZ6gxyD/eqzt7sF0bxQjMoUXBEFJGIGJyDOfXFBpvxO7wMiCxbIVLk7hyYEe5ABJP2rmFSNfrnvXGuOZZiSf9h6CvOi0jXbiW0+Z2VF+rEAfzNBs/w77gXO1NRtkpYSDduxMeiL0LtmB0yemf0h2L2Dpuz7K2tPaVbYjzfrZiYJY4Zm/wBoA4qL3b7Es6DRpo1dDsUkufKzMx8zGPl8zQJnG30rPf1QFw7VDM7+og7U6ngHMzg+U5oPHbevKi4PEVogBSpIyQehk5DSRMYxWp9qJAcgTcCjcA38AA46EEx0mOJzVn2pqCdilDbBZ3LSN25VI3AElgSBMYPPA4ptRqfEaBatywlo3BuTskYVhBJMgHEZxAa9q9YyAkv7bwOn1GZIIqAvaoO5oFwkCWaZwf5kc1M7V0hcMRAMbmUDbk8hR1MT6TE4xXOu8lxlYLJAiSMj6SPpQbi3eDaNqspLDO3B5zk/q/2rcu6vexr6G0YY2CoR2YqYYsfMepXaQF67hXAQa334WapxdvzBHgky5wCXUDHU5JH0oOrtqyGYM4DSSSAQIkwCxMng8Rz71FOo83UxEM0kT6qAI9hIPFRzeA2IWYfrMZABxuORJxgH+9RrN45M5JmTtn19yP8A2oLcsQwMe2QrA+sgLGfb1pZvNtYhYE+bbPM8mTzEfsetVO+M8D9z/sP9q+6bVjdk4MA+v1GB1ExQbVo9WRgAhsEseZAiGJ5lcbs8Qa1f41d3fxWhXVrIuaX5ljlHYK/vCttb6FqtOzdQeCJUiVzEZIj+32/bYbelXVWLll8C5ae0evzgjy8ccxt6UH5MpXp1gkc0oPNTOy+03sOGQxxI6HPWodKDuvd9Bdu3Loffb8OLSnPniYU8/tiGmrnQ6gxbN1VUKGJtKR5iGO0wDBDEhjnp71qHcbUv+CtJpSniAO+YkkEFpPQTAj0g1f3e0ks3diCLzMLaXTyASQQpyBkgSOlBfJeu37Z2ouwk7j0mM56wR06TWZPFG1X2qTO1RG0L/wBoxM8k1TJqr5IthsLO5ieB7j1n/wCa+aTUMm5hcgnAMyfVvtFBI+IfZVo6cXlO67bKqdrbQFJIJZDyJPI9fSuaWu1LQYoTDEwJBroul15Uk+Cbu7cBunaQcMI4g+hmqHtzuXp9Q4Ns/h3UBdiKpGJIMSsHb7mcUHjujF3UFQfKqHeQegI2CZnk+lb7ZLqxGwPb5iBP7/NVX2L2FZ0Vv8pS25VDMTLNEwD/AA9TtHrWXV9qbkItl1jDCZHMj6Rmgl3LxdjsUhCCHtmeeojn3HX9qr9OdrtcVnZCCSjY2iD8sDzAR9R/Os3/ABEsi7XIuyAxPBEZJ9+M1gNtw93a++6rkkEYAb5gCMYB/YGg/PvbzodTdNsyhdipHGT09q2D4T6JbnaunL/LbLXT1zbQsmOT5guBVT3wFsay6LaeGoaCo4kfMQOgmrf4TdoLZ7UslmVAwdNxEwWtmI9yYHXnig/QT3FwpXam4E7hAgFohAZAGGMk8j7QW7UDD5AVYNCD8qeQzSSAC0fxEYH2+au5sdgC0SxVWJUiYZ4MRtCCI+kATmp/4g43Hegk4GwEFVUC2PMSTjrBjJycUHntLVKHbzbPILdtWO+ZGcxG2Jgz6iqu5q44FtE2kF1mQVEZJxEYBNeu0n2MwLTuyWG3J3CU3HzdAIgCfSoOodBaKKQhuAMBloHtGZjpQYtdrPyjbUnecwy52ztUyevp/IVz7vFpdxAAyJ5g4+ordddqCfmG8AcERweQPp7wf6w9L2WtyAYjnIxxwP24oOcDSMMlTFdE+GoVbVybg811C9sDzKqKfM0ZIbftAA5Xmvup7uByQvy+USMwdoMcfMdw8vpVx2B3at6Wwl8rc8S6CH3yoG25wq/qWIz1zxQWjupE9WPSRgH0zj/JzWIueSMDAnPHAGP8xXx7kQBHlU455z0PUY/ce1YhhQMZyJ6ZOPSfWgycnnP+dZr3bbPAH0zWGP8AP89q97oJnJHHGT0/z9qCw07kCVzBx1nqf5x/Stq7u39zB92CR19CTPrxI+s+onTrNzbBHA/rH3GP89DZartcaTR3dS6l/Dtkqpghy3kUbgdwG5snGN3XNB+eta4a45X5SzEfQkx/KvlYTSgUpSg6/wB1tWv4Gz4KwXPhkBZ6+csRmGaPNx5Ktkvjw1uG1LSxhhkbYCwPrJB+npWp/Drts3EXTiFNszxKspaSGjM+/wBK2S1ea4yuNwW0dtzeBBUqQCvpGZ+goMli9NnxAXXxJw4IMKxAPuD/ADFZV23kDJGwCQ/BM/8Ax/KsFu25Be4y+GI2rBLE4Mh5iNsiI9KkOQSwX5PYzGPKfY0GVFuAIocKhgggwOJms9i9tc7lW5x5snHqPpUb8JO3a0gD5gfb1+/86zLbNvzDPTk0EjT6rarFdwaZBJPrwPtWa5ccDxJB3gAxHQySw/aoyXwGA25YyZ4/c8TmvN1iEZg21WVgg9DHlMdc7f2oJOt1PmTenhgAEsDtHmwDzz/vULtBhZN24jGHDOSSJJUh1IPAHv0A4zWETtZL4LtFtjghYDCCW4jBx6kVpfxD7R8K34AvMzu25syCudoPpgjFBofaOqN27cuMQWZixI4yelY9JqmtXEuIYdGDKfQqZB/esVKDveg7xC9ZW4jOBctqzMBuId2BdQGMkA4jrsFZLfaeUUlFFteMn59xZs9Z4HI+1cb7sd5m0b8brbHzLMHgiVPQ564NdHsdu2ryb7LFyyqCu0Ahl43ZkRJgj1PNBM1V0jaG2+aDuPGJgsv6ZAEn1iq/UatfMNsLnzgr1kjHPr74msWsvl5B3FmUE4AIiYkY3dc8GT71V6nWhAIOWEY8u70bbzjr/aaCRcbxWHm3n1gj91jP1ArY9FpEt25kbmBAJMQZlSYg9I+5yetZ2LoCg8TiOTAwCMczJzyIHOelbBo2UhYEgkEDZwABJ4AkgAg9MRwaCx7HCXHtBCrLuZg0kgwp3Ec5MyPQRXvvJdDBTlyZVDOCAvAzxw3+o1R2tU1q5auKFCru2gFgTIO9DkgkkTJz09Kydp9prqIdTuQEjMQpIPlaD5SCYJwTHpQRGbnoZwOIPp7e0+lY4x0MHI5I5g/3/lXmxLAEZEDEmZPGImPlznk5rMjFSCo3dTHI/wBPX5W6dP3D4QD/AJ/k+wr2GGABx+8Hg/y+01kCNJJGTgSoEensDn6gR616tgjyrljzBAjPIEbjmeeM/WgkadREH5YP79JIPAzn6+taR8WO8M+HpEcEId13md3CKcDAGY6bukVP7z9910i+HZg6mGGCNtnpgQZaenSMzOeV3LhYlmJLEySTJJPJJ6mg80pSgUpSgm9k9rXNPc3222nhvcHkH7V1/svW/irX5BBYoSxWGBYwcg8ZA/auJ1Ydj9tPpmLJwwhhmD+1B2GyFtr4lzcGNrYyrnzA48n1g/6sV809tEdlX/mXQD8pIIHmgnoesfWqHu938sXVfx2Fm5mD8wMjkFj5SG9jzxW1WB4hFxHDFl3SIJzEbWB5A6NMiggdk2kttctqGQN5yxOCeojkY9asLGqDMyIu50gksTtieh9uD9ZqTY7OYBubisSdzgCD/AMj/aljTlUBPmI3K7E7MjIEKI9uelBEN/ezXfE329oARF3ERg7TAJknma9XLQYuRIfaqweUBggknA+3U1Fvdu6fTIiXbySfMeASJ4xH9K1LvH8Utw2aRYX9TOOf4YHoPegv+8Pea1pFZLlwvdUeVJmSepHpAAyPpXINXqTcdnblmJP3M01mse65e4xZ25JrDQKUpQK927pUypIPqCR/SvMV8oLQd5tRtCi4eImBPtLRP3r52b2sRqFuXTujEnMTiY68nFVlKDs2ltBgHlngbhLAiGUAeYAyOTFWVpyNsswYSAYnIwCN3XMRmcH2rlnd7vs+mAR1FxBAHCkAT1g7uThpitv03xA0rr5ndGPO9GePTiR9PrQXupIIbJK4yQCQQZnMjGBEcjriqLXretuxnBncc59ZkYA9T0I9q99ofETSoA1sm4eqhSPXkOAAJA9eeDWidvd7buqJ4tof0JMH6nk/Tig2nQfEKyWZdRb8oBi4udxGF8sAgH69Y96lt370hG4M4Ig7SgJPSM4nHqRnnmuX0oOj3viFpV3Bbdy4B8shVE8icyB9q17tT4haq8CqsLKtyLQ2k+xbnj961mlApSlApSlApSlApSlAqVY7Uupt2XXXb8sMRH0zUWlBbP3s1ZBX8Rdg8wxH9Kj3u3dQ4CteuEAQAWMVBpQenuEmSST6nNfAK9WbRdgqgszGAAJJJ4AA5Ndj7k91behTxGCfiQJuXWKkWfVEwQCBhn5mQCByGjdl/DHV3RuuC3p1MQb7bWM8RaUNc+5UCrrSfBwmDd1lsA//AG7dy4R9Q+wD966tZ7GTxJuguwJBAbkMhKuSQDMhl2rOYnAr2nhhbSKrbre13DsqPtZHg3V29WHACmR6BhQc7tfCHRKSH1Woc9NttLcfUEvP8q2bu38KuyLf/NNy+x48U7V+y2iP/Imrsed1ui0m82goQtBkuGbzhthgRkDoYMGvl/SeLb8ptrd3Hy79w2rc2sQVBztyFjkgGM0HnXfDfs5SzDSadtLsJdl8Q3FYEABQhLQQehxHGa13WfBHRNv8uqsuFVgtt1vL5m2n57YPl5ILAxJ6VsXZ2vNqCrMVIkTIweImCKsf+Ib9zbdzi2yBDcKqwbJU52yYjceJOaDjneT4H6uwC+mZdVb9FGy57/lkkN/pYn2rnd6wyMVdSrKYKsCCD1BByDX6t0d1F2+FcU2Uc27qeTagVNmzxGIbFwdZY7gD61U96/hzp9VaC3Fe4SzRflA9oGWXONyLhdhmY6HNB+ZKVd97O6V7s694V4AhhuR1yrrMSDzyIIOQapKBSlKBSlKBSlKBSlKBSlKBSlKBSlKBSlKBSlbV8Ou6A7Q1MXJGntDfeIxI4W2G6M5x9Nx6UG3/AAy+HlwWfxzELcdW/Dq0gAGQbjEAkbshYBwS3pXQbukW0GVTCMPMqkglsbn8SZAIERH+1ff+PM4Ntba2rdpRJEAIg8qCf5Ae3tUexoDh2m4GYrsCbI/NILsXaYUCCAOZInAoPl3WbnDkAsAQuT+ogsImDwOhIz61mbUOu47oXaAAUDBWzkmRuGR5ccHOcQk0oTaNpYB2tliLm+AALZkyGBzuuSF9PaMQyEAhGB37SGJA2nqpiTtg44yD6kLG1rVY4RFIfOQeE2K6gEhZWMYgEnnBWtbvEsiwQyMFCA25zcDXEbG4wcR5hMk1Vav5SY3CIIUnAPOBk44IMwKwi6obO0kSeqDa0KdxBh2kHJ/lQWV1/MNz7bhJ3Ss+IFGxSv5jbAMHEzOYJmsmn1InJqtsXSCIBCLuCygBjdAUEsWA8gM8N5T9PZchd0ooESWkYnJEDmOB19RzQbJpr7bB4kMJ86W4CxvD7/ONxYBZgck9azC4dVa8G/4sXU8RrloPbAHiBkXcwkNAWQefNiK1uzqfABYW3Z5J2hzBJIJC+IRxwOI4ipZ7eZbynxfI2234aqxYO25txuDCjYBGOc9aCw13Yul1qeDfUXNPck22BlrbR81tjkH+uJBriXfz4Yajsxgx/O07fLeVTA9rg/QfvB6HBA7r2Wz/AIW2r2wjIoEBw4gCMsognEyABVvZtBkclQzMm3gNuAJZUIYhSCSRn+Lmg/IFK7X8Qfg2rqb/AGemy5y+lkEGQW/LIwrxH5Y5kRHXi1xCpIIIIMEHBHqCKDzSlKBSlKBSlKBSlKBSlKBSlKBSlKD6BXfe7XYlvTaezo2O1433XjPiMPPkZ8uFHsvvXI/h92aL/aOnRvlDG4fcWlNyPvtj711yx3mK6w2DpXe5G/xYDAB2AJiDAzk9AD70Gz6G2VRIueJcCbXYE7JmZUHMj3PU1A1Nm78zvaN3wnRm2sQSWBQQeUgebEzxioup7YFtVtqAqiFAGAJaAPuT+5qI1u40yI+aPODJBhR5ZPm5np1zigkvd2bFEhRtGIAXbACquwkhsL7SMjmvNrVEWypW5EHcV2IZDZYW1Gd5luvr71G0t0yoX9agqSfn8svt6wvWQKzf8OsuGDr85G5IPnKgQASds4Hp/PIeO0LXgobgYlRAYkQRkCecZMc1U+ImSrgBiWIPnAbEFVOAJEkevHoNpsXFI8mDiUIV943L0MLxu5PoelYO0+x7dxjcWwjXDO+AqsykGQoM290kHdEmDnigpeydZZa4ba+VETcAFxM7VA6RyT9PepGs1ZBMHaqj5oYBpUgAODiCMxMTxkVXXu7oYtc0oVL1n/0w5cFT+m5+kNIYELMFZ6VHsdsbmEgq45Vuff2I9+PpQSTdA2ddp2SzxyByDAckgDiZbpNTNLqtoAl0XZt2DcCJmW3MST0wfTNQNLbVcG48AnzOQ5ySeYjB4+gqx0untscsW9vX70Fv2LqSYUM5VYBJyTjrwJNXem18N5eJxuI9cDn+lVIZVWAwUAH6Acn/AA1H07pdCvK3Ew6tAYY4YHgexoNs7Nvs1sOLnjlV8haULMCwbeUAVgVhQNmCs5nHO/ij8LPxCrqtMAuoKgNbZoN8wSAodi3jBVypJ3RzIztPZuoubhdYW948qAFsKWG6XgzIAbC4Ij3qzsXnWyh3lFtu7OLl6WcDcLYN04AYlZDcAjIIyH5PdCCQQQQYIP8AOvNb/wDGnsM2O0Td2BU1KLdABnzQFvAsME7xuJHO4GtAoFKUoFKUoFKUoFKUoFKUoFKUoNz+El4L2nbUiTct3ba/9zWmj94j711PtZ2Ty59DEjg1w7ut2t+F1un1B4tXkdo9Aw3f+M133tHRFzcFp7e8MGQknaQc8gExBmYPNBTaC3tYvuBLKrKAGDbSBIZmIUS20g8gfWvjkARtVQsqGD5UMJcy24SDHM/tUjX2wH2gkrMjJEEEsWdixJDYER1jqIhJaSJccncyyCslYYEAAOJmZmTn0oMpZrgOSFdiWH5gLAYTJYFThZjBz6kmZ+OY+VnAGI9s/pgz9pA5qAdcXLbFLMBJCx9hJgSYMA8wfSsytbIEyQRhhwc/KDn04A4NBk1veNEvWbVwM3jFiCvTaBJIJgAcwOBVo2rAtq1tC87SFJCGDEzuMSAZjnEVTNfCbBGSIB2n+GWndkY/iievpWT8aIksMY4A+kEUFtr9WRauFSFZQWBiQD1LAcj1MVrA7GTVObg2kAszOjAwxAhFYcEZJiR0qwsawWw7byFLF2JYsFJ5APKgdB0qPf7VcKfLtYQBwVkmFXcDEnBj3HrQana7MLXhYVpuboA3OcR8xz5RAJJM8VvvZ/dy5prTvqbtgBZCHcdpH6CcArJIxzWmdn3xa7QW65xc3KGDEgbmEH24+0mtt7S7ZOzYXcbiBvXEZkSYIgnGfX1igmLdIbbdZQYVCq232hypYneZlSoJzjp9Y1q1bAFxbVzKi1tKbfKHInwzChZkyB8vtUV9eSzljDBFY+aYKlxuWzM7ev8A1gD0Neb1rdgICGmWuEmVdpuoF3bgY6cDAkZoJi60IrHxTbSyQpCptUAFWQDB3eUhZBjzHANSX1XhutoKi2mlvzCbu8jznarE7drlT5scRxUS1qtxWd9tgW2puCltsjpypmfaRNedLbXL3N6FirXQLoZV2CD5hhVAEtETnjNBqXxn1oe1o1/UDeJJIzi0NwA+UEg49RXLave+fby6vUs1uRZTyWgZ+UEmSDkFiS0dJjpVFQKUpQKUpQKUpQKUpQKUpQKUpQBX6E7n3k1eg0r7gPyvAcx5t9vEE+67Wk+or891vvwx7yG2X0hYjxWD2jMRcAgj/UsD6qo60G/X7Zt+XazNMF2CicCSvovtJzP0EJiWYRjnMSFgSJyJqz10X08QDddQHeJP78gfc8e2TVK6EbIQY5JIJXykMQ3X0MczQZ7usCpGLYVSYIHh5bJJUQMmYHO72NfE2g7iDuGFDEeWJA2qOPKYyZiKhny7YxzMMQM5Jhsn+0+lZbN0iYXaJkGRknLEdeeeKBd1IJO/mI3BiDHPupz6g1lTtIAE7V2jORuA9D9ahapQHcsi52jfAkQsp8/lJ3ExtH19pFoqcFFA/hgEDMjA5IOcelBn0Paak+WFJJlQAJ6sSI6yST7+9T1dAQ0uWE+YNyCZhhEEcdJxzVbsMFSjsSHkrLK0EeYqGIkkyqkzEiK96ewJJa3AO0gmQT5YHknyQMcCghd4OyRdtnw1ChQSNuImZiAP8Ne+wO1vxGnRy48VPJcGZkGDx64P+oVbfg1CbVwI6k4AGSZzXPe5urLavUFP+W4Zh9Qfy8esE0G8WkYJtEpEAkOGYDJ+aDJ9F96XQHUttYB1JDKp8RJTJlpO49IGYA5r5rC2QOCZ/tz+/wC9Ybd1shwSDg8yZ5yM/egzHXputjcwubd6K3kLSOHleTHAgjJjFUnfjtfwuz/BjZcuuODllEm8WYAblLbRMCSPrVt2lrxprT3iFAUZnG9gpFtTGWJwvrAPEVyPtfti5qrhuXWlogAYCgcKqjAA/uTyTQQqUpQKUpQKUpQKUpQKUpQKUpQKUpQK9I5BBBIIMgjEehBrzSg6/wB0+/PjWk2wNVbnxR1uL/GCZkc7l6T6cXlyzb1Eva8r8taJke+09R7HNcJ02pa2wdGKspkMDBH0NdG7vd9Ld/aHK2dQOphbbnoR0Qn0OPQjgBeaywAPNt3cRAIUQVOTPI/vMzUO1cIAkQY4wPbgEgfSauL11bsC9Nt4iTJB9/p7zWAd3y+UuoPQk45zj6UEa8wI3yRAJMScBT8v8DZ5EzURGjbwsgnaCTOZmWg8dI6+1Xmn7ICGWuoF9Qf6RmpVy1pgCS7ORnAA+uTQa/Z1pkgGSpAIzgxI59jVrbO3LjJ+Uf8AtWW52qqj8tAqjm7dIAUf9xO0f3rn/eXv7JZNKecNfyCfXwwQCg/6j5j/ANNBs3a3efR2xdsXbs3GBRwquwUHDKGXG48GDAyPpV6Lvb2XYXbbtXZP6gvH73K5sTXyg62PiboVGFvn/wDGv97lV+s+LNsT4OlJPQ3HAH/6qD//AEK5pSgte3u81/WMDeeQvyoo2qs8wo6+5k+9VVKUClKUClKUClKUClKUClKUClKUClKUClKUClKUFn2d3l1FgbUuHZ/A0Mv2VpA+0Vb2u/8Ac/XZtH3G9f38xH8q1WlBttz4hPHl09oH1Yu38twqO/xA1P6PCT3FpCf3cNWtUoJnaPa97UNuvXHc/wDUZA+g4H2qHSlApSlApSlApSlApSlApSlApSlApSlB/9k="/>
          <p:cNvSpPr>
            <a:spLocks noChangeAspect="1" noChangeArrowheads="1"/>
          </p:cNvSpPr>
          <p:nvPr/>
        </p:nvSpPr>
        <p:spPr bwMode="auto">
          <a:xfrm>
            <a:off x="1679576" y="-1973263"/>
            <a:ext cx="4333875" cy="412432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350212" name="AutoShape 4" descr="data:image/jpeg;base64,/9j/4AAQSkZJRgABAQAAAQABAAD/2wCEAAkGBhQRERUTEhMVFRMWFxwYFxYYGRgYHBwfHBYdGxUZGRYYHCYeGR8jGxwbIC8gIycqLiwsGR4xNTAqNSYrLikBCQoKBQUFDQUFDSkYEhgpKSkpKSkpKSkpKSkpKSkpKSkpKSkpKSkpKSkpKSkpKSkpKSkpKSkpKSkpKSkpKSkpKf/AABEIANsA5gMBIgACEQEDEQH/xAAcAAEAAgMBAQEAAAAAAAAAAAAABAUDBgcCAQj/xAA/EAACAQMDAQYEBAUCBQMFAAABAhEAAyEEEjFBBQYTIlFhBzJxgRQjQpFSobHB8ILRFTNicqJD4fEIU4OSsv/EABQBAQAAAAAAAAAAAAAAAAAAAAD/xAAUEQEAAAAAAAAAAAAAAAAAAAAA/9oADAMBAAIRAxEAPwDh1KUoFKn9j9iXtVc8OwhdomB9feuj9n9yNJZtI11BdeYcywBMZ2jIxnpzQaPY7ia57a3V0t022+VoGf5zUs/DHtGARpXIImQUI+hIbB9q6x2r2oUtK1trltBA3EeWCc+WQJNT+0+1yLNtt1y3axtu4kk8LExBHuOKD89dpdk3tO+y/ae23MOpH3E8j6VEr9CduXbWp05F+wbgkLuI3Nnm5yYAxJXiRmtd7ufC7TeKblz81TlbLGRyRBZCZjjJEe/QOO0r9F67ufobj7Pw+nFsNG9YBGI565+ucdaj9p9gaPUJsSzba0vk3Kg8QTwwYCQJ4/pQfnyldN7b+Dmzati+Hu7ZKNiTyAuOCOD7faud9o9m3NPcNu8hRxyp/wAyKCNSlKBSlKBSlKBSrzuz3N1Ovui1YtnOS7AhFBBILNB5jEZPSui9nf8A0/ElTe1g2yCy20JJH/SzHnkE7THvmA49Su5X/wD6fNPtO3WXVciEDIsBv+oj5gMjH79K1jvB8C9VYMWLqanylioBttggGAxIPXg8DMUHNKVI1ugey5S6jI4MEER1j7j3qPQKUpQKUpQKUpQKy6bTl3VF5YgD71iroHwt7IUs1914MW2iYjLkdMSB9zQbV3X7ptorY2oHNzdvc8qVU7fSI3dJMz6VY6zULb035ttdvHnlSAOTAOAenXB96yvau/mNZcsHhkkkNA5mTwTAHpt5qPr9a9i0rX7dsQoN3cBdCndif0mMdMetBk7QsMBbWyoYEAGyXUKqxzF3BEycyZM/TJr4t3EDXZLHzGA6kDgAEjII5gxX3tPsTxmVmvlHWGbjIImMn29+lRO1b1oajT27iC7ktp/nwRhgCCPaQfQGgy9s9utuuWlZi6qHQNMGSI2uMSRjHBqy0y2bhYwwKqElSIAJJgr0k5nExVR3g7UKAJs2lpKLmSBkwZz/AC5FSbfaTqbaG26i4QrbUnMZLMB9RJOKCfpblw2nt2WdyrMWeAN0xChZIJAAA5J9prDYtb9L8nhC7LgG2FlxgF0jcY5+gn0B+XtFJbY9myQWYKrEAsQMtHBwM1EIPgqmpvMXYEMbTk7QTgKzLzx+/Wgm2GVPBW4fFIk+RomQAy7bgyFweh+xqp7yd17HaSuzOtu9a3KhEydo4bdgwBxg1ZLcG9BbQ3OoNwRt6HaZPMCf7V42M6guFsnxNxZgu6NwGSvSIzyMdKDgOoslGZTypIP2Mdax10D4n9jIuy9bGZKXCCCCRMGuf0ClKUCul/Db4UnVr+J1iONMVBthXVS5LgScEqkbvQnEVqvcLsEa3X2bLoz2ySzhZ+VVLQxGVUkBS3TdX6T0HhacW7FpFKDy27ds+VQPM4JZsjg5zJPrQe9OjRFtiqKSAsDbAG1FTeSABiSJwcdayaTUruJgtd9CB+X0ZAQBGZwMHkcmoOpuXAQpBWc7pOMyLarBOVb9WMegNY+znuWwp8ihzuAjcWHALOflwYmQIwPSgtn1m0Fd0wxIJB5D8eQDqRgnJaMgTVb2p2pbbBZJJEqRskkRljM4bmRHrWK52krGOJLSwJCD5lxuEncPNHtE8k0vavagIC2WJJJEBVDOogFt5ky22ZAJ8/qRQVvbvdW3rF8O8ULBSRe3M7W8jKrulh5ePMIxiZrjPefu6+h1DWX8wEFHAIDqRKsJ9j+8125e0La/8wOgJlhsDKYiSsCQ0g4PJj1xUd++xW1miBFsm4mbLNGQI3IkbYlAGhh7c0HEqV7aywAJBg8GDB+hrxQKUpQKUpQfQK7h2Jp/wugRXQyiQ+0QqkiWdm/U0EcjoK4ghyPrXfLt/wAK2nhkMjWYJO0jdtEkqeQMAfX60HzT9nDxTuukq67UtgiRtI2Ev0G2fczXq2923baVtveYlvKQ/kjyEAyATn/xqA2i3eE+obaygvb2wN0NNvcMYOcTmB61m0PZtxLvibotBSX6tlTgR9VoMSaR9XZW5vNl2P8A6i5bJ3SPqOfQ1aqCg2Wbm5/eIOAGgxg1XbL7Xxu2tZ25OQwbEADmCOtfNL2bZtXLjrdbc7AwTIUxwvp65xQYO1Hurp/E1FtlcsogwdrMY6ccwc9RUxe2X01hS43ELLMF3SdxAAGTEQKo+3/HCXzcX8tVGyDO4COn1q17v6027O1W8RpLZMkbsgH2HGaDP2l2Q7qCrpauFuXGCJ82Bw0faRXvtcWLVkNdIe2rrBEqA0+WYPr061ht7bxurfDiCEOCJDLPlI5EYxwa+XtXZV7elIBDLKoQXkKI3Mcjp160Eq/2j4YtwQq3W8oyTuweQTHrEx0zUi9rLW5BdJLMpZRwedrkxyIjp098eTrbdu4loFfMoYIxjyzBP0+vpWHQdrC4reLaa2ktsmFKwSATjG7GPcUFB341Kt2fc22ipwTOMBwAdkDacjPXNcfruHfHWH8BebYcg7oBiSNpaep+vrXD6BSlfVQkwBJ9KDtnwR0Vqzo7upuW/NcuG2G+ViiqpKq0iV38x1Uc1uV3Wh5V2NsvcKABd4kgA7nyWPEkDECtX+E+juns6Dbwj3CfFDqACPKFDCGO6TInmKubtx1i48flrICiDu5VmxJJLCZaTn0oMjXLCQ7XCkAKOWYgAAMB+nMgT9fapl173nfC+ISoYAAbSZ+eRHGffPudcv6va7ILSsQ/lLblnzZBAb7gxjPWKi6vVbne5dMQfNbxnJPlBOB+k4684FBsTa5pvXJS4FA8zTDQqxM/L9pkATImoptLfbYxCImHe0MNuA3bmJ3AyIg+nHFVSnCratm4zBWgtECT5G4IJx6cits7P0zrp1D+GsjeVUbkYkqQIIlyB7zJ46kJNnsy1ZDlLbEg4a5NwccgTER5QV4nJq20uqBggYWdowsjb+rn1wOnvFUWu1CkjylyTvCM0EYwzAKYyOPsOTWWzqGk7WwsEkMSoiRtWCRI9BHT3FBa9paKxqbey/ZW9aIEKVkDbMH+IQZziMj66L3v+Cej1CFtFGnvwAqbvymI9QQWBI6g8xjmtoPaO4MfzCp9wPQiJg+pjP8ASrDS66dsvzODALY5+snkY4oPy13n7r3+z9Q1jUrtcZBGVZTwynqDB/YgwaqK/VveXsWx2haaxftozeYLcAUvbxkqxHlIkGDE/tX5s74d2X7P1dzTO27YQVcCA6sAUYD3B9TBBE4oKWlKUCu1dhDxNPa8NZDqAwJMhMbm9sKT/ojrnitdP+G/eG5dsvp8BrawrmB5SNqr7kEzHWTQbI2hsuTpnJ3BWI3zLLukjcOCAePQe1e7oW+ps6a7tNpFQASSuIViDM/XqRWde21tlrItxc43RIKg+YD0wN2T15rN2f2cbgu3rKFC52C5t4A52wdxmYAMczxBoMOue9pLKKo8e6BDQQCxiDO7A9Yqsbsncw1LPdQhI8HkTHRRO4/T0raNB2Bs8ni3Hfk3LqhV94A+sAZMVZ6TQJujyNAjdJyf6faBFBzjty9dNkYIUj5Wx7jd9PevHdvtFZckKtzw4JnBUETB9vQ9DUn4n+W7bRBhlLFVM9YB+hnH0Naouiup57ZG4KTtPWRBAIyD0/ag33s7tUai1vS2TBIyInbiRPSvq60m4wa0ybeSwEGRnaROBn0zHrUPuh2qb7Gzs2OoDlG/T+knoIk9PWtybSKFy8sPQbvqYP8AvQazpWsam6L9q6juqbdwYEhZJAIBxkmpFrXpfVmYFF3g+dYLEP8Aw/USJjg/a10XdvTpuuqqKHPzQQZ6gxyD/eqzt7sF0bxQjMoUXBEFJGIGJyDOfXFBpvxO7wMiCxbIVLk7hyYEe5ABJP2rmFSNfrnvXGuOZZiSf9h6CvOi0jXbiW0+Z2VF+rEAfzNBs/w77gXO1NRtkpYSDduxMeiL0LtmB0yemf0h2L2Dpuz7K2tPaVbYjzfrZiYJY4Zm/wBoA4qL3b7Es6DRpo1dDsUkufKzMx8zGPl8zQJnG30rPf1QFw7VDM7+og7U6ngHMzg+U5oPHbevKi4PEVogBSpIyQehk5DSRMYxWp9qJAcgTcCjcA38AA46EEx0mOJzVn2pqCdilDbBZ3LSN25VI3AElgSBMYPPA4ptRqfEaBatywlo3BuTskYVhBJMgHEZxAa9q9YyAkv7bwOn1GZIIqAvaoO5oFwkCWaZwf5kc1M7V0hcMRAMbmUDbk8hR1MT6TE4xXOu8lxlYLJAiSMj6SPpQbi3eDaNqspLDO3B5zk/q/2rcu6vexr6G0YY2CoR2YqYYsfMepXaQF67hXAQa334WapxdvzBHgky5wCXUDHU5JH0oOrtqyGYM4DSSSAQIkwCxMng8Rz71FOo83UxEM0kT6qAI9hIPFRzeA2IWYfrMZABxuORJxgH+9RrN45M5JmTtn19yP8A2oLcsQwMe2QrA+sgLGfb1pZvNtYhYE+bbPM8mTzEfsetVO+M8D9z/sP9q+6bVjdk4MA+v1GB1ExQbVo9WRgAhsEseZAiGJ5lcbs8Qa1f41d3fxWhXVrIuaX5ljlHYK/vCttb6FqtOzdQeCJUiVzEZIj+32/bYbelXVWLll8C5ae0evzgjy8ccxt6UH5MpXp1gkc0oPNTOy+03sOGQxxI6HPWodKDuvd9Bdu3Loffb8OLSnPniYU8/tiGmrnQ6gxbN1VUKGJtKR5iGO0wDBDEhjnp71qHcbUv+CtJpSniAO+YkkEFpPQTAj0g1f3e0ks3diCLzMLaXTyASQQpyBkgSOlBfJeu37Z2ouwk7j0mM56wR06TWZPFG1X2qTO1RG0L/wBoxM8k1TJqr5IthsLO5ieB7j1n/wCa+aTUMm5hcgnAMyfVvtFBI+IfZVo6cXlO67bKqdrbQFJIJZDyJPI9fSuaWu1LQYoTDEwJBroul15Uk+Cbu7cBunaQcMI4g+hmqHtzuXp9Q4Ns/h3UBdiKpGJIMSsHb7mcUHjujF3UFQfKqHeQegI2CZnk+lb7ZLqxGwPb5iBP7/NVX2L2FZ0Vv8pS25VDMTLNEwD/AA9TtHrWXV9qbkItl1jDCZHMj6Rmgl3LxdjsUhCCHtmeeojn3HX9qr9OdrtcVnZCCSjY2iD8sDzAR9R/Os3/ABEsi7XIuyAxPBEZJ9+M1gNtw93a++6rkkEYAb5gCMYB/YGg/PvbzodTdNsyhdipHGT09q2D4T6JbnaunL/LbLXT1zbQsmOT5guBVT3wFsay6LaeGoaCo4kfMQOgmrf4TdoLZ7UslmVAwdNxEwWtmI9yYHXnig/QT3FwpXam4E7hAgFohAZAGGMk8j7QW7UDD5AVYNCD8qeQzSSAC0fxEYH2+au5sdgC0SxVWJUiYZ4MRtCCI+kATmp/4g43Hegk4GwEFVUC2PMSTjrBjJycUHntLVKHbzbPILdtWO+ZGcxG2Jgz6iqu5q44FtE2kF1mQVEZJxEYBNeu0n2MwLTuyWG3J3CU3HzdAIgCfSoOodBaKKQhuAMBloHtGZjpQYtdrPyjbUnecwy52ztUyevp/IVz7vFpdxAAyJ5g4+ordddqCfmG8AcERweQPp7wf6w9L2WtyAYjnIxxwP24oOcDSMMlTFdE+GoVbVybg811C9sDzKqKfM0ZIbftAA5Xmvup7uByQvy+USMwdoMcfMdw8vpVx2B3at6Wwl8rc8S6CH3yoG25wq/qWIz1zxQWjupE9WPSRgH0zj/JzWIueSMDAnPHAGP8xXx7kQBHlU455z0PUY/ce1YhhQMZyJ6ZOPSfWgycnnP+dZr3bbPAH0zWGP8AP89q97oJnJHHGT0/z9qCw07kCVzBx1nqf5x/Stq7u39zB92CR19CTPrxI+s+onTrNzbBHA/rH3GP89DZartcaTR3dS6l/Dtkqpghy3kUbgdwG5snGN3XNB+eta4a45X5SzEfQkx/KvlYTSgUpSg6/wB1tWv4Gz4KwXPhkBZ6+csRmGaPNx5Ktkvjw1uG1LSxhhkbYCwPrJB+npWp/Drts3EXTiFNszxKspaSGjM+/wBK2S1ea4yuNwW0dtzeBBUqQCvpGZ+goMli9NnxAXXxJw4IMKxAPuD/ADFZV23kDJGwCQ/BM/8Ax/KsFu25Be4y+GI2rBLE4Mh5iNsiI9KkOQSwX5PYzGPKfY0GVFuAIocKhgggwOJms9i9tc7lW5x5snHqPpUb8JO3a0gD5gfb1+/86zLbNvzDPTk0EjT6rarFdwaZBJPrwPtWa5ccDxJB3gAxHQySw/aoyXwGA25YyZ4/c8TmvN1iEZg21WVgg9DHlMdc7f2oJOt1PmTenhgAEsDtHmwDzz/vULtBhZN24jGHDOSSJJUh1IPAHv0A4zWETtZL4LtFtjghYDCCW4jBx6kVpfxD7R8K34AvMzu25syCudoPpgjFBofaOqN27cuMQWZixI4yelY9JqmtXEuIYdGDKfQqZB/esVKDveg7xC9ZW4jOBctqzMBuId2BdQGMkA4jrsFZLfaeUUlFFteMn59xZs9Z4HI+1cb7sd5m0b8brbHzLMHgiVPQ564NdHsdu2ryb7LFyyqCu0Ahl43ZkRJgj1PNBM1V0jaG2+aDuPGJgsv6ZAEn1iq/UatfMNsLnzgr1kjHPr74msWsvl5B3FmUE4AIiYkY3dc8GT71V6nWhAIOWEY8u70bbzjr/aaCRcbxWHm3n1gj91jP1ArY9FpEt25kbmBAJMQZlSYg9I+5yetZ2LoCg8TiOTAwCMczJzyIHOelbBo2UhYEgkEDZwABJ4AkgAg9MRwaCx7HCXHtBCrLuZg0kgwp3Ec5MyPQRXvvJdDBTlyZVDOCAvAzxw3+o1R2tU1q5auKFCru2gFgTIO9DkgkkTJz09Kydp9prqIdTuQEjMQpIPlaD5SCYJwTHpQRGbnoZwOIPp7e0+lY4x0MHI5I5g/3/lXmxLAEZEDEmZPGImPlznk5rMjFSCo3dTHI/wBPX5W6dP3D4QD/AJ/k+wr2GGABx+8Hg/y+01kCNJJGTgSoEensDn6gR616tgjyrljzBAjPIEbjmeeM/WgkadREH5YP79JIPAzn6+taR8WO8M+HpEcEId13md3CKcDAGY6bukVP7z9910i+HZg6mGGCNtnpgQZaenSMzOeV3LhYlmJLEySTJJPJJ6mg80pSgUpSgm9k9rXNPc3222nhvcHkH7V1/svW/irX5BBYoSxWGBYwcg8ZA/auJ1Ydj9tPpmLJwwhhmD+1B2GyFtr4lzcGNrYyrnzA48n1g/6sV809tEdlX/mXQD8pIIHmgnoesfWqHu938sXVfx2Fm5mD8wMjkFj5SG9jzxW1WB4hFxHDFl3SIJzEbWB5A6NMiggdk2kttctqGQN5yxOCeojkY9asLGqDMyIu50gksTtieh9uD9ZqTY7OYBubisSdzgCD/AMj/aljTlUBPmI3K7E7MjIEKI9uelBEN/ezXfE329oARF3ERg7TAJknma9XLQYuRIfaqweUBggknA+3U1Fvdu6fTIiXbySfMeASJ4xH9K1LvH8Utw2aRYX9TOOf4YHoPegv+8Pea1pFZLlwvdUeVJmSepHpAAyPpXINXqTcdnblmJP3M01mse65e4xZ25JrDQKUpQK927pUypIPqCR/SvMV8oLQd5tRtCi4eImBPtLRP3r52b2sRqFuXTujEnMTiY68nFVlKDs2ltBgHlngbhLAiGUAeYAyOTFWVpyNsswYSAYnIwCN3XMRmcH2rlnd7vs+mAR1FxBAHCkAT1g7uThpitv03xA0rr5ndGPO9GePTiR9PrQXupIIbJK4yQCQQZnMjGBEcjriqLXretuxnBncc59ZkYA9T0I9q99ofETSoA1sm4eqhSPXkOAAJA9eeDWidvd7buqJ4tof0JMH6nk/Tig2nQfEKyWZdRb8oBi4udxGF8sAgH69Y96lt370hG4M4Ig7SgJPSM4nHqRnnmuX0oOj3viFpV3Bbdy4B8shVE8icyB9q17tT4haq8CqsLKtyLQ2k+xbnj961mlApSlApSlApSlApSlAqVY7Uupt2XXXb8sMRH0zUWlBbP3s1ZBX8Rdg8wxH9Kj3u3dQ4CteuEAQAWMVBpQenuEmSST6nNfAK9WbRdgqgszGAAJJJ4AA5Ndj7k91behTxGCfiQJuXWKkWfVEwQCBhn5mQCByGjdl/DHV3RuuC3p1MQb7bWM8RaUNc+5UCrrSfBwmDd1lsA//AG7dy4R9Q+wD966tZ7GTxJuguwJBAbkMhKuSQDMhl2rOYnAr2nhhbSKrbre13DsqPtZHg3V29WHACmR6BhQc7tfCHRKSH1Woc9NttLcfUEvP8q2bu38KuyLf/NNy+x48U7V+y2iP/Imrsed1ui0m82goQtBkuGbzhthgRkDoYMGvl/SeLb8ptrd3Hy79w2rc2sQVBztyFjkgGM0HnXfDfs5SzDSadtLsJdl8Q3FYEABQhLQQehxHGa13WfBHRNv8uqsuFVgtt1vL5m2n57YPl5ILAxJ6VsXZ2vNqCrMVIkTIweImCKsf+Ib9zbdzi2yBDcKqwbJU52yYjceJOaDjneT4H6uwC+mZdVb9FGy57/lkkN/pYn2rnd6wyMVdSrKYKsCCD1BByDX6t0d1F2+FcU2Uc27qeTagVNmzxGIbFwdZY7gD61U96/hzp9VaC3Fe4SzRflA9oGWXONyLhdhmY6HNB+ZKVd97O6V7s694V4AhhuR1yrrMSDzyIIOQapKBSlKBSlKBSlKBSlKBSlKBSlKBSlKBSlKBSlbV8Ou6A7Q1MXJGntDfeIxI4W2G6M5x9Nx6UG3/AAy+HlwWfxzELcdW/Dq0gAGQbjEAkbshYBwS3pXQbukW0GVTCMPMqkglsbn8SZAIERH+1ff+PM4Ntba2rdpRJEAIg8qCf5Ae3tUexoDh2m4GYrsCbI/NILsXaYUCCAOZInAoPl3WbnDkAsAQuT+ogsImDwOhIz61mbUOu47oXaAAUDBWzkmRuGR5ccHOcQk0oTaNpYB2tliLm+AALZkyGBzuuSF9PaMQyEAhGB37SGJA2nqpiTtg44yD6kLG1rVY4RFIfOQeE2K6gEhZWMYgEnnBWtbvEsiwQyMFCA25zcDXEbG4wcR5hMk1Vav5SY3CIIUnAPOBk44IMwKwi6obO0kSeqDa0KdxBh2kHJ/lQWV1/MNz7bhJ3Ss+IFGxSv5jbAMHEzOYJmsmn1InJqtsXSCIBCLuCygBjdAUEsWA8gM8N5T9PZchd0ooESWkYnJEDmOB19RzQbJpr7bB4kMJ86W4CxvD7/ONxYBZgck9azC4dVa8G/4sXU8RrloPbAHiBkXcwkNAWQefNiK1uzqfABYW3Z5J2hzBJIJC+IRxwOI4ipZ7eZbynxfI2234aqxYO25txuDCjYBGOc9aCw13Yul1qeDfUXNPck22BlrbR81tjkH+uJBriXfz4Yajsxgx/O07fLeVTA9rg/QfvB6HBA7r2Wz/AIW2r2wjIoEBw4gCMsognEyABVvZtBkclQzMm3gNuAJZUIYhSCSRn+Lmg/IFK7X8Qfg2rqb/AGemy5y+lkEGQW/LIwrxH5Y5kRHXi1xCpIIIIMEHBHqCKDzSlKBSlKBSlKBSlKBSlKBSlKBSlKD6BXfe7XYlvTaezo2O1433XjPiMPPkZ8uFHsvvXI/h92aL/aOnRvlDG4fcWlNyPvtj711yx3mK6w2DpXe5G/xYDAB2AJiDAzk9AD70Gz6G2VRIueJcCbXYE7JmZUHMj3PU1A1Nm78zvaN3wnRm2sQSWBQQeUgebEzxioup7YFtVtqAqiFAGAJaAPuT+5qI1u40yI+aPODJBhR5ZPm5np1zigkvd2bFEhRtGIAXbACquwkhsL7SMjmvNrVEWypW5EHcV2IZDZYW1Gd5luvr71G0t0yoX9agqSfn8svt6wvWQKzf8OsuGDr85G5IPnKgQASds4Hp/PIeO0LXgobgYlRAYkQRkCecZMc1U+ImSrgBiWIPnAbEFVOAJEkevHoNpsXFI8mDiUIV943L0MLxu5PoelYO0+x7dxjcWwjXDO+AqsykGQoM290kHdEmDnigpeydZZa4ba+VETcAFxM7VA6RyT9PepGs1ZBMHaqj5oYBpUgAODiCMxMTxkVXXu7oYtc0oVL1n/0w5cFT+m5+kNIYELMFZ6VHsdsbmEgq45Vuff2I9+PpQSTdA2ddp2SzxyByDAckgDiZbpNTNLqtoAl0XZt2DcCJmW3MST0wfTNQNLbVcG48AnzOQ5ySeYjB4+gqx0untscsW9vX70Fv2LqSYUM5VYBJyTjrwJNXem18N5eJxuI9cDn+lVIZVWAwUAH6Acn/AA1H07pdCvK3Ew6tAYY4YHgexoNs7Nvs1sOLnjlV8haULMCwbeUAVgVhQNmCs5nHO/ij8LPxCrqtMAuoKgNbZoN8wSAodi3jBVypJ3RzIztPZuoubhdYW948qAFsKWG6XgzIAbC4Ij3qzsXnWyh3lFtu7OLl6WcDcLYN04AYlZDcAjIIyH5PdCCQQQQYIP8AOvNb/wDGnsM2O0Td2BU1KLdABnzQFvAsME7xuJHO4GtAoFKUoFKUoFKUoFKUoFKUoFKUoNz+El4L2nbUiTct3ba/9zWmj94j711PtZ2Ty59DEjg1w7ut2t+F1un1B4tXkdo9Aw3f+M133tHRFzcFp7e8MGQknaQc8gExBmYPNBTaC3tYvuBLKrKAGDbSBIZmIUS20g8gfWvjkARtVQsqGD5UMJcy24SDHM/tUjX2wH2gkrMjJEEEsWdixJDYER1jqIhJaSJccncyyCslYYEAAOJmZmTn0oMpZrgOSFdiWH5gLAYTJYFThZjBz6kmZ+OY+VnAGI9s/pgz9pA5qAdcXLbFLMBJCx9hJgSYMA8wfSsytbIEyQRhhwc/KDn04A4NBk1veNEvWbVwM3jFiCvTaBJIJgAcwOBVo2rAtq1tC87SFJCGDEzuMSAZjnEVTNfCbBGSIB2n+GWndkY/iievpWT8aIksMY4A+kEUFtr9WRauFSFZQWBiQD1LAcj1MVrA7GTVObg2kAszOjAwxAhFYcEZJiR0qwsawWw7byFLF2JYsFJ5APKgdB0qPf7VcKfLtYQBwVkmFXcDEnBj3HrQana7MLXhYVpuboA3OcR8xz5RAJJM8VvvZ/dy5prTvqbtgBZCHcdpH6CcArJIxzWmdn3xa7QW65xc3KGDEgbmEH24+0mtt7S7ZOzYXcbiBvXEZkSYIgnGfX1igmLdIbbdZQYVCq232hypYneZlSoJzjp9Y1q1bAFxbVzKi1tKbfKHInwzChZkyB8vtUV9eSzljDBFY+aYKlxuWzM7ev8A1gD0Neb1rdgICGmWuEmVdpuoF3bgY6cDAkZoJi60IrHxTbSyQpCptUAFWQDB3eUhZBjzHANSX1XhutoKi2mlvzCbu8jznarE7drlT5scRxUS1qtxWd9tgW2puCltsjpypmfaRNedLbXL3N6FirXQLoZV2CD5hhVAEtETnjNBqXxn1oe1o1/UDeJJIzi0NwA+UEg49RXLave+fby6vUs1uRZTyWgZ+UEmSDkFiS0dJjpVFQKUpQKUpQKUpQKUpQKUpQKUpQBX6E7n3k1eg0r7gPyvAcx5t9vEE+67Wk+or891vvwx7yG2X0hYjxWD2jMRcAgj/UsD6qo60G/X7Zt+XazNMF2CicCSvovtJzP0EJiWYRjnMSFgSJyJqz10X08QDddQHeJP78gfc8e2TVK6EbIQY5JIJXykMQ3X0MczQZ7usCpGLYVSYIHh5bJJUQMmYHO72NfE2g7iDuGFDEeWJA2qOPKYyZiKhny7YxzMMQM5Jhsn+0+lZbN0iYXaJkGRknLEdeeeKBd1IJO/mI3BiDHPupz6g1lTtIAE7V2jORuA9D9ahapQHcsi52jfAkQsp8/lJ3ExtH19pFoqcFFA/hgEDMjA5IOcelBn0Paak+WFJJlQAJ6sSI6yST7+9T1dAQ0uWE+YNyCZhhEEcdJxzVbsMFSjsSHkrLK0EeYqGIkkyqkzEiK96ewJJa3AO0gmQT5YHknyQMcCghd4OyRdtnw1ChQSNuImZiAP8Ne+wO1vxGnRy48VPJcGZkGDx64P+oVbfg1CbVwI6k4AGSZzXPe5urLavUFP+W4Zh9Qfy8esE0G8WkYJtEpEAkOGYDJ+aDJ9F96XQHUttYB1JDKp8RJTJlpO49IGYA5r5rC2QOCZ/tz+/wC9Ybd1shwSDg8yZ5yM/egzHXputjcwubd6K3kLSOHleTHAgjJjFUnfjtfwuz/BjZcuuODllEm8WYAblLbRMCSPrVt2lrxprT3iFAUZnG9gpFtTGWJwvrAPEVyPtfti5qrhuXWlogAYCgcKqjAA/uTyTQQqUpQKUpQKUpQKUpQKUpQKUpQKUpQK9I5BBBIIMgjEehBrzSg6/wB0+/PjWk2wNVbnxR1uL/GCZkc7l6T6cXlyzb1Eva8r8taJke+09R7HNcJ02pa2wdGKspkMDBH0NdG7vd9Ld/aHK2dQOphbbnoR0Qn0OPQjgBeaywAPNt3cRAIUQVOTPI/vMzUO1cIAkQY4wPbgEgfSauL11bsC9Nt4iTJB9/p7zWAd3y+UuoPQk45zj6UEa8wI3yRAJMScBT8v8DZ5EzURGjbwsgnaCTOZmWg8dI6+1Xmn7ICGWuoF9Qf6RmpVy1pgCS7ORnAA+uTQa/Z1pkgGSpAIzgxI59jVrbO3LjJ+Uf8AtWW52qqj8tAqjm7dIAUf9xO0f3rn/eXv7JZNKecNfyCfXwwQCg/6j5j/ANNBs3a3efR2xdsXbs3GBRwquwUHDKGXG48GDAyPpV6Lvb2XYXbbtXZP6gvH73K5sTXyg62PiboVGFvn/wDGv97lV+s+LNsT4OlJPQ3HAH/6qD//AEK5pSgte3u81/WMDeeQvyoo2qs8wo6+5k+9VVKUClKUClKUClKUClKUClKUClKUClKUClKUClKUFn2d3l1FgbUuHZ/A0Mv2VpA+0Vb2u/8Ac/XZtH3G9f38xH8q1WlBttz4hPHl09oH1Yu38twqO/xA1P6PCT3FpCf3cNWtUoJnaPa97UNuvXHc/wDUZA+g4H2qHSlApSlApSlApSlApSlApSlApSlApSlB/9k="/>
          <p:cNvSpPr>
            <a:spLocks noChangeAspect="1" noChangeArrowheads="1"/>
          </p:cNvSpPr>
          <p:nvPr/>
        </p:nvSpPr>
        <p:spPr bwMode="auto">
          <a:xfrm>
            <a:off x="1679576" y="-1973263"/>
            <a:ext cx="4333875" cy="412432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350214" name="Picture 6" descr="http://www.teara.govt.nz/files/p-9047-niw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91544" y="4077072"/>
            <a:ext cx="2442210" cy="2324126"/>
          </a:xfrm>
          <a:prstGeom prst="rect">
            <a:avLst/>
          </a:prstGeom>
          <a:noFill/>
        </p:spPr>
      </p:pic>
      <p:pic>
        <p:nvPicPr>
          <p:cNvPr id="350216" name="Picture 8" descr="http://descentintotheicehouse.org.uk/wp-content/uploads/Capture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03912" y="3717032"/>
            <a:ext cx="4320480" cy="29326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26824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OIS2"/>
          <p:cNvPicPr>
            <a:picLocks noChangeAspect="1" noChangeArrowheads="1"/>
          </p:cNvPicPr>
          <p:nvPr/>
        </p:nvPicPr>
        <p:blipFill>
          <a:blip r:embed="rId2" cstate="print"/>
          <a:srcRect t="1679" b="2143"/>
          <a:stretch>
            <a:fillRect/>
          </a:stretch>
        </p:blipFill>
        <p:spPr bwMode="auto">
          <a:xfrm>
            <a:off x="5231905" y="0"/>
            <a:ext cx="4995763" cy="6858000"/>
          </a:xfrm>
          <a:prstGeom prst="rect">
            <a:avLst/>
          </a:prstGeom>
          <a:noFill/>
        </p:spPr>
      </p:pic>
      <p:sp>
        <p:nvSpPr>
          <p:cNvPr id="22531" name="Rectangle 3"/>
          <p:cNvSpPr>
            <a:spLocks noChangeArrowheads="1"/>
          </p:cNvSpPr>
          <p:nvPr/>
        </p:nvSpPr>
        <p:spPr bwMode="auto">
          <a:xfrm>
            <a:off x="1703513" y="188641"/>
            <a:ext cx="381816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 sz="2400" dirty="0">
                <a:latin typeface="+mj-lt"/>
              </a:rPr>
              <a:t>Izotopické složení mořské </a:t>
            </a:r>
          </a:p>
          <a:p>
            <a:r>
              <a:rPr lang="cs-CZ" sz="2400" dirty="0">
                <a:latin typeface="+mj-lt"/>
              </a:rPr>
              <a:t>vody v glaciálu a interglaciálu</a:t>
            </a:r>
          </a:p>
        </p:txBody>
      </p:sp>
      <p:sp>
        <p:nvSpPr>
          <p:cNvPr id="22532" name="Text Box 4"/>
          <p:cNvSpPr txBox="1">
            <a:spLocks noChangeArrowheads="1"/>
          </p:cNvSpPr>
          <p:nvPr/>
        </p:nvSpPr>
        <p:spPr bwMode="auto">
          <a:xfrm>
            <a:off x="3215680" y="6309320"/>
            <a:ext cx="203902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 sz="1600" dirty="0" err="1">
                <a:latin typeface="+mj-lt"/>
              </a:rPr>
              <a:t>Lowe</a:t>
            </a:r>
            <a:r>
              <a:rPr lang="cs-CZ" sz="1600" dirty="0">
                <a:latin typeface="+mj-lt"/>
              </a:rPr>
              <a:t> a </a:t>
            </a:r>
            <a:r>
              <a:rPr lang="cs-CZ" sz="1600" dirty="0" err="1">
                <a:latin typeface="+mj-lt"/>
              </a:rPr>
              <a:t>Walker</a:t>
            </a:r>
            <a:r>
              <a:rPr lang="cs-CZ" sz="1600" dirty="0">
                <a:latin typeface="+mj-lt"/>
              </a:rPr>
              <a:t> (1997)</a:t>
            </a:r>
          </a:p>
        </p:txBody>
      </p:sp>
    </p:spTree>
    <p:extLst>
      <p:ext uri="{BB962C8B-B14F-4D97-AF65-F5344CB8AC3E}">
        <p14:creationId xmlns:p14="http://schemas.microsoft.com/office/powerpoint/2010/main" val="27342735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1991545" y="260648"/>
            <a:ext cx="5073889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 sz="4000" dirty="0">
                <a:latin typeface="+mj-lt"/>
              </a:rPr>
              <a:t>Kontinentální zalednění</a:t>
            </a:r>
          </a:p>
        </p:txBody>
      </p:sp>
      <p:pic>
        <p:nvPicPr>
          <p:cNvPr id="342018" name="Picture 2" descr="http://upload.wikimedia.org/wikipedia/commons/5/5c/Perito_Moreno_Glacier_Patagonia_Argentina_Luca_Galuzzi_20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27649" y="1316766"/>
            <a:ext cx="7451179" cy="496745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88729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 Box 1027"/>
          <p:cNvSpPr txBox="1">
            <a:spLocks noChangeArrowheads="1"/>
          </p:cNvSpPr>
          <p:nvPr/>
        </p:nvSpPr>
        <p:spPr bwMode="auto">
          <a:xfrm>
            <a:off x="2063552" y="228601"/>
            <a:ext cx="5327762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cs-CZ" sz="2200" dirty="0">
                <a:latin typeface="Arial" charset="0"/>
              </a:rPr>
              <a:t>Zalednění severní polokoule</a:t>
            </a:r>
          </a:p>
        </p:txBody>
      </p:sp>
      <p:sp>
        <p:nvSpPr>
          <p:cNvPr id="6148" name="Text Box 1028"/>
          <p:cNvSpPr txBox="1">
            <a:spLocks noChangeArrowheads="1"/>
          </p:cNvSpPr>
          <p:nvPr/>
        </p:nvSpPr>
        <p:spPr bwMode="auto">
          <a:xfrm>
            <a:off x="7104113" y="6453337"/>
            <a:ext cx="336136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 sz="1200" dirty="0">
                <a:latin typeface="Arial" charset="0"/>
                <a:cs typeface="Times New Roman" pitchFamily="18" charset="0"/>
              </a:rPr>
              <a:t>http://www.</a:t>
            </a:r>
            <a:r>
              <a:rPr lang="cs-CZ" sz="1200" dirty="0" err="1">
                <a:latin typeface="Arial" charset="0"/>
                <a:cs typeface="Times New Roman" pitchFamily="18" charset="0"/>
              </a:rPr>
              <a:t>qpg.geog.cam.ac.uk</a:t>
            </a:r>
            <a:r>
              <a:rPr lang="cs-CZ" sz="1200" dirty="0">
                <a:latin typeface="Arial" charset="0"/>
                <a:cs typeface="Times New Roman" pitchFamily="18" charset="0"/>
              </a:rPr>
              <a:t>/</a:t>
            </a:r>
            <a:r>
              <a:rPr lang="cs-CZ" sz="1200" dirty="0" err="1">
                <a:latin typeface="Arial" charset="0"/>
                <a:cs typeface="Times New Roman" pitchFamily="18" charset="0"/>
              </a:rPr>
              <a:t>lgmextent.html</a:t>
            </a:r>
            <a:endParaRPr lang="cs-CZ" sz="1200" dirty="0">
              <a:latin typeface="Arial" charset="0"/>
            </a:endParaRPr>
          </a:p>
        </p:txBody>
      </p:sp>
      <p:pic>
        <p:nvPicPr>
          <p:cNvPr id="338946" name="Picture 2" descr="lgm max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31705" y="692696"/>
            <a:ext cx="5667375" cy="566737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01758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rez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8800" y="831850"/>
            <a:ext cx="8610600" cy="602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1" name="Text Box 3"/>
          <p:cNvSpPr txBox="1">
            <a:spLocks noChangeArrowheads="1"/>
          </p:cNvSpPr>
          <p:nvPr/>
        </p:nvSpPr>
        <p:spPr bwMode="auto">
          <a:xfrm>
            <a:off x="3962400" y="228600"/>
            <a:ext cx="4071938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 sz="2200">
                <a:latin typeface="Arial" charset="0"/>
              </a:rPr>
              <a:t>Sedimentární prostředí ledovce</a:t>
            </a:r>
          </a:p>
        </p:txBody>
      </p:sp>
      <p:sp>
        <p:nvSpPr>
          <p:cNvPr id="22532" name="Text Box 4"/>
          <p:cNvSpPr txBox="1">
            <a:spLocks noChangeArrowheads="1"/>
          </p:cNvSpPr>
          <p:nvPr/>
        </p:nvSpPr>
        <p:spPr bwMode="auto">
          <a:xfrm>
            <a:off x="9164638" y="6629400"/>
            <a:ext cx="1503362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 sz="1200">
                <a:latin typeface="Times New Roman" pitchFamily="18" charset="0"/>
              </a:rPr>
              <a:t>Lowe, Walker (1997)</a:t>
            </a:r>
          </a:p>
        </p:txBody>
      </p:sp>
    </p:spTree>
    <p:extLst>
      <p:ext uri="{BB962C8B-B14F-4D97-AF65-F5344CB8AC3E}">
        <p14:creationId xmlns:p14="http://schemas.microsoft.com/office/powerpoint/2010/main" val="2771611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2700"/>
            <a:ext cx="9144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8926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mocnostfenosca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2505" y="1054281"/>
            <a:ext cx="5719011" cy="5666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3" name="Text Box 3"/>
          <p:cNvSpPr txBox="1">
            <a:spLocks noChangeArrowheads="1"/>
          </p:cNvSpPr>
          <p:nvPr/>
        </p:nvSpPr>
        <p:spPr bwMode="auto">
          <a:xfrm>
            <a:off x="2819401" y="228601"/>
            <a:ext cx="5867953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 sz="2200" dirty="0">
                <a:latin typeface="+mj-lt"/>
              </a:rPr>
              <a:t>Mocnost skandinávského kontinentálního ledovce</a:t>
            </a:r>
          </a:p>
        </p:txBody>
      </p:sp>
      <p:sp>
        <p:nvSpPr>
          <p:cNvPr id="10244" name="Text Box 4"/>
          <p:cNvSpPr txBox="1">
            <a:spLocks noChangeArrowheads="1"/>
          </p:cNvSpPr>
          <p:nvPr/>
        </p:nvSpPr>
        <p:spPr bwMode="auto">
          <a:xfrm>
            <a:off x="9164638" y="6583364"/>
            <a:ext cx="1503362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 sz="1200">
                <a:latin typeface="Times New Roman" pitchFamily="18" charset="0"/>
              </a:rPr>
              <a:t>Lowe, Walker (1997)</a:t>
            </a:r>
          </a:p>
        </p:txBody>
      </p:sp>
      <p:pic>
        <p:nvPicPr>
          <p:cNvPr id="5" name="Picture 1027" descr="rebound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31305" y="920750"/>
            <a:ext cx="6172200" cy="593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39884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1410" name="Picture 2" descr="Full-size image (342 K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03512" y="126332"/>
            <a:ext cx="5112568" cy="6254996"/>
          </a:xfrm>
          <a:prstGeom prst="rect">
            <a:avLst/>
          </a:prstGeom>
          <a:noFill/>
        </p:spPr>
      </p:pic>
      <p:sp>
        <p:nvSpPr>
          <p:cNvPr id="5" name="Nadpis 1"/>
          <p:cNvSpPr txBox="1">
            <a:spLocks/>
          </p:cNvSpPr>
          <p:nvPr/>
        </p:nvSpPr>
        <p:spPr>
          <a:xfrm>
            <a:off x="7464152" y="4725144"/>
            <a:ext cx="2808312" cy="16561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>
              <a:spcBef>
                <a:spcPct val="0"/>
              </a:spcBef>
              <a:defRPr/>
            </a:pPr>
            <a:r>
              <a:rPr lang="cs-CZ" sz="2000" dirty="0" err="1">
                <a:latin typeface="+mj-lt"/>
                <a:ea typeface="+mj-ea"/>
                <a:cs typeface="+mj-cs"/>
              </a:rPr>
              <a:t>Dehls</a:t>
            </a:r>
            <a:r>
              <a:rPr lang="cs-CZ" sz="2000" dirty="0">
                <a:latin typeface="+mj-lt"/>
                <a:ea typeface="+mj-ea"/>
                <a:cs typeface="+mj-cs"/>
              </a:rPr>
              <a:t> </a:t>
            </a:r>
            <a:r>
              <a:rPr lang="cs-CZ" sz="2000" dirty="0" err="1">
                <a:latin typeface="+mj-lt"/>
                <a:ea typeface="+mj-ea"/>
                <a:cs typeface="+mj-cs"/>
              </a:rPr>
              <a:t>et</a:t>
            </a:r>
            <a:r>
              <a:rPr lang="cs-CZ" sz="2000" dirty="0">
                <a:latin typeface="+mj-lt"/>
                <a:ea typeface="+mj-ea"/>
                <a:cs typeface="+mj-cs"/>
              </a:rPr>
              <a:t> </a:t>
            </a:r>
            <a:r>
              <a:rPr lang="cs-CZ" sz="2000" dirty="0" err="1">
                <a:latin typeface="+mj-lt"/>
                <a:ea typeface="+mj-ea"/>
                <a:cs typeface="+mj-cs"/>
              </a:rPr>
              <a:t>al</a:t>
            </a:r>
            <a:r>
              <a:rPr lang="cs-CZ" sz="2000" dirty="0">
                <a:latin typeface="+mj-lt"/>
                <a:ea typeface="+mj-ea"/>
                <a:cs typeface="+mj-cs"/>
              </a:rPr>
              <a:t>. 2000, QSR 19, 1447 - 1460</a:t>
            </a: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7176120" y="260648"/>
            <a:ext cx="3312368" cy="20882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lvl="0">
              <a:spcBef>
                <a:spcPct val="0"/>
              </a:spcBef>
            </a:pPr>
            <a:r>
              <a:rPr lang="en-US" dirty="0"/>
              <a:t>A shaded relief map of </a:t>
            </a:r>
            <a:r>
              <a:rPr lang="en-US" dirty="0" err="1"/>
              <a:t>Fennoscandia</a:t>
            </a:r>
            <a:r>
              <a:rPr lang="en-US" dirty="0"/>
              <a:t>, showing the current apparent uplift rates (in mm/yr) as well as the locations of earthquakes with magnitudes greater than 3.0 since 1965</a:t>
            </a:r>
            <a:endParaRPr lang="cs-CZ" sz="2000" dirty="0"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9197642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morav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1916832"/>
            <a:ext cx="5867400" cy="4789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1" name="Text Box 3"/>
          <p:cNvSpPr txBox="1">
            <a:spLocks noChangeArrowheads="1"/>
          </p:cNvSpPr>
          <p:nvPr/>
        </p:nvSpPr>
        <p:spPr bwMode="auto">
          <a:xfrm>
            <a:off x="1590675" y="115889"/>
            <a:ext cx="4687822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 sz="2200" dirty="0">
                <a:latin typeface="+mj-lt"/>
              </a:rPr>
              <a:t>Pleistocenní zalednění Moravy a </a:t>
            </a:r>
            <a:r>
              <a:rPr lang="cs-CZ" sz="2200" dirty="0" err="1">
                <a:latin typeface="+mj-lt"/>
              </a:rPr>
              <a:t>Slezka</a:t>
            </a:r>
            <a:r>
              <a:rPr lang="cs-CZ" sz="2200" dirty="0">
                <a:latin typeface="+mj-lt"/>
              </a:rPr>
              <a:t> </a:t>
            </a:r>
          </a:p>
        </p:txBody>
      </p:sp>
      <p:sp>
        <p:nvSpPr>
          <p:cNvPr id="27652" name="Text Box 4"/>
          <p:cNvSpPr txBox="1">
            <a:spLocks noChangeArrowheads="1"/>
          </p:cNvSpPr>
          <p:nvPr/>
        </p:nvSpPr>
        <p:spPr bwMode="auto">
          <a:xfrm>
            <a:off x="7824192" y="6453337"/>
            <a:ext cx="1738312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 sz="1200" dirty="0">
                <a:latin typeface="Arial" charset="0"/>
              </a:rPr>
              <a:t>Růžičková </a:t>
            </a:r>
            <a:r>
              <a:rPr lang="cs-CZ" sz="1200" dirty="0" err="1">
                <a:latin typeface="Arial" charset="0"/>
              </a:rPr>
              <a:t>et</a:t>
            </a:r>
            <a:r>
              <a:rPr lang="cs-CZ" sz="1200" dirty="0">
                <a:latin typeface="Arial" charset="0"/>
              </a:rPr>
              <a:t> </a:t>
            </a:r>
            <a:r>
              <a:rPr lang="cs-CZ" sz="1200" dirty="0" err="1">
                <a:latin typeface="Arial" charset="0"/>
              </a:rPr>
              <a:t>al</a:t>
            </a:r>
            <a:r>
              <a:rPr lang="cs-CZ" sz="1200" dirty="0">
                <a:latin typeface="Arial" charset="0"/>
              </a:rPr>
              <a:t>. (2003)</a:t>
            </a:r>
          </a:p>
        </p:txBody>
      </p:sp>
      <p:pic>
        <p:nvPicPr>
          <p:cNvPr id="27654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35526" y="692697"/>
            <a:ext cx="5832475" cy="314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7655" name="Text Box 7"/>
          <p:cNvSpPr txBox="1">
            <a:spLocks noChangeArrowheads="1"/>
          </p:cNvSpPr>
          <p:nvPr/>
        </p:nvSpPr>
        <p:spPr bwMode="auto">
          <a:xfrm>
            <a:off x="9120336" y="3861049"/>
            <a:ext cx="1376362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 sz="1200" dirty="0">
                <a:latin typeface="Arial" charset="0"/>
              </a:rPr>
              <a:t>Nývlt </a:t>
            </a:r>
            <a:r>
              <a:rPr lang="cs-CZ" sz="1200" dirty="0" err="1">
                <a:latin typeface="Arial" charset="0"/>
              </a:rPr>
              <a:t>et</a:t>
            </a:r>
            <a:r>
              <a:rPr lang="cs-CZ" sz="1200" dirty="0">
                <a:latin typeface="Arial" charset="0"/>
              </a:rPr>
              <a:t> </a:t>
            </a:r>
            <a:r>
              <a:rPr lang="cs-CZ" sz="1200" dirty="0" err="1">
                <a:latin typeface="Arial" charset="0"/>
              </a:rPr>
              <a:t>al</a:t>
            </a:r>
            <a:r>
              <a:rPr lang="cs-CZ" sz="1200" dirty="0">
                <a:latin typeface="Arial" charset="0"/>
              </a:rPr>
              <a:t>. (2011)</a:t>
            </a:r>
            <a:endParaRPr lang="en-US" sz="12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5500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sevCech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03513" y="764705"/>
            <a:ext cx="5724525" cy="3706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5" name="Text Box 3"/>
          <p:cNvSpPr txBox="1">
            <a:spLocks noChangeArrowheads="1"/>
          </p:cNvSpPr>
          <p:nvPr/>
        </p:nvSpPr>
        <p:spPr bwMode="auto">
          <a:xfrm>
            <a:off x="1703512" y="188641"/>
            <a:ext cx="506670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 sz="2400" dirty="0">
                <a:latin typeface="+mj-lt"/>
              </a:rPr>
              <a:t>Kontinentální zalednění severních Čech</a:t>
            </a:r>
          </a:p>
        </p:txBody>
      </p:sp>
      <p:sp>
        <p:nvSpPr>
          <p:cNvPr id="28676" name="Text Box 4"/>
          <p:cNvSpPr txBox="1">
            <a:spLocks noChangeArrowheads="1"/>
          </p:cNvSpPr>
          <p:nvPr/>
        </p:nvSpPr>
        <p:spPr bwMode="auto">
          <a:xfrm>
            <a:off x="1703512" y="4797152"/>
            <a:ext cx="1738312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 sz="1200" dirty="0">
                <a:latin typeface="Arial" charset="0"/>
              </a:rPr>
              <a:t>Růžičková </a:t>
            </a:r>
            <a:r>
              <a:rPr lang="cs-CZ" sz="1200" dirty="0" err="1">
                <a:latin typeface="Arial" charset="0"/>
              </a:rPr>
              <a:t>et</a:t>
            </a:r>
            <a:r>
              <a:rPr lang="cs-CZ" sz="1200" dirty="0">
                <a:latin typeface="Arial" charset="0"/>
              </a:rPr>
              <a:t> </a:t>
            </a:r>
            <a:r>
              <a:rPr lang="cs-CZ" sz="1200" dirty="0" err="1">
                <a:latin typeface="Arial" charset="0"/>
              </a:rPr>
              <a:t>al</a:t>
            </a:r>
            <a:r>
              <a:rPr lang="cs-CZ" sz="1200" dirty="0">
                <a:latin typeface="Arial" charset="0"/>
              </a:rPr>
              <a:t>. (2003)</a:t>
            </a:r>
          </a:p>
        </p:txBody>
      </p:sp>
      <p:pic>
        <p:nvPicPr>
          <p:cNvPr id="28678" name="Picture 6"/>
          <p:cNvPicPr>
            <a:picLocks noChangeAspect="1" noChangeArrowheads="1"/>
          </p:cNvPicPr>
          <p:nvPr/>
        </p:nvPicPr>
        <p:blipFill>
          <a:blip r:embed="rId3" cstate="print"/>
          <a:srcRect t="19878" r="23923"/>
          <a:stretch>
            <a:fillRect/>
          </a:stretch>
        </p:blipFill>
        <p:spPr bwMode="auto">
          <a:xfrm>
            <a:off x="6204248" y="4005064"/>
            <a:ext cx="4463752" cy="2852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8679" name="Text Box 7"/>
          <p:cNvSpPr txBox="1">
            <a:spLocks noChangeArrowheads="1"/>
          </p:cNvSpPr>
          <p:nvPr/>
        </p:nvSpPr>
        <p:spPr bwMode="auto">
          <a:xfrm>
            <a:off x="9048328" y="3645025"/>
            <a:ext cx="1376362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 sz="1200" dirty="0">
                <a:latin typeface="Arial" charset="0"/>
              </a:rPr>
              <a:t>Nývlt </a:t>
            </a:r>
            <a:r>
              <a:rPr lang="cs-CZ" sz="1200" dirty="0" err="1">
                <a:latin typeface="Arial" charset="0"/>
              </a:rPr>
              <a:t>et</a:t>
            </a:r>
            <a:r>
              <a:rPr lang="cs-CZ" sz="1200" dirty="0">
                <a:latin typeface="Arial" charset="0"/>
              </a:rPr>
              <a:t> </a:t>
            </a:r>
            <a:r>
              <a:rPr lang="cs-CZ" sz="1200" dirty="0" err="1">
                <a:latin typeface="Arial" charset="0"/>
              </a:rPr>
              <a:t>al</a:t>
            </a:r>
            <a:r>
              <a:rPr lang="cs-CZ" sz="1200" dirty="0">
                <a:latin typeface="Arial" charset="0"/>
              </a:rPr>
              <a:t>. (2011)</a:t>
            </a:r>
            <a:endParaRPr lang="en-US" sz="12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545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orskecz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73938" y="548680"/>
            <a:ext cx="4786210" cy="6309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5" name="Text Box 3"/>
          <p:cNvSpPr txBox="1">
            <a:spLocks noChangeArrowheads="1"/>
          </p:cNvSpPr>
          <p:nvPr/>
        </p:nvSpPr>
        <p:spPr bwMode="auto">
          <a:xfrm>
            <a:off x="1775521" y="188641"/>
            <a:ext cx="3836243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 sz="2200" dirty="0">
                <a:latin typeface="+mj-lt"/>
              </a:rPr>
              <a:t>Horský ledovec a jeho uloženiny</a:t>
            </a:r>
          </a:p>
        </p:txBody>
      </p:sp>
      <p:sp>
        <p:nvSpPr>
          <p:cNvPr id="18436" name="Text Box 4"/>
          <p:cNvSpPr txBox="1">
            <a:spLocks noChangeArrowheads="1"/>
          </p:cNvSpPr>
          <p:nvPr/>
        </p:nvSpPr>
        <p:spPr bwMode="auto">
          <a:xfrm>
            <a:off x="8670926" y="6434139"/>
            <a:ext cx="1738313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 sz="1200">
                <a:latin typeface="Arial" charset="0"/>
              </a:rPr>
              <a:t>Růžičková et al. (2003)</a:t>
            </a:r>
          </a:p>
        </p:txBody>
      </p:sp>
    </p:spTree>
    <p:extLst>
      <p:ext uri="{BB962C8B-B14F-4D97-AF65-F5344CB8AC3E}">
        <p14:creationId xmlns:p14="http://schemas.microsoft.com/office/powerpoint/2010/main" val="649342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Text Box 3"/>
          <p:cNvSpPr txBox="1">
            <a:spLocks noChangeArrowheads="1"/>
          </p:cNvSpPr>
          <p:nvPr/>
        </p:nvSpPr>
        <p:spPr bwMode="auto">
          <a:xfrm>
            <a:off x="3946525" y="292100"/>
            <a:ext cx="18415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en-US" sz="2200">
              <a:latin typeface="Arial" charset="0"/>
            </a:endParaRPr>
          </a:p>
        </p:txBody>
      </p:sp>
      <p:sp>
        <p:nvSpPr>
          <p:cNvPr id="9220" name="Text Box 4"/>
          <p:cNvSpPr txBox="1">
            <a:spLocks noChangeArrowheads="1"/>
          </p:cNvSpPr>
          <p:nvPr/>
        </p:nvSpPr>
        <p:spPr bwMode="auto">
          <a:xfrm>
            <a:off x="4267201" y="228600"/>
            <a:ext cx="3478213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 sz="2200">
                <a:latin typeface="Arial" charset="0"/>
              </a:rPr>
              <a:t>Pleistocenní zalednění Alp</a:t>
            </a:r>
          </a:p>
        </p:txBody>
      </p:sp>
      <p:sp>
        <p:nvSpPr>
          <p:cNvPr id="9221" name="Text Box 5"/>
          <p:cNvSpPr txBox="1">
            <a:spLocks noChangeArrowheads="1"/>
          </p:cNvSpPr>
          <p:nvPr/>
        </p:nvSpPr>
        <p:spPr bwMode="auto">
          <a:xfrm>
            <a:off x="1752601" y="6276976"/>
            <a:ext cx="870267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cs-CZ" sz="1600"/>
              <a:t>Sněžná (firnová) čára se v posledním glaciálu nacházela o 1200 m níže než dnes, ve stř. pleistocénu o 1300-1400 m níže než v současné době</a:t>
            </a:r>
            <a:r>
              <a:rPr lang="cs-CZ" sz="1600">
                <a:latin typeface="Arial" charset="0"/>
              </a:rPr>
              <a:t>                                    </a:t>
            </a:r>
            <a:r>
              <a:rPr lang="cs-CZ" sz="1200">
                <a:latin typeface="Arial" charset="0"/>
              </a:rPr>
              <a:t>Fitzsimons a Veit, 2001</a:t>
            </a:r>
          </a:p>
        </p:txBody>
      </p:sp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82888" y="692151"/>
            <a:ext cx="6913562" cy="558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703442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847528" y="6381328"/>
            <a:ext cx="65527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Developments in Quaternary</a:t>
            </a:r>
            <a:r>
              <a:rPr lang="cs-CZ" dirty="0"/>
              <a:t> </a:t>
            </a:r>
            <a:r>
              <a:rPr lang="en-US" dirty="0"/>
              <a:t>Science, Vol.15,</a:t>
            </a:r>
            <a:endParaRPr lang="cs-CZ" dirty="0"/>
          </a:p>
        </p:txBody>
      </p:sp>
      <p:pic>
        <p:nvPicPr>
          <p:cNvPr id="385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91544" y="908720"/>
            <a:ext cx="7356004" cy="53658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1027"/>
          <p:cNvSpPr txBox="1">
            <a:spLocks noChangeArrowheads="1"/>
          </p:cNvSpPr>
          <p:nvPr/>
        </p:nvSpPr>
        <p:spPr bwMode="auto">
          <a:xfrm>
            <a:off x="2063552" y="228601"/>
            <a:ext cx="5327762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cs-CZ" sz="2200" dirty="0">
                <a:latin typeface="Arial" charset="0"/>
              </a:rPr>
              <a:t>Zalednění Krkonoš</a:t>
            </a:r>
          </a:p>
        </p:txBody>
      </p:sp>
    </p:spTree>
    <p:extLst>
      <p:ext uri="{BB962C8B-B14F-4D97-AF65-F5344CB8AC3E}">
        <p14:creationId xmlns:p14="http://schemas.microsoft.com/office/powerpoint/2010/main" val="390318206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altLang="cs-CZ" smtClean="0"/>
          </a:p>
        </p:txBody>
      </p:sp>
      <p:pic>
        <p:nvPicPr>
          <p:cNvPr id="5123" name="Picture 2" descr="Fig1_colo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1" y="490538"/>
            <a:ext cx="8316913" cy="6367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6"/>
          <p:cNvSpPr>
            <a:spLocks noGrp="1"/>
          </p:cNvSpPr>
          <p:nvPr>
            <p:ph type="title"/>
          </p:nvPr>
        </p:nvSpPr>
        <p:spPr>
          <a:xfrm>
            <a:off x="1703389" y="1"/>
            <a:ext cx="8785225" cy="549275"/>
          </a:xfrm>
        </p:spPr>
        <p:txBody>
          <a:bodyPr/>
          <a:lstStyle/>
          <a:p>
            <a:pPr algn="l">
              <a:defRPr/>
            </a:pPr>
            <a:r>
              <a:rPr lang="cs-CZ" sz="20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ČERNÉ JEZERO – MORÉNA (GEOMORFOLOGICAL SITUATION)</a:t>
            </a:r>
          </a:p>
        </p:txBody>
      </p:sp>
    </p:spTree>
    <p:extLst>
      <p:ext uri="{BB962C8B-B14F-4D97-AF65-F5344CB8AC3E}">
        <p14:creationId xmlns:p14="http://schemas.microsoft.com/office/powerpoint/2010/main" val="67917948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 smtClean="0"/>
          </a:p>
        </p:txBody>
      </p:sp>
      <p:sp>
        <p:nvSpPr>
          <p:cNvPr id="6147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cs-CZ" altLang="cs-CZ" smtClean="0"/>
          </a:p>
        </p:txBody>
      </p:sp>
      <p:pic>
        <p:nvPicPr>
          <p:cNvPr id="6148" name="Picture 4" descr="DSCF599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0"/>
            <a:ext cx="5143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9" name="Picture 5" descr="DSCF5334"/>
          <p:cNvPicPr>
            <a:picLocks noChangeAspect="1" noChangeArrowheads="1"/>
          </p:cNvPicPr>
          <p:nvPr/>
        </p:nvPicPr>
        <p:blipFill>
          <a:blip r:embed="rId3" cstate="print"/>
          <a:srcRect l="12500"/>
          <a:stretch>
            <a:fillRect/>
          </a:stretch>
        </p:blipFill>
        <p:spPr bwMode="auto">
          <a:xfrm>
            <a:off x="6167438" y="0"/>
            <a:ext cx="450056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326" name="Rectangle 6"/>
          <p:cNvSpPr>
            <a:spLocks/>
          </p:cNvSpPr>
          <p:nvPr/>
        </p:nvSpPr>
        <p:spPr bwMode="auto">
          <a:xfrm>
            <a:off x="3935413" y="0"/>
            <a:ext cx="5040312" cy="692150"/>
          </a:xfrm>
          <a:prstGeom prst="rect">
            <a:avLst/>
          </a:prstGeom>
          <a:solidFill>
            <a:srgbClr val="F8F8F8">
              <a:alpha val="47059"/>
            </a:srgbClr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cs-CZ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ČERNÉ JEZERO - MORÉNA</a:t>
            </a:r>
          </a:p>
        </p:txBody>
      </p:sp>
    </p:spTree>
    <p:extLst>
      <p:ext uri="{BB962C8B-B14F-4D97-AF65-F5344CB8AC3E}">
        <p14:creationId xmlns:p14="http://schemas.microsoft.com/office/powerpoint/2010/main" val="656393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altLang="cs-CZ" smtClean="0"/>
          </a:p>
        </p:txBody>
      </p:sp>
      <p:pic>
        <p:nvPicPr>
          <p:cNvPr id="7171" name="Picture 2" descr="Fig2_colo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1" y="658814"/>
            <a:ext cx="8964613" cy="6199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6"/>
          <p:cNvSpPr>
            <a:spLocks noGrp="1"/>
          </p:cNvSpPr>
          <p:nvPr>
            <p:ph type="title"/>
          </p:nvPr>
        </p:nvSpPr>
        <p:spPr>
          <a:xfrm>
            <a:off x="1847851" y="1"/>
            <a:ext cx="8075613" cy="777875"/>
          </a:xfrm>
        </p:spPr>
        <p:txBody>
          <a:bodyPr/>
          <a:lstStyle/>
          <a:p>
            <a:pPr algn="l">
              <a:defRPr/>
            </a:pPr>
            <a:r>
              <a:rPr lang="cs-CZ" sz="20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ČERNÉ JEZERO – MORÉNA  PROFILE</a:t>
            </a:r>
          </a:p>
        </p:txBody>
      </p:sp>
    </p:spTree>
    <p:extLst>
      <p:ext uri="{BB962C8B-B14F-4D97-AF65-F5344CB8AC3E}">
        <p14:creationId xmlns:p14="http://schemas.microsoft.com/office/powerpoint/2010/main" val="35119253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9075" y="914400"/>
            <a:ext cx="921385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03206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altLang="cs-CZ" smtClean="0"/>
          </a:p>
        </p:txBody>
      </p:sp>
      <p:sp>
        <p:nvSpPr>
          <p:cNvPr id="9219" name="Rectangle 2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 altLang="cs-CZ"/>
          </a:p>
        </p:txBody>
      </p:sp>
      <p:pic>
        <p:nvPicPr>
          <p:cNvPr id="9220" name="Picture 1" descr="Fig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1" y="912813"/>
            <a:ext cx="8964613" cy="596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6"/>
          <p:cNvSpPr>
            <a:spLocks/>
          </p:cNvSpPr>
          <p:nvPr/>
        </p:nvSpPr>
        <p:spPr bwMode="auto">
          <a:xfrm>
            <a:off x="1992313" y="1"/>
            <a:ext cx="6983412" cy="620713"/>
          </a:xfrm>
          <a:prstGeom prst="rect">
            <a:avLst/>
          </a:prstGeom>
          <a:solidFill>
            <a:srgbClr val="F8F8F8">
              <a:alpha val="47059"/>
            </a:srgbClr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cs-CZ" sz="2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ČERNÉ JEZERO – MORÉNA    POLLEN PROFILE</a:t>
            </a:r>
          </a:p>
        </p:txBody>
      </p:sp>
    </p:spTree>
    <p:extLst>
      <p:ext uri="{BB962C8B-B14F-4D97-AF65-F5344CB8AC3E}">
        <p14:creationId xmlns:p14="http://schemas.microsoft.com/office/powerpoint/2010/main" val="177564305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moren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228600"/>
            <a:ext cx="9144000" cy="645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8929688" y="6583364"/>
            <a:ext cx="1738312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 sz="1200">
                <a:latin typeface="Arial" charset="0"/>
              </a:rPr>
              <a:t>Růžičková et al. (2003)</a:t>
            </a:r>
          </a:p>
        </p:txBody>
      </p:sp>
    </p:spTree>
    <p:extLst>
      <p:ext uri="{BB962C8B-B14F-4D97-AF65-F5344CB8AC3E}">
        <p14:creationId xmlns:p14="http://schemas.microsoft.com/office/powerpoint/2010/main" val="138259519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ext Box 1026"/>
          <p:cNvSpPr txBox="1">
            <a:spLocks noChangeArrowheads="1"/>
          </p:cNvSpPr>
          <p:nvPr/>
        </p:nvSpPr>
        <p:spPr bwMode="auto">
          <a:xfrm>
            <a:off x="1919536" y="476673"/>
            <a:ext cx="6192688" cy="3323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cs-CZ" sz="2400" b="1" dirty="0" err="1"/>
              <a:t>Periglaciální</a:t>
            </a:r>
            <a:r>
              <a:rPr lang="cs-CZ" sz="2400" b="1" dirty="0"/>
              <a:t> procesy</a:t>
            </a:r>
          </a:p>
          <a:p>
            <a:endParaRPr lang="cs-CZ" sz="2400" dirty="0"/>
          </a:p>
          <a:p>
            <a:pPr>
              <a:buFontTx/>
              <a:buChar char="-"/>
            </a:pPr>
            <a:r>
              <a:rPr lang="cs-CZ" sz="2400" dirty="0"/>
              <a:t> permafrost, </a:t>
            </a:r>
            <a:r>
              <a:rPr lang="cs-CZ" sz="2400" dirty="0" err="1"/>
              <a:t>geliflukce</a:t>
            </a:r>
            <a:r>
              <a:rPr lang="cs-CZ" sz="2400" dirty="0"/>
              <a:t> </a:t>
            </a:r>
          </a:p>
          <a:p>
            <a:r>
              <a:rPr lang="cs-CZ" sz="2400" dirty="0"/>
              <a:t>- mechanické (mrazové) zvětrávání </a:t>
            </a:r>
          </a:p>
          <a:p>
            <a:pPr>
              <a:buFontTx/>
              <a:buChar char="-"/>
            </a:pPr>
            <a:r>
              <a:rPr lang="cs-CZ" sz="2400" dirty="0"/>
              <a:t> eolická činnost</a:t>
            </a:r>
          </a:p>
          <a:p>
            <a:pPr>
              <a:buFontTx/>
              <a:buChar char="-"/>
            </a:pPr>
            <a:r>
              <a:rPr lang="cs-CZ" sz="2400" dirty="0"/>
              <a:t> říční činnost </a:t>
            </a:r>
          </a:p>
          <a:p>
            <a:pPr>
              <a:buFontTx/>
              <a:buChar char="-"/>
            </a:pPr>
            <a:r>
              <a:rPr lang="cs-CZ" sz="2400" dirty="0"/>
              <a:t> svahové procesy</a:t>
            </a:r>
          </a:p>
          <a:p>
            <a:r>
              <a:rPr lang="cs-CZ" sz="2400" dirty="0"/>
              <a:t>- denudační a akumulační oblasti ČR</a:t>
            </a:r>
          </a:p>
          <a:p>
            <a:pPr>
              <a:buFontTx/>
              <a:buChar char="-"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91755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4" descr="permafrost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63976" y="836614"/>
            <a:ext cx="4075113" cy="6021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3" name="Text Box 5"/>
          <p:cNvSpPr txBox="1">
            <a:spLocks noChangeArrowheads="1"/>
          </p:cNvSpPr>
          <p:nvPr/>
        </p:nvSpPr>
        <p:spPr bwMode="auto">
          <a:xfrm>
            <a:off x="1703389" y="260350"/>
            <a:ext cx="8347075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 sz="2200">
                <a:latin typeface="Arial" charset="0"/>
              </a:rPr>
              <a:t>Rozšíření permafrostu na s. polokouli dnes a v blízké budoucnosti</a:t>
            </a:r>
          </a:p>
        </p:txBody>
      </p:sp>
      <p:sp>
        <p:nvSpPr>
          <p:cNvPr id="46084" name="Text Box 6"/>
          <p:cNvSpPr txBox="1">
            <a:spLocks noChangeArrowheads="1"/>
          </p:cNvSpPr>
          <p:nvPr/>
        </p:nvSpPr>
        <p:spPr bwMode="auto">
          <a:xfrm>
            <a:off x="8867776" y="6553200"/>
            <a:ext cx="18002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 sz="1400">
                <a:latin typeface="Arial" charset="0"/>
              </a:rPr>
              <a:t>National Geographic</a:t>
            </a:r>
          </a:p>
        </p:txBody>
      </p:sp>
    </p:spTree>
    <p:extLst>
      <p:ext uri="{BB962C8B-B14F-4D97-AF65-F5344CB8AC3E}">
        <p14:creationId xmlns:p14="http://schemas.microsoft.com/office/powerpoint/2010/main" val="4215630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4" descr="permafrost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11824" y="-8799"/>
            <a:ext cx="4752528" cy="6866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07" name="Text Box 5"/>
          <p:cNvSpPr txBox="1">
            <a:spLocks noChangeArrowheads="1"/>
          </p:cNvSpPr>
          <p:nvPr/>
        </p:nvSpPr>
        <p:spPr bwMode="auto">
          <a:xfrm>
            <a:off x="1703512" y="260649"/>
            <a:ext cx="278929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 sz="2200" dirty="0">
                <a:latin typeface="+mj-lt"/>
              </a:rPr>
              <a:t>Charakter permafrostu</a:t>
            </a:r>
          </a:p>
        </p:txBody>
      </p:sp>
      <p:sp>
        <p:nvSpPr>
          <p:cNvPr id="47108" name="Text Box 6"/>
          <p:cNvSpPr txBox="1">
            <a:spLocks noChangeArrowheads="1"/>
          </p:cNvSpPr>
          <p:nvPr/>
        </p:nvSpPr>
        <p:spPr bwMode="auto">
          <a:xfrm>
            <a:off x="8867776" y="6553200"/>
            <a:ext cx="18002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 sz="1400">
                <a:latin typeface="Arial" charset="0"/>
              </a:rPr>
              <a:t>National Geographic</a:t>
            </a:r>
          </a:p>
        </p:txBody>
      </p:sp>
    </p:spTree>
    <p:extLst>
      <p:ext uri="{BB962C8B-B14F-4D97-AF65-F5344CB8AC3E}">
        <p14:creationId xmlns:p14="http://schemas.microsoft.com/office/powerpoint/2010/main" val="3216547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kli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1371600"/>
            <a:ext cx="9144000" cy="443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1" name="Text Box 3"/>
          <p:cNvSpPr txBox="1">
            <a:spLocks noChangeArrowheads="1"/>
          </p:cNvSpPr>
          <p:nvPr/>
        </p:nvSpPr>
        <p:spPr bwMode="auto">
          <a:xfrm>
            <a:off x="2207568" y="548681"/>
            <a:ext cx="1761636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 sz="2200" dirty="0">
                <a:latin typeface="+mj-lt"/>
              </a:rPr>
              <a:t>Mrazové klíny</a:t>
            </a:r>
          </a:p>
        </p:txBody>
      </p:sp>
      <p:sp>
        <p:nvSpPr>
          <p:cNvPr id="48132" name="Text Box 4"/>
          <p:cNvSpPr txBox="1">
            <a:spLocks noChangeArrowheads="1"/>
          </p:cNvSpPr>
          <p:nvPr/>
        </p:nvSpPr>
        <p:spPr bwMode="auto">
          <a:xfrm>
            <a:off x="9572626" y="6583364"/>
            <a:ext cx="109537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 sz="1200">
                <a:latin typeface="Times New Roman" pitchFamily="18" charset="0"/>
              </a:rPr>
              <a:t>Czudek (2005)</a:t>
            </a:r>
          </a:p>
        </p:txBody>
      </p:sp>
    </p:spTree>
    <p:extLst>
      <p:ext uri="{BB962C8B-B14F-4D97-AF65-F5344CB8AC3E}">
        <p14:creationId xmlns:p14="http://schemas.microsoft.com/office/powerpoint/2010/main" val="2071720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2434" name="Picture 2" descr="http://www.geology.cz/aplikace/fotoarchiv/sobr.php?r=700&amp;id=738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3962" y="119211"/>
            <a:ext cx="4824536" cy="6738789"/>
          </a:xfrm>
          <a:prstGeom prst="rect">
            <a:avLst/>
          </a:prstGeom>
          <a:noFill/>
        </p:spPr>
      </p:pic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5168498" y="6191828"/>
            <a:ext cx="2374032" cy="578495"/>
          </a:xfrm>
        </p:spPr>
        <p:txBody>
          <a:bodyPr>
            <a:normAutofit/>
          </a:bodyPr>
          <a:lstStyle/>
          <a:p>
            <a:r>
              <a:rPr lang="cs-CZ" sz="1800" dirty="0"/>
              <a:t>www.geology.</a:t>
            </a:r>
            <a:r>
              <a:rPr lang="cs-CZ" sz="1800" dirty="0" err="1"/>
              <a:t>cz</a:t>
            </a:r>
            <a:endParaRPr lang="cs-CZ" sz="1800" dirty="0"/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2207568" y="548680"/>
            <a:ext cx="219181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 sz="2800" dirty="0">
                <a:latin typeface="+mj-lt"/>
              </a:rPr>
              <a:t>Mrazové klíny</a:t>
            </a:r>
          </a:p>
        </p:txBody>
      </p:sp>
      <p:pic>
        <p:nvPicPr>
          <p:cNvPr id="6" name="Picture 2" descr="kryodef2"/>
          <p:cNvPicPr>
            <a:picLocks noChangeAspect="1" noChangeArrowheads="1"/>
          </p:cNvPicPr>
          <p:nvPr/>
        </p:nvPicPr>
        <p:blipFill rotWithShape="1">
          <a:blip r:embed="rId3" cstate="print"/>
          <a:srcRect r="49383"/>
          <a:stretch/>
        </p:blipFill>
        <p:spPr bwMode="auto">
          <a:xfrm>
            <a:off x="6488778" y="234230"/>
            <a:ext cx="4628401" cy="325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kryodef2"/>
          <p:cNvPicPr>
            <a:picLocks noChangeAspect="1" noChangeArrowheads="1"/>
          </p:cNvPicPr>
          <p:nvPr/>
        </p:nvPicPr>
        <p:blipFill rotWithShape="1">
          <a:blip r:embed="rId3" cstate="print"/>
          <a:srcRect l="49912" b="29756"/>
          <a:stretch/>
        </p:blipFill>
        <p:spPr bwMode="auto">
          <a:xfrm>
            <a:off x="6537158" y="3986465"/>
            <a:ext cx="4580021" cy="2285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7739679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5" name="Text Box 3"/>
          <p:cNvSpPr txBox="1">
            <a:spLocks noChangeArrowheads="1"/>
          </p:cNvSpPr>
          <p:nvPr/>
        </p:nvSpPr>
        <p:spPr bwMode="auto">
          <a:xfrm>
            <a:off x="1919536" y="476672"/>
            <a:ext cx="2344738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 sz="2200" dirty="0">
                <a:latin typeface="Arial" charset="0"/>
              </a:rPr>
              <a:t>Polygonální půda</a:t>
            </a:r>
          </a:p>
        </p:txBody>
      </p:sp>
      <p:sp>
        <p:nvSpPr>
          <p:cNvPr id="295938" name="AutoShape 2" descr="data:image/jpeg;base64,/9j/4AAQSkZJRgABAQAAAQABAAD/2wCEAAkGBhQSERUUExQVFRUWGBgXGBgXGBgYGBocFxQXGhgVFxgaHCYgGhokGhcXHy8gIycpLCwsGB4xNTAqNSYrLCkBCQoKDgwOGg8PGikkHCQpLCwsLCksLCksLCksKSwpLCkpLCwsLCwpLCksKSwsKSwsKSwsLCksKSwsLCwsLCkpLP/AABEIALUBFgMBIgACEQEDEQH/xAAaAAACAwEBAAAAAAAAAAAAAAADBAACBQEG/8QAPRAAAQMCAggFAwMCBAYDAAAAAQACEQMhBDEFEkFRYXGBkaGxwdHwIjLhE0LxFFIGFWKCM1NykqKyI8Ly/8QAGAEBAQEBAQAAAAAAAAAAAAAAAQACAwX/xAAhEQEBAQACAwEBAQADAAAAAAAAARECIRIxQVFxYTJCgf/aAAwDAQACEQMRAD8A9JUxO+egHnKo3GHYOpSTqx3kjjEo9Gs39w/leHr0cNMxTycx/wBspguJ+4+AWcGA3B7yo4EbQehQcaGoN47eKq8NA+5p5JNhm0SfnNVqNjID/wAR4JBgYluzwgLrsUOFuIPqQlXv1c2mOnkF1tbgOsp0G24rW+W8l1tSINu/olGOkxA7keqZGCJggi+54Hi4x0ldOPDy9C3DAxdpHqiUsYePSAhO0bUaJgH/AKXAnsM0s9rhmHDZl/F1cuHLj7lU5a0/1hMz3Mq5xEi58VkitGZgneCNqN+rxXK3GjzKx4dr+as/EGLpP+rIEG6u3GN4dp81eUTpxR/dPMSoXzl43XakWhsg5ZeyrUoiPtI6q8kOKkZwT08iuiofn4SjKDSfud1V/wBAjajyRluJ2EDnl5lEdUH93GEq1pGZVntA+DPsryoFcJ235ArlhmPTyS5C42Zz9PVW6RamGYTmR/u91P0Rvd5+IQS8g3PmuVakbAeR/CtODty+6ecorapH5ySrMWN/gmqeqRnPzcUyjBP1Cc/P2XJdwjiUNxDcvMe6sCDt+cwVrUjylnYYnaOpn0RzUG1WFRnHwQsJf0LwLRCWq0XblsCm11gfnRIYrClrrOHWUdnKz3mM1Ey5x3x85qI7GMfUtIkf9XsuMbxnoSocJt1m9J8lRtA7+mqfdWEzTrkbim2vI2A8LHySLqZAvPVoVsPUAM61x/pv5qRx+kHZQADuA/KqyqXZFvWPCylel/c7Pc1o80KnQb/q6aqUs6vsLeZy81UUnRLZcNpzRaVAbgBuc6PZGFQgQ3UA4E+KcRN2ttnwPa6rQqEGZO64n0TIaHOgzPP3XKmBLT9h6lMuLC5qifuHkmWVmwPr7MBjrrLmH0aXmIgbzBVKuH/TsbneBCZywYPiKjbS4u2XBEcroIxbRbV5G8+yE2sZycehKn6pO8eCLztumTOjDsSCBA1Y3T5lcbi3bfMIdIy4BxIG8lVrVQ1xA7h3oiy2eVXXoy3HHYJR6NbW4H5sWXScTk0dSV2nUIMTHW3giyGa1XYsC2q6d5APghsxPI9PylDiiNg73RRWHEeKyjH9QTnI5N/K6XGLNkbyY80F2KcbEmNk5clSm+fwEpenM5gcz+U0Xti7jPAoH6gi/pCC+lafECfJSw22sDmZ6iVSpTLbgyOiQbimjbPQ+quca05EdiErDIok7uw90Rs5eX/6SbMQJzE8CPVNU3H91uJAWoMGAO+eonzQ6lWM5HP8FUquaTaOmqqucQLkEbiGlVTra449L+qq+sIj55peROYH+0+hUexpyP8A4+srIMjFbPRGGJ4xzyWW+m4Xh0cj5qlOs4nKeclR1sPrja0dF1YrsSeIPVRS1fCVBJlz7brhWr4nW2ujYIHyUOrpE7vnJB/VnaRyCxpNMogidYt5iO0SmA8N+13VxcfDJJNquGUkcfynWVwWwWjnN9m5WqODERm9o5a3sExTrSLOpu5iFmHDAfaQeiM1rjll82p1GatBx/5fQrrMI7bq+BPghu/T1YJAPCT+FSkwZtc0dDPiFpYZ/SLfqaHg74a3xMoNeu5xkkA8Xj3VHYp5P3lXayodgPNo9UalsM8MBdrtJ/tBPjvSz9IgmdQE8CfRP0GAXc1gjKAM+iHjS5wBpkgRyPWc0/FlRjXPE/pW4uLfW6TqYUtP2NHX8oDhU2knrK4awGYceNgsalqrotqgd1xvTxQmPnIT09k7S1nxfV8laICKgFovzKsK/AnqY81Wu7VMFutzA9FRrznqNHQ+qtJqpi4s2I5epCrrgmT5WVaeLcLAs7BCqX2NB5jylWkbWvAe3lMIsW/4rR37ZeaRGEc4XNOOJ9kN1FsxA/2krWwVpwz9z56e5Uc+30OaOkeQS2HwzSLkjm23eUYYYtH0/pn5xVqEpvcREtPzuuf07SLtPQ+6GWPyNPPd7iyO7BgCXEs4Eg+qiUq4UbJHOFR2sBmSOco4LIjWPUx6ItNtoa2RvDp8RkgYXp1d/jHqESvUAu2CNsR6ZoT6I2g9/TVVmuZERHE3/hWiKNq7Yd3lMjD6wlto36w+dkvrOb9urzbqobqpg6xBHQ+RTqxP6mc9nXzC4KjOPiPIoTgw7XDlfz91UUP7XjrI/CtBmriQIsXCP3F0dCoh1GPAGsJ5wey4nY1lBDXnIeC6Q+YLTzH8pf8AScbgTwyV2VXA7uRnyXNYIahBgz86Lra52FFfpI2i3PNdpyXAF0Ex8ss1eIuHr1ifpBjfFu8J6rWBZFUieg63XGYunRtJc75Kz9JO/UdrfWN0tFuGa36a9DUaVMm7/wDyA91pUqLAP/jAJ4unzssGjh+MdCnsLSa0gl47FPkIarV3tJhkdvRKnHumXX8Fp1KrXbAd2RhLnDmDx5LPLWrClTGuIyPb1RsJhXON2u23LvdVZhb5jvHkE5TxDWNu/WO3bHnKJP1SfpDGDUdDmDub9ZSmvTObCOTvQhaGOrfqXa+B/a5hjvBQ8Ph3ZhtN3FVv4sSi2k24LuR8slas1hH3ET1R6NJmbmsB4OBnoCu4yhH2xq/6RccyASn4sZn9C3/meBTTsBLbPkcRKG2mw5uk5bz2WlgKOo06whpyk+mxUEjIZSaOHIesq5oU4yJ5n2TNfBNvqVBHL2S9HRjyfpe08J/Cu1jlP9L+x3cqgNObMP8A3EeaNUw7hZxYDwn0CA17R9zuUAnzR2KO11J1ofPOU43CtZBId3HZJUtLNabUxzvKBisaHnJw5mQnr6mhiTVd9kBu4EA9eKQdg6gN2u7T4hJmuAcyCiUse8ZE9lWj2K+kDYPAO5wIPkmKGEqAfe0DfrW8EKppMlkmc9o90uzH6x+u4H+ke9lQ9NWm4D7qpI3AEjudnRcq12uP0imRxEHsc0uz9I5Oc3hn6K1LAsfMOmNtvYQlLva3bTI5EjzslXMYTnHMT4gq7a7WtLPqib/jJSkaTTeRukKwVX/LXOu0g/jogPwzhtZ3HiFoVtMBohrZG+bHsEgHsP8Ac3sR7puKwGs4n7qtIcAXKIGJw7Js4Hh9p8SuKQ9TGkWtCDBdfV/9h8C6TfZG+PdEmDY9iuZXoUIubf8Ad4SiseWS5oE79XyKmHbtdIbv9ti699IZNeTxMeSWu4apM/WE/a/KRcILgRmZg71ylpN0arGADgD5yrf5g6Pqz3jL3VZF1Qw47lYUnbJPAK40k+LOOVvcILdJVstaRvn3RJBkNOw9SLtIB/0XtxN0bRrXNcNUHiHD6eM2Wd/XVZufHxhMUK73bC7kJSWvjqYa1zxeLQII42WZSxQIgMYPm4FbGEYYkgiBlYGwyAJ2JDFYT6pZY7pHWwmOhTeO3Vd+Biqf+WzxjreEXBY0uOqGMI4W8zdRmEcfudFpP0HvOsuYb9Oi4n9RpMbdm3f6psE8jOKwVJpvHIZ/hcoQPtonmXnygpb9RmsSaok8fcZdUy2uwCdeewHeE8fH/sbvwQVyDL2ujeLjyCSfGtrCoXcHC44cOyZ/q2kES13M63ss2rpbUOqKY7AA9IVy8behN+n6OH1vqLxxEE+yszE02EuH1Hn6BZDdMEmdQdo8kwNNg/exruNvUE+Kz1D0NWr0Xkl0tcc7GOgWfVptn6XzwM+yYOLous5pHIyrU9FsN2vnhCFmkmUiM791oUaTmAnV7X+ZpSpSc0/bF9tx7Ig0pUaRt7eFk9D0VxJJMy6UGlrnIgncU9WfTfJ+09+qWbRGxw7x5oqxKrq8QQSOhCNo/A6x+tkDfBb32eCJT0c90QQOOt7I1LFuYSBLgNridmdtiYsFrYClTF2l02F5n2VqT4YWinq8WwesWXG44Os4Hhw5ZLrawJsZ4EQfnRdJguz0SfQLRmOstPiAhHDOdlfqD6rYq4hu1h3Wc2OYGqFn4mjduqIk3MEHxGUTtWuXCSdVjv7GdUwz2mwIPIpqlJ+6kTbPVjxELRrNbqk6rbbcuXulm6RbBgXGwrjysjrOP+hOwbP7R1DiO8rqlTGF22Oyix5teMYIdvPZGoVSDZ23Z4IJLYv2gQeMkz4JmmGE5uB4R2srXODvxTyLuJQ6dcTf53VHUwcgeezxVqTG7bK0jkzu8F2N4AnfCFVLAMiTvmyf0QxuZM3sDBiPJMindH0dh3TZjdXeWgHLYNoSuPxQa76WUzxv5Aq2kcYNaJMbbrMeGkyJ628EtU3R0nUBGq2k0b9UQOq0K2nmkaocSYzi0xs3rDfStZSnQcYgdhKdZ2jVRUqG73QeYHX2TuG0S+NbX1RvmOGSBhNG1SbiBmSXei0quLpMGqXSOc+iptMLjSLKYLXOdUz4R1lI4t1J32sLTthxPhdNUsHh3Sdd3Vwj/wBZTBwVFgmxA4609o3KPbJoPDf26w5pp+PaB/wW9yjUdIUsgwdfhWhhawcYDQ3o3+VTBjMwuNaT/wAI9D7la1fCh7WksjgZkLuOxDqcaotvELPGk3GZk9VbIf6PRwdJou0TuJPkSQh1MYRZoA5R7IVasYyjhI90icQQdo8ljyquGK1RziLuk7P4zQqrXjOe8LU0NjCTGpIH7oy4fN6ZxVKmZlsHoPP8LeDGDR0g5pmSm6mkadb7wQd+a7WwNI5PA7ehS79GMi1Rp7j3QsqxwAP2Pa7uD6pOrT1d5jt75q7aYYbPE8J9loUqTKou6XcvnzcjVjPo6Qc37THTNNv0hrG7QTtNwe8pbG6OdT3HkEmKxFloXYfJbtLh2PstHR1BkzrhzjHQC6xWPkRKNRwD3H6QeewdUqNLEtc0zJI52QTi42FMUqTmD63g9PnigYitSMwHDl+VY1XRjG7Rw48uPdUxrdUy3UHCBfskW1RJA1urR4Qr1gHD7iDfMddqt/QE/HHc3w9VEhVp3s9vkorGfKhj5Ke0cRrZkcss9yy2PLiBJ4BaYoag+raLLnYoexLKex4HC/pKz65Gwjx9UOnG0TxhWaGz53npkj01VG5RJ+cEbDVD9oJ6Ej+E9gKAcYLbZ7j1hauGa1oLQA08o2b1velIz2UoaDWvAtP3cuP5QaOOaHTTptB3+so2kMJU1sie562Wa+g90AA8gOKz5NWY0/8APCPubOeSaw+kw6PqA4EAeMFYTaDxmD2PyFBhnZx4FM5M7WzjsB+pcOgbj9vQiR4LLq6Gqi5bI3gtd5GfBaWif1CZqA6oHfptTBogmzgG7vu87J6zTmsWnol8iGO7EJ00SPp1NY2ve3AJ9mHB/fHEAN8rLjtduRLhvBg+Fke1mFqeBEfUA0nZMnsPVHYA39s8SIHb+UvjWu1dZrtbfe46FZhxBNifFHprp6F9TWaQ4BwPIHmMx4pY6M3G07R63BWYyR9t+q1dH03xMW4+at1dUudGkX1hG1DOjdszynzhabg0unpu9UHE41rTqht96ckZkMYGu1jOO0wY79Fn4imX7Z5xHilK9Z+8jdFlxtSpEh7u5KtmIQ4Kp/YTyuqva8Ztd2+WVf8ANqjTdxJ4qzNPPBuR2T0h6GiTUE6pbxIzPC10dmiCzN4HzcYTOF0g17QdvA7CsvGYi/VHRaRxtMNgvnZl5fClHYJjxLXyRsNs+qzgRsEo7ReYy3Zp8glekWWuDxQHV37zykwtKliA4arxrc0ljMMATEqZs/C2sdpQKszJJUB5qmsRme/5TOgZpE7b8bWRv1WA7Ocz4JQ0wQciEB9EjZAKkPiS2bX6qJdjbflcShMIwtIIBPReiND9WncweWXdVxWKZTFoB3AQsw6XM5t8SfFc63OjDNDf3EDrPWExh9HUwdjjy9ys5+kyePBKVdLvBIAAR7Ox6iWtEQI6JPE6Ua2NVo6Z8li09IOdaDOxMVsEXXEDhtmVeva3fTTw2mQ+x+njMcloUyAPqc4zfMecBeVktt/Cep6bP2ubw3ZLXaln1pVdJNYYE7rFDGkQbfXG8JSlQbUuARvumGFjDME/NyztaNwGtJuTsBJI7SeCxMXpCoSQQRyW3h8cHg2t0BSOMwX7mX3hOyiz8ZJrvNsuO0ei1dGYh4gF9t0hJgOOyOaLR0U517dlnpma9DUMCbOnMAeOV1lV9GNd9TLndIlco1S06pIAG1aFEtfG08FryldPF5/9B7T9p6yt3RuIe1h1hmMiMp8h7po4N4+023H2OSqdYWIDuRAKsrMJ18cJsyeUDxhcdpFlg9t+MT3R3YFrs9ZvCx8lKehWbQ53M+UCUzULTwDXAapBtP23G7b6bEI/pTbUPcHwCdcGlpa2GnLbs2GQJvuWFW0RVBP0h3Jwv0JkFN2fAPXwDH5E+B6CY80k/RLSZJcOh77o2TKNo/RtTW1ngsaDI4rYxdRrGEkCSbRssL3+XRMWEaOFptbEF07f4lcOCp5lrh38bLIxel3kwJAS/wDm9SRDnefVX/g2PQDRTHf3jpb0Qjotg/efAearozTOtapttPPeq6WwVtaSG7vK+5XXwnKWEptM6xPMiOqmOo03CZuNufcLzRMWJPns9kMvdvsVpnyxs1NHsOThPUepQToknaDyP4WW9jgbGesIYxDwfuI6okWxsO0MQJdqjxNvBDY+lkZMbPyFzCCpUaQ8ERtMibpetgyJzHzyTUtXxFLYxx/3KLOqu1d56LisHk1MVjP1TMWiPnFZxpXFiVoNwM5WCNT0c7cL2z+HouU5NeJCCBkhNdfKPm5brtDkZ5bZH5S2L0XsBG+P3JivELBVWtNxN9o29QtiniqZEQ3faQsWhod/9zY5z5JvD6OvGsBxveOiKYcbo2ibgHo78KzdH0xns35+i6zB/TZ23iNnFIYjRtQ3EkcISeo1KLqTAQD31dnmgYjSdL0ssOpg3t2i/HzIS7gB9xHzp6qHk3KelqQNrCb29lrYbENePoI+cwvGurNyg26dlpaO0u2m2AI538EzpS77ekawxcMB43nsAq/1VMG7+EDL2SI0sx7YN/TntSjdHuM6pEKtLac+i7MCfmd4QsXWLf8Ahxs5rIqYOoLwtjR9F37uwy5yVnSw6+k6wNye3BDp4yo7fnldeqqUWgZSNv44pfE0aZiRHafBasrOf6wquJrHcOp7QqNxlYfuH8dE/UwgBs+N0/yqtwDjnB4+nzes7YrFqGnnAfUJ5gIjNMtB+09D/wDUoVPRr9gN9yrX0W/Nzb5TnzR5VZTj6zK37iDu8s80hX0XV/u1xzg9igtwrgcj5d0/g31Nbb2PunT/AFgVsG8GCI+bN6rTwr3GAJleydTkSJBB/aR4zbYhNDta4nlABtwA7FdJxuM2MzBf4d1bvdtuAfCf5TmLxLNXVOURtlKaQ0i5tiCPlvkLz9bGOJNreyP4eocfSF4JQHUTCYwWkgM2gjjcL0GFqNcA4COgHLZKuOiwnonAEDWczkDcnjHuraWrsZYATvABzTGN0sBYeELzuJ0pM6wDhbx5jYn+L0udLvAixjx3QqjSLtsHgfTcUs51N2Ut8enzcq0cOJ+l4J9+fyy0ztNF1Ooc4Pzcokq+AO4wonovXNpHeAOcT2CDVxjhlf5uHsvMY7TBJs5LPxmV3E7r9lzstXlI9BitKOj3y6pB+k3nNxA3JTDY07fdbOC0WyqNYvIB2Z9rhZzFukf80c0WcpS0q+ZB8U9i9CUwLO6E+w9VmHDNbtz3FGRXY1sJpgz9Z8PZbOGxOuQchB2b49l5bD1aYP3TG+U5R0xsGzdZU69NS/qaZqG4g81gvff6idy9E/HtrZ7dhBkHfy9ktX/w85xlh1uXtsW50ze/TCYP9Ubiisvbbmnj/h+o0y+GjjY84XKlJjc5t04kQtWxnDejIJuVv4YMbcHPkvFVMbmGCekdl0Yt438p/KzeNanKR7d2PAIuO6I368iZ2D9q8PQxUSSST89Vs6M0xDgBlN1ZYfKV6amHD7rjf85JfF4Smd/T8lcxWIJba+7iI2LM/rXZRHgsc7W5iYnRwza9x4GN2+EP+sczOeMZc5VXPuSZJ525KzaTs2ied/5Rv6Kco6cD/ugcjHqnqOJkWcSskf4fkSBB6AcuC5haNRuRA5uHfkt7g/rTxtRwExz48biFmVNMvBIjPcI8ABPitZuMEQC2dqE5jHWhviPVV79Fl/5s4HPobdunVHp6Xk3Ntxi29Eq6Fpa0meF5E7jAEW4pXF0WsFh1yPmVmyzvVrRdVY8QdVwOQN+xBkDqla3+H6USNZs/7h5T4bCsN2PgiG523noR8snaOmyRBNtxz7yFvf1nVqejADZ7XdcrjORa60ao/TZAFj2yj5kg0C1+130xYnWFtl8xkI4hOikGO+4DfA8N0XTkXbzGLqSY27ZO48pSRab7RK9liMPRqC7Wk722PZZ9fQTf2PPJ3vkr0z4vLudcql9kdFrYrC6myYtln+FnYkbQIWpy1mzF8NXcNrhwCizg102J81E2f6PIOnrJmnTH7pPVah0BU2GmeTh7qzNAPvJZYZAl2fBoVeUPiQpYmXBv2jh+V67DR+jLeTRwG3qVk0NDMZDnnvbwEz3C0qWPa0QCIE/tO0znrLnZG+Oxh4io4m6TrUSea9FW0u0HJnOB7EqUdKsj9scmx5I7Ga8yKBziPBcdrcfFelfUpP2N7D0hVZQw8yZnL7rcvxK1KPFn6Jwr6hvZotOzovTf19Ng1RsEce+xZWLxQs2mIGycsuSx6ukHtJBcHbLCfGcke616amP16hkGQeZAjZxn1WRVw7jnnkREbUfBaYcTBAb84A3W9QxTXD6mt8D5p3xXt5c0wNwVBUve3RetD6WWo3s2ektS2NwdF2yOg5/Lq8heLzr3RsQRVIO0dTC1cRoQO+x89j/O3ar0f8J1TtkcbHzI8VqWM4UpaXfTydIz4LWwOmtcgOGe4pet/heq0WDY/wCsepsh4TQtXWuGtG36mGL7Ici41NejZSBEjLfeUWmCMiIVMNT1WEBwJgxAJ2dlQ4E5hzuRaRHVcrxnx1nKuV8eW5Z8dnJZdbFPObieeXbYnKuCdtPiB7pSpowgyHHnY/lZ7VKOrHfe/PpdGw2Pc22yd/sujRTtnseGd/PkpQw5BEtdbYREcb/PRxntr0MRrsdN4mI3i4PcBZGnqsBp2OEgjitClimUvusTsAkm+75ms3H6SEBsTAjYchs3LaYgcb3PCE1TBGdzFrZ37IdLFiYLc/llr4KoHEWvw9bq5WsSG9FAt++xP1coEDx8kvpGqJzzvGZv6fhO4ih9Bd8gLJY4xBynPoiRrMAbiiIg5euXjKIdJVGxLuOzaOi6zCybkAQeYnwPzeqVMO0En7hJyFlvoG2aZ2OAGXjtOw9VTFGk/ZB5x+NuVkocMHj6QbHkfNBNJzTFoG+42bN/NUGjHRJJsZCibwFdtMWdc57IUV5Q+JOnpBxNyc9/4V36UeQTJtNlFFqwM6pj3mxdYqtJ5I6qKLbMrtXDgkTtXG0t3ZRRY0hvxUCN2V90obHlxzOUqKLc9Mu4ao5tgTEJ11OAL5+iiixzML1bXUwlc7LeVgTs6flRRPxn6O3SDnWsMvNXwdadWQDO/MfPkKKKsmNS3Xo8Bh4dnkR4wtjEt1WTn4bY2KKLnGy9DHEW1ReDa2auNIEnLx5qKLntdcmIcQTHAjbvt6oOJOq75uUUW6zGfUxxBy8UKvpM3+kW48Y9VxRcvqtN6PxWuPO8g3jJPUqhyk29uKii6RBYnRbXyJIdE6wXlNIMLHH6iSCATlNlFE8f+WMcibqvl5mCvUaBwzRRD4kk23C8E811Rb5ehxa1SzQ0bpvBHb8pCthqe1gH/SS3jx3rqivpWbopjxYubHEH0QW6NZraoF7mTfwEKKJ58ZPRg4otGwQLRllttHiktLgBthy7Lqi4tvOEiTZRRRbtc3//2Q=="/>
          <p:cNvSpPr>
            <a:spLocks noChangeAspect="1" noChangeArrowheads="1"/>
          </p:cNvSpPr>
          <p:nvPr/>
        </p:nvSpPr>
        <p:spPr bwMode="auto">
          <a:xfrm>
            <a:off x="1679576" y="-1470025"/>
            <a:ext cx="4714875" cy="30670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295940" name="AutoShape 4" descr="data:image/jpeg;base64,/9j/4AAQSkZJRgABAQAAAQABAAD/2wCEAAkGBhQSERUUExQVFRUWGBgXGBgXGBgYGBocFxQXGhgVFxgaHCYgGhokGhcXHy8gIycpLCwsGB4xNTAqNSYrLCkBCQoKDgwOGg8PGikkHCQpLCwsLCksLCksLCksKSwpLCkpLCwsLCwpLCksKSwsKSwsKSwsLCksKSwsLCwsLCkpLP/AABEIALUBFgMBIgACEQEDEQH/xAAaAAACAwEBAAAAAAAAAAAAAAADBAACBQEG/8QAPRAAAQMCAggFAwMCBAYDAAAAAQACEQMhBDEFEkFRYXGBkaGxwdHwIjLhE0LxFFIGFWKCM1NykqKyI8Ly/8QAGAEBAQEBAQAAAAAAAAAAAAAAAQACAwX/xAAhEQEBAQACAwEBAQADAAAAAAAAARECIRIxQVFxYTJCgf/aAAwDAQACEQMRAD8A9JUxO+egHnKo3GHYOpSTqx3kjjEo9Gs39w/leHr0cNMxTycx/wBspguJ+4+AWcGA3B7yo4EbQehQcaGoN47eKq8NA+5p5JNhm0SfnNVqNjID/wAR4JBgYluzwgLrsUOFuIPqQlXv1c2mOnkF1tbgOsp0G24rW+W8l1tSINu/olGOkxA7keqZGCJggi+54Hi4x0ldOPDy9C3DAxdpHqiUsYePSAhO0bUaJgH/AKXAnsM0s9rhmHDZl/F1cuHLj7lU5a0/1hMz3Mq5xEi58VkitGZgneCNqN+rxXK3GjzKx4dr+as/EGLpP+rIEG6u3GN4dp81eUTpxR/dPMSoXzl43XakWhsg5ZeyrUoiPtI6q8kOKkZwT08iuiofn4SjKDSfud1V/wBAjajyRluJ2EDnl5lEdUH93GEq1pGZVntA+DPsryoFcJ235ArlhmPTyS5C42Zz9PVW6RamGYTmR/u91P0Rvd5+IQS8g3PmuVakbAeR/CtODty+6ecorapH5ySrMWN/gmqeqRnPzcUyjBP1Cc/P2XJdwjiUNxDcvMe6sCDt+cwVrUjylnYYnaOpn0RzUG1WFRnHwQsJf0LwLRCWq0XblsCm11gfnRIYrClrrOHWUdnKz3mM1Ey5x3x85qI7GMfUtIkf9XsuMbxnoSocJt1m9J8lRtA7+mqfdWEzTrkbim2vI2A8LHySLqZAvPVoVsPUAM61x/pv5qRx+kHZQADuA/KqyqXZFvWPCylel/c7Pc1o80KnQb/q6aqUs6vsLeZy81UUnRLZcNpzRaVAbgBuc6PZGFQgQ3UA4E+KcRN2ttnwPa6rQqEGZO64n0TIaHOgzPP3XKmBLT9h6lMuLC5qifuHkmWVmwPr7MBjrrLmH0aXmIgbzBVKuH/TsbneBCZywYPiKjbS4u2XBEcroIxbRbV5G8+yE2sZycehKn6pO8eCLztumTOjDsSCBA1Y3T5lcbi3bfMIdIy4BxIG8lVrVQ1xA7h3oiy2eVXXoy3HHYJR6NbW4H5sWXScTk0dSV2nUIMTHW3giyGa1XYsC2q6d5APghsxPI9PylDiiNg73RRWHEeKyjH9QTnI5N/K6XGLNkbyY80F2KcbEmNk5clSm+fwEpenM5gcz+U0Xti7jPAoH6gi/pCC+lafECfJSw22sDmZ6iVSpTLbgyOiQbimjbPQ+quca05EdiErDIok7uw90Rs5eX/6SbMQJzE8CPVNU3H91uJAWoMGAO+eonzQ6lWM5HP8FUquaTaOmqqucQLkEbiGlVTra449L+qq+sIj55peROYH+0+hUexpyP8A4+srIMjFbPRGGJ4xzyWW+m4Xh0cj5qlOs4nKeclR1sPrja0dF1YrsSeIPVRS1fCVBJlz7brhWr4nW2ujYIHyUOrpE7vnJB/VnaRyCxpNMogidYt5iO0SmA8N+13VxcfDJJNquGUkcfynWVwWwWjnN9m5WqODERm9o5a3sExTrSLOpu5iFmHDAfaQeiM1rjll82p1GatBx/5fQrrMI7bq+BPghu/T1YJAPCT+FSkwZtc0dDPiFpYZ/SLfqaHg74a3xMoNeu5xkkA8Xj3VHYp5P3lXayodgPNo9UalsM8MBdrtJ/tBPjvSz9IgmdQE8CfRP0GAXc1gjKAM+iHjS5wBpkgRyPWc0/FlRjXPE/pW4uLfW6TqYUtP2NHX8oDhU2knrK4awGYceNgsalqrotqgd1xvTxQmPnIT09k7S1nxfV8laICKgFovzKsK/AnqY81Wu7VMFutzA9FRrznqNHQ+qtJqpi4s2I5epCrrgmT5WVaeLcLAs7BCqX2NB5jylWkbWvAe3lMIsW/4rR37ZeaRGEc4XNOOJ9kN1FsxA/2krWwVpwz9z56e5Uc+30OaOkeQS2HwzSLkjm23eUYYYtH0/pn5xVqEpvcREtPzuuf07SLtPQ+6GWPyNPPd7iyO7BgCXEs4Eg+qiUq4UbJHOFR2sBmSOco4LIjWPUx6ItNtoa2RvDp8RkgYXp1d/jHqESvUAu2CNsR6ZoT6I2g9/TVVmuZERHE3/hWiKNq7Yd3lMjD6wlto36w+dkvrOb9urzbqobqpg6xBHQ+RTqxP6mc9nXzC4KjOPiPIoTgw7XDlfz91UUP7XjrI/CtBmriQIsXCP3F0dCoh1GPAGsJ5wey4nY1lBDXnIeC6Q+YLTzH8pf8AScbgTwyV2VXA7uRnyXNYIahBgz86Lra52FFfpI2i3PNdpyXAF0Ex8ss1eIuHr1ifpBjfFu8J6rWBZFUieg63XGYunRtJc75Kz9JO/UdrfWN0tFuGa36a9DUaVMm7/wDyA91pUqLAP/jAJ4unzssGjh+MdCnsLSa0gl47FPkIarV3tJhkdvRKnHumXX8Fp1KrXbAd2RhLnDmDx5LPLWrClTGuIyPb1RsJhXON2u23LvdVZhb5jvHkE5TxDWNu/WO3bHnKJP1SfpDGDUdDmDub9ZSmvTObCOTvQhaGOrfqXa+B/a5hjvBQ8Ph3ZhtN3FVv4sSi2k24LuR8slas1hH3ET1R6NJmbmsB4OBnoCu4yhH2xq/6RccyASn4sZn9C3/meBTTsBLbPkcRKG2mw5uk5bz2WlgKOo06whpyk+mxUEjIZSaOHIesq5oU4yJ5n2TNfBNvqVBHL2S9HRjyfpe08J/Cu1jlP9L+x3cqgNObMP8A3EeaNUw7hZxYDwn0CA17R9zuUAnzR2KO11J1ofPOU43CtZBId3HZJUtLNabUxzvKBisaHnJw5mQnr6mhiTVd9kBu4EA9eKQdg6gN2u7T4hJmuAcyCiUse8ZE9lWj2K+kDYPAO5wIPkmKGEqAfe0DfrW8EKppMlkmc9o90uzH6x+u4H+ke9lQ9NWm4D7qpI3AEjudnRcq12uP0imRxEHsc0uz9I5Oc3hn6K1LAsfMOmNtvYQlLva3bTI5EjzslXMYTnHMT4gq7a7WtLPqib/jJSkaTTeRukKwVX/LXOu0g/jogPwzhtZ3HiFoVtMBohrZG+bHsEgHsP8Ac3sR7puKwGs4n7qtIcAXKIGJw7Js4Hh9p8SuKQ9TGkWtCDBdfV/9h8C6TfZG+PdEmDY9iuZXoUIubf8Ad4SiseWS5oE79XyKmHbtdIbv9ti699IZNeTxMeSWu4apM/WE/a/KRcILgRmZg71ylpN0arGADgD5yrf5g6Pqz3jL3VZF1Qw47lYUnbJPAK40k+LOOVvcILdJVstaRvn3RJBkNOw9SLtIB/0XtxN0bRrXNcNUHiHD6eM2Wd/XVZufHxhMUK73bC7kJSWvjqYa1zxeLQII42WZSxQIgMYPm4FbGEYYkgiBlYGwyAJ2JDFYT6pZY7pHWwmOhTeO3Vd+Biqf+WzxjreEXBY0uOqGMI4W8zdRmEcfudFpP0HvOsuYb9Oi4n9RpMbdm3f6psE8jOKwVJpvHIZ/hcoQPtonmXnygpb9RmsSaok8fcZdUy2uwCdeewHeE8fH/sbvwQVyDL2ujeLjyCSfGtrCoXcHC44cOyZ/q2kES13M63ss2rpbUOqKY7AA9IVy8behN+n6OH1vqLxxEE+yszE02EuH1Hn6BZDdMEmdQdo8kwNNg/exruNvUE+Kz1D0NWr0Xkl0tcc7GOgWfVptn6XzwM+yYOLous5pHIyrU9FsN2vnhCFmkmUiM791oUaTmAnV7X+ZpSpSc0/bF9tx7Ig0pUaRt7eFk9D0VxJJMy6UGlrnIgncU9WfTfJ+09+qWbRGxw7x5oqxKrq8QQSOhCNo/A6x+tkDfBb32eCJT0c90QQOOt7I1LFuYSBLgNridmdtiYsFrYClTF2l02F5n2VqT4YWinq8WwesWXG44Os4Hhw5ZLrawJsZ4EQfnRdJguz0SfQLRmOstPiAhHDOdlfqD6rYq4hu1h3Wc2OYGqFn4mjduqIk3MEHxGUTtWuXCSdVjv7GdUwz2mwIPIpqlJ+6kTbPVjxELRrNbqk6rbbcuXulm6RbBgXGwrjysjrOP+hOwbP7R1DiO8rqlTGF22Oyix5teMYIdvPZGoVSDZ23Z4IJLYv2gQeMkz4JmmGE5uB4R2srXODvxTyLuJQ6dcTf53VHUwcgeezxVqTG7bK0jkzu8F2N4AnfCFVLAMiTvmyf0QxuZM3sDBiPJMindH0dh3TZjdXeWgHLYNoSuPxQa76WUzxv5Aq2kcYNaJMbbrMeGkyJ628EtU3R0nUBGq2k0b9UQOq0K2nmkaocSYzi0xs3rDfStZSnQcYgdhKdZ2jVRUqG73QeYHX2TuG0S+NbX1RvmOGSBhNG1SbiBmSXei0quLpMGqXSOc+iptMLjSLKYLXOdUz4R1lI4t1J32sLTthxPhdNUsHh3Sdd3Vwj/wBZTBwVFgmxA4609o3KPbJoPDf26w5pp+PaB/wW9yjUdIUsgwdfhWhhawcYDQ3o3+VTBjMwuNaT/wAI9D7la1fCh7WksjgZkLuOxDqcaotvELPGk3GZk9VbIf6PRwdJou0TuJPkSQh1MYRZoA5R7IVasYyjhI90icQQdo8ljyquGK1RziLuk7P4zQqrXjOe8LU0NjCTGpIH7oy4fN6ZxVKmZlsHoPP8LeDGDR0g5pmSm6mkadb7wQd+a7WwNI5PA7ehS79GMi1Rp7j3QsqxwAP2Pa7uD6pOrT1d5jt75q7aYYbPE8J9loUqTKou6XcvnzcjVjPo6Qc37THTNNv0hrG7QTtNwe8pbG6OdT3HkEmKxFloXYfJbtLh2PstHR1BkzrhzjHQC6xWPkRKNRwD3H6QeewdUqNLEtc0zJI52QTi42FMUqTmD63g9PnigYitSMwHDl+VY1XRjG7Rw48uPdUxrdUy3UHCBfskW1RJA1urR4Qr1gHD7iDfMddqt/QE/HHc3w9VEhVp3s9vkorGfKhj5Ke0cRrZkcss9yy2PLiBJ4BaYoag+raLLnYoexLKex4HC/pKz65Gwjx9UOnG0TxhWaGz53npkj01VG5RJ+cEbDVD9oJ6Ej+E9gKAcYLbZ7j1hauGa1oLQA08o2b1velIz2UoaDWvAtP3cuP5QaOOaHTTptB3+so2kMJU1sie562Wa+g90AA8gOKz5NWY0/8APCPubOeSaw+kw6PqA4EAeMFYTaDxmD2PyFBhnZx4FM5M7WzjsB+pcOgbj9vQiR4LLq6Gqi5bI3gtd5GfBaWif1CZqA6oHfptTBogmzgG7vu87J6zTmsWnol8iGO7EJ00SPp1NY2ve3AJ9mHB/fHEAN8rLjtduRLhvBg+Fke1mFqeBEfUA0nZMnsPVHYA39s8SIHb+UvjWu1dZrtbfe46FZhxBNifFHprp6F9TWaQ4BwPIHmMx4pY6M3G07R63BWYyR9t+q1dH03xMW4+at1dUudGkX1hG1DOjdszynzhabg0unpu9UHE41rTqht96ckZkMYGu1jOO0wY79Fn4imX7Z5xHilK9Z+8jdFlxtSpEh7u5KtmIQ4Kp/YTyuqva8Ztd2+WVf8ANqjTdxJ4qzNPPBuR2T0h6GiTUE6pbxIzPC10dmiCzN4HzcYTOF0g17QdvA7CsvGYi/VHRaRxtMNgvnZl5fClHYJjxLXyRsNs+qzgRsEo7ReYy3Zp8glekWWuDxQHV37zykwtKliA4arxrc0ljMMATEqZs/C2sdpQKszJJUB5qmsRme/5TOgZpE7b8bWRv1WA7Ocz4JQ0wQciEB9EjZAKkPiS2bX6qJdjbflcShMIwtIIBPReiND9WncweWXdVxWKZTFoB3AQsw6XM5t8SfFc63OjDNDf3EDrPWExh9HUwdjjy9ys5+kyePBKVdLvBIAAR7Ox6iWtEQI6JPE6Ua2NVo6Z8li09IOdaDOxMVsEXXEDhtmVeva3fTTw2mQ+x+njMcloUyAPqc4zfMecBeVktt/Cep6bP2ubw3ZLXaln1pVdJNYYE7rFDGkQbfXG8JSlQbUuARvumGFjDME/NyztaNwGtJuTsBJI7SeCxMXpCoSQQRyW3h8cHg2t0BSOMwX7mX3hOyiz8ZJrvNsuO0ei1dGYh4gF9t0hJgOOyOaLR0U517dlnpma9DUMCbOnMAeOV1lV9GNd9TLndIlco1S06pIAG1aFEtfG08FryldPF5/9B7T9p6yt3RuIe1h1hmMiMp8h7po4N4+023H2OSqdYWIDuRAKsrMJ18cJsyeUDxhcdpFlg9t+MT3R3YFrs9ZvCx8lKehWbQ53M+UCUzULTwDXAapBtP23G7b6bEI/pTbUPcHwCdcGlpa2GnLbs2GQJvuWFW0RVBP0h3Jwv0JkFN2fAPXwDH5E+B6CY80k/RLSZJcOh77o2TKNo/RtTW1ngsaDI4rYxdRrGEkCSbRssL3+XRMWEaOFptbEF07f4lcOCp5lrh38bLIxel3kwJAS/wDm9SRDnefVX/g2PQDRTHf3jpb0Qjotg/efAearozTOtapttPPeq6WwVtaSG7vK+5XXwnKWEptM6xPMiOqmOo03CZuNufcLzRMWJPns9kMvdvsVpnyxs1NHsOThPUepQToknaDyP4WW9jgbGesIYxDwfuI6okWxsO0MQJdqjxNvBDY+lkZMbPyFzCCpUaQ8ERtMibpetgyJzHzyTUtXxFLYxx/3KLOqu1d56LisHk1MVjP1TMWiPnFZxpXFiVoNwM5WCNT0c7cL2z+HouU5NeJCCBkhNdfKPm5brtDkZ5bZH5S2L0XsBG+P3JivELBVWtNxN9o29QtiniqZEQ3faQsWhod/9zY5z5JvD6OvGsBxveOiKYcbo2ibgHo78KzdH0xns35+i6zB/TZ23iNnFIYjRtQ3EkcISeo1KLqTAQD31dnmgYjSdL0ssOpg3t2i/HzIS7gB9xHzp6qHk3KelqQNrCb29lrYbENePoI+cwvGurNyg26dlpaO0u2m2AI538EzpS77ekawxcMB43nsAq/1VMG7+EDL2SI0sx7YN/TntSjdHuM6pEKtLac+i7MCfmd4QsXWLf8Ahxs5rIqYOoLwtjR9F37uwy5yVnSw6+k6wNye3BDp4yo7fnldeqqUWgZSNv44pfE0aZiRHafBasrOf6wquJrHcOp7QqNxlYfuH8dE/UwgBs+N0/yqtwDjnB4+nzes7YrFqGnnAfUJ5gIjNMtB+09D/wDUoVPRr9gN9yrX0W/Nzb5TnzR5VZTj6zK37iDu8s80hX0XV/u1xzg9igtwrgcj5d0/g31Nbb2PunT/AFgVsG8GCI+bN6rTwr3GAJleydTkSJBB/aR4zbYhNDta4nlABtwA7FdJxuM2MzBf4d1bvdtuAfCf5TmLxLNXVOURtlKaQ0i5tiCPlvkLz9bGOJNreyP4eocfSF4JQHUTCYwWkgM2gjjcL0GFqNcA4COgHLZKuOiwnonAEDWczkDcnjHuraWrsZYATvABzTGN0sBYeELzuJ0pM6wDhbx5jYn+L0udLvAixjx3QqjSLtsHgfTcUs51N2Ut8enzcq0cOJ+l4J9+fyy0ztNF1Ooc4Pzcokq+AO4wonovXNpHeAOcT2CDVxjhlf5uHsvMY7TBJs5LPxmV3E7r9lzstXlI9BitKOj3y6pB+k3nNxA3JTDY07fdbOC0WyqNYvIB2Z9rhZzFukf80c0WcpS0q+ZB8U9i9CUwLO6E+w9VmHDNbtz3FGRXY1sJpgz9Z8PZbOGxOuQchB2b49l5bD1aYP3TG+U5R0xsGzdZU69NS/qaZqG4g81gvff6idy9E/HtrZ7dhBkHfy9ktX/w85xlh1uXtsW50ze/TCYP9Ubiisvbbmnj/h+o0y+GjjY84XKlJjc5t04kQtWxnDejIJuVv4YMbcHPkvFVMbmGCekdl0Yt438p/KzeNanKR7d2PAIuO6I368iZ2D9q8PQxUSSST89Vs6M0xDgBlN1ZYfKV6amHD7rjf85JfF4Smd/T8lcxWIJba+7iI2LM/rXZRHgsc7W5iYnRwza9x4GN2+EP+sczOeMZc5VXPuSZJ525KzaTs2ied/5Rv6Kco6cD/ugcjHqnqOJkWcSskf4fkSBB6AcuC5haNRuRA5uHfkt7g/rTxtRwExz48biFmVNMvBIjPcI8ABPitZuMEQC2dqE5jHWhviPVV79Fl/5s4HPobdunVHp6Xk3Ntxi29Eq6Fpa0meF5E7jAEW4pXF0WsFh1yPmVmyzvVrRdVY8QdVwOQN+xBkDqla3+H6USNZs/7h5T4bCsN2PgiG523noR8snaOmyRBNtxz7yFvf1nVqejADZ7XdcrjORa60ao/TZAFj2yj5kg0C1+130xYnWFtl8xkI4hOikGO+4DfA8N0XTkXbzGLqSY27ZO48pSRab7RK9liMPRqC7Wk722PZZ9fQTf2PPJ3vkr0z4vLudcql9kdFrYrC6myYtln+FnYkbQIWpy1mzF8NXcNrhwCizg102J81E2f6PIOnrJmnTH7pPVah0BU2GmeTh7qzNAPvJZYZAl2fBoVeUPiQpYmXBv2jh+V67DR+jLeTRwG3qVk0NDMZDnnvbwEz3C0qWPa0QCIE/tO0znrLnZG+Oxh4io4m6TrUSea9FW0u0HJnOB7EqUdKsj9scmx5I7Ga8yKBziPBcdrcfFelfUpP2N7D0hVZQw8yZnL7rcvxK1KPFn6Jwr6hvZotOzovTf19Ng1RsEce+xZWLxQs2mIGycsuSx6ukHtJBcHbLCfGcke616amP16hkGQeZAjZxn1WRVw7jnnkREbUfBaYcTBAb84A3W9QxTXD6mt8D5p3xXt5c0wNwVBUve3RetD6WWo3s2ektS2NwdF2yOg5/Lq8heLzr3RsQRVIO0dTC1cRoQO+x89j/O3ar0f8J1TtkcbHzI8VqWM4UpaXfTydIz4LWwOmtcgOGe4pet/heq0WDY/wCsepsh4TQtXWuGtG36mGL7Ici41NejZSBEjLfeUWmCMiIVMNT1WEBwJgxAJ2dlQ4E5hzuRaRHVcrxnx1nKuV8eW5Z8dnJZdbFPObieeXbYnKuCdtPiB7pSpowgyHHnY/lZ7VKOrHfe/PpdGw2Pc22yd/sujRTtnseGd/PkpQw5BEtdbYREcb/PRxntr0MRrsdN4mI3i4PcBZGnqsBp2OEgjitClimUvusTsAkm+75ms3H6SEBsTAjYchs3LaYgcb3PCE1TBGdzFrZ37IdLFiYLc/llr4KoHEWvw9bq5WsSG9FAt++xP1coEDx8kvpGqJzzvGZv6fhO4ih9Bd8gLJY4xBynPoiRrMAbiiIg5euXjKIdJVGxLuOzaOi6zCybkAQeYnwPzeqVMO0En7hJyFlvoG2aZ2OAGXjtOw9VTFGk/ZB5x+NuVkocMHj6QbHkfNBNJzTFoG+42bN/NUGjHRJJsZCibwFdtMWdc57IUV5Q+JOnpBxNyc9/4V36UeQTJtNlFFqwM6pj3mxdYqtJ5I6qKLbMrtXDgkTtXG0t3ZRRY0hvxUCN2V90obHlxzOUqKLc9Mu4ao5tgTEJ11OAL5+iiixzML1bXUwlc7LeVgTs6flRRPxn6O3SDnWsMvNXwdadWQDO/MfPkKKKsmNS3Xo8Bh4dnkR4wtjEt1WTn4bY2KKLnGy9DHEW1ReDa2auNIEnLx5qKLntdcmIcQTHAjbvt6oOJOq75uUUW6zGfUxxBy8UKvpM3+kW48Y9VxRcvqtN6PxWuPO8g3jJPUqhyk29uKii6RBYnRbXyJIdE6wXlNIMLHH6iSCATlNlFE8f+WMcibqvl5mCvUaBwzRRD4kk23C8E811Rb5ehxa1SzQ0bpvBHb8pCthqe1gH/SS3jx3rqivpWbopjxYubHEH0QW6NZraoF7mTfwEKKJ58ZPRg4otGwQLRllttHiktLgBthy7Lqi4tvOEiTZRRRbtc3//2Q=="/>
          <p:cNvSpPr>
            <a:spLocks noChangeAspect="1" noChangeArrowheads="1"/>
          </p:cNvSpPr>
          <p:nvPr/>
        </p:nvSpPr>
        <p:spPr bwMode="auto">
          <a:xfrm>
            <a:off x="1679576" y="-1470025"/>
            <a:ext cx="4714875" cy="30670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295942" name="AutoShape 6" descr="data:image/jpeg;base64,/9j/4AAQSkZJRgABAQAAAQABAAD/2wCEAAkGBhQSERUUExQVFRUWGBgXGBgXGBgYGBocFxQXGhgVFxgaHCYgGhokGhcXHy8gIycpLCwsGB4xNTAqNSYrLCkBCQoKDgwOGg8PGikkHCQpLCwsLCksLCksLCksKSwpLCkpLCwsLCwpLCksKSwsKSwsKSwsLCksKSwsLCwsLCkpLP/AABEIALUBFgMBIgACEQEDEQH/xAAaAAACAwEBAAAAAAAAAAAAAAADBAACBQEG/8QAPRAAAQMCAggFAwMCBAYDAAAAAQACEQMhBDEFEkFRYXGBkaGxwdHwIjLhE0LxFFIGFWKCM1NykqKyI8Ly/8QAGAEBAQEBAQAAAAAAAAAAAAAAAQACAwX/xAAhEQEBAQACAwEBAQADAAAAAAAAARECIRIxQVFxYTJCgf/aAAwDAQACEQMRAD8A9JUxO+egHnKo3GHYOpSTqx3kjjEo9Gs39w/leHr0cNMxTycx/wBspguJ+4+AWcGA3B7yo4EbQehQcaGoN47eKq8NA+5p5JNhm0SfnNVqNjID/wAR4JBgYluzwgLrsUOFuIPqQlXv1c2mOnkF1tbgOsp0G24rW+W8l1tSINu/olGOkxA7keqZGCJggi+54Hi4x0ldOPDy9C3DAxdpHqiUsYePSAhO0bUaJgH/AKXAnsM0s9rhmHDZl/F1cuHLj7lU5a0/1hMz3Mq5xEi58VkitGZgneCNqN+rxXK3GjzKx4dr+as/EGLpP+rIEG6u3GN4dp81eUTpxR/dPMSoXzl43XakWhsg5ZeyrUoiPtI6q8kOKkZwT08iuiofn4SjKDSfud1V/wBAjajyRluJ2EDnl5lEdUH93GEq1pGZVntA+DPsryoFcJ235ArlhmPTyS5C42Zz9PVW6RamGYTmR/u91P0Rvd5+IQS8g3PmuVakbAeR/CtODty+6ecorapH5ySrMWN/gmqeqRnPzcUyjBP1Cc/P2XJdwjiUNxDcvMe6sCDt+cwVrUjylnYYnaOpn0RzUG1WFRnHwQsJf0LwLRCWq0XblsCm11gfnRIYrClrrOHWUdnKz3mM1Ey5x3x85qI7GMfUtIkf9XsuMbxnoSocJt1m9J8lRtA7+mqfdWEzTrkbim2vI2A8LHySLqZAvPVoVsPUAM61x/pv5qRx+kHZQADuA/KqyqXZFvWPCylel/c7Pc1o80KnQb/q6aqUs6vsLeZy81UUnRLZcNpzRaVAbgBuc6PZGFQgQ3UA4E+KcRN2ttnwPa6rQqEGZO64n0TIaHOgzPP3XKmBLT9h6lMuLC5qifuHkmWVmwPr7MBjrrLmH0aXmIgbzBVKuH/TsbneBCZywYPiKjbS4u2XBEcroIxbRbV5G8+yE2sZycehKn6pO8eCLztumTOjDsSCBA1Y3T5lcbi3bfMIdIy4BxIG8lVrVQ1xA7h3oiy2eVXXoy3HHYJR6NbW4H5sWXScTk0dSV2nUIMTHW3giyGa1XYsC2q6d5APghsxPI9PylDiiNg73RRWHEeKyjH9QTnI5N/K6XGLNkbyY80F2KcbEmNk5clSm+fwEpenM5gcz+U0Xti7jPAoH6gi/pCC+lafECfJSw22sDmZ6iVSpTLbgyOiQbimjbPQ+quca05EdiErDIok7uw90Rs5eX/6SbMQJzE8CPVNU3H91uJAWoMGAO+eonzQ6lWM5HP8FUquaTaOmqqucQLkEbiGlVTra449L+qq+sIj55peROYH+0+hUexpyP8A4+srIMjFbPRGGJ4xzyWW+m4Xh0cj5qlOs4nKeclR1sPrja0dF1YrsSeIPVRS1fCVBJlz7brhWr4nW2ujYIHyUOrpE7vnJB/VnaRyCxpNMogidYt5iO0SmA8N+13VxcfDJJNquGUkcfynWVwWwWjnN9m5WqODERm9o5a3sExTrSLOpu5iFmHDAfaQeiM1rjll82p1GatBx/5fQrrMI7bq+BPghu/T1YJAPCT+FSkwZtc0dDPiFpYZ/SLfqaHg74a3xMoNeu5xkkA8Xj3VHYp5P3lXayodgPNo9UalsM8MBdrtJ/tBPjvSz9IgmdQE8CfRP0GAXc1gjKAM+iHjS5wBpkgRyPWc0/FlRjXPE/pW4uLfW6TqYUtP2NHX8oDhU2knrK4awGYceNgsalqrotqgd1xvTxQmPnIT09k7S1nxfV8laICKgFovzKsK/AnqY81Wu7VMFutzA9FRrznqNHQ+qtJqpi4s2I5epCrrgmT5WVaeLcLAs7BCqX2NB5jylWkbWvAe3lMIsW/4rR37ZeaRGEc4XNOOJ9kN1FsxA/2krWwVpwz9z56e5Uc+30OaOkeQS2HwzSLkjm23eUYYYtH0/pn5xVqEpvcREtPzuuf07SLtPQ+6GWPyNPPd7iyO7BgCXEs4Eg+qiUq4UbJHOFR2sBmSOco4LIjWPUx6ItNtoa2RvDp8RkgYXp1d/jHqESvUAu2CNsR6ZoT6I2g9/TVVmuZERHE3/hWiKNq7Yd3lMjD6wlto36w+dkvrOb9urzbqobqpg6xBHQ+RTqxP6mc9nXzC4KjOPiPIoTgw7XDlfz91UUP7XjrI/CtBmriQIsXCP3F0dCoh1GPAGsJ5wey4nY1lBDXnIeC6Q+YLTzH8pf8AScbgTwyV2VXA7uRnyXNYIahBgz86Lra52FFfpI2i3PNdpyXAF0Ex8ss1eIuHr1ifpBjfFu8J6rWBZFUieg63XGYunRtJc75Kz9JO/UdrfWN0tFuGa36a9DUaVMm7/wDyA91pUqLAP/jAJ4unzssGjh+MdCnsLSa0gl47FPkIarV3tJhkdvRKnHumXX8Fp1KrXbAd2RhLnDmDx5LPLWrClTGuIyPb1RsJhXON2u23LvdVZhb5jvHkE5TxDWNu/WO3bHnKJP1SfpDGDUdDmDub9ZSmvTObCOTvQhaGOrfqXa+B/a5hjvBQ8Ph3ZhtN3FVv4sSi2k24LuR8slas1hH3ET1R6NJmbmsB4OBnoCu4yhH2xq/6RccyASn4sZn9C3/meBTTsBLbPkcRKG2mw5uk5bz2WlgKOo06whpyk+mxUEjIZSaOHIesq5oU4yJ5n2TNfBNvqVBHL2S9HRjyfpe08J/Cu1jlP9L+x3cqgNObMP8A3EeaNUw7hZxYDwn0CA17R9zuUAnzR2KO11J1ofPOU43CtZBId3HZJUtLNabUxzvKBisaHnJw5mQnr6mhiTVd9kBu4EA9eKQdg6gN2u7T4hJmuAcyCiUse8ZE9lWj2K+kDYPAO5wIPkmKGEqAfe0DfrW8EKppMlkmc9o90uzH6x+u4H+ke9lQ9NWm4D7qpI3AEjudnRcq12uP0imRxEHsc0uz9I5Oc3hn6K1LAsfMOmNtvYQlLva3bTI5EjzslXMYTnHMT4gq7a7WtLPqib/jJSkaTTeRukKwVX/LXOu0g/jogPwzhtZ3HiFoVtMBohrZG+bHsEgHsP8Ac3sR7puKwGs4n7qtIcAXKIGJw7Js4Hh9p8SuKQ9TGkWtCDBdfV/9h8C6TfZG+PdEmDY9iuZXoUIubf8Ad4SiseWS5oE79XyKmHbtdIbv9ti699IZNeTxMeSWu4apM/WE/a/KRcILgRmZg71ylpN0arGADgD5yrf5g6Pqz3jL3VZF1Qw47lYUnbJPAK40k+LOOVvcILdJVstaRvn3RJBkNOw9SLtIB/0XtxN0bRrXNcNUHiHD6eM2Wd/XVZufHxhMUK73bC7kJSWvjqYa1zxeLQII42WZSxQIgMYPm4FbGEYYkgiBlYGwyAJ2JDFYT6pZY7pHWwmOhTeO3Vd+Biqf+WzxjreEXBY0uOqGMI4W8zdRmEcfudFpP0HvOsuYb9Oi4n9RpMbdm3f6psE8jOKwVJpvHIZ/hcoQPtonmXnygpb9RmsSaok8fcZdUy2uwCdeewHeE8fH/sbvwQVyDL2ujeLjyCSfGtrCoXcHC44cOyZ/q2kES13M63ss2rpbUOqKY7AA9IVy8behN+n6OH1vqLxxEE+yszE02EuH1Hn6BZDdMEmdQdo8kwNNg/exruNvUE+Kz1D0NWr0Xkl0tcc7GOgWfVptn6XzwM+yYOLous5pHIyrU9FsN2vnhCFmkmUiM791oUaTmAnV7X+ZpSpSc0/bF9tx7Ig0pUaRt7eFk9D0VxJJMy6UGlrnIgncU9WfTfJ+09+qWbRGxw7x5oqxKrq8QQSOhCNo/A6x+tkDfBb32eCJT0c90QQOOt7I1LFuYSBLgNridmdtiYsFrYClTF2l02F5n2VqT4YWinq8WwesWXG44Os4Hhw5ZLrawJsZ4EQfnRdJguz0SfQLRmOstPiAhHDOdlfqD6rYq4hu1h3Wc2OYGqFn4mjduqIk3MEHxGUTtWuXCSdVjv7GdUwz2mwIPIpqlJ+6kTbPVjxELRrNbqk6rbbcuXulm6RbBgXGwrjysjrOP+hOwbP7R1DiO8rqlTGF22Oyix5teMYIdvPZGoVSDZ23Z4IJLYv2gQeMkz4JmmGE5uB4R2srXODvxTyLuJQ6dcTf53VHUwcgeezxVqTG7bK0jkzu8F2N4AnfCFVLAMiTvmyf0QxuZM3sDBiPJMindH0dh3TZjdXeWgHLYNoSuPxQa76WUzxv5Aq2kcYNaJMbbrMeGkyJ628EtU3R0nUBGq2k0b9UQOq0K2nmkaocSYzi0xs3rDfStZSnQcYgdhKdZ2jVRUqG73QeYHX2TuG0S+NbX1RvmOGSBhNG1SbiBmSXei0quLpMGqXSOc+iptMLjSLKYLXOdUz4R1lI4t1J32sLTthxPhdNUsHh3Sdd3Vwj/wBZTBwVFgmxA4609o3KPbJoPDf26w5pp+PaB/wW9yjUdIUsgwdfhWhhawcYDQ3o3+VTBjMwuNaT/wAI9D7la1fCh7WksjgZkLuOxDqcaotvELPGk3GZk9VbIf6PRwdJou0TuJPkSQh1MYRZoA5R7IVasYyjhI90icQQdo8ljyquGK1RziLuk7P4zQqrXjOe8LU0NjCTGpIH7oy4fN6ZxVKmZlsHoPP8LeDGDR0g5pmSm6mkadb7wQd+a7WwNI5PA7ehS79GMi1Rp7j3QsqxwAP2Pa7uD6pOrT1d5jt75q7aYYbPE8J9loUqTKou6XcvnzcjVjPo6Qc37THTNNv0hrG7QTtNwe8pbG6OdT3HkEmKxFloXYfJbtLh2PstHR1BkzrhzjHQC6xWPkRKNRwD3H6QeewdUqNLEtc0zJI52QTi42FMUqTmD63g9PnigYitSMwHDl+VY1XRjG7Rw48uPdUxrdUy3UHCBfskW1RJA1urR4Qr1gHD7iDfMddqt/QE/HHc3w9VEhVp3s9vkorGfKhj5Ke0cRrZkcss9yy2PLiBJ4BaYoag+raLLnYoexLKex4HC/pKz65Gwjx9UOnG0TxhWaGz53npkj01VG5RJ+cEbDVD9oJ6Ej+E9gKAcYLbZ7j1hauGa1oLQA08o2b1velIz2UoaDWvAtP3cuP5QaOOaHTTptB3+so2kMJU1sie562Wa+g90AA8gOKz5NWY0/8APCPubOeSaw+kw6PqA4EAeMFYTaDxmD2PyFBhnZx4FM5M7WzjsB+pcOgbj9vQiR4LLq6Gqi5bI3gtd5GfBaWif1CZqA6oHfptTBogmzgG7vu87J6zTmsWnol8iGO7EJ00SPp1NY2ve3AJ9mHB/fHEAN8rLjtduRLhvBg+Fke1mFqeBEfUA0nZMnsPVHYA39s8SIHb+UvjWu1dZrtbfe46FZhxBNifFHprp6F9TWaQ4BwPIHmMx4pY6M3G07R63BWYyR9t+q1dH03xMW4+at1dUudGkX1hG1DOjdszynzhabg0unpu9UHE41rTqht96ckZkMYGu1jOO0wY79Fn4imX7Z5xHilK9Z+8jdFlxtSpEh7u5KtmIQ4Kp/YTyuqva8Ztd2+WVf8ANqjTdxJ4qzNPPBuR2T0h6GiTUE6pbxIzPC10dmiCzN4HzcYTOF0g17QdvA7CsvGYi/VHRaRxtMNgvnZl5fClHYJjxLXyRsNs+qzgRsEo7ReYy3Zp8glekWWuDxQHV37zykwtKliA4arxrc0ljMMATEqZs/C2sdpQKszJJUB5qmsRme/5TOgZpE7b8bWRv1WA7Ocz4JQ0wQciEB9EjZAKkPiS2bX6qJdjbflcShMIwtIIBPReiND9WncweWXdVxWKZTFoB3AQsw6XM5t8SfFc63OjDNDf3EDrPWExh9HUwdjjy9ys5+kyePBKVdLvBIAAR7Ox6iWtEQI6JPE6Ua2NVo6Z8li09IOdaDOxMVsEXXEDhtmVeva3fTTw2mQ+x+njMcloUyAPqc4zfMecBeVktt/Cep6bP2ubw3ZLXaln1pVdJNYYE7rFDGkQbfXG8JSlQbUuARvumGFjDME/NyztaNwGtJuTsBJI7SeCxMXpCoSQQRyW3h8cHg2t0BSOMwX7mX3hOyiz8ZJrvNsuO0ei1dGYh4gF9t0hJgOOyOaLR0U517dlnpma9DUMCbOnMAeOV1lV9GNd9TLndIlco1S06pIAG1aFEtfG08FryldPF5/9B7T9p6yt3RuIe1h1hmMiMp8h7po4N4+023H2OSqdYWIDuRAKsrMJ18cJsyeUDxhcdpFlg9t+MT3R3YFrs9ZvCx8lKehWbQ53M+UCUzULTwDXAapBtP23G7b6bEI/pTbUPcHwCdcGlpa2GnLbs2GQJvuWFW0RVBP0h3Jwv0JkFN2fAPXwDH5E+B6CY80k/RLSZJcOh77o2TKNo/RtTW1ngsaDI4rYxdRrGEkCSbRssL3+XRMWEaOFptbEF07f4lcOCp5lrh38bLIxel3kwJAS/wDm9SRDnefVX/g2PQDRTHf3jpb0Qjotg/efAearozTOtapttPPeq6WwVtaSG7vK+5XXwnKWEptM6xPMiOqmOo03CZuNufcLzRMWJPns9kMvdvsVpnyxs1NHsOThPUepQToknaDyP4WW9jgbGesIYxDwfuI6okWxsO0MQJdqjxNvBDY+lkZMbPyFzCCpUaQ8ERtMibpetgyJzHzyTUtXxFLYxx/3KLOqu1d56LisHk1MVjP1TMWiPnFZxpXFiVoNwM5WCNT0c7cL2z+HouU5NeJCCBkhNdfKPm5brtDkZ5bZH5S2L0XsBG+P3JivELBVWtNxN9o29QtiniqZEQ3faQsWhod/9zY5z5JvD6OvGsBxveOiKYcbo2ibgHo78KzdH0xns35+i6zB/TZ23iNnFIYjRtQ3EkcISeo1KLqTAQD31dnmgYjSdL0ssOpg3t2i/HzIS7gB9xHzp6qHk3KelqQNrCb29lrYbENePoI+cwvGurNyg26dlpaO0u2m2AI538EzpS77ekawxcMB43nsAq/1VMG7+EDL2SI0sx7YN/TntSjdHuM6pEKtLac+i7MCfmd4QsXWLf8Ahxs5rIqYOoLwtjR9F37uwy5yVnSw6+k6wNye3BDp4yo7fnldeqqUWgZSNv44pfE0aZiRHafBasrOf6wquJrHcOp7QqNxlYfuH8dE/UwgBs+N0/yqtwDjnB4+nzes7YrFqGnnAfUJ5gIjNMtB+09D/wDUoVPRr9gN9yrX0W/Nzb5TnzR5VZTj6zK37iDu8s80hX0XV/u1xzg9igtwrgcj5d0/g31Nbb2PunT/AFgVsG8GCI+bN6rTwr3GAJleydTkSJBB/aR4zbYhNDta4nlABtwA7FdJxuM2MzBf4d1bvdtuAfCf5TmLxLNXVOURtlKaQ0i5tiCPlvkLz9bGOJNreyP4eocfSF4JQHUTCYwWkgM2gjjcL0GFqNcA4COgHLZKuOiwnonAEDWczkDcnjHuraWrsZYATvABzTGN0sBYeELzuJ0pM6wDhbx5jYn+L0udLvAixjx3QqjSLtsHgfTcUs51N2Ut8enzcq0cOJ+l4J9+fyy0ztNF1Ooc4Pzcokq+AO4wonovXNpHeAOcT2CDVxjhlf5uHsvMY7TBJs5LPxmV3E7r9lzstXlI9BitKOj3y6pB+k3nNxA3JTDY07fdbOC0WyqNYvIB2Z9rhZzFukf80c0WcpS0q+ZB8U9i9CUwLO6E+w9VmHDNbtz3FGRXY1sJpgz9Z8PZbOGxOuQchB2b49l5bD1aYP3TG+U5R0xsGzdZU69NS/qaZqG4g81gvff6idy9E/HtrZ7dhBkHfy9ktX/w85xlh1uXtsW50ze/TCYP9Ubiisvbbmnj/h+o0y+GjjY84XKlJjc5t04kQtWxnDejIJuVv4YMbcHPkvFVMbmGCekdl0Yt438p/KzeNanKR7d2PAIuO6I368iZ2D9q8PQxUSSST89Vs6M0xDgBlN1ZYfKV6amHD7rjf85JfF4Smd/T8lcxWIJba+7iI2LM/rXZRHgsc7W5iYnRwza9x4GN2+EP+sczOeMZc5VXPuSZJ525KzaTs2ied/5Rv6Kco6cD/ugcjHqnqOJkWcSskf4fkSBB6AcuC5haNRuRA5uHfkt7g/rTxtRwExz48biFmVNMvBIjPcI8ABPitZuMEQC2dqE5jHWhviPVV79Fl/5s4HPobdunVHp6Xk3Ntxi29Eq6Fpa0meF5E7jAEW4pXF0WsFh1yPmVmyzvVrRdVY8QdVwOQN+xBkDqla3+H6USNZs/7h5T4bCsN2PgiG523noR8snaOmyRBNtxz7yFvf1nVqejADZ7XdcrjORa60ao/TZAFj2yj5kg0C1+130xYnWFtl8xkI4hOikGO+4DfA8N0XTkXbzGLqSY27ZO48pSRab7RK9liMPRqC7Wk722PZZ9fQTf2PPJ3vkr0z4vLudcql9kdFrYrC6myYtln+FnYkbQIWpy1mzF8NXcNrhwCizg102J81E2f6PIOnrJmnTH7pPVah0BU2GmeTh7qzNAPvJZYZAl2fBoVeUPiQpYmXBv2jh+V67DR+jLeTRwG3qVk0NDMZDnnvbwEz3C0qWPa0QCIE/tO0znrLnZG+Oxh4io4m6TrUSea9FW0u0HJnOB7EqUdKsj9scmx5I7Ga8yKBziPBcdrcfFelfUpP2N7D0hVZQw8yZnL7rcvxK1KPFn6Jwr6hvZotOzovTf19Ng1RsEce+xZWLxQs2mIGycsuSx6ukHtJBcHbLCfGcke616amP16hkGQeZAjZxn1WRVw7jnnkREbUfBaYcTBAb84A3W9QxTXD6mt8D5p3xXt5c0wNwVBUve3RetD6WWo3s2ektS2NwdF2yOg5/Lq8heLzr3RsQRVIO0dTC1cRoQO+x89j/O3ar0f8J1TtkcbHzI8VqWM4UpaXfTydIz4LWwOmtcgOGe4pet/heq0WDY/wCsepsh4TQtXWuGtG36mGL7Ici41NejZSBEjLfeUWmCMiIVMNT1WEBwJgxAJ2dlQ4E5hzuRaRHVcrxnx1nKuV8eW5Z8dnJZdbFPObieeXbYnKuCdtPiB7pSpowgyHHnY/lZ7VKOrHfe/PpdGw2Pc22yd/sujRTtnseGd/PkpQw5BEtdbYREcb/PRxntr0MRrsdN4mI3i4PcBZGnqsBp2OEgjitClimUvusTsAkm+75ms3H6SEBsTAjYchs3LaYgcb3PCE1TBGdzFrZ37IdLFiYLc/llr4KoHEWvw9bq5WsSG9FAt++xP1coEDx8kvpGqJzzvGZv6fhO4ih9Bd8gLJY4xBynPoiRrMAbiiIg5euXjKIdJVGxLuOzaOi6zCybkAQeYnwPzeqVMO0En7hJyFlvoG2aZ2OAGXjtOw9VTFGk/ZB5x+NuVkocMHj6QbHkfNBNJzTFoG+42bN/NUGjHRJJsZCibwFdtMWdc57IUV5Q+JOnpBxNyc9/4V36UeQTJtNlFFqwM6pj3mxdYqtJ5I6qKLbMrtXDgkTtXG0t3ZRRY0hvxUCN2V90obHlxzOUqKLc9Mu4ao5tgTEJ11OAL5+iiixzML1bXUwlc7LeVgTs6flRRPxn6O3SDnWsMvNXwdadWQDO/MfPkKKKsmNS3Xo8Bh4dnkR4wtjEt1WTn4bY2KKLnGy9DHEW1ReDa2auNIEnLx5qKLntdcmIcQTHAjbvt6oOJOq75uUUW6zGfUxxBy8UKvpM3+kW48Y9VxRcvqtN6PxWuPO8g3jJPUqhyk29uKii6RBYnRbXyJIdE6wXlNIMLHH6iSCATlNlFE8f+WMcibqvl5mCvUaBwzRRD4kk23C8E811Rb5ehxa1SzQ0bpvBHb8pCthqe1gH/SS3jx3rqivpWbopjxYubHEH0QW6NZraoF7mTfwEKKJ58ZPRg4otGwQLRllttHiktLgBthy7Lqi4tvOEiTZRRRbtc3//2Q=="/>
          <p:cNvSpPr>
            <a:spLocks noChangeAspect="1" noChangeArrowheads="1"/>
          </p:cNvSpPr>
          <p:nvPr/>
        </p:nvSpPr>
        <p:spPr bwMode="auto">
          <a:xfrm>
            <a:off x="1679576" y="-1470025"/>
            <a:ext cx="4714875" cy="30670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295944" name="AutoShape 8" descr="data:image/jpeg;base64,/9j/4AAQSkZJRgABAQAAAQABAAD/2wCEAAkGBhQSERUUExQVFRUWGBgXGBgXGBgYGBocFxQXGhgVFxgaHCYgGhokGhcXHy8gIycpLCwsGB4xNTAqNSYrLCkBCQoKDgwOGg8PGikkHCQpLCwsLCksLCksLCksKSwpLCkpLCwsLCwpLCksKSwsKSwsKSwsLCksKSwsLCwsLCkpLP/AABEIALUBFgMBIgACEQEDEQH/xAAaAAACAwEBAAAAAAAAAAAAAAADBAACBQEG/8QAPRAAAQMCAggFAwMCBAYDAAAAAQACEQMhBDEFEkFRYXGBkaGxwdHwIjLhE0LxFFIGFWKCM1NykqKyI8Ly/8QAGAEBAQEBAQAAAAAAAAAAAAAAAQACAwX/xAAhEQEBAQACAwEBAQADAAAAAAAAARECIRIxQVFxYTJCgf/aAAwDAQACEQMRAD8A9JUxO+egHnKo3GHYOpSTqx3kjjEo9Gs39w/leHr0cNMxTycx/wBspguJ+4+AWcGA3B7yo4EbQehQcaGoN47eKq8NA+5p5JNhm0SfnNVqNjID/wAR4JBgYluzwgLrsUOFuIPqQlXv1c2mOnkF1tbgOsp0G24rW+W8l1tSINu/olGOkxA7keqZGCJggi+54Hi4x0ldOPDy9C3DAxdpHqiUsYePSAhO0bUaJgH/AKXAnsM0s9rhmHDZl/F1cuHLj7lU5a0/1hMz3Mq5xEi58VkitGZgneCNqN+rxXK3GjzKx4dr+as/EGLpP+rIEG6u3GN4dp81eUTpxR/dPMSoXzl43XakWhsg5ZeyrUoiPtI6q8kOKkZwT08iuiofn4SjKDSfud1V/wBAjajyRluJ2EDnl5lEdUH93GEq1pGZVntA+DPsryoFcJ235ArlhmPTyS5C42Zz9PVW6RamGYTmR/u91P0Rvd5+IQS8g3PmuVakbAeR/CtODty+6ecorapH5ySrMWN/gmqeqRnPzcUyjBP1Cc/P2XJdwjiUNxDcvMe6sCDt+cwVrUjylnYYnaOpn0RzUG1WFRnHwQsJf0LwLRCWq0XblsCm11gfnRIYrClrrOHWUdnKz3mM1Ey5x3x85qI7GMfUtIkf9XsuMbxnoSocJt1m9J8lRtA7+mqfdWEzTrkbim2vI2A8LHySLqZAvPVoVsPUAM61x/pv5qRx+kHZQADuA/KqyqXZFvWPCylel/c7Pc1o80KnQb/q6aqUs6vsLeZy81UUnRLZcNpzRaVAbgBuc6PZGFQgQ3UA4E+KcRN2ttnwPa6rQqEGZO64n0TIaHOgzPP3XKmBLT9h6lMuLC5qifuHkmWVmwPr7MBjrrLmH0aXmIgbzBVKuH/TsbneBCZywYPiKjbS4u2XBEcroIxbRbV5G8+yE2sZycehKn6pO8eCLztumTOjDsSCBA1Y3T5lcbi3bfMIdIy4BxIG8lVrVQ1xA7h3oiy2eVXXoy3HHYJR6NbW4H5sWXScTk0dSV2nUIMTHW3giyGa1XYsC2q6d5APghsxPI9PylDiiNg73RRWHEeKyjH9QTnI5N/K6XGLNkbyY80F2KcbEmNk5clSm+fwEpenM5gcz+U0Xti7jPAoH6gi/pCC+lafECfJSw22sDmZ6iVSpTLbgyOiQbimjbPQ+quca05EdiErDIok7uw90Rs5eX/6SbMQJzE8CPVNU3H91uJAWoMGAO+eonzQ6lWM5HP8FUquaTaOmqqucQLkEbiGlVTra449L+qq+sIj55peROYH+0+hUexpyP8A4+srIMjFbPRGGJ4xzyWW+m4Xh0cj5qlOs4nKeclR1sPrja0dF1YrsSeIPVRS1fCVBJlz7brhWr4nW2ujYIHyUOrpE7vnJB/VnaRyCxpNMogidYt5iO0SmA8N+13VxcfDJJNquGUkcfynWVwWwWjnN9m5WqODERm9o5a3sExTrSLOpu5iFmHDAfaQeiM1rjll82p1GatBx/5fQrrMI7bq+BPghu/T1YJAPCT+FSkwZtc0dDPiFpYZ/SLfqaHg74a3xMoNeu5xkkA8Xj3VHYp5P3lXayodgPNo9UalsM8MBdrtJ/tBPjvSz9IgmdQE8CfRP0GAXc1gjKAM+iHjS5wBpkgRyPWc0/FlRjXPE/pW4uLfW6TqYUtP2NHX8oDhU2knrK4awGYceNgsalqrotqgd1xvTxQmPnIT09k7S1nxfV8laICKgFovzKsK/AnqY81Wu7VMFutzA9FRrznqNHQ+qtJqpi4s2I5epCrrgmT5WVaeLcLAs7BCqX2NB5jylWkbWvAe3lMIsW/4rR37ZeaRGEc4XNOOJ9kN1FsxA/2krWwVpwz9z56e5Uc+30OaOkeQS2HwzSLkjm23eUYYYtH0/pn5xVqEpvcREtPzuuf07SLtPQ+6GWPyNPPd7iyO7BgCXEs4Eg+qiUq4UbJHOFR2sBmSOco4LIjWPUx6ItNtoa2RvDp8RkgYXp1d/jHqESvUAu2CNsR6ZoT6I2g9/TVVmuZERHE3/hWiKNq7Yd3lMjD6wlto36w+dkvrOb9urzbqobqpg6xBHQ+RTqxP6mc9nXzC4KjOPiPIoTgw7XDlfz91UUP7XjrI/CtBmriQIsXCP3F0dCoh1GPAGsJ5wey4nY1lBDXnIeC6Q+YLTzH8pf8AScbgTwyV2VXA7uRnyXNYIahBgz86Lra52FFfpI2i3PNdpyXAF0Ex8ss1eIuHr1ifpBjfFu8J6rWBZFUieg63XGYunRtJc75Kz9JO/UdrfWN0tFuGa36a9DUaVMm7/wDyA91pUqLAP/jAJ4unzssGjh+MdCnsLSa0gl47FPkIarV3tJhkdvRKnHumXX8Fp1KrXbAd2RhLnDmDx5LPLWrClTGuIyPb1RsJhXON2u23LvdVZhb5jvHkE5TxDWNu/WO3bHnKJP1SfpDGDUdDmDub9ZSmvTObCOTvQhaGOrfqXa+B/a5hjvBQ8Ph3ZhtN3FVv4sSi2k24LuR8slas1hH3ET1R6NJmbmsB4OBnoCu4yhH2xq/6RccyASn4sZn9C3/meBTTsBLbPkcRKG2mw5uk5bz2WlgKOo06whpyk+mxUEjIZSaOHIesq5oU4yJ5n2TNfBNvqVBHL2S9HRjyfpe08J/Cu1jlP9L+x3cqgNObMP8A3EeaNUw7hZxYDwn0CA17R9zuUAnzR2KO11J1ofPOU43CtZBId3HZJUtLNabUxzvKBisaHnJw5mQnr6mhiTVd9kBu4EA9eKQdg6gN2u7T4hJmuAcyCiUse8ZE9lWj2K+kDYPAO5wIPkmKGEqAfe0DfrW8EKppMlkmc9o90uzH6x+u4H+ke9lQ9NWm4D7qpI3AEjudnRcq12uP0imRxEHsc0uz9I5Oc3hn6K1LAsfMOmNtvYQlLva3bTI5EjzslXMYTnHMT4gq7a7WtLPqib/jJSkaTTeRukKwVX/LXOu0g/jogPwzhtZ3HiFoVtMBohrZG+bHsEgHsP8Ac3sR7puKwGs4n7qtIcAXKIGJw7Js4Hh9p8SuKQ9TGkWtCDBdfV/9h8C6TfZG+PdEmDY9iuZXoUIubf8Ad4SiseWS5oE79XyKmHbtdIbv9ti699IZNeTxMeSWu4apM/WE/a/KRcILgRmZg71ylpN0arGADgD5yrf5g6Pqz3jL3VZF1Qw47lYUnbJPAK40k+LOOVvcILdJVstaRvn3RJBkNOw9SLtIB/0XtxN0bRrXNcNUHiHD6eM2Wd/XVZufHxhMUK73bC7kJSWvjqYa1zxeLQII42WZSxQIgMYPm4FbGEYYkgiBlYGwyAJ2JDFYT6pZY7pHWwmOhTeO3Vd+Biqf+WzxjreEXBY0uOqGMI4W8zdRmEcfudFpP0HvOsuYb9Oi4n9RpMbdm3f6psE8jOKwVJpvHIZ/hcoQPtonmXnygpb9RmsSaok8fcZdUy2uwCdeewHeE8fH/sbvwQVyDL2ujeLjyCSfGtrCoXcHC44cOyZ/q2kES13M63ss2rpbUOqKY7AA9IVy8behN+n6OH1vqLxxEE+yszE02EuH1Hn6BZDdMEmdQdo8kwNNg/exruNvUE+Kz1D0NWr0Xkl0tcc7GOgWfVptn6XzwM+yYOLous5pHIyrU9FsN2vnhCFmkmUiM791oUaTmAnV7X+ZpSpSc0/bF9tx7Ig0pUaRt7eFk9D0VxJJMy6UGlrnIgncU9WfTfJ+09+qWbRGxw7x5oqxKrq8QQSOhCNo/A6x+tkDfBb32eCJT0c90QQOOt7I1LFuYSBLgNridmdtiYsFrYClTF2l02F5n2VqT4YWinq8WwesWXG44Os4Hhw5ZLrawJsZ4EQfnRdJguz0SfQLRmOstPiAhHDOdlfqD6rYq4hu1h3Wc2OYGqFn4mjduqIk3MEHxGUTtWuXCSdVjv7GdUwz2mwIPIpqlJ+6kTbPVjxELRrNbqk6rbbcuXulm6RbBgXGwrjysjrOP+hOwbP7R1DiO8rqlTGF22Oyix5teMYIdvPZGoVSDZ23Z4IJLYv2gQeMkz4JmmGE5uB4R2srXODvxTyLuJQ6dcTf53VHUwcgeezxVqTG7bK0jkzu8F2N4AnfCFVLAMiTvmyf0QxuZM3sDBiPJMindH0dh3TZjdXeWgHLYNoSuPxQa76WUzxv5Aq2kcYNaJMbbrMeGkyJ628EtU3R0nUBGq2k0b9UQOq0K2nmkaocSYzi0xs3rDfStZSnQcYgdhKdZ2jVRUqG73QeYHX2TuG0S+NbX1RvmOGSBhNG1SbiBmSXei0quLpMGqXSOc+iptMLjSLKYLXOdUz4R1lI4t1J32sLTthxPhdNUsHh3Sdd3Vwj/wBZTBwVFgmxA4609o3KPbJoPDf26w5pp+PaB/wW9yjUdIUsgwdfhWhhawcYDQ3o3+VTBjMwuNaT/wAI9D7la1fCh7WksjgZkLuOxDqcaotvELPGk3GZk9VbIf6PRwdJou0TuJPkSQh1MYRZoA5R7IVasYyjhI90icQQdo8ljyquGK1RziLuk7P4zQqrXjOe8LU0NjCTGpIH7oy4fN6ZxVKmZlsHoPP8LeDGDR0g5pmSm6mkadb7wQd+a7WwNI5PA7ehS79GMi1Rp7j3QsqxwAP2Pa7uD6pOrT1d5jt75q7aYYbPE8J9loUqTKou6XcvnzcjVjPo6Qc37THTNNv0hrG7QTtNwe8pbG6OdT3HkEmKxFloXYfJbtLh2PstHR1BkzrhzjHQC6xWPkRKNRwD3H6QeewdUqNLEtc0zJI52QTi42FMUqTmD63g9PnigYitSMwHDl+VY1XRjG7Rw48uPdUxrdUy3UHCBfskW1RJA1urR4Qr1gHD7iDfMddqt/QE/HHc3w9VEhVp3s9vkorGfKhj5Ke0cRrZkcss9yy2PLiBJ4BaYoag+raLLnYoexLKex4HC/pKz65Gwjx9UOnG0TxhWaGz53npkj01VG5RJ+cEbDVD9oJ6Ej+E9gKAcYLbZ7j1hauGa1oLQA08o2b1velIz2UoaDWvAtP3cuP5QaOOaHTTptB3+so2kMJU1sie562Wa+g90AA8gOKz5NWY0/8APCPubOeSaw+kw6PqA4EAeMFYTaDxmD2PyFBhnZx4FM5M7WzjsB+pcOgbj9vQiR4LLq6Gqi5bI3gtd5GfBaWif1CZqA6oHfptTBogmzgG7vu87J6zTmsWnol8iGO7EJ00SPp1NY2ve3AJ9mHB/fHEAN8rLjtduRLhvBg+Fke1mFqeBEfUA0nZMnsPVHYA39s8SIHb+UvjWu1dZrtbfe46FZhxBNifFHprp6F9TWaQ4BwPIHmMx4pY6M3G07R63BWYyR9t+q1dH03xMW4+at1dUudGkX1hG1DOjdszynzhabg0unpu9UHE41rTqht96ckZkMYGu1jOO0wY79Fn4imX7Z5xHilK9Z+8jdFlxtSpEh7u5KtmIQ4Kp/YTyuqva8Ztd2+WVf8ANqjTdxJ4qzNPPBuR2T0h6GiTUE6pbxIzPC10dmiCzN4HzcYTOF0g17QdvA7CsvGYi/VHRaRxtMNgvnZl5fClHYJjxLXyRsNs+qzgRsEo7ReYy3Zp8glekWWuDxQHV37zykwtKliA4arxrc0ljMMATEqZs/C2sdpQKszJJUB5qmsRme/5TOgZpE7b8bWRv1WA7Ocz4JQ0wQciEB9EjZAKkPiS2bX6qJdjbflcShMIwtIIBPReiND9WncweWXdVxWKZTFoB3AQsw6XM5t8SfFc63OjDNDf3EDrPWExh9HUwdjjy9ys5+kyePBKVdLvBIAAR7Ox6iWtEQI6JPE6Ua2NVo6Z8li09IOdaDOxMVsEXXEDhtmVeva3fTTw2mQ+x+njMcloUyAPqc4zfMecBeVktt/Cep6bP2ubw3ZLXaln1pVdJNYYE7rFDGkQbfXG8JSlQbUuARvumGFjDME/NyztaNwGtJuTsBJI7SeCxMXpCoSQQRyW3h8cHg2t0BSOMwX7mX3hOyiz8ZJrvNsuO0ei1dGYh4gF9t0hJgOOyOaLR0U517dlnpma9DUMCbOnMAeOV1lV9GNd9TLndIlco1S06pIAG1aFEtfG08FryldPF5/9B7T9p6yt3RuIe1h1hmMiMp8h7po4N4+023H2OSqdYWIDuRAKsrMJ18cJsyeUDxhcdpFlg9t+MT3R3YFrs9ZvCx8lKehWbQ53M+UCUzULTwDXAapBtP23G7b6bEI/pTbUPcHwCdcGlpa2GnLbs2GQJvuWFW0RVBP0h3Jwv0JkFN2fAPXwDH5E+B6CY80k/RLSZJcOh77o2TKNo/RtTW1ngsaDI4rYxdRrGEkCSbRssL3+XRMWEaOFptbEF07f4lcOCp5lrh38bLIxel3kwJAS/wDm9SRDnefVX/g2PQDRTHf3jpb0Qjotg/efAearozTOtapttPPeq6WwVtaSG7vK+5XXwnKWEptM6xPMiOqmOo03CZuNufcLzRMWJPns9kMvdvsVpnyxs1NHsOThPUepQToknaDyP4WW9jgbGesIYxDwfuI6okWxsO0MQJdqjxNvBDY+lkZMbPyFzCCpUaQ8ERtMibpetgyJzHzyTUtXxFLYxx/3KLOqu1d56LisHk1MVjP1TMWiPnFZxpXFiVoNwM5WCNT0c7cL2z+HouU5NeJCCBkhNdfKPm5brtDkZ5bZH5S2L0XsBG+P3JivELBVWtNxN9o29QtiniqZEQ3faQsWhod/9zY5z5JvD6OvGsBxveOiKYcbo2ibgHo78KzdH0xns35+i6zB/TZ23iNnFIYjRtQ3EkcISeo1KLqTAQD31dnmgYjSdL0ssOpg3t2i/HzIS7gB9xHzp6qHk3KelqQNrCb29lrYbENePoI+cwvGurNyg26dlpaO0u2m2AI538EzpS77ekawxcMB43nsAq/1VMG7+EDL2SI0sx7YN/TntSjdHuM6pEKtLac+i7MCfmd4QsXWLf8Ahxs5rIqYOoLwtjR9F37uwy5yVnSw6+k6wNye3BDp4yo7fnldeqqUWgZSNv44pfE0aZiRHafBasrOf6wquJrHcOp7QqNxlYfuH8dE/UwgBs+N0/yqtwDjnB4+nzes7YrFqGnnAfUJ5gIjNMtB+09D/wDUoVPRr9gN9yrX0W/Nzb5TnzR5VZTj6zK37iDu8s80hX0XV/u1xzg9igtwrgcj5d0/g31Nbb2PunT/AFgVsG8GCI+bN6rTwr3GAJleydTkSJBB/aR4zbYhNDta4nlABtwA7FdJxuM2MzBf4d1bvdtuAfCf5TmLxLNXVOURtlKaQ0i5tiCPlvkLz9bGOJNreyP4eocfSF4JQHUTCYwWkgM2gjjcL0GFqNcA4COgHLZKuOiwnonAEDWczkDcnjHuraWrsZYATvABzTGN0sBYeELzuJ0pM6wDhbx5jYn+L0udLvAixjx3QqjSLtsHgfTcUs51N2Ut8enzcq0cOJ+l4J9+fyy0ztNF1Ooc4Pzcokq+AO4wonovXNpHeAOcT2CDVxjhlf5uHsvMY7TBJs5LPxmV3E7r9lzstXlI9BitKOj3y6pB+k3nNxA3JTDY07fdbOC0WyqNYvIB2Z9rhZzFukf80c0WcpS0q+ZB8U9i9CUwLO6E+w9VmHDNbtz3FGRXY1sJpgz9Z8PZbOGxOuQchB2b49l5bD1aYP3TG+U5R0xsGzdZU69NS/qaZqG4g81gvff6idy9E/HtrZ7dhBkHfy9ktX/w85xlh1uXtsW50ze/TCYP9Ubiisvbbmnj/h+o0y+GjjY84XKlJjc5t04kQtWxnDejIJuVv4YMbcHPkvFVMbmGCekdl0Yt438p/KzeNanKR7d2PAIuO6I368iZ2D9q8PQxUSSST89Vs6M0xDgBlN1ZYfKV6amHD7rjf85JfF4Smd/T8lcxWIJba+7iI2LM/rXZRHgsc7W5iYnRwza9x4GN2+EP+sczOeMZc5VXPuSZJ525KzaTs2ied/5Rv6Kco6cD/ugcjHqnqOJkWcSskf4fkSBB6AcuC5haNRuRA5uHfkt7g/rTxtRwExz48biFmVNMvBIjPcI8ABPitZuMEQC2dqE5jHWhviPVV79Fl/5s4HPobdunVHp6Xk3Ntxi29Eq6Fpa0meF5E7jAEW4pXF0WsFh1yPmVmyzvVrRdVY8QdVwOQN+xBkDqla3+H6USNZs/7h5T4bCsN2PgiG523noR8snaOmyRBNtxz7yFvf1nVqejADZ7XdcrjORa60ao/TZAFj2yj5kg0C1+130xYnWFtl8xkI4hOikGO+4DfA8N0XTkXbzGLqSY27ZO48pSRab7RK9liMPRqC7Wk722PZZ9fQTf2PPJ3vkr0z4vLudcql9kdFrYrC6myYtln+FnYkbQIWpy1mzF8NXcNrhwCizg102J81E2f6PIOnrJmnTH7pPVah0BU2GmeTh7qzNAPvJZYZAl2fBoVeUPiQpYmXBv2jh+V67DR+jLeTRwG3qVk0NDMZDnnvbwEz3C0qWPa0QCIE/tO0znrLnZG+Oxh4io4m6TrUSea9FW0u0HJnOB7EqUdKsj9scmx5I7Ga8yKBziPBcdrcfFelfUpP2N7D0hVZQw8yZnL7rcvxK1KPFn6Jwr6hvZotOzovTf19Ng1RsEce+xZWLxQs2mIGycsuSx6ukHtJBcHbLCfGcke616amP16hkGQeZAjZxn1WRVw7jnnkREbUfBaYcTBAb84A3W9QxTXD6mt8D5p3xXt5c0wNwVBUve3RetD6WWo3s2ektS2NwdF2yOg5/Lq8heLzr3RsQRVIO0dTC1cRoQO+x89j/O3ar0f8J1TtkcbHzI8VqWM4UpaXfTydIz4LWwOmtcgOGe4pet/heq0WDY/wCsepsh4TQtXWuGtG36mGL7Ici41NejZSBEjLfeUWmCMiIVMNT1WEBwJgxAJ2dlQ4E5hzuRaRHVcrxnx1nKuV8eW5Z8dnJZdbFPObieeXbYnKuCdtPiB7pSpowgyHHnY/lZ7VKOrHfe/PpdGw2Pc22yd/sujRTtnseGd/PkpQw5BEtdbYREcb/PRxntr0MRrsdN4mI3i4PcBZGnqsBp2OEgjitClimUvusTsAkm+75ms3H6SEBsTAjYchs3LaYgcb3PCE1TBGdzFrZ37IdLFiYLc/llr4KoHEWvw9bq5WsSG9FAt++xP1coEDx8kvpGqJzzvGZv6fhO4ih9Bd8gLJY4xBynPoiRrMAbiiIg5euXjKIdJVGxLuOzaOi6zCybkAQeYnwPzeqVMO0En7hJyFlvoG2aZ2OAGXjtOw9VTFGk/ZB5x+NuVkocMHj6QbHkfNBNJzTFoG+42bN/NUGjHRJJsZCibwFdtMWdc57IUV5Q+JOnpBxNyc9/4V36UeQTJtNlFFqwM6pj3mxdYqtJ5I6qKLbMrtXDgkTtXG0t3ZRRY0hvxUCN2V90obHlxzOUqKLc9Mu4ao5tgTEJ11OAL5+iiixzML1bXUwlc7LeVgTs6flRRPxn6O3SDnWsMvNXwdadWQDO/MfPkKKKsmNS3Xo8Bh4dnkR4wtjEt1WTn4bY2KKLnGy9DHEW1ReDa2auNIEnLx5qKLntdcmIcQTHAjbvt6oOJOq75uUUW6zGfUxxBy8UKvpM3+kW48Y9VxRcvqtN6PxWuPO8g3jJPUqhyk29uKii6RBYnRbXyJIdE6wXlNIMLHH6iSCATlNlFE8f+WMcibqvl5mCvUaBwzRRD4kk23C8E811Rb5ehxa1SzQ0bpvBHb8pCthqe1gH/SS3jx3rqivpWbopjxYubHEH0QW6NZraoF7mTfwEKKJ58ZPRg4otGwQLRllttHiktLgBthy7Lqi4tvOEiTZRRRbtc3//2Q=="/>
          <p:cNvSpPr>
            <a:spLocks noChangeAspect="1" noChangeArrowheads="1"/>
          </p:cNvSpPr>
          <p:nvPr/>
        </p:nvSpPr>
        <p:spPr bwMode="auto">
          <a:xfrm>
            <a:off x="1679576" y="-1470025"/>
            <a:ext cx="4714875" cy="30670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295946" name="AutoShape 10" descr="data:image/jpeg;base64,/9j/4AAQSkZJRgABAQAAAQABAAD/2wCEAAkGBhQSERUUExQVFRUWGBgXGBgXGBgYGBocFxQXGhgVFxgaHCYgGhokGhcXHy8gIycpLCwsGB4xNTAqNSYrLCkBCQoKDgwOGg8PGikkHCQpLCwsLCksLCksLCksKSwpLCkpLCwsLCwpLCksKSwsKSwsKSwsLCksKSwsLCwsLCkpLP/AABEIALUBFgMBIgACEQEDEQH/xAAaAAACAwEBAAAAAAAAAAAAAAADBAACBQEG/8QAPRAAAQMCAggFAwMCBAYDAAAAAQACEQMhBDEFEkFRYXGBkaGxwdHwIjLhE0LxFFIGFWKCM1NykqKyI8Ly/8QAGAEBAQEBAQAAAAAAAAAAAAAAAQACAwX/xAAhEQEBAQACAwEBAQADAAAAAAAAARECIRIxQVFxYTJCgf/aAAwDAQACEQMRAD8A9JUxO+egHnKo3GHYOpSTqx3kjjEo9Gs39w/leHr0cNMxTycx/wBspguJ+4+AWcGA3B7yo4EbQehQcaGoN47eKq8NA+5p5JNhm0SfnNVqNjID/wAR4JBgYluzwgLrsUOFuIPqQlXv1c2mOnkF1tbgOsp0G24rW+W8l1tSINu/olGOkxA7keqZGCJggi+54Hi4x0ldOPDy9C3DAxdpHqiUsYePSAhO0bUaJgH/AKXAnsM0s9rhmHDZl/F1cuHLj7lU5a0/1hMz3Mq5xEi58VkitGZgneCNqN+rxXK3GjzKx4dr+as/EGLpP+rIEG6u3GN4dp81eUTpxR/dPMSoXzl43XakWhsg5ZeyrUoiPtI6q8kOKkZwT08iuiofn4SjKDSfud1V/wBAjajyRluJ2EDnl5lEdUH93GEq1pGZVntA+DPsryoFcJ235ArlhmPTyS5C42Zz9PVW6RamGYTmR/u91P0Rvd5+IQS8g3PmuVakbAeR/CtODty+6ecorapH5ySrMWN/gmqeqRnPzcUyjBP1Cc/P2XJdwjiUNxDcvMe6sCDt+cwVrUjylnYYnaOpn0RzUG1WFRnHwQsJf0LwLRCWq0XblsCm11gfnRIYrClrrOHWUdnKz3mM1Ey5x3x85qI7GMfUtIkf9XsuMbxnoSocJt1m9J8lRtA7+mqfdWEzTrkbim2vI2A8LHySLqZAvPVoVsPUAM61x/pv5qRx+kHZQADuA/KqyqXZFvWPCylel/c7Pc1o80KnQb/q6aqUs6vsLeZy81UUnRLZcNpzRaVAbgBuc6PZGFQgQ3UA4E+KcRN2ttnwPa6rQqEGZO64n0TIaHOgzPP3XKmBLT9h6lMuLC5qifuHkmWVmwPr7MBjrrLmH0aXmIgbzBVKuH/TsbneBCZywYPiKjbS4u2XBEcroIxbRbV5G8+yE2sZycehKn6pO8eCLztumTOjDsSCBA1Y3T5lcbi3bfMIdIy4BxIG8lVrVQ1xA7h3oiy2eVXXoy3HHYJR6NbW4H5sWXScTk0dSV2nUIMTHW3giyGa1XYsC2q6d5APghsxPI9PylDiiNg73RRWHEeKyjH9QTnI5N/K6XGLNkbyY80F2KcbEmNk5clSm+fwEpenM5gcz+U0Xti7jPAoH6gi/pCC+lafECfJSw22sDmZ6iVSpTLbgyOiQbimjbPQ+quca05EdiErDIok7uw90Rs5eX/6SbMQJzE8CPVNU3H91uJAWoMGAO+eonzQ6lWM5HP8FUquaTaOmqqucQLkEbiGlVTra449L+qq+sIj55peROYH+0+hUexpyP8A4+srIMjFbPRGGJ4xzyWW+m4Xh0cj5qlOs4nKeclR1sPrja0dF1YrsSeIPVRS1fCVBJlz7brhWr4nW2ujYIHyUOrpE7vnJB/VnaRyCxpNMogidYt5iO0SmA8N+13VxcfDJJNquGUkcfynWVwWwWjnN9m5WqODERm9o5a3sExTrSLOpu5iFmHDAfaQeiM1rjll82p1GatBx/5fQrrMI7bq+BPghu/T1YJAPCT+FSkwZtc0dDPiFpYZ/SLfqaHg74a3xMoNeu5xkkA8Xj3VHYp5P3lXayodgPNo9UalsM8MBdrtJ/tBPjvSz9IgmdQE8CfRP0GAXc1gjKAM+iHjS5wBpkgRyPWc0/FlRjXPE/pW4uLfW6TqYUtP2NHX8oDhU2knrK4awGYceNgsalqrotqgd1xvTxQmPnIT09k7S1nxfV8laICKgFovzKsK/AnqY81Wu7VMFutzA9FRrznqNHQ+qtJqpi4s2I5epCrrgmT5WVaeLcLAs7BCqX2NB5jylWkbWvAe3lMIsW/4rR37ZeaRGEc4XNOOJ9kN1FsxA/2krWwVpwz9z56e5Uc+30OaOkeQS2HwzSLkjm23eUYYYtH0/pn5xVqEpvcREtPzuuf07SLtPQ+6GWPyNPPd7iyO7BgCXEs4Eg+qiUq4UbJHOFR2sBmSOco4LIjWPUx6ItNtoa2RvDp8RkgYXp1d/jHqESvUAu2CNsR6ZoT6I2g9/TVVmuZERHE3/hWiKNq7Yd3lMjD6wlto36w+dkvrOb9urzbqobqpg6xBHQ+RTqxP6mc9nXzC4KjOPiPIoTgw7XDlfz91UUP7XjrI/CtBmriQIsXCP3F0dCoh1GPAGsJ5wey4nY1lBDXnIeC6Q+YLTzH8pf8AScbgTwyV2VXA7uRnyXNYIahBgz86Lra52FFfpI2i3PNdpyXAF0Ex8ss1eIuHr1ifpBjfFu8J6rWBZFUieg63XGYunRtJc75Kz9JO/UdrfWN0tFuGa36a9DUaVMm7/wDyA91pUqLAP/jAJ4unzssGjh+MdCnsLSa0gl47FPkIarV3tJhkdvRKnHumXX8Fp1KrXbAd2RhLnDmDx5LPLWrClTGuIyPb1RsJhXON2u23LvdVZhb5jvHkE5TxDWNu/WO3bHnKJP1SfpDGDUdDmDub9ZSmvTObCOTvQhaGOrfqXa+B/a5hjvBQ8Ph3ZhtN3FVv4sSi2k24LuR8slas1hH3ET1R6NJmbmsB4OBnoCu4yhH2xq/6RccyASn4sZn9C3/meBTTsBLbPkcRKG2mw5uk5bz2WlgKOo06whpyk+mxUEjIZSaOHIesq5oU4yJ5n2TNfBNvqVBHL2S9HRjyfpe08J/Cu1jlP9L+x3cqgNObMP8A3EeaNUw7hZxYDwn0CA17R9zuUAnzR2KO11J1ofPOU43CtZBId3HZJUtLNabUxzvKBisaHnJw5mQnr6mhiTVd9kBu4EA9eKQdg6gN2u7T4hJmuAcyCiUse8ZE9lWj2K+kDYPAO5wIPkmKGEqAfe0DfrW8EKppMlkmc9o90uzH6x+u4H+ke9lQ9NWm4D7qpI3AEjudnRcq12uP0imRxEHsc0uz9I5Oc3hn6K1LAsfMOmNtvYQlLva3bTI5EjzslXMYTnHMT4gq7a7WtLPqib/jJSkaTTeRukKwVX/LXOu0g/jogPwzhtZ3HiFoVtMBohrZG+bHsEgHsP8Ac3sR7puKwGs4n7qtIcAXKIGJw7Js4Hh9p8SuKQ9TGkWtCDBdfV/9h8C6TfZG+PdEmDY9iuZXoUIubf8Ad4SiseWS5oE79XyKmHbtdIbv9ti699IZNeTxMeSWu4apM/WE/a/KRcILgRmZg71ylpN0arGADgD5yrf5g6Pqz3jL3VZF1Qw47lYUnbJPAK40k+LOOVvcILdJVstaRvn3RJBkNOw9SLtIB/0XtxN0bRrXNcNUHiHD6eM2Wd/XVZufHxhMUK73bC7kJSWvjqYa1zxeLQII42WZSxQIgMYPm4FbGEYYkgiBlYGwyAJ2JDFYT6pZY7pHWwmOhTeO3Vd+Biqf+WzxjreEXBY0uOqGMI4W8zdRmEcfudFpP0HvOsuYb9Oi4n9RpMbdm3f6psE8jOKwVJpvHIZ/hcoQPtonmXnygpb9RmsSaok8fcZdUy2uwCdeewHeE8fH/sbvwQVyDL2ujeLjyCSfGtrCoXcHC44cOyZ/q2kES13M63ss2rpbUOqKY7AA9IVy8behN+n6OH1vqLxxEE+yszE02EuH1Hn6BZDdMEmdQdo8kwNNg/exruNvUE+Kz1D0NWr0Xkl0tcc7GOgWfVptn6XzwM+yYOLous5pHIyrU9FsN2vnhCFmkmUiM791oUaTmAnV7X+ZpSpSc0/bF9tx7Ig0pUaRt7eFk9D0VxJJMy6UGlrnIgncU9WfTfJ+09+qWbRGxw7x5oqxKrq8QQSOhCNo/A6x+tkDfBb32eCJT0c90QQOOt7I1LFuYSBLgNridmdtiYsFrYClTF2l02F5n2VqT4YWinq8WwesWXG44Os4Hhw5ZLrawJsZ4EQfnRdJguz0SfQLRmOstPiAhHDOdlfqD6rYq4hu1h3Wc2OYGqFn4mjduqIk3MEHxGUTtWuXCSdVjv7GdUwz2mwIPIpqlJ+6kTbPVjxELRrNbqk6rbbcuXulm6RbBgXGwrjysjrOP+hOwbP7R1DiO8rqlTGF22Oyix5teMYIdvPZGoVSDZ23Z4IJLYv2gQeMkz4JmmGE5uB4R2srXODvxTyLuJQ6dcTf53VHUwcgeezxVqTG7bK0jkzu8F2N4AnfCFVLAMiTvmyf0QxuZM3sDBiPJMindH0dh3TZjdXeWgHLYNoSuPxQa76WUzxv5Aq2kcYNaJMbbrMeGkyJ628EtU3R0nUBGq2k0b9UQOq0K2nmkaocSYzi0xs3rDfStZSnQcYgdhKdZ2jVRUqG73QeYHX2TuG0S+NbX1RvmOGSBhNG1SbiBmSXei0quLpMGqXSOc+iptMLjSLKYLXOdUz4R1lI4t1J32sLTthxPhdNUsHh3Sdd3Vwj/wBZTBwVFgmxA4609o3KPbJoPDf26w5pp+PaB/wW9yjUdIUsgwdfhWhhawcYDQ3o3+VTBjMwuNaT/wAI9D7la1fCh7WksjgZkLuOxDqcaotvELPGk3GZk9VbIf6PRwdJou0TuJPkSQh1MYRZoA5R7IVasYyjhI90icQQdo8ljyquGK1RziLuk7P4zQqrXjOe8LU0NjCTGpIH7oy4fN6ZxVKmZlsHoPP8LeDGDR0g5pmSm6mkadb7wQd+a7WwNI5PA7ehS79GMi1Rp7j3QsqxwAP2Pa7uD6pOrT1d5jt75q7aYYbPE8J9loUqTKou6XcvnzcjVjPo6Qc37THTNNv0hrG7QTtNwe8pbG6OdT3HkEmKxFloXYfJbtLh2PstHR1BkzrhzjHQC6xWPkRKNRwD3H6QeewdUqNLEtc0zJI52QTi42FMUqTmD63g9PnigYitSMwHDl+VY1XRjG7Rw48uPdUxrdUy3UHCBfskW1RJA1urR4Qr1gHD7iDfMddqt/QE/HHc3w9VEhVp3s9vkorGfKhj5Ke0cRrZkcss9yy2PLiBJ4BaYoag+raLLnYoexLKex4HC/pKz65Gwjx9UOnG0TxhWaGz53npkj01VG5RJ+cEbDVD9oJ6Ej+E9gKAcYLbZ7j1hauGa1oLQA08o2b1velIz2UoaDWvAtP3cuP5QaOOaHTTptB3+so2kMJU1sie562Wa+g90AA8gOKz5NWY0/8APCPubOeSaw+kw6PqA4EAeMFYTaDxmD2PyFBhnZx4FM5M7WzjsB+pcOgbj9vQiR4LLq6Gqi5bI3gtd5GfBaWif1CZqA6oHfptTBogmzgG7vu87J6zTmsWnol8iGO7EJ00SPp1NY2ve3AJ9mHB/fHEAN8rLjtduRLhvBg+Fke1mFqeBEfUA0nZMnsPVHYA39s8SIHb+UvjWu1dZrtbfe46FZhxBNifFHprp6F9TWaQ4BwPIHmMx4pY6M3G07R63BWYyR9t+q1dH03xMW4+at1dUudGkX1hG1DOjdszynzhabg0unpu9UHE41rTqht96ckZkMYGu1jOO0wY79Fn4imX7Z5xHilK9Z+8jdFlxtSpEh7u5KtmIQ4Kp/YTyuqva8Ztd2+WVf8ANqjTdxJ4qzNPPBuR2T0h6GiTUE6pbxIzPC10dmiCzN4HzcYTOF0g17QdvA7CsvGYi/VHRaRxtMNgvnZl5fClHYJjxLXyRsNs+qzgRsEo7ReYy3Zp8glekWWuDxQHV37zykwtKliA4arxrc0ljMMATEqZs/C2sdpQKszJJUB5qmsRme/5TOgZpE7b8bWRv1WA7Ocz4JQ0wQciEB9EjZAKkPiS2bX6qJdjbflcShMIwtIIBPReiND9WncweWXdVxWKZTFoB3AQsw6XM5t8SfFc63OjDNDf3EDrPWExh9HUwdjjy9ys5+kyePBKVdLvBIAAR7Ox6iWtEQI6JPE6Ua2NVo6Z8li09IOdaDOxMVsEXXEDhtmVeva3fTTw2mQ+x+njMcloUyAPqc4zfMecBeVktt/Cep6bP2ubw3ZLXaln1pVdJNYYE7rFDGkQbfXG8JSlQbUuARvumGFjDME/NyztaNwGtJuTsBJI7SeCxMXpCoSQQRyW3h8cHg2t0BSOMwX7mX3hOyiz8ZJrvNsuO0ei1dGYh4gF9t0hJgOOyOaLR0U517dlnpma9DUMCbOnMAeOV1lV9GNd9TLndIlco1S06pIAG1aFEtfG08FryldPF5/9B7T9p6yt3RuIe1h1hmMiMp8h7po4N4+023H2OSqdYWIDuRAKsrMJ18cJsyeUDxhcdpFlg9t+MT3R3YFrs9ZvCx8lKehWbQ53M+UCUzULTwDXAapBtP23G7b6bEI/pTbUPcHwCdcGlpa2GnLbs2GQJvuWFW0RVBP0h3Jwv0JkFN2fAPXwDH5E+B6CY80k/RLSZJcOh77o2TKNo/RtTW1ngsaDI4rYxdRrGEkCSbRssL3+XRMWEaOFptbEF07f4lcOCp5lrh38bLIxel3kwJAS/wDm9SRDnefVX/g2PQDRTHf3jpb0Qjotg/efAearozTOtapttPPeq6WwVtaSG7vK+5XXwnKWEptM6xPMiOqmOo03CZuNufcLzRMWJPns9kMvdvsVpnyxs1NHsOThPUepQToknaDyP4WW9jgbGesIYxDwfuI6okWxsO0MQJdqjxNvBDY+lkZMbPyFzCCpUaQ8ERtMibpetgyJzHzyTUtXxFLYxx/3KLOqu1d56LisHk1MVjP1TMWiPnFZxpXFiVoNwM5WCNT0c7cL2z+HouU5NeJCCBkhNdfKPm5brtDkZ5bZH5S2L0XsBG+P3JivELBVWtNxN9o29QtiniqZEQ3faQsWhod/9zY5z5JvD6OvGsBxveOiKYcbo2ibgHo78KzdH0xns35+i6zB/TZ23iNnFIYjRtQ3EkcISeo1KLqTAQD31dnmgYjSdL0ssOpg3t2i/HzIS7gB9xHzp6qHk3KelqQNrCb29lrYbENePoI+cwvGurNyg26dlpaO0u2m2AI538EzpS77ekawxcMB43nsAq/1VMG7+EDL2SI0sx7YN/TntSjdHuM6pEKtLac+i7MCfmd4QsXWLf8Ahxs5rIqYOoLwtjR9F37uwy5yVnSw6+k6wNye3BDp4yo7fnldeqqUWgZSNv44pfE0aZiRHafBasrOf6wquJrHcOp7QqNxlYfuH8dE/UwgBs+N0/yqtwDjnB4+nzes7YrFqGnnAfUJ5gIjNMtB+09D/wDUoVPRr9gN9yrX0W/Nzb5TnzR5VZTj6zK37iDu8s80hX0XV/u1xzg9igtwrgcj5d0/g31Nbb2PunT/AFgVsG8GCI+bN6rTwr3GAJleydTkSJBB/aR4zbYhNDta4nlABtwA7FdJxuM2MzBf4d1bvdtuAfCf5TmLxLNXVOURtlKaQ0i5tiCPlvkLz9bGOJNreyP4eocfSF4JQHUTCYwWkgM2gjjcL0GFqNcA4COgHLZKuOiwnonAEDWczkDcnjHuraWrsZYATvABzTGN0sBYeELzuJ0pM6wDhbx5jYn+L0udLvAixjx3QqjSLtsHgfTcUs51N2Ut8enzcq0cOJ+l4J9+fyy0ztNF1Ooc4Pzcokq+AO4wonovXNpHeAOcT2CDVxjhlf5uHsvMY7TBJs5LPxmV3E7r9lzstXlI9BitKOj3y6pB+k3nNxA3JTDY07fdbOC0WyqNYvIB2Z9rhZzFukf80c0WcpS0q+ZB8U9i9CUwLO6E+w9VmHDNbtz3FGRXY1sJpgz9Z8PZbOGxOuQchB2b49l5bD1aYP3TG+U5R0xsGzdZU69NS/qaZqG4g81gvff6idy9E/HtrZ7dhBkHfy9ktX/w85xlh1uXtsW50ze/TCYP9Ubiisvbbmnj/h+o0y+GjjY84XKlJjc5t04kQtWxnDejIJuVv4YMbcHPkvFVMbmGCekdl0Yt438p/KzeNanKR7d2PAIuO6I368iZ2D9q8PQxUSSST89Vs6M0xDgBlN1ZYfKV6amHD7rjf85JfF4Smd/T8lcxWIJba+7iI2LM/rXZRHgsc7W5iYnRwza9x4GN2+EP+sczOeMZc5VXPuSZJ525KzaTs2ied/5Rv6Kco6cD/ugcjHqnqOJkWcSskf4fkSBB6AcuC5haNRuRA5uHfkt7g/rTxtRwExz48biFmVNMvBIjPcI8ABPitZuMEQC2dqE5jHWhviPVV79Fl/5s4HPobdunVHp6Xk3Ntxi29Eq6Fpa0meF5E7jAEW4pXF0WsFh1yPmVmyzvVrRdVY8QdVwOQN+xBkDqla3+H6USNZs/7h5T4bCsN2PgiG523noR8snaOmyRBNtxz7yFvf1nVqejADZ7XdcrjORa60ao/TZAFj2yj5kg0C1+130xYnWFtl8xkI4hOikGO+4DfA8N0XTkXbzGLqSY27ZO48pSRab7RK9liMPRqC7Wk722PZZ9fQTf2PPJ3vkr0z4vLudcql9kdFrYrC6myYtln+FnYkbQIWpy1mzF8NXcNrhwCizg102J81E2f6PIOnrJmnTH7pPVah0BU2GmeTh7qzNAPvJZYZAl2fBoVeUPiQpYmXBv2jh+V67DR+jLeTRwG3qVk0NDMZDnnvbwEz3C0qWPa0QCIE/tO0znrLnZG+Oxh4io4m6TrUSea9FW0u0HJnOB7EqUdKsj9scmx5I7Ga8yKBziPBcdrcfFelfUpP2N7D0hVZQw8yZnL7rcvxK1KPFn6Jwr6hvZotOzovTf19Ng1RsEce+xZWLxQs2mIGycsuSx6ukHtJBcHbLCfGcke616amP16hkGQeZAjZxn1WRVw7jnnkREbUfBaYcTBAb84A3W9QxTXD6mt8D5p3xXt5c0wNwVBUve3RetD6WWo3s2ektS2NwdF2yOg5/Lq8heLzr3RsQRVIO0dTC1cRoQO+x89j/O3ar0f8J1TtkcbHzI8VqWM4UpaXfTydIz4LWwOmtcgOGe4pet/heq0WDY/wCsepsh4TQtXWuGtG36mGL7Ici41NejZSBEjLfeUWmCMiIVMNT1WEBwJgxAJ2dlQ4E5hzuRaRHVcrxnx1nKuV8eW5Z8dnJZdbFPObieeXbYnKuCdtPiB7pSpowgyHHnY/lZ7VKOrHfe/PpdGw2Pc22yd/sujRTtnseGd/PkpQw5BEtdbYREcb/PRxntr0MRrsdN4mI3i4PcBZGnqsBp2OEgjitClimUvusTsAkm+75ms3H6SEBsTAjYchs3LaYgcb3PCE1TBGdzFrZ37IdLFiYLc/llr4KoHEWvw9bq5WsSG9FAt++xP1coEDx8kvpGqJzzvGZv6fhO4ih9Bd8gLJY4xBynPoiRrMAbiiIg5euXjKIdJVGxLuOzaOi6zCybkAQeYnwPzeqVMO0En7hJyFlvoG2aZ2OAGXjtOw9VTFGk/ZB5x+NuVkocMHj6QbHkfNBNJzTFoG+42bN/NUGjHRJJsZCibwFdtMWdc57IUV5Q+JOnpBxNyc9/4V36UeQTJtNlFFqwM6pj3mxdYqtJ5I6qKLbMrtXDgkTtXG0t3ZRRY0hvxUCN2V90obHlxzOUqKLc9Mu4ao5tgTEJ11OAL5+iiixzML1bXUwlc7LeVgTs6flRRPxn6O3SDnWsMvNXwdadWQDO/MfPkKKKsmNS3Xo8Bh4dnkR4wtjEt1WTn4bY2KKLnGy9DHEW1ReDa2auNIEnLx5qKLntdcmIcQTHAjbvt6oOJOq75uUUW6zGfUxxBy8UKvpM3+kW48Y9VxRcvqtN6PxWuPO8g3jJPUqhyk29uKii6RBYnRbXyJIdE6wXlNIMLHH6iSCATlNlFE8f+WMcibqvl5mCvUaBwzRRD4kk23C8E811Rb5ehxa1SzQ0bpvBHb8pCthqe1gH/SS3jx3rqivpWbopjxYubHEH0QW6NZraoF7mTfwEKKJ58ZPRg4otGwQLRllttHiktLgBthy7Lqi4tvOEiTZRRRbtc3//2Q=="/>
          <p:cNvSpPr>
            <a:spLocks noChangeAspect="1" noChangeArrowheads="1"/>
          </p:cNvSpPr>
          <p:nvPr/>
        </p:nvSpPr>
        <p:spPr bwMode="auto">
          <a:xfrm>
            <a:off x="1679576" y="-1470025"/>
            <a:ext cx="4714875" cy="30670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295948" name="AutoShape 12" descr="data:image/jpeg;base64,/9j/4AAQSkZJRgABAQAAAQABAAD/2wCEAAkGBhQSERUUExQVFRUWGBgXGBgXGBgYGBocFxQXGhgVFxgaHCYgGhokGhcXHy8gIycpLCwsGB4xNTAqNSYrLCkBCQoKDgwOGg8PGikkHCQpLCwsLCksLCksLCksKSwpLCkpLCwsLCwpLCksKSwsKSwsKSwsLCksKSwsLCwsLCkpLP/AABEIALUBFgMBIgACEQEDEQH/xAAaAAACAwEBAAAAAAAAAAAAAAADBAACBQEG/8QAPRAAAQMCAggFAwMCBAYDAAAAAQACEQMhBDEFEkFRYXGBkaGxwdHwIjLhE0LxFFIGFWKCM1NykqKyI8Ly/8QAGAEBAQEBAQAAAAAAAAAAAAAAAQACAwX/xAAhEQEBAQACAwEBAQADAAAAAAAAARECIRIxQVFxYTJCgf/aAAwDAQACEQMRAD8A9JUxO+egHnKo3GHYOpSTqx3kjjEo9Gs39w/leHr0cNMxTycx/wBspguJ+4+AWcGA3B7yo4EbQehQcaGoN47eKq8NA+5p5JNhm0SfnNVqNjID/wAR4JBgYluzwgLrsUOFuIPqQlXv1c2mOnkF1tbgOsp0G24rW+W8l1tSINu/olGOkxA7keqZGCJggi+54Hi4x0ldOPDy9C3DAxdpHqiUsYePSAhO0bUaJgH/AKXAnsM0s9rhmHDZl/F1cuHLj7lU5a0/1hMz3Mq5xEi58VkitGZgneCNqN+rxXK3GjzKx4dr+as/EGLpP+rIEG6u3GN4dp81eUTpxR/dPMSoXzl43XakWhsg5ZeyrUoiPtI6q8kOKkZwT08iuiofn4SjKDSfud1V/wBAjajyRluJ2EDnl5lEdUH93GEq1pGZVntA+DPsryoFcJ235ArlhmPTyS5C42Zz9PVW6RamGYTmR/u91P0Rvd5+IQS8g3PmuVakbAeR/CtODty+6ecorapH5ySrMWN/gmqeqRnPzcUyjBP1Cc/P2XJdwjiUNxDcvMe6sCDt+cwVrUjylnYYnaOpn0RzUG1WFRnHwQsJf0LwLRCWq0XblsCm11gfnRIYrClrrOHWUdnKz3mM1Ey5x3x85qI7GMfUtIkf9XsuMbxnoSocJt1m9J8lRtA7+mqfdWEzTrkbim2vI2A8LHySLqZAvPVoVsPUAM61x/pv5qRx+kHZQADuA/KqyqXZFvWPCylel/c7Pc1o80KnQb/q6aqUs6vsLeZy81UUnRLZcNpzRaVAbgBuc6PZGFQgQ3UA4E+KcRN2ttnwPa6rQqEGZO64n0TIaHOgzPP3XKmBLT9h6lMuLC5qifuHkmWVmwPr7MBjrrLmH0aXmIgbzBVKuH/TsbneBCZywYPiKjbS4u2XBEcroIxbRbV5G8+yE2sZycehKn6pO8eCLztumTOjDsSCBA1Y3T5lcbi3bfMIdIy4BxIG8lVrVQ1xA7h3oiy2eVXXoy3HHYJR6NbW4H5sWXScTk0dSV2nUIMTHW3giyGa1XYsC2q6d5APghsxPI9PylDiiNg73RRWHEeKyjH9QTnI5N/K6XGLNkbyY80F2KcbEmNk5clSm+fwEpenM5gcz+U0Xti7jPAoH6gi/pCC+lafECfJSw22sDmZ6iVSpTLbgyOiQbimjbPQ+quca05EdiErDIok7uw90Rs5eX/6SbMQJzE8CPVNU3H91uJAWoMGAO+eonzQ6lWM5HP8FUquaTaOmqqucQLkEbiGlVTra449L+qq+sIj55peROYH+0+hUexpyP8A4+srIMjFbPRGGJ4xzyWW+m4Xh0cj5qlOs4nKeclR1sPrja0dF1YrsSeIPVRS1fCVBJlz7brhWr4nW2ujYIHyUOrpE7vnJB/VnaRyCxpNMogidYt5iO0SmA8N+13VxcfDJJNquGUkcfynWVwWwWjnN9m5WqODERm9o5a3sExTrSLOpu5iFmHDAfaQeiM1rjll82p1GatBx/5fQrrMI7bq+BPghu/T1YJAPCT+FSkwZtc0dDPiFpYZ/SLfqaHg74a3xMoNeu5xkkA8Xj3VHYp5P3lXayodgPNo9UalsM8MBdrtJ/tBPjvSz9IgmdQE8CfRP0GAXc1gjKAM+iHjS5wBpkgRyPWc0/FlRjXPE/pW4uLfW6TqYUtP2NHX8oDhU2knrK4awGYceNgsalqrotqgd1xvTxQmPnIT09k7S1nxfV8laICKgFovzKsK/AnqY81Wu7VMFutzA9FRrznqNHQ+qtJqpi4s2I5epCrrgmT5WVaeLcLAs7BCqX2NB5jylWkbWvAe3lMIsW/4rR37ZeaRGEc4XNOOJ9kN1FsxA/2krWwVpwz9z56e5Uc+30OaOkeQS2HwzSLkjm23eUYYYtH0/pn5xVqEpvcREtPzuuf07SLtPQ+6GWPyNPPd7iyO7BgCXEs4Eg+qiUq4UbJHOFR2sBmSOco4LIjWPUx6ItNtoa2RvDp8RkgYXp1d/jHqESvUAu2CNsR6ZoT6I2g9/TVVmuZERHE3/hWiKNq7Yd3lMjD6wlto36w+dkvrOb9urzbqobqpg6xBHQ+RTqxP6mc9nXzC4KjOPiPIoTgw7XDlfz91UUP7XjrI/CtBmriQIsXCP3F0dCoh1GPAGsJ5wey4nY1lBDXnIeC6Q+YLTzH8pf8AScbgTwyV2VXA7uRnyXNYIahBgz86Lra52FFfpI2i3PNdpyXAF0Ex8ss1eIuHr1ifpBjfFu8J6rWBZFUieg63XGYunRtJc75Kz9JO/UdrfWN0tFuGa36a9DUaVMm7/wDyA91pUqLAP/jAJ4unzssGjh+MdCnsLSa0gl47FPkIarV3tJhkdvRKnHumXX8Fp1KrXbAd2RhLnDmDx5LPLWrClTGuIyPb1RsJhXON2u23LvdVZhb5jvHkE5TxDWNu/WO3bHnKJP1SfpDGDUdDmDub9ZSmvTObCOTvQhaGOrfqXa+B/a5hjvBQ8Ph3ZhtN3FVv4sSi2k24LuR8slas1hH3ET1R6NJmbmsB4OBnoCu4yhH2xq/6RccyASn4sZn9C3/meBTTsBLbPkcRKG2mw5uk5bz2WlgKOo06whpyk+mxUEjIZSaOHIesq5oU4yJ5n2TNfBNvqVBHL2S9HRjyfpe08J/Cu1jlP9L+x3cqgNObMP8A3EeaNUw7hZxYDwn0CA17R9zuUAnzR2KO11J1ofPOU43CtZBId3HZJUtLNabUxzvKBisaHnJw5mQnr6mhiTVd9kBu4EA9eKQdg6gN2u7T4hJmuAcyCiUse8ZE9lWj2K+kDYPAO5wIPkmKGEqAfe0DfrW8EKppMlkmc9o90uzH6x+u4H+ke9lQ9NWm4D7qpI3AEjudnRcq12uP0imRxEHsc0uz9I5Oc3hn6K1LAsfMOmNtvYQlLva3bTI5EjzslXMYTnHMT4gq7a7WtLPqib/jJSkaTTeRukKwVX/LXOu0g/jogPwzhtZ3HiFoVtMBohrZG+bHsEgHsP8Ac3sR7puKwGs4n7qtIcAXKIGJw7Js4Hh9p8SuKQ9TGkWtCDBdfV/9h8C6TfZG+PdEmDY9iuZXoUIubf8Ad4SiseWS5oE79XyKmHbtdIbv9ti699IZNeTxMeSWu4apM/WE/a/KRcILgRmZg71ylpN0arGADgD5yrf5g6Pqz3jL3VZF1Qw47lYUnbJPAK40k+LOOVvcILdJVstaRvn3RJBkNOw9SLtIB/0XtxN0bRrXNcNUHiHD6eM2Wd/XVZufHxhMUK73bC7kJSWvjqYa1zxeLQII42WZSxQIgMYPm4FbGEYYkgiBlYGwyAJ2JDFYT6pZY7pHWwmOhTeO3Vd+Biqf+WzxjreEXBY0uOqGMI4W8zdRmEcfudFpP0HvOsuYb9Oi4n9RpMbdm3f6psE8jOKwVJpvHIZ/hcoQPtonmXnygpb9RmsSaok8fcZdUy2uwCdeewHeE8fH/sbvwQVyDL2ujeLjyCSfGtrCoXcHC44cOyZ/q2kES13M63ss2rpbUOqKY7AA9IVy8behN+n6OH1vqLxxEE+yszE02EuH1Hn6BZDdMEmdQdo8kwNNg/exruNvUE+Kz1D0NWr0Xkl0tcc7GOgWfVptn6XzwM+yYOLous5pHIyrU9FsN2vnhCFmkmUiM791oUaTmAnV7X+ZpSpSc0/bF9tx7Ig0pUaRt7eFk9D0VxJJMy6UGlrnIgncU9WfTfJ+09+qWbRGxw7x5oqxKrq8QQSOhCNo/A6x+tkDfBb32eCJT0c90QQOOt7I1LFuYSBLgNridmdtiYsFrYClTF2l02F5n2VqT4YWinq8WwesWXG44Os4Hhw5ZLrawJsZ4EQfnRdJguz0SfQLRmOstPiAhHDOdlfqD6rYq4hu1h3Wc2OYGqFn4mjduqIk3MEHxGUTtWuXCSdVjv7GdUwz2mwIPIpqlJ+6kTbPVjxELRrNbqk6rbbcuXulm6RbBgXGwrjysjrOP+hOwbP7R1DiO8rqlTGF22Oyix5teMYIdvPZGoVSDZ23Z4IJLYv2gQeMkz4JmmGE5uB4R2srXODvxTyLuJQ6dcTf53VHUwcgeezxVqTG7bK0jkzu8F2N4AnfCFVLAMiTvmyf0QxuZM3sDBiPJMindH0dh3TZjdXeWgHLYNoSuPxQa76WUzxv5Aq2kcYNaJMbbrMeGkyJ628EtU3R0nUBGq2k0b9UQOq0K2nmkaocSYzi0xs3rDfStZSnQcYgdhKdZ2jVRUqG73QeYHX2TuG0S+NbX1RvmOGSBhNG1SbiBmSXei0quLpMGqXSOc+iptMLjSLKYLXOdUz4R1lI4t1J32sLTthxPhdNUsHh3Sdd3Vwj/wBZTBwVFgmxA4609o3KPbJoPDf26w5pp+PaB/wW9yjUdIUsgwdfhWhhawcYDQ3o3+VTBjMwuNaT/wAI9D7la1fCh7WksjgZkLuOxDqcaotvELPGk3GZk9VbIf6PRwdJou0TuJPkSQh1MYRZoA5R7IVasYyjhI90icQQdo8ljyquGK1RziLuk7P4zQqrXjOe8LU0NjCTGpIH7oy4fN6ZxVKmZlsHoPP8LeDGDR0g5pmSm6mkadb7wQd+a7WwNI5PA7ehS79GMi1Rp7j3QsqxwAP2Pa7uD6pOrT1d5jt75q7aYYbPE8J9loUqTKou6XcvnzcjVjPo6Qc37THTNNv0hrG7QTtNwe8pbG6OdT3HkEmKxFloXYfJbtLh2PstHR1BkzrhzjHQC6xWPkRKNRwD3H6QeewdUqNLEtc0zJI52QTi42FMUqTmD63g9PnigYitSMwHDl+VY1XRjG7Rw48uPdUxrdUy3UHCBfskW1RJA1urR4Qr1gHD7iDfMddqt/QE/HHc3w9VEhVp3s9vkorGfKhj5Ke0cRrZkcss9yy2PLiBJ4BaYoag+raLLnYoexLKex4HC/pKz65Gwjx9UOnG0TxhWaGz53npkj01VG5RJ+cEbDVD9oJ6Ej+E9gKAcYLbZ7j1hauGa1oLQA08o2b1velIz2UoaDWvAtP3cuP5QaOOaHTTptB3+so2kMJU1sie562Wa+g90AA8gOKz5NWY0/8APCPubOeSaw+kw6PqA4EAeMFYTaDxmD2PyFBhnZx4FM5M7WzjsB+pcOgbj9vQiR4LLq6Gqi5bI3gtd5GfBaWif1CZqA6oHfptTBogmzgG7vu87J6zTmsWnol8iGO7EJ00SPp1NY2ve3AJ9mHB/fHEAN8rLjtduRLhvBg+Fke1mFqeBEfUA0nZMnsPVHYA39s8SIHb+UvjWu1dZrtbfe46FZhxBNifFHprp6F9TWaQ4BwPIHmMx4pY6M3G07R63BWYyR9t+q1dH03xMW4+at1dUudGkX1hG1DOjdszynzhabg0unpu9UHE41rTqht96ckZkMYGu1jOO0wY79Fn4imX7Z5xHilK9Z+8jdFlxtSpEh7u5KtmIQ4Kp/YTyuqva8Ztd2+WVf8ANqjTdxJ4qzNPPBuR2T0h6GiTUE6pbxIzPC10dmiCzN4HzcYTOF0g17QdvA7CsvGYi/VHRaRxtMNgvnZl5fClHYJjxLXyRsNs+qzgRsEo7ReYy3Zp8glekWWuDxQHV37zykwtKliA4arxrc0ljMMATEqZs/C2sdpQKszJJUB5qmsRme/5TOgZpE7b8bWRv1WA7Ocz4JQ0wQciEB9EjZAKkPiS2bX6qJdjbflcShMIwtIIBPReiND9WncweWXdVxWKZTFoB3AQsw6XM5t8SfFc63OjDNDf3EDrPWExh9HUwdjjy9ys5+kyePBKVdLvBIAAR7Ox6iWtEQI6JPE6Ua2NVo6Z8li09IOdaDOxMVsEXXEDhtmVeva3fTTw2mQ+x+njMcloUyAPqc4zfMecBeVktt/Cep6bP2ubw3ZLXaln1pVdJNYYE7rFDGkQbfXG8JSlQbUuARvumGFjDME/NyztaNwGtJuTsBJI7SeCxMXpCoSQQRyW3h8cHg2t0BSOMwX7mX3hOyiz8ZJrvNsuO0ei1dGYh4gF9t0hJgOOyOaLR0U517dlnpma9DUMCbOnMAeOV1lV9GNd9TLndIlco1S06pIAG1aFEtfG08FryldPF5/9B7T9p6yt3RuIe1h1hmMiMp8h7po4N4+023H2OSqdYWIDuRAKsrMJ18cJsyeUDxhcdpFlg9t+MT3R3YFrs9ZvCx8lKehWbQ53M+UCUzULTwDXAapBtP23G7b6bEI/pTbUPcHwCdcGlpa2GnLbs2GQJvuWFW0RVBP0h3Jwv0JkFN2fAPXwDH5E+B6CY80k/RLSZJcOh77o2TKNo/RtTW1ngsaDI4rYxdRrGEkCSbRssL3+XRMWEaOFptbEF07f4lcOCp5lrh38bLIxel3kwJAS/wDm9SRDnefVX/g2PQDRTHf3jpb0Qjotg/efAearozTOtapttPPeq6WwVtaSG7vK+5XXwnKWEptM6xPMiOqmOo03CZuNufcLzRMWJPns9kMvdvsVpnyxs1NHsOThPUepQToknaDyP4WW9jgbGesIYxDwfuI6okWxsO0MQJdqjxNvBDY+lkZMbPyFzCCpUaQ8ERtMibpetgyJzHzyTUtXxFLYxx/3KLOqu1d56LisHk1MVjP1TMWiPnFZxpXFiVoNwM5WCNT0c7cL2z+HouU5NeJCCBkhNdfKPm5brtDkZ5bZH5S2L0XsBG+P3JivELBVWtNxN9o29QtiniqZEQ3faQsWhod/9zY5z5JvD6OvGsBxveOiKYcbo2ibgHo78KzdH0xns35+i6zB/TZ23iNnFIYjRtQ3EkcISeo1KLqTAQD31dnmgYjSdL0ssOpg3t2i/HzIS7gB9xHzp6qHk3KelqQNrCb29lrYbENePoI+cwvGurNyg26dlpaO0u2m2AI538EzpS77ekawxcMB43nsAq/1VMG7+EDL2SI0sx7YN/TntSjdHuM6pEKtLac+i7MCfmd4QsXWLf8Ahxs5rIqYOoLwtjR9F37uwy5yVnSw6+k6wNye3BDp4yo7fnldeqqUWgZSNv44pfE0aZiRHafBasrOf6wquJrHcOp7QqNxlYfuH8dE/UwgBs+N0/yqtwDjnB4+nzes7YrFqGnnAfUJ5gIjNMtB+09D/wDUoVPRr9gN9yrX0W/Nzb5TnzR5VZTj6zK37iDu8s80hX0XV/u1xzg9igtwrgcj5d0/g31Nbb2PunT/AFgVsG8GCI+bN6rTwr3GAJleydTkSJBB/aR4zbYhNDta4nlABtwA7FdJxuM2MzBf4d1bvdtuAfCf5TmLxLNXVOURtlKaQ0i5tiCPlvkLz9bGOJNreyP4eocfSF4JQHUTCYwWkgM2gjjcL0GFqNcA4COgHLZKuOiwnonAEDWczkDcnjHuraWrsZYATvABzTGN0sBYeELzuJ0pM6wDhbx5jYn+L0udLvAixjx3QqjSLtsHgfTcUs51N2Ut8enzcq0cOJ+l4J9+fyy0ztNF1Ooc4Pzcokq+AO4wonovXNpHeAOcT2CDVxjhlf5uHsvMY7TBJs5LPxmV3E7r9lzstXlI9BitKOj3y6pB+k3nNxA3JTDY07fdbOC0WyqNYvIB2Z9rhZzFukf80c0WcpS0q+ZB8U9i9CUwLO6E+w9VmHDNbtz3FGRXY1sJpgz9Z8PZbOGxOuQchB2b49l5bD1aYP3TG+U5R0xsGzdZU69NS/qaZqG4g81gvff6idy9E/HtrZ7dhBkHfy9ktX/w85xlh1uXtsW50ze/TCYP9Ubiisvbbmnj/h+o0y+GjjY84XKlJjc5t04kQtWxnDejIJuVv4YMbcHPkvFVMbmGCekdl0Yt438p/KzeNanKR7d2PAIuO6I368iZ2D9q8PQxUSSST89Vs6M0xDgBlN1ZYfKV6amHD7rjf85JfF4Smd/T8lcxWIJba+7iI2LM/rXZRHgsc7W5iYnRwza9x4GN2+EP+sczOeMZc5VXPuSZJ525KzaTs2ied/5Rv6Kco6cD/ugcjHqnqOJkWcSskf4fkSBB6AcuC5haNRuRA5uHfkt7g/rTxtRwExz48biFmVNMvBIjPcI8ABPitZuMEQC2dqE5jHWhviPVV79Fl/5s4HPobdunVHp6Xk3Ntxi29Eq6Fpa0meF5E7jAEW4pXF0WsFh1yPmVmyzvVrRdVY8QdVwOQN+xBkDqla3+H6USNZs/7h5T4bCsN2PgiG523noR8snaOmyRBNtxz7yFvf1nVqejADZ7XdcrjORa60ao/TZAFj2yj5kg0C1+130xYnWFtl8xkI4hOikGO+4DfA8N0XTkXbzGLqSY27ZO48pSRab7RK9liMPRqC7Wk722PZZ9fQTf2PPJ3vkr0z4vLudcql9kdFrYrC6myYtln+FnYkbQIWpy1mzF8NXcNrhwCizg102J81E2f6PIOnrJmnTH7pPVah0BU2GmeTh7qzNAPvJZYZAl2fBoVeUPiQpYmXBv2jh+V67DR+jLeTRwG3qVk0NDMZDnnvbwEz3C0qWPa0QCIE/tO0znrLnZG+Oxh4io4m6TrUSea9FW0u0HJnOB7EqUdKsj9scmx5I7Ga8yKBziPBcdrcfFelfUpP2N7D0hVZQw8yZnL7rcvxK1KPFn6Jwr6hvZotOzovTf19Ng1RsEce+xZWLxQs2mIGycsuSx6ukHtJBcHbLCfGcke616amP16hkGQeZAjZxn1WRVw7jnnkREbUfBaYcTBAb84A3W9QxTXD6mt8D5p3xXt5c0wNwVBUve3RetD6WWo3s2ektS2NwdF2yOg5/Lq8heLzr3RsQRVIO0dTC1cRoQO+x89j/O3ar0f8J1TtkcbHzI8VqWM4UpaXfTydIz4LWwOmtcgOGe4pet/heq0WDY/wCsepsh4TQtXWuGtG36mGL7Ici41NejZSBEjLfeUWmCMiIVMNT1WEBwJgxAJ2dlQ4E5hzuRaRHVcrxnx1nKuV8eW5Z8dnJZdbFPObieeXbYnKuCdtPiB7pSpowgyHHnY/lZ7VKOrHfe/PpdGw2Pc22yd/sujRTtnseGd/PkpQw5BEtdbYREcb/PRxntr0MRrsdN4mI3i4PcBZGnqsBp2OEgjitClimUvusTsAkm+75ms3H6SEBsTAjYchs3LaYgcb3PCE1TBGdzFrZ37IdLFiYLc/llr4KoHEWvw9bq5WsSG9FAt++xP1coEDx8kvpGqJzzvGZv6fhO4ih9Bd8gLJY4xBynPoiRrMAbiiIg5euXjKIdJVGxLuOzaOi6zCybkAQeYnwPzeqVMO0En7hJyFlvoG2aZ2OAGXjtOw9VTFGk/ZB5x+NuVkocMHj6QbHkfNBNJzTFoG+42bN/NUGjHRJJsZCibwFdtMWdc57IUV5Q+JOnpBxNyc9/4V36UeQTJtNlFFqwM6pj3mxdYqtJ5I6qKLbMrtXDgkTtXG0t3ZRRY0hvxUCN2V90obHlxzOUqKLc9Mu4ao5tgTEJ11OAL5+iiixzML1bXUwlc7LeVgTs6flRRPxn6O3SDnWsMvNXwdadWQDO/MfPkKKKsmNS3Xo8Bh4dnkR4wtjEt1WTn4bY2KKLnGy9DHEW1ReDa2auNIEnLx5qKLntdcmIcQTHAjbvt6oOJOq75uUUW6zGfUxxBy8UKvpM3+kW48Y9VxRcvqtN6PxWuPO8g3jJPUqhyk29uKii6RBYnRbXyJIdE6wXlNIMLHH6iSCATlNlFE8f+WMcibqvl5mCvUaBwzRRD4kk23C8E811Rb5ehxa1SzQ0bpvBHb8pCthqe1gH/SS3jx3rqivpWbopjxYubHEH0QW6NZraoF7mTfwEKKJ58ZPRg4otGwQLRllttHiktLgBthy7Lqi4tvOEiTZRRRbtc3//2Q=="/>
          <p:cNvSpPr>
            <a:spLocks noChangeAspect="1" noChangeArrowheads="1"/>
          </p:cNvSpPr>
          <p:nvPr/>
        </p:nvSpPr>
        <p:spPr bwMode="auto">
          <a:xfrm>
            <a:off x="1679576" y="-1470025"/>
            <a:ext cx="4714875" cy="30670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295950" name="AutoShape 14" descr="data:image/jpeg;base64,/9j/4AAQSkZJRgABAQAAAQABAAD/2wCEAAkGBhQSERUUExQVFRUWGBgXGBgXGBgYGBocFxQXGhgVFxgaHCYgGhokGhcXHy8gIycpLCwsGB4xNTAqNSYrLCkBCQoKDgwOGg8PGikkHCQpLCwsLCksLCksLCksKSwpLCkpLCwsLCwpLCksKSwsKSwsKSwsLCksKSwsLCwsLCkpLP/AABEIALUBFgMBIgACEQEDEQH/xAAaAAACAwEBAAAAAAAAAAAAAAADBAACBQEG/8QAPRAAAQMCAggFAwMCBAYDAAAAAQACEQMhBDEFEkFRYXGBkaGxwdHwIjLhE0LxFFIGFWKCM1NykqKyI8Ly/8QAGAEBAQEBAQAAAAAAAAAAAAAAAQACAwX/xAAhEQEBAQACAwEBAQADAAAAAAAAARECIRIxQVFxYTJCgf/aAAwDAQACEQMRAD8A9JUxO+egHnKo3GHYOpSTqx3kjjEo9Gs39w/leHr0cNMxTycx/wBspguJ+4+AWcGA3B7yo4EbQehQcaGoN47eKq8NA+5p5JNhm0SfnNVqNjID/wAR4JBgYluzwgLrsUOFuIPqQlXv1c2mOnkF1tbgOsp0G24rW+W8l1tSINu/olGOkxA7keqZGCJggi+54Hi4x0ldOPDy9C3DAxdpHqiUsYePSAhO0bUaJgH/AKXAnsM0s9rhmHDZl/F1cuHLj7lU5a0/1hMz3Mq5xEi58VkitGZgneCNqN+rxXK3GjzKx4dr+as/EGLpP+rIEG6u3GN4dp81eUTpxR/dPMSoXzl43XakWhsg5ZeyrUoiPtI6q8kOKkZwT08iuiofn4SjKDSfud1V/wBAjajyRluJ2EDnl5lEdUH93GEq1pGZVntA+DPsryoFcJ235ArlhmPTyS5C42Zz9PVW6RamGYTmR/u91P0Rvd5+IQS8g3PmuVakbAeR/CtODty+6ecorapH5ySrMWN/gmqeqRnPzcUyjBP1Cc/P2XJdwjiUNxDcvMe6sCDt+cwVrUjylnYYnaOpn0RzUG1WFRnHwQsJf0LwLRCWq0XblsCm11gfnRIYrClrrOHWUdnKz3mM1Ey5x3x85qI7GMfUtIkf9XsuMbxnoSocJt1m9J8lRtA7+mqfdWEzTrkbim2vI2A8LHySLqZAvPVoVsPUAM61x/pv5qRx+kHZQADuA/KqyqXZFvWPCylel/c7Pc1o80KnQb/q6aqUs6vsLeZy81UUnRLZcNpzRaVAbgBuc6PZGFQgQ3UA4E+KcRN2ttnwPa6rQqEGZO64n0TIaHOgzPP3XKmBLT9h6lMuLC5qifuHkmWVmwPr7MBjrrLmH0aXmIgbzBVKuH/TsbneBCZywYPiKjbS4u2XBEcroIxbRbV5G8+yE2sZycehKn6pO8eCLztumTOjDsSCBA1Y3T5lcbi3bfMIdIy4BxIG8lVrVQ1xA7h3oiy2eVXXoy3HHYJR6NbW4H5sWXScTk0dSV2nUIMTHW3giyGa1XYsC2q6d5APghsxPI9PylDiiNg73RRWHEeKyjH9QTnI5N/K6XGLNkbyY80F2KcbEmNk5clSm+fwEpenM5gcz+U0Xti7jPAoH6gi/pCC+lafECfJSw22sDmZ6iVSpTLbgyOiQbimjbPQ+quca05EdiErDIok7uw90Rs5eX/6SbMQJzE8CPVNU3H91uJAWoMGAO+eonzQ6lWM5HP8FUquaTaOmqqucQLkEbiGlVTra449L+qq+sIj55peROYH+0+hUexpyP8A4+srIMjFbPRGGJ4xzyWW+m4Xh0cj5qlOs4nKeclR1sPrja0dF1YrsSeIPVRS1fCVBJlz7brhWr4nW2ujYIHyUOrpE7vnJB/VnaRyCxpNMogidYt5iO0SmA8N+13VxcfDJJNquGUkcfynWVwWwWjnN9m5WqODERm9o5a3sExTrSLOpu5iFmHDAfaQeiM1rjll82p1GatBx/5fQrrMI7bq+BPghu/T1YJAPCT+FSkwZtc0dDPiFpYZ/SLfqaHg74a3xMoNeu5xkkA8Xj3VHYp5P3lXayodgPNo9UalsM8MBdrtJ/tBPjvSz9IgmdQE8CfRP0GAXc1gjKAM+iHjS5wBpkgRyPWc0/FlRjXPE/pW4uLfW6TqYUtP2NHX8oDhU2knrK4awGYceNgsalqrotqgd1xvTxQmPnIT09k7S1nxfV8laICKgFovzKsK/AnqY81Wu7VMFutzA9FRrznqNHQ+qtJqpi4s2I5epCrrgmT5WVaeLcLAs7BCqX2NB5jylWkbWvAe3lMIsW/4rR37ZeaRGEc4XNOOJ9kN1FsxA/2krWwVpwz9z56e5Uc+30OaOkeQS2HwzSLkjm23eUYYYtH0/pn5xVqEpvcREtPzuuf07SLtPQ+6GWPyNPPd7iyO7BgCXEs4Eg+qiUq4UbJHOFR2sBmSOco4LIjWPUx6ItNtoa2RvDp8RkgYXp1d/jHqESvUAu2CNsR6ZoT6I2g9/TVVmuZERHE3/hWiKNq7Yd3lMjD6wlto36w+dkvrOb9urzbqobqpg6xBHQ+RTqxP6mc9nXzC4KjOPiPIoTgw7XDlfz91UUP7XjrI/CtBmriQIsXCP3F0dCoh1GPAGsJ5wey4nY1lBDXnIeC6Q+YLTzH8pf8AScbgTwyV2VXA7uRnyXNYIahBgz86Lra52FFfpI2i3PNdpyXAF0Ex8ss1eIuHr1ifpBjfFu8J6rWBZFUieg63XGYunRtJc75Kz9JO/UdrfWN0tFuGa36a9DUaVMm7/wDyA91pUqLAP/jAJ4unzssGjh+MdCnsLSa0gl47FPkIarV3tJhkdvRKnHumXX8Fp1KrXbAd2RhLnDmDx5LPLWrClTGuIyPb1RsJhXON2u23LvdVZhb5jvHkE5TxDWNu/WO3bHnKJP1SfpDGDUdDmDub9ZSmvTObCOTvQhaGOrfqXa+B/a5hjvBQ8Ph3ZhtN3FVv4sSi2k24LuR8slas1hH3ET1R6NJmbmsB4OBnoCu4yhH2xq/6RccyASn4sZn9C3/meBTTsBLbPkcRKG2mw5uk5bz2WlgKOo06whpyk+mxUEjIZSaOHIesq5oU4yJ5n2TNfBNvqVBHL2S9HRjyfpe08J/Cu1jlP9L+x3cqgNObMP8A3EeaNUw7hZxYDwn0CA17R9zuUAnzR2KO11J1ofPOU43CtZBId3HZJUtLNabUxzvKBisaHnJw5mQnr6mhiTVd9kBu4EA9eKQdg6gN2u7T4hJmuAcyCiUse8ZE9lWj2K+kDYPAO5wIPkmKGEqAfe0DfrW8EKppMlkmc9o90uzH6x+u4H+ke9lQ9NWm4D7qpI3AEjudnRcq12uP0imRxEHsc0uz9I5Oc3hn6K1LAsfMOmNtvYQlLva3bTI5EjzslXMYTnHMT4gq7a7WtLPqib/jJSkaTTeRukKwVX/LXOu0g/jogPwzhtZ3HiFoVtMBohrZG+bHsEgHsP8Ac3sR7puKwGs4n7qtIcAXKIGJw7Js4Hh9p8SuKQ9TGkWtCDBdfV/9h8C6TfZG+PdEmDY9iuZXoUIubf8Ad4SiseWS5oE79XyKmHbtdIbv9ti699IZNeTxMeSWu4apM/WE/a/KRcILgRmZg71ylpN0arGADgD5yrf5g6Pqz3jL3VZF1Qw47lYUnbJPAK40k+LOOVvcILdJVstaRvn3RJBkNOw9SLtIB/0XtxN0bRrXNcNUHiHD6eM2Wd/XVZufHxhMUK73bC7kJSWvjqYa1zxeLQII42WZSxQIgMYPm4FbGEYYkgiBlYGwyAJ2JDFYT6pZY7pHWwmOhTeO3Vd+Biqf+WzxjreEXBY0uOqGMI4W8zdRmEcfudFpP0HvOsuYb9Oi4n9RpMbdm3f6psE8jOKwVJpvHIZ/hcoQPtonmXnygpb9RmsSaok8fcZdUy2uwCdeewHeE8fH/sbvwQVyDL2ujeLjyCSfGtrCoXcHC44cOyZ/q2kES13M63ss2rpbUOqKY7AA9IVy8behN+n6OH1vqLxxEE+yszE02EuH1Hn6BZDdMEmdQdo8kwNNg/exruNvUE+Kz1D0NWr0Xkl0tcc7GOgWfVptn6XzwM+yYOLous5pHIyrU9FsN2vnhCFmkmUiM791oUaTmAnV7X+ZpSpSc0/bF9tx7Ig0pUaRt7eFk9D0VxJJMy6UGlrnIgncU9WfTfJ+09+qWbRGxw7x5oqxKrq8QQSOhCNo/A6x+tkDfBb32eCJT0c90QQOOt7I1LFuYSBLgNridmdtiYsFrYClTF2l02F5n2VqT4YWinq8WwesWXG44Os4Hhw5ZLrawJsZ4EQfnRdJguz0SfQLRmOstPiAhHDOdlfqD6rYq4hu1h3Wc2OYGqFn4mjduqIk3MEHxGUTtWuXCSdVjv7GdUwz2mwIPIpqlJ+6kTbPVjxELRrNbqk6rbbcuXulm6RbBgXGwrjysjrOP+hOwbP7R1DiO8rqlTGF22Oyix5teMYIdvPZGoVSDZ23Z4IJLYv2gQeMkz4JmmGE5uB4R2srXODvxTyLuJQ6dcTf53VHUwcgeezxVqTG7bK0jkzu8F2N4AnfCFVLAMiTvmyf0QxuZM3sDBiPJMindH0dh3TZjdXeWgHLYNoSuPxQa76WUzxv5Aq2kcYNaJMbbrMeGkyJ628EtU3R0nUBGq2k0b9UQOq0K2nmkaocSYzi0xs3rDfStZSnQcYgdhKdZ2jVRUqG73QeYHX2TuG0S+NbX1RvmOGSBhNG1SbiBmSXei0quLpMGqXSOc+iptMLjSLKYLXOdUz4R1lI4t1J32sLTthxPhdNUsHh3Sdd3Vwj/wBZTBwVFgmxA4609o3KPbJoPDf26w5pp+PaB/wW9yjUdIUsgwdfhWhhawcYDQ3o3+VTBjMwuNaT/wAI9D7la1fCh7WksjgZkLuOxDqcaotvELPGk3GZk9VbIf6PRwdJou0TuJPkSQh1MYRZoA5R7IVasYyjhI90icQQdo8ljyquGK1RziLuk7P4zQqrXjOe8LU0NjCTGpIH7oy4fN6ZxVKmZlsHoPP8LeDGDR0g5pmSm6mkadb7wQd+a7WwNI5PA7ehS79GMi1Rp7j3QsqxwAP2Pa7uD6pOrT1d5jt75q7aYYbPE8J9loUqTKou6XcvnzcjVjPo6Qc37THTNNv0hrG7QTtNwe8pbG6OdT3HkEmKxFloXYfJbtLh2PstHR1BkzrhzjHQC6xWPkRKNRwD3H6QeewdUqNLEtc0zJI52QTi42FMUqTmD63g9PnigYitSMwHDl+VY1XRjG7Rw48uPdUxrdUy3UHCBfskW1RJA1urR4Qr1gHD7iDfMddqt/QE/HHc3w9VEhVp3s9vkorGfKhj5Ke0cRrZkcss9yy2PLiBJ4BaYoag+raLLnYoexLKex4HC/pKz65Gwjx9UOnG0TxhWaGz53npkj01VG5RJ+cEbDVD9oJ6Ej+E9gKAcYLbZ7j1hauGa1oLQA08o2b1velIz2UoaDWvAtP3cuP5QaOOaHTTptB3+so2kMJU1sie562Wa+g90AA8gOKz5NWY0/8APCPubOeSaw+kw6PqA4EAeMFYTaDxmD2PyFBhnZx4FM5M7WzjsB+pcOgbj9vQiR4LLq6Gqi5bI3gtd5GfBaWif1CZqA6oHfptTBogmzgG7vu87J6zTmsWnol8iGO7EJ00SPp1NY2ve3AJ9mHB/fHEAN8rLjtduRLhvBg+Fke1mFqeBEfUA0nZMnsPVHYA39s8SIHb+UvjWu1dZrtbfe46FZhxBNifFHprp6F9TWaQ4BwPIHmMx4pY6M3G07R63BWYyR9t+q1dH03xMW4+at1dUudGkX1hG1DOjdszynzhabg0unpu9UHE41rTqht96ckZkMYGu1jOO0wY79Fn4imX7Z5xHilK9Z+8jdFlxtSpEh7u5KtmIQ4Kp/YTyuqva8Ztd2+WVf8ANqjTdxJ4qzNPPBuR2T0h6GiTUE6pbxIzPC10dmiCzN4HzcYTOF0g17QdvA7CsvGYi/VHRaRxtMNgvnZl5fClHYJjxLXyRsNs+qzgRsEo7ReYy3Zp8glekWWuDxQHV37zykwtKliA4arxrc0ljMMATEqZs/C2sdpQKszJJUB5qmsRme/5TOgZpE7b8bWRv1WA7Ocz4JQ0wQciEB9EjZAKkPiS2bX6qJdjbflcShMIwtIIBPReiND9WncweWXdVxWKZTFoB3AQsw6XM5t8SfFc63OjDNDf3EDrPWExh9HUwdjjy9ys5+kyePBKVdLvBIAAR7Ox6iWtEQI6JPE6Ua2NVo6Z8li09IOdaDOxMVsEXXEDhtmVeva3fTTw2mQ+x+njMcloUyAPqc4zfMecBeVktt/Cep6bP2ubw3ZLXaln1pVdJNYYE7rFDGkQbfXG8JSlQbUuARvumGFjDME/NyztaNwGtJuTsBJI7SeCxMXpCoSQQRyW3h8cHg2t0BSOMwX7mX3hOyiz8ZJrvNsuO0ei1dGYh4gF9t0hJgOOyOaLR0U517dlnpma9DUMCbOnMAeOV1lV9GNd9TLndIlco1S06pIAG1aFEtfG08FryldPF5/9B7T9p6yt3RuIe1h1hmMiMp8h7po4N4+023H2OSqdYWIDuRAKsrMJ18cJsyeUDxhcdpFlg9t+MT3R3YFrs9ZvCx8lKehWbQ53M+UCUzULTwDXAapBtP23G7b6bEI/pTbUPcHwCdcGlpa2GnLbs2GQJvuWFW0RVBP0h3Jwv0JkFN2fAPXwDH5E+B6CY80k/RLSZJcOh77o2TKNo/RtTW1ngsaDI4rYxdRrGEkCSbRssL3+XRMWEaOFptbEF07f4lcOCp5lrh38bLIxel3kwJAS/wDm9SRDnefVX/g2PQDRTHf3jpb0Qjotg/efAearozTOtapttPPeq6WwVtaSG7vK+5XXwnKWEptM6xPMiOqmOo03CZuNufcLzRMWJPns9kMvdvsVpnyxs1NHsOThPUepQToknaDyP4WW9jgbGesIYxDwfuI6okWxsO0MQJdqjxNvBDY+lkZMbPyFzCCpUaQ8ERtMibpetgyJzHzyTUtXxFLYxx/3KLOqu1d56LisHk1MVjP1TMWiPnFZxpXFiVoNwM5WCNT0c7cL2z+HouU5NeJCCBkhNdfKPm5brtDkZ5bZH5S2L0XsBG+P3JivELBVWtNxN9o29QtiniqZEQ3faQsWhod/9zY5z5JvD6OvGsBxveOiKYcbo2ibgHo78KzdH0xns35+i6zB/TZ23iNnFIYjRtQ3EkcISeo1KLqTAQD31dnmgYjSdL0ssOpg3t2i/HzIS7gB9xHzp6qHk3KelqQNrCb29lrYbENePoI+cwvGurNyg26dlpaO0u2m2AI538EzpS77ekawxcMB43nsAq/1VMG7+EDL2SI0sx7YN/TntSjdHuM6pEKtLac+i7MCfmd4QsXWLf8Ahxs5rIqYOoLwtjR9F37uwy5yVnSw6+k6wNye3BDp4yo7fnldeqqUWgZSNv44pfE0aZiRHafBasrOf6wquJrHcOp7QqNxlYfuH8dE/UwgBs+N0/yqtwDjnB4+nzes7YrFqGnnAfUJ5gIjNMtB+09D/wDUoVPRr9gN9yrX0W/Nzb5TnzR5VZTj6zK37iDu8s80hX0XV/u1xzg9igtwrgcj5d0/g31Nbb2PunT/AFgVsG8GCI+bN6rTwr3GAJleydTkSJBB/aR4zbYhNDta4nlABtwA7FdJxuM2MzBf4d1bvdtuAfCf5TmLxLNXVOURtlKaQ0i5tiCPlvkLz9bGOJNreyP4eocfSF4JQHUTCYwWkgM2gjjcL0GFqNcA4COgHLZKuOiwnonAEDWczkDcnjHuraWrsZYATvABzTGN0sBYeELzuJ0pM6wDhbx5jYn+L0udLvAixjx3QqjSLtsHgfTcUs51N2Ut8enzcq0cOJ+l4J9+fyy0ztNF1Ooc4Pzcokq+AO4wonovXNpHeAOcT2CDVxjhlf5uHsvMY7TBJs5LPxmV3E7r9lzstXlI9BitKOj3y6pB+k3nNxA3JTDY07fdbOC0WyqNYvIB2Z9rhZzFukf80c0WcpS0q+ZB8U9i9CUwLO6E+w9VmHDNbtz3FGRXY1sJpgz9Z8PZbOGxOuQchB2b49l5bD1aYP3TG+U5R0xsGzdZU69NS/qaZqG4g81gvff6idy9E/HtrZ7dhBkHfy9ktX/w85xlh1uXtsW50ze/TCYP9Ubiisvbbmnj/h+o0y+GjjY84XKlJjc5t04kQtWxnDejIJuVv4YMbcHPkvFVMbmGCekdl0Yt438p/KzeNanKR7d2PAIuO6I368iZ2D9q8PQxUSSST89Vs6M0xDgBlN1ZYfKV6amHD7rjf85JfF4Smd/T8lcxWIJba+7iI2LM/rXZRHgsc7W5iYnRwza9x4GN2+EP+sczOeMZc5VXPuSZJ525KzaTs2ied/5Rv6Kco6cD/ugcjHqnqOJkWcSskf4fkSBB6AcuC5haNRuRA5uHfkt7g/rTxtRwExz48biFmVNMvBIjPcI8ABPitZuMEQC2dqE5jHWhviPVV79Fl/5s4HPobdunVHp6Xk3Ntxi29Eq6Fpa0meF5E7jAEW4pXF0WsFh1yPmVmyzvVrRdVY8QdVwOQN+xBkDqla3+H6USNZs/7h5T4bCsN2PgiG523noR8snaOmyRBNtxz7yFvf1nVqejADZ7XdcrjORa60ao/TZAFj2yj5kg0C1+130xYnWFtl8xkI4hOikGO+4DfA8N0XTkXbzGLqSY27ZO48pSRab7RK9liMPRqC7Wk722PZZ9fQTf2PPJ3vkr0z4vLudcql9kdFrYrC6myYtln+FnYkbQIWpy1mzF8NXcNrhwCizg102J81E2f6PIOnrJmnTH7pPVah0BU2GmeTh7qzNAPvJZYZAl2fBoVeUPiQpYmXBv2jh+V67DR+jLeTRwG3qVk0NDMZDnnvbwEz3C0qWPa0QCIE/tO0znrLnZG+Oxh4io4m6TrUSea9FW0u0HJnOB7EqUdKsj9scmx5I7Ga8yKBziPBcdrcfFelfUpP2N7D0hVZQw8yZnL7rcvxK1KPFn6Jwr6hvZotOzovTf19Ng1RsEce+xZWLxQs2mIGycsuSx6ukHtJBcHbLCfGcke616amP16hkGQeZAjZxn1WRVw7jnnkREbUfBaYcTBAb84A3W9QxTXD6mt8D5p3xXt5c0wNwVBUve3RetD6WWo3s2ektS2NwdF2yOg5/Lq8heLzr3RsQRVIO0dTC1cRoQO+x89j/O3ar0f8J1TtkcbHzI8VqWM4UpaXfTydIz4LWwOmtcgOGe4pet/heq0WDY/wCsepsh4TQtXWuGtG36mGL7Ici41NejZSBEjLfeUWmCMiIVMNT1WEBwJgxAJ2dlQ4E5hzuRaRHVcrxnx1nKuV8eW5Z8dnJZdbFPObieeXbYnKuCdtPiB7pSpowgyHHnY/lZ7VKOrHfe/PpdGw2Pc22yd/sujRTtnseGd/PkpQw5BEtdbYREcb/PRxntr0MRrsdN4mI3i4PcBZGnqsBp2OEgjitClimUvusTsAkm+75ms3H6SEBsTAjYchs3LaYgcb3PCE1TBGdzFrZ37IdLFiYLc/llr4KoHEWvw9bq5WsSG9FAt++xP1coEDx8kvpGqJzzvGZv6fhO4ih9Bd8gLJY4xBynPoiRrMAbiiIg5euXjKIdJVGxLuOzaOi6zCybkAQeYnwPzeqVMO0En7hJyFlvoG2aZ2OAGXjtOw9VTFGk/ZB5x+NuVkocMHj6QbHkfNBNJzTFoG+42bN/NUGjHRJJsZCibwFdtMWdc57IUV5Q+JOnpBxNyc9/4V36UeQTJtNlFFqwM6pj3mxdYqtJ5I6qKLbMrtXDgkTtXG0t3ZRRY0hvxUCN2V90obHlxzOUqKLc9Mu4ao5tgTEJ11OAL5+iiixzML1bXUwlc7LeVgTs6flRRPxn6O3SDnWsMvNXwdadWQDO/MfPkKKKsmNS3Xo8Bh4dnkR4wtjEt1WTn4bY2KKLnGy9DHEW1ReDa2auNIEnLx5qKLntdcmIcQTHAjbvt6oOJOq75uUUW6zGfUxxBy8UKvpM3+kW48Y9VxRcvqtN6PxWuPO8g3jJPUqhyk29uKii6RBYnRbXyJIdE6wXlNIMLHH6iSCATlNlFE8f+WMcibqvl5mCvUaBwzRRD4kk23C8E811Rb5ehxa1SzQ0bpvBHb8pCthqe1gH/SS3jx3rqivpWbopjxYubHEH0QW6NZraoF7mTfwEKKJ58ZPRg4otGwQLRllttHiktLgBthy7Lqi4tvOEiTZRRRbtc3//2Q=="/>
          <p:cNvSpPr>
            <a:spLocks noChangeAspect="1" noChangeArrowheads="1"/>
          </p:cNvSpPr>
          <p:nvPr/>
        </p:nvSpPr>
        <p:spPr bwMode="auto">
          <a:xfrm>
            <a:off x="1679576" y="-1470025"/>
            <a:ext cx="4714875" cy="30670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295952" name="Picture 16" descr="http://upload.wikimedia.org/wikipedia/commons/7/71/Permafrost_stone-rings_h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03513" y="3140968"/>
            <a:ext cx="4714875" cy="3533776"/>
          </a:xfrm>
          <a:prstGeom prst="rect">
            <a:avLst/>
          </a:prstGeom>
          <a:noFill/>
        </p:spPr>
      </p:pic>
      <p:pic>
        <p:nvPicPr>
          <p:cNvPr id="295954" name="Picture 18" descr="http://www.geology.cz/aplikace/fotoarchiv/sobr.php?r=700&amp;id=1849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15881" y="188640"/>
            <a:ext cx="4714875" cy="31432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28045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3" name="Text Box 5"/>
          <p:cNvSpPr txBox="1">
            <a:spLocks noChangeArrowheads="1"/>
          </p:cNvSpPr>
          <p:nvPr/>
        </p:nvSpPr>
        <p:spPr bwMode="auto">
          <a:xfrm>
            <a:off x="2063553" y="332657"/>
            <a:ext cx="1896481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 sz="2200" dirty="0">
                <a:latin typeface="+mj-lt"/>
              </a:rPr>
              <a:t>Pingo (Kanada)</a:t>
            </a:r>
          </a:p>
        </p:txBody>
      </p:sp>
      <p:sp>
        <p:nvSpPr>
          <p:cNvPr id="51204" name="Text Box 6"/>
          <p:cNvSpPr txBox="1">
            <a:spLocks noChangeArrowheads="1"/>
          </p:cNvSpPr>
          <p:nvPr/>
        </p:nvSpPr>
        <p:spPr bwMode="auto">
          <a:xfrm>
            <a:off x="1971676" y="1719263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en-US"/>
          </a:p>
        </p:txBody>
      </p:sp>
      <p:pic>
        <p:nvPicPr>
          <p:cNvPr id="293890" name="Picture 2" descr="http://aurora.uwaterloo.ca/home/sites/default/files/imagecache/resize_original_image/photo_gallery/Permafrost/Canada%20Pingo%20Park%201-Sep%202002-Peter%20Jalkotz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47528" y="908720"/>
            <a:ext cx="7937716" cy="5949280"/>
          </a:xfrm>
          <a:prstGeom prst="rect">
            <a:avLst/>
          </a:prstGeom>
          <a:noFill/>
        </p:spPr>
      </p:pic>
      <p:sp>
        <p:nvSpPr>
          <p:cNvPr id="51205" name="Text Box 9"/>
          <p:cNvSpPr txBox="1">
            <a:spLocks noChangeArrowheads="1"/>
          </p:cNvSpPr>
          <p:nvPr/>
        </p:nvSpPr>
        <p:spPr bwMode="auto">
          <a:xfrm>
            <a:off x="9336361" y="6309321"/>
            <a:ext cx="117185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 sz="1400" dirty="0">
                <a:latin typeface="Arial" charset="0"/>
              </a:rPr>
              <a:t>www.</a:t>
            </a:r>
            <a:r>
              <a:rPr lang="cs-CZ" sz="1400" dirty="0" err="1">
                <a:latin typeface="Arial" charset="0"/>
              </a:rPr>
              <a:t>ccin.ca</a:t>
            </a:r>
            <a:endParaRPr lang="cs-CZ" sz="14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104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3" name="Text Box 5"/>
          <p:cNvSpPr txBox="1">
            <a:spLocks noChangeArrowheads="1"/>
          </p:cNvSpPr>
          <p:nvPr/>
        </p:nvSpPr>
        <p:spPr bwMode="auto">
          <a:xfrm>
            <a:off x="1919536" y="476672"/>
            <a:ext cx="352211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 sz="4000" dirty="0">
                <a:latin typeface="Arial Unicode MS" pitchFamily="34" charset="-128"/>
              </a:rPr>
              <a:t>Nivní prostředí</a:t>
            </a:r>
          </a:p>
        </p:txBody>
      </p:sp>
      <p:pic>
        <p:nvPicPr>
          <p:cNvPr id="285697" name="Picture 1" descr="K:\sKEN\příklady\FOTKY-Geomorf\DSCF918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31704" y="1592796"/>
            <a:ext cx="6800934" cy="51007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74767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0" y="1828800"/>
            <a:ext cx="9112250" cy="476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5192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4483" name="Picture 3"/>
          <p:cNvPicPr>
            <a:picLocks noChangeAspect="1" noChangeArrowheads="1"/>
          </p:cNvPicPr>
          <p:nvPr/>
        </p:nvPicPr>
        <p:blipFill>
          <a:blip r:embed="rId2" cstate="print"/>
          <a:srcRect l="3688" t="10133" r="71211" b="6812"/>
          <a:stretch>
            <a:fillRect/>
          </a:stretch>
        </p:blipFill>
        <p:spPr bwMode="auto">
          <a:xfrm>
            <a:off x="1847528" y="80776"/>
            <a:ext cx="4608512" cy="6777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6744073" y="4437112"/>
            <a:ext cx="3177109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000" dirty="0" err="1"/>
              <a:t>Vandenber</a:t>
            </a:r>
            <a:r>
              <a:rPr lang="cs-CZ" sz="2000" dirty="0"/>
              <a:t>g</a:t>
            </a:r>
            <a:r>
              <a:rPr lang="en-US" sz="2000" dirty="0"/>
              <a:t>he J (2003) Climate forcing of fluvial system development: </a:t>
            </a:r>
            <a:endParaRPr lang="cs-CZ" sz="2000" dirty="0"/>
          </a:p>
          <a:p>
            <a:r>
              <a:rPr lang="en-US" sz="2000" dirty="0"/>
              <a:t>an evolution of ideas. </a:t>
            </a:r>
            <a:r>
              <a:rPr lang="en-US" sz="2000" i="1" dirty="0"/>
              <a:t>Quaternary Science Reviews 22:2053–2060</a:t>
            </a:r>
            <a:endParaRPr lang="cs-CZ" sz="2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4045425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9" name="Picture 3" descr="vltav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722314"/>
            <a:ext cx="9144000" cy="6135687"/>
          </a:xfrm>
          <a:prstGeom prst="rect">
            <a:avLst/>
          </a:prstGeom>
          <a:noFill/>
        </p:spPr>
      </p:pic>
      <p:sp>
        <p:nvSpPr>
          <p:cNvPr id="39940" name="Rectangle 4"/>
          <p:cNvSpPr>
            <a:spLocks noChangeArrowheads="1"/>
          </p:cNvSpPr>
          <p:nvPr/>
        </p:nvSpPr>
        <p:spPr bwMode="auto">
          <a:xfrm>
            <a:off x="4800600" y="228601"/>
            <a:ext cx="2597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>
                <a:latin typeface="Arial" charset="0"/>
              </a:rPr>
              <a:t>Terasový systém Vltavy</a:t>
            </a:r>
          </a:p>
        </p:txBody>
      </p:sp>
      <p:sp>
        <p:nvSpPr>
          <p:cNvPr id="39941" name="Text Box 5"/>
          <p:cNvSpPr txBox="1">
            <a:spLocks noChangeArrowheads="1"/>
          </p:cNvSpPr>
          <p:nvPr/>
        </p:nvSpPr>
        <p:spPr bwMode="auto">
          <a:xfrm>
            <a:off x="9031288" y="6583364"/>
            <a:ext cx="1636712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 sz="1200">
                <a:latin typeface="Arial" charset="0"/>
              </a:rPr>
              <a:t>Kovanda et al. (2001)</a:t>
            </a:r>
          </a:p>
        </p:txBody>
      </p:sp>
    </p:spTree>
    <p:extLst>
      <p:ext uri="{BB962C8B-B14F-4D97-AF65-F5344CB8AC3E}">
        <p14:creationId xmlns:p14="http://schemas.microsoft.com/office/powerpoint/2010/main" val="1803943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ivocici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1423989"/>
            <a:ext cx="9144000" cy="4314825"/>
          </a:xfrm>
          <a:prstGeom prst="rect">
            <a:avLst/>
          </a:prstGeom>
          <a:noFill/>
        </p:spPr>
      </p:pic>
      <p:sp>
        <p:nvSpPr>
          <p:cNvPr id="6147" name="Rectangle 3"/>
          <p:cNvSpPr>
            <a:spLocks noChangeArrowheads="1"/>
          </p:cNvSpPr>
          <p:nvPr/>
        </p:nvSpPr>
        <p:spPr bwMode="auto">
          <a:xfrm>
            <a:off x="4343400" y="609601"/>
            <a:ext cx="3549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cs-CZ" dirty="0">
                <a:latin typeface="Arial" charset="0"/>
              </a:rPr>
              <a:t>Sedimentární tělesa divočící řeky</a:t>
            </a:r>
          </a:p>
        </p:txBody>
      </p:sp>
      <p:sp>
        <p:nvSpPr>
          <p:cNvPr id="6148" name="Text Box 4"/>
          <p:cNvSpPr txBox="1">
            <a:spLocks noChangeArrowheads="1"/>
          </p:cNvSpPr>
          <p:nvPr/>
        </p:nvSpPr>
        <p:spPr bwMode="auto">
          <a:xfrm>
            <a:off x="8929688" y="6583364"/>
            <a:ext cx="1738312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 sz="1200">
                <a:latin typeface="Arial" charset="0"/>
              </a:rPr>
              <a:t>Růžičková et al. (2003)</a:t>
            </a:r>
          </a:p>
        </p:txBody>
      </p:sp>
    </p:spTree>
    <p:extLst>
      <p:ext uri="{BB962C8B-B14F-4D97-AF65-F5344CB8AC3E}">
        <p14:creationId xmlns:p14="http://schemas.microsoft.com/office/powerpoint/2010/main" val="3264630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146" name="Picture 2" descr="http://farm3.static.flickr.com/2668/3692799011_fe2466461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19536" y="1187734"/>
            <a:ext cx="7128792" cy="5342995"/>
          </a:xfrm>
          <a:prstGeom prst="rect">
            <a:avLst/>
          </a:prstGeom>
          <a:noFill/>
        </p:spPr>
      </p:pic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4295800" y="260649"/>
            <a:ext cx="3549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cs-CZ" dirty="0">
                <a:latin typeface="Arial" charset="0"/>
              </a:rPr>
              <a:t>Divočící řeka</a:t>
            </a:r>
          </a:p>
        </p:txBody>
      </p:sp>
    </p:spTree>
    <p:extLst>
      <p:ext uri="{BB962C8B-B14F-4D97-AF65-F5344CB8AC3E}">
        <p14:creationId xmlns:p14="http://schemas.microsoft.com/office/powerpoint/2010/main" val="1093791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meandrujici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1435100"/>
            <a:ext cx="9144000" cy="4878388"/>
          </a:xfrm>
          <a:prstGeom prst="rect">
            <a:avLst/>
          </a:prstGeom>
          <a:noFill/>
        </p:spPr>
      </p:pic>
      <p:sp>
        <p:nvSpPr>
          <p:cNvPr id="9219" name="Rectangle 3"/>
          <p:cNvSpPr>
            <a:spLocks noChangeArrowheads="1"/>
          </p:cNvSpPr>
          <p:nvPr/>
        </p:nvSpPr>
        <p:spPr bwMode="auto">
          <a:xfrm>
            <a:off x="4191001" y="533400"/>
            <a:ext cx="367196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 dirty="0">
                <a:latin typeface="+mj-lt"/>
              </a:rPr>
              <a:t>Sedimentární tělesa meandrující řeky</a:t>
            </a:r>
          </a:p>
        </p:txBody>
      </p:sp>
      <p:sp>
        <p:nvSpPr>
          <p:cNvPr id="9220" name="Text Box 4"/>
          <p:cNvSpPr txBox="1">
            <a:spLocks noChangeArrowheads="1"/>
          </p:cNvSpPr>
          <p:nvPr/>
        </p:nvSpPr>
        <p:spPr bwMode="auto">
          <a:xfrm>
            <a:off x="8929688" y="6583364"/>
            <a:ext cx="1738312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 sz="1200">
                <a:latin typeface="Arial" charset="0"/>
              </a:rPr>
              <a:t>Růžičková et al. (2003)</a:t>
            </a:r>
          </a:p>
        </p:txBody>
      </p:sp>
    </p:spTree>
    <p:extLst>
      <p:ext uri="{BB962C8B-B14F-4D97-AF65-F5344CB8AC3E}">
        <p14:creationId xmlns:p14="http://schemas.microsoft.com/office/powerpoint/2010/main" val="2130355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1026" descr="charloton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8800" y="990601"/>
            <a:ext cx="8153400" cy="5730875"/>
          </a:xfrm>
          <a:prstGeom prst="rect">
            <a:avLst/>
          </a:prstGeom>
          <a:noFill/>
        </p:spPr>
      </p:pic>
      <p:sp>
        <p:nvSpPr>
          <p:cNvPr id="66563" name="Rectangle 1027"/>
          <p:cNvSpPr>
            <a:spLocks noChangeArrowheads="1"/>
          </p:cNvSpPr>
          <p:nvPr/>
        </p:nvSpPr>
        <p:spPr bwMode="auto">
          <a:xfrm>
            <a:off x="2783632" y="332656"/>
            <a:ext cx="212365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 dirty="0">
                <a:latin typeface="+mj-lt"/>
              </a:rPr>
              <a:t>Meandrující říční tok</a:t>
            </a:r>
          </a:p>
        </p:txBody>
      </p:sp>
      <p:sp>
        <p:nvSpPr>
          <p:cNvPr id="66564" name="Text Box 1028"/>
          <p:cNvSpPr txBox="1">
            <a:spLocks noChangeArrowheads="1"/>
          </p:cNvSpPr>
          <p:nvPr/>
        </p:nvSpPr>
        <p:spPr bwMode="auto">
          <a:xfrm>
            <a:off x="9429750" y="6583364"/>
            <a:ext cx="12382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 sz="1200">
                <a:latin typeface="Arial" charset="0"/>
              </a:rPr>
              <a:t>Charlton (2008)</a:t>
            </a:r>
          </a:p>
        </p:txBody>
      </p:sp>
    </p:spTree>
    <p:extLst>
      <p:ext uri="{BB962C8B-B14F-4D97-AF65-F5344CB8AC3E}">
        <p14:creationId xmlns:p14="http://schemas.microsoft.com/office/powerpoint/2010/main" val="4200988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ložek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1054100"/>
            <a:ext cx="9144000" cy="5575300"/>
          </a:xfrm>
          <a:prstGeom prst="rect">
            <a:avLst/>
          </a:prstGeom>
          <a:noFill/>
        </p:spPr>
      </p:pic>
      <p:sp>
        <p:nvSpPr>
          <p:cNvPr id="18435" name="Rectangle 3"/>
          <p:cNvSpPr>
            <a:spLocks noChangeArrowheads="1"/>
          </p:cNvSpPr>
          <p:nvPr/>
        </p:nvSpPr>
        <p:spPr bwMode="auto">
          <a:xfrm>
            <a:off x="3352800" y="381001"/>
            <a:ext cx="62293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>
                <a:latin typeface="Arial" charset="0"/>
              </a:rPr>
              <a:t>Řez korytem se sedimenty divočícího a meandrujícího toku </a:t>
            </a:r>
          </a:p>
        </p:txBody>
      </p:sp>
      <p:sp>
        <p:nvSpPr>
          <p:cNvPr id="18436" name="Text Box 4"/>
          <p:cNvSpPr txBox="1">
            <a:spLocks noChangeArrowheads="1"/>
          </p:cNvSpPr>
          <p:nvPr/>
        </p:nvSpPr>
        <p:spPr bwMode="auto">
          <a:xfrm>
            <a:off x="9448801" y="6583364"/>
            <a:ext cx="106997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 sz="1200">
                <a:latin typeface="Arial" charset="0"/>
              </a:rPr>
              <a:t>Ložek (1973)</a:t>
            </a:r>
          </a:p>
        </p:txBody>
      </p:sp>
    </p:spTree>
    <p:extLst>
      <p:ext uri="{BB962C8B-B14F-4D97-AF65-F5344CB8AC3E}">
        <p14:creationId xmlns:p14="http://schemas.microsoft.com/office/powerpoint/2010/main" val="1910682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charloton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71800" y="762001"/>
            <a:ext cx="6324600" cy="5961063"/>
          </a:xfrm>
          <a:prstGeom prst="rect">
            <a:avLst/>
          </a:prstGeom>
          <a:noFill/>
        </p:spPr>
      </p:pic>
      <p:sp>
        <p:nvSpPr>
          <p:cNvPr id="67587" name="Rectangle 3"/>
          <p:cNvSpPr>
            <a:spLocks noChangeArrowheads="1"/>
          </p:cNvSpPr>
          <p:nvPr/>
        </p:nvSpPr>
        <p:spPr bwMode="auto">
          <a:xfrm>
            <a:off x="3575050" y="188913"/>
            <a:ext cx="50990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>
                <a:latin typeface="Arial" charset="0"/>
              </a:rPr>
              <a:t>Sedimenty toku laterálně aktivního a neaktivního</a:t>
            </a:r>
          </a:p>
        </p:txBody>
      </p:sp>
      <p:sp>
        <p:nvSpPr>
          <p:cNvPr id="67588" name="Text Box 4"/>
          <p:cNvSpPr txBox="1">
            <a:spLocks noChangeArrowheads="1"/>
          </p:cNvSpPr>
          <p:nvPr/>
        </p:nvSpPr>
        <p:spPr bwMode="auto">
          <a:xfrm>
            <a:off x="9429750" y="6583364"/>
            <a:ext cx="12382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 sz="1200">
                <a:latin typeface="Arial" charset="0"/>
              </a:rPr>
              <a:t>Charlton (2008)</a:t>
            </a:r>
          </a:p>
        </p:txBody>
      </p:sp>
    </p:spTree>
    <p:extLst>
      <p:ext uri="{BB962C8B-B14F-4D97-AF65-F5344CB8AC3E}">
        <p14:creationId xmlns:p14="http://schemas.microsoft.com/office/powerpoint/2010/main" val="3740309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0"/>
          <p:cNvPicPr>
            <a:picLocks noChangeAspect="1" noChangeArrowheads="1"/>
          </p:cNvPicPr>
          <p:nvPr/>
        </p:nvPicPr>
        <p:blipFill>
          <a:blip r:embed="rId2" cstate="print"/>
          <a:srcRect l="10922" t="28960" r="56911" b="16441"/>
          <a:stretch>
            <a:fillRect/>
          </a:stretch>
        </p:blipFill>
        <p:spPr bwMode="auto">
          <a:xfrm>
            <a:off x="1524000" y="-39688"/>
            <a:ext cx="9144000" cy="6897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9" name="Rectangle 2"/>
          <p:cNvSpPr>
            <a:spLocks noGrp="1"/>
          </p:cNvSpPr>
          <p:nvPr>
            <p:ph type="title"/>
          </p:nvPr>
        </p:nvSpPr>
        <p:spPr>
          <a:xfrm>
            <a:off x="1981200" y="274639"/>
            <a:ext cx="8229600" cy="706437"/>
          </a:xfrm>
        </p:spPr>
        <p:txBody>
          <a:bodyPr/>
          <a:lstStyle/>
          <a:p>
            <a:pPr algn="l" eaLnBrk="1" hangingPunct="1"/>
            <a:r>
              <a:rPr lang="cs-CZ" altLang="cs-CZ" sz="3200" b="1">
                <a:latin typeface="Arial" charset="0"/>
              </a:rPr>
              <a:t>BOHEMIA  LOWLAND</a:t>
            </a:r>
          </a:p>
        </p:txBody>
      </p:sp>
      <p:sp>
        <p:nvSpPr>
          <p:cNvPr id="14340" name="Rectangle 5"/>
          <p:cNvSpPr>
            <a:spLocks noChangeArrowheads="1"/>
          </p:cNvSpPr>
          <p:nvPr/>
        </p:nvSpPr>
        <p:spPr bwMode="auto">
          <a:xfrm>
            <a:off x="6527801" y="4005263"/>
            <a:ext cx="2447925" cy="431800"/>
          </a:xfrm>
          <a:prstGeom prst="rect">
            <a:avLst/>
          </a:prstGeom>
          <a:solidFill>
            <a:srgbClr val="F8F8F8">
              <a:alpha val="45097"/>
            </a:srgbClr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altLang="cs-CZ" sz="1600" b="1">
                <a:latin typeface="Calibri" pitchFamily="34" charset="0"/>
              </a:rPr>
              <a:t>HRABANOVSKÁ ČERNAVA</a:t>
            </a:r>
          </a:p>
        </p:txBody>
      </p:sp>
      <p:sp>
        <p:nvSpPr>
          <p:cNvPr id="14341" name="Rectangle 5"/>
          <p:cNvSpPr>
            <a:spLocks noChangeArrowheads="1"/>
          </p:cNvSpPr>
          <p:nvPr/>
        </p:nvSpPr>
        <p:spPr bwMode="auto">
          <a:xfrm>
            <a:off x="4727576" y="1916114"/>
            <a:ext cx="1584325" cy="504825"/>
          </a:xfrm>
          <a:prstGeom prst="rect">
            <a:avLst/>
          </a:prstGeom>
          <a:solidFill>
            <a:srgbClr val="F8F8F8">
              <a:alpha val="47058"/>
            </a:srgbClr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cs-CZ" altLang="cs-CZ" sz="1600" b="1"/>
              <a:t>LABE RIVER MEANDERS</a:t>
            </a:r>
          </a:p>
        </p:txBody>
      </p:sp>
      <p:sp>
        <p:nvSpPr>
          <p:cNvPr id="14342" name="AutoShape 6"/>
          <p:cNvSpPr>
            <a:spLocks noChangeArrowheads="1"/>
          </p:cNvSpPr>
          <p:nvPr/>
        </p:nvSpPr>
        <p:spPr bwMode="auto">
          <a:xfrm rot="8782845">
            <a:off x="4592638" y="2681289"/>
            <a:ext cx="762000" cy="261937"/>
          </a:xfrm>
          <a:prstGeom prst="rightArrow">
            <a:avLst>
              <a:gd name="adj1" fmla="val 50000"/>
              <a:gd name="adj2" fmla="val 219785"/>
            </a:avLst>
          </a:prstGeom>
          <a:solidFill>
            <a:srgbClr val="00B0F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vert="eaVert" wrap="none" anchor="ctr"/>
          <a:lstStyle/>
          <a:p>
            <a:endParaRPr lang="cs-CZ" altLang="cs-CZ">
              <a:latin typeface="Calibri" pitchFamily="34" charset="0"/>
            </a:endParaRPr>
          </a:p>
        </p:txBody>
      </p:sp>
      <p:sp>
        <p:nvSpPr>
          <p:cNvPr id="14343" name="AutoShape 6"/>
          <p:cNvSpPr>
            <a:spLocks noChangeArrowheads="1"/>
          </p:cNvSpPr>
          <p:nvPr/>
        </p:nvSpPr>
        <p:spPr bwMode="auto">
          <a:xfrm rot="-8757483">
            <a:off x="5945189" y="3455989"/>
            <a:ext cx="954087" cy="269875"/>
          </a:xfrm>
          <a:prstGeom prst="rightArrow">
            <a:avLst>
              <a:gd name="adj1" fmla="val 50000"/>
              <a:gd name="adj2" fmla="val 220137"/>
            </a:avLst>
          </a:prstGeom>
          <a:solidFill>
            <a:srgbClr val="00B0F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vert="eaVert" wrap="none" anchor="ctr"/>
          <a:lstStyle/>
          <a:p>
            <a:endParaRPr lang="cs-CZ" altLang="cs-CZ">
              <a:latin typeface="Calibri" pitchFamily="34" charset="0"/>
            </a:endParaRPr>
          </a:p>
        </p:txBody>
      </p:sp>
      <p:sp>
        <p:nvSpPr>
          <p:cNvPr id="13" name="Rectangle 2"/>
          <p:cNvSpPr txBox="1">
            <a:spLocks/>
          </p:cNvSpPr>
          <p:nvPr/>
        </p:nvSpPr>
        <p:spPr bwMode="auto">
          <a:xfrm>
            <a:off x="3719737" y="5013176"/>
            <a:ext cx="2016125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cs-CZ" sz="3200" b="1" dirty="0">
                <a:ea typeface="+mj-ea"/>
                <a:cs typeface="+mj-cs"/>
              </a:rPr>
              <a:t>PRAHA</a:t>
            </a:r>
          </a:p>
        </p:txBody>
      </p:sp>
    </p:spTree>
    <p:extLst>
      <p:ext uri="{BB962C8B-B14F-4D97-AF65-F5344CB8AC3E}">
        <p14:creationId xmlns:p14="http://schemas.microsoft.com/office/powerpoint/2010/main" val="3125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 l="24634" t="9631" b="6422"/>
          <a:stretch>
            <a:fillRect/>
          </a:stretch>
        </p:blipFill>
        <p:spPr>
          <a:xfrm>
            <a:off x="1524000" y="0"/>
            <a:ext cx="9144000" cy="6858000"/>
          </a:xfrm>
        </p:spPr>
      </p:pic>
      <p:sp>
        <p:nvSpPr>
          <p:cNvPr id="18435" name="AutoShape 4"/>
          <p:cNvSpPr>
            <a:spLocks noChangeArrowheads="1"/>
          </p:cNvSpPr>
          <p:nvPr/>
        </p:nvSpPr>
        <p:spPr bwMode="auto">
          <a:xfrm rot="7358184">
            <a:off x="5626101" y="4654551"/>
            <a:ext cx="774700" cy="161925"/>
          </a:xfrm>
          <a:prstGeom prst="rightArrow">
            <a:avLst>
              <a:gd name="adj1" fmla="val 50000"/>
              <a:gd name="adj2" fmla="val 119608"/>
            </a:avLst>
          </a:prstGeom>
          <a:solidFill>
            <a:srgbClr val="AA0A1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 altLang="cs-CZ"/>
          </a:p>
        </p:txBody>
      </p:sp>
      <p:sp>
        <p:nvSpPr>
          <p:cNvPr id="18436" name="AutoShape 5"/>
          <p:cNvSpPr>
            <a:spLocks noChangeArrowheads="1"/>
          </p:cNvSpPr>
          <p:nvPr/>
        </p:nvSpPr>
        <p:spPr bwMode="auto">
          <a:xfrm rot="-390599">
            <a:off x="4086225" y="5200651"/>
            <a:ext cx="774700" cy="161925"/>
          </a:xfrm>
          <a:prstGeom prst="rightArrow">
            <a:avLst>
              <a:gd name="adj1" fmla="val 50000"/>
              <a:gd name="adj2" fmla="val 119608"/>
            </a:avLst>
          </a:prstGeom>
          <a:solidFill>
            <a:srgbClr val="AA0A1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 altLang="cs-CZ"/>
          </a:p>
        </p:txBody>
      </p:sp>
      <p:sp>
        <p:nvSpPr>
          <p:cNvPr id="18437" name="AutoShape 6"/>
          <p:cNvSpPr>
            <a:spLocks noChangeArrowheads="1"/>
          </p:cNvSpPr>
          <p:nvPr/>
        </p:nvSpPr>
        <p:spPr bwMode="auto">
          <a:xfrm rot="2783831">
            <a:off x="3802063" y="3540126"/>
            <a:ext cx="774700" cy="161925"/>
          </a:xfrm>
          <a:prstGeom prst="rightArrow">
            <a:avLst>
              <a:gd name="adj1" fmla="val 50000"/>
              <a:gd name="adj2" fmla="val 119608"/>
            </a:avLst>
          </a:prstGeom>
          <a:solidFill>
            <a:srgbClr val="AA0A1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 altLang="cs-CZ"/>
          </a:p>
        </p:txBody>
      </p:sp>
      <p:sp>
        <p:nvSpPr>
          <p:cNvPr id="18438" name="AutoShape 7"/>
          <p:cNvSpPr>
            <a:spLocks noChangeArrowheads="1"/>
          </p:cNvSpPr>
          <p:nvPr/>
        </p:nvSpPr>
        <p:spPr bwMode="auto">
          <a:xfrm rot="2783831">
            <a:off x="5962651" y="1236663"/>
            <a:ext cx="774700" cy="161925"/>
          </a:xfrm>
          <a:prstGeom prst="rightArrow">
            <a:avLst>
              <a:gd name="adj1" fmla="val 50000"/>
              <a:gd name="adj2" fmla="val 119608"/>
            </a:avLst>
          </a:prstGeom>
          <a:solidFill>
            <a:srgbClr val="AA0A1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 altLang="cs-CZ"/>
          </a:p>
        </p:txBody>
      </p:sp>
      <p:sp>
        <p:nvSpPr>
          <p:cNvPr id="18439" name="Rectangle 8"/>
          <p:cNvSpPr>
            <a:spLocks noChangeArrowheads="1"/>
          </p:cNvSpPr>
          <p:nvPr/>
        </p:nvSpPr>
        <p:spPr bwMode="auto">
          <a:xfrm>
            <a:off x="6816726" y="1557339"/>
            <a:ext cx="2735263" cy="331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cs-CZ" altLang="cs-CZ" sz="1400" b="1">
                <a:solidFill>
                  <a:schemeClr val="bg1"/>
                </a:solidFill>
              </a:rPr>
              <a:t>CHRÁST 13 410 – 13 228 BP</a:t>
            </a:r>
          </a:p>
        </p:txBody>
      </p:sp>
      <p:sp>
        <p:nvSpPr>
          <p:cNvPr id="23561" name="Rectangle 10"/>
          <p:cNvSpPr>
            <a:spLocks noChangeArrowheads="1"/>
          </p:cNvSpPr>
          <p:nvPr/>
        </p:nvSpPr>
        <p:spPr bwMode="auto">
          <a:xfrm>
            <a:off x="3719513" y="5445125"/>
            <a:ext cx="1871662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cs-CZ" b="1" dirty="0">
                <a:solidFill>
                  <a:schemeClr val="bg1"/>
                </a:solidFill>
                <a:latin typeface="+mj-lt"/>
              </a:rPr>
              <a:t>KOZLY 1</a:t>
            </a:r>
          </a:p>
          <a:p>
            <a:pPr>
              <a:defRPr/>
            </a:pPr>
            <a:r>
              <a:rPr lang="cs-CZ" b="1" dirty="0">
                <a:solidFill>
                  <a:srgbClr val="FFFFFF"/>
                </a:solidFill>
                <a:latin typeface="+mj-lt"/>
              </a:rPr>
              <a:t>3900 – 3672 BP</a:t>
            </a:r>
          </a:p>
          <a:p>
            <a:pPr algn="ctr">
              <a:defRPr/>
            </a:pPr>
            <a:endParaRPr lang="cs-CZ" sz="1400" b="1" dirty="0">
              <a:solidFill>
                <a:schemeClr val="bg1"/>
              </a:solidFill>
            </a:endParaRPr>
          </a:p>
        </p:txBody>
      </p:sp>
      <p:sp>
        <p:nvSpPr>
          <p:cNvPr id="23562" name="Rectangle 11"/>
          <p:cNvSpPr>
            <a:spLocks noChangeArrowheads="1"/>
          </p:cNvSpPr>
          <p:nvPr/>
        </p:nvSpPr>
        <p:spPr bwMode="auto">
          <a:xfrm>
            <a:off x="6240464" y="4076700"/>
            <a:ext cx="1584325" cy="865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cs-CZ" b="1" dirty="0">
                <a:solidFill>
                  <a:schemeClr val="bg1"/>
                </a:solidFill>
                <a:latin typeface="+mj-lt"/>
              </a:rPr>
              <a:t>KOZLY 2</a:t>
            </a:r>
          </a:p>
          <a:p>
            <a:pPr>
              <a:defRPr/>
            </a:pPr>
            <a:r>
              <a:rPr lang="cs-CZ" b="1" dirty="0">
                <a:solidFill>
                  <a:srgbClr val="FFFFFF"/>
                </a:solidFill>
                <a:latin typeface="+mj-lt"/>
              </a:rPr>
              <a:t>7029-6644 BP</a:t>
            </a:r>
          </a:p>
          <a:p>
            <a:pPr>
              <a:defRPr/>
            </a:pPr>
            <a:endParaRPr lang="cs-CZ" sz="1400" b="1" dirty="0">
              <a:solidFill>
                <a:schemeClr val="bg1"/>
              </a:solidFill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2640014" y="3500439"/>
            <a:ext cx="1603375" cy="9239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b="1" dirty="0">
                <a:solidFill>
                  <a:srgbClr val="FFFFFF"/>
                </a:solidFill>
                <a:latin typeface="+mj-lt"/>
              </a:rPr>
              <a:t>KOZLY 3</a:t>
            </a:r>
          </a:p>
          <a:p>
            <a:pPr>
              <a:defRPr/>
            </a:pPr>
            <a:r>
              <a:rPr lang="cs-CZ" b="1" dirty="0">
                <a:solidFill>
                  <a:srgbClr val="FFFFFF"/>
                </a:solidFill>
                <a:latin typeface="+mj-lt"/>
              </a:rPr>
              <a:t>9684 - 9452 BP</a:t>
            </a:r>
          </a:p>
          <a:p>
            <a:pPr>
              <a:defRPr/>
            </a:pPr>
            <a:endParaRPr lang="cs-CZ" dirty="0"/>
          </a:p>
        </p:txBody>
      </p:sp>
      <p:sp>
        <p:nvSpPr>
          <p:cNvPr id="12" name="Rectangle 8"/>
          <p:cNvSpPr>
            <a:spLocks noChangeArrowheads="1"/>
          </p:cNvSpPr>
          <p:nvPr/>
        </p:nvSpPr>
        <p:spPr bwMode="auto">
          <a:xfrm>
            <a:off x="5303838" y="2997201"/>
            <a:ext cx="2736850" cy="404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cs-CZ" b="1" dirty="0">
                <a:solidFill>
                  <a:schemeClr val="bg1"/>
                </a:solidFill>
                <a:latin typeface="+mj-lt"/>
              </a:rPr>
              <a:t>CHRÁST (BŘÍZOVÁ 1999)</a:t>
            </a:r>
          </a:p>
        </p:txBody>
      </p:sp>
      <p:sp>
        <p:nvSpPr>
          <p:cNvPr id="18444" name="AutoShape 6"/>
          <p:cNvSpPr>
            <a:spLocks noChangeArrowheads="1"/>
          </p:cNvSpPr>
          <p:nvPr/>
        </p:nvSpPr>
        <p:spPr bwMode="auto">
          <a:xfrm rot="10331830">
            <a:off x="4662488" y="2905126"/>
            <a:ext cx="774700" cy="161925"/>
          </a:xfrm>
          <a:prstGeom prst="rightArrow">
            <a:avLst>
              <a:gd name="adj1" fmla="val 50000"/>
              <a:gd name="adj2" fmla="val 119608"/>
            </a:avLst>
          </a:prstGeom>
          <a:solidFill>
            <a:srgbClr val="AA0A1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 altLang="cs-CZ"/>
          </a:p>
        </p:txBody>
      </p:sp>
      <p:sp>
        <p:nvSpPr>
          <p:cNvPr id="14" name="Rectangle 5"/>
          <p:cNvSpPr>
            <a:spLocks noChangeArrowheads="1"/>
          </p:cNvSpPr>
          <p:nvPr/>
        </p:nvSpPr>
        <p:spPr bwMode="auto">
          <a:xfrm>
            <a:off x="2640014" y="1"/>
            <a:ext cx="3887787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cs-CZ" sz="2400" b="1" dirty="0">
                <a:solidFill>
                  <a:schemeClr val="bg1"/>
                </a:solidFill>
                <a:latin typeface="+mj-lt"/>
              </a:rPr>
              <a:t>LABE RIVER MEANDERS</a:t>
            </a:r>
          </a:p>
        </p:txBody>
      </p:sp>
      <p:sp>
        <p:nvSpPr>
          <p:cNvPr id="18446" name="Rectangle 10"/>
          <p:cNvSpPr>
            <a:spLocks noChangeArrowheads="1"/>
          </p:cNvSpPr>
          <p:nvPr/>
        </p:nvSpPr>
        <p:spPr bwMode="auto">
          <a:xfrm>
            <a:off x="1703388" y="5734050"/>
            <a:ext cx="1871662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cs-CZ" altLang="cs-CZ" sz="1600" b="1">
                <a:solidFill>
                  <a:schemeClr val="bg1"/>
                </a:solidFill>
              </a:rPr>
              <a:t>PRESENT-DAY</a:t>
            </a:r>
          </a:p>
          <a:p>
            <a:r>
              <a:rPr lang="cs-CZ" altLang="cs-CZ" sz="1600" b="1">
                <a:solidFill>
                  <a:srgbClr val="FFFFFF"/>
                </a:solidFill>
              </a:rPr>
              <a:t>LABE RIVER</a:t>
            </a:r>
          </a:p>
          <a:p>
            <a:pPr algn="ctr"/>
            <a:endParaRPr lang="cs-CZ" altLang="cs-CZ" sz="1400" b="1">
              <a:solidFill>
                <a:schemeClr val="bg1"/>
              </a:solidFill>
            </a:endParaRPr>
          </a:p>
        </p:txBody>
      </p:sp>
      <p:sp>
        <p:nvSpPr>
          <p:cNvPr id="18447" name="AutoShape 5"/>
          <p:cNvSpPr>
            <a:spLocks noChangeArrowheads="1"/>
          </p:cNvSpPr>
          <p:nvPr/>
        </p:nvSpPr>
        <p:spPr bwMode="auto">
          <a:xfrm rot="9650248">
            <a:off x="1528763" y="6359526"/>
            <a:ext cx="774700" cy="161925"/>
          </a:xfrm>
          <a:prstGeom prst="rightArrow">
            <a:avLst>
              <a:gd name="adj1" fmla="val 50000"/>
              <a:gd name="adj2" fmla="val 119608"/>
            </a:avLst>
          </a:prstGeom>
          <a:solidFill>
            <a:srgbClr val="AA0A1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4994645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609600"/>
            <a:ext cx="9178925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48856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cs-CZ" altLang="cs-CZ" smtClean="0"/>
          </a:p>
        </p:txBody>
      </p:sp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 cstate="print">
            <a:lum bright="-8000" contrast="14000"/>
          </a:blip>
          <a:srcRect l="2658" t="13042" r="17717" b="12007"/>
          <a:stretch>
            <a:fillRect/>
          </a:stretch>
        </p:blipFill>
        <p:spPr bwMode="auto">
          <a:xfrm>
            <a:off x="1525588" y="765176"/>
            <a:ext cx="9142412" cy="590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0" name="AutoShape 4"/>
          <p:cNvSpPr>
            <a:spLocks noChangeArrowheads="1"/>
          </p:cNvSpPr>
          <p:nvPr/>
        </p:nvSpPr>
        <p:spPr bwMode="auto">
          <a:xfrm rot="593447">
            <a:off x="5087938" y="2060576"/>
            <a:ext cx="976312" cy="144463"/>
          </a:xfrm>
          <a:prstGeom prst="rightArrow">
            <a:avLst>
              <a:gd name="adj1" fmla="val 50000"/>
              <a:gd name="adj2" fmla="val 168955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 altLang="cs-CZ">
              <a:latin typeface="Calibri" pitchFamily="34" charset="0"/>
            </a:endParaRPr>
          </a:p>
        </p:txBody>
      </p:sp>
      <p:sp>
        <p:nvSpPr>
          <p:cNvPr id="19461" name="Text Box 7"/>
          <p:cNvSpPr txBox="1">
            <a:spLocks noChangeArrowheads="1"/>
          </p:cNvSpPr>
          <p:nvPr/>
        </p:nvSpPr>
        <p:spPr bwMode="auto">
          <a:xfrm>
            <a:off x="2351088" y="260350"/>
            <a:ext cx="172515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altLang="cs-CZ">
                <a:solidFill>
                  <a:schemeClr val="bg1"/>
                </a:solidFill>
                <a:latin typeface="Calibri" pitchFamily="34" charset="0"/>
              </a:rPr>
              <a:t>STŘEDNÍ POLABÍ</a:t>
            </a:r>
          </a:p>
        </p:txBody>
      </p:sp>
      <p:sp>
        <p:nvSpPr>
          <p:cNvPr id="19462" name="AutoShape 4"/>
          <p:cNvSpPr>
            <a:spLocks noChangeArrowheads="1"/>
          </p:cNvSpPr>
          <p:nvPr/>
        </p:nvSpPr>
        <p:spPr bwMode="auto">
          <a:xfrm rot="7400578">
            <a:off x="5216526" y="3732213"/>
            <a:ext cx="976312" cy="144463"/>
          </a:xfrm>
          <a:prstGeom prst="rightArrow">
            <a:avLst>
              <a:gd name="adj1" fmla="val 50000"/>
              <a:gd name="adj2" fmla="val 168955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 altLang="cs-CZ">
              <a:latin typeface="Calibri" pitchFamily="34" charset="0"/>
            </a:endParaRPr>
          </a:p>
        </p:txBody>
      </p:sp>
      <p:sp>
        <p:nvSpPr>
          <p:cNvPr id="19463" name="AutoShape 4"/>
          <p:cNvSpPr>
            <a:spLocks noChangeArrowheads="1"/>
          </p:cNvSpPr>
          <p:nvPr/>
        </p:nvSpPr>
        <p:spPr bwMode="auto">
          <a:xfrm rot="-3210958">
            <a:off x="4027488" y="4506913"/>
            <a:ext cx="976312" cy="144462"/>
          </a:xfrm>
          <a:prstGeom prst="rightArrow">
            <a:avLst>
              <a:gd name="adj1" fmla="val 50000"/>
              <a:gd name="adj2" fmla="val 168957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 altLang="cs-CZ">
              <a:latin typeface="Calibri" pitchFamily="34" charset="0"/>
            </a:endParaRPr>
          </a:p>
        </p:txBody>
      </p:sp>
      <p:sp>
        <p:nvSpPr>
          <p:cNvPr id="19464" name="AutoShape 4"/>
          <p:cNvSpPr>
            <a:spLocks noChangeArrowheads="1"/>
          </p:cNvSpPr>
          <p:nvPr/>
        </p:nvSpPr>
        <p:spPr bwMode="auto">
          <a:xfrm rot="593447">
            <a:off x="3529013" y="3368676"/>
            <a:ext cx="976312" cy="144463"/>
          </a:xfrm>
          <a:prstGeom prst="rightArrow">
            <a:avLst>
              <a:gd name="adj1" fmla="val 50000"/>
              <a:gd name="adj2" fmla="val 168955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 altLang="cs-CZ">
              <a:latin typeface="Calibri" pitchFamily="34" charset="0"/>
            </a:endParaRPr>
          </a:p>
        </p:txBody>
      </p:sp>
      <p:sp>
        <p:nvSpPr>
          <p:cNvPr id="19465" name="AutoShape 4"/>
          <p:cNvSpPr>
            <a:spLocks noChangeArrowheads="1"/>
          </p:cNvSpPr>
          <p:nvPr/>
        </p:nvSpPr>
        <p:spPr bwMode="auto">
          <a:xfrm rot="593447">
            <a:off x="3886201" y="2797176"/>
            <a:ext cx="976313" cy="144463"/>
          </a:xfrm>
          <a:prstGeom prst="rightArrow">
            <a:avLst>
              <a:gd name="adj1" fmla="val 50000"/>
              <a:gd name="adj2" fmla="val 168956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 altLang="cs-CZ">
              <a:latin typeface="Calibri" pitchFamily="34" charset="0"/>
            </a:endParaRPr>
          </a:p>
        </p:txBody>
      </p:sp>
      <p:sp>
        <p:nvSpPr>
          <p:cNvPr id="19466" name="Text Box 10"/>
          <p:cNvSpPr txBox="1">
            <a:spLocks noChangeArrowheads="1"/>
          </p:cNvSpPr>
          <p:nvPr/>
        </p:nvSpPr>
        <p:spPr bwMode="auto">
          <a:xfrm>
            <a:off x="6024564" y="3141663"/>
            <a:ext cx="1501775" cy="354012"/>
          </a:xfrm>
          <a:prstGeom prst="rect">
            <a:avLst/>
          </a:prstGeom>
          <a:solidFill>
            <a:srgbClr val="F8F8F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/>
            <a:r>
              <a:rPr lang="cs-CZ" altLang="cs-CZ" sz="2000" b="1"/>
              <a:t>KOZLY  2</a:t>
            </a:r>
          </a:p>
          <a:p>
            <a:pPr marL="342900" indent="-342900" algn="ctr"/>
            <a:endParaRPr lang="cs-CZ" altLang="cs-CZ" sz="2000" b="1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19467" name="Text Box 10"/>
          <p:cNvSpPr txBox="1">
            <a:spLocks noChangeArrowheads="1"/>
          </p:cNvSpPr>
          <p:nvPr/>
        </p:nvSpPr>
        <p:spPr bwMode="auto">
          <a:xfrm>
            <a:off x="2135188" y="3573463"/>
            <a:ext cx="1657350" cy="431800"/>
          </a:xfrm>
          <a:prstGeom prst="rect">
            <a:avLst/>
          </a:prstGeom>
          <a:solidFill>
            <a:srgbClr val="F8F8F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/>
            <a:r>
              <a:rPr lang="cs-CZ" altLang="cs-CZ" sz="2000" b="1"/>
              <a:t>KOZLY  3</a:t>
            </a:r>
          </a:p>
          <a:p>
            <a:pPr marL="342900" indent="-342900" algn="ctr"/>
            <a:endParaRPr lang="cs-CZ" altLang="cs-CZ" sz="2000" b="1">
              <a:solidFill>
                <a:srgbClr val="B91F0F"/>
              </a:solidFill>
              <a:latin typeface="Arial Narrow" pitchFamily="34" charset="0"/>
            </a:endParaRPr>
          </a:p>
        </p:txBody>
      </p:sp>
      <p:sp>
        <p:nvSpPr>
          <p:cNvPr id="19468" name="Text Box 10"/>
          <p:cNvSpPr txBox="1">
            <a:spLocks noChangeArrowheads="1"/>
          </p:cNvSpPr>
          <p:nvPr/>
        </p:nvSpPr>
        <p:spPr bwMode="auto">
          <a:xfrm>
            <a:off x="3238500" y="4929189"/>
            <a:ext cx="1633538" cy="371475"/>
          </a:xfrm>
          <a:prstGeom prst="rect">
            <a:avLst/>
          </a:prstGeom>
          <a:solidFill>
            <a:srgbClr val="F8F8F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/>
            <a:r>
              <a:rPr lang="cs-CZ" altLang="cs-CZ" sz="2000" b="1"/>
              <a:t>KOZLY  1</a:t>
            </a:r>
          </a:p>
          <a:p>
            <a:pPr marL="342900" indent="-342900" algn="ctr"/>
            <a:endParaRPr lang="cs-CZ" altLang="cs-CZ" sz="2000" b="1">
              <a:solidFill>
                <a:srgbClr val="B91F0F"/>
              </a:solidFill>
              <a:latin typeface="Arial Narrow" pitchFamily="34" charset="0"/>
            </a:endParaRPr>
          </a:p>
        </p:txBody>
      </p:sp>
      <p:sp>
        <p:nvSpPr>
          <p:cNvPr id="19469" name="Text Box 10"/>
          <p:cNvSpPr txBox="1">
            <a:spLocks noChangeArrowheads="1"/>
          </p:cNvSpPr>
          <p:nvPr/>
        </p:nvSpPr>
        <p:spPr bwMode="auto">
          <a:xfrm>
            <a:off x="1524001" y="2276476"/>
            <a:ext cx="3357563" cy="422275"/>
          </a:xfrm>
          <a:prstGeom prst="rect">
            <a:avLst/>
          </a:prstGeom>
          <a:solidFill>
            <a:srgbClr val="F8F8F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/>
            <a:r>
              <a:rPr lang="cs-CZ" altLang="cs-CZ" sz="2000" b="1"/>
              <a:t>CHRÁST (BŘÍZOVÁ 1999)</a:t>
            </a:r>
            <a:endParaRPr lang="cs-CZ" altLang="cs-CZ" sz="2000" b="1">
              <a:solidFill>
                <a:srgbClr val="B91F0F"/>
              </a:solidFill>
            </a:endParaRPr>
          </a:p>
          <a:p>
            <a:pPr marL="342900" indent="-342900" algn="ctr"/>
            <a:endParaRPr lang="cs-CZ" altLang="cs-CZ" sz="2000" b="1">
              <a:solidFill>
                <a:srgbClr val="FFFFFF"/>
              </a:solidFill>
            </a:endParaRPr>
          </a:p>
        </p:txBody>
      </p:sp>
      <p:sp>
        <p:nvSpPr>
          <p:cNvPr id="19470" name="Text Box 10"/>
          <p:cNvSpPr txBox="1">
            <a:spLocks noChangeArrowheads="1"/>
          </p:cNvSpPr>
          <p:nvPr/>
        </p:nvSpPr>
        <p:spPr bwMode="auto">
          <a:xfrm>
            <a:off x="4295776" y="1628776"/>
            <a:ext cx="1655763" cy="360363"/>
          </a:xfrm>
          <a:prstGeom prst="rect">
            <a:avLst/>
          </a:prstGeom>
          <a:solidFill>
            <a:srgbClr val="F8F8F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/>
            <a:r>
              <a:rPr lang="cs-CZ" altLang="cs-CZ" sz="2000" b="1"/>
              <a:t>CHRÁST</a:t>
            </a:r>
          </a:p>
          <a:p>
            <a:pPr marL="342900" indent="-342900" algn="ctr"/>
            <a:endParaRPr lang="cs-CZ" altLang="cs-CZ" sz="2000" b="1">
              <a:solidFill>
                <a:srgbClr val="B91F0F"/>
              </a:solidFill>
              <a:latin typeface="Arial Narrow" pitchFamily="34" charset="0"/>
            </a:endParaRPr>
          </a:p>
        </p:txBody>
      </p:sp>
      <p:sp>
        <p:nvSpPr>
          <p:cNvPr id="15" name="Rectangle 5"/>
          <p:cNvSpPr>
            <a:spLocks noChangeArrowheads="1"/>
          </p:cNvSpPr>
          <p:nvPr/>
        </p:nvSpPr>
        <p:spPr bwMode="auto">
          <a:xfrm>
            <a:off x="2279651" y="0"/>
            <a:ext cx="7777163" cy="69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cs-CZ" sz="2400" b="1" dirty="0">
                <a:latin typeface="+mj-lt"/>
              </a:rPr>
              <a:t>LABE RIVER MEANADERS – GEOLOGICAL SITUATION</a:t>
            </a:r>
          </a:p>
        </p:txBody>
      </p:sp>
    </p:spTree>
    <p:extLst>
      <p:ext uri="{BB962C8B-B14F-4D97-AF65-F5344CB8AC3E}">
        <p14:creationId xmlns:p14="http://schemas.microsoft.com/office/powerpoint/2010/main" val="2032210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DSCF1273"/>
          <p:cNvPicPr>
            <a:picLocks noChangeAspect="1" noChangeArrowheads="1"/>
          </p:cNvPicPr>
          <p:nvPr/>
        </p:nvPicPr>
        <p:blipFill>
          <a:blip r:embed="rId3" cstate="print">
            <a:lum bright="-20000"/>
          </a:blip>
          <a:srcRect l="47205" r="26929" b="1772"/>
          <a:stretch>
            <a:fillRect/>
          </a:stretch>
        </p:blipFill>
        <p:spPr bwMode="auto">
          <a:xfrm>
            <a:off x="3503613" y="260350"/>
            <a:ext cx="1985962" cy="6408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3" name="Picture 3" descr="DSCF1277"/>
          <p:cNvPicPr>
            <a:picLocks noChangeAspect="1" noChangeArrowheads="1"/>
          </p:cNvPicPr>
          <p:nvPr/>
        </p:nvPicPr>
        <p:blipFill>
          <a:blip r:embed="rId4" cstate="print">
            <a:lum bright="-20000" contrast="20000"/>
          </a:blip>
          <a:srcRect l="28740" r="28622"/>
          <a:stretch>
            <a:fillRect/>
          </a:stretch>
        </p:blipFill>
        <p:spPr bwMode="auto">
          <a:xfrm>
            <a:off x="5951539" y="260351"/>
            <a:ext cx="2016125" cy="6367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4" name="Picture 4" descr="DSCF1283"/>
          <p:cNvPicPr>
            <a:picLocks noChangeAspect="1" noChangeArrowheads="1"/>
          </p:cNvPicPr>
          <p:nvPr/>
        </p:nvPicPr>
        <p:blipFill>
          <a:blip r:embed="rId5" cstate="print">
            <a:lum bright="-20000"/>
          </a:blip>
          <a:srcRect l="29607" t="3160" r="32323" b="2008"/>
          <a:stretch>
            <a:fillRect/>
          </a:stretch>
        </p:blipFill>
        <p:spPr bwMode="auto">
          <a:xfrm>
            <a:off x="8401050" y="260351"/>
            <a:ext cx="1931988" cy="6416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5" name="Text Box 5"/>
          <p:cNvSpPr txBox="1">
            <a:spLocks noChangeArrowheads="1"/>
          </p:cNvSpPr>
          <p:nvPr/>
        </p:nvSpPr>
        <p:spPr bwMode="auto">
          <a:xfrm>
            <a:off x="3432175" y="333376"/>
            <a:ext cx="62869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altLang="cs-CZ" sz="1400" b="1">
                <a:solidFill>
                  <a:schemeClr val="bg1"/>
                </a:solidFill>
                <a:latin typeface="Calibri" pitchFamily="34" charset="0"/>
              </a:rPr>
              <a:t>40 cm</a:t>
            </a:r>
          </a:p>
        </p:txBody>
      </p:sp>
      <p:sp>
        <p:nvSpPr>
          <p:cNvPr id="20486" name="Text Box 6"/>
          <p:cNvSpPr txBox="1">
            <a:spLocks noChangeArrowheads="1"/>
          </p:cNvSpPr>
          <p:nvPr/>
        </p:nvSpPr>
        <p:spPr bwMode="auto">
          <a:xfrm>
            <a:off x="3432176" y="6308726"/>
            <a:ext cx="72006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altLang="cs-CZ" sz="1400" b="1">
                <a:solidFill>
                  <a:schemeClr val="bg1"/>
                </a:solidFill>
                <a:latin typeface="Calibri" pitchFamily="34" charset="0"/>
              </a:rPr>
              <a:t>130 cm</a:t>
            </a:r>
          </a:p>
        </p:txBody>
      </p:sp>
      <p:sp>
        <p:nvSpPr>
          <p:cNvPr id="20487" name="Text Box 7"/>
          <p:cNvSpPr txBox="1">
            <a:spLocks noChangeArrowheads="1"/>
          </p:cNvSpPr>
          <p:nvPr/>
        </p:nvSpPr>
        <p:spPr bwMode="auto">
          <a:xfrm>
            <a:off x="5951539" y="333376"/>
            <a:ext cx="72006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altLang="cs-CZ" sz="1400" b="1">
                <a:solidFill>
                  <a:schemeClr val="bg1"/>
                </a:solidFill>
                <a:latin typeface="Calibri" pitchFamily="34" charset="0"/>
              </a:rPr>
              <a:t>130 cm</a:t>
            </a:r>
          </a:p>
        </p:txBody>
      </p:sp>
      <p:sp>
        <p:nvSpPr>
          <p:cNvPr id="20488" name="Text Box 8"/>
          <p:cNvSpPr txBox="1">
            <a:spLocks noChangeArrowheads="1"/>
          </p:cNvSpPr>
          <p:nvPr/>
        </p:nvSpPr>
        <p:spPr bwMode="auto">
          <a:xfrm>
            <a:off x="5951539" y="6308726"/>
            <a:ext cx="7207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altLang="cs-CZ" sz="1400" b="1">
                <a:solidFill>
                  <a:schemeClr val="bg1"/>
                </a:solidFill>
                <a:latin typeface="Calibri" pitchFamily="34" charset="0"/>
              </a:rPr>
              <a:t>170 cm</a:t>
            </a:r>
          </a:p>
        </p:txBody>
      </p:sp>
      <p:sp>
        <p:nvSpPr>
          <p:cNvPr id="20489" name="Text Box 9"/>
          <p:cNvSpPr txBox="1">
            <a:spLocks noChangeArrowheads="1"/>
          </p:cNvSpPr>
          <p:nvPr/>
        </p:nvSpPr>
        <p:spPr bwMode="auto">
          <a:xfrm>
            <a:off x="8401051" y="6381751"/>
            <a:ext cx="7207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altLang="cs-CZ" sz="1400" b="1">
                <a:solidFill>
                  <a:schemeClr val="bg1"/>
                </a:solidFill>
                <a:latin typeface="Calibri" pitchFamily="34" charset="0"/>
              </a:rPr>
              <a:t>230 cm</a:t>
            </a:r>
          </a:p>
        </p:txBody>
      </p:sp>
      <p:sp>
        <p:nvSpPr>
          <p:cNvPr id="20490" name="Text Box 10"/>
          <p:cNvSpPr txBox="1">
            <a:spLocks noChangeArrowheads="1"/>
          </p:cNvSpPr>
          <p:nvPr/>
        </p:nvSpPr>
        <p:spPr bwMode="auto">
          <a:xfrm>
            <a:off x="8401051" y="333376"/>
            <a:ext cx="7207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altLang="cs-CZ" sz="1400" b="1">
                <a:solidFill>
                  <a:schemeClr val="bg1"/>
                </a:solidFill>
                <a:latin typeface="Calibri" pitchFamily="34" charset="0"/>
              </a:rPr>
              <a:t>170 cm</a:t>
            </a:r>
          </a:p>
        </p:txBody>
      </p:sp>
      <p:sp>
        <p:nvSpPr>
          <p:cNvPr id="20491" name="Rectangle 12"/>
          <p:cNvSpPr>
            <a:spLocks noChangeArrowheads="1"/>
          </p:cNvSpPr>
          <p:nvPr/>
        </p:nvSpPr>
        <p:spPr bwMode="auto">
          <a:xfrm>
            <a:off x="1524000" y="692150"/>
            <a:ext cx="1835150" cy="1512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cs-CZ" altLang="cs-CZ" sz="2400" b="1">
                <a:latin typeface="Calibri" pitchFamily="34" charset="0"/>
              </a:rPr>
              <a:t>CHRÁST</a:t>
            </a:r>
          </a:p>
          <a:p>
            <a:r>
              <a:rPr lang="cs-CZ" altLang="cs-CZ" sz="2400" b="1">
                <a:latin typeface="Calibri" pitchFamily="34" charset="0"/>
              </a:rPr>
              <a:t>PROFILE</a:t>
            </a:r>
          </a:p>
          <a:p>
            <a:r>
              <a:rPr lang="cs-CZ" altLang="cs-CZ" sz="2400" b="1">
                <a:latin typeface="Calibri" pitchFamily="34" charset="0"/>
              </a:rPr>
              <a:t>LITHOLOGY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3648076" y="2781300"/>
            <a:ext cx="1222375" cy="3683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dirty="0">
                <a:solidFill>
                  <a:schemeClr val="bg1"/>
                </a:solidFill>
                <a:latin typeface="+mj-lt"/>
              </a:rPr>
              <a:t>HOLOCENE</a:t>
            </a:r>
          </a:p>
        </p:txBody>
      </p:sp>
      <p:sp>
        <p:nvSpPr>
          <p:cNvPr id="14" name="TextovéPole 13"/>
          <p:cNvSpPr txBox="1"/>
          <p:nvPr/>
        </p:nvSpPr>
        <p:spPr>
          <a:xfrm>
            <a:off x="6383338" y="3284538"/>
            <a:ext cx="1122362" cy="64611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dirty="0">
                <a:solidFill>
                  <a:schemeClr val="bg1"/>
                </a:solidFill>
                <a:latin typeface="+mj-lt"/>
              </a:rPr>
              <a:t>YOUNGER</a:t>
            </a:r>
          </a:p>
          <a:p>
            <a:pPr>
              <a:defRPr/>
            </a:pPr>
            <a:r>
              <a:rPr lang="cs-CZ" dirty="0">
                <a:solidFill>
                  <a:schemeClr val="bg1"/>
                </a:solidFill>
                <a:latin typeface="+mj-lt"/>
              </a:rPr>
              <a:t>DRYAS</a:t>
            </a:r>
          </a:p>
        </p:txBody>
      </p:sp>
      <p:sp>
        <p:nvSpPr>
          <p:cNvPr id="15" name="TextovéPole 14"/>
          <p:cNvSpPr txBox="1"/>
          <p:nvPr/>
        </p:nvSpPr>
        <p:spPr>
          <a:xfrm>
            <a:off x="8543925" y="5229225"/>
            <a:ext cx="1500188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dirty="0">
                <a:solidFill>
                  <a:schemeClr val="bg1"/>
                </a:solidFill>
                <a:latin typeface="+mj-lt"/>
              </a:rPr>
              <a:t>INTERSTADIAL</a:t>
            </a:r>
          </a:p>
        </p:txBody>
      </p:sp>
      <p:sp>
        <p:nvSpPr>
          <p:cNvPr id="20" name="TextovéPole 19"/>
          <p:cNvSpPr txBox="1"/>
          <p:nvPr/>
        </p:nvSpPr>
        <p:spPr>
          <a:xfrm>
            <a:off x="8399464" y="2852739"/>
            <a:ext cx="1978025" cy="369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dirty="0">
                <a:solidFill>
                  <a:schemeClr val="bg1"/>
                </a:solidFill>
                <a:latin typeface="+mj-lt"/>
              </a:rPr>
              <a:t>13 090 – 12 861 BP</a:t>
            </a:r>
          </a:p>
        </p:txBody>
      </p:sp>
      <p:sp>
        <p:nvSpPr>
          <p:cNvPr id="21" name="TextovéPole 20"/>
          <p:cNvSpPr txBox="1"/>
          <p:nvPr/>
        </p:nvSpPr>
        <p:spPr>
          <a:xfrm>
            <a:off x="5880101" y="1557338"/>
            <a:ext cx="1979613" cy="3683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dirty="0">
                <a:solidFill>
                  <a:schemeClr val="bg1"/>
                </a:solidFill>
                <a:latin typeface="+mj-lt"/>
              </a:rPr>
              <a:t>12 789 – 12 678 BP</a:t>
            </a:r>
          </a:p>
        </p:txBody>
      </p:sp>
      <p:sp>
        <p:nvSpPr>
          <p:cNvPr id="22" name="TextovéPole 21"/>
          <p:cNvSpPr txBox="1"/>
          <p:nvPr/>
        </p:nvSpPr>
        <p:spPr>
          <a:xfrm>
            <a:off x="3575051" y="4868864"/>
            <a:ext cx="1743075" cy="369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dirty="0">
                <a:solidFill>
                  <a:schemeClr val="bg1"/>
                </a:solidFill>
                <a:latin typeface="+mj-lt"/>
              </a:rPr>
              <a:t>7 508 – 5 323 BP</a:t>
            </a:r>
          </a:p>
        </p:txBody>
      </p:sp>
    </p:spTree>
    <p:extLst>
      <p:ext uri="{BB962C8B-B14F-4D97-AF65-F5344CB8AC3E}">
        <p14:creationId xmlns:p14="http://schemas.microsoft.com/office/powerpoint/2010/main" val="430941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altLang="cs-CZ" smtClean="0"/>
          </a:p>
        </p:txBody>
      </p:sp>
      <p:sp>
        <p:nvSpPr>
          <p:cNvPr id="21507" name="Rectangle 2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 altLang="cs-CZ"/>
          </a:p>
        </p:txBody>
      </p:sp>
      <p:pic>
        <p:nvPicPr>
          <p:cNvPr id="21508" name="Picture 1" descr="Chrást - pollen diagram-3"/>
          <p:cNvPicPr>
            <a:picLocks noChangeAspect="1" noChangeArrowheads="1"/>
          </p:cNvPicPr>
          <p:nvPr/>
        </p:nvPicPr>
        <p:blipFill>
          <a:blip r:embed="rId2" cstate="print"/>
          <a:srcRect r="3584"/>
          <a:stretch>
            <a:fillRect/>
          </a:stretch>
        </p:blipFill>
        <p:spPr bwMode="auto">
          <a:xfrm>
            <a:off x="1524000" y="276225"/>
            <a:ext cx="9144000" cy="645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9" name="Rectangle 12"/>
          <p:cNvSpPr>
            <a:spLocks noChangeArrowheads="1"/>
          </p:cNvSpPr>
          <p:nvPr/>
        </p:nvSpPr>
        <p:spPr bwMode="auto">
          <a:xfrm>
            <a:off x="1703389" y="188913"/>
            <a:ext cx="6300787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cs-CZ" altLang="cs-CZ" sz="2400" b="1">
                <a:latin typeface="Calibri" pitchFamily="34" charset="0"/>
              </a:rPr>
              <a:t>CHRÁST – POLLEN PROFILE</a:t>
            </a:r>
          </a:p>
        </p:txBody>
      </p:sp>
    </p:spTree>
    <p:extLst>
      <p:ext uri="{BB962C8B-B14F-4D97-AF65-F5344CB8AC3E}">
        <p14:creationId xmlns:p14="http://schemas.microsoft.com/office/powerpoint/2010/main" val="191878300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875" y="-36095"/>
            <a:ext cx="9192126" cy="6894095"/>
          </a:xfrm>
          <a:prstGeom prst="rect">
            <a:avLst/>
          </a:prstGeom>
        </p:spPr>
      </p:pic>
      <p:sp>
        <p:nvSpPr>
          <p:cNvPr id="41986" name="Text Box 2"/>
          <p:cNvSpPr txBox="1">
            <a:spLocks noChangeArrowheads="1"/>
          </p:cNvSpPr>
          <p:nvPr/>
        </p:nvSpPr>
        <p:spPr bwMode="auto">
          <a:xfrm>
            <a:off x="3032126" y="1641475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41987" name="Text Box 3"/>
          <p:cNvSpPr txBox="1">
            <a:spLocks noChangeArrowheads="1"/>
          </p:cNvSpPr>
          <p:nvPr/>
        </p:nvSpPr>
        <p:spPr bwMode="auto">
          <a:xfrm>
            <a:off x="3866149" y="56148"/>
            <a:ext cx="430847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 sz="4000" dirty="0">
                <a:latin typeface="Arial Unicode MS" pitchFamily="34" charset="-128"/>
              </a:rPr>
              <a:t>Jezerní sedimenty</a:t>
            </a:r>
          </a:p>
        </p:txBody>
      </p:sp>
    </p:spTree>
    <p:extLst>
      <p:ext uri="{BB962C8B-B14F-4D97-AF65-F5344CB8AC3E}">
        <p14:creationId xmlns:p14="http://schemas.microsoft.com/office/powerpoint/2010/main" val="1658295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ext Box 2"/>
          <p:cNvSpPr txBox="1">
            <a:spLocks noChangeArrowheads="1"/>
          </p:cNvSpPr>
          <p:nvPr/>
        </p:nvSpPr>
        <p:spPr bwMode="auto">
          <a:xfrm>
            <a:off x="2743201" y="1447801"/>
            <a:ext cx="6064481" cy="3139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>
                <a:latin typeface="Arial" charset="0"/>
              </a:rPr>
              <a:t>Jezerní sedimenty</a:t>
            </a:r>
          </a:p>
          <a:p>
            <a:endParaRPr lang="cs-CZ">
              <a:latin typeface="Arial" charset="0"/>
            </a:endParaRPr>
          </a:p>
          <a:p>
            <a:pPr>
              <a:buFontTx/>
              <a:buChar char="-"/>
            </a:pPr>
            <a:r>
              <a:rPr lang="cs-CZ">
                <a:latin typeface="Arial" charset="0"/>
              </a:rPr>
              <a:t> klastické (autochtonní, allochtonní)</a:t>
            </a:r>
          </a:p>
          <a:p>
            <a:pPr>
              <a:buFontTx/>
              <a:buChar char="-"/>
            </a:pPr>
            <a:endParaRPr lang="cs-CZ">
              <a:latin typeface="Arial" charset="0"/>
            </a:endParaRPr>
          </a:p>
          <a:p>
            <a:pPr>
              <a:buFontTx/>
              <a:buChar char="-"/>
            </a:pPr>
            <a:r>
              <a:rPr lang="cs-CZ">
                <a:latin typeface="Arial" charset="0"/>
              </a:rPr>
              <a:t> chemické – karbonáty (jezerní křída)</a:t>
            </a:r>
          </a:p>
          <a:p>
            <a:r>
              <a:rPr lang="cs-CZ">
                <a:latin typeface="Arial" charset="0"/>
              </a:rPr>
              <a:t>                  – bahenní rudy (Finsko, Skotsko)</a:t>
            </a:r>
          </a:p>
          <a:p>
            <a:r>
              <a:rPr lang="cs-CZ">
                <a:latin typeface="Arial" charset="0"/>
              </a:rPr>
              <a:t>                  – solná jezera (natronová – Na</a:t>
            </a:r>
            <a:r>
              <a:rPr lang="cs-CZ" baseline="-25000">
                <a:latin typeface="Arial" charset="0"/>
              </a:rPr>
              <a:t>2</a:t>
            </a:r>
            <a:r>
              <a:rPr lang="cs-CZ">
                <a:latin typeface="Arial" charset="0"/>
              </a:rPr>
              <a:t>CO</a:t>
            </a:r>
            <a:r>
              <a:rPr lang="cs-CZ" baseline="-25000">
                <a:latin typeface="Arial" charset="0"/>
              </a:rPr>
              <a:t>3</a:t>
            </a:r>
            <a:r>
              <a:rPr lang="cs-CZ">
                <a:latin typeface="Arial" charset="0"/>
              </a:rPr>
              <a:t>, Na</a:t>
            </a:r>
            <a:r>
              <a:rPr lang="cs-CZ" baseline="-25000">
                <a:latin typeface="Arial" charset="0"/>
              </a:rPr>
              <a:t>2</a:t>
            </a:r>
            <a:r>
              <a:rPr lang="cs-CZ">
                <a:latin typeface="Arial" charset="0"/>
              </a:rPr>
              <a:t>SO</a:t>
            </a:r>
            <a:r>
              <a:rPr lang="cs-CZ" baseline="-25000">
                <a:latin typeface="Arial" charset="0"/>
              </a:rPr>
              <a:t>4</a:t>
            </a:r>
            <a:r>
              <a:rPr lang="cs-CZ">
                <a:latin typeface="Arial" charset="0"/>
              </a:rPr>
              <a:t>, </a:t>
            </a:r>
          </a:p>
          <a:p>
            <a:r>
              <a:rPr lang="cs-CZ">
                <a:latin typeface="Arial" charset="0"/>
              </a:rPr>
              <a:t>                     boraxová-Na</a:t>
            </a:r>
            <a:r>
              <a:rPr lang="cs-CZ" baseline="-25000">
                <a:latin typeface="Arial" charset="0"/>
              </a:rPr>
              <a:t>2</a:t>
            </a:r>
            <a:r>
              <a:rPr lang="cs-CZ">
                <a:latin typeface="Arial" charset="0"/>
              </a:rPr>
              <a:t>B</a:t>
            </a:r>
            <a:r>
              <a:rPr lang="cs-CZ" baseline="-25000">
                <a:latin typeface="Arial" charset="0"/>
              </a:rPr>
              <a:t>4</a:t>
            </a:r>
            <a:r>
              <a:rPr lang="cs-CZ">
                <a:latin typeface="Arial" charset="0"/>
              </a:rPr>
              <a:t>O</a:t>
            </a:r>
            <a:r>
              <a:rPr lang="cs-CZ" baseline="-25000">
                <a:latin typeface="Arial" charset="0"/>
              </a:rPr>
              <a:t>7</a:t>
            </a:r>
            <a:r>
              <a:rPr lang="cs-CZ">
                <a:latin typeface="Arial" charset="0"/>
              </a:rPr>
              <a:t>.10 H</a:t>
            </a:r>
            <a:r>
              <a:rPr lang="cs-CZ" baseline="-25000">
                <a:latin typeface="Arial" charset="0"/>
              </a:rPr>
              <a:t>2</a:t>
            </a:r>
            <a:r>
              <a:rPr lang="cs-CZ">
                <a:latin typeface="Arial" charset="0"/>
              </a:rPr>
              <a:t>O)</a:t>
            </a:r>
          </a:p>
          <a:p>
            <a:pPr>
              <a:buFontTx/>
              <a:buChar char="-"/>
            </a:pPr>
            <a:endParaRPr lang="cs-CZ">
              <a:latin typeface="Arial" charset="0"/>
            </a:endParaRPr>
          </a:p>
          <a:p>
            <a:r>
              <a:rPr lang="cs-CZ">
                <a:latin typeface="Arial" charset="0"/>
              </a:rPr>
              <a:t>- organické – diatomit (křemelina),</a:t>
            </a:r>
          </a:p>
          <a:p>
            <a:r>
              <a:rPr lang="cs-CZ">
                <a:latin typeface="Arial" charset="0"/>
              </a:rPr>
              <a:t>                   – rašeliny, slatiny </a:t>
            </a:r>
          </a:p>
        </p:txBody>
      </p:sp>
    </p:spTree>
    <p:extLst>
      <p:ext uri="{BB962C8B-B14F-4D97-AF65-F5344CB8AC3E}">
        <p14:creationId xmlns:p14="http://schemas.microsoft.com/office/powerpoint/2010/main" val="3174995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500" name="Picture 4" descr="http://nwcreation.net/images/geology/scablands/lakemissoul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4167" y="0"/>
            <a:ext cx="6012160" cy="3928999"/>
          </a:xfrm>
          <a:prstGeom prst="rect">
            <a:avLst/>
          </a:prstGeom>
          <a:noFill/>
        </p:spPr>
      </p:pic>
      <p:sp>
        <p:nvSpPr>
          <p:cNvPr id="50179" name="Rectangle 3"/>
          <p:cNvSpPr>
            <a:spLocks noChangeArrowheads="1"/>
          </p:cNvSpPr>
          <p:nvPr/>
        </p:nvSpPr>
        <p:spPr bwMode="auto">
          <a:xfrm>
            <a:off x="99303" y="3244334"/>
            <a:ext cx="334085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 b="1" dirty="0">
                <a:latin typeface="Arial Black" panose="020B0A04020102020204" pitchFamily="34" charset="0"/>
              </a:rPr>
              <a:t>Glaciální jezero </a:t>
            </a:r>
            <a:r>
              <a:rPr lang="cs-CZ" b="1" dirty="0" err="1">
                <a:latin typeface="Arial Black" panose="020B0A04020102020204" pitchFamily="34" charset="0"/>
              </a:rPr>
              <a:t>Missoula</a:t>
            </a:r>
            <a:endParaRPr lang="cs-CZ" b="1" dirty="0">
              <a:latin typeface="Arial Black" panose="020B0A04020102020204" pitchFamily="34" charset="0"/>
            </a:endParaRPr>
          </a:p>
        </p:txBody>
      </p:sp>
      <p:sp>
        <p:nvSpPr>
          <p:cNvPr id="50180" name="Text Box 4"/>
          <p:cNvSpPr txBox="1">
            <a:spLocks noChangeArrowheads="1"/>
          </p:cNvSpPr>
          <p:nvPr/>
        </p:nvSpPr>
        <p:spPr bwMode="auto">
          <a:xfrm>
            <a:off x="6514946" y="6084913"/>
            <a:ext cx="153279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 sz="1200" dirty="0">
                <a:latin typeface="Arial" charset="0"/>
                <a:cs typeface="Times New Roman" pitchFamily="18" charset="0"/>
              </a:rPr>
              <a:t>US Geology </a:t>
            </a:r>
            <a:r>
              <a:rPr lang="cs-CZ" sz="1200" dirty="0" err="1">
                <a:latin typeface="Arial" charset="0"/>
                <a:cs typeface="Times New Roman" pitchFamily="18" charset="0"/>
              </a:rPr>
              <a:t>Survey</a:t>
            </a:r>
            <a:endParaRPr lang="cs-CZ" sz="1200" dirty="0">
              <a:latin typeface="Arial" charset="0"/>
            </a:endParaRPr>
          </a:p>
        </p:txBody>
      </p:sp>
      <p:pic>
        <p:nvPicPr>
          <p:cNvPr id="234498" name="Picture 2" descr="http://geology.isu.edu/Digital_Geology_Idaho/Module13/LakeMissoula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774521"/>
            <a:ext cx="5220890" cy="3083479"/>
          </a:xfrm>
          <a:prstGeom prst="rect">
            <a:avLst/>
          </a:prstGeom>
          <a:noFill/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4109" y="0"/>
            <a:ext cx="47778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950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jezero-rez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1125539"/>
            <a:ext cx="4859338" cy="2211387"/>
          </a:xfrm>
          <a:prstGeom prst="rect">
            <a:avLst/>
          </a:prstGeom>
          <a:noFill/>
        </p:spPr>
      </p:pic>
      <p:sp>
        <p:nvSpPr>
          <p:cNvPr id="43011" name="Rectangle 3"/>
          <p:cNvSpPr>
            <a:spLocks noChangeArrowheads="1"/>
          </p:cNvSpPr>
          <p:nvPr/>
        </p:nvSpPr>
        <p:spPr bwMode="auto">
          <a:xfrm>
            <a:off x="3648075" y="333376"/>
            <a:ext cx="4781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>
                <a:latin typeface="Arial" charset="0"/>
              </a:rPr>
              <a:t>Teplotní rozvrstvení vodního sloupce v jezeře</a:t>
            </a:r>
          </a:p>
        </p:txBody>
      </p:sp>
      <p:pic>
        <p:nvPicPr>
          <p:cNvPr id="43015" name="Picture 7" descr="tepelny_rezi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03838" y="2432051"/>
            <a:ext cx="5448300" cy="4411663"/>
          </a:xfrm>
          <a:prstGeom prst="rect">
            <a:avLst/>
          </a:prstGeom>
          <a:noFill/>
        </p:spPr>
      </p:pic>
      <p:sp>
        <p:nvSpPr>
          <p:cNvPr id="43016" name="Rectangle 8"/>
          <p:cNvSpPr>
            <a:spLocks noChangeArrowheads="1"/>
          </p:cNvSpPr>
          <p:nvPr/>
        </p:nvSpPr>
        <p:spPr bwMode="auto">
          <a:xfrm>
            <a:off x="7019925" y="2617789"/>
            <a:ext cx="1601788" cy="3698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43017" name="Text Box 9"/>
          <p:cNvSpPr txBox="1">
            <a:spLocks noChangeArrowheads="1"/>
          </p:cNvSpPr>
          <p:nvPr/>
        </p:nvSpPr>
        <p:spPr bwMode="auto">
          <a:xfrm>
            <a:off x="8769350" y="6583364"/>
            <a:ext cx="18986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 sz="1200">
                <a:latin typeface="Arial" charset="0"/>
              </a:rPr>
              <a:t>Říhová Ambrožová, 2007</a:t>
            </a:r>
          </a:p>
        </p:txBody>
      </p:sp>
    </p:spTree>
    <p:extLst>
      <p:ext uri="{BB962C8B-B14F-4D97-AF65-F5344CB8AC3E}">
        <p14:creationId xmlns:p14="http://schemas.microsoft.com/office/powerpoint/2010/main" val="1229050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95325" y="188913"/>
            <a:ext cx="7126288" cy="603250"/>
          </a:xfrm>
        </p:spPr>
        <p:txBody>
          <a:bodyPr/>
          <a:lstStyle/>
          <a:p>
            <a:r>
              <a:rPr lang="cs-CZ" sz="1800" b="1">
                <a:solidFill>
                  <a:srgbClr val="AA0A1D"/>
                </a:solidFill>
                <a:latin typeface="Arial Narrow" pitchFamily="34" charset="0"/>
              </a:rPr>
              <a:t>PALEOEKOLOGIE STŘEDNÍHO LABE</a:t>
            </a:r>
          </a:p>
        </p:txBody>
      </p:sp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1524000" y="692150"/>
            <a:ext cx="8604250" cy="71438"/>
          </a:xfrm>
          <a:prstGeom prst="rect">
            <a:avLst/>
          </a:prstGeom>
          <a:solidFill>
            <a:srgbClr val="AA0A1D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24" name="Rectangle 4"/>
          <p:cNvSpPr>
            <a:spLocks noChangeArrowheads="1"/>
          </p:cNvSpPr>
          <p:nvPr/>
        </p:nvSpPr>
        <p:spPr bwMode="auto">
          <a:xfrm>
            <a:off x="1992314" y="0"/>
            <a:ext cx="71437" cy="6453188"/>
          </a:xfrm>
          <a:prstGeom prst="rect">
            <a:avLst/>
          </a:prstGeom>
          <a:solidFill>
            <a:srgbClr val="AA0A1D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25" name="Rectangle 5"/>
          <p:cNvSpPr>
            <a:spLocks noChangeArrowheads="1"/>
          </p:cNvSpPr>
          <p:nvPr/>
        </p:nvSpPr>
        <p:spPr bwMode="auto">
          <a:xfrm rot="16200000">
            <a:off x="-161925" y="4668838"/>
            <a:ext cx="4054475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cs-CZ" sz="1000">
                <a:solidFill>
                  <a:srgbClr val="AA0A1D"/>
                </a:solidFill>
                <a:latin typeface="Arial Narrow" pitchFamily="34" charset="0"/>
              </a:rPr>
              <a:t>PALEOEKOLOGIE STŘEDNÍHO LABE</a:t>
            </a:r>
          </a:p>
        </p:txBody>
      </p:sp>
      <p:pic>
        <p:nvPicPr>
          <p:cNvPr id="5126" name="Picture 6" descr="nový-1"/>
          <p:cNvPicPr>
            <a:picLocks noChangeAspect="1" noChangeArrowheads="1"/>
          </p:cNvPicPr>
          <p:nvPr/>
        </p:nvPicPr>
        <p:blipFill>
          <a:blip r:embed="rId2" cstate="print">
            <a:lum bright="-6000" contrast="6000"/>
          </a:blip>
          <a:srcRect l="2542" t="7642" r="9322" b="4237"/>
          <a:stretch>
            <a:fillRect/>
          </a:stretch>
        </p:blipFill>
        <p:spPr bwMode="auto">
          <a:xfrm>
            <a:off x="1524001" y="23814"/>
            <a:ext cx="8964613" cy="6823075"/>
          </a:xfrm>
          <a:prstGeom prst="rect">
            <a:avLst/>
          </a:prstGeom>
          <a:noFill/>
        </p:spPr>
      </p:pic>
      <p:sp>
        <p:nvSpPr>
          <p:cNvPr id="5127" name="AutoShape 7"/>
          <p:cNvSpPr>
            <a:spLocks noChangeArrowheads="1"/>
          </p:cNvSpPr>
          <p:nvPr/>
        </p:nvSpPr>
        <p:spPr bwMode="auto">
          <a:xfrm rot="7642283">
            <a:off x="5541963" y="3967163"/>
            <a:ext cx="544512" cy="144462"/>
          </a:xfrm>
          <a:prstGeom prst="rightArrow">
            <a:avLst>
              <a:gd name="adj1" fmla="val 50000"/>
              <a:gd name="adj2" fmla="val 94231"/>
            </a:avLst>
          </a:prstGeom>
          <a:solidFill>
            <a:srgbClr val="F3FCA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28" name="AutoShape 8"/>
          <p:cNvSpPr>
            <a:spLocks noChangeArrowheads="1"/>
          </p:cNvSpPr>
          <p:nvPr/>
        </p:nvSpPr>
        <p:spPr bwMode="auto">
          <a:xfrm>
            <a:off x="3503614" y="4868863"/>
            <a:ext cx="688975" cy="144462"/>
          </a:xfrm>
          <a:prstGeom prst="rightArrow">
            <a:avLst>
              <a:gd name="adj1" fmla="val 50000"/>
              <a:gd name="adj2" fmla="val 119231"/>
            </a:avLst>
          </a:prstGeom>
          <a:solidFill>
            <a:srgbClr val="AA0A1D"/>
          </a:solidFill>
          <a:ln w="9525">
            <a:solidFill>
              <a:srgbClr val="AA0A1D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29" name="Freeform 9"/>
          <p:cNvSpPr>
            <a:spLocks/>
          </p:cNvSpPr>
          <p:nvPr/>
        </p:nvSpPr>
        <p:spPr bwMode="auto">
          <a:xfrm>
            <a:off x="2108200" y="4243388"/>
            <a:ext cx="4832350" cy="1560512"/>
          </a:xfrm>
          <a:custGeom>
            <a:avLst/>
            <a:gdLst/>
            <a:ahLst/>
            <a:cxnLst>
              <a:cxn ang="0">
                <a:pos x="24" y="527"/>
              </a:cxn>
              <a:cxn ang="0">
                <a:pos x="56" y="519"/>
              </a:cxn>
              <a:cxn ang="0">
                <a:pos x="96" y="503"/>
              </a:cxn>
              <a:cxn ang="0">
                <a:pos x="176" y="487"/>
              </a:cxn>
              <a:cxn ang="0">
                <a:pos x="192" y="463"/>
              </a:cxn>
              <a:cxn ang="0">
                <a:pos x="240" y="431"/>
              </a:cxn>
              <a:cxn ang="0">
                <a:pos x="288" y="351"/>
              </a:cxn>
              <a:cxn ang="0">
                <a:pos x="312" y="303"/>
              </a:cxn>
              <a:cxn ang="0">
                <a:pos x="536" y="215"/>
              </a:cxn>
              <a:cxn ang="0">
                <a:pos x="592" y="183"/>
              </a:cxn>
              <a:cxn ang="0">
                <a:pos x="760" y="79"/>
              </a:cxn>
              <a:cxn ang="0">
                <a:pos x="960" y="23"/>
              </a:cxn>
              <a:cxn ang="0">
                <a:pos x="1152" y="7"/>
              </a:cxn>
              <a:cxn ang="0">
                <a:pos x="1456" y="47"/>
              </a:cxn>
              <a:cxn ang="0">
                <a:pos x="1608" y="79"/>
              </a:cxn>
              <a:cxn ang="0">
                <a:pos x="1912" y="79"/>
              </a:cxn>
              <a:cxn ang="0">
                <a:pos x="2088" y="143"/>
              </a:cxn>
              <a:cxn ang="0">
                <a:pos x="2152" y="167"/>
              </a:cxn>
              <a:cxn ang="0">
                <a:pos x="2248" y="183"/>
              </a:cxn>
              <a:cxn ang="0">
                <a:pos x="2408" y="183"/>
              </a:cxn>
              <a:cxn ang="0">
                <a:pos x="2624" y="327"/>
              </a:cxn>
              <a:cxn ang="0">
                <a:pos x="3008" y="399"/>
              </a:cxn>
              <a:cxn ang="0">
                <a:pos x="3032" y="471"/>
              </a:cxn>
              <a:cxn ang="0">
                <a:pos x="3016" y="623"/>
              </a:cxn>
              <a:cxn ang="0">
                <a:pos x="2944" y="655"/>
              </a:cxn>
              <a:cxn ang="0">
                <a:pos x="2664" y="711"/>
              </a:cxn>
              <a:cxn ang="0">
                <a:pos x="2456" y="727"/>
              </a:cxn>
              <a:cxn ang="0">
                <a:pos x="2128" y="775"/>
              </a:cxn>
              <a:cxn ang="0">
                <a:pos x="1960" y="831"/>
              </a:cxn>
              <a:cxn ang="0">
                <a:pos x="1872" y="879"/>
              </a:cxn>
              <a:cxn ang="0">
                <a:pos x="1824" y="911"/>
              </a:cxn>
              <a:cxn ang="0">
                <a:pos x="1448" y="911"/>
              </a:cxn>
              <a:cxn ang="0">
                <a:pos x="1408" y="919"/>
              </a:cxn>
              <a:cxn ang="0">
                <a:pos x="1296" y="927"/>
              </a:cxn>
              <a:cxn ang="0">
                <a:pos x="1240" y="959"/>
              </a:cxn>
              <a:cxn ang="0">
                <a:pos x="1200" y="967"/>
              </a:cxn>
              <a:cxn ang="0">
                <a:pos x="1136" y="983"/>
              </a:cxn>
              <a:cxn ang="0">
                <a:pos x="736" y="935"/>
              </a:cxn>
              <a:cxn ang="0">
                <a:pos x="416" y="927"/>
              </a:cxn>
              <a:cxn ang="0">
                <a:pos x="280" y="903"/>
              </a:cxn>
              <a:cxn ang="0">
                <a:pos x="144" y="847"/>
              </a:cxn>
              <a:cxn ang="0">
                <a:pos x="72" y="775"/>
              </a:cxn>
              <a:cxn ang="0">
                <a:pos x="16" y="615"/>
              </a:cxn>
              <a:cxn ang="0">
                <a:pos x="0" y="591"/>
              </a:cxn>
            </a:cxnLst>
            <a:rect l="0" t="0" r="r" b="b"/>
            <a:pathLst>
              <a:path w="3044" h="983">
                <a:moveTo>
                  <a:pt x="24" y="527"/>
                </a:moveTo>
                <a:cubicBezTo>
                  <a:pt x="35" y="524"/>
                  <a:pt x="46" y="522"/>
                  <a:pt x="56" y="519"/>
                </a:cubicBezTo>
                <a:cubicBezTo>
                  <a:pt x="70" y="514"/>
                  <a:pt x="82" y="507"/>
                  <a:pt x="96" y="503"/>
                </a:cubicBezTo>
                <a:cubicBezTo>
                  <a:pt x="122" y="496"/>
                  <a:pt x="176" y="487"/>
                  <a:pt x="176" y="487"/>
                </a:cubicBezTo>
                <a:cubicBezTo>
                  <a:pt x="181" y="479"/>
                  <a:pt x="185" y="469"/>
                  <a:pt x="192" y="463"/>
                </a:cubicBezTo>
                <a:cubicBezTo>
                  <a:pt x="206" y="450"/>
                  <a:pt x="240" y="431"/>
                  <a:pt x="240" y="431"/>
                </a:cubicBezTo>
                <a:cubicBezTo>
                  <a:pt x="257" y="406"/>
                  <a:pt x="274" y="378"/>
                  <a:pt x="288" y="351"/>
                </a:cubicBezTo>
                <a:cubicBezTo>
                  <a:pt x="301" y="325"/>
                  <a:pt x="289" y="326"/>
                  <a:pt x="312" y="303"/>
                </a:cubicBezTo>
                <a:cubicBezTo>
                  <a:pt x="374" y="241"/>
                  <a:pt x="453" y="225"/>
                  <a:pt x="536" y="215"/>
                </a:cubicBezTo>
                <a:cubicBezTo>
                  <a:pt x="554" y="203"/>
                  <a:pt x="575" y="195"/>
                  <a:pt x="592" y="183"/>
                </a:cubicBezTo>
                <a:cubicBezTo>
                  <a:pt x="648" y="143"/>
                  <a:pt x="691" y="96"/>
                  <a:pt x="760" y="79"/>
                </a:cubicBezTo>
                <a:cubicBezTo>
                  <a:pt x="820" y="39"/>
                  <a:pt x="890" y="32"/>
                  <a:pt x="960" y="23"/>
                </a:cubicBezTo>
                <a:cubicBezTo>
                  <a:pt x="1038" y="1"/>
                  <a:pt x="1065" y="0"/>
                  <a:pt x="1152" y="7"/>
                </a:cubicBezTo>
                <a:cubicBezTo>
                  <a:pt x="1233" y="61"/>
                  <a:pt x="1364" y="42"/>
                  <a:pt x="1456" y="47"/>
                </a:cubicBezTo>
                <a:cubicBezTo>
                  <a:pt x="1504" y="63"/>
                  <a:pt x="1558" y="71"/>
                  <a:pt x="1608" y="79"/>
                </a:cubicBezTo>
                <a:cubicBezTo>
                  <a:pt x="1723" y="74"/>
                  <a:pt x="1801" y="64"/>
                  <a:pt x="1912" y="79"/>
                </a:cubicBezTo>
                <a:cubicBezTo>
                  <a:pt x="1975" y="88"/>
                  <a:pt x="2026" y="131"/>
                  <a:pt x="2088" y="143"/>
                </a:cubicBezTo>
                <a:cubicBezTo>
                  <a:pt x="2120" y="159"/>
                  <a:pt x="2117" y="160"/>
                  <a:pt x="2152" y="167"/>
                </a:cubicBezTo>
                <a:cubicBezTo>
                  <a:pt x="2184" y="173"/>
                  <a:pt x="2248" y="183"/>
                  <a:pt x="2248" y="183"/>
                </a:cubicBezTo>
                <a:cubicBezTo>
                  <a:pt x="2316" y="176"/>
                  <a:pt x="2340" y="168"/>
                  <a:pt x="2408" y="183"/>
                </a:cubicBezTo>
                <a:cubicBezTo>
                  <a:pt x="2475" y="197"/>
                  <a:pt x="2558" y="297"/>
                  <a:pt x="2624" y="327"/>
                </a:cubicBezTo>
                <a:cubicBezTo>
                  <a:pt x="2741" y="380"/>
                  <a:pt x="2882" y="389"/>
                  <a:pt x="3008" y="399"/>
                </a:cubicBezTo>
                <a:cubicBezTo>
                  <a:pt x="3021" y="425"/>
                  <a:pt x="3032" y="440"/>
                  <a:pt x="3032" y="471"/>
                </a:cubicBezTo>
                <a:cubicBezTo>
                  <a:pt x="3032" y="522"/>
                  <a:pt x="3044" y="581"/>
                  <a:pt x="3016" y="623"/>
                </a:cubicBezTo>
                <a:cubicBezTo>
                  <a:pt x="3005" y="639"/>
                  <a:pt x="2953" y="652"/>
                  <a:pt x="2944" y="655"/>
                </a:cubicBezTo>
                <a:cubicBezTo>
                  <a:pt x="2852" y="686"/>
                  <a:pt x="2761" y="703"/>
                  <a:pt x="2664" y="711"/>
                </a:cubicBezTo>
                <a:cubicBezTo>
                  <a:pt x="2603" y="752"/>
                  <a:pt x="2525" y="736"/>
                  <a:pt x="2456" y="727"/>
                </a:cubicBezTo>
                <a:cubicBezTo>
                  <a:pt x="2334" y="736"/>
                  <a:pt x="2251" y="767"/>
                  <a:pt x="2128" y="775"/>
                </a:cubicBezTo>
                <a:cubicBezTo>
                  <a:pt x="2074" y="797"/>
                  <a:pt x="2017" y="820"/>
                  <a:pt x="1960" y="831"/>
                </a:cubicBezTo>
                <a:cubicBezTo>
                  <a:pt x="1932" y="850"/>
                  <a:pt x="1896" y="855"/>
                  <a:pt x="1872" y="879"/>
                </a:cubicBezTo>
                <a:cubicBezTo>
                  <a:pt x="1842" y="909"/>
                  <a:pt x="1859" y="899"/>
                  <a:pt x="1824" y="911"/>
                </a:cubicBezTo>
                <a:cubicBezTo>
                  <a:pt x="1780" y="882"/>
                  <a:pt x="1474" y="910"/>
                  <a:pt x="1448" y="911"/>
                </a:cubicBezTo>
                <a:cubicBezTo>
                  <a:pt x="1435" y="914"/>
                  <a:pt x="1422" y="918"/>
                  <a:pt x="1408" y="919"/>
                </a:cubicBezTo>
                <a:cubicBezTo>
                  <a:pt x="1371" y="923"/>
                  <a:pt x="1333" y="920"/>
                  <a:pt x="1296" y="927"/>
                </a:cubicBezTo>
                <a:cubicBezTo>
                  <a:pt x="1275" y="931"/>
                  <a:pt x="1260" y="952"/>
                  <a:pt x="1240" y="959"/>
                </a:cubicBezTo>
                <a:cubicBezTo>
                  <a:pt x="1227" y="963"/>
                  <a:pt x="1213" y="964"/>
                  <a:pt x="1200" y="967"/>
                </a:cubicBezTo>
                <a:cubicBezTo>
                  <a:pt x="1179" y="972"/>
                  <a:pt x="1136" y="983"/>
                  <a:pt x="1136" y="983"/>
                </a:cubicBezTo>
                <a:cubicBezTo>
                  <a:pt x="1000" y="977"/>
                  <a:pt x="868" y="968"/>
                  <a:pt x="736" y="935"/>
                </a:cubicBezTo>
                <a:cubicBezTo>
                  <a:pt x="622" y="941"/>
                  <a:pt x="528" y="936"/>
                  <a:pt x="416" y="927"/>
                </a:cubicBezTo>
                <a:cubicBezTo>
                  <a:pt x="318" y="907"/>
                  <a:pt x="363" y="915"/>
                  <a:pt x="280" y="903"/>
                </a:cubicBezTo>
                <a:cubicBezTo>
                  <a:pt x="233" y="887"/>
                  <a:pt x="191" y="859"/>
                  <a:pt x="144" y="847"/>
                </a:cubicBezTo>
                <a:cubicBezTo>
                  <a:pt x="118" y="821"/>
                  <a:pt x="95" y="805"/>
                  <a:pt x="72" y="775"/>
                </a:cubicBezTo>
                <a:cubicBezTo>
                  <a:pt x="58" y="719"/>
                  <a:pt x="34" y="670"/>
                  <a:pt x="16" y="615"/>
                </a:cubicBezTo>
                <a:cubicBezTo>
                  <a:pt x="7" y="588"/>
                  <a:pt x="16" y="591"/>
                  <a:pt x="0" y="591"/>
                </a:cubicBezTo>
              </a:path>
            </a:pathLst>
          </a:custGeom>
          <a:noFill/>
          <a:ln w="9525">
            <a:solidFill>
              <a:srgbClr val="AA0A1D"/>
            </a:solidFill>
            <a:round/>
            <a:headEnd/>
            <a:tailEnd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5130" name="Text Box 10"/>
          <p:cNvSpPr txBox="1">
            <a:spLocks noChangeArrowheads="1"/>
          </p:cNvSpPr>
          <p:nvPr/>
        </p:nvSpPr>
        <p:spPr bwMode="auto">
          <a:xfrm>
            <a:off x="3359150" y="5157789"/>
            <a:ext cx="126816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 sz="1400" b="1">
                <a:solidFill>
                  <a:srgbClr val="AA0A1D"/>
                </a:solidFill>
              </a:rPr>
              <a:t>MAIN PROFILE</a:t>
            </a:r>
          </a:p>
        </p:txBody>
      </p:sp>
      <p:sp>
        <p:nvSpPr>
          <p:cNvPr id="5131" name="Text Box 11"/>
          <p:cNvSpPr txBox="1">
            <a:spLocks noChangeArrowheads="1"/>
          </p:cNvSpPr>
          <p:nvPr/>
        </p:nvSpPr>
        <p:spPr bwMode="auto">
          <a:xfrm>
            <a:off x="3719513" y="3429001"/>
            <a:ext cx="108658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 sz="1400" b="1">
                <a:solidFill>
                  <a:srgbClr val="F3FCA2"/>
                </a:solidFill>
              </a:rPr>
              <a:t>SAND DUNE</a:t>
            </a:r>
          </a:p>
        </p:txBody>
      </p:sp>
      <p:sp>
        <p:nvSpPr>
          <p:cNvPr id="5132" name="Text Box 12"/>
          <p:cNvSpPr txBox="1">
            <a:spLocks noChangeArrowheads="1"/>
          </p:cNvSpPr>
          <p:nvPr/>
        </p:nvSpPr>
        <p:spPr bwMode="auto">
          <a:xfrm>
            <a:off x="8975726" y="5734050"/>
            <a:ext cx="94173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 sz="1400" b="1">
                <a:solidFill>
                  <a:srgbClr val="AA0A1D"/>
                </a:solidFill>
              </a:rPr>
              <a:t>FOTO:</a:t>
            </a:r>
          </a:p>
          <a:p>
            <a:r>
              <a:rPr lang="cs-CZ" sz="1400" b="1">
                <a:solidFill>
                  <a:srgbClr val="AA0A1D"/>
                </a:solidFill>
              </a:rPr>
              <a:t>M. GOJDA</a:t>
            </a:r>
          </a:p>
        </p:txBody>
      </p:sp>
    </p:spTree>
    <p:extLst>
      <p:ext uri="{BB962C8B-B14F-4D97-AF65-F5344CB8AC3E}">
        <p14:creationId xmlns:p14="http://schemas.microsoft.com/office/powerpoint/2010/main" val="193709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ChangeArrowheads="1"/>
          </p:cNvSpPr>
          <p:nvPr/>
        </p:nvSpPr>
        <p:spPr bwMode="auto">
          <a:xfrm rot="-5400000">
            <a:off x="-161925" y="4668838"/>
            <a:ext cx="4054475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altLang="cs-CZ" sz="1000">
                <a:solidFill>
                  <a:srgbClr val="AA0A1D"/>
                </a:solidFill>
                <a:latin typeface="Arial Narrow" pitchFamily="34" charset="0"/>
              </a:rPr>
              <a:t>PALEOEKOLOGIE STŘEDNÍHO LABE</a:t>
            </a: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 cstate="print"/>
          <a:srcRect l="30061" t="13585" r="50000" b="11610"/>
          <a:stretch>
            <a:fillRect/>
          </a:stretch>
        </p:blipFill>
        <p:spPr bwMode="auto">
          <a:xfrm>
            <a:off x="1630363" y="157164"/>
            <a:ext cx="2305050" cy="648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2" name="Picture 5" descr="C:\Users\petr\Documents\Polabí\Biologia\Duna-DEF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08438" y="1844675"/>
            <a:ext cx="6456362" cy="479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4440239" y="115889"/>
            <a:ext cx="4751387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cs-CZ" sz="2400" b="1" dirty="0">
                <a:latin typeface="+mj-lt"/>
              </a:rPr>
              <a:t>HRABANOVSKÁ ČERNAVA  DUNE</a:t>
            </a:r>
          </a:p>
        </p:txBody>
      </p:sp>
      <p:sp>
        <p:nvSpPr>
          <p:cNvPr id="7" name="Obdélník 6"/>
          <p:cNvSpPr/>
          <p:nvPr/>
        </p:nvSpPr>
        <p:spPr>
          <a:xfrm>
            <a:off x="2782888" y="188913"/>
            <a:ext cx="1225550" cy="215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cxnSp>
        <p:nvCxnSpPr>
          <p:cNvPr id="9" name="Přímá spojovací čára 8"/>
          <p:cNvCxnSpPr/>
          <p:nvPr/>
        </p:nvCxnSpPr>
        <p:spPr>
          <a:xfrm flipV="1">
            <a:off x="2495551" y="4365625"/>
            <a:ext cx="1584325" cy="71913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Přímá spojovací čára 11"/>
          <p:cNvCxnSpPr/>
          <p:nvPr/>
        </p:nvCxnSpPr>
        <p:spPr>
          <a:xfrm flipH="1" flipV="1">
            <a:off x="2495550" y="5949950"/>
            <a:ext cx="1512888" cy="50323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5847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>
              <a:defRPr/>
            </a:pPr>
            <a:endParaRPr lang="cs-CZ" smtClean="0"/>
          </a:p>
        </p:txBody>
      </p:sp>
      <p:sp>
        <p:nvSpPr>
          <p:cNvPr id="13315" name="Rectangle 4"/>
          <p:cNvSpPr>
            <a:spLocks noChangeArrowheads="1"/>
          </p:cNvSpPr>
          <p:nvPr/>
        </p:nvSpPr>
        <p:spPr bwMode="auto">
          <a:xfrm>
            <a:off x="1524001" y="476251"/>
            <a:ext cx="2627313" cy="7207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cs-CZ" altLang="cs-CZ">
              <a:latin typeface="Calibri" pitchFamily="34" charset="0"/>
            </a:endParaRPr>
          </a:p>
        </p:txBody>
      </p:sp>
      <p:sp>
        <p:nvSpPr>
          <p:cNvPr id="19461" name="Rectangle 5"/>
          <p:cNvSpPr>
            <a:spLocks noChangeArrowheads="1"/>
          </p:cNvSpPr>
          <p:nvPr/>
        </p:nvSpPr>
        <p:spPr bwMode="auto">
          <a:xfrm>
            <a:off x="1919289" y="1"/>
            <a:ext cx="7164387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cs-CZ" sz="2400" b="1" dirty="0">
                <a:latin typeface="+mj-lt"/>
              </a:rPr>
              <a:t>HRABANOVSKÁ ČERNAVA  POLLEN PROFILE</a:t>
            </a:r>
          </a:p>
        </p:txBody>
      </p:sp>
      <p:pic>
        <p:nvPicPr>
          <p:cNvPr id="13317" name="Picture 6" descr="C:\Users\petr\Documents\Polabí\Biologia\Hrabanov-DEF.bmp"/>
          <p:cNvPicPr>
            <a:picLocks noChangeAspect="1" noChangeArrowheads="1"/>
          </p:cNvPicPr>
          <p:nvPr/>
        </p:nvPicPr>
        <p:blipFill>
          <a:blip r:embed="rId2" cstate="print"/>
          <a:srcRect r="11797" b="7616"/>
          <a:stretch>
            <a:fillRect/>
          </a:stretch>
        </p:blipFill>
        <p:spPr bwMode="auto">
          <a:xfrm>
            <a:off x="1524000" y="1087438"/>
            <a:ext cx="9144000" cy="558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61438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609600"/>
            <a:ext cx="9144000" cy="586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5102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glacial"/>
          <p:cNvPicPr>
            <a:picLocks noChangeAspect="1" noChangeArrowheads="1"/>
          </p:cNvPicPr>
          <p:nvPr/>
        </p:nvPicPr>
        <p:blipFill>
          <a:blip r:embed="rId2" cstate="print">
            <a:lum contrast="12000"/>
          </a:blip>
          <a:srcRect l="858" b="48244"/>
          <a:stretch>
            <a:fillRect/>
          </a:stretch>
        </p:blipFill>
        <p:spPr bwMode="auto">
          <a:xfrm>
            <a:off x="1524001" y="1341439"/>
            <a:ext cx="9191625" cy="332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5" name="Text Box 3"/>
          <p:cNvSpPr txBox="1">
            <a:spLocks noChangeArrowheads="1"/>
          </p:cNvSpPr>
          <p:nvPr/>
        </p:nvSpPr>
        <p:spPr bwMode="auto">
          <a:xfrm>
            <a:off x="1524000" y="1916113"/>
            <a:ext cx="152868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b="1">
                <a:solidFill>
                  <a:srgbClr val="AA0A1D"/>
                </a:solidFill>
              </a:rPr>
              <a:t>Alleröd/Bólling</a:t>
            </a:r>
            <a:r>
              <a:rPr lang="cs-CZ"/>
              <a:t> </a:t>
            </a:r>
          </a:p>
        </p:txBody>
      </p:sp>
      <p:pic>
        <p:nvPicPr>
          <p:cNvPr id="8196" name="Picture 4" descr="glacial"/>
          <p:cNvPicPr>
            <a:picLocks noChangeAspect="1" noChangeArrowheads="1"/>
          </p:cNvPicPr>
          <p:nvPr/>
        </p:nvPicPr>
        <p:blipFill>
          <a:blip r:embed="rId2" cstate="print"/>
          <a:srcRect l="999" t="49770" r="682"/>
          <a:stretch>
            <a:fillRect/>
          </a:stretch>
        </p:blipFill>
        <p:spPr bwMode="auto">
          <a:xfrm>
            <a:off x="1524001" y="1412876"/>
            <a:ext cx="9396413" cy="289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7" name="Text Box 5"/>
          <p:cNvSpPr txBox="1">
            <a:spLocks noChangeArrowheads="1"/>
          </p:cNvSpPr>
          <p:nvPr/>
        </p:nvSpPr>
        <p:spPr bwMode="auto">
          <a:xfrm>
            <a:off x="1524001" y="1412875"/>
            <a:ext cx="140769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 sz="1600" b="1">
                <a:solidFill>
                  <a:srgbClr val="AA0A1D"/>
                </a:solidFill>
              </a:rPr>
              <a:t>Younger Dryas</a:t>
            </a:r>
          </a:p>
        </p:txBody>
      </p:sp>
      <p:pic>
        <p:nvPicPr>
          <p:cNvPr id="8198" name="Picture 6" descr="preboeal"/>
          <p:cNvPicPr>
            <a:picLocks noChangeAspect="1" noChangeArrowheads="1"/>
          </p:cNvPicPr>
          <p:nvPr/>
        </p:nvPicPr>
        <p:blipFill>
          <a:blip r:embed="rId3" cstate="print">
            <a:lum bright="6000" contrast="6000"/>
          </a:blip>
          <a:srcRect t="7220"/>
          <a:stretch>
            <a:fillRect/>
          </a:stretch>
        </p:blipFill>
        <p:spPr bwMode="auto">
          <a:xfrm>
            <a:off x="1524000" y="1484313"/>
            <a:ext cx="9144000" cy="3357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9" name="Text Box 7"/>
          <p:cNvSpPr txBox="1">
            <a:spLocks noChangeArrowheads="1"/>
          </p:cNvSpPr>
          <p:nvPr/>
        </p:nvSpPr>
        <p:spPr bwMode="auto">
          <a:xfrm>
            <a:off x="1524001" y="1773238"/>
            <a:ext cx="145315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 sz="1600" b="1">
                <a:solidFill>
                  <a:srgbClr val="AA0A1D"/>
                </a:solidFill>
              </a:rPr>
              <a:t>Early Holocene</a:t>
            </a:r>
          </a:p>
        </p:txBody>
      </p:sp>
      <p:pic>
        <p:nvPicPr>
          <p:cNvPr id="8200" name="Picture 8" descr="atlantik"/>
          <p:cNvPicPr>
            <a:picLocks noChangeAspect="1" noChangeArrowheads="1"/>
          </p:cNvPicPr>
          <p:nvPr/>
        </p:nvPicPr>
        <p:blipFill>
          <a:blip r:embed="rId4" cstate="print">
            <a:lum bright="18000" contrast="-6000"/>
          </a:blip>
          <a:srcRect t="20605"/>
          <a:stretch>
            <a:fillRect/>
          </a:stretch>
        </p:blipFill>
        <p:spPr bwMode="auto">
          <a:xfrm>
            <a:off x="1524000" y="1412875"/>
            <a:ext cx="9144000" cy="332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01" name="Text Box 9"/>
          <p:cNvSpPr txBox="1">
            <a:spLocks noChangeArrowheads="1"/>
          </p:cNvSpPr>
          <p:nvPr/>
        </p:nvSpPr>
        <p:spPr bwMode="auto">
          <a:xfrm>
            <a:off x="1524000" y="1844675"/>
            <a:ext cx="15263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 sz="1600" b="1">
                <a:solidFill>
                  <a:srgbClr val="AA0A1D"/>
                </a:solidFill>
              </a:rPr>
              <a:t>Midle Holocene</a:t>
            </a:r>
          </a:p>
        </p:txBody>
      </p:sp>
      <p:pic>
        <p:nvPicPr>
          <p:cNvPr id="8202" name="Picture 10" descr="subbor-atlant"/>
          <p:cNvPicPr>
            <a:picLocks noChangeAspect="1" noChangeArrowheads="1"/>
          </p:cNvPicPr>
          <p:nvPr/>
        </p:nvPicPr>
        <p:blipFill>
          <a:blip r:embed="rId5" cstate="print">
            <a:lum bright="12000" contrast="-6000"/>
          </a:blip>
          <a:srcRect l="1129" r="4660" b="6853"/>
          <a:stretch>
            <a:fillRect/>
          </a:stretch>
        </p:blipFill>
        <p:spPr bwMode="auto">
          <a:xfrm>
            <a:off x="1524000" y="1268413"/>
            <a:ext cx="9144000" cy="4392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03" name="Text Box 11"/>
          <p:cNvSpPr txBox="1">
            <a:spLocks noChangeArrowheads="1"/>
          </p:cNvSpPr>
          <p:nvPr/>
        </p:nvSpPr>
        <p:spPr bwMode="auto">
          <a:xfrm>
            <a:off x="1524001" y="1773238"/>
            <a:ext cx="139050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 sz="1600" b="1">
                <a:solidFill>
                  <a:srgbClr val="AA0A1D"/>
                </a:solidFill>
              </a:rPr>
              <a:t>Late Holocene</a:t>
            </a:r>
          </a:p>
        </p:txBody>
      </p:sp>
      <p:pic>
        <p:nvPicPr>
          <p:cNvPr id="8204" name="Picture 12" descr="stredovek"/>
          <p:cNvPicPr>
            <a:picLocks noChangeAspect="1" noChangeArrowheads="1"/>
          </p:cNvPicPr>
          <p:nvPr/>
        </p:nvPicPr>
        <p:blipFill>
          <a:blip r:embed="rId6" cstate="print">
            <a:lum bright="12000" contrast="6000"/>
          </a:blip>
          <a:srcRect l="714" r="999" b="899"/>
          <a:stretch>
            <a:fillRect/>
          </a:stretch>
        </p:blipFill>
        <p:spPr bwMode="auto">
          <a:xfrm>
            <a:off x="1524000" y="1268414"/>
            <a:ext cx="9144000" cy="4421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05" name="Text Box 13"/>
          <p:cNvSpPr txBox="1">
            <a:spLocks noChangeArrowheads="1"/>
          </p:cNvSpPr>
          <p:nvPr/>
        </p:nvSpPr>
        <p:spPr bwMode="auto">
          <a:xfrm>
            <a:off x="1524001" y="1700213"/>
            <a:ext cx="123886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 sz="1600" b="1">
                <a:solidFill>
                  <a:srgbClr val="AA0A1D"/>
                </a:solidFill>
              </a:rPr>
              <a:t>Middle Ages</a:t>
            </a:r>
          </a:p>
        </p:txBody>
      </p:sp>
    </p:spTree>
    <p:extLst>
      <p:ext uri="{BB962C8B-B14F-4D97-AF65-F5344CB8AC3E}">
        <p14:creationId xmlns:p14="http://schemas.microsoft.com/office/powerpoint/2010/main" val="2209860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2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2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82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82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8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8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82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82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82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82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5" grpId="0"/>
      <p:bldP spid="8197" grpId="0"/>
      <p:bldP spid="8199" grpId="0"/>
      <p:bldP spid="8201" grpId="0"/>
      <p:bldP spid="8203" grpId="0"/>
      <p:bldP spid="8205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Nadpis 1"/>
          <p:cNvSpPr>
            <a:spLocks noGrp="1"/>
          </p:cNvSpPr>
          <p:nvPr>
            <p:ph type="ctrTitle" idx="4294967295"/>
          </p:nvPr>
        </p:nvSpPr>
        <p:spPr>
          <a:xfrm>
            <a:off x="2209800" y="2130426"/>
            <a:ext cx="7772400" cy="1470025"/>
          </a:xfrm>
        </p:spPr>
        <p:txBody>
          <a:bodyPr/>
          <a:lstStyle/>
          <a:p>
            <a:endParaRPr lang="cs-CZ" altLang="cs-CZ" smtClean="0"/>
          </a:p>
        </p:txBody>
      </p:sp>
      <p:sp>
        <p:nvSpPr>
          <p:cNvPr id="18435" name="Podnadpis 2"/>
          <p:cNvSpPr>
            <a:spLocks noGrp="1"/>
          </p:cNvSpPr>
          <p:nvPr>
            <p:ph type="subTitle" idx="4294967295"/>
          </p:nvPr>
        </p:nvSpPr>
        <p:spPr>
          <a:xfrm>
            <a:off x="2895600" y="3886200"/>
            <a:ext cx="6400800" cy="1752600"/>
          </a:xfrm>
        </p:spPr>
        <p:txBody>
          <a:bodyPr/>
          <a:lstStyle/>
          <a:p>
            <a:pPr marL="0" indent="0" algn="ctr">
              <a:buNone/>
            </a:pPr>
            <a:endParaRPr lang="cs-CZ" altLang="cs-CZ" smtClean="0">
              <a:solidFill>
                <a:srgbClr val="898989"/>
              </a:solidFill>
            </a:endParaRPr>
          </a:p>
        </p:txBody>
      </p:sp>
      <p:pic>
        <p:nvPicPr>
          <p:cNvPr id="18436" name="Picture 2"/>
          <p:cNvPicPr>
            <a:picLocks noChangeAspect="1" noChangeArrowheads="1"/>
          </p:cNvPicPr>
          <p:nvPr/>
        </p:nvPicPr>
        <p:blipFill>
          <a:blip r:embed="rId2" cstate="print"/>
          <a:srcRect l="6583" t="17896" r="16524" b="17896"/>
          <a:stretch>
            <a:fillRect/>
          </a:stretch>
        </p:blipFill>
        <p:spPr bwMode="auto">
          <a:xfrm>
            <a:off x="1524000" y="749300"/>
            <a:ext cx="9144000" cy="610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9" name="Oval 7"/>
          <p:cNvSpPr>
            <a:spLocks noChangeArrowheads="1"/>
          </p:cNvSpPr>
          <p:nvPr/>
        </p:nvSpPr>
        <p:spPr bwMode="auto">
          <a:xfrm>
            <a:off x="4511676" y="4149725"/>
            <a:ext cx="144463" cy="122238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 altLang="cs-CZ"/>
          </a:p>
        </p:txBody>
      </p:sp>
      <p:sp>
        <p:nvSpPr>
          <p:cNvPr id="18440" name="Oval 8"/>
          <p:cNvSpPr>
            <a:spLocks noChangeArrowheads="1"/>
          </p:cNvSpPr>
          <p:nvPr/>
        </p:nvSpPr>
        <p:spPr bwMode="auto">
          <a:xfrm>
            <a:off x="3719513" y="1557339"/>
            <a:ext cx="144462" cy="12223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 altLang="cs-CZ"/>
          </a:p>
        </p:txBody>
      </p:sp>
      <p:sp>
        <p:nvSpPr>
          <p:cNvPr id="18441" name="Oval 9"/>
          <p:cNvSpPr>
            <a:spLocks noChangeArrowheads="1"/>
          </p:cNvSpPr>
          <p:nvPr/>
        </p:nvSpPr>
        <p:spPr bwMode="auto">
          <a:xfrm>
            <a:off x="7824788" y="5589589"/>
            <a:ext cx="144462" cy="12223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 altLang="cs-CZ"/>
          </a:p>
        </p:txBody>
      </p:sp>
      <p:sp>
        <p:nvSpPr>
          <p:cNvPr id="18442" name="Oval 10"/>
          <p:cNvSpPr>
            <a:spLocks noChangeArrowheads="1"/>
          </p:cNvSpPr>
          <p:nvPr/>
        </p:nvSpPr>
        <p:spPr bwMode="auto">
          <a:xfrm>
            <a:off x="3359151" y="3860800"/>
            <a:ext cx="144463" cy="122238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 altLang="cs-CZ"/>
          </a:p>
        </p:txBody>
      </p:sp>
      <p:sp>
        <p:nvSpPr>
          <p:cNvPr id="18443" name="Text Box 11"/>
          <p:cNvSpPr txBox="1">
            <a:spLocks noChangeArrowheads="1"/>
          </p:cNvSpPr>
          <p:nvPr/>
        </p:nvSpPr>
        <p:spPr bwMode="auto">
          <a:xfrm>
            <a:off x="1992313" y="188913"/>
            <a:ext cx="3402726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altLang="cs-CZ" b="1"/>
              <a:t>ŠÚR – SOUTHWESTERN SLOVAKIA</a:t>
            </a:r>
          </a:p>
        </p:txBody>
      </p:sp>
      <p:sp>
        <p:nvSpPr>
          <p:cNvPr id="18444" name="Text Box 13"/>
          <p:cNvSpPr txBox="1">
            <a:spLocks noChangeArrowheads="1"/>
          </p:cNvSpPr>
          <p:nvPr/>
        </p:nvSpPr>
        <p:spPr bwMode="auto">
          <a:xfrm>
            <a:off x="3575051" y="1844675"/>
            <a:ext cx="75212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altLang="cs-CZ" b="1">
                <a:solidFill>
                  <a:schemeClr val="bg1"/>
                </a:solidFill>
              </a:rPr>
              <a:t>BRNO</a:t>
            </a:r>
          </a:p>
        </p:txBody>
      </p:sp>
      <p:sp>
        <p:nvSpPr>
          <p:cNvPr id="18445" name="Text Box 14"/>
          <p:cNvSpPr txBox="1">
            <a:spLocks noChangeArrowheads="1"/>
          </p:cNvSpPr>
          <p:nvPr/>
        </p:nvSpPr>
        <p:spPr bwMode="auto">
          <a:xfrm>
            <a:off x="2855914" y="3429000"/>
            <a:ext cx="72006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altLang="cs-CZ" b="1">
                <a:solidFill>
                  <a:schemeClr val="bg1"/>
                </a:solidFill>
              </a:rPr>
              <a:t>WIEN</a:t>
            </a:r>
          </a:p>
        </p:txBody>
      </p:sp>
      <p:sp>
        <p:nvSpPr>
          <p:cNvPr id="18446" name="Text Box 15"/>
          <p:cNvSpPr txBox="1">
            <a:spLocks noChangeArrowheads="1"/>
          </p:cNvSpPr>
          <p:nvPr/>
        </p:nvSpPr>
        <p:spPr bwMode="auto">
          <a:xfrm>
            <a:off x="3216276" y="4365625"/>
            <a:ext cx="133831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altLang="cs-CZ" b="1">
                <a:solidFill>
                  <a:schemeClr val="bg1"/>
                </a:solidFill>
              </a:rPr>
              <a:t>BRATISLAVA</a:t>
            </a:r>
          </a:p>
        </p:txBody>
      </p:sp>
      <p:sp>
        <p:nvSpPr>
          <p:cNvPr id="18447" name="Text Box 16"/>
          <p:cNvSpPr txBox="1">
            <a:spLocks noChangeArrowheads="1"/>
          </p:cNvSpPr>
          <p:nvPr/>
        </p:nvSpPr>
        <p:spPr bwMode="auto">
          <a:xfrm>
            <a:off x="7751764" y="5734050"/>
            <a:ext cx="119911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altLang="cs-CZ" b="1">
                <a:solidFill>
                  <a:schemeClr val="bg1"/>
                </a:solidFill>
              </a:rPr>
              <a:t>BUDAPEST</a:t>
            </a:r>
          </a:p>
        </p:txBody>
      </p:sp>
      <p:sp>
        <p:nvSpPr>
          <p:cNvPr id="18448" name="AutoShape 6"/>
          <p:cNvSpPr>
            <a:spLocks noChangeArrowheads="1"/>
          </p:cNvSpPr>
          <p:nvPr/>
        </p:nvSpPr>
        <p:spPr bwMode="auto">
          <a:xfrm rot="-8804685">
            <a:off x="4630738" y="4217988"/>
            <a:ext cx="819150" cy="150812"/>
          </a:xfrm>
          <a:prstGeom prst="rightArrow">
            <a:avLst>
              <a:gd name="adj1" fmla="val 50000"/>
              <a:gd name="adj2" fmla="val 20708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 altLang="cs-CZ"/>
          </a:p>
        </p:txBody>
      </p:sp>
      <p:sp>
        <p:nvSpPr>
          <p:cNvPr id="18449" name="Text Box 5"/>
          <p:cNvSpPr txBox="1">
            <a:spLocks noChangeArrowheads="1"/>
          </p:cNvSpPr>
          <p:nvPr/>
        </p:nvSpPr>
        <p:spPr bwMode="auto">
          <a:xfrm>
            <a:off x="5232400" y="4005263"/>
            <a:ext cx="574196" cy="369332"/>
          </a:xfrm>
          <a:prstGeom prst="rect">
            <a:avLst/>
          </a:prstGeom>
          <a:solidFill>
            <a:srgbClr val="FFFFFF">
              <a:alpha val="54901"/>
            </a:srgb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altLang="cs-CZ" b="1">
                <a:solidFill>
                  <a:srgbClr val="FF0000"/>
                </a:solidFill>
              </a:rPr>
              <a:t>ŠÚR</a:t>
            </a:r>
          </a:p>
        </p:txBody>
      </p:sp>
    </p:spTree>
    <p:extLst>
      <p:ext uri="{BB962C8B-B14F-4D97-AF65-F5344CB8AC3E}">
        <p14:creationId xmlns:p14="http://schemas.microsoft.com/office/powerpoint/2010/main" val="96513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53" t="6567" b="3392"/>
          <a:stretch>
            <a:fillRect/>
          </a:stretch>
        </p:blipFill>
        <p:spPr bwMode="auto">
          <a:xfrm>
            <a:off x="5203183" y="1618405"/>
            <a:ext cx="6988817" cy="5235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02" t="12347" r="45618" b="11240"/>
          <a:stretch>
            <a:fillRect/>
          </a:stretch>
        </p:blipFill>
        <p:spPr bwMode="auto">
          <a:xfrm>
            <a:off x="-17917" y="2194220"/>
            <a:ext cx="5221100" cy="391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1" name="Text Box 5"/>
          <p:cNvSpPr txBox="1">
            <a:spLocks noChangeArrowheads="1"/>
          </p:cNvSpPr>
          <p:nvPr/>
        </p:nvSpPr>
        <p:spPr bwMode="auto">
          <a:xfrm>
            <a:off x="169934" y="765267"/>
            <a:ext cx="11377400" cy="646331"/>
          </a:xfrm>
          <a:prstGeom prst="rect">
            <a:avLst/>
          </a:prstGeom>
          <a:solidFill>
            <a:srgbClr val="FFFFFF">
              <a:alpha val="54901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dirty="0" smtClean="0"/>
              <a:t>PETR L., ŽÁČKOVÁ P., GRYGAR T. M., PÍŠKOVÁ A., KŘÍŽEK M., TREML V. (2013): </a:t>
            </a:r>
            <a:r>
              <a:rPr lang="cs-CZ" altLang="cs-CZ" dirty="0" err="1" smtClean="0"/>
              <a:t>Šúr</a:t>
            </a:r>
            <a:r>
              <a:rPr lang="cs-CZ" altLang="cs-CZ" dirty="0" smtClean="0"/>
              <a:t> – </a:t>
            </a:r>
            <a:r>
              <a:rPr lang="cs-CZ" altLang="cs-CZ" dirty="0" err="1" smtClean="0"/>
              <a:t>former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Lateglacial</a:t>
            </a:r>
            <a:r>
              <a:rPr lang="cs-CZ" altLang="cs-CZ" dirty="0" smtClean="0"/>
              <a:t> and </a:t>
            </a:r>
            <a:r>
              <a:rPr lang="cs-CZ" altLang="cs-CZ" dirty="0" err="1" smtClean="0"/>
              <a:t>Holocene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lake</a:t>
            </a:r>
            <a:r>
              <a:rPr lang="cs-CZ" altLang="cs-CZ" dirty="0" smtClean="0"/>
              <a:t> on </a:t>
            </a:r>
            <a:r>
              <a:rPr lang="cs-CZ" altLang="cs-CZ" dirty="0" err="1" smtClean="0"/>
              <a:t>westernmost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margin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of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Carpathians</a:t>
            </a:r>
            <a:r>
              <a:rPr lang="cs-CZ" altLang="cs-CZ" dirty="0" smtClean="0"/>
              <a:t>, </a:t>
            </a:r>
            <a:r>
              <a:rPr lang="cs-CZ" altLang="cs-CZ" dirty="0" err="1" smtClean="0"/>
              <a:t>Preslia</a:t>
            </a:r>
            <a:r>
              <a:rPr lang="cs-CZ" altLang="cs-CZ" dirty="0" smtClean="0"/>
              <a:t>, 85, 239 – 263</a:t>
            </a:r>
            <a:endParaRPr lang="cs-CZ" altLang="cs-CZ" dirty="0"/>
          </a:p>
        </p:txBody>
      </p:sp>
      <p:sp>
        <p:nvSpPr>
          <p:cNvPr id="24582" name="AutoShape 6"/>
          <p:cNvSpPr>
            <a:spLocks noChangeArrowheads="1"/>
          </p:cNvSpPr>
          <p:nvPr/>
        </p:nvSpPr>
        <p:spPr bwMode="auto">
          <a:xfrm rot="8499722">
            <a:off x="8800087" y="4067608"/>
            <a:ext cx="819150" cy="152400"/>
          </a:xfrm>
          <a:prstGeom prst="rightArrow">
            <a:avLst>
              <a:gd name="adj1" fmla="val 50000"/>
              <a:gd name="adj2" fmla="val 204922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663970" y="133118"/>
            <a:ext cx="7961718" cy="646331"/>
          </a:xfrm>
          <a:prstGeom prst="rect">
            <a:avLst/>
          </a:prstGeom>
          <a:solidFill>
            <a:srgbClr val="FFFFFF">
              <a:alpha val="54901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cs-CZ" b="1" dirty="0" err="1" smtClean="0"/>
              <a:t>Šúr</a:t>
            </a:r>
            <a:r>
              <a:rPr lang="en-US" altLang="cs-CZ" b="1" dirty="0" smtClean="0"/>
              <a:t> – Late Glacial and Holocene former shallow lake in Pannonian lowland near Bratislava</a:t>
            </a:r>
            <a:endParaRPr lang="en-US" altLang="cs-CZ" b="1" dirty="0"/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9164538" y="1824332"/>
            <a:ext cx="1051891" cy="584775"/>
          </a:xfrm>
          <a:prstGeom prst="rect">
            <a:avLst/>
          </a:prstGeom>
          <a:solidFill>
            <a:srgbClr val="FFFFFF">
              <a:alpha val="54901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3200" b="1" dirty="0"/>
              <a:t>ŠÚR</a:t>
            </a:r>
          </a:p>
        </p:txBody>
      </p:sp>
      <p:cxnSp>
        <p:nvCxnSpPr>
          <p:cNvPr id="3" name="Přímá spojnice 2"/>
          <p:cNvCxnSpPr/>
          <p:nvPr/>
        </p:nvCxnSpPr>
        <p:spPr>
          <a:xfrm flipV="1">
            <a:off x="1860614" y="1618405"/>
            <a:ext cx="3342569" cy="343102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nice 13"/>
          <p:cNvCxnSpPr/>
          <p:nvPr/>
        </p:nvCxnSpPr>
        <p:spPr>
          <a:xfrm>
            <a:off x="1860614" y="5396040"/>
            <a:ext cx="3342569" cy="145791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bdélník 5"/>
          <p:cNvSpPr/>
          <p:nvPr/>
        </p:nvSpPr>
        <p:spPr>
          <a:xfrm>
            <a:off x="1658867" y="5049430"/>
            <a:ext cx="347958" cy="34661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78027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smtClean="0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cs-CZ" smtClean="0"/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 cstate="print"/>
          <a:srcRect l="25815" t="22034" r="1917" b="5008"/>
          <a:stretch>
            <a:fillRect/>
          </a:stretch>
        </p:blipFill>
        <p:spPr bwMode="auto">
          <a:xfrm>
            <a:off x="1524000" y="260351"/>
            <a:ext cx="9144000" cy="576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9" name="Text Box 7"/>
          <p:cNvSpPr txBox="1">
            <a:spLocks noChangeArrowheads="1"/>
          </p:cNvSpPr>
          <p:nvPr/>
        </p:nvSpPr>
        <p:spPr bwMode="auto">
          <a:xfrm>
            <a:off x="4727576" y="3405189"/>
            <a:ext cx="102784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000" b="1">
                <a:solidFill>
                  <a:srgbClr val="C52C0D"/>
                </a:solidFill>
              </a:rPr>
              <a:t>MÍSTO ODBĚRU</a:t>
            </a:r>
          </a:p>
        </p:txBody>
      </p:sp>
      <p:sp>
        <p:nvSpPr>
          <p:cNvPr id="6150" name="AutoShape 8"/>
          <p:cNvSpPr>
            <a:spLocks noChangeArrowheads="1"/>
          </p:cNvSpPr>
          <p:nvPr/>
        </p:nvSpPr>
        <p:spPr bwMode="auto">
          <a:xfrm rot="7018540">
            <a:off x="5752307" y="3629819"/>
            <a:ext cx="614362" cy="69850"/>
          </a:xfrm>
          <a:prstGeom prst="rightArrow">
            <a:avLst>
              <a:gd name="adj1" fmla="val 50000"/>
              <a:gd name="adj2" fmla="val 219886"/>
            </a:avLst>
          </a:prstGeom>
          <a:solidFill>
            <a:srgbClr val="C52C0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5136030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Nadpis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3035300" cy="633412"/>
          </a:xfrm>
        </p:spPr>
        <p:txBody>
          <a:bodyPr/>
          <a:lstStyle/>
          <a:p>
            <a:r>
              <a:rPr lang="cs-CZ" altLang="cs-CZ" sz="2000" b="1"/>
              <a:t>ŠÚR 1 – POLLEN PROFILE</a:t>
            </a:r>
          </a:p>
        </p:txBody>
      </p:sp>
      <p:sp>
        <p:nvSpPr>
          <p:cNvPr id="24579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altLang="cs-CZ" smtClean="0"/>
          </a:p>
        </p:txBody>
      </p:sp>
      <p:pic>
        <p:nvPicPr>
          <p:cNvPr id="24580" name="Picture 2" descr="C:\Users\petr\Documents\Šúr\Sur-pyl-diagram.bmp"/>
          <p:cNvPicPr>
            <a:picLocks noChangeAspect="1" noChangeArrowheads="1"/>
          </p:cNvPicPr>
          <p:nvPr/>
        </p:nvPicPr>
        <p:blipFill>
          <a:blip r:embed="rId2" cstate="print"/>
          <a:srcRect r="3217" b="5125"/>
          <a:stretch>
            <a:fillRect/>
          </a:stretch>
        </p:blipFill>
        <p:spPr bwMode="auto">
          <a:xfrm>
            <a:off x="1524000" y="1341438"/>
            <a:ext cx="9036050" cy="513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1" name="TextovéPole 4"/>
          <p:cNvSpPr txBox="1">
            <a:spLocks noChangeArrowheads="1"/>
          </p:cNvSpPr>
          <p:nvPr/>
        </p:nvSpPr>
        <p:spPr bwMode="auto">
          <a:xfrm>
            <a:off x="1847850" y="5949951"/>
            <a:ext cx="1511300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altLang="cs-CZ" sz="1100" b="1">
                <a:solidFill>
                  <a:srgbClr val="FF0000"/>
                </a:solidFill>
              </a:rPr>
              <a:t>11 329 – </a:t>
            </a:r>
          </a:p>
          <a:p>
            <a:r>
              <a:rPr lang="cs-CZ" altLang="cs-CZ" sz="1100" b="1">
                <a:solidFill>
                  <a:srgbClr val="FF0000"/>
                </a:solidFill>
              </a:rPr>
              <a:t>10 908 BP</a:t>
            </a:r>
          </a:p>
        </p:txBody>
      </p:sp>
      <p:sp>
        <p:nvSpPr>
          <p:cNvPr id="24582" name="TextovéPole 5"/>
          <p:cNvSpPr txBox="1">
            <a:spLocks noChangeArrowheads="1"/>
          </p:cNvSpPr>
          <p:nvPr/>
        </p:nvSpPr>
        <p:spPr bwMode="auto">
          <a:xfrm>
            <a:off x="1774825" y="4437063"/>
            <a:ext cx="1512888" cy="43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altLang="cs-CZ" sz="1100" b="1">
                <a:solidFill>
                  <a:srgbClr val="FF0000"/>
                </a:solidFill>
              </a:rPr>
              <a:t>5 449 – </a:t>
            </a:r>
          </a:p>
          <a:p>
            <a:r>
              <a:rPr lang="cs-CZ" altLang="cs-CZ" sz="1100" b="1">
                <a:solidFill>
                  <a:srgbClr val="FF0000"/>
                </a:solidFill>
              </a:rPr>
              <a:t>5 146 BP</a:t>
            </a:r>
          </a:p>
        </p:txBody>
      </p:sp>
      <p:sp>
        <p:nvSpPr>
          <p:cNvPr id="24583" name="TextovéPole 6"/>
          <p:cNvSpPr txBox="1">
            <a:spLocks noChangeArrowheads="1"/>
          </p:cNvSpPr>
          <p:nvPr/>
        </p:nvSpPr>
        <p:spPr bwMode="auto">
          <a:xfrm>
            <a:off x="1847850" y="3284538"/>
            <a:ext cx="15113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altLang="cs-CZ" sz="1100" b="1">
                <a:solidFill>
                  <a:srgbClr val="FF0000"/>
                </a:solidFill>
              </a:rPr>
              <a:t>3 480 – </a:t>
            </a:r>
          </a:p>
          <a:p>
            <a:r>
              <a:rPr lang="cs-CZ" altLang="cs-CZ" sz="1100" b="1">
                <a:solidFill>
                  <a:srgbClr val="FF0000"/>
                </a:solidFill>
              </a:rPr>
              <a:t>3380 BP</a:t>
            </a:r>
          </a:p>
        </p:txBody>
      </p:sp>
    </p:spTree>
    <p:extLst>
      <p:ext uri="{BB962C8B-B14F-4D97-AF65-F5344CB8AC3E}">
        <p14:creationId xmlns:p14="http://schemas.microsoft.com/office/powerpoint/2010/main" val="292871704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1703512" y="188640"/>
            <a:ext cx="632460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cs-CZ" sz="3200" dirty="0">
                <a:latin typeface="+mj-lt"/>
              </a:rPr>
              <a:t>Eolické sedimenty</a:t>
            </a:r>
          </a:p>
          <a:p>
            <a:pPr>
              <a:lnSpc>
                <a:spcPct val="150000"/>
              </a:lnSpc>
            </a:pPr>
            <a:r>
              <a:rPr lang="cs-CZ" sz="3200" dirty="0">
                <a:latin typeface="+mj-lt"/>
              </a:rPr>
              <a:t>(sedimenty naváté větrem)</a:t>
            </a:r>
          </a:p>
          <a:p>
            <a:pPr>
              <a:lnSpc>
                <a:spcPct val="150000"/>
              </a:lnSpc>
            </a:pPr>
            <a:r>
              <a:rPr lang="cs-CZ" sz="3200" dirty="0">
                <a:latin typeface="+mj-lt"/>
              </a:rPr>
              <a:t>Spraše</a:t>
            </a:r>
          </a:p>
        </p:txBody>
      </p:sp>
      <p:pic>
        <p:nvPicPr>
          <p:cNvPr id="231425" name="Picture 1" descr="K:\sKEN\příklady\FOTKY-Geomorf\DSCF07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79776" y="1916832"/>
            <a:ext cx="6080224" cy="45601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6359679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transpos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1676400"/>
            <a:ext cx="9144000" cy="4343400"/>
          </a:xfrm>
          <a:prstGeom prst="rect">
            <a:avLst/>
          </a:prstGeom>
          <a:noFill/>
        </p:spPr>
      </p:pic>
      <p:sp>
        <p:nvSpPr>
          <p:cNvPr id="51203" name="Text Box 3"/>
          <p:cNvSpPr txBox="1">
            <a:spLocks noChangeArrowheads="1"/>
          </p:cNvSpPr>
          <p:nvPr/>
        </p:nvSpPr>
        <p:spPr bwMode="auto">
          <a:xfrm>
            <a:off x="4724400" y="609601"/>
            <a:ext cx="26860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>
                <a:latin typeface="Arial" charset="0"/>
              </a:rPr>
              <a:t>Transport prachu větrem</a:t>
            </a:r>
          </a:p>
        </p:txBody>
      </p:sp>
      <p:sp>
        <p:nvSpPr>
          <p:cNvPr id="51204" name="Text Box 4"/>
          <p:cNvSpPr txBox="1">
            <a:spLocks noChangeArrowheads="1"/>
          </p:cNvSpPr>
          <p:nvPr/>
        </p:nvSpPr>
        <p:spPr bwMode="auto">
          <a:xfrm>
            <a:off x="8929688" y="6583364"/>
            <a:ext cx="1738312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 sz="1200">
                <a:latin typeface="Arial" charset="0"/>
              </a:rPr>
              <a:t>Růžičková et al. (2003)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4206192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1026" descr="transport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1903414"/>
            <a:ext cx="9144000" cy="3354387"/>
          </a:xfrm>
          <a:prstGeom prst="rect">
            <a:avLst/>
          </a:prstGeom>
          <a:noFill/>
        </p:spPr>
      </p:pic>
      <p:sp>
        <p:nvSpPr>
          <p:cNvPr id="52227" name="Rectangle 1027"/>
          <p:cNvSpPr>
            <a:spLocks noChangeArrowheads="1"/>
          </p:cNvSpPr>
          <p:nvPr/>
        </p:nvSpPr>
        <p:spPr bwMode="auto">
          <a:xfrm>
            <a:off x="4648200" y="762001"/>
            <a:ext cx="2533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>
                <a:latin typeface="Arial" charset="0"/>
              </a:rPr>
              <a:t>Transport písku větrem</a:t>
            </a:r>
          </a:p>
        </p:txBody>
      </p:sp>
      <p:sp>
        <p:nvSpPr>
          <p:cNvPr id="52228" name="Text Box 1028"/>
          <p:cNvSpPr txBox="1">
            <a:spLocks noChangeArrowheads="1"/>
          </p:cNvSpPr>
          <p:nvPr/>
        </p:nvSpPr>
        <p:spPr bwMode="auto">
          <a:xfrm>
            <a:off x="8929688" y="6583364"/>
            <a:ext cx="1738312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 sz="1200">
                <a:latin typeface="Arial" charset="0"/>
              </a:rPr>
              <a:t>Růžičková et al. (2003)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3662843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ChangeArrowheads="1"/>
          </p:cNvSpPr>
          <p:nvPr/>
        </p:nvSpPr>
        <p:spPr bwMode="auto">
          <a:xfrm>
            <a:off x="405063" y="629652"/>
            <a:ext cx="11618495" cy="5339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cs-CZ" sz="3200" dirty="0"/>
              <a:t>                                 </a:t>
            </a:r>
            <a:r>
              <a:rPr lang="cs-CZ" u="sng" dirty="0">
                <a:cs typeface="Times New Roman" pitchFamily="18" charset="0"/>
              </a:rPr>
              <a:t>Spraše</a:t>
            </a:r>
            <a:endParaRPr lang="cs-CZ" u="sng" dirty="0"/>
          </a:p>
          <a:p>
            <a:pPr>
              <a:spcBef>
                <a:spcPct val="50000"/>
              </a:spcBef>
              <a:buFontTx/>
              <a:buChar char="•"/>
            </a:pPr>
            <a:r>
              <a:rPr lang="cs-CZ" dirty="0"/>
              <a:t> </a:t>
            </a:r>
            <a:r>
              <a:rPr lang="cs-CZ" dirty="0">
                <a:cs typeface="Times New Roman" pitchFamily="18" charset="0"/>
              </a:rPr>
              <a:t>pokrývají 5–10</a:t>
            </a:r>
            <a:r>
              <a:rPr lang="cs-CZ" dirty="0"/>
              <a:t> </a:t>
            </a:r>
            <a:r>
              <a:rPr lang="cs-CZ" dirty="0">
                <a:cs typeface="Times New Roman" pitchFamily="18" charset="0"/>
              </a:rPr>
              <a:t>% povrchu kontinentů, stepní oblasti</a:t>
            </a:r>
            <a:r>
              <a:rPr lang="cs-CZ" dirty="0"/>
              <a:t>, </a:t>
            </a:r>
            <a:r>
              <a:rPr lang="cs-CZ" dirty="0" smtClean="0">
                <a:cs typeface="Times New Roman" pitchFamily="18" charset="0"/>
              </a:rPr>
              <a:t>intenzivní proudění vzduchu tvořeny </a:t>
            </a:r>
            <a:r>
              <a:rPr lang="cs-CZ" dirty="0">
                <a:cs typeface="Times New Roman" pitchFamily="18" charset="0"/>
              </a:rPr>
              <a:t>prachem (~ 0,05 mm) transportovaným větrem v suspenzi,</a:t>
            </a:r>
          </a:p>
          <a:p>
            <a:pPr>
              <a:spcBef>
                <a:spcPct val="50000"/>
              </a:spcBef>
            </a:pPr>
            <a:r>
              <a:rPr lang="cs-CZ" dirty="0">
                <a:cs typeface="Times New Roman" pitchFamily="18" charset="0"/>
              </a:rPr>
              <a:t>  větší zrna transportována při zemi </a:t>
            </a:r>
            <a:r>
              <a:rPr lang="cs-CZ" dirty="0" err="1">
                <a:cs typeface="Times New Roman" pitchFamily="18" charset="0"/>
              </a:rPr>
              <a:t>saltací</a:t>
            </a:r>
            <a:r>
              <a:rPr lang="cs-CZ" dirty="0">
                <a:cs typeface="Times New Roman" pitchFamily="18" charset="0"/>
              </a:rPr>
              <a:t>,</a:t>
            </a:r>
            <a:r>
              <a:rPr lang="cs-CZ" dirty="0"/>
              <a:t> </a:t>
            </a:r>
            <a:r>
              <a:rPr lang="cs-CZ" dirty="0">
                <a:cs typeface="Times New Roman" pitchFamily="18" charset="0"/>
              </a:rPr>
              <a:t>charakteristické </a:t>
            </a:r>
            <a:r>
              <a:rPr lang="cs-CZ" dirty="0" smtClean="0">
                <a:cs typeface="Times New Roman" pitchFamily="18" charset="0"/>
              </a:rPr>
              <a:t>opracování povrchu </a:t>
            </a:r>
            <a:r>
              <a:rPr lang="cs-CZ" dirty="0">
                <a:cs typeface="Times New Roman" pitchFamily="18" charset="0"/>
              </a:rPr>
              <a:t>zrn</a:t>
            </a:r>
            <a:endParaRPr lang="cs-CZ" dirty="0"/>
          </a:p>
          <a:p>
            <a:pPr eaLnBrk="0" hangingPunct="0">
              <a:spcBef>
                <a:spcPct val="50000"/>
              </a:spcBef>
              <a:buFontTx/>
              <a:buChar char="•"/>
            </a:pPr>
            <a:r>
              <a:rPr lang="cs-CZ" dirty="0"/>
              <a:t> z</a:t>
            </a:r>
            <a:r>
              <a:rPr lang="cs-CZ" dirty="0">
                <a:cs typeface="Times New Roman" pitchFamily="18" charset="0"/>
              </a:rPr>
              <a:t>droj prachu - pouště, holé deflační plochy v místech, kde</a:t>
            </a:r>
            <a:r>
              <a:rPr lang="cs-CZ" dirty="0"/>
              <a:t> </a:t>
            </a:r>
            <a:r>
              <a:rPr lang="cs-CZ" dirty="0">
                <a:cs typeface="Times New Roman" pitchFamily="18" charset="0"/>
              </a:rPr>
              <a:t>se</a:t>
            </a:r>
            <a:r>
              <a:rPr lang="cs-CZ" dirty="0"/>
              <a:t> </a:t>
            </a:r>
            <a:r>
              <a:rPr lang="cs-CZ" dirty="0" smtClean="0">
                <a:cs typeface="Times New Roman" pitchFamily="18" charset="0"/>
              </a:rPr>
              <a:t>čerstvě   </a:t>
            </a:r>
            <a:r>
              <a:rPr lang="cs-CZ" dirty="0">
                <a:cs typeface="Times New Roman" pitchFamily="18" charset="0"/>
              </a:rPr>
              <a:t>uložily sedimenty ledovcové, říční, </a:t>
            </a:r>
            <a:r>
              <a:rPr lang="cs-CZ" dirty="0" err="1">
                <a:cs typeface="Times New Roman" pitchFamily="18" charset="0"/>
              </a:rPr>
              <a:t>proluviální</a:t>
            </a:r>
            <a:r>
              <a:rPr lang="cs-CZ" sz="2800" dirty="0">
                <a:cs typeface="Times New Roman" pitchFamily="18" charset="0"/>
              </a:rPr>
              <a:t> </a:t>
            </a:r>
            <a:endParaRPr lang="cs-CZ" sz="2800" dirty="0" smtClean="0">
              <a:cs typeface="Times New Roman" pitchFamily="18" charset="0"/>
            </a:endParaRPr>
          </a:p>
          <a:p>
            <a:pPr eaLnBrk="0" hangingPunct="0">
              <a:buFontTx/>
              <a:buChar char="•"/>
            </a:pPr>
            <a:r>
              <a:rPr lang="cs-CZ" dirty="0">
                <a:cs typeface="Times New Roman" pitchFamily="18" charset="0"/>
              </a:rPr>
              <a:t>převládá křemen, podstatně méně zrn karbonátu, živců,</a:t>
            </a:r>
            <a:r>
              <a:rPr lang="cs-CZ" dirty="0"/>
              <a:t> </a:t>
            </a:r>
            <a:r>
              <a:rPr lang="cs-CZ" dirty="0">
                <a:cs typeface="Times New Roman" pitchFamily="18" charset="0"/>
              </a:rPr>
              <a:t>slídy </a:t>
            </a:r>
            <a:r>
              <a:rPr lang="cs-CZ" dirty="0" smtClean="0">
                <a:cs typeface="Times New Roman" pitchFamily="18" charset="0"/>
              </a:rPr>
              <a:t>a jílových </a:t>
            </a:r>
            <a:r>
              <a:rPr lang="cs-CZ" dirty="0">
                <a:cs typeface="Times New Roman" pitchFamily="18" charset="0"/>
              </a:rPr>
              <a:t>minerálů, těžké minerály, </a:t>
            </a:r>
            <a:r>
              <a:rPr lang="cs-CZ" dirty="0">
                <a:cs typeface="Times New Roman" pitchFamily="18" charset="0"/>
                <a:sym typeface="Symbol" pitchFamily="18" charset="2"/>
              </a:rPr>
              <a:t></a:t>
            </a:r>
            <a:r>
              <a:rPr lang="cs-CZ" dirty="0">
                <a:cs typeface="Times New Roman" pitchFamily="18" charset="0"/>
              </a:rPr>
              <a:t> 40 </a:t>
            </a:r>
            <a:r>
              <a:rPr lang="cs-CZ" dirty="0" err="1">
                <a:cs typeface="Times New Roman" pitchFamily="18" charset="0"/>
              </a:rPr>
              <a:t>váh</a:t>
            </a:r>
            <a:r>
              <a:rPr lang="cs-CZ" dirty="0">
                <a:cs typeface="Times New Roman" pitchFamily="18" charset="0"/>
              </a:rPr>
              <a:t>. %</a:t>
            </a:r>
            <a:r>
              <a:rPr lang="cs-CZ" dirty="0"/>
              <a:t> </a:t>
            </a:r>
            <a:r>
              <a:rPr lang="cs-CZ" dirty="0">
                <a:cs typeface="Times New Roman" pitchFamily="18" charset="0"/>
              </a:rPr>
              <a:t>CaCO</a:t>
            </a:r>
            <a:r>
              <a:rPr lang="cs-CZ" baseline="-30000" dirty="0">
                <a:cs typeface="Times New Roman" pitchFamily="18" charset="0"/>
                <a:sym typeface="Symbol" pitchFamily="18" charset="2"/>
              </a:rPr>
              <a:t>3</a:t>
            </a:r>
            <a:r>
              <a:rPr lang="cs-CZ" dirty="0">
                <a:cs typeface="Times New Roman" pitchFamily="18" charset="0"/>
                <a:sym typeface="Symbol" pitchFamily="18" charset="2"/>
              </a:rPr>
              <a:t>, </a:t>
            </a:r>
            <a:r>
              <a:rPr lang="cs-CZ" dirty="0" smtClean="0">
                <a:cs typeface="Times New Roman" pitchFamily="18" charset="0"/>
                <a:sym typeface="Symbol" pitchFamily="18" charset="2"/>
              </a:rPr>
              <a:t>vápnitost spraší </a:t>
            </a:r>
            <a:r>
              <a:rPr lang="cs-CZ" dirty="0">
                <a:cs typeface="Times New Roman" pitchFamily="18" charset="0"/>
                <a:sym typeface="Symbol" pitchFamily="18" charset="2"/>
              </a:rPr>
              <a:t>je nezávislá na geologickém</a:t>
            </a:r>
            <a:r>
              <a:rPr lang="cs-CZ" dirty="0">
                <a:sym typeface="Symbol" pitchFamily="18" charset="2"/>
              </a:rPr>
              <a:t> </a:t>
            </a:r>
            <a:r>
              <a:rPr lang="cs-CZ" dirty="0">
                <a:cs typeface="Times New Roman" pitchFamily="18" charset="0"/>
                <a:sym typeface="Symbol" pitchFamily="18" charset="2"/>
              </a:rPr>
              <a:t>podkladu, </a:t>
            </a:r>
            <a:r>
              <a:rPr lang="cs-CZ" dirty="0" err="1" smtClean="0">
                <a:cs typeface="Times New Roman" pitchFamily="18" charset="0"/>
                <a:sym typeface="Symbol" pitchFamily="18" charset="2"/>
              </a:rPr>
              <a:t>sialicko</a:t>
            </a:r>
            <a:r>
              <a:rPr lang="cs-CZ" dirty="0" smtClean="0">
                <a:cs typeface="Times New Roman" pitchFamily="18" charset="0"/>
                <a:sym typeface="Symbol" pitchFamily="18" charset="2"/>
              </a:rPr>
              <a:t>-karbonátové </a:t>
            </a:r>
            <a:r>
              <a:rPr lang="cs-CZ" dirty="0">
                <a:cs typeface="Times New Roman" pitchFamily="18" charset="0"/>
                <a:sym typeface="Symbol" pitchFamily="18" charset="2"/>
              </a:rPr>
              <a:t>větrání → uvolňuje</a:t>
            </a:r>
            <a:r>
              <a:rPr lang="cs-CZ" dirty="0">
                <a:sym typeface="Symbol" pitchFamily="18" charset="2"/>
              </a:rPr>
              <a:t> </a:t>
            </a:r>
            <a:r>
              <a:rPr lang="cs-CZ" dirty="0">
                <a:cs typeface="Times New Roman" pitchFamily="18" charset="0"/>
                <a:sym typeface="Symbol" pitchFamily="18" charset="2"/>
              </a:rPr>
              <a:t>karbonát ze silikátů, který</a:t>
            </a:r>
          </a:p>
          <a:p>
            <a:pPr eaLnBrk="0" hangingPunct="0"/>
            <a:r>
              <a:rPr lang="cs-CZ" dirty="0">
                <a:cs typeface="Times New Roman" pitchFamily="18" charset="0"/>
                <a:sym typeface="Symbol" pitchFamily="18" charset="2"/>
              </a:rPr>
              <a:t>   zůstává při povrchu spraše,</a:t>
            </a:r>
            <a:r>
              <a:rPr lang="cs-CZ" dirty="0">
                <a:sym typeface="Symbol" pitchFamily="18" charset="2"/>
              </a:rPr>
              <a:t> </a:t>
            </a:r>
            <a:r>
              <a:rPr lang="cs-CZ" dirty="0">
                <a:cs typeface="Times New Roman" pitchFamily="18" charset="0"/>
                <a:sym typeface="Symbol" pitchFamily="18" charset="2"/>
              </a:rPr>
              <a:t>činnost </a:t>
            </a:r>
            <a:r>
              <a:rPr lang="cs-CZ" dirty="0" err="1">
                <a:cs typeface="Times New Roman" pitchFamily="18" charset="0"/>
                <a:sym typeface="Symbol" pitchFamily="18" charset="2"/>
              </a:rPr>
              <a:t>mikroogranizmů</a:t>
            </a:r>
            <a:endParaRPr lang="cs-CZ" dirty="0"/>
          </a:p>
          <a:p>
            <a:pPr eaLnBrk="0" hangingPunct="0">
              <a:buFontTx/>
              <a:buChar char="•"/>
            </a:pPr>
            <a:r>
              <a:rPr lang="cs-CZ" dirty="0">
                <a:cs typeface="Times New Roman" pitchFamily="18" charset="0"/>
              </a:rPr>
              <a:t> vysoká pórovitost, sloupcovitá odlučnost, bez</a:t>
            </a:r>
            <a:r>
              <a:rPr lang="cs-CZ" dirty="0"/>
              <a:t> </a:t>
            </a:r>
            <a:r>
              <a:rPr lang="cs-CZ" dirty="0" smtClean="0">
                <a:cs typeface="Times New Roman" pitchFamily="18" charset="0"/>
              </a:rPr>
              <a:t>výrazného zvrstvení</a:t>
            </a:r>
            <a:endParaRPr lang="cs-CZ" dirty="0"/>
          </a:p>
          <a:p>
            <a:pPr eaLnBrk="0" hangingPunct="0">
              <a:spcBef>
                <a:spcPct val="50000"/>
              </a:spcBef>
              <a:buFontTx/>
              <a:buChar char="•"/>
            </a:pPr>
            <a:r>
              <a:rPr lang="cs-CZ" dirty="0"/>
              <a:t> </a:t>
            </a:r>
            <a:r>
              <a:rPr lang="cs-CZ" dirty="0">
                <a:cs typeface="Times New Roman" pitchFamily="18" charset="0"/>
              </a:rPr>
              <a:t>chladná období pleistocénu, </a:t>
            </a:r>
            <a:r>
              <a:rPr lang="cs-CZ" dirty="0" err="1">
                <a:cs typeface="Times New Roman" pitchFamily="18" charset="0"/>
              </a:rPr>
              <a:t>periglaciální</a:t>
            </a:r>
            <a:r>
              <a:rPr lang="cs-CZ" dirty="0">
                <a:cs typeface="Times New Roman" pitchFamily="18" charset="0"/>
              </a:rPr>
              <a:t> podmínky</a:t>
            </a:r>
          </a:p>
          <a:p>
            <a:pPr eaLnBrk="0" hangingPunct="0">
              <a:spcBef>
                <a:spcPct val="50000"/>
              </a:spcBef>
              <a:buFontTx/>
              <a:buChar char="•"/>
            </a:pPr>
            <a:r>
              <a:rPr lang="cs-CZ" dirty="0">
                <a:cs typeface="Times New Roman" pitchFamily="18" charset="0"/>
              </a:rPr>
              <a:t> zrnitost závisí na vzdálenosti od říční nivy, zdroj písku</a:t>
            </a:r>
          </a:p>
          <a:p>
            <a:pPr eaLnBrk="0" hangingPunct="0">
              <a:spcBef>
                <a:spcPct val="50000"/>
              </a:spcBef>
              <a:buFontTx/>
              <a:buChar char="•"/>
            </a:pPr>
            <a:r>
              <a:rPr lang="cs-CZ" dirty="0">
                <a:cs typeface="Times New Roman" pitchFamily="18" charset="0"/>
              </a:rPr>
              <a:t> </a:t>
            </a:r>
            <a:r>
              <a:rPr lang="cs-CZ" dirty="0" err="1">
                <a:cs typeface="Times New Roman" pitchFamily="18" charset="0"/>
              </a:rPr>
              <a:t>proveniece</a:t>
            </a:r>
            <a:r>
              <a:rPr lang="cs-CZ" dirty="0">
                <a:cs typeface="Times New Roman" pitchFamily="18" charset="0"/>
              </a:rPr>
              <a:t> spraší dle těžkých minerálů, v ČR řádově kilometry, desítky kilometrů, Ukrajina a Asie stovky tisíce kilometrů</a:t>
            </a:r>
          </a:p>
          <a:p>
            <a:pPr eaLnBrk="0" hangingPunct="0">
              <a:spcBef>
                <a:spcPct val="50000"/>
              </a:spcBef>
            </a:pPr>
            <a:endParaRPr lang="cs-CZ" sz="2800" dirty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1148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2506" y="0"/>
            <a:ext cx="91069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8882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Text Box 4"/>
          <p:cNvSpPr txBox="1">
            <a:spLocks noChangeArrowheads="1"/>
          </p:cNvSpPr>
          <p:nvPr/>
        </p:nvSpPr>
        <p:spPr bwMode="auto">
          <a:xfrm>
            <a:off x="1775520" y="404665"/>
            <a:ext cx="6985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cs-CZ" sz="4000" dirty="0">
                <a:latin typeface="+mj-lt"/>
              </a:rPr>
              <a:t>Mořské prostředí v kvartéru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586" y="1363578"/>
            <a:ext cx="8706292" cy="4668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92864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36226" name="Picture 2" descr="Full-size image (216 K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0"/>
            <a:ext cx="8425830" cy="5850802"/>
          </a:xfrm>
          <a:prstGeom prst="rect">
            <a:avLst/>
          </a:prstGeom>
          <a:noFill/>
        </p:spPr>
      </p:pic>
      <p:sp>
        <p:nvSpPr>
          <p:cNvPr id="5" name="TextovéPole 4"/>
          <p:cNvSpPr txBox="1"/>
          <p:nvPr/>
        </p:nvSpPr>
        <p:spPr>
          <a:xfrm>
            <a:off x="1631504" y="5934670"/>
            <a:ext cx="84249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Haase</a:t>
            </a:r>
            <a:r>
              <a:rPr lang="en-US" dirty="0"/>
              <a:t> D. Fink J. </a:t>
            </a:r>
            <a:r>
              <a:rPr lang="en-US" dirty="0" err="1"/>
              <a:t>Haase</a:t>
            </a:r>
            <a:r>
              <a:rPr lang="en-US" dirty="0"/>
              <a:t> G. </a:t>
            </a:r>
            <a:r>
              <a:rPr lang="en-US" dirty="0" err="1"/>
              <a:t>Ruske</a:t>
            </a:r>
            <a:r>
              <a:rPr lang="en-US" dirty="0"/>
              <a:t> R. </a:t>
            </a:r>
            <a:r>
              <a:rPr lang="en-US" dirty="0" err="1"/>
              <a:t>Pecsi</a:t>
            </a:r>
            <a:r>
              <a:rPr lang="en-US" dirty="0"/>
              <a:t> M. Richter H. </a:t>
            </a:r>
            <a:r>
              <a:rPr lang="en-US" dirty="0" err="1"/>
              <a:t>Altermann</a:t>
            </a:r>
            <a:r>
              <a:rPr lang="en-US" dirty="0"/>
              <a:t> M. and </a:t>
            </a:r>
            <a:r>
              <a:rPr lang="en-US" dirty="0" err="1"/>
              <a:t>Jager</a:t>
            </a:r>
            <a:r>
              <a:rPr lang="en-US" dirty="0"/>
              <a:t> K.-D. (2007): Loess in Europe - its spatial distribution based on a European Loess Map, scale 1:2,500,000, Quaternary Science Reviews, 26, 1301–1312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4316805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1524000" y="457200"/>
            <a:ext cx="9144000" cy="6400800"/>
            <a:chOff x="0" y="288"/>
            <a:chExt cx="5760" cy="4032"/>
          </a:xfrm>
        </p:grpSpPr>
        <p:pic>
          <p:nvPicPr>
            <p:cNvPr id="16387" name="Picture 3" descr="sprase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761"/>
              <a:ext cx="5760" cy="3415"/>
            </a:xfrm>
            <a:prstGeom prst="rect">
              <a:avLst/>
            </a:prstGeom>
            <a:noFill/>
          </p:spPr>
        </p:pic>
        <p:sp>
          <p:nvSpPr>
            <p:cNvPr id="16388" name="Rectangle 4"/>
            <p:cNvSpPr>
              <a:spLocks noChangeArrowheads="1"/>
            </p:cNvSpPr>
            <p:nvPr/>
          </p:nvSpPr>
          <p:spPr bwMode="auto">
            <a:xfrm>
              <a:off x="1392" y="288"/>
              <a:ext cx="326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cs-CZ">
                  <a:latin typeface="Arial" charset="0"/>
                </a:rPr>
                <a:t>Rozšíření eolických sedimentů v Československu</a:t>
              </a:r>
            </a:p>
          </p:txBody>
        </p:sp>
        <p:sp>
          <p:nvSpPr>
            <p:cNvPr id="16389" name="Rectangle 5"/>
            <p:cNvSpPr>
              <a:spLocks noChangeArrowheads="1"/>
            </p:cNvSpPr>
            <p:nvPr/>
          </p:nvSpPr>
          <p:spPr bwMode="auto">
            <a:xfrm>
              <a:off x="5086" y="4147"/>
              <a:ext cx="674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cs-CZ" sz="1200">
                  <a:latin typeface="Arial" charset="0"/>
                </a:rPr>
                <a:t>Ložek (1973)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2209102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yklu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79864" y="762000"/>
            <a:ext cx="4213225" cy="6096000"/>
          </a:xfrm>
          <a:prstGeom prst="rect">
            <a:avLst/>
          </a:prstGeom>
          <a:noFill/>
        </p:spPr>
      </p:pic>
      <p:sp>
        <p:nvSpPr>
          <p:cNvPr id="22531" name="Rectangle 3"/>
          <p:cNvSpPr>
            <a:spLocks noChangeArrowheads="1"/>
          </p:cNvSpPr>
          <p:nvPr/>
        </p:nvSpPr>
        <p:spPr bwMode="auto">
          <a:xfrm>
            <a:off x="3733800" y="228601"/>
            <a:ext cx="48450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>
                <a:latin typeface="Arial" charset="0"/>
              </a:rPr>
              <a:t>Klimatický cyklus vzniku spraší a fosilních půd</a:t>
            </a:r>
          </a:p>
        </p:txBody>
      </p:sp>
      <p:sp>
        <p:nvSpPr>
          <p:cNvPr id="22532" name="Rectangle 4"/>
          <p:cNvSpPr>
            <a:spLocks noChangeArrowheads="1"/>
          </p:cNvSpPr>
          <p:nvPr/>
        </p:nvSpPr>
        <p:spPr bwMode="auto">
          <a:xfrm>
            <a:off x="9598026" y="6583364"/>
            <a:ext cx="106997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 sz="1200">
                <a:latin typeface="Arial" charset="0"/>
              </a:rPr>
              <a:t>Ložek (1973)</a:t>
            </a:r>
          </a:p>
        </p:txBody>
      </p:sp>
    </p:spTree>
    <p:extLst>
      <p:ext uri="{BB962C8B-B14F-4D97-AF65-F5344CB8AC3E}">
        <p14:creationId xmlns:p14="http://schemas.microsoft.com/office/powerpoint/2010/main" val="126213710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sprase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838201"/>
            <a:ext cx="6096000" cy="4976813"/>
          </a:xfrm>
          <a:prstGeom prst="rect">
            <a:avLst/>
          </a:prstGeom>
          <a:noFill/>
        </p:spPr>
      </p:pic>
      <p:sp>
        <p:nvSpPr>
          <p:cNvPr id="30723" name="Rectangle 3"/>
          <p:cNvSpPr>
            <a:spLocks noChangeArrowheads="1"/>
          </p:cNvSpPr>
          <p:nvPr/>
        </p:nvSpPr>
        <p:spPr bwMode="auto">
          <a:xfrm>
            <a:off x="2743200" y="228601"/>
            <a:ext cx="39560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>
                <a:latin typeface="Arial" charset="0"/>
              </a:rPr>
              <a:t>Sprašový profil v Dolních Věstonicích</a:t>
            </a:r>
          </a:p>
        </p:txBody>
      </p:sp>
      <p:sp>
        <p:nvSpPr>
          <p:cNvPr id="30724" name="Rectangle 4"/>
          <p:cNvSpPr>
            <a:spLocks noChangeArrowheads="1"/>
          </p:cNvSpPr>
          <p:nvPr/>
        </p:nvSpPr>
        <p:spPr bwMode="auto">
          <a:xfrm>
            <a:off x="1524001" y="5791200"/>
            <a:ext cx="106997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 sz="1200">
                <a:latin typeface="Arial" charset="0"/>
              </a:rPr>
              <a:t>Ložek (1973)</a:t>
            </a:r>
          </a:p>
        </p:txBody>
      </p:sp>
      <p:pic>
        <p:nvPicPr>
          <p:cNvPr id="3072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80176" y="116632"/>
            <a:ext cx="2016224" cy="62806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0726" name="Text Box 6"/>
          <p:cNvSpPr txBox="1">
            <a:spLocks noChangeArrowheads="1"/>
          </p:cNvSpPr>
          <p:nvPr/>
        </p:nvSpPr>
        <p:spPr bwMode="auto">
          <a:xfrm>
            <a:off x="8040217" y="6453336"/>
            <a:ext cx="1350963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 sz="1200" dirty="0">
                <a:latin typeface="Arial" charset="0"/>
              </a:rPr>
              <a:t>Fuchs </a:t>
            </a:r>
            <a:r>
              <a:rPr lang="cs-CZ" sz="1200" dirty="0" err="1">
                <a:latin typeface="Arial" charset="0"/>
              </a:rPr>
              <a:t>et</a:t>
            </a:r>
            <a:r>
              <a:rPr lang="cs-CZ" sz="1200" dirty="0">
                <a:latin typeface="Arial" charset="0"/>
              </a:rPr>
              <a:t> </a:t>
            </a:r>
            <a:r>
              <a:rPr lang="cs-CZ" sz="1200" dirty="0" err="1">
                <a:latin typeface="Arial" charset="0"/>
              </a:rPr>
              <a:t>al</a:t>
            </a:r>
            <a:r>
              <a:rPr lang="cs-CZ" sz="1200" dirty="0">
                <a:latin typeface="Arial" charset="0"/>
              </a:rPr>
              <a:t>. 2012</a:t>
            </a:r>
            <a:endParaRPr lang="en-US" sz="12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3173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4" name="Picture 4" descr="red_hil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63750" y="1455738"/>
            <a:ext cx="8135938" cy="4710112"/>
          </a:xfrm>
          <a:prstGeom prst="rect">
            <a:avLst/>
          </a:prstGeom>
          <a:noFill/>
        </p:spPr>
      </p:pic>
      <p:sp>
        <p:nvSpPr>
          <p:cNvPr id="87045" name="Text Box 5"/>
          <p:cNvSpPr txBox="1">
            <a:spLocks noChangeArrowheads="1"/>
          </p:cNvSpPr>
          <p:nvPr/>
        </p:nvSpPr>
        <p:spPr bwMode="auto">
          <a:xfrm>
            <a:off x="3700464" y="43815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cs-CZ"/>
          </a:p>
        </p:txBody>
      </p:sp>
      <p:sp>
        <p:nvSpPr>
          <p:cNvPr id="87046" name="Text Box 6"/>
          <p:cNvSpPr txBox="1">
            <a:spLocks noChangeArrowheads="1"/>
          </p:cNvSpPr>
          <p:nvPr/>
        </p:nvSpPr>
        <p:spPr bwMode="auto">
          <a:xfrm>
            <a:off x="2351089" y="549275"/>
            <a:ext cx="519347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/>
              <a:t>Komplex spraší a fosilních půd - Červený kopec v Brně</a:t>
            </a:r>
          </a:p>
        </p:txBody>
      </p:sp>
      <p:sp>
        <p:nvSpPr>
          <p:cNvPr id="87047" name="Text Box 7"/>
          <p:cNvSpPr txBox="1">
            <a:spLocks noChangeArrowheads="1"/>
          </p:cNvSpPr>
          <p:nvPr/>
        </p:nvSpPr>
        <p:spPr bwMode="auto">
          <a:xfrm>
            <a:off x="9623426" y="6308726"/>
            <a:ext cx="96449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 sz="1200"/>
              <a:t>Kukla (1975)</a:t>
            </a:r>
          </a:p>
        </p:txBody>
      </p:sp>
    </p:spTree>
    <p:extLst>
      <p:ext uri="{BB962C8B-B14F-4D97-AF65-F5344CB8AC3E}">
        <p14:creationId xmlns:p14="http://schemas.microsoft.com/office/powerpoint/2010/main" val="200680762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0210"/>
            <a:ext cx="6302907" cy="6617368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2315" y="1801897"/>
            <a:ext cx="6489812" cy="4895681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6353012" y="134483"/>
            <a:ext cx="496469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Middle </a:t>
            </a:r>
            <a:r>
              <a:rPr lang="en-US" dirty="0" err="1" smtClean="0"/>
              <a:t>Pleniglacial</a:t>
            </a:r>
            <a:r>
              <a:rPr lang="en-US" dirty="0" smtClean="0"/>
              <a:t> </a:t>
            </a:r>
            <a:r>
              <a:rPr lang="en-US" dirty="0" err="1" smtClean="0"/>
              <a:t>pedogenesis</a:t>
            </a:r>
            <a:r>
              <a:rPr lang="en-US" dirty="0" smtClean="0"/>
              <a:t> on the northwestern edge of the Carpathian basin: A multidisciplinary investigation of the </a:t>
            </a:r>
            <a:r>
              <a:rPr lang="en-US" dirty="0" err="1" smtClean="0"/>
              <a:t>Bíňa</a:t>
            </a:r>
            <a:r>
              <a:rPr lang="en-US" dirty="0" smtClean="0"/>
              <a:t> </a:t>
            </a:r>
            <a:r>
              <a:rPr lang="en-US" dirty="0" err="1" smtClean="0"/>
              <a:t>pedo</a:t>
            </a:r>
            <a:r>
              <a:rPr lang="en-US" dirty="0" smtClean="0"/>
              <a:t>-sedimentary section, SW Slovakia</a:t>
            </a:r>
            <a:endParaRPr lang="cs-CZ" dirty="0" smtClean="0"/>
          </a:p>
          <a:p>
            <a:r>
              <a:rPr lang="cs-CZ" dirty="0" smtClean="0"/>
              <a:t>Hošek et al. 2017 3Paleo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369298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5" name="Rectangle 1027"/>
          <p:cNvSpPr>
            <a:spLocks noChangeArrowheads="1"/>
          </p:cNvSpPr>
          <p:nvPr/>
        </p:nvSpPr>
        <p:spPr bwMode="auto">
          <a:xfrm>
            <a:off x="4044951" y="228600"/>
            <a:ext cx="330898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 dirty="0">
                <a:latin typeface="+mj-lt"/>
              </a:rPr>
              <a:t>Sprašový profil v </a:t>
            </a:r>
            <a:r>
              <a:rPr lang="cs-CZ" dirty="0" err="1">
                <a:latin typeface="+mj-lt"/>
              </a:rPr>
              <a:t>Bíňa</a:t>
            </a:r>
            <a:r>
              <a:rPr lang="cs-CZ" dirty="0">
                <a:latin typeface="+mj-lt"/>
              </a:rPr>
              <a:t> (Slovensko)</a:t>
            </a:r>
          </a:p>
        </p:txBody>
      </p:sp>
      <p:sp>
        <p:nvSpPr>
          <p:cNvPr id="59396" name="Rectangle 1028"/>
          <p:cNvSpPr>
            <a:spLocks noChangeArrowheads="1"/>
          </p:cNvSpPr>
          <p:nvPr/>
        </p:nvSpPr>
        <p:spPr bwMode="auto">
          <a:xfrm>
            <a:off x="8382000" y="6583364"/>
            <a:ext cx="979488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 sz="1200">
                <a:latin typeface="Arial" charset="0"/>
              </a:rPr>
              <a:t>Foto L. Lisá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00" y="0"/>
            <a:ext cx="5143500" cy="685800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868" y="0"/>
            <a:ext cx="4552815" cy="6761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381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 Box 2"/>
          <p:cNvSpPr txBox="1">
            <a:spLocks noChangeArrowheads="1"/>
          </p:cNvSpPr>
          <p:nvPr/>
        </p:nvSpPr>
        <p:spPr bwMode="auto">
          <a:xfrm>
            <a:off x="2135560" y="332657"/>
            <a:ext cx="285115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</a:pPr>
            <a:r>
              <a:rPr lang="cs-CZ" sz="3200" dirty="0"/>
              <a:t>Váté písky</a:t>
            </a:r>
          </a:p>
        </p:txBody>
      </p:sp>
      <p:pic>
        <p:nvPicPr>
          <p:cNvPr id="199681" name="Picture 1" descr="K:\sKEN\příklady\FOTKY-Geomorf\DSCF11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03713" y="1484784"/>
            <a:ext cx="6656288" cy="499221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09882886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poust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1295401"/>
            <a:ext cx="9144000" cy="5465763"/>
          </a:xfrm>
          <a:prstGeom prst="rect">
            <a:avLst/>
          </a:prstGeom>
          <a:noFill/>
        </p:spPr>
      </p:pic>
      <p:sp>
        <p:nvSpPr>
          <p:cNvPr id="36867" name="Rectangle 3"/>
          <p:cNvSpPr>
            <a:spLocks noChangeArrowheads="1"/>
          </p:cNvSpPr>
          <p:nvPr/>
        </p:nvSpPr>
        <p:spPr bwMode="auto">
          <a:xfrm>
            <a:off x="3733800" y="609601"/>
            <a:ext cx="4953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cs-CZ">
                <a:latin typeface="Arial" charset="0"/>
              </a:rPr>
              <a:t>Rozšíření oblastí s výskytem eolických písků</a:t>
            </a:r>
          </a:p>
        </p:txBody>
      </p:sp>
      <p:sp>
        <p:nvSpPr>
          <p:cNvPr id="36868" name="Rectangle 4"/>
          <p:cNvSpPr>
            <a:spLocks noChangeArrowheads="1"/>
          </p:cNvSpPr>
          <p:nvPr/>
        </p:nvSpPr>
        <p:spPr bwMode="auto">
          <a:xfrm>
            <a:off x="8761414" y="6583364"/>
            <a:ext cx="1906587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 sz="1200">
                <a:latin typeface="Arial" charset="0"/>
                <a:cs typeface="Times New Roman" pitchFamily="18" charset="0"/>
              </a:rPr>
              <a:t>Monroe</a:t>
            </a:r>
            <a:r>
              <a:rPr lang="cs-CZ" sz="1200">
                <a:latin typeface="Arial" charset="0"/>
              </a:rPr>
              <a:t>, </a:t>
            </a:r>
            <a:r>
              <a:rPr lang="cs-CZ" sz="1200">
                <a:latin typeface="Arial" charset="0"/>
                <a:cs typeface="Times New Roman" pitchFamily="18" charset="0"/>
              </a:rPr>
              <a:t>Wicander </a:t>
            </a:r>
            <a:r>
              <a:rPr lang="cs-CZ" sz="1200">
                <a:latin typeface="Arial" charset="0"/>
              </a:rPr>
              <a:t>(</a:t>
            </a:r>
            <a:r>
              <a:rPr lang="cs-CZ" sz="1200">
                <a:latin typeface="Arial" charset="0"/>
                <a:cs typeface="Times New Roman" pitchFamily="18" charset="0"/>
              </a:rPr>
              <a:t>1997</a:t>
            </a:r>
            <a:r>
              <a:rPr lang="cs-CZ" sz="1200">
                <a:latin typeface="Arial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156353420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ext Box 2"/>
          <p:cNvSpPr txBox="1">
            <a:spLocks noChangeArrowheads="1"/>
          </p:cNvSpPr>
          <p:nvPr/>
        </p:nvSpPr>
        <p:spPr bwMode="auto">
          <a:xfrm>
            <a:off x="1905000" y="403225"/>
            <a:ext cx="8305800" cy="5170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cs-CZ" sz="2400" b="1" dirty="0">
                <a:latin typeface="+mj-lt"/>
              </a:rPr>
              <a:t>                                   Nav</a:t>
            </a:r>
            <a:r>
              <a:rPr lang="cs-CZ" sz="2400" b="1" dirty="0">
                <a:latin typeface="+mj-lt"/>
                <a:cs typeface="Times New Roman" pitchFamily="18" charset="0"/>
              </a:rPr>
              <a:t>áté písky</a:t>
            </a:r>
            <a:endParaRPr lang="cs-CZ" sz="2400" dirty="0">
              <a:latin typeface="+mj-lt"/>
            </a:endParaRPr>
          </a:p>
          <a:p>
            <a:pPr>
              <a:lnSpc>
                <a:spcPct val="150000"/>
              </a:lnSpc>
              <a:buFontTx/>
              <a:buChar char="•"/>
            </a:pPr>
            <a:r>
              <a:rPr lang="cs-CZ" sz="2400" dirty="0">
                <a:latin typeface="+mj-lt"/>
              </a:rPr>
              <a:t>  </a:t>
            </a:r>
            <a:r>
              <a:rPr lang="cs-CZ" sz="2400" dirty="0">
                <a:latin typeface="+mj-lt"/>
                <a:cs typeface="Times New Roman" pitchFamily="18" charset="0"/>
              </a:rPr>
              <a:t>pouště, mořské pobřeží</a:t>
            </a:r>
            <a:endParaRPr lang="cs-CZ" sz="2400" dirty="0">
              <a:latin typeface="+mj-lt"/>
            </a:endParaRPr>
          </a:p>
          <a:p>
            <a:pPr>
              <a:lnSpc>
                <a:spcPct val="150000"/>
              </a:lnSpc>
              <a:buFontTx/>
              <a:buChar char="•"/>
            </a:pPr>
            <a:r>
              <a:rPr lang="cs-CZ" sz="2400" dirty="0">
                <a:latin typeface="+mj-lt"/>
              </a:rPr>
              <a:t>  pleistocén - </a:t>
            </a:r>
            <a:r>
              <a:rPr lang="cs-CZ" sz="2400" dirty="0">
                <a:latin typeface="+mj-lt"/>
                <a:cs typeface="Times New Roman" pitchFamily="18" charset="0"/>
              </a:rPr>
              <a:t>obnažený šelf, terasové sedimenty,</a:t>
            </a:r>
            <a:r>
              <a:rPr lang="cs-CZ" sz="2400" dirty="0">
                <a:latin typeface="+mj-lt"/>
              </a:rPr>
              <a:t> </a:t>
            </a:r>
            <a:r>
              <a:rPr lang="cs-CZ" sz="2400" dirty="0" err="1">
                <a:latin typeface="+mj-lt"/>
                <a:cs typeface="Times New Roman" pitchFamily="18" charset="0"/>
              </a:rPr>
              <a:t>glacifluviální</a:t>
            </a:r>
            <a:endParaRPr lang="cs-CZ" sz="2400" dirty="0">
              <a:latin typeface="+mj-lt"/>
            </a:endParaRPr>
          </a:p>
          <a:p>
            <a:pPr>
              <a:lnSpc>
                <a:spcPct val="150000"/>
              </a:lnSpc>
            </a:pPr>
            <a:r>
              <a:rPr lang="cs-CZ" sz="2400" dirty="0">
                <a:latin typeface="+mj-lt"/>
              </a:rPr>
              <a:t>   </a:t>
            </a:r>
            <a:r>
              <a:rPr lang="cs-CZ" sz="2400" dirty="0">
                <a:latin typeface="+mj-lt"/>
                <a:cs typeface="Times New Roman" pitchFamily="18" charset="0"/>
              </a:rPr>
              <a:t>sedimenty </a:t>
            </a:r>
            <a:endParaRPr lang="cs-CZ" sz="2400" dirty="0">
              <a:latin typeface="+mj-lt"/>
            </a:endParaRPr>
          </a:p>
          <a:p>
            <a:pPr>
              <a:lnSpc>
                <a:spcPct val="150000"/>
              </a:lnSpc>
              <a:buFontTx/>
              <a:buChar char="•"/>
            </a:pPr>
            <a:r>
              <a:rPr lang="cs-CZ" sz="2400" dirty="0">
                <a:latin typeface="+mj-lt"/>
              </a:rPr>
              <a:t>  </a:t>
            </a:r>
            <a:r>
              <a:rPr lang="cs-CZ" sz="2400" dirty="0">
                <a:latin typeface="+mj-lt"/>
                <a:cs typeface="Times New Roman" pitchFamily="18" charset="0"/>
              </a:rPr>
              <a:t>vznik na konci doby ledové (před rozvojem vegetace a půd)</a:t>
            </a:r>
            <a:endParaRPr lang="cs-CZ" sz="2400" dirty="0">
              <a:latin typeface="+mj-lt"/>
            </a:endParaRPr>
          </a:p>
          <a:p>
            <a:pPr>
              <a:lnSpc>
                <a:spcPct val="150000"/>
              </a:lnSpc>
            </a:pPr>
            <a:r>
              <a:rPr lang="cs-CZ" sz="2400" dirty="0">
                <a:latin typeface="+mj-lt"/>
              </a:rPr>
              <a:t>   </a:t>
            </a:r>
            <a:r>
              <a:rPr lang="cs-CZ" sz="2400" dirty="0">
                <a:latin typeface="+mj-lt"/>
                <a:cs typeface="Times New Roman" pitchFamily="18" charset="0"/>
              </a:rPr>
              <a:t>a v holocénu (v aridních oblastech)</a:t>
            </a:r>
            <a:endParaRPr lang="cs-CZ" sz="2400" dirty="0">
              <a:latin typeface="+mj-lt"/>
            </a:endParaRPr>
          </a:p>
          <a:p>
            <a:pPr>
              <a:lnSpc>
                <a:spcPct val="150000"/>
              </a:lnSpc>
              <a:buFontTx/>
              <a:buChar char="•"/>
            </a:pPr>
            <a:r>
              <a:rPr lang="cs-CZ" sz="2400" dirty="0" err="1">
                <a:latin typeface="+mj-lt"/>
              </a:rPr>
              <a:t>s</a:t>
            </a:r>
            <a:r>
              <a:rPr lang="cs-CZ" sz="2400" dirty="0" err="1">
                <a:latin typeface="+mj-lt"/>
                <a:cs typeface="Times New Roman" pitchFamily="18" charset="0"/>
              </a:rPr>
              <a:t>z</a:t>
            </a:r>
            <a:r>
              <a:rPr lang="cs-CZ" sz="2400" dirty="0">
                <a:latin typeface="+mj-lt"/>
                <a:cs typeface="Times New Roman" pitchFamily="18" charset="0"/>
              </a:rPr>
              <a:t>. Evropa (Británie, Belgie, Holandsko, Německo, Dánsko,</a:t>
            </a:r>
            <a:endParaRPr lang="cs-CZ" sz="2400" dirty="0">
              <a:latin typeface="+mj-lt"/>
            </a:endParaRPr>
          </a:p>
          <a:p>
            <a:pPr>
              <a:lnSpc>
                <a:spcPct val="150000"/>
              </a:lnSpc>
            </a:pPr>
            <a:r>
              <a:rPr lang="cs-CZ" sz="2400" dirty="0">
                <a:latin typeface="+mj-lt"/>
              </a:rPr>
              <a:t>   </a:t>
            </a:r>
            <a:r>
              <a:rPr lang="cs-CZ" sz="2400" dirty="0">
                <a:latin typeface="+mj-lt"/>
                <a:cs typeface="Times New Roman" pitchFamily="18" charset="0"/>
              </a:rPr>
              <a:t>Polsko) - většinou horizontálně zvrstvené písky (</a:t>
            </a:r>
            <a:r>
              <a:rPr lang="cs-CZ" sz="2400" dirty="0" err="1">
                <a:latin typeface="+mj-lt"/>
                <a:cs typeface="Times New Roman" pitchFamily="18" charset="0"/>
              </a:rPr>
              <a:t>cover</a:t>
            </a:r>
            <a:r>
              <a:rPr lang="cs-CZ" sz="2400" dirty="0">
                <a:latin typeface="+mj-lt"/>
              </a:rPr>
              <a:t> </a:t>
            </a:r>
            <a:r>
              <a:rPr lang="cs-CZ" sz="2400" dirty="0" err="1">
                <a:latin typeface="+mj-lt"/>
                <a:cs typeface="Times New Roman" pitchFamily="18" charset="0"/>
              </a:rPr>
              <a:t>sands</a:t>
            </a:r>
            <a:r>
              <a:rPr lang="cs-CZ" sz="2400" dirty="0">
                <a:latin typeface="+mj-lt"/>
                <a:cs typeface="Times New Roman" pitchFamily="18" charset="0"/>
              </a:rPr>
              <a:t>),</a:t>
            </a:r>
            <a:endParaRPr lang="cs-CZ" sz="2400" dirty="0">
              <a:latin typeface="+mj-lt"/>
            </a:endParaRPr>
          </a:p>
          <a:p>
            <a:pPr>
              <a:lnSpc>
                <a:spcPct val="150000"/>
              </a:lnSpc>
            </a:pPr>
            <a:r>
              <a:rPr lang="cs-CZ" sz="2400" dirty="0">
                <a:latin typeface="+mj-lt"/>
              </a:rPr>
              <a:t>   </a:t>
            </a:r>
            <a:r>
              <a:rPr lang="cs-CZ" sz="2400" dirty="0">
                <a:latin typeface="+mj-lt"/>
                <a:cs typeface="Times New Roman" pitchFamily="18" charset="0"/>
              </a:rPr>
              <a:t>směrem k V přibývá dun (zvyšuje se </a:t>
            </a:r>
            <a:r>
              <a:rPr lang="cs-CZ" sz="2400" dirty="0" err="1">
                <a:latin typeface="+mj-lt"/>
                <a:cs typeface="Times New Roman" pitchFamily="18" charset="0"/>
              </a:rPr>
              <a:t>aridita</a:t>
            </a:r>
            <a:r>
              <a:rPr lang="cs-CZ" sz="2400" dirty="0">
                <a:latin typeface="+mj-lt"/>
                <a:cs typeface="Times New Roman" pitchFamily="18" charset="0"/>
              </a:rPr>
              <a:t>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851137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3"/>
          <p:cNvSpPr>
            <a:spLocks noChangeArrowheads="1"/>
          </p:cNvSpPr>
          <p:nvPr/>
        </p:nvSpPr>
        <p:spPr bwMode="auto">
          <a:xfrm>
            <a:off x="2424113" y="541339"/>
            <a:ext cx="7632700" cy="42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cs-CZ" sz="2200" dirty="0">
                <a:latin typeface="+mj-lt"/>
              </a:rPr>
              <a:t>Oscilace mořské hladiny během posledních čtyř glaciálů</a:t>
            </a:r>
          </a:p>
        </p:txBody>
      </p:sp>
      <p:pic>
        <p:nvPicPr>
          <p:cNvPr id="7172" name="Picture 4" descr="ob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31951" y="1704975"/>
            <a:ext cx="8964613" cy="288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3" name="Text Box 5"/>
          <p:cNvSpPr txBox="1">
            <a:spLocks noChangeArrowheads="1"/>
          </p:cNvSpPr>
          <p:nvPr/>
        </p:nvSpPr>
        <p:spPr bwMode="auto">
          <a:xfrm>
            <a:off x="8832850" y="4652963"/>
            <a:ext cx="168668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 sz="1200">
                <a:latin typeface="Arial" charset="0"/>
              </a:rPr>
              <a:t>Labeyrie et al. (2003)</a:t>
            </a:r>
            <a:r>
              <a:rPr lang="cs-CZ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41015492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1905001" y="1143000"/>
            <a:ext cx="7826375" cy="5715000"/>
            <a:chOff x="240" y="0"/>
            <a:chExt cx="5314" cy="4320"/>
          </a:xfrm>
        </p:grpSpPr>
        <p:pic>
          <p:nvPicPr>
            <p:cNvPr id="38915" name="Picture 3" descr="mikro1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40" y="0"/>
              <a:ext cx="2530" cy="3312"/>
            </a:xfrm>
            <a:prstGeom prst="rect">
              <a:avLst/>
            </a:prstGeom>
            <a:noFill/>
          </p:spPr>
        </p:pic>
        <p:pic>
          <p:nvPicPr>
            <p:cNvPr id="38916" name="Picture 4" descr="mikro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128" y="1104"/>
              <a:ext cx="2426" cy="3216"/>
            </a:xfrm>
            <a:prstGeom prst="rect">
              <a:avLst/>
            </a:prstGeom>
            <a:noFill/>
          </p:spPr>
        </p:pic>
      </p:grpSp>
      <p:sp>
        <p:nvSpPr>
          <p:cNvPr id="38918" name="Rectangle 6"/>
          <p:cNvSpPr>
            <a:spLocks noChangeArrowheads="1"/>
          </p:cNvSpPr>
          <p:nvPr/>
        </p:nvSpPr>
        <p:spPr bwMode="auto">
          <a:xfrm>
            <a:off x="4419600" y="533401"/>
            <a:ext cx="3803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>
                <a:latin typeface="Arial" charset="0"/>
              </a:rPr>
              <a:t>Eolické opracování křemenných zrn</a:t>
            </a:r>
          </a:p>
        </p:txBody>
      </p:sp>
      <p:sp>
        <p:nvSpPr>
          <p:cNvPr id="38919" name="Rectangle 7"/>
          <p:cNvSpPr>
            <a:spLocks noChangeArrowheads="1"/>
          </p:cNvSpPr>
          <p:nvPr/>
        </p:nvSpPr>
        <p:spPr bwMode="auto">
          <a:xfrm>
            <a:off x="1524001" y="6583364"/>
            <a:ext cx="1738313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 sz="1200" dirty="0">
                <a:latin typeface="Arial" charset="0"/>
              </a:rPr>
              <a:t>Růžičková </a:t>
            </a:r>
            <a:r>
              <a:rPr lang="cs-CZ" sz="1200" dirty="0" err="1">
                <a:latin typeface="Arial" charset="0"/>
              </a:rPr>
              <a:t>et</a:t>
            </a:r>
            <a:r>
              <a:rPr lang="cs-CZ" sz="1200" dirty="0">
                <a:latin typeface="Arial" charset="0"/>
              </a:rPr>
              <a:t> </a:t>
            </a:r>
            <a:r>
              <a:rPr lang="cs-CZ" sz="1200" dirty="0" err="1">
                <a:latin typeface="Arial" charset="0"/>
              </a:rPr>
              <a:t>al</a:t>
            </a:r>
            <a:r>
              <a:rPr lang="cs-CZ" sz="1200" dirty="0">
                <a:latin typeface="Arial" charset="0"/>
              </a:rPr>
              <a:t>. (2003)</a:t>
            </a:r>
          </a:p>
        </p:txBody>
      </p:sp>
    </p:spTree>
    <p:extLst>
      <p:ext uri="{BB962C8B-B14F-4D97-AF65-F5344CB8AC3E}">
        <p14:creationId xmlns:p14="http://schemas.microsoft.com/office/powerpoint/2010/main" val="178761258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dun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7832" y="204537"/>
            <a:ext cx="3232484" cy="6517872"/>
          </a:xfrm>
          <a:prstGeom prst="rect">
            <a:avLst/>
          </a:prstGeom>
          <a:noFill/>
        </p:spPr>
      </p:pic>
      <p:sp>
        <p:nvSpPr>
          <p:cNvPr id="39939" name="Rectangle 3"/>
          <p:cNvSpPr>
            <a:spLocks noChangeArrowheads="1"/>
          </p:cNvSpPr>
          <p:nvPr/>
        </p:nvSpPr>
        <p:spPr bwMode="auto">
          <a:xfrm>
            <a:off x="5257800" y="304801"/>
            <a:ext cx="15557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>
                <a:latin typeface="Arial" charset="0"/>
              </a:rPr>
              <a:t>Pískové duny</a:t>
            </a:r>
          </a:p>
        </p:txBody>
      </p:sp>
      <p:pic>
        <p:nvPicPr>
          <p:cNvPr id="4" name="Picture 2" descr="dun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34526" y="671514"/>
            <a:ext cx="5403850" cy="59436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01300443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37250" name="Picture 2" descr="K:\sKEN\příklady\FOTKY-Geomorf\DSCF11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5640" y="1412776"/>
            <a:ext cx="7088336" cy="5316252"/>
          </a:xfrm>
          <a:prstGeom prst="rect">
            <a:avLst/>
          </a:prstGeom>
          <a:noFill/>
        </p:spPr>
      </p:pic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919536" y="1"/>
            <a:ext cx="7772400" cy="1470025"/>
          </a:xfrm>
        </p:spPr>
        <p:txBody>
          <a:bodyPr>
            <a:normAutofit/>
          </a:bodyPr>
          <a:lstStyle/>
          <a:p>
            <a:pPr algn="l"/>
            <a:r>
              <a:rPr lang="cs-CZ" sz="2400" b="1" dirty="0" err="1"/>
              <a:t>Somotor</a:t>
            </a:r>
            <a:r>
              <a:rPr lang="cs-CZ" sz="2400" b="1" dirty="0"/>
              <a:t> – východní Slovensko</a:t>
            </a:r>
            <a:br>
              <a:rPr lang="cs-CZ" sz="2400" b="1" dirty="0"/>
            </a:br>
            <a:r>
              <a:rPr lang="cs-CZ" sz="2400" b="1" dirty="0" err="1"/>
              <a:t>mezidunová</a:t>
            </a:r>
            <a:r>
              <a:rPr lang="cs-CZ" sz="2400" b="1" dirty="0"/>
              <a:t> sníženina</a:t>
            </a:r>
          </a:p>
        </p:txBody>
      </p:sp>
    </p:spTree>
    <p:extLst>
      <p:ext uri="{BB962C8B-B14F-4D97-AF65-F5344CB8AC3E}">
        <p14:creationId xmlns:p14="http://schemas.microsoft.com/office/powerpoint/2010/main" val="614457105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ext Box 2"/>
          <p:cNvSpPr txBox="1">
            <a:spLocks noChangeArrowheads="1"/>
          </p:cNvSpPr>
          <p:nvPr/>
        </p:nvSpPr>
        <p:spPr bwMode="auto">
          <a:xfrm>
            <a:off x="1524000" y="1219200"/>
            <a:ext cx="9144000" cy="3016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cs-CZ" sz="2800" b="1" dirty="0"/>
              <a:t>                              </a:t>
            </a:r>
            <a:r>
              <a:rPr lang="cs-CZ" b="1" dirty="0"/>
              <a:t>Naváté písky v České republice</a:t>
            </a:r>
          </a:p>
          <a:p>
            <a:r>
              <a:rPr lang="cs-CZ" dirty="0"/>
              <a:t>V blízkosti vodních toků pokrývají nejmladší říční terasy, </a:t>
            </a:r>
          </a:p>
          <a:p>
            <a:r>
              <a:rPr lang="cs-CZ" dirty="0"/>
              <a:t>nejsou známi starší než z posledního glaciálu</a:t>
            </a:r>
          </a:p>
          <a:p>
            <a:endParaRPr lang="cs-CZ" dirty="0"/>
          </a:p>
          <a:p>
            <a:pPr>
              <a:lnSpc>
                <a:spcPct val="150000"/>
              </a:lnSpc>
              <a:buFontTx/>
              <a:buChar char="•"/>
            </a:pPr>
            <a:r>
              <a:rPr lang="cs-CZ" dirty="0"/>
              <a:t> </a:t>
            </a:r>
            <a:r>
              <a:rPr lang="cs-CZ" dirty="0">
                <a:cs typeface="Times New Roman" pitchFamily="18" charset="0"/>
              </a:rPr>
              <a:t>údolí velkých řek (Polabí, </a:t>
            </a:r>
            <a:r>
              <a:rPr lang="cs-CZ" dirty="0" err="1">
                <a:cs typeface="Times New Roman" pitchFamily="18" charset="0"/>
              </a:rPr>
              <a:t>j</a:t>
            </a:r>
            <a:r>
              <a:rPr lang="cs-CZ" dirty="0">
                <a:cs typeface="Times New Roman" pitchFamily="18" charset="0"/>
              </a:rPr>
              <a:t>. Morava, </a:t>
            </a:r>
            <a:r>
              <a:rPr lang="cs-CZ" dirty="0" err="1">
                <a:cs typeface="Times New Roman" pitchFamily="18" charset="0"/>
              </a:rPr>
              <a:t>j</a:t>
            </a:r>
            <a:r>
              <a:rPr lang="cs-CZ" dirty="0">
                <a:cs typeface="Times New Roman" pitchFamily="18" charset="0"/>
              </a:rPr>
              <a:t>. Čechy), duny na v.</a:t>
            </a:r>
            <a:r>
              <a:rPr lang="cs-CZ" dirty="0"/>
              <a:t> </a:t>
            </a:r>
            <a:r>
              <a:rPr lang="cs-CZ" dirty="0">
                <a:cs typeface="Times New Roman" pitchFamily="18" charset="0"/>
              </a:rPr>
              <a:t>březích</a:t>
            </a:r>
            <a:endParaRPr lang="cs-CZ" dirty="0"/>
          </a:p>
          <a:p>
            <a:pPr>
              <a:lnSpc>
                <a:spcPct val="150000"/>
              </a:lnSpc>
              <a:buFontTx/>
              <a:buChar char="•"/>
            </a:pPr>
            <a:r>
              <a:rPr lang="cs-CZ" dirty="0"/>
              <a:t> na</a:t>
            </a:r>
            <a:r>
              <a:rPr lang="cs-CZ" dirty="0">
                <a:cs typeface="Times New Roman" pitchFamily="18" charset="0"/>
              </a:rPr>
              <a:t>váté písky nevápnité, vápnité (pokryté stepní vegetací) </a:t>
            </a:r>
            <a:r>
              <a:rPr lang="cs-CZ" dirty="0"/>
              <a:t>- </a:t>
            </a:r>
            <a:r>
              <a:rPr lang="cs-CZ" dirty="0" err="1">
                <a:cs typeface="Times New Roman" pitchFamily="18" charset="0"/>
              </a:rPr>
              <a:t>jv</a:t>
            </a:r>
            <a:r>
              <a:rPr lang="cs-CZ" dirty="0">
                <a:cs typeface="Times New Roman" pitchFamily="18" charset="0"/>
              </a:rPr>
              <a:t>. Morava</a:t>
            </a:r>
          </a:p>
          <a:p>
            <a:pPr>
              <a:lnSpc>
                <a:spcPct val="150000"/>
              </a:lnSpc>
              <a:buFontTx/>
              <a:buChar char="•"/>
            </a:pPr>
            <a:endParaRPr lang="cs-CZ" dirty="0">
              <a:cs typeface="Times New Roman" pitchFamily="18" charset="0"/>
            </a:endParaRPr>
          </a:p>
          <a:p>
            <a:pPr>
              <a:lnSpc>
                <a:spcPct val="150000"/>
              </a:lnSpc>
              <a:buFontTx/>
              <a:buChar char="•"/>
            </a:pPr>
            <a:r>
              <a:rPr lang="cs-CZ" dirty="0">
                <a:cs typeface="Times New Roman" pitchFamily="18" charset="0"/>
              </a:rPr>
              <a:t>Vápnité váté písky na východním Slovensku jsou </a:t>
            </a:r>
            <a:r>
              <a:rPr lang="cs-CZ" dirty="0" err="1">
                <a:cs typeface="Times New Roman" pitchFamily="18" charset="0"/>
              </a:rPr>
              <a:t>remodelované</a:t>
            </a:r>
            <a:r>
              <a:rPr lang="cs-CZ" dirty="0">
                <a:cs typeface="Times New Roman" pitchFamily="18" charset="0"/>
              </a:rPr>
              <a:t> fluviální sedimenty </a:t>
            </a:r>
          </a:p>
        </p:txBody>
      </p:sp>
    </p:spTree>
    <p:extLst>
      <p:ext uri="{BB962C8B-B14F-4D97-AF65-F5344CB8AC3E}">
        <p14:creationId xmlns:p14="http://schemas.microsoft.com/office/powerpoint/2010/main" val="235465608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vlkov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66701"/>
            <a:ext cx="8458200" cy="6484937"/>
          </a:xfrm>
          <a:prstGeom prst="rect">
            <a:avLst/>
          </a:prstGeom>
          <a:noFill/>
        </p:spPr>
      </p:pic>
      <p:sp>
        <p:nvSpPr>
          <p:cNvPr id="65539" name="Rectangle 3"/>
          <p:cNvSpPr>
            <a:spLocks noChangeArrowheads="1"/>
          </p:cNvSpPr>
          <p:nvPr/>
        </p:nvSpPr>
        <p:spPr bwMode="auto">
          <a:xfrm>
            <a:off x="8929688" y="6477000"/>
            <a:ext cx="1738312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 sz="1200">
                <a:latin typeface="Arial" charset="0"/>
              </a:rPr>
              <a:t>Růžičková et al. (2003)</a:t>
            </a:r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8021053" y="914398"/>
            <a:ext cx="4228221" cy="52322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cs-CZ" sz="2800" b="1" dirty="0"/>
              <a:t>        </a:t>
            </a:r>
            <a:r>
              <a:rPr lang="cs-CZ" b="1" dirty="0" smtClean="0"/>
              <a:t>Naváté </a:t>
            </a:r>
            <a:r>
              <a:rPr lang="cs-CZ" b="1" dirty="0"/>
              <a:t>písky v České republice</a:t>
            </a:r>
          </a:p>
          <a:p>
            <a:r>
              <a:rPr lang="cs-CZ" dirty="0"/>
              <a:t>V blízkosti vodních toků pokrývají nejmladší říční terasy, </a:t>
            </a:r>
          </a:p>
          <a:p>
            <a:r>
              <a:rPr lang="cs-CZ" dirty="0"/>
              <a:t>nejsou známi starší než z posledního glaciálu</a:t>
            </a:r>
          </a:p>
          <a:p>
            <a:endParaRPr lang="cs-CZ" dirty="0"/>
          </a:p>
          <a:p>
            <a:pPr>
              <a:lnSpc>
                <a:spcPct val="150000"/>
              </a:lnSpc>
              <a:buFontTx/>
              <a:buChar char="•"/>
            </a:pPr>
            <a:r>
              <a:rPr lang="cs-CZ" dirty="0"/>
              <a:t> </a:t>
            </a:r>
            <a:r>
              <a:rPr lang="cs-CZ" dirty="0">
                <a:cs typeface="Times New Roman" pitchFamily="18" charset="0"/>
              </a:rPr>
              <a:t>údolí velkých řek (Polabí, </a:t>
            </a:r>
            <a:r>
              <a:rPr lang="cs-CZ" dirty="0" err="1">
                <a:cs typeface="Times New Roman" pitchFamily="18" charset="0"/>
              </a:rPr>
              <a:t>j</a:t>
            </a:r>
            <a:r>
              <a:rPr lang="cs-CZ" dirty="0">
                <a:cs typeface="Times New Roman" pitchFamily="18" charset="0"/>
              </a:rPr>
              <a:t>. Morava, </a:t>
            </a:r>
            <a:r>
              <a:rPr lang="cs-CZ" dirty="0" err="1">
                <a:cs typeface="Times New Roman" pitchFamily="18" charset="0"/>
              </a:rPr>
              <a:t>j</a:t>
            </a:r>
            <a:r>
              <a:rPr lang="cs-CZ" dirty="0">
                <a:cs typeface="Times New Roman" pitchFamily="18" charset="0"/>
              </a:rPr>
              <a:t>. Čechy), duny na v.</a:t>
            </a:r>
            <a:r>
              <a:rPr lang="cs-CZ" dirty="0"/>
              <a:t> </a:t>
            </a:r>
            <a:r>
              <a:rPr lang="cs-CZ" dirty="0">
                <a:cs typeface="Times New Roman" pitchFamily="18" charset="0"/>
              </a:rPr>
              <a:t>březích</a:t>
            </a:r>
            <a:endParaRPr lang="cs-CZ" dirty="0"/>
          </a:p>
          <a:p>
            <a:pPr>
              <a:lnSpc>
                <a:spcPct val="150000"/>
              </a:lnSpc>
              <a:buFontTx/>
              <a:buChar char="•"/>
            </a:pPr>
            <a:r>
              <a:rPr lang="cs-CZ" dirty="0"/>
              <a:t> na</a:t>
            </a:r>
            <a:r>
              <a:rPr lang="cs-CZ" dirty="0">
                <a:cs typeface="Times New Roman" pitchFamily="18" charset="0"/>
              </a:rPr>
              <a:t>váté písky nevápnité, vápnité (pokryté stepní vegetací) </a:t>
            </a:r>
            <a:r>
              <a:rPr lang="cs-CZ" dirty="0"/>
              <a:t>- </a:t>
            </a:r>
            <a:r>
              <a:rPr lang="cs-CZ" dirty="0" err="1">
                <a:cs typeface="Times New Roman" pitchFamily="18" charset="0"/>
              </a:rPr>
              <a:t>jv</a:t>
            </a:r>
            <a:r>
              <a:rPr lang="cs-CZ" dirty="0">
                <a:cs typeface="Times New Roman" pitchFamily="18" charset="0"/>
              </a:rPr>
              <a:t>. Morava</a:t>
            </a:r>
          </a:p>
          <a:p>
            <a:pPr>
              <a:lnSpc>
                <a:spcPct val="150000"/>
              </a:lnSpc>
              <a:buFontTx/>
              <a:buChar char="•"/>
            </a:pPr>
            <a:endParaRPr lang="cs-CZ" dirty="0">
              <a:cs typeface="Times New Roman" pitchFamily="18" charset="0"/>
            </a:endParaRPr>
          </a:p>
          <a:p>
            <a:pPr>
              <a:lnSpc>
                <a:spcPct val="150000"/>
              </a:lnSpc>
              <a:buFontTx/>
              <a:buChar char="•"/>
            </a:pPr>
            <a:r>
              <a:rPr lang="cs-CZ" dirty="0">
                <a:cs typeface="Times New Roman" pitchFamily="18" charset="0"/>
              </a:rPr>
              <a:t>Vápnité váté písky na východním Slovensku jsou </a:t>
            </a:r>
            <a:r>
              <a:rPr lang="cs-CZ" dirty="0" err="1">
                <a:cs typeface="Times New Roman" pitchFamily="18" charset="0"/>
              </a:rPr>
              <a:t>remodelované</a:t>
            </a:r>
            <a:r>
              <a:rPr lang="cs-CZ" dirty="0">
                <a:cs typeface="Times New Roman" pitchFamily="18" charset="0"/>
              </a:rPr>
              <a:t> fluviální sedimenty </a:t>
            </a:r>
          </a:p>
        </p:txBody>
      </p:sp>
    </p:spTree>
    <p:extLst>
      <p:ext uri="{BB962C8B-B14F-4D97-AF65-F5344CB8AC3E}">
        <p14:creationId xmlns:p14="http://schemas.microsoft.com/office/powerpoint/2010/main" val="2456520726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20" name="Text Box 4"/>
          <p:cNvSpPr txBox="1">
            <a:spLocks noChangeArrowheads="1"/>
          </p:cNvSpPr>
          <p:nvPr/>
        </p:nvSpPr>
        <p:spPr bwMode="auto">
          <a:xfrm>
            <a:off x="2490712" y="476672"/>
            <a:ext cx="4195764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cs-CZ" sz="4000" dirty="0"/>
              <a:t>Svahové sedimenty</a:t>
            </a:r>
          </a:p>
          <a:p>
            <a:pPr algn="ctr"/>
            <a:endParaRPr lang="cs-CZ" sz="4000" dirty="0">
              <a:latin typeface="Times New Roman" pitchFamily="18" charset="0"/>
            </a:endParaRPr>
          </a:p>
          <a:p>
            <a:pPr algn="ctr"/>
            <a:endParaRPr lang="cs-CZ" sz="2000" dirty="0">
              <a:latin typeface="Times New Roman" pitchFamily="18" charset="0"/>
            </a:endParaRPr>
          </a:p>
          <a:p>
            <a:pPr algn="ctr"/>
            <a:endParaRPr lang="cs-CZ" sz="2000" dirty="0">
              <a:latin typeface="Times New Roman" pitchFamily="18" charset="0"/>
            </a:endParaRPr>
          </a:p>
        </p:txBody>
      </p:sp>
      <p:pic>
        <p:nvPicPr>
          <p:cNvPr id="182273" name="Picture 1" descr="C:\Users\petr\Documents\Spraš\DSC0104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58173" y="1084458"/>
            <a:ext cx="4032448" cy="5376597"/>
          </a:xfrm>
          <a:prstGeom prst="rect">
            <a:avLst/>
          </a:prstGeom>
          <a:noFill/>
        </p:spPr>
      </p:pic>
      <p:grpSp>
        <p:nvGrpSpPr>
          <p:cNvPr id="4" name="Group 1029"/>
          <p:cNvGrpSpPr>
            <a:grpSpLocks/>
          </p:cNvGrpSpPr>
          <p:nvPr/>
        </p:nvGrpSpPr>
        <p:grpSpPr bwMode="auto">
          <a:xfrm>
            <a:off x="951423" y="2618874"/>
            <a:ext cx="5735053" cy="4239126"/>
            <a:chOff x="-1008" y="-528"/>
            <a:chExt cx="5760" cy="3744"/>
          </a:xfrm>
        </p:grpSpPr>
        <p:pic>
          <p:nvPicPr>
            <p:cNvPr id="5" name="Picture 1026" descr="sesuv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-1008" y="-528"/>
              <a:ext cx="5760" cy="3726"/>
            </a:xfrm>
            <a:prstGeom prst="rect">
              <a:avLst/>
            </a:prstGeom>
            <a:noFill/>
          </p:spPr>
        </p:pic>
        <p:sp>
          <p:nvSpPr>
            <p:cNvPr id="6" name="Rectangle 1028"/>
            <p:cNvSpPr>
              <a:spLocks noChangeArrowheads="1"/>
            </p:cNvSpPr>
            <p:nvPr/>
          </p:nvSpPr>
          <p:spPr bwMode="auto">
            <a:xfrm>
              <a:off x="-1008" y="2736"/>
              <a:ext cx="5760" cy="48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cs-CZ"/>
            </a:p>
          </p:txBody>
        </p:sp>
      </p:grpSp>
    </p:spTree>
    <p:extLst>
      <p:ext uri="{BB962C8B-B14F-4D97-AF65-F5344CB8AC3E}">
        <p14:creationId xmlns:p14="http://schemas.microsoft.com/office/powerpoint/2010/main" val="901080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ext Box 2"/>
          <p:cNvSpPr txBox="1">
            <a:spLocks noChangeArrowheads="1"/>
          </p:cNvSpPr>
          <p:nvPr/>
        </p:nvSpPr>
        <p:spPr bwMode="auto">
          <a:xfrm>
            <a:off x="84222" y="689812"/>
            <a:ext cx="8016875" cy="3693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cs-CZ" dirty="0"/>
              <a:t>Svahové sedimenty (</a:t>
            </a:r>
            <a:r>
              <a:rPr lang="cs-CZ" dirty="0" err="1"/>
              <a:t>deluviální</a:t>
            </a:r>
            <a:r>
              <a:rPr lang="cs-CZ" dirty="0"/>
              <a:t>, </a:t>
            </a:r>
            <a:r>
              <a:rPr lang="cs-CZ" dirty="0" err="1"/>
              <a:t>colluvial</a:t>
            </a:r>
            <a:r>
              <a:rPr lang="cs-CZ" dirty="0"/>
              <a:t> </a:t>
            </a:r>
            <a:r>
              <a:rPr lang="cs-CZ" dirty="0" err="1"/>
              <a:t>deposits</a:t>
            </a:r>
            <a:r>
              <a:rPr lang="cs-CZ" dirty="0"/>
              <a:t>)</a:t>
            </a:r>
          </a:p>
          <a:p>
            <a:r>
              <a:rPr lang="cs-CZ" dirty="0"/>
              <a:t> </a:t>
            </a:r>
          </a:p>
          <a:p>
            <a:pPr>
              <a:buFontTx/>
              <a:buChar char="-"/>
            </a:pPr>
            <a:r>
              <a:rPr lang="cs-CZ" dirty="0"/>
              <a:t> transport podmíněn gravitací </a:t>
            </a:r>
          </a:p>
          <a:p>
            <a:r>
              <a:rPr lang="cs-CZ" dirty="0"/>
              <a:t>  roli hraje také voda, led, vítr, sklon svahu</a:t>
            </a:r>
          </a:p>
          <a:p>
            <a:r>
              <a:rPr lang="cs-CZ" dirty="0"/>
              <a:t> </a:t>
            </a:r>
          </a:p>
          <a:p>
            <a:endParaRPr lang="cs-CZ" dirty="0"/>
          </a:p>
          <a:p>
            <a:r>
              <a:rPr lang="cs-CZ" dirty="0"/>
              <a:t>Členění: gravitační </a:t>
            </a:r>
            <a:r>
              <a:rPr lang="cs-CZ" dirty="0" err="1"/>
              <a:t>s.s</a:t>
            </a:r>
            <a:r>
              <a:rPr lang="cs-CZ" dirty="0"/>
              <a:t>.</a:t>
            </a:r>
          </a:p>
          <a:p>
            <a:r>
              <a:rPr lang="cs-CZ" dirty="0"/>
              <a:t>              gravitační </a:t>
            </a:r>
            <a:r>
              <a:rPr lang="cs-CZ" dirty="0" err="1"/>
              <a:t>sesuvové</a:t>
            </a:r>
            <a:endParaRPr lang="cs-CZ" dirty="0"/>
          </a:p>
          <a:p>
            <a:r>
              <a:rPr lang="cs-CZ" dirty="0"/>
              <a:t>              gravitační ploužené</a:t>
            </a:r>
          </a:p>
          <a:p>
            <a:r>
              <a:rPr lang="cs-CZ" dirty="0"/>
              <a:t>              gravitační proudové </a:t>
            </a:r>
          </a:p>
          <a:p>
            <a:r>
              <a:rPr lang="cs-CZ" dirty="0"/>
              <a:t>              </a:t>
            </a:r>
            <a:r>
              <a:rPr lang="cs-CZ" dirty="0" err="1"/>
              <a:t>splachové</a:t>
            </a:r>
            <a:endParaRPr lang="cs-CZ" dirty="0"/>
          </a:p>
          <a:p>
            <a:endParaRPr lang="cs-CZ" dirty="0"/>
          </a:p>
          <a:p>
            <a:endParaRPr lang="cs-CZ" dirty="0">
              <a:latin typeface="Times New Roman" pitchFamily="18" charset="0"/>
            </a:endParaRPr>
          </a:p>
        </p:txBody>
      </p: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4981074" y="4251158"/>
            <a:ext cx="883920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cs-CZ" dirty="0"/>
              <a:t>Výskyt</a:t>
            </a:r>
          </a:p>
          <a:p>
            <a:r>
              <a:rPr lang="cs-CZ" dirty="0"/>
              <a:t> </a:t>
            </a:r>
          </a:p>
          <a:p>
            <a:pPr>
              <a:buFontTx/>
              <a:buChar char="-"/>
            </a:pPr>
            <a:r>
              <a:rPr lang="cs-CZ" dirty="0"/>
              <a:t> dynamický horský reliéf – sklony svahů do 40° </a:t>
            </a:r>
          </a:p>
          <a:p>
            <a:pPr>
              <a:buFontTx/>
              <a:buChar char="-"/>
            </a:pPr>
            <a:r>
              <a:rPr lang="cs-CZ" dirty="0"/>
              <a:t> skalní města v České křídové pánvi</a:t>
            </a:r>
          </a:p>
          <a:p>
            <a:pPr>
              <a:buFontTx/>
              <a:buChar char="-"/>
            </a:pPr>
            <a:r>
              <a:rPr lang="cs-CZ" dirty="0"/>
              <a:t> České středohoří</a:t>
            </a:r>
          </a:p>
          <a:p>
            <a:pPr>
              <a:buFontTx/>
              <a:buChar char="-"/>
            </a:pPr>
            <a:r>
              <a:rPr lang="cs-CZ" dirty="0"/>
              <a:t> krasové oblasti – sedimenty jeskynních vchodů (opady,</a:t>
            </a:r>
          </a:p>
          <a:p>
            <a:r>
              <a:rPr lang="cs-CZ" dirty="0"/>
              <a:t>  tmelené CaCO</a:t>
            </a:r>
            <a:r>
              <a:rPr lang="cs-CZ" baseline="-25000" dirty="0"/>
              <a:t>3</a:t>
            </a:r>
            <a:r>
              <a:rPr lang="cs-CZ" dirty="0"/>
              <a:t>).</a:t>
            </a:r>
            <a:endParaRPr lang="cs-CZ" baseline="-25000" dirty="0"/>
          </a:p>
          <a:p>
            <a:endParaRPr lang="cs-CZ" dirty="0"/>
          </a:p>
        </p:txBody>
      </p:sp>
      <p:pic>
        <p:nvPicPr>
          <p:cNvPr id="4" name="Picture 2" descr="sut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41685" y="376990"/>
            <a:ext cx="7250315" cy="260684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59077861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5" name="AutoShape 5" descr="ATT148649"/>
          <p:cNvSpPr>
            <a:spLocks noChangeAspect="1" noChangeArrowheads="1"/>
          </p:cNvSpPr>
          <p:nvPr/>
        </p:nvSpPr>
        <p:spPr bwMode="auto">
          <a:xfrm>
            <a:off x="2762250" y="-1052513"/>
            <a:ext cx="6667500" cy="8963026"/>
          </a:xfrm>
          <a:prstGeom prst="rect">
            <a:avLst/>
          </a:prstGeom>
          <a:noFill/>
        </p:spPr>
        <p:txBody>
          <a:bodyPr/>
          <a:lstStyle/>
          <a:p>
            <a:endParaRPr lang="cs-CZ"/>
          </a:p>
        </p:txBody>
      </p:sp>
      <p:sp>
        <p:nvSpPr>
          <p:cNvPr id="117767" name="AutoShape 7" descr="ATT148649"/>
          <p:cNvSpPr>
            <a:spLocks noChangeAspect="1" noChangeArrowheads="1"/>
          </p:cNvSpPr>
          <p:nvPr/>
        </p:nvSpPr>
        <p:spPr bwMode="auto">
          <a:xfrm>
            <a:off x="2762250" y="-1052513"/>
            <a:ext cx="6667500" cy="8963026"/>
          </a:xfrm>
          <a:prstGeom prst="rect">
            <a:avLst/>
          </a:prstGeom>
          <a:noFill/>
        </p:spPr>
        <p:txBody>
          <a:bodyPr/>
          <a:lstStyle/>
          <a:p>
            <a:endParaRPr lang="cs-CZ"/>
          </a:p>
        </p:txBody>
      </p:sp>
      <p:sp>
        <p:nvSpPr>
          <p:cNvPr id="117769" name="AutoShape 9" descr="ATT148649"/>
          <p:cNvSpPr>
            <a:spLocks noChangeAspect="1" noChangeArrowheads="1"/>
          </p:cNvSpPr>
          <p:nvPr/>
        </p:nvSpPr>
        <p:spPr bwMode="auto">
          <a:xfrm>
            <a:off x="2762250" y="-1052513"/>
            <a:ext cx="6667500" cy="8963026"/>
          </a:xfrm>
          <a:prstGeom prst="rect">
            <a:avLst/>
          </a:prstGeom>
          <a:noFill/>
        </p:spPr>
        <p:txBody>
          <a:bodyPr/>
          <a:lstStyle/>
          <a:p>
            <a:endParaRPr lang="cs-CZ"/>
          </a:p>
        </p:txBody>
      </p:sp>
      <p:sp>
        <p:nvSpPr>
          <p:cNvPr id="117771" name="AutoShape 11" descr="ATT148649"/>
          <p:cNvSpPr>
            <a:spLocks noChangeAspect="1" noChangeArrowheads="1"/>
          </p:cNvSpPr>
          <p:nvPr/>
        </p:nvSpPr>
        <p:spPr bwMode="auto">
          <a:xfrm>
            <a:off x="2762250" y="-1052513"/>
            <a:ext cx="6667500" cy="8963026"/>
          </a:xfrm>
          <a:prstGeom prst="rect">
            <a:avLst/>
          </a:prstGeom>
          <a:noFill/>
        </p:spPr>
        <p:txBody>
          <a:bodyPr/>
          <a:lstStyle/>
          <a:p>
            <a:endParaRPr lang="cs-CZ"/>
          </a:p>
        </p:txBody>
      </p:sp>
      <p:sp>
        <p:nvSpPr>
          <p:cNvPr id="117773" name="AutoShape 13" descr="ATT148649"/>
          <p:cNvSpPr>
            <a:spLocks noChangeAspect="1" noChangeArrowheads="1"/>
          </p:cNvSpPr>
          <p:nvPr/>
        </p:nvSpPr>
        <p:spPr bwMode="auto">
          <a:xfrm>
            <a:off x="2762250" y="-1052513"/>
            <a:ext cx="6667500" cy="8963026"/>
          </a:xfrm>
          <a:prstGeom prst="rect">
            <a:avLst/>
          </a:prstGeom>
          <a:noFill/>
        </p:spPr>
        <p:txBody>
          <a:bodyPr/>
          <a:lstStyle/>
          <a:p>
            <a:endParaRPr lang="cs-CZ"/>
          </a:p>
        </p:txBody>
      </p:sp>
      <p:sp>
        <p:nvSpPr>
          <p:cNvPr id="117775" name="AutoShape 15" descr="ATT148649"/>
          <p:cNvSpPr>
            <a:spLocks noChangeAspect="1" noChangeArrowheads="1"/>
          </p:cNvSpPr>
          <p:nvPr/>
        </p:nvSpPr>
        <p:spPr bwMode="auto">
          <a:xfrm>
            <a:off x="2762250" y="-1052513"/>
            <a:ext cx="6667500" cy="8963026"/>
          </a:xfrm>
          <a:prstGeom prst="rect">
            <a:avLst/>
          </a:prstGeom>
          <a:noFill/>
        </p:spPr>
        <p:txBody>
          <a:bodyPr/>
          <a:lstStyle/>
          <a:p>
            <a:endParaRPr lang="cs-CZ"/>
          </a:p>
        </p:txBody>
      </p:sp>
      <p:sp>
        <p:nvSpPr>
          <p:cNvPr id="117778" name="Text Box 18"/>
          <p:cNvSpPr txBox="1">
            <a:spLocks noChangeArrowheads="1"/>
          </p:cNvSpPr>
          <p:nvPr/>
        </p:nvSpPr>
        <p:spPr bwMode="auto">
          <a:xfrm>
            <a:off x="2063553" y="404664"/>
            <a:ext cx="264668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 dirty="0"/>
              <a:t>České středohoří D8, 2013</a:t>
            </a:r>
          </a:p>
        </p:txBody>
      </p:sp>
      <p:sp>
        <p:nvSpPr>
          <p:cNvPr id="117779" name="Text Box 19"/>
          <p:cNvSpPr txBox="1">
            <a:spLocks noChangeArrowheads="1"/>
          </p:cNvSpPr>
          <p:nvPr/>
        </p:nvSpPr>
        <p:spPr bwMode="auto">
          <a:xfrm>
            <a:off x="9264353" y="6581002"/>
            <a:ext cx="104477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 sz="1200" dirty="0"/>
              <a:t>www.</a:t>
            </a:r>
            <a:r>
              <a:rPr lang="cs-CZ" sz="1200" dirty="0" err="1"/>
              <a:t>idnes.cz</a:t>
            </a:r>
            <a:endParaRPr lang="cs-CZ" sz="1200" dirty="0"/>
          </a:p>
        </p:txBody>
      </p:sp>
      <p:pic>
        <p:nvPicPr>
          <p:cNvPr id="173058" name="Picture 2" descr="http://i.idnes.cz/13/062/cl6/ALH4bdc3c_sesuv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03512" y="1052736"/>
            <a:ext cx="8940790" cy="54006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2462213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12" t="23675" r="58279" b="23814"/>
          <a:stretch/>
        </p:blipFill>
        <p:spPr bwMode="auto">
          <a:xfrm>
            <a:off x="6174223" y="1248369"/>
            <a:ext cx="6017777" cy="5609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06347" y="189798"/>
            <a:ext cx="11935751" cy="1388149"/>
          </a:xfrm>
          <a:solidFill>
            <a:srgbClr val="FFFFFF">
              <a:alpha val="45097"/>
            </a:srgbClr>
          </a:solidFill>
        </p:spPr>
        <p:txBody>
          <a:bodyPr>
            <a:noAutofit/>
          </a:bodyPr>
          <a:lstStyle/>
          <a:p>
            <a:pPr>
              <a:buNone/>
            </a:pPr>
            <a:r>
              <a:rPr lang="en-US" altLang="cs-CZ" sz="1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Hybkaňa</a:t>
            </a:r>
            <a:r>
              <a:rPr lang="en-US" altLang="cs-CZ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– It is 11,5 depth former lake, </a:t>
            </a:r>
            <a:r>
              <a:rPr lang="en-US" altLang="cs-CZ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Vihorlat</a:t>
            </a:r>
            <a:r>
              <a:rPr lang="en-US" altLang="cs-CZ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cs-CZ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mts.</a:t>
            </a:r>
            <a:r>
              <a:rPr lang="en-US" altLang="cs-CZ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in 950 </a:t>
            </a:r>
            <a:r>
              <a:rPr lang="en-US" altLang="cs-CZ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m.a.s.l</a:t>
            </a:r>
            <a:r>
              <a:rPr lang="en-US" altLang="cs-CZ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buNone/>
            </a:pPr>
            <a:r>
              <a:rPr lang="en-US" altLang="cs-CZ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HÁJKOVÁ P., PAŘIL P., PETR L., CHATTOVÁ B., GRYGAR T. M., HEIRI O. (2016): A first </a:t>
            </a:r>
            <a:r>
              <a:rPr lang="en-US" altLang="cs-CZ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chironomid</a:t>
            </a:r>
            <a:r>
              <a:rPr lang="en-US" altLang="cs-CZ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-based summer temperature reconstruction (13-5 </a:t>
            </a:r>
            <a:r>
              <a:rPr lang="en-US" altLang="cs-CZ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ka</a:t>
            </a:r>
            <a:r>
              <a:rPr lang="en-US" altLang="cs-CZ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BP) around 49 degrees N in inland Europe compared with local lake development, Quaternary Science Reviews, 141,  94-111</a:t>
            </a:r>
            <a:endParaRPr lang="en-US" altLang="cs-CZ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00" name="AutoShape 6"/>
          <p:cNvSpPr>
            <a:spLocks noChangeArrowheads="1"/>
          </p:cNvSpPr>
          <p:nvPr/>
        </p:nvSpPr>
        <p:spPr bwMode="auto">
          <a:xfrm rot="1178487">
            <a:off x="8969065" y="3010028"/>
            <a:ext cx="819150" cy="150812"/>
          </a:xfrm>
          <a:prstGeom prst="rightArrow">
            <a:avLst>
              <a:gd name="adj1" fmla="val 50000"/>
              <a:gd name="adj2" fmla="val 20708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cs-CZ" altLang="cs-CZ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73" t="504" r="13388" b="1356"/>
          <a:stretch/>
        </p:blipFill>
        <p:spPr>
          <a:xfrm>
            <a:off x="0" y="1248369"/>
            <a:ext cx="6192441" cy="5609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12766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 smtClean="0"/>
          </a:p>
        </p:txBody>
      </p:sp>
      <p:sp>
        <p:nvSpPr>
          <p:cNvPr id="6147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cs-CZ" altLang="cs-CZ" smtClean="0"/>
          </a:p>
        </p:txBody>
      </p:sp>
      <p:pic>
        <p:nvPicPr>
          <p:cNvPr id="6148" name="Picture 2" descr="J:\KRAKOW\DSCF058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9" name="TextovéPole 4"/>
          <p:cNvSpPr txBox="1">
            <a:spLocks noChangeArrowheads="1"/>
          </p:cNvSpPr>
          <p:nvPr/>
        </p:nvSpPr>
        <p:spPr bwMode="auto">
          <a:xfrm>
            <a:off x="1919289" y="476250"/>
            <a:ext cx="1584325" cy="400050"/>
          </a:xfrm>
          <a:prstGeom prst="rect">
            <a:avLst/>
          </a:prstGeom>
          <a:solidFill>
            <a:srgbClr val="FFFFFF">
              <a:alpha val="34117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2000" b="1"/>
              <a:t>HYBKAŇA</a:t>
            </a:r>
          </a:p>
        </p:txBody>
      </p:sp>
    </p:spTree>
    <p:extLst>
      <p:ext uri="{BB962C8B-B14F-4D97-AF65-F5344CB8AC3E}">
        <p14:creationId xmlns:p14="http://schemas.microsoft.com/office/powerpoint/2010/main" val="17760721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balt1"/>
          <p:cNvPicPr>
            <a:picLocks noChangeAspect="1" noChangeArrowheads="1"/>
          </p:cNvPicPr>
          <p:nvPr/>
        </p:nvPicPr>
        <p:blipFill>
          <a:blip r:embed="rId2" cstate="print"/>
          <a:srcRect t="3635"/>
          <a:stretch>
            <a:fillRect/>
          </a:stretch>
        </p:blipFill>
        <p:spPr bwMode="auto">
          <a:xfrm>
            <a:off x="3215681" y="729064"/>
            <a:ext cx="5547320" cy="6128936"/>
          </a:xfrm>
          <a:prstGeom prst="rect">
            <a:avLst/>
          </a:prstGeom>
          <a:noFill/>
        </p:spPr>
      </p:pic>
      <p:sp>
        <p:nvSpPr>
          <p:cNvPr id="13316" name="Rectangle 4"/>
          <p:cNvSpPr>
            <a:spLocks noChangeArrowheads="1"/>
          </p:cNvSpPr>
          <p:nvPr/>
        </p:nvSpPr>
        <p:spPr bwMode="auto">
          <a:xfrm>
            <a:off x="2063552" y="152400"/>
            <a:ext cx="57291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cs-CZ" sz="2000" dirty="0">
                <a:latin typeface="+mj-lt"/>
              </a:rPr>
              <a:t>Holocenní vývoj Baltského moře</a:t>
            </a:r>
          </a:p>
        </p:txBody>
      </p:sp>
      <p:sp>
        <p:nvSpPr>
          <p:cNvPr id="13317" name="Text Box 5"/>
          <p:cNvSpPr txBox="1">
            <a:spLocks noChangeArrowheads="1"/>
          </p:cNvSpPr>
          <p:nvPr/>
        </p:nvSpPr>
        <p:spPr bwMode="auto">
          <a:xfrm>
            <a:off x="8832851" y="6583364"/>
            <a:ext cx="100598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 sz="1200" dirty="0" err="1">
                <a:latin typeface="+mj-lt"/>
              </a:rPr>
              <a:t>Ehlers</a:t>
            </a:r>
            <a:r>
              <a:rPr lang="cs-CZ" sz="1200" dirty="0">
                <a:latin typeface="+mj-lt"/>
              </a:rPr>
              <a:t> (1996)</a:t>
            </a:r>
          </a:p>
        </p:txBody>
      </p:sp>
    </p:spTree>
    <p:extLst>
      <p:ext uri="{BB962C8B-B14F-4D97-AF65-F5344CB8AC3E}">
        <p14:creationId xmlns:p14="http://schemas.microsoft.com/office/powerpoint/2010/main" val="18079297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/>
          <a:srcRect t="5235"/>
          <a:stretch/>
        </p:blipFill>
        <p:spPr>
          <a:xfrm>
            <a:off x="169932" y="18397"/>
            <a:ext cx="10414449" cy="6839603"/>
          </a:xfrm>
          <a:prstGeom prst="rect">
            <a:avLst/>
          </a:prstGeom>
        </p:spPr>
      </p:pic>
      <p:sp>
        <p:nvSpPr>
          <p:cNvPr id="6" name="TextovéPole 4"/>
          <p:cNvSpPr txBox="1">
            <a:spLocks noChangeArrowheads="1"/>
          </p:cNvSpPr>
          <p:nvPr/>
        </p:nvSpPr>
        <p:spPr bwMode="auto">
          <a:xfrm>
            <a:off x="1158132" y="30133"/>
            <a:ext cx="705358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2000" b="1" dirty="0"/>
              <a:t>HYBKAŇA </a:t>
            </a:r>
            <a:r>
              <a:rPr lang="cs-CZ" altLang="cs-CZ" sz="2000" b="1" dirty="0" smtClean="0"/>
              <a:t>– </a:t>
            </a:r>
            <a:r>
              <a:rPr lang="en-US" altLang="cs-CZ" sz="2000" b="1" dirty="0" smtClean="0"/>
              <a:t>climate and environmental reconstruction</a:t>
            </a:r>
            <a:endParaRPr lang="en-US" altLang="cs-CZ" sz="2000" b="1" dirty="0"/>
          </a:p>
        </p:txBody>
      </p:sp>
    </p:spTree>
    <p:extLst>
      <p:ext uri="{BB962C8B-B14F-4D97-AF65-F5344CB8AC3E}">
        <p14:creationId xmlns:p14="http://schemas.microsoft.com/office/powerpoint/2010/main" val="257594944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l="2854" r="6018"/>
          <a:stretch/>
        </p:blipFill>
        <p:spPr>
          <a:xfrm>
            <a:off x="-1" y="501706"/>
            <a:ext cx="12199165" cy="5895658"/>
          </a:xfrm>
          <a:prstGeom prst="rect">
            <a:avLst/>
          </a:prstGeom>
        </p:spPr>
      </p:pic>
      <p:sp>
        <p:nvSpPr>
          <p:cNvPr id="5" name="TextovéPole 4"/>
          <p:cNvSpPr txBox="1">
            <a:spLocks noChangeArrowheads="1"/>
          </p:cNvSpPr>
          <p:nvPr/>
        </p:nvSpPr>
        <p:spPr bwMode="auto">
          <a:xfrm>
            <a:off x="1774826" y="260350"/>
            <a:ext cx="62658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2000" b="1" dirty="0"/>
              <a:t>HYBKAŇA – </a:t>
            </a:r>
            <a:r>
              <a:rPr lang="cs-CZ" altLang="cs-CZ" sz="2000" b="1" dirty="0" err="1"/>
              <a:t>pollen</a:t>
            </a:r>
            <a:r>
              <a:rPr lang="cs-CZ" altLang="cs-CZ" sz="2000" b="1" dirty="0"/>
              <a:t> </a:t>
            </a:r>
            <a:r>
              <a:rPr lang="cs-CZ" altLang="cs-CZ" sz="2000" b="1" dirty="0" smtClean="0"/>
              <a:t>profile</a:t>
            </a:r>
            <a:endParaRPr lang="cs-CZ" altLang="cs-CZ" sz="2000" b="1" dirty="0"/>
          </a:p>
        </p:txBody>
      </p:sp>
    </p:spTree>
    <p:extLst>
      <p:ext uri="{BB962C8B-B14F-4D97-AF65-F5344CB8AC3E}">
        <p14:creationId xmlns:p14="http://schemas.microsoft.com/office/powerpoint/2010/main" val="556728307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Text Box 2"/>
          <p:cNvSpPr txBox="1">
            <a:spLocks noChangeArrowheads="1"/>
          </p:cNvSpPr>
          <p:nvPr/>
        </p:nvSpPr>
        <p:spPr bwMode="auto">
          <a:xfrm>
            <a:off x="284747" y="918412"/>
            <a:ext cx="4431632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cs-CZ" b="1" dirty="0"/>
              <a:t>Plošná </a:t>
            </a:r>
            <a:r>
              <a:rPr lang="cs-CZ" b="1" dirty="0" err="1"/>
              <a:t>geliflukce</a:t>
            </a:r>
            <a:endParaRPr lang="cs-CZ" b="1" dirty="0"/>
          </a:p>
          <a:p>
            <a:endParaRPr lang="cs-CZ" b="1" dirty="0"/>
          </a:p>
          <a:p>
            <a:pPr>
              <a:buFontTx/>
              <a:buChar char="-"/>
            </a:pPr>
            <a:r>
              <a:rPr lang="cs-CZ" dirty="0"/>
              <a:t> vznik velmi rozšířených svahových sedimentů</a:t>
            </a:r>
          </a:p>
          <a:p>
            <a:pPr>
              <a:buFontTx/>
              <a:buChar char="-"/>
            </a:pPr>
            <a:r>
              <a:rPr lang="cs-CZ" dirty="0"/>
              <a:t> nejrůznější složení</a:t>
            </a:r>
          </a:p>
          <a:p>
            <a:pPr>
              <a:buFontTx/>
              <a:buChar char="-"/>
            </a:pPr>
            <a:r>
              <a:rPr lang="cs-CZ" dirty="0"/>
              <a:t> převažující složkou je jíl a prach, větší klasty „plavou“ v</a:t>
            </a:r>
          </a:p>
          <a:p>
            <a:r>
              <a:rPr lang="cs-CZ" dirty="0"/>
              <a:t>  matrix</a:t>
            </a:r>
          </a:p>
          <a:p>
            <a:r>
              <a:rPr lang="cs-CZ" dirty="0"/>
              <a:t>- často paralelní zvrstvení, textury hrnutí  </a:t>
            </a:r>
          </a:p>
          <a:p>
            <a:r>
              <a:rPr lang="cs-CZ" dirty="0"/>
              <a:t>- může způsobovat hákování podložních vrstev </a:t>
            </a:r>
          </a:p>
          <a:p>
            <a:r>
              <a:rPr lang="cs-CZ" dirty="0">
                <a:latin typeface="Times New Roman" pitchFamily="18" charset="0"/>
              </a:rPr>
              <a:t> </a:t>
            </a:r>
          </a:p>
        </p:txBody>
      </p:sp>
      <p:pic>
        <p:nvPicPr>
          <p:cNvPr id="3" name="Picture 2" descr="lozek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37330" y="706355"/>
            <a:ext cx="6629400" cy="59912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18304167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 descr="svah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228600"/>
            <a:ext cx="9144000" cy="6510338"/>
          </a:xfrm>
          <a:prstGeom prst="rect">
            <a:avLst/>
          </a:prstGeom>
          <a:noFill/>
        </p:spPr>
      </p:pic>
      <p:sp>
        <p:nvSpPr>
          <p:cNvPr id="88067" name="Rectangle 3"/>
          <p:cNvSpPr>
            <a:spLocks noChangeArrowheads="1"/>
          </p:cNvSpPr>
          <p:nvPr/>
        </p:nvSpPr>
        <p:spPr bwMode="auto">
          <a:xfrm>
            <a:off x="8929689" y="6583364"/>
            <a:ext cx="158472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 sz="1200"/>
              <a:t>Růžičková et al. (2003)</a:t>
            </a:r>
          </a:p>
        </p:txBody>
      </p:sp>
    </p:spTree>
    <p:extLst>
      <p:ext uri="{BB962C8B-B14F-4D97-AF65-F5344CB8AC3E}">
        <p14:creationId xmlns:p14="http://schemas.microsoft.com/office/powerpoint/2010/main" val="1226212959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 descr="kovand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65526" y="990600"/>
            <a:ext cx="5273675" cy="5867400"/>
          </a:xfrm>
          <a:prstGeom prst="rect">
            <a:avLst/>
          </a:prstGeom>
          <a:noFill/>
        </p:spPr>
      </p:pic>
      <p:sp>
        <p:nvSpPr>
          <p:cNvPr id="87043" name="Rectangle 3"/>
          <p:cNvSpPr>
            <a:spLocks noChangeArrowheads="1"/>
          </p:cNvSpPr>
          <p:nvPr/>
        </p:nvSpPr>
        <p:spPr bwMode="auto">
          <a:xfrm>
            <a:off x="5257801" y="303213"/>
            <a:ext cx="132068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/>
              <a:t>Úpatní série</a:t>
            </a:r>
          </a:p>
        </p:txBody>
      </p:sp>
      <p:sp>
        <p:nvSpPr>
          <p:cNvPr id="87044" name="Rectangle 4"/>
          <p:cNvSpPr>
            <a:spLocks noChangeArrowheads="1"/>
          </p:cNvSpPr>
          <p:nvPr/>
        </p:nvSpPr>
        <p:spPr bwMode="auto">
          <a:xfrm>
            <a:off x="5180014" y="320040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cs-CZ">
              <a:latin typeface="Times New Roman" pitchFamily="18" charset="0"/>
            </a:endParaRPr>
          </a:p>
        </p:txBody>
      </p:sp>
      <p:sp>
        <p:nvSpPr>
          <p:cNvPr id="87045" name="Rectangle 5"/>
          <p:cNvSpPr>
            <a:spLocks noChangeArrowheads="1"/>
          </p:cNvSpPr>
          <p:nvPr/>
        </p:nvSpPr>
        <p:spPr bwMode="auto">
          <a:xfrm>
            <a:off x="9074151" y="6400801"/>
            <a:ext cx="146944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 sz="1200"/>
              <a:t>Chlupáč et al. (2002)</a:t>
            </a:r>
          </a:p>
        </p:txBody>
      </p:sp>
    </p:spTree>
    <p:extLst>
      <p:ext uri="{BB962C8B-B14F-4D97-AF65-F5344CB8AC3E}">
        <p14:creationId xmlns:p14="http://schemas.microsoft.com/office/powerpoint/2010/main" val="3225033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Text Box 2"/>
          <p:cNvSpPr txBox="1">
            <a:spLocks noChangeArrowheads="1"/>
          </p:cNvSpPr>
          <p:nvPr/>
        </p:nvSpPr>
        <p:spPr bwMode="auto">
          <a:xfrm>
            <a:off x="1828800" y="1"/>
            <a:ext cx="8839200" cy="590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cs-CZ" sz="2800" b="1"/>
              <a:t>Kvartérní vulkanity a pyroklastické sedimenty</a:t>
            </a:r>
          </a:p>
          <a:p>
            <a:endParaRPr lang="cs-CZ"/>
          </a:p>
          <a:p>
            <a:r>
              <a:rPr lang="cs-CZ" sz="2200"/>
              <a:t>3. neovulkanická fáze (2,7-0,9 Ma)</a:t>
            </a:r>
          </a:p>
          <a:p>
            <a:pPr>
              <a:buFontTx/>
              <a:buChar char="-"/>
            </a:pPr>
            <a:r>
              <a:rPr lang="cs-CZ" sz="2200"/>
              <a:t> nasypané kužely, lávové příkrovy, proudy, žíly nebo stratovulkány </a:t>
            </a:r>
          </a:p>
          <a:p>
            <a:pPr>
              <a:buFontTx/>
              <a:buChar char="-"/>
            </a:pPr>
            <a:endParaRPr lang="cs-CZ" sz="2200"/>
          </a:p>
          <a:p>
            <a:r>
              <a:rPr lang="cs-CZ" sz="2200" b="1"/>
              <a:t>Západní Čechy</a:t>
            </a:r>
            <a:r>
              <a:rPr lang="cs-CZ" sz="2200"/>
              <a:t> – kužele struskových pyroklastik a žíly</a:t>
            </a:r>
          </a:p>
          <a:p>
            <a:r>
              <a:rPr lang="cs-CZ" sz="2200"/>
              <a:t>   - Komorní hůrka (0,11-0,95 Ma) – pyroklastika melilitu, proťatého</a:t>
            </a:r>
          </a:p>
          <a:p>
            <a:r>
              <a:rPr lang="cs-CZ" sz="2200"/>
              <a:t>     žilou nefelínitu,</a:t>
            </a:r>
          </a:p>
          <a:p>
            <a:r>
              <a:rPr lang="cs-CZ" sz="2200"/>
              <a:t>   - Železná hůrka (0,17-1,50 Ma) – olivinický nefelinit</a:t>
            </a:r>
          </a:p>
          <a:p>
            <a:endParaRPr lang="cs-CZ" sz="2200"/>
          </a:p>
          <a:p>
            <a:r>
              <a:rPr lang="cs-CZ" sz="2200" b="1"/>
              <a:t>Nízký Jeseník</a:t>
            </a:r>
          </a:p>
          <a:p>
            <a:r>
              <a:rPr lang="cs-CZ" sz="2200"/>
              <a:t>   - stratovulkány Malý a Velký Roudný (bazanitové a čedičové lávové</a:t>
            </a:r>
          </a:p>
          <a:p>
            <a:r>
              <a:rPr lang="cs-CZ" sz="2200"/>
              <a:t>     proudy až 5 km dlouhé a 50 m mocné), Venušina sopka a Uhlířský</a:t>
            </a:r>
          </a:p>
          <a:p>
            <a:r>
              <a:rPr lang="cs-CZ" sz="2200"/>
              <a:t>     vrch (stáří 3,3-0,8 Ma) </a:t>
            </a:r>
          </a:p>
          <a:p>
            <a:pPr>
              <a:buFontTx/>
              <a:buChar char="-"/>
            </a:pPr>
            <a:endParaRPr lang="cs-CZ" sz="2200"/>
          </a:p>
          <a:p>
            <a:r>
              <a:rPr lang="cs-CZ" sz="2200"/>
              <a:t>Dozvuky vulkanické činnosti </a:t>
            </a:r>
          </a:p>
          <a:p>
            <a:pPr>
              <a:buFontTx/>
              <a:buChar char="-"/>
            </a:pPr>
            <a:r>
              <a:rPr lang="cs-CZ" sz="2200"/>
              <a:t> výrony CO</a:t>
            </a:r>
            <a:r>
              <a:rPr lang="cs-CZ" sz="2200" baseline="-25000"/>
              <a:t>2</a:t>
            </a:r>
            <a:r>
              <a:rPr lang="cs-CZ" sz="2200"/>
              <a:t> – SOOS, ve vrtech (Slaný, Bruntál, Rýmařov) </a:t>
            </a:r>
          </a:p>
        </p:txBody>
      </p:sp>
    </p:spTree>
    <p:extLst>
      <p:ext uri="{BB962C8B-B14F-4D97-AF65-F5344CB8AC3E}">
        <p14:creationId xmlns:p14="http://schemas.microsoft.com/office/powerpoint/2010/main" val="1756042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7" name="Rectangle 1031"/>
          <p:cNvSpPr>
            <a:spLocks noChangeArrowheads="1"/>
          </p:cNvSpPr>
          <p:nvPr/>
        </p:nvSpPr>
        <p:spPr bwMode="auto">
          <a:xfrm>
            <a:off x="2063751" y="333375"/>
            <a:ext cx="562557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/>
              <a:t>Železná hůrka – pyroklastika složení olivinického nefelinitu</a:t>
            </a:r>
          </a:p>
        </p:txBody>
      </p:sp>
      <p:pic>
        <p:nvPicPr>
          <p:cNvPr id="112648" name="Picture 1032" descr="11_6_Pyroklastika_olivin_nefelinity_Zelezna_%20hurk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63750" y="981076"/>
            <a:ext cx="8096250" cy="5438775"/>
          </a:xfrm>
          <a:prstGeom prst="rect">
            <a:avLst/>
          </a:prstGeom>
          <a:noFill/>
        </p:spPr>
      </p:pic>
      <p:sp>
        <p:nvSpPr>
          <p:cNvPr id="112649" name="Text Box 1033"/>
          <p:cNvSpPr txBox="1">
            <a:spLocks noChangeArrowheads="1"/>
          </p:cNvSpPr>
          <p:nvPr/>
        </p:nvSpPr>
        <p:spPr bwMode="auto">
          <a:xfrm>
            <a:off x="9137651" y="6521450"/>
            <a:ext cx="137454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 sz="1600"/>
              <a:t>Foto R. Grygar</a:t>
            </a:r>
          </a:p>
        </p:txBody>
      </p:sp>
    </p:spTree>
    <p:extLst>
      <p:ext uri="{BB962C8B-B14F-4D97-AF65-F5344CB8AC3E}">
        <p14:creationId xmlns:p14="http://schemas.microsoft.com/office/powerpoint/2010/main" val="3607733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45442" name="Picture 2" descr="http://upload.wikimedia.org/wikipedia/commons/8/87/Maar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47529" y="1196752"/>
            <a:ext cx="8171259" cy="5447506"/>
          </a:xfrm>
          <a:prstGeom prst="rect">
            <a:avLst/>
          </a:prstGeom>
          <a:noFill/>
        </p:spPr>
      </p:pic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703512" y="116633"/>
            <a:ext cx="6480720" cy="720080"/>
          </a:xfrm>
        </p:spPr>
        <p:txBody>
          <a:bodyPr>
            <a:normAutofit/>
          </a:bodyPr>
          <a:lstStyle/>
          <a:p>
            <a:r>
              <a:rPr lang="cs-CZ" sz="2800" dirty="0"/>
              <a:t>Maarová jezera, </a:t>
            </a:r>
            <a:r>
              <a:rPr lang="cs-CZ" sz="2800" dirty="0" err="1"/>
              <a:t>Eifel</a:t>
            </a:r>
            <a:r>
              <a:rPr lang="cs-CZ" sz="2800" dirty="0"/>
              <a:t> Německo</a:t>
            </a:r>
          </a:p>
        </p:txBody>
      </p:sp>
    </p:spTree>
    <p:extLst>
      <p:ext uri="{BB962C8B-B14F-4D97-AF65-F5344CB8AC3E}">
        <p14:creationId xmlns:p14="http://schemas.microsoft.com/office/powerpoint/2010/main" val="584183563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0" y="404664"/>
            <a:ext cx="548406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cs-CZ" sz="3600" dirty="0">
                <a:latin typeface="+mj-lt"/>
              </a:rPr>
              <a:t>Sedimenty krasových oblastí</a:t>
            </a:r>
          </a:p>
        </p:txBody>
      </p:sp>
      <p:pic>
        <p:nvPicPr>
          <p:cNvPr id="136193" name="Picture 1" descr="K:\sKEN\příklady\FOTKY-Geomorf\DSCF934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3514" y="2390274"/>
            <a:ext cx="5613114" cy="4209836"/>
          </a:xfrm>
          <a:prstGeom prst="rect">
            <a:avLst/>
          </a:prstGeom>
          <a:noFill/>
        </p:spPr>
      </p:pic>
      <p:pic>
        <p:nvPicPr>
          <p:cNvPr id="4" name="Picture 2" descr="urovn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84231" y="120316"/>
            <a:ext cx="5759129" cy="672164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14810870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seri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43200" y="944564"/>
            <a:ext cx="6858000" cy="5913437"/>
          </a:xfrm>
          <a:prstGeom prst="rect">
            <a:avLst/>
          </a:prstGeom>
          <a:noFill/>
        </p:spPr>
      </p:pic>
      <p:sp>
        <p:nvSpPr>
          <p:cNvPr id="52227" name="Rectangle 3"/>
          <p:cNvSpPr>
            <a:spLocks noChangeArrowheads="1"/>
          </p:cNvSpPr>
          <p:nvPr/>
        </p:nvSpPr>
        <p:spPr bwMode="auto">
          <a:xfrm>
            <a:off x="4343400" y="228601"/>
            <a:ext cx="32067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cs-CZ">
                <a:latin typeface="Arial" charset="0"/>
              </a:rPr>
              <a:t>Sedimenty jeskynních vchodů</a:t>
            </a:r>
          </a:p>
        </p:txBody>
      </p:sp>
      <p:sp>
        <p:nvSpPr>
          <p:cNvPr id="52228" name="Rectangle 4"/>
          <p:cNvSpPr>
            <a:spLocks noChangeArrowheads="1"/>
          </p:cNvSpPr>
          <p:nvPr/>
        </p:nvSpPr>
        <p:spPr bwMode="auto">
          <a:xfrm>
            <a:off x="9598026" y="6583364"/>
            <a:ext cx="106997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 sz="1200">
                <a:latin typeface="Arial" charset="0"/>
              </a:rPr>
              <a:t>Ložek (1973)</a:t>
            </a:r>
          </a:p>
        </p:txBody>
      </p:sp>
    </p:spTree>
    <p:extLst>
      <p:ext uri="{BB962C8B-B14F-4D97-AF65-F5344CB8AC3E}">
        <p14:creationId xmlns:p14="http://schemas.microsoft.com/office/powerpoint/2010/main" val="790056411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1305</TotalTime>
  <Words>1729</Words>
  <Application>Microsoft Office PowerPoint</Application>
  <PresentationFormat>Širokoúhlá obrazovka</PresentationFormat>
  <Paragraphs>370</Paragraphs>
  <Slides>105</Slides>
  <Notes>3</Notes>
  <HiddenSlides>0</HiddenSlides>
  <MMClips>0</MMClips>
  <ScaleCrop>false</ScaleCrop>
  <HeadingPairs>
    <vt:vector size="6" baseType="variant">
      <vt:variant>
        <vt:lpstr>Použitá písma</vt:lpstr>
      </vt:variant>
      <vt:variant>
        <vt:i4>8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105</vt:i4>
      </vt:variant>
    </vt:vector>
  </HeadingPairs>
  <TitlesOfParts>
    <vt:vector size="114" baseType="lpstr">
      <vt:lpstr>Arial Unicode MS</vt:lpstr>
      <vt:lpstr>Arial</vt:lpstr>
      <vt:lpstr>Arial Black</vt:lpstr>
      <vt:lpstr>Arial Narrow</vt:lpstr>
      <vt:lpstr>Calibri</vt:lpstr>
      <vt:lpstr>Calibri Light</vt:lpstr>
      <vt:lpstr>Symbol</vt:lpstr>
      <vt:lpstr>Times New Roman</vt:lpstr>
      <vt:lpstr>Motiv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ČERNÉ JEZERO – MORÉNA (GEOMORFOLOGICAL SITUATION)</vt:lpstr>
      <vt:lpstr>Prezentace aplikace PowerPoint</vt:lpstr>
      <vt:lpstr>ČERNÉ JEZERO – MORÉNA  PROFILE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www.geology.cz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BOHEMIA  LOWLAND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PALEOEKOLOGIE STŘEDNÍHO LABE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ŠÚR 1 – POLLEN PROFILE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Somotor – východní Slovensko mezidunová sníženina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Maarová jezera, Eifel Německo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Uživatel</dc:creator>
  <cp:lastModifiedBy>reviewer</cp:lastModifiedBy>
  <cp:revision>14</cp:revision>
  <dcterms:created xsi:type="dcterms:W3CDTF">2017-10-03T10:15:13Z</dcterms:created>
  <dcterms:modified xsi:type="dcterms:W3CDTF">2017-10-06T10:44:02Z</dcterms:modified>
</cp:coreProperties>
</file>