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1" r:id="rId2"/>
    <p:sldId id="297" r:id="rId3"/>
    <p:sldId id="298" r:id="rId4"/>
    <p:sldId id="293" r:id="rId5"/>
    <p:sldId id="294" r:id="rId6"/>
    <p:sldId id="257" r:id="rId7"/>
    <p:sldId id="258" r:id="rId8"/>
    <p:sldId id="303" r:id="rId9"/>
    <p:sldId id="299" r:id="rId10"/>
    <p:sldId id="300" r:id="rId11"/>
    <p:sldId id="301" r:id="rId12"/>
    <p:sldId id="265" r:id="rId13"/>
    <p:sldId id="288" r:id="rId14"/>
    <p:sldId id="289" r:id="rId15"/>
    <p:sldId id="304" r:id="rId16"/>
    <p:sldId id="305" r:id="rId17"/>
    <p:sldId id="264" r:id="rId18"/>
    <p:sldId id="266" r:id="rId19"/>
    <p:sldId id="308" r:id="rId20"/>
    <p:sldId id="282" r:id="rId21"/>
    <p:sldId id="307" r:id="rId22"/>
    <p:sldId id="306" r:id="rId23"/>
    <p:sldId id="283" r:id="rId24"/>
    <p:sldId id="284" r:id="rId25"/>
    <p:sldId id="285" r:id="rId26"/>
    <p:sldId id="286" r:id="rId27"/>
  </p:sldIdLst>
  <p:sldSz cx="9144000" cy="6858000" type="screen4x3"/>
  <p:notesSz cx="6761163" cy="99425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78" autoAdjust="0"/>
    <p:restoredTop sz="92335" autoAdjust="0"/>
  </p:normalViewPr>
  <p:slideViewPr>
    <p:cSldViewPr>
      <p:cViewPr varScale="1">
        <p:scale>
          <a:sx n="104" d="100"/>
          <a:sy n="104" d="100"/>
        </p:scale>
        <p:origin x="163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B0F270-15F2-4374-BFFE-077B7B1AD9DC}" type="datetimeFigureOut">
              <a:rPr lang="cs-CZ"/>
              <a:pPr>
                <a:defRPr/>
              </a:pPr>
              <a:t>10. 10. 2017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923FABA-7FE0-4226-980B-A9AC1A97AB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520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77BCE5-2FFA-4BC6-BA37-D34CA02C955F}" type="slidenum">
              <a:rPr lang="cs-CZ" altLang="cs-CZ" smtClean="0"/>
              <a:pPr/>
              <a:t>15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096491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C0EE3-02ED-45CC-990C-F3CDD230E3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94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7CE83-3EA2-43EA-AF36-C12AF301019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835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BEA10-E5AF-498D-8638-3A05F0919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466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DF965-8ECF-4FC5-B219-FC481594FF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849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6BF64-355F-416D-99C3-C1C5792319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940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EFE9C-117D-4E2B-8D43-6AD4172A63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51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A84E7-07EC-4EB5-BEBD-F784144988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738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CEDD6-D683-4147-9CFE-C7E19CD54F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27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1E973-A1F3-491A-BA00-5681AAC91F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6829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76C32-D2B2-48F5-9563-550574A63B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486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705EF-B5CF-4DD2-BCAE-87D6E34D4F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204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4CAF2DD-9A1B-43D3-891B-AFCCD527C9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://gigaimg.com/images/6108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eeds.eldoc.ub.rug.nl/?pLanguage=en" TargetMode="External"/><Relationship Id="rId2" Type="http://schemas.openxmlformats.org/officeDocument/2006/relationships/hyperlink" Target="http://www.bildatlas-moose.de/index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sl.ch/land/products/dendro/species_az.ph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3" Type="http://schemas.openxmlformats.org/officeDocument/2006/relationships/image" Target="../media/image45.jpeg"/><Relationship Id="rId21" Type="http://schemas.openxmlformats.org/officeDocument/2006/relationships/image" Target="../media/image63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image" Target="../media/image44.jpeg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333375"/>
            <a:ext cx="7740650" cy="77946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Analýza rostlinných makrozbytků (macrofossils, macroremains) -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studijní literatura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39750" y="1484313"/>
            <a:ext cx="43195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Kapitoly (review) v různých učebnicích a monografiích:</a:t>
            </a:r>
          </a:p>
        </p:txBody>
      </p:sp>
      <p:pic>
        <p:nvPicPr>
          <p:cNvPr id="3076" name="Picture 4" descr="978-1-4020-068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068638"/>
            <a:ext cx="135572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23850" y="1916113"/>
            <a:ext cx="2663825" cy="7080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/>
              <a:t>J. P. Smol, H. J. B. Birks &amp; W. M. Last (eds.), 2001. </a:t>
            </a:r>
            <a:r>
              <a:rPr lang="cs-CZ" altLang="cs-CZ" sz="1000" i="1"/>
              <a:t>Tracking Environmental Change Using Lake Sediments. Volume 3: Terrestrial, Algal, and Siliceous Indicators. </a:t>
            </a:r>
            <a:endParaRPr lang="cs-CZ" altLang="cs-CZ" sz="1000"/>
          </a:p>
        </p:txBody>
      </p:sp>
      <p:pic>
        <p:nvPicPr>
          <p:cNvPr id="3078" name="Picture 6" descr="Přední strana obál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068638"/>
            <a:ext cx="15636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203575" y="2205038"/>
            <a:ext cx="2663825" cy="3968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/>
              <a:t>J. J. Lowe and M.J.C. Walker (eds.), 1997. </a:t>
            </a:r>
            <a:r>
              <a:rPr lang="cs-CZ" altLang="cs-CZ" sz="1000" i="1"/>
              <a:t>Reconstructing Quaternary Environments.</a:t>
            </a:r>
            <a:endParaRPr lang="cs-CZ" altLang="cs-CZ" sz="1000"/>
          </a:p>
        </p:txBody>
      </p:sp>
      <p:pic>
        <p:nvPicPr>
          <p:cNvPr id="3080" name="Picture 8" descr="000a4260_mediu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068638"/>
            <a:ext cx="15113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011863" y="5229225"/>
            <a:ext cx="28797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/>
              <a:t>Mauquoy, D. &amp; Van Geel, B. (2007). 'Plant macrofossil methods and studies: Mire and Peat Macros'. 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50825" y="5300663"/>
            <a:ext cx="252095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Kapitola o makrozbytcích od H. Birks</a:t>
            </a:r>
          </a:p>
        </p:txBody>
      </p:sp>
      <p:sp>
        <p:nvSpPr>
          <p:cNvPr id="3083" name="Text Box 7"/>
          <p:cNvSpPr txBox="1">
            <a:spLocks noChangeArrowheads="1"/>
          </p:cNvSpPr>
          <p:nvPr/>
        </p:nvSpPr>
        <p:spPr bwMode="auto">
          <a:xfrm>
            <a:off x="6084888" y="2205038"/>
            <a:ext cx="2663825" cy="4000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/>
              <a:t>SA Elias (ed.), </a:t>
            </a:r>
            <a:r>
              <a:rPr lang="cs-CZ" altLang="cs-CZ" sz="1000" i="1"/>
              <a:t>Encyclopedia of Quaternary Science.</a:t>
            </a:r>
            <a:endParaRPr lang="cs-CZ" altLang="cs-CZ" sz="1000"/>
          </a:p>
        </p:txBody>
      </p:sp>
      <p:sp>
        <p:nvSpPr>
          <p:cNvPr id="3084" name="Text Box 10"/>
          <p:cNvSpPr txBox="1">
            <a:spLocks noChangeArrowheads="1"/>
          </p:cNvSpPr>
          <p:nvPr/>
        </p:nvSpPr>
        <p:spPr bwMode="auto">
          <a:xfrm>
            <a:off x="3203575" y="5300663"/>
            <a:ext cx="252095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Krátká kapitola o makrozbytcích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6979" r="16666" b="44585"/>
          <a:stretch>
            <a:fillRect/>
          </a:stretch>
        </p:blipFill>
        <p:spPr bwMode="auto">
          <a:xfrm>
            <a:off x="90488" y="1268413"/>
            <a:ext cx="87884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ovéPole 4"/>
          <p:cNvSpPr txBox="1">
            <a:spLocks noChangeArrowheads="1"/>
          </p:cNvSpPr>
          <p:nvPr/>
        </p:nvSpPr>
        <p:spPr bwMode="auto">
          <a:xfrm>
            <a:off x="7308850" y="6308725"/>
            <a:ext cx="1584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Hughes at Barber 2004</a:t>
            </a:r>
          </a:p>
        </p:txBody>
      </p:sp>
      <p:sp>
        <p:nvSpPr>
          <p:cNvPr id="12292" name="TextovéPole 5"/>
          <p:cNvSpPr txBox="1">
            <a:spLocks noChangeArrowheads="1"/>
          </p:cNvSpPr>
          <p:nvPr/>
        </p:nvSpPr>
        <p:spPr bwMode="auto">
          <a:xfrm>
            <a:off x="4067175" y="5300663"/>
            <a:ext cx="2808288" cy="277812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Salix+Phragmites</a:t>
            </a:r>
            <a:endParaRPr lang="cs-CZ" altLang="cs-CZ" sz="1200" b="1"/>
          </a:p>
        </p:txBody>
      </p:sp>
      <p:sp>
        <p:nvSpPr>
          <p:cNvPr id="12293" name="TextovéPole 6"/>
          <p:cNvSpPr txBox="1">
            <a:spLocks noChangeArrowheads="1"/>
          </p:cNvSpPr>
          <p:nvPr/>
        </p:nvSpPr>
        <p:spPr bwMode="auto">
          <a:xfrm>
            <a:off x="4067175" y="5013325"/>
            <a:ext cx="3168650" cy="276225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Phragmites+Betula+Carex+Menyanthes </a:t>
            </a:r>
            <a:endParaRPr lang="cs-CZ" altLang="cs-CZ" sz="1200" b="1"/>
          </a:p>
        </p:txBody>
      </p:sp>
      <p:cxnSp>
        <p:nvCxnSpPr>
          <p:cNvPr id="8" name="Přímá spojnice 7"/>
          <p:cNvCxnSpPr/>
          <p:nvPr/>
        </p:nvCxnSpPr>
        <p:spPr>
          <a:xfrm>
            <a:off x="827088" y="4724400"/>
            <a:ext cx="80660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TextovéPole 9"/>
          <p:cNvSpPr txBox="1">
            <a:spLocks noChangeArrowheads="1"/>
          </p:cNvSpPr>
          <p:nvPr/>
        </p:nvSpPr>
        <p:spPr bwMode="auto">
          <a:xfrm>
            <a:off x="4067175" y="4724400"/>
            <a:ext cx="3168650" cy="277813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Carex+Menyanthes </a:t>
            </a:r>
            <a:endParaRPr lang="cs-CZ" altLang="cs-CZ" sz="1200" b="1"/>
          </a:p>
        </p:txBody>
      </p:sp>
      <p:sp>
        <p:nvSpPr>
          <p:cNvPr id="12296" name="TextovéPole 10"/>
          <p:cNvSpPr txBox="1">
            <a:spLocks noChangeArrowheads="1"/>
          </p:cNvSpPr>
          <p:nvPr/>
        </p:nvSpPr>
        <p:spPr bwMode="auto">
          <a:xfrm>
            <a:off x="2195513" y="3644900"/>
            <a:ext cx="2808287" cy="277813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Eriophorum vaginatum + Ericaceae</a:t>
            </a:r>
            <a:endParaRPr lang="cs-CZ" altLang="cs-CZ" sz="1200" b="1"/>
          </a:p>
        </p:txBody>
      </p:sp>
      <p:sp>
        <p:nvSpPr>
          <p:cNvPr id="12297" name="Obdélník 11"/>
          <p:cNvSpPr>
            <a:spLocks noChangeArrowheads="1"/>
          </p:cNvSpPr>
          <p:nvPr/>
        </p:nvSpPr>
        <p:spPr bwMode="auto">
          <a:xfrm>
            <a:off x="468313" y="333375"/>
            <a:ext cx="820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Contrasting pathways to ombrotrophy in three raised bogs from Ireland and Cumbria, England</a:t>
            </a:r>
          </a:p>
        </p:txBody>
      </p:sp>
      <p:sp>
        <p:nvSpPr>
          <p:cNvPr id="12298" name="TextovéPole 12"/>
          <p:cNvSpPr txBox="1">
            <a:spLocks noChangeArrowheads="1"/>
          </p:cNvSpPr>
          <p:nvPr/>
        </p:nvSpPr>
        <p:spPr bwMode="auto">
          <a:xfrm>
            <a:off x="2916238" y="4437063"/>
            <a:ext cx="1727200" cy="277812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Sphagnum palustre</a:t>
            </a:r>
            <a:endParaRPr lang="cs-CZ" altLang="cs-CZ" sz="1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50825" y="476250"/>
            <a:ext cx="783113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b="1" u="sng" dirty="0"/>
              <a:t>v regionálním kontextu</a:t>
            </a:r>
            <a:r>
              <a:rPr lang="cs-CZ" altLang="cs-CZ" b="1" dirty="0"/>
              <a:t>: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cs-CZ" altLang="cs-CZ" i="1" dirty="0"/>
              <a:t>rekonstrukce klimatu</a:t>
            </a:r>
            <a:r>
              <a:rPr lang="cs-CZ" altLang="cs-CZ" dirty="0"/>
              <a:t> (změny vodního režimu) – vhodné na vrchovištích sycených výlučně srážkovou vodou</a:t>
            </a:r>
          </a:p>
        </p:txBody>
      </p:sp>
      <p:pic>
        <p:nvPicPr>
          <p:cNvPr id="13315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t="22652" r="25389" b="17429"/>
          <a:stretch>
            <a:fillRect/>
          </a:stretch>
        </p:blipFill>
        <p:spPr bwMode="auto">
          <a:xfrm>
            <a:off x="395288" y="1844675"/>
            <a:ext cx="7832725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164388" y="2205038"/>
            <a:ext cx="287337" cy="38877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317" name="TextovéPole 5"/>
          <p:cNvSpPr txBox="1">
            <a:spLocks noChangeArrowheads="1"/>
          </p:cNvSpPr>
          <p:nvPr/>
        </p:nvSpPr>
        <p:spPr bwMode="auto">
          <a:xfrm>
            <a:off x="5219700" y="1268413"/>
            <a:ext cx="3529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</a:rPr>
              <a:t>Sušší období: </a:t>
            </a:r>
            <a:r>
              <a:rPr lang="cs-CZ" altLang="cs-CZ" sz="1200"/>
              <a:t>pokles </a:t>
            </a:r>
            <a:r>
              <a:rPr lang="cs-CZ" altLang="cs-CZ" sz="1200" i="1"/>
              <a:t>S. magellanicum</a:t>
            </a:r>
            <a:r>
              <a:rPr lang="cs-CZ" altLang="cs-CZ" sz="1200"/>
              <a:t>, nárůst </a:t>
            </a:r>
            <a:r>
              <a:rPr lang="cs-CZ" altLang="cs-CZ" sz="1200" i="1"/>
              <a:t>Eriophorum vaginatum, </a:t>
            </a:r>
            <a:r>
              <a:rPr lang="cs-CZ" altLang="cs-CZ" sz="1200"/>
              <a:t>víc uhlíků - požáry</a:t>
            </a:r>
          </a:p>
        </p:txBody>
      </p:sp>
      <p:sp>
        <p:nvSpPr>
          <p:cNvPr id="13318" name="TextovéPole 6"/>
          <p:cNvSpPr txBox="1">
            <a:spLocks noChangeArrowheads="1"/>
          </p:cNvSpPr>
          <p:nvPr/>
        </p:nvSpPr>
        <p:spPr bwMode="auto">
          <a:xfrm>
            <a:off x="7667625" y="6524625"/>
            <a:ext cx="12255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Galka et al.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92300"/>
            <a:ext cx="6697663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250825" y="1076325"/>
            <a:ext cx="86423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u="sng"/>
              <a:t>v regionálním kontextu</a:t>
            </a:r>
            <a:r>
              <a:rPr lang="cs-CZ" altLang="cs-CZ" sz="1600" b="1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-</a:t>
            </a:r>
            <a:r>
              <a:rPr lang="cs-CZ" altLang="cs-CZ" sz="1600" i="1"/>
              <a:t>změny vegetačního pokryvu v okolí </a:t>
            </a:r>
            <a:r>
              <a:rPr lang="cs-CZ" altLang="cs-CZ" sz="1600"/>
              <a:t>v souvislosti se změnou klimatu – arktická a alpinská jezera 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443663" y="6021388"/>
            <a:ext cx="10080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i="1"/>
              <a:t>Birks 2002 </a:t>
            </a: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466725" y="2012950"/>
            <a:ext cx="26257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arktická a alpinská jezera</a:t>
            </a: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2254250" y="2781300"/>
            <a:ext cx="21732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transport vodou ze stružek a tajícího sněhu </a:t>
            </a: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4919663" y="2852738"/>
            <a:ext cx="152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větrem (Betula, Acer)</a:t>
            </a: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1908175" y="4411663"/>
            <a:ext cx="21732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transport z odtávajícího sněhového políčka </a:t>
            </a: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6216650" y="4017963"/>
            <a:ext cx="1668463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transport soliflukcí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23850" y="5924550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i="1"/>
              <a:t>Birks et al.  2013: Preslia, jezero Krakenes 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971550" y="411163"/>
            <a:ext cx="7345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Změna vegetačního krytu v okolí jezera v závislosti na klimatických změnách v pozdním glaciálu a na přechodu pozdní glaciál/holocén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3322638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557338"/>
            <a:ext cx="4968875" cy="420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4"/>
          <a:stretch>
            <a:fillRect/>
          </a:stretch>
        </p:blipFill>
        <p:spPr bwMode="auto">
          <a:xfrm rot="5400000">
            <a:off x="2586831" y="-2155031"/>
            <a:ext cx="3824288" cy="892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Line 6"/>
          <p:cNvSpPr>
            <a:spLocks noChangeShapeType="1"/>
          </p:cNvSpPr>
          <p:nvPr/>
        </p:nvSpPr>
        <p:spPr bwMode="auto">
          <a:xfrm>
            <a:off x="179388" y="3716338"/>
            <a:ext cx="87852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7740650" y="40671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</a:rPr>
              <a:t>Mladší Dryas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7812088" y="3268663"/>
            <a:ext cx="1295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</a:rPr>
              <a:t>Holocén</a:t>
            </a:r>
          </a:p>
        </p:txBody>
      </p:sp>
      <p:sp>
        <p:nvSpPr>
          <p:cNvPr id="16390" name="Oval 9"/>
          <p:cNvSpPr>
            <a:spLocks noChangeArrowheads="1"/>
          </p:cNvSpPr>
          <p:nvPr/>
        </p:nvSpPr>
        <p:spPr bwMode="auto">
          <a:xfrm>
            <a:off x="1331913" y="3500438"/>
            <a:ext cx="1152525" cy="576262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391" name="Line 10"/>
          <p:cNvSpPr>
            <a:spLocks noChangeShapeType="1"/>
          </p:cNvSpPr>
          <p:nvPr/>
        </p:nvSpPr>
        <p:spPr bwMode="auto">
          <a:xfrm flipH="1">
            <a:off x="1476375" y="4221163"/>
            <a:ext cx="2873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684213" y="4868863"/>
            <a:ext cx="2735262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Ústup druhů alpinských trávníků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Saxifraga rivularis, Draba, Cochlearia, Ranunculus glacialis atd.</a:t>
            </a:r>
          </a:p>
        </p:txBody>
      </p:sp>
      <p:sp>
        <p:nvSpPr>
          <p:cNvPr id="16393" name="Oval 12"/>
          <p:cNvSpPr>
            <a:spLocks noChangeArrowheads="1"/>
          </p:cNvSpPr>
          <p:nvPr/>
        </p:nvSpPr>
        <p:spPr bwMode="auto">
          <a:xfrm>
            <a:off x="2411413" y="3141663"/>
            <a:ext cx="1152525" cy="576262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394" name="Line 13"/>
          <p:cNvSpPr>
            <a:spLocks noChangeShapeType="1"/>
          </p:cNvSpPr>
          <p:nvPr/>
        </p:nvSpPr>
        <p:spPr bwMode="auto">
          <a:xfrm>
            <a:off x="3132138" y="3716338"/>
            <a:ext cx="1008062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5" name="Text Box 14"/>
          <p:cNvSpPr txBox="1">
            <a:spLocks noChangeArrowheads="1"/>
          </p:cNvSpPr>
          <p:nvPr/>
        </p:nvSpPr>
        <p:spPr bwMode="auto">
          <a:xfrm>
            <a:off x="3492500" y="5084763"/>
            <a:ext cx="12239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Expanze nízkých vrb</a:t>
            </a:r>
          </a:p>
        </p:txBody>
      </p:sp>
      <p:sp>
        <p:nvSpPr>
          <p:cNvPr id="16396" name="Line 15"/>
          <p:cNvSpPr>
            <a:spLocks noChangeShapeType="1"/>
          </p:cNvSpPr>
          <p:nvPr/>
        </p:nvSpPr>
        <p:spPr bwMode="auto">
          <a:xfrm>
            <a:off x="6443663" y="3284538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7" name="Text Box 16"/>
          <p:cNvSpPr txBox="1">
            <a:spLocks noChangeArrowheads="1"/>
          </p:cNvSpPr>
          <p:nvPr/>
        </p:nvSpPr>
        <p:spPr bwMode="auto">
          <a:xfrm>
            <a:off x="5940425" y="4640263"/>
            <a:ext cx="15843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Nástup Polypodiaceae (sporangia)</a:t>
            </a:r>
          </a:p>
        </p:txBody>
      </p:sp>
      <p:sp>
        <p:nvSpPr>
          <p:cNvPr id="16398" name="Line 17"/>
          <p:cNvSpPr>
            <a:spLocks noChangeShapeType="1"/>
          </p:cNvSpPr>
          <p:nvPr/>
        </p:nvSpPr>
        <p:spPr bwMode="auto">
          <a:xfrm>
            <a:off x="179388" y="3284538"/>
            <a:ext cx="8785225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9" name="Text Box 18"/>
          <p:cNvSpPr txBox="1">
            <a:spLocks noChangeArrowheads="1"/>
          </p:cNvSpPr>
          <p:nvPr/>
        </p:nvSpPr>
        <p:spPr bwMode="auto">
          <a:xfrm>
            <a:off x="8027988" y="3716338"/>
            <a:ext cx="1223962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11550 cal. BP</a:t>
            </a:r>
            <a:endParaRPr lang="cs-CZ" altLang="cs-CZ" sz="1200" b="1"/>
          </a:p>
        </p:txBody>
      </p:sp>
      <p:sp>
        <p:nvSpPr>
          <p:cNvPr id="16400" name="Text Box 19"/>
          <p:cNvSpPr txBox="1">
            <a:spLocks noChangeArrowheads="1"/>
          </p:cNvSpPr>
          <p:nvPr/>
        </p:nvSpPr>
        <p:spPr bwMode="auto">
          <a:xfrm>
            <a:off x="179388" y="2938463"/>
            <a:ext cx="1223962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chemeClr val="folHlink"/>
                </a:solidFill>
              </a:rPr>
              <a:t>11350 cal. BP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750" y="404813"/>
            <a:ext cx="84963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b="1" u="sng" dirty="0"/>
              <a:t>v regionálním kontextu</a:t>
            </a:r>
            <a:r>
              <a:rPr lang="cs-CZ" altLang="cs-CZ" b="1" dirty="0"/>
              <a:t>: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cs-CZ" altLang="cs-CZ" i="1" dirty="0"/>
              <a:t>změny horní hranice lesa – </a:t>
            </a:r>
            <a:r>
              <a:rPr lang="cs-CZ" altLang="cs-CZ" dirty="0"/>
              <a:t>vhodné porovnání jezer v různé nadmořské výšce (pod i nad dnešní hranicí lesa)</a:t>
            </a:r>
          </a:p>
        </p:txBody>
      </p:sp>
      <p:pic>
        <p:nvPicPr>
          <p:cNvPr id="17411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4" t="15166" r="32501" b="43065"/>
          <a:stretch>
            <a:fillRect/>
          </a:stretch>
        </p:blipFill>
        <p:spPr bwMode="auto">
          <a:xfrm>
            <a:off x="179388" y="1484313"/>
            <a:ext cx="65833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284663" y="4221163"/>
            <a:ext cx="215900" cy="11525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971550" y="4365625"/>
            <a:ext cx="504825" cy="13668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7414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1" t="48666" r="33646" b="14500"/>
          <a:stretch>
            <a:fillRect/>
          </a:stretch>
        </p:blipFill>
        <p:spPr bwMode="auto">
          <a:xfrm>
            <a:off x="5435600" y="3644900"/>
            <a:ext cx="36353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ovéPole 7"/>
          <p:cNvSpPr txBox="1">
            <a:spLocks noChangeArrowheads="1"/>
          </p:cNvSpPr>
          <p:nvPr/>
        </p:nvSpPr>
        <p:spPr bwMode="auto">
          <a:xfrm>
            <a:off x="6372225" y="6453188"/>
            <a:ext cx="15128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Feurdean et al.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9" t="40334" r="21590" b="19844"/>
          <a:stretch>
            <a:fillRect/>
          </a:stretch>
        </p:blipFill>
        <p:spPr bwMode="auto">
          <a:xfrm>
            <a:off x="395288" y="549275"/>
            <a:ext cx="82486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ovéPole 2"/>
          <p:cNvSpPr txBox="1">
            <a:spLocks noChangeArrowheads="1"/>
          </p:cNvSpPr>
          <p:nvPr/>
        </p:nvSpPr>
        <p:spPr bwMode="auto">
          <a:xfrm>
            <a:off x="7380288" y="6453188"/>
            <a:ext cx="15128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Ildiko et al. 2017</a:t>
            </a:r>
          </a:p>
        </p:txBody>
      </p:sp>
      <p:pic>
        <p:nvPicPr>
          <p:cNvPr id="19460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19669" r="50520" b="48833"/>
          <a:stretch>
            <a:fillRect/>
          </a:stretch>
        </p:blipFill>
        <p:spPr bwMode="auto">
          <a:xfrm>
            <a:off x="3203575" y="4065588"/>
            <a:ext cx="41052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ovéPole 4"/>
          <p:cNvSpPr txBox="1">
            <a:spLocks noChangeArrowheads="1"/>
          </p:cNvSpPr>
          <p:nvPr/>
        </p:nvSpPr>
        <p:spPr bwMode="auto">
          <a:xfrm>
            <a:off x="7092950" y="5732463"/>
            <a:ext cx="1223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70C0"/>
                </a:solidFill>
              </a:rPr>
              <a:t>Hranice lesa (timberline)</a:t>
            </a:r>
          </a:p>
        </p:txBody>
      </p:sp>
      <p:sp>
        <p:nvSpPr>
          <p:cNvPr id="19462" name="TextovéPole 5"/>
          <p:cNvSpPr txBox="1">
            <a:spLocks noChangeArrowheads="1"/>
          </p:cNvSpPr>
          <p:nvPr/>
        </p:nvSpPr>
        <p:spPr bwMode="auto">
          <a:xfrm>
            <a:off x="7092950" y="5229225"/>
            <a:ext cx="1979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</a:rPr>
              <a:t>Hranice výskytu stromů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</a:rPr>
              <a:t>(treeline)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0" y="333375"/>
            <a:ext cx="7740650" cy="36671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Analýza makrozbytků postup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23850" y="984250"/>
            <a:ext cx="2376488" cy="741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nalezení vhodného sedimentu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(geofyzikální průzkum, botanický průzkum, náhoda)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203575" y="1200150"/>
            <a:ext cx="2376488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odběr výkopem nebo vrtáním</a:t>
            </a: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6227763" y="1052513"/>
            <a:ext cx="1800225" cy="741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odběr vzorků z profilu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(objem zpravidla 50-100 cm</a:t>
            </a:r>
            <a:r>
              <a:rPr lang="cs-CZ" altLang="cs-CZ" sz="1200" b="1" baseline="30000"/>
              <a:t>3</a:t>
            </a:r>
            <a:r>
              <a:rPr lang="cs-CZ" altLang="cs-CZ" sz="1200" b="1"/>
              <a:t>)</a:t>
            </a:r>
          </a:p>
        </p:txBody>
      </p:sp>
      <p:sp>
        <p:nvSpPr>
          <p:cNvPr id="20486" name="Text Box 11"/>
          <p:cNvSpPr txBox="1">
            <a:spLocks noChangeArrowheads="1"/>
          </p:cNvSpPr>
          <p:nvPr/>
        </p:nvSpPr>
        <p:spPr bwMode="auto">
          <a:xfrm>
            <a:off x="969963" y="2165350"/>
            <a:ext cx="2881312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příprava vzorků na analýzu: dezintegrace pomocí 10% NaOH (huminové sedimenty), 5 % KOH, HCl, 30% peroxid (jílovité sedimenty)</a:t>
            </a:r>
          </a:p>
        </p:txBody>
      </p:sp>
      <p:sp>
        <p:nvSpPr>
          <p:cNvPr id="20487" name="Text Box 13"/>
          <p:cNvSpPr txBox="1">
            <a:spLocks noChangeArrowheads="1"/>
          </p:cNvSpPr>
          <p:nvPr/>
        </p:nvSpPr>
        <p:spPr bwMode="auto">
          <a:xfrm>
            <a:off x="6877050" y="2182813"/>
            <a:ext cx="1655763" cy="741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determinace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(různé atlasy, srovnávací sbírka)</a:t>
            </a:r>
          </a:p>
        </p:txBody>
      </p:sp>
      <p:sp>
        <p:nvSpPr>
          <p:cNvPr id="20488" name="Text Box 15"/>
          <p:cNvSpPr txBox="1">
            <a:spLocks noChangeArrowheads="1"/>
          </p:cNvSpPr>
          <p:nvPr/>
        </p:nvSpPr>
        <p:spPr bwMode="auto">
          <a:xfrm>
            <a:off x="1619250" y="3573463"/>
            <a:ext cx="2881313" cy="64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prezentace výsledků (stratigrafický diagram), interpretace, porovnání s dalšími proxy </a:t>
            </a:r>
          </a:p>
        </p:txBody>
      </p:sp>
      <p:sp>
        <p:nvSpPr>
          <p:cNvPr id="20489" name="Line 16"/>
          <p:cNvSpPr>
            <a:spLocks noChangeShapeType="1"/>
          </p:cNvSpPr>
          <p:nvPr/>
        </p:nvSpPr>
        <p:spPr bwMode="auto">
          <a:xfrm>
            <a:off x="2771775" y="13414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0" name="Line 17"/>
          <p:cNvSpPr>
            <a:spLocks noChangeShapeType="1"/>
          </p:cNvSpPr>
          <p:nvPr/>
        </p:nvSpPr>
        <p:spPr bwMode="auto">
          <a:xfrm>
            <a:off x="5724525" y="13414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1" name="Line 18"/>
          <p:cNvSpPr>
            <a:spLocks noChangeShapeType="1"/>
          </p:cNvSpPr>
          <p:nvPr/>
        </p:nvSpPr>
        <p:spPr bwMode="auto">
          <a:xfrm>
            <a:off x="468313" y="2565400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2" name="Line 19"/>
          <p:cNvSpPr>
            <a:spLocks noChangeShapeType="1"/>
          </p:cNvSpPr>
          <p:nvPr/>
        </p:nvSpPr>
        <p:spPr bwMode="auto">
          <a:xfrm>
            <a:off x="8316913" y="1341438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3" name="Line 20"/>
          <p:cNvSpPr>
            <a:spLocks noChangeShapeType="1"/>
          </p:cNvSpPr>
          <p:nvPr/>
        </p:nvSpPr>
        <p:spPr bwMode="auto">
          <a:xfrm>
            <a:off x="4068763" y="2636838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4" name="Line 21"/>
          <p:cNvSpPr>
            <a:spLocks noChangeShapeType="1"/>
          </p:cNvSpPr>
          <p:nvPr/>
        </p:nvSpPr>
        <p:spPr bwMode="auto">
          <a:xfrm>
            <a:off x="6300788" y="2636838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5" name="Line 22"/>
          <p:cNvSpPr>
            <a:spLocks noChangeShapeType="1"/>
          </p:cNvSpPr>
          <p:nvPr/>
        </p:nvSpPr>
        <p:spPr bwMode="auto">
          <a:xfrm>
            <a:off x="1189038" y="3860800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0496" name="Picture 23" descr="IMG_65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4508500"/>
            <a:ext cx="3022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24" descr="IMG_66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941888"/>
            <a:ext cx="21288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8" name="Text Box 25"/>
          <p:cNvSpPr txBox="1">
            <a:spLocks noChangeArrowheads="1"/>
          </p:cNvSpPr>
          <p:nvPr/>
        </p:nvSpPr>
        <p:spPr bwMode="auto">
          <a:xfrm>
            <a:off x="611188" y="5013325"/>
            <a:ext cx="172878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odběr sedimentu do stříkaček – na pyly (ca 1 cm</a:t>
            </a:r>
            <a:r>
              <a:rPr lang="cs-CZ" altLang="cs-CZ" sz="1200" b="1" baseline="30000"/>
              <a:t>3</a:t>
            </a:r>
            <a:r>
              <a:rPr lang="cs-CZ" altLang="cs-CZ" sz="1200" b="1"/>
              <a:t>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zbytek sedimentu v intervalu 2-5 cm do zipovacích sáčků</a:t>
            </a:r>
          </a:p>
        </p:txBody>
      </p:sp>
      <p:sp>
        <p:nvSpPr>
          <p:cNvPr id="20499" name="Text Box 26"/>
          <p:cNvSpPr txBox="1">
            <a:spLocks noChangeArrowheads="1"/>
          </p:cNvSpPr>
          <p:nvPr/>
        </p:nvSpPr>
        <p:spPr bwMode="auto">
          <a:xfrm>
            <a:off x="4427538" y="2165350"/>
            <a:ext cx="18002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proplavení na sítech (nejmenší 250 </a:t>
            </a:r>
            <a:r>
              <a:rPr lang="cs-CZ" altLang="cs-CZ" sz="1200" b="1">
                <a:cs typeface="Arial" panose="020B0604020202020204" pitchFamily="34" charset="0"/>
              </a:rPr>
              <a:t>/125 μm</a:t>
            </a:r>
            <a:r>
              <a:rPr lang="cs-CZ" altLang="cs-CZ" sz="1200" b="1"/>
              <a:t>, 630 </a:t>
            </a:r>
            <a:r>
              <a:rPr lang="el-GR" altLang="cs-CZ" sz="1200" b="1">
                <a:cs typeface="Arial" panose="020B0604020202020204" pitchFamily="34" charset="0"/>
              </a:rPr>
              <a:t>μ</a:t>
            </a:r>
            <a:r>
              <a:rPr lang="cs-CZ" altLang="cs-CZ" sz="1200" b="1">
                <a:cs typeface="Arial" panose="020B0604020202020204" pitchFamily="34" charset="0"/>
              </a:rPr>
              <a:t>m, 1 mm,</a:t>
            </a:r>
            <a:r>
              <a:rPr lang="cs-CZ" altLang="cs-CZ" sz="1200" b="1"/>
              <a:t> vybírání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333375"/>
            <a:ext cx="7740650" cy="36671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Analýza makrozbytků- určovací literatura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50825" y="1076325"/>
            <a:ext cx="8424863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mechorosty:</a:t>
            </a:r>
            <a:r>
              <a:rPr lang="cs-CZ" altLang="cs-CZ" sz="1600"/>
              <a:t> Michaelis 2001 (pro paleoekologii), Heden</a:t>
            </a:r>
            <a:r>
              <a:rPr lang="en-US" altLang="cs-CZ" sz="1600">
                <a:cs typeface="Arial" panose="020B0604020202020204" pitchFamily="34" charset="0"/>
              </a:rPr>
              <a:t>ä</a:t>
            </a:r>
            <a:r>
              <a:rPr lang="cs-CZ" altLang="cs-CZ" sz="1600"/>
              <a:t>s 2003 (Amblystegiaceae), </a:t>
            </a:r>
            <a:r>
              <a:rPr lang="en-US" altLang="cs-CZ" sz="1600"/>
              <a:t>Daniels</a:t>
            </a:r>
            <a:r>
              <a:rPr lang="cs-CZ" altLang="cs-CZ" sz="1600"/>
              <a:t> et </a:t>
            </a:r>
            <a:r>
              <a:rPr lang="en-US" altLang="cs-CZ" sz="1600"/>
              <a:t>Eddy 1985 </a:t>
            </a:r>
            <a:r>
              <a:rPr lang="cs-CZ" altLang="cs-CZ" sz="1600"/>
              <a:t>(</a:t>
            </a:r>
            <a:r>
              <a:rPr lang="en-US" altLang="cs-CZ" sz="1600"/>
              <a:t>Handbook of European Sphagna</a:t>
            </a:r>
            <a:r>
              <a:rPr lang="cs-CZ" altLang="cs-CZ" sz="1600"/>
              <a:t>), Bildatlas der Moose Deutschlands (M. L</a:t>
            </a:r>
            <a:r>
              <a:rPr lang="en-US" altLang="cs-CZ" sz="1600">
                <a:cs typeface="Arial" panose="020B0604020202020204" pitchFamily="34" charset="0"/>
              </a:rPr>
              <a:t>ü</a:t>
            </a:r>
            <a:r>
              <a:rPr lang="cs-CZ" altLang="cs-CZ" sz="1600"/>
              <a:t>dt): on-line </a:t>
            </a:r>
            <a:r>
              <a:rPr lang="cs-CZ" altLang="cs-CZ" sz="1600">
                <a:hlinkClick r:id="rId2"/>
              </a:rPr>
              <a:t>http://www.bildatlas-moose.de/index.htm</a:t>
            </a: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semena:</a:t>
            </a:r>
            <a:r>
              <a:rPr lang="cs-CZ" altLang="cs-CZ" sz="1600"/>
              <a:t> Berggren 1969 (2. díly), </a:t>
            </a:r>
            <a:r>
              <a:rPr lang="nl-NL" altLang="cs-CZ" sz="1600"/>
              <a:t>Mauquoy and Van Geel 2007</a:t>
            </a:r>
            <a:r>
              <a:rPr lang="cs-CZ" altLang="cs-CZ" sz="1600"/>
              <a:t>, Velichkewicz &amp; Zastawniak 2008-Pleistocénní flora (fotky fosilních semen), Cappers et al. 2012-holandský atlas semen,on-line: </a:t>
            </a:r>
            <a:r>
              <a:rPr lang="cs-CZ" altLang="cs-CZ" sz="1600">
                <a:hlinkClick r:id="rId3"/>
              </a:rPr>
              <a:t>http://seeds.eldoc.ub.rug.nl/?pLanguage=en</a:t>
            </a: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dřevo:</a:t>
            </a:r>
            <a:r>
              <a:rPr lang="cs-CZ" altLang="cs-CZ" sz="1600"/>
              <a:t> Schweingrubber 1978, on-line: </a:t>
            </a:r>
            <a:r>
              <a:rPr lang="cs-CZ" altLang="cs-CZ" sz="1600">
                <a:hlinkClick r:id="rId4"/>
              </a:rPr>
              <a:t>http://www.wsl.ch/land/products/dendro/species_az.php</a:t>
            </a: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pletiva:</a:t>
            </a:r>
            <a:r>
              <a:rPr lang="cs-CZ" altLang="cs-CZ" sz="1600"/>
              <a:t> Grosse-Brauckmann 1972, 1992, Katz et al. 1977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6481762" cy="306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b="1"/>
              <a:t>Machová, malé nelesní  pěnovcové prameniště v jižní části Bílých Karpat</a:t>
            </a:r>
          </a:p>
        </p:txBody>
      </p:sp>
      <p:pic>
        <p:nvPicPr>
          <p:cNvPr id="2253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5761037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08050"/>
            <a:ext cx="25447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933825"/>
            <a:ext cx="41402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852863" y="476250"/>
            <a:ext cx="1439862" cy="36671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Literatura</a:t>
            </a:r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323850" y="1557338"/>
            <a:ext cx="3240088" cy="396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 b="1"/>
              <a:t>B.E.Berglund (ed.), 1986. </a:t>
            </a:r>
            <a:r>
              <a:rPr lang="cs-CZ" altLang="cs-CZ" sz="1000" b="1" i="1"/>
              <a:t>Handbook of Holocene Palaeoecology and Palaeohydrology</a:t>
            </a:r>
            <a:endParaRPr lang="cs-CZ" altLang="cs-CZ" sz="1000" b="1"/>
          </a:p>
        </p:txBody>
      </p:sp>
      <p:pic>
        <p:nvPicPr>
          <p:cNvPr id="4100" name="Picture 13" descr="Přední strana obál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133600"/>
            <a:ext cx="19653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14"/>
          <p:cNvSpPr txBox="1">
            <a:spLocks noChangeArrowheads="1"/>
          </p:cNvSpPr>
          <p:nvPr/>
        </p:nvSpPr>
        <p:spPr bwMode="auto">
          <a:xfrm>
            <a:off x="3779838" y="1557338"/>
            <a:ext cx="3240087" cy="396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 b="1"/>
              <a:t>Mackay A., Battarbee R., Birks J., Oldfield F. (ed.), 2005. </a:t>
            </a:r>
            <a:r>
              <a:rPr lang="cs-CZ" altLang="cs-CZ" sz="1000" b="1" i="1"/>
              <a:t>Global change in the Holocene.</a:t>
            </a:r>
          </a:p>
        </p:txBody>
      </p:sp>
      <p:pic>
        <p:nvPicPr>
          <p:cNvPr id="4102" name="Picture 18" descr="41QXWSJQM9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17399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3924300" y="5084763"/>
            <a:ext cx="309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/>
              <a:t>Birks H.H. &amp; Birks H.J.B. Reconstructing holocene climates from pollen and plant macrofossils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8280400" cy="306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b="1"/>
              <a:t>Machová, malé nelesní  pěnovcové prameniště v jižní části Bílých Karpat – starý profil</a:t>
            </a:r>
          </a:p>
        </p:txBody>
      </p:sp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/>
          <a:stretch>
            <a:fillRect/>
          </a:stretch>
        </p:blipFill>
        <p:spPr bwMode="auto">
          <a:xfrm>
            <a:off x="571500" y="1146175"/>
            <a:ext cx="8464550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ovéPole 1"/>
          <p:cNvSpPr txBox="1">
            <a:spLocks noChangeArrowheads="1"/>
          </p:cNvSpPr>
          <p:nvPr/>
        </p:nvSpPr>
        <p:spPr bwMode="auto">
          <a:xfrm>
            <a:off x="107950" y="5516563"/>
            <a:ext cx="647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450 AD</a:t>
            </a:r>
          </a:p>
        </p:txBody>
      </p:sp>
      <p:sp>
        <p:nvSpPr>
          <p:cNvPr id="23557" name="TextovéPole 6"/>
          <p:cNvSpPr txBox="1">
            <a:spLocks noChangeArrowheads="1"/>
          </p:cNvSpPr>
          <p:nvPr/>
        </p:nvSpPr>
        <p:spPr bwMode="auto">
          <a:xfrm>
            <a:off x="0" y="4221163"/>
            <a:ext cx="7207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1550 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b="1"/>
          </a:p>
        </p:txBody>
      </p:sp>
      <p:sp>
        <p:nvSpPr>
          <p:cNvPr id="23558" name="TextovéPole 7"/>
          <p:cNvSpPr txBox="1">
            <a:spLocks noChangeArrowheads="1"/>
          </p:cNvSpPr>
          <p:nvPr/>
        </p:nvSpPr>
        <p:spPr bwMode="auto">
          <a:xfrm>
            <a:off x="0" y="4724400"/>
            <a:ext cx="7556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1150 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ovéPole 1"/>
          <p:cNvSpPr txBox="1">
            <a:spLocks noChangeArrowheads="1"/>
          </p:cNvSpPr>
          <p:nvPr/>
        </p:nvSpPr>
        <p:spPr bwMode="auto">
          <a:xfrm>
            <a:off x="457200" y="1287463"/>
            <a:ext cx="3665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Calibri" panose="020F0502020204030204" pitchFamily="34" charset="0"/>
              </a:rPr>
              <a:t>Profil Machová1, ca od roku 480 AD</a:t>
            </a:r>
          </a:p>
        </p:txBody>
      </p:sp>
      <p:pic>
        <p:nvPicPr>
          <p:cNvPr id="2457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" t="55682" r="30293" b="3838"/>
          <a:stretch>
            <a:fillRect/>
          </a:stretch>
        </p:blipFill>
        <p:spPr bwMode="auto">
          <a:xfrm>
            <a:off x="188913" y="2160588"/>
            <a:ext cx="8691562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99000" y="3103563"/>
            <a:ext cx="307975" cy="216058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335588" y="3106738"/>
            <a:ext cx="468312" cy="21590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999163" y="3084513"/>
            <a:ext cx="652462" cy="21590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4343" name="TextovéPole 6"/>
          <p:cNvSpPr txBox="1">
            <a:spLocks noChangeArrowheads="1"/>
          </p:cNvSpPr>
          <p:nvPr/>
        </p:nvSpPr>
        <p:spPr bwMode="auto">
          <a:xfrm>
            <a:off x="4578350" y="2468563"/>
            <a:ext cx="5969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smtClean="0">
                <a:solidFill>
                  <a:srgbClr val="FF0000"/>
                </a:solidFill>
              </a:rPr>
              <a:t>obilí</a:t>
            </a:r>
          </a:p>
        </p:txBody>
      </p:sp>
      <p:sp>
        <p:nvSpPr>
          <p:cNvPr id="14344" name="TextovéPole 7"/>
          <p:cNvSpPr txBox="1">
            <a:spLocks noChangeArrowheads="1"/>
          </p:cNvSpPr>
          <p:nvPr/>
        </p:nvSpPr>
        <p:spPr bwMode="auto">
          <a:xfrm>
            <a:off x="5175250" y="5251450"/>
            <a:ext cx="1557338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 smtClean="0">
                <a:solidFill>
                  <a:srgbClr val="FF0000"/>
                </a:solidFill>
              </a:rPr>
              <a:t>Poaceae</a:t>
            </a:r>
            <a:r>
              <a:rPr lang="cs-CZ" altLang="cs-CZ" sz="1350" b="1" dirty="0" smtClean="0">
                <a:solidFill>
                  <a:srgbClr val="FF0000"/>
                </a:solidFill>
              </a:rPr>
              <a:t>, </a:t>
            </a:r>
            <a:r>
              <a:rPr lang="cs-CZ" altLang="cs-CZ" sz="1350" b="1" dirty="0" err="1" smtClean="0">
                <a:solidFill>
                  <a:srgbClr val="FF0000"/>
                </a:solidFill>
              </a:rPr>
              <a:t>Chenopodiaceae</a:t>
            </a:r>
            <a:r>
              <a:rPr lang="cs-CZ" altLang="cs-CZ" sz="1350" b="1" dirty="0" smtClean="0">
                <a:solidFill>
                  <a:srgbClr val="FF0000"/>
                </a:solidFill>
              </a:rPr>
              <a:t>, </a:t>
            </a:r>
            <a:r>
              <a:rPr lang="cs-CZ" altLang="cs-CZ" sz="1350" b="1" dirty="0" err="1" smtClean="0">
                <a:solidFill>
                  <a:srgbClr val="FF0000"/>
                </a:solidFill>
              </a:rPr>
              <a:t>Artemisia</a:t>
            </a:r>
            <a:endParaRPr lang="cs-CZ" altLang="cs-CZ" sz="1350" b="1" dirty="0" smtClean="0">
              <a:solidFill>
                <a:srgbClr val="FF0000"/>
              </a:solidFill>
            </a:endParaRPr>
          </a:p>
        </p:txBody>
      </p:sp>
      <p:sp>
        <p:nvSpPr>
          <p:cNvPr id="14345" name="TextovéPole 8"/>
          <p:cNvSpPr txBox="1">
            <a:spLocks noChangeArrowheads="1"/>
          </p:cNvSpPr>
          <p:nvPr/>
        </p:nvSpPr>
        <p:spPr bwMode="auto">
          <a:xfrm>
            <a:off x="5870575" y="2330450"/>
            <a:ext cx="13874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smtClean="0">
                <a:solidFill>
                  <a:srgbClr val="FF0000"/>
                </a:solidFill>
              </a:rPr>
              <a:t>Luční typy</a:t>
            </a:r>
          </a:p>
        </p:txBody>
      </p:sp>
      <p:cxnSp>
        <p:nvCxnSpPr>
          <p:cNvPr id="11" name="Přímá spojnice 10"/>
          <p:cNvCxnSpPr/>
          <p:nvPr/>
        </p:nvCxnSpPr>
        <p:spPr>
          <a:xfrm flipV="1">
            <a:off x="457200" y="4329113"/>
            <a:ext cx="8594725" cy="63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7" name="TextovéPole 12"/>
          <p:cNvSpPr txBox="1">
            <a:spLocks noChangeArrowheads="1"/>
          </p:cNvSpPr>
          <p:nvPr/>
        </p:nvSpPr>
        <p:spPr bwMode="auto">
          <a:xfrm>
            <a:off x="457200" y="1619250"/>
            <a:ext cx="11636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900">
                <a:latin typeface="Calibri" panose="020F0502020204030204" pitchFamily="34" charset="0"/>
              </a:rPr>
              <a:t>E. Rybníčková (pyly)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8" t="44170" r="18114" b="13329"/>
          <a:stretch>
            <a:fillRect/>
          </a:stretch>
        </p:blipFill>
        <p:spPr bwMode="auto">
          <a:xfrm>
            <a:off x="214313" y="1593850"/>
            <a:ext cx="8416925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ovéPole 3"/>
          <p:cNvSpPr txBox="1">
            <a:spLocks noChangeArrowheads="1"/>
          </p:cNvSpPr>
          <p:nvPr/>
        </p:nvSpPr>
        <p:spPr bwMode="auto">
          <a:xfrm>
            <a:off x="122238" y="1098550"/>
            <a:ext cx="8148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Calibri" panose="020F0502020204030204" pitchFamily="34" charset="0"/>
              </a:rPr>
              <a:t>Profil Machová2, ca od roku 1350 AD; změna na kosení až mezi 1600-1700 AD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487363" y="3849688"/>
            <a:ext cx="7781925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585788" y="3389313"/>
            <a:ext cx="7713662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6000750" y="4684713"/>
            <a:ext cx="0" cy="60483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4135438" y="4678363"/>
            <a:ext cx="0" cy="60483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041650" y="4678363"/>
            <a:ext cx="0" cy="60483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6637338" y="4694238"/>
            <a:ext cx="0" cy="60483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2" name="TextovéPole 14"/>
          <p:cNvSpPr txBox="1">
            <a:spLocks noChangeArrowheads="1"/>
          </p:cNvSpPr>
          <p:nvPr/>
        </p:nvSpPr>
        <p:spPr bwMode="auto">
          <a:xfrm>
            <a:off x="107950" y="5805488"/>
            <a:ext cx="3698875" cy="715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i="1" dirty="0" smtClean="0">
                <a:solidFill>
                  <a:srgbClr val="7030A0"/>
                </a:solidFill>
              </a:rPr>
              <a:t>Do roku ca 1450 AD mokřad je zarostlý lesem, okolní krajina je už ale mozaika lesa a bezlesí (podle pylů)</a:t>
            </a:r>
          </a:p>
        </p:txBody>
      </p:sp>
      <p:sp>
        <p:nvSpPr>
          <p:cNvPr id="16" name="Šipka nahoru 15"/>
          <p:cNvSpPr/>
          <p:nvPr/>
        </p:nvSpPr>
        <p:spPr>
          <a:xfrm rot="5400000">
            <a:off x="38101" y="3768725"/>
            <a:ext cx="228600" cy="212725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srgbClr val="7030A0"/>
              </a:solidFill>
            </a:endParaRPr>
          </a:p>
        </p:txBody>
      </p:sp>
      <p:sp>
        <p:nvSpPr>
          <p:cNvPr id="13324" name="TextovéPole 16"/>
          <p:cNvSpPr txBox="1">
            <a:spLocks noChangeArrowheads="1"/>
          </p:cNvSpPr>
          <p:nvPr/>
        </p:nvSpPr>
        <p:spPr bwMode="auto">
          <a:xfrm>
            <a:off x="3648075" y="5245100"/>
            <a:ext cx="1195388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smtClean="0">
                <a:solidFill>
                  <a:srgbClr val="00B0F0"/>
                </a:solidFill>
              </a:rPr>
              <a:t>světlomilné slatinné druhy</a:t>
            </a:r>
          </a:p>
        </p:txBody>
      </p:sp>
      <p:sp>
        <p:nvSpPr>
          <p:cNvPr id="13325" name="TextovéPole 17"/>
          <p:cNvSpPr txBox="1">
            <a:spLocks noChangeArrowheads="1"/>
          </p:cNvSpPr>
          <p:nvPr/>
        </p:nvSpPr>
        <p:spPr bwMode="auto">
          <a:xfrm>
            <a:off x="5503863" y="5287963"/>
            <a:ext cx="8143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smtClean="0">
                <a:solidFill>
                  <a:srgbClr val="00B0F0"/>
                </a:solidFill>
              </a:rPr>
              <a:t>Poaceae</a:t>
            </a:r>
          </a:p>
        </p:txBody>
      </p:sp>
      <p:sp>
        <p:nvSpPr>
          <p:cNvPr id="13326" name="TextovéPole 18"/>
          <p:cNvSpPr txBox="1">
            <a:spLocks noChangeArrowheads="1"/>
          </p:cNvSpPr>
          <p:nvPr/>
        </p:nvSpPr>
        <p:spPr bwMode="auto">
          <a:xfrm>
            <a:off x="6200775" y="5249863"/>
            <a:ext cx="1017588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smtClean="0">
                <a:solidFill>
                  <a:srgbClr val="00B0F0"/>
                </a:solidFill>
              </a:rPr>
              <a:t>obilí, louky </a:t>
            </a:r>
          </a:p>
        </p:txBody>
      </p:sp>
      <p:sp>
        <p:nvSpPr>
          <p:cNvPr id="13327" name="TextovéPole 19"/>
          <p:cNvSpPr txBox="1">
            <a:spLocks noChangeArrowheads="1"/>
          </p:cNvSpPr>
          <p:nvPr/>
        </p:nvSpPr>
        <p:spPr bwMode="auto">
          <a:xfrm>
            <a:off x="1692275" y="5084763"/>
            <a:ext cx="13843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smtClean="0">
                <a:solidFill>
                  <a:srgbClr val="00B050"/>
                </a:solidFill>
              </a:rPr>
              <a:t>rozšlapávání mokřadu</a:t>
            </a:r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7878763" y="4694238"/>
            <a:ext cx="0" cy="60483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9" name="TextovéPole 21"/>
          <p:cNvSpPr txBox="1">
            <a:spLocks noChangeArrowheads="1"/>
          </p:cNvSpPr>
          <p:nvPr/>
        </p:nvSpPr>
        <p:spPr bwMode="auto">
          <a:xfrm>
            <a:off x="7153275" y="5259388"/>
            <a:ext cx="10191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smtClean="0">
                <a:solidFill>
                  <a:srgbClr val="00B050"/>
                </a:solidFill>
              </a:rPr>
              <a:t>vypalování</a:t>
            </a:r>
          </a:p>
        </p:txBody>
      </p:sp>
      <p:cxnSp>
        <p:nvCxnSpPr>
          <p:cNvPr id="23" name="Přímá spojnice 22"/>
          <p:cNvCxnSpPr/>
          <p:nvPr/>
        </p:nvCxnSpPr>
        <p:spPr>
          <a:xfrm flipV="1">
            <a:off x="360363" y="3398838"/>
            <a:ext cx="805815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4443413" y="4487863"/>
            <a:ext cx="0" cy="60642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2" name="TextovéPole 27"/>
          <p:cNvSpPr txBox="1">
            <a:spLocks noChangeArrowheads="1"/>
          </p:cNvSpPr>
          <p:nvPr/>
        </p:nvSpPr>
        <p:spPr bwMode="auto">
          <a:xfrm>
            <a:off x="4422775" y="5006975"/>
            <a:ext cx="76676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smtClean="0">
                <a:solidFill>
                  <a:srgbClr val="00B0F0"/>
                </a:solidFill>
              </a:rPr>
              <a:t>AP/NAP</a:t>
            </a:r>
          </a:p>
        </p:txBody>
      </p:sp>
      <p:sp>
        <p:nvSpPr>
          <p:cNvPr id="25621" name="TextovéPole 23"/>
          <p:cNvSpPr txBox="1">
            <a:spLocks noChangeArrowheads="1"/>
          </p:cNvSpPr>
          <p:nvPr/>
        </p:nvSpPr>
        <p:spPr bwMode="auto">
          <a:xfrm>
            <a:off x="134938" y="1376363"/>
            <a:ext cx="51577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900">
                <a:latin typeface="Calibri" panose="020F0502020204030204" pitchFamily="34" charset="0"/>
              </a:rPr>
              <a:t>E. Jamrichová (pyly), L. Petr (LOI, magnetika), P. Hájková (makrozbytky, složení sedimentu)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1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r="44067" b="1498"/>
          <a:stretch>
            <a:fillRect/>
          </a:stretch>
        </p:blipFill>
        <p:spPr bwMode="auto">
          <a:xfrm>
            <a:off x="1120775" y="1052513"/>
            <a:ext cx="6429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971550" y="476250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Carex flava (1-1.3 mm) </a:t>
            </a:r>
            <a:endParaRPr lang="cs-CZ" altLang="cs-CZ" sz="1200"/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2987675" y="476250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Carex panicea (2-3 mm) </a:t>
            </a:r>
            <a:endParaRPr lang="cs-CZ" altLang="cs-CZ" sz="1200"/>
          </a:p>
        </p:txBody>
      </p:sp>
      <p:pic>
        <p:nvPicPr>
          <p:cNvPr id="26629" name="Picture 9" descr="1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3" r="34967" b="4523"/>
          <a:stretch>
            <a:fillRect/>
          </a:stretch>
        </p:blipFill>
        <p:spPr bwMode="auto">
          <a:xfrm>
            <a:off x="3108325" y="908050"/>
            <a:ext cx="10318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1" descr="14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41034" b="-128"/>
          <a:stretch>
            <a:fillRect/>
          </a:stretch>
        </p:blipFill>
        <p:spPr bwMode="auto">
          <a:xfrm>
            <a:off x="1990725" y="1054100"/>
            <a:ext cx="781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1908175" y="476250"/>
            <a:ext cx="115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Carex flacca (ca 1.7 mm) </a:t>
            </a:r>
            <a:endParaRPr lang="cs-CZ" altLang="cs-CZ" sz="1200"/>
          </a:p>
        </p:txBody>
      </p:sp>
      <p:pic>
        <p:nvPicPr>
          <p:cNvPr id="26632" name="Picture 14" descr="14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1" t="19861" b="3040"/>
          <a:stretch>
            <a:fillRect/>
          </a:stretch>
        </p:blipFill>
        <p:spPr bwMode="auto">
          <a:xfrm>
            <a:off x="4224338" y="1125538"/>
            <a:ext cx="7794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15"/>
          <p:cNvSpPr txBox="1">
            <a:spLocks noChangeArrowheads="1"/>
          </p:cNvSpPr>
          <p:nvPr/>
        </p:nvSpPr>
        <p:spPr bwMode="auto">
          <a:xfrm>
            <a:off x="4140200" y="476250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Carex nigra (ca 2 mm) </a:t>
            </a:r>
            <a:endParaRPr lang="cs-CZ" altLang="cs-CZ" sz="1200"/>
          </a:p>
        </p:txBody>
      </p:sp>
      <p:pic>
        <p:nvPicPr>
          <p:cNvPr id="26634" name="Picture 17" descr="14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1" r="30434" b="-197"/>
          <a:stretch>
            <a:fillRect/>
          </a:stretch>
        </p:blipFill>
        <p:spPr bwMode="auto">
          <a:xfrm>
            <a:off x="5219700" y="1195388"/>
            <a:ext cx="8064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Text Box 18"/>
          <p:cNvSpPr txBox="1">
            <a:spLocks noChangeArrowheads="1"/>
          </p:cNvSpPr>
          <p:nvPr/>
        </p:nvSpPr>
        <p:spPr bwMode="auto">
          <a:xfrm>
            <a:off x="5076825" y="620713"/>
            <a:ext cx="2232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Carex paniculata (ca 2 mm) </a:t>
            </a:r>
            <a:endParaRPr lang="cs-CZ" altLang="cs-CZ" sz="1200"/>
          </a:p>
        </p:txBody>
      </p:sp>
      <p:pic>
        <p:nvPicPr>
          <p:cNvPr id="26636" name="Picture 22" descr="243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19876" r="3033" b="5690"/>
          <a:stretch>
            <a:fillRect/>
          </a:stretch>
        </p:blipFill>
        <p:spPr bwMode="auto">
          <a:xfrm>
            <a:off x="2700338" y="3141663"/>
            <a:ext cx="10795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Text Box 23"/>
          <p:cNvSpPr txBox="1">
            <a:spLocks noChangeArrowheads="1"/>
          </p:cNvSpPr>
          <p:nvPr/>
        </p:nvSpPr>
        <p:spPr bwMode="auto">
          <a:xfrm>
            <a:off x="2627313" y="2565400"/>
            <a:ext cx="1439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Potentilla erecta (ca 1.75 mm)</a:t>
            </a:r>
            <a:endParaRPr lang="cs-CZ" altLang="cs-CZ" sz="1200"/>
          </a:p>
        </p:txBody>
      </p:sp>
      <p:pic>
        <p:nvPicPr>
          <p:cNvPr id="26638" name="Picture 25" descr="228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15031" r="12300" b="5507"/>
          <a:stretch>
            <a:fillRect/>
          </a:stretch>
        </p:blipFill>
        <p:spPr bwMode="auto">
          <a:xfrm>
            <a:off x="1619250" y="2997200"/>
            <a:ext cx="5873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Text Box 26"/>
          <p:cNvSpPr txBox="1">
            <a:spLocks noChangeArrowheads="1"/>
          </p:cNvSpPr>
          <p:nvPr/>
        </p:nvSpPr>
        <p:spPr bwMode="auto">
          <a:xfrm>
            <a:off x="1547813" y="2276475"/>
            <a:ext cx="122396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Linum catharticum (ca 1.2 mm)</a:t>
            </a:r>
            <a:endParaRPr lang="cs-CZ" altLang="cs-CZ" sz="1200"/>
          </a:p>
        </p:txBody>
      </p:sp>
      <p:pic>
        <p:nvPicPr>
          <p:cNvPr id="26640" name="Picture 28" descr="326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24715" r="31967" b="4507"/>
          <a:stretch>
            <a:fillRect/>
          </a:stretch>
        </p:blipFill>
        <p:spPr bwMode="auto">
          <a:xfrm>
            <a:off x="323850" y="2924175"/>
            <a:ext cx="5746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9"/>
          <p:cNvSpPr txBox="1">
            <a:spLocks noChangeArrowheads="1"/>
          </p:cNvSpPr>
          <p:nvPr/>
        </p:nvSpPr>
        <p:spPr bwMode="auto">
          <a:xfrm>
            <a:off x="179388" y="2276475"/>
            <a:ext cx="122396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Juncus inflexus (ca 0.6 mm)</a:t>
            </a:r>
            <a:endParaRPr lang="cs-CZ" altLang="cs-CZ" sz="1200"/>
          </a:p>
        </p:txBody>
      </p:sp>
      <p:pic>
        <p:nvPicPr>
          <p:cNvPr id="26642" name="Picture 31" descr="206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t="10600" r="13181" b="7767"/>
          <a:stretch>
            <a:fillRect/>
          </a:stretch>
        </p:blipFill>
        <p:spPr bwMode="auto">
          <a:xfrm>
            <a:off x="4211638" y="2924175"/>
            <a:ext cx="1870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3" name="Text Box 32"/>
          <p:cNvSpPr txBox="1">
            <a:spLocks noChangeArrowheads="1"/>
          </p:cNvSpPr>
          <p:nvPr/>
        </p:nvSpPr>
        <p:spPr bwMode="auto">
          <a:xfrm>
            <a:off x="4211638" y="2540000"/>
            <a:ext cx="2089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Caltha palustris (ca 3 mm) </a:t>
            </a:r>
            <a:endParaRPr lang="cs-CZ" altLang="cs-CZ" sz="1200"/>
          </a:p>
        </p:txBody>
      </p:sp>
      <p:pic>
        <p:nvPicPr>
          <p:cNvPr id="26644" name="Picture 34" descr="205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13669" r="19867" b="745"/>
          <a:stretch>
            <a:fillRect/>
          </a:stretch>
        </p:blipFill>
        <p:spPr bwMode="auto">
          <a:xfrm>
            <a:off x="6318250" y="1916113"/>
            <a:ext cx="9048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5" name="Text Box 35"/>
          <p:cNvSpPr txBox="1">
            <a:spLocks noChangeArrowheads="1"/>
          </p:cNvSpPr>
          <p:nvPr/>
        </p:nvSpPr>
        <p:spPr bwMode="auto">
          <a:xfrm>
            <a:off x="7164388" y="3573463"/>
            <a:ext cx="1512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Cirsium palustre (ca 4.2 mm)</a:t>
            </a:r>
            <a:endParaRPr lang="cs-CZ" altLang="cs-CZ" sz="1200"/>
          </a:p>
        </p:txBody>
      </p:sp>
      <p:sp>
        <p:nvSpPr>
          <p:cNvPr id="26646" name="Line 36"/>
          <p:cNvSpPr>
            <a:spLocks noChangeShapeType="1"/>
          </p:cNvSpPr>
          <p:nvPr/>
        </p:nvSpPr>
        <p:spPr bwMode="auto">
          <a:xfrm flipH="1">
            <a:off x="5867400" y="908050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47" name="Line 38"/>
          <p:cNvSpPr>
            <a:spLocks noChangeShapeType="1"/>
          </p:cNvSpPr>
          <p:nvPr/>
        </p:nvSpPr>
        <p:spPr bwMode="auto">
          <a:xfrm flipH="1" flipV="1">
            <a:off x="7164388" y="3500438"/>
            <a:ext cx="144462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48" name="Text Box 39"/>
          <p:cNvSpPr txBox="1">
            <a:spLocks noChangeArrowheads="1"/>
          </p:cNvSpPr>
          <p:nvPr/>
        </p:nvSpPr>
        <p:spPr bwMode="auto">
          <a:xfrm>
            <a:off x="179388" y="4084638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Ajuga reptans (ca 2.5 mm)</a:t>
            </a:r>
            <a:endParaRPr lang="cs-CZ" altLang="cs-CZ" sz="1200"/>
          </a:p>
        </p:txBody>
      </p:sp>
      <p:pic>
        <p:nvPicPr>
          <p:cNvPr id="26649" name="Picture 41" descr="288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16936" r="7767" b="3030"/>
          <a:stretch>
            <a:fillRect/>
          </a:stretch>
        </p:blipFill>
        <p:spPr bwMode="auto">
          <a:xfrm>
            <a:off x="323850" y="4652963"/>
            <a:ext cx="82073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0" name="Freeform 44"/>
          <p:cNvSpPr>
            <a:spLocks/>
          </p:cNvSpPr>
          <p:nvPr/>
        </p:nvSpPr>
        <p:spPr bwMode="auto">
          <a:xfrm>
            <a:off x="107950" y="3789363"/>
            <a:ext cx="8988425" cy="2376487"/>
          </a:xfrm>
          <a:custGeom>
            <a:avLst/>
            <a:gdLst>
              <a:gd name="T0" fmla="*/ 0 w 5571"/>
              <a:gd name="T1" fmla="*/ 2147483646 h 1588"/>
              <a:gd name="T2" fmla="*/ 1770148570 w 5571"/>
              <a:gd name="T3" fmla="*/ 2147483646 h 1588"/>
              <a:gd name="T4" fmla="*/ 2007035760 w 5571"/>
              <a:gd name="T5" fmla="*/ 593493208 h 1588"/>
              <a:gd name="T6" fmla="*/ 2147483646 w 5571"/>
              <a:gd name="T7" fmla="*/ 288907789 h 1588"/>
              <a:gd name="T8" fmla="*/ 2147483646 w 5571"/>
              <a:gd name="T9" fmla="*/ 288907789 h 1588"/>
              <a:gd name="T10" fmla="*/ 2147483646 w 5571"/>
              <a:gd name="T11" fmla="*/ 492711004 h 1588"/>
              <a:gd name="T12" fmla="*/ 2147483646 w 5571"/>
              <a:gd name="T13" fmla="*/ 188125584 h 1588"/>
              <a:gd name="T14" fmla="*/ 2147483646 w 5571"/>
              <a:gd name="T15" fmla="*/ 797296423 h 1588"/>
              <a:gd name="T16" fmla="*/ 2147483646 w 5571"/>
              <a:gd name="T17" fmla="*/ 593493208 h 1588"/>
              <a:gd name="T18" fmla="*/ 2147483646 w 5571"/>
              <a:gd name="T19" fmla="*/ 85104573 h 1588"/>
              <a:gd name="T20" fmla="*/ 2147483646 w 5571"/>
              <a:gd name="T21" fmla="*/ 85104573 h 15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571" h="1588">
                <a:moveTo>
                  <a:pt x="0" y="1399"/>
                </a:moveTo>
                <a:cubicBezTo>
                  <a:pt x="276" y="1493"/>
                  <a:pt x="552" y="1588"/>
                  <a:pt x="680" y="1399"/>
                </a:cubicBezTo>
                <a:cubicBezTo>
                  <a:pt x="808" y="1210"/>
                  <a:pt x="695" y="477"/>
                  <a:pt x="771" y="265"/>
                </a:cubicBezTo>
                <a:cubicBezTo>
                  <a:pt x="847" y="53"/>
                  <a:pt x="1006" y="152"/>
                  <a:pt x="1134" y="129"/>
                </a:cubicBezTo>
                <a:cubicBezTo>
                  <a:pt x="1262" y="106"/>
                  <a:pt x="1346" y="114"/>
                  <a:pt x="1542" y="129"/>
                </a:cubicBezTo>
                <a:cubicBezTo>
                  <a:pt x="1738" y="144"/>
                  <a:pt x="2056" y="228"/>
                  <a:pt x="2313" y="220"/>
                </a:cubicBezTo>
                <a:cubicBezTo>
                  <a:pt x="2570" y="212"/>
                  <a:pt x="2827" y="61"/>
                  <a:pt x="3084" y="84"/>
                </a:cubicBezTo>
                <a:cubicBezTo>
                  <a:pt x="3341" y="107"/>
                  <a:pt x="3583" y="326"/>
                  <a:pt x="3855" y="356"/>
                </a:cubicBezTo>
                <a:cubicBezTo>
                  <a:pt x="4127" y="386"/>
                  <a:pt x="4452" y="318"/>
                  <a:pt x="4717" y="265"/>
                </a:cubicBezTo>
                <a:cubicBezTo>
                  <a:pt x="4982" y="212"/>
                  <a:pt x="5315" y="76"/>
                  <a:pt x="5443" y="38"/>
                </a:cubicBezTo>
                <a:cubicBezTo>
                  <a:pt x="5571" y="0"/>
                  <a:pt x="5529" y="19"/>
                  <a:pt x="5488" y="3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51" name="Text Box 45"/>
          <p:cNvSpPr txBox="1">
            <a:spLocks noChangeArrowheads="1"/>
          </p:cNvSpPr>
          <p:nvPr/>
        </p:nvSpPr>
        <p:spPr bwMode="auto">
          <a:xfrm>
            <a:off x="1476375" y="4005263"/>
            <a:ext cx="1582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Atropa bella-dona (ca 1.7 mm)</a:t>
            </a:r>
            <a:endParaRPr lang="cs-CZ" altLang="cs-CZ" sz="1200"/>
          </a:p>
        </p:txBody>
      </p:sp>
      <p:pic>
        <p:nvPicPr>
          <p:cNvPr id="26652" name="Picture 47" descr="320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23299" r="9267" b="3426"/>
          <a:stretch>
            <a:fillRect/>
          </a:stretch>
        </p:blipFill>
        <p:spPr bwMode="auto">
          <a:xfrm>
            <a:off x="1763713" y="4437063"/>
            <a:ext cx="8556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49" descr="233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17215" r="7767" b="3456"/>
          <a:stretch>
            <a:fillRect/>
          </a:stretch>
        </p:blipFill>
        <p:spPr bwMode="auto">
          <a:xfrm>
            <a:off x="2700338" y="4724400"/>
            <a:ext cx="100171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4" name="Text Box 50"/>
          <p:cNvSpPr txBox="1">
            <a:spLocks noChangeArrowheads="1"/>
          </p:cNvSpPr>
          <p:nvPr/>
        </p:nvSpPr>
        <p:spPr bwMode="auto">
          <a:xfrm>
            <a:off x="2700338" y="4221163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Rubus sp. (ca 3 mm)</a:t>
            </a:r>
            <a:endParaRPr lang="cs-CZ" altLang="cs-CZ" sz="1200"/>
          </a:p>
        </p:txBody>
      </p:sp>
      <p:pic>
        <p:nvPicPr>
          <p:cNvPr id="26655" name="Picture 52" descr="593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t="16803" r="16833" b="2748"/>
          <a:stretch>
            <a:fillRect/>
          </a:stretch>
        </p:blipFill>
        <p:spPr bwMode="auto">
          <a:xfrm>
            <a:off x="3779838" y="4508500"/>
            <a:ext cx="1068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6" name="Text Box 53"/>
          <p:cNvSpPr txBox="1">
            <a:spLocks noChangeArrowheads="1"/>
          </p:cNvSpPr>
          <p:nvPr/>
        </p:nvSpPr>
        <p:spPr bwMode="auto">
          <a:xfrm>
            <a:off x="4284663" y="4076700"/>
            <a:ext cx="12239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Sambucus sp. (3-4 mm)</a:t>
            </a:r>
            <a:endParaRPr lang="cs-CZ" altLang="cs-CZ" sz="1200"/>
          </a:p>
        </p:txBody>
      </p:sp>
      <p:pic>
        <p:nvPicPr>
          <p:cNvPr id="26657" name="Picture 55" descr="146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22704" r="48599" b="2838"/>
          <a:stretch>
            <a:fillRect/>
          </a:stretch>
        </p:blipFill>
        <p:spPr bwMode="auto">
          <a:xfrm>
            <a:off x="5003800" y="4652963"/>
            <a:ext cx="8588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8" name="Text Box 56"/>
          <p:cNvSpPr txBox="1">
            <a:spLocks noChangeArrowheads="1"/>
          </p:cNvSpPr>
          <p:nvPr/>
        </p:nvSpPr>
        <p:spPr bwMode="auto">
          <a:xfrm>
            <a:off x="5580063" y="4292600"/>
            <a:ext cx="10795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Carex sylvatica (ca 2.5 mm)</a:t>
            </a:r>
            <a:endParaRPr lang="cs-CZ" altLang="cs-CZ" sz="1200"/>
          </a:p>
        </p:txBody>
      </p:sp>
      <p:sp>
        <p:nvSpPr>
          <p:cNvPr id="26659" name="Text Box 57"/>
          <p:cNvSpPr txBox="1">
            <a:spLocks noChangeArrowheads="1"/>
          </p:cNvSpPr>
          <p:nvPr/>
        </p:nvSpPr>
        <p:spPr bwMode="auto">
          <a:xfrm>
            <a:off x="5795963" y="6165850"/>
            <a:ext cx="1368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Carex remota (ca 1.6 mm)</a:t>
            </a:r>
            <a:endParaRPr lang="cs-CZ" altLang="cs-CZ" sz="1200"/>
          </a:p>
        </p:txBody>
      </p:sp>
      <p:pic>
        <p:nvPicPr>
          <p:cNvPr id="26660" name="Picture 59" descr="1504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21579" r="24400" b="5664"/>
          <a:stretch>
            <a:fillRect/>
          </a:stretch>
        </p:blipFill>
        <p:spPr bwMode="auto">
          <a:xfrm>
            <a:off x="6011863" y="5013325"/>
            <a:ext cx="758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1" name="Text Box 60"/>
          <p:cNvSpPr txBox="1">
            <a:spLocks noChangeArrowheads="1"/>
          </p:cNvSpPr>
          <p:nvPr/>
        </p:nvSpPr>
        <p:spPr bwMode="auto">
          <a:xfrm>
            <a:off x="34925" y="44450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Eriophorum latifolium (ca 3 mm) </a:t>
            </a:r>
            <a:endParaRPr lang="cs-CZ" altLang="cs-CZ" sz="1200"/>
          </a:p>
        </p:txBody>
      </p:sp>
      <p:pic>
        <p:nvPicPr>
          <p:cNvPr id="26662" name="Picture 62" descr="3095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14706" r="12300" b="2402"/>
          <a:stretch>
            <a:fillRect/>
          </a:stretch>
        </p:blipFill>
        <p:spPr bwMode="auto">
          <a:xfrm>
            <a:off x="179388" y="620713"/>
            <a:ext cx="703262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63" name="Picture 64" descr="1653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15237" r="13800" b="4706"/>
          <a:stretch>
            <a:fillRect/>
          </a:stretch>
        </p:blipFill>
        <p:spPr bwMode="auto">
          <a:xfrm>
            <a:off x="6948488" y="4508500"/>
            <a:ext cx="18065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4" name="Text Box 65"/>
          <p:cNvSpPr txBox="1">
            <a:spLocks noChangeArrowheads="1"/>
          </p:cNvSpPr>
          <p:nvPr/>
        </p:nvSpPr>
        <p:spPr bwMode="auto">
          <a:xfrm>
            <a:off x="8029575" y="4292600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Carpinus (ca 8 mm)</a:t>
            </a:r>
            <a:endParaRPr lang="cs-CZ" altLang="cs-CZ" sz="1200"/>
          </a:p>
        </p:txBody>
      </p:sp>
      <p:pic>
        <p:nvPicPr>
          <p:cNvPr id="26665" name="Picture 67" descr="3199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23183" r="9267" b="4739"/>
          <a:stretch>
            <a:fillRect/>
          </a:stretch>
        </p:blipFill>
        <p:spPr bwMode="auto">
          <a:xfrm>
            <a:off x="1485900" y="5445125"/>
            <a:ext cx="11414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6" name="Text Box 68"/>
          <p:cNvSpPr txBox="1">
            <a:spLocks noChangeArrowheads="1"/>
          </p:cNvSpPr>
          <p:nvPr/>
        </p:nvSpPr>
        <p:spPr bwMode="auto">
          <a:xfrm>
            <a:off x="36513" y="6284913"/>
            <a:ext cx="1871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Solanum dulcamara (ca 2.5 mm)</a:t>
            </a:r>
            <a:endParaRPr lang="cs-CZ" altLang="cs-CZ" sz="1200"/>
          </a:p>
        </p:txBody>
      </p:sp>
      <p:sp>
        <p:nvSpPr>
          <p:cNvPr id="26667" name="Line 69"/>
          <p:cNvSpPr>
            <a:spLocks noChangeShapeType="1"/>
          </p:cNvSpPr>
          <p:nvPr/>
        </p:nvSpPr>
        <p:spPr bwMode="auto">
          <a:xfrm flipV="1">
            <a:off x="1258888" y="6237288"/>
            <a:ext cx="21748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68" name="Line 70"/>
          <p:cNvSpPr>
            <a:spLocks noChangeShapeType="1"/>
          </p:cNvSpPr>
          <p:nvPr/>
        </p:nvSpPr>
        <p:spPr bwMode="auto">
          <a:xfrm flipH="1" flipV="1">
            <a:off x="6588125" y="6021388"/>
            <a:ext cx="71438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69" name="Text Box 71"/>
          <p:cNvSpPr txBox="1">
            <a:spLocks noChangeArrowheads="1"/>
          </p:cNvSpPr>
          <p:nvPr/>
        </p:nvSpPr>
        <p:spPr bwMode="auto">
          <a:xfrm>
            <a:off x="7308850" y="404813"/>
            <a:ext cx="151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Ranunculus acris (ca 3.5 mm)</a:t>
            </a:r>
          </a:p>
        </p:txBody>
      </p:sp>
      <p:pic>
        <p:nvPicPr>
          <p:cNvPr id="26670" name="Picture 72" descr="2078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15884" r="4733" b="1875"/>
          <a:stretch>
            <a:fillRect/>
          </a:stretch>
        </p:blipFill>
        <p:spPr bwMode="auto">
          <a:xfrm>
            <a:off x="7524750" y="1052513"/>
            <a:ext cx="12811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71" name="Text Box 73"/>
          <p:cNvSpPr txBox="1">
            <a:spLocks noChangeArrowheads="1"/>
          </p:cNvSpPr>
          <p:nvPr/>
        </p:nvSpPr>
        <p:spPr bwMode="auto">
          <a:xfrm>
            <a:off x="2987675" y="6442075"/>
            <a:ext cx="2663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 i="1"/>
              <a:t>http://seeds.eldoc.ub.rug.nl/?pLanguage=en</a:t>
            </a:r>
          </a:p>
        </p:txBody>
      </p:sp>
      <p:sp>
        <p:nvSpPr>
          <p:cNvPr id="26672" name="Text Box 74"/>
          <p:cNvSpPr txBox="1">
            <a:spLocks noChangeArrowheads="1"/>
          </p:cNvSpPr>
          <p:nvPr/>
        </p:nvSpPr>
        <p:spPr bwMode="auto">
          <a:xfrm>
            <a:off x="5219700" y="115888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Semena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3203575" y="476250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Valeriana dioica (ca 2.7 mm)</a:t>
            </a: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1692275" y="476250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Molinia caerulea (ca 2 mm)</a:t>
            </a: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4787900" y="476250"/>
            <a:ext cx="935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Viola sp. (2-2.5 mm)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7596188" y="404813"/>
            <a:ext cx="1008062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Carex pendula (ca 1.9 mm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323850" y="476250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Briza media (ca 1.6 mm)</a:t>
            </a:r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2051050" y="3357563"/>
            <a:ext cx="1296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Betula pendula</a:t>
            </a: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3778250" y="3357563"/>
            <a:ext cx="1298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Alnus glutinosa</a:t>
            </a: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5580063" y="2708275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Cornus sanguinea (ca 5 mm)</a:t>
            </a:r>
          </a:p>
        </p:txBody>
      </p:sp>
      <p:sp>
        <p:nvSpPr>
          <p:cNvPr id="27658" name="Text Box 13"/>
          <p:cNvSpPr txBox="1">
            <a:spLocks noChangeArrowheads="1"/>
          </p:cNvSpPr>
          <p:nvPr/>
        </p:nvSpPr>
        <p:spPr bwMode="auto">
          <a:xfrm>
            <a:off x="322263" y="3357563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Crataegus monogyna (6 mm)</a:t>
            </a:r>
          </a:p>
        </p:txBody>
      </p:sp>
      <p:pic>
        <p:nvPicPr>
          <p:cNvPr id="27659" name="Picture 17" descr="2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t="14082" b="447"/>
          <a:stretch>
            <a:fillRect/>
          </a:stretch>
        </p:blipFill>
        <p:spPr bwMode="auto">
          <a:xfrm>
            <a:off x="3276600" y="1125538"/>
            <a:ext cx="966788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Text Box 18"/>
          <p:cNvSpPr txBox="1">
            <a:spLocks noChangeArrowheads="1"/>
          </p:cNvSpPr>
          <p:nvPr/>
        </p:nvSpPr>
        <p:spPr bwMode="auto">
          <a:xfrm>
            <a:off x="6084888" y="549275"/>
            <a:ext cx="1439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Myosotis palustris (ca 1.5 mm)</a:t>
            </a:r>
          </a:p>
        </p:txBody>
      </p:sp>
      <p:pic>
        <p:nvPicPr>
          <p:cNvPr id="27661" name="Picture 20" descr="31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20638" r="10800" b="2461"/>
          <a:stretch>
            <a:fillRect/>
          </a:stretch>
        </p:blipFill>
        <p:spPr bwMode="auto">
          <a:xfrm>
            <a:off x="4643438" y="1125538"/>
            <a:ext cx="854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22" descr="16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22630" r="7767" b="7626"/>
          <a:stretch>
            <a:fillRect/>
          </a:stretch>
        </p:blipFill>
        <p:spPr bwMode="auto">
          <a:xfrm>
            <a:off x="6372225" y="1268413"/>
            <a:ext cx="801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24" descr="14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7" r="44067" b="2715"/>
          <a:stretch>
            <a:fillRect/>
          </a:stretch>
        </p:blipFill>
        <p:spPr bwMode="auto">
          <a:xfrm>
            <a:off x="7596188" y="1196975"/>
            <a:ext cx="8731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28" descr="5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27988" r="38000" b="5209"/>
          <a:stretch>
            <a:fillRect/>
          </a:stretch>
        </p:blipFill>
        <p:spPr bwMode="auto">
          <a:xfrm>
            <a:off x="468313" y="1052513"/>
            <a:ext cx="8382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30" descr="516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21774" r="34967" b="3957"/>
          <a:stretch>
            <a:fillRect/>
          </a:stretch>
        </p:blipFill>
        <p:spPr bwMode="auto">
          <a:xfrm>
            <a:off x="1908175" y="1052513"/>
            <a:ext cx="635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32" descr="62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17639" r="4733" b="1920"/>
          <a:stretch>
            <a:fillRect/>
          </a:stretch>
        </p:blipFill>
        <p:spPr bwMode="auto">
          <a:xfrm>
            <a:off x="179388" y="3933825"/>
            <a:ext cx="17446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34" descr="60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5"/>
          <a:stretch>
            <a:fillRect/>
          </a:stretch>
        </p:blipFill>
        <p:spPr bwMode="auto">
          <a:xfrm>
            <a:off x="2195513" y="3789363"/>
            <a:ext cx="1439862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36" descr="205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7" b="3171"/>
          <a:stretch>
            <a:fillRect/>
          </a:stretch>
        </p:blipFill>
        <p:spPr bwMode="auto">
          <a:xfrm>
            <a:off x="2339975" y="4868863"/>
            <a:ext cx="11525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38" descr="162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12733" r="6267"/>
          <a:stretch>
            <a:fillRect/>
          </a:stretch>
        </p:blipFill>
        <p:spPr bwMode="auto">
          <a:xfrm>
            <a:off x="3708400" y="3860800"/>
            <a:ext cx="14478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42" descr="592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/>
          <a:stretch>
            <a:fillRect/>
          </a:stretch>
        </p:blipFill>
        <p:spPr bwMode="auto">
          <a:xfrm>
            <a:off x="6875463" y="4005263"/>
            <a:ext cx="20891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40" descr="238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19745" r="4733" b="4074"/>
          <a:stretch>
            <a:fillRect/>
          </a:stretch>
        </p:blipFill>
        <p:spPr bwMode="auto">
          <a:xfrm>
            <a:off x="5364163" y="3213100"/>
            <a:ext cx="1871662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2" name="Text Box 43"/>
          <p:cNvSpPr txBox="1">
            <a:spLocks noChangeArrowheads="1"/>
          </p:cNvSpPr>
          <p:nvPr/>
        </p:nvSpPr>
        <p:spPr bwMode="auto">
          <a:xfrm>
            <a:off x="7380288" y="3573463"/>
            <a:ext cx="1512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Viburnum opulus (ca 8 mm)</a:t>
            </a:r>
          </a:p>
        </p:txBody>
      </p:sp>
      <p:sp>
        <p:nvSpPr>
          <p:cNvPr id="27673" name="Text Box 44"/>
          <p:cNvSpPr txBox="1">
            <a:spLocks noChangeArrowheads="1"/>
          </p:cNvSpPr>
          <p:nvPr/>
        </p:nvSpPr>
        <p:spPr bwMode="auto">
          <a:xfrm>
            <a:off x="2987675" y="6442075"/>
            <a:ext cx="2663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 i="1"/>
              <a:t>http://seeds.eldoc.ub.rug.nl/?pLanguage=en</a:t>
            </a:r>
          </a:p>
        </p:txBody>
      </p:sp>
      <p:sp>
        <p:nvSpPr>
          <p:cNvPr id="27674" name="Text Box 45"/>
          <p:cNvSpPr txBox="1">
            <a:spLocks noChangeArrowheads="1"/>
          </p:cNvSpPr>
          <p:nvPr/>
        </p:nvSpPr>
        <p:spPr bwMode="auto">
          <a:xfrm>
            <a:off x="2195513" y="5962650"/>
            <a:ext cx="15843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Betula pubescens</a:t>
            </a:r>
          </a:p>
        </p:txBody>
      </p:sp>
      <p:sp>
        <p:nvSpPr>
          <p:cNvPr id="27675" name="Line 46"/>
          <p:cNvSpPr>
            <a:spLocks noChangeShapeType="1"/>
          </p:cNvSpPr>
          <p:nvPr/>
        </p:nvSpPr>
        <p:spPr bwMode="auto">
          <a:xfrm flipH="1">
            <a:off x="2771775" y="3716338"/>
            <a:ext cx="287338" cy="2174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76" name="Line 47"/>
          <p:cNvSpPr>
            <a:spLocks noChangeShapeType="1"/>
          </p:cNvSpPr>
          <p:nvPr/>
        </p:nvSpPr>
        <p:spPr bwMode="auto">
          <a:xfrm flipH="1">
            <a:off x="2987675" y="4940300"/>
            <a:ext cx="287338" cy="2174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1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7" r="38000" b="4625"/>
          <a:stretch>
            <a:fillRect/>
          </a:stretch>
        </p:blipFill>
        <p:spPr bwMode="auto">
          <a:xfrm>
            <a:off x="611188" y="404813"/>
            <a:ext cx="14763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14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0" r="41034" b="3056"/>
          <a:stretch>
            <a:fillRect/>
          </a:stretch>
        </p:blipFill>
        <p:spPr bwMode="auto">
          <a:xfrm>
            <a:off x="2333625" y="1198563"/>
            <a:ext cx="1238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2339975" y="404813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Carex pendula 3.5 mm</a:t>
            </a: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107950" y="4762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Carex sylvatica 5 mm</a:t>
            </a:r>
          </a:p>
        </p:txBody>
      </p:sp>
      <p:pic>
        <p:nvPicPr>
          <p:cNvPr id="28678" name="Picture 10" descr="13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6" r="44067" b="305"/>
          <a:stretch>
            <a:fillRect/>
          </a:stretch>
        </p:blipFill>
        <p:spPr bwMode="auto">
          <a:xfrm>
            <a:off x="3652838" y="406400"/>
            <a:ext cx="12795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4356100" y="620713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Carex flava 5 mm</a:t>
            </a:r>
          </a:p>
        </p:txBody>
      </p:sp>
      <p:pic>
        <p:nvPicPr>
          <p:cNvPr id="28680" name="Picture 13" descr="59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9" r="27434" b="-131"/>
          <a:stretch>
            <a:fillRect/>
          </a:stretch>
        </p:blipFill>
        <p:spPr bwMode="auto">
          <a:xfrm>
            <a:off x="5364163" y="1916113"/>
            <a:ext cx="11112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5364163" y="131603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Carex flacca 2.5 mm</a:t>
            </a:r>
          </a:p>
        </p:txBody>
      </p:sp>
      <p:pic>
        <p:nvPicPr>
          <p:cNvPr id="28682" name="Picture 16" descr="13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15616" r="21367"/>
          <a:stretch>
            <a:fillRect/>
          </a:stretch>
        </p:blipFill>
        <p:spPr bwMode="auto">
          <a:xfrm>
            <a:off x="6877050" y="1052513"/>
            <a:ext cx="13779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 Box 17"/>
          <p:cNvSpPr txBox="1">
            <a:spLocks noChangeArrowheads="1"/>
          </p:cNvSpPr>
          <p:nvPr/>
        </p:nvSpPr>
        <p:spPr bwMode="auto">
          <a:xfrm>
            <a:off x="6659563" y="620713"/>
            <a:ext cx="17287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Carex panicea 4 mm</a:t>
            </a:r>
          </a:p>
        </p:txBody>
      </p:sp>
      <p:pic>
        <p:nvPicPr>
          <p:cNvPr id="28684" name="Picture 19" descr="13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13016" r="24400" b="1166"/>
          <a:stretch>
            <a:fillRect/>
          </a:stretch>
        </p:blipFill>
        <p:spPr bwMode="auto">
          <a:xfrm>
            <a:off x="611188" y="4221163"/>
            <a:ext cx="11620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Text Box 20"/>
          <p:cNvSpPr txBox="1">
            <a:spLocks noChangeArrowheads="1"/>
          </p:cNvSpPr>
          <p:nvPr/>
        </p:nvSpPr>
        <p:spPr bwMode="auto">
          <a:xfrm>
            <a:off x="1331913" y="4124325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Carex remota 3 mm</a:t>
            </a:r>
          </a:p>
        </p:txBody>
      </p:sp>
      <p:pic>
        <p:nvPicPr>
          <p:cNvPr id="28686" name="Picture 21" descr="13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13876" r="10800" b="2026"/>
          <a:stretch>
            <a:fillRect/>
          </a:stretch>
        </p:blipFill>
        <p:spPr bwMode="auto">
          <a:xfrm>
            <a:off x="2484438" y="4076700"/>
            <a:ext cx="152241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7" name="Text Box 22"/>
          <p:cNvSpPr txBox="1">
            <a:spLocks noChangeArrowheads="1"/>
          </p:cNvSpPr>
          <p:nvPr/>
        </p:nvSpPr>
        <p:spPr bwMode="auto">
          <a:xfrm>
            <a:off x="3419475" y="4076700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Carex paniculata 3 mm</a:t>
            </a:r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6156325" y="6308725"/>
            <a:ext cx="2663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 i="1"/>
              <a:t>http://seeds.eldoc.ub.rug.nl/?pLanguage=en</a:t>
            </a:r>
          </a:p>
        </p:txBody>
      </p:sp>
      <p:sp>
        <p:nvSpPr>
          <p:cNvPr id="28689" name="Text Box 24"/>
          <p:cNvSpPr txBox="1">
            <a:spLocks noChangeArrowheads="1"/>
          </p:cNvSpPr>
          <p:nvPr/>
        </p:nvSpPr>
        <p:spPr bwMode="auto">
          <a:xfrm>
            <a:off x="5651500" y="4652963"/>
            <a:ext cx="2449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Mošničky ostřic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3492500" y="260350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Mechorosty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539750" y="8366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Cratoneuron commutatum (=Palustriella commutata)</a:t>
            </a:r>
          </a:p>
        </p:txBody>
      </p:sp>
      <p:pic>
        <p:nvPicPr>
          <p:cNvPr id="29700" name="Picture 7" descr="Cratoneurum_commuta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52588" r="3880" b="2454"/>
          <a:stretch>
            <a:fillRect/>
          </a:stretch>
        </p:blipFill>
        <p:spPr bwMode="auto">
          <a:xfrm>
            <a:off x="250825" y="1412875"/>
            <a:ext cx="345598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4716463" y="83661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Campylium stellatum</a:t>
            </a:r>
          </a:p>
        </p:txBody>
      </p:sp>
      <p:pic>
        <p:nvPicPr>
          <p:cNvPr id="29702" name="Picture 10" descr="Campylium_stella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9" t="53343" r="23309" b="3983"/>
          <a:stretch>
            <a:fillRect/>
          </a:stretch>
        </p:blipFill>
        <p:spPr bwMode="auto">
          <a:xfrm>
            <a:off x="3779838" y="1341438"/>
            <a:ext cx="266382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6372225" y="6453188"/>
            <a:ext cx="2663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 i="1"/>
              <a:t>http://www.bildatlas-moose.de/index.htm</a:t>
            </a:r>
          </a:p>
        </p:txBody>
      </p:sp>
      <p:pic>
        <p:nvPicPr>
          <p:cNvPr id="29704" name="Picture 13" descr="Tomentypnum_nit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1" t="52571" r="7095" b="3999"/>
          <a:stretch>
            <a:fillRect/>
          </a:stretch>
        </p:blipFill>
        <p:spPr bwMode="auto">
          <a:xfrm>
            <a:off x="7019925" y="1341438"/>
            <a:ext cx="1890713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 Box 14"/>
          <p:cNvSpPr txBox="1">
            <a:spLocks noChangeArrowheads="1"/>
          </p:cNvSpPr>
          <p:nvPr/>
        </p:nvSpPr>
        <p:spPr bwMode="auto">
          <a:xfrm>
            <a:off x="7019925" y="83661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Tomentypnum nitens</a:t>
            </a:r>
          </a:p>
        </p:txBody>
      </p:sp>
      <p:pic>
        <p:nvPicPr>
          <p:cNvPr id="29706" name="Picture 16" descr="Tomentypnum_nit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t="17825" r="26547" b="49245"/>
          <a:stretch>
            <a:fillRect/>
          </a:stretch>
        </p:blipFill>
        <p:spPr bwMode="auto">
          <a:xfrm>
            <a:off x="6948488" y="3933825"/>
            <a:ext cx="194468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7"/>
          <p:cNvSpPr txBox="1">
            <a:spLocks noChangeArrowheads="1"/>
          </p:cNvSpPr>
          <p:nvPr/>
        </p:nvSpPr>
        <p:spPr bwMode="auto">
          <a:xfrm>
            <a:off x="4284663" y="3802063"/>
            <a:ext cx="2087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Bryum pseudotriquetrum</a:t>
            </a:r>
          </a:p>
        </p:txBody>
      </p:sp>
      <p:pic>
        <p:nvPicPr>
          <p:cNvPr id="29708" name="Picture 19" descr="Bryum_pseudotriquetr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53343" r="4967" b="2454"/>
          <a:stretch>
            <a:fillRect/>
          </a:stretch>
        </p:blipFill>
        <p:spPr bwMode="auto">
          <a:xfrm>
            <a:off x="3779838" y="4149725"/>
            <a:ext cx="295275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Text Box 20"/>
          <p:cNvSpPr txBox="1">
            <a:spLocks noChangeArrowheads="1"/>
          </p:cNvSpPr>
          <p:nvPr/>
        </p:nvSpPr>
        <p:spPr bwMode="auto">
          <a:xfrm>
            <a:off x="323850" y="3860800"/>
            <a:ext cx="2087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Plagiomnium elatum</a:t>
            </a:r>
          </a:p>
        </p:txBody>
      </p:sp>
      <p:pic>
        <p:nvPicPr>
          <p:cNvPr id="29710" name="Picture 22" descr="Plagiomnium_elat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7" t="52588" r="6047" b="4738"/>
          <a:stretch>
            <a:fillRect/>
          </a:stretch>
        </p:blipFill>
        <p:spPr bwMode="auto">
          <a:xfrm>
            <a:off x="179388" y="4149725"/>
            <a:ext cx="18875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Text Box 23"/>
          <p:cNvSpPr txBox="1">
            <a:spLocks noChangeArrowheads="1"/>
          </p:cNvSpPr>
          <p:nvPr/>
        </p:nvSpPr>
        <p:spPr bwMode="auto">
          <a:xfrm>
            <a:off x="1979613" y="3860800"/>
            <a:ext cx="1728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Fissidens adianthoides</a:t>
            </a:r>
          </a:p>
        </p:txBody>
      </p:sp>
      <p:pic>
        <p:nvPicPr>
          <p:cNvPr id="29712" name="Picture 25" descr="Fissidens_adianthoid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3" t="64767"/>
          <a:stretch>
            <a:fillRect/>
          </a:stretch>
        </p:blipFill>
        <p:spPr bwMode="auto">
          <a:xfrm>
            <a:off x="2051050" y="4292600"/>
            <a:ext cx="16700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539750" y="765175"/>
            <a:ext cx="48958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Česká paleoekologická literatura týkající se historie naší přírody: 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39750" y="1196975"/>
            <a:ext cx="6840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 sz="1600"/>
              <a:t>Pokorný P. (2011): </a:t>
            </a:r>
            <a:r>
              <a:rPr lang="cs-CZ" altLang="cs-CZ" sz="1600" i="1"/>
              <a:t>Neklidné časy. Kapitoly ze společných dějin přírody a lidí. </a:t>
            </a:r>
            <a:r>
              <a:rPr lang="cs-CZ" altLang="cs-CZ" sz="1600"/>
              <a:t>Dokořán, Praha</a:t>
            </a: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539750" y="1773238"/>
            <a:ext cx="62468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 sz="1600"/>
              <a:t>Sádlo J., Pokorný P., Hájek P., Dreslerová D., Cílek V. (2008): </a:t>
            </a:r>
            <a:r>
              <a:rPr lang="cs-CZ" altLang="cs-CZ" sz="1600" i="1"/>
              <a:t>Krajina a revoluce. Významné přelomy ve vývoji kulturní krajiny Českých zemí. </a:t>
            </a:r>
            <a:r>
              <a:rPr lang="cs-CZ" altLang="cs-CZ" sz="1600"/>
              <a:t>3. upravené vydání. Malá Skála, Praha.</a:t>
            </a:r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539750" y="2565400"/>
            <a:ext cx="81359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 sz="1600"/>
              <a:t>Ložek V. (2011): </a:t>
            </a:r>
            <a:r>
              <a:rPr lang="cs-CZ" altLang="cs-CZ" sz="1600" i="1"/>
              <a:t>Po stopách pravěkých dějů. O silách, které vytvářely naši krajinu </a:t>
            </a:r>
            <a:r>
              <a:rPr lang="cs-CZ" altLang="cs-CZ" sz="1600"/>
              <a:t> Dokořán.</a:t>
            </a:r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539750" y="3141663"/>
            <a:ext cx="7848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 sz="1600"/>
              <a:t>Ložek V. (2011): </a:t>
            </a:r>
            <a:r>
              <a:rPr lang="cs-CZ" altLang="cs-CZ" sz="1600" i="1"/>
              <a:t>Zrcadlo minulosti. Česká a slovenská krajina v kvartéru .</a:t>
            </a:r>
            <a:r>
              <a:rPr lang="cs-CZ" altLang="cs-CZ" sz="1600"/>
              <a:t> Dokořán.</a:t>
            </a:r>
          </a:p>
        </p:txBody>
      </p:sp>
      <p:pic>
        <p:nvPicPr>
          <p:cNvPr id="5127" name="Picture 2" descr="Obalka Po stopách pravěkých děj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930650"/>
            <a:ext cx="1751013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" descr="Obalka Zrcadlo minulosti, 2. vydá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933825"/>
            <a:ext cx="17176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6" descr="Neklidné časy: Kapitoly ze společných dějin přírody a lid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3933825"/>
            <a:ext cx="16906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8" descr="Krajina a revoluce: Významné přelomy ve vývoji kulturní krajiny Českých zem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3933825"/>
            <a:ext cx="173831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333375"/>
            <a:ext cx="7740650" cy="36671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Analýza makrozbytků –  historie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3850" y="1125538"/>
            <a:ext cx="7934325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počátky sahají do 19. století (Skandinávie), před vývojem pylové analýzy (ca 1920) to byla jediná metoda umožňující studium historie vegetace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na jejím základě byly rekonstruovány klimatické změny na konci poslední doby ledové (první poznatky) 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přinesla nám také první představu o třetihorní vegetaci (Reid 1989, Godwin 1975)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po roce 1920 pokles využívání makrozbytkové analýzy, nahradila ji pylová analýza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po roce 1960 opět nárůst v důsledku odhalení různých omezení pylové analýzy (málokdy určení do druhu, různá produkce pylu různými druhy atd.). Jsou to komplementární metody. První stratigrafický diagram (Baker 1965)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50825" y="1036638"/>
            <a:ext cx="85693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všechny zachované objekty, které jsou viditelné pouhým okem nebo  binokulární lupou a je možné s nimi manipulovat ručně (pinzeta) nad ca 0.5 cm, rostlinné i živočišné (schránky měkkýšů, kosti obratlovců, krovky brouků, hlavy mravenců atd.)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/>
              <a:t> generativní části rostlin: semena, plody, příp. megasporangia (kapradiny) 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/>
              <a:t> vegetativní části rostlin: dřevo, kůra, uhlíky, pletiva cévnatých rostlin (např. kutikula, listová žilnatina, kořeny, oddenky), jehlice, šišky, pupenové šupiny a pupeny atd.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/>
              <a:t>nižší rostliny: mechy (rašeliníky, hnědé mechy), méně často játrovky (hůře se zachovávají), makrofytické řasy – Characeae (oogonia)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/>
              <a:t> identifikace možná často do druhu, i když ne vždy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333375"/>
            <a:ext cx="7740650" cy="36671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Analýza makrozbytků – co to je?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7" r="79082" b="36865"/>
          <a:stretch>
            <a:fillRect/>
          </a:stretch>
        </p:blipFill>
        <p:spPr bwMode="auto">
          <a:xfrm>
            <a:off x="357188" y="3933825"/>
            <a:ext cx="9747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9" t="80133"/>
          <a:stretch>
            <a:fillRect/>
          </a:stretch>
        </p:blipFill>
        <p:spPr bwMode="auto">
          <a:xfrm>
            <a:off x="7812088" y="4005263"/>
            <a:ext cx="110648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6" t="69931" r="52036"/>
          <a:stretch>
            <a:fillRect/>
          </a:stretch>
        </p:blipFill>
        <p:spPr bwMode="auto">
          <a:xfrm>
            <a:off x="7180263" y="4005263"/>
            <a:ext cx="5603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2" r="24303" b="73064"/>
          <a:stretch>
            <a:fillRect/>
          </a:stretch>
        </p:blipFill>
        <p:spPr bwMode="auto">
          <a:xfrm>
            <a:off x="4932363" y="3933825"/>
            <a:ext cx="92868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8" r="70300"/>
          <a:stretch>
            <a:fillRect/>
          </a:stretch>
        </p:blipFill>
        <p:spPr bwMode="auto">
          <a:xfrm>
            <a:off x="2843213" y="3933825"/>
            <a:ext cx="96678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3" t="81610"/>
          <a:stretch>
            <a:fillRect/>
          </a:stretch>
        </p:blipFill>
        <p:spPr bwMode="auto">
          <a:xfrm>
            <a:off x="3851275" y="3933825"/>
            <a:ext cx="1008063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1" t="21" b="74678"/>
          <a:stretch>
            <a:fillRect/>
          </a:stretch>
        </p:blipFill>
        <p:spPr bwMode="auto">
          <a:xfrm>
            <a:off x="3132138" y="5013325"/>
            <a:ext cx="10826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46" r="78410"/>
          <a:stretch>
            <a:fillRect/>
          </a:stretch>
        </p:blipFill>
        <p:spPr bwMode="auto">
          <a:xfrm>
            <a:off x="7092950" y="5373688"/>
            <a:ext cx="8826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4" t="46112" b="31084"/>
          <a:stretch>
            <a:fillRect/>
          </a:stretch>
        </p:blipFill>
        <p:spPr bwMode="auto">
          <a:xfrm>
            <a:off x="6121400" y="5373688"/>
            <a:ext cx="8921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5" t="81528"/>
          <a:stretch>
            <a:fillRect/>
          </a:stretch>
        </p:blipFill>
        <p:spPr bwMode="auto">
          <a:xfrm>
            <a:off x="1403350" y="5013325"/>
            <a:ext cx="1652588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1" t="47086" r="27017" b="36421"/>
          <a:stretch>
            <a:fillRect/>
          </a:stretch>
        </p:blipFill>
        <p:spPr bwMode="auto">
          <a:xfrm flipV="1">
            <a:off x="1403350" y="3933825"/>
            <a:ext cx="1296988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7019925" y="6524625"/>
            <a:ext cx="2232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i="1"/>
              <a:t>Mauquoy and van Geel 2007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827088" y="6237288"/>
            <a:ext cx="18732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vegetativní části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4427538" y="5876925"/>
            <a:ext cx="1657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sporangia, oospory</a:t>
            </a:r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 flipV="1">
            <a:off x="5003800" y="623728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6153150" y="4292600"/>
            <a:ext cx="866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b="1"/>
              <a:t>semena</a:t>
            </a:r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6299200" y="458152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 flipV="1">
            <a:off x="827088" y="60928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684213" y="5807075"/>
            <a:ext cx="7921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800" b="1"/>
              <a:t>Oxycoccus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1619250" y="4724400"/>
            <a:ext cx="7921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800" b="1"/>
              <a:t>Thelypteris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2124075" y="6165850"/>
            <a:ext cx="1152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800" b="1"/>
              <a:t>Sphagnum peat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3059113" y="6165850"/>
            <a:ext cx="14398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800" b="1"/>
              <a:t>Equisetum - diafragma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4787900" y="5446713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800" b="1"/>
              <a:t>Phragmites-tissues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2843213" y="4724400"/>
            <a:ext cx="7921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800" b="1">
                <a:solidFill>
                  <a:schemeClr val="bg1"/>
                </a:solidFill>
              </a:rPr>
              <a:t>Betula nana</a:t>
            </a: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6948488" y="4941888"/>
            <a:ext cx="79216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800" b="1"/>
              <a:t>Juncus sp.</a:t>
            </a: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8101013" y="5302250"/>
            <a:ext cx="7921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800" b="1"/>
              <a:t>Menyanthes</a:t>
            </a: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3995738" y="4724400"/>
            <a:ext cx="7921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800" b="1"/>
              <a:t>pupen</a:t>
            </a: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6227763" y="6454775"/>
            <a:ext cx="7921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800" b="1"/>
              <a:t>Thelypteris</a:t>
            </a: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7956550" y="6237288"/>
            <a:ext cx="7921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800" b="1"/>
              <a:t>Chara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539750" y="981075"/>
            <a:ext cx="82804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zachovávají se ve </a:t>
            </a:r>
            <a:r>
              <a:rPr lang="cs-CZ" altLang="cs-CZ" sz="1600" b="1"/>
              <a:t>vlhkých přírodních organických sedimentech </a:t>
            </a:r>
            <a:r>
              <a:rPr lang="cs-CZ" altLang="cs-CZ" sz="1600"/>
              <a:t>(rašelinné, slatinné, limnické, říční) nebo v </a:t>
            </a:r>
            <a:r>
              <a:rPr lang="cs-CZ" altLang="cs-CZ" sz="1600" b="1"/>
              <a:t>antropogenních sedimentech</a:t>
            </a:r>
            <a:r>
              <a:rPr lang="cs-CZ" altLang="cs-CZ" sz="1600"/>
              <a:t> (odpadní jámy, hlinité výplně zbytků budov)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/>
              <a:t>přírodní sedimenty lze hledat na současných rašeliništích a slatiništích, v odříznutých starých meandrech nebo jsou pohřbené, např. pod ornicí (lze je najít při stavbách silnic, při kopání studny apod.). Zabývá se jimi </a:t>
            </a:r>
            <a:r>
              <a:rPr lang="cs-CZ" altLang="cs-CZ" sz="1600" b="1"/>
              <a:t>PALEOBOTANIKA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/>
              <a:t>antropogenní sedimenty se nacházejí při archeologickém výzkumu, zabývá se jimi samostatný obor </a:t>
            </a:r>
            <a:r>
              <a:rPr lang="cs-CZ" altLang="cs-CZ" sz="1600" b="1"/>
              <a:t>ARCHEOBOTANIKA</a:t>
            </a: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/>
              <a:t>odběr sedimentů na analýzy se provádí výkopem nebo pomocí různých vrtáků (ruský typ „křídlo“, Dachnovského sonda, velký žlab, Vandenaar, vibrační vrtná souprava“puf puf“ atd.) 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0" y="333375"/>
            <a:ext cx="7740650" cy="36671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Analýza makrozbytků – kde se zachovávají?</a:t>
            </a:r>
          </a:p>
        </p:txBody>
      </p:sp>
      <p:pic>
        <p:nvPicPr>
          <p:cNvPr id="8196" name="Picture 6" descr="Rojk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3"/>
          <a:stretch>
            <a:fillRect/>
          </a:stretch>
        </p:blipFill>
        <p:spPr bwMode="auto">
          <a:xfrm>
            <a:off x="684213" y="4437063"/>
            <a:ext cx="15652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IMG_65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4395788"/>
            <a:ext cx="146685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" descr="IMG_65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68863"/>
            <a:ext cx="230505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 descr="IMG_65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68863"/>
            <a:ext cx="2308225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Line 12"/>
          <p:cNvSpPr>
            <a:spLocks noChangeShapeType="1"/>
          </p:cNvSpPr>
          <p:nvPr/>
        </p:nvSpPr>
        <p:spPr bwMode="auto">
          <a:xfrm flipH="1">
            <a:off x="7885113" y="3716338"/>
            <a:ext cx="21590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1" name="Line 13"/>
          <p:cNvSpPr>
            <a:spLocks noChangeShapeType="1"/>
          </p:cNvSpPr>
          <p:nvPr/>
        </p:nvSpPr>
        <p:spPr bwMode="auto">
          <a:xfrm>
            <a:off x="5076825" y="4005263"/>
            <a:ext cx="7143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2" name="Line 15"/>
          <p:cNvSpPr>
            <a:spLocks noChangeShapeType="1"/>
          </p:cNvSpPr>
          <p:nvPr/>
        </p:nvSpPr>
        <p:spPr bwMode="auto">
          <a:xfrm flipH="1">
            <a:off x="2195513" y="4005263"/>
            <a:ext cx="388937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3" name="Line 16"/>
          <p:cNvSpPr>
            <a:spLocks noChangeShapeType="1"/>
          </p:cNvSpPr>
          <p:nvPr/>
        </p:nvSpPr>
        <p:spPr bwMode="auto">
          <a:xfrm>
            <a:off x="3779838" y="400526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79343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u="sng"/>
              <a:t>v lokálním kontextu</a:t>
            </a:r>
            <a:r>
              <a:rPr lang="cs-CZ" altLang="cs-CZ" sz="16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-rekonstrukce vývoje vegetace a ekosystémů, např. </a:t>
            </a:r>
            <a:r>
              <a:rPr lang="cs-CZ" altLang="cs-CZ" sz="1600" b="1" i="1"/>
              <a:t>ověření sukcesních sérií </a:t>
            </a:r>
            <a:r>
              <a:rPr lang="cs-CZ" altLang="cs-CZ" sz="1600"/>
              <a:t>popsaných původně na základě recentní vegetace (sukcesní stádia při zazemňování jezer byla původně popsána na základě recentní zonace)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Zazemňování jezer: makrofyta (oligotrofní, eutrofní) - rákosina/vysoké ostřice – slatinná vegetace – rašeliniště/ rašelinný les</a:t>
            </a:r>
            <a:endParaRPr lang="cs-CZ" altLang="cs-CZ" sz="1600" b="1" u="sng"/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0" y="333375"/>
            <a:ext cx="7740650" cy="64135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Analýza makrozbytků –  K čemu se využívají? Jakou nám dávají informaci?</a:t>
            </a:r>
          </a:p>
        </p:txBody>
      </p:sp>
      <p:pic>
        <p:nvPicPr>
          <p:cNvPr id="9220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20161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924175"/>
            <a:ext cx="20161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175"/>
            <a:ext cx="20161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924175"/>
            <a:ext cx="20161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0"/>
          <a:stretch>
            <a:fillRect/>
          </a:stretch>
        </p:blipFill>
        <p:spPr bwMode="auto">
          <a:xfrm>
            <a:off x="395288" y="4518025"/>
            <a:ext cx="3794125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64" b="76111"/>
          <a:stretch>
            <a:fillRect/>
          </a:stretch>
        </p:blipFill>
        <p:spPr bwMode="auto">
          <a:xfrm>
            <a:off x="4572000" y="4581525"/>
            <a:ext cx="3313113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ovéPole 16"/>
          <p:cNvSpPr txBox="1">
            <a:spLocks noChangeArrowheads="1"/>
          </p:cNvSpPr>
          <p:nvPr/>
        </p:nvSpPr>
        <p:spPr bwMode="auto">
          <a:xfrm>
            <a:off x="7092950" y="6524625"/>
            <a:ext cx="18716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Hannon and Gaillard 1997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690688"/>
            <a:ext cx="88804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ovéPole 3"/>
          <p:cNvSpPr txBox="1">
            <a:spLocks noChangeArrowheads="1"/>
          </p:cNvSpPr>
          <p:nvPr/>
        </p:nvSpPr>
        <p:spPr bwMode="auto">
          <a:xfrm>
            <a:off x="7019925" y="6237288"/>
            <a:ext cx="1655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Potůčková et al. in press.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23850" y="404813"/>
            <a:ext cx="835183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-rekonstrukce sukcese rašelinné vegetace a fen-bog transition (přechod slatina-vrchoviště)</a:t>
            </a:r>
          </a:p>
        </p:txBody>
      </p:sp>
      <p:pic>
        <p:nvPicPr>
          <p:cNvPr id="11267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26"/>
          <a:stretch>
            <a:fillRect/>
          </a:stretch>
        </p:blipFill>
        <p:spPr bwMode="auto">
          <a:xfrm>
            <a:off x="323850" y="765175"/>
            <a:ext cx="544830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Přímá spojnice 12"/>
          <p:cNvCxnSpPr/>
          <p:nvPr/>
        </p:nvCxnSpPr>
        <p:spPr>
          <a:xfrm>
            <a:off x="539750" y="4221163"/>
            <a:ext cx="525621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2051050" y="5013325"/>
            <a:ext cx="865188" cy="10080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270" name="TextovéPole 15"/>
          <p:cNvSpPr txBox="1">
            <a:spLocks noChangeArrowheads="1"/>
          </p:cNvSpPr>
          <p:nvPr/>
        </p:nvSpPr>
        <p:spPr bwMode="auto">
          <a:xfrm>
            <a:off x="5867400" y="5229225"/>
            <a:ext cx="28082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Ostřicovo-mechová slatina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(</a:t>
            </a:r>
            <a:r>
              <a:rPr lang="cs-CZ" altLang="cs-CZ" sz="1200" b="1" i="1"/>
              <a:t>Hamatocaulis, Meesia, Sphagnum teres, Carex appropinquata, C. limosa</a:t>
            </a:r>
            <a:r>
              <a:rPr lang="cs-CZ" altLang="cs-CZ" sz="1200" b="1"/>
              <a:t>)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555875" y="4221163"/>
            <a:ext cx="503238" cy="7921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272" name="TextovéPole 18"/>
          <p:cNvSpPr txBox="1">
            <a:spLocks noChangeArrowheads="1"/>
          </p:cNvSpPr>
          <p:nvPr/>
        </p:nvSpPr>
        <p:spPr bwMode="auto">
          <a:xfrm>
            <a:off x="7885113" y="6453188"/>
            <a:ext cx="1655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Dudová et al. 2014</a:t>
            </a:r>
          </a:p>
        </p:txBody>
      </p:sp>
      <p:sp>
        <p:nvSpPr>
          <p:cNvPr id="11273" name="TextovéPole 19"/>
          <p:cNvSpPr txBox="1">
            <a:spLocks noChangeArrowheads="1"/>
          </p:cNvSpPr>
          <p:nvPr/>
        </p:nvSpPr>
        <p:spPr bwMode="auto">
          <a:xfrm>
            <a:off x="5867400" y="4292600"/>
            <a:ext cx="280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Slatinná rákosina s břízou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(pletiva</a:t>
            </a:r>
            <a:r>
              <a:rPr lang="cs-CZ" altLang="cs-CZ" sz="1200" b="1" i="1"/>
              <a:t> rákosu a přesliček, </a:t>
            </a:r>
            <a:r>
              <a:rPr lang="cs-CZ" altLang="cs-CZ" sz="1200" b="1"/>
              <a:t>dřevo břízy, </a:t>
            </a:r>
            <a:r>
              <a:rPr lang="cs-CZ" altLang="cs-CZ" sz="1200" b="1" i="1"/>
              <a:t>Carex limosa</a:t>
            </a:r>
            <a:r>
              <a:rPr lang="cs-CZ" altLang="cs-CZ" sz="1200" b="1"/>
              <a:t>)</a:t>
            </a:r>
          </a:p>
        </p:txBody>
      </p:sp>
      <p:sp>
        <p:nvSpPr>
          <p:cNvPr id="11274" name="TextovéPole 20"/>
          <p:cNvSpPr txBox="1">
            <a:spLocks noChangeArrowheads="1"/>
          </p:cNvSpPr>
          <p:nvPr/>
        </p:nvSpPr>
        <p:spPr bwMode="auto">
          <a:xfrm>
            <a:off x="5867400" y="3068638"/>
            <a:ext cx="280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Vrchoviště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(pletiva</a:t>
            </a:r>
            <a:r>
              <a:rPr lang="cs-CZ" altLang="cs-CZ" sz="1200" b="1" i="1"/>
              <a:t> Eriophorum vaginatum, Sphagnum magellanicum</a:t>
            </a:r>
            <a:r>
              <a:rPr lang="cs-CZ" altLang="cs-CZ" sz="1200" b="1"/>
              <a:t>)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987675" y="2492375"/>
            <a:ext cx="576263" cy="17287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276" name="TextovéPole 22"/>
          <p:cNvSpPr txBox="1">
            <a:spLocks noChangeArrowheads="1"/>
          </p:cNvSpPr>
          <p:nvPr/>
        </p:nvSpPr>
        <p:spPr bwMode="auto">
          <a:xfrm>
            <a:off x="5867400" y="2060575"/>
            <a:ext cx="280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</a:rPr>
              <a:t>Rašelinná smrčina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(dřevo smrku, </a:t>
            </a:r>
            <a:r>
              <a:rPr lang="cs-CZ" altLang="cs-CZ" sz="1200" b="1" i="1"/>
              <a:t>Sphagnum capillifolium</a:t>
            </a:r>
            <a:r>
              <a:rPr lang="cs-CZ" altLang="cs-CZ" sz="1200" b="1"/>
              <a:t>)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492500" y="2133600"/>
            <a:ext cx="574675" cy="3587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278" name="TextovéPole 24"/>
          <p:cNvSpPr txBox="1">
            <a:spLocks noChangeArrowheads="1"/>
          </p:cNvSpPr>
          <p:nvPr/>
        </p:nvSpPr>
        <p:spPr bwMode="auto">
          <a:xfrm>
            <a:off x="5867400" y="3933825"/>
            <a:ext cx="1873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FEN-BOG TRANSITION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1669</Words>
  <Application>Microsoft Office PowerPoint</Application>
  <PresentationFormat>Předvádění na obrazovce (4:3)</PresentationFormat>
  <Paragraphs>205</Paragraphs>
  <Slides>26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Calibri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Josef</dc:creator>
  <cp:lastModifiedBy>reviewer</cp:lastModifiedBy>
  <cp:revision>119</cp:revision>
  <cp:lastPrinted>2017-10-06T12:56:23Z</cp:lastPrinted>
  <dcterms:created xsi:type="dcterms:W3CDTF">2013-06-25T11:14:00Z</dcterms:created>
  <dcterms:modified xsi:type="dcterms:W3CDTF">2017-10-10T11:31:09Z</dcterms:modified>
</cp:coreProperties>
</file>