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7" r:id="rId2"/>
    <p:sldId id="258" r:id="rId3"/>
    <p:sldId id="350" r:id="rId4"/>
    <p:sldId id="300" r:id="rId5"/>
    <p:sldId id="301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5" r:id="rId14"/>
    <p:sldId id="312" r:id="rId15"/>
    <p:sldId id="313" r:id="rId16"/>
    <p:sldId id="314" r:id="rId17"/>
    <p:sldId id="351" r:id="rId18"/>
    <p:sldId id="316" r:id="rId19"/>
    <p:sldId id="352" r:id="rId20"/>
    <p:sldId id="370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F77"/>
    <a:srgbClr val="D16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8" autoAdjust="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10.10.2017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AC207-762A-4F98-82CE-914C67230C4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941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48B8E59-1108-461F-BBF5-D9D67CD85F35}" type="slidenum">
              <a:rPr lang="cs-CZ" sz="1200" b="0" i="0"/>
              <a:pPr algn="r"/>
              <a:t>23</a:t>
            </a:fld>
            <a:endParaRPr lang="cs-CZ" sz="1200" b="0" i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43533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22DB9E-48E3-4EC9-882B-5C50BD381C2D}" type="slidenum">
              <a:rPr lang="cs-CZ" sz="1200" b="0" i="0"/>
              <a:pPr algn="r"/>
              <a:t>26</a:t>
            </a:fld>
            <a:endParaRPr lang="cs-CZ" sz="1200" b="0" i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25941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5511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51188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44357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22DB9E-48E3-4EC9-882B-5C50BD381C2D}" type="slidenum">
              <a:rPr lang="cs-CZ" sz="1200" b="0" i="0"/>
              <a:pPr algn="r"/>
              <a:t>32</a:t>
            </a:fld>
            <a:endParaRPr lang="cs-CZ" sz="1200" b="0" i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66539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9460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8850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3924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98206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418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0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47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59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21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10618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30F966-8C08-4F2C-BCE7-3D4A9D8AA861}" type="slidenum">
              <a:rPr lang="cs-CZ" sz="1200" b="0" i="0"/>
              <a:pPr algn="r"/>
              <a:t>22</a:t>
            </a:fld>
            <a:endParaRPr lang="cs-CZ" sz="1200" b="0" i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015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10.10.2017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S. </a:t>
            </a:r>
            <a:r>
              <a:rPr lang="cs-CZ" dirty="0" err="1" smtClean="0"/>
              <a:t>Littnerová</a:t>
            </a:r>
            <a:r>
              <a:rPr lang="cs-CZ" dirty="0" smtClean="0"/>
              <a:t>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10.10.2017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S. </a:t>
            </a:r>
            <a:r>
              <a:rPr lang="cs-CZ" dirty="0" err="1" smtClean="0"/>
              <a:t>Littnerová</a:t>
            </a:r>
            <a:r>
              <a:rPr lang="cs-CZ" dirty="0" smtClean="0"/>
              <a:t>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10.10.2017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-projec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hyperlink" Target="http://www.google.cz/" TargetMode="External"/><Relationship Id="rId4" Type="http://schemas.openxmlformats.org/officeDocument/2006/relationships/hyperlink" Target="http://rseek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4.wmf"/><Relationship Id="rId3" Type="http://schemas.openxmlformats.org/officeDocument/2006/relationships/image" Target="../media/image26.pn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782180" y="3789040"/>
            <a:ext cx="3631035" cy="784830"/>
          </a:xfrm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cs-CZ" sz="1800" b="1" dirty="0" smtClean="0">
                <a:latin typeface="+mj-lt"/>
              </a:rPr>
              <a:t>Vyučující: </a:t>
            </a:r>
            <a:r>
              <a:rPr lang="cs-CZ" sz="1800" dirty="0" smtClean="0">
                <a:latin typeface="+mj-lt"/>
              </a:rPr>
              <a:t>Mgr. Lucie Brožová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 smtClean="0">
                <a:latin typeface="+mj-lt"/>
              </a:rPr>
              <a:t>Kontakt: </a:t>
            </a:r>
            <a:r>
              <a:rPr lang="cs-CZ" sz="1800" dirty="0" smtClean="0">
                <a:latin typeface="+mj-lt"/>
              </a:rPr>
              <a:t>brozova</a:t>
            </a:r>
            <a:r>
              <a:rPr lang="en-US" sz="1800" dirty="0" smtClean="0">
                <a:latin typeface="+mj-lt"/>
              </a:rPr>
              <a:t>@</a:t>
            </a:r>
            <a:r>
              <a:rPr lang="cs-CZ" sz="1800" dirty="0" smtClean="0">
                <a:latin typeface="+mj-lt"/>
              </a:rPr>
              <a:t>iba.muni.cz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205209" y="579457"/>
            <a:ext cx="8784976" cy="1384995"/>
          </a:xfrm>
          <a:noFill/>
        </p:spPr>
        <p:txBody>
          <a:bodyPr wrap="square"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Bi8600: Vícerozměrné metody </a:t>
            </a:r>
            <a:b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1. </a:t>
            </a:r>
            <a:r>
              <a:rPr lang="cs-CZ" sz="42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dirty="0" smtClean="0"/>
              <a:t>Kvantitativní znaky</a:t>
            </a:r>
          </a:p>
        </p:txBody>
      </p:sp>
      <p:sp>
        <p:nvSpPr>
          <p:cNvPr id="28676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94308"/>
            <a:ext cx="8534400" cy="4598988"/>
          </a:xfrm>
        </p:spPr>
        <p:txBody>
          <a:bodyPr/>
          <a:lstStyle/>
          <a:p>
            <a:pPr marL="341313" indent="-341313"/>
            <a:r>
              <a:rPr lang="cs-CZ" altLang="cs-CZ" sz="2000" b="1" u="sng" dirty="0" smtClean="0"/>
              <a:t>Intervalové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interpretace rozdílu dvou hodnot (stejný interval mezi jednou a druhou dvojicí hodnot vyjadřuje i stejný rozdíl v intenzitě zkoumané vlastnosti). Společný znak intervalových znaků: nula byla stanovena uměle, tedy pouhou konvencí.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  Příklad: teplota měřená ve stupních Celsia, letopočet.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/>
            <a:r>
              <a:rPr lang="cs-CZ" altLang="cs-CZ" sz="2000" b="1" u="sng" dirty="0" smtClean="0"/>
              <a:t>Poměrové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kromě rozdílu interpretujeme i podíl dvou hodnot.</a:t>
            </a:r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000" dirty="0" smtClean="0">
                <a:solidFill>
                  <a:srgbClr val="0070C0"/>
                </a:solidFill>
              </a:rPr>
              <a:t>       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Příklady: výška v cm, váha v kg, ...</a:t>
            </a:r>
            <a:endParaRPr lang="cs-CZ" altLang="cs-CZ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6820"/>
              </p:ext>
            </p:extLst>
          </p:nvPr>
        </p:nvGraphicFramePr>
        <p:xfrm>
          <a:off x="2696617" y="3212976"/>
          <a:ext cx="374441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Den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Teplota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ozdíl</a:t>
                      </a:r>
                      <a:endParaRPr lang="cs-CZ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Podíl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1.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- </a:t>
                      </a:r>
                      <a:r>
                        <a:rPr lang="en-US" sz="1600" b="0" dirty="0" smtClean="0"/>
                        <a:t>2</a:t>
                      </a:r>
                      <a:r>
                        <a:rPr lang="cs-CZ" sz="1600" b="0" dirty="0" smtClean="0"/>
                        <a:t>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3.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6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+8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-3x 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42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260648"/>
            <a:ext cx="8985250" cy="776287"/>
          </a:xfrm>
          <a:noFill/>
        </p:spPr>
        <p:txBody>
          <a:bodyPr anchor="ctr"/>
          <a:lstStyle/>
          <a:p>
            <a:r>
              <a:rPr lang="cs-CZ" altLang="cs-CZ" dirty="0" smtClean="0"/>
              <a:t>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970907" y="185023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970907" y="3000639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955032" y="4151047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970907" y="5301456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1142107" y="1847056"/>
            <a:ext cx="1828800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poměrová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intervalová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ordinální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nominální</a:t>
            </a:r>
          </a:p>
        </p:txBody>
      </p:sp>
      <p:sp>
        <p:nvSpPr>
          <p:cNvPr id="29707" name="AutoShape 10"/>
          <p:cNvSpPr>
            <a:spLocks noChangeArrowheads="1"/>
          </p:cNvSpPr>
          <p:nvPr/>
        </p:nvSpPr>
        <p:spPr bwMode="auto">
          <a:xfrm rot="16200000" flipV="1">
            <a:off x="1599307" y="21518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9708" name="AutoShape 11"/>
          <p:cNvSpPr>
            <a:spLocks noChangeArrowheads="1"/>
          </p:cNvSpPr>
          <p:nvPr/>
        </p:nvSpPr>
        <p:spPr bwMode="auto">
          <a:xfrm rot="16200000" flipV="1">
            <a:off x="1599307" y="33710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9709" name="AutoShape 12"/>
          <p:cNvSpPr>
            <a:spLocks noChangeArrowheads="1"/>
          </p:cNvSpPr>
          <p:nvPr/>
        </p:nvSpPr>
        <p:spPr bwMode="auto">
          <a:xfrm rot="16200000" flipV="1">
            <a:off x="1599307" y="45140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5101332" y="2188801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5101332" y="4508138"/>
            <a:ext cx="1435100" cy="783193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</a:t>
            </a:r>
            <a:r>
              <a:rPr lang="cs-CZ" sz="200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data *</a:t>
            </a:r>
            <a:endParaRPr lang="cs-CZ" sz="2000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661248" y="2420888"/>
            <a:ext cx="259127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b="1" i="1" dirty="0" smtClean="0"/>
              <a:t>Spojitá data můžeme agregovat do kategorií. </a:t>
            </a:r>
            <a:endParaRPr lang="cs-CZ" sz="1600" b="1" dirty="0"/>
          </a:p>
        </p:txBody>
      </p:sp>
      <p:sp>
        <p:nvSpPr>
          <p:cNvPr id="20" name="Šipka nahoru 19"/>
          <p:cNvSpPr/>
          <p:nvPr/>
        </p:nvSpPr>
        <p:spPr>
          <a:xfrm>
            <a:off x="395536" y="1916832"/>
            <a:ext cx="288032" cy="3816424"/>
          </a:xfrm>
          <a:prstGeom prst="up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9933"/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 rot="16200000">
            <a:off x="-1131195" y="3578287"/>
            <a:ext cx="297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Roste informační hodnota dat</a:t>
            </a:r>
            <a:endParaRPr lang="cs-CZ" dirty="0"/>
          </a:p>
        </p:txBody>
      </p:sp>
      <p:sp>
        <p:nvSpPr>
          <p:cNvPr id="22" name="Šipka dolů 21"/>
          <p:cNvSpPr/>
          <p:nvPr/>
        </p:nvSpPr>
        <p:spPr>
          <a:xfrm>
            <a:off x="5464696" y="3137208"/>
            <a:ext cx="288032" cy="1224136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9933"/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 rot="10740000">
            <a:off x="5814075" y="3134787"/>
            <a:ext cx="288032" cy="1224136"/>
          </a:xfrm>
          <a:prstGeom prst="downArrow">
            <a:avLst/>
          </a:prstGeom>
          <a:gradFill>
            <a:gsLst>
              <a:gs pos="0">
                <a:srgbClr val="FF9933"/>
              </a:gs>
              <a:gs pos="50000">
                <a:schemeClr val="accent1">
                  <a:lumMod val="75000"/>
                </a:schemeClr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ásobení 23"/>
          <p:cNvSpPr/>
          <p:nvPr/>
        </p:nvSpPr>
        <p:spPr>
          <a:xfrm>
            <a:off x="5628700" y="3356992"/>
            <a:ext cx="648072" cy="7200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6660232" y="3528000"/>
            <a:ext cx="2448272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Ztratíme část informace</a:t>
            </a:r>
            <a:endParaRPr lang="cs-CZ" sz="1600" dirty="0"/>
          </a:p>
        </p:txBody>
      </p:sp>
      <p:sp>
        <p:nvSpPr>
          <p:cNvPr id="28" name="Plus 27"/>
          <p:cNvSpPr/>
          <p:nvPr/>
        </p:nvSpPr>
        <p:spPr>
          <a:xfrm>
            <a:off x="6372200" y="3139227"/>
            <a:ext cx="288032" cy="288032"/>
          </a:xfrm>
          <a:prstGeom prst="mathPlus">
            <a:avLst/>
          </a:prstGeom>
          <a:solidFill>
            <a:srgbClr val="92D050"/>
          </a:solidFill>
          <a:ln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6665995" y="2996952"/>
            <a:ext cx="2333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Zjednodušíme si interpretaci výsledků</a:t>
            </a:r>
            <a:endParaRPr lang="cs-CZ" sz="1600" dirty="0"/>
          </a:p>
        </p:txBody>
      </p:sp>
      <p:sp>
        <p:nvSpPr>
          <p:cNvPr id="30" name="Mínus 29"/>
          <p:cNvSpPr/>
          <p:nvPr/>
        </p:nvSpPr>
        <p:spPr>
          <a:xfrm>
            <a:off x="6372200" y="3574177"/>
            <a:ext cx="288032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6660232" y="3888000"/>
            <a:ext cx="2448272" cy="10772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 vytvořených kategorií již nelze zrekonstruovat původní spojitou proměnnou</a:t>
            </a:r>
            <a:endParaRPr lang="cs-CZ" sz="1600" dirty="0"/>
          </a:p>
        </p:txBody>
      </p:sp>
      <p:sp>
        <p:nvSpPr>
          <p:cNvPr id="33" name="Mínus 32"/>
          <p:cNvSpPr/>
          <p:nvPr/>
        </p:nvSpPr>
        <p:spPr>
          <a:xfrm>
            <a:off x="6372200" y="3935958"/>
            <a:ext cx="288032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Levá složená závorka 33"/>
          <p:cNvSpPr/>
          <p:nvPr/>
        </p:nvSpPr>
        <p:spPr>
          <a:xfrm>
            <a:off x="971600" y="1844824"/>
            <a:ext cx="144016" cy="151216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Levá složená závorka 34"/>
          <p:cNvSpPr/>
          <p:nvPr/>
        </p:nvSpPr>
        <p:spPr>
          <a:xfrm>
            <a:off x="971600" y="4149080"/>
            <a:ext cx="144016" cy="151216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 rot="16200000">
            <a:off x="89886" y="2402896"/>
            <a:ext cx="1394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kvantitativní</a:t>
            </a:r>
            <a:endParaRPr lang="cs-CZ" dirty="0"/>
          </a:p>
        </p:txBody>
      </p:sp>
      <p:sp>
        <p:nvSpPr>
          <p:cNvPr id="37" name="Obdélník 36"/>
          <p:cNvSpPr/>
          <p:nvPr/>
        </p:nvSpPr>
        <p:spPr>
          <a:xfrm rot="16200000">
            <a:off x="197505" y="4707152"/>
            <a:ext cx="1197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kvalitativní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004048" y="5373216"/>
            <a:ext cx="2664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* Pozor! I kvantitativní data mohou být diskrétního typu.</a:t>
            </a:r>
          </a:p>
          <a:p>
            <a:r>
              <a:rPr lang="cs-CZ" altLang="cs-CZ" sz="1600" dirty="0" smtClean="0"/>
              <a:t>Např.: počet dětí v rodině.</a:t>
            </a:r>
          </a:p>
          <a:p>
            <a:pPr marL="285750" indent="-285750">
              <a:buFont typeface="Arial" charset="0"/>
              <a:buChar char="•"/>
            </a:pPr>
            <a:endParaRPr lang="cs-CZ" sz="16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4968000" y="1844824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Popisné statistiky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r>
              <a:rPr lang="cs-CZ" sz="2400" b="1" u="sng" dirty="0">
                <a:latin typeface="+mn-lt"/>
                <a:cs typeface="+mn-cs"/>
              </a:rPr>
              <a:t>Charakteristiky polohy </a:t>
            </a:r>
            <a:r>
              <a:rPr lang="cs-CZ" sz="2400" b="0" i="0" dirty="0">
                <a:latin typeface="+mn-lt"/>
                <a:cs typeface="+mn-cs"/>
              </a:rPr>
              <a:t>(míry střední hodnoty, míry centrální tendence)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Udávají, kolem jaké hodnoty se data centrují, resp. které hodnoty jsou </a:t>
            </a:r>
            <a:r>
              <a:rPr lang="cs-CZ" sz="2000" b="0" i="0" dirty="0" smtClean="0">
                <a:latin typeface="+mn-lt"/>
                <a:cs typeface="+mn-cs"/>
              </a:rPr>
              <a:t>nejčastější, popis „těžiště“ – míry polohy</a:t>
            </a:r>
            <a:endParaRPr lang="cs-CZ" sz="2000" b="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00B050"/>
                </a:solidFill>
                <a:latin typeface="+mn-lt"/>
                <a:cs typeface="+mn-cs"/>
              </a:rPr>
              <a:t>Aritmetický průměr, medián, modus, geometrický průměr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sz="200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2400" b="1" i="0" u="sng" dirty="0">
                <a:latin typeface="+mn-lt"/>
                <a:cs typeface="+mn-cs"/>
              </a:rPr>
              <a:t>Charakteristiky variability </a:t>
            </a:r>
            <a:r>
              <a:rPr lang="cs-CZ" sz="2400" b="0" i="0" dirty="0">
                <a:latin typeface="+mn-lt"/>
                <a:cs typeface="+mn-cs"/>
              </a:rPr>
              <a:t>(proměnlivosti)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Zachycují rozptýlení hodnot v souboru (proměnlivost dat)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FD9203"/>
                </a:solidFill>
                <a:latin typeface="+mn-lt"/>
                <a:cs typeface="+mn-cs"/>
              </a:rPr>
              <a:t>Variační rozpětí, rozptyl, směrodatná odchylka, variační koeficient, střední chyba průměru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2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/>
              <a:t>Popis kvalitativních </a:t>
            </a:r>
            <a:r>
              <a:rPr lang="cs-CZ" altLang="cs-CZ" dirty="0" smtClean="0"/>
              <a:t>dat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3203848" y="3212976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Koláčový graf</a:t>
            </a:r>
            <a:endParaRPr lang="cs-CZ" altLang="cs-CZ" sz="1800" dirty="0" smtClean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6516216" y="3222993"/>
            <a:ext cx="2016224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Sloupcový graf</a:t>
            </a:r>
            <a:endParaRPr lang="cs-CZ" altLang="cs-CZ" sz="1800" dirty="0" smtClean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251520" y="1412776"/>
            <a:ext cx="8374831" cy="102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</a:t>
            </a:r>
            <a:r>
              <a:rPr lang="cs-CZ" altLang="cs-CZ" sz="2000" b="1" dirty="0"/>
              <a:t>kvalitativních </a:t>
            </a:r>
            <a:r>
              <a:rPr lang="cs-CZ" altLang="cs-CZ" sz="2000" b="1" dirty="0" smtClean="0"/>
              <a:t>dat: </a:t>
            </a:r>
          </a:p>
          <a:p>
            <a:pPr marL="714375">
              <a:buFont typeface="Wingdings" panose="05000000000000000000" pitchFamily="2" charset="2"/>
              <a:buChar char="§"/>
            </a:pPr>
            <a:r>
              <a:rPr lang="cs-CZ" sz="2000" dirty="0" smtClean="0"/>
              <a:t>procentuální </a:t>
            </a:r>
            <a:r>
              <a:rPr lang="cs-CZ" sz="2000" dirty="0"/>
              <a:t>zastoupení jednotlivých </a:t>
            </a:r>
            <a:r>
              <a:rPr lang="cs-CZ" sz="2000" dirty="0" smtClean="0"/>
              <a:t>kategorií</a:t>
            </a:r>
          </a:p>
          <a:p>
            <a:pPr marL="714375">
              <a:buFont typeface="Wingdings" panose="05000000000000000000" pitchFamily="2" charset="2"/>
              <a:buChar char="§"/>
            </a:pPr>
            <a:r>
              <a:rPr lang="cs-CZ" sz="2000" dirty="0" smtClean="0"/>
              <a:t>U ordinálních znaků lze využít </a:t>
            </a:r>
            <a:r>
              <a:rPr lang="el-GR" altLang="cs-CZ" sz="2000" dirty="0" smtClean="0">
                <a:latin typeface="Calibri" pitchFamily="34" charset="0"/>
              </a:rPr>
              <a:t>α</a:t>
            </a:r>
            <a:r>
              <a:rPr lang="cs-CZ" altLang="cs-CZ" sz="2000" dirty="0" smtClean="0">
                <a:latin typeface="Calibri" pitchFamily="34" charset="0"/>
              </a:rPr>
              <a:t>-kvantil. </a:t>
            </a:r>
            <a:endParaRPr lang="cs-CZ" sz="2000" dirty="0" smtClean="0"/>
          </a:p>
          <a:p>
            <a:pPr marL="341313" indent="-341313"/>
            <a:r>
              <a:rPr lang="cs-CZ" altLang="cs-CZ" sz="2000" b="1" dirty="0" smtClean="0"/>
              <a:t>Vizualizace kvalitativních dat: </a:t>
            </a:r>
            <a:r>
              <a:rPr lang="cs-CZ" altLang="cs-CZ" sz="2000" dirty="0" smtClean="0"/>
              <a:t>nejčastěji koláčový nebo sloupcový graf.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251520" y="3222993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Frekvenční tabulka</a:t>
            </a:r>
            <a:endParaRPr lang="cs-CZ" altLang="cs-CZ" sz="1800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50259"/>
              </p:ext>
            </p:extLst>
          </p:nvPr>
        </p:nvGraphicFramePr>
        <p:xfrm>
          <a:off x="467544" y="3903857"/>
          <a:ext cx="1800200" cy="1954907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81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Známka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n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18,0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32,8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16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26,2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14,8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8,2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F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7285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9" t="4986" r="15811" b="17521"/>
          <a:stretch/>
        </p:blipFill>
        <p:spPr bwMode="auto">
          <a:xfrm>
            <a:off x="3143199" y="3975865"/>
            <a:ext cx="2508921" cy="207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7" name="Picture 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7"/>
          <a:stretch/>
        </p:blipFill>
        <p:spPr bwMode="auto">
          <a:xfrm>
            <a:off x="5952009" y="3827934"/>
            <a:ext cx="3012479" cy="2409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 flipH="1">
            <a:off x="2123729" y="4359191"/>
            <a:ext cx="205729" cy="192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225949" y="4038581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modus</a:t>
            </a:r>
            <a:endParaRPr lang="en-GB" b="1" dirty="0">
              <a:solidFill>
                <a:srgbClr val="D16349"/>
              </a:solidFill>
            </a:endParaRPr>
          </a:p>
        </p:txBody>
      </p:sp>
      <p:sp>
        <p:nvSpPr>
          <p:cNvPr id="1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14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Nadpis 1"/>
          <p:cNvSpPr>
            <a:spLocks noGrp="1"/>
          </p:cNvSpPr>
          <p:nvPr>
            <p:ph type="title"/>
          </p:nvPr>
        </p:nvSpPr>
        <p:spPr>
          <a:xfrm>
            <a:off x="107504" y="437927"/>
            <a:ext cx="8964488" cy="758825"/>
          </a:xfrm>
        </p:spPr>
        <p:txBody>
          <a:bodyPr/>
          <a:lstStyle/>
          <a:p>
            <a:r>
              <a:rPr lang="cs-CZ" altLang="cs-CZ" dirty="0"/>
              <a:t>Popis kvantitativních dat </a:t>
            </a:r>
            <a:br>
              <a:rPr lang="cs-CZ" altLang="cs-CZ" dirty="0"/>
            </a:br>
            <a:r>
              <a:rPr lang="cs-CZ" altLang="cs-CZ" dirty="0"/>
              <a:t>– c</a:t>
            </a:r>
            <a:r>
              <a:rPr lang="cs-CZ" dirty="0"/>
              <a:t>harakteristiky </a:t>
            </a:r>
            <a:r>
              <a:rPr lang="cs-CZ" dirty="0" smtClean="0"/>
              <a:t>středu</a:t>
            </a:r>
            <a:endParaRPr lang="cs-CZ" altLang="cs-CZ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i="0" u="sng" dirty="0" smtClean="0">
                <a:solidFill>
                  <a:srgbClr val="00B050"/>
                </a:solidFill>
                <a:latin typeface="+mn-lt"/>
                <a:cs typeface="+mn-cs"/>
              </a:rPr>
              <a:t>Aritmetický </a:t>
            </a:r>
            <a:r>
              <a:rPr lang="cs-CZ" sz="2000" b="1" i="0" u="sng" dirty="0">
                <a:solidFill>
                  <a:srgbClr val="00B050"/>
                </a:solidFill>
                <a:latin typeface="+mn-lt"/>
                <a:cs typeface="+mn-cs"/>
              </a:rPr>
              <a:t>průměr</a:t>
            </a:r>
            <a:r>
              <a:rPr lang="cs-CZ" sz="2000" b="0" i="0" dirty="0">
                <a:latin typeface="+mn-lt"/>
                <a:cs typeface="+mn-cs"/>
              </a:rPr>
              <a:t>: </a:t>
            </a:r>
            <a:r>
              <a:rPr lang="cs-CZ" sz="2000" b="0" i="0" dirty="0" smtClean="0">
                <a:latin typeface="+mn-lt"/>
                <a:cs typeface="+mn-cs"/>
              </a:rPr>
              <a:t>je </a:t>
            </a:r>
            <a:r>
              <a:rPr lang="cs-CZ" sz="2000" b="0" i="0" dirty="0">
                <a:latin typeface="+mn-lt"/>
                <a:cs typeface="+mn-cs"/>
              </a:rPr>
              <a:t>definován jako součet všech naměřených </a:t>
            </a:r>
            <a:r>
              <a:rPr lang="cs-CZ" sz="2000" b="0" i="0" dirty="0" smtClean="0">
                <a:latin typeface="+mn-lt"/>
                <a:cs typeface="+mn-cs"/>
              </a:rPr>
              <a:t>údajů (</a:t>
            </a:r>
            <a:r>
              <a:rPr lang="cs-CZ" sz="2000" i="1" dirty="0" err="1">
                <a:solidFill>
                  <a:prstClr val="black"/>
                </a:solidFill>
              </a:rPr>
              <a:t>x</a:t>
            </a:r>
            <a:r>
              <a:rPr lang="cs-CZ" sz="2000" i="1" baseline="-25000" dirty="0" err="1">
                <a:solidFill>
                  <a:prstClr val="black"/>
                </a:solidFill>
              </a:rPr>
              <a:t>i</a:t>
            </a:r>
            <a:r>
              <a:rPr lang="cs-CZ" sz="2000" b="0" i="0" dirty="0" smtClean="0">
                <a:latin typeface="+mn-lt"/>
                <a:cs typeface="+mn-cs"/>
              </a:rPr>
              <a:t>) </a:t>
            </a:r>
            <a:r>
              <a:rPr lang="cs-CZ" sz="2000" b="0" i="0" dirty="0">
                <a:latin typeface="+mn-lt"/>
                <a:cs typeface="+mn-cs"/>
              </a:rPr>
              <a:t>vydělený jejich </a:t>
            </a:r>
            <a:r>
              <a:rPr lang="cs-CZ" sz="2000" b="0" i="0" dirty="0" smtClean="0">
                <a:latin typeface="+mn-lt"/>
                <a:cs typeface="+mn-cs"/>
              </a:rPr>
              <a:t>počtem (n):</a:t>
            </a:r>
          </a:p>
          <a:p>
            <a:pPr marL="4678362" lvl="8" eaLnBrk="0" hangingPunct="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2000" dirty="0" smtClean="0"/>
              <a:t>   .</a:t>
            </a:r>
            <a:endParaRPr lang="cs-CZ" sz="2000" dirty="0"/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endParaRPr lang="cs-CZ" sz="2000" b="1" i="0" u="sng" dirty="0" smtClean="0">
              <a:solidFill>
                <a:srgbClr val="00B050"/>
              </a:solidFill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i="0" u="sng" dirty="0" smtClean="0">
                <a:solidFill>
                  <a:srgbClr val="00B050"/>
                </a:solidFill>
                <a:latin typeface="Calibri"/>
                <a:cs typeface="+mn-cs"/>
              </a:rPr>
              <a:t>Geometrický </a:t>
            </a:r>
            <a:r>
              <a:rPr lang="cs-CZ" sz="2000" b="1" i="0" u="sng" dirty="0">
                <a:solidFill>
                  <a:srgbClr val="00B050"/>
                </a:solidFill>
                <a:latin typeface="Calibri"/>
                <a:cs typeface="+mn-cs"/>
              </a:rPr>
              <a:t>průměr</a:t>
            </a:r>
            <a:r>
              <a:rPr lang="cs-CZ" sz="2000" b="0" i="0" dirty="0">
                <a:latin typeface="Calibri"/>
                <a:cs typeface="+mn-cs"/>
              </a:rPr>
              <a:t>: </a:t>
            </a:r>
            <a:r>
              <a:rPr lang="cs-CZ" sz="2000" b="0" i="0" dirty="0" smtClean="0">
                <a:latin typeface="Calibri"/>
                <a:cs typeface="+mn-cs"/>
              </a:rPr>
              <a:t>logaritmus </a:t>
            </a:r>
            <a:r>
              <a:rPr lang="cs-CZ" sz="2000" b="0" i="0" dirty="0">
                <a:latin typeface="Calibri"/>
                <a:cs typeface="+mn-cs"/>
              </a:rPr>
              <a:t>geometrického průměru je roven aritmetickému průměru logaritmovaných hodnot souboru</a:t>
            </a:r>
            <a:r>
              <a:rPr lang="cs-CZ" sz="2000" b="0" i="0" dirty="0" smtClean="0">
                <a:latin typeface="Calibri"/>
                <a:cs typeface="+mn-cs"/>
              </a:rPr>
              <a:t>.</a:t>
            </a:r>
          </a:p>
          <a:p>
            <a:pPr eaLnBrk="0" hangingPunct="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endParaRPr lang="cs-CZ" sz="2000" b="0" i="0" dirty="0" smtClean="0"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u="sng" dirty="0" smtClean="0">
                <a:solidFill>
                  <a:srgbClr val="00B050"/>
                </a:solidFill>
                <a:latin typeface="Calibri"/>
              </a:rPr>
              <a:t>Medián:</a:t>
            </a:r>
            <a:r>
              <a:rPr lang="cs-CZ" sz="2000" dirty="0" smtClean="0">
                <a:latin typeface="Calibri"/>
              </a:rPr>
              <a:t>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4" charset="0"/>
              </a:rPr>
              <a:t>znamená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</a:rPr>
              <a:t>hodnotu, jež dělí řadu podle velikosti seřazených výsledků na dvě stejně početné poloviny. </a:t>
            </a:r>
            <a:r>
              <a:rPr lang="cs-CZ" altLang="cs-CZ" sz="2000" dirty="0">
                <a:latin typeface="Calibri" pitchFamily="34" charset="0"/>
              </a:rPr>
              <a:t>Jestliže n je sudé číslo, pak </a:t>
            </a:r>
            <a:r>
              <a:rPr lang="cs-CZ" altLang="cs-CZ" sz="2000" dirty="0" smtClean="0">
                <a:latin typeface="Calibri" pitchFamily="34" charset="0"/>
              </a:rPr>
              <a:t>	            ,</a:t>
            </a:r>
            <a:endParaRPr lang="cs-CZ" altLang="cs-CZ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cs-CZ" altLang="cs-CZ" sz="2000" dirty="0">
                <a:latin typeface="Calibri" pitchFamily="34" charset="0"/>
              </a:rPr>
              <a:t>       </a:t>
            </a:r>
            <a:r>
              <a:rPr lang="cs-CZ" altLang="cs-CZ" sz="2000" dirty="0" smtClean="0">
                <a:latin typeface="Calibri" pitchFamily="34" charset="0"/>
              </a:rPr>
              <a:t>jestliže </a:t>
            </a:r>
            <a:r>
              <a:rPr lang="cs-CZ" altLang="cs-CZ" sz="2000" dirty="0">
                <a:latin typeface="Calibri" pitchFamily="34" charset="0"/>
              </a:rPr>
              <a:t>n je liché číslo, pak </a:t>
            </a:r>
            <a:r>
              <a:rPr lang="cs-CZ" altLang="cs-CZ" sz="2000" dirty="0" smtClean="0">
                <a:latin typeface="Calibri" pitchFamily="34" charset="0"/>
              </a:rPr>
              <a:t>	       .</a:t>
            </a:r>
            <a:endParaRPr lang="cs-CZ" altLang="cs-CZ" sz="2000" baseline="-25000" dirty="0">
              <a:latin typeface="Calibri" pitchFamily="34" charset="0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168623"/>
              </p:ext>
            </p:extLst>
          </p:nvPr>
        </p:nvGraphicFramePr>
        <p:xfrm>
          <a:off x="3936206" y="2047503"/>
          <a:ext cx="12652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4" name="Rovnice" r:id="rId3" imgW="736560" imgH="431640" progId="Equation.3">
                  <p:embed/>
                </p:oleObj>
              </mc:Choice>
              <mc:Fallback>
                <p:oleObj name="Rovnice" r:id="rId3" imgW="73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6206" y="2047503"/>
                        <a:ext cx="1265238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871208"/>
              </p:ext>
            </p:extLst>
          </p:nvPr>
        </p:nvGraphicFramePr>
        <p:xfrm>
          <a:off x="6902450" y="4365104"/>
          <a:ext cx="14970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" name="Rovnice" r:id="rId5" imgW="1091880" imgH="342720" progId="Equation.3">
                  <p:embed/>
                </p:oleObj>
              </mc:Choice>
              <mc:Fallback>
                <p:oleObj name="Rovnice" r:id="rId5" imgW="10918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450" y="4365104"/>
                        <a:ext cx="1497013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052453"/>
              </p:ext>
            </p:extLst>
          </p:nvPr>
        </p:nvGraphicFramePr>
        <p:xfrm>
          <a:off x="3563888" y="4725144"/>
          <a:ext cx="9223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6" name="Rovnice" r:id="rId7" imgW="672840" imgH="241200" progId="Equation.3">
                  <p:embed/>
                </p:oleObj>
              </mc:Choice>
              <mc:Fallback>
                <p:oleObj name="Rovnice" r:id="rId7" imgW="672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725144"/>
                        <a:ext cx="92233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Průměr vs. medián</a:t>
            </a:r>
          </a:p>
        </p:txBody>
      </p:sp>
      <p:sp>
        <p:nvSpPr>
          <p:cNvPr id="38916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4598988"/>
          </a:xfrm>
        </p:spPr>
        <p:txBody>
          <a:bodyPr/>
          <a:lstStyle/>
          <a:p>
            <a:pPr marL="341313" indent="-341313">
              <a:spcAft>
                <a:spcPts val="600"/>
              </a:spcAft>
              <a:buClr>
                <a:srgbClr val="D16349"/>
              </a:buClr>
              <a:buFont typeface="Wingdings 2" pitchFamily="18" charset="2"/>
              <a:buNone/>
            </a:pPr>
            <a:r>
              <a:rPr lang="cs-CZ" altLang="cs-CZ" sz="2000" b="1" u="sng" dirty="0" smtClean="0">
                <a:solidFill>
                  <a:srgbClr val="FF0000"/>
                </a:solidFill>
              </a:rPr>
              <a:t>PAMATUJ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: 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silně ovlivněn extrémními hodnotami (tzv. odlehlá pozorování), medián není ovlivněn vybočujícími pozorováními.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vhodný ukazatel středu u normálního/symetrického rozložení, medián je vhodnou charakteristikou středu souboru i v případě veličin s neznámým rozdělením.</a:t>
            </a:r>
          </a:p>
          <a:p>
            <a:pPr marL="341313" indent="-341313"/>
            <a:r>
              <a:rPr lang="cs-CZ" altLang="cs-CZ" sz="2000" dirty="0" smtClean="0"/>
              <a:t>V případě symetrického rozložení jsou jejich hodnoty v podstatě shodné, v případě asymetrického rozložení však nikoliv!</a:t>
            </a:r>
          </a:p>
          <a:p>
            <a:pPr marL="341313" indent="-341313"/>
            <a:endParaRPr lang="cs-CZ" altLang="cs-CZ" sz="2000" dirty="0" smtClean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459288"/>
            <a:ext cx="40322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70388"/>
            <a:ext cx="424815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9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altLang="cs-CZ" dirty="0"/>
              <a:t>Popis kvantitativních dat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– c</a:t>
            </a:r>
            <a:r>
              <a:rPr lang="cs-CZ" dirty="0" smtClean="0"/>
              <a:t>harakteristiky variability</a:t>
            </a:r>
            <a:endParaRPr lang="cs-CZ" altLang="cs-CZ" dirty="0" smtClean="0"/>
          </a:p>
        </p:txBody>
      </p:sp>
      <p:sp>
        <p:nvSpPr>
          <p:cNvPr id="7173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566316"/>
            <a:ext cx="8784976" cy="4598988"/>
          </a:xfrm>
        </p:spPr>
        <p:txBody>
          <a:bodyPr/>
          <a:lstStyle/>
          <a:p>
            <a:pPr marL="341313" indent="-341313"/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Rozptyl (variance)</a:t>
            </a:r>
            <a:r>
              <a:rPr lang="cs-CZ" altLang="cs-CZ" sz="2000" b="1" dirty="0" smtClean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je ukazatelem šířky rozložení získaný na základě odchylky jednotlivých hodnot od průměru.</a:t>
            </a:r>
          </a:p>
          <a:p>
            <a:pPr marL="341313" indent="-341313"/>
            <a:endParaRPr lang="cs-CZ" altLang="cs-CZ" sz="2000" dirty="0" smtClean="0">
              <a:latin typeface="+mj-lt"/>
            </a:endParaRPr>
          </a:p>
          <a:p>
            <a:pPr marL="341313" indent="-341313">
              <a:spcAft>
                <a:spcPts val="600"/>
              </a:spcAft>
              <a:buFont typeface="Wingdings 2" pitchFamily="18" charset="2"/>
              <a:buNone/>
            </a:pPr>
            <a:r>
              <a:rPr lang="cs-CZ" altLang="cs-CZ" sz="2000" dirty="0" smtClean="0">
                <a:latin typeface="+mj-lt"/>
              </a:rPr>
              <a:t>     Obdobně jako u průměru je jeho vypovídací schopnost nejvyšší v případě symetrického/normálního rozložení.</a:t>
            </a:r>
          </a:p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Směrodatná odchylka (</a:t>
            </a:r>
            <a:r>
              <a:rPr lang="cs-CZ" altLang="cs-CZ" sz="2000" b="1" u="sng" dirty="0">
                <a:solidFill>
                  <a:srgbClr val="FD9203"/>
                </a:solidFill>
                <a:latin typeface="+mj-lt"/>
              </a:rPr>
              <a:t>SD – </a:t>
            </a:r>
            <a:r>
              <a:rPr lang="cs-CZ" altLang="cs-CZ" sz="2000" b="1" i="1" u="sng" dirty="0">
                <a:solidFill>
                  <a:srgbClr val="FD9203"/>
                </a:solidFill>
                <a:latin typeface="+mj-lt"/>
              </a:rPr>
              <a:t>standard </a:t>
            </a:r>
            <a:r>
              <a:rPr lang="cs-CZ" altLang="cs-CZ" sz="2000" b="1" i="1" u="sng" dirty="0" err="1" smtClean="0">
                <a:solidFill>
                  <a:srgbClr val="FD9203"/>
                </a:solidFill>
                <a:latin typeface="+mj-lt"/>
              </a:rPr>
              <a:t>deviation</a:t>
            </a: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)</a:t>
            </a:r>
            <a:r>
              <a:rPr lang="cs-CZ" altLang="cs-CZ" sz="2000" dirty="0" smtClean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je druhá odmocnina z rozptylu.</a:t>
            </a:r>
          </a:p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  <a:sym typeface="Math1" pitchFamily="2" charset="2"/>
              </a:rPr>
              <a:t>Koeficient variance</a:t>
            </a:r>
            <a:r>
              <a:rPr lang="cs-CZ" altLang="cs-CZ" sz="2000" dirty="0" smtClean="0">
                <a:solidFill>
                  <a:srgbClr val="FD9203"/>
                </a:solidFill>
                <a:latin typeface="+mj-lt"/>
                <a:sym typeface="Math1" pitchFamily="2" charset="2"/>
              </a:rPr>
              <a:t>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podíl SD ku průměru, umožňuje porovnat variabilitu několika znaků (často se vyjadřuje v procentech – potom udává, z kolika procent se podílí směrodatná odchylka na aritmetickém průměru).</a:t>
            </a:r>
          </a:p>
          <a:p>
            <a:pPr marL="341313" indent="-341313"/>
            <a:r>
              <a:rPr lang="cs-CZ" altLang="cs-CZ" sz="2000" b="1" u="sng" dirty="0" err="1">
                <a:solidFill>
                  <a:srgbClr val="FD9203"/>
                </a:solidFill>
                <a:latin typeface="+mj-lt"/>
              </a:rPr>
              <a:t>Kvartilové</a:t>
            </a:r>
            <a:r>
              <a:rPr lang="cs-CZ" altLang="cs-CZ" sz="2000" b="1" u="sng" dirty="0">
                <a:solidFill>
                  <a:srgbClr val="FD9203"/>
                </a:solidFill>
                <a:latin typeface="+mj-lt"/>
              </a:rPr>
              <a:t> rozpětí (odchylka):</a:t>
            </a:r>
            <a:r>
              <a:rPr lang="cs-CZ" altLang="cs-CZ" sz="2000" b="1" dirty="0">
                <a:solidFill>
                  <a:srgbClr val="FD9203"/>
                </a:solidFill>
                <a:latin typeface="+mj-lt"/>
              </a:rPr>
              <a:t> </a:t>
            </a:r>
            <a:endParaRPr lang="cs-CZ" altLang="cs-CZ" sz="2000" b="1" dirty="0">
              <a:solidFill>
                <a:srgbClr val="FD9203"/>
              </a:solidFill>
              <a:latin typeface="+mj-lt"/>
            </a:endParaRPr>
          </a:p>
          <a:p>
            <a:pPr marL="357188" indent="0">
              <a:buNone/>
            </a:pPr>
            <a:r>
              <a:rPr lang="cs-CZ" altLang="cs-CZ" sz="2000" dirty="0" smtClean="0">
                <a:latin typeface="+mj-lt"/>
              </a:rPr>
              <a:t>q = x</a:t>
            </a:r>
            <a:r>
              <a:rPr lang="cs-CZ" altLang="cs-CZ" sz="2000" baseline="-25000" dirty="0" smtClean="0">
                <a:latin typeface="+mj-lt"/>
              </a:rPr>
              <a:t>0,75</a:t>
            </a:r>
            <a:r>
              <a:rPr lang="cs-CZ" altLang="cs-CZ" sz="2000" dirty="0" smtClean="0">
                <a:latin typeface="+mj-lt"/>
              </a:rPr>
              <a:t>-x</a:t>
            </a:r>
            <a:r>
              <a:rPr lang="cs-CZ" altLang="cs-CZ" sz="2000" baseline="-25000" dirty="0" smtClean="0">
                <a:latin typeface="+mj-lt"/>
              </a:rPr>
              <a:t>0,25</a:t>
            </a:r>
            <a:r>
              <a:rPr lang="cs-CZ" altLang="cs-CZ" sz="2000" dirty="0" smtClean="0"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, kde </a:t>
            </a:r>
            <a:r>
              <a:rPr lang="cs-CZ" altLang="cs-CZ" sz="2000" dirty="0">
                <a:latin typeface="+mj-lt"/>
              </a:rPr>
              <a:t>x</a:t>
            </a:r>
            <a:r>
              <a:rPr lang="cs-CZ" altLang="cs-CZ" sz="2000" baseline="-25000" dirty="0">
                <a:latin typeface="+mj-lt"/>
              </a:rPr>
              <a:t>0,25</a:t>
            </a:r>
            <a:r>
              <a:rPr lang="cs-CZ" altLang="cs-CZ" sz="2000" dirty="0">
                <a:latin typeface="+mj-lt"/>
              </a:rPr>
              <a:t>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</a:t>
            </a:r>
            <a:r>
              <a:rPr lang="cs-CZ" altLang="cs-CZ" sz="2000" dirty="0">
                <a:latin typeface="+mj-lt"/>
              </a:rPr>
              <a:t>dolní </a:t>
            </a:r>
            <a:r>
              <a:rPr lang="cs-CZ" altLang="cs-CZ" sz="2000" dirty="0" err="1">
                <a:latin typeface="+mj-lt"/>
              </a:rPr>
              <a:t>kvartil</a:t>
            </a:r>
            <a:r>
              <a:rPr lang="cs-CZ" altLang="cs-CZ" sz="2000" baseline="-25000" dirty="0">
                <a:latin typeface="+mj-lt"/>
              </a:rPr>
              <a:t>, </a:t>
            </a:r>
            <a:r>
              <a:rPr lang="cs-CZ" altLang="cs-CZ" sz="2000" dirty="0">
                <a:latin typeface="+mj-lt"/>
              </a:rPr>
              <a:t>x</a:t>
            </a:r>
            <a:r>
              <a:rPr lang="cs-CZ" altLang="cs-CZ" sz="2000" baseline="-25000" dirty="0">
                <a:latin typeface="+mj-lt"/>
              </a:rPr>
              <a:t>0,75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</a:t>
            </a:r>
            <a:r>
              <a:rPr lang="cs-CZ" altLang="cs-CZ" sz="2000" dirty="0">
                <a:latin typeface="+mj-lt"/>
              </a:rPr>
              <a:t>horní </a:t>
            </a:r>
            <a:r>
              <a:rPr lang="cs-CZ" altLang="cs-CZ" sz="2000" dirty="0" err="1" smtClean="0">
                <a:latin typeface="+mj-lt"/>
              </a:rPr>
              <a:t>kvartil</a:t>
            </a:r>
            <a:r>
              <a:rPr lang="cs-CZ" altLang="cs-CZ" sz="2000" dirty="0" smtClean="0">
                <a:latin typeface="+mj-lt"/>
              </a:rPr>
              <a:t>.</a:t>
            </a:r>
          </a:p>
          <a:p>
            <a:pPr marL="361950" indent="0">
              <a:buNone/>
            </a:pPr>
            <a:r>
              <a:rPr lang="cs-CZ" altLang="cs-CZ" sz="2000" dirty="0" smtClean="0">
                <a:solidFill>
                  <a:srgbClr val="595F77"/>
                </a:solidFill>
                <a:latin typeface="+mj-lt"/>
              </a:rPr>
              <a:t>(x</a:t>
            </a:r>
            <a:r>
              <a:rPr lang="el-GR" altLang="cs-CZ" sz="2000" baseline="-25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je číslo, které rozděluje uspořádaný datový soubor na dolní úsek, obsahující aspoň podíl </a:t>
            </a:r>
            <a:r>
              <a:rPr lang="el-GR" altLang="cs-CZ" sz="2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všech dat a na horní úsek obsahující aspoň podíl 1-</a:t>
            </a:r>
            <a:r>
              <a:rPr lang="el-GR" altLang="cs-CZ" sz="2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všech dat</a:t>
            </a:r>
            <a:r>
              <a:rPr lang="cs-CZ" altLang="cs-CZ" sz="2000" dirty="0" smtClean="0">
                <a:solidFill>
                  <a:srgbClr val="595F77"/>
                </a:solidFill>
                <a:latin typeface="+mj-lt"/>
              </a:rPr>
              <a:t>.)</a:t>
            </a:r>
            <a:endParaRPr lang="cs-CZ" altLang="cs-CZ" sz="2000" baseline="-25000" dirty="0">
              <a:solidFill>
                <a:srgbClr val="595F77"/>
              </a:solidFill>
              <a:latin typeface="+mj-lt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148850"/>
              </p:ext>
            </p:extLst>
          </p:nvPr>
        </p:nvGraphicFramePr>
        <p:xfrm>
          <a:off x="4427984" y="1936825"/>
          <a:ext cx="174942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Rovnice" r:id="rId4" imgW="1066680" imgH="431640" progId="Equation.3">
                  <p:embed/>
                </p:oleObj>
              </mc:Choice>
              <mc:Fallback>
                <p:oleObj name="Rovnice" r:id="rId4" imgW="106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936825"/>
                        <a:ext cx="1749425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9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vizualizace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Vizualizace kvantitativních dat: </a:t>
            </a:r>
            <a:r>
              <a:rPr lang="cs-CZ" altLang="cs-CZ" sz="2000" dirty="0" smtClean="0"/>
              <a:t>nejčastěji pomocí krabicového grafu nebo histogramu.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5643246" y="2708920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Histogram</a:t>
            </a:r>
            <a:endParaRPr lang="cs-CZ" altLang="cs-CZ" sz="1800" dirty="0" smtClean="0"/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93" y="3350568"/>
            <a:ext cx="3699339" cy="277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87"/>
          <a:stretch/>
        </p:blipFill>
        <p:spPr bwMode="auto">
          <a:xfrm>
            <a:off x="251520" y="3245768"/>
            <a:ext cx="855222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3"/>
          <p:cNvSpPr txBox="1">
            <a:spLocks/>
          </p:cNvSpPr>
          <p:nvPr/>
        </p:nvSpPr>
        <p:spPr bwMode="auto">
          <a:xfrm>
            <a:off x="755576" y="2708920"/>
            <a:ext cx="2304256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Krabicový graf</a:t>
            </a:r>
            <a:endParaRPr lang="cs-CZ" altLang="cs-CZ" sz="1800" dirty="0" smtClean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95" r="35897"/>
          <a:stretch/>
        </p:blipFill>
        <p:spPr bwMode="auto">
          <a:xfrm>
            <a:off x="932824" y="3245768"/>
            <a:ext cx="713294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1858643" y="3245768"/>
            <a:ext cx="251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maximum (100% kvantil)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858643" y="3749824"/>
            <a:ext cx="257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horní </a:t>
            </a:r>
            <a:r>
              <a:rPr lang="cs-CZ" dirty="0" err="1" smtClean="0"/>
              <a:t>kvartil</a:t>
            </a:r>
            <a:r>
              <a:rPr lang="cs-CZ" dirty="0" smtClean="0"/>
              <a:t> (75%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858643" y="4028564"/>
            <a:ext cx="2155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medián (50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858643" y="4388604"/>
            <a:ext cx="2551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dolní </a:t>
            </a:r>
            <a:r>
              <a:rPr lang="cs-CZ" dirty="0" err="1" smtClean="0"/>
              <a:t>kvartil</a:t>
            </a:r>
            <a:r>
              <a:rPr lang="cs-CZ" dirty="0" smtClean="0"/>
              <a:t> (25%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858643" y="5622032"/>
            <a:ext cx="223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minimum (0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 flipH="1">
            <a:off x="1458658" y="346179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1466782" y="3965848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1322766" y="4208784"/>
            <a:ext cx="50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466782" y="454191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>
            <a:off x="1458658" y="583805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1691680" y="2204864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877091" y="4809220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Jsou data symetrická?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322766" y="4397896"/>
            <a:ext cx="504056" cy="687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148064" y="5601816"/>
            <a:ext cx="648072" cy="3436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4283968" y="5661248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Odlehlá hodnota?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47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popisu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kvantitativních dat: </a:t>
            </a:r>
            <a:r>
              <a:rPr lang="cs-CZ" altLang="cs-CZ" sz="2000" dirty="0" smtClean="0"/>
              <a:t>charakteristika středu (průměr, medián aj.), charakteristika variability (rozptyl, rozsah hodnot, </a:t>
            </a:r>
            <a:r>
              <a:rPr lang="cs-CZ" altLang="cs-CZ" sz="2000" dirty="0" err="1" smtClean="0"/>
              <a:t>kvartilové</a:t>
            </a:r>
            <a:r>
              <a:rPr lang="cs-CZ" altLang="cs-CZ" sz="2000" dirty="0" smtClean="0"/>
              <a:t> rozpětí aj.).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563888" y="2811488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Popisné statistiky</a:t>
            </a:r>
            <a:endParaRPr lang="cs-CZ" altLang="cs-CZ" sz="18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691680" y="2380818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pacientů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826386"/>
              </p:ext>
            </p:extLst>
          </p:nvPr>
        </p:nvGraphicFramePr>
        <p:xfrm>
          <a:off x="2987824" y="3373736"/>
          <a:ext cx="3240360" cy="216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Charakteristika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61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Průměr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Medián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sm</a:t>
                      </a:r>
                      <a:r>
                        <a:rPr lang="cs-CZ" sz="1600" u="none" strike="noStrike" dirty="0">
                          <a:effectLst/>
                        </a:rPr>
                        <a:t>. </a:t>
                      </a:r>
                      <a:r>
                        <a:rPr lang="cs-CZ" sz="1600" u="none" strike="noStrike" dirty="0" smtClean="0">
                          <a:effectLst/>
                        </a:rPr>
                        <a:t>odchylka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4,7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Rozptyl (cm</a:t>
                      </a:r>
                      <a:r>
                        <a:rPr lang="cs-CZ" sz="1600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600" u="none" strike="noStrike" dirty="0" smtClean="0">
                          <a:effectLst/>
                        </a:rPr>
                        <a:t>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22,2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min-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max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144,1-169,2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dolní-horní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kvartil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158,1-164,2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" name="Obdélník 26"/>
          <p:cNvSpPr/>
          <p:nvPr/>
        </p:nvSpPr>
        <p:spPr>
          <a:xfrm>
            <a:off x="6014268" y="3771562"/>
            <a:ext cx="2806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Průměr a medián se téměř shodují. Co nám to říká? 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5580112" y="4077072"/>
            <a:ext cx="3600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5580112" y="4077072"/>
            <a:ext cx="36004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429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60648"/>
            <a:ext cx="8534400" cy="758825"/>
          </a:xfrm>
        </p:spPr>
        <p:txBody>
          <a:bodyPr anchor="ctr"/>
          <a:lstStyle/>
          <a:p>
            <a:r>
              <a:rPr lang="cs-CZ" altLang="cs-CZ" dirty="0" smtClean="0"/>
              <a:t>Software R / </a:t>
            </a:r>
            <a:r>
              <a:rPr lang="cs-CZ" altLang="cs-CZ" dirty="0" err="1" smtClean="0"/>
              <a:t>RStudio</a:t>
            </a:r>
            <a:endParaRPr lang="cs-CZ" altLang="cs-CZ" dirty="0" smtClean="0"/>
          </a:p>
        </p:txBody>
      </p:sp>
      <p:sp>
        <p:nvSpPr>
          <p:cNvPr id="7173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566316"/>
            <a:ext cx="8784976" cy="4598988"/>
          </a:xfrm>
        </p:spPr>
        <p:txBody>
          <a:bodyPr/>
          <a:lstStyle/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Volně </a:t>
            </a:r>
            <a:r>
              <a:rPr lang="cs-CZ" altLang="cs-CZ" sz="2000" dirty="0">
                <a:latin typeface="+mj-lt"/>
                <a:sym typeface="Math1" pitchFamily="2" charset="2"/>
              </a:rPr>
              <a:t>dostupný software (</a:t>
            </a:r>
            <a:r>
              <a:rPr lang="cs-CZ" altLang="cs-CZ" sz="2000" dirty="0">
                <a:latin typeface="+mj-lt"/>
                <a:sym typeface="Math1" pitchFamily="2" charset="2"/>
                <a:hlinkClick r:id="rId3"/>
              </a:rPr>
              <a:t>https://www.r-project.org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3"/>
              </a:rPr>
              <a:t>/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). 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Pro pokročilé analýzy je nutné načíst balíček, kde jsou naprogramovány funkce.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Každý má možnost implementovat svůj balíček – R nezaručuje správnost kódu.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Nevidíme datovou tabulku</a:t>
            </a:r>
            <a:r>
              <a:rPr lang="cs-CZ" altLang="cs-CZ" sz="2000" dirty="0" smtClean="0">
                <a:sym typeface="Math1" pitchFamily="2" charset="2"/>
              </a:rPr>
              <a:t> </a:t>
            </a:r>
            <a:r>
              <a:rPr lang="cs-CZ" altLang="cs-CZ" sz="2000" dirty="0">
                <a:sym typeface="Math1" pitchFamily="2" charset="2"/>
              </a:rPr>
              <a:t>– </a:t>
            </a:r>
            <a:r>
              <a:rPr lang="cs-CZ" altLang="cs-CZ" sz="2000" dirty="0" smtClean="0">
                <a:sym typeface="Math1" pitchFamily="2" charset="2"/>
              </a:rPr>
              <a:t>nutné kontrolovat provedení výpočtu.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R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console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 – zápis skriptu + enter spustí skript (alternativou je vytvořit si R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script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který umožní kompletní uchování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syntaxu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který je spouštěn pomocí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Ctrl+R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).</a:t>
            </a: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0" indent="0">
              <a:buNone/>
            </a:pPr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Nápověda: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help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(funkce), ?funkce</a:t>
            </a:r>
            <a:r>
              <a:rPr lang="cs-CZ" altLang="cs-CZ" sz="2000" dirty="0">
                <a:latin typeface="+mj-lt"/>
                <a:sym typeface="Math1" pitchFamily="2" charset="2"/>
              </a:rPr>
              <a:t>, </a:t>
            </a:r>
            <a:r>
              <a:rPr lang="cs-CZ" altLang="cs-CZ" sz="2000" dirty="0">
                <a:latin typeface="+mj-lt"/>
                <a:sym typeface="Math1" pitchFamily="2" charset="2"/>
                <a:hlinkClick r:id="rId4"/>
              </a:rPr>
              <a:t>http://rseek.org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4"/>
              </a:rPr>
              <a:t>/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5"/>
              </a:rPr>
              <a:t>www.google.cz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.</a:t>
            </a: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6"/>
          <a:srcRect r="1587" b="37918"/>
          <a:stretch/>
        </p:blipFill>
        <p:spPr>
          <a:xfrm>
            <a:off x="1724509" y="3789040"/>
            <a:ext cx="5688632" cy="2018547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>
            <a:off x="1589459" y="4798313"/>
            <a:ext cx="318245" cy="21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11560" y="4437112"/>
            <a:ext cx="109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R </a:t>
            </a:r>
            <a:r>
              <a:rPr lang="cs-CZ" b="1" dirty="0" err="1" smtClean="0">
                <a:solidFill>
                  <a:srgbClr val="D16349"/>
                </a:solidFill>
              </a:rPr>
              <a:t>console</a:t>
            </a:r>
            <a:endParaRPr lang="en-GB" b="1" dirty="0">
              <a:solidFill>
                <a:srgbClr val="D16349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5242867" y="4833089"/>
            <a:ext cx="318245" cy="21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64968" y="4471888"/>
            <a:ext cx="909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R skript</a:t>
            </a:r>
            <a:endParaRPr lang="en-GB" b="1" dirty="0">
              <a:solidFill>
                <a:srgbClr val="D163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23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/>
              <a:t>Průběh výuky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66315"/>
            <a:ext cx="8662863" cy="467099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 smtClean="0"/>
              <a:t>Obsahem cvičení je praktická aplikace pokročilých statistických metod</a:t>
            </a:r>
          </a:p>
          <a:p>
            <a:pPr marL="538163" lvl="1">
              <a:spcBef>
                <a:spcPts val="0"/>
              </a:spcBef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Zopakování jednorozměrné analýzy dat</a:t>
            </a:r>
          </a:p>
          <a:p>
            <a:pPr marL="538163" lvl="1">
              <a:spcBef>
                <a:spcPts val="0"/>
              </a:spcBef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Investigativní vícerozměrná analýza dat</a:t>
            </a:r>
          </a:p>
          <a:p>
            <a:pPr marL="538163" lvl="1">
              <a:spcBef>
                <a:spcPts val="0"/>
              </a:spcBef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Diskriminační analýza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000" dirty="0" smtClean="0"/>
              <a:t>Předpoklady úspěšného ukončení cvičení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Účast na cvičení (povolena jedna absence)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000" dirty="0" smtClean="0"/>
              <a:t>Plán cvičení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595F77"/>
                </a:solidFill>
              </a:rPr>
              <a:t>10</a:t>
            </a:r>
            <a:r>
              <a:rPr lang="cs-CZ" sz="2000" dirty="0" smtClean="0">
                <a:solidFill>
                  <a:srgbClr val="595F77"/>
                </a:solidFill>
              </a:rPr>
              <a:t>. </a:t>
            </a:r>
            <a:r>
              <a:rPr lang="en-US" sz="2000" dirty="0" smtClean="0">
                <a:solidFill>
                  <a:srgbClr val="595F77"/>
                </a:solidFill>
              </a:rPr>
              <a:t>10</a:t>
            </a:r>
            <a:r>
              <a:rPr lang="cs-CZ" sz="2000" dirty="0" smtClean="0">
                <a:solidFill>
                  <a:srgbClr val="595F77"/>
                </a:solidFill>
              </a:rPr>
              <a:t>. Opakování jednorozměrné analýzy dat 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1</a:t>
            </a:r>
            <a:r>
              <a:rPr lang="en-US" sz="2000" dirty="0" smtClean="0">
                <a:solidFill>
                  <a:srgbClr val="595F77"/>
                </a:solidFill>
              </a:rPr>
              <a:t>7</a:t>
            </a:r>
            <a:r>
              <a:rPr lang="cs-CZ" sz="2000" dirty="0" smtClean="0">
                <a:solidFill>
                  <a:srgbClr val="595F77"/>
                </a:solidFill>
              </a:rPr>
              <a:t>. 10. Shluková analýza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1</a:t>
            </a:r>
            <a:r>
              <a:rPr lang="en-US" sz="2000" dirty="0" smtClean="0">
                <a:solidFill>
                  <a:srgbClr val="595F77"/>
                </a:solidFill>
              </a:rPr>
              <a:t>4</a:t>
            </a:r>
            <a:r>
              <a:rPr lang="cs-CZ" sz="2000" dirty="0" smtClean="0">
                <a:solidFill>
                  <a:srgbClr val="595F77"/>
                </a:solidFill>
              </a:rPr>
              <a:t>. 11. Metoda hlavních komponent (PCA)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595F77"/>
                </a:solidFill>
              </a:rPr>
              <a:t>21</a:t>
            </a:r>
            <a:r>
              <a:rPr lang="cs-CZ" sz="2000" dirty="0" smtClean="0">
                <a:solidFill>
                  <a:srgbClr val="595F77"/>
                </a:solidFill>
              </a:rPr>
              <a:t>. 11. Ordinační metody (CA, NMDS) + diskriminační analýza</a:t>
            </a:r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pPr marL="274638" lvl="1" indent="0">
              <a:buClr>
                <a:srgbClr val="595F77"/>
              </a:buClr>
              <a:buSzPct val="80000"/>
              <a:buNone/>
            </a:pPr>
            <a:endParaRPr lang="cs-CZ" sz="2000" dirty="0">
              <a:solidFill>
                <a:srgbClr val="595F7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183359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Základy testování hypotéz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Přehled a aplikace statistických testů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373886"/>
            <a:ext cx="9036496" cy="1354217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Bi8600: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Vícerozměrné metody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1. cvičení – 2. část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81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4" y="1422400"/>
            <a:ext cx="568836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b="1" i="0" dirty="0">
                <a:latin typeface="+mj-lt"/>
              </a:rPr>
              <a:t>Nulová hypotéza </a:t>
            </a:r>
            <a:r>
              <a:rPr lang="cs-CZ" sz="2000" b="1" i="0" dirty="0" smtClean="0">
                <a:latin typeface="+mj-lt"/>
              </a:rPr>
              <a:t>H</a:t>
            </a:r>
            <a:r>
              <a:rPr lang="cs-CZ" sz="2000" b="1" i="0" baseline="-25000" dirty="0" smtClean="0">
                <a:latin typeface="+mj-lt"/>
              </a:rPr>
              <a:t>O</a:t>
            </a:r>
            <a:r>
              <a:rPr lang="cs-CZ" sz="2000" i="0" dirty="0" smtClean="0">
                <a:latin typeface="+mj-lt"/>
              </a:rPr>
              <a:t>: </a:t>
            </a:r>
            <a:r>
              <a:rPr lang="cs-CZ" sz="2000" dirty="0"/>
              <a:t>sledovaný efekt je nulový</a:t>
            </a:r>
            <a:endParaRPr lang="cs-CZ" sz="2000" i="0" baseline="-25000" dirty="0">
              <a:latin typeface="+mj-lt"/>
            </a:endParaRP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2000" b="0" i="0">
              <a:latin typeface="+mj-lt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3" y="1844824"/>
            <a:ext cx="76191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b="1" i="0" dirty="0">
                <a:latin typeface="+mj-lt"/>
              </a:rPr>
              <a:t>Alternativní hypotéza </a:t>
            </a:r>
            <a:r>
              <a:rPr lang="cs-CZ" sz="2000" b="1" i="0" dirty="0" smtClean="0">
                <a:latin typeface="+mj-lt"/>
              </a:rPr>
              <a:t>H</a:t>
            </a:r>
            <a:r>
              <a:rPr lang="cs-CZ" sz="2000" b="1" i="0" baseline="-25000" dirty="0" smtClean="0">
                <a:latin typeface="+mj-lt"/>
              </a:rPr>
              <a:t>A</a:t>
            </a:r>
            <a:r>
              <a:rPr lang="cs-CZ" sz="2000" b="1" dirty="0" smtClean="0"/>
              <a:t>: </a:t>
            </a:r>
            <a:r>
              <a:rPr lang="cs-CZ" sz="2000" dirty="0" smtClean="0"/>
              <a:t>sledovaný </a:t>
            </a:r>
            <a:r>
              <a:rPr lang="cs-CZ" sz="2000" dirty="0"/>
              <a:t>efekt je různý mezi </a:t>
            </a:r>
            <a:r>
              <a:rPr lang="cs-CZ" sz="2000" dirty="0" smtClean="0"/>
              <a:t>skupinami</a:t>
            </a:r>
            <a:endParaRPr lang="cs-CZ" sz="2000" i="0" baseline="-25000" dirty="0">
              <a:latin typeface="+mj-lt"/>
            </a:endParaRP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1949599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2000" b="0" i="0">
              <a:latin typeface="+mj-lt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660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b="1" i="0" dirty="0">
                <a:latin typeface="+mj-lt"/>
              </a:rPr>
              <a:t>Testová </a:t>
            </a:r>
            <a:r>
              <a:rPr lang="cs-CZ" sz="2000" b="1" i="0" dirty="0" smtClean="0">
                <a:latin typeface="+mj-lt"/>
              </a:rPr>
              <a:t>statistika:</a:t>
            </a:r>
            <a:endParaRPr lang="cs-CZ" sz="2000" b="1" i="0" dirty="0">
              <a:latin typeface="+mj-lt"/>
            </a:endParaRP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910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2000" b="0" i="0">
              <a:latin typeface="+mj-lt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4" y="3356992"/>
            <a:ext cx="7907213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b="1" i="0" dirty="0" smtClean="0">
                <a:latin typeface="+mj-lt"/>
              </a:rPr>
              <a:t>Vyhodnocení statistické významnosti </a:t>
            </a:r>
            <a:endParaRPr lang="cs-CZ" sz="2000" b="1" i="0" dirty="0">
              <a:latin typeface="+mj-lt"/>
            </a:endParaRP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3490342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2000" b="0" i="0">
              <a:latin typeface="+mj-lt"/>
            </a:endParaRP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217192" y="2402758"/>
            <a:ext cx="3383966" cy="863600"/>
            <a:chOff x="2589" y="1389"/>
            <a:chExt cx="2552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2643" y="1661"/>
              <a:ext cx="24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400">
                <a:latin typeface="+mj-lt"/>
              </a:endParaRPr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2589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400" i="0" dirty="0">
                  <a:latin typeface="+mj-lt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2600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400" i="0" dirty="0">
                  <a:latin typeface="+mj-lt"/>
                </a:rPr>
                <a:t>Variabilita dat</a:t>
              </a:r>
            </a:p>
          </p:txBody>
        </p:sp>
      </p:grp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570830" y="2699621"/>
            <a:ext cx="15504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400" i="0" dirty="0" smtClean="0">
                <a:latin typeface="+mj-lt"/>
              </a:rPr>
              <a:t>*    </a:t>
            </a:r>
            <a:r>
              <a:rPr lang="cs-CZ" sz="1400" i="0" dirty="0">
                <a:latin typeface="+mj-lt"/>
              </a:rPr>
              <a:t>Velikost vzorku</a:t>
            </a: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6742010" y="2644058"/>
            <a:ext cx="1307238" cy="363340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400">
              <a:latin typeface="+mj-lt"/>
            </a:endParaRPr>
          </a:p>
        </p:txBody>
      </p:sp>
      <p:cxnSp>
        <p:nvCxnSpPr>
          <p:cNvPr id="35" name="Přímá spojnice 34"/>
          <p:cNvCxnSpPr/>
          <p:nvPr/>
        </p:nvCxnSpPr>
        <p:spPr>
          <a:xfrm>
            <a:off x="1187624" y="5970766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3167552" y="5898758"/>
            <a:ext cx="0" cy="144016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1763688" y="5898758"/>
            <a:ext cx="0" cy="144016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058444" y="5970766"/>
            <a:ext cx="104708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z</a:t>
            </a:r>
            <a:r>
              <a:rPr lang="cs-CZ" sz="1600" b="1" baseline="-25000" dirty="0" smtClean="0">
                <a:solidFill>
                  <a:srgbClr val="FF9933"/>
                </a:solidFill>
                <a:latin typeface="+mj-lt"/>
              </a:rPr>
              <a:t>0.975</a:t>
            </a:r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=1,96</a:t>
            </a:r>
            <a:endParaRPr lang="cs-CZ" sz="1600" b="1" dirty="0">
              <a:solidFill>
                <a:srgbClr val="FF9933"/>
              </a:solidFill>
              <a:latin typeface="+mj-lt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971600" y="5970766"/>
            <a:ext cx="1109599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z</a:t>
            </a:r>
            <a:r>
              <a:rPr lang="cs-CZ" sz="1600" b="1" baseline="-25000" dirty="0" smtClean="0">
                <a:solidFill>
                  <a:srgbClr val="FF9933"/>
                </a:solidFill>
                <a:latin typeface="+mj-lt"/>
              </a:rPr>
              <a:t>0.025</a:t>
            </a:r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=-1,96</a:t>
            </a:r>
            <a:endParaRPr lang="cs-CZ" sz="1600" b="1" dirty="0">
              <a:solidFill>
                <a:srgbClr val="FF9933"/>
              </a:solidFill>
              <a:latin typeface="+mj-lt"/>
            </a:endParaRPr>
          </a:p>
        </p:txBody>
      </p:sp>
      <p:sp>
        <p:nvSpPr>
          <p:cNvPr id="40" name="Pravá složená závorka 39"/>
          <p:cNvSpPr/>
          <p:nvPr/>
        </p:nvSpPr>
        <p:spPr>
          <a:xfrm rot="16200000">
            <a:off x="2379096" y="5142743"/>
            <a:ext cx="180000" cy="1404000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000">
              <a:latin typeface="+mj-lt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2203889" y="5466710"/>
            <a:ext cx="689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j-lt"/>
              </a:rPr>
              <a:t>95 %</a:t>
            </a:r>
            <a:endParaRPr lang="cs-CZ" sz="2000" b="1" dirty="0">
              <a:latin typeface="+mj-lt"/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23" t="56258" r="47966" b="35981"/>
          <a:stretch/>
        </p:blipFill>
        <p:spPr bwMode="auto">
          <a:xfrm>
            <a:off x="1241416" y="4467890"/>
            <a:ext cx="2448272" cy="1502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3" name="Přímá spojnice se šipkou 42"/>
          <p:cNvCxnSpPr/>
          <p:nvPr/>
        </p:nvCxnSpPr>
        <p:spPr>
          <a:xfrm>
            <a:off x="3171096" y="5651376"/>
            <a:ext cx="572118" cy="0"/>
          </a:xfrm>
          <a:prstGeom prst="straightConnector1">
            <a:avLst/>
          </a:prstGeom>
          <a:ln w="28575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3167552" y="5651376"/>
            <a:ext cx="0" cy="31939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rot="10800000">
            <a:off x="1191570" y="5651376"/>
            <a:ext cx="572118" cy="0"/>
          </a:xfrm>
          <a:prstGeom prst="straightConnector1">
            <a:avLst/>
          </a:prstGeom>
          <a:ln w="28575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1764090" y="5651376"/>
            <a:ext cx="0" cy="31939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3168346" y="5250686"/>
            <a:ext cx="127252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Kritický obor</a:t>
            </a:r>
            <a:endParaRPr lang="cs-CZ" sz="1600" b="1" dirty="0">
              <a:solidFill>
                <a:srgbClr val="FF9933"/>
              </a:solidFill>
              <a:latin typeface="+mj-lt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49424" y="5250686"/>
            <a:ext cx="127252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9933"/>
                </a:solidFill>
                <a:latin typeface="+mj-lt"/>
              </a:rPr>
              <a:t>Kritický obor</a:t>
            </a:r>
            <a:endParaRPr lang="cs-CZ" sz="1600" b="1" dirty="0">
              <a:solidFill>
                <a:srgbClr val="FF9933"/>
              </a:solidFill>
              <a:latin typeface="+mj-lt"/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2465552" y="5898758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2339752" y="5961474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+mj-lt"/>
              </a:rPr>
              <a:t>0</a:t>
            </a:r>
            <a:endParaRPr lang="cs-CZ" sz="1600" b="1" dirty="0">
              <a:latin typeface="+mj-lt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795016" y="5961474"/>
            <a:ext cx="2664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+mj-lt"/>
              </a:rPr>
              <a:t>z</a:t>
            </a:r>
            <a:endParaRPr lang="cs-CZ" sz="1600" b="1" dirty="0">
              <a:latin typeface="+mj-lt"/>
            </a:endParaRPr>
          </a:p>
        </p:txBody>
      </p:sp>
      <p:cxnSp>
        <p:nvCxnSpPr>
          <p:cNvPr id="52" name="Přímá spojnice 51"/>
          <p:cNvCxnSpPr/>
          <p:nvPr/>
        </p:nvCxnSpPr>
        <p:spPr>
          <a:xfrm>
            <a:off x="2933552" y="5898758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V="1">
            <a:off x="1835696" y="5656022"/>
            <a:ext cx="360040" cy="25202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aoblený obdélník 3"/>
          <p:cNvSpPr/>
          <p:nvPr/>
        </p:nvSpPr>
        <p:spPr>
          <a:xfrm>
            <a:off x="4716017" y="4415626"/>
            <a:ext cx="4175394" cy="182168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Přímá spojnice se šipkou 53"/>
          <p:cNvCxnSpPr/>
          <p:nvPr/>
        </p:nvCxnSpPr>
        <p:spPr>
          <a:xfrm flipH="1" flipV="1">
            <a:off x="2641438" y="5664445"/>
            <a:ext cx="346386" cy="243605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1907464" y="5331986"/>
            <a:ext cx="108036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p-hodnota</a:t>
            </a:r>
            <a:endParaRPr lang="cs-CZ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4556447" y="4520153"/>
            <a:ext cx="4248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276225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</a:t>
            </a:r>
            <a:r>
              <a:rPr lang="cs-CZ" sz="16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-hodnota vyjadřuje pravděpodobnost, že testová statistika nabyde stejné nebo extrémnější hodnoty za předpokladu, že nulová hypotéza platí.</a:t>
            </a:r>
            <a:endParaRPr lang="cs-CZ" sz="16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737360" y="3967182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b="1" dirty="0" smtClean="0">
                <a:latin typeface="+mj-lt"/>
              </a:rPr>
              <a:t>Rozložení testové statistiky (z) za předpokladu platnosti nulové hypotézy</a:t>
            </a:r>
            <a:endParaRPr lang="cs-CZ" sz="1400" dirty="0">
              <a:latin typeface="+mj-lt"/>
            </a:endParaRPr>
          </a:p>
        </p:txBody>
      </p:sp>
      <p:sp>
        <p:nvSpPr>
          <p:cNvPr id="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60" name="Obdélník 59"/>
          <p:cNvSpPr/>
          <p:nvPr/>
        </p:nvSpPr>
        <p:spPr>
          <a:xfrm>
            <a:off x="4664967" y="5567754"/>
            <a:ext cx="4227513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42900" indent="-257175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chemeClr val="hlink"/>
                </a:solidFill>
                <a:latin typeface="+mj-lt"/>
              </a:rPr>
              <a:t>Statistické testování odpovídá na otázku, zda je pozorovaný rozdíl náhodný či nikoliv</a:t>
            </a:r>
            <a:r>
              <a:rPr lang="en-US" sz="1600" b="1" dirty="0">
                <a:solidFill>
                  <a:schemeClr val="hlink"/>
                </a:solidFill>
                <a:latin typeface="+mj-lt"/>
              </a:rPr>
              <a:t>.</a:t>
            </a:r>
            <a:r>
              <a:rPr lang="cs-CZ" sz="1600" b="1" dirty="0">
                <a:solidFill>
                  <a:schemeClr val="hlink"/>
                </a:solidFill>
                <a:latin typeface="+mj-lt"/>
              </a:rPr>
              <a:t> </a:t>
            </a:r>
            <a:endParaRPr lang="cs-CZ" sz="1600" b="1" dirty="0" smtClean="0">
              <a:solidFill>
                <a:schemeClr val="hlink"/>
              </a:solidFill>
              <a:latin typeface="+mj-lt"/>
            </a:endParaRPr>
          </a:p>
        </p:txBody>
      </p:sp>
      <p:pic>
        <p:nvPicPr>
          <p:cNvPr id="62" name="Picture 6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52934" y="1466169"/>
            <a:ext cx="714929" cy="5943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80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Možné chyby při testování hypotéz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+mj-lt"/>
              </a:rPr>
              <a:t>Závěr testu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+mj-lt"/>
              </a:rPr>
              <a:t>Hypotézu</a:t>
            </a:r>
          </a:p>
          <a:p>
            <a:pPr algn="ctr" eaLnBrk="0" hangingPunct="0"/>
            <a:r>
              <a:rPr lang="cs-CZ" sz="1200" i="0">
                <a:latin typeface="+mj-lt"/>
              </a:rPr>
              <a:t>nezamítáme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+mj-lt"/>
              </a:rPr>
              <a:t>Hypotézu</a:t>
            </a:r>
          </a:p>
          <a:p>
            <a:pPr algn="ctr" eaLnBrk="0" hangingPunct="0"/>
            <a:r>
              <a:rPr lang="cs-CZ" sz="1200" i="0">
                <a:latin typeface="+mj-lt"/>
              </a:rPr>
              <a:t>zamítáme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602038" y="4567239"/>
            <a:ext cx="971550" cy="6539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 dirty="0">
                <a:solidFill>
                  <a:srgbClr val="FF0000"/>
                </a:solidFill>
                <a:latin typeface="+mj-lt"/>
              </a:rPr>
              <a:t>β</a:t>
            </a:r>
            <a:endParaRPr lang="cs-CZ" sz="2800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 dirty="0" smtClean="0">
                <a:solidFill>
                  <a:srgbClr val="339933"/>
                </a:solidFill>
                <a:latin typeface="+mj-lt"/>
              </a:rPr>
              <a:t>1-</a:t>
            </a:r>
            <a:r>
              <a:rPr lang="el-GR" sz="2800" i="0" dirty="0" smtClean="0">
                <a:solidFill>
                  <a:srgbClr val="339933"/>
                </a:solidFill>
                <a:latin typeface="+mj-lt"/>
              </a:rPr>
              <a:t>β</a:t>
            </a:r>
            <a:endParaRPr lang="el-GR" sz="2800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 dirty="0" smtClean="0">
                <a:solidFill>
                  <a:srgbClr val="339933"/>
                </a:solidFill>
                <a:latin typeface="+mj-lt"/>
              </a:rPr>
              <a:t>1-</a:t>
            </a:r>
            <a:r>
              <a:rPr lang="el-GR" sz="2800" i="0" dirty="0" smtClean="0">
                <a:solidFill>
                  <a:srgbClr val="339933"/>
                </a:solidFill>
                <a:latin typeface="+mj-lt"/>
              </a:rPr>
              <a:t>α</a:t>
            </a:r>
            <a:endParaRPr lang="el-GR" sz="2800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 dirty="0">
                <a:solidFill>
                  <a:srgbClr val="FF0000"/>
                </a:solidFill>
                <a:latin typeface="+mj-lt"/>
              </a:rPr>
              <a:t>α</a:t>
            </a:r>
            <a:endParaRPr lang="cs-CZ" sz="2800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+mj-lt"/>
              </a:rPr>
              <a:t>Skutečnost</a:t>
            </a:r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+mj-lt"/>
              </a:rPr>
              <a:t>H</a:t>
            </a:r>
            <a:r>
              <a:rPr lang="cs-CZ" sz="1400" i="0" baseline="-25000" dirty="0">
                <a:latin typeface="+mj-lt"/>
              </a:rPr>
              <a:t>0</a:t>
            </a:r>
            <a:endParaRPr lang="cs-CZ" sz="1400" i="0" dirty="0">
              <a:latin typeface="+mj-lt"/>
            </a:endParaRPr>
          </a:p>
          <a:p>
            <a:pPr algn="ctr" eaLnBrk="0" hangingPunct="0"/>
            <a:r>
              <a:rPr lang="cs-CZ" sz="1400" i="0" dirty="0" smtClean="0">
                <a:latin typeface="+mj-lt"/>
              </a:rPr>
              <a:t>platí</a:t>
            </a:r>
            <a:endParaRPr lang="cs-CZ" sz="1400" i="0" dirty="0">
              <a:latin typeface="+mj-lt"/>
            </a:endParaRP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+mj-lt"/>
              </a:rPr>
              <a:t>H</a:t>
            </a:r>
            <a:r>
              <a:rPr lang="cs-CZ" sz="1400" i="0" baseline="-25000" dirty="0">
                <a:latin typeface="+mj-lt"/>
              </a:rPr>
              <a:t>0</a:t>
            </a:r>
            <a:endParaRPr lang="cs-CZ" sz="1400" i="0" dirty="0">
              <a:latin typeface="+mj-lt"/>
            </a:endParaRPr>
          </a:p>
          <a:p>
            <a:pPr algn="ctr" eaLnBrk="0" hangingPunct="0"/>
            <a:r>
              <a:rPr lang="cs-CZ" sz="1400" i="0" dirty="0" smtClean="0">
                <a:latin typeface="+mj-lt"/>
              </a:rPr>
              <a:t>neplatí</a:t>
            </a:r>
            <a:endParaRPr lang="cs-CZ" sz="1400" i="0" dirty="0">
              <a:latin typeface="+mj-lt"/>
            </a:endParaRPr>
          </a:p>
        </p:txBody>
      </p:sp>
      <p:sp>
        <p:nvSpPr>
          <p:cNvPr id="21520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dirty="0" smtClean="0">
                <a:latin typeface="+mj-lt"/>
              </a:rPr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1521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 dirty="0">
                <a:solidFill>
                  <a:srgbClr val="339933"/>
                </a:solidFill>
                <a:latin typeface="+mj-lt"/>
              </a:rPr>
              <a:t>Správné rozhodnutí</a:t>
            </a:r>
          </a:p>
        </p:txBody>
      </p:sp>
      <p:sp>
        <p:nvSpPr>
          <p:cNvPr id="21522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 dirty="0">
                <a:solidFill>
                  <a:srgbClr val="339933"/>
                </a:solidFill>
                <a:latin typeface="+mj-lt"/>
              </a:rPr>
              <a:t>Správné rozhodnutí</a:t>
            </a:r>
          </a:p>
        </p:txBody>
      </p:sp>
      <p:sp>
        <p:nvSpPr>
          <p:cNvPr id="21523" name="Rectangle 18"/>
          <p:cNvSpPr>
            <a:spLocks noChangeArrowheads="1"/>
          </p:cNvSpPr>
          <p:nvPr/>
        </p:nvSpPr>
        <p:spPr bwMode="auto">
          <a:xfrm>
            <a:off x="1619895" y="594928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>
                <a:solidFill>
                  <a:srgbClr val="FF0000"/>
                </a:solidFill>
                <a:latin typeface="+mj-lt"/>
              </a:rPr>
              <a:t>Chyba II. druhu</a:t>
            </a:r>
          </a:p>
        </p:txBody>
      </p:sp>
      <p:sp>
        <p:nvSpPr>
          <p:cNvPr id="21524" name="Rectangle 19"/>
          <p:cNvSpPr>
            <a:spLocks noChangeArrowheads="1"/>
          </p:cNvSpPr>
          <p:nvPr/>
        </p:nvSpPr>
        <p:spPr bwMode="auto">
          <a:xfrm>
            <a:off x="5940375" y="2924621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 dirty="0">
                <a:solidFill>
                  <a:srgbClr val="FF0000"/>
                </a:solidFill>
                <a:latin typeface="+mj-lt"/>
              </a:rPr>
              <a:t>Chyba I. druhu</a:t>
            </a:r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 flipH="1">
            <a:off x="5508624" y="3355976"/>
            <a:ext cx="1223963" cy="6492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64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Význam chyb při testování hypotéz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1" i="0" dirty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>
                <a:latin typeface="Verdana" pitchFamily="34" charset="0"/>
              </a:rPr>
              <a:t>Pravděpodobnost nesprávného zamítnutí nulové </a:t>
            </a:r>
            <a:r>
              <a:rPr lang="cs-CZ" i="0" dirty="0" smtClean="0">
                <a:latin typeface="Verdana" pitchFamily="34" charset="0"/>
              </a:rPr>
              <a:t>hypotézy, </a:t>
            </a:r>
            <a:r>
              <a:rPr lang="cs-CZ" b="1" i="0" dirty="0" smtClean="0">
                <a:latin typeface="Verdana" pitchFamily="34" charset="0"/>
              </a:rPr>
              <a:t>hladina významnosti</a:t>
            </a:r>
            <a:endParaRPr lang="cs-CZ" b="1" i="0" dirty="0">
              <a:latin typeface="Verdana" pitchFamily="34" charset="0"/>
            </a:endParaRPr>
          </a:p>
        </p:txBody>
      </p:sp>
      <p:sp>
        <p:nvSpPr>
          <p:cNvPr id="22535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1" i="0" dirty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2539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1" i="0" dirty="0">
                <a:latin typeface="Verdana" pitchFamily="34" charset="0"/>
              </a:rPr>
              <a:t>Síla testu</a:t>
            </a:r>
          </a:p>
        </p:txBody>
      </p:sp>
      <p:sp>
        <p:nvSpPr>
          <p:cNvPr id="22541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2542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2543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44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45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2546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P-hodnota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251520" y="1524000"/>
            <a:ext cx="8534400" cy="4598988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cs-CZ" sz="2000" dirty="0" smtClean="0"/>
              <a:t>Významnost hypotézy hodnotíme dle získané tzv.  </a:t>
            </a:r>
            <a:r>
              <a:rPr lang="cs-CZ" sz="2000" b="1" i="1" u="sng" dirty="0" smtClean="0"/>
              <a:t>p-hodnoty</a:t>
            </a:r>
            <a:r>
              <a:rPr lang="cs-CZ" sz="2000" u="sng" dirty="0" smtClean="0"/>
              <a:t>, která vyjadřuje pravděpodobnost, s jakou číselné realizace výběru podporují H</a:t>
            </a:r>
            <a:r>
              <a:rPr lang="cs-CZ" sz="2000" u="sng" baseline="-25000" dirty="0" smtClean="0"/>
              <a:t>0</a:t>
            </a:r>
            <a:r>
              <a:rPr lang="cs-CZ" sz="2000" u="sng" dirty="0" smtClean="0"/>
              <a:t>, je-li pravdivá.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b="1" i="1" dirty="0" smtClean="0"/>
              <a:t>hladina významnosti</a:t>
            </a:r>
            <a:r>
              <a:rPr lang="cs-CZ" sz="2000" dirty="0" smtClean="0"/>
              <a:t>, stanovujeme ji na 0,05, tzn., že připouštíme 5%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>
              <a:spcBef>
                <a:spcPts val="600"/>
              </a:spcBef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0825" y="4005064"/>
            <a:ext cx="8569325" cy="1368425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7" name="Picture 6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5503" y="5593602"/>
            <a:ext cx="714929" cy="5943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073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One</a:t>
            </a:r>
            <a:r>
              <a:rPr lang="cs-CZ" dirty="0" smtClean="0"/>
              <a:t>-</a:t>
            </a:r>
            <a:r>
              <a:rPr lang="cs-CZ" dirty="0" err="1" smtClean="0"/>
              <a:t>tailed</a:t>
            </a:r>
            <a:r>
              <a:rPr lang="cs-CZ" dirty="0" smtClean="0"/>
              <a:t> vs. </a:t>
            </a:r>
            <a:r>
              <a:rPr lang="cs-CZ" dirty="0" err="1" smtClean="0"/>
              <a:t>two</a:t>
            </a:r>
            <a:r>
              <a:rPr lang="cs-CZ" dirty="0" smtClean="0"/>
              <a:t>-</a:t>
            </a:r>
            <a:r>
              <a:rPr lang="cs-CZ" dirty="0" err="1" smtClean="0"/>
              <a:t>tailed</a:t>
            </a:r>
            <a:r>
              <a:rPr lang="cs-CZ" dirty="0" smtClean="0"/>
              <a:t> testy</a:t>
            </a:r>
          </a:p>
        </p:txBody>
      </p:sp>
      <p:sp>
        <p:nvSpPr>
          <p:cNvPr id="27652" name="AutoShape 3"/>
          <p:cNvSpPr>
            <a:spLocks noChangeArrowheads="1"/>
          </p:cNvSpPr>
          <p:nvPr/>
        </p:nvSpPr>
        <p:spPr bwMode="auto">
          <a:xfrm>
            <a:off x="395288" y="1393825"/>
            <a:ext cx="8424862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400" b="1" i="0" u="sng" dirty="0" smtClean="0"/>
              <a:t>Jednostranné testy (</a:t>
            </a:r>
            <a:r>
              <a:rPr lang="cs-CZ" sz="2400" b="1" u="sng" dirty="0" err="1" smtClean="0"/>
              <a:t>o</a:t>
            </a:r>
            <a:r>
              <a:rPr lang="cs-CZ" sz="2400" b="1" i="0" u="sng" dirty="0" err="1" smtClean="0"/>
              <a:t>ne</a:t>
            </a:r>
            <a:r>
              <a:rPr lang="cs-CZ" sz="2400" b="1" i="0" u="sng" dirty="0" smtClean="0"/>
              <a:t>–</a:t>
            </a:r>
            <a:r>
              <a:rPr lang="cs-CZ" sz="2400" b="1" i="0" u="sng" dirty="0" err="1" smtClean="0"/>
              <a:t>tailed</a:t>
            </a:r>
            <a:r>
              <a:rPr lang="cs-CZ" sz="2400" b="1" i="0" u="sng" dirty="0" smtClean="0"/>
              <a:t>)</a:t>
            </a:r>
            <a:endParaRPr lang="cs-CZ" sz="2400" b="1" i="0" u="sng" dirty="0"/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395288" y="3859783"/>
            <a:ext cx="8424862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400" b="1" u="sng" dirty="0" smtClean="0"/>
              <a:t>Oboustranné testy (</a:t>
            </a:r>
            <a:r>
              <a:rPr lang="cs-CZ" sz="2400" b="1" u="sng" dirty="0" err="1" smtClean="0"/>
              <a:t>t</a:t>
            </a:r>
            <a:r>
              <a:rPr lang="cs-CZ" sz="2400" b="1" i="0" u="sng" dirty="0" err="1" smtClean="0"/>
              <a:t>wo</a:t>
            </a:r>
            <a:r>
              <a:rPr lang="cs-CZ" sz="2400" b="1" i="0" u="sng" dirty="0" smtClean="0"/>
              <a:t>–</a:t>
            </a:r>
            <a:r>
              <a:rPr lang="cs-CZ" sz="2400" b="1" i="0" u="sng" dirty="0" err="1" smtClean="0"/>
              <a:t>tailed</a:t>
            </a:r>
            <a:r>
              <a:rPr lang="cs-CZ" sz="2400" b="1" u="sng" dirty="0"/>
              <a:t>)</a:t>
            </a:r>
            <a:endParaRPr lang="cs-CZ" sz="2400" b="1" i="0" u="sng" dirty="0"/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468313" y="1941606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Hypotéza testu je postavena asymetricky, tedy ptáme se na </a:t>
            </a:r>
            <a:r>
              <a:rPr lang="cs-CZ" sz="2000" i="0" dirty="0"/>
              <a:t>větší </a:t>
            </a:r>
            <a:r>
              <a:rPr lang="cs-CZ" sz="2000" i="0" dirty="0" smtClean="0"/>
              <a:t>než / menší.</a:t>
            </a:r>
            <a:endParaRPr lang="cs-CZ" sz="2000" i="0" dirty="0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395288" y="4377298"/>
            <a:ext cx="55451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Hypotéza testu se ptá na otázku </a:t>
            </a:r>
            <a:endParaRPr lang="cs-CZ" sz="2000" dirty="0"/>
          </a:p>
          <a:p>
            <a:pPr marL="361950">
              <a:spcBef>
                <a:spcPct val="20000"/>
              </a:spcBef>
            </a:pPr>
            <a:r>
              <a:rPr lang="cs-CZ" sz="2000" i="0" dirty="0" smtClean="0"/>
              <a:t>rovná se / nerovná se.</a:t>
            </a:r>
            <a:endParaRPr lang="cs-CZ" sz="2000" i="0" dirty="0"/>
          </a:p>
        </p:txBody>
      </p:sp>
      <p:pic>
        <p:nvPicPr>
          <p:cNvPr id="27659" name="Picture 10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501" y="4221088"/>
            <a:ext cx="25908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0" name="Line 11"/>
          <p:cNvSpPr>
            <a:spLocks noChangeShapeType="1"/>
          </p:cNvSpPr>
          <p:nvPr/>
        </p:nvSpPr>
        <p:spPr bwMode="auto">
          <a:xfrm flipH="1">
            <a:off x="7740526" y="4725913"/>
            <a:ext cx="73025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661" name="Text Box 12"/>
          <p:cNvSpPr txBox="1">
            <a:spLocks noChangeArrowheads="1"/>
          </p:cNvSpPr>
          <p:nvPr/>
        </p:nvSpPr>
        <p:spPr bwMode="auto">
          <a:xfrm>
            <a:off x="7683252" y="4411018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cs-CZ" sz="1600" b="0" i="0" dirty="0"/>
              <a:t>Kritický obor</a:t>
            </a:r>
          </a:p>
        </p:txBody>
      </p:sp>
      <p:sp>
        <p:nvSpPr>
          <p:cNvPr id="27662" name="Line 13"/>
          <p:cNvSpPr>
            <a:spLocks noChangeShapeType="1"/>
          </p:cNvSpPr>
          <p:nvPr/>
        </p:nvSpPr>
        <p:spPr bwMode="auto">
          <a:xfrm flipH="1">
            <a:off x="5797426" y="4725913"/>
            <a:ext cx="2016125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>
            <p:extLst/>
          </p:nvPr>
        </p:nvGraphicFramePr>
        <p:xfrm>
          <a:off x="1298104" y="2736008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Rovnice" r:id="rId4" imgW="355320" imgH="164880" progId="Equation.3">
                  <p:embed/>
                </p:oleObj>
              </mc:Choice>
              <mc:Fallback>
                <p:oleObj name="Rovnice" r:id="rId4" imgW="355320" imgH="164880" progId="Equation.3">
                  <p:embed/>
                  <p:pic>
                    <p:nvPicPr>
                      <p:cNvPr id="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2736008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/>
          </p:nvPr>
        </p:nvGraphicFramePr>
        <p:xfrm>
          <a:off x="1298104" y="3180114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Rovnice" r:id="rId6" imgW="355320" imgH="164880" progId="Equation.3">
                  <p:embed/>
                </p:oleObj>
              </mc:Choice>
              <mc:Fallback>
                <p:oleObj name="Rovnice" r:id="rId6" imgW="355320" imgH="164880" progId="Equation.3">
                  <p:embed/>
                  <p:pic>
                    <p:nvPicPr>
                      <p:cNvPr id="1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3180114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>
            <p:extLst/>
          </p:nvPr>
        </p:nvGraphicFramePr>
        <p:xfrm>
          <a:off x="2588371" y="3180114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Rovnice" r:id="rId8" imgW="355320" imgH="164880" progId="Equation.3">
                  <p:embed/>
                </p:oleObj>
              </mc:Choice>
              <mc:Fallback>
                <p:oleObj name="Rovnice" r:id="rId8" imgW="355320" imgH="164880" progId="Equation.3">
                  <p:embed/>
                  <p:pic>
                    <p:nvPicPr>
                      <p:cNvPr id="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371" y="3180114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/>
          </p:nvPr>
        </p:nvGraphicFramePr>
        <p:xfrm>
          <a:off x="2594248" y="2736008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Rovnice" r:id="rId10" imgW="355320" imgH="164880" progId="Equation.3">
                  <p:embed/>
                </p:oleObj>
              </mc:Choice>
              <mc:Fallback>
                <p:oleObj name="Rovnice" r:id="rId10" imgW="355320" imgH="164880" progId="Equation.3">
                  <p:embed/>
                  <p:pic>
                    <p:nvPicPr>
                      <p:cNvPr id="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4248" y="2736008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841647" y="2653118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124943" y="266885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827584" y="3094358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123728" y="3100898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graphicFrame>
        <p:nvGraphicFramePr>
          <p:cNvPr id="25" name="Object 5"/>
          <p:cNvGraphicFramePr>
            <a:graphicFrameLocks noChangeAspect="1"/>
          </p:cNvGraphicFramePr>
          <p:nvPr>
            <p:extLst/>
          </p:nvPr>
        </p:nvGraphicFramePr>
        <p:xfrm>
          <a:off x="1298104" y="5256288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Rovnice" r:id="rId12" imgW="355320" imgH="164880" progId="Equation.3">
                  <p:embed/>
                </p:oleObj>
              </mc:Choice>
              <mc:Fallback>
                <p:oleObj name="Rovnice" r:id="rId12" imgW="355320" imgH="164880" progId="Equation.3">
                  <p:embed/>
                  <p:pic>
                    <p:nvPicPr>
                      <p:cNvPr id="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5256288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/>
          </p:nvPr>
        </p:nvGraphicFramePr>
        <p:xfrm>
          <a:off x="2582863" y="5256783"/>
          <a:ext cx="6318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Rovnice" r:id="rId14" imgW="368280" imgH="164880" progId="Equation.3">
                  <p:embed/>
                </p:oleObj>
              </mc:Choice>
              <mc:Fallback>
                <p:oleObj name="Rovnice" r:id="rId14" imgW="368280" imgH="164880" progId="Equation.3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5256783"/>
                        <a:ext cx="631825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828799" y="518259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124943" y="518913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16"/>
          <a:srcRect r="78218" b="72166"/>
          <a:stretch/>
        </p:blipFill>
        <p:spPr>
          <a:xfrm>
            <a:off x="5724128" y="1678438"/>
            <a:ext cx="2390056" cy="1717948"/>
          </a:xfrm>
          <a:prstGeom prst="rect">
            <a:avLst/>
          </a:prstGeom>
        </p:spPr>
      </p:pic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7395393" y="1628800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cs-CZ" sz="1600" b="0" i="0" dirty="0"/>
              <a:t>Kritický obor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7253478" y="3457778"/>
            <a:ext cx="13835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cs-CZ" sz="1600" dirty="0" smtClean="0">
                <a:solidFill>
                  <a:srgbClr val="FF0000"/>
                </a:solidFill>
              </a:rPr>
              <a:t>95% kvantil !!!</a:t>
            </a:r>
            <a:endParaRPr lang="cs-CZ" sz="1600" b="0" i="0" dirty="0">
              <a:solidFill>
                <a:srgbClr val="FF0000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5724128" y="3313125"/>
            <a:ext cx="2303338" cy="5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7524501" y="3313126"/>
            <a:ext cx="144190" cy="1743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5508104" y="6088479"/>
            <a:ext cx="2556000" cy="5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7380312" y="6116221"/>
            <a:ext cx="15390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cs-CZ" sz="1600" dirty="0" smtClean="0">
                <a:solidFill>
                  <a:srgbClr val="FF0000"/>
                </a:solidFill>
              </a:rPr>
              <a:t>97.5% kvantil !!!</a:t>
            </a:r>
            <a:endParaRPr lang="cs-CZ" sz="1600" b="0" i="0" dirty="0">
              <a:solidFill>
                <a:srgbClr val="FF0000"/>
              </a:solidFill>
            </a:endParaRPr>
          </a:p>
        </p:txBody>
      </p:sp>
      <p:cxnSp>
        <p:nvCxnSpPr>
          <p:cNvPr id="50" name="Přímá spojnice se šipkou 49"/>
          <p:cNvCxnSpPr/>
          <p:nvPr/>
        </p:nvCxnSpPr>
        <p:spPr>
          <a:xfrm flipH="1" flipV="1">
            <a:off x="7668345" y="6114642"/>
            <a:ext cx="108693" cy="638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518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Důležité poznámky k testování hypotéz</a:t>
            </a:r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493027" y="1643050"/>
            <a:ext cx="8175653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i="0" dirty="0" smtClean="0">
                <a:solidFill>
                  <a:srgbClr val="FF0000"/>
                </a:solidFill>
              </a:rPr>
              <a:t>Nezamítnutí nulové hypotézy neznamená automaticky její přijetí! </a:t>
            </a:r>
            <a:r>
              <a:rPr lang="cs-CZ" sz="2000" b="0" i="0" dirty="0" smtClean="0"/>
              <a:t>Může se jednat o situaci, kdy pro zamítnutí nulové hypotézy nemáme dostatečné množství informace.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dirty="0" smtClean="0"/>
              <a:t>Dosažená hladina významnosti testu </a:t>
            </a:r>
            <a:r>
              <a:rPr lang="cs-CZ" sz="2000" dirty="0" smtClean="0"/>
              <a:t>(ať už 5 %, 1 % nebo 10 %) </a:t>
            </a:r>
            <a:r>
              <a:rPr lang="cs-CZ" sz="2000" b="1" dirty="0" smtClean="0"/>
              <a:t>nesmí být slepě brána jako hranice pro existenci / neexistenci testovaného efektu.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i="0" dirty="0" smtClean="0">
                <a:solidFill>
                  <a:srgbClr val="FF0000"/>
                </a:solidFill>
              </a:rPr>
              <a:t>Malá p-hodnota nemusí znamenat velký efekt. </a:t>
            </a:r>
            <a:r>
              <a:rPr lang="cs-CZ" sz="2000" i="0" dirty="0" smtClean="0"/>
              <a:t>Hodnota testové statistiky a p-hodnota mohou být ovlivněny velkou velikostí vzorku a malou variabilitou pozorovaných dat.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dirty="0" smtClean="0"/>
              <a:t>Na výsledky testování musí být nahlíženo kriticky </a:t>
            </a:r>
            <a:r>
              <a:rPr lang="cs-CZ" sz="2000" dirty="0" smtClean="0"/>
              <a:t>– jedná se o závěr založeny „pouze“ na jednom výběrovém souboru.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i="0" dirty="0" smtClean="0"/>
              <a:t>Statistická významnost </a:t>
            </a:r>
            <a:r>
              <a:rPr lang="cs-CZ" sz="2000" i="0" dirty="0" smtClean="0"/>
              <a:t>indikuje, že pozorovaný rozdíl není náhodný,</a:t>
            </a:r>
            <a:r>
              <a:rPr lang="cs-CZ" sz="2000" b="1" i="0" dirty="0" smtClean="0"/>
              <a:t> </a:t>
            </a:r>
            <a:r>
              <a:rPr lang="cs-CZ" sz="2000" i="0" dirty="0" smtClean="0"/>
              <a:t>ale nemusí znamenat, že je významný i ve skutečnosti. Důležitá je i </a:t>
            </a:r>
            <a:r>
              <a:rPr lang="cs-CZ" sz="2000" b="1" i="0" dirty="0" smtClean="0">
                <a:solidFill>
                  <a:srgbClr val="FF0000"/>
                </a:solidFill>
              </a:rPr>
              <a:t>praktická (klinická) významnost</a:t>
            </a:r>
            <a:r>
              <a:rPr lang="cs-CZ" sz="2000" b="1" i="0" dirty="0" smtClean="0"/>
              <a:t>.</a:t>
            </a:r>
            <a:endParaRPr lang="cs-CZ" sz="2000" b="1" i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pic>
        <p:nvPicPr>
          <p:cNvPr id="5" name="Picture 6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1616" y="380428"/>
            <a:ext cx="714929" cy="5943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8957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3200" dirty="0" smtClean="0"/>
              <a:t>Základní rozhodování o výběru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4050668" y="1500174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Typ dat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1750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spojitá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828582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323591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Kategoriální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357078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968253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Dva výběry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457818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Tři a více výběrů (nepárově)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632937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286644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Více výběrů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418015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489797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57290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Pearsonův</a:t>
            </a:r>
            <a:r>
              <a:rPr lang="cs-CZ" sz="1100" b="1" dirty="0" smtClean="0">
                <a:solidFill>
                  <a:srgbClr val="009900"/>
                </a:solidFill>
              </a:rPr>
              <a:t> korelační koeficient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152143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Jednovýběrový</a:t>
            </a:r>
            <a:endParaRPr lang="cs-CZ" sz="1100" b="1" dirty="0" smtClean="0">
              <a:solidFill>
                <a:srgbClr val="009900"/>
              </a:solidFill>
            </a:endParaRPr>
          </a:p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59300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Párový 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66457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Dvouvýběrový</a:t>
            </a:r>
            <a:r>
              <a:rPr lang="cs-CZ" sz="1100" b="1" dirty="0" smtClean="0">
                <a:solidFill>
                  <a:srgbClr val="009900"/>
                </a:solidFill>
              </a:rPr>
              <a:t> </a:t>
            </a:r>
            <a:br>
              <a:rPr lang="cs-CZ" sz="1100" b="1" dirty="0" smtClean="0">
                <a:solidFill>
                  <a:srgbClr val="009900"/>
                </a:solidFill>
              </a:rPr>
            </a:br>
            <a:r>
              <a:rPr lang="cs-CZ" sz="1100" b="1" dirty="0" smtClean="0">
                <a:solidFill>
                  <a:srgbClr val="009900"/>
                </a:solidFill>
              </a:rPr>
              <a:t>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473614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ANOVA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736406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7829454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7961485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Chí-kvadrát 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54085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Spearmanův</a:t>
            </a:r>
            <a:r>
              <a:rPr lang="cs-CZ" sz="1100" b="1" dirty="0" smtClean="0">
                <a:solidFill>
                  <a:srgbClr val="0000FF"/>
                </a:solidFill>
              </a:rPr>
              <a:t> korelační koeficient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51822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58979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366136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00FF"/>
                </a:solidFill>
              </a:rPr>
              <a:t>Mannův-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Whitneyův</a:t>
            </a:r>
            <a:r>
              <a:rPr lang="cs-CZ" sz="1100" b="1" dirty="0" smtClean="0">
                <a:solidFill>
                  <a:srgbClr val="0000FF"/>
                </a:solidFill>
              </a:rPr>
              <a:t> </a:t>
            </a:r>
            <a:r>
              <a:rPr lang="cs-CZ" sz="1100" b="1" dirty="0" smtClean="0">
                <a:solidFill>
                  <a:srgbClr val="0000FF"/>
                </a:solidFill>
              </a:rPr>
              <a:t>/ mediánový t.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73293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Kruskalův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/ mediánový </a:t>
            </a:r>
            <a:r>
              <a:rPr lang="cs-CZ" sz="1100" b="1" dirty="0" err="1" smtClean="0">
                <a:solidFill>
                  <a:srgbClr val="0000FF"/>
                </a:solidFill>
              </a:rPr>
              <a:t>t</a:t>
            </a:r>
            <a:r>
              <a:rPr lang="cs-CZ" sz="1100" b="1" dirty="0" smtClean="0">
                <a:solidFill>
                  <a:srgbClr val="0000FF"/>
                </a:solidFill>
              </a:rPr>
              <a:t>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580450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Jednovýběrový</a:t>
            </a:r>
            <a:r>
              <a:rPr lang="cs-CZ" sz="1100" b="1" dirty="0" smtClean="0">
                <a:solidFill>
                  <a:srgbClr val="0000FF"/>
                </a:solidFill>
              </a:rPr>
              <a:t> binomický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87607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McNemarův</a:t>
            </a:r>
            <a:r>
              <a:rPr lang="cs-CZ" sz="1100" b="1" dirty="0" smtClean="0">
                <a:solidFill>
                  <a:srgbClr val="0000FF"/>
                </a:solidFill>
              </a:rPr>
              <a:t>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958280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Fisherův</a:t>
            </a:r>
            <a:r>
              <a:rPr lang="cs-CZ" sz="1100" b="1" dirty="0" smtClean="0">
                <a:solidFill>
                  <a:srgbClr val="0000FF"/>
                </a:solidFill>
              </a:rPr>
              <a:t> exaktní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cxnSp>
        <p:nvCxnSpPr>
          <p:cNvPr id="40" name="Pravoúhlá spojovací čára 39"/>
          <p:cNvCxnSpPr>
            <a:stCxn id="4" idx="2"/>
            <a:endCxn id="5" idx="0"/>
          </p:cNvCxnSpPr>
          <p:nvPr/>
        </p:nvCxnSpPr>
        <p:spPr>
          <a:xfrm rot="5400000">
            <a:off x="2571052" y="266376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41"/>
          <p:cNvCxnSpPr/>
          <p:nvPr/>
        </p:nvCxnSpPr>
        <p:spPr>
          <a:xfrm rot="5400000">
            <a:off x="3899468" y="1594792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43"/>
          <p:cNvCxnSpPr>
            <a:stCxn id="4" idx="2"/>
            <a:endCxn id="8" idx="0"/>
          </p:cNvCxnSpPr>
          <p:nvPr/>
        </p:nvCxnSpPr>
        <p:spPr>
          <a:xfrm rot="16200000" flipH="1">
            <a:off x="5646972" y="1015373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ravoúhlá spojovací čára 45"/>
          <p:cNvCxnSpPr>
            <a:stCxn id="6" idx="2"/>
            <a:endCxn id="9" idx="0"/>
          </p:cNvCxnSpPr>
          <p:nvPr/>
        </p:nvCxnSpPr>
        <p:spPr>
          <a:xfrm rot="5400000">
            <a:off x="2452936" y="2216134"/>
            <a:ext cx="323788" cy="161550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ravoúhlá spojovací čára 47"/>
          <p:cNvCxnSpPr/>
          <p:nvPr/>
        </p:nvCxnSpPr>
        <p:spPr>
          <a:xfrm rot="5400000">
            <a:off x="3250573" y="3021722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ravoúhlá spojovací čára 49"/>
          <p:cNvCxnSpPr>
            <a:stCxn id="6" idx="2"/>
            <a:endCxn id="11" idx="0"/>
          </p:cNvCxnSpPr>
          <p:nvPr/>
        </p:nvCxnSpPr>
        <p:spPr>
          <a:xfrm rot="16200000" flipH="1">
            <a:off x="4003306" y="2281268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ravoúhlá spojovací čára 51"/>
          <p:cNvCxnSpPr>
            <a:stCxn id="8" idx="2"/>
            <a:endCxn id="13" idx="0"/>
          </p:cNvCxnSpPr>
          <p:nvPr/>
        </p:nvCxnSpPr>
        <p:spPr>
          <a:xfrm rot="5400000">
            <a:off x="6338370" y="2606559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ravoúhlá spojovací čára 53"/>
          <p:cNvCxnSpPr>
            <a:stCxn id="8" idx="2"/>
            <a:endCxn id="14" idx="0"/>
          </p:cNvCxnSpPr>
          <p:nvPr/>
        </p:nvCxnSpPr>
        <p:spPr>
          <a:xfrm rot="16200000" flipH="1">
            <a:off x="7165223" y="2614359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ravoúhlá spojovací čára 55"/>
          <p:cNvCxnSpPr>
            <a:stCxn id="10" idx="2"/>
            <a:endCxn id="15" idx="0"/>
          </p:cNvCxnSpPr>
          <p:nvPr/>
        </p:nvCxnSpPr>
        <p:spPr>
          <a:xfrm rot="5400000">
            <a:off x="2957726" y="3667573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ravoúhlá spojovací čára 57"/>
          <p:cNvCxnSpPr>
            <a:stCxn id="10" idx="2"/>
            <a:endCxn id="16" idx="0"/>
          </p:cNvCxnSpPr>
          <p:nvPr/>
        </p:nvCxnSpPr>
        <p:spPr>
          <a:xfrm rot="16200000" flipH="1">
            <a:off x="3493617" y="3681920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ravoúhlá spojovací čára 59"/>
          <p:cNvCxnSpPr>
            <a:stCxn id="14" idx="2"/>
            <a:endCxn id="26" idx="0"/>
          </p:cNvCxnSpPr>
          <p:nvPr/>
        </p:nvCxnSpPr>
        <p:spPr>
          <a:xfrm rot="5400000">
            <a:off x="7270801" y="3672889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ravoúhlá spojovací čára 61"/>
          <p:cNvCxnSpPr>
            <a:stCxn id="14" idx="2"/>
            <a:endCxn id="27" idx="0"/>
          </p:cNvCxnSpPr>
          <p:nvPr/>
        </p:nvCxnSpPr>
        <p:spPr>
          <a:xfrm rot="16200000" flipH="1">
            <a:off x="7817325" y="3676603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6858016" y="1357298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cxnSp>
        <p:nvCxnSpPr>
          <p:cNvPr id="65" name="Tvar 64"/>
          <p:cNvCxnSpPr>
            <a:endCxn id="18" idx="1"/>
          </p:cNvCxnSpPr>
          <p:nvPr/>
        </p:nvCxnSpPr>
        <p:spPr>
          <a:xfrm rot="16200000" flipH="1">
            <a:off x="-839121" y="3982337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Tvar 66"/>
          <p:cNvCxnSpPr>
            <a:endCxn id="29" idx="1"/>
          </p:cNvCxnSpPr>
          <p:nvPr/>
        </p:nvCxnSpPr>
        <p:spPr>
          <a:xfrm rot="16200000" flipH="1">
            <a:off x="-1197914" y="4341129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Tvar 76"/>
          <p:cNvCxnSpPr>
            <a:endCxn id="28" idx="1"/>
          </p:cNvCxnSpPr>
          <p:nvPr/>
        </p:nvCxnSpPr>
        <p:spPr>
          <a:xfrm rot="16200000" flipH="1">
            <a:off x="7627884" y="4945147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Tvar 78"/>
          <p:cNvCxnSpPr>
            <a:endCxn id="36" idx="1"/>
          </p:cNvCxnSpPr>
          <p:nvPr/>
        </p:nvCxnSpPr>
        <p:spPr>
          <a:xfrm rot="16200000" flipH="1">
            <a:off x="7269092" y="5303940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Tvar 80"/>
          <p:cNvCxnSpPr>
            <a:endCxn id="35" idx="1"/>
          </p:cNvCxnSpPr>
          <p:nvPr/>
        </p:nvCxnSpPr>
        <p:spPr>
          <a:xfrm rot="16200000" flipH="1">
            <a:off x="6192205" y="5309256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Tvar 84"/>
          <p:cNvCxnSpPr/>
          <p:nvPr/>
        </p:nvCxnSpPr>
        <p:spPr>
          <a:xfrm rot="16200000" flipH="1">
            <a:off x="4637712" y="4823127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Tvar 86"/>
          <p:cNvCxnSpPr/>
          <p:nvPr/>
        </p:nvCxnSpPr>
        <p:spPr>
          <a:xfrm rot="16200000" flipH="1">
            <a:off x="3915782" y="4450748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Tvar 87"/>
          <p:cNvCxnSpPr/>
          <p:nvPr/>
        </p:nvCxnSpPr>
        <p:spPr>
          <a:xfrm rot="16200000" flipH="1">
            <a:off x="3911948" y="5163305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Tvar 89"/>
          <p:cNvCxnSpPr/>
          <p:nvPr/>
        </p:nvCxnSpPr>
        <p:spPr>
          <a:xfrm rot="16200000" flipH="1">
            <a:off x="3306185" y="4936748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Tvar 90"/>
          <p:cNvCxnSpPr/>
          <p:nvPr/>
        </p:nvCxnSpPr>
        <p:spPr>
          <a:xfrm rot="16200000" flipH="1">
            <a:off x="3162185" y="5495412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Tvar 91"/>
          <p:cNvCxnSpPr/>
          <p:nvPr/>
        </p:nvCxnSpPr>
        <p:spPr>
          <a:xfrm rot="16200000" flipH="1">
            <a:off x="2261419" y="4933104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Tvar 92"/>
          <p:cNvCxnSpPr/>
          <p:nvPr/>
        </p:nvCxnSpPr>
        <p:spPr>
          <a:xfrm rot="16200000" flipH="1">
            <a:off x="2117419" y="5491768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Tvar 93"/>
          <p:cNvCxnSpPr/>
          <p:nvPr/>
        </p:nvCxnSpPr>
        <p:spPr>
          <a:xfrm rot="16200000" flipH="1">
            <a:off x="711800" y="4454289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Tvar 94"/>
          <p:cNvCxnSpPr/>
          <p:nvPr/>
        </p:nvCxnSpPr>
        <p:spPr>
          <a:xfrm rot="16200000" flipH="1">
            <a:off x="715917" y="5166846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pic>
        <p:nvPicPr>
          <p:cNvPr id="59" name="Picture 6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03" y="1389576"/>
            <a:ext cx="714929" cy="5943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003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Shrnutí statistických testů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323528" y="1484784"/>
          <a:ext cx="8640960" cy="4887793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výběr dat vs. referenční hodnota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zvolené referenční hodnotě.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t-test / z-test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nezávislé skupiny dat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(test shody středních hodnot)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hodnoty/rozdělení se mezi skupinami neliší.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Mannův-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U test / mediánový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nezávislé skupin dat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(test shody rozptylů =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homoskedasticity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)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F-test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párově závislé výběry dat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rozdílů (diferencí) párových hodnot je rovna zvolené referenční hodnotě (nejčastěji nule).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 výběru s teoretickým rozdělením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</a:t>
                      </a:r>
                      <a:r>
                        <a:rPr kumimoji="0" lang="el-G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Shapirův-Wilkův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-Smirnovův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 a více skupin nepárově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(test shody středních hodnot)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hodnoty/rozdělení se mezi skupinami neliší.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 / mediánový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vztah mezi hodnotami dvou výběrů.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korelační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korelační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koeficient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5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Parametrické vs. </a:t>
            </a:r>
            <a:r>
              <a:rPr lang="cs-CZ" dirty="0" err="1" smtClean="0"/>
              <a:t>neparametrické</a:t>
            </a:r>
            <a:r>
              <a:rPr lang="cs-CZ" dirty="0" smtClean="0"/>
              <a:t> testy</a:t>
            </a:r>
          </a:p>
        </p:txBody>
      </p:sp>
      <p:sp>
        <p:nvSpPr>
          <p:cNvPr id="30724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200" b="1" i="0" dirty="0">
                <a:latin typeface="+mj-lt"/>
              </a:rPr>
              <a:t>Parametrické testy</a:t>
            </a: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323850" y="3384956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200" b="1" i="0" dirty="0" err="1">
                <a:latin typeface="+mj-lt"/>
              </a:rPr>
              <a:t>Neparametrické</a:t>
            </a:r>
            <a:r>
              <a:rPr lang="cs-CZ" sz="2200" b="1" i="0" dirty="0">
                <a:latin typeface="+mj-lt"/>
              </a:rPr>
              <a:t> testy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468313" y="1901848"/>
            <a:ext cx="8675687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Při stejném N a dodržení předpokladů mají vyšší sílu testu než testy </a:t>
            </a:r>
            <a:r>
              <a:rPr lang="cs-CZ" b="0" i="0" dirty="0" err="1" smtClean="0"/>
              <a:t>neparametrické</a:t>
            </a:r>
            <a:endParaRPr lang="cs-CZ" b="0" i="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>
                <a:solidFill>
                  <a:srgbClr val="FF0000"/>
                </a:solidFill>
              </a:rPr>
              <a:t>Pokud nejsou dodrženy předpoklady parametrických testů, potom jejich síla testu prudce klesá a výsledek testu může být zcela chybný a nesmyslný </a:t>
            </a:r>
            <a:endParaRPr lang="cs-CZ" b="0" i="0" dirty="0">
              <a:solidFill>
                <a:srgbClr val="FF0000"/>
              </a:solidFill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395288" y="3929105"/>
            <a:ext cx="8675687" cy="158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Vyžadují méně předpokladů o </a:t>
            </a:r>
            <a:r>
              <a:rPr lang="cs-CZ" b="0" i="0" dirty="0"/>
              <a:t>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Snížená síla těchto testů je způsobena redukcí informační hodnoty původních dat, kdy </a:t>
            </a:r>
            <a:r>
              <a:rPr lang="cs-CZ" b="0" i="0" dirty="0" err="1"/>
              <a:t>neparametrické</a:t>
            </a:r>
            <a:r>
              <a:rPr lang="cs-CZ" b="0" i="0" dirty="0"/>
              <a:t> testy nevyužívají původní hodnoty, ale nejčastěji pouze jejich </a:t>
            </a:r>
            <a:r>
              <a:rPr lang="cs-CZ" i="0" dirty="0" smtClean="0">
                <a:solidFill>
                  <a:srgbClr val="FF0000"/>
                </a:solidFill>
              </a:rPr>
              <a:t>pořadí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dirty="0" smtClean="0"/>
              <a:t>Souvisí s malou velikostí souboru (nejsme schopni normalitu dat ověřit)</a:t>
            </a:r>
            <a:endParaRPr lang="cs-CZ" i="0" dirty="0"/>
          </a:p>
        </p:txBody>
      </p:sp>
      <p:pic>
        <p:nvPicPr>
          <p:cNvPr id="8" name="Picture 6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1487" y="3050635"/>
            <a:ext cx="714929" cy="594389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187624" y="5661248"/>
            <a:ext cx="7289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cs-CZ" b="1" dirty="0" smtClean="0"/>
              <a:t>Proč </a:t>
            </a:r>
            <a:r>
              <a:rPr lang="cs-CZ" b="1" i="0" dirty="0" smtClean="0"/>
              <a:t>nemusí parametrický a </a:t>
            </a:r>
            <a:r>
              <a:rPr lang="cs-CZ" b="1" i="0" dirty="0" err="1" smtClean="0"/>
              <a:t>neparametrický</a:t>
            </a:r>
            <a:r>
              <a:rPr lang="cs-CZ" b="1" i="0" dirty="0" smtClean="0"/>
              <a:t> test vyjít stejně?</a:t>
            </a:r>
            <a:endParaRPr lang="cs-CZ" b="1" i="0" dirty="0"/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183359"/>
            <a:ext cx="8572500" cy="46166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Základní popis a práce s daty v softwaru R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373886"/>
            <a:ext cx="9036496" cy="1354217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Bi8600: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Vícerozměrné metody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1. cvičení – 1. část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55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err="1"/>
              <a:t>Jednovýběrové</a:t>
            </a:r>
            <a:r>
              <a:rPr lang="cs-CZ" dirty="0"/>
              <a:t> </a:t>
            </a:r>
            <a:r>
              <a:rPr lang="cs-CZ" dirty="0" smtClean="0"/>
              <a:t>testy (</a:t>
            </a:r>
            <a:r>
              <a:rPr lang="cs-CZ" dirty="0" err="1" smtClean="0"/>
              <a:t>one</a:t>
            </a:r>
            <a:r>
              <a:rPr lang="cs-CZ" dirty="0" smtClean="0"/>
              <a:t> sample)</a:t>
            </a:r>
            <a:endParaRPr lang="cs-CZ" dirty="0"/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95536" y="1700808"/>
            <a:ext cx="8208144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dirty="0" err="1" smtClean="0"/>
              <a:t>Jednovýběrové</a:t>
            </a:r>
            <a:r>
              <a:rPr lang="cs-CZ" sz="2000" dirty="0" smtClean="0"/>
              <a:t> </a:t>
            </a:r>
            <a:r>
              <a:rPr lang="cs-CZ" sz="2000" dirty="0"/>
              <a:t>statistické testy </a:t>
            </a:r>
            <a:r>
              <a:rPr lang="cs-CZ" sz="2000" b="1" dirty="0"/>
              <a:t>srovnávají </a:t>
            </a:r>
            <a:r>
              <a:rPr lang="cs-CZ" sz="2000" b="1" dirty="0" smtClean="0"/>
              <a:t>popisnou </a:t>
            </a:r>
            <a:r>
              <a:rPr lang="cs-CZ" sz="2000" b="1" dirty="0"/>
              <a:t>statistiku </a:t>
            </a:r>
            <a:r>
              <a:rPr lang="cs-CZ" sz="2000" b="1" dirty="0" smtClean="0"/>
              <a:t>vzorku</a:t>
            </a:r>
            <a:r>
              <a:rPr lang="cs-CZ" sz="2000" dirty="0" smtClean="0"/>
              <a:t> </a:t>
            </a:r>
            <a:r>
              <a:rPr lang="cs-CZ" sz="2000" b="1" dirty="0"/>
              <a:t>s jediným číslem</a:t>
            </a:r>
            <a:r>
              <a:rPr lang="cs-CZ" sz="2000" dirty="0"/>
              <a:t>, jehož význam je ze statistického hlediska hodnota cílové </a:t>
            </a:r>
            <a:r>
              <a:rPr lang="cs-CZ" sz="2000" dirty="0" smtClean="0"/>
              <a:t>populace.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dirty="0"/>
              <a:t>Otázka položená v testu může být vztažena k průměru, rozptylu, podílu hodnot i dalším statistickým parametrům popisujícím </a:t>
            </a:r>
            <a:r>
              <a:rPr lang="cs-CZ" sz="2000" dirty="0" smtClean="0"/>
              <a:t>vzorek.</a:t>
            </a:r>
            <a:endParaRPr lang="cs-CZ" sz="20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0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000" b="0" i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66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2800" dirty="0" smtClean="0"/>
              <a:t>Schéma při testování pomocí </a:t>
            </a:r>
            <a:r>
              <a:rPr lang="cs-CZ" sz="2800" dirty="0" err="1" smtClean="0"/>
              <a:t>jednovýběrových</a:t>
            </a:r>
            <a:r>
              <a:rPr lang="cs-CZ" sz="2800" dirty="0" smtClean="0"/>
              <a:t> testů</a:t>
            </a:r>
          </a:p>
        </p:txBody>
      </p:sp>
      <p:grpSp>
        <p:nvGrpSpPr>
          <p:cNvPr id="2" name="Skupina 60"/>
          <p:cNvGrpSpPr/>
          <p:nvPr/>
        </p:nvGrpSpPr>
        <p:grpSpPr>
          <a:xfrm>
            <a:off x="3276000" y="1571612"/>
            <a:ext cx="2592000" cy="2000264"/>
            <a:chOff x="4032300" y="1643050"/>
            <a:chExt cx="2592000" cy="2000264"/>
          </a:xfrm>
        </p:grpSpPr>
        <p:sp>
          <p:nvSpPr>
            <p:cNvPr id="57" name="Obdélník 56"/>
            <p:cNvSpPr/>
            <p:nvPr/>
          </p:nvSpPr>
          <p:spPr>
            <a:xfrm>
              <a:off x="4788300" y="1643050"/>
              <a:ext cx="1080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</a:rPr>
                <a:t>Data</a:t>
              </a:r>
              <a:endParaRPr lang="cs-CZ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032300" y="3357562"/>
              <a:ext cx="2592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Normální rozdělení?</a:t>
              </a:r>
              <a:endParaRPr lang="cs-CZ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4" name="Obdélník 63"/>
          <p:cNvSpPr/>
          <p:nvPr/>
        </p:nvSpPr>
        <p:spPr>
          <a:xfrm>
            <a:off x="1643042" y="2143116"/>
            <a:ext cx="1785950" cy="288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Vizuální ověření normality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68" name="Obdélník 67"/>
          <p:cNvSpPr/>
          <p:nvPr/>
        </p:nvSpPr>
        <p:spPr>
          <a:xfrm>
            <a:off x="1643042" y="2604934"/>
            <a:ext cx="1785950" cy="324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Histogram, Q-Q graf, P-P graf, N-P graf, krabicový graf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5651521" y="2143237"/>
            <a:ext cx="1785950" cy="288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Testové ověření normality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5651521" y="2605055"/>
            <a:ext cx="1785950" cy="324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S-W test, K-S test, </a:t>
            </a:r>
            <a:r>
              <a:rPr lang="cs-CZ" sz="1000" dirty="0" err="1" smtClean="0">
                <a:solidFill>
                  <a:schemeClr val="tx1"/>
                </a:solidFill>
              </a:rPr>
              <a:t>Lilieforsův</a:t>
            </a:r>
            <a:r>
              <a:rPr lang="cs-CZ" sz="1000" dirty="0" smtClean="0">
                <a:solidFill>
                  <a:schemeClr val="tx1"/>
                </a:solidFill>
              </a:rPr>
              <a:t> test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71" name="Obdélník 70"/>
          <p:cNvSpPr/>
          <p:nvPr/>
        </p:nvSpPr>
        <p:spPr>
          <a:xfrm>
            <a:off x="1807306" y="3841726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6278561" y="3841847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1051306" y="4286256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Logaritmická transformace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75" name="Obdélník 74"/>
          <p:cNvSpPr/>
          <p:nvPr/>
        </p:nvSpPr>
        <p:spPr>
          <a:xfrm>
            <a:off x="1051306" y="4714884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 smtClean="0">
                <a:solidFill>
                  <a:srgbClr val="FF0000"/>
                </a:solidFill>
              </a:rPr>
              <a:t>Normální rozdělení?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76" name="Obdélník 75"/>
          <p:cNvSpPr/>
          <p:nvPr/>
        </p:nvSpPr>
        <p:spPr>
          <a:xfrm>
            <a:off x="523408" y="5286267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3063372" y="5286388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80" name="Obdélník 79"/>
          <p:cNvSpPr/>
          <p:nvPr/>
        </p:nvSpPr>
        <p:spPr>
          <a:xfrm>
            <a:off x="277769" y="5715015"/>
            <a:ext cx="1571636" cy="63012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test </a:t>
            </a:r>
            <a:r>
              <a:rPr lang="cs-CZ" sz="1100" dirty="0" smtClean="0">
                <a:solidFill>
                  <a:schemeClr val="tx1"/>
                </a:solidFill>
              </a:rPr>
              <a:t>na původních datech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2728800" y="5715015"/>
            <a:ext cx="1754146" cy="62217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Jednovýběrový</a:t>
            </a:r>
            <a:r>
              <a:rPr lang="cs-CZ" sz="1100" b="1" dirty="0" smtClean="0">
                <a:solidFill>
                  <a:srgbClr val="009900"/>
                </a:solidFill>
              </a:rPr>
              <a:t> t-test / z-test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na transformovaných datech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6032443" y="4484668"/>
            <a:ext cx="1571636" cy="50006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</a:rPr>
              <a:t>Jednovýběrový</a:t>
            </a:r>
            <a:r>
              <a:rPr lang="cs-CZ" sz="1200" b="1" dirty="0" smtClean="0">
                <a:solidFill>
                  <a:srgbClr val="009900"/>
                </a:solidFill>
              </a:rPr>
              <a:t> t-test /</a:t>
            </a:r>
          </a:p>
          <a:p>
            <a:pPr algn="ctr"/>
            <a:r>
              <a:rPr lang="cs-CZ" sz="1200" b="1" dirty="0" smtClean="0">
                <a:solidFill>
                  <a:srgbClr val="009900"/>
                </a:solidFill>
              </a:rPr>
              <a:t>z-test</a:t>
            </a:r>
            <a:endParaRPr lang="cs-CZ" sz="1200" b="1" dirty="0">
              <a:solidFill>
                <a:srgbClr val="009900"/>
              </a:solidFill>
            </a:endParaRPr>
          </a:p>
        </p:txBody>
      </p:sp>
      <p:cxnSp>
        <p:nvCxnSpPr>
          <p:cNvPr id="86" name="Pravoúhlá spojovací čára 85"/>
          <p:cNvCxnSpPr>
            <a:stCxn id="57" idx="2"/>
            <a:endCxn id="64" idx="0"/>
          </p:cNvCxnSpPr>
          <p:nvPr/>
        </p:nvCxnSpPr>
        <p:spPr>
          <a:xfrm rot="5400000">
            <a:off x="3411133" y="982249"/>
            <a:ext cx="285752" cy="203598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ravoúhlá spojovací čára 95"/>
          <p:cNvCxnSpPr>
            <a:stCxn id="57" idx="2"/>
            <a:endCxn id="69" idx="0"/>
          </p:cNvCxnSpPr>
          <p:nvPr/>
        </p:nvCxnSpPr>
        <p:spPr>
          <a:xfrm rot="16200000" flipH="1">
            <a:off x="5415312" y="1014052"/>
            <a:ext cx="285873" cy="197249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šipka 97"/>
          <p:cNvCxnSpPr>
            <a:stCxn id="64" idx="2"/>
            <a:endCxn id="68" idx="0"/>
          </p:cNvCxnSpPr>
          <p:nvPr/>
        </p:nvCxnSpPr>
        <p:spPr>
          <a:xfrm rot="5400000">
            <a:off x="2449108" y="2518025"/>
            <a:ext cx="17381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šipka 99"/>
          <p:cNvCxnSpPr>
            <a:stCxn id="69" idx="2"/>
            <a:endCxn id="70" idx="0"/>
          </p:cNvCxnSpPr>
          <p:nvPr/>
        </p:nvCxnSpPr>
        <p:spPr>
          <a:xfrm rot="5400000">
            <a:off x="6457587" y="2518146"/>
            <a:ext cx="17381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ovací šipka 101"/>
          <p:cNvCxnSpPr>
            <a:stCxn id="64" idx="3"/>
            <a:endCxn id="69" idx="1"/>
          </p:cNvCxnSpPr>
          <p:nvPr/>
        </p:nvCxnSpPr>
        <p:spPr>
          <a:xfrm>
            <a:off x="3428992" y="2287116"/>
            <a:ext cx="2222529" cy="12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ravoúhlá spojovací čára 103"/>
          <p:cNvCxnSpPr>
            <a:stCxn id="68" idx="2"/>
            <a:endCxn id="59" idx="0"/>
          </p:cNvCxnSpPr>
          <p:nvPr/>
        </p:nvCxnSpPr>
        <p:spPr>
          <a:xfrm rot="16200000" flipH="1">
            <a:off x="3375413" y="2089537"/>
            <a:ext cx="357190" cy="203598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ravoúhlá spojovací čára 105"/>
          <p:cNvCxnSpPr>
            <a:stCxn id="70" idx="2"/>
            <a:endCxn id="59" idx="0"/>
          </p:cNvCxnSpPr>
          <p:nvPr/>
        </p:nvCxnSpPr>
        <p:spPr>
          <a:xfrm rot="5400000">
            <a:off x="5379714" y="2121341"/>
            <a:ext cx="357069" cy="197249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ravoúhlá spojovací čára 109"/>
          <p:cNvCxnSpPr>
            <a:stCxn id="59" idx="2"/>
            <a:endCxn id="71" idx="0"/>
          </p:cNvCxnSpPr>
          <p:nvPr/>
        </p:nvCxnSpPr>
        <p:spPr>
          <a:xfrm rot="5400000">
            <a:off x="3324728" y="2594454"/>
            <a:ext cx="269850" cy="222469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ravoúhlá spojovací čára 111"/>
          <p:cNvCxnSpPr>
            <a:stCxn id="59" idx="2"/>
            <a:endCxn id="72" idx="0"/>
          </p:cNvCxnSpPr>
          <p:nvPr/>
        </p:nvCxnSpPr>
        <p:spPr>
          <a:xfrm rot="16200000" flipH="1">
            <a:off x="5560295" y="2583580"/>
            <a:ext cx="269971" cy="224656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ravoúhlá spojovací čára 113"/>
          <p:cNvCxnSpPr>
            <a:stCxn id="72" idx="2"/>
            <a:endCxn id="83" idx="0"/>
          </p:cNvCxnSpPr>
          <p:nvPr/>
        </p:nvCxnSpPr>
        <p:spPr>
          <a:xfrm rot="5400000">
            <a:off x="6639877" y="4305983"/>
            <a:ext cx="357069" cy="3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stCxn id="71" idx="2"/>
            <a:endCxn id="74" idx="0"/>
          </p:cNvCxnSpPr>
          <p:nvPr/>
        </p:nvCxnSpPr>
        <p:spPr>
          <a:xfrm rot="5400000">
            <a:off x="2267917" y="4206867"/>
            <a:ext cx="15877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šipka 119"/>
          <p:cNvCxnSpPr>
            <a:stCxn id="74" idx="2"/>
            <a:endCxn id="75" idx="0"/>
          </p:cNvCxnSpPr>
          <p:nvPr/>
        </p:nvCxnSpPr>
        <p:spPr>
          <a:xfrm rot="5400000">
            <a:off x="2275868" y="4643446"/>
            <a:ext cx="142876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ravoúhlá spojovací čára 121"/>
          <p:cNvCxnSpPr>
            <a:stCxn id="75" idx="2"/>
            <a:endCxn id="76" idx="0"/>
          </p:cNvCxnSpPr>
          <p:nvPr/>
        </p:nvCxnSpPr>
        <p:spPr>
          <a:xfrm rot="5400000">
            <a:off x="1562542" y="4501502"/>
            <a:ext cx="285631" cy="128389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ravoúhlá spojovací čára 123"/>
          <p:cNvCxnSpPr>
            <a:stCxn id="75" idx="2"/>
            <a:endCxn id="78" idx="0"/>
          </p:cNvCxnSpPr>
          <p:nvPr/>
        </p:nvCxnSpPr>
        <p:spPr>
          <a:xfrm rot="16200000" flipH="1">
            <a:off x="2832463" y="4515479"/>
            <a:ext cx="285752" cy="125606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šipka 125"/>
          <p:cNvCxnSpPr>
            <a:stCxn id="76" idx="2"/>
            <a:endCxn id="80" idx="0"/>
          </p:cNvCxnSpPr>
          <p:nvPr/>
        </p:nvCxnSpPr>
        <p:spPr>
          <a:xfrm>
            <a:off x="1063408" y="5572019"/>
            <a:ext cx="179" cy="14299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ovací šipka 127"/>
          <p:cNvCxnSpPr>
            <a:stCxn id="78" idx="2"/>
            <a:endCxn id="82" idx="0"/>
          </p:cNvCxnSpPr>
          <p:nvPr/>
        </p:nvCxnSpPr>
        <p:spPr>
          <a:xfrm>
            <a:off x="3603372" y="5572140"/>
            <a:ext cx="2501" cy="14287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Levá složená závorka 128"/>
          <p:cNvSpPr/>
          <p:nvPr/>
        </p:nvSpPr>
        <p:spPr>
          <a:xfrm rot="10800000">
            <a:off x="7516860" y="1873266"/>
            <a:ext cx="357190" cy="1285884"/>
          </a:xfrm>
          <a:prstGeom prst="leftBrac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0" name="TextovéPole 129"/>
          <p:cNvSpPr txBox="1"/>
          <p:nvPr/>
        </p:nvSpPr>
        <p:spPr>
          <a:xfrm>
            <a:off x="7921634" y="2365502"/>
            <a:ext cx="992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Opakování</a:t>
            </a:r>
            <a:endParaRPr lang="cs-CZ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3" name="TextovéPole 132"/>
          <p:cNvSpPr txBox="1"/>
          <p:nvPr/>
        </p:nvSpPr>
        <p:spPr>
          <a:xfrm>
            <a:off x="6929454" y="585789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sp>
        <p:nvSpPr>
          <p:cNvPr id="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7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228600"/>
            <a:ext cx="8785101" cy="758825"/>
          </a:xfrm>
        </p:spPr>
        <p:txBody>
          <a:bodyPr anchor="ctr"/>
          <a:lstStyle/>
          <a:p>
            <a:pPr eaLnBrk="1" hangingPunct="1"/>
            <a:r>
              <a:rPr lang="cs-CZ" dirty="0" err="1" smtClean="0"/>
              <a:t>Dvouvýběrové</a:t>
            </a:r>
            <a:r>
              <a:rPr lang="cs-CZ" dirty="0" smtClean="0"/>
              <a:t> testy: nepárový vs. párový design</a:t>
            </a:r>
          </a:p>
        </p:txBody>
      </p:sp>
      <p:sp>
        <p:nvSpPr>
          <p:cNvPr id="2053" name="AutoShape 3"/>
          <p:cNvSpPr>
            <a:spLocks noChangeArrowheads="1"/>
          </p:cNvSpPr>
          <p:nvPr/>
        </p:nvSpPr>
        <p:spPr bwMode="auto">
          <a:xfrm>
            <a:off x="683642" y="1772816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b="1" i="0" u="sng" dirty="0">
                <a:latin typeface="+mj-lt"/>
              </a:rPr>
              <a:t>Nepárový design</a:t>
            </a:r>
          </a:p>
        </p:txBody>
      </p:sp>
      <p:sp>
        <p:nvSpPr>
          <p:cNvPr id="2054" name="AutoShape 4"/>
          <p:cNvSpPr>
            <a:spLocks noChangeArrowheads="1"/>
          </p:cNvSpPr>
          <p:nvPr/>
        </p:nvSpPr>
        <p:spPr bwMode="auto">
          <a:xfrm>
            <a:off x="683642" y="3284984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b="1" i="0" u="sng" dirty="0">
                <a:latin typeface="+mj-lt"/>
              </a:rPr>
              <a:t>Párový design</a:t>
            </a:r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324594" y="2204864"/>
            <a:ext cx="6263630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0" i="0" dirty="0">
                <a:latin typeface="+mj-lt"/>
              </a:rPr>
              <a:t>Skupiny srovnávaných dat jsou na </a:t>
            </a:r>
            <a:r>
              <a:rPr lang="cs-CZ" sz="1600" b="1" i="0" dirty="0">
                <a:latin typeface="+mj-lt"/>
              </a:rPr>
              <a:t>sobě zcela nezávislé </a:t>
            </a:r>
            <a:r>
              <a:rPr lang="cs-CZ" sz="1600" b="0" i="0" dirty="0">
                <a:latin typeface="+mj-lt"/>
              </a:rPr>
              <a:t>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0" i="0" dirty="0">
                <a:latin typeface="+mj-lt"/>
              </a:rPr>
              <a:t>Při výpočtu je nezbytné brát v úvahu charakteristiky obou skupin </a:t>
            </a:r>
            <a:r>
              <a:rPr lang="cs-CZ" sz="1600" b="0" i="0" dirty="0" smtClean="0">
                <a:latin typeface="+mj-lt"/>
              </a:rPr>
              <a:t>dat.</a:t>
            </a:r>
            <a:endParaRPr lang="cs-CZ" sz="1600" i="0" dirty="0">
              <a:latin typeface="+mj-lt"/>
            </a:endParaRPr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323528" y="3717032"/>
            <a:ext cx="5760640" cy="191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0" i="0" dirty="0">
                <a:latin typeface="+mj-lt"/>
              </a:rPr>
              <a:t>Mezi objekty v srovnávaných skupinách </a:t>
            </a:r>
            <a:r>
              <a:rPr lang="cs-CZ" sz="1600" b="1" i="0" dirty="0">
                <a:latin typeface="+mj-lt"/>
              </a:rPr>
              <a:t>existuje vazba</a:t>
            </a:r>
            <a:r>
              <a:rPr lang="cs-CZ" sz="1600" b="0" i="0" dirty="0">
                <a:latin typeface="+mj-lt"/>
              </a:rPr>
              <a:t>, daná např. člověkem před a po operaci, </a:t>
            </a:r>
            <a:r>
              <a:rPr lang="cs-CZ" sz="1600" b="0" i="0" dirty="0" smtClean="0">
                <a:latin typeface="+mj-lt"/>
              </a:rPr>
              <a:t>před a po dietě atd</a:t>
            </a:r>
            <a:r>
              <a:rPr lang="cs-CZ" sz="1600" b="0" i="0" dirty="0">
                <a:latin typeface="+mj-lt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dirty="0"/>
              <a:t>Oba soubory musí mít </a:t>
            </a:r>
            <a:r>
              <a:rPr lang="cs-CZ" sz="1600" b="1" dirty="0"/>
              <a:t>shodný počet hodnot</a:t>
            </a:r>
            <a:r>
              <a:rPr lang="cs-CZ" sz="1600" dirty="0"/>
              <a:t>, protože všechna měření v jednom souboru musí být spárována s měřením v druhém souboru. </a:t>
            </a:r>
            <a:endParaRPr lang="cs-CZ" sz="16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0" i="0" dirty="0" smtClean="0">
                <a:latin typeface="+mj-lt"/>
              </a:rPr>
              <a:t>Test </a:t>
            </a:r>
            <a:r>
              <a:rPr lang="cs-CZ" sz="1600" b="0" i="0" dirty="0">
                <a:latin typeface="+mj-lt"/>
              </a:rPr>
              <a:t>je </a:t>
            </a:r>
            <a:r>
              <a:rPr lang="cs-CZ" sz="1600" b="0" i="0" dirty="0" smtClean="0">
                <a:latin typeface="+mj-lt"/>
              </a:rPr>
              <a:t>prováděn </a:t>
            </a:r>
            <a:r>
              <a:rPr lang="cs-CZ" sz="1600" b="0" i="0" dirty="0">
                <a:latin typeface="+mj-lt"/>
              </a:rPr>
              <a:t>na diferencích skupin, nikoliv na jejich původních </a:t>
            </a:r>
            <a:r>
              <a:rPr lang="cs-CZ" sz="1600" b="0" i="0" dirty="0" smtClean="0">
                <a:latin typeface="+mj-lt"/>
              </a:rPr>
              <a:t>datech.</a:t>
            </a:r>
            <a:endParaRPr lang="cs-CZ" sz="1600" b="0" i="0" dirty="0">
              <a:latin typeface="+mj-lt"/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>
            <p:extLst/>
          </p:nvPr>
        </p:nvGraphicFramePr>
        <p:xfrm>
          <a:off x="7117990" y="1948770"/>
          <a:ext cx="1558466" cy="1618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r:id="rId4" imgW="2950000" imgH="3070000" progId="">
                  <p:embed/>
                </p:oleObj>
              </mc:Choice>
              <mc:Fallback>
                <p:oleObj r:id="rId4" imgW="2950000" imgH="3070000" progId="">
                  <p:embed/>
                  <p:pic>
                    <p:nvPicPr>
                      <p:cNvPr id="205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7990" y="1948770"/>
                        <a:ext cx="1558466" cy="161831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67391" y="4005064"/>
            <a:ext cx="2497222" cy="89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23280" y="1475492"/>
            <a:ext cx="8281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 i="0" dirty="0"/>
              <a:t>Srovnávají navzájem dva vzorky (</a:t>
            </a:r>
            <a:r>
              <a:rPr lang="cs-CZ" b="1" i="0" dirty="0" err="1"/>
              <a:t>two</a:t>
            </a:r>
            <a:r>
              <a:rPr lang="cs-CZ" b="1" i="0" dirty="0"/>
              <a:t> sample, </a:t>
            </a:r>
            <a:r>
              <a:rPr lang="cs-CZ" b="1" i="0" dirty="0" err="1"/>
              <a:t>dvouvýběrové</a:t>
            </a:r>
            <a:r>
              <a:rPr lang="cs-CZ" b="1" i="0" dirty="0"/>
              <a:t> testy</a:t>
            </a:r>
            <a:r>
              <a:rPr lang="cs-CZ" b="1" i="0" dirty="0" smtClean="0"/>
              <a:t>)</a:t>
            </a:r>
            <a:endParaRPr lang="cs-CZ" b="1" i="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23279" y="5661248"/>
            <a:ext cx="86413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 i="0" dirty="0" smtClean="0"/>
              <a:t>Pro srovnání tří a více vzorků nezávislých dat použijeme analýzu rozptylu 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i="0" dirty="0" smtClean="0"/>
              <a:t>ANOVA (případně </a:t>
            </a:r>
            <a:r>
              <a:rPr lang="cs-CZ" b="1" i="0" dirty="0" err="1" smtClean="0"/>
              <a:t>neparametrickou</a:t>
            </a:r>
            <a:r>
              <a:rPr lang="cs-CZ" b="1" i="0" dirty="0" smtClean="0"/>
              <a:t> variantu </a:t>
            </a:r>
            <a:r>
              <a:rPr lang="cs-CZ" b="1" i="0" dirty="0" err="1" smtClean="0"/>
              <a:t>Kruskalův-Wallisův</a:t>
            </a:r>
            <a:r>
              <a:rPr lang="cs-CZ" b="1" i="0" dirty="0" smtClean="0"/>
              <a:t> test)</a:t>
            </a:r>
            <a:endParaRPr lang="cs-CZ" b="1" i="0" dirty="0"/>
          </a:p>
        </p:txBody>
      </p:sp>
      <p:sp>
        <p:nvSpPr>
          <p:cNvPr id="1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53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3200" dirty="0" smtClean="0"/>
              <a:t>Schéma při testování pomocí párových testů</a:t>
            </a:r>
          </a:p>
        </p:txBody>
      </p:sp>
      <p:grpSp>
        <p:nvGrpSpPr>
          <p:cNvPr id="2" name="Skupina 60"/>
          <p:cNvGrpSpPr/>
          <p:nvPr/>
        </p:nvGrpSpPr>
        <p:grpSpPr>
          <a:xfrm>
            <a:off x="3276000" y="1790057"/>
            <a:ext cx="2592000" cy="1255504"/>
            <a:chOff x="4032300" y="1643050"/>
            <a:chExt cx="2592000" cy="1255504"/>
          </a:xfrm>
        </p:grpSpPr>
        <p:sp>
          <p:nvSpPr>
            <p:cNvPr id="57" name="Obdélník 56"/>
            <p:cNvSpPr/>
            <p:nvPr/>
          </p:nvSpPr>
          <p:spPr>
            <a:xfrm>
              <a:off x="4788300" y="1643050"/>
              <a:ext cx="1080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</a:rPr>
                <a:t>Data</a:t>
              </a:r>
              <a:endParaRPr lang="cs-CZ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032300" y="2214554"/>
              <a:ext cx="2592000" cy="684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Normální rozdělení?</a:t>
              </a:r>
            </a:p>
            <a:p>
              <a:pPr algn="ctr"/>
              <a:r>
                <a:rPr lang="cs-CZ" sz="1600" dirty="0" smtClean="0">
                  <a:solidFill>
                    <a:schemeClr val="tx1"/>
                  </a:solidFill>
                </a:rPr>
                <a:t>(normální rozdělení </a:t>
              </a:r>
              <a:r>
                <a:rPr lang="cs-CZ" sz="1600" u="sng" dirty="0" smtClean="0">
                  <a:solidFill>
                    <a:srgbClr val="FF0000"/>
                  </a:solidFill>
                </a:rPr>
                <a:t>diferencí!</a:t>
              </a:r>
              <a:r>
                <a:rPr lang="cs-CZ" sz="1600" dirty="0" smtClean="0">
                  <a:solidFill>
                    <a:schemeClr val="tx1"/>
                  </a:solidFill>
                </a:rPr>
                <a:t>)</a:t>
              </a:r>
              <a:endParaRPr lang="cs-CZ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Obdélník 70"/>
          <p:cNvSpPr/>
          <p:nvPr/>
        </p:nvSpPr>
        <p:spPr>
          <a:xfrm>
            <a:off x="1807306" y="3837233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6278561" y="3837354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6032443" y="4574126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rgbClr val="009900"/>
                </a:solidFill>
              </a:rPr>
              <a:t>Párový t-test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10" name="Pravoúhlá spojovací čára 109"/>
          <p:cNvCxnSpPr>
            <a:endCxn id="71" idx="0"/>
          </p:cNvCxnSpPr>
          <p:nvPr/>
        </p:nvCxnSpPr>
        <p:spPr>
          <a:xfrm rot="5400000">
            <a:off x="3063817" y="2329050"/>
            <a:ext cx="791672" cy="222469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ravoúhlá spojovací čára 111"/>
          <p:cNvCxnSpPr>
            <a:endCxn id="72" idx="0"/>
          </p:cNvCxnSpPr>
          <p:nvPr/>
        </p:nvCxnSpPr>
        <p:spPr>
          <a:xfrm rot="16200000" flipH="1">
            <a:off x="5299384" y="2318176"/>
            <a:ext cx="791793" cy="224656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stCxn id="71" idx="2"/>
          </p:cNvCxnSpPr>
          <p:nvPr/>
        </p:nvCxnSpPr>
        <p:spPr>
          <a:xfrm rot="16200000" flipH="1">
            <a:off x="2124705" y="4345586"/>
            <a:ext cx="44520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délník 41"/>
          <p:cNvSpPr/>
          <p:nvPr/>
        </p:nvSpPr>
        <p:spPr>
          <a:xfrm>
            <a:off x="1559728" y="4580246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400" b="1" dirty="0" smtClean="0">
                <a:solidFill>
                  <a:srgbClr val="0000FF"/>
                </a:solidFill>
              </a:rPr>
              <a:t>Párový </a:t>
            </a:r>
            <a:r>
              <a:rPr lang="cs-CZ" sz="14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400" b="1" dirty="0" smtClean="0">
                <a:solidFill>
                  <a:srgbClr val="0000FF"/>
                </a:solidFill>
              </a:rPr>
              <a:t> test / znaménkový test</a:t>
            </a: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46" name="Pravoúhlá spojovací čára 45"/>
          <p:cNvCxnSpPr/>
          <p:nvPr/>
        </p:nvCxnSpPr>
        <p:spPr>
          <a:xfrm rot="5400000">
            <a:off x="6595361" y="4346306"/>
            <a:ext cx="446400" cy="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ravoúhlá spojovací čára 80"/>
          <p:cNvCxnSpPr/>
          <p:nvPr/>
        </p:nvCxnSpPr>
        <p:spPr>
          <a:xfrm rot="5400000">
            <a:off x="4429124" y="2218685"/>
            <a:ext cx="285752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6929454" y="585789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sp>
        <p:nvSpPr>
          <p:cNvPr id="1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89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3200" dirty="0" smtClean="0"/>
              <a:t>Schéma při testování 2 a více skupin</a:t>
            </a:r>
          </a:p>
        </p:txBody>
      </p:sp>
      <p:grpSp>
        <p:nvGrpSpPr>
          <p:cNvPr id="2" name="Skupina 60"/>
          <p:cNvGrpSpPr/>
          <p:nvPr/>
        </p:nvGrpSpPr>
        <p:grpSpPr>
          <a:xfrm>
            <a:off x="2911475" y="1500174"/>
            <a:ext cx="3100685" cy="857256"/>
            <a:chOff x="4032300" y="1643050"/>
            <a:chExt cx="2592000" cy="857256"/>
          </a:xfrm>
        </p:grpSpPr>
        <p:sp>
          <p:nvSpPr>
            <p:cNvPr id="57" name="Obdélník 56"/>
            <p:cNvSpPr/>
            <p:nvPr/>
          </p:nvSpPr>
          <p:spPr>
            <a:xfrm>
              <a:off x="4788300" y="1643050"/>
              <a:ext cx="1080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b="1" dirty="0" smtClean="0">
                  <a:solidFill>
                    <a:schemeClr val="tx1"/>
                  </a:solidFill>
                </a:rPr>
                <a:t>Data</a:t>
              </a:r>
              <a:endParaRPr lang="cs-CZ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032300" y="2214554"/>
              <a:ext cx="2592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Normální rozdělení v rámci skupin?</a:t>
              </a:r>
              <a:endParaRPr lang="cs-CZ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1" name="Obdélník 70"/>
          <p:cNvSpPr/>
          <p:nvPr/>
        </p:nvSpPr>
        <p:spPr>
          <a:xfrm>
            <a:off x="1807306" y="2643182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2" name="Obdélník 71"/>
          <p:cNvSpPr/>
          <p:nvPr/>
        </p:nvSpPr>
        <p:spPr>
          <a:xfrm>
            <a:off x="6278561" y="2643303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1051306" y="3095542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Logaritmická transformace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75" name="Obdélník 74"/>
          <p:cNvSpPr/>
          <p:nvPr/>
        </p:nvSpPr>
        <p:spPr>
          <a:xfrm>
            <a:off x="827584" y="3524170"/>
            <a:ext cx="306127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>
                <a:solidFill>
                  <a:srgbClr val="FF0000"/>
                </a:solidFill>
              </a:rPr>
              <a:t>Normální rozdělení v rámci skupin?</a:t>
            </a:r>
          </a:p>
        </p:txBody>
      </p:sp>
      <p:sp>
        <p:nvSpPr>
          <p:cNvPr id="76" name="Obdélník 75"/>
          <p:cNvSpPr/>
          <p:nvPr/>
        </p:nvSpPr>
        <p:spPr>
          <a:xfrm>
            <a:off x="523408" y="4095553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3063372" y="4095674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3714744" y="5683212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Dvouvýběrový</a:t>
            </a:r>
            <a:r>
              <a:rPr lang="cs-CZ" sz="1100" b="1" dirty="0" smtClean="0">
                <a:solidFill>
                  <a:srgbClr val="009900"/>
                </a:solidFill>
              </a:rPr>
              <a:t> t-test, ANOVA </a:t>
            </a:r>
            <a:r>
              <a:rPr lang="cs-CZ" sz="1100" dirty="0" smtClean="0">
                <a:solidFill>
                  <a:schemeClr val="tx1"/>
                </a:solidFill>
              </a:rPr>
              <a:t>na transformovaných datech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6929454" y="4429132"/>
            <a:ext cx="1571636" cy="50006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Dvouvýběrový</a:t>
            </a:r>
            <a:r>
              <a:rPr lang="cs-CZ" sz="1100" b="1" dirty="0" smtClean="0">
                <a:solidFill>
                  <a:srgbClr val="009900"/>
                </a:solidFill>
              </a:rPr>
              <a:t> t-test, ANOVA</a:t>
            </a:r>
            <a:endParaRPr lang="cs-CZ" sz="1100" b="1" dirty="0">
              <a:solidFill>
                <a:srgbClr val="009900"/>
              </a:solidFill>
            </a:endParaRPr>
          </a:p>
        </p:txBody>
      </p:sp>
      <p:cxnSp>
        <p:nvCxnSpPr>
          <p:cNvPr id="110" name="Pravoúhlá spojovací čára 109"/>
          <p:cNvCxnSpPr>
            <a:stCxn id="59" idx="2"/>
            <a:endCxn id="71" idx="0"/>
          </p:cNvCxnSpPr>
          <p:nvPr/>
        </p:nvCxnSpPr>
        <p:spPr>
          <a:xfrm rot="5400000">
            <a:off x="3261686" y="1443050"/>
            <a:ext cx="285752" cy="211451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ravoúhlá spojovací čára 111"/>
          <p:cNvCxnSpPr>
            <a:stCxn id="59" idx="2"/>
            <a:endCxn id="72" idx="0"/>
          </p:cNvCxnSpPr>
          <p:nvPr/>
        </p:nvCxnSpPr>
        <p:spPr>
          <a:xfrm rot="16200000" flipH="1">
            <a:off x="5497253" y="1321994"/>
            <a:ext cx="285873" cy="235674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stCxn id="71" idx="2"/>
            <a:endCxn id="74" idx="0"/>
          </p:cNvCxnSpPr>
          <p:nvPr/>
        </p:nvCxnSpPr>
        <p:spPr>
          <a:xfrm rot="5400000">
            <a:off x="2264002" y="3012238"/>
            <a:ext cx="16660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šipka 119"/>
          <p:cNvCxnSpPr>
            <a:stCxn id="74" idx="2"/>
            <a:endCxn id="75" idx="0"/>
          </p:cNvCxnSpPr>
          <p:nvPr/>
        </p:nvCxnSpPr>
        <p:spPr>
          <a:xfrm>
            <a:off x="2347306" y="3381294"/>
            <a:ext cx="10913" cy="14287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ravoúhlá spojovací čára 121"/>
          <p:cNvCxnSpPr>
            <a:stCxn id="75" idx="2"/>
            <a:endCxn id="76" idx="0"/>
          </p:cNvCxnSpPr>
          <p:nvPr/>
        </p:nvCxnSpPr>
        <p:spPr>
          <a:xfrm rot="5400000">
            <a:off x="1567999" y="3305332"/>
            <a:ext cx="285631" cy="129481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ravoúhlá spojovací čára 123"/>
          <p:cNvCxnSpPr>
            <a:stCxn id="75" idx="2"/>
            <a:endCxn id="78" idx="0"/>
          </p:cNvCxnSpPr>
          <p:nvPr/>
        </p:nvCxnSpPr>
        <p:spPr>
          <a:xfrm rot="16200000" flipH="1">
            <a:off x="2837919" y="3330221"/>
            <a:ext cx="285752" cy="12451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5520096" y="3047957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 smtClean="0">
                <a:solidFill>
                  <a:srgbClr val="FF0000"/>
                </a:solidFill>
              </a:rPr>
              <a:t>Homogenita rozptylů?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397273" y="3643314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7175272" y="3643435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5151455" y="4429132"/>
            <a:ext cx="1571636" cy="50006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Mannův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Whitneyho</a:t>
            </a:r>
            <a:r>
              <a:rPr lang="cs-CZ" sz="1100" b="1" dirty="0" smtClean="0">
                <a:solidFill>
                  <a:srgbClr val="0000FF"/>
                </a:solidFill>
              </a:rPr>
              <a:t> test, </a:t>
            </a:r>
            <a:r>
              <a:rPr lang="cs-CZ" sz="1100" b="1" dirty="0" err="1" smtClean="0">
                <a:solidFill>
                  <a:srgbClr val="0000FF"/>
                </a:solidFill>
              </a:rPr>
              <a:t>Kruskalův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</a:t>
            </a:r>
            <a:r>
              <a:rPr lang="cs-CZ" sz="1100" b="1" dirty="0" smtClean="0">
                <a:solidFill>
                  <a:srgbClr val="009900"/>
                </a:solidFill>
              </a:rPr>
              <a:t>*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2305686" y="4572008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 smtClean="0">
                <a:solidFill>
                  <a:srgbClr val="FF0000"/>
                </a:solidFill>
              </a:rPr>
              <a:t>Homogenita rozptylů?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2134978" y="5167365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NE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960862" y="5167486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ANO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1889160" y="5683212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Mannův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Whitneyho</a:t>
            </a:r>
            <a:r>
              <a:rPr lang="cs-CZ" sz="1100" b="1" dirty="0" smtClean="0">
                <a:solidFill>
                  <a:srgbClr val="0000FF"/>
                </a:solidFill>
              </a:rPr>
              <a:t> test, </a:t>
            </a:r>
            <a:r>
              <a:rPr lang="cs-CZ" sz="1100" b="1" dirty="0" err="1" smtClean="0">
                <a:solidFill>
                  <a:srgbClr val="0000FF"/>
                </a:solidFill>
              </a:rPr>
              <a:t>Kruskalův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</a:t>
            </a:r>
            <a:br>
              <a:rPr lang="cs-CZ" sz="1100" b="1" dirty="0" smtClean="0">
                <a:solidFill>
                  <a:srgbClr val="0000FF"/>
                </a:solidFill>
              </a:rPr>
            </a:br>
            <a:r>
              <a:rPr lang="cs-CZ" sz="1100" dirty="0" smtClean="0">
                <a:solidFill>
                  <a:schemeClr val="tx1"/>
                </a:solidFill>
              </a:rPr>
              <a:t>na původních datech </a:t>
            </a:r>
            <a:r>
              <a:rPr lang="cs-CZ" sz="1100" dirty="0" smtClean="0">
                <a:solidFill>
                  <a:srgbClr val="009900"/>
                </a:solidFill>
              </a:rPr>
              <a:t>*</a:t>
            </a:r>
            <a:endParaRPr lang="cs-CZ" sz="1100" dirty="0">
              <a:solidFill>
                <a:srgbClr val="0099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277769" y="4786322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00FF"/>
                </a:solidFill>
              </a:rPr>
              <a:t>Mannův-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Whitneyův</a:t>
            </a:r>
            <a:r>
              <a:rPr lang="cs-CZ" sz="1100" b="1" dirty="0" smtClean="0">
                <a:solidFill>
                  <a:srgbClr val="0000FF"/>
                </a:solidFill>
              </a:rPr>
              <a:t> </a:t>
            </a:r>
            <a:r>
              <a:rPr lang="cs-CZ" sz="1100" b="1" dirty="0" smtClean="0">
                <a:solidFill>
                  <a:srgbClr val="0000FF"/>
                </a:solidFill>
              </a:rPr>
              <a:t>test, </a:t>
            </a:r>
            <a:r>
              <a:rPr lang="cs-CZ" sz="1100" b="1" dirty="0" err="1" smtClean="0">
                <a:solidFill>
                  <a:srgbClr val="0000FF"/>
                </a:solidFill>
              </a:rPr>
              <a:t>Kruskalův-Wallisův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</a:t>
            </a:r>
            <a:br>
              <a:rPr lang="cs-CZ" sz="1100" b="1" dirty="0" smtClean="0">
                <a:solidFill>
                  <a:srgbClr val="0000FF"/>
                </a:solidFill>
              </a:rPr>
            </a:br>
            <a:r>
              <a:rPr lang="cs-CZ" sz="1100" dirty="0" smtClean="0">
                <a:solidFill>
                  <a:schemeClr val="tx1"/>
                </a:solidFill>
              </a:rPr>
              <a:t>na původních datech</a:t>
            </a:r>
            <a:endParaRPr lang="cs-CZ" sz="1100" dirty="0">
              <a:solidFill>
                <a:schemeClr val="tx1"/>
              </a:solidFill>
            </a:endParaRPr>
          </a:p>
        </p:txBody>
      </p:sp>
      <p:cxnSp>
        <p:nvCxnSpPr>
          <p:cNvPr id="46" name="Pravoúhlá spojovací čára 45"/>
          <p:cNvCxnSpPr>
            <a:stCxn id="72" idx="2"/>
            <a:endCxn id="35" idx="0"/>
          </p:cNvCxnSpPr>
          <p:nvPr/>
        </p:nvCxnSpPr>
        <p:spPr>
          <a:xfrm rot="5400000">
            <a:off x="6757878" y="2987274"/>
            <a:ext cx="118902" cy="2465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ravoúhlá spojovací čára 47"/>
          <p:cNvCxnSpPr>
            <a:stCxn id="35" idx="2"/>
            <a:endCxn id="36" idx="0"/>
          </p:cNvCxnSpPr>
          <p:nvPr/>
        </p:nvCxnSpPr>
        <p:spPr>
          <a:xfrm rot="5400000">
            <a:off x="6221883" y="3049100"/>
            <a:ext cx="309605" cy="8788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ravoúhlá spojovací čára 49"/>
          <p:cNvCxnSpPr>
            <a:stCxn id="35" idx="2"/>
            <a:endCxn id="37" idx="0"/>
          </p:cNvCxnSpPr>
          <p:nvPr/>
        </p:nvCxnSpPr>
        <p:spPr>
          <a:xfrm rot="16200000" flipH="1">
            <a:off x="7110821" y="3038984"/>
            <a:ext cx="309726" cy="89917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ravoúhlá spojovací čára 51"/>
          <p:cNvCxnSpPr>
            <a:stCxn id="76" idx="2"/>
            <a:endCxn id="44" idx="0"/>
          </p:cNvCxnSpPr>
          <p:nvPr/>
        </p:nvCxnSpPr>
        <p:spPr>
          <a:xfrm rot="16200000" flipH="1">
            <a:off x="860989" y="4583723"/>
            <a:ext cx="405017" cy="17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ravoúhlá spojovací čára 53"/>
          <p:cNvCxnSpPr>
            <a:stCxn id="78" idx="2"/>
            <a:endCxn id="39" idx="0"/>
          </p:cNvCxnSpPr>
          <p:nvPr/>
        </p:nvCxnSpPr>
        <p:spPr>
          <a:xfrm rot="5400000">
            <a:off x="3507238" y="4475874"/>
            <a:ext cx="190582" cy="16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ravoúhlá spojovací čára 55"/>
          <p:cNvCxnSpPr>
            <a:stCxn id="36" idx="2"/>
            <a:endCxn id="38" idx="0"/>
          </p:cNvCxnSpPr>
          <p:nvPr/>
        </p:nvCxnSpPr>
        <p:spPr>
          <a:xfrm rot="5400000">
            <a:off x="5687240" y="4179099"/>
            <a:ext cx="500066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ravoúhlá spojovací čára 59"/>
          <p:cNvCxnSpPr>
            <a:stCxn id="37" idx="2"/>
            <a:endCxn id="83" idx="0"/>
          </p:cNvCxnSpPr>
          <p:nvPr/>
        </p:nvCxnSpPr>
        <p:spPr>
          <a:xfrm rot="5400000">
            <a:off x="7465300" y="4179159"/>
            <a:ext cx="499945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ravoúhlá spojovací čára 61"/>
          <p:cNvCxnSpPr>
            <a:stCxn id="39" idx="2"/>
            <a:endCxn id="40" idx="0"/>
          </p:cNvCxnSpPr>
          <p:nvPr/>
        </p:nvCxnSpPr>
        <p:spPr>
          <a:xfrm rot="5400000">
            <a:off x="2983530" y="4549208"/>
            <a:ext cx="309605" cy="92670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ravoúhlá spojovací čára 64"/>
          <p:cNvCxnSpPr>
            <a:stCxn id="39" idx="2"/>
            <a:endCxn id="41" idx="0"/>
          </p:cNvCxnSpPr>
          <p:nvPr/>
        </p:nvCxnSpPr>
        <p:spPr>
          <a:xfrm rot="16200000" flipH="1">
            <a:off x="3896411" y="4563035"/>
            <a:ext cx="309726" cy="89917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ravoúhlá spojovací čára 66"/>
          <p:cNvCxnSpPr>
            <a:stCxn id="40" idx="2"/>
            <a:endCxn id="42" idx="0"/>
          </p:cNvCxnSpPr>
          <p:nvPr/>
        </p:nvCxnSpPr>
        <p:spPr>
          <a:xfrm rot="5400000">
            <a:off x="2559931" y="5568164"/>
            <a:ext cx="230095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ravoúhlá spojovací čára 76"/>
          <p:cNvCxnSpPr>
            <a:stCxn id="41" idx="2"/>
            <a:endCxn id="82" idx="0"/>
          </p:cNvCxnSpPr>
          <p:nvPr/>
        </p:nvCxnSpPr>
        <p:spPr>
          <a:xfrm rot="5400000">
            <a:off x="4385725" y="5568075"/>
            <a:ext cx="229974" cy="3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ravoúhlá spojovací čára 80"/>
          <p:cNvCxnSpPr>
            <a:stCxn id="57" idx="2"/>
            <a:endCxn id="59" idx="0"/>
          </p:cNvCxnSpPr>
          <p:nvPr/>
        </p:nvCxnSpPr>
        <p:spPr>
          <a:xfrm rot="16200000" flipH="1">
            <a:off x="4318941" y="1928801"/>
            <a:ext cx="285752" cy="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6948264" y="1311151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6206553" y="5691932"/>
            <a:ext cx="2757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* Při nesplnění </a:t>
            </a:r>
            <a:r>
              <a:rPr lang="cs-CZ" sz="1200" b="1" dirty="0">
                <a:solidFill>
                  <a:srgbClr val="009900"/>
                </a:solidFill>
              </a:rPr>
              <a:t> </a:t>
            </a:r>
            <a:r>
              <a:rPr lang="cs-CZ" sz="1200" b="1" dirty="0" smtClean="0">
                <a:solidFill>
                  <a:srgbClr val="009900"/>
                </a:solidFill>
              </a:rPr>
              <a:t>předpokladu shody rozptylů mezi skupinami lze použít i parametrický t-test s </a:t>
            </a:r>
            <a:r>
              <a:rPr lang="cs-CZ" sz="1200" b="1" u="sng" dirty="0" smtClean="0">
                <a:solidFill>
                  <a:srgbClr val="009900"/>
                </a:solidFill>
              </a:rPr>
              <a:t>Welchovou korekcí</a:t>
            </a:r>
            <a:endParaRPr lang="cs-CZ" sz="1200" b="1" u="sng" dirty="0">
              <a:solidFill>
                <a:srgbClr val="009900"/>
              </a:solidFill>
            </a:endParaRPr>
          </a:p>
        </p:txBody>
      </p:sp>
      <p:sp>
        <p:nvSpPr>
          <p:cNvPr id="4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3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Korelační a regresní analýza</a:t>
            </a:r>
            <a:endParaRPr lang="cs-CZ" dirty="0" smtClean="0"/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956048"/>
            <a:ext cx="8534400" cy="3273152"/>
          </a:xfrm>
        </p:spPr>
        <p:txBody>
          <a:bodyPr/>
          <a:lstStyle/>
          <a:p>
            <a:r>
              <a:rPr lang="cs-CZ" sz="2000" b="1" dirty="0" smtClean="0"/>
              <a:t>Korelační analýza </a:t>
            </a:r>
            <a:r>
              <a:rPr lang="cs-CZ" sz="2000" dirty="0" smtClean="0"/>
              <a:t>je využívána pro vyhodnocení míry vztahu dvou spojitých proměnných. Obdobně jako jiné statistické metody, i korelace mohou být parametrické nebo neparametrické. </a:t>
            </a:r>
          </a:p>
          <a:p>
            <a:endParaRPr lang="cs-CZ" sz="2000" dirty="0" smtClean="0"/>
          </a:p>
          <a:p>
            <a:r>
              <a:rPr lang="cs-CZ" sz="2000" b="1" dirty="0" smtClean="0"/>
              <a:t>Regresní analýza </a:t>
            </a:r>
            <a:r>
              <a:rPr lang="cs-CZ" sz="2000" dirty="0" smtClean="0"/>
              <a:t>vytváří model vztahu dvou nebo více proměnných, tedy jakým způsobem jedna proměnná (vysvětlovaná) závisí na jiných proměnných (prediktorech). Regresní analýza je obdobně jako ANOVA nástrojem pro vysvětlení variability hodnocené proměnné.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7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Korelační koeficienty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b="1" dirty="0" smtClean="0"/>
              <a:t>Korelační koeficient</a:t>
            </a:r>
            <a:r>
              <a:rPr lang="cs-CZ" sz="2400" dirty="0" smtClean="0"/>
              <a:t> (</a:t>
            </a:r>
            <a:r>
              <a:rPr lang="cs-CZ" sz="2400" i="1" dirty="0" smtClean="0"/>
              <a:t>r</a:t>
            </a:r>
            <a:r>
              <a:rPr lang="cs-CZ" sz="2400" dirty="0" smtClean="0"/>
              <a:t>) – kvantifikuje míru vztahu mezi dvěma spojitými veličinami (</a:t>
            </a:r>
            <a:r>
              <a:rPr lang="cs-CZ" sz="2400" i="1" dirty="0" smtClean="0"/>
              <a:t>X</a:t>
            </a:r>
            <a:r>
              <a:rPr lang="cs-CZ" sz="2400" dirty="0" smtClean="0"/>
              <a:t> a </a:t>
            </a:r>
            <a:r>
              <a:rPr lang="cs-CZ" sz="2400" i="1" dirty="0" smtClean="0"/>
              <a:t>Y</a:t>
            </a:r>
            <a:r>
              <a:rPr lang="cs-CZ" sz="2400" dirty="0" smtClean="0"/>
              <a:t>).</a:t>
            </a:r>
          </a:p>
          <a:p>
            <a:endParaRPr lang="cs-CZ" sz="1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 smtClean="0">
                <a:solidFill>
                  <a:srgbClr val="FF0000"/>
                </a:solidFill>
              </a:rPr>
              <a:t>Pearsonův </a:t>
            </a:r>
            <a:r>
              <a:rPr lang="cs-CZ" sz="2000" b="1" dirty="0">
                <a:solidFill>
                  <a:srgbClr val="FF0000"/>
                </a:solidFill>
              </a:rPr>
              <a:t>korelační </a:t>
            </a:r>
            <a:r>
              <a:rPr lang="cs-CZ" sz="2000" b="1" dirty="0" smtClean="0">
                <a:solidFill>
                  <a:srgbClr val="FF0000"/>
                </a:solidFill>
              </a:rPr>
              <a:t>koeficient </a:t>
            </a:r>
            <a:r>
              <a:rPr lang="cs-CZ" sz="2000" b="1" dirty="0" smtClean="0">
                <a:solidFill>
                  <a:schemeClr val="tx1"/>
                </a:solidFill>
              </a:rPr>
              <a:t>– </a:t>
            </a:r>
            <a:r>
              <a:rPr lang="cs-CZ" sz="2000" dirty="0" smtClean="0">
                <a:solidFill>
                  <a:schemeClr val="tx1"/>
                </a:solidFill>
              </a:rPr>
              <a:t>parametrický, hodnotí míru lineární závislosti mezi 2 spojitými proměnnými.</a:t>
            </a:r>
            <a:endParaRPr lang="cs-CZ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 err="1" smtClean="0">
                <a:solidFill>
                  <a:srgbClr val="FF0000"/>
                </a:solidFill>
              </a:rPr>
              <a:t>Spearmanův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>
                <a:solidFill>
                  <a:srgbClr val="FF0000"/>
                </a:solidFill>
              </a:rPr>
              <a:t>korelační </a:t>
            </a:r>
            <a:r>
              <a:rPr lang="cs-CZ" sz="2000" b="1" dirty="0" smtClean="0">
                <a:solidFill>
                  <a:srgbClr val="FF0000"/>
                </a:solidFill>
              </a:rPr>
              <a:t>koeficient </a:t>
            </a:r>
            <a:r>
              <a:rPr lang="cs-CZ" sz="2000" b="1" dirty="0" smtClean="0">
                <a:solidFill>
                  <a:schemeClr val="tx1"/>
                </a:solidFill>
              </a:rPr>
              <a:t>– </a:t>
            </a:r>
            <a:r>
              <a:rPr lang="cs-CZ" sz="2000" dirty="0" err="1" smtClean="0">
                <a:solidFill>
                  <a:schemeClr val="tx1"/>
                </a:solidFill>
              </a:rPr>
              <a:t>neparametrický</a:t>
            </a:r>
            <a:r>
              <a:rPr lang="cs-CZ" sz="2000" dirty="0" smtClean="0">
                <a:solidFill>
                  <a:schemeClr val="tx1"/>
                </a:solidFill>
              </a:rPr>
              <a:t>, hodnotí míru pořadové závislosti mezi 2 spojitými proměnnými.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/>
                </a:solidFill>
              </a:rPr>
              <a:t>Hodnota </a:t>
            </a:r>
            <a:r>
              <a:rPr lang="cs-CZ" sz="2000" i="1" dirty="0" smtClean="0">
                <a:solidFill>
                  <a:schemeClr val="tx1"/>
                </a:solidFill>
              </a:rPr>
              <a:t>r</a:t>
            </a:r>
            <a:r>
              <a:rPr lang="cs-CZ" sz="2000" dirty="0" smtClean="0">
                <a:solidFill>
                  <a:schemeClr val="tx1"/>
                </a:solidFill>
              </a:rPr>
              <a:t> je kladná, když vyšší hodnoty </a:t>
            </a:r>
            <a:r>
              <a:rPr lang="cs-CZ" sz="2000" i="1" dirty="0" smtClean="0">
                <a:solidFill>
                  <a:schemeClr val="tx1"/>
                </a:solidFill>
              </a:rPr>
              <a:t>X</a:t>
            </a:r>
            <a:r>
              <a:rPr lang="cs-CZ" sz="2000" dirty="0" smtClean="0">
                <a:solidFill>
                  <a:schemeClr val="tx1"/>
                </a:solidFill>
              </a:rPr>
              <a:t> souvisí s vyššími hodnotami </a:t>
            </a:r>
            <a:r>
              <a:rPr lang="cs-CZ" sz="2000" i="1" dirty="0" smtClean="0">
                <a:solidFill>
                  <a:schemeClr val="tx1"/>
                </a:solidFill>
              </a:rPr>
              <a:t>Y</a:t>
            </a:r>
            <a:r>
              <a:rPr lang="cs-CZ" sz="2000" dirty="0" smtClean="0">
                <a:solidFill>
                  <a:schemeClr val="tx1"/>
                </a:solidFill>
              </a:rPr>
              <a:t>, naopak hodnota r je záporná, když nižší hodnoty </a:t>
            </a:r>
            <a:r>
              <a:rPr lang="cs-CZ" sz="2000" i="1" dirty="0" smtClean="0">
                <a:solidFill>
                  <a:schemeClr val="tx1"/>
                </a:solidFill>
              </a:rPr>
              <a:t>X </a:t>
            </a:r>
            <a:r>
              <a:rPr lang="cs-CZ" sz="2000" dirty="0" smtClean="0">
                <a:solidFill>
                  <a:schemeClr val="tx1"/>
                </a:solidFill>
              </a:rPr>
              <a:t>souvisí s vyššími hodnotami </a:t>
            </a:r>
            <a:r>
              <a:rPr lang="cs-CZ" sz="2000" i="1" dirty="0" smtClean="0">
                <a:solidFill>
                  <a:schemeClr val="tx1"/>
                </a:solidFill>
              </a:rPr>
              <a:t>Y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  <a:endParaRPr lang="cs-CZ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/>
                </a:solidFill>
              </a:rPr>
              <a:t>Nabývá hodnot od -1 do 1:</a:t>
            </a:r>
          </a:p>
          <a:p>
            <a:pPr marL="868363" lvl="3" indent="0">
              <a:buNone/>
            </a:pPr>
            <a:r>
              <a:rPr lang="cs-CZ" sz="1800" i="1" dirty="0" smtClean="0">
                <a:solidFill>
                  <a:schemeClr val="tx1"/>
                </a:solidFill>
              </a:rPr>
              <a:t>	r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= 0 → nekorelované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	</a:t>
            </a:r>
            <a:r>
              <a:rPr lang="cs-CZ" sz="1800" i="1" dirty="0" smtClean="0">
                <a:solidFill>
                  <a:schemeClr val="tx1"/>
                </a:solidFill>
              </a:rPr>
              <a:t>r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&gt; 0</a:t>
            </a:r>
            <a:r>
              <a:rPr lang="cs-CZ" sz="1800" dirty="0">
                <a:solidFill>
                  <a:schemeClr val="tx1"/>
                </a:solidFill>
              </a:rPr>
              <a:t> → </a:t>
            </a:r>
            <a:r>
              <a:rPr lang="en-US" sz="1800" dirty="0" err="1">
                <a:solidFill>
                  <a:schemeClr val="tx1"/>
                </a:solidFill>
              </a:rPr>
              <a:t>kladn</a:t>
            </a:r>
            <a:r>
              <a:rPr lang="cs-CZ" sz="1800" dirty="0">
                <a:solidFill>
                  <a:schemeClr val="tx1"/>
                </a:solidFill>
              </a:rPr>
              <a:t>ě korelované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	</a:t>
            </a:r>
            <a:r>
              <a:rPr lang="en-US" sz="1800" i="1" dirty="0" smtClean="0">
                <a:solidFill>
                  <a:schemeClr val="tx1"/>
                </a:solidFill>
              </a:rPr>
              <a:t>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&lt; 0</a:t>
            </a:r>
            <a:r>
              <a:rPr lang="cs-CZ" sz="1800" dirty="0">
                <a:solidFill>
                  <a:schemeClr val="tx1"/>
                </a:solidFill>
              </a:rPr>
              <a:t> → záporně </a:t>
            </a:r>
            <a:r>
              <a:rPr lang="cs-CZ" sz="1800" dirty="0" smtClean="0">
                <a:solidFill>
                  <a:schemeClr val="tx1"/>
                </a:solidFill>
              </a:rPr>
              <a:t>korelované</a:t>
            </a:r>
            <a:endParaRPr lang="cs-CZ" sz="18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endParaRPr lang="cs-CZ" sz="2400" b="1" dirty="0"/>
          </a:p>
          <a:p>
            <a:endParaRPr lang="cs-CZ" sz="2400" b="1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96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8113" y="290736"/>
            <a:ext cx="8826375" cy="762000"/>
          </a:xfrm>
          <a:noFill/>
        </p:spPr>
        <p:txBody>
          <a:bodyPr anchor="ctr"/>
          <a:lstStyle/>
          <a:p>
            <a:pPr eaLnBrk="1" hangingPunct="1"/>
            <a:r>
              <a:rPr lang="cs-CZ" dirty="0" smtClean="0"/>
              <a:t>Problémy s výpočtem korelačního koeficientu</a:t>
            </a:r>
          </a:p>
        </p:txBody>
      </p:sp>
      <p:sp>
        <p:nvSpPr>
          <p:cNvPr id="296964" name="Rectangle 3"/>
          <p:cNvSpPr>
            <a:spLocks noChangeArrowheads="1"/>
          </p:cNvSpPr>
          <p:nvPr/>
        </p:nvSpPr>
        <p:spPr bwMode="auto">
          <a:xfrm>
            <a:off x="609600" y="1412776"/>
            <a:ext cx="32766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</a:t>
            </a:r>
            <a:r>
              <a:rPr lang="cs-CZ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více skupin</a:t>
            </a:r>
            <a:endParaRPr lang="cs-CZ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65" name="Rectangle 4"/>
          <p:cNvSpPr>
            <a:spLocks noChangeArrowheads="1"/>
          </p:cNvSpPr>
          <p:nvPr/>
        </p:nvSpPr>
        <p:spPr bwMode="auto">
          <a:xfrm>
            <a:off x="5153025" y="1412776"/>
            <a:ext cx="3457575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Nelineární vztah</a:t>
            </a:r>
            <a:endParaRPr lang="cs-CZ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66" name="Text Box 5"/>
          <p:cNvSpPr txBox="1">
            <a:spLocks noChangeArrowheads="1"/>
          </p:cNvSpPr>
          <p:nvPr/>
        </p:nvSpPr>
        <p:spPr bwMode="auto">
          <a:xfrm>
            <a:off x="2598738" y="3493989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7" name="Text Box 6"/>
          <p:cNvSpPr txBox="1">
            <a:spLocks noChangeArrowheads="1"/>
          </p:cNvSpPr>
          <p:nvPr/>
        </p:nvSpPr>
        <p:spPr bwMode="auto">
          <a:xfrm>
            <a:off x="4953000" y="1750914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6968" name="Text Box 7"/>
          <p:cNvSpPr txBox="1">
            <a:spLocks noChangeArrowheads="1"/>
          </p:cNvSpPr>
          <p:nvPr/>
        </p:nvSpPr>
        <p:spPr bwMode="auto">
          <a:xfrm>
            <a:off x="7315200" y="3457476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9" name="Rectangle 8"/>
          <p:cNvSpPr>
            <a:spLocks noChangeArrowheads="1"/>
          </p:cNvSpPr>
          <p:nvPr/>
        </p:nvSpPr>
        <p:spPr bwMode="auto">
          <a:xfrm>
            <a:off x="2674938" y="2568476"/>
            <a:ext cx="12192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0,001)</a:t>
            </a:r>
          </a:p>
        </p:txBody>
      </p:sp>
      <p:sp>
        <p:nvSpPr>
          <p:cNvPr id="296970" name="Rectangle 9"/>
          <p:cNvSpPr>
            <a:spLocks noChangeArrowheads="1"/>
          </p:cNvSpPr>
          <p:nvPr/>
        </p:nvSpPr>
        <p:spPr bwMode="auto">
          <a:xfrm>
            <a:off x="7143750" y="2541489"/>
            <a:ext cx="1438275" cy="523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0,032)</a:t>
            </a:r>
          </a:p>
        </p:txBody>
      </p:sp>
      <p:sp>
        <p:nvSpPr>
          <p:cNvPr id="296971" name="Freeform 10"/>
          <p:cNvSpPr>
            <a:spLocks/>
          </p:cNvSpPr>
          <p:nvPr/>
        </p:nvSpPr>
        <p:spPr bwMode="auto">
          <a:xfrm>
            <a:off x="812800" y="2054126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2" name="Rectangle 11"/>
          <p:cNvSpPr>
            <a:spLocks noChangeArrowheads="1"/>
          </p:cNvSpPr>
          <p:nvPr/>
        </p:nvSpPr>
        <p:spPr bwMode="auto">
          <a:xfrm>
            <a:off x="596900" y="1958876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3" name="Rectangle 12"/>
          <p:cNvSpPr>
            <a:spLocks noChangeArrowheads="1"/>
          </p:cNvSpPr>
          <p:nvPr/>
        </p:nvSpPr>
        <p:spPr bwMode="auto">
          <a:xfrm>
            <a:off x="604838" y="3414614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4" name="Rectangle 13"/>
          <p:cNvSpPr>
            <a:spLocks noChangeArrowheads="1"/>
          </p:cNvSpPr>
          <p:nvPr/>
        </p:nvSpPr>
        <p:spPr bwMode="auto">
          <a:xfrm>
            <a:off x="138113" y="1547714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5" name="Rectangle 14"/>
          <p:cNvSpPr>
            <a:spLocks noChangeArrowheads="1"/>
          </p:cNvSpPr>
          <p:nvPr/>
        </p:nvSpPr>
        <p:spPr bwMode="auto">
          <a:xfrm>
            <a:off x="112713" y="1522314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6" name="Rectangle 15"/>
          <p:cNvSpPr>
            <a:spLocks noChangeArrowheads="1"/>
          </p:cNvSpPr>
          <p:nvPr/>
        </p:nvSpPr>
        <p:spPr bwMode="auto">
          <a:xfrm>
            <a:off x="304800" y="1787426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7" name="Oval 16"/>
          <p:cNvSpPr>
            <a:spLocks noChangeArrowheads="1"/>
          </p:cNvSpPr>
          <p:nvPr/>
        </p:nvSpPr>
        <p:spPr bwMode="auto">
          <a:xfrm>
            <a:off x="1071563" y="32463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8" name="Oval 17"/>
          <p:cNvSpPr>
            <a:spLocks noChangeArrowheads="1"/>
          </p:cNvSpPr>
          <p:nvPr/>
        </p:nvSpPr>
        <p:spPr bwMode="auto">
          <a:xfrm>
            <a:off x="939800" y="31066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9" name="Oval 18"/>
          <p:cNvSpPr>
            <a:spLocks noChangeArrowheads="1"/>
          </p:cNvSpPr>
          <p:nvPr/>
        </p:nvSpPr>
        <p:spPr bwMode="auto">
          <a:xfrm>
            <a:off x="1131888" y="29844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0" name="Oval 19"/>
          <p:cNvSpPr>
            <a:spLocks noChangeArrowheads="1"/>
          </p:cNvSpPr>
          <p:nvPr/>
        </p:nvSpPr>
        <p:spPr bwMode="auto">
          <a:xfrm>
            <a:off x="969963" y="30320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1" name="Oval 20"/>
          <p:cNvSpPr>
            <a:spLocks noChangeArrowheads="1"/>
          </p:cNvSpPr>
          <p:nvPr/>
        </p:nvSpPr>
        <p:spPr bwMode="auto">
          <a:xfrm>
            <a:off x="1131888" y="30780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2" name="Oval 21"/>
          <p:cNvSpPr>
            <a:spLocks noChangeArrowheads="1"/>
          </p:cNvSpPr>
          <p:nvPr/>
        </p:nvSpPr>
        <p:spPr bwMode="auto">
          <a:xfrm>
            <a:off x="858838" y="30685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3" name="Oval 22"/>
          <p:cNvSpPr>
            <a:spLocks noChangeArrowheads="1"/>
          </p:cNvSpPr>
          <p:nvPr/>
        </p:nvSpPr>
        <p:spPr bwMode="auto">
          <a:xfrm>
            <a:off x="1090613" y="29478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4" name="Oval 23"/>
          <p:cNvSpPr>
            <a:spLocks noChangeArrowheads="1"/>
          </p:cNvSpPr>
          <p:nvPr/>
        </p:nvSpPr>
        <p:spPr bwMode="auto">
          <a:xfrm>
            <a:off x="979488" y="31907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5" name="Oval 24"/>
          <p:cNvSpPr>
            <a:spLocks noChangeArrowheads="1"/>
          </p:cNvSpPr>
          <p:nvPr/>
        </p:nvSpPr>
        <p:spPr bwMode="auto">
          <a:xfrm>
            <a:off x="1090613" y="29097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6" name="Oval 25"/>
          <p:cNvSpPr>
            <a:spLocks noChangeArrowheads="1"/>
          </p:cNvSpPr>
          <p:nvPr/>
        </p:nvSpPr>
        <p:spPr bwMode="auto">
          <a:xfrm>
            <a:off x="1263650" y="30320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7" name="Oval 26"/>
          <p:cNvSpPr>
            <a:spLocks noChangeArrowheads="1"/>
          </p:cNvSpPr>
          <p:nvPr/>
        </p:nvSpPr>
        <p:spPr bwMode="auto">
          <a:xfrm>
            <a:off x="1071563" y="31431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8" name="Oval 27"/>
          <p:cNvSpPr>
            <a:spLocks noChangeArrowheads="1"/>
          </p:cNvSpPr>
          <p:nvPr/>
        </p:nvSpPr>
        <p:spPr bwMode="auto">
          <a:xfrm>
            <a:off x="1009650" y="28907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9" name="Oval 28"/>
          <p:cNvSpPr>
            <a:spLocks noChangeArrowheads="1"/>
          </p:cNvSpPr>
          <p:nvPr/>
        </p:nvSpPr>
        <p:spPr bwMode="auto">
          <a:xfrm>
            <a:off x="1293813" y="29478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0" name="Oval 29"/>
          <p:cNvSpPr>
            <a:spLocks noChangeArrowheads="1"/>
          </p:cNvSpPr>
          <p:nvPr/>
        </p:nvSpPr>
        <p:spPr bwMode="auto">
          <a:xfrm>
            <a:off x="1173163" y="28542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1" name="Oval 30"/>
          <p:cNvSpPr>
            <a:spLocks noChangeArrowheads="1"/>
          </p:cNvSpPr>
          <p:nvPr/>
        </p:nvSpPr>
        <p:spPr bwMode="auto">
          <a:xfrm>
            <a:off x="2143125" y="2117626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2" name="Oval 31"/>
          <p:cNvSpPr>
            <a:spLocks noChangeArrowheads="1"/>
          </p:cNvSpPr>
          <p:nvPr/>
        </p:nvSpPr>
        <p:spPr bwMode="auto">
          <a:xfrm>
            <a:off x="2225675" y="21176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3" name="Oval 32"/>
          <p:cNvSpPr>
            <a:spLocks noChangeArrowheads="1"/>
          </p:cNvSpPr>
          <p:nvPr/>
        </p:nvSpPr>
        <p:spPr bwMode="auto">
          <a:xfrm>
            <a:off x="2124075" y="2201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4" name="Oval 33"/>
          <p:cNvSpPr>
            <a:spLocks noChangeArrowheads="1"/>
          </p:cNvSpPr>
          <p:nvPr/>
        </p:nvSpPr>
        <p:spPr bwMode="auto">
          <a:xfrm>
            <a:off x="2184400" y="21557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5" name="Oval 34"/>
          <p:cNvSpPr>
            <a:spLocks noChangeArrowheads="1"/>
          </p:cNvSpPr>
          <p:nvPr/>
        </p:nvSpPr>
        <p:spPr bwMode="auto">
          <a:xfrm>
            <a:off x="2062163" y="2312889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6" name="Oval 35"/>
          <p:cNvSpPr>
            <a:spLocks noChangeArrowheads="1"/>
          </p:cNvSpPr>
          <p:nvPr/>
        </p:nvSpPr>
        <p:spPr bwMode="auto">
          <a:xfrm>
            <a:off x="2062163" y="21731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7" name="Oval 36"/>
          <p:cNvSpPr>
            <a:spLocks noChangeArrowheads="1"/>
          </p:cNvSpPr>
          <p:nvPr/>
        </p:nvSpPr>
        <p:spPr bwMode="auto">
          <a:xfrm>
            <a:off x="2193925" y="22859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8" name="Oval 37"/>
          <p:cNvSpPr>
            <a:spLocks noChangeArrowheads="1"/>
          </p:cNvSpPr>
          <p:nvPr/>
        </p:nvSpPr>
        <p:spPr bwMode="auto">
          <a:xfrm>
            <a:off x="2346325" y="23033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9" name="Freeform 38"/>
          <p:cNvSpPr>
            <a:spLocks/>
          </p:cNvSpPr>
          <p:nvPr/>
        </p:nvSpPr>
        <p:spPr bwMode="auto">
          <a:xfrm>
            <a:off x="5481638" y="1998564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0" name="Rectangle 39"/>
          <p:cNvSpPr>
            <a:spLocks noChangeArrowheads="1"/>
          </p:cNvSpPr>
          <p:nvPr/>
        </p:nvSpPr>
        <p:spPr bwMode="auto">
          <a:xfrm>
            <a:off x="5256213" y="1903314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1" name="Rectangle 40"/>
          <p:cNvSpPr>
            <a:spLocks noChangeArrowheads="1"/>
          </p:cNvSpPr>
          <p:nvPr/>
        </p:nvSpPr>
        <p:spPr bwMode="auto">
          <a:xfrm>
            <a:off x="5264150" y="3376514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2" name="Oval 41"/>
          <p:cNvSpPr>
            <a:spLocks noChangeArrowheads="1"/>
          </p:cNvSpPr>
          <p:nvPr/>
        </p:nvSpPr>
        <p:spPr bwMode="auto">
          <a:xfrm>
            <a:off x="5619750" y="31907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3" name="Oval 42"/>
          <p:cNvSpPr>
            <a:spLocks noChangeArrowheads="1"/>
          </p:cNvSpPr>
          <p:nvPr/>
        </p:nvSpPr>
        <p:spPr bwMode="auto">
          <a:xfrm>
            <a:off x="5568950" y="30320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4" name="Oval 43"/>
          <p:cNvSpPr>
            <a:spLocks noChangeArrowheads="1"/>
          </p:cNvSpPr>
          <p:nvPr/>
        </p:nvSpPr>
        <p:spPr bwMode="auto">
          <a:xfrm>
            <a:off x="5700713" y="2928839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5" name="Oval 44"/>
          <p:cNvSpPr>
            <a:spLocks noChangeArrowheads="1"/>
          </p:cNvSpPr>
          <p:nvPr/>
        </p:nvSpPr>
        <p:spPr bwMode="auto">
          <a:xfrm>
            <a:off x="5730875" y="30780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6" name="Oval 45"/>
          <p:cNvSpPr>
            <a:spLocks noChangeArrowheads="1"/>
          </p:cNvSpPr>
          <p:nvPr/>
        </p:nvSpPr>
        <p:spPr bwMode="auto">
          <a:xfrm>
            <a:off x="5740400" y="28351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7" name="Oval 46"/>
          <p:cNvSpPr>
            <a:spLocks noChangeArrowheads="1"/>
          </p:cNvSpPr>
          <p:nvPr/>
        </p:nvSpPr>
        <p:spPr bwMode="auto">
          <a:xfrm>
            <a:off x="5811838" y="28447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8" name="Oval 47"/>
          <p:cNvSpPr>
            <a:spLocks noChangeArrowheads="1"/>
          </p:cNvSpPr>
          <p:nvPr/>
        </p:nvSpPr>
        <p:spPr bwMode="auto">
          <a:xfrm>
            <a:off x="5730875" y="27240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9" name="Oval 48"/>
          <p:cNvSpPr>
            <a:spLocks noChangeArrowheads="1"/>
          </p:cNvSpPr>
          <p:nvPr/>
        </p:nvSpPr>
        <p:spPr bwMode="auto">
          <a:xfrm>
            <a:off x="5902325" y="27240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0" name="Oval 49"/>
          <p:cNvSpPr>
            <a:spLocks noChangeArrowheads="1"/>
          </p:cNvSpPr>
          <p:nvPr/>
        </p:nvSpPr>
        <p:spPr bwMode="auto">
          <a:xfrm>
            <a:off x="5892800" y="26208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1" name="Oval 50"/>
          <p:cNvSpPr>
            <a:spLocks noChangeArrowheads="1"/>
          </p:cNvSpPr>
          <p:nvPr/>
        </p:nvSpPr>
        <p:spPr bwMode="auto">
          <a:xfrm>
            <a:off x="5902325" y="2593876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2" name="Oval 51"/>
          <p:cNvSpPr>
            <a:spLocks noChangeArrowheads="1"/>
          </p:cNvSpPr>
          <p:nvPr/>
        </p:nvSpPr>
        <p:spPr bwMode="auto">
          <a:xfrm>
            <a:off x="6013450" y="26399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3" name="Oval 52"/>
          <p:cNvSpPr>
            <a:spLocks noChangeArrowheads="1"/>
          </p:cNvSpPr>
          <p:nvPr/>
        </p:nvSpPr>
        <p:spPr bwMode="auto">
          <a:xfrm>
            <a:off x="5811838" y="25192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4" name="Oval 53"/>
          <p:cNvSpPr>
            <a:spLocks noChangeArrowheads="1"/>
          </p:cNvSpPr>
          <p:nvPr/>
        </p:nvSpPr>
        <p:spPr bwMode="auto">
          <a:xfrm>
            <a:off x="5932488" y="25192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5" name="Oval 54"/>
          <p:cNvSpPr>
            <a:spLocks noChangeArrowheads="1"/>
          </p:cNvSpPr>
          <p:nvPr/>
        </p:nvSpPr>
        <p:spPr bwMode="auto">
          <a:xfrm>
            <a:off x="6024563" y="2527201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6" name="Oval 55"/>
          <p:cNvSpPr>
            <a:spLocks noChangeArrowheads="1"/>
          </p:cNvSpPr>
          <p:nvPr/>
        </p:nvSpPr>
        <p:spPr bwMode="auto">
          <a:xfrm>
            <a:off x="5943600" y="24065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7" name="Oval 56"/>
          <p:cNvSpPr>
            <a:spLocks noChangeArrowheads="1"/>
          </p:cNvSpPr>
          <p:nvPr/>
        </p:nvSpPr>
        <p:spPr bwMode="auto">
          <a:xfrm>
            <a:off x="6064250" y="24525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8" name="Oval 57"/>
          <p:cNvSpPr>
            <a:spLocks noChangeArrowheads="1"/>
          </p:cNvSpPr>
          <p:nvPr/>
        </p:nvSpPr>
        <p:spPr bwMode="auto">
          <a:xfrm>
            <a:off x="6094413" y="23224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9" name="Oval 58"/>
          <p:cNvSpPr>
            <a:spLocks noChangeArrowheads="1"/>
          </p:cNvSpPr>
          <p:nvPr/>
        </p:nvSpPr>
        <p:spPr bwMode="auto">
          <a:xfrm>
            <a:off x="6176963" y="23970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0" name="Oval 59"/>
          <p:cNvSpPr>
            <a:spLocks noChangeArrowheads="1"/>
          </p:cNvSpPr>
          <p:nvPr/>
        </p:nvSpPr>
        <p:spPr bwMode="auto">
          <a:xfrm>
            <a:off x="6013450" y="22859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1" name="Oval 60"/>
          <p:cNvSpPr>
            <a:spLocks noChangeArrowheads="1"/>
          </p:cNvSpPr>
          <p:nvPr/>
        </p:nvSpPr>
        <p:spPr bwMode="auto">
          <a:xfrm>
            <a:off x="6186488" y="23224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2" name="Oval 61"/>
          <p:cNvSpPr>
            <a:spLocks noChangeArrowheads="1"/>
          </p:cNvSpPr>
          <p:nvPr/>
        </p:nvSpPr>
        <p:spPr bwMode="auto">
          <a:xfrm>
            <a:off x="6145213" y="22478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3" name="Oval 62"/>
          <p:cNvSpPr>
            <a:spLocks noChangeArrowheads="1"/>
          </p:cNvSpPr>
          <p:nvPr/>
        </p:nvSpPr>
        <p:spPr bwMode="auto">
          <a:xfrm>
            <a:off x="6297613" y="23605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4" name="Oval 63"/>
          <p:cNvSpPr>
            <a:spLocks noChangeArrowheads="1"/>
          </p:cNvSpPr>
          <p:nvPr/>
        </p:nvSpPr>
        <p:spPr bwMode="auto">
          <a:xfrm>
            <a:off x="6267450" y="21731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5" name="Oval 64"/>
          <p:cNvSpPr>
            <a:spLocks noChangeArrowheads="1"/>
          </p:cNvSpPr>
          <p:nvPr/>
        </p:nvSpPr>
        <p:spPr bwMode="auto">
          <a:xfrm>
            <a:off x="6297613" y="22573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6" name="Oval 65"/>
          <p:cNvSpPr>
            <a:spLocks noChangeArrowheads="1"/>
          </p:cNvSpPr>
          <p:nvPr/>
        </p:nvSpPr>
        <p:spPr bwMode="auto">
          <a:xfrm>
            <a:off x="6418263" y="22112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7" name="Oval 66"/>
          <p:cNvSpPr>
            <a:spLocks noChangeArrowheads="1"/>
          </p:cNvSpPr>
          <p:nvPr/>
        </p:nvSpPr>
        <p:spPr bwMode="auto">
          <a:xfrm>
            <a:off x="6388100" y="21446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8" name="Oval 67"/>
          <p:cNvSpPr>
            <a:spLocks noChangeArrowheads="1"/>
          </p:cNvSpPr>
          <p:nvPr/>
        </p:nvSpPr>
        <p:spPr bwMode="auto">
          <a:xfrm>
            <a:off x="6418263" y="2276376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9" name="Oval 68"/>
          <p:cNvSpPr>
            <a:spLocks noChangeArrowheads="1"/>
          </p:cNvSpPr>
          <p:nvPr/>
        </p:nvSpPr>
        <p:spPr bwMode="auto">
          <a:xfrm>
            <a:off x="6510338" y="21636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0" name="Oval 69"/>
          <p:cNvSpPr>
            <a:spLocks noChangeArrowheads="1"/>
          </p:cNvSpPr>
          <p:nvPr/>
        </p:nvSpPr>
        <p:spPr bwMode="auto">
          <a:xfrm>
            <a:off x="6510338" y="22382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1" name="Oval 70"/>
          <p:cNvSpPr>
            <a:spLocks noChangeArrowheads="1"/>
          </p:cNvSpPr>
          <p:nvPr/>
        </p:nvSpPr>
        <p:spPr bwMode="auto">
          <a:xfrm>
            <a:off x="6510338" y="20985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2" name="Oval 71"/>
          <p:cNvSpPr>
            <a:spLocks noChangeArrowheads="1"/>
          </p:cNvSpPr>
          <p:nvPr/>
        </p:nvSpPr>
        <p:spPr bwMode="auto">
          <a:xfrm>
            <a:off x="6621463" y="22478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3" name="Oval 72"/>
          <p:cNvSpPr>
            <a:spLocks noChangeArrowheads="1"/>
          </p:cNvSpPr>
          <p:nvPr/>
        </p:nvSpPr>
        <p:spPr bwMode="auto">
          <a:xfrm>
            <a:off x="6621463" y="21636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4" name="Oval 73"/>
          <p:cNvSpPr>
            <a:spLocks noChangeArrowheads="1"/>
          </p:cNvSpPr>
          <p:nvPr/>
        </p:nvSpPr>
        <p:spPr bwMode="auto">
          <a:xfrm>
            <a:off x="6702425" y="20985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5" name="Oval 74"/>
          <p:cNvSpPr>
            <a:spLocks noChangeArrowheads="1"/>
          </p:cNvSpPr>
          <p:nvPr/>
        </p:nvSpPr>
        <p:spPr bwMode="auto">
          <a:xfrm>
            <a:off x="6702425" y="22192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6" name="Oval 75"/>
          <p:cNvSpPr>
            <a:spLocks noChangeArrowheads="1"/>
          </p:cNvSpPr>
          <p:nvPr/>
        </p:nvSpPr>
        <p:spPr bwMode="auto">
          <a:xfrm>
            <a:off x="6792913" y="20811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7" name="Oval 76"/>
          <p:cNvSpPr>
            <a:spLocks noChangeArrowheads="1"/>
          </p:cNvSpPr>
          <p:nvPr/>
        </p:nvSpPr>
        <p:spPr bwMode="auto">
          <a:xfrm>
            <a:off x="6873875" y="2201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8" name="Oval 77"/>
          <p:cNvSpPr>
            <a:spLocks noChangeArrowheads="1"/>
          </p:cNvSpPr>
          <p:nvPr/>
        </p:nvSpPr>
        <p:spPr bwMode="auto">
          <a:xfrm>
            <a:off x="6905625" y="2098576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9" name="Oval 78"/>
          <p:cNvSpPr>
            <a:spLocks noChangeArrowheads="1"/>
          </p:cNvSpPr>
          <p:nvPr/>
        </p:nvSpPr>
        <p:spPr bwMode="auto">
          <a:xfrm>
            <a:off x="6783388" y="21366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0" name="Oval 79"/>
          <p:cNvSpPr>
            <a:spLocks noChangeArrowheads="1"/>
          </p:cNvSpPr>
          <p:nvPr/>
        </p:nvSpPr>
        <p:spPr bwMode="auto">
          <a:xfrm>
            <a:off x="6954838" y="21731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1" name="Oval 80"/>
          <p:cNvSpPr>
            <a:spLocks noChangeArrowheads="1"/>
          </p:cNvSpPr>
          <p:nvPr/>
        </p:nvSpPr>
        <p:spPr bwMode="auto">
          <a:xfrm>
            <a:off x="6905625" y="2004914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2" name="Oval 81"/>
          <p:cNvSpPr>
            <a:spLocks noChangeArrowheads="1"/>
          </p:cNvSpPr>
          <p:nvPr/>
        </p:nvSpPr>
        <p:spPr bwMode="auto">
          <a:xfrm>
            <a:off x="6186488" y="25002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3" name="Oval 82"/>
          <p:cNvSpPr>
            <a:spLocks noChangeArrowheads="1"/>
          </p:cNvSpPr>
          <p:nvPr/>
        </p:nvSpPr>
        <p:spPr bwMode="auto">
          <a:xfrm>
            <a:off x="7026275" y="20985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4" name="Oval 83"/>
          <p:cNvSpPr>
            <a:spLocks noChangeArrowheads="1"/>
          </p:cNvSpPr>
          <p:nvPr/>
        </p:nvSpPr>
        <p:spPr bwMode="auto">
          <a:xfrm>
            <a:off x="7107238" y="21827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5" name="Oval 84"/>
          <p:cNvSpPr>
            <a:spLocks noChangeArrowheads="1"/>
          </p:cNvSpPr>
          <p:nvPr/>
        </p:nvSpPr>
        <p:spPr bwMode="auto">
          <a:xfrm>
            <a:off x="5659438" y="28828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6" name="Rectangle 85"/>
          <p:cNvSpPr>
            <a:spLocks noChangeArrowheads="1"/>
          </p:cNvSpPr>
          <p:nvPr/>
        </p:nvSpPr>
        <p:spPr bwMode="auto">
          <a:xfrm>
            <a:off x="609600" y="3965476"/>
            <a:ext cx="80010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velikosti </a:t>
            </a:r>
            <a:r>
              <a:rPr lang="cs-CZ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výběru</a:t>
            </a:r>
            <a:endParaRPr lang="cs-CZ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7" name="Text Box 86"/>
          <p:cNvSpPr txBox="1">
            <a:spLocks noChangeArrowheads="1"/>
          </p:cNvSpPr>
          <p:nvPr/>
        </p:nvSpPr>
        <p:spPr bwMode="auto">
          <a:xfrm>
            <a:off x="304800" y="4543326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48" name="Text Box 87"/>
          <p:cNvSpPr txBox="1">
            <a:spLocks noChangeArrowheads="1"/>
          </p:cNvSpPr>
          <p:nvPr/>
        </p:nvSpPr>
        <p:spPr bwMode="auto">
          <a:xfrm>
            <a:off x="2598738" y="6240364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49" name="Text Box 88"/>
          <p:cNvSpPr txBox="1">
            <a:spLocks noChangeArrowheads="1"/>
          </p:cNvSpPr>
          <p:nvPr/>
        </p:nvSpPr>
        <p:spPr bwMode="auto">
          <a:xfrm>
            <a:off x="4953000" y="4586189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50" name="Text Box 89"/>
          <p:cNvSpPr txBox="1">
            <a:spLocks noChangeArrowheads="1"/>
          </p:cNvSpPr>
          <p:nvPr/>
        </p:nvSpPr>
        <p:spPr bwMode="auto">
          <a:xfrm>
            <a:off x="7315200" y="6224489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51" name="Rectangle 90"/>
          <p:cNvSpPr>
            <a:spLocks noChangeArrowheads="1"/>
          </p:cNvSpPr>
          <p:nvPr/>
        </p:nvSpPr>
        <p:spPr bwMode="auto">
          <a:xfrm>
            <a:off x="2674938" y="5372001"/>
            <a:ext cx="1438275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0,214)</a:t>
            </a:r>
          </a:p>
        </p:txBody>
      </p:sp>
      <p:sp>
        <p:nvSpPr>
          <p:cNvPr id="297052" name="Rectangle 91"/>
          <p:cNvSpPr>
            <a:spLocks noChangeArrowheads="1"/>
          </p:cNvSpPr>
          <p:nvPr/>
        </p:nvSpPr>
        <p:spPr bwMode="auto">
          <a:xfrm>
            <a:off x="7143750" y="4457601"/>
            <a:ext cx="1438275" cy="5524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0,008)</a:t>
            </a:r>
          </a:p>
        </p:txBody>
      </p:sp>
      <p:sp>
        <p:nvSpPr>
          <p:cNvPr id="297053" name="Freeform 92"/>
          <p:cNvSpPr>
            <a:spLocks/>
          </p:cNvSpPr>
          <p:nvPr/>
        </p:nvSpPr>
        <p:spPr bwMode="auto">
          <a:xfrm>
            <a:off x="825500" y="4814789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4" name="Rectangle 93"/>
          <p:cNvSpPr>
            <a:spLocks noChangeArrowheads="1"/>
          </p:cNvSpPr>
          <p:nvPr/>
        </p:nvSpPr>
        <p:spPr bwMode="auto">
          <a:xfrm>
            <a:off x="609600" y="4719539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5" name="Rectangle 94"/>
          <p:cNvSpPr>
            <a:spLocks noChangeArrowheads="1"/>
          </p:cNvSpPr>
          <p:nvPr/>
        </p:nvSpPr>
        <p:spPr bwMode="auto">
          <a:xfrm>
            <a:off x="617538" y="6184801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6" name="Oval 95"/>
          <p:cNvSpPr>
            <a:spLocks noChangeArrowheads="1"/>
          </p:cNvSpPr>
          <p:nvPr/>
        </p:nvSpPr>
        <p:spPr bwMode="auto">
          <a:xfrm>
            <a:off x="982663" y="59609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7" name="Oval 96"/>
          <p:cNvSpPr>
            <a:spLocks noChangeArrowheads="1"/>
          </p:cNvSpPr>
          <p:nvPr/>
        </p:nvSpPr>
        <p:spPr bwMode="auto">
          <a:xfrm>
            <a:off x="992188" y="58022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8" name="Oval 97"/>
          <p:cNvSpPr>
            <a:spLocks noChangeArrowheads="1"/>
          </p:cNvSpPr>
          <p:nvPr/>
        </p:nvSpPr>
        <p:spPr bwMode="auto">
          <a:xfrm>
            <a:off x="1235075" y="57736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9" name="Oval 98"/>
          <p:cNvSpPr>
            <a:spLocks noChangeArrowheads="1"/>
          </p:cNvSpPr>
          <p:nvPr/>
        </p:nvSpPr>
        <p:spPr bwMode="auto">
          <a:xfrm>
            <a:off x="1447800" y="5503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0" name="Oval 99"/>
          <p:cNvSpPr>
            <a:spLocks noChangeArrowheads="1"/>
          </p:cNvSpPr>
          <p:nvPr/>
        </p:nvSpPr>
        <p:spPr bwMode="auto">
          <a:xfrm>
            <a:off x="1649413" y="5316439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1" name="Oval 100"/>
          <p:cNvSpPr>
            <a:spLocks noChangeArrowheads="1"/>
          </p:cNvSpPr>
          <p:nvPr/>
        </p:nvSpPr>
        <p:spPr bwMode="auto">
          <a:xfrm>
            <a:off x="1873250" y="5298976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2" name="Oval 101"/>
          <p:cNvSpPr>
            <a:spLocks noChangeArrowheads="1"/>
          </p:cNvSpPr>
          <p:nvPr/>
        </p:nvSpPr>
        <p:spPr bwMode="auto">
          <a:xfrm>
            <a:off x="2155825" y="4981476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3" name="Oval 102"/>
          <p:cNvSpPr>
            <a:spLocks noChangeArrowheads="1"/>
          </p:cNvSpPr>
          <p:nvPr/>
        </p:nvSpPr>
        <p:spPr bwMode="auto">
          <a:xfrm>
            <a:off x="2398713" y="49259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4" name="Rectangle 103"/>
          <p:cNvSpPr>
            <a:spLocks noChangeArrowheads="1"/>
          </p:cNvSpPr>
          <p:nvPr/>
        </p:nvSpPr>
        <p:spPr bwMode="auto">
          <a:xfrm>
            <a:off x="5281613" y="4692551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5" name="Rectangle 104"/>
          <p:cNvSpPr>
            <a:spLocks noChangeArrowheads="1"/>
          </p:cNvSpPr>
          <p:nvPr/>
        </p:nvSpPr>
        <p:spPr bwMode="auto">
          <a:xfrm>
            <a:off x="5289550" y="6157814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6" name="Freeform 105"/>
          <p:cNvSpPr>
            <a:spLocks/>
          </p:cNvSpPr>
          <p:nvPr/>
        </p:nvSpPr>
        <p:spPr bwMode="auto">
          <a:xfrm>
            <a:off x="5683250" y="5486301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7" name="Oval 106"/>
          <p:cNvSpPr>
            <a:spLocks noChangeArrowheads="1"/>
          </p:cNvSpPr>
          <p:nvPr/>
        </p:nvSpPr>
        <p:spPr bwMode="auto">
          <a:xfrm>
            <a:off x="6221413" y="55418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8" name="Oval 107"/>
          <p:cNvSpPr>
            <a:spLocks noChangeArrowheads="1"/>
          </p:cNvSpPr>
          <p:nvPr/>
        </p:nvSpPr>
        <p:spPr bwMode="auto">
          <a:xfrm>
            <a:off x="5805488" y="5645051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9" name="Oval 108"/>
          <p:cNvSpPr>
            <a:spLocks noChangeArrowheads="1"/>
          </p:cNvSpPr>
          <p:nvPr/>
        </p:nvSpPr>
        <p:spPr bwMode="auto">
          <a:xfrm>
            <a:off x="6119813" y="60085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0" name="Oval 109"/>
          <p:cNvSpPr>
            <a:spLocks noChangeArrowheads="1"/>
          </p:cNvSpPr>
          <p:nvPr/>
        </p:nvSpPr>
        <p:spPr bwMode="auto">
          <a:xfrm>
            <a:off x="6018213" y="5905401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1" name="Oval 110"/>
          <p:cNvSpPr>
            <a:spLocks noChangeArrowheads="1"/>
          </p:cNvSpPr>
          <p:nvPr/>
        </p:nvSpPr>
        <p:spPr bwMode="auto">
          <a:xfrm>
            <a:off x="6484938" y="56355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2" name="Oval 111"/>
          <p:cNvSpPr>
            <a:spLocks noChangeArrowheads="1"/>
          </p:cNvSpPr>
          <p:nvPr/>
        </p:nvSpPr>
        <p:spPr bwMode="auto">
          <a:xfrm>
            <a:off x="6443663" y="58688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3" name="Oval 112"/>
          <p:cNvSpPr>
            <a:spLocks noChangeArrowheads="1"/>
          </p:cNvSpPr>
          <p:nvPr/>
        </p:nvSpPr>
        <p:spPr bwMode="auto">
          <a:xfrm>
            <a:off x="6818313" y="57371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4" name="Oval 113"/>
          <p:cNvSpPr>
            <a:spLocks noChangeArrowheads="1"/>
          </p:cNvSpPr>
          <p:nvPr/>
        </p:nvSpPr>
        <p:spPr bwMode="auto">
          <a:xfrm>
            <a:off x="5573713" y="58688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5" name="Oval 114"/>
          <p:cNvSpPr>
            <a:spLocks noChangeArrowheads="1"/>
          </p:cNvSpPr>
          <p:nvPr/>
        </p:nvSpPr>
        <p:spPr bwMode="auto">
          <a:xfrm>
            <a:off x="5715000" y="59704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6" name="Oval 115"/>
          <p:cNvSpPr>
            <a:spLocks noChangeArrowheads="1"/>
          </p:cNvSpPr>
          <p:nvPr/>
        </p:nvSpPr>
        <p:spPr bwMode="auto">
          <a:xfrm>
            <a:off x="5957888" y="59609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7" name="Oval 116"/>
          <p:cNvSpPr>
            <a:spLocks noChangeArrowheads="1"/>
          </p:cNvSpPr>
          <p:nvPr/>
        </p:nvSpPr>
        <p:spPr bwMode="auto">
          <a:xfrm>
            <a:off x="5837238" y="57657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8" name="Oval 117"/>
          <p:cNvSpPr>
            <a:spLocks noChangeArrowheads="1"/>
          </p:cNvSpPr>
          <p:nvPr/>
        </p:nvSpPr>
        <p:spPr bwMode="auto">
          <a:xfrm>
            <a:off x="5999163" y="57276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9" name="Oval 118"/>
          <p:cNvSpPr>
            <a:spLocks noChangeArrowheads="1"/>
          </p:cNvSpPr>
          <p:nvPr/>
        </p:nvSpPr>
        <p:spPr bwMode="auto">
          <a:xfrm>
            <a:off x="6140450" y="56529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0" name="Oval 119"/>
          <p:cNvSpPr>
            <a:spLocks noChangeArrowheads="1"/>
          </p:cNvSpPr>
          <p:nvPr/>
        </p:nvSpPr>
        <p:spPr bwMode="auto">
          <a:xfrm>
            <a:off x="5927725" y="56910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1" name="Oval 120"/>
          <p:cNvSpPr>
            <a:spLocks noChangeArrowheads="1"/>
          </p:cNvSpPr>
          <p:nvPr/>
        </p:nvSpPr>
        <p:spPr bwMode="auto">
          <a:xfrm>
            <a:off x="6119813" y="59339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2" name="Oval 121"/>
          <p:cNvSpPr>
            <a:spLocks noChangeArrowheads="1"/>
          </p:cNvSpPr>
          <p:nvPr/>
        </p:nvSpPr>
        <p:spPr bwMode="auto">
          <a:xfrm>
            <a:off x="6202363" y="57371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3" name="Oval 122"/>
          <p:cNvSpPr>
            <a:spLocks noChangeArrowheads="1"/>
          </p:cNvSpPr>
          <p:nvPr/>
        </p:nvSpPr>
        <p:spPr bwMode="auto">
          <a:xfrm>
            <a:off x="6323013" y="56260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4" name="Oval 123"/>
          <p:cNvSpPr>
            <a:spLocks noChangeArrowheads="1"/>
          </p:cNvSpPr>
          <p:nvPr/>
        </p:nvSpPr>
        <p:spPr bwMode="auto">
          <a:xfrm>
            <a:off x="6281738" y="57752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5" name="Oval 124"/>
          <p:cNvSpPr>
            <a:spLocks noChangeArrowheads="1"/>
          </p:cNvSpPr>
          <p:nvPr/>
        </p:nvSpPr>
        <p:spPr bwMode="auto">
          <a:xfrm>
            <a:off x="6373813" y="55974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6" name="Oval 125"/>
          <p:cNvSpPr>
            <a:spLocks noChangeArrowheads="1"/>
          </p:cNvSpPr>
          <p:nvPr/>
        </p:nvSpPr>
        <p:spPr bwMode="auto">
          <a:xfrm>
            <a:off x="6535738" y="5503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7" name="Oval 126"/>
          <p:cNvSpPr>
            <a:spLocks noChangeArrowheads="1"/>
          </p:cNvSpPr>
          <p:nvPr/>
        </p:nvSpPr>
        <p:spPr bwMode="auto">
          <a:xfrm>
            <a:off x="6910388" y="56625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8" name="Oval 127"/>
          <p:cNvSpPr>
            <a:spLocks noChangeArrowheads="1"/>
          </p:cNvSpPr>
          <p:nvPr/>
        </p:nvSpPr>
        <p:spPr bwMode="auto">
          <a:xfrm>
            <a:off x="6748463" y="55418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9" name="Oval 128"/>
          <p:cNvSpPr>
            <a:spLocks noChangeArrowheads="1"/>
          </p:cNvSpPr>
          <p:nvPr/>
        </p:nvSpPr>
        <p:spPr bwMode="auto">
          <a:xfrm>
            <a:off x="6778625" y="57006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0" name="Oval 129"/>
          <p:cNvSpPr>
            <a:spLocks noChangeArrowheads="1"/>
          </p:cNvSpPr>
          <p:nvPr/>
        </p:nvSpPr>
        <p:spPr bwMode="auto">
          <a:xfrm>
            <a:off x="6686550" y="57561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1" name="Oval 130"/>
          <p:cNvSpPr>
            <a:spLocks noChangeArrowheads="1"/>
          </p:cNvSpPr>
          <p:nvPr/>
        </p:nvSpPr>
        <p:spPr bwMode="auto">
          <a:xfrm>
            <a:off x="6616700" y="55974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2" name="Oval 131"/>
          <p:cNvSpPr>
            <a:spLocks noChangeArrowheads="1"/>
          </p:cNvSpPr>
          <p:nvPr/>
        </p:nvSpPr>
        <p:spPr bwMode="auto">
          <a:xfrm>
            <a:off x="6665913" y="5737126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3" name="Oval 132"/>
          <p:cNvSpPr>
            <a:spLocks noChangeArrowheads="1"/>
          </p:cNvSpPr>
          <p:nvPr/>
        </p:nvSpPr>
        <p:spPr bwMode="auto">
          <a:xfrm>
            <a:off x="6373813" y="58307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4" name="Oval 133"/>
          <p:cNvSpPr>
            <a:spLocks noChangeArrowheads="1"/>
          </p:cNvSpPr>
          <p:nvPr/>
        </p:nvSpPr>
        <p:spPr bwMode="auto">
          <a:xfrm>
            <a:off x="6565900" y="58212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5" name="Oval 134"/>
          <p:cNvSpPr>
            <a:spLocks noChangeArrowheads="1"/>
          </p:cNvSpPr>
          <p:nvPr/>
        </p:nvSpPr>
        <p:spPr bwMode="auto">
          <a:xfrm>
            <a:off x="6242050" y="58498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6" name="Oval 135"/>
          <p:cNvSpPr>
            <a:spLocks noChangeArrowheads="1"/>
          </p:cNvSpPr>
          <p:nvPr/>
        </p:nvSpPr>
        <p:spPr bwMode="auto">
          <a:xfrm>
            <a:off x="6889750" y="5503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7" name="Oval 136"/>
          <p:cNvSpPr>
            <a:spLocks noChangeArrowheads="1"/>
          </p:cNvSpPr>
          <p:nvPr/>
        </p:nvSpPr>
        <p:spPr bwMode="auto">
          <a:xfrm>
            <a:off x="6970713" y="57752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8" name="Oval 137"/>
          <p:cNvSpPr>
            <a:spLocks noChangeArrowheads="1"/>
          </p:cNvSpPr>
          <p:nvPr/>
        </p:nvSpPr>
        <p:spPr bwMode="auto">
          <a:xfrm>
            <a:off x="7051675" y="55037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9" name="Oval 138"/>
          <p:cNvSpPr>
            <a:spLocks noChangeArrowheads="1"/>
          </p:cNvSpPr>
          <p:nvPr/>
        </p:nvSpPr>
        <p:spPr bwMode="auto">
          <a:xfrm>
            <a:off x="7102475" y="56625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0" name="Oval 139"/>
          <p:cNvSpPr>
            <a:spLocks noChangeArrowheads="1"/>
          </p:cNvSpPr>
          <p:nvPr/>
        </p:nvSpPr>
        <p:spPr bwMode="auto">
          <a:xfrm>
            <a:off x="6850063" y="53831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1" name="Oval 140"/>
          <p:cNvSpPr>
            <a:spLocks noChangeArrowheads="1"/>
          </p:cNvSpPr>
          <p:nvPr/>
        </p:nvSpPr>
        <p:spPr bwMode="auto">
          <a:xfrm>
            <a:off x="7061200" y="56625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2" name="Oval 141"/>
          <p:cNvSpPr>
            <a:spLocks noChangeArrowheads="1"/>
          </p:cNvSpPr>
          <p:nvPr/>
        </p:nvSpPr>
        <p:spPr bwMode="auto">
          <a:xfrm>
            <a:off x="7091363" y="53926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3" name="Oval 142"/>
          <p:cNvSpPr>
            <a:spLocks noChangeArrowheads="1"/>
          </p:cNvSpPr>
          <p:nvPr/>
        </p:nvSpPr>
        <p:spPr bwMode="auto">
          <a:xfrm>
            <a:off x="6565900" y="590540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4" name="Oval 143"/>
          <p:cNvSpPr>
            <a:spLocks noChangeArrowheads="1"/>
          </p:cNvSpPr>
          <p:nvPr/>
        </p:nvSpPr>
        <p:spPr bwMode="auto">
          <a:xfrm>
            <a:off x="7021513" y="567203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5" name="Oval 144"/>
          <p:cNvSpPr>
            <a:spLocks noChangeArrowheads="1"/>
          </p:cNvSpPr>
          <p:nvPr/>
        </p:nvSpPr>
        <p:spPr bwMode="auto">
          <a:xfrm>
            <a:off x="7061200" y="541168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6" name="Oval 145"/>
          <p:cNvSpPr>
            <a:spLocks noChangeArrowheads="1"/>
          </p:cNvSpPr>
          <p:nvPr/>
        </p:nvSpPr>
        <p:spPr bwMode="auto">
          <a:xfrm>
            <a:off x="7213600" y="55974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7" name="Oval 146"/>
          <p:cNvSpPr>
            <a:spLocks noChangeArrowheads="1"/>
          </p:cNvSpPr>
          <p:nvPr/>
        </p:nvSpPr>
        <p:spPr bwMode="auto">
          <a:xfrm>
            <a:off x="7213600" y="5430739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8" name="Oval 147"/>
          <p:cNvSpPr>
            <a:spLocks noChangeArrowheads="1"/>
          </p:cNvSpPr>
          <p:nvPr/>
        </p:nvSpPr>
        <p:spPr bwMode="auto">
          <a:xfrm>
            <a:off x="7315200" y="55228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9" name="Oval 148"/>
          <p:cNvSpPr>
            <a:spLocks noChangeArrowheads="1"/>
          </p:cNvSpPr>
          <p:nvPr/>
        </p:nvSpPr>
        <p:spPr bwMode="auto">
          <a:xfrm>
            <a:off x="7315200" y="52989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0" name="Oval 149"/>
          <p:cNvSpPr>
            <a:spLocks noChangeArrowheads="1"/>
          </p:cNvSpPr>
          <p:nvPr/>
        </p:nvSpPr>
        <p:spPr bwMode="auto">
          <a:xfrm>
            <a:off x="7334250" y="56355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1" name="Oval 150"/>
          <p:cNvSpPr>
            <a:spLocks noChangeArrowheads="1"/>
          </p:cNvSpPr>
          <p:nvPr/>
        </p:nvSpPr>
        <p:spPr bwMode="auto">
          <a:xfrm>
            <a:off x="6727825" y="556091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2" name="Oval 151"/>
          <p:cNvSpPr>
            <a:spLocks noChangeArrowheads="1"/>
          </p:cNvSpPr>
          <p:nvPr/>
        </p:nvSpPr>
        <p:spPr bwMode="auto">
          <a:xfrm>
            <a:off x="5837238" y="591492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3" name="Oval 152"/>
          <p:cNvSpPr>
            <a:spLocks noChangeArrowheads="1"/>
          </p:cNvSpPr>
          <p:nvPr/>
        </p:nvSpPr>
        <p:spPr bwMode="auto">
          <a:xfrm>
            <a:off x="6686550" y="543867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4" name="Oval 153"/>
          <p:cNvSpPr>
            <a:spLocks noChangeArrowheads="1"/>
          </p:cNvSpPr>
          <p:nvPr/>
        </p:nvSpPr>
        <p:spPr bwMode="auto">
          <a:xfrm>
            <a:off x="7192963" y="582126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47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Současná statistická analýza se neobejde bez zpracování dat pomocí statistických software. Předpokladem úspěchu je správné uložení dat ve formě „databázové“ tabulky umožňující jejich zpracování v libovolné aplikaci.</a:t>
            </a:r>
          </a:p>
          <a:p>
            <a:endParaRPr lang="cs-CZ" dirty="0" smtClean="0"/>
          </a:p>
          <a:p>
            <a:r>
              <a:rPr lang="cs-CZ" dirty="0" smtClean="0"/>
              <a:t>Neméně důležité je věnovat pozornost čištění dat předcházející vlastní analýze. Každá chyba, která vznikne nebo není nalezena ve fázi přípravy dat se promítne do všech dalších kroků a může zapříčinit neplatnost výsledků a nutnost opakování analýzy.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1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052736"/>
            <a:ext cx="83820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2057400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Parametry (znaky)</a:t>
            </a:r>
          </a:p>
        </p:txBody>
      </p:sp>
      <p:sp>
        <p:nvSpPr>
          <p:cNvPr id="233477" name="Line 5"/>
          <p:cNvSpPr>
            <a:spLocks noChangeShapeType="1"/>
          </p:cNvSpPr>
          <p:nvPr/>
        </p:nvSpPr>
        <p:spPr bwMode="auto">
          <a:xfrm>
            <a:off x="6553200" y="762000"/>
            <a:ext cx="609600" cy="1524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8" name="AutoShape 6"/>
          <p:cNvSpPr>
            <a:spLocks noChangeArrowheads="1"/>
          </p:cNvSpPr>
          <p:nvPr/>
        </p:nvSpPr>
        <p:spPr bwMode="auto">
          <a:xfrm>
            <a:off x="3200400" y="806450"/>
            <a:ext cx="2209800" cy="304800"/>
          </a:xfrm>
          <a:prstGeom prst="rightArrow">
            <a:avLst>
              <a:gd name="adj1" fmla="val 50000"/>
              <a:gd name="adj2" fmla="val 181250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 rot="10800000">
            <a:off x="151268" y="1295400"/>
            <a:ext cx="430887" cy="227647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Základní jednotka dat</a:t>
            </a:r>
            <a:endParaRPr lang="cs-CZ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0" name="AutoShape 8"/>
          <p:cNvSpPr>
            <a:spLocks noChangeArrowheads="1"/>
          </p:cNvSpPr>
          <p:nvPr/>
        </p:nvSpPr>
        <p:spPr bwMode="auto">
          <a:xfrm rot="5428150">
            <a:off x="-739775" y="4813695"/>
            <a:ext cx="2209800" cy="304800"/>
          </a:xfrm>
          <a:prstGeom prst="rightArrow">
            <a:avLst>
              <a:gd name="adj1" fmla="val 50000"/>
              <a:gd name="adj2" fmla="val 181250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3" name="Rectangle 9"/>
          <p:cNvSpPr>
            <a:spLocks/>
          </p:cNvSpPr>
          <p:nvPr/>
        </p:nvSpPr>
        <p:spPr bwMode="auto">
          <a:xfrm>
            <a:off x="301625" y="-26988"/>
            <a:ext cx="8534400" cy="75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300" b="1" dirty="0">
                <a:solidFill>
                  <a:srgbClr val="7B9899"/>
                </a:solidFill>
                <a:cs typeface="Arial" pitchFamily="34" charset="0"/>
              </a:rPr>
              <a:t>DATA – ukázka uspořádání datového souboru</a:t>
            </a:r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1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8794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altLang="cs-CZ" sz="2400" dirty="0" smtClean="0"/>
              <a:t>lze ji řadit do kategorií, ale nelze ji kvantifikovat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altLang="cs-CZ" sz="2400" dirty="0" smtClean="0"/>
              <a:t>můžeme ji přiřadit číselnou hodnotu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 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  <a:endParaRPr lang="cs-CZ" altLang="cs-CZ" sz="2400" i="1" dirty="0">
              <a:solidFill>
                <a:srgbClr val="FF0000"/>
              </a:solidFill>
            </a:endParaRPr>
          </a:p>
          <a:p>
            <a:pPr marL="341313" indent="-341313"/>
            <a:endParaRPr lang="cs-CZ" altLang="cs-CZ" sz="24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70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4032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sz="2400" dirty="0" smtClean="0"/>
              <a:t>lze ji řadit do kategorií, ale nelze ji kvantifikovat</a:t>
            </a:r>
          </a:p>
          <a:p>
            <a:pPr marL="0" indent="361950">
              <a:buNone/>
            </a:pPr>
            <a:r>
              <a:rPr lang="cs-CZ" altLang="cs-CZ" sz="2400" i="1" dirty="0" smtClean="0">
                <a:solidFill>
                  <a:srgbClr val="0070C0"/>
                </a:solidFill>
              </a:rPr>
              <a:t>Příklad</a:t>
            </a:r>
            <a:r>
              <a:rPr lang="cs-CZ" altLang="cs-CZ" sz="2400" i="1" dirty="0">
                <a:solidFill>
                  <a:srgbClr val="0070C0"/>
                </a:solidFill>
              </a:rPr>
              <a:t>: </a:t>
            </a:r>
            <a:r>
              <a:rPr lang="cs-CZ" sz="2400" i="1" dirty="0" smtClean="0">
                <a:solidFill>
                  <a:srgbClr val="0070C0"/>
                </a:solidFill>
              </a:rPr>
              <a:t>pohlaví, HIV status, barva vlasů ...</a:t>
            </a:r>
          </a:p>
          <a:p>
            <a:pPr marL="341313" indent="-341313">
              <a:buNone/>
            </a:pPr>
            <a:endParaRPr 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sz="2400" dirty="0" smtClean="0"/>
              <a:t>můžeme ji přiřadit číselnou hodnotu</a:t>
            </a:r>
          </a:p>
          <a:p>
            <a:pPr marL="0" indent="361950">
              <a:buNone/>
            </a:pPr>
            <a:r>
              <a:rPr lang="cs-CZ" altLang="cs-CZ" sz="2400" i="1" dirty="0">
                <a:solidFill>
                  <a:srgbClr val="0070C0"/>
                </a:solidFill>
              </a:rPr>
              <a:t>Příklad: </a:t>
            </a:r>
            <a:r>
              <a:rPr lang="cs-CZ" sz="2400" i="1" dirty="0" smtClean="0">
                <a:solidFill>
                  <a:srgbClr val="0070C0"/>
                </a:solidFill>
              </a:rPr>
              <a:t>výška, váha, teplota, počet hospitalizací ...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979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</a:p>
          <a:p>
            <a:pPr marL="355600" indent="0"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217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Příklady: Diabetes (1-ano, 0-ne), Pohlaví (1-muž, 0-žena).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krevní skupiny (A/B/AB/0).</a:t>
            </a:r>
            <a:endParaRPr lang="cs-CZ" altLang="cs-CZ" sz="2000" dirty="0" smtClean="0">
              <a:solidFill>
                <a:srgbClr val="0070C0"/>
              </a:solidFill>
            </a:endParaRP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  <a:endParaRPr lang="en-US" altLang="cs-CZ" sz="2000" dirty="0" smtClean="0"/>
          </a:p>
          <a:p>
            <a:pPr marL="1255713" indent="-900113">
              <a:buFont typeface="Wingdings 2" pitchFamily="18" charset="2"/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říklady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 stupeň bolesti (mírná/střední/velká), stadium maligního onemocnění (I/II/III/IV).</a:t>
            </a:r>
          </a:p>
          <a:p>
            <a:pPr marL="341313" indent="-341313"/>
            <a:endParaRPr lang="cs-CZ" altLang="cs-CZ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249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2989</Words>
  <Application>Microsoft Office PowerPoint</Application>
  <PresentationFormat>Předvádění na obrazovce (4:3)</PresentationFormat>
  <Paragraphs>530</Paragraphs>
  <Slides>37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6" baseType="lpstr">
      <vt:lpstr>Arial</vt:lpstr>
      <vt:lpstr>Calibri</vt:lpstr>
      <vt:lpstr>Math1</vt:lpstr>
      <vt:lpstr>Symbol</vt:lpstr>
      <vt:lpstr>Verdana</vt:lpstr>
      <vt:lpstr>Wingdings</vt:lpstr>
      <vt:lpstr>Wingdings 2</vt:lpstr>
      <vt:lpstr>Administrativní</vt:lpstr>
      <vt:lpstr>Rovnice</vt:lpstr>
      <vt:lpstr>Bi8600: Vícerozměrné metody  1. cvičení</vt:lpstr>
      <vt:lpstr>Průběh výuky</vt:lpstr>
      <vt:lpstr>Bi8600: Vícerozměrné metody 1. cvičení – 1. část</vt:lpstr>
      <vt:lpstr>Motivace</vt:lpstr>
      <vt:lpstr>Prezentace aplikace PowerPoint</vt:lpstr>
      <vt:lpstr>Typy proměnných</vt:lpstr>
      <vt:lpstr>Typy proměnných</vt:lpstr>
      <vt:lpstr>Kvalitativní znaky</vt:lpstr>
      <vt:lpstr>Kvalitativní znaky</vt:lpstr>
      <vt:lpstr>Kvantitativní znaky</vt:lpstr>
      <vt:lpstr>Různé typy dat znamenají různou informaci</vt:lpstr>
      <vt:lpstr>Popisné statistiky</vt:lpstr>
      <vt:lpstr>Popis kvalitativních dat</vt:lpstr>
      <vt:lpstr>Popis kvantitativních dat  – charakteristiky středu</vt:lpstr>
      <vt:lpstr>Průměr vs. medián</vt:lpstr>
      <vt:lpstr>Popis kvantitativních dat  – charakteristiky variability</vt:lpstr>
      <vt:lpstr>Ukázka vizualizace kvantitativních dat</vt:lpstr>
      <vt:lpstr>Ukázka popisu kvantitativních dat</vt:lpstr>
      <vt:lpstr>Software R / RStudio</vt:lpstr>
      <vt:lpstr>Bi8600: Vícerozměrné metody 1. cvičení – 2. část</vt:lpstr>
      <vt:lpstr>Statistické testování – základní pojmy</vt:lpstr>
      <vt:lpstr>Možné chyby při testování hypotéz</vt:lpstr>
      <vt:lpstr>Význam chyb při testování hypotéz</vt:lpstr>
      <vt:lpstr>P-hodnota</vt:lpstr>
      <vt:lpstr>One-tailed vs. two-tailed testy</vt:lpstr>
      <vt:lpstr>Důležité poznámky k testování hypotéz</vt:lpstr>
      <vt:lpstr>Základní rozhodování o výběru statistických testů</vt:lpstr>
      <vt:lpstr>Shrnutí statistických testů</vt:lpstr>
      <vt:lpstr>Parametrické vs. neparametrické testy</vt:lpstr>
      <vt:lpstr>Jednovýběrové testy (one sample)</vt:lpstr>
      <vt:lpstr>Schéma při testování pomocí jednovýběrových testů</vt:lpstr>
      <vt:lpstr>Dvouvýběrové testy: nepárový vs. párový design</vt:lpstr>
      <vt:lpstr>Schéma při testování pomocí párových testů</vt:lpstr>
      <vt:lpstr>Schéma při testování 2 a více skupin</vt:lpstr>
      <vt:lpstr>Korelační a regresní analýza</vt:lpstr>
      <vt:lpstr>Korelační koeficienty</vt:lpstr>
      <vt:lpstr>Problémy s výpočtem korelačního koeficientu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Brožová Lucie</cp:lastModifiedBy>
  <cp:revision>183</cp:revision>
  <dcterms:created xsi:type="dcterms:W3CDTF">2012-09-19T11:32:44Z</dcterms:created>
  <dcterms:modified xsi:type="dcterms:W3CDTF">2017-10-10T05:56:34Z</dcterms:modified>
</cp:coreProperties>
</file>