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352" r:id="rId2"/>
    <p:sldId id="440" r:id="rId3"/>
    <p:sldId id="442" r:id="rId4"/>
    <p:sldId id="441" r:id="rId5"/>
    <p:sldId id="448" r:id="rId6"/>
    <p:sldId id="444" r:id="rId7"/>
    <p:sldId id="445" r:id="rId8"/>
    <p:sldId id="446" r:id="rId9"/>
    <p:sldId id="447" r:id="rId10"/>
    <p:sldId id="419" r:id="rId11"/>
    <p:sldId id="425" r:id="rId12"/>
    <p:sldId id="438" r:id="rId13"/>
    <p:sldId id="439" r:id="rId14"/>
    <p:sldId id="421" r:id="rId15"/>
    <p:sldId id="426" r:id="rId16"/>
    <p:sldId id="427" r:id="rId17"/>
    <p:sldId id="428" r:id="rId18"/>
    <p:sldId id="429" r:id="rId19"/>
    <p:sldId id="430" r:id="rId20"/>
    <p:sldId id="431" r:id="rId21"/>
    <p:sldId id="435" r:id="rId22"/>
    <p:sldId id="434" r:id="rId23"/>
    <p:sldId id="433" r:id="rId24"/>
    <p:sldId id="423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ožová Lucie" initials="L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CC66"/>
    <a:srgbClr val="E6A89A"/>
    <a:srgbClr val="D16349"/>
    <a:srgbClr val="4F81BD"/>
    <a:srgbClr val="339933"/>
    <a:srgbClr val="595F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Střední styl 3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56" autoAdjust="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59347-840F-40A7-88F4-6B6B9A66D102}" type="datetimeFigureOut">
              <a:rPr lang="cs-CZ" smtClean="0"/>
              <a:pPr/>
              <a:t>05.12.2017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1AC207-762A-4F98-82CE-914C67230C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415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10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19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20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21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22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23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24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11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12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956656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13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9722832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14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15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16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17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18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05.12.2017</a:t>
            </a:fld>
            <a:endParaRPr lang="cs-CZ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19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583" y="6424438"/>
            <a:ext cx="410977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83568" y="6446663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583" y="6424438"/>
            <a:ext cx="410977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05.12.2017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83568" y="6446663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05.12.2017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0" y="773113"/>
            <a:ext cx="9144000" cy="5353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24262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40713-F4BC-4489-B1F2-724FB2B86EC4}" type="datetime1">
              <a:rPr lang="cs-CZ" smtClean="0"/>
              <a:pPr/>
              <a:t>05.12.2017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2521-B0D5-4576-BDAA-7011366E7E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29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B32A-6564-40AB-B337-FFF26EEBAF7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05.12.2017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E040-1CCA-4FD7-B417-9F7672C426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158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05.12.2017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5" r:id="rId4"/>
    <p:sldLayoutId id="2147483666" r:id="rId5"/>
    <p:sldLayoutId id="2147483667" r:id="rId6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3460241"/>
            <a:ext cx="8572500" cy="2308324"/>
          </a:xfrm>
        </p:spPr>
        <p:txBody>
          <a:bodyPr>
            <a:sp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Opakování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Ordinační metody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dirty="0">
                <a:solidFill>
                  <a:schemeClr val="tx2"/>
                </a:solidFill>
                <a:latin typeface="Arial" pitchFamily="34" charset="0"/>
              </a:rPr>
              <a:t>K</a:t>
            </a: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orespondenční analýza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Nemetrické </a:t>
            </a:r>
            <a:r>
              <a:rPr lang="cs-CZ" sz="2400" b="1" dirty="0" err="1" smtClean="0">
                <a:solidFill>
                  <a:schemeClr val="tx2"/>
                </a:solidFill>
                <a:latin typeface="Arial" pitchFamily="34" charset="0"/>
              </a:rPr>
              <a:t>škálování</a:t>
            </a:r>
            <a:endParaRPr lang="cs-CZ" sz="2400" b="1" dirty="0" smtClean="0">
              <a:solidFill>
                <a:schemeClr val="tx2"/>
              </a:solidFill>
              <a:latin typeface="Arial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Diskriminační analýza</a:t>
            </a:r>
          </a:p>
        </p:txBody>
      </p:sp>
      <p:sp>
        <p:nvSpPr>
          <p:cNvPr id="157700" name="Nadpis 1"/>
          <p:cNvSpPr>
            <a:spLocks noGrp="1"/>
          </p:cNvSpPr>
          <p:nvPr>
            <p:ph type="ctrTitle" idx="4294967295"/>
          </p:nvPr>
        </p:nvSpPr>
        <p:spPr>
          <a:xfrm>
            <a:off x="25709" y="404664"/>
            <a:ext cx="9036496" cy="1323439"/>
          </a:xfr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cs-CZ" sz="4000" dirty="0">
                <a:solidFill>
                  <a:schemeClr val="accent1"/>
                </a:solidFill>
                <a:latin typeface="Arial" pitchFamily="34" charset="0"/>
              </a:rPr>
              <a:t>Bi8600: Vícerozměrné metody </a:t>
            </a:r>
            <a:br>
              <a:rPr lang="cs-CZ" sz="4000" dirty="0">
                <a:solidFill>
                  <a:schemeClr val="accent1"/>
                </a:solidFill>
                <a:latin typeface="Arial" pitchFamily="34" charset="0"/>
              </a:rPr>
            </a:br>
            <a:r>
              <a:rPr lang="cs-CZ" sz="4000" dirty="0" smtClean="0">
                <a:solidFill>
                  <a:schemeClr val="accent1"/>
                </a:solidFill>
                <a:latin typeface="Arial" pitchFamily="34" charset="0"/>
              </a:rPr>
              <a:t>4. </a:t>
            </a:r>
            <a:r>
              <a:rPr lang="cs-CZ" sz="4000" dirty="0">
                <a:solidFill>
                  <a:schemeClr val="accent1"/>
                </a:solidFill>
                <a:latin typeface="Arial" pitchFamily="34" charset="0"/>
              </a:rPr>
              <a:t>cvičení</a:t>
            </a:r>
            <a:endParaRPr lang="cs-CZ" sz="4000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870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Diskriminační analýza - cíle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67544" y="4138201"/>
            <a:ext cx="56015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Využití: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v antropologii pro klasifikaci koster,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v medicíně k určení rizikovosti pacientů,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ve finančnictví k předvídání krachů firem,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v biologii ke klasifikaci rostlin,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v sociologii u psychologických testů.</a:t>
            </a:r>
            <a:endParaRPr lang="en-GB" dirty="0"/>
          </a:p>
        </p:txBody>
      </p:sp>
      <p:sp>
        <p:nvSpPr>
          <p:cNvPr id="7" name="Obdélník 6"/>
          <p:cNvSpPr/>
          <p:nvPr/>
        </p:nvSpPr>
        <p:spPr>
          <a:xfrm>
            <a:off x="395064" y="1844824"/>
            <a:ext cx="83164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b="1" u="sng" dirty="0" smtClean="0"/>
              <a:t>Vytvoření zástupných proměnných</a:t>
            </a:r>
            <a:r>
              <a:rPr lang="cs-CZ" dirty="0" smtClean="0"/>
              <a:t>, které nejlépe odliší skupiny objektů.</a:t>
            </a:r>
          </a:p>
          <a:p>
            <a:pPr marL="342900" indent="-342900">
              <a:buFont typeface="+mj-lt"/>
              <a:buAutoNum type="arabicPeriod"/>
            </a:pPr>
            <a:r>
              <a:rPr lang="cs-CZ" b="1" u="sng" dirty="0" smtClean="0"/>
              <a:t>Vytvoření pravidla pro klasifikaci </a:t>
            </a:r>
            <a:r>
              <a:rPr lang="cs-CZ" dirty="0" smtClean="0"/>
              <a:t>objektů do skupin.</a:t>
            </a:r>
          </a:p>
          <a:p>
            <a:pPr marL="809625" indent="-342900">
              <a:buAutoNum type="alphaLcParenR"/>
            </a:pPr>
            <a:r>
              <a:rPr lang="cs-CZ" dirty="0" smtClean="0"/>
              <a:t>Identifikace proměnných diskriminujících </a:t>
            </a:r>
            <a:r>
              <a:rPr lang="cs-CZ" dirty="0"/>
              <a:t>mezi předem danými skupinami </a:t>
            </a:r>
            <a:r>
              <a:rPr lang="cs-CZ" dirty="0" smtClean="0"/>
              <a:t>objektů. </a:t>
            </a:r>
          </a:p>
          <a:p>
            <a:pPr marL="809625" indent="-342900">
              <a:buAutoNum type="alphaLcParenR"/>
            </a:pPr>
            <a:r>
              <a:rPr lang="cs-CZ" dirty="0" smtClean="0"/>
              <a:t>Vyhodnocení klasifikace pro objekty, u kterých známe zařazení do skupin.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cs-CZ" b="1" u="sng" dirty="0" smtClean="0"/>
              <a:t>Klasifikace</a:t>
            </a:r>
            <a:r>
              <a:rPr lang="cs-CZ" dirty="0" smtClean="0"/>
              <a:t> nových objektů do skupin.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704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Výběr proměnných do modelu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432048" y="1484784"/>
            <a:ext cx="831641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Výběr provádíme na základě:</a:t>
            </a:r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 marL="885825" indent="-342900">
              <a:buClr>
                <a:srgbClr val="D16349"/>
              </a:buClr>
              <a:buFont typeface="+mj-lt"/>
              <a:buAutoNum type="arabicPeriod"/>
            </a:pPr>
            <a:r>
              <a:rPr lang="cs-CZ" dirty="0" smtClean="0"/>
              <a:t>Expertní znalosti proměnných (zohledňujeme např. finanční zátěž, chybovost měření, vyplněnost).</a:t>
            </a:r>
          </a:p>
          <a:p>
            <a:pPr marL="885825" indent="-342900">
              <a:buClr>
                <a:srgbClr val="D16349"/>
              </a:buClr>
              <a:buFont typeface="+mj-lt"/>
              <a:buAutoNum type="arabicPeriod"/>
            </a:pPr>
            <a:r>
              <a:rPr lang="cs-CZ" dirty="0" smtClean="0"/>
              <a:t>Pozorovaných dat (hodnotíme korelace proměnných, přínos unikátní informace - % rozptylu, které popisuje, příspěvek k diskriminaci, atd. ).</a:t>
            </a:r>
          </a:p>
          <a:p>
            <a:pPr marL="885825" indent="-342900">
              <a:buClr>
                <a:srgbClr val="D16349"/>
              </a:buClr>
              <a:buFont typeface="+mj-lt"/>
              <a:buAutoNum type="arabicPeriod"/>
            </a:pPr>
            <a:r>
              <a:rPr lang="cs-CZ" dirty="0" err="1" smtClean="0"/>
              <a:t>Dopředné</a:t>
            </a:r>
            <a:r>
              <a:rPr lang="cs-CZ" dirty="0" smtClean="0"/>
              <a:t>/zpětné eliminace (proměnné jsou postupně přidávány/odebírány  tak, aby došlo k významnému „zlepšení“ </a:t>
            </a:r>
            <a:r>
              <a:rPr lang="cs-CZ" dirty="0"/>
              <a:t>modelu).</a:t>
            </a:r>
          </a:p>
          <a:p>
            <a:pPr marL="885825" indent="-342900">
              <a:buClr>
                <a:srgbClr val="D16349"/>
              </a:buClr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709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Diskriminační analýza – algoritmus 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189736" y="1630541"/>
            <a:ext cx="481431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 smtClean="0"/>
              <a:t>2 fáze výpočtu:</a:t>
            </a:r>
          </a:p>
          <a:p>
            <a:pPr marL="342900" indent="-342900">
              <a:buFont typeface="+mj-lt"/>
              <a:buAutoNum type="arabicPeriod"/>
            </a:pPr>
            <a:endParaRPr lang="cs-CZ" b="1" u="sng" dirty="0"/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Vytvoření </a:t>
            </a:r>
            <a:r>
              <a:rPr lang="cs-CZ" u="sng" dirty="0" smtClean="0"/>
              <a:t>kanonických os</a:t>
            </a:r>
            <a:endParaRPr lang="cs-CZ" dirty="0"/>
          </a:p>
          <a:p>
            <a:endParaRPr lang="cs-CZ" dirty="0" smtClean="0"/>
          </a:p>
          <a:p>
            <a:pPr marL="625475" indent="-285750">
              <a:buFont typeface="Wingdings" panose="05000000000000000000" pitchFamily="2" charset="2"/>
              <a:buChar char="§"/>
              <a:tabLst>
                <a:tab pos="809625" algn="l"/>
                <a:tab pos="1701800" algn="l"/>
              </a:tabLst>
            </a:pPr>
            <a:r>
              <a:rPr lang="cs-CZ" dirty="0" smtClean="0"/>
              <a:t>Z </a:t>
            </a:r>
            <a:r>
              <a:rPr lang="cs-CZ" dirty="0"/>
              <a:t>původně vysokého počtu parametrů vytvoříme nové osy, které odliší shluky v </a:t>
            </a:r>
            <a:r>
              <a:rPr lang="cs-CZ" dirty="0" smtClean="0"/>
              <a:t>datech.</a:t>
            </a:r>
          </a:p>
          <a:p>
            <a:pPr marL="625475" indent="-285750">
              <a:buFont typeface="Wingdings" panose="05000000000000000000" pitchFamily="2" charset="2"/>
              <a:buChar char="§"/>
              <a:tabLst>
                <a:tab pos="809625" algn="l"/>
                <a:tab pos="1701800" algn="l"/>
              </a:tabLst>
            </a:pPr>
            <a:r>
              <a:rPr lang="cs-CZ" dirty="0" smtClean="0"/>
              <a:t>Pomocí vlastních čísel opět vybíráme počet os, které nejlépe popisují rozdíl mezi skupinami.</a:t>
            </a:r>
            <a:endParaRPr lang="cs-CZ" dirty="0"/>
          </a:p>
          <a:p>
            <a:pPr marL="625475" indent="-285750">
              <a:buFont typeface="Wingdings" panose="05000000000000000000" pitchFamily="2" charset="2"/>
              <a:buChar char="§"/>
              <a:tabLst>
                <a:tab pos="809625" algn="l"/>
                <a:tab pos="1701800" algn="l"/>
              </a:tabLst>
            </a:pPr>
            <a:r>
              <a:rPr lang="cs-CZ" dirty="0"/>
              <a:t>O</a:t>
            </a:r>
            <a:r>
              <a:rPr lang="cs-CZ" dirty="0" smtClean="0"/>
              <a:t>sy nejsou v prostoru původních proměnných ortogonální (jako tomu bylo u PCA).</a:t>
            </a:r>
          </a:p>
          <a:p>
            <a:pPr marL="625475" indent="-285750">
              <a:buFont typeface="Wingdings" panose="05000000000000000000" pitchFamily="2" charset="2"/>
              <a:buChar char="§"/>
              <a:tabLst>
                <a:tab pos="809625" algn="l"/>
                <a:tab pos="1701800" algn="l"/>
              </a:tabLst>
            </a:pPr>
            <a:r>
              <a:rPr lang="cs-CZ" dirty="0" smtClean="0"/>
              <a:t>Maximální počet os je roven počtu skupin mínus jedna.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3"/>
          <a:srcRect l="5439" t="16391" r="56615" b="5281"/>
          <a:stretch/>
        </p:blipFill>
        <p:spPr>
          <a:xfrm>
            <a:off x="5004048" y="1544080"/>
            <a:ext cx="3878208" cy="4539924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6437708" y="6084004"/>
            <a:ext cx="2598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09600"/>
            <a:r>
              <a:rPr lang="cs-CZ" dirty="0" err="1" smtClean="0"/>
              <a:t>Kenkel</a:t>
            </a:r>
            <a:r>
              <a:rPr lang="cs-CZ" dirty="0" smtClean="0"/>
              <a:t> et al. (2002)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070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Diskriminační analýza – algoritmus II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24544" y="1630541"/>
            <a:ext cx="871195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 smtClean="0"/>
              <a:t>2 fáze výpočtu:</a:t>
            </a:r>
          </a:p>
          <a:p>
            <a:pPr marL="609600"/>
            <a:endParaRPr lang="cs-CZ" u="sng" dirty="0" smtClean="0"/>
          </a:p>
          <a:p>
            <a:pPr marL="342900" indent="-342900">
              <a:buFont typeface="+mj-lt"/>
              <a:buAutoNum type="arabicPeriod" startAt="2"/>
            </a:pPr>
            <a:r>
              <a:rPr lang="cs-CZ" u="sng" dirty="0" smtClean="0"/>
              <a:t>Klasifikace</a:t>
            </a:r>
            <a:r>
              <a:rPr lang="cs-CZ" dirty="0" smtClean="0"/>
              <a:t> objektů do skupin.</a:t>
            </a:r>
          </a:p>
          <a:p>
            <a:pPr marL="8953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Na vstupu definujeme apriorní pravděpodobnosti zařazení objektů do skupin.</a:t>
            </a:r>
          </a:p>
          <a:p>
            <a:pPr marL="8953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Pro každý objekt je spočítána vzdálenost od </a:t>
            </a:r>
            <a:r>
              <a:rPr lang="cs-CZ" dirty="0" err="1" smtClean="0"/>
              <a:t>centroidu</a:t>
            </a:r>
            <a:r>
              <a:rPr lang="cs-CZ" dirty="0" smtClean="0"/>
              <a:t> dané skupiny.</a:t>
            </a:r>
          </a:p>
          <a:p>
            <a:pPr marL="8953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Kombinací apriorní pravděpodobnosti a </a:t>
            </a:r>
            <a:r>
              <a:rPr lang="cs-CZ" dirty="0" err="1" smtClean="0"/>
              <a:t>Mahalanobisovy</a:t>
            </a:r>
            <a:r>
              <a:rPr lang="cs-CZ" dirty="0" smtClean="0"/>
              <a:t> vzdálenosti jsou spočítány posteriorní pravděpodobnosti zařazení objektu do dané skupiny.</a:t>
            </a:r>
          </a:p>
          <a:p>
            <a:pPr marL="8953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Pro každou ze skupin je definována diskriminační funkce. Při klasifikaci nových objektů zařadíme objekt do té skupiny, kde diskriminační funkce nabývá maxima.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907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Výstup diskriminační analýzy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432048" y="1630541"/>
            <a:ext cx="831641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 smtClean="0"/>
              <a:t>Popis </a:t>
            </a:r>
            <a:r>
              <a:rPr lang="cs-CZ" b="1" dirty="0"/>
              <a:t>významu proměnných v </a:t>
            </a:r>
            <a:r>
              <a:rPr lang="cs-CZ" b="1" dirty="0" smtClean="0"/>
              <a:t>modelu: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 smtClean="0"/>
              <a:t>Wilksovo</a:t>
            </a:r>
            <a:r>
              <a:rPr lang="cs-CZ" dirty="0" smtClean="0"/>
              <a:t> </a:t>
            </a:r>
            <a:r>
              <a:rPr lang="cs-CZ" dirty="0"/>
              <a:t>lambda </a:t>
            </a:r>
            <a:r>
              <a:rPr lang="cs-CZ" dirty="0" smtClean="0"/>
              <a:t>modelu,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 smtClean="0"/>
              <a:t>Wilksovo</a:t>
            </a:r>
            <a:r>
              <a:rPr lang="cs-CZ" dirty="0" smtClean="0"/>
              <a:t> </a:t>
            </a:r>
            <a:r>
              <a:rPr lang="cs-CZ" dirty="0"/>
              <a:t>lambda </a:t>
            </a:r>
            <a:r>
              <a:rPr lang="cs-CZ" dirty="0" smtClean="0"/>
              <a:t>proměnných,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smtClean="0"/>
              <a:t>Parciální lambda, </a:t>
            </a:r>
            <a:endParaRPr lang="cs-CZ" dirty="0"/>
          </a:p>
          <a:p>
            <a:pPr marL="609600" indent="-342900">
              <a:buFont typeface="+mj-lt"/>
              <a:buAutoNum type="alphaLcParenR"/>
            </a:pPr>
            <a:r>
              <a:rPr lang="cs-CZ" dirty="0" smtClean="0"/>
              <a:t>Tolerance. </a:t>
            </a:r>
            <a:endParaRPr lang="cs-CZ" dirty="0"/>
          </a:p>
          <a:p>
            <a:endParaRPr lang="cs-CZ" b="1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 smtClean="0"/>
              <a:t>Kanonická analýza: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smtClean="0"/>
              <a:t>Vlastní vektory,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smtClean="0"/>
              <a:t>Vlastní čísla.</a:t>
            </a:r>
            <a:endParaRPr lang="cs-CZ" dirty="0"/>
          </a:p>
          <a:p>
            <a:endParaRPr lang="cs-CZ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Klasifikace </a:t>
            </a:r>
            <a:r>
              <a:rPr lang="cs-CZ" b="1" dirty="0" smtClean="0"/>
              <a:t>objektů: </a:t>
            </a:r>
            <a:endParaRPr lang="cs-CZ" b="1" dirty="0"/>
          </a:p>
          <a:p>
            <a:pPr marL="620713" indent="-342900">
              <a:buFont typeface="+mj-lt"/>
              <a:buAutoNum type="alphaLcParenR"/>
            </a:pPr>
            <a:r>
              <a:rPr lang="cs-CZ" dirty="0" smtClean="0"/>
              <a:t>Apriorní pravděpodobnost,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err="1" smtClean="0"/>
              <a:t>Mahalanobisova</a:t>
            </a:r>
            <a:r>
              <a:rPr lang="cs-CZ" dirty="0" smtClean="0"/>
              <a:t> vzdálenost,</a:t>
            </a:r>
            <a:r>
              <a:rPr lang="cs-CZ" dirty="0"/>
              <a:t> </a:t>
            </a:r>
            <a:endParaRPr lang="cs-CZ" dirty="0" smtClean="0"/>
          </a:p>
          <a:p>
            <a:pPr marL="620713" indent="-342900">
              <a:buFont typeface="+mj-lt"/>
              <a:buAutoNum type="alphaLcParenR"/>
            </a:pPr>
            <a:r>
              <a:rPr lang="cs-CZ" dirty="0" smtClean="0"/>
              <a:t>Diskriminační </a:t>
            </a:r>
            <a:r>
              <a:rPr lang="cs-CZ" dirty="0"/>
              <a:t>funkce,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smtClean="0"/>
              <a:t>Posteriorní pravděpodobnost.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822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Výstup diskriminační analýzy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432048" y="1630541"/>
            <a:ext cx="831641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u="sng" dirty="0" smtClean="0">
                <a:solidFill>
                  <a:srgbClr val="FF0000"/>
                </a:solidFill>
              </a:rPr>
              <a:t>Popis </a:t>
            </a:r>
            <a:r>
              <a:rPr lang="cs-CZ" b="1" u="sng" dirty="0">
                <a:solidFill>
                  <a:srgbClr val="FF0000"/>
                </a:solidFill>
              </a:rPr>
              <a:t>významu proměnných v </a:t>
            </a:r>
            <a:r>
              <a:rPr lang="cs-CZ" b="1" u="sng" dirty="0" smtClean="0">
                <a:solidFill>
                  <a:srgbClr val="FF0000"/>
                </a:solidFill>
              </a:rPr>
              <a:t>modelu: </a:t>
            </a:r>
          </a:p>
          <a:p>
            <a:pPr marL="609600" indent="-342900">
              <a:buFont typeface="+mj-lt"/>
              <a:buAutoNum type="alphaLcParenR"/>
            </a:pPr>
            <a:r>
              <a:rPr lang="cs-CZ" u="sng" dirty="0" err="1" smtClean="0">
                <a:solidFill>
                  <a:srgbClr val="FF0000"/>
                </a:solidFill>
              </a:rPr>
              <a:t>Wilksovo</a:t>
            </a:r>
            <a:r>
              <a:rPr lang="cs-CZ" u="sng" dirty="0" smtClean="0">
                <a:solidFill>
                  <a:srgbClr val="FF0000"/>
                </a:solidFill>
              </a:rPr>
              <a:t> lambda modelu </a:t>
            </a:r>
            <a:r>
              <a:rPr lang="cs-CZ" dirty="0" smtClean="0"/>
              <a:t>-  analogické s ANOVA – hodnotí podíl vnitroskupinového a celkového rozptylu (rozsah: 0–1; hodnoty blízké nule značí dobrou diskriminaci skupin),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 smtClean="0"/>
              <a:t>Wilksovo</a:t>
            </a:r>
            <a:r>
              <a:rPr lang="cs-CZ" dirty="0" smtClean="0"/>
              <a:t> </a:t>
            </a:r>
            <a:r>
              <a:rPr lang="cs-CZ" dirty="0"/>
              <a:t>lambda </a:t>
            </a:r>
            <a:r>
              <a:rPr lang="cs-CZ" dirty="0" smtClean="0"/>
              <a:t>proměnných, </a:t>
            </a:r>
            <a:endParaRPr lang="cs-CZ" dirty="0"/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Parciální </a:t>
            </a:r>
            <a:r>
              <a:rPr lang="cs-CZ" dirty="0" smtClean="0"/>
              <a:t>lambda, </a:t>
            </a:r>
            <a:endParaRPr lang="cs-CZ" dirty="0"/>
          </a:p>
          <a:p>
            <a:pPr marL="609600" indent="-342900">
              <a:buFont typeface="+mj-lt"/>
              <a:buAutoNum type="alphaLcParenR"/>
            </a:pPr>
            <a:r>
              <a:rPr lang="cs-CZ" dirty="0" smtClean="0"/>
              <a:t>Tolerance. </a:t>
            </a:r>
            <a:endParaRPr lang="cs-CZ" dirty="0"/>
          </a:p>
          <a:p>
            <a:endParaRPr lang="cs-CZ" b="1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 smtClean="0"/>
              <a:t>Kanonická analýza: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smtClean="0"/>
              <a:t>Vlastní vektory,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smtClean="0"/>
              <a:t>Vlastní čísla. </a:t>
            </a:r>
            <a:endParaRPr lang="cs-CZ" dirty="0"/>
          </a:p>
          <a:p>
            <a:endParaRPr lang="cs-CZ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Klasifikace </a:t>
            </a:r>
            <a:r>
              <a:rPr lang="cs-CZ" b="1" dirty="0" smtClean="0"/>
              <a:t>objektů</a:t>
            </a:r>
            <a:r>
              <a:rPr lang="cs-CZ" b="1" dirty="0"/>
              <a:t>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Apriorní pravděpodobnost,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err="1"/>
              <a:t>Mahalanobisova</a:t>
            </a:r>
            <a:r>
              <a:rPr lang="cs-CZ" dirty="0"/>
              <a:t> vzdálenost,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Diskriminační funkce,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Posteriorní pravděpodobnost. </a:t>
            </a:r>
          </a:p>
        </p:txBody>
      </p:sp>
    </p:spTree>
    <p:extLst>
      <p:ext uri="{BB962C8B-B14F-4D97-AF65-F5344CB8AC3E}">
        <p14:creationId xmlns:p14="http://schemas.microsoft.com/office/powerpoint/2010/main" val="180567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Výstup diskriminační analýzy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432048" y="1630541"/>
            <a:ext cx="84604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u="sng" dirty="0">
                <a:solidFill>
                  <a:srgbClr val="FF0000"/>
                </a:solidFill>
              </a:rPr>
              <a:t>Popis významu proměnných v modelu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 smtClean="0"/>
              <a:t>Wilksovo</a:t>
            </a:r>
            <a:r>
              <a:rPr lang="cs-CZ" dirty="0" smtClean="0"/>
              <a:t> lambda modelu,</a:t>
            </a:r>
          </a:p>
          <a:p>
            <a:pPr marL="609600" indent="-342900">
              <a:buFont typeface="+mj-lt"/>
              <a:buAutoNum type="alphaLcParenR"/>
            </a:pPr>
            <a:r>
              <a:rPr lang="cs-CZ" u="sng" dirty="0" err="1" smtClean="0">
                <a:solidFill>
                  <a:srgbClr val="FF0000"/>
                </a:solidFill>
              </a:rPr>
              <a:t>Wilksovo</a:t>
            </a:r>
            <a:r>
              <a:rPr lang="cs-CZ" u="sng" dirty="0" smtClean="0">
                <a:solidFill>
                  <a:srgbClr val="FF0000"/>
                </a:solidFill>
              </a:rPr>
              <a:t> </a:t>
            </a:r>
            <a:r>
              <a:rPr lang="cs-CZ" u="sng" dirty="0">
                <a:solidFill>
                  <a:srgbClr val="FF0000"/>
                </a:solidFill>
              </a:rPr>
              <a:t>lambda proměnných </a:t>
            </a:r>
            <a:r>
              <a:rPr lang="cs-CZ" dirty="0" smtClean="0"/>
              <a:t>- </a:t>
            </a:r>
            <a:r>
              <a:rPr lang="cs-CZ" dirty="0" err="1" smtClean="0"/>
              <a:t>wilksovo</a:t>
            </a:r>
            <a:r>
              <a:rPr lang="cs-CZ" dirty="0" smtClean="0"/>
              <a:t> </a:t>
            </a:r>
            <a:r>
              <a:rPr lang="cs-CZ" dirty="0"/>
              <a:t>lambda celého modelu při vyřazení dané proměnné </a:t>
            </a:r>
            <a:r>
              <a:rPr lang="cs-CZ" dirty="0" smtClean="0"/>
              <a:t>(naopak: čím větší, tím je proměnná důležitější pro diskriminaci),</a:t>
            </a:r>
            <a:endParaRPr lang="cs-CZ" dirty="0"/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Parciální </a:t>
            </a:r>
            <a:r>
              <a:rPr lang="cs-CZ" dirty="0" smtClean="0"/>
              <a:t>lambda, </a:t>
            </a:r>
            <a:endParaRPr lang="cs-CZ" dirty="0"/>
          </a:p>
          <a:p>
            <a:pPr marL="609600" indent="-342900">
              <a:buFont typeface="+mj-lt"/>
              <a:buAutoNum type="alphaLcParenR"/>
            </a:pPr>
            <a:r>
              <a:rPr lang="cs-CZ" dirty="0" smtClean="0"/>
              <a:t>Tolerance. </a:t>
            </a:r>
            <a:endParaRPr lang="cs-CZ" dirty="0"/>
          </a:p>
          <a:p>
            <a:endParaRPr lang="cs-CZ" b="1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Kanonická analýza: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vektory,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čísla. </a:t>
            </a:r>
          </a:p>
          <a:p>
            <a:endParaRPr lang="cs-CZ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Klasifikace </a:t>
            </a:r>
            <a:r>
              <a:rPr lang="cs-CZ" b="1" dirty="0" smtClean="0"/>
              <a:t>objektů</a:t>
            </a:r>
            <a:r>
              <a:rPr lang="cs-CZ" b="1" dirty="0"/>
              <a:t>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Apriorní pravděpodobnost,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err="1"/>
              <a:t>Mahalanobisova</a:t>
            </a:r>
            <a:r>
              <a:rPr lang="cs-CZ" dirty="0"/>
              <a:t> vzdálenost,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Diskriminační funkce,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Posteriorní pravděpodobnost. </a:t>
            </a:r>
          </a:p>
        </p:txBody>
      </p:sp>
    </p:spTree>
    <p:extLst>
      <p:ext uri="{BB962C8B-B14F-4D97-AF65-F5344CB8AC3E}">
        <p14:creationId xmlns:p14="http://schemas.microsoft.com/office/powerpoint/2010/main" val="83333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Výstup diskriminační analýzy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432048" y="1630541"/>
            <a:ext cx="83164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u="sng" dirty="0">
                <a:solidFill>
                  <a:srgbClr val="FF0000"/>
                </a:solidFill>
              </a:rPr>
              <a:t>Popis významu proměnných v </a:t>
            </a:r>
            <a:r>
              <a:rPr lang="cs-CZ" b="1" u="sng" dirty="0" smtClean="0">
                <a:solidFill>
                  <a:srgbClr val="FF0000"/>
                </a:solidFill>
              </a:rPr>
              <a:t>modelu: </a:t>
            </a:r>
            <a:endParaRPr lang="cs-CZ" b="1" u="sng" dirty="0">
              <a:solidFill>
                <a:srgbClr val="FF0000"/>
              </a:solidFill>
            </a:endParaRPr>
          </a:p>
          <a:p>
            <a:pPr marL="609600" indent="-342900">
              <a:buFont typeface="+mj-lt"/>
              <a:buAutoNum type="alphaLcParenR"/>
            </a:pPr>
            <a:r>
              <a:rPr lang="cs-CZ" dirty="0" err="1" smtClean="0"/>
              <a:t>Wilksovo</a:t>
            </a:r>
            <a:r>
              <a:rPr lang="cs-CZ" dirty="0" smtClean="0"/>
              <a:t> lambda modelu,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 smtClean="0"/>
              <a:t>Wilksovo</a:t>
            </a:r>
            <a:r>
              <a:rPr lang="cs-CZ" dirty="0" smtClean="0"/>
              <a:t> </a:t>
            </a:r>
            <a:r>
              <a:rPr lang="cs-CZ" dirty="0"/>
              <a:t>lambda </a:t>
            </a:r>
            <a:r>
              <a:rPr lang="cs-CZ" dirty="0" smtClean="0"/>
              <a:t>proměnných,</a:t>
            </a:r>
            <a:endParaRPr lang="cs-CZ" dirty="0"/>
          </a:p>
          <a:p>
            <a:pPr marL="609600" indent="-342900">
              <a:buFont typeface="+mj-lt"/>
              <a:buAutoNum type="alphaLcParenR"/>
            </a:pPr>
            <a:r>
              <a:rPr lang="cs-CZ" u="sng" dirty="0">
                <a:solidFill>
                  <a:srgbClr val="FF0000"/>
                </a:solidFill>
              </a:rPr>
              <a:t>Parciální lambda</a:t>
            </a:r>
            <a:r>
              <a:rPr lang="cs-CZ" dirty="0" smtClean="0"/>
              <a:t>: </a:t>
            </a:r>
            <a:r>
              <a:rPr lang="cs-CZ" dirty="0"/>
              <a:t>unikátní příspěvek dané proměnné k </a:t>
            </a:r>
            <a:r>
              <a:rPr lang="cs-CZ" dirty="0" smtClean="0"/>
              <a:t>diskriminaci (čím nižší je hodnota, tím větší unikátní diskriminační sílu prediktor nese),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smtClean="0"/>
              <a:t>Tolerance. </a:t>
            </a:r>
            <a:endParaRPr lang="cs-CZ" dirty="0"/>
          </a:p>
          <a:p>
            <a:endParaRPr lang="cs-CZ" b="1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Kanonická analýza: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vektory,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čísla. </a:t>
            </a:r>
          </a:p>
          <a:p>
            <a:endParaRPr lang="cs-CZ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Klasifikace </a:t>
            </a:r>
            <a:r>
              <a:rPr lang="cs-CZ" b="1" dirty="0" smtClean="0"/>
              <a:t>objektů</a:t>
            </a:r>
            <a:r>
              <a:rPr lang="cs-CZ" b="1" dirty="0"/>
              <a:t>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Apriorní pravděpodobnost,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err="1"/>
              <a:t>Mahalanobisova</a:t>
            </a:r>
            <a:r>
              <a:rPr lang="cs-CZ" dirty="0"/>
              <a:t> vzdálenost,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Diskriminační funkce,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Posteriorní pravděpodobnost. </a:t>
            </a:r>
          </a:p>
        </p:txBody>
      </p:sp>
    </p:spTree>
    <p:extLst>
      <p:ext uri="{BB962C8B-B14F-4D97-AF65-F5344CB8AC3E}">
        <p14:creationId xmlns:p14="http://schemas.microsoft.com/office/powerpoint/2010/main" val="231316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Výstup diskriminační analýzy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432048" y="1630541"/>
            <a:ext cx="831641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u="sng" dirty="0">
                <a:solidFill>
                  <a:srgbClr val="FF0000"/>
                </a:solidFill>
              </a:rPr>
              <a:t>Popis významu proměnných v </a:t>
            </a:r>
            <a:r>
              <a:rPr lang="cs-CZ" b="1" u="sng" dirty="0" smtClean="0">
                <a:solidFill>
                  <a:srgbClr val="FF0000"/>
                </a:solidFill>
              </a:rPr>
              <a:t>modelu: </a:t>
            </a:r>
            <a:endParaRPr lang="cs-CZ" b="1" u="sng" dirty="0">
              <a:solidFill>
                <a:srgbClr val="FF0000"/>
              </a:solidFill>
            </a:endParaRPr>
          </a:p>
          <a:p>
            <a:pPr marL="609600" indent="-342900">
              <a:buFont typeface="+mj-lt"/>
              <a:buAutoNum type="alphaLcParenR"/>
            </a:pPr>
            <a:r>
              <a:rPr lang="cs-CZ" dirty="0" err="1" smtClean="0"/>
              <a:t>Wilksovo</a:t>
            </a:r>
            <a:r>
              <a:rPr lang="cs-CZ" dirty="0" smtClean="0"/>
              <a:t> lambda modelu,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 smtClean="0"/>
              <a:t>Wilksovo</a:t>
            </a:r>
            <a:r>
              <a:rPr lang="cs-CZ" dirty="0" smtClean="0"/>
              <a:t> </a:t>
            </a:r>
            <a:r>
              <a:rPr lang="cs-CZ" dirty="0"/>
              <a:t>lambda </a:t>
            </a:r>
            <a:r>
              <a:rPr lang="cs-CZ" dirty="0" smtClean="0"/>
              <a:t>proměnných,</a:t>
            </a:r>
            <a:endParaRPr lang="cs-CZ" dirty="0"/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Parciální </a:t>
            </a:r>
            <a:r>
              <a:rPr lang="cs-CZ" dirty="0" smtClean="0"/>
              <a:t>lambda,</a:t>
            </a:r>
            <a:endParaRPr lang="cs-CZ" dirty="0"/>
          </a:p>
          <a:p>
            <a:pPr marL="609600" indent="-342900">
              <a:buFont typeface="+mj-lt"/>
              <a:buAutoNum type="alphaLcParenR"/>
            </a:pPr>
            <a:r>
              <a:rPr lang="cs-CZ" u="sng" dirty="0">
                <a:solidFill>
                  <a:srgbClr val="FF0000"/>
                </a:solidFill>
              </a:rPr>
              <a:t>Tolerance: </a:t>
            </a:r>
            <a:r>
              <a:rPr lang="cs-CZ" dirty="0"/>
              <a:t>unikátní variabilita proměnné nevysvětlená ostatními proměnnými v modelu </a:t>
            </a:r>
            <a:r>
              <a:rPr lang="cs-CZ" dirty="0" smtClean="0"/>
              <a:t>(1 - tolerance = R</a:t>
            </a:r>
            <a:r>
              <a:rPr lang="cs-CZ" baseline="30000" dirty="0" smtClean="0"/>
              <a:t>2</a:t>
            </a:r>
            <a:r>
              <a:rPr lang="cs-CZ" dirty="0" smtClean="0"/>
              <a:t> variabilita proměnné, kterou lze vysvětlit kombinací ostatních proměnných).</a:t>
            </a:r>
            <a:endParaRPr lang="cs-CZ" dirty="0"/>
          </a:p>
          <a:p>
            <a:endParaRPr lang="cs-CZ" b="1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Kanonická analýza: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vektory,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čísla. </a:t>
            </a:r>
          </a:p>
          <a:p>
            <a:endParaRPr lang="cs-CZ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Klasifikace </a:t>
            </a:r>
            <a:r>
              <a:rPr lang="cs-CZ" b="1" dirty="0" smtClean="0"/>
              <a:t>objektů</a:t>
            </a:r>
            <a:r>
              <a:rPr lang="cs-CZ" b="1" dirty="0"/>
              <a:t>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Apriorní pravděpodobnost,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err="1"/>
              <a:t>Mahalanobisova</a:t>
            </a:r>
            <a:r>
              <a:rPr lang="cs-CZ" dirty="0"/>
              <a:t> vzdálenost,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Diskriminační funkce,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Posteriorní pravděpodobnost. </a:t>
            </a:r>
          </a:p>
        </p:txBody>
      </p:sp>
    </p:spTree>
    <p:extLst>
      <p:ext uri="{BB962C8B-B14F-4D97-AF65-F5344CB8AC3E}">
        <p14:creationId xmlns:p14="http://schemas.microsoft.com/office/powerpoint/2010/main" val="339967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Výstup diskriminační analýzy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95536" y="1375023"/>
            <a:ext cx="87119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Popis významu proměnných v modelu: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/>
              <a:t>Wilksovo</a:t>
            </a:r>
            <a:r>
              <a:rPr lang="cs-CZ" dirty="0"/>
              <a:t> lambda modelu,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/>
              <a:t>Wilksovo</a:t>
            </a:r>
            <a:r>
              <a:rPr lang="cs-CZ" dirty="0"/>
              <a:t> lambda proměnných,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Parciální lambda,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Tolerance. </a:t>
            </a:r>
          </a:p>
          <a:p>
            <a:pPr marL="609600" indent="-342900">
              <a:buFont typeface="+mj-lt"/>
              <a:buAutoNum type="alphaLcParenR"/>
            </a:pPr>
            <a:endParaRPr lang="cs-CZ" b="1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u="sng" dirty="0" smtClean="0">
                <a:solidFill>
                  <a:srgbClr val="FF0000"/>
                </a:solidFill>
              </a:rPr>
              <a:t>Kanonická analýza</a:t>
            </a:r>
            <a:r>
              <a:rPr lang="cs-CZ" b="1" dirty="0" smtClean="0"/>
              <a:t>: </a:t>
            </a:r>
            <a:r>
              <a:rPr lang="cs-CZ" dirty="0" smtClean="0"/>
              <a:t>vytváří nové osy tak, aby jejich diskriminační funkce byla co největší (počet nových os = min(počet skupin, počet proměnných) -1) </a:t>
            </a:r>
          </a:p>
          <a:p>
            <a:pPr marL="620713" indent="-342900">
              <a:buFont typeface="+mj-lt"/>
              <a:buAutoNum type="alphaLcParenR"/>
            </a:pPr>
            <a:r>
              <a:rPr lang="cs-CZ" u="sng" dirty="0" smtClean="0">
                <a:solidFill>
                  <a:srgbClr val="FF0000"/>
                </a:solidFill>
              </a:rPr>
              <a:t>Vlastní vektory: </a:t>
            </a:r>
            <a:r>
              <a:rPr lang="cs-CZ" dirty="0"/>
              <a:t>určují směr nových os (definovány jako lineární kombinace proměnných v modelu</a:t>
            </a:r>
            <a:r>
              <a:rPr lang="cs-CZ" dirty="0" smtClean="0"/>
              <a:t>). </a:t>
            </a:r>
          </a:p>
          <a:p>
            <a:pPr marL="620713" indent="-342900">
              <a:buFont typeface="+mj-lt"/>
              <a:buAutoNum type="alphaLcParenR"/>
            </a:pPr>
            <a:r>
              <a:rPr lang="cs-CZ" u="sng" dirty="0" smtClean="0">
                <a:solidFill>
                  <a:srgbClr val="FF0000"/>
                </a:solidFill>
              </a:rPr>
              <a:t>Vlastní </a:t>
            </a:r>
            <a:r>
              <a:rPr lang="cs-CZ" u="sng" dirty="0">
                <a:solidFill>
                  <a:srgbClr val="FF0000"/>
                </a:solidFill>
              </a:rPr>
              <a:t>čísla: </a:t>
            </a:r>
            <a:r>
              <a:rPr lang="cs-CZ" dirty="0" smtClean="0"/>
              <a:t>popisují podíl variability mezi a v rámci skupin objektů na nových osách. Osy s nízkou hodnotou vlastního čísla nepřispívají k popisu rozdílu mezi skupinami.</a:t>
            </a:r>
          </a:p>
          <a:p>
            <a:pPr marL="620713" indent="-342900">
              <a:buFont typeface="+mj-lt"/>
              <a:buAutoNum type="alphaLcParenR"/>
            </a:pPr>
            <a:endParaRPr lang="cs-CZ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Klasifikace </a:t>
            </a:r>
            <a:r>
              <a:rPr lang="cs-CZ" b="1" dirty="0" smtClean="0"/>
              <a:t>objektů</a:t>
            </a:r>
            <a:r>
              <a:rPr lang="cs-CZ" b="1" dirty="0"/>
              <a:t>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Apriorní pravděpodobnost,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err="1"/>
              <a:t>Mahalanobisova</a:t>
            </a:r>
            <a:r>
              <a:rPr lang="cs-CZ" dirty="0"/>
              <a:t> vzdálenost,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Diskriminační funkce,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Posteriorní pravděpodobnost. </a:t>
            </a:r>
          </a:p>
        </p:txBody>
      </p:sp>
    </p:spTree>
    <p:extLst>
      <p:ext uri="{BB962C8B-B14F-4D97-AF65-F5344CB8AC3E}">
        <p14:creationId xmlns:p14="http://schemas.microsoft.com/office/powerpoint/2010/main" val="367420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3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 dirty="0" smtClean="0"/>
              <a:t>Opakování I.</a:t>
            </a:r>
          </a:p>
        </p:txBody>
      </p:sp>
      <p:sp>
        <p:nvSpPr>
          <p:cNvPr id="158724" name="Rectangle 3"/>
          <p:cNvSpPr>
            <a:spLocks noGrp="1"/>
          </p:cNvSpPr>
          <p:nvPr>
            <p:ph type="body" idx="4294967295"/>
          </p:nvPr>
        </p:nvSpPr>
        <p:spPr>
          <a:xfrm>
            <a:off x="251520" y="1484784"/>
            <a:ext cx="8662863" cy="4598988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Popiš </a:t>
            </a:r>
            <a:r>
              <a:rPr lang="cs-CZ" sz="2000" dirty="0"/>
              <a:t>vícerozměrná data? Jaký je rozdíl mezi jednorozměrnou a vícerozměrnou analýzou? 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 jaké situaci byste před analýzou standardizovali data? Popište, jak byste provedli.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Jaký je rozdíl mezi standardizací a transformací? Uveďte příklady transformací. </a:t>
            </a:r>
            <a:endParaRPr lang="cs-CZ" sz="2000" dirty="0" smtClean="0"/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Jaký je cíl ordinačních metod? Které ordinační metody znáte</a:t>
            </a:r>
            <a:r>
              <a:rPr lang="cs-CZ" sz="2000" dirty="0" smtClean="0"/>
              <a:t>?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Jaký vztah mezi sebou mají nové osy z PCA? </a:t>
            </a:r>
            <a:endParaRPr lang="cs-CZ" sz="2000" dirty="0" smtClean="0"/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Čemu je roven součet vlastních čísel u PCA (zvlášť pro PCA s </a:t>
            </a:r>
            <a:r>
              <a:rPr lang="cs-CZ" sz="2000" dirty="0" err="1"/>
              <a:t>kovarianční</a:t>
            </a:r>
            <a:r>
              <a:rPr lang="cs-CZ" sz="2000" dirty="0"/>
              <a:t> a korelační maticí na vstupu</a:t>
            </a:r>
            <a:r>
              <a:rPr lang="cs-CZ" sz="2000" dirty="0" smtClean="0"/>
              <a:t>)?</a:t>
            </a:r>
            <a:endParaRPr lang="cs-CZ" sz="2000" dirty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978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Výstup diskriminační analýzy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95536" y="1630541"/>
            <a:ext cx="871195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Popis významu proměnných v modelu: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/>
              <a:t>Wilksovo</a:t>
            </a:r>
            <a:r>
              <a:rPr lang="cs-CZ" dirty="0"/>
              <a:t> lambda modelu,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/>
              <a:t>Wilksovo</a:t>
            </a:r>
            <a:r>
              <a:rPr lang="cs-CZ" dirty="0"/>
              <a:t> lambda proměnných,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Parciální lambda,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Tolerance. </a:t>
            </a:r>
          </a:p>
          <a:p>
            <a:pPr marL="609600" indent="-342900">
              <a:buFont typeface="+mj-lt"/>
              <a:buAutoNum type="alphaLcParenR"/>
            </a:pPr>
            <a:endParaRPr lang="cs-CZ" b="1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Kanonická analýza: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vektory,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čísla. </a:t>
            </a:r>
          </a:p>
          <a:p>
            <a:endParaRPr lang="cs-CZ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u="sng" dirty="0">
                <a:solidFill>
                  <a:srgbClr val="FF0000"/>
                </a:solidFill>
              </a:rPr>
              <a:t>Klasifikace </a:t>
            </a:r>
            <a:r>
              <a:rPr lang="cs-CZ" b="1" u="sng" dirty="0" smtClean="0">
                <a:solidFill>
                  <a:srgbClr val="FF0000"/>
                </a:solidFill>
              </a:rPr>
              <a:t>objektů</a:t>
            </a:r>
            <a:r>
              <a:rPr lang="cs-CZ" b="1" u="sng" dirty="0">
                <a:solidFill>
                  <a:srgbClr val="FF0000"/>
                </a:solidFill>
              </a:rPr>
              <a:t>: </a:t>
            </a:r>
          </a:p>
          <a:p>
            <a:pPr marL="620713" indent="-342900">
              <a:buFont typeface="+mj-lt"/>
              <a:buAutoNum type="alphaLcParenR"/>
            </a:pPr>
            <a:r>
              <a:rPr lang="cs-CZ" u="sng" dirty="0">
                <a:solidFill>
                  <a:srgbClr val="FF0000"/>
                </a:solidFill>
              </a:rPr>
              <a:t>Apriorní </a:t>
            </a:r>
            <a:r>
              <a:rPr lang="cs-CZ" u="sng" dirty="0" smtClean="0">
                <a:solidFill>
                  <a:srgbClr val="FF0000"/>
                </a:solidFill>
              </a:rPr>
              <a:t>pravděpodobnost</a:t>
            </a:r>
            <a:r>
              <a:rPr lang="cs-CZ" dirty="0" smtClean="0"/>
              <a:t>: </a:t>
            </a:r>
            <a:r>
              <a:rPr lang="cs-CZ" dirty="0"/>
              <a:t>pravděpodobnost výskytu objektu ve shluku (rovnoměrná/proporcionální/nastavená uživatelem na základě znalostí dané problematiky)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err="1" smtClean="0"/>
              <a:t>Mahalanobisova</a:t>
            </a:r>
            <a:r>
              <a:rPr lang="cs-CZ" dirty="0" smtClean="0"/>
              <a:t> </a:t>
            </a:r>
            <a:r>
              <a:rPr lang="cs-CZ" dirty="0"/>
              <a:t>vzdálenost,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Diskriminační funkce,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Posteriorní pravděpodobnost. </a:t>
            </a:r>
          </a:p>
        </p:txBody>
      </p:sp>
    </p:spTree>
    <p:extLst>
      <p:ext uri="{BB962C8B-B14F-4D97-AF65-F5344CB8AC3E}">
        <p14:creationId xmlns:p14="http://schemas.microsoft.com/office/powerpoint/2010/main" val="171652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Výstup diskriminační analýzy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95536" y="1630541"/>
            <a:ext cx="8711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Popis významu proměnných v modelu: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/>
              <a:t>Wilksovo</a:t>
            </a:r>
            <a:r>
              <a:rPr lang="cs-CZ" dirty="0"/>
              <a:t> lambda modelu,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/>
              <a:t>Wilksovo</a:t>
            </a:r>
            <a:r>
              <a:rPr lang="cs-CZ" dirty="0"/>
              <a:t> lambda proměnných,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Parciální lambda,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Tolerance. </a:t>
            </a:r>
          </a:p>
          <a:p>
            <a:pPr marL="609600" indent="-342900">
              <a:buFont typeface="+mj-lt"/>
              <a:buAutoNum type="alphaLcParenR"/>
            </a:pPr>
            <a:endParaRPr lang="cs-CZ" b="1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Kanonická analýza: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vektory,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čísla. </a:t>
            </a:r>
          </a:p>
          <a:p>
            <a:endParaRPr lang="cs-CZ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u="sng" dirty="0">
                <a:solidFill>
                  <a:srgbClr val="FF0000"/>
                </a:solidFill>
              </a:rPr>
              <a:t>Klasifikace </a:t>
            </a:r>
            <a:r>
              <a:rPr lang="cs-CZ" b="1" u="sng" dirty="0" smtClean="0">
                <a:solidFill>
                  <a:srgbClr val="FF0000"/>
                </a:solidFill>
              </a:rPr>
              <a:t>objektů</a:t>
            </a:r>
            <a:r>
              <a:rPr lang="cs-CZ" b="1" u="sng" dirty="0">
                <a:solidFill>
                  <a:srgbClr val="FF0000"/>
                </a:solidFill>
              </a:rPr>
              <a:t>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Apriorní </a:t>
            </a:r>
            <a:r>
              <a:rPr lang="cs-CZ" dirty="0" smtClean="0"/>
              <a:t>pravděpodobnost</a:t>
            </a:r>
            <a:r>
              <a:rPr lang="cs-CZ" dirty="0"/>
              <a:t>,</a:t>
            </a:r>
            <a:endParaRPr lang="cs-CZ" dirty="0" smtClean="0"/>
          </a:p>
          <a:p>
            <a:pPr marL="620713" indent="-342900">
              <a:buFont typeface="+mj-lt"/>
              <a:buAutoNum type="alphaLcParenR"/>
            </a:pPr>
            <a:r>
              <a:rPr lang="cs-CZ" u="sng" dirty="0" err="1" smtClean="0">
                <a:solidFill>
                  <a:srgbClr val="FF0000"/>
                </a:solidFill>
              </a:rPr>
              <a:t>Mahalanobisova</a:t>
            </a:r>
            <a:r>
              <a:rPr lang="cs-CZ" u="sng" dirty="0" smtClean="0">
                <a:solidFill>
                  <a:srgbClr val="FF0000"/>
                </a:solidFill>
              </a:rPr>
              <a:t> vzdálenost: </a:t>
            </a:r>
            <a:r>
              <a:rPr lang="cs-CZ" dirty="0" smtClean="0"/>
              <a:t>Používána </a:t>
            </a:r>
            <a:r>
              <a:rPr lang="cs-CZ" dirty="0"/>
              <a:t>pro popis vzdáleností objektů od </a:t>
            </a:r>
            <a:r>
              <a:rPr lang="cs-CZ" dirty="0" err="1"/>
              <a:t>centroidů</a:t>
            </a:r>
            <a:r>
              <a:rPr lang="cs-CZ" dirty="0"/>
              <a:t> skupin a následně pro výpočet </a:t>
            </a:r>
            <a:r>
              <a:rPr lang="cs-CZ" dirty="0" smtClean="0"/>
              <a:t>posteriorních pravděpodobností,</a:t>
            </a:r>
            <a:endParaRPr lang="cs-CZ" u="sng" dirty="0">
              <a:solidFill>
                <a:srgbClr val="FF0000"/>
              </a:solidFill>
            </a:endParaRP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Diskriminační funkce,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Posteriorní pravděpodobnost. </a:t>
            </a:r>
          </a:p>
        </p:txBody>
      </p:sp>
    </p:spTree>
    <p:extLst>
      <p:ext uri="{BB962C8B-B14F-4D97-AF65-F5344CB8AC3E}">
        <p14:creationId xmlns:p14="http://schemas.microsoft.com/office/powerpoint/2010/main" val="376737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Výstup diskriminační analýzy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251520" y="1630541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Popis významu proměnných v modelu: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/>
              <a:t>Wilksovo</a:t>
            </a:r>
            <a:r>
              <a:rPr lang="cs-CZ" dirty="0"/>
              <a:t> lambda modelu,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/>
              <a:t>Wilksovo</a:t>
            </a:r>
            <a:r>
              <a:rPr lang="cs-CZ" dirty="0"/>
              <a:t> lambda proměnných,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Parciální lambda,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Tolerance. </a:t>
            </a:r>
          </a:p>
          <a:p>
            <a:pPr marL="609600" indent="-342900">
              <a:buFont typeface="+mj-lt"/>
              <a:buAutoNum type="alphaLcParenR"/>
            </a:pPr>
            <a:endParaRPr lang="cs-CZ" b="1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Kanonická analýza: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vektory,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čísla. </a:t>
            </a:r>
          </a:p>
          <a:p>
            <a:endParaRPr lang="cs-CZ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u="sng" dirty="0" smtClean="0">
                <a:solidFill>
                  <a:srgbClr val="FF0000"/>
                </a:solidFill>
              </a:rPr>
              <a:t>Klasifikace objektů: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Apriorní pravděpodobnost,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err="1"/>
              <a:t>Mahalanobisova</a:t>
            </a:r>
            <a:r>
              <a:rPr lang="cs-CZ" dirty="0"/>
              <a:t> </a:t>
            </a:r>
            <a:r>
              <a:rPr lang="cs-CZ" dirty="0" smtClean="0"/>
              <a:t>vzdálenost,</a:t>
            </a:r>
            <a:endParaRPr lang="cs-CZ" dirty="0"/>
          </a:p>
          <a:p>
            <a:pPr marL="620713" indent="-342900">
              <a:buFont typeface="+mj-lt"/>
              <a:buAutoNum type="alphaLcParenR"/>
            </a:pPr>
            <a:r>
              <a:rPr lang="cs-CZ" u="sng" dirty="0" smtClean="0">
                <a:solidFill>
                  <a:srgbClr val="FF0000"/>
                </a:solidFill>
              </a:rPr>
              <a:t>Diskriminační funkce: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/>
              <a:t>pro každou skupinu jedna rovnice, objekt je zařazen do skupiny s maximální hodnotou klasifikační </a:t>
            </a:r>
            <a:r>
              <a:rPr lang="cs-CZ" dirty="0" smtClean="0"/>
              <a:t>funkce. </a:t>
            </a:r>
            <a:endParaRPr lang="cs-CZ" dirty="0"/>
          </a:p>
          <a:p>
            <a:pPr marL="620713" indent="-342900">
              <a:buFont typeface="+mj-lt"/>
              <a:buAutoNum type="alphaLcParenR"/>
            </a:pPr>
            <a:r>
              <a:rPr lang="cs-CZ" dirty="0" smtClean="0"/>
              <a:t>Posteriorní pravděpodobnost.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342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Výstup diskriminační analýzy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95536" y="1630541"/>
            <a:ext cx="849694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Popis významu proměnných v modelu: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/>
              <a:t>Wilksovo</a:t>
            </a:r>
            <a:r>
              <a:rPr lang="cs-CZ" dirty="0"/>
              <a:t> lambda modelu,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/>
              <a:t>Wilksovo</a:t>
            </a:r>
            <a:r>
              <a:rPr lang="cs-CZ" dirty="0"/>
              <a:t> lambda proměnných,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Parciální lambda,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Tolerance. </a:t>
            </a:r>
          </a:p>
          <a:p>
            <a:pPr marL="609600" indent="-342900">
              <a:buFont typeface="+mj-lt"/>
              <a:buAutoNum type="alphaLcParenR"/>
            </a:pPr>
            <a:endParaRPr lang="cs-CZ" b="1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Kanonická analýza: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vektory,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čísla. </a:t>
            </a:r>
          </a:p>
          <a:p>
            <a:endParaRPr lang="cs-CZ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u="sng" dirty="0" smtClean="0">
                <a:solidFill>
                  <a:srgbClr val="FF0000"/>
                </a:solidFill>
              </a:rPr>
              <a:t>Klasifikace objektů: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Apriorní pravděpodobnost,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err="1"/>
              <a:t>Mahalanobisova</a:t>
            </a:r>
            <a:r>
              <a:rPr lang="cs-CZ" dirty="0"/>
              <a:t> </a:t>
            </a:r>
            <a:r>
              <a:rPr lang="cs-CZ" dirty="0" smtClean="0"/>
              <a:t>vzdálenost,</a:t>
            </a:r>
            <a:endParaRPr lang="cs-CZ" dirty="0"/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Diskriminační funkce, </a:t>
            </a:r>
          </a:p>
          <a:p>
            <a:pPr marL="620713" indent="-342900">
              <a:buFont typeface="+mj-lt"/>
              <a:buAutoNum type="alphaLcParenR"/>
            </a:pPr>
            <a:r>
              <a:rPr lang="cs-CZ" u="sng" dirty="0" smtClean="0">
                <a:solidFill>
                  <a:srgbClr val="FF0000"/>
                </a:solidFill>
              </a:rPr>
              <a:t>Posteriorní pravděpodobnost:</a:t>
            </a:r>
            <a:r>
              <a:rPr lang="cs-CZ" dirty="0"/>
              <a:t> </a:t>
            </a:r>
            <a:r>
              <a:rPr lang="cs-CZ" dirty="0" smtClean="0"/>
              <a:t>pravděpodobnost klasifikace objektu do dané skupiny (kombinace </a:t>
            </a:r>
            <a:r>
              <a:rPr lang="cs-CZ" dirty="0" err="1"/>
              <a:t>Mahalanobisových</a:t>
            </a:r>
            <a:r>
              <a:rPr lang="cs-CZ" dirty="0"/>
              <a:t> vzdáleností objektů od </a:t>
            </a:r>
            <a:r>
              <a:rPr lang="cs-CZ" dirty="0" err="1"/>
              <a:t>centroidů</a:t>
            </a:r>
            <a:r>
              <a:rPr lang="cs-CZ" dirty="0"/>
              <a:t> shluků </a:t>
            </a:r>
            <a:r>
              <a:rPr lang="cs-CZ" dirty="0" smtClean="0"/>
              <a:t>s </a:t>
            </a:r>
            <a:r>
              <a:rPr lang="cs-CZ" dirty="0"/>
              <a:t>apriorní </a:t>
            </a:r>
            <a:r>
              <a:rPr lang="cs-CZ" dirty="0" smtClean="0"/>
              <a:t>pravděpodobností).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325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Validace modelu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32048" y="1630541"/>
            <a:ext cx="831641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Maximální predikční síla vs. minimální složitost</a:t>
            </a:r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Ideálně na nezávislém datovém souboru, na kterém nebyl model vyvinut. Může se stát, že na naše data bude model sedět perfektně a na jiném souboru zcela selže (bude přetrénovaný).</a:t>
            </a:r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Pokud nemáme takový další datový soubor, lze využít validačních technik:</a:t>
            </a:r>
          </a:p>
          <a:p>
            <a:pPr marL="1244600" indent="-342900">
              <a:buClr>
                <a:srgbClr val="D16349"/>
              </a:buClr>
              <a:buFont typeface="+mj-lt"/>
              <a:buAutoNum type="alphaLcParenR"/>
            </a:pPr>
            <a:r>
              <a:rPr lang="cs-CZ" dirty="0" err="1" smtClean="0"/>
              <a:t>Krosvalidace</a:t>
            </a:r>
            <a:r>
              <a:rPr lang="cs-CZ" dirty="0" smtClean="0"/>
              <a:t>,</a:t>
            </a:r>
          </a:p>
          <a:p>
            <a:pPr marL="1244600" indent="-342900">
              <a:buClr>
                <a:srgbClr val="D16349"/>
              </a:buClr>
              <a:buFont typeface="+mj-lt"/>
              <a:buAutoNum type="alphaLcParenR"/>
            </a:pPr>
            <a:r>
              <a:rPr lang="cs-CZ" dirty="0" smtClean="0"/>
              <a:t>„</a:t>
            </a:r>
            <a:r>
              <a:rPr lang="cs-CZ" dirty="0" err="1" smtClean="0"/>
              <a:t>Leave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out</a:t>
            </a:r>
            <a:r>
              <a:rPr lang="cs-CZ" dirty="0" smtClean="0"/>
              <a:t>“,</a:t>
            </a:r>
          </a:p>
          <a:p>
            <a:pPr marL="1244600" indent="-342900">
              <a:buClr>
                <a:srgbClr val="D16349"/>
              </a:buClr>
              <a:buFont typeface="+mj-lt"/>
              <a:buAutoNum type="alphaLcParenR"/>
            </a:pPr>
            <a:r>
              <a:rPr lang="cs-CZ" dirty="0" smtClean="0"/>
              <a:t>Permutační metody.</a:t>
            </a:r>
            <a:endParaRPr lang="cs-CZ" dirty="0"/>
          </a:p>
          <a:p>
            <a:pPr>
              <a:buClr>
                <a:srgbClr val="D16349"/>
              </a:buClr>
            </a:pPr>
            <a:endParaRPr lang="pt-BR" dirty="0"/>
          </a:p>
          <a:p>
            <a:pPr>
              <a:buClr>
                <a:srgbClr val="D16349"/>
              </a:buClr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247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3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 dirty="0" smtClean="0"/>
              <a:t>Opakování II.</a:t>
            </a:r>
          </a:p>
        </p:txBody>
      </p:sp>
      <p:sp>
        <p:nvSpPr>
          <p:cNvPr id="158724" name="Rectangle 3"/>
          <p:cNvSpPr>
            <a:spLocks noGrp="1"/>
          </p:cNvSpPr>
          <p:nvPr>
            <p:ph type="body" idx="4294967295"/>
          </p:nvPr>
        </p:nvSpPr>
        <p:spPr>
          <a:xfrm>
            <a:off x="251520" y="1484784"/>
            <a:ext cx="8662863" cy="792088"/>
          </a:xfrm>
        </p:spPr>
        <p:txBody>
          <a:bodyPr/>
          <a:lstStyle/>
          <a:p>
            <a:r>
              <a:rPr lang="cs-CZ" sz="2000" dirty="0" smtClean="0"/>
              <a:t>Na </a:t>
            </a:r>
            <a:r>
              <a:rPr lang="cs-CZ" sz="2000" dirty="0"/>
              <a:t>kterém obrázku dochází k redukci vícerozměrného prostoru – 4b nebo 4c? Bude v tomto prostoru </a:t>
            </a:r>
            <a:r>
              <a:rPr lang="cs-CZ" sz="2000" dirty="0" smtClean="0"/>
              <a:t>mo</a:t>
            </a:r>
            <a:r>
              <a:rPr lang="cs-CZ" sz="2000" dirty="0"/>
              <a:t>žné</a:t>
            </a:r>
            <a:r>
              <a:rPr lang="cs-CZ" sz="2000" dirty="0" smtClean="0"/>
              <a:t> </a:t>
            </a:r>
            <a:r>
              <a:rPr lang="cs-CZ" sz="2000" dirty="0"/>
              <a:t>odlišit objekty 4 a 9</a:t>
            </a:r>
            <a:r>
              <a:rPr lang="cs-CZ" sz="2000" dirty="0" smtClean="0"/>
              <a:t>?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2276872"/>
            <a:ext cx="6048672" cy="4089026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6952080" y="6021288"/>
            <a:ext cx="19832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 smtClean="0"/>
              <a:t>Kenkel</a:t>
            </a:r>
            <a:r>
              <a:rPr lang="cs-CZ" dirty="0" smtClean="0"/>
              <a:t> et al. (2002)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180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3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 dirty="0" smtClean="0"/>
              <a:t>Korespondenční analýza - otázky</a:t>
            </a:r>
          </a:p>
        </p:txBody>
      </p:sp>
      <p:sp>
        <p:nvSpPr>
          <p:cNvPr id="158724" name="Rectangle 3"/>
          <p:cNvSpPr>
            <a:spLocks noGrp="1"/>
          </p:cNvSpPr>
          <p:nvPr>
            <p:ph type="body" idx="4294967295"/>
          </p:nvPr>
        </p:nvSpPr>
        <p:spPr>
          <a:xfrm>
            <a:off x="251520" y="1628800"/>
            <a:ext cx="8662863" cy="4598988"/>
          </a:xfrm>
        </p:spPr>
        <p:txBody>
          <a:bodyPr/>
          <a:lstStyle/>
          <a:p>
            <a:r>
              <a:rPr lang="cs-CZ" sz="2000" dirty="0" smtClean="0"/>
              <a:t>Korespondenční </a:t>
            </a:r>
            <a:r>
              <a:rPr lang="cs-CZ" sz="2000" dirty="0"/>
              <a:t>analýza je nástroj pro hodnocení vztahů mezi … a … datové matice</a:t>
            </a:r>
            <a:r>
              <a:rPr lang="cs-CZ" sz="2000" dirty="0" smtClean="0"/>
              <a:t>.</a:t>
            </a:r>
          </a:p>
          <a:p>
            <a:r>
              <a:rPr lang="cs-CZ" sz="2000" dirty="0"/>
              <a:t>Co popisuje vlastní číslo v korespondenční analýze?</a:t>
            </a:r>
          </a:p>
          <a:p>
            <a:r>
              <a:rPr lang="cs-CZ" sz="2000" dirty="0"/>
              <a:t>Co značí vysoká hodnota inercie? V jaké situaci bude hodnota inercie nízká</a:t>
            </a:r>
            <a:r>
              <a:rPr lang="cs-CZ" sz="2000" dirty="0" smtClean="0"/>
              <a:t>?</a:t>
            </a:r>
          </a:p>
          <a:p>
            <a:pPr lvl="0"/>
            <a:r>
              <a:rPr lang="cs-CZ" sz="2000" dirty="0"/>
              <a:t>Vyberte, co lze interpretovat z </a:t>
            </a:r>
            <a:r>
              <a:rPr lang="cs-CZ" sz="2000" dirty="0" err="1"/>
              <a:t>biplotu</a:t>
            </a:r>
            <a:r>
              <a:rPr lang="cs-CZ" sz="2000" dirty="0"/>
              <a:t> korespondenční analýzy:</a:t>
            </a:r>
          </a:p>
          <a:p>
            <a:pPr marL="0" indent="0">
              <a:buNone/>
            </a:pPr>
            <a:r>
              <a:rPr lang="cs-CZ" sz="2000" dirty="0" smtClean="0"/>
              <a:t>	1) </a:t>
            </a:r>
            <a:r>
              <a:rPr lang="cs-CZ" sz="2000" dirty="0"/>
              <a:t>vztah objektů</a:t>
            </a:r>
          </a:p>
          <a:p>
            <a:pPr marL="0" indent="0">
              <a:buNone/>
            </a:pPr>
            <a:r>
              <a:rPr lang="cs-CZ" sz="2000" dirty="0" smtClean="0"/>
              <a:t>	2) </a:t>
            </a:r>
            <a:r>
              <a:rPr lang="cs-CZ" sz="2000" dirty="0"/>
              <a:t>vztah proměnných</a:t>
            </a:r>
          </a:p>
          <a:p>
            <a:pPr marL="0" indent="0">
              <a:buNone/>
            </a:pPr>
            <a:r>
              <a:rPr lang="cs-CZ" sz="2000" dirty="0" smtClean="0"/>
              <a:t>	3) </a:t>
            </a:r>
            <a:r>
              <a:rPr lang="cs-CZ" sz="2000" dirty="0"/>
              <a:t>vztah objektů a </a:t>
            </a:r>
            <a:r>
              <a:rPr lang="cs-CZ" sz="2000" dirty="0" smtClean="0"/>
              <a:t>proměnných</a:t>
            </a:r>
          </a:p>
          <a:p>
            <a:r>
              <a:rPr lang="cs-CZ" sz="2000" dirty="0" smtClean="0"/>
              <a:t>Jaký maximální počet nových os může vzniknout?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840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3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 dirty="0" smtClean="0"/>
              <a:t>Korespondenční analýza</a:t>
            </a:r>
          </a:p>
        </p:txBody>
      </p:sp>
      <p:sp>
        <p:nvSpPr>
          <p:cNvPr id="158724" name="Rectangle 3"/>
          <p:cNvSpPr>
            <a:spLocks noGrp="1"/>
          </p:cNvSpPr>
          <p:nvPr>
            <p:ph type="body" idx="4294967295"/>
          </p:nvPr>
        </p:nvSpPr>
        <p:spPr>
          <a:xfrm>
            <a:off x="251520" y="1494308"/>
            <a:ext cx="8662863" cy="4598988"/>
          </a:xfrm>
        </p:spPr>
        <p:txBody>
          <a:bodyPr/>
          <a:lstStyle/>
          <a:p>
            <a:r>
              <a:rPr lang="cs-CZ" sz="2000" dirty="0" smtClean="0"/>
              <a:t>Analogie k PCA</a:t>
            </a:r>
          </a:p>
          <a:p>
            <a:r>
              <a:rPr lang="cs-CZ" sz="2000" dirty="0" smtClean="0"/>
              <a:t>Vstupní data  = agregované údaje objektů/vzorků (průměry, </a:t>
            </a:r>
            <a:r>
              <a:rPr lang="cs-CZ" sz="2000" dirty="0" smtClean="0"/>
              <a:t>počty)</a:t>
            </a:r>
            <a:endParaRPr lang="cs-CZ" sz="2000" dirty="0" smtClean="0"/>
          </a:p>
          <a:p>
            <a:r>
              <a:rPr lang="cs-CZ" sz="2000" dirty="0" smtClean="0"/>
              <a:t>Výpočet = analýza vlastních čísel na matici </a:t>
            </a:r>
            <a:r>
              <a:rPr lang="cs-CZ" sz="2000" dirty="0" err="1" smtClean="0"/>
              <a:t>chi</a:t>
            </a:r>
            <a:r>
              <a:rPr lang="cs-CZ" sz="2000" dirty="0" smtClean="0"/>
              <a:t>-kvadrát hodnot.</a:t>
            </a:r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en-US" sz="2000" dirty="0" smtClean="0"/>
              <a:t>CA p</a:t>
            </a:r>
            <a:r>
              <a:rPr lang="cs-CZ" sz="2000" dirty="0" err="1" smtClean="0"/>
              <a:t>řerozděluje</a:t>
            </a:r>
            <a:r>
              <a:rPr lang="cs-CZ" sz="2000" dirty="0" smtClean="0"/>
              <a:t> inercii, vysoká inercie – silná vazba mezi řádky a sloupci</a:t>
            </a:r>
          </a:p>
          <a:p>
            <a:r>
              <a:rPr lang="cs-CZ" sz="2000" dirty="0" smtClean="0"/>
              <a:t>Využití: nejčastěji data abundancí (ekologii), dotazníkové studie</a:t>
            </a:r>
          </a:p>
          <a:p>
            <a:r>
              <a:rPr lang="cs-CZ" sz="2000" dirty="0" smtClean="0"/>
              <a:t>Nevýhoda: upřednostňuje unikátní málo četné kombinace</a:t>
            </a:r>
          </a:p>
          <a:p>
            <a:endParaRPr lang="cs-CZ" sz="2000" dirty="0" smtClean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l="3346"/>
          <a:stretch/>
        </p:blipFill>
        <p:spPr>
          <a:xfrm>
            <a:off x="3059832" y="4598613"/>
            <a:ext cx="2640415" cy="1494683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2636912"/>
            <a:ext cx="2774048" cy="70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60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760" y="2453900"/>
            <a:ext cx="4464496" cy="2991324"/>
          </a:xfrm>
          <a:prstGeom prst="rect">
            <a:avLst/>
          </a:prstGeom>
        </p:spPr>
      </p:pic>
      <p:sp>
        <p:nvSpPr>
          <p:cNvPr id="158723" name="Rectangle 2"/>
          <p:cNvSpPr>
            <a:spLocks noGrp="1"/>
          </p:cNvSpPr>
          <p:nvPr>
            <p:ph type="title" idx="4294967295"/>
          </p:nvPr>
        </p:nvSpPr>
        <p:spPr>
          <a:xfrm>
            <a:off x="301624" y="228600"/>
            <a:ext cx="8662863" cy="758825"/>
          </a:xfrm>
        </p:spPr>
        <p:txBody>
          <a:bodyPr anchor="ctr"/>
          <a:lstStyle/>
          <a:p>
            <a:r>
              <a:rPr lang="cs-CZ" dirty="0"/>
              <a:t>Korespondenční </a:t>
            </a:r>
            <a:r>
              <a:rPr lang="cs-CZ" dirty="0" smtClean="0"/>
              <a:t>analýza – interpretace </a:t>
            </a:r>
            <a:r>
              <a:rPr lang="cs-CZ" dirty="0" err="1" smtClean="0"/>
              <a:t>biplotu</a:t>
            </a:r>
            <a:r>
              <a:rPr lang="cs-CZ" dirty="0" smtClean="0"/>
              <a:t> I.</a:t>
            </a:r>
          </a:p>
        </p:txBody>
      </p:sp>
      <p:sp>
        <p:nvSpPr>
          <p:cNvPr id="158724" name="Rectangle 3"/>
          <p:cNvSpPr>
            <a:spLocks noGrp="1"/>
          </p:cNvSpPr>
          <p:nvPr>
            <p:ph type="body" idx="4294967295"/>
          </p:nvPr>
        </p:nvSpPr>
        <p:spPr>
          <a:xfrm>
            <a:off x="5634846" y="2116836"/>
            <a:ext cx="3329642" cy="884259"/>
          </a:xfr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anchor="ctr"/>
          <a:lstStyle/>
          <a:p>
            <a:pPr marL="0" lvl="0" indent="0">
              <a:buNone/>
              <a:tabLst>
                <a:tab pos="890588" algn="l"/>
              </a:tabLst>
            </a:pPr>
            <a:r>
              <a:rPr lang="cs-CZ" sz="1600" dirty="0"/>
              <a:t>V</a:t>
            </a:r>
            <a:r>
              <a:rPr lang="cs-CZ" sz="1600" dirty="0" smtClean="0"/>
              <a:t>zorky</a:t>
            </a:r>
            <a:r>
              <a:rPr lang="cs-CZ" sz="1600" dirty="0"/>
              <a:t>, které mají podobné druhové složení, budou v ordinačním diagramu umístěny poblíž </a:t>
            </a:r>
            <a:r>
              <a:rPr lang="cs-CZ" sz="1600" dirty="0" smtClean="0"/>
              <a:t>sebe (4, 9).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251520" y="1484784"/>
            <a:ext cx="7827036" cy="576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 smtClean="0"/>
              <a:t>Pozice objektů (vzorky, v obrázku plná kolečka) a proměnných (druhy, prázdné čtverečky) v </a:t>
            </a:r>
            <a:r>
              <a:rPr lang="cs-CZ" sz="1600" dirty="0" err="1" smtClean="0"/>
              <a:t>biplotu</a:t>
            </a:r>
            <a:r>
              <a:rPr lang="cs-CZ" sz="1600" dirty="0" smtClean="0"/>
              <a:t> korespondenční analýzy interpretujeme následujícím způsobem: </a:t>
            </a:r>
          </a:p>
        </p:txBody>
      </p:sp>
      <p:sp>
        <p:nvSpPr>
          <p:cNvPr id="4" name="Obdélník 3"/>
          <p:cNvSpPr/>
          <p:nvPr/>
        </p:nvSpPr>
        <p:spPr>
          <a:xfrm>
            <a:off x="6876256" y="3028994"/>
            <a:ext cx="2088232" cy="1323439"/>
          </a:xfrm>
          <a:prstGeom prst="rect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tabLst>
                <a:tab pos="890588" algn="l"/>
              </a:tabLst>
            </a:pPr>
            <a:r>
              <a:rPr lang="cs-CZ" sz="1600" dirty="0" smtClean="0"/>
              <a:t>Vzorky</a:t>
            </a:r>
            <a:r>
              <a:rPr lang="cs-CZ" sz="1600" dirty="0"/>
              <a:t>, které nemají společné druhy, budou v ordinačním diagramu umístěny dále od </a:t>
            </a:r>
            <a:r>
              <a:rPr lang="cs-CZ" sz="1600" dirty="0" smtClean="0"/>
              <a:t>sebe</a:t>
            </a:r>
            <a:r>
              <a:rPr lang="cs-CZ" sz="1600" dirty="0"/>
              <a:t> </a:t>
            </a:r>
            <a:r>
              <a:rPr lang="cs-CZ" sz="1600" dirty="0" smtClean="0"/>
              <a:t>(1, 9).</a:t>
            </a:r>
            <a:endParaRPr lang="cs-CZ" sz="1600" dirty="0"/>
          </a:p>
        </p:txBody>
      </p:sp>
      <p:sp>
        <p:nvSpPr>
          <p:cNvPr id="10" name="Rectangle 3"/>
          <p:cNvSpPr txBox="1">
            <a:spLocks/>
          </p:cNvSpPr>
          <p:nvPr/>
        </p:nvSpPr>
        <p:spPr bwMode="auto">
          <a:xfrm>
            <a:off x="415345" y="2134453"/>
            <a:ext cx="3456161" cy="82767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890588" algn="l"/>
              </a:tabLst>
            </a:pPr>
            <a:r>
              <a:rPr lang="cs-CZ" sz="1600" dirty="0" smtClean="0"/>
              <a:t>Druhy</a:t>
            </a:r>
            <a:r>
              <a:rPr lang="cs-CZ" sz="1600" dirty="0"/>
              <a:t>, které se </a:t>
            </a:r>
            <a:r>
              <a:rPr lang="cs-CZ" sz="1600" dirty="0" smtClean="0"/>
              <a:t>vyskytovaly </a:t>
            </a:r>
            <a:r>
              <a:rPr lang="cs-CZ" sz="1600" dirty="0"/>
              <a:t>spolu ve vzorcích, budou </a:t>
            </a:r>
            <a:r>
              <a:rPr lang="cs-CZ" sz="1600" dirty="0" smtClean="0"/>
              <a:t>v ordinačním diagramu umístěny </a:t>
            </a:r>
            <a:r>
              <a:rPr lang="cs-CZ" sz="1600" dirty="0"/>
              <a:t>poblíž </a:t>
            </a:r>
            <a:r>
              <a:rPr lang="cs-CZ" sz="1600" dirty="0" smtClean="0"/>
              <a:t>sebe (C, D).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323528" y="3028994"/>
            <a:ext cx="2088232" cy="1323439"/>
          </a:xfrm>
          <a:prstGeom prst="rect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tabLst>
                <a:tab pos="890588" algn="l"/>
              </a:tabLst>
            </a:pPr>
            <a:r>
              <a:rPr lang="cs-CZ" sz="1600" dirty="0" smtClean="0"/>
              <a:t>Druhy, </a:t>
            </a:r>
            <a:r>
              <a:rPr lang="cs-CZ" sz="1600" dirty="0"/>
              <a:t>které </a:t>
            </a:r>
            <a:r>
              <a:rPr lang="cs-CZ" sz="1600" dirty="0" smtClean="0"/>
              <a:t>se vyskytovaly v jiných vzorcích, budou v diagramu umístěny dále od sebe (E, F).</a:t>
            </a:r>
            <a:endParaRPr lang="cs-CZ" sz="1600" dirty="0"/>
          </a:p>
        </p:txBody>
      </p:sp>
      <p:sp>
        <p:nvSpPr>
          <p:cNvPr id="12" name="Obdélník 11"/>
          <p:cNvSpPr/>
          <p:nvPr/>
        </p:nvSpPr>
        <p:spPr>
          <a:xfrm>
            <a:off x="6751375" y="5085184"/>
            <a:ext cx="178106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600" dirty="0" err="1" smtClean="0"/>
              <a:t>Kenkel</a:t>
            </a:r>
            <a:r>
              <a:rPr lang="cs-CZ" sz="1600" dirty="0" smtClean="0"/>
              <a:t> et al. (2002)</a:t>
            </a:r>
            <a:endParaRPr lang="cs-CZ" sz="1600" dirty="0"/>
          </a:p>
        </p:txBody>
      </p:sp>
      <p:sp>
        <p:nvSpPr>
          <p:cNvPr id="13" name="Rectangle 3"/>
          <p:cNvSpPr txBox="1">
            <a:spLocks/>
          </p:cNvSpPr>
          <p:nvPr/>
        </p:nvSpPr>
        <p:spPr bwMode="auto">
          <a:xfrm>
            <a:off x="415345" y="4851784"/>
            <a:ext cx="2970835" cy="80535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890588" algn="l"/>
              </a:tabLst>
            </a:pPr>
            <a:r>
              <a:rPr lang="cs-CZ" sz="1600" dirty="0"/>
              <a:t>D</a:t>
            </a:r>
            <a:r>
              <a:rPr lang="cs-CZ" sz="1600" dirty="0" smtClean="0"/>
              <a:t>ruhy </a:t>
            </a:r>
            <a:r>
              <a:rPr lang="cs-CZ" sz="1600" dirty="0"/>
              <a:t>umístěny poblíž vzorků byly pro tyto vzorky typické, resp. se vyskytovaly pouze v </a:t>
            </a:r>
            <a:r>
              <a:rPr lang="cs-CZ" sz="1600" dirty="0" smtClean="0"/>
              <a:t>nich (1-C).</a:t>
            </a:r>
          </a:p>
        </p:txBody>
      </p:sp>
      <p:sp>
        <p:nvSpPr>
          <p:cNvPr id="14" name="Rectangle 3"/>
          <p:cNvSpPr txBox="1">
            <a:spLocks/>
          </p:cNvSpPr>
          <p:nvPr/>
        </p:nvSpPr>
        <p:spPr bwMode="auto">
          <a:xfrm>
            <a:off x="251520" y="5805264"/>
            <a:ext cx="4948743" cy="523763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890588" algn="l"/>
              </a:tabLst>
            </a:pPr>
            <a:r>
              <a:rPr lang="cs-CZ" sz="1600" dirty="0" smtClean="0"/>
              <a:t>Když </a:t>
            </a:r>
            <a:r>
              <a:rPr lang="cs-CZ" sz="1600" dirty="0"/>
              <a:t>se druh v daném vzorku nevyskytoval, budou od </a:t>
            </a:r>
            <a:r>
              <a:rPr lang="cs-CZ" sz="1600" dirty="0" smtClean="0"/>
              <a:t>sebe druh a vzorek </a:t>
            </a:r>
            <a:r>
              <a:rPr lang="cs-CZ" sz="1600" dirty="0"/>
              <a:t>v ordinačním diagramu </a:t>
            </a:r>
            <a:r>
              <a:rPr lang="cs-CZ" sz="1600" dirty="0" smtClean="0"/>
              <a:t>vzdáleny (1-F). </a:t>
            </a:r>
            <a:endParaRPr lang="cs-CZ" sz="1600" dirty="0"/>
          </a:p>
        </p:txBody>
      </p:sp>
      <p:sp>
        <p:nvSpPr>
          <p:cNvPr id="15" name="Rectangle 3"/>
          <p:cNvSpPr txBox="1">
            <a:spLocks/>
          </p:cNvSpPr>
          <p:nvPr/>
        </p:nvSpPr>
        <p:spPr bwMode="auto">
          <a:xfrm>
            <a:off x="5451650" y="5552543"/>
            <a:ext cx="3384375" cy="518113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890588" algn="l"/>
              </a:tabLst>
            </a:pPr>
            <a:r>
              <a:rPr lang="cs-CZ" sz="1600" dirty="0" smtClean="0"/>
              <a:t>Body </a:t>
            </a:r>
            <a:r>
              <a:rPr lang="cs-CZ" sz="1600" dirty="0"/>
              <a:t>poblíž středu ordinačního diagramu nemají výrazný </a:t>
            </a:r>
            <a:r>
              <a:rPr lang="cs-CZ" sz="1600" dirty="0" smtClean="0"/>
              <a:t>profil (B, A).</a:t>
            </a:r>
            <a:endParaRPr lang="cs-CZ" sz="1600" dirty="0"/>
          </a:p>
        </p:txBody>
      </p:sp>
      <p:sp>
        <p:nvSpPr>
          <p:cNvPr id="8" name="Ovál 7"/>
          <p:cNvSpPr/>
          <p:nvPr/>
        </p:nvSpPr>
        <p:spPr>
          <a:xfrm>
            <a:off x="143528" y="2756055"/>
            <a:ext cx="360000" cy="360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17" name="Ovál 16"/>
          <p:cNvSpPr/>
          <p:nvPr/>
        </p:nvSpPr>
        <p:spPr>
          <a:xfrm>
            <a:off x="8760299" y="2763061"/>
            <a:ext cx="360000" cy="360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18" name="Ovál 17"/>
          <p:cNvSpPr/>
          <p:nvPr/>
        </p:nvSpPr>
        <p:spPr>
          <a:xfrm>
            <a:off x="143528" y="5498360"/>
            <a:ext cx="360000" cy="360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144000" y="2736000"/>
            <a:ext cx="3834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</a:rPr>
              <a:t>2.</a:t>
            </a:r>
            <a:endParaRPr lang="cs-CZ" sz="2000" b="1" dirty="0">
              <a:solidFill>
                <a:schemeClr val="bg1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8772769" y="2729790"/>
            <a:ext cx="3834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</a:rPr>
              <a:t>1.</a:t>
            </a:r>
            <a:endParaRPr lang="cs-CZ" sz="2000" b="1" dirty="0">
              <a:solidFill>
                <a:schemeClr val="bg1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144000" y="5478305"/>
            <a:ext cx="3834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</a:rPr>
              <a:t>3.</a:t>
            </a:r>
            <a:endParaRPr lang="cs-CZ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67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3" name="Rectangle 2"/>
          <p:cNvSpPr>
            <a:spLocks noGrp="1"/>
          </p:cNvSpPr>
          <p:nvPr>
            <p:ph type="title" idx="4294967295"/>
          </p:nvPr>
        </p:nvSpPr>
        <p:spPr>
          <a:xfrm>
            <a:off x="179512" y="228600"/>
            <a:ext cx="8734871" cy="758825"/>
          </a:xfrm>
        </p:spPr>
        <p:txBody>
          <a:bodyPr anchor="ctr"/>
          <a:lstStyle/>
          <a:p>
            <a:r>
              <a:rPr lang="cs-CZ" dirty="0"/>
              <a:t>Korespondenční analýza – interpretace </a:t>
            </a:r>
            <a:r>
              <a:rPr lang="cs-CZ" dirty="0" err="1"/>
              <a:t>biplotu</a:t>
            </a:r>
            <a:r>
              <a:rPr lang="cs-CZ" dirty="0"/>
              <a:t> </a:t>
            </a:r>
            <a:r>
              <a:rPr lang="cs-CZ" dirty="0" smtClean="0"/>
              <a:t>II.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pic>
        <p:nvPicPr>
          <p:cNvPr id="22" name="Obrázek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8684" y="2924944"/>
            <a:ext cx="5112568" cy="3425548"/>
          </a:xfrm>
          <a:prstGeom prst="rect">
            <a:avLst/>
          </a:prstGeom>
        </p:spPr>
      </p:pic>
      <p:sp>
        <p:nvSpPr>
          <p:cNvPr id="23" name="Rectangle 3"/>
          <p:cNvSpPr txBox="1">
            <a:spLocks/>
          </p:cNvSpPr>
          <p:nvPr/>
        </p:nvSpPr>
        <p:spPr bwMode="auto">
          <a:xfrm>
            <a:off x="275132" y="1361939"/>
            <a:ext cx="8257308" cy="1346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4000"/>
              </a:lnSpc>
              <a:spcBef>
                <a:spcPts val="300"/>
              </a:spcBef>
            </a:pPr>
            <a:r>
              <a:rPr lang="cs-CZ" sz="2000" dirty="0" smtClean="0"/>
              <a:t>Interpretujte </a:t>
            </a:r>
            <a:r>
              <a:rPr lang="cs-CZ" sz="2000" dirty="0" err="1" smtClean="0"/>
              <a:t>biplot</a:t>
            </a:r>
            <a:r>
              <a:rPr lang="cs-CZ" sz="2000" dirty="0" smtClean="0"/>
              <a:t> z korespondenční analýzy: </a:t>
            </a:r>
            <a:endParaRPr lang="cs-CZ" sz="2000" dirty="0"/>
          </a:p>
          <a:p>
            <a:pPr marL="890588" lvl="0" indent="-457200">
              <a:lnSpc>
                <a:spcPct val="114000"/>
              </a:lnSpc>
              <a:spcBef>
                <a:spcPts val="300"/>
              </a:spcBef>
              <a:buFont typeface="+mj-lt"/>
              <a:buAutoNum type="alphaLcParenR"/>
            </a:pPr>
            <a:r>
              <a:rPr lang="cs-CZ" sz="2000" dirty="0"/>
              <a:t>Vztah vzorku 2 vs. 7 a 2 vs. 9. </a:t>
            </a:r>
            <a:endParaRPr lang="cs-CZ" sz="2000" dirty="0" smtClean="0"/>
          </a:p>
          <a:p>
            <a:pPr marL="890588" lvl="0" indent="-457200">
              <a:lnSpc>
                <a:spcPct val="114000"/>
              </a:lnSpc>
              <a:spcBef>
                <a:spcPts val="300"/>
              </a:spcBef>
              <a:buFont typeface="+mj-lt"/>
              <a:buAutoNum type="alphaLcParenR"/>
            </a:pPr>
            <a:r>
              <a:rPr lang="cs-CZ" sz="2000" dirty="0" smtClean="0"/>
              <a:t>Které druhy se vyskytovaly ve stejných a které v odlišných vzorcích?</a:t>
            </a:r>
          </a:p>
          <a:p>
            <a:pPr marL="890588" lvl="0" indent="-457200">
              <a:lnSpc>
                <a:spcPct val="114000"/>
              </a:lnSpc>
              <a:spcBef>
                <a:spcPts val="300"/>
              </a:spcBef>
              <a:buFont typeface="+mj-lt"/>
              <a:buAutoNum type="alphaLcParenR"/>
            </a:pPr>
            <a:r>
              <a:rPr lang="cs-CZ" sz="2000" dirty="0" smtClean="0"/>
              <a:t>Ve</a:t>
            </a:r>
            <a:r>
              <a:rPr lang="cs-CZ" sz="2000" dirty="0"/>
              <a:t> kterém vzorku je nejvíce přítomný druh E a C?  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6679367" y="6021288"/>
            <a:ext cx="178106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600" dirty="0" err="1" smtClean="0"/>
              <a:t>Kenkel</a:t>
            </a:r>
            <a:r>
              <a:rPr lang="cs-CZ" sz="1600" dirty="0" smtClean="0"/>
              <a:t> et al. (2002)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60170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3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 dirty="0" smtClean="0"/>
              <a:t>Nemetrické </a:t>
            </a:r>
            <a:r>
              <a:rPr lang="cs-CZ" dirty="0" err="1" smtClean="0"/>
              <a:t>škálování</a:t>
            </a:r>
            <a:r>
              <a:rPr lang="cs-CZ" dirty="0" smtClean="0"/>
              <a:t> (NMDS)</a:t>
            </a:r>
          </a:p>
        </p:txBody>
      </p:sp>
      <p:sp>
        <p:nvSpPr>
          <p:cNvPr id="158724" name="Rectangle 3"/>
          <p:cNvSpPr>
            <a:spLocks noGrp="1"/>
          </p:cNvSpPr>
          <p:nvPr>
            <p:ph type="body" idx="4294967295"/>
          </p:nvPr>
        </p:nvSpPr>
        <p:spPr>
          <a:xfrm>
            <a:off x="251520" y="1628800"/>
            <a:ext cx="8662863" cy="4598988"/>
          </a:xfrm>
        </p:spPr>
        <p:txBody>
          <a:bodyPr/>
          <a:lstStyle/>
          <a:p>
            <a:r>
              <a:rPr lang="cs-CZ" sz="2400" dirty="0"/>
              <a:t>Jaký je princip a základní výstup </a:t>
            </a:r>
            <a:r>
              <a:rPr lang="cs-CZ" sz="2400" dirty="0" smtClean="0"/>
              <a:t>ne/metrického </a:t>
            </a:r>
            <a:r>
              <a:rPr lang="cs-CZ" sz="2400" dirty="0" err="1" smtClean="0"/>
              <a:t>škálování</a:t>
            </a:r>
            <a:r>
              <a:rPr lang="cs-CZ" sz="2400" dirty="0" smtClean="0"/>
              <a:t>?</a:t>
            </a:r>
          </a:p>
          <a:p>
            <a:r>
              <a:rPr lang="cs-CZ" sz="2400" dirty="0" smtClean="0"/>
              <a:t>Jaký je rozdíl mezi metrickým a nemetrickým </a:t>
            </a:r>
            <a:r>
              <a:rPr lang="cs-CZ" sz="2400" dirty="0" err="1" smtClean="0"/>
              <a:t>škálováním</a:t>
            </a:r>
            <a:r>
              <a:rPr lang="cs-CZ" sz="2400" dirty="0" smtClean="0"/>
              <a:t>?</a:t>
            </a:r>
          </a:p>
          <a:p>
            <a:r>
              <a:rPr lang="cs-CZ" sz="2400" dirty="0"/>
              <a:t>Jaké jsou předpoklady NMDS? </a:t>
            </a:r>
          </a:p>
          <a:p>
            <a:pPr marL="0" indent="0">
              <a:buNone/>
            </a:pPr>
            <a:endParaRPr lang="cs-CZ" sz="2400" dirty="0" smtClean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283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3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 dirty="0" smtClean="0"/>
              <a:t>Diskriminační analýza – proč?</a:t>
            </a:r>
          </a:p>
        </p:txBody>
      </p:sp>
      <p:sp>
        <p:nvSpPr>
          <p:cNvPr id="158724" name="Rectangle 3"/>
          <p:cNvSpPr>
            <a:spLocks noGrp="1"/>
          </p:cNvSpPr>
          <p:nvPr>
            <p:ph type="body" idx="4294967295"/>
          </p:nvPr>
        </p:nvSpPr>
        <p:spPr>
          <a:xfrm>
            <a:off x="251520" y="1628800"/>
            <a:ext cx="8662863" cy="4598988"/>
          </a:xfrm>
        </p:spPr>
        <p:txBody>
          <a:bodyPr/>
          <a:lstStyle/>
          <a:p>
            <a:r>
              <a:rPr lang="cs-CZ" sz="2400" dirty="0"/>
              <a:t>Jak se liší diskriminační analýza od shlukové analýzy</a:t>
            </a:r>
            <a:r>
              <a:rPr lang="cs-CZ" sz="2400" dirty="0" smtClean="0"/>
              <a:t>? („</a:t>
            </a:r>
            <a:r>
              <a:rPr lang="cs-CZ" sz="2400" dirty="0" err="1" smtClean="0"/>
              <a:t>unsupervised</a:t>
            </a:r>
            <a:r>
              <a:rPr lang="cs-CZ" sz="2400" dirty="0" smtClean="0"/>
              <a:t>“ vs. „</a:t>
            </a:r>
            <a:r>
              <a:rPr lang="cs-CZ" sz="2400" dirty="0" err="1" smtClean="0"/>
              <a:t>supervised</a:t>
            </a:r>
            <a:r>
              <a:rPr lang="cs-CZ" sz="2400" dirty="0" smtClean="0"/>
              <a:t>“)</a:t>
            </a:r>
          </a:p>
          <a:p>
            <a:r>
              <a:rPr lang="cs-CZ" sz="2400" dirty="0"/>
              <a:t>Doplňte: </a:t>
            </a:r>
            <a:r>
              <a:rPr lang="cs-CZ" sz="2400" dirty="0" smtClean="0"/>
              <a:t>„Nové </a:t>
            </a:r>
            <a:r>
              <a:rPr lang="cs-CZ" sz="2400" dirty="0"/>
              <a:t>osy diskriminační analýzy jsou tvořeny tak, aby </a:t>
            </a:r>
            <a:r>
              <a:rPr lang="cs-CZ" sz="2400" dirty="0" smtClean="0"/>
              <a:t>… “ </a:t>
            </a:r>
            <a:endParaRPr lang="cs-CZ" sz="2400" dirty="0"/>
          </a:p>
          <a:p>
            <a:r>
              <a:rPr lang="cs-CZ" sz="2400" dirty="0"/>
              <a:t>Co vyjadřuje vlastní číslo osy diskriminační analýzy?</a:t>
            </a:r>
          </a:p>
          <a:p>
            <a:r>
              <a:rPr lang="cs-CZ" sz="2400" dirty="0"/>
              <a:t>Jaké jsou předpoklady diskriminační analýzy?</a:t>
            </a:r>
          </a:p>
          <a:p>
            <a:endParaRPr lang="cs-CZ" sz="2400" dirty="0"/>
          </a:p>
          <a:p>
            <a:endParaRPr lang="cs-CZ" sz="2400" dirty="0" smtClean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619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5622</TotalTime>
  <Words>1666</Words>
  <Application>Microsoft Office PowerPoint</Application>
  <PresentationFormat>Předvádění na obrazovce (4:3)</PresentationFormat>
  <Paragraphs>304</Paragraphs>
  <Slides>24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Calibri</vt:lpstr>
      <vt:lpstr>Wingdings</vt:lpstr>
      <vt:lpstr>Wingdings 2</vt:lpstr>
      <vt:lpstr>Administrativní</vt:lpstr>
      <vt:lpstr>Bi8600: Vícerozměrné metody  4. cvičení</vt:lpstr>
      <vt:lpstr>Opakování I.</vt:lpstr>
      <vt:lpstr>Opakování II.</vt:lpstr>
      <vt:lpstr>Korespondenční analýza - otázky</vt:lpstr>
      <vt:lpstr>Korespondenční analýza</vt:lpstr>
      <vt:lpstr>Korespondenční analýza – interpretace biplotu I.</vt:lpstr>
      <vt:lpstr>Korespondenční analýza – interpretace biplotu II.</vt:lpstr>
      <vt:lpstr>Nemetrické škálování (NMDS)</vt:lpstr>
      <vt:lpstr>Diskriminační analýza – proč?</vt:lpstr>
      <vt:lpstr>Diskriminační analýza - cíle</vt:lpstr>
      <vt:lpstr>Výběr proměnných do modelu</vt:lpstr>
      <vt:lpstr>Diskriminační analýza – algoritmus I</vt:lpstr>
      <vt:lpstr>Diskriminační analýza – algoritmus II</vt:lpstr>
      <vt:lpstr>Výstup diskriminační analýzy</vt:lpstr>
      <vt:lpstr>Výstup diskriminační analýzy</vt:lpstr>
      <vt:lpstr>Výstup diskriminační analýzy</vt:lpstr>
      <vt:lpstr>Výstup diskriminační analýzy</vt:lpstr>
      <vt:lpstr>Výstup diskriminační analýzy</vt:lpstr>
      <vt:lpstr>Výstup diskriminační analýzy</vt:lpstr>
      <vt:lpstr>Výstup diskriminační analýzy</vt:lpstr>
      <vt:lpstr>Výstup diskriminační analýzy</vt:lpstr>
      <vt:lpstr>Výstup diskriminační analýzy</vt:lpstr>
      <vt:lpstr>Výstup diskriminační analýzy</vt:lpstr>
      <vt:lpstr>Validace modelu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maluskova</dc:creator>
  <cp:lastModifiedBy>Brožová Lucie</cp:lastModifiedBy>
  <cp:revision>346</cp:revision>
  <dcterms:created xsi:type="dcterms:W3CDTF">2012-09-19T11:32:44Z</dcterms:created>
  <dcterms:modified xsi:type="dcterms:W3CDTF">2017-12-05T08:15:32Z</dcterms:modified>
</cp:coreProperties>
</file>