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6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pPr/>
              <a:t>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08112"/>
          </a:xfrm>
        </p:spPr>
        <p:txBody>
          <a:bodyPr/>
          <a:lstStyle/>
          <a:p>
            <a:r>
              <a:rPr lang="cs-CZ" dirty="0" smtClean="0"/>
              <a:t>Detekce </a:t>
            </a:r>
            <a:r>
              <a:rPr lang="cs-CZ" dirty="0" err="1" smtClean="0"/>
              <a:t>spirochet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7200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Rod </a:t>
            </a:r>
          </a:p>
          <a:p>
            <a:r>
              <a:rPr lang="cs-CZ" sz="3200" dirty="0" smtClean="0"/>
              <a:t>1. </a:t>
            </a:r>
            <a:r>
              <a:rPr lang="cs-CZ" sz="3200" i="1" dirty="0" smtClean="0">
                <a:solidFill>
                  <a:srgbClr val="FF0000"/>
                </a:solidFill>
              </a:rPr>
              <a:t>Treponema </a:t>
            </a:r>
            <a:r>
              <a:rPr lang="cs-CZ" sz="3200" i="1" dirty="0" err="1" smtClean="0">
                <a:solidFill>
                  <a:srgbClr val="FF0000"/>
                </a:solidFill>
              </a:rPr>
              <a:t>pallidum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dirty="0" smtClean="0"/>
              <a:t>– (syfilis) turbidimetrie, latexová aglutinace, </a:t>
            </a:r>
            <a:r>
              <a:rPr lang="cs-CZ" sz="3200" dirty="0" err="1" smtClean="0"/>
              <a:t>elektrochemiluminiscence</a:t>
            </a:r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i="1" dirty="0" smtClean="0">
                <a:solidFill>
                  <a:srgbClr val="FF0000"/>
                </a:solidFill>
              </a:rPr>
              <a:t>Leptospira </a:t>
            </a:r>
            <a:r>
              <a:rPr lang="cs-CZ" sz="3200" i="1" dirty="0" err="1" smtClean="0">
                <a:solidFill>
                  <a:srgbClr val="FF0000"/>
                </a:solidFill>
              </a:rPr>
              <a:t>interrogans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/>
              <a:t>sensu</a:t>
            </a:r>
            <a:r>
              <a:rPr lang="cs-CZ" sz="3200" dirty="0" smtClean="0"/>
              <a:t> lato – (leptospiróza) MAT</a:t>
            </a:r>
          </a:p>
          <a:p>
            <a:r>
              <a:rPr lang="cs-CZ" sz="3200" dirty="0" smtClean="0"/>
              <a:t>3. </a:t>
            </a:r>
            <a:r>
              <a:rPr lang="cs-CZ" sz="3200" i="1" dirty="0" err="1" smtClean="0">
                <a:solidFill>
                  <a:srgbClr val="FF0000"/>
                </a:solidFill>
              </a:rPr>
              <a:t>Borrelia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burgdorf</a:t>
            </a:r>
            <a:r>
              <a:rPr lang="cs-CZ" sz="3200" i="1" dirty="0" err="1" smtClean="0"/>
              <a:t>eri</a:t>
            </a:r>
            <a:r>
              <a:rPr lang="cs-CZ" sz="3200" i="1" dirty="0" smtClean="0"/>
              <a:t> </a:t>
            </a:r>
            <a:r>
              <a:rPr lang="cs-CZ" sz="3200" dirty="0" err="1" smtClean="0"/>
              <a:t>sensu</a:t>
            </a:r>
            <a:r>
              <a:rPr lang="cs-CZ" sz="3200" dirty="0" smtClean="0"/>
              <a:t> lato – (borelióza) ELISA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43446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treponemové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i="1" dirty="0" err="1" smtClean="0">
                <a:solidFill>
                  <a:srgbClr val="0070C0"/>
                </a:solidFill>
              </a:rPr>
              <a:t>Trepomena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pallidum</a:t>
            </a:r>
            <a:r>
              <a:rPr lang="cs-CZ" dirty="0" smtClean="0"/>
              <a:t>-původce </a:t>
            </a:r>
            <a:r>
              <a:rPr lang="cs-CZ" b="1" dirty="0" smtClean="0">
                <a:solidFill>
                  <a:srgbClr val="C00000"/>
                </a:solidFill>
              </a:rPr>
              <a:t>syfilis</a:t>
            </a:r>
          </a:p>
          <a:p>
            <a:r>
              <a:rPr lang="cs-CZ" dirty="0" err="1" smtClean="0"/>
              <a:t>Vr</a:t>
            </a:r>
            <a:r>
              <a:rPr lang="cs-CZ" dirty="0" smtClean="0"/>
              <a:t>. 2012 hlášeno dalších </a:t>
            </a:r>
            <a:r>
              <a:rPr lang="cs-CZ" b="1" dirty="0" smtClean="0">
                <a:solidFill>
                  <a:srgbClr val="0070C0"/>
                </a:solidFill>
              </a:rPr>
              <a:t>12 milionů</a:t>
            </a:r>
            <a:r>
              <a:rPr lang="cs-CZ" dirty="0" smtClean="0"/>
              <a:t> nemocných (WHO)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Přenos:</a:t>
            </a:r>
            <a:r>
              <a:rPr lang="cs-CZ" dirty="0" smtClean="0"/>
              <a:t> pohlavní styk</a:t>
            </a:r>
          </a:p>
          <a:p>
            <a:r>
              <a:rPr lang="cs-CZ" dirty="0" smtClean="0"/>
              <a:t>Z matky na plod</a:t>
            </a:r>
          </a:p>
          <a:p>
            <a:r>
              <a:rPr lang="cs-CZ" dirty="0" smtClean="0"/>
              <a:t>Krevní transfuze</a:t>
            </a:r>
          </a:p>
          <a:p>
            <a:r>
              <a:rPr lang="cs-CZ" dirty="0" smtClean="0"/>
              <a:t>Transplantace</a:t>
            </a:r>
          </a:p>
          <a:p>
            <a:r>
              <a:rPr lang="cs-CZ" dirty="0" smtClean="0"/>
              <a:t>Tvorba Ab: 2 týdny trvá vytvoření </a:t>
            </a:r>
            <a:r>
              <a:rPr lang="cs-CZ" dirty="0" err="1" smtClean="0">
                <a:solidFill>
                  <a:srgbClr val="C00000"/>
                </a:solidFill>
              </a:rPr>
              <a:t>IgM</a:t>
            </a:r>
            <a:r>
              <a:rPr lang="cs-CZ" dirty="0" smtClean="0"/>
              <a:t>, 2 – 3 týdny </a:t>
            </a:r>
            <a:r>
              <a:rPr lang="cs-CZ" dirty="0" err="1" smtClean="0">
                <a:solidFill>
                  <a:srgbClr val="C00000"/>
                </a:solidFill>
              </a:rPr>
              <a:t>IgG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Ab zaměřené proti </a:t>
            </a:r>
            <a:r>
              <a:rPr lang="cs-CZ" dirty="0" err="1" smtClean="0"/>
              <a:t>fosfolipidovým</a:t>
            </a:r>
            <a:r>
              <a:rPr lang="cs-CZ" dirty="0" smtClean="0"/>
              <a:t> </a:t>
            </a:r>
            <a:r>
              <a:rPr lang="cs-CZ" dirty="0" err="1" smtClean="0"/>
              <a:t>Ag</a:t>
            </a:r>
            <a:r>
              <a:rPr lang="cs-CZ" dirty="0" smtClean="0"/>
              <a:t> na povrchu </a:t>
            </a:r>
            <a:r>
              <a:rPr lang="cs-CZ" i="1" dirty="0" smtClean="0"/>
              <a:t>T.</a:t>
            </a:r>
            <a:r>
              <a:rPr lang="cs-CZ" dirty="0" smtClean="0"/>
              <a:t> </a:t>
            </a:r>
            <a:r>
              <a:rPr lang="cs-CZ" i="1" dirty="0" err="1" smtClean="0"/>
              <a:t>Pallidum</a:t>
            </a:r>
            <a:r>
              <a:rPr lang="cs-CZ" dirty="0" smtClean="0"/>
              <a:t>, reakce Ab zkříženě s </a:t>
            </a:r>
            <a:r>
              <a:rPr lang="cs-CZ" dirty="0" err="1" smtClean="0"/>
              <a:t>kardiolipinem</a:t>
            </a:r>
            <a:r>
              <a:rPr lang="cs-CZ" dirty="0" smtClean="0"/>
              <a:t>, který se uvolňuje, když treponema poškodí hostitelské buňky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5620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detekce treponemové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Netreponemový</a:t>
            </a:r>
            <a:r>
              <a:rPr lang="cs-CZ" dirty="0" smtClean="0"/>
              <a:t> test </a:t>
            </a:r>
            <a:r>
              <a:rPr lang="cs-CZ" b="1" dirty="0" smtClean="0">
                <a:solidFill>
                  <a:srgbClr val="0070C0"/>
                </a:solidFill>
              </a:rPr>
              <a:t>RPR</a:t>
            </a:r>
            <a:r>
              <a:rPr lang="cs-CZ" dirty="0" smtClean="0"/>
              <a:t>- nespecifický rychlý </a:t>
            </a:r>
            <a:r>
              <a:rPr lang="cs-CZ" dirty="0" err="1" smtClean="0"/>
              <a:t>reaginový</a:t>
            </a:r>
            <a:r>
              <a:rPr lang="cs-CZ" dirty="0" smtClean="0"/>
              <a:t> test- detekce vzniklých IK zákalovou reakcí, tj. turbidimetrií</a:t>
            </a:r>
          </a:p>
          <a:p>
            <a:endParaRPr lang="cs-CZ" dirty="0"/>
          </a:p>
          <a:p>
            <a:r>
              <a:rPr lang="cs-CZ" dirty="0" smtClean="0"/>
              <a:t>2. Treponemový test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TPLA</a:t>
            </a:r>
            <a:r>
              <a:rPr lang="cs-CZ" dirty="0" smtClean="0"/>
              <a:t>-</a:t>
            </a:r>
            <a:r>
              <a:rPr lang="cs-CZ" i="1" dirty="0" smtClean="0"/>
              <a:t>T.</a:t>
            </a:r>
            <a:r>
              <a:rPr lang="cs-CZ" i="1" dirty="0" err="1" smtClean="0"/>
              <a:t>pallidum</a:t>
            </a:r>
            <a:r>
              <a:rPr lang="cs-CZ" dirty="0" smtClean="0"/>
              <a:t> </a:t>
            </a:r>
            <a:r>
              <a:rPr lang="cs-CZ" smtClean="0"/>
              <a:t>latexová </a:t>
            </a:r>
            <a:r>
              <a:rPr lang="cs-CZ" smtClean="0"/>
              <a:t>aglutinace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Nově – </a:t>
            </a:r>
            <a:r>
              <a:rPr lang="cs-CZ" dirty="0" err="1" smtClean="0"/>
              <a:t>Ag</a:t>
            </a:r>
            <a:r>
              <a:rPr lang="cs-CZ" dirty="0" smtClean="0"/>
              <a:t> navázaný na označený biotin – </a:t>
            </a:r>
            <a:r>
              <a:rPr lang="cs-CZ" dirty="0"/>
              <a:t>v</a:t>
            </a:r>
            <a:r>
              <a:rPr lang="cs-CZ" dirty="0" smtClean="0"/>
              <a:t>ychytává Ab – 1. inkubace, vznik IK- magnetická fáze - 2. inkubace a  detekce </a:t>
            </a:r>
            <a:r>
              <a:rPr lang="cs-CZ" b="1" dirty="0" err="1" smtClean="0">
                <a:solidFill>
                  <a:srgbClr val="C00000"/>
                </a:solidFill>
              </a:rPr>
              <a:t>elektrochemiluminiscencí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31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1080120"/>
          </a:xfrm>
        </p:spPr>
        <p:txBody>
          <a:bodyPr/>
          <a:lstStyle/>
          <a:p>
            <a:r>
              <a:rPr lang="cs-CZ" dirty="0" smtClean="0"/>
              <a:t>Dynamika tvorby Ab</a:t>
            </a:r>
            <a:endParaRPr lang="cs-CZ" dirty="0"/>
          </a:p>
        </p:txBody>
      </p:sp>
      <p:pic>
        <p:nvPicPr>
          <p:cNvPr id="1026" name="Picture 2" descr="C:\Users\Alena Žákovská\Desktop\graf treponema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79733" cy="512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5635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cs-CZ" dirty="0" smtClean="0"/>
              <a:t>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6336704" cy="5904656"/>
          </a:xfrm>
        </p:spPr>
        <p:txBody>
          <a:bodyPr>
            <a:normAutofit/>
          </a:bodyPr>
          <a:lstStyle/>
          <a:p>
            <a:r>
              <a:rPr lang="cs-CZ" dirty="0" err="1" smtClean="0"/>
              <a:t>Mikroskpický</a:t>
            </a:r>
            <a:r>
              <a:rPr lang="cs-CZ" dirty="0" smtClean="0"/>
              <a:t> aglutinační test – specifické Ab (</a:t>
            </a:r>
            <a:r>
              <a:rPr lang="cs-CZ" dirty="0" err="1" smtClean="0"/>
              <a:t>IgM</a:t>
            </a:r>
            <a:r>
              <a:rPr lang="cs-CZ" dirty="0" smtClean="0"/>
              <a:t> i </a:t>
            </a:r>
            <a:r>
              <a:rPr lang="cs-CZ" dirty="0" err="1" smtClean="0"/>
              <a:t>IgG</a:t>
            </a:r>
            <a:r>
              <a:rPr lang="cs-CZ" dirty="0" smtClean="0"/>
              <a:t>)proti konkrétnímu </a:t>
            </a:r>
            <a:r>
              <a:rPr lang="cs-CZ" dirty="0" err="1" smtClean="0"/>
              <a:t>sérovaru</a:t>
            </a:r>
            <a:r>
              <a:rPr lang="cs-CZ" dirty="0" smtClean="0"/>
              <a:t> </a:t>
            </a:r>
            <a:r>
              <a:rPr lang="cs-CZ" dirty="0" err="1" smtClean="0"/>
              <a:t>L.i.s.l</a:t>
            </a:r>
            <a:r>
              <a:rPr lang="cs-CZ" dirty="0" smtClean="0"/>
              <a:t>.</a:t>
            </a:r>
          </a:p>
          <a:p>
            <a:r>
              <a:rPr lang="cs-CZ" dirty="0" smtClean="0"/>
              <a:t>Kultivace </a:t>
            </a:r>
            <a:r>
              <a:rPr lang="cs-CZ" dirty="0" err="1" smtClean="0"/>
              <a:t>sérovarů</a:t>
            </a:r>
            <a:endParaRPr lang="cs-CZ" dirty="0" smtClean="0"/>
          </a:p>
          <a:p>
            <a:r>
              <a:rPr lang="cs-CZ" dirty="0" err="1" smtClean="0"/>
              <a:t>Ag</a:t>
            </a:r>
            <a:r>
              <a:rPr lang="cs-CZ" dirty="0" smtClean="0"/>
              <a:t> plus vzorek ředěného séra, otisk srdce na filtr. papíru atd.</a:t>
            </a:r>
          </a:p>
          <a:p>
            <a:r>
              <a:rPr lang="cs-CZ" dirty="0"/>
              <a:t>Mikroskopie v </a:t>
            </a:r>
            <a:r>
              <a:rPr lang="cs-CZ" dirty="0" smtClean="0"/>
              <a:t>zástinu</a:t>
            </a:r>
          </a:p>
          <a:p>
            <a:r>
              <a:rPr lang="cs-CZ" dirty="0" smtClean="0"/>
              <a:t>Pozitivní vzorek- aglutinace více než 50% leptospir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0691" y="1844824"/>
            <a:ext cx="287178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6268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8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C:\Users\Alena Žákovská\Documents\prednasky imunol\images1SLTENH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5495"/>
            <a:ext cx="2880320" cy="21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lena Žákovská\Documents\prednasky imunol\imagesAP2IBTX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2428" y="4738567"/>
            <a:ext cx="2889338" cy="21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Alena Žákovská\Documents\prednasky imunol\imagesNH22E0L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679" y="2924944"/>
            <a:ext cx="2946976" cy="220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Alena Žákovská\Documents\prednasky imunol\imagesC2UBOT5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60215"/>
            <a:ext cx="2989898" cy="203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Alena Žákovská\Documents\prednasky imunol\images0FSTDSY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2418"/>
            <a:ext cx="2825294" cy="211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80316" y="2411596"/>
            <a:ext cx="259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Leptospira </a:t>
            </a:r>
            <a:r>
              <a:rPr lang="cs-CZ" i="1" dirty="0" err="1" smtClean="0"/>
              <a:t>interrogans</a:t>
            </a:r>
            <a:r>
              <a:rPr lang="cs-CZ" i="1" dirty="0" smtClean="0"/>
              <a:t> </a:t>
            </a:r>
            <a:r>
              <a:rPr lang="cs-CZ" dirty="0" err="1" smtClean="0"/>
              <a:t>s.l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275134" y="4947665"/>
            <a:ext cx="21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Treponema </a:t>
            </a:r>
            <a:r>
              <a:rPr lang="cs-CZ" i="1" dirty="0" err="1" smtClean="0"/>
              <a:t>pallidum</a:t>
            </a:r>
            <a:r>
              <a:rPr lang="cs-CZ" i="1" dirty="0" smtClean="0"/>
              <a:t> </a:t>
            </a:r>
            <a:endParaRPr lang="cs-CZ" i="1" dirty="0"/>
          </a:p>
        </p:txBody>
      </p:sp>
      <p:sp>
        <p:nvSpPr>
          <p:cNvPr id="10" name="Obdélník 9"/>
          <p:cNvSpPr/>
          <p:nvPr/>
        </p:nvSpPr>
        <p:spPr>
          <a:xfrm>
            <a:off x="304800" y="5266676"/>
            <a:ext cx="2349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err="1" smtClean="0"/>
              <a:t>Borrelia</a:t>
            </a:r>
            <a:r>
              <a:rPr lang="cs-CZ" i="1" dirty="0" smtClean="0"/>
              <a:t> </a:t>
            </a:r>
            <a:r>
              <a:rPr lang="cs-CZ" i="1" dirty="0" err="1" smtClean="0"/>
              <a:t>burgdorferi</a:t>
            </a:r>
            <a:r>
              <a:rPr lang="cs-CZ" i="1" dirty="0" smtClean="0"/>
              <a:t> </a:t>
            </a:r>
            <a:r>
              <a:rPr lang="cs-CZ" dirty="0" err="1" smtClean="0"/>
              <a:t>s.l</a:t>
            </a:r>
            <a:r>
              <a:rPr lang="cs-CZ" dirty="0"/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6275134" y="6021288"/>
            <a:ext cx="2415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https://www.google.cz/</a:t>
            </a:r>
          </a:p>
        </p:txBody>
      </p:sp>
    </p:spTree>
    <p:extLst>
      <p:ext uri="{BB962C8B-B14F-4D97-AF65-F5344CB8AC3E}">
        <p14:creationId xmlns:p14="http://schemas.microsoft.com/office/powerpoint/2010/main" xmlns="" val="777446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221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Detekce spirochet</vt:lpstr>
      <vt:lpstr>Detekce treponemové infekce</vt:lpstr>
      <vt:lpstr>Metody detekce treponemové infekce</vt:lpstr>
      <vt:lpstr>Dynamika tvorby Ab</vt:lpstr>
      <vt:lpstr>MAT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</cp:lastModifiedBy>
  <cp:revision>11</cp:revision>
  <dcterms:created xsi:type="dcterms:W3CDTF">2014-10-04T18:07:48Z</dcterms:created>
  <dcterms:modified xsi:type="dcterms:W3CDTF">2014-11-09T16:50:44Z</dcterms:modified>
</cp:coreProperties>
</file>