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78" r:id="rId25"/>
    <p:sldId id="279" r:id="rId26"/>
    <p:sldId id="280" r:id="rId27"/>
    <p:sldId id="281" r:id="rId28"/>
    <p:sldId id="285" r:id="rId29"/>
    <p:sldId id="282" r:id="rId30"/>
    <p:sldId id="25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Komplementové metody</a:t>
            </a:r>
            <a:br>
              <a:rPr lang="cs-CZ" sz="3200" b="1" i="1" smtClean="0">
                <a:solidFill>
                  <a:schemeClr val="folHlink"/>
                </a:solidFill>
              </a:rPr>
            </a:br>
            <a:r>
              <a:rPr lang="cs-CZ" sz="1800" b="1" smtClean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smtClean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7019925" cy="4714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eaLnBrk="1" hangingPunct="1">
              <a:lnSpc>
                <a:spcPct val="80000"/>
              </a:lnSpc>
            </a:pPr>
            <a:r>
              <a:rPr lang="cs-CZ" sz="2400" b="1" u="sng" smtClean="0">
                <a:solidFill>
                  <a:srgbClr val="FFC000"/>
                </a:solidFill>
              </a:rPr>
              <a:t>Složky reakce</a:t>
            </a:r>
            <a:r>
              <a:rPr lang="cs-CZ" sz="2400" b="1" smtClean="0">
                <a:solidFill>
                  <a:srgbClr val="FFC000"/>
                </a:solidFill>
              </a:rPr>
              <a:t>: </a:t>
            </a:r>
            <a:r>
              <a:rPr lang="cs-CZ" sz="2400" smtClean="0"/>
              <a:t>Ab, Ag, C, ERY, hemolyzin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 Ab- </a:t>
            </a:r>
            <a:r>
              <a:rPr lang="cs-CZ" sz="2400" smtClean="0"/>
              <a:t> </a:t>
            </a:r>
            <a:r>
              <a:rPr lang="cs-CZ" sz="2400" b="1" i="1" smtClean="0"/>
              <a:t>vyšetřované sérum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chceme v něm </a:t>
            </a:r>
            <a:r>
              <a:rPr lang="cs-CZ" sz="2400" b="1" i="1" smtClean="0"/>
              <a:t>prokázat protilátku</a:t>
            </a:r>
            <a:r>
              <a:rPr lang="cs-CZ" sz="2400" smtClean="0"/>
              <a:t> </a:t>
            </a:r>
            <a:r>
              <a:rPr lang="cs-CZ" sz="2400" i="1" smtClean="0"/>
              <a:t>/ komplement v séru je tepelně inaktivován /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známý specifický Ag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jsou-li v séru Ab, vytvoří se </a:t>
            </a:r>
            <a:r>
              <a:rPr lang="cs-CZ" sz="2400" b="1" i="1" smtClean="0"/>
              <a:t>imunokomplex IK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KOMPLEMENT </a:t>
            </a:r>
            <a:r>
              <a:rPr lang="cs-CZ" sz="2400" smtClean="0"/>
              <a:t>- zdrojem nejčastěji sérum morčete </a:t>
            </a:r>
            <a:r>
              <a:rPr lang="cs-CZ" sz="2400" b="1" i="1" smtClean="0"/>
              <a:t>(váže se na IK a aktivuje protilátku)</a:t>
            </a: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rgbClr val="FFC000"/>
                </a:solidFill>
              </a:rPr>
              <a:t>hemolytický komplex: </a:t>
            </a:r>
            <a:r>
              <a:rPr lang="cs-CZ" sz="2400" smtClean="0">
                <a:solidFill>
                  <a:srgbClr val="FFC000"/>
                </a:solidFill>
              </a:rPr>
              <a:t> </a:t>
            </a:r>
            <a:r>
              <a:rPr lang="cs-CZ" sz="2400" b="1" i="1" smtClean="0"/>
              <a:t>komplex Ag /beraní ERY/ a protilátky </a:t>
            </a:r>
            <a:r>
              <a:rPr lang="cs-CZ" sz="2400" b="1" i="1" smtClean="0">
                <a:sym typeface="Symbol" pitchFamily="18" charset="2"/>
              </a:rPr>
              <a:t></a:t>
            </a:r>
            <a:r>
              <a:rPr lang="cs-CZ" sz="2400" b="1" i="1" smtClean="0"/>
              <a:t> EMBOCEPTORu /hemolyzinu</a:t>
            </a:r>
            <a:r>
              <a:rPr lang="cs-CZ" sz="2400" smtClean="0"/>
              <a:t>/, získaného imunizací králičího séra beraními erytrocyty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smtClean="0"/>
              <a:t>aby došlo k hemolýze je nutná </a:t>
            </a:r>
            <a:r>
              <a:rPr lang="cs-CZ" sz="2400" b="1" i="1" smtClean="0"/>
              <a:t>spoluúčast KOMPLEMENTU</a:t>
            </a:r>
            <a:r>
              <a:rPr lang="cs-CZ" sz="2400" smtClean="0"/>
              <a:t> a inkubace 30 minut při 30 </a:t>
            </a:r>
            <a:r>
              <a:rPr lang="cs-CZ" sz="2400" smtClean="0">
                <a:sym typeface="Symbol" pitchFamily="18" charset="2"/>
              </a:rPr>
              <a:t></a:t>
            </a:r>
            <a:r>
              <a:rPr lang="cs-CZ" sz="2400" smtClean="0"/>
              <a:t>C</a:t>
            </a:r>
            <a:endParaRPr lang="cs-CZ" sz="2400" i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smtClean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04025" y="1268413"/>
          <a:ext cx="23399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Rastrový obrázek" r:id="rId3" imgW="2123810" imgH="952633" progId="Paint.Picture">
                  <p:embed/>
                </p:oleObj>
              </mc:Choice>
              <mc:Fallback>
                <p:oleObj name="Rastrový obrázek" r:id="rId3" imgW="2123810" imgH="9526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268413"/>
                        <a:ext cx="2339975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950075" y="3068638"/>
          <a:ext cx="21939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Rastrový obrázek" r:id="rId5" imgW="2114845" imgH="971686" progId="Paint.Picture">
                  <p:embed/>
                </p:oleObj>
              </mc:Choice>
              <mc:Fallback>
                <p:oleObj name="Rastrový obrázek" r:id="rId5" imgW="2114845" imgH="97168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0075" y="3068638"/>
                        <a:ext cx="21939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1115616" y="1631950"/>
            <a:ext cx="760610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400" b="1" dirty="0"/>
              <a:t>Použitím směsi standardních bílkovin se známou </a:t>
            </a:r>
            <a:r>
              <a:rPr lang="cs-CZ" sz="2400" b="1" dirty="0" err="1"/>
              <a:t>Mr</a:t>
            </a:r>
            <a:r>
              <a:rPr lang="cs-CZ" sz="2400" b="1" dirty="0"/>
              <a:t> a po sestrojení kalibrační křivky je možné vypočítat </a:t>
            </a:r>
            <a:r>
              <a:rPr lang="cs-CZ" sz="2400" b="1" dirty="0" err="1"/>
              <a:t>Mr</a:t>
            </a:r>
            <a:r>
              <a:rPr lang="cs-CZ" sz="2400" b="1" dirty="0"/>
              <a:t> jednotlivých frakcí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gel-napisy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484313"/>
            <a:ext cx="5113337" cy="4797425"/>
          </a:xfrm>
          <a:noFill/>
          <a:ln>
            <a:solidFill>
              <a:schemeClr val="tx1"/>
            </a:solidFill>
          </a:ln>
        </p:spPr>
      </p:pic>
      <p:sp>
        <p:nvSpPr>
          <p:cNvPr id="49155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91513" cy="12192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  <a:t>Výsledky PAGE analýzy</a:t>
            </a:r>
            <a:b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GB" sz="3200" b="1" smtClean="0">
                <a:solidFill>
                  <a:schemeClr val="hlink"/>
                </a:solidFill>
                <a:cs typeface="Times New Roman" pitchFamily="18" charset="0"/>
              </a:rPr>
              <a:t>SDS-gradient PAGE</a:t>
            </a:r>
            <a:r>
              <a:rPr lang="cs-CZ" sz="3200" b="1" smtClean="0">
                <a:solidFill>
                  <a:schemeClr val="hlink"/>
                </a:solidFill>
              </a:rPr>
              <a:t> proteinový profil</a:t>
            </a:r>
            <a:endParaRPr lang="en-CA" sz="3200" b="1" smtClean="0">
              <a:solidFill>
                <a:schemeClr val="hlink"/>
              </a:solidFill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2019300"/>
            <a:ext cx="3563937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Z gelu se mohou rozeznat typické rozdíly mezi</a:t>
            </a:r>
          </a:p>
          <a:p>
            <a:r>
              <a:rPr lang="cs-CZ"/>
              <a:t>- </a:t>
            </a:r>
            <a:r>
              <a:rPr lang="cs-CZ" b="1" i="1">
                <a:solidFill>
                  <a:schemeClr val="accent1"/>
                </a:solidFill>
              </a:rPr>
              <a:t>B. afzelii</a:t>
            </a:r>
            <a:r>
              <a:rPr lang="cs-CZ"/>
              <a:t> a </a:t>
            </a:r>
            <a:r>
              <a:rPr lang="cs-CZ" i="1">
                <a:solidFill>
                  <a:schemeClr val="accent1"/>
                </a:solidFill>
              </a:rPr>
              <a:t>B. garinii </a:t>
            </a:r>
            <a:r>
              <a:rPr lang="cs-CZ"/>
              <a:t>(linie 5, Linie 6)</a:t>
            </a:r>
          </a:p>
          <a:p>
            <a:endParaRPr lang="cs-CZ"/>
          </a:p>
          <a:p>
            <a:r>
              <a:rPr lang="cs-CZ"/>
              <a:t>- spirochetou (linie </a:t>
            </a:r>
            <a:r>
              <a:rPr lang="cs-CZ" b="1"/>
              <a:t>1)</a:t>
            </a:r>
            <a:r>
              <a:rPr lang="cs-CZ"/>
              <a:t> izolovanou z larvy </a:t>
            </a:r>
            <a:r>
              <a:rPr lang="cs-CZ" i="1"/>
              <a:t>Culex (C.) pipiens pipiens</a:t>
            </a:r>
            <a:r>
              <a:rPr lang="cs-CZ"/>
              <a:t> a </a:t>
            </a:r>
            <a:r>
              <a:rPr lang="cs-CZ" i="1">
                <a:solidFill>
                  <a:schemeClr val="accent1"/>
                </a:solidFill>
              </a:rPr>
              <a:t>B. afzelii</a:t>
            </a:r>
            <a:r>
              <a:rPr lang="cs-CZ"/>
              <a:t> (linie 2) izolovaná z imaga </a:t>
            </a:r>
            <a:r>
              <a:rPr lang="cs-CZ" i="1"/>
              <a:t>Culex (C.) pipiens molestus</a:t>
            </a:r>
          </a:p>
          <a:p>
            <a:endParaRPr lang="cs-CZ" i="1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651500" y="1341438"/>
            <a:ext cx="1873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/>
              <a:t>denzitometricky</a:t>
            </a:r>
            <a:r>
              <a:rPr lang="cs-CZ"/>
              <a:t>Legenda: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ChangeArrowheads="1"/>
          </p:cNvSpPr>
          <p:nvPr/>
        </p:nvSpPr>
        <p:spPr bwMode="auto">
          <a:xfrm>
            <a:off x="323850" y="3716338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>Nitrocelulózová membrána </a:t>
            </a:r>
          </a:p>
        </p:txBody>
      </p:sp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250825" y="3141663"/>
            <a:ext cx="86788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>Nitrocelulózová membrána s antigenen </a:t>
            </a:r>
            <a:r>
              <a:rPr lang="cs-CZ" i="1"/>
              <a:t>B. garinii</a:t>
            </a:r>
            <a:r>
              <a:rPr lang="cs-CZ"/>
              <a:t>,</a:t>
            </a:r>
            <a:r>
              <a:rPr lang="cs-CZ" i="1"/>
              <a:t> afzelii</a:t>
            </a:r>
            <a:r>
              <a:rPr lang="cs-CZ"/>
              <a:t>, směs</a:t>
            </a:r>
          </a:p>
        </p:txBody>
      </p:sp>
      <p:sp>
        <p:nvSpPr>
          <p:cNvPr id="50180" name="Rectangle 12"/>
          <p:cNvSpPr>
            <a:spLocks noChangeArrowheads="1"/>
          </p:cNvSpPr>
          <p:nvPr/>
        </p:nvSpPr>
        <p:spPr bwMode="auto">
          <a:xfrm>
            <a:off x="381000" y="6396038"/>
            <a:ext cx="876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Nitrocelulózová membrána s antigenem </a:t>
            </a:r>
            <a:r>
              <a:rPr lang="cs-CZ" i="1"/>
              <a:t>B. garinii, afzelii, směs</a:t>
            </a:r>
          </a:p>
        </p:txBody>
      </p:sp>
      <p:pic>
        <p:nvPicPr>
          <p:cNvPr id="5018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338" y="3771900"/>
            <a:ext cx="3808412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14"/>
          <p:cNvSpPr>
            <a:spLocks noChangeArrowheads="1"/>
          </p:cNvSpPr>
          <p:nvPr/>
        </p:nvSpPr>
        <p:spPr bwMode="auto">
          <a:xfrm>
            <a:off x="250825" y="4090939"/>
            <a:ext cx="44275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cs-CZ" dirty="0"/>
              <a:t>Na každé části membrány jsou postupně nanášeny antigeny </a:t>
            </a:r>
            <a:r>
              <a:rPr lang="cs-CZ" i="1" dirty="0">
                <a:solidFill>
                  <a:schemeClr val="folHlink"/>
                </a:solidFill>
              </a:rPr>
              <a:t>B. </a:t>
            </a:r>
            <a:r>
              <a:rPr lang="cs-CZ" i="1" dirty="0" err="1">
                <a:solidFill>
                  <a:schemeClr val="folHlink"/>
                </a:solidFill>
              </a:rPr>
              <a:t>afzelii</a:t>
            </a:r>
            <a:r>
              <a:rPr lang="cs-CZ" i="1" dirty="0">
                <a:solidFill>
                  <a:schemeClr val="folHlink"/>
                </a:solidFill>
              </a:rPr>
              <a:t>, B. </a:t>
            </a:r>
            <a:r>
              <a:rPr lang="cs-CZ" i="1" dirty="0" err="1">
                <a:solidFill>
                  <a:schemeClr val="folHlink"/>
                </a:solidFill>
              </a:rPr>
              <a:t>garinii</a:t>
            </a:r>
            <a:r>
              <a:rPr lang="cs-CZ" dirty="0">
                <a:solidFill>
                  <a:schemeClr val="folHlink"/>
                </a:solidFill>
              </a:rPr>
              <a:t> a směs obou antigenů</a:t>
            </a:r>
            <a:r>
              <a:rPr lang="cs-CZ" dirty="0"/>
              <a:t>. Text na spodní části membrány reprezentuje antigen, který byl použit při imunizaci pokusného jedince. Po obou stranách membrán jsou zachyceny standardy, podle kterých byly odečítány molekulové hmotnosti neznámých vzorků sér.</a:t>
            </a:r>
          </a:p>
        </p:txBody>
      </p:sp>
      <p:pic>
        <p:nvPicPr>
          <p:cNvPr id="5018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6767512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r>
              <a:rPr lang="cs-CZ" b="1" smtClean="0">
                <a:solidFill>
                  <a:schemeClr val="folHlink"/>
                </a:solidFill>
              </a:rPr>
              <a:t>Úskalí:</a:t>
            </a:r>
          </a:p>
          <a:p>
            <a:pPr marL="609600" indent="-609600">
              <a:buFontTx/>
              <a:buNone/>
            </a:pPr>
            <a:r>
              <a:rPr lang="cs-CZ" smtClean="0"/>
              <a:t>1.  akrylamid je jedovatý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dostatečné napětí při blottingu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vlhké prostředí v pufru, aby gel nevyschl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gel pořádně zatuhnout a bez bublin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elfo od – k </a:t>
            </a:r>
            <a:r>
              <a:rPr lang="en-US" smtClean="0">
                <a:cs typeface="Arial" pitchFamily="34" charset="0"/>
              </a:rPr>
              <a:t>+</a:t>
            </a:r>
            <a:r>
              <a:rPr lang="cs-CZ" smtClean="0">
                <a:cs typeface="Arial" pitchFamily="34" charset="0"/>
              </a:rPr>
              <a:t>, gel na </a:t>
            </a:r>
            <a:r>
              <a:rPr lang="cs-CZ" smtClean="0"/>
              <a:t>– , membr. na  </a:t>
            </a:r>
            <a:r>
              <a:rPr lang="en-US" smtClean="0">
                <a:cs typeface="Arial" pitchFamily="34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smtClean="0"/>
              <a:t> </a:t>
            </a:r>
            <a:r>
              <a:rPr lang="en-GB" sz="4000" b="1" smtClean="0">
                <a:solidFill>
                  <a:srgbClr val="FFFF00"/>
                </a:solidFill>
              </a:rPr>
              <a:t>Imuno</a:t>
            </a:r>
            <a:r>
              <a:rPr lang="cs-CZ" sz="4000" b="1" smtClean="0">
                <a:solidFill>
                  <a:srgbClr val="FFFF00"/>
                </a:solidFill>
              </a:rPr>
              <a:t>chemické</a:t>
            </a:r>
            <a:r>
              <a:rPr lang="en-GB" sz="4000" b="1" smtClean="0">
                <a:solidFill>
                  <a:srgbClr val="FFFF00"/>
                </a:solidFill>
              </a:rPr>
              <a:t> metody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smtClean="0"/>
              <a:t>Je to praktická realizace poznatků imunologie, </a:t>
            </a:r>
            <a:r>
              <a:rPr lang="cs-CZ" sz="2400" smtClean="0"/>
              <a:t>radiochemie, </a:t>
            </a:r>
            <a:r>
              <a:rPr lang="en-GB" sz="2400" smtClean="0"/>
              <a:t>enzymologie a fotometrie</a:t>
            </a:r>
            <a:r>
              <a:rPr lang="cs-CZ" sz="2400" smtClean="0"/>
              <a:t> a dalších</a:t>
            </a:r>
            <a:r>
              <a:rPr lang="en-GB" sz="24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Vznik imunochemických </a:t>
            </a:r>
            <a:r>
              <a:rPr lang="cs-CZ" sz="2400" smtClean="0"/>
              <a:t>diagnostickcých </a:t>
            </a:r>
            <a:r>
              <a:rPr lang="en-GB" sz="2400" smtClean="0"/>
              <a:t>metod: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en-GB" sz="2400" smtClean="0"/>
              <a:t>V průběhu 70</a:t>
            </a:r>
            <a:r>
              <a:rPr lang="cs-CZ" sz="2400" smtClean="0"/>
              <a:t>-80</a:t>
            </a:r>
            <a:r>
              <a:rPr lang="en-GB" sz="2400" smtClean="0"/>
              <a:t>tých let s rozvojem klinické imunologie, vir</a:t>
            </a:r>
            <a:r>
              <a:rPr lang="cs-CZ" sz="2400" smtClean="0"/>
              <a:t>o</a:t>
            </a:r>
            <a:r>
              <a:rPr lang="en-GB" sz="2400" smtClean="0"/>
              <a:t>logie, farmakologie a dalších oborů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</a:t>
            </a:r>
            <a:r>
              <a:rPr lang="en-GB" sz="2400" smtClean="0"/>
              <a:t>výšily</a:t>
            </a:r>
            <a:r>
              <a:rPr lang="cs-CZ" sz="2400" smtClean="0"/>
              <a:t> se</a:t>
            </a:r>
            <a:r>
              <a:rPr lang="en-GB" sz="2400" smtClean="0"/>
              <a:t> nároky na rychlost a kvalitu požadovaných laboratorních vyšetření. Klade se důraz na vysokou citlivost, specifitu a možnost automatizace.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Do té doby sloužily k detekci Ag a Ab klasické metody: </a:t>
            </a:r>
            <a:r>
              <a:rPr lang="en-GB" sz="2400" smtClean="0">
                <a:solidFill>
                  <a:schemeClr val="folHlink"/>
                </a:solidFill>
              </a:rPr>
              <a:t>KFR, neutralizace Ag pomocí specifické Ab, světelná či elektronová mikroskopie, prostá či elektroforetická imunodifuze</a:t>
            </a:r>
            <a:r>
              <a:rPr lang="en-GB" sz="2400" smtClean="0"/>
              <a:t>, které byly nahrazeny imunochemickými metodami: FIA, RIA, EIA</a:t>
            </a:r>
            <a:r>
              <a:rPr lang="cs-CZ" sz="2400" smtClean="0"/>
              <a:t> a další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3419872" y="209073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3877072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3869135" y="215265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142875" y="260349"/>
            <a:ext cx="86423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000" b="1" i="1" dirty="0">
                <a:cs typeface="Times New Roman" pitchFamily="18" charset="0"/>
              </a:rPr>
              <a:t>- stanovení </a:t>
            </a:r>
            <a:r>
              <a:rPr lang="cs-CZ" sz="2000" b="1" i="1" dirty="0" err="1">
                <a:cs typeface="Times New Roman" pitchFamily="18" charset="0"/>
              </a:rPr>
              <a:t>Ag</a:t>
            </a:r>
            <a:r>
              <a:rPr lang="cs-CZ" sz="2000" b="1" i="1" dirty="0">
                <a:cs typeface="Times New Roman" pitchFamily="18" charset="0"/>
              </a:rPr>
              <a:t> či Ab v histologických preparátech, tělních tekutinách, a jiných vzorcích, </a:t>
            </a:r>
            <a:r>
              <a:rPr lang="cs-CZ" sz="2000" b="1" i="1" dirty="0" err="1"/>
              <a:t>Imunoeseje</a:t>
            </a:r>
            <a:r>
              <a:rPr lang="cs-CZ" sz="2000" b="1" i="1" dirty="0"/>
              <a:t>, reakce třetí generace. </a:t>
            </a:r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základem je reakce:</a:t>
            </a:r>
            <a:endParaRPr lang="cs-CZ" sz="2000" dirty="0"/>
          </a:p>
          <a:p>
            <a:pPr eaLnBrk="0" hangingPunct="0"/>
            <a:endParaRPr lang="cs-CZ" sz="2000" dirty="0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1338263" y="2835275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r>
              <a:rPr lang="cs-CZ" sz="1800"/>
              <a:t/>
            </a:r>
            <a:br>
              <a:rPr lang="cs-CZ" sz="1800"/>
            </a:b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 sz="1800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63550" y="1835617"/>
            <a:ext cx="8001000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de-DE" sz="2400" i="1" dirty="0" err="1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2400" i="1" dirty="0"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de-DE" sz="2400" i="1" dirty="0"/>
              <a:t>IK</a:t>
            </a:r>
            <a:r>
              <a:rPr lang="cs-CZ" sz="2400" i="1" dirty="0">
                <a:cs typeface="Times New Roman" pitchFamily="18" charset="0"/>
              </a:rPr>
              <a:t>  - </a:t>
            </a:r>
            <a:r>
              <a:rPr lang="cs-CZ" sz="2400" i="1" dirty="0" err="1">
                <a:cs typeface="Times New Roman" pitchFamily="18" charset="0"/>
              </a:rPr>
              <a:t>imunokomplex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>
                <a:cs typeface="Times New Roman" pitchFamily="18" charset="0"/>
              </a:rPr>
              <a:t>jeden z reaktantů nese </a:t>
            </a:r>
            <a:r>
              <a:rPr lang="cs-CZ" sz="2400" i="1" dirty="0">
                <a:cs typeface="Times New Roman" pitchFamily="18" charset="0"/>
              </a:rPr>
              <a:t>značku a tím je </a:t>
            </a:r>
            <a:r>
              <a:rPr lang="cs-CZ" sz="2400" i="1" dirty="0" err="1">
                <a:cs typeface="Times New Roman" pitchFamily="18" charset="0"/>
              </a:rPr>
              <a:t>vizualizován</a:t>
            </a:r>
            <a:r>
              <a:rPr lang="cs-CZ" sz="2400" i="1" dirty="0">
                <a:cs typeface="Times New Roman" pitchFamily="18" charset="0"/>
              </a:rPr>
              <a:t> výsledek</a:t>
            </a:r>
            <a:r>
              <a:rPr lang="cs-CZ" sz="2400" dirty="0">
                <a:cs typeface="Times New Roman" pitchFamily="18" charset="0"/>
              </a:rPr>
              <a:t>. </a:t>
            </a:r>
            <a:r>
              <a:rPr lang="cs-CZ" sz="2400" dirty="0" err="1">
                <a:cs typeface="Times New Roman" pitchFamily="18" charset="0"/>
              </a:rPr>
              <a:t>Detekčnísystém</a:t>
            </a:r>
            <a:r>
              <a:rPr lang="cs-CZ" sz="2400" dirty="0">
                <a:cs typeface="Times New Roman" pitchFamily="18" charset="0"/>
              </a:rPr>
              <a:t> tak zvyšuje citlivost reakce a umožňuje modifikace, které prostou precipitací reakce nejsou dosažitelné.</a:t>
            </a:r>
          </a:p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FF0000"/>
                </a:solidFill>
              </a:rPr>
              <a:t>enzym  EIA, EMIT  enzyme </a:t>
            </a:r>
            <a:r>
              <a:rPr lang="cs-CZ" sz="2400" dirty="0" err="1">
                <a:solidFill>
                  <a:srgbClr val="FF0000"/>
                </a:solidFill>
              </a:rPr>
              <a:t>multiplyed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immunoassay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technique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 -geneticky upravený enzym  CEDIA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-radioizotop  RIA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-fluorescenční látka  FIA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-chemiluminiscenční látka LIA</a:t>
            </a:r>
          </a:p>
          <a:p>
            <a:pPr algn="ctr"/>
            <a:endParaRPr lang="cs-CZ" sz="20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/>
          </a:p>
          <a:p>
            <a:pPr eaLnBrk="0" hangingPunct="0"/>
            <a:r>
              <a:rPr lang="cs-CZ" sz="1200" dirty="0"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smtClean="0">
                <a:solidFill>
                  <a:srgbClr val="FFC000"/>
                </a:solidFill>
                <a:latin typeface="Times New Roman" pitchFamily="18" charset="0"/>
              </a:rPr>
              <a:t>Antigeny</a:t>
            </a:r>
            <a:r>
              <a:rPr lang="cs-CZ" sz="2400" b="1" i="1" smtClean="0">
                <a:solidFill>
                  <a:srgbClr val="FFC000"/>
                </a:solidFill>
                <a:latin typeface="Times New Roman" pitchFamily="18" charset="0"/>
              </a:rPr>
              <a:t> Ag</a:t>
            </a:r>
            <a:r>
              <a:rPr lang="cs-CZ" sz="2400" smtClean="0">
                <a:latin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navozují specifickou imunitní opovědˇ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smtClean="0">
                <a:solidFill>
                  <a:srgbClr val="FFC000"/>
                </a:solidFill>
                <a:latin typeface="Times New Roman" pitchFamily="18" charset="0"/>
              </a:rPr>
              <a:t>Protilátky </a:t>
            </a:r>
            <a:r>
              <a:rPr lang="cs-CZ" sz="2400" b="1" i="1" smtClean="0">
                <a:solidFill>
                  <a:srgbClr val="FFC000"/>
                </a:solidFill>
                <a:latin typeface="Times New Roman" pitchFamily="18" charset="0"/>
              </a:rPr>
              <a:t>Ab</a:t>
            </a:r>
            <a:r>
              <a:rPr lang="cs-CZ" sz="240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smtClean="0"/>
              <a:t>jen proti </a:t>
            </a:r>
            <a:r>
              <a:rPr lang="cs-CZ" sz="2000" b="1" smtClean="0"/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smtClean="0"/>
              <a:t> která je společná pro více strukturně chemicky příbuzných látek</a:t>
            </a:r>
            <a:r>
              <a:rPr lang="cs-CZ" sz="2000" smtClean="0"/>
              <a:t> </a:t>
            </a:r>
            <a:endParaRPr lang="cs-CZ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45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i="1" smtClean="0">
                <a:solidFill>
                  <a:srgbClr val="FFFF00"/>
                </a:solidFill>
              </a:rPr>
              <a:t>Heterogenní imunometody</a:t>
            </a:r>
            <a:r>
              <a:rPr lang="cs-CZ" smtClean="0">
                <a:solidFill>
                  <a:srgbClr val="FFFF00"/>
                </a:solidFill>
              </a:rPr>
              <a:t> </a:t>
            </a:r>
            <a:r>
              <a:rPr lang="cs-CZ" smtClean="0"/>
              <a:t>– separace molekul značeného reagens vázaného v imunokomplexu od volných molekul značeného reagens v roztoku (radioimunometody, ELISA) – vysoká citlivost</a:t>
            </a:r>
          </a:p>
          <a:p>
            <a:pPr eaLnBrk="1" hangingPunct="1">
              <a:lnSpc>
                <a:spcPct val="90000"/>
              </a:lnSpc>
            </a:pPr>
            <a:r>
              <a:rPr lang="cs-CZ" b="1" i="1" smtClean="0">
                <a:solidFill>
                  <a:srgbClr val="FFFF00"/>
                </a:solidFill>
              </a:rPr>
              <a:t>Homogenní imunometody</a:t>
            </a:r>
            <a:r>
              <a:rPr lang="cs-CZ" smtClean="0">
                <a:solidFill>
                  <a:srgbClr val="FFFF00"/>
                </a:solidFill>
              </a:rPr>
              <a:t> </a:t>
            </a:r>
            <a:r>
              <a:rPr lang="cs-CZ" smtClean="0"/>
              <a:t>– bez separace frakcí, jsou jednodušší, rychlejší, lze  je automatizovat (enzymová, fluorescenční a chemiluminiscenční imunoanalýza)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843213" y="160338"/>
            <a:ext cx="480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folHlink"/>
                </a:solidFill>
              </a:rPr>
              <a:t>RIA </a:t>
            </a:r>
            <a:r>
              <a:rPr lang="cs-CZ" sz="3200" i="1" smtClean="0">
                <a:solidFill>
                  <a:schemeClr val="folHlink"/>
                </a:solidFill>
                <a:sym typeface="Symbol" pitchFamily="18" charset="2"/>
              </a:rPr>
              <a:t></a:t>
            </a:r>
            <a:r>
              <a:rPr lang="cs-CZ" sz="3200" i="1" smtClean="0">
                <a:solidFill>
                  <a:schemeClr val="folHlink"/>
                </a:solidFill>
              </a:rPr>
              <a:t> radioimmunoassay</a:t>
            </a:r>
            <a:r>
              <a:rPr lang="cs-CZ" smtClean="0"/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86868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zavedena 1959</a:t>
            </a:r>
            <a:endParaRPr lang="cs-CZ" sz="2800" b="1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FFC000"/>
                </a:solidFill>
                <a:sym typeface="Monotype Sorts" charset="2"/>
              </a:rPr>
              <a:t>Princip metody:</a:t>
            </a:r>
            <a:r>
              <a:rPr lang="cs-CZ" sz="2800" smtClean="0">
                <a:solidFill>
                  <a:srgbClr val="FFC000"/>
                </a:solidFill>
                <a:sym typeface="Monotype Sorts" charset="2"/>
              </a:rPr>
              <a:t> </a:t>
            </a:r>
            <a:r>
              <a:rPr lang="cs-CZ" sz="2800" smtClean="0">
                <a:sym typeface="Monotype Sorts" charset="2"/>
              </a:rPr>
              <a:t>spojuje jednoduchou imunologickou reakci Ag s Ab s metodikami radiochemie, která používá Ag nebo Ab značené radionuklidy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</a:t>
            </a:r>
            <a:r>
              <a:rPr lang="cs-CZ" sz="2800" u="sng" smtClean="0">
                <a:sym typeface="Monotype Sorts" charset="2"/>
              </a:rPr>
              <a:t>citlivost</a:t>
            </a:r>
            <a:r>
              <a:rPr lang="cs-CZ" sz="2800" smtClean="0">
                <a:sym typeface="Monotype Sorts" charset="2"/>
              </a:rPr>
              <a:t>: </a:t>
            </a:r>
            <a:r>
              <a:rPr lang="cs-CZ" sz="2800" i="1" smtClean="0">
                <a:solidFill>
                  <a:srgbClr val="00B0F0"/>
                </a:solidFill>
                <a:sym typeface="Monotype Sorts" charset="2"/>
              </a:rPr>
              <a:t>10-9- 10-17 </a:t>
            </a:r>
            <a:r>
              <a:rPr lang="cs-CZ" sz="2800" i="1" smtClean="0">
                <a:sym typeface="Monotype Sorts" charset="2"/>
              </a:rPr>
              <a:t>mol/l</a:t>
            </a:r>
            <a:r>
              <a:rPr lang="cs-CZ" sz="2800" smtClean="0">
                <a:sym typeface="Monotype Sorts" charset="2"/>
              </a:rPr>
              <a:t> </a:t>
            </a:r>
            <a:r>
              <a:rPr lang="cs-CZ" sz="2800" smtClean="0">
                <a:sym typeface="Symbol" pitchFamily="18" charset="2"/>
              </a:rPr>
              <a:t></a:t>
            </a:r>
            <a:r>
              <a:rPr lang="cs-CZ" sz="2800" smtClean="0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je možné stanovovat látky i v tělesných tekutinách /</a:t>
            </a:r>
            <a:r>
              <a:rPr lang="cs-CZ" sz="2800" i="1" smtClean="0">
                <a:sym typeface="Monotype Sorts" charset="2"/>
              </a:rPr>
              <a:t>krev, moč, mozkomíšní mok...</a:t>
            </a:r>
            <a:r>
              <a:rPr lang="cs-CZ" sz="2800" smtClean="0">
                <a:sym typeface="Monotype Sorts" charset="2"/>
              </a:rPr>
              <a:t>/ i více než v pg10-12(pikogramech)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stanovujeme </a:t>
            </a:r>
            <a:r>
              <a:rPr lang="cs-CZ" sz="2800" b="1" i="1" smtClean="0">
                <a:solidFill>
                  <a:srgbClr val="00B0F0"/>
                </a:solidFill>
                <a:sym typeface="Monotype Sorts" charset="2"/>
              </a:rPr>
              <a:t>jakékoliv látky</a:t>
            </a:r>
            <a:r>
              <a:rPr lang="cs-CZ" sz="2800" b="1" i="1" smtClean="0">
                <a:sym typeface="Monotype Sorts" charset="2"/>
              </a:rPr>
              <a:t>, proti nimž lze </a:t>
            </a:r>
            <a:r>
              <a:rPr lang="cs-CZ" sz="2800" b="1" i="1" smtClean="0">
                <a:solidFill>
                  <a:srgbClr val="00B0F0"/>
                </a:solidFill>
                <a:sym typeface="Monotype Sorts" charset="2"/>
              </a:rPr>
              <a:t>vytvořit protilátku</a:t>
            </a:r>
            <a:endParaRPr lang="cs-CZ" sz="2800" smtClean="0">
              <a:solidFill>
                <a:srgbClr val="00B0F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  protilátku získáme komerčně nebo injikací Ag či haptenu do králíka nebo morčete  </a:t>
            </a:r>
          </a:p>
          <a:p>
            <a:pPr eaLnBrk="1" hangingPunct="1">
              <a:lnSpc>
                <a:spcPct val="80000"/>
              </a:lnSpc>
            </a:pPr>
            <a:endParaRPr lang="cs-CZ" sz="2800" u="sng" smtClean="0">
              <a:solidFill>
                <a:schemeClr val="accent1"/>
              </a:solidFill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23850" y="260350"/>
          <a:ext cx="63992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Rastrový obrázek" r:id="rId3" imgW="6400000" imgH="2142857" progId="Paint.Picture">
                  <p:embed/>
                </p:oleObj>
              </mc:Choice>
              <mc:Fallback>
                <p:oleObj name="Rastrový obrázek" r:id="rId3" imgW="6400000" imgH="214285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6399213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395288" y="2636838"/>
            <a:ext cx="3924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/>
              <a:t>Xx</a:t>
            </a:r>
            <a:r>
              <a:rPr lang="cs-CZ" sz="1600" i="1"/>
              <a:t>.................značený Ag</a:t>
            </a:r>
            <a:endParaRPr lang="cs-CZ" sz="1600"/>
          </a:p>
          <a:p>
            <a:r>
              <a:rPr lang="cs-CZ" sz="1600" b="1" i="1"/>
              <a:t>Ab lim60%</a:t>
            </a:r>
            <a:r>
              <a:rPr lang="cs-CZ" sz="1600" i="1"/>
              <a:t>........protilátka ze zvířete /je limitováno </a:t>
            </a:r>
            <a:r>
              <a:rPr lang="cs-CZ" sz="1600" i="1">
                <a:sym typeface="Symbol" pitchFamily="18" charset="2"/>
              </a:rPr>
              <a:t></a:t>
            </a:r>
            <a:r>
              <a:rPr lang="cs-CZ" sz="1600" i="1"/>
              <a:t> známo její množství/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XN</a:t>
            </a:r>
            <a:r>
              <a:rPr lang="cs-CZ" sz="1600" i="1">
                <a:sym typeface="Symbol" pitchFamily="18" charset="2"/>
              </a:rPr>
              <a:t>.................neznámý antigen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XS</a:t>
            </a:r>
            <a:r>
              <a:rPr lang="cs-CZ" sz="1600" i="1">
                <a:sym typeface="Symbol" pitchFamily="18" charset="2"/>
              </a:rPr>
              <a:t>.................standardní antigen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4500563" y="2565400"/>
            <a:ext cx="44275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sym typeface="Monotype Sorts" charset="2"/>
              </a:rPr>
              <a:t></a:t>
            </a:r>
            <a:r>
              <a:rPr lang="cs-CZ" sz="1600"/>
              <a:t> </a:t>
            </a:r>
            <a:r>
              <a:rPr lang="cs-CZ" sz="1600" b="1" i="1"/>
              <a:t>oddělení IK:</a:t>
            </a:r>
            <a:endParaRPr lang="cs-CZ" sz="1600">
              <a:sym typeface="Symbol" pitchFamily="18" charset="2"/>
            </a:endParaRPr>
          </a:p>
          <a:p>
            <a:r>
              <a:rPr lang="cs-CZ" sz="1600">
                <a:sym typeface="Symbol" pitchFamily="18" charset="2"/>
              </a:rPr>
              <a:t></a:t>
            </a:r>
            <a:r>
              <a:rPr lang="cs-CZ" sz="1600"/>
              <a:t> </a:t>
            </a:r>
            <a:r>
              <a:rPr lang="cs-CZ" sz="1600" b="1" i="1"/>
              <a:t>imunochemické</a:t>
            </a:r>
            <a:r>
              <a:rPr lang="cs-CZ" sz="1600"/>
              <a:t> – </a:t>
            </a:r>
            <a:r>
              <a:rPr lang="cs-CZ" sz="1600" i="1"/>
              <a:t>sekundární protilátka </a:t>
            </a:r>
            <a:r>
              <a:rPr lang="cs-CZ" sz="1600" b="1" i="1"/>
              <a:t>Abs</a:t>
            </a:r>
            <a:endParaRPr lang="cs-CZ" sz="1600"/>
          </a:p>
          <a:p>
            <a:r>
              <a:rPr lang="cs-CZ" sz="1600"/>
              <a:t>- vyrobí se proti prvotní protilátce Ab </a:t>
            </a:r>
            <a:r>
              <a:rPr lang="cs-CZ" sz="1600">
                <a:sym typeface="Symbol" pitchFamily="18" charset="2"/>
              </a:rPr>
              <a:t></a:t>
            </a:r>
            <a:r>
              <a:rPr lang="cs-CZ" sz="1600"/>
              <a:t> Ab pak vystupuje jako Ag</a:t>
            </a:r>
            <a:endParaRPr lang="cs-CZ" sz="1600">
              <a:sym typeface="Symbol" pitchFamily="18" charset="2"/>
            </a:endParaRPr>
          </a:p>
          <a:p>
            <a:r>
              <a:rPr lang="cs-CZ" sz="1600">
                <a:sym typeface="Symbol" pitchFamily="18" charset="2"/>
              </a:rPr>
              <a:t></a:t>
            </a:r>
            <a:r>
              <a:rPr lang="cs-CZ" sz="1600"/>
              <a:t> Abs + Ab ...vznikají sraženiny IK</a:t>
            </a:r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4149725"/>
            <a:ext cx="59039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468313" y="5168900"/>
            <a:ext cx="79200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1800" b="1">
                <a:solidFill>
                  <a:schemeClr val="accent1"/>
                </a:solidFill>
              </a:rPr>
              <a:t>izolace IK</a:t>
            </a:r>
            <a:r>
              <a:rPr lang="cs-CZ" sz="1800"/>
              <a:t> -</a:t>
            </a:r>
            <a:r>
              <a:rPr lang="cs-CZ" sz="1800" b="1"/>
              <a:t>imunochemicky</a:t>
            </a:r>
            <a:r>
              <a:rPr lang="cs-CZ" sz="1800"/>
              <a:t> – Abs,  </a:t>
            </a:r>
            <a:r>
              <a:rPr lang="cs-CZ" sz="1800" b="1" i="1"/>
              <a:t>fyzikálně</a:t>
            </a:r>
            <a:r>
              <a:rPr lang="cs-CZ" sz="1800"/>
              <a:t> - </a:t>
            </a:r>
            <a:r>
              <a:rPr lang="cs-CZ" sz="1800" i="1"/>
              <a:t>filtrace, centrifugace</a:t>
            </a:r>
            <a:r>
              <a:rPr lang="cs-CZ" sz="1800"/>
              <a:t>...</a:t>
            </a:r>
          </a:p>
          <a:p>
            <a:r>
              <a:rPr lang="cs-CZ" sz="1800" b="1" i="1">
                <a:sym typeface="Symbol" pitchFamily="18" charset="2"/>
              </a:rPr>
              <a:t>molekulární metody</a:t>
            </a:r>
            <a:r>
              <a:rPr lang="cs-CZ" sz="1800">
                <a:sym typeface="Symbol" pitchFamily="18" charset="2"/>
              </a:rPr>
              <a:t> – </a:t>
            </a:r>
            <a:r>
              <a:rPr lang="cs-CZ" sz="1800" i="1">
                <a:sym typeface="Symbol" pitchFamily="18" charset="2"/>
              </a:rPr>
              <a:t>elektroforéza, chromatografie</a:t>
            </a:r>
            <a:r>
              <a:rPr lang="cs-CZ" sz="1800">
                <a:sym typeface="Symbol" pitchFamily="18" charset="2"/>
              </a:rPr>
              <a:t> ...</a:t>
            </a:r>
          </a:p>
          <a:p>
            <a:r>
              <a:rPr lang="cs-CZ" sz="1800">
                <a:sym typeface="Monotype Sorts" charset="2"/>
              </a:rPr>
              <a:t></a:t>
            </a:r>
            <a:r>
              <a:rPr lang="cs-CZ" sz="1800"/>
              <a:t> </a:t>
            </a:r>
            <a:r>
              <a:rPr lang="cs-CZ" sz="1800" b="1" i="1">
                <a:sym typeface="Monotype Sorts" charset="2"/>
              </a:rPr>
              <a:t>vyhodnocení:</a:t>
            </a:r>
            <a:endParaRPr lang="cs-CZ" sz="1800">
              <a:sym typeface="Monotype Sorts" charset="2"/>
            </a:endParaRPr>
          </a:p>
          <a:p>
            <a:r>
              <a:rPr lang="cs-CZ" sz="1800">
                <a:sym typeface="Monotype Sorts" charset="2"/>
              </a:rPr>
              <a:t>- čím </a:t>
            </a:r>
            <a:r>
              <a:rPr lang="cs-CZ" sz="1800" b="1" i="1">
                <a:sym typeface="Monotype Sorts" charset="2"/>
              </a:rPr>
              <a:t>více molekul X</a:t>
            </a:r>
            <a:r>
              <a:rPr lang="cs-CZ" sz="1800">
                <a:sym typeface="Monotype Sorts" charset="2"/>
              </a:rPr>
              <a:t> se bude v každé zkumavce nacházet, tím </a:t>
            </a:r>
            <a:r>
              <a:rPr lang="cs-CZ" sz="1800" b="1" i="1">
                <a:sym typeface="Monotype Sorts" charset="2"/>
              </a:rPr>
              <a:t>méně molekul Xx</a:t>
            </a:r>
            <a:r>
              <a:rPr lang="cs-CZ" sz="1800">
                <a:sym typeface="Monotype Sorts" charset="2"/>
              </a:rPr>
              <a:t> se bude moc </a:t>
            </a:r>
            <a:r>
              <a:rPr lang="cs-CZ" sz="1800" b="1" i="1">
                <a:sym typeface="Monotype Sorts" charset="2"/>
              </a:rPr>
              <a:t>navázat s protilátkou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cs-CZ" sz="3600" b="1" smtClean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i="1" u="sng" smtClean="0">
                <a:solidFill>
                  <a:schemeClr val="folHlink"/>
                </a:solidFill>
              </a:rPr>
              <a:t>průběh reakce:</a:t>
            </a:r>
            <a:endParaRPr lang="cs-CZ" sz="200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000" smtClean="0">
                <a:solidFill>
                  <a:schemeClr val="accent1"/>
                </a:solidFill>
              </a:rPr>
              <a:t> </a:t>
            </a:r>
            <a:r>
              <a:rPr lang="cs-CZ" sz="2000" b="1" smtClean="0">
                <a:solidFill>
                  <a:schemeClr val="accent1"/>
                </a:solidFill>
              </a:rPr>
              <a:t>POZITIVNÍ</a:t>
            </a:r>
            <a:r>
              <a:rPr lang="cs-CZ" sz="2000" b="1" smtClean="0"/>
              <a:t>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ve vyšetřovaném séru </a:t>
            </a:r>
            <a:r>
              <a:rPr lang="cs-CZ" sz="2000" b="1" i="1" smtClean="0"/>
              <a:t>je Ab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protilátka v séru vytvoří </a:t>
            </a:r>
            <a:r>
              <a:rPr lang="cs-CZ" sz="2000" b="1" i="1" smtClean="0"/>
              <a:t>komplex s Ag</a:t>
            </a:r>
            <a:r>
              <a:rPr lang="cs-CZ" sz="2000" smtClean="0"/>
              <a:t> – na něj se </a:t>
            </a:r>
            <a:r>
              <a:rPr lang="cs-CZ" sz="2000" b="1" i="1" smtClean="0"/>
              <a:t>naváže komplement</a:t>
            </a:r>
            <a:r>
              <a:rPr lang="cs-CZ" sz="2000" smtClean="0"/>
              <a:t>. Po přidání hemolytického systému </a:t>
            </a:r>
            <a:r>
              <a:rPr lang="cs-CZ" sz="2000" b="1" i="1" smtClean="0"/>
              <a:t>nezbývá</a:t>
            </a:r>
            <a:r>
              <a:rPr lang="cs-CZ" sz="2000" smtClean="0"/>
              <a:t> již komplement </a:t>
            </a:r>
            <a:r>
              <a:rPr lang="cs-CZ" sz="2000" b="1" i="1" smtClean="0"/>
              <a:t>do 2. části reakce</a:t>
            </a:r>
            <a:r>
              <a:rPr lang="cs-CZ" sz="2000" smtClean="0"/>
              <a:t> </a:t>
            </a:r>
            <a:endParaRPr lang="cs-CZ" sz="20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smtClean="0">
                <a:sym typeface="Symbol" pitchFamily="18" charset="2"/>
              </a:rPr>
              <a:t>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FFFF00"/>
                </a:solidFill>
              </a:rPr>
              <a:t>k hemolýze NEDOJDE</a:t>
            </a:r>
            <a:r>
              <a:rPr lang="cs-CZ" sz="2000" b="1" smtClean="0"/>
              <a:t>: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000" smtClean="0">
                <a:solidFill>
                  <a:schemeClr val="accent1"/>
                </a:solidFill>
              </a:rPr>
              <a:t> </a:t>
            </a:r>
            <a:r>
              <a:rPr lang="cs-CZ" sz="2000" b="1" smtClean="0">
                <a:solidFill>
                  <a:schemeClr val="accent1"/>
                </a:solidFill>
              </a:rPr>
              <a:t>NEGATIVNÍ</a:t>
            </a:r>
            <a:r>
              <a:rPr lang="cs-CZ" sz="2000" b="1" smtClean="0"/>
              <a:t>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ve vyšetřovaném séru </a:t>
            </a:r>
            <a:r>
              <a:rPr lang="cs-CZ" sz="2000" b="1" i="1" smtClean="0"/>
              <a:t>není Ab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- v 1. fázi reakce se </a:t>
            </a:r>
            <a:r>
              <a:rPr lang="cs-CZ" sz="2000" b="1" i="1" smtClean="0"/>
              <a:t>nevytvoří IK</a:t>
            </a:r>
            <a:r>
              <a:rPr lang="cs-CZ" sz="2000" smtClean="0"/>
              <a:t> – </a:t>
            </a:r>
            <a:r>
              <a:rPr lang="cs-CZ" sz="2000" b="1" i="1" smtClean="0"/>
              <a:t>komplement se nevyváže</a:t>
            </a:r>
            <a:r>
              <a:rPr lang="cs-CZ" sz="2000" smtClean="0"/>
              <a:t> a zbývá do 2. fáze reakce, kdy </a:t>
            </a:r>
            <a:r>
              <a:rPr lang="cs-CZ" sz="2000" b="1" i="1" smtClean="0"/>
              <a:t>aktivuje hemolyzin</a:t>
            </a:r>
            <a:r>
              <a:rPr lang="cs-CZ" sz="2000" smtClean="0"/>
              <a:t> </a:t>
            </a:r>
            <a:endParaRPr lang="cs-CZ" sz="20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Symbol" pitchFamily="18" charset="2"/>
              </a:rPr>
              <a:t>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FFFF00"/>
                </a:solidFill>
              </a:rPr>
              <a:t>DOJDE k hemolýze</a:t>
            </a:r>
            <a:r>
              <a:rPr lang="cs-CZ" sz="2000" b="1" smtClean="0"/>
              <a:t>: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- velmi </a:t>
            </a:r>
            <a:r>
              <a:rPr lang="cs-CZ" sz="2000" b="1" i="1" smtClean="0"/>
              <a:t>záleží na množství komplementu</a:t>
            </a:r>
            <a:r>
              <a:rPr lang="cs-CZ" sz="2000" smtClean="0"/>
              <a:t> – </a:t>
            </a:r>
            <a:r>
              <a:rPr lang="cs-CZ" sz="2000" b="1" i="1" smtClean="0"/>
              <a:t>každý vzorek se musí titrovat</a:t>
            </a:r>
            <a:r>
              <a:rPr lang="cs-CZ" sz="2000" smtClean="0"/>
              <a:t>, aby bylo množství komplementu konstantní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olidFill>
                  <a:schemeClr val="folHlink"/>
                </a:solidFill>
              </a:rPr>
              <a:t>- </a:t>
            </a:r>
            <a:r>
              <a:rPr lang="cs-CZ" sz="2000" b="1" i="1" smtClean="0">
                <a:solidFill>
                  <a:schemeClr val="folHlink"/>
                </a:solidFill>
              </a:rPr>
              <a:t>použití:</a:t>
            </a:r>
            <a:endParaRPr lang="cs-CZ" sz="2000" b="1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diagnostika</a:t>
            </a:r>
            <a:r>
              <a:rPr lang="cs-CZ" sz="2000" smtClean="0"/>
              <a:t> příjice </a:t>
            </a:r>
            <a:r>
              <a:rPr lang="cs-CZ" sz="2000" i="1" smtClean="0"/>
              <a:t>/syfilis/,</a:t>
            </a:r>
            <a:r>
              <a:rPr lang="cs-CZ" sz="2000" smtClean="0"/>
              <a:t> bruceózy, pasteurely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ve virologii</a:t>
            </a:r>
            <a:r>
              <a:rPr lang="cs-CZ" sz="2000" smtClean="0"/>
              <a:t> průkaz protilátek téměř všech virových nákaz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typizace neznámých Ag</a:t>
            </a:r>
            <a:r>
              <a:rPr lang="cs-CZ" sz="2000" smtClean="0"/>
              <a:t> nově izolovaných virů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průkaz protiorgánových Ab</a:t>
            </a:r>
            <a:r>
              <a:rPr lang="cs-CZ" sz="2000" smtClean="0"/>
              <a:t> </a:t>
            </a:r>
          </a:p>
          <a:p>
            <a:endParaRPr lang="cs-CZ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715125" y="285750"/>
          <a:ext cx="21240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Rastrový obrázek" r:id="rId3" imgW="2123810" imgH="952633" progId="Paint.Picture">
                  <p:embed/>
                </p:oleObj>
              </mc:Choice>
              <mc:Fallback>
                <p:oleObj name="Rastrový obrázek" r:id="rId3" imgW="2123810" imgH="95263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5" y="285750"/>
                        <a:ext cx="21240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57188" y="214313"/>
          <a:ext cx="21145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Rastrový obrázek" r:id="rId5" imgW="2114845" imgH="971686" progId="Paint.Picture">
                  <p:embed/>
                </p:oleObj>
              </mc:Choice>
              <mc:Fallback>
                <p:oleObj name="Rastrový obrázek" r:id="rId5" imgW="2114845" imgH="97168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14313"/>
                        <a:ext cx="211455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216765816"/>
              </p:ext>
            </p:extLst>
          </p:nvPr>
        </p:nvGraphicFramePr>
        <p:xfrm>
          <a:off x="2079114" y="214312"/>
          <a:ext cx="5776811" cy="2638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Rastrový obrázek" r:id="rId3" imgW="3296110" imgH="1504762" progId="Paint.Picture">
                  <p:embed/>
                </p:oleObj>
              </mc:Choice>
              <mc:Fallback>
                <p:oleObj name="Rastrový obrázek" r:id="rId3" imgW="3296110" imgH="1504762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114" y="214312"/>
                        <a:ext cx="5776811" cy="2638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50800" y="101600"/>
            <a:ext cx="1528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Vyhodnocení: </a:t>
            </a:r>
          </a:p>
        </p:txBody>
      </p:sp>
      <p:sp>
        <p:nvSpPr>
          <p:cNvPr id="14340" name="Rectangle 15"/>
          <p:cNvSpPr>
            <a:spLocks noChangeArrowheads="1"/>
          </p:cNvSpPr>
          <p:nvPr/>
        </p:nvSpPr>
        <p:spPr bwMode="auto">
          <a:xfrm>
            <a:off x="214313" y="2633395"/>
            <a:ext cx="8572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09625"/>
            <a:endParaRPr lang="cs-CZ" sz="1600" b="1" u="sng" dirty="0"/>
          </a:p>
          <a:p>
            <a:pPr indent="809625"/>
            <a:r>
              <a:rPr lang="cs-CZ" sz="2400" b="1" u="sng" dirty="0">
                <a:solidFill>
                  <a:schemeClr val="folHlink"/>
                </a:solidFill>
              </a:rPr>
              <a:t>- </a:t>
            </a:r>
            <a:r>
              <a:rPr lang="cs-CZ" sz="2400" b="1" i="1" u="sng" dirty="0">
                <a:solidFill>
                  <a:schemeClr val="folHlink"/>
                </a:solidFill>
              </a:rPr>
              <a:t>výhody</a:t>
            </a:r>
            <a:r>
              <a:rPr lang="cs-CZ" sz="2400" i="1" dirty="0">
                <a:solidFill>
                  <a:schemeClr val="folHlink"/>
                </a:solidFill>
              </a:rPr>
              <a:t>:</a:t>
            </a:r>
            <a:r>
              <a:rPr lang="cs-CZ" sz="2400" dirty="0"/>
              <a:t>       </a:t>
            </a:r>
            <a:r>
              <a:rPr lang="cs-CZ" sz="2400" dirty="0">
                <a:sym typeface="Symbol" pitchFamily="18" charset="2"/>
              </a:rPr>
              <a:t></a:t>
            </a:r>
            <a:r>
              <a:rPr lang="cs-CZ" sz="2400" dirty="0"/>
              <a:t> vysoká </a:t>
            </a:r>
            <a:r>
              <a:rPr lang="cs-CZ" sz="2400" i="1" dirty="0">
                <a:sym typeface="Symbol" pitchFamily="18" charset="2"/>
              </a:rPr>
              <a:t>citlivost, specifičnost, přesnost, automatizace procesů</a:t>
            </a:r>
            <a:endParaRPr lang="cs-CZ" sz="2400" dirty="0">
              <a:sym typeface="Symbol" pitchFamily="18" charset="2"/>
            </a:endParaRPr>
          </a:p>
          <a:p>
            <a:pPr indent="809625"/>
            <a:r>
              <a:rPr lang="cs-CZ" sz="2400" dirty="0">
                <a:sym typeface="Symbol" pitchFamily="18" charset="2"/>
              </a:rPr>
              <a:t>          </a:t>
            </a:r>
            <a:r>
              <a:rPr lang="cs-CZ" sz="2400" dirty="0"/>
              <a:t> </a:t>
            </a:r>
            <a:r>
              <a:rPr lang="cs-CZ" sz="2400" i="1" dirty="0" err="1">
                <a:sym typeface="Symbol" pitchFamily="18" charset="2"/>
              </a:rPr>
              <a:t>mikromnožství</a:t>
            </a:r>
            <a:r>
              <a:rPr lang="cs-CZ" sz="2400" i="1" dirty="0">
                <a:sym typeface="Symbol" pitchFamily="18" charset="2"/>
              </a:rPr>
              <a:t> </a:t>
            </a:r>
            <a:r>
              <a:rPr lang="cs-CZ" sz="2400" dirty="0">
                <a:sym typeface="Symbol" pitchFamily="18" charset="2"/>
              </a:rPr>
              <a:t>látek přímo v </a:t>
            </a:r>
            <a:r>
              <a:rPr lang="cs-CZ" sz="2400" dirty="0" err="1">
                <a:sym typeface="Symbol" pitchFamily="18" charset="2"/>
              </a:rPr>
              <a:t>bioloogických</a:t>
            </a:r>
            <a:r>
              <a:rPr lang="cs-CZ" sz="2400" dirty="0">
                <a:sym typeface="Symbol" pitchFamily="18" charset="2"/>
              </a:rPr>
              <a:t> kapalinách</a:t>
            </a:r>
          </a:p>
          <a:p>
            <a:pPr indent="809625">
              <a:buFontTx/>
              <a:buChar char="-"/>
            </a:pPr>
            <a:r>
              <a:rPr lang="cs-CZ" sz="2000" b="1" i="1" u="sng" dirty="0">
                <a:solidFill>
                  <a:schemeClr val="folHlink"/>
                </a:solidFill>
                <a:sym typeface="Symbol" pitchFamily="18" charset="2"/>
              </a:rPr>
              <a:t>nevýhody:</a:t>
            </a:r>
            <a:r>
              <a:rPr lang="cs-CZ" sz="2000" dirty="0">
                <a:sym typeface="Symbol" pitchFamily="18" charset="2"/>
              </a:rPr>
              <a:t>  </a:t>
            </a:r>
          </a:p>
          <a:p>
            <a:pPr indent="809625"/>
            <a:r>
              <a:rPr lang="cs-CZ" sz="2000" dirty="0">
                <a:sym typeface="Symbol" pitchFamily="18" charset="2"/>
              </a:rPr>
              <a:t></a:t>
            </a:r>
            <a:r>
              <a:rPr lang="cs-CZ" sz="2000" dirty="0"/>
              <a:t> </a:t>
            </a:r>
            <a:r>
              <a:rPr lang="cs-CZ" sz="2000" i="1" dirty="0">
                <a:solidFill>
                  <a:schemeClr val="folHlink"/>
                </a:solidFill>
                <a:sym typeface="Symbol" pitchFamily="18" charset="2"/>
              </a:rPr>
              <a:t>nákladné</a:t>
            </a:r>
            <a:r>
              <a:rPr lang="cs-CZ" sz="2000" dirty="0">
                <a:solidFill>
                  <a:schemeClr val="folHlink"/>
                </a:solidFill>
                <a:sym typeface="Symbol" pitchFamily="18" charset="2"/>
              </a:rPr>
              <a:t> zařízení</a:t>
            </a:r>
            <a:r>
              <a:rPr lang="cs-CZ" sz="2000" dirty="0">
                <a:sym typeface="Symbol" pitchFamily="18" charset="2"/>
              </a:rPr>
              <a:t>, drahé přístroje-scintilátory, drahá scintilační tekutina</a:t>
            </a:r>
          </a:p>
          <a:p>
            <a:pPr indent="809625"/>
            <a:r>
              <a:rPr lang="cs-CZ" sz="2000" dirty="0">
                <a:sym typeface="Symbol" pitchFamily="18" charset="2"/>
              </a:rPr>
              <a:t></a:t>
            </a:r>
            <a:r>
              <a:rPr lang="cs-CZ" sz="2000" dirty="0"/>
              <a:t> </a:t>
            </a:r>
            <a:r>
              <a:rPr lang="cs-CZ" sz="2000" i="1" dirty="0">
                <a:solidFill>
                  <a:schemeClr val="folHlink"/>
                </a:solidFill>
                <a:sym typeface="Symbol" pitchFamily="18" charset="2"/>
              </a:rPr>
              <a:t>radioaktivní</a:t>
            </a:r>
            <a:r>
              <a:rPr lang="cs-CZ" sz="2000" dirty="0">
                <a:solidFill>
                  <a:schemeClr val="folHlink"/>
                </a:solidFill>
                <a:sym typeface="Symbol" pitchFamily="18" charset="2"/>
              </a:rPr>
              <a:t> materiál</a:t>
            </a:r>
            <a:r>
              <a:rPr lang="cs-CZ" sz="2000" dirty="0">
                <a:sym typeface="Symbol" pitchFamily="18" charset="2"/>
              </a:rPr>
              <a:t> – zdravotní riziko, γ nebo β záření, zvl. bezpečnost při     práci, likvidace </a:t>
            </a:r>
            <a:r>
              <a:rPr lang="cs-CZ" sz="2000" dirty="0" err="1">
                <a:sym typeface="Symbol" pitchFamily="18" charset="2"/>
              </a:rPr>
              <a:t>radioakt</a:t>
            </a:r>
            <a:r>
              <a:rPr lang="cs-CZ" sz="2000" dirty="0">
                <a:sym typeface="Symbol" pitchFamily="18" charset="2"/>
              </a:rPr>
              <a:t>. materiálu</a:t>
            </a:r>
          </a:p>
          <a:p>
            <a:pPr indent="809625"/>
            <a:r>
              <a:rPr lang="cs-CZ" sz="2000" dirty="0">
                <a:sym typeface="Symbol" pitchFamily="18" charset="2"/>
              </a:rPr>
              <a:t>  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folHlink"/>
                </a:solidFill>
              </a:rPr>
              <a:t>vlastnosti </a:t>
            </a:r>
            <a:r>
              <a:rPr lang="cs-CZ" sz="2000" i="1" dirty="0">
                <a:solidFill>
                  <a:schemeClr val="folHlink"/>
                </a:solidFill>
                <a:sym typeface="Symbol" pitchFamily="18" charset="2"/>
              </a:rPr>
              <a:t>radionuklidů</a:t>
            </a:r>
            <a:r>
              <a:rPr lang="cs-CZ" sz="2000" dirty="0">
                <a:sym typeface="Symbol" pitchFamily="18" charset="2"/>
              </a:rPr>
              <a:t> </a:t>
            </a:r>
            <a:r>
              <a:rPr lang="cs-CZ" sz="2000" dirty="0"/>
              <a:t> </a:t>
            </a:r>
            <a:r>
              <a:rPr lang="cs-CZ" sz="2000" i="1" dirty="0">
                <a:sym typeface="Symbol" pitchFamily="18" charset="2"/>
              </a:rPr>
              <a:t>znehodnocování krátkým poločasem rozpadu</a:t>
            </a:r>
            <a:r>
              <a:rPr lang="cs-CZ" sz="2000" dirty="0">
                <a:sym typeface="Symbol" pitchFamily="18" charset="2"/>
              </a:rPr>
              <a:t> – časová náročnost (musí se provést hned), u izotopů vydávajících γ záření  </a:t>
            </a:r>
            <a:r>
              <a:rPr lang="cs-CZ" sz="2000" dirty="0" smtClean="0">
                <a:sym typeface="Symbol" pitchFamily="18" charset="2"/>
              </a:rPr>
              <a:t>(</a:t>
            </a:r>
            <a:r>
              <a:rPr lang="cs-CZ" sz="2000" i="1" dirty="0" smtClean="0">
                <a:sym typeface="Symbol" pitchFamily="18" charset="2"/>
              </a:rPr>
              <a:t>125I</a:t>
            </a:r>
            <a:r>
              <a:rPr lang="cs-CZ" sz="2000" i="1" dirty="0">
                <a:sym typeface="Symbol" pitchFamily="18" charset="2"/>
              </a:rPr>
              <a:t>, 131I, 75Se) </a:t>
            </a:r>
            <a:r>
              <a:rPr lang="cs-CZ" sz="2000" dirty="0">
                <a:sym typeface="Symbol" pitchFamily="18" charset="2"/>
              </a:rPr>
              <a:t>je omezena </a:t>
            </a:r>
            <a:r>
              <a:rPr lang="cs-CZ" sz="2000" dirty="0" err="1">
                <a:sym typeface="Symbol" pitchFamily="18" charset="2"/>
              </a:rPr>
              <a:t>expirace</a:t>
            </a:r>
            <a:r>
              <a:rPr lang="cs-CZ" sz="2000" dirty="0">
                <a:sym typeface="Symbol" pitchFamily="18" charset="2"/>
              </a:rPr>
              <a:t> souprav krátkým poločasem rozpadu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428625"/>
            <a:ext cx="8472488" cy="5697538"/>
          </a:xfrm>
        </p:spPr>
        <p:txBody>
          <a:bodyPr/>
          <a:lstStyle/>
          <a:p>
            <a:pPr indent="809625">
              <a:buFontTx/>
              <a:buNone/>
            </a:pPr>
            <a:r>
              <a:rPr lang="cs-CZ" sz="2400" b="1" i="1" u="sng" smtClean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sz="2400" smtClean="0">
              <a:solidFill>
                <a:schemeClr val="folHlink"/>
              </a:solidFill>
              <a:sym typeface="Symbol" pitchFamily="18" charset="2"/>
            </a:endParaRPr>
          </a:p>
          <a:p>
            <a:pPr indent="809625"/>
            <a:r>
              <a:rPr lang="cs-CZ" sz="2400" smtClean="0">
                <a:sym typeface="Symbol" pitchFamily="18" charset="2"/>
              </a:rPr>
              <a:t>využití v kriminalistice, soudním lékařství (detekce jedovatých látek), stanovování velmi malého množství látek (nízko i vysokomolekulárních) např.:kardiotonika, cytostatika (léčba infekčních onemocnění, nádorových onemocnění), hladiny hormonů, léčiv, vitamínů, drogy, minoritních složek séra, ve virologické diagnostice, vyšetření specif. autoprotilátek např. proti acetylcholinovému receptoru při </a:t>
            </a:r>
            <a:r>
              <a:rPr lang="cs-CZ" sz="2400" i="1" smtClean="0">
                <a:sym typeface="Symbol" pitchFamily="18" charset="2"/>
              </a:rPr>
              <a:t>myastemia gravis, </a:t>
            </a:r>
            <a:endParaRPr lang="cs-CZ" sz="2400" smtClean="0">
              <a:sym typeface="Symbol" pitchFamily="18" charset="2"/>
            </a:endParaRPr>
          </a:p>
          <a:p>
            <a:pPr indent="809625"/>
            <a:r>
              <a:rPr lang="cs-CZ" sz="2400" smtClean="0">
                <a:solidFill>
                  <a:schemeClr val="accent1"/>
                </a:solidFill>
                <a:sym typeface="Symbol" pitchFamily="18" charset="2"/>
              </a:rPr>
              <a:t>v alergendiagnostice:</a:t>
            </a:r>
            <a:r>
              <a:rPr lang="cs-CZ" sz="2400" smtClean="0">
                <a:sym typeface="Symbol" pitchFamily="18" charset="2"/>
              </a:rPr>
              <a:t>  </a:t>
            </a:r>
            <a:r>
              <a:rPr lang="cs-CZ" sz="2400" b="1" smtClean="0">
                <a:solidFill>
                  <a:schemeClr val="accent1"/>
                </a:solidFill>
                <a:sym typeface="Symbol" pitchFamily="18" charset="2"/>
              </a:rPr>
              <a:t>RAST</a:t>
            </a:r>
            <a:r>
              <a:rPr lang="cs-CZ" sz="2400" smtClean="0">
                <a:sym typeface="Symbol" pitchFamily="18" charset="2"/>
              </a:rPr>
              <a:t> test (</a:t>
            </a:r>
            <a:r>
              <a:rPr lang="cs-CZ" sz="2400" smtClean="0">
                <a:solidFill>
                  <a:schemeClr val="folHlink"/>
                </a:solidFill>
                <a:sym typeface="Symbol" pitchFamily="18" charset="2"/>
              </a:rPr>
              <a:t>radioallergensorbent test</a:t>
            </a:r>
            <a:r>
              <a:rPr lang="cs-CZ" sz="2400" smtClean="0">
                <a:sym typeface="Symbol" pitchFamily="18" charset="2"/>
              </a:rPr>
              <a:t>) je vyvinutý pro detekci Ab proti specifickému alergenu, </a:t>
            </a:r>
            <a:r>
              <a:rPr lang="cs-CZ" sz="2400" b="1" smtClean="0">
                <a:solidFill>
                  <a:schemeClr val="accent1"/>
                </a:solidFill>
                <a:sym typeface="Symbol" pitchFamily="18" charset="2"/>
              </a:rPr>
              <a:t>RIST</a:t>
            </a:r>
            <a:r>
              <a:rPr lang="cs-CZ" sz="2400" smtClean="0">
                <a:sym typeface="Symbol" pitchFamily="18" charset="2"/>
              </a:rPr>
              <a:t> test (</a:t>
            </a:r>
            <a:r>
              <a:rPr lang="cs-CZ" sz="2400" smtClean="0">
                <a:solidFill>
                  <a:schemeClr val="folHlink"/>
                </a:solidFill>
                <a:sym typeface="Symbol" pitchFamily="18" charset="2"/>
              </a:rPr>
              <a:t>radioimmunosorbent </a:t>
            </a:r>
            <a:r>
              <a:rPr lang="cs-CZ" sz="2400" smtClean="0">
                <a:sym typeface="Symbol" pitchFamily="18" charset="2"/>
              </a:rPr>
              <a:t>test) je testem vyvinutým pro zjistění antigenu, </a:t>
            </a:r>
            <a:r>
              <a:rPr lang="cs-CZ" sz="2400" b="1" smtClean="0">
                <a:sym typeface="Symbol" pitchFamily="18" charset="2"/>
              </a:rPr>
              <a:t>Radioimunoprecipitace</a:t>
            </a:r>
            <a:r>
              <a:rPr lang="cs-CZ" sz="2400" smtClean="0">
                <a:sym typeface="Symbol" pitchFamily="18" charset="2"/>
              </a:rPr>
              <a:t> je pokládána za nejpřesnější metodu pro stanovení IgE v sérech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FIA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765175"/>
            <a:ext cx="8075612" cy="6092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Vypracována v r. 1941, uvedena do praxe v 50. letech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Princip:</a:t>
            </a:r>
            <a:r>
              <a:rPr lang="cs-CZ" sz="2800" dirty="0" smtClean="0"/>
              <a:t> navázáním fluoresceinu – </a:t>
            </a:r>
            <a:r>
              <a:rPr lang="cs-CZ" sz="2800" dirty="0" err="1" smtClean="0"/>
              <a:t>fluorochromu</a:t>
            </a:r>
            <a:r>
              <a:rPr lang="cs-CZ" sz="2800" dirty="0" smtClean="0"/>
              <a:t> na bílkovin séra (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Ab), podmínkou je neztratit imunologické vlastnosti. Výsledkem je spojení vysoké specifity imunologických reakcí s citlivostí průkazu fluorescence pomocí fluorescenčního mikroskopu- citlivost: </a:t>
            </a:r>
            <a:r>
              <a:rPr lang="cs-CZ" sz="2800" i="1" dirty="0" smtClean="0"/>
              <a:t>10-9- 10-12 mol/l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b="1" i="1" dirty="0" smtClean="0"/>
              <a:t>  </a:t>
            </a:r>
            <a:r>
              <a:rPr lang="cs-CZ" sz="2800" b="1" dirty="0" smtClean="0">
                <a:solidFill>
                  <a:srgbClr val="FFC000"/>
                </a:solidFill>
              </a:rPr>
              <a:t>fluorescenční barviva</a:t>
            </a:r>
            <a:r>
              <a:rPr lang="cs-CZ" sz="2800" b="1" i="1" dirty="0" smtClean="0">
                <a:solidFill>
                  <a:srgbClr val="FFC000"/>
                </a:solidFill>
              </a:rPr>
              <a:t>: </a:t>
            </a:r>
            <a:r>
              <a:rPr lang="cs-CZ" sz="2800" dirty="0" smtClean="0">
                <a:solidFill>
                  <a:schemeClr val="accent1"/>
                </a:solidFill>
              </a:rPr>
              <a:t>TMRITC</a:t>
            </a:r>
            <a:r>
              <a:rPr lang="cs-CZ" sz="2800" b="1" i="1" dirty="0" smtClean="0"/>
              <a:t>........</a:t>
            </a:r>
            <a:r>
              <a:rPr lang="cs-CZ" sz="2800" b="1" dirty="0" err="1" smtClean="0"/>
              <a:t>tetramethylrodaminizothiokyanát</a:t>
            </a:r>
            <a:endParaRPr lang="cs-CZ" sz="28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accent1"/>
                </a:solidFill>
              </a:rPr>
              <a:t>FITC</a:t>
            </a:r>
            <a:r>
              <a:rPr lang="cs-CZ" sz="2800" b="1" dirty="0" smtClean="0"/>
              <a:t> ............fluorescein </a:t>
            </a:r>
            <a:r>
              <a:rPr lang="cs-CZ" sz="2800" b="1" dirty="0" err="1" smtClean="0"/>
              <a:t>izothiokyanát</a:t>
            </a:r>
            <a:r>
              <a:rPr lang="cs-CZ" sz="2800" b="1" dirty="0" smtClean="0"/>
              <a:t>, </a:t>
            </a:r>
            <a:r>
              <a:rPr lang="cs-CZ" sz="2800" dirty="0" smtClean="0">
                <a:solidFill>
                  <a:schemeClr val="accent1"/>
                </a:solidFill>
              </a:rPr>
              <a:t>PE …</a:t>
            </a:r>
            <a:r>
              <a:rPr lang="cs-CZ" sz="2800" b="1" dirty="0" err="1" smtClean="0"/>
              <a:t>phycoerythrin</a:t>
            </a:r>
            <a:endParaRPr lang="cs-CZ" sz="28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i="1" dirty="0">
                <a:solidFill>
                  <a:schemeClr val="accent1"/>
                </a:solidFill>
              </a:rPr>
              <a:t>vlastnosti SONDY:</a:t>
            </a:r>
            <a:endParaRPr lang="cs-CZ" sz="2800" dirty="0">
              <a:solidFill>
                <a:schemeClr val="accent1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>
                <a:sym typeface="Symbol" pitchFamily="18" charset="2"/>
              </a:rPr>
              <a:t></a:t>
            </a:r>
            <a:r>
              <a:rPr lang="cs-CZ" sz="2800" dirty="0"/>
              <a:t> </a:t>
            </a:r>
            <a:r>
              <a:rPr lang="cs-CZ" sz="2800" i="1" dirty="0"/>
              <a:t>intenzita fluorescence</a:t>
            </a:r>
            <a:r>
              <a:rPr lang="cs-CZ" sz="2800" dirty="0"/>
              <a:t> dostatečně vysoká</a:t>
            </a:r>
            <a:endParaRPr lang="cs-CZ" sz="2800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>
                <a:sym typeface="Symbol" pitchFamily="18" charset="2"/>
              </a:rPr>
              <a:t></a:t>
            </a:r>
            <a:r>
              <a:rPr lang="cs-CZ" sz="2800" dirty="0"/>
              <a:t> </a:t>
            </a:r>
            <a:r>
              <a:rPr lang="cs-CZ" sz="2800" i="1" dirty="0"/>
              <a:t>fluorescenční signál odlišitelný</a:t>
            </a:r>
            <a:r>
              <a:rPr lang="cs-CZ" sz="2800" dirty="0"/>
              <a:t> od pozadí</a:t>
            </a:r>
            <a:endParaRPr lang="cs-CZ" sz="2800" dirty="0">
              <a:sym typeface="Symbol" pitchFamily="18" charset="2"/>
            </a:endParaRP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800" dirty="0"/>
              <a:t>vazba na sondu </a:t>
            </a:r>
            <a:r>
              <a:rPr lang="cs-CZ" sz="2800" i="1" dirty="0"/>
              <a:t>nesmí deformovat vazebné vlastnosti</a:t>
            </a:r>
            <a:r>
              <a:rPr lang="cs-CZ" sz="2800" dirty="0"/>
              <a:t> </a:t>
            </a:r>
            <a:r>
              <a:rPr lang="cs-CZ" sz="2800" dirty="0" err="1"/>
              <a:t>Ag</a:t>
            </a:r>
            <a:r>
              <a:rPr lang="cs-CZ" sz="2800" dirty="0"/>
              <a:t> a Ab</a:t>
            </a: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800" i="1" dirty="0"/>
              <a:t>nenavázané barvivo musí být lehce odstranitelné</a:t>
            </a:r>
          </a:p>
          <a:p>
            <a:pPr>
              <a:lnSpc>
                <a:spcPct val="80000"/>
              </a:lnSpc>
              <a:buNone/>
            </a:pPr>
            <a:r>
              <a:rPr lang="cs-CZ" sz="2800" b="1" i="1" dirty="0"/>
              <a:t>! biologický materiál sám o sobě vyzařuje energii </a:t>
            </a:r>
            <a:r>
              <a:rPr lang="cs-CZ" sz="2800" b="1" i="1" dirty="0">
                <a:sym typeface="Symbol" pitchFamily="18" charset="2"/>
              </a:rPr>
              <a:t></a:t>
            </a:r>
            <a:r>
              <a:rPr lang="cs-CZ" sz="2800" b="1" i="1" dirty="0"/>
              <a:t> pozadí</a:t>
            </a:r>
            <a:endParaRPr lang="cs-CZ" sz="2800" dirty="0"/>
          </a:p>
          <a:p>
            <a:pPr>
              <a:lnSpc>
                <a:spcPct val="80000"/>
              </a:lnSpc>
              <a:buNone/>
            </a:pPr>
            <a:r>
              <a:rPr lang="cs-CZ" sz="2800" b="1" dirty="0">
                <a:sym typeface="Monotype Sorts" charset="2"/>
              </a:rPr>
              <a:t></a:t>
            </a:r>
            <a:r>
              <a:rPr lang="cs-CZ" sz="2800" b="1" dirty="0"/>
              <a:t> HOMOGENNÍ FIA</a:t>
            </a:r>
            <a:endParaRPr lang="cs-CZ" sz="2800" b="1" dirty="0">
              <a:sym typeface="Monotype Sorts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b="1" dirty="0">
                <a:sym typeface="Monotype Sorts" charset="2"/>
              </a:rPr>
              <a:t></a:t>
            </a:r>
            <a:r>
              <a:rPr lang="cs-CZ" sz="2800" b="1" dirty="0"/>
              <a:t> HETEROGENNÍ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188640"/>
            <a:ext cx="7560840" cy="1872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400" u="sng" dirty="0" smtClean="0">
                <a:solidFill>
                  <a:srgbClr val="FFC000"/>
                </a:solidFill>
              </a:rPr>
              <a:t>Podstata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molekula </a:t>
            </a:r>
            <a:r>
              <a:rPr lang="cs-CZ" sz="2400" dirty="0"/>
              <a:t>přechází </a:t>
            </a:r>
            <a:r>
              <a:rPr lang="cs-CZ" sz="2400" b="1" i="1" dirty="0"/>
              <a:t>ze základního energetického</a:t>
            </a:r>
            <a:r>
              <a:rPr lang="cs-CZ" sz="2400" dirty="0"/>
              <a:t> </a:t>
            </a:r>
            <a:r>
              <a:rPr lang="cs-CZ" sz="2400" b="1" i="1" dirty="0"/>
              <a:t>stavu</a:t>
            </a:r>
            <a:r>
              <a:rPr lang="cs-CZ" sz="2400" dirty="0"/>
              <a:t> při absorbování energie do stavu </a:t>
            </a:r>
            <a:r>
              <a:rPr lang="cs-CZ" sz="2400" b="1" i="1" dirty="0"/>
              <a:t>EXCITOVANÉHO</a:t>
            </a:r>
            <a:r>
              <a:rPr lang="cs-CZ" sz="2400" dirty="0"/>
              <a:t>, kde je </a:t>
            </a:r>
            <a:r>
              <a:rPr lang="cs-CZ" sz="2400" b="1" i="1" dirty="0"/>
              <a:t>nestabilní</a:t>
            </a:r>
            <a:r>
              <a:rPr lang="cs-CZ" sz="2400" dirty="0"/>
              <a:t> a </a:t>
            </a:r>
            <a:r>
              <a:rPr lang="cs-CZ" sz="2400" i="1" dirty="0"/>
              <a:t>vyzářením energie</a:t>
            </a:r>
            <a:r>
              <a:rPr lang="cs-CZ" sz="2400" dirty="0"/>
              <a:t> ve formě tepla či světla (emise) se </a:t>
            </a:r>
            <a:r>
              <a:rPr lang="cs-CZ" sz="2400" i="1" dirty="0"/>
              <a:t>vrací zpět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- energie dodána lampou v přístroji</a:t>
            </a:r>
          </a:p>
        </p:txBody>
      </p:sp>
    </p:spTree>
    <p:extLst>
      <p:ext uri="{BB962C8B-B14F-4D97-AF65-F5344CB8AC3E}">
        <p14:creationId xmlns:p14="http://schemas.microsoft.com/office/powerpoint/2010/main" val="351183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49288"/>
          </a:xfrm>
        </p:spPr>
        <p:txBody>
          <a:bodyPr>
            <a:noAutofit/>
          </a:bodyPr>
          <a:lstStyle/>
          <a:p>
            <a:pPr eaLnBrk="1" hangingPunct="1"/>
            <a:r>
              <a:rPr lang="cs-CZ" sz="2000" dirty="0" smtClean="0"/>
              <a:t>- třístupňový proces </a:t>
            </a:r>
            <a:r>
              <a:rPr lang="cs-CZ" sz="2000" b="1" dirty="0" smtClean="0"/>
              <a:t>u FLUOROFORŮ a FLUOROCHROMŮ</a:t>
            </a:r>
            <a:endParaRPr lang="cs-CZ" sz="2000" dirty="0" smtClean="0"/>
          </a:p>
          <a:p>
            <a:pPr eaLnBrk="1" hangingPunct="1"/>
            <a:r>
              <a:rPr lang="cs-CZ" sz="2000" dirty="0" smtClean="0"/>
              <a:t>- schopny absorbovat určité množství světla /struktura – ar. kruh/</a:t>
            </a:r>
            <a:endParaRPr lang="cs-CZ" sz="2000" b="1" dirty="0" smtClean="0"/>
          </a:p>
          <a:p>
            <a:pPr eaLnBrk="1" hangingPunct="1"/>
            <a:r>
              <a:rPr lang="cs-CZ" sz="2000" b="1" dirty="0" smtClean="0">
                <a:solidFill>
                  <a:schemeClr val="folHlink"/>
                </a:solidFill>
              </a:rPr>
              <a:t>1. FÁZE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</a:t>
            </a:r>
            <a:r>
              <a:rPr lang="cs-CZ" sz="2000" b="1" dirty="0" smtClean="0"/>
              <a:t> EXCITACE</a:t>
            </a:r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1412875"/>
            <a:ext cx="4457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0" y="292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981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79512" y="1987501"/>
            <a:ext cx="3949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/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2</a:t>
            </a:r>
            <a:r>
              <a:rPr lang="cs-CZ" b="1" dirty="0">
                <a:solidFill>
                  <a:schemeClr val="folHlink"/>
                </a:solidFill>
              </a:rPr>
              <a:t>.</a:t>
            </a:r>
            <a:r>
              <a:rPr lang="cs-CZ" b="1" dirty="0">
                <a:solidFill>
                  <a:schemeClr val="folHlink"/>
                </a:solidFill>
                <a:cs typeface="Times New Roman" pitchFamily="18" charset="0"/>
              </a:rPr>
              <a:t> FÁZE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b="1" dirty="0">
                <a:cs typeface="Times New Roman" pitchFamily="18" charset="0"/>
              </a:rPr>
              <a:t> DOBA EXCITOVANÉHO STAVU</a:t>
            </a:r>
            <a:endParaRPr lang="cs-CZ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trvá 10</a:t>
            </a:r>
            <a:r>
              <a:rPr lang="cs-CZ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</a:t>
            </a:r>
            <a:r>
              <a:rPr lang="cs-CZ" b="1" dirty="0">
                <a:cs typeface="Times New Roman" pitchFamily="18" charset="0"/>
              </a:rPr>
              <a:t> velmi krátká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cs-CZ" b="1" dirty="0">
                <a:cs typeface="Times New Roman" pitchFamily="18" charset="0"/>
              </a:rPr>
              <a:t> </a:t>
            </a: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konformační změna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disipace energie</a:t>
            </a:r>
            <a:r>
              <a:rPr lang="cs-CZ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cs-CZ" b="1" dirty="0">
                <a:cs typeface="Times New Roman" pitchFamily="18" charset="0"/>
              </a:rPr>
              <a:t> část energie se ztrácí </a:t>
            </a:r>
            <a:endParaRPr lang="cs-CZ" b="1" dirty="0"/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dirty="0">
                <a:cs typeface="Times New Roman" pitchFamily="18" charset="0"/>
              </a:rPr>
              <a:t>– přechází na nižší stav</a:t>
            </a:r>
            <a:endParaRPr lang="cs-CZ" b="1" dirty="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endParaRPr lang="cs-CZ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419475" y="188913"/>
            <a:ext cx="281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b="1" i="1" dirty="0">
                <a:solidFill>
                  <a:schemeClr val="folHlink"/>
                </a:solidFill>
              </a:rPr>
              <a:t>FLUORESCENCE</a:t>
            </a:r>
          </a:p>
        </p:txBody>
      </p:sp>
      <p:pic>
        <p:nvPicPr>
          <p:cNvPr id="6042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141663"/>
            <a:ext cx="21621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395288" y="4335373"/>
            <a:ext cx="48974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/>
            <a:r>
              <a:rPr lang="cs-CZ" b="1" dirty="0">
                <a:solidFill>
                  <a:schemeClr val="folHlink"/>
                </a:solidFill>
              </a:rPr>
              <a:t>3.FÁZE </a:t>
            </a:r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EMISE</a:t>
            </a:r>
            <a:endParaRPr lang="cs-CZ" dirty="0">
              <a:sym typeface="Symbol" pitchFamily="18" charset="2"/>
            </a:endParaRPr>
          </a:p>
          <a:p>
            <a:pPr indent="90488"/>
            <a:r>
              <a:rPr lang="cs-CZ" b="1" dirty="0">
                <a:sym typeface="Symbol" pitchFamily="18" charset="2"/>
              </a:rPr>
              <a:t>- vyzáření energie, přechází na základní stav </a:t>
            </a:r>
            <a:r>
              <a:rPr lang="cs-CZ" b="1" i="1" dirty="0">
                <a:sym typeface="Symbol" pitchFamily="18" charset="2"/>
              </a:rPr>
              <a:t></a:t>
            </a:r>
            <a:r>
              <a:rPr lang="cs-CZ" b="1" i="1" dirty="0"/>
              <a:t> vyzáření EMISNÍ ENERGIE</a:t>
            </a:r>
            <a:endParaRPr lang="cs-CZ" b="1" dirty="0">
              <a:sym typeface="Symbol" pitchFamily="18" charset="2"/>
            </a:endParaRPr>
          </a:p>
          <a:p>
            <a:pPr indent="90488"/>
            <a:r>
              <a:rPr lang="cs-CZ" b="1" i="1" dirty="0">
                <a:sym typeface="Symbol" pitchFamily="18" charset="2"/>
              </a:rPr>
              <a:t>/</a:t>
            </a:r>
            <a:r>
              <a:rPr lang="cs-CZ" b="1" i="1" dirty="0"/>
              <a:t> energie emisního spektra/</a:t>
            </a:r>
          </a:p>
        </p:txBody>
      </p:sp>
      <p:pic>
        <p:nvPicPr>
          <p:cNvPr id="6042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4724400"/>
            <a:ext cx="22320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7" name="Rectangle 13"/>
          <p:cNvSpPr>
            <a:spLocks noChangeArrowheads="1"/>
          </p:cNvSpPr>
          <p:nvPr/>
        </p:nvSpPr>
        <p:spPr bwMode="auto">
          <a:xfrm>
            <a:off x="-180975" y="5665788"/>
            <a:ext cx="63198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70100" algn="ctr"/>
            <a:r>
              <a:rPr lang="cs-CZ" sz="1600" b="1" i="1"/>
              <a:t>energie EXCITAČNÍ se NErovná EMISNÍ !!!</a:t>
            </a:r>
            <a:endParaRPr lang="cs-CZ" sz="1600"/>
          </a:p>
          <a:p>
            <a:pPr indent="2070100" algn="ctr"/>
            <a:r>
              <a:rPr lang="cs-CZ" sz="1600"/>
              <a:t>Eex</a:t>
            </a:r>
            <a:r>
              <a:rPr lang="cs-CZ" sz="1600">
                <a:sym typeface="Symbol" pitchFamily="18" charset="2"/>
              </a:rPr>
              <a:t></a:t>
            </a:r>
            <a:r>
              <a:rPr lang="cs-CZ" sz="1600"/>
              <a:t> E</a:t>
            </a:r>
            <a:r>
              <a:rPr lang="cs-CZ" sz="1600">
                <a:sym typeface="Symbol" pitchFamily="18" charset="2"/>
              </a:rPr>
              <a:t>em                      h .(c/</a:t>
            </a:r>
            <a:r>
              <a:rPr lang="cs-CZ" sz="1600"/>
              <a:t>ex</a:t>
            </a:r>
            <a:r>
              <a:rPr lang="cs-CZ" sz="1600">
                <a:sym typeface="Symbol" pitchFamily="18" charset="2"/>
              </a:rPr>
              <a:t>) </a:t>
            </a:r>
            <a:r>
              <a:rPr lang="cs-CZ" sz="1600"/>
              <a:t> .(c/</a:t>
            </a:r>
            <a:r>
              <a:rPr lang="cs-CZ" sz="1600">
                <a:sym typeface="Symbol" pitchFamily="18" charset="2"/>
              </a:rPr>
              <a:t></a:t>
            </a:r>
            <a:r>
              <a:rPr lang="cs-CZ" sz="1600"/>
              <a:t>em</a:t>
            </a:r>
            <a:r>
              <a:rPr lang="cs-CZ" sz="1600">
                <a:sym typeface="Symbol" pitchFamily="18" charset="2"/>
              </a:rPr>
              <a:t>)</a:t>
            </a:r>
          </a:p>
          <a:p>
            <a:pPr indent="2070100" algn="ctr"/>
            <a:r>
              <a:rPr lang="cs-CZ" sz="1600">
                <a:sym typeface="Symbol" pitchFamily="18" charset="2"/>
              </a:rPr>
              <a:t></a:t>
            </a:r>
            <a:r>
              <a:rPr lang="cs-CZ" sz="1600"/>
              <a:t> </a:t>
            </a:r>
            <a:r>
              <a:rPr lang="cs-CZ" sz="1600" b="1">
                <a:sym typeface="Symbol" pitchFamily="18" charset="2"/>
              </a:rPr>
              <a:t></a:t>
            </a:r>
            <a:r>
              <a:rPr lang="cs-CZ" sz="1600" b="1"/>
              <a:t>ex</a:t>
            </a:r>
            <a:r>
              <a:rPr lang="cs-CZ" sz="1600" b="1">
                <a:sym typeface="Symbol" pitchFamily="18" charset="2"/>
              </a:rPr>
              <a:t> </a:t>
            </a:r>
            <a:r>
              <a:rPr lang="cs-CZ" sz="1600" b="1"/>
              <a:t>   </a:t>
            </a:r>
            <a:r>
              <a:rPr lang="cs-CZ" sz="1600" b="1">
                <a:sym typeface="Symbol" pitchFamily="18" charset="2"/>
              </a:rPr>
              <a:t></a:t>
            </a:r>
            <a:r>
              <a:rPr lang="cs-CZ" sz="1600" b="1"/>
              <a:t>em</a:t>
            </a:r>
            <a:r>
              <a:rPr lang="cs-CZ" sz="1600">
                <a:sym typeface="Symbol" pitchFamily="18" charset="2"/>
              </a:rPr>
              <a:t> </a:t>
            </a:r>
            <a:r>
              <a:rPr lang="cs-CZ" sz="1600" b="1"/>
              <a:t> vl. délka excitační je menší než emisní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i="1" dirty="0" smtClean="0">
                <a:solidFill>
                  <a:schemeClr val="folHlink"/>
                </a:solidFill>
              </a:rPr>
              <a:t>FUNKCE</a:t>
            </a:r>
            <a:r>
              <a:rPr lang="cs-CZ" sz="2400" b="1" dirty="0" smtClean="0">
                <a:solidFill>
                  <a:schemeClr val="folHlink"/>
                </a:solidFill>
              </a:rPr>
              <a:t> FLUOROFORŮ :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Mají schopnost absorbovat světlo v UV oblasti a vyzařovat ve viditelné.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Jsou vhodné k vizualizaci sledovaných objektů. Jsou látky schopné vyzařovat (emitovat) přebytečnou E jako záření  vyšší vlnové délky. Na konjugaci jsou vhodné pouze </a:t>
            </a:r>
            <a:r>
              <a:rPr lang="cs-CZ" sz="2400" dirty="0" err="1" smtClean="0"/>
              <a:t>fluorochromy</a:t>
            </a:r>
            <a:r>
              <a:rPr lang="cs-CZ" sz="2400" dirty="0" smtClean="0"/>
              <a:t> obsahující chemickou skupinu, která se pevně váže na bílkovinu. (Specificky </a:t>
            </a:r>
            <a:r>
              <a:rPr lang="cs-CZ" sz="2400" i="1" dirty="0" smtClean="0"/>
              <a:t>se váží na určité struktury v BB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dirty="0" smtClean="0"/>
              <a:t> umožní jejich zviditelnění a další analýzu </a:t>
            </a:r>
            <a:r>
              <a:rPr lang="cs-CZ" sz="2400" dirty="0" smtClean="0">
                <a:sym typeface="Symbol" pitchFamily="18" charset="2"/>
              </a:rPr>
              <a:t></a:t>
            </a:r>
            <a:r>
              <a:rPr lang="cs-CZ" sz="2400" dirty="0" smtClean="0"/>
              <a:t> vyšší fluorescence = více </a:t>
            </a:r>
            <a:r>
              <a:rPr lang="cs-CZ" sz="2400" dirty="0" err="1" smtClean="0"/>
              <a:t>fluoroforu</a:t>
            </a:r>
            <a:r>
              <a:rPr lang="cs-CZ" sz="2400" dirty="0" smtClean="0"/>
              <a:t> = více látky v BB)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- </a:t>
            </a:r>
            <a:r>
              <a:rPr lang="cs-CZ" sz="2400" b="1" i="1" dirty="0" err="1" smtClean="0"/>
              <a:t>backround</a:t>
            </a:r>
            <a:r>
              <a:rPr lang="cs-CZ" sz="2400" b="1" i="1" dirty="0" smtClean="0"/>
              <a:t> fluorescence</a:t>
            </a:r>
            <a:r>
              <a:rPr lang="cs-CZ" sz="2400" dirty="0" smtClean="0"/>
              <a:t> </a:t>
            </a:r>
            <a:r>
              <a:rPr lang="cs-CZ" sz="2400" dirty="0" smtClean="0">
                <a:sym typeface="Symbol" pitchFamily="18" charset="2"/>
              </a:rPr>
              <a:t></a:t>
            </a:r>
            <a:r>
              <a:rPr lang="cs-CZ" sz="2400" dirty="0" smtClean="0"/>
              <a:t> fluorescence pozadí – je nežádoucí, musí se odfiltrovat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- 2 složky : </a:t>
            </a: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>
                <a:solidFill>
                  <a:schemeClr val="folHlink"/>
                </a:solidFill>
              </a:rPr>
              <a:t>AUTOFLUORESCENCE </a:t>
            </a:r>
            <a:r>
              <a:rPr lang="cs-CZ" sz="2400" dirty="0" smtClean="0"/>
              <a:t>samotného vzorku /flavony, </a:t>
            </a:r>
            <a:r>
              <a:rPr lang="cs-CZ" sz="2400" dirty="0" err="1" smtClean="0"/>
              <a:t>flavoprot</a:t>
            </a:r>
            <a:r>
              <a:rPr lang="cs-CZ" sz="2400" dirty="0" smtClean="0"/>
              <a:t>., NADH.../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chemeClr val="folHlink"/>
                </a:solidFill>
              </a:rPr>
              <a:t>REAGENČNÍ POZADÍ</a:t>
            </a:r>
            <a:r>
              <a:rPr lang="cs-CZ" sz="2400" dirty="0" smtClean="0"/>
              <a:t> / </a:t>
            </a:r>
            <a:r>
              <a:rPr lang="cs-CZ" sz="2400" dirty="0" err="1" smtClean="0"/>
              <a:t>fluorofor</a:t>
            </a:r>
            <a:r>
              <a:rPr lang="cs-CZ" sz="2400" dirty="0" smtClean="0"/>
              <a:t> se naváže tam, kam nemá / 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Pozitivní </a:t>
            </a:r>
            <a:r>
              <a:rPr lang="cs-CZ" sz="2400" b="1" dirty="0" smtClean="0">
                <a:solidFill>
                  <a:schemeClr val="folHlink"/>
                </a:solidFill>
              </a:rPr>
              <a:t>reakce:</a:t>
            </a:r>
            <a:r>
              <a:rPr lang="cs-CZ" sz="2400" dirty="0" smtClean="0"/>
              <a:t>  se jeví ve </a:t>
            </a:r>
            <a:r>
              <a:rPr lang="cs-CZ" sz="2400" dirty="0" err="1" smtClean="0"/>
              <a:t>fluoresc</a:t>
            </a:r>
            <a:r>
              <a:rPr lang="cs-CZ" sz="2400" dirty="0" smtClean="0"/>
              <a:t>. mikroskopu vyzařováním světla určité barvy typické pro použitý </a:t>
            </a:r>
            <a:r>
              <a:rPr lang="cs-CZ" sz="2400" dirty="0" err="1" smtClean="0"/>
              <a:t>fluorochrom</a:t>
            </a:r>
            <a:r>
              <a:rPr lang="cs-CZ" sz="2400" dirty="0" smtClean="0"/>
              <a:t>, zvýší se fluorescence v případě vzniku IK na rozdíl od pozadí </a:t>
            </a:r>
            <a:r>
              <a:rPr lang="cs-CZ" sz="2400" dirty="0" err="1" smtClean="0"/>
              <a:t>Ag</a:t>
            </a:r>
            <a:r>
              <a:rPr lang="cs-CZ" sz="2400" dirty="0" smtClean="0"/>
              <a:t> s navázaným F, či jiným způsobem se upřednostní vznik signálu v případě vzniku 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heterogení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homogenní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Homogenní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nevyžaduje separaci volného a v imunokomplexech vázaného Ag či Ab před měřením fluorescence.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Citlivost je omezována interferencí s různými látkami ve vzorku (zejména v krevním séru), malý stupeň fluorescenčních změn.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accent1"/>
                </a:solidFill>
              </a:rPr>
              <a:t>Podstata:</a:t>
            </a:r>
            <a:r>
              <a:rPr lang="cs-CZ" sz="2400" smtClean="0"/>
              <a:t> kompetitivní princip, využívá se fluorescenční polarizace, zhášení, stupńované fluorescence, excitační přenos fluorescence, fluorescenčně značený substrát.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/>
              <a:t>Podstata:</a:t>
            </a:r>
            <a:r>
              <a:rPr lang="cs-CZ" sz="2400" smtClean="0"/>
              <a:t> volné označené Ag se musí oddělit od Ag vázaných v imunokomplexech ( nebo volné značené Ab od Ab v komplexech) ještě před uskutečněním měření.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accent1"/>
                </a:solidFill>
              </a:rPr>
              <a:t>Oddělení:</a:t>
            </a:r>
            <a:r>
              <a:rPr lang="cs-CZ" sz="2400" b="1" smtClean="0"/>
              <a:t> 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precipitací imunokomplexů,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použitím značeného reaktantu Ag nebo Ab vázaného v tuhé fázi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357188"/>
            <a:ext cx="8401050" cy="621506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b="1" i="1" dirty="0" smtClean="0">
                <a:solidFill>
                  <a:schemeClr val="folHlink"/>
                </a:solidFill>
              </a:rPr>
              <a:t>Heterogenní </a:t>
            </a:r>
            <a:r>
              <a:rPr lang="cs-CZ" sz="2800" b="1" i="1" dirty="0" smtClean="0">
                <a:solidFill>
                  <a:schemeClr val="folHlink"/>
                </a:solidFill>
              </a:rPr>
              <a:t>FIA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Mikroskopická IFA má 2 modifikace: </a:t>
            </a:r>
            <a:r>
              <a:rPr lang="cs-CZ" sz="2800" dirty="0" smtClean="0">
                <a:solidFill>
                  <a:schemeClr val="folHlink"/>
                </a:solidFill>
              </a:rPr>
              <a:t>1</a:t>
            </a:r>
            <a:r>
              <a:rPr lang="cs-CZ" sz="2800" dirty="0" smtClean="0"/>
              <a:t>. Přímá a </a:t>
            </a:r>
            <a:r>
              <a:rPr lang="cs-CZ" sz="2800" dirty="0" smtClean="0">
                <a:solidFill>
                  <a:schemeClr val="folHlink"/>
                </a:solidFill>
              </a:rPr>
              <a:t>2.</a:t>
            </a:r>
            <a:r>
              <a:rPr lang="cs-CZ" sz="2800" dirty="0" smtClean="0"/>
              <a:t> nepřímá IFA patří mezi </a:t>
            </a:r>
            <a:r>
              <a:rPr lang="cs-CZ" sz="2800" dirty="0" err="1" smtClean="0"/>
              <a:t>heterog</a:t>
            </a:r>
            <a:r>
              <a:rPr lang="cs-CZ" sz="2800" dirty="0" smtClean="0"/>
              <a:t>.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Přímá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a) detekce </a:t>
            </a:r>
            <a:r>
              <a:rPr lang="cs-CZ" sz="2800" dirty="0" err="1" smtClean="0">
                <a:solidFill>
                  <a:schemeClr val="folHlink"/>
                </a:solidFill>
              </a:rPr>
              <a:t>Ag</a:t>
            </a:r>
            <a:endParaRPr lang="cs-CZ" sz="28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Vyšetřovaná tkáň je fixovaná na sklíčku (</a:t>
            </a:r>
            <a:r>
              <a:rPr lang="cs-CZ" sz="2800" dirty="0" err="1" smtClean="0"/>
              <a:t>Ag</a:t>
            </a:r>
            <a:r>
              <a:rPr lang="cs-CZ" sz="2800" dirty="0" smtClean="0"/>
              <a:t>), přidáme známou značenou protilátku </a:t>
            </a:r>
            <a:r>
              <a:rPr lang="cs-CZ" sz="2800" dirty="0" err="1" smtClean="0"/>
              <a:t>AbF</a:t>
            </a:r>
            <a:r>
              <a:rPr lang="cs-CZ" sz="2800" dirty="0" smtClean="0"/>
              <a:t>, inkubujeme a promyjeme. Ve fluorescenčním mikroskopu pak pozorujeme pozitivitu vzorku - záření na sklíčku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</a:t>
            </a:r>
            <a:r>
              <a:rPr lang="cs-CZ" sz="2800" dirty="0" smtClean="0"/>
              <a:t> + </a:t>
            </a:r>
            <a:r>
              <a:rPr lang="cs-CZ" sz="2800" dirty="0" err="1" smtClean="0"/>
              <a:t>AbF</a:t>
            </a:r>
            <a:r>
              <a:rPr lang="cs-CZ" sz="2800" dirty="0" smtClean="0"/>
              <a:t>   → ╟ měření fluorescence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b) detekce Ab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známý značený </a:t>
            </a:r>
            <a:r>
              <a:rPr lang="cs-CZ" sz="2800" dirty="0" err="1" smtClean="0"/>
              <a:t>Ag</a:t>
            </a:r>
            <a:r>
              <a:rPr lang="cs-CZ" sz="2800" dirty="0" smtClean="0"/>
              <a:t> nebo hapten  fixován na sklíčku,  HF nebo </a:t>
            </a:r>
            <a:r>
              <a:rPr lang="cs-CZ" sz="2800" dirty="0" err="1" smtClean="0"/>
              <a:t>AgF</a:t>
            </a:r>
            <a:r>
              <a:rPr lang="cs-CZ" sz="2800" dirty="0" smtClean="0"/>
              <a:t> převrstvíme vyšetřovaným sérem. Po inkubaci a promytí pozorujeme sklíčko pod fluor. mikroskopem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╟ </a:t>
            </a:r>
            <a:r>
              <a:rPr lang="cs-CZ" sz="2800" dirty="0" err="1" smtClean="0"/>
              <a:t>AgF</a:t>
            </a:r>
            <a:r>
              <a:rPr lang="cs-CZ" sz="2800" dirty="0" smtClean="0"/>
              <a:t>, HF + Ab   → ╟ měření </a:t>
            </a:r>
            <a:r>
              <a:rPr lang="cs-CZ" sz="2800" dirty="0" smtClean="0"/>
              <a:t>fluorescence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>
                <a:solidFill>
                  <a:schemeClr val="folHlink"/>
                </a:solidFill>
              </a:rPr>
              <a:t>Nepřímá – průkaz Ab ve vyšetřovacím séru</a:t>
            </a:r>
          </a:p>
          <a:p>
            <a:pPr>
              <a:lnSpc>
                <a:spcPct val="80000"/>
              </a:lnSpc>
            </a:pPr>
            <a:r>
              <a:rPr lang="cs-CZ" dirty="0"/>
              <a:t>Tkáň se známým </a:t>
            </a:r>
            <a:r>
              <a:rPr lang="cs-CZ" dirty="0" err="1"/>
              <a:t>Ag</a:t>
            </a:r>
            <a:r>
              <a:rPr lang="cs-CZ" dirty="0"/>
              <a:t> nebo buněčná kultura (suspenze jader. buněk) fixovanou na sklíčku převrstvíme vyšetřovaným sérem i kontrolními vzorky, následuje inkubace a promytí. Přidáme konjugát (sekund. Ab) s </a:t>
            </a:r>
            <a:r>
              <a:rPr lang="cs-CZ" dirty="0" err="1"/>
              <a:t>fluorochromem</a:t>
            </a:r>
            <a:r>
              <a:rPr lang="cs-CZ" dirty="0"/>
              <a:t>, opět inkubujeme a promyjeme a pak pozorujeme v mikroskopu</a:t>
            </a:r>
          </a:p>
          <a:p>
            <a:pPr>
              <a:lnSpc>
                <a:spcPct val="80000"/>
              </a:lnSpc>
            </a:pPr>
            <a:r>
              <a:rPr lang="cs-CZ" dirty="0"/>
              <a:t>╟ </a:t>
            </a:r>
            <a:r>
              <a:rPr lang="cs-CZ" dirty="0" err="1"/>
              <a:t>Ag</a:t>
            </a:r>
            <a:r>
              <a:rPr lang="cs-CZ" dirty="0"/>
              <a:t> + Ab  + </a:t>
            </a:r>
            <a:r>
              <a:rPr lang="cs-CZ" dirty="0" err="1"/>
              <a:t>AbSF</a:t>
            </a:r>
            <a:r>
              <a:rPr lang="cs-CZ" dirty="0"/>
              <a:t> →╟  měření fluorescence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1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23850" y="-2001838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600"/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3995738" y="111126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i="1" dirty="0">
                <a:solidFill>
                  <a:schemeClr val="folHlink"/>
                </a:solidFill>
              </a:rPr>
              <a:t>FIA</a:t>
            </a: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611560" y="1111116"/>
            <a:ext cx="78894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269875"/>
            <a:r>
              <a:rPr lang="cs-CZ" sz="2400" b="1" i="1" dirty="0"/>
              <a:t>přístroje :</a:t>
            </a:r>
            <a:endParaRPr lang="cs-CZ" sz="2400" dirty="0"/>
          </a:p>
          <a:p>
            <a:pPr indent="269875"/>
            <a:r>
              <a:rPr lang="cs-CZ" sz="24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400" dirty="0">
                <a:solidFill>
                  <a:schemeClr val="folHlink"/>
                </a:solidFill>
              </a:rPr>
              <a:t> SPEKTROFLUOROMETR</a:t>
            </a:r>
            <a:endParaRPr lang="cs-CZ" sz="24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400" dirty="0">
                <a:sym typeface="Symbol" pitchFamily="18" charset="2"/>
              </a:rPr>
              <a:t>- měří fluorescenci vztaženou na celý preparát</a:t>
            </a:r>
          </a:p>
          <a:p>
            <a:pPr indent="269875"/>
            <a:r>
              <a:rPr lang="cs-CZ" sz="24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400" dirty="0">
                <a:solidFill>
                  <a:schemeClr val="folHlink"/>
                </a:solidFill>
              </a:rPr>
              <a:t> FLUORESCENČNÍ MIKROSKOP</a:t>
            </a:r>
            <a:endParaRPr lang="cs-CZ" sz="24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400" b="1" dirty="0">
                <a:sym typeface="Symbol" pitchFamily="18" charset="2"/>
              </a:rPr>
              <a:t>Fluorescenční:</a:t>
            </a:r>
            <a:r>
              <a:rPr lang="cs-CZ" sz="2400" dirty="0">
                <a:sym typeface="Symbol" pitchFamily="18" charset="2"/>
              </a:rPr>
              <a:t> jako zdroj excitace využívá lampu s výbojkou pro UV záření. Obraz fluoreskujícího objektu na tmavém pozadí získáme pomocí 2 komplementárních filtrů: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1.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primárního excitačního</a:t>
            </a:r>
            <a:r>
              <a:rPr lang="cs-CZ" sz="2400" dirty="0">
                <a:sym typeface="Symbol" pitchFamily="18" charset="2"/>
              </a:rPr>
              <a:t> propouštějícího krátkovlnné záření a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2.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400" b="1" dirty="0">
                <a:solidFill>
                  <a:schemeClr val="accent1"/>
                </a:solidFill>
                <a:sym typeface="Symbol" pitchFamily="18" charset="2"/>
              </a:rPr>
              <a:t>sekundárního okulárového</a:t>
            </a:r>
            <a:r>
              <a:rPr lang="cs-CZ" sz="2400" dirty="0">
                <a:sym typeface="Symbol" pitchFamily="18" charset="2"/>
              </a:rPr>
              <a:t> zadržujícího emitované primárním filtrem pouze viditelné záření objektu.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69325" cy="3313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a) </a:t>
            </a:r>
            <a:r>
              <a:rPr lang="cs-CZ" sz="2400" dirty="0" smtClean="0"/>
              <a:t>Stanovují se hladiny jednotlivých složek K v séru – </a:t>
            </a:r>
          </a:p>
          <a:p>
            <a:pPr marL="609600" indent="-609600" eaLnBrk="1" hangingPunct="1">
              <a:buFontTx/>
              <a:buNone/>
            </a:pPr>
            <a:r>
              <a:rPr lang="cs-CZ" sz="2400" dirty="0" smtClean="0"/>
              <a:t>        za pomoci antisér, většinou proti C3, C4, C1q</a:t>
            </a:r>
          </a:p>
          <a:p>
            <a:pPr marL="609600" indent="-609600" eaLnBrk="1" hangingPunct="1">
              <a:buFontTx/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b) </a:t>
            </a:r>
            <a:r>
              <a:rPr lang="cs-CZ" sz="2400" dirty="0" smtClean="0"/>
              <a:t>Celková aktivita komplementové kaskády-se provádí testem </a:t>
            </a:r>
            <a:r>
              <a:rPr lang="cs-CZ" sz="2400" dirty="0" smtClean="0">
                <a:solidFill>
                  <a:srgbClr val="FFC000"/>
                </a:solidFill>
              </a:rPr>
              <a:t>CH50 </a:t>
            </a:r>
            <a:r>
              <a:rPr lang="cs-CZ" sz="2400" dirty="0" smtClean="0"/>
              <a:t>– (50% hemolýza způsobená komplementem), stupeň hemolýzy závisí na množství přidaného K, nepřímá úměra, hemolýza - spektrofotometrie</a:t>
            </a:r>
          </a:p>
          <a:p>
            <a:pPr marL="609600" indent="-609600" eaLnBrk="1" hangingPunct="1">
              <a:buFontTx/>
              <a:buNone/>
            </a:pPr>
            <a:r>
              <a:rPr lang="cs-CZ" sz="2400" dirty="0" smtClean="0">
                <a:solidFill>
                  <a:schemeClr val="folHlink"/>
                </a:solidFill>
              </a:rPr>
              <a:t>Využití:</a:t>
            </a:r>
            <a:r>
              <a:rPr lang="cs-CZ" sz="2400" dirty="0" smtClean="0"/>
              <a:t> K detekci poruch nedostatečného mn. nebo defektů složek K systému</a:t>
            </a:r>
          </a:p>
          <a:p>
            <a:pPr marL="609600" indent="-609600" eaLnBrk="1" hangingPunct="1">
              <a:buFontTx/>
              <a:buNone/>
            </a:pPr>
            <a:endParaRPr lang="cs-CZ" sz="2800" dirty="0" smtClean="0"/>
          </a:p>
          <a:p>
            <a:pPr marL="609600" indent="-609600" eaLnBrk="1" hangingPunct="1">
              <a:buFontTx/>
              <a:buNone/>
            </a:pPr>
            <a:endParaRPr lang="cs-CZ" sz="1800" dirty="0" smtClean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47675" y="4600575"/>
            <a:ext cx="63049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i="1" dirty="0">
                <a:solidFill>
                  <a:schemeClr val="folHlink"/>
                </a:solidFill>
              </a:rPr>
              <a:t>Vyšetření cirkulujících a deponovaných IK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388" y="5013325"/>
            <a:ext cx="87852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dirty="0"/>
              <a:t>Principy metodik</a:t>
            </a:r>
          </a:p>
          <a:p>
            <a:r>
              <a:rPr lang="cs-CZ" sz="2400" dirty="0">
                <a:solidFill>
                  <a:srgbClr val="00B0F0"/>
                </a:solidFill>
              </a:rPr>
              <a:t>1. </a:t>
            </a:r>
            <a:r>
              <a:rPr lang="cs-CZ" sz="2400" dirty="0"/>
              <a:t>Využívající </a:t>
            </a:r>
            <a:r>
              <a:rPr lang="cs-CZ" sz="2400" dirty="0" err="1"/>
              <a:t>fyz</a:t>
            </a:r>
            <a:r>
              <a:rPr lang="cs-CZ" sz="2400" dirty="0"/>
              <a:t> – </a:t>
            </a:r>
            <a:r>
              <a:rPr lang="cs-CZ" sz="2400" dirty="0" err="1"/>
              <a:t>chem</a:t>
            </a:r>
            <a:r>
              <a:rPr lang="cs-CZ" sz="2400" dirty="0"/>
              <a:t> vlastností – CIK- největší makromolekuly séra mohou být </a:t>
            </a:r>
            <a:r>
              <a:rPr lang="cs-CZ" sz="2400" dirty="0" err="1"/>
              <a:t>preciptovány</a:t>
            </a:r>
            <a:r>
              <a:rPr lang="cs-CZ" sz="2400" dirty="0"/>
              <a:t> pomocí PEG (</a:t>
            </a:r>
            <a:r>
              <a:rPr lang="cs-CZ" sz="2400" dirty="0" err="1"/>
              <a:t>polyetylénglykol</a:t>
            </a:r>
            <a:r>
              <a:rPr lang="cs-CZ" sz="2400" dirty="0"/>
              <a:t>). Precipitát je úměrný mn. cirkulujících CIK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088832" cy="43700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>
                <a:solidFill>
                  <a:schemeClr val="folHlink"/>
                </a:solidFill>
              </a:rPr>
              <a:t>Využití:</a:t>
            </a:r>
            <a:r>
              <a:rPr lang="cs-CZ" dirty="0"/>
              <a:t> průkaz a titrace Ab, průkaz </a:t>
            </a:r>
            <a:r>
              <a:rPr lang="cs-CZ" dirty="0" err="1"/>
              <a:t>Ag</a:t>
            </a:r>
            <a:r>
              <a:rPr lang="cs-CZ" dirty="0"/>
              <a:t> např. ANA test – protilátky proti nukleárnímu </a:t>
            </a:r>
            <a:r>
              <a:rPr lang="cs-CZ" dirty="0" err="1"/>
              <a:t>Ag</a:t>
            </a:r>
            <a:r>
              <a:rPr lang="cs-CZ" dirty="0"/>
              <a:t> (fluorescenční reakce v oblasti jader)</a:t>
            </a:r>
          </a:p>
          <a:p>
            <a:pPr>
              <a:lnSpc>
                <a:spcPct val="80000"/>
              </a:lnSpc>
            </a:pPr>
            <a:r>
              <a:rPr lang="cs-CZ" i="1" dirty="0">
                <a:solidFill>
                  <a:schemeClr val="folHlink"/>
                </a:solidFill>
              </a:rPr>
              <a:t>Přímá:</a:t>
            </a:r>
            <a:r>
              <a:rPr lang="cs-CZ" dirty="0"/>
              <a:t> k průkazu </a:t>
            </a:r>
            <a:r>
              <a:rPr lang="cs-CZ" dirty="0" err="1"/>
              <a:t>Ag</a:t>
            </a:r>
            <a:r>
              <a:rPr lang="cs-CZ" dirty="0"/>
              <a:t> v tkáňových řezech (např. deponované IK) nebo v další biolog. vzorcích pro rychlý průkaz patogenů ve sputu či bronchoalveolární </a:t>
            </a:r>
            <a:r>
              <a:rPr lang="cs-CZ" dirty="0" err="1"/>
              <a:t>laváži</a:t>
            </a:r>
            <a:r>
              <a:rPr lang="cs-CZ" dirty="0"/>
              <a:t> </a:t>
            </a:r>
          </a:p>
          <a:p>
            <a:pPr>
              <a:lnSpc>
                <a:spcPct val="80000"/>
              </a:lnSpc>
            </a:pPr>
            <a:r>
              <a:rPr lang="cs-CZ" i="1" dirty="0">
                <a:solidFill>
                  <a:schemeClr val="folHlink"/>
                </a:solidFill>
              </a:rPr>
              <a:t>Nepřímá:</a:t>
            </a:r>
            <a:r>
              <a:rPr lang="cs-CZ" dirty="0"/>
              <a:t> k průkazu autoprotilátek jak a) orgánově nespecifických  (</a:t>
            </a:r>
            <a:r>
              <a:rPr lang="cs-CZ" dirty="0" err="1"/>
              <a:t>antinukleárních</a:t>
            </a:r>
            <a:r>
              <a:rPr lang="cs-CZ" dirty="0"/>
              <a:t>) Ab proti mitochondriím, hladkému svalstvu b) orgánově specifických (ab proti parietálním b. žaludku, β buňkám pankreatu, bazální membráně glomerulů, slinným </a:t>
            </a:r>
            <a:r>
              <a:rPr lang="cs-CZ" dirty="0" err="1"/>
              <a:t>žlazám</a:t>
            </a:r>
            <a:r>
              <a:rPr lang="cs-CZ" dirty="0"/>
              <a:t> a pod)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>
            <a:noAutofit/>
          </a:bodyPr>
          <a:lstStyle/>
          <a:p>
            <a:pPr eaLnBrk="1" hangingPunct="1"/>
            <a:r>
              <a:rPr lang="cs-CZ" sz="2800" dirty="0" smtClean="0">
                <a:solidFill>
                  <a:srgbClr val="00B0F0"/>
                </a:solidFill>
              </a:rPr>
              <a:t>2. </a:t>
            </a:r>
            <a:r>
              <a:rPr lang="cs-CZ" sz="2800" dirty="0" smtClean="0"/>
              <a:t>CIK na sebe váží C1 – C3 složky K. V první fázi se odstraní nenavázaný C1q. V druhé fázi se stanoví koncentrace C1q, jež odráží i hladinu CIK (totéž pro C3,C4)</a:t>
            </a:r>
          </a:p>
          <a:p>
            <a:pPr eaLnBrk="1" hangingPunct="1"/>
            <a:r>
              <a:rPr lang="cs-CZ" sz="2800" dirty="0" smtClean="0">
                <a:solidFill>
                  <a:srgbClr val="00B0F0"/>
                </a:solidFill>
              </a:rPr>
              <a:t>3. </a:t>
            </a:r>
            <a:r>
              <a:rPr lang="cs-CZ" sz="2800" dirty="0" smtClean="0"/>
              <a:t>průkaz vazbou na buňky, které exprimují receptor pro </a:t>
            </a:r>
            <a:r>
              <a:rPr lang="cs-CZ" sz="2800" dirty="0" err="1" smtClean="0"/>
              <a:t>Fc</a:t>
            </a:r>
            <a:r>
              <a:rPr lang="cs-CZ" sz="2800" dirty="0" smtClean="0"/>
              <a:t> </a:t>
            </a:r>
            <a:r>
              <a:rPr lang="cs-CZ" sz="2800" dirty="0" err="1" smtClean="0"/>
              <a:t>gragment</a:t>
            </a:r>
            <a:r>
              <a:rPr lang="cs-CZ" sz="2800" dirty="0" smtClean="0"/>
              <a:t> </a:t>
            </a:r>
            <a:r>
              <a:rPr lang="cs-CZ" sz="2800" dirty="0" err="1" smtClean="0"/>
              <a:t>IgG</a:t>
            </a:r>
            <a:r>
              <a:rPr lang="cs-CZ" sz="2800" dirty="0" smtClean="0"/>
              <a:t>. Lze využít trombocyty</a:t>
            </a:r>
          </a:p>
          <a:p>
            <a:pPr eaLnBrk="1" hangingPunct="1"/>
            <a:r>
              <a:rPr lang="cs-CZ" sz="2800" i="1" dirty="0" smtClean="0">
                <a:solidFill>
                  <a:schemeClr val="folHlink"/>
                </a:solidFill>
              </a:rPr>
              <a:t>Využití:</a:t>
            </a:r>
            <a:r>
              <a:rPr lang="cs-CZ" sz="2800" dirty="0" smtClean="0"/>
              <a:t> Pro monitoring jakýchkoliv zánětlivých procesů. Pro diagnostiku </a:t>
            </a:r>
            <a:r>
              <a:rPr lang="cs-CZ" sz="2800" dirty="0" err="1" smtClean="0"/>
              <a:t>imunokomplexových</a:t>
            </a:r>
            <a:r>
              <a:rPr lang="cs-CZ" sz="2800" dirty="0" smtClean="0"/>
              <a:t> chorob je důležitější průkaz IK deponovaných v tkáních. To se provádí po </a:t>
            </a:r>
            <a:r>
              <a:rPr lang="cs-CZ" sz="2800" dirty="0" smtClean="0">
                <a:solidFill>
                  <a:srgbClr val="FFC000"/>
                </a:solidFill>
              </a:rPr>
              <a:t>bioptickém odběru </a:t>
            </a:r>
            <a:r>
              <a:rPr lang="cs-CZ" sz="2800" dirty="0" smtClean="0"/>
              <a:t>vzorku z tkáně (kůže, svaly, ledviny) pomocí přímé fluorescence se prokazuje uložení </a:t>
            </a:r>
            <a:r>
              <a:rPr lang="cs-CZ" sz="2800" dirty="0" err="1" smtClean="0"/>
              <a:t>IgG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Zákalové reakce</a:t>
            </a:r>
            <a:r>
              <a:rPr lang="cs-CZ" b="1" i="1" smtClean="0">
                <a:solidFill>
                  <a:schemeClr val="folHlink"/>
                </a:solidFill>
              </a:rPr>
              <a:t/>
            </a:r>
            <a:br>
              <a:rPr lang="cs-CZ" b="1" i="1" smtClean="0">
                <a:solidFill>
                  <a:schemeClr val="folHlink"/>
                </a:solidFill>
              </a:rPr>
            </a:br>
            <a:r>
              <a:rPr lang="cs-CZ" sz="1800" b="1" i="1" smtClean="0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 smtClean="0">
                <a:solidFill>
                  <a:schemeClr val="folHlink"/>
                </a:solidFill>
              </a:rPr>
              <a:t>Princip:</a:t>
            </a:r>
            <a:r>
              <a:rPr lang="cs-CZ" sz="1800" b="1" smtClean="0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25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0" y="1916113"/>
            <a:ext cx="403225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sz="2400" b="1" dirty="0">
                <a:solidFill>
                  <a:srgbClr val="FFFF00"/>
                </a:solidFill>
              </a:rPr>
              <a:t>NEFELOMETRIE </a:t>
            </a:r>
            <a:r>
              <a:rPr lang="cs-CZ" sz="2400" dirty="0"/>
              <a:t>– rozptyl monochrom. světla měřeného pod úhlem, měří se intenzita záblesků světla odraženého od IK (</a:t>
            </a:r>
            <a:r>
              <a:rPr lang="cs-CZ" sz="2400" dirty="0" err="1"/>
              <a:t>Tyndal</a:t>
            </a:r>
            <a:r>
              <a:rPr lang="cs-CZ" sz="2400" dirty="0"/>
              <a:t>. efekt), výbojka nebo laser</a:t>
            </a:r>
            <a:endParaRPr lang="cs-CZ" sz="24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9388" y="4581525"/>
            <a:ext cx="89646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TURBIDIMETRIE </a:t>
            </a:r>
            <a:r>
              <a:rPr lang="cs-CZ" sz="2400" dirty="0"/>
              <a:t>– úbytek monochrom. světla o 320nm při průchodu vzorkem v kyvetě měřeného ve stejné rovině </a:t>
            </a:r>
          </a:p>
          <a:p>
            <a:r>
              <a:rPr lang="cs-CZ" sz="2400" dirty="0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Stanovení c </a:t>
            </a:r>
            <a:r>
              <a:rPr lang="cs-CZ" dirty="0" err="1" smtClean="0"/>
              <a:t>Ig</a:t>
            </a:r>
            <a:r>
              <a:rPr lang="cs-CZ" dirty="0" smtClean="0"/>
              <a:t>, hlavních sérových proteinů, stanovení sérových </a:t>
            </a:r>
            <a:r>
              <a:rPr lang="cs-CZ" dirty="0" err="1" smtClean="0"/>
              <a:t>bílk</a:t>
            </a:r>
            <a:r>
              <a:rPr lang="cs-CZ" dirty="0" smtClean="0"/>
              <a:t>.(složky C, proteiny akut. fáze (CRP – </a:t>
            </a:r>
            <a:r>
              <a:rPr lang="cs-CZ" sz="2400" dirty="0" err="1" smtClean="0"/>
              <a:t>stand</a:t>
            </a:r>
            <a:r>
              <a:rPr lang="cs-CZ" sz="2400" dirty="0" smtClean="0"/>
              <a:t>. 2mg/l</a:t>
            </a:r>
            <a:r>
              <a:rPr lang="cs-CZ" dirty="0" smtClean="0"/>
              <a:t>, transferin, alfa2 – </a:t>
            </a:r>
            <a:r>
              <a:rPr lang="cs-CZ" dirty="0" err="1" smtClean="0"/>
              <a:t>makroglobulin</a:t>
            </a:r>
            <a:r>
              <a:rPr lang="cs-CZ" dirty="0" smtClean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  <a:r>
              <a:rPr lang="cs-CZ" dirty="0" smtClean="0"/>
              <a:t> V </a:t>
            </a:r>
            <a:r>
              <a:rPr lang="cs-CZ" dirty="0" err="1" smtClean="0"/>
              <a:t>prec</a:t>
            </a:r>
            <a:r>
              <a:rPr lang="cs-CZ" dirty="0" smtClean="0"/>
              <a:t>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a)Další </a:t>
            </a:r>
            <a:r>
              <a:rPr lang="cs-CZ" dirty="0" smtClean="0"/>
              <a:t>zóna </a:t>
            </a:r>
            <a:r>
              <a:rPr lang="cs-CZ" dirty="0" smtClean="0"/>
              <a:t>využitelná pro měření, </a:t>
            </a:r>
            <a:r>
              <a:rPr lang="cs-CZ" sz="1800" dirty="0" err="1" smtClean="0"/>
              <a:t>tj</a:t>
            </a:r>
            <a:r>
              <a:rPr lang="cs-CZ" sz="1800" dirty="0" smtClean="0"/>
              <a:t>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b)Kritický  </a:t>
            </a:r>
            <a:r>
              <a:rPr lang="cs-CZ" dirty="0" smtClean="0">
                <a:solidFill>
                  <a:schemeClr val="hlink"/>
                </a:solidFill>
              </a:rPr>
              <a:t>bod u oblasti </a:t>
            </a:r>
            <a:r>
              <a:rPr lang="cs-CZ" dirty="0" smtClean="0">
                <a:solidFill>
                  <a:schemeClr val="hlink"/>
                </a:solidFill>
              </a:rPr>
              <a:t>ekvivalence, </a:t>
            </a:r>
            <a:r>
              <a:rPr lang="cs-CZ" sz="1800" dirty="0" smtClean="0">
                <a:solidFill>
                  <a:schemeClr val="hlink"/>
                </a:solidFill>
              </a:rPr>
              <a:t>zde leží nejvyšší </a:t>
            </a:r>
            <a:r>
              <a:rPr lang="cs-CZ" sz="1800" dirty="0" err="1" smtClean="0">
                <a:solidFill>
                  <a:schemeClr val="hlink"/>
                </a:solidFill>
              </a:rPr>
              <a:t>konc</a:t>
            </a:r>
            <a:r>
              <a:rPr lang="cs-CZ" sz="1800" dirty="0" smtClean="0">
                <a:solidFill>
                  <a:schemeClr val="hlink"/>
                </a:solidFill>
              </a:rPr>
              <a:t>. </a:t>
            </a:r>
            <a:r>
              <a:rPr lang="cs-CZ" sz="1800" dirty="0" err="1" smtClean="0">
                <a:solidFill>
                  <a:schemeClr val="hlink"/>
                </a:solidFill>
              </a:rPr>
              <a:t>Ag</a:t>
            </a:r>
            <a:r>
              <a:rPr lang="cs-CZ" sz="1800" dirty="0" smtClean="0">
                <a:solidFill>
                  <a:schemeClr val="hlink"/>
                </a:solidFill>
              </a:rPr>
              <a:t>, kterou lze ještě </a:t>
            </a:r>
            <a:r>
              <a:rPr lang="cs-CZ" sz="1800" dirty="0" smtClean="0">
                <a:solidFill>
                  <a:schemeClr val="hlink"/>
                </a:solidFill>
              </a:rPr>
              <a:t>měřit, totéž pro Ab</a:t>
            </a:r>
            <a:endParaRPr lang="cs-CZ" sz="1800" dirty="0" smtClean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c)</a:t>
            </a:r>
            <a:r>
              <a:rPr lang="cs-CZ" dirty="0" smtClean="0"/>
              <a:t>oblast za </a:t>
            </a:r>
            <a:r>
              <a:rPr lang="cs-CZ" dirty="0" err="1" smtClean="0"/>
              <a:t>krit</a:t>
            </a:r>
            <a:r>
              <a:rPr lang="cs-CZ" dirty="0" smtClean="0"/>
              <a:t>. bodem, </a:t>
            </a:r>
            <a:r>
              <a:rPr lang="cs-CZ" sz="1800" dirty="0" smtClean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dirty="0" smtClean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1800" dirty="0" smtClean="0">
                <a:solidFill>
                  <a:srgbClr val="00B0F0"/>
                </a:solidFill>
              </a:rPr>
              <a:t>End point </a:t>
            </a:r>
            <a:r>
              <a:rPr lang="cs-CZ" sz="1800" dirty="0" smtClean="0"/>
              <a:t>– měří se v prostředí </a:t>
            </a:r>
            <a:r>
              <a:rPr lang="cs-CZ" sz="1800" dirty="0" err="1" smtClean="0"/>
              <a:t>polyetylénglykolu</a:t>
            </a:r>
            <a:endParaRPr lang="cs-CZ" sz="1800" dirty="0" smtClean="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1800" dirty="0" err="1" smtClean="0">
                <a:solidFill>
                  <a:srgbClr val="00B0F0"/>
                </a:solidFill>
              </a:rPr>
              <a:t>Rate</a:t>
            </a:r>
            <a:r>
              <a:rPr lang="cs-CZ" sz="1800" dirty="0" smtClean="0">
                <a:solidFill>
                  <a:srgbClr val="00B0F0"/>
                </a:solidFill>
              </a:rPr>
              <a:t> </a:t>
            </a:r>
            <a:r>
              <a:rPr lang="cs-CZ" sz="1800" dirty="0" err="1" smtClean="0">
                <a:solidFill>
                  <a:srgbClr val="00B0F0"/>
                </a:solidFill>
              </a:rPr>
              <a:t>kynetický</a:t>
            </a:r>
            <a:r>
              <a:rPr lang="cs-CZ" sz="1800" dirty="0" smtClean="0">
                <a:solidFill>
                  <a:srgbClr val="00B0F0"/>
                </a:solidFill>
              </a:rPr>
              <a:t> systém</a:t>
            </a:r>
            <a:r>
              <a:rPr lang="cs-CZ" sz="1800" dirty="0" smtClean="0"/>
              <a:t> – měří se kineticky , v krátkých časových intervalech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85813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SOUTHERN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 vyvinut v r. 1970, k detekci DNA, molekuly DNA se přenášejí z </a:t>
            </a:r>
            <a:r>
              <a:rPr lang="cs-CZ" sz="2400" dirty="0" err="1" smtClean="0"/>
              <a:t>agarózového</a:t>
            </a:r>
            <a:r>
              <a:rPr lang="cs-CZ" sz="2400" dirty="0" smtClean="0"/>
              <a:t>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NORTHERN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 závislá na použití velmi kvalitních Ab zaměřených na vybranou bílkovinu </a:t>
            </a: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chemeClr val="folHlink"/>
                </a:solidFill>
              </a:rPr>
              <a:t>Podstatou </a:t>
            </a:r>
            <a:r>
              <a:rPr lang="cs-CZ" sz="2400" b="1" dirty="0" err="1">
                <a:solidFill>
                  <a:schemeClr val="folHlink"/>
                </a:solidFill>
              </a:rPr>
              <a:t>blottingu</a:t>
            </a:r>
            <a:r>
              <a:rPr lang="cs-CZ" sz="2400" b="1" dirty="0">
                <a:solidFill>
                  <a:schemeClr val="folHlink"/>
                </a:solidFill>
              </a:rPr>
              <a:t>:</a:t>
            </a:r>
            <a:r>
              <a:rPr lang="cs-CZ" sz="2400" b="1" dirty="0"/>
              <a:t> izolovaná látka (obvykle separovaná) se přenáší na membránu.</a:t>
            </a:r>
            <a:br>
              <a:rPr lang="cs-CZ" sz="2400" b="1" dirty="0"/>
            </a:br>
            <a:endParaRPr lang="cs-CZ" sz="2400" dirty="0"/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548680"/>
            <a:ext cx="8435975" cy="5544616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rgbClr val="00B0F0"/>
                </a:solidFill>
              </a:rPr>
              <a:t>Podle typu přenosu se </a:t>
            </a:r>
            <a:r>
              <a:rPr lang="cs-CZ" sz="4400" b="1" dirty="0" err="1" smtClean="0">
                <a:solidFill>
                  <a:srgbClr val="00B0F0"/>
                </a:solidFill>
              </a:rPr>
              <a:t>bloty</a:t>
            </a:r>
            <a:r>
              <a:rPr lang="cs-CZ" sz="4400" b="1" dirty="0" smtClean="0">
                <a:solidFill>
                  <a:srgbClr val="00B0F0"/>
                </a:solidFill>
              </a:rPr>
              <a:t> liší:</a:t>
            </a:r>
            <a:endParaRPr lang="cs-CZ" sz="4400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45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4500" b="1" dirty="0" smtClean="0">
                <a:solidFill>
                  <a:schemeClr val="folHlink"/>
                </a:solidFill>
              </a:rPr>
              <a:t>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Vakuový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Kapilární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Tankový </a:t>
            </a:r>
            <a:r>
              <a:rPr lang="cs-CZ" sz="45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smtClean="0">
                <a:solidFill>
                  <a:schemeClr val="folHlink"/>
                </a:solidFill>
              </a:rPr>
              <a:t>„</a:t>
            </a:r>
            <a:r>
              <a:rPr lang="cs-CZ" sz="4500" b="1" dirty="0" err="1" smtClean="0">
                <a:solidFill>
                  <a:schemeClr val="folHlink"/>
                </a:solidFill>
              </a:rPr>
              <a:t>Semi</a:t>
            </a:r>
            <a:r>
              <a:rPr lang="cs-CZ" sz="4500" b="1" dirty="0" smtClean="0">
                <a:solidFill>
                  <a:schemeClr val="folHlink"/>
                </a:solidFill>
              </a:rPr>
              <a:t> dry“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45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4500" b="1" dirty="0" smtClean="0">
                <a:solidFill>
                  <a:schemeClr val="folHlink"/>
                </a:solidFill>
              </a:rPr>
              <a:t> </a:t>
            </a:r>
            <a:r>
              <a:rPr lang="cs-CZ" sz="4500" b="1" dirty="0" err="1" smtClean="0">
                <a:solidFill>
                  <a:schemeClr val="folHlink"/>
                </a:solidFill>
              </a:rPr>
              <a:t>dot</a:t>
            </a:r>
            <a:r>
              <a:rPr lang="cs-CZ" sz="4500" b="1" dirty="0" smtClean="0">
                <a:solidFill>
                  <a:schemeClr val="folHlink"/>
                </a:solidFill>
              </a:rPr>
              <a:t> </a:t>
            </a:r>
            <a:r>
              <a:rPr lang="cs-CZ" sz="45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4500" b="1" dirty="0" smtClean="0">
                <a:solidFill>
                  <a:schemeClr val="folHlink"/>
                </a:solidFill>
              </a:rPr>
              <a:t>:</a:t>
            </a:r>
            <a:r>
              <a:rPr lang="cs-CZ" sz="4500" dirty="0" smtClean="0"/>
              <a:t> bílkoviny nejsou </a:t>
            </a:r>
            <a:r>
              <a:rPr lang="cs-CZ" sz="4500" dirty="0" err="1" smtClean="0"/>
              <a:t>rozseparovány</a:t>
            </a:r>
            <a:r>
              <a:rPr lang="cs-CZ" sz="45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3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rgbClr val="00B0F0"/>
                </a:solidFill>
              </a:rPr>
              <a:t>Používané </a:t>
            </a:r>
            <a:r>
              <a:rPr lang="cs-CZ" sz="4400" b="1" dirty="0" smtClean="0">
                <a:solidFill>
                  <a:srgbClr val="00B0F0"/>
                </a:solidFill>
              </a:rPr>
              <a:t>membrány:</a:t>
            </a:r>
            <a:endParaRPr lang="cs-CZ" sz="4400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4400" b="1" dirty="0" smtClean="0"/>
              <a:t>Nylonová</a:t>
            </a:r>
            <a:r>
              <a:rPr lang="cs-CZ" sz="44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4400" b="1" dirty="0" smtClean="0"/>
              <a:t>PVDF </a:t>
            </a:r>
            <a:r>
              <a:rPr lang="cs-CZ" sz="4400" dirty="0" smtClean="0"/>
              <a:t>(</a:t>
            </a:r>
            <a:r>
              <a:rPr lang="cs-CZ" sz="4400" dirty="0" err="1" smtClean="0"/>
              <a:t>polyvinylen</a:t>
            </a:r>
            <a:r>
              <a:rPr lang="cs-CZ" sz="4400" dirty="0" smtClean="0"/>
              <a:t> </a:t>
            </a:r>
            <a:r>
              <a:rPr lang="cs-CZ" sz="4400" dirty="0" err="1" smtClean="0"/>
              <a:t>difluoridová</a:t>
            </a:r>
            <a:r>
              <a:rPr lang="cs-CZ" sz="44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4400" b="1" dirty="0" smtClean="0"/>
              <a:t>Nitrocelulosová</a:t>
            </a:r>
            <a:r>
              <a:rPr lang="cs-CZ" sz="44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44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chemeClr val="folHlink"/>
                </a:solidFill>
              </a:rPr>
              <a:t>WESTERN </a:t>
            </a:r>
            <a:r>
              <a:rPr lang="cs-CZ" sz="4400" b="1" dirty="0" smtClean="0">
                <a:solidFill>
                  <a:schemeClr val="folHlink"/>
                </a:solidFill>
              </a:rPr>
              <a:t>BLOT</a:t>
            </a:r>
            <a:endParaRPr lang="cs-CZ" sz="4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4400" dirty="0" smtClean="0"/>
              <a:t>3 kroky:</a:t>
            </a:r>
            <a:r>
              <a:rPr lang="cs-CZ" sz="4400" b="1" dirty="0" smtClean="0">
                <a:solidFill>
                  <a:schemeClr val="accent1"/>
                </a:solidFill>
              </a:rPr>
              <a:t>1. SDS PAGE</a:t>
            </a:r>
            <a:r>
              <a:rPr lang="cs-CZ" sz="4400" dirty="0" smtClean="0"/>
              <a:t> (gradientová elektroforéza) </a:t>
            </a:r>
            <a:r>
              <a:rPr lang="cs-CZ" sz="4400" b="1" dirty="0" smtClean="0">
                <a:solidFill>
                  <a:schemeClr val="accent1"/>
                </a:solidFill>
              </a:rPr>
              <a:t>2. BLOTTING  3. IMUNODETEKCE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6120680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/>
              <a:t>WESTERN BLOTTING</a:t>
            </a:r>
          </a:p>
          <a:p>
            <a:r>
              <a:rPr lang="cs-CZ" sz="4400" dirty="0" err="1"/>
              <a:t>Blotovacím</a:t>
            </a:r>
            <a:r>
              <a:rPr lang="cs-CZ" sz="4400" dirty="0"/>
              <a:t> zařízením pro </a:t>
            </a:r>
            <a:r>
              <a:rPr lang="cs-CZ" sz="4400" dirty="0" err="1"/>
              <a:t>semi</a:t>
            </a:r>
            <a:r>
              <a:rPr lang="cs-CZ" sz="4400" dirty="0"/>
              <a:t>-dry </a:t>
            </a:r>
            <a:r>
              <a:rPr lang="cs-CZ" sz="4400" dirty="0" err="1"/>
              <a:t>blotting</a:t>
            </a:r>
            <a:r>
              <a:rPr lang="cs-CZ" sz="4400" dirty="0"/>
              <a:t> přeneseme rozdělené proteiny pomocí el. proudu.</a:t>
            </a:r>
          </a:p>
          <a:p>
            <a:r>
              <a:rPr lang="cs-CZ" sz="4400" dirty="0"/>
              <a:t>Sestavíme </a:t>
            </a:r>
            <a:r>
              <a:rPr lang="cs-CZ" sz="4400" dirty="0" err="1"/>
              <a:t>blotovací</a:t>
            </a:r>
            <a:r>
              <a:rPr lang="cs-CZ" sz="4400" dirty="0"/>
              <a:t> zařízení pro </a:t>
            </a:r>
            <a:r>
              <a:rPr lang="cs-CZ" sz="4400" dirty="0" err="1"/>
              <a:t>semi</a:t>
            </a:r>
            <a:r>
              <a:rPr lang="cs-CZ" sz="4400" dirty="0"/>
              <a:t>-dry </a:t>
            </a:r>
            <a:r>
              <a:rPr lang="cs-CZ" sz="4400" dirty="0" err="1"/>
              <a:t>blotting</a:t>
            </a:r>
            <a:endParaRPr lang="cs-CZ" sz="4400" dirty="0"/>
          </a:p>
          <a:p>
            <a:r>
              <a:rPr lang="cs-CZ" sz="4400" dirty="0"/>
              <a:t>Na grafitovou elektrodu </a:t>
            </a:r>
            <a:r>
              <a:rPr lang="cs-CZ" sz="4400" dirty="0" err="1"/>
              <a:t>umístníme</a:t>
            </a:r>
            <a:r>
              <a:rPr lang="cs-CZ" sz="4400" dirty="0"/>
              <a:t> filtr. Papíry navlhčené transferovým pufrem, pak nitrocelulózovou membránu, gel s proteiny a další </a:t>
            </a:r>
            <a:r>
              <a:rPr lang="cs-CZ" sz="4400" dirty="0" err="1"/>
              <a:t>navhčené</a:t>
            </a:r>
            <a:r>
              <a:rPr lang="cs-CZ" sz="4400" dirty="0"/>
              <a:t> filtr. Papíry</a:t>
            </a:r>
          </a:p>
          <a:p>
            <a:r>
              <a:rPr lang="cs-CZ" sz="4400" dirty="0"/>
              <a:t>Přiložíme elektrody a zapojíme ke zdroji</a:t>
            </a:r>
          </a:p>
          <a:p>
            <a:r>
              <a:rPr lang="cs-CZ" sz="4400" dirty="0">
                <a:solidFill>
                  <a:srgbClr val="00B0F0"/>
                </a:solidFill>
              </a:rPr>
              <a:t>IMUNODETEKCE</a:t>
            </a:r>
          </a:p>
          <a:p>
            <a:r>
              <a:rPr lang="cs-CZ" sz="4400" dirty="0"/>
              <a:t>Z membrány odřízneme sjezd s proteinovými standardy a obarvíme </a:t>
            </a:r>
            <a:r>
              <a:rPr lang="cs-CZ" sz="4400" dirty="0" err="1"/>
              <a:t>amidočerní</a:t>
            </a:r>
            <a:r>
              <a:rPr lang="cs-CZ" sz="4400" dirty="0"/>
              <a:t>, propláchneme v prom. roztoku</a:t>
            </a:r>
          </a:p>
          <a:p>
            <a:r>
              <a:rPr lang="cs-CZ" sz="4400" dirty="0"/>
              <a:t>Inkubace s primární protilátkou v </a:t>
            </a:r>
            <a:r>
              <a:rPr lang="cs-CZ" sz="4400" dirty="0" smtClean="0"/>
              <a:t>blok. </a:t>
            </a:r>
            <a:r>
              <a:rPr lang="cs-CZ" sz="4400" dirty="0"/>
              <a:t>roztoku</a:t>
            </a:r>
          </a:p>
          <a:p>
            <a:r>
              <a:rPr lang="cs-CZ" sz="4400" dirty="0"/>
              <a:t>a následně se sekundární  protilátkou v blokovacím roztoku.</a:t>
            </a:r>
          </a:p>
          <a:p>
            <a:r>
              <a:rPr lang="cs-CZ" sz="4400" dirty="0"/>
              <a:t>Promyjeme a vložíme do substrátového roztoku, dokud se neobjeví bandy (barví se proteiny)</a:t>
            </a:r>
          </a:p>
          <a:p>
            <a:r>
              <a:rPr lang="cs-CZ" sz="4400" dirty="0"/>
              <a:t>Vyvolávání ukončíme namočením membrán do </a:t>
            </a:r>
            <a:r>
              <a:rPr lang="cs-CZ" sz="4400" dirty="0" smtClean="0"/>
              <a:t>vody 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29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1601</Words>
  <Application>Microsoft Office PowerPoint</Application>
  <PresentationFormat>Předvádění na obrazovce (4:3)</PresentationFormat>
  <Paragraphs>241</Paragraphs>
  <Slides>30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Motiv sady Office</vt:lpstr>
      <vt:lpstr>Rastrový obrázek</vt:lpstr>
      <vt:lpstr>Komplementové metody metody využívající faktu aktivace komplementového systému komplexem – antigen-protilátka, KFR</vt:lpstr>
      <vt:lpstr>KFR</vt:lpstr>
      <vt:lpstr>Vyšetření komplementového systému</vt:lpstr>
      <vt:lpstr>Vyšetření komplementového systému</vt:lpstr>
      <vt:lpstr>Zákalové reakce metoda probíhající v roztoku</vt:lpstr>
      <vt:lpstr>Prezentace aplikace PowerPoint</vt:lpstr>
      <vt:lpstr>Imunoblotting</vt:lpstr>
      <vt:lpstr>Prezentace aplikace PowerPoint</vt:lpstr>
      <vt:lpstr>Prezentace aplikace PowerPoint</vt:lpstr>
      <vt:lpstr>Prezentace aplikace PowerPoint</vt:lpstr>
      <vt:lpstr>Výsledky PAGE analýzy SDS-gradient PAGE proteinový profil</vt:lpstr>
      <vt:lpstr>Prezentace aplikace PowerPoint</vt:lpstr>
      <vt:lpstr>Prezentace aplikace PowerPoint</vt:lpstr>
      <vt:lpstr> Imunochemické metody</vt:lpstr>
      <vt:lpstr>Prezentace aplikace PowerPoint</vt:lpstr>
      <vt:lpstr>Prezentace aplikace PowerPoint</vt:lpstr>
      <vt:lpstr>Prezentace aplikace PowerPoint</vt:lpstr>
      <vt:lpstr>RIA  radioimmunoassay  </vt:lpstr>
      <vt:lpstr>Prezentace aplikace PowerPoint</vt:lpstr>
      <vt:lpstr>Prezentace aplikace PowerPoint</vt:lpstr>
      <vt:lpstr>Prezentace aplikace PowerPoint</vt:lpstr>
      <vt:lpstr>FIA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Komplementové metody metody využívající faktu aktivace komplementového systému komplexem – antigen-protilátka, KFR</dc:title>
  <dc:creator>Alena</dc:creator>
  <cp:lastModifiedBy>Alena Žákovská</cp:lastModifiedBy>
  <cp:revision>7</cp:revision>
  <dcterms:created xsi:type="dcterms:W3CDTF">2011-09-20T08:26:44Z</dcterms:created>
  <dcterms:modified xsi:type="dcterms:W3CDTF">2017-10-02T09:22:00Z</dcterms:modified>
</cp:coreProperties>
</file>