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AD27-AF15-40B6-A492-9AECC3E747DC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534D-2C5A-415A-915C-B0892EE72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195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AD27-AF15-40B6-A492-9AECC3E747DC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534D-2C5A-415A-915C-B0892EE72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97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AD27-AF15-40B6-A492-9AECC3E747DC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534D-2C5A-415A-915C-B0892EE72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96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AD27-AF15-40B6-A492-9AECC3E747DC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534D-2C5A-415A-915C-B0892EE72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58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AD27-AF15-40B6-A492-9AECC3E747DC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534D-2C5A-415A-915C-B0892EE72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70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AD27-AF15-40B6-A492-9AECC3E747DC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534D-2C5A-415A-915C-B0892EE72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878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AD27-AF15-40B6-A492-9AECC3E747DC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534D-2C5A-415A-915C-B0892EE72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462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AD27-AF15-40B6-A492-9AECC3E747DC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534D-2C5A-415A-915C-B0892EE72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41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AD27-AF15-40B6-A492-9AECC3E747DC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534D-2C5A-415A-915C-B0892EE72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2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AD27-AF15-40B6-A492-9AECC3E747DC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534D-2C5A-415A-915C-B0892EE72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14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AD27-AF15-40B6-A492-9AECC3E747DC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534D-2C5A-415A-915C-B0892EE72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54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63000">
              <a:srgbClr val="D49E6C"/>
            </a:gs>
            <a:gs pos="99000">
              <a:srgbClr val="A65528"/>
            </a:gs>
            <a:gs pos="100000">
              <a:srgbClr val="66301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EAD27-AF15-40B6-A492-9AECC3E747DC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D534D-2C5A-415A-915C-B0892EE72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192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Speciální imunologické metody </a:t>
            </a:r>
            <a:r>
              <a:rPr lang="cs-CZ" dirty="0" err="1" smtClean="0"/>
              <a:t>Bi</a:t>
            </a:r>
            <a:r>
              <a:rPr lang="cs-CZ" dirty="0" smtClean="0"/>
              <a:t> 9250</a:t>
            </a:r>
            <a:br>
              <a:rPr lang="cs-CZ" dirty="0" smtClean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15008"/>
          </a:xfrm>
        </p:spPr>
        <p:txBody>
          <a:bodyPr>
            <a:normAutofit fontScale="32500" lnSpcReduction="20000"/>
          </a:bodyPr>
          <a:lstStyle/>
          <a:p>
            <a:r>
              <a:rPr lang="cs-CZ" sz="7400" dirty="0" smtClean="0">
                <a:solidFill>
                  <a:schemeClr val="tx1"/>
                </a:solidFill>
              </a:rPr>
              <a:t>Doc. RNDr. Alena Žákovská, Ph.D.</a:t>
            </a:r>
          </a:p>
          <a:p>
            <a:r>
              <a:rPr lang="cs-CZ" sz="8600" dirty="0" smtClean="0">
                <a:solidFill>
                  <a:schemeClr val="tx1"/>
                </a:solidFill>
              </a:rPr>
              <a:t>Návrh na změnu názvu: Imunologické metody s návazností na klinickou praxi</a:t>
            </a:r>
          </a:p>
          <a:p>
            <a:endParaRPr lang="cs-CZ" sz="2800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23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328592"/>
          </a:xfrm>
        </p:spPr>
        <p:txBody>
          <a:bodyPr>
            <a:normAutofit/>
          </a:bodyPr>
          <a:lstStyle/>
          <a:p>
            <a:r>
              <a:rPr lang="cs-CZ" dirty="0" smtClean="0"/>
              <a:t>1. přednáška: seznámení se s programem předmětu a cvičení, organizace přednášek a cvičení.</a:t>
            </a:r>
          </a:p>
          <a:p>
            <a:r>
              <a:rPr lang="cs-CZ" dirty="0"/>
              <a:t>m</a:t>
            </a:r>
            <a:r>
              <a:rPr lang="cs-CZ" dirty="0" smtClean="0"/>
              <a:t>etody používané v klinické praxi - PROTILÁTKY, ANTIGENY stručně jejich vlastnosti jako základ pro jejich stanovení pomocí jednotlivých metodik</a:t>
            </a:r>
          </a:p>
          <a:p>
            <a:r>
              <a:rPr lang="cs-CZ" dirty="0" smtClean="0"/>
              <a:t>2. přednáška: sérologické metody (precipitační, </a:t>
            </a:r>
            <a:r>
              <a:rPr lang="cs-CZ" dirty="0" err="1" smtClean="0"/>
              <a:t>imunodifuzní</a:t>
            </a:r>
            <a:r>
              <a:rPr lang="cs-CZ" dirty="0" smtClean="0"/>
              <a:t>, </a:t>
            </a:r>
            <a:r>
              <a:rPr lang="cs-CZ" dirty="0" err="1" smtClean="0"/>
              <a:t>imunoelektroforetické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51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smtClean="0"/>
              <a:t>3. přednáška: sérologické metody - pokračování (aglutinační hemaglutinační, komplementové), </a:t>
            </a:r>
            <a:r>
              <a:rPr lang="cs-CZ" dirty="0" err="1" smtClean="0"/>
              <a:t>immunoblotting</a:t>
            </a:r>
            <a:r>
              <a:rPr lang="cs-CZ" dirty="0" smtClean="0"/>
              <a:t>, detekce </a:t>
            </a:r>
            <a:r>
              <a:rPr lang="cs-CZ" dirty="0" err="1" smtClean="0"/>
              <a:t>spirochetální</a:t>
            </a:r>
            <a:r>
              <a:rPr lang="cs-CZ" dirty="0" smtClean="0"/>
              <a:t> infekce, MAT, fekální bakterioterapie</a:t>
            </a:r>
          </a:p>
          <a:p>
            <a:r>
              <a:rPr lang="cs-CZ" dirty="0" smtClean="0"/>
              <a:t>4.  přednáška: zákalové reakce (nefelometrie, turbidimetrie), imunochemické metody-</a:t>
            </a:r>
            <a:r>
              <a:rPr lang="cs-CZ" dirty="0" err="1" smtClean="0"/>
              <a:t>imunoeseje</a:t>
            </a:r>
            <a:r>
              <a:rPr lang="cs-CZ" dirty="0" smtClean="0"/>
              <a:t>, RIA, FIA, EIA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48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5. přednáška: podrobněji metoda EIA, ELISA - obecně, stanovení postupů jednotlivých druhů ELISA, sestavení vlastní ELISA metody, stanovení koncentrací jednotlivých složek ELISA metody</a:t>
            </a:r>
          </a:p>
          <a:p>
            <a:r>
              <a:rPr lang="cs-CZ" dirty="0" smtClean="0"/>
              <a:t>6. přednáška:</a:t>
            </a:r>
          </a:p>
          <a:p>
            <a:r>
              <a:rPr lang="cs-CZ" dirty="0" smtClean="0"/>
              <a:t>a) práce s buňkami IS, stanovení </a:t>
            </a:r>
            <a:r>
              <a:rPr lang="cs-CZ" dirty="0" err="1" smtClean="0"/>
              <a:t>leukocytárních</a:t>
            </a:r>
            <a:r>
              <a:rPr lang="cs-CZ" dirty="0" smtClean="0"/>
              <a:t> populací a jejich funkce</a:t>
            </a:r>
          </a:p>
          <a:p>
            <a:r>
              <a:rPr lang="cs-CZ" dirty="0" smtClean="0"/>
              <a:t>b) speciální in vitro testy- testy na vyšetřování lymfocytárních funkcí, testy na proliferaci lymfocytů, test blastické transformace lymfocytů, vyšetření HLA antigenů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43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7. přednáška: alergologické vyšetření (kožní testy, provokační testy, RAST, FAST, CAS, BAT</a:t>
            </a:r>
          </a:p>
          <a:p>
            <a:r>
              <a:rPr lang="cs-CZ" dirty="0" smtClean="0"/>
              <a:t>8.  – 9. přednáška: monoklonální protilátky, hybridizační teorie,  využití </a:t>
            </a:r>
            <a:r>
              <a:rPr lang="cs-CZ" dirty="0" err="1" smtClean="0"/>
              <a:t>mAb</a:t>
            </a:r>
            <a:r>
              <a:rPr lang="cs-CZ" dirty="0" smtClean="0"/>
              <a:t> v praxi, základy interpretace výsledků imunologických laboratorních testů, metody používané v klinických laboratořích, druhy laboratoří a které techniky na jaké vyšetření se používají, </a:t>
            </a:r>
            <a:r>
              <a:rPr lang="cs-CZ" dirty="0" err="1" smtClean="0"/>
              <a:t>microarray</a:t>
            </a:r>
            <a:endParaRPr lang="cs-CZ" dirty="0"/>
          </a:p>
          <a:p>
            <a:r>
              <a:rPr lang="cs-CZ" dirty="0" smtClean="0"/>
              <a:t>10.-13. přednáška: exkurze do laboratoří: </a:t>
            </a:r>
            <a:r>
              <a:rPr lang="cs-CZ" dirty="0" err="1" smtClean="0"/>
              <a:t>Biovendor</a:t>
            </a:r>
            <a:r>
              <a:rPr lang="cs-CZ" dirty="0" smtClean="0"/>
              <a:t>, TEST LINE, VIAMEDA, </a:t>
            </a:r>
            <a:r>
              <a:rPr lang="cs-CZ" dirty="0" err="1" smtClean="0"/>
              <a:t>VÚVeL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88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271</Words>
  <Application>Microsoft Office PowerPoint</Application>
  <PresentationFormat>Předvádění na obrazovce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Speciální imunologické metody Bi 9250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imunologické metody Bi 9250 letní semestr</dc:title>
  <dc:creator>Alena Žákovská</dc:creator>
  <cp:lastModifiedBy>Alena Žákovská</cp:lastModifiedBy>
  <cp:revision>8</cp:revision>
  <dcterms:created xsi:type="dcterms:W3CDTF">2017-06-22T08:40:20Z</dcterms:created>
  <dcterms:modified xsi:type="dcterms:W3CDTF">2017-09-17T11:52:26Z</dcterms:modified>
</cp:coreProperties>
</file>