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</p:sldMasterIdLst>
  <p:notesMasterIdLst>
    <p:notesMasterId r:id="rId53"/>
  </p:notesMasterIdLst>
  <p:handoutMasterIdLst>
    <p:handoutMasterId r:id="rId54"/>
  </p:handoutMasterIdLst>
  <p:sldIdLst>
    <p:sldId id="258" r:id="rId2"/>
    <p:sldId id="319" r:id="rId3"/>
    <p:sldId id="270" r:id="rId4"/>
    <p:sldId id="273" r:id="rId5"/>
    <p:sldId id="274" r:id="rId6"/>
    <p:sldId id="320" r:id="rId7"/>
    <p:sldId id="275" r:id="rId8"/>
    <p:sldId id="318" r:id="rId9"/>
    <p:sldId id="276" r:id="rId10"/>
    <p:sldId id="327" r:id="rId11"/>
    <p:sldId id="328" r:id="rId12"/>
    <p:sldId id="322" r:id="rId13"/>
    <p:sldId id="324" r:id="rId14"/>
    <p:sldId id="260" r:id="rId15"/>
    <p:sldId id="278" r:id="rId16"/>
    <p:sldId id="277" r:id="rId17"/>
    <p:sldId id="280" r:id="rId18"/>
    <p:sldId id="281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326" r:id="rId43"/>
    <p:sldId id="307" r:id="rId44"/>
    <p:sldId id="315" r:id="rId45"/>
    <p:sldId id="264" r:id="rId46"/>
    <p:sldId id="311" r:id="rId47"/>
    <p:sldId id="312" r:id="rId48"/>
    <p:sldId id="313" r:id="rId49"/>
    <p:sldId id="314" r:id="rId50"/>
    <p:sldId id="282" r:id="rId51"/>
    <p:sldId id="310" r:id="rId52"/>
  </p:sldIdLst>
  <p:sldSz cx="9144000" cy="6858000" type="screen4x3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3A3A"/>
    <a:srgbClr val="FFFFFF"/>
    <a:srgbClr val="70A012"/>
    <a:srgbClr val="9587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Styl Světlá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12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95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43F6BD3-39B1-4D92-A632-4E0302CBE5CE}" type="datetime1">
              <a:rPr lang="cs-CZ" smtClean="0"/>
              <a:t>29.11.2017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2977E94-A6AB-4E02-8E43-E89F9CF4757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42583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1B61398-4A70-4564-9D2C-EAABE6DC751A}" type="datetime1">
              <a:rPr lang="cs-CZ" smtClean="0"/>
              <a:t>29.11.2017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dirty="0" smtClean="0"/>
              <a:t>Kliknutím můžete upravit styl předlohy textů.</a:t>
            </a:r>
          </a:p>
          <a:p>
            <a:pPr lvl="1" rtl="0"/>
            <a:r>
              <a:rPr lang="cs-CZ" dirty="0" smtClean="0"/>
              <a:t>Druhá úroveň</a:t>
            </a:r>
          </a:p>
          <a:p>
            <a:pPr lvl="2" rtl="0"/>
            <a:r>
              <a:rPr lang="cs-CZ" dirty="0" smtClean="0"/>
              <a:t>Třetí úroveň</a:t>
            </a:r>
          </a:p>
          <a:p>
            <a:pPr lvl="3" rtl="0"/>
            <a:r>
              <a:rPr lang="cs-CZ" dirty="0" smtClean="0"/>
              <a:t>Čtvrtá úroveň</a:t>
            </a:r>
          </a:p>
          <a:p>
            <a:pPr lvl="4" rtl="0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ED491D0-8E1B-49C7-849B-A28568D9449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63258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6802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7487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17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7159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6249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45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4614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50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5631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5974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7555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670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6003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4805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1469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9939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5944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 rtl="0"/>
            <a:fld id="{BD45C9AC-BBD3-407D-ABC9-325661847B83}" type="datetime1">
              <a:rPr lang="cs-CZ" noProof="0" smtClean="0"/>
              <a:t>29.11.2017</a:t>
            </a:fld>
            <a:endParaRPr lang="cs-CZ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0" y="-1"/>
            <a:ext cx="9144000" cy="4572001"/>
          </a:xfrm>
          <a:prstGeom prst="rect">
            <a:avLst/>
          </a:prstGeom>
          <a:blipFill dpi="0" rotWithShape="1">
            <a:blip r:embed="rId2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7049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F54BC99-66C1-40EF-BB9D-F2912157E63B}" type="datetime1">
              <a:rPr lang="cs-CZ" smtClean="0"/>
              <a:t>29.11.2017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711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7F0843E-B50B-415A-8846-DB67525424E5}" type="datetime1">
              <a:rPr lang="cs-CZ" noProof="0" smtClean="0"/>
              <a:t>29.11.2017</a:t>
            </a:fld>
            <a:endParaRPr lang="cs-CZ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cs-CZ" noProof="0" smtClean="0"/>
              <a:t>‹#›</a:t>
            </a:fld>
            <a:endParaRPr lang="cs-CZ" noProof="0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042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9319E-5670-4451-869F-11C086C071EF}" type="datetime1">
              <a:rPr lang="cs-CZ" smtClean="0"/>
              <a:pPr/>
              <a:t>29.11.2017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15876405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9319E-5670-4451-869F-11C086C071EF}" type="datetime1">
              <a:rPr lang="cs-CZ" smtClean="0"/>
              <a:pPr/>
              <a:t>29.11.2017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cs-CZ" noProof="0" smtClean="0"/>
              <a:pPr/>
              <a:t>‹#›</a:t>
            </a:fld>
            <a:endParaRPr lang="cs-CZ" noProof="0" dirty="0"/>
          </a:p>
        </p:txBody>
      </p:sp>
      <p:sp>
        <p:nvSpPr>
          <p:cNvPr id="10" name="Rectangle 9"/>
          <p:cNvSpPr/>
          <p:nvPr/>
        </p:nvSpPr>
        <p:spPr>
          <a:xfrm>
            <a:off x="0" y="-1"/>
            <a:ext cx="9144000" cy="4572000"/>
          </a:xfrm>
          <a:prstGeom prst="rect">
            <a:avLst/>
          </a:prstGeom>
          <a:blipFill dpi="0" rotWithShape="1">
            <a:blip r:embed="rId2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86465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9319E-5670-4451-869F-11C086C071EF}" type="datetime1">
              <a:rPr lang="cs-CZ" smtClean="0"/>
              <a:pPr/>
              <a:t>29.11.2017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01901547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5CF8C49-E9E5-4EFB-98DC-206DA71EFAB4}" type="datetime1">
              <a:rPr lang="cs-CZ" noProof="0" smtClean="0"/>
              <a:t>29.11.2017</a:t>
            </a:fld>
            <a:endParaRPr lang="cs-CZ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86221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9319E-5670-4451-869F-11C086C071EF}" type="datetime1">
              <a:rPr lang="cs-CZ" smtClean="0"/>
              <a:pPr/>
              <a:t>29.11.2017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55567430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9319E-5670-4451-869F-11C086C071EF}" type="datetime1">
              <a:rPr lang="cs-CZ" smtClean="0"/>
              <a:pPr/>
              <a:t>29.11.2017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04971562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FA049D6-8846-4C72-89FE-D69C951795AD}" type="datetime1">
              <a:rPr lang="cs-CZ" noProof="0" smtClean="0"/>
              <a:t>29.11.2017</a:t>
            </a:fld>
            <a:endParaRPr lang="cs-CZ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89869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E0B91B0-FBC8-43CC-8A73-8133E75D5BDF}" type="datetime1">
              <a:rPr lang="cs-CZ" smtClean="0"/>
              <a:t>29.11.2017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D266BE7-899D-4075-917F-DBDE33B6B692}" type="slidenum">
              <a:rPr lang="cs-CZ" smtClean="0"/>
              <a:t>‹#›</a:t>
            </a:fld>
            <a:endParaRPr lang="cs-CZ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10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0299319E-5670-4451-869F-11C086C071EF}" type="datetime1">
              <a:rPr lang="cs-CZ" smtClean="0"/>
              <a:pPr/>
              <a:t>29.11.2017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BD266BE7-899D-4075-917F-DBDE33B6B692}" type="slidenum">
              <a:rPr lang="cs-CZ" noProof="0" smtClean="0"/>
              <a:pPr/>
              <a:t>‹#›</a:t>
            </a:fld>
            <a:endParaRPr lang="cs-CZ" noProof="0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6937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6.emf"/><Relationship Id="rId7" Type="http://schemas.openxmlformats.org/officeDocument/2006/relationships/image" Target="../media/image19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tiff"/><Relationship Id="rId10" Type="http://schemas.openxmlformats.org/officeDocument/2006/relationships/image" Target="../media/image39.emf"/><Relationship Id="rId4" Type="http://schemas.openxmlformats.org/officeDocument/2006/relationships/image" Target="../media/image34.tiff"/><Relationship Id="rId9" Type="http://schemas.openxmlformats.org/officeDocument/2006/relationships/image" Target="../media/image3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iff"/><Relationship Id="rId3" Type="http://schemas.openxmlformats.org/officeDocument/2006/relationships/image" Target="../media/image41.jpeg"/><Relationship Id="rId7" Type="http://schemas.openxmlformats.org/officeDocument/2006/relationships/image" Target="../media/image45.tiff"/><Relationship Id="rId12" Type="http://schemas.openxmlformats.org/officeDocument/2006/relationships/image" Target="../media/image50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emf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5" Type="http://schemas.openxmlformats.org/officeDocument/2006/relationships/image" Target="../media/image57.tif"/><Relationship Id="rId4" Type="http://schemas.openxmlformats.org/officeDocument/2006/relationships/image" Target="../media/image56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tiff"/><Relationship Id="rId5" Type="http://schemas.openxmlformats.org/officeDocument/2006/relationships/image" Target="../media/image62.tiff"/><Relationship Id="rId4" Type="http://schemas.openxmlformats.org/officeDocument/2006/relationships/image" Target="../media/image61.t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tiff"/><Relationship Id="rId13" Type="http://schemas.openxmlformats.org/officeDocument/2006/relationships/image" Target="../media/image73.tiff"/><Relationship Id="rId3" Type="http://schemas.openxmlformats.org/officeDocument/2006/relationships/image" Target="../media/image64.tif"/><Relationship Id="rId7" Type="http://schemas.openxmlformats.org/officeDocument/2006/relationships/image" Target="../media/image67.tiff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tif"/><Relationship Id="rId11" Type="http://schemas.openxmlformats.org/officeDocument/2006/relationships/image" Target="../media/image71.tif"/><Relationship Id="rId5" Type="http://schemas.openxmlformats.org/officeDocument/2006/relationships/image" Target="../media/image66.tiff"/><Relationship Id="rId10" Type="http://schemas.openxmlformats.org/officeDocument/2006/relationships/image" Target="../media/image70.tif"/><Relationship Id="rId4" Type="http://schemas.openxmlformats.org/officeDocument/2006/relationships/image" Target="../media/image65.tiff"/><Relationship Id="rId9" Type="http://schemas.openxmlformats.org/officeDocument/2006/relationships/image" Target="../media/image69.tif"/><Relationship Id="rId14" Type="http://schemas.openxmlformats.org/officeDocument/2006/relationships/image" Target="../media/image74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13" Type="http://schemas.openxmlformats.org/officeDocument/2006/relationships/image" Target="../media/image85.jpeg"/><Relationship Id="rId3" Type="http://schemas.openxmlformats.org/officeDocument/2006/relationships/image" Target="../media/image75.jpeg"/><Relationship Id="rId7" Type="http://schemas.openxmlformats.org/officeDocument/2006/relationships/image" Target="../media/image79.emf"/><Relationship Id="rId12" Type="http://schemas.openxmlformats.org/officeDocument/2006/relationships/image" Target="../media/image8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emf"/><Relationship Id="rId11" Type="http://schemas.openxmlformats.org/officeDocument/2006/relationships/image" Target="../media/image83.png"/><Relationship Id="rId5" Type="http://schemas.openxmlformats.org/officeDocument/2006/relationships/image" Target="../media/image77.emf"/><Relationship Id="rId10" Type="http://schemas.openxmlformats.org/officeDocument/2006/relationships/image" Target="../media/image82.emf"/><Relationship Id="rId4" Type="http://schemas.openxmlformats.org/officeDocument/2006/relationships/image" Target="../media/image76.emf"/><Relationship Id="rId9" Type="http://schemas.openxmlformats.org/officeDocument/2006/relationships/image" Target="../media/image81.emf"/><Relationship Id="rId14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8.tiff"/><Relationship Id="rId7" Type="http://schemas.openxmlformats.org/officeDocument/2006/relationships/image" Target="../media/image91.emf"/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emf"/><Relationship Id="rId11" Type="http://schemas.openxmlformats.org/officeDocument/2006/relationships/image" Target="../media/image94.emf"/><Relationship Id="rId5" Type="http://schemas.openxmlformats.org/officeDocument/2006/relationships/image" Target="../media/image80.emf"/><Relationship Id="rId10" Type="http://schemas.openxmlformats.org/officeDocument/2006/relationships/image" Target="../media/image93.png"/><Relationship Id="rId4" Type="http://schemas.openxmlformats.org/officeDocument/2006/relationships/image" Target="../media/image89.tiff"/><Relationship Id="rId9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tif"/><Relationship Id="rId3" Type="http://schemas.openxmlformats.org/officeDocument/2006/relationships/image" Target="../media/image96.tif"/><Relationship Id="rId7" Type="http://schemas.openxmlformats.org/officeDocument/2006/relationships/image" Target="../media/image100.tif"/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tiff"/><Relationship Id="rId11" Type="http://schemas.openxmlformats.org/officeDocument/2006/relationships/image" Target="../media/image104.tiff"/><Relationship Id="rId5" Type="http://schemas.openxmlformats.org/officeDocument/2006/relationships/image" Target="../media/image98.tif"/><Relationship Id="rId10" Type="http://schemas.openxmlformats.org/officeDocument/2006/relationships/image" Target="../media/image103.tiff"/><Relationship Id="rId4" Type="http://schemas.openxmlformats.org/officeDocument/2006/relationships/image" Target="../media/image97.tif"/><Relationship Id="rId9" Type="http://schemas.openxmlformats.org/officeDocument/2006/relationships/image" Target="../media/image102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tiff"/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f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emf"/><Relationship Id="rId5" Type="http://schemas.openxmlformats.org/officeDocument/2006/relationships/image" Target="../media/image90.emf"/><Relationship Id="rId4" Type="http://schemas.openxmlformats.org/officeDocument/2006/relationships/image" Target="../media/image89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f"/><Relationship Id="rId2" Type="http://schemas.openxmlformats.org/officeDocument/2006/relationships/image" Target="../media/image11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12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tiff"/><Relationship Id="rId3" Type="http://schemas.openxmlformats.org/officeDocument/2006/relationships/image" Target="../media/image111.tiff"/><Relationship Id="rId7" Type="http://schemas.openxmlformats.org/officeDocument/2006/relationships/image" Target="../media/image116.tiff"/><Relationship Id="rId2" Type="http://schemas.openxmlformats.org/officeDocument/2006/relationships/image" Target="../media/image1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11" Type="http://schemas.openxmlformats.org/officeDocument/2006/relationships/image" Target="../media/image120.tiff"/><Relationship Id="rId5" Type="http://schemas.openxmlformats.org/officeDocument/2006/relationships/image" Target="../media/image114.png"/><Relationship Id="rId10" Type="http://schemas.openxmlformats.org/officeDocument/2006/relationships/image" Target="../media/image119.tiff"/><Relationship Id="rId4" Type="http://schemas.openxmlformats.org/officeDocument/2006/relationships/image" Target="../media/image113.png"/><Relationship Id="rId9" Type="http://schemas.openxmlformats.org/officeDocument/2006/relationships/image" Target="../media/image118.tif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emf"/><Relationship Id="rId7" Type="http://schemas.openxmlformats.org/officeDocument/2006/relationships/image" Target="../media/image12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gif"/><Relationship Id="rId5" Type="http://schemas.openxmlformats.org/officeDocument/2006/relationships/image" Target="../media/image124.emf"/><Relationship Id="rId4" Type="http://schemas.openxmlformats.org/officeDocument/2006/relationships/image" Target="../media/image123.tiff"/><Relationship Id="rId9" Type="http://schemas.openxmlformats.org/officeDocument/2006/relationships/image" Target="../media/image128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tiff"/><Relationship Id="rId5" Type="http://schemas.openxmlformats.org/officeDocument/2006/relationships/image" Target="../media/image132.tiff"/><Relationship Id="rId4" Type="http://schemas.openxmlformats.org/officeDocument/2006/relationships/image" Target="../media/image131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tiff"/><Relationship Id="rId2" Type="http://schemas.openxmlformats.org/officeDocument/2006/relationships/image" Target="../media/image13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tiff"/><Relationship Id="rId5" Type="http://schemas.openxmlformats.org/officeDocument/2006/relationships/image" Target="../media/image137.tiff"/><Relationship Id="rId4" Type="http://schemas.openxmlformats.org/officeDocument/2006/relationships/image" Target="../media/image13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tiff"/><Relationship Id="rId2" Type="http://schemas.openxmlformats.org/officeDocument/2006/relationships/image" Target="../media/image13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tiff"/><Relationship Id="rId4" Type="http://schemas.openxmlformats.org/officeDocument/2006/relationships/image" Target="../media/image139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tiff"/><Relationship Id="rId2" Type="http://schemas.openxmlformats.org/officeDocument/2006/relationships/image" Target="../media/image13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tiff"/><Relationship Id="rId5" Type="http://schemas.openxmlformats.org/officeDocument/2006/relationships/image" Target="../media/image143.tiff"/><Relationship Id="rId4" Type="http://schemas.openxmlformats.org/officeDocument/2006/relationships/image" Target="../media/image142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tiff"/><Relationship Id="rId2" Type="http://schemas.openxmlformats.org/officeDocument/2006/relationships/image" Target="../media/image14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tiff"/><Relationship Id="rId2" Type="http://schemas.openxmlformats.org/officeDocument/2006/relationships/image" Target="../media/image14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tiff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emf"/><Relationship Id="rId4" Type="http://schemas.openxmlformats.org/officeDocument/2006/relationships/image" Target="../media/image152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tiff"/><Relationship Id="rId2" Type="http://schemas.openxmlformats.org/officeDocument/2006/relationships/image" Target="../media/image15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tif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ti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68.tiff"/><Relationship Id="rId7" Type="http://schemas.openxmlformats.org/officeDocument/2006/relationships/image" Target="../media/image172.tiff"/><Relationship Id="rId2" Type="http://schemas.openxmlformats.org/officeDocument/2006/relationships/image" Target="../media/image16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tiff"/><Relationship Id="rId5" Type="http://schemas.openxmlformats.org/officeDocument/2006/relationships/image" Target="../media/image170.tiff"/><Relationship Id="rId10" Type="http://schemas.openxmlformats.org/officeDocument/2006/relationships/image" Target="../media/image175.png"/><Relationship Id="rId4" Type="http://schemas.openxmlformats.org/officeDocument/2006/relationships/image" Target="../media/image169.tiff"/><Relationship Id="rId9" Type="http://schemas.openxmlformats.org/officeDocument/2006/relationships/image" Target="../media/image1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tif"/><Relationship Id="rId2" Type="http://schemas.openxmlformats.org/officeDocument/2006/relationships/image" Target="../media/image176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t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5" Type="http://schemas.openxmlformats.org/officeDocument/2006/relationships/image" Target="../media/image188.png"/><Relationship Id="rId4" Type="http://schemas.openxmlformats.org/officeDocument/2006/relationships/image" Target="../media/image18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tiff"/><Relationship Id="rId7" Type="http://schemas.openxmlformats.org/officeDocument/2006/relationships/image" Target="../media/image195.png"/><Relationship Id="rId2" Type="http://schemas.openxmlformats.org/officeDocument/2006/relationships/image" Target="../media/image19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tiff"/><Relationship Id="rId5" Type="http://schemas.openxmlformats.org/officeDocument/2006/relationships/image" Target="../media/image193.tiff"/><Relationship Id="rId4" Type="http://schemas.openxmlformats.org/officeDocument/2006/relationships/image" Target="../media/image192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19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9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203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emf"/><Relationship Id="rId5" Type="http://schemas.openxmlformats.org/officeDocument/2006/relationships/image" Target="../media/image201.emf"/><Relationship Id="rId4" Type="http://schemas.openxmlformats.org/officeDocument/2006/relationships/image" Target="../media/image200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215.emf"/><Relationship Id="rId3" Type="http://schemas.openxmlformats.org/officeDocument/2006/relationships/image" Target="../media/image205.tiff"/><Relationship Id="rId7" Type="http://schemas.openxmlformats.org/officeDocument/2006/relationships/image" Target="../media/image209.png"/><Relationship Id="rId12" Type="http://schemas.openxmlformats.org/officeDocument/2006/relationships/image" Target="../media/image214.emf"/><Relationship Id="rId2" Type="http://schemas.openxmlformats.org/officeDocument/2006/relationships/image" Target="../media/image20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png"/><Relationship Id="rId11" Type="http://schemas.openxmlformats.org/officeDocument/2006/relationships/image" Target="../media/image213.emf"/><Relationship Id="rId5" Type="http://schemas.openxmlformats.org/officeDocument/2006/relationships/image" Target="../media/image207.png"/><Relationship Id="rId10" Type="http://schemas.openxmlformats.org/officeDocument/2006/relationships/image" Target="../media/image212.emf"/><Relationship Id="rId4" Type="http://schemas.openxmlformats.org/officeDocument/2006/relationships/image" Target="../media/image206.tiff"/><Relationship Id="rId9" Type="http://schemas.openxmlformats.org/officeDocument/2006/relationships/image" Target="../media/image211.emf"/><Relationship Id="rId14" Type="http://schemas.openxmlformats.org/officeDocument/2006/relationships/image" Target="../media/image21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jpeg"/><Relationship Id="rId3" Type="http://schemas.openxmlformats.org/officeDocument/2006/relationships/image" Target="../media/image217.png"/><Relationship Id="rId7" Type="http://schemas.openxmlformats.org/officeDocument/2006/relationships/image" Target="../media/image2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11" Type="http://schemas.openxmlformats.org/officeDocument/2006/relationships/image" Target="../media/image225.emf"/><Relationship Id="rId5" Type="http://schemas.openxmlformats.org/officeDocument/2006/relationships/image" Target="../media/image219.png"/><Relationship Id="rId10" Type="http://schemas.openxmlformats.org/officeDocument/2006/relationships/image" Target="../media/image224.jpeg"/><Relationship Id="rId4" Type="http://schemas.openxmlformats.org/officeDocument/2006/relationships/image" Target="../media/image218.png"/><Relationship Id="rId9" Type="http://schemas.openxmlformats.org/officeDocument/2006/relationships/image" Target="../media/image22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23.w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9.GIF"/><Relationship Id="rId12" Type="http://schemas.openxmlformats.org/officeDocument/2006/relationships/image" Target="../media/image22.png"/><Relationship Id="rId17" Type="http://schemas.openxmlformats.org/officeDocument/2006/relationships/image" Target="../media/image27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6.gif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gif"/><Relationship Id="rId11" Type="http://schemas.openxmlformats.org/officeDocument/2006/relationships/image" Target="../media/image21.png"/><Relationship Id="rId5" Type="http://schemas.openxmlformats.org/officeDocument/2006/relationships/image" Target="../media/image17.gif"/><Relationship Id="rId15" Type="http://schemas.openxmlformats.org/officeDocument/2006/relationships/image" Target="../media/image25.jpeg"/><Relationship Id="rId10" Type="http://schemas.openxmlformats.org/officeDocument/2006/relationships/image" Target="../media/image20.jpg"/><Relationship Id="rId4" Type="http://schemas.openxmlformats.org/officeDocument/2006/relationships/image" Target="../media/image16.emf"/><Relationship Id="rId9" Type="http://schemas.openxmlformats.org/officeDocument/2006/relationships/image" Target="../media/image15.emf"/><Relationship Id="rId14" Type="http://schemas.openxmlformats.org/officeDocument/2006/relationships/image" Target="../media/image24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cs-CZ" dirty="0" smtClean="0"/>
              <a:t>Základní principy  analýzy obrazu</a:t>
            </a:r>
            <a:endParaRPr lang="en-GB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457949" y="4960137"/>
            <a:ext cx="2580033" cy="1463040"/>
          </a:xfrm>
        </p:spPr>
        <p:txBody>
          <a:bodyPr rtlCol="0">
            <a:normAutofit/>
          </a:bodyPr>
          <a:lstStyle/>
          <a:p>
            <a:r>
              <a:rPr lang="cs-CZ" sz="2000" dirty="0" smtClean="0"/>
              <a:t>Příklady analýzy obrazu</a:t>
            </a:r>
            <a:endParaRPr lang="en-GB" sz="2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6457950" y="6269288"/>
            <a:ext cx="2814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70A012"/>
                </a:solidFill>
              </a:rPr>
              <a:t>Radek Fedr</a:t>
            </a:r>
            <a:endParaRPr lang="cs-CZ" sz="1600" dirty="0">
              <a:solidFill>
                <a:srgbClr val="70A012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122504" cy="4576732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0" y="1"/>
            <a:ext cx="2968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 err="1"/>
              <a:t>Credit</a:t>
            </a:r>
            <a:r>
              <a:rPr lang="cs-CZ" sz="700" dirty="0"/>
              <a:t>: </a:t>
            </a:r>
            <a:r>
              <a:rPr lang="cs-CZ" sz="700" dirty="0" err="1"/>
              <a:t>Dr</a:t>
            </a:r>
            <a:r>
              <a:rPr lang="cs-CZ" sz="700" dirty="0"/>
              <a:t> </a:t>
            </a:r>
            <a:r>
              <a:rPr lang="cs-CZ" sz="700" dirty="0" err="1"/>
              <a:t>Jônatas</a:t>
            </a:r>
            <a:r>
              <a:rPr lang="cs-CZ" sz="700" dirty="0"/>
              <a:t> </a:t>
            </a:r>
            <a:r>
              <a:rPr lang="cs-CZ" sz="700" dirty="0" err="1"/>
              <a:t>Bussador</a:t>
            </a:r>
            <a:r>
              <a:rPr lang="cs-CZ" sz="700" dirty="0"/>
              <a:t> do </a:t>
            </a:r>
            <a:r>
              <a:rPr lang="cs-CZ" sz="700" dirty="0" err="1"/>
              <a:t>Amaral</a:t>
            </a:r>
            <a:r>
              <a:rPr lang="cs-CZ" sz="700" dirty="0"/>
              <a:t> (</a:t>
            </a:r>
            <a:r>
              <a:rPr lang="cs-CZ" sz="700" dirty="0" err="1"/>
              <a:t>Dr</a:t>
            </a:r>
            <a:r>
              <a:rPr lang="cs-CZ" sz="700" dirty="0"/>
              <a:t> </a:t>
            </a:r>
            <a:r>
              <a:rPr lang="cs-CZ" sz="700" dirty="0" err="1"/>
              <a:t>Gláucia</a:t>
            </a:r>
            <a:r>
              <a:rPr lang="cs-CZ" sz="700" dirty="0"/>
              <a:t> Maria </a:t>
            </a:r>
            <a:r>
              <a:rPr lang="cs-CZ" sz="700" dirty="0" err="1"/>
              <a:t>Machado</a:t>
            </a:r>
            <a:r>
              <a:rPr lang="cs-CZ" sz="700" dirty="0"/>
              <a:t> </a:t>
            </a:r>
            <a:r>
              <a:rPr lang="cs-CZ" sz="700" dirty="0" err="1"/>
              <a:t>Santelli</a:t>
            </a:r>
            <a:r>
              <a:rPr lang="cs-CZ" sz="700" dirty="0"/>
              <a:t>) | </a:t>
            </a:r>
            <a:r>
              <a:rPr lang="cs-CZ" sz="700" dirty="0" err="1"/>
              <a:t>Nikon</a:t>
            </a:r>
            <a:r>
              <a:rPr lang="cs-CZ" sz="700" dirty="0"/>
              <a:t> </a:t>
            </a:r>
            <a:r>
              <a:rPr lang="cs-CZ" sz="700" dirty="0" err="1"/>
              <a:t>Small</a:t>
            </a:r>
            <a:r>
              <a:rPr lang="cs-CZ" sz="700" dirty="0"/>
              <a:t> </a:t>
            </a:r>
            <a:r>
              <a:rPr lang="cs-CZ" sz="700" dirty="0" err="1"/>
              <a:t>World</a:t>
            </a:r>
            <a:endParaRPr lang="en-GB" sz="700" dirty="0"/>
          </a:p>
        </p:txBody>
      </p:sp>
    </p:spTree>
    <p:extLst>
      <p:ext uri="{BB962C8B-B14F-4D97-AF65-F5344CB8AC3E}">
        <p14:creationId xmlns:p14="http://schemas.microsoft.com/office/powerpoint/2010/main" val="173269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Příprava a snímání</a:t>
            </a:r>
            <a:endParaRPr lang="en-GB" dirty="0"/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454674" y="2753396"/>
            <a:ext cx="3475562" cy="1599406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cs-CZ" sz="2100" dirty="0"/>
              <a:t> živé</a:t>
            </a:r>
            <a:endParaRPr lang="en-GB" sz="2100" dirty="0"/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cs-CZ" sz="2100" dirty="0"/>
              <a:t> fixované</a:t>
            </a:r>
            <a:endParaRPr lang="en-GB" sz="21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100" dirty="0">
                <a:solidFill>
                  <a:srgbClr val="1482AC"/>
                </a:solidFill>
              </a:rPr>
              <a:t> 2D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3D</a:t>
            </a:r>
            <a:endParaRPr lang="en-GB" sz="2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1692465" y="3553099"/>
            <a:ext cx="2814862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300" dirty="0"/>
              <a:t>Vzorek</a:t>
            </a:r>
            <a:endParaRPr lang="en-GB" sz="3300" dirty="0"/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6220625" y="1563624"/>
            <a:ext cx="2868688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000" dirty="0"/>
              <a:t>Mikroskopie</a:t>
            </a:r>
            <a:endParaRPr lang="en-GB" sz="3000" dirty="0"/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6396561" y="2316582"/>
            <a:ext cx="2854323" cy="300609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cs-CZ" sz="2100" dirty="0">
                <a:solidFill>
                  <a:srgbClr val="1482AC"/>
                </a:solidFill>
              </a:rPr>
              <a:t>průchozí světlo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100" dirty="0">
                <a:solidFill>
                  <a:srgbClr val="1482AC"/>
                </a:solidFill>
              </a:rPr>
              <a:t>fázový kontrast</a:t>
            </a:r>
            <a:endParaRPr lang="en-GB" sz="2100" dirty="0">
              <a:solidFill>
                <a:srgbClr val="1482AC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100" dirty="0">
                <a:solidFill>
                  <a:srgbClr val="1482AC"/>
                </a:solidFill>
              </a:rPr>
              <a:t>fluorescence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100" dirty="0">
                <a:solidFill>
                  <a:schemeClr val="tx1">
                    <a:lumMod val="75000"/>
                  </a:schemeClr>
                </a:solidFill>
              </a:rPr>
              <a:t>konfokální</a:t>
            </a:r>
            <a:endParaRPr lang="en-GB" sz="2100" dirty="0">
              <a:solidFill>
                <a:schemeClr val="tx1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100" dirty="0" err="1"/>
              <a:t>hologra</a:t>
            </a:r>
            <a:r>
              <a:rPr lang="cs-CZ" sz="2100" dirty="0" err="1"/>
              <a:t>fická</a:t>
            </a:r>
            <a:endParaRPr lang="en-GB" sz="21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100" dirty="0"/>
              <a:t>elektronová</a:t>
            </a:r>
            <a:endParaRPr lang="en-GB" sz="2100" dirty="0"/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1784376" y="4193279"/>
            <a:ext cx="1728857" cy="1676359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20000"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Char char="§"/>
            </a:pPr>
            <a:r>
              <a:rPr lang="cs-CZ" sz="1950" dirty="0">
                <a:solidFill>
                  <a:srgbClr val="1482AC"/>
                </a:solidFill>
              </a:rPr>
              <a:t> suspenze</a:t>
            </a:r>
            <a:endParaRPr lang="en-GB" sz="1950" dirty="0">
              <a:solidFill>
                <a:srgbClr val="1482AC"/>
              </a:solidFill>
            </a:endParaRPr>
          </a:p>
          <a:p>
            <a:pPr marL="0" indent="0">
              <a:buFont typeface="Wingdings" panose="05000000000000000000" pitchFamily="2" charset="2"/>
              <a:buChar char="§"/>
            </a:pPr>
            <a:r>
              <a:rPr lang="cs-CZ" sz="1950" dirty="0">
                <a:solidFill>
                  <a:srgbClr val="1482AC"/>
                </a:solidFill>
              </a:rPr>
              <a:t> </a:t>
            </a:r>
            <a:r>
              <a:rPr lang="cs-CZ" sz="1950" dirty="0" err="1">
                <a:solidFill>
                  <a:srgbClr val="1482AC"/>
                </a:solidFill>
              </a:rPr>
              <a:t>monovrstvy</a:t>
            </a:r>
            <a:r>
              <a:rPr lang="en-GB" sz="1950" dirty="0">
                <a:solidFill>
                  <a:srgbClr val="1482AC"/>
                </a:solidFill>
              </a:rPr>
              <a:t> </a:t>
            </a:r>
          </a:p>
          <a:p>
            <a:pPr marL="0" indent="0">
              <a:buFont typeface="Wingdings" panose="05000000000000000000" pitchFamily="2" charset="2"/>
              <a:buChar char="§"/>
            </a:pPr>
            <a:r>
              <a:rPr lang="cs-CZ" sz="1950" dirty="0">
                <a:solidFill>
                  <a:srgbClr val="1482AC"/>
                </a:solidFill>
              </a:rPr>
              <a:t> </a:t>
            </a:r>
            <a:r>
              <a:rPr lang="cs-CZ" sz="1950" dirty="0" err="1">
                <a:solidFill>
                  <a:srgbClr val="1482AC"/>
                </a:solidFill>
              </a:rPr>
              <a:t>kokultivace</a:t>
            </a:r>
            <a:endParaRPr lang="cs-CZ" sz="1950" dirty="0">
              <a:solidFill>
                <a:srgbClr val="1482AC"/>
              </a:solidFill>
            </a:endParaRPr>
          </a:p>
          <a:p>
            <a:pPr marL="0" indent="0">
              <a:buFont typeface="Wingdings" panose="05000000000000000000" pitchFamily="2" charset="2"/>
              <a:buChar char="§"/>
            </a:pPr>
            <a:r>
              <a:rPr lang="cs-CZ" sz="1950" dirty="0">
                <a:solidFill>
                  <a:srgbClr val="1482AC"/>
                </a:solidFill>
              </a:rPr>
              <a:t> tkáň</a:t>
            </a:r>
            <a:endParaRPr lang="en-GB" sz="1950" dirty="0">
              <a:solidFill>
                <a:srgbClr val="1482AC"/>
              </a:solidFill>
            </a:endParaRPr>
          </a:p>
          <a:p>
            <a:pPr marL="0" indent="0">
              <a:buFont typeface="Wingdings" panose="05000000000000000000" pitchFamily="2" charset="2"/>
              <a:buChar char="§"/>
            </a:pPr>
            <a:r>
              <a:rPr lang="cs-CZ" sz="195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cs-CZ" sz="1950" dirty="0" err="1">
                <a:solidFill>
                  <a:schemeClr val="tx1">
                    <a:lumMod val="75000"/>
                  </a:schemeClr>
                </a:solidFill>
              </a:rPr>
              <a:t>sferoidy</a:t>
            </a:r>
            <a:endParaRPr lang="en-GB" sz="1950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buFont typeface="Wingdings" panose="05000000000000000000" pitchFamily="2" charset="2"/>
              <a:buChar char="§"/>
            </a:pPr>
            <a:r>
              <a:rPr lang="cs-CZ" sz="1950" dirty="0">
                <a:solidFill>
                  <a:schemeClr val="tx1">
                    <a:lumMod val="75000"/>
                  </a:schemeClr>
                </a:solidFill>
              </a:rPr>
              <a:t> organoidy</a:t>
            </a:r>
            <a:endParaRPr lang="en-GB" sz="1950" dirty="0">
              <a:solidFill>
                <a:schemeClr val="tx1">
                  <a:lumMod val="75000"/>
                </a:schemeClr>
              </a:solidFill>
            </a:endParaRPr>
          </a:p>
          <a:p>
            <a:endParaRPr lang="en-GB" sz="3200" dirty="0"/>
          </a:p>
        </p:txBody>
      </p:sp>
      <p:sp>
        <p:nvSpPr>
          <p:cNvPr id="16" name="Nadpis 1"/>
          <p:cNvSpPr txBox="1">
            <a:spLocks/>
          </p:cNvSpPr>
          <p:nvPr/>
        </p:nvSpPr>
        <p:spPr>
          <a:xfrm>
            <a:off x="318020" y="2138638"/>
            <a:ext cx="2868688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/>
              <a:t>Experiment</a:t>
            </a:r>
            <a:endParaRPr lang="en-GB" sz="3600" dirty="0"/>
          </a:p>
        </p:txBody>
      </p:sp>
      <p:pic>
        <p:nvPicPr>
          <p:cNvPr id="32" name="Obrázek 3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600" y="4735137"/>
            <a:ext cx="1500723" cy="1470710"/>
          </a:xfrm>
          <a:prstGeom prst="rect">
            <a:avLst/>
          </a:prstGeom>
        </p:spPr>
      </p:pic>
      <p:pic>
        <p:nvPicPr>
          <p:cNvPr id="33" name="Obrázek 3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5303" y="947091"/>
            <a:ext cx="1324010" cy="1045158"/>
          </a:xfrm>
          <a:prstGeom prst="rect">
            <a:avLst/>
          </a:prstGeom>
        </p:spPr>
      </p:pic>
      <p:pic>
        <p:nvPicPr>
          <p:cNvPr id="36" name="Obrázek 3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2288" y="3557450"/>
            <a:ext cx="2255745" cy="2255745"/>
          </a:xfrm>
          <a:prstGeom prst="rect">
            <a:avLst/>
          </a:prstGeom>
        </p:spPr>
      </p:pic>
      <p:pic>
        <p:nvPicPr>
          <p:cNvPr id="37" name="Obrázek 3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0081" y="3553098"/>
            <a:ext cx="2255745" cy="2255745"/>
          </a:xfrm>
          <a:prstGeom prst="rect">
            <a:avLst/>
          </a:prstGeom>
        </p:spPr>
      </p:pic>
      <p:pic>
        <p:nvPicPr>
          <p:cNvPr id="38" name="Obrázek 3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2288" y="4429790"/>
            <a:ext cx="2255745" cy="1383406"/>
          </a:xfrm>
          <a:prstGeom prst="rect">
            <a:avLst/>
          </a:prstGeom>
        </p:spPr>
      </p:pic>
      <p:pic>
        <p:nvPicPr>
          <p:cNvPr id="40" name="Obrázek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2697" y="1664062"/>
            <a:ext cx="1564701" cy="1564701"/>
          </a:xfrm>
          <a:prstGeom prst="rect">
            <a:avLst/>
          </a:prstGeom>
        </p:spPr>
      </p:pic>
      <p:pic>
        <p:nvPicPr>
          <p:cNvPr id="41" name="Obrázek 4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641" y="4735137"/>
            <a:ext cx="1592829" cy="1190045"/>
          </a:xfrm>
          <a:prstGeom prst="rect">
            <a:avLst/>
          </a:prstGeom>
        </p:spPr>
      </p:pic>
      <p:pic>
        <p:nvPicPr>
          <p:cNvPr id="42" name="Obrázek 4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2318" y="2278545"/>
            <a:ext cx="1507617" cy="1115703"/>
          </a:xfrm>
          <a:prstGeom prst="rect">
            <a:avLst/>
          </a:prstGeom>
        </p:spPr>
      </p:pic>
      <p:pic>
        <p:nvPicPr>
          <p:cNvPr id="43" name="Obrázek 4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2317" y="2287555"/>
            <a:ext cx="1501157" cy="111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1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Příprava a snímání</a:t>
            </a:r>
            <a:endParaRPr lang="en-GB" dirty="0"/>
          </a:p>
        </p:txBody>
      </p:sp>
      <p:sp>
        <p:nvSpPr>
          <p:cNvPr id="23" name="Zástupný symbol pro obsah 2"/>
          <p:cNvSpPr txBox="1">
            <a:spLocks/>
          </p:cNvSpPr>
          <p:nvPr/>
        </p:nvSpPr>
        <p:spPr>
          <a:xfrm>
            <a:off x="3099896" y="2585068"/>
            <a:ext cx="2302281" cy="1197614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cs-CZ" sz="1800" dirty="0"/>
              <a:t> podložní sklo</a:t>
            </a:r>
            <a:endParaRPr lang="en-GB" sz="1800" dirty="0"/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cs-CZ" sz="1800" dirty="0"/>
              <a:t> ztenčené dno</a:t>
            </a:r>
            <a:endParaRPr lang="en-GB" sz="1800" dirty="0"/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cs-CZ" sz="1800" dirty="0"/>
              <a:t> </a:t>
            </a:r>
            <a:r>
              <a:rPr lang="cs-CZ" sz="1800" dirty="0" err="1"/>
              <a:t>více-jamkové</a:t>
            </a:r>
            <a:r>
              <a:rPr lang="cs-CZ" sz="1800" dirty="0"/>
              <a:t> desky</a:t>
            </a:r>
            <a:endParaRPr lang="en-GB" sz="1800" dirty="0"/>
          </a:p>
        </p:txBody>
      </p:sp>
      <p:sp>
        <p:nvSpPr>
          <p:cNvPr id="24" name="Nadpis 1"/>
          <p:cNvSpPr txBox="1">
            <a:spLocks/>
          </p:cNvSpPr>
          <p:nvPr/>
        </p:nvSpPr>
        <p:spPr>
          <a:xfrm>
            <a:off x="2983566" y="1989983"/>
            <a:ext cx="2868688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/>
              <a:t>Plast</a:t>
            </a:r>
            <a:endParaRPr lang="en-GB" sz="2400" dirty="0"/>
          </a:p>
        </p:txBody>
      </p:sp>
      <p:sp>
        <p:nvSpPr>
          <p:cNvPr id="25" name="Nadpis 1"/>
          <p:cNvSpPr txBox="1">
            <a:spLocks/>
          </p:cNvSpPr>
          <p:nvPr/>
        </p:nvSpPr>
        <p:spPr>
          <a:xfrm>
            <a:off x="4301668" y="3606938"/>
            <a:ext cx="2814862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50" dirty="0"/>
              <a:t>Rozlišení</a:t>
            </a:r>
            <a:endParaRPr lang="en-GB" sz="4050" dirty="0"/>
          </a:p>
        </p:txBody>
      </p:sp>
      <p:sp>
        <p:nvSpPr>
          <p:cNvPr id="26" name="Zástupný symbol pro obsah 2"/>
          <p:cNvSpPr txBox="1">
            <a:spLocks/>
          </p:cNvSpPr>
          <p:nvPr/>
        </p:nvSpPr>
        <p:spPr>
          <a:xfrm>
            <a:off x="4478098" y="4226111"/>
            <a:ext cx="2520569" cy="159979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Char char="§"/>
            </a:pPr>
            <a:r>
              <a:rPr lang="cs-CZ" sz="2700" dirty="0"/>
              <a:t> objektiv</a:t>
            </a:r>
            <a:endParaRPr lang="en-GB" sz="2700" dirty="0"/>
          </a:p>
          <a:p>
            <a:pPr marL="0" indent="0">
              <a:buFont typeface="Wingdings" panose="05000000000000000000" pitchFamily="2" charset="2"/>
              <a:buChar char="§"/>
            </a:pPr>
            <a:r>
              <a:rPr lang="cs-CZ" sz="2700" dirty="0"/>
              <a:t> bitová hloubka</a:t>
            </a:r>
            <a:r>
              <a:rPr lang="en-GB" sz="2700" dirty="0"/>
              <a:t> </a:t>
            </a:r>
          </a:p>
          <a:p>
            <a:pPr marL="0" indent="0">
              <a:buFont typeface="Wingdings" panose="05000000000000000000" pitchFamily="2" charset="2"/>
              <a:buChar char="§"/>
            </a:pPr>
            <a:r>
              <a:rPr lang="cs-CZ" sz="2700" dirty="0"/>
              <a:t> počet barev</a:t>
            </a:r>
            <a:endParaRPr lang="en-GB" sz="2700" dirty="0"/>
          </a:p>
        </p:txBody>
      </p:sp>
      <p:pic>
        <p:nvPicPr>
          <p:cNvPr id="28" name="Obrázek 2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5010" y="4353950"/>
            <a:ext cx="1755991" cy="1315043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663" y="3383482"/>
            <a:ext cx="1864775" cy="1396508"/>
          </a:xfrm>
          <a:prstGeom prst="rect">
            <a:avLst/>
          </a:prstGeom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60" y="2094487"/>
            <a:ext cx="1792106" cy="1032253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0723" y="1407460"/>
            <a:ext cx="1810643" cy="1355970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289308" y="1514664"/>
            <a:ext cx="1028655" cy="1028655"/>
          </a:xfrm>
          <a:prstGeom prst="rect">
            <a:avLst/>
          </a:prstGeom>
        </p:spPr>
      </p:pic>
      <p:grpSp>
        <p:nvGrpSpPr>
          <p:cNvPr id="34" name="Skupina 33"/>
          <p:cNvGrpSpPr/>
          <p:nvPr/>
        </p:nvGrpSpPr>
        <p:grpSpPr>
          <a:xfrm>
            <a:off x="7226525" y="4874566"/>
            <a:ext cx="1663250" cy="935275"/>
            <a:chOff x="5263752" y="4313361"/>
            <a:chExt cx="4321605" cy="2430111"/>
          </a:xfrm>
        </p:grpSpPr>
        <p:pic>
          <p:nvPicPr>
            <p:cNvPr id="35" name="Obrázek 3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4853" y="4313361"/>
              <a:ext cx="4030504" cy="2376964"/>
            </a:xfrm>
            <a:prstGeom prst="rect">
              <a:avLst/>
            </a:prstGeom>
          </p:spPr>
        </p:pic>
        <p:sp>
          <p:nvSpPr>
            <p:cNvPr id="39" name="Zástupný symbol pro obsah 9"/>
            <p:cNvSpPr txBox="1">
              <a:spLocks/>
            </p:cNvSpPr>
            <p:nvPr/>
          </p:nvSpPr>
          <p:spPr>
            <a:xfrm rot="16200000">
              <a:off x="4377771" y="5240659"/>
              <a:ext cx="2108104" cy="336141"/>
            </a:xfrm>
            <a:prstGeom prst="rect">
              <a:avLst/>
            </a:prstGeom>
          </p:spPr>
          <p:txBody>
            <a:bodyPr vert="horz" lIns="34290" tIns="34290" rIns="34290" bIns="34290" rtlCol="0">
              <a:normAutofit fontScale="32500" lnSpcReduction="20000"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650" dirty="0"/>
                <a:t>Number of pixels</a:t>
              </a:r>
            </a:p>
          </p:txBody>
        </p:sp>
        <p:sp>
          <p:nvSpPr>
            <p:cNvPr id="44" name="Zástupný symbol pro obsah 9"/>
            <p:cNvSpPr txBox="1">
              <a:spLocks/>
            </p:cNvSpPr>
            <p:nvPr/>
          </p:nvSpPr>
          <p:spPr>
            <a:xfrm>
              <a:off x="5567733" y="6400337"/>
              <a:ext cx="3824746" cy="343135"/>
            </a:xfrm>
            <a:prstGeom prst="rect">
              <a:avLst/>
            </a:prstGeom>
          </p:spPr>
          <p:txBody>
            <a:bodyPr vert="horz" lIns="34290" tIns="34290" rIns="34290" bIns="34290" rtlCol="0">
              <a:normAutofit fontScale="32500" lnSpcReduction="20000"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650" dirty="0"/>
                <a:t>Grey levels</a:t>
              </a:r>
            </a:p>
          </p:txBody>
        </p:sp>
      </p:grpSp>
      <p:grpSp>
        <p:nvGrpSpPr>
          <p:cNvPr id="45" name="Skupina 44"/>
          <p:cNvGrpSpPr/>
          <p:nvPr/>
        </p:nvGrpSpPr>
        <p:grpSpPr>
          <a:xfrm>
            <a:off x="7228313" y="3840803"/>
            <a:ext cx="1661462" cy="962090"/>
            <a:chOff x="5133154" y="1942097"/>
            <a:chExt cx="4316960" cy="2499788"/>
          </a:xfrm>
        </p:grpSpPr>
        <p:grpSp>
          <p:nvGrpSpPr>
            <p:cNvPr id="46" name="Skupina 45"/>
            <p:cNvGrpSpPr/>
            <p:nvPr/>
          </p:nvGrpSpPr>
          <p:grpSpPr>
            <a:xfrm>
              <a:off x="5133154" y="1942097"/>
              <a:ext cx="4316960" cy="2499788"/>
              <a:chOff x="5319255" y="1774641"/>
              <a:chExt cx="4316960" cy="2499788"/>
            </a:xfrm>
          </p:grpSpPr>
          <p:pic>
            <p:nvPicPr>
              <p:cNvPr id="48" name="Obrázek 47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03995" y="1774641"/>
                <a:ext cx="4132220" cy="2428973"/>
              </a:xfrm>
              <a:prstGeom prst="rect">
                <a:avLst/>
              </a:prstGeom>
            </p:spPr>
          </p:pic>
          <p:sp>
            <p:nvSpPr>
              <p:cNvPr id="49" name="Zástupný symbol pro obsah 9"/>
              <p:cNvSpPr txBox="1">
                <a:spLocks/>
              </p:cNvSpPr>
              <p:nvPr/>
            </p:nvSpPr>
            <p:spPr>
              <a:xfrm>
                <a:off x="5624055" y="3931294"/>
                <a:ext cx="3824746" cy="343135"/>
              </a:xfrm>
              <a:prstGeom prst="rect">
                <a:avLst/>
              </a:prstGeom>
            </p:spPr>
            <p:txBody>
              <a:bodyPr vert="horz" lIns="34290" tIns="34290" rIns="34290" bIns="34290" rtlCol="0">
                <a:normAutofit fontScale="32500" lnSpcReduction="20000"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Tw Cen MT" panose="020B0602020104020603" pitchFamily="34" charset="0"/>
                  <a:buChar char=" 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517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480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9436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7724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1440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060704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16152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3624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1650" dirty="0"/>
                  <a:t>Grey levels</a:t>
                </a:r>
              </a:p>
            </p:txBody>
          </p:sp>
          <p:sp>
            <p:nvSpPr>
              <p:cNvPr id="50" name="Zástupný symbol pro obsah 9"/>
              <p:cNvSpPr txBox="1">
                <a:spLocks/>
              </p:cNvSpPr>
              <p:nvPr/>
            </p:nvSpPr>
            <p:spPr>
              <a:xfrm rot="16200000">
                <a:off x="4417603" y="2746114"/>
                <a:ext cx="2108104" cy="304800"/>
              </a:xfrm>
              <a:prstGeom prst="rect">
                <a:avLst/>
              </a:prstGeom>
            </p:spPr>
            <p:txBody>
              <a:bodyPr vert="horz" lIns="34290" tIns="34290" rIns="34290" bIns="34290" rtlCol="0">
                <a:normAutofit fontScale="25000" lnSpcReduction="20000"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Tw Cen MT" panose="020B0602020104020603" pitchFamily="34" charset="0"/>
                  <a:buChar char=" 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517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480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9436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7724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1440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060704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16152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3624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1650" dirty="0"/>
                  <a:t>Number of pixels</a:t>
                </a:r>
              </a:p>
            </p:txBody>
          </p:sp>
        </p:grpSp>
        <p:pic>
          <p:nvPicPr>
            <p:cNvPr id="47" name="Obrázek 46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9915" y="3942000"/>
              <a:ext cx="3791966" cy="172704"/>
            </a:xfrm>
            <a:prstGeom prst="rect">
              <a:avLst/>
            </a:prstGeom>
          </p:spPr>
        </p:pic>
      </p:grpSp>
      <p:grpSp>
        <p:nvGrpSpPr>
          <p:cNvPr id="51" name="Skupina 50"/>
          <p:cNvGrpSpPr/>
          <p:nvPr/>
        </p:nvGrpSpPr>
        <p:grpSpPr>
          <a:xfrm>
            <a:off x="7442000" y="3873379"/>
            <a:ext cx="1371273" cy="727401"/>
            <a:chOff x="5700681" y="576000"/>
            <a:chExt cx="3562964" cy="1900800"/>
          </a:xfrm>
        </p:grpSpPr>
        <p:sp>
          <p:nvSpPr>
            <p:cNvPr id="52" name="Obdélník 51"/>
            <p:cNvSpPr/>
            <p:nvPr/>
          </p:nvSpPr>
          <p:spPr>
            <a:xfrm>
              <a:off x="5700681" y="576000"/>
              <a:ext cx="252000" cy="1900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53" name="Obdélník 52"/>
            <p:cNvSpPr/>
            <p:nvPr/>
          </p:nvSpPr>
          <p:spPr>
            <a:xfrm>
              <a:off x="7459874" y="576000"/>
              <a:ext cx="252000" cy="1900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54" name="Obdélník 53"/>
            <p:cNvSpPr/>
            <p:nvPr/>
          </p:nvSpPr>
          <p:spPr>
            <a:xfrm>
              <a:off x="7961573" y="576000"/>
              <a:ext cx="252000" cy="1900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55" name="Obdélník 54"/>
            <p:cNvSpPr/>
            <p:nvPr/>
          </p:nvSpPr>
          <p:spPr>
            <a:xfrm>
              <a:off x="8507066" y="576000"/>
              <a:ext cx="252000" cy="1900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56" name="Obdélník 55"/>
            <p:cNvSpPr/>
            <p:nvPr/>
          </p:nvSpPr>
          <p:spPr>
            <a:xfrm>
              <a:off x="9011645" y="576000"/>
              <a:ext cx="252000" cy="1900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57" name="Obdélník 56"/>
            <p:cNvSpPr/>
            <p:nvPr/>
          </p:nvSpPr>
          <p:spPr>
            <a:xfrm>
              <a:off x="6201058" y="576000"/>
              <a:ext cx="252000" cy="1900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58" name="Obdélník 57"/>
            <p:cNvSpPr/>
            <p:nvPr/>
          </p:nvSpPr>
          <p:spPr>
            <a:xfrm>
              <a:off x="6708689" y="576000"/>
              <a:ext cx="252000" cy="1900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59" name="Obdélník 58"/>
            <p:cNvSpPr/>
            <p:nvPr/>
          </p:nvSpPr>
          <p:spPr>
            <a:xfrm>
              <a:off x="7209066" y="576000"/>
              <a:ext cx="252000" cy="1900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</p:grpSp>
      <p:grpSp>
        <p:nvGrpSpPr>
          <p:cNvPr id="60" name="Skupina 59"/>
          <p:cNvGrpSpPr/>
          <p:nvPr/>
        </p:nvGrpSpPr>
        <p:grpSpPr>
          <a:xfrm>
            <a:off x="7397483" y="4896851"/>
            <a:ext cx="1419767" cy="727401"/>
            <a:chOff x="464623" y="2034633"/>
            <a:chExt cx="3688964" cy="1890000"/>
          </a:xfrm>
        </p:grpSpPr>
        <p:grpSp>
          <p:nvGrpSpPr>
            <p:cNvPr id="61" name="Skupina 60"/>
            <p:cNvGrpSpPr/>
            <p:nvPr/>
          </p:nvGrpSpPr>
          <p:grpSpPr>
            <a:xfrm>
              <a:off x="464623" y="2034633"/>
              <a:ext cx="3562964" cy="1890000"/>
              <a:chOff x="5700681" y="576000"/>
              <a:chExt cx="3562964" cy="1900800"/>
            </a:xfrm>
          </p:grpSpPr>
          <p:sp>
            <p:nvSpPr>
              <p:cNvPr id="71" name="Obdélník 70"/>
              <p:cNvSpPr/>
              <p:nvPr/>
            </p:nvSpPr>
            <p:spPr>
              <a:xfrm>
                <a:off x="5700681" y="576000"/>
                <a:ext cx="252000" cy="19008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/>
              </a:p>
            </p:txBody>
          </p:sp>
          <p:sp>
            <p:nvSpPr>
              <p:cNvPr id="72" name="Obdélník 71"/>
              <p:cNvSpPr/>
              <p:nvPr/>
            </p:nvSpPr>
            <p:spPr>
              <a:xfrm>
                <a:off x="7459874" y="576000"/>
                <a:ext cx="252000" cy="19008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/>
              </a:p>
            </p:txBody>
          </p:sp>
          <p:sp>
            <p:nvSpPr>
              <p:cNvPr id="73" name="Obdélník 72"/>
              <p:cNvSpPr/>
              <p:nvPr/>
            </p:nvSpPr>
            <p:spPr>
              <a:xfrm>
                <a:off x="7961573" y="576000"/>
                <a:ext cx="252000" cy="19008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/>
              </a:p>
            </p:txBody>
          </p:sp>
          <p:sp>
            <p:nvSpPr>
              <p:cNvPr id="74" name="Obdélník 73"/>
              <p:cNvSpPr/>
              <p:nvPr/>
            </p:nvSpPr>
            <p:spPr>
              <a:xfrm>
                <a:off x="8507066" y="576000"/>
                <a:ext cx="252000" cy="19008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/>
              </a:p>
            </p:txBody>
          </p:sp>
          <p:sp>
            <p:nvSpPr>
              <p:cNvPr id="75" name="Obdélník 74"/>
              <p:cNvSpPr/>
              <p:nvPr/>
            </p:nvSpPr>
            <p:spPr>
              <a:xfrm>
                <a:off x="9011645" y="576000"/>
                <a:ext cx="252000" cy="19008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/>
              </a:p>
            </p:txBody>
          </p:sp>
          <p:sp>
            <p:nvSpPr>
              <p:cNvPr id="76" name="Obdélník 75"/>
              <p:cNvSpPr/>
              <p:nvPr/>
            </p:nvSpPr>
            <p:spPr>
              <a:xfrm>
                <a:off x="6201058" y="576000"/>
                <a:ext cx="252000" cy="19008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/>
              </a:p>
            </p:txBody>
          </p:sp>
          <p:sp>
            <p:nvSpPr>
              <p:cNvPr id="77" name="Obdélník 76"/>
              <p:cNvSpPr/>
              <p:nvPr/>
            </p:nvSpPr>
            <p:spPr>
              <a:xfrm>
                <a:off x="6708689" y="576000"/>
                <a:ext cx="252000" cy="19008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/>
              </a:p>
            </p:txBody>
          </p:sp>
          <p:sp>
            <p:nvSpPr>
              <p:cNvPr id="78" name="Obdélník 77"/>
              <p:cNvSpPr/>
              <p:nvPr/>
            </p:nvSpPr>
            <p:spPr>
              <a:xfrm>
                <a:off x="7209066" y="576000"/>
                <a:ext cx="252000" cy="19008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/>
              </a:p>
            </p:txBody>
          </p:sp>
        </p:grpSp>
        <p:grpSp>
          <p:nvGrpSpPr>
            <p:cNvPr id="62" name="Skupina 61"/>
            <p:cNvGrpSpPr/>
            <p:nvPr/>
          </p:nvGrpSpPr>
          <p:grpSpPr>
            <a:xfrm>
              <a:off x="590623" y="2034633"/>
              <a:ext cx="3562964" cy="1890000"/>
              <a:chOff x="5700681" y="576000"/>
              <a:chExt cx="3562964" cy="1900800"/>
            </a:xfrm>
          </p:grpSpPr>
          <p:sp>
            <p:nvSpPr>
              <p:cNvPr id="63" name="Obdélník 62"/>
              <p:cNvSpPr/>
              <p:nvPr/>
            </p:nvSpPr>
            <p:spPr>
              <a:xfrm>
                <a:off x="5700681" y="576000"/>
                <a:ext cx="252000" cy="19008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/>
              </a:p>
            </p:txBody>
          </p:sp>
          <p:sp>
            <p:nvSpPr>
              <p:cNvPr id="64" name="Obdélník 63"/>
              <p:cNvSpPr/>
              <p:nvPr/>
            </p:nvSpPr>
            <p:spPr>
              <a:xfrm>
                <a:off x="7459874" y="576000"/>
                <a:ext cx="252000" cy="19008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/>
              </a:p>
            </p:txBody>
          </p:sp>
          <p:sp>
            <p:nvSpPr>
              <p:cNvPr id="65" name="Obdélník 64"/>
              <p:cNvSpPr/>
              <p:nvPr/>
            </p:nvSpPr>
            <p:spPr>
              <a:xfrm>
                <a:off x="7961573" y="576000"/>
                <a:ext cx="252000" cy="19008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/>
              </a:p>
            </p:txBody>
          </p:sp>
          <p:sp>
            <p:nvSpPr>
              <p:cNvPr id="66" name="Obdélník 65"/>
              <p:cNvSpPr/>
              <p:nvPr/>
            </p:nvSpPr>
            <p:spPr>
              <a:xfrm>
                <a:off x="8507066" y="576000"/>
                <a:ext cx="252000" cy="19008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/>
              </a:p>
            </p:txBody>
          </p:sp>
          <p:sp>
            <p:nvSpPr>
              <p:cNvPr id="67" name="Obdélník 66"/>
              <p:cNvSpPr/>
              <p:nvPr/>
            </p:nvSpPr>
            <p:spPr>
              <a:xfrm>
                <a:off x="9011645" y="576000"/>
                <a:ext cx="252000" cy="19008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/>
              </a:p>
            </p:txBody>
          </p:sp>
          <p:sp>
            <p:nvSpPr>
              <p:cNvPr id="68" name="Obdélník 67"/>
              <p:cNvSpPr/>
              <p:nvPr/>
            </p:nvSpPr>
            <p:spPr>
              <a:xfrm>
                <a:off x="6201058" y="576000"/>
                <a:ext cx="252000" cy="19008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/>
              </a:p>
            </p:txBody>
          </p:sp>
          <p:sp>
            <p:nvSpPr>
              <p:cNvPr id="69" name="Obdélník 68"/>
              <p:cNvSpPr/>
              <p:nvPr/>
            </p:nvSpPr>
            <p:spPr>
              <a:xfrm>
                <a:off x="6708689" y="576000"/>
                <a:ext cx="252000" cy="19008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/>
              </a:p>
            </p:txBody>
          </p:sp>
          <p:sp>
            <p:nvSpPr>
              <p:cNvPr id="70" name="Obdélník 69"/>
              <p:cNvSpPr/>
              <p:nvPr/>
            </p:nvSpPr>
            <p:spPr>
              <a:xfrm>
                <a:off x="7209066" y="576000"/>
                <a:ext cx="252000" cy="19008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/>
              </a:p>
            </p:txBody>
          </p:sp>
        </p:grp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385" y="5949425"/>
            <a:ext cx="4392520" cy="633680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9607" y="427699"/>
            <a:ext cx="1684292" cy="168429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252" y="2366260"/>
            <a:ext cx="1413001" cy="141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6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436368" y="1853208"/>
            <a:ext cx="1904156" cy="504549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altLang="cs-CZ" sz="2400" dirty="0" smtClean="0">
                <a:latin typeface="+mj-lt"/>
              </a:rPr>
              <a:t>P</a:t>
            </a:r>
            <a:r>
              <a:rPr lang="cs-CZ" altLang="cs-CZ" sz="2400" dirty="0" err="1" smtClean="0">
                <a:latin typeface="+mj-lt"/>
              </a:rPr>
              <a:t>říprava</a:t>
            </a:r>
            <a:endParaRPr lang="en-GB" altLang="cs-CZ" sz="2400" dirty="0">
              <a:latin typeface="+mj-lt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960" y="2573288"/>
            <a:ext cx="2351928" cy="3537300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811616" y="3467760"/>
            <a:ext cx="2269436" cy="684076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ct val="20000"/>
              </a:spcBef>
              <a:buClr>
                <a:srgbClr val="FF0000"/>
              </a:buClr>
            </a:pPr>
            <a:r>
              <a:rPr lang="cs-CZ" altLang="cs-CZ" sz="3600" b="1" dirty="0" smtClean="0">
                <a:latin typeface="+mj-lt"/>
              </a:rPr>
              <a:t> vzorku</a:t>
            </a:r>
            <a:endParaRPr lang="en-GB" altLang="cs-CZ" sz="3600" b="1" dirty="0">
              <a:latin typeface="+mj-lt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436368" y="2729640"/>
            <a:ext cx="2441510" cy="43204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cs-CZ" sz="2400" dirty="0" smtClean="0">
                <a:latin typeface="+mj-lt"/>
              </a:rPr>
              <a:t>Automatick</a:t>
            </a:r>
            <a:r>
              <a:rPr lang="cs-CZ" altLang="cs-CZ" sz="2400" dirty="0">
                <a:latin typeface="+mj-lt"/>
              </a:rPr>
              <a:t>é</a:t>
            </a:r>
            <a:endParaRPr lang="en-GB" altLang="cs-CZ" sz="2400" dirty="0" smtClean="0">
              <a:latin typeface="+mj-lt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436368" y="2729640"/>
            <a:ext cx="1904156" cy="512964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cs-CZ" sz="2400" dirty="0" smtClean="0">
                <a:latin typeface="+mj-lt"/>
              </a:rPr>
              <a:t>Hledání</a:t>
            </a:r>
            <a:endParaRPr lang="en-GB" altLang="cs-CZ" sz="2400" dirty="0" smtClean="0">
              <a:latin typeface="+mj-lt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436367" y="3595202"/>
            <a:ext cx="2441511" cy="51296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cs-CZ" sz="2400" dirty="0" smtClean="0">
                <a:latin typeface="+mj-lt"/>
              </a:rPr>
              <a:t>Zaznamenání</a:t>
            </a:r>
            <a:endParaRPr lang="en-GB" altLang="cs-CZ" sz="2400" dirty="0" smtClean="0">
              <a:latin typeface="+mj-lt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436368" y="4480050"/>
            <a:ext cx="1904156" cy="512964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cs-CZ" sz="2400" dirty="0" smtClean="0">
                <a:latin typeface="+mj-lt"/>
              </a:rPr>
              <a:t>Popis</a:t>
            </a:r>
            <a:endParaRPr lang="en-GB" altLang="cs-CZ" sz="2400" dirty="0" smtClean="0">
              <a:latin typeface="+mj-lt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436367" y="5364897"/>
            <a:ext cx="2375249" cy="505816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cs-CZ" sz="2400" dirty="0" smtClean="0">
                <a:latin typeface="+mj-lt"/>
              </a:rPr>
              <a:t>Vyhodnocení</a:t>
            </a:r>
            <a:endParaRPr lang="en-GB" altLang="cs-CZ" sz="2400" dirty="0" smtClean="0">
              <a:latin typeface="+mj-lt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436368" y="3595203"/>
            <a:ext cx="2239986" cy="43204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cs-CZ" sz="2400" dirty="0" smtClean="0">
                <a:latin typeface="+mj-lt"/>
              </a:rPr>
              <a:t>Automatické</a:t>
            </a:r>
            <a:endParaRPr lang="en-GB" altLang="cs-CZ" sz="2400" dirty="0" smtClean="0">
              <a:latin typeface="+mj-lt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4436368" y="4482556"/>
            <a:ext cx="2269232" cy="43204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cs-CZ" sz="2400" dirty="0" smtClean="0">
                <a:latin typeface="+mj-lt"/>
              </a:rPr>
              <a:t>Automatické</a:t>
            </a:r>
            <a:endParaRPr lang="en-GB" altLang="cs-CZ" sz="2400" dirty="0" smtClean="0">
              <a:latin typeface="+mj-lt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4436367" y="5364896"/>
            <a:ext cx="2521024" cy="43293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cs-CZ" sz="2400" dirty="0" smtClean="0">
                <a:latin typeface="+mj-lt"/>
              </a:rPr>
              <a:t>Automatické</a:t>
            </a:r>
            <a:endParaRPr lang="en-GB" altLang="cs-CZ" sz="2400" dirty="0" smtClean="0">
              <a:latin typeface="+mj-lt"/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759" y="2927277"/>
            <a:ext cx="3543779" cy="3086958"/>
          </a:xfrm>
          <a:prstGeom prst="rect">
            <a:avLst/>
          </a:prstGeom>
        </p:spPr>
      </p:pic>
      <p:sp>
        <p:nvSpPr>
          <p:cNvPr id="18" name="Nadpis 1"/>
          <p:cNvSpPr txBox="1">
            <a:spLocks/>
          </p:cNvSpPr>
          <p:nvPr/>
        </p:nvSpPr>
        <p:spPr>
          <a:xfrm>
            <a:off x="771463" y="1018313"/>
            <a:ext cx="7290054" cy="685174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Snímání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278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687388" y="1052736"/>
            <a:ext cx="7772400" cy="29523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“The first rule of any technology used in a business is that automation applied to an efficient operation will magnify the efficiency. The second is that automation applied to an inefficient operation will magnify the inefficiency.</a:t>
            </a:r>
            <a:r>
              <a:rPr lang="en-GB" sz="4000" dirty="0" smtClean="0"/>
              <a:t>”</a:t>
            </a:r>
            <a:endParaRPr lang="en-US" sz="4000" dirty="0"/>
          </a:p>
        </p:txBody>
      </p:sp>
      <p:sp>
        <p:nvSpPr>
          <p:cNvPr id="3" name="Podnadpis 2"/>
          <p:cNvSpPr txBox="1">
            <a:spLocks/>
          </p:cNvSpPr>
          <p:nvPr/>
        </p:nvSpPr>
        <p:spPr>
          <a:xfrm>
            <a:off x="1373188" y="4085457"/>
            <a:ext cx="6400800" cy="504056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</a:pPr>
            <a:r>
              <a:rPr lang="cs-CZ" altLang="en-US" sz="3200" dirty="0" smtClean="0">
                <a:solidFill>
                  <a:srgbClr val="595959"/>
                </a:solidFill>
              </a:rPr>
              <a:t>Bill Gates</a:t>
            </a:r>
          </a:p>
          <a:p>
            <a:pPr algn="r"/>
            <a:endParaRPr lang="en-US" altLang="cs-CZ" sz="3200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08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 smtClean="0"/>
              <a:t>Obraz</a:t>
            </a:r>
            <a:endParaRPr lang="en-GB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dirty="0" smtClean="0"/>
              <a:t>2D tabulka</a:t>
            </a:r>
            <a:r>
              <a:rPr lang="en-GB" dirty="0" smtClean="0"/>
              <a:t> pixel</a:t>
            </a:r>
            <a:r>
              <a:rPr lang="cs-CZ" dirty="0" smtClean="0"/>
              <a:t>ů</a:t>
            </a:r>
            <a:endParaRPr lang="en-GB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76" y="2842956"/>
            <a:ext cx="8939682" cy="368254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0454" y="198670"/>
            <a:ext cx="3134162" cy="225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5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u"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 smtClean="0"/>
              <a:t>Histogram</a:t>
            </a:r>
            <a:r>
              <a:rPr lang="cs-CZ" sz="3800" dirty="0" smtClean="0"/>
              <a:t> – bitová hloubka</a:t>
            </a:r>
            <a:endParaRPr lang="en-GB" sz="38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82" y="2034633"/>
            <a:ext cx="3024000" cy="226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Zástupný symbol pro obsah 9"/>
          <p:cNvSpPr txBox="1">
            <a:spLocks/>
          </p:cNvSpPr>
          <p:nvPr/>
        </p:nvSpPr>
        <p:spPr>
          <a:xfrm>
            <a:off x="7533125" y="2894633"/>
            <a:ext cx="1641986" cy="343135"/>
          </a:xfrm>
          <a:prstGeom prst="rect">
            <a:avLst/>
          </a:prstGeom>
        </p:spPr>
        <p:txBody>
          <a:bodyPr vert="horz" lIns="45720" tIns="45720" rIns="45720" bIns="45720" rtlCol="0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 smtClean="0"/>
              <a:t>8 bit</a:t>
            </a:r>
            <a:endParaRPr lang="en-GB" b="1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83" y="4450581"/>
            <a:ext cx="3024001" cy="2268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Skupina 10"/>
          <p:cNvGrpSpPr/>
          <p:nvPr/>
        </p:nvGrpSpPr>
        <p:grpSpPr>
          <a:xfrm>
            <a:off x="3461303" y="4448574"/>
            <a:ext cx="4321605" cy="2430111"/>
            <a:chOff x="5263752" y="4313361"/>
            <a:chExt cx="4321605" cy="2430111"/>
          </a:xfrm>
        </p:grpSpPr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4853" y="4313361"/>
              <a:ext cx="4030504" cy="2376964"/>
            </a:xfrm>
            <a:prstGeom prst="rect">
              <a:avLst/>
            </a:prstGeom>
          </p:spPr>
        </p:pic>
        <p:sp>
          <p:nvSpPr>
            <p:cNvPr id="15" name="Zástupný symbol pro obsah 9"/>
            <p:cNvSpPr txBox="1">
              <a:spLocks/>
            </p:cNvSpPr>
            <p:nvPr/>
          </p:nvSpPr>
          <p:spPr>
            <a:xfrm rot="16200000">
              <a:off x="4377771" y="5240659"/>
              <a:ext cx="2108104" cy="336141"/>
            </a:xfrm>
            <a:prstGeom prst="rect">
              <a:avLst/>
            </a:prstGeom>
          </p:spPr>
          <p:txBody>
            <a:bodyPr vert="horz" lIns="45720" tIns="45720" rIns="45720" bIns="45720" rtlCol="0">
              <a:no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1800" dirty="0" smtClean="0"/>
                <a:t>Počet pixelů</a:t>
              </a:r>
              <a:endParaRPr lang="en-GB" sz="1800" dirty="0"/>
            </a:p>
          </p:txBody>
        </p:sp>
        <p:sp>
          <p:nvSpPr>
            <p:cNvPr id="16" name="Zástupný symbol pro obsah 9"/>
            <p:cNvSpPr txBox="1">
              <a:spLocks/>
            </p:cNvSpPr>
            <p:nvPr/>
          </p:nvSpPr>
          <p:spPr>
            <a:xfrm>
              <a:off x="5567733" y="6400337"/>
              <a:ext cx="3824746" cy="343135"/>
            </a:xfrm>
            <a:prstGeom prst="rect">
              <a:avLst/>
            </a:prstGeom>
          </p:spPr>
          <p:txBody>
            <a:bodyPr vert="horz" lIns="45720" tIns="45720" rIns="45720" bIns="45720" rtlCol="0">
              <a:normAutofit fontScale="92500" lnSpcReduction="10000"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 smtClean="0"/>
                <a:t>Grey levels</a:t>
              </a:r>
              <a:endParaRPr lang="en-GB" dirty="0"/>
            </a:p>
          </p:txBody>
        </p:sp>
      </p:grpSp>
      <p:sp>
        <p:nvSpPr>
          <p:cNvPr id="17" name="Zástupný symbol pro obsah 9"/>
          <p:cNvSpPr txBox="1">
            <a:spLocks/>
          </p:cNvSpPr>
          <p:nvPr/>
        </p:nvSpPr>
        <p:spPr>
          <a:xfrm>
            <a:off x="7533125" y="5413013"/>
            <a:ext cx="1641986" cy="343135"/>
          </a:xfrm>
          <a:prstGeom prst="rect">
            <a:avLst/>
          </a:prstGeom>
        </p:spPr>
        <p:txBody>
          <a:bodyPr vert="horz" lIns="45720" tIns="45720" rIns="45720" bIns="45720" rtlCol="0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 smtClean="0"/>
              <a:t>16 bit</a:t>
            </a:r>
            <a:endParaRPr lang="en-GB" b="1" dirty="0"/>
          </a:p>
        </p:txBody>
      </p:sp>
      <p:sp>
        <p:nvSpPr>
          <p:cNvPr id="18" name="Zástupný symbol pro obsah 9"/>
          <p:cNvSpPr txBox="1">
            <a:spLocks/>
          </p:cNvSpPr>
          <p:nvPr/>
        </p:nvSpPr>
        <p:spPr>
          <a:xfrm>
            <a:off x="7521180" y="1602256"/>
            <a:ext cx="1641986" cy="343135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dirty="0" smtClean="0">
                <a:solidFill>
                  <a:srgbClr val="FFFFFF"/>
                </a:solidFill>
              </a:rPr>
              <a:t>Bitová hloubka</a:t>
            </a:r>
            <a:endParaRPr lang="en-GB" sz="2000" dirty="0">
              <a:solidFill>
                <a:srgbClr val="FFFFFF"/>
              </a:solidFill>
            </a:endParaRPr>
          </a:p>
        </p:txBody>
      </p:sp>
      <p:grpSp>
        <p:nvGrpSpPr>
          <p:cNvPr id="19" name="Skupina 18"/>
          <p:cNvGrpSpPr/>
          <p:nvPr/>
        </p:nvGrpSpPr>
        <p:grpSpPr>
          <a:xfrm>
            <a:off x="3461303" y="1942097"/>
            <a:ext cx="4316960" cy="2499788"/>
            <a:chOff x="5133154" y="1942097"/>
            <a:chExt cx="4316960" cy="2499788"/>
          </a:xfrm>
        </p:grpSpPr>
        <p:grpSp>
          <p:nvGrpSpPr>
            <p:cNvPr id="20" name="Skupina 19"/>
            <p:cNvGrpSpPr/>
            <p:nvPr/>
          </p:nvGrpSpPr>
          <p:grpSpPr>
            <a:xfrm>
              <a:off x="5133154" y="1942097"/>
              <a:ext cx="4316960" cy="2499788"/>
              <a:chOff x="5319255" y="1774641"/>
              <a:chExt cx="4316960" cy="2499788"/>
            </a:xfrm>
          </p:grpSpPr>
          <p:pic>
            <p:nvPicPr>
              <p:cNvPr id="22" name="Obrázek 21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08317" y="1774641"/>
                <a:ext cx="4027898" cy="2428974"/>
              </a:xfrm>
              <a:prstGeom prst="rect">
                <a:avLst/>
              </a:prstGeom>
            </p:spPr>
          </p:pic>
          <p:sp>
            <p:nvSpPr>
              <p:cNvPr id="23" name="Zástupný symbol pro obsah 9"/>
              <p:cNvSpPr txBox="1">
                <a:spLocks/>
              </p:cNvSpPr>
              <p:nvPr/>
            </p:nvSpPr>
            <p:spPr>
              <a:xfrm>
                <a:off x="5624055" y="3931294"/>
                <a:ext cx="3824746" cy="343135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rmAutofit fontScale="92500" lnSpcReduction="10000"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Tw Cen MT" panose="020B0602020104020603" pitchFamily="34" charset="0"/>
                  <a:buChar char=" 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517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480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9436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7724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1440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060704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16152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3624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dirty="0" smtClean="0"/>
                  <a:t>Grey levels</a:t>
                </a:r>
                <a:endParaRPr lang="en-GB" dirty="0"/>
              </a:p>
            </p:txBody>
          </p:sp>
          <p:sp>
            <p:nvSpPr>
              <p:cNvPr id="24" name="Zástupný symbol pro obsah 9"/>
              <p:cNvSpPr txBox="1">
                <a:spLocks/>
              </p:cNvSpPr>
              <p:nvPr/>
            </p:nvSpPr>
            <p:spPr>
              <a:xfrm rot="16200000">
                <a:off x="4417603" y="2746114"/>
                <a:ext cx="2108104" cy="304800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Tw Cen MT" panose="020B0602020104020603" pitchFamily="34" charset="0"/>
                  <a:buChar char=" 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517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480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9436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7724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1440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060704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16152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3624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cs-CZ" sz="1800" dirty="0" smtClean="0"/>
                  <a:t>Počet pixelů</a:t>
                </a:r>
                <a:endParaRPr lang="en-GB" sz="1800" dirty="0"/>
              </a:p>
            </p:txBody>
          </p:sp>
        </p:grpSp>
        <p:pic>
          <p:nvPicPr>
            <p:cNvPr id="21" name="Obrázek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9915" y="3942000"/>
              <a:ext cx="3791966" cy="172704"/>
            </a:xfrm>
            <a:prstGeom prst="rect">
              <a:avLst/>
            </a:prstGeom>
          </p:spPr>
        </p:pic>
      </p:grpSp>
      <p:grpSp>
        <p:nvGrpSpPr>
          <p:cNvPr id="25" name="Skupina 24"/>
          <p:cNvGrpSpPr/>
          <p:nvPr/>
        </p:nvGrpSpPr>
        <p:grpSpPr>
          <a:xfrm>
            <a:off x="4027066" y="2019600"/>
            <a:ext cx="3562964" cy="1890000"/>
            <a:chOff x="5700681" y="576000"/>
            <a:chExt cx="3562964" cy="1900800"/>
          </a:xfrm>
        </p:grpSpPr>
        <p:sp>
          <p:nvSpPr>
            <p:cNvPr id="26" name="Obdélník 25"/>
            <p:cNvSpPr/>
            <p:nvPr/>
          </p:nvSpPr>
          <p:spPr>
            <a:xfrm>
              <a:off x="5700681" y="576000"/>
              <a:ext cx="252000" cy="19008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Obdélník 26"/>
            <p:cNvSpPr/>
            <p:nvPr/>
          </p:nvSpPr>
          <p:spPr>
            <a:xfrm>
              <a:off x="7459874" y="576000"/>
              <a:ext cx="252000" cy="19008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Obdélník 27"/>
            <p:cNvSpPr/>
            <p:nvPr/>
          </p:nvSpPr>
          <p:spPr>
            <a:xfrm>
              <a:off x="7961573" y="576000"/>
              <a:ext cx="252000" cy="19008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Obdélník 28"/>
            <p:cNvSpPr/>
            <p:nvPr/>
          </p:nvSpPr>
          <p:spPr>
            <a:xfrm>
              <a:off x="8507066" y="576000"/>
              <a:ext cx="252000" cy="19008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Obdélník 29"/>
            <p:cNvSpPr/>
            <p:nvPr/>
          </p:nvSpPr>
          <p:spPr>
            <a:xfrm>
              <a:off x="9011645" y="576000"/>
              <a:ext cx="252000" cy="19008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Obdélník 30"/>
            <p:cNvSpPr/>
            <p:nvPr/>
          </p:nvSpPr>
          <p:spPr>
            <a:xfrm>
              <a:off x="6201058" y="576000"/>
              <a:ext cx="252000" cy="19008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Obdélník 31"/>
            <p:cNvSpPr/>
            <p:nvPr/>
          </p:nvSpPr>
          <p:spPr>
            <a:xfrm>
              <a:off x="6708689" y="576000"/>
              <a:ext cx="252000" cy="19008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Obdélník 32"/>
            <p:cNvSpPr/>
            <p:nvPr/>
          </p:nvSpPr>
          <p:spPr>
            <a:xfrm>
              <a:off x="7209066" y="576000"/>
              <a:ext cx="252000" cy="19008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4" name="Obdélník s odříznutými rohy na opačné straně 33"/>
          <p:cNvSpPr/>
          <p:nvPr/>
        </p:nvSpPr>
        <p:spPr>
          <a:xfrm>
            <a:off x="7257671" y="11299"/>
            <a:ext cx="1875539" cy="1296484"/>
          </a:xfrm>
          <a:prstGeom prst="snip2DiagRect">
            <a:avLst/>
          </a:prstGeom>
          <a:solidFill>
            <a:srgbClr val="70A01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ImageJ:</a:t>
            </a:r>
          </a:p>
          <a:p>
            <a:pPr algn="ctr"/>
            <a:r>
              <a:rPr lang="en-GB" sz="1600" dirty="0" smtClean="0"/>
              <a:t> </a:t>
            </a:r>
            <a:r>
              <a:rPr lang="en-GB" sz="1600" dirty="0" err="1" smtClean="0"/>
              <a:t>Analyze</a:t>
            </a:r>
            <a:r>
              <a:rPr lang="en-GB" sz="1600" dirty="0" smtClean="0"/>
              <a:t> → Histogram</a:t>
            </a:r>
          </a:p>
          <a:p>
            <a:pPr algn="ctr"/>
            <a:r>
              <a:rPr lang="en-GB" sz="1600" dirty="0" smtClean="0"/>
              <a:t>Image → Type </a:t>
            </a:r>
            <a:endParaRPr lang="en-GB" sz="1600" dirty="0"/>
          </a:p>
        </p:txBody>
      </p:sp>
      <p:grpSp>
        <p:nvGrpSpPr>
          <p:cNvPr id="35" name="Skupina 34"/>
          <p:cNvGrpSpPr/>
          <p:nvPr/>
        </p:nvGrpSpPr>
        <p:grpSpPr>
          <a:xfrm>
            <a:off x="3908149" y="4500000"/>
            <a:ext cx="3688964" cy="1890000"/>
            <a:chOff x="464623" y="2034633"/>
            <a:chExt cx="3688964" cy="1890000"/>
          </a:xfrm>
        </p:grpSpPr>
        <p:grpSp>
          <p:nvGrpSpPr>
            <p:cNvPr id="36" name="Skupina 35"/>
            <p:cNvGrpSpPr/>
            <p:nvPr/>
          </p:nvGrpSpPr>
          <p:grpSpPr>
            <a:xfrm>
              <a:off x="464623" y="2034633"/>
              <a:ext cx="3562964" cy="1890000"/>
              <a:chOff x="5700681" y="576000"/>
              <a:chExt cx="3562964" cy="1900800"/>
            </a:xfrm>
          </p:grpSpPr>
          <p:sp>
            <p:nvSpPr>
              <p:cNvPr id="46" name="Obdélník 45"/>
              <p:cNvSpPr/>
              <p:nvPr/>
            </p:nvSpPr>
            <p:spPr>
              <a:xfrm>
                <a:off x="5700681" y="576000"/>
                <a:ext cx="252000" cy="19008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7" name="Obdélník 46"/>
              <p:cNvSpPr/>
              <p:nvPr/>
            </p:nvSpPr>
            <p:spPr>
              <a:xfrm>
                <a:off x="7459874" y="576000"/>
                <a:ext cx="252000" cy="19008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8" name="Obdélník 47"/>
              <p:cNvSpPr/>
              <p:nvPr/>
            </p:nvSpPr>
            <p:spPr>
              <a:xfrm>
                <a:off x="7961573" y="576000"/>
                <a:ext cx="252000" cy="19008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9" name="Obdélník 48"/>
              <p:cNvSpPr/>
              <p:nvPr/>
            </p:nvSpPr>
            <p:spPr>
              <a:xfrm>
                <a:off x="8507066" y="576000"/>
                <a:ext cx="252000" cy="19008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0" name="Obdélník 49"/>
              <p:cNvSpPr/>
              <p:nvPr/>
            </p:nvSpPr>
            <p:spPr>
              <a:xfrm>
                <a:off x="9011645" y="576000"/>
                <a:ext cx="252000" cy="19008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1" name="Obdélník 50"/>
              <p:cNvSpPr/>
              <p:nvPr/>
            </p:nvSpPr>
            <p:spPr>
              <a:xfrm>
                <a:off x="6201058" y="576000"/>
                <a:ext cx="252000" cy="19008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2" name="Obdélník 51"/>
              <p:cNvSpPr/>
              <p:nvPr/>
            </p:nvSpPr>
            <p:spPr>
              <a:xfrm>
                <a:off x="6708689" y="576000"/>
                <a:ext cx="252000" cy="19008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3" name="Obdélník 52"/>
              <p:cNvSpPr/>
              <p:nvPr/>
            </p:nvSpPr>
            <p:spPr>
              <a:xfrm>
                <a:off x="7209066" y="576000"/>
                <a:ext cx="252000" cy="19008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37" name="Skupina 36"/>
            <p:cNvGrpSpPr/>
            <p:nvPr/>
          </p:nvGrpSpPr>
          <p:grpSpPr>
            <a:xfrm>
              <a:off x="590623" y="2034633"/>
              <a:ext cx="3562964" cy="1890000"/>
              <a:chOff x="5700681" y="576000"/>
              <a:chExt cx="3562964" cy="1900800"/>
            </a:xfrm>
          </p:grpSpPr>
          <p:sp>
            <p:nvSpPr>
              <p:cNvPr id="38" name="Obdélník 37"/>
              <p:cNvSpPr/>
              <p:nvPr/>
            </p:nvSpPr>
            <p:spPr>
              <a:xfrm>
                <a:off x="5700681" y="576000"/>
                <a:ext cx="252000" cy="19008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9" name="Obdélník 38"/>
              <p:cNvSpPr/>
              <p:nvPr/>
            </p:nvSpPr>
            <p:spPr>
              <a:xfrm>
                <a:off x="7459874" y="576000"/>
                <a:ext cx="252000" cy="19008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0" name="Obdélník 39"/>
              <p:cNvSpPr/>
              <p:nvPr/>
            </p:nvSpPr>
            <p:spPr>
              <a:xfrm>
                <a:off x="7961573" y="576000"/>
                <a:ext cx="252000" cy="19008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1" name="Obdélník 40"/>
              <p:cNvSpPr/>
              <p:nvPr/>
            </p:nvSpPr>
            <p:spPr>
              <a:xfrm>
                <a:off x="8507066" y="576000"/>
                <a:ext cx="252000" cy="19008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2" name="Obdélník 41"/>
              <p:cNvSpPr/>
              <p:nvPr/>
            </p:nvSpPr>
            <p:spPr>
              <a:xfrm>
                <a:off x="9011645" y="576000"/>
                <a:ext cx="252000" cy="19008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3" name="Obdélník 42"/>
              <p:cNvSpPr/>
              <p:nvPr/>
            </p:nvSpPr>
            <p:spPr>
              <a:xfrm>
                <a:off x="6201058" y="576000"/>
                <a:ext cx="252000" cy="19008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4" name="Obdélník 43"/>
              <p:cNvSpPr/>
              <p:nvPr/>
            </p:nvSpPr>
            <p:spPr>
              <a:xfrm>
                <a:off x="6708689" y="576000"/>
                <a:ext cx="252000" cy="19008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5" name="Obdélník 44"/>
              <p:cNvSpPr/>
              <p:nvPr/>
            </p:nvSpPr>
            <p:spPr>
              <a:xfrm>
                <a:off x="7209066" y="576000"/>
                <a:ext cx="252000" cy="19008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sp>
        <p:nvSpPr>
          <p:cNvPr id="54" name="Zástupný symbol pro obsah 9"/>
          <p:cNvSpPr txBox="1">
            <a:spLocks/>
          </p:cNvSpPr>
          <p:nvPr/>
        </p:nvSpPr>
        <p:spPr>
          <a:xfrm>
            <a:off x="3772367" y="1591181"/>
            <a:ext cx="3824746" cy="309943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 smtClean="0">
                <a:solidFill>
                  <a:srgbClr val="FFFFFF"/>
                </a:solidFill>
              </a:rPr>
              <a:t>Histogram</a:t>
            </a: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55" name="Zástupný symbol pro obsah 9"/>
          <p:cNvSpPr txBox="1">
            <a:spLocks/>
          </p:cNvSpPr>
          <p:nvPr/>
        </p:nvSpPr>
        <p:spPr>
          <a:xfrm>
            <a:off x="92382" y="1607776"/>
            <a:ext cx="3024000" cy="309943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dirty="0" smtClean="0">
                <a:solidFill>
                  <a:srgbClr val="FFFFFF"/>
                </a:solidFill>
              </a:rPr>
              <a:t>Originální obrázek</a:t>
            </a:r>
            <a:endParaRPr lang="en-GB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78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u"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 smtClean="0"/>
              <a:t>Histogram</a:t>
            </a:r>
            <a:r>
              <a:rPr lang="cs-CZ" sz="3800" dirty="0" smtClean="0"/>
              <a:t> – Rekonstrukce obrazu</a:t>
            </a:r>
            <a:endParaRPr lang="en-GB" sz="3800" dirty="0"/>
          </a:p>
        </p:txBody>
      </p:sp>
      <p:pic>
        <p:nvPicPr>
          <p:cNvPr id="57" name="Obrázek 5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65" y="2254339"/>
            <a:ext cx="2563232" cy="1922424"/>
          </a:xfrm>
          <a:prstGeom prst="rect">
            <a:avLst/>
          </a:prstGeom>
        </p:spPr>
      </p:pic>
      <p:pic>
        <p:nvPicPr>
          <p:cNvPr id="58" name="Obrázek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4913" y="2561873"/>
            <a:ext cx="2372211" cy="1390307"/>
          </a:xfrm>
          <a:prstGeom prst="rect">
            <a:avLst/>
          </a:prstGeom>
        </p:spPr>
      </p:pic>
      <p:sp>
        <p:nvSpPr>
          <p:cNvPr id="59" name="Zástupný symbol pro obsah 9"/>
          <p:cNvSpPr txBox="1">
            <a:spLocks/>
          </p:cNvSpPr>
          <p:nvPr/>
        </p:nvSpPr>
        <p:spPr>
          <a:xfrm>
            <a:off x="3394913" y="2143597"/>
            <a:ext cx="2372211" cy="343135"/>
          </a:xfrm>
          <a:prstGeom prst="rect">
            <a:avLst/>
          </a:prstGeom>
        </p:spPr>
        <p:txBody>
          <a:bodyPr vert="horz" lIns="45720" tIns="45720" rIns="45720" bIns="45720" rtlCol="0" anchor="b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 smtClean="0">
                <a:solidFill>
                  <a:srgbClr val="FFFFFF"/>
                </a:solidFill>
              </a:rPr>
              <a:t>Histogram</a:t>
            </a:r>
            <a:endParaRPr lang="en-GB" sz="2000" dirty="0">
              <a:solidFill>
                <a:srgbClr val="FFFFFF"/>
              </a:solidFill>
            </a:endParaRPr>
          </a:p>
        </p:txBody>
      </p:sp>
      <p:pic>
        <p:nvPicPr>
          <p:cNvPr id="60" name="Obrázek 5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217" y="4840897"/>
            <a:ext cx="2557601" cy="1918201"/>
          </a:xfrm>
          <a:prstGeom prst="rect">
            <a:avLst/>
          </a:prstGeom>
        </p:spPr>
      </p:pic>
      <p:pic>
        <p:nvPicPr>
          <p:cNvPr id="61" name="Obrázek 6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9743" y="2254339"/>
            <a:ext cx="2563232" cy="1902164"/>
          </a:xfrm>
          <a:prstGeom prst="rect">
            <a:avLst/>
          </a:prstGeom>
        </p:spPr>
      </p:pic>
      <p:cxnSp>
        <p:nvCxnSpPr>
          <p:cNvPr id="62" name="Přímá spojnice se šipkou 61"/>
          <p:cNvCxnSpPr/>
          <p:nvPr/>
        </p:nvCxnSpPr>
        <p:spPr>
          <a:xfrm>
            <a:off x="5882693" y="3252737"/>
            <a:ext cx="503301" cy="4770"/>
          </a:xfrm>
          <a:prstGeom prst="straightConnector1">
            <a:avLst/>
          </a:prstGeom>
          <a:ln w="63500">
            <a:solidFill>
              <a:srgbClr val="1482A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Přímá spojnice se šipkou 62"/>
          <p:cNvCxnSpPr/>
          <p:nvPr/>
        </p:nvCxnSpPr>
        <p:spPr>
          <a:xfrm>
            <a:off x="4577549" y="4129216"/>
            <a:ext cx="6942" cy="534644"/>
          </a:xfrm>
          <a:prstGeom prst="straightConnector1">
            <a:avLst/>
          </a:prstGeom>
          <a:ln w="63500">
            <a:solidFill>
              <a:srgbClr val="1482A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nice se šipkou 63"/>
          <p:cNvCxnSpPr/>
          <p:nvPr/>
        </p:nvCxnSpPr>
        <p:spPr>
          <a:xfrm flipH="1" flipV="1">
            <a:off x="2715028" y="3255810"/>
            <a:ext cx="564316" cy="7202"/>
          </a:xfrm>
          <a:prstGeom prst="straightConnector1">
            <a:avLst/>
          </a:prstGeom>
          <a:ln w="63500">
            <a:solidFill>
              <a:srgbClr val="1482A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18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u"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 smtClean="0"/>
              <a:t>Histogram</a:t>
            </a:r>
            <a:r>
              <a:rPr lang="cs-CZ" sz="3800" dirty="0" smtClean="0"/>
              <a:t> – Dynamický rozsah</a:t>
            </a:r>
            <a:endParaRPr lang="en-GB" sz="3800" dirty="0"/>
          </a:p>
        </p:txBody>
      </p:sp>
      <p:pic>
        <p:nvPicPr>
          <p:cNvPr id="30" name="Obrázek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1443" y="4939905"/>
            <a:ext cx="2002161" cy="1047276"/>
          </a:xfrm>
          <a:prstGeom prst="rect">
            <a:avLst/>
          </a:prstGeom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664" y="2565025"/>
            <a:ext cx="2359152" cy="1769364"/>
          </a:xfrm>
          <a:prstGeom prst="rect">
            <a:avLst/>
          </a:prstGeom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664" y="2564453"/>
            <a:ext cx="2359152" cy="1769364"/>
          </a:xfrm>
          <a:prstGeom prst="rect">
            <a:avLst/>
          </a:prstGeom>
        </p:spPr>
      </p:pic>
      <p:pic>
        <p:nvPicPr>
          <p:cNvPr id="34" name="Obrázek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993" y="2958869"/>
            <a:ext cx="1939495" cy="1136700"/>
          </a:xfrm>
          <a:prstGeom prst="rect">
            <a:avLst/>
          </a:prstGeom>
        </p:spPr>
      </p:pic>
      <p:pic>
        <p:nvPicPr>
          <p:cNvPr id="35" name="Obrázek 3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242" y="2565025"/>
            <a:ext cx="2359152" cy="1769364"/>
          </a:xfrm>
          <a:prstGeom prst="rect">
            <a:avLst/>
          </a:prstGeom>
        </p:spPr>
      </p:pic>
      <p:pic>
        <p:nvPicPr>
          <p:cNvPr id="36" name="Obrázek 3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664" y="2564453"/>
            <a:ext cx="2359152" cy="1769364"/>
          </a:xfrm>
          <a:prstGeom prst="rect">
            <a:avLst/>
          </a:prstGeom>
        </p:spPr>
      </p:pic>
      <p:sp>
        <p:nvSpPr>
          <p:cNvPr id="37" name="Zástupný symbol pro obsah 9"/>
          <p:cNvSpPr txBox="1">
            <a:spLocks/>
          </p:cNvSpPr>
          <p:nvPr/>
        </p:nvSpPr>
        <p:spPr>
          <a:xfrm>
            <a:off x="2541224" y="2564454"/>
            <a:ext cx="1822931" cy="257351"/>
          </a:xfrm>
          <a:prstGeom prst="rect">
            <a:avLst/>
          </a:prstGeom>
        </p:spPr>
        <p:txBody>
          <a:bodyPr vert="horz" lIns="34290" tIns="34290" rIns="34290" bIns="34290" rtlCol="0" anchor="b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500" dirty="0" err="1" smtClean="0">
                <a:solidFill>
                  <a:srgbClr val="FFFFFF"/>
                </a:solidFill>
              </a:rPr>
              <a:t>Orig</a:t>
            </a:r>
            <a:r>
              <a:rPr lang="cs-CZ" sz="1500" dirty="0" err="1" smtClean="0">
                <a:solidFill>
                  <a:srgbClr val="FFFFFF"/>
                </a:solidFill>
              </a:rPr>
              <a:t>inál</a:t>
            </a:r>
            <a:endParaRPr lang="en-GB" sz="1500" dirty="0">
              <a:solidFill>
                <a:srgbClr val="FFFFFF"/>
              </a:solidFill>
            </a:endParaRPr>
          </a:p>
        </p:txBody>
      </p:sp>
      <p:grpSp>
        <p:nvGrpSpPr>
          <p:cNvPr id="38" name="Skupina 37"/>
          <p:cNvGrpSpPr/>
          <p:nvPr/>
        </p:nvGrpSpPr>
        <p:grpSpPr>
          <a:xfrm>
            <a:off x="2541223" y="2564454"/>
            <a:ext cx="2000785" cy="1530056"/>
            <a:chOff x="6741156" y="2011931"/>
            <a:chExt cx="2667713" cy="2040075"/>
          </a:xfrm>
        </p:grpSpPr>
        <p:pic>
          <p:nvPicPr>
            <p:cNvPr id="39" name="Obrázek 3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8544" y="2537531"/>
              <a:ext cx="2600325" cy="1514475"/>
            </a:xfrm>
            <a:prstGeom prst="rect">
              <a:avLst/>
            </a:prstGeom>
          </p:spPr>
        </p:pic>
        <p:sp>
          <p:nvSpPr>
            <p:cNvPr id="40" name="Zástupný symbol pro obsah 9"/>
            <p:cNvSpPr txBox="1">
              <a:spLocks/>
            </p:cNvSpPr>
            <p:nvPr/>
          </p:nvSpPr>
          <p:spPr>
            <a:xfrm>
              <a:off x="6741156" y="2011931"/>
              <a:ext cx="2430575" cy="343135"/>
            </a:xfrm>
            <a:prstGeom prst="rect">
              <a:avLst/>
            </a:prstGeom>
          </p:spPr>
          <p:txBody>
            <a:bodyPr vert="horz" lIns="34290" tIns="34290" rIns="34290" bIns="34290" rtlCol="0" anchor="b">
              <a:no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500" dirty="0">
                  <a:solidFill>
                    <a:srgbClr val="FFFFFF"/>
                  </a:solidFill>
                </a:rPr>
                <a:t>Histogram stretching</a:t>
              </a:r>
            </a:p>
          </p:txBody>
        </p:sp>
      </p:grpSp>
      <p:sp>
        <p:nvSpPr>
          <p:cNvPr id="41" name="Zástupný symbol pro obsah 9"/>
          <p:cNvSpPr txBox="1">
            <a:spLocks/>
          </p:cNvSpPr>
          <p:nvPr/>
        </p:nvSpPr>
        <p:spPr>
          <a:xfrm>
            <a:off x="2541224" y="4099234"/>
            <a:ext cx="1989264" cy="302041"/>
          </a:xfrm>
          <a:prstGeom prst="rect">
            <a:avLst/>
          </a:prstGeom>
        </p:spPr>
        <p:txBody>
          <a:bodyPr vert="horz" lIns="34290" tIns="34290" rIns="34290" bIns="34290" rtlCol="0" anchor="b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500" dirty="0" smtClean="0">
                <a:solidFill>
                  <a:srgbClr val="FFFFFF"/>
                </a:solidFill>
              </a:rPr>
              <a:t>Velký d</a:t>
            </a:r>
            <a:r>
              <a:rPr lang="en-GB" sz="1500" dirty="0" err="1" smtClean="0">
                <a:solidFill>
                  <a:srgbClr val="FFFFFF"/>
                </a:solidFill>
              </a:rPr>
              <a:t>ynamic</a:t>
            </a:r>
            <a:r>
              <a:rPr lang="cs-CZ" sz="1500" dirty="0" err="1" smtClean="0">
                <a:solidFill>
                  <a:srgbClr val="FFFFFF"/>
                </a:solidFill>
              </a:rPr>
              <a:t>ký</a:t>
            </a:r>
            <a:r>
              <a:rPr lang="cs-CZ" sz="1500" dirty="0" smtClean="0">
                <a:solidFill>
                  <a:srgbClr val="FFFFFF"/>
                </a:solidFill>
              </a:rPr>
              <a:t> rozsah</a:t>
            </a:r>
            <a:endParaRPr lang="en-GB" sz="1500" dirty="0">
              <a:solidFill>
                <a:srgbClr val="FFFFFF"/>
              </a:solidFill>
            </a:endParaRPr>
          </a:p>
        </p:txBody>
      </p:sp>
      <p:grpSp>
        <p:nvGrpSpPr>
          <p:cNvPr id="42" name="Skupina 41"/>
          <p:cNvGrpSpPr/>
          <p:nvPr/>
        </p:nvGrpSpPr>
        <p:grpSpPr>
          <a:xfrm>
            <a:off x="7023047" y="2564453"/>
            <a:ext cx="2073956" cy="1691216"/>
            <a:chOff x="9426724" y="1761153"/>
            <a:chExt cx="2765275" cy="2254954"/>
          </a:xfrm>
        </p:grpSpPr>
        <p:pic>
          <p:nvPicPr>
            <p:cNvPr id="43" name="Obrázek 4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90452" y="2297862"/>
              <a:ext cx="2590800" cy="1524000"/>
            </a:xfrm>
            <a:prstGeom prst="rect">
              <a:avLst/>
            </a:prstGeom>
          </p:spPr>
        </p:pic>
        <p:sp>
          <p:nvSpPr>
            <p:cNvPr id="44" name="Zástupný symbol pro obsah 9"/>
            <p:cNvSpPr txBox="1">
              <a:spLocks/>
            </p:cNvSpPr>
            <p:nvPr/>
          </p:nvSpPr>
          <p:spPr>
            <a:xfrm>
              <a:off x="9426724" y="1761153"/>
              <a:ext cx="2765275" cy="343135"/>
            </a:xfrm>
            <a:prstGeom prst="rect">
              <a:avLst/>
            </a:prstGeom>
          </p:spPr>
          <p:txBody>
            <a:bodyPr vert="horz" lIns="34290" tIns="34290" rIns="34290" bIns="34290" rtlCol="0" anchor="b">
              <a:no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1500" dirty="0" smtClean="0">
                  <a:solidFill>
                    <a:srgbClr val="FFFFFF"/>
                  </a:solidFill>
                </a:rPr>
                <a:t>Krátká expozice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45" name="Zástupný symbol pro obsah 9"/>
            <p:cNvSpPr txBox="1">
              <a:spLocks/>
            </p:cNvSpPr>
            <p:nvPr/>
          </p:nvSpPr>
          <p:spPr>
            <a:xfrm>
              <a:off x="9490450" y="3672972"/>
              <a:ext cx="2496917" cy="343135"/>
            </a:xfrm>
            <a:prstGeom prst="rect">
              <a:avLst/>
            </a:prstGeom>
          </p:spPr>
          <p:txBody>
            <a:bodyPr vert="horz" lIns="34290" tIns="34290" rIns="34290" bIns="34290" rtlCol="0" anchor="b">
              <a:no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5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6" name="Skupina 45"/>
          <p:cNvGrpSpPr/>
          <p:nvPr/>
        </p:nvGrpSpPr>
        <p:grpSpPr>
          <a:xfrm>
            <a:off x="7029723" y="2564451"/>
            <a:ext cx="2073956" cy="1836824"/>
            <a:chOff x="9426724" y="4271960"/>
            <a:chExt cx="2765275" cy="2449101"/>
          </a:xfrm>
        </p:grpSpPr>
        <p:pic>
          <p:nvPicPr>
            <p:cNvPr id="47" name="Obrázek 4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60246" y="4804760"/>
              <a:ext cx="2592000" cy="1504117"/>
            </a:xfrm>
            <a:prstGeom prst="rect">
              <a:avLst/>
            </a:prstGeom>
          </p:spPr>
        </p:pic>
        <p:sp>
          <p:nvSpPr>
            <p:cNvPr id="48" name="Zástupný symbol pro obsah 9"/>
            <p:cNvSpPr txBox="1">
              <a:spLocks/>
            </p:cNvSpPr>
            <p:nvPr/>
          </p:nvSpPr>
          <p:spPr>
            <a:xfrm>
              <a:off x="9426724" y="4271960"/>
              <a:ext cx="2765275" cy="343135"/>
            </a:xfrm>
            <a:prstGeom prst="rect">
              <a:avLst/>
            </a:prstGeom>
          </p:spPr>
          <p:txBody>
            <a:bodyPr vert="horz" lIns="34290" tIns="34290" rIns="34290" bIns="34290" rtlCol="0" anchor="b">
              <a:no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1500" dirty="0" smtClean="0">
                  <a:solidFill>
                    <a:srgbClr val="FFFFFF"/>
                  </a:solidFill>
                </a:rPr>
                <a:t>Dlouhá expozice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49" name="Zástupný symbol pro obsah 9"/>
            <p:cNvSpPr txBox="1">
              <a:spLocks/>
            </p:cNvSpPr>
            <p:nvPr/>
          </p:nvSpPr>
          <p:spPr>
            <a:xfrm>
              <a:off x="9460592" y="6377926"/>
              <a:ext cx="2611759" cy="343135"/>
            </a:xfrm>
            <a:prstGeom prst="rect">
              <a:avLst/>
            </a:prstGeom>
          </p:spPr>
          <p:txBody>
            <a:bodyPr vert="horz" lIns="34290" tIns="34290" rIns="34290" bIns="34290" rtlCol="0" anchor="b">
              <a:no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1500" dirty="0" smtClean="0">
                  <a:solidFill>
                    <a:srgbClr val="FFFFFF"/>
                  </a:solidFill>
                </a:rPr>
                <a:t>Malý dynamický</a:t>
              </a:r>
              <a:r>
                <a:rPr lang="en-GB" sz="1500" dirty="0" smtClean="0">
                  <a:solidFill>
                    <a:srgbClr val="FFFFFF"/>
                  </a:solidFill>
                </a:rPr>
                <a:t> </a:t>
              </a:r>
              <a:r>
                <a:rPr lang="cs-CZ" sz="1500" dirty="0" smtClean="0">
                  <a:solidFill>
                    <a:srgbClr val="FFFFFF"/>
                  </a:solidFill>
                </a:rPr>
                <a:t>rozsah</a:t>
              </a:r>
              <a:endParaRPr lang="en-GB" sz="15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50" name="Obrázek 49"/>
          <p:cNvPicPr>
            <a:picLocks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7264" y="4939905"/>
            <a:ext cx="1917000" cy="864000"/>
          </a:xfrm>
          <a:prstGeom prst="rect">
            <a:avLst/>
          </a:prstGeom>
        </p:spPr>
      </p:pic>
      <p:pic>
        <p:nvPicPr>
          <p:cNvPr id="51" name="Obrázek 50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0207" y="4576376"/>
            <a:ext cx="2428376" cy="1618917"/>
          </a:xfrm>
          <a:prstGeom prst="rect">
            <a:avLst/>
          </a:prstGeom>
        </p:spPr>
      </p:pic>
      <p:pic>
        <p:nvPicPr>
          <p:cNvPr id="52" name="Obrázek 51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0209" y="4576377"/>
            <a:ext cx="2428375" cy="1618916"/>
          </a:xfrm>
          <a:prstGeom prst="rect">
            <a:avLst/>
          </a:prstGeom>
        </p:spPr>
      </p:pic>
      <p:sp>
        <p:nvSpPr>
          <p:cNvPr id="53" name="Zástupný symbol pro obsah 9"/>
          <p:cNvSpPr txBox="1">
            <a:spLocks/>
          </p:cNvSpPr>
          <p:nvPr/>
        </p:nvSpPr>
        <p:spPr>
          <a:xfrm>
            <a:off x="4641443" y="4580643"/>
            <a:ext cx="1942343" cy="257351"/>
          </a:xfrm>
          <a:prstGeom prst="rect">
            <a:avLst/>
          </a:prstGeom>
        </p:spPr>
        <p:txBody>
          <a:bodyPr vert="horz" lIns="34290" tIns="34290" rIns="34290" bIns="34290" rtlCol="0" anchor="b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500" dirty="0" err="1" smtClean="0">
                <a:solidFill>
                  <a:srgbClr val="FFFFFF"/>
                </a:solidFill>
              </a:rPr>
              <a:t>Orig</a:t>
            </a:r>
            <a:r>
              <a:rPr lang="cs-CZ" sz="1500" dirty="0" err="1" smtClean="0">
                <a:solidFill>
                  <a:srgbClr val="FFFFFF"/>
                </a:solidFill>
              </a:rPr>
              <a:t>inál</a:t>
            </a:r>
            <a:endParaRPr lang="en-GB" sz="1500" dirty="0">
              <a:solidFill>
                <a:srgbClr val="FFFFFF"/>
              </a:solidFill>
            </a:endParaRPr>
          </a:p>
        </p:txBody>
      </p:sp>
      <p:sp>
        <p:nvSpPr>
          <p:cNvPr id="54" name="Zástupný symbol pro obsah 9"/>
          <p:cNvSpPr txBox="1">
            <a:spLocks/>
          </p:cNvSpPr>
          <p:nvPr/>
        </p:nvSpPr>
        <p:spPr>
          <a:xfrm>
            <a:off x="4641443" y="4575804"/>
            <a:ext cx="1942343" cy="257351"/>
          </a:xfrm>
          <a:prstGeom prst="rect">
            <a:avLst/>
          </a:prstGeom>
        </p:spPr>
        <p:txBody>
          <a:bodyPr vert="horz" lIns="34290" tIns="34290" rIns="34290" bIns="34290" rtlCol="0" anchor="b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500" dirty="0" smtClean="0">
                <a:solidFill>
                  <a:srgbClr val="FFFFFF"/>
                </a:solidFill>
              </a:rPr>
              <a:t>Odstranění pozadí</a:t>
            </a:r>
            <a:endParaRPr lang="en-GB" sz="1500" dirty="0">
              <a:solidFill>
                <a:srgbClr val="FFFFFF"/>
              </a:solidFill>
            </a:endParaRPr>
          </a:p>
        </p:txBody>
      </p:sp>
      <p:sp>
        <p:nvSpPr>
          <p:cNvPr id="55" name="Obdélník s odříznutými rohy na opačné straně 54"/>
          <p:cNvSpPr/>
          <p:nvPr/>
        </p:nvSpPr>
        <p:spPr>
          <a:xfrm>
            <a:off x="7272068" y="11188"/>
            <a:ext cx="1871932" cy="1306902"/>
          </a:xfrm>
          <a:prstGeom prst="snip2DiagRect">
            <a:avLst/>
          </a:prstGeom>
          <a:solidFill>
            <a:srgbClr val="70A01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ImageJ: </a:t>
            </a:r>
          </a:p>
          <a:p>
            <a:pPr algn="ctr"/>
            <a:r>
              <a:rPr lang="en-GB" sz="1400" dirty="0"/>
              <a:t>Image → Adjust → Brightness/Contrast </a:t>
            </a:r>
          </a:p>
        </p:txBody>
      </p:sp>
    </p:spTree>
    <p:extLst>
      <p:ext uri="{BB962C8B-B14F-4D97-AF65-F5344CB8AC3E}">
        <p14:creationId xmlns:p14="http://schemas.microsoft.com/office/powerpoint/2010/main" val="167745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u"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1" grpId="0"/>
      <p:bldP spid="53" grpId="0"/>
      <p:bldP spid="53" grpId="1"/>
      <p:bldP spid="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Obrázek 3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086" y="4780330"/>
            <a:ext cx="1537628" cy="176019"/>
          </a:xfrm>
          <a:prstGeom prst="rect">
            <a:avLst/>
          </a:prstGeom>
        </p:spPr>
      </p:pic>
      <p:pic>
        <p:nvPicPr>
          <p:cNvPr id="34" name="Obrázek 3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113" y="2923135"/>
            <a:ext cx="720737" cy="2233010"/>
          </a:xfrm>
          <a:prstGeom prst="rect">
            <a:avLst/>
          </a:prstGeom>
        </p:spPr>
      </p:pic>
      <p:sp>
        <p:nvSpPr>
          <p:cNvPr id="35" name="Nadpis 8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GB" dirty="0" smtClean="0"/>
              <a:t>Histogram &amp; LUT</a:t>
            </a:r>
            <a:r>
              <a:rPr lang="en-GB" sz="3800" dirty="0" smtClean="0"/>
              <a:t> – lookup table</a:t>
            </a:r>
            <a:endParaRPr lang="en-GB" sz="3800" dirty="0"/>
          </a:p>
        </p:txBody>
      </p:sp>
      <p:sp>
        <p:nvSpPr>
          <p:cNvPr id="36" name="Zástupný symbol pro obsah 9"/>
          <p:cNvSpPr>
            <a:spLocks noGrp="1"/>
          </p:cNvSpPr>
          <p:nvPr>
            <p:ph idx="1"/>
          </p:nvPr>
        </p:nvSpPr>
        <p:spPr>
          <a:xfrm>
            <a:off x="194400" y="2248260"/>
            <a:ext cx="8765246" cy="276132"/>
          </a:xfrm>
        </p:spPr>
        <p:txBody>
          <a:bodyPr>
            <a:noAutofit/>
          </a:bodyPr>
          <a:lstStyle/>
          <a:p>
            <a:r>
              <a:rPr lang="cs-CZ" dirty="0" smtClean="0">
                <a:solidFill>
                  <a:srgbClr val="FFFFFF"/>
                </a:solidFill>
              </a:rPr>
              <a:t>Jak</a:t>
            </a:r>
            <a:r>
              <a:rPr lang="en-GB" dirty="0" smtClean="0">
                <a:solidFill>
                  <a:srgbClr val="FFFFFF"/>
                </a:solidFill>
              </a:rPr>
              <a:t> LUT </a:t>
            </a:r>
            <a:r>
              <a:rPr lang="cs-CZ" dirty="0" smtClean="0">
                <a:solidFill>
                  <a:srgbClr val="FFFFFF"/>
                </a:solidFill>
              </a:rPr>
              <a:t>funguje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7" name="Zástupný symbol pro obsah 9"/>
          <p:cNvSpPr txBox="1">
            <a:spLocks/>
          </p:cNvSpPr>
          <p:nvPr/>
        </p:nvSpPr>
        <p:spPr>
          <a:xfrm>
            <a:off x="4999188" y="4956349"/>
            <a:ext cx="1521450" cy="22903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350" dirty="0" smtClean="0"/>
              <a:t>Intenzita na vstupu</a:t>
            </a:r>
            <a:endParaRPr lang="en-GB" sz="1350" dirty="0"/>
          </a:p>
        </p:txBody>
      </p:sp>
      <p:pic>
        <p:nvPicPr>
          <p:cNvPr id="38" name="Obrázek 3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400" y="3925709"/>
            <a:ext cx="1403130" cy="1259672"/>
          </a:xfrm>
          <a:prstGeom prst="rect">
            <a:avLst/>
          </a:prstGeom>
        </p:spPr>
      </p:pic>
      <p:pic>
        <p:nvPicPr>
          <p:cNvPr id="39" name="Obrázek 3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7549" y="3925709"/>
            <a:ext cx="1316105" cy="1259672"/>
          </a:xfrm>
          <a:prstGeom prst="rect">
            <a:avLst/>
          </a:prstGeom>
        </p:spPr>
      </p:pic>
      <p:pic>
        <p:nvPicPr>
          <p:cNvPr id="40" name="Obrázek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5472" y="2972420"/>
            <a:ext cx="1844417" cy="1806049"/>
          </a:xfrm>
          <a:prstGeom prst="rect">
            <a:avLst/>
          </a:prstGeom>
        </p:spPr>
      </p:pic>
      <p:cxnSp>
        <p:nvCxnSpPr>
          <p:cNvPr id="41" name="Pravoúhlá spojnice 40"/>
          <p:cNvCxnSpPr/>
          <p:nvPr/>
        </p:nvCxnSpPr>
        <p:spPr>
          <a:xfrm>
            <a:off x="600206" y="4546811"/>
            <a:ext cx="1261232" cy="485237"/>
          </a:xfrm>
          <a:prstGeom prst="bentConnector3">
            <a:avLst>
              <a:gd name="adj1" fmla="val 79383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Obrázek 4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7492" y="2949653"/>
            <a:ext cx="1872725" cy="1846807"/>
          </a:xfrm>
          <a:prstGeom prst="rect">
            <a:avLst/>
          </a:prstGeom>
        </p:spPr>
      </p:pic>
      <p:cxnSp>
        <p:nvCxnSpPr>
          <p:cNvPr id="43" name="Pravoúhlá spojnice 42"/>
          <p:cNvCxnSpPr/>
          <p:nvPr/>
        </p:nvCxnSpPr>
        <p:spPr>
          <a:xfrm flipV="1">
            <a:off x="2507226" y="4555545"/>
            <a:ext cx="504031" cy="476503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Obrázek 4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5250" y="4669707"/>
            <a:ext cx="136167" cy="119722"/>
          </a:xfrm>
          <a:prstGeom prst="rect">
            <a:avLst/>
          </a:prstGeom>
        </p:spPr>
      </p:pic>
      <p:pic>
        <p:nvPicPr>
          <p:cNvPr id="45" name="Obrázek 4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3135" y="4757025"/>
            <a:ext cx="145972" cy="134454"/>
          </a:xfrm>
          <a:prstGeom prst="rect">
            <a:avLst/>
          </a:prstGeom>
        </p:spPr>
      </p:pic>
      <p:sp>
        <p:nvSpPr>
          <p:cNvPr id="46" name="Zástupný symbol pro obsah 9"/>
          <p:cNvSpPr txBox="1">
            <a:spLocks/>
          </p:cNvSpPr>
          <p:nvPr/>
        </p:nvSpPr>
        <p:spPr>
          <a:xfrm rot="16200000">
            <a:off x="3954359" y="3883474"/>
            <a:ext cx="1643133" cy="247054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350" dirty="0" smtClean="0"/>
              <a:t>Intenzita na výstupu</a:t>
            </a:r>
            <a:endParaRPr lang="en-GB" sz="1350" dirty="0"/>
          </a:p>
        </p:txBody>
      </p:sp>
      <p:sp>
        <p:nvSpPr>
          <p:cNvPr id="47" name="Zástupný symbol pro obsah 9"/>
          <p:cNvSpPr txBox="1">
            <a:spLocks/>
          </p:cNvSpPr>
          <p:nvPr/>
        </p:nvSpPr>
        <p:spPr>
          <a:xfrm>
            <a:off x="6534875" y="4754796"/>
            <a:ext cx="427301" cy="215168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/>
              <a:t>255</a:t>
            </a:r>
          </a:p>
        </p:txBody>
      </p:sp>
      <p:sp>
        <p:nvSpPr>
          <p:cNvPr id="48" name="Zástupný symbol pro obsah 9"/>
          <p:cNvSpPr txBox="1">
            <a:spLocks/>
          </p:cNvSpPr>
          <p:nvPr/>
        </p:nvSpPr>
        <p:spPr>
          <a:xfrm>
            <a:off x="4732561" y="4736501"/>
            <a:ext cx="427301" cy="215168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/>
              <a:t>0</a:t>
            </a:r>
          </a:p>
        </p:txBody>
      </p:sp>
      <p:pic>
        <p:nvPicPr>
          <p:cNvPr id="49" name="Obrázek 4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204549" y="3866240"/>
            <a:ext cx="1537628" cy="176019"/>
          </a:xfrm>
          <a:prstGeom prst="rect">
            <a:avLst/>
          </a:prstGeom>
        </p:spPr>
      </p:pic>
      <p:pic>
        <p:nvPicPr>
          <p:cNvPr id="50" name="Obrázek 49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347" y="2315251"/>
            <a:ext cx="1688510" cy="16885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1" name="Obrázek 50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5229" y="4159390"/>
            <a:ext cx="1688510" cy="16885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2" name="Obrázek 51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201005" y="3869785"/>
            <a:ext cx="1535776" cy="167072"/>
          </a:xfrm>
          <a:prstGeom prst="rect">
            <a:avLst/>
          </a:prstGeom>
        </p:spPr>
      </p:pic>
      <p:sp>
        <p:nvSpPr>
          <p:cNvPr id="53" name="Zástupný symbol pro obsah 9"/>
          <p:cNvSpPr txBox="1">
            <a:spLocks/>
          </p:cNvSpPr>
          <p:nvPr/>
        </p:nvSpPr>
        <p:spPr>
          <a:xfrm>
            <a:off x="4659633" y="2982697"/>
            <a:ext cx="427301" cy="215168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/>
              <a:t>255</a:t>
            </a:r>
          </a:p>
        </p:txBody>
      </p:sp>
      <p:pic>
        <p:nvPicPr>
          <p:cNvPr id="54" name="Obrázek 5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108" y="3136153"/>
            <a:ext cx="5666" cy="5666"/>
          </a:xfrm>
          <a:prstGeom prst="rect">
            <a:avLst/>
          </a:prstGeom>
        </p:spPr>
      </p:pic>
      <p:pic>
        <p:nvPicPr>
          <p:cNvPr id="55" name="Obrázek 5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108" y="3136153"/>
            <a:ext cx="5666" cy="5666"/>
          </a:xfrm>
          <a:prstGeom prst="rect">
            <a:avLst/>
          </a:prstGeom>
        </p:spPr>
      </p:pic>
      <p:pic>
        <p:nvPicPr>
          <p:cNvPr id="56" name="Obrázek 5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108" y="3136153"/>
            <a:ext cx="5666" cy="5666"/>
          </a:xfrm>
          <a:prstGeom prst="rect">
            <a:avLst/>
          </a:prstGeom>
        </p:spPr>
      </p:pic>
      <p:pic>
        <p:nvPicPr>
          <p:cNvPr id="57" name="Obrázek 5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108" y="3136153"/>
            <a:ext cx="5666" cy="5666"/>
          </a:xfrm>
          <a:prstGeom prst="rect">
            <a:avLst/>
          </a:prstGeom>
        </p:spPr>
      </p:pic>
      <p:pic>
        <p:nvPicPr>
          <p:cNvPr id="58" name="Obrázek 5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108" y="3136153"/>
            <a:ext cx="5666" cy="5666"/>
          </a:xfrm>
          <a:prstGeom prst="rect">
            <a:avLst/>
          </a:prstGeom>
        </p:spPr>
      </p:pic>
      <p:pic>
        <p:nvPicPr>
          <p:cNvPr id="59" name="Obrázek 5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108" y="3136153"/>
            <a:ext cx="5666" cy="5666"/>
          </a:xfrm>
          <a:prstGeom prst="rect">
            <a:avLst/>
          </a:prstGeom>
        </p:spPr>
      </p:pic>
      <p:pic>
        <p:nvPicPr>
          <p:cNvPr id="60" name="Obrázek 59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5229" y="4156534"/>
            <a:ext cx="1694629" cy="1694629"/>
          </a:xfrm>
          <a:prstGeom prst="rect">
            <a:avLst/>
          </a:prstGeom>
        </p:spPr>
      </p:pic>
      <p:sp>
        <p:nvSpPr>
          <p:cNvPr id="61" name="Obdélník s odříznutými rohy na opačné straně 60"/>
          <p:cNvSpPr/>
          <p:nvPr/>
        </p:nvSpPr>
        <p:spPr>
          <a:xfrm>
            <a:off x="7272068" y="0"/>
            <a:ext cx="1871932" cy="1306902"/>
          </a:xfrm>
          <a:prstGeom prst="snip2DiagRect">
            <a:avLst/>
          </a:prstGeom>
          <a:solidFill>
            <a:srgbClr val="70A01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ImageJ</a:t>
            </a:r>
            <a:r>
              <a:rPr lang="en-GB" sz="1600" dirty="0"/>
              <a:t>: </a:t>
            </a:r>
          </a:p>
          <a:p>
            <a:pPr algn="ctr"/>
            <a:r>
              <a:rPr lang="en-GB" sz="1600" dirty="0"/>
              <a:t>Image → Lookup Tables → Invert LUT/Green</a:t>
            </a:r>
          </a:p>
        </p:txBody>
      </p:sp>
    </p:spTree>
    <p:extLst>
      <p:ext uri="{BB962C8B-B14F-4D97-AF65-F5344CB8AC3E}">
        <p14:creationId xmlns:p14="http://schemas.microsoft.com/office/powerpoint/2010/main" val="144653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u"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Histogram &amp; LUT</a:t>
            </a:r>
            <a:r>
              <a:rPr lang="en-GB" sz="3800" dirty="0" smtClean="0"/>
              <a:t> – </a:t>
            </a:r>
            <a:r>
              <a:rPr lang="cs-CZ" sz="3800" dirty="0" smtClean="0"/>
              <a:t>Příklady</a:t>
            </a:r>
            <a:endParaRPr lang="en-GB" sz="38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466" y="4319870"/>
            <a:ext cx="2143208" cy="155256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1770" y="4321350"/>
            <a:ext cx="2143208" cy="1552560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870" y="4321350"/>
            <a:ext cx="2143208" cy="155256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1043" y="4321218"/>
            <a:ext cx="2139486" cy="154986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2643" y="4321350"/>
            <a:ext cx="2138959" cy="1549482"/>
          </a:xfrm>
          <a:prstGeom prst="rect">
            <a:avLst/>
          </a:prstGeom>
        </p:spPr>
      </p:pic>
      <p:grpSp>
        <p:nvGrpSpPr>
          <p:cNvPr id="2" name="Skupina 1"/>
          <p:cNvGrpSpPr/>
          <p:nvPr/>
        </p:nvGrpSpPr>
        <p:grpSpPr>
          <a:xfrm>
            <a:off x="401449" y="2552452"/>
            <a:ext cx="2039048" cy="1701144"/>
            <a:chOff x="364074" y="2260269"/>
            <a:chExt cx="2718730" cy="2268193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5618" y="2403715"/>
              <a:ext cx="1915903" cy="1889387"/>
            </a:xfrm>
            <a:prstGeom prst="rect">
              <a:avLst/>
            </a:prstGeom>
          </p:spPr>
        </p:pic>
        <p:sp>
          <p:nvSpPr>
            <p:cNvPr id="20" name="Zástupný symbol pro obsah 9"/>
            <p:cNvSpPr txBox="1">
              <a:spLocks/>
            </p:cNvSpPr>
            <p:nvPr/>
          </p:nvSpPr>
          <p:spPr>
            <a:xfrm>
              <a:off x="905894" y="4260524"/>
              <a:ext cx="1916367" cy="264572"/>
            </a:xfrm>
            <a:prstGeom prst="rect">
              <a:avLst/>
            </a:prstGeom>
          </p:spPr>
          <p:txBody>
            <a:bodyPr vert="horz" lIns="34290" tIns="34290" rIns="34290" bIns="34290" rtlCol="0">
              <a:no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1200" dirty="0" smtClean="0"/>
                <a:t>Vstup</a:t>
              </a:r>
              <a:endParaRPr lang="en-GB" sz="1200" dirty="0"/>
            </a:p>
          </p:txBody>
        </p:sp>
        <p:sp>
          <p:nvSpPr>
            <p:cNvPr id="21" name="Zástupný symbol pro obsah 9"/>
            <p:cNvSpPr txBox="1">
              <a:spLocks/>
            </p:cNvSpPr>
            <p:nvPr/>
          </p:nvSpPr>
          <p:spPr>
            <a:xfrm rot="16200000">
              <a:off x="-222094" y="3194729"/>
              <a:ext cx="1889389" cy="307359"/>
            </a:xfrm>
            <a:prstGeom prst="rect">
              <a:avLst/>
            </a:prstGeom>
          </p:spPr>
          <p:txBody>
            <a:bodyPr vert="horz" lIns="34290" tIns="34290" rIns="34290" bIns="34290" rtlCol="0">
              <a:no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1200" dirty="0" smtClean="0"/>
                <a:t>Výstup</a:t>
              </a:r>
              <a:endParaRPr lang="en-GB" sz="1200" dirty="0"/>
            </a:p>
          </p:txBody>
        </p:sp>
        <p:sp>
          <p:nvSpPr>
            <p:cNvPr id="22" name="Zástupný symbol pro obsah 9"/>
            <p:cNvSpPr txBox="1">
              <a:spLocks/>
            </p:cNvSpPr>
            <p:nvPr/>
          </p:nvSpPr>
          <p:spPr>
            <a:xfrm>
              <a:off x="2513069" y="4241571"/>
              <a:ext cx="569735" cy="286891"/>
            </a:xfrm>
            <a:prstGeom prst="rect">
              <a:avLst/>
            </a:prstGeom>
          </p:spPr>
          <p:txBody>
            <a:bodyPr vert="horz" lIns="34290" tIns="34290" rIns="34290" bIns="34290" rtlCol="0">
              <a:no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200" dirty="0"/>
                <a:t>255</a:t>
              </a:r>
            </a:p>
          </p:txBody>
        </p:sp>
        <p:sp>
          <p:nvSpPr>
            <p:cNvPr id="23" name="Zástupný symbol pro obsah 9"/>
            <p:cNvSpPr txBox="1">
              <a:spLocks/>
            </p:cNvSpPr>
            <p:nvPr/>
          </p:nvSpPr>
          <p:spPr>
            <a:xfrm>
              <a:off x="364074" y="2260269"/>
              <a:ext cx="569735" cy="286891"/>
            </a:xfrm>
            <a:prstGeom prst="rect">
              <a:avLst/>
            </a:prstGeom>
          </p:spPr>
          <p:txBody>
            <a:bodyPr vert="horz" lIns="34290" tIns="34290" rIns="34290" bIns="34290" rtlCol="0">
              <a:no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200" dirty="0"/>
                <a:t>255</a:t>
              </a:r>
            </a:p>
          </p:txBody>
        </p:sp>
        <p:sp>
          <p:nvSpPr>
            <p:cNvPr id="24" name="Zástupný symbol pro obsah 9"/>
            <p:cNvSpPr txBox="1">
              <a:spLocks/>
            </p:cNvSpPr>
            <p:nvPr/>
          </p:nvSpPr>
          <p:spPr>
            <a:xfrm>
              <a:off x="506849" y="4196443"/>
              <a:ext cx="569735" cy="286891"/>
            </a:xfrm>
            <a:prstGeom prst="rect">
              <a:avLst/>
            </a:prstGeom>
          </p:spPr>
          <p:txBody>
            <a:bodyPr vert="horz" lIns="34290" tIns="34290" rIns="34290" bIns="34290" rtlCol="0">
              <a:no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200" dirty="0"/>
                <a:t>0</a:t>
              </a:r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3429283" y="2552452"/>
            <a:ext cx="2029523" cy="1698620"/>
            <a:chOff x="4388234" y="2260269"/>
            <a:chExt cx="2706030" cy="2264827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60649" y="2403715"/>
              <a:ext cx="1925847" cy="1889387"/>
            </a:xfrm>
            <a:prstGeom prst="rect">
              <a:avLst/>
            </a:prstGeom>
          </p:spPr>
        </p:pic>
        <p:sp>
          <p:nvSpPr>
            <p:cNvPr id="25" name="Zástupný symbol pro obsah 9"/>
            <p:cNvSpPr txBox="1">
              <a:spLocks/>
            </p:cNvSpPr>
            <p:nvPr/>
          </p:nvSpPr>
          <p:spPr>
            <a:xfrm>
              <a:off x="4917354" y="4260524"/>
              <a:ext cx="1916367" cy="264572"/>
            </a:xfrm>
            <a:prstGeom prst="rect">
              <a:avLst/>
            </a:prstGeom>
          </p:spPr>
          <p:txBody>
            <a:bodyPr vert="horz" lIns="34290" tIns="34290" rIns="34290" bIns="34290" rtlCol="0">
              <a:no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1200" dirty="0" smtClean="0"/>
                <a:t>Vstup</a:t>
              </a:r>
              <a:endParaRPr lang="en-GB" sz="1200" dirty="0"/>
            </a:p>
          </p:txBody>
        </p:sp>
        <p:sp>
          <p:nvSpPr>
            <p:cNvPr id="26" name="Zástupný symbol pro obsah 9"/>
            <p:cNvSpPr txBox="1">
              <a:spLocks/>
            </p:cNvSpPr>
            <p:nvPr/>
          </p:nvSpPr>
          <p:spPr>
            <a:xfrm rot="16200000">
              <a:off x="3789366" y="3194729"/>
              <a:ext cx="1889389" cy="307359"/>
            </a:xfrm>
            <a:prstGeom prst="rect">
              <a:avLst/>
            </a:prstGeom>
          </p:spPr>
          <p:txBody>
            <a:bodyPr vert="horz" lIns="34290" tIns="34290" rIns="34290" bIns="34290" rtlCol="0">
              <a:no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1200" dirty="0" smtClean="0"/>
                <a:t>Výstup</a:t>
              </a:r>
              <a:endParaRPr lang="en-GB" sz="1200" dirty="0"/>
            </a:p>
          </p:txBody>
        </p:sp>
        <p:sp>
          <p:nvSpPr>
            <p:cNvPr id="27" name="Zástupný symbol pro obsah 9"/>
            <p:cNvSpPr txBox="1">
              <a:spLocks/>
            </p:cNvSpPr>
            <p:nvPr/>
          </p:nvSpPr>
          <p:spPr>
            <a:xfrm>
              <a:off x="6524529" y="4228871"/>
              <a:ext cx="569735" cy="286891"/>
            </a:xfrm>
            <a:prstGeom prst="rect">
              <a:avLst/>
            </a:prstGeom>
          </p:spPr>
          <p:txBody>
            <a:bodyPr vert="horz" lIns="34290" tIns="34290" rIns="34290" bIns="34290" rtlCol="0">
              <a:no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200" dirty="0"/>
                <a:t>255</a:t>
              </a:r>
            </a:p>
          </p:txBody>
        </p:sp>
        <p:sp>
          <p:nvSpPr>
            <p:cNvPr id="28" name="Zástupný symbol pro obsah 9"/>
            <p:cNvSpPr txBox="1">
              <a:spLocks/>
            </p:cNvSpPr>
            <p:nvPr/>
          </p:nvSpPr>
          <p:spPr>
            <a:xfrm>
              <a:off x="4388234" y="2260269"/>
              <a:ext cx="569735" cy="286891"/>
            </a:xfrm>
            <a:prstGeom prst="rect">
              <a:avLst/>
            </a:prstGeom>
          </p:spPr>
          <p:txBody>
            <a:bodyPr vert="horz" lIns="34290" tIns="34290" rIns="34290" bIns="34290" rtlCol="0">
              <a:no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200" dirty="0"/>
                <a:t>255</a:t>
              </a:r>
            </a:p>
          </p:txBody>
        </p:sp>
        <p:sp>
          <p:nvSpPr>
            <p:cNvPr id="29" name="Zástupný symbol pro obsah 9"/>
            <p:cNvSpPr txBox="1">
              <a:spLocks/>
            </p:cNvSpPr>
            <p:nvPr/>
          </p:nvSpPr>
          <p:spPr>
            <a:xfrm>
              <a:off x="4556409" y="4234543"/>
              <a:ext cx="569735" cy="286891"/>
            </a:xfrm>
            <a:prstGeom prst="rect">
              <a:avLst/>
            </a:prstGeom>
          </p:spPr>
          <p:txBody>
            <a:bodyPr vert="horz" lIns="34290" tIns="34290" rIns="34290" bIns="34290" rtlCol="0">
              <a:no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200" dirty="0"/>
                <a:t>0</a:t>
              </a:r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6452885" y="2552452"/>
            <a:ext cx="2039048" cy="1710669"/>
            <a:chOff x="8422896" y="2260269"/>
            <a:chExt cx="2718730" cy="2280893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05624" y="2403715"/>
              <a:ext cx="1925849" cy="1889388"/>
            </a:xfrm>
            <a:prstGeom prst="rect">
              <a:avLst/>
            </a:prstGeom>
          </p:spPr>
        </p:pic>
        <p:sp>
          <p:nvSpPr>
            <p:cNvPr id="30" name="Zástupný symbol pro obsah 9"/>
            <p:cNvSpPr txBox="1">
              <a:spLocks/>
            </p:cNvSpPr>
            <p:nvPr/>
          </p:nvSpPr>
          <p:spPr>
            <a:xfrm>
              <a:off x="8964716" y="4260524"/>
              <a:ext cx="1916367" cy="264572"/>
            </a:xfrm>
            <a:prstGeom prst="rect">
              <a:avLst/>
            </a:prstGeom>
          </p:spPr>
          <p:txBody>
            <a:bodyPr vert="horz" lIns="34290" tIns="34290" rIns="34290" bIns="34290" rtlCol="0">
              <a:no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1200" dirty="0" smtClean="0"/>
                <a:t>Vstup</a:t>
              </a:r>
              <a:endParaRPr lang="en-GB" sz="1200" dirty="0"/>
            </a:p>
          </p:txBody>
        </p:sp>
        <p:sp>
          <p:nvSpPr>
            <p:cNvPr id="31" name="Zástupný symbol pro obsah 9"/>
            <p:cNvSpPr txBox="1">
              <a:spLocks/>
            </p:cNvSpPr>
            <p:nvPr/>
          </p:nvSpPr>
          <p:spPr>
            <a:xfrm rot="16200000">
              <a:off x="7836728" y="3194729"/>
              <a:ext cx="1889389" cy="307359"/>
            </a:xfrm>
            <a:prstGeom prst="rect">
              <a:avLst/>
            </a:prstGeom>
          </p:spPr>
          <p:txBody>
            <a:bodyPr vert="horz" lIns="34290" tIns="34290" rIns="34290" bIns="34290" rtlCol="0">
              <a:no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1200" dirty="0" smtClean="0"/>
                <a:t>Výstup</a:t>
              </a:r>
              <a:endParaRPr lang="en-GB" sz="1200" dirty="0"/>
            </a:p>
          </p:txBody>
        </p:sp>
        <p:sp>
          <p:nvSpPr>
            <p:cNvPr id="33" name="Zástupný symbol pro obsah 9"/>
            <p:cNvSpPr txBox="1">
              <a:spLocks/>
            </p:cNvSpPr>
            <p:nvPr/>
          </p:nvSpPr>
          <p:spPr>
            <a:xfrm>
              <a:off x="8422896" y="2260269"/>
              <a:ext cx="569735" cy="286891"/>
            </a:xfrm>
            <a:prstGeom prst="rect">
              <a:avLst/>
            </a:prstGeom>
          </p:spPr>
          <p:txBody>
            <a:bodyPr vert="horz" lIns="34290" tIns="34290" rIns="34290" bIns="34290" rtlCol="0">
              <a:no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200" dirty="0"/>
                <a:t>255</a:t>
              </a:r>
            </a:p>
          </p:txBody>
        </p:sp>
        <p:sp>
          <p:nvSpPr>
            <p:cNvPr id="34" name="Zástupný symbol pro obsah 9"/>
            <p:cNvSpPr txBox="1">
              <a:spLocks/>
            </p:cNvSpPr>
            <p:nvPr/>
          </p:nvSpPr>
          <p:spPr>
            <a:xfrm>
              <a:off x="8591071" y="4234543"/>
              <a:ext cx="569735" cy="286891"/>
            </a:xfrm>
            <a:prstGeom prst="rect">
              <a:avLst/>
            </a:prstGeom>
          </p:spPr>
          <p:txBody>
            <a:bodyPr vert="horz" lIns="34290" tIns="34290" rIns="34290" bIns="34290" rtlCol="0">
              <a:no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200" dirty="0"/>
                <a:t>0</a:t>
              </a:r>
            </a:p>
          </p:txBody>
        </p:sp>
        <p:sp>
          <p:nvSpPr>
            <p:cNvPr id="32" name="Zástupný symbol pro obsah 9"/>
            <p:cNvSpPr txBox="1">
              <a:spLocks/>
            </p:cNvSpPr>
            <p:nvPr/>
          </p:nvSpPr>
          <p:spPr>
            <a:xfrm>
              <a:off x="10571891" y="4254271"/>
              <a:ext cx="569735" cy="286891"/>
            </a:xfrm>
            <a:prstGeom prst="rect">
              <a:avLst/>
            </a:prstGeom>
          </p:spPr>
          <p:txBody>
            <a:bodyPr vert="horz" lIns="34290" tIns="34290" rIns="34290" bIns="34290" rtlCol="0">
              <a:no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200" dirty="0"/>
                <a:t>255</a:t>
              </a:r>
            </a:p>
          </p:txBody>
        </p:sp>
      </p:grpSp>
      <p:pic>
        <p:nvPicPr>
          <p:cNvPr id="35" name="Obrázek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037" y="3426167"/>
            <a:ext cx="5666" cy="5666"/>
          </a:xfrm>
          <a:prstGeom prst="rect">
            <a:avLst/>
          </a:prstGeom>
        </p:spPr>
      </p:pic>
      <p:sp>
        <p:nvSpPr>
          <p:cNvPr id="36" name="Zástupný symbol pro obsah 9"/>
          <p:cNvSpPr txBox="1">
            <a:spLocks/>
          </p:cNvSpPr>
          <p:nvPr/>
        </p:nvSpPr>
        <p:spPr>
          <a:xfrm>
            <a:off x="3372074" y="2323034"/>
            <a:ext cx="2188918" cy="257351"/>
          </a:xfrm>
          <a:prstGeom prst="rect">
            <a:avLst/>
          </a:prstGeom>
        </p:spPr>
        <p:txBody>
          <a:bodyPr vert="horz" lIns="34290" tIns="34290" rIns="34290" bIns="34290" rtlCol="0" anchor="b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dirty="0" smtClean="0">
                <a:solidFill>
                  <a:srgbClr val="FFFFFF"/>
                </a:solidFill>
              </a:rPr>
              <a:t>Jas</a:t>
            </a: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37" name="Zástupný symbol pro obsah 9"/>
          <p:cNvSpPr txBox="1">
            <a:spLocks/>
          </p:cNvSpPr>
          <p:nvPr/>
        </p:nvSpPr>
        <p:spPr>
          <a:xfrm>
            <a:off x="6403679" y="2324827"/>
            <a:ext cx="2188918" cy="257351"/>
          </a:xfrm>
          <a:prstGeom prst="rect">
            <a:avLst/>
          </a:prstGeom>
        </p:spPr>
        <p:txBody>
          <a:bodyPr vert="horz" lIns="34290" tIns="34290" rIns="34290" bIns="34290" rtlCol="0" anchor="b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dirty="0" smtClean="0">
                <a:solidFill>
                  <a:srgbClr val="FFFFFF"/>
                </a:solidFill>
              </a:rPr>
              <a:t>Kontrast</a:t>
            </a: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39" name="Zástupný symbol pro obsah 9"/>
          <p:cNvSpPr txBox="1">
            <a:spLocks/>
          </p:cNvSpPr>
          <p:nvPr/>
        </p:nvSpPr>
        <p:spPr>
          <a:xfrm>
            <a:off x="340469" y="2323033"/>
            <a:ext cx="2188918" cy="257351"/>
          </a:xfrm>
          <a:prstGeom prst="rect">
            <a:avLst/>
          </a:prstGeom>
        </p:spPr>
        <p:txBody>
          <a:bodyPr vert="horz" lIns="34290" tIns="34290" rIns="34290" bIns="34290" rtlCol="0" anchor="b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dirty="0" smtClean="0">
                <a:solidFill>
                  <a:srgbClr val="FFFFFF"/>
                </a:solidFill>
              </a:rPr>
              <a:t>Žádná změna</a:t>
            </a:r>
            <a:endParaRPr lang="en-GB" sz="2000" dirty="0">
              <a:solidFill>
                <a:srgbClr val="FFFFFF"/>
              </a:solidFill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8932" y="4318183"/>
            <a:ext cx="1903127" cy="1507427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558" y="4320759"/>
            <a:ext cx="1899875" cy="1504851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830" y="2652745"/>
            <a:ext cx="1468996" cy="1458639"/>
          </a:xfrm>
          <a:prstGeom prst="rect">
            <a:avLst/>
          </a:prstGeom>
        </p:spPr>
      </p:pic>
      <p:sp>
        <p:nvSpPr>
          <p:cNvPr id="40" name="Zástupný symbol pro obsah 9"/>
          <p:cNvSpPr txBox="1">
            <a:spLocks/>
          </p:cNvSpPr>
          <p:nvPr/>
        </p:nvSpPr>
        <p:spPr>
          <a:xfrm>
            <a:off x="6483426" y="2322535"/>
            <a:ext cx="2188918" cy="257351"/>
          </a:xfrm>
          <a:prstGeom prst="rect">
            <a:avLst/>
          </a:prstGeom>
        </p:spPr>
        <p:txBody>
          <a:bodyPr vert="horz" lIns="34290" tIns="34290" rIns="34290" bIns="34290" rtlCol="0" anchor="b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dirty="0" smtClean="0">
                <a:solidFill>
                  <a:srgbClr val="FFFFFF"/>
                </a:solidFill>
              </a:rPr>
              <a:t>Gama korekce</a:t>
            </a: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41" name="Obdélník s odříznutými rohy na opačné straně 40"/>
          <p:cNvSpPr/>
          <p:nvPr/>
        </p:nvSpPr>
        <p:spPr>
          <a:xfrm>
            <a:off x="7272068" y="3753"/>
            <a:ext cx="1871932" cy="1306902"/>
          </a:xfrm>
          <a:prstGeom prst="snip2DiagRect">
            <a:avLst/>
          </a:prstGeom>
          <a:solidFill>
            <a:srgbClr val="70A01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ImageJ: </a:t>
            </a:r>
          </a:p>
          <a:p>
            <a:pPr algn="ctr"/>
            <a:r>
              <a:rPr lang="en-GB" sz="1400" dirty="0"/>
              <a:t>Image → Adjust → Brightness/Contrast </a:t>
            </a:r>
          </a:p>
        </p:txBody>
      </p:sp>
    </p:spTree>
    <p:extLst>
      <p:ext uri="{BB962C8B-B14F-4D97-AF65-F5344CB8AC3E}">
        <p14:creationId xmlns:p14="http://schemas.microsoft.com/office/powerpoint/2010/main" val="336552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u"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7" grpId="1"/>
      <p:bldP spid="39" grpId="0"/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8629651" y="0"/>
            <a:ext cx="51434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277907" y="412376"/>
            <a:ext cx="878541" cy="1416424"/>
          </a:xfrm>
          <a:prstGeom prst="rect">
            <a:avLst/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8629650" cy="6858001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7072910" y="6173925"/>
            <a:ext cx="2071090" cy="684076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algn="r">
              <a:spcBef>
                <a:spcPct val="20000"/>
              </a:spcBef>
              <a:buClr>
                <a:srgbClr val="FF0000"/>
              </a:buClr>
            </a:pPr>
            <a:r>
              <a:rPr lang="cs-CZ" altLang="cs-CZ" sz="3600" b="1" dirty="0" smtClean="0">
                <a:solidFill>
                  <a:schemeClr val="bg1"/>
                </a:solidFill>
                <a:latin typeface="+mj-lt"/>
              </a:rPr>
              <a:t>ISO ChK</a:t>
            </a:r>
            <a:r>
              <a:rPr lang="cs-CZ" altLang="cs-CZ" sz="3600" b="1" dirty="0">
                <a:solidFill>
                  <a:schemeClr val="bg1"/>
                </a:solidFill>
                <a:latin typeface="+mj-lt"/>
              </a:rPr>
              <a:t>1</a:t>
            </a:r>
            <a:endParaRPr lang="en-GB" altLang="cs-CZ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9046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51" y="4124250"/>
            <a:ext cx="1758144" cy="1758144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652" y="4460918"/>
            <a:ext cx="1935956" cy="1128713"/>
          </a:xfrm>
          <a:prstGeom prst="rect">
            <a:avLst/>
          </a:prstGeom>
        </p:spPr>
      </p:pic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Histogram - </a:t>
            </a:r>
            <a:r>
              <a:rPr lang="cs-CZ" dirty="0" smtClean="0"/>
              <a:t>ŠUM</a:t>
            </a:r>
            <a:endParaRPr lang="en-GB" dirty="0"/>
          </a:p>
        </p:txBody>
      </p:sp>
      <p:sp>
        <p:nvSpPr>
          <p:cNvPr id="15" name="Zástupný symbol pro obsah 9"/>
          <p:cNvSpPr txBox="1">
            <a:spLocks/>
          </p:cNvSpPr>
          <p:nvPr/>
        </p:nvSpPr>
        <p:spPr>
          <a:xfrm>
            <a:off x="2084541" y="2234823"/>
            <a:ext cx="2188918" cy="257351"/>
          </a:xfrm>
          <a:prstGeom prst="rect">
            <a:avLst/>
          </a:prstGeom>
        </p:spPr>
        <p:txBody>
          <a:bodyPr vert="horz" lIns="34290" tIns="34290" rIns="34290" bIns="34290" rtlCol="0" anchor="b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 smtClean="0">
                <a:solidFill>
                  <a:srgbClr val="FFFFFF"/>
                </a:solidFill>
              </a:rPr>
              <a:t>Gauss</a:t>
            </a:r>
            <a:r>
              <a:rPr lang="cs-CZ" sz="2000" dirty="0" err="1" smtClean="0">
                <a:solidFill>
                  <a:srgbClr val="FFFFFF"/>
                </a:solidFill>
              </a:rPr>
              <a:t>ovský</a:t>
            </a: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16" name="Zástupný symbol pro obsah 9"/>
          <p:cNvSpPr txBox="1">
            <a:spLocks/>
          </p:cNvSpPr>
          <p:nvPr/>
        </p:nvSpPr>
        <p:spPr>
          <a:xfrm>
            <a:off x="2084541" y="4139305"/>
            <a:ext cx="2188918" cy="257351"/>
          </a:xfrm>
          <a:prstGeom prst="rect">
            <a:avLst/>
          </a:prstGeom>
        </p:spPr>
        <p:txBody>
          <a:bodyPr vert="horz" lIns="34290" tIns="34290" rIns="34290" bIns="34290" rtlCol="0" anchor="b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dirty="0" smtClean="0">
                <a:solidFill>
                  <a:srgbClr val="FFFFFF"/>
                </a:solidFill>
              </a:rPr>
              <a:t>Sůl</a:t>
            </a:r>
            <a:r>
              <a:rPr lang="en-GB" sz="2000" dirty="0" smtClean="0">
                <a:solidFill>
                  <a:srgbClr val="FFFFFF"/>
                </a:solidFill>
              </a:rPr>
              <a:t> </a:t>
            </a:r>
            <a:r>
              <a:rPr lang="en-GB" sz="2000" dirty="0">
                <a:solidFill>
                  <a:srgbClr val="FFFFFF"/>
                </a:solidFill>
              </a:rPr>
              <a:t>&amp; </a:t>
            </a:r>
            <a:r>
              <a:rPr lang="en-GB" sz="2000" dirty="0" smtClean="0">
                <a:solidFill>
                  <a:srgbClr val="FFFFFF"/>
                </a:solidFill>
              </a:rPr>
              <a:t>Pep</a:t>
            </a:r>
            <a:r>
              <a:rPr lang="cs-CZ" sz="2000" dirty="0" smtClean="0">
                <a:solidFill>
                  <a:srgbClr val="FFFFFF"/>
                </a:solidFill>
              </a:rPr>
              <a:t>ř</a:t>
            </a: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17" name="Zástupný symbol pro obsah 9"/>
          <p:cNvSpPr txBox="1">
            <a:spLocks/>
          </p:cNvSpPr>
          <p:nvPr/>
        </p:nvSpPr>
        <p:spPr>
          <a:xfrm>
            <a:off x="6826695" y="2234823"/>
            <a:ext cx="2073956" cy="257351"/>
          </a:xfrm>
          <a:prstGeom prst="rect">
            <a:avLst/>
          </a:prstGeom>
        </p:spPr>
        <p:txBody>
          <a:bodyPr vert="horz" lIns="34290" tIns="34290" rIns="34290" bIns="34290" rtlCol="0" anchor="b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 smtClean="0">
                <a:solidFill>
                  <a:srgbClr val="FFFFFF"/>
                </a:solidFill>
              </a:rPr>
              <a:t>Blur filtering</a:t>
            </a: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18" name="Zástupný symbol pro obsah 9"/>
          <p:cNvSpPr txBox="1">
            <a:spLocks/>
          </p:cNvSpPr>
          <p:nvPr/>
        </p:nvSpPr>
        <p:spPr>
          <a:xfrm>
            <a:off x="6826695" y="4139305"/>
            <a:ext cx="2073956" cy="257351"/>
          </a:xfrm>
          <a:prstGeom prst="rect">
            <a:avLst/>
          </a:prstGeom>
        </p:spPr>
        <p:txBody>
          <a:bodyPr vert="horz" lIns="34290" tIns="34290" rIns="34290" bIns="34290" rtlCol="0" anchor="b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rgbClr val="FFFFFF"/>
                </a:solidFill>
              </a:rPr>
              <a:t>Median filtering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621" y="4453775"/>
            <a:ext cx="1928813" cy="1135856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552" y="4453651"/>
            <a:ext cx="1935956" cy="1135856"/>
          </a:xfrm>
          <a:prstGeom prst="rect">
            <a:avLst/>
          </a:prstGeom>
        </p:spPr>
      </p:pic>
      <p:cxnSp>
        <p:nvCxnSpPr>
          <p:cNvPr id="25" name="Přímá spojnice se šipkou 24"/>
          <p:cNvCxnSpPr/>
          <p:nvPr/>
        </p:nvCxnSpPr>
        <p:spPr>
          <a:xfrm>
            <a:off x="4305368" y="3138892"/>
            <a:ext cx="606546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ek 2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896" y="4139305"/>
            <a:ext cx="1764797" cy="1764797"/>
          </a:xfrm>
          <a:prstGeom prst="rect">
            <a:avLst/>
          </a:prstGeom>
        </p:spPr>
      </p:pic>
      <p:cxnSp>
        <p:nvCxnSpPr>
          <p:cNvPr id="30" name="Přímá spojnice se šipkou 29"/>
          <p:cNvCxnSpPr/>
          <p:nvPr/>
        </p:nvCxnSpPr>
        <p:spPr>
          <a:xfrm>
            <a:off x="4305368" y="5021703"/>
            <a:ext cx="606546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Obrázek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621" y="2574535"/>
            <a:ext cx="1935956" cy="1128713"/>
          </a:xfrm>
          <a:prstGeom prst="rect">
            <a:avLst/>
          </a:prstGeom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625" y="2234250"/>
            <a:ext cx="1758144" cy="1758144"/>
          </a:xfrm>
          <a:prstGeom prst="rect">
            <a:avLst/>
          </a:prstGeom>
        </p:spPr>
      </p:pic>
      <p:pic>
        <p:nvPicPr>
          <p:cNvPr id="33" name="Obrázek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551" y="2555550"/>
            <a:ext cx="1943100" cy="1143000"/>
          </a:xfrm>
          <a:prstGeom prst="rect">
            <a:avLst/>
          </a:prstGeom>
        </p:spPr>
      </p:pic>
      <p:pic>
        <p:nvPicPr>
          <p:cNvPr id="36" name="Obrázek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651" y="2556436"/>
            <a:ext cx="1943100" cy="1143000"/>
          </a:xfrm>
          <a:prstGeom prst="rect">
            <a:avLst/>
          </a:prstGeom>
        </p:spPr>
      </p:pic>
      <p:pic>
        <p:nvPicPr>
          <p:cNvPr id="37" name="Obrázek 3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896" y="2234250"/>
            <a:ext cx="1769379" cy="1769379"/>
          </a:xfrm>
          <a:prstGeom prst="rect">
            <a:avLst/>
          </a:prstGeom>
        </p:spPr>
      </p:pic>
      <p:pic>
        <p:nvPicPr>
          <p:cNvPr id="38" name="Obrázek 3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193" y="2234250"/>
            <a:ext cx="1759008" cy="1759008"/>
          </a:xfrm>
          <a:prstGeom prst="rect">
            <a:avLst/>
          </a:prstGeom>
        </p:spPr>
      </p:pic>
      <p:sp>
        <p:nvSpPr>
          <p:cNvPr id="21" name="Obdélník s odříznutými rohy na opačné straně 20"/>
          <p:cNvSpPr/>
          <p:nvPr/>
        </p:nvSpPr>
        <p:spPr>
          <a:xfrm>
            <a:off x="7272068" y="0"/>
            <a:ext cx="1871932" cy="1306902"/>
          </a:xfrm>
          <a:prstGeom prst="snip2DiagRect">
            <a:avLst/>
          </a:prstGeom>
          <a:solidFill>
            <a:srgbClr val="70A01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ImageJ: </a:t>
            </a:r>
          </a:p>
          <a:p>
            <a:pPr algn="ctr"/>
            <a:r>
              <a:rPr lang="en-GB" sz="1400" dirty="0"/>
              <a:t>Process → Filters → Gaussian Blur/Median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51" y="4124250"/>
            <a:ext cx="1758144" cy="175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35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u"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1851" y="4367689"/>
            <a:ext cx="3203199" cy="2427314"/>
          </a:xfrm>
          <a:prstGeom prst="rect">
            <a:avLst/>
          </a:prstGeom>
        </p:spPr>
      </p:pic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Dat</a:t>
            </a:r>
            <a:r>
              <a:rPr lang="cs-CZ" dirty="0" err="1" smtClean="0"/>
              <a:t>ové</a:t>
            </a:r>
            <a:r>
              <a:rPr lang="en-GB" dirty="0" smtClean="0"/>
              <a:t> form</a:t>
            </a:r>
            <a:r>
              <a:rPr lang="cs-CZ" dirty="0" err="1" smtClean="0"/>
              <a:t>áty</a:t>
            </a:r>
            <a:endParaRPr lang="en-GB" dirty="0"/>
          </a:p>
        </p:txBody>
      </p:sp>
      <p:sp>
        <p:nvSpPr>
          <p:cNvPr id="6" name="Zástupný symbol pro obsah 9"/>
          <p:cNvSpPr>
            <a:spLocks noGrp="1"/>
          </p:cNvSpPr>
          <p:nvPr>
            <p:ph idx="1"/>
          </p:nvPr>
        </p:nvSpPr>
        <p:spPr>
          <a:xfrm>
            <a:off x="4572000" y="2584863"/>
            <a:ext cx="4572000" cy="3117233"/>
          </a:xfrm>
        </p:spPr>
        <p:txBody>
          <a:bodyPr>
            <a:normAutofit/>
          </a:bodyPr>
          <a:lstStyle/>
          <a:p>
            <a:r>
              <a:rPr lang="cs-CZ" sz="1800" dirty="0" smtClean="0"/>
              <a:t>Tvar složený z geometrických </a:t>
            </a:r>
            <a:r>
              <a:rPr lang="en-GB" sz="1800" dirty="0" err="1" smtClean="0"/>
              <a:t>obje</a:t>
            </a:r>
            <a:r>
              <a:rPr lang="cs-CZ" sz="1800" dirty="0" err="1" smtClean="0"/>
              <a:t>ktů</a:t>
            </a:r>
            <a:endParaRPr lang="en-GB" sz="1800" dirty="0"/>
          </a:p>
          <a:p>
            <a:r>
              <a:rPr lang="cs-CZ" sz="1800" dirty="0" smtClean="0"/>
              <a:t>Jemná struktura</a:t>
            </a:r>
            <a:endParaRPr lang="en-GB" sz="1800" dirty="0"/>
          </a:p>
          <a:p>
            <a:r>
              <a:rPr lang="en-GB" sz="1800" dirty="0" smtClean="0"/>
              <a:t>Diagram</a:t>
            </a:r>
            <a:r>
              <a:rPr lang="cs-CZ" sz="1800" dirty="0" smtClean="0"/>
              <a:t>y</a:t>
            </a:r>
            <a:r>
              <a:rPr lang="en-GB" sz="1800" dirty="0" smtClean="0"/>
              <a:t>, </a:t>
            </a:r>
            <a:r>
              <a:rPr lang="en-GB" sz="1800" dirty="0" err="1" smtClean="0"/>
              <a:t>sch</a:t>
            </a:r>
            <a:r>
              <a:rPr lang="cs-CZ" sz="1800" dirty="0" err="1" smtClean="0"/>
              <a:t>émata</a:t>
            </a:r>
            <a:r>
              <a:rPr lang="en-GB" sz="1800" dirty="0" smtClean="0"/>
              <a:t>, </a:t>
            </a:r>
            <a:r>
              <a:rPr lang="cs-CZ" sz="1800" dirty="0" smtClean="0"/>
              <a:t>grafy</a:t>
            </a:r>
            <a:r>
              <a:rPr lang="en-GB" sz="1800" dirty="0" smtClean="0"/>
              <a:t>, </a:t>
            </a:r>
            <a:r>
              <a:rPr lang="en-GB" sz="1800" dirty="0" err="1" smtClean="0"/>
              <a:t>il</a:t>
            </a:r>
            <a:r>
              <a:rPr lang="cs-CZ" sz="1800" dirty="0" err="1" smtClean="0"/>
              <a:t>ustrace</a:t>
            </a:r>
            <a:endParaRPr lang="en-GB" sz="1800" dirty="0"/>
          </a:p>
          <a:p>
            <a:r>
              <a:rPr lang="en-GB" sz="1800" dirty="0" err="1" smtClean="0"/>
              <a:t>Typic</a:t>
            </a:r>
            <a:r>
              <a:rPr lang="cs-CZ" sz="1800" dirty="0" err="1" smtClean="0"/>
              <a:t>ké</a:t>
            </a:r>
            <a:r>
              <a:rPr lang="en-GB" sz="1800" dirty="0" smtClean="0"/>
              <a:t> form</a:t>
            </a:r>
            <a:r>
              <a:rPr lang="cs-CZ" sz="1800" dirty="0" err="1" smtClean="0"/>
              <a:t>áty</a:t>
            </a:r>
            <a:r>
              <a:rPr lang="en-GB" sz="1800" dirty="0" smtClean="0"/>
              <a:t>: </a:t>
            </a:r>
            <a:r>
              <a:rPr lang="en-GB" sz="1800" dirty="0"/>
              <a:t>SVG, DWG, CDR, WMF</a:t>
            </a:r>
          </a:p>
        </p:txBody>
      </p:sp>
      <p:sp>
        <p:nvSpPr>
          <p:cNvPr id="4" name="Zástupný symbol pro obsah 9"/>
          <p:cNvSpPr txBox="1">
            <a:spLocks/>
          </p:cNvSpPr>
          <p:nvPr/>
        </p:nvSpPr>
        <p:spPr>
          <a:xfrm>
            <a:off x="4572000" y="2234251"/>
            <a:ext cx="4572000" cy="257351"/>
          </a:xfrm>
          <a:prstGeom prst="rect">
            <a:avLst/>
          </a:prstGeom>
        </p:spPr>
        <p:txBody>
          <a:bodyPr vert="horz" lIns="34290" tIns="34290" rIns="34290" bIns="34290" rtlCol="0" anchor="b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 err="1" smtClean="0">
                <a:solidFill>
                  <a:srgbClr val="FFFFFF"/>
                </a:solidFill>
              </a:rPr>
              <a:t>Ve</a:t>
            </a:r>
            <a:r>
              <a:rPr lang="cs-CZ" sz="2400" b="1" dirty="0" err="1" smtClean="0">
                <a:solidFill>
                  <a:srgbClr val="FFFFFF"/>
                </a:solidFill>
              </a:rPr>
              <a:t>ktorové</a:t>
            </a:r>
            <a:r>
              <a:rPr lang="cs-CZ" sz="2400" b="1" dirty="0" smtClean="0">
                <a:solidFill>
                  <a:srgbClr val="FFFFFF"/>
                </a:solidFill>
              </a:rPr>
              <a:t> obrazy</a:t>
            </a:r>
            <a:endParaRPr lang="en-GB" sz="2400" b="1" dirty="0">
              <a:solidFill>
                <a:srgbClr val="FFFFFF"/>
              </a:solidFill>
            </a:endParaRPr>
          </a:p>
        </p:txBody>
      </p:sp>
      <p:sp>
        <p:nvSpPr>
          <p:cNvPr id="5" name="Zástupný symbol pro obsah 9"/>
          <p:cNvSpPr txBox="1">
            <a:spLocks/>
          </p:cNvSpPr>
          <p:nvPr/>
        </p:nvSpPr>
        <p:spPr>
          <a:xfrm>
            <a:off x="0" y="2234251"/>
            <a:ext cx="4490884" cy="257351"/>
          </a:xfrm>
          <a:prstGeom prst="rect">
            <a:avLst/>
          </a:prstGeom>
        </p:spPr>
        <p:txBody>
          <a:bodyPr vert="horz" lIns="34290" tIns="34290" rIns="34290" bIns="34290" rtlCol="0" anchor="b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400" b="1" dirty="0" err="1" smtClean="0">
                <a:solidFill>
                  <a:srgbClr val="FFFFFF"/>
                </a:solidFill>
              </a:rPr>
              <a:t>Rast</a:t>
            </a:r>
            <a:r>
              <a:rPr lang="cs-CZ" sz="2400" b="1" dirty="0" err="1" smtClean="0">
                <a:solidFill>
                  <a:srgbClr val="FFFFFF"/>
                </a:solidFill>
              </a:rPr>
              <a:t>rové</a:t>
            </a:r>
            <a:r>
              <a:rPr lang="cs-CZ" sz="2400" b="1" dirty="0" smtClean="0">
                <a:solidFill>
                  <a:srgbClr val="FFFFFF"/>
                </a:solidFill>
              </a:rPr>
              <a:t> obrazy</a:t>
            </a:r>
            <a:endParaRPr lang="en-GB" sz="2400" b="1" dirty="0">
              <a:solidFill>
                <a:srgbClr val="FFFFFF"/>
              </a:solidFill>
            </a:endParaRPr>
          </a:p>
        </p:txBody>
      </p:sp>
      <p:sp>
        <p:nvSpPr>
          <p:cNvPr id="7" name="Zástupný symbol pro obsah 9"/>
          <p:cNvSpPr txBox="1">
            <a:spLocks/>
          </p:cNvSpPr>
          <p:nvPr/>
        </p:nvSpPr>
        <p:spPr>
          <a:xfrm>
            <a:off x="0" y="2584863"/>
            <a:ext cx="4490884" cy="3117233"/>
          </a:xfrm>
          <a:prstGeom prst="rect">
            <a:avLst/>
          </a:prstGeom>
        </p:spPr>
        <p:txBody>
          <a:bodyPr vert="horz" lIns="34290" tIns="34290" rIns="3429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1800" dirty="0" smtClean="0"/>
              <a:t>Tvar reprezentovaný maticí pixelů</a:t>
            </a:r>
            <a:r>
              <a:rPr lang="en-GB" sz="1800" dirty="0" smtClean="0"/>
              <a:t>  </a:t>
            </a:r>
            <a:endParaRPr lang="en-GB" sz="1800" dirty="0"/>
          </a:p>
          <a:p>
            <a:pPr algn="r"/>
            <a:r>
              <a:rPr lang="en-GB" sz="1800" dirty="0" smtClean="0"/>
              <a:t>Pixel</a:t>
            </a:r>
            <a:r>
              <a:rPr lang="cs-CZ" sz="1800" dirty="0" err="1" smtClean="0"/>
              <a:t>ace</a:t>
            </a:r>
            <a:r>
              <a:rPr lang="en-GB" sz="1800" dirty="0" smtClean="0"/>
              <a:t> </a:t>
            </a:r>
            <a:endParaRPr lang="en-GB" sz="1800" dirty="0"/>
          </a:p>
          <a:p>
            <a:pPr algn="r"/>
            <a:r>
              <a:rPr lang="cs-CZ" sz="1800" dirty="0" smtClean="0"/>
              <a:t>Fotorealistické obrazy</a:t>
            </a:r>
            <a:endParaRPr lang="en-GB" sz="1800" dirty="0"/>
          </a:p>
          <a:p>
            <a:pPr algn="r"/>
            <a:r>
              <a:rPr lang="en-GB" sz="1800" dirty="0" err="1" smtClean="0"/>
              <a:t>Typic</a:t>
            </a:r>
            <a:r>
              <a:rPr lang="cs-CZ" sz="1800" dirty="0" err="1" smtClean="0"/>
              <a:t>ké</a:t>
            </a:r>
            <a:r>
              <a:rPr lang="cs-CZ" sz="1800" dirty="0" smtClean="0"/>
              <a:t> formáty</a:t>
            </a:r>
            <a:r>
              <a:rPr lang="en-GB" sz="1800" dirty="0" smtClean="0"/>
              <a:t>: </a:t>
            </a:r>
            <a:r>
              <a:rPr lang="en-GB" sz="1800" dirty="0"/>
              <a:t>JPEG, GIF, TIFF, PNG </a:t>
            </a:r>
          </a:p>
        </p:txBody>
      </p:sp>
      <p:cxnSp>
        <p:nvCxnSpPr>
          <p:cNvPr id="8" name="Přímá spojnice 7"/>
          <p:cNvCxnSpPr/>
          <p:nvPr/>
        </p:nvCxnSpPr>
        <p:spPr>
          <a:xfrm>
            <a:off x="4572000" y="2186449"/>
            <a:ext cx="0" cy="460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59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u"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2058" y="4308459"/>
            <a:ext cx="2321992" cy="2487849"/>
          </a:xfrm>
          <a:prstGeom prst="rect">
            <a:avLst/>
          </a:prstGeom>
        </p:spPr>
      </p:pic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Dat</a:t>
            </a:r>
            <a:r>
              <a:rPr lang="cs-CZ" dirty="0" err="1" smtClean="0"/>
              <a:t>ové</a:t>
            </a:r>
            <a:r>
              <a:rPr lang="en-GB" dirty="0" smtClean="0"/>
              <a:t> form</a:t>
            </a:r>
            <a:r>
              <a:rPr lang="cs-CZ" dirty="0" smtClean="0"/>
              <a:t>á</a:t>
            </a:r>
            <a:r>
              <a:rPr lang="en-GB" dirty="0" smtClean="0"/>
              <a:t>t</a:t>
            </a:r>
            <a:r>
              <a:rPr lang="cs-CZ" dirty="0" smtClean="0"/>
              <a:t>y</a:t>
            </a:r>
            <a:r>
              <a:rPr lang="en-GB" sz="3800" dirty="0" smtClean="0"/>
              <a:t> – </a:t>
            </a:r>
            <a:r>
              <a:rPr lang="en-GB" sz="3800" dirty="0" err="1" smtClean="0"/>
              <a:t>Rast</a:t>
            </a:r>
            <a:r>
              <a:rPr lang="cs-CZ" sz="3800" dirty="0" err="1" smtClean="0"/>
              <a:t>rová</a:t>
            </a:r>
            <a:r>
              <a:rPr lang="cs-CZ" sz="3800" dirty="0" smtClean="0"/>
              <a:t> g</a:t>
            </a:r>
            <a:r>
              <a:rPr lang="en-GB" sz="3800" dirty="0" err="1" smtClean="0"/>
              <a:t>ra</a:t>
            </a:r>
            <a:r>
              <a:rPr lang="cs-CZ" sz="3800" dirty="0" err="1" smtClean="0"/>
              <a:t>fika</a:t>
            </a:r>
            <a:endParaRPr lang="en-GB" sz="3800" dirty="0"/>
          </a:p>
        </p:txBody>
      </p:sp>
      <p:sp>
        <p:nvSpPr>
          <p:cNvPr id="6" name="Zástupný symbol pro obsah 9"/>
          <p:cNvSpPr>
            <a:spLocks noGrp="1"/>
          </p:cNvSpPr>
          <p:nvPr>
            <p:ph idx="1"/>
          </p:nvPr>
        </p:nvSpPr>
        <p:spPr>
          <a:xfrm>
            <a:off x="4572000" y="2584863"/>
            <a:ext cx="4572000" cy="3117233"/>
          </a:xfrm>
        </p:spPr>
        <p:txBody>
          <a:bodyPr>
            <a:normAutofit/>
          </a:bodyPr>
          <a:lstStyle/>
          <a:p>
            <a:r>
              <a:rPr lang="cs-CZ" sz="1800" dirty="0" smtClean="0"/>
              <a:t>Fotky a realistické obrazy</a:t>
            </a:r>
            <a:r>
              <a:rPr lang="en-GB" sz="1800" dirty="0" smtClean="0"/>
              <a:t> </a:t>
            </a:r>
            <a:endParaRPr lang="en-GB" sz="1800" dirty="0"/>
          </a:p>
          <a:p>
            <a:r>
              <a:rPr lang="cs-CZ" sz="1800" dirty="0" smtClean="0"/>
              <a:t>Ztrátová komprese</a:t>
            </a:r>
            <a:endParaRPr lang="en-GB" sz="1800" dirty="0"/>
          </a:p>
          <a:p>
            <a:r>
              <a:rPr lang="cs-CZ" sz="1800" dirty="0" smtClean="0"/>
              <a:t>Jemné</a:t>
            </a:r>
            <a:r>
              <a:rPr lang="en-GB" sz="1800" dirty="0" smtClean="0"/>
              <a:t>, </a:t>
            </a:r>
            <a:r>
              <a:rPr lang="cs-CZ" sz="1800" dirty="0" smtClean="0"/>
              <a:t>pozvolné přechody</a:t>
            </a:r>
            <a:endParaRPr lang="en-GB" sz="1800" dirty="0"/>
          </a:p>
          <a:p>
            <a:r>
              <a:rPr lang="cs-CZ" sz="1800" dirty="0" smtClean="0"/>
              <a:t>Nepodporuje transparentnost</a:t>
            </a:r>
            <a:endParaRPr lang="en-GB" sz="1800" dirty="0"/>
          </a:p>
        </p:txBody>
      </p:sp>
      <p:sp>
        <p:nvSpPr>
          <p:cNvPr id="4" name="Zástupný symbol pro obsah 9"/>
          <p:cNvSpPr txBox="1">
            <a:spLocks/>
          </p:cNvSpPr>
          <p:nvPr/>
        </p:nvSpPr>
        <p:spPr>
          <a:xfrm>
            <a:off x="4572000" y="2234251"/>
            <a:ext cx="4572000" cy="257351"/>
          </a:xfrm>
          <a:prstGeom prst="rect">
            <a:avLst/>
          </a:prstGeom>
        </p:spPr>
        <p:txBody>
          <a:bodyPr vert="horz" lIns="34290" tIns="34290" rIns="34290" bIns="34290" rtlCol="0" anchor="b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>
                <a:solidFill>
                  <a:srgbClr val="FFFFFF"/>
                </a:solidFill>
              </a:rPr>
              <a:t>Joint Photographic Expert Group (JPEG)</a:t>
            </a:r>
          </a:p>
        </p:txBody>
      </p:sp>
      <p:sp>
        <p:nvSpPr>
          <p:cNvPr id="5" name="Zástupný symbol pro obsah 9"/>
          <p:cNvSpPr txBox="1">
            <a:spLocks/>
          </p:cNvSpPr>
          <p:nvPr/>
        </p:nvSpPr>
        <p:spPr>
          <a:xfrm>
            <a:off x="0" y="2234251"/>
            <a:ext cx="4498258" cy="257351"/>
          </a:xfrm>
          <a:prstGeom prst="rect">
            <a:avLst/>
          </a:prstGeom>
        </p:spPr>
        <p:txBody>
          <a:bodyPr vert="horz" lIns="34290" tIns="34290" rIns="34290" bIns="34290" rtlCol="0" anchor="b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b="1" dirty="0">
                <a:solidFill>
                  <a:srgbClr val="FFFFFF"/>
                </a:solidFill>
              </a:rPr>
              <a:t>Portable Network Graphics (PNG)</a:t>
            </a:r>
          </a:p>
        </p:txBody>
      </p:sp>
      <p:sp>
        <p:nvSpPr>
          <p:cNvPr id="7" name="Zástupný symbol pro obsah 9"/>
          <p:cNvSpPr txBox="1">
            <a:spLocks/>
          </p:cNvSpPr>
          <p:nvPr/>
        </p:nvSpPr>
        <p:spPr>
          <a:xfrm>
            <a:off x="-89647" y="2584863"/>
            <a:ext cx="4587905" cy="3117233"/>
          </a:xfrm>
          <a:prstGeom prst="rect">
            <a:avLst/>
          </a:prstGeom>
        </p:spPr>
        <p:txBody>
          <a:bodyPr vert="horz" lIns="34290" tIns="34290" rIns="3429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800" dirty="0" err="1" smtClean="0"/>
              <a:t>Gra</a:t>
            </a:r>
            <a:r>
              <a:rPr lang="cs-CZ" sz="1800" dirty="0" err="1" smtClean="0"/>
              <a:t>fika</a:t>
            </a:r>
            <a:r>
              <a:rPr lang="en-GB" sz="1800" dirty="0" smtClean="0"/>
              <a:t>, </a:t>
            </a:r>
            <a:r>
              <a:rPr lang="cs-CZ" sz="1800" dirty="0" smtClean="0"/>
              <a:t>obrazy s textem</a:t>
            </a:r>
            <a:r>
              <a:rPr lang="en-GB" sz="1800" dirty="0" smtClean="0"/>
              <a:t>, </a:t>
            </a:r>
            <a:r>
              <a:rPr lang="cs-CZ" sz="1800" dirty="0" smtClean="0"/>
              <a:t>fotky</a:t>
            </a:r>
            <a:endParaRPr lang="en-GB" sz="1800" dirty="0"/>
          </a:p>
          <a:p>
            <a:pPr algn="r"/>
            <a:r>
              <a:rPr lang="cs-CZ" sz="1800" dirty="0" smtClean="0"/>
              <a:t>Bezeztrátová komprese</a:t>
            </a:r>
            <a:endParaRPr lang="en-GB" sz="1800" dirty="0"/>
          </a:p>
          <a:p>
            <a:pPr algn="r"/>
            <a:r>
              <a:rPr lang="cs-CZ" sz="1800" dirty="0" smtClean="0"/>
              <a:t>Velké oblasti sytých barev</a:t>
            </a:r>
            <a:r>
              <a:rPr lang="en-GB" sz="1800" dirty="0" smtClean="0"/>
              <a:t>, </a:t>
            </a:r>
            <a:r>
              <a:rPr lang="cs-CZ" sz="1800" dirty="0" smtClean="0"/>
              <a:t>ostré přechody</a:t>
            </a:r>
            <a:endParaRPr lang="en-GB" sz="1800" dirty="0"/>
          </a:p>
          <a:p>
            <a:pPr algn="r"/>
            <a:r>
              <a:rPr lang="cs-CZ" sz="1800" dirty="0" smtClean="0"/>
              <a:t>Nepodporuje </a:t>
            </a:r>
            <a:r>
              <a:rPr lang="en-GB" sz="1800" dirty="0" smtClean="0"/>
              <a:t>Non-RGB </a:t>
            </a:r>
            <a:r>
              <a:rPr lang="cs-CZ" sz="1800" dirty="0" smtClean="0"/>
              <a:t>barevný prostor</a:t>
            </a:r>
            <a:r>
              <a:rPr lang="en-GB" sz="1800" dirty="0" smtClean="0"/>
              <a:t>(CMYK)</a:t>
            </a:r>
            <a:endParaRPr lang="en-GB" sz="1800" dirty="0"/>
          </a:p>
        </p:txBody>
      </p:sp>
      <p:cxnSp>
        <p:nvCxnSpPr>
          <p:cNvPr id="8" name="Přímá spojnice 7"/>
          <p:cNvCxnSpPr/>
          <p:nvPr/>
        </p:nvCxnSpPr>
        <p:spPr>
          <a:xfrm>
            <a:off x="4572000" y="2186449"/>
            <a:ext cx="0" cy="460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s odříznutými rohy na opačné straně 9"/>
          <p:cNvSpPr/>
          <p:nvPr/>
        </p:nvSpPr>
        <p:spPr>
          <a:xfrm>
            <a:off x="7272068" y="0"/>
            <a:ext cx="1871932" cy="1306902"/>
          </a:xfrm>
          <a:prstGeom prst="snip2DiagRect">
            <a:avLst/>
          </a:prstGeom>
          <a:solidFill>
            <a:srgbClr val="70A01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ImageJ: </a:t>
            </a:r>
          </a:p>
          <a:p>
            <a:pPr algn="ctr"/>
            <a:r>
              <a:rPr lang="en-GB" sz="1400" dirty="0"/>
              <a:t>File → Save As → PNG/Jpeg</a:t>
            </a:r>
          </a:p>
        </p:txBody>
      </p:sp>
    </p:spTree>
    <p:extLst>
      <p:ext uri="{BB962C8B-B14F-4D97-AF65-F5344CB8AC3E}">
        <p14:creationId xmlns:p14="http://schemas.microsoft.com/office/powerpoint/2010/main" val="284346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u"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Dat</a:t>
            </a:r>
            <a:r>
              <a:rPr lang="cs-CZ" dirty="0" err="1" smtClean="0"/>
              <a:t>ové</a:t>
            </a:r>
            <a:r>
              <a:rPr lang="en-GB" dirty="0" smtClean="0"/>
              <a:t> form</a:t>
            </a:r>
            <a:r>
              <a:rPr lang="cs-CZ" dirty="0" smtClean="0"/>
              <a:t>á</a:t>
            </a:r>
            <a:r>
              <a:rPr lang="en-GB" dirty="0" smtClean="0"/>
              <a:t>t</a:t>
            </a:r>
            <a:r>
              <a:rPr lang="cs-CZ" dirty="0" smtClean="0"/>
              <a:t>y</a:t>
            </a:r>
            <a:r>
              <a:rPr lang="en-GB" sz="3800" dirty="0" smtClean="0"/>
              <a:t> – </a:t>
            </a:r>
            <a:r>
              <a:rPr lang="en-GB" sz="3800" dirty="0" err="1" smtClean="0"/>
              <a:t>Rast</a:t>
            </a:r>
            <a:r>
              <a:rPr lang="cs-CZ" sz="3800" dirty="0" err="1" smtClean="0"/>
              <a:t>rová</a:t>
            </a:r>
            <a:r>
              <a:rPr lang="cs-CZ" sz="3800" dirty="0" smtClean="0"/>
              <a:t> grafika</a:t>
            </a:r>
            <a:endParaRPr lang="en-GB" sz="3800" dirty="0"/>
          </a:p>
        </p:txBody>
      </p:sp>
      <p:sp>
        <p:nvSpPr>
          <p:cNvPr id="6" name="Zástupný symbol pro obsah 9"/>
          <p:cNvSpPr>
            <a:spLocks noGrp="1"/>
          </p:cNvSpPr>
          <p:nvPr>
            <p:ph idx="1"/>
          </p:nvPr>
        </p:nvSpPr>
        <p:spPr>
          <a:xfrm>
            <a:off x="4572000" y="2584863"/>
            <a:ext cx="4572000" cy="3117233"/>
          </a:xfrm>
        </p:spPr>
        <p:txBody>
          <a:bodyPr>
            <a:normAutofit/>
          </a:bodyPr>
          <a:lstStyle/>
          <a:p>
            <a:r>
              <a:rPr lang="cs-CZ" sz="1800" dirty="0" smtClean="0"/>
              <a:t>Fotky</a:t>
            </a:r>
            <a:r>
              <a:rPr lang="en-GB" sz="1800" dirty="0" smtClean="0"/>
              <a:t>, </a:t>
            </a:r>
            <a:r>
              <a:rPr lang="en-GB" sz="1800" dirty="0" err="1" smtClean="0"/>
              <a:t>gra</a:t>
            </a:r>
            <a:r>
              <a:rPr lang="cs-CZ" sz="1800" dirty="0" err="1" smtClean="0"/>
              <a:t>fika</a:t>
            </a:r>
            <a:endParaRPr lang="en-GB" sz="1800" dirty="0"/>
          </a:p>
          <a:p>
            <a:r>
              <a:rPr lang="cs-CZ" sz="1800" dirty="0" smtClean="0"/>
              <a:t>Možnost bezeztrátové komprese</a:t>
            </a:r>
            <a:endParaRPr lang="en-GB" sz="1800" dirty="0"/>
          </a:p>
          <a:p>
            <a:r>
              <a:rPr lang="cs-CZ" sz="1800" dirty="0" smtClean="0"/>
              <a:t>Profesionální, široce podporovaný</a:t>
            </a:r>
            <a:endParaRPr lang="en-GB" sz="1800" dirty="0"/>
          </a:p>
          <a:p>
            <a:r>
              <a:rPr lang="cs-CZ" sz="1800" dirty="0" smtClean="0"/>
              <a:t>Různé barevné prostory</a:t>
            </a:r>
            <a:r>
              <a:rPr lang="en-GB" sz="1800" dirty="0" smtClean="0"/>
              <a:t>,</a:t>
            </a:r>
            <a:r>
              <a:rPr lang="cs-CZ" sz="1800" dirty="0" smtClean="0"/>
              <a:t> jakékoli rozlišení a barvy</a:t>
            </a:r>
            <a:endParaRPr lang="en-GB" sz="1800" dirty="0"/>
          </a:p>
        </p:txBody>
      </p:sp>
      <p:sp>
        <p:nvSpPr>
          <p:cNvPr id="4" name="Zástupný symbol pro obsah 9"/>
          <p:cNvSpPr txBox="1">
            <a:spLocks/>
          </p:cNvSpPr>
          <p:nvPr/>
        </p:nvSpPr>
        <p:spPr>
          <a:xfrm>
            <a:off x="4572000" y="2234251"/>
            <a:ext cx="4572000" cy="257351"/>
          </a:xfrm>
          <a:prstGeom prst="rect">
            <a:avLst/>
          </a:prstGeom>
        </p:spPr>
        <p:txBody>
          <a:bodyPr vert="horz" lIns="34290" tIns="34290" rIns="34290" bIns="34290" rtlCol="0" anchor="b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>
                <a:solidFill>
                  <a:srgbClr val="FFFFFF"/>
                </a:solidFill>
              </a:rPr>
              <a:t>Tagged Image File Format (TIFF)</a:t>
            </a:r>
          </a:p>
        </p:txBody>
      </p:sp>
      <p:sp>
        <p:nvSpPr>
          <p:cNvPr id="5" name="Zástupný symbol pro obsah 9"/>
          <p:cNvSpPr txBox="1">
            <a:spLocks/>
          </p:cNvSpPr>
          <p:nvPr/>
        </p:nvSpPr>
        <p:spPr>
          <a:xfrm>
            <a:off x="0" y="2234251"/>
            <a:ext cx="4498258" cy="257351"/>
          </a:xfrm>
          <a:prstGeom prst="rect">
            <a:avLst/>
          </a:prstGeom>
        </p:spPr>
        <p:txBody>
          <a:bodyPr vert="horz" lIns="34290" tIns="34290" rIns="34290" bIns="34290" rtlCol="0" anchor="b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b="1" dirty="0">
                <a:solidFill>
                  <a:srgbClr val="FFFFFF"/>
                </a:solidFill>
              </a:rPr>
              <a:t>Graphic Interchange Format (GIF)</a:t>
            </a:r>
          </a:p>
        </p:txBody>
      </p:sp>
      <p:sp>
        <p:nvSpPr>
          <p:cNvPr id="7" name="Zástupný symbol pro obsah 9"/>
          <p:cNvSpPr txBox="1">
            <a:spLocks/>
          </p:cNvSpPr>
          <p:nvPr/>
        </p:nvSpPr>
        <p:spPr>
          <a:xfrm>
            <a:off x="0" y="2584863"/>
            <a:ext cx="4498258" cy="3117233"/>
          </a:xfrm>
          <a:prstGeom prst="rect">
            <a:avLst/>
          </a:prstGeom>
        </p:spPr>
        <p:txBody>
          <a:bodyPr vert="horz" lIns="34290" tIns="34290" rIns="3429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1800" dirty="0" smtClean="0"/>
              <a:t>Grafika</a:t>
            </a:r>
            <a:r>
              <a:rPr lang="en-GB" sz="1800" dirty="0" smtClean="0"/>
              <a:t>, log</a:t>
            </a:r>
            <a:r>
              <a:rPr lang="cs-CZ" sz="1800" dirty="0" smtClean="0"/>
              <a:t>a</a:t>
            </a:r>
            <a:r>
              <a:rPr lang="en-GB" sz="1800" dirty="0" smtClean="0"/>
              <a:t>, anima</a:t>
            </a:r>
            <a:r>
              <a:rPr lang="cs-CZ" sz="1800" dirty="0" err="1" smtClean="0"/>
              <a:t>ce</a:t>
            </a:r>
            <a:endParaRPr lang="en-GB" sz="1800" dirty="0"/>
          </a:p>
          <a:p>
            <a:pPr algn="r"/>
            <a:r>
              <a:rPr lang="cs-CZ" sz="1800" dirty="0" smtClean="0"/>
              <a:t>Bezeztrátová komprese</a:t>
            </a:r>
            <a:endParaRPr lang="en-GB" sz="1800" dirty="0"/>
          </a:p>
          <a:p>
            <a:pPr algn="r"/>
            <a:r>
              <a:rPr lang="cs-CZ" sz="1800" dirty="0"/>
              <a:t>Velké oblasti sytých barev</a:t>
            </a:r>
            <a:r>
              <a:rPr lang="en-GB" sz="1800" dirty="0"/>
              <a:t>, </a:t>
            </a:r>
            <a:r>
              <a:rPr lang="cs-CZ" sz="1800" dirty="0"/>
              <a:t>ostré přechody</a:t>
            </a:r>
            <a:endParaRPr lang="en-GB" sz="1800" dirty="0"/>
          </a:p>
          <a:p>
            <a:pPr algn="r"/>
            <a:r>
              <a:rPr lang="en-GB" sz="1800" dirty="0" smtClean="0"/>
              <a:t>8bits/pixel</a:t>
            </a:r>
            <a:r>
              <a:rPr lang="en-GB" sz="1800" dirty="0"/>
              <a:t>, 256 </a:t>
            </a:r>
            <a:r>
              <a:rPr lang="cs-CZ" sz="1800" dirty="0" smtClean="0"/>
              <a:t>barev</a:t>
            </a:r>
            <a:r>
              <a:rPr lang="en-GB" sz="1800" dirty="0" smtClean="0"/>
              <a:t> </a:t>
            </a:r>
            <a:r>
              <a:rPr lang="cs-CZ" sz="1800" dirty="0" smtClean="0"/>
              <a:t>z</a:t>
            </a:r>
            <a:r>
              <a:rPr lang="en-GB" sz="1800" dirty="0" smtClean="0"/>
              <a:t> </a:t>
            </a:r>
            <a:r>
              <a:rPr lang="en-GB" sz="1800" dirty="0"/>
              <a:t>24bit RGB </a:t>
            </a:r>
            <a:r>
              <a:rPr lang="cs-CZ" sz="1800" dirty="0" smtClean="0"/>
              <a:t>prostoru</a:t>
            </a:r>
            <a:endParaRPr lang="en-GB" sz="1800" dirty="0"/>
          </a:p>
        </p:txBody>
      </p:sp>
      <p:cxnSp>
        <p:nvCxnSpPr>
          <p:cNvPr id="8" name="Přímá spojnice 7"/>
          <p:cNvCxnSpPr/>
          <p:nvPr/>
        </p:nvCxnSpPr>
        <p:spPr>
          <a:xfrm>
            <a:off x="4572000" y="2195974"/>
            <a:ext cx="0" cy="446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1" y="4772128"/>
            <a:ext cx="3393358" cy="190104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5473" y="4767418"/>
            <a:ext cx="3393627" cy="1905752"/>
          </a:xfrm>
          <a:prstGeom prst="rect">
            <a:avLst/>
          </a:prstGeom>
        </p:spPr>
      </p:pic>
      <p:sp>
        <p:nvSpPr>
          <p:cNvPr id="11" name="Zástupný symbol pro obsah 9"/>
          <p:cNvSpPr txBox="1">
            <a:spLocks/>
          </p:cNvSpPr>
          <p:nvPr/>
        </p:nvSpPr>
        <p:spPr>
          <a:xfrm>
            <a:off x="6909759" y="5470226"/>
            <a:ext cx="287485" cy="101382"/>
          </a:xfrm>
          <a:prstGeom prst="rect">
            <a:avLst/>
          </a:prstGeom>
        </p:spPr>
        <p:txBody>
          <a:bodyPr vert="horz" lIns="34290" tIns="34290" rIns="34290" bIns="34290" rtlCol="0">
            <a:normAutofit fontScale="85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75" dirty="0">
                <a:solidFill>
                  <a:schemeClr val="bg1">
                    <a:lumMod val="50000"/>
                  </a:schemeClr>
                </a:solidFill>
              </a:rPr>
              <a:t>©EMBL</a:t>
            </a:r>
            <a:endParaRPr lang="en-GB" sz="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Obdélník s odříznutými rohy na opačné straně 11"/>
          <p:cNvSpPr/>
          <p:nvPr/>
        </p:nvSpPr>
        <p:spPr>
          <a:xfrm>
            <a:off x="7272068" y="0"/>
            <a:ext cx="1871932" cy="1306902"/>
          </a:xfrm>
          <a:prstGeom prst="snip2DiagRect">
            <a:avLst/>
          </a:prstGeom>
          <a:solidFill>
            <a:srgbClr val="70A01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ImageJ: </a:t>
            </a:r>
          </a:p>
          <a:p>
            <a:pPr algn="ctr"/>
            <a:r>
              <a:rPr lang="en-GB" sz="1350" dirty="0"/>
              <a:t>File → Save As → Gif/Animated Gif/Tiff/Compressed TIFF</a:t>
            </a:r>
          </a:p>
        </p:txBody>
      </p:sp>
    </p:spTree>
    <p:extLst>
      <p:ext uri="{BB962C8B-B14F-4D97-AF65-F5344CB8AC3E}">
        <p14:creationId xmlns:p14="http://schemas.microsoft.com/office/powerpoint/2010/main" val="346669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u"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Zpracování</a:t>
            </a:r>
            <a:r>
              <a:rPr lang="en-GB" sz="3800" dirty="0" smtClean="0"/>
              <a:t> – </a:t>
            </a:r>
            <a:r>
              <a:rPr lang="cs-CZ" sz="3800" dirty="0" smtClean="0"/>
              <a:t>Bodové</a:t>
            </a:r>
            <a:r>
              <a:rPr lang="en-GB" sz="3800" dirty="0" smtClean="0"/>
              <a:t> </a:t>
            </a:r>
            <a:r>
              <a:rPr lang="cs-CZ" sz="3800" dirty="0" smtClean="0"/>
              <a:t>transformace</a:t>
            </a:r>
            <a:endParaRPr lang="en-GB" sz="3800" dirty="0"/>
          </a:p>
        </p:txBody>
      </p:sp>
      <p:sp>
        <p:nvSpPr>
          <p:cNvPr id="8" name="Zástupný symbol pro obsah 9"/>
          <p:cNvSpPr>
            <a:spLocks noGrp="1"/>
          </p:cNvSpPr>
          <p:nvPr>
            <p:ph idx="1"/>
          </p:nvPr>
        </p:nvSpPr>
        <p:spPr>
          <a:xfrm>
            <a:off x="428182" y="4705720"/>
            <a:ext cx="763775" cy="300772"/>
          </a:xfrm>
        </p:spPr>
        <p:txBody>
          <a:bodyPr>
            <a:normAutofit fontScale="85000" lnSpcReduction="10000"/>
          </a:bodyPr>
          <a:lstStyle/>
          <a:p>
            <a:r>
              <a:rPr lang="en-GB" b="1" dirty="0" smtClean="0"/>
              <a:t>g=T(f)</a:t>
            </a:r>
            <a:endParaRPr lang="en-GB" b="1" dirty="0"/>
          </a:p>
        </p:txBody>
      </p:sp>
      <p:grpSp>
        <p:nvGrpSpPr>
          <p:cNvPr id="4" name="Skupina 3"/>
          <p:cNvGrpSpPr>
            <a:grpSpLocks noChangeAspect="1"/>
          </p:cNvGrpSpPr>
          <p:nvPr/>
        </p:nvGrpSpPr>
        <p:grpSpPr>
          <a:xfrm>
            <a:off x="287346" y="2234250"/>
            <a:ext cx="2868679" cy="3528736"/>
            <a:chOff x="204087" y="2084832"/>
            <a:chExt cx="3487669" cy="429015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087" y="2084832"/>
              <a:ext cx="3487669" cy="429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Obdélník 2"/>
            <p:cNvSpPr/>
            <p:nvPr/>
          </p:nvSpPr>
          <p:spPr>
            <a:xfrm>
              <a:off x="204087" y="4485735"/>
              <a:ext cx="1271030" cy="12076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</p:grpSp>
      <p:pic>
        <p:nvPicPr>
          <p:cNvPr id="12" name="Obráze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456" y="4081173"/>
            <a:ext cx="2139486" cy="154986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442" y="4081555"/>
            <a:ext cx="2138959" cy="1549482"/>
          </a:xfrm>
          <a:prstGeom prst="rect">
            <a:avLst/>
          </a:prstGeom>
        </p:spPr>
      </p:pic>
      <p:grpSp>
        <p:nvGrpSpPr>
          <p:cNvPr id="6" name="Skupina 5"/>
          <p:cNvGrpSpPr/>
          <p:nvPr/>
        </p:nvGrpSpPr>
        <p:grpSpPr>
          <a:xfrm>
            <a:off x="4123696" y="2234251"/>
            <a:ext cx="2029523" cy="1710669"/>
            <a:chOff x="4388234" y="2260269"/>
            <a:chExt cx="2706030" cy="2280893"/>
          </a:xfrm>
        </p:grpSpPr>
        <p:pic>
          <p:nvPicPr>
            <p:cNvPr id="10" name="Obrázek 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60649" y="2403715"/>
              <a:ext cx="1925847" cy="1889387"/>
            </a:xfrm>
            <a:prstGeom prst="rect">
              <a:avLst/>
            </a:prstGeom>
          </p:spPr>
        </p:pic>
        <p:sp>
          <p:nvSpPr>
            <p:cNvPr id="14" name="Zástupný symbol pro obsah 9"/>
            <p:cNvSpPr txBox="1">
              <a:spLocks/>
            </p:cNvSpPr>
            <p:nvPr/>
          </p:nvSpPr>
          <p:spPr>
            <a:xfrm>
              <a:off x="4917354" y="4260524"/>
              <a:ext cx="1916367" cy="264572"/>
            </a:xfrm>
            <a:prstGeom prst="rect">
              <a:avLst/>
            </a:prstGeom>
          </p:spPr>
          <p:txBody>
            <a:bodyPr vert="horz" lIns="34290" tIns="34290" rIns="34290" bIns="34290" rtlCol="0">
              <a:no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1200" dirty="0" smtClean="0"/>
                <a:t>Vstup</a:t>
              </a:r>
              <a:endParaRPr lang="en-GB" sz="1200" dirty="0"/>
            </a:p>
          </p:txBody>
        </p:sp>
        <p:sp>
          <p:nvSpPr>
            <p:cNvPr id="15" name="Zástupný symbol pro obsah 9"/>
            <p:cNvSpPr txBox="1">
              <a:spLocks/>
            </p:cNvSpPr>
            <p:nvPr/>
          </p:nvSpPr>
          <p:spPr>
            <a:xfrm rot="16200000">
              <a:off x="3789366" y="3194729"/>
              <a:ext cx="1889389" cy="307359"/>
            </a:xfrm>
            <a:prstGeom prst="rect">
              <a:avLst/>
            </a:prstGeom>
          </p:spPr>
          <p:txBody>
            <a:bodyPr vert="horz" lIns="34290" tIns="34290" rIns="34290" bIns="34290" rtlCol="0">
              <a:no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1200" dirty="0" smtClean="0"/>
                <a:t>Výstup</a:t>
              </a:r>
              <a:endParaRPr lang="en-GB" sz="1200" dirty="0"/>
            </a:p>
          </p:txBody>
        </p:sp>
        <p:sp>
          <p:nvSpPr>
            <p:cNvPr id="16" name="Zástupný symbol pro obsah 9"/>
            <p:cNvSpPr txBox="1">
              <a:spLocks/>
            </p:cNvSpPr>
            <p:nvPr/>
          </p:nvSpPr>
          <p:spPr>
            <a:xfrm>
              <a:off x="6524529" y="4254271"/>
              <a:ext cx="569735" cy="286891"/>
            </a:xfrm>
            <a:prstGeom prst="rect">
              <a:avLst/>
            </a:prstGeom>
          </p:spPr>
          <p:txBody>
            <a:bodyPr vert="horz" lIns="34290" tIns="34290" rIns="34290" bIns="34290" rtlCol="0">
              <a:no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200" dirty="0"/>
                <a:t>255</a:t>
              </a:r>
            </a:p>
          </p:txBody>
        </p:sp>
        <p:sp>
          <p:nvSpPr>
            <p:cNvPr id="17" name="Zástupný symbol pro obsah 9"/>
            <p:cNvSpPr txBox="1">
              <a:spLocks/>
            </p:cNvSpPr>
            <p:nvPr/>
          </p:nvSpPr>
          <p:spPr>
            <a:xfrm>
              <a:off x="4388234" y="2260269"/>
              <a:ext cx="569735" cy="286891"/>
            </a:xfrm>
            <a:prstGeom prst="rect">
              <a:avLst/>
            </a:prstGeom>
          </p:spPr>
          <p:txBody>
            <a:bodyPr vert="horz" lIns="34290" tIns="34290" rIns="34290" bIns="34290" rtlCol="0">
              <a:no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200" dirty="0"/>
                <a:t>255</a:t>
              </a:r>
            </a:p>
          </p:txBody>
        </p:sp>
        <p:sp>
          <p:nvSpPr>
            <p:cNvPr id="18" name="Zástupný symbol pro obsah 9"/>
            <p:cNvSpPr txBox="1">
              <a:spLocks/>
            </p:cNvSpPr>
            <p:nvPr/>
          </p:nvSpPr>
          <p:spPr>
            <a:xfrm>
              <a:off x="4543709" y="4209143"/>
              <a:ext cx="569735" cy="286891"/>
            </a:xfrm>
            <a:prstGeom prst="rect">
              <a:avLst/>
            </a:prstGeom>
          </p:spPr>
          <p:txBody>
            <a:bodyPr vert="horz" lIns="34290" tIns="34290" rIns="34290" bIns="34290" rtlCol="0">
              <a:no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200" dirty="0"/>
                <a:t>0</a:t>
              </a: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6596209" y="2234251"/>
            <a:ext cx="2029523" cy="1710669"/>
            <a:chOff x="8435596" y="2260269"/>
            <a:chExt cx="2706030" cy="2280893"/>
          </a:xfrm>
        </p:grpSpPr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05624" y="2403715"/>
              <a:ext cx="1925849" cy="1889388"/>
            </a:xfrm>
            <a:prstGeom prst="rect">
              <a:avLst/>
            </a:prstGeom>
          </p:spPr>
        </p:pic>
        <p:sp>
          <p:nvSpPr>
            <p:cNvPr id="19" name="Zástupný symbol pro obsah 9"/>
            <p:cNvSpPr txBox="1">
              <a:spLocks/>
            </p:cNvSpPr>
            <p:nvPr/>
          </p:nvSpPr>
          <p:spPr>
            <a:xfrm>
              <a:off x="8964716" y="4260524"/>
              <a:ext cx="1916367" cy="264572"/>
            </a:xfrm>
            <a:prstGeom prst="rect">
              <a:avLst/>
            </a:prstGeom>
          </p:spPr>
          <p:txBody>
            <a:bodyPr vert="horz" lIns="34290" tIns="34290" rIns="34290" bIns="34290" rtlCol="0">
              <a:no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1200" dirty="0" smtClean="0"/>
                <a:t>Vstup</a:t>
              </a:r>
              <a:endParaRPr lang="en-GB" sz="1200" dirty="0"/>
            </a:p>
          </p:txBody>
        </p:sp>
        <p:sp>
          <p:nvSpPr>
            <p:cNvPr id="20" name="Zástupný symbol pro obsah 9"/>
            <p:cNvSpPr txBox="1">
              <a:spLocks/>
            </p:cNvSpPr>
            <p:nvPr/>
          </p:nvSpPr>
          <p:spPr>
            <a:xfrm rot="16200000">
              <a:off x="7836728" y="3194729"/>
              <a:ext cx="1889389" cy="307359"/>
            </a:xfrm>
            <a:prstGeom prst="rect">
              <a:avLst/>
            </a:prstGeom>
          </p:spPr>
          <p:txBody>
            <a:bodyPr vert="horz" lIns="34290" tIns="34290" rIns="34290" bIns="34290" rtlCol="0">
              <a:no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1200" dirty="0" smtClean="0"/>
                <a:t>Výstup</a:t>
              </a:r>
              <a:endParaRPr lang="en-GB" sz="1200" dirty="0"/>
            </a:p>
          </p:txBody>
        </p:sp>
        <p:sp>
          <p:nvSpPr>
            <p:cNvPr id="21" name="Zástupný symbol pro obsah 9"/>
            <p:cNvSpPr txBox="1">
              <a:spLocks/>
            </p:cNvSpPr>
            <p:nvPr/>
          </p:nvSpPr>
          <p:spPr>
            <a:xfrm>
              <a:off x="10571891" y="4254271"/>
              <a:ext cx="569735" cy="286891"/>
            </a:xfrm>
            <a:prstGeom prst="rect">
              <a:avLst/>
            </a:prstGeom>
          </p:spPr>
          <p:txBody>
            <a:bodyPr vert="horz" lIns="34290" tIns="34290" rIns="34290" bIns="34290" rtlCol="0">
              <a:no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200" dirty="0"/>
                <a:t>255</a:t>
              </a:r>
            </a:p>
          </p:txBody>
        </p:sp>
        <p:sp>
          <p:nvSpPr>
            <p:cNvPr id="22" name="Zástupný symbol pro obsah 9"/>
            <p:cNvSpPr txBox="1">
              <a:spLocks/>
            </p:cNvSpPr>
            <p:nvPr/>
          </p:nvSpPr>
          <p:spPr>
            <a:xfrm>
              <a:off x="8435596" y="2260269"/>
              <a:ext cx="569735" cy="286891"/>
            </a:xfrm>
            <a:prstGeom prst="rect">
              <a:avLst/>
            </a:prstGeom>
          </p:spPr>
          <p:txBody>
            <a:bodyPr vert="horz" lIns="34290" tIns="34290" rIns="34290" bIns="34290" rtlCol="0">
              <a:no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200" dirty="0"/>
                <a:t>255</a:t>
              </a:r>
            </a:p>
          </p:txBody>
        </p:sp>
        <p:sp>
          <p:nvSpPr>
            <p:cNvPr id="23" name="Zástupný symbol pro obsah 9"/>
            <p:cNvSpPr txBox="1">
              <a:spLocks/>
            </p:cNvSpPr>
            <p:nvPr/>
          </p:nvSpPr>
          <p:spPr>
            <a:xfrm>
              <a:off x="8591071" y="4209143"/>
              <a:ext cx="569735" cy="286891"/>
            </a:xfrm>
            <a:prstGeom prst="rect">
              <a:avLst/>
            </a:prstGeom>
          </p:spPr>
          <p:txBody>
            <a:bodyPr vert="horz" lIns="34290" tIns="34290" rIns="34290" bIns="34290" rtlCol="0">
              <a:no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200" dirty="0"/>
                <a:t>0</a:t>
              </a:r>
            </a:p>
          </p:txBody>
        </p:sp>
      </p:grpSp>
      <p:sp>
        <p:nvSpPr>
          <p:cNvPr id="25" name="Zástupný symbol pro obsah 9"/>
          <p:cNvSpPr txBox="1">
            <a:spLocks/>
          </p:cNvSpPr>
          <p:nvPr/>
        </p:nvSpPr>
        <p:spPr>
          <a:xfrm>
            <a:off x="3234956" y="4741732"/>
            <a:ext cx="763775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100" b="1" dirty="0">
                <a:solidFill>
                  <a:srgbClr val="AF5021"/>
                </a:solidFill>
              </a:rPr>
              <a:t>+30</a:t>
            </a:r>
          </a:p>
        </p:txBody>
      </p:sp>
      <p:sp>
        <p:nvSpPr>
          <p:cNvPr id="26" name="Zástupný symbol pro obsah 9"/>
          <p:cNvSpPr txBox="1">
            <a:spLocks/>
          </p:cNvSpPr>
          <p:nvPr/>
        </p:nvSpPr>
        <p:spPr>
          <a:xfrm>
            <a:off x="3234956" y="4705720"/>
            <a:ext cx="763775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100" b="1" dirty="0">
                <a:solidFill>
                  <a:srgbClr val="AF5021"/>
                </a:solidFill>
              </a:rPr>
              <a:t>x 5</a:t>
            </a:r>
          </a:p>
        </p:txBody>
      </p:sp>
      <p:sp>
        <p:nvSpPr>
          <p:cNvPr id="27" name="Obdélník s odříznutými rohy na opačné straně 26"/>
          <p:cNvSpPr/>
          <p:nvPr/>
        </p:nvSpPr>
        <p:spPr>
          <a:xfrm>
            <a:off x="7272068" y="0"/>
            <a:ext cx="1871932" cy="1306902"/>
          </a:xfrm>
          <a:prstGeom prst="snip2DiagRect">
            <a:avLst/>
          </a:prstGeom>
          <a:solidFill>
            <a:srgbClr val="70A01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ImageJ: </a:t>
            </a:r>
          </a:p>
          <a:p>
            <a:pPr algn="ctr"/>
            <a:r>
              <a:rPr lang="en-GB" sz="1400" dirty="0"/>
              <a:t>Image → Adjust → Brightness/Contrast </a:t>
            </a:r>
          </a:p>
        </p:txBody>
      </p:sp>
    </p:spTree>
    <p:extLst>
      <p:ext uri="{BB962C8B-B14F-4D97-AF65-F5344CB8AC3E}">
        <p14:creationId xmlns:p14="http://schemas.microsoft.com/office/powerpoint/2010/main" val="203109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u"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799" y="3059153"/>
            <a:ext cx="1872234" cy="187909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799" y="3059153"/>
            <a:ext cx="1872234" cy="1879092"/>
          </a:xfrm>
          <a:prstGeom prst="rect">
            <a:avLst/>
          </a:prstGeom>
        </p:spPr>
      </p:pic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Filt</a:t>
            </a:r>
            <a:r>
              <a:rPr lang="cs-CZ" dirty="0" err="1" smtClean="0"/>
              <a:t>rování</a:t>
            </a:r>
            <a:r>
              <a:rPr lang="en-GB" sz="3800" dirty="0" smtClean="0"/>
              <a:t> – </a:t>
            </a:r>
            <a:r>
              <a:rPr lang="cs-CZ" sz="3800" dirty="0" smtClean="0"/>
              <a:t>lokální</a:t>
            </a:r>
            <a:r>
              <a:rPr lang="en-GB" sz="3800" dirty="0" smtClean="0"/>
              <a:t> </a:t>
            </a:r>
            <a:r>
              <a:rPr lang="cs-CZ" sz="3800" dirty="0" smtClean="0"/>
              <a:t>změny</a:t>
            </a:r>
            <a:endParaRPr lang="en-GB" sz="38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0755" y="2766403"/>
            <a:ext cx="2786063" cy="2464594"/>
          </a:xfrm>
          <a:prstGeom prst="rect">
            <a:avLst/>
          </a:prstGeom>
        </p:spPr>
      </p:pic>
      <p:sp>
        <p:nvSpPr>
          <p:cNvPr id="5" name="Zástupný symbol pro obsah 9"/>
          <p:cNvSpPr txBox="1">
            <a:spLocks/>
          </p:cNvSpPr>
          <p:nvPr/>
        </p:nvSpPr>
        <p:spPr>
          <a:xfrm>
            <a:off x="5703958" y="5092551"/>
            <a:ext cx="672860" cy="109987"/>
          </a:xfrm>
          <a:prstGeom prst="rect">
            <a:avLst/>
          </a:prstGeom>
        </p:spPr>
        <p:txBody>
          <a:bodyPr vert="horz" lIns="34290" tIns="34290" rIns="34290" bIns="3429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75" dirty="0">
                <a:solidFill>
                  <a:schemeClr val="bg1">
                    <a:lumMod val="50000"/>
                  </a:schemeClr>
                </a:solidFill>
              </a:rPr>
              <a:t>© 2015 Stack Exchange </a:t>
            </a:r>
            <a:r>
              <a:rPr lang="en-GB" sz="375" dirty="0" err="1">
                <a:solidFill>
                  <a:schemeClr val="bg1">
                    <a:lumMod val="50000"/>
                  </a:schemeClr>
                </a:solidFill>
              </a:rPr>
              <a:t>Inc</a:t>
            </a:r>
            <a:endParaRPr lang="en-GB" sz="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" name="Skupina 3"/>
          <p:cNvGrpSpPr>
            <a:grpSpLocks noChangeAspect="1"/>
          </p:cNvGrpSpPr>
          <p:nvPr/>
        </p:nvGrpSpPr>
        <p:grpSpPr>
          <a:xfrm>
            <a:off x="286201" y="2234250"/>
            <a:ext cx="2868812" cy="3528900"/>
            <a:chOff x="204087" y="2084832"/>
            <a:chExt cx="3487669" cy="429015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087" y="2084832"/>
              <a:ext cx="3487669" cy="429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Obdélník 2"/>
            <p:cNvSpPr/>
            <p:nvPr/>
          </p:nvSpPr>
          <p:spPr>
            <a:xfrm>
              <a:off x="204087" y="4485735"/>
              <a:ext cx="1271030" cy="12076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</p:grpSp>
      <p:sp>
        <p:nvSpPr>
          <p:cNvPr id="10" name="Obdélník s odříznutými rohy na opačné straně 9"/>
          <p:cNvSpPr/>
          <p:nvPr/>
        </p:nvSpPr>
        <p:spPr>
          <a:xfrm>
            <a:off x="7254000" y="0"/>
            <a:ext cx="1890000" cy="1306902"/>
          </a:xfrm>
          <a:prstGeom prst="snip2DiagRect">
            <a:avLst/>
          </a:prstGeom>
          <a:solidFill>
            <a:srgbClr val="70A01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ImageJ: </a:t>
            </a:r>
          </a:p>
          <a:p>
            <a:pPr algn="ctr"/>
            <a:r>
              <a:rPr lang="en-GB" sz="1400" dirty="0"/>
              <a:t>Process → Sharpen/Filters → </a:t>
            </a:r>
            <a:r>
              <a:rPr lang="en-GB" sz="1400" dirty="0" err="1"/>
              <a:t>Unsharp</a:t>
            </a:r>
            <a:r>
              <a:rPr lang="en-GB" sz="1400" dirty="0"/>
              <a:t> Mask</a:t>
            </a:r>
          </a:p>
        </p:txBody>
      </p:sp>
    </p:spTree>
    <p:extLst>
      <p:ext uri="{BB962C8B-B14F-4D97-AF65-F5344CB8AC3E}">
        <p14:creationId xmlns:p14="http://schemas.microsoft.com/office/powerpoint/2010/main" val="258221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u"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3073" y="3476250"/>
            <a:ext cx="1872234" cy="1879092"/>
          </a:xfrm>
          <a:prstGeom prst="rect">
            <a:avLst/>
          </a:prstGeom>
        </p:spPr>
      </p:pic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Filt</a:t>
            </a:r>
            <a:r>
              <a:rPr lang="cs-CZ" dirty="0" err="1" smtClean="0"/>
              <a:t>rování</a:t>
            </a:r>
            <a:r>
              <a:rPr lang="en-GB" sz="3800" dirty="0" smtClean="0"/>
              <a:t> – </a:t>
            </a:r>
            <a:r>
              <a:rPr lang="cs-CZ" sz="3800" dirty="0" smtClean="0"/>
              <a:t>příklady</a:t>
            </a:r>
            <a:endParaRPr lang="en-GB" sz="3800" dirty="0"/>
          </a:p>
        </p:txBody>
      </p:sp>
      <p:sp>
        <p:nvSpPr>
          <p:cNvPr id="14" name="Zástupný symbol pro obsah 9"/>
          <p:cNvSpPr>
            <a:spLocks noGrp="1"/>
          </p:cNvSpPr>
          <p:nvPr>
            <p:ph idx="1"/>
          </p:nvPr>
        </p:nvSpPr>
        <p:spPr>
          <a:xfrm>
            <a:off x="279294" y="5373878"/>
            <a:ext cx="1863000" cy="300772"/>
          </a:xfrm>
        </p:spPr>
        <p:txBody>
          <a:bodyPr>
            <a:noAutofit/>
          </a:bodyPr>
          <a:lstStyle/>
          <a:p>
            <a:pPr algn="ctr"/>
            <a:r>
              <a:rPr lang="cs-CZ" sz="1800" dirty="0" err="1" smtClean="0"/>
              <a:t>doostření</a:t>
            </a:r>
            <a:endParaRPr lang="en-GB" sz="18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295" y="3476250"/>
            <a:ext cx="1872234" cy="187909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296" y="3476250"/>
            <a:ext cx="1872234" cy="18790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828" y="2396250"/>
            <a:ext cx="803168" cy="80316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1210" y="2396250"/>
            <a:ext cx="803168" cy="80316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2702" y="2396250"/>
            <a:ext cx="803168" cy="803168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3074" y="3476250"/>
            <a:ext cx="1872234" cy="187909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8169" y="3476250"/>
            <a:ext cx="1872234" cy="187909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8171" y="3476250"/>
            <a:ext cx="1872234" cy="1879092"/>
          </a:xfrm>
          <a:prstGeom prst="rect">
            <a:avLst/>
          </a:prstGeom>
        </p:spPr>
      </p:pic>
      <p:sp>
        <p:nvSpPr>
          <p:cNvPr id="15" name="Zástupný symbol pro obsah 9"/>
          <p:cNvSpPr txBox="1">
            <a:spLocks/>
          </p:cNvSpPr>
          <p:nvPr/>
        </p:nvSpPr>
        <p:spPr>
          <a:xfrm>
            <a:off x="2469611" y="5370291"/>
            <a:ext cx="1863000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800" dirty="0" smtClean="0"/>
              <a:t>rozmazání</a:t>
            </a:r>
            <a:endParaRPr lang="en-GB" sz="1800" dirty="0"/>
          </a:p>
        </p:txBody>
      </p:sp>
      <p:sp>
        <p:nvSpPr>
          <p:cNvPr id="16" name="Zástupný symbol pro obsah 9"/>
          <p:cNvSpPr txBox="1">
            <a:spLocks/>
          </p:cNvSpPr>
          <p:nvPr/>
        </p:nvSpPr>
        <p:spPr>
          <a:xfrm>
            <a:off x="4728169" y="5370291"/>
            <a:ext cx="1863000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800" dirty="0"/>
              <a:t>d</a:t>
            </a:r>
            <a:r>
              <a:rPr lang="cs-CZ" sz="1800" dirty="0" smtClean="0"/>
              <a:t>etekce hran</a:t>
            </a:r>
            <a:endParaRPr lang="en-GB" sz="1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194" y="2396250"/>
            <a:ext cx="839385" cy="83938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7910" y="3476250"/>
            <a:ext cx="1879092" cy="1879092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7911" y="3476251"/>
            <a:ext cx="1879094" cy="1879094"/>
          </a:xfrm>
          <a:prstGeom prst="rect">
            <a:avLst/>
          </a:prstGeom>
        </p:spPr>
      </p:pic>
      <p:sp>
        <p:nvSpPr>
          <p:cNvPr id="18" name="Zástupný symbol pro obsah 9"/>
          <p:cNvSpPr txBox="1">
            <a:spLocks/>
          </p:cNvSpPr>
          <p:nvPr/>
        </p:nvSpPr>
        <p:spPr>
          <a:xfrm>
            <a:off x="6967910" y="5370291"/>
            <a:ext cx="1863000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800" dirty="0" err="1" smtClean="0"/>
              <a:t>dekonvoluce</a:t>
            </a:r>
            <a:endParaRPr lang="en-GB" sz="1800" dirty="0"/>
          </a:p>
        </p:txBody>
      </p:sp>
      <p:sp>
        <p:nvSpPr>
          <p:cNvPr id="19" name="Obdélník s odříznutými rohy na opačné straně 18"/>
          <p:cNvSpPr/>
          <p:nvPr/>
        </p:nvSpPr>
        <p:spPr>
          <a:xfrm>
            <a:off x="7239718" y="0"/>
            <a:ext cx="1904282" cy="1306902"/>
          </a:xfrm>
          <a:prstGeom prst="snip2DiagRect">
            <a:avLst/>
          </a:prstGeom>
          <a:solidFill>
            <a:srgbClr val="70A01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/>
              <a:t>ImageJ: </a:t>
            </a:r>
          </a:p>
          <a:p>
            <a:pPr algn="ctr"/>
            <a:r>
              <a:rPr lang="en-GB" sz="1300" dirty="0"/>
              <a:t>Process → Sharpen/Smooth/ Find Edges</a:t>
            </a:r>
          </a:p>
          <a:p>
            <a:pPr algn="ctr"/>
            <a:r>
              <a:rPr lang="en-GB" sz="1300" dirty="0"/>
              <a:t>Plugins → Parallel Iterative Deconvolution</a:t>
            </a:r>
          </a:p>
        </p:txBody>
      </p:sp>
    </p:spTree>
    <p:extLst>
      <p:ext uri="{BB962C8B-B14F-4D97-AF65-F5344CB8AC3E}">
        <p14:creationId xmlns:p14="http://schemas.microsoft.com/office/powerpoint/2010/main" val="10990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u"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/>
      <p:bldP spid="16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Skupina 13"/>
          <p:cNvGrpSpPr/>
          <p:nvPr/>
        </p:nvGrpSpPr>
        <p:grpSpPr>
          <a:xfrm>
            <a:off x="7173978" y="3898677"/>
            <a:ext cx="1785668" cy="1785668"/>
            <a:chOff x="9521686" y="4021100"/>
            <a:chExt cx="2380891" cy="2380891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1686" y="4021100"/>
              <a:ext cx="2380891" cy="2380891"/>
            </a:xfrm>
            <a:prstGeom prst="rect">
              <a:avLst/>
            </a:prstGeom>
          </p:spPr>
        </p:pic>
        <p:cxnSp>
          <p:nvCxnSpPr>
            <p:cNvPr id="38" name="Přímá spojnice se šipkou 37"/>
            <p:cNvCxnSpPr/>
            <p:nvPr/>
          </p:nvCxnSpPr>
          <p:spPr>
            <a:xfrm>
              <a:off x="10691138" y="5199398"/>
              <a:ext cx="929233" cy="63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Přímá spojnice se šipkou 38"/>
            <p:cNvCxnSpPr/>
            <p:nvPr/>
          </p:nvCxnSpPr>
          <p:spPr>
            <a:xfrm flipV="1">
              <a:off x="10712131" y="4336513"/>
              <a:ext cx="0" cy="8971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Zástupný symbol pro obsah 9"/>
            <p:cNvSpPr txBox="1">
              <a:spLocks/>
            </p:cNvSpPr>
            <p:nvPr/>
          </p:nvSpPr>
          <p:spPr>
            <a:xfrm rot="16200000">
              <a:off x="10117070" y="4643403"/>
              <a:ext cx="943123" cy="272749"/>
            </a:xfrm>
            <a:prstGeom prst="rect">
              <a:avLst/>
            </a:prstGeom>
          </p:spPr>
          <p:txBody>
            <a:bodyPr vert="horz" lIns="34290" tIns="34290" rIns="34290" bIns="34290" rtlCol="0">
              <a:normAutofit fontScale="92500" lnSpcReduction="10000"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1200" dirty="0"/>
                <a:t>k</a:t>
              </a:r>
              <a:r>
                <a:rPr lang="en-GB" sz="1200" dirty="0"/>
                <a:t>y</a:t>
              </a:r>
            </a:p>
          </p:txBody>
        </p:sp>
        <p:sp>
          <p:nvSpPr>
            <p:cNvPr id="41" name="Zástupný symbol pro obsah 9"/>
            <p:cNvSpPr txBox="1">
              <a:spLocks/>
            </p:cNvSpPr>
            <p:nvPr/>
          </p:nvSpPr>
          <p:spPr>
            <a:xfrm>
              <a:off x="10646011" y="4979820"/>
              <a:ext cx="943123" cy="272749"/>
            </a:xfrm>
            <a:prstGeom prst="rect">
              <a:avLst/>
            </a:prstGeom>
          </p:spPr>
          <p:txBody>
            <a:bodyPr vert="horz" lIns="34290" tIns="34290" rIns="34290" bIns="34290" rtlCol="0">
              <a:normAutofit fontScale="92500" lnSpcReduction="10000"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1200" dirty="0"/>
                <a:t>k</a:t>
              </a:r>
              <a:r>
                <a:rPr lang="en-GB" sz="1200" dirty="0"/>
                <a:t>x</a:t>
              </a:r>
            </a:p>
          </p:txBody>
        </p:sp>
      </p:grp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Filtr</a:t>
            </a:r>
            <a:r>
              <a:rPr lang="cs-CZ" dirty="0" smtClean="0"/>
              <a:t>ování</a:t>
            </a:r>
            <a:r>
              <a:rPr lang="en-GB" sz="3800" dirty="0" smtClean="0"/>
              <a:t> – Glob</a:t>
            </a:r>
            <a:r>
              <a:rPr lang="cs-CZ" sz="3800" dirty="0" err="1" smtClean="0"/>
              <a:t>ální</a:t>
            </a:r>
            <a:r>
              <a:rPr lang="en-GB" sz="3800" dirty="0" smtClean="0"/>
              <a:t> </a:t>
            </a:r>
            <a:r>
              <a:rPr lang="en-GB" sz="3800" dirty="0" err="1" smtClean="0"/>
              <a:t>transforma</a:t>
            </a:r>
            <a:r>
              <a:rPr lang="cs-CZ" sz="3800" dirty="0" err="1" smtClean="0"/>
              <a:t>ce</a:t>
            </a:r>
            <a:endParaRPr lang="en-GB" sz="3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400" y="4450751"/>
            <a:ext cx="1750082" cy="125609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400" y="2582811"/>
            <a:ext cx="1746911" cy="174691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06" b="2859"/>
          <a:stretch/>
        </p:blipFill>
        <p:spPr>
          <a:xfrm>
            <a:off x="2041448" y="2582811"/>
            <a:ext cx="2323548" cy="1620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6282" y="4265599"/>
            <a:ext cx="2378714" cy="179142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1499" y="2582811"/>
            <a:ext cx="4238147" cy="132755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745732" y="3283122"/>
            <a:ext cx="455769" cy="52175"/>
          </a:xfrm>
          <a:prstGeom prst="rect">
            <a:avLst/>
          </a:prstGeom>
        </p:spPr>
      </p:pic>
      <p:sp>
        <p:nvSpPr>
          <p:cNvPr id="15" name="Zástupný symbol pro obsah 9"/>
          <p:cNvSpPr txBox="1">
            <a:spLocks/>
          </p:cNvSpPr>
          <p:nvPr/>
        </p:nvSpPr>
        <p:spPr>
          <a:xfrm>
            <a:off x="1941311" y="5703772"/>
            <a:ext cx="2423685" cy="300772"/>
          </a:xfrm>
          <a:prstGeom prst="rect">
            <a:avLst/>
          </a:prstGeom>
        </p:spPr>
        <p:txBody>
          <a:bodyPr vert="horz" lIns="34290" tIns="34290" rIns="3429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650" dirty="0" smtClean="0">
                <a:solidFill>
                  <a:srgbClr val="AF5021"/>
                </a:solidFill>
              </a:rPr>
              <a:t>Konvoluce </a:t>
            </a:r>
            <a:r>
              <a:rPr lang="en-GB" sz="1650" dirty="0" smtClean="0">
                <a:solidFill>
                  <a:srgbClr val="AF5021"/>
                </a:solidFill>
              </a:rPr>
              <a:t>= </a:t>
            </a:r>
            <a:r>
              <a:rPr lang="cs-CZ" sz="1650" dirty="0" smtClean="0">
                <a:solidFill>
                  <a:srgbClr val="AF5021"/>
                </a:solidFill>
              </a:rPr>
              <a:t>Násobení</a:t>
            </a:r>
            <a:endParaRPr lang="en-GB" sz="1650" dirty="0">
              <a:solidFill>
                <a:srgbClr val="AF5021"/>
              </a:solidFill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7173978" y="3898677"/>
            <a:ext cx="1785668" cy="1785668"/>
            <a:chOff x="9565303" y="4055235"/>
            <a:chExt cx="2380891" cy="2380891"/>
          </a:xfrm>
        </p:grpSpPr>
        <p:sp>
          <p:nvSpPr>
            <p:cNvPr id="21" name="Zástupný symbol pro obsah 9"/>
            <p:cNvSpPr txBox="1">
              <a:spLocks/>
            </p:cNvSpPr>
            <p:nvPr/>
          </p:nvSpPr>
          <p:spPr>
            <a:xfrm>
              <a:off x="10529507" y="5211545"/>
              <a:ext cx="497490" cy="310551"/>
            </a:xfrm>
            <a:prstGeom prst="rect">
              <a:avLst/>
            </a:prstGeom>
          </p:spPr>
          <p:txBody>
            <a:bodyPr vert="horz" lIns="34290" tIns="34290" rIns="34290" bIns="34290" rtlCol="0">
              <a:normAutofit lnSpcReduction="10000"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0</a:t>
              </a:r>
            </a:p>
          </p:txBody>
        </p:sp>
        <p:cxnSp>
          <p:nvCxnSpPr>
            <p:cNvPr id="23" name="Přímá spojnice se šipkou 22"/>
            <p:cNvCxnSpPr>
              <a:endCxn id="4" idx="3"/>
            </p:cNvCxnSpPr>
            <p:nvPr/>
          </p:nvCxnSpPr>
          <p:spPr>
            <a:xfrm>
              <a:off x="10755748" y="5245680"/>
              <a:ext cx="119044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se šipkou 24"/>
            <p:cNvCxnSpPr>
              <a:endCxn id="4" idx="0"/>
            </p:cNvCxnSpPr>
            <p:nvPr/>
          </p:nvCxnSpPr>
          <p:spPr>
            <a:xfrm flipV="1">
              <a:off x="10755748" y="4055235"/>
              <a:ext cx="1" cy="11904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Přímá spojnice se šipkou 26"/>
            <p:cNvCxnSpPr>
              <a:endCxn id="4" idx="1"/>
            </p:cNvCxnSpPr>
            <p:nvPr/>
          </p:nvCxnSpPr>
          <p:spPr>
            <a:xfrm flipH="1">
              <a:off x="9565303" y="5245680"/>
              <a:ext cx="1190445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římá spojnice se šipkou 28"/>
            <p:cNvCxnSpPr>
              <a:endCxn id="4" idx="2"/>
            </p:cNvCxnSpPr>
            <p:nvPr/>
          </p:nvCxnSpPr>
          <p:spPr>
            <a:xfrm>
              <a:off x="10755748" y="5245679"/>
              <a:ext cx="1" cy="11904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ástupný symbol pro obsah 9"/>
            <p:cNvSpPr txBox="1">
              <a:spLocks/>
            </p:cNvSpPr>
            <p:nvPr/>
          </p:nvSpPr>
          <p:spPr>
            <a:xfrm>
              <a:off x="10894756" y="5214842"/>
              <a:ext cx="943123" cy="272749"/>
            </a:xfrm>
            <a:prstGeom prst="rect">
              <a:avLst/>
            </a:prstGeom>
          </p:spPr>
          <p:txBody>
            <a:bodyPr vert="horz" lIns="34290" tIns="34290" rIns="34290" bIns="34290" rtlCol="0">
              <a:normAutofit fontScale="92500" lnSpcReduction="10000"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1200" dirty="0" smtClean="0">
                  <a:solidFill>
                    <a:schemeClr val="bg1"/>
                  </a:solidFill>
                </a:rPr>
                <a:t>frekvence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  <p:sp>
          <p:nvSpPr>
            <p:cNvPr id="31" name="Zástupný symbol pro obsah 9"/>
            <p:cNvSpPr txBox="1">
              <a:spLocks/>
            </p:cNvSpPr>
            <p:nvPr/>
          </p:nvSpPr>
          <p:spPr>
            <a:xfrm rot="16200000">
              <a:off x="10398003" y="4479948"/>
              <a:ext cx="943123" cy="272749"/>
            </a:xfrm>
            <a:prstGeom prst="rect">
              <a:avLst/>
            </a:prstGeom>
          </p:spPr>
          <p:txBody>
            <a:bodyPr vert="horz" lIns="34290" tIns="34290" rIns="34290" bIns="34290" rtlCol="0">
              <a:normAutofit fontScale="92500" lnSpcReduction="20000"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1200" dirty="0" smtClean="0">
                  <a:solidFill>
                    <a:schemeClr val="bg1"/>
                  </a:solidFill>
                </a:rPr>
                <a:t>frekvence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Skupina 2"/>
          <p:cNvGrpSpPr/>
          <p:nvPr/>
        </p:nvGrpSpPr>
        <p:grpSpPr>
          <a:xfrm>
            <a:off x="4465133" y="3898676"/>
            <a:ext cx="2035518" cy="2043117"/>
            <a:chOff x="6175002" y="4021100"/>
            <a:chExt cx="2714024" cy="2724156"/>
          </a:xfrm>
        </p:grpSpPr>
        <p:pic>
          <p:nvPicPr>
            <p:cNvPr id="13" name="Obrázek 12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16824" y="4021100"/>
              <a:ext cx="2372202" cy="2380891"/>
            </a:xfrm>
            <a:prstGeom prst="rect">
              <a:avLst/>
            </a:prstGeom>
          </p:spPr>
        </p:pic>
        <p:cxnSp>
          <p:nvCxnSpPr>
            <p:cNvPr id="33" name="Přímá spojnice se šipkou 32"/>
            <p:cNvCxnSpPr/>
            <p:nvPr/>
          </p:nvCxnSpPr>
          <p:spPr>
            <a:xfrm flipV="1">
              <a:off x="6530714" y="6472507"/>
              <a:ext cx="94312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římá spojnice se šipkou 34"/>
            <p:cNvCxnSpPr/>
            <p:nvPr/>
          </p:nvCxnSpPr>
          <p:spPr>
            <a:xfrm flipV="1">
              <a:off x="6414395" y="5487591"/>
              <a:ext cx="0" cy="8971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ástupný symbol pro obsah 9"/>
            <p:cNvSpPr txBox="1">
              <a:spLocks/>
            </p:cNvSpPr>
            <p:nvPr/>
          </p:nvSpPr>
          <p:spPr>
            <a:xfrm rot="16200000">
              <a:off x="5839815" y="5847318"/>
              <a:ext cx="943123" cy="272749"/>
            </a:xfrm>
            <a:prstGeom prst="rect">
              <a:avLst/>
            </a:prstGeom>
          </p:spPr>
          <p:txBody>
            <a:bodyPr vert="horz" lIns="34290" tIns="34290" rIns="34290" bIns="34290" rtlCol="0">
              <a:normAutofit fontScale="92500" lnSpcReduction="10000"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200" dirty="0"/>
                <a:t>y</a:t>
              </a:r>
            </a:p>
          </p:txBody>
        </p:sp>
        <p:sp>
          <p:nvSpPr>
            <p:cNvPr id="37" name="Zástupný symbol pro obsah 9"/>
            <p:cNvSpPr txBox="1">
              <a:spLocks/>
            </p:cNvSpPr>
            <p:nvPr/>
          </p:nvSpPr>
          <p:spPr>
            <a:xfrm>
              <a:off x="6516824" y="6472507"/>
              <a:ext cx="943123" cy="272749"/>
            </a:xfrm>
            <a:prstGeom prst="rect">
              <a:avLst/>
            </a:prstGeom>
          </p:spPr>
          <p:txBody>
            <a:bodyPr vert="horz" lIns="34290" tIns="34290" rIns="34290" bIns="34290" rtlCol="0">
              <a:normAutofit fontScale="92500" lnSpcReduction="10000"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200" dirty="0"/>
                <a:t>x</a:t>
              </a:r>
            </a:p>
          </p:txBody>
        </p:sp>
      </p:grpSp>
      <p:sp>
        <p:nvSpPr>
          <p:cNvPr id="32" name="Obdélník s odříznutými rohy na opačné straně 31"/>
          <p:cNvSpPr/>
          <p:nvPr/>
        </p:nvSpPr>
        <p:spPr>
          <a:xfrm>
            <a:off x="7254000" y="0"/>
            <a:ext cx="1890000" cy="1306902"/>
          </a:xfrm>
          <a:prstGeom prst="snip2DiagRect">
            <a:avLst/>
          </a:prstGeom>
          <a:solidFill>
            <a:srgbClr val="70A01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ImageJ: </a:t>
            </a:r>
          </a:p>
          <a:p>
            <a:pPr algn="ctr"/>
            <a:r>
              <a:rPr lang="en-GB" sz="1400" dirty="0"/>
              <a:t>Process → FFT → FFT</a:t>
            </a:r>
          </a:p>
        </p:txBody>
      </p:sp>
      <p:sp>
        <p:nvSpPr>
          <p:cNvPr id="34" name="Zástupný symbol pro obsah 9"/>
          <p:cNvSpPr txBox="1">
            <a:spLocks/>
          </p:cNvSpPr>
          <p:nvPr/>
        </p:nvSpPr>
        <p:spPr>
          <a:xfrm>
            <a:off x="103239" y="2234251"/>
            <a:ext cx="4261757" cy="257351"/>
          </a:xfrm>
          <a:prstGeom prst="rect">
            <a:avLst/>
          </a:prstGeom>
        </p:spPr>
        <p:txBody>
          <a:bodyPr vert="horz" lIns="34290" tIns="34290" rIns="34290" bIns="34290" rtlCol="0" anchor="b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rgbClr val="FFFFFF"/>
                </a:solidFill>
              </a:rPr>
              <a:t>Fast Fourier Transformation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364941" y="3758071"/>
            <a:ext cx="685083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54000" tIns="0" rIns="54000" bIns="0" rtlCol="0" anchor="t">
            <a:spAutoFit/>
          </a:bodyPr>
          <a:lstStyle/>
          <a:p>
            <a:pPr algn="ctr"/>
            <a:r>
              <a:rPr lang="cs-CZ" sz="900" dirty="0" smtClean="0">
                <a:solidFill>
                  <a:srgbClr val="FF0000"/>
                </a:solidFill>
              </a:rPr>
              <a:t>Vzdálenost</a:t>
            </a:r>
            <a:endParaRPr lang="cs-CZ" sz="9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35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u"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Obrazová </a:t>
            </a:r>
            <a:r>
              <a:rPr lang="en-GB" dirty="0" err="1" smtClean="0"/>
              <a:t>arit</a:t>
            </a:r>
            <a:r>
              <a:rPr lang="cs-CZ" dirty="0" err="1" smtClean="0"/>
              <a:t>metika</a:t>
            </a:r>
            <a:endParaRPr lang="en-GB" dirty="0"/>
          </a:p>
        </p:txBody>
      </p:sp>
      <p:sp>
        <p:nvSpPr>
          <p:cNvPr id="4" name="Zástupný symbol pro obsah 9"/>
          <p:cNvSpPr>
            <a:spLocks noGrp="1"/>
          </p:cNvSpPr>
          <p:nvPr>
            <p:ph idx="1"/>
          </p:nvPr>
        </p:nvSpPr>
        <p:spPr>
          <a:xfrm>
            <a:off x="1171635" y="2233865"/>
            <a:ext cx="2649727" cy="300772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cs-CZ" dirty="0" smtClean="0"/>
              <a:t>Sčítání</a:t>
            </a:r>
            <a:endParaRPr lang="en-GB" dirty="0"/>
          </a:p>
        </p:txBody>
      </p:sp>
      <p:grpSp>
        <p:nvGrpSpPr>
          <p:cNvPr id="8" name="Skupina 7"/>
          <p:cNvGrpSpPr/>
          <p:nvPr/>
        </p:nvGrpSpPr>
        <p:grpSpPr>
          <a:xfrm>
            <a:off x="768096" y="2527015"/>
            <a:ext cx="2615752" cy="3217613"/>
            <a:chOff x="204087" y="2084832"/>
            <a:chExt cx="3487669" cy="429015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087" y="2084832"/>
              <a:ext cx="3487669" cy="429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Obdélník 10"/>
            <p:cNvSpPr/>
            <p:nvPr/>
          </p:nvSpPr>
          <p:spPr>
            <a:xfrm>
              <a:off x="204087" y="4485735"/>
              <a:ext cx="1271030" cy="12076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</p:grp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9"/>
          <a:stretch/>
        </p:blipFill>
        <p:spPr bwMode="auto">
          <a:xfrm>
            <a:off x="768097" y="2622879"/>
            <a:ext cx="1601129" cy="157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9"/>
          <a:stretch/>
        </p:blipFill>
        <p:spPr bwMode="auto">
          <a:xfrm>
            <a:off x="2722389" y="2622879"/>
            <a:ext cx="1601129" cy="157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ástupný symbol pro obsah 9"/>
          <p:cNvSpPr txBox="1">
            <a:spLocks/>
          </p:cNvSpPr>
          <p:nvPr/>
        </p:nvSpPr>
        <p:spPr>
          <a:xfrm>
            <a:off x="2258182" y="3259932"/>
            <a:ext cx="476636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700" b="1" dirty="0"/>
              <a:t>+</a:t>
            </a:r>
          </a:p>
        </p:txBody>
      </p:sp>
      <p:sp>
        <p:nvSpPr>
          <p:cNvPr id="14" name="Zástupný symbol pro obsah 9"/>
          <p:cNvSpPr txBox="1">
            <a:spLocks/>
          </p:cNvSpPr>
          <p:nvPr/>
        </p:nvSpPr>
        <p:spPr>
          <a:xfrm>
            <a:off x="4224903" y="3259932"/>
            <a:ext cx="731185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700" b="1" dirty="0"/>
              <a:t>=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" y="4312454"/>
            <a:ext cx="1613288" cy="1613288"/>
          </a:xfrm>
          <a:prstGeom prst="rect">
            <a:avLst/>
          </a:prstGeom>
        </p:spPr>
      </p:pic>
      <p:sp>
        <p:nvSpPr>
          <p:cNvPr id="15" name="Zástupný symbol pro obsah 9"/>
          <p:cNvSpPr txBox="1">
            <a:spLocks/>
          </p:cNvSpPr>
          <p:nvPr/>
        </p:nvSpPr>
        <p:spPr>
          <a:xfrm>
            <a:off x="2258182" y="4923055"/>
            <a:ext cx="476636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700" b="1" dirty="0"/>
              <a:t>+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7341" y="4305783"/>
            <a:ext cx="1616177" cy="1616177"/>
          </a:xfrm>
          <a:prstGeom prst="rect">
            <a:avLst/>
          </a:prstGeom>
        </p:spPr>
      </p:pic>
      <p:sp>
        <p:nvSpPr>
          <p:cNvPr id="16" name="Zástupný symbol pro obsah 9"/>
          <p:cNvSpPr txBox="1">
            <a:spLocks/>
          </p:cNvSpPr>
          <p:nvPr/>
        </p:nvSpPr>
        <p:spPr>
          <a:xfrm>
            <a:off x="4224903" y="4923055"/>
            <a:ext cx="731185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700" b="1" dirty="0"/>
              <a:t>=</a:t>
            </a: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5147" y="2622879"/>
            <a:ext cx="3301677" cy="3301677"/>
          </a:xfrm>
          <a:prstGeom prst="rect">
            <a:avLst/>
          </a:prstGeom>
        </p:spPr>
      </p:pic>
      <p:sp>
        <p:nvSpPr>
          <p:cNvPr id="18" name="Obdélník s odříznutými rohy na opačné straně 17"/>
          <p:cNvSpPr/>
          <p:nvPr/>
        </p:nvSpPr>
        <p:spPr>
          <a:xfrm>
            <a:off x="7272900" y="0"/>
            <a:ext cx="1871100" cy="1306902"/>
          </a:xfrm>
          <a:prstGeom prst="snip2DiagRect">
            <a:avLst/>
          </a:prstGeom>
          <a:solidFill>
            <a:srgbClr val="70A01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ImageJ: </a:t>
            </a:r>
          </a:p>
          <a:p>
            <a:pPr algn="ctr"/>
            <a:r>
              <a:rPr lang="en-GB" sz="1400" dirty="0"/>
              <a:t>Process → Image Calculator</a:t>
            </a:r>
          </a:p>
        </p:txBody>
      </p:sp>
    </p:spTree>
    <p:extLst>
      <p:ext uri="{BB962C8B-B14F-4D97-AF65-F5344CB8AC3E}">
        <p14:creationId xmlns:p14="http://schemas.microsoft.com/office/powerpoint/2010/main" val="219058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u"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3" grpId="0"/>
      <p:bldP spid="14" grpId="0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Obrazová</a:t>
            </a:r>
            <a:r>
              <a:rPr lang="en-GB" dirty="0" smtClean="0"/>
              <a:t> </a:t>
            </a:r>
            <a:r>
              <a:rPr lang="en-GB" dirty="0" err="1" smtClean="0"/>
              <a:t>arit</a:t>
            </a:r>
            <a:r>
              <a:rPr lang="cs-CZ" dirty="0" err="1" smtClean="0"/>
              <a:t>metika</a:t>
            </a:r>
            <a:endParaRPr lang="en-GB" dirty="0"/>
          </a:p>
        </p:txBody>
      </p:sp>
      <p:sp>
        <p:nvSpPr>
          <p:cNvPr id="4" name="Zástupný symbol pro obsah 9"/>
          <p:cNvSpPr>
            <a:spLocks noGrp="1"/>
          </p:cNvSpPr>
          <p:nvPr>
            <p:ph idx="1"/>
          </p:nvPr>
        </p:nvSpPr>
        <p:spPr>
          <a:xfrm rot="16200000">
            <a:off x="31519" y="5080518"/>
            <a:ext cx="1898128" cy="300772"/>
          </a:xfrm>
        </p:spPr>
        <p:txBody>
          <a:bodyPr>
            <a:noAutofit/>
          </a:bodyPr>
          <a:lstStyle/>
          <a:p>
            <a:pPr algn="ctr"/>
            <a:r>
              <a:rPr lang="cs-CZ" dirty="0" smtClean="0">
                <a:solidFill>
                  <a:srgbClr val="FFFFFF"/>
                </a:solidFill>
              </a:rPr>
              <a:t>Odčítání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3" name="Zástupný symbol pro obsah 9"/>
          <p:cNvSpPr txBox="1">
            <a:spLocks/>
          </p:cNvSpPr>
          <p:nvPr/>
        </p:nvSpPr>
        <p:spPr>
          <a:xfrm>
            <a:off x="3004871" y="3104067"/>
            <a:ext cx="476636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700" b="1" dirty="0"/>
              <a:t>+</a:t>
            </a:r>
          </a:p>
        </p:txBody>
      </p:sp>
      <p:sp>
        <p:nvSpPr>
          <p:cNvPr id="14" name="Zástupný symbol pro obsah 9"/>
          <p:cNvSpPr txBox="1">
            <a:spLocks/>
          </p:cNvSpPr>
          <p:nvPr/>
        </p:nvSpPr>
        <p:spPr>
          <a:xfrm>
            <a:off x="5166163" y="3104067"/>
            <a:ext cx="731185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700" b="1" dirty="0"/>
              <a:t>=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7315" y="2291022"/>
            <a:ext cx="1912001" cy="1912001"/>
          </a:xfrm>
          <a:prstGeom prst="rect">
            <a:avLst/>
          </a:prstGeom>
        </p:spPr>
      </p:pic>
      <p:sp>
        <p:nvSpPr>
          <p:cNvPr id="15" name="Zástupný symbol pro obsah 9"/>
          <p:cNvSpPr txBox="1">
            <a:spLocks/>
          </p:cNvSpPr>
          <p:nvPr/>
        </p:nvSpPr>
        <p:spPr>
          <a:xfrm>
            <a:off x="3009362" y="4979144"/>
            <a:ext cx="476636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700" b="1" dirty="0"/>
              <a:t>-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692" y="2291022"/>
            <a:ext cx="1912518" cy="1912518"/>
          </a:xfrm>
          <a:prstGeom prst="rect">
            <a:avLst/>
          </a:prstGeom>
        </p:spPr>
      </p:pic>
      <p:sp>
        <p:nvSpPr>
          <p:cNvPr id="16" name="Zástupný symbol pro obsah 9"/>
          <p:cNvSpPr txBox="1">
            <a:spLocks/>
          </p:cNvSpPr>
          <p:nvPr/>
        </p:nvSpPr>
        <p:spPr>
          <a:xfrm>
            <a:off x="5166163" y="4990725"/>
            <a:ext cx="731185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700" b="1" dirty="0"/>
              <a:t>=</a:t>
            </a: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9126" y="2291022"/>
            <a:ext cx="1898129" cy="1898129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7314" y="4282170"/>
            <a:ext cx="1912001" cy="1912001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692" y="4281840"/>
            <a:ext cx="1898128" cy="189812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9127" y="4281840"/>
            <a:ext cx="1898128" cy="1898128"/>
          </a:xfrm>
          <a:prstGeom prst="rect">
            <a:avLst/>
          </a:prstGeom>
        </p:spPr>
      </p:pic>
      <p:sp>
        <p:nvSpPr>
          <p:cNvPr id="20" name="Zástupný symbol pro obsah 9"/>
          <p:cNvSpPr txBox="1">
            <a:spLocks/>
          </p:cNvSpPr>
          <p:nvPr/>
        </p:nvSpPr>
        <p:spPr>
          <a:xfrm rot="16200000">
            <a:off x="31520" y="3089700"/>
            <a:ext cx="1898129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dirty="0" smtClean="0">
                <a:solidFill>
                  <a:srgbClr val="FFFFFF"/>
                </a:solidFill>
              </a:rPr>
              <a:t>Sčítání</a:t>
            </a: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21" name="Obdélník s odříznutými rohy na opačné straně 20"/>
          <p:cNvSpPr/>
          <p:nvPr/>
        </p:nvSpPr>
        <p:spPr>
          <a:xfrm>
            <a:off x="7272900" y="0"/>
            <a:ext cx="1871100" cy="1306902"/>
          </a:xfrm>
          <a:prstGeom prst="snip2DiagRect">
            <a:avLst/>
          </a:prstGeom>
          <a:solidFill>
            <a:srgbClr val="70A01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ImageJ: </a:t>
            </a:r>
          </a:p>
          <a:p>
            <a:pPr algn="ctr"/>
            <a:r>
              <a:rPr lang="en-GB" sz="1400" dirty="0"/>
              <a:t>Process → Image Calculator</a:t>
            </a:r>
          </a:p>
        </p:txBody>
      </p:sp>
    </p:spTree>
    <p:extLst>
      <p:ext uri="{BB962C8B-B14F-4D97-AF65-F5344CB8AC3E}">
        <p14:creationId xmlns:p14="http://schemas.microsoft.com/office/powerpoint/2010/main" val="405655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u"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8814062" y="0"/>
            <a:ext cx="32993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277907" y="412376"/>
            <a:ext cx="878541" cy="1416424"/>
          </a:xfrm>
          <a:prstGeom prst="rect">
            <a:avLst/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814062" cy="6858000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8469" y="3801035"/>
            <a:ext cx="824753" cy="896471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30" name="Obrázek 2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6062" y="0"/>
            <a:ext cx="3377938" cy="367167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072910" y="5821163"/>
            <a:ext cx="2071090" cy="110151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algn="r">
              <a:spcBef>
                <a:spcPct val="20000"/>
              </a:spcBef>
              <a:buClr>
                <a:srgbClr val="FF0000"/>
              </a:buClr>
            </a:pPr>
            <a:r>
              <a:rPr lang="cs-CZ" altLang="cs-CZ" sz="3600" b="1" dirty="0" smtClean="0">
                <a:solidFill>
                  <a:schemeClr val="bg1"/>
                </a:solidFill>
                <a:latin typeface="+mj-lt"/>
              </a:rPr>
              <a:t>Specifický ChK1</a:t>
            </a:r>
            <a:endParaRPr lang="en-GB" altLang="cs-CZ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2682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0.17934 -0.3527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-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Obrazová aritmetika</a:t>
            </a:r>
            <a:endParaRPr lang="en-GB" dirty="0"/>
          </a:p>
        </p:txBody>
      </p:sp>
      <p:sp>
        <p:nvSpPr>
          <p:cNvPr id="4" name="Zástupný symbol pro obsah 9"/>
          <p:cNvSpPr>
            <a:spLocks noGrp="1"/>
          </p:cNvSpPr>
          <p:nvPr>
            <p:ph idx="1"/>
          </p:nvPr>
        </p:nvSpPr>
        <p:spPr>
          <a:xfrm rot="16200000">
            <a:off x="24586" y="5087449"/>
            <a:ext cx="1912001" cy="300772"/>
          </a:xfrm>
        </p:spPr>
        <p:txBody>
          <a:bodyPr>
            <a:noAutofit/>
          </a:bodyPr>
          <a:lstStyle/>
          <a:p>
            <a:pPr algn="ctr"/>
            <a:r>
              <a:rPr lang="cs-CZ" dirty="0" smtClean="0">
                <a:solidFill>
                  <a:srgbClr val="FFFFFF"/>
                </a:solidFill>
              </a:rPr>
              <a:t>Dělení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3" name="Zástupný symbol pro obsah 9"/>
          <p:cNvSpPr txBox="1">
            <a:spLocks/>
          </p:cNvSpPr>
          <p:nvPr/>
        </p:nvSpPr>
        <p:spPr>
          <a:xfrm>
            <a:off x="2999215" y="3064534"/>
            <a:ext cx="476636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700" b="1" dirty="0"/>
              <a:t>x</a:t>
            </a:r>
          </a:p>
        </p:txBody>
      </p:sp>
      <p:sp>
        <p:nvSpPr>
          <p:cNvPr id="14" name="Zástupný symbol pro obsah 9"/>
          <p:cNvSpPr txBox="1">
            <a:spLocks/>
          </p:cNvSpPr>
          <p:nvPr/>
        </p:nvSpPr>
        <p:spPr>
          <a:xfrm>
            <a:off x="5149854" y="3115542"/>
            <a:ext cx="731185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700" b="1" dirty="0"/>
              <a:t>=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7319" y="2291022"/>
            <a:ext cx="1912001" cy="1912001"/>
          </a:xfrm>
          <a:prstGeom prst="rect">
            <a:avLst/>
          </a:prstGeom>
        </p:spPr>
      </p:pic>
      <p:sp>
        <p:nvSpPr>
          <p:cNvPr id="15" name="Zástupný symbol pro obsah 9"/>
          <p:cNvSpPr txBox="1">
            <a:spLocks/>
          </p:cNvSpPr>
          <p:nvPr/>
        </p:nvSpPr>
        <p:spPr>
          <a:xfrm>
            <a:off x="2990721" y="5035542"/>
            <a:ext cx="476636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700" b="1" dirty="0"/>
              <a:t>/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5268" y="2291021"/>
            <a:ext cx="1912001" cy="1912001"/>
          </a:xfrm>
          <a:prstGeom prst="rect">
            <a:avLst/>
          </a:prstGeom>
        </p:spPr>
      </p:pic>
      <p:sp>
        <p:nvSpPr>
          <p:cNvPr id="16" name="Zástupný symbol pro obsah 9"/>
          <p:cNvSpPr txBox="1">
            <a:spLocks/>
          </p:cNvSpPr>
          <p:nvPr/>
        </p:nvSpPr>
        <p:spPr>
          <a:xfrm>
            <a:off x="5149853" y="5013744"/>
            <a:ext cx="731185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700" b="1" dirty="0"/>
              <a:t>=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7318" y="4282164"/>
            <a:ext cx="1912001" cy="1912001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696" y="4281834"/>
            <a:ext cx="1912000" cy="1912000"/>
          </a:xfrm>
          <a:prstGeom prst="rect">
            <a:avLst/>
          </a:prstGeom>
        </p:spPr>
      </p:pic>
      <p:sp>
        <p:nvSpPr>
          <p:cNvPr id="20" name="Zástupný symbol pro obsah 9"/>
          <p:cNvSpPr txBox="1">
            <a:spLocks/>
          </p:cNvSpPr>
          <p:nvPr/>
        </p:nvSpPr>
        <p:spPr>
          <a:xfrm rot="16200000">
            <a:off x="24587" y="3096635"/>
            <a:ext cx="1912003" cy="300772"/>
          </a:xfrm>
          <a:prstGeom prst="rect">
            <a:avLst/>
          </a:prstGeom>
        </p:spPr>
        <p:txBody>
          <a:bodyPr vert="horz" lIns="34290" tIns="34290" rIns="34290" bIns="34290" rtlCol="0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dirty="0" smtClean="0">
                <a:solidFill>
                  <a:srgbClr val="FFFFFF"/>
                </a:solidFill>
              </a:rPr>
              <a:t>Násobení</a:t>
            </a: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21" name="Obdélník s odříznutými rohy na opačné straně 20"/>
          <p:cNvSpPr/>
          <p:nvPr/>
        </p:nvSpPr>
        <p:spPr>
          <a:xfrm>
            <a:off x="7272900" y="0"/>
            <a:ext cx="1871100" cy="1306902"/>
          </a:xfrm>
          <a:prstGeom prst="snip2DiagRect">
            <a:avLst/>
          </a:prstGeom>
          <a:solidFill>
            <a:srgbClr val="70A01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ImageJ: </a:t>
            </a:r>
          </a:p>
          <a:p>
            <a:pPr algn="ctr"/>
            <a:r>
              <a:rPr lang="en-GB" sz="1400" dirty="0"/>
              <a:t>Process → Image Calculator</a:t>
            </a: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9130" y="2291020"/>
            <a:ext cx="1912001" cy="1912001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9131" y="4281834"/>
            <a:ext cx="1912000" cy="1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7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u"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Obrazová aritmetika</a:t>
            </a:r>
            <a:endParaRPr lang="en-GB" dirty="0"/>
          </a:p>
        </p:txBody>
      </p:sp>
      <p:sp>
        <p:nvSpPr>
          <p:cNvPr id="4" name="Zástupný symbol pro obsah 9"/>
          <p:cNvSpPr>
            <a:spLocks noGrp="1"/>
          </p:cNvSpPr>
          <p:nvPr>
            <p:ph idx="1"/>
          </p:nvPr>
        </p:nvSpPr>
        <p:spPr>
          <a:xfrm rot="16200000">
            <a:off x="-57617" y="5072199"/>
            <a:ext cx="1879166" cy="300772"/>
          </a:xfrm>
        </p:spPr>
        <p:txBody>
          <a:bodyPr>
            <a:noAutofit/>
          </a:bodyPr>
          <a:lstStyle/>
          <a:p>
            <a:pPr algn="ctr"/>
            <a:r>
              <a:rPr lang="cs-CZ" dirty="0" smtClean="0">
                <a:solidFill>
                  <a:srgbClr val="FFFFFF"/>
                </a:solidFill>
              </a:rPr>
              <a:t>Logické </a:t>
            </a:r>
            <a:r>
              <a:rPr lang="en-GB" dirty="0" smtClean="0">
                <a:solidFill>
                  <a:srgbClr val="FFFFFF"/>
                </a:solidFill>
              </a:rPr>
              <a:t>OR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3" name="Zástupný symbol pro obsah 9"/>
          <p:cNvSpPr txBox="1">
            <a:spLocks/>
          </p:cNvSpPr>
          <p:nvPr/>
        </p:nvSpPr>
        <p:spPr>
          <a:xfrm>
            <a:off x="2857386" y="3130051"/>
            <a:ext cx="642109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 b="1" dirty="0"/>
              <a:t>AND</a:t>
            </a:r>
          </a:p>
        </p:txBody>
      </p:sp>
      <p:sp>
        <p:nvSpPr>
          <p:cNvPr id="14" name="Zástupný symbol pro obsah 9"/>
          <p:cNvSpPr txBox="1">
            <a:spLocks/>
          </p:cNvSpPr>
          <p:nvPr/>
        </p:nvSpPr>
        <p:spPr>
          <a:xfrm>
            <a:off x="5246841" y="3094191"/>
            <a:ext cx="731185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700" b="1" dirty="0"/>
              <a:t>=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61" y="2276003"/>
            <a:ext cx="1914919" cy="1914919"/>
          </a:xfrm>
          <a:prstGeom prst="rect">
            <a:avLst/>
          </a:prstGeom>
        </p:spPr>
      </p:pic>
      <p:sp>
        <p:nvSpPr>
          <p:cNvPr id="15" name="Zástupný symbol pro obsah 9"/>
          <p:cNvSpPr txBox="1">
            <a:spLocks/>
          </p:cNvSpPr>
          <p:nvPr/>
        </p:nvSpPr>
        <p:spPr>
          <a:xfrm>
            <a:off x="2940122" y="5044970"/>
            <a:ext cx="476636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 b="1" dirty="0"/>
              <a:t>OR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050" y="2276002"/>
            <a:ext cx="1909581" cy="1909581"/>
          </a:xfrm>
          <a:prstGeom prst="rect">
            <a:avLst/>
          </a:prstGeom>
        </p:spPr>
      </p:pic>
      <p:sp>
        <p:nvSpPr>
          <p:cNvPr id="16" name="Zástupný symbol pro obsah 9"/>
          <p:cNvSpPr txBox="1">
            <a:spLocks/>
          </p:cNvSpPr>
          <p:nvPr/>
        </p:nvSpPr>
        <p:spPr>
          <a:xfrm>
            <a:off x="5246841" y="4990726"/>
            <a:ext cx="731185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700" b="1" dirty="0"/>
              <a:t>=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732" y="4282172"/>
            <a:ext cx="1909248" cy="1909248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051" y="4281839"/>
            <a:ext cx="1909581" cy="1909581"/>
          </a:xfrm>
          <a:prstGeom prst="rect">
            <a:avLst/>
          </a:prstGeom>
        </p:spPr>
      </p:pic>
      <p:sp>
        <p:nvSpPr>
          <p:cNvPr id="20" name="Zástupný symbol pro obsah 9"/>
          <p:cNvSpPr txBox="1">
            <a:spLocks/>
          </p:cNvSpPr>
          <p:nvPr/>
        </p:nvSpPr>
        <p:spPr>
          <a:xfrm rot="16200000">
            <a:off x="-58197" y="3065781"/>
            <a:ext cx="1880330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dirty="0" smtClean="0">
                <a:solidFill>
                  <a:srgbClr val="FFFFFF"/>
                </a:solidFill>
              </a:rPr>
              <a:t>Logické </a:t>
            </a:r>
            <a:r>
              <a:rPr lang="en-GB" sz="2000" dirty="0" smtClean="0">
                <a:solidFill>
                  <a:srgbClr val="FFFFFF"/>
                </a:solidFill>
              </a:rPr>
              <a:t>AND</a:t>
            </a: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21" name="Obdélník s odříznutými rohy na opačné straně 20"/>
          <p:cNvSpPr/>
          <p:nvPr/>
        </p:nvSpPr>
        <p:spPr>
          <a:xfrm>
            <a:off x="7272900" y="0"/>
            <a:ext cx="1871100" cy="1306902"/>
          </a:xfrm>
          <a:prstGeom prst="snip2DiagRect">
            <a:avLst/>
          </a:prstGeom>
          <a:solidFill>
            <a:srgbClr val="70A01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ImageJ: </a:t>
            </a:r>
          </a:p>
          <a:p>
            <a:pPr algn="ctr"/>
            <a:r>
              <a:rPr lang="en-GB" sz="1400" dirty="0"/>
              <a:t>Process → Image Calculator</a:t>
            </a: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486" y="2276002"/>
            <a:ext cx="1909581" cy="1909581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485" y="4281838"/>
            <a:ext cx="1909582" cy="190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9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u"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Obrazová aritmetika </a:t>
            </a:r>
            <a:r>
              <a:rPr lang="en-GB" sz="3800" dirty="0" smtClean="0"/>
              <a:t>– </a:t>
            </a:r>
            <a:r>
              <a:rPr lang="cs-CZ" sz="3800" dirty="0" smtClean="0"/>
              <a:t>Příklady</a:t>
            </a:r>
            <a:endParaRPr lang="en-GB" sz="3800" dirty="0"/>
          </a:p>
        </p:txBody>
      </p:sp>
      <p:sp>
        <p:nvSpPr>
          <p:cNvPr id="13" name="Zástupný symbol pro obsah 9"/>
          <p:cNvSpPr txBox="1">
            <a:spLocks/>
          </p:cNvSpPr>
          <p:nvPr/>
        </p:nvSpPr>
        <p:spPr>
          <a:xfrm>
            <a:off x="2708941" y="3856325"/>
            <a:ext cx="646832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700" b="1" dirty="0"/>
              <a:t>/</a:t>
            </a:r>
          </a:p>
        </p:txBody>
      </p:sp>
      <p:sp>
        <p:nvSpPr>
          <p:cNvPr id="14" name="Zástupný symbol pro obsah 9"/>
          <p:cNvSpPr txBox="1">
            <a:spLocks/>
          </p:cNvSpPr>
          <p:nvPr/>
        </p:nvSpPr>
        <p:spPr>
          <a:xfrm>
            <a:off x="5617991" y="3915318"/>
            <a:ext cx="731185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700" b="1" dirty="0"/>
              <a:t>=</a:t>
            </a:r>
          </a:p>
        </p:txBody>
      </p:sp>
      <p:sp>
        <p:nvSpPr>
          <p:cNvPr id="20" name="Zástupný symbol pro obsah 9"/>
          <p:cNvSpPr txBox="1">
            <a:spLocks/>
          </p:cNvSpPr>
          <p:nvPr/>
        </p:nvSpPr>
        <p:spPr>
          <a:xfrm>
            <a:off x="226171" y="2699641"/>
            <a:ext cx="2649727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rgbClr val="FFFFFF"/>
                </a:solidFill>
              </a:rPr>
              <a:t>Flat Field </a:t>
            </a:r>
            <a:r>
              <a:rPr lang="cs-CZ" sz="2000" dirty="0" smtClean="0">
                <a:solidFill>
                  <a:srgbClr val="FFFFFF"/>
                </a:solidFill>
              </a:rPr>
              <a:t>korekce</a:t>
            </a:r>
            <a:endParaRPr lang="en-GB" sz="2000" dirty="0">
              <a:solidFill>
                <a:srgbClr val="FFFFFF"/>
              </a:solidFill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2020" y="3102201"/>
            <a:ext cx="2569344" cy="19270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553" y="3102201"/>
            <a:ext cx="2569345" cy="19270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0690" y="3102201"/>
            <a:ext cx="2569345" cy="19270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Zástupný symbol pro obsah 9"/>
          <p:cNvSpPr txBox="1">
            <a:spLocks/>
          </p:cNvSpPr>
          <p:nvPr/>
        </p:nvSpPr>
        <p:spPr>
          <a:xfrm>
            <a:off x="3171637" y="5029208"/>
            <a:ext cx="2649727" cy="300772"/>
          </a:xfrm>
          <a:prstGeom prst="rect">
            <a:avLst/>
          </a:prstGeom>
        </p:spPr>
        <p:txBody>
          <a:bodyPr vert="horz" lIns="34290" tIns="34290" rIns="3429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/>
              <a:t>Gaussian blur</a:t>
            </a:r>
          </a:p>
        </p:txBody>
      </p:sp>
      <p:sp>
        <p:nvSpPr>
          <p:cNvPr id="16" name="Obdélník s odříznutými rohy na opačné straně 15"/>
          <p:cNvSpPr/>
          <p:nvPr/>
        </p:nvSpPr>
        <p:spPr>
          <a:xfrm>
            <a:off x="7272900" y="0"/>
            <a:ext cx="1871100" cy="1306902"/>
          </a:xfrm>
          <a:prstGeom prst="snip2DiagRect">
            <a:avLst/>
          </a:prstGeom>
          <a:solidFill>
            <a:srgbClr val="70A01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ImageJ: </a:t>
            </a:r>
          </a:p>
          <a:p>
            <a:pPr algn="ctr"/>
            <a:r>
              <a:rPr lang="en-GB" sz="1400" dirty="0"/>
              <a:t>Process → Filters → Gaussian Blur →  Save As</a:t>
            </a:r>
          </a:p>
          <a:p>
            <a:pPr algn="ctr"/>
            <a:r>
              <a:rPr lang="en-GB" sz="1400" dirty="0"/>
              <a:t>Process → Image Calculator</a:t>
            </a:r>
          </a:p>
        </p:txBody>
      </p:sp>
    </p:spTree>
    <p:extLst>
      <p:ext uri="{BB962C8B-B14F-4D97-AF65-F5344CB8AC3E}">
        <p14:creationId xmlns:p14="http://schemas.microsoft.com/office/powerpoint/2010/main" val="74796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u"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Obrazová aritmetika </a:t>
            </a:r>
            <a:r>
              <a:rPr lang="en-GB" sz="3800" dirty="0" smtClean="0"/>
              <a:t>– </a:t>
            </a:r>
            <a:r>
              <a:rPr lang="cs-CZ" sz="3800" dirty="0" smtClean="0"/>
              <a:t>příklady</a:t>
            </a:r>
            <a:endParaRPr lang="en-GB" sz="3800" dirty="0"/>
          </a:p>
        </p:txBody>
      </p:sp>
      <p:sp>
        <p:nvSpPr>
          <p:cNvPr id="14" name="Zástupný symbol pro obsah 9"/>
          <p:cNvSpPr txBox="1">
            <a:spLocks/>
          </p:cNvSpPr>
          <p:nvPr/>
        </p:nvSpPr>
        <p:spPr>
          <a:xfrm>
            <a:off x="5704746" y="4039110"/>
            <a:ext cx="731185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700" b="1" dirty="0"/>
              <a:t>=</a:t>
            </a:r>
          </a:p>
        </p:txBody>
      </p:sp>
      <p:sp>
        <p:nvSpPr>
          <p:cNvPr id="20" name="Zástupný symbol pro obsah 9"/>
          <p:cNvSpPr txBox="1">
            <a:spLocks/>
          </p:cNvSpPr>
          <p:nvPr/>
        </p:nvSpPr>
        <p:spPr>
          <a:xfrm>
            <a:off x="306553" y="2515581"/>
            <a:ext cx="2550561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 smtClean="0">
                <a:solidFill>
                  <a:srgbClr val="FFFFFF"/>
                </a:solidFill>
              </a:rPr>
              <a:t>Segmentace</a:t>
            </a: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23" name="Zástupný symbol pro obsah 9"/>
          <p:cNvSpPr txBox="1">
            <a:spLocks/>
          </p:cNvSpPr>
          <p:nvPr/>
        </p:nvSpPr>
        <p:spPr>
          <a:xfrm>
            <a:off x="3272076" y="5317543"/>
            <a:ext cx="2649727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 smtClean="0"/>
              <a:t>Mask</a:t>
            </a:r>
            <a:r>
              <a:rPr lang="cs-CZ" sz="1800" dirty="0" smtClean="0"/>
              <a:t>a</a:t>
            </a:r>
            <a:endParaRPr lang="en-GB" sz="18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553" y="2911061"/>
            <a:ext cx="2451396" cy="245139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4183" y="2911061"/>
            <a:ext cx="2445514" cy="244551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4787" y="2911060"/>
            <a:ext cx="2445515" cy="2445515"/>
          </a:xfrm>
          <a:prstGeom prst="rect">
            <a:avLst/>
          </a:prstGeom>
        </p:spPr>
      </p:pic>
      <p:sp>
        <p:nvSpPr>
          <p:cNvPr id="15" name="Zástupný symbol pro obsah 9"/>
          <p:cNvSpPr txBox="1">
            <a:spLocks/>
          </p:cNvSpPr>
          <p:nvPr/>
        </p:nvSpPr>
        <p:spPr>
          <a:xfrm>
            <a:off x="2695361" y="4039110"/>
            <a:ext cx="653531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 b="1" dirty="0"/>
              <a:t>AND</a:t>
            </a:r>
          </a:p>
        </p:txBody>
      </p:sp>
      <p:sp>
        <p:nvSpPr>
          <p:cNvPr id="10" name="Obdélník s odříznutými rohy na opačné straně 9"/>
          <p:cNvSpPr/>
          <p:nvPr/>
        </p:nvSpPr>
        <p:spPr>
          <a:xfrm>
            <a:off x="7272900" y="0"/>
            <a:ext cx="1871100" cy="1306902"/>
          </a:xfrm>
          <a:prstGeom prst="snip2DiagRect">
            <a:avLst/>
          </a:prstGeom>
          <a:solidFill>
            <a:srgbClr val="70A01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ImageJ: </a:t>
            </a:r>
          </a:p>
          <a:p>
            <a:pPr algn="ctr"/>
            <a:r>
              <a:rPr lang="en-GB" sz="1400" dirty="0"/>
              <a:t>Image → Adjust → T</a:t>
            </a:r>
            <a:r>
              <a:rPr lang="cs-CZ" sz="1400" dirty="0"/>
              <a:t>h</a:t>
            </a:r>
            <a:r>
              <a:rPr lang="en-GB" sz="1400" dirty="0" err="1"/>
              <a:t>reshold</a:t>
            </a:r>
            <a:r>
              <a:rPr lang="en-GB" sz="1400" dirty="0"/>
              <a:t> →  Save As</a:t>
            </a:r>
          </a:p>
          <a:p>
            <a:pPr algn="ctr"/>
            <a:r>
              <a:rPr lang="en-GB" sz="1400" dirty="0"/>
              <a:t>Process → Image Calculator</a:t>
            </a:r>
          </a:p>
        </p:txBody>
      </p:sp>
    </p:spTree>
    <p:extLst>
      <p:ext uri="{BB962C8B-B14F-4D97-AF65-F5344CB8AC3E}">
        <p14:creationId xmlns:p14="http://schemas.microsoft.com/office/powerpoint/2010/main" val="132710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u"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Segmentace</a:t>
            </a:r>
            <a:r>
              <a:rPr lang="en-GB" sz="3800" dirty="0" smtClean="0"/>
              <a:t> – </a:t>
            </a:r>
            <a:r>
              <a:rPr lang="en-GB" sz="3800" dirty="0" err="1" smtClean="0"/>
              <a:t>manu</a:t>
            </a:r>
            <a:r>
              <a:rPr lang="cs-CZ" sz="3800" dirty="0" err="1" smtClean="0"/>
              <a:t>ální</a:t>
            </a:r>
            <a:r>
              <a:rPr lang="en-GB" sz="3800" dirty="0" smtClean="0"/>
              <a:t> </a:t>
            </a:r>
            <a:endParaRPr lang="en-GB" sz="3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807" y="2991746"/>
            <a:ext cx="2485369" cy="24516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800" y="2991746"/>
            <a:ext cx="2451600" cy="24516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3236" y="2991746"/>
            <a:ext cx="2451600" cy="2451600"/>
          </a:xfrm>
          <a:prstGeom prst="rect">
            <a:avLst/>
          </a:prstGeom>
        </p:spPr>
      </p:pic>
      <p:cxnSp>
        <p:nvCxnSpPr>
          <p:cNvPr id="14" name="Přímá spojnice se šipkou 13"/>
          <p:cNvCxnSpPr/>
          <p:nvPr/>
        </p:nvCxnSpPr>
        <p:spPr>
          <a:xfrm>
            <a:off x="2825521" y="4263871"/>
            <a:ext cx="420329" cy="1474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>
            <a:off x="5881041" y="4280961"/>
            <a:ext cx="420329" cy="1474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ástupný symbol pro obsah 9"/>
          <p:cNvSpPr txBox="1">
            <a:spLocks/>
          </p:cNvSpPr>
          <p:nvPr/>
        </p:nvSpPr>
        <p:spPr>
          <a:xfrm>
            <a:off x="307800" y="2610289"/>
            <a:ext cx="2481948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 smtClean="0">
                <a:solidFill>
                  <a:srgbClr val="FFFFFF"/>
                </a:solidFill>
              </a:rPr>
              <a:t>Origin</a:t>
            </a:r>
            <a:r>
              <a:rPr lang="cs-CZ" sz="2000" dirty="0" err="1" smtClean="0">
                <a:solidFill>
                  <a:srgbClr val="FFFFFF"/>
                </a:solidFill>
              </a:rPr>
              <a:t>ální</a:t>
            </a:r>
            <a:r>
              <a:rPr lang="cs-CZ" sz="2000" dirty="0" smtClean="0">
                <a:solidFill>
                  <a:srgbClr val="FFFFFF"/>
                </a:solidFill>
              </a:rPr>
              <a:t> obraz</a:t>
            </a: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18" name="Zástupný symbol pro obsah 9"/>
          <p:cNvSpPr txBox="1">
            <a:spLocks/>
          </p:cNvSpPr>
          <p:nvPr/>
        </p:nvSpPr>
        <p:spPr>
          <a:xfrm>
            <a:off x="3333807" y="2610288"/>
            <a:ext cx="2485369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dirty="0" err="1" smtClean="0">
                <a:solidFill>
                  <a:srgbClr val="FFFFFF"/>
                </a:solidFill>
              </a:rPr>
              <a:t>Prahování</a:t>
            </a: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19" name="Zástupný symbol pro obsah 9"/>
          <p:cNvSpPr txBox="1">
            <a:spLocks/>
          </p:cNvSpPr>
          <p:nvPr/>
        </p:nvSpPr>
        <p:spPr>
          <a:xfrm>
            <a:off x="6363237" y="2610288"/>
            <a:ext cx="2451599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 smtClean="0">
                <a:solidFill>
                  <a:srgbClr val="FFFFFF"/>
                </a:solidFill>
              </a:rPr>
              <a:t>Mask</a:t>
            </a:r>
            <a:r>
              <a:rPr lang="cs-CZ" sz="2000" dirty="0" smtClean="0">
                <a:solidFill>
                  <a:srgbClr val="FFFFFF"/>
                </a:solidFill>
              </a:rPr>
              <a:t>a</a:t>
            </a:r>
            <a:endParaRPr lang="en-GB" sz="2000" dirty="0">
              <a:solidFill>
                <a:srgbClr val="FFFFFF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3236" y="4058846"/>
            <a:ext cx="1366200" cy="1384500"/>
          </a:xfrm>
          <a:prstGeom prst="rect">
            <a:avLst/>
          </a:prstGeom>
        </p:spPr>
      </p:pic>
      <p:sp>
        <p:nvSpPr>
          <p:cNvPr id="13" name="Obdélník s odříznutými rohy na opačné straně 12"/>
          <p:cNvSpPr/>
          <p:nvPr/>
        </p:nvSpPr>
        <p:spPr>
          <a:xfrm>
            <a:off x="7272900" y="0"/>
            <a:ext cx="1871100" cy="1306902"/>
          </a:xfrm>
          <a:prstGeom prst="snip2DiagRect">
            <a:avLst/>
          </a:prstGeom>
          <a:solidFill>
            <a:srgbClr val="70A01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ImageJ: </a:t>
            </a:r>
          </a:p>
          <a:p>
            <a:pPr algn="ctr"/>
            <a:r>
              <a:rPr lang="en-GB" sz="1400" dirty="0"/>
              <a:t>Image → Adjust → Threshold</a:t>
            </a:r>
          </a:p>
        </p:txBody>
      </p:sp>
    </p:spTree>
    <p:extLst>
      <p:ext uri="{BB962C8B-B14F-4D97-AF65-F5344CB8AC3E}">
        <p14:creationId xmlns:p14="http://schemas.microsoft.com/office/powerpoint/2010/main" val="100938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u"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844" y="3175376"/>
            <a:ext cx="2089180" cy="2089180"/>
          </a:xfrm>
          <a:prstGeom prst="rect">
            <a:avLst/>
          </a:prstGeom>
        </p:spPr>
      </p:pic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Segmen</a:t>
            </a:r>
            <a:r>
              <a:rPr lang="cs-CZ" dirty="0" smtClean="0"/>
              <a:t>tace</a:t>
            </a:r>
            <a:r>
              <a:rPr lang="en-GB" sz="3800" dirty="0" smtClean="0"/>
              <a:t> – </a:t>
            </a:r>
            <a:r>
              <a:rPr lang="cs-CZ" sz="3800" dirty="0" smtClean="0"/>
              <a:t>poloautomatická</a:t>
            </a:r>
            <a:endParaRPr lang="en-GB" sz="3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035" y="3184343"/>
            <a:ext cx="2087417" cy="2087417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2845" y="3184343"/>
            <a:ext cx="2087417" cy="208741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653" y="3184343"/>
            <a:ext cx="2087417" cy="208741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845" y="3184343"/>
            <a:ext cx="2089179" cy="2089179"/>
          </a:xfrm>
          <a:prstGeom prst="rect">
            <a:avLst/>
          </a:prstGeom>
        </p:spPr>
      </p:pic>
      <p:sp>
        <p:nvSpPr>
          <p:cNvPr id="10" name="Zástupný symbol pro obsah 9"/>
          <p:cNvSpPr txBox="1">
            <a:spLocks/>
          </p:cNvSpPr>
          <p:nvPr/>
        </p:nvSpPr>
        <p:spPr>
          <a:xfrm>
            <a:off x="213843" y="2802886"/>
            <a:ext cx="2080035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rgbClr val="FFFFFF"/>
                </a:solidFill>
              </a:rPr>
              <a:t>Start - ROI</a:t>
            </a:r>
          </a:p>
        </p:txBody>
      </p:sp>
      <p:sp>
        <p:nvSpPr>
          <p:cNvPr id="12" name="Zástupný symbol pro obsah 9"/>
          <p:cNvSpPr txBox="1">
            <a:spLocks/>
          </p:cNvSpPr>
          <p:nvPr/>
        </p:nvSpPr>
        <p:spPr>
          <a:xfrm>
            <a:off x="2429653" y="2802884"/>
            <a:ext cx="2087417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rgbClr val="FFFFFF"/>
                </a:solidFill>
              </a:rPr>
              <a:t>Level sets</a:t>
            </a:r>
          </a:p>
        </p:txBody>
      </p:sp>
      <p:sp>
        <p:nvSpPr>
          <p:cNvPr id="14" name="Zástupný symbol pro obsah 9"/>
          <p:cNvSpPr txBox="1">
            <a:spLocks/>
          </p:cNvSpPr>
          <p:nvPr/>
        </p:nvSpPr>
        <p:spPr>
          <a:xfrm>
            <a:off x="4652844" y="2802884"/>
            <a:ext cx="2087418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dirty="0" smtClean="0">
                <a:solidFill>
                  <a:srgbClr val="FFFFFF"/>
                </a:solidFill>
              </a:rPr>
              <a:t>Konec</a:t>
            </a: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15" name="Zástupný symbol pro obsah 9"/>
          <p:cNvSpPr txBox="1">
            <a:spLocks/>
          </p:cNvSpPr>
          <p:nvPr/>
        </p:nvSpPr>
        <p:spPr>
          <a:xfrm>
            <a:off x="6876034" y="2802884"/>
            <a:ext cx="2087417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 smtClean="0">
                <a:solidFill>
                  <a:srgbClr val="FFFFFF"/>
                </a:solidFill>
              </a:rPr>
              <a:t>Mask</a:t>
            </a:r>
            <a:r>
              <a:rPr lang="cs-CZ" sz="2000" dirty="0" smtClean="0">
                <a:solidFill>
                  <a:srgbClr val="FFFFFF"/>
                </a:solidFill>
              </a:rPr>
              <a:t>a</a:t>
            </a: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13" name="Obdélník s odříznutými rohy na opačné straně 12"/>
          <p:cNvSpPr/>
          <p:nvPr/>
        </p:nvSpPr>
        <p:spPr>
          <a:xfrm>
            <a:off x="7272900" y="0"/>
            <a:ext cx="1871100" cy="1306902"/>
          </a:xfrm>
          <a:prstGeom prst="snip2DiagRect">
            <a:avLst/>
          </a:prstGeom>
          <a:solidFill>
            <a:srgbClr val="70A01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ImageJ: </a:t>
            </a:r>
          </a:p>
          <a:p>
            <a:pPr algn="ctr"/>
            <a:r>
              <a:rPr lang="en-GB" sz="1400" dirty="0"/>
              <a:t>Plugins → Segmentation → Level Sets</a:t>
            </a:r>
          </a:p>
        </p:txBody>
      </p:sp>
    </p:spTree>
    <p:extLst>
      <p:ext uri="{BB962C8B-B14F-4D97-AF65-F5344CB8AC3E}">
        <p14:creationId xmlns:p14="http://schemas.microsoft.com/office/powerpoint/2010/main" val="383736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u"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Segmentace</a:t>
            </a:r>
            <a:r>
              <a:rPr lang="cs-CZ" sz="3800" dirty="0" smtClean="0"/>
              <a:t> – poloautomatická</a:t>
            </a:r>
            <a:endParaRPr lang="cs-CZ" sz="3800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488" y="2234249"/>
            <a:ext cx="3621024" cy="3621024"/>
          </a:xfrm>
          <a:prstGeom prst="rect">
            <a:avLst/>
          </a:prstGeom>
        </p:spPr>
      </p:pic>
      <p:sp>
        <p:nvSpPr>
          <p:cNvPr id="4" name="Obdélník s odříznutými rohy na opačné straně 3"/>
          <p:cNvSpPr/>
          <p:nvPr/>
        </p:nvSpPr>
        <p:spPr>
          <a:xfrm>
            <a:off x="7272900" y="0"/>
            <a:ext cx="1871100" cy="1306902"/>
          </a:xfrm>
          <a:prstGeom prst="snip2DiagRect">
            <a:avLst/>
          </a:prstGeom>
          <a:solidFill>
            <a:srgbClr val="70A01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/>
              <a:t>ImageJ</a:t>
            </a:r>
            <a:r>
              <a:rPr lang="cs-CZ" sz="1400" dirty="0"/>
              <a:t>: </a:t>
            </a:r>
          </a:p>
          <a:p>
            <a:pPr algn="ctr"/>
            <a:r>
              <a:rPr lang="cs-CZ" sz="1400" dirty="0" err="1"/>
              <a:t>Plugins</a:t>
            </a:r>
            <a:r>
              <a:rPr lang="cs-CZ" sz="1400" dirty="0"/>
              <a:t> → </a:t>
            </a:r>
            <a:r>
              <a:rPr lang="cs-CZ" sz="1400" dirty="0" err="1"/>
              <a:t>Segmentation</a:t>
            </a:r>
            <a:r>
              <a:rPr lang="cs-CZ" sz="1400" dirty="0"/>
              <a:t> → </a:t>
            </a:r>
            <a:r>
              <a:rPr lang="cs-CZ" sz="1400" dirty="0" err="1"/>
              <a:t>Level</a:t>
            </a:r>
            <a:r>
              <a:rPr lang="cs-CZ" sz="1400" dirty="0"/>
              <a:t> </a:t>
            </a:r>
            <a:r>
              <a:rPr lang="cs-CZ" sz="1400" dirty="0" err="1"/>
              <a:t>Sets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91905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u"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Segmen</a:t>
            </a:r>
            <a:r>
              <a:rPr lang="cs-CZ" dirty="0" smtClean="0"/>
              <a:t>tace</a:t>
            </a:r>
            <a:r>
              <a:rPr lang="en-GB" sz="3800" dirty="0" smtClean="0"/>
              <a:t> – </a:t>
            </a:r>
            <a:r>
              <a:rPr lang="cs-CZ" sz="3800" dirty="0" smtClean="0"/>
              <a:t>strojové učení</a:t>
            </a:r>
            <a:endParaRPr lang="en-GB" sz="3800" dirty="0"/>
          </a:p>
        </p:txBody>
      </p:sp>
      <p:sp>
        <p:nvSpPr>
          <p:cNvPr id="16" name="Zástupný symbol pro obsah 9"/>
          <p:cNvSpPr txBox="1">
            <a:spLocks/>
          </p:cNvSpPr>
          <p:nvPr/>
        </p:nvSpPr>
        <p:spPr>
          <a:xfrm>
            <a:off x="2427893" y="2794635"/>
            <a:ext cx="2087419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dirty="0" smtClean="0">
                <a:solidFill>
                  <a:srgbClr val="FFFFFF"/>
                </a:solidFill>
              </a:rPr>
              <a:t>Učení</a:t>
            </a:r>
            <a:r>
              <a:rPr lang="en-GB" sz="2000" dirty="0" smtClean="0">
                <a:solidFill>
                  <a:srgbClr val="FFFFFF"/>
                </a:solidFill>
              </a:rPr>
              <a:t> </a:t>
            </a:r>
            <a:r>
              <a:rPr lang="cs-CZ" sz="2000" dirty="0" smtClean="0">
                <a:solidFill>
                  <a:srgbClr val="FFFFFF"/>
                </a:solidFill>
              </a:rPr>
              <a:t>malováním</a:t>
            </a: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17" name="Zástupný symbol pro obsah 9"/>
          <p:cNvSpPr txBox="1">
            <a:spLocks/>
          </p:cNvSpPr>
          <p:nvPr/>
        </p:nvSpPr>
        <p:spPr>
          <a:xfrm>
            <a:off x="6876033" y="2802884"/>
            <a:ext cx="2087421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 smtClean="0">
                <a:solidFill>
                  <a:srgbClr val="FFFFFF"/>
                </a:solidFill>
              </a:rPr>
              <a:t>Mask</a:t>
            </a:r>
            <a:r>
              <a:rPr lang="cs-CZ" sz="2000" dirty="0" smtClean="0">
                <a:solidFill>
                  <a:srgbClr val="FFFFFF"/>
                </a:solidFill>
              </a:rPr>
              <a:t>a</a:t>
            </a:r>
            <a:endParaRPr lang="en-GB" sz="2000" dirty="0">
              <a:solidFill>
                <a:srgbClr val="FFFFFF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843" y="3184339"/>
            <a:ext cx="2087420" cy="208742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7892" y="3184339"/>
            <a:ext cx="2087420" cy="2087420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180" y="3184339"/>
            <a:ext cx="2087420" cy="2087420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034" y="3184339"/>
            <a:ext cx="2087420" cy="2087420"/>
          </a:xfrm>
          <a:prstGeom prst="rect">
            <a:avLst/>
          </a:prstGeom>
        </p:spPr>
      </p:pic>
      <p:sp>
        <p:nvSpPr>
          <p:cNvPr id="21" name="Zástupný symbol pro obsah 9"/>
          <p:cNvSpPr txBox="1">
            <a:spLocks/>
          </p:cNvSpPr>
          <p:nvPr/>
        </p:nvSpPr>
        <p:spPr>
          <a:xfrm>
            <a:off x="213844" y="2802884"/>
            <a:ext cx="2087420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dirty="0" smtClean="0">
                <a:solidFill>
                  <a:srgbClr val="FFFFFF"/>
                </a:solidFill>
              </a:rPr>
              <a:t>Originální obraz</a:t>
            </a: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22" name="Zástupný symbol pro obsah 9"/>
          <p:cNvSpPr txBox="1">
            <a:spLocks/>
          </p:cNvSpPr>
          <p:nvPr/>
        </p:nvSpPr>
        <p:spPr>
          <a:xfrm>
            <a:off x="4640181" y="2810485"/>
            <a:ext cx="2087419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dirty="0" smtClean="0">
                <a:solidFill>
                  <a:srgbClr val="FFFFFF"/>
                </a:solidFill>
              </a:rPr>
              <a:t>Kontrola a oprava</a:t>
            </a: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11" name="Obdélník s odříznutými rohy na opačné straně 10"/>
          <p:cNvSpPr/>
          <p:nvPr/>
        </p:nvSpPr>
        <p:spPr>
          <a:xfrm>
            <a:off x="7272900" y="0"/>
            <a:ext cx="1871100" cy="1306902"/>
          </a:xfrm>
          <a:prstGeom prst="snip2DiagRect">
            <a:avLst/>
          </a:prstGeom>
          <a:solidFill>
            <a:srgbClr val="70A01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err="1"/>
              <a:t>Ilastik</a:t>
            </a:r>
            <a:r>
              <a:rPr lang="en-GB" sz="1400" dirty="0"/>
              <a:t>: </a:t>
            </a:r>
          </a:p>
          <a:p>
            <a:pPr algn="ctr"/>
            <a:r>
              <a:rPr lang="en-GB" sz="1400" dirty="0"/>
              <a:t>Pixel Classification → Input Data → Feature Selection → Training → Prediction Export</a:t>
            </a:r>
          </a:p>
        </p:txBody>
      </p:sp>
    </p:spTree>
    <p:extLst>
      <p:ext uri="{BB962C8B-B14F-4D97-AF65-F5344CB8AC3E}">
        <p14:creationId xmlns:p14="http://schemas.microsoft.com/office/powerpoint/2010/main" val="123476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u"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Segmenta</a:t>
            </a:r>
            <a:r>
              <a:rPr lang="cs-CZ" dirty="0" err="1" smtClean="0"/>
              <a:t>ce</a:t>
            </a:r>
            <a:r>
              <a:rPr lang="en-GB" sz="3800" dirty="0" smtClean="0"/>
              <a:t> – Automat</a:t>
            </a:r>
            <a:r>
              <a:rPr lang="cs-CZ" sz="3800" dirty="0" err="1" smtClean="0"/>
              <a:t>izovaná</a:t>
            </a:r>
            <a:endParaRPr lang="en-GB" sz="3800" dirty="0"/>
          </a:p>
        </p:txBody>
      </p:sp>
      <p:cxnSp>
        <p:nvCxnSpPr>
          <p:cNvPr id="14" name="Přímá spojnice se šipkou 13"/>
          <p:cNvCxnSpPr/>
          <p:nvPr/>
        </p:nvCxnSpPr>
        <p:spPr>
          <a:xfrm>
            <a:off x="2702473" y="4293843"/>
            <a:ext cx="420329" cy="1474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>
            <a:off x="6030180" y="4293843"/>
            <a:ext cx="420329" cy="1474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ástupný symbol pro obsah 9"/>
          <p:cNvSpPr txBox="1">
            <a:spLocks/>
          </p:cNvSpPr>
          <p:nvPr/>
        </p:nvSpPr>
        <p:spPr>
          <a:xfrm>
            <a:off x="423078" y="2610289"/>
            <a:ext cx="2140156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 smtClean="0">
                <a:solidFill>
                  <a:srgbClr val="FFFFFF"/>
                </a:solidFill>
              </a:rPr>
              <a:t>Origin</a:t>
            </a:r>
            <a:r>
              <a:rPr lang="cs-CZ" sz="2000" dirty="0" err="1" smtClean="0">
                <a:solidFill>
                  <a:srgbClr val="FFFFFF"/>
                </a:solidFill>
              </a:rPr>
              <a:t>ální</a:t>
            </a:r>
            <a:r>
              <a:rPr lang="cs-CZ" sz="2000" dirty="0" smtClean="0">
                <a:solidFill>
                  <a:srgbClr val="FFFFFF"/>
                </a:solidFill>
              </a:rPr>
              <a:t> obraz</a:t>
            </a: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18" name="Zástupný symbol pro obsah 9"/>
          <p:cNvSpPr txBox="1">
            <a:spLocks/>
          </p:cNvSpPr>
          <p:nvPr/>
        </p:nvSpPr>
        <p:spPr>
          <a:xfrm>
            <a:off x="3262041" y="2610288"/>
            <a:ext cx="2485369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rgbClr val="FFFFFF"/>
                </a:solidFill>
              </a:rPr>
              <a:t>Otsu - </a:t>
            </a:r>
            <a:r>
              <a:rPr lang="cs-CZ" sz="2000" dirty="0" smtClean="0">
                <a:solidFill>
                  <a:srgbClr val="FFFFFF"/>
                </a:solidFill>
              </a:rPr>
              <a:t>Klastrování</a:t>
            </a: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19" name="Zástupný symbol pro obsah 9"/>
          <p:cNvSpPr txBox="1">
            <a:spLocks/>
          </p:cNvSpPr>
          <p:nvPr/>
        </p:nvSpPr>
        <p:spPr>
          <a:xfrm>
            <a:off x="6347011" y="2610288"/>
            <a:ext cx="2554941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 smtClean="0">
                <a:solidFill>
                  <a:srgbClr val="FFFFFF"/>
                </a:solidFill>
              </a:rPr>
              <a:t>Segment</a:t>
            </a:r>
            <a:r>
              <a:rPr lang="cs-CZ" sz="2000" dirty="0" err="1" smtClean="0">
                <a:solidFill>
                  <a:srgbClr val="FFFFFF"/>
                </a:solidFill>
              </a:rPr>
              <a:t>ovaný</a:t>
            </a:r>
            <a:r>
              <a:rPr lang="cs-CZ" sz="2000" dirty="0" smtClean="0">
                <a:solidFill>
                  <a:srgbClr val="FFFFFF"/>
                </a:solidFill>
              </a:rPr>
              <a:t> obraz</a:t>
            </a:r>
            <a:endParaRPr lang="en-GB" sz="2000" dirty="0">
              <a:solidFill>
                <a:srgbClr val="FFFFFF"/>
              </a:solidFill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041" y="2991745"/>
            <a:ext cx="2485369" cy="245160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78" y="2991745"/>
            <a:ext cx="2140156" cy="2593182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9748" y="2991745"/>
            <a:ext cx="2140156" cy="2593182"/>
          </a:xfrm>
          <a:prstGeom prst="rect">
            <a:avLst/>
          </a:prstGeom>
        </p:spPr>
      </p:pic>
      <p:sp>
        <p:nvSpPr>
          <p:cNvPr id="21" name="Zástupný symbol pro obsah 9"/>
          <p:cNvSpPr txBox="1">
            <a:spLocks/>
          </p:cNvSpPr>
          <p:nvPr/>
        </p:nvSpPr>
        <p:spPr>
          <a:xfrm>
            <a:off x="3262041" y="5444595"/>
            <a:ext cx="2485369" cy="300772"/>
          </a:xfrm>
          <a:prstGeom prst="rect">
            <a:avLst/>
          </a:prstGeom>
        </p:spPr>
        <p:txBody>
          <a:bodyPr vert="horz" lIns="34290" tIns="34290" rIns="3429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500" dirty="0"/>
              <a:t>Intra-class variance minimal</a:t>
            </a:r>
          </a:p>
        </p:txBody>
      </p:sp>
      <p:sp>
        <p:nvSpPr>
          <p:cNvPr id="12" name="Obdélník s odříznutými rohy na opačné straně 11"/>
          <p:cNvSpPr/>
          <p:nvPr/>
        </p:nvSpPr>
        <p:spPr>
          <a:xfrm>
            <a:off x="7272900" y="0"/>
            <a:ext cx="1871100" cy="1306902"/>
          </a:xfrm>
          <a:prstGeom prst="snip2DiagRect">
            <a:avLst/>
          </a:prstGeom>
          <a:solidFill>
            <a:srgbClr val="70A01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ImageJ: </a:t>
            </a:r>
          </a:p>
          <a:p>
            <a:pPr algn="ctr"/>
            <a:r>
              <a:rPr lang="en-GB" sz="1400" dirty="0"/>
              <a:t>Image → Adjust → T</a:t>
            </a:r>
            <a:r>
              <a:rPr lang="cs-CZ" sz="1400" dirty="0"/>
              <a:t>h</a:t>
            </a:r>
            <a:r>
              <a:rPr lang="en-GB" sz="1400" dirty="0" err="1"/>
              <a:t>reshold</a:t>
            </a:r>
            <a:r>
              <a:rPr lang="en-GB" sz="1400" dirty="0"/>
              <a:t> → Otsu</a:t>
            </a:r>
          </a:p>
        </p:txBody>
      </p:sp>
    </p:spTree>
    <p:extLst>
      <p:ext uri="{BB962C8B-B14F-4D97-AF65-F5344CB8AC3E}">
        <p14:creationId xmlns:p14="http://schemas.microsoft.com/office/powerpoint/2010/main" val="364472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u"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brázek 4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963" y="2552573"/>
            <a:ext cx="1892376" cy="1489581"/>
          </a:xfrm>
          <a:prstGeom prst="rect">
            <a:avLst/>
          </a:prstGeom>
        </p:spPr>
      </p:pic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Změna morfologie masky</a:t>
            </a:r>
            <a:endParaRPr lang="en-GB" dirty="0"/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>
          <a:xfrm>
            <a:off x="974286" y="4303353"/>
            <a:ext cx="2649727" cy="300772"/>
          </a:xfrm>
        </p:spPr>
        <p:txBody>
          <a:bodyPr>
            <a:noAutofit/>
          </a:bodyPr>
          <a:lstStyle/>
          <a:p>
            <a:pPr algn="ctr"/>
            <a:r>
              <a:rPr lang="cs-CZ" dirty="0" smtClean="0">
                <a:solidFill>
                  <a:srgbClr val="FFFFFF"/>
                </a:solidFill>
              </a:rPr>
              <a:t>Eroze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9" name="Zástupný symbol pro obsah 9"/>
          <p:cNvSpPr txBox="1">
            <a:spLocks/>
          </p:cNvSpPr>
          <p:nvPr/>
        </p:nvSpPr>
        <p:spPr>
          <a:xfrm>
            <a:off x="974286" y="2180460"/>
            <a:ext cx="2649727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dirty="0" smtClean="0">
                <a:solidFill>
                  <a:srgbClr val="FFFFFF"/>
                </a:solidFill>
              </a:rPr>
              <a:t>Roztažení</a:t>
            </a:r>
            <a:endParaRPr lang="en-GB" sz="2000" dirty="0">
              <a:solidFill>
                <a:srgbClr val="FFFFFF"/>
              </a:solidFill>
            </a:endParaRPr>
          </a:p>
        </p:txBody>
      </p:sp>
      <p:cxnSp>
        <p:nvCxnSpPr>
          <p:cNvPr id="6" name="Přímá spojnice se šipkou 5"/>
          <p:cNvCxnSpPr/>
          <p:nvPr/>
        </p:nvCxnSpPr>
        <p:spPr>
          <a:xfrm>
            <a:off x="2103127" y="3268610"/>
            <a:ext cx="420329" cy="1474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>
            <a:off x="2101923" y="5410119"/>
            <a:ext cx="420329" cy="1474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ástupný symbol pro obsah 9"/>
          <p:cNvSpPr txBox="1">
            <a:spLocks/>
          </p:cNvSpPr>
          <p:nvPr/>
        </p:nvSpPr>
        <p:spPr>
          <a:xfrm>
            <a:off x="5520035" y="4303353"/>
            <a:ext cx="2649727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dirty="0" smtClean="0">
                <a:solidFill>
                  <a:srgbClr val="FFFFFF"/>
                </a:solidFill>
              </a:rPr>
              <a:t>Zavření</a:t>
            </a: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30" name="Zástupný symbol pro obsah 9"/>
          <p:cNvSpPr txBox="1">
            <a:spLocks/>
          </p:cNvSpPr>
          <p:nvPr/>
        </p:nvSpPr>
        <p:spPr>
          <a:xfrm>
            <a:off x="5520035" y="2180460"/>
            <a:ext cx="2649727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dirty="0" smtClean="0">
                <a:solidFill>
                  <a:srgbClr val="FFFFFF"/>
                </a:solidFill>
              </a:rPr>
              <a:t>Otevření</a:t>
            </a:r>
            <a:endParaRPr lang="en-GB" sz="2000" dirty="0">
              <a:solidFill>
                <a:srgbClr val="FFFFFF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594" y="2554062"/>
            <a:ext cx="1890485" cy="148809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0097" y="4673448"/>
            <a:ext cx="1890485" cy="1488092"/>
          </a:xfrm>
          <a:prstGeom prst="rect">
            <a:avLst/>
          </a:prstGeom>
        </p:spPr>
      </p:pic>
      <p:pic>
        <p:nvPicPr>
          <p:cNvPr id="35" name="Obrázek 3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0097" y="2554062"/>
            <a:ext cx="1890485" cy="1488092"/>
          </a:xfrm>
          <a:prstGeom prst="rect">
            <a:avLst/>
          </a:prstGeom>
        </p:spPr>
      </p:pic>
      <p:pic>
        <p:nvPicPr>
          <p:cNvPr id="36" name="Obrázek 3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593" y="4673448"/>
            <a:ext cx="1890485" cy="1488092"/>
          </a:xfrm>
          <a:prstGeom prst="rect">
            <a:avLst/>
          </a:prstGeom>
        </p:spPr>
      </p:pic>
      <p:cxnSp>
        <p:nvCxnSpPr>
          <p:cNvPr id="37" name="Přímá spojnice se šipkou 36"/>
          <p:cNvCxnSpPr/>
          <p:nvPr/>
        </p:nvCxnSpPr>
        <p:spPr>
          <a:xfrm>
            <a:off x="6635938" y="3268610"/>
            <a:ext cx="420329" cy="1474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se šipkou 37"/>
          <p:cNvCxnSpPr/>
          <p:nvPr/>
        </p:nvCxnSpPr>
        <p:spPr>
          <a:xfrm>
            <a:off x="6634735" y="5410119"/>
            <a:ext cx="420329" cy="1474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Obrázek 3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406" y="2554062"/>
            <a:ext cx="1890485" cy="1488092"/>
          </a:xfrm>
          <a:prstGeom prst="rect">
            <a:avLst/>
          </a:prstGeom>
        </p:spPr>
      </p:pic>
      <p:pic>
        <p:nvPicPr>
          <p:cNvPr id="42" name="Obrázek 4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405" y="4673448"/>
            <a:ext cx="1890485" cy="1488092"/>
          </a:xfrm>
          <a:prstGeom prst="rect">
            <a:avLst/>
          </a:prstGeom>
        </p:spPr>
      </p:pic>
      <p:pic>
        <p:nvPicPr>
          <p:cNvPr id="44" name="Obrázek 4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908" y="2552573"/>
            <a:ext cx="1892376" cy="1489581"/>
          </a:xfrm>
          <a:prstGeom prst="rect">
            <a:avLst/>
          </a:prstGeom>
        </p:spPr>
      </p:pic>
      <p:pic>
        <p:nvPicPr>
          <p:cNvPr id="45" name="Obrázek 4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908" y="4673448"/>
            <a:ext cx="1890485" cy="1488092"/>
          </a:xfrm>
          <a:prstGeom prst="rect">
            <a:avLst/>
          </a:prstGeom>
        </p:spPr>
      </p:pic>
      <p:sp>
        <p:nvSpPr>
          <p:cNvPr id="20" name="Zástupný symbol pro obsah 9"/>
          <p:cNvSpPr txBox="1">
            <a:spLocks/>
          </p:cNvSpPr>
          <p:nvPr/>
        </p:nvSpPr>
        <p:spPr>
          <a:xfrm>
            <a:off x="0" y="4002380"/>
            <a:ext cx="1697578" cy="300772"/>
          </a:xfrm>
          <a:prstGeom prst="rect">
            <a:avLst/>
          </a:prstGeom>
        </p:spPr>
        <p:txBody>
          <a:bodyPr vert="horz" lIns="34290" tIns="34290" rIns="3429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350" dirty="0"/>
              <a:t>+ Structuring element</a:t>
            </a:r>
          </a:p>
        </p:txBody>
      </p:sp>
      <p:sp>
        <p:nvSpPr>
          <p:cNvPr id="21" name="Obdélník s odříznutými rohy na opačné straně 20"/>
          <p:cNvSpPr/>
          <p:nvPr/>
        </p:nvSpPr>
        <p:spPr>
          <a:xfrm>
            <a:off x="7272900" y="0"/>
            <a:ext cx="1871100" cy="1306902"/>
          </a:xfrm>
          <a:prstGeom prst="snip2DiagRect">
            <a:avLst/>
          </a:prstGeom>
          <a:solidFill>
            <a:srgbClr val="70A01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ImageJ: </a:t>
            </a:r>
          </a:p>
          <a:p>
            <a:pPr algn="ctr"/>
            <a:r>
              <a:rPr lang="en-GB" sz="1400" dirty="0"/>
              <a:t>Process → Binary → Make Binary </a:t>
            </a:r>
          </a:p>
          <a:p>
            <a:pPr algn="ctr"/>
            <a:r>
              <a:rPr lang="en-GB" sz="1400" dirty="0"/>
              <a:t>Process → Binary → Dilate/Erode/Open/Close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1662121" y="4060084"/>
            <a:ext cx="243001" cy="253835"/>
            <a:chOff x="2216161" y="4246538"/>
            <a:chExt cx="324001" cy="33844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216162" y="4246538"/>
              <a:ext cx="324000" cy="185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216161" y="4408585"/>
              <a:ext cx="162000" cy="1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76436" y="4406400"/>
              <a:ext cx="162000" cy="1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9732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u"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9" grpId="0"/>
      <p:bldP spid="27" grpId="0"/>
      <p:bldP spid="30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8814062" y="0"/>
            <a:ext cx="32993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277907" y="412376"/>
            <a:ext cx="878541" cy="1416424"/>
          </a:xfrm>
          <a:prstGeom prst="rect">
            <a:avLst/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821271" cy="683110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1964" y="0"/>
            <a:ext cx="3362036" cy="366683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0" name="Obdélník 9"/>
          <p:cNvSpPr/>
          <p:nvPr/>
        </p:nvSpPr>
        <p:spPr>
          <a:xfrm>
            <a:off x="0" y="6812281"/>
            <a:ext cx="8814062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072910" y="5743035"/>
            <a:ext cx="2071090" cy="110151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algn="r">
              <a:spcBef>
                <a:spcPct val="20000"/>
              </a:spcBef>
              <a:buClr>
                <a:srgbClr val="FF0000"/>
              </a:buClr>
            </a:pPr>
            <a:r>
              <a:rPr lang="cs-CZ" altLang="cs-CZ" sz="3600" b="1" dirty="0" smtClean="0">
                <a:solidFill>
                  <a:schemeClr val="bg1"/>
                </a:solidFill>
                <a:latin typeface="+mj-lt"/>
              </a:rPr>
              <a:t>78.436 jader</a:t>
            </a:r>
            <a:endParaRPr lang="en-GB" altLang="cs-CZ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123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Změna morfologie  masky</a:t>
            </a:r>
            <a:endParaRPr lang="en-GB" dirty="0"/>
          </a:p>
        </p:txBody>
      </p:sp>
      <p:sp>
        <p:nvSpPr>
          <p:cNvPr id="20" name="Zástupný symbol pro obsah 9"/>
          <p:cNvSpPr txBox="1">
            <a:spLocks/>
          </p:cNvSpPr>
          <p:nvPr/>
        </p:nvSpPr>
        <p:spPr>
          <a:xfrm>
            <a:off x="307800" y="2538568"/>
            <a:ext cx="2451600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dirty="0" smtClean="0">
                <a:solidFill>
                  <a:srgbClr val="FFFFFF"/>
                </a:solidFill>
              </a:rPr>
              <a:t>Originální obrazy</a:t>
            </a:r>
            <a:endParaRPr lang="en-GB" sz="2000" dirty="0">
              <a:solidFill>
                <a:srgbClr val="FFFFFF"/>
              </a:solidFill>
            </a:endParaRPr>
          </a:p>
        </p:txBody>
      </p:sp>
      <p:cxnSp>
        <p:nvCxnSpPr>
          <p:cNvPr id="22" name="Přímá spojnice se šipkou 21"/>
          <p:cNvCxnSpPr/>
          <p:nvPr/>
        </p:nvCxnSpPr>
        <p:spPr>
          <a:xfrm>
            <a:off x="2857036" y="4123002"/>
            <a:ext cx="420329" cy="1474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/>
          <p:cNvCxnSpPr/>
          <p:nvPr/>
        </p:nvCxnSpPr>
        <p:spPr>
          <a:xfrm>
            <a:off x="5905336" y="4136381"/>
            <a:ext cx="420329" cy="1474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ástupný symbol pro obsah 9"/>
          <p:cNvSpPr txBox="1">
            <a:spLocks/>
          </p:cNvSpPr>
          <p:nvPr/>
        </p:nvSpPr>
        <p:spPr>
          <a:xfrm>
            <a:off x="3375000" y="2538568"/>
            <a:ext cx="2451600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dirty="0" err="1" smtClean="0">
                <a:solidFill>
                  <a:srgbClr val="FFFFFF"/>
                </a:solidFill>
              </a:rPr>
              <a:t>Prahování</a:t>
            </a: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25" name="Zástupný symbol pro obsah 9"/>
          <p:cNvSpPr txBox="1">
            <a:spLocks/>
          </p:cNvSpPr>
          <p:nvPr/>
        </p:nvSpPr>
        <p:spPr>
          <a:xfrm>
            <a:off x="6404400" y="2531816"/>
            <a:ext cx="2451601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rgbClr val="FFFFFF"/>
                </a:solidFill>
              </a:rPr>
              <a:t>Watershed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4999" y="2911950"/>
            <a:ext cx="2451600" cy="24516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4400" y="2911950"/>
            <a:ext cx="2451600" cy="24516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800" y="2911950"/>
            <a:ext cx="2451600" cy="2451600"/>
          </a:xfrm>
          <a:prstGeom prst="rect">
            <a:avLst/>
          </a:prstGeom>
        </p:spPr>
      </p:pic>
      <p:sp>
        <p:nvSpPr>
          <p:cNvPr id="33" name="Zástupný symbol pro obsah 9"/>
          <p:cNvSpPr txBox="1">
            <a:spLocks/>
          </p:cNvSpPr>
          <p:nvPr/>
        </p:nvSpPr>
        <p:spPr>
          <a:xfrm>
            <a:off x="6185647" y="5363549"/>
            <a:ext cx="2859741" cy="338004"/>
          </a:xfrm>
          <a:prstGeom prst="rect">
            <a:avLst/>
          </a:prstGeom>
        </p:spPr>
        <p:txBody>
          <a:bodyPr vert="horz" lIns="34290" tIns="34290" rIns="3429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400" dirty="0" smtClean="0"/>
              <a:t>Voda stéká do údolí</a:t>
            </a:r>
            <a:endParaRPr lang="en-GB" sz="1400" dirty="0"/>
          </a:p>
        </p:txBody>
      </p:sp>
      <p:sp>
        <p:nvSpPr>
          <p:cNvPr id="13" name="Obdélník s odříznutými rohy na opačné straně 12"/>
          <p:cNvSpPr/>
          <p:nvPr/>
        </p:nvSpPr>
        <p:spPr>
          <a:xfrm>
            <a:off x="7272900" y="0"/>
            <a:ext cx="1871100" cy="1306902"/>
          </a:xfrm>
          <a:prstGeom prst="snip2DiagRect">
            <a:avLst/>
          </a:prstGeom>
          <a:solidFill>
            <a:srgbClr val="70A01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ImageJ: </a:t>
            </a:r>
          </a:p>
          <a:p>
            <a:pPr algn="ctr"/>
            <a:r>
              <a:rPr lang="en-GB" sz="1400" dirty="0"/>
              <a:t>Process → Binary → Make Binary </a:t>
            </a:r>
          </a:p>
          <a:p>
            <a:pPr algn="ctr"/>
            <a:r>
              <a:rPr lang="en-GB" sz="1400" dirty="0"/>
              <a:t>Process → Binary → Watershed</a:t>
            </a:r>
          </a:p>
        </p:txBody>
      </p:sp>
      <p:grpSp>
        <p:nvGrpSpPr>
          <p:cNvPr id="11" name="Skupina 10"/>
          <p:cNvGrpSpPr/>
          <p:nvPr/>
        </p:nvGrpSpPr>
        <p:grpSpPr>
          <a:xfrm>
            <a:off x="3374999" y="2925976"/>
            <a:ext cx="2457450" cy="2450306"/>
            <a:chOff x="4449600" y="4634265"/>
            <a:chExt cx="3276600" cy="3267075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49600" y="4634265"/>
              <a:ext cx="3276600" cy="3267075"/>
            </a:xfrm>
            <a:prstGeom prst="rect">
              <a:avLst/>
            </a:prstGeom>
          </p:spPr>
        </p:pic>
        <p:pic>
          <p:nvPicPr>
            <p:cNvPr id="10" name="Obrázek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3885" y="4777488"/>
              <a:ext cx="2564296" cy="2890806"/>
            </a:xfrm>
            <a:prstGeom prst="rect">
              <a:avLst/>
            </a:prstGeom>
          </p:spPr>
        </p:pic>
        <p:pic>
          <p:nvPicPr>
            <p:cNvPr id="21" name="Obrázek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0219" y="4959251"/>
              <a:ext cx="2134522" cy="2527280"/>
            </a:xfrm>
            <a:prstGeom prst="rect">
              <a:avLst/>
            </a:prstGeom>
          </p:spPr>
        </p:pic>
        <p:pic>
          <p:nvPicPr>
            <p:cNvPr id="26" name="Obrázek 2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5574" y="5049077"/>
              <a:ext cx="1590261" cy="24374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056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u"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3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40" y="2234251"/>
            <a:ext cx="7132320" cy="3621881"/>
          </a:xfrm>
          <a:prstGeom prst="rect">
            <a:avLst/>
          </a:prstGeom>
        </p:spPr>
      </p:pic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Segmenta</a:t>
            </a:r>
            <a:r>
              <a:rPr lang="cs-CZ" dirty="0" err="1" smtClean="0"/>
              <a:t>ce</a:t>
            </a:r>
            <a:r>
              <a:rPr lang="en-GB" sz="3800" dirty="0" smtClean="0"/>
              <a:t> – 3D Model</a:t>
            </a:r>
            <a:r>
              <a:rPr lang="cs-CZ" sz="3800" dirty="0" smtClean="0"/>
              <a:t>ování</a:t>
            </a:r>
            <a:r>
              <a:rPr lang="en-GB" sz="3800" dirty="0" smtClean="0"/>
              <a:t> </a:t>
            </a:r>
            <a:endParaRPr lang="en-GB" sz="3800" dirty="0"/>
          </a:p>
        </p:txBody>
      </p:sp>
      <p:sp>
        <p:nvSpPr>
          <p:cNvPr id="20" name="Zástupný symbol pro obsah 9"/>
          <p:cNvSpPr txBox="1">
            <a:spLocks/>
          </p:cNvSpPr>
          <p:nvPr/>
        </p:nvSpPr>
        <p:spPr>
          <a:xfrm>
            <a:off x="556199" y="2355272"/>
            <a:ext cx="1916732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dirty="0" smtClean="0">
                <a:solidFill>
                  <a:srgbClr val="FFFFFF"/>
                </a:solidFill>
              </a:rPr>
              <a:t>Originální obraz</a:t>
            </a:r>
            <a:endParaRPr lang="en-GB" sz="2000" dirty="0">
              <a:solidFill>
                <a:srgbClr val="FFFFFF"/>
              </a:solidFill>
            </a:endParaRPr>
          </a:p>
        </p:txBody>
      </p:sp>
      <p:cxnSp>
        <p:nvCxnSpPr>
          <p:cNvPr id="22" name="Přímá spojnice se šipkou 21"/>
          <p:cNvCxnSpPr/>
          <p:nvPr/>
        </p:nvCxnSpPr>
        <p:spPr>
          <a:xfrm>
            <a:off x="2389120" y="3966806"/>
            <a:ext cx="420329" cy="1474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/>
          <p:cNvCxnSpPr/>
          <p:nvPr/>
        </p:nvCxnSpPr>
        <p:spPr>
          <a:xfrm>
            <a:off x="5383446" y="3950280"/>
            <a:ext cx="420329" cy="1474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ástupný symbol pro obsah 9"/>
          <p:cNvSpPr txBox="1">
            <a:spLocks/>
          </p:cNvSpPr>
          <p:nvPr/>
        </p:nvSpPr>
        <p:spPr>
          <a:xfrm>
            <a:off x="2934988" y="2358857"/>
            <a:ext cx="2287844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dirty="0" err="1" smtClean="0">
                <a:solidFill>
                  <a:srgbClr val="FFFFFF"/>
                </a:solidFill>
              </a:rPr>
              <a:t>Oprahovaná</a:t>
            </a:r>
            <a:r>
              <a:rPr lang="cs-CZ" sz="2000" dirty="0" smtClean="0">
                <a:solidFill>
                  <a:srgbClr val="FFFFFF"/>
                </a:solidFill>
              </a:rPr>
              <a:t> jádra</a:t>
            </a: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25" name="Zástupný symbol pro obsah 9"/>
          <p:cNvSpPr txBox="1">
            <a:spLocks/>
          </p:cNvSpPr>
          <p:nvPr/>
        </p:nvSpPr>
        <p:spPr>
          <a:xfrm>
            <a:off x="5964388" y="2358119"/>
            <a:ext cx="2435257" cy="300772"/>
          </a:xfrm>
          <a:prstGeom prst="rect">
            <a:avLst/>
          </a:prstGeom>
        </p:spPr>
        <p:txBody>
          <a:bodyPr vert="horz" lIns="34290" tIns="34290" rIns="3429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rgbClr val="FFFFFF"/>
                </a:solidFill>
              </a:rPr>
              <a:t>3D </a:t>
            </a:r>
            <a:r>
              <a:rPr lang="en-GB" sz="2000" dirty="0" err="1" smtClean="0">
                <a:solidFill>
                  <a:srgbClr val="FFFFFF"/>
                </a:solidFill>
              </a:rPr>
              <a:t>proje</a:t>
            </a:r>
            <a:r>
              <a:rPr lang="cs-CZ" sz="2000" dirty="0" err="1" smtClean="0">
                <a:solidFill>
                  <a:srgbClr val="FFFFFF"/>
                </a:solidFill>
              </a:rPr>
              <a:t>kce</a:t>
            </a:r>
            <a:endParaRPr lang="en-GB" sz="2000" dirty="0">
              <a:solidFill>
                <a:srgbClr val="FFFFFF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331" y="4231688"/>
            <a:ext cx="1382469" cy="148142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4988" y="2723274"/>
            <a:ext cx="2287844" cy="24516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4389" y="2722383"/>
            <a:ext cx="2435256" cy="24516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192" y="2723274"/>
            <a:ext cx="1375229" cy="1473663"/>
          </a:xfrm>
          <a:prstGeom prst="rect">
            <a:avLst/>
          </a:prstGeom>
        </p:spPr>
      </p:pic>
      <p:sp>
        <p:nvSpPr>
          <p:cNvPr id="13" name="Obdélník s odříznutými rohy na opačné straně 12"/>
          <p:cNvSpPr/>
          <p:nvPr/>
        </p:nvSpPr>
        <p:spPr>
          <a:xfrm>
            <a:off x="7272900" y="0"/>
            <a:ext cx="1871100" cy="1306902"/>
          </a:xfrm>
          <a:prstGeom prst="snip2DiagRect">
            <a:avLst/>
          </a:prstGeom>
          <a:solidFill>
            <a:srgbClr val="70A01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ImageJ: </a:t>
            </a:r>
          </a:p>
          <a:p>
            <a:pPr algn="ctr"/>
            <a:r>
              <a:rPr lang="en-GB" sz="1400" dirty="0"/>
              <a:t>Image → Adjust → T</a:t>
            </a:r>
            <a:r>
              <a:rPr lang="cs-CZ" sz="1400" dirty="0"/>
              <a:t>h</a:t>
            </a:r>
            <a:r>
              <a:rPr lang="en-GB" sz="1400" dirty="0" err="1"/>
              <a:t>reshold</a:t>
            </a:r>
            <a:r>
              <a:rPr lang="en-GB" sz="1400" dirty="0"/>
              <a:t> → Otsu</a:t>
            </a:r>
          </a:p>
          <a:p>
            <a:pPr algn="ctr"/>
            <a:r>
              <a:rPr lang="en-GB" sz="1400" dirty="0"/>
              <a:t>Plugins → 3D Viewer</a:t>
            </a:r>
          </a:p>
        </p:txBody>
      </p:sp>
    </p:spTree>
    <p:extLst>
      <p:ext uri="{BB962C8B-B14F-4D97-AF65-F5344CB8AC3E}">
        <p14:creationId xmlns:p14="http://schemas.microsoft.com/office/powerpoint/2010/main" val="42292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u"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4" grpId="1"/>
      <p:bldP spid="25" grpId="0"/>
      <p:bldP spid="25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Analýza - Software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CellProfiler</a:t>
            </a:r>
            <a:endParaRPr lang="cs-CZ" dirty="0" smtClean="0"/>
          </a:p>
          <a:p>
            <a:r>
              <a:rPr lang="cs-CZ" dirty="0" smtClean="0"/>
              <a:t>MD </a:t>
            </a:r>
            <a:r>
              <a:rPr lang="cs-CZ" dirty="0" err="1" smtClean="0"/>
              <a:t>Metaxpress</a:t>
            </a:r>
            <a:endParaRPr lang="cs-CZ" dirty="0" smtClean="0"/>
          </a:p>
          <a:p>
            <a:r>
              <a:rPr lang="cs-CZ" dirty="0" smtClean="0"/>
              <a:t>LAS X</a:t>
            </a:r>
          </a:p>
          <a:p>
            <a:r>
              <a:rPr lang="cs-CZ" dirty="0" smtClean="0"/>
              <a:t>FIJI / </a:t>
            </a:r>
            <a:r>
              <a:rPr lang="cs-CZ" dirty="0" err="1" smtClean="0"/>
              <a:t>ImageJ</a:t>
            </a:r>
            <a:endParaRPr lang="cs-CZ" dirty="0" smtClean="0"/>
          </a:p>
          <a:p>
            <a:r>
              <a:rPr lang="cs-CZ" dirty="0" err="1" smtClean="0"/>
              <a:t>Ilastik</a:t>
            </a:r>
            <a:endParaRPr lang="cs-CZ" dirty="0" smtClean="0"/>
          </a:p>
          <a:p>
            <a:r>
              <a:rPr lang="cs-CZ" dirty="0" err="1" smtClean="0"/>
              <a:t>Icy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2950" y="914400"/>
            <a:ext cx="3240400" cy="25908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2950" y="1591576"/>
            <a:ext cx="3240400" cy="206245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2948" y="3157430"/>
            <a:ext cx="3240401" cy="59720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2948" y="3456034"/>
            <a:ext cx="3240401" cy="185308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2947" y="3744463"/>
            <a:ext cx="3240403" cy="222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2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rázek 2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4444" y="2424071"/>
            <a:ext cx="2792748" cy="2792748"/>
          </a:xfrm>
          <a:prstGeom prst="rect">
            <a:avLst/>
          </a:prstGeom>
        </p:spPr>
      </p:pic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Obrazová</a:t>
            </a:r>
            <a:r>
              <a:rPr lang="en-GB" dirty="0" smtClean="0"/>
              <a:t> anal</a:t>
            </a:r>
            <a:r>
              <a:rPr lang="cs-CZ" dirty="0" err="1" smtClean="0"/>
              <a:t>ýza</a:t>
            </a:r>
            <a:r>
              <a:rPr lang="en-GB" sz="3800" dirty="0" smtClean="0"/>
              <a:t> - </a:t>
            </a:r>
            <a:r>
              <a:rPr lang="en-GB" sz="3800" dirty="0" err="1" smtClean="0"/>
              <a:t>Stereolog</a:t>
            </a:r>
            <a:r>
              <a:rPr lang="cs-CZ" sz="3800" dirty="0" err="1" smtClean="0"/>
              <a:t>ie</a:t>
            </a:r>
            <a:endParaRPr lang="en-GB" sz="3800" dirty="0"/>
          </a:p>
        </p:txBody>
      </p:sp>
      <p:sp>
        <p:nvSpPr>
          <p:cNvPr id="4" name="Zástupný symbol pro obsah 9"/>
          <p:cNvSpPr>
            <a:spLocks noGrp="1"/>
          </p:cNvSpPr>
          <p:nvPr>
            <p:ph idx="1"/>
          </p:nvPr>
        </p:nvSpPr>
        <p:spPr>
          <a:xfrm>
            <a:off x="380470" y="2416445"/>
            <a:ext cx="2501120" cy="2808000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rgbClr val="FFFFFF"/>
                </a:solidFill>
              </a:rPr>
              <a:t>Velikost pixelu</a:t>
            </a:r>
            <a:endParaRPr lang="en-GB" dirty="0" smtClean="0">
              <a:solidFill>
                <a:srgbClr val="FFFFFF"/>
              </a:solidFill>
            </a:endParaRPr>
          </a:p>
          <a:p>
            <a:r>
              <a:rPr lang="cs-CZ" dirty="0" smtClean="0">
                <a:solidFill>
                  <a:srgbClr val="FFFFFF"/>
                </a:solidFill>
              </a:rPr>
              <a:t>Plocha</a:t>
            </a:r>
            <a:endParaRPr lang="en-GB" dirty="0" smtClean="0">
              <a:solidFill>
                <a:srgbClr val="FFFFFF"/>
              </a:solidFill>
            </a:endParaRPr>
          </a:p>
          <a:p>
            <a:r>
              <a:rPr lang="en-GB" dirty="0" err="1" smtClean="0">
                <a:solidFill>
                  <a:srgbClr val="FFFFFF"/>
                </a:solidFill>
              </a:rPr>
              <a:t>Inten</a:t>
            </a:r>
            <a:r>
              <a:rPr lang="cs-CZ" dirty="0" err="1" smtClean="0">
                <a:solidFill>
                  <a:srgbClr val="FFFFFF"/>
                </a:solidFill>
              </a:rPr>
              <a:t>zita</a:t>
            </a:r>
            <a:r>
              <a:rPr lang="en-GB" dirty="0" smtClean="0">
                <a:solidFill>
                  <a:srgbClr val="FFFFFF"/>
                </a:solidFill>
              </a:rPr>
              <a:t> (bit</a:t>
            </a:r>
            <a:r>
              <a:rPr lang="cs-CZ" dirty="0" err="1" smtClean="0">
                <a:solidFill>
                  <a:srgbClr val="FFFFFF"/>
                </a:solidFill>
              </a:rPr>
              <a:t>ová</a:t>
            </a:r>
            <a:r>
              <a:rPr lang="cs-CZ" dirty="0" smtClean="0">
                <a:solidFill>
                  <a:srgbClr val="FFFFFF"/>
                </a:solidFill>
              </a:rPr>
              <a:t> hl.</a:t>
            </a:r>
            <a:r>
              <a:rPr lang="en-GB" dirty="0" smtClean="0">
                <a:solidFill>
                  <a:srgbClr val="FFFFFF"/>
                </a:solidFill>
              </a:rPr>
              <a:t>)</a:t>
            </a:r>
          </a:p>
          <a:p>
            <a:r>
              <a:rPr lang="en-GB" dirty="0" err="1" smtClean="0">
                <a:solidFill>
                  <a:srgbClr val="FFFFFF"/>
                </a:solidFill>
              </a:rPr>
              <a:t>Textur</a:t>
            </a:r>
            <a:r>
              <a:rPr lang="cs-CZ" dirty="0" smtClean="0">
                <a:solidFill>
                  <a:srgbClr val="FFFFFF"/>
                </a:solidFill>
              </a:rPr>
              <a:t>a</a:t>
            </a:r>
            <a:endParaRPr lang="en-GB" dirty="0" smtClean="0">
              <a:solidFill>
                <a:srgbClr val="FFFFFF"/>
              </a:solidFill>
            </a:endParaRPr>
          </a:p>
          <a:p>
            <a:r>
              <a:rPr lang="cs-CZ" dirty="0" smtClean="0">
                <a:solidFill>
                  <a:srgbClr val="FFFFFF"/>
                </a:solidFill>
              </a:rPr>
              <a:t>Morfologie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25" name="Obrázek 2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590" y="2425359"/>
            <a:ext cx="2785602" cy="2785602"/>
          </a:xfrm>
          <a:prstGeom prst="rect">
            <a:avLst/>
          </a:prstGeom>
        </p:spPr>
      </p:pic>
      <p:graphicFrame>
        <p:nvGraphicFramePr>
          <p:cNvPr id="22" name="Tabulk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162734"/>
              </p:ext>
            </p:extLst>
          </p:nvPr>
        </p:nvGraphicFramePr>
        <p:xfrm>
          <a:off x="2874444" y="2427644"/>
          <a:ext cx="2785600" cy="2785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8200"/>
                <a:gridCol w="348200"/>
                <a:gridCol w="348200"/>
                <a:gridCol w="348200"/>
                <a:gridCol w="348200"/>
                <a:gridCol w="348200"/>
                <a:gridCol w="348200"/>
                <a:gridCol w="348200"/>
              </a:tblGrid>
              <a:tr h="348200"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</a:tr>
              <a:tr h="348200"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</a:tr>
              <a:tr h="348200"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</a:tr>
              <a:tr h="348200"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</a:tr>
              <a:tr h="348200"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</a:tr>
              <a:tr h="348200"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</a:tr>
              <a:tr h="348200"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</a:tr>
              <a:tr h="348200"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graphicFrame>
        <p:nvGraphicFramePr>
          <p:cNvPr id="24" name="Tabulka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85722"/>
              </p:ext>
            </p:extLst>
          </p:nvPr>
        </p:nvGraphicFramePr>
        <p:xfrm>
          <a:off x="6144692" y="2880796"/>
          <a:ext cx="2094272" cy="19689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1784"/>
                <a:gridCol w="261784"/>
                <a:gridCol w="261784"/>
                <a:gridCol w="261784"/>
                <a:gridCol w="261784"/>
                <a:gridCol w="261784"/>
                <a:gridCol w="261784"/>
                <a:gridCol w="261784"/>
              </a:tblGrid>
              <a:tr h="246114"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</a:tr>
              <a:tr h="246114"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</a:tr>
              <a:tr h="246114"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</a:tr>
              <a:tr h="246114"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</a:tr>
              <a:tr h="246114"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</a:tr>
              <a:tr h="246114"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</a:tr>
              <a:tr h="246114"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</a:tr>
              <a:tr h="246114"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pic>
        <p:nvPicPr>
          <p:cNvPr id="28" name="Obrázek 2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5453" y="2420873"/>
            <a:ext cx="2792748" cy="2792748"/>
          </a:xfrm>
          <a:prstGeom prst="rect">
            <a:avLst/>
          </a:prstGeom>
        </p:spPr>
      </p:pic>
      <p:graphicFrame>
        <p:nvGraphicFramePr>
          <p:cNvPr id="35" name="Tabulka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111814"/>
              </p:ext>
            </p:extLst>
          </p:nvPr>
        </p:nvGraphicFramePr>
        <p:xfrm>
          <a:off x="6165667" y="2889184"/>
          <a:ext cx="2027600" cy="19925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3450"/>
                <a:gridCol w="253450"/>
                <a:gridCol w="253450"/>
                <a:gridCol w="253450"/>
                <a:gridCol w="253450"/>
                <a:gridCol w="253450"/>
                <a:gridCol w="253450"/>
                <a:gridCol w="253450"/>
              </a:tblGrid>
              <a:tr h="249071"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</a:tr>
              <a:tr h="249071"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</a:tr>
              <a:tr h="249071"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</a:tr>
              <a:tr h="249071"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</a:tr>
              <a:tr h="249071"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</a:tr>
              <a:tr h="249071"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</a:tr>
              <a:tr h="249071"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</a:tr>
              <a:tr h="249071"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pic>
        <p:nvPicPr>
          <p:cNvPr id="30" name="Obrázek 2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591" y="2422081"/>
            <a:ext cx="2796728" cy="2796728"/>
          </a:xfrm>
          <a:prstGeom prst="rect">
            <a:avLst/>
          </a:prstGeom>
        </p:spPr>
      </p:pic>
      <p:pic>
        <p:nvPicPr>
          <p:cNvPr id="31" name="Obrázek 3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9192" y="2420873"/>
            <a:ext cx="2808000" cy="2808000"/>
          </a:xfrm>
          <a:prstGeom prst="rect">
            <a:avLst/>
          </a:prstGeom>
        </p:spPr>
      </p:pic>
      <p:pic>
        <p:nvPicPr>
          <p:cNvPr id="32" name="Obrázek 3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6579" y="2416445"/>
            <a:ext cx="2808000" cy="2808000"/>
          </a:xfrm>
          <a:prstGeom prst="rect">
            <a:avLst/>
          </a:prstGeom>
        </p:spPr>
      </p:pic>
      <p:sp>
        <p:nvSpPr>
          <p:cNvPr id="34" name="Ovál 33"/>
          <p:cNvSpPr/>
          <p:nvPr/>
        </p:nvSpPr>
        <p:spPr>
          <a:xfrm>
            <a:off x="5959985" y="3135305"/>
            <a:ext cx="2485493" cy="1372707"/>
          </a:xfrm>
          <a:prstGeom prst="ellipse">
            <a:avLst/>
          </a:prstGeom>
          <a:solidFill>
            <a:srgbClr val="1CADE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3" name="Ovál 32"/>
          <p:cNvSpPr/>
          <p:nvPr/>
        </p:nvSpPr>
        <p:spPr>
          <a:xfrm>
            <a:off x="6005305" y="2870481"/>
            <a:ext cx="2204885" cy="2019273"/>
          </a:xfrm>
          <a:prstGeom prst="ellipse">
            <a:avLst/>
          </a:prstGeom>
          <a:solidFill>
            <a:srgbClr val="1CADE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cxnSp>
        <p:nvCxnSpPr>
          <p:cNvPr id="36" name="Přímá spojnice 35"/>
          <p:cNvCxnSpPr>
            <a:stCxn id="31" idx="1"/>
            <a:endCxn id="22" idx="3"/>
          </p:cNvCxnSpPr>
          <p:nvPr/>
        </p:nvCxnSpPr>
        <p:spPr>
          <a:xfrm flipV="1">
            <a:off x="2859192" y="3820444"/>
            <a:ext cx="2800852" cy="4429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Obrázek 3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7193" y="5260917"/>
            <a:ext cx="3886200" cy="621182"/>
          </a:xfrm>
          <a:prstGeom prst="rect">
            <a:avLst/>
          </a:prstGeom>
        </p:spPr>
      </p:pic>
      <p:grpSp>
        <p:nvGrpSpPr>
          <p:cNvPr id="11" name="Skupina 10"/>
          <p:cNvGrpSpPr/>
          <p:nvPr/>
        </p:nvGrpSpPr>
        <p:grpSpPr>
          <a:xfrm>
            <a:off x="5959985" y="3793912"/>
            <a:ext cx="2485493" cy="255007"/>
            <a:chOff x="8463482" y="3915549"/>
            <a:chExt cx="3354588" cy="340009"/>
          </a:xfrm>
        </p:grpSpPr>
        <p:cxnSp>
          <p:nvCxnSpPr>
            <p:cNvPr id="17" name="Přímá spojnice 16"/>
            <p:cNvCxnSpPr/>
            <p:nvPr/>
          </p:nvCxnSpPr>
          <p:spPr>
            <a:xfrm>
              <a:off x="8463482" y="3915549"/>
              <a:ext cx="3354588" cy="1621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ástupný symbol pro obsah 9"/>
            <p:cNvSpPr txBox="1">
              <a:spLocks/>
            </p:cNvSpPr>
            <p:nvPr/>
          </p:nvSpPr>
          <p:spPr>
            <a:xfrm>
              <a:off x="10729298" y="3915549"/>
              <a:ext cx="417871" cy="340009"/>
            </a:xfrm>
            <a:prstGeom prst="rect">
              <a:avLst/>
            </a:prstGeom>
          </p:spPr>
          <p:txBody>
            <a:bodyPr vert="horz" lIns="34290" tIns="34290" rIns="34290" bIns="34290" rtlCol="0">
              <a:normAutofit lnSpcReduction="10000"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500" dirty="0">
                  <a:solidFill>
                    <a:srgbClr val="FFFFFF"/>
                  </a:solidFill>
                </a:rPr>
                <a:t>x</a:t>
              </a:r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7101150" y="2870481"/>
            <a:ext cx="313403" cy="2002880"/>
            <a:chOff x="9459951" y="2706166"/>
            <a:chExt cx="417871" cy="2670506"/>
          </a:xfrm>
        </p:grpSpPr>
        <p:cxnSp>
          <p:nvCxnSpPr>
            <p:cNvPr id="20" name="Přímá spojnice 19"/>
            <p:cNvCxnSpPr>
              <a:stCxn id="33" idx="4"/>
            </p:cNvCxnSpPr>
            <p:nvPr/>
          </p:nvCxnSpPr>
          <p:spPr>
            <a:xfrm flipH="1" flipV="1">
              <a:off x="9468748" y="2706166"/>
              <a:ext cx="8248" cy="2670506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ástupný symbol pro obsah 9"/>
            <p:cNvSpPr txBox="1">
              <a:spLocks/>
            </p:cNvSpPr>
            <p:nvPr/>
          </p:nvSpPr>
          <p:spPr>
            <a:xfrm>
              <a:off x="9459951" y="3147742"/>
              <a:ext cx="417871" cy="340009"/>
            </a:xfrm>
            <a:prstGeom prst="rect">
              <a:avLst/>
            </a:prstGeom>
            <a:ln>
              <a:noFill/>
            </a:ln>
          </p:spPr>
          <p:txBody>
            <a:bodyPr vert="horz" lIns="34290" tIns="34290" rIns="34290" bIns="34290" rtlCol="0">
              <a:normAutofit lnSpcReduction="10000"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Tw Cen MT" panose="020B0602020104020603" pitchFamily="34" charset="0"/>
                <a:buChar char=" 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517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480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9436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7724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14400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60704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16152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362456" indent="-13716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 3" pitchFamily="18" charset="2"/>
                <a:buChar char="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500" dirty="0">
                  <a:solidFill>
                    <a:srgbClr val="FFFFFF"/>
                  </a:solidFill>
                </a:rPr>
                <a:t>y</a:t>
              </a:r>
            </a:p>
          </p:txBody>
        </p:sp>
      </p:grpSp>
      <p:sp>
        <p:nvSpPr>
          <p:cNvPr id="26" name="Obdélník s odříznutými rohy na opačné straně 25"/>
          <p:cNvSpPr/>
          <p:nvPr/>
        </p:nvSpPr>
        <p:spPr>
          <a:xfrm>
            <a:off x="7274640" y="0"/>
            <a:ext cx="1871100" cy="1306902"/>
          </a:xfrm>
          <a:prstGeom prst="snip2DiagRect">
            <a:avLst/>
          </a:prstGeom>
          <a:solidFill>
            <a:srgbClr val="70A01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ImageJ: </a:t>
            </a:r>
          </a:p>
          <a:p>
            <a:pPr algn="ctr"/>
            <a:r>
              <a:rPr lang="en-GB" sz="1400" dirty="0"/>
              <a:t>Image → Properties </a:t>
            </a:r>
            <a:r>
              <a:rPr lang="en-GB" sz="1400" dirty="0" err="1"/>
              <a:t>Analyze</a:t>
            </a:r>
            <a:r>
              <a:rPr lang="en-GB" sz="1400" dirty="0"/>
              <a:t> → </a:t>
            </a:r>
            <a:r>
              <a:rPr lang="en-GB" sz="1400" dirty="0" err="1"/>
              <a:t>Analyze</a:t>
            </a:r>
            <a:r>
              <a:rPr lang="en-GB" sz="1400" dirty="0"/>
              <a:t> Particles</a:t>
            </a:r>
          </a:p>
        </p:txBody>
      </p:sp>
    </p:spTree>
    <p:extLst>
      <p:ext uri="{BB962C8B-B14F-4D97-AF65-F5344CB8AC3E}">
        <p14:creationId xmlns:p14="http://schemas.microsoft.com/office/powerpoint/2010/main" val="237385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u"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problémy</a:t>
            </a:r>
            <a:endParaRPr lang="en-GB" dirty="0"/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166255" y="2585658"/>
            <a:ext cx="3242597" cy="4272341"/>
          </a:xfrm>
        </p:spPr>
        <p:txBody>
          <a:bodyPr numCol="1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</a:t>
            </a:r>
            <a:r>
              <a:rPr lang="cs-CZ" dirty="0"/>
              <a:t>D</a:t>
            </a:r>
            <a:r>
              <a:rPr lang="cs-CZ" dirty="0" smtClean="0"/>
              <a:t>oba snímání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</a:t>
            </a:r>
            <a:r>
              <a:rPr lang="cs-CZ" dirty="0" smtClean="0"/>
              <a:t>Kvalita obrazů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</a:t>
            </a:r>
            <a:r>
              <a:rPr lang="cs-CZ" dirty="0" smtClean="0"/>
              <a:t>Ukládání velkých obrazů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</a:t>
            </a:r>
            <a:r>
              <a:rPr lang="cs-CZ" dirty="0" smtClean="0"/>
              <a:t>Postup analýzy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Výběr parametrů</a:t>
            </a:r>
            <a:endParaRPr lang="cs-CZ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</a:t>
            </a:r>
            <a:r>
              <a:rPr lang="cs-CZ" dirty="0" smtClean="0"/>
              <a:t>Statistika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</a:t>
            </a:r>
            <a:r>
              <a:rPr lang="cs-CZ" dirty="0" smtClean="0"/>
              <a:t>Vizualizace</a:t>
            </a:r>
            <a:endParaRPr lang="cs-CZ" dirty="0"/>
          </a:p>
          <a:p>
            <a:pPr>
              <a:buFont typeface="Wingdings" panose="05000000000000000000" pitchFamily="2" charset="2"/>
              <a:buChar char="§"/>
            </a:pPr>
            <a:endParaRPr lang="cs-CZ" sz="1500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620655" y="2585657"/>
            <a:ext cx="5948218" cy="4272342"/>
          </a:xfrm>
          <a:prstGeom prst="rect">
            <a:avLst/>
          </a:prstGeom>
        </p:spPr>
        <p:txBody>
          <a:bodyPr vert="horz" lIns="34290" tIns="34290" rIns="34290" bIns="34290" numCol="1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 </a:t>
            </a:r>
            <a:r>
              <a:rPr lang="cs-CZ" sz="2000" dirty="0" smtClean="0"/>
              <a:t>Titrace, výběr protilátky, </a:t>
            </a:r>
            <a:r>
              <a:rPr lang="cs-CZ" sz="2000" dirty="0" err="1" smtClean="0"/>
              <a:t>fluorochrom</a:t>
            </a:r>
            <a:r>
              <a:rPr lang="cs-CZ" sz="2000" dirty="0" smtClean="0"/>
              <a:t>, fixace</a:t>
            </a:r>
            <a:endParaRPr lang="cs-CZ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 </a:t>
            </a:r>
            <a:r>
              <a:rPr lang="cs-CZ" sz="2000" dirty="0" err="1"/>
              <a:t>Rubish</a:t>
            </a:r>
            <a:r>
              <a:rPr lang="cs-CZ" sz="2000" dirty="0"/>
              <a:t> in </a:t>
            </a:r>
            <a:r>
              <a:rPr lang="cs-CZ" sz="2000" dirty="0" err="1"/>
              <a:t>rubish</a:t>
            </a:r>
            <a:r>
              <a:rPr lang="cs-CZ" sz="2000" dirty="0"/>
              <a:t> </a:t>
            </a:r>
            <a:r>
              <a:rPr lang="cs-CZ" sz="2000" dirty="0" err="1"/>
              <a:t>out</a:t>
            </a:r>
            <a:endParaRPr lang="cs-CZ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 </a:t>
            </a:r>
            <a:r>
              <a:rPr lang="cs-CZ" sz="2000" dirty="0" smtClean="0"/>
              <a:t>100Mbit/s</a:t>
            </a:r>
            <a:endParaRPr lang="cs-CZ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 </a:t>
            </a:r>
            <a:r>
              <a:rPr lang="cs-CZ" sz="2000" dirty="0" smtClean="0"/>
              <a:t>Znalost SW a postupů zpracování obrazu</a:t>
            </a:r>
            <a:endParaRPr lang="cs-CZ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 </a:t>
            </a:r>
            <a:r>
              <a:rPr lang="cs-CZ" sz="2000" dirty="0" smtClean="0"/>
              <a:t>Odborné články</a:t>
            </a:r>
            <a:endParaRPr lang="cs-CZ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 </a:t>
            </a:r>
            <a:r>
              <a:rPr lang="cs-CZ" sz="2000" dirty="0" smtClean="0"/>
              <a:t>Výběr správného testu</a:t>
            </a:r>
            <a:endParaRPr lang="cs-CZ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 smtClean="0"/>
              <a:t>Výběr SW, </a:t>
            </a:r>
            <a:r>
              <a:rPr lang="cs-CZ" sz="2000" dirty="0" err="1"/>
              <a:t>Statistica</a:t>
            </a:r>
            <a:r>
              <a:rPr lang="cs-CZ" sz="2000" dirty="0"/>
              <a:t>, SPSS, R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1500" dirty="0"/>
          </a:p>
          <a:p>
            <a:pPr>
              <a:buFont typeface="Wingdings" panose="05000000000000000000" pitchFamily="2" charset="2"/>
              <a:buChar char="§"/>
            </a:pPr>
            <a:endParaRPr lang="cs-CZ" sz="1500" dirty="0"/>
          </a:p>
        </p:txBody>
      </p:sp>
      <p:sp>
        <p:nvSpPr>
          <p:cNvPr id="2" name="Obdélník 1"/>
          <p:cNvSpPr/>
          <p:nvPr/>
        </p:nvSpPr>
        <p:spPr>
          <a:xfrm>
            <a:off x="193842" y="3043092"/>
            <a:ext cx="8438555" cy="2453879"/>
          </a:xfrm>
          <a:prstGeom prst="rect">
            <a:avLst/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6" name="Obdélník 5"/>
          <p:cNvSpPr/>
          <p:nvPr/>
        </p:nvSpPr>
        <p:spPr>
          <a:xfrm>
            <a:off x="193843" y="3434826"/>
            <a:ext cx="8438555" cy="2453879"/>
          </a:xfrm>
          <a:prstGeom prst="rect">
            <a:avLst/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7" name="Obdélník 6"/>
          <p:cNvSpPr/>
          <p:nvPr/>
        </p:nvSpPr>
        <p:spPr>
          <a:xfrm>
            <a:off x="221433" y="3966407"/>
            <a:ext cx="8438555" cy="1830856"/>
          </a:xfrm>
          <a:prstGeom prst="rect">
            <a:avLst/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8" name="Obdélník 7"/>
          <p:cNvSpPr/>
          <p:nvPr/>
        </p:nvSpPr>
        <p:spPr>
          <a:xfrm>
            <a:off x="193844" y="4335164"/>
            <a:ext cx="8438555" cy="1830856"/>
          </a:xfrm>
          <a:prstGeom prst="rect">
            <a:avLst/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0" name="Obdélník 9"/>
          <p:cNvSpPr/>
          <p:nvPr/>
        </p:nvSpPr>
        <p:spPr>
          <a:xfrm>
            <a:off x="193845" y="4760925"/>
            <a:ext cx="8438555" cy="1090890"/>
          </a:xfrm>
          <a:prstGeom prst="rect">
            <a:avLst/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1" name="Obdélník 10"/>
          <p:cNvSpPr/>
          <p:nvPr/>
        </p:nvSpPr>
        <p:spPr>
          <a:xfrm>
            <a:off x="193845" y="5251818"/>
            <a:ext cx="8438555" cy="1090890"/>
          </a:xfrm>
          <a:prstGeom prst="rect">
            <a:avLst/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</p:spTree>
    <p:extLst>
      <p:ext uri="{BB962C8B-B14F-4D97-AF65-F5344CB8AC3E}">
        <p14:creationId xmlns:p14="http://schemas.microsoft.com/office/powerpoint/2010/main" val="32236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 smtClean="0"/>
              <a:t>Aplikace</a:t>
            </a:r>
            <a:endParaRPr lang="cs-CZ" dirty="0"/>
          </a:p>
        </p:txBody>
      </p:sp>
      <p:sp>
        <p:nvSpPr>
          <p:cNvPr id="14" name="Zástupný symbol pro text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2000" dirty="0" smtClean="0"/>
              <a:t>Příklady analýz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24079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Počítání buněčných kolonií</a:t>
            </a:r>
            <a:endParaRPr lang="en-GB" dirty="0"/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277580" y="2976576"/>
            <a:ext cx="3780000" cy="1594997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200" dirty="0" smtClean="0"/>
              <a:t> </a:t>
            </a:r>
            <a:r>
              <a:rPr lang="cs-CZ" sz="2200" dirty="0" err="1"/>
              <a:t>H</a:t>
            </a:r>
            <a:r>
              <a:rPr lang="cs-CZ" sz="2200" dirty="0" err="1" smtClean="0"/>
              <a:t>ightroughput</a:t>
            </a:r>
            <a:endParaRPr lang="cs-CZ" sz="22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sz="2200" dirty="0" smtClean="0"/>
              <a:t> Průchozí světlo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dirty="0"/>
              <a:t> </a:t>
            </a:r>
            <a:r>
              <a:rPr lang="cs-CZ" sz="2200" dirty="0" smtClean="0"/>
              <a:t>Velikost kolonie/plocha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dirty="0" smtClean="0"/>
              <a:t> </a:t>
            </a:r>
            <a:r>
              <a:rPr lang="cs-CZ" sz="2200" dirty="0" err="1" smtClean="0"/>
              <a:t>Klonogenní</a:t>
            </a:r>
            <a:r>
              <a:rPr lang="cs-CZ" sz="2200" dirty="0" smtClean="0"/>
              <a:t> kapacita</a:t>
            </a:r>
            <a:endParaRPr lang="cs-CZ" sz="2200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8622" y="2976576"/>
            <a:ext cx="2431533" cy="182094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0749" y="2564988"/>
            <a:ext cx="3466237" cy="258971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0749" y="2564988"/>
            <a:ext cx="3466237" cy="258971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8513"/>
          <a:stretch/>
        </p:blipFill>
        <p:spPr>
          <a:xfrm>
            <a:off x="3255693" y="5265644"/>
            <a:ext cx="2676347" cy="137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0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Kvantifikace povrchových </a:t>
            </a:r>
            <a:r>
              <a:rPr lang="cs-CZ" dirty="0" err="1" smtClean="0"/>
              <a:t>markerů</a:t>
            </a:r>
            <a:endParaRPr lang="en-GB" dirty="0"/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768096" y="2734161"/>
            <a:ext cx="3780000" cy="278809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</a:t>
            </a:r>
            <a:r>
              <a:rPr lang="cs-CZ" dirty="0" err="1" smtClean="0"/>
              <a:t>Hightroughput</a:t>
            </a:r>
            <a:endParaRPr lang="cs-CZ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Jednotlivé buňky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Průchozí světlo + Fluorescence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Plasticita TROP-2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Automatizovaná procedura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Zpracování dat - histogram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589" y="1764137"/>
            <a:ext cx="3801870" cy="284047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589" y="1764137"/>
            <a:ext cx="3801870" cy="2840479"/>
          </a:xfrm>
          <a:prstGeom prst="rect">
            <a:avLst/>
          </a:prstGeom>
        </p:spPr>
      </p:pic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0692353"/>
              </p:ext>
            </p:extLst>
          </p:nvPr>
        </p:nvGraphicFramePr>
        <p:xfrm>
          <a:off x="4994434" y="4723192"/>
          <a:ext cx="2716180" cy="2037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Acrobat Document" r:id="rId5" imgW="4389120" imgH="3291840" progId="AcroExch.Document.DC">
                  <p:embed/>
                </p:oleObj>
              </mc:Choice>
              <mc:Fallback>
                <p:oleObj name="Acrobat Document" r:id="rId5" imgW="4389120" imgH="329184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94434" y="4723192"/>
                        <a:ext cx="2716180" cy="20374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359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Detekce </a:t>
            </a:r>
            <a:r>
              <a:rPr lang="cs-CZ" dirty="0" err="1" smtClean="0"/>
              <a:t>sferoidů</a:t>
            </a:r>
            <a:r>
              <a:rPr lang="cs-CZ" dirty="0" smtClean="0"/>
              <a:t> a </a:t>
            </a:r>
            <a:r>
              <a:rPr lang="cs-CZ" dirty="0" err="1" smtClean="0"/>
              <a:t>invazivity</a:t>
            </a:r>
            <a:endParaRPr lang="en-GB" dirty="0"/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768096" y="2702933"/>
            <a:ext cx="3780000" cy="306145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</a:t>
            </a:r>
            <a:r>
              <a:rPr lang="cs-CZ" dirty="0" err="1" smtClean="0"/>
              <a:t>Hightroughput</a:t>
            </a:r>
            <a:endParaRPr lang="cs-CZ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</a:t>
            </a:r>
            <a:r>
              <a:rPr lang="cs-CZ" dirty="0" smtClean="0"/>
              <a:t>Průchozí světlo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Detekce </a:t>
            </a:r>
            <a:r>
              <a:rPr lang="cs-CZ" dirty="0" err="1" smtClean="0"/>
              <a:t>sferoidů</a:t>
            </a:r>
            <a:endParaRPr lang="cs-CZ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Detekce </a:t>
            </a:r>
            <a:r>
              <a:rPr lang="cs-CZ" dirty="0" err="1" smtClean="0"/>
              <a:t>invadujících</a:t>
            </a:r>
            <a:r>
              <a:rPr lang="cs-CZ" dirty="0" smtClean="0"/>
              <a:t> buněk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Plocha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005" y="1959422"/>
            <a:ext cx="2857118" cy="211439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005" y="4430883"/>
            <a:ext cx="2844878" cy="211439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2142" y="2161341"/>
            <a:ext cx="2240843" cy="168129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2142" y="2159317"/>
            <a:ext cx="2240843" cy="166638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6281" y="4640500"/>
            <a:ext cx="2220324" cy="16659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6281" y="4655130"/>
            <a:ext cx="2239995" cy="16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5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6046" y="2253340"/>
            <a:ext cx="2997928" cy="3747410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0012" y="2253338"/>
            <a:ext cx="2997928" cy="374741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3095" y="2253340"/>
            <a:ext cx="2914652" cy="3747410"/>
          </a:xfrm>
          <a:prstGeom prst="rect">
            <a:avLst/>
          </a:prstGeom>
        </p:spPr>
      </p:pic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Analýza tkání</a:t>
            </a:r>
            <a:endParaRPr lang="en-GB" dirty="0"/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343029" y="2755397"/>
            <a:ext cx="3780000" cy="263114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</a:t>
            </a:r>
            <a:r>
              <a:rPr lang="cs-CZ" dirty="0" err="1" smtClean="0"/>
              <a:t>Hightroughput</a:t>
            </a:r>
            <a:endParaRPr lang="cs-CZ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Barevný obraz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Fluorescence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Detekce jader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</a:t>
            </a:r>
            <a:r>
              <a:rPr lang="cs-CZ" dirty="0" smtClean="0"/>
              <a:t>Kvantifikace intenzity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Zpracování dat - R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813" y="2253341"/>
            <a:ext cx="2914650" cy="374740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0012" y="2253342"/>
            <a:ext cx="2997926" cy="374740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795" y="2253342"/>
            <a:ext cx="2914652" cy="374740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0010" y="2253340"/>
            <a:ext cx="2997928" cy="374741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3093" y="3121803"/>
            <a:ext cx="2914652" cy="2010483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2808" y="3121803"/>
            <a:ext cx="2961995" cy="2010483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5695" y="3121803"/>
            <a:ext cx="2914652" cy="1898335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0444" y="3121803"/>
            <a:ext cx="2997931" cy="1965416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0405" y="915406"/>
            <a:ext cx="1809943" cy="1274012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413"/>
          <a:stretch/>
        </p:blipFill>
        <p:spPr>
          <a:xfrm>
            <a:off x="7208391" y="918830"/>
            <a:ext cx="1805583" cy="128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9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8797222" y="0"/>
            <a:ext cx="34677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277907" y="412376"/>
            <a:ext cx="878541" cy="1416424"/>
          </a:xfrm>
          <a:prstGeom prst="rect">
            <a:avLst/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0" y="6812281"/>
            <a:ext cx="881406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119" y="0"/>
            <a:ext cx="8803341" cy="6858000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573616" y="5738191"/>
            <a:ext cx="1570383" cy="1119809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algn="r">
              <a:spcBef>
                <a:spcPct val="20000"/>
              </a:spcBef>
              <a:buClr>
                <a:srgbClr val="FF0000"/>
              </a:buClr>
            </a:pPr>
            <a:r>
              <a:rPr lang="cs-CZ" altLang="cs-CZ" sz="3600" b="1" dirty="0" smtClean="0">
                <a:latin typeface="+mj-lt"/>
              </a:rPr>
              <a:t>33.321 jader</a:t>
            </a:r>
            <a:endParaRPr lang="en-GB" altLang="cs-CZ" sz="3600" b="1" dirty="0">
              <a:latin typeface="+mj-lt"/>
            </a:endParaRPr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3148625"/>
              </p:ext>
            </p:extLst>
          </p:nvPr>
        </p:nvGraphicFramePr>
        <p:xfrm>
          <a:off x="3173505" y="0"/>
          <a:ext cx="5970494" cy="420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Acrobat Document" r:id="rId5" imgW="4533834" imgH="3192663" progId="AcroExch.Document.DC">
                  <p:embed/>
                </p:oleObj>
              </mc:Choice>
              <mc:Fallback>
                <p:oleObj name="Acrobat Document" r:id="rId5" imgW="4533834" imgH="319266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73505" y="0"/>
                        <a:ext cx="5970494" cy="4204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bdélník 8"/>
          <p:cNvSpPr/>
          <p:nvPr/>
        </p:nvSpPr>
        <p:spPr>
          <a:xfrm>
            <a:off x="8328795" y="33130"/>
            <a:ext cx="775448" cy="413272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608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8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cs-CZ" dirty="0" smtClean="0"/>
              <a:t>Analýza a kvantifikace morfologie</a:t>
            </a:r>
            <a:endParaRPr lang="en-GB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5741" y="1907315"/>
            <a:ext cx="3144924" cy="234965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5741" y="4341544"/>
            <a:ext cx="3144924" cy="234965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899" y="1907315"/>
            <a:ext cx="3146612" cy="235091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898" y="4341544"/>
            <a:ext cx="3146612" cy="235091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5741" y="1907315"/>
            <a:ext cx="3144924" cy="234965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5741" y="4341544"/>
            <a:ext cx="3144924" cy="234965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898" y="1907315"/>
            <a:ext cx="3146612" cy="235091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898" y="4341544"/>
            <a:ext cx="3144924" cy="234965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8258" y="2258554"/>
            <a:ext cx="8776447" cy="408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3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" y="857250"/>
            <a:ext cx="9141713" cy="3428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dirty="0"/>
              <a:t>	</a:t>
            </a:r>
            <a:r>
              <a:rPr lang="en-GB" cap="all" dirty="0">
                <a:solidFill>
                  <a:srgbClr val="1482AC"/>
                </a:solidFill>
              </a:rPr>
              <a:t>ImageJ</a:t>
            </a:r>
            <a:r>
              <a:rPr lang="en-GB" dirty="0"/>
              <a:t>		http://imagej.nih.gov/ij/</a:t>
            </a:r>
          </a:p>
          <a:p>
            <a:r>
              <a:rPr lang="en-GB" dirty="0"/>
              <a:t>	</a:t>
            </a:r>
            <a:r>
              <a:rPr lang="en-GB" cap="all" dirty="0">
                <a:solidFill>
                  <a:srgbClr val="1482AC"/>
                </a:solidFill>
              </a:rPr>
              <a:t>Fiji</a:t>
            </a:r>
            <a:r>
              <a:rPr lang="en-GB" dirty="0"/>
              <a:t>		</a:t>
            </a:r>
            <a:r>
              <a:rPr lang="en-GB" dirty="0" smtClean="0"/>
              <a:t>http</a:t>
            </a:r>
            <a:r>
              <a:rPr lang="en-GB" dirty="0"/>
              <a:t>://fiji.sc/</a:t>
            </a:r>
          </a:p>
          <a:p>
            <a:r>
              <a:rPr lang="en-GB" dirty="0"/>
              <a:t>	</a:t>
            </a:r>
            <a:r>
              <a:rPr lang="en-GB" cap="all" dirty="0" err="1">
                <a:solidFill>
                  <a:srgbClr val="1482AC"/>
                </a:solidFill>
              </a:rPr>
              <a:t>CellProfiler</a:t>
            </a:r>
            <a:r>
              <a:rPr lang="en-GB" dirty="0"/>
              <a:t>	</a:t>
            </a:r>
            <a:r>
              <a:rPr lang="en-GB" dirty="0" smtClean="0"/>
              <a:t>http</a:t>
            </a:r>
            <a:r>
              <a:rPr lang="en-GB" dirty="0"/>
              <a:t>://www.cellprofiler.org/</a:t>
            </a:r>
          </a:p>
          <a:p>
            <a:r>
              <a:rPr lang="en-GB" dirty="0"/>
              <a:t>	</a:t>
            </a:r>
            <a:r>
              <a:rPr lang="en-GB" cap="all" dirty="0" err="1">
                <a:solidFill>
                  <a:srgbClr val="1482AC"/>
                </a:solidFill>
              </a:rPr>
              <a:t>Ilastik</a:t>
            </a:r>
            <a:r>
              <a:rPr lang="en-GB" dirty="0"/>
              <a:t>		</a:t>
            </a:r>
            <a:r>
              <a:rPr lang="en-GB" dirty="0" smtClean="0"/>
              <a:t>http</a:t>
            </a:r>
            <a:r>
              <a:rPr lang="en-GB" dirty="0"/>
              <a:t>://ilastik.org/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6177" y="1067413"/>
            <a:ext cx="3008672" cy="30086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Děkuji za pozornost</a:t>
            </a:r>
            <a:endParaRPr lang="en-GB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28.11.2017</a:t>
            </a:r>
            <a:endParaRPr lang="en-GB" dirty="0" smtClean="0">
              <a:solidFill>
                <a:schemeClr val="tx1"/>
              </a:solidFill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Radek Fedr 	     fedr@ibp.cz radek.fedr@fnusa.cz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2308" y="3553493"/>
            <a:ext cx="4557004" cy="645413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10" y="3553493"/>
            <a:ext cx="1258927" cy="64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4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u"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4916576" y="0"/>
            <a:ext cx="422742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Nadpis 8"/>
          <p:cNvSpPr>
            <a:spLocks noGrp="1"/>
          </p:cNvSpPr>
          <p:nvPr>
            <p:ph type="title"/>
          </p:nvPr>
        </p:nvSpPr>
        <p:spPr>
          <a:xfrm>
            <a:off x="768096" y="730341"/>
            <a:ext cx="7290054" cy="1124712"/>
          </a:xfrm>
        </p:spPr>
        <p:txBody>
          <a:bodyPr/>
          <a:lstStyle/>
          <a:p>
            <a:r>
              <a:rPr lang="cs-CZ" dirty="0" smtClean="0"/>
              <a:t>Analýza tkání</a:t>
            </a:r>
            <a:endParaRPr lang="en-GB" dirty="0"/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431068" y="2157421"/>
            <a:ext cx="5002323" cy="425000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16 tkáňových řezů (8 ISO + 8 specifické)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23,3 GB dat obrazů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200 zorných polí/řez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5 684 588 jader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1,5h analýza obrazů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</a:t>
            </a:r>
            <a:r>
              <a:rPr lang="cs-CZ" dirty="0" smtClean="0"/>
              <a:t>36 parametrů/jádro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40 GB dat celkem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897" y="2745519"/>
            <a:ext cx="3571875" cy="281463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9627" y="857250"/>
            <a:ext cx="1782576" cy="178257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6401" y="1317925"/>
            <a:ext cx="1981765" cy="77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4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8"/>
          <p:cNvSpPr>
            <a:spLocks noGrp="1"/>
          </p:cNvSpPr>
          <p:nvPr>
            <p:ph type="title"/>
          </p:nvPr>
        </p:nvSpPr>
        <p:spPr>
          <a:xfrm>
            <a:off x="0" y="3321661"/>
            <a:ext cx="9720072" cy="946800"/>
          </a:xfrm>
        </p:spPr>
        <p:txBody>
          <a:bodyPr>
            <a:normAutofit/>
          </a:bodyPr>
          <a:lstStyle/>
          <a:p>
            <a:r>
              <a:rPr lang="cs-CZ" dirty="0" smtClean="0"/>
              <a:t>Obrazová </a:t>
            </a:r>
            <a:r>
              <a:rPr lang="cs-CZ" dirty="0" err="1" smtClean="0"/>
              <a:t>cytometrie</a:t>
            </a:r>
            <a:endParaRPr lang="en-GB" dirty="0"/>
          </a:p>
        </p:txBody>
      </p:sp>
      <p:sp>
        <p:nvSpPr>
          <p:cNvPr id="7" name="Zástupný symbol pro obsah 9"/>
          <p:cNvSpPr>
            <a:spLocks noGrp="1"/>
          </p:cNvSpPr>
          <p:nvPr>
            <p:ph idx="1"/>
          </p:nvPr>
        </p:nvSpPr>
        <p:spPr>
          <a:xfrm>
            <a:off x="133503" y="4139544"/>
            <a:ext cx="6096000" cy="271845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2000" dirty="0" smtClean="0"/>
              <a:t> Pixel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 smtClean="0"/>
              <a:t> </a:t>
            </a:r>
            <a:r>
              <a:rPr lang="en-GB" sz="2000" dirty="0" err="1" smtClean="0"/>
              <a:t>Inten</a:t>
            </a:r>
            <a:r>
              <a:rPr lang="cs-CZ" sz="2000" dirty="0" err="1" smtClean="0"/>
              <a:t>zita</a:t>
            </a:r>
            <a:r>
              <a:rPr lang="en-GB" sz="2000" dirty="0" smtClean="0"/>
              <a:t> - pixel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 smtClean="0"/>
              <a:t> </a:t>
            </a:r>
            <a:r>
              <a:rPr lang="en-GB" sz="2000" dirty="0" err="1" smtClean="0"/>
              <a:t>Distribu</a:t>
            </a:r>
            <a:r>
              <a:rPr lang="cs-CZ" sz="2000" dirty="0" err="1" smtClean="0"/>
              <a:t>ce</a:t>
            </a:r>
            <a:endParaRPr lang="en-GB" sz="20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 smtClean="0"/>
              <a:t> </a:t>
            </a:r>
            <a:r>
              <a:rPr lang="cs-CZ" dirty="0" smtClean="0"/>
              <a:t>Obraz, Projekce</a:t>
            </a:r>
            <a:endParaRPr lang="en-GB" sz="20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 smtClean="0"/>
              <a:t> </a:t>
            </a:r>
            <a:r>
              <a:rPr lang="cs-CZ" sz="2000" dirty="0" smtClean="0"/>
              <a:t>Graf</a:t>
            </a:r>
            <a:r>
              <a:rPr lang="en-GB" sz="2000" dirty="0" smtClean="0"/>
              <a:t>, Model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 smtClean="0"/>
              <a:t> </a:t>
            </a:r>
            <a:r>
              <a:rPr lang="cs-CZ" dirty="0" err="1" smtClean="0"/>
              <a:t>Tracking</a:t>
            </a:r>
            <a:r>
              <a:rPr lang="cs-CZ" dirty="0" smtClean="0"/>
              <a:t>/Sledování</a:t>
            </a:r>
            <a:endParaRPr lang="en-GB" sz="20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8860" y="4472860"/>
            <a:ext cx="2507860" cy="197967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626" y="4472860"/>
            <a:ext cx="2027271" cy="198672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0199" y="4460644"/>
            <a:ext cx="2015545" cy="201554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626" y="4472858"/>
            <a:ext cx="1979675" cy="1979675"/>
          </a:xfrm>
          <a:prstGeom prst="rect">
            <a:avLst/>
          </a:prstGeom>
        </p:spPr>
      </p:pic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9218429"/>
              </p:ext>
            </p:extLst>
          </p:nvPr>
        </p:nvGraphicFramePr>
        <p:xfrm>
          <a:off x="2199706" y="4496514"/>
          <a:ext cx="2639988" cy="197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Acrobat Document" r:id="rId8" imgW="4389120" imgH="3291840" progId="AcroExch.Document.DC">
                  <p:embed/>
                </p:oleObj>
              </mc:Choice>
              <mc:Fallback>
                <p:oleObj name="Acrobat Document" r:id="rId8" imgW="4389120" imgH="329184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99706" y="4496514"/>
                        <a:ext cx="2639988" cy="1979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Nadpis 8"/>
          <p:cNvSpPr txBox="1">
            <a:spLocks/>
          </p:cNvSpPr>
          <p:nvPr/>
        </p:nvSpPr>
        <p:spPr>
          <a:xfrm>
            <a:off x="0" y="8832"/>
            <a:ext cx="9720072" cy="946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400" dirty="0" smtClean="0"/>
              <a:t>Průtoková </a:t>
            </a:r>
            <a:r>
              <a:rPr lang="cs-CZ" sz="4400" dirty="0" err="1" smtClean="0"/>
              <a:t>cytometrie</a:t>
            </a:r>
            <a:endParaRPr lang="en-GB" sz="4400" dirty="0"/>
          </a:p>
        </p:txBody>
      </p:sp>
      <p:sp>
        <p:nvSpPr>
          <p:cNvPr id="17" name="Zástupný symbol pro obsah 9"/>
          <p:cNvSpPr txBox="1">
            <a:spLocks/>
          </p:cNvSpPr>
          <p:nvPr/>
        </p:nvSpPr>
        <p:spPr>
          <a:xfrm>
            <a:off x="84197" y="789109"/>
            <a:ext cx="3450748" cy="2430534"/>
          </a:xfrm>
          <a:prstGeom prst="rect">
            <a:avLst/>
          </a:prstGeom>
          <a:solidFill>
            <a:srgbClr val="3A3A3A"/>
          </a:solidFill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sz="2000" dirty="0" smtClean="0"/>
              <a:t> </a:t>
            </a:r>
            <a:r>
              <a:rPr lang="cs-CZ" sz="2000" dirty="0" smtClean="0"/>
              <a:t>Pulz</a:t>
            </a:r>
            <a:endParaRPr lang="en-GB" sz="20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 smtClean="0"/>
              <a:t> </a:t>
            </a:r>
            <a:r>
              <a:rPr lang="en-GB" sz="2000" dirty="0" err="1" smtClean="0"/>
              <a:t>Inten</a:t>
            </a:r>
            <a:r>
              <a:rPr lang="cs-CZ" sz="2000" dirty="0" err="1" smtClean="0"/>
              <a:t>zita</a:t>
            </a:r>
            <a:r>
              <a:rPr lang="en-GB" sz="2000" dirty="0" smtClean="0"/>
              <a:t> - </a:t>
            </a:r>
            <a:r>
              <a:rPr lang="cs-CZ" sz="2000" dirty="0" smtClean="0"/>
              <a:t>částice</a:t>
            </a:r>
            <a:endParaRPr lang="en-GB" sz="20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 smtClean="0"/>
              <a:t> </a:t>
            </a:r>
            <a:r>
              <a:rPr lang="en-GB" sz="2000" dirty="0" err="1" smtClean="0"/>
              <a:t>Distrib</a:t>
            </a:r>
            <a:r>
              <a:rPr lang="cs-CZ" sz="2000" dirty="0" err="1" smtClean="0"/>
              <a:t>uce</a:t>
            </a:r>
            <a:endParaRPr lang="en-GB" sz="20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 smtClean="0"/>
              <a:t> Histogram/</a:t>
            </a:r>
            <a:r>
              <a:rPr lang="cs-CZ" sz="2000" dirty="0" smtClean="0"/>
              <a:t>Bodový graf</a:t>
            </a:r>
            <a:endParaRPr lang="en-GB" sz="20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 smtClean="0"/>
              <a:t> End-point</a:t>
            </a:r>
            <a:endParaRPr lang="en-GB" sz="2000" dirty="0"/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850" y="1205498"/>
            <a:ext cx="3183974" cy="137706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2107" y="1083124"/>
            <a:ext cx="1789433" cy="1621815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0541" y="768974"/>
            <a:ext cx="924878" cy="218314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2838" y="843013"/>
            <a:ext cx="2354124" cy="2221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/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45"/>
          <a:stretch/>
        </p:blipFill>
        <p:spPr bwMode="auto">
          <a:xfrm>
            <a:off x="5728445" y="408664"/>
            <a:ext cx="3108117" cy="297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Obrázek 23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0829" y="4453313"/>
            <a:ext cx="2004115" cy="2018767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4444" y="4706190"/>
            <a:ext cx="3071300" cy="1559644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3028" y="4499506"/>
            <a:ext cx="1978425" cy="197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2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u"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Srovnání</a:t>
            </a:r>
            <a:endParaRPr lang="en-GB" dirty="0"/>
          </a:p>
        </p:txBody>
      </p:sp>
      <p:sp>
        <p:nvSpPr>
          <p:cNvPr id="5" name="Zástupný symbol pro obsah 9"/>
          <p:cNvSpPr txBox="1">
            <a:spLocks/>
          </p:cNvSpPr>
          <p:nvPr/>
        </p:nvSpPr>
        <p:spPr>
          <a:xfrm>
            <a:off x="0" y="1864659"/>
            <a:ext cx="9144000" cy="4993341"/>
          </a:xfrm>
          <a:prstGeom prst="rect">
            <a:avLst/>
          </a:prstGeom>
        </p:spPr>
        <p:txBody>
          <a:bodyPr vert="horz" lIns="34290" tIns="34290" rIns="34290" bIns="34290" numCol="3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600" dirty="0"/>
          </a:p>
          <a:p>
            <a:pPr algn="r"/>
            <a:r>
              <a:rPr lang="cs-CZ" sz="1600" dirty="0" smtClean="0"/>
              <a:t>Ukázka</a:t>
            </a:r>
            <a:endParaRPr lang="cs-CZ" sz="1600" dirty="0"/>
          </a:p>
          <a:p>
            <a:pPr algn="r"/>
            <a:endParaRPr lang="cs-CZ" sz="1600" dirty="0"/>
          </a:p>
          <a:p>
            <a:pPr algn="r"/>
            <a:endParaRPr lang="cs-CZ" sz="1600" dirty="0"/>
          </a:p>
          <a:p>
            <a:pPr algn="r"/>
            <a:endParaRPr lang="cs-CZ" sz="1600" dirty="0"/>
          </a:p>
          <a:p>
            <a:pPr algn="r"/>
            <a:r>
              <a:rPr lang="cs-CZ" sz="1600" dirty="0" smtClean="0"/>
              <a:t>Vzorek</a:t>
            </a:r>
            <a:endParaRPr lang="cs-CZ" sz="1600" dirty="0"/>
          </a:p>
          <a:p>
            <a:pPr algn="r"/>
            <a:r>
              <a:rPr lang="cs-CZ" sz="1600" dirty="0" smtClean="0"/>
              <a:t>Rozlišení</a:t>
            </a:r>
            <a:endParaRPr lang="cs-CZ" sz="1600" dirty="0"/>
          </a:p>
          <a:p>
            <a:pPr algn="r"/>
            <a:r>
              <a:rPr lang="cs-CZ" sz="1600" dirty="0" smtClean="0"/>
              <a:t>Fluorescenční parametry</a:t>
            </a:r>
            <a:endParaRPr lang="cs-CZ" sz="1600" dirty="0"/>
          </a:p>
          <a:p>
            <a:pPr algn="r"/>
            <a:r>
              <a:rPr lang="cs-CZ" sz="1600" dirty="0" smtClean="0"/>
              <a:t>Rychlost</a:t>
            </a:r>
            <a:endParaRPr lang="cs-CZ" sz="1600" dirty="0"/>
          </a:p>
          <a:p>
            <a:pPr algn="r"/>
            <a:r>
              <a:rPr lang="cs-CZ" sz="1600" dirty="0" smtClean="0"/>
              <a:t>Data</a:t>
            </a:r>
            <a:endParaRPr lang="cs-CZ" sz="1600" dirty="0"/>
          </a:p>
          <a:p>
            <a:pPr algn="r"/>
            <a:r>
              <a:rPr lang="cs-CZ" sz="1600" dirty="0" smtClean="0"/>
              <a:t>Kvantifikace</a:t>
            </a:r>
            <a:endParaRPr lang="cs-CZ" sz="1600" dirty="0"/>
          </a:p>
          <a:p>
            <a:pPr algn="r"/>
            <a:r>
              <a:rPr lang="cs-CZ" sz="1600" dirty="0" smtClean="0"/>
              <a:t>Počet buněk</a:t>
            </a:r>
            <a:endParaRPr lang="cs-CZ" sz="1600" dirty="0"/>
          </a:p>
          <a:p>
            <a:pPr marL="0" indent="0" algn="ctr">
              <a:buNone/>
            </a:pPr>
            <a:r>
              <a:rPr lang="cs-CZ" sz="1600" b="1" dirty="0"/>
              <a:t>	</a:t>
            </a:r>
            <a:r>
              <a:rPr lang="cs-CZ" sz="1600" b="1" dirty="0" smtClean="0"/>
              <a:t>	</a:t>
            </a:r>
            <a:endParaRPr lang="cs-CZ" sz="1600" b="1" dirty="0"/>
          </a:p>
          <a:p>
            <a:pPr algn="ctr"/>
            <a:r>
              <a:rPr lang="cs-CZ" sz="1600" b="1" dirty="0" smtClean="0"/>
              <a:t>Mikroskopie</a:t>
            </a:r>
            <a:endParaRPr lang="cs-CZ" sz="1600" b="1" dirty="0"/>
          </a:p>
          <a:p>
            <a:pPr algn="ctr"/>
            <a:endParaRPr lang="cs-CZ" sz="1600" dirty="0"/>
          </a:p>
          <a:p>
            <a:pPr algn="ctr"/>
            <a:endParaRPr lang="cs-CZ" sz="1600" dirty="0"/>
          </a:p>
          <a:p>
            <a:pPr algn="ctr"/>
            <a:endParaRPr lang="cs-CZ" sz="1600" dirty="0" smtClean="0"/>
          </a:p>
          <a:p>
            <a:pPr algn="ctr"/>
            <a:endParaRPr lang="cs-CZ" sz="1600" dirty="0" smtClean="0"/>
          </a:p>
          <a:p>
            <a:pPr algn="ctr"/>
            <a:r>
              <a:rPr lang="cs-CZ" sz="1600" dirty="0" smtClean="0"/>
              <a:t>2D</a:t>
            </a:r>
            <a:r>
              <a:rPr lang="cs-CZ" sz="1600" dirty="0"/>
              <a:t>, </a:t>
            </a:r>
            <a:r>
              <a:rPr lang="cs-CZ" sz="1600" dirty="0" smtClean="0"/>
              <a:t>3D</a:t>
            </a:r>
          </a:p>
          <a:p>
            <a:pPr algn="ctr"/>
            <a:r>
              <a:rPr lang="cs-CZ" sz="1600" dirty="0" smtClean="0"/>
              <a:t>100nm</a:t>
            </a:r>
            <a:endParaRPr lang="cs-CZ" sz="1600" dirty="0"/>
          </a:p>
          <a:p>
            <a:pPr algn="ctr"/>
            <a:r>
              <a:rPr lang="cs-CZ" sz="1600" dirty="0"/>
              <a:t>1-5</a:t>
            </a:r>
          </a:p>
          <a:p>
            <a:pPr algn="ctr"/>
            <a:r>
              <a:rPr lang="cs-CZ" sz="1600" dirty="0"/>
              <a:t>100 </a:t>
            </a:r>
            <a:r>
              <a:rPr lang="cs-CZ" sz="1600" dirty="0" smtClean="0"/>
              <a:t>buněk/s</a:t>
            </a:r>
            <a:endParaRPr lang="cs-CZ" sz="1600" dirty="0"/>
          </a:p>
          <a:p>
            <a:pPr algn="ctr"/>
            <a:r>
              <a:rPr lang="cs-CZ" sz="1600" dirty="0"/>
              <a:t>100GB</a:t>
            </a:r>
          </a:p>
          <a:p>
            <a:pPr algn="ctr"/>
            <a:r>
              <a:rPr lang="cs-CZ" sz="1600" dirty="0" smtClean="0"/>
              <a:t>Přesná</a:t>
            </a:r>
            <a:endParaRPr lang="cs-CZ" sz="1600" dirty="0"/>
          </a:p>
          <a:p>
            <a:pPr algn="ctr"/>
            <a:r>
              <a:rPr lang="cs-CZ" sz="1600" dirty="0" smtClean="0"/>
              <a:t>10</a:t>
            </a:r>
            <a:r>
              <a:rPr lang="cs-CZ" sz="1600" baseline="30000" dirty="0" smtClean="0"/>
              <a:t>1</a:t>
            </a:r>
            <a:r>
              <a:rPr lang="cs-CZ" sz="1600" dirty="0" smtClean="0"/>
              <a:t>-10</a:t>
            </a:r>
            <a:r>
              <a:rPr lang="cs-CZ" sz="1600" baseline="30000" dirty="0" smtClean="0"/>
              <a:t>6</a:t>
            </a:r>
            <a:endParaRPr lang="cs-CZ" sz="1600" dirty="0" smtClean="0"/>
          </a:p>
          <a:p>
            <a:pPr algn="ctr"/>
            <a:endParaRPr lang="cs-CZ" sz="1600" dirty="0"/>
          </a:p>
          <a:p>
            <a:pPr algn="ctr"/>
            <a:r>
              <a:rPr lang="cs-CZ" sz="1600" b="1" dirty="0" smtClean="0"/>
              <a:t>Průtoková </a:t>
            </a:r>
            <a:r>
              <a:rPr lang="cs-CZ" sz="1600" b="1" dirty="0" err="1" smtClean="0"/>
              <a:t>cytometrie</a:t>
            </a:r>
            <a:endParaRPr lang="cs-CZ" sz="1600" b="1" dirty="0"/>
          </a:p>
          <a:p>
            <a:pPr algn="ctr"/>
            <a:endParaRPr lang="cs-CZ" sz="1600" dirty="0"/>
          </a:p>
          <a:p>
            <a:pPr algn="ctr"/>
            <a:endParaRPr lang="cs-CZ" sz="1600" dirty="0"/>
          </a:p>
          <a:p>
            <a:pPr algn="ctr"/>
            <a:endParaRPr lang="cs-CZ" sz="1600" dirty="0"/>
          </a:p>
          <a:p>
            <a:pPr algn="ctr"/>
            <a:endParaRPr lang="cs-CZ" sz="1600" dirty="0"/>
          </a:p>
          <a:p>
            <a:pPr algn="ctr"/>
            <a:r>
              <a:rPr lang="cs-CZ" sz="1600" dirty="0" smtClean="0"/>
              <a:t>Suspenze</a:t>
            </a:r>
            <a:endParaRPr lang="cs-CZ" sz="1600" dirty="0"/>
          </a:p>
          <a:p>
            <a:pPr algn="ctr"/>
            <a:r>
              <a:rPr lang="cs-CZ" sz="1600" dirty="0" smtClean="0"/>
              <a:t>1částice/1µm</a:t>
            </a:r>
            <a:endParaRPr lang="cs-CZ" sz="1600" dirty="0"/>
          </a:p>
          <a:p>
            <a:pPr algn="ctr"/>
            <a:r>
              <a:rPr lang="cs-CZ" sz="1600" dirty="0"/>
              <a:t>10+</a:t>
            </a:r>
          </a:p>
          <a:p>
            <a:pPr algn="ctr"/>
            <a:r>
              <a:rPr lang="cs-CZ" sz="1600" dirty="0"/>
              <a:t>10000 </a:t>
            </a:r>
            <a:r>
              <a:rPr lang="cs-CZ" sz="1600" dirty="0" smtClean="0"/>
              <a:t>buněk/s</a:t>
            </a:r>
            <a:endParaRPr lang="cs-CZ" sz="1600" dirty="0"/>
          </a:p>
          <a:p>
            <a:pPr algn="ctr"/>
            <a:r>
              <a:rPr lang="cs-CZ" sz="1600" dirty="0"/>
              <a:t>100MB</a:t>
            </a:r>
          </a:p>
          <a:p>
            <a:pPr algn="ctr"/>
            <a:r>
              <a:rPr lang="cs-CZ" sz="1600" dirty="0" smtClean="0"/>
              <a:t>Přesná</a:t>
            </a:r>
            <a:endParaRPr lang="cs-CZ" sz="1600" dirty="0"/>
          </a:p>
          <a:p>
            <a:pPr algn="ctr"/>
            <a:r>
              <a:rPr lang="cs-CZ" sz="1600" dirty="0"/>
              <a:t>10</a:t>
            </a:r>
            <a:r>
              <a:rPr lang="cs-CZ" sz="1600" baseline="30000" dirty="0"/>
              <a:t>4</a:t>
            </a:r>
            <a:r>
              <a:rPr lang="cs-CZ" sz="1600" dirty="0"/>
              <a:t>-10</a:t>
            </a:r>
            <a:r>
              <a:rPr lang="cs-CZ" sz="1600" baseline="30000" dirty="0"/>
              <a:t>7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2941" y="2280439"/>
            <a:ext cx="1485693" cy="14353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3109" y="2315352"/>
            <a:ext cx="1483715" cy="140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426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587" b="14938"/>
          <a:stretch/>
        </p:blipFill>
        <p:spPr>
          <a:xfrm>
            <a:off x="131214" y="2302290"/>
            <a:ext cx="2368591" cy="156813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045" b="12558"/>
          <a:stretch/>
        </p:blipFill>
        <p:spPr>
          <a:xfrm>
            <a:off x="3379428" y="2302290"/>
            <a:ext cx="2329903" cy="157491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29998"/>
          <a:stretch/>
        </p:blipFill>
        <p:spPr>
          <a:xfrm>
            <a:off x="6588954" y="2302290"/>
            <a:ext cx="2398294" cy="156375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725" y="4519878"/>
            <a:ext cx="2284615" cy="21600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2874" y="4519878"/>
            <a:ext cx="2280942" cy="21600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4417" y="4519878"/>
            <a:ext cx="2165925" cy="2160000"/>
          </a:xfrm>
          <a:prstGeom prst="rect">
            <a:avLst/>
          </a:prstGeom>
        </p:spPr>
      </p:pic>
      <p:sp>
        <p:nvSpPr>
          <p:cNvPr id="15" name="Zástupný symbol pro obsah 9"/>
          <p:cNvSpPr txBox="1">
            <a:spLocks/>
          </p:cNvSpPr>
          <p:nvPr/>
        </p:nvSpPr>
        <p:spPr>
          <a:xfrm>
            <a:off x="131214" y="1884317"/>
            <a:ext cx="2368591" cy="401029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dirty="0" smtClean="0">
                <a:solidFill>
                  <a:srgbClr val="FFFFFF"/>
                </a:solidFill>
              </a:rPr>
              <a:t>Příprava vzorku</a:t>
            </a:r>
            <a:endParaRPr lang="en-GB" sz="2000" dirty="0">
              <a:solidFill>
                <a:srgbClr val="FFFFFF"/>
              </a:solidFill>
            </a:endParaRPr>
          </a:p>
        </p:txBody>
      </p:sp>
      <p:cxnSp>
        <p:nvCxnSpPr>
          <p:cNvPr id="21" name="Přímá spojnice se šipkou 20"/>
          <p:cNvCxnSpPr/>
          <p:nvPr/>
        </p:nvCxnSpPr>
        <p:spPr>
          <a:xfrm>
            <a:off x="2659397" y="3041863"/>
            <a:ext cx="560439" cy="1966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>
            <a:off x="5868923" y="3047088"/>
            <a:ext cx="560439" cy="1966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/>
          <p:cNvCxnSpPr/>
          <p:nvPr/>
        </p:nvCxnSpPr>
        <p:spPr>
          <a:xfrm>
            <a:off x="144739" y="5599878"/>
            <a:ext cx="560439" cy="1966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/>
          <p:nvPr/>
        </p:nvCxnSpPr>
        <p:spPr>
          <a:xfrm>
            <a:off x="3125145" y="5619543"/>
            <a:ext cx="560439" cy="1966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/>
          <p:cNvCxnSpPr/>
          <p:nvPr/>
        </p:nvCxnSpPr>
        <p:spPr>
          <a:xfrm>
            <a:off x="6128897" y="5590045"/>
            <a:ext cx="560439" cy="1966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Nadpis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 rtlCol="0"/>
          <a:lstStyle/>
          <a:p>
            <a:pPr rtl="0"/>
            <a:r>
              <a:rPr lang="cs-CZ" dirty="0" smtClean="0"/>
              <a:t>postup</a:t>
            </a:r>
            <a:endParaRPr lang="cs-CZ" dirty="0"/>
          </a:p>
        </p:txBody>
      </p:sp>
      <p:sp>
        <p:nvSpPr>
          <p:cNvPr id="27" name="Zástupný symbol pro obsah 9"/>
          <p:cNvSpPr txBox="1">
            <a:spLocks/>
          </p:cNvSpPr>
          <p:nvPr/>
        </p:nvSpPr>
        <p:spPr>
          <a:xfrm>
            <a:off x="3379428" y="1915288"/>
            <a:ext cx="2329903" cy="401029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dirty="0" smtClean="0">
                <a:solidFill>
                  <a:srgbClr val="FFFFFF"/>
                </a:solidFill>
              </a:rPr>
              <a:t>Snímání</a:t>
            </a: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28" name="Zástupný symbol pro obsah 9"/>
          <p:cNvSpPr txBox="1">
            <a:spLocks/>
          </p:cNvSpPr>
          <p:nvPr/>
        </p:nvSpPr>
        <p:spPr>
          <a:xfrm>
            <a:off x="6612441" y="1899803"/>
            <a:ext cx="2398294" cy="401029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dirty="0" smtClean="0">
                <a:solidFill>
                  <a:srgbClr val="FFFFFF"/>
                </a:solidFill>
              </a:rPr>
              <a:t>Uložení dat</a:t>
            </a: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29" name="Zástupný symbol pro obsah 9"/>
          <p:cNvSpPr txBox="1">
            <a:spLocks/>
          </p:cNvSpPr>
          <p:nvPr/>
        </p:nvSpPr>
        <p:spPr>
          <a:xfrm>
            <a:off x="768096" y="4118849"/>
            <a:ext cx="2289244" cy="401029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dirty="0" smtClean="0">
                <a:solidFill>
                  <a:srgbClr val="FFFFFF"/>
                </a:solidFill>
              </a:rPr>
              <a:t>Zpracování</a:t>
            </a: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30" name="Zástupný symbol pro obsah 9"/>
          <p:cNvSpPr txBox="1">
            <a:spLocks/>
          </p:cNvSpPr>
          <p:nvPr/>
        </p:nvSpPr>
        <p:spPr>
          <a:xfrm>
            <a:off x="3752874" y="4118849"/>
            <a:ext cx="2289244" cy="401029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dirty="0" smtClean="0">
                <a:solidFill>
                  <a:srgbClr val="FFFFFF"/>
                </a:solidFill>
              </a:rPr>
              <a:t>Analýza</a:t>
            </a: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31" name="Zástupný symbol pro obsah 9"/>
          <p:cNvSpPr txBox="1">
            <a:spLocks/>
          </p:cNvSpPr>
          <p:nvPr/>
        </p:nvSpPr>
        <p:spPr>
          <a:xfrm>
            <a:off x="6792719" y="4118849"/>
            <a:ext cx="2157624" cy="401029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dirty="0" smtClean="0">
                <a:solidFill>
                  <a:srgbClr val="FFFFFF"/>
                </a:solidFill>
              </a:rPr>
              <a:t>Vyhodnocení dat</a:t>
            </a:r>
            <a:endParaRPr lang="en-GB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2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u"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7" grpId="0"/>
      <p:bldP spid="28" grpId="0"/>
      <p:bldP spid="29" grpId="0"/>
      <p:bldP spid="30" grpId="0"/>
      <p:bldP spid="3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ál">
  <a:themeElements>
    <a:clrScheme name="Integrál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Integrá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á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ppt/theme/theme2.xml><?xml version="1.0" encoding="utf-8"?>
<a:theme xmlns:a="http://schemas.openxmlformats.org/drawingml/2006/main" name="Motiv Offic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1197</TotalTime>
  <Words>1207</Words>
  <Application>Microsoft Office PowerPoint</Application>
  <PresentationFormat>Předvádění na obrazovce (4:3)</PresentationFormat>
  <Paragraphs>453</Paragraphs>
  <Slides>51</Slides>
  <Notes>14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9" baseType="lpstr">
      <vt:lpstr>Arial</vt:lpstr>
      <vt:lpstr>Calibri</vt:lpstr>
      <vt:lpstr>Tw Cen MT</vt:lpstr>
      <vt:lpstr>Tw Cen MT Condensed</vt:lpstr>
      <vt:lpstr>Wingdings</vt:lpstr>
      <vt:lpstr>Wingdings 3</vt:lpstr>
      <vt:lpstr>Integrál</vt:lpstr>
      <vt:lpstr>Acrobat Document</vt:lpstr>
      <vt:lpstr>Základní principy  analýzy obrazu</vt:lpstr>
      <vt:lpstr>Prezentace aplikace PowerPoint</vt:lpstr>
      <vt:lpstr>Prezentace aplikace PowerPoint</vt:lpstr>
      <vt:lpstr>Prezentace aplikace PowerPoint</vt:lpstr>
      <vt:lpstr>Prezentace aplikace PowerPoint</vt:lpstr>
      <vt:lpstr>Analýza tkání</vt:lpstr>
      <vt:lpstr>Obrazová cytometrie</vt:lpstr>
      <vt:lpstr>Srovnání</vt:lpstr>
      <vt:lpstr>postup</vt:lpstr>
      <vt:lpstr>Příprava a snímání</vt:lpstr>
      <vt:lpstr>Příprava a snímání</vt:lpstr>
      <vt:lpstr>Prezentace aplikace PowerPoint</vt:lpstr>
      <vt:lpstr>Prezentace aplikace PowerPoint</vt:lpstr>
      <vt:lpstr>Obraz</vt:lpstr>
      <vt:lpstr>Histogram – bitová hloubka</vt:lpstr>
      <vt:lpstr>Histogram – Rekonstrukce obrazu</vt:lpstr>
      <vt:lpstr>Histogram – Dynamický rozsah</vt:lpstr>
      <vt:lpstr>Histogram &amp; LUT – lookup table</vt:lpstr>
      <vt:lpstr>Histogram &amp; LUT – Příklady</vt:lpstr>
      <vt:lpstr>Histogram - ŠUM</vt:lpstr>
      <vt:lpstr>Datové formáty</vt:lpstr>
      <vt:lpstr>Datové formáty – Rastrová grafika</vt:lpstr>
      <vt:lpstr>Datové formáty – Rastrová grafika</vt:lpstr>
      <vt:lpstr>Zpracování – Bodové transformace</vt:lpstr>
      <vt:lpstr>Filtrování – lokální změny</vt:lpstr>
      <vt:lpstr>Filtrování – příklady</vt:lpstr>
      <vt:lpstr>Filtrování – Globální transformace</vt:lpstr>
      <vt:lpstr>Obrazová aritmetika</vt:lpstr>
      <vt:lpstr>Obrazová aritmetika</vt:lpstr>
      <vt:lpstr>Obrazová aritmetika</vt:lpstr>
      <vt:lpstr>Obrazová aritmetika</vt:lpstr>
      <vt:lpstr>Obrazová aritmetika – Příklady</vt:lpstr>
      <vt:lpstr>Obrazová aritmetika – příklady</vt:lpstr>
      <vt:lpstr>Segmentace – manuální </vt:lpstr>
      <vt:lpstr>Segmentace – poloautomatická</vt:lpstr>
      <vt:lpstr>Segmentace – poloautomatická</vt:lpstr>
      <vt:lpstr>Segmentace – strojové učení</vt:lpstr>
      <vt:lpstr>Segmentace – Automatizovaná</vt:lpstr>
      <vt:lpstr>Změna morfologie masky</vt:lpstr>
      <vt:lpstr>Změna morfologie  masky</vt:lpstr>
      <vt:lpstr>Segmentace – 3D Modelování </vt:lpstr>
      <vt:lpstr>Analýza - Software</vt:lpstr>
      <vt:lpstr>Obrazová analýza - Stereologie</vt:lpstr>
      <vt:lpstr>problémy</vt:lpstr>
      <vt:lpstr>Aplikace</vt:lpstr>
      <vt:lpstr>Počítání buněčných kolonií</vt:lpstr>
      <vt:lpstr>Kvantifikace povrchových markerů</vt:lpstr>
      <vt:lpstr>Detekce sferoidů a invazivity</vt:lpstr>
      <vt:lpstr>Analýza tkání</vt:lpstr>
      <vt:lpstr>Analýza a kvantifikace morfologie</vt:lpstr>
      <vt:lpstr>Děkuji za pozornost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Rozložení nadpisu</dc:title>
  <dc:creator>Radek Fedr</dc:creator>
  <cp:lastModifiedBy>Radek Fedr</cp:lastModifiedBy>
  <cp:revision>82</cp:revision>
  <dcterms:created xsi:type="dcterms:W3CDTF">2017-10-10T20:27:21Z</dcterms:created>
  <dcterms:modified xsi:type="dcterms:W3CDTF">2017-11-29T16:22:25Z</dcterms:modified>
</cp:coreProperties>
</file>