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9"/>
  </p:notesMasterIdLst>
  <p:sldIdLst>
    <p:sldId id="256" r:id="rId2"/>
    <p:sldId id="660" r:id="rId3"/>
    <p:sldId id="659" r:id="rId4"/>
    <p:sldId id="633" r:id="rId5"/>
    <p:sldId id="634" r:id="rId6"/>
    <p:sldId id="635" r:id="rId7"/>
    <p:sldId id="636" r:id="rId8"/>
    <p:sldId id="637" r:id="rId9"/>
    <p:sldId id="638" r:id="rId10"/>
    <p:sldId id="639" r:id="rId11"/>
    <p:sldId id="640" r:id="rId12"/>
    <p:sldId id="641" r:id="rId13"/>
    <p:sldId id="642" r:id="rId14"/>
    <p:sldId id="643" r:id="rId15"/>
    <p:sldId id="644" r:id="rId16"/>
    <p:sldId id="645" r:id="rId17"/>
    <p:sldId id="646" r:id="rId18"/>
    <p:sldId id="647" r:id="rId19"/>
    <p:sldId id="648" r:id="rId20"/>
    <p:sldId id="649" r:id="rId21"/>
    <p:sldId id="650" r:id="rId22"/>
    <p:sldId id="651" r:id="rId23"/>
    <p:sldId id="652" r:id="rId24"/>
    <p:sldId id="653" r:id="rId25"/>
    <p:sldId id="654" r:id="rId26"/>
    <p:sldId id="655" r:id="rId27"/>
    <p:sldId id="656" r:id="rId28"/>
    <p:sldId id="657" r:id="rId29"/>
    <p:sldId id="658" r:id="rId30"/>
    <p:sldId id="311" r:id="rId31"/>
    <p:sldId id="319" r:id="rId32"/>
    <p:sldId id="320" r:id="rId33"/>
    <p:sldId id="284" r:id="rId34"/>
    <p:sldId id="287" r:id="rId35"/>
    <p:sldId id="285" r:id="rId36"/>
    <p:sldId id="290" r:id="rId37"/>
    <p:sldId id="291" r:id="rId38"/>
    <p:sldId id="286" r:id="rId39"/>
    <p:sldId id="321" r:id="rId40"/>
    <p:sldId id="322" r:id="rId41"/>
    <p:sldId id="326" r:id="rId42"/>
    <p:sldId id="328" r:id="rId43"/>
    <p:sldId id="329" r:id="rId44"/>
    <p:sldId id="281" r:id="rId45"/>
    <p:sldId id="282" r:id="rId46"/>
    <p:sldId id="283" r:id="rId47"/>
    <p:sldId id="624" r:id="rId48"/>
    <p:sldId id="627" r:id="rId49"/>
    <p:sldId id="618" r:id="rId50"/>
    <p:sldId id="620" r:id="rId51"/>
    <p:sldId id="621" r:id="rId52"/>
    <p:sldId id="622" r:id="rId53"/>
    <p:sldId id="594" r:id="rId54"/>
    <p:sldId id="595" r:id="rId55"/>
    <p:sldId id="596" r:id="rId56"/>
    <p:sldId id="597" r:id="rId57"/>
    <p:sldId id="598" r:id="rId58"/>
    <p:sldId id="599" r:id="rId59"/>
    <p:sldId id="600" r:id="rId60"/>
    <p:sldId id="601" r:id="rId61"/>
    <p:sldId id="602" r:id="rId62"/>
    <p:sldId id="603" r:id="rId63"/>
    <p:sldId id="604" r:id="rId64"/>
    <p:sldId id="605" r:id="rId65"/>
    <p:sldId id="606" r:id="rId66"/>
    <p:sldId id="607" r:id="rId67"/>
    <p:sldId id="608" r:id="rId68"/>
    <p:sldId id="609" r:id="rId69"/>
    <p:sldId id="610" r:id="rId70"/>
    <p:sldId id="611" r:id="rId71"/>
    <p:sldId id="612" r:id="rId72"/>
    <p:sldId id="613" r:id="rId73"/>
    <p:sldId id="614" r:id="rId74"/>
    <p:sldId id="615" r:id="rId75"/>
    <p:sldId id="466" r:id="rId76"/>
    <p:sldId id="467" r:id="rId77"/>
    <p:sldId id="468" r:id="rId78"/>
    <p:sldId id="469" r:id="rId79"/>
    <p:sldId id="470" r:id="rId80"/>
    <p:sldId id="471" r:id="rId81"/>
    <p:sldId id="472" r:id="rId82"/>
    <p:sldId id="473" r:id="rId83"/>
    <p:sldId id="474" r:id="rId84"/>
    <p:sldId id="475" r:id="rId85"/>
    <p:sldId id="476" r:id="rId86"/>
    <p:sldId id="477" r:id="rId87"/>
    <p:sldId id="478" r:id="rId88"/>
    <p:sldId id="482" r:id="rId89"/>
    <p:sldId id="483" r:id="rId90"/>
    <p:sldId id="484" r:id="rId91"/>
    <p:sldId id="485" r:id="rId92"/>
    <p:sldId id="486" r:id="rId93"/>
    <p:sldId id="487" r:id="rId94"/>
    <p:sldId id="488" r:id="rId95"/>
    <p:sldId id="489" r:id="rId96"/>
    <p:sldId id="490" r:id="rId97"/>
    <p:sldId id="491" r:id="rId98"/>
    <p:sldId id="661" r:id="rId99"/>
    <p:sldId id="553" r:id="rId100"/>
    <p:sldId id="554" r:id="rId101"/>
    <p:sldId id="555" r:id="rId102"/>
    <p:sldId id="556" r:id="rId103"/>
    <p:sldId id="557" r:id="rId104"/>
    <p:sldId id="558" r:id="rId105"/>
    <p:sldId id="559" r:id="rId106"/>
    <p:sldId id="560" r:id="rId107"/>
    <p:sldId id="561" r:id="rId108"/>
  </p:sldIdLst>
  <p:sldSz cx="9144000" cy="6858000" type="screen4x3"/>
  <p:notesSz cx="6858000" cy="9144000"/>
  <p:defaultTextStyle>
    <a:defPPr>
      <a:defRPr lang="cs-CZ"/>
    </a:defPPr>
    <a:lvl1pPr algn="l" rtl="0" eaLnBrk="0" fontAlgn="base" hangingPunct="0">
      <a:spcBef>
        <a:spcPct val="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Times" pitchFamily="18" charset="0"/>
        <a:ea typeface="+mn-ea"/>
        <a:cs typeface="+mn-cs"/>
      </a:defRPr>
    </a:lvl6pPr>
    <a:lvl7pPr marL="2743200" algn="l" defTabSz="914400" rtl="0" eaLnBrk="1" latinLnBrk="0" hangingPunct="1">
      <a:defRPr sz="1200" kern="1200">
        <a:solidFill>
          <a:schemeClr val="tx1"/>
        </a:solidFill>
        <a:latin typeface="Times" pitchFamily="18" charset="0"/>
        <a:ea typeface="+mn-ea"/>
        <a:cs typeface="+mn-cs"/>
      </a:defRPr>
    </a:lvl7pPr>
    <a:lvl8pPr marL="3200400" algn="l" defTabSz="914400" rtl="0" eaLnBrk="1" latinLnBrk="0" hangingPunct="1">
      <a:defRPr sz="1200" kern="1200">
        <a:solidFill>
          <a:schemeClr val="tx1"/>
        </a:solidFill>
        <a:latin typeface="Times" pitchFamily="18" charset="0"/>
        <a:ea typeface="+mn-ea"/>
        <a:cs typeface="+mn-cs"/>
      </a:defRPr>
    </a:lvl8pPr>
    <a:lvl9pPr marL="3657600" algn="l" defTabSz="914400" rtl="0" eaLnBrk="1" latinLnBrk="0" hangingPunct="1">
      <a:defRPr sz="12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4D4D4D"/>
    <a:srgbClr val="777777"/>
    <a:srgbClr val="C0C0C0"/>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1773" autoAdjust="0"/>
    <p:restoredTop sz="94611" autoAdjust="0"/>
  </p:normalViewPr>
  <p:slideViewPr>
    <p:cSldViewPr>
      <p:cViewPr>
        <p:scale>
          <a:sx n="100" d="100"/>
          <a:sy n="100" d="100"/>
        </p:scale>
        <p:origin x="-1116" y="-15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latin typeface="Arial" pitchFamily="34"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latin typeface="Arial" pitchFamily="34" charset="0"/>
              </a:defRPr>
            </a:lvl1pPr>
          </a:lstStyle>
          <a:p>
            <a:pPr>
              <a:defRPr/>
            </a:pPr>
            <a:endParaRPr lang="cs-CZ"/>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a:latin typeface="Arial" pitchFamily="34"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a:latin typeface="Arial" pitchFamily="34" charset="0"/>
              </a:defRPr>
            </a:lvl1pPr>
          </a:lstStyle>
          <a:p>
            <a:pPr>
              <a:defRPr/>
            </a:pPr>
            <a:fld id="{DE458AA1-ADFC-419F-BE79-F9F629A4137D}" type="slidenum">
              <a:rPr lang="cs-CZ"/>
              <a:pPr>
                <a:defRPr/>
              </a:pPr>
              <a:t>‹#›</a:t>
            </a:fld>
            <a:endParaRPr lang="cs-CZ"/>
          </a:p>
        </p:txBody>
      </p:sp>
    </p:spTree>
    <p:extLst>
      <p:ext uri="{BB962C8B-B14F-4D97-AF65-F5344CB8AC3E}">
        <p14:creationId xmlns:p14="http://schemas.microsoft.com/office/powerpoint/2010/main" val="38241952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F75B8-28D3-4507-A99C-3E8E8E1F3F75}" type="slidenum">
              <a:rPr lang="cs-CZ" altLang="en-US" smtClean="0">
                <a:latin typeface="Arial" pitchFamily="34" charset="0"/>
              </a:rPr>
              <a:pPr/>
              <a:t>1</a:t>
            </a:fld>
            <a:endParaRPr lang="cs-CZ" altLang="en-US" smtClean="0">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F350A05-7562-40F3-9F52-D3832550892F}" type="slidenum">
              <a:rPr lang="cs-CZ" altLang="en-US" smtClean="0">
                <a:latin typeface="Arial" pitchFamily="34" charset="0"/>
              </a:rPr>
              <a:pPr/>
              <a:t>30</a:t>
            </a:fld>
            <a:endParaRPr lang="cs-CZ" altLang="en-US" smtClean="0">
              <a:latin typeface="Arial" pitchFamily="34"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59A2C75-E782-4974-8FB8-4D1FFD2F915E}" type="slidenum">
              <a:rPr lang="cs-CZ" altLang="en-US" smtClean="0">
                <a:latin typeface="Arial" pitchFamily="34" charset="0"/>
              </a:rPr>
              <a:pPr/>
              <a:t>31</a:t>
            </a:fld>
            <a:endParaRPr lang="cs-CZ" altLang="en-US" smtClean="0">
              <a:latin typeface="Arial" pitchFamily="34"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6575AF9-5F0F-4E89-9B45-C937195336C0}" type="slidenum">
              <a:rPr lang="cs-CZ" altLang="en-US" smtClean="0">
                <a:latin typeface="Arial" pitchFamily="34" charset="0"/>
              </a:rPr>
              <a:pPr/>
              <a:t>32</a:t>
            </a:fld>
            <a:endParaRPr lang="cs-CZ" altLang="en-US" smtClean="0">
              <a:latin typeface="Arial"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3601B40-7168-4386-B1A1-D80D6ECDB9DA}" type="slidenum">
              <a:rPr lang="cs-CZ" altLang="en-US" smtClean="0">
                <a:latin typeface="Arial" pitchFamily="34" charset="0"/>
              </a:rPr>
              <a:pPr/>
              <a:t>33</a:t>
            </a:fld>
            <a:endParaRPr lang="cs-CZ" altLang="en-US" smtClean="0">
              <a:latin typeface="Arial"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A338943-B8BA-4BB8-9F63-19A7D35D6999}" type="slidenum">
              <a:rPr lang="cs-CZ" altLang="en-US" smtClean="0">
                <a:latin typeface="Arial" pitchFamily="34" charset="0"/>
              </a:rPr>
              <a:pPr/>
              <a:t>34</a:t>
            </a:fld>
            <a:endParaRPr lang="cs-CZ" altLang="en-US" smtClean="0">
              <a:latin typeface="Arial" pitchFamily="34"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90FA1F4-7148-4502-ADBF-02FD3B7D8683}" type="slidenum">
              <a:rPr lang="cs-CZ" altLang="en-US" smtClean="0">
                <a:latin typeface="Arial" pitchFamily="34" charset="0"/>
              </a:rPr>
              <a:pPr/>
              <a:t>35</a:t>
            </a:fld>
            <a:endParaRPr lang="cs-CZ" altLang="en-US" smtClean="0">
              <a:latin typeface="Arial" pitchFamily="34" charset="0"/>
            </a:endParaRPr>
          </a:p>
        </p:txBody>
      </p:sp>
      <p:sp>
        <p:nvSpPr>
          <p:cNvPr id="168963" name="Rectangle 2"/>
          <p:cNvSpPr>
            <a:spLocks noGrp="1" noRot="1" noChangeAspect="1" noChangeArrowheads="1" noTextEdit="1"/>
          </p:cNvSpPr>
          <p:nvPr>
            <p:ph type="sldImg"/>
          </p:nvPr>
        </p:nvSpPr>
        <p:spPr>
          <a:xfrm>
            <a:off x="1152525" y="690563"/>
            <a:ext cx="4557713" cy="3417887"/>
          </a:xfrm>
          <a:ln w="12700" cap="flat">
            <a:solidFill>
              <a:schemeClr val="tx1"/>
            </a:solidFill>
          </a:ln>
        </p:spPr>
      </p:sp>
      <p:sp>
        <p:nvSpPr>
          <p:cNvPr id="168964" name="Rectangle 3"/>
          <p:cNvSpPr>
            <a:spLocks noGrp="1" noChangeArrowheads="1"/>
          </p:cNvSpPr>
          <p:nvPr>
            <p:ph type="body" idx="1"/>
          </p:nvPr>
        </p:nvSpPr>
        <p:spPr>
          <a:xfrm>
            <a:off x="914400" y="4343400"/>
            <a:ext cx="5029200" cy="4114800"/>
          </a:xfrm>
          <a:noFill/>
        </p:spPr>
        <p:txBody>
          <a:bodyPr lIns="92075" tIns="46038" rIns="92075" bIns="46038"/>
          <a:lstStyle/>
          <a:p>
            <a:pPr defTabSz="762000"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6B6B530-A944-4B85-BFFC-26E523532079}" type="slidenum">
              <a:rPr lang="cs-CZ" altLang="en-US" smtClean="0">
                <a:latin typeface="Arial" pitchFamily="34" charset="0"/>
              </a:rPr>
              <a:pPr/>
              <a:t>36</a:t>
            </a:fld>
            <a:endParaRPr lang="cs-CZ" altLang="en-US" smtClean="0">
              <a:latin typeface="Arial" pitchFamily="34"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82178E2-BEF3-4D5E-9D27-4ABE02F71AB6}" type="slidenum">
              <a:rPr lang="cs-CZ" altLang="en-US" smtClean="0">
                <a:latin typeface="Arial" pitchFamily="34" charset="0"/>
              </a:rPr>
              <a:pPr/>
              <a:t>37</a:t>
            </a:fld>
            <a:endParaRPr lang="cs-CZ" altLang="en-US" smtClean="0">
              <a:latin typeface="Arial" pitchFamily="34"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4D3D192-1BBA-45D9-9624-32F9266C122A}" type="slidenum">
              <a:rPr lang="cs-CZ" altLang="en-US" smtClean="0">
                <a:latin typeface="Arial" pitchFamily="34" charset="0"/>
              </a:rPr>
              <a:pPr/>
              <a:t>38</a:t>
            </a:fld>
            <a:endParaRPr lang="cs-CZ" altLang="en-US" smtClean="0">
              <a:latin typeface="Arial" pitchFamily="34" charset="0"/>
            </a:endParaRPr>
          </a:p>
        </p:txBody>
      </p:sp>
      <p:sp>
        <p:nvSpPr>
          <p:cNvPr id="172035" name="Rectangle 2"/>
          <p:cNvSpPr>
            <a:spLocks noGrp="1" noRot="1" noChangeAspect="1" noChangeArrowheads="1" noTextEdit="1"/>
          </p:cNvSpPr>
          <p:nvPr>
            <p:ph type="sldImg"/>
          </p:nvPr>
        </p:nvSpPr>
        <p:spPr>
          <a:xfrm>
            <a:off x="1152525" y="690563"/>
            <a:ext cx="4557713" cy="3417887"/>
          </a:xfrm>
          <a:ln w="12700" cap="flat">
            <a:solidFill>
              <a:schemeClr val="tx1"/>
            </a:solidFill>
          </a:ln>
        </p:spPr>
      </p:sp>
      <p:sp>
        <p:nvSpPr>
          <p:cNvPr id="172036" name="Rectangle 3"/>
          <p:cNvSpPr>
            <a:spLocks noGrp="1" noChangeArrowheads="1"/>
          </p:cNvSpPr>
          <p:nvPr>
            <p:ph type="body" idx="1"/>
          </p:nvPr>
        </p:nvSpPr>
        <p:spPr>
          <a:xfrm>
            <a:off x="914400" y="4343400"/>
            <a:ext cx="5029200" cy="4114800"/>
          </a:xfrm>
          <a:noFill/>
        </p:spPr>
        <p:txBody>
          <a:bodyPr lIns="92075" tIns="46038" rIns="92075" bIns="46038"/>
          <a:lstStyle/>
          <a:p>
            <a:pPr defTabSz="762000" eaLnBrk="1" hangingPunct="1"/>
            <a:r>
              <a:rPr lang="cs-CZ" altLang="en-US" smtClean="0"/>
              <a:t>- pro ziska Fmax - přidání ionoforu = A23187-Br, ionomycin</a:t>
            </a:r>
          </a:p>
          <a:p>
            <a:pPr defTabSz="762000" eaLnBrk="1" hangingPunct="1"/>
            <a:r>
              <a:rPr lang="cs-CZ" altLang="en-US" smtClean="0"/>
              <a:t>- Fmin - 2mM MgCl2, Fluo-3 vytváří fluorescenční komplex i s Mg2+ (ale 5x méně intenzinví fluo nez s Ca2+</a:t>
            </a:r>
            <a:endParaRPr lang="cs-CZ" altLang="en-US" smtClean="0">
              <a:latin typeface="Times New Roman CE" charset="-1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622E47-2836-4EE3-B913-443356D5D84B}" type="slidenum">
              <a:rPr lang="cs-CZ" altLang="en-US" smtClean="0">
                <a:latin typeface="Arial" pitchFamily="34" charset="0"/>
              </a:rPr>
              <a:pPr/>
              <a:t>39</a:t>
            </a:fld>
            <a:endParaRPr lang="cs-CZ" altLang="en-US" smtClean="0">
              <a:latin typeface="Arial" pitchFamily="34"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F83607B-1774-420D-A3CE-ADA6DA946313}" type="slidenum">
              <a:rPr lang="cs-CZ" altLang="en-US" smtClean="0">
                <a:latin typeface="Arial" pitchFamily="34" charset="0"/>
              </a:rPr>
              <a:pPr/>
              <a:t>3</a:t>
            </a:fld>
            <a:endParaRPr lang="cs-CZ" altLang="en-US" smtClean="0">
              <a:latin typeface="Arial" pitchFamily="34" charset="0"/>
            </a:endParaRPr>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4E7D650-9CD2-43F0-A3C9-595ACA9C07F4}" type="slidenum">
              <a:rPr lang="cs-CZ" altLang="en-US" smtClean="0">
                <a:latin typeface="Arial" pitchFamily="34" charset="0"/>
              </a:rPr>
              <a:pPr/>
              <a:t>40</a:t>
            </a:fld>
            <a:endParaRPr lang="cs-CZ" altLang="en-US" smtClean="0">
              <a:latin typeface="Arial" pitchFamily="34"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431D9DD-7778-42C9-8C2E-5D3271DC123B}" type="slidenum">
              <a:rPr lang="cs-CZ" altLang="en-US" smtClean="0">
                <a:latin typeface="Arial" pitchFamily="34" charset="0"/>
              </a:rPr>
              <a:pPr/>
              <a:t>41</a:t>
            </a:fld>
            <a:endParaRPr lang="cs-CZ" altLang="en-US" smtClean="0">
              <a:latin typeface="Arial" pitchFamily="34"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2441B0D-6C4A-41EA-B813-F2A3DD33B572}" type="slidenum">
              <a:rPr lang="cs-CZ" altLang="en-US" smtClean="0">
                <a:latin typeface="Arial" pitchFamily="34" charset="0"/>
              </a:rPr>
              <a:pPr/>
              <a:t>42</a:t>
            </a:fld>
            <a:endParaRPr lang="cs-CZ" altLang="en-US" smtClean="0">
              <a:latin typeface="Arial"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F0A3907-F198-4EFC-9705-570B5E8C5248}" type="slidenum">
              <a:rPr lang="cs-CZ" altLang="en-US" smtClean="0">
                <a:latin typeface="Arial" pitchFamily="34" charset="0"/>
              </a:rPr>
              <a:pPr/>
              <a:t>43</a:t>
            </a:fld>
            <a:endParaRPr lang="cs-CZ" altLang="en-US" smtClean="0">
              <a:latin typeface="Arial" pitchFamily="34"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AE9FC52-BA6D-4950-8DE6-019A484D2EB7}" type="slidenum">
              <a:rPr lang="cs-CZ" altLang="en-US" smtClean="0">
                <a:latin typeface="Arial" pitchFamily="34" charset="0"/>
              </a:rPr>
              <a:pPr/>
              <a:t>44</a:t>
            </a:fld>
            <a:endParaRPr lang="cs-CZ" altLang="en-US" smtClean="0">
              <a:latin typeface="Arial"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8376258-4596-4800-B5CF-481C065084E9}" type="slidenum">
              <a:rPr lang="cs-CZ" altLang="en-US" smtClean="0">
                <a:latin typeface="Arial" pitchFamily="34" charset="0"/>
              </a:rPr>
              <a:pPr/>
              <a:t>45</a:t>
            </a:fld>
            <a:endParaRPr lang="cs-CZ" altLang="en-US" smtClean="0">
              <a:latin typeface="Arial" pitchFamily="34"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723B4AD-FC67-4F84-82E1-6AA67F030E03}" type="slidenum">
              <a:rPr lang="cs-CZ" altLang="en-US" smtClean="0">
                <a:latin typeface="Arial" pitchFamily="34" charset="0"/>
              </a:rPr>
              <a:pPr/>
              <a:t>46</a:t>
            </a:fld>
            <a:endParaRPr lang="cs-CZ" altLang="en-US" smtClean="0">
              <a:latin typeface="Arial" pitchFamily="34"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C0FCAC2-FC08-416C-9274-547C3BC5BC24}" type="slidenum">
              <a:rPr lang="cs-CZ" altLang="en-US" smtClean="0">
                <a:latin typeface="Arial" pitchFamily="34" charset="0"/>
              </a:rPr>
              <a:pPr/>
              <a:t>47</a:t>
            </a:fld>
            <a:endParaRPr lang="cs-CZ" altLang="en-US" smtClean="0">
              <a:latin typeface="Arial"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ADB7654-6B9F-4CF0-912C-ACC9BF80377B}" type="slidenum">
              <a:rPr lang="cs-CZ" altLang="en-US" smtClean="0">
                <a:latin typeface="Arial" pitchFamily="34" charset="0"/>
              </a:rPr>
              <a:pPr/>
              <a:t>48</a:t>
            </a:fld>
            <a:endParaRPr lang="cs-CZ" altLang="en-US" smtClean="0">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p:cNvSpPr>
            <a:spLocks noGrp="1" noRot="1" noChangeAspect="1" noTextEdit="1"/>
          </p:cNvSpPr>
          <p:nvPr>
            <p:ph type="sldImg"/>
          </p:nvPr>
        </p:nvSpPr>
        <p:spPr>
          <a:ln/>
        </p:spPr>
      </p:sp>
      <p:sp>
        <p:nvSpPr>
          <p:cNvPr id="72707" name="Zástupný symbol pro poznámky 2"/>
          <p:cNvSpPr>
            <a:spLocks noGrp="1"/>
          </p:cNvSpPr>
          <p:nvPr>
            <p:ph type="body" idx="1"/>
          </p:nvPr>
        </p:nvSpPr>
        <p:spPr>
          <a:noFill/>
        </p:spPr>
        <p:txBody>
          <a:bodyPr/>
          <a:lstStyle/>
          <a:p>
            <a:endParaRPr lang="cs-CZ" smtClean="0"/>
          </a:p>
        </p:txBody>
      </p:sp>
      <p:sp>
        <p:nvSpPr>
          <p:cNvPr id="7270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1FA759B-91E9-4760-9455-7289AB874A0A}" type="slidenum">
              <a:rPr lang="cs-CZ" smtClean="0">
                <a:latin typeface="Arial" charset="0"/>
              </a:rPr>
              <a:pPr/>
              <a:t>49</a:t>
            </a:fld>
            <a:endParaRPr lang="cs-CZ"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C01A1AD-3178-485A-BBFA-A88E9B2B8F99}" type="slidenum">
              <a:rPr lang="en-US" altLang="en-US" smtClean="0">
                <a:solidFill>
                  <a:srgbClr val="000000"/>
                </a:solidFill>
                <a:latin typeface="Arial" pitchFamily="34" charset="0"/>
              </a:rPr>
              <a:pPr/>
              <a:t>4</a:t>
            </a:fld>
            <a:endParaRPr lang="en-US" altLang="en-US" smtClean="0">
              <a:solidFill>
                <a:srgbClr val="000000"/>
              </a:solidFill>
              <a:latin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US" altLang="en-US" smtClean="0"/>
              <a:t>Many factors can effect compensation, including reagent lot-to-lot variation (especially in tandem dyes, which we will talk about in the next few slides), fluorochrome stability (degradation caused by light, temperature, and time), sample to sample variation (if you get a specimen that is much brighter than your usual samples), and assay staining conditions (fixative)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p:cNvSpPr>
            <a:spLocks noGrp="1" noRot="1" noChangeAspect="1" noTextEdit="1"/>
          </p:cNvSpPr>
          <p:nvPr>
            <p:ph type="sldImg"/>
          </p:nvPr>
        </p:nvSpPr>
        <p:spPr>
          <a:ln/>
        </p:spPr>
      </p:sp>
      <p:sp>
        <p:nvSpPr>
          <p:cNvPr id="75779" name="Zástupný symbol pro poznámky 2"/>
          <p:cNvSpPr>
            <a:spLocks noGrp="1"/>
          </p:cNvSpPr>
          <p:nvPr>
            <p:ph type="body" idx="1"/>
          </p:nvPr>
        </p:nvSpPr>
        <p:spPr>
          <a:noFill/>
        </p:spPr>
        <p:txBody>
          <a:bodyPr/>
          <a:lstStyle/>
          <a:p>
            <a:endParaRPr lang="cs-CZ" smtClean="0"/>
          </a:p>
        </p:txBody>
      </p:sp>
      <p:sp>
        <p:nvSpPr>
          <p:cNvPr id="7578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5534CE-AF0F-4A98-A6A0-675B5BFF0B19}" type="slidenum">
              <a:rPr lang="cs-CZ" smtClean="0">
                <a:latin typeface="Arial" charset="0"/>
              </a:rPr>
              <a:pPr/>
              <a:t>50</a:t>
            </a:fld>
            <a:endParaRPr lang="cs-CZ"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obrázek snímku 1"/>
          <p:cNvSpPr>
            <a:spLocks noGrp="1" noRot="1" noChangeAspect="1" noTextEdit="1"/>
          </p:cNvSpPr>
          <p:nvPr>
            <p:ph type="sldImg"/>
          </p:nvPr>
        </p:nvSpPr>
        <p:spPr>
          <a:ln/>
        </p:spPr>
      </p:sp>
      <p:sp>
        <p:nvSpPr>
          <p:cNvPr id="76803" name="Zástupný symbol pro poznámky 2"/>
          <p:cNvSpPr>
            <a:spLocks noGrp="1"/>
          </p:cNvSpPr>
          <p:nvPr>
            <p:ph type="body" idx="1"/>
          </p:nvPr>
        </p:nvSpPr>
        <p:spPr>
          <a:noFill/>
        </p:spPr>
        <p:txBody>
          <a:bodyPr/>
          <a:lstStyle/>
          <a:p>
            <a:endParaRPr lang="cs-CZ" smtClean="0"/>
          </a:p>
        </p:txBody>
      </p:sp>
      <p:sp>
        <p:nvSpPr>
          <p:cNvPr id="7680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DE9E2F9-35E4-4E9C-B061-2D7E6A8807CE}" type="slidenum">
              <a:rPr lang="cs-CZ" smtClean="0">
                <a:latin typeface="Arial" charset="0"/>
              </a:rPr>
              <a:pPr/>
              <a:t>51</a:t>
            </a:fld>
            <a:endParaRPr lang="cs-CZ"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p:spPr>
        <p:txBody>
          <a:bodyPr/>
          <a:lstStyle/>
          <a:p>
            <a:endParaRPr lang="cs-CZ" smtClean="0"/>
          </a:p>
        </p:txBody>
      </p:sp>
      <p:sp>
        <p:nvSpPr>
          <p:cNvPr id="7782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226E4C3-7D8F-4658-8B2D-13CD4B6ED549}" type="slidenum">
              <a:rPr lang="cs-CZ" smtClean="0">
                <a:latin typeface="Arial" charset="0"/>
              </a:rPr>
              <a:pPr/>
              <a:t>52</a:t>
            </a:fld>
            <a:endParaRPr lang="cs-CZ"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8A3175A-DBF1-4882-B4F9-BDD1A78FC825}" type="slidenum">
              <a:rPr lang="cs-CZ" smtClean="0">
                <a:latin typeface="Arial" charset="0"/>
              </a:rPr>
              <a:pPr/>
              <a:t>53</a:t>
            </a:fld>
            <a:endParaRPr lang="cs-CZ" smtClean="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10CB850-58E0-4C2D-830E-86734EC5D1CC}" type="slidenum">
              <a:rPr lang="cs-CZ" smtClean="0">
                <a:latin typeface="Arial" charset="0"/>
              </a:rPr>
              <a:pPr/>
              <a:t>54</a:t>
            </a:fld>
            <a:endParaRPr lang="cs-CZ" smtClean="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3999A2B-794D-483C-A102-7528D45DF25C}" type="slidenum">
              <a:rPr lang="cs-CZ" smtClean="0">
                <a:latin typeface="Arial" charset="0"/>
              </a:rPr>
              <a:pPr/>
              <a:t>55</a:t>
            </a:fld>
            <a:endParaRPr lang="cs-CZ" smtClean="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B2E89CE-0000-4094-A972-261E2A5ADD9A}" type="slidenum">
              <a:rPr lang="cs-CZ" smtClean="0">
                <a:latin typeface="Arial" charset="0"/>
              </a:rPr>
              <a:pPr/>
              <a:t>56</a:t>
            </a:fld>
            <a:endParaRPr lang="cs-CZ" smtClean="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C11DC2E-C699-4F52-8679-6638A5B411C0}" type="slidenum">
              <a:rPr lang="cs-CZ" smtClean="0">
                <a:latin typeface="Arial" charset="0"/>
              </a:rPr>
              <a:pPr/>
              <a:t>57</a:t>
            </a:fld>
            <a:endParaRPr lang="cs-CZ" smtClean="0">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8D2E4A8-9A0C-4E28-9799-AEBB871F4382}" type="slidenum">
              <a:rPr lang="cs-CZ" smtClean="0">
                <a:latin typeface="Arial" charset="0"/>
              </a:rPr>
              <a:pPr/>
              <a:t>58</a:t>
            </a:fld>
            <a:endParaRPr lang="cs-CZ" smtClean="0">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30D8320-B691-435B-B37B-0F1AD311E10A}" type="slidenum">
              <a:rPr lang="cs-CZ" smtClean="0">
                <a:latin typeface="Arial" charset="0"/>
              </a:rPr>
              <a:pPr/>
              <a:t>59</a:t>
            </a:fld>
            <a:endParaRPr lang="cs-CZ" smtClean="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C8E8C-1479-4588-BD81-66D6F353D45E}" type="slidenum">
              <a:rPr lang="cs-CZ" altLang="en-US" smtClean="0">
                <a:latin typeface="Arial" pitchFamily="34" charset="0"/>
              </a:rPr>
              <a:pPr/>
              <a:t>15</a:t>
            </a:fld>
            <a:endParaRPr lang="cs-CZ" altLang="en-US" smtClean="0">
              <a:latin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E897033-0678-4142-8A3F-5B52488DE984}" type="slidenum">
              <a:rPr lang="cs-CZ" smtClean="0">
                <a:latin typeface="Arial" charset="0"/>
              </a:rPr>
              <a:pPr/>
              <a:t>60</a:t>
            </a:fld>
            <a:endParaRPr lang="cs-CZ" smtClean="0">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9DEFDF8-C66E-4779-B30B-DEAF1EB523C1}" type="slidenum">
              <a:rPr lang="cs-CZ" smtClean="0">
                <a:latin typeface="Arial" charset="0"/>
              </a:rPr>
              <a:pPr/>
              <a:t>61</a:t>
            </a:fld>
            <a:endParaRPr lang="cs-CZ" smtClean="0">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0061B3B-E96E-456A-87F4-7895F0714047}" type="slidenum">
              <a:rPr lang="cs-CZ" smtClean="0">
                <a:latin typeface="Arial" charset="0"/>
              </a:rPr>
              <a:pPr/>
              <a:t>62</a:t>
            </a:fld>
            <a:endParaRPr lang="cs-CZ" smtClean="0">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811F66-5078-4B25-8A0B-8140FA12D833}" type="slidenum">
              <a:rPr lang="cs-CZ" smtClean="0">
                <a:latin typeface="Arial" charset="0"/>
              </a:rPr>
              <a:pPr/>
              <a:t>63</a:t>
            </a:fld>
            <a:endParaRPr lang="cs-CZ" smtClean="0">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9CF03DD-544F-4459-8DAF-9F509779F91D}" type="slidenum">
              <a:rPr lang="cs-CZ" smtClean="0">
                <a:latin typeface="Arial" charset="0"/>
              </a:rPr>
              <a:pPr/>
              <a:t>64</a:t>
            </a:fld>
            <a:endParaRPr lang="cs-CZ" smtClean="0">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94706CC-4FC3-41F0-84D6-5D5EBE0B1EF0}" type="slidenum">
              <a:rPr lang="cs-CZ" smtClean="0">
                <a:latin typeface="Arial" charset="0"/>
              </a:rPr>
              <a:pPr/>
              <a:t>65</a:t>
            </a:fld>
            <a:endParaRPr lang="cs-CZ" smtClean="0">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0A6CEC-AC4D-4FA1-B770-75D531C21BF0}" type="slidenum">
              <a:rPr lang="cs-CZ" smtClean="0">
                <a:latin typeface="Arial" charset="0"/>
              </a:rPr>
              <a:pPr/>
              <a:t>66</a:t>
            </a:fld>
            <a:endParaRPr lang="cs-CZ" smtClean="0">
              <a:latin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9883F13-7E82-4811-B881-A5DC267CAB08}" type="slidenum">
              <a:rPr lang="cs-CZ" smtClean="0">
                <a:latin typeface="Arial" charset="0"/>
              </a:rPr>
              <a:pPr/>
              <a:t>67</a:t>
            </a:fld>
            <a:endParaRPr lang="cs-CZ" smtClean="0">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D893D2E-D83E-4660-9BB2-BF79B1DC705D}" type="slidenum">
              <a:rPr lang="cs-CZ" smtClean="0">
                <a:latin typeface="Arial" charset="0"/>
              </a:rPr>
              <a:pPr/>
              <a:t>68</a:t>
            </a:fld>
            <a:endParaRPr lang="cs-CZ" smtClean="0">
              <a:latin typeface="Arial"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6901C12-91FE-4B4B-9983-FF47BD1A41C6}" type="slidenum">
              <a:rPr lang="cs-CZ" smtClean="0">
                <a:latin typeface="Arial" charset="0"/>
              </a:rPr>
              <a:pPr/>
              <a:t>69</a:t>
            </a:fld>
            <a:endParaRPr lang="cs-CZ" smtClean="0">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A65571-EE90-4A43-B346-12F70A2CB5D1}" type="slidenum">
              <a:rPr lang="cs-CZ" altLang="en-US" smtClean="0">
                <a:latin typeface="Arial" pitchFamily="34" charset="0"/>
              </a:rPr>
              <a:pPr/>
              <a:t>16</a:t>
            </a:fld>
            <a:endParaRPr lang="cs-CZ" altLang="en-US" smtClean="0">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D82AB06-125E-4B5A-B477-4C0FEEAE0AC3}" type="slidenum">
              <a:rPr lang="cs-CZ" smtClean="0">
                <a:latin typeface="Arial" charset="0"/>
              </a:rPr>
              <a:pPr/>
              <a:t>71</a:t>
            </a:fld>
            <a:endParaRPr lang="cs-CZ" smtClean="0">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DBD3969-E51F-44D5-9E5B-A1505CB8E115}" type="slidenum">
              <a:rPr lang="cs-CZ" smtClean="0">
                <a:latin typeface="Arial" charset="0"/>
              </a:rPr>
              <a:pPr/>
              <a:t>72</a:t>
            </a:fld>
            <a:endParaRPr lang="cs-CZ" smtClean="0">
              <a:latin typeface="Arial"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20FA11A-A14A-4956-9F6F-6874EA975398}" type="slidenum">
              <a:rPr lang="cs-CZ" smtClean="0">
                <a:latin typeface="Arial" charset="0"/>
              </a:rPr>
              <a:pPr/>
              <a:t>75</a:t>
            </a:fld>
            <a:endParaRPr lang="cs-CZ" smtClean="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3295322-9D60-4A31-920E-81971F87A514}" type="slidenum">
              <a:rPr lang="cs-CZ" smtClean="0">
                <a:latin typeface="Arial" charset="0"/>
              </a:rPr>
              <a:pPr/>
              <a:t>76</a:t>
            </a:fld>
            <a:endParaRPr lang="cs-CZ" smtClean="0">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3CB1438-4883-467E-B967-D7C78E19BCCC}" type="slidenum">
              <a:rPr lang="cs-CZ" smtClean="0">
                <a:latin typeface="Arial" charset="0"/>
              </a:rPr>
              <a:pPr/>
              <a:t>77</a:t>
            </a:fld>
            <a:endParaRPr lang="cs-CZ" smtClean="0">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6C6A5F-BFF7-4DD6-A029-32C986575B05}" type="slidenum">
              <a:rPr lang="cs-CZ" smtClean="0">
                <a:latin typeface="Arial" charset="0"/>
              </a:rPr>
              <a:pPr/>
              <a:t>78</a:t>
            </a:fld>
            <a:endParaRPr lang="cs-CZ" smtClean="0">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279325A-9AAD-424F-8541-4FA816DD46A2}" type="slidenum">
              <a:rPr lang="cs-CZ" smtClean="0">
                <a:latin typeface="Arial" charset="0"/>
              </a:rPr>
              <a:pPr/>
              <a:t>79</a:t>
            </a:fld>
            <a:endParaRPr lang="cs-CZ" smtClean="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p:cNvSpPr>
            <a:spLocks noGrp="1" noRot="1" noChangeAspect="1" noTextEdit="1"/>
          </p:cNvSpPr>
          <p:nvPr>
            <p:ph type="sldImg"/>
          </p:nvPr>
        </p:nvSpPr>
        <p:spPr>
          <a:ln/>
        </p:spPr>
      </p:sp>
      <p:sp>
        <p:nvSpPr>
          <p:cNvPr id="83971" name="Zástupný symbol pro poznámky 2"/>
          <p:cNvSpPr>
            <a:spLocks noGrp="1"/>
          </p:cNvSpPr>
          <p:nvPr>
            <p:ph type="body" idx="1"/>
          </p:nvPr>
        </p:nvSpPr>
        <p:spPr>
          <a:noFill/>
        </p:spPr>
        <p:txBody>
          <a:bodyPr/>
          <a:lstStyle/>
          <a:p>
            <a:endParaRPr lang="cs-CZ" smtClean="0"/>
          </a:p>
        </p:txBody>
      </p:sp>
      <p:sp>
        <p:nvSpPr>
          <p:cNvPr id="8397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DBF4A51-6725-4076-A0F5-76FAE15B4625}" type="slidenum">
              <a:rPr lang="cs-CZ" smtClean="0">
                <a:latin typeface="Arial" charset="0"/>
              </a:rPr>
              <a:pPr/>
              <a:t>80</a:t>
            </a:fld>
            <a:endParaRPr lang="cs-CZ" smtClean="0">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p:cNvSpPr>
            <a:spLocks noGrp="1" noRot="1" noChangeAspect="1" noTextEdit="1"/>
          </p:cNvSpPr>
          <p:nvPr>
            <p:ph type="sldImg"/>
          </p:nvPr>
        </p:nvSpPr>
        <p:spPr>
          <a:ln/>
        </p:spPr>
      </p:sp>
      <p:sp>
        <p:nvSpPr>
          <p:cNvPr id="84995" name="Zástupný symbol pro poznámky 2"/>
          <p:cNvSpPr>
            <a:spLocks noGrp="1"/>
          </p:cNvSpPr>
          <p:nvPr>
            <p:ph type="body" idx="1"/>
          </p:nvPr>
        </p:nvSpPr>
        <p:spPr>
          <a:noFill/>
        </p:spPr>
        <p:txBody>
          <a:bodyPr/>
          <a:lstStyle/>
          <a:p>
            <a:endParaRPr lang="cs-CZ" smtClean="0"/>
          </a:p>
        </p:txBody>
      </p:sp>
      <p:sp>
        <p:nvSpPr>
          <p:cNvPr id="8499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7788545-B1EA-47C8-9373-A81F854036EB}" type="slidenum">
              <a:rPr lang="cs-CZ" smtClean="0">
                <a:latin typeface="Arial" charset="0"/>
              </a:rPr>
              <a:pPr/>
              <a:t>81</a:t>
            </a:fld>
            <a:endParaRPr lang="cs-CZ" smtClean="0">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p:cNvSpPr>
            <a:spLocks noGrp="1" noRot="1" noChangeAspect="1" noTextEdit="1"/>
          </p:cNvSpPr>
          <p:nvPr>
            <p:ph type="sldImg"/>
          </p:nvPr>
        </p:nvSpPr>
        <p:spPr>
          <a:ln/>
        </p:spPr>
      </p:sp>
      <p:sp>
        <p:nvSpPr>
          <p:cNvPr id="86019" name="Zástupný symbol pro poznámky 2"/>
          <p:cNvSpPr>
            <a:spLocks noGrp="1"/>
          </p:cNvSpPr>
          <p:nvPr>
            <p:ph type="body" idx="1"/>
          </p:nvPr>
        </p:nvSpPr>
        <p:spPr>
          <a:noFill/>
        </p:spPr>
        <p:txBody>
          <a:bodyPr/>
          <a:lstStyle/>
          <a:p>
            <a:endParaRPr lang="cs-CZ" smtClean="0"/>
          </a:p>
        </p:txBody>
      </p:sp>
      <p:sp>
        <p:nvSpPr>
          <p:cNvPr id="8602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2BF7FE1-4508-4265-890E-F9DA83BA7118}" type="slidenum">
              <a:rPr lang="cs-CZ" smtClean="0">
                <a:latin typeface="Arial" charset="0"/>
              </a:rPr>
              <a:pPr/>
              <a:t>82</a:t>
            </a:fld>
            <a:endParaRPr lang="cs-CZ"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3A056EC-7759-4F4F-A560-481AC2ABBC6D}" type="slidenum">
              <a:rPr lang="cs-CZ" altLang="en-US" smtClean="0">
                <a:latin typeface="Arial" pitchFamily="34" charset="0"/>
              </a:rPr>
              <a:pPr/>
              <a:t>17</a:t>
            </a:fld>
            <a:endParaRPr lang="cs-CZ" altLang="en-US" smtClean="0">
              <a:latin typeface="Arial"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ástupný symbol pro obrázek snímku 1"/>
          <p:cNvSpPr>
            <a:spLocks noGrp="1" noRot="1" noChangeAspect="1" noTextEdit="1"/>
          </p:cNvSpPr>
          <p:nvPr>
            <p:ph type="sldImg"/>
          </p:nvPr>
        </p:nvSpPr>
        <p:spPr>
          <a:ln/>
        </p:spPr>
      </p:sp>
      <p:sp>
        <p:nvSpPr>
          <p:cNvPr id="87043" name="Zástupný symbol pro poznámky 2"/>
          <p:cNvSpPr>
            <a:spLocks noGrp="1"/>
          </p:cNvSpPr>
          <p:nvPr>
            <p:ph type="body" idx="1"/>
          </p:nvPr>
        </p:nvSpPr>
        <p:spPr>
          <a:noFill/>
        </p:spPr>
        <p:txBody>
          <a:bodyPr/>
          <a:lstStyle/>
          <a:p>
            <a:endParaRPr lang="cs-CZ" smtClean="0"/>
          </a:p>
        </p:txBody>
      </p:sp>
      <p:sp>
        <p:nvSpPr>
          <p:cNvPr id="8704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22139A-221F-4538-ADC7-93B020D9BF39}" type="slidenum">
              <a:rPr lang="cs-CZ" smtClean="0">
                <a:latin typeface="Arial" charset="0"/>
              </a:rPr>
              <a:pPr/>
              <a:t>83</a:t>
            </a:fld>
            <a:endParaRPr lang="cs-CZ" smtClean="0">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p:cNvSpPr>
            <a:spLocks noGrp="1" noRot="1" noChangeAspect="1" noTextEdit="1"/>
          </p:cNvSpPr>
          <p:nvPr>
            <p:ph type="sldImg"/>
          </p:nvPr>
        </p:nvSpPr>
        <p:spPr>
          <a:ln/>
        </p:spPr>
      </p:sp>
      <p:sp>
        <p:nvSpPr>
          <p:cNvPr id="88067" name="Zástupný symbol pro poznámky 2"/>
          <p:cNvSpPr>
            <a:spLocks noGrp="1"/>
          </p:cNvSpPr>
          <p:nvPr>
            <p:ph type="body" idx="1"/>
          </p:nvPr>
        </p:nvSpPr>
        <p:spPr>
          <a:noFill/>
        </p:spPr>
        <p:txBody>
          <a:bodyPr/>
          <a:lstStyle/>
          <a:p>
            <a:endParaRPr lang="cs-CZ" smtClean="0"/>
          </a:p>
        </p:txBody>
      </p:sp>
      <p:sp>
        <p:nvSpPr>
          <p:cNvPr id="8806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EE8A34C-ABE1-41DA-AF22-307BC06F08E9}" type="slidenum">
              <a:rPr lang="cs-CZ" smtClean="0">
                <a:latin typeface="Arial" charset="0"/>
              </a:rPr>
              <a:pPr/>
              <a:t>84</a:t>
            </a:fld>
            <a:endParaRPr lang="cs-CZ" smtClean="0">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0E3A459-236D-45EB-8657-41088E0BB245}" type="slidenum">
              <a:rPr lang="cs-CZ" smtClean="0">
                <a:latin typeface="Arial" charset="0"/>
              </a:rPr>
              <a:pPr/>
              <a:t>85</a:t>
            </a:fld>
            <a:endParaRPr lang="cs-CZ" smtClean="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B3F2765-8DBE-4BE0-999F-BFE2B07A8889}" type="slidenum">
              <a:rPr lang="cs-CZ" smtClean="0">
                <a:latin typeface="Arial" charset="0"/>
              </a:rPr>
              <a:pPr/>
              <a:t>86</a:t>
            </a:fld>
            <a:endParaRPr lang="cs-CZ" smtClean="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F690AD9-6462-470B-8826-124F79ADB5E5}" type="slidenum">
              <a:rPr lang="cs-CZ" smtClean="0">
                <a:latin typeface="Arial" charset="0"/>
              </a:rPr>
              <a:pPr/>
              <a:t>87</a:t>
            </a:fld>
            <a:endParaRPr lang="cs-CZ" smtClean="0">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p:cNvSpPr>
            <a:spLocks noGrp="1" noRot="1" noChangeAspect="1" noTextEdit="1"/>
          </p:cNvSpPr>
          <p:nvPr>
            <p:ph type="sldImg"/>
          </p:nvPr>
        </p:nvSpPr>
        <p:spPr>
          <a:ln/>
        </p:spPr>
      </p:sp>
      <p:sp>
        <p:nvSpPr>
          <p:cNvPr id="92163" name="Zástupný symbol pro poznámky 2"/>
          <p:cNvSpPr>
            <a:spLocks noGrp="1"/>
          </p:cNvSpPr>
          <p:nvPr>
            <p:ph type="body" idx="1"/>
          </p:nvPr>
        </p:nvSpPr>
        <p:spPr>
          <a:noFill/>
        </p:spPr>
        <p:txBody>
          <a:bodyPr/>
          <a:lstStyle/>
          <a:p>
            <a:endParaRPr lang="cs-CZ" smtClean="0"/>
          </a:p>
        </p:txBody>
      </p:sp>
      <p:sp>
        <p:nvSpPr>
          <p:cNvPr id="9216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59102A3-5F34-4C55-985A-E586BB07E3C1}" type="slidenum">
              <a:rPr lang="cs-CZ" smtClean="0">
                <a:latin typeface="Arial" charset="0"/>
              </a:rPr>
              <a:pPr/>
              <a:t>94</a:t>
            </a:fld>
            <a:endParaRPr lang="cs-CZ" smtClean="0">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6"/>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05F4EE1-B4A3-4867-AB49-1B5332B95C8D}" type="slidenum">
              <a:rPr lang="en-GB" smtClean="0">
                <a:latin typeface="Arial" charset="0"/>
              </a:rPr>
              <a:pPr/>
              <a:t>95</a:t>
            </a:fld>
            <a:endParaRPr lang="en-GB" smtClean="0">
              <a:latin typeface="Arial" charset="0"/>
            </a:endParaRPr>
          </a:p>
        </p:txBody>
      </p:sp>
      <p:sp>
        <p:nvSpPr>
          <p:cNvPr id="93187" name="Rectangle 1"/>
          <p:cNvSpPr>
            <a:spLocks noGrp="1" noRot="1" noChangeAspect="1" noChangeArrowheads="1" noTextEdit="1"/>
          </p:cNvSpPr>
          <p:nvPr>
            <p:ph type="sldImg"/>
          </p:nvPr>
        </p:nvSpPr>
        <p:spPr>
          <a:xfrm>
            <a:off x="1143000" y="695325"/>
            <a:ext cx="4570413" cy="3427413"/>
          </a:xfrm>
          <a:solidFill>
            <a:srgbClr val="FFFFFF"/>
          </a:solidFill>
          <a:ln/>
        </p:spPr>
      </p:sp>
      <p:sp>
        <p:nvSpPr>
          <p:cNvPr id="93188" name="Text Box 2"/>
          <p:cNvSpPr>
            <a:spLocks noGrp="1" noChangeArrowheads="1"/>
          </p:cNvSpPr>
          <p:nvPr>
            <p:ph type="body" idx="1"/>
          </p:nvPr>
        </p:nvSpPr>
        <p:spPr>
          <a:noFill/>
        </p:spPr>
        <p:txBody>
          <a:bodyPr tIns="9279"/>
          <a:lstStyle/>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tabLst>
                <a:tab pos="633413" algn="l"/>
                <a:tab pos="1268413" algn="l"/>
                <a:tab pos="1903413" algn="l"/>
                <a:tab pos="2538413" algn="l"/>
                <a:tab pos="3171825" algn="l"/>
                <a:tab pos="3806825" algn="l"/>
                <a:tab pos="4441825" algn="l"/>
                <a:tab pos="5076825" algn="l"/>
              </a:tabLst>
            </a:pPr>
            <a:r>
              <a:rPr lang="cs-CZ" smtClean="0"/>
              <a:t>Microspheres can be immobilized with capture molecules and immunoassays can be performed. (A) Coupling reactions for microspheres: Microspheres with functional groups (carboxyl‐, thiol‐) can be used for immobilizing peptides, proteins, or amino group‐functionalized molecules; alternatively, streptavidin‐functionalized microspheres can be applied for biotin‐labeled capture molecules. (B) Standard capture sandwich assay: An individual assay involving an optically encoded microsphere immobilized with a specific capture molecule (antibody) is being carried out on the particle. After sample incubation, another analyte‐specific antibody (a so‐called detection antibody, which is biotinylated and usually recognizes epitopes that are different from that of the capture antibodies) is then applied to the reaction. The presence and quantity of the reporter tag (</a:t>
            </a:r>
            <a:r>
              <a:rPr lang="cs-CZ" i="1" smtClean="0"/>
              <a:t>e.g</a:t>
            </a:r>
            <a:r>
              <a:rPr lang="cs-CZ" smtClean="0"/>
              <a:t>. strepavidin‐phycoerythrin) allows the precise quantification of the reactions that occur.</a:t>
            </a:r>
          </a:p>
          <a:p>
            <a:pPr>
              <a:tabLst>
                <a:tab pos="633413" algn="l"/>
                <a:tab pos="1268413" algn="l"/>
                <a:tab pos="1903413" algn="l"/>
                <a:tab pos="2538413" algn="l"/>
                <a:tab pos="3171825" algn="l"/>
                <a:tab pos="3806825" algn="l"/>
                <a:tab pos="4441825" algn="l"/>
                <a:tab pos="5076825" algn="l"/>
              </a:tabLst>
            </a:pPr>
            <a:endParaRPr lang="cs-CZ" smtClean="0"/>
          </a:p>
          <a:p>
            <a:pPr>
              <a:tabLst>
                <a:tab pos="633413" algn="l"/>
                <a:tab pos="1268413" algn="l"/>
                <a:tab pos="1903413" algn="l"/>
                <a:tab pos="2538413" algn="l"/>
                <a:tab pos="3171825" algn="l"/>
                <a:tab pos="3806825" algn="l"/>
                <a:tab pos="4441825" algn="l"/>
                <a:tab pos="5076825" algn="l"/>
              </a:tabLst>
            </a:pPr>
            <a:r>
              <a:rPr lang="en-GB" smtClean="0"/>
              <a:t>© This slide is made available for non-commercial use only. Please note that permission may be required for re-use of images in which the copyright is owned by a third party.</a:t>
            </a:r>
            <a:endParaRPr lang="cs-CZ"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obrázek snímku 1"/>
          <p:cNvSpPr>
            <a:spLocks noGrp="1" noRot="1" noChangeAspect="1" noTextEdit="1"/>
          </p:cNvSpPr>
          <p:nvPr>
            <p:ph type="sldImg"/>
          </p:nvPr>
        </p:nvSpPr>
        <p:spPr>
          <a:ln/>
        </p:spPr>
      </p:sp>
      <p:sp>
        <p:nvSpPr>
          <p:cNvPr id="94211" name="Zástupný symbol pro poznámky 2"/>
          <p:cNvSpPr>
            <a:spLocks noGrp="1"/>
          </p:cNvSpPr>
          <p:nvPr>
            <p:ph type="body" idx="1"/>
          </p:nvPr>
        </p:nvSpPr>
        <p:spPr>
          <a:noFill/>
        </p:spPr>
        <p:txBody>
          <a:bodyPr/>
          <a:lstStyle/>
          <a:p>
            <a:endParaRPr lang="cs-CZ" smtClean="0"/>
          </a:p>
        </p:txBody>
      </p:sp>
      <p:sp>
        <p:nvSpPr>
          <p:cNvPr id="9421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D495BC9-9820-4F71-9F0D-4B04E0A1C1D7}" type="slidenum">
              <a:rPr lang="cs-CZ" smtClean="0">
                <a:latin typeface="Arial" charset="0"/>
              </a:rPr>
              <a:pPr/>
              <a:t>96</a:t>
            </a:fld>
            <a:endParaRPr lang="cs-CZ" smtClean="0">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obrázek snímku 1"/>
          <p:cNvSpPr>
            <a:spLocks noGrp="1" noRot="1" noChangeAspect="1" noTextEdit="1"/>
          </p:cNvSpPr>
          <p:nvPr>
            <p:ph type="sldImg"/>
          </p:nvPr>
        </p:nvSpPr>
        <p:spPr>
          <a:ln/>
        </p:spPr>
      </p:sp>
      <p:sp>
        <p:nvSpPr>
          <p:cNvPr id="95235" name="Zástupný symbol pro poznámky 2"/>
          <p:cNvSpPr>
            <a:spLocks noGrp="1"/>
          </p:cNvSpPr>
          <p:nvPr>
            <p:ph type="body" idx="1"/>
          </p:nvPr>
        </p:nvSpPr>
        <p:spPr>
          <a:noFill/>
        </p:spPr>
        <p:txBody>
          <a:bodyPr/>
          <a:lstStyle/>
          <a:p>
            <a:endParaRPr lang="cs-CZ" smtClean="0"/>
          </a:p>
        </p:txBody>
      </p:sp>
      <p:sp>
        <p:nvSpPr>
          <p:cNvPr id="9523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74A4E4B-BB9D-4DCD-8404-A065290A1F62}" type="slidenum">
              <a:rPr lang="cs-CZ" smtClean="0">
                <a:latin typeface="Arial" charset="0"/>
              </a:rPr>
              <a:pPr/>
              <a:t>97</a:t>
            </a:fld>
            <a:endParaRPr lang="cs-CZ" smtClean="0">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p:cNvSpPr>
            <a:spLocks noGrp="1" noRot="1" noChangeAspect="1" noTextEdit="1"/>
          </p:cNvSpPr>
          <p:nvPr>
            <p:ph type="sldImg"/>
          </p:nvPr>
        </p:nvSpPr>
        <p:spPr>
          <a:ln/>
        </p:spPr>
      </p:sp>
      <p:sp>
        <p:nvSpPr>
          <p:cNvPr id="117763" name="Zástupný symbol pro poznámky 2"/>
          <p:cNvSpPr>
            <a:spLocks noGrp="1"/>
          </p:cNvSpPr>
          <p:nvPr>
            <p:ph type="body" idx="1"/>
          </p:nvPr>
        </p:nvSpPr>
        <p:spPr>
          <a:noFill/>
        </p:spPr>
        <p:txBody>
          <a:bodyPr/>
          <a:lstStyle/>
          <a:p>
            <a:endParaRPr lang="cs-CZ" smtClean="0"/>
          </a:p>
        </p:txBody>
      </p:sp>
      <p:sp>
        <p:nvSpPr>
          <p:cNvPr id="11776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3AEFC58-6C26-4970-B476-DEFB692ACA50}" type="slidenum">
              <a:rPr lang="cs-CZ" smtClean="0">
                <a:latin typeface="Arial" charset="0"/>
              </a:rPr>
              <a:pPr/>
              <a:t>98</a:t>
            </a:fld>
            <a:endParaRPr lang="cs-CZ"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19EC4EB-F7FF-45C9-A24E-AF277F748577}" type="slidenum">
              <a:rPr lang="cs-CZ" altLang="en-US" smtClean="0">
                <a:latin typeface="Arial" pitchFamily="34" charset="0"/>
              </a:rPr>
              <a:pPr/>
              <a:t>18</a:t>
            </a:fld>
            <a:endParaRPr lang="cs-CZ" altLang="en-US" smtClean="0">
              <a:latin typeface="Arial"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Zástupný symbol pro obrázek snímku 1"/>
          <p:cNvSpPr>
            <a:spLocks noGrp="1" noRot="1" noChangeAspect="1" noTextEdit="1"/>
          </p:cNvSpPr>
          <p:nvPr>
            <p:ph type="sldImg"/>
          </p:nvPr>
        </p:nvSpPr>
        <p:spPr>
          <a:ln/>
        </p:spPr>
      </p:sp>
      <p:sp>
        <p:nvSpPr>
          <p:cNvPr id="122883" name="Zástupný symbol pro poznámky 2"/>
          <p:cNvSpPr>
            <a:spLocks noGrp="1"/>
          </p:cNvSpPr>
          <p:nvPr>
            <p:ph type="body" idx="1"/>
          </p:nvPr>
        </p:nvSpPr>
        <p:spPr>
          <a:noFill/>
        </p:spPr>
        <p:txBody>
          <a:bodyPr/>
          <a:lstStyle/>
          <a:p>
            <a:endParaRPr lang="cs-CZ" smtClean="0"/>
          </a:p>
        </p:txBody>
      </p:sp>
      <p:sp>
        <p:nvSpPr>
          <p:cNvPr id="12288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6407425-FF9A-4787-967E-2A93DEF2E5A4}" type="slidenum">
              <a:rPr lang="cs-CZ" smtClean="0">
                <a:latin typeface="Arial" charset="0"/>
              </a:rPr>
              <a:pPr/>
              <a:t>99</a:t>
            </a:fld>
            <a:endParaRPr lang="cs-CZ" smtClean="0">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Zástupný symbol pro obrázek snímku 1"/>
          <p:cNvSpPr>
            <a:spLocks noGrp="1" noRot="1" noChangeAspect="1" noTextEdit="1"/>
          </p:cNvSpPr>
          <p:nvPr>
            <p:ph type="sldImg"/>
          </p:nvPr>
        </p:nvSpPr>
        <p:spPr>
          <a:ln/>
        </p:spPr>
      </p:sp>
      <p:sp>
        <p:nvSpPr>
          <p:cNvPr id="123907" name="Zástupný symbol pro poznámky 2"/>
          <p:cNvSpPr>
            <a:spLocks noGrp="1"/>
          </p:cNvSpPr>
          <p:nvPr>
            <p:ph type="body" idx="1"/>
          </p:nvPr>
        </p:nvSpPr>
        <p:spPr>
          <a:noFill/>
        </p:spPr>
        <p:txBody>
          <a:bodyPr/>
          <a:lstStyle/>
          <a:p>
            <a:endParaRPr lang="cs-CZ" smtClean="0"/>
          </a:p>
        </p:txBody>
      </p:sp>
      <p:sp>
        <p:nvSpPr>
          <p:cNvPr id="12390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DFD4E63-DCA3-473F-A8AE-E58BC416F516}" type="slidenum">
              <a:rPr lang="cs-CZ" smtClean="0">
                <a:latin typeface="Arial" charset="0"/>
              </a:rPr>
              <a:pPr/>
              <a:t>100</a:t>
            </a:fld>
            <a:endParaRPr lang="cs-CZ" smtClean="0">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Zástupný symbol pro obrázek snímku 1"/>
          <p:cNvSpPr>
            <a:spLocks noGrp="1" noRot="1" noChangeAspect="1" noTextEdit="1"/>
          </p:cNvSpPr>
          <p:nvPr>
            <p:ph type="sldImg"/>
          </p:nvPr>
        </p:nvSpPr>
        <p:spPr>
          <a:ln/>
        </p:spPr>
      </p:sp>
      <p:sp>
        <p:nvSpPr>
          <p:cNvPr id="124931" name="Zástupný symbol pro poznámky 2"/>
          <p:cNvSpPr>
            <a:spLocks noGrp="1"/>
          </p:cNvSpPr>
          <p:nvPr>
            <p:ph type="body" idx="1"/>
          </p:nvPr>
        </p:nvSpPr>
        <p:spPr>
          <a:noFill/>
        </p:spPr>
        <p:txBody>
          <a:bodyPr/>
          <a:lstStyle/>
          <a:p>
            <a:endParaRPr lang="cs-CZ" smtClean="0"/>
          </a:p>
        </p:txBody>
      </p:sp>
      <p:sp>
        <p:nvSpPr>
          <p:cNvPr id="12493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C21DB5C-6DAC-4BDD-93B5-44021756450E}" type="slidenum">
              <a:rPr lang="cs-CZ" smtClean="0">
                <a:latin typeface="Arial" charset="0"/>
              </a:rPr>
              <a:pPr/>
              <a:t>101</a:t>
            </a:fld>
            <a:endParaRPr lang="cs-CZ" smtClean="0">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Zástupný symbol pro obrázek snímku 1"/>
          <p:cNvSpPr>
            <a:spLocks noGrp="1" noRot="1" noChangeAspect="1" noTextEdit="1"/>
          </p:cNvSpPr>
          <p:nvPr>
            <p:ph type="sldImg"/>
          </p:nvPr>
        </p:nvSpPr>
        <p:spPr>
          <a:ln/>
        </p:spPr>
      </p:sp>
      <p:sp>
        <p:nvSpPr>
          <p:cNvPr id="125955" name="Zástupný symbol pro poznámky 2"/>
          <p:cNvSpPr>
            <a:spLocks noGrp="1"/>
          </p:cNvSpPr>
          <p:nvPr>
            <p:ph type="body" idx="1"/>
          </p:nvPr>
        </p:nvSpPr>
        <p:spPr>
          <a:noFill/>
        </p:spPr>
        <p:txBody>
          <a:bodyPr/>
          <a:lstStyle/>
          <a:p>
            <a:endParaRPr lang="cs-CZ" smtClean="0"/>
          </a:p>
        </p:txBody>
      </p:sp>
      <p:sp>
        <p:nvSpPr>
          <p:cNvPr id="12595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A5EBF17-4196-4705-A425-FD04C698434F}" type="slidenum">
              <a:rPr lang="cs-CZ" smtClean="0">
                <a:latin typeface="Arial" charset="0"/>
              </a:rPr>
              <a:pPr/>
              <a:t>102</a:t>
            </a:fld>
            <a:endParaRPr lang="cs-CZ" smtClean="0">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Zástupný symbol pro obrázek snímku 1"/>
          <p:cNvSpPr>
            <a:spLocks noGrp="1" noRot="1" noChangeAspect="1" noTextEdit="1"/>
          </p:cNvSpPr>
          <p:nvPr>
            <p:ph type="sldImg"/>
          </p:nvPr>
        </p:nvSpPr>
        <p:spPr>
          <a:ln/>
        </p:spPr>
      </p:sp>
      <p:sp>
        <p:nvSpPr>
          <p:cNvPr id="126979" name="Zástupný symbol pro poznámky 2"/>
          <p:cNvSpPr>
            <a:spLocks noGrp="1"/>
          </p:cNvSpPr>
          <p:nvPr>
            <p:ph type="body" idx="1"/>
          </p:nvPr>
        </p:nvSpPr>
        <p:spPr>
          <a:noFill/>
        </p:spPr>
        <p:txBody>
          <a:bodyPr/>
          <a:lstStyle/>
          <a:p>
            <a:endParaRPr lang="cs-CZ" smtClean="0"/>
          </a:p>
        </p:txBody>
      </p:sp>
      <p:sp>
        <p:nvSpPr>
          <p:cNvPr id="12698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4DF53FD-5AF8-46F5-93B7-1B2A5E6E18C2}" type="slidenum">
              <a:rPr lang="cs-CZ" smtClean="0">
                <a:latin typeface="Arial" charset="0"/>
              </a:rPr>
              <a:pPr/>
              <a:t>103</a:t>
            </a:fld>
            <a:endParaRPr lang="cs-CZ" smtClean="0">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Zástupný symbol pro obrázek snímku 1"/>
          <p:cNvSpPr>
            <a:spLocks noGrp="1" noRot="1" noChangeAspect="1" noTextEdit="1"/>
          </p:cNvSpPr>
          <p:nvPr>
            <p:ph type="sldImg"/>
          </p:nvPr>
        </p:nvSpPr>
        <p:spPr>
          <a:ln/>
        </p:spPr>
      </p:sp>
      <p:sp>
        <p:nvSpPr>
          <p:cNvPr id="128003" name="Zástupný symbol pro poznámky 2"/>
          <p:cNvSpPr>
            <a:spLocks noGrp="1"/>
          </p:cNvSpPr>
          <p:nvPr>
            <p:ph type="body" idx="1"/>
          </p:nvPr>
        </p:nvSpPr>
        <p:spPr>
          <a:noFill/>
        </p:spPr>
        <p:txBody>
          <a:bodyPr/>
          <a:lstStyle/>
          <a:p>
            <a:endParaRPr lang="cs-CZ" smtClean="0"/>
          </a:p>
        </p:txBody>
      </p:sp>
      <p:sp>
        <p:nvSpPr>
          <p:cNvPr id="12800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CCADE93-DF7F-45E5-B420-BCA5CB4061BE}" type="slidenum">
              <a:rPr lang="cs-CZ" smtClean="0">
                <a:latin typeface="Arial" charset="0"/>
              </a:rPr>
              <a:pPr/>
              <a:t>104</a:t>
            </a:fld>
            <a:endParaRPr lang="cs-CZ" smtClean="0">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ástupný symbol pro obrázek snímku 1"/>
          <p:cNvSpPr>
            <a:spLocks noGrp="1" noRot="1" noChangeAspect="1" noTextEdit="1"/>
          </p:cNvSpPr>
          <p:nvPr>
            <p:ph type="sldImg"/>
          </p:nvPr>
        </p:nvSpPr>
        <p:spPr>
          <a:ln/>
        </p:spPr>
      </p:sp>
      <p:sp>
        <p:nvSpPr>
          <p:cNvPr id="129027" name="Zástupný symbol pro poznámky 2"/>
          <p:cNvSpPr>
            <a:spLocks noGrp="1"/>
          </p:cNvSpPr>
          <p:nvPr>
            <p:ph type="body" idx="1"/>
          </p:nvPr>
        </p:nvSpPr>
        <p:spPr>
          <a:noFill/>
        </p:spPr>
        <p:txBody>
          <a:bodyPr/>
          <a:lstStyle/>
          <a:p>
            <a:endParaRPr lang="cs-CZ" smtClean="0"/>
          </a:p>
        </p:txBody>
      </p:sp>
      <p:sp>
        <p:nvSpPr>
          <p:cNvPr id="12902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5D39953-A609-4A96-9528-03FCE038AA7A}" type="slidenum">
              <a:rPr lang="cs-CZ" smtClean="0">
                <a:latin typeface="Arial" charset="0"/>
              </a:rPr>
              <a:pPr/>
              <a:t>105</a:t>
            </a:fld>
            <a:endParaRPr lang="cs-CZ" smtClean="0">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Zástupný symbol pro obrázek snímku 1"/>
          <p:cNvSpPr>
            <a:spLocks noGrp="1" noRot="1" noChangeAspect="1" noTextEdit="1"/>
          </p:cNvSpPr>
          <p:nvPr>
            <p:ph type="sldImg"/>
          </p:nvPr>
        </p:nvSpPr>
        <p:spPr>
          <a:ln/>
        </p:spPr>
      </p:sp>
      <p:sp>
        <p:nvSpPr>
          <p:cNvPr id="130051" name="Zástupný symbol pro poznámky 2"/>
          <p:cNvSpPr>
            <a:spLocks noGrp="1"/>
          </p:cNvSpPr>
          <p:nvPr>
            <p:ph type="body" idx="1"/>
          </p:nvPr>
        </p:nvSpPr>
        <p:spPr>
          <a:noFill/>
        </p:spPr>
        <p:txBody>
          <a:bodyPr/>
          <a:lstStyle/>
          <a:p>
            <a:endParaRPr lang="cs-CZ" smtClean="0"/>
          </a:p>
        </p:txBody>
      </p:sp>
      <p:sp>
        <p:nvSpPr>
          <p:cNvPr id="13005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78BF323-B448-4B55-9935-1DB26AAF7EA2}" type="slidenum">
              <a:rPr lang="cs-CZ" smtClean="0">
                <a:latin typeface="Arial" charset="0"/>
              </a:rPr>
              <a:pPr/>
              <a:t>106</a:t>
            </a:fld>
            <a:endParaRPr lang="cs-CZ" smtClean="0">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F22480F-8018-4201-BB73-278B12F5F71F}" type="slidenum">
              <a:rPr lang="cs-CZ" smtClean="0">
                <a:latin typeface="Arial" charset="0"/>
              </a:rPr>
              <a:pPr/>
              <a:t>107</a:t>
            </a:fld>
            <a:endParaRPr lang="cs-CZ" smtClean="0">
              <a:latin typeface="Arial" charset="0"/>
            </a:endParaRPr>
          </a:p>
        </p:txBody>
      </p:sp>
      <p:sp>
        <p:nvSpPr>
          <p:cNvPr id="131075" name="Rectangle 2"/>
          <p:cNvSpPr>
            <a:spLocks noGrp="1" noRot="1" noChangeAspect="1" noChangeArrowheads="1" noTextEdit="1"/>
          </p:cNvSpPr>
          <p:nvPr>
            <p:ph type="sldImg"/>
          </p:nvPr>
        </p:nvSpPr>
        <p:spPr>
          <a:xfrm>
            <a:off x="1144588" y="684213"/>
            <a:ext cx="4572000" cy="3429000"/>
          </a:xfrm>
          <a:ln/>
        </p:spPr>
      </p:sp>
      <p:sp>
        <p:nvSpPr>
          <p:cNvPr id="131076" name="Rectangle 3"/>
          <p:cNvSpPr>
            <a:spLocks noGrp="1" noChangeArrowheads="1"/>
          </p:cNvSpPr>
          <p:nvPr>
            <p:ph type="body" idx="1"/>
          </p:nvPr>
        </p:nvSpPr>
        <p:spPr>
          <a:xfrm>
            <a:off x="915988" y="4343400"/>
            <a:ext cx="5026025" cy="4116388"/>
          </a:xfrm>
          <a:noFill/>
        </p:spPr>
        <p:txBody>
          <a:bodyPr/>
          <a:lstStyle/>
          <a:p>
            <a:pPr eaLnBrk="1" hangingPunct="1"/>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40E8E31-0FD8-40F7-9E1B-24691D6258D7}" type="slidenum">
              <a:rPr lang="cs-CZ" altLang="en-US" smtClean="0">
                <a:latin typeface="Arial" pitchFamily="34" charset="0"/>
              </a:rPr>
              <a:pPr/>
              <a:t>23</a:t>
            </a:fld>
            <a:endParaRPr lang="cs-CZ" altLang="en-US" smtClean="0">
              <a:latin typeface="Arial"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1B49FE6-ECCB-414F-B6A9-C6DC40FA4442}" type="slidenum">
              <a:rPr lang="cs-CZ" altLang="en-US" smtClean="0">
                <a:latin typeface="Arial" pitchFamily="34" charset="0"/>
              </a:rPr>
              <a:pPr/>
              <a:t>29</a:t>
            </a:fld>
            <a:endParaRPr lang="cs-CZ" altLang="en-US" smtClean="0">
              <a:latin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D4D1DF03-2262-4618-9C38-224E4A2A6B80}" type="slidenum">
              <a:rPr lang="en-US"/>
              <a:pPr>
                <a:defRPr/>
              </a:pPr>
              <a:t>‹#›</a:t>
            </a:fld>
            <a:endParaRPr lang="en-US"/>
          </a:p>
        </p:txBody>
      </p:sp>
    </p:spTree>
    <p:extLst>
      <p:ext uri="{BB962C8B-B14F-4D97-AF65-F5344CB8AC3E}">
        <p14:creationId xmlns:p14="http://schemas.microsoft.com/office/powerpoint/2010/main" val="124503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C4F8801-ADCE-451C-B167-AEFE97E624E3}" type="slidenum">
              <a:rPr lang="en-US"/>
              <a:pPr>
                <a:defRPr/>
              </a:pPr>
              <a:t>‹#›</a:t>
            </a:fld>
            <a:endParaRPr lang="en-US"/>
          </a:p>
        </p:txBody>
      </p:sp>
    </p:spTree>
    <p:extLst>
      <p:ext uri="{BB962C8B-B14F-4D97-AF65-F5344CB8AC3E}">
        <p14:creationId xmlns:p14="http://schemas.microsoft.com/office/powerpoint/2010/main" val="86384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ACABA65-53D7-4337-B1AF-FEB7CF5DB182}" type="slidenum">
              <a:rPr lang="en-US"/>
              <a:pPr>
                <a:defRPr/>
              </a:pPr>
              <a:t>‹#›</a:t>
            </a:fld>
            <a:endParaRPr lang="en-US"/>
          </a:p>
        </p:txBody>
      </p:sp>
    </p:spTree>
    <p:extLst>
      <p:ext uri="{BB962C8B-B14F-4D97-AF65-F5344CB8AC3E}">
        <p14:creationId xmlns:p14="http://schemas.microsoft.com/office/powerpoint/2010/main" val="1152426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AD87AAA3-CBF7-4254-A5E7-478C89CDD04B}" type="slidenum">
              <a:rPr lang="en-US"/>
              <a:pPr>
                <a:defRPr/>
              </a:pPr>
              <a:t>‹#›</a:t>
            </a:fld>
            <a:endParaRPr lang="en-US"/>
          </a:p>
        </p:txBody>
      </p:sp>
    </p:spTree>
    <p:extLst>
      <p:ext uri="{BB962C8B-B14F-4D97-AF65-F5344CB8AC3E}">
        <p14:creationId xmlns:p14="http://schemas.microsoft.com/office/powerpoint/2010/main" val="1905610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752DB1A1-AA86-49B7-9962-0B3314D8F2E7}" type="slidenum">
              <a:rPr lang="en-US"/>
              <a:pPr>
                <a:defRPr/>
              </a:pPr>
              <a:t>‹#›</a:t>
            </a:fld>
            <a:endParaRPr lang="en-US"/>
          </a:p>
        </p:txBody>
      </p:sp>
    </p:spTree>
    <p:extLst>
      <p:ext uri="{BB962C8B-B14F-4D97-AF65-F5344CB8AC3E}">
        <p14:creationId xmlns:p14="http://schemas.microsoft.com/office/powerpoint/2010/main" val="1700789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p:txBody>
          <a:bodyPr/>
          <a:lstStyle>
            <a:lvl1pPr>
              <a:defRPr/>
            </a:lvl1pPr>
          </a:lstStyle>
          <a:p>
            <a:pPr>
              <a:defRPr/>
            </a:pPr>
            <a:endParaRPr lang="en-US"/>
          </a:p>
        </p:txBody>
      </p:sp>
      <p:sp>
        <p:nvSpPr>
          <p:cNvPr id="6" name="Rectangle 4"/>
          <p:cNvSpPr>
            <a:spLocks noGrp="1" noChangeArrowheads="1"/>
          </p:cNvSpPr>
          <p:nvPr>
            <p:ph type="ftr" idx="11"/>
          </p:nvPr>
        </p:nvSpPr>
        <p:spPr/>
        <p:txBody>
          <a:bodyPr/>
          <a:lstStyle>
            <a:lvl1pPr>
              <a:defRPr/>
            </a:lvl1pPr>
          </a:lstStyle>
          <a:p>
            <a:pPr>
              <a:defRPr/>
            </a:pPr>
            <a:endParaRPr lang="en-US"/>
          </a:p>
        </p:txBody>
      </p:sp>
      <p:sp>
        <p:nvSpPr>
          <p:cNvPr id="7" name="Rectangle 5"/>
          <p:cNvSpPr>
            <a:spLocks noGrp="1" noChangeArrowheads="1"/>
          </p:cNvSpPr>
          <p:nvPr>
            <p:ph type="sldNum" idx="12"/>
          </p:nvPr>
        </p:nvSpPr>
        <p:spPr/>
        <p:txBody>
          <a:bodyPr/>
          <a:lstStyle>
            <a:lvl1pPr>
              <a:defRPr/>
            </a:lvl1pPr>
          </a:lstStyle>
          <a:p>
            <a:pPr>
              <a:defRPr/>
            </a:pPr>
            <a:fld id="{F84ED6F7-F9CB-463E-BFBC-5B7B7318499B}" type="slidenum">
              <a:rPr lang="en-GB"/>
              <a:pPr>
                <a:defRPr/>
              </a:pPr>
              <a:t>‹#›</a:t>
            </a:fld>
            <a:endParaRPr lang="en-GB"/>
          </a:p>
        </p:txBody>
      </p:sp>
    </p:spTree>
    <p:extLst>
      <p:ext uri="{BB962C8B-B14F-4D97-AF65-F5344CB8AC3E}">
        <p14:creationId xmlns:p14="http://schemas.microsoft.com/office/powerpoint/2010/main" val="1297358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BCB36ECE-F27A-4E3F-8AB3-41C365019C99}" type="slidenum">
              <a:rPr lang="en-US"/>
              <a:pPr>
                <a:defRPr/>
              </a:pPr>
              <a:t>‹#›</a:t>
            </a:fld>
            <a:endParaRPr lang="en-US"/>
          </a:p>
        </p:txBody>
      </p:sp>
    </p:spTree>
    <p:extLst>
      <p:ext uri="{BB962C8B-B14F-4D97-AF65-F5344CB8AC3E}">
        <p14:creationId xmlns:p14="http://schemas.microsoft.com/office/powerpoint/2010/main" val="4003035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BBE1F16-DAEE-4C46-8140-4C1F4BE83DBD}" type="slidenum">
              <a:rPr lang="en-US"/>
              <a:pPr>
                <a:defRPr/>
              </a:pPr>
              <a:t>‹#›</a:t>
            </a:fld>
            <a:endParaRPr lang="en-US"/>
          </a:p>
        </p:txBody>
      </p:sp>
    </p:spTree>
    <p:extLst>
      <p:ext uri="{BB962C8B-B14F-4D97-AF65-F5344CB8AC3E}">
        <p14:creationId xmlns:p14="http://schemas.microsoft.com/office/powerpoint/2010/main" val="103454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27F7FBA5-BECF-4628-9B82-6644F9BF98DC}" type="slidenum">
              <a:rPr lang="en-US"/>
              <a:pPr>
                <a:defRPr/>
              </a:pPr>
              <a:t>‹#›</a:t>
            </a:fld>
            <a:endParaRPr lang="en-US"/>
          </a:p>
        </p:txBody>
      </p:sp>
    </p:spTree>
    <p:extLst>
      <p:ext uri="{BB962C8B-B14F-4D97-AF65-F5344CB8AC3E}">
        <p14:creationId xmlns:p14="http://schemas.microsoft.com/office/powerpoint/2010/main" val="3703522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D05CBB4-268E-442E-9067-C0FD6B86FC99}" type="slidenum">
              <a:rPr lang="en-US"/>
              <a:pPr>
                <a:defRPr/>
              </a:pPr>
              <a:t>‹#›</a:t>
            </a:fld>
            <a:endParaRPr lang="en-US"/>
          </a:p>
        </p:txBody>
      </p:sp>
    </p:spTree>
    <p:extLst>
      <p:ext uri="{BB962C8B-B14F-4D97-AF65-F5344CB8AC3E}">
        <p14:creationId xmlns:p14="http://schemas.microsoft.com/office/powerpoint/2010/main" val="496412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1DA4F096-F115-450F-BFD0-EC4B9AB1DA4B}" type="slidenum">
              <a:rPr lang="en-US"/>
              <a:pPr>
                <a:defRPr/>
              </a:pPr>
              <a:t>‹#›</a:t>
            </a:fld>
            <a:endParaRPr lang="en-US"/>
          </a:p>
        </p:txBody>
      </p:sp>
    </p:spTree>
    <p:extLst>
      <p:ext uri="{BB962C8B-B14F-4D97-AF65-F5344CB8AC3E}">
        <p14:creationId xmlns:p14="http://schemas.microsoft.com/office/powerpoint/2010/main" val="330443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20AE5DFC-426C-45A2-A75C-CEC716C457CD}" type="slidenum">
              <a:rPr lang="en-US"/>
              <a:pPr>
                <a:defRPr/>
              </a:pPr>
              <a:t>‹#›</a:t>
            </a:fld>
            <a:endParaRPr lang="en-US"/>
          </a:p>
        </p:txBody>
      </p:sp>
    </p:spTree>
    <p:extLst>
      <p:ext uri="{BB962C8B-B14F-4D97-AF65-F5344CB8AC3E}">
        <p14:creationId xmlns:p14="http://schemas.microsoft.com/office/powerpoint/2010/main" val="755168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8D317EC5-B276-4314-9CE3-CCB1F610E66D}" type="slidenum">
              <a:rPr lang="en-US"/>
              <a:pPr>
                <a:defRPr/>
              </a:pPr>
              <a:t>‹#›</a:t>
            </a:fld>
            <a:endParaRPr lang="en-US"/>
          </a:p>
        </p:txBody>
      </p:sp>
    </p:spTree>
    <p:extLst>
      <p:ext uri="{BB962C8B-B14F-4D97-AF65-F5344CB8AC3E}">
        <p14:creationId xmlns:p14="http://schemas.microsoft.com/office/powerpoint/2010/main" val="137876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96C0746-0C36-4CF1-A4BC-4A18D67540B8}" type="slidenum">
              <a:rPr lang="en-US"/>
              <a:pPr>
                <a:defRPr/>
              </a:pPr>
              <a:t>‹#›</a:t>
            </a:fld>
            <a:endParaRPr lang="en-US"/>
          </a:p>
        </p:txBody>
      </p:sp>
    </p:spTree>
    <p:extLst>
      <p:ext uri="{BB962C8B-B14F-4D97-AF65-F5344CB8AC3E}">
        <p14:creationId xmlns:p14="http://schemas.microsoft.com/office/powerpoint/2010/main" val="425977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A41A612-5D3C-4F1A-8C39-AD52A7E4B55F}" type="slidenum">
              <a:rPr lang="en-US"/>
              <a:pPr>
                <a:defRPr/>
              </a:pPr>
              <a:t>‹#›</a:t>
            </a:fld>
            <a:endParaRPr lang="en-US"/>
          </a:p>
        </p:txBody>
      </p:sp>
    </p:spTree>
    <p:extLst>
      <p:ext uri="{BB962C8B-B14F-4D97-AF65-F5344CB8AC3E}">
        <p14:creationId xmlns:p14="http://schemas.microsoft.com/office/powerpoint/2010/main" val="829086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76EDCDC4-9232-43AC-89AC-C276BE769D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3"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4" r:id="rId14"/>
    <p:sldLayoutId id="2147483862" r:id="rId15"/>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10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wmf"/><Relationship Id="rId4" Type="http://schemas.openxmlformats.org/officeDocument/2006/relationships/hyperlink" Target="http://reports.cytobank.org/105/v2/#component_78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video" Target="../media/media4.wmv"/><Relationship Id="rId13" Type="http://schemas.openxmlformats.org/officeDocument/2006/relationships/slideLayout" Target="../slideLayouts/slideLayout2.xml"/><Relationship Id="rId18" Type="http://schemas.openxmlformats.org/officeDocument/2006/relationships/image" Target="../media/image5.png"/><Relationship Id="rId3" Type="http://schemas.microsoft.com/office/2007/relationships/media" Target="../media/media2.wmv"/><Relationship Id="rId7" Type="http://schemas.microsoft.com/office/2007/relationships/media" Target="../media/media4.wmv"/><Relationship Id="rId12" Type="http://schemas.openxmlformats.org/officeDocument/2006/relationships/video" Target="../media/media6.wmv"/><Relationship Id="rId17" Type="http://schemas.openxmlformats.org/officeDocument/2006/relationships/image" Target="../media/image4.png"/><Relationship Id="rId2" Type="http://schemas.openxmlformats.org/officeDocument/2006/relationships/video" Target="../media/media1.wmv"/><Relationship Id="rId16" Type="http://schemas.openxmlformats.org/officeDocument/2006/relationships/image" Target="../media/image3.png"/><Relationship Id="rId1" Type="http://schemas.microsoft.com/office/2007/relationships/media" Target="../media/media1.wmv"/><Relationship Id="rId6" Type="http://schemas.openxmlformats.org/officeDocument/2006/relationships/video" Target="../media/media3.wmv"/><Relationship Id="rId11" Type="http://schemas.microsoft.com/office/2007/relationships/media" Target="../media/media6.wmv"/><Relationship Id="rId5" Type="http://schemas.microsoft.com/office/2007/relationships/media" Target="../media/media3.wmv"/><Relationship Id="rId15" Type="http://schemas.openxmlformats.org/officeDocument/2006/relationships/image" Target="../media/image2.png"/><Relationship Id="rId10" Type="http://schemas.openxmlformats.org/officeDocument/2006/relationships/video" Target="../media/media5.wmv"/><Relationship Id="rId19" Type="http://schemas.openxmlformats.org/officeDocument/2006/relationships/image" Target="../media/image6.png"/><Relationship Id="rId4" Type="http://schemas.openxmlformats.org/officeDocument/2006/relationships/video" Target="../media/media2.wmv"/><Relationship Id="rId9" Type="http://schemas.microsoft.com/office/2007/relationships/media" Target="../media/media5.wmv"/><Relationship Id="rId1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w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68.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7.png"/><Relationship Id="rId5" Type="http://schemas.openxmlformats.org/officeDocument/2006/relationships/image" Target="../media/image66.e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hyperlink" Target="https://www.fluorish.com/" TargetMode="External"/><Relationship Id="rId2" Type="http://schemas.openxmlformats.org/officeDocument/2006/relationships/hyperlink" Target="http://www.bdbiosciences.com/us/applications/research/multicolor-flow/m/745795/resourcestools?cc=US" TargetMode="Externa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www.biolegend.com/webtoolstab" TargetMode="External"/><Relationship Id="rId10" Type="http://schemas.openxmlformats.org/officeDocument/2006/relationships/image" Target="../media/image12.gif"/><Relationship Id="rId4" Type="http://schemas.openxmlformats.org/officeDocument/2006/relationships/image" Target="../media/image9.png"/><Relationship Id="rId9" Type="http://schemas.openxmlformats.org/officeDocument/2006/relationships/hyperlink" Target="https://www.chromocyte.com/"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pubchem.ncbi.nlm.nih.gov/"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0.wmf"/></Relationships>
</file>

<file path=ppt/slides/_rels/slide56.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hyperlink" Target="http://www.ensembl.org/" TargetMode="External"/><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w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6.wmf"/><Relationship Id="rId5" Type="http://schemas.openxmlformats.org/officeDocument/2006/relationships/image" Target="../media/image105.wmf"/><Relationship Id="rId4" Type="http://schemas.openxmlformats.org/officeDocument/2006/relationships/image" Target="../media/image104.png"/></Relationships>
</file>

<file path=ppt/slides/_rels/slide58.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wmf"/></Relationships>
</file>

<file path=ppt/slides/_rels/slide59.xml.rels><?xml version="1.0" encoding="UTF-8" standalone="yes"?>
<Relationships xmlns="http://schemas.openxmlformats.org/package/2006/relationships"><Relationship Id="rId3" Type="http://schemas.openxmlformats.org/officeDocument/2006/relationships/image" Target="../media/image112.wmf"/><Relationship Id="rId7" Type="http://schemas.openxmlformats.org/officeDocument/2006/relationships/image" Target="../media/image11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4.wmf"/><Relationship Id="rId5" Type="http://schemas.openxmlformats.org/officeDocument/2006/relationships/image" Target="../media/image113.wmf"/><Relationship Id="rId4" Type="http://schemas.openxmlformats.org/officeDocument/2006/relationships/image" Target="../media/image109.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cyto.purdue.edu/flowcyt/research/micrflow/"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7.w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7.wmf"/></Relationships>
</file>

<file path=ppt/slides/_rels/slide64.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17.wmf"/></Relationships>
</file>

<file path=ppt/slides/_rels/slide65.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wmf"/></Relationships>
</file>

<file path=ppt/slides/_rels/slide6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30.wmf"/></Relationships>
</file>

<file path=ppt/slides/_rels/slide68.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48.xml"/><Relationship Id="rId1" Type="http://schemas.openxmlformats.org/officeDocument/2006/relationships/slideLayout" Target="../slideLayouts/slideLayout15.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69.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5.png"/><Relationship Id="rId7" Type="http://schemas.openxmlformats.org/officeDocument/2006/relationships/image" Target="../media/image13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96.png"/><Relationship Id="rId4" Type="http://schemas.openxmlformats.org/officeDocument/2006/relationships/hyperlink" Target="http://pubchem.ncbi.nlm.nih.gov/" TargetMode="External"/><Relationship Id="rId9" Type="http://schemas.openxmlformats.org/officeDocument/2006/relationships/image" Target="../media/image139.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hyperlink" Target="http://en.wikipedia.org/wiki/Image:Long_tongue_tachinid_fly_edit.jpg" TargetMode="External"/><Relationship Id="rId7" Type="http://schemas.openxmlformats.org/officeDocument/2006/relationships/image" Target="../media/image144.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143.jpeg"/><Relationship Id="rId5" Type="http://schemas.openxmlformats.org/officeDocument/2006/relationships/hyperlink" Target="http://en.wikipedia.org/wiki/Image:Miesmuscheln_Mytilus_2.jpg" TargetMode="External"/><Relationship Id="rId4" Type="http://schemas.openxmlformats.org/officeDocument/2006/relationships/image" Target="../media/image142.jpeg"/></Relationships>
</file>

<file path=ppt/slides/_rels/slide72.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www.icms.qmul.ac.uk/flowcytometry/uses/insects/index.html"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plosone.org/article/info:doi/10.1371/journal.pone.0057384" TargetMode="External"/><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74.xml.rels><?xml version="1.0" encoding="UTF-8" standalone="yes"?>
<Relationships xmlns="http://schemas.openxmlformats.org/package/2006/relationships"><Relationship Id="rId3" Type="http://schemas.openxmlformats.org/officeDocument/2006/relationships/hyperlink" Target="http://www.plosone.org/article/info:doi/10.1371/journal.pone.0057384" TargetMode="External"/><Relationship Id="rId2" Type="http://schemas.openxmlformats.org/officeDocument/2006/relationships/image" Target="../media/image149.png"/><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png"/><Relationship Id="rId4" Type="http://schemas.openxmlformats.org/officeDocument/2006/relationships/image" Target="../media/image151.wmf"/></Relationships>
</file>

<file path=ppt/slides/_rels/slide77.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4.png"/><Relationship Id="rId7" Type="http://schemas.openxmlformats.org/officeDocument/2006/relationships/image" Target="../media/image157.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www.cytekdev.com/cd/" TargetMode="External"/><Relationship Id="rId5" Type="http://schemas.openxmlformats.org/officeDocument/2006/relationships/image" Target="../media/image156.png"/><Relationship Id="rId4" Type="http://schemas.openxmlformats.org/officeDocument/2006/relationships/image" Target="../media/image155.png"/><Relationship Id="rId9" Type="http://schemas.openxmlformats.org/officeDocument/2006/relationships/image" Target="../media/image159.jpeg"/></Relationships>
</file>

<file path=ppt/slides/_rels/slide7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61.wmf"/></Relationships>
</file>

<file path=ppt/slides/_rels/slide79.x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63.wm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8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8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85.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72.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hyperlink" Target="http://www.stanford.edu/group/nolan/" TargetMode="External"/><Relationship Id="rId4" Type="http://schemas.openxmlformats.org/officeDocument/2006/relationships/hyperlink" Target="http://proteomics.stanford.edu/nolan/"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hyperlink" Target="http://www.ncbi.nlm.nih.gov/entrez/query.fcgi?cmd=Retrieve&amp;db=pubmed&amp;dopt=Abstract&amp;list_uids=16628206&amp;query_hl=1&amp;itool=pubmed_docsum"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hyperlink" Target="http://www.ncbi.nlm.nih.gov/entrez/query.fcgi?cmd=Retrieve&amp;db=pubmed&amp;dopt=Abstract&amp;list_uids=16628206&amp;query_hl=1&amp;itool=pubmed_docsum"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66.xml"/><Relationship Id="rId1" Type="http://schemas.openxmlformats.org/officeDocument/2006/relationships/slideLayout" Target="../slideLayouts/slideLayout14.xml"/><Relationship Id="rId6" Type="http://schemas.openxmlformats.org/officeDocument/2006/relationships/hyperlink" Target="http://onlinelibrary.wiley.com/doi/10.1002/elps.200900211/full" TargetMode="External"/><Relationship Id="rId5" Type="http://schemas.openxmlformats.org/officeDocument/2006/relationships/hyperlink" Target="http://onlinelibrary.wiley.com/doi/10.1002/elps.v30:23/issuetoc" TargetMode="External"/><Relationship Id="rId4" Type="http://schemas.openxmlformats.org/officeDocument/2006/relationships/image" Target="../media/image184.png"/></Relationships>
</file>

<file path=ppt/slides/_rels/slide9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pPr algn="ctr" eaLnBrk="1" hangingPunct="1"/>
            <a:r>
              <a:rPr lang="cs-CZ" altLang="en-US" sz="4000" dirty="0" smtClean="0"/>
              <a:t>Bi9393 </a:t>
            </a:r>
            <a:r>
              <a:rPr lang="en-US" altLang="en-US" sz="4000" dirty="0" err="1" smtClean="0"/>
              <a:t>Analytick</a:t>
            </a:r>
            <a:r>
              <a:rPr lang="cs-CZ" altLang="en-US" sz="4000" dirty="0" smtClean="0"/>
              <a:t>á </a:t>
            </a:r>
            <a:r>
              <a:rPr lang="cs-CZ" altLang="en-US" sz="4000" dirty="0" err="1" smtClean="0"/>
              <a:t>cytometrie</a:t>
            </a:r>
            <a:r>
              <a:rPr lang="en-US" altLang="en-US" sz="4000" dirty="0" smtClean="0"/>
              <a:t/>
            </a:r>
            <a:br>
              <a:rPr lang="en-US" altLang="en-US" sz="4000" dirty="0" smtClean="0"/>
            </a:br>
            <a:endParaRPr lang="cs-CZ" altLang="en-US" sz="4000" dirty="0" smtClean="0"/>
          </a:p>
        </p:txBody>
      </p:sp>
      <p:sp>
        <p:nvSpPr>
          <p:cNvPr id="15363" name="Rectangle 3"/>
          <p:cNvSpPr>
            <a:spLocks noGrp="1" noChangeArrowheads="1"/>
          </p:cNvSpPr>
          <p:nvPr>
            <p:ph type="subTitle" idx="1"/>
          </p:nvPr>
        </p:nvSpPr>
        <p:spPr>
          <a:xfrm>
            <a:off x="250825" y="4940300"/>
            <a:ext cx="3097213" cy="1873250"/>
          </a:xfrm>
        </p:spPr>
        <p:txBody>
          <a:bodyPr/>
          <a:lstStyle/>
          <a:p>
            <a:pPr eaLnBrk="1" hangingPunct="1">
              <a:lnSpc>
                <a:spcPct val="80000"/>
              </a:lnSpc>
            </a:pPr>
            <a:r>
              <a:rPr lang="en-US" altLang="en-US" sz="1600" smtClean="0">
                <a:latin typeface="Tahoma" pitchFamily="34" charset="0"/>
              </a:rPr>
              <a:t>Odd</a:t>
            </a:r>
            <a:r>
              <a:rPr lang="cs-CZ" altLang="en-US" sz="1600" smtClean="0">
                <a:latin typeface="Tahoma" pitchFamily="34" charset="0"/>
              </a:rPr>
              <a:t>ělení cytokinetiky</a:t>
            </a:r>
          </a:p>
          <a:p>
            <a:pPr eaLnBrk="1" hangingPunct="1">
              <a:lnSpc>
                <a:spcPct val="80000"/>
              </a:lnSpc>
            </a:pPr>
            <a:r>
              <a:rPr lang="cs-CZ" altLang="en-US" sz="1600" smtClean="0">
                <a:latin typeface="Tahoma" pitchFamily="34" charset="0"/>
              </a:rPr>
              <a:t>Biofyzikální ústav AVČR, v.v.i. </a:t>
            </a:r>
          </a:p>
          <a:p>
            <a:pPr eaLnBrk="1" hangingPunct="1">
              <a:lnSpc>
                <a:spcPct val="80000"/>
              </a:lnSpc>
            </a:pPr>
            <a:r>
              <a:rPr lang="cs-CZ" altLang="en-US" sz="1600" smtClean="0">
                <a:latin typeface="Tahoma" pitchFamily="34" charset="0"/>
              </a:rPr>
              <a:t>Královopolská 135</a:t>
            </a:r>
          </a:p>
          <a:p>
            <a:pPr eaLnBrk="1" hangingPunct="1">
              <a:lnSpc>
                <a:spcPct val="80000"/>
              </a:lnSpc>
            </a:pPr>
            <a:r>
              <a:rPr lang="cs-CZ" altLang="en-US" sz="1600" smtClean="0">
                <a:latin typeface="Tahoma" pitchFamily="34" charset="0"/>
              </a:rPr>
              <a:t>612 65 Brno</a:t>
            </a:r>
          </a:p>
          <a:p>
            <a:pPr eaLnBrk="1" hangingPunct="1">
              <a:lnSpc>
                <a:spcPct val="80000"/>
              </a:lnSpc>
            </a:pPr>
            <a:endParaRPr lang="cs-CZ" altLang="en-US" sz="1600" b="1" smtClean="0">
              <a:latin typeface="Tahoma" pitchFamily="34" charset="0"/>
            </a:endParaRPr>
          </a:p>
          <a:p>
            <a:pPr eaLnBrk="1" hangingPunct="1">
              <a:lnSpc>
                <a:spcPct val="80000"/>
              </a:lnSpc>
            </a:pPr>
            <a:r>
              <a:rPr lang="cs-CZ" altLang="en-US" sz="1600" b="1" smtClean="0">
                <a:latin typeface="Tahoma" pitchFamily="34" charset="0"/>
              </a:rPr>
              <a:t>e-mail: ksoucek</a:t>
            </a:r>
            <a:r>
              <a:rPr lang="en-US" altLang="en-US" sz="1600" b="1" smtClean="0">
                <a:latin typeface="Tahoma" pitchFamily="34" charset="0"/>
              </a:rPr>
              <a:t>@</a:t>
            </a:r>
            <a:r>
              <a:rPr lang="cs-CZ" altLang="en-US" sz="1600" b="1" smtClean="0">
                <a:latin typeface="Tahoma" pitchFamily="34" charset="0"/>
              </a:rPr>
              <a:t>ibp.cz</a:t>
            </a:r>
          </a:p>
          <a:p>
            <a:pPr eaLnBrk="1" hangingPunct="1">
              <a:lnSpc>
                <a:spcPct val="80000"/>
              </a:lnSpc>
            </a:pPr>
            <a:r>
              <a:rPr lang="cs-CZ" altLang="en-US" sz="1600" smtClean="0">
                <a:latin typeface="Tahoma" pitchFamily="34" charset="0"/>
              </a:rPr>
              <a:t>tel.: 541 517 166</a:t>
            </a:r>
          </a:p>
        </p:txBody>
      </p:sp>
      <p:sp>
        <p:nvSpPr>
          <p:cNvPr id="15364" name="Rectangle 4"/>
          <p:cNvSpPr>
            <a:spLocks noChangeArrowheads="1"/>
          </p:cNvSpPr>
          <p:nvPr/>
        </p:nvSpPr>
        <p:spPr bwMode="auto">
          <a:xfrm>
            <a:off x="1173163" y="3829050"/>
            <a:ext cx="7772400" cy="111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en-US" sz="2400" b="1">
                <a:solidFill>
                  <a:schemeClr val="tx2"/>
                </a:solidFill>
                <a:latin typeface="Tahoma" pitchFamily="34" charset="0"/>
              </a:rPr>
              <a:t>Karel Souček, Ph.D.</a:t>
            </a:r>
            <a:endParaRPr lang="cs-CZ" altLang="en-US" sz="2400">
              <a:solidFill>
                <a:schemeClr val="tx2"/>
              </a:solidFill>
              <a:latin typeface="Times New Roman" pitchFamily="18" charset="0"/>
            </a:endParaRPr>
          </a:p>
        </p:txBody>
      </p:sp>
      <p:sp>
        <p:nvSpPr>
          <p:cNvPr id="15365"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Conventional</a:t>
            </a:r>
            <a:r>
              <a:rPr lang="cs-CZ" dirty="0" smtClean="0"/>
              <a:t> vs. </a:t>
            </a:r>
            <a:r>
              <a:rPr lang="cs-CZ" dirty="0" err="1" smtClean="0"/>
              <a:t>spectral</a:t>
            </a:r>
            <a:r>
              <a:rPr lang="cs-CZ" dirty="0" smtClean="0"/>
              <a:t> </a:t>
            </a:r>
            <a:r>
              <a:rPr lang="cs-CZ" dirty="0" err="1" smtClean="0"/>
              <a:t>analysis</a:t>
            </a:r>
            <a:endParaRPr lang="en-US" dirty="0"/>
          </a:p>
        </p:txBody>
      </p:sp>
      <p:pic>
        <p:nvPicPr>
          <p:cNvPr id="6" name="Picture 6" descr="Standard Comp vs SP6800 Spectral 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060847"/>
            <a:ext cx="6696744" cy="428591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bwMode="auto">
          <a:xfrm>
            <a:off x="1259632" y="4203807"/>
            <a:ext cx="7344816" cy="2142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225547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dpis 1"/>
          <p:cNvSpPr>
            <a:spLocks noGrp="1"/>
          </p:cNvSpPr>
          <p:nvPr>
            <p:ph type="title"/>
          </p:nvPr>
        </p:nvSpPr>
        <p:spPr/>
        <p:txBody>
          <a:bodyPr/>
          <a:lstStyle/>
          <a:p>
            <a:r>
              <a:rPr lang="en-US" i="1" smtClean="0"/>
              <a:t>in vivo </a:t>
            </a:r>
            <a:r>
              <a:rPr lang="en-US" smtClean="0"/>
              <a:t>flow cytometry</a:t>
            </a:r>
            <a:endParaRPr lang="cs-CZ" smtClean="0"/>
          </a:p>
        </p:txBody>
      </p:sp>
      <p:pic>
        <p:nvPicPr>
          <p:cNvPr id="604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713" y="1628800"/>
            <a:ext cx="6670127" cy="4255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4"/>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dirty="0" err="1"/>
              <a:t>Cytometry</a:t>
            </a:r>
            <a:r>
              <a:rPr lang="cs-CZ" dirty="0"/>
              <a:t> part A 79A: 737-745, 2011</a:t>
            </a:r>
          </a:p>
        </p:txBody>
      </p:sp>
    </p:spTree>
    <p:extLst>
      <p:ext uri="{BB962C8B-B14F-4D97-AF65-F5344CB8AC3E}">
        <p14:creationId xmlns:p14="http://schemas.microsoft.com/office/powerpoint/2010/main" val="218782536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dpis 1"/>
          <p:cNvSpPr>
            <a:spLocks noGrp="1"/>
          </p:cNvSpPr>
          <p:nvPr>
            <p:ph type="title"/>
          </p:nvPr>
        </p:nvSpPr>
        <p:spPr>
          <a:xfrm>
            <a:off x="1173163" y="44450"/>
            <a:ext cx="7772400" cy="1143000"/>
          </a:xfrm>
        </p:spPr>
        <p:txBody>
          <a:bodyPr/>
          <a:lstStyle/>
          <a:p>
            <a:r>
              <a:rPr lang="en-US" sz="3600" i="1" smtClean="0"/>
              <a:t>in vivo </a:t>
            </a:r>
            <a:r>
              <a:rPr lang="en-US" sz="3600" smtClean="0"/>
              <a:t>flow cytometry</a:t>
            </a:r>
            <a:r>
              <a:rPr lang="cs-CZ" sz="3600" smtClean="0"/>
              <a:t> – bez značení</a:t>
            </a:r>
          </a:p>
        </p:txBody>
      </p:sp>
      <p:sp>
        <p:nvSpPr>
          <p:cNvPr id="61443" name="Zástupný symbol pro obsah 2"/>
          <p:cNvSpPr>
            <a:spLocks noGrp="1"/>
          </p:cNvSpPr>
          <p:nvPr>
            <p:ph idx="1"/>
          </p:nvPr>
        </p:nvSpPr>
        <p:spPr>
          <a:xfrm>
            <a:off x="1187450" y="1125538"/>
            <a:ext cx="7772400" cy="3175000"/>
          </a:xfrm>
        </p:spPr>
        <p:txBody>
          <a:bodyPr/>
          <a:lstStyle/>
          <a:p>
            <a:r>
              <a:rPr lang="cs-CZ" sz="2400" smtClean="0"/>
              <a:t>Nahrávka videa pomocí </a:t>
            </a:r>
            <a:r>
              <a:rPr lang="cs-CZ" sz="2000" smtClean="0"/>
              <a:t>vysokorychlostní</a:t>
            </a:r>
            <a:r>
              <a:rPr lang="cs-CZ" sz="2400" smtClean="0"/>
              <a:t> CCD nebo CMOS kamery s vysokým rozlišením v režimu propustnosti nebo odrazu.</a:t>
            </a:r>
          </a:p>
          <a:p>
            <a:r>
              <a:rPr lang="cs-CZ" sz="2400" smtClean="0"/>
              <a:t>Příklad: </a:t>
            </a:r>
            <a:r>
              <a:rPr lang="en-US" sz="2400" smtClean="0"/>
              <a:t>high-speed transmittance digital microscopy (TDM</a:t>
            </a:r>
            <a:r>
              <a:rPr lang="cs-CZ" sz="2400" smtClean="0"/>
              <a:t>) </a:t>
            </a:r>
          </a:p>
          <a:p>
            <a:r>
              <a:rPr lang="cs-CZ" sz="2400" smtClean="0"/>
              <a:t>Limity: hloubka tkáně.</a:t>
            </a:r>
          </a:p>
          <a:p>
            <a:r>
              <a:rPr lang="cs-CZ" sz="2400" smtClean="0"/>
              <a:t>TDM může sloužit k navedení zdrojů záření pro další analýzu do určené oblasti.</a:t>
            </a:r>
          </a:p>
          <a:p>
            <a:endParaRPr lang="cs-CZ" sz="2400" smtClean="0"/>
          </a:p>
          <a:p>
            <a:endParaRPr lang="cs-CZ" sz="2400" smtClean="0"/>
          </a:p>
        </p:txBody>
      </p:sp>
      <p:sp>
        <p:nvSpPr>
          <p:cNvPr id="61444" name="TextovéPole 3"/>
          <p:cNvSpPr txBox="1">
            <a:spLocks noChangeArrowheads="1"/>
          </p:cNvSpPr>
          <p:nvPr/>
        </p:nvSpPr>
        <p:spPr bwMode="auto">
          <a:xfrm>
            <a:off x="6551613" y="6581775"/>
            <a:ext cx="259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a:t>Cytometry part A 79A: 737-745, 2011</a:t>
            </a:r>
          </a:p>
        </p:txBody>
      </p:sp>
      <p:pic>
        <p:nvPicPr>
          <p:cNvPr id="614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4344988"/>
            <a:ext cx="4032250" cy="239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44455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Nadpis 1"/>
          <p:cNvSpPr>
            <a:spLocks noGrp="1"/>
          </p:cNvSpPr>
          <p:nvPr>
            <p:ph type="title"/>
          </p:nvPr>
        </p:nvSpPr>
        <p:spPr/>
        <p:txBody>
          <a:bodyPr/>
          <a:lstStyle/>
          <a:p>
            <a:r>
              <a:rPr lang="cs-CZ" dirty="0" err="1" smtClean="0"/>
              <a:t>photoacoustic</a:t>
            </a:r>
            <a:r>
              <a:rPr lang="cs-CZ" dirty="0" smtClean="0"/>
              <a:t> and </a:t>
            </a:r>
            <a:r>
              <a:rPr lang="cs-CZ" dirty="0" err="1" smtClean="0"/>
              <a:t>photothermal</a:t>
            </a:r>
            <a:r>
              <a:rPr lang="cs-CZ" dirty="0" smtClean="0"/>
              <a:t> </a:t>
            </a:r>
            <a:r>
              <a:rPr lang="cs-CZ" dirty="0" err="1" smtClean="0"/>
              <a:t>imaging</a:t>
            </a:r>
            <a:endParaRPr lang="cs-CZ" dirty="0" smtClean="0"/>
          </a:p>
        </p:txBody>
      </p:sp>
      <p:sp>
        <p:nvSpPr>
          <p:cNvPr id="62467" name="Zástupný symbol pro obsah 2"/>
          <p:cNvSpPr>
            <a:spLocks noGrp="1"/>
          </p:cNvSpPr>
          <p:nvPr>
            <p:ph idx="1"/>
          </p:nvPr>
        </p:nvSpPr>
        <p:spPr>
          <a:xfrm>
            <a:off x="1173163" y="1981200"/>
            <a:ext cx="7772400" cy="2095500"/>
          </a:xfrm>
        </p:spPr>
        <p:txBody>
          <a:bodyPr/>
          <a:lstStyle/>
          <a:p>
            <a:pPr algn="just"/>
            <a:r>
              <a:rPr lang="en-US" sz="1600" smtClean="0"/>
              <a:t>The photoacoustic effect was first discovered by Alexander Graham Bell in his search for a means of wireless communication.1 Bell succeeded in transmitting sound with an invention he called the “photophone,” which carried a vocal signal with a beam of sunlight that was reflected by a vocally modulated mirror. The sound could be recovered with an ordinary telephone receiver connected to a </a:t>
            </a:r>
            <a:r>
              <a:rPr lang="en-US" sz="1600" b="1" smtClean="0"/>
              <a:t>selenium cell </a:t>
            </a:r>
            <a:r>
              <a:rPr lang="en-US" sz="1600" smtClean="0"/>
              <a:t>illuminated by the light. Bell published the results in a</a:t>
            </a:r>
            <a:r>
              <a:rPr lang="cs-CZ" sz="1600" smtClean="0"/>
              <a:t> </a:t>
            </a:r>
            <a:r>
              <a:rPr lang="en-US" sz="1600" smtClean="0"/>
              <a:t>presentation to the American Association for the Advancement of Science in </a:t>
            </a:r>
            <a:r>
              <a:rPr lang="en-US" sz="1600" b="1" smtClean="0"/>
              <a:t>1880</a:t>
            </a:r>
            <a:r>
              <a:rPr lang="en-US" sz="1600" smtClean="0"/>
              <a:t>.</a:t>
            </a:r>
            <a:r>
              <a:rPr lang="cs-CZ" sz="1600" smtClean="0"/>
              <a:t> </a:t>
            </a:r>
          </a:p>
        </p:txBody>
      </p:sp>
      <p:pic>
        <p:nvPicPr>
          <p:cNvPr id="62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4076700"/>
            <a:ext cx="55626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9" name="Obdélník 1"/>
          <p:cNvSpPr>
            <a:spLocks noChangeArrowheads="1"/>
          </p:cNvSpPr>
          <p:nvPr/>
        </p:nvSpPr>
        <p:spPr bwMode="auto">
          <a:xfrm>
            <a:off x="1042988" y="599916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b="1"/>
              <a:t>The Photoacoustic Effect</a:t>
            </a:r>
          </a:p>
          <a:p>
            <a:r>
              <a:rPr lang="cs-CZ"/>
              <a:t>Benjamin T. Spike</a:t>
            </a:r>
          </a:p>
          <a:p>
            <a:r>
              <a:rPr lang="cs-CZ"/>
              <a:t>Physics 325</a:t>
            </a:r>
          </a:p>
          <a:p>
            <a:r>
              <a:rPr lang="cs-CZ"/>
              <a:t>April 21, 2006</a:t>
            </a:r>
          </a:p>
        </p:txBody>
      </p:sp>
    </p:spTree>
    <p:extLst>
      <p:ext uri="{BB962C8B-B14F-4D97-AF65-F5344CB8AC3E}">
        <p14:creationId xmlns:p14="http://schemas.microsoft.com/office/powerpoint/2010/main" val="165645219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dpis 1"/>
          <p:cNvSpPr>
            <a:spLocks noGrp="1"/>
          </p:cNvSpPr>
          <p:nvPr>
            <p:ph type="title"/>
          </p:nvPr>
        </p:nvSpPr>
        <p:spPr/>
        <p:txBody>
          <a:bodyPr/>
          <a:lstStyle/>
          <a:p>
            <a:r>
              <a:rPr lang="en-US" sz="2800" smtClean="0"/>
              <a:t>Schematic illustration of photoacoustic imaging</a:t>
            </a:r>
            <a:endParaRPr lang="cs-CZ" sz="2800" smtClean="0"/>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276475"/>
            <a:ext cx="5905500"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4"/>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dirty="0" err="1"/>
              <a:t>Cytometry</a:t>
            </a:r>
            <a:r>
              <a:rPr lang="cs-CZ" dirty="0"/>
              <a:t> part A 79A: 737-745, 2011</a:t>
            </a:r>
          </a:p>
        </p:txBody>
      </p:sp>
    </p:spTree>
    <p:extLst>
      <p:ext uri="{BB962C8B-B14F-4D97-AF65-F5344CB8AC3E}">
        <p14:creationId xmlns:p14="http://schemas.microsoft.com/office/powerpoint/2010/main" val="298454655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68263"/>
            <a:ext cx="452437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460057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1989138"/>
            <a:ext cx="5949950" cy="41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2373313"/>
            <a:ext cx="3228975" cy="442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8" name="Obdélník 3"/>
          <p:cNvSpPr>
            <a:spLocks noChangeArrowheads="1"/>
          </p:cNvSpPr>
          <p:nvPr/>
        </p:nvSpPr>
        <p:spPr bwMode="auto">
          <a:xfrm>
            <a:off x="1133475" y="6486525"/>
            <a:ext cx="2292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i="1"/>
              <a:t>ACS Nano</a:t>
            </a:r>
            <a:r>
              <a:rPr lang="it-IT"/>
              <a:t> </a:t>
            </a:r>
            <a:r>
              <a:rPr lang="it-IT" b="1"/>
              <a:t>2010</a:t>
            </a:r>
            <a:r>
              <a:rPr lang="it-IT"/>
              <a:t> </a:t>
            </a:r>
            <a:r>
              <a:rPr lang="it-IT" i="1"/>
              <a:t>4</a:t>
            </a:r>
            <a:r>
              <a:rPr lang="it-IT"/>
              <a:t> (8), 4559-4564 </a:t>
            </a:r>
            <a:endParaRPr lang="cs-CZ"/>
          </a:p>
        </p:txBody>
      </p:sp>
    </p:spTree>
    <p:extLst>
      <p:ext uri="{BB962C8B-B14F-4D97-AF65-F5344CB8AC3E}">
        <p14:creationId xmlns:p14="http://schemas.microsoft.com/office/powerpoint/2010/main" val="147527063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dpis 1"/>
          <p:cNvSpPr>
            <a:spLocks noGrp="1"/>
          </p:cNvSpPr>
          <p:nvPr>
            <p:ph type="title"/>
          </p:nvPr>
        </p:nvSpPr>
        <p:spPr/>
        <p:txBody>
          <a:bodyPr/>
          <a:lstStyle/>
          <a:p>
            <a:r>
              <a:rPr lang="cs-CZ" sz="4000" smtClean="0"/>
              <a:t>In vivo flow cytometrie – detekce specifických signálů</a:t>
            </a:r>
          </a:p>
        </p:txBody>
      </p:sp>
      <p:sp>
        <p:nvSpPr>
          <p:cNvPr id="65539" name="Zástupný symbol pro obsah 2"/>
          <p:cNvSpPr>
            <a:spLocks noGrp="1"/>
          </p:cNvSpPr>
          <p:nvPr>
            <p:ph idx="1"/>
          </p:nvPr>
        </p:nvSpPr>
        <p:spPr/>
        <p:txBody>
          <a:bodyPr/>
          <a:lstStyle/>
          <a:p>
            <a:r>
              <a:rPr lang="cs-CZ" smtClean="0"/>
              <a:t>Detekce fotoakustických a fototermálních jevů</a:t>
            </a:r>
          </a:p>
        </p:txBody>
      </p:sp>
      <p:pic>
        <p:nvPicPr>
          <p:cNvPr id="655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3429000"/>
            <a:ext cx="505777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1" name="TextovéPole 5"/>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a:t>Cytometry part A 79A: 737-745, 2011</a:t>
            </a:r>
          </a:p>
        </p:txBody>
      </p:sp>
    </p:spTree>
    <p:extLst>
      <p:ext uri="{BB962C8B-B14F-4D97-AF65-F5344CB8AC3E}">
        <p14:creationId xmlns:p14="http://schemas.microsoft.com/office/powerpoint/2010/main" val="205567554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205038"/>
            <a:ext cx="47625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50" y="2349500"/>
            <a:ext cx="3275013"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4" name="Nadpis 1"/>
          <p:cNvSpPr>
            <a:spLocks noGrp="1"/>
          </p:cNvSpPr>
          <p:nvPr>
            <p:ph type="title"/>
          </p:nvPr>
        </p:nvSpPr>
        <p:spPr/>
        <p:txBody>
          <a:bodyPr/>
          <a:lstStyle/>
          <a:p>
            <a:r>
              <a:rPr lang="en-US" i="1" smtClean="0"/>
              <a:t>in vivo </a:t>
            </a:r>
            <a:r>
              <a:rPr lang="en-US" smtClean="0"/>
              <a:t>flow cytometry - aplikace</a:t>
            </a:r>
            <a:endParaRPr lang="cs-CZ" smtClean="0"/>
          </a:p>
        </p:txBody>
      </p:sp>
    </p:spTree>
    <p:extLst>
      <p:ext uri="{BB962C8B-B14F-4D97-AF65-F5344CB8AC3E}">
        <p14:creationId xmlns:p14="http://schemas.microsoft.com/office/powerpoint/2010/main" val="387351951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479550" y="44450"/>
            <a:ext cx="7772400" cy="1143000"/>
          </a:xfrm>
        </p:spPr>
        <p:txBody>
          <a:bodyPr/>
          <a:lstStyle/>
          <a:p>
            <a:pPr eaLnBrk="1" hangingPunct="1"/>
            <a:r>
              <a:rPr lang="en-US" dirty="0" err="1" smtClean="0"/>
              <a:t>Shrnut</a:t>
            </a:r>
            <a:r>
              <a:rPr lang="cs-CZ" dirty="0" smtClean="0"/>
              <a:t>í přednášky</a:t>
            </a:r>
            <a:endParaRPr lang="en-US" dirty="0" smtClean="0"/>
          </a:p>
        </p:txBody>
      </p:sp>
      <p:sp>
        <p:nvSpPr>
          <p:cNvPr id="67587" name="Rectangle 3"/>
          <p:cNvSpPr>
            <a:spLocks noGrp="1" noChangeArrowheads="1"/>
          </p:cNvSpPr>
          <p:nvPr>
            <p:ph type="body" idx="1"/>
          </p:nvPr>
        </p:nvSpPr>
        <p:spPr>
          <a:xfrm>
            <a:off x="1371600" y="1287264"/>
            <a:ext cx="7772400" cy="2590800"/>
          </a:xfrm>
        </p:spPr>
        <p:txBody>
          <a:bodyPr/>
          <a:lstStyle/>
          <a:p>
            <a:pPr eaLnBrk="1" hangingPunct="1">
              <a:lnSpc>
                <a:spcPct val="80000"/>
              </a:lnSpc>
            </a:pPr>
            <a:r>
              <a:rPr lang="cs-CZ" sz="2000" dirty="0" smtClean="0"/>
              <a:t>„</a:t>
            </a:r>
            <a:r>
              <a:rPr lang="cs-CZ" sz="2000" dirty="0" err="1" smtClean="0"/>
              <a:t>High-throughput</a:t>
            </a:r>
            <a:r>
              <a:rPr lang="cs-CZ" sz="2000" dirty="0" smtClean="0"/>
              <a:t>“ průtoková </a:t>
            </a:r>
            <a:r>
              <a:rPr lang="cs-CZ" sz="2000" dirty="0" err="1" smtClean="0"/>
              <a:t>cytometrie</a:t>
            </a:r>
            <a:r>
              <a:rPr lang="cs-CZ" sz="2000" dirty="0" smtClean="0"/>
              <a:t> …</a:t>
            </a:r>
            <a:endParaRPr lang="en-US" sz="2000" dirty="0" smtClean="0"/>
          </a:p>
          <a:p>
            <a:pPr eaLnBrk="1" hangingPunct="1">
              <a:lnSpc>
                <a:spcPct val="80000"/>
              </a:lnSpc>
            </a:pPr>
            <a:r>
              <a:rPr lang="en-US" sz="2000" dirty="0" smtClean="0"/>
              <a:t> </a:t>
            </a:r>
            <a:r>
              <a:rPr lang="cs-CZ" sz="2000" dirty="0" smtClean="0"/>
              <a:t>… a uplatnění vícebarevné detekce a </a:t>
            </a:r>
            <a:r>
              <a:rPr lang="cs-CZ" sz="2000" dirty="0" err="1" smtClean="0"/>
              <a:t>beads</a:t>
            </a:r>
            <a:r>
              <a:rPr lang="cs-CZ" sz="2000" dirty="0" smtClean="0"/>
              <a:t> </a:t>
            </a:r>
            <a:r>
              <a:rPr lang="cs-CZ" sz="2000" dirty="0" err="1" smtClean="0"/>
              <a:t>array</a:t>
            </a:r>
            <a:endParaRPr lang="en-US" sz="2000" dirty="0" smtClean="0"/>
          </a:p>
          <a:p>
            <a:pPr eaLnBrk="1" hangingPunct="1">
              <a:lnSpc>
                <a:spcPct val="80000"/>
              </a:lnSpc>
            </a:pPr>
            <a:r>
              <a:rPr lang="en-US" sz="2000" dirty="0" smtClean="0">
                <a:latin typeface="Tahoma" pitchFamily="34" charset="0"/>
                <a:cs typeface="Times New Roman" pitchFamily="18" charset="0"/>
              </a:rPr>
              <a:t> </a:t>
            </a:r>
            <a:r>
              <a:rPr lang="en-US" sz="2000" dirty="0" err="1" smtClean="0">
                <a:latin typeface="Tahoma" pitchFamily="34" charset="0"/>
                <a:cs typeface="Times New Roman" pitchFamily="18" charset="0"/>
              </a:rPr>
              <a:t>sortrov</a:t>
            </a:r>
            <a:r>
              <a:rPr lang="cs-CZ" sz="2000" dirty="0" err="1" smtClean="0">
                <a:latin typeface="Tahoma" pitchFamily="34" charset="0"/>
                <a:cs typeface="Times New Roman" pitchFamily="18" charset="0"/>
              </a:rPr>
              <a:t>ání</a:t>
            </a:r>
            <a:r>
              <a:rPr lang="cs-CZ" sz="2000" dirty="0" smtClean="0">
                <a:latin typeface="Tahoma" pitchFamily="34" charset="0"/>
                <a:cs typeface="Times New Roman" pitchFamily="18" charset="0"/>
              </a:rPr>
              <a:t> chromozómů</a:t>
            </a:r>
            <a:endParaRPr lang="cs-CZ" sz="1050" dirty="0" smtClean="0">
              <a:latin typeface="Tahoma" pitchFamily="34" charset="0"/>
              <a:cs typeface="Times New Roman" pitchFamily="18" charset="0"/>
            </a:endParaRPr>
          </a:p>
          <a:p>
            <a:pPr eaLnBrk="1" hangingPunct="1">
              <a:lnSpc>
                <a:spcPct val="80000"/>
              </a:lnSpc>
            </a:pPr>
            <a:r>
              <a:rPr lang="en-US" sz="2000" dirty="0" smtClean="0">
                <a:latin typeface="Tahoma" pitchFamily="34" charset="0"/>
                <a:cs typeface="Times New Roman" pitchFamily="18" charset="0"/>
              </a:rPr>
              <a:t> </a:t>
            </a:r>
            <a:r>
              <a:rPr lang="cs-CZ" sz="2000" dirty="0" smtClean="0">
                <a:latin typeface="Tahoma" pitchFamily="34" charset="0"/>
                <a:cs typeface="Times New Roman" pitchFamily="18" charset="0"/>
              </a:rPr>
              <a:t>aplikace v mikrobiologii, hydrobiologii a studiu bezobratlých</a:t>
            </a:r>
            <a:endParaRPr lang="en-US" sz="2000" dirty="0" smtClean="0">
              <a:latin typeface="Tahoma" pitchFamily="34" charset="0"/>
              <a:cs typeface="Times New Roman" pitchFamily="18" charset="0"/>
            </a:endParaRPr>
          </a:p>
          <a:p>
            <a:pPr eaLnBrk="1" hangingPunct="1">
              <a:lnSpc>
                <a:spcPct val="80000"/>
              </a:lnSpc>
            </a:pPr>
            <a:r>
              <a:rPr lang="cs-CZ" sz="2000" i="1" dirty="0" smtClean="0">
                <a:latin typeface="Tahoma" pitchFamily="34" charset="0"/>
                <a:cs typeface="Times New Roman" pitchFamily="18" charset="0"/>
              </a:rPr>
              <a:t>i</a:t>
            </a:r>
            <a:r>
              <a:rPr lang="en-US" sz="2000" i="1" dirty="0" smtClean="0">
                <a:latin typeface="Tahoma" pitchFamily="34" charset="0"/>
                <a:cs typeface="Times New Roman" pitchFamily="18" charset="0"/>
              </a:rPr>
              <a:t>n vivo </a:t>
            </a:r>
            <a:r>
              <a:rPr lang="en-US" sz="2000" dirty="0" err="1" smtClean="0">
                <a:latin typeface="Tahoma" pitchFamily="34" charset="0"/>
                <a:cs typeface="Times New Roman" pitchFamily="18" charset="0"/>
              </a:rPr>
              <a:t>pr</a:t>
            </a:r>
            <a:r>
              <a:rPr lang="cs-CZ" sz="2000" dirty="0" err="1" smtClean="0">
                <a:latin typeface="Tahoma" pitchFamily="34" charset="0"/>
                <a:cs typeface="Times New Roman" pitchFamily="18" charset="0"/>
              </a:rPr>
              <a:t>ůtoková</a:t>
            </a:r>
            <a:r>
              <a:rPr lang="cs-CZ" sz="2000" dirty="0" smtClean="0">
                <a:latin typeface="Tahoma" pitchFamily="34" charset="0"/>
                <a:cs typeface="Times New Roman" pitchFamily="18" charset="0"/>
              </a:rPr>
              <a:t> </a:t>
            </a:r>
            <a:r>
              <a:rPr lang="cs-CZ" sz="2000" dirty="0" err="1" smtClean="0">
                <a:latin typeface="Tahoma" pitchFamily="34" charset="0"/>
                <a:cs typeface="Times New Roman" pitchFamily="18" charset="0"/>
              </a:rPr>
              <a:t>cytometrie</a:t>
            </a:r>
            <a:r>
              <a:rPr lang="cs-CZ" sz="2000" dirty="0" smtClean="0"/>
              <a:t> </a:t>
            </a:r>
          </a:p>
        </p:txBody>
      </p:sp>
      <p:sp>
        <p:nvSpPr>
          <p:cNvPr id="67588" name="Text Box 4"/>
          <p:cNvSpPr txBox="1">
            <a:spLocks noChangeArrowheads="1"/>
          </p:cNvSpPr>
          <p:nvPr/>
        </p:nvSpPr>
        <p:spPr bwMode="auto">
          <a:xfrm>
            <a:off x="1492445" y="3861048"/>
            <a:ext cx="6913563" cy="2031325"/>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a:spAutoFit/>
          </a:bodyPr>
          <a:lstStyle>
            <a:lvl1pPr marL="457200" indent="-457200">
              <a:defRPr sz="1200">
                <a:solidFill>
                  <a:schemeClr val="tx1"/>
                </a:solidFill>
                <a:latin typeface="Times" pitchFamily="18" charset="0"/>
              </a:defRPr>
            </a:lvl1pPr>
            <a:lvl2pPr marL="914400" indent="-45720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b="1" dirty="0">
                <a:latin typeface="Times New Roman" pitchFamily="18" charset="0"/>
              </a:rPr>
              <a:t>Na konci dnešní přednášky </a:t>
            </a:r>
            <a:r>
              <a:rPr lang="cs-CZ" sz="1400" b="1" dirty="0" smtClean="0">
                <a:latin typeface="Times New Roman" pitchFamily="18" charset="0"/>
              </a:rPr>
              <a:t>byste </a:t>
            </a:r>
            <a:r>
              <a:rPr lang="cs-CZ" sz="1400" b="1" dirty="0">
                <a:latin typeface="Times New Roman" pitchFamily="18" charset="0"/>
              </a:rPr>
              <a:t>měli</a:t>
            </a:r>
            <a:r>
              <a:rPr lang="en-US" sz="1400" b="1" dirty="0">
                <a:latin typeface="Times New Roman" pitchFamily="18" charset="0"/>
              </a:rPr>
              <a:t>:</a:t>
            </a:r>
            <a:endParaRPr lang="cs-CZ" sz="1400" dirty="0">
              <a:latin typeface="Times New Roman" pitchFamily="18" charset="0"/>
            </a:endParaRPr>
          </a:p>
          <a:p>
            <a:pPr>
              <a:buFontTx/>
              <a:buAutoNum type="arabicPeriod"/>
            </a:pPr>
            <a:endParaRPr lang="cs-CZ" sz="1400" dirty="0">
              <a:latin typeface="Times New Roman" pitchFamily="18" charset="0"/>
            </a:endParaRPr>
          </a:p>
          <a:p>
            <a:pPr>
              <a:buFontTx/>
              <a:buAutoNum type="arabicPeriod"/>
            </a:pPr>
            <a:r>
              <a:rPr lang="cs-CZ" sz="1400" dirty="0" smtClean="0"/>
              <a:t>vědět </a:t>
            </a:r>
            <a:r>
              <a:rPr lang="cs-CZ" sz="1400" dirty="0"/>
              <a:t>co je to „h</a:t>
            </a:r>
            <a:r>
              <a:rPr lang="en-US" sz="1400" dirty="0" err="1"/>
              <a:t>igh</a:t>
            </a:r>
            <a:r>
              <a:rPr lang="cs-CZ" sz="1400" dirty="0"/>
              <a:t>-t</a:t>
            </a:r>
            <a:r>
              <a:rPr lang="en-US" sz="1400" dirty="0" err="1"/>
              <a:t>hroughput</a:t>
            </a:r>
            <a:r>
              <a:rPr lang="cs-CZ" sz="1400" dirty="0"/>
              <a:t>„ </a:t>
            </a:r>
            <a:r>
              <a:rPr lang="cs-CZ" sz="1400" dirty="0" err="1"/>
              <a:t>průtoká</a:t>
            </a:r>
            <a:r>
              <a:rPr lang="cs-CZ" sz="1400" dirty="0"/>
              <a:t> </a:t>
            </a:r>
            <a:r>
              <a:rPr lang="cs-CZ" sz="1400" dirty="0" err="1"/>
              <a:t>cytometrie</a:t>
            </a:r>
            <a:r>
              <a:rPr lang="cs-CZ" sz="1400" dirty="0"/>
              <a:t> </a:t>
            </a:r>
            <a:endParaRPr lang="en-US" sz="1400" dirty="0"/>
          </a:p>
          <a:p>
            <a:pPr lvl="1"/>
            <a:r>
              <a:rPr lang="en-US" sz="1400" dirty="0"/>
              <a:t> </a:t>
            </a:r>
            <a:r>
              <a:rPr lang="cs-CZ" sz="1400" dirty="0"/>
              <a:t>…a jak se v ní může uplatnit princip vícebarevného značení.</a:t>
            </a:r>
            <a:endParaRPr lang="en-US" sz="1400" dirty="0"/>
          </a:p>
          <a:p>
            <a:pPr>
              <a:buFontTx/>
              <a:buAutoNum type="arabicPeriod"/>
            </a:pPr>
            <a:r>
              <a:rPr lang="cs-CZ" sz="1400" dirty="0"/>
              <a:t>znát základní principy měření a </a:t>
            </a:r>
            <a:r>
              <a:rPr lang="cs-CZ" sz="1400" dirty="0" err="1"/>
              <a:t>sortrování</a:t>
            </a:r>
            <a:r>
              <a:rPr lang="cs-CZ" sz="1400" dirty="0"/>
              <a:t> chromozómů pomocí průtokového </a:t>
            </a:r>
            <a:r>
              <a:rPr lang="cs-CZ" sz="1400" dirty="0" err="1"/>
              <a:t>cytometru</a:t>
            </a:r>
            <a:r>
              <a:rPr lang="cs-CZ" sz="1400" dirty="0"/>
              <a:t>;</a:t>
            </a:r>
            <a:endParaRPr lang="en-US" sz="1400" dirty="0"/>
          </a:p>
          <a:p>
            <a:pPr>
              <a:buFontTx/>
              <a:buAutoNum type="arabicPeriod"/>
            </a:pPr>
            <a:r>
              <a:rPr lang="cs-CZ" sz="1400" dirty="0"/>
              <a:t>mít představu o možných aplikacích průtokové </a:t>
            </a:r>
            <a:r>
              <a:rPr lang="cs-CZ" sz="1400" dirty="0" err="1"/>
              <a:t>cytometrie</a:t>
            </a:r>
            <a:r>
              <a:rPr lang="cs-CZ" sz="1400" dirty="0"/>
              <a:t> v mikrobiologii, hydrobiologii a studiu bezobratlých;</a:t>
            </a:r>
          </a:p>
          <a:p>
            <a:pPr>
              <a:buFontTx/>
              <a:buAutoNum type="arabicPeriod"/>
            </a:pPr>
            <a:r>
              <a:rPr lang="cs-CZ" sz="1400" dirty="0">
                <a:latin typeface="Times New Roman" pitchFamily="18" charset="0"/>
              </a:rPr>
              <a:t>rozumět limitům a principům </a:t>
            </a:r>
            <a:r>
              <a:rPr lang="cs-CZ" sz="1400" i="1" dirty="0" smtClean="0">
                <a:latin typeface="Times New Roman" pitchFamily="18" charset="0"/>
              </a:rPr>
              <a:t>in </a:t>
            </a:r>
            <a:r>
              <a:rPr lang="cs-CZ" sz="1400" i="1" dirty="0" err="1">
                <a:latin typeface="Times New Roman" pitchFamily="18" charset="0"/>
              </a:rPr>
              <a:t>vivo</a:t>
            </a:r>
            <a:r>
              <a:rPr lang="cs-CZ" sz="1400" i="1" dirty="0">
                <a:latin typeface="Times New Roman" pitchFamily="18" charset="0"/>
              </a:rPr>
              <a:t> </a:t>
            </a:r>
            <a:r>
              <a:rPr lang="cs-CZ" sz="1400" dirty="0" smtClean="0">
                <a:latin typeface="Times New Roman" pitchFamily="18" charset="0"/>
              </a:rPr>
              <a:t>průtokové </a:t>
            </a:r>
            <a:r>
              <a:rPr lang="cs-CZ" sz="1400" dirty="0" err="1">
                <a:latin typeface="Times New Roman" pitchFamily="18" charset="0"/>
              </a:rPr>
              <a:t>cytometrie</a:t>
            </a:r>
            <a:r>
              <a:rPr lang="cs-CZ" sz="1400" dirty="0">
                <a:latin typeface="Times New Roman" pitchFamily="18" charset="0"/>
              </a:rPr>
              <a:t>.</a:t>
            </a:r>
            <a:endParaRPr lang="en-US" sz="1400" dirty="0">
              <a:latin typeface="Times New Roman" pitchFamily="18" charset="0"/>
            </a:endParaRPr>
          </a:p>
        </p:txBody>
      </p:sp>
      <p:sp>
        <p:nvSpPr>
          <p:cNvPr id="67589" name="Rectangle 5"/>
          <p:cNvSpPr>
            <a:spLocks noChangeArrowheads="1"/>
          </p:cNvSpPr>
          <p:nvPr/>
        </p:nvSpPr>
        <p:spPr bwMode="auto">
          <a:xfrm>
            <a:off x="7183438" y="6527800"/>
            <a:ext cx="19605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extLst>
      <p:ext uri="{BB962C8B-B14F-4D97-AF65-F5344CB8AC3E}">
        <p14:creationId xmlns:p14="http://schemas.microsoft.com/office/powerpoint/2010/main" val="2512992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sonybiotechnology.com/images/sp6800/Fluorescent_Proteins_and_Fluorochrom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04664"/>
            <a:ext cx="7896250" cy="530553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187624" y="6165304"/>
            <a:ext cx="4572000" cy="461665"/>
          </a:xfrm>
          <a:prstGeom prst="rect">
            <a:avLst/>
          </a:prstGeom>
        </p:spPr>
        <p:txBody>
          <a:bodyPr>
            <a:spAutoFit/>
          </a:bodyPr>
          <a:lstStyle/>
          <a:p>
            <a:r>
              <a:rPr lang="en-US" dirty="0"/>
              <a:t>http://www.sonybiotechnology.com/images/sp6800/Fluorescent_Proteins_and_Fluorochromes.jpg</a:t>
            </a:r>
          </a:p>
        </p:txBody>
      </p:sp>
    </p:spTree>
    <p:extLst>
      <p:ext uri="{BB962C8B-B14F-4D97-AF65-F5344CB8AC3E}">
        <p14:creationId xmlns:p14="http://schemas.microsoft.com/office/powerpoint/2010/main" val="10583145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sah 2"/>
          <p:cNvSpPr>
            <a:spLocks noGrp="1"/>
          </p:cNvSpPr>
          <p:nvPr>
            <p:ph idx="1"/>
          </p:nvPr>
        </p:nvSpPr>
        <p:spPr/>
        <p:txBody>
          <a:bodyPr/>
          <a:lstStyle/>
          <a:p>
            <a:r>
              <a:rPr lang="cs-CZ" altLang="en-US" dirty="0" smtClean="0"/>
              <a:t>Řešení</a:t>
            </a:r>
            <a:r>
              <a:rPr lang="en-US" altLang="en-US" dirty="0" smtClean="0"/>
              <a:t>?</a:t>
            </a:r>
            <a:endParaRPr lang="cs-CZ" altLang="en-US" dirty="0" smtClean="0"/>
          </a:p>
          <a:p>
            <a:pPr marL="457200" lvl="1" indent="0">
              <a:buNone/>
            </a:pPr>
            <a:r>
              <a:rPr lang="en-US" altLang="en-US" dirty="0" smtClean="0"/>
              <a:t>#2</a:t>
            </a:r>
          </a:p>
        </p:txBody>
      </p:sp>
    </p:spTree>
    <p:extLst>
      <p:ext uri="{BB962C8B-B14F-4D97-AF65-F5344CB8AC3E}">
        <p14:creationId xmlns:p14="http://schemas.microsoft.com/office/powerpoint/2010/main" val="16755577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05925"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86257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97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5622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27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2" descr="http://reports.cytobank.org/105/v2/images/image_1.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412875"/>
            <a:ext cx="7265987"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Obdélník 1"/>
          <p:cNvSpPr>
            <a:spLocks noChangeArrowheads="1"/>
          </p:cNvSpPr>
          <p:nvPr/>
        </p:nvSpPr>
        <p:spPr bwMode="auto">
          <a:xfrm>
            <a:off x="2286000" y="3013075"/>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Cells were covalently labeled with a bifunctional compound, maleimido-mono-amide-DOTA (mDOTA). This compound can be loaded with a lanthanide(III) isotope ion, and reacts covalently with cellular thiol groups through the maleimide moiety.</a:t>
            </a:r>
            <a:endParaRPr lang="cs-CZ" altLang="en-US" sz="1200">
              <a:latin typeface="Times" pitchFamily="18" charset="0"/>
            </a:endParaRPr>
          </a:p>
        </p:txBody>
      </p:sp>
    </p:spTree>
    <p:extLst>
      <p:ext uri="{BB962C8B-B14F-4D97-AF65-F5344CB8AC3E}">
        <p14:creationId xmlns:p14="http://schemas.microsoft.com/office/powerpoint/2010/main" val="1629609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37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2" descr="http://reports.cytobank.org/105/v2/images/image_2.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908050"/>
            <a:ext cx="5618162"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bdélník 2"/>
          <p:cNvSpPr>
            <a:spLocks noChangeArrowheads="1"/>
          </p:cNvSpPr>
          <p:nvPr/>
        </p:nvSpPr>
        <p:spPr bwMode="auto">
          <a:xfrm>
            <a:off x="1908175" y="510381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Seven unique lanthanide isotopes were used to generate 128 combinations, enough to barcode each sample in a 96-well plate. The seven lanthanide isotopes, their masses and their locations on the 96-well plate are shown.</a:t>
            </a:r>
            <a:endParaRPr lang="cs-CZ" altLang="en-US" sz="1200">
              <a:latin typeface="Times" pitchFamily="18" charset="0"/>
            </a:endParaRPr>
          </a:p>
        </p:txBody>
      </p:sp>
    </p:spTree>
    <p:extLst>
      <p:ext uri="{BB962C8B-B14F-4D97-AF65-F5344CB8AC3E}">
        <p14:creationId xmlns:p14="http://schemas.microsoft.com/office/powerpoint/2010/main" val="1498866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052513"/>
            <a:ext cx="8101013"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84936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16013" y="476250"/>
            <a:ext cx="7772400" cy="1143000"/>
          </a:xfrm>
        </p:spPr>
        <p:txBody>
          <a:bodyPr/>
          <a:lstStyle/>
          <a:p>
            <a:pPr eaLnBrk="1" hangingPunct="1"/>
            <a:r>
              <a:rPr lang="en-US" altLang="en-US" smtClean="0"/>
              <a:t>Single Cell Mass Cytometry</a:t>
            </a:r>
            <a:endParaRPr lang="cs-CZ" altLang="en-US" smtClean="0"/>
          </a:p>
        </p:txBody>
      </p:sp>
      <p:pic>
        <p:nvPicPr>
          <p:cNvPr id="358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213"/>
            <a:ext cx="914400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6">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5734050"/>
            <a:ext cx="6399212" cy="90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9926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124744"/>
            <a:ext cx="6502382" cy="458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5661248"/>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2686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e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04281" y="3550106"/>
            <a:ext cx="2743583" cy="2743583"/>
          </a:xfrm>
          <a:prstGeom prst="rect">
            <a:avLst/>
          </a:prstGeom>
        </p:spPr>
      </p:pic>
      <p:pic>
        <p:nvPicPr>
          <p:cNvPr id="9" name="MU380.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59351" y="538415"/>
            <a:ext cx="2743583" cy="2743583"/>
          </a:xfrm>
          <a:prstGeom prst="rect">
            <a:avLst/>
          </a:prstGeom>
        </p:spPr>
      </p:pic>
      <p:pic>
        <p:nvPicPr>
          <p:cNvPr id="10" name="GEM+SCH900776.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3484601" y="3550106"/>
            <a:ext cx="2743583" cy="2743583"/>
          </a:xfrm>
          <a:prstGeom prst="rect">
            <a:avLst/>
          </a:prstGeom>
        </p:spPr>
      </p:pic>
      <p:pic>
        <p:nvPicPr>
          <p:cNvPr id="11" name="GEM+MU380.wm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7"/>
          <a:stretch>
            <a:fillRect/>
          </a:stretch>
        </p:blipFill>
        <p:spPr>
          <a:xfrm>
            <a:off x="6370731" y="3550106"/>
            <a:ext cx="2743583" cy="2743583"/>
          </a:xfrm>
          <a:prstGeom prst="rect">
            <a:avLst/>
          </a:prstGeom>
        </p:spPr>
      </p:pic>
      <p:pic>
        <p:nvPicPr>
          <p:cNvPr id="13" name="vehicle2.wmv">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8"/>
          <a:stretch>
            <a:fillRect/>
          </a:stretch>
        </p:blipFill>
        <p:spPr>
          <a:xfrm>
            <a:off x="604280" y="553842"/>
            <a:ext cx="2743583" cy="2743583"/>
          </a:xfrm>
          <a:prstGeom prst="rect">
            <a:avLst/>
          </a:prstGeom>
        </p:spPr>
      </p:pic>
      <p:sp>
        <p:nvSpPr>
          <p:cNvPr id="14" name="TextovéPole 13"/>
          <p:cNvSpPr txBox="1"/>
          <p:nvPr/>
        </p:nvSpPr>
        <p:spPr>
          <a:xfrm>
            <a:off x="859947" y="119614"/>
            <a:ext cx="2232248" cy="369332"/>
          </a:xfrm>
          <a:prstGeom prst="rect">
            <a:avLst/>
          </a:prstGeom>
          <a:noFill/>
        </p:spPr>
        <p:txBody>
          <a:bodyPr wrap="square" rtlCol="0">
            <a:spAutoFit/>
          </a:bodyPr>
          <a:lstStyle/>
          <a:p>
            <a:pPr algn="ctr"/>
            <a:r>
              <a:rPr lang="cs-CZ" dirty="0" smtClean="0"/>
              <a:t>CONTROL</a:t>
            </a:r>
            <a:endParaRPr lang="en-US" dirty="0"/>
          </a:p>
        </p:txBody>
      </p:sp>
      <p:sp>
        <p:nvSpPr>
          <p:cNvPr id="15" name="TextovéPole 14"/>
          <p:cNvSpPr txBox="1"/>
          <p:nvPr/>
        </p:nvSpPr>
        <p:spPr>
          <a:xfrm>
            <a:off x="3740268" y="119614"/>
            <a:ext cx="2232248" cy="369332"/>
          </a:xfrm>
          <a:prstGeom prst="rect">
            <a:avLst/>
          </a:prstGeom>
          <a:noFill/>
        </p:spPr>
        <p:txBody>
          <a:bodyPr wrap="square" rtlCol="0">
            <a:spAutoFit/>
          </a:bodyPr>
          <a:lstStyle/>
          <a:p>
            <a:pPr algn="ctr"/>
            <a:r>
              <a:rPr lang="cs-CZ" dirty="0" smtClean="0"/>
              <a:t>SCH900776</a:t>
            </a:r>
            <a:endParaRPr lang="en-US" dirty="0"/>
          </a:p>
        </p:txBody>
      </p:sp>
      <p:sp>
        <p:nvSpPr>
          <p:cNvPr id="16" name="TextovéPole 15"/>
          <p:cNvSpPr txBox="1"/>
          <p:nvPr/>
        </p:nvSpPr>
        <p:spPr>
          <a:xfrm>
            <a:off x="6615018" y="119614"/>
            <a:ext cx="2232248" cy="369332"/>
          </a:xfrm>
          <a:prstGeom prst="rect">
            <a:avLst/>
          </a:prstGeom>
          <a:noFill/>
        </p:spPr>
        <p:txBody>
          <a:bodyPr wrap="square" rtlCol="0">
            <a:spAutoFit/>
          </a:bodyPr>
          <a:lstStyle/>
          <a:p>
            <a:pPr algn="ctr"/>
            <a:r>
              <a:rPr lang="cs-CZ" dirty="0" smtClean="0"/>
              <a:t>MU380</a:t>
            </a:r>
            <a:endParaRPr lang="en-US" dirty="0"/>
          </a:p>
        </p:txBody>
      </p:sp>
      <p:sp>
        <p:nvSpPr>
          <p:cNvPr id="17" name="TextovéPole 16"/>
          <p:cNvSpPr txBox="1"/>
          <p:nvPr/>
        </p:nvSpPr>
        <p:spPr>
          <a:xfrm rot="16200000">
            <a:off x="-823954" y="1535449"/>
            <a:ext cx="2232248" cy="369332"/>
          </a:xfrm>
          <a:prstGeom prst="rect">
            <a:avLst/>
          </a:prstGeom>
          <a:noFill/>
        </p:spPr>
        <p:txBody>
          <a:bodyPr wrap="square" rtlCol="0">
            <a:spAutoFit/>
          </a:bodyPr>
          <a:lstStyle/>
          <a:p>
            <a:pPr algn="ctr"/>
            <a:r>
              <a:rPr lang="cs-CZ" dirty="0" smtClean="0"/>
              <a:t>VEHICLE</a:t>
            </a:r>
            <a:endParaRPr lang="en-US" dirty="0"/>
          </a:p>
        </p:txBody>
      </p:sp>
      <p:sp>
        <p:nvSpPr>
          <p:cNvPr id="18" name="TextovéPole 17"/>
          <p:cNvSpPr txBox="1"/>
          <p:nvPr/>
        </p:nvSpPr>
        <p:spPr>
          <a:xfrm rot="16200000">
            <a:off x="-823955" y="4737231"/>
            <a:ext cx="2232248" cy="369332"/>
          </a:xfrm>
          <a:prstGeom prst="rect">
            <a:avLst/>
          </a:prstGeom>
          <a:noFill/>
        </p:spPr>
        <p:txBody>
          <a:bodyPr wrap="square" rtlCol="0">
            <a:spAutoFit/>
          </a:bodyPr>
          <a:lstStyle/>
          <a:p>
            <a:pPr algn="ctr"/>
            <a:r>
              <a:rPr lang="cs-CZ" dirty="0" smtClean="0"/>
              <a:t>GEMCITABINE</a:t>
            </a:r>
            <a:endParaRPr lang="en-US" dirty="0"/>
          </a:p>
        </p:txBody>
      </p:sp>
      <p:pic>
        <p:nvPicPr>
          <p:cNvPr id="19" name="SCH900776_2.wmv">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19"/>
          <a:stretch>
            <a:fillRect/>
          </a:stretch>
        </p:blipFill>
        <p:spPr>
          <a:xfrm>
            <a:off x="3484601" y="553841"/>
            <a:ext cx="2743583" cy="2743583"/>
          </a:xfrm>
          <a:prstGeom prst="rect">
            <a:avLst/>
          </a:prstGeom>
        </p:spPr>
      </p:pic>
    </p:spTree>
    <p:extLst>
      <p:ext uri="{BB962C8B-B14F-4D97-AF65-F5344CB8AC3E}">
        <p14:creationId xmlns:p14="http://schemas.microsoft.com/office/powerpoint/2010/main" val="45482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0" fill="hold"/>
                                        <p:tgtEl>
                                          <p:spTgt spid="13"/>
                                        </p:tgtEl>
                                      </p:cBhvr>
                                    </p:cmd>
                                  </p:childTnLst>
                                </p:cTn>
                              </p:par>
                              <p:par>
                                <p:cTn id="7" presetID="1" presetClass="mediacall" presetSubtype="0" fill="hold" nodeType="withEffect">
                                  <p:stCondLst>
                                    <p:cond delay="0"/>
                                  </p:stCondLst>
                                  <p:childTnLst>
                                    <p:cmd type="call" cmd="playFrom(0.0)">
                                      <p:cBhvr>
                                        <p:cTn id="8" dur="11550" fill="hold"/>
                                        <p:tgtEl>
                                          <p:spTgt spid="19"/>
                                        </p:tgtEl>
                                      </p:cBhvr>
                                    </p:cmd>
                                  </p:childTnLst>
                                </p:cTn>
                              </p:par>
                              <p:par>
                                <p:cTn id="9" presetID="1" presetClass="mediacall" presetSubtype="0" fill="hold" nodeType="withEffect">
                                  <p:stCondLst>
                                    <p:cond delay="0"/>
                                  </p:stCondLst>
                                  <p:childTnLst>
                                    <p:cmd type="call" cmd="playFrom(0.0)">
                                      <p:cBhvr>
                                        <p:cTn id="10" dur="11550" fill="hold"/>
                                        <p:tgtEl>
                                          <p:spTgt spid="9"/>
                                        </p:tgtEl>
                                      </p:cBhvr>
                                    </p:cmd>
                                  </p:childTnLst>
                                </p:cTn>
                              </p:par>
                              <p:par>
                                <p:cTn id="11" presetID="1" presetClass="mediacall" presetSubtype="0" fill="hold" nodeType="withEffect">
                                  <p:stCondLst>
                                    <p:cond delay="0"/>
                                  </p:stCondLst>
                                  <p:childTnLst>
                                    <p:cmd type="call" cmd="playFrom(0.0)">
                                      <p:cBhvr>
                                        <p:cTn id="12" dur="11550" fill="hold"/>
                                        <p:tgtEl>
                                          <p:spTgt spid="7"/>
                                        </p:tgtEl>
                                      </p:cBhvr>
                                    </p:cmd>
                                  </p:childTnLst>
                                </p:cTn>
                              </p:par>
                              <p:par>
                                <p:cTn id="13" presetID="1" presetClass="mediacall" presetSubtype="0" fill="hold" nodeType="withEffect">
                                  <p:stCondLst>
                                    <p:cond delay="0"/>
                                  </p:stCondLst>
                                  <p:childTnLst>
                                    <p:cmd type="call" cmd="playFrom(0.0)">
                                      <p:cBhvr>
                                        <p:cTn id="14" dur="11550" fill="hold"/>
                                        <p:tgtEl>
                                          <p:spTgt spid="10"/>
                                        </p:tgtEl>
                                      </p:cBhvr>
                                    </p:cmd>
                                  </p:childTnLst>
                                </p:cTn>
                              </p:par>
                              <p:par>
                                <p:cTn id="15" presetID="1" presetClass="mediacall" presetSubtype="0" fill="hold" nodeType="withEffect">
                                  <p:stCondLst>
                                    <p:cond delay="0"/>
                                  </p:stCondLst>
                                  <p:childTnLst>
                                    <p:cmd type="call" cmd="playFrom(0.0)">
                                      <p:cBhvr>
                                        <p:cTn id="16" dur="115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
                </p:tgtEl>
              </p:cMediaNode>
            </p:video>
            <p:video>
              <p:cMediaNode vol="80000">
                <p:cTn id="18" repeatCount="indefinite" fill="hold" display="0">
                  <p:stCondLst>
                    <p:cond delay="indefinite"/>
                  </p:stCondLst>
                </p:cTn>
                <p:tgtEl>
                  <p:spTgt spid="9"/>
                </p:tgtEl>
              </p:cMediaNode>
            </p:video>
            <p:video>
              <p:cMediaNode vol="80000">
                <p:cTn id="19" repeatCount="indefinite" fill="hold" display="0">
                  <p:stCondLst>
                    <p:cond delay="indefinite"/>
                  </p:stCondLst>
                </p:cTn>
                <p:tgtEl>
                  <p:spTgt spid="10"/>
                </p:tgtEl>
              </p:cMediaNode>
            </p:video>
            <p:video>
              <p:cMediaNode vol="80000">
                <p:cTn id="20" repeatCount="indefinite" fill="hold" display="0">
                  <p:stCondLst>
                    <p:cond delay="indefinite"/>
                  </p:stCondLst>
                </p:cTn>
                <p:tgtEl>
                  <p:spTgt spid="11"/>
                </p:tgtEl>
              </p:cMediaNode>
            </p:video>
            <p:video>
              <p:cMediaNode vol="80000">
                <p:cTn id="21" repeatCount="indefinite" fill="hold" display="0">
                  <p:stCondLst>
                    <p:cond delay="indefinite"/>
                  </p:stCondLst>
                </p:cTn>
                <p:tgtEl>
                  <p:spTgt spid="13"/>
                </p:tgtEl>
              </p:cMediaNode>
            </p:video>
            <p:video>
              <p:cMediaNode vol="80000">
                <p:cTn id="22" repeatCount="indefinite" fill="hold" display="0">
                  <p:stCondLst>
                    <p:cond delay="indefinite"/>
                  </p:stCondLst>
                </p:cTn>
                <p:tgtEl>
                  <p:spTgt spid="1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39275" cy="69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9666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504" y="332656"/>
            <a:ext cx="8014009" cy="5551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5779476"/>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868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945" y="836712"/>
            <a:ext cx="5527483" cy="4703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778901"/>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99259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16632"/>
            <a:ext cx="7079338" cy="5290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5661248"/>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71382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Vizualizace dat a intepretace dat</a:t>
            </a:r>
            <a:endParaRPr lang="en-US" dirty="0"/>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22" y="1358230"/>
            <a:ext cx="3789691" cy="4879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971600" y="6237312"/>
            <a:ext cx="6120680" cy="646331"/>
          </a:xfrm>
          <a:prstGeom prst="rect">
            <a:avLst/>
          </a:prstGeom>
        </p:spPr>
        <p:txBody>
          <a:bodyPr wrap="square">
            <a:spAutoFit/>
          </a:bodyPr>
          <a:lstStyle/>
          <a:p>
            <a:r>
              <a:rPr lang="en-US" dirty="0" err="1"/>
              <a:t>Herzenberg</a:t>
            </a:r>
            <a:r>
              <a:rPr lang="en-US" dirty="0"/>
              <a:t> LA, Tung J, Moore WA, </a:t>
            </a:r>
            <a:r>
              <a:rPr lang="en-US" dirty="0" err="1"/>
              <a:t>Herzenberg</a:t>
            </a:r>
            <a:r>
              <a:rPr lang="en-US" dirty="0"/>
              <a:t> LA, Parks DR (2006) Interpreting flow cytometry data: a guide for the perplexed. </a:t>
            </a:r>
            <a:r>
              <a:rPr lang="en-US" i="1" dirty="0"/>
              <a:t>Nat </a:t>
            </a:r>
            <a:r>
              <a:rPr lang="en-US" i="1" dirty="0" err="1"/>
              <a:t>Immunol</a:t>
            </a:r>
            <a:r>
              <a:rPr lang="en-US" i="1" dirty="0"/>
              <a:t> </a:t>
            </a:r>
            <a:r>
              <a:rPr lang="en-US" b="1" i="1" dirty="0"/>
              <a:t>7: 681-685</a:t>
            </a:r>
          </a:p>
          <a:p>
            <a:endParaRPr lang="en-US" dirty="0"/>
          </a:p>
        </p:txBody>
      </p:sp>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916" y="3436590"/>
            <a:ext cx="4405560" cy="280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1914" y="1358228"/>
            <a:ext cx="1973563" cy="1905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96431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764704"/>
            <a:ext cx="5112618" cy="486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971600" y="6237312"/>
            <a:ext cx="6120680" cy="646331"/>
          </a:xfrm>
          <a:prstGeom prst="rect">
            <a:avLst/>
          </a:prstGeom>
        </p:spPr>
        <p:txBody>
          <a:bodyPr wrap="square">
            <a:spAutoFit/>
          </a:bodyPr>
          <a:lstStyle/>
          <a:p>
            <a:r>
              <a:rPr lang="en-US" dirty="0" err="1"/>
              <a:t>Herzenberg</a:t>
            </a:r>
            <a:r>
              <a:rPr lang="en-US" dirty="0"/>
              <a:t> LA, Tung J, Moore WA, </a:t>
            </a:r>
            <a:r>
              <a:rPr lang="en-US" dirty="0" err="1"/>
              <a:t>Herzenberg</a:t>
            </a:r>
            <a:r>
              <a:rPr lang="en-US" dirty="0"/>
              <a:t> LA, Parks DR (2006) Interpreting flow cytometry data: a guide for the perplexed. </a:t>
            </a:r>
            <a:r>
              <a:rPr lang="en-US" i="1" dirty="0"/>
              <a:t>Nat </a:t>
            </a:r>
            <a:r>
              <a:rPr lang="en-US" i="1" dirty="0" err="1"/>
              <a:t>Immunol</a:t>
            </a:r>
            <a:r>
              <a:rPr lang="en-US" i="1" dirty="0"/>
              <a:t> </a:t>
            </a:r>
            <a:r>
              <a:rPr lang="en-US" b="1" i="1" dirty="0"/>
              <a:t>7: 681-685</a:t>
            </a:r>
          </a:p>
          <a:p>
            <a:endParaRPr lang="en-US" dirty="0"/>
          </a:p>
        </p:txBody>
      </p:sp>
    </p:spTree>
    <p:extLst>
      <p:ext uri="{BB962C8B-B14F-4D97-AF65-F5344CB8AC3E}">
        <p14:creationId xmlns:p14="http://schemas.microsoft.com/office/powerpoint/2010/main" val="2197857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Gating</a:t>
            </a:r>
            <a:r>
              <a:rPr lang="cs-CZ" dirty="0" smtClean="0"/>
              <a:t> a kontrola kvality</a:t>
            </a:r>
            <a:endParaRPr lang="en-US" dirty="0"/>
          </a:p>
        </p:txBody>
      </p:sp>
      <p:pic>
        <p:nvPicPr>
          <p:cNvPr id="79874" name="Picture 2" descr="Figure_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010" y="2852936"/>
            <a:ext cx="5953125" cy="210502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331640" y="1628800"/>
            <a:ext cx="3842070" cy="1015663"/>
          </a:xfrm>
          <a:prstGeom prst="rect">
            <a:avLst/>
          </a:prstGeom>
          <a:noFill/>
        </p:spPr>
        <p:txBody>
          <a:bodyPr wrap="square" rtlCol="0">
            <a:spAutoFit/>
          </a:bodyPr>
          <a:lstStyle/>
          <a:p>
            <a:pPr marL="228600" indent="-228600">
              <a:buAutoNum type="arabicParenR"/>
            </a:pPr>
            <a:r>
              <a:rPr lang="cs-CZ" sz="2000" dirty="0" err="1" smtClean="0"/>
              <a:t>Singlets</a:t>
            </a:r>
            <a:endParaRPr lang="cs-CZ" sz="2000" dirty="0" smtClean="0"/>
          </a:p>
          <a:p>
            <a:pPr marL="228600" indent="-228600">
              <a:buAutoNum type="arabicParenR"/>
            </a:pPr>
            <a:r>
              <a:rPr lang="cs-CZ" sz="2000" dirty="0" err="1" smtClean="0"/>
              <a:t>Time</a:t>
            </a:r>
            <a:endParaRPr lang="cs-CZ" sz="2000" dirty="0" smtClean="0"/>
          </a:p>
          <a:p>
            <a:pPr marL="228600" indent="-228600">
              <a:buAutoNum type="arabicParenR"/>
            </a:pPr>
            <a:r>
              <a:rPr lang="cs-CZ" sz="2000" dirty="0" err="1" smtClean="0"/>
              <a:t>viabilita</a:t>
            </a:r>
            <a:endParaRPr lang="en-US" sz="2000" dirty="0"/>
          </a:p>
        </p:txBody>
      </p:sp>
      <p:sp>
        <p:nvSpPr>
          <p:cNvPr id="5" name="Obdélník 4"/>
          <p:cNvSpPr/>
          <p:nvPr/>
        </p:nvSpPr>
        <p:spPr>
          <a:xfrm>
            <a:off x="1344458" y="5661248"/>
            <a:ext cx="7331998" cy="276999"/>
          </a:xfrm>
          <a:prstGeom prst="rect">
            <a:avLst/>
          </a:prstGeom>
        </p:spPr>
        <p:txBody>
          <a:bodyPr wrap="square">
            <a:spAutoFit/>
          </a:bodyPr>
          <a:lstStyle/>
          <a:p>
            <a:r>
              <a:rPr lang="en-US" dirty="0"/>
              <a:t>http://expertcytometry.com/3-flow-cytometry-gates-that-will-improve-the-accuracy-of-your-facs-data-analysis/</a:t>
            </a:r>
          </a:p>
        </p:txBody>
      </p:sp>
    </p:spTree>
    <p:extLst>
      <p:ext uri="{BB962C8B-B14F-4D97-AF65-F5344CB8AC3E}">
        <p14:creationId xmlns:p14="http://schemas.microsoft.com/office/powerpoint/2010/main" val="6365739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187624" y="6237312"/>
            <a:ext cx="4572000" cy="461665"/>
          </a:xfrm>
          <a:prstGeom prst="rect">
            <a:avLst/>
          </a:prstGeom>
        </p:spPr>
        <p:txBody>
          <a:bodyPr>
            <a:spAutoFit/>
          </a:bodyPr>
          <a:lstStyle/>
          <a:p>
            <a:r>
              <a:rPr lang="en-US" dirty="0"/>
              <a:t>http://expertcytometry.com/6-flow-cytometry-gating-tips-that-most-scientists-forget/</a:t>
            </a:r>
          </a:p>
        </p:txBody>
      </p:sp>
      <p:pic>
        <p:nvPicPr>
          <p:cNvPr id="80898" name="Picture 2" descr="Screen Shot 2014-06-06 at 5.43.45 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533" y="3501008"/>
            <a:ext cx="4032448" cy="2210380"/>
          </a:xfrm>
          <a:prstGeom prst="rect">
            <a:avLst/>
          </a:prstGeom>
          <a:noFill/>
          <a:extLst>
            <a:ext uri="{909E8E84-426E-40DD-AFC4-6F175D3DCCD1}">
              <a14:hiddenFill xmlns:a14="http://schemas.microsoft.com/office/drawing/2010/main">
                <a:solidFill>
                  <a:srgbClr val="FFFFFF"/>
                </a:solidFill>
              </a14:hiddenFill>
            </a:ext>
          </a:extLst>
        </p:spPr>
      </p:pic>
      <p:pic>
        <p:nvPicPr>
          <p:cNvPr id="80900" name="Picture 4" descr="Screen Shot 2014-06-06 at 5.45.11 P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293" y="764704"/>
            <a:ext cx="5124450" cy="2476501"/>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p:cNvSpPr>
            <a:spLocks noGrp="1"/>
          </p:cNvSpPr>
          <p:nvPr>
            <p:ph type="title"/>
          </p:nvPr>
        </p:nvSpPr>
        <p:spPr>
          <a:xfrm>
            <a:off x="1163940" y="181241"/>
            <a:ext cx="7772400" cy="595536"/>
          </a:xfrm>
        </p:spPr>
        <p:txBody>
          <a:bodyPr/>
          <a:lstStyle/>
          <a:p>
            <a:r>
              <a:rPr lang="cs-CZ" dirty="0" err="1" smtClean="0"/>
              <a:t>Gating</a:t>
            </a:r>
            <a:r>
              <a:rPr lang="cs-CZ" dirty="0" smtClean="0"/>
              <a:t> a kontrola kvality</a:t>
            </a:r>
            <a:endParaRPr lang="en-US" dirty="0"/>
          </a:p>
        </p:txBody>
      </p:sp>
    </p:spTree>
    <p:extLst>
      <p:ext uri="{BB962C8B-B14F-4D97-AF65-F5344CB8AC3E}">
        <p14:creationId xmlns:p14="http://schemas.microsoft.com/office/powerpoint/2010/main" val="33726010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reen Shot 2014-06-06 at 5.46.07 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490" y="1537495"/>
            <a:ext cx="4793543" cy="262328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174804" y="6501743"/>
            <a:ext cx="6624736" cy="276999"/>
          </a:xfrm>
          <a:prstGeom prst="rect">
            <a:avLst/>
          </a:prstGeom>
        </p:spPr>
        <p:txBody>
          <a:bodyPr wrap="square">
            <a:spAutoFit/>
          </a:bodyPr>
          <a:lstStyle/>
          <a:p>
            <a:r>
              <a:rPr lang="en-US" dirty="0"/>
              <a:t>http://expertcytometry.com/6-flow-cytometry-gating-tips-that-most-scientists-forget/</a:t>
            </a:r>
          </a:p>
        </p:txBody>
      </p:sp>
      <p:cxnSp>
        <p:nvCxnSpPr>
          <p:cNvPr id="9" name="Přímá spojnice 8"/>
          <p:cNvCxnSpPr/>
          <p:nvPr/>
        </p:nvCxnSpPr>
        <p:spPr bwMode="auto">
          <a:xfrm>
            <a:off x="1763688" y="2636912"/>
            <a:ext cx="1584176"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Přímá spojnice 12"/>
          <p:cNvCxnSpPr/>
          <p:nvPr/>
        </p:nvCxnSpPr>
        <p:spPr bwMode="auto">
          <a:xfrm>
            <a:off x="4175448" y="2636912"/>
            <a:ext cx="1584176"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Skupina 14"/>
          <p:cNvGrpSpPr/>
          <p:nvPr/>
        </p:nvGrpSpPr>
        <p:grpSpPr>
          <a:xfrm>
            <a:off x="3620100" y="1592796"/>
            <a:ext cx="2139525" cy="2162604"/>
            <a:chOff x="3203848" y="1507784"/>
            <a:chExt cx="3255967" cy="3504910"/>
          </a:xfrm>
        </p:grpSpPr>
        <p:sp>
          <p:nvSpPr>
            <p:cNvPr id="7" name="Obdélník 6"/>
            <p:cNvSpPr/>
            <p:nvPr/>
          </p:nvSpPr>
          <p:spPr bwMode="auto">
            <a:xfrm>
              <a:off x="3203848" y="4077072"/>
              <a:ext cx="3168352" cy="72008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pitchFamily="18" charset="0"/>
              </a:endParaRPr>
            </a:p>
          </p:txBody>
        </p:sp>
        <p:sp>
          <p:nvSpPr>
            <p:cNvPr id="14" name="Obdélník 13"/>
            <p:cNvSpPr/>
            <p:nvPr/>
          </p:nvSpPr>
          <p:spPr bwMode="auto">
            <a:xfrm>
              <a:off x="3203848" y="1507784"/>
              <a:ext cx="3255967" cy="350491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pitchFamily="18" charset="0"/>
              </a:endParaRPr>
            </a:p>
          </p:txBody>
        </p:sp>
      </p:grpSp>
      <p:sp>
        <p:nvSpPr>
          <p:cNvPr id="16" name="Nadpis 1"/>
          <p:cNvSpPr>
            <a:spLocks noGrp="1"/>
          </p:cNvSpPr>
          <p:nvPr>
            <p:ph type="title"/>
          </p:nvPr>
        </p:nvSpPr>
        <p:spPr>
          <a:xfrm>
            <a:off x="1173163" y="457200"/>
            <a:ext cx="7772400" cy="1143000"/>
          </a:xfrm>
        </p:spPr>
        <p:txBody>
          <a:bodyPr/>
          <a:lstStyle/>
          <a:p>
            <a:r>
              <a:rPr lang="cs-CZ" dirty="0" err="1" smtClean="0"/>
              <a:t>Gating</a:t>
            </a:r>
            <a:r>
              <a:rPr lang="cs-CZ" dirty="0" smtClean="0"/>
              <a:t> a kontrola nastavení</a:t>
            </a:r>
            <a:endParaRPr lang="en-US" dirty="0"/>
          </a:p>
        </p:txBody>
      </p:sp>
      <p:sp>
        <p:nvSpPr>
          <p:cNvPr id="2" name="TextovéPole 1"/>
          <p:cNvSpPr txBox="1"/>
          <p:nvPr/>
        </p:nvSpPr>
        <p:spPr>
          <a:xfrm>
            <a:off x="1246812" y="3893899"/>
            <a:ext cx="6480720" cy="276999"/>
          </a:xfrm>
          <a:prstGeom prst="rect">
            <a:avLst/>
          </a:prstGeom>
          <a:noFill/>
        </p:spPr>
        <p:txBody>
          <a:bodyPr wrap="square" rtlCol="0">
            <a:spAutoFit/>
          </a:bodyPr>
          <a:lstStyle/>
          <a:p>
            <a:r>
              <a:rPr lang="cs-CZ" dirty="0" smtClean="0"/>
              <a:t>FMO </a:t>
            </a:r>
            <a:r>
              <a:rPr lang="en-US" dirty="0" smtClean="0"/>
              <a:t>~ Fluorescence </a:t>
            </a:r>
            <a:r>
              <a:rPr lang="en-US" dirty="0"/>
              <a:t>M</a:t>
            </a:r>
            <a:r>
              <a:rPr lang="en-US" dirty="0" smtClean="0"/>
              <a:t>ines </a:t>
            </a:r>
            <a:r>
              <a:rPr lang="en-US" dirty="0"/>
              <a:t>O</a:t>
            </a:r>
            <a:r>
              <a:rPr lang="en-US" dirty="0" smtClean="0"/>
              <a:t>ne</a:t>
            </a:r>
            <a:endParaRPr lang="en-US" dirty="0"/>
          </a:p>
        </p:txBody>
      </p:sp>
      <p:pic>
        <p:nvPicPr>
          <p:cNvPr id="76802" name="Picture 2" descr="Fluorescence Minus One | Expert Cytometry | Fluorescence Assisted Cell Sor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405" y="4514361"/>
            <a:ext cx="3675288" cy="1156354"/>
          </a:xfrm>
          <a:prstGeom prst="rect">
            <a:avLst/>
          </a:prstGeom>
          <a:noFill/>
          <a:extLst>
            <a:ext uri="{909E8E84-426E-40DD-AFC4-6F175D3DCCD1}">
              <a14:hiddenFill xmlns:a14="http://schemas.microsoft.com/office/drawing/2010/main">
                <a:solidFill>
                  <a:srgbClr val="FFFFFF"/>
                </a:solidFill>
              </a14:hiddenFill>
            </a:ext>
          </a:extLst>
        </p:spPr>
      </p:pic>
      <p:pic>
        <p:nvPicPr>
          <p:cNvPr id="76804" name="Picture 4" descr="Figure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318" y="4160776"/>
            <a:ext cx="4274087" cy="1993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86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680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680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268759"/>
            <a:ext cx="7905395" cy="4740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Nadpis 1"/>
          <p:cNvSpPr>
            <a:spLocks noGrp="1"/>
          </p:cNvSpPr>
          <p:nvPr>
            <p:ph type="title"/>
          </p:nvPr>
        </p:nvSpPr>
        <p:spPr>
          <a:xfrm>
            <a:off x="1181534" y="260648"/>
            <a:ext cx="7772400" cy="1143000"/>
          </a:xfrm>
        </p:spPr>
        <p:txBody>
          <a:bodyPr/>
          <a:lstStyle/>
          <a:p>
            <a:r>
              <a:rPr lang="cs-CZ" dirty="0" err="1" smtClean="0"/>
              <a:t>Gating</a:t>
            </a:r>
            <a:r>
              <a:rPr lang="cs-CZ" dirty="0" smtClean="0"/>
              <a:t> – příklad hodnocení</a:t>
            </a:r>
            <a:endParaRPr lang="en-US" dirty="0"/>
          </a:p>
        </p:txBody>
      </p:sp>
    </p:spTree>
    <p:extLst>
      <p:ext uri="{BB962C8B-B14F-4D97-AF65-F5344CB8AC3E}">
        <p14:creationId xmlns:p14="http://schemas.microsoft.com/office/powerpoint/2010/main" val="8107889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1173163" y="188913"/>
            <a:ext cx="7772400" cy="1143000"/>
          </a:xfrm>
        </p:spPr>
        <p:txBody>
          <a:bodyPr/>
          <a:lstStyle/>
          <a:p>
            <a:pPr eaLnBrk="1" hangingPunct="1"/>
            <a:r>
              <a:rPr lang="cs-CZ" altLang="en-US" sz="4000" smtClean="0"/>
              <a:t>Kompenzace f</a:t>
            </a:r>
            <a:r>
              <a:rPr lang="en-US" altLang="en-US" sz="4000" smtClean="0"/>
              <a:t>luorescen</a:t>
            </a:r>
            <a:r>
              <a:rPr lang="cs-CZ" altLang="en-US" sz="4000" smtClean="0"/>
              <a:t>čního  signálu</a:t>
            </a:r>
          </a:p>
        </p:txBody>
      </p:sp>
      <p:sp>
        <p:nvSpPr>
          <p:cNvPr id="161795" name="Rectangle 3"/>
          <p:cNvSpPr>
            <a:spLocks noGrp="1" noChangeArrowheads="1"/>
          </p:cNvSpPr>
          <p:nvPr>
            <p:ph type="body" idx="1"/>
          </p:nvPr>
        </p:nvSpPr>
        <p:spPr/>
        <p:txBody>
          <a:bodyPr/>
          <a:lstStyle/>
          <a:p>
            <a:pPr eaLnBrk="1" hangingPunct="1"/>
            <a:endParaRPr lang="en-US" altLang="en-US" smtClean="0"/>
          </a:p>
        </p:txBody>
      </p:sp>
      <p:pic>
        <p:nvPicPr>
          <p:cNvPr id="161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449388"/>
            <a:ext cx="5462588" cy="540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99924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cs-CZ" altLang="en-US" dirty="0" smtClean="0"/>
              <a:t>Vitální analýza buněčných funkcí </a:t>
            </a:r>
          </a:p>
        </p:txBody>
      </p:sp>
      <p:sp>
        <p:nvSpPr>
          <p:cNvPr id="65539" name="Rectangle 3"/>
          <p:cNvSpPr>
            <a:spLocks noGrp="1" noChangeArrowheads="1"/>
          </p:cNvSpPr>
          <p:nvPr>
            <p:ph type="body" idx="1"/>
          </p:nvPr>
        </p:nvSpPr>
        <p:spPr/>
        <p:txBody>
          <a:bodyPr/>
          <a:lstStyle/>
          <a:p>
            <a:pPr eaLnBrk="1" hangingPunct="1"/>
            <a:r>
              <a:rPr lang="cs-CZ" altLang="en-US" dirty="0" smtClean="0"/>
              <a:t>Průtoková </a:t>
            </a:r>
            <a:r>
              <a:rPr lang="cs-CZ" altLang="en-US" dirty="0" err="1" smtClean="0"/>
              <a:t>cytometrie</a:t>
            </a:r>
            <a:r>
              <a:rPr lang="cs-CZ" altLang="en-US" dirty="0" smtClean="0"/>
              <a:t> umožňuje vícebarevnou vitální analýzu buněk</a:t>
            </a:r>
          </a:p>
          <a:p>
            <a:pPr lvl="1" eaLnBrk="1" hangingPunct="1"/>
            <a:r>
              <a:rPr lang="cs-CZ" altLang="en-US" dirty="0" smtClean="0"/>
              <a:t>intracelulární koncentrace iontů, </a:t>
            </a:r>
          </a:p>
          <a:p>
            <a:pPr lvl="1" eaLnBrk="1" hangingPunct="1"/>
            <a:r>
              <a:rPr lang="cs-CZ" altLang="en-US" dirty="0" smtClean="0"/>
              <a:t>pH, </a:t>
            </a:r>
          </a:p>
          <a:p>
            <a:pPr lvl="1" eaLnBrk="1" hangingPunct="1"/>
            <a:r>
              <a:rPr lang="cs-CZ" altLang="en-US" dirty="0" smtClean="0"/>
              <a:t>produkce reaktivních skupin,</a:t>
            </a:r>
          </a:p>
          <a:p>
            <a:pPr lvl="1" eaLnBrk="1" hangingPunct="1"/>
            <a:r>
              <a:rPr lang="cs-CZ" altLang="en-US" dirty="0" smtClean="0"/>
              <a:t>životnost</a:t>
            </a:r>
          </a:p>
          <a:p>
            <a:pPr eaLnBrk="1" hangingPunct="1"/>
            <a:endParaRPr lang="cs-CZ" altLang="en-US"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173163" y="-100013"/>
            <a:ext cx="7772400" cy="1143001"/>
          </a:xfrm>
        </p:spPr>
        <p:txBody>
          <a:bodyPr/>
          <a:lstStyle/>
          <a:p>
            <a:pPr eaLnBrk="1" hangingPunct="1"/>
            <a:r>
              <a:rPr lang="cs-CZ" altLang="en-US" smtClean="0"/>
              <a:t>Detekce viability</a:t>
            </a:r>
          </a:p>
        </p:txBody>
      </p:sp>
      <p:sp>
        <p:nvSpPr>
          <p:cNvPr id="66563" name="Rectangle 3"/>
          <p:cNvSpPr>
            <a:spLocks noGrp="1" noChangeArrowheads="1"/>
          </p:cNvSpPr>
          <p:nvPr>
            <p:ph type="body" idx="1"/>
          </p:nvPr>
        </p:nvSpPr>
        <p:spPr>
          <a:xfrm>
            <a:off x="1187450" y="927100"/>
            <a:ext cx="7772400" cy="4114800"/>
          </a:xfrm>
        </p:spPr>
        <p:txBody>
          <a:bodyPr/>
          <a:lstStyle/>
          <a:p>
            <a:pPr eaLnBrk="1" hangingPunct="1">
              <a:lnSpc>
                <a:spcPct val="80000"/>
              </a:lnSpc>
            </a:pPr>
            <a:r>
              <a:rPr lang="cs-CZ" altLang="en-US" sz="2000" smtClean="0"/>
              <a:t>jedna z nejjednodušších analýz</a:t>
            </a:r>
          </a:p>
          <a:p>
            <a:pPr eaLnBrk="1" hangingPunct="1">
              <a:lnSpc>
                <a:spcPct val="80000"/>
              </a:lnSpc>
            </a:pPr>
            <a:r>
              <a:rPr lang="cs-CZ" altLang="en-US" sz="2000" smtClean="0"/>
              <a:t>funguje na principu:</a:t>
            </a:r>
          </a:p>
          <a:p>
            <a:pPr lvl="1" eaLnBrk="1" hangingPunct="1">
              <a:lnSpc>
                <a:spcPct val="80000"/>
              </a:lnSpc>
            </a:pPr>
            <a:r>
              <a:rPr lang="cs-CZ" altLang="en-US" sz="1800" smtClean="0"/>
              <a:t>detekce membránové integrity - neprůchodnosti některých fluorescenčních značek cytoplazmatickou membránou živých buněk </a:t>
            </a:r>
            <a:r>
              <a:rPr lang="cs-CZ" altLang="en-US" sz="1800" b="1" smtClean="0"/>
              <a:t>– propidium iodide, ethidium bromide, 7-amino actinomycin D</a:t>
            </a:r>
          </a:p>
          <a:p>
            <a:pPr lvl="1" eaLnBrk="1" hangingPunct="1">
              <a:lnSpc>
                <a:spcPct val="80000"/>
              </a:lnSpc>
            </a:pPr>
            <a:endParaRPr lang="cs-CZ" altLang="en-US" sz="1800" smtClean="0"/>
          </a:p>
          <a:p>
            <a:pPr lvl="1" eaLnBrk="1" hangingPunct="1">
              <a:lnSpc>
                <a:spcPct val="80000"/>
              </a:lnSpc>
            </a:pPr>
            <a:r>
              <a:rPr lang="cs-CZ" altLang="en-US" sz="1800" smtClean="0"/>
              <a:t>detekce fyziologického stavu buněk – použití fluorescenčních značek barvících pouze živé buňky </a:t>
            </a:r>
            <a:r>
              <a:rPr lang="cs-CZ" altLang="en-US" sz="1800" b="1" smtClean="0"/>
              <a:t>- Rhodamine-123, Calcein-AM</a:t>
            </a:r>
          </a:p>
          <a:p>
            <a:pPr lvl="1" eaLnBrk="1" hangingPunct="1">
              <a:lnSpc>
                <a:spcPct val="80000"/>
              </a:lnSpc>
            </a:pPr>
            <a:endParaRPr lang="cs-CZ" altLang="en-US" sz="1800" b="1" smtClean="0"/>
          </a:p>
          <a:p>
            <a:pPr eaLnBrk="1" hangingPunct="1">
              <a:lnSpc>
                <a:spcPct val="80000"/>
              </a:lnSpc>
            </a:pPr>
            <a:r>
              <a:rPr lang="cs-CZ" altLang="en-US" sz="2000" b="1" smtClean="0"/>
              <a:t>ethidium monoazide</a:t>
            </a:r>
            <a:r>
              <a:rPr lang="cs-CZ" altLang="en-US" sz="2000" smtClean="0"/>
              <a:t> – lze jím obarvit mrtvé buňky a následně fixovat</a:t>
            </a:r>
          </a:p>
          <a:p>
            <a:pPr eaLnBrk="1" hangingPunct="1">
              <a:lnSpc>
                <a:spcPct val="80000"/>
              </a:lnSpc>
            </a:pPr>
            <a:r>
              <a:rPr lang="cs-CZ" altLang="en-US" sz="2000" smtClean="0"/>
              <a:t>Pomocí </a:t>
            </a:r>
            <a:r>
              <a:rPr lang="cs-CZ" altLang="en-US" sz="2000" b="1" smtClean="0"/>
              <a:t>LDS-751 </a:t>
            </a:r>
            <a:r>
              <a:rPr lang="cs-CZ" altLang="en-US" sz="2000" smtClean="0"/>
              <a:t>(laser dye styryl-751) je možné odlišit mrtvé buňky i po fixaci</a:t>
            </a:r>
            <a:endParaRPr lang="en-US" altLang="en-US" sz="2000" smtClean="0"/>
          </a:p>
          <a:p>
            <a:pPr eaLnBrk="1" hangingPunct="1">
              <a:lnSpc>
                <a:spcPct val="80000"/>
              </a:lnSpc>
            </a:pPr>
            <a:r>
              <a:rPr lang="en-US" altLang="en-US" sz="2000" smtClean="0"/>
              <a:t>LIVE/DEAD® Fixable Dead Cell Stain Kits</a:t>
            </a:r>
            <a:endParaRPr lang="cs-CZ" altLang="en-US" sz="2000" b="1" smtClean="0"/>
          </a:p>
          <a:p>
            <a:pPr eaLnBrk="1" hangingPunct="1">
              <a:lnSpc>
                <a:spcPct val="80000"/>
              </a:lnSpc>
            </a:pPr>
            <a:endParaRPr lang="cs-CZ" altLang="en-US" sz="2000" smtClean="0"/>
          </a:p>
        </p:txBody>
      </p:sp>
      <p:pic>
        <p:nvPicPr>
          <p:cNvPr id="66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5013325"/>
            <a:ext cx="4537075"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724400"/>
            <a:ext cx="1935162"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cs-CZ" altLang="en-US" smtClean="0"/>
              <a:t>Detekce viability</a:t>
            </a:r>
          </a:p>
        </p:txBody>
      </p:sp>
      <p:pic>
        <p:nvPicPr>
          <p:cNvPr id="67587"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35150" y="1916113"/>
            <a:ext cx="5894388" cy="35687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5734050"/>
            <a:ext cx="1755775" cy="23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2038350" y="349250"/>
            <a:ext cx="4972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800" b="1">
                <a:solidFill>
                  <a:schemeClr val="tx2"/>
                </a:solidFill>
                <a:latin typeface="Century Gothic" pitchFamily="34" charset="0"/>
              </a:rPr>
              <a:t>Přenos signálu pomocí Ca</a:t>
            </a:r>
            <a:r>
              <a:rPr lang="cs-CZ" altLang="en-US" sz="2800" b="1" baseline="30000">
                <a:solidFill>
                  <a:schemeClr val="tx2"/>
                </a:solidFill>
                <a:latin typeface="Century Gothic" pitchFamily="34" charset="0"/>
              </a:rPr>
              <a:t>2+</a:t>
            </a:r>
            <a:endParaRPr lang="cs-CZ" altLang="en-US" sz="2800" b="1" baseline="30000">
              <a:solidFill>
                <a:schemeClr val="tx2"/>
              </a:solidFill>
              <a:latin typeface="Century Gothic CE" charset="-18"/>
            </a:endParaRPr>
          </a:p>
        </p:txBody>
      </p:sp>
      <p:sp>
        <p:nvSpPr>
          <p:cNvPr id="465923" name="Rectangle 3"/>
          <p:cNvSpPr>
            <a:spLocks noChangeArrowheads="1"/>
          </p:cNvSpPr>
          <p:nvPr/>
        </p:nvSpPr>
        <p:spPr bwMode="auto">
          <a:xfrm>
            <a:off x="1127125" y="838200"/>
            <a:ext cx="74834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FontTx/>
              <a:buChar char="•"/>
              <a:defRPr/>
            </a:pPr>
            <a:r>
              <a:rPr lang="cs-CZ" sz="2400" b="1">
                <a:effectLst>
                  <a:outerShdw blurRad="38100" dist="38100" dir="2700000" algn="tl">
                    <a:srgbClr val="C0C0C0"/>
                  </a:outerShdw>
                </a:effectLst>
                <a:latin typeface="Century Gothic" pitchFamily="34" charset="0"/>
              </a:rPr>
              <a:t>Cytosol </a:t>
            </a:r>
            <a:r>
              <a:rPr lang="cs-CZ" sz="1600">
                <a:effectLst>
                  <a:outerShdw blurRad="38100" dist="38100" dir="2700000" algn="tl">
                    <a:srgbClr val="C0C0C0"/>
                  </a:outerShdw>
                </a:effectLst>
                <a:latin typeface="Century Gothic" pitchFamily="34" charset="0"/>
              </a:rPr>
              <a:t>(koncentrace - „klidová“ 100 nM vs. 1-10 </a:t>
            </a:r>
            <a:r>
              <a:rPr lang="cs-CZ" sz="1600">
                <a:effectLst>
                  <a:outerShdw blurRad="38100" dist="38100" dir="2700000" algn="tl">
                    <a:srgbClr val="C0C0C0"/>
                  </a:outerShdw>
                </a:effectLst>
                <a:latin typeface="Symbol" pitchFamily="18" charset="2"/>
              </a:rPr>
              <a:t>m</a:t>
            </a:r>
            <a:r>
              <a:rPr lang="cs-CZ" sz="1600">
                <a:effectLst>
                  <a:outerShdw blurRad="38100" dist="38100" dir="2700000" algn="tl">
                    <a:srgbClr val="C0C0C0"/>
                  </a:outerShdw>
                </a:effectLst>
                <a:latin typeface="Century Gothic" pitchFamily="34" charset="0"/>
              </a:rPr>
              <a:t>M aktivovaná)</a:t>
            </a:r>
          </a:p>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a:t>
            </a:r>
            <a:r>
              <a:rPr lang="cs-CZ" sz="2400" baseline="-25000">
                <a:effectLst>
                  <a:outerShdw blurRad="38100" dist="38100" dir="2700000" algn="tl">
                    <a:srgbClr val="C0C0C0"/>
                  </a:outerShdw>
                </a:effectLst>
                <a:latin typeface="Century Gothic" pitchFamily="34" charset="0"/>
              </a:rPr>
              <a:t>c</a:t>
            </a:r>
            <a:r>
              <a:rPr lang="cs-CZ" sz="2400">
                <a:effectLst>
                  <a:outerShdw blurRad="38100" dist="38100" dir="2700000" algn="tl">
                    <a:srgbClr val="C0C0C0"/>
                  </a:outerShdw>
                </a:effectLst>
                <a:latin typeface="Century Gothic" pitchFamily="34" charset="0"/>
              </a:rPr>
              <a:t> aktivuje proteinkinázu C </a:t>
            </a:r>
          </a:p>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interaguje s „Ca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 - binding proteins“ </a:t>
            </a:r>
            <a:endParaRPr lang="cs-CZ" sz="2400">
              <a:effectLst>
                <a:outerShdw blurRad="38100" dist="38100" dir="2700000" algn="tl">
                  <a:srgbClr val="C0C0C0"/>
                </a:outerShdw>
              </a:effectLst>
              <a:latin typeface="Century Gothic CE" charset="-18"/>
            </a:endParaRPr>
          </a:p>
        </p:txBody>
      </p:sp>
      <p:grpSp>
        <p:nvGrpSpPr>
          <p:cNvPr id="68612" name="Group 13"/>
          <p:cNvGrpSpPr>
            <a:grpSpLocks/>
          </p:cNvGrpSpPr>
          <p:nvPr/>
        </p:nvGrpSpPr>
        <p:grpSpPr bwMode="auto">
          <a:xfrm>
            <a:off x="1704975" y="2362200"/>
            <a:ext cx="5746750" cy="3836988"/>
            <a:chOff x="1074" y="1488"/>
            <a:chExt cx="3620" cy="2417"/>
          </a:xfrm>
        </p:grpSpPr>
        <p:pic>
          <p:nvPicPr>
            <p:cNvPr id="68614" name="Picture 1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 y="1488"/>
              <a:ext cx="3620" cy="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5" name="Rectangle 15"/>
            <p:cNvSpPr>
              <a:spLocks noChangeArrowheads="1"/>
            </p:cNvSpPr>
            <p:nvPr/>
          </p:nvSpPr>
          <p:spPr bwMode="auto">
            <a:xfrm>
              <a:off x="1094" y="3705"/>
              <a:ext cx="137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a:solidFill>
                    <a:schemeClr val="bg2"/>
                  </a:solidFill>
                </a:rPr>
                <a:t>Alberts, B. et.al. Essential Cell Biology, 1998</a:t>
              </a:r>
              <a:endParaRPr lang="cs-CZ" altLang="en-US" sz="800">
                <a:solidFill>
                  <a:schemeClr val="bg2"/>
                </a:solidFill>
                <a:latin typeface="Arial CE" charset="-18"/>
              </a:endParaRPr>
            </a:p>
          </p:txBody>
        </p:sp>
      </p:grpSp>
      <p:sp>
        <p:nvSpPr>
          <p:cNvPr id="68613" name="Rectangle 1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438" y="2606675"/>
            <a:ext cx="2995612" cy="226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3"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725" y="-93663"/>
            <a:ext cx="6156325" cy="276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4" name="Rectangle 4"/>
          <p:cNvSpPr>
            <a:spLocks noChangeArrowheads="1"/>
          </p:cNvSpPr>
          <p:nvPr/>
        </p:nvSpPr>
        <p:spPr bwMode="auto">
          <a:xfrm>
            <a:off x="6708775" y="255588"/>
            <a:ext cx="23304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b="1">
                <a:solidFill>
                  <a:schemeClr val="tx2"/>
                </a:solidFill>
                <a:latin typeface="Century Gothic" pitchFamily="34" charset="0"/>
              </a:rPr>
              <a:t>Ca </a:t>
            </a:r>
            <a:r>
              <a:rPr lang="cs-CZ" altLang="en-US" b="1" baseline="30000">
                <a:solidFill>
                  <a:schemeClr val="tx2"/>
                </a:solidFill>
                <a:latin typeface="Century Gothic" pitchFamily="34" charset="0"/>
              </a:rPr>
              <a:t>2+</a:t>
            </a:r>
            <a:r>
              <a:rPr lang="cs-CZ" altLang="en-US" b="1">
                <a:solidFill>
                  <a:schemeClr val="tx2"/>
                </a:solidFill>
                <a:latin typeface="Century Gothic" pitchFamily="34" charset="0"/>
              </a:rPr>
              <a:t> influx</a:t>
            </a:r>
            <a:endParaRPr lang="cs-CZ" altLang="en-US" b="1">
              <a:solidFill>
                <a:schemeClr val="tx2"/>
              </a:solidFill>
              <a:latin typeface="Century Gothic CE" charset="-18"/>
            </a:endParaRPr>
          </a:p>
        </p:txBody>
      </p:sp>
      <p:sp>
        <p:nvSpPr>
          <p:cNvPr id="71685" name="Rectangle 5"/>
          <p:cNvSpPr>
            <a:spLocks noChangeArrowheads="1"/>
          </p:cNvSpPr>
          <p:nvPr/>
        </p:nvSpPr>
        <p:spPr bwMode="auto">
          <a:xfrm>
            <a:off x="7261225" y="1325563"/>
            <a:ext cx="11652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latin typeface="Century Gothic" pitchFamily="34" charset="0"/>
              </a:rPr>
              <a:t>- Fura-2</a:t>
            </a:r>
          </a:p>
          <a:p>
            <a:pPr>
              <a:spcBef>
                <a:spcPct val="0"/>
              </a:spcBef>
              <a:buClrTx/>
              <a:buSzTx/>
              <a:buFontTx/>
              <a:buNone/>
            </a:pPr>
            <a:r>
              <a:rPr lang="cs-CZ" altLang="en-US" sz="2000" b="1">
                <a:latin typeface="Century Gothic" pitchFamily="34" charset="0"/>
              </a:rPr>
              <a:t>- Fluo-3</a:t>
            </a:r>
          </a:p>
          <a:p>
            <a:pPr>
              <a:spcBef>
                <a:spcPct val="0"/>
              </a:spcBef>
              <a:buClrTx/>
              <a:buSzTx/>
              <a:buFontTx/>
              <a:buNone/>
            </a:pPr>
            <a:r>
              <a:rPr lang="cs-CZ" altLang="en-US" sz="2000" b="1">
                <a:latin typeface="Century Gothic" pitchFamily="34" charset="0"/>
              </a:rPr>
              <a:t>- Indo-1</a:t>
            </a:r>
            <a:endParaRPr lang="cs-CZ" altLang="en-US" sz="2000" b="1">
              <a:latin typeface="Century Gothic CE" charset="-18"/>
            </a:endParaRPr>
          </a:p>
        </p:txBody>
      </p:sp>
      <p:pic>
        <p:nvPicPr>
          <p:cNvPr id="71686"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538" y="4405313"/>
            <a:ext cx="331787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7" name="Line 7"/>
          <p:cNvSpPr>
            <a:spLocks noChangeShapeType="1"/>
          </p:cNvSpPr>
          <p:nvPr/>
        </p:nvSpPr>
        <p:spPr bwMode="auto">
          <a:xfrm>
            <a:off x="1165225" y="1447800"/>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88" name="Line 8"/>
          <p:cNvSpPr>
            <a:spLocks noChangeShapeType="1"/>
          </p:cNvSpPr>
          <p:nvPr/>
        </p:nvSpPr>
        <p:spPr bwMode="auto">
          <a:xfrm>
            <a:off x="4257675" y="1447800"/>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689" name="Picture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188" y="2606675"/>
            <a:ext cx="2844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0" name="Line 10"/>
          <p:cNvSpPr>
            <a:spLocks noChangeShapeType="1"/>
          </p:cNvSpPr>
          <p:nvPr/>
        </p:nvSpPr>
        <p:spPr bwMode="auto">
          <a:xfrm>
            <a:off x="1165225" y="4221163"/>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1" name="Line 11"/>
          <p:cNvSpPr>
            <a:spLocks noChangeShapeType="1"/>
          </p:cNvSpPr>
          <p:nvPr/>
        </p:nvSpPr>
        <p:spPr bwMode="auto">
          <a:xfrm>
            <a:off x="4257675" y="3886200"/>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692" name="Picture 1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6234113"/>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3" name="Rectangle 14"/>
          <p:cNvSpPr>
            <a:spLocks noChangeArrowheads="1"/>
          </p:cNvSpPr>
          <p:nvPr/>
        </p:nvSpPr>
        <p:spPr bwMode="auto">
          <a:xfrm>
            <a:off x="1042988" y="6524625"/>
            <a:ext cx="19605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71694" name="Line 15"/>
          <p:cNvSpPr>
            <a:spLocks noChangeShapeType="1"/>
          </p:cNvSpPr>
          <p:nvPr/>
        </p:nvSpPr>
        <p:spPr bwMode="auto">
          <a:xfrm>
            <a:off x="1619250" y="692150"/>
            <a:ext cx="0" cy="5762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5" name="Line 16"/>
          <p:cNvSpPr>
            <a:spLocks noChangeShapeType="1"/>
          </p:cNvSpPr>
          <p:nvPr/>
        </p:nvSpPr>
        <p:spPr bwMode="auto">
          <a:xfrm>
            <a:off x="4643438" y="765175"/>
            <a:ext cx="0" cy="5762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6" name="Line 17"/>
          <p:cNvSpPr>
            <a:spLocks noChangeShapeType="1"/>
          </p:cNvSpPr>
          <p:nvPr/>
        </p:nvSpPr>
        <p:spPr bwMode="auto">
          <a:xfrm>
            <a:off x="1692275" y="3357563"/>
            <a:ext cx="0" cy="576262"/>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7" name="Line 18"/>
          <p:cNvSpPr>
            <a:spLocks noChangeShapeType="1"/>
          </p:cNvSpPr>
          <p:nvPr/>
        </p:nvSpPr>
        <p:spPr bwMode="auto">
          <a:xfrm>
            <a:off x="4643438" y="2997200"/>
            <a:ext cx="0" cy="5762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8" name="Text Box 19"/>
          <p:cNvSpPr txBox="1">
            <a:spLocks noChangeArrowheads="1"/>
          </p:cNvSpPr>
          <p:nvPr/>
        </p:nvSpPr>
        <p:spPr bwMode="auto">
          <a:xfrm>
            <a:off x="1476375" y="188913"/>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t>ionophor</a:t>
            </a:r>
          </a:p>
        </p:txBody>
      </p:sp>
      <p:sp>
        <p:nvSpPr>
          <p:cNvPr id="71699" name="Text Box 20"/>
          <p:cNvSpPr txBox="1">
            <a:spLocks noChangeArrowheads="1"/>
          </p:cNvSpPr>
          <p:nvPr/>
        </p:nvSpPr>
        <p:spPr bwMode="auto">
          <a:xfrm>
            <a:off x="4500563" y="188913"/>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t>ionophor</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187450" y="863600"/>
            <a:ext cx="7335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400" b="1">
                <a:solidFill>
                  <a:schemeClr val="tx2"/>
                </a:solidFill>
                <a:latin typeface="Century Gothic" pitchFamily="34" charset="0"/>
              </a:rPr>
              <a:t>Zajištění vhodných podmínek pro detekci [Ca</a:t>
            </a:r>
            <a:r>
              <a:rPr lang="cs-CZ" altLang="en-US" sz="2400" b="1" baseline="30000">
                <a:solidFill>
                  <a:schemeClr val="tx2"/>
                </a:solidFill>
                <a:latin typeface="Century Gothic" pitchFamily="34" charset="0"/>
              </a:rPr>
              <a:t>2+</a:t>
            </a:r>
            <a:r>
              <a:rPr lang="cs-CZ" altLang="en-US" sz="2400" b="1">
                <a:solidFill>
                  <a:schemeClr val="tx2"/>
                </a:solidFill>
                <a:latin typeface="Century Gothic" pitchFamily="34" charset="0"/>
              </a:rPr>
              <a:t>]</a:t>
            </a:r>
            <a:r>
              <a:rPr lang="cs-CZ" altLang="en-US" sz="2400" b="1" baseline="-25000">
                <a:solidFill>
                  <a:schemeClr val="tx2"/>
                </a:solidFill>
                <a:latin typeface="Century Gothic" pitchFamily="34" charset="0"/>
              </a:rPr>
              <a:t>i</a:t>
            </a:r>
            <a:endParaRPr lang="cs-CZ" altLang="en-US" sz="2400" b="1" baseline="-25000">
              <a:solidFill>
                <a:schemeClr val="tx2"/>
              </a:solidFill>
              <a:latin typeface="Century Gothic CE" charset="-18"/>
            </a:endParaRPr>
          </a:p>
        </p:txBody>
      </p:sp>
      <p:sp>
        <p:nvSpPr>
          <p:cNvPr id="466947" name="Rectangle 3"/>
          <p:cNvSpPr>
            <a:spLocks noChangeArrowheads="1"/>
          </p:cNvSpPr>
          <p:nvPr/>
        </p:nvSpPr>
        <p:spPr bwMode="auto">
          <a:xfrm>
            <a:off x="1160463" y="1417638"/>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standardizace barvení a kalibrace</a:t>
            </a:r>
            <a:endParaRPr lang="cs-CZ" sz="2400">
              <a:effectLst>
                <a:outerShdw blurRad="38100" dist="38100" dir="2700000" algn="tl">
                  <a:srgbClr val="C0C0C0"/>
                </a:outerShdw>
              </a:effectLst>
              <a:latin typeface="Century Gothic CE" charset="-18"/>
            </a:endParaRPr>
          </a:p>
        </p:txBody>
      </p:sp>
      <p:sp useBgFill="1">
        <p:nvSpPr>
          <p:cNvPr id="72708" name="Rectangle 4"/>
          <p:cNvSpPr>
            <a:spLocks noChangeArrowheads="1"/>
          </p:cNvSpPr>
          <p:nvPr/>
        </p:nvSpPr>
        <p:spPr bwMode="auto">
          <a:xfrm>
            <a:off x="1236663" y="2789238"/>
            <a:ext cx="7483475" cy="2282825"/>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400">
                <a:latin typeface="Century Gothic" pitchFamily="34" charset="0"/>
              </a:rPr>
              <a:t>- zlepšení rozpustnosti AM estery modifikovaných indikátorů (BSA, Pluronic ® -127)</a:t>
            </a:r>
          </a:p>
          <a:p>
            <a:pPr>
              <a:spcBef>
                <a:spcPct val="0"/>
              </a:spcBef>
              <a:buClrTx/>
              <a:buSzTx/>
              <a:buFontTx/>
              <a:buNone/>
            </a:pPr>
            <a:r>
              <a:rPr lang="cs-CZ" altLang="en-US" sz="2400">
                <a:latin typeface="Century Gothic" pitchFamily="34" charset="0"/>
              </a:rPr>
              <a:t>- inhibice aktivního vylučování indikátoru buňkou (Probecid)</a:t>
            </a:r>
          </a:p>
          <a:p>
            <a:pPr>
              <a:spcBef>
                <a:spcPct val="0"/>
              </a:spcBef>
              <a:buClrTx/>
              <a:buSzTx/>
              <a:buFontTx/>
              <a:buNone/>
            </a:pPr>
            <a:r>
              <a:rPr lang="cs-CZ" altLang="en-US" sz="2400">
                <a:latin typeface="Century Gothic" pitchFamily="34" charset="0"/>
              </a:rPr>
              <a:t>- pro kalibraci vhodné AM estery modifikované chelátory (BAPTA-AM)</a:t>
            </a:r>
            <a:endParaRPr lang="cs-CZ" altLang="en-US" sz="2400">
              <a:latin typeface="Century Gothic CE" charset="-18"/>
            </a:endParaRPr>
          </a:p>
        </p:txBody>
      </p:sp>
      <p:sp>
        <p:nvSpPr>
          <p:cNvPr id="466949" name="Rectangle 5"/>
          <p:cNvSpPr>
            <a:spLocks noChangeArrowheads="1"/>
          </p:cNvSpPr>
          <p:nvPr/>
        </p:nvSpPr>
        <p:spPr bwMode="auto">
          <a:xfrm>
            <a:off x="1160463" y="1890713"/>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temperace vzorku po celou dobu měření</a:t>
            </a:r>
            <a:endParaRPr lang="cs-CZ" sz="2400">
              <a:effectLst>
                <a:outerShdw blurRad="38100" dist="38100" dir="2700000" algn="tl">
                  <a:srgbClr val="C0C0C0"/>
                </a:outerShdw>
              </a:effectLst>
              <a:latin typeface="Century Gothic CE" charset="-18"/>
            </a:endParaRPr>
          </a:p>
        </p:txBody>
      </p:sp>
      <p:sp>
        <p:nvSpPr>
          <p:cNvPr id="466958" name="Rectangle 14"/>
          <p:cNvSpPr>
            <a:spLocks noChangeArrowheads="1"/>
          </p:cNvSpPr>
          <p:nvPr/>
        </p:nvSpPr>
        <p:spPr bwMode="auto">
          <a:xfrm>
            <a:off x="1160463" y="2347913"/>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standardizace způsobu přidávání induktoru</a:t>
            </a:r>
            <a:endParaRPr lang="cs-CZ" sz="2400">
              <a:effectLst>
                <a:outerShdw blurRad="38100" dist="38100" dir="2700000" algn="tl">
                  <a:srgbClr val="C0C0C0"/>
                </a:outerShdw>
              </a:effectLst>
              <a:latin typeface="Century Gothic CE" charset="-18"/>
            </a:endParaRPr>
          </a:p>
        </p:txBody>
      </p:sp>
      <p:sp>
        <p:nvSpPr>
          <p:cNvPr id="72711" name="Rectangle 22"/>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4116" name="Group 4"/>
          <p:cNvGrpSpPr>
            <a:grpSpLocks/>
          </p:cNvGrpSpPr>
          <p:nvPr/>
        </p:nvGrpSpPr>
        <p:grpSpPr bwMode="auto">
          <a:xfrm>
            <a:off x="1187450" y="3068638"/>
            <a:ext cx="7773988" cy="3429000"/>
            <a:chOff x="383" y="1632"/>
            <a:chExt cx="4897" cy="2160"/>
          </a:xfrm>
        </p:grpSpPr>
        <p:grpSp>
          <p:nvGrpSpPr>
            <p:cNvPr id="73736" name="Group 5"/>
            <p:cNvGrpSpPr>
              <a:grpSpLocks/>
            </p:cNvGrpSpPr>
            <p:nvPr/>
          </p:nvGrpSpPr>
          <p:grpSpPr bwMode="auto">
            <a:xfrm>
              <a:off x="383" y="1632"/>
              <a:ext cx="4897" cy="2160"/>
              <a:chOff x="383" y="1632"/>
              <a:chExt cx="4897" cy="2160"/>
            </a:xfrm>
          </p:grpSpPr>
          <p:sp>
            <p:nvSpPr>
              <p:cNvPr id="73738" name="Rectangle 6"/>
              <p:cNvSpPr>
                <a:spLocks noChangeArrowheads="1"/>
              </p:cNvSpPr>
              <p:nvPr/>
            </p:nvSpPr>
            <p:spPr bwMode="auto">
              <a:xfrm>
                <a:off x="383" y="1632"/>
                <a:ext cx="4897" cy="216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73739"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1789"/>
                <a:ext cx="1819" cy="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40"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 y="1776"/>
                <a:ext cx="2432" cy="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3737" name="Rectangle 9"/>
            <p:cNvSpPr>
              <a:spLocks noChangeArrowheads="1"/>
            </p:cNvSpPr>
            <p:nvPr/>
          </p:nvSpPr>
          <p:spPr bwMode="auto">
            <a:xfrm>
              <a:off x="2677" y="1829"/>
              <a:ext cx="1211"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t>Burns, J. M. et.al.  (1997).</a:t>
              </a:r>
            </a:p>
            <a:p>
              <a:pPr>
                <a:spcBef>
                  <a:spcPct val="0"/>
                </a:spcBef>
                <a:buClrTx/>
                <a:buSzTx/>
                <a:buFontTx/>
                <a:buNone/>
              </a:pPr>
              <a:r>
                <a:rPr lang="cs-CZ" altLang="en-US" sz="1000"/>
                <a:t> "Improved measurement of calcium mobilization by flow cytometry." </a:t>
              </a:r>
              <a:r>
                <a:rPr lang="cs-CZ" altLang="en-US" sz="1000" u="sng"/>
                <a:t>Biotechniques</a:t>
              </a:r>
              <a:r>
                <a:rPr lang="cs-CZ" altLang="en-US" sz="1000"/>
                <a:t> </a:t>
              </a:r>
              <a:r>
                <a:rPr lang="cs-CZ" altLang="en-US" sz="1000" b="1"/>
                <a:t>23</a:t>
              </a:r>
              <a:r>
                <a:rPr lang="cs-CZ" altLang="en-US" sz="1000"/>
                <a:t>(6): 1022-4, 1026.</a:t>
              </a:r>
            </a:p>
          </p:txBody>
        </p:sp>
      </p:grpSp>
      <p:grpSp>
        <p:nvGrpSpPr>
          <p:cNvPr id="474122" name="Group 10"/>
          <p:cNvGrpSpPr>
            <a:grpSpLocks/>
          </p:cNvGrpSpPr>
          <p:nvPr/>
        </p:nvGrpSpPr>
        <p:grpSpPr bwMode="auto">
          <a:xfrm>
            <a:off x="4049713" y="188913"/>
            <a:ext cx="5094287" cy="2371725"/>
            <a:chOff x="480" y="1872"/>
            <a:chExt cx="3209" cy="1494"/>
          </a:xfrm>
        </p:grpSpPr>
        <p:pic>
          <p:nvPicPr>
            <p:cNvPr id="73733" name="Picture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1872"/>
              <a:ext cx="3209" cy="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4" name="Rectangle 12"/>
            <p:cNvSpPr>
              <a:spLocks noChangeArrowheads="1"/>
            </p:cNvSpPr>
            <p:nvPr/>
          </p:nvSpPr>
          <p:spPr bwMode="auto">
            <a:xfrm>
              <a:off x="1969" y="1901"/>
              <a:ext cx="169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solidFill>
                    <a:schemeClr val="bg1"/>
                  </a:solidFill>
                  <a:latin typeface="Arial Narrow" pitchFamily="34" charset="0"/>
                </a:rPr>
                <a:t>http://www.cytekdev.com</a:t>
              </a:r>
              <a:endParaRPr lang="cs-CZ" altLang="en-US" sz="2000" b="1">
                <a:solidFill>
                  <a:schemeClr val="bg1"/>
                </a:solidFill>
                <a:latin typeface="Arial Narrow CE" charset="-18"/>
              </a:endParaRPr>
            </a:p>
          </p:txBody>
        </p:sp>
        <p:pic>
          <p:nvPicPr>
            <p:cNvPr id="73735" name="Picture 1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 y="3072"/>
              <a:ext cx="876"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3732" name="Rectangle 1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41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74122"/>
                                        </p:tgtEl>
                                        <p:attrNameLst>
                                          <p:attrName>style.visibility</p:attrName>
                                        </p:attrNameLst>
                                      </p:cBhvr>
                                      <p:to>
                                        <p:strVal val="visible"/>
                                      </p:to>
                                    </p:set>
                                  </p:childTnLst>
                                  <p:subTnLst>
                                    <p:set>
                                      <p:cBhvr override="childStyle">
                                        <p:cTn dur="1" fill="hold" display="0" masterRel="nextClick" afterEffect="1"/>
                                        <p:tgtEl>
                                          <p:spTgt spid="4741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5146" name="Group 10"/>
          <p:cNvGrpSpPr>
            <a:grpSpLocks/>
          </p:cNvGrpSpPr>
          <p:nvPr/>
        </p:nvGrpSpPr>
        <p:grpSpPr bwMode="auto">
          <a:xfrm>
            <a:off x="1116013" y="2492375"/>
            <a:ext cx="7772400" cy="3429000"/>
            <a:chOff x="384" y="1632"/>
            <a:chExt cx="4896" cy="2160"/>
          </a:xfrm>
        </p:grpSpPr>
        <p:sp>
          <p:nvSpPr>
            <p:cNvPr id="74756" name="Rectangle 11"/>
            <p:cNvSpPr>
              <a:spLocks noChangeArrowheads="1"/>
            </p:cNvSpPr>
            <p:nvPr/>
          </p:nvSpPr>
          <p:spPr bwMode="auto">
            <a:xfrm>
              <a:off x="384" y="1632"/>
              <a:ext cx="4896" cy="216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74757" name="Picture 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 y="1728"/>
              <a:ext cx="2746" cy="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8" name="Picture 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1744"/>
              <a:ext cx="1476" cy="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4755" name="Rectangle 1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5146"/>
                                        </p:tgtEl>
                                        <p:attrNameLst>
                                          <p:attrName>style.visibility</p:attrName>
                                        </p:attrNameLst>
                                      </p:cBhvr>
                                      <p:to>
                                        <p:strVal val="visible"/>
                                      </p:to>
                                    </p:set>
                                  </p:childTnLst>
                                  <p:subTnLst>
                                    <p:set>
                                      <p:cBhvr override="childStyle">
                                        <p:cTn dur="1" fill="hold" display="0" masterRel="nextClick" afterEffect="1"/>
                                        <p:tgtEl>
                                          <p:spTgt spid="47514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3451225" y="501650"/>
            <a:ext cx="30289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800" b="1">
                <a:solidFill>
                  <a:schemeClr val="tx2"/>
                </a:solidFill>
                <a:latin typeface="Century Gothic" pitchFamily="34" charset="0"/>
              </a:rPr>
              <a:t>Kalibrace</a:t>
            </a:r>
          </a:p>
          <a:p>
            <a:pPr algn="ctr">
              <a:spcBef>
                <a:spcPct val="0"/>
              </a:spcBef>
              <a:buClrTx/>
              <a:buSzTx/>
              <a:buFontTx/>
              <a:buNone/>
            </a:pPr>
            <a:r>
              <a:rPr lang="cs-CZ" altLang="en-US" sz="1800">
                <a:solidFill>
                  <a:schemeClr val="tx2"/>
                </a:solidFill>
                <a:latin typeface="Century Gothic" pitchFamily="34" charset="0"/>
              </a:rPr>
              <a:t>(pro jednu vlnovou délku)</a:t>
            </a:r>
            <a:endParaRPr lang="cs-CZ" altLang="en-US" sz="1800">
              <a:solidFill>
                <a:schemeClr val="tx2"/>
              </a:solidFill>
              <a:latin typeface="Century Gothic CE" charset="-18"/>
            </a:endParaRPr>
          </a:p>
        </p:txBody>
      </p:sp>
      <p:graphicFrame>
        <p:nvGraphicFramePr>
          <p:cNvPr id="75779" name="Object 3"/>
          <p:cNvGraphicFramePr>
            <a:graphicFrameLocks/>
          </p:cNvGraphicFramePr>
          <p:nvPr/>
        </p:nvGraphicFramePr>
        <p:xfrm>
          <a:off x="3706813" y="1360488"/>
          <a:ext cx="2660650" cy="922337"/>
        </p:xfrm>
        <a:graphic>
          <a:graphicData uri="http://schemas.openxmlformats.org/presentationml/2006/ole">
            <mc:AlternateContent xmlns:mc="http://schemas.openxmlformats.org/markup-compatibility/2006">
              <mc:Choice xmlns:v="urn:schemas-microsoft-com:vml" Requires="v">
                <p:oleObj spid="_x0000_s75847" name="rovnice" r:id="rId4" imgW="1371600" imgH="457200" progId="Equation.2">
                  <p:embed/>
                </p:oleObj>
              </mc:Choice>
              <mc:Fallback>
                <p:oleObj name="rovnice" r:id="rId4" imgW="1371600" imgH="457200" progId="Equation.2">
                  <p:embed/>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813" y="1360488"/>
                        <a:ext cx="2660650"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68997" name="Group 5"/>
          <p:cNvGrpSpPr>
            <a:grpSpLocks/>
          </p:cNvGrpSpPr>
          <p:nvPr/>
        </p:nvGrpSpPr>
        <p:grpSpPr bwMode="auto">
          <a:xfrm>
            <a:off x="1019175" y="2362200"/>
            <a:ext cx="8016875" cy="3854450"/>
            <a:chOff x="374" y="1488"/>
            <a:chExt cx="5050" cy="2428"/>
          </a:xfrm>
        </p:grpSpPr>
        <p:grpSp>
          <p:nvGrpSpPr>
            <p:cNvPr id="75782" name="Group 6"/>
            <p:cNvGrpSpPr>
              <a:grpSpLocks/>
            </p:cNvGrpSpPr>
            <p:nvPr/>
          </p:nvGrpSpPr>
          <p:grpSpPr bwMode="auto">
            <a:xfrm>
              <a:off x="384" y="1488"/>
              <a:ext cx="5040" cy="1824"/>
              <a:chOff x="384" y="1488"/>
              <a:chExt cx="5040" cy="1824"/>
            </a:xfrm>
          </p:grpSpPr>
          <p:sp>
            <p:nvSpPr>
              <p:cNvPr id="75784" name="Rectangle 7"/>
              <p:cNvSpPr>
                <a:spLocks noChangeArrowheads="1"/>
              </p:cNvSpPr>
              <p:nvPr/>
            </p:nvSpPr>
            <p:spPr bwMode="auto">
              <a:xfrm>
                <a:off x="384" y="1488"/>
                <a:ext cx="5040" cy="1824"/>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75785"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0" y="1617"/>
                <a:ext cx="1920" cy="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6" name="Picture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 y="1488"/>
                <a:ext cx="3284" cy="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9002" name="Rectangle 10"/>
            <p:cNvSpPr>
              <a:spLocks noChangeArrowheads="1"/>
            </p:cNvSpPr>
            <p:nvPr/>
          </p:nvSpPr>
          <p:spPr bwMode="auto">
            <a:xfrm>
              <a:off x="374" y="3398"/>
              <a:ext cx="423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defRPr/>
              </a:pPr>
              <a:r>
                <a:rPr lang="cs-CZ" sz="2400" b="1">
                  <a:effectLst>
                    <a:outerShdw blurRad="38100" dist="38100" dir="2700000" algn="tl">
                      <a:srgbClr val="C0C0C0"/>
                    </a:outerShdw>
                  </a:effectLst>
                  <a:latin typeface="Century Gothic" pitchFamily="34" charset="0"/>
                </a:rPr>
                <a:t>Fluo-3 </a:t>
              </a:r>
              <a:r>
                <a:rPr lang="cs-CZ" sz="2000">
                  <a:effectLst>
                    <a:outerShdw blurRad="38100" dist="38100" dir="2700000" algn="tl">
                      <a:srgbClr val="C0C0C0"/>
                    </a:outerShdw>
                  </a:effectLst>
                  <a:latin typeface="Century Gothic" pitchFamily="34" charset="0"/>
                </a:rPr>
                <a:t>(Kd ~ 400nM, 22°C; 864 nM, 37°C)</a:t>
              </a:r>
              <a:endParaRPr lang="cs-CZ" sz="2400">
                <a:effectLst>
                  <a:outerShdw blurRad="38100" dist="38100" dir="2700000" algn="tl">
                    <a:srgbClr val="C0C0C0"/>
                  </a:outerShdw>
                </a:effectLst>
                <a:latin typeface="Century Gothic" pitchFamily="34" charset="0"/>
              </a:endParaRPr>
            </a:p>
            <a:p>
              <a:pPr defTabSz="762000">
                <a:defRPr/>
              </a:pPr>
              <a:r>
                <a:rPr lang="cs-CZ" sz="2400">
                  <a:effectLst>
                    <a:outerShdw blurRad="38100" dist="38100" dir="2700000" algn="tl">
                      <a:srgbClr val="C0C0C0"/>
                    </a:outerShdw>
                  </a:effectLst>
                  <a:latin typeface="Century Gothic" pitchFamily="34" charset="0"/>
                </a:rPr>
                <a:t>F</a:t>
              </a:r>
              <a:r>
                <a:rPr lang="cs-CZ" sz="2400" baseline="-25000">
                  <a:effectLst>
                    <a:outerShdw blurRad="38100" dist="38100" dir="2700000" algn="tl">
                      <a:srgbClr val="C0C0C0"/>
                    </a:outerShdw>
                  </a:effectLst>
                  <a:latin typeface="Century Gothic" pitchFamily="34" charset="0"/>
                </a:rPr>
                <a:t>min</a:t>
              </a:r>
              <a:r>
                <a:rPr lang="cs-CZ" sz="2400">
                  <a:effectLst>
                    <a:outerShdw blurRad="38100" dist="38100" dir="2700000" algn="tl">
                      <a:srgbClr val="C0C0C0"/>
                    </a:outerShdw>
                  </a:effectLst>
                  <a:latin typeface="Century Gothic" pitchFamily="34" charset="0"/>
                </a:rPr>
                <a:t> = 1.25 x F</a:t>
              </a:r>
              <a:r>
                <a:rPr lang="cs-CZ" sz="2400" baseline="-25000">
                  <a:effectLst>
                    <a:outerShdw blurRad="38100" dist="38100" dir="2700000" algn="tl">
                      <a:srgbClr val="C0C0C0"/>
                    </a:outerShdw>
                  </a:effectLst>
                  <a:latin typeface="Century Gothic" pitchFamily="34" charset="0"/>
                </a:rPr>
                <a:t>MnCl2</a:t>
              </a:r>
              <a:r>
                <a:rPr lang="cs-CZ" sz="2400">
                  <a:effectLst>
                    <a:outerShdw blurRad="38100" dist="38100" dir="2700000" algn="tl">
                      <a:srgbClr val="C0C0C0"/>
                    </a:outerShdw>
                  </a:effectLst>
                  <a:latin typeface="Century Gothic" pitchFamily="34" charset="0"/>
                </a:rPr>
                <a:t> - 0.25 x F</a:t>
              </a:r>
              <a:r>
                <a:rPr lang="cs-CZ" sz="2400" baseline="-25000">
                  <a:effectLst>
                    <a:outerShdw blurRad="38100" dist="38100" dir="2700000" algn="tl">
                      <a:srgbClr val="C0C0C0"/>
                    </a:outerShdw>
                  </a:effectLst>
                  <a:latin typeface="Century Gothic" pitchFamily="34" charset="0"/>
                </a:rPr>
                <a:t>max</a:t>
              </a:r>
              <a:endParaRPr lang="cs-CZ" sz="2400" baseline="-25000">
                <a:effectLst>
                  <a:outerShdw blurRad="38100" dist="38100" dir="2700000" algn="tl">
                    <a:srgbClr val="C0C0C0"/>
                  </a:outerShdw>
                </a:effectLst>
                <a:latin typeface="Century Gothic CE" charset="-18"/>
              </a:endParaRPr>
            </a:p>
          </p:txBody>
        </p:sp>
      </p:grpSp>
      <p:sp>
        <p:nvSpPr>
          <p:cNvPr id="75781" name="Rectangle 11"/>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68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cs-CZ" altLang="en-US" smtClean="0"/>
              <a:t>Detekce intracelulárního pH</a:t>
            </a:r>
          </a:p>
        </p:txBody>
      </p:sp>
      <p:sp>
        <p:nvSpPr>
          <p:cNvPr id="76803" name="Rectangle 3"/>
          <p:cNvSpPr>
            <a:spLocks noGrp="1" noChangeArrowheads="1"/>
          </p:cNvSpPr>
          <p:nvPr>
            <p:ph type="body" idx="1"/>
          </p:nvPr>
        </p:nvSpPr>
        <p:spPr>
          <a:xfrm>
            <a:off x="1187450" y="1773238"/>
            <a:ext cx="7772400" cy="4114800"/>
          </a:xfrm>
        </p:spPr>
        <p:txBody>
          <a:bodyPr/>
          <a:lstStyle/>
          <a:p>
            <a:pPr eaLnBrk="1" hangingPunct="1"/>
            <a:r>
              <a:rPr lang="cs-CZ" altLang="en-US" smtClean="0"/>
              <a:t>Fluorescenční značky měnící intenzitu fluorescence v závislosti na pH</a:t>
            </a:r>
          </a:p>
          <a:p>
            <a:pPr eaLnBrk="1" hangingPunct="1"/>
            <a:r>
              <a:rPr lang="cs-CZ" altLang="en-US" smtClean="0"/>
              <a:t>SNARF-1, BCECF</a:t>
            </a:r>
          </a:p>
        </p:txBody>
      </p:sp>
      <p:pic>
        <p:nvPicPr>
          <p:cNvPr id="768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644900"/>
            <a:ext cx="6580188"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mtClean="0"/>
              <a:t>Factors that Effect Compensation</a:t>
            </a:r>
          </a:p>
        </p:txBody>
      </p:sp>
      <p:sp>
        <p:nvSpPr>
          <p:cNvPr id="28675" name="Rectangle 3"/>
          <p:cNvSpPr>
            <a:spLocks noGrp="1" noChangeArrowheads="1"/>
          </p:cNvSpPr>
          <p:nvPr>
            <p:ph type="body" idx="1"/>
          </p:nvPr>
        </p:nvSpPr>
        <p:spPr/>
        <p:txBody>
          <a:bodyPr/>
          <a:lstStyle/>
          <a:p>
            <a:pPr eaLnBrk="1" hangingPunct="1"/>
            <a:r>
              <a:rPr lang="en-US" altLang="en-US" smtClean="0"/>
              <a:t>Reagent Lot-to-Lot Variation</a:t>
            </a:r>
          </a:p>
          <a:p>
            <a:pPr eaLnBrk="1" hangingPunct="1"/>
            <a:r>
              <a:rPr lang="en-US" altLang="en-US" smtClean="0"/>
              <a:t>Fluorochrome Stability</a:t>
            </a:r>
          </a:p>
          <a:p>
            <a:pPr eaLnBrk="1" hangingPunct="1"/>
            <a:r>
              <a:rPr lang="en-US" altLang="en-US" smtClean="0"/>
              <a:t>Sample-to-Sample Variation</a:t>
            </a:r>
          </a:p>
          <a:p>
            <a:pPr eaLnBrk="1" hangingPunct="1"/>
            <a:r>
              <a:rPr lang="en-US" altLang="en-US" smtClean="0"/>
              <a:t>Assay Staining Conditions</a:t>
            </a:r>
          </a:p>
          <a:p>
            <a:pPr eaLnBrk="1" hangingPunct="1">
              <a:buFontTx/>
              <a:buNone/>
            </a:pPr>
            <a:endParaRPr lang="en-US" altLang="en-US" smtClean="0"/>
          </a:p>
        </p:txBody>
      </p:sp>
    </p:spTree>
    <p:extLst>
      <p:ext uri="{BB962C8B-B14F-4D97-AF65-F5344CB8AC3E}">
        <p14:creationId xmlns:p14="http://schemas.microsoft.com/office/powerpoint/2010/main" val="2388098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187450" y="-171450"/>
            <a:ext cx="7772400" cy="1143000"/>
          </a:xfrm>
        </p:spPr>
        <p:txBody>
          <a:bodyPr/>
          <a:lstStyle/>
          <a:p>
            <a:pPr eaLnBrk="1" hangingPunct="1"/>
            <a:r>
              <a:rPr lang="cs-CZ" altLang="en-US" smtClean="0"/>
              <a:t>Detekce intracelulárního pH</a:t>
            </a:r>
          </a:p>
        </p:txBody>
      </p:sp>
      <p:sp>
        <p:nvSpPr>
          <p:cNvPr id="77827" name="Rectangle 3"/>
          <p:cNvSpPr>
            <a:spLocks noGrp="1" noChangeArrowheads="1"/>
          </p:cNvSpPr>
          <p:nvPr>
            <p:ph type="body" idx="1"/>
          </p:nvPr>
        </p:nvSpPr>
        <p:spPr>
          <a:xfrm>
            <a:off x="1187450" y="909638"/>
            <a:ext cx="7772400" cy="4114800"/>
          </a:xfrm>
        </p:spPr>
        <p:txBody>
          <a:bodyPr/>
          <a:lstStyle/>
          <a:p>
            <a:pPr eaLnBrk="1" hangingPunct="1"/>
            <a:r>
              <a:rPr lang="cs-CZ" altLang="en-US" smtClean="0"/>
              <a:t>Nutná kalibrace pomocí draslíkových pufrů a ionoforu (nigericin)</a:t>
            </a:r>
          </a:p>
        </p:txBody>
      </p:sp>
      <p:pic>
        <p:nvPicPr>
          <p:cNvPr id="778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213" y="1916113"/>
            <a:ext cx="5030787" cy="503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cs-CZ" altLang="en-US" sz="4000" smtClean="0"/>
              <a:t>Detekce reaktivních kyslíkových skupin</a:t>
            </a:r>
          </a:p>
        </p:txBody>
      </p:sp>
      <p:sp>
        <p:nvSpPr>
          <p:cNvPr id="80899" name="Rectangle 3"/>
          <p:cNvSpPr>
            <a:spLocks noGrp="1" noChangeArrowheads="1"/>
          </p:cNvSpPr>
          <p:nvPr>
            <p:ph type="body" idx="1"/>
          </p:nvPr>
        </p:nvSpPr>
        <p:spPr/>
        <p:txBody>
          <a:bodyPr/>
          <a:lstStyle/>
          <a:p>
            <a:pPr eaLnBrk="1" hangingPunct="1"/>
            <a:r>
              <a:rPr lang="cs-CZ" altLang="en-US" sz="2800" smtClean="0"/>
              <a:t>Reaktivní kyslíkové skupiny hrají klíčovou roli v celé řadě biologických procesů</a:t>
            </a:r>
          </a:p>
          <a:p>
            <a:pPr lvl="1" eaLnBrk="1" hangingPunct="1"/>
            <a:r>
              <a:rPr lang="cs-CZ" altLang="en-US" sz="2400" smtClean="0"/>
              <a:t>posttranslační modifikace proteinů</a:t>
            </a:r>
          </a:p>
          <a:p>
            <a:pPr lvl="1" eaLnBrk="1" hangingPunct="1"/>
            <a:r>
              <a:rPr lang="cs-CZ" altLang="en-US" sz="2400" smtClean="0"/>
              <a:t>regulace transkripce</a:t>
            </a:r>
          </a:p>
          <a:p>
            <a:pPr lvl="1" eaLnBrk="1" hangingPunct="1"/>
            <a:r>
              <a:rPr lang="cs-CZ" altLang="en-US" sz="2400" smtClean="0"/>
              <a:t>regulace struktury chromatinu</a:t>
            </a:r>
          </a:p>
          <a:p>
            <a:pPr lvl="1" eaLnBrk="1" hangingPunct="1"/>
            <a:r>
              <a:rPr lang="cs-CZ" altLang="en-US" sz="2400" smtClean="0"/>
              <a:t>přenos signálu</a:t>
            </a:r>
          </a:p>
          <a:p>
            <a:pPr lvl="1" eaLnBrk="1" hangingPunct="1"/>
            <a:r>
              <a:rPr lang="cs-CZ" altLang="en-US" sz="2400" smtClean="0"/>
              <a:t>funkce imunitního systému</a:t>
            </a:r>
          </a:p>
          <a:p>
            <a:pPr lvl="1" eaLnBrk="1" hangingPunct="1"/>
            <a:r>
              <a:rPr lang="cs-CZ" altLang="en-US" sz="2400" smtClean="0"/>
              <a:t>fyzický a metabolický stres</a:t>
            </a:r>
          </a:p>
          <a:p>
            <a:pPr lvl="1" eaLnBrk="1" hangingPunct="1"/>
            <a:r>
              <a:rPr lang="cs-CZ" altLang="en-US" sz="2400" smtClean="0"/>
              <a:t>neurodegenerace, stárnutí</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584706" name="Rectangle 2"/>
          <p:cNvSpPr>
            <a:spLocks noChangeArrowheads="1"/>
          </p:cNvSpPr>
          <p:nvPr/>
        </p:nvSpPr>
        <p:spPr bwMode="auto">
          <a:xfrm>
            <a:off x="5715000" y="1778000"/>
            <a:ext cx="889000" cy="4318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endParaRPr lang="en-US" altLang="en-US" sz="2400">
              <a:latin typeface="Times" pitchFamily="18" charset="0"/>
            </a:endParaRPr>
          </a:p>
        </p:txBody>
      </p:sp>
      <p:cxnSp>
        <p:nvCxnSpPr>
          <p:cNvPr id="81923" name="AutoShape 3"/>
          <p:cNvCxnSpPr>
            <a:cxnSpLocks noChangeShapeType="1"/>
            <a:stCxn id="81933" idx="0"/>
            <a:endCxn id="81928" idx="2"/>
          </p:cNvCxnSpPr>
          <p:nvPr/>
        </p:nvCxnSpPr>
        <p:spPr bwMode="auto">
          <a:xfrm flipH="1" flipV="1">
            <a:off x="4495800" y="2246313"/>
            <a:ext cx="57150" cy="34591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24" name="AutoShape 4"/>
          <p:cNvCxnSpPr>
            <a:cxnSpLocks noChangeShapeType="1"/>
            <a:stCxn id="81926" idx="2"/>
            <a:endCxn id="81935" idx="0"/>
          </p:cNvCxnSpPr>
          <p:nvPr/>
        </p:nvCxnSpPr>
        <p:spPr bwMode="auto">
          <a:xfrm>
            <a:off x="2782888" y="2246313"/>
            <a:ext cx="2738437" cy="16303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25" name="Rectangle 5"/>
          <p:cNvSpPr>
            <a:spLocks noGrp="1" noChangeArrowheads="1"/>
          </p:cNvSpPr>
          <p:nvPr>
            <p:ph type="body" idx="1"/>
          </p:nvPr>
        </p:nvSpPr>
        <p:spPr>
          <a:xfrm>
            <a:off x="520700" y="1330325"/>
            <a:ext cx="8229600" cy="4498975"/>
          </a:xfrm>
        </p:spPr>
        <p:txBody>
          <a:bodyPr/>
          <a:lstStyle/>
          <a:p>
            <a:pPr eaLnBrk="1" hangingPunct="1"/>
            <a:endParaRPr lang="en-US" altLang="en-US" smtClean="0"/>
          </a:p>
          <a:p>
            <a:pPr eaLnBrk="1" hangingPunct="1"/>
            <a:endParaRPr lang="en-US" altLang="en-US" smtClean="0"/>
          </a:p>
        </p:txBody>
      </p:sp>
      <p:sp>
        <p:nvSpPr>
          <p:cNvPr id="81926" name="Text Box 6"/>
          <p:cNvSpPr txBox="1">
            <a:spLocks noChangeArrowheads="1"/>
          </p:cNvSpPr>
          <p:nvPr/>
        </p:nvSpPr>
        <p:spPr bwMode="auto">
          <a:xfrm>
            <a:off x="2335213" y="1789113"/>
            <a:ext cx="893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O</a:t>
            </a:r>
            <a:r>
              <a:rPr lang="en-US" altLang="en-US" sz="2400" baseline="-25000">
                <a:solidFill>
                  <a:schemeClr val="bg1"/>
                </a:solidFill>
              </a:rPr>
              <a:t>2</a:t>
            </a:r>
            <a:r>
              <a:rPr lang="en-US" altLang="en-US" sz="2400">
                <a:solidFill>
                  <a:schemeClr val="bg1"/>
                </a:solidFill>
              </a:rPr>
              <a:t>• </a:t>
            </a:r>
            <a:r>
              <a:rPr lang="en-US" altLang="en-US" sz="2400" baseline="30000">
                <a:solidFill>
                  <a:schemeClr val="bg1"/>
                </a:solidFill>
              </a:rPr>
              <a:t>–</a:t>
            </a:r>
            <a:r>
              <a:rPr lang="en-US" altLang="en-US" sz="2400" baseline="-25000">
                <a:solidFill>
                  <a:schemeClr val="bg1"/>
                </a:solidFill>
              </a:rPr>
              <a:t> </a:t>
            </a:r>
            <a:endParaRPr lang="en-US" altLang="en-US" sz="2400">
              <a:solidFill>
                <a:schemeClr val="bg1"/>
              </a:solidFill>
            </a:endParaRPr>
          </a:p>
        </p:txBody>
      </p:sp>
      <p:sp>
        <p:nvSpPr>
          <p:cNvPr id="81927" name="Text Box 7"/>
          <p:cNvSpPr txBox="1">
            <a:spLocks noChangeArrowheads="1"/>
          </p:cNvSpPr>
          <p:nvPr/>
        </p:nvSpPr>
        <p:spPr bwMode="auto">
          <a:xfrm>
            <a:off x="981075" y="1787525"/>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O</a:t>
            </a:r>
            <a:r>
              <a:rPr lang="en-US" altLang="en-US" sz="2400" baseline="-25000">
                <a:solidFill>
                  <a:schemeClr val="bg1"/>
                </a:solidFill>
              </a:rPr>
              <a:t>2</a:t>
            </a:r>
            <a:endParaRPr lang="en-US" altLang="en-US" sz="2400">
              <a:solidFill>
                <a:schemeClr val="bg1"/>
              </a:solidFill>
            </a:endParaRPr>
          </a:p>
        </p:txBody>
      </p:sp>
      <p:sp>
        <p:nvSpPr>
          <p:cNvPr id="81928" name="Text Box 8"/>
          <p:cNvSpPr txBox="1">
            <a:spLocks noChangeArrowheads="1"/>
          </p:cNvSpPr>
          <p:nvPr/>
        </p:nvSpPr>
        <p:spPr bwMode="auto">
          <a:xfrm>
            <a:off x="4062413" y="1789113"/>
            <a:ext cx="866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H</a:t>
            </a:r>
            <a:r>
              <a:rPr lang="en-US" altLang="en-US" sz="2400" baseline="-25000">
                <a:solidFill>
                  <a:schemeClr val="bg1"/>
                </a:solidFill>
              </a:rPr>
              <a:t>2</a:t>
            </a:r>
            <a:r>
              <a:rPr lang="en-US" altLang="en-US" sz="2400">
                <a:solidFill>
                  <a:schemeClr val="bg1"/>
                </a:solidFill>
              </a:rPr>
              <a:t>O</a:t>
            </a:r>
            <a:r>
              <a:rPr lang="en-US" altLang="en-US" sz="2400" baseline="-25000">
                <a:solidFill>
                  <a:schemeClr val="bg1"/>
                </a:solidFill>
              </a:rPr>
              <a:t>2</a:t>
            </a:r>
            <a:endParaRPr lang="en-US" altLang="en-US" sz="2400">
              <a:solidFill>
                <a:schemeClr val="bg1"/>
              </a:solidFill>
            </a:endParaRPr>
          </a:p>
        </p:txBody>
      </p:sp>
      <p:sp>
        <p:nvSpPr>
          <p:cNvPr id="81929" name="Text Box 9"/>
          <p:cNvSpPr txBox="1">
            <a:spLocks noChangeArrowheads="1"/>
          </p:cNvSpPr>
          <p:nvPr/>
        </p:nvSpPr>
        <p:spPr bwMode="auto">
          <a:xfrm>
            <a:off x="5762625" y="1789113"/>
            <a:ext cx="831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 OH</a:t>
            </a:r>
          </a:p>
        </p:txBody>
      </p:sp>
      <p:sp>
        <p:nvSpPr>
          <p:cNvPr id="81930" name="Text Box 10"/>
          <p:cNvSpPr txBox="1">
            <a:spLocks noChangeArrowheads="1"/>
          </p:cNvSpPr>
          <p:nvPr/>
        </p:nvSpPr>
        <p:spPr bwMode="auto">
          <a:xfrm>
            <a:off x="7427913" y="1787525"/>
            <a:ext cx="754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H</a:t>
            </a:r>
            <a:r>
              <a:rPr lang="en-US" altLang="en-US" sz="2400" baseline="-25000">
                <a:solidFill>
                  <a:schemeClr val="bg1"/>
                </a:solidFill>
              </a:rPr>
              <a:t>2</a:t>
            </a:r>
            <a:r>
              <a:rPr lang="en-US" altLang="en-US" sz="2400">
                <a:solidFill>
                  <a:schemeClr val="bg1"/>
                </a:solidFill>
              </a:rPr>
              <a:t>O</a:t>
            </a:r>
          </a:p>
        </p:txBody>
      </p:sp>
      <p:grpSp>
        <p:nvGrpSpPr>
          <p:cNvPr id="584715" name="Group 11"/>
          <p:cNvGrpSpPr>
            <a:grpSpLocks/>
          </p:cNvGrpSpPr>
          <p:nvPr/>
        </p:nvGrpSpPr>
        <p:grpSpPr bwMode="auto">
          <a:xfrm>
            <a:off x="1335088" y="939800"/>
            <a:ext cx="6396037" cy="873125"/>
            <a:chOff x="841" y="592"/>
            <a:chExt cx="4029" cy="550"/>
          </a:xfrm>
        </p:grpSpPr>
        <p:sp>
          <p:nvSpPr>
            <p:cNvPr id="81948" name="Arc 12"/>
            <p:cNvSpPr>
              <a:spLocks/>
            </p:cNvSpPr>
            <p:nvPr/>
          </p:nvSpPr>
          <p:spPr bwMode="auto">
            <a:xfrm>
              <a:off x="841" y="820"/>
              <a:ext cx="4029" cy="322"/>
            </a:xfrm>
            <a:custGeom>
              <a:avLst/>
              <a:gdLst>
                <a:gd name="T0" fmla="*/ 0 w 43141"/>
                <a:gd name="T1" fmla="*/ 0 h 21600"/>
                <a:gd name="T2" fmla="*/ 0 w 43141"/>
                <a:gd name="T3" fmla="*/ 0 h 21600"/>
                <a:gd name="T4" fmla="*/ 0 w 43141"/>
                <a:gd name="T5" fmla="*/ 0 h 21600"/>
                <a:gd name="T6" fmla="*/ 0 60000 65536"/>
                <a:gd name="T7" fmla="*/ 0 60000 65536"/>
                <a:gd name="T8" fmla="*/ 0 60000 65536"/>
              </a:gdLst>
              <a:ahLst/>
              <a:cxnLst>
                <a:cxn ang="T6">
                  <a:pos x="T0" y="T1"/>
                </a:cxn>
                <a:cxn ang="T7">
                  <a:pos x="T2" y="T3"/>
                </a:cxn>
                <a:cxn ang="T8">
                  <a:pos x="T4" y="T5"/>
                </a:cxn>
              </a:cxnLst>
              <a:rect l="0" t="0" r="r" b="b"/>
              <a:pathLst>
                <a:path w="43141" h="21600" fill="none" extrusionOk="0">
                  <a:moveTo>
                    <a:pt x="-1" y="20787"/>
                  </a:moveTo>
                  <a:cubicBezTo>
                    <a:pt x="435" y="9182"/>
                    <a:pt x="9970" y="-1"/>
                    <a:pt x="21584" y="0"/>
                  </a:cubicBezTo>
                  <a:cubicBezTo>
                    <a:pt x="32989" y="0"/>
                    <a:pt x="42430" y="8868"/>
                    <a:pt x="43141" y="20251"/>
                  </a:cubicBezTo>
                </a:path>
                <a:path w="43141" h="21600" stroke="0" extrusionOk="0">
                  <a:moveTo>
                    <a:pt x="-1" y="20787"/>
                  </a:moveTo>
                  <a:cubicBezTo>
                    <a:pt x="435" y="9182"/>
                    <a:pt x="9970" y="-1"/>
                    <a:pt x="21584" y="0"/>
                  </a:cubicBezTo>
                  <a:cubicBezTo>
                    <a:pt x="32989" y="0"/>
                    <a:pt x="42430" y="8868"/>
                    <a:pt x="43141" y="20251"/>
                  </a:cubicBezTo>
                  <a:lnTo>
                    <a:pt x="21584" y="21600"/>
                  </a:lnTo>
                  <a:lnTo>
                    <a:pt x="-1" y="20787"/>
                  </a:lnTo>
                  <a:close/>
                </a:path>
              </a:pathLst>
            </a:custGeom>
            <a:noFill/>
            <a:ln w="9525">
              <a:solidFill>
                <a:schemeClr val="bg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9" name="Text Box 13"/>
            <p:cNvSpPr txBox="1">
              <a:spLocks noChangeArrowheads="1"/>
            </p:cNvSpPr>
            <p:nvPr/>
          </p:nvSpPr>
          <p:spPr bwMode="auto">
            <a:xfrm>
              <a:off x="2080" y="592"/>
              <a:ext cx="15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4 e</a:t>
              </a:r>
              <a:r>
                <a:rPr lang="en-US" altLang="en-US" sz="1800" baseline="30000">
                  <a:solidFill>
                    <a:schemeClr val="bg1"/>
                  </a:solidFill>
                </a:rPr>
                <a:t>–</a:t>
              </a:r>
              <a:r>
                <a:rPr lang="en-US" altLang="en-US" sz="1800">
                  <a:solidFill>
                    <a:schemeClr val="bg1"/>
                  </a:solidFill>
                </a:rPr>
                <a:t> reduction to water</a:t>
              </a:r>
              <a:endParaRPr lang="en-US" altLang="en-US" sz="1200">
                <a:solidFill>
                  <a:schemeClr val="bg1"/>
                </a:solidFill>
              </a:endParaRPr>
            </a:p>
          </p:txBody>
        </p:sp>
      </p:grpSp>
      <p:grpSp>
        <p:nvGrpSpPr>
          <p:cNvPr id="584718" name="Group 14"/>
          <p:cNvGrpSpPr>
            <a:grpSpLocks/>
          </p:cNvGrpSpPr>
          <p:nvPr/>
        </p:nvGrpSpPr>
        <p:grpSpPr bwMode="auto">
          <a:xfrm>
            <a:off x="1711325" y="1679575"/>
            <a:ext cx="5567363" cy="368300"/>
            <a:chOff x="1078" y="1058"/>
            <a:chExt cx="3507" cy="232"/>
          </a:xfrm>
        </p:grpSpPr>
        <p:sp>
          <p:nvSpPr>
            <p:cNvPr id="81940" name="Line 15"/>
            <p:cNvSpPr>
              <a:spLocks noChangeShapeType="1"/>
            </p:cNvSpPr>
            <p:nvPr/>
          </p:nvSpPr>
          <p:spPr bwMode="auto">
            <a:xfrm>
              <a:off x="1078" y="1269"/>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1" name="Line 16"/>
            <p:cNvSpPr>
              <a:spLocks noChangeShapeType="1"/>
            </p:cNvSpPr>
            <p:nvPr/>
          </p:nvSpPr>
          <p:spPr bwMode="auto">
            <a:xfrm>
              <a:off x="2127"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2" name="Line 17"/>
            <p:cNvSpPr>
              <a:spLocks noChangeShapeType="1"/>
            </p:cNvSpPr>
            <p:nvPr/>
          </p:nvSpPr>
          <p:spPr bwMode="auto">
            <a:xfrm>
              <a:off x="3226"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3" name="Line 18"/>
            <p:cNvSpPr>
              <a:spLocks noChangeShapeType="1"/>
            </p:cNvSpPr>
            <p:nvPr/>
          </p:nvSpPr>
          <p:spPr bwMode="auto">
            <a:xfrm>
              <a:off x="4245"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4" name="Text Box 19"/>
            <p:cNvSpPr txBox="1">
              <a:spLocks noChangeArrowheads="1"/>
            </p:cNvSpPr>
            <p:nvPr/>
          </p:nvSpPr>
          <p:spPr bwMode="auto">
            <a:xfrm>
              <a:off x="1133"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5" name="Text Box 20"/>
            <p:cNvSpPr txBox="1">
              <a:spLocks noChangeArrowheads="1"/>
            </p:cNvSpPr>
            <p:nvPr/>
          </p:nvSpPr>
          <p:spPr bwMode="auto">
            <a:xfrm>
              <a:off x="21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6" name="Text Box 21"/>
            <p:cNvSpPr txBox="1">
              <a:spLocks noChangeArrowheads="1"/>
            </p:cNvSpPr>
            <p:nvPr/>
          </p:nvSpPr>
          <p:spPr bwMode="auto">
            <a:xfrm>
              <a:off x="32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7" name="Text Box 22"/>
            <p:cNvSpPr txBox="1">
              <a:spLocks noChangeArrowheads="1"/>
            </p:cNvSpPr>
            <p:nvPr/>
          </p:nvSpPr>
          <p:spPr bwMode="auto">
            <a:xfrm>
              <a:off x="4275" y="1058"/>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grpSp>
      <p:sp>
        <p:nvSpPr>
          <p:cNvPr id="81933" name="Text Box 23"/>
          <p:cNvSpPr txBox="1">
            <a:spLocks noChangeArrowheads="1"/>
          </p:cNvSpPr>
          <p:nvPr/>
        </p:nvSpPr>
        <p:spPr bwMode="auto">
          <a:xfrm>
            <a:off x="2362200" y="5715000"/>
            <a:ext cx="4381500" cy="8445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Not so terribly reactive with most biomolecules</a:t>
            </a:r>
          </a:p>
          <a:p>
            <a:pPr>
              <a:spcBef>
                <a:spcPct val="0"/>
              </a:spcBef>
              <a:buClrTx/>
              <a:buSzTx/>
              <a:buFontTx/>
              <a:buNone/>
            </a:pPr>
            <a:r>
              <a:rPr lang="en-US" altLang="en-US" sz="1600"/>
              <a:t>Maintained at very low concentration</a:t>
            </a:r>
          </a:p>
          <a:p>
            <a:pPr>
              <a:spcBef>
                <a:spcPct val="0"/>
              </a:spcBef>
              <a:buClrTx/>
              <a:buSzTx/>
              <a:buFontTx/>
              <a:buNone/>
            </a:pPr>
            <a:r>
              <a:rPr lang="en-US" altLang="en-US" sz="1600"/>
              <a:t>Catalases, peroxidases, GSH, etc…</a:t>
            </a:r>
            <a:r>
              <a:rPr lang="en-US" altLang="en-US" sz="1600">
                <a:solidFill>
                  <a:srgbClr val="FFFF00"/>
                </a:solidFill>
              </a:rPr>
              <a:t> </a:t>
            </a:r>
          </a:p>
        </p:txBody>
      </p:sp>
      <p:cxnSp>
        <p:nvCxnSpPr>
          <p:cNvPr id="81934" name="AutoShape 24"/>
          <p:cNvCxnSpPr>
            <a:cxnSpLocks noChangeShapeType="1"/>
            <a:stCxn id="81938" idx="0"/>
            <a:endCxn id="81927" idx="2"/>
          </p:cNvCxnSpPr>
          <p:nvPr/>
        </p:nvCxnSpPr>
        <p:spPr bwMode="auto">
          <a:xfrm flipH="1" flipV="1">
            <a:off x="1247775" y="2244725"/>
            <a:ext cx="428625" cy="565150"/>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35" name="Text Box 25"/>
          <p:cNvSpPr txBox="1">
            <a:spLocks noChangeArrowheads="1"/>
          </p:cNvSpPr>
          <p:nvPr/>
        </p:nvSpPr>
        <p:spPr bwMode="auto">
          <a:xfrm>
            <a:off x="3276600" y="3886200"/>
            <a:ext cx="4489450" cy="15779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Actually a chemical </a:t>
            </a:r>
            <a:r>
              <a:rPr lang="en-US" altLang="en-US" sz="1600" i="1"/>
              <a:t>reductant</a:t>
            </a:r>
            <a:endParaRPr lang="en-US" altLang="en-US" sz="1600"/>
          </a:p>
          <a:p>
            <a:pPr>
              <a:spcBef>
                <a:spcPct val="0"/>
              </a:spcBef>
              <a:buClrTx/>
              <a:buSzTx/>
              <a:buFontTx/>
              <a:buNone/>
            </a:pPr>
            <a:r>
              <a:rPr lang="en-US" altLang="en-US" sz="1600"/>
              <a:t>Not so terribly reactive with most biomolecules</a:t>
            </a:r>
          </a:p>
          <a:p>
            <a:pPr>
              <a:spcBef>
                <a:spcPct val="0"/>
              </a:spcBef>
              <a:buClrTx/>
              <a:buSzTx/>
              <a:buFontTx/>
              <a:buNone/>
            </a:pPr>
            <a:r>
              <a:rPr lang="en-US" altLang="en-US" sz="1600"/>
              <a:t>Mitochondrial superoxide the major source of active oxygen</a:t>
            </a:r>
          </a:p>
          <a:p>
            <a:pPr>
              <a:spcBef>
                <a:spcPct val="0"/>
              </a:spcBef>
              <a:buClrTx/>
              <a:buSzTx/>
              <a:buFontTx/>
              <a:buNone/>
            </a:pPr>
            <a:r>
              <a:rPr lang="en-US" altLang="en-US" sz="1600"/>
              <a:t>Maintained at very low concentration</a:t>
            </a:r>
          </a:p>
          <a:p>
            <a:pPr>
              <a:spcBef>
                <a:spcPct val="0"/>
              </a:spcBef>
              <a:buClrTx/>
              <a:buSzTx/>
              <a:buFontTx/>
              <a:buNone/>
            </a:pPr>
            <a:r>
              <a:rPr lang="en-US" altLang="en-US" sz="1600"/>
              <a:t>Superoxide dismutases</a:t>
            </a:r>
          </a:p>
        </p:txBody>
      </p:sp>
      <p:sp>
        <p:nvSpPr>
          <p:cNvPr id="81936" name="Text Box 26"/>
          <p:cNvSpPr txBox="1">
            <a:spLocks noChangeArrowheads="1"/>
          </p:cNvSpPr>
          <p:nvPr/>
        </p:nvSpPr>
        <p:spPr bwMode="auto">
          <a:xfrm>
            <a:off x="3429000" y="2971800"/>
            <a:ext cx="5453063" cy="6000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Reacts with virtually any molecule at diffusion-limited rates</a:t>
            </a:r>
          </a:p>
          <a:p>
            <a:pPr>
              <a:spcBef>
                <a:spcPct val="0"/>
              </a:spcBef>
              <a:buClrTx/>
              <a:buSzTx/>
              <a:buFontTx/>
              <a:buNone/>
            </a:pPr>
            <a:r>
              <a:rPr lang="en-US" altLang="en-US" sz="1600"/>
              <a:t>The molecule that makes ionizing radiation toxic</a:t>
            </a:r>
          </a:p>
        </p:txBody>
      </p:sp>
      <p:cxnSp>
        <p:nvCxnSpPr>
          <p:cNvPr id="81937" name="AutoShape 27"/>
          <p:cNvCxnSpPr>
            <a:cxnSpLocks noChangeShapeType="1"/>
            <a:stCxn id="584706" idx="2"/>
            <a:endCxn id="81936" idx="0"/>
          </p:cNvCxnSpPr>
          <p:nvPr/>
        </p:nvCxnSpPr>
        <p:spPr bwMode="auto">
          <a:xfrm flipH="1">
            <a:off x="6156325" y="2209800"/>
            <a:ext cx="3175" cy="752475"/>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38" name="Text Box 28"/>
          <p:cNvSpPr txBox="1">
            <a:spLocks noChangeArrowheads="1"/>
          </p:cNvSpPr>
          <p:nvPr/>
        </p:nvSpPr>
        <p:spPr bwMode="auto">
          <a:xfrm>
            <a:off x="228600" y="2819400"/>
            <a:ext cx="2895600" cy="18224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Unreactive at STP, but a </a:t>
            </a:r>
            <a:r>
              <a:rPr lang="en-US" altLang="en-US" sz="1600" i="1"/>
              <a:t>great</a:t>
            </a:r>
            <a:r>
              <a:rPr lang="en-US" altLang="en-US" sz="1600"/>
              <a:t> electron acceptor</a:t>
            </a:r>
          </a:p>
          <a:p>
            <a:pPr>
              <a:spcBef>
                <a:spcPct val="0"/>
              </a:spcBef>
              <a:buClrTx/>
              <a:buSzTx/>
              <a:buFontTx/>
              <a:buNone/>
            </a:pPr>
            <a:r>
              <a:rPr lang="en-US" altLang="en-US" sz="1600"/>
              <a:t>Biological activation via radicals, transition metals</a:t>
            </a:r>
          </a:p>
          <a:p>
            <a:pPr>
              <a:spcBef>
                <a:spcPct val="0"/>
              </a:spcBef>
              <a:buClrTx/>
              <a:buSzTx/>
              <a:buFontTx/>
              <a:buNone/>
            </a:pPr>
            <a:r>
              <a:rPr lang="en-US" altLang="en-US" sz="1600"/>
              <a:t>Generally, radical intermediates are enzyme-bound</a:t>
            </a:r>
          </a:p>
        </p:txBody>
      </p:sp>
      <p:sp>
        <p:nvSpPr>
          <p:cNvPr id="81939" name="Rectangle 29"/>
          <p:cNvSpPr>
            <a:spLocks noChangeArrowheads="1"/>
          </p:cNvSpPr>
          <p:nvPr/>
        </p:nvSpPr>
        <p:spPr bwMode="auto">
          <a:xfrm>
            <a:off x="7812088" y="6453188"/>
            <a:ext cx="1173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solidFill>
                  <a:schemeClr val="folHlink"/>
                </a:solidFill>
                <a:latin typeface="Times" pitchFamily="18" charset="0"/>
              </a:rPr>
              <a:t>© </a:t>
            </a:r>
            <a:r>
              <a:rPr lang="en-US" altLang="en-US" sz="1200">
                <a:solidFill>
                  <a:schemeClr val="folHlink"/>
                </a:solidFill>
                <a:latin typeface="Times" pitchFamily="18" charset="0"/>
              </a:rPr>
              <a:t>Simon Melov</a:t>
            </a:r>
            <a:endParaRPr lang="cs-CZ" altLang="en-US" sz="1200">
              <a:solidFill>
                <a:schemeClr val="folHlink"/>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0552" presetClass="entr" presetSubtype="810249212" fill="hold" nodeType="clickEffect">
                                  <p:stCondLst>
                                    <p:cond delay="0"/>
                                  </p:stCondLst>
                                  <p:childTnLst>
                                    <p:set>
                                      <p:cBhvr>
                                        <p:cTn id="6" dur="1" fill="hold">
                                          <p:stCondLst>
                                            <p:cond delay="499"/>
                                          </p:stCondLst>
                                        </p:cTn>
                                        <p:tgtEl>
                                          <p:spTgt spid="5847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300552" presetClass="entr" presetSubtype="810249212" fill="hold" nodeType="clickEffect">
                                  <p:stCondLst>
                                    <p:cond delay="0"/>
                                  </p:stCondLst>
                                  <p:childTnLst>
                                    <p:set>
                                      <p:cBhvr>
                                        <p:cTn id="10" dur="1" fill="hold">
                                          <p:stCondLst>
                                            <p:cond delay="499"/>
                                          </p:stCondLst>
                                        </p:cTn>
                                        <p:tgtEl>
                                          <p:spTgt spid="5847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300552" presetClass="entr" presetSubtype="810249212" fill="hold" grpId="0" nodeType="clickEffect">
                                  <p:stCondLst>
                                    <p:cond delay="0"/>
                                  </p:stCondLst>
                                  <p:childTnLst>
                                    <p:set>
                                      <p:cBhvr>
                                        <p:cTn id="14" dur="1" fill="hold">
                                          <p:stCondLst>
                                            <p:cond delay="499"/>
                                          </p:stCondLst>
                                        </p:cTn>
                                        <p:tgtEl>
                                          <p:spTgt spid="584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6"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020888" y="-152400"/>
            <a:ext cx="7772400" cy="1143000"/>
          </a:xfrm>
        </p:spPr>
        <p:txBody>
          <a:bodyPr/>
          <a:lstStyle/>
          <a:p>
            <a:pPr eaLnBrk="1" hangingPunct="1"/>
            <a:r>
              <a:rPr lang="en-US" altLang="en-US" sz="3600" smtClean="0">
                <a:solidFill>
                  <a:schemeClr val="bg1"/>
                </a:solidFill>
              </a:rPr>
              <a:t>Potential sites of intervention</a:t>
            </a:r>
          </a:p>
        </p:txBody>
      </p:sp>
      <p:sp>
        <p:nvSpPr>
          <p:cNvPr id="82947" name="Text Box 3"/>
          <p:cNvSpPr txBox="1">
            <a:spLocks noChangeArrowheads="1"/>
          </p:cNvSpPr>
          <p:nvPr/>
        </p:nvSpPr>
        <p:spPr bwMode="auto">
          <a:xfrm>
            <a:off x="107950" y="3101975"/>
            <a:ext cx="1555750"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Oxidative</a:t>
            </a:r>
          </a:p>
          <a:p>
            <a:pPr algn="ctr">
              <a:spcBef>
                <a:spcPct val="0"/>
              </a:spcBef>
              <a:buClrTx/>
              <a:buSzTx/>
              <a:buFontTx/>
              <a:buNone/>
            </a:pPr>
            <a:r>
              <a:rPr lang="en-US" altLang="en-US" sz="2400" b="1">
                <a:solidFill>
                  <a:srgbClr val="FFFF00"/>
                </a:solidFill>
              </a:rPr>
              <a:t>Stress</a:t>
            </a:r>
          </a:p>
        </p:txBody>
      </p:sp>
      <p:grpSp>
        <p:nvGrpSpPr>
          <p:cNvPr id="82948" name="Group 4"/>
          <p:cNvGrpSpPr>
            <a:grpSpLocks/>
          </p:cNvGrpSpPr>
          <p:nvPr/>
        </p:nvGrpSpPr>
        <p:grpSpPr bwMode="auto">
          <a:xfrm>
            <a:off x="6775450" y="784225"/>
            <a:ext cx="2330450" cy="5459413"/>
            <a:chOff x="3968" y="517"/>
            <a:chExt cx="1468" cy="3439"/>
          </a:xfrm>
        </p:grpSpPr>
        <p:sp>
          <p:nvSpPr>
            <p:cNvPr id="82984" name="Text Box 5"/>
            <p:cNvSpPr txBox="1">
              <a:spLocks noChangeArrowheads="1"/>
            </p:cNvSpPr>
            <p:nvPr/>
          </p:nvSpPr>
          <p:spPr bwMode="auto">
            <a:xfrm>
              <a:off x="3985" y="517"/>
              <a:ext cx="1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Neurodegeneration</a:t>
              </a:r>
            </a:p>
          </p:txBody>
        </p:sp>
        <p:sp>
          <p:nvSpPr>
            <p:cNvPr id="82985" name="Text Box 6"/>
            <p:cNvSpPr txBox="1">
              <a:spLocks noChangeArrowheads="1"/>
            </p:cNvSpPr>
            <p:nvPr/>
          </p:nvSpPr>
          <p:spPr bwMode="auto">
            <a:xfrm>
              <a:off x="4400" y="3725"/>
              <a:ext cx="6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Cancer</a:t>
              </a:r>
            </a:p>
          </p:txBody>
        </p:sp>
        <p:sp>
          <p:nvSpPr>
            <p:cNvPr id="82986" name="Text Box 7"/>
            <p:cNvSpPr txBox="1">
              <a:spLocks noChangeArrowheads="1"/>
            </p:cNvSpPr>
            <p:nvPr/>
          </p:nvSpPr>
          <p:spPr bwMode="auto">
            <a:xfrm>
              <a:off x="4152" y="918"/>
              <a:ext cx="11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Vascular Tone</a:t>
              </a:r>
            </a:p>
          </p:txBody>
        </p:sp>
        <p:sp>
          <p:nvSpPr>
            <p:cNvPr id="82987" name="Text Box 8"/>
            <p:cNvSpPr txBox="1">
              <a:spLocks noChangeArrowheads="1"/>
            </p:cNvSpPr>
            <p:nvPr/>
          </p:nvSpPr>
          <p:spPr bwMode="auto">
            <a:xfrm>
              <a:off x="4124" y="1319"/>
              <a:ext cx="1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Cardiac Output</a:t>
              </a:r>
            </a:p>
          </p:txBody>
        </p:sp>
        <p:sp>
          <p:nvSpPr>
            <p:cNvPr id="82988" name="Text Box 9"/>
            <p:cNvSpPr txBox="1">
              <a:spLocks noChangeArrowheads="1"/>
            </p:cNvSpPr>
            <p:nvPr/>
          </p:nvSpPr>
          <p:spPr bwMode="auto">
            <a:xfrm>
              <a:off x="4120" y="1720"/>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Sensory Acuity</a:t>
              </a:r>
            </a:p>
          </p:txBody>
        </p:sp>
        <p:sp>
          <p:nvSpPr>
            <p:cNvPr id="82989" name="Text Box 10"/>
            <p:cNvSpPr txBox="1">
              <a:spLocks noChangeArrowheads="1"/>
            </p:cNvSpPr>
            <p:nvPr/>
          </p:nvSpPr>
          <p:spPr bwMode="auto">
            <a:xfrm>
              <a:off x="4120" y="2121"/>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Skin Thickness</a:t>
              </a:r>
            </a:p>
          </p:txBody>
        </p:sp>
        <p:sp>
          <p:nvSpPr>
            <p:cNvPr id="82990" name="Text Box 11"/>
            <p:cNvSpPr txBox="1">
              <a:spLocks noChangeArrowheads="1"/>
            </p:cNvSpPr>
            <p:nvPr/>
          </p:nvSpPr>
          <p:spPr bwMode="auto">
            <a:xfrm>
              <a:off x="4184" y="2522"/>
              <a:ext cx="10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Bone Density</a:t>
              </a:r>
            </a:p>
          </p:txBody>
        </p:sp>
        <p:sp>
          <p:nvSpPr>
            <p:cNvPr id="82991" name="Text Box 12"/>
            <p:cNvSpPr txBox="1">
              <a:spLocks noChangeArrowheads="1"/>
            </p:cNvSpPr>
            <p:nvPr/>
          </p:nvSpPr>
          <p:spPr bwMode="auto">
            <a:xfrm>
              <a:off x="3968" y="2923"/>
              <a:ext cx="14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Endocrine Function</a:t>
              </a:r>
            </a:p>
          </p:txBody>
        </p:sp>
        <p:sp>
          <p:nvSpPr>
            <p:cNvPr id="82992" name="Text Box 13"/>
            <p:cNvSpPr txBox="1">
              <a:spLocks noChangeArrowheads="1"/>
            </p:cNvSpPr>
            <p:nvPr/>
          </p:nvSpPr>
          <p:spPr bwMode="auto">
            <a:xfrm>
              <a:off x="4044" y="3324"/>
              <a:ext cx="1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Immune Function</a:t>
              </a:r>
            </a:p>
          </p:txBody>
        </p:sp>
      </p:grpSp>
      <p:grpSp>
        <p:nvGrpSpPr>
          <p:cNvPr id="82949" name="Group 14"/>
          <p:cNvGrpSpPr>
            <a:grpSpLocks/>
          </p:cNvGrpSpPr>
          <p:nvPr/>
        </p:nvGrpSpPr>
        <p:grpSpPr bwMode="auto">
          <a:xfrm>
            <a:off x="885825" y="3924300"/>
            <a:ext cx="6575425" cy="2136775"/>
            <a:chOff x="490" y="2472"/>
            <a:chExt cx="4142" cy="1346"/>
          </a:xfrm>
        </p:grpSpPr>
        <p:sp>
          <p:nvSpPr>
            <p:cNvPr id="82978" name="Text Box 15"/>
            <p:cNvSpPr txBox="1">
              <a:spLocks noChangeArrowheads="1"/>
            </p:cNvSpPr>
            <p:nvPr/>
          </p:nvSpPr>
          <p:spPr bwMode="auto">
            <a:xfrm>
              <a:off x="1351" y="2475"/>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DNA</a:t>
              </a:r>
            </a:p>
            <a:p>
              <a:pPr algn="ctr">
                <a:spcBef>
                  <a:spcPct val="0"/>
                </a:spcBef>
                <a:buClrTx/>
                <a:buSzTx/>
                <a:buFontTx/>
                <a:buNone/>
              </a:pPr>
              <a:r>
                <a:rPr lang="en-US" altLang="en-US" sz="2400" b="1">
                  <a:solidFill>
                    <a:srgbClr val="FFFF00"/>
                  </a:solidFill>
                </a:rPr>
                <a:t>Damage</a:t>
              </a:r>
            </a:p>
          </p:txBody>
        </p:sp>
        <p:sp>
          <p:nvSpPr>
            <p:cNvPr id="82979" name="Text Box 16"/>
            <p:cNvSpPr txBox="1">
              <a:spLocks noChangeArrowheads="1"/>
            </p:cNvSpPr>
            <p:nvPr/>
          </p:nvSpPr>
          <p:spPr bwMode="auto">
            <a:xfrm>
              <a:off x="2674" y="3203"/>
              <a:ext cx="132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Oncogenesis</a:t>
              </a:r>
            </a:p>
          </p:txBody>
        </p:sp>
        <p:grpSp>
          <p:nvGrpSpPr>
            <p:cNvPr id="82980" name="Group 17"/>
            <p:cNvGrpSpPr>
              <a:grpSpLocks/>
            </p:cNvGrpSpPr>
            <p:nvPr/>
          </p:nvGrpSpPr>
          <p:grpSpPr bwMode="auto">
            <a:xfrm>
              <a:off x="490" y="2472"/>
              <a:ext cx="4142" cy="1346"/>
              <a:chOff x="490" y="2472"/>
              <a:chExt cx="4142" cy="1346"/>
            </a:xfrm>
          </p:grpSpPr>
          <p:cxnSp>
            <p:nvCxnSpPr>
              <p:cNvPr id="82981" name="AutoShape 18"/>
              <p:cNvCxnSpPr>
                <a:cxnSpLocks noChangeShapeType="1"/>
                <a:stCxn id="82947" idx="2"/>
                <a:endCxn id="82978" idx="1"/>
              </p:cNvCxnSpPr>
              <p:nvPr/>
            </p:nvCxnSpPr>
            <p:spPr bwMode="auto">
              <a:xfrm>
                <a:off x="490" y="2472"/>
                <a:ext cx="861" cy="262"/>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82" name="AutoShape 19"/>
              <p:cNvCxnSpPr>
                <a:cxnSpLocks noChangeShapeType="1"/>
                <a:stCxn id="82978" idx="3"/>
                <a:endCxn id="82979" idx="1"/>
              </p:cNvCxnSpPr>
              <p:nvPr/>
            </p:nvCxnSpPr>
            <p:spPr bwMode="auto">
              <a:xfrm>
                <a:off x="2214" y="2734"/>
                <a:ext cx="460" cy="613"/>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83" name="AutoShape 20"/>
              <p:cNvCxnSpPr>
                <a:cxnSpLocks noChangeShapeType="1"/>
                <a:stCxn id="82979" idx="3"/>
                <a:endCxn id="82985" idx="1"/>
              </p:cNvCxnSpPr>
              <p:nvPr/>
            </p:nvCxnSpPr>
            <p:spPr bwMode="auto">
              <a:xfrm>
                <a:off x="3996" y="3347"/>
                <a:ext cx="636" cy="471"/>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2950" name="Group 21"/>
          <p:cNvGrpSpPr>
            <a:grpSpLocks/>
          </p:cNvGrpSpPr>
          <p:nvPr/>
        </p:nvGrpSpPr>
        <p:grpSpPr bwMode="auto">
          <a:xfrm>
            <a:off x="885825" y="968375"/>
            <a:ext cx="6137275" cy="3819525"/>
            <a:chOff x="490" y="610"/>
            <a:chExt cx="3866" cy="2406"/>
          </a:xfrm>
        </p:grpSpPr>
        <p:sp>
          <p:nvSpPr>
            <p:cNvPr id="82969" name="Text Box 22"/>
            <p:cNvSpPr txBox="1">
              <a:spLocks noChangeArrowheads="1"/>
            </p:cNvSpPr>
            <p:nvPr/>
          </p:nvSpPr>
          <p:spPr bwMode="auto">
            <a:xfrm>
              <a:off x="1096" y="1187"/>
              <a:ext cx="1373"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Mitochondrial</a:t>
              </a:r>
            </a:p>
            <a:p>
              <a:pPr algn="ctr">
                <a:spcBef>
                  <a:spcPct val="0"/>
                </a:spcBef>
                <a:buClrTx/>
                <a:buSzTx/>
                <a:buFontTx/>
                <a:buNone/>
              </a:pPr>
              <a:r>
                <a:rPr lang="en-US" altLang="en-US" sz="2400" b="1">
                  <a:solidFill>
                    <a:srgbClr val="FFFF00"/>
                  </a:solidFill>
                </a:rPr>
                <a:t>Damage</a:t>
              </a:r>
            </a:p>
          </p:txBody>
        </p:sp>
        <p:sp>
          <p:nvSpPr>
            <p:cNvPr id="82970" name="Text Box 23"/>
            <p:cNvSpPr txBox="1">
              <a:spLocks noChangeArrowheads="1"/>
            </p:cNvSpPr>
            <p:nvPr/>
          </p:nvSpPr>
          <p:spPr bwMode="auto">
            <a:xfrm>
              <a:off x="2952" y="826"/>
              <a:ext cx="767"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Energy</a:t>
              </a:r>
            </a:p>
            <a:p>
              <a:pPr algn="ctr">
                <a:spcBef>
                  <a:spcPct val="0"/>
                </a:spcBef>
                <a:buClrTx/>
                <a:buSzTx/>
                <a:buFontTx/>
                <a:buNone/>
              </a:pPr>
              <a:r>
                <a:rPr lang="en-US" altLang="en-US" sz="2400" b="1">
                  <a:solidFill>
                    <a:srgbClr val="FFFF00"/>
                  </a:solidFill>
                </a:rPr>
                <a:t>Crisis</a:t>
              </a:r>
            </a:p>
          </p:txBody>
        </p:sp>
        <p:grpSp>
          <p:nvGrpSpPr>
            <p:cNvPr id="82971" name="Group 24"/>
            <p:cNvGrpSpPr>
              <a:grpSpLocks/>
            </p:cNvGrpSpPr>
            <p:nvPr/>
          </p:nvGrpSpPr>
          <p:grpSpPr bwMode="auto">
            <a:xfrm>
              <a:off x="490" y="610"/>
              <a:ext cx="3866" cy="2406"/>
              <a:chOff x="490" y="610"/>
              <a:chExt cx="3866" cy="2406"/>
            </a:xfrm>
          </p:grpSpPr>
          <p:grpSp>
            <p:nvGrpSpPr>
              <p:cNvPr id="82972" name="Group 25"/>
              <p:cNvGrpSpPr>
                <a:grpSpLocks/>
              </p:cNvGrpSpPr>
              <p:nvPr/>
            </p:nvGrpSpPr>
            <p:grpSpPr bwMode="auto">
              <a:xfrm>
                <a:off x="490" y="610"/>
                <a:ext cx="3866" cy="1344"/>
                <a:chOff x="490" y="610"/>
                <a:chExt cx="3866" cy="1344"/>
              </a:xfrm>
            </p:grpSpPr>
            <p:cxnSp>
              <p:nvCxnSpPr>
                <p:cNvPr id="82974" name="AutoShape 26"/>
                <p:cNvCxnSpPr>
                  <a:cxnSpLocks noChangeShapeType="1"/>
                  <a:stCxn id="82947" idx="0"/>
                  <a:endCxn id="82969" idx="1"/>
                </p:cNvCxnSpPr>
                <p:nvPr/>
              </p:nvCxnSpPr>
              <p:spPr bwMode="auto">
                <a:xfrm flipV="1">
                  <a:off x="490" y="1446"/>
                  <a:ext cx="605" cy="508"/>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5" name="AutoShape 27"/>
                <p:cNvCxnSpPr>
                  <a:cxnSpLocks noChangeShapeType="1"/>
                  <a:stCxn id="82969" idx="3"/>
                  <a:endCxn id="82970" idx="1"/>
                </p:cNvCxnSpPr>
                <p:nvPr/>
              </p:nvCxnSpPr>
              <p:spPr bwMode="auto">
                <a:xfrm flipV="1">
                  <a:off x="2470" y="1085"/>
                  <a:ext cx="482" cy="361"/>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6" name="AutoShape 28"/>
                <p:cNvCxnSpPr>
                  <a:cxnSpLocks noChangeShapeType="1"/>
                  <a:stCxn id="82970" idx="3"/>
                  <a:endCxn id="82984" idx="1"/>
                </p:cNvCxnSpPr>
                <p:nvPr/>
              </p:nvCxnSpPr>
              <p:spPr bwMode="auto">
                <a:xfrm flipV="1">
                  <a:off x="3719" y="610"/>
                  <a:ext cx="498" cy="475"/>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7" name="AutoShape 29"/>
                <p:cNvCxnSpPr>
                  <a:cxnSpLocks noChangeShapeType="1"/>
                  <a:stCxn id="82970" idx="3"/>
                  <a:endCxn id="82987" idx="1"/>
                </p:cNvCxnSpPr>
                <p:nvPr/>
              </p:nvCxnSpPr>
              <p:spPr bwMode="auto">
                <a:xfrm>
                  <a:off x="3719" y="1085"/>
                  <a:ext cx="637" cy="327"/>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2973" name="AutoShape 30"/>
              <p:cNvCxnSpPr>
                <a:cxnSpLocks noChangeShapeType="1"/>
                <a:stCxn id="82970" idx="3"/>
                <a:endCxn id="82991" idx="1"/>
              </p:cNvCxnSpPr>
              <p:nvPr/>
            </p:nvCxnSpPr>
            <p:spPr bwMode="auto">
              <a:xfrm>
                <a:off x="3719" y="1085"/>
                <a:ext cx="481" cy="1931"/>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86783" name="Group 31"/>
          <p:cNvGrpSpPr>
            <a:grpSpLocks/>
          </p:cNvGrpSpPr>
          <p:nvPr/>
        </p:nvGrpSpPr>
        <p:grpSpPr bwMode="auto">
          <a:xfrm>
            <a:off x="7016750" y="3514725"/>
            <a:ext cx="1746250" cy="1725613"/>
            <a:chOff x="4352" y="2214"/>
            <a:chExt cx="1100" cy="1087"/>
          </a:xfrm>
        </p:grpSpPr>
        <p:cxnSp>
          <p:nvCxnSpPr>
            <p:cNvPr id="82965" name="AutoShape 32"/>
            <p:cNvCxnSpPr>
              <a:cxnSpLocks noChangeShapeType="1"/>
              <a:stCxn id="82991" idx="0"/>
              <a:endCxn id="82990" idx="3"/>
            </p:cNvCxnSpPr>
            <p:nvPr/>
          </p:nvCxnSpPr>
          <p:spPr bwMode="auto">
            <a:xfrm rot="-5400000">
              <a:off x="5050" y="2499"/>
              <a:ext cx="285" cy="518"/>
            </a:xfrm>
            <a:prstGeom prst="curvedConnector4">
              <a:avLst>
                <a:gd name="adj1" fmla="val 31926"/>
                <a:gd name="adj2" fmla="val 133782"/>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6" name="AutoShape 33"/>
            <p:cNvCxnSpPr>
              <a:cxnSpLocks noChangeShapeType="1"/>
              <a:stCxn id="82991" idx="2"/>
              <a:endCxn id="82992" idx="0"/>
            </p:cNvCxnSpPr>
            <p:nvPr/>
          </p:nvCxnSpPr>
          <p:spPr bwMode="auto">
            <a:xfrm rot="5400000">
              <a:off x="4849" y="3216"/>
              <a:ext cx="170" cy="0"/>
            </a:xfrm>
            <a:prstGeom prst="straightConnector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7" name="AutoShape 34"/>
            <p:cNvCxnSpPr>
              <a:cxnSpLocks noChangeShapeType="1"/>
              <a:stCxn id="82991" idx="0"/>
              <a:endCxn id="82990" idx="2"/>
            </p:cNvCxnSpPr>
            <p:nvPr/>
          </p:nvCxnSpPr>
          <p:spPr bwMode="auto">
            <a:xfrm rot="-5400000">
              <a:off x="4849" y="2815"/>
              <a:ext cx="170" cy="0"/>
            </a:xfrm>
            <a:prstGeom prst="straightConnector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8" name="AutoShape 35"/>
            <p:cNvCxnSpPr>
              <a:cxnSpLocks noChangeShapeType="1"/>
              <a:stCxn id="82991" idx="0"/>
              <a:endCxn id="82989" idx="1"/>
            </p:cNvCxnSpPr>
            <p:nvPr/>
          </p:nvCxnSpPr>
          <p:spPr bwMode="auto">
            <a:xfrm rot="5400000" flipH="1">
              <a:off x="4300" y="2266"/>
              <a:ext cx="686" cy="582"/>
            </a:xfrm>
            <a:prstGeom prst="curvedConnector4">
              <a:avLst>
                <a:gd name="adj1" fmla="val 18801"/>
                <a:gd name="adj2" fmla="val 12474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952" name="Group 36"/>
          <p:cNvGrpSpPr>
            <a:grpSpLocks/>
          </p:cNvGrpSpPr>
          <p:nvPr/>
        </p:nvGrpSpPr>
        <p:grpSpPr bwMode="auto">
          <a:xfrm>
            <a:off x="1663700" y="957263"/>
            <a:ext cx="5353050" cy="3819525"/>
            <a:chOff x="980" y="603"/>
            <a:chExt cx="3372" cy="2406"/>
          </a:xfrm>
        </p:grpSpPr>
        <p:sp>
          <p:nvSpPr>
            <p:cNvPr id="82958" name="Text Box 37"/>
            <p:cNvSpPr txBox="1">
              <a:spLocks noChangeArrowheads="1"/>
            </p:cNvSpPr>
            <p:nvPr/>
          </p:nvSpPr>
          <p:spPr bwMode="auto">
            <a:xfrm>
              <a:off x="2807" y="2129"/>
              <a:ext cx="10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Cell Death</a:t>
              </a:r>
            </a:p>
          </p:txBody>
        </p:sp>
        <p:grpSp>
          <p:nvGrpSpPr>
            <p:cNvPr id="82959" name="Group 38"/>
            <p:cNvGrpSpPr>
              <a:grpSpLocks/>
            </p:cNvGrpSpPr>
            <p:nvPr/>
          </p:nvGrpSpPr>
          <p:grpSpPr bwMode="auto">
            <a:xfrm>
              <a:off x="980" y="603"/>
              <a:ext cx="3372" cy="2406"/>
              <a:chOff x="980" y="603"/>
              <a:chExt cx="3372" cy="2406"/>
            </a:xfrm>
          </p:grpSpPr>
          <p:grpSp>
            <p:nvGrpSpPr>
              <p:cNvPr id="82960" name="Group 39"/>
              <p:cNvGrpSpPr>
                <a:grpSpLocks/>
              </p:cNvGrpSpPr>
              <p:nvPr/>
            </p:nvGrpSpPr>
            <p:grpSpPr bwMode="auto">
              <a:xfrm>
                <a:off x="980" y="603"/>
                <a:ext cx="3237" cy="2406"/>
                <a:chOff x="980" y="603"/>
                <a:chExt cx="3237" cy="2406"/>
              </a:xfrm>
            </p:grpSpPr>
            <p:cxnSp>
              <p:nvCxnSpPr>
                <p:cNvPr id="82962" name="AutoShape 40"/>
                <p:cNvCxnSpPr>
                  <a:cxnSpLocks noChangeShapeType="1"/>
                </p:cNvCxnSpPr>
                <p:nvPr/>
              </p:nvCxnSpPr>
              <p:spPr bwMode="auto">
                <a:xfrm>
                  <a:off x="980" y="2206"/>
                  <a:ext cx="1827" cy="60"/>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3" name="AutoShape 41"/>
                <p:cNvCxnSpPr>
                  <a:cxnSpLocks noChangeShapeType="1"/>
                </p:cNvCxnSpPr>
                <p:nvPr/>
              </p:nvCxnSpPr>
              <p:spPr bwMode="auto">
                <a:xfrm flipV="1">
                  <a:off x="3862" y="603"/>
                  <a:ext cx="355" cy="1663"/>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4" name="AutoShape 42"/>
                <p:cNvCxnSpPr>
                  <a:cxnSpLocks noChangeShapeType="1"/>
                </p:cNvCxnSpPr>
                <p:nvPr/>
              </p:nvCxnSpPr>
              <p:spPr bwMode="auto">
                <a:xfrm>
                  <a:off x="3862" y="2266"/>
                  <a:ext cx="338" cy="743"/>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2961" name="AutoShape 43"/>
              <p:cNvCxnSpPr>
                <a:cxnSpLocks noChangeShapeType="1"/>
                <a:stCxn id="82958" idx="3"/>
                <a:endCxn id="82988" idx="1"/>
              </p:cNvCxnSpPr>
              <p:nvPr/>
            </p:nvCxnSpPr>
            <p:spPr bwMode="auto">
              <a:xfrm flipV="1">
                <a:off x="3862" y="1813"/>
                <a:ext cx="490" cy="460"/>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2953" name="Line 44"/>
          <p:cNvSpPr>
            <a:spLocks noChangeShapeType="1"/>
          </p:cNvSpPr>
          <p:nvPr/>
        </p:nvSpPr>
        <p:spPr bwMode="auto">
          <a:xfrm>
            <a:off x="1295400" y="533400"/>
            <a:ext cx="0" cy="22860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4" name="Line 45"/>
          <p:cNvSpPr>
            <a:spLocks noChangeShapeType="1"/>
          </p:cNvSpPr>
          <p:nvPr/>
        </p:nvSpPr>
        <p:spPr bwMode="auto">
          <a:xfrm>
            <a:off x="1330325" y="533400"/>
            <a:ext cx="685800" cy="0"/>
          </a:xfrm>
          <a:prstGeom prst="line">
            <a:avLst/>
          </a:prstGeom>
          <a:noFill/>
          <a:ln w="571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5" name="Line 46"/>
          <p:cNvSpPr>
            <a:spLocks noChangeShapeType="1"/>
          </p:cNvSpPr>
          <p:nvPr/>
        </p:nvSpPr>
        <p:spPr bwMode="auto">
          <a:xfrm>
            <a:off x="1327150" y="2819400"/>
            <a:ext cx="457200" cy="6096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6" name="Line 47"/>
          <p:cNvSpPr>
            <a:spLocks noChangeShapeType="1"/>
          </p:cNvSpPr>
          <p:nvPr/>
        </p:nvSpPr>
        <p:spPr bwMode="auto">
          <a:xfrm>
            <a:off x="1784350" y="3581400"/>
            <a:ext cx="0" cy="5334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7" name="Rectangle 48"/>
          <p:cNvSpPr>
            <a:spLocks noChangeArrowheads="1"/>
          </p:cNvSpPr>
          <p:nvPr/>
        </p:nvSpPr>
        <p:spPr bwMode="auto">
          <a:xfrm>
            <a:off x="7812088" y="6453188"/>
            <a:ext cx="1173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solidFill>
                  <a:schemeClr val="folHlink"/>
                </a:solidFill>
                <a:latin typeface="Times" pitchFamily="18" charset="0"/>
              </a:rPr>
              <a:t>© </a:t>
            </a:r>
            <a:r>
              <a:rPr lang="en-US" altLang="en-US" sz="1200">
                <a:solidFill>
                  <a:schemeClr val="folHlink"/>
                </a:solidFill>
                <a:latin typeface="Times" pitchFamily="18" charset="0"/>
              </a:rPr>
              <a:t>Simon Melov</a:t>
            </a:r>
            <a:endParaRPr lang="cs-CZ" altLang="en-US" sz="1200">
              <a:solidFill>
                <a:schemeClr val="folHlink"/>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86783"/>
                                        </p:tgtEl>
                                        <p:attrNameLst>
                                          <p:attrName>style.visibility</p:attrName>
                                        </p:attrNameLst>
                                      </p:cBhvr>
                                      <p:to>
                                        <p:strVal val="visible"/>
                                      </p:to>
                                    </p:set>
                                    <p:animEffect transition="in" filter="slide(fromBottom)">
                                      <p:cBhvr>
                                        <p:cTn id="7" dur="500"/>
                                        <p:tgtEl>
                                          <p:spTgt spid="586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296988" y="128588"/>
            <a:ext cx="6426200" cy="792162"/>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chor="b"/>
          <a:lstStyle/>
          <a:p>
            <a:pPr defTabSz="895350" eaLnBrk="1" hangingPunct="1">
              <a:lnSpc>
                <a:spcPct val="90000"/>
              </a:lnSpc>
            </a:pPr>
            <a:r>
              <a:rPr lang="en-US" altLang="en-US" sz="5000" b="1" smtClean="0"/>
              <a:t>Hydroethidine</a:t>
            </a:r>
          </a:p>
        </p:txBody>
      </p:sp>
      <p:sp>
        <p:nvSpPr>
          <p:cNvPr id="83971" name="Rectangle 3"/>
          <p:cNvSpPr>
            <a:spLocks noChangeArrowheads="1"/>
          </p:cNvSpPr>
          <p:nvPr/>
        </p:nvSpPr>
        <p:spPr bwMode="auto">
          <a:xfrm>
            <a:off x="1101725" y="792163"/>
            <a:ext cx="682625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800" b="1"/>
              <a:t>HE  						</a:t>
            </a:r>
            <a:r>
              <a:rPr lang="en-US" altLang="en-US" sz="4800" b="1">
                <a:solidFill>
                  <a:srgbClr val="FC0128"/>
                </a:solidFill>
              </a:rPr>
              <a:t>EB</a:t>
            </a:r>
          </a:p>
        </p:txBody>
      </p:sp>
      <p:sp>
        <p:nvSpPr>
          <p:cNvPr id="83972" name="Line 4"/>
          <p:cNvSpPr>
            <a:spLocks noChangeShapeType="1"/>
          </p:cNvSpPr>
          <p:nvPr/>
        </p:nvSpPr>
        <p:spPr bwMode="auto">
          <a:xfrm>
            <a:off x="2459038" y="1239838"/>
            <a:ext cx="4121150"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3" name="Line 5"/>
          <p:cNvSpPr>
            <a:spLocks noChangeShapeType="1"/>
          </p:cNvSpPr>
          <p:nvPr/>
        </p:nvSpPr>
        <p:spPr bwMode="auto">
          <a:xfrm>
            <a:off x="4065588" y="2214563"/>
            <a:ext cx="815975"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3974" name="Group 6"/>
          <p:cNvGrpSpPr>
            <a:grpSpLocks/>
          </p:cNvGrpSpPr>
          <p:nvPr/>
        </p:nvGrpSpPr>
        <p:grpSpPr bwMode="auto">
          <a:xfrm>
            <a:off x="1482725" y="1544638"/>
            <a:ext cx="2198688" cy="1546225"/>
            <a:chOff x="1018" y="934"/>
            <a:chExt cx="1510" cy="935"/>
          </a:xfrm>
        </p:grpSpPr>
        <p:sp>
          <p:nvSpPr>
            <p:cNvPr id="84098" name="Line 7"/>
            <p:cNvSpPr>
              <a:spLocks noChangeShapeType="1"/>
            </p:cNvSpPr>
            <p:nvPr/>
          </p:nvSpPr>
          <p:spPr bwMode="auto">
            <a:xfrm flipH="1" flipV="1">
              <a:off x="1594" y="946"/>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9" name="Line 8"/>
            <p:cNvSpPr>
              <a:spLocks noChangeShapeType="1"/>
            </p:cNvSpPr>
            <p:nvPr/>
          </p:nvSpPr>
          <p:spPr bwMode="auto">
            <a:xfrm flipH="1">
              <a:off x="1448" y="954"/>
              <a:ext cx="1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0" name="Line 9"/>
            <p:cNvSpPr>
              <a:spLocks noChangeShapeType="1"/>
            </p:cNvSpPr>
            <p:nvPr/>
          </p:nvSpPr>
          <p:spPr bwMode="auto">
            <a:xfrm flipH="1">
              <a:off x="1594" y="1106"/>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1" name="Line 10"/>
            <p:cNvSpPr>
              <a:spLocks noChangeShapeType="1"/>
            </p:cNvSpPr>
            <p:nvPr/>
          </p:nvSpPr>
          <p:spPr bwMode="auto">
            <a:xfrm>
              <a:off x="1464" y="1244"/>
              <a:ext cx="13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02" name="Group 11"/>
            <p:cNvGrpSpPr>
              <a:grpSpLocks/>
            </p:cNvGrpSpPr>
            <p:nvPr/>
          </p:nvGrpSpPr>
          <p:grpSpPr bwMode="auto">
            <a:xfrm>
              <a:off x="1366" y="946"/>
              <a:ext cx="82" cy="290"/>
              <a:chOff x="1366" y="946"/>
              <a:chExt cx="82" cy="290"/>
            </a:xfrm>
          </p:grpSpPr>
          <p:sp>
            <p:nvSpPr>
              <p:cNvPr id="84143" name="Line 12"/>
              <p:cNvSpPr>
                <a:spLocks noChangeShapeType="1"/>
              </p:cNvSpPr>
              <p:nvPr/>
            </p:nvSpPr>
            <p:spPr bwMode="auto">
              <a:xfrm flipV="1">
                <a:off x="1366" y="946"/>
                <a:ext cx="82"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4" name="Line 13"/>
              <p:cNvSpPr>
                <a:spLocks noChangeShapeType="1"/>
              </p:cNvSpPr>
              <p:nvPr/>
            </p:nvSpPr>
            <p:spPr bwMode="auto">
              <a:xfrm>
                <a:off x="1366" y="1106"/>
                <a:ext cx="82"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03" name="Line 14"/>
            <p:cNvSpPr>
              <a:spLocks noChangeShapeType="1"/>
            </p:cNvSpPr>
            <p:nvPr/>
          </p:nvSpPr>
          <p:spPr bwMode="auto">
            <a:xfrm flipH="1" flipV="1">
              <a:off x="1576" y="975"/>
              <a:ext cx="94"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4" name="Line 15"/>
            <p:cNvSpPr>
              <a:spLocks noChangeShapeType="1"/>
            </p:cNvSpPr>
            <p:nvPr/>
          </p:nvSpPr>
          <p:spPr bwMode="auto">
            <a:xfrm flipH="1">
              <a:off x="1454" y="1215"/>
              <a:ext cx="14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5" name="Line 16"/>
            <p:cNvSpPr>
              <a:spLocks noChangeShapeType="1"/>
            </p:cNvSpPr>
            <p:nvPr/>
          </p:nvSpPr>
          <p:spPr bwMode="auto">
            <a:xfrm flipV="1">
              <a:off x="1404" y="978"/>
              <a:ext cx="64" cy="1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6" name="Line 17"/>
            <p:cNvSpPr>
              <a:spLocks noChangeShapeType="1"/>
            </p:cNvSpPr>
            <p:nvPr/>
          </p:nvSpPr>
          <p:spPr bwMode="auto">
            <a:xfrm flipH="1" flipV="1">
              <a:off x="2081" y="934"/>
              <a:ext cx="114"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7" name="Line 18"/>
            <p:cNvSpPr>
              <a:spLocks noChangeShapeType="1"/>
            </p:cNvSpPr>
            <p:nvPr/>
          </p:nvSpPr>
          <p:spPr bwMode="auto">
            <a:xfrm flipH="1">
              <a:off x="1934" y="942"/>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8" name="Line 19"/>
            <p:cNvSpPr>
              <a:spLocks noChangeShapeType="1"/>
            </p:cNvSpPr>
            <p:nvPr/>
          </p:nvSpPr>
          <p:spPr bwMode="auto">
            <a:xfrm flipH="1">
              <a:off x="2081" y="1095"/>
              <a:ext cx="114" cy="1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9" name="Line 20"/>
            <p:cNvSpPr>
              <a:spLocks noChangeShapeType="1"/>
            </p:cNvSpPr>
            <p:nvPr/>
          </p:nvSpPr>
          <p:spPr bwMode="auto">
            <a:xfrm>
              <a:off x="1950" y="1232"/>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10" name="Group 21"/>
            <p:cNvGrpSpPr>
              <a:grpSpLocks/>
            </p:cNvGrpSpPr>
            <p:nvPr/>
          </p:nvGrpSpPr>
          <p:grpSpPr bwMode="auto">
            <a:xfrm>
              <a:off x="1852" y="934"/>
              <a:ext cx="82" cy="290"/>
              <a:chOff x="1852" y="934"/>
              <a:chExt cx="82" cy="290"/>
            </a:xfrm>
          </p:grpSpPr>
          <p:sp>
            <p:nvSpPr>
              <p:cNvPr id="84141" name="Line 22"/>
              <p:cNvSpPr>
                <a:spLocks noChangeShapeType="1"/>
              </p:cNvSpPr>
              <p:nvPr/>
            </p:nvSpPr>
            <p:spPr bwMode="auto">
              <a:xfrm flipV="1">
                <a:off x="1852" y="934"/>
                <a:ext cx="82"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2" name="Line 23"/>
              <p:cNvSpPr>
                <a:spLocks noChangeShapeType="1"/>
              </p:cNvSpPr>
              <p:nvPr/>
            </p:nvSpPr>
            <p:spPr bwMode="auto">
              <a:xfrm>
                <a:off x="1852" y="1095"/>
                <a:ext cx="82" cy="1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11" name="Line 24"/>
            <p:cNvSpPr>
              <a:spLocks noChangeShapeType="1"/>
            </p:cNvSpPr>
            <p:nvPr/>
          </p:nvSpPr>
          <p:spPr bwMode="auto">
            <a:xfrm flipH="1" flipV="1">
              <a:off x="2067" y="967"/>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2" name="Line 25"/>
            <p:cNvSpPr>
              <a:spLocks noChangeShapeType="1"/>
            </p:cNvSpPr>
            <p:nvPr/>
          </p:nvSpPr>
          <p:spPr bwMode="auto">
            <a:xfrm flipH="1">
              <a:off x="1940" y="1203"/>
              <a:ext cx="14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3" name="Line 26"/>
            <p:cNvSpPr>
              <a:spLocks noChangeShapeType="1"/>
            </p:cNvSpPr>
            <p:nvPr/>
          </p:nvSpPr>
          <p:spPr bwMode="auto">
            <a:xfrm flipV="1">
              <a:off x="1890" y="962"/>
              <a:ext cx="65" cy="1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4" name="Line 27"/>
            <p:cNvSpPr>
              <a:spLocks noChangeShapeType="1"/>
            </p:cNvSpPr>
            <p:nvPr/>
          </p:nvSpPr>
          <p:spPr bwMode="auto">
            <a:xfrm flipH="1">
              <a:off x="1696" y="1378"/>
              <a:ext cx="132" cy="1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5" name="Line 28"/>
            <p:cNvSpPr>
              <a:spLocks noChangeShapeType="1"/>
            </p:cNvSpPr>
            <p:nvPr/>
          </p:nvSpPr>
          <p:spPr bwMode="auto">
            <a:xfrm flipH="1" flipV="1">
              <a:off x="1698" y="1377"/>
              <a:ext cx="47"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6" name="Line 29"/>
            <p:cNvSpPr>
              <a:spLocks noChangeShapeType="1"/>
            </p:cNvSpPr>
            <p:nvPr/>
          </p:nvSpPr>
          <p:spPr bwMode="auto">
            <a:xfrm flipH="1" flipV="1">
              <a:off x="1835" y="1087"/>
              <a:ext cx="93" cy="11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7" name="Line 30"/>
            <p:cNvSpPr>
              <a:spLocks noChangeShapeType="1"/>
            </p:cNvSpPr>
            <p:nvPr/>
          </p:nvSpPr>
          <p:spPr bwMode="auto">
            <a:xfrm>
              <a:off x="1714" y="1095"/>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18" name="Group 31"/>
            <p:cNvGrpSpPr>
              <a:grpSpLocks/>
            </p:cNvGrpSpPr>
            <p:nvPr/>
          </p:nvGrpSpPr>
          <p:grpSpPr bwMode="auto">
            <a:xfrm>
              <a:off x="1616" y="1087"/>
              <a:ext cx="82" cy="290"/>
              <a:chOff x="1616" y="1087"/>
              <a:chExt cx="82" cy="290"/>
            </a:xfrm>
          </p:grpSpPr>
          <p:sp>
            <p:nvSpPr>
              <p:cNvPr id="84139" name="Line 32"/>
              <p:cNvSpPr>
                <a:spLocks noChangeShapeType="1"/>
              </p:cNvSpPr>
              <p:nvPr/>
            </p:nvSpPr>
            <p:spPr bwMode="auto">
              <a:xfrm>
                <a:off x="1616" y="1249"/>
                <a:ext cx="82" cy="12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0" name="Line 33"/>
              <p:cNvSpPr>
                <a:spLocks noChangeShapeType="1"/>
              </p:cNvSpPr>
              <p:nvPr/>
            </p:nvSpPr>
            <p:spPr bwMode="auto">
              <a:xfrm flipV="1">
                <a:off x="1616" y="1087"/>
                <a:ext cx="82" cy="16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19" name="Rectangle 34"/>
            <p:cNvSpPr>
              <a:spLocks noChangeArrowheads="1"/>
            </p:cNvSpPr>
            <p:nvPr/>
          </p:nvSpPr>
          <p:spPr bwMode="auto">
            <a:xfrm>
              <a:off x="1824" y="1281"/>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a:t>
              </a:r>
            </a:p>
          </p:txBody>
        </p:sp>
        <p:sp>
          <p:nvSpPr>
            <p:cNvPr id="84120" name="Line 35"/>
            <p:cNvSpPr>
              <a:spLocks noChangeShapeType="1"/>
            </p:cNvSpPr>
            <p:nvPr/>
          </p:nvSpPr>
          <p:spPr bwMode="auto">
            <a:xfrm flipH="1" flipV="1">
              <a:off x="1595" y="1756"/>
              <a:ext cx="163" cy="1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1" name="Line 36"/>
            <p:cNvSpPr>
              <a:spLocks noChangeShapeType="1"/>
            </p:cNvSpPr>
            <p:nvPr/>
          </p:nvSpPr>
          <p:spPr bwMode="auto">
            <a:xfrm flipV="1">
              <a:off x="1603" y="1613"/>
              <a:ext cx="0" cy="15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2" name="Line 37"/>
            <p:cNvSpPr>
              <a:spLocks noChangeShapeType="1"/>
            </p:cNvSpPr>
            <p:nvPr/>
          </p:nvSpPr>
          <p:spPr bwMode="auto">
            <a:xfrm flipV="1">
              <a:off x="1758" y="1756"/>
              <a:ext cx="131" cy="1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3" name="Line 38"/>
            <p:cNvSpPr>
              <a:spLocks noChangeShapeType="1"/>
            </p:cNvSpPr>
            <p:nvPr/>
          </p:nvSpPr>
          <p:spPr bwMode="auto">
            <a:xfrm>
              <a:off x="1897" y="1629"/>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24" name="Group 39"/>
            <p:cNvGrpSpPr>
              <a:grpSpLocks/>
            </p:cNvGrpSpPr>
            <p:nvPr/>
          </p:nvGrpSpPr>
          <p:grpSpPr bwMode="auto">
            <a:xfrm>
              <a:off x="1595" y="1531"/>
              <a:ext cx="294" cy="82"/>
              <a:chOff x="1595" y="1531"/>
              <a:chExt cx="294" cy="82"/>
            </a:xfrm>
          </p:grpSpPr>
          <p:sp>
            <p:nvSpPr>
              <p:cNvPr id="84137" name="Line 40"/>
              <p:cNvSpPr>
                <a:spLocks noChangeShapeType="1"/>
              </p:cNvSpPr>
              <p:nvPr/>
            </p:nvSpPr>
            <p:spPr bwMode="auto">
              <a:xfrm flipH="1">
                <a:off x="1595" y="1531"/>
                <a:ext cx="163" cy="8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8" name="Line 41"/>
              <p:cNvSpPr>
                <a:spLocks noChangeShapeType="1"/>
              </p:cNvSpPr>
              <p:nvPr/>
            </p:nvSpPr>
            <p:spPr bwMode="auto">
              <a:xfrm>
                <a:off x="1758" y="1531"/>
                <a:ext cx="131" cy="8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25" name="Line 42"/>
            <p:cNvSpPr>
              <a:spLocks noChangeShapeType="1"/>
            </p:cNvSpPr>
            <p:nvPr/>
          </p:nvSpPr>
          <p:spPr bwMode="auto">
            <a:xfrm flipH="1" flipV="1">
              <a:off x="1629" y="1743"/>
              <a:ext cx="136"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6" name="Line 43"/>
            <p:cNvSpPr>
              <a:spLocks noChangeShapeType="1"/>
            </p:cNvSpPr>
            <p:nvPr/>
          </p:nvSpPr>
          <p:spPr bwMode="auto">
            <a:xfrm flipV="1">
              <a:off x="1874" y="1622"/>
              <a:ext cx="0" cy="14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7" name="Line 44"/>
            <p:cNvSpPr>
              <a:spLocks noChangeShapeType="1"/>
            </p:cNvSpPr>
            <p:nvPr/>
          </p:nvSpPr>
          <p:spPr bwMode="auto">
            <a:xfrm flipH="1">
              <a:off x="1628" y="1568"/>
              <a:ext cx="138" cy="6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8" name="Line 45"/>
            <p:cNvSpPr>
              <a:spLocks noChangeShapeType="1"/>
            </p:cNvSpPr>
            <p:nvPr/>
          </p:nvSpPr>
          <p:spPr bwMode="auto">
            <a:xfrm flipH="1">
              <a:off x="1900" y="1239"/>
              <a:ext cx="46" cy="5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9" name="Line 46"/>
            <p:cNvSpPr>
              <a:spLocks noChangeShapeType="1"/>
            </p:cNvSpPr>
            <p:nvPr/>
          </p:nvSpPr>
          <p:spPr bwMode="auto">
            <a:xfrm>
              <a:off x="1959" y="1398"/>
              <a:ext cx="44" cy="3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0" name="Rectangle 47"/>
            <p:cNvSpPr>
              <a:spLocks noChangeArrowheads="1"/>
            </p:cNvSpPr>
            <p:nvPr/>
          </p:nvSpPr>
          <p:spPr bwMode="auto">
            <a:xfrm>
              <a:off x="1993" y="1371"/>
              <a:ext cx="480"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CH</a:t>
              </a:r>
              <a:r>
                <a:rPr lang="en-US" altLang="en-US" sz="1400" b="1" baseline="-25000"/>
                <a:t>2</a:t>
              </a:r>
              <a:r>
                <a:rPr lang="en-US" altLang="en-US" sz="1400" b="1"/>
                <a:t>CH</a:t>
              </a:r>
              <a:r>
                <a:rPr lang="en-US" altLang="en-US" sz="1400" b="1" baseline="-25000"/>
                <a:t>3</a:t>
              </a:r>
            </a:p>
          </p:txBody>
        </p:sp>
        <p:sp>
          <p:nvSpPr>
            <p:cNvPr id="84131" name="Line 48"/>
            <p:cNvSpPr>
              <a:spLocks noChangeShapeType="1"/>
            </p:cNvSpPr>
            <p:nvPr/>
          </p:nvSpPr>
          <p:spPr bwMode="auto">
            <a:xfrm>
              <a:off x="2193" y="1090"/>
              <a:ext cx="6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2" name="Line 49"/>
            <p:cNvSpPr>
              <a:spLocks noChangeShapeType="1"/>
            </p:cNvSpPr>
            <p:nvPr/>
          </p:nvSpPr>
          <p:spPr bwMode="auto">
            <a:xfrm flipH="1">
              <a:off x="1267" y="1095"/>
              <a:ext cx="10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3" name="Line 50"/>
            <p:cNvSpPr>
              <a:spLocks noChangeShapeType="1"/>
            </p:cNvSpPr>
            <p:nvPr/>
          </p:nvSpPr>
          <p:spPr bwMode="auto">
            <a:xfrm flipH="1" flipV="1">
              <a:off x="1565" y="1368"/>
              <a:ext cx="139" cy="3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4" name="Rectangle 51"/>
            <p:cNvSpPr>
              <a:spLocks noChangeArrowheads="1"/>
            </p:cNvSpPr>
            <p:nvPr/>
          </p:nvSpPr>
          <p:spPr bwMode="auto">
            <a:xfrm>
              <a:off x="2250" y="1005"/>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NH</a:t>
              </a:r>
              <a:r>
                <a:rPr lang="en-US" altLang="en-US" sz="1400" b="1" baseline="-25000"/>
                <a:t>2</a:t>
              </a:r>
            </a:p>
          </p:txBody>
        </p:sp>
        <p:sp>
          <p:nvSpPr>
            <p:cNvPr id="84135" name="Rectangle 52"/>
            <p:cNvSpPr>
              <a:spLocks noChangeArrowheads="1"/>
            </p:cNvSpPr>
            <p:nvPr/>
          </p:nvSpPr>
          <p:spPr bwMode="auto">
            <a:xfrm>
              <a:off x="1018" y="1002"/>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r>
                <a:rPr lang="en-US" altLang="en-US" sz="1400" b="1" baseline="-25000"/>
                <a:t>2</a:t>
              </a:r>
              <a:r>
                <a:rPr lang="en-US" altLang="en-US" sz="1400" b="1"/>
                <a:t>N</a:t>
              </a:r>
            </a:p>
          </p:txBody>
        </p:sp>
        <p:sp>
          <p:nvSpPr>
            <p:cNvPr id="84136" name="Rectangle 53"/>
            <p:cNvSpPr>
              <a:spLocks noChangeArrowheads="1"/>
            </p:cNvSpPr>
            <p:nvPr/>
          </p:nvSpPr>
          <p:spPr bwMode="auto">
            <a:xfrm>
              <a:off x="1426" y="1293"/>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p>
          </p:txBody>
        </p:sp>
      </p:grpSp>
      <p:grpSp>
        <p:nvGrpSpPr>
          <p:cNvPr id="83975" name="Group 54"/>
          <p:cNvGrpSpPr>
            <a:grpSpLocks/>
          </p:cNvGrpSpPr>
          <p:nvPr/>
        </p:nvGrpSpPr>
        <p:grpSpPr bwMode="auto">
          <a:xfrm>
            <a:off x="5164138" y="1555750"/>
            <a:ext cx="2200275" cy="1462088"/>
            <a:chOff x="3546" y="941"/>
            <a:chExt cx="1510" cy="884"/>
          </a:xfrm>
        </p:grpSpPr>
        <p:sp>
          <p:nvSpPr>
            <p:cNvPr id="84050" name="Rectangle 55"/>
            <p:cNvSpPr>
              <a:spLocks noChangeArrowheads="1"/>
            </p:cNvSpPr>
            <p:nvPr/>
          </p:nvSpPr>
          <p:spPr bwMode="auto">
            <a:xfrm>
              <a:off x="4523" y="1263"/>
              <a:ext cx="225"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Br</a:t>
              </a:r>
              <a:r>
                <a:rPr lang="en-US" altLang="en-US" sz="1400" b="1" baseline="30000"/>
                <a:t>-</a:t>
              </a:r>
            </a:p>
          </p:txBody>
        </p:sp>
        <p:sp>
          <p:nvSpPr>
            <p:cNvPr id="84051" name="Line 56"/>
            <p:cNvSpPr>
              <a:spLocks noChangeShapeType="1"/>
            </p:cNvSpPr>
            <p:nvPr/>
          </p:nvSpPr>
          <p:spPr bwMode="auto">
            <a:xfrm flipH="1" flipV="1">
              <a:off x="4122" y="953"/>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2" name="Line 57"/>
            <p:cNvSpPr>
              <a:spLocks noChangeShapeType="1"/>
            </p:cNvSpPr>
            <p:nvPr/>
          </p:nvSpPr>
          <p:spPr bwMode="auto">
            <a:xfrm flipH="1">
              <a:off x="3975" y="961"/>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3" name="Line 58"/>
            <p:cNvSpPr>
              <a:spLocks noChangeShapeType="1"/>
            </p:cNvSpPr>
            <p:nvPr/>
          </p:nvSpPr>
          <p:spPr bwMode="auto">
            <a:xfrm flipH="1">
              <a:off x="4122" y="1113"/>
              <a:ext cx="114" cy="13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4" name="Line 59"/>
            <p:cNvSpPr>
              <a:spLocks noChangeShapeType="1"/>
            </p:cNvSpPr>
            <p:nvPr/>
          </p:nvSpPr>
          <p:spPr bwMode="auto">
            <a:xfrm>
              <a:off x="3991" y="1252"/>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55" name="Group 60"/>
            <p:cNvGrpSpPr>
              <a:grpSpLocks/>
            </p:cNvGrpSpPr>
            <p:nvPr/>
          </p:nvGrpSpPr>
          <p:grpSpPr bwMode="auto">
            <a:xfrm>
              <a:off x="3893" y="953"/>
              <a:ext cx="82" cy="291"/>
              <a:chOff x="3893" y="953"/>
              <a:chExt cx="82" cy="291"/>
            </a:xfrm>
          </p:grpSpPr>
          <p:sp>
            <p:nvSpPr>
              <p:cNvPr id="84096" name="Line 61"/>
              <p:cNvSpPr>
                <a:spLocks noChangeShapeType="1"/>
              </p:cNvSpPr>
              <p:nvPr/>
            </p:nvSpPr>
            <p:spPr bwMode="auto">
              <a:xfrm flipV="1">
                <a:off x="3893" y="953"/>
                <a:ext cx="82"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7" name="Line 62"/>
              <p:cNvSpPr>
                <a:spLocks noChangeShapeType="1"/>
              </p:cNvSpPr>
              <p:nvPr/>
            </p:nvSpPr>
            <p:spPr bwMode="auto">
              <a:xfrm>
                <a:off x="3893" y="1113"/>
                <a:ext cx="82" cy="13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56" name="Line 63"/>
            <p:cNvSpPr>
              <a:spLocks noChangeShapeType="1"/>
            </p:cNvSpPr>
            <p:nvPr/>
          </p:nvSpPr>
          <p:spPr bwMode="auto">
            <a:xfrm flipH="1" flipV="1">
              <a:off x="3915" y="1091"/>
              <a:ext cx="95" cy="13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7" name="Line 64"/>
            <p:cNvSpPr>
              <a:spLocks noChangeShapeType="1"/>
            </p:cNvSpPr>
            <p:nvPr/>
          </p:nvSpPr>
          <p:spPr bwMode="auto">
            <a:xfrm flipH="1">
              <a:off x="3986" y="998"/>
              <a:ext cx="13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8" name="Line 65"/>
            <p:cNvSpPr>
              <a:spLocks noChangeShapeType="1"/>
            </p:cNvSpPr>
            <p:nvPr/>
          </p:nvSpPr>
          <p:spPr bwMode="auto">
            <a:xfrm flipV="1">
              <a:off x="4114" y="1091"/>
              <a:ext cx="64" cy="1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9" name="Line 66"/>
            <p:cNvSpPr>
              <a:spLocks noChangeShapeType="1"/>
            </p:cNvSpPr>
            <p:nvPr/>
          </p:nvSpPr>
          <p:spPr bwMode="auto">
            <a:xfrm flipH="1" flipV="1">
              <a:off x="4609" y="941"/>
              <a:ext cx="114"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0" name="Line 67"/>
            <p:cNvSpPr>
              <a:spLocks noChangeShapeType="1"/>
            </p:cNvSpPr>
            <p:nvPr/>
          </p:nvSpPr>
          <p:spPr bwMode="auto">
            <a:xfrm flipH="1">
              <a:off x="4462" y="949"/>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1" name="Line 68"/>
            <p:cNvSpPr>
              <a:spLocks noChangeShapeType="1"/>
            </p:cNvSpPr>
            <p:nvPr/>
          </p:nvSpPr>
          <p:spPr bwMode="auto">
            <a:xfrm flipH="1">
              <a:off x="4609" y="1102"/>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2" name="Line 69"/>
            <p:cNvSpPr>
              <a:spLocks noChangeShapeType="1"/>
            </p:cNvSpPr>
            <p:nvPr/>
          </p:nvSpPr>
          <p:spPr bwMode="auto">
            <a:xfrm>
              <a:off x="4478" y="1240"/>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63" name="Group 70"/>
            <p:cNvGrpSpPr>
              <a:grpSpLocks/>
            </p:cNvGrpSpPr>
            <p:nvPr/>
          </p:nvGrpSpPr>
          <p:grpSpPr bwMode="auto">
            <a:xfrm>
              <a:off x="4379" y="941"/>
              <a:ext cx="83" cy="291"/>
              <a:chOff x="4379" y="941"/>
              <a:chExt cx="83" cy="291"/>
            </a:xfrm>
          </p:grpSpPr>
          <p:sp>
            <p:nvSpPr>
              <p:cNvPr id="84094" name="Line 71"/>
              <p:cNvSpPr>
                <a:spLocks noChangeShapeType="1"/>
              </p:cNvSpPr>
              <p:nvPr/>
            </p:nvSpPr>
            <p:spPr bwMode="auto">
              <a:xfrm flipV="1">
                <a:off x="4379" y="941"/>
                <a:ext cx="83"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5" name="Line 72"/>
              <p:cNvSpPr>
                <a:spLocks noChangeShapeType="1"/>
              </p:cNvSpPr>
              <p:nvPr/>
            </p:nvSpPr>
            <p:spPr bwMode="auto">
              <a:xfrm>
                <a:off x="4379" y="1102"/>
                <a:ext cx="83"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64" name="Line 73"/>
            <p:cNvSpPr>
              <a:spLocks noChangeShapeType="1"/>
            </p:cNvSpPr>
            <p:nvPr/>
          </p:nvSpPr>
          <p:spPr bwMode="auto">
            <a:xfrm flipH="1" flipV="1">
              <a:off x="4402" y="1079"/>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5" name="Line 74"/>
            <p:cNvSpPr>
              <a:spLocks noChangeShapeType="1"/>
            </p:cNvSpPr>
            <p:nvPr/>
          </p:nvSpPr>
          <p:spPr bwMode="auto">
            <a:xfrm flipH="1">
              <a:off x="4468" y="986"/>
              <a:ext cx="14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6" name="Line 75"/>
            <p:cNvSpPr>
              <a:spLocks noChangeShapeType="1"/>
            </p:cNvSpPr>
            <p:nvPr/>
          </p:nvSpPr>
          <p:spPr bwMode="auto">
            <a:xfrm flipV="1">
              <a:off x="4600" y="1083"/>
              <a:ext cx="66" cy="1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7" name="Line 76"/>
            <p:cNvSpPr>
              <a:spLocks noChangeShapeType="1"/>
            </p:cNvSpPr>
            <p:nvPr/>
          </p:nvSpPr>
          <p:spPr bwMode="auto">
            <a:xfrm flipH="1" flipV="1">
              <a:off x="4223" y="1393"/>
              <a:ext cx="163" cy="1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8" name="Line 77"/>
            <p:cNvSpPr>
              <a:spLocks noChangeShapeType="1"/>
            </p:cNvSpPr>
            <p:nvPr/>
          </p:nvSpPr>
          <p:spPr bwMode="auto">
            <a:xfrm flipH="1" flipV="1">
              <a:off x="4225" y="1384"/>
              <a:ext cx="48"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9" name="Line 78"/>
            <p:cNvSpPr>
              <a:spLocks noChangeShapeType="1"/>
            </p:cNvSpPr>
            <p:nvPr/>
          </p:nvSpPr>
          <p:spPr bwMode="auto">
            <a:xfrm flipH="1" flipV="1">
              <a:off x="4363" y="1095"/>
              <a:ext cx="92" cy="11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0" name="Line 79"/>
            <p:cNvSpPr>
              <a:spLocks noChangeShapeType="1"/>
            </p:cNvSpPr>
            <p:nvPr/>
          </p:nvSpPr>
          <p:spPr bwMode="auto">
            <a:xfrm>
              <a:off x="4241" y="1103"/>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71" name="Group 80"/>
            <p:cNvGrpSpPr>
              <a:grpSpLocks/>
            </p:cNvGrpSpPr>
            <p:nvPr/>
          </p:nvGrpSpPr>
          <p:grpSpPr bwMode="auto">
            <a:xfrm>
              <a:off x="4143" y="1095"/>
              <a:ext cx="82" cy="289"/>
              <a:chOff x="4143" y="1095"/>
              <a:chExt cx="82" cy="289"/>
            </a:xfrm>
          </p:grpSpPr>
          <p:sp>
            <p:nvSpPr>
              <p:cNvPr id="84092" name="Line 81"/>
              <p:cNvSpPr>
                <a:spLocks noChangeShapeType="1"/>
              </p:cNvSpPr>
              <p:nvPr/>
            </p:nvSpPr>
            <p:spPr bwMode="auto">
              <a:xfrm>
                <a:off x="4143" y="1256"/>
                <a:ext cx="82" cy="12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3" name="Line 82"/>
              <p:cNvSpPr>
                <a:spLocks noChangeShapeType="1"/>
              </p:cNvSpPr>
              <p:nvPr/>
            </p:nvSpPr>
            <p:spPr bwMode="auto">
              <a:xfrm flipV="1">
                <a:off x="4143" y="1095"/>
                <a:ext cx="82"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72" name="Rectangle 83"/>
            <p:cNvSpPr>
              <a:spLocks noChangeArrowheads="1"/>
            </p:cNvSpPr>
            <p:nvPr/>
          </p:nvSpPr>
          <p:spPr bwMode="auto">
            <a:xfrm>
              <a:off x="4344" y="1288"/>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a:t>
              </a:r>
            </a:p>
          </p:txBody>
        </p:sp>
        <p:sp>
          <p:nvSpPr>
            <p:cNvPr id="84073" name="Line 84"/>
            <p:cNvSpPr>
              <a:spLocks noChangeShapeType="1"/>
            </p:cNvSpPr>
            <p:nvPr/>
          </p:nvSpPr>
          <p:spPr bwMode="auto">
            <a:xfrm flipH="1" flipV="1">
              <a:off x="4399" y="1527"/>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4" name="Line 85"/>
            <p:cNvSpPr>
              <a:spLocks noChangeShapeType="1"/>
            </p:cNvSpPr>
            <p:nvPr/>
          </p:nvSpPr>
          <p:spPr bwMode="auto">
            <a:xfrm flipH="1">
              <a:off x="4253" y="1535"/>
              <a:ext cx="1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5" name="Line 86"/>
            <p:cNvSpPr>
              <a:spLocks noChangeShapeType="1"/>
            </p:cNvSpPr>
            <p:nvPr/>
          </p:nvSpPr>
          <p:spPr bwMode="auto">
            <a:xfrm flipH="1">
              <a:off x="4399" y="1687"/>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6" name="Line 87"/>
            <p:cNvSpPr>
              <a:spLocks noChangeShapeType="1"/>
            </p:cNvSpPr>
            <p:nvPr/>
          </p:nvSpPr>
          <p:spPr bwMode="auto">
            <a:xfrm>
              <a:off x="4269" y="1825"/>
              <a:ext cx="13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77" name="Group 88"/>
            <p:cNvGrpSpPr>
              <a:grpSpLocks/>
            </p:cNvGrpSpPr>
            <p:nvPr/>
          </p:nvGrpSpPr>
          <p:grpSpPr bwMode="auto">
            <a:xfrm>
              <a:off x="4170" y="1527"/>
              <a:ext cx="83" cy="290"/>
              <a:chOff x="4170" y="1527"/>
              <a:chExt cx="83" cy="290"/>
            </a:xfrm>
          </p:grpSpPr>
          <p:sp>
            <p:nvSpPr>
              <p:cNvPr id="84090" name="Line 89"/>
              <p:cNvSpPr>
                <a:spLocks noChangeShapeType="1"/>
              </p:cNvSpPr>
              <p:nvPr/>
            </p:nvSpPr>
            <p:spPr bwMode="auto">
              <a:xfrm flipV="1">
                <a:off x="4170" y="1527"/>
                <a:ext cx="83"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1" name="Line 90"/>
              <p:cNvSpPr>
                <a:spLocks noChangeShapeType="1"/>
              </p:cNvSpPr>
              <p:nvPr/>
            </p:nvSpPr>
            <p:spPr bwMode="auto">
              <a:xfrm>
                <a:off x="4170" y="1687"/>
                <a:ext cx="83"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78" name="Line 91"/>
            <p:cNvSpPr>
              <a:spLocks noChangeShapeType="1"/>
            </p:cNvSpPr>
            <p:nvPr/>
          </p:nvSpPr>
          <p:spPr bwMode="auto">
            <a:xfrm flipH="1" flipV="1">
              <a:off x="4195" y="1669"/>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9" name="Line 92"/>
            <p:cNvSpPr>
              <a:spLocks noChangeShapeType="1"/>
            </p:cNvSpPr>
            <p:nvPr/>
          </p:nvSpPr>
          <p:spPr bwMode="auto">
            <a:xfrm flipH="1">
              <a:off x="4262" y="1563"/>
              <a:ext cx="13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0" name="Line 93"/>
            <p:cNvSpPr>
              <a:spLocks noChangeShapeType="1"/>
            </p:cNvSpPr>
            <p:nvPr/>
          </p:nvSpPr>
          <p:spPr bwMode="auto">
            <a:xfrm flipV="1">
              <a:off x="4391" y="1669"/>
              <a:ext cx="65" cy="1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1" name="Line 94"/>
            <p:cNvSpPr>
              <a:spLocks noChangeShapeType="1"/>
            </p:cNvSpPr>
            <p:nvPr/>
          </p:nvSpPr>
          <p:spPr bwMode="auto">
            <a:xfrm flipH="1">
              <a:off x="4427" y="1247"/>
              <a:ext cx="47" cy="5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2" name="Line 95"/>
            <p:cNvSpPr>
              <a:spLocks noChangeShapeType="1"/>
            </p:cNvSpPr>
            <p:nvPr/>
          </p:nvSpPr>
          <p:spPr bwMode="auto">
            <a:xfrm>
              <a:off x="4476" y="1431"/>
              <a:ext cx="45" cy="3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3" name="Rectangle 96"/>
            <p:cNvSpPr>
              <a:spLocks noChangeArrowheads="1"/>
            </p:cNvSpPr>
            <p:nvPr/>
          </p:nvSpPr>
          <p:spPr bwMode="auto">
            <a:xfrm>
              <a:off x="4526" y="1408"/>
              <a:ext cx="480"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CH</a:t>
              </a:r>
              <a:r>
                <a:rPr lang="en-US" altLang="en-US" sz="1400" b="1" baseline="-25000"/>
                <a:t>2</a:t>
              </a:r>
              <a:r>
                <a:rPr lang="en-US" altLang="en-US" sz="1400" b="1"/>
                <a:t>CH</a:t>
              </a:r>
              <a:r>
                <a:rPr lang="en-US" altLang="en-US" sz="1400" b="1" baseline="-25000"/>
                <a:t>3</a:t>
              </a:r>
            </a:p>
          </p:txBody>
        </p:sp>
        <p:sp>
          <p:nvSpPr>
            <p:cNvPr id="84084" name="Line 97"/>
            <p:cNvSpPr>
              <a:spLocks noChangeShapeType="1"/>
            </p:cNvSpPr>
            <p:nvPr/>
          </p:nvSpPr>
          <p:spPr bwMode="auto">
            <a:xfrm>
              <a:off x="4720" y="1098"/>
              <a:ext cx="6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5" name="Line 98"/>
            <p:cNvSpPr>
              <a:spLocks noChangeShapeType="1"/>
            </p:cNvSpPr>
            <p:nvPr/>
          </p:nvSpPr>
          <p:spPr bwMode="auto">
            <a:xfrm flipH="1">
              <a:off x="3795" y="1103"/>
              <a:ext cx="10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6" name="Line 99"/>
            <p:cNvSpPr>
              <a:spLocks noChangeShapeType="1"/>
            </p:cNvSpPr>
            <p:nvPr/>
          </p:nvSpPr>
          <p:spPr bwMode="auto">
            <a:xfrm flipH="1">
              <a:off x="4223" y="1376"/>
              <a:ext cx="1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7" name="Rectangle 100"/>
            <p:cNvSpPr>
              <a:spLocks noChangeArrowheads="1"/>
            </p:cNvSpPr>
            <p:nvPr/>
          </p:nvSpPr>
          <p:spPr bwMode="auto">
            <a:xfrm>
              <a:off x="4778" y="1013"/>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NH</a:t>
              </a:r>
              <a:r>
                <a:rPr lang="en-US" altLang="en-US" sz="1400" b="1" baseline="-25000"/>
                <a:t>2</a:t>
              </a:r>
            </a:p>
          </p:txBody>
        </p:sp>
        <p:sp>
          <p:nvSpPr>
            <p:cNvPr id="84088" name="Rectangle 101"/>
            <p:cNvSpPr>
              <a:spLocks noChangeArrowheads="1"/>
            </p:cNvSpPr>
            <p:nvPr/>
          </p:nvSpPr>
          <p:spPr bwMode="auto">
            <a:xfrm>
              <a:off x="3546" y="1010"/>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r>
                <a:rPr lang="en-US" altLang="en-US" sz="1400" b="1" baseline="-25000"/>
                <a:t>2</a:t>
              </a:r>
              <a:r>
                <a:rPr lang="en-US" altLang="en-US" sz="1400" b="1"/>
                <a:t>N</a:t>
              </a:r>
            </a:p>
          </p:txBody>
        </p:sp>
        <p:sp>
          <p:nvSpPr>
            <p:cNvPr id="84089" name="Rectangle 102"/>
            <p:cNvSpPr>
              <a:spLocks noChangeArrowheads="1"/>
            </p:cNvSpPr>
            <p:nvPr/>
          </p:nvSpPr>
          <p:spPr bwMode="auto">
            <a:xfrm>
              <a:off x="4440" y="1246"/>
              <a:ext cx="141"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a:t>
              </a:r>
            </a:p>
          </p:txBody>
        </p:sp>
      </p:grpSp>
      <p:sp>
        <p:nvSpPr>
          <p:cNvPr id="83976" name="Rectangle 103"/>
          <p:cNvSpPr>
            <a:spLocks noChangeArrowheads="1"/>
          </p:cNvSpPr>
          <p:nvPr/>
        </p:nvSpPr>
        <p:spPr bwMode="auto">
          <a:xfrm>
            <a:off x="4105275" y="1481138"/>
            <a:ext cx="582613"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800" b="1"/>
              <a:t>O</a:t>
            </a:r>
            <a:r>
              <a:rPr lang="en-US" altLang="en-US" sz="2800" b="1" baseline="-25000"/>
              <a:t>2</a:t>
            </a:r>
            <a:r>
              <a:rPr lang="en-US" altLang="en-US" sz="2800" b="1" baseline="30000"/>
              <a:t>-</a:t>
            </a:r>
          </a:p>
        </p:txBody>
      </p:sp>
      <p:sp>
        <p:nvSpPr>
          <p:cNvPr id="83977" name="Oval 104"/>
          <p:cNvSpPr>
            <a:spLocks noChangeArrowheads="1"/>
          </p:cNvSpPr>
          <p:nvPr/>
        </p:nvSpPr>
        <p:spPr bwMode="auto">
          <a:xfrm>
            <a:off x="5716588" y="3876675"/>
            <a:ext cx="2695575" cy="2338388"/>
          </a:xfrm>
          <a:prstGeom prst="ellipse">
            <a:avLst/>
          </a:prstGeom>
          <a:solidFill>
            <a:srgbClr val="AEAEAE"/>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3978" name="Rectangle 105"/>
          <p:cNvSpPr>
            <a:spLocks noChangeArrowheads="1"/>
          </p:cNvSpPr>
          <p:nvPr/>
        </p:nvSpPr>
        <p:spPr bwMode="auto">
          <a:xfrm>
            <a:off x="5903913" y="3379788"/>
            <a:ext cx="201295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t>Phagocytic Vacuole</a:t>
            </a:r>
          </a:p>
        </p:txBody>
      </p:sp>
      <p:sp>
        <p:nvSpPr>
          <p:cNvPr id="83979" name="Rectangle 106"/>
          <p:cNvSpPr>
            <a:spLocks noChangeArrowheads="1"/>
          </p:cNvSpPr>
          <p:nvPr/>
        </p:nvSpPr>
        <p:spPr bwMode="auto">
          <a:xfrm>
            <a:off x="5794375" y="5027613"/>
            <a:ext cx="401638"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solidFill>
                  <a:schemeClr val="tx2"/>
                </a:solidFill>
              </a:rPr>
              <a:t>SOD</a:t>
            </a:r>
          </a:p>
        </p:txBody>
      </p:sp>
      <p:grpSp>
        <p:nvGrpSpPr>
          <p:cNvPr id="83980" name="Group 107"/>
          <p:cNvGrpSpPr>
            <a:grpSpLocks/>
          </p:cNvGrpSpPr>
          <p:nvPr/>
        </p:nvGrpSpPr>
        <p:grpSpPr bwMode="auto">
          <a:xfrm>
            <a:off x="6200775" y="4822825"/>
            <a:ext cx="161925" cy="615950"/>
            <a:chOff x="4257" y="2916"/>
            <a:chExt cx="111" cy="373"/>
          </a:xfrm>
        </p:grpSpPr>
        <p:sp>
          <p:nvSpPr>
            <p:cNvPr id="84048" name="Freeform 108"/>
            <p:cNvSpPr>
              <a:spLocks/>
            </p:cNvSpPr>
            <p:nvPr/>
          </p:nvSpPr>
          <p:spPr bwMode="auto">
            <a:xfrm>
              <a:off x="4257" y="3029"/>
              <a:ext cx="111" cy="260"/>
            </a:xfrm>
            <a:custGeom>
              <a:avLst/>
              <a:gdLst>
                <a:gd name="T0" fmla="*/ 0 w 111"/>
                <a:gd name="T1" fmla="*/ 107 h 260"/>
                <a:gd name="T2" fmla="*/ 0 w 111"/>
                <a:gd name="T3" fmla="*/ 114 h 260"/>
                <a:gd name="T4" fmla="*/ 0 w 111"/>
                <a:gd name="T5" fmla="*/ 124 h 260"/>
                <a:gd name="T6" fmla="*/ 2 w 111"/>
                <a:gd name="T7" fmla="*/ 136 h 260"/>
                <a:gd name="T8" fmla="*/ 4 w 111"/>
                <a:gd name="T9" fmla="*/ 144 h 260"/>
                <a:gd name="T10" fmla="*/ 7 w 111"/>
                <a:gd name="T11" fmla="*/ 153 h 260"/>
                <a:gd name="T12" fmla="*/ 10 w 111"/>
                <a:gd name="T13" fmla="*/ 160 h 260"/>
                <a:gd name="T14" fmla="*/ 13 w 111"/>
                <a:gd name="T15" fmla="*/ 166 h 260"/>
                <a:gd name="T16" fmla="*/ 17 w 111"/>
                <a:gd name="T17" fmla="*/ 174 h 260"/>
                <a:gd name="T18" fmla="*/ 21 w 111"/>
                <a:gd name="T19" fmla="*/ 181 h 260"/>
                <a:gd name="T20" fmla="*/ 26 w 111"/>
                <a:gd name="T21" fmla="*/ 187 h 260"/>
                <a:gd name="T22" fmla="*/ 32 w 111"/>
                <a:gd name="T23" fmla="*/ 194 h 260"/>
                <a:gd name="T24" fmla="*/ 39 w 111"/>
                <a:gd name="T25" fmla="*/ 200 h 260"/>
                <a:gd name="T26" fmla="*/ 44 w 111"/>
                <a:gd name="T27" fmla="*/ 204 h 260"/>
                <a:gd name="T28" fmla="*/ 48 w 111"/>
                <a:gd name="T29" fmla="*/ 207 h 260"/>
                <a:gd name="T30" fmla="*/ 53 w 111"/>
                <a:gd name="T31" fmla="*/ 210 h 260"/>
                <a:gd name="T32" fmla="*/ 57 w 111"/>
                <a:gd name="T33" fmla="*/ 212 h 260"/>
                <a:gd name="T34" fmla="*/ 61 w 111"/>
                <a:gd name="T35" fmla="*/ 214 h 260"/>
                <a:gd name="T36" fmla="*/ 65 w 111"/>
                <a:gd name="T37" fmla="*/ 216 h 260"/>
                <a:gd name="T38" fmla="*/ 69 w 111"/>
                <a:gd name="T39" fmla="*/ 218 h 260"/>
                <a:gd name="T40" fmla="*/ 75 w 111"/>
                <a:gd name="T41" fmla="*/ 219 h 260"/>
                <a:gd name="T42" fmla="*/ 82 w 111"/>
                <a:gd name="T43" fmla="*/ 221 h 260"/>
                <a:gd name="T44" fmla="*/ 82 w 111"/>
                <a:gd name="T45" fmla="*/ 259 h 260"/>
                <a:gd name="T46" fmla="*/ 110 w 111"/>
                <a:gd name="T47" fmla="*/ 169 h 260"/>
                <a:gd name="T48" fmla="*/ 82 w 111"/>
                <a:gd name="T49" fmla="*/ 61 h 260"/>
                <a:gd name="T50" fmla="*/ 82 w 111"/>
                <a:gd name="T51" fmla="*/ 104 h 260"/>
                <a:gd name="T52" fmla="*/ 77 w 111"/>
                <a:gd name="T53" fmla="*/ 102 h 260"/>
                <a:gd name="T54" fmla="*/ 72 w 111"/>
                <a:gd name="T55" fmla="*/ 100 h 260"/>
                <a:gd name="T56" fmla="*/ 67 w 111"/>
                <a:gd name="T57" fmla="*/ 98 h 260"/>
                <a:gd name="T58" fmla="*/ 61 w 111"/>
                <a:gd name="T59" fmla="*/ 96 h 260"/>
                <a:gd name="T60" fmla="*/ 56 w 111"/>
                <a:gd name="T61" fmla="*/ 93 h 260"/>
                <a:gd name="T62" fmla="*/ 52 w 111"/>
                <a:gd name="T63" fmla="*/ 91 h 260"/>
                <a:gd name="T64" fmla="*/ 44 w 111"/>
                <a:gd name="T65" fmla="*/ 86 h 260"/>
                <a:gd name="T66" fmla="*/ 38 w 111"/>
                <a:gd name="T67" fmla="*/ 81 h 260"/>
                <a:gd name="T68" fmla="*/ 33 w 111"/>
                <a:gd name="T69" fmla="*/ 76 h 260"/>
                <a:gd name="T70" fmla="*/ 29 w 111"/>
                <a:gd name="T71" fmla="*/ 72 h 260"/>
                <a:gd name="T72" fmla="*/ 25 w 111"/>
                <a:gd name="T73" fmla="*/ 68 h 260"/>
                <a:gd name="T74" fmla="*/ 23 w 111"/>
                <a:gd name="T75" fmla="*/ 65 h 260"/>
                <a:gd name="T76" fmla="*/ 19 w 111"/>
                <a:gd name="T77" fmla="*/ 60 h 260"/>
                <a:gd name="T78" fmla="*/ 17 w 111"/>
                <a:gd name="T79" fmla="*/ 57 h 260"/>
                <a:gd name="T80" fmla="*/ 15 w 111"/>
                <a:gd name="T81" fmla="*/ 52 h 260"/>
                <a:gd name="T82" fmla="*/ 13 w 111"/>
                <a:gd name="T83" fmla="*/ 49 h 260"/>
                <a:gd name="T84" fmla="*/ 10 w 111"/>
                <a:gd name="T85" fmla="*/ 44 h 260"/>
                <a:gd name="T86" fmla="*/ 8 w 111"/>
                <a:gd name="T87" fmla="*/ 39 h 260"/>
                <a:gd name="T88" fmla="*/ 6 w 111"/>
                <a:gd name="T89" fmla="*/ 34 h 260"/>
                <a:gd name="T90" fmla="*/ 5 w 111"/>
                <a:gd name="T91" fmla="*/ 29 h 260"/>
                <a:gd name="T92" fmla="*/ 3 w 111"/>
                <a:gd name="T93" fmla="*/ 24 h 260"/>
                <a:gd name="T94" fmla="*/ 2 w 111"/>
                <a:gd name="T95" fmla="*/ 20 h 260"/>
                <a:gd name="T96" fmla="*/ 2 w 111"/>
                <a:gd name="T97" fmla="*/ 14 h 260"/>
                <a:gd name="T98" fmla="*/ 1 w 111"/>
                <a:gd name="T99" fmla="*/ 10 h 260"/>
                <a:gd name="T100" fmla="*/ 0 w 111"/>
                <a:gd name="T101" fmla="*/ 6 h 260"/>
                <a:gd name="T102" fmla="*/ 0 w 111"/>
                <a:gd name="T103" fmla="*/ 0 h 260"/>
                <a:gd name="T104" fmla="*/ 0 w 111"/>
                <a:gd name="T105" fmla="*/ 107 h 2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1" h="260">
                  <a:moveTo>
                    <a:pt x="0" y="107"/>
                  </a:moveTo>
                  <a:lnTo>
                    <a:pt x="0" y="114"/>
                  </a:lnTo>
                  <a:lnTo>
                    <a:pt x="0" y="124"/>
                  </a:lnTo>
                  <a:lnTo>
                    <a:pt x="2" y="136"/>
                  </a:lnTo>
                  <a:lnTo>
                    <a:pt x="4" y="144"/>
                  </a:lnTo>
                  <a:lnTo>
                    <a:pt x="7" y="153"/>
                  </a:lnTo>
                  <a:lnTo>
                    <a:pt x="10" y="160"/>
                  </a:lnTo>
                  <a:lnTo>
                    <a:pt x="13" y="166"/>
                  </a:lnTo>
                  <a:lnTo>
                    <a:pt x="17" y="174"/>
                  </a:lnTo>
                  <a:lnTo>
                    <a:pt x="21" y="181"/>
                  </a:lnTo>
                  <a:lnTo>
                    <a:pt x="26" y="187"/>
                  </a:lnTo>
                  <a:lnTo>
                    <a:pt x="32" y="194"/>
                  </a:lnTo>
                  <a:lnTo>
                    <a:pt x="39" y="200"/>
                  </a:lnTo>
                  <a:lnTo>
                    <a:pt x="44" y="204"/>
                  </a:lnTo>
                  <a:lnTo>
                    <a:pt x="48" y="207"/>
                  </a:lnTo>
                  <a:lnTo>
                    <a:pt x="53" y="210"/>
                  </a:lnTo>
                  <a:lnTo>
                    <a:pt x="57" y="212"/>
                  </a:lnTo>
                  <a:lnTo>
                    <a:pt x="61" y="214"/>
                  </a:lnTo>
                  <a:lnTo>
                    <a:pt x="65" y="216"/>
                  </a:lnTo>
                  <a:lnTo>
                    <a:pt x="69" y="218"/>
                  </a:lnTo>
                  <a:lnTo>
                    <a:pt x="75" y="219"/>
                  </a:lnTo>
                  <a:lnTo>
                    <a:pt x="82" y="221"/>
                  </a:lnTo>
                  <a:lnTo>
                    <a:pt x="82" y="259"/>
                  </a:lnTo>
                  <a:lnTo>
                    <a:pt x="110" y="169"/>
                  </a:lnTo>
                  <a:lnTo>
                    <a:pt x="82" y="61"/>
                  </a:lnTo>
                  <a:lnTo>
                    <a:pt x="82" y="104"/>
                  </a:lnTo>
                  <a:lnTo>
                    <a:pt x="77" y="102"/>
                  </a:lnTo>
                  <a:lnTo>
                    <a:pt x="72" y="100"/>
                  </a:lnTo>
                  <a:lnTo>
                    <a:pt x="67" y="98"/>
                  </a:lnTo>
                  <a:lnTo>
                    <a:pt x="61" y="96"/>
                  </a:lnTo>
                  <a:lnTo>
                    <a:pt x="56" y="93"/>
                  </a:lnTo>
                  <a:lnTo>
                    <a:pt x="52" y="91"/>
                  </a:lnTo>
                  <a:lnTo>
                    <a:pt x="44" y="86"/>
                  </a:lnTo>
                  <a:lnTo>
                    <a:pt x="38" y="81"/>
                  </a:lnTo>
                  <a:lnTo>
                    <a:pt x="33" y="76"/>
                  </a:lnTo>
                  <a:lnTo>
                    <a:pt x="29" y="72"/>
                  </a:lnTo>
                  <a:lnTo>
                    <a:pt x="25" y="68"/>
                  </a:lnTo>
                  <a:lnTo>
                    <a:pt x="23" y="65"/>
                  </a:lnTo>
                  <a:lnTo>
                    <a:pt x="19" y="60"/>
                  </a:lnTo>
                  <a:lnTo>
                    <a:pt x="17" y="57"/>
                  </a:lnTo>
                  <a:lnTo>
                    <a:pt x="15" y="52"/>
                  </a:lnTo>
                  <a:lnTo>
                    <a:pt x="13" y="49"/>
                  </a:lnTo>
                  <a:lnTo>
                    <a:pt x="10" y="44"/>
                  </a:lnTo>
                  <a:lnTo>
                    <a:pt x="8" y="39"/>
                  </a:lnTo>
                  <a:lnTo>
                    <a:pt x="6" y="34"/>
                  </a:lnTo>
                  <a:lnTo>
                    <a:pt x="5" y="29"/>
                  </a:lnTo>
                  <a:lnTo>
                    <a:pt x="3" y="24"/>
                  </a:lnTo>
                  <a:lnTo>
                    <a:pt x="2" y="20"/>
                  </a:lnTo>
                  <a:lnTo>
                    <a:pt x="2" y="14"/>
                  </a:lnTo>
                  <a:lnTo>
                    <a:pt x="1" y="10"/>
                  </a:lnTo>
                  <a:lnTo>
                    <a:pt x="0" y="6"/>
                  </a:lnTo>
                  <a:lnTo>
                    <a:pt x="0" y="0"/>
                  </a:lnTo>
                  <a:lnTo>
                    <a:pt x="0" y="107"/>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9" name="Freeform 109"/>
            <p:cNvSpPr>
              <a:spLocks/>
            </p:cNvSpPr>
            <p:nvPr/>
          </p:nvSpPr>
          <p:spPr bwMode="auto">
            <a:xfrm>
              <a:off x="4257" y="2916"/>
              <a:ext cx="83" cy="220"/>
            </a:xfrm>
            <a:custGeom>
              <a:avLst/>
              <a:gdLst>
                <a:gd name="T0" fmla="*/ 0 w 83"/>
                <a:gd name="T1" fmla="*/ 113 h 220"/>
                <a:gd name="T2" fmla="*/ 0 w 83"/>
                <a:gd name="T3" fmla="*/ 219 h 220"/>
                <a:gd name="T4" fmla="*/ 2 w 83"/>
                <a:gd name="T5" fmla="*/ 203 h 220"/>
                <a:gd name="T6" fmla="*/ 6 w 83"/>
                <a:gd name="T7" fmla="*/ 189 h 220"/>
                <a:gd name="T8" fmla="*/ 11 w 83"/>
                <a:gd name="T9" fmla="*/ 177 h 220"/>
                <a:gd name="T10" fmla="*/ 16 w 83"/>
                <a:gd name="T11" fmla="*/ 166 h 220"/>
                <a:gd name="T12" fmla="*/ 24 w 83"/>
                <a:gd name="T13" fmla="*/ 155 h 220"/>
                <a:gd name="T14" fmla="*/ 32 w 83"/>
                <a:gd name="T15" fmla="*/ 145 h 220"/>
                <a:gd name="T16" fmla="*/ 41 w 83"/>
                <a:gd name="T17" fmla="*/ 137 h 220"/>
                <a:gd name="T18" fmla="*/ 53 w 83"/>
                <a:gd name="T19" fmla="*/ 129 h 220"/>
                <a:gd name="T20" fmla="*/ 63 w 83"/>
                <a:gd name="T21" fmla="*/ 124 h 220"/>
                <a:gd name="T22" fmla="*/ 74 w 83"/>
                <a:gd name="T23" fmla="*/ 119 h 220"/>
                <a:gd name="T24" fmla="*/ 82 w 83"/>
                <a:gd name="T25" fmla="*/ 117 h 220"/>
                <a:gd name="T26" fmla="*/ 82 w 83"/>
                <a:gd name="T27" fmla="*/ 0 h 220"/>
                <a:gd name="T28" fmla="*/ 75 w 83"/>
                <a:gd name="T29" fmla="*/ 2 h 220"/>
                <a:gd name="T30" fmla="*/ 68 w 83"/>
                <a:gd name="T31" fmla="*/ 5 h 220"/>
                <a:gd name="T32" fmla="*/ 61 w 83"/>
                <a:gd name="T33" fmla="*/ 8 h 220"/>
                <a:gd name="T34" fmla="*/ 56 w 83"/>
                <a:gd name="T35" fmla="*/ 10 h 220"/>
                <a:gd name="T36" fmla="*/ 49 w 83"/>
                <a:gd name="T37" fmla="*/ 14 h 220"/>
                <a:gd name="T38" fmla="*/ 41 w 83"/>
                <a:gd name="T39" fmla="*/ 19 h 220"/>
                <a:gd name="T40" fmla="*/ 36 w 83"/>
                <a:gd name="T41" fmla="*/ 24 h 220"/>
                <a:gd name="T42" fmla="*/ 30 w 83"/>
                <a:gd name="T43" fmla="*/ 30 h 220"/>
                <a:gd name="T44" fmla="*/ 27 w 83"/>
                <a:gd name="T45" fmla="*/ 33 h 220"/>
                <a:gd name="T46" fmla="*/ 23 w 83"/>
                <a:gd name="T47" fmla="*/ 38 h 220"/>
                <a:gd name="T48" fmla="*/ 20 w 83"/>
                <a:gd name="T49" fmla="*/ 43 h 220"/>
                <a:gd name="T50" fmla="*/ 15 w 83"/>
                <a:gd name="T51" fmla="*/ 50 h 220"/>
                <a:gd name="T52" fmla="*/ 13 w 83"/>
                <a:gd name="T53" fmla="*/ 55 h 220"/>
                <a:gd name="T54" fmla="*/ 11 w 83"/>
                <a:gd name="T55" fmla="*/ 59 h 220"/>
                <a:gd name="T56" fmla="*/ 8 w 83"/>
                <a:gd name="T57" fmla="*/ 65 h 220"/>
                <a:gd name="T58" fmla="*/ 6 w 83"/>
                <a:gd name="T59" fmla="*/ 71 h 220"/>
                <a:gd name="T60" fmla="*/ 4 w 83"/>
                <a:gd name="T61" fmla="*/ 76 h 220"/>
                <a:gd name="T62" fmla="*/ 2 w 83"/>
                <a:gd name="T63" fmla="*/ 84 h 220"/>
                <a:gd name="T64" fmla="*/ 1 w 83"/>
                <a:gd name="T65" fmla="*/ 92 h 220"/>
                <a:gd name="T66" fmla="*/ 0 w 83"/>
                <a:gd name="T67" fmla="*/ 99 h 220"/>
                <a:gd name="T68" fmla="*/ 0 w 83"/>
                <a:gd name="T69" fmla="*/ 105 h 220"/>
                <a:gd name="T70" fmla="*/ 0 w 83"/>
                <a:gd name="T71" fmla="*/ 113 h 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3" h="220">
                  <a:moveTo>
                    <a:pt x="0" y="113"/>
                  </a:moveTo>
                  <a:lnTo>
                    <a:pt x="0" y="219"/>
                  </a:lnTo>
                  <a:lnTo>
                    <a:pt x="2" y="203"/>
                  </a:lnTo>
                  <a:lnTo>
                    <a:pt x="6" y="189"/>
                  </a:lnTo>
                  <a:lnTo>
                    <a:pt x="11" y="177"/>
                  </a:lnTo>
                  <a:lnTo>
                    <a:pt x="16" y="166"/>
                  </a:lnTo>
                  <a:lnTo>
                    <a:pt x="24" y="155"/>
                  </a:lnTo>
                  <a:lnTo>
                    <a:pt x="32" y="145"/>
                  </a:lnTo>
                  <a:lnTo>
                    <a:pt x="41" y="137"/>
                  </a:lnTo>
                  <a:lnTo>
                    <a:pt x="53" y="129"/>
                  </a:lnTo>
                  <a:lnTo>
                    <a:pt x="63" y="124"/>
                  </a:lnTo>
                  <a:lnTo>
                    <a:pt x="74" y="119"/>
                  </a:lnTo>
                  <a:lnTo>
                    <a:pt x="82" y="117"/>
                  </a:lnTo>
                  <a:lnTo>
                    <a:pt x="82" y="0"/>
                  </a:lnTo>
                  <a:lnTo>
                    <a:pt x="75" y="2"/>
                  </a:lnTo>
                  <a:lnTo>
                    <a:pt x="68" y="5"/>
                  </a:lnTo>
                  <a:lnTo>
                    <a:pt x="61" y="8"/>
                  </a:lnTo>
                  <a:lnTo>
                    <a:pt x="56" y="10"/>
                  </a:lnTo>
                  <a:lnTo>
                    <a:pt x="49" y="14"/>
                  </a:lnTo>
                  <a:lnTo>
                    <a:pt x="41" y="19"/>
                  </a:lnTo>
                  <a:lnTo>
                    <a:pt x="36" y="24"/>
                  </a:lnTo>
                  <a:lnTo>
                    <a:pt x="30" y="30"/>
                  </a:lnTo>
                  <a:lnTo>
                    <a:pt x="27" y="33"/>
                  </a:lnTo>
                  <a:lnTo>
                    <a:pt x="23" y="38"/>
                  </a:lnTo>
                  <a:lnTo>
                    <a:pt x="20" y="43"/>
                  </a:lnTo>
                  <a:lnTo>
                    <a:pt x="15" y="50"/>
                  </a:lnTo>
                  <a:lnTo>
                    <a:pt x="13" y="55"/>
                  </a:lnTo>
                  <a:lnTo>
                    <a:pt x="11" y="59"/>
                  </a:lnTo>
                  <a:lnTo>
                    <a:pt x="8" y="65"/>
                  </a:lnTo>
                  <a:lnTo>
                    <a:pt x="6" y="71"/>
                  </a:lnTo>
                  <a:lnTo>
                    <a:pt x="4" y="76"/>
                  </a:lnTo>
                  <a:lnTo>
                    <a:pt x="2" y="84"/>
                  </a:lnTo>
                  <a:lnTo>
                    <a:pt x="1" y="92"/>
                  </a:lnTo>
                  <a:lnTo>
                    <a:pt x="0" y="99"/>
                  </a:lnTo>
                  <a:lnTo>
                    <a:pt x="0" y="105"/>
                  </a:lnTo>
                  <a:lnTo>
                    <a:pt x="0" y="113"/>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81" name="Rectangle 110"/>
          <p:cNvSpPr>
            <a:spLocks noChangeArrowheads="1"/>
          </p:cNvSpPr>
          <p:nvPr/>
        </p:nvSpPr>
        <p:spPr bwMode="auto">
          <a:xfrm>
            <a:off x="6345238" y="5157788"/>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H</a:t>
            </a:r>
            <a:r>
              <a:rPr lang="en-US" altLang="en-US" sz="1600" b="1" baseline="-25000">
                <a:solidFill>
                  <a:srgbClr val="FAFD00"/>
                </a:solidFill>
              </a:rPr>
              <a:t>2</a:t>
            </a:r>
            <a:r>
              <a:rPr lang="en-US" altLang="en-US" sz="1600" b="1">
                <a:solidFill>
                  <a:srgbClr val="FAFD00"/>
                </a:solidFill>
              </a:rPr>
              <a:t>O</a:t>
            </a:r>
            <a:r>
              <a:rPr lang="en-US" altLang="en-US" sz="1600" b="1" baseline="-25000">
                <a:solidFill>
                  <a:srgbClr val="FAFD00"/>
                </a:solidFill>
              </a:rPr>
              <a:t>2</a:t>
            </a:r>
          </a:p>
        </p:txBody>
      </p:sp>
      <p:sp>
        <p:nvSpPr>
          <p:cNvPr id="83982" name="Rectangle 111"/>
          <p:cNvSpPr>
            <a:spLocks noChangeArrowheads="1"/>
          </p:cNvSpPr>
          <p:nvPr/>
        </p:nvSpPr>
        <p:spPr bwMode="auto">
          <a:xfrm>
            <a:off x="5137150" y="4256088"/>
            <a:ext cx="5143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000" b="1"/>
              <a:t>NADPH</a:t>
            </a:r>
          </a:p>
        </p:txBody>
      </p:sp>
      <p:sp>
        <p:nvSpPr>
          <p:cNvPr id="83983" name="Rectangle 112"/>
          <p:cNvSpPr>
            <a:spLocks noChangeArrowheads="1"/>
          </p:cNvSpPr>
          <p:nvPr/>
        </p:nvSpPr>
        <p:spPr bwMode="auto">
          <a:xfrm>
            <a:off x="5110163" y="4659313"/>
            <a:ext cx="430212"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000" b="1"/>
              <a:t>NADP</a:t>
            </a:r>
          </a:p>
        </p:txBody>
      </p:sp>
      <p:grpSp>
        <p:nvGrpSpPr>
          <p:cNvPr id="83984" name="Group 113"/>
          <p:cNvGrpSpPr>
            <a:grpSpLocks/>
          </p:cNvGrpSpPr>
          <p:nvPr/>
        </p:nvGrpSpPr>
        <p:grpSpPr bwMode="auto">
          <a:xfrm>
            <a:off x="5507038" y="4430713"/>
            <a:ext cx="227012" cy="406400"/>
            <a:chOff x="3781" y="2679"/>
            <a:chExt cx="156" cy="246"/>
          </a:xfrm>
        </p:grpSpPr>
        <p:sp>
          <p:nvSpPr>
            <p:cNvPr id="84046" name="Freeform 114"/>
            <p:cNvSpPr>
              <a:spLocks/>
            </p:cNvSpPr>
            <p:nvPr/>
          </p:nvSpPr>
          <p:spPr bwMode="auto">
            <a:xfrm>
              <a:off x="3821" y="2679"/>
              <a:ext cx="116" cy="145"/>
            </a:xfrm>
            <a:custGeom>
              <a:avLst/>
              <a:gdLst>
                <a:gd name="T0" fmla="*/ 115 w 116"/>
                <a:gd name="T1" fmla="*/ 75 h 145"/>
                <a:gd name="T2" fmla="*/ 115 w 116"/>
                <a:gd name="T3" fmla="*/ 144 h 145"/>
                <a:gd name="T4" fmla="*/ 112 w 116"/>
                <a:gd name="T5" fmla="*/ 134 h 145"/>
                <a:gd name="T6" fmla="*/ 107 w 116"/>
                <a:gd name="T7" fmla="*/ 124 h 145"/>
                <a:gd name="T8" fmla="*/ 100 w 116"/>
                <a:gd name="T9" fmla="*/ 117 h 145"/>
                <a:gd name="T10" fmla="*/ 93 w 116"/>
                <a:gd name="T11" fmla="*/ 109 h 145"/>
                <a:gd name="T12" fmla="*/ 82 w 116"/>
                <a:gd name="T13" fmla="*/ 102 h 145"/>
                <a:gd name="T14" fmla="*/ 70 w 116"/>
                <a:gd name="T15" fmla="*/ 95 h 145"/>
                <a:gd name="T16" fmla="*/ 57 w 116"/>
                <a:gd name="T17" fmla="*/ 90 h 145"/>
                <a:gd name="T18" fmla="*/ 40 w 116"/>
                <a:gd name="T19" fmla="*/ 85 h 145"/>
                <a:gd name="T20" fmla="*/ 26 w 116"/>
                <a:gd name="T21" fmla="*/ 81 h 145"/>
                <a:gd name="T22" fmla="*/ 12 w 116"/>
                <a:gd name="T23" fmla="*/ 79 h 145"/>
                <a:gd name="T24" fmla="*/ 0 w 116"/>
                <a:gd name="T25" fmla="*/ 77 h 145"/>
                <a:gd name="T26" fmla="*/ 0 w 116"/>
                <a:gd name="T27" fmla="*/ 0 h 145"/>
                <a:gd name="T28" fmla="*/ 10 w 116"/>
                <a:gd name="T29" fmla="*/ 1 h 145"/>
                <a:gd name="T30" fmla="*/ 20 w 116"/>
                <a:gd name="T31" fmla="*/ 3 h 145"/>
                <a:gd name="T32" fmla="*/ 30 w 116"/>
                <a:gd name="T33" fmla="*/ 5 h 145"/>
                <a:gd name="T34" fmla="*/ 37 w 116"/>
                <a:gd name="T35" fmla="*/ 6 h 145"/>
                <a:gd name="T36" fmla="*/ 46 w 116"/>
                <a:gd name="T37" fmla="*/ 9 h 145"/>
                <a:gd name="T38" fmla="*/ 57 w 116"/>
                <a:gd name="T39" fmla="*/ 13 h 145"/>
                <a:gd name="T40" fmla="*/ 65 w 116"/>
                <a:gd name="T41" fmla="*/ 16 h 145"/>
                <a:gd name="T42" fmla="*/ 73 w 116"/>
                <a:gd name="T43" fmla="*/ 20 h 145"/>
                <a:gd name="T44" fmla="*/ 77 w 116"/>
                <a:gd name="T45" fmla="*/ 22 h 145"/>
                <a:gd name="T46" fmla="*/ 82 w 116"/>
                <a:gd name="T47" fmla="*/ 25 h 145"/>
                <a:gd name="T48" fmla="*/ 87 w 116"/>
                <a:gd name="T49" fmla="*/ 28 h 145"/>
                <a:gd name="T50" fmla="*/ 93 w 116"/>
                <a:gd name="T51" fmla="*/ 33 h 145"/>
                <a:gd name="T52" fmla="*/ 97 w 116"/>
                <a:gd name="T53" fmla="*/ 36 h 145"/>
                <a:gd name="T54" fmla="*/ 100 w 116"/>
                <a:gd name="T55" fmla="*/ 39 h 145"/>
                <a:gd name="T56" fmla="*/ 103 w 116"/>
                <a:gd name="T57" fmla="*/ 42 h 145"/>
                <a:gd name="T58" fmla="*/ 107 w 116"/>
                <a:gd name="T59" fmla="*/ 46 h 145"/>
                <a:gd name="T60" fmla="*/ 109 w 116"/>
                <a:gd name="T61" fmla="*/ 50 h 145"/>
                <a:gd name="T62" fmla="*/ 112 w 116"/>
                <a:gd name="T63" fmla="*/ 55 h 145"/>
                <a:gd name="T64" fmla="*/ 114 w 116"/>
                <a:gd name="T65" fmla="*/ 60 h 145"/>
                <a:gd name="T66" fmla="*/ 115 w 116"/>
                <a:gd name="T67" fmla="*/ 65 h 145"/>
                <a:gd name="T68" fmla="*/ 115 w 116"/>
                <a:gd name="T69" fmla="*/ 69 h 145"/>
                <a:gd name="T70" fmla="*/ 115 w 116"/>
                <a:gd name="T71" fmla="*/ 75 h 1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6" h="145">
                  <a:moveTo>
                    <a:pt x="115" y="75"/>
                  </a:moveTo>
                  <a:lnTo>
                    <a:pt x="115" y="144"/>
                  </a:lnTo>
                  <a:lnTo>
                    <a:pt x="112" y="134"/>
                  </a:lnTo>
                  <a:lnTo>
                    <a:pt x="107" y="124"/>
                  </a:lnTo>
                  <a:lnTo>
                    <a:pt x="100" y="117"/>
                  </a:lnTo>
                  <a:lnTo>
                    <a:pt x="93" y="109"/>
                  </a:lnTo>
                  <a:lnTo>
                    <a:pt x="82" y="102"/>
                  </a:lnTo>
                  <a:lnTo>
                    <a:pt x="70" y="95"/>
                  </a:lnTo>
                  <a:lnTo>
                    <a:pt x="57" y="90"/>
                  </a:lnTo>
                  <a:lnTo>
                    <a:pt x="40" y="85"/>
                  </a:lnTo>
                  <a:lnTo>
                    <a:pt x="26" y="81"/>
                  </a:lnTo>
                  <a:lnTo>
                    <a:pt x="12" y="79"/>
                  </a:lnTo>
                  <a:lnTo>
                    <a:pt x="0" y="77"/>
                  </a:lnTo>
                  <a:lnTo>
                    <a:pt x="0" y="0"/>
                  </a:lnTo>
                  <a:lnTo>
                    <a:pt x="10" y="1"/>
                  </a:lnTo>
                  <a:lnTo>
                    <a:pt x="20" y="3"/>
                  </a:lnTo>
                  <a:lnTo>
                    <a:pt x="30" y="5"/>
                  </a:lnTo>
                  <a:lnTo>
                    <a:pt x="37" y="6"/>
                  </a:lnTo>
                  <a:lnTo>
                    <a:pt x="46" y="9"/>
                  </a:lnTo>
                  <a:lnTo>
                    <a:pt x="57" y="13"/>
                  </a:lnTo>
                  <a:lnTo>
                    <a:pt x="65" y="16"/>
                  </a:lnTo>
                  <a:lnTo>
                    <a:pt x="73" y="20"/>
                  </a:lnTo>
                  <a:lnTo>
                    <a:pt x="77" y="22"/>
                  </a:lnTo>
                  <a:lnTo>
                    <a:pt x="82" y="25"/>
                  </a:lnTo>
                  <a:lnTo>
                    <a:pt x="87" y="28"/>
                  </a:lnTo>
                  <a:lnTo>
                    <a:pt x="93" y="33"/>
                  </a:lnTo>
                  <a:lnTo>
                    <a:pt x="97" y="36"/>
                  </a:lnTo>
                  <a:lnTo>
                    <a:pt x="100" y="39"/>
                  </a:lnTo>
                  <a:lnTo>
                    <a:pt x="103" y="42"/>
                  </a:lnTo>
                  <a:lnTo>
                    <a:pt x="107" y="46"/>
                  </a:lnTo>
                  <a:lnTo>
                    <a:pt x="109" y="50"/>
                  </a:lnTo>
                  <a:lnTo>
                    <a:pt x="112" y="55"/>
                  </a:lnTo>
                  <a:lnTo>
                    <a:pt x="114" y="60"/>
                  </a:lnTo>
                  <a:lnTo>
                    <a:pt x="115" y="65"/>
                  </a:lnTo>
                  <a:lnTo>
                    <a:pt x="115" y="69"/>
                  </a:lnTo>
                  <a:lnTo>
                    <a:pt x="115" y="75"/>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sp>
          <p:nvSpPr>
            <p:cNvPr id="84047" name="Freeform 115"/>
            <p:cNvSpPr>
              <a:spLocks/>
            </p:cNvSpPr>
            <p:nvPr/>
          </p:nvSpPr>
          <p:spPr bwMode="auto">
            <a:xfrm>
              <a:off x="3781" y="2753"/>
              <a:ext cx="156" cy="172"/>
            </a:xfrm>
            <a:custGeom>
              <a:avLst/>
              <a:gdLst>
                <a:gd name="T0" fmla="*/ 155 w 156"/>
                <a:gd name="T1" fmla="*/ 71 h 172"/>
                <a:gd name="T2" fmla="*/ 155 w 156"/>
                <a:gd name="T3" fmla="*/ 75 h 172"/>
                <a:gd name="T4" fmla="*/ 154 w 156"/>
                <a:gd name="T5" fmla="*/ 82 h 172"/>
                <a:gd name="T6" fmla="*/ 153 w 156"/>
                <a:gd name="T7" fmla="*/ 90 h 172"/>
                <a:gd name="T8" fmla="*/ 149 w 156"/>
                <a:gd name="T9" fmla="*/ 95 h 172"/>
                <a:gd name="T10" fmla="*/ 146 w 156"/>
                <a:gd name="T11" fmla="*/ 101 h 172"/>
                <a:gd name="T12" fmla="*/ 142 w 156"/>
                <a:gd name="T13" fmla="*/ 106 h 172"/>
                <a:gd name="T14" fmla="*/ 137 w 156"/>
                <a:gd name="T15" fmla="*/ 110 h 172"/>
                <a:gd name="T16" fmla="*/ 131 w 156"/>
                <a:gd name="T17" fmla="*/ 115 h 172"/>
                <a:gd name="T18" fmla="*/ 125 w 156"/>
                <a:gd name="T19" fmla="*/ 119 h 172"/>
                <a:gd name="T20" fmla="*/ 118 w 156"/>
                <a:gd name="T21" fmla="*/ 124 h 172"/>
                <a:gd name="T22" fmla="*/ 110 w 156"/>
                <a:gd name="T23" fmla="*/ 128 h 172"/>
                <a:gd name="T24" fmla="*/ 100 w 156"/>
                <a:gd name="T25" fmla="*/ 132 h 172"/>
                <a:gd name="T26" fmla="*/ 94 w 156"/>
                <a:gd name="T27" fmla="*/ 135 h 172"/>
                <a:gd name="T28" fmla="*/ 87 w 156"/>
                <a:gd name="T29" fmla="*/ 137 h 172"/>
                <a:gd name="T30" fmla="*/ 80 w 156"/>
                <a:gd name="T31" fmla="*/ 139 h 172"/>
                <a:gd name="T32" fmla="*/ 74 w 156"/>
                <a:gd name="T33" fmla="*/ 140 h 172"/>
                <a:gd name="T34" fmla="*/ 69 w 156"/>
                <a:gd name="T35" fmla="*/ 141 h 172"/>
                <a:gd name="T36" fmla="*/ 63 w 156"/>
                <a:gd name="T37" fmla="*/ 143 h 172"/>
                <a:gd name="T38" fmla="*/ 57 w 156"/>
                <a:gd name="T39" fmla="*/ 144 h 172"/>
                <a:gd name="T40" fmla="*/ 49 w 156"/>
                <a:gd name="T41" fmla="*/ 145 h 172"/>
                <a:gd name="T42" fmla="*/ 40 w 156"/>
                <a:gd name="T43" fmla="*/ 146 h 172"/>
                <a:gd name="T44" fmla="*/ 40 w 156"/>
                <a:gd name="T45" fmla="*/ 171 h 172"/>
                <a:gd name="T46" fmla="*/ 0 w 156"/>
                <a:gd name="T47" fmla="*/ 112 h 172"/>
                <a:gd name="T48" fmla="*/ 40 w 156"/>
                <a:gd name="T49" fmla="*/ 40 h 172"/>
                <a:gd name="T50" fmla="*/ 40 w 156"/>
                <a:gd name="T51" fmla="*/ 68 h 172"/>
                <a:gd name="T52" fmla="*/ 46 w 156"/>
                <a:gd name="T53" fmla="*/ 67 h 172"/>
                <a:gd name="T54" fmla="*/ 53 w 156"/>
                <a:gd name="T55" fmla="*/ 66 h 172"/>
                <a:gd name="T56" fmla="*/ 61 w 156"/>
                <a:gd name="T57" fmla="*/ 65 h 172"/>
                <a:gd name="T58" fmla="*/ 69 w 156"/>
                <a:gd name="T59" fmla="*/ 63 h 172"/>
                <a:gd name="T60" fmla="*/ 76 w 156"/>
                <a:gd name="T61" fmla="*/ 61 h 172"/>
                <a:gd name="T62" fmla="*/ 82 w 156"/>
                <a:gd name="T63" fmla="*/ 60 h 172"/>
                <a:gd name="T64" fmla="*/ 93 w 156"/>
                <a:gd name="T65" fmla="*/ 57 h 172"/>
                <a:gd name="T66" fmla="*/ 102 w 156"/>
                <a:gd name="T67" fmla="*/ 53 h 172"/>
                <a:gd name="T68" fmla="*/ 108 w 156"/>
                <a:gd name="T69" fmla="*/ 50 h 172"/>
                <a:gd name="T70" fmla="*/ 114 w 156"/>
                <a:gd name="T71" fmla="*/ 48 h 172"/>
                <a:gd name="T72" fmla="*/ 119 w 156"/>
                <a:gd name="T73" fmla="*/ 45 h 172"/>
                <a:gd name="T74" fmla="*/ 123 w 156"/>
                <a:gd name="T75" fmla="*/ 43 h 172"/>
                <a:gd name="T76" fmla="*/ 128 w 156"/>
                <a:gd name="T77" fmla="*/ 40 h 172"/>
                <a:gd name="T78" fmla="*/ 131 w 156"/>
                <a:gd name="T79" fmla="*/ 37 h 172"/>
                <a:gd name="T80" fmla="*/ 134 w 156"/>
                <a:gd name="T81" fmla="*/ 35 h 172"/>
                <a:gd name="T82" fmla="*/ 137 w 156"/>
                <a:gd name="T83" fmla="*/ 32 h 172"/>
                <a:gd name="T84" fmla="*/ 141 w 156"/>
                <a:gd name="T85" fmla="*/ 29 h 172"/>
                <a:gd name="T86" fmla="*/ 143 w 156"/>
                <a:gd name="T87" fmla="*/ 26 h 172"/>
                <a:gd name="T88" fmla="*/ 146 w 156"/>
                <a:gd name="T89" fmla="*/ 23 h 172"/>
                <a:gd name="T90" fmla="*/ 148 w 156"/>
                <a:gd name="T91" fmla="*/ 19 h 172"/>
                <a:gd name="T92" fmla="*/ 150 w 156"/>
                <a:gd name="T93" fmla="*/ 16 h 172"/>
                <a:gd name="T94" fmla="*/ 152 w 156"/>
                <a:gd name="T95" fmla="*/ 13 h 172"/>
                <a:gd name="T96" fmla="*/ 153 w 156"/>
                <a:gd name="T97" fmla="*/ 10 h 172"/>
                <a:gd name="T98" fmla="*/ 154 w 156"/>
                <a:gd name="T99" fmla="*/ 6 h 172"/>
                <a:gd name="T100" fmla="*/ 154 w 156"/>
                <a:gd name="T101" fmla="*/ 4 h 172"/>
                <a:gd name="T102" fmla="*/ 155 w 156"/>
                <a:gd name="T103" fmla="*/ 0 h 172"/>
                <a:gd name="T104" fmla="*/ 155 w 156"/>
                <a:gd name="T105" fmla="*/ 71 h 1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6" h="172">
                  <a:moveTo>
                    <a:pt x="155" y="71"/>
                  </a:moveTo>
                  <a:lnTo>
                    <a:pt x="155" y="75"/>
                  </a:lnTo>
                  <a:lnTo>
                    <a:pt x="154" y="82"/>
                  </a:lnTo>
                  <a:lnTo>
                    <a:pt x="153" y="90"/>
                  </a:lnTo>
                  <a:lnTo>
                    <a:pt x="149" y="95"/>
                  </a:lnTo>
                  <a:lnTo>
                    <a:pt x="146" y="101"/>
                  </a:lnTo>
                  <a:lnTo>
                    <a:pt x="142" y="106"/>
                  </a:lnTo>
                  <a:lnTo>
                    <a:pt x="137" y="110"/>
                  </a:lnTo>
                  <a:lnTo>
                    <a:pt x="131" y="115"/>
                  </a:lnTo>
                  <a:lnTo>
                    <a:pt x="125" y="119"/>
                  </a:lnTo>
                  <a:lnTo>
                    <a:pt x="118" y="124"/>
                  </a:lnTo>
                  <a:lnTo>
                    <a:pt x="110" y="128"/>
                  </a:lnTo>
                  <a:lnTo>
                    <a:pt x="100" y="132"/>
                  </a:lnTo>
                  <a:lnTo>
                    <a:pt x="94" y="135"/>
                  </a:lnTo>
                  <a:lnTo>
                    <a:pt x="87" y="137"/>
                  </a:lnTo>
                  <a:lnTo>
                    <a:pt x="80" y="139"/>
                  </a:lnTo>
                  <a:lnTo>
                    <a:pt x="74" y="140"/>
                  </a:lnTo>
                  <a:lnTo>
                    <a:pt x="69" y="141"/>
                  </a:lnTo>
                  <a:lnTo>
                    <a:pt x="63" y="143"/>
                  </a:lnTo>
                  <a:lnTo>
                    <a:pt x="57" y="144"/>
                  </a:lnTo>
                  <a:lnTo>
                    <a:pt x="49" y="145"/>
                  </a:lnTo>
                  <a:lnTo>
                    <a:pt x="40" y="146"/>
                  </a:lnTo>
                  <a:lnTo>
                    <a:pt x="40" y="171"/>
                  </a:lnTo>
                  <a:lnTo>
                    <a:pt x="0" y="112"/>
                  </a:lnTo>
                  <a:lnTo>
                    <a:pt x="40" y="40"/>
                  </a:lnTo>
                  <a:lnTo>
                    <a:pt x="40" y="68"/>
                  </a:lnTo>
                  <a:lnTo>
                    <a:pt x="46" y="67"/>
                  </a:lnTo>
                  <a:lnTo>
                    <a:pt x="53" y="66"/>
                  </a:lnTo>
                  <a:lnTo>
                    <a:pt x="61" y="65"/>
                  </a:lnTo>
                  <a:lnTo>
                    <a:pt x="69" y="63"/>
                  </a:lnTo>
                  <a:lnTo>
                    <a:pt x="76" y="61"/>
                  </a:lnTo>
                  <a:lnTo>
                    <a:pt x="82" y="60"/>
                  </a:lnTo>
                  <a:lnTo>
                    <a:pt x="93" y="57"/>
                  </a:lnTo>
                  <a:lnTo>
                    <a:pt x="102" y="53"/>
                  </a:lnTo>
                  <a:lnTo>
                    <a:pt x="108" y="50"/>
                  </a:lnTo>
                  <a:lnTo>
                    <a:pt x="114" y="48"/>
                  </a:lnTo>
                  <a:lnTo>
                    <a:pt x="119" y="45"/>
                  </a:lnTo>
                  <a:lnTo>
                    <a:pt x="123" y="43"/>
                  </a:lnTo>
                  <a:lnTo>
                    <a:pt x="128" y="40"/>
                  </a:lnTo>
                  <a:lnTo>
                    <a:pt x="131" y="37"/>
                  </a:lnTo>
                  <a:lnTo>
                    <a:pt x="134" y="35"/>
                  </a:lnTo>
                  <a:lnTo>
                    <a:pt x="137" y="32"/>
                  </a:lnTo>
                  <a:lnTo>
                    <a:pt x="141" y="29"/>
                  </a:lnTo>
                  <a:lnTo>
                    <a:pt x="143" y="26"/>
                  </a:lnTo>
                  <a:lnTo>
                    <a:pt x="146" y="23"/>
                  </a:lnTo>
                  <a:lnTo>
                    <a:pt x="148" y="19"/>
                  </a:lnTo>
                  <a:lnTo>
                    <a:pt x="150" y="16"/>
                  </a:lnTo>
                  <a:lnTo>
                    <a:pt x="152" y="13"/>
                  </a:lnTo>
                  <a:lnTo>
                    <a:pt x="153" y="10"/>
                  </a:lnTo>
                  <a:lnTo>
                    <a:pt x="154" y="6"/>
                  </a:lnTo>
                  <a:lnTo>
                    <a:pt x="154" y="4"/>
                  </a:lnTo>
                  <a:lnTo>
                    <a:pt x="155" y="0"/>
                  </a:lnTo>
                  <a:lnTo>
                    <a:pt x="155" y="71"/>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grpSp>
      <p:grpSp>
        <p:nvGrpSpPr>
          <p:cNvPr id="83985" name="Group 116"/>
          <p:cNvGrpSpPr>
            <a:grpSpLocks/>
          </p:cNvGrpSpPr>
          <p:nvPr/>
        </p:nvGrpSpPr>
        <p:grpSpPr bwMode="auto">
          <a:xfrm>
            <a:off x="4951413" y="4389438"/>
            <a:ext cx="227012" cy="404812"/>
            <a:chOff x="3399" y="2654"/>
            <a:chExt cx="156" cy="245"/>
          </a:xfrm>
        </p:grpSpPr>
        <p:sp>
          <p:nvSpPr>
            <p:cNvPr id="84044" name="Freeform 117"/>
            <p:cNvSpPr>
              <a:spLocks/>
            </p:cNvSpPr>
            <p:nvPr/>
          </p:nvSpPr>
          <p:spPr bwMode="auto">
            <a:xfrm>
              <a:off x="3399" y="2654"/>
              <a:ext cx="156" cy="172"/>
            </a:xfrm>
            <a:custGeom>
              <a:avLst/>
              <a:gdLst>
                <a:gd name="T0" fmla="*/ 0 w 156"/>
                <a:gd name="T1" fmla="*/ 100 h 172"/>
                <a:gd name="T2" fmla="*/ 0 w 156"/>
                <a:gd name="T3" fmla="*/ 96 h 172"/>
                <a:gd name="T4" fmla="*/ 1 w 156"/>
                <a:gd name="T5" fmla="*/ 89 h 172"/>
                <a:gd name="T6" fmla="*/ 2 w 156"/>
                <a:gd name="T7" fmla="*/ 81 h 172"/>
                <a:gd name="T8" fmla="*/ 6 w 156"/>
                <a:gd name="T9" fmla="*/ 76 h 172"/>
                <a:gd name="T10" fmla="*/ 9 w 156"/>
                <a:gd name="T11" fmla="*/ 70 h 172"/>
                <a:gd name="T12" fmla="*/ 13 w 156"/>
                <a:gd name="T13" fmla="*/ 65 h 172"/>
                <a:gd name="T14" fmla="*/ 18 w 156"/>
                <a:gd name="T15" fmla="*/ 61 h 172"/>
                <a:gd name="T16" fmla="*/ 24 w 156"/>
                <a:gd name="T17" fmla="*/ 56 h 172"/>
                <a:gd name="T18" fmla="*/ 30 w 156"/>
                <a:gd name="T19" fmla="*/ 52 h 172"/>
                <a:gd name="T20" fmla="*/ 37 w 156"/>
                <a:gd name="T21" fmla="*/ 47 h 172"/>
                <a:gd name="T22" fmla="*/ 45 w 156"/>
                <a:gd name="T23" fmla="*/ 43 h 172"/>
                <a:gd name="T24" fmla="*/ 55 w 156"/>
                <a:gd name="T25" fmla="*/ 39 h 172"/>
                <a:gd name="T26" fmla="*/ 61 w 156"/>
                <a:gd name="T27" fmla="*/ 36 h 172"/>
                <a:gd name="T28" fmla="*/ 68 w 156"/>
                <a:gd name="T29" fmla="*/ 34 h 172"/>
                <a:gd name="T30" fmla="*/ 75 w 156"/>
                <a:gd name="T31" fmla="*/ 32 h 172"/>
                <a:gd name="T32" fmla="*/ 81 w 156"/>
                <a:gd name="T33" fmla="*/ 31 h 172"/>
                <a:gd name="T34" fmla="*/ 86 w 156"/>
                <a:gd name="T35" fmla="*/ 30 h 172"/>
                <a:gd name="T36" fmla="*/ 92 w 156"/>
                <a:gd name="T37" fmla="*/ 28 h 172"/>
                <a:gd name="T38" fmla="*/ 98 w 156"/>
                <a:gd name="T39" fmla="*/ 27 h 172"/>
                <a:gd name="T40" fmla="*/ 106 w 156"/>
                <a:gd name="T41" fmla="*/ 26 h 172"/>
                <a:gd name="T42" fmla="*/ 115 w 156"/>
                <a:gd name="T43" fmla="*/ 25 h 172"/>
                <a:gd name="T44" fmla="*/ 115 w 156"/>
                <a:gd name="T45" fmla="*/ 0 h 172"/>
                <a:gd name="T46" fmla="*/ 155 w 156"/>
                <a:gd name="T47" fmla="*/ 59 h 172"/>
                <a:gd name="T48" fmla="*/ 115 w 156"/>
                <a:gd name="T49" fmla="*/ 131 h 172"/>
                <a:gd name="T50" fmla="*/ 115 w 156"/>
                <a:gd name="T51" fmla="*/ 103 h 172"/>
                <a:gd name="T52" fmla="*/ 109 w 156"/>
                <a:gd name="T53" fmla="*/ 104 h 172"/>
                <a:gd name="T54" fmla="*/ 102 w 156"/>
                <a:gd name="T55" fmla="*/ 105 h 172"/>
                <a:gd name="T56" fmla="*/ 94 w 156"/>
                <a:gd name="T57" fmla="*/ 106 h 172"/>
                <a:gd name="T58" fmla="*/ 86 w 156"/>
                <a:gd name="T59" fmla="*/ 108 h 172"/>
                <a:gd name="T60" fmla="*/ 79 w 156"/>
                <a:gd name="T61" fmla="*/ 110 h 172"/>
                <a:gd name="T62" fmla="*/ 73 w 156"/>
                <a:gd name="T63" fmla="*/ 111 h 172"/>
                <a:gd name="T64" fmla="*/ 62 w 156"/>
                <a:gd name="T65" fmla="*/ 114 h 172"/>
                <a:gd name="T66" fmla="*/ 53 w 156"/>
                <a:gd name="T67" fmla="*/ 118 h 172"/>
                <a:gd name="T68" fmla="*/ 47 w 156"/>
                <a:gd name="T69" fmla="*/ 121 h 172"/>
                <a:gd name="T70" fmla="*/ 41 w 156"/>
                <a:gd name="T71" fmla="*/ 123 h 172"/>
                <a:gd name="T72" fmla="*/ 36 w 156"/>
                <a:gd name="T73" fmla="*/ 126 h 172"/>
                <a:gd name="T74" fmla="*/ 32 w 156"/>
                <a:gd name="T75" fmla="*/ 128 h 172"/>
                <a:gd name="T76" fmla="*/ 27 w 156"/>
                <a:gd name="T77" fmla="*/ 131 h 172"/>
                <a:gd name="T78" fmla="*/ 24 w 156"/>
                <a:gd name="T79" fmla="*/ 134 h 172"/>
                <a:gd name="T80" fmla="*/ 21 w 156"/>
                <a:gd name="T81" fmla="*/ 136 h 172"/>
                <a:gd name="T82" fmla="*/ 18 w 156"/>
                <a:gd name="T83" fmla="*/ 139 h 172"/>
                <a:gd name="T84" fmla="*/ 14 w 156"/>
                <a:gd name="T85" fmla="*/ 142 h 172"/>
                <a:gd name="T86" fmla="*/ 12 w 156"/>
                <a:gd name="T87" fmla="*/ 145 h 172"/>
                <a:gd name="T88" fmla="*/ 9 w 156"/>
                <a:gd name="T89" fmla="*/ 148 h 172"/>
                <a:gd name="T90" fmla="*/ 7 w 156"/>
                <a:gd name="T91" fmla="*/ 152 h 172"/>
                <a:gd name="T92" fmla="*/ 5 w 156"/>
                <a:gd name="T93" fmla="*/ 155 h 172"/>
                <a:gd name="T94" fmla="*/ 3 w 156"/>
                <a:gd name="T95" fmla="*/ 158 h 172"/>
                <a:gd name="T96" fmla="*/ 2 w 156"/>
                <a:gd name="T97" fmla="*/ 161 h 172"/>
                <a:gd name="T98" fmla="*/ 1 w 156"/>
                <a:gd name="T99" fmla="*/ 165 h 172"/>
                <a:gd name="T100" fmla="*/ 1 w 156"/>
                <a:gd name="T101" fmla="*/ 167 h 172"/>
                <a:gd name="T102" fmla="*/ 0 w 156"/>
                <a:gd name="T103" fmla="*/ 171 h 172"/>
                <a:gd name="T104" fmla="*/ 0 w 156"/>
                <a:gd name="T105" fmla="*/ 100 h 1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6" h="172">
                  <a:moveTo>
                    <a:pt x="0" y="100"/>
                  </a:moveTo>
                  <a:lnTo>
                    <a:pt x="0" y="96"/>
                  </a:lnTo>
                  <a:lnTo>
                    <a:pt x="1" y="89"/>
                  </a:lnTo>
                  <a:lnTo>
                    <a:pt x="2" y="81"/>
                  </a:lnTo>
                  <a:lnTo>
                    <a:pt x="6" y="76"/>
                  </a:lnTo>
                  <a:lnTo>
                    <a:pt x="9" y="70"/>
                  </a:lnTo>
                  <a:lnTo>
                    <a:pt x="13" y="65"/>
                  </a:lnTo>
                  <a:lnTo>
                    <a:pt x="18" y="61"/>
                  </a:lnTo>
                  <a:lnTo>
                    <a:pt x="24" y="56"/>
                  </a:lnTo>
                  <a:lnTo>
                    <a:pt x="30" y="52"/>
                  </a:lnTo>
                  <a:lnTo>
                    <a:pt x="37" y="47"/>
                  </a:lnTo>
                  <a:lnTo>
                    <a:pt x="45" y="43"/>
                  </a:lnTo>
                  <a:lnTo>
                    <a:pt x="55" y="39"/>
                  </a:lnTo>
                  <a:lnTo>
                    <a:pt x="61" y="36"/>
                  </a:lnTo>
                  <a:lnTo>
                    <a:pt x="68" y="34"/>
                  </a:lnTo>
                  <a:lnTo>
                    <a:pt x="75" y="32"/>
                  </a:lnTo>
                  <a:lnTo>
                    <a:pt x="81" y="31"/>
                  </a:lnTo>
                  <a:lnTo>
                    <a:pt x="86" y="30"/>
                  </a:lnTo>
                  <a:lnTo>
                    <a:pt x="92" y="28"/>
                  </a:lnTo>
                  <a:lnTo>
                    <a:pt x="98" y="27"/>
                  </a:lnTo>
                  <a:lnTo>
                    <a:pt x="106" y="26"/>
                  </a:lnTo>
                  <a:lnTo>
                    <a:pt x="115" y="25"/>
                  </a:lnTo>
                  <a:lnTo>
                    <a:pt x="115" y="0"/>
                  </a:lnTo>
                  <a:lnTo>
                    <a:pt x="155" y="59"/>
                  </a:lnTo>
                  <a:lnTo>
                    <a:pt x="115" y="131"/>
                  </a:lnTo>
                  <a:lnTo>
                    <a:pt x="115" y="103"/>
                  </a:lnTo>
                  <a:lnTo>
                    <a:pt x="109" y="104"/>
                  </a:lnTo>
                  <a:lnTo>
                    <a:pt x="102" y="105"/>
                  </a:lnTo>
                  <a:lnTo>
                    <a:pt x="94" y="106"/>
                  </a:lnTo>
                  <a:lnTo>
                    <a:pt x="86" y="108"/>
                  </a:lnTo>
                  <a:lnTo>
                    <a:pt x="79" y="110"/>
                  </a:lnTo>
                  <a:lnTo>
                    <a:pt x="73" y="111"/>
                  </a:lnTo>
                  <a:lnTo>
                    <a:pt x="62" y="114"/>
                  </a:lnTo>
                  <a:lnTo>
                    <a:pt x="53" y="118"/>
                  </a:lnTo>
                  <a:lnTo>
                    <a:pt x="47" y="121"/>
                  </a:lnTo>
                  <a:lnTo>
                    <a:pt x="41" y="123"/>
                  </a:lnTo>
                  <a:lnTo>
                    <a:pt x="36" y="126"/>
                  </a:lnTo>
                  <a:lnTo>
                    <a:pt x="32" y="128"/>
                  </a:lnTo>
                  <a:lnTo>
                    <a:pt x="27" y="131"/>
                  </a:lnTo>
                  <a:lnTo>
                    <a:pt x="24" y="134"/>
                  </a:lnTo>
                  <a:lnTo>
                    <a:pt x="21" y="136"/>
                  </a:lnTo>
                  <a:lnTo>
                    <a:pt x="18" y="139"/>
                  </a:lnTo>
                  <a:lnTo>
                    <a:pt x="14" y="142"/>
                  </a:lnTo>
                  <a:lnTo>
                    <a:pt x="12" y="145"/>
                  </a:lnTo>
                  <a:lnTo>
                    <a:pt x="9" y="148"/>
                  </a:lnTo>
                  <a:lnTo>
                    <a:pt x="7" y="152"/>
                  </a:lnTo>
                  <a:lnTo>
                    <a:pt x="5" y="155"/>
                  </a:lnTo>
                  <a:lnTo>
                    <a:pt x="3" y="158"/>
                  </a:lnTo>
                  <a:lnTo>
                    <a:pt x="2" y="161"/>
                  </a:lnTo>
                  <a:lnTo>
                    <a:pt x="1" y="165"/>
                  </a:lnTo>
                  <a:lnTo>
                    <a:pt x="1" y="167"/>
                  </a:lnTo>
                  <a:lnTo>
                    <a:pt x="0" y="171"/>
                  </a:lnTo>
                  <a:lnTo>
                    <a:pt x="0" y="100"/>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sp>
          <p:nvSpPr>
            <p:cNvPr id="84045" name="Freeform 118"/>
            <p:cNvSpPr>
              <a:spLocks/>
            </p:cNvSpPr>
            <p:nvPr/>
          </p:nvSpPr>
          <p:spPr bwMode="auto">
            <a:xfrm>
              <a:off x="3399" y="2755"/>
              <a:ext cx="117" cy="144"/>
            </a:xfrm>
            <a:custGeom>
              <a:avLst/>
              <a:gdLst>
                <a:gd name="T0" fmla="*/ 0 w 117"/>
                <a:gd name="T1" fmla="*/ 69 h 144"/>
                <a:gd name="T2" fmla="*/ 0 w 117"/>
                <a:gd name="T3" fmla="*/ 0 h 144"/>
                <a:gd name="T4" fmla="*/ 3 w 117"/>
                <a:gd name="T5" fmla="*/ 10 h 144"/>
                <a:gd name="T6" fmla="*/ 8 w 117"/>
                <a:gd name="T7" fmla="*/ 19 h 144"/>
                <a:gd name="T8" fmla="*/ 15 w 117"/>
                <a:gd name="T9" fmla="*/ 27 h 144"/>
                <a:gd name="T10" fmla="*/ 23 w 117"/>
                <a:gd name="T11" fmla="*/ 35 h 144"/>
                <a:gd name="T12" fmla="*/ 34 w 117"/>
                <a:gd name="T13" fmla="*/ 42 h 144"/>
                <a:gd name="T14" fmla="*/ 45 w 117"/>
                <a:gd name="T15" fmla="*/ 48 h 144"/>
                <a:gd name="T16" fmla="*/ 59 w 117"/>
                <a:gd name="T17" fmla="*/ 54 h 144"/>
                <a:gd name="T18" fmla="*/ 75 w 117"/>
                <a:gd name="T19" fmla="*/ 59 h 144"/>
                <a:gd name="T20" fmla="*/ 90 w 117"/>
                <a:gd name="T21" fmla="*/ 62 h 144"/>
                <a:gd name="T22" fmla="*/ 104 w 117"/>
                <a:gd name="T23" fmla="*/ 65 h 144"/>
                <a:gd name="T24" fmla="*/ 116 w 117"/>
                <a:gd name="T25" fmla="*/ 66 h 144"/>
                <a:gd name="T26" fmla="*/ 116 w 117"/>
                <a:gd name="T27" fmla="*/ 143 h 144"/>
                <a:gd name="T28" fmla="*/ 106 w 117"/>
                <a:gd name="T29" fmla="*/ 142 h 144"/>
                <a:gd name="T30" fmla="*/ 96 w 117"/>
                <a:gd name="T31" fmla="*/ 140 h 144"/>
                <a:gd name="T32" fmla="*/ 86 w 117"/>
                <a:gd name="T33" fmla="*/ 138 h 144"/>
                <a:gd name="T34" fmla="*/ 79 w 117"/>
                <a:gd name="T35" fmla="*/ 137 h 144"/>
                <a:gd name="T36" fmla="*/ 69 w 117"/>
                <a:gd name="T37" fmla="*/ 134 h 144"/>
                <a:gd name="T38" fmla="*/ 59 w 117"/>
                <a:gd name="T39" fmla="*/ 130 h 144"/>
                <a:gd name="T40" fmla="*/ 51 w 117"/>
                <a:gd name="T41" fmla="*/ 127 h 144"/>
                <a:gd name="T42" fmla="*/ 43 w 117"/>
                <a:gd name="T43" fmla="*/ 124 h 144"/>
                <a:gd name="T44" fmla="*/ 38 w 117"/>
                <a:gd name="T45" fmla="*/ 121 h 144"/>
                <a:gd name="T46" fmla="*/ 33 w 117"/>
                <a:gd name="T47" fmla="*/ 118 h 144"/>
                <a:gd name="T48" fmla="*/ 28 w 117"/>
                <a:gd name="T49" fmla="*/ 115 h 144"/>
                <a:gd name="T50" fmla="*/ 22 w 117"/>
                <a:gd name="T51" fmla="*/ 111 h 144"/>
                <a:gd name="T52" fmla="*/ 18 w 117"/>
                <a:gd name="T53" fmla="*/ 107 h 144"/>
                <a:gd name="T54" fmla="*/ 15 w 117"/>
                <a:gd name="T55" fmla="*/ 104 h 144"/>
                <a:gd name="T56" fmla="*/ 12 w 117"/>
                <a:gd name="T57" fmla="*/ 101 h 144"/>
                <a:gd name="T58" fmla="*/ 9 w 117"/>
                <a:gd name="T59" fmla="*/ 97 h 144"/>
                <a:gd name="T60" fmla="*/ 6 w 117"/>
                <a:gd name="T61" fmla="*/ 93 h 144"/>
                <a:gd name="T62" fmla="*/ 3 w 117"/>
                <a:gd name="T63" fmla="*/ 88 h 144"/>
                <a:gd name="T64" fmla="*/ 1 w 117"/>
                <a:gd name="T65" fmla="*/ 83 h 144"/>
                <a:gd name="T66" fmla="*/ 0 w 117"/>
                <a:gd name="T67" fmla="*/ 79 h 144"/>
                <a:gd name="T68" fmla="*/ 0 w 117"/>
                <a:gd name="T69" fmla="*/ 74 h 144"/>
                <a:gd name="T70" fmla="*/ 0 w 117"/>
                <a:gd name="T71" fmla="*/ 69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144">
                  <a:moveTo>
                    <a:pt x="0" y="69"/>
                  </a:moveTo>
                  <a:lnTo>
                    <a:pt x="0" y="0"/>
                  </a:lnTo>
                  <a:lnTo>
                    <a:pt x="3" y="10"/>
                  </a:lnTo>
                  <a:lnTo>
                    <a:pt x="8" y="19"/>
                  </a:lnTo>
                  <a:lnTo>
                    <a:pt x="15" y="27"/>
                  </a:lnTo>
                  <a:lnTo>
                    <a:pt x="23" y="35"/>
                  </a:lnTo>
                  <a:lnTo>
                    <a:pt x="34" y="42"/>
                  </a:lnTo>
                  <a:lnTo>
                    <a:pt x="45" y="48"/>
                  </a:lnTo>
                  <a:lnTo>
                    <a:pt x="59" y="54"/>
                  </a:lnTo>
                  <a:lnTo>
                    <a:pt x="75" y="59"/>
                  </a:lnTo>
                  <a:lnTo>
                    <a:pt x="90" y="62"/>
                  </a:lnTo>
                  <a:lnTo>
                    <a:pt x="104" y="65"/>
                  </a:lnTo>
                  <a:lnTo>
                    <a:pt x="116" y="66"/>
                  </a:lnTo>
                  <a:lnTo>
                    <a:pt x="116" y="143"/>
                  </a:lnTo>
                  <a:lnTo>
                    <a:pt x="106" y="142"/>
                  </a:lnTo>
                  <a:lnTo>
                    <a:pt x="96" y="140"/>
                  </a:lnTo>
                  <a:lnTo>
                    <a:pt x="86" y="138"/>
                  </a:lnTo>
                  <a:lnTo>
                    <a:pt x="79" y="137"/>
                  </a:lnTo>
                  <a:lnTo>
                    <a:pt x="69" y="134"/>
                  </a:lnTo>
                  <a:lnTo>
                    <a:pt x="59" y="130"/>
                  </a:lnTo>
                  <a:lnTo>
                    <a:pt x="51" y="127"/>
                  </a:lnTo>
                  <a:lnTo>
                    <a:pt x="43" y="124"/>
                  </a:lnTo>
                  <a:lnTo>
                    <a:pt x="38" y="121"/>
                  </a:lnTo>
                  <a:lnTo>
                    <a:pt x="33" y="118"/>
                  </a:lnTo>
                  <a:lnTo>
                    <a:pt x="28" y="115"/>
                  </a:lnTo>
                  <a:lnTo>
                    <a:pt x="22" y="111"/>
                  </a:lnTo>
                  <a:lnTo>
                    <a:pt x="18" y="107"/>
                  </a:lnTo>
                  <a:lnTo>
                    <a:pt x="15" y="104"/>
                  </a:lnTo>
                  <a:lnTo>
                    <a:pt x="12" y="101"/>
                  </a:lnTo>
                  <a:lnTo>
                    <a:pt x="9" y="97"/>
                  </a:lnTo>
                  <a:lnTo>
                    <a:pt x="6" y="93"/>
                  </a:lnTo>
                  <a:lnTo>
                    <a:pt x="3" y="88"/>
                  </a:lnTo>
                  <a:lnTo>
                    <a:pt x="1" y="83"/>
                  </a:lnTo>
                  <a:lnTo>
                    <a:pt x="0" y="79"/>
                  </a:lnTo>
                  <a:lnTo>
                    <a:pt x="0" y="74"/>
                  </a:lnTo>
                  <a:lnTo>
                    <a:pt x="0" y="69"/>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grpSp>
      <p:grpSp>
        <p:nvGrpSpPr>
          <p:cNvPr id="83986" name="Group 119"/>
          <p:cNvGrpSpPr>
            <a:grpSpLocks/>
          </p:cNvGrpSpPr>
          <p:nvPr/>
        </p:nvGrpSpPr>
        <p:grpSpPr bwMode="auto">
          <a:xfrm>
            <a:off x="5884863" y="4389438"/>
            <a:ext cx="285750" cy="425450"/>
            <a:chOff x="4040" y="2654"/>
            <a:chExt cx="197" cy="258"/>
          </a:xfrm>
        </p:grpSpPr>
        <p:sp>
          <p:nvSpPr>
            <p:cNvPr id="84042" name="Freeform 120"/>
            <p:cNvSpPr>
              <a:spLocks/>
            </p:cNvSpPr>
            <p:nvPr/>
          </p:nvSpPr>
          <p:spPr bwMode="auto">
            <a:xfrm>
              <a:off x="4040" y="2731"/>
              <a:ext cx="197" cy="181"/>
            </a:xfrm>
            <a:custGeom>
              <a:avLst/>
              <a:gdLst>
                <a:gd name="T0" fmla="*/ 0 w 197"/>
                <a:gd name="T1" fmla="*/ 75 h 181"/>
                <a:gd name="T2" fmla="*/ 0 w 197"/>
                <a:gd name="T3" fmla="*/ 79 h 181"/>
                <a:gd name="T4" fmla="*/ 1 w 197"/>
                <a:gd name="T5" fmla="*/ 86 h 181"/>
                <a:gd name="T6" fmla="*/ 3 w 197"/>
                <a:gd name="T7" fmla="*/ 94 h 181"/>
                <a:gd name="T8" fmla="*/ 7 w 197"/>
                <a:gd name="T9" fmla="*/ 100 h 181"/>
                <a:gd name="T10" fmla="*/ 12 w 197"/>
                <a:gd name="T11" fmla="*/ 106 h 181"/>
                <a:gd name="T12" fmla="*/ 17 w 197"/>
                <a:gd name="T13" fmla="*/ 111 h 181"/>
                <a:gd name="T14" fmla="*/ 23 w 197"/>
                <a:gd name="T15" fmla="*/ 116 h 181"/>
                <a:gd name="T16" fmla="*/ 30 w 197"/>
                <a:gd name="T17" fmla="*/ 121 h 181"/>
                <a:gd name="T18" fmla="*/ 38 w 197"/>
                <a:gd name="T19" fmla="*/ 126 h 181"/>
                <a:gd name="T20" fmla="*/ 46 w 197"/>
                <a:gd name="T21" fmla="*/ 130 h 181"/>
                <a:gd name="T22" fmla="*/ 57 w 197"/>
                <a:gd name="T23" fmla="*/ 135 h 181"/>
                <a:gd name="T24" fmla="*/ 69 w 197"/>
                <a:gd name="T25" fmla="*/ 139 h 181"/>
                <a:gd name="T26" fmla="*/ 78 w 197"/>
                <a:gd name="T27" fmla="*/ 142 h 181"/>
                <a:gd name="T28" fmla="*/ 86 w 197"/>
                <a:gd name="T29" fmla="*/ 144 h 181"/>
                <a:gd name="T30" fmla="*/ 95 w 197"/>
                <a:gd name="T31" fmla="*/ 146 h 181"/>
                <a:gd name="T32" fmla="*/ 102 w 197"/>
                <a:gd name="T33" fmla="*/ 148 h 181"/>
                <a:gd name="T34" fmla="*/ 108 w 197"/>
                <a:gd name="T35" fmla="*/ 149 h 181"/>
                <a:gd name="T36" fmla="*/ 116 w 197"/>
                <a:gd name="T37" fmla="*/ 150 h 181"/>
                <a:gd name="T38" fmla="*/ 124 w 197"/>
                <a:gd name="T39" fmla="*/ 151 h 181"/>
                <a:gd name="T40" fmla="*/ 134 w 197"/>
                <a:gd name="T41" fmla="*/ 152 h 181"/>
                <a:gd name="T42" fmla="*/ 146 w 197"/>
                <a:gd name="T43" fmla="*/ 154 h 181"/>
                <a:gd name="T44" fmla="*/ 146 w 197"/>
                <a:gd name="T45" fmla="*/ 180 h 181"/>
                <a:gd name="T46" fmla="*/ 196 w 197"/>
                <a:gd name="T47" fmla="*/ 118 h 181"/>
                <a:gd name="T48" fmla="*/ 146 w 197"/>
                <a:gd name="T49" fmla="*/ 42 h 181"/>
                <a:gd name="T50" fmla="*/ 146 w 197"/>
                <a:gd name="T51" fmla="*/ 72 h 181"/>
                <a:gd name="T52" fmla="*/ 138 w 197"/>
                <a:gd name="T53" fmla="*/ 71 h 181"/>
                <a:gd name="T54" fmla="*/ 129 w 197"/>
                <a:gd name="T55" fmla="*/ 70 h 181"/>
                <a:gd name="T56" fmla="*/ 119 w 197"/>
                <a:gd name="T57" fmla="*/ 68 h 181"/>
                <a:gd name="T58" fmla="*/ 109 w 197"/>
                <a:gd name="T59" fmla="*/ 67 h 181"/>
                <a:gd name="T60" fmla="*/ 100 w 197"/>
                <a:gd name="T61" fmla="*/ 65 h 181"/>
                <a:gd name="T62" fmla="*/ 92 w 197"/>
                <a:gd name="T63" fmla="*/ 63 h 181"/>
                <a:gd name="T64" fmla="*/ 79 w 197"/>
                <a:gd name="T65" fmla="*/ 60 h 181"/>
                <a:gd name="T66" fmla="*/ 67 w 197"/>
                <a:gd name="T67" fmla="*/ 56 h 181"/>
                <a:gd name="T68" fmla="*/ 59 w 197"/>
                <a:gd name="T69" fmla="*/ 53 h 181"/>
                <a:gd name="T70" fmla="*/ 52 w 197"/>
                <a:gd name="T71" fmla="*/ 50 h 181"/>
                <a:gd name="T72" fmla="*/ 45 w 197"/>
                <a:gd name="T73" fmla="*/ 47 h 181"/>
                <a:gd name="T74" fmla="*/ 40 w 197"/>
                <a:gd name="T75" fmla="*/ 45 h 181"/>
                <a:gd name="T76" fmla="*/ 35 w 197"/>
                <a:gd name="T77" fmla="*/ 42 h 181"/>
                <a:gd name="T78" fmla="*/ 30 w 197"/>
                <a:gd name="T79" fmla="*/ 39 h 181"/>
                <a:gd name="T80" fmla="*/ 26 w 197"/>
                <a:gd name="T81" fmla="*/ 36 h 181"/>
                <a:gd name="T82" fmla="*/ 23 w 197"/>
                <a:gd name="T83" fmla="*/ 34 h 181"/>
                <a:gd name="T84" fmla="*/ 18 w 197"/>
                <a:gd name="T85" fmla="*/ 30 h 181"/>
                <a:gd name="T86" fmla="*/ 15 w 197"/>
                <a:gd name="T87" fmla="*/ 27 h 181"/>
                <a:gd name="T88" fmla="*/ 11 w 197"/>
                <a:gd name="T89" fmla="*/ 24 h 181"/>
                <a:gd name="T90" fmla="*/ 9 w 197"/>
                <a:gd name="T91" fmla="*/ 20 h 181"/>
                <a:gd name="T92" fmla="*/ 6 w 197"/>
                <a:gd name="T93" fmla="*/ 17 h 181"/>
                <a:gd name="T94" fmla="*/ 4 w 197"/>
                <a:gd name="T95" fmla="*/ 14 h 181"/>
                <a:gd name="T96" fmla="*/ 3 w 197"/>
                <a:gd name="T97" fmla="*/ 10 h 181"/>
                <a:gd name="T98" fmla="*/ 2 w 197"/>
                <a:gd name="T99" fmla="*/ 7 h 181"/>
                <a:gd name="T100" fmla="*/ 1 w 197"/>
                <a:gd name="T101" fmla="*/ 4 h 181"/>
                <a:gd name="T102" fmla="*/ 0 w 197"/>
                <a:gd name="T103" fmla="*/ 0 h 181"/>
                <a:gd name="T104" fmla="*/ 0 w 197"/>
                <a:gd name="T105" fmla="*/ 75 h 1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7" h="181">
                  <a:moveTo>
                    <a:pt x="0" y="75"/>
                  </a:moveTo>
                  <a:lnTo>
                    <a:pt x="0" y="79"/>
                  </a:lnTo>
                  <a:lnTo>
                    <a:pt x="1" y="86"/>
                  </a:lnTo>
                  <a:lnTo>
                    <a:pt x="3" y="94"/>
                  </a:lnTo>
                  <a:lnTo>
                    <a:pt x="7" y="100"/>
                  </a:lnTo>
                  <a:lnTo>
                    <a:pt x="12" y="106"/>
                  </a:lnTo>
                  <a:lnTo>
                    <a:pt x="17" y="111"/>
                  </a:lnTo>
                  <a:lnTo>
                    <a:pt x="23" y="116"/>
                  </a:lnTo>
                  <a:lnTo>
                    <a:pt x="30" y="121"/>
                  </a:lnTo>
                  <a:lnTo>
                    <a:pt x="38" y="126"/>
                  </a:lnTo>
                  <a:lnTo>
                    <a:pt x="46" y="130"/>
                  </a:lnTo>
                  <a:lnTo>
                    <a:pt x="57" y="135"/>
                  </a:lnTo>
                  <a:lnTo>
                    <a:pt x="69" y="139"/>
                  </a:lnTo>
                  <a:lnTo>
                    <a:pt x="78" y="142"/>
                  </a:lnTo>
                  <a:lnTo>
                    <a:pt x="86" y="144"/>
                  </a:lnTo>
                  <a:lnTo>
                    <a:pt x="95" y="146"/>
                  </a:lnTo>
                  <a:lnTo>
                    <a:pt x="102" y="148"/>
                  </a:lnTo>
                  <a:lnTo>
                    <a:pt x="108" y="149"/>
                  </a:lnTo>
                  <a:lnTo>
                    <a:pt x="116" y="150"/>
                  </a:lnTo>
                  <a:lnTo>
                    <a:pt x="124" y="151"/>
                  </a:lnTo>
                  <a:lnTo>
                    <a:pt x="134" y="152"/>
                  </a:lnTo>
                  <a:lnTo>
                    <a:pt x="146" y="154"/>
                  </a:lnTo>
                  <a:lnTo>
                    <a:pt x="146" y="180"/>
                  </a:lnTo>
                  <a:lnTo>
                    <a:pt x="196" y="118"/>
                  </a:lnTo>
                  <a:lnTo>
                    <a:pt x="146" y="42"/>
                  </a:lnTo>
                  <a:lnTo>
                    <a:pt x="146" y="72"/>
                  </a:lnTo>
                  <a:lnTo>
                    <a:pt x="138" y="71"/>
                  </a:lnTo>
                  <a:lnTo>
                    <a:pt x="129" y="70"/>
                  </a:lnTo>
                  <a:lnTo>
                    <a:pt x="119" y="68"/>
                  </a:lnTo>
                  <a:lnTo>
                    <a:pt x="109" y="67"/>
                  </a:lnTo>
                  <a:lnTo>
                    <a:pt x="100" y="65"/>
                  </a:lnTo>
                  <a:lnTo>
                    <a:pt x="92" y="63"/>
                  </a:lnTo>
                  <a:lnTo>
                    <a:pt x="79" y="60"/>
                  </a:lnTo>
                  <a:lnTo>
                    <a:pt x="67" y="56"/>
                  </a:lnTo>
                  <a:lnTo>
                    <a:pt x="59" y="53"/>
                  </a:lnTo>
                  <a:lnTo>
                    <a:pt x="52" y="50"/>
                  </a:lnTo>
                  <a:lnTo>
                    <a:pt x="45" y="47"/>
                  </a:lnTo>
                  <a:lnTo>
                    <a:pt x="40" y="45"/>
                  </a:lnTo>
                  <a:lnTo>
                    <a:pt x="35" y="42"/>
                  </a:lnTo>
                  <a:lnTo>
                    <a:pt x="30" y="39"/>
                  </a:lnTo>
                  <a:lnTo>
                    <a:pt x="26" y="36"/>
                  </a:lnTo>
                  <a:lnTo>
                    <a:pt x="23" y="34"/>
                  </a:lnTo>
                  <a:lnTo>
                    <a:pt x="18" y="30"/>
                  </a:lnTo>
                  <a:lnTo>
                    <a:pt x="15" y="27"/>
                  </a:lnTo>
                  <a:lnTo>
                    <a:pt x="11" y="24"/>
                  </a:lnTo>
                  <a:lnTo>
                    <a:pt x="9" y="20"/>
                  </a:lnTo>
                  <a:lnTo>
                    <a:pt x="6" y="17"/>
                  </a:lnTo>
                  <a:lnTo>
                    <a:pt x="4" y="14"/>
                  </a:lnTo>
                  <a:lnTo>
                    <a:pt x="3" y="10"/>
                  </a:lnTo>
                  <a:lnTo>
                    <a:pt x="2" y="7"/>
                  </a:lnTo>
                  <a:lnTo>
                    <a:pt x="1" y="4"/>
                  </a:lnTo>
                  <a:lnTo>
                    <a:pt x="0" y="0"/>
                  </a:lnTo>
                  <a:lnTo>
                    <a:pt x="0" y="75"/>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3" name="Freeform 121"/>
            <p:cNvSpPr>
              <a:spLocks/>
            </p:cNvSpPr>
            <p:nvPr/>
          </p:nvSpPr>
          <p:spPr bwMode="auto">
            <a:xfrm>
              <a:off x="4040" y="2654"/>
              <a:ext cx="146" cy="152"/>
            </a:xfrm>
            <a:custGeom>
              <a:avLst/>
              <a:gdLst>
                <a:gd name="T0" fmla="*/ 0 w 146"/>
                <a:gd name="T1" fmla="*/ 78 h 152"/>
                <a:gd name="T2" fmla="*/ 0 w 146"/>
                <a:gd name="T3" fmla="*/ 151 h 152"/>
                <a:gd name="T4" fmla="*/ 4 w 146"/>
                <a:gd name="T5" fmla="*/ 140 h 152"/>
                <a:gd name="T6" fmla="*/ 10 w 146"/>
                <a:gd name="T7" fmla="*/ 130 h 152"/>
                <a:gd name="T8" fmla="*/ 19 w 146"/>
                <a:gd name="T9" fmla="*/ 122 h 152"/>
                <a:gd name="T10" fmla="*/ 28 w 146"/>
                <a:gd name="T11" fmla="*/ 114 h 152"/>
                <a:gd name="T12" fmla="*/ 42 w 146"/>
                <a:gd name="T13" fmla="*/ 107 h 152"/>
                <a:gd name="T14" fmla="*/ 57 w 146"/>
                <a:gd name="T15" fmla="*/ 100 h 152"/>
                <a:gd name="T16" fmla="*/ 73 w 146"/>
                <a:gd name="T17" fmla="*/ 94 h 152"/>
                <a:gd name="T18" fmla="*/ 94 w 146"/>
                <a:gd name="T19" fmla="*/ 89 h 152"/>
                <a:gd name="T20" fmla="*/ 112 w 146"/>
                <a:gd name="T21" fmla="*/ 85 h 152"/>
                <a:gd name="T22" fmla="*/ 130 w 146"/>
                <a:gd name="T23" fmla="*/ 82 h 152"/>
                <a:gd name="T24" fmla="*/ 145 w 146"/>
                <a:gd name="T25" fmla="*/ 81 h 152"/>
                <a:gd name="T26" fmla="*/ 145 w 146"/>
                <a:gd name="T27" fmla="*/ 0 h 152"/>
                <a:gd name="T28" fmla="*/ 133 w 146"/>
                <a:gd name="T29" fmla="*/ 1 h 152"/>
                <a:gd name="T30" fmla="*/ 120 w 146"/>
                <a:gd name="T31" fmla="*/ 3 h 152"/>
                <a:gd name="T32" fmla="*/ 108 w 146"/>
                <a:gd name="T33" fmla="*/ 5 h 152"/>
                <a:gd name="T34" fmla="*/ 98 w 146"/>
                <a:gd name="T35" fmla="*/ 7 h 152"/>
                <a:gd name="T36" fmla="*/ 87 w 146"/>
                <a:gd name="T37" fmla="*/ 10 h 152"/>
                <a:gd name="T38" fmla="*/ 73 w 146"/>
                <a:gd name="T39" fmla="*/ 13 h 152"/>
                <a:gd name="T40" fmla="*/ 64 w 146"/>
                <a:gd name="T41" fmla="*/ 16 h 152"/>
                <a:gd name="T42" fmla="*/ 53 w 146"/>
                <a:gd name="T43" fmla="*/ 21 h 152"/>
                <a:gd name="T44" fmla="*/ 48 w 146"/>
                <a:gd name="T45" fmla="*/ 23 h 152"/>
                <a:gd name="T46" fmla="*/ 41 w 146"/>
                <a:gd name="T47" fmla="*/ 26 h 152"/>
                <a:gd name="T48" fmla="*/ 35 w 146"/>
                <a:gd name="T49" fmla="*/ 29 h 152"/>
                <a:gd name="T50" fmla="*/ 27 w 146"/>
                <a:gd name="T51" fmla="*/ 34 h 152"/>
                <a:gd name="T52" fmla="*/ 23 w 146"/>
                <a:gd name="T53" fmla="*/ 38 h 152"/>
                <a:gd name="T54" fmla="*/ 19 w 146"/>
                <a:gd name="T55" fmla="*/ 41 h 152"/>
                <a:gd name="T56" fmla="*/ 15 w 146"/>
                <a:gd name="T57" fmla="*/ 45 h 152"/>
                <a:gd name="T58" fmla="*/ 11 w 146"/>
                <a:gd name="T59" fmla="*/ 49 h 152"/>
                <a:gd name="T60" fmla="*/ 7 w 146"/>
                <a:gd name="T61" fmla="*/ 53 h 152"/>
                <a:gd name="T62" fmla="*/ 4 w 146"/>
                <a:gd name="T63" fmla="*/ 58 h 152"/>
                <a:gd name="T64" fmla="*/ 2 w 146"/>
                <a:gd name="T65" fmla="*/ 63 h 152"/>
                <a:gd name="T66" fmla="*/ 1 w 146"/>
                <a:gd name="T67" fmla="*/ 68 h 152"/>
                <a:gd name="T68" fmla="*/ 0 w 146"/>
                <a:gd name="T69" fmla="*/ 73 h 152"/>
                <a:gd name="T70" fmla="*/ 0 w 146"/>
                <a:gd name="T71" fmla="*/ 78 h 1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6" h="152">
                  <a:moveTo>
                    <a:pt x="0" y="78"/>
                  </a:moveTo>
                  <a:lnTo>
                    <a:pt x="0" y="151"/>
                  </a:lnTo>
                  <a:lnTo>
                    <a:pt x="4" y="140"/>
                  </a:lnTo>
                  <a:lnTo>
                    <a:pt x="10" y="130"/>
                  </a:lnTo>
                  <a:lnTo>
                    <a:pt x="19" y="122"/>
                  </a:lnTo>
                  <a:lnTo>
                    <a:pt x="28" y="114"/>
                  </a:lnTo>
                  <a:lnTo>
                    <a:pt x="42" y="107"/>
                  </a:lnTo>
                  <a:lnTo>
                    <a:pt x="57" y="100"/>
                  </a:lnTo>
                  <a:lnTo>
                    <a:pt x="73" y="94"/>
                  </a:lnTo>
                  <a:lnTo>
                    <a:pt x="94" y="89"/>
                  </a:lnTo>
                  <a:lnTo>
                    <a:pt x="112" y="85"/>
                  </a:lnTo>
                  <a:lnTo>
                    <a:pt x="130" y="82"/>
                  </a:lnTo>
                  <a:lnTo>
                    <a:pt x="145" y="81"/>
                  </a:lnTo>
                  <a:lnTo>
                    <a:pt x="145" y="0"/>
                  </a:lnTo>
                  <a:lnTo>
                    <a:pt x="133" y="1"/>
                  </a:lnTo>
                  <a:lnTo>
                    <a:pt x="120" y="3"/>
                  </a:lnTo>
                  <a:lnTo>
                    <a:pt x="108" y="5"/>
                  </a:lnTo>
                  <a:lnTo>
                    <a:pt x="98" y="7"/>
                  </a:lnTo>
                  <a:lnTo>
                    <a:pt x="87" y="10"/>
                  </a:lnTo>
                  <a:lnTo>
                    <a:pt x="73" y="13"/>
                  </a:lnTo>
                  <a:lnTo>
                    <a:pt x="64" y="16"/>
                  </a:lnTo>
                  <a:lnTo>
                    <a:pt x="53" y="21"/>
                  </a:lnTo>
                  <a:lnTo>
                    <a:pt x="48" y="23"/>
                  </a:lnTo>
                  <a:lnTo>
                    <a:pt x="41" y="26"/>
                  </a:lnTo>
                  <a:lnTo>
                    <a:pt x="35" y="29"/>
                  </a:lnTo>
                  <a:lnTo>
                    <a:pt x="27" y="34"/>
                  </a:lnTo>
                  <a:lnTo>
                    <a:pt x="23" y="38"/>
                  </a:lnTo>
                  <a:lnTo>
                    <a:pt x="19" y="41"/>
                  </a:lnTo>
                  <a:lnTo>
                    <a:pt x="15" y="45"/>
                  </a:lnTo>
                  <a:lnTo>
                    <a:pt x="11" y="49"/>
                  </a:lnTo>
                  <a:lnTo>
                    <a:pt x="7" y="53"/>
                  </a:lnTo>
                  <a:lnTo>
                    <a:pt x="4" y="58"/>
                  </a:lnTo>
                  <a:lnTo>
                    <a:pt x="2" y="63"/>
                  </a:lnTo>
                  <a:lnTo>
                    <a:pt x="1" y="68"/>
                  </a:lnTo>
                  <a:lnTo>
                    <a:pt x="0" y="73"/>
                  </a:lnTo>
                  <a:lnTo>
                    <a:pt x="0" y="78"/>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87" name="Rectangle 122"/>
          <p:cNvSpPr>
            <a:spLocks noChangeArrowheads="1"/>
          </p:cNvSpPr>
          <p:nvPr/>
        </p:nvSpPr>
        <p:spPr bwMode="auto">
          <a:xfrm>
            <a:off x="6081713" y="4321175"/>
            <a:ext cx="260350"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t>O</a:t>
            </a:r>
            <a:r>
              <a:rPr lang="en-US" altLang="en-US" sz="1200" b="1" baseline="-25000"/>
              <a:t>2</a:t>
            </a:r>
          </a:p>
        </p:txBody>
      </p:sp>
      <p:sp>
        <p:nvSpPr>
          <p:cNvPr id="83988" name="Oval 123"/>
          <p:cNvSpPr>
            <a:spLocks noChangeArrowheads="1"/>
          </p:cNvSpPr>
          <p:nvPr/>
        </p:nvSpPr>
        <p:spPr bwMode="auto">
          <a:xfrm>
            <a:off x="5759450" y="4564063"/>
            <a:ext cx="101600" cy="50800"/>
          </a:xfrm>
          <a:prstGeom prst="ellipse">
            <a:avLst/>
          </a:prstGeom>
          <a:gradFill rotWithShape="0">
            <a:gsLst>
              <a:gs pos="0">
                <a:srgbClr val="4E72CA"/>
              </a:gs>
              <a:gs pos="100000">
                <a:srgbClr val="618FFD"/>
              </a:gs>
            </a:gsLst>
            <a:lin ang="18900000" scaled="1"/>
          </a:gradFill>
          <a:ln w="25400">
            <a:solidFill>
              <a:schemeClr val="bg2"/>
            </a:solidFill>
            <a:round/>
            <a:headEnd/>
            <a:tailEnd/>
          </a:ln>
          <a:effectLst>
            <a:outerShdw dist="17961" dir="2700000" algn="ctr" rotWithShape="0">
              <a:schemeClr val="tx2"/>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3989" name="Rectangle 124"/>
          <p:cNvSpPr>
            <a:spLocks noChangeArrowheads="1"/>
          </p:cNvSpPr>
          <p:nvPr/>
        </p:nvSpPr>
        <p:spPr bwMode="auto">
          <a:xfrm>
            <a:off x="5141913" y="3848100"/>
            <a:ext cx="1176337"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solidFill>
                  <a:schemeClr val="tx2"/>
                </a:solidFill>
              </a:rPr>
              <a:t>NADPH Oxidase</a:t>
            </a:r>
          </a:p>
        </p:txBody>
      </p:sp>
      <p:sp>
        <p:nvSpPr>
          <p:cNvPr id="83990" name="Line 125"/>
          <p:cNvSpPr>
            <a:spLocks noChangeShapeType="1"/>
          </p:cNvSpPr>
          <p:nvPr/>
        </p:nvSpPr>
        <p:spPr bwMode="auto">
          <a:xfrm>
            <a:off x="5762625" y="4067175"/>
            <a:ext cx="42863" cy="449263"/>
          </a:xfrm>
          <a:prstGeom prst="line">
            <a:avLst/>
          </a:prstGeom>
          <a:noFill/>
          <a:ln w="25400">
            <a:solidFill>
              <a:schemeClr val="tx1"/>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3991" name="Rectangle 126"/>
          <p:cNvSpPr>
            <a:spLocks noChangeArrowheads="1"/>
          </p:cNvSpPr>
          <p:nvPr/>
        </p:nvSpPr>
        <p:spPr bwMode="auto">
          <a:xfrm>
            <a:off x="6710363" y="5678488"/>
            <a:ext cx="420687"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OH</a:t>
            </a:r>
            <a:r>
              <a:rPr lang="en-US" altLang="en-US" sz="1600" b="1" baseline="30000">
                <a:solidFill>
                  <a:srgbClr val="FAFD00"/>
                </a:solidFill>
              </a:rPr>
              <a:t>-</a:t>
            </a:r>
          </a:p>
        </p:txBody>
      </p:sp>
      <p:grpSp>
        <p:nvGrpSpPr>
          <p:cNvPr id="83992" name="Group 127"/>
          <p:cNvGrpSpPr>
            <a:grpSpLocks/>
          </p:cNvGrpSpPr>
          <p:nvPr/>
        </p:nvGrpSpPr>
        <p:grpSpPr bwMode="auto">
          <a:xfrm>
            <a:off x="6586538" y="5457825"/>
            <a:ext cx="120650" cy="460375"/>
            <a:chOff x="4522" y="3300"/>
            <a:chExt cx="83" cy="279"/>
          </a:xfrm>
        </p:grpSpPr>
        <p:sp>
          <p:nvSpPr>
            <p:cNvPr id="84040" name="Freeform 128"/>
            <p:cNvSpPr>
              <a:spLocks/>
            </p:cNvSpPr>
            <p:nvPr/>
          </p:nvSpPr>
          <p:spPr bwMode="auto">
            <a:xfrm>
              <a:off x="4522" y="3385"/>
              <a:ext cx="83" cy="194"/>
            </a:xfrm>
            <a:custGeom>
              <a:avLst/>
              <a:gdLst>
                <a:gd name="T0" fmla="*/ 0 w 83"/>
                <a:gd name="T1" fmla="*/ 80 h 194"/>
                <a:gd name="T2" fmla="*/ 0 w 83"/>
                <a:gd name="T3" fmla="*/ 85 h 194"/>
                <a:gd name="T4" fmla="*/ 0 w 83"/>
                <a:gd name="T5" fmla="*/ 92 h 194"/>
                <a:gd name="T6" fmla="*/ 1 w 83"/>
                <a:gd name="T7" fmla="*/ 101 h 194"/>
                <a:gd name="T8" fmla="*/ 3 w 83"/>
                <a:gd name="T9" fmla="*/ 107 h 194"/>
                <a:gd name="T10" fmla="*/ 5 w 83"/>
                <a:gd name="T11" fmla="*/ 114 h 194"/>
                <a:gd name="T12" fmla="*/ 7 w 83"/>
                <a:gd name="T13" fmla="*/ 119 h 194"/>
                <a:gd name="T14" fmla="*/ 9 w 83"/>
                <a:gd name="T15" fmla="*/ 124 h 194"/>
                <a:gd name="T16" fmla="*/ 13 w 83"/>
                <a:gd name="T17" fmla="*/ 130 h 194"/>
                <a:gd name="T18" fmla="*/ 16 w 83"/>
                <a:gd name="T19" fmla="*/ 135 h 194"/>
                <a:gd name="T20" fmla="*/ 19 w 83"/>
                <a:gd name="T21" fmla="*/ 140 h 194"/>
                <a:gd name="T22" fmla="*/ 24 w 83"/>
                <a:gd name="T23" fmla="*/ 144 h 194"/>
                <a:gd name="T24" fmla="*/ 29 w 83"/>
                <a:gd name="T25" fmla="*/ 149 h 194"/>
                <a:gd name="T26" fmla="*/ 33 w 83"/>
                <a:gd name="T27" fmla="*/ 152 h 194"/>
                <a:gd name="T28" fmla="*/ 36 w 83"/>
                <a:gd name="T29" fmla="*/ 155 h 194"/>
                <a:gd name="T30" fmla="*/ 40 w 83"/>
                <a:gd name="T31" fmla="*/ 157 h 194"/>
                <a:gd name="T32" fmla="*/ 43 w 83"/>
                <a:gd name="T33" fmla="*/ 158 h 194"/>
                <a:gd name="T34" fmla="*/ 45 w 83"/>
                <a:gd name="T35" fmla="*/ 160 h 194"/>
                <a:gd name="T36" fmla="*/ 48 w 83"/>
                <a:gd name="T37" fmla="*/ 161 h 194"/>
                <a:gd name="T38" fmla="*/ 52 w 83"/>
                <a:gd name="T39" fmla="*/ 162 h 194"/>
                <a:gd name="T40" fmla="*/ 56 w 83"/>
                <a:gd name="T41" fmla="*/ 163 h 194"/>
                <a:gd name="T42" fmla="*/ 61 w 83"/>
                <a:gd name="T43" fmla="*/ 165 h 194"/>
                <a:gd name="T44" fmla="*/ 61 w 83"/>
                <a:gd name="T45" fmla="*/ 193 h 194"/>
                <a:gd name="T46" fmla="*/ 82 w 83"/>
                <a:gd name="T47" fmla="*/ 126 h 194"/>
                <a:gd name="T48" fmla="*/ 61 w 83"/>
                <a:gd name="T49" fmla="*/ 45 h 194"/>
                <a:gd name="T50" fmla="*/ 61 w 83"/>
                <a:gd name="T51" fmla="*/ 77 h 194"/>
                <a:gd name="T52" fmla="*/ 58 w 83"/>
                <a:gd name="T53" fmla="*/ 76 h 194"/>
                <a:gd name="T54" fmla="*/ 54 w 83"/>
                <a:gd name="T55" fmla="*/ 75 h 194"/>
                <a:gd name="T56" fmla="*/ 50 w 83"/>
                <a:gd name="T57" fmla="*/ 73 h 194"/>
                <a:gd name="T58" fmla="*/ 45 w 83"/>
                <a:gd name="T59" fmla="*/ 72 h 194"/>
                <a:gd name="T60" fmla="*/ 42 w 83"/>
                <a:gd name="T61" fmla="*/ 69 h 194"/>
                <a:gd name="T62" fmla="*/ 39 w 83"/>
                <a:gd name="T63" fmla="*/ 68 h 194"/>
                <a:gd name="T64" fmla="*/ 33 w 83"/>
                <a:gd name="T65" fmla="*/ 64 h 194"/>
                <a:gd name="T66" fmla="*/ 28 w 83"/>
                <a:gd name="T67" fmla="*/ 60 h 194"/>
                <a:gd name="T68" fmla="*/ 25 w 83"/>
                <a:gd name="T69" fmla="*/ 57 h 194"/>
                <a:gd name="T70" fmla="*/ 22 w 83"/>
                <a:gd name="T71" fmla="*/ 54 h 194"/>
                <a:gd name="T72" fmla="*/ 19 w 83"/>
                <a:gd name="T73" fmla="*/ 51 h 194"/>
                <a:gd name="T74" fmla="*/ 17 w 83"/>
                <a:gd name="T75" fmla="*/ 48 h 194"/>
                <a:gd name="T76" fmla="*/ 14 w 83"/>
                <a:gd name="T77" fmla="*/ 45 h 194"/>
                <a:gd name="T78" fmla="*/ 13 w 83"/>
                <a:gd name="T79" fmla="*/ 42 h 194"/>
                <a:gd name="T80" fmla="*/ 11 w 83"/>
                <a:gd name="T81" fmla="*/ 39 h 194"/>
                <a:gd name="T82" fmla="*/ 9 w 83"/>
                <a:gd name="T83" fmla="*/ 36 h 194"/>
                <a:gd name="T84" fmla="*/ 8 w 83"/>
                <a:gd name="T85" fmla="*/ 32 h 194"/>
                <a:gd name="T86" fmla="*/ 6 w 83"/>
                <a:gd name="T87" fmla="*/ 29 h 194"/>
                <a:gd name="T88" fmla="*/ 5 w 83"/>
                <a:gd name="T89" fmla="*/ 26 h 194"/>
                <a:gd name="T90" fmla="*/ 4 w 83"/>
                <a:gd name="T91" fmla="*/ 22 h 194"/>
                <a:gd name="T92" fmla="*/ 3 w 83"/>
                <a:gd name="T93" fmla="*/ 18 h 194"/>
                <a:gd name="T94" fmla="*/ 2 w 83"/>
                <a:gd name="T95" fmla="*/ 15 h 194"/>
                <a:gd name="T96" fmla="*/ 1 w 83"/>
                <a:gd name="T97" fmla="*/ 11 h 194"/>
                <a:gd name="T98" fmla="*/ 1 w 83"/>
                <a:gd name="T99" fmla="*/ 7 h 194"/>
                <a:gd name="T100" fmla="*/ 0 w 83"/>
                <a:gd name="T101" fmla="*/ 4 h 194"/>
                <a:gd name="T102" fmla="*/ 0 w 83"/>
                <a:gd name="T103" fmla="*/ 0 h 194"/>
                <a:gd name="T104" fmla="*/ 0 w 83"/>
                <a:gd name="T105" fmla="*/ 80 h 1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 h="194">
                  <a:moveTo>
                    <a:pt x="0" y="80"/>
                  </a:moveTo>
                  <a:lnTo>
                    <a:pt x="0" y="85"/>
                  </a:lnTo>
                  <a:lnTo>
                    <a:pt x="0" y="92"/>
                  </a:lnTo>
                  <a:lnTo>
                    <a:pt x="1" y="101"/>
                  </a:lnTo>
                  <a:lnTo>
                    <a:pt x="3" y="107"/>
                  </a:lnTo>
                  <a:lnTo>
                    <a:pt x="5" y="114"/>
                  </a:lnTo>
                  <a:lnTo>
                    <a:pt x="7" y="119"/>
                  </a:lnTo>
                  <a:lnTo>
                    <a:pt x="9" y="124"/>
                  </a:lnTo>
                  <a:lnTo>
                    <a:pt x="13" y="130"/>
                  </a:lnTo>
                  <a:lnTo>
                    <a:pt x="16" y="135"/>
                  </a:lnTo>
                  <a:lnTo>
                    <a:pt x="19" y="140"/>
                  </a:lnTo>
                  <a:lnTo>
                    <a:pt x="24" y="144"/>
                  </a:lnTo>
                  <a:lnTo>
                    <a:pt x="29" y="149"/>
                  </a:lnTo>
                  <a:lnTo>
                    <a:pt x="33" y="152"/>
                  </a:lnTo>
                  <a:lnTo>
                    <a:pt x="36" y="155"/>
                  </a:lnTo>
                  <a:lnTo>
                    <a:pt x="40" y="157"/>
                  </a:lnTo>
                  <a:lnTo>
                    <a:pt x="43" y="158"/>
                  </a:lnTo>
                  <a:lnTo>
                    <a:pt x="45" y="160"/>
                  </a:lnTo>
                  <a:lnTo>
                    <a:pt x="48" y="161"/>
                  </a:lnTo>
                  <a:lnTo>
                    <a:pt x="52" y="162"/>
                  </a:lnTo>
                  <a:lnTo>
                    <a:pt x="56" y="163"/>
                  </a:lnTo>
                  <a:lnTo>
                    <a:pt x="61" y="165"/>
                  </a:lnTo>
                  <a:lnTo>
                    <a:pt x="61" y="193"/>
                  </a:lnTo>
                  <a:lnTo>
                    <a:pt x="82" y="126"/>
                  </a:lnTo>
                  <a:lnTo>
                    <a:pt x="61" y="45"/>
                  </a:lnTo>
                  <a:lnTo>
                    <a:pt x="61" y="77"/>
                  </a:lnTo>
                  <a:lnTo>
                    <a:pt x="58" y="76"/>
                  </a:lnTo>
                  <a:lnTo>
                    <a:pt x="54" y="75"/>
                  </a:lnTo>
                  <a:lnTo>
                    <a:pt x="50" y="73"/>
                  </a:lnTo>
                  <a:lnTo>
                    <a:pt x="45" y="72"/>
                  </a:lnTo>
                  <a:lnTo>
                    <a:pt x="42" y="69"/>
                  </a:lnTo>
                  <a:lnTo>
                    <a:pt x="39" y="68"/>
                  </a:lnTo>
                  <a:lnTo>
                    <a:pt x="33" y="64"/>
                  </a:lnTo>
                  <a:lnTo>
                    <a:pt x="28" y="60"/>
                  </a:lnTo>
                  <a:lnTo>
                    <a:pt x="25" y="57"/>
                  </a:lnTo>
                  <a:lnTo>
                    <a:pt x="22" y="54"/>
                  </a:lnTo>
                  <a:lnTo>
                    <a:pt x="19" y="51"/>
                  </a:lnTo>
                  <a:lnTo>
                    <a:pt x="17" y="48"/>
                  </a:lnTo>
                  <a:lnTo>
                    <a:pt x="14" y="45"/>
                  </a:lnTo>
                  <a:lnTo>
                    <a:pt x="13" y="42"/>
                  </a:lnTo>
                  <a:lnTo>
                    <a:pt x="11" y="39"/>
                  </a:lnTo>
                  <a:lnTo>
                    <a:pt x="9" y="36"/>
                  </a:lnTo>
                  <a:lnTo>
                    <a:pt x="8" y="32"/>
                  </a:lnTo>
                  <a:lnTo>
                    <a:pt x="6" y="29"/>
                  </a:lnTo>
                  <a:lnTo>
                    <a:pt x="5" y="26"/>
                  </a:lnTo>
                  <a:lnTo>
                    <a:pt x="4" y="22"/>
                  </a:lnTo>
                  <a:lnTo>
                    <a:pt x="3" y="18"/>
                  </a:lnTo>
                  <a:lnTo>
                    <a:pt x="2" y="15"/>
                  </a:lnTo>
                  <a:lnTo>
                    <a:pt x="1" y="11"/>
                  </a:lnTo>
                  <a:lnTo>
                    <a:pt x="1" y="7"/>
                  </a:lnTo>
                  <a:lnTo>
                    <a:pt x="0" y="4"/>
                  </a:lnTo>
                  <a:lnTo>
                    <a:pt x="0" y="0"/>
                  </a:lnTo>
                  <a:lnTo>
                    <a:pt x="0" y="80"/>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1" name="Freeform 129"/>
            <p:cNvSpPr>
              <a:spLocks/>
            </p:cNvSpPr>
            <p:nvPr/>
          </p:nvSpPr>
          <p:spPr bwMode="auto">
            <a:xfrm>
              <a:off x="4522" y="3300"/>
              <a:ext cx="62" cy="165"/>
            </a:xfrm>
            <a:custGeom>
              <a:avLst/>
              <a:gdLst>
                <a:gd name="T0" fmla="*/ 0 w 62"/>
                <a:gd name="T1" fmla="*/ 85 h 165"/>
                <a:gd name="T2" fmla="*/ 0 w 62"/>
                <a:gd name="T3" fmla="*/ 164 h 165"/>
                <a:gd name="T4" fmla="*/ 2 w 62"/>
                <a:gd name="T5" fmla="*/ 152 h 165"/>
                <a:gd name="T6" fmla="*/ 4 w 62"/>
                <a:gd name="T7" fmla="*/ 142 h 165"/>
                <a:gd name="T8" fmla="*/ 8 w 62"/>
                <a:gd name="T9" fmla="*/ 133 h 165"/>
                <a:gd name="T10" fmla="*/ 12 w 62"/>
                <a:gd name="T11" fmla="*/ 124 h 165"/>
                <a:gd name="T12" fmla="*/ 18 w 62"/>
                <a:gd name="T13" fmla="*/ 116 h 165"/>
                <a:gd name="T14" fmla="*/ 24 w 62"/>
                <a:gd name="T15" fmla="*/ 109 h 165"/>
                <a:gd name="T16" fmla="*/ 31 w 62"/>
                <a:gd name="T17" fmla="*/ 102 h 165"/>
                <a:gd name="T18" fmla="*/ 40 w 62"/>
                <a:gd name="T19" fmla="*/ 97 h 165"/>
                <a:gd name="T20" fmla="*/ 47 w 62"/>
                <a:gd name="T21" fmla="*/ 93 h 165"/>
                <a:gd name="T22" fmla="*/ 55 w 62"/>
                <a:gd name="T23" fmla="*/ 89 h 165"/>
                <a:gd name="T24" fmla="*/ 61 w 62"/>
                <a:gd name="T25" fmla="*/ 88 h 165"/>
                <a:gd name="T26" fmla="*/ 61 w 62"/>
                <a:gd name="T27" fmla="*/ 0 h 165"/>
                <a:gd name="T28" fmla="*/ 56 w 62"/>
                <a:gd name="T29" fmla="*/ 1 h 165"/>
                <a:gd name="T30" fmla="*/ 50 w 62"/>
                <a:gd name="T31" fmla="*/ 4 h 165"/>
                <a:gd name="T32" fmla="*/ 45 w 62"/>
                <a:gd name="T33" fmla="*/ 6 h 165"/>
                <a:gd name="T34" fmla="*/ 41 w 62"/>
                <a:gd name="T35" fmla="*/ 7 h 165"/>
                <a:gd name="T36" fmla="*/ 37 w 62"/>
                <a:gd name="T37" fmla="*/ 10 h 165"/>
                <a:gd name="T38" fmla="*/ 31 w 62"/>
                <a:gd name="T39" fmla="*/ 14 h 165"/>
                <a:gd name="T40" fmla="*/ 27 w 62"/>
                <a:gd name="T41" fmla="*/ 18 h 165"/>
                <a:gd name="T42" fmla="*/ 22 w 62"/>
                <a:gd name="T43" fmla="*/ 22 h 165"/>
                <a:gd name="T44" fmla="*/ 20 w 62"/>
                <a:gd name="T45" fmla="*/ 25 h 165"/>
                <a:gd name="T46" fmla="*/ 17 w 62"/>
                <a:gd name="T47" fmla="*/ 28 h 165"/>
                <a:gd name="T48" fmla="*/ 15 w 62"/>
                <a:gd name="T49" fmla="*/ 32 h 165"/>
                <a:gd name="T50" fmla="*/ 12 w 62"/>
                <a:gd name="T51" fmla="*/ 37 h 165"/>
                <a:gd name="T52" fmla="*/ 10 w 62"/>
                <a:gd name="T53" fmla="*/ 41 h 165"/>
                <a:gd name="T54" fmla="*/ 8 w 62"/>
                <a:gd name="T55" fmla="*/ 44 h 165"/>
                <a:gd name="T56" fmla="*/ 6 w 62"/>
                <a:gd name="T57" fmla="*/ 48 h 165"/>
                <a:gd name="T58" fmla="*/ 4 w 62"/>
                <a:gd name="T59" fmla="*/ 53 h 165"/>
                <a:gd name="T60" fmla="*/ 3 w 62"/>
                <a:gd name="T61" fmla="*/ 57 h 165"/>
                <a:gd name="T62" fmla="*/ 2 w 62"/>
                <a:gd name="T63" fmla="*/ 63 h 165"/>
                <a:gd name="T64" fmla="*/ 1 w 62"/>
                <a:gd name="T65" fmla="*/ 69 h 165"/>
                <a:gd name="T66" fmla="*/ 0 w 62"/>
                <a:gd name="T67" fmla="*/ 74 h 165"/>
                <a:gd name="T68" fmla="*/ 0 w 62"/>
                <a:gd name="T69" fmla="*/ 79 h 165"/>
                <a:gd name="T70" fmla="*/ 0 w 62"/>
                <a:gd name="T71" fmla="*/ 85 h 1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2" h="165">
                  <a:moveTo>
                    <a:pt x="0" y="85"/>
                  </a:moveTo>
                  <a:lnTo>
                    <a:pt x="0" y="164"/>
                  </a:lnTo>
                  <a:lnTo>
                    <a:pt x="2" y="152"/>
                  </a:lnTo>
                  <a:lnTo>
                    <a:pt x="4" y="142"/>
                  </a:lnTo>
                  <a:lnTo>
                    <a:pt x="8" y="133"/>
                  </a:lnTo>
                  <a:lnTo>
                    <a:pt x="12" y="124"/>
                  </a:lnTo>
                  <a:lnTo>
                    <a:pt x="18" y="116"/>
                  </a:lnTo>
                  <a:lnTo>
                    <a:pt x="24" y="109"/>
                  </a:lnTo>
                  <a:lnTo>
                    <a:pt x="31" y="102"/>
                  </a:lnTo>
                  <a:lnTo>
                    <a:pt x="40" y="97"/>
                  </a:lnTo>
                  <a:lnTo>
                    <a:pt x="47" y="93"/>
                  </a:lnTo>
                  <a:lnTo>
                    <a:pt x="55" y="89"/>
                  </a:lnTo>
                  <a:lnTo>
                    <a:pt x="61" y="88"/>
                  </a:lnTo>
                  <a:lnTo>
                    <a:pt x="61" y="0"/>
                  </a:lnTo>
                  <a:lnTo>
                    <a:pt x="56" y="1"/>
                  </a:lnTo>
                  <a:lnTo>
                    <a:pt x="50" y="4"/>
                  </a:lnTo>
                  <a:lnTo>
                    <a:pt x="45" y="6"/>
                  </a:lnTo>
                  <a:lnTo>
                    <a:pt x="41" y="7"/>
                  </a:lnTo>
                  <a:lnTo>
                    <a:pt x="37" y="10"/>
                  </a:lnTo>
                  <a:lnTo>
                    <a:pt x="31" y="14"/>
                  </a:lnTo>
                  <a:lnTo>
                    <a:pt x="27" y="18"/>
                  </a:lnTo>
                  <a:lnTo>
                    <a:pt x="22" y="22"/>
                  </a:lnTo>
                  <a:lnTo>
                    <a:pt x="20" y="25"/>
                  </a:lnTo>
                  <a:lnTo>
                    <a:pt x="17" y="28"/>
                  </a:lnTo>
                  <a:lnTo>
                    <a:pt x="15" y="32"/>
                  </a:lnTo>
                  <a:lnTo>
                    <a:pt x="12" y="37"/>
                  </a:lnTo>
                  <a:lnTo>
                    <a:pt x="10" y="41"/>
                  </a:lnTo>
                  <a:lnTo>
                    <a:pt x="8" y="44"/>
                  </a:lnTo>
                  <a:lnTo>
                    <a:pt x="6" y="48"/>
                  </a:lnTo>
                  <a:lnTo>
                    <a:pt x="4" y="53"/>
                  </a:lnTo>
                  <a:lnTo>
                    <a:pt x="3" y="57"/>
                  </a:lnTo>
                  <a:lnTo>
                    <a:pt x="2" y="63"/>
                  </a:lnTo>
                  <a:lnTo>
                    <a:pt x="1" y="69"/>
                  </a:lnTo>
                  <a:lnTo>
                    <a:pt x="0" y="74"/>
                  </a:lnTo>
                  <a:lnTo>
                    <a:pt x="0" y="79"/>
                  </a:lnTo>
                  <a:lnTo>
                    <a:pt x="0" y="85"/>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93" name="Rectangle 130"/>
          <p:cNvSpPr>
            <a:spLocks noChangeArrowheads="1"/>
          </p:cNvSpPr>
          <p:nvPr/>
        </p:nvSpPr>
        <p:spPr bwMode="auto">
          <a:xfrm>
            <a:off x="6151563" y="4543425"/>
            <a:ext cx="358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O</a:t>
            </a:r>
            <a:r>
              <a:rPr lang="en-US" altLang="en-US" sz="1600" b="1" baseline="-25000">
                <a:solidFill>
                  <a:srgbClr val="FAFD00"/>
                </a:solidFill>
              </a:rPr>
              <a:t>2</a:t>
            </a:r>
            <a:r>
              <a:rPr lang="en-US" altLang="en-US" sz="1600" b="1" baseline="30000">
                <a:solidFill>
                  <a:srgbClr val="FAFD00"/>
                </a:solidFill>
              </a:rPr>
              <a:t>-</a:t>
            </a:r>
          </a:p>
        </p:txBody>
      </p:sp>
      <p:grpSp>
        <p:nvGrpSpPr>
          <p:cNvPr id="83994" name="Group 131"/>
          <p:cNvGrpSpPr>
            <a:grpSpLocks/>
          </p:cNvGrpSpPr>
          <p:nvPr/>
        </p:nvGrpSpPr>
        <p:grpSpPr bwMode="auto">
          <a:xfrm>
            <a:off x="6894513" y="4902200"/>
            <a:ext cx="960437" cy="500063"/>
            <a:chOff x="4734" y="2964"/>
            <a:chExt cx="659" cy="303"/>
          </a:xfrm>
        </p:grpSpPr>
        <p:sp>
          <p:nvSpPr>
            <p:cNvPr id="84038" name="Freeform 132"/>
            <p:cNvSpPr>
              <a:spLocks/>
            </p:cNvSpPr>
            <p:nvPr/>
          </p:nvSpPr>
          <p:spPr bwMode="auto">
            <a:xfrm>
              <a:off x="4734" y="2964"/>
              <a:ext cx="659" cy="303"/>
            </a:xfrm>
            <a:custGeom>
              <a:avLst/>
              <a:gdLst>
                <a:gd name="T0" fmla="*/ 323 w 659"/>
                <a:gd name="T1" fmla="*/ 74 h 303"/>
                <a:gd name="T2" fmla="*/ 317 w 659"/>
                <a:gd name="T3" fmla="*/ 34 h 303"/>
                <a:gd name="T4" fmla="*/ 258 w 659"/>
                <a:gd name="T5" fmla="*/ 80 h 303"/>
                <a:gd name="T6" fmla="*/ 200 w 659"/>
                <a:gd name="T7" fmla="*/ 34 h 303"/>
                <a:gd name="T8" fmla="*/ 182 w 659"/>
                <a:gd name="T9" fmla="*/ 0 h 303"/>
                <a:gd name="T10" fmla="*/ 176 w 659"/>
                <a:gd name="T11" fmla="*/ 57 h 303"/>
                <a:gd name="T12" fmla="*/ 205 w 659"/>
                <a:gd name="T13" fmla="*/ 109 h 303"/>
                <a:gd name="T14" fmla="*/ 135 w 659"/>
                <a:gd name="T15" fmla="*/ 46 h 303"/>
                <a:gd name="T16" fmla="*/ 106 w 659"/>
                <a:gd name="T17" fmla="*/ 40 h 303"/>
                <a:gd name="T18" fmla="*/ 147 w 659"/>
                <a:gd name="T19" fmla="*/ 114 h 303"/>
                <a:gd name="T20" fmla="*/ 6 w 659"/>
                <a:gd name="T21" fmla="*/ 103 h 303"/>
                <a:gd name="T22" fmla="*/ 94 w 659"/>
                <a:gd name="T23" fmla="*/ 165 h 303"/>
                <a:gd name="T24" fmla="*/ 0 w 659"/>
                <a:gd name="T25" fmla="*/ 245 h 303"/>
                <a:gd name="T26" fmla="*/ 112 w 659"/>
                <a:gd name="T27" fmla="*/ 188 h 303"/>
                <a:gd name="T28" fmla="*/ 6 w 659"/>
                <a:gd name="T29" fmla="*/ 302 h 303"/>
                <a:gd name="T30" fmla="*/ 153 w 659"/>
                <a:gd name="T31" fmla="*/ 217 h 303"/>
                <a:gd name="T32" fmla="*/ 188 w 659"/>
                <a:gd name="T33" fmla="*/ 302 h 303"/>
                <a:gd name="T34" fmla="*/ 217 w 659"/>
                <a:gd name="T35" fmla="*/ 234 h 303"/>
                <a:gd name="T36" fmla="*/ 294 w 659"/>
                <a:gd name="T37" fmla="*/ 302 h 303"/>
                <a:gd name="T38" fmla="*/ 323 w 659"/>
                <a:gd name="T39" fmla="*/ 234 h 303"/>
                <a:gd name="T40" fmla="*/ 441 w 659"/>
                <a:gd name="T41" fmla="*/ 262 h 303"/>
                <a:gd name="T42" fmla="*/ 429 w 659"/>
                <a:gd name="T43" fmla="*/ 217 h 303"/>
                <a:gd name="T44" fmla="*/ 593 w 659"/>
                <a:gd name="T45" fmla="*/ 262 h 303"/>
                <a:gd name="T46" fmla="*/ 552 w 659"/>
                <a:gd name="T47" fmla="*/ 211 h 303"/>
                <a:gd name="T48" fmla="*/ 523 w 659"/>
                <a:gd name="T49" fmla="*/ 194 h 303"/>
                <a:gd name="T50" fmla="*/ 658 w 659"/>
                <a:gd name="T51" fmla="*/ 137 h 303"/>
                <a:gd name="T52" fmla="*/ 499 w 659"/>
                <a:gd name="T53" fmla="*/ 171 h 303"/>
                <a:gd name="T54" fmla="*/ 605 w 659"/>
                <a:gd name="T55" fmla="*/ 97 h 303"/>
                <a:gd name="T56" fmla="*/ 481 w 659"/>
                <a:gd name="T57" fmla="*/ 120 h 303"/>
                <a:gd name="T58" fmla="*/ 517 w 659"/>
                <a:gd name="T59" fmla="*/ 29 h 303"/>
                <a:gd name="T60" fmla="*/ 470 w 659"/>
                <a:gd name="T61" fmla="*/ 51 h 303"/>
                <a:gd name="T62" fmla="*/ 429 w 659"/>
                <a:gd name="T63" fmla="*/ 120 h 303"/>
                <a:gd name="T64" fmla="*/ 417 w 659"/>
                <a:gd name="T65" fmla="*/ 23 h 303"/>
                <a:gd name="T66" fmla="*/ 329 w 659"/>
                <a:gd name="T67" fmla="*/ 80 h 303"/>
                <a:gd name="T68" fmla="*/ 323 w 659"/>
                <a:gd name="T69" fmla="*/ 74 h 3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9" h="303">
                  <a:moveTo>
                    <a:pt x="323" y="74"/>
                  </a:moveTo>
                  <a:lnTo>
                    <a:pt x="317" y="34"/>
                  </a:lnTo>
                  <a:lnTo>
                    <a:pt x="258" y="80"/>
                  </a:lnTo>
                  <a:lnTo>
                    <a:pt x="200" y="34"/>
                  </a:lnTo>
                  <a:lnTo>
                    <a:pt x="182" y="0"/>
                  </a:lnTo>
                  <a:lnTo>
                    <a:pt x="176" y="57"/>
                  </a:lnTo>
                  <a:lnTo>
                    <a:pt x="205" y="109"/>
                  </a:lnTo>
                  <a:lnTo>
                    <a:pt x="135" y="46"/>
                  </a:lnTo>
                  <a:lnTo>
                    <a:pt x="106" y="40"/>
                  </a:lnTo>
                  <a:lnTo>
                    <a:pt x="147" y="114"/>
                  </a:lnTo>
                  <a:lnTo>
                    <a:pt x="6" y="103"/>
                  </a:lnTo>
                  <a:lnTo>
                    <a:pt x="94" y="165"/>
                  </a:lnTo>
                  <a:lnTo>
                    <a:pt x="0" y="245"/>
                  </a:lnTo>
                  <a:lnTo>
                    <a:pt x="112" y="188"/>
                  </a:lnTo>
                  <a:lnTo>
                    <a:pt x="6" y="302"/>
                  </a:lnTo>
                  <a:lnTo>
                    <a:pt x="153" y="217"/>
                  </a:lnTo>
                  <a:lnTo>
                    <a:pt x="188" y="302"/>
                  </a:lnTo>
                  <a:lnTo>
                    <a:pt x="217" y="234"/>
                  </a:lnTo>
                  <a:lnTo>
                    <a:pt x="294" y="302"/>
                  </a:lnTo>
                  <a:lnTo>
                    <a:pt x="323" y="234"/>
                  </a:lnTo>
                  <a:lnTo>
                    <a:pt x="441" y="262"/>
                  </a:lnTo>
                  <a:lnTo>
                    <a:pt x="429" y="217"/>
                  </a:lnTo>
                  <a:lnTo>
                    <a:pt x="593" y="262"/>
                  </a:lnTo>
                  <a:lnTo>
                    <a:pt x="552" y="211"/>
                  </a:lnTo>
                  <a:lnTo>
                    <a:pt x="523" y="194"/>
                  </a:lnTo>
                  <a:lnTo>
                    <a:pt x="658" y="137"/>
                  </a:lnTo>
                  <a:lnTo>
                    <a:pt x="499" y="171"/>
                  </a:lnTo>
                  <a:lnTo>
                    <a:pt x="605" y="97"/>
                  </a:lnTo>
                  <a:lnTo>
                    <a:pt x="481" y="120"/>
                  </a:lnTo>
                  <a:lnTo>
                    <a:pt x="517" y="29"/>
                  </a:lnTo>
                  <a:lnTo>
                    <a:pt x="470" y="51"/>
                  </a:lnTo>
                  <a:lnTo>
                    <a:pt x="429" y="120"/>
                  </a:lnTo>
                  <a:lnTo>
                    <a:pt x="417" y="23"/>
                  </a:lnTo>
                  <a:lnTo>
                    <a:pt x="329" y="80"/>
                  </a:lnTo>
                  <a:lnTo>
                    <a:pt x="323" y="74"/>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981" name="Rectangle 133"/>
            <p:cNvSpPr>
              <a:spLocks noChangeArrowheads="1"/>
            </p:cNvSpPr>
            <p:nvPr/>
          </p:nvSpPr>
          <p:spPr bwMode="auto">
            <a:xfrm>
              <a:off x="4888" y="3050"/>
              <a:ext cx="268"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p>
              <a:pPr defTabSz="331788">
                <a:defRPr/>
              </a:pPr>
              <a:r>
                <a:rPr lang="en-US" b="1">
                  <a:solidFill>
                    <a:srgbClr val="FAFD00"/>
                  </a:solidFill>
                  <a:effectLst>
                    <a:outerShdw blurRad="38100" dist="38100" dir="2700000" algn="tl">
                      <a:srgbClr val="C0C0C0"/>
                    </a:outerShdw>
                  </a:effectLst>
                  <a:latin typeface="Arial" pitchFamily="34" charset="0"/>
                </a:rPr>
                <a:t>DCF</a:t>
              </a:r>
            </a:p>
          </p:txBody>
        </p:sp>
      </p:grpSp>
      <p:sp>
        <p:nvSpPr>
          <p:cNvPr id="83995" name="Freeform 134"/>
          <p:cNvSpPr>
            <a:spLocks/>
          </p:cNvSpPr>
          <p:nvPr/>
        </p:nvSpPr>
        <p:spPr bwMode="auto">
          <a:xfrm>
            <a:off x="6486525" y="4073525"/>
            <a:ext cx="1157288" cy="711200"/>
          </a:xfrm>
          <a:custGeom>
            <a:avLst/>
            <a:gdLst>
              <a:gd name="T0" fmla="*/ 2147483647 w 794"/>
              <a:gd name="T1" fmla="*/ 2147483647 h 430"/>
              <a:gd name="T2" fmla="*/ 2147483647 w 794"/>
              <a:gd name="T3" fmla="*/ 0 h 430"/>
              <a:gd name="T4" fmla="*/ 2147483647 w 794"/>
              <a:gd name="T5" fmla="*/ 2147483647 h 430"/>
              <a:gd name="T6" fmla="*/ 2147483647 w 794"/>
              <a:gd name="T7" fmla="*/ 2147483647 h 430"/>
              <a:gd name="T8" fmla="*/ 2147483647 w 794"/>
              <a:gd name="T9" fmla="*/ 2147483647 h 430"/>
              <a:gd name="T10" fmla="*/ 2147483647 w 794"/>
              <a:gd name="T11" fmla="*/ 2147483647 h 430"/>
              <a:gd name="T12" fmla="*/ 2147483647 w 794"/>
              <a:gd name="T13" fmla="*/ 2147483647 h 430"/>
              <a:gd name="T14" fmla="*/ 2147483647 w 794"/>
              <a:gd name="T15" fmla="*/ 2147483647 h 430"/>
              <a:gd name="T16" fmla="*/ 2147483647 w 794"/>
              <a:gd name="T17" fmla="*/ 2147483647 h 430"/>
              <a:gd name="T18" fmla="*/ 2147483647 w 794"/>
              <a:gd name="T19" fmla="*/ 2147483647 h 430"/>
              <a:gd name="T20" fmla="*/ 2147483647 w 794"/>
              <a:gd name="T21" fmla="*/ 2147483647 h 430"/>
              <a:gd name="T22" fmla="*/ 2147483647 w 794"/>
              <a:gd name="T23" fmla="*/ 2147483647 h 430"/>
              <a:gd name="T24" fmla="*/ 0 w 794"/>
              <a:gd name="T25" fmla="*/ 2147483647 h 430"/>
              <a:gd name="T26" fmla="*/ 2147483647 w 794"/>
              <a:gd name="T27" fmla="*/ 2147483647 h 430"/>
              <a:gd name="T28" fmla="*/ 2147483647 w 794"/>
              <a:gd name="T29" fmla="*/ 2147483647 h 430"/>
              <a:gd name="T30" fmla="*/ 2147483647 w 794"/>
              <a:gd name="T31" fmla="*/ 2147483647 h 430"/>
              <a:gd name="T32" fmla="*/ 2147483647 w 794"/>
              <a:gd name="T33" fmla="*/ 2147483647 h 430"/>
              <a:gd name="T34" fmla="*/ 2147483647 w 794"/>
              <a:gd name="T35" fmla="*/ 2147483647 h 430"/>
              <a:gd name="T36" fmla="*/ 2147483647 w 794"/>
              <a:gd name="T37" fmla="*/ 2147483647 h 430"/>
              <a:gd name="T38" fmla="*/ 2147483647 w 794"/>
              <a:gd name="T39" fmla="*/ 2147483647 h 430"/>
              <a:gd name="T40" fmla="*/ 2147483647 w 794"/>
              <a:gd name="T41" fmla="*/ 2147483647 h 430"/>
              <a:gd name="T42" fmla="*/ 2147483647 w 794"/>
              <a:gd name="T43" fmla="*/ 2147483647 h 430"/>
              <a:gd name="T44" fmla="*/ 2147483647 w 794"/>
              <a:gd name="T45" fmla="*/ 2147483647 h 430"/>
              <a:gd name="T46" fmla="*/ 2147483647 w 794"/>
              <a:gd name="T47" fmla="*/ 2147483647 h 430"/>
              <a:gd name="T48" fmla="*/ 2147483647 w 794"/>
              <a:gd name="T49" fmla="*/ 2147483647 h 430"/>
              <a:gd name="T50" fmla="*/ 2147483647 w 794"/>
              <a:gd name="T51" fmla="*/ 2147483647 h 430"/>
              <a:gd name="T52" fmla="*/ 2147483647 w 794"/>
              <a:gd name="T53" fmla="*/ 2147483647 h 430"/>
              <a:gd name="T54" fmla="*/ 2147483647 w 794"/>
              <a:gd name="T55" fmla="*/ 2147483647 h 430"/>
              <a:gd name="T56" fmla="*/ 2147483647 w 794"/>
              <a:gd name="T57" fmla="*/ 2147483647 h 430"/>
              <a:gd name="T58" fmla="*/ 2147483647 w 794"/>
              <a:gd name="T59" fmla="*/ 2147483647 h 430"/>
              <a:gd name="T60" fmla="*/ 2147483647 w 794"/>
              <a:gd name="T61" fmla="*/ 2147483647 h 430"/>
              <a:gd name="T62" fmla="*/ 2147483647 w 794"/>
              <a:gd name="T63" fmla="*/ 2147483647 h 430"/>
              <a:gd name="T64" fmla="*/ 2147483647 w 794"/>
              <a:gd name="T65" fmla="*/ 2147483647 h 430"/>
              <a:gd name="T66" fmla="*/ 2147483647 w 794"/>
              <a:gd name="T67" fmla="*/ 2147483647 h 430"/>
              <a:gd name="T68" fmla="*/ 2147483647 w 794"/>
              <a:gd name="T69" fmla="*/ 2147483647 h 4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94" h="430">
                <a:moveTo>
                  <a:pt x="398" y="143"/>
                </a:moveTo>
                <a:lnTo>
                  <a:pt x="400" y="0"/>
                </a:lnTo>
                <a:lnTo>
                  <a:pt x="329" y="149"/>
                </a:lnTo>
                <a:lnTo>
                  <a:pt x="267" y="98"/>
                </a:lnTo>
                <a:lnTo>
                  <a:pt x="198" y="26"/>
                </a:lnTo>
                <a:lnTo>
                  <a:pt x="242" y="124"/>
                </a:lnTo>
                <a:lnTo>
                  <a:pt x="273" y="182"/>
                </a:lnTo>
                <a:lnTo>
                  <a:pt x="198" y="111"/>
                </a:lnTo>
                <a:lnTo>
                  <a:pt x="167" y="105"/>
                </a:lnTo>
                <a:lnTo>
                  <a:pt x="211" y="188"/>
                </a:lnTo>
                <a:lnTo>
                  <a:pt x="61" y="175"/>
                </a:lnTo>
                <a:lnTo>
                  <a:pt x="155" y="245"/>
                </a:lnTo>
                <a:lnTo>
                  <a:pt x="0" y="326"/>
                </a:lnTo>
                <a:lnTo>
                  <a:pt x="174" y="271"/>
                </a:lnTo>
                <a:lnTo>
                  <a:pt x="61" y="399"/>
                </a:lnTo>
                <a:lnTo>
                  <a:pt x="217" y="303"/>
                </a:lnTo>
                <a:lnTo>
                  <a:pt x="254" y="399"/>
                </a:lnTo>
                <a:lnTo>
                  <a:pt x="285" y="322"/>
                </a:lnTo>
                <a:lnTo>
                  <a:pt x="367" y="399"/>
                </a:lnTo>
                <a:lnTo>
                  <a:pt x="398" y="322"/>
                </a:lnTo>
                <a:lnTo>
                  <a:pt x="536" y="429"/>
                </a:lnTo>
                <a:lnTo>
                  <a:pt x="510" y="303"/>
                </a:lnTo>
                <a:lnTo>
                  <a:pt x="684" y="354"/>
                </a:lnTo>
                <a:lnTo>
                  <a:pt x="641" y="297"/>
                </a:lnTo>
                <a:lnTo>
                  <a:pt x="609" y="277"/>
                </a:lnTo>
                <a:lnTo>
                  <a:pt x="793" y="286"/>
                </a:lnTo>
                <a:lnTo>
                  <a:pt x="584" y="252"/>
                </a:lnTo>
                <a:lnTo>
                  <a:pt x="697" y="168"/>
                </a:lnTo>
                <a:lnTo>
                  <a:pt x="565" y="194"/>
                </a:lnTo>
                <a:lnTo>
                  <a:pt x="603" y="92"/>
                </a:lnTo>
                <a:lnTo>
                  <a:pt x="553" y="117"/>
                </a:lnTo>
                <a:lnTo>
                  <a:pt x="510" y="194"/>
                </a:lnTo>
                <a:lnTo>
                  <a:pt x="510" y="37"/>
                </a:lnTo>
                <a:lnTo>
                  <a:pt x="404" y="149"/>
                </a:lnTo>
                <a:lnTo>
                  <a:pt x="398" y="143"/>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96" name="Rectangle 135"/>
          <p:cNvSpPr>
            <a:spLocks noChangeArrowheads="1"/>
          </p:cNvSpPr>
          <p:nvPr/>
        </p:nvSpPr>
        <p:spPr bwMode="auto">
          <a:xfrm>
            <a:off x="6908800" y="4362450"/>
            <a:ext cx="288925"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lvl1pPr defTabSz="331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31788">
              <a:spcBef>
                <a:spcPct val="20000"/>
              </a:spcBef>
              <a:buChar char="–"/>
              <a:defRPr sz="2800">
                <a:solidFill>
                  <a:schemeClr val="tx1"/>
                </a:solidFill>
                <a:latin typeface="Arial" pitchFamily="34" charset="0"/>
              </a:defRPr>
            </a:lvl2pPr>
            <a:lvl3pPr marL="1143000" indent="-228600" defTabSz="331788">
              <a:spcBef>
                <a:spcPct val="20000"/>
              </a:spcBef>
              <a:buChar char="•"/>
              <a:defRPr sz="2400">
                <a:solidFill>
                  <a:schemeClr val="tx1"/>
                </a:solidFill>
                <a:latin typeface="Arial" pitchFamily="34" charset="0"/>
              </a:defRPr>
            </a:lvl3pPr>
            <a:lvl4pPr marL="1600200" indent="-228600" defTabSz="331788">
              <a:spcBef>
                <a:spcPct val="20000"/>
              </a:spcBef>
              <a:buChar char="–"/>
              <a:defRPr sz="2000">
                <a:solidFill>
                  <a:schemeClr val="tx1"/>
                </a:solidFill>
                <a:latin typeface="Arial" pitchFamily="34" charset="0"/>
              </a:defRPr>
            </a:lvl4pPr>
            <a:lvl5pPr marL="2057400" indent="-228600" defTabSz="331788">
              <a:spcBef>
                <a:spcPct val="20000"/>
              </a:spcBef>
              <a:buChar char="»"/>
              <a:defRPr sz="2000">
                <a:solidFill>
                  <a:schemeClr val="tx1"/>
                </a:solidFill>
                <a:latin typeface="Arial" pitchFamily="34" charset="0"/>
              </a:defRPr>
            </a:lvl5pPr>
            <a:lvl6pPr marL="2514600" indent="-228600" defTabSz="331788" eaLnBrk="0" fontAlgn="base" hangingPunct="0">
              <a:spcBef>
                <a:spcPct val="20000"/>
              </a:spcBef>
              <a:spcAft>
                <a:spcPct val="0"/>
              </a:spcAft>
              <a:buChar char="»"/>
              <a:defRPr sz="2000">
                <a:solidFill>
                  <a:schemeClr val="tx1"/>
                </a:solidFill>
                <a:latin typeface="Arial" pitchFamily="34" charset="0"/>
              </a:defRPr>
            </a:lvl6pPr>
            <a:lvl7pPr marL="2971800" indent="-228600" defTabSz="331788" eaLnBrk="0" fontAlgn="base" hangingPunct="0">
              <a:spcBef>
                <a:spcPct val="20000"/>
              </a:spcBef>
              <a:spcAft>
                <a:spcPct val="0"/>
              </a:spcAft>
              <a:buChar char="»"/>
              <a:defRPr sz="2000">
                <a:solidFill>
                  <a:schemeClr val="tx1"/>
                </a:solidFill>
                <a:latin typeface="Arial" pitchFamily="34" charset="0"/>
              </a:defRPr>
            </a:lvl7pPr>
            <a:lvl8pPr marL="3429000" indent="-228600" defTabSz="331788" eaLnBrk="0" fontAlgn="base" hangingPunct="0">
              <a:spcBef>
                <a:spcPct val="20000"/>
              </a:spcBef>
              <a:spcAft>
                <a:spcPct val="0"/>
              </a:spcAft>
              <a:buChar char="»"/>
              <a:defRPr sz="2000">
                <a:solidFill>
                  <a:schemeClr val="tx1"/>
                </a:solidFill>
                <a:latin typeface="Arial" pitchFamily="34" charset="0"/>
              </a:defRPr>
            </a:lvl8pPr>
            <a:lvl9pPr marL="3886200" indent="-228600" defTabSz="331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b="1">
                <a:solidFill>
                  <a:srgbClr val="FAFD00"/>
                </a:solidFill>
              </a:rPr>
              <a:t>HE</a:t>
            </a:r>
          </a:p>
        </p:txBody>
      </p:sp>
      <p:grpSp>
        <p:nvGrpSpPr>
          <p:cNvPr id="83997" name="Group 136"/>
          <p:cNvGrpSpPr>
            <a:grpSpLocks/>
          </p:cNvGrpSpPr>
          <p:nvPr/>
        </p:nvGrpSpPr>
        <p:grpSpPr bwMode="auto">
          <a:xfrm>
            <a:off x="3449638" y="4940300"/>
            <a:ext cx="103187" cy="169863"/>
            <a:chOff x="2368" y="2987"/>
            <a:chExt cx="71" cy="103"/>
          </a:xfrm>
        </p:grpSpPr>
        <p:sp>
          <p:nvSpPr>
            <p:cNvPr id="84035" name="Line 137"/>
            <p:cNvSpPr>
              <a:spLocks noChangeShapeType="1"/>
            </p:cNvSpPr>
            <p:nvPr/>
          </p:nvSpPr>
          <p:spPr bwMode="auto">
            <a:xfrm flipV="1">
              <a:off x="2384" y="3007"/>
              <a:ext cx="0" cy="83"/>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6" name="Line 138"/>
            <p:cNvSpPr>
              <a:spLocks noChangeShapeType="1"/>
            </p:cNvSpPr>
            <p:nvPr/>
          </p:nvSpPr>
          <p:spPr bwMode="auto">
            <a:xfrm>
              <a:off x="2369" y="2987"/>
              <a:ext cx="1" cy="24"/>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7" name="Line 139"/>
            <p:cNvSpPr>
              <a:spLocks noChangeShapeType="1"/>
            </p:cNvSpPr>
            <p:nvPr/>
          </p:nvSpPr>
          <p:spPr bwMode="auto">
            <a:xfrm flipH="1">
              <a:off x="2368" y="2993"/>
              <a:ext cx="71" cy="15"/>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98" name="Group 140"/>
          <p:cNvGrpSpPr>
            <a:grpSpLocks/>
          </p:cNvGrpSpPr>
          <p:nvPr/>
        </p:nvGrpSpPr>
        <p:grpSpPr bwMode="auto">
          <a:xfrm>
            <a:off x="3235325" y="4813300"/>
            <a:ext cx="169863" cy="115888"/>
            <a:chOff x="2221" y="2911"/>
            <a:chExt cx="117" cy="70"/>
          </a:xfrm>
        </p:grpSpPr>
        <p:sp>
          <p:nvSpPr>
            <p:cNvPr id="84032" name="Line 141"/>
            <p:cNvSpPr>
              <a:spLocks noChangeShapeType="1"/>
            </p:cNvSpPr>
            <p:nvPr/>
          </p:nvSpPr>
          <p:spPr bwMode="auto">
            <a:xfrm>
              <a:off x="2221" y="2933"/>
              <a:ext cx="30"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3" name="Line 142"/>
            <p:cNvSpPr>
              <a:spLocks noChangeShapeType="1"/>
            </p:cNvSpPr>
            <p:nvPr/>
          </p:nvSpPr>
          <p:spPr bwMode="auto">
            <a:xfrm flipH="1">
              <a:off x="2252" y="2911"/>
              <a:ext cx="86" cy="22"/>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4" name="Line 143"/>
            <p:cNvSpPr>
              <a:spLocks noChangeShapeType="1"/>
            </p:cNvSpPr>
            <p:nvPr/>
          </p:nvSpPr>
          <p:spPr bwMode="auto">
            <a:xfrm flipH="1" flipV="1">
              <a:off x="2249" y="2917"/>
              <a:ext cx="89" cy="64"/>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3999" name="Freeform 144"/>
          <p:cNvSpPr>
            <a:spLocks/>
          </p:cNvSpPr>
          <p:nvPr/>
        </p:nvSpPr>
        <p:spPr bwMode="auto">
          <a:xfrm>
            <a:off x="379413" y="3776663"/>
            <a:ext cx="3489325" cy="2563812"/>
          </a:xfrm>
          <a:custGeom>
            <a:avLst/>
            <a:gdLst>
              <a:gd name="T0" fmla="*/ 2147483647 w 2395"/>
              <a:gd name="T1" fmla="*/ 2147483647 h 1550"/>
              <a:gd name="T2" fmla="*/ 2147483647 w 2395"/>
              <a:gd name="T3" fmla="*/ 2147483647 h 1550"/>
              <a:gd name="T4" fmla="*/ 2147483647 w 2395"/>
              <a:gd name="T5" fmla="*/ 2147483647 h 1550"/>
              <a:gd name="T6" fmla="*/ 2147483647 w 2395"/>
              <a:gd name="T7" fmla="*/ 2147483647 h 1550"/>
              <a:gd name="T8" fmla="*/ 2147483647 w 2395"/>
              <a:gd name="T9" fmla="*/ 2147483647 h 1550"/>
              <a:gd name="T10" fmla="*/ 2147483647 w 2395"/>
              <a:gd name="T11" fmla="*/ 2147483647 h 1550"/>
              <a:gd name="T12" fmla="*/ 2147483647 w 2395"/>
              <a:gd name="T13" fmla="*/ 2147483647 h 1550"/>
              <a:gd name="T14" fmla="*/ 2147483647 w 2395"/>
              <a:gd name="T15" fmla="*/ 2147483647 h 1550"/>
              <a:gd name="T16" fmla="*/ 2147483647 w 2395"/>
              <a:gd name="T17" fmla="*/ 2147483647 h 1550"/>
              <a:gd name="T18" fmla="*/ 2147483647 w 2395"/>
              <a:gd name="T19" fmla="*/ 2147483647 h 1550"/>
              <a:gd name="T20" fmla="*/ 2147483647 w 2395"/>
              <a:gd name="T21" fmla="*/ 2147483647 h 1550"/>
              <a:gd name="T22" fmla="*/ 2147483647 w 2395"/>
              <a:gd name="T23" fmla="*/ 2147483647 h 1550"/>
              <a:gd name="T24" fmla="*/ 2147483647 w 2395"/>
              <a:gd name="T25" fmla="*/ 2147483647 h 1550"/>
              <a:gd name="T26" fmla="*/ 2147483647 w 2395"/>
              <a:gd name="T27" fmla="*/ 2147483647 h 1550"/>
              <a:gd name="T28" fmla="*/ 2147483647 w 2395"/>
              <a:gd name="T29" fmla="*/ 2147483647 h 1550"/>
              <a:gd name="T30" fmla="*/ 2147483647 w 2395"/>
              <a:gd name="T31" fmla="*/ 2147483647 h 1550"/>
              <a:gd name="T32" fmla="*/ 2147483647 w 2395"/>
              <a:gd name="T33" fmla="*/ 2147483647 h 1550"/>
              <a:gd name="T34" fmla="*/ 2147483647 w 2395"/>
              <a:gd name="T35" fmla="*/ 2147483647 h 1550"/>
              <a:gd name="T36" fmla="*/ 2147483647 w 2395"/>
              <a:gd name="T37" fmla="*/ 2147483647 h 1550"/>
              <a:gd name="T38" fmla="*/ 2147483647 w 2395"/>
              <a:gd name="T39" fmla="*/ 2147483647 h 1550"/>
              <a:gd name="T40" fmla="*/ 2147483647 w 2395"/>
              <a:gd name="T41" fmla="*/ 2147483647 h 1550"/>
              <a:gd name="T42" fmla="*/ 2147483647 w 2395"/>
              <a:gd name="T43" fmla="*/ 2147483647 h 1550"/>
              <a:gd name="T44" fmla="*/ 2147483647 w 2395"/>
              <a:gd name="T45" fmla="*/ 2147483647 h 1550"/>
              <a:gd name="T46" fmla="*/ 2147483647 w 2395"/>
              <a:gd name="T47" fmla="*/ 2147483647 h 1550"/>
              <a:gd name="T48" fmla="*/ 2147483647 w 2395"/>
              <a:gd name="T49" fmla="*/ 2147483647 h 1550"/>
              <a:gd name="T50" fmla="*/ 2147483647 w 2395"/>
              <a:gd name="T51" fmla="*/ 2147483647 h 1550"/>
              <a:gd name="T52" fmla="*/ 2147483647 w 2395"/>
              <a:gd name="T53" fmla="*/ 2147483647 h 1550"/>
              <a:gd name="T54" fmla="*/ 2147483647 w 2395"/>
              <a:gd name="T55" fmla="*/ 2147483647 h 1550"/>
              <a:gd name="T56" fmla="*/ 2147483647 w 2395"/>
              <a:gd name="T57" fmla="*/ 0 h 1550"/>
              <a:gd name="T58" fmla="*/ 2147483647 w 2395"/>
              <a:gd name="T59" fmla="*/ 0 h 1550"/>
              <a:gd name="T60" fmla="*/ 2147483647 w 2395"/>
              <a:gd name="T61" fmla="*/ 2147483647 h 1550"/>
              <a:gd name="T62" fmla="*/ 2147483647 w 2395"/>
              <a:gd name="T63" fmla="*/ 2147483647 h 1550"/>
              <a:gd name="T64" fmla="*/ 2147483647 w 2395"/>
              <a:gd name="T65" fmla="*/ 2147483647 h 1550"/>
              <a:gd name="T66" fmla="*/ 2147483647 w 2395"/>
              <a:gd name="T67" fmla="*/ 2147483647 h 1550"/>
              <a:gd name="T68" fmla="*/ 2147483647 w 2395"/>
              <a:gd name="T69" fmla="*/ 2147483647 h 1550"/>
              <a:gd name="T70" fmla="*/ 2147483647 w 2395"/>
              <a:gd name="T71" fmla="*/ 2147483647 h 1550"/>
              <a:gd name="T72" fmla="*/ 2147483647 w 2395"/>
              <a:gd name="T73" fmla="*/ 2147483647 h 1550"/>
              <a:gd name="T74" fmla="*/ 2147483647 w 2395"/>
              <a:gd name="T75" fmla="*/ 2147483647 h 1550"/>
              <a:gd name="T76" fmla="*/ 2147483647 w 2395"/>
              <a:gd name="T77" fmla="*/ 2147483647 h 1550"/>
              <a:gd name="T78" fmla="*/ 2147483647 w 2395"/>
              <a:gd name="T79" fmla="*/ 2147483647 h 1550"/>
              <a:gd name="T80" fmla="*/ 2147483647 w 2395"/>
              <a:gd name="T81" fmla="*/ 2147483647 h 1550"/>
              <a:gd name="T82" fmla="*/ 2147483647 w 2395"/>
              <a:gd name="T83" fmla="*/ 2147483647 h 1550"/>
              <a:gd name="T84" fmla="*/ 2147483647 w 2395"/>
              <a:gd name="T85" fmla="*/ 2147483647 h 1550"/>
              <a:gd name="T86" fmla="*/ 2147483647 w 2395"/>
              <a:gd name="T87" fmla="*/ 2147483647 h 1550"/>
              <a:gd name="T88" fmla="*/ 2147483647 w 2395"/>
              <a:gd name="T89" fmla="*/ 2147483647 h 1550"/>
              <a:gd name="T90" fmla="*/ 2147483647 w 2395"/>
              <a:gd name="T91" fmla="*/ 2147483647 h 1550"/>
              <a:gd name="T92" fmla="*/ 2147483647 w 2395"/>
              <a:gd name="T93" fmla="*/ 2147483647 h 1550"/>
              <a:gd name="T94" fmla="*/ 2147483647 w 2395"/>
              <a:gd name="T95" fmla="*/ 2147483647 h 1550"/>
              <a:gd name="T96" fmla="*/ 0 w 2395"/>
              <a:gd name="T97" fmla="*/ 2147483647 h 1550"/>
              <a:gd name="T98" fmla="*/ 2147483647 w 2395"/>
              <a:gd name="T99" fmla="*/ 2147483647 h 1550"/>
              <a:gd name="T100" fmla="*/ 2147483647 w 2395"/>
              <a:gd name="T101" fmla="*/ 2147483647 h 1550"/>
              <a:gd name="T102" fmla="*/ 2147483647 w 2395"/>
              <a:gd name="T103" fmla="*/ 2147483647 h 1550"/>
              <a:gd name="T104" fmla="*/ 2147483647 w 2395"/>
              <a:gd name="T105" fmla="*/ 2147483647 h 1550"/>
              <a:gd name="T106" fmla="*/ 2147483647 w 2395"/>
              <a:gd name="T107" fmla="*/ 2147483647 h 1550"/>
              <a:gd name="T108" fmla="*/ 2147483647 w 2395"/>
              <a:gd name="T109" fmla="*/ 2147483647 h 1550"/>
              <a:gd name="T110" fmla="*/ 2147483647 w 2395"/>
              <a:gd name="T111" fmla="*/ 2147483647 h 1550"/>
              <a:gd name="T112" fmla="*/ 2147483647 w 2395"/>
              <a:gd name="T113" fmla="*/ 2147483647 h 1550"/>
              <a:gd name="T114" fmla="*/ 2147483647 w 2395"/>
              <a:gd name="T115" fmla="*/ 2147483647 h 1550"/>
              <a:gd name="T116" fmla="*/ 2147483647 w 2395"/>
              <a:gd name="T117" fmla="*/ 2147483647 h 1550"/>
              <a:gd name="T118" fmla="*/ 2147483647 w 2395"/>
              <a:gd name="T119" fmla="*/ 2147483647 h 1550"/>
              <a:gd name="T120" fmla="*/ 2147483647 w 2395"/>
              <a:gd name="T121" fmla="*/ 2147483647 h 15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395" h="1550">
                <a:moveTo>
                  <a:pt x="921" y="1544"/>
                </a:moveTo>
                <a:lnTo>
                  <a:pt x="966" y="1538"/>
                </a:lnTo>
                <a:lnTo>
                  <a:pt x="1008" y="1536"/>
                </a:lnTo>
                <a:lnTo>
                  <a:pt x="1053" y="1536"/>
                </a:lnTo>
                <a:lnTo>
                  <a:pt x="1089" y="1536"/>
                </a:lnTo>
                <a:lnTo>
                  <a:pt x="1129" y="1536"/>
                </a:lnTo>
                <a:lnTo>
                  <a:pt x="1157" y="1535"/>
                </a:lnTo>
                <a:lnTo>
                  <a:pt x="1188" y="1533"/>
                </a:lnTo>
                <a:lnTo>
                  <a:pt x="1206" y="1533"/>
                </a:lnTo>
                <a:lnTo>
                  <a:pt x="1233" y="1534"/>
                </a:lnTo>
                <a:lnTo>
                  <a:pt x="1268" y="1532"/>
                </a:lnTo>
                <a:lnTo>
                  <a:pt x="1289" y="1530"/>
                </a:lnTo>
                <a:lnTo>
                  <a:pt x="1315" y="1527"/>
                </a:lnTo>
                <a:lnTo>
                  <a:pt x="1333" y="1527"/>
                </a:lnTo>
                <a:lnTo>
                  <a:pt x="1357" y="1521"/>
                </a:lnTo>
                <a:lnTo>
                  <a:pt x="1375" y="1516"/>
                </a:lnTo>
                <a:lnTo>
                  <a:pt x="1393" y="1510"/>
                </a:lnTo>
                <a:lnTo>
                  <a:pt x="1417" y="1499"/>
                </a:lnTo>
                <a:lnTo>
                  <a:pt x="1435" y="1494"/>
                </a:lnTo>
                <a:lnTo>
                  <a:pt x="1453" y="1488"/>
                </a:lnTo>
                <a:lnTo>
                  <a:pt x="1471" y="1482"/>
                </a:lnTo>
                <a:lnTo>
                  <a:pt x="1496" y="1472"/>
                </a:lnTo>
                <a:lnTo>
                  <a:pt x="1531" y="1466"/>
                </a:lnTo>
                <a:lnTo>
                  <a:pt x="1556" y="1460"/>
                </a:lnTo>
                <a:lnTo>
                  <a:pt x="1580" y="1449"/>
                </a:lnTo>
                <a:lnTo>
                  <a:pt x="1604" y="1444"/>
                </a:lnTo>
                <a:lnTo>
                  <a:pt x="1628" y="1433"/>
                </a:lnTo>
                <a:lnTo>
                  <a:pt x="1646" y="1427"/>
                </a:lnTo>
                <a:lnTo>
                  <a:pt x="1664" y="1416"/>
                </a:lnTo>
                <a:lnTo>
                  <a:pt x="1683" y="1405"/>
                </a:lnTo>
                <a:lnTo>
                  <a:pt x="1701" y="1394"/>
                </a:lnTo>
                <a:lnTo>
                  <a:pt x="1718" y="1383"/>
                </a:lnTo>
                <a:lnTo>
                  <a:pt x="1743" y="1372"/>
                </a:lnTo>
                <a:lnTo>
                  <a:pt x="1767" y="1356"/>
                </a:lnTo>
                <a:lnTo>
                  <a:pt x="1791" y="1344"/>
                </a:lnTo>
                <a:lnTo>
                  <a:pt x="1809" y="1334"/>
                </a:lnTo>
                <a:lnTo>
                  <a:pt x="1833" y="1328"/>
                </a:lnTo>
                <a:lnTo>
                  <a:pt x="1851" y="1317"/>
                </a:lnTo>
                <a:lnTo>
                  <a:pt x="1876" y="1300"/>
                </a:lnTo>
                <a:lnTo>
                  <a:pt x="1893" y="1289"/>
                </a:lnTo>
                <a:lnTo>
                  <a:pt x="1917" y="1278"/>
                </a:lnTo>
                <a:lnTo>
                  <a:pt x="1942" y="1261"/>
                </a:lnTo>
                <a:lnTo>
                  <a:pt x="1960" y="1245"/>
                </a:lnTo>
                <a:lnTo>
                  <a:pt x="1978" y="1239"/>
                </a:lnTo>
                <a:lnTo>
                  <a:pt x="1996" y="1222"/>
                </a:lnTo>
                <a:lnTo>
                  <a:pt x="2020" y="1206"/>
                </a:lnTo>
                <a:lnTo>
                  <a:pt x="2038" y="1184"/>
                </a:lnTo>
                <a:lnTo>
                  <a:pt x="2057" y="1167"/>
                </a:lnTo>
                <a:lnTo>
                  <a:pt x="2069" y="1151"/>
                </a:lnTo>
                <a:lnTo>
                  <a:pt x="2074" y="1134"/>
                </a:lnTo>
                <a:lnTo>
                  <a:pt x="2086" y="1112"/>
                </a:lnTo>
                <a:lnTo>
                  <a:pt x="2098" y="1095"/>
                </a:lnTo>
                <a:lnTo>
                  <a:pt x="2104" y="1079"/>
                </a:lnTo>
                <a:lnTo>
                  <a:pt x="2117" y="1062"/>
                </a:lnTo>
                <a:lnTo>
                  <a:pt x="2129" y="1046"/>
                </a:lnTo>
                <a:lnTo>
                  <a:pt x="2141" y="1029"/>
                </a:lnTo>
                <a:lnTo>
                  <a:pt x="2159" y="1013"/>
                </a:lnTo>
                <a:lnTo>
                  <a:pt x="2177" y="996"/>
                </a:lnTo>
                <a:lnTo>
                  <a:pt x="2195" y="974"/>
                </a:lnTo>
                <a:lnTo>
                  <a:pt x="2207" y="957"/>
                </a:lnTo>
                <a:lnTo>
                  <a:pt x="2219" y="940"/>
                </a:lnTo>
                <a:lnTo>
                  <a:pt x="2231" y="924"/>
                </a:lnTo>
                <a:lnTo>
                  <a:pt x="2244" y="907"/>
                </a:lnTo>
                <a:lnTo>
                  <a:pt x="2256" y="863"/>
                </a:lnTo>
                <a:lnTo>
                  <a:pt x="2267" y="824"/>
                </a:lnTo>
                <a:lnTo>
                  <a:pt x="2273" y="802"/>
                </a:lnTo>
                <a:lnTo>
                  <a:pt x="2279" y="786"/>
                </a:lnTo>
                <a:lnTo>
                  <a:pt x="2285" y="769"/>
                </a:lnTo>
                <a:lnTo>
                  <a:pt x="2285" y="753"/>
                </a:lnTo>
                <a:lnTo>
                  <a:pt x="2285" y="736"/>
                </a:lnTo>
                <a:lnTo>
                  <a:pt x="2285" y="719"/>
                </a:lnTo>
                <a:lnTo>
                  <a:pt x="2267" y="708"/>
                </a:lnTo>
                <a:lnTo>
                  <a:pt x="2250" y="714"/>
                </a:lnTo>
                <a:lnTo>
                  <a:pt x="2225" y="735"/>
                </a:lnTo>
                <a:lnTo>
                  <a:pt x="2205" y="764"/>
                </a:lnTo>
                <a:lnTo>
                  <a:pt x="2189" y="783"/>
                </a:lnTo>
                <a:lnTo>
                  <a:pt x="2177" y="790"/>
                </a:lnTo>
                <a:lnTo>
                  <a:pt x="2151" y="796"/>
                </a:lnTo>
                <a:lnTo>
                  <a:pt x="2120" y="793"/>
                </a:lnTo>
                <a:lnTo>
                  <a:pt x="2060" y="783"/>
                </a:lnTo>
                <a:lnTo>
                  <a:pt x="2026" y="769"/>
                </a:lnTo>
                <a:lnTo>
                  <a:pt x="1990" y="749"/>
                </a:lnTo>
                <a:lnTo>
                  <a:pt x="1960" y="731"/>
                </a:lnTo>
                <a:lnTo>
                  <a:pt x="1942" y="714"/>
                </a:lnTo>
                <a:lnTo>
                  <a:pt x="1936" y="697"/>
                </a:lnTo>
                <a:lnTo>
                  <a:pt x="1936" y="680"/>
                </a:lnTo>
                <a:lnTo>
                  <a:pt x="1936" y="664"/>
                </a:lnTo>
                <a:lnTo>
                  <a:pt x="1936" y="647"/>
                </a:lnTo>
                <a:lnTo>
                  <a:pt x="1942" y="631"/>
                </a:lnTo>
                <a:lnTo>
                  <a:pt x="1948" y="614"/>
                </a:lnTo>
                <a:lnTo>
                  <a:pt x="1960" y="597"/>
                </a:lnTo>
                <a:lnTo>
                  <a:pt x="1978" y="581"/>
                </a:lnTo>
                <a:lnTo>
                  <a:pt x="1996" y="575"/>
                </a:lnTo>
                <a:lnTo>
                  <a:pt x="2014" y="564"/>
                </a:lnTo>
                <a:lnTo>
                  <a:pt x="2032" y="559"/>
                </a:lnTo>
                <a:lnTo>
                  <a:pt x="2054" y="555"/>
                </a:lnTo>
                <a:lnTo>
                  <a:pt x="2083" y="557"/>
                </a:lnTo>
                <a:lnTo>
                  <a:pt x="2114" y="567"/>
                </a:lnTo>
                <a:lnTo>
                  <a:pt x="2135" y="570"/>
                </a:lnTo>
                <a:lnTo>
                  <a:pt x="2153" y="575"/>
                </a:lnTo>
                <a:lnTo>
                  <a:pt x="2171" y="581"/>
                </a:lnTo>
                <a:lnTo>
                  <a:pt x="2195" y="587"/>
                </a:lnTo>
                <a:lnTo>
                  <a:pt x="2213" y="592"/>
                </a:lnTo>
                <a:lnTo>
                  <a:pt x="2256" y="597"/>
                </a:lnTo>
                <a:lnTo>
                  <a:pt x="2273" y="597"/>
                </a:lnTo>
                <a:lnTo>
                  <a:pt x="2297" y="597"/>
                </a:lnTo>
                <a:lnTo>
                  <a:pt x="2322" y="597"/>
                </a:lnTo>
                <a:lnTo>
                  <a:pt x="2340" y="592"/>
                </a:lnTo>
                <a:lnTo>
                  <a:pt x="2358" y="581"/>
                </a:lnTo>
                <a:lnTo>
                  <a:pt x="2376" y="570"/>
                </a:lnTo>
                <a:lnTo>
                  <a:pt x="2388" y="553"/>
                </a:lnTo>
                <a:lnTo>
                  <a:pt x="2388" y="536"/>
                </a:lnTo>
                <a:lnTo>
                  <a:pt x="2394" y="520"/>
                </a:lnTo>
                <a:lnTo>
                  <a:pt x="2394" y="503"/>
                </a:lnTo>
                <a:lnTo>
                  <a:pt x="2394" y="487"/>
                </a:lnTo>
                <a:lnTo>
                  <a:pt x="2388" y="470"/>
                </a:lnTo>
                <a:lnTo>
                  <a:pt x="2376" y="454"/>
                </a:lnTo>
                <a:lnTo>
                  <a:pt x="2364" y="437"/>
                </a:lnTo>
                <a:lnTo>
                  <a:pt x="2351" y="420"/>
                </a:lnTo>
                <a:lnTo>
                  <a:pt x="2334" y="404"/>
                </a:lnTo>
                <a:lnTo>
                  <a:pt x="2316" y="393"/>
                </a:lnTo>
                <a:lnTo>
                  <a:pt x="2297" y="376"/>
                </a:lnTo>
                <a:lnTo>
                  <a:pt x="2285" y="359"/>
                </a:lnTo>
                <a:lnTo>
                  <a:pt x="2267" y="343"/>
                </a:lnTo>
                <a:lnTo>
                  <a:pt x="2256" y="327"/>
                </a:lnTo>
                <a:lnTo>
                  <a:pt x="2244" y="310"/>
                </a:lnTo>
                <a:lnTo>
                  <a:pt x="2231" y="293"/>
                </a:lnTo>
                <a:lnTo>
                  <a:pt x="2225" y="271"/>
                </a:lnTo>
                <a:lnTo>
                  <a:pt x="2219" y="249"/>
                </a:lnTo>
                <a:lnTo>
                  <a:pt x="2219" y="227"/>
                </a:lnTo>
                <a:lnTo>
                  <a:pt x="2213" y="205"/>
                </a:lnTo>
                <a:lnTo>
                  <a:pt x="2213" y="183"/>
                </a:lnTo>
                <a:lnTo>
                  <a:pt x="2207" y="160"/>
                </a:lnTo>
                <a:lnTo>
                  <a:pt x="2207" y="138"/>
                </a:lnTo>
                <a:lnTo>
                  <a:pt x="2201" y="100"/>
                </a:lnTo>
                <a:lnTo>
                  <a:pt x="2195" y="77"/>
                </a:lnTo>
                <a:lnTo>
                  <a:pt x="2195" y="61"/>
                </a:lnTo>
                <a:lnTo>
                  <a:pt x="2189" y="44"/>
                </a:lnTo>
                <a:lnTo>
                  <a:pt x="2177" y="28"/>
                </a:lnTo>
                <a:lnTo>
                  <a:pt x="2153" y="16"/>
                </a:lnTo>
                <a:lnTo>
                  <a:pt x="2135" y="11"/>
                </a:lnTo>
                <a:lnTo>
                  <a:pt x="2117" y="6"/>
                </a:lnTo>
                <a:lnTo>
                  <a:pt x="2098" y="6"/>
                </a:lnTo>
                <a:lnTo>
                  <a:pt x="2080" y="0"/>
                </a:lnTo>
                <a:lnTo>
                  <a:pt x="2020" y="0"/>
                </a:lnTo>
                <a:lnTo>
                  <a:pt x="1984" y="0"/>
                </a:lnTo>
                <a:lnTo>
                  <a:pt x="1966" y="0"/>
                </a:lnTo>
                <a:lnTo>
                  <a:pt x="1917" y="0"/>
                </a:lnTo>
                <a:lnTo>
                  <a:pt x="1893" y="0"/>
                </a:lnTo>
                <a:lnTo>
                  <a:pt x="1870" y="0"/>
                </a:lnTo>
                <a:lnTo>
                  <a:pt x="1851" y="6"/>
                </a:lnTo>
                <a:lnTo>
                  <a:pt x="1803" y="6"/>
                </a:lnTo>
                <a:lnTo>
                  <a:pt x="1785" y="11"/>
                </a:lnTo>
                <a:lnTo>
                  <a:pt x="1767" y="11"/>
                </a:lnTo>
                <a:lnTo>
                  <a:pt x="1749" y="16"/>
                </a:lnTo>
                <a:lnTo>
                  <a:pt x="1731" y="22"/>
                </a:lnTo>
                <a:lnTo>
                  <a:pt x="1712" y="28"/>
                </a:lnTo>
                <a:lnTo>
                  <a:pt x="1695" y="33"/>
                </a:lnTo>
                <a:lnTo>
                  <a:pt x="1646" y="50"/>
                </a:lnTo>
                <a:lnTo>
                  <a:pt x="1628" y="67"/>
                </a:lnTo>
                <a:lnTo>
                  <a:pt x="1610" y="72"/>
                </a:lnTo>
                <a:lnTo>
                  <a:pt x="1586" y="89"/>
                </a:lnTo>
                <a:lnTo>
                  <a:pt x="1562" y="94"/>
                </a:lnTo>
                <a:lnTo>
                  <a:pt x="1544" y="105"/>
                </a:lnTo>
                <a:lnTo>
                  <a:pt x="1525" y="111"/>
                </a:lnTo>
                <a:lnTo>
                  <a:pt x="1508" y="122"/>
                </a:lnTo>
                <a:lnTo>
                  <a:pt x="1490" y="128"/>
                </a:lnTo>
                <a:lnTo>
                  <a:pt x="1465" y="138"/>
                </a:lnTo>
                <a:lnTo>
                  <a:pt x="1441" y="144"/>
                </a:lnTo>
                <a:lnTo>
                  <a:pt x="1417" y="149"/>
                </a:lnTo>
                <a:lnTo>
                  <a:pt x="1399" y="149"/>
                </a:lnTo>
                <a:lnTo>
                  <a:pt x="1363" y="155"/>
                </a:lnTo>
                <a:lnTo>
                  <a:pt x="1344" y="155"/>
                </a:lnTo>
                <a:lnTo>
                  <a:pt x="1321" y="155"/>
                </a:lnTo>
                <a:lnTo>
                  <a:pt x="1297" y="144"/>
                </a:lnTo>
                <a:lnTo>
                  <a:pt x="1278" y="144"/>
                </a:lnTo>
                <a:lnTo>
                  <a:pt x="1260" y="138"/>
                </a:lnTo>
                <a:lnTo>
                  <a:pt x="1243" y="133"/>
                </a:lnTo>
                <a:lnTo>
                  <a:pt x="1224" y="128"/>
                </a:lnTo>
                <a:lnTo>
                  <a:pt x="1200" y="116"/>
                </a:lnTo>
                <a:lnTo>
                  <a:pt x="1182" y="116"/>
                </a:lnTo>
                <a:lnTo>
                  <a:pt x="1134" y="111"/>
                </a:lnTo>
                <a:lnTo>
                  <a:pt x="1116" y="105"/>
                </a:lnTo>
                <a:lnTo>
                  <a:pt x="1097" y="89"/>
                </a:lnTo>
                <a:lnTo>
                  <a:pt x="1079" y="72"/>
                </a:lnTo>
                <a:lnTo>
                  <a:pt x="1061" y="61"/>
                </a:lnTo>
                <a:lnTo>
                  <a:pt x="1050" y="44"/>
                </a:lnTo>
                <a:lnTo>
                  <a:pt x="1031" y="39"/>
                </a:lnTo>
                <a:lnTo>
                  <a:pt x="1013" y="33"/>
                </a:lnTo>
                <a:lnTo>
                  <a:pt x="995" y="28"/>
                </a:lnTo>
                <a:lnTo>
                  <a:pt x="977" y="22"/>
                </a:lnTo>
                <a:lnTo>
                  <a:pt x="959" y="22"/>
                </a:lnTo>
                <a:lnTo>
                  <a:pt x="941" y="22"/>
                </a:lnTo>
                <a:lnTo>
                  <a:pt x="892" y="16"/>
                </a:lnTo>
                <a:lnTo>
                  <a:pt x="875" y="16"/>
                </a:lnTo>
                <a:lnTo>
                  <a:pt x="857" y="11"/>
                </a:lnTo>
                <a:lnTo>
                  <a:pt x="820" y="11"/>
                </a:lnTo>
                <a:lnTo>
                  <a:pt x="772" y="6"/>
                </a:lnTo>
                <a:lnTo>
                  <a:pt x="754" y="6"/>
                </a:lnTo>
                <a:lnTo>
                  <a:pt x="699" y="6"/>
                </a:lnTo>
                <a:lnTo>
                  <a:pt x="663" y="6"/>
                </a:lnTo>
                <a:lnTo>
                  <a:pt x="645" y="6"/>
                </a:lnTo>
                <a:lnTo>
                  <a:pt x="591" y="6"/>
                </a:lnTo>
                <a:lnTo>
                  <a:pt x="573" y="6"/>
                </a:lnTo>
                <a:lnTo>
                  <a:pt x="530" y="16"/>
                </a:lnTo>
                <a:lnTo>
                  <a:pt x="506" y="22"/>
                </a:lnTo>
                <a:lnTo>
                  <a:pt x="489" y="33"/>
                </a:lnTo>
                <a:lnTo>
                  <a:pt x="464" y="44"/>
                </a:lnTo>
                <a:lnTo>
                  <a:pt x="440" y="50"/>
                </a:lnTo>
                <a:lnTo>
                  <a:pt x="422" y="61"/>
                </a:lnTo>
                <a:lnTo>
                  <a:pt x="380" y="67"/>
                </a:lnTo>
                <a:lnTo>
                  <a:pt x="362" y="72"/>
                </a:lnTo>
                <a:lnTo>
                  <a:pt x="344" y="77"/>
                </a:lnTo>
                <a:lnTo>
                  <a:pt x="283" y="89"/>
                </a:lnTo>
                <a:lnTo>
                  <a:pt x="247" y="94"/>
                </a:lnTo>
                <a:lnTo>
                  <a:pt x="223" y="111"/>
                </a:lnTo>
                <a:lnTo>
                  <a:pt x="205" y="122"/>
                </a:lnTo>
                <a:lnTo>
                  <a:pt x="193" y="138"/>
                </a:lnTo>
                <a:lnTo>
                  <a:pt x="169" y="183"/>
                </a:lnTo>
                <a:lnTo>
                  <a:pt x="157" y="215"/>
                </a:lnTo>
                <a:lnTo>
                  <a:pt x="144" y="238"/>
                </a:lnTo>
                <a:lnTo>
                  <a:pt x="138" y="254"/>
                </a:lnTo>
                <a:lnTo>
                  <a:pt x="127" y="271"/>
                </a:lnTo>
                <a:lnTo>
                  <a:pt x="115" y="293"/>
                </a:lnTo>
                <a:lnTo>
                  <a:pt x="109" y="315"/>
                </a:lnTo>
                <a:lnTo>
                  <a:pt x="97" y="337"/>
                </a:lnTo>
                <a:lnTo>
                  <a:pt x="90" y="354"/>
                </a:lnTo>
                <a:lnTo>
                  <a:pt x="84" y="371"/>
                </a:lnTo>
                <a:lnTo>
                  <a:pt x="72" y="393"/>
                </a:lnTo>
                <a:lnTo>
                  <a:pt x="66" y="410"/>
                </a:lnTo>
                <a:lnTo>
                  <a:pt x="60" y="426"/>
                </a:lnTo>
                <a:lnTo>
                  <a:pt x="54" y="448"/>
                </a:lnTo>
                <a:lnTo>
                  <a:pt x="48" y="465"/>
                </a:lnTo>
                <a:lnTo>
                  <a:pt x="43" y="481"/>
                </a:lnTo>
                <a:lnTo>
                  <a:pt x="36" y="498"/>
                </a:lnTo>
                <a:lnTo>
                  <a:pt x="24" y="514"/>
                </a:lnTo>
                <a:lnTo>
                  <a:pt x="18" y="536"/>
                </a:lnTo>
                <a:lnTo>
                  <a:pt x="12" y="553"/>
                </a:lnTo>
                <a:lnTo>
                  <a:pt x="6" y="570"/>
                </a:lnTo>
                <a:lnTo>
                  <a:pt x="6" y="587"/>
                </a:lnTo>
                <a:lnTo>
                  <a:pt x="0" y="603"/>
                </a:lnTo>
                <a:lnTo>
                  <a:pt x="0" y="619"/>
                </a:lnTo>
                <a:lnTo>
                  <a:pt x="0" y="642"/>
                </a:lnTo>
                <a:lnTo>
                  <a:pt x="0" y="658"/>
                </a:lnTo>
                <a:lnTo>
                  <a:pt x="0" y="680"/>
                </a:lnTo>
                <a:lnTo>
                  <a:pt x="6" y="703"/>
                </a:lnTo>
                <a:lnTo>
                  <a:pt x="6" y="736"/>
                </a:lnTo>
                <a:lnTo>
                  <a:pt x="6" y="753"/>
                </a:lnTo>
                <a:lnTo>
                  <a:pt x="6" y="769"/>
                </a:lnTo>
                <a:lnTo>
                  <a:pt x="6" y="786"/>
                </a:lnTo>
                <a:lnTo>
                  <a:pt x="12" y="802"/>
                </a:lnTo>
                <a:lnTo>
                  <a:pt x="12" y="824"/>
                </a:lnTo>
                <a:lnTo>
                  <a:pt x="18" y="846"/>
                </a:lnTo>
                <a:lnTo>
                  <a:pt x="18" y="869"/>
                </a:lnTo>
                <a:lnTo>
                  <a:pt x="24" y="913"/>
                </a:lnTo>
                <a:lnTo>
                  <a:pt x="24" y="957"/>
                </a:lnTo>
                <a:lnTo>
                  <a:pt x="30" y="1001"/>
                </a:lnTo>
                <a:lnTo>
                  <a:pt x="30" y="1035"/>
                </a:lnTo>
                <a:lnTo>
                  <a:pt x="36" y="1068"/>
                </a:lnTo>
                <a:lnTo>
                  <a:pt x="36" y="1112"/>
                </a:lnTo>
                <a:lnTo>
                  <a:pt x="43" y="1134"/>
                </a:lnTo>
                <a:lnTo>
                  <a:pt x="43" y="1151"/>
                </a:lnTo>
                <a:lnTo>
                  <a:pt x="48" y="1167"/>
                </a:lnTo>
                <a:lnTo>
                  <a:pt x="48" y="1184"/>
                </a:lnTo>
                <a:lnTo>
                  <a:pt x="60" y="1200"/>
                </a:lnTo>
                <a:lnTo>
                  <a:pt x="66" y="1217"/>
                </a:lnTo>
                <a:lnTo>
                  <a:pt x="78" y="1234"/>
                </a:lnTo>
                <a:lnTo>
                  <a:pt x="97" y="1245"/>
                </a:lnTo>
                <a:lnTo>
                  <a:pt x="109" y="1261"/>
                </a:lnTo>
                <a:lnTo>
                  <a:pt x="121" y="1278"/>
                </a:lnTo>
                <a:lnTo>
                  <a:pt x="138" y="1300"/>
                </a:lnTo>
                <a:lnTo>
                  <a:pt x="157" y="1317"/>
                </a:lnTo>
                <a:lnTo>
                  <a:pt x="169" y="1334"/>
                </a:lnTo>
                <a:lnTo>
                  <a:pt x="187" y="1350"/>
                </a:lnTo>
                <a:lnTo>
                  <a:pt x="205" y="1366"/>
                </a:lnTo>
                <a:lnTo>
                  <a:pt x="217" y="1383"/>
                </a:lnTo>
                <a:lnTo>
                  <a:pt x="235" y="1394"/>
                </a:lnTo>
                <a:lnTo>
                  <a:pt x="253" y="1400"/>
                </a:lnTo>
                <a:lnTo>
                  <a:pt x="271" y="1416"/>
                </a:lnTo>
                <a:lnTo>
                  <a:pt x="296" y="1427"/>
                </a:lnTo>
                <a:lnTo>
                  <a:pt x="314" y="1433"/>
                </a:lnTo>
                <a:lnTo>
                  <a:pt x="362" y="1444"/>
                </a:lnTo>
                <a:lnTo>
                  <a:pt x="386" y="1444"/>
                </a:lnTo>
                <a:lnTo>
                  <a:pt x="404" y="1449"/>
                </a:lnTo>
                <a:lnTo>
                  <a:pt x="440" y="1449"/>
                </a:lnTo>
                <a:lnTo>
                  <a:pt x="464" y="1455"/>
                </a:lnTo>
                <a:lnTo>
                  <a:pt x="483" y="1460"/>
                </a:lnTo>
                <a:lnTo>
                  <a:pt x="506" y="1460"/>
                </a:lnTo>
                <a:lnTo>
                  <a:pt x="524" y="1466"/>
                </a:lnTo>
                <a:lnTo>
                  <a:pt x="543" y="1472"/>
                </a:lnTo>
                <a:lnTo>
                  <a:pt x="591" y="1477"/>
                </a:lnTo>
                <a:lnTo>
                  <a:pt x="609" y="1482"/>
                </a:lnTo>
                <a:lnTo>
                  <a:pt x="633" y="1488"/>
                </a:lnTo>
                <a:lnTo>
                  <a:pt x="651" y="1494"/>
                </a:lnTo>
                <a:lnTo>
                  <a:pt x="670" y="1499"/>
                </a:lnTo>
                <a:lnTo>
                  <a:pt x="717" y="1510"/>
                </a:lnTo>
                <a:lnTo>
                  <a:pt x="742" y="1521"/>
                </a:lnTo>
                <a:lnTo>
                  <a:pt x="778" y="1527"/>
                </a:lnTo>
                <a:lnTo>
                  <a:pt x="796" y="1533"/>
                </a:lnTo>
                <a:lnTo>
                  <a:pt x="814" y="1538"/>
                </a:lnTo>
                <a:lnTo>
                  <a:pt x="832" y="1538"/>
                </a:lnTo>
                <a:lnTo>
                  <a:pt x="850" y="1538"/>
                </a:lnTo>
                <a:lnTo>
                  <a:pt x="869" y="1543"/>
                </a:lnTo>
                <a:lnTo>
                  <a:pt x="886" y="1549"/>
                </a:lnTo>
                <a:lnTo>
                  <a:pt x="904" y="1549"/>
                </a:lnTo>
                <a:lnTo>
                  <a:pt x="923" y="1543"/>
                </a:lnTo>
              </a:path>
            </a:pathLst>
          </a:custGeom>
          <a:gradFill rotWithShape="0">
            <a:gsLst>
              <a:gs pos="0">
                <a:srgbClr val="A5A5A5"/>
              </a:gs>
              <a:gs pos="50000">
                <a:srgbClr val="CECECE"/>
              </a:gs>
              <a:gs pos="100000">
                <a:srgbClr val="A5A5A5"/>
              </a:gs>
            </a:gsLst>
            <a:lin ang="2700000" scaled="1"/>
          </a:gradFill>
          <a:ln w="25400" cap="rnd" cmpd="sng">
            <a:solidFill>
              <a:srgbClr val="00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0" name="Oval 145"/>
          <p:cNvSpPr>
            <a:spLocks noChangeArrowheads="1"/>
          </p:cNvSpPr>
          <p:nvPr/>
        </p:nvSpPr>
        <p:spPr bwMode="auto">
          <a:xfrm>
            <a:off x="2216150" y="4176713"/>
            <a:ext cx="501650" cy="373062"/>
          </a:xfrm>
          <a:prstGeom prst="ellipse">
            <a:avLst/>
          </a:prstGeom>
          <a:solidFill>
            <a:srgbClr val="FCD1C1"/>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1" name="Oval 146"/>
          <p:cNvSpPr>
            <a:spLocks noChangeArrowheads="1"/>
          </p:cNvSpPr>
          <p:nvPr/>
        </p:nvSpPr>
        <p:spPr bwMode="auto">
          <a:xfrm>
            <a:off x="2373313" y="4351338"/>
            <a:ext cx="49212" cy="85725"/>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2" name="Oval 147"/>
          <p:cNvSpPr>
            <a:spLocks noChangeArrowheads="1"/>
          </p:cNvSpPr>
          <p:nvPr/>
        </p:nvSpPr>
        <p:spPr bwMode="auto">
          <a:xfrm>
            <a:off x="2489200" y="4259263"/>
            <a:ext cx="49213" cy="88900"/>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3" name="Freeform 148"/>
          <p:cNvSpPr>
            <a:spLocks/>
          </p:cNvSpPr>
          <p:nvPr/>
        </p:nvSpPr>
        <p:spPr bwMode="auto">
          <a:xfrm>
            <a:off x="512763" y="3933825"/>
            <a:ext cx="1258887" cy="2147888"/>
          </a:xfrm>
          <a:custGeom>
            <a:avLst/>
            <a:gdLst>
              <a:gd name="T0" fmla="*/ 2147483647 w 864"/>
              <a:gd name="T1" fmla="*/ 2147483647 h 1299"/>
              <a:gd name="T2" fmla="*/ 2147483647 w 864"/>
              <a:gd name="T3" fmla="*/ 2147483647 h 1299"/>
              <a:gd name="T4" fmla="*/ 2147483647 w 864"/>
              <a:gd name="T5" fmla="*/ 2147483647 h 1299"/>
              <a:gd name="T6" fmla="*/ 2147483647 w 864"/>
              <a:gd name="T7" fmla="*/ 2147483647 h 1299"/>
              <a:gd name="T8" fmla="*/ 2147483647 w 864"/>
              <a:gd name="T9" fmla="*/ 2147483647 h 1299"/>
              <a:gd name="T10" fmla="*/ 2147483647 w 864"/>
              <a:gd name="T11" fmla="*/ 2147483647 h 1299"/>
              <a:gd name="T12" fmla="*/ 2147483647 w 864"/>
              <a:gd name="T13" fmla="*/ 2147483647 h 1299"/>
              <a:gd name="T14" fmla="*/ 2147483647 w 864"/>
              <a:gd name="T15" fmla="*/ 2147483647 h 1299"/>
              <a:gd name="T16" fmla="*/ 2147483647 w 864"/>
              <a:gd name="T17" fmla="*/ 2147483647 h 1299"/>
              <a:gd name="T18" fmla="*/ 2147483647 w 864"/>
              <a:gd name="T19" fmla="*/ 2147483647 h 1299"/>
              <a:gd name="T20" fmla="*/ 2147483647 w 864"/>
              <a:gd name="T21" fmla="*/ 0 h 1299"/>
              <a:gd name="T22" fmla="*/ 2147483647 w 864"/>
              <a:gd name="T23" fmla="*/ 2147483647 h 1299"/>
              <a:gd name="T24" fmla="*/ 2147483647 w 864"/>
              <a:gd name="T25" fmla="*/ 2147483647 h 1299"/>
              <a:gd name="T26" fmla="*/ 2147483647 w 864"/>
              <a:gd name="T27" fmla="*/ 2147483647 h 1299"/>
              <a:gd name="T28" fmla="*/ 2147483647 w 864"/>
              <a:gd name="T29" fmla="*/ 2147483647 h 1299"/>
              <a:gd name="T30" fmla="*/ 2147483647 w 864"/>
              <a:gd name="T31" fmla="*/ 2147483647 h 1299"/>
              <a:gd name="T32" fmla="*/ 2147483647 w 864"/>
              <a:gd name="T33" fmla="*/ 2147483647 h 1299"/>
              <a:gd name="T34" fmla="*/ 2147483647 w 864"/>
              <a:gd name="T35" fmla="*/ 2147483647 h 1299"/>
              <a:gd name="T36" fmla="*/ 2147483647 w 864"/>
              <a:gd name="T37" fmla="*/ 2147483647 h 1299"/>
              <a:gd name="T38" fmla="*/ 2147483647 w 864"/>
              <a:gd name="T39" fmla="*/ 2147483647 h 1299"/>
              <a:gd name="T40" fmla="*/ 2147483647 w 864"/>
              <a:gd name="T41" fmla="*/ 2147483647 h 1299"/>
              <a:gd name="T42" fmla="*/ 2147483647 w 864"/>
              <a:gd name="T43" fmla="*/ 2147483647 h 1299"/>
              <a:gd name="T44" fmla="*/ 2147483647 w 864"/>
              <a:gd name="T45" fmla="*/ 2147483647 h 1299"/>
              <a:gd name="T46" fmla="*/ 2147483647 w 864"/>
              <a:gd name="T47" fmla="*/ 2147483647 h 1299"/>
              <a:gd name="T48" fmla="*/ 2147483647 w 864"/>
              <a:gd name="T49" fmla="*/ 2147483647 h 1299"/>
              <a:gd name="T50" fmla="*/ 2147483647 w 864"/>
              <a:gd name="T51" fmla="*/ 2147483647 h 1299"/>
              <a:gd name="T52" fmla="*/ 2147483647 w 864"/>
              <a:gd name="T53" fmla="*/ 2147483647 h 1299"/>
              <a:gd name="T54" fmla="*/ 2147483647 w 864"/>
              <a:gd name="T55" fmla="*/ 2147483647 h 1299"/>
              <a:gd name="T56" fmla="*/ 2147483647 w 864"/>
              <a:gd name="T57" fmla="*/ 2147483647 h 1299"/>
              <a:gd name="T58" fmla="*/ 2147483647 w 864"/>
              <a:gd name="T59" fmla="*/ 2147483647 h 1299"/>
              <a:gd name="T60" fmla="*/ 2147483647 w 864"/>
              <a:gd name="T61" fmla="*/ 2147483647 h 1299"/>
              <a:gd name="T62" fmla="*/ 2147483647 w 864"/>
              <a:gd name="T63" fmla="*/ 2147483647 h 1299"/>
              <a:gd name="T64" fmla="*/ 2147483647 w 864"/>
              <a:gd name="T65" fmla="*/ 2147483647 h 1299"/>
              <a:gd name="T66" fmla="*/ 2147483647 w 864"/>
              <a:gd name="T67" fmla="*/ 2147483647 h 1299"/>
              <a:gd name="T68" fmla="*/ 2147483647 w 864"/>
              <a:gd name="T69" fmla="*/ 2147483647 h 1299"/>
              <a:gd name="T70" fmla="*/ 2147483647 w 864"/>
              <a:gd name="T71" fmla="*/ 2147483647 h 1299"/>
              <a:gd name="T72" fmla="*/ 2147483647 w 864"/>
              <a:gd name="T73" fmla="*/ 2147483647 h 1299"/>
              <a:gd name="T74" fmla="*/ 2147483647 w 864"/>
              <a:gd name="T75" fmla="*/ 2147483647 h 1299"/>
              <a:gd name="T76" fmla="*/ 2147483647 w 864"/>
              <a:gd name="T77" fmla="*/ 2147483647 h 1299"/>
              <a:gd name="T78" fmla="*/ 2147483647 w 864"/>
              <a:gd name="T79" fmla="*/ 2147483647 h 1299"/>
              <a:gd name="T80" fmla="*/ 2147483647 w 864"/>
              <a:gd name="T81" fmla="*/ 2147483647 h 1299"/>
              <a:gd name="T82" fmla="*/ 2147483647 w 864"/>
              <a:gd name="T83" fmla="*/ 2147483647 h 1299"/>
              <a:gd name="T84" fmla="*/ 2147483647 w 864"/>
              <a:gd name="T85" fmla="*/ 2147483647 h 1299"/>
              <a:gd name="T86" fmla="*/ 2147483647 w 864"/>
              <a:gd name="T87" fmla="*/ 2147483647 h 1299"/>
              <a:gd name="T88" fmla="*/ 2147483647 w 864"/>
              <a:gd name="T89" fmla="*/ 2147483647 h 1299"/>
              <a:gd name="T90" fmla="*/ 2147483647 w 864"/>
              <a:gd name="T91" fmla="*/ 2147483647 h 1299"/>
              <a:gd name="T92" fmla="*/ 2147483647 w 864"/>
              <a:gd name="T93" fmla="*/ 2147483647 h 1299"/>
              <a:gd name="T94" fmla="*/ 2147483647 w 864"/>
              <a:gd name="T95" fmla="*/ 2147483647 h 1299"/>
              <a:gd name="T96" fmla="*/ 2147483647 w 864"/>
              <a:gd name="T97" fmla="*/ 2147483647 h 1299"/>
              <a:gd name="T98" fmla="*/ 2147483647 w 864"/>
              <a:gd name="T99" fmla="*/ 2147483647 h 1299"/>
              <a:gd name="T100" fmla="*/ 2147483647 w 864"/>
              <a:gd name="T101" fmla="*/ 2147483647 h 1299"/>
              <a:gd name="T102" fmla="*/ 2147483647 w 864"/>
              <a:gd name="T103" fmla="*/ 2147483647 h 1299"/>
              <a:gd name="T104" fmla="*/ 2147483647 w 864"/>
              <a:gd name="T105" fmla="*/ 2147483647 h 12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64" h="1299">
                <a:moveTo>
                  <a:pt x="508" y="365"/>
                </a:moveTo>
                <a:lnTo>
                  <a:pt x="520" y="381"/>
                </a:lnTo>
                <a:lnTo>
                  <a:pt x="533" y="398"/>
                </a:lnTo>
                <a:lnTo>
                  <a:pt x="533" y="414"/>
                </a:lnTo>
                <a:lnTo>
                  <a:pt x="533" y="431"/>
                </a:lnTo>
                <a:lnTo>
                  <a:pt x="539" y="447"/>
                </a:lnTo>
                <a:lnTo>
                  <a:pt x="552" y="464"/>
                </a:lnTo>
                <a:lnTo>
                  <a:pt x="565" y="481"/>
                </a:lnTo>
                <a:lnTo>
                  <a:pt x="577" y="497"/>
                </a:lnTo>
                <a:lnTo>
                  <a:pt x="596" y="514"/>
                </a:lnTo>
                <a:lnTo>
                  <a:pt x="616" y="525"/>
                </a:lnTo>
                <a:lnTo>
                  <a:pt x="673" y="536"/>
                </a:lnTo>
                <a:lnTo>
                  <a:pt x="692" y="541"/>
                </a:lnTo>
                <a:lnTo>
                  <a:pt x="736" y="541"/>
                </a:lnTo>
                <a:lnTo>
                  <a:pt x="755" y="541"/>
                </a:lnTo>
                <a:lnTo>
                  <a:pt x="774" y="536"/>
                </a:lnTo>
                <a:lnTo>
                  <a:pt x="793" y="530"/>
                </a:lnTo>
                <a:lnTo>
                  <a:pt x="812" y="514"/>
                </a:lnTo>
                <a:lnTo>
                  <a:pt x="831" y="503"/>
                </a:lnTo>
                <a:lnTo>
                  <a:pt x="838" y="486"/>
                </a:lnTo>
                <a:lnTo>
                  <a:pt x="850" y="469"/>
                </a:lnTo>
                <a:lnTo>
                  <a:pt x="857" y="453"/>
                </a:lnTo>
                <a:lnTo>
                  <a:pt x="857" y="436"/>
                </a:lnTo>
                <a:lnTo>
                  <a:pt x="863" y="420"/>
                </a:lnTo>
                <a:lnTo>
                  <a:pt x="863" y="403"/>
                </a:lnTo>
                <a:lnTo>
                  <a:pt x="863" y="387"/>
                </a:lnTo>
                <a:lnTo>
                  <a:pt x="863" y="370"/>
                </a:lnTo>
                <a:lnTo>
                  <a:pt x="863" y="353"/>
                </a:lnTo>
                <a:lnTo>
                  <a:pt x="863" y="337"/>
                </a:lnTo>
                <a:lnTo>
                  <a:pt x="850" y="315"/>
                </a:lnTo>
                <a:lnTo>
                  <a:pt x="850" y="298"/>
                </a:lnTo>
                <a:lnTo>
                  <a:pt x="844" y="282"/>
                </a:lnTo>
                <a:lnTo>
                  <a:pt x="844" y="265"/>
                </a:lnTo>
                <a:lnTo>
                  <a:pt x="838" y="249"/>
                </a:lnTo>
                <a:lnTo>
                  <a:pt x="831" y="232"/>
                </a:lnTo>
                <a:lnTo>
                  <a:pt x="825" y="215"/>
                </a:lnTo>
                <a:lnTo>
                  <a:pt x="825" y="199"/>
                </a:lnTo>
                <a:lnTo>
                  <a:pt x="819" y="182"/>
                </a:lnTo>
                <a:lnTo>
                  <a:pt x="812" y="160"/>
                </a:lnTo>
                <a:lnTo>
                  <a:pt x="806" y="144"/>
                </a:lnTo>
                <a:lnTo>
                  <a:pt x="800" y="127"/>
                </a:lnTo>
                <a:lnTo>
                  <a:pt x="787" y="110"/>
                </a:lnTo>
                <a:lnTo>
                  <a:pt x="768" y="99"/>
                </a:lnTo>
                <a:lnTo>
                  <a:pt x="749" y="83"/>
                </a:lnTo>
                <a:lnTo>
                  <a:pt x="730" y="72"/>
                </a:lnTo>
                <a:lnTo>
                  <a:pt x="711" y="61"/>
                </a:lnTo>
                <a:lnTo>
                  <a:pt x="692" y="55"/>
                </a:lnTo>
                <a:lnTo>
                  <a:pt x="673" y="50"/>
                </a:lnTo>
                <a:lnTo>
                  <a:pt x="654" y="44"/>
                </a:lnTo>
                <a:lnTo>
                  <a:pt x="635" y="39"/>
                </a:lnTo>
                <a:lnTo>
                  <a:pt x="616" y="28"/>
                </a:lnTo>
                <a:lnTo>
                  <a:pt x="596" y="22"/>
                </a:lnTo>
                <a:lnTo>
                  <a:pt x="577" y="17"/>
                </a:lnTo>
                <a:lnTo>
                  <a:pt x="558" y="6"/>
                </a:lnTo>
                <a:lnTo>
                  <a:pt x="539" y="0"/>
                </a:lnTo>
                <a:lnTo>
                  <a:pt x="520" y="0"/>
                </a:lnTo>
                <a:lnTo>
                  <a:pt x="470" y="0"/>
                </a:lnTo>
                <a:lnTo>
                  <a:pt x="451" y="0"/>
                </a:lnTo>
                <a:lnTo>
                  <a:pt x="425" y="6"/>
                </a:lnTo>
                <a:lnTo>
                  <a:pt x="406" y="17"/>
                </a:lnTo>
                <a:lnTo>
                  <a:pt x="387" y="22"/>
                </a:lnTo>
                <a:lnTo>
                  <a:pt x="374" y="39"/>
                </a:lnTo>
                <a:lnTo>
                  <a:pt x="355" y="44"/>
                </a:lnTo>
                <a:lnTo>
                  <a:pt x="336" y="61"/>
                </a:lnTo>
                <a:lnTo>
                  <a:pt x="317" y="66"/>
                </a:lnTo>
                <a:lnTo>
                  <a:pt x="298" y="77"/>
                </a:lnTo>
                <a:lnTo>
                  <a:pt x="279" y="83"/>
                </a:lnTo>
                <a:lnTo>
                  <a:pt x="254" y="88"/>
                </a:lnTo>
                <a:lnTo>
                  <a:pt x="235" y="99"/>
                </a:lnTo>
                <a:lnTo>
                  <a:pt x="216" y="116"/>
                </a:lnTo>
                <a:lnTo>
                  <a:pt x="197" y="127"/>
                </a:lnTo>
                <a:lnTo>
                  <a:pt x="178" y="133"/>
                </a:lnTo>
                <a:lnTo>
                  <a:pt x="159" y="149"/>
                </a:lnTo>
                <a:lnTo>
                  <a:pt x="133" y="160"/>
                </a:lnTo>
                <a:lnTo>
                  <a:pt x="114" y="171"/>
                </a:lnTo>
                <a:lnTo>
                  <a:pt x="95" y="182"/>
                </a:lnTo>
                <a:lnTo>
                  <a:pt x="76" y="193"/>
                </a:lnTo>
                <a:lnTo>
                  <a:pt x="57" y="210"/>
                </a:lnTo>
                <a:lnTo>
                  <a:pt x="44" y="226"/>
                </a:lnTo>
                <a:lnTo>
                  <a:pt x="32" y="243"/>
                </a:lnTo>
                <a:lnTo>
                  <a:pt x="25" y="260"/>
                </a:lnTo>
                <a:lnTo>
                  <a:pt x="19" y="276"/>
                </a:lnTo>
                <a:lnTo>
                  <a:pt x="13" y="293"/>
                </a:lnTo>
                <a:lnTo>
                  <a:pt x="13" y="309"/>
                </a:lnTo>
                <a:lnTo>
                  <a:pt x="6" y="326"/>
                </a:lnTo>
                <a:lnTo>
                  <a:pt x="0" y="342"/>
                </a:lnTo>
                <a:lnTo>
                  <a:pt x="0" y="359"/>
                </a:lnTo>
                <a:lnTo>
                  <a:pt x="0" y="376"/>
                </a:lnTo>
                <a:lnTo>
                  <a:pt x="0" y="392"/>
                </a:lnTo>
                <a:lnTo>
                  <a:pt x="6" y="409"/>
                </a:lnTo>
                <a:lnTo>
                  <a:pt x="6" y="425"/>
                </a:lnTo>
                <a:lnTo>
                  <a:pt x="6" y="442"/>
                </a:lnTo>
                <a:lnTo>
                  <a:pt x="6" y="458"/>
                </a:lnTo>
                <a:lnTo>
                  <a:pt x="6" y="475"/>
                </a:lnTo>
                <a:lnTo>
                  <a:pt x="6" y="492"/>
                </a:lnTo>
                <a:lnTo>
                  <a:pt x="13" y="508"/>
                </a:lnTo>
                <a:lnTo>
                  <a:pt x="19" y="525"/>
                </a:lnTo>
                <a:lnTo>
                  <a:pt x="25" y="541"/>
                </a:lnTo>
                <a:lnTo>
                  <a:pt x="25" y="558"/>
                </a:lnTo>
                <a:lnTo>
                  <a:pt x="32" y="574"/>
                </a:lnTo>
                <a:lnTo>
                  <a:pt x="38" y="591"/>
                </a:lnTo>
                <a:lnTo>
                  <a:pt x="44" y="613"/>
                </a:lnTo>
                <a:lnTo>
                  <a:pt x="57" y="630"/>
                </a:lnTo>
                <a:lnTo>
                  <a:pt x="57" y="646"/>
                </a:lnTo>
                <a:lnTo>
                  <a:pt x="63" y="663"/>
                </a:lnTo>
                <a:lnTo>
                  <a:pt x="63" y="679"/>
                </a:lnTo>
                <a:lnTo>
                  <a:pt x="63" y="696"/>
                </a:lnTo>
                <a:lnTo>
                  <a:pt x="63" y="713"/>
                </a:lnTo>
                <a:lnTo>
                  <a:pt x="63" y="729"/>
                </a:lnTo>
                <a:lnTo>
                  <a:pt x="63" y="746"/>
                </a:lnTo>
                <a:lnTo>
                  <a:pt x="63" y="762"/>
                </a:lnTo>
                <a:lnTo>
                  <a:pt x="63" y="779"/>
                </a:lnTo>
                <a:lnTo>
                  <a:pt x="63" y="795"/>
                </a:lnTo>
                <a:lnTo>
                  <a:pt x="57" y="817"/>
                </a:lnTo>
                <a:lnTo>
                  <a:pt x="57" y="834"/>
                </a:lnTo>
                <a:lnTo>
                  <a:pt x="57" y="851"/>
                </a:lnTo>
                <a:lnTo>
                  <a:pt x="57" y="867"/>
                </a:lnTo>
                <a:lnTo>
                  <a:pt x="57" y="884"/>
                </a:lnTo>
                <a:lnTo>
                  <a:pt x="57" y="900"/>
                </a:lnTo>
                <a:lnTo>
                  <a:pt x="63" y="917"/>
                </a:lnTo>
                <a:lnTo>
                  <a:pt x="70" y="933"/>
                </a:lnTo>
                <a:lnTo>
                  <a:pt x="70" y="950"/>
                </a:lnTo>
                <a:lnTo>
                  <a:pt x="76" y="967"/>
                </a:lnTo>
                <a:lnTo>
                  <a:pt x="76" y="983"/>
                </a:lnTo>
                <a:lnTo>
                  <a:pt x="82" y="1000"/>
                </a:lnTo>
                <a:lnTo>
                  <a:pt x="82" y="1016"/>
                </a:lnTo>
                <a:lnTo>
                  <a:pt x="89" y="1033"/>
                </a:lnTo>
                <a:lnTo>
                  <a:pt x="89" y="1049"/>
                </a:lnTo>
                <a:lnTo>
                  <a:pt x="95" y="1066"/>
                </a:lnTo>
                <a:lnTo>
                  <a:pt x="102" y="1083"/>
                </a:lnTo>
                <a:lnTo>
                  <a:pt x="108" y="1099"/>
                </a:lnTo>
                <a:lnTo>
                  <a:pt x="121" y="1121"/>
                </a:lnTo>
                <a:lnTo>
                  <a:pt x="133" y="1138"/>
                </a:lnTo>
                <a:lnTo>
                  <a:pt x="152" y="1160"/>
                </a:lnTo>
                <a:lnTo>
                  <a:pt x="171" y="1176"/>
                </a:lnTo>
                <a:lnTo>
                  <a:pt x="190" y="1193"/>
                </a:lnTo>
                <a:lnTo>
                  <a:pt x="216" y="1210"/>
                </a:lnTo>
                <a:lnTo>
                  <a:pt x="235" y="1221"/>
                </a:lnTo>
                <a:lnTo>
                  <a:pt x="260" y="1237"/>
                </a:lnTo>
                <a:lnTo>
                  <a:pt x="279" y="1248"/>
                </a:lnTo>
                <a:lnTo>
                  <a:pt x="305" y="1259"/>
                </a:lnTo>
                <a:lnTo>
                  <a:pt x="330" y="1276"/>
                </a:lnTo>
                <a:lnTo>
                  <a:pt x="349" y="1281"/>
                </a:lnTo>
                <a:lnTo>
                  <a:pt x="374" y="1292"/>
                </a:lnTo>
                <a:lnTo>
                  <a:pt x="393" y="1292"/>
                </a:lnTo>
                <a:lnTo>
                  <a:pt x="412" y="1298"/>
                </a:lnTo>
                <a:lnTo>
                  <a:pt x="432" y="1298"/>
                </a:lnTo>
                <a:lnTo>
                  <a:pt x="457" y="1298"/>
                </a:lnTo>
                <a:lnTo>
                  <a:pt x="476" y="1298"/>
                </a:lnTo>
                <a:lnTo>
                  <a:pt x="495" y="1287"/>
                </a:lnTo>
                <a:lnTo>
                  <a:pt x="514" y="1287"/>
                </a:lnTo>
                <a:lnTo>
                  <a:pt x="533" y="1281"/>
                </a:lnTo>
                <a:lnTo>
                  <a:pt x="552" y="1276"/>
                </a:lnTo>
                <a:lnTo>
                  <a:pt x="571" y="1270"/>
                </a:lnTo>
                <a:lnTo>
                  <a:pt x="590" y="1259"/>
                </a:lnTo>
                <a:lnTo>
                  <a:pt x="609" y="1254"/>
                </a:lnTo>
                <a:lnTo>
                  <a:pt x="628" y="1237"/>
                </a:lnTo>
                <a:lnTo>
                  <a:pt x="647" y="1221"/>
                </a:lnTo>
                <a:lnTo>
                  <a:pt x="666" y="1199"/>
                </a:lnTo>
                <a:lnTo>
                  <a:pt x="685" y="1176"/>
                </a:lnTo>
                <a:lnTo>
                  <a:pt x="698" y="1154"/>
                </a:lnTo>
                <a:lnTo>
                  <a:pt x="704" y="1138"/>
                </a:lnTo>
                <a:lnTo>
                  <a:pt x="711" y="1116"/>
                </a:lnTo>
                <a:lnTo>
                  <a:pt x="717" y="1094"/>
                </a:lnTo>
                <a:lnTo>
                  <a:pt x="717" y="1072"/>
                </a:lnTo>
                <a:lnTo>
                  <a:pt x="717" y="1049"/>
                </a:lnTo>
                <a:lnTo>
                  <a:pt x="717" y="1005"/>
                </a:lnTo>
                <a:lnTo>
                  <a:pt x="717" y="983"/>
                </a:lnTo>
                <a:lnTo>
                  <a:pt x="717" y="961"/>
                </a:lnTo>
                <a:lnTo>
                  <a:pt x="717" y="945"/>
                </a:lnTo>
                <a:lnTo>
                  <a:pt x="717" y="928"/>
                </a:lnTo>
                <a:lnTo>
                  <a:pt x="711" y="911"/>
                </a:lnTo>
                <a:lnTo>
                  <a:pt x="704" y="895"/>
                </a:lnTo>
                <a:lnTo>
                  <a:pt x="698" y="873"/>
                </a:lnTo>
                <a:lnTo>
                  <a:pt x="679" y="856"/>
                </a:lnTo>
                <a:lnTo>
                  <a:pt x="654" y="840"/>
                </a:lnTo>
                <a:lnTo>
                  <a:pt x="635" y="823"/>
                </a:lnTo>
                <a:lnTo>
                  <a:pt x="609" y="817"/>
                </a:lnTo>
                <a:lnTo>
                  <a:pt x="590" y="817"/>
                </a:lnTo>
                <a:lnTo>
                  <a:pt x="571" y="817"/>
                </a:lnTo>
                <a:lnTo>
                  <a:pt x="546" y="823"/>
                </a:lnTo>
                <a:lnTo>
                  <a:pt x="520" y="834"/>
                </a:lnTo>
                <a:lnTo>
                  <a:pt x="470" y="840"/>
                </a:lnTo>
                <a:lnTo>
                  <a:pt x="451" y="851"/>
                </a:lnTo>
                <a:lnTo>
                  <a:pt x="425" y="867"/>
                </a:lnTo>
                <a:lnTo>
                  <a:pt x="406" y="878"/>
                </a:lnTo>
                <a:lnTo>
                  <a:pt x="387" y="895"/>
                </a:lnTo>
                <a:lnTo>
                  <a:pt x="362" y="906"/>
                </a:lnTo>
                <a:lnTo>
                  <a:pt x="336" y="917"/>
                </a:lnTo>
                <a:lnTo>
                  <a:pt x="286" y="911"/>
                </a:lnTo>
                <a:lnTo>
                  <a:pt x="260" y="895"/>
                </a:lnTo>
                <a:lnTo>
                  <a:pt x="241" y="889"/>
                </a:lnTo>
                <a:lnTo>
                  <a:pt x="222" y="873"/>
                </a:lnTo>
                <a:lnTo>
                  <a:pt x="184" y="862"/>
                </a:lnTo>
                <a:lnTo>
                  <a:pt x="165" y="845"/>
                </a:lnTo>
                <a:lnTo>
                  <a:pt x="152" y="829"/>
                </a:lnTo>
                <a:lnTo>
                  <a:pt x="140" y="812"/>
                </a:lnTo>
                <a:lnTo>
                  <a:pt x="133" y="795"/>
                </a:lnTo>
                <a:lnTo>
                  <a:pt x="133" y="779"/>
                </a:lnTo>
                <a:lnTo>
                  <a:pt x="127" y="757"/>
                </a:lnTo>
                <a:lnTo>
                  <a:pt x="127" y="740"/>
                </a:lnTo>
                <a:lnTo>
                  <a:pt x="127" y="724"/>
                </a:lnTo>
                <a:lnTo>
                  <a:pt x="127" y="707"/>
                </a:lnTo>
                <a:lnTo>
                  <a:pt x="127" y="690"/>
                </a:lnTo>
                <a:lnTo>
                  <a:pt x="127" y="674"/>
                </a:lnTo>
                <a:lnTo>
                  <a:pt x="127" y="657"/>
                </a:lnTo>
                <a:lnTo>
                  <a:pt x="127" y="641"/>
                </a:lnTo>
                <a:lnTo>
                  <a:pt x="127" y="624"/>
                </a:lnTo>
                <a:lnTo>
                  <a:pt x="121" y="608"/>
                </a:lnTo>
                <a:lnTo>
                  <a:pt x="114" y="591"/>
                </a:lnTo>
                <a:lnTo>
                  <a:pt x="108" y="574"/>
                </a:lnTo>
                <a:lnTo>
                  <a:pt x="127" y="569"/>
                </a:lnTo>
                <a:lnTo>
                  <a:pt x="146" y="563"/>
                </a:lnTo>
                <a:lnTo>
                  <a:pt x="165" y="574"/>
                </a:lnTo>
                <a:lnTo>
                  <a:pt x="178" y="591"/>
                </a:lnTo>
                <a:lnTo>
                  <a:pt x="190" y="608"/>
                </a:lnTo>
                <a:lnTo>
                  <a:pt x="209" y="624"/>
                </a:lnTo>
                <a:lnTo>
                  <a:pt x="228" y="635"/>
                </a:lnTo>
                <a:lnTo>
                  <a:pt x="247" y="641"/>
                </a:lnTo>
                <a:lnTo>
                  <a:pt x="267" y="646"/>
                </a:lnTo>
                <a:lnTo>
                  <a:pt x="286" y="646"/>
                </a:lnTo>
                <a:lnTo>
                  <a:pt x="305" y="652"/>
                </a:lnTo>
                <a:lnTo>
                  <a:pt x="324" y="652"/>
                </a:lnTo>
                <a:lnTo>
                  <a:pt x="343" y="652"/>
                </a:lnTo>
                <a:lnTo>
                  <a:pt x="362" y="657"/>
                </a:lnTo>
                <a:lnTo>
                  <a:pt x="381" y="657"/>
                </a:lnTo>
                <a:lnTo>
                  <a:pt x="400" y="657"/>
                </a:lnTo>
                <a:lnTo>
                  <a:pt x="419" y="657"/>
                </a:lnTo>
                <a:lnTo>
                  <a:pt x="438" y="652"/>
                </a:lnTo>
                <a:lnTo>
                  <a:pt x="457" y="646"/>
                </a:lnTo>
                <a:lnTo>
                  <a:pt x="470" y="630"/>
                </a:lnTo>
                <a:lnTo>
                  <a:pt x="482" y="613"/>
                </a:lnTo>
                <a:lnTo>
                  <a:pt x="482" y="597"/>
                </a:lnTo>
                <a:lnTo>
                  <a:pt x="489" y="580"/>
                </a:lnTo>
                <a:lnTo>
                  <a:pt x="489" y="563"/>
                </a:lnTo>
                <a:lnTo>
                  <a:pt x="489" y="547"/>
                </a:lnTo>
                <a:lnTo>
                  <a:pt x="476" y="530"/>
                </a:lnTo>
                <a:lnTo>
                  <a:pt x="470" y="514"/>
                </a:lnTo>
                <a:lnTo>
                  <a:pt x="457" y="497"/>
                </a:lnTo>
                <a:lnTo>
                  <a:pt x="438" y="492"/>
                </a:lnTo>
                <a:lnTo>
                  <a:pt x="419" y="481"/>
                </a:lnTo>
                <a:lnTo>
                  <a:pt x="393" y="481"/>
                </a:lnTo>
                <a:lnTo>
                  <a:pt x="374" y="481"/>
                </a:lnTo>
                <a:lnTo>
                  <a:pt x="355" y="486"/>
                </a:lnTo>
                <a:lnTo>
                  <a:pt x="336" y="486"/>
                </a:lnTo>
                <a:lnTo>
                  <a:pt x="317" y="486"/>
                </a:lnTo>
                <a:lnTo>
                  <a:pt x="298" y="475"/>
                </a:lnTo>
                <a:lnTo>
                  <a:pt x="292" y="458"/>
                </a:lnTo>
                <a:lnTo>
                  <a:pt x="286" y="442"/>
                </a:lnTo>
                <a:lnTo>
                  <a:pt x="279" y="425"/>
                </a:lnTo>
                <a:lnTo>
                  <a:pt x="279" y="409"/>
                </a:lnTo>
                <a:lnTo>
                  <a:pt x="279" y="392"/>
                </a:lnTo>
                <a:lnTo>
                  <a:pt x="292" y="376"/>
                </a:lnTo>
                <a:lnTo>
                  <a:pt x="311" y="359"/>
                </a:lnTo>
                <a:lnTo>
                  <a:pt x="330" y="353"/>
                </a:lnTo>
                <a:lnTo>
                  <a:pt x="349" y="353"/>
                </a:lnTo>
                <a:lnTo>
                  <a:pt x="368" y="342"/>
                </a:lnTo>
                <a:lnTo>
                  <a:pt x="387" y="331"/>
                </a:lnTo>
                <a:lnTo>
                  <a:pt x="406" y="320"/>
                </a:lnTo>
                <a:lnTo>
                  <a:pt x="425" y="320"/>
                </a:lnTo>
                <a:lnTo>
                  <a:pt x="444" y="309"/>
                </a:lnTo>
                <a:lnTo>
                  <a:pt x="463" y="304"/>
                </a:lnTo>
                <a:lnTo>
                  <a:pt x="482" y="304"/>
                </a:lnTo>
                <a:lnTo>
                  <a:pt x="489" y="320"/>
                </a:lnTo>
                <a:lnTo>
                  <a:pt x="495" y="337"/>
                </a:lnTo>
                <a:lnTo>
                  <a:pt x="501" y="353"/>
                </a:lnTo>
              </a:path>
            </a:pathLst>
          </a:custGeom>
          <a:gradFill rotWithShape="0">
            <a:gsLst>
              <a:gs pos="0">
                <a:srgbClr val="323232"/>
              </a:gs>
              <a:gs pos="100000">
                <a:srgbClr val="A8A8A8"/>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4" name="Freeform 149"/>
          <p:cNvSpPr>
            <a:spLocks/>
          </p:cNvSpPr>
          <p:nvPr/>
        </p:nvSpPr>
        <p:spPr bwMode="auto">
          <a:xfrm>
            <a:off x="1016000" y="5692775"/>
            <a:ext cx="382588" cy="244475"/>
          </a:xfrm>
          <a:custGeom>
            <a:avLst/>
            <a:gdLst>
              <a:gd name="T0" fmla="*/ 2147483647 w 262"/>
              <a:gd name="T1" fmla="*/ 2147483647 h 148"/>
              <a:gd name="T2" fmla="*/ 2147483647 w 262"/>
              <a:gd name="T3" fmla="*/ 2147483647 h 148"/>
              <a:gd name="T4" fmla="*/ 2147483647 w 262"/>
              <a:gd name="T5" fmla="*/ 2147483647 h 148"/>
              <a:gd name="T6" fmla="*/ 2147483647 w 262"/>
              <a:gd name="T7" fmla="*/ 2147483647 h 148"/>
              <a:gd name="T8" fmla="*/ 2147483647 w 262"/>
              <a:gd name="T9" fmla="*/ 2147483647 h 148"/>
              <a:gd name="T10" fmla="*/ 2147483647 w 262"/>
              <a:gd name="T11" fmla="*/ 2147483647 h 148"/>
              <a:gd name="T12" fmla="*/ 2147483647 w 262"/>
              <a:gd name="T13" fmla="*/ 2147483647 h 148"/>
              <a:gd name="T14" fmla="*/ 2147483647 w 262"/>
              <a:gd name="T15" fmla="*/ 2147483647 h 148"/>
              <a:gd name="T16" fmla="*/ 2147483647 w 262"/>
              <a:gd name="T17" fmla="*/ 2147483647 h 148"/>
              <a:gd name="T18" fmla="*/ 2147483647 w 262"/>
              <a:gd name="T19" fmla="*/ 2147483647 h 148"/>
              <a:gd name="T20" fmla="*/ 2147483647 w 262"/>
              <a:gd name="T21" fmla="*/ 2147483647 h 148"/>
              <a:gd name="T22" fmla="*/ 2147483647 w 262"/>
              <a:gd name="T23" fmla="*/ 2147483647 h 148"/>
              <a:gd name="T24" fmla="*/ 2147483647 w 262"/>
              <a:gd name="T25" fmla="*/ 2147483647 h 148"/>
              <a:gd name="T26" fmla="*/ 2147483647 w 262"/>
              <a:gd name="T27" fmla="*/ 2147483647 h 148"/>
              <a:gd name="T28" fmla="*/ 2147483647 w 262"/>
              <a:gd name="T29" fmla="*/ 2147483647 h 148"/>
              <a:gd name="T30" fmla="*/ 2147483647 w 262"/>
              <a:gd name="T31" fmla="*/ 2147483647 h 148"/>
              <a:gd name="T32" fmla="*/ 2147483647 w 262"/>
              <a:gd name="T33" fmla="*/ 0 h 148"/>
              <a:gd name="T34" fmla="*/ 2147483647 w 262"/>
              <a:gd name="T35" fmla="*/ 0 h 148"/>
              <a:gd name="T36" fmla="*/ 2147483647 w 262"/>
              <a:gd name="T37" fmla="*/ 0 h 148"/>
              <a:gd name="T38" fmla="*/ 2147483647 w 262"/>
              <a:gd name="T39" fmla="*/ 0 h 148"/>
              <a:gd name="T40" fmla="*/ 2147483647 w 262"/>
              <a:gd name="T41" fmla="*/ 0 h 148"/>
              <a:gd name="T42" fmla="*/ 2147483647 w 262"/>
              <a:gd name="T43" fmla="*/ 0 h 148"/>
              <a:gd name="T44" fmla="*/ 2147483647 w 262"/>
              <a:gd name="T45" fmla="*/ 2147483647 h 148"/>
              <a:gd name="T46" fmla="*/ 2147483647 w 262"/>
              <a:gd name="T47" fmla="*/ 2147483647 h 148"/>
              <a:gd name="T48" fmla="*/ 2147483647 w 262"/>
              <a:gd name="T49" fmla="*/ 2147483647 h 148"/>
              <a:gd name="T50" fmla="*/ 0 w 262"/>
              <a:gd name="T51" fmla="*/ 2147483647 h 148"/>
              <a:gd name="T52" fmla="*/ 0 w 262"/>
              <a:gd name="T53" fmla="*/ 2147483647 h 148"/>
              <a:gd name="T54" fmla="*/ 0 w 262"/>
              <a:gd name="T55" fmla="*/ 2147483647 h 148"/>
              <a:gd name="T56" fmla="*/ 2147483647 w 262"/>
              <a:gd name="T57" fmla="*/ 2147483647 h 148"/>
              <a:gd name="T58" fmla="*/ 2147483647 w 262"/>
              <a:gd name="T59" fmla="*/ 2147483647 h 148"/>
              <a:gd name="T60" fmla="*/ 2147483647 w 262"/>
              <a:gd name="T61" fmla="*/ 2147483647 h 148"/>
              <a:gd name="T62" fmla="*/ 2147483647 w 262"/>
              <a:gd name="T63" fmla="*/ 2147483647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2" h="148">
                <a:moveTo>
                  <a:pt x="76" y="102"/>
                </a:moveTo>
                <a:lnTo>
                  <a:pt x="96" y="113"/>
                </a:lnTo>
                <a:lnTo>
                  <a:pt x="110" y="130"/>
                </a:lnTo>
                <a:lnTo>
                  <a:pt x="131" y="136"/>
                </a:lnTo>
                <a:lnTo>
                  <a:pt x="151" y="141"/>
                </a:lnTo>
                <a:lnTo>
                  <a:pt x="172" y="147"/>
                </a:lnTo>
                <a:lnTo>
                  <a:pt x="192" y="147"/>
                </a:lnTo>
                <a:lnTo>
                  <a:pt x="220" y="136"/>
                </a:lnTo>
                <a:lnTo>
                  <a:pt x="240" y="119"/>
                </a:lnTo>
                <a:lnTo>
                  <a:pt x="254" y="102"/>
                </a:lnTo>
                <a:lnTo>
                  <a:pt x="261" y="85"/>
                </a:lnTo>
                <a:lnTo>
                  <a:pt x="261" y="68"/>
                </a:lnTo>
                <a:lnTo>
                  <a:pt x="261" y="51"/>
                </a:lnTo>
                <a:lnTo>
                  <a:pt x="254" y="34"/>
                </a:lnTo>
                <a:lnTo>
                  <a:pt x="247" y="17"/>
                </a:lnTo>
                <a:lnTo>
                  <a:pt x="227" y="6"/>
                </a:lnTo>
                <a:lnTo>
                  <a:pt x="206" y="0"/>
                </a:lnTo>
                <a:lnTo>
                  <a:pt x="185" y="0"/>
                </a:lnTo>
                <a:lnTo>
                  <a:pt x="165" y="0"/>
                </a:lnTo>
                <a:lnTo>
                  <a:pt x="124" y="0"/>
                </a:lnTo>
                <a:lnTo>
                  <a:pt x="103" y="0"/>
                </a:lnTo>
                <a:lnTo>
                  <a:pt x="82" y="0"/>
                </a:lnTo>
                <a:lnTo>
                  <a:pt x="62" y="6"/>
                </a:lnTo>
                <a:lnTo>
                  <a:pt x="41" y="11"/>
                </a:lnTo>
                <a:lnTo>
                  <a:pt x="21" y="23"/>
                </a:lnTo>
                <a:lnTo>
                  <a:pt x="0" y="34"/>
                </a:lnTo>
                <a:lnTo>
                  <a:pt x="0" y="51"/>
                </a:lnTo>
                <a:lnTo>
                  <a:pt x="0" y="68"/>
                </a:lnTo>
                <a:lnTo>
                  <a:pt x="21" y="79"/>
                </a:lnTo>
                <a:lnTo>
                  <a:pt x="41" y="79"/>
                </a:lnTo>
                <a:lnTo>
                  <a:pt x="62" y="85"/>
                </a:lnTo>
                <a:lnTo>
                  <a:pt x="82" y="90"/>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5" name="Freeform 150"/>
          <p:cNvSpPr>
            <a:spLocks/>
          </p:cNvSpPr>
          <p:nvPr/>
        </p:nvSpPr>
        <p:spPr bwMode="auto">
          <a:xfrm>
            <a:off x="947738" y="4121150"/>
            <a:ext cx="630237" cy="282575"/>
          </a:xfrm>
          <a:custGeom>
            <a:avLst/>
            <a:gdLst>
              <a:gd name="T0" fmla="*/ 2147483647 w 432"/>
              <a:gd name="T1" fmla="*/ 2147483647 h 171"/>
              <a:gd name="T2" fmla="*/ 2147483647 w 432"/>
              <a:gd name="T3" fmla="*/ 2147483647 h 171"/>
              <a:gd name="T4" fmla="*/ 2147483647 w 432"/>
              <a:gd name="T5" fmla="*/ 2147483647 h 171"/>
              <a:gd name="T6" fmla="*/ 2147483647 w 432"/>
              <a:gd name="T7" fmla="*/ 2147483647 h 171"/>
              <a:gd name="T8" fmla="*/ 2147483647 w 432"/>
              <a:gd name="T9" fmla="*/ 2147483647 h 171"/>
              <a:gd name="T10" fmla="*/ 2147483647 w 432"/>
              <a:gd name="T11" fmla="*/ 2147483647 h 171"/>
              <a:gd name="T12" fmla="*/ 2147483647 w 432"/>
              <a:gd name="T13" fmla="*/ 2147483647 h 171"/>
              <a:gd name="T14" fmla="*/ 2147483647 w 432"/>
              <a:gd name="T15" fmla="*/ 2147483647 h 171"/>
              <a:gd name="T16" fmla="*/ 2147483647 w 432"/>
              <a:gd name="T17" fmla="*/ 2147483647 h 171"/>
              <a:gd name="T18" fmla="*/ 2147483647 w 432"/>
              <a:gd name="T19" fmla="*/ 2147483647 h 171"/>
              <a:gd name="T20" fmla="*/ 2147483647 w 432"/>
              <a:gd name="T21" fmla="*/ 2147483647 h 171"/>
              <a:gd name="T22" fmla="*/ 2147483647 w 432"/>
              <a:gd name="T23" fmla="*/ 2147483647 h 171"/>
              <a:gd name="T24" fmla="*/ 2147483647 w 432"/>
              <a:gd name="T25" fmla="*/ 2147483647 h 171"/>
              <a:gd name="T26" fmla="*/ 2147483647 w 432"/>
              <a:gd name="T27" fmla="*/ 2147483647 h 171"/>
              <a:gd name="T28" fmla="*/ 2147483647 w 432"/>
              <a:gd name="T29" fmla="*/ 2147483647 h 171"/>
              <a:gd name="T30" fmla="*/ 2147483647 w 432"/>
              <a:gd name="T31" fmla="*/ 2147483647 h 171"/>
              <a:gd name="T32" fmla="*/ 2147483647 w 432"/>
              <a:gd name="T33" fmla="*/ 2147483647 h 171"/>
              <a:gd name="T34" fmla="*/ 2147483647 w 432"/>
              <a:gd name="T35" fmla="*/ 2147483647 h 171"/>
              <a:gd name="T36" fmla="*/ 2147483647 w 432"/>
              <a:gd name="T37" fmla="*/ 2147483647 h 171"/>
              <a:gd name="T38" fmla="*/ 2147483647 w 432"/>
              <a:gd name="T39" fmla="*/ 2147483647 h 171"/>
              <a:gd name="T40" fmla="*/ 2147483647 w 432"/>
              <a:gd name="T41" fmla="*/ 2147483647 h 171"/>
              <a:gd name="T42" fmla="*/ 2147483647 w 432"/>
              <a:gd name="T43" fmla="*/ 2147483647 h 171"/>
              <a:gd name="T44" fmla="*/ 2147483647 w 432"/>
              <a:gd name="T45" fmla="*/ 2147483647 h 171"/>
              <a:gd name="T46" fmla="*/ 2147483647 w 432"/>
              <a:gd name="T47" fmla="*/ 2147483647 h 171"/>
              <a:gd name="T48" fmla="*/ 2147483647 w 432"/>
              <a:gd name="T49" fmla="*/ 2147483647 h 171"/>
              <a:gd name="T50" fmla="*/ 2147483647 w 432"/>
              <a:gd name="T51" fmla="*/ 2147483647 h 171"/>
              <a:gd name="T52" fmla="*/ 2147483647 w 432"/>
              <a:gd name="T53" fmla="*/ 2147483647 h 171"/>
              <a:gd name="T54" fmla="*/ 2147483647 w 432"/>
              <a:gd name="T55" fmla="*/ 2147483647 h 171"/>
              <a:gd name="T56" fmla="*/ 2147483647 w 432"/>
              <a:gd name="T57" fmla="*/ 2147483647 h 171"/>
              <a:gd name="T58" fmla="*/ 2147483647 w 432"/>
              <a:gd name="T59" fmla="*/ 0 h 171"/>
              <a:gd name="T60" fmla="*/ 2147483647 w 432"/>
              <a:gd name="T61" fmla="*/ 0 h 171"/>
              <a:gd name="T62" fmla="*/ 2147483647 w 432"/>
              <a:gd name="T63" fmla="*/ 0 h 171"/>
              <a:gd name="T64" fmla="*/ 2147483647 w 432"/>
              <a:gd name="T65" fmla="*/ 2147483647 h 171"/>
              <a:gd name="T66" fmla="*/ 2147483647 w 432"/>
              <a:gd name="T67" fmla="*/ 2147483647 h 171"/>
              <a:gd name="T68" fmla="*/ 2147483647 w 432"/>
              <a:gd name="T69" fmla="*/ 2147483647 h 171"/>
              <a:gd name="T70" fmla="*/ 2147483647 w 432"/>
              <a:gd name="T71" fmla="*/ 2147483647 h 171"/>
              <a:gd name="T72" fmla="*/ 2147483647 w 432"/>
              <a:gd name="T73" fmla="*/ 2147483647 h 171"/>
              <a:gd name="T74" fmla="*/ 2147483647 w 432"/>
              <a:gd name="T75" fmla="*/ 2147483647 h 171"/>
              <a:gd name="T76" fmla="*/ 0 w 432"/>
              <a:gd name="T77" fmla="*/ 2147483647 h 171"/>
              <a:gd name="T78" fmla="*/ 0 w 432"/>
              <a:gd name="T79" fmla="*/ 2147483647 h 171"/>
              <a:gd name="T80" fmla="*/ 2147483647 w 432"/>
              <a:gd name="T81" fmla="*/ 2147483647 h 171"/>
              <a:gd name="T82" fmla="*/ 2147483647 w 432"/>
              <a:gd name="T83" fmla="*/ 2147483647 h 171"/>
              <a:gd name="T84" fmla="*/ 2147483647 w 432"/>
              <a:gd name="T85" fmla="*/ 2147483647 h 171"/>
              <a:gd name="T86" fmla="*/ 2147483647 w 432"/>
              <a:gd name="T87" fmla="*/ 2147483647 h 171"/>
              <a:gd name="T88" fmla="*/ 2147483647 w 432"/>
              <a:gd name="T89" fmla="*/ 2147483647 h 171"/>
              <a:gd name="T90" fmla="*/ 2147483647 w 432"/>
              <a:gd name="T91" fmla="*/ 2147483647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32" h="171">
                <a:moveTo>
                  <a:pt x="123" y="96"/>
                </a:moveTo>
                <a:lnTo>
                  <a:pt x="144" y="91"/>
                </a:lnTo>
                <a:lnTo>
                  <a:pt x="198" y="85"/>
                </a:lnTo>
                <a:lnTo>
                  <a:pt x="226" y="85"/>
                </a:lnTo>
                <a:lnTo>
                  <a:pt x="246" y="96"/>
                </a:lnTo>
                <a:lnTo>
                  <a:pt x="267" y="108"/>
                </a:lnTo>
                <a:lnTo>
                  <a:pt x="280" y="125"/>
                </a:lnTo>
                <a:lnTo>
                  <a:pt x="301" y="142"/>
                </a:lnTo>
                <a:lnTo>
                  <a:pt x="315" y="159"/>
                </a:lnTo>
                <a:lnTo>
                  <a:pt x="335" y="164"/>
                </a:lnTo>
                <a:lnTo>
                  <a:pt x="356" y="170"/>
                </a:lnTo>
                <a:lnTo>
                  <a:pt x="376" y="170"/>
                </a:lnTo>
                <a:lnTo>
                  <a:pt x="397" y="170"/>
                </a:lnTo>
                <a:lnTo>
                  <a:pt x="417" y="164"/>
                </a:lnTo>
                <a:lnTo>
                  <a:pt x="431" y="147"/>
                </a:lnTo>
                <a:lnTo>
                  <a:pt x="431" y="130"/>
                </a:lnTo>
                <a:lnTo>
                  <a:pt x="431" y="113"/>
                </a:lnTo>
                <a:lnTo>
                  <a:pt x="431" y="96"/>
                </a:lnTo>
                <a:lnTo>
                  <a:pt x="431" y="79"/>
                </a:lnTo>
                <a:lnTo>
                  <a:pt x="431" y="62"/>
                </a:lnTo>
                <a:lnTo>
                  <a:pt x="417" y="45"/>
                </a:lnTo>
                <a:lnTo>
                  <a:pt x="397" y="51"/>
                </a:lnTo>
                <a:lnTo>
                  <a:pt x="376" y="57"/>
                </a:lnTo>
                <a:lnTo>
                  <a:pt x="356" y="57"/>
                </a:lnTo>
                <a:lnTo>
                  <a:pt x="335" y="45"/>
                </a:lnTo>
                <a:lnTo>
                  <a:pt x="315" y="34"/>
                </a:lnTo>
                <a:lnTo>
                  <a:pt x="287" y="28"/>
                </a:lnTo>
                <a:lnTo>
                  <a:pt x="267" y="17"/>
                </a:lnTo>
                <a:lnTo>
                  <a:pt x="246" y="6"/>
                </a:lnTo>
                <a:lnTo>
                  <a:pt x="226" y="0"/>
                </a:lnTo>
                <a:lnTo>
                  <a:pt x="205" y="0"/>
                </a:lnTo>
                <a:lnTo>
                  <a:pt x="185" y="0"/>
                </a:lnTo>
                <a:lnTo>
                  <a:pt x="164" y="6"/>
                </a:lnTo>
                <a:lnTo>
                  <a:pt x="144" y="11"/>
                </a:lnTo>
                <a:lnTo>
                  <a:pt x="123" y="11"/>
                </a:lnTo>
                <a:lnTo>
                  <a:pt x="96" y="11"/>
                </a:lnTo>
                <a:lnTo>
                  <a:pt x="41" y="11"/>
                </a:lnTo>
                <a:lnTo>
                  <a:pt x="21" y="11"/>
                </a:lnTo>
                <a:lnTo>
                  <a:pt x="0" y="17"/>
                </a:lnTo>
                <a:lnTo>
                  <a:pt x="0" y="34"/>
                </a:lnTo>
                <a:lnTo>
                  <a:pt x="14" y="51"/>
                </a:lnTo>
                <a:lnTo>
                  <a:pt x="34" y="62"/>
                </a:lnTo>
                <a:lnTo>
                  <a:pt x="62" y="74"/>
                </a:lnTo>
                <a:lnTo>
                  <a:pt x="82" y="79"/>
                </a:lnTo>
                <a:lnTo>
                  <a:pt x="103" y="79"/>
                </a:lnTo>
                <a:lnTo>
                  <a:pt x="116" y="96"/>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6" name="Oval 151"/>
          <p:cNvSpPr>
            <a:spLocks noChangeArrowheads="1"/>
          </p:cNvSpPr>
          <p:nvPr/>
        </p:nvSpPr>
        <p:spPr bwMode="auto">
          <a:xfrm>
            <a:off x="3784600" y="3986213"/>
            <a:ext cx="84138" cy="49212"/>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84007" name="Group 152"/>
          <p:cNvGrpSpPr>
            <a:grpSpLocks/>
          </p:cNvGrpSpPr>
          <p:nvPr/>
        </p:nvGrpSpPr>
        <p:grpSpPr bwMode="auto">
          <a:xfrm>
            <a:off x="3614738" y="3960813"/>
            <a:ext cx="160337" cy="112712"/>
            <a:chOff x="2482" y="2395"/>
            <a:chExt cx="110" cy="68"/>
          </a:xfrm>
        </p:grpSpPr>
        <p:sp>
          <p:nvSpPr>
            <p:cNvPr id="84029" name="Line 153"/>
            <p:cNvSpPr>
              <a:spLocks noChangeShapeType="1"/>
            </p:cNvSpPr>
            <p:nvPr/>
          </p:nvSpPr>
          <p:spPr bwMode="auto">
            <a:xfrm>
              <a:off x="2482" y="2411"/>
              <a:ext cx="24"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0" name="Line 154"/>
            <p:cNvSpPr>
              <a:spLocks noChangeShapeType="1"/>
            </p:cNvSpPr>
            <p:nvPr/>
          </p:nvSpPr>
          <p:spPr bwMode="auto">
            <a:xfrm flipH="1">
              <a:off x="2501" y="2397"/>
              <a:ext cx="91" cy="1"/>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1" name="Line 155"/>
            <p:cNvSpPr>
              <a:spLocks noChangeShapeType="1"/>
            </p:cNvSpPr>
            <p:nvPr/>
          </p:nvSpPr>
          <p:spPr bwMode="auto">
            <a:xfrm flipH="1" flipV="1">
              <a:off x="2504" y="2395"/>
              <a:ext cx="82" cy="68"/>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08" name="Group 156"/>
          <p:cNvGrpSpPr>
            <a:grpSpLocks/>
          </p:cNvGrpSpPr>
          <p:nvPr/>
        </p:nvGrpSpPr>
        <p:grpSpPr bwMode="auto">
          <a:xfrm>
            <a:off x="3792538" y="4079875"/>
            <a:ext cx="115887" cy="187325"/>
            <a:chOff x="2604" y="2467"/>
            <a:chExt cx="79" cy="113"/>
          </a:xfrm>
        </p:grpSpPr>
        <p:sp>
          <p:nvSpPr>
            <p:cNvPr id="84026" name="Line 157"/>
            <p:cNvSpPr>
              <a:spLocks noChangeShapeType="1"/>
            </p:cNvSpPr>
            <p:nvPr/>
          </p:nvSpPr>
          <p:spPr bwMode="auto">
            <a:xfrm flipV="1">
              <a:off x="2633" y="2491"/>
              <a:ext cx="0" cy="89"/>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7" name="Line 158"/>
            <p:cNvSpPr>
              <a:spLocks noChangeShapeType="1"/>
            </p:cNvSpPr>
            <p:nvPr/>
          </p:nvSpPr>
          <p:spPr bwMode="auto">
            <a:xfrm>
              <a:off x="2604" y="2467"/>
              <a:ext cx="31" cy="29"/>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8" name="Line 159"/>
            <p:cNvSpPr>
              <a:spLocks noChangeShapeType="1"/>
            </p:cNvSpPr>
            <p:nvPr/>
          </p:nvSpPr>
          <p:spPr bwMode="auto">
            <a:xfrm flipH="1">
              <a:off x="2617" y="2472"/>
              <a:ext cx="66" cy="21"/>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09" name="Group 160"/>
          <p:cNvGrpSpPr>
            <a:grpSpLocks/>
          </p:cNvGrpSpPr>
          <p:nvPr/>
        </p:nvGrpSpPr>
        <p:grpSpPr bwMode="auto">
          <a:xfrm>
            <a:off x="3557588" y="4799013"/>
            <a:ext cx="180975" cy="122237"/>
            <a:chOff x="2443" y="2902"/>
            <a:chExt cx="124" cy="74"/>
          </a:xfrm>
        </p:grpSpPr>
        <p:sp>
          <p:nvSpPr>
            <p:cNvPr id="84023" name="Line 161"/>
            <p:cNvSpPr>
              <a:spLocks noChangeShapeType="1"/>
            </p:cNvSpPr>
            <p:nvPr/>
          </p:nvSpPr>
          <p:spPr bwMode="auto">
            <a:xfrm flipH="1">
              <a:off x="2474" y="2927"/>
              <a:ext cx="93"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4" name="Line 162"/>
            <p:cNvSpPr>
              <a:spLocks noChangeShapeType="1"/>
            </p:cNvSpPr>
            <p:nvPr/>
          </p:nvSpPr>
          <p:spPr bwMode="auto">
            <a:xfrm>
              <a:off x="2443" y="2902"/>
              <a:ext cx="35" cy="27"/>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5" name="Line 163"/>
            <p:cNvSpPr>
              <a:spLocks noChangeShapeType="1"/>
            </p:cNvSpPr>
            <p:nvPr/>
          </p:nvSpPr>
          <p:spPr bwMode="auto">
            <a:xfrm flipV="1">
              <a:off x="2450" y="2911"/>
              <a:ext cx="26" cy="65"/>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10" name="Oval 164"/>
          <p:cNvSpPr>
            <a:spLocks noChangeArrowheads="1"/>
          </p:cNvSpPr>
          <p:nvPr/>
        </p:nvSpPr>
        <p:spPr bwMode="auto">
          <a:xfrm>
            <a:off x="3395663" y="4840288"/>
            <a:ext cx="90487" cy="38100"/>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63013" name="Rectangle 165"/>
          <p:cNvSpPr>
            <a:spLocks noChangeArrowheads="1"/>
          </p:cNvSpPr>
          <p:nvPr/>
        </p:nvSpPr>
        <p:spPr bwMode="auto">
          <a:xfrm>
            <a:off x="1651000" y="5207000"/>
            <a:ext cx="5127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defRPr/>
            </a:pPr>
            <a:r>
              <a:rPr lang="en-US" sz="2400" b="1">
                <a:solidFill>
                  <a:srgbClr val="FC0128"/>
                </a:solidFill>
                <a:effectLst>
                  <a:outerShdw blurRad="38100" dist="38100" dir="2700000" algn="tl">
                    <a:srgbClr val="C0C0C0"/>
                  </a:outerShdw>
                </a:effectLst>
                <a:latin typeface="Arial" pitchFamily="34" charset="0"/>
              </a:rPr>
              <a:t>O</a:t>
            </a:r>
            <a:r>
              <a:rPr lang="en-US" sz="2400" b="1" baseline="-25000">
                <a:solidFill>
                  <a:srgbClr val="FC0128"/>
                </a:solidFill>
                <a:effectLst>
                  <a:outerShdw blurRad="38100" dist="38100" dir="2700000" algn="tl">
                    <a:srgbClr val="C0C0C0"/>
                  </a:outerShdw>
                </a:effectLst>
                <a:latin typeface="Arial" pitchFamily="34" charset="0"/>
              </a:rPr>
              <a:t>2</a:t>
            </a:r>
            <a:r>
              <a:rPr lang="en-US" sz="2400" b="1" baseline="30000">
                <a:solidFill>
                  <a:srgbClr val="FC0128"/>
                </a:solidFill>
                <a:effectLst>
                  <a:outerShdw blurRad="38100" dist="38100" dir="2700000" algn="tl">
                    <a:srgbClr val="C0C0C0"/>
                  </a:outerShdw>
                </a:effectLst>
                <a:latin typeface="Arial" pitchFamily="34" charset="0"/>
              </a:rPr>
              <a:t>-</a:t>
            </a:r>
          </a:p>
        </p:txBody>
      </p:sp>
      <p:sp>
        <p:nvSpPr>
          <p:cNvPr id="463014" name="Rectangle 166"/>
          <p:cNvSpPr>
            <a:spLocks noChangeArrowheads="1"/>
          </p:cNvSpPr>
          <p:nvPr/>
        </p:nvSpPr>
        <p:spPr bwMode="auto">
          <a:xfrm>
            <a:off x="1970088" y="5613400"/>
            <a:ext cx="75723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defRPr/>
            </a:pPr>
            <a:r>
              <a:rPr lang="en-US" sz="2400" b="1">
                <a:solidFill>
                  <a:srgbClr val="00FF00"/>
                </a:solidFill>
                <a:effectLst>
                  <a:outerShdw blurRad="38100" dist="38100" dir="2700000" algn="tl">
                    <a:srgbClr val="C0C0C0"/>
                  </a:outerShdw>
                </a:effectLst>
                <a:latin typeface="Arial" pitchFamily="34" charset="0"/>
              </a:rPr>
              <a:t>H</a:t>
            </a:r>
            <a:r>
              <a:rPr lang="en-US" sz="2400" b="1" baseline="-25000">
                <a:solidFill>
                  <a:srgbClr val="00FF00"/>
                </a:solidFill>
                <a:effectLst>
                  <a:outerShdw blurRad="38100" dist="38100" dir="2700000" algn="tl">
                    <a:srgbClr val="C0C0C0"/>
                  </a:outerShdw>
                </a:effectLst>
                <a:latin typeface="Arial" pitchFamily="34" charset="0"/>
              </a:rPr>
              <a:t>2</a:t>
            </a:r>
            <a:r>
              <a:rPr lang="en-US" sz="2400" b="1">
                <a:solidFill>
                  <a:srgbClr val="00FF00"/>
                </a:solidFill>
                <a:effectLst>
                  <a:outerShdw blurRad="38100" dist="38100" dir="2700000" algn="tl">
                    <a:srgbClr val="C0C0C0"/>
                  </a:outerShdw>
                </a:effectLst>
                <a:latin typeface="Arial" pitchFamily="34" charset="0"/>
              </a:rPr>
              <a:t>O</a:t>
            </a:r>
            <a:r>
              <a:rPr lang="en-US" sz="2400" b="1" baseline="-25000">
                <a:solidFill>
                  <a:srgbClr val="00FF00"/>
                </a:solidFill>
                <a:effectLst>
                  <a:outerShdw blurRad="38100" dist="38100" dir="2700000" algn="tl">
                    <a:srgbClr val="C0C0C0"/>
                  </a:outerShdw>
                </a:effectLst>
                <a:latin typeface="Arial" pitchFamily="34" charset="0"/>
              </a:rPr>
              <a:t>2</a:t>
            </a:r>
          </a:p>
        </p:txBody>
      </p:sp>
      <p:sp>
        <p:nvSpPr>
          <p:cNvPr id="84013" name="Arc 167"/>
          <p:cNvSpPr>
            <a:spLocks/>
          </p:cNvSpPr>
          <p:nvPr/>
        </p:nvSpPr>
        <p:spPr bwMode="auto">
          <a:xfrm>
            <a:off x="1889125" y="4460875"/>
            <a:ext cx="430213" cy="720725"/>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99"/>
                </a:moveTo>
                <a:cubicBezTo>
                  <a:pt x="0" y="9699"/>
                  <a:pt x="9626" y="40"/>
                  <a:pt x="21527" y="0"/>
                </a:cubicBezTo>
              </a:path>
              <a:path w="21600" h="21600" stroke="0" extrusionOk="0">
                <a:moveTo>
                  <a:pt x="0" y="21599"/>
                </a:moveTo>
                <a:cubicBezTo>
                  <a:pt x="0" y="9699"/>
                  <a:pt x="9626" y="40"/>
                  <a:pt x="21527" y="0"/>
                </a:cubicBezTo>
                <a:lnTo>
                  <a:pt x="21600" y="21600"/>
                </a:lnTo>
                <a:lnTo>
                  <a:pt x="0" y="21599"/>
                </a:lnTo>
                <a:close/>
              </a:path>
            </a:pathLst>
          </a:custGeom>
          <a:noFill/>
          <a:ln w="25400" cap="rnd">
            <a:solidFill>
              <a:srgbClr val="0000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4" name="Arc 168"/>
          <p:cNvSpPr>
            <a:spLocks/>
          </p:cNvSpPr>
          <p:nvPr/>
        </p:nvSpPr>
        <p:spPr bwMode="auto">
          <a:xfrm>
            <a:off x="2425700" y="4502150"/>
            <a:ext cx="123825" cy="1108075"/>
          </a:xfrm>
          <a:custGeom>
            <a:avLst/>
            <a:gdLst>
              <a:gd name="T0" fmla="*/ 0 w 21600"/>
              <a:gd name="T1" fmla="*/ 2147483647 h 21599"/>
              <a:gd name="T2" fmla="*/ 132156817 w 21600"/>
              <a:gd name="T3" fmla="*/ 0 h 21599"/>
              <a:gd name="T4" fmla="*/ 133729320 w 21600"/>
              <a:gd name="T5" fmla="*/ 2147483647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0" y="21598"/>
                </a:moveTo>
                <a:cubicBezTo>
                  <a:pt x="0" y="9768"/>
                  <a:pt x="9516" y="139"/>
                  <a:pt x="21346" y="0"/>
                </a:cubicBezTo>
              </a:path>
              <a:path w="21600" h="21599" stroke="0" extrusionOk="0">
                <a:moveTo>
                  <a:pt x="0" y="21598"/>
                </a:moveTo>
                <a:cubicBezTo>
                  <a:pt x="0" y="9768"/>
                  <a:pt x="9516" y="139"/>
                  <a:pt x="21346" y="0"/>
                </a:cubicBezTo>
                <a:lnTo>
                  <a:pt x="21600" y="21599"/>
                </a:lnTo>
                <a:lnTo>
                  <a:pt x="0" y="21598"/>
                </a:lnTo>
                <a:close/>
              </a:path>
            </a:pathLst>
          </a:custGeom>
          <a:noFill/>
          <a:ln w="25400" cap="rnd">
            <a:solidFill>
              <a:srgbClr val="0000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5" name="Freeform 169"/>
          <p:cNvSpPr>
            <a:spLocks/>
          </p:cNvSpPr>
          <p:nvPr/>
        </p:nvSpPr>
        <p:spPr bwMode="auto">
          <a:xfrm>
            <a:off x="744538" y="5392738"/>
            <a:ext cx="808037" cy="569912"/>
          </a:xfrm>
          <a:custGeom>
            <a:avLst/>
            <a:gdLst>
              <a:gd name="T0" fmla="*/ 2147483647 w 555"/>
              <a:gd name="T1" fmla="*/ 2147483647 h 345"/>
              <a:gd name="T2" fmla="*/ 2147483647 w 555"/>
              <a:gd name="T3" fmla="*/ 0 h 345"/>
              <a:gd name="T4" fmla="*/ 2147483647 w 555"/>
              <a:gd name="T5" fmla="*/ 2147483647 h 345"/>
              <a:gd name="T6" fmla="*/ 2147483647 w 555"/>
              <a:gd name="T7" fmla="*/ 2147483647 h 345"/>
              <a:gd name="T8" fmla="*/ 2147483647 w 555"/>
              <a:gd name="T9" fmla="*/ 2147483647 h 345"/>
              <a:gd name="T10" fmla="*/ 2147483647 w 555"/>
              <a:gd name="T11" fmla="*/ 2147483647 h 345"/>
              <a:gd name="T12" fmla="*/ 2147483647 w 555"/>
              <a:gd name="T13" fmla="*/ 2147483647 h 345"/>
              <a:gd name="T14" fmla="*/ 2147483647 w 555"/>
              <a:gd name="T15" fmla="*/ 2147483647 h 345"/>
              <a:gd name="T16" fmla="*/ 2147483647 w 555"/>
              <a:gd name="T17" fmla="*/ 2147483647 h 345"/>
              <a:gd name="T18" fmla="*/ 2147483647 w 555"/>
              <a:gd name="T19" fmla="*/ 2147483647 h 345"/>
              <a:gd name="T20" fmla="*/ 2147483647 w 555"/>
              <a:gd name="T21" fmla="*/ 2147483647 h 345"/>
              <a:gd name="T22" fmla="*/ 2147483647 w 555"/>
              <a:gd name="T23" fmla="*/ 2147483647 h 345"/>
              <a:gd name="T24" fmla="*/ 0 w 555"/>
              <a:gd name="T25" fmla="*/ 2147483647 h 345"/>
              <a:gd name="T26" fmla="*/ 2147483647 w 555"/>
              <a:gd name="T27" fmla="*/ 2147483647 h 345"/>
              <a:gd name="T28" fmla="*/ 2147483647 w 555"/>
              <a:gd name="T29" fmla="*/ 2147483647 h 345"/>
              <a:gd name="T30" fmla="*/ 2147483647 w 555"/>
              <a:gd name="T31" fmla="*/ 2147483647 h 345"/>
              <a:gd name="T32" fmla="*/ 2147483647 w 555"/>
              <a:gd name="T33" fmla="*/ 2147483647 h 345"/>
              <a:gd name="T34" fmla="*/ 2147483647 w 555"/>
              <a:gd name="T35" fmla="*/ 2147483647 h 345"/>
              <a:gd name="T36" fmla="*/ 2147483647 w 555"/>
              <a:gd name="T37" fmla="*/ 2147483647 h 345"/>
              <a:gd name="T38" fmla="*/ 2147483647 w 555"/>
              <a:gd name="T39" fmla="*/ 2147483647 h 345"/>
              <a:gd name="T40" fmla="*/ 2147483647 w 555"/>
              <a:gd name="T41" fmla="*/ 2147483647 h 345"/>
              <a:gd name="T42" fmla="*/ 2147483647 w 555"/>
              <a:gd name="T43" fmla="*/ 2147483647 h 345"/>
              <a:gd name="T44" fmla="*/ 2147483647 w 555"/>
              <a:gd name="T45" fmla="*/ 2147483647 h 345"/>
              <a:gd name="T46" fmla="*/ 2147483647 w 555"/>
              <a:gd name="T47" fmla="*/ 2147483647 h 345"/>
              <a:gd name="T48" fmla="*/ 2147483647 w 555"/>
              <a:gd name="T49" fmla="*/ 2147483647 h 345"/>
              <a:gd name="T50" fmla="*/ 2147483647 w 555"/>
              <a:gd name="T51" fmla="*/ 2147483647 h 345"/>
              <a:gd name="T52" fmla="*/ 2147483647 w 555"/>
              <a:gd name="T53" fmla="*/ 2147483647 h 345"/>
              <a:gd name="T54" fmla="*/ 2147483647 w 555"/>
              <a:gd name="T55" fmla="*/ 2147483647 h 345"/>
              <a:gd name="T56" fmla="*/ 2147483647 w 555"/>
              <a:gd name="T57" fmla="*/ 2147483647 h 345"/>
              <a:gd name="T58" fmla="*/ 2147483647 w 555"/>
              <a:gd name="T59" fmla="*/ 2147483647 h 345"/>
              <a:gd name="T60" fmla="*/ 2147483647 w 555"/>
              <a:gd name="T61" fmla="*/ 2147483647 h 345"/>
              <a:gd name="T62" fmla="*/ 2147483647 w 555"/>
              <a:gd name="T63" fmla="*/ 2147483647 h 345"/>
              <a:gd name="T64" fmla="*/ 2147483647 w 555"/>
              <a:gd name="T65" fmla="*/ 2147483647 h 345"/>
              <a:gd name="T66" fmla="*/ 2147483647 w 555"/>
              <a:gd name="T67" fmla="*/ 2147483647 h 345"/>
              <a:gd name="T68" fmla="*/ 2147483647 w 555"/>
              <a:gd name="T69" fmla="*/ 2147483647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16" name="Freeform 170"/>
          <p:cNvSpPr>
            <a:spLocks/>
          </p:cNvSpPr>
          <p:nvPr/>
        </p:nvSpPr>
        <p:spPr bwMode="auto">
          <a:xfrm>
            <a:off x="912813" y="3940175"/>
            <a:ext cx="808037" cy="571500"/>
          </a:xfrm>
          <a:custGeom>
            <a:avLst/>
            <a:gdLst>
              <a:gd name="T0" fmla="*/ 2147483647 w 555"/>
              <a:gd name="T1" fmla="*/ 2147483647 h 345"/>
              <a:gd name="T2" fmla="*/ 2147483647 w 555"/>
              <a:gd name="T3" fmla="*/ 0 h 345"/>
              <a:gd name="T4" fmla="*/ 2147483647 w 555"/>
              <a:gd name="T5" fmla="*/ 2147483647 h 345"/>
              <a:gd name="T6" fmla="*/ 2147483647 w 555"/>
              <a:gd name="T7" fmla="*/ 2147483647 h 345"/>
              <a:gd name="T8" fmla="*/ 2147483647 w 555"/>
              <a:gd name="T9" fmla="*/ 2147483647 h 345"/>
              <a:gd name="T10" fmla="*/ 2147483647 w 555"/>
              <a:gd name="T11" fmla="*/ 2147483647 h 345"/>
              <a:gd name="T12" fmla="*/ 2147483647 w 555"/>
              <a:gd name="T13" fmla="*/ 2147483647 h 345"/>
              <a:gd name="T14" fmla="*/ 2147483647 w 555"/>
              <a:gd name="T15" fmla="*/ 2147483647 h 345"/>
              <a:gd name="T16" fmla="*/ 2147483647 w 555"/>
              <a:gd name="T17" fmla="*/ 2147483647 h 345"/>
              <a:gd name="T18" fmla="*/ 2147483647 w 555"/>
              <a:gd name="T19" fmla="*/ 2147483647 h 345"/>
              <a:gd name="T20" fmla="*/ 2147483647 w 555"/>
              <a:gd name="T21" fmla="*/ 2147483647 h 345"/>
              <a:gd name="T22" fmla="*/ 2147483647 w 555"/>
              <a:gd name="T23" fmla="*/ 2147483647 h 345"/>
              <a:gd name="T24" fmla="*/ 0 w 555"/>
              <a:gd name="T25" fmla="*/ 2147483647 h 345"/>
              <a:gd name="T26" fmla="*/ 2147483647 w 555"/>
              <a:gd name="T27" fmla="*/ 2147483647 h 345"/>
              <a:gd name="T28" fmla="*/ 2147483647 w 555"/>
              <a:gd name="T29" fmla="*/ 2147483647 h 345"/>
              <a:gd name="T30" fmla="*/ 2147483647 w 555"/>
              <a:gd name="T31" fmla="*/ 2147483647 h 345"/>
              <a:gd name="T32" fmla="*/ 2147483647 w 555"/>
              <a:gd name="T33" fmla="*/ 2147483647 h 345"/>
              <a:gd name="T34" fmla="*/ 2147483647 w 555"/>
              <a:gd name="T35" fmla="*/ 2147483647 h 345"/>
              <a:gd name="T36" fmla="*/ 2147483647 w 555"/>
              <a:gd name="T37" fmla="*/ 2147483647 h 345"/>
              <a:gd name="T38" fmla="*/ 2147483647 w 555"/>
              <a:gd name="T39" fmla="*/ 2147483647 h 345"/>
              <a:gd name="T40" fmla="*/ 2147483647 w 555"/>
              <a:gd name="T41" fmla="*/ 2147483647 h 345"/>
              <a:gd name="T42" fmla="*/ 2147483647 w 555"/>
              <a:gd name="T43" fmla="*/ 2147483647 h 345"/>
              <a:gd name="T44" fmla="*/ 2147483647 w 555"/>
              <a:gd name="T45" fmla="*/ 2147483647 h 345"/>
              <a:gd name="T46" fmla="*/ 2147483647 w 555"/>
              <a:gd name="T47" fmla="*/ 2147483647 h 345"/>
              <a:gd name="T48" fmla="*/ 2147483647 w 555"/>
              <a:gd name="T49" fmla="*/ 2147483647 h 345"/>
              <a:gd name="T50" fmla="*/ 2147483647 w 555"/>
              <a:gd name="T51" fmla="*/ 2147483647 h 345"/>
              <a:gd name="T52" fmla="*/ 2147483647 w 555"/>
              <a:gd name="T53" fmla="*/ 2147483647 h 345"/>
              <a:gd name="T54" fmla="*/ 2147483647 w 555"/>
              <a:gd name="T55" fmla="*/ 2147483647 h 345"/>
              <a:gd name="T56" fmla="*/ 2147483647 w 555"/>
              <a:gd name="T57" fmla="*/ 2147483647 h 345"/>
              <a:gd name="T58" fmla="*/ 2147483647 w 555"/>
              <a:gd name="T59" fmla="*/ 2147483647 h 345"/>
              <a:gd name="T60" fmla="*/ 2147483647 w 555"/>
              <a:gd name="T61" fmla="*/ 2147483647 h 345"/>
              <a:gd name="T62" fmla="*/ 2147483647 w 555"/>
              <a:gd name="T63" fmla="*/ 2147483647 h 345"/>
              <a:gd name="T64" fmla="*/ 2147483647 w 555"/>
              <a:gd name="T65" fmla="*/ 2147483647 h 345"/>
              <a:gd name="T66" fmla="*/ 2147483647 w 555"/>
              <a:gd name="T67" fmla="*/ 2147483647 h 345"/>
              <a:gd name="T68" fmla="*/ 2147483647 w 555"/>
              <a:gd name="T69" fmla="*/ 2147483647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4017" name="Group 171"/>
          <p:cNvGrpSpPr>
            <a:grpSpLocks/>
          </p:cNvGrpSpPr>
          <p:nvPr/>
        </p:nvGrpSpPr>
        <p:grpSpPr bwMode="auto">
          <a:xfrm>
            <a:off x="2625725" y="5272088"/>
            <a:ext cx="782638" cy="398462"/>
            <a:chOff x="1803" y="3188"/>
            <a:chExt cx="537" cy="241"/>
          </a:xfrm>
        </p:grpSpPr>
        <p:sp>
          <p:nvSpPr>
            <p:cNvPr id="84021" name="Freeform 172"/>
            <p:cNvSpPr>
              <a:spLocks/>
            </p:cNvSpPr>
            <p:nvPr/>
          </p:nvSpPr>
          <p:spPr bwMode="auto">
            <a:xfrm>
              <a:off x="1803" y="3188"/>
              <a:ext cx="537" cy="241"/>
            </a:xfrm>
            <a:custGeom>
              <a:avLst/>
              <a:gdLst>
                <a:gd name="T0" fmla="*/ 263 w 537"/>
                <a:gd name="T1" fmla="*/ 59 h 241"/>
                <a:gd name="T2" fmla="*/ 258 w 537"/>
                <a:gd name="T3" fmla="*/ 27 h 241"/>
                <a:gd name="T4" fmla="*/ 211 w 537"/>
                <a:gd name="T5" fmla="*/ 64 h 241"/>
                <a:gd name="T6" fmla="*/ 163 w 537"/>
                <a:gd name="T7" fmla="*/ 27 h 241"/>
                <a:gd name="T8" fmla="*/ 148 w 537"/>
                <a:gd name="T9" fmla="*/ 0 h 241"/>
                <a:gd name="T10" fmla="*/ 143 w 537"/>
                <a:gd name="T11" fmla="*/ 45 h 241"/>
                <a:gd name="T12" fmla="*/ 167 w 537"/>
                <a:gd name="T13" fmla="*/ 86 h 241"/>
                <a:gd name="T14" fmla="*/ 110 w 537"/>
                <a:gd name="T15" fmla="*/ 37 h 241"/>
                <a:gd name="T16" fmla="*/ 86 w 537"/>
                <a:gd name="T17" fmla="*/ 32 h 241"/>
                <a:gd name="T18" fmla="*/ 119 w 537"/>
                <a:gd name="T19" fmla="*/ 91 h 241"/>
                <a:gd name="T20" fmla="*/ 5 w 537"/>
                <a:gd name="T21" fmla="*/ 82 h 241"/>
                <a:gd name="T22" fmla="*/ 77 w 537"/>
                <a:gd name="T23" fmla="*/ 131 h 241"/>
                <a:gd name="T24" fmla="*/ 0 w 537"/>
                <a:gd name="T25" fmla="*/ 195 h 241"/>
                <a:gd name="T26" fmla="*/ 91 w 537"/>
                <a:gd name="T27" fmla="*/ 149 h 241"/>
                <a:gd name="T28" fmla="*/ 5 w 537"/>
                <a:gd name="T29" fmla="*/ 240 h 241"/>
                <a:gd name="T30" fmla="*/ 124 w 537"/>
                <a:gd name="T31" fmla="*/ 172 h 241"/>
                <a:gd name="T32" fmla="*/ 153 w 537"/>
                <a:gd name="T33" fmla="*/ 240 h 241"/>
                <a:gd name="T34" fmla="*/ 177 w 537"/>
                <a:gd name="T35" fmla="*/ 186 h 241"/>
                <a:gd name="T36" fmla="*/ 239 w 537"/>
                <a:gd name="T37" fmla="*/ 240 h 241"/>
                <a:gd name="T38" fmla="*/ 263 w 537"/>
                <a:gd name="T39" fmla="*/ 186 h 241"/>
                <a:gd name="T40" fmla="*/ 359 w 537"/>
                <a:gd name="T41" fmla="*/ 208 h 241"/>
                <a:gd name="T42" fmla="*/ 349 w 537"/>
                <a:gd name="T43" fmla="*/ 172 h 241"/>
                <a:gd name="T44" fmla="*/ 483 w 537"/>
                <a:gd name="T45" fmla="*/ 208 h 241"/>
                <a:gd name="T46" fmla="*/ 450 w 537"/>
                <a:gd name="T47" fmla="*/ 168 h 241"/>
                <a:gd name="T48" fmla="*/ 426 w 537"/>
                <a:gd name="T49" fmla="*/ 154 h 241"/>
                <a:gd name="T50" fmla="*/ 536 w 537"/>
                <a:gd name="T51" fmla="*/ 109 h 241"/>
                <a:gd name="T52" fmla="*/ 407 w 537"/>
                <a:gd name="T53" fmla="*/ 136 h 241"/>
                <a:gd name="T54" fmla="*/ 493 w 537"/>
                <a:gd name="T55" fmla="*/ 77 h 241"/>
                <a:gd name="T56" fmla="*/ 392 w 537"/>
                <a:gd name="T57" fmla="*/ 95 h 241"/>
                <a:gd name="T58" fmla="*/ 421 w 537"/>
                <a:gd name="T59" fmla="*/ 23 h 241"/>
                <a:gd name="T60" fmla="*/ 383 w 537"/>
                <a:gd name="T61" fmla="*/ 41 h 241"/>
                <a:gd name="T62" fmla="*/ 349 w 537"/>
                <a:gd name="T63" fmla="*/ 95 h 241"/>
                <a:gd name="T64" fmla="*/ 340 w 537"/>
                <a:gd name="T65" fmla="*/ 18 h 241"/>
                <a:gd name="T66" fmla="*/ 268 w 537"/>
                <a:gd name="T67" fmla="*/ 64 h 241"/>
                <a:gd name="T68" fmla="*/ 263 w 537"/>
                <a:gd name="T69" fmla="*/ 59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37" h="241">
                  <a:moveTo>
                    <a:pt x="263" y="59"/>
                  </a:moveTo>
                  <a:lnTo>
                    <a:pt x="258" y="27"/>
                  </a:lnTo>
                  <a:lnTo>
                    <a:pt x="211" y="64"/>
                  </a:lnTo>
                  <a:lnTo>
                    <a:pt x="163" y="27"/>
                  </a:lnTo>
                  <a:lnTo>
                    <a:pt x="148" y="0"/>
                  </a:lnTo>
                  <a:lnTo>
                    <a:pt x="143" y="45"/>
                  </a:lnTo>
                  <a:lnTo>
                    <a:pt x="167" y="86"/>
                  </a:lnTo>
                  <a:lnTo>
                    <a:pt x="110" y="37"/>
                  </a:lnTo>
                  <a:lnTo>
                    <a:pt x="86" y="32"/>
                  </a:lnTo>
                  <a:lnTo>
                    <a:pt x="119" y="91"/>
                  </a:lnTo>
                  <a:lnTo>
                    <a:pt x="5" y="82"/>
                  </a:lnTo>
                  <a:lnTo>
                    <a:pt x="77" y="131"/>
                  </a:lnTo>
                  <a:lnTo>
                    <a:pt x="0" y="195"/>
                  </a:lnTo>
                  <a:lnTo>
                    <a:pt x="91" y="149"/>
                  </a:lnTo>
                  <a:lnTo>
                    <a:pt x="5" y="240"/>
                  </a:lnTo>
                  <a:lnTo>
                    <a:pt x="124" y="172"/>
                  </a:lnTo>
                  <a:lnTo>
                    <a:pt x="153" y="240"/>
                  </a:lnTo>
                  <a:lnTo>
                    <a:pt x="177" y="186"/>
                  </a:lnTo>
                  <a:lnTo>
                    <a:pt x="239" y="240"/>
                  </a:lnTo>
                  <a:lnTo>
                    <a:pt x="263" y="186"/>
                  </a:lnTo>
                  <a:lnTo>
                    <a:pt x="359" y="208"/>
                  </a:lnTo>
                  <a:lnTo>
                    <a:pt x="349" y="172"/>
                  </a:lnTo>
                  <a:lnTo>
                    <a:pt x="483" y="208"/>
                  </a:lnTo>
                  <a:lnTo>
                    <a:pt x="450" y="168"/>
                  </a:lnTo>
                  <a:lnTo>
                    <a:pt x="426" y="154"/>
                  </a:lnTo>
                  <a:lnTo>
                    <a:pt x="536" y="109"/>
                  </a:lnTo>
                  <a:lnTo>
                    <a:pt x="407" y="136"/>
                  </a:lnTo>
                  <a:lnTo>
                    <a:pt x="493" y="77"/>
                  </a:lnTo>
                  <a:lnTo>
                    <a:pt x="392" y="95"/>
                  </a:lnTo>
                  <a:lnTo>
                    <a:pt x="421" y="23"/>
                  </a:lnTo>
                  <a:lnTo>
                    <a:pt x="383" y="41"/>
                  </a:lnTo>
                  <a:lnTo>
                    <a:pt x="349" y="95"/>
                  </a:lnTo>
                  <a:lnTo>
                    <a:pt x="340" y="18"/>
                  </a:lnTo>
                  <a:lnTo>
                    <a:pt x="268" y="64"/>
                  </a:lnTo>
                  <a:lnTo>
                    <a:pt x="263" y="59"/>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021" name="Rectangle 173"/>
            <p:cNvSpPr>
              <a:spLocks noChangeArrowheads="1"/>
            </p:cNvSpPr>
            <p:nvPr/>
          </p:nvSpPr>
          <p:spPr bwMode="auto">
            <a:xfrm>
              <a:off x="1922" y="3253"/>
              <a:ext cx="266"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p>
              <a:pPr defTabSz="331788">
                <a:defRPr/>
              </a:pPr>
              <a:r>
                <a:rPr lang="en-US" b="1">
                  <a:solidFill>
                    <a:srgbClr val="FAFD00"/>
                  </a:solidFill>
                  <a:effectLst>
                    <a:outerShdw blurRad="38100" dist="38100" dir="2700000" algn="tl">
                      <a:srgbClr val="C0C0C0"/>
                    </a:outerShdw>
                  </a:effectLst>
                  <a:latin typeface="Arial" pitchFamily="34" charset="0"/>
                </a:rPr>
                <a:t>DCF</a:t>
              </a:r>
            </a:p>
          </p:txBody>
        </p:sp>
      </p:grpSp>
      <p:sp>
        <p:nvSpPr>
          <p:cNvPr id="84018" name="Rectangle 174"/>
          <p:cNvSpPr>
            <a:spLocks noChangeArrowheads="1"/>
          </p:cNvSpPr>
          <p:nvPr/>
        </p:nvSpPr>
        <p:spPr bwMode="auto">
          <a:xfrm>
            <a:off x="2808288" y="6199188"/>
            <a:ext cx="3771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912" tIns="31750" rIns="61912" bIns="31750">
            <a:spAutoFit/>
          </a:bodyPr>
          <a:lstStyle>
            <a:lvl1pPr defTabSz="6254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25475">
              <a:spcBef>
                <a:spcPct val="20000"/>
              </a:spcBef>
              <a:buChar char="–"/>
              <a:defRPr sz="2800">
                <a:solidFill>
                  <a:schemeClr val="tx1"/>
                </a:solidFill>
                <a:latin typeface="Arial" pitchFamily="34" charset="0"/>
              </a:defRPr>
            </a:lvl2pPr>
            <a:lvl3pPr marL="1143000" indent="-228600" defTabSz="625475">
              <a:spcBef>
                <a:spcPct val="20000"/>
              </a:spcBef>
              <a:buChar char="•"/>
              <a:defRPr sz="2400">
                <a:solidFill>
                  <a:schemeClr val="tx1"/>
                </a:solidFill>
                <a:latin typeface="Arial" pitchFamily="34" charset="0"/>
              </a:defRPr>
            </a:lvl3pPr>
            <a:lvl4pPr marL="1600200" indent="-228600" defTabSz="625475">
              <a:spcBef>
                <a:spcPct val="20000"/>
              </a:spcBef>
              <a:buChar char="–"/>
              <a:defRPr sz="2000">
                <a:solidFill>
                  <a:schemeClr val="tx1"/>
                </a:solidFill>
                <a:latin typeface="Arial" pitchFamily="34" charset="0"/>
              </a:defRPr>
            </a:lvl4pPr>
            <a:lvl5pPr marL="2057400" indent="-228600" defTabSz="625475">
              <a:spcBef>
                <a:spcPct val="20000"/>
              </a:spcBef>
              <a:buChar char="»"/>
              <a:defRPr sz="2000">
                <a:solidFill>
                  <a:schemeClr val="tx1"/>
                </a:solidFill>
                <a:latin typeface="Arial" pitchFamily="34" charset="0"/>
              </a:defRPr>
            </a:lvl5pPr>
            <a:lvl6pPr marL="2514600" indent="-228600" defTabSz="625475" eaLnBrk="0" fontAlgn="base" hangingPunct="0">
              <a:spcBef>
                <a:spcPct val="20000"/>
              </a:spcBef>
              <a:spcAft>
                <a:spcPct val="0"/>
              </a:spcAft>
              <a:buChar char="»"/>
              <a:defRPr sz="2000">
                <a:solidFill>
                  <a:schemeClr val="tx1"/>
                </a:solidFill>
                <a:latin typeface="Arial" pitchFamily="34" charset="0"/>
              </a:defRPr>
            </a:lvl6pPr>
            <a:lvl7pPr marL="2971800" indent="-228600" defTabSz="625475" eaLnBrk="0" fontAlgn="base" hangingPunct="0">
              <a:spcBef>
                <a:spcPct val="20000"/>
              </a:spcBef>
              <a:spcAft>
                <a:spcPct val="0"/>
              </a:spcAft>
              <a:buChar char="»"/>
              <a:defRPr sz="2000">
                <a:solidFill>
                  <a:schemeClr val="tx1"/>
                </a:solidFill>
                <a:latin typeface="Arial" pitchFamily="34" charset="0"/>
              </a:defRPr>
            </a:lvl7pPr>
            <a:lvl8pPr marL="3429000" indent="-228600" defTabSz="625475" eaLnBrk="0" fontAlgn="base" hangingPunct="0">
              <a:spcBef>
                <a:spcPct val="20000"/>
              </a:spcBef>
              <a:spcAft>
                <a:spcPct val="0"/>
              </a:spcAft>
              <a:buChar char="»"/>
              <a:defRPr sz="2000">
                <a:solidFill>
                  <a:schemeClr val="tx1"/>
                </a:solidFill>
                <a:latin typeface="Arial" pitchFamily="34" charset="0"/>
              </a:defRPr>
            </a:lvl8pPr>
            <a:lvl9pPr marL="3886200" indent="-228600" defTabSz="6254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chemeClr val="tx2"/>
                </a:solidFill>
              </a:rPr>
              <a:t>Example: Neutrophil Oxidative Burst</a:t>
            </a:r>
          </a:p>
        </p:txBody>
      </p:sp>
      <p:sp>
        <p:nvSpPr>
          <p:cNvPr id="84019" name="Freeform 175"/>
          <p:cNvSpPr>
            <a:spLocks/>
          </p:cNvSpPr>
          <p:nvPr/>
        </p:nvSpPr>
        <p:spPr bwMode="auto">
          <a:xfrm>
            <a:off x="2705100" y="4595813"/>
            <a:ext cx="515938" cy="228600"/>
          </a:xfrm>
          <a:custGeom>
            <a:avLst/>
            <a:gdLst>
              <a:gd name="T0" fmla="*/ 2147483647 w 354"/>
              <a:gd name="T1" fmla="*/ 2147483647 h 138"/>
              <a:gd name="T2" fmla="*/ 2147483647 w 354"/>
              <a:gd name="T3" fmla="*/ 2147483647 h 138"/>
              <a:gd name="T4" fmla="*/ 2147483647 w 354"/>
              <a:gd name="T5" fmla="*/ 2147483647 h 138"/>
              <a:gd name="T6" fmla="*/ 2147483647 w 354"/>
              <a:gd name="T7" fmla="*/ 2147483647 h 138"/>
              <a:gd name="T8" fmla="*/ 2147483647 w 354"/>
              <a:gd name="T9" fmla="*/ 2147483647 h 138"/>
              <a:gd name="T10" fmla="*/ 2147483647 w 354"/>
              <a:gd name="T11" fmla="*/ 2147483647 h 138"/>
              <a:gd name="T12" fmla="*/ 2147483647 w 354"/>
              <a:gd name="T13" fmla="*/ 2147483647 h 138"/>
              <a:gd name="T14" fmla="*/ 2147483647 w 354"/>
              <a:gd name="T15" fmla="*/ 2147483647 h 138"/>
              <a:gd name="T16" fmla="*/ 2147483647 w 354"/>
              <a:gd name="T17" fmla="*/ 2147483647 h 138"/>
              <a:gd name="T18" fmla="*/ 2147483647 w 354"/>
              <a:gd name="T19" fmla="*/ 2147483647 h 138"/>
              <a:gd name="T20" fmla="*/ 2147483647 w 354"/>
              <a:gd name="T21" fmla="*/ 2147483647 h 138"/>
              <a:gd name="T22" fmla="*/ 2147483647 w 354"/>
              <a:gd name="T23" fmla="*/ 2147483647 h 138"/>
              <a:gd name="T24" fmla="*/ 2147483647 w 354"/>
              <a:gd name="T25" fmla="*/ 2147483647 h 138"/>
              <a:gd name="T26" fmla="*/ 0 w 354"/>
              <a:gd name="T27" fmla="*/ 0 h 1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4" h="138">
                <a:moveTo>
                  <a:pt x="353" y="137"/>
                </a:moveTo>
                <a:lnTo>
                  <a:pt x="324" y="137"/>
                </a:lnTo>
                <a:lnTo>
                  <a:pt x="295" y="137"/>
                </a:lnTo>
                <a:lnTo>
                  <a:pt x="259" y="129"/>
                </a:lnTo>
                <a:lnTo>
                  <a:pt x="231" y="122"/>
                </a:lnTo>
                <a:lnTo>
                  <a:pt x="202" y="115"/>
                </a:lnTo>
                <a:lnTo>
                  <a:pt x="180" y="108"/>
                </a:lnTo>
                <a:lnTo>
                  <a:pt x="151" y="101"/>
                </a:lnTo>
                <a:lnTo>
                  <a:pt x="123" y="86"/>
                </a:lnTo>
                <a:lnTo>
                  <a:pt x="94" y="72"/>
                </a:lnTo>
                <a:lnTo>
                  <a:pt x="65" y="65"/>
                </a:lnTo>
                <a:lnTo>
                  <a:pt x="43" y="43"/>
                </a:lnTo>
                <a:lnTo>
                  <a:pt x="22" y="21"/>
                </a:lnTo>
                <a:lnTo>
                  <a:pt x="0" y="0"/>
                </a:lnTo>
              </a:path>
            </a:pathLst>
          </a:custGeom>
          <a:noFill/>
          <a:ln w="12700" cap="rnd" cmpd="sng">
            <a:solidFill>
              <a:srgbClr val="FAFD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20" name="Text Box 176"/>
          <p:cNvSpPr txBox="1">
            <a:spLocks noChangeArrowheads="1"/>
          </p:cNvSpPr>
          <p:nvPr/>
        </p:nvSpPr>
        <p:spPr bwMode="auto">
          <a:xfrm>
            <a:off x="694213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Arial CE" charset="-18"/>
              </a:rPr>
              <a:t>© J. P. Robinson, Purdue University</a:t>
            </a:r>
            <a:endParaRPr lang="cs-CZ" altLang="en-US" sz="1000">
              <a:latin typeface="Arial CE" charset="-18"/>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ChangeArrowheads="1"/>
          </p:cNvSpPr>
          <p:nvPr/>
        </p:nvSpPr>
        <p:spPr bwMode="auto">
          <a:xfrm>
            <a:off x="1290638" y="171450"/>
            <a:ext cx="69865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3200" b="1">
                <a:latin typeface="Times New Roman" pitchFamily="18" charset="0"/>
              </a:rPr>
              <a:t>DCFH-DA               DCFH              </a:t>
            </a:r>
            <a:r>
              <a:rPr lang="en-US" sz="3200" b="1">
                <a:solidFill>
                  <a:srgbClr val="00FF00"/>
                </a:solidFill>
                <a:latin typeface="Times New Roman" pitchFamily="18" charset="0"/>
              </a:rPr>
              <a:t>DCF</a:t>
            </a:r>
            <a:endParaRPr lang="en-US" sz="3200" b="1">
              <a:solidFill>
                <a:srgbClr val="00FF00"/>
              </a:solidFill>
              <a:effectLst>
                <a:outerShdw blurRad="38100" dist="38100" dir="2700000" algn="tl">
                  <a:srgbClr val="C0C0C0"/>
                </a:outerShdw>
              </a:effectLst>
              <a:latin typeface="Times New Roman" pitchFamily="18" charset="0"/>
            </a:endParaRPr>
          </a:p>
        </p:txBody>
      </p:sp>
      <p:sp>
        <p:nvSpPr>
          <p:cNvPr id="84995" name="Line 3"/>
          <p:cNvSpPr>
            <a:spLocks noChangeShapeType="1"/>
          </p:cNvSpPr>
          <p:nvPr/>
        </p:nvSpPr>
        <p:spPr bwMode="auto">
          <a:xfrm>
            <a:off x="3294063" y="488950"/>
            <a:ext cx="979487" cy="0"/>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996" name="Line 4"/>
          <p:cNvSpPr>
            <a:spLocks noChangeShapeType="1"/>
          </p:cNvSpPr>
          <p:nvPr/>
        </p:nvSpPr>
        <p:spPr bwMode="auto">
          <a:xfrm>
            <a:off x="6011863" y="465138"/>
            <a:ext cx="1122362"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997" name="Rectangle 5"/>
          <p:cNvSpPr>
            <a:spLocks noChangeArrowheads="1"/>
          </p:cNvSpPr>
          <p:nvPr/>
        </p:nvSpPr>
        <p:spPr bwMode="auto">
          <a:xfrm>
            <a:off x="2079625" y="2390775"/>
            <a:ext cx="657225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998" name="Rectangle 6"/>
          <p:cNvSpPr>
            <a:spLocks noChangeArrowheads="1"/>
          </p:cNvSpPr>
          <p:nvPr/>
        </p:nvSpPr>
        <p:spPr bwMode="auto">
          <a:xfrm>
            <a:off x="2120900" y="820738"/>
            <a:ext cx="52562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84999" name="Group 7"/>
          <p:cNvGrpSpPr>
            <a:grpSpLocks/>
          </p:cNvGrpSpPr>
          <p:nvPr/>
        </p:nvGrpSpPr>
        <p:grpSpPr bwMode="auto">
          <a:xfrm>
            <a:off x="1019175" y="1085850"/>
            <a:ext cx="2381250" cy="1393825"/>
            <a:chOff x="700" y="656"/>
            <a:chExt cx="1635" cy="843"/>
          </a:xfrm>
        </p:grpSpPr>
        <p:grpSp>
          <p:nvGrpSpPr>
            <p:cNvPr id="85227" name="Group 8"/>
            <p:cNvGrpSpPr>
              <a:grpSpLocks/>
            </p:cNvGrpSpPr>
            <p:nvPr/>
          </p:nvGrpSpPr>
          <p:grpSpPr bwMode="auto">
            <a:xfrm>
              <a:off x="1143" y="874"/>
              <a:ext cx="284" cy="276"/>
              <a:chOff x="1143" y="874"/>
              <a:chExt cx="284" cy="276"/>
            </a:xfrm>
          </p:grpSpPr>
          <p:sp>
            <p:nvSpPr>
              <p:cNvPr id="85282" name="Oval 9"/>
              <p:cNvSpPr>
                <a:spLocks noChangeArrowheads="1"/>
              </p:cNvSpPr>
              <p:nvPr/>
            </p:nvSpPr>
            <p:spPr bwMode="auto">
              <a:xfrm>
                <a:off x="1168" y="894"/>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83" name="Line 10"/>
              <p:cNvSpPr>
                <a:spLocks noChangeShapeType="1"/>
              </p:cNvSpPr>
              <p:nvPr/>
            </p:nvSpPr>
            <p:spPr bwMode="auto">
              <a:xfrm>
                <a:off x="1272" y="874"/>
                <a:ext cx="9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4" name="Line 11"/>
              <p:cNvSpPr>
                <a:spLocks noChangeShapeType="1"/>
              </p:cNvSpPr>
              <p:nvPr/>
            </p:nvSpPr>
            <p:spPr bwMode="auto">
              <a:xfrm>
                <a:off x="1375" y="9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5" name="Line 12"/>
              <p:cNvSpPr>
                <a:spLocks noChangeShapeType="1"/>
              </p:cNvSpPr>
              <p:nvPr/>
            </p:nvSpPr>
            <p:spPr bwMode="auto">
              <a:xfrm flipH="1">
                <a:off x="1143" y="874"/>
                <a:ext cx="129"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6" name="Line 13"/>
              <p:cNvSpPr>
                <a:spLocks noChangeShapeType="1"/>
              </p:cNvSpPr>
              <p:nvPr/>
            </p:nvSpPr>
            <p:spPr bwMode="auto">
              <a:xfrm flipV="1">
                <a:off x="1151" y="9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87" name="Group 14"/>
              <p:cNvGrpSpPr>
                <a:grpSpLocks/>
              </p:cNvGrpSpPr>
              <p:nvPr/>
            </p:nvGrpSpPr>
            <p:grpSpPr bwMode="auto">
              <a:xfrm>
                <a:off x="1143" y="1042"/>
                <a:ext cx="224" cy="90"/>
                <a:chOff x="1143" y="1042"/>
                <a:chExt cx="224" cy="90"/>
              </a:xfrm>
            </p:grpSpPr>
            <p:sp>
              <p:nvSpPr>
                <p:cNvPr id="85291" name="Line 15"/>
                <p:cNvSpPr>
                  <a:spLocks noChangeShapeType="1"/>
                </p:cNvSpPr>
                <p:nvPr/>
              </p:nvSpPr>
              <p:spPr bwMode="auto">
                <a:xfrm flipV="1">
                  <a:off x="1272" y="1042"/>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92" name="Line 16"/>
                <p:cNvSpPr>
                  <a:spLocks noChangeShapeType="1"/>
                </p:cNvSpPr>
                <p:nvPr/>
              </p:nvSpPr>
              <p:spPr bwMode="auto">
                <a:xfrm flipH="1" flipV="1">
                  <a:off x="1143" y="1042"/>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88" name="Line 17"/>
              <p:cNvSpPr>
                <a:spLocks noChangeShapeType="1"/>
              </p:cNvSpPr>
              <p:nvPr/>
            </p:nvSpPr>
            <p:spPr bwMode="auto">
              <a:xfrm>
                <a:off x="1272" y="89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9" name="Line 18"/>
              <p:cNvSpPr>
                <a:spLocks noChangeShapeType="1"/>
              </p:cNvSpPr>
              <p:nvPr/>
            </p:nvSpPr>
            <p:spPr bwMode="auto">
              <a:xfrm>
                <a:off x="1167" y="9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90" name="Line 19"/>
              <p:cNvSpPr>
                <a:spLocks noChangeShapeType="1"/>
              </p:cNvSpPr>
              <p:nvPr/>
            </p:nvSpPr>
            <p:spPr bwMode="auto">
              <a:xfrm flipV="1">
                <a:off x="1272" y="1034"/>
                <a:ext cx="77"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228" name="Group 20"/>
            <p:cNvGrpSpPr>
              <a:grpSpLocks/>
            </p:cNvGrpSpPr>
            <p:nvPr/>
          </p:nvGrpSpPr>
          <p:grpSpPr bwMode="auto">
            <a:xfrm>
              <a:off x="1590" y="878"/>
              <a:ext cx="284" cy="276"/>
              <a:chOff x="1590" y="878"/>
              <a:chExt cx="284" cy="276"/>
            </a:xfrm>
          </p:grpSpPr>
          <p:sp>
            <p:nvSpPr>
              <p:cNvPr id="85271" name="Oval 21"/>
              <p:cNvSpPr>
                <a:spLocks noChangeArrowheads="1"/>
              </p:cNvSpPr>
              <p:nvPr/>
            </p:nvSpPr>
            <p:spPr bwMode="auto">
              <a:xfrm>
                <a:off x="1615"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72" name="Line 22"/>
              <p:cNvSpPr>
                <a:spLocks noChangeShapeType="1"/>
              </p:cNvSpPr>
              <p:nvPr/>
            </p:nvSpPr>
            <p:spPr bwMode="auto">
              <a:xfrm>
                <a:off x="1719" y="878"/>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3" name="Line 23"/>
              <p:cNvSpPr>
                <a:spLocks noChangeShapeType="1"/>
              </p:cNvSpPr>
              <p:nvPr/>
            </p:nvSpPr>
            <p:spPr bwMode="auto">
              <a:xfrm>
                <a:off x="1823"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4" name="Line 24"/>
              <p:cNvSpPr>
                <a:spLocks noChangeShapeType="1"/>
              </p:cNvSpPr>
              <p:nvPr/>
            </p:nvSpPr>
            <p:spPr bwMode="auto">
              <a:xfrm flipH="1">
                <a:off x="1590" y="878"/>
                <a:ext cx="129"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5" name="Line 25"/>
              <p:cNvSpPr>
                <a:spLocks noChangeShapeType="1"/>
              </p:cNvSpPr>
              <p:nvPr/>
            </p:nvSpPr>
            <p:spPr bwMode="auto">
              <a:xfrm flipV="1">
                <a:off x="1598"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76" name="Group 26"/>
              <p:cNvGrpSpPr>
                <a:grpSpLocks/>
              </p:cNvGrpSpPr>
              <p:nvPr/>
            </p:nvGrpSpPr>
            <p:grpSpPr bwMode="auto">
              <a:xfrm>
                <a:off x="1590" y="1046"/>
                <a:ext cx="225" cy="90"/>
                <a:chOff x="1590" y="1046"/>
                <a:chExt cx="225" cy="90"/>
              </a:xfrm>
            </p:grpSpPr>
            <p:sp>
              <p:nvSpPr>
                <p:cNvPr id="85280" name="Line 27"/>
                <p:cNvSpPr>
                  <a:spLocks noChangeShapeType="1"/>
                </p:cNvSpPr>
                <p:nvPr/>
              </p:nvSpPr>
              <p:spPr bwMode="auto">
                <a:xfrm flipV="1">
                  <a:off x="1719" y="10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1" name="Line 28"/>
                <p:cNvSpPr>
                  <a:spLocks noChangeShapeType="1"/>
                </p:cNvSpPr>
                <p:nvPr/>
              </p:nvSpPr>
              <p:spPr bwMode="auto">
                <a:xfrm flipH="1" flipV="1">
                  <a:off x="1590"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77" name="Line 29"/>
              <p:cNvSpPr>
                <a:spLocks noChangeShapeType="1"/>
              </p:cNvSpPr>
              <p:nvPr/>
            </p:nvSpPr>
            <p:spPr bwMode="auto">
              <a:xfrm>
                <a:off x="1719" y="899"/>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8" name="Line 30"/>
              <p:cNvSpPr>
                <a:spLocks noChangeShapeType="1"/>
              </p:cNvSpPr>
              <p:nvPr/>
            </p:nvSpPr>
            <p:spPr bwMode="auto">
              <a:xfrm>
                <a:off x="1614" y="958"/>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9" name="Line 31"/>
              <p:cNvSpPr>
                <a:spLocks noChangeShapeType="1"/>
              </p:cNvSpPr>
              <p:nvPr/>
            </p:nvSpPr>
            <p:spPr bwMode="auto">
              <a:xfrm flipV="1">
                <a:off x="1719" y="10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229" name="Group 32"/>
            <p:cNvGrpSpPr>
              <a:grpSpLocks/>
            </p:cNvGrpSpPr>
            <p:nvPr/>
          </p:nvGrpSpPr>
          <p:grpSpPr bwMode="auto">
            <a:xfrm>
              <a:off x="1432" y="1224"/>
              <a:ext cx="283" cy="275"/>
              <a:chOff x="1432" y="1224"/>
              <a:chExt cx="283" cy="275"/>
            </a:xfrm>
          </p:grpSpPr>
          <p:sp>
            <p:nvSpPr>
              <p:cNvPr id="85260" name="Oval 33"/>
              <p:cNvSpPr>
                <a:spLocks noChangeArrowheads="1"/>
              </p:cNvSpPr>
              <p:nvPr/>
            </p:nvSpPr>
            <p:spPr bwMode="auto">
              <a:xfrm>
                <a:off x="1456" y="1244"/>
                <a:ext cx="259" cy="25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61" name="Line 34"/>
              <p:cNvSpPr>
                <a:spLocks noChangeShapeType="1"/>
              </p:cNvSpPr>
              <p:nvPr/>
            </p:nvSpPr>
            <p:spPr bwMode="auto">
              <a:xfrm>
                <a:off x="1559" y="1224"/>
                <a:ext cx="9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2" name="Line 35"/>
              <p:cNvSpPr>
                <a:spLocks noChangeShapeType="1"/>
              </p:cNvSpPr>
              <p:nvPr/>
            </p:nvSpPr>
            <p:spPr bwMode="auto">
              <a:xfrm>
                <a:off x="1664" y="12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3" name="Line 36"/>
              <p:cNvSpPr>
                <a:spLocks noChangeShapeType="1"/>
              </p:cNvSpPr>
              <p:nvPr/>
            </p:nvSpPr>
            <p:spPr bwMode="auto">
              <a:xfrm flipH="1">
                <a:off x="1432" y="1224"/>
                <a:ext cx="12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4" name="Line 37"/>
              <p:cNvSpPr>
                <a:spLocks noChangeShapeType="1"/>
              </p:cNvSpPr>
              <p:nvPr/>
            </p:nvSpPr>
            <p:spPr bwMode="auto">
              <a:xfrm flipV="1">
                <a:off x="1440" y="12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65" name="Group 38"/>
              <p:cNvGrpSpPr>
                <a:grpSpLocks/>
              </p:cNvGrpSpPr>
              <p:nvPr/>
            </p:nvGrpSpPr>
            <p:grpSpPr bwMode="auto">
              <a:xfrm>
                <a:off x="1432" y="1391"/>
                <a:ext cx="224" cy="91"/>
                <a:chOff x="1432" y="1391"/>
                <a:chExt cx="224" cy="91"/>
              </a:xfrm>
            </p:grpSpPr>
            <p:sp>
              <p:nvSpPr>
                <p:cNvPr id="85269" name="Line 39"/>
                <p:cNvSpPr>
                  <a:spLocks noChangeShapeType="1"/>
                </p:cNvSpPr>
                <p:nvPr/>
              </p:nvSpPr>
              <p:spPr bwMode="auto">
                <a:xfrm flipV="1">
                  <a:off x="1559" y="1391"/>
                  <a:ext cx="9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0" name="Line 40"/>
                <p:cNvSpPr>
                  <a:spLocks noChangeShapeType="1"/>
                </p:cNvSpPr>
                <p:nvPr/>
              </p:nvSpPr>
              <p:spPr bwMode="auto">
                <a:xfrm flipH="1" flipV="1">
                  <a:off x="1432" y="1391"/>
                  <a:ext cx="12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66" name="Line 41"/>
              <p:cNvSpPr>
                <a:spLocks noChangeShapeType="1"/>
              </p:cNvSpPr>
              <p:nvPr/>
            </p:nvSpPr>
            <p:spPr bwMode="auto">
              <a:xfrm>
                <a:off x="1560" y="124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7" name="Line 42"/>
              <p:cNvSpPr>
                <a:spLocks noChangeShapeType="1"/>
              </p:cNvSpPr>
              <p:nvPr/>
            </p:nvSpPr>
            <p:spPr bwMode="auto">
              <a:xfrm>
                <a:off x="1455" y="13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8" name="Line 43"/>
              <p:cNvSpPr>
                <a:spLocks noChangeShapeType="1"/>
              </p:cNvSpPr>
              <p:nvPr/>
            </p:nvSpPr>
            <p:spPr bwMode="auto">
              <a:xfrm flipV="1">
                <a:off x="1559" y="13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30" name="Oval 44"/>
            <p:cNvSpPr>
              <a:spLocks noChangeArrowheads="1"/>
            </p:cNvSpPr>
            <p:nvPr/>
          </p:nvSpPr>
          <p:spPr bwMode="auto">
            <a:xfrm>
              <a:off x="1387"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31" name="Line 45"/>
            <p:cNvSpPr>
              <a:spLocks noChangeShapeType="1"/>
            </p:cNvSpPr>
            <p:nvPr/>
          </p:nvSpPr>
          <p:spPr bwMode="auto">
            <a:xfrm>
              <a:off x="1525" y="898"/>
              <a:ext cx="79" cy="5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2" name="Line 46"/>
            <p:cNvSpPr>
              <a:spLocks noChangeShapeType="1"/>
            </p:cNvSpPr>
            <p:nvPr/>
          </p:nvSpPr>
          <p:spPr bwMode="auto">
            <a:xfrm>
              <a:off x="1595"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3" name="Line 47"/>
            <p:cNvSpPr>
              <a:spLocks noChangeShapeType="1"/>
            </p:cNvSpPr>
            <p:nvPr/>
          </p:nvSpPr>
          <p:spPr bwMode="auto">
            <a:xfrm flipH="1">
              <a:off x="1363" y="9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4" name="Line 48"/>
            <p:cNvSpPr>
              <a:spLocks noChangeShapeType="1"/>
            </p:cNvSpPr>
            <p:nvPr/>
          </p:nvSpPr>
          <p:spPr bwMode="auto">
            <a:xfrm flipV="1">
              <a:off x="1371"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35" name="Group 49"/>
            <p:cNvGrpSpPr>
              <a:grpSpLocks/>
            </p:cNvGrpSpPr>
            <p:nvPr/>
          </p:nvGrpSpPr>
          <p:grpSpPr bwMode="auto">
            <a:xfrm>
              <a:off x="1363" y="1046"/>
              <a:ext cx="224" cy="90"/>
              <a:chOff x="1363" y="1046"/>
              <a:chExt cx="224" cy="90"/>
            </a:xfrm>
          </p:grpSpPr>
          <p:sp>
            <p:nvSpPr>
              <p:cNvPr id="85258" name="Line 50"/>
              <p:cNvSpPr>
                <a:spLocks noChangeShapeType="1"/>
              </p:cNvSpPr>
              <p:nvPr/>
            </p:nvSpPr>
            <p:spPr bwMode="auto">
              <a:xfrm flipV="1">
                <a:off x="1492" y="10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9" name="Line 51"/>
              <p:cNvSpPr>
                <a:spLocks noChangeShapeType="1"/>
              </p:cNvSpPr>
              <p:nvPr/>
            </p:nvSpPr>
            <p:spPr bwMode="auto">
              <a:xfrm flipH="1" flipV="1">
                <a:off x="1363"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36" name="Line 52"/>
            <p:cNvSpPr>
              <a:spLocks noChangeShapeType="1"/>
            </p:cNvSpPr>
            <p:nvPr/>
          </p:nvSpPr>
          <p:spPr bwMode="auto">
            <a:xfrm>
              <a:off x="1495" y="1134"/>
              <a:ext cx="46"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7" name="Line 53"/>
            <p:cNvSpPr>
              <a:spLocks noChangeShapeType="1"/>
            </p:cNvSpPr>
            <p:nvPr/>
          </p:nvSpPr>
          <p:spPr bwMode="auto">
            <a:xfrm flipV="1">
              <a:off x="1672" y="12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8" name="Line 54"/>
            <p:cNvSpPr>
              <a:spLocks noChangeShapeType="1"/>
            </p:cNvSpPr>
            <p:nvPr/>
          </p:nvSpPr>
          <p:spPr bwMode="auto">
            <a:xfrm flipH="1">
              <a:off x="1422" y="1134"/>
              <a:ext cx="70"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9" name="Line 55"/>
            <p:cNvSpPr>
              <a:spLocks noChangeShapeType="1"/>
            </p:cNvSpPr>
            <p:nvPr/>
          </p:nvSpPr>
          <p:spPr bwMode="auto">
            <a:xfrm flipH="1">
              <a:off x="1096" y="10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0" name="Line 56"/>
            <p:cNvSpPr>
              <a:spLocks noChangeShapeType="1"/>
            </p:cNvSpPr>
            <p:nvPr/>
          </p:nvSpPr>
          <p:spPr bwMode="auto">
            <a:xfrm flipH="1" flipV="1">
              <a:off x="1090" y="886"/>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1" name="Line 57"/>
            <p:cNvSpPr>
              <a:spLocks noChangeShapeType="1"/>
            </p:cNvSpPr>
            <p:nvPr/>
          </p:nvSpPr>
          <p:spPr bwMode="auto">
            <a:xfrm flipV="1">
              <a:off x="1827" y="894"/>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2" name="Line 58"/>
            <p:cNvSpPr>
              <a:spLocks noChangeShapeType="1"/>
            </p:cNvSpPr>
            <p:nvPr/>
          </p:nvSpPr>
          <p:spPr bwMode="auto">
            <a:xfrm>
              <a:off x="1831" y="1062"/>
              <a:ext cx="32"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3" name="Rectangle 59"/>
            <p:cNvSpPr>
              <a:spLocks noChangeArrowheads="1"/>
            </p:cNvSpPr>
            <p:nvPr/>
          </p:nvSpPr>
          <p:spPr bwMode="auto">
            <a:xfrm>
              <a:off x="1726" y="11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244" name="Rectangle 60"/>
            <p:cNvSpPr>
              <a:spLocks noChangeArrowheads="1"/>
            </p:cNvSpPr>
            <p:nvPr/>
          </p:nvSpPr>
          <p:spPr bwMode="auto">
            <a:xfrm>
              <a:off x="1330" y="11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245" name="Rectangle 61"/>
            <p:cNvSpPr>
              <a:spLocks noChangeArrowheads="1"/>
            </p:cNvSpPr>
            <p:nvPr/>
          </p:nvSpPr>
          <p:spPr bwMode="auto">
            <a:xfrm>
              <a:off x="1862" y="1036"/>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grpSp>
          <p:nvGrpSpPr>
            <p:cNvPr id="85246" name="Group 62"/>
            <p:cNvGrpSpPr>
              <a:grpSpLocks/>
            </p:cNvGrpSpPr>
            <p:nvPr/>
          </p:nvGrpSpPr>
          <p:grpSpPr bwMode="auto">
            <a:xfrm>
              <a:off x="959" y="773"/>
              <a:ext cx="21" cy="28"/>
              <a:chOff x="959" y="773"/>
              <a:chExt cx="21" cy="28"/>
            </a:xfrm>
          </p:grpSpPr>
          <p:sp>
            <p:nvSpPr>
              <p:cNvPr id="85256" name="Line 63"/>
              <p:cNvSpPr>
                <a:spLocks noChangeShapeType="1"/>
              </p:cNvSpPr>
              <p:nvPr/>
            </p:nvSpPr>
            <p:spPr bwMode="auto">
              <a:xfrm>
                <a:off x="959" y="774"/>
                <a:ext cx="0" cy="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7" name="Line 64"/>
              <p:cNvSpPr>
                <a:spLocks noChangeShapeType="1"/>
              </p:cNvSpPr>
              <p:nvPr/>
            </p:nvSpPr>
            <p:spPr bwMode="auto">
              <a:xfrm>
                <a:off x="980" y="773"/>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47" name="Rectangle 65"/>
            <p:cNvSpPr>
              <a:spLocks noChangeArrowheads="1"/>
            </p:cNvSpPr>
            <p:nvPr/>
          </p:nvSpPr>
          <p:spPr bwMode="auto">
            <a:xfrm>
              <a:off x="906" y="65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248" name="Rectangle 66"/>
            <p:cNvSpPr>
              <a:spLocks noChangeArrowheads="1"/>
            </p:cNvSpPr>
            <p:nvPr/>
          </p:nvSpPr>
          <p:spPr bwMode="auto">
            <a:xfrm>
              <a:off x="1879" y="826"/>
              <a:ext cx="45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O-C-CH3</a:t>
              </a:r>
            </a:p>
          </p:txBody>
        </p:sp>
        <p:grpSp>
          <p:nvGrpSpPr>
            <p:cNvPr id="85249" name="Group 67"/>
            <p:cNvGrpSpPr>
              <a:grpSpLocks/>
            </p:cNvGrpSpPr>
            <p:nvPr/>
          </p:nvGrpSpPr>
          <p:grpSpPr bwMode="auto">
            <a:xfrm>
              <a:off x="2036" y="798"/>
              <a:ext cx="20" cy="27"/>
              <a:chOff x="2036" y="798"/>
              <a:chExt cx="20" cy="27"/>
            </a:xfrm>
          </p:grpSpPr>
          <p:sp>
            <p:nvSpPr>
              <p:cNvPr id="85254" name="Line 68"/>
              <p:cNvSpPr>
                <a:spLocks noChangeShapeType="1"/>
              </p:cNvSpPr>
              <p:nvPr/>
            </p:nvSpPr>
            <p:spPr bwMode="auto">
              <a:xfrm>
                <a:off x="2036" y="800"/>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5" name="Line 69"/>
              <p:cNvSpPr>
                <a:spLocks noChangeShapeType="1"/>
              </p:cNvSpPr>
              <p:nvPr/>
            </p:nvSpPr>
            <p:spPr bwMode="auto">
              <a:xfrm>
                <a:off x="2056" y="798"/>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50" name="Rectangle 70"/>
            <p:cNvSpPr>
              <a:spLocks noChangeArrowheads="1"/>
            </p:cNvSpPr>
            <p:nvPr/>
          </p:nvSpPr>
          <p:spPr bwMode="auto">
            <a:xfrm>
              <a:off x="1983" y="674"/>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251" name="Rectangle 71"/>
            <p:cNvSpPr>
              <a:spLocks noChangeArrowheads="1"/>
            </p:cNvSpPr>
            <p:nvPr/>
          </p:nvSpPr>
          <p:spPr bwMode="auto">
            <a:xfrm>
              <a:off x="700" y="803"/>
              <a:ext cx="45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CH3-C-O</a:t>
              </a:r>
            </a:p>
          </p:txBody>
        </p:sp>
        <p:sp>
          <p:nvSpPr>
            <p:cNvPr id="85252" name="Rectangle 72"/>
            <p:cNvSpPr>
              <a:spLocks noChangeArrowheads="1"/>
            </p:cNvSpPr>
            <p:nvPr/>
          </p:nvSpPr>
          <p:spPr bwMode="auto">
            <a:xfrm>
              <a:off x="982" y="1034"/>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253" name="Rectangle 73"/>
            <p:cNvSpPr>
              <a:spLocks noChangeArrowheads="1"/>
            </p:cNvSpPr>
            <p:nvPr/>
          </p:nvSpPr>
          <p:spPr bwMode="auto">
            <a:xfrm>
              <a:off x="1425" y="808"/>
              <a:ext cx="13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grpSp>
      <p:grpSp>
        <p:nvGrpSpPr>
          <p:cNvPr id="85000" name="Group 74"/>
          <p:cNvGrpSpPr>
            <a:grpSpLocks/>
          </p:cNvGrpSpPr>
          <p:nvPr/>
        </p:nvGrpSpPr>
        <p:grpSpPr bwMode="auto">
          <a:xfrm>
            <a:off x="3509963" y="2000250"/>
            <a:ext cx="1677987" cy="1141413"/>
            <a:chOff x="2410" y="1209"/>
            <a:chExt cx="1152" cy="691"/>
          </a:xfrm>
        </p:grpSpPr>
        <p:grpSp>
          <p:nvGrpSpPr>
            <p:cNvPr id="85169" name="Group 75"/>
            <p:cNvGrpSpPr>
              <a:grpSpLocks/>
            </p:cNvGrpSpPr>
            <p:nvPr/>
          </p:nvGrpSpPr>
          <p:grpSpPr bwMode="auto">
            <a:xfrm>
              <a:off x="2635" y="1275"/>
              <a:ext cx="284" cy="275"/>
              <a:chOff x="2635" y="1275"/>
              <a:chExt cx="284" cy="275"/>
            </a:xfrm>
          </p:grpSpPr>
          <p:sp>
            <p:nvSpPr>
              <p:cNvPr id="85216" name="Oval 76"/>
              <p:cNvSpPr>
                <a:spLocks noChangeArrowheads="1"/>
              </p:cNvSpPr>
              <p:nvPr/>
            </p:nvSpPr>
            <p:spPr bwMode="auto">
              <a:xfrm>
                <a:off x="2659" y="129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17" name="Line 77"/>
              <p:cNvSpPr>
                <a:spLocks noChangeShapeType="1"/>
              </p:cNvSpPr>
              <p:nvPr/>
            </p:nvSpPr>
            <p:spPr bwMode="auto">
              <a:xfrm>
                <a:off x="2763" y="1275"/>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8" name="Line 78"/>
              <p:cNvSpPr>
                <a:spLocks noChangeShapeType="1"/>
              </p:cNvSpPr>
              <p:nvPr/>
            </p:nvSpPr>
            <p:spPr bwMode="auto">
              <a:xfrm>
                <a:off x="2867" y="13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9" name="Line 79"/>
              <p:cNvSpPr>
                <a:spLocks noChangeShapeType="1"/>
              </p:cNvSpPr>
              <p:nvPr/>
            </p:nvSpPr>
            <p:spPr bwMode="auto">
              <a:xfrm flipH="1">
                <a:off x="2635" y="1275"/>
                <a:ext cx="128"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0" name="Line 80"/>
              <p:cNvSpPr>
                <a:spLocks noChangeShapeType="1"/>
              </p:cNvSpPr>
              <p:nvPr/>
            </p:nvSpPr>
            <p:spPr bwMode="auto">
              <a:xfrm flipV="1">
                <a:off x="2643" y="13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21" name="Group 81"/>
              <p:cNvGrpSpPr>
                <a:grpSpLocks/>
              </p:cNvGrpSpPr>
              <p:nvPr/>
            </p:nvGrpSpPr>
            <p:grpSpPr bwMode="auto">
              <a:xfrm>
                <a:off x="2635" y="1442"/>
                <a:ext cx="224" cy="90"/>
                <a:chOff x="2635" y="1442"/>
                <a:chExt cx="224" cy="90"/>
              </a:xfrm>
            </p:grpSpPr>
            <p:sp>
              <p:nvSpPr>
                <p:cNvPr id="85225" name="Line 82"/>
                <p:cNvSpPr>
                  <a:spLocks noChangeShapeType="1"/>
                </p:cNvSpPr>
                <p:nvPr/>
              </p:nvSpPr>
              <p:spPr bwMode="auto">
                <a:xfrm flipV="1">
                  <a:off x="2763" y="1442"/>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6" name="Line 83"/>
                <p:cNvSpPr>
                  <a:spLocks noChangeShapeType="1"/>
                </p:cNvSpPr>
                <p:nvPr/>
              </p:nvSpPr>
              <p:spPr bwMode="auto">
                <a:xfrm flipH="1" flipV="1">
                  <a:off x="2635" y="1442"/>
                  <a:ext cx="128"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22" name="Line 84"/>
              <p:cNvSpPr>
                <a:spLocks noChangeShapeType="1"/>
              </p:cNvSpPr>
              <p:nvPr/>
            </p:nvSpPr>
            <p:spPr bwMode="auto">
              <a:xfrm>
                <a:off x="2764" y="1297"/>
                <a:ext cx="75"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3" name="Line 85"/>
              <p:cNvSpPr>
                <a:spLocks noChangeShapeType="1"/>
              </p:cNvSpPr>
              <p:nvPr/>
            </p:nvSpPr>
            <p:spPr bwMode="auto">
              <a:xfrm>
                <a:off x="2658" y="13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4" name="Line 86"/>
              <p:cNvSpPr>
                <a:spLocks noChangeShapeType="1"/>
              </p:cNvSpPr>
              <p:nvPr/>
            </p:nvSpPr>
            <p:spPr bwMode="auto">
              <a:xfrm flipV="1">
                <a:off x="2763" y="1434"/>
                <a:ext cx="78"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170" name="Group 87"/>
            <p:cNvGrpSpPr>
              <a:grpSpLocks/>
            </p:cNvGrpSpPr>
            <p:nvPr/>
          </p:nvGrpSpPr>
          <p:grpSpPr bwMode="auto">
            <a:xfrm>
              <a:off x="3081" y="1279"/>
              <a:ext cx="284" cy="275"/>
              <a:chOff x="3081" y="1279"/>
              <a:chExt cx="284" cy="275"/>
            </a:xfrm>
          </p:grpSpPr>
          <p:sp>
            <p:nvSpPr>
              <p:cNvPr id="85205" name="Oval 88"/>
              <p:cNvSpPr>
                <a:spLocks noChangeArrowheads="1"/>
              </p:cNvSpPr>
              <p:nvPr/>
            </p:nvSpPr>
            <p:spPr bwMode="auto">
              <a:xfrm>
                <a:off x="3106"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06" name="Line 89"/>
              <p:cNvSpPr>
                <a:spLocks noChangeShapeType="1"/>
              </p:cNvSpPr>
              <p:nvPr/>
            </p:nvSpPr>
            <p:spPr bwMode="auto">
              <a:xfrm>
                <a:off x="3210" y="1279"/>
                <a:ext cx="96"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7" name="Line 90"/>
              <p:cNvSpPr>
                <a:spLocks noChangeShapeType="1"/>
              </p:cNvSpPr>
              <p:nvPr/>
            </p:nvSpPr>
            <p:spPr bwMode="auto">
              <a:xfrm>
                <a:off x="3314"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8" name="Line 91"/>
              <p:cNvSpPr>
                <a:spLocks noChangeShapeType="1"/>
              </p:cNvSpPr>
              <p:nvPr/>
            </p:nvSpPr>
            <p:spPr bwMode="auto">
              <a:xfrm flipH="1">
                <a:off x="3081" y="1279"/>
                <a:ext cx="129"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9" name="Line 92"/>
              <p:cNvSpPr>
                <a:spLocks noChangeShapeType="1"/>
              </p:cNvSpPr>
              <p:nvPr/>
            </p:nvSpPr>
            <p:spPr bwMode="auto">
              <a:xfrm flipV="1">
                <a:off x="3089"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10" name="Group 93"/>
              <p:cNvGrpSpPr>
                <a:grpSpLocks/>
              </p:cNvGrpSpPr>
              <p:nvPr/>
            </p:nvGrpSpPr>
            <p:grpSpPr bwMode="auto">
              <a:xfrm>
                <a:off x="3081" y="1446"/>
                <a:ext cx="225" cy="90"/>
                <a:chOff x="3081" y="1446"/>
                <a:chExt cx="225" cy="90"/>
              </a:xfrm>
            </p:grpSpPr>
            <p:sp>
              <p:nvSpPr>
                <p:cNvPr id="85214" name="Line 94"/>
                <p:cNvSpPr>
                  <a:spLocks noChangeShapeType="1"/>
                </p:cNvSpPr>
                <p:nvPr/>
              </p:nvSpPr>
              <p:spPr bwMode="auto">
                <a:xfrm flipV="1">
                  <a:off x="3210" y="14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5" name="Line 95"/>
                <p:cNvSpPr>
                  <a:spLocks noChangeShapeType="1"/>
                </p:cNvSpPr>
                <p:nvPr/>
              </p:nvSpPr>
              <p:spPr bwMode="auto">
                <a:xfrm flipH="1" flipV="1">
                  <a:off x="3081"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11" name="Line 96"/>
              <p:cNvSpPr>
                <a:spLocks noChangeShapeType="1"/>
              </p:cNvSpPr>
              <p:nvPr/>
            </p:nvSpPr>
            <p:spPr bwMode="auto">
              <a:xfrm>
                <a:off x="3211" y="1300"/>
                <a:ext cx="76"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2" name="Line 97"/>
              <p:cNvSpPr>
                <a:spLocks noChangeShapeType="1"/>
              </p:cNvSpPr>
              <p:nvPr/>
            </p:nvSpPr>
            <p:spPr bwMode="auto">
              <a:xfrm>
                <a:off x="3105" y="1359"/>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3" name="Line 98"/>
              <p:cNvSpPr>
                <a:spLocks noChangeShapeType="1"/>
              </p:cNvSpPr>
              <p:nvPr/>
            </p:nvSpPr>
            <p:spPr bwMode="auto">
              <a:xfrm flipV="1">
                <a:off x="3210" y="14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171" name="Group 99"/>
            <p:cNvGrpSpPr>
              <a:grpSpLocks/>
            </p:cNvGrpSpPr>
            <p:nvPr/>
          </p:nvGrpSpPr>
          <p:grpSpPr bwMode="auto">
            <a:xfrm>
              <a:off x="2923" y="1624"/>
              <a:ext cx="284" cy="276"/>
              <a:chOff x="2923" y="1624"/>
              <a:chExt cx="284" cy="276"/>
            </a:xfrm>
          </p:grpSpPr>
          <p:sp>
            <p:nvSpPr>
              <p:cNvPr id="85194" name="Oval 100"/>
              <p:cNvSpPr>
                <a:spLocks noChangeArrowheads="1"/>
              </p:cNvSpPr>
              <p:nvPr/>
            </p:nvSpPr>
            <p:spPr bwMode="auto">
              <a:xfrm>
                <a:off x="2947" y="164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195" name="Line 101"/>
              <p:cNvSpPr>
                <a:spLocks noChangeShapeType="1"/>
              </p:cNvSpPr>
              <p:nvPr/>
            </p:nvSpPr>
            <p:spPr bwMode="auto">
              <a:xfrm>
                <a:off x="3051" y="1624"/>
                <a:ext cx="96"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6" name="Line 102"/>
              <p:cNvSpPr>
                <a:spLocks noChangeShapeType="1"/>
              </p:cNvSpPr>
              <p:nvPr/>
            </p:nvSpPr>
            <p:spPr bwMode="auto">
              <a:xfrm>
                <a:off x="3155" y="16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7" name="Line 103"/>
              <p:cNvSpPr>
                <a:spLocks noChangeShapeType="1"/>
              </p:cNvSpPr>
              <p:nvPr/>
            </p:nvSpPr>
            <p:spPr bwMode="auto">
              <a:xfrm flipH="1">
                <a:off x="2923" y="1624"/>
                <a:ext cx="128"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8" name="Line 104"/>
              <p:cNvSpPr>
                <a:spLocks noChangeShapeType="1"/>
              </p:cNvSpPr>
              <p:nvPr/>
            </p:nvSpPr>
            <p:spPr bwMode="auto">
              <a:xfrm flipV="1">
                <a:off x="2931" y="16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99" name="Group 105"/>
              <p:cNvGrpSpPr>
                <a:grpSpLocks/>
              </p:cNvGrpSpPr>
              <p:nvPr/>
            </p:nvGrpSpPr>
            <p:grpSpPr bwMode="auto">
              <a:xfrm>
                <a:off x="2923" y="1791"/>
                <a:ext cx="224" cy="91"/>
                <a:chOff x="2923" y="1791"/>
                <a:chExt cx="224" cy="91"/>
              </a:xfrm>
            </p:grpSpPr>
            <p:sp>
              <p:nvSpPr>
                <p:cNvPr id="85203" name="Line 106"/>
                <p:cNvSpPr>
                  <a:spLocks noChangeShapeType="1"/>
                </p:cNvSpPr>
                <p:nvPr/>
              </p:nvSpPr>
              <p:spPr bwMode="auto">
                <a:xfrm flipV="1">
                  <a:off x="3051" y="1791"/>
                  <a:ext cx="96"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4" name="Line 107"/>
                <p:cNvSpPr>
                  <a:spLocks noChangeShapeType="1"/>
                </p:cNvSpPr>
                <p:nvPr/>
              </p:nvSpPr>
              <p:spPr bwMode="auto">
                <a:xfrm flipH="1" flipV="1">
                  <a:off x="2923" y="1791"/>
                  <a:ext cx="128"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00" name="Line 108"/>
              <p:cNvSpPr>
                <a:spLocks noChangeShapeType="1"/>
              </p:cNvSpPr>
              <p:nvPr/>
            </p:nvSpPr>
            <p:spPr bwMode="auto">
              <a:xfrm>
                <a:off x="3052" y="1646"/>
                <a:ext cx="75"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1" name="Line 109"/>
              <p:cNvSpPr>
                <a:spLocks noChangeShapeType="1"/>
              </p:cNvSpPr>
              <p:nvPr/>
            </p:nvSpPr>
            <p:spPr bwMode="auto">
              <a:xfrm>
                <a:off x="2946" y="17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2" name="Line 110"/>
              <p:cNvSpPr>
                <a:spLocks noChangeShapeType="1"/>
              </p:cNvSpPr>
              <p:nvPr/>
            </p:nvSpPr>
            <p:spPr bwMode="auto">
              <a:xfrm flipV="1">
                <a:off x="3051" y="17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72" name="Oval 111"/>
            <p:cNvSpPr>
              <a:spLocks noChangeArrowheads="1"/>
            </p:cNvSpPr>
            <p:nvPr/>
          </p:nvSpPr>
          <p:spPr bwMode="auto">
            <a:xfrm>
              <a:off x="2878"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173" name="Line 112"/>
            <p:cNvSpPr>
              <a:spLocks noChangeShapeType="1"/>
            </p:cNvSpPr>
            <p:nvPr/>
          </p:nvSpPr>
          <p:spPr bwMode="auto">
            <a:xfrm>
              <a:off x="3017" y="1299"/>
              <a:ext cx="79" cy="5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4" name="Line 113"/>
            <p:cNvSpPr>
              <a:spLocks noChangeShapeType="1"/>
            </p:cNvSpPr>
            <p:nvPr/>
          </p:nvSpPr>
          <p:spPr bwMode="auto">
            <a:xfrm>
              <a:off x="3086"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5" name="Line 114"/>
            <p:cNvSpPr>
              <a:spLocks noChangeShapeType="1"/>
            </p:cNvSpPr>
            <p:nvPr/>
          </p:nvSpPr>
          <p:spPr bwMode="auto">
            <a:xfrm flipH="1">
              <a:off x="2854" y="13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6" name="Line 115"/>
            <p:cNvSpPr>
              <a:spLocks noChangeShapeType="1"/>
            </p:cNvSpPr>
            <p:nvPr/>
          </p:nvSpPr>
          <p:spPr bwMode="auto">
            <a:xfrm flipV="1">
              <a:off x="2862"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77" name="Group 116"/>
            <p:cNvGrpSpPr>
              <a:grpSpLocks/>
            </p:cNvGrpSpPr>
            <p:nvPr/>
          </p:nvGrpSpPr>
          <p:grpSpPr bwMode="auto">
            <a:xfrm>
              <a:off x="2854" y="1446"/>
              <a:ext cx="224" cy="90"/>
              <a:chOff x="2854" y="1446"/>
              <a:chExt cx="224" cy="90"/>
            </a:xfrm>
          </p:grpSpPr>
          <p:sp>
            <p:nvSpPr>
              <p:cNvPr id="85192" name="Line 117"/>
              <p:cNvSpPr>
                <a:spLocks noChangeShapeType="1"/>
              </p:cNvSpPr>
              <p:nvPr/>
            </p:nvSpPr>
            <p:spPr bwMode="auto">
              <a:xfrm flipV="1">
                <a:off x="2983" y="14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3" name="Line 118"/>
              <p:cNvSpPr>
                <a:spLocks noChangeShapeType="1"/>
              </p:cNvSpPr>
              <p:nvPr/>
            </p:nvSpPr>
            <p:spPr bwMode="auto">
              <a:xfrm flipH="1" flipV="1">
                <a:off x="2854"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78" name="Line 119"/>
            <p:cNvSpPr>
              <a:spLocks noChangeShapeType="1"/>
            </p:cNvSpPr>
            <p:nvPr/>
          </p:nvSpPr>
          <p:spPr bwMode="auto">
            <a:xfrm>
              <a:off x="2986" y="1534"/>
              <a:ext cx="47"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9" name="Line 120"/>
            <p:cNvSpPr>
              <a:spLocks noChangeShapeType="1"/>
            </p:cNvSpPr>
            <p:nvPr/>
          </p:nvSpPr>
          <p:spPr bwMode="auto">
            <a:xfrm flipV="1">
              <a:off x="3164" y="16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0" name="Line 121"/>
            <p:cNvSpPr>
              <a:spLocks noChangeShapeType="1"/>
            </p:cNvSpPr>
            <p:nvPr/>
          </p:nvSpPr>
          <p:spPr bwMode="auto">
            <a:xfrm flipH="1">
              <a:off x="2914" y="1534"/>
              <a:ext cx="6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1" name="Line 122"/>
            <p:cNvSpPr>
              <a:spLocks noChangeShapeType="1"/>
            </p:cNvSpPr>
            <p:nvPr/>
          </p:nvSpPr>
          <p:spPr bwMode="auto">
            <a:xfrm flipH="1">
              <a:off x="2587" y="14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2" name="Line 123"/>
            <p:cNvSpPr>
              <a:spLocks noChangeShapeType="1"/>
            </p:cNvSpPr>
            <p:nvPr/>
          </p:nvSpPr>
          <p:spPr bwMode="auto">
            <a:xfrm flipH="1" flipV="1">
              <a:off x="2581" y="1287"/>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3" name="Line 124"/>
            <p:cNvSpPr>
              <a:spLocks noChangeShapeType="1"/>
            </p:cNvSpPr>
            <p:nvPr/>
          </p:nvSpPr>
          <p:spPr bwMode="auto">
            <a:xfrm flipV="1">
              <a:off x="3319" y="1295"/>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4" name="Line 125"/>
            <p:cNvSpPr>
              <a:spLocks noChangeShapeType="1"/>
            </p:cNvSpPr>
            <p:nvPr/>
          </p:nvSpPr>
          <p:spPr bwMode="auto">
            <a:xfrm>
              <a:off x="3322" y="1462"/>
              <a:ext cx="33"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5" name="Rectangle 126"/>
            <p:cNvSpPr>
              <a:spLocks noChangeArrowheads="1"/>
            </p:cNvSpPr>
            <p:nvPr/>
          </p:nvSpPr>
          <p:spPr bwMode="auto">
            <a:xfrm>
              <a:off x="3218" y="15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186" name="Rectangle 127"/>
            <p:cNvSpPr>
              <a:spLocks noChangeArrowheads="1"/>
            </p:cNvSpPr>
            <p:nvPr/>
          </p:nvSpPr>
          <p:spPr bwMode="auto">
            <a:xfrm>
              <a:off x="2822" y="15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187" name="Rectangle 128"/>
            <p:cNvSpPr>
              <a:spLocks noChangeArrowheads="1"/>
            </p:cNvSpPr>
            <p:nvPr/>
          </p:nvSpPr>
          <p:spPr bwMode="auto">
            <a:xfrm>
              <a:off x="3354" y="1436"/>
              <a:ext cx="152"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88" name="Rectangle 129"/>
            <p:cNvSpPr>
              <a:spLocks noChangeArrowheads="1"/>
            </p:cNvSpPr>
            <p:nvPr/>
          </p:nvSpPr>
          <p:spPr bwMode="auto">
            <a:xfrm>
              <a:off x="3360" y="1226"/>
              <a:ext cx="20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OH</a:t>
              </a:r>
            </a:p>
          </p:txBody>
        </p:sp>
        <p:sp>
          <p:nvSpPr>
            <p:cNvPr id="85189" name="Rectangle 130"/>
            <p:cNvSpPr>
              <a:spLocks noChangeArrowheads="1"/>
            </p:cNvSpPr>
            <p:nvPr/>
          </p:nvSpPr>
          <p:spPr bwMode="auto">
            <a:xfrm>
              <a:off x="2410" y="1221"/>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HO</a:t>
              </a:r>
            </a:p>
          </p:txBody>
        </p:sp>
        <p:sp>
          <p:nvSpPr>
            <p:cNvPr id="85190" name="Rectangle 131"/>
            <p:cNvSpPr>
              <a:spLocks noChangeArrowheads="1"/>
            </p:cNvSpPr>
            <p:nvPr/>
          </p:nvSpPr>
          <p:spPr bwMode="auto">
            <a:xfrm>
              <a:off x="2473" y="1435"/>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91" name="Rectangle 132"/>
            <p:cNvSpPr>
              <a:spLocks noChangeArrowheads="1"/>
            </p:cNvSpPr>
            <p:nvPr/>
          </p:nvSpPr>
          <p:spPr bwMode="auto">
            <a:xfrm>
              <a:off x="2916" y="1209"/>
              <a:ext cx="130"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grpSp>
      <p:sp>
        <p:nvSpPr>
          <p:cNvPr id="85001" name="Line 133"/>
          <p:cNvSpPr>
            <a:spLocks noChangeShapeType="1"/>
          </p:cNvSpPr>
          <p:nvPr/>
        </p:nvSpPr>
        <p:spPr bwMode="auto">
          <a:xfrm flipV="1">
            <a:off x="2549525" y="2706688"/>
            <a:ext cx="1003300" cy="3175"/>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02" name="Line 134"/>
          <p:cNvSpPr>
            <a:spLocks noChangeShapeType="1"/>
          </p:cNvSpPr>
          <p:nvPr/>
        </p:nvSpPr>
        <p:spPr bwMode="auto">
          <a:xfrm>
            <a:off x="4557713" y="3302000"/>
            <a:ext cx="930275" cy="3175"/>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003" name="Group 135"/>
          <p:cNvGrpSpPr>
            <a:grpSpLocks/>
          </p:cNvGrpSpPr>
          <p:nvPr/>
        </p:nvGrpSpPr>
        <p:grpSpPr bwMode="auto">
          <a:xfrm>
            <a:off x="5770563" y="2854325"/>
            <a:ext cx="1676400" cy="1119188"/>
            <a:chOff x="3962" y="1726"/>
            <a:chExt cx="1152" cy="677"/>
          </a:xfrm>
        </p:grpSpPr>
        <p:sp>
          <p:nvSpPr>
            <p:cNvPr id="85117" name="Line 136"/>
            <p:cNvSpPr>
              <a:spLocks noChangeShapeType="1"/>
            </p:cNvSpPr>
            <p:nvPr/>
          </p:nvSpPr>
          <p:spPr bwMode="auto">
            <a:xfrm>
              <a:off x="4315" y="1792"/>
              <a:ext cx="95"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8" name="Line 137"/>
            <p:cNvSpPr>
              <a:spLocks noChangeShapeType="1"/>
            </p:cNvSpPr>
            <p:nvPr/>
          </p:nvSpPr>
          <p:spPr bwMode="auto">
            <a:xfrm>
              <a:off x="4418" y="1865"/>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9" name="Line 138"/>
            <p:cNvSpPr>
              <a:spLocks noChangeShapeType="1"/>
            </p:cNvSpPr>
            <p:nvPr/>
          </p:nvSpPr>
          <p:spPr bwMode="auto">
            <a:xfrm flipH="1">
              <a:off x="4186" y="1792"/>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0" name="Line 139"/>
            <p:cNvSpPr>
              <a:spLocks noChangeShapeType="1"/>
            </p:cNvSpPr>
            <p:nvPr/>
          </p:nvSpPr>
          <p:spPr bwMode="auto">
            <a:xfrm flipV="1">
              <a:off x="4194" y="1849"/>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21" name="Group 140"/>
            <p:cNvGrpSpPr>
              <a:grpSpLocks/>
            </p:cNvGrpSpPr>
            <p:nvPr/>
          </p:nvGrpSpPr>
          <p:grpSpPr bwMode="auto">
            <a:xfrm>
              <a:off x="4186" y="1960"/>
              <a:ext cx="224" cy="89"/>
              <a:chOff x="4186" y="1960"/>
              <a:chExt cx="224" cy="89"/>
            </a:xfrm>
          </p:grpSpPr>
          <p:sp>
            <p:nvSpPr>
              <p:cNvPr id="85167" name="Line 141"/>
              <p:cNvSpPr>
                <a:spLocks noChangeShapeType="1"/>
              </p:cNvSpPr>
              <p:nvPr/>
            </p:nvSpPr>
            <p:spPr bwMode="auto">
              <a:xfrm flipV="1">
                <a:off x="4315" y="1960"/>
                <a:ext cx="95"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8" name="Line 142"/>
              <p:cNvSpPr>
                <a:spLocks noChangeShapeType="1"/>
              </p:cNvSpPr>
              <p:nvPr/>
            </p:nvSpPr>
            <p:spPr bwMode="auto">
              <a:xfrm flipH="1" flipV="1">
                <a:off x="4186" y="1960"/>
                <a:ext cx="129"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22" name="Line 143"/>
            <p:cNvSpPr>
              <a:spLocks noChangeShapeType="1"/>
            </p:cNvSpPr>
            <p:nvPr/>
          </p:nvSpPr>
          <p:spPr bwMode="auto">
            <a:xfrm>
              <a:off x="4229" y="1968"/>
              <a:ext cx="76"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3" name="Line 144"/>
            <p:cNvSpPr>
              <a:spLocks noChangeShapeType="1"/>
            </p:cNvSpPr>
            <p:nvPr/>
          </p:nvSpPr>
          <p:spPr bwMode="auto">
            <a:xfrm>
              <a:off x="4390" y="1876"/>
              <a:ext cx="0" cy="8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4" name="Line 145"/>
            <p:cNvSpPr>
              <a:spLocks noChangeShapeType="1"/>
            </p:cNvSpPr>
            <p:nvPr/>
          </p:nvSpPr>
          <p:spPr bwMode="auto">
            <a:xfrm flipV="1">
              <a:off x="4230" y="1801"/>
              <a:ext cx="78"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5" name="Line 146"/>
            <p:cNvSpPr>
              <a:spLocks noChangeShapeType="1"/>
            </p:cNvSpPr>
            <p:nvPr/>
          </p:nvSpPr>
          <p:spPr bwMode="auto">
            <a:xfrm>
              <a:off x="4762" y="1795"/>
              <a:ext cx="96"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6" name="Line 147"/>
            <p:cNvSpPr>
              <a:spLocks noChangeShapeType="1"/>
            </p:cNvSpPr>
            <p:nvPr/>
          </p:nvSpPr>
          <p:spPr bwMode="auto">
            <a:xfrm>
              <a:off x="4866"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7" name="Line 148"/>
            <p:cNvSpPr>
              <a:spLocks noChangeShapeType="1"/>
            </p:cNvSpPr>
            <p:nvPr/>
          </p:nvSpPr>
          <p:spPr bwMode="auto">
            <a:xfrm flipH="1">
              <a:off x="4633" y="1795"/>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8" name="Line 149"/>
            <p:cNvSpPr>
              <a:spLocks noChangeShapeType="1"/>
            </p:cNvSpPr>
            <p:nvPr/>
          </p:nvSpPr>
          <p:spPr bwMode="auto">
            <a:xfrm flipV="1">
              <a:off x="4641"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29" name="Group 150"/>
            <p:cNvGrpSpPr>
              <a:grpSpLocks/>
            </p:cNvGrpSpPr>
            <p:nvPr/>
          </p:nvGrpSpPr>
          <p:grpSpPr bwMode="auto">
            <a:xfrm>
              <a:off x="4633" y="1963"/>
              <a:ext cx="225" cy="90"/>
              <a:chOff x="4633" y="1963"/>
              <a:chExt cx="225" cy="90"/>
            </a:xfrm>
          </p:grpSpPr>
          <p:sp>
            <p:nvSpPr>
              <p:cNvPr id="85165" name="Line 151"/>
              <p:cNvSpPr>
                <a:spLocks noChangeShapeType="1"/>
              </p:cNvSpPr>
              <p:nvPr/>
            </p:nvSpPr>
            <p:spPr bwMode="auto">
              <a:xfrm flipV="1">
                <a:off x="4762"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6" name="Line 152"/>
              <p:cNvSpPr>
                <a:spLocks noChangeShapeType="1"/>
              </p:cNvSpPr>
              <p:nvPr/>
            </p:nvSpPr>
            <p:spPr bwMode="auto">
              <a:xfrm flipH="1" flipV="1">
                <a:off x="4633" y="1963"/>
                <a:ext cx="129"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30" name="Line 153"/>
            <p:cNvSpPr>
              <a:spLocks noChangeShapeType="1"/>
            </p:cNvSpPr>
            <p:nvPr/>
          </p:nvSpPr>
          <p:spPr bwMode="auto">
            <a:xfrm flipV="1">
              <a:off x="4673" y="1804"/>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1" name="Line 154"/>
            <p:cNvSpPr>
              <a:spLocks noChangeShapeType="1"/>
            </p:cNvSpPr>
            <p:nvPr/>
          </p:nvSpPr>
          <p:spPr bwMode="auto">
            <a:xfrm>
              <a:off x="4602" y="2144"/>
              <a:ext cx="96"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2" name="Line 155"/>
            <p:cNvSpPr>
              <a:spLocks noChangeShapeType="1"/>
            </p:cNvSpPr>
            <p:nvPr/>
          </p:nvSpPr>
          <p:spPr bwMode="auto">
            <a:xfrm>
              <a:off x="4706" y="2219"/>
              <a:ext cx="0" cy="9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3" name="Line 156"/>
            <p:cNvSpPr>
              <a:spLocks noChangeShapeType="1"/>
            </p:cNvSpPr>
            <p:nvPr/>
          </p:nvSpPr>
          <p:spPr bwMode="auto">
            <a:xfrm flipH="1">
              <a:off x="4475" y="2144"/>
              <a:ext cx="127"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4" name="Line 157"/>
            <p:cNvSpPr>
              <a:spLocks noChangeShapeType="1"/>
            </p:cNvSpPr>
            <p:nvPr/>
          </p:nvSpPr>
          <p:spPr bwMode="auto">
            <a:xfrm flipV="1">
              <a:off x="4483" y="2203"/>
              <a:ext cx="0" cy="12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35" name="Group 158"/>
            <p:cNvGrpSpPr>
              <a:grpSpLocks/>
            </p:cNvGrpSpPr>
            <p:nvPr/>
          </p:nvGrpSpPr>
          <p:grpSpPr bwMode="auto">
            <a:xfrm>
              <a:off x="4475" y="2312"/>
              <a:ext cx="223" cy="91"/>
              <a:chOff x="4475" y="2312"/>
              <a:chExt cx="223" cy="91"/>
            </a:xfrm>
          </p:grpSpPr>
          <p:sp>
            <p:nvSpPr>
              <p:cNvPr id="85163" name="Line 159"/>
              <p:cNvSpPr>
                <a:spLocks noChangeShapeType="1"/>
              </p:cNvSpPr>
              <p:nvPr/>
            </p:nvSpPr>
            <p:spPr bwMode="auto">
              <a:xfrm flipV="1">
                <a:off x="4602" y="2312"/>
                <a:ext cx="96"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4" name="Line 160"/>
              <p:cNvSpPr>
                <a:spLocks noChangeShapeType="1"/>
              </p:cNvSpPr>
              <p:nvPr/>
            </p:nvSpPr>
            <p:spPr bwMode="auto">
              <a:xfrm flipH="1" flipV="1">
                <a:off x="4475" y="2312"/>
                <a:ext cx="127"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36" name="Line 161"/>
            <p:cNvSpPr>
              <a:spLocks noChangeShapeType="1"/>
            </p:cNvSpPr>
            <p:nvPr/>
          </p:nvSpPr>
          <p:spPr bwMode="auto">
            <a:xfrm>
              <a:off x="4525" y="2315"/>
              <a:ext cx="74"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7" name="Line 162"/>
            <p:cNvSpPr>
              <a:spLocks noChangeShapeType="1"/>
            </p:cNvSpPr>
            <p:nvPr/>
          </p:nvSpPr>
          <p:spPr bwMode="auto">
            <a:xfrm>
              <a:off x="4682" y="2224"/>
              <a:ext cx="0" cy="8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8" name="Line 163"/>
            <p:cNvSpPr>
              <a:spLocks noChangeShapeType="1"/>
            </p:cNvSpPr>
            <p:nvPr/>
          </p:nvSpPr>
          <p:spPr bwMode="auto">
            <a:xfrm flipV="1">
              <a:off x="4518" y="2156"/>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9" name="Line 164"/>
            <p:cNvSpPr>
              <a:spLocks noChangeShapeType="1"/>
            </p:cNvSpPr>
            <p:nvPr/>
          </p:nvSpPr>
          <p:spPr bwMode="auto">
            <a:xfrm>
              <a:off x="4576" y="1821"/>
              <a:ext cx="56" cy="3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0" name="Line 165"/>
            <p:cNvSpPr>
              <a:spLocks noChangeShapeType="1"/>
            </p:cNvSpPr>
            <p:nvPr/>
          </p:nvSpPr>
          <p:spPr bwMode="auto">
            <a:xfrm>
              <a:off x="4638"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1" name="Line 166"/>
            <p:cNvSpPr>
              <a:spLocks noChangeShapeType="1"/>
            </p:cNvSpPr>
            <p:nvPr/>
          </p:nvSpPr>
          <p:spPr bwMode="auto">
            <a:xfrm flipH="1">
              <a:off x="4406" y="1819"/>
              <a:ext cx="93" cy="4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2" name="Line 167"/>
            <p:cNvSpPr>
              <a:spLocks noChangeShapeType="1"/>
            </p:cNvSpPr>
            <p:nvPr/>
          </p:nvSpPr>
          <p:spPr bwMode="auto">
            <a:xfrm flipV="1">
              <a:off x="4414"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43" name="Group 168"/>
            <p:cNvGrpSpPr>
              <a:grpSpLocks/>
            </p:cNvGrpSpPr>
            <p:nvPr/>
          </p:nvGrpSpPr>
          <p:grpSpPr bwMode="auto">
            <a:xfrm>
              <a:off x="4406" y="1963"/>
              <a:ext cx="224" cy="90"/>
              <a:chOff x="4406" y="1963"/>
              <a:chExt cx="224" cy="90"/>
            </a:xfrm>
          </p:grpSpPr>
          <p:sp>
            <p:nvSpPr>
              <p:cNvPr id="85161" name="Line 169"/>
              <p:cNvSpPr>
                <a:spLocks noChangeShapeType="1"/>
              </p:cNvSpPr>
              <p:nvPr/>
            </p:nvSpPr>
            <p:spPr bwMode="auto">
              <a:xfrm flipV="1">
                <a:off x="4534"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2" name="Line 170"/>
              <p:cNvSpPr>
                <a:spLocks noChangeShapeType="1"/>
              </p:cNvSpPr>
              <p:nvPr/>
            </p:nvSpPr>
            <p:spPr bwMode="auto">
              <a:xfrm flipH="1" flipV="1">
                <a:off x="4406" y="1963"/>
                <a:ext cx="128"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44" name="Line 171"/>
            <p:cNvSpPr>
              <a:spLocks noChangeShapeType="1"/>
            </p:cNvSpPr>
            <p:nvPr/>
          </p:nvSpPr>
          <p:spPr bwMode="auto">
            <a:xfrm>
              <a:off x="4538" y="2052"/>
              <a:ext cx="46" cy="7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5" name="Line 172"/>
            <p:cNvSpPr>
              <a:spLocks noChangeShapeType="1"/>
            </p:cNvSpPr>
            <p:nvPr/>
          </p:nvSpPr>
          <p:spPr bwMode="auto">
            <a:xfrm flipV="1">
              <a:off x="4715" y="2164"/>
              <a:ext cx="41" cy="5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6" name="Line 173"/>
            <p:cNvSpPr>
              <a:spLocks noChangeShapeType="1"/>
            </p:cNvSpPr>
            <p:nvPr/>
          </p:nvSpPr>
          <p:spPr bwMode="auto">
            <a:xfrm flipH="1">
              <a:off x="4466" y="2052"/>
              <a:ext cx="68" cy="2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7" name="Line 174"/>
            <p:cNvSpPr>
              <a:spLocks noChangeShapeType="1"/>
            </p:cNvSpPr>
            <p:nvPr/>
          </p:nvSpPr>
          <p:spPr bwMode="auto">
            <a:xfrm flipH="1">
              <a:off x="4139" y="1972"/>
              <a:ext cx="59" cy="2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8" name="Line 175"/>
            <p:cNvSpPr>
              <a:spLocks noChangeShapeType="1"/>
            </p:cNvSpPr>
            <p:nvPr/>
          </p:nvSpPr>
          <p:spPr bwMode="auto">
            <a:xfrm flipH="1" flipV="1">
              <a:off x="4133" y="1804"/>
              <a:ext cx="65" cy="5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9" name="Line 176"/>
            <p:cNvSpPr>
              <a:spLocks noChangeShapeType="1"/>
            </p:cNvSpPr>
            <p:nvPr/>
          </p:nvSpPr>
          <p:spPr bwMode="auto">
            <a:xfrm flipV="1">
              <a:off x="4862" y="1811"/>
              <a:ext cx="44"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0" name="Line 177"/>
            <p:cNvSpPr>
              <a:spLocks noChangeShapeType="1"/>
            </p:cNvSpPr>
            <p:nvPr/>
          </p:nvSpPr>
          <p:spPr bwMode="auto">
            <a:xfrm>
              <a:off x="4874" y="1979"/>
              <a:ext cx="32" cy="2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1" name="Rectangle 178"/>
            <p:cNvSpPr>
              <a:spLocks noChangeArrowheads="1"/>
            </p:cNvSpPr>
            <p:nvPr/>
          </p:nvSpPr>
          <p:spPr bwMode="auto">
            <a:xfrm>
              <a:off x="4769" y="2098"/>
              <a:ext cx="345"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152" name="Rectangle 179"/>
            <p:cNvSpPr>
              <a:spLocks noChangeArrowheads="1"/>
            </p:cNvSpPr>
            <p:nvPr/>
          </p:nvSpPr>
          <p:spPr bwMode="auto">
            <a:xfrm>
              <a:off x="4373" y="2036"/>
              <a:ext cx="12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153" name="Rectangle 180"/>
            <p:cNvSpPr>
              <a:spLocks noChangeArrowheads="1"/>
            </p:cNvSpPr>
            <p:nvPr/>
          </p:nvSpPr>
          <p:spPr bwMode="auto">
            <a:xfrm>
              <a:off x="4905" y="1953"/>
              <a:ext cx="152"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54" name="Rectangle 181"/>
            <p:cNvSpPr>
              <a:spLocks noChangeArrowheads="1"/>
            </p:cNvSpPr>
            <p:nvPr/>
          </p:nvSpPr>
          <p:spPr bwMode="auto">
            <a:xfrm>
              <a:off x="4904" y="1743"/>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155" name="Rectangle 182"/>
            <p:cNvSpPr>
              <a:spLocks noChangeArrowheads="1"/>
            </p:cNvSpPr>
            <p:nvPr/>
          </p:nvSpPr>
          <p:spPr bwMode="auto">
            <a:xfrm>
              <a:off x="3962" y="1738"/>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HO</a:t>
              </a:r>
            </a:p>
          </p:txBody>
        </p:sp>
        <p:sp>
          <p:nvSpPr>
            <p:cNvPr id="85156" name="Rectangle 183"/>
            <p:cNvSpPr>
              <a:spLocks noChangeArrowheads="1"/>
            </p:cNvSpPr>
            <p:nvPr/>
          </p:nvSpPr>
          <p:spPr bwMode="auto">
            <a:xfrm>
              <a:off x="4025" y="1952"/>
              <a:ext cx="153"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57" name="Rectangle 184"/>
            <p:cNvSpPr>
              <a:spLocks noChangeArrowheads="1"/>
            </p:cNvSpPr>
            <p:nvPr/>
          </p:nvSpPr>
          <p:spPr bwMode="auto">
            <a:xfrm>
              <a:off x="4468" y="172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158" name="Line 185"/>
            <p:cNvSpPr>
              <a:spLocks noChangeShapeType="1"/>
            </p:cNvSpPr>
            <p:nvPr/>
          </p:nvSpPr>
          <p:spPr bwMode="auto">
            <a:xfrm flipV="1">
              <a:off x="4878" y="1832"/>
              <a:ext cx="43"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9" name="Line 186"/>
            <p:cNvSpPr>
              <a:spLocks noChangeShapeType="1"/>
            </p:cNvSpPr>
            <p:nvPr/>
          </p:nvSpPr>
          <p:spPr bwMode="auto">
            <a:xfrm flipV="1">
              <a:off x="4762" y="1952"/>
              <a:ext cx="76" cy="7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0" name="Line 187"/>
            <p:cNvSpPr>
              <a:spLocks noChangeShapeType="1"/>
            </p:cNvSpPr>
            <p:nvPr/>
          </p:nvSpPr>
          <p:spPr bwMode="auto">
            <a:xfrm flipV="1">
              <a:off x="4532" y="1951"/>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004" name="Rectangle 188"/>
          <p:cNvSpPr>
            <a:spLocks noChangeArrowheads="1"/>
          </p:cNvSpPr>
          <p:nvPr/>
        </p:nvSpPr>
        <p:spPr bwMode="auto">
          <a:xfrm>
            <a:off x="5927725" y="1997075"/>
            <a:ext cx="1733550"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200" b="1">
                <a:solidFill>
                  <a:schemeClr val="tx2"/>
                </a:solidFill>
              </a:rPr>
              <a:t>Fluorescent</a:t>
            </a:r>
          </a:p>
        </p:txBody>
      </p:sp>
      <p:sp>
        <p:nvSpPr>
          <p:cNvPr id="85005" name="Rectangle 189"/>
          <p:cNvSpPr>
            <a:spLocks noChangeArrowheads="1"/>
          </p:cNvSpPr>
          <p:nvPr/>
        </p:nvSpPr>
        <p:spPr bwMode="auto">
          <a:xfrm>
            <a:off x="2466975" y="2747963"/>
            <a:ext cx="138271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900" b="1"/>
              <a:t>Hydrolysis</a:t>
            </a:r>
          </a:p>
        </p:txBody>
      </p:sp>
      <p:sp>
        <p:nvSpPr>
          <p:cNvPr id="85006" name="Rectangle 190"/>
          <p:cNvSpPr>
            <a:spLocks noChangeArrowheads="1"/>
          </p:cNvSpPr>
          <p:nvPr/>
        </p:nvSpPr>
        <p:spPr bwMode="auto">
          <a:xfrm>
            <a:off x="4521200" y="3429000"/>
            <a:ext cx="12604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900" b="1"/>
              <a:t>Oxidation</a:t>
            </a:r>
          </a:p>
        </p:txBody>
      </p:sp>
      <p:sp>
        <p:nvSpPr>
          <p:cNvPr id="85007" name="Rectangle 191"/>
          <p:cNvSpPr>
            <a:spLocks noChangeArrowheads="1"/>
          </p:cNvSpPr>
          <p:nvPr/>
        </p:nvSpPr>
        <p:spPr bwMode="auto">
          <a:xfrm>
            <a:off x="3724275" y="1700213"/>
            <a:ext cx="153828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t>2’,7’-dichlorofluorescin</a:t>
            </a:r>
          </a:p>
        </p:txBody>
      </p:sp>
      <p:sp>
        <p:nvSpPr>
          <p:cNvPr id="85008" name="Rectangle 192"/>
          <p:cNvSpPr>
            <a:spLocks noChangeArrowheads="1"/>
          </p:cNvSpPr>
          <p:nvPr/>
        </p:nvSpPr>
        <p:spPr bwMode="auto">
          <a:xfrm>
            <a:off x="1266825" y="874713"/>
            <a:ext cx="212090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t>2’,7’-dichlorofluorescin diacetate</a:t>
            </a:r>
          </a:p>
        </p:txBody>
      </p:sp>
      <p:sp>
        <p:nvSpPr>
          <p:cNvPr id="85009" name="Rectangle 193"/>
          <p:cNvSpPr>
            <a:spLocks noChangeArrowheads="1"/>
          </p:cNvSpPr>
          <p:nvPr/>
        </p:nvSpPr>
        <p:spPr bwMode="auto">
          <a:xfrm>
            <a:off x="5867400" y="2563813"/>
            <a:ext cx="16081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solidFill>
                  <a:schemeClr val="tx2"/>
                </a:solidFill>
              </a:rPr>
              <a:t>2’,7’-dichlorofluorescein</a:t>
            </a:r>
          </a:p>
        </p:txBody>
      </p:sp>
      <p:sp>
        <p:nvSpPr>
          <p:cNvPr id="85010" name="Rectangle 194"/>
          <p:cNvSpPr>
            <a:spLocks noChangeArrowheads="1"/>
          </p:cNvSpPr>
          <p:nvPr/>
        </p:nvSpPr>
        <p:spPr bwMode="auto">
          <a:xfrm>
            <a:off x="2616200" y="2386013"/>
            <a:ext cx="10620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Times New Roman" pitchFamily="18" charset="0"/>
              </a:rPr>
              <a:t>Cellular Esterases</a:t>
            </a:r>
          </a:p>
        </p:txBody>
      </p:sp>
      <p:sp>
        <p:nvSpPr>
          <p:cNvPr id="85011" name="Rectangle 195"/>
          <p:cNvSpPr>
            <a:spLocks noChangeArrowheads="1"/>
          </p:cNvSpPr>
          <p:nvPr/>
        </p:nvSpPr>
        <p:spPr bwMode="auto">
          <a:xfrm>
            <a:off x="4737100" y="3016250"/>
            <a:ext cx="4984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300">
                <a:latin typeface="Times New Roman" pitchFamily="18" charset="0"/>
              </a:rPr>
              <a:t>H</a:t>
            </a:r>
            <a:r>
              <a:rPr lang="en-US" altLang="en-US" sz="1300" baseline="-25000">
                <a:latin typeface="Times New Roman" pitchFamily="18" charset="0"/>
              </a:rPr>
              <a:t>2</a:t>
            </a:r>
            <a:r>
              <a:rPr lang="en-US" altLang="en-US" sz="1300">
                <a:latin typeface="Times New Roman" pitchFamily="18" charset="0"/>
              </a:rPr>
              <a:t>O</a:t>
            </a:r>
            <a:r>
              <a:rPr lang="en-US" altLang="en-US" sz="1300" baseline="-25000">
                <a:latin typeface="Times New Roman" pitchFamily="18" charset="0"/>
              </a:rPr>
              <a:t>2</a:t>
            </a:r>
          </a:p>
        </p:txBody>
      </p:sp>
      <p:grpSp>
        <p:nvGrpSpPr>
          <p:cNvPr id="85012" name="Group 196"/>
          <p:cNvGrpSpPr>
            <a:grpSpLocks/>
          </p:cNvGrpSpPr>
          <p:nvPr/>
        </p:nvGrpSpPr>
        <p:grpSpPr bwMode="auto">
          <a:xfrm>
            <a:off x="396875" y="3584575"/>
            <a:ext cx="2536825" cy="2562225"/>
            <a:chOff x="272" y="2168"/>
            <a:chExt cx="1742" cy="1549"/>
          </a:xfrm>
        </p:grpSpPr>
        <p:sp>
          <p:nvSpPr>
            <p:cNvPr id="85101" name="Freeform 197"/>
            <p:cNvSpPr>
              <a:spLocks/>
            </p:cNvSpPr>
            <p:nvPr/>
          </p:nvSpPr>
          <p:spPr bwMode="auto">
            <a:xfrm>
              <a:off x="272" y="2481"/>
              <a:ext cx="1742" cy="1236"/>
            </a:xfrm>
            <a:custGeom>
              <a:avLst/>
              <a:gdLst>
                <a:gd name="T0" fmla="*/ 1628 w 1742"/>
                <a:gd name="T1" fmla="*/ 479 h 1236"/>
                <a:gd name="T2" fmla="*/ 1618 w 1742"/>
                <a:gd name="T3" fmla="*/ 415 h 1236"/>
                <a:gd name="T4" fmla="*/ 1638 w 1742"/>
                <a:gd name="T5" fmla="*/ 320 h 1236"/>
                <a:gd name="T6" fmla="*/ 1663 w 1742"/>
                <a:gd name="T7" fmla="*/ 255 h 1236"/>
                <a:gd name="T8" fmla="*/ 1687 w 1742"/>
                <a:gd name="T9" fmla="*/ 181 h 1236"/>
                <a:gd name="T10" fmla="*/ 1707 w 1742"/>
                <a:gd name="T11" fmla="*/ 108 h 1236"/>
                <a:gd name="T12" fmla="*/ 1677 w 1742"/>
                <a:gd name="T13" fmla="*/ 48 h 1236"/>
                <a:gd name="T14" fmla="*/ 1599 w 1742"/>
                <a:gd name="T15" fmla="*/ 22 h 1236"/>
                <a:gd name="T16" fmla="*/ 1506 w 1742"/>
                <a:gd name="T17" fmla="*/ 9 h 1236"/>
                <a:gd name="T18" fmla="*/ 1412 w 1742"/>
                <a:gd name="T19" fmla="*/ 4 h 1236"/>
                <a:gd name="T20" fmla="*/ 1334 w 1742"/>
                <a:gd name="T21" fmla="*/ 17 h 1236"/>
                <a:gd name="T22" fmla="*/ 1251 w 1742"/>
                <a:gd name="T23" fmla="*/ 65 h 1236"/>
                <a:gd name="T24" fmla="*/ 1172 w 1742"/>
                <a:gd name="T25" fmla="*/ 117 h 1236"/>
                <a:gd name="T26" fmla="*/ 1094 w 1742"/>
                <a:gd name="T27" fmla="*/ 117 h 1236"/>
                <a:gd name="T28" fmla="*/ 1020 w 1742"/>
                <a:gd name="T29" fmla="*/ 121 h 1236"/>
                <a:gd name="T30" fmla="*/ 947 w 1742"/>
                <a:gd name="T31" fmla="*/ 117 h 1236"/>
                <a:gd name="T32" fmla="*/ 858 w 1742"/>
                <a:gd name="T33" fmla="*/ 99 h 1236"/>
                <a:gd name="T34" fmla="*/ 765 w 1742"/>
                <a:gd name="T35" fmla="*/ 82 h 1236"/>
                <a:gd name="T36" fmla="*/ 687 w 1742"/>
                <a:gd name="T37" fmla="*/ 82 h 1236"/>
                <a:gd name="T38" fmla="*/ 593 w 1742"/>
                <a:gd name="T39" fmla="*/ 86 h 1236"/>
                <a:gd name="T40" fmla="*/ 515 w 1742"/>
                <a:gd name="T41" fmla="*/ 86 h 1236"/>
                <a:gd name="T42" fmla="*/ 432 w 1742"/>
                <a:gd name="T43" fmla="*/ 91 h 1236"/>
                <a:gd name="T44" fmla="*/ 358 w 1742"/>
                <a:gd name="T45" fmla="*/ 104 h 1236"/>
                <a:gd name="T46" fmla="*/ 284 w 1742"/>
                <a:gd name="T47" fmla="*/ 125 h 1236"/>
                <a:gd name="T48" fmla="*/ 206 w 1742"/>
                <a:gd name="T49" fmla="*/ 160 h 1236"/>
                <a:gd name="T50" fmla="*/ 137 w 1742"/>
                <a:gd name="T51" fmla="*/ 220 h 1236"/>
                <a:gd name="T52" fmla="*/ 93 w 1742"/>
                <a:gd name="T53" fmla="*/ 294 h 1236"/>
                <a:gd name="T54" fmla="*/ 44 w 1742"/>
                <a:gd name="T55" fmla="*/ 367 h 1236"/>
                <a:gd name="T56" fmla="*/ 25 w 1742"/>
                <a:gd name="T57" fmla="*/ 445 h 1236"/>
                <a:gd name="T58" fmla="*/ 0 w 1742"/>
                <a:gd name="T59" fmla="*/ 518 h 1236"/>
                <a:gd name="T60" fmla="*/ 5 w 1742"/>
                <a:gd name="T61" fmla="*/ 643 h 1236"/>
                <a:gd name="T62" fmla="*/ 10 w 1742"/>
                <a:gd name="T63" fmla="*/ 708 h 1236"/>
                <a:gd name="T64" fmla="*/ 15 w 1742"/>
                <a:gd name="T65" fmla="*/ 786 h 1236"/>
                <a:gd name="T66" fmla="*/ 44 w 1742"/>
                <a:gd name="T67" fmla="*/ 859 h 1236"/>
                <a:gd name="T68" fmla="*/ 69 w 1742"/>
                <a:gd name="T69" fmla="*/ 924 h 1236"/>
                <a:gd name="T70" fmla="*/ 113 w 1742"/>
                <a:gd name="T71" fmla="*/ 993 h 1236"/>
                <a:gd name="T72" fmla="*/ 172 w 1742"/>
                <a:gd name="T73" fmla="*/ 1058 h 1236"/>
                <a:gd name="T74" fmla="*/ 397 w 1742"/>
                <a:gd name="T75" fmla="*/ 1153 h 1236"/>
                <a:gd name="T76" fmla="*/ 598 w 1742"/>
                <a:gd name="T77" fmla="*/ 1183 h 1236"/>
                <a:gd name="T78" fmla="*/ 755 w 1742"/>
                <a:gd name="T79" fmla="*/ 1222 h 1236"/>
                <a:gd name="T80" fmla="*/ 893 w 1742"/>
                <a:gd name="T81" fmla="*/ 1231 h 1236"/>
                <a:gd name="T82" fmla="*/ 981 w 1742"/>
                <a:gd name="T83" fmla="*/ 1226 h 1236"/>
                <a:gd name="T84" fmla="*/ 1059 w 1742"/>
                <a:gd name="T85" fmla="*/ 1218 h 1236"/>
                <a:gd name="T86" fmla="*/ 1138 w 1742"/>
                <a:gd name="T87" fmla="*/ 1209 h 1236"/>
                <a:gd name="T88" fmla="*/ 1211 w 1742"/>
                <a:gd name="T89" fmla="*/ 1196 h 1236"/>
                <a:gd name="T90" fmla="*/ 1290 w 1742"/>
                <a:gd name="T91" fmla="*/ 1162 h 1236"/>
                <a:gd name="T92" fmla="*/ 1373 w 1742"/>
                <a:gd name="T93" fmla="*/ 1123 h 1236"/>
                <a:gd name="T94" fmla="*/ 1447 w 1742"/>
                <a:gd name="T95" fmla="*/ 1110 h 1236"/>
                <a:gd name="T96" fmla="*/ 1520 w 1742"/>
                <a:gd name="T97" fmla="*/ 1097 h 1236"/>
                <a:gd name="T98" fmla="*/ 1594 w 1742"/>
                <a:gd name="T99" fmla="*/ 1058 h 1236"/>
                <a:gd name="T100" fmla="*/ 1667 w 1742"/>
                <a:gd name="T101" fmla="*/ 1002 h 1236"/>
                <a:gd name="T102" fmla="*/ 1712 w 1742"/>
                <a:gd name="T103" fmla="*/ 928 h 1236"/>
                <a:gd name="T104" fmla="*/ 1731 w 1742"/>
                <a:gd name="T105" fmla="*/ 864 h 1236"/>
                <a:gd name="T106" fmla="*/ 1741 w 1742"/>
                <a:gd name="T107" fmla="*/ 795 h 1236"/>
                <a:gd name="T108" fmla="*/ 1731 w 1742"/>
                <a:gd name="T109" fmla="*/ 725 h 1236"/>
                <a:gd name="T110" fmla="*/ 1697 w 1742"/>
                <a:gd name="T111" fmla="*/ 656 h 1236"/>
                <a:gd name="T112" fmla="*/ 1653 w 1742"/>
                <a:gd name="T113" fmla="*/ 587 h 1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87" y="194"/>
                  </a:lnTo>
                  <a:lnTo>
                    <a:pt x="1687" y="181"/>
                  </a:lnTo>
                  <a:lnTo>
                    <a:pt x="1692" y="168"/>
                  </a:lnTo>
                  <a:lnTo>
                    <a:pt x="1702" y="155"/>
                  </a:lnTo>
                  <a:lnTo>
                    <a:pt x="1702" y="138"/>
                  </a:lnTo>
                  <a:lnTo>
                    <a:pt x="1707" y="125"/>
                  </a:lnTo>
                  <a:lnTo>
                    <a:pt x="1707" y="108"/>
                  </a:lnTo>
                  <a:lnTo>
                    <a:pt x="1712" y="95"/>
                  </a:lnTo>
                  <a:lnTo>
                    <a:pt x="1712" y="82"/>
                  </a:lnTo>
                  <a:lnTo>
                    <a:pt x="1702" y="69"/>
                  </a:lnTo>
                  <a:lnTo>
                    <a:pt x="1692" y="56"/>
                  </a:lnTo>
                  <a:lnTo>
                    <a:pt x="1677" y="48"/>
                  </a:lnTo>
                  <a:lnTo>
                    <a:pt x="1663" y="39"/>
                  </a:lnTo>
                  <a:lnTo>
                    <a:pt x="1648" y="30"/>
                  </a:lnTo>
                  <a:lnTo>
                    <a:pt x="1633" y="30"/>
                  </a:lnTo>
                  <a:lnTo>
                    <a:pt x="1613" y="26"/>
                  </a:lnTo>
                  <a:lnTo>
                    <a:pt x="1599" y="22"/>
                  </a:lnTo>
                  <a:lnTo>
                    <a:pt x="1584" y="22"/>
                  </a:lnTo>
                  <a:lnTo>
                    <a:pt x="1569" y="17"/>
                  </a:lnTo>
                  <a:lnTo>
                    <a:pt x="1555" y="13"/>
                  </a:lnTo>
                  <a:lnTo>
                    <a:pt x="1520" y="9"/>
                  </a:lnTo>
                  <a:lnTo>
                    <a:pt x="1506" y="9"/>
                  </a:lnTo>
                  <a:lnTo>
                    <a:pt x="1491" y="4"/>
                  </a:lnTo>
                  <a:lnTo>
                    <a:pt x="1476" y="4"/>
                  </a:lnTo>
                  <a:lnTo>
                    <a:pt x="1442" y="0"/>
                  </a:lnTo>
                  <a:lnTo>
                    <a:pt x="1427" y="0"/>
                  </a:lnTo>
                  <a:lnTo>
                    <a:pt x="1412" y="4"/>
                  </a:lnTo>
                  <a:lnTo>
                    <a:pt x="1398" y="4"/>
                  </a:lnTo>
                  <a:lnTo>
                    <a:pt x="1383" y="9"/>
                  </a:lnTo>
                  <a:lnTo>
                    <a:pt x="1368" y="9"/>
                  </a:lnTo>
                  <a:lnTo>
                    <a:pt x="1349" y="13"/>
                  </a:lnTo>
                  <a:lnTo>
                    <a:pt x="1334" y="17"/>
                  </a:lnTo>
                  <a:lnTo>
                    <a:pt x="1314" y="22"/>
                  </a:lnTo>
                  <a:lnTo>
                    <a:pt x="1295" y="35"/>
                  </a:lnTo>
                  <a:lnTo>
                    <a:pt x="1280" y="43"/>
                  </a:lnTo>
                  <a:lnTo>
                    <a:pt x="1260" y="52"/>
                  </a:lnTo>
                  <a:lnTo>
                    <a:pt x="1251" y="6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02" name="Freeform 198"/>
            <p:cNvSpPr>
              <a:spLocks/>
            </p:cNvSpPr>
            <p:nvPr/>
          </p:nvSpPr>
          <p:spPr bwMode="auto">
            <a:xfrm>
              <a:off x="454" y="2597"/>
              <a:ext cx="668" cy="1016"/>
            </a:xfrm>
            <a:custGeom>
              <a:avLst/>
              <a:gdLst>
                <a:gd name="T0" fmla="*/ 412 w 668"/>
                <a:gd name="T1" fmla="*/ 337 h 1016"/>
                <a:gd name="T2" fmla="*/ 461 w 668"/>
                <a:gd name="T3" fmla="*/ 402 h 1016"/>
                <a:gd name="T4" fmla="*/ 584 w 668"/>
                <a:gd name="T5" fmla="*/ 423 h 1016"/>
                <a:gd name="T6" fmla="*/ 647 w 668"/>
                <a:gd name="T7" fmla="*/ 380 h 1016"/>
                <a:gd name="T8" fmla="*/ 667 w 668"/>
                <a:gd name="T9" fmla="*/ 315 h 1016"/>
                <a:gd name="T10" fmla="*/ 657 w 668"/>
                <a:gd name="T11" fmla="*/ 246 h 1016"/>
                <a:gd name="T12" fmla="*/ 642 w 668"/>
                <a:gd name="T13" fmla="*/ 181 h 1016"/>
                <a:gd name="T14" fmla="*/ 623 w 668"/>
                <a:gd name="T15" fmla="*/ 112 h 1016"/>
                <a:gd name="T16" fmla="*/ 564 w 668"/>
                <a:gd name="T17" fmla="*/ 56 h 1016"/>
                <a:gd name="T18" fmla="*/ 490 w 668"/>
                <a:gd name="T19" fmla="*/ 30 h 1016"/>
                <a:gd name="T20" fmla="*/ 417 w 668"/>
                <a:gd name="T21" fmla="*/ 0 h 1016"/>
                <a:gd name="T22" fmla="*/ 314 w 668"/>
                <a:gd name="T23" fmla="*/ 13 h 1016"/>
                <a:gd name="T24" fmla="*/ 245 w 668"/>
                <a:gd name="T25" fmla="*/ 52 h 1016"/>
                <a:gd name="T26" fmla="*/ 167 w 668"/>
                <a:gd name="T27" fmla="*/ 91 h 1016"/>
                <a:gd name="T28" fmla="*/ 88 w 668"/>
                <a:gd name="T29" fmla="*/ 134 h 1016"/>
                <a:gd name="T30" fmla="*/ 25 w 668"/>
                <a:gd name="T31" fmla="*/ 190 h 1016"/>
                <a:gd name="T32" fmla="*/ 5 w 668"/>
                <a:gd name="T33" fmla="*/ 255 h 1016"/>
                <a:gd name="T34" fmla="*/ 5 w 668"/>
                <a:gd name="T35" fmla="*/ 320 h 1016"/>
                <a:gd name="T36" fmla="*/ 5 w 668"/>
                <a:gd name="T37" fmla="*/ 384 h 1016"/>
                <a:gd name="T38" fmla="*/ 25 w 668"/>
                <a:gd name="T39" fmla="*/ 449 h 1016"/>
                <a:gd name="T40" fmla="*/ 49 w 668"/>
                <a:gd name="T41" fmla="*/ 518 h 1016"/>
                <a:gd name="T42" fmla="*/ 49 w 668"/>
                <a:gd name="T43" fmla="*/ 583 h 1016"/>
                <a:gd name="T44" fmla="*/ 44 w 668"/>
                <a:gd name="T45" fmla="*/ 652 h 1016"/>
                <a:gd name="T46" fmla="*/ 49 w 668"/>
                <a:gd name="T47" fmla="*/ 717 h 1016"/>
                <a:gd name="T48" fmla="*/ 64 w 668"/>
                <a:gd name="T49" fmla="*/ 782 h 1016"/>
                <a:gd name="T50" fmla="*/ 78 w 668"/>
                <a:gd name="T51" fmla="*/ 847 h 1016"/>
                <a:gd name="T52" fmla="*/ 132 w 668"/>
                <a:gd name="T53" fmla="*/ 920 h 1016"/>
                <a:gd name="T54" fmla="*/ 216 w 668"/>
                <a:gd name="T55" fmla="*/ 976 h 1016"/>
                <a:gd name="T56" fmla="*/ 304 w 668"/>
                <a:gd name="T57" fmla="*/ 1011 h 1016"/>
                <a:gd name="T58" fmla="*/ 383 w 668"/>
                <a:gd name="T59" fmla="*/ 1006 h 1016"/>
                <a:gd name="T60" fmla="*/ 456 w 668"/>
                <a:gd name="T61" fmla="*/ 985 h 1016"/>
                <a:gd name="T62" fmla="*/ 530 w 668"/>
                <a:gd name="T63" fmla="*/ 920 h 1016"/>
                <a:gd name="T64" fmla="*/ 554 w 668"/>
                <a:gd name="T65" fmla="*/ 838 h 1016"/>
                <a:gd name="T66" fmla="*/ 554 w 668"/>
                <a:gd name="T67" fmla="*/ 739 h 1016"/>
                <a:gd name="T68" fmla="*/ 525 w 668"/>
                <a:gd name="T69" fmla="*/ 669 h 1016"/>
                <a:gd name="T70" fmla="*/ 441 w 668"/>
                <a:gd name="T71" fmla="*/ 639 h 1016"/>
                <a:gd name="T72" fmla="*/ 329 w 668"/>
                <a:gd name="T73" fmla="*/ 678 h 1016"/>
                <a:gd name="T74" fmla="*/ 221 w 668"/>
                <a:gd name="T75" fmla="*/ 713 h 1016"/>
                <a:gd name="T76" fmla="*/ 128 w 668"/>
                <a:gd name="T77" fmla="*/ 661 h 1016"/>
                <a:gd name="T78" fmla="*/ 98 w 668"/>
                <a:gd name="T79" fmla="*/ 592 h 1016"/>
                <a:gd name="T80" fmla="*/ 98 w 668"/>
                <a:gd name="T81" fmla="*/ 527 h 1016"/>
                <a:gd name="T82" fmla="*/ 88 w 668"/>
                <a:gd name="T83" fmla="*/ 462 h 1016"/>
                <a:gd name="T84" fmla="*/ 137 w 668"/>
                <a:gd name="T85" fmla="*/ 462 h 1016"/>
                <a:gd name="T86" fmla="*/ 206 w 668"/>
                <a:gd name="T87" fmla="*/ 505 h 1016"/>
                <a:gd name="T88" fmla="*/ 280 w 668"/>
                <a:gd name="T89" fmla="*/ 514 h 1016"/>
                <a:gd name="T90" fmla="*/ 353 w 668"/>
                <a:gd name="T91" fmla="*/ 505 h 1016"/>
                <a:gd name="T92" fmla="*/ 378 w 668"/>
                <a:gd name="T93" fmla="*/ 441 h 1016"/>
                <a:gd name="T94" fmla="*/ 338 w 668"/>
                <a:gd name="T95" fmla="*/ 384 h 1016"/>
                <a:gd name="T96" fmla="*/ 260 w 668"/>
                <a:gd name="T97" fmla="*/ 380 h 1016"/>
                <a:gd name="T98" fmla="*/ 216 w 668"/>
                <a:gd name="T99" fmla="*/ 333 h 1016"/>
                <a:gd name="T100" fmla="*/ 255 w 668"/>
                <a:gd name="T101" fmla="*/ 276 h 1016"/>
                <a:gd name="T102" fmla="*/ 329 w 668"/>
                <a:gd name="T103" fmla="*/ 251 h 1016"/>
                <a:gd name="T104" fmla="*/ 383 w 668"/>
                <a:gd name="T105" fmla="*/ 263 h 10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68" h="1016">
                  <a:moveTo>
                    <a:pt x="392" y="285"/>
                  </a:moveTo>
                  <a:lnTo>
                    <a:pt x="402" y="298"/>
                  </a:lnTo>
                  <a:lnTo>
                    <a:pt x="412" y="311"/>
                  </a:lnTo>
                  <a:lnTo>
                    <a:pt x="412" y="324"/>
                  </a:lnTo>
                  <a:lnTo>
                    <a:pt x="412" y="337"/>
                  </a:lnTo>
                  <a:lnTo>
                    <a:pt x="417" y="350"/>
                  </a:lnTo>
                  <a:lnTo>
                    <a:pt x="427" y="363"/>
                  </a:lnTo>
                  <a:lnTo>
                    <a:pt x="436" y="376"/>
                  </a:lnTo>
                  <a:lnTo>
                    <a:pt x="446" y="389"/>
                  </a:lnTo>
                  <a:lnTo>
                    <a:pt x="461" y="402"/>
                  </a:lnTo>
                  <a:lnTo>
                    <a:pt x="476" y="410"/>
                  </a:lnTo>
                  <a:lnTo>
                    <a:pt x="520" y="419"/>
                  </a:lnTo>
                  <a:lnTo>
                    <a:pt x="535" y="423"/>
                  </a:lnTo>
                  <a:lnTo>
                    <a:pt x="569" y="423"/>
                  </a:lnTo>
                  <a:lnTo>
                    <a:pt x="584" y="423"/>
                  </a:lnTo>
                  <a:lnTo>
                    <a:pt x="598" y="419"/>
                  </a:lnTo>
                  <a:lnTo>
                    <a:pt x="613" y="415"/>
                  </a:lnTo>
                  <a:lnTo>
                    <a:pt x="628" y="402"/>
                  </a:lnTo>
                  <a:lnTo>
                    <a:pt x="642" y="393"/>
                  </a:lnTo>
                  <a:lnTo>
                    <a:pt x="647" y="380"/>
                  </a:lnTo>
                  <a:lnTo>
                    <a:pt x="657" y="367"/>
                  </a:lnTo>
                  <a:lnTo>
                    <a:pt x="662" y="354"/>
                  </a:lnTo>
                  <a:lnTo>
                    <a:pt x="662" y="341"/>
                  </a:lnTo>
                  <a:lnTo>
                    <a:pt x="667" y="328"/>
                  </a:lnTo>
                  <a:lnTo>
                    <a:pt x="667" y="315"/>
                  </a:lnTo>
                  <a:lnTo>
                    <a:pt x="667" y="302"/>
                  </a:lnTo>
                  <a:lnTo>
                    <a:pt x="667" y="289"/>
                  </a:lnTo>
                  <a:lnTo>
                    <a:pt x="667" y="276"/>
                  </a:lnTo>
                  <a:lnTo>
                    <a:pt x="667" y="263"/>
                  </a:lnTo>
                  <a:lnTo>
                    <a:pt x="657" y="246"/>
                  </a:lnTo>
                  <a:lnTo>
                    <a:pt x="657" y="233"/>
                  </a:lnTo>
                  <a:lnTo>
                    <a:pt x="652" y="220"/>
                  </a:lnTo>
                  <a:lnTo>
                    <a:pt x="652" y="207"/>
                  </a:lnTo>
                  <a:lnTo>
                    <a:pt x="647" y="194"/>
                  </a:lnTo>
                  <a:lnTo>
                    <a:pt x="642" y="181"/>
                  </a:lnTo>
                  <a:lnTo>
                    <a:pt x="638" y="168"/>
                  </a:lnTo>
                  <a:lnTo>
                    <a:pt x="638" y="155"/>
                  </a:lnTo>
                  <a:lnTo>
                    <a:pt x="633" y="143"/>
                  </a:lnTo>
                  <a:lnTo>
                    <a:pt x="628" y="125"/>
                  </a:lnTo>
                  <a:lnTo>
                    <a:pt x="623" y="112"/>
                  </a:lnTo>
                  <a:lnTo>
                    <a:pt x="618" y="99"/>
                  </a:lnTo>
                  <a:lnTo>
                    <a:pt x="608" y="86"/>
                  </a:lnTo>
                  <a:lnTo>
                    <a:pt x="593" y="78"/>
                  </a:lnTo>
                  <a:lnTo>
                    <a:pt x="579" y="65"/>
                  </a:lnTo>
                  <a:lnTo>
                    <a:pt x="564" y="56"/>
                  </a:lnTo>
                  <a:lnTo>
                    <a:pt x="549" y="48"/>
                  </a:lnTo>
                  <a:lnTo>
                    <a:pt x="535" y="43"/>
                  </a:lnTo>
                  <a:lnTo>
                    <a:pt x="520" y="39"/>
                  </a:lnTo>
                  <a:lnTo>
                    <a:pt x="505" y="35"/>
                  </a:lnTo>
                  <a:lnTo>
                    <a:pt x="490" y="30"/>
                  </a:lnTo>
                  <a:lnTo>
                    <a:pt x="476" y="22"/>
                  </a:lnTo>
                  <a:lnTo>
                    <a:pt x="461" y="17"/>
                  </a:lnTo>
                  <a:lnTo>
                    <a:pt x="446" y="13"/>
                  </a:lnTo>
                  <a:lnTo>
                    <a:pt x="432" y="4"/>
                  </a:lnTo>
                  <a:lnTo>
                    <a:pt x="417" y="0"/>
                  </a:lnTo>
                  <a:lnTo>
                    <a:pt x="402" y="0"/>
                  </a:lnTo>
                  <a:lnTo>
                    <a:pt x="363" y="0"/>
                  </a:lnTo>
                  <a:lnTo>
                    <a:pt x="348" y="0"/>
                  </a:lnTo>
                  <a:lnTo>
                    <a:pt x="329" y="4"/>
                  </a:lnTo>
                  <a:lnTo>
                    <a:pt x="314" y="13"/>
                  </a:lnTo>
                  <a:lnTo>
                    <a:pt x="299" y="17"/>
                  </a:lnTo>
                  <a:lnTo>
                    <a:pt x="289" y="30"/>
                  </a:lnTo>
                  <a:lnTo>
                    <a:pt x="275" y="35"/>
                  </a:lnTo>
                  <a:lnTo>
                    <a:pt x="260" y="48"/>
                  </a:lnTo>
                  <a:lnTo>
                    <a:pt x="245" y="52"/>
                  </a:lnTo>
                  <a:lnTo>
                    <a:pt x="231" y="60"/>
                  </a:lnTo>
                  <a:lnTo>
                    <a:pt x="216" y="65"/>
                  </a:lnTo>
                  <a:lnTo>
                    <a:pt x="196" y="69"/>
                  </a:lnTo>
                  <a:lnTo>
                    <a:pt x="181" y="78"/>
                  </a:lnTo>
                  <a:lnTo>
                    <a:pt x="167" y="91"/>
                  </a:lnTo>
                  <a:lnTo>
                    <a:pt x="152" y="99"/>
                  </a:lnTo>
                  <a:lnTo>
                    <a:pt x="137" y="104"/>
                  </a:lnTo>
                  <a:lnTo>
                    <a:pt x="123" y="117"/>
                  </a:lnTo>
                  <a:lnTo>
                    <a:pt x="103" y="125"/>
                  </a:lnTo>
                  <a:lnTo>
                    <a:pt x="88" y="134"/>
                  </a:lnTo>
                  <a:lnTo>
                    <a:pt x="74" y="143"/>
                  </a:lnTo>
                  <a:lnTo>
                    <a:pt x="59" y="151"/>
                  </a:lnTo>
                  <a:lnTo>
                    <a:pt x="44" y="164"/>
                  </a:lnTo>
                  <a:lnTo>
                    <a:pt x="34" y="177"/>
                  </a:lnTo>
                  <a:lnTo>
                    <a:pt x="25" y="190"/>
                  </a:lnTo>
                  <a:lnTo>
                    <a:pt x="20" y="203"/>
                  </a:lnTo>
                  <a:lnTo>
                    <a:pt x="15" y="216"/>
                  </a:lnTo>
                  <a:lnTo>
                    <a:pt x="10" y="229"/>
                  </a:lnTo>
                  <a:lnTo>
                    <a:pt x="10" y="242"/>
                  </a:lnTo>
                  <a:lnTo>
                    <a:pt x="5" y="255"/>
                  </a:lnTo>
                  <a:lnTo>
                    <a:pt x="0" y="268"/>
                  </a:lnTo>
                  <a:lnTo>
                    <a:pt x="0" y="281"/>
                  </a:lnTo>
                  <a:lnTo>
                    <a:pt x="0" y="294"/>
                  </a:lnTo>
                  <a:lnTo>
                    <a:pt x="0" y="307"/>
                  </a:lnTo>
                  <a:lnTo>
                    <a:pt x="5" y="320"/>
                  </a:lnTo>
                  <a:lnTo>
                    <a:pt x="5" y="333"/>
                  </a:lnTo>
                  <a:lnTo>
                    <a:pt x="5" y="346"/>
                  </a:lnTo>
                  <a:lnTo>
                    <a:pt x="5" y="358"/>
                  </a:lnTo>
                  <a:lnTo>
                    <a:pt x="5" y="371"/>
                  </a:lnTo>
                  <a:lnTo>
                    <a:pt x="5" y="384"/>
                  </a:lnTo>
                  <a:lnTo>
                    <a:pt x="10" y="397"/>
                  </a:lnTo>
                  <a:lnTo>
                    <a:pt x="15" y="410"/>
                  </a:lnTo>
                  <a:lnTo>
                    <a:pt x="20" y="423"/>
                  </a:lnTo>
                  <a:lnTo>
                    <a:pt x="20" y="436"/>
                  </a:lnTo>
                  <a:lnTo>
                    <a:pt x="25" y="449"/>
                  </a:lnTo>
                  <a:lnTo>
                    <a:pt x="29" y="462"/>
                  </a:lnTo>
                  <a:lnTo>
                    <a:pt x="34" y="479"/>
                  </a:lnTo>
                  <a:lnTo>
                    <a:pt x="44" y="492"/>
                  </a:lnTo>
                  <a:lnTo>
                    <a:pt x="44" y="505"/>
                  </a:lnTo>
                  <a:lnTo>
                    <a:pt x="49" y="518"/>
                  </a:lnTo>
                  <a:lnTo>
                    <a:pt x="49" y="531"/>
                  </a:lnTo>
                  <a:lnTo>
                    <a:pt x="49" y="544"/>
                  </a:lnTo>
                  <a:lnTo>
                    <a:pt x="49" y="557"/>
                  </a:lnTo>
                  <a:lnTo>
                    <a:pt x="49" y="570"/>
                  </a:lnTo>
                  <a:lnTo>
                    <a:pt x="49" y="583"/>
                  </a:lnTo>
                  <a:lnTo>
                    <a:pt x="49" y="596"/>
                  </a:lnTo>
                  <a:lnTo>
                    <a:pt x="49" y="609"/>
                  </a:lnTo>
                  <a:lnTo>
                    <a:pt x="49" y="622"/>
                  </a:lnTo>
                  <a:lnTo>
                    <a:pt x="44" y="639"/>
                  </a:lnTo>
                  <a:lnTo>
                    <a:pt x="44" y="652"/>
                  </a:lnTo>
                  <a:lnTo>
                    <a:pt x="44" y="665"/>
                  </a:lnTo>
                  <a:lnTo>
                    <a:pt x="44" y="678"/>
                  </a:lnTo>
                  <a:lnTo>
                    <a:pt x="44" y="691"/>
                  </a:lnTo>
                  <a:lnTo>
                    <a:pt x="44" y="704"/>
                  </a:lnTo>
                  <a:lnTo>
                    <a:pt x="49" y="717"/>
                  </a:lnTo>
                  <a:lnTo>
                    <a:pt x="54" y="730"/>
                  </a:lnTo>
                  <a:lnTo>
                    <a:pt x="54" y="743"/>
                  </a:lnTo>
                  <a:lnTo>
                    <a:pt x="59" y="756"/>
                  </a:lnTo>
                  <a:lnTo>
                    <a:pt x="59" y="769"/>
                  </a:lnTo>
                  <a:lnTo>
                    <a:pt x="64" y="782"/>
                  </a:lnTo>
                  <a:lnTo>
                    <a:pt x="64" y="795"/>
                  </a:lnTo>
                  <a:lnTo>
                    <a:pt x="69" y="808"/>
                  </a:lnTo>
                  <a:lnTo>
                    <a:pt x="69" y="821"/>
                  </a:lnTo>
                  <a:lnTo>
                    <a:pt x="74" y="834"/>
                  </a:lnTo>
                  <a:lnTo>
                    <a:pt x="78" y="847"/>
                  </a:lnTo>
                  <a:lnTo>
                    <a:pt x="83" y="860"/>
                  </a:lnTo>
                  <a:lnTo>
                    <a:pt x="93" y="877"/>
                  </a:lnTo>
                  <a:lnTo>
                    <a:pt x="103" y="890"/>
                  </a:lnTo>
                  <a:lnTo>
                    <a:pt x="118" y="907"/>
                  </a:lnTo>
                  <a:lnTo>
                    <a:pt x="132" y="920"/>
                  </a:lnTo>
                  <a:lnTo>
                    <a:pt x="147" y="933"/>
                  </a:lnTo>
                  <a:lnTo>
                    <a:pt x="167" y="946"/>
                  </a:lnTo>
                  <a:lnTo>
                    <a:pt x="181" y="955"/>
                  </a:lnTo>
                  <a:lnTo>
                    <a:pt x="201" y="967"/>
                  </a:lnTo>
                  <a:lnTo>
                    <a:pt x="216" y="976"/>
                  </a:lnTo>
                  <a:lnTo>
                    <a:pt x="235" y="985"/>
                  </a:lnTo>
                  <a:lnTo>
                    <a:pt x="255" y="998"/>
                  </a:lnTo>
                  <a:lnTo>
                    <a:pt x="270" y="1002"/>
                  </a:lnTo>
                  <a:lnTo>
                    <a:pt x="289" y="1011"/>
                  </a:lnTo>
                  <a:lnTo>
                    <a:pt x="304" y="1011"/>
                  </a:lnTo>
                  <a:lnTo>
                    <a:pt x="319" y="1015"/>
                  </a:lnTo>
                  <a:lnTo>
                    <a:pt x="334" y="1015"/>
                  </a:lnTo>
                  <a:lnTo>
                    <a:pt x="353" y="1015"/>
                  </a:lnTo>
                  <a:lnTo>
                    <a:pt x="368" y="1015"/>
                  </a:lnTo>
                  <a:lnTo>
                    <a:pt x="383" y="1006"/>
                  </a:lnTo>
                  <a:lnTo>
                    <a:pt x="397" y="1006"/>
                  </a:lnTo>
                  <a:lnTo>
                    <a:pt x="412" y="1002"/>
                  </a:lnTo>
                  <a:lnTo>
                    <a:pt x="427" y="998"/>
                  </a:lnTo>
                  <a:lnTo>
                    <a:pt x="441" y="993"/>
                  </a:lnTo>
                  <a:lnTo>
                    <a:pt x="456" y="985"/>
                  </a:lnTo>
                  <a:lnTo>
                    <a:pt x="471" y="980"/>
                  </a:lnTo>
                  <a:lnTo>
                    <a:pt x="486" y="967"/>
                  </a:lnTo>
                  <a:lnTo>
                    <a:pt x="500" y="955"/>
                  </a:lnTo>
                  <a:lnTo>
                    <a:pt x="515" y="937"/>
                  </a:lnTo>
                  <a:lnTo>
                    <a:pt x="530" y="920"/>
                  </a:lnTo>
                  <a:lnTo>
                    <a:pt x="539" y="903"/>
                  </a:lnTo>
                  <a:lnTo>
                    <a:pt x="544" y="890"/>
                  </a:lnTo>
                  <a:lnTo>
                    <a:pt x="549" y="872"/>
                  </a:lnTo>
                  <a:lnTo>
                    <a:pt x="554" y="855"/>
                  </a:lnTo>
                  <a:lnTo>
                    <a:pt x="554" y="838"/>
                  </a:lnTo>
                  <a:lnTo>
                    <a:pt x="554" y="821"/>
                  </a:lnTo>
                  <a:lnTo>
                    <a:pt x="554" y="786"/>
                  </a:lnTo>
                  <a:lnTo>
                    <a:pt x="554" y="769"/>
                  </a:lnTo>
                  <a:lnTo>
                    <a:pt x="554" y="752"/>
                  </a:lnTo>
                  <a:lnTo>
                    <a:pt x="554" y="739"/>
                  </a:lnTo>
                  <a:lnTo>
                    <a:pt x="554" y="726"/>
                  </a:lnTo>
                  <a:lnTo>
                    <a:pt x="549" y="713"/>
                  </a:lnTo>
                  <a:lnTo>
                    <a:pt x="544" y="700"/>
                  </a:lnTo>
                  <a:lnTo>
                    <a:pt x="539" y="682"/>
                  </a:lnTo>
                  <a:lnTo>
                    <a:pt x="525" y="669"/>
                  </a:lnTo>
                  <a:lnTo>
                    <a:pt x="505" y="657"/>
                  </a:lnTo>
                  <a:lnTo>
                    <a:pt x="490" y="644"/>
                  </a:lnTo>
                  <a:lnTo>
                    <a:pt x="471" y="639"/>
                  </a:lnTo>
                  <a:lnTo>
                    <a:pt x="456" y="639"/>
                  </a:lnTo>
                  <a:lnTo>
                    <a:pt x="441" y="639"/>
                  </a:lnTo>
                  <a:lnTo>
                    <a:pt x="422" y="644"/>
                  </a:lnTo>
                  <a:lnTo>
                    <a:pt x="402" y="652"/>
                  </a:lnTo>
                  <a:lnTo>
                    <a:pt x="363" y="657"/>
                  </a:lnTo>
                  <a:lnTo>
                    <a:pt x="348" y="665"/>
                  </a:lnTo>
                  <a:lnTo>
                    <a:pt x="329" y="678"/>
                  </a:lnTo>
                  <a:lnTo>
                    <a:pt x="314" y="687"/>
                  </a:lnTo>
                  <a:lnTo>
                    <a:pt x="299" y="700"/>
                  </a:lnTo>
                  <a:lnTo>
                    <a:pt x="280" y="708"/>
                  </a:lnTo>
                  <a:lnTo>
                    <a:pt x="260" y="717"/>
                  </a:lnTo>
                  <a:lnTo>
                    <a:pt x="221" y="713"/>
                  </a:lnTo>
                  <a:lnTo>
                    <a:pt x="201" y="700"/>
                  </a:lnTo>
                  <a:lnTo>
                    <a:pt x="186" y="695"/>
                  </a:lnTo>
                  <a:lnTo>
                    <a:pt x="172" y="682"/>
                  </a:lnTo>
                  <a:lnTo>
                    <a:pt x="142" y="674"/>
                  </a:lnTo>
                  <a:lnTo>
                    <a:pt x="128" y="661"/>
                  </a:lnTo>
                  <a:lnTo>
                    <a:pt x="118" y="648"/>
                  </a:lnTo>
                  <a:lnTo>
                    <a:pt x="108" y="635"/>
                  </a:lnTo>
                  <a:lnTo>
                    <a:pt x="103" y="622"/>
                  </a:lnTo>
                  <a:lnTo>
                    <a:pt x="103" y="609"/>
                  </a:lnTo>
                  <a:lnTo>
                    <a:pt x="98" y="592"/>
                  </a:lnTo>
                  <a:lnTo>
                    <a:pt x="98" y="579"/>
                  </a:lnTo>
                  <a:lnTo>
                    <a:pt x="98" y="566"/>
                  </a:lnTo>
                  <a:lnTo>
                    <a:pt x="98" y="553"/>
                  </a:lnTo>
                  <a:lnTo>
                    <a:pt x="98" y="540"/>
                  </a:lnTo>
                  <a:lnTo>
                    <a:pt x="98" y="527"/>
                  </a:lnTo>
                  <a:lnTo>
                    <a:pt x="98" y="514"/>
                  </a:lnTo>
                  <a:lnTo>
                    <a:pt x="98" y="501"/>
                  </a:lnTo>
                  <a:lnTo>
                    <a:pt x="98" y="488"/>
                  </a:lnTo>
                  <a:lnTo>
                    <a:pt x="93" y="475"/>
                  </a:lnTo>
                  <a:lnTo>
                    <a:pt x="88" y="462"/>
                  </a:lnTo>
                  <a:lnTo>
                    <a:pt x="83" y="449"/>
                  </a:lnTo>
                  <a:lnTo>
                    <a:pt x="98" y="445"/>
                  </a:lnTo>
                  <a:lnTo>
                    <a:pt x="113" y="441"/>
                  </a:lnTo>
                  <a:lnTo>
                    <a:pt x="128" y="449"/>
                  </a:lnTo>
                  <a:lnTo>
                    <a:pt x="137" y="462"/>
                  </a:lnTo>
                  <a:lnTo>
                    <a:pt x="147" y="475"/>
                  </a:lnTo>
                  <a:lnTo>
                    <a:pt x="162" y="488"/>
                  </a:lnTo>
                  <a:lnTo>
                    <a:pt x="177" y="497"/>
                  </a:lnTo>
                  <a:lnTo>
                    <a:pt x="191" y="501"/>
                  </a:lnTo>
                  <a:lnTo>
                    <a:pt x="206" y="505"/>
                  </a:lnTo>
                  <a:lnTo>
                    <a:pt x="221" y="505"/>
                  </a:lnTo>
                  <a:lnTo>
                    <a:pt x="235" y="510"/>
                  </a:lnTo>
                  <a:lnTo>
                    <a:pt x="250" y="510"/>
                  </a:lnTo>
                  <a:lnTo>
                    <a:pt x="265" y="510"/>
                  </a:lnTo>
                  <a:lnTo>
                    <a:pt x="280" y="514"/>
                  </a:lnTo>
                  <a:lnTo>
                    <a:pt x="294" y="514"/>
                  </a:lnTo>
                  <a:lnTo>
                    <a:pt x="309" y="514"/>
                  </a:lnTo>
                  <a:lnTo>
                    <a:pt x="324" y="514"/>
                  </a:lnTo>
                  <a:lnTo>
                    <a:pt x="338" y="510"/>
                  </a:lnTo>
                  <a:lnTo>
                    <a:pt x="353" y="505"/>
                  </a:lnTo>
                  <a:lnTo>
                    <a:pt x="363" y="492"/>
                  </a:lnTo>
                  <a:lnTo>
                    <a:pt x="373" y="479"/>
                  </a:lnTo>
                  <a:lnTo>
                    <a:pt x="373" y="466"/>
                  </a:lnTo>
                  <a:lnTo>
                    <a:pt x="378" y="454"/>
                  </a:lnTo>
                  <a:lnTo>
                    <a:pt x="378" y="441"/>
                  </a:lnTo>
                  <a:lnTo>
                    <a:pt x="378" y="428"/>
                  </a:lnTo>
                  <a:lnTo>
                    <a:pt x="368" y="415"/>
                  </a:lnTo>
                  <a:lnTo>
                    <a:pt x="363" y="402"/>
                  </a:lnTo>
                  <a:lnTo>
                    <a:pt x="353" y="389"/>
                  </a:lnTo>
                  <a:lnTo>
                    <a:pt x="338" y="384"/>
                  </a:lnTo>
                  <a:lnTo>
                    <a:pt x="324" y="376"/>
                  </a:lnTo>
                  <a:lnTo>
                    <a:pt x="304" y="376"/>
                  </a:lnTo>
                  <a:lnTo>
                    <a:pt x="289" y="376"/>
                  </a:lnTo>
                  <a:lnTo>
                    <a:pt x="275" y="380"/>
                  </a:lnTo>
                  <a:lnTo>
                    <a:pt x="260" y="380"/>
                  </a:lnTo>
                  <a:lnTo>
                    <a:pt x="245" y="380"/>
                  </a:lnTo>
                  <a:lnTo>
                    <a:pt x="231" y="371"/>
                  </a:lnTo>
                  <a:lnTo>
                    <a:pt x="226" y="358"/>
                  </a:lnTo>
                  <a:lnTo>
                    <a:pt x="221" y="346"/>
                  </a:lnTo>
                  <a:lnTo>
                    <a:pt x="216" y="333"/>
                  </a:lnTo>
                  <a:lnTo>
                    <a:pt x="216" y="320"/>
                  </a:lnTo>
                  <a:lnTo>
                    <a:pt x="216" y="307"/>
                  </a:lnTo>
                  <a:lnTo>
                    <a:pt x="226" y="294"/>
                  </a:lnTo>
                  <a:lnTo>
                    <a:pt x="240" y="281"/>
                  </a:lnTo>
                  <a:lnTo>
                    <a:pt x="255" y="276"/>
                  </a:lnTo>
                  <a:lnTo>
                    <a:pt x="270" y="276"/>
                  </a:lnTo>
                  <a:lnTo>
                    <a:pt x="284" y="268"/>
                  </a:lnTo>
                  <a:lnTo>
                    <a:pt x="299" y="259"/>
                  </a:lnTo>
                  <a:lnTo>
                    <a:pt x="314" y="251"/>
                  </a:lnTo>
                  <a:lnTo>
                    <a:pt x="329" y="251"/>
                  </a:lnTo>
                  <a:lnTo>
                    <a:pt x="343" y="242"/>
                  </a:lnTo>
                  <a:lnTo>
                    <a:pt x="358" y="238"/>
                  </a:lnTo>
                  <a:lnTo>
                    <a:pt x="373" y="238"/>
                  </a:lnTo>
                  <a:lnTo>
                    <a:pt x="378" y="251"/>
                  </a:lnTo>
                  <a:lnTo>
                    <a:pt x="383" y="263"/>
                  </a:lnTo>
                  <a:lnTo>
                    <a:pt x="387" y="276"/>
                  </a:lnTo>
                </a:path>
              </a:pathLst>
            </a:custGeom>
            <a:gradFill rotWithShape="0">
              <a:gsLst>
                <a:gs pos="0">
                  <a:srgbClr val="323232"/>
                </a:gs>
                <a:gs pos="100000">
                  <a:srgbClr val="A8A8A8"/>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03" name="Rectangle 199"/>
            <p:cNvSpPr>
              <a:spLocks noChangeArrowheads="1"/>
            </p:cNvSpPr>
            <p:nvPr/>
          </p:nvSpPr>
          <p:spPr bwMode="auto">
            <a:xfrm>
              <a:off x="657" y="2168"/>
              <a:ext cx="500"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lvl1pPr defTabSz="3190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19088">
                <a:spcBef>
                  <a:spcPct val="20000"/>
                </a:spcBef>
                <a:buChar char="–"/>
                <a:defRPr sz="2800">
                  <a:solidFill>
                    <a:schemeClr val="tx1"/>
                  </a:solidFill>
                  <a:latin typeface="Arial" pitchFamily="34" charset="0"/>
                </a:defRPr>
              </a:lvl2pPr>
              <a:lvl3pPr marL="1143000" indent="-228600" defTabSz="319088">
                <a:spcBef>
                  <a:spcPct val="20000"/>
                </a:spcBef>
                <a:buChar char="•"/>
                <a:defRPr sz="2400">
                  <a:solidFill>
                    <a:schemeClr val="tx1"/>
                  </a:solidFill>
                  <a:latin typeface="Arial" pitchFamily="34" charset="0"/>
                </a:defRPr>
              </a:lvl3pPr>
              <a:lvl4pPr marL="1600200" indent="-228600" defTabSz="319088">
                <a:spcBef>
                  <a:spcPct val="20000"/>
                </a:spcBef>
                <a:buChar char="–"/>
                <a:defRPr sz="2000">
                  <a:solidFill>
                    <a:schemeClr val="tx1"/>
                  </a:solidFill>
                  <a:latin typeface="Arial" pitchFamily="34" charset="0"/>
                </a:defRPr>
              </a:lvl4pPr>
              <a:lvl5pPr marL="2057400" indent="-228600" defTabSz="319088">
                <a:spcBef>
                  <a:spcPct val="20000"/>
                </a:spcBef>
                <a:buChar char="»"/>
                <a:defRPr sz="2000">
                  <a:solidFill>
                    <a:schemeClr val="tx1"/>
                  </a:solidFill>
                  <a:latin typeface="Arial" pitchFamily="34" charset="0"/>
                </a:defRPr>
              </a:lvl5pPr>
              <a:lvl6pPr marL="2514600" indent="-228600" defTabSz="319088" eaLnBrk="0" fontAlgn="base" hangingPunct="0">
                <a:spcBef>
                  <a:spcPct val="20000"/>
                </a:spcBef>
                <a:spcAft>
                  <a:spcPct val="0"/>
                </a:spcAft>
                <a:buChar char="»"/>
                <a:defRPr sz="2000">
                  <a:solidFill>
                    <a:schemeClr val="tx1"/>
                  </a:solidFill>
                  <a:latin typeface="Arial" pitchFamily="34" charset="0"/>
                </a:defRPr>
              </a:lvl6pPr>
              <a:lvl7pPr marL="2971800" indent="-228600" defTabSz="319088" eaLnBrk="0" fontAlgn="base" hangingPunct="0">
                <a:spcBef>
                  <a:spcPct val="20000"/>
                </a:spcBef>
                <a:spcAft>
                  <a:spcPct val="0"/>
                </a:spcAft>
                <a:buChar char="»"/>
                <a:defRPr sz="2000">
                  <a:solidFill>
                    <a:schemeClr val="tx1"/>
                  </a:solidFill>
                  <a:latin typeface="Arial" pitchFamily="34" charset="0"/>
                </a:defRPr>
              </a:lvl7pPr>
              <a:lvl8pPr marL="3429000" indent="-228600" defTabSz="319088" eaLnBrk="0" fontAlgn="base" hangingPunct="0">
                <a:spcBef>
                  <a:spcPct val="20000"/>
                </a:spcBef>
                <a:spcAft>
                  <a:spcPct val="0"/>
                </a:spcAft>
                <a:buChar char="»"/>
                <a:defRPr sz="2000">
                  <a:solidFill>
                    <a:schemeClr val="tx1"/>
                  </a:solidFill>
                  <a:latin typeface="Arial" pitchFamily="34" charset="0"/>
                </a:defRPr>
              </a:lvl8pPr>
              <a:lvl9pPr marL="3886200" indent="-228600" defTabSz="3190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b="1"/>
                <a:t>DCFH-DA</a:t>
              </a:r>
            </a:p>
          </p:txBody>
        </p:sp>
        <p:sp>
          <p:nvSpPr>
            <p:cNvPr id="464072" name="Rectangle 200"/>
            <p:cNvSpPr>
              <a:spLocks noChangeArrowheads="1"/>
            </p:cNvSpPr>
            <p:nvPr/>
          </p:nvSpPr>
          <p:spPr bwMode="auto">
            <a:xfrm>
              <a:off x="1128" y="2630"/>
              <a:ext cx="433"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DCFH-DA</a:t>
              </a:r>
            </a:p>
          </p:txBody>
        </p:sp>
        <p:sp>
          <p:nvSpPr>
            <p:cNvPr id="464073" name="Rectangle 201"/>
            <p:cNvSpPr>
              <a:spLocks noChangeArrowheads="1"/>
            </p:cNvSpPr>
            <p:nvPr/>
          </p:nvSpPr>
          <p:spPr bwMode="auto">
            <a:xfrm>
              <a:off x="1241" y="2976"/>
              <a:ext cx="319"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a:t>
              </a:r>
            </a:p>
          </p:txBody>
        </p:sp>
        <p:grpSp>
          <p:nvGrpSpPr>
            <p:cNvPr id="85106" name="Group 202"/>
            <p:cNvGrpSpPr>
              <a:grpSpLocks/>
            </p:cNvGrpSpPr>
            <p:nvPr/>
          </p:nvGrpSpPr>
          <p:grpSpPr bwMode="auto">
            <a:xfrm>
              <a:off x="1054" y="3268"/>
              <a:ext cx="646" cy="297"/>
              <a:chOff x="1054" y="3268"/>
              <a:chExt cx="646" cy="297"/>
            </a:xfrm>
          </p:grpSpPr>
          <p:sp>
            <p:nvSpPr>
              <p:cNvPr id="85115" name="Freeform 203"/>
              <p:cNvSpPr>
                <a:spLocks/>
              </p:cNvSpPr>
              <p:nvPr/>
            </p:nvSpPr>
            <p:spPr bwMode="auto">
              <a:xfrm>
                <a:off x="1054" y="3268"/>
                <a:ext cx="646" cy="297"/>
              </a:xfrm>
              <a:custGeom>
                <a:avLst/>
                <a:gdLst>
                  <a:gd name="T0" fmla="*/ 317 w 646"/>
                  <a:gd name="T1" fmla="*/ 73 h 297"/>
                  <a:gd name="T2" fmla="*/ 311 w 646"/>
                  <a:gd name="T3" fmla="*/ 34 h 297"/>
                  <a:gd name="T4" fmla="*/ 253 w 646"/>
                  <a:gd name="T5" fmla="*/ 78 h 297"/>
                  <a:gd name="T6" fmla="*/ 196 w 646"/>
                  <a:gd name="T7" fmla="*/ 34 h 297"/>
                  <a:gd name="T8" fmla="*/ 178 w 646"/>
                  <a:gd name="T9" fmla="*/ 0 h 297"/>
                  <a:gd name="T10" fmla="*/ 173 w 646"/>
                  <a:gd name="T11" fmla="*/ 56 h 297"/>
                  <a:gd name="T12" fmla="*/ 201 w 646"/>
                  <a:gd name="T13" fmla="*/ 106 h 297"/>
                  <a:gd name="T14" fmla="*/ 132 w 646"/>
                  <a:gd name="T15" fmla="*/ 45 h 297"/>
                  <a:gd name="T16" fmla="*/ 104 w 646"/>
                  <a:gd name="T17" fmla="*/ 39 h 297"/>
                  <a:gd name="T18" fmla="*/ 144 w 646"/>
                  <a:gd name="T19" fmla="*/ 112 h 297"/>
                  <a:gd name="T20" fmla="*/ 5 w 646"/>
                  <a:gd name="T21" fmla="*/ 101 h 297"/>
                  <a:gd name="T22" fmla="*/ 92 w 646"/>
                  <a:gd name="T23" fmla="*/ 162 h 297"/>
                  <a:gd name="T24" fmla="*/ 0 w 646"/>
                  <a:gd name="T25" fmla="*/ 240 h 297"/>
                  <a:gd name="T26" fmla="*/ 110 w 646"/>
                  <a:gd name="T27" fmla="*/ 184 h 297"/>
                  <a:gd name="T28" fmla="*/ 5 w 646"/>
                  <a:gd name="T29" fmla="*/ 296 h 297"/>
                  <a:gd name="T30" fmla="*/ 150 w 646"/>
                  <a:gd name="T31" fmla="*/ 212 h 297"/>
                  <a:gd name="T32" fmla="*/ 184 w 646"/>
                  <a:gd name="T33" fmla="*/ 296 h 297"/>
                  <a:gd name="T34" fmla="*/ 213 w 646"/>
                  <a:gd name="T35" fmla="*/ 229 h 297"/>
                  <a:gd name="T36" fmla="*/ 288 w 646"/>
                  <a:gd name="T37" fmla="*/ 296 h 297"/>
                  <a:gd name="T38" fmla="*/ 317 w 646"/>
                  <a:gd name="T39" fmla="*/ 229 h 297"/>
                  <a:gd name="T40" fmla="*/ 432 w 646"/>
                  <a:gd name="T41" fmla="*/ 257 h 297"/>
                  <a:gd name="T42" fmla="*/ 420 w 646"/>
                  <a:gd name="T43" fmla="*/ 212 h 297"/>
                  <a:gd name="T44" fmla="*/ 582 w 646"/>
                  <a:gd name="T45" fmla="*/ 257 h 297"/>
                  <a:gd name="T46" fmla="*/ 541 w 646"/>
                  <a:gd name="T47" fmla="*/ 207 h 297"/>
                  <a:gd name="T48" fmla="*/ 513 w 646"/>
                  <a:gd name="T49" fmla="*/ 190 h 297"/>
                  <a:gd name="T50" fmla="*/ 645 w 646"/>
                  <a:gd name="T51" fmla="*/ 134 h 297"/>
                  <a:gd name="T52" fmla="*/ 489 w 646"/>
                  <a:gd name="T53" fmla="*/ 168 h 297"/>
                  <a:gd name="T54" fmla="*/ 593 w 646"/>
                  <a:gd name="T55" fmla="*/ 95 h 297"/>
                  <a:gd name="T56" fmla="*/ 472 w 646"/>
                  <a:gd name="T57" fmla="*/ 117 h 297"/>
                  <a:gd name="T58" fmla="*/ 507 w 646"/>
                  <a:gd name="T59" fmla="*/ 28 h 297"/>
                  <a:gd name="T60" fmla="*/ 461 w 646"/>
                  <a:gd name="T61" fmla="*/ 50 h 297"/>
                  <a:gd name="T62" fmla="*/ 420 w 646"/>
                  <a:gd name="T63" fmla="*/ 117 h 297"/>
                  <a:gd name="T64" fmla="*/ 409 w 646"/>
                  <a:gd name="T65" fmla="*/ 22 h 297"/>
                  <a:gd name="T66" fmla="*/ 322 w 646"/>
                  <a:gd name="T67" fmla="*/ 78 h 297"/>
                  <a:gd name="T68" fmla="*/ 317 w 646"/>
                  <a:gd name="T69" fmla="*/ 73 h 2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46" h="297">
                    <a:moveTo>
                      <a:pt x="317" y="73"/>
                    </a:moveTo>
                    <a:lnTo>
                      <a:pt x="311" y="34"/>
                    </a:lnTo>
                    <a:lnTo>
                      <a:pt x="253" y="78"/>
                    </a:lnTo>
                    <a:lnTo>
                      <a:pt x="196" y="34"/>
                    </a:lnTo>
                    <a:lnTo>
                      <a:pt x="178" y="0"/>
                    </a:lnTo>
                    <a:lnTo>
                      <a:pt x="173" y="56"/>
                    </a:lnTo>
                    <a:lnTo>
                      <a:pt x="201" y="106"/>
                    </a:lnTo>
                    <a:lnTo>
                      <a:pt x="132" y="45"/>
                    </a:lnTo>
                    <a:lnTo>
                      <a:pt x="104" y="39"/>
                    </a:lnTo>
                    <a:lnTo>
                      <a:pt x="144" y="112"/>
                    </a:lnTo>
                    <a:lnTo>
                      <a:pt x="5" y="101"/>
                    </a:lnTo>
                    <a:lnTo>
                      <a:pt x="92" y="162"/>
                    </a:lnTo>
                    <a:lnTo>
                      <a:pt x="0" y="240"/>
                    </a:lnTo>
                    <a:lnTo>
                      <a:pt x="110" y="184"/>
                    </a:lnTo>
                    <a:lnTo>
                      <a:pt x="5" y="296"/>
                    </a:lnTo>
                    <a:lnTo>
                      <a:pt x="150" y="212"/>
                    </a:lnTo>
                    <a:lnTo>
                      <a:pt x="184" y="296"/>
                    </a:lnTo>
                    <a:lnTo>
                      <a:pt x="213" y="229"/>
                    </a:lnTo>
                    <a:lnTo>
                      <a:pt x="288" y="296"/>
                    </a:lnTo>
                    <a:lnTo>
                      <a:pt x="317" y="229"/>
                    </a:lnTo>
                    <a:lnTo>
                      <a:pt x="432" y="257"/>
                    </a:lnTo>
                    <a:lnTo>
                      <a:pt x="420" y="212"/>
                    </a:lnTo>
                    <a:lnTo>
                      <a:pt x="582" y="257"/>
                    </a:lnTo>
                    <a:lnTo>
                      <a:pt x="541" y="207"/>
                    </a:lnTo>
                    <a:lnTo>
                      <a:pt x="513" y="190"/>
                    </a:lnTo>
                    <a:lnTo>
                      <a:pt x="645" y="134"/>
                    </a:lnTo>
                    <a:lnTo>
                      <a:pt x="489" y="168"/>
                    </a:lnTo>
                    <a:lnTo>
                      <a:pt x="593" y="95"/>
                    </a:lnTo>
                    <a:lnTo>
                      <a:pt x="472" y="117"/>
                    </a:lnTo>
                    <a:lnTo>
                      <a:pt x="507" y="28"/>
                    </a:lnTo>
                    <a:lnTo>
                      <a:pt x="461" y="50"/>
                    </a:lnTo>
                    <a:lnTo>
                      <a:pt x="420" y="117"/>
                    </a:lnTo>
                    <a:lnTo>
                      <a:pt x="409" y="22"/>
                    </a:lnTo>
                    <a:lnTo>
                      <a:pt x="322" y="78"/>
                    </a:lnTo>
                    <a:lnTo>
                      <a:pt x="317" y="73"/>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6" name="Rectangle 204"/>
              <p:cNvSpPr>
                <a:spLocks noChangeArrowheads="1"/>
              </p:cNvSpPr>
              <p:nvPr/>
            </p:nvSpPr>
            <p:spPr bwMode="auto">
              <a:xfrm>
                <a:off x="1205" y="3371"/>
                <a:ext cx="212"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lvl1pPr defTabSz="3190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19088">
                  <a:spcBef>
                    <a:spcPct val="20000"/>
                  </a:spcBef>
                  <a:buChar char="–"/>
                  <a:defRPr sz="2800">
                    <a:solidFill>
                      <a:schemeClr val="tx1"/>
                    </a:solidFill>
                    <a:latin typeface="Arial" pitchFamily="34" charset="0"/>
                  </a:defRPr>
                </a:lvl2pPr>
                <a:lvl3pPr marL="1143000" indent="-228600" defTabSz="319088">
                  <a:spcBef>
                    <a:spcPct val="20000"/>
                  </a:spcBef>
                  <a:buChar char="•"/>
                  <a:defRPr sz="2400">
                    <a:solidFill>
                      <a:schemeClr val="tx1"/>
                    </a:solidFill>
                    <a:latin typeface="Arial" pitchFamily="34" charset="0"/>
                  </a:defRPr>
                </a:lvl3pPr>
                <a:lvl4pPr marL="1600200" indent="-228600" defTabSz="319088">
                  <a:spcBef>
                    <a:spcPct val="20000"/>
                  </a:spcBef>
                  <a:buChar char="–"/>
                  <a:defRPr sz="2000">
                    <a:solidFill>
                      <a:schemeClr val="tx1"/>
                    </a:solidFill>
                    <a:latin typeface="Arial" pitchFamily="34" charset="0"/>
                  </a:defRPr>
                </a:lvl4pPr>
                <a:lvl5pPr marL="2057400" indent="-228600" defTabSz="319088">
                  <a:spcBef>
                    <a:spcPct val="20000"/>
                  </a:spcBef>
                  <a:buChar char="»"/>
                  <a:defRPr sz="2000">
                    <a:solidFill>
                      <a:schemeClr val="tx1"/>
                    </a:solidFill>
                    <a:latin typeface="Arial" pitchFamily="34" charset="0"/>
                  </a:defRPr>
                </a:lvl5pPr>
                <a:lvl6pPr marL="2514600" indent="-228600" defTabSz="319088" eaLnBrk="0" fontAlgn="base" hangingPunct="0">
                  <a:spcBef>
                    <a:spcPct val="20000"/>
                  </a:spcBef>
                  <a:spcAft>
                    <a:spcPct val="0"/>
                  </a:spcAft>
                  <a:buChar char="»"/>
                  <a:defRPr sz="2000">
                    <a:solidFill>
                      <a:schemeClr val="tx1"/>
                    </a:solidFill>
                    <a:latin typeface="Arial" pitchFamily="34" charset="0"/>
                  </a:defRPr>
                </a:lvl6pPr>
                <a:lvl7pPr marL="2971800" indent="-228600" defTabSz="319088" eaLnBrk="0" fontAlgn="base" hangingPunct="0">
                  <a:spcBef>
                    <a:spcPct val="20000"/>
                  </a:spcBef>
                  <a:spcAft>
                    <a:spcPct val="0"/>
                  </a:spcAft>
                  <a:buChar char="»"/>
                  <a:defRPr sz="2000">
                    <a:solidFill>
                      <a:schemeClr val="tx1"/>
                    </a:solidFill>
                    <a:latin typeface="Arial" pitchFamily="34" charset="0"/>
                  </a:defRPr>
                </a:lvl7pPr>
                <a:lvl8pPr marL="3429000" indent="-228600" defTabSz="319088" eaLnBrk="0" fontAlgn="base" hangingPunct="0">
                  <a:spcBef>
                    <a:spcPct val="20000"/>
                  </a:spcBef>
                  <a:spcAft>
                    <a:spcPct val="0"/>
                  </a:spcAft>
                  <a:buChar char="»"/>
                  <a:defRPr sz="2000">
                    <a:solidFill>
                      <a:schemeClr val="tx1"/>
                    </a:solidFill>
                    <a:latin typeface="Arial" pitchFamily="34" charset="0"/>
                  </a:defRPr>
                </a:lvl8pPr>
                <a:lvl9pPr marL="3886200" indent="-228600" defTabSz="3190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900" b="1">
                    <a:solidFill>
                      <a:schemeClr val="bg2"/>
                    </a:solidFill>
                  </a:rPr>
                  <a:t>DCF</a:t>
                </a:r>
              </a:p>
            </p:txBody>
          </p:sp>
        </p:grpSp>
        <p:sp>
          <p:nvSpPr>
            <p:cNvPr id="464077" name="Rectangle 205"/>
            <p:cNvSpPr>
              <a:spLocks noChangeArrowheads="1"/>
            </p:cNvSpPr>
            <p:nvPr/>
          </p:nvSpPr>
          <p:spPr bwMode="auto">
            <a:xfrm>
              <a:off x="1568" y="3001"/>
              <a:ext cx="302"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H  O</a:t>
              </a:r>
            </a:p>
          </p:txBody>
        </p:sp>
        <p:sp>
          <p:nvSpPr>
            <p:cNvPr id="464078" name="Rectangle 206"/>
            <p:cNvSpPr>
              <a:spLocks noChangeArrowheads="1"/>
            </p:cNvSpPr>
            <p:nvPr/>
          </p:nvSpPr>
          <p:spPr bwMode="auto">
            <a:xfrm>
              <a:off x="1608" y="3029"/>
              <a:ext cx="297"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 2   2</a:t>
              </a:r>
            </a:p>
          </p:txBody>
        </p:sp>
        <p:sp>
          <p:nvSpPr>
            <p:cNvPr id="85109" name="Freeform 207"/>
            <p:cNvSpPr>
              <a:spLocks/>
            </p:cNvSpPr>
            <p:nvPr/>
          </p:nvSpPr>
          <p:spPr bwMode="auto">
            <a:xfrm>
              <a:off x="709" y="3440"/>
              <a:ext cx="187" cy="113"/>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0" name="Freeform 208"/>
            <p:cNvSpPr>
              <a:spLocks/>
            </p:cNvSpPr>
            <p:nvPr/>
          </p:nvSpPr>
          <p:spPr bwMode="auto">
            <a:xfrm>
              <a:off x="684" y="2705"/>
              <a:ext cx="310" cy="131"/>
            </a:xfrm>
            <a:custGeom>
              <a:avLst/>
              <a:gdLst>
                <a:gd name="T0" fmla="*/ 88 w 310"/>
                <a:gd name="T1" fmla="*/ 74 h 131"/>
                <a:gd name="T2" fmla="*/ 103 w 310"/>
                <a:gd name="T3" fmla="*/ 69 h 131"/>
                <a:gd name="T4" fmla="*/ 142 w 310"/>
                <a:gd name="T5" fmla="*/ 65 h 131"/>
                <a:gd name="T6" fmla="*/ 162 w 310"/>
                <a:gd name="T7" fmla="*/ 65 h 131"/>
                <a:gd name="T8" fmla="*/ 177 w 310"/>
                <a:gd name="T9" fmla="*/ 74 h 131"/>
                <a:gd name="T10" fmla="*/ 191 w 310"/>
                <a:gd name="T11" fmla="*/ 82 h 131"/>
                <a:gd name="T12" fmla="*/ 201 w 310"/>
                <a:gd name="T13" fmla="*/ 95 h 131"/>
                <a:gd name="T14" fmla="*/ 216 w 310"/>
                <a:gd name="T15" fmla="*/ 108 h 131"/>
                <a:gd name="T16" fmla="*/ 226 w 310"/>
                <a:gd name="T17" fmla="*/ 121 h 131"/>
                <a:gd name="T18" fmla="*/ 240 w 310"/>
                <a:gd name="T19" fmla="*/ 126 h 131"/>
                <a:gd name="T20" fmla="*/ 255 w 310"/>
                <a:gd name="T21" fmla="*/ 130 h 131"/>
                <a:gd name="T22" fmla="*/ 270 w 310"/>
                <a:gd name="T23" fmla="*/ 130 h 131"/>
                <a:gd name="T24" fmla="*/ 284 w 310"/>
                <a:gd name="T25" fmla="*/ 130 h 131"/>
                <a:gd name="T26" fmla="*/ 299 w 310"/>
                <a:gd name="T27" fmla="*/ 126 h 131"/>
                <a:gd name="T28" fmla="*/ 309 w 310"/>
                <a:gd name="T29" fmla="*/ 113 h 131"/>
                <a:gd name="T30" fmla="*/ 309 w 310"/>
                <a:gd name="T31" fmla="*/ 100 h 131"/>
                <a:gd name="T32" fmla="*/ 309 w 310"/>
                <a:gd name="T33" fmla="*/ 87 h 131"/>
                <a:gd name="T34" fmla="*/ 309 w 310"/>
                <a:gd name="T35" fmla="*/ 74 h 131"/>
                <a:gd name="T36" fmla="*/ 309 w 310"/>
                <a:gd name="T37" fmla="*/ 61 h 131"/>
                <a:gd name="T38" fmla="*/ 309 w 310"/>
                <a:gd name="T39" fmla="*/ 48 h 131"/>
                <a:gd name="T40" fmla="*/ 299 w 310"/>
                <a:gd name="T41" fmla="*/ 35 h 131"/>
                <a:gd name="T42" fmla="*/ 284 w 310"/>
                <a:gd name="T43" fmla="*/ 39 h 131"/>
                <a:gd name="T44" fmla="*/ 270 w 310"/>
                <a:gd name="T45" fmla="*/ 43 h 131"/>
                <a:gd name="T46" fmla="*/ 255 w 310"/>
                <a:gd name="T47" fmla="*/ 43 h 131"/>
                <a:gd name="T48" fmla="*/ 240 w 310"/>
                <a:gd name="T49" fmla="*/ 35 h 131"/>
                <a:gd name="T50" fmla="*/ 226 w 310"/>
                <a:gd name="T51" fmla="*/ 26 h 131"/>
                <a:gd name="T52" fmla="*/ 206 w 310"/>
                <a:gd name="T53" fmla="*/ 22 h 131"/>
                <a:gd name="T54" fmla="*/ 191 w 310"/>
                <a:gd name="T55" fmla="*/ 13 h 131"/>
                <a:gd name="T56" fmla="*/ 177 w 310"/>
                <a:gd name="T57" fmla="*/ 4 h 131"/>
                <a:gd name="T58" fmla="*/ 162 w 310"/>
                <a:gd name="T59" fmla="*/ 0 h 131"/>
                <a:gd name="T60" fmla="*/ 147 w 310"/>
                <a:gd name="T61" fmla="*/ 0 h 131"/>
                <a:gd name="T62" fmla="*/ 132 w 310"/>
                <a:gd name="T63" fmla="*/ 0 h 131"/>
                <a:gd name="T64" fmla="*/ 118 w 310"/>
                <a:gd name="T65" fmla="*/ 4 h 131"/>
                <a:gd name="T66" fmla="*/ 103 w 310"/>
                <a:gd name="T67" fmla="*/ 9 h 131"/>
                <a:gd name="T68" fmla="*/ 88 w 310"/>
                <a:gd name="T69" fmla="*/ 9 h 131"/>
                <a:gd name="T70" fmla="*/ 69 w 310"/>
                <a:gd name="T71" fmla="*/ 9 h 131"/>
                <a:gd name="T72" fmla="*/ 29 w 310"/>
                <a:gd name="T73" fmla="*/ 9 h 131"/>
                <a:gd name="T74" fmla="*/ 15 w 310"/>
                <a:gd name="T75" fmla="*/ 9 h 131"/>
                <a:gd name="T76" fmla="*/ 0 w 310"/>
                <a:gd name="T77" fmla="*/ 13 h 131"/>
                <a:gd name="T78" fmla="*/ 0 w 310"/>
                <a:gd name="T79" fmla="*/ 26 h 131"/>
                <a:gd name="T80" fmla="*/ 10 w 310"/>
                <a:gd name="T81" fmla="*/ 39 h 131"/>
                <a:gd name="T82" fmla="*/ 25 w 310"/>
                <a:gd name="T83" fmla="*/ 48 h 131"/>
                <a:gd name="T84" fmla="*/ 44 w 310"/>
                <a:gd name="T85" fmla="*/ 56 h 131"/>
                <a:gd name="T86" fmla="*/ 59 w 310"/>
                <a:gd name="T87" fmla="*/ 61 h 131"/>
                <a:gd name="T88" fmla="*/ 74 w 310"/>
                <a:gd name="T89" fmla="*/ 61 h 131"/>
                <a:gd name="T90" fmla="*/ 83 w 310"/>
                <a:gd name="T91" fmla="*/ 74 h 1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0" h="131">
                  <a:moveTo>
                    <a:pt x="88" y="74"/>
                  </a:moveTo>
                  <a:lnTo>
                    <a:pt x="103" y="69"/>
                  </a:lnTo>
                  <a:lnTo>
                    <a:pt x="142" y="65"/>
                  </a:lnTo>
                  <a:lnTo>
                    <a:pt x="162" y="65"/>
                  </a:lnTo>
                  <a:lnTo>
                    <a:pt x="177" y="74"/>
                  </a:lnTo>
                  <a:lnTo>
                    <a:pt x="191" y="82"/>
                  </a:lnTo>
                  <a:lnTo>
                    <a:pt x="201" y="95"/>
                  </a:lnTo>
                  <a:lnTo>
                    <a:pt x="216" y="108"/>
                  </a:lnTo>
                  <a:lnTo>
                    <a:pt x="226" y="121"/>
                  </a:lnTo>
                  <a:lnTo>
                    <a:pt x="240" y="126"/>
                  </a:lnTo>
                  <a:lnTo>
                    <a:pt x="255" y="130"/>
                  </a:lnTo>
                  <a:lnTo>
                    <a:pt x="270" y="130"/>
                  </a:lnTo>
                  <a:lnTo>
                    <a:pt x="284" y="130"/>
                  </a:lnTo>
                  <a:lnTo>
                    <a:pt x="299" y="126"/>
                  </a:lnTo>
                  <a:lnTo>
                    <a:pt x="309" y="113"/>
                  </a:lnTo>
                  <a:lnTo>
                    <a:pt x="309" y="100"/>
                  </a:lnTo>
                  <a:lnTo>
                    <a:pt x="309" y="87"/>
                  </a:lnTo>
                  <a:lnTo>
                    <a:pt x="309" y="74"/>
                  </a:lnTo>
                  <a:lnTo>
                    <a:pt x="309" y="61"/>
                  </a:lnTo>
                  <a:lnTo>
                    <a:pt x="309" y="48"/>
                  </a:lnTo>
                  <a:lnTo>
                    <a:pt x="299" y="35"/>
                  </a:lnTo>
                  <a:lnTo>
                    <a:pt x="284" y="39"/>
                  </a:lnTo>
                  <a:lnTo>
                    <a:pt x="270" y="43"/>
                  </a:lnTo>
                  <a:lnTo>
                    <a:pt x="255" y="43"/>
                  </a:lnTo>
                  <a:lnTo>
                    <a:pt x="240" y="35"/>
                  </a:lnTo>
                  <a:lnTo>
                    <a:pt x="226" y="26"/>
                  </a:lnTo>
                  <a:lnTo>
                    <a:pt x="206" y="22"/>
                  </a:lnTo>
                  <a:lnTo>
                    <a:pt x="191" y="13"/>
                  </a:lnTo>
                  <a:lnTo>
                    <a:pt x="177" y="4"/>
                  </a:lnTo>
                  <a:lnTo>
                    <a:pt x="162" y="0"/>
                  </a:lnTo>
                  <a:lnTo>
                    <a:pt x="147" y="0"/>
                  </a:lnTo>
                  <a:lnTo>
                    <a:pt x="132" y="0"/>
                  </a:lnTo>
                  <a:lnTo>
                    <a:pt x="118" y="4"/>
                  </a:lnTo>
                  <a:lnTo>
                    <a:pt x="103" y="9"/>
                  </a:lnTo>
                  <a:lnTo>
                    <a:pt x="88" y="9"/>
                  </a:lnTo>
                  <a:lnTo>
                    <a:pt x="69" y="9"/>
                  </a:lnTo>
                  <a:lnTo>
                    <a:pt x="29" y="9"/>
                  </a:lnTo>
                  <a:lnTo>
                    <a:pt x="15" y="9"/>
                  </a:lnTo>
                  <a:lnTo>
                    <a:pt x="0" y="13"/>
                  </a:lnTo>
                  <a:lnTo>
                    <a:pt x="0" y="26"/>
                  </a:lnTo>
                  <a:lnTo>
                    <a:pt x="10" y="39"/>
                  </a:lnTo>
                  <a:lnTo>
                    <a:pt x="25" y="48"/>
                  </a:lnTo>
                  <a:lnTo>
                    <a:pt x="44" y="56"/>
                  </a:lnTo>
                  <a:lnTo>
                    <a:pt x="59" y="61"/>
                  </a:lnTo>
                  <a:lnTo>
                    <a:pt x="74" y="61"/>
                  </a:lnTo>
                  <a:lnTo>
                    <a:pt x="83" y="74"/>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1" name="Freeform 209"/>
            <p:cNvSpPr>
              <a:spLocks/>
            </p:cNvSpPr>
            <p:nvPr/>
          </p:nvSpPr>
          <p:spPr bwMode="auto">
            <a:xfrm>
              <a:off x="833" y="2291"/>
              <a:ext cx="505" cy="303"/>
            </a:xfrm>
            <a:custGeom>
              <a:avLst/>
              <a:gdLst>
                <a:gd name="T0" fmla="*/ 0 w 505"/>
                <a:gd name="T1" fmla="*/ 0 h 303"/>
                <a:gd name="T2" fmla="*/ 0 w 505"/>
                <a:gd name="T3" fmla="*/ 22 h 303"/>
                <a:gd name="T4" fmla="*/ 22 w 505"/>
                <a:gd name="T5" fmla="*/ 36 h 303"/>
                <a:gd name="T6" fmla="*/ 44 w 505"/>
                <a:gd name="T7" fmla="*/ 50 h 303"/>
                <a:gd name="T8" fmla="*/ 87 w 505"/>
                <a:gd name="T9" fmla="*/ 72 h 303"/>
                <a:gd name="T10" fmla="*/ 116 w 505"/>
                <a:gd name="T11" fmla="*/ 86 h 303"/>
                <a:gd name="T12" fmla="*/ 144 w 505"/>
                <a:gd name="T13" fmla="*/ 94 h 303"/>
                <a:gd name="T14" fmla="*/ 166 w 505"/>
                <a:gd name="T15" fmla="*/ 94 h 303"/>
                <a:gd name="T16" fmla="*/ 188 w 505"/>
                <a:gd name="T17" fmla="*/ 94 h 303"/>
                <a:gd name="T18" fmla="*/ 238 w 505"/>
                <a:gd name="T19" fmla="*/ 94 h 303"/>
                <a:gd name="T20" fmla="*/ 260 w 505"/>
                <a:gd name="T21" fmla="*/ 94 h 303"/>
                <a:gd name="T22" fmla="*/ 288 w 505"/>
                <a:gd name="T23" fmla="*/ 94 h 303"/>
                <a:gd name="T24" fmla="*/ 317 w 505"/>
                <a:gd name="T25" fmla="*/ 101 h 303"/>
                <a:gd name="T26" fmla="*/ 339 w 505"/>
                <a:gd name="T27" fmla="*/ 108 h 303"/>
                <a:gd name="T28" fmla="*/ 368 w 505"/>
                <a:gd name="T29" fmla="*/ 122 h 303"/>
                <a:gd name="T30" fmla="*/ 382 w 505"/>
                <a:gd name="T31" fmla="*/ 144 h 303"/>
                <a:gd name="T32" fmla="*/ 411 w 505"/>
                <a:gd name="T33" fmla="*/ 166 h 303"/>
                <a:gd name="T34" fmla="*/ 432 w 505"/>
                <a:gd name="T35" fmla="*/ 194 h 303"/>
                <a:gd name="T36" fmla="*/ 454 w 505"/>
                <a:gd name="T37" fmla="*/ 216 h 303"/>
                <a:gd name="T38" fmla="*/ 468 w 505"/>
                <a:gd name="T39" fmla="*/ 238 h 303"/>
                <a:gd name="T40" fmla="*/ 490 w 505"/>
                <a:gd name="T41" fmla="*/ 259 h 303"/>
                <a:gd name="T42" fmla="*/ 504 w 505"/>
                <a:gd name="T43" fmla="*/ 302 h 3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5" h="303">
                  <a:moveTo>
                    <a:pt x="0" y="0"/>
                  </a:moveTo>
                  <a:lnTo>
                    <a:pt x="0" y="22"/>
                  </a:lnTo>
                  <a:lnTo>
                    <a:pt x="22" y="36"/>
                  </a:lnTo>
                  <a:lnTo>
                    <a:pt x="44" y="50"/>
                  </a:lnTo>
                  <a:lnTo>
                    <a:pt x="87" y="72"/>
                  </a:lnTo>
                  <a:lnTo>
                    <a:pt x="116" y="86"/>
                  </a:lnTo>
                  <a:lnTo>
                    <a:pt x="144" y="94"/>
                  </a:lnTo>
                  <a:lnTo>
                    <a:pt x="166" y="94"/>
                  </a:lnTo>
                  <a:lnTo>
                    <a:pt x="188" y="94"/>
                  </a:lnTo>
                  <a:lnTo>
                    <a:pt x="238" y="94"/>
                  </a:lnTo>
                  <a:lnTo>
                    <a:pt x="260" y="94"/>
                  </a:lnTo>
                  <a:lnTo>
                    <a:pt x="288" y="94"/>
                  </a:lnTo>
                  <a:lnTo>
                    <a:pt x="317" y="101"/>
                  </a:lnTo>
                  <a:lnTo>
                    <a:pt x="339" y="108"/>
                  </a:lnTo>
                  <a:lnTo>
                    <a:pt x="368" y="122"/>
                  </a:lnTo>
                  <a:lnTo>
                    <a:pt x="382" y="144"/>
                  </a:lnTo>
                  <a:lnTo>
                    <a:pt x="411" y="166"/>
                  </a:lnTo>
                  <a:lnTo>
                    <a:pt x="432" y="194"/>
                  </a:lnTo>
                  <a:lnTo>
                    <a:pt x="454" y="216"/>
                  </a:lnTo>
                  <a:lnTo>
                    <a:pt x="468" y="238"/>
                  </a:lnTo>
                  <a:lnTo>
                    <a:pt x="490" y="259"/>
                  </a:lnTo>
                  <a:lnTo>
                    <a:pt x="504" y="302"/>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2" name="Freeform 210"/>
            <p:cNvSpPr>
              <a:spLocks/>
            </p:cNvSpPr>
            <p:nvPr/>
          </p:nvSpPr>
          <p:spPr bwMode="auto">
            <a:xfrm>
              <a:off x="1330" y="3126"/>
              <a:ext cx="289" cy="196"/>
            </a:xfrm>
            <a:custGeom>
              <a:avLst/>
              <a:gdLst>
                <a:gd name="T0" fmla="*/ 288 w 289"/>
                <a:gd name="T1" fmla="*/ 15 h 196"/>
                <a:gd name="T2" fmla="*/ 259 w 289"/>
                <a:gd name="T3" fmla="*/ 0 h 196"/>
                <a:gd name="T4" fmla="*/ 231 w 289"/>
                <a:gd name="T5" fmla="*/ 0 h 196"/>
                <a:gd name="T6" fmla="*/ 209 w 289"/>
                <a:gd name="T7" fmla="*/ 0 h 196"/>
                <a:gd name="T8" fmla="*/ 187 w 289"/>
                <a:gd name="T9" fmla="*/ 0 h 196"/>
                <a:gd name="T10" fmla="*/ 159 w 289"/>
                <a:gd name="T11" fmla="*/ 0 h 196"/>
                <a:gd name="T12" fmla="*/ 137 w 289"/>
                <a:gd name="T13" fmla="*/ 0 h 196"/>
                <a:gd name="T14" fmla="*/ 115 w 289"/>
                <a:gd name="T15" fmla="*/ 0 h 196"/>
                <a:gd name="T16" fmla="*/ 87 w 289"/>
                <a:gd name="T17" fmla="*/ 15 h 196"/>
                <a:gd name="T18" fmla="*/ 65 w 289"/>
                <a:gd name="T19" fmla="*/ 36 h 196"/>
                <a:gd name="T20" fmla="*/ 51 w 289"/>
                <a:gd name="T21" fmla="*/ 58 h 196"/>
                <a:gd name="T22" fmla="*/ 29 w 289"/>
                <a:gd name="T23" fmla="*/ 79 h 196"/>
                <a:gd name="T24" fmla="*/ 22 w 289"/>
                <a:gd name="T25" fmla="*/ 101 h 196"/>
                <a:gd name="T26" fmla="*/ 15 w 289"/>
                <a:gd name="T27" fmla="*/ 123 h 196"/>
                <a:gd name="T28" fmla="*/ 7 w 289"/>
                <a:gd name="T29" fmla="*/ 151 h 196"/>
                <a:gd name="T30" fmla="*/ 7 w 289"/>
                <a:gd name="T31" fmla="*/ 173 h 196"/>
                <a:gd name="T32" fmla="*/ 0 w 289"/>
                <a:gd name="T33" fmla="*/ 195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9" h="196">
                  <a:moveTo>
                    <a:pt x="288" y="15"/>
                  </a:moveTo>
                  <a:lnTo>
                    <a:pt x="259" y="0"/>
                  </a:lnTo>
                  <a:lnTo>
                    <a:pt x="231" y="0"/>
                  </a:lnTo>
                  <a:lnTo>
                    <a:pt x="209" y="0"/>
                  </a:lnTo>
                  <a:lnTo>
                    <a:pt x="187" y="0"/>
                  </a:lnTo>
                  <a:lnTo>
                    <a:pt x="159" y="0"/>
                  </a:lnTo>
                  <a:lnTo>
                    <a:pt x="137" y="0"/>
                  </a:lnTo>
                  <a:lnTo>
                    <a:pt x="115" y="0"/>
                  </a:lnTo>
                  <a:lnTo>
                    <a:pt x="87" y="15"/>
                  </a:lnTo>
                  <a:lnTo>
                    <a:pt x="65" y="36"/>
                  </a:lnTo>
                  <a:lnTo>
                    <a:pt x="51" y="58"/>
                  </a:lnTo>
                  <a:lnTo>
                    <a:pt x="29" y="79"/>
                  </a:lnTo>
                  <a:lnTo>
                    <a:pt x="22" y="101"/>
                  </a:lnTo>
                  <a:lnTo>
                    <a:pt x="15" y="123"/>
                  </a:lnTo>
                  <a:lnTo>
                    <a:pt x="7" y="151"/>
                  </a:lnTo>
                  <a:lnTo>
                    <a:pt x="7" y="173"/>
                  </a:lnTo>
                  <a:lnTo>
                    <a:pt x="0" y="195"/>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3" name="Freeform 211"/>
            <p:cNvSpPr>
              <a:spLocks/>
            </p:cNvSpPr>
            <p:nvPr/>
          </p:nvSpPr>
          <p:spPr bwMode="auto">
            <a:xfrm>
              <a:off x="1330" y="3090"/>
              <a:ext cx="23" cy="124"/>
            </a:xfrm>
            <a:custGeom>
              <a:avLst/>
              <a:gdLst>
                <a:gd name="T0" fmla="*/ 0 w 23"/>
                <a:gd name="T1" fmla="*/ 0 h 124"/>
                <a:gd name="T2" fmla="*/ 7 w 23"/>
                <a:gd name="T3" fmla="*/ 22 h 124"/>
                <a:gd name="T4" fmla="*/ 15 w 23"/>
                <a:gd name="T5" fmla="*/ 51 h 124"/>
                <a:gd name="T6" fmla="*/ 22 w 23"/>
                <a:gd name="T7" fmla="*/ 79 h 124"/>
                <a:gd name="T8" fmla="*/ 22 w 23"/>
                <a:gd name="T9" fmla="*/ 101 h 124"/>
                <a:gd name="T10" fmla="*/ 22 w 23"/>
                <a:gd name="T11" fmla="*/ 123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124">
                  <a:moveTo>
                    <a:pt x="0" y="0"/>
                  </a:moveTo>
                  <a:lnTo>
                    <a:pt x="7" y="22"/>
                  </a:lnTo>
                  <a:lnTo>
                    <a:pt x="15" y="51"/>
                  </a:lnTo>
                  <a:lnTo>
                    <a:pt x="22" y="79"/>
                  </a:lnTo>
                  <a:lnTo>
                    <a:pt x="22" y="101"/>
                  </a:lnTo>
                  <a:lnTo>
                    <a:pt x="22" y="1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4" name="Freeform 212"/>
            <p:cNvSpPr>
              <a:spLocks/>
            </p:cNvSpPr>
            <p:nvPr/>
          </p:nvSpPr>
          <p:spPr bwMode="auto">
            <a:xfrm>
              <a:off x="1331" y="2751"/>
              <a:ext cx="23" cy="218"/>
            </a:xfrm>
            <a:custGeom>
              <a:avLst/>
              <a:gdLst>
                <a:gd name="T0" fmla="*/ 0 w 23"/>
                <a:gd name="T1" fmla="*/ 0 h 218"/>
                <a:gd name="T2" fmla="*/ 5 w 23"/>
                <a:gd name="T3" fmla="*/ 35 h 218"/>
                <a:gd name="T4" fmla="*/ 16 w 23"/>
                <a:gd name="T5" fmla="*/ 69 h 218"/>
                <a:gd name="T6" fmla="*/ 22 w 23"/>
                <a:gd name="T7" fmla="*/ 95 h 218"/>
                <a:gd name="T8" fmla="*/ 22 w 23"/>
                <a:gd name="T9" fmla="*/ 122 h 218"/>
                <a:gd name="T10" fmla="*/ 22 w 23"/>
                <a:gd name="T11" fmla="*/ 156 h 218"/>
                <a:gd name="T12" fmla="*/ 22 w 23"/>
                <a:gd name="T13" fmla="*/ 182 h 218"/>
                <a:gd name="T14" fmla="*/ 22 w 23"/>
                <a:gd name="T15" fmla="*/ 209 h 218"/>
                <a:gd name="T16" fmla="*/ 22 w 23"/>
                <a:gd name="T17" fmla="*/ 217 h 218"/>
                <a:gd name="T18" fmla="*/ 22 w 23"/>
                <a:gd name="T19" fmla="*/ 217 h 2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18">
                  <a:moveTo>
                    <a:pt x="0" y="0"/>
                  </a:moveTo>
                  <a:lnTo>
                    <a:pt x="5" y="35"/>
                  </a:lnTo>
                  <a:lnTo>
                    <a:pt x="16" y="69"/>
                  </a:lnTo>
                  <a:lnTo>
                    <a:pt x="22" y="95"/>
                  </a:lnTo>
                  <a:lnTo>
                    <a:pt x="22" y="122"/>
                  </a:lnTo>
                  <a:lnTo>
                    <a:pt x="22" y="156"/>
                  </a:lnTo>
                  <a:lnTo>
                    <a:pt x="22" y="182"/>
                  </a:lnTo>
                  <a:lnTo>
                    <a:pt x="22" y="209"/>
                  </a:lnTo>
                  <a:lnTo>
                    <a:pt x="22" y="217"/>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5013" name="Group 213"/>
          <p:cNvGrpSpPr>
            <a:grpSpLocks/>
          </p:cNvGrpSpPr>
          <p:nvPr/>
        </p:nvGrpSpPr>
        <p:grpSpPr bwMode="auto">
          <a:xfrm>
            <a:off x="4144963" y="3994150"/>
            <a:ext cx="1455737" cy="1624013"/>
            <a:chOff x="2846" y="2415"/>
            <a:chExt cx="999" cy="982"/>
          </a:xfrm>
        </p:grpSpPr>
        <p:pic>
          <p:nvPicPr>
            <p:cNvPr id="85095" name="Picture 2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 y="2415"/>
              <a:ext cx="999" cy="982"/>
            </a:xfrm>
            <a:prstGeom prst="rect">
              <a:avLst/>
            </a:prstGeom>
            <a:noFill/>
            <a:ln w="12700">
              <a:solidFill>
                <a:schemeClr val="tx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85096" name="Rectangle 215"/>
            <p:cNvSpPr>
              <a:spLocks noChangeArrowheads="1"/>
            </p:cNvSpPr>
            <p:nvPr/>
          </p:nvSpPr>
          <p:spPr bwMode="auto">
            <a:xfrm>
              <a:off x="3133" y="2671"/>
              <a:ext cx="170"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097" name="Freeform 216"/>
            <p:cNvSpPr>
              <a:spLocks/>
            </p:cNvSpPr>
            <p:nvPr/>
          </p:nvSpPr>
          <p:spPr bwMode="auto">
            <a:xfrm>
              <a:off x="3349" y="2534"/>
              <a:ext cx="458" cy="310"/>
            </a:xfrm>
            <a:custGeom>
              <a:avLst/>
              <a:gdLst>
                <a:gd name="T0" fmla="*/ 428 w 458"/>
                <a:gd name="T1" fmla="*/ 10 h 310"/>
                <a:gd name="T2" fmla="*/ 400 w 458"/>
                <a:gd name="T3" fmla="*/ 5 h 310"/>
                <a:gd name="T4" fmla="*/ 371 w 458"/>
                <a:gd name="T5" fmla="*/ 0 h 310"/>
                <a:gd name="T6" fmla="*/ 343 w 458"/>
                <a:gd name="T7" fmla="*/ 0 h 310"/>
                <a:gd name="T8" fmla="*/ 314 w 458"/>
                <a:gd name="T9" fmla="*/ 0 h 310"/>
                <a:gd name="T10" fmla="*/ 271 w 458"/>
                <a:gd name="T11" fmla="*/ 5 h 310"/>
                <a:gd name="T12" fmla="*/ 238 w 458"/>
                <a:gd name="T13" fmla="*/ 5 h 310"/>
                <a:gd name="T14" fmla="*/ 209 w 458"/>
                <a:gd name="T15" fmla="*/ 5 h 310"/>
                <a:gd name="T16" fmla="*/ 176 w 458"/>
                <a:gd name="T17" fmla="*/ 14 h 310"/>
                <a:gd name="T18" fmla="*/ 148 w 458"/>
                <a:gd name="T19" fmla="*/ 33 h 310"/>
                <a:gd name="T20" fmla="*/ 105 w 458"/>
                <a:gd name="T21" fmla="*/ 43 h 310"/>
                <a:gd name="T22" fmla="*/ 71 w 458"/>
                <a:gd name="T23" fmla="*/ 48 h 310"/>
                <a:gd name="T24" fmla="*/ 43 w 458"/>
                <a:gd name="T25" fmla="*/ 81 h 310"/>
                <a:gd name="T26" fmla="*/ 24 w 458"/>
                <a:gd name="T27" fmla="*/ 114 h 310"/>
                <a:gd name="T28" fmla="*/ 5 w 458"/>
                <a:gd name="T29" fmla="*/ 152 h 310"/>
                <a:gd name="T30" fmla="*/ 0 w 458"/>
                <a:gd name="T31" fmla="*/ 195 h 310"/>
                <a:gd name="T32" fmla="*/ 10 w 458"/>
                <a:gd name="T33" fmla="*/ 223 h 310"/>
                <a:gd name="T34" fmla="*/ 19 w 458"/>
                <a:gd name="T35" fmla="*/ 252 h 310"/>
                <a:gd name="T36" fmla="*/ 43 w 458"/>
                <a:gd name="T37" fmla="*/ 280 h 310"/>
                <a:gd name="T38" fmla="*/ 71 w 458"/>
                <a:gd name="T39" fmla="*/ 295 h 310"/>
                <a:gd name="T40" fmla="*/ 100 w 458"/>
                <a:gd name="T41" fmla="*/ 304 h 310"/>
                <a:gd name="T42" fmla="*/ 129 w 458"/>
                <a:gd name="T43" fmla="*/ 309 h 310"/>
                <a:gd name="T44" fmla="*/ 167 w 458"/>
                <a:gd name="T45" fmla="*/ 309 h 310"/>
                <a:gd name="T46" fmla="*/ 209 w 458"/>
                <a:gd name="T47" fmla="*/ 304 h 310"/>
                <a:gd name="T48" fmla="*/ 248 w 458"/>
                <a:gd name="T49" fmla="*/ 299 h 310"/>
                <a:gd name="T50" fmla="*/ 286 w 458"/>
                <a:gd name="T51" fmla="*/ 290 h 310"/>
                <a:gd name="T52" fmla="*/ 319 w 458"/>
                <a:gd name="T53" fmla="*/ 280 h 310"/>
                <a:gd name="T54" fmla="*/ 348 w 458"/>
                <a:gd name="T55" fmla="*/ 276 h 310"/>
                <a:gd name="T56" fmla="*/ 381 w 458"/>
                <a:gd name="T57" fmla="*/ 271 h 310"/>
                <a:gd name="T58" fmla="*/ 409 w 458"/>
                <a:gd name="T59" fmla="*/ 252 h 310"/>
                <a:gd name="T60" fmla="*/ 433 w 458"/>
                <a:gd name="T61" fmla="*/ 223 h 310"/>
                <a:gd name="T62" fmla="*/ 452 w 458"/>
                <a:gd name="T63" fmla="*/ 195 h 310"/>
                <a:gd name="T64" fmla="*/ 457 w 458"/>
                <a:gd name="T65" fmla="*/ 162 h 310"/>
                <a:gd name="T66" fmla="*/ 457 w 458"/>
                <a:gd name="T67" fmla="*/ 119 h 310"/>
                <a:gd name="T68" fmla="*/ 457 w 458"/>
                <a:gd name="T69" fmla="*/ 86 h 310"/>
                <a:gd name="T70" fmla="*/ 457 w 458"/>
                <a:gd name="T71" fmla="*/ 57 h 310"/>
                <a:gd name="T72" fmla="*/ 443 w 458"/>
                <a:gd name="T73" fmla="*/ 29 h 310"/>
                <a:gd name="T74" fmla="*/ 428 w 458"/>
                <a:gd name="T75" fmla="*/ 10 h 3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8" h="310">
                  <a:moveTo>
                    <a:pt x="438" y="24"/>
                  </a:moveTo>
                  <a:lnTo>
                    <a:pt x="428" y="10"/>
                  </a:lnTo>
                  <a:lnTo>
                    <a:pt x="414" y="5"/>
                  </a:lnTo>
                  <a:lnTo>
                    <a:pt x="400" y="5"/>
                  </a:lnTo>
                  <a:lnTo>
                    <a:pt x="386" y="0"/>
                  </a:lnTo>
                  <a:lnTo>
                    <a:pt x="371" y="0"/>
                  </a:lnTo>
                  <a:lnTo>
                    <a:pt x="357" y="0"/>
                  </a:lnTo>
                  <a:lnTo>
                    <a:pt x="343" y="0"/>
                  </a:lnTo>
                  <a:lnTo>
                    <a:pt x="328" y="0"/>
                  </a:lnTo>
                  <a:lnTo>
                    <a:pt x="314" y="0"/>
                  </a:lnTo>
                  <a:lnTo>
                    <a:pt x="295" y="5"/>
                  </a:lnTo>
                  <a:lnTo>
                    <a:pt x="271" y="5"/>
                  </a:lnTo>
                  <a:lnTo>
                    <a:pt x="257" y="5"/>
                  </a:lnTo>
                  <a:lnTo>
                    <a:pt x="238" y="5"/>
                  </a:lnTo>
                  <a:lnTo>
                    <a:pt x="224" y="5"/>
                  </a:lnTo>
                  <a:lnTo>
                    <a:pt x="209" y="5"/>
                  </a:lnTo>
                  <a:lnTo>
                    <a:pt x="190" y="10"/>
                  </a:lnTo>
                  <a:lnTo>
                    <a:pt x="176" y="14"/>
                  </a:lnTo>
                  <a:lnTo>
                    <a:pt x="162" y="24"/>
                  </a:lnTo>
                  <a:lnTo>
                    <a:pt x="148" y="33"/>
                  </a:lnTo>
                  <a:lnTo>
                    <a:pt x="129" y="33"/>
                  </a:lnTo>
                  <a:lnTo>
                    <a:pt x="105" y="43"/>
                  </a:lnTo>
                  <a:lnTo>
                    <a:pt x="86" y="43"/>
                  </a:lnTo>
                  <a:lnTo>
                    <a:pt x="71" y="48"/>
                  </a:lnTo>
                  <a:lnTo>
                    <a:pt x="52" y="62"/>
                  </a:lnTo>
                  <a:lnTo>
                    <a:pt x="43" y="81"/>
                  </a:lnTo>
                  <a:lnTo>
                    <a:pt x="33" y="100"/>
                  </a:lnTo>
                  <a:lnTo>
                    <a:pt x="24" y="114"/>
                  </a:lnTo>
                  <a:lnTo>
                    <a:pt x="14" y="133"/>
                  </a:lnTo>
                  <a:lnTo>
                    <a:pt x="5" y="152"/>
                  </a:lnTo>
                  <a:lnTo>
                    <a:pt x="0" y="171"/>
                  </a:lnTo>
                  <a:lnTo>
                    <a:pt x="0" y="195"/>
                  </a:lnTo>
                  <a:lnTo>
                    <a:pt x="5" y="209"/>
                  </a:lnTo>
                  <a:lnTo>
                    <a:pt x="10" y="223"/>
                  </a:lnTo>
                  <a:lnTo>
                    <a:pt x="14" y="238"/>
                  </a:lnTo>
                  <a:lnTo>
                    <a:pt x="19" y="252"/>
                  </a:lnTo>
                  <a:lnTo>
                    <a:pt x="33" y="266"/>
                  </a:lnTo>
                  <a:lnTo>
                    <a:pt x="43" y="280"/>
                  </a:lnTo>
                  <a:lnTo>
                    <a:pt x="57" y="285"/>
                  </a:lnTo>
                  <a:lnTo>
                    <a:pt x="71" y="295"/>
                  </a:lnTo>
                  <a:lnTo>
                    <a:pt x="86" y="304"/>
                  </a:lnTo>
                  <a:lnTo>
                    <a:pt x="100" y="304"/>
                  </a:lnTo>
                  <a:lnTo>
                    <a:pt x="114" y="309"/>
                  </a:lnTo>
                  <a:lnTo>
                    <a:pt x="129" y="309"/>
                  </a:lnTo>
                  <a:lnTo>
                    <a:pt x="148" y="309"/>
                  </a:lnTo>
                  <a:lnTo>
                    <a:pt x="167" y="309"/>
                  </a:lnTo>
                  <a:lnTo>
                    <a:pt x="190" y="304"/>
                  </a:lnTo>
                  <a:lnTo>
                    <a:pt x="209" y="304"/>
                  </a:lnTo>
                  <a:lnTo>
                    <a:pt x="229" y="299"/>
                  </a:lnTo>
                  <a:lnTo>
                    <a:pt x="248" y="299"/>
                  </a:lnTo>
                  <a:lnTo>
                    <a:pt x="267" y="290"/>
                  </a:lnTo>
                  <a:lnTo>
                    <a:pt x="286" y="290"/>
                  </a:lnTo>
                  <a:lnTo>
                    <a:pt x="300" y="285"/>
                  </a:lnTo>
                  <a:lnTo>
                    <a:pt x="319" y="280"/>
                  </a:lnTo>
                  <a:lnTo>
                    <a:pt x="333" y="280"/>
                  </a:lnTo>
                  <a:lnTo>
                    <a:pt x="348" y="276"/>
                  </a:lnTo>
                  <a:lnTo>
                    <a:pt x="367" y="276"/>
                  </a:lnTo>
                  <a:lnTo>
                    <a:pt x="381" y="271"/>
                  </a:lnTo>
                  <a:lnTo>
                    <a:pt x="395" y="261"/>
                  </a:lnTo>
                  <a:lnTo>
                    <a:pt x="409" y="252"/>
                  </a:lnTo>
                  <a:lnTo>
                    <a:pt x="424" y="238"/>
                  </a:lnTo>
                  <a:lnTo>
                    <a:pt x="433" y="223"/>
                  </a:lnTo>
                  <a:lnTo>
                    <a:pt x="447" y="209"/>
                  </a:lnTo>
                  <a:lnTo>
                    <a:pt x="452" y="195"/>
                  </a:lnTo>
                  <a:lnTo>
                    <a:pt x="457" y="181"/>
                  </a:lnTo>
                  <a:lnTo>
                    <a:pt x="457" y="162"/>
                  </a:lnTo>
                  <a:lnTo>
                    <a:pt x="457" y="138"/>
                  </a:lnTo>
                  <a:lnTo>
                    <a:pt x="457" y="119"/>
                  </a:lnTo>
                  <a:lnTo>
                    <a:pt x="457" y="100"/>
                  </a:lnTo>
                  <a:lnTo>
                    <a:pt x="457" y="86"/>
                  </a:lnTo>
                  <a:lnTo>
                    <a:pt x="457" y="71"/>
                  </a:lnTo>
                  <a:lnTo>
                    <a:pt x="457" y="57"/>
                  </a:lnTo>
                  <a:lnTo>
                    <a:pt x="452" y="43"/>
                  </a:lnTo>
                  <a:lnTo>
                    <a:pt x="443" y="29"/>
                  </a:lnTo>
                  <a:lnTo>
                    <a:pt x="428" y="24"/>
                  </a:lnTo>
                  <a:lnTo>
                    <a:pt x="428" y="10"/>
                  </a:lnTo>
                  <a:lnTo>
                    <a:pt x="438" y="24"/>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8" name="Rectangle 217"/>
            <p:cNvSpPr>
              <a:spLocks noChangeArrowheads="1"/>
            </p:cNvSpPr>
            <p:nvPr/>
          </p:nvSpPr>
          <p:spPr bwMode="auto">
            <a:xfrm>
              <a:off x="2996" y="3125"/>
              <a:ext cx="424"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Lymphocytes</a:t>
              </a:r>
            </a:p>
          </p:txBody>
        </p:sp>
        <p:sp>
          <p:nvSpPr>
            <p:cNvPr id="85099" name="Rectangle 218"/>
            <p:cNvSpPr>
              <a:spLocks noChangeArrowheads="1"/>
            </p:cNvSpPr>
            <p:nvPr/>
          </p:nvSpPr>
          <p:spPr bwMode="auto">
            <a:xfrm>
              <a:off x="2945" y="2739"/>
              <a:ext cx="384" cy="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Monocytes</a:t>
              </a:r>
            </a:p>
          </p:txBody>
        </p:sp>
        <p:sp>
          <p:nvSpPr>
            <p:cNvPr id="85100" name="Rectangle 219"/>
            <p:cNvSpPr>
              <a:spLocks noChangeArrowheads="1"/>
            </p:cNvSpPr>
            <p:nvPr/>
          </p:nvSpPr>
          <p:spPr bwMode="auto">
            <a:xfrm>
              <a:off x="3377" y="2420"/>
              <a:ext cx="403" cy="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Neutrophils</a:t>
              </a:r>
            </a:p>
          </p:txBody>
        </p:sp>
      </p:grpSp>
      <p:grpSp>
        <p:nvGrpSpPr>
          <p:cNvPr id="85014" name="Group 220"/>
          <p:cNvGrpSpPr>
            <a:grpSpLocks/>
          </p:cNvGrpSpPr>
          <p:nvPr/>
        </p:nvGrpSpPr>
        <p:grpSpPr bwMode="auto">
          <a:xfrm>
            <a:off x="5807075" y="4529138"/>
            <a:ext cx="2892425" cy="1819275"/>
            <a:chOff x="3987" y="2739"/>
            <a:chExt cx="1986" cy="1100"/>
          </a:xfrm>
        </p:grpSpPr>
        <p:sp>
          <p:nvSpPr>
            <p:cNvPr id="85017" name="Line 221"/>
            <p:cNvSpPr>
              <a:spLocks noChangeShapeType="1"/>
            </p:cNvSpPr>
            <p:nvPr/>
          </p:nvSpPr>
          <p:spPr bwMode="auto">
            <a:xfrm>
              <a:off x="4184" y="2759"/>
              <a:ext cx="16"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8" name="Freeform 222"/>
            <p:cNvSpPr>
              <a:spLocks/>
            </p:cNvSpPr>
            <p:nvPr/>
          </p:nvSpPr>
          <p:spPr bwMode="auto">
            <a:xfrm>
              <a:off x="4198" y="2764"/>
              <a:ext cx="1761" cy="882"/>
            </a:xfrm>
            <a:custGeom>
              <a:avLst/>
              <a:gdLst>
                <a:gd name="T0" fmla="*/ 0 w 1761"/>
                <a:gd name="T1" fmla="*/ 881 h 882"/>
                <a:gd name="T2" fmla="*/ 1760 w 1761"/>
                <a:gd name="T3" fmla="*/ 881 h 882"/>
                <a:gd name="T4" fmla="*/ 1760 w 1761"/>
                <a:gd name="T5" fmla="*/ 0 h 882"/>
                <a:gd name="T6" fmla="*/ 0 w 1761"/>
                <a:gd name="T7" fmla="*/ 0 h 882"/>
                <a:gd name="T8" fmla="*/ 0 w 1761"/>
                <a:gd name="T9" fmla="*/ 881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1" h="882">
                  <a:moveTo>
                    <a:pt x="0" y="881"/>
                  </a:moveTo>
                  <a:lnTo>
                    <a:pt x="1760" y="881"/>
                  </a:lnTo>
                  <a:lnTo>
                    <a:pt x="1760" y="0"/>
                  </a:lnTo>
                  <a:lnTo>
                    <a:pt x="0" y="0"/>
                  </a:lnTo>
                  <a:lnTo>
                    <a:pt x="0" y="881"/>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9" name="Rectangle 223"/>
            <p:cNvSpPr>
              <a:spLocks noChangeArrowheads="1"/>
            </p:cNvSpPr>
            <p:nvPr/>
          </p:nvSpPr>
          <p:spPr bwMode="auto">
            <a:xfrm>
              <a:off x="4409" y="3701"/>
              <a:ext cx="1308"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100" b="1">
                  <a:solidFill>
                    <a:schemeClr val="tx2"/>
                  </a:solidFill>
                </a:rPr>
                <a:t>log FITC Fluorescence</a:t>
              </a:r>
            </a:p>
          </p:txBody>
        </p:sp>
        <p:sp>
          <p:nvSpPr>
            <p:cNvPr id="85020" name="Rectangle 224"/>
            <p:cNvSpPr>
              <a:spLocks noChangeArrowheads="1"/>
            </p:cNvSpPr>
            <p:nvPr/>
          </p:nvSpPr>
          <p:spPr bwMode="auto">
            <a:xfrm>
              <a:off x="4139" y="3640"/>
              <a:ext cx="10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.1</a:t>
              </a:r>
            </a:p>
          </p:txBody>
        </p:sp>
        <p:sp>
          <p:nvSpPr>
            <p:cNvPr id="85021" name="Rectangle 225"/>
            <p:cNvSpPr>
              <a:spLocks noChangeArrowheads="1"/>
            </p:cNvSpPr>
            <p:nvPr/>
          </p:nvSpPr>
          <p:spPr bwMode="auto">
            <a:xfrm>
              <a:off x="5775" y="3640"/>
              <a:ext cx="198"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1000</a:t>
              </a:r>
            </a:p>
          </p:txBody>
        </p:sp>
        <p:sp>
          <p:nvSpPr>
            <p:cNvPr id="85022" name="Rectangle 226"/>
            <p:cNvSpPr>
              <a:spLocks noChangeArrowheads="1"/>
            </p:cNvSpPr>
            <p:nvPr/>
          </p:nvSpPr>
          <p:spPr bwMode="auto">
            <a:xfrm>
              <a:off x="5362" y="3640"/>
              <a:ext cx="18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100</a:t>
              </a:r>
            </a:p>
          </p:txBody>
        </p:sp>
        <p:sp>
          <p:nvSpPr>
            <p:cNvPr id="85023" name="Rectangle 227"/>
            <p:cNvSpPr>
              <a:spLocks noChangeArrowheads="1"/>
            </p:cNvSpPr>
            <p:nvPr/>
          </p:nvSpPr>
          <p:spPr bwMode="auto">
            <a:xfrm>
              <a:off x="4902" y="3640"/>
              <a:ext cx="167"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a:t>
              </a:r>
            </a:p>
          </p:txBody>
        </p:sp>
        <p:sp>
          <p:nvSpPr>
            <p:cNvPr id="85024" name="Rectangle 228"/>
            <p:cNvSpPr>
              <a:spLocks noChangeArrowheads="1"/>
            </p:cNvSpPr>
            <p:nvPr/>
          </p:nvSpPr>
          <p:spPr bwMode="auto">
            <a:xfrm>
              <a:off x="4482" y="3640"/>
              <a:ext cx="15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a:t>
              </a:r>
            </a:p>
          </p:txBody>
        </p:sp>
        <p:sp>
          <p:nvSpPr>
            <p:cNvPr id="85025" name="Line 229"/>
            <p:cNvSpPr>
              <a:spLocks noChangeShapeType="1"/>
            </p:cNvSpPr>
            <p:nvPr/>
          </p:nvSpPr>
          <p:spPr bwMode="auto">
            <a:xfrm>
              <a:off x="41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6" name="Line 230"/>
            <p:cNvSpPr>
              <a:spLocks noChangeShapeType="1"/>
            </p:cNvSpPr>
            <p:nvPr/>
          </p:nvSpPr>
          <p:spPr bwMode="auto">
            <a:xfrm>
              <a:off x="431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7" name="Line 231"/>
            <p:cNvSpPr>
              <a:spLocks noChangeShapeType="1"/>
            </p:cNvSpPr>
            <p:nvPr/>
          </p:nvSpPr>
          <p:spPr bwMode="auto">
            <a:xfrm>
              <a:off x="439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8" name="Line 232"/>
            <p:cNvSpPr>
              <a:spLocks noChangeShapeType="1"/>
            </p:cNvSpPr>
            <p:nvPr/>
          </p:nvSpPr>
          <p:spPr bwMode="auto">
            <a:xfrm>
              <a:off x="444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9" name="Line 233"/>
            <p:cNvSpPr>
              <a:spLocks noChangeShapeType="1"/>
            </p:cNvSpPr>
            <p:nvPr/>
          </p:nvSpPr>
          <p:spPr bwMode="auto">
            <a:xfrm>
              <a:off x="448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0" name="Line 234"/>
            <p:cNvSpPr>
              <a:spLocks noChangeShapeType="1"/>
            </p:cNvSpPr>
            <p:nvPr/>
          </p:nvSpPr>
          <p:spPr bwMode="auto">
            <a:xfrm>
              <a:off x="452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1" name="Line 235"/>
            <p:cNvSpPr>
              <a:spLocks noChangeShapeType="1"/>
            </p:cNvSpPr>
            <p:nvPr/>
          </p:nvSpPr>
          <p:spPr bwMode="auto">
            <a:xfrm>
              <a:off x="455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2" name="Line 236"/>
            <p:cNvSpPr>
              <a:spLocks noChangeShapeType="1"/>
            </p:cNvSpPr>
            <p:nvPr/>
          </p:nvSpPr>
          <p:spPr bwMode="auto">
            <a:xfrm>
              <a:off x="457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3" name="Line 237"/>
            <p:cNvSpPr>
              <a:spLocks noChangeShapeType="1"/>
            </p:cNvSpPr>
            <p:nvPr/>
          </p:nvSpPr>
          <p:spPr bwMode="auto">
            <a:xfrm>
              <a:off x="46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4" name="Line 238"/>
            <p:cNvSpPr>
              <a:spLocks noChangeShapeType="1"/>
            </p:cNvSpPr>
            <p:nvPr/>
          </p:nvSpPr>
          <p:spPr bwMode="auto">
            <a:xfrm>
              <a:off x="46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5" name="Line 239"/>
            <p:cNvSpPr>
              <a:spLocks noChangeShapeType="1"/>
            </p:cNvSpPr>
            <p:nvPr/>
          </p:nvSpPr>
          <p:spPr bwMode="auto">
            <a:xfrm>
              <a:off x="475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6" name="Line 240"/>
            <p:cNvSpPr>
              <a:spLocks noChangeShapeType="1"/>
            </p:cNvSpPr>
            <p:nvPr/>
          </p:nvSpPr>
          <p:spPr bwMode="auto">
            <a:xfrm>
              <a:off x="483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7" name="Line 241"/>
            <p:cNvSpPr>
              <a:spLocks noChangeShapeType="1"/>
            </p:cNvSpPr>
            <p:nvPr/>
          </p:nvSpPr>
          <p:spPr bwMode="auto">
            <a:xfrm>
              <a:off x="488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8" name="Line 242"/>
            <p:cNvSpPr>
              <a:spLocks noChangeShapeType="1"/>
            </p:cNvSpPr>
            <p:nvPr/>
          </p:nvSpPr>
          <p:spPr bwMode="auto">
            <a:xfrm>
              <a:off x="492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9" name="Line 243"/>
            <p:cNvSpPr>
              <a:spLocks noChangeShapeType="1"/>
            </p:cNvSpPr>
            <p:nvPr/>
          </p:nvSpPr>
          <p:spPr bwMode="auto">
            <a:xfrm>
              <a:off x="496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0" name="Line 244"/>
            <p:cNvSpPr>
              <a:spLocks noChangeShapeType="1"/>
            </p:cNvSpPr>
            <p:nvPr/>
          </p:nvSpPr>
          <p:spPr bwMode="auto">
            <a:xfrm>
              <a:off x="49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1" name="Line 245"/>
            <p:cNvSpPr>
              <a:spLocks noChangeShapeType="1"/>
            </p:cNvSpPr>
            <p:nvPr/>
          </p:nvSpPr>
          <p:spPr bwMode="auto">
            <a:xfrm>
              <a:off x="501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2" name="Line 246"/>
            <p:cNvSpPr>
              <a:spLocks noChangeShapeType="1"/>
            </p:cNvSpPr>
            <p:nvPr/>
          </p:nvSpPr>
          <p:spPr bwMode="auto">
            <a:xfrm>
              <a:off x="50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3" name="Line 247"/>
            <p:cNvSpPr>
              <a:spLocks noChangeShapeType="1"/>
            </p:cNvSpPr>
            <p:nvPr/>
          </p:nvSpPr>
          <p:spPr bwMode="auto">
            <a:xfrm>
              <a:off x="506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4" name="Line 248"/>
            <p:cNvSpPr>
              <a:spLocks noChangeShapeType="1"/>
            </p:cNvSpPr>
            <p:nvPr/>
          </p:nvSpPr>
          <p:spPr bwMode="auto">
            <a:xfrm>
              <a:off x="51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5" name="Line 249"/>
            <p:cNvSpPr>
              <a:spLocks noChangeShapeType="1"/>
            </p:cNvSpPr>
            <p:nvPr/>
          </p:nvSpPr>
          <p:spPr bwMode="auto">
            <a:xfrm>
              <a:off x="527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6" name="Line 250"/>
            <p:cNvSpPr>
              <a:spLocks noChangeShapeType="1"/>
            </p:cNvSpPr>
            <p:nvPr/>
          </p:nvSpPr>
          <p:spPr bwMode="auto">
            <a:xfrm>
              <a:off x="532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7" name="Line 251"/>
            <p:cNvSpPr>
              <a:spLocks noChangeShapeType="1"/>
            </p:cNvSpPr>
            <p:nvPr/>
          </p:nvSpPr>
          <p:spPr bwMode="auto">
            <a:xfrm>
              <a:off x="536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8" name="Line 252"/>
            <p:cNvSpPr>
              <a:spLocks noChangeShapeType="1"/>
            </p:cNvSpPr>
            <p:nvPr/>
          </p:nvSpPr>
          <p:spPr bwMode="auto">
            <a:xfrm>
              <a:off x="540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9" name="Line 253"/>
            <p:cNvSpPr>
              <a:spLocks noChangeShapeType="1"/>
            </p:cNvSpPr>
            <p:nvPr/>
          </p:nvSpPr>
          <p:spPr bwMode="auto">
            <a:xfrm>
              <a:off x="54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0" name="Line 254"/>
            <p:cNvSpPr>
              <a:spLocks noChangeShapeType="1"/>
            </p:cNvSpPr>
            <p:nvPr/>
          </p:nvSpPr>
          <p:spPr bwMode="auto">
            <a:xfrm>
              <a:off x="545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1" name="Line 255"/>
            <p:cNvSpPr>
              <a:spLocks noChangeShapeType="1"/>
            </p:cNvSpPr>
            <p:nvPr/>
          </p:nvSpPr>
          <p:spPr bwMode="auto">
            <a:xfrm>
              <a:off x="54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2" name="Line 256"/>
            <p:cNvSpPr>
              <a:spLocks noChangeShapeType="1"/>
            </p:cNvSpPr>
            <p:nvPr/>
          </p:nvSpPr>
          <p:spPr bwMode="auto">
            <a:xfrm>
              <a:off x="55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3" name="Line 257"/>
            <p:cNvSpPr>
              <a:spLocks noChangeShapeType="1"/>
            </p:cNvSpPr>
            <p:nvPr/>
          </p:nvSpPr>
          <p:spPr bwMode="auto">
            <a:xfrm>
              <a:off x="56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4" name="Line 258"/>
            <p:cNvSpPr>
              <a:spLocks noChangeShapeType="1"/>
            </p:cNvSpPr>
            <p:nvPr/>
          </p:nvSpPr>
          <p:spPr bwMode="auto">
            <a:xfrm>
              <a:off x="571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5" name="Line 259"/>
            <p:cNvSpPr>
              <a:spLocks noChangeShapeType="1"/>
            </p:cNvSpPr>
            <p:nvPr/>
          </p:nvSpPr>
          <p:spPr bwMode="auto">
            <a:xfrm>
              <a:off x="576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6" name="Line 260"/>
            <p:cNvSpPr>
              <a:spLocks noChangeShapeType="1"/>
            </p:cNvSpPr>
            <p:nvPr/>
          </p:nvSpPr>
          <p:spPr bwMode="auto">
            <a:xfrm>
              <a:off x="580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7" name="Line 261"/>
            <p:cNvSpPr>
              <a:spLocks noChangeShapeType="1"/>
            </p:cNvSpPr>
            <p:nvPr/>
          </p:nvSpPr>
          <p:spPr bwMode="auto">
            <a:xfrm>
              <a:off x="584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8" name="Line 262"/>
            <p:cNvSpPr>
              <a:spLocks noChangeShapeType="1"/>
            </p:cNvSpPr>
            <p:nvPr/>
          </p:nvSpPr>
          <p:spPr bwMode="auto">
            <a:xfrm>
              <a:off x="587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9" name="Line 263"/>
            <p:cNvSpPr>
              <a:spLocks noChangeShapeType="1"/>
            </p:cNvSpPr>
            <p:nvPr/>
          </p:nvSpPr>
          <p:spPr bwMode="auto">
            <a:xfrm>
              <a:off x="589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0" name="Line 264"/>
            <p:cNvSpPr>
              <a:spLocks noChangeShapeType="1"/>
            </p:cNvSpPr>
            <p:nvPr/>
          </p:nvSpPr>
          <p:spPr bwMode="auto">
            <a:xfrm>
              <a:off x="59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1" name="Line 265"/>
            <p:cNvSpPr>
              <a:spLocks noChangeShapeType="1"/>
            </p:cNvSpPr>
            <p:nvPr/>
          </p:nvSpPr>
          <p:spPr bwMode="auto">
            <a:xfrm>
              <a:off x="59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2" name="Line 266"/>
            <p:cNvSpPr>
              <a:spLocks noChangeShapeType="1"/>
            </p:cNvSpPr>
            <p:nvPr/>
          </p:nvSpPr>
          <p:spPr bwMode="auto">
            <a:xfrm flipH="1">
              <a:off x="4164" y="364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3" name="Line 267"/>
            <p:cNvSpPr>
              <a:spLocks noChangeShapeType="1"/>
            </p:cNvSpPr>
            <p:nvPr/>
          </p:nvSpPr>
          <p:spPr bwMode="auto">
            <a:xfrm flipH="1">
              <a:off x="4164" y="3424"/>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4" name="Line 268"/>
            <p:cNvSpPr>
              <a:spLocks noChangeShapeType="1"/>
            </p:cNvSpPr>
            <p:nvPr/>
          </p:nvSpPr>
          <p:spPr bwMode="auto">
            <a:xfrm flipH="1">
              <a:off x="4164" y="320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5" name="Line 269"/>
            <p:cNvSpPr>
              <a:spLocks noChangeShapeType="1"/>
            </p:cNvSpPr>
            <p:nvPr/>
          </p:nvSpPr>
          <p:spPr bwMode="auto">
            <a:xfrm flipH="1">
              <a:off x="4164" y="298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6" name="Freeform 270"/>
            <p:cNvSpPr>
              <a:spLocks/>
            </p:cNvSpPr>
            <p:nvPr/>
          </p:nvSpPr>
          <p:spPr bwMode="auto">
            <a:xfrm>
              <a:off x="4532" y="3066"/>
              <a:ext cx="125" cy="399"/>
            </a:xfrm>
            <a:custGeom>
              <a:avLst/>
              <a:gdLst>
                <a:gd name="T0" fmla="*/ 2 w 125"/>
                <a:gd name="T1" fmla="*/ 199 h 399"/>
                <a:gd name="T2" fmla="*/ 5 w 125"/>
                <a:gd name="T3" fmla="*/ 270 h 399"/>
                <a:gd name="T4" fmla="*/ 9 w 125"/>
                <a:gd name="T5" fmla="*/ 223 h 399"/>
                <a:gd name="T6" fmla="*/ 12 w 125"/>
                <a:gd name="T7" fmla="*/ 316 h 399"/>
                <a:gd name="T8" fmla="*/ 16 w 125"/>
                <a:gd name="T9" fmla="*/ 340 h 399"/>
                <a:gd name="T10" fmla="*/ 19 w 125"/>
                <a:gd name="T11" fmla="*/ 246 h 399"/>
                <a:gd name="T12" fmla="*/ 23 w 125"/>
                <a:gd name="T13" fmla="*/ 375 h 399"/>
                <a:gd name="T14" fmla="*/ 26 w 125"/>
                <a:gd name="T15" fmla="*/ 328 h 399"/>
                <a:gd name="T16" fmla="*/ 30 w 125"/>
                <a:gd name="T17" fmla="*/ 176 h 399"/>
                <a:gd name="T18" fmla="*/ 33 w 125"/>
                <a:gd name="T19" fmla="*/ 270 h 399"/>
                <a:gd name="T20" fmla="*/ 36 w 125"/>
                <a:gd name="T21" fmla="*/ 398 h 399"/>
                <a:gd name="T22" fmla="*/ 40 w 125"/>
                <a:gd name="T23" fmla="*/ 316 h 399"/>
                <a:gd name="T24" fmla="*/ 43 w 125"/>
                <a:gd name="T25" fmla="*/ 140 h 399"/>
                <a:gd name="T26" fmla="*/ 47 w 125"/>
                <a:gd name="T27" fmla="*/ 187 h 399"/>
                <a:gd name="T28" fmla="*/ 50 w 125"/>
                <a:gd name="T29" fmla="*/ 140 h 399"/>
                <a:gd name="T30" fmla="*/ 54 w 125"/>
                <a:gd name="T31" fmla="*/ 117 h 399"/>
                <a:gd name="T32" fmla="*/ 57 w 125"/>
                <a:gd name="T33" fmla="*/ 211 h 399"/>
                <a:gd name="T34" fmla="*/ 61 w 125"/>
                <a:gd name="T35" fmla="*/ 164 h 399"/>
                <a:gd name="T36" fmla="*/ 64 w 125"/>
                <a:gd name="T37" fmla="*/ 152 h 399"/>
                <a:gd name="T38" fmla="*/ 67 w 125"/>
                <a:gd name="T39" fmla="*/ 199 h 399"/>
                <a:gd name="T40" fmla="*/ 71 w 125"/>
                <a:gd name="T41" fmla="*/ 117 h 399"/>
                <a:gd name="T42" fmla="*/ 74 w 125"/>
                <a:gd name="T43" fmla="*/ 199 h 399"/>
                <a:gd name="T44" fmla="*/ 78 w 125"/>
                <a:gd name="T45" fmla="*/ 164 h 399"/>
                <a:gd name="T46" fmla="*/ 81 w 125"/>
                <a:gd name="T47" fmla="*/ 82 h 399"/>
                <a:gd name="T48" fmla="*/ 85 w 125"/>
                <a:gd name="T49" fmla="*/ 105 h 399"/>
                <a:gd name="T50" fmla="*/ 88 w 125"/>
                <a:gd name="T51" fmla="*/ 211 h 399"/>
                <a:gd name="T52" fmla="*/ 92 w 125"/>
                <a:gd name="T53" fmla="*/ 234 h 399"/>
                <a:gd name="T54" fmla="*/ 95 w 125"/>
                <a:gd name="T55" fmla="*/ 223 h 399"/>
                <a:gd name="T56" fmla="*/ 99 w 125"/>
                <a:gd name="T57" fmla="*/ 140 h 399"/>
                <a:gd name="T58" fmla="*/ 111 w 125"/>
                <a:gd name="T59" fmla="*/ 242 h 399"/>
                <a:gd name="T60" fmla="*/ 117 w 125"/>
                <a:gd name="T61" fmla="*/ 128 h 399"/>
                <a:gd name="T62" fmla="*/ 124 w 125"/>
                <a:gd name="T63" fmla="*/ 157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5" h="399">
                  <a:moveTo>
                    <a:pt x="0" y="234"/>
                  </a:moveTo>
                  <a:lnTo>
                    <a:pt x="2" y="199"/>
                  </a:lnTo>
                  <a:lnTo>
                    <a:pt x="3" y="328"/>
                  </a:lnTo>
                  <a:lnTo>
                    <a:pt x="5" y="270"/>
                  </a:lnTo>
                  <a:lnTo>
                    <a:pt x="7" y="246"/>
                  </a:lnTo>
                  <a:lnTo>
                    <a:pt x="9" y="223"/>
                  </a:lnTo>
                  <a:lnTo>
                    <a:pt x="11" y="270"/>
                  </a:lnTo>
                  <a:lnTo>
                    <a:pt x="12" y="316"/>
                  </a:lnTo>
                  <a:lnTo>
                    <a:pt x="14" y="340"/>
                  </a:lnTo>
                  <a:lnTo>
                    <a:pt x="16" y="340"/>
                  </a:lnTo>
                  <a:lnTo>
                    <a:pt x="17" y="328"/>
                  </a:lnTo>
                  <a:lnTo>
                    <a:pt x="19" y="246"/>
                  </a:lnTo>
                  <a:lnTo>
                    <a:pt x="21" y="199"/>
                  </a:lnTo>
                  <a:lnTo>
                    <a:pt x="23" y="375"/>
                  </a:lnTo>
                  <a:lnTo>
                    <a:pt x="24" y="316"/>
                  </a:lnTo>
                  <a:lnTo>
                    <a:pt x="26" y="328"/>
                  </a:lnTo>
                  <a:lnTo>
                    <a:pt x="28" y="152"/>
                  </a:lnTo>
                  <a:lnTo>
                    <a:pt x="30" y="176"/>
                  </a:lnTo>
                  <a:lnTo>
                    <a:pt x="31" y="234"/>
                  </a:lnTo>
                  <a:lnTo>
                    <a:pt x="33" y="270"/>
                  </a:lnTo>
                  <a:lnTo>
                    <a:pt x="35" y="270"/>
                  </a:lnTo>
                  <a:lnTo>
                    <a:pt x="36" y="398"/>
                  </a:lnTo>
                  <a:lnTo>
                    <a:pt x="38" y="281"/>
                  </a:lnTo>
                  <a:lnTo>
                    <a:pt x="40" y="316"/>
                  </a:lnTo>
                  <a:lnTo>
                    <a:pt x="42" y="117"/>
                  </a:lnTo>
                  <a:lnTo>
                    <a:pt x="43" y="140"/>
                  </a:lnTo>
                  <a:lnTo>
                    <a:pt x="45" y="234"/>
                  </a:lnTo>
                  <a:lnTo>
                    <a:pt x="47" y="187"/>
                  </a:lnTo>
                  <a:lnTo>
                    <a:pt x="49" y="223"/>
                  </a:lnTo>
                  <a:lnTo>
                    <a:pt x="50" y="140"/>
                  </a:lnTo>
                  <a:lnTo>
                    <a:pt x="52" y="316"/>
                  </a:lnTo>
                  <a:lnTo>
                    <a:pt x="54" y="117"/>
                  </a:lnTo>
                  <a:lnTo>
                    <a:pt x="56" y="199"/>
                  </a:lnTo>
                  <a:lnTo>
                    <a:pt x="57" y="211"/>
                  </a:lnTo>
                  <a:lnTo>
                    <a:pt x="59" y="105"/>
                  </a:lnTo>
                  <a:lnTo>
                    <a:pt x="61" y="164"/>
                  </a:lnTo>
                  <a:lnTo>
                    <a:pt x="62" y="164"/>
                  </a:lnTo>
                  <a:lnTo>
                    <a:pt x="64" y="152"/>
                  </a:lnTo>
                  <a:lnTo>
                    <a:pt x="66" y="270"/>
                  </a:lnTo>
                  <a:lnTo>
                    <a:pt x="67" y="199"/>
                  </a:lnTo>
                  <a:lnTo>
                    <a:pt x="69" y="129"/>
                  </a:lnTo>
                  <a:lnTo>
                    <a:pt x="71" y="117"/>
                  </a:lnTo>
                  <a:lnTo>
                    <a:pt x="73" y="0"/>
                  </a:lnTo>
                  <a:lnTo>
                    <a:pt x="74" y="199"/>
                  </a:lnTo>
                  <a:lnTo>
                    <a:pt x="76" y="129"/>
                  </a:lnTo>
                  <a:lnTo>
                    <a:pt x="78" y="164"/>
                  </a:lnTo>
                  <a:lnTo>
                    <a:pt x="80" y="258"/>
                  </a:lnTo>
                  <a:lnTo>
                    <a:pt x="81" y="82"/>
                  </a:lnTo>
                  <a:lnTo>
                    <a:pt x="83" y="140"/>
                  </a:lnTo>
                  <a:lnTo>
                    <a:pt x="85" y="105"/>
                  </a:lnTo>
                  <a:lnTo>
                    <a:pt x="86" y="105"/>
                  </a:lnTo>
                  <a:lnTo>
                    <a:pt x="88" y="211"/>
                  </a:lnTo>
                  <a:lnTo>
                    <a:pt x="90" y="105"/>
                  </a:lnTo>
                  <a:lnTo>
                    <a:pt x="92" y="234"/>
                  </a:lnTo>
                  <a:lnTo>
                    <a:pt x="93" y="234"/>
                  </a:lnTo>
                  <a:lnTo>
                    <a:pt x="95" y="223"/>
                  </a:lnTo>
                  <a:lnTo>
                    <a:pt x="97" y="70"/>
                  </a:lnTo>
                  <a:lnTo>
                    <a:pt x="99" y="140"/>
                  </a:lnTo>
                  <a:lnTo>
                    <a:pt x="100" y="105"/>
                  </a:lnTo>
                  <a:lnTo>
                    <a:pt x="111" y="242"/>
                  </a:lnTo>
                  <a:lnTo>
                    <a:pt x="106" y="220"/>
                  </a:lnTo>
                  <a:lnTo>
                    <a:pt x="117" y="128"/>
                  </a:lnTo>
                  <a:lnTo>
                    <a:pt x="119" y="83"/>
                  </a:lnTo>
                  <a:lnTo>
                    <a:pt x="124" y="157"/>
                  </a:lnTo>
                  <a:lnTo>
                    <a:pt x="119" y="2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5067" name="Group 271"/>
            <p:cNvGrpSpPr>
              <a:grpSpLocks/>
            </p:cNvGrpSpPr>
            <p:nvPr/>
          </p:nvGrpSpPr>
          <p:grpSpPr bwMode="auto">
            <a:xfrm>
              <a:off x="4262" y="3100"/>
              <a:ext cx="816" cy="542"/>
              <a:chOff x="4262" y="3100"/>
              <a:chExt cx="816" cy="542"/>
            </a:xfrm>
          </p:grpSpPr>
          <p:sp>
            <p:nvSpPr>
              <p:cNvPr id="85089" name="Freeform 272"/>
              <p:cNvSpPr>
                <a:spLocks/>
              </p:cNvSpPr>
              <p:nvPr/>
            </p:nvSpPr>
            <p:spPr bwMode="auto">
              <a:xfrm>
                <a:off x="4262" y="3487"/>
                <a:ext cx="156" cy="155"/>
              </a:xfrm>
              <a:custGeom>
                <a:avLst/>
                <a:gdLst>
                  <a:gd name="T0" fmla="*/ 27 w 156"/>
                  <a:gd name="T1" fmla="*/ 151 h 155"/>
                  <a:gd name="T2" fmla="*/ 0 w 156"/>
                  <a:gd name="T3" fmla="*/ 153 h 155"/>
                  <a:gd name="T4" fmla="*/ 53 w 156"/>
                  <a:gd name="T5" fmla="*/ 130 h 155"/>
                  <a:gd name="T6" fmla="*/ 57 w 156"/>
                  <a:gd name="T7" fmla="*/ 95 h 155"/>
                  <a:gd name="T8" fmla="*/ 60 w 156"/>
                  <a:gd name="T9" fmla="*/ 130 h 155"/>
                  <a:gd name="T10" fmla="*/ 64 w 156"/>
                  <a:gd name="T11" fmla="*/ 130 h 155"/>
                  <a:gd name="T12" fmla="*/ 67 w 156"/>
                  <a:gd name="T13" fmla="*/ 118 h 155"/>
                  <a:gd name="T14" fmla="*/ 71 w 156"/>
                  <a:gd name="T15" fmla="*/ 107 h 155"/>
                  <a:gd name="T16" fmla="*/ 74 w 156"/>
                  <a:gd name="T17" fmla="*/ 130 h 155"/>
                  <a:gd name="T18" fmla="*/ 84 w 156"/>
                  <a:gd name="T19" fmla="*/ 116 h 155"/>
                  <a:gd name="T20" fmla="*/ 81 w 156"/>
                  <a:gd name="T21" fmla="*/ 154 h 155"/>
                  <a:gd name="T22" fmla="*/ 85 w 156"/>
                  <a:gd name="T23" fmla="*/ 107 h 155"/>
                  <a:gd name="T24" fmla="*/ 88 w 156"/>
                  <a:gd name="T25" fmla="*/ 118 h 155"/>
                  <a:gd name="T26" fmla="*/ 91 w 156"/>
                  <a:gd name="T27" fmla="*/ 130 h 155"/>
                  <a:gd name="T28" fmla="*/ 95 w 156"/>
                  <a:gd name="T29" fmla="*/ 142 h 155"/>
                  <a:gd name="T30" fmla="*/ 99 w 156"/>
                  <a:gd name="T31" fmla="*/ 95 h 155"/>
                  <a:gd name="T32" fmla="*/ 102 w 156"/>
                  <a:gd name="T33" fmla="*/ 118 h 155"/>
                  <a:gd name="T34" fmla="*/ 105 w 156"/>
                  <a:gd name="T35" fmla="*/ 107 h 155"/>
                  <a:gd name="T36" fmla="*/ 109 w 156"/>
                  <a:gd name="T37" fmla="*/ 118 h 155"/>
                  <a:gd name="T38" fmla="*/ 112 w 156"/>
                  <a:gd name="T39" fmla="*/ 107 h 155"/>
                  <a:gd name="T40" fmla="*/ 115 w 156"/>
                  <a:gd name="T41" fmla="*/ 24 h 155"/>
                  <a:gd name="T42" fmla="*/ 119 w 156"/>
                  <a:gd name="T43" fmla="*/ 118 h 155"/>
                  <a:gd name="T44" fmla="*/ 123 w 156"/>
                  <a:gd name="T45" fmla="*/ 95 h 155"/>
                  <a:gd name="T46" fmla="*/ 126 w 156"/>
                  <a:gd name="T47" fmla="*/ 83 h 155"/>
                  <a:gd name="T48" fmla="*/ 129 w 156"/>
                  <a:gd name="T49" fmla="*/ 71 h 155"/>
                  <a:gd name="T50" fmla="*/ 133 w 156"/>
                  <a:gd name="T51" fmla="*/ 83 h 155"/>
                  <a:gd name="T52" fmla="*/ 136 w 156"/>
                  <a:gd name="T53" fmla="*/ 47 h 155"/>
                  <a:gd name="T54" fmla="*/ 140 w 156"/>
                  <a:gd name="T55" fmla="*/ 36 h 155"/>
                  <a:gd name="T56" fmla="*/ 143 w 156"/>
                  <a:gd name="T57" fmla="*/ 130 h 155"/>
                  <a:gd name="T58" fmla="*/ 147 w 156"/>
                  <a:gd name="T59" fmla="*/ 83 h 155"/>
                  <a:gd name="T60" fmla="*/ 150 w 156"/>
                  <a:gd name="T61" fmla="*/ 95 h 155"/>
                  <a:gd name="T62" fmla="*/ 153 w 156"/>
                  <a:gd name="T63" fmla="*/ 71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155">
                    <a:moveTo>
                      <a:pt x="42" y="147"/>
                    </a:moveTo>
                    <a:lnTo>
                      <a:pt x="27" y="151"/>
                    </a:lnTo>
                    <a:lnTo>
                      <a:pt x="21" y="140"/>
                    </a:lnTo>
                    <a:lnTo>
                      <a:pt x="0" y="153"/>
                    </a:lnTo>
                    <a:lnTo>
                      <a:pt x="36" y="111"/>
                    </a:lnTo>
                    <a:lnTo>
                      <a:pt x="53" y="130"/>
                    </a:lnTo>
                    <a:lnTo>
                      <a:pt x="55" y="107"/>
                    </a:lnTo>
                    <a:lnTo>
                      <a:pt x="57" y="95"/>
                    </a:lnTo>
                    <a:lnTo>
                      <a:pt x="59" y="107"/>
                    </a:lnTo>
                    <a:lnTo>
                      <a:pt x="60" y="130"/>
                    </a:lnTo>
                    <a:lnTo>
                      <a:pt x="62" y="83"/>
                    </a:lnTo>
                    <a:lnTo>
                      <a:pt x="64" y="130"/>
                    </a:lnTo>
                    <a:lnTo>
                      <a:pt x="66" y="142"/>
                    </a:lnTo>
                    <a:lnTo>
                      <a:pt x="67" y="118"/>
                    </a:lnTo>
                    <a:lnTo>
                      <a:pt x="69" y="107"/>
                    </a:lnTo>
                    <a:lnTo>
                      <a:pt x="71" y="107"/>
                    </a:lnTo>
                    <a:lnTo>
                      <a:pt x="72" y="118"/>
                    </a:lnTo>
                    <a:lnTo>
                      <a:pt x="74" y="130"/>
                    </a:lnTo>
                    <a:lnTo>
                      <a:pt x="76" y="130"/>
                    </a:lnTo>
                    <a:lnTo>
                      <a:pt x="84" y="116"/>
                    </a:lnTo>
                    <a:lnTo>
                      <a:pt x="80" y="118"/>
                    </a:lnTo>
                    <a:lnTo>
                      <a:pt x="81" y="154"/>
                    </a:lnTo>
                    <a:lnTo>
                      <a:pt x="83" y="95"/>
                    </a:lnTo>
                    <a:lnTo>
                      <a:pt x="85" y="107"/>
                    </a:lnTo>
                    <a:lnTo>
                      <a:pt x="86" y="107"/>
                    </a:lnTo>
                    <a:lnTo>
                      <a:pt x="88" y="118"/>
                    </a:lnTo>
                    <a:lnTo>
                      <a:pt x="90" y="130"/>
                    </a:lnTo>
                    <a:lnTo>
                      <a:pt x="91" y="130"/>
                    </a:lnTo>
                    <a:lnTo>
                      <a:pt x="93" y="59"/>
                    </a:lnTo>
                    <a:lnTo>
                      <a:pt x="95" y="142"/>
                    </a:lnTo>
                    <a:lnTo>
                      <a:pt x="96" y="118"/>
                    </a:lnTo>
                    <a:lnTo>
                      <a:pt x="99" y="95"/>
                    </a:lnTo>
                    <a:lnTo>
                      <a:pt x="100" y="71"/>
                    </a:lnTo>
                    <a:lnTo>
                      <a:pt x="102" y="118"/>
                    </a:lnTo>
                    <a:lnTo>
                      <a:pt x="104" y="142"/>
                    </a:lnTo>
                    <a:lnTo>
                      <a:pt x="105" y="107"/>
                    </a:lnTo>
                    <a:lnTo>
                      <a:pt x="107" y="118"/>
                    </a:lnTo>
                    <a:lnTo>
                      <a:pt x="109" y="118"/>
                    </a:lnTo>
                    <a:lnTo>
                      <a:pt x="110" y="83"/>
                    </a:lnTo>
                    <a:lnTo>
                      <a:pt x="112" y="107"/>
                    </a:lnTo>
                    <a:lnTo>
                      <a:pt x="114" y="95"/>
                    </a:lnTo>
                    <a:lnTo>
                      <a:pt x="115" y="24"/>
                    </a:lnTo>
                    <a:lnTo>
                      <a:pt x="117" y="83"/>
                    </a:lnTo>
                    <a:lnTo>
                      <a:pt x="119" y="118"/>
                    </a:lnTo>
                    <a:lnTo>
                      <a:pt x="121" y="118"/>
                    </a:lnTo>
                    <a:lnTo>
                      <a:pt x="123" y="95"/>
                    </a:lnTo>
                    <a:lnTo>
                      <a:pt x="124" y="130"/>
                    </a:lnTo>
                    <a:lnTo>
                      <a:pt x="126" y="83"/>
                    </a:lnTo>
                    <a:lnTo>
                      <a:pt x="128" y="83"/>
                    </a:lnTo>
                    <a:lnTo>
                      <a:pt x="129" y="71"/>
                    </a:lnTo>
                    <a:lnTo>
                      <a:pt x="131" y="95"/>
                    </a:lnTo>
                    <a:lnTo>
                      <a:pt x="133" y="83"/>
                    </a:lnTo>
                    <a:lnTo>
                      <a:pt x="135" y="107"/>
                    </a:lnTo>
                    <a:lnTo>
                      <a:pt x="136" y="47"/>
                    </a:lnTo>
                    <a:lnTo>
                      <a:pt x="138" y="83"/>
                    </a:lnTo>
                    <a:lnTo>
                      <a:pt x="140" y="36"/>
                    </a:lnTo>
                    <a:lnTo>
                      <a:pt x="142" y="142"/>
                    </a:lnTo>
                    <a:lnTo>
                      <a:pt x="143" y="130"/>
                    </a:lnTo>
                    <a:lnTo>
                      <a:pt x="145" y="0"/>
                    </a:lnTo>
                    <a:lnTo>
                      <a:pt x="147" y="83"/>
                    </a:lnTo>
                    <a:lnTo>
                      <a:pt x="148" y="118"/>
                    </a:lnTo>
                    <a:lnTo>
                      <a:pt x="150" y="95"/>
                    </a:lnTo>
                    <a:lnTo>
                      <a:pt x="152" y="95"/>
                    </a:lnTo>
                    <a:lnTo>
                      <a:pt x="153" y="71"/>
                    </a:lnTo>
                    <a:lnTo>
                      <a:pt x="155" y="107"/>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0" name="Freeform 273"/>
              <p:cNvSpPr>
                <a:spLocks/>
              </p:cNvSpPr>
              <p:nvPr/>
            </p:nvSpPr>
            <p:spPr bwMode="auto">
              <a:xfrm>
                <a:off x="4417" y="3301"/>
                <a:ext cx="111" cy="305"/>
              </a:xfrm>
              <a:custGeom>
                <a:avLst/>
                <a:gdLst>
                  <a:gd name="T0" fmla="*/ 2 w 111"/>
                  <a:gd name="T1" fmla="*/ 257 h 305"/>
                  <a:gd name="T2" fmla="*/ 5 w 111"/>
                  <a:gd name="T3" fmla="*/ 245 h 305"/>
                  <a:gd name="T4" fmla="*/ 9 w 111"/>
                  <a:gd name="T5" fmla="*/ 292 h 305"/>
                  <a:gd name="T6" fmla="*/ 12 w 111"/>
                  <a:gd name="T7" fmla="*/ 245 h 305"/>
                  <a:gd name="T8" fmla="*/ 16 w 111"/>
                  <a:gd name="T9" fmla="*/ 198 h 305"/>
                  <a:gd name="T10" fmla="*/ 19 w 111"/>
                  <a:gd name="T11" fmla="*/ 281 h 305"/>
                  <a:gd name="T12" fmla="*/ 23 w 111"/>
                  <a:gd name="T13" fmla="*/ 269 h 305"/>
                  <a:gd name="T14" fmla="*/ 26 w 111"/>
                  <a:gd name="T15" fmla="*/ 257 h 305"/>
                  <a:gd name="T16" fmla="*/ 29 w 111"/>
                  <a:gd name="T17" fmla="*/ 304 h 305"/>
                  <a:gd name="T18" fmla="*/ 33 w 111"/>
                  <a:gd name="T19" fmla="*/ 234 h 305"/>
                  <a:gd name="T20" fmla="*/ 37 w 111"/>
                  <a:gd name="T21" fmla="*/ 140 h 305"/>
                  <a:gd name="T22" fmla="*/ 40 w 111"/>
                  <a:gd name="T23" fmla="*/ 210 h 305"/>
                  <a:gd name="T24" fmla="*/ 43 w 111"/>
                  <a:gd name="T25" fmla="*/ 163 h 305"/>
                  <a:gd name="T26" fmla="*/ 47 w 111"/>
                  <a:gd name="T27" fmla="*/ 257 h 305"/>
                  <a:gd name="T28" fmla="*/ 50 w 111"/>
                  <a:gd name="T29" fmla="*/ 269 h 305"/>
                  <a:gd name="T30" fmla="*/ 53 w 111"/>
                  <a:gd name="T31" fmla="*/ 234 h 305"/>
                  <a:gd name="T32" fmla="*/ 57 w 111"/>
                  <a:gd name="T33" fmla="*/ 187 h 305"/>
                  <a:gd name="T34" fmla="*/ 60 w 111"/>
                  <a:gd name="T35" fmla="*/ 281 h 305"/>
                  <a:gd name="T36" fmla="*/ 64 w 111"/>
                  <a:gd name="T37" fmla="*/ 257 h 305"/>
                  <a:gd name="T38" fmla="*/ 67 w 111"/>
                  <a:gd name="T39" fmla="*/ 257 h 305"/>
                  <a:gd name="T40" fmla="*/ 71 w 111"/>
                  <a:gd name="T41" fmla="*/ 210 h 305"/>
                  <a:gd name="T42" fmla="*/ 74 w 111"/>
                  <a:gd name="T43" fmla="*/ 222 h 305"/>
                  <a:gd name="T44" fmla="*/ 78 w 111"/>
                  <a:gd name="T45" fmla="*/ 117 h 305"/>
                  <a:gd name="T46" fmla="*/ 81 w 111"/>
                  <a:gd name="T47" fmla="*/ 257 h 305"/>
                  <a:gd name="T48" fmla="*/ 84 w 111"/>
                  <a:gd name="T49" fmla="*/ 257 h 305"/>
                  <a:gd name="T50" fmla="*/ 88 w 111"/>
                  <a:gd name="T51" fmla="*/ 175 h 305"/>
                  <a:gd name="T52" fmla="*/ 91 w 111"/>
                  <a:gd name="T53" fmla="*/ 163 h 305"/>
                  <a:gd name="T54" fmla="*/ 95 w 111"/>
                  <a:gd name="T55" fmla="*/ 163 h 305"/>
                  <a:gd name="T56" fmla="*/ 98 w 111"/>
                  <a:gd name="T57" fmla="*/ 198 h 305"/>
                  <a:gd name="T58" fmla="*/ 102 w 111"/>
                  <a:gd name="T59" fmla="*/ 140 h 305"/>
                  <a:gd name="T60" fmla="*/ 105 w 111"/>
                  <a:gd name="T61" fmla="*/ 187 h 305"/>
                  <a:gd name="T62" fmla="*/ 108 w 111"/>
                  <a:gd name="T63" fmla="*/ 140 h 3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05">
                    <a:moveTo>
                      <a:pt x="0" y="292"/>
                    </a:moveTo>
                    <a:lnTo>
                      <a:pt x="2" y="257"/>
                    </a:lnTo>
                    <a:lnTo>
                      <a:pt x="4" y="257"/>
                    </a:lnTo>
                    <a:lnTo>
                      <a:pt x="5" y="245"/>
                    </a:lnTo>
                    <a:lnTo>
                      <a:pt x="7" y="292"/>
                    </a:lnTo>
                    <a:lnTo>
                      <a:pt x="9" y="292"/>
                    </a:lnTo>
                    <a:lnTo>
                      <a:pt x="10" y="245"/>
                    </a:lnTo>
                    <a:lnTo>
                      <a:pt x="12" y="245"/>
                    </a:lnTo>
                    <a:lnTo>
                      <a:pt x="14" y="269"/>
                    </a:lnTo>
                    <a:lnTo>
                      <a:pt x="16" y="198"/>
                    </a:lnTo>
                    <a:lnTo>
                      <a:pt x="18" y="234"/>
                    </a:lnTo>
                    <a:lnTo>
                      <a:pt x="19" y="281"/>
                    </a:lnTo>
                    <a:lnTo>
                      <a:pt x="21" y="210"/>
                    </a:lnTo>
                    <a:lnTo>
                      <a:pt x="23" y="269"/>
                    </a:lnTo>
                    <a:lnTo>
                      <a:pt x="24" y="292"/>
                    </a:lnTo>
                    <a:lnTo>
                      <a:pt x="26" y="257"/>
                    </a:lnTo>
                    <a:lnTo>
                      <a:pt x="28" y="245"/>
                    </a:lnTo>
                    <a:lnTo>
                      <a:pt x="29" y="304"/>
                    </a:lnTo>
                    <a:lnTo>
                      <a:pt x="31" y="281"/>
                    </a:lnTo>
                    <a:lnTo>
                      <a:pt x="33" y="234"/>
                    </a:lnTo>
                    <a:lnTo>
                      <a:pt x="34" y="222"/>
                    </a:lnTo>
                    <a:lnTo>
                      <a:pt x="37" y="140"/>
                    </a:lnTo>
                    <a:lnTo>
                      <a:pt x="38" y="222"/>
                    </a:lnTo>
                    <a:lnTo>
                      <a:pt x="40" y="210"/>
                    </a:lnTo>
                    <a:lnTo>
                      <a:pt x="42" y="245"/>
                    </a:lnTo>
                    <a:lnTo>
                      <a:pt x="43" y="163"/>
                    </a:lnTo>
                    <a:lnTo>
                      <a:pt x="45" y="210"/>
                    </a:lnTo>
                    <a:lnTo>
                      <a:pt x="47" y="257"/>
                    </a:lnTo>
                    <a:lnTo>
                      <a:pt x="48" y="245"/>
                    </a:lnTo>
                    <a:lnTo>
                      <a:pt x="50" y="269"/>
                    </a:lnTo>
                    <a:lnTo>
                      <a:pt x="52" y="198"/>
                    </a:lnTo>
                    <a:lnTo>
                      <a:pt x="53" y="234"/>
                    </a:lnTo>
                    <a:lnTo>
                      <a:pt x="55" y="187"/>
                    </a:lnTo>
                    <a:lnTo>
                      <a:pt x="57" y="187"/>
                    </a:lnTo>
                    <a:lnTo>
                      <a:pt x="59" y="222"/>
                    </a:lnTo>
                    <a:lnTo>
                      <a:pt x="60" y="281"/>
                    </a:lnTo>
                    <a:lnTo>
                      <a:pt x="62" y="210"/>
                    </a:lnTo>
                    <a:lnTo>
                      <a:pt x="64" y="257"/>
                    </a:lnTo>
                    <a:lnTo>
                      <a:pt x="65" y="152"/>
                    </a:lnTo>
                    <a:lnTo>
                      <a:pt x="67" y="257"/>
                    </a:lnTo>
                    <a:lnTo>
                      <a:pt x="69" y="163"/>
                    </a:lnTo>
                    <a:lnTo>
                      <a:pt x="71" y="210"/>
                    </a:lnTo>
                    <a:lnTo>
                      <a:pt x="73" y="105"/>
                    </a:lnTo>
                    <a:lnTo>
                      <a:pt x="74" y="222"/>
                    </a:lnTo>
                    <a:lnTo>
                      <a:pt x="76" y="175"/>
                    </a:lnTo>
                    <a:lnTo>
                      <a:pt x="78" y="117"/>
                    </a:lnTo>
                    <a:lnTo>
                      <a:pt x="79" y="187"/>
                    </a:lnTo>
                    <a:lnTo>
                      <a:pt x="81" y="257"/>
                    </a:lnTo>
                    <a:lnTo>
                      <a:pt x="83" y="234"/>
                    </a:lnTo>
                    <a:lnTo>
                      <a:pt x="84" y="257"/>
                    </a:lnTo>
                    <a:lnTo>
                      <a:pt x="86" y="187"/>
                    </a:lnTo>
                    <a:lnTo>
                      <a:pt x="88" y="175"/>
                    </a:lnTo>
                    <a:lnTo>
                      <a:pt x="89" y="175"/>
                    </a:lnTo>
                    <a:lnTo>
                      <a:pt x="91" y="163"/>
                    </a:lnTo>
                    <a:lnTo>
                      <a:pt x="93" y="198"/>
                    </a:lnTo>
                    <a:lnTo>
                      <a:pt x="95" y="163"/>
                    </a:lnTo>
                    <a:lnTo>
                      <a:pt x="97" y="59"/>
                    </a:lnTo>
                    <a:lnTo>
                      <a:pt x="98" y="198"/>
                    </a:lnTo>
                    <a:lnTo>
                      <a:pt x="100" y="129"/>
                    </a:lnTo>
                    <a:lnTo>
                      <a:pt x="102" y="140"/>
                    </a:lnTo>
                    <a:lnTo>
                      <a:pt x="103" y="163"/>
                    </a:lnTo>
                    <a:lnTo>
                      <a:pt x="105" y="187"/>
                    </a:lnTo>
                    <a:lnTo>
                      <a:pt x="107" y="0"/>
                    </a:lnTo>
                    <a:lnTo>
                      <a:pt x="108" y="140"/>
                    </a:lnTo>
                    <a:lnTo>
                      <a:pt x="110" y="12"/>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1" name="Freeform 274"/>
              <p:cNvSpPr>
                <a:spLocks/>
              </p:cNvSpPr>
              <p:nvPr/>
            </p:nvSpPr>
            <p:spPr bwMode="auto">
              <a:xfrm>
                <a:off x="4657" y="3100"/>
                <a:ext cx="111" cy="471"/>
              </a:xfrm>
              <a:custGeom>
                <a:avLst/>
                <a:gdLst>
                  <a:gd name="T0" fmla="*/ 2 w 111"/>
                  <a:gd name="T1" fmla="*/ 176 h 471"/>
                  <a:gd name="T2" fmla="*/ 5 w 111"/>
                  <a:gd name="T3" fmla="*/ 165 h 471"/>
                  <a:gd name="T4" fmla="*/ 9 w 111"/>
                  <a:gd name="T5" fmla="*/ 188 h 471"/>
                  <a:gd name="T6" fmla="*/ 12 w 111"/>
                  <a:gd name="T7" fmla="*/ 259 h 471"/>
                  <a:gd name="T8" fmla="*/ 16 w 111"/>
                  <a:gd name="T9" fmla="*/ 282 h 471"/>
                  <a:gd name="T10" fmla="*/ 19 w 111"/>
                  <a:gd name="T11" fmla="*/ 270 h 471"/>
                  <a:gd name="T12" fmla="*/ 22 w 111"/>
                  <a:gd name="T13" fmla="*/ 247 h 471"/>
                  <a:gd name="T14" fmla="*/ 26 w 111"/>
                  <a:gd name="T15" fmla="*/ 200 h 471"/>
                  <a:gd name="T16" fmla="*/ 29 w 111"/>
                  <a:gd name="T17" fmla="*/ 35 h 471"/>
                  <a:gd name="T18" fmla="*/ 33 w 111"/>
                  <a:gd name="T19" fmla="*/ 247 h 471"/>
                  <a:gd name="T20" fmla="*/ 36 w 111"/>
                  <a:gd name="T21" fmla="*/ 165 h 471"/>
                  <a:gd name="T22" fmla="*/ 39 w 111"/>
                  <a:gd name="T23" fmla="*/ 305 h 471"/>
                  <a:gd name="T24" fmla="*/ 43 w 111"/>
                  <a:gd name="T25" fmla="*/ 223 h 471"/>
                  <a:gd name="T26" fmla="*/ 47 w 111"/>
                  <a:gd name="T27" fmla="*/ 364 h 471"/>
                  <a:gd name="T28" fmla="*/ 50 w 111"/>
                  <a:gd name="T29" fmla="*/ 364 h 471"/>
                  <a:gd name="T30" fmla="*/ 53 w 111"/>
                  <a:gd name="T31" fmla="*/ 294 h 471"/>
                  <a:gd name="T32" fmla="*/ 57 w 111"/>
                  <a:gd name="T33" fmla="*/ 294 h 471"/>
                  <a:gd name="T34" fmla="*/ 60 w 111"/>
                  <a:gd name="T35" fmla="*/ 341 h 471"/>
                  <a:gd name="T36" fmla="*/ 64 w 111"/>
                  <a:gd name="T37" fmla="*/ 364 h 471"/>
                  <a:gd name="T38" fmla="*/ 67 w 111"/>
                  <a:gd name="T39" fmla="*/ 376 h 471"/>
                  <a:gd name="T40" fmla="*/ 71 w 111"/>
                  <a:gd name="T41" fmla="*/ 376 h 471"/>
                  <a:gd name="T42" fmla="*/ 74 w 111"/>
                  <a:gd name="T43" fmla="*/ 235 h 471"/>
                  <a:gd name="T44" fmla="*/ 77 w 111"/>
                  <a:gd name="T45" fmla="*/ 259 h 471"/>
                  <a:gd name="T46" fmla="*/ 81 w 111"/>
                  <a:gd name="T47" fmla="*/ 376 h 471"/>
                  <a:gd name="T48" fmla="*/ 84 w 111"/>
                  <a:gd name="T49" fmla="*/ 388 h 471"/>
                  <a:gd name="T50" fmla="*/ 88 w 111"/>
                  <a:gd name="T51" fmla="*/ 470 h 471"/>
                  <a:gd name="T52" fmla="*/ 91 w 111"/>
                  <a:gd name="T53" fmla="*/ 446 h 471"/>
                  <a:gd name="T54" fmla="*/ 94 w 111"/>
                  <a:gd name="T55" fmla="*/ 388 h 471"/>
                  <a:gd name="T56" fmla="*/ 98 w 111"/>
                  <a:gd name="T57" fmla="*/ 411 h 471"/>
                  <a:gd name="T58" fmla="*/ 102 w 111"/>
                  <a:gd name="T59" fmla="*/ 399 h 471"/>
                  <a:gd name="T60" fmla="*/ 105 w 111"/>
                  <a:gd name="T61" fmla="*/ 446 h 471"/>
                  <a:gd name="T62" fmla="*/ 108 w 111"/>
                  <a:gd name="T63" fmla="*/ 411 h 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71">
                    <a:moveTo>
                      <a:pt x="0" y="0"/>
                    </a:moveTo>
                    <a:lnTo>
                      <a:pt x="2" y="176"/>
                    </a:lnTo>
                    <a:lnTo>
                      <a:pt x="4" y="223"/>
                    </a:lnTo>
                    <a:lnTo>
                      <a:pt x="5" y="165"/>
                    </a:lnTo>
                    <a:lnTo>
                      <a:pt x="7" y="165"/>
                    </a:lnTo>
                    <a:lnTo>
                      <a:pt x="9" y="188"/>
                    </a:lnTo>
                    <a:lnTo>
                      <a:pt x="10" y="247"/>
                    </a:lnTo>
                    <a:lnTo>
                      <a:pt x="12" y="259"/>
                    </a:lnTo>
                    <a:lnTo>
                      <a:pt x="14" y="106"/>
                    </a:lnTo>
                    <a:lnTo>
                      <a:pt x="16" y="282"/>
                    </a:lnTo>
                    <a:lnTo>
                      <a:pt x="17" y="117"/>
                    </a:lnTo>
                    <a:lnTo>
                      <a:pt x="19" y="270"/>
                    </a:lnTo>
                    <a:lnTo>
                      <a:pt x="21" y="188"/>
                    </a:lnTo>
                    <a:lnTo>
                      <a:pt x="22" y="247"/>
                    </a:lnTo>
                    <a:lnTo>
                      <a:pt x="24" y="212"/>
                    </a:lnTo>
                    <a:lnTo>
                      <a:pt x="26" y="200"/>
                    </a:lnTo>
                    <a:lnTo>
                      <a:pt x="28" y="282"/>
                    </a:lnTo>
                    <a:lnTo>
                      <a:pt x="29" y="35"/>
                    </a:lnTo>
                    <a:lnTo>
                      <a:pt x="31" y="247"/>
                    </a:lnTo>
                    <a:lnTo>
                      <a:pt x="33" y="247"/>
                    </a:lnTo>
                    <a:lnTo>
                      <a:pt x="34" y="212"/>
                    </a:lnTo>
                    <a:lnTo>
                      <a:pt x="36" y="165"/>
                    </a:lnTo>
                    <a:lnTo>
                      <a:pt x="38" y="176"/>
                    </a:lnTo>
                    <a:lnTo>
                      <a:pt x="39" y="305"/>
                    </a:lnTo>
                    <a:lnTo>
                      <a:pt x="41" y="317"/>
                    </a:lnTo>
                    <a:lnTo>
                      <a:pt x="43" y="223"/>
                    </a:lnTo>
                    <a:lnTo>
                      <a:pt x="45" y="305"/>
                    </a:lnTo>
                    <a:lnTo>
                      <a:pt x="47" y="364"/>
                    </a:lnTo>
                    <a:lnTo>
                      <a:pt x="48" y="235"/>
                    </a:lnTo>
                    <a:lnTo>
                      <a:pt x="50" y="364"/>
                    </a:lnTo>
                    <a:lnTo>
                      <a:pt x="52" y="259"/>
                    </a:lnTo>
                    <a:lnTo>
                      <a:pt x="53" y="294"/>
                    </a:lnTo>
                    <a:lnTo>
                      <a:pt x="55" y="200"/>
                    </a:lnTo>
                    <a:lnTo>
                      <a:pt x="57" y="294"/>
                    </a:lnTo>
                    <a:lnTo>
                      <a:pt x="59" y="259"/>
                    </a:lnTo>
                    <a:lnTo>
                      <a:pt x="60" y="341"/>
                    </a:lnTo>
                    <a:lnTo>
                      <a:pt x="62" y="282"/>
                    </a:lnTo>
                    <a:lnTo>
                      <a:pt x="64" y="364"/>
                    </a:lnTo>
                    <a:lnTo>
                      <a:pt x="65" y="305"/>
                    </a:lnTo>
                    <a:lnTo>
                      <a:pt x="67" y="376"/>
                    </a:lnTo>
                    <a:lnTo>
                      <a:pt x="69" y="353"/>
                    </a:lnTo>
                    <a:lnTo>
                      <a:pt x="71" y="376"/>
                    </a:lnTo>
                    <a:lnTo>
                      <a:pt x="72" y="376"/>
                    </a:lnTo>
                    <a:lnTo>
                      <a:pt x="74" y="235"/>
                    </a:lnTo>
                    <a:lnTo>
                      <a:pt x="76" y="329"/>
                    </a:lnTo>
                    <a:lnTo>
                      <a:pt x="77" y="259"/>
                    </a:lnTo>
                    <a:lnTo>
                      <a:pt x="79" y="364"/>
                    </a:lnTo>
                    <a:lnTo>
                      <a:pt x="81" y="376"/>
                    </a:lnTo>
                    <a:lnTo>
                      <a:pt x="83" y="376"/>
                    </a:lnTo>
                    <a:lnTo>
                      <a:pt x="84" y="388"/>
                    </a:lnTo>
                    <a:lnTo>
                      <a:pt x="86" y="364"/>
                    </a:lnTo>
                    <a:lnTo>
                      <a:pt x="88" y="470"/>
                    </a:lnTo>
                    <a:lnTo>
                      <a:pt x="89" y="411"/>
                    </a:lnTo>
                    <a:lnTo>
                      <a:pt x="91" y="446"/>
                    </a:lnTo>
                    <a:lnTo>
                      <a:pt x="93" y="317"/>
                    </a:lnTo>
                    <a:lnTo>
                      <a:pt x="94" y="388"/>
                    </a:lnTo>
                    <a:lnTo>
                      <a:pt x="97" y="423"/>
                    </a:lnTo>
                    <a:lnTo>
                      <a:pt x="98" y="411"/>
                    </a:lnTo>
                    <a:lnTo>
                      <a:pt x="100" y="376"/>
                    </a:lnTo>
                    <a:lnTo>
                      <a:pt x="102" y="399"/>
                    </a:lnTo>
                    <a:lnTo>
                      <a:pt x="103" y="470"/>
                    </a:lnTo>
                    <a:lnTo>
                      <a:pt x="105" y="446"/>
                    </a:lnTo>
                    <a:lnTo>
                      <a:pt x="107" y="446"/>
                    </a:lnTo>
                    <a:lnTo>
                      <a:pt x="108" y="411"/>
                    </a:lnTo>
                    <a:lnTo>
                      <a:pt x="110" y="446"/>
                    </a:lnTo>
                  </a:path>
                </a:pathLst>
              </a:custGeom>
              <a:noFill/>
              <a:ln w="254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2" name="Freeform 275"/>
              <p:cNvSpPr>
                <a:spLocks/>
              </p:cNvSpPr>
              <p:nvPr/>
            </p:nvSpPr>
            <p:spPr bwMode="auto">
              <a:xfrm>
                <a:off x="4747" y="3546"/>
                <a:ext cx="111" cy="96"/>
              </a:xfrm>
              <a:custGeom>
                <a:avLst/>
                <a:gdLst>
                  <a:gd name="T0" fmla="*/ 2 w 111"/>
                  <a:gd name="T1" fmla="*/ 12 h 96"/>
                  <a:gd name="T2" fmla="*/ 5 w 111"/>
                  <a:gd name="T3" fmla="*/ 24 h 96"/>
                  <a:gd name="T4" fmla="*/ 9 w 111"/>
                  <a:gd name="T5" fmla="*/ 12 h 96"/>
                  <a:gd name="T6" fmla="*/ 12 w 111"/>
                  <a:gd name="T7" fmla="*/ 83 h 96"/>
                  <a:gd name="T8" fmla="*/ 16 w 111"/>
                  <a:gd name="T9" fmla="*/ 36 h 96"/>
                  <a:gd name="T10" fmla="*/ 19 w 111"/>
                  <a:gd name="T11" fmla="*/ 24 h 96"/>
                  <a:gd name="T12" fmla="*/ 22 w 111"/>
                  <a:gd name="T13" fmla="*/ 48 h 96"/>
                  <a:gd name="T14" fmla="*/ 26 w 111"/>
                  <a:gd name="T15" fmla="*/ 48 h 96"/>
                  <a:gd name="T16" fmla="*/ 29 w 111"/>
                  <a:gd name="T17" fmla="*/ 83 h 96"/>
                  <a:gd name="T18" fmla="*/ 33 w 111"/>
                  <a:gd name="T19" fmla="*/ 48 h 96"/>
                  <a:gd name="T20" fmla="*/ 36 w 111"/>
                  <a:gd name="T21" fmla="*/ 59 h 96"/>
                  <a:gd name="T22" fmla="*/ 39 w 111"/>
                  <a:gd name="T23" fmla="*/ 59 h 96"/>
                  <a:gd name="T24" fmla="*/ 43 w 111"/>
                  <a:gd name="T25" fmla="*/ 59 h 96"/>
                  <a:gd name="T26" fmla="*/ 47 w 111"/>
                  <a:gd name="T27" fmla="*/ 95 h 96"/>
                  <a:gd name="T28" fmla="*/ 50 w 111"/>
                  <a:gd name="T29" fmla="*/ 59 h 96"/>
                  <a:gd name="T30" fmla="*/ 53 w 111"/>
                  <a:gd name="T31" fmla="*/ 95 h 96"/>
                  <a:gd name="T32" fmla="*/ 57 w 111"/>
                  <a:gd name="T33" fmla="*/ 83 h 96"/>
                  <a:gd name="T34" fmla="*/ 60 w 111"/>
                  <a:gd name="T35" fmla="*/ 95 h 96"/>
                  <a:gd name="T36" fmla="*/ 64 w 111"/>
                  <a:gd name="T37" fmla="*/ 71 h 96"/>
                  <a:gd name="T38" fmla="*/ 67 w 111"/>
                  <a:gd name="T39" fmla="*/ 59 h 96"/>
                  <a:gd name="T40" fmla="*/ 71 w 111"/>
                  <a:gd name="T41" fmla="*/ 83 h 96"/>
                  <a:gd name="T42" fmla="*/ 74 w 111"/>
                  <a:gd name="T43" fmla="*/ 95 h 96"/>
                  <a:gd name="T44" fmla="*/ 77 w 111"/>
                  <a:gd name="T45" fmla="*/ 95 h 96"/>
                  <a:gd name="T46" fmla="*/ 81 w 111"/>
                  <a:gd name="T47" fmla="*/ 95 h 96"/>
                  <a:gd name="T48" fmla="*/ 84 w 111"/>
                  <a:gd name="T49" fmla="*/ 71 h 96"/>
                  <a:gd name="T50" fmla="*/ 88 w 111"/>
                  <a:gd name="T51" fmla="*/ 71 h 96"/>
                  <a:gd name="T52" fmla="*/ 91 w 111"/>
                  <a:gd name="T53" fmla="*/ 95 h 96"/>
                  <a:gd name="T54" fmla="*/ 94 w 111"/>
                  <a:gd name="T55" fmla="*/ 83 h 96"/>
                  <a:gd name="T56" fmla="*/ 98 w 111"/>
                  <a:gd name="T57" fmla="*/ 95 h 96"/>
                  <a:gd name="T58" fmla="*/ 102 w 111"/>
                  <a:gd name="T59" fmla="*/ 95 h 96"/>
                  <a:gd name="T60" fmla="*/ 105 w 111"/>
                  <a:gd name="T61" fmla="*/ 83 h 96"/>
                  <a:gd name="T62" fmla="*/ 108 w 111"/>
                  <a:gd name="T63" fmla="*/ 83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96">
                    <a:moveTo>
                      <a:pt x="0" y="0"/>
                    </a:moveTo>
                    <a:lnTo>
                      <a:pt x="2" y="12"/>
                    </a:lnTo>
                    <a:lnTo>
                      <a:pt x="3" y="48"/>
                    </a:lnTo>
                    <a:lnTo>
                      <a:pt x="5" y="24"/>
                    </a:lnTo>
                    <a:lnTo>
                      <a:pt x="7" y="24"/>
                    </a:lnTo>
                    <a:lnTo>
                      <a:pt x="9" y="12"/>
                    </a:lnTo>
                    <a:lnTo>
                      <a:pt x="10" y="36"/>
                    </a:lnTo>
                    <a:lnTo>
                      <a:pt x="12" y="83"/>
                    </a:lnTo>
                    <a:lnTo>
                      <a:pt x="14" y="48"/>
                    </a:lnTo>
                    <a:lnTo>
                      <a:pt x="16" y="36"/>
                    </a:lnTo>
                    <a:lnTo>
                      <a:pt x="17" y="36"/>
                    </a:lnTo>
                    <a:lnTo>
                      <a:pt x="19" y="24"/>
                    </a:lnTo>
                    <a:lnTo>
                      <a:pt x="21" y="36"/>
                    </a:lnTo>
                    <a:lnTo>
                      <a:pt x="22" y="48"/>
                    </a:lnTo>
                    <a:lnTo>
                      <a:pt x="24" y="36"/>
                    </a:lnTo>
                    <a:lnTo>
                      <a:pt x="26" y="48"/>
                    </a:lnTo>
                    <a:lnTo>
                      <a:pt x="27" y="59"/>
                    </a:lnTo>
                    <a:lnTo>
                      <a:pt x="29" y="83"/>
                    </a:lnTo>
                    <a:lnTo>
                      <a:pt x="31" y="71"/>
                    </a:lnTo>
                    <a:lnTo>
                      <a:pt x="33" y="48"/>
                    </a:lnTo>
                    <a:lnTo>
                      <a:pt x="34" y="83"/>
                    </a:lnTo>
                    <a:lnTo>
                      <a:pt x="36" y="59"/>
                    </a:lnTo>
                    <a:lnTo>
                      <a:pt x="38" y="71"/>
                    </a:lnTo>
                    <a:lnTo>
                      <a:pt x="39" y="59"/>
                    </a:lnTo>
                    <a:lnTo>
                      <a:pt x="41" y="83"/>
                    </a:lnTo>
                    <a:lnTo>
                      <a:pt x="43" y="59"/>
                    </a:lnTo>
                    <a:lnTo>
                      <a:pt x="45" y="83"/>
                    </a:lnTo>
                    <a:lnTo>
                      <a:pt x="47" y="95"/>
                    </a:lnTo>
                    <a:lnTo>
                      <a:pt x="48" y="71"/>
                    </a:lnTo>
                    <a:lnTo>
                      <a:pt x="50" y="59"/>
                    </a:lnTo>
                    <a:lnTo>
                      <a:pt x="52" y="83"/>
                    </a:lnTo>
                    <a:lnTo>
                      <a:pt x="53" y="95"/>
                    </a:lnTo>
                    <a:lnTo>
                      <a:pt x="55" y="95"/>
                    </a:lnTo>
                    <a:lnTo>
                      <a:pt x="57" y="83"/>
                    </a:lnTo>
                    <a:lnTo>
                      <a:pt x="58" y="71"/>
                    </a:lnTo>
                    <a:lnTo>
                      <a:pt x="60" y="95"/>
                    </a:lnTo>
                    <a:lnTo>
                      <a:pt x="62" y="71"/>
                    </a:lnTo>
                    <a:lnTo>
                      <a:pt x="64" y="71"/>
                    </a:lnTo>
                    <a:lnTo>
                      <a:pt x="65" y="95"/>
                    </a:lnTo>
                    <a:lnTo>
                      <a:pt x="67" y="59"/>
                    </a:lnTo>
                    <a:lnTo>
                      <a:pt x="69" y="83"/>
                    </a:lnTo>
                    <a:lnTo>
                      <a:pt x="71" y="83"/>
                    </a:lnTo>
                    <a:lnTo>
                      <a:pt x="72" y="83"/>
                    </a:lnTo>
                    <a:lnTo>
                      <a:pt x="74" y="95"/>
                    </a:lnTo>
                    <a:lnTo>
                      <a:pt x="76" y="83"/>
                    </a:lnTo>
                    <a:lnTo>
                      <a:pt x="77" y="95"/>
                    </a:lnTo>
                    <a:lnTo>
                      <a:pt x="79" y="95"/>
                    </a:lnTo>
                    <a:lnTo>
                      <a:pt x="81" y="95"/>
                    </a:lnTo>
                    <a:lnTo>
                      <a:pt x="82" y="95"/>
                    </a:lnTo>
                    <a:lnTo>
                      <a:pt x="84" y="71"/>
                    </a:lnTo>
                    <a:lnTo>
                      <a:pt x="86" y="95"/>
                    </a:lnTo>
                    <a:lnTo>
                      <a:pt x="88" y="71"/>
                    </a:lnTo>
                    <a:lnTo>
                      <a:pt x="89" y="95"/>
                    </a:lnTo>
                    <a:lnTo>
                      <a:pt x="91" y="95"/>
                    </a:lnTo>
                    <a:lnTo>
                      <a:pt x="93" y="95"/>
                    </a:lnTo>
                    <a:lnTo>
                      <a:pt x="94" y="83"/>
                    </a:lnTo>
                    <a:lnTo>
                      <a:pt x="96" y="71"/>
                    </a:lnTo>
                    <a:lnTo>
                      <a:pt x="98" y="95"/>
                    </a:lnTo>
                    <a:lnTo>
                      <a:pt x="100" y="95"/>
                    </a:lnTo>
                    <a:lnTo>
                      <a:pt x="102" y="95"/>
                    </a:lnTo>
                    <a:lnTo>
                      <a:pt x="103" y="71"/>
                    </a:lnTo>
                    <a:lnTo>
                      <a:pt x="105" y="83"/>
                    </a:lnTo>
                    <a:lnTo>
                      <a:pt x="107" y="95"/>
                    </a:lnTo>
                    <a:lnTo>
                      <a:pt x="108" y="83"/>
                    </a:lnTo>
                    <a:lnTo>
                      <a:pt x="110" y="8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3" name="Freeform 276"/>
              <p:cNvSpPr>
                <a:spLocks/>
              </p:cNvSpPr>
              <p:nvPr/>
            </p:nvSpPr>
            <p:spPr bwMode="auto">
              <a:xfrm>
                <a:off x="4857" y="3593"/>
                <a:ext cx="111" cy="49"/>
              </a:xfrm>
              <a:custGeom>
                <a:avLst/>
                <a:gdLst>
                  <a:gd name="T0" fmla="*/ 2 w 111"/>
                  <a:gd name="T1" fmla="*/ 36 h 49"/>
                  <a:gd name="T2" fmla="*/ 5 w 111"/>
                  <a:gd name="T3" fmla="*/ 12 h 49"/>
                  <a:gd name="T4" fmla="*/ 8 w 111"/>
                  <a:gd name="T5" fmla="*/ 48 h 49"/>
                  <a:gd name="T6" fmla="*/ 12 w 111"/>
                  <a:gd name="T7" fmla="*/ 36 h 49"/>
                  <a:gd name="T8" fmla="*/ 16 w 111"/>
                  <a:gd name="T9" fmla="*/ 24 h 49"/>
                  <a:gd name="T10" fmla="*/ 19 w 111"/>
                  <a:gd name="T11" fmla="*/ 48 h 49"/>
                  <a:gd name="T12" fmla="*/ 22 w 111"/>
                  <a:gd name="T13" fmla="*/ 48 h 49"/>
                  <a:gd name="T14" fmla="*/ 26 w 111"/>
                  <a:gd name="T15" fmla="*/ 48 h 49"/>
                  <a:gd name="T16" fmla="*/ 29 w 111"/>
                  <a:gd name="T17" fmla="*/ 48 h 49"/>
                  <a:gd name="T18" fmla="*/ 33 w 111"/>
                  <a:gd name="T19" fmla="*/ 48 h 49"/>
                  <a:gd name="T20" fmla="*/ 36 w 111"/>
                  <a:gd name="T21" fmla="*/ 48 h 49"/>
                  <a:gd name="T22" fmla="*/ 39 w 111"/>
                  <a:gd name="T23" fmla="*/ 48 h 49"/>
                  <a:gd name="T24" fmla="*/ 43 w 111"/>
                  <a:gd name="T25" fmla="*/ 48 h 49"/>
                  <a:gd name="T26" fmla="*/ 46 w 111"/>
                  <a:gd name="T27" fmla="*/ 48 h 49"/>
                  <a:gd name="T28" fmla="*/ 50 w 111"/>
                  <a:gd name="T29" fmla="*/ 48 h 49"/>
                  <a:gd name="T30" fmla="*/ 53 w 111"/>
                  <a:gd name="T31" fmla="*/ 36 h 49"/>
                  <a:gd name="T32" fmla="*/ 57 w 111"/>
                  <a:gd name="T33" fmla="*/ 48 h 49"/>
                  <a:gd name="T34" fmla="*/ 60 w 111"/>
                  <a:gd name="T35" fmla="*/ 48 h 49"/>
                  <a:gd name="T36" fmla="*/ 63 w 111"/>
                  <a:gd name="T37" fmla="*/ 36 h 49"/>
                  <a:gd name="T38" fmla="*/ 67 w 111"/>
                  <a:gd name="T39" fmla="*/ 24 h 49"/>
                  <a:gd name="T40" fmla="*/ 71 w 111"/>
                  <a:gd name="T41" fmla="*/ 48 h 49"/>
                  <a:gd name="T42" fmla="*/ 74 w 111"/>
                  <a:gd name="T43" fmla="*/ 36 h 49"/>
                  <a:gd name="T44" fmla="*/ 77 w 111"/>
                  <a:gd name="T45" fmla="*/ 36 h 49"/>
                  <a:gd name="T46" fmla="*/ 81 w 111"/>
                  <a:gd name="T47" fmla="*/ 36 h 49"/>
                  <a:gd name="T48" fmla="*/ 84 w 111"/>
                  <a:gd name="T49" fmla="*/ 36 h 49"/>
                  <a:gd name="T50" fmla="*/ 88 w 111"/>
                  <a:gd name="T51" fmla="*/ 48 h 49"/>
                  <a:gd name="T52" fmla="*/ 91 w 111"/>
                  <a:gd name="T53" fmla="*/ 48 h 49"/>
                  <a:gd name="T54" fmla="*/ 94 w 111"/>
                  <a:gd name="T55" fmla="*/ 36 h 49"/>
                  <a:gd name="T56" fmla="*/ 98 w 111"/>
                  <a:gd name="T57" fmla="*/ 36 h 49"/>
                  <a:gd name="T58" fmla="*/ 101 w 111"/>
                  <a:gd name="T59" fmla="*/ 36 h 49"/>
                  <a:gd name="T60" fmla="*/ 105 w 111"/>
                  <a:gd name="T61" fmla="*/ 36 h 49"/>
                  <a:gd name="T62" fmla="*/ 108 w 111"/>
                  <a:gd name="T63" fmla="*/ 48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9">
                    <a:moveTo>
                      <a:pt x="0" y="36"/>
                    </a:moveTo>
                    <a:lnTo>
                      <a:pt x="2" y="36"/>
                    </a:lnTo>
                    <a:lnTo>
                      <a:pt x="3" y="48"/>
                    </a:lnTo>
                    <a:lnTo>
                      <a:pt x="5" y="12"/>
                    </a:lnTo>
                    <a:lnTo>
                      <a:pt x="7" y="48"/>
                    </a:lnTo>
                    <a:lnTo>
                      <a:pt x="8" y="48"/>
                    </a:lnTo>
                    <a:lnTo>
                      <a:pt x="10" y="36"/>
                    </a:lnTo>
                    <a:lnTo>
                      <a:pt x="12" y="36"/>
                    </a:lnTo>
                    <a:lnTo>
                      <a:pt x="14" y="48"/>
                    </a:lnTo>
                    <a:lnTo>
                      <a:pt x="16" y="24"/>
                    </a:lnTo>
                    <a:lnTo>
                      <a:pt x="17" y="36"/>
                    </a:lnTo>
                    <a:lnTo>
                      <a:pt x="19" y="48"/>
                    </a:lnTo>
                    <a:lnTo>
                      <a:pt x="21" y="36"/>
                    </a:lnTo>
                    <a:lnTo>
                      <a:pt x="22" y="48"/>
                    </a:lnTo>
                    <a:lnTo>
                      <a:pt x="24" y="48"/>
                    </a:lnTo>
                    <a:lnTo>
                      <a:pt x="26" y="48"/>
                    </a:lnTo>
                    <a:lnTo>
                      <a:pt x="28" y="48"/>
                    </a:lnTo>
                    <a:lnTo>
                      <a:pt x="29" y="48"/>
                    </a:lnTo>
                    <a:lnTo>
                      <a:pt x="31" y="36"/>
                    </a:lnTo>
                    <a:lnTo>
                      <a:pt x="33" y="48"/>
                    </a:lnTo>
                    <a:lnTo>
                      <a:pt x="34" y="12"/>
                    </a:lnTo>
                    <a:lnTo>
                      <a:pt x="36" y="48"/>
                    </a:lnTo>
                    <a:lnTo>
                      <a:pt x="38" y="24"/>
                    </a:lnTo>
                    <a:lnTo>
                      <a:pt x="39" y="48"/>
                    </a:lnTo>
                    <a:lnTo>
                      <a:pt x="41" y="48"/>
                    </a:lnTo>
                    <a:lnTo>
                      <a:pt x="43" y="48"/>
                    </a:lnTo>
                    <a:lnTo>
                      <a:pt x="45" y="36"/>
                    </a:lnTo>
                    <a:lnTo>
                      <a:pt x="46" y="48"/>
                    </a:lnTo>
                    <a:lnTo>
                      <a:pt x="48" y="0"/>
                    </a:lnTo>
                    <a:lnTo>
                      <a:pt x="50" y="48"/>
                    </a:lnTo>
                    <a:lnTo>
                      <a:pt x="52" y="24"/>
                    </a:lnTo>
                    <a:lnTo>
                      <a:pt x="53" y="36"/>
                    </a:lnTo>
                    <a:lnTo>
                      <a:pt x="55" y="48"/>
                    </a:lnTo>
                    <a:lnTo>
                      <a:pt x="57" y="48"/>
                    </a:lnTo>
                    <a:lnTo>
                      <a:pt x="58" y="48"/>
                    </a:lnTo>
                    <a:lnTo>
                      <a:pt x="60" y="48"/>
                    </a:lnTo>
                    <a:lnTo>
                      <a:pt x="62" y="48"/>
                    </a:lnTo>
                    <a:lnTo>
                      <a:pt x="63" y="36"/>
                    </a:lnTo>
                    <a:lnTo>
                      <a:pt x="65" y="36"/>
                    </a:lnTo>
                    <a:lnTo>
                      <a:pt x="67" y="24"/>
                    </a:lnTo>
                    <a:lnTo>
                      <a:pt x="69" y="48"/>
                    </a:lnTo>
                    <a:lnTo>
                      <a:pt x="71" y="48"/>
                    </a:lnTo>
                    <a:lnTo>
                      <a:pt x="72" y="48"/>
                    </a:lnTo>
                    <a:lnTo>
                      <a:pt x="74" y="36"/>
                    </a:lnTo>
                    <a:lnTo>
                      <a:pt x="76" y="48"/>
                    </a:lnTo>
                    <a:lnTo>
                      <a:pt x="77" y="36"/>
                    </a:lnTo>
                    <a:lnTo>
                      <a:pt x="79" y="48"/>
                    </a:lnTo>
                    <a:lnTo>
                      <a:pt x="81" y="36"/>
                    </a:lnTo>
                    <a:lnTo>
                      <a:pt x="83" y="48"/>
                    </a:lnTo>
                    <a:lnTo>
                      <a:pt x="84" y="36"/>
                    </a:lnTo>
                    <a:lnTo>
                      <a:pt x="86" y="24"/>
                    </a:lnTo>
                    <a:lnTo>
                      <a:pt x="88" y="48"/>
                    </a:lnTo>
                    <a:lnTo>
                      <a:pt x="89" y="48"/>
                    </a:lnTo>
                    <a:lnTo>
                      <a:pt x="91" y="48"/>
                    </a:lnTo>
                    <a:lnTo>
                      <a:pt x="93" y="48"/>
                    </a:lnTo>
                    <a:lnTo>
                      <a:pt x="94" y="36"/>
                    </a:lnTo>
                    <a:lnTo>
                      <a:pt x="96" y="48"/>
                    </a:lnTo>
                    <a:lnTo>
                      <a:pt x="98" y="36"/>
                    </a:lnTo>
                    <a:lnTo>
                      <a:pt x="100" y="48"/>
                    </a:lnTo>
                    <a:lnTo>
                      <a:pt x="101" y="36"/>
                    </a:lnTo>
                    <a:lnTo>
                      <a:pt x="103" y="48"/>
                    </a:lnTo>
                    <a:lnTo>
                      <a:pt x="105" y="36"/>
                    </a:lnTo>
                    <a:lnTo>
                      <a:pt x="107" y="48"/>
                    </a:lnTo>
                    <a:lnTo>
                      <a:pt x="108" y="48"/>
                    </a:lnTo>
                    <a:lnTo>
                      <a:pt x="110" y="48"/>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4" name="Freeform 277"/>
              <p:cNvSpPr>
                <a:spLocks/>
              </p:cNvSpPr>
              <p:nvPr/>
            </p:nvSpPr>
            <p:spPr bwMode="auto">
              <a:xfrm>
                <a:off x="4967" y="3617"/>
                <a:ext cx="111" cy="25"/>
              </a:xfrm>
              <a:custGeom>
                <a:avLst/>
                <a:gdLst>
                  <a:gd name="T0" fmla="*/ 2 w 111"/>
                  <a:gd name="T1" fmla="*/ 12 h 25"/>
                  <a:gd name="T2" fmla="*/ 5 w 111"/>
                  <a:gd name="T3" fmla="*/ 24 h 25"/>
                  <a:gd name="T4" fmla="*/ 8 w 111"/>
                  <a:gd name="T5" fmla="*/ 24 h 25"/>
                  <a:gd name="T6" fmla="*/ 12 w 111"/>
                  <a:gd name="T7" fmla="*/ 24 h 25"/>
                  <a:gd name="T8" fmla="*/ 16 w 111"/>
                  <a:gd name="T9" fmla="*/ 24 h 25"/>
                  <a:gd name="T10" fmla="*/ 19 w 111"/>
                  <a:gd name="T11" fmla="*/ 24 h 25"/>
                  <a:gd name="T12" fmla="*/ 22 w 111"/>
                  <a:gd name="T13" fmla="*/ 24 h 25"/>
                  <a:gd name="T14" fmla="*/ 26 w 111"/>
                  <a:gd name="T15" fmla="*/ 24 h 25"/>
                  <a:gd name="T16" fmla="*/ 29 w 111"/>
                  <a:gd name="T17" fmla="*/ 24 h 25"/>
                  <a:gd name="T18" fmla="*/ 33 w 111"/>
                  <a:gd name="T19" fmla="*/ 24 h 25"/>
                  <a:gd name="T20" fmla="*/ 36 w 111"/>
                  <a:gd name="T21" fmla="*/ 24 h 25"/>
                  <a:gd name="T22" fmla="*/ 39 w 111"/>
                  <a:gd name="T23" fmla="*/ 12 h 25"/>
                  <a:gd name="T24" fmla="*/ 43 w 111"/>
                  <a:gd name="T25" fmla="*/ 24 h 25"/>
                  <a:gd name="T26" fmla="*/ 46 w 111"/>
                  <a:gd name="T27" fmla="*/ 24 h 25"/>
                  <a:gd name="T28" fmla="*/ 50 w 111"/>
                  <a:gd name="T29" fmla="*/ 24 h 25"/>
                  <a:gd name="T30" fmla="*/ 53 w 111"/>
                  <a:gd name="T31" fmla="*/ 24 h 25"/>
                  <a:gd name="T32" fmla="*/ 57 w 111"/>
                  <a:gd name="T33" fmla="*/ 24 h 25"/>
                  <a:gd name="T34" fmla="*/ 60 w 111"/>
                  <a:gd name="T35" fmla="*/ 24 h 25"/>
                  <a:gd name="T36" fmla="*/ 63 w 111"/>
                  <a:gd name="T37" fmla="*/ 24 h 25"/>
                  <a:gd name="T38" fmla="*/ 67 w 111"/>
                  <a:gd name="T39" fmla="*/ 0 h 25"/>
                  <a:gd name="T40" fmla="*/ 71 w 111"/>
                  <a:gd name="T41" fmla="*/ 24 h 25"/>
                  <a:gd name="T42" fmla="*/ 74 w 111"/>
                  <a:gd name="T43" fmla="*/ 24 h 25"/>
                  <a:gd name="T44" fmla="*/ 77 w 111"/>
                  <a:gd name="T45" fmla="*/ 24 h 25"/>
                  <a:gd name="T46" fmla="*/ 81 w 111"/>
                  <a:gd name="T47" fmla="*/ 12 h 25"/>
                  <a:gd name="T48" fmla="*/ 84 w 111"/>
                  <a:gd name="T49" fmla="*/ 24 h 25"/>
                  <a:gd name="T50" fmla="*/ 88 w 111"/>
                  <a:gd name="T51" fmla="*/ 24 h 25"/>
                  <a:gd name="T52" fmla="*/ 91 w 111"/>
                  <a:gd name="T53" fmla="*/ 24 h 25"/>
                  <a:gd name="T54" fmla="*/ 94 w 111"/>
                  <a:gd name="T55" fmla="*/ 24 h 25"/>
                  <a:gd name="T56" fmla="*/ 98 w 111"/>
                  <a:gd name="T57" fmla="*/ 24 h 25"/>
                  <a:gd name="T58" fmla="*/ 101 w 111"/>
                  <a:gd name="T59" fmla="*/ 24 h 25"/>
                  <a:gd name="T60" fmla="*/ 105 w 111"/>
                  <a:gd name="T61" fmla="*/ 12 h 25"/>
                  <a:gd name="T62" fmla="*/ 108 w 111"/>
                  <a:gd name="T63" fmla="*/ 24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25">
                    <a:moveTo>
                      <a:pt x="0" y="24"/>
                    </a:moveTo>
                    <a:lnTo>
                      <a:pt x="2" y="12"/>
                    </a:lnTo>
                    <a:lnTo>
                      <a:pt x="3" y="12"/>
                    </a:lnTo>
                    <a:lnTo>
                      <a:pt x="5" y="24"/>
                    </a:lnTo>
                    <a:lnTo>
                      <a:pt x="7" y="24"/>
                    </a:lnTo>
                    <a:lnTo>
                      <a:pt x="8" y="24"/>
                    </a:lnTo>
                    <a:lnTo>
                      <a:pt x="10" y="24"/>
                    </a:lnTo>
                    <a:lnTo>
                      <a:pt x="12" y="24"/>
                    </a:lnTo>
                    <a:lnTo>
                      <a:pt x="13" y="24"/>
                    </a:lnTo>
                    <a:lnTo>
                      <a:pt x="16" y="24"/>
                    </a:lnTo>
                    <a:lnTo>
                      <a:pt x="17" y="12"/>
                    </a:lnTo>
                    <a:lnTo>
                      <a:pt x="19" y="24"/>
                    </a:lnTo>
                    <a:lnTo>
                      <a:pt x="21" y="24"/>
                    </a:lnTo>
                    <a:lnTo>
                      <a:pt x="22" y="24"/>
                    </a:lnTo>
                    <a:lnTo>
                      <a:pt x="24" y="12"/>
                    </a:lnTo>
                    <a:lnTo>
                      <a:pt x="26" y="24"/>
                    </a:lnTo>
                    <a:lnTo>
                      <a:pt x="27" y="24"/>
                    </a:lnTo>
                    <a:lnTo>
                      <a:pt x="29" y="24"/>
                    </a:lnTo>
                    <a:lnTo>
                      <a:pt x="31" y="24"/>
                    </a:lnTo>
                    <a:lnTo>
                      <a:pt x="33" y="24"/>
                    </a:lnTo>
                    <a:lnTo>
                      <a:pt x="34" y="24"/>
                    </a:lnTo>
                    <a:lnTo>
                      <a:pt x="36" y="24"/>
                    </a:lnTo>
                    <a:lnTo>
                      <a:pt x="38" y="24"/>
                    </a:lnTo>
                    <a:lnTo>
                      <a:pt x="39" y="12"/>
                    </a:lnTo>
                    <a:lnTo>
                      <a:pt x="41" y="24"/>
                    </a:lnTo>
                    <a:lnTo>
                      <a:pt x="43" y="24"/>
                    </a:lnTo>
                    <a:lnTo>
                      <a:pt x="45" y="24"/>
                    </a:lnTo>
                    <a:lnTo>
                      <a:pt x="46" y="24"/>
                    </a:lnTo>
                    <a:lnTo>
                      <a:pt x="48" y="24"/>
                    </a:lnTo>
                    <a:lnTo>
                      <a:pt x="50" y="24"/>
                    </a:lnTo>
                    <a:lnTo>
                      <a:pt x="51" y="12"/>
                    </a:lnTo>
                    <a:lnTo>
                      <a:pt x="53" y="24"/>
                    </a:lnTo>
                    <a:lnTo>
                      <a:pt x="55" y="24"/>
                    </a:lnTo>
                    <a:lnTo>
                      <a:pt x="57" y="24"/>
                    </a:lnTo>
                    <a:lnTo>
                      <a:pt x="58" y="24"/>
                    </a:lnTo>
                    <a:lnTo>
                      <a:pt x="60" y="24"/>
                    </a:lnTo>
                    <a:lnTo>
                      <a:pt x="62" y="24"/>
                    </a:lnTo>
                    <a:lnTo>
                      <a:pt x="63" y="24"/>
                    </a:lnTo>
                    <a:lnTo>
                      <a:pt x="65" y="0"/>
                    </a:lnTo>
                    <a:lnTo>
                      <a:pt x="67" y="0"/>
                    </a:lnTo>
                    <a:lnTo>
                      <a:pt x="69" y="24"/>
                    </a:lnTo>
                    <a:lnTo>
                      <a:pt x="71" y="24"/>
                    </a:lnTo>
                    <a:lnTo>
                      <a:pt x="72" y="24"/>
                    </a:lnTo>
                    <a:lnTo>
                      <a:pt x="74" y="24"/>
                    </a:lnTo>
                    <a:lnTo>
                      <a:pt x="76" y="24"/>
                    </a:lnTo>
                    <a:lnTo>
                      <a:pt x="77" y="24"/>
                    </a:lnTo>
                    <a:lnTo>
                      <a:pt x="79" y="12"/>
                    </a:lnTo>
                    <a:lnTo>
                      <a:pt x="81" y="12"/>
                    </a:lnTo>
                    <a:lnTo>
                      <a:pt x="82" y="24"/>
                    </a:lnTo>
                    <a:lnTo>
                      <a:pt x="84" y="24"/>
                    </a:lnTo>
                    <a:lnTo>
                      <a:pt x="86" y="24"/>
                    </a:lnTo>
                    <a:lnTo>
                      <a:pt x="88" y="24"/>
                    </a:lnTo>
                    <a:lnTo>
                      <a:pt x="89" y="24"/>
                    </a:lnTo>
                    <a:lnTo>
                      <a:pt x="91" y="24"/>
                    </a:lnTo>
                    <a:lnTo>
                      <a:pt x="93" y="24"/>
                    </a:lnTo>
                    <a:lnTo>
                      <a:pt x="94" y="24"/>
                    </a:lnTo>
                    <a:lnTo>
                      <a:pt x="96" y="24"/>
                    </a:lnTo>
                    <a:lnTo>
                      <a:pt x="98" y="24"/>
                    </a:lnTo>
                    <a:lnTo>
                      <a:pt x="100" y="24"/>
                    </a:lnTo>
                    <a:lnTo>
                      <a:pt x="101" y="24"/>
                    </a:lnTo>
                    <a:lnTo>
                      <a:pt x="103" y="24"/>
                    </a:lnTo>
                    <a:lnTo>
                      <a:pt x="105" y="12"/>
                    </a:lnTo>
                    <a:lnTo>
                      <a:pt x="106" y="12"/>
                    </a:lnTo>
                    <a:lnTo>
                      <a:pt x="108" y="24"/>
                    </a:lnTo>
                    <a:lnTo>
                      <a:pt x="110" y="24"/>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5068" name="Group 278"/>
            <p:cNvGrpSpPr>
              <a:grpSpLocks/>
            </p:cNvGrpSpPr>
            <p:nvPr/>
          </p:nvGrpSpPr>
          <p:grpSpPr bwMode="auto">
            <a:xfrm>
              <a:off x="4472" y="3097"/>
              <a:ext cx="1102" cy="541"/>
              <a:chOff x="4472" y="3097"/>
              <a:chExt cx="1102" cy="541"/>
            </a:xfrm>
          </p:grpSpPr>
          <p:sp>
            <p:nvSpPr>
              <p:cNvPr id="85079" name="Freeform 279"/>
              <p:cNvSpPr>
                <a:spLocks/>
              </p:cNvSpPr>
              <p:nvPr/>
            </p:nvSpPr>
            <p:spPr bwMode="auto">
              <a:xfrm>
                <a:off x="4472" y="3614"/>
                <a:ext cx="112" cy="24"/>
              </a:xfrm>
              <a:custGeom>
                <a:avLst/>
                <a:gdLst>
                  <a:gd name="T0" fmla="*/ 2 w 112"/>
                  <a:gd name="T1" fmla="*/ 23 h 24"/>
                  <a:gd name="T2" fmla="*/ 6 w 112"/>
                  <a:gd name="T3" fmla="*/ 23 h 24"/>
                  <a:gd name="T4" fmla="*/ 9 w 112"/>
                  <a:gd name="T5" fmla="*/ 23 h 24"/>
                  <a:gd name="T6" fmla="*/ 12 w 112"/>
                  <a:gd name="T7" fmla="*/ 23 h 24"/>
                  <a:gd name="T8" fmla="*/ 16 w 112"/>
                  <a:gd name="T9" fmla="*/ 12 h 24"/>
                  <a:gd name="T10" fmla="*/ 19 w 112"/>
                  <a:gd name="T11" fmla="*/ 23 h 24"/>
                  <a:gd name="T12" fmla="*/ 22 w 112"/>
                  <a:gd name="T13" fmla="*/ 12 h 24"/>
                  <a:gd name="T14" fmla="*/ 26 w 112"/>
                  <a:gd name="T15" fmla="*/ 12 h 24"/>
                  <a:gd name="T16" fmla="*/ 30 w 112"/>
                  <a:gd name="T17" fmla="*/ 12 h 24"/>
                  <a:gd name="T18" fmla="*/ 33 w 112"/>
                  <a:gd name="T19" fmla="*/ 12 h 24"/>
                  <a:gd name="T20" fmla="*/ 36 w 112"/>
                  <a:gd name="T21" fmla="*/ 12 h 24"/>
                  <a:gd name="T22" fmla="*/ 40 w 112"/>
                  <a:gd name="T23" fmla="*/ 12 h 24"/>
                  <a:gd name="T24" fmla="*/ 43 w 112"/>
                  <a:gd name="T25" fmla="*/ 23 h 24"/>
                  <a:gd name="T26" fmla="*/ 47 w 112"/>
                  <a:gd name="T27" fmla="*/ 12 h 24"/>
                  <a:gd name="T28" fmla="*/ 50 w 112"/>
                  <a:gd name="T29" fmla="*/ 23 h 24"/>
                  <a:gd name="T30" fmla="*/ 54 w 112"/>
                  <a:gd name="T31" fmla="*/ 23 h 24"/>
                  <a:gd name="T32" fmla="*/ 57 w 112"/>
                  <a:gd name="T33" fmla="*/ 12 h 24"/>
                  <a:gd name="T34" fmla="*/ 61 w 112"/>
                  <a:gd name="T35" fmla="*/ 23 h 24"/>
                  <a:gd name="T36" fmla="*/ 64 w 112"/>
                  <a:gd name="T37" fmla="*/ 0 h 24"/>
                  <a:gd name="T38" fmla="*/ 68 w 112"/>
                  <a:gd name="T39" fmla="*/ 23 h 24"/>
                  <a:gd name="T40" fmla="*/ 71 w 112"/>
                  <a:gd name="T41" fmla="*/ 12 h 24"/>
                  <a:gd name="T42" fmla="*/ 75 w 112"/>
                  <a:gd name="T43" fmla="*/ 12 h 24"/>
                  <a:gd name="T44" fmla="*/ 78 w 112"/>
                  <a:gd name="T45" fmla="*/ 12 h 24"/>
                  <a:gd name="T46" fmla="*/ 81 w 112"/>
                  <a:gd name="T47" fmla="*/ 23 h 24"/>
                  <a:gd name="T48" fmla="*/ 85 w 112"/>
                  <a:gd name="T49" fmla="*/ 12 h 24"/>
                  <a:gd name="T50" fmla="*/ 89 w 112"/>
                  <a:gd name="T51" fmla="*/ 12 h 24"/>
                  <a:gd name="T52" fmla="*/ 92 w 112"/>
                  <a:gd name="T53" fmla="*/ 23 h 24"/>
                  <a:gd name="T54" fmla="*/ 95 w 112"/>
                  <a:gd name="T55" fmla="*/ 12 h 24"/>
                  <a:gd name="T56" fmla="*/ 99 w 112"/>
                  <a:gd name="T57" fmla="*/ 23 h 24"/>
                  <a:gd name="T58" fmla="*/ 102 w 112"/>
                  <a:gd name="T59" fmla="*/ 23 h 24"/>
                  <a:gd name="T60" fmla="*/ 106 w 112"/>
                  <a:gd name="T61" fmla="*/ 12 h 24"/>
                  <a:gd name="T62" fmla="*/ 109 w 112"/>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24">
                    <a:moveTo>
                      <a:pt x="0" y="23"/>
                    </a:moveTo>
                    <a:lnTo>
                      <a:pt x="2" y="23"/>
                    </a:lnTo>
                    <a:lnTo>
                      <a:pt x="4" y="23"/>
                    </a:lnTo>
                    <a:lnTo>
                      <a:pt x="6" y="23"/>
                    </a:lnTo>
                    <a:lnTo>
                      <a:pt x="7" y="23"/>
                    </a:lnTo>
                    <a:lnTo>
                      <a:pt x="9" y="23"/>
                    </a:lnTo>
                    <a:lnTo>
                      <a:pt x="11" y="23"/>
                    </a:lnTo>
                    <a:lnTo>
                      <a:pt x="12" y="23"/>
                    </a:lnTo>
                    <a:lnTo>
                      <a:pt x="14" y="12"/>
                    </a:lnTo>
                    <a:lnTo>
                      <a:pt x="16" y="12"/>
                    </a:lnTo>
                    <a:lnTo>
                      <a:pt x="17" y="23"/>
                    </a:lnTo>
                    <a:lnTo>
                      <a:pt x="19" y="23"/>
                    </a:lnTo>
                    <a:lnTo>
                      <a:pt x="21" y="23"/>
                    </a:lnTo>
                    <a:lnTo>
                      <a:pt x="22" y="12"/>
                    </a:lnTo>
                    <a:lnTo>
                      <a:pt x="24" y="23"/>
                    </a:lnTo>
                    <a:lnTo>
                      <a:pt x="26" y="12"/>
                    </a:lnTo>
                    <a:lnTo>
                      <a:pt x="28" y="12"/>
                    </a:lnTo>
                    <a:lnTo>
                      <a:pt x="30" y="12"/>
                    </a:lnTo>
                    <a:lnTo>
                      <a:pt x="31" y="12"/>
                    </a:lnTo>
                    <a:lnTo>
                      <a:pt x="33" y="12"/>
                    </a:lnTo>
                    <a:lnTo>
                      <a:pt x="35" y="12"/>
                    </a:lnTo>
                    <a:lnTo>
                      <a:pt x="36" y="12"/>
                    </a:lnTo>
                    <a:lnTo>
                      <a:pt x="38" y="0"/>
                    </a:lnTo>
                    <a:lnTo>
                      <a:pt x="40" y="12"/>
                    </a:lnTo>
                    <a:lnTo>
                      <a:pt x="42" y="23"/>
                    </a:lnTo>
                    <a:lnTo>
                      <a:pt x="43" y="23"/>
                    </a:lnTo>
                    <a:lnTo>
                      <a:pt x="45" y="23"/>
                    </a:lnTo>
                    <a:lnTo>
                      <a:pt x="47" y="12"/>
                    </a:lnTo>
                    <a:lnTo>
                      <a:pt x="49" y="12"/>
                    </a:lnTo>
                    <a:lnTo>
                      <a:pt x="50" y="23"/>
                    </a:lnTo>
                    <a:lnTo>
                      <a:pt x="52" y="12"/>
                    </a:lnTo>
                    <a:lnTo>
                      <a:pt x="54" y="23"/>
                    </a:lnTo>
                    <a:lnTo>
                      <a:pt x="56" y="23"/>
                    </a:lnTo>
                    <a:lnTo>
                      <a:pt x="57" y="12"/>
                    </a:lnTo>
                    <a:lnTo>
                      <a:pt x="59" y="23"/>
                    </a:lnTo>
                    <a:lnTo>
                      <a:pt x="61" y="23"/>
                    </a:lnTo>
                    <a:lnTo>
                      <a:pt x="63" y="23"/>
                    </a:lnTo>
                    <a:lnTo>
                      <a:pt x="64" y="0"/>
                    </a:lnTo>
                    <a:lnTo>
                      <a:pt x="66" y="23"/>
                    </a:lnTo>
                    <a:lnTo>
                      <a:pt x="68" y="23"/>
                    </a:lnTo>
                    <a:lnTo>
                      <a:pt x="69" y="23"/>
                    </a:lnTo>
                    <a:lnTo>
                      <a:pt x="71" y="12"/>
                    </a:lnTo>
                    <a:lnTo>
                      <a:pt x="73" y="12"/>
                    </a:lnTo>
                    <a:lnTo>
                      <a:pt x="75" y="12"/>
                    </a:lnTo>
                    <a:lnTo>
                      <a:pt x="76" y="23"/>
                    </a:lnTo>
                    <a:lnTo>
                      <a:pt x="78" y="12"/>
                    </a:lnTo>
                    <a:lnTo>
                      <a:pt x="80" y="23"/>
                    </a:lnTo>
                    <a:lnTo>
                      <a:pt x="81" y="23"/>
                    </a:lnTo>
                    <a:lnTo>
                      <a:pt x="83" y="12"/>
                    </a:lnTo>
                    <a:lnTo>
                      <a:pt x="85" y="12"/>
                    </a:lnTo>
                    <a:lnTo>
                      <a:pt x="87" y="12"/>
                    </a:lnTo>
                    <a:lnTo>
                      <a:pt x="89" y="12"/>
                    </a:lnTo>
                    <a:lnTo>
                      <a:pt x="90" y="23"/>
                    </a:lnTo>
                    <a:lnTo>
                      <a:pt x="92" y="23"/>
                    </a:lnTo>
                    <a:lnTo>
                      <a:pt x="94" y="12"/>
                    </a:lnTo>
                    <a:lnTo>
                      <a:pt x="95" y="12"/>
                    </a:lnTo>
                    <a:lnTo>
                      <a:pt x="97" y="12"/>
                    </a:lnTo>
                    <a:lnTo>
                      <a:pt x="99" y="23"/>
                    </a:lnTo>
                    <a:lnTo>
                      <a:pt x="100" y="12"/>
                    </a:lnTo>
                    <a:lnTo>
                      <a:pt x="102" y="23"/>
                    </a:lnTo>
                    <a:lnTo>
                      <a:pt x="104" y="23"/>
                    </a:lnTo>
                    <a:lnTo>
                      <a:pt x="106" y="12"/>
                    </a:lnTo>
                    <a:lnTo>
                      <a:pt x="108" y="12"/>
                    </a:lnTo>
                    <a:lnTo>
                      <a:pt x="109" y="23"/>
                    </a:lnTo>
                    <a:lnTo>
                      <a:pt x="111" y="23"/>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0" name="Freeform 280"/>
              <p:cNvSpPr>
                <a:spLocks/>
              </p:cNvSpPr>
              <p:nvPr/>
            </p:nvSpPr>
            <p:spPr bwMode="auto">
              <a:xfrm>
                <a:off x="4583" y="3590"/>
                <a:ext cx="111" cy="48"/>
              </a:xfrm>
              <a:custGeom>
                <a:avLst/>
                <a:gdLst>
                  <a:gd name="T0" fmla="*/ 2 w 111"/>
                  <a:gd name="T1" fmla="*/ 47 h 48"/>
                  <a:gd name="T2" fmla="*/ 5 w 111"/>
                  <a:gd name="T3" fmla="*/ 35 h 48"/>
                  <a:gd name="T4" fmla="*/ 9 w 111"/>
                  <a:gd name="T5" fmla="*/ 35 h 48"/>
                  <a:gd name="T6" fmla="*/ 12 w 111"/>
                  <a:gd name="T7" fmla="*/ 35 h 48"/>
                  <a:gd name="T8" fmla="*/ 16 w 111"/>
                  <a:gd name="T9" fmla="*/ 35 h 48"/>
                  <a:gd name="T10" fmla="*/ 19 w 111"/>
                  <a:gd name="T11" fmla="*/ 47 h 48"/>
                  <a:gd name="T12" fmla="*/ 22 w 111"/>
                  <a:gd name="T13" fmla="*/ 35 h 48"/>
                  <a:gd name="T14" fmla="*/ 26 w 111"/>
                  <a:gd name="T15" fmla="*/ 35 h 48"/>
                  <a:gd name="T16" fmla="*/ 29 w 111"/>
                  <a:gd name="T17" fmla="*/ 47 h 48"/>
                  <a:gd name="T18" fmla="*/ 33 w 111"/>
                  <a:gd name="T19" fmla="*/ 35 h 48"/>
                  <a:gd name="T20" fmla="*/ 36 w 111"/>
                  <a:gd name="T21" fmla="*/ 24 h 48"/>
                  <a:gd name="T22" fmla="*/ 39 w 111"/>
                  <a:gd name="T23" fmla="*/ 35 h 48"/>
                  <a:gd name="T24" fmla="*/ 43 w 111"/>
                  <a:gd name="T25" fmla="*/ 35 h 48"/>
                  <a:gd name="T26" fmla="*/ 47 w 111"/>
                  <a:gd name="T27" fmla="*/ 35 h 48"/>
                  <a:gd name="T28" fmla="*/ 50 w 111"/>
                  <a:gd name="T29" fmla="*/ 24 h 48"/>
                  <a:gd name="T30" fmla="*/ 53 w 111"/>
                  <a:gd name="T31" fmla="*/ 35 h 48"/>
                  <a:gd name="T32" fmla="*/ 57 w 111"/>
                  <a:gd name="T33" fmla="*/ 35 h 48"/>
                  <a:gd name="T34" fmla="*/ 60 w 111"/>
                  <a:gd name="T35" fmla="*/ 47 h 48"/>
                  <a:gd name="T36" fmla="*/ 63 w 111"/>
                  <a:gd name="T37" fmla="*/ 35 h 48"/>
                  <a:gd name="T38" fmla="*/ 67 w 111"/>
                  <a:gd name="T39" fmla="*/ 35 h 48"/>
                  <a:gd name="T40" fmla="*/ 71 w 111"/>
                  <a:gd name="T41" fmla="*/ 24 h 48"/>
                  <a:gd name="T42" fmla="*/ 74 w 111"/>
                  <a:gd name="T43" fmla="*/ 47 h 48"/>
                  <a:gd name="T44" fmla="*/ 77 w 111"/>
                  <a:gd name="T45" fmla="*/ 35 h 48"/>
                  <a:gd name="T46" fmla="*/ 81 w 111"/>
                  <a:gd name="T47" fmla="*/ 24 h 48"/>
                  <a:gd name="T48" fmla="*/ 84 w 111"/>
                  <a:gd name="T49" fmla="*/ 12 h 48"/>
                  <a:gd name="T50" fmla="*/ 88 w 111"/>
                  <a:gd name="T51" fmla="*/ 35 h 48"/>
                  <a:gd name="T52" fmla="*/ 91 w 111"/>
                  <a:gd name="T53" fmla="*/ 24 h 48"/>
                  <a:gd name="T54" fmla="*/ 94 w 111"/>
                  <a:gd name="T55" fmla="*/ 24 h 48"/>
                  <a:gd name="T56" fmla="*/ 98 w 111"/>
                  <a:gd name="T57" fmla="*/ 35 h 48"/>
                  <a:gd name="T58" fmla="*/ 102 w 111"/>
                  <a:gd name="T59" fmla="*/ 35 h 48"/>
                  <a:gd name="T60" fmla="*/ 105 w 111"/>
                  <a:gd name="T61" fmla="*/ 0 h 48"/>
                  <a:gd name="T62" fmla="*/ 108 w 111"/>
                  <a:gd name="T63" fmla="*/ 35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8">
                    <a:moveTo>
                      <a:pt x="0" y="47"/>
                    </a:moveTo>
                    <a:lnTo>
                      <a:pt x="2" y="47"/>
                    </a:lnTo>
                    <a:lnTo>
                      <a:pt x="3" y="35"/>
                    </a:lnTo>
                    <a:lnTo>
                      <a:pt x="5" y="35"/>
                    </a:lnTo>
                    <a:lnTo>
                      <a:pt x="7" y="24"/>
                    </a:lnTo>
                    <a:lnTo>
                      <a:pt x="9" y="35"/>
                    </a:lnTo>
                    <a:lnTo>
                      <a:pt x="10" y="47"/>
                    </a:lnTo>
                    <a:lnTo>
                      <a:pt x="12" y="35"/>
                    </a:lnTo>
                    <a:lnTo>
                      <a:pt x="14" y="35"/>
                    </a:lnTo>
                    <a:lnTo>
                      <a:pt x="16" y="35"/>
                    </a:lnTo>
                    <a:lnTo>
                      <a:pt x="17" y="47"/>
                    </a:lnTo>
                    <a:lnTo>
                      <a:pt x="19" y="47"/>
                    </a:lnTo>
                    <a:lnTo>
                      <a:pt x="21" y="35"/>
                    </a:lnTo>
                    <a:lnTo>
                      <a:pt x="22" y="35"/>
                    </a:lnTo>
                    <a:lnTo>
                      <a:pt x="24" y="47"/>
                    </a:lnTo>
                    <a:lnTo>
                      <a:pt x="26" y="35"/>
                    </a:lnTo>
                    <a:lnTo>
                      <a:pt x="27" y="47"/>
                    </a:lnTo>
                    <a:lnTo>
                      <a:pt x="29" y="47"/>
                    </a:lnTo>
                    <a:lnTo>
                      <a:pt x="31" y="35"/>
                    </a:lnTo>
                    <a:lnTo>
                      <a:pt x="33" y="35"/>
                    </a:lnTo>
                    <a:lnTo>
                      <a:pt x="34" y="47"/>
                    </a:lnTo>
                    <a:lnTo>
                      <a:pt x="36" y="24"/>
                    </a:lnTo>
                    <a:lnTo>
                      <a:pt x="38" y="35"/>
                    </a:lnTo>
                    <a:lnTo>
                      <a:pt x="39" y="35"/>
                    </a:lnTo>
                    <a:lnTo>
                      <a:pt x="41" y="35"/>
                    </a:lnTo>
                    <a:lnTo>
                      <a:pt x="43" y="35"/>
                    </a:lnTo>
                    <a:lnTo>
                      <a:pt x="45" y="47"/>
                    </a:lnTo>
                    <a:lnTo>
                      <a:pt x="47" y="35"/>
                    </a:lnTo>
                    <a:lnTo>
                      <a:pt x="48" y="35"/>
                    </a:lnTo>
                    <a:lnTo>
                      <a:pt x="50" y="24"/>
                    </a:lnTo>
                    <a:lnTo>
                      <a:pt x="52" y="47"/>
                    </a:lnTo>
                    <a:lnTo>
                      <a:pt x="53" y="35"/>
                    </a:lnTo>
                    <a:lnTo>
                      <a:pt x="55" y="35"/>
                    </a:lnTo>
                    <a:lnTo>
                      <a:pt x="57" y="35"/>
                    </a:lnTo>
                    <a:lnTo>
                      <a:pt x="58" y="47"/>
                    </a:lnTo>
                    <a:lnTo>
                      <a:pt x="60" y="47"/>
                    </a:lnTo>
                    <a:lnTo>
                      <a:pt x="62" y="24"/>
                    </a:lnTo>
                    <a:lnTo>
                      <a:pt x="63" y="35"/>
                    </a:lnTo>
                    <a:lnTo>
                      <a:pt x="65" y="47"/>
                    </a:lnTo>
                    <a:lnTo>
                      <a:pt x="67" y="35"/>
                    </a:lnTo>
                    <a:lnTo>
                      <a:pt x="69" y="47"/>
                    </a:lnTo>
                    <a:lnTo>
                      <a:pt x="71" y="24"/>
                    </a:lnTo>
                    <a:lnTo>
                      <a:pt x="72" y="35"/>
                    </a:lnTo>
                    <a:lnTo>
                      <a:pt x="74" y="47"/>
                    </a:lnTo>
                    <a:lnTo>
                      <a:pt x="76" y="47"/>
                    </a:lnTo>
                    <a:lnTo>
                      <a:pt x="77" y="35"/>
                    </a:lnTo>
                    <a:lnTo>
                      <a:pt x="79" y="47"/>
                    </a:lnTo>
                    <a:lnTo>
                      <a:pt x="81" y="24"/>
                    </a:lnTo>
                    <a:lnTo>
                      <a:pt x="82" y="35"/>
                    </a:lnTo>
                    <a:lnTo>
                      <a:pt x="84" y="12"/>
                    </a:lnTo>
                    <a:lnTo>
                      <a:pt x="86" y="47"/>
                    </a:lnTo>
                    <a:lnTo>
                      <a:pt x="88" y="35"/>
                    </a:lnTo>
                    <a:lnTo>
                      <a:pt x="89" y="47"/>
                    </a:lnTo>
                    <a:lnTo>
                      <a:pt x="91" y="24"/>
                    </a:lnTo>
                    <a:lnTo>
                      <a:pt x="93" y="47"/>
                    </a:lnTo>
                    <a:lnTo>
                      <a:pt x="94" y="24"/>
                    </a:lnTo>
                    <a:lnTo>
                      <a:pt x="96" y="47"/>
                    </a:lnTo>
                    <a:lnTo>
                      <a:pt x="98" y="35"/>
                    </a:lnTo>
                    <a:lnTo>
                      <a:pt x="100" y="47"/>
                    </a:lnTo>
                    <a:lnTo>
                      <a:pt x="102" y="35"/>
                    </a:lnTo>
                    <a:lnTo>
                      <a:pt x="103" y="47"/>
                    </a:lnTo>
                    <a:lnTo>
                      <a:pt x="105" y="0"/>
                    </a:lnTo>
                    <a:lnTo>
                      <a:pt x="107" y="0"/>
                    </a:lnTo>
                    <a:lnTo>
                      <a:pt x="108" y="35"/>
                    </a:lnTo>
                    <a:lnTo>
                      <a:pt x="110" y="47"/>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1" name="Freeform 281"/>
              <p:cNvSpPr>
                <a:spLocks/>
              </p:cNvSpPr>
              <p:nvPr/>
            </p:nvSpPr>
            <p:spPr bwMode="auto">
              <a:xfrm>
                <a:off x="4693" y="3579"/>
                <a:ext cx="111" cy="59"/>
              </a:xfrm>
              <a:custGeom>
                <a:avLst/>
                <a:gdLst>
                  <a:gd name="T0" fmla="*/ 2 w 111"/>
                  <a:gd name="T1" fmla="*/ 23 h 59"/>
                  <a:gd name="T2" fmla="*/ 5 w 111"/>
                  <a:gd name="T3" fmla="*/ 46 h 59"/>
                  <a:gd name="T4" fmla="*/ 8 w 111"/>
                  <a:gd name="T5" fmla="*/ 58 h 59"/>
                  <a:gd name="T6" fmla="*/ 12 w 111"/>
                  <a:gd name="T7" fmla="*/ 58 h 59"/>
                  <a:gd name="T8" fmla="*/ 16 w 111"/>
                  <a:gd name="T9" fmla="*/ 23 h 59"/>
                  <a:gd name="T10" fmla="*/ 19 w 111"/>
                  <a:gd name="T11" fmla="*/ 46 h 59"/>
                  <a:gd name="T12" fmla="*/ 22 w 111"/>
                  <a:gd name="T13" fmla="*/ 58 h 59"/>
                  <a:gd name="T14" fmla="*/ 26 w 111"/>
                  <a:gd name="T15" fmla="*/ 46 h 59"/>
                  <a:gd name="T16" fmla="*/ 29 w 111"/>
                  <a:gd name="T17" fmla="*/ 58 h 59"/>
                  <a:gd name="T18" fmla="*/ 32 w 111"/>
                  <a:gd name="T19" fmla="*/ 0 h 59"/>
                  <a:gd name="T20" fmla="*/ 36 w 111"/>
                  <a:gd name="T21" fmla="*/ 46 h 59"/>
                  <a:gd name="T22" fmla="*/ 39 w 111"/>
                  <a:gd name="T23" fmla="*/ 46 h 59"/>
                  <a:gd name="T24" fmla="*/ 43 w 111"/>
                  <a:gd name="T25" fmla="*/ 23 h 59"/>
                  <a:gd name="T26" fmla="*/ 46 w 111"/>
                  <a:gd name="T27" fmla="*/ 23 h 59"/>
                  <a:gd name="T28" fmla="*/ 50 w 111"/>
                  <a:gd name="T29" fmla="*/ 35 h 59"/>
                  <a:gd name="T30" fmla="*/ 53 w 111"/>
                  <a:gd name="T31" fmla="*/ 58 h 59"/>
                  <a:gd name="T32" fmla="*/ 57 w 111"/>
                  <a:gd name="T33" fmla="*/ 46 h 59"/>
                  <a:gd name="T34" fmla="*/ 60 w 111"/>
                  <a:gd name="T35" fmla="*/ 46 h 59"/>
                  <a:gd name="T36" fmla="*/ 63 w 111"/>
                  <a:gd name="T37" fmla="*/ 35 h 59"/>
                  <a:gd name="T38" fmla="*/ 67 w 111"/>
                  <a:gd name="T39" fmla="*/ 12 h 59"/>
                  <a:gd name="T40" fmla="*/ 71 w 111"/>
                  <a:gd name="T41" fmla="*/ 35 h 59"/>
                  <a:gd name="T42" fmla="*/ 74 w 111"/>
                  <a:gd name="T43" fmla="*/ 35 h 59"/>
                  <a:gd name="T44" fmla="*/ 77 w 111"/>
                  <a:gd name="T45" fmla="*/ 46 h 59"/>
                  <a:gd name="T46" fmla="*/ 81 w 111"/>
                  <a:gd name="T47" fmla="*/ 35 h 59"/>
                  <a:gd name="T48" fmla="*/ 84 w 111"/>
                  <a:gd name="T49" fmla="*/ 58 h 59"/>
                  <a:gd name="T50" fmla="*/ 88 w 111"/>
                  <a:gd name="T51" fmla="*/ 23 h 59"/>
                  <a:gd name="T52" fmla="*/ 91 w 111"/>
                  <a:gd name="T53" fmla="*/ 35 h 59"/>
                  <a:gd name="T54" fmla="*/ 94 w 111"/>
                  <a:gd name="T55" fmla="*/ 23 h 59"/>
                  <a:gd name="T56" fmla="*/ 98 w 111"/>
                  <a:gd name="T57" fmla="*/ 58 h 59"/>
                  <a:gd name="T58" fmla="*/ 101 w 111"/>
                  <a:gd name="T59" fmla="*/ 35 h 59"/>
                  <a:gd name="T60" fmla="*/ 105 w 111"/>
                  <a:gd name="T61" fmla="*/ 46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58"/>
                    </a:moveTo>
                    <a:lnTo>
                      <a:pt x="2" y="23"/>
                    </a:lnTo>
                    <a:lnTo>
                      <a:pt x="3" y="35"/>
                    </a:lnTo>
                    <a:lnTo>
                      <a:pt x="5" y="46"/>
                    </a:lnTo>
                    <a:lnTo>
                      <a:pt x="7" y="35"/>
                    </a:lnTo>
                    <a:lnTo>
                      <a:pt x="8" y="58"/>
                    </a:lnTo>
                    <a:lnTo>
                      <a:pt x="10" y="46"/>
                    </a:lnTo>
                    <a:lnTo>
                      <a:pt x="12" y="58"/>
                    </a:lnTo>
                    <a:lnTo>
                      <a:pt x="14" y="35"/>
                    </a:lnTo>
                    <a:lnTo>
                      <a:pt x="16" y="23"/>
                    </a:lnTo>
                    <a:lnTo>
                      <a:pt x="17" y="58"/>
                    </a:lnTo>
                    <a:lnTo>
                      <a:pt x="19" y="46"/>
                    </a:lnTo>
                    <a:lnTo>
                      <a:pt x="21" y="46"/>
                    </a:lnTo>
                    <a:lnTo>
                      <a:pt x="22" y="58"/>
                    </a:lnTo>
                    <a:lnTo>
                      <a:pt x="24" y="46"/>
                    </a:lnTo>
                    <a:lnTo>
                      <a:pt x="26" y="46"/>
                    </a:lnTo>
                    <a:lnTo>
                      <a:pt x="27" y="58"/>
                    </a:lnTo>
                    <a:lnTo>
                      <a:pt x="29" y="58"/>
                    </a:lnTo>
                    <a:lnTo>
                      <a:pt x="31" y="35"/>
                    </a:lnTo>
                    <a:lnTo>
                      <a:pt x="32" y="0"/>
                    </a:lnTo>
                    <a:lnTo>
                      <a:pt x="34" y="23"/>
                    </a:lnTo>
                    <a:lnTo>
                      <a:pt x="36" y="46"/>
                    </a:lnTo>
                    <a:lnTo>
                      <a:pt x="38" y="46"/>
                    </a:lnTo>
                    <a:lnTo>
                      <a:pt x="39" y="46"/>
                    </a:lnTo>
                    <a:lnTo>
                      <a:pt x="41" y="35"/>
                    </a:lnTo>
                    <a:lnTo>
                      <a:pt x="43" y="23"/>
                    </a:lnTo>
                    <a:lnTo>
                      <a:pt x="45" y="46"/>
                    </a:lnTo>
                    <a:lnTo>
                      <a:pt x="46" y="23"/>
                    </a:lnTo>
                    <a:lnTo>
                      <a:pt x="48" y="35"/>
                    </a:lnTo>
                    <a:lnTo>
                      <a:pt x="50" y="35"/>
                    </a:lnTo>
                    <a:lnTo>
                      <a:pt x="52" y="46"/>
                    </a:lnTo>
                    <a:lnTo>
                      <a:pt x="53" y="58"/>
                    </a:lnTo>
                    <a:lnTo>
                      <a:pt x="55" y="23"/>
                    </a:lnTo>
                    <a:lnTo>
                      <a:pt x="57" y="46"/>
                    </a:lnTo>
                    <a:lnTo>
                      <a:pt x="58" y="35"/>
                    </a:lnTo>
                    <a:lnTo>
                      <a:pt x="60" y="46"/>
                    </a:lnTo>
                    <a:lnTo>
                      <a:pt x="62" y="46"/>
                    </a:lnTo>
                    <a:lnTo>
                      <a:pt x="63" y="35"/>
                    </a:lnTo>
                    <a:lnTo>
                      <a:pt x="65" y="23"/>
                    </a:lnTo>
                    <a:lnTo>
                      <a:pt x="67" y="12"/>
                    </a:lnTo>
                    <a:lnTo>
                      <a:pt x="69" y="58"/>
                    </a:lnTo>
                    <a:lnTo>
                      <a:pt x="71" y="35"/>
                    </a:lnTo>
                    <a:lnTo>
                      <a:pt x="72" y="58"/>
                    </a:lnTo>
                    <a:lnTo>
                      <a:pt x="74" y="35"/>
                    </a:lnTo>
                    <a:lnTo>
                      <a:pt x="76" y="12"/>
                    </a:lnTo>
                    <a:lnTo>
                      <a:pt x="77" y="46"/>
                    </a:lnTo>
                    <a:lnTo>
                      <a:pt x="79" y="23"/>
                    </a:lnTo>
                    <a:lnTo>
                      <a:pt x="81" y="35"/>
                    </a:lnTo>
                    <a:lnTo>
                      <a:pt x="82" y="58"/>
                    </a:lnTo>
                    <a:lnTo>
                      <a:pt x="84" y="58"/>
                    </a:lnTo>
                    <a:lnTo>
                      <a:pt x="86" y="58"/>
                    </a:lnTo>
                    <a:lnTo>
                      <a:pt x="88" y="23"/>
                    </a:lnTo>
                    <a:lnTo>
                      <a:pt x="89" y="0"/>
                    </a:lnTo>
                    <a:lnTo>
                      <a:pt x="91" y="35"/>
                    </a:lnTo>
                    <a:lnTo>
                      <a:pt x="93" y="46"/>
                    </a:lnTo>
                    <a:lnTo>
                      <a:pt x="94" y="23"/>
                    </a:lnTo>
                    <a:lnTo>
                      <a:pt x="96" y="35"/>
                    </a:lnTo>
                    <a:lnTo>
                      <a:pt x="98" y="58"/>
                    </a:lnTo>
                    <a:lnTo>
                      <a:pt x="100" y="35"/>
                    </a:lnTo>
                    <a:lnTo>
                      <a:pt x="101" y="35"/>
                    </a:lnTo>
                    <a:lnTo>
                      <a:pt x="103" y="12"/>
                    </a:lnTo>
                    <a:lnTo>
                      <a:pt x="105" y="46"/>
                    </a:lnTo>
                    <a:lnTo>
                      <a:pt x="107" y="23"/>
                    </a:lnTo>
                    <a:lnTo>
                      <a:pt x="108" y="58"/>
                    </a:lnTo>
                    <a:lnTo>
                      <a:pt x="110"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2" name="Freeform 282"/>
              <p:cNvSpPr>
                <a:spLocks/>
              </p:cNvSpPr>
              <p:nvPr/>
            </p:nvSpPr>
            <p:spPr bwMode="auto">
              <a:xfrm>
                <a:off x="4803" y="3461"/>
                <a:ext cx="111" cy="165"/>
              </a:xfrm>
              <a:custGeom>
                <a:avLst/>
                <a:gdLst>
                  <a:gd name="T0" fmla="*/ 2 w 111"/>
                  <a:gd name="T1" fmla="*/ 129 h 165"/>
                  <a:gd name="T2" fmla="*/ 5 w 111"/>
                  <a:gd name="T3" fmla="*/ 117 h 165"/>
                  <a:gd name="T4" fmla="*/ 8 w 111"/>
                  <a:gd name="T5" fmla="*/ 105 h 165"/>
                  <a:gd name="T6" fmla="*/ 12 w 111"/>
                  <a:gd name="T7" fmla="*/ 141 h 165"/>
                  <a:gd name="T8" fmla="*/ 15 w 111"/>
                  <a:gd name="T9" fmla="*/ 152 h 165"/>
                  <a:gd name="T10" fmla="*/ 19 w 111"/>
                  <a:gd name="T11" fmla="*/ 94 h 165"/>
                  <a:gd name="T12" fmla="*/ 22 w 111"/>
                  <a:gd name="T13" fmla="*/ 164 h 165"/>
                  <a:gd name="T14" fmla="*/ 26 w 111"/>
                  <a:gd name="T15" fmla="*/ 105 h 165"/>
                  <a:gd name="T16" fmla="*/ 29 w 111"/>
                  <a:gd name="T17" fmla="*/ 129 h 165"/>
                  <a:gd name="T18" fmla="*/ 33 w 111"/>
                  <a:gd name="T19" fmla="*/ 152 h 165"/>
                  <a:gd name="T20" fmla="*/ 36 w 111"/>
                  <a:gd name="T21" fmla="*/ 129 h 165"/>
                  <a:gd name="T22" fmla="*/ 40 w 111"/>
                  <a:gd name="T23" fmla="*/ 141 h 165"/>
                  <a:gd name="T24" fmla="*/ 43 w 111"/>
                  <a:gd name="T25" fmla="*/ 152 h 165"/>
                  <a:gd name="T26" fmla="*/ 46 w 111"/>
                  <a:gd name="T27" fmla="*/ 94 h 165"/>
                  <a:gd name="T28" fmla="*/ 50 w 111"/>
                  <a:gd name="T29" fmla="*/ 117 h 165"/>
                  <a:gd name="T30" fmla="*/ 54 w 111"/>
                  <a:gd name="T31" fmla="*/ 141 h 165"/>
                  <a:gd name="T32" fmla="*/ 57 w 111"/>
                  <a:gd name="T33" fmla="*/ 117 h 165"/>
                  <a:gd name="T34" fmla="*/ 60 w 111"/>
                  <a:gd name="T35" fmla="*/ 141 h 165"/>
                  <a:gd name="T36" fmla="*/ 64 w 111"/>
                  <a:gd name="T37" fmla="*/ 117 h 165"/>
                  <a:gd name="T38" fmla="*/ 67 w 111"/>
                  <a:gd name="T39" fmla="*/ 105 h 165"/>
                  <a:gd name="T40" fmla="*/ 70 w 111"/>
                  <a:gd name="T41" fmla="*/ 94 h 165"/>
                  <a:gd name="T42" fmla="*/ 74 w 111"/>
                  <a:gd name="T43" fmla="*/ 152 h 165"/>
                  <a:gd name="T44" fmla="*/ 78 w 111"/>
                  <a:gd name="T45" fmla="*/ 129 h 165"/>
                  <a:gd name="T46" fmla="*/ 81 w 111"/>
                  <a:gd name="T47" fmla="*/ 152 h 165"/>
                  <a:gd name="T48" fmla="*/ 84 w 111"/>
                  <a:gd name="T49" fmla="*/ 82 h 165"/>
                  <a:gd name="T50" fmla="*/ 88 w 111"/>
                  <a:gd name="T51" fmla="*/ 105 h 165"/>
                  <a:gd name="T52" fmla="*/ 91 w 111"/>
                  <a:gd name="T53" fmla="*/ 117 h 165"/>
                  <a:gd name="T54" fmla="*/ 95 w 111"/>
                  <a:gd name="T55" fmla="*/ 70 h 165"/>
                  <a:gd name="T56" fmla="*/ 98 w 111"/>
                  <a:gd name="T57" fmla="*/ 105 h 165"/>
                  <a:gd name="T58" fmla="*/ 102 w 111"/>
                  <a:gd name="T59" fmla="*/ 141 h 165"/>
                  <a:gd name="T60" fmla="*/ 105 w 111"/>
                  <a:gd name="T61" fmla="*/ 47 h 165"/>
                  <a:gd name="T62" fmla="*/ 108 w 111"/>
                  <a:gd name="T63" fmla="*/ 94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65">
                    <a:moveTo>
                      <a:pt x="0" y="129"/>
                    </a:moveTo>
                    <a:lnTo>
                      <a:pt x="2" y="129"/>
                    </a:lnTo>
                    <a:lnTo>
                      <a:pt x="3" y="129"/>
                    </a:lnTo>
                    <a:lnTo>
                      <a:pt x="5" y="117"/>
                    </a:lnTo>
                    <a:lnTo>
                      <a:pt x="7" y="152"/>
                    </a:lnTo>
                    <a:lnTo>
                      <a:pt x="8" y="105"/>
                    </a:lnTo>
                    <a:lnTo>
                      <a:pt x="10" y="164"/>
                    </a:lnTo>
                    <a:lnTo>
                      <a:pt x="12" y="141"/>
                    </a:lnTo>
                    <a:lnTo>
                      <a:pt x="13" y="105"/>
                    </a:lnTo>
                    <a:lnTo>
                      <a:pt x="15" y="152"/>
                    </a:lnTo>
                    <a:lnTo>
                      <a:pt x="17" y="152"/>
                    </a:lnTo>
                    <a:lnTo>
                      <a:pt x="19" y="94"/>
                    </a:lnTo>
                    <a:lnTo>
                      <a:pt x="21" y="105"/>
                    </a:lnTo>
                    <a:lnTo>
                      <a:pt x="22" y="164"/>
                    </a:lnTo>
                    <a:lnTo>
                      <a:pt x="24" y="141"/>
                    </a:lnTo>
                    <a:lnTo>
                      <a:pt x="26" y="105"/>
                    </a:lnTo>
                    <a:lnTo>
                      <a:pt x="27" y="141"/>
                    </a:lnTo>
                    <a:lnTo>
                      <a:pt x="29" y="129"/>
                    </a:lnTo>
                    <a:lnTo>
                      <a:pt x="31" y="129"/>
                    </a:lnTo>
                    <a:lnTo>
                      <a:pt x="33" y="152"/>
                    </a:lnTo>
                    <a:lnTo>
                      <a:pt x="35" y="129"/>
                    </a:lnTo>
                    <a:lnTo>
                      <a:pt x="36" y="129"/>
                    </a:lnTo>
                    <a:lnTo>
                      <a:pt x="38" y="141"/>
                    </a:lnTo>
                    <a:lnTo>
                      <a:pt x="40" y="141"/>
                    </a:lnTo>
                    <a:lnTo>
                      <a:pt x="41" y="141"/>
                    </a:lnTo>
                    <a:lnTo>
                      <a:pt x="43" y="152"/>
                    </a:lnTo>
                    <a:lnTo>
                      <a:pt x="45" y="82"/>
                    </a:lnTo>
                    <a:lnTo>
                      <a:pt x="46" y="94"/>
                    </a:lnTo>
                    <a:lnTo>
                      <a:pt x="48" y="129"/>
                    </a:lnTo>
                    <a:lnTo>
                      <a:pt x="50" y="117"/>
                    </a:lnTo>
                    <a:lnTo>
                      <a:pt x="51" y="105"/>
                    </a:lnTo>
                    <a:lnTo>
                      <a:pt x="54" y="141"/>
                    </a:lnTo>
                    <a:lnTo>
                      <a:pt x="55" y="152"/>
                    </a:lnTo>
                    <a:lnTo>
                      <a:pt x="57" y="117"/>
                    </a:lnTo>
                    <a:lnTo>
                      <a:pt x="59" y="35"/>
                    </a:lnTo>
                    <a:lnTo>
                      <a:pt x="60" y="141"/>
                    </a:lnTo>
                    <a:lnTo>
                      <a:pt x="62" y="82"/>
                    </a:lnTo>
                    <a:lnTo>
                      <a:pt x="64" y="117"/>
                    </a:lnTo>
                    <a:lnTo>
                      <a:pt x="65" y="117"/>
                    </a:lnTo>
                    <a:lnTo>
                      <a:pt x="67" y="105"/>
                    </a:lnTo>
                    <a:lnTo>
                      <a:pt x="69" y="47"/>
                    </a:lnTo>
                    <a:lnTo>
                      <a:pt x="70" y="94"/>
                    </a:lnTo>
                    <a:lnTo>
                      <a:pt x="72" y="117"/>
                    </a:lnTo>
                    <a:lnTo>
                      <a:pt x="74" y="152"/>
                    </a:lnTo>
                    <a:lnTo>
                      <a:pt x="76" y="94"/>
                    </a:lnTo>
                    <a:lnTo>
                      <a:pt x="78" y="129"/>
                    </a:lnTo>
                    <a:lnTo>
                      <a:pt x="79" y="0"/>
                    </a:lnTo>
                    <a:lnTo>
                      <a:pt x="81" y="152"/>
                    </a:lnTo>
                    <a:lnTo>
                      <a:pt x="83" y="105"/>
                    </a:lnTo>
                    <a:lnTo>
                      <a:pt x="84" y="82"/>
                    </a:lnTo>
                    <a:lnTo>
                      <a:pt x="86" y="82"/>
                    </a:lnTo>
                    <a:lnTo>
                      <a:pt x="88" y="105"/>
                    </a:lnTo>
                    <a:lnTo>
                      <a:pt x="90" y="129"/>
                    </a:lnTo>
                    <a:lnTo>
                      <a:pt x="91" y="117"/>
                    </a:lnTo>
                    <a:lnTo>
                      <a:pt x="93" y="117"/>
                    </a:lnTo>
                    <a:lnTo>
                      <a:pt x="95" y="70"/>
                    </a:lnTo>
                    <a:lnTo>
                      <a:pt x="97" y="59"/>
                    </a:lnTo>
                    <a:lnTo>
                      <a:pt x="98" y="105"/>
                    </a:lnTo>
                    <a:lnTo>
                      <a:pt x="100" y="82"/>
                    </a:lnTo>
                    <a:lnTo>
                      <a:pt x="102" y="141"/>
                    </a:lnTo>
                    <a:lnTo>
                      <a:pt x="103" y="23"/>
                    </a:lnTo>
                    <a:lnTo>
                      <a:pt x="105" y="47"/>
                    </a:lnTo>
                    <a:lnTo>
                      <a:pt x="107" y="70"/>
                    </a:lnTo>
                    <a:lnTo>
                      <a:pt x="108" y="94"/>
                    </a:lnTo>
                    <a:lnTo>
                      <a:pt x="110" y="8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3" name="Freeform 283"/>
              <p:cNvSpPr>
                <a:spLocks/>
              </p:cNvSpPr>
              <p:nvPr/>
            </p:nvSpPr>
            <p:spPr bwMode="auto">
              <a:xfrm>
                <a:off x="4913" y="3191"/>
                <a:ext cx="111" cy="400"/>
              </a:xfrm>
              <a:custGeom>
                <a:avLst/>
                <a:gdLst>
                  <a:gd name="T0" fmla="*/ 2 w 111"/>
                  <a:gd name="T1" fmla="*/ 328 h 400"/>
                  <a:gd name="T2" fmla="*/ 5 w 111"/>
                  <a:gd name="T3" fmla="*/ 281 h 400"/>
                  <a:gd name="T4" fmla="*/ 9 w 111"/>
                  <a:gd name="T5" fmla="*/ 352 h 400"/>
                  <a:gd name="T6" fmla="*/ 12 w 111"/>
                  <a:gd name="T7" fmla="*/ 399 h 400"/>
                  <a:gd name="T8" fmla="*/ 16 w 111"/>
                  <a:gd name="T9" fmla="*/ 270 h 400"/>
                  <a:gd name="T10" fmla="*/ 19 w 111"/>
                  <a:gd name="T11" fmla="*/ 375 h 400"/>
                  <a:gd name="T12" fmla="*/ 23 w 111"/>
                  <a:gd name="T13" fmla="*/ 281 h 400"/>
                  <a:gd name="T14" fmla="*/ 26 w 111"/>
                  <a:gd name="T15" fmla="*/ 352 h 400"/>
                  <a:gd name="T16" fmla="*/ 29 w 111"/>
                  <a:gd name="T17" fmla="*/ 270 h 400"/>
                  <a:gd name="T18" fmla="*/ 33 w 111"/>
                  <a:gd name="T19" fmla="*/ 317 h 400"/>
                  <a:gd name="T20" fmla="*/ 37 w 111"/>
                  <a:gd name="T21" fmla="*/ 223 h 400"/>
                  <a:gd name="T22" fmla="*/ 40 w 111"/>
                  <a:gd name="T23" fmla="*/ 317 h 400"/>
                  <a:gd name="T24" fmla="*/ 43 w 111"/>
                  <a:gd name="T25" fmla="*/ 281 h 400"/>
                  <a:gd name="T26" fmla="*/ 47 w 111"/>
                  <a:gd name="T27" fmla="*/ 235 h 400"/>
                  <a:gd name="T28" fmla="*/ 50 w 111"/>
                  <a:gd name="T29" fmla="*/ 223 h 400"/>
                  <a:gd name="T30" fmla="*/ 53 w 111"/>
                  <a:gd name="T31" fmla="*/ 305 h 400"/>
                  <a:gd name="T32" fmla="*/ 57 w 111"/>
                  <a:gd name="T33" fmla="*/ 375 h 400"/>
                  <a:gd name="T34" fmla="*/ 60 w 111"/>
                  <a:gd name="T35" fmla="*/ 223 h 400"/>
                  <a:gd name="T36" fmla="*/ 64 w 111"/>
                  <a:gd name="T37" fmla="*/ 328 h 400"/>
                  <a:gd name="T38" fmla="*/ 67 w 111"/>
                  <a:gd name="T39" fmla="*/ 387 h 400"/>
                  <a:gd name="T40" fmla="*/ 71 w 111"/>
                  <a:gd name="T41" fmla="*/ 258 h 400"/>
                  <a:gd name="T42" fmla="*/ 74 w 111"/>
                  <a:gd name="T43" fmla="*/ 129 h 400"/>
                  <a:gd name="T44" fmla="*/ 78 w 111"/>
                  <a:gd name="T45" fmla="*/ 141 h 400"/>
                  <a:gd name="T46" fmla="*/ 81 w 111"/>
                  <a:gd name="T47" fmla="*/ 211 h 400"/>
                  <a:gd name="T48" fmla="*/ 84 w 111"/>
                  <a:gd name="T49" fmla="*/ 281 h 400"/>
                  <a:gd name="T50" fmla="*/ 88 w 111"/>
                  <a:gd name="T51" fmla="*/ 188 h 400"/>
                  <a:gd name="T52" fmla="*/ 91 w 111"/>
                  <a:gd name="T53" fmla="*/ 59 h 400"/>
                  <a:gd name="T54" fmla="*/ 95 w 111"/>
                  <a:gd name="T55" fmla="*/ 153 h 400"/>
                  <a:gd name="T56" fmla="*/ 98 w 111"/>
                  <a:gd name="T57" fmla="*/ 188 h 400"/>
                  <a:gd name="T58" fmla="*/ 102 w 111"/>
                  <a:gd name="T59" fmla="*/ 82 h 400"/>
                  <a:gd name="T60" fmla="*/ 105 w 111"/>
                  <a:gd name="T61" fmla="*/ 153 h 400"/>
                  <a:gd name="T62" fmla="*/ 108 w 111"/>
                  <a:gd name="T63" fmla="*/ 118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00">
                    <a:moveTo>
                      <a:pt x="0" y="352"/>
                    </a:moveTo>
                    <a:lnTo>
                      <a:pt x="2" y="328"/>
                    </a:lnTo>
                    <a:lnTo>
                      <a:pt x="4" y="352"/>
                    </a:lnTo>
                    <a:lnTo>
                      <a:pt x="5" y="281"/>
                    </a:lnTo>
                    <a:lnTo>
                      <a:pt x="7" y="340"/>
                    </a:lnTo>
                    <a:lnTo>
                      <a:pt x="9" y="352"/>
                    </a:lnTo>
                    <a:lnTo>
                      <a:pt x="10" y="293"/>
                    </a:lnTo>
                    <a:lnTo>
                      <a:pt x="12" y="399"/>
                    </a:lnTo>
                    <a:lnTo>
                      <a:pt x="14" y="270"/>
                    </a:lnTo>
                    <a:lnTo>
                      <a:pt x="16" y="270"/>
                    </a:lnTo>
                    <a:lnTo>
                      <a:pt x="18" y="328"/>
                    </a:lnTo>
                    <a:lnTo>
                      <a:pt x="19" y="375"/>
                    </a:lnTo>
                    <a:lnTo>
                      <a:pt x="21" y="270"/>
                    </a:lnTo>
                    <a:lnTo>
                      <a:pt x="23" y="281"/>
                    </a:lnTo>
                    <a:lnTo>
                      <a:pt x="24" y="293"/>
                    </a:lnTo>
                    <a:lnTo>
                      <a:pt x="26" y="352"/>
                    </a:lnTo>
                    <a:lnTo>
                      <a:pt x="28" y="211"/>
                    </a:lnTo>
                    <a:lnTo>
                      <a:pt x="29" y="270"/>
                    </a:lnTo>
                    <a:lnTo>
                      <a:pt x="31" y="270"/>
                    </a:lnTo>
                    <a:lnTo>
                      <a:pt x="33" y="317"/>
                    </a:lnTo>
                    <a:lnTo>
                      <a:pt x="34" y="235"/>
                    </a:lnTo>
                    <a:lnTo>
                      <a:pt x="37" y="223"/>
                    </a:lnTo>
                    <a:lnTo>
                      <a:pt x="38" y="270"/>
                    </a:lnTo>
                    <a:lnTo>
                      <a:pt x="40" y="317"/>
                    </a:lnTo>
                    <a:lnTo>
                      <a:pt x="42" y="258"/>
                    </a:lnTo>
                    <a:lnTo>
                      <a:pt x="43" y="281"/>
                    </a:lnTo>
                    <a:lnTo>
                      <a:pt x="45" y="281"/>
                    </a:lnTo>
                    <a:lnTo>
                      <a:pt x="47" y="235"/>
                    </a:lnTo>
                    <a:lnTo>
                      <a:pt x="48" y="258"/>
                    </a:lnTo>
                    <a:lnTo>
                      <a:pt x="50" y="223"/>
                    </a:lnTo>
                    <a:lnTo>
                      <a:pt x="52" y="270"/>
                    </a:lnTo>
                    <a:lnTo>
                      <a:pt x="53" y="305"/>
                    </a:lnTo>
                    <a:lnTo>
                      <a:pt x="55" y="270"/>
                    </a:lnTo>
                    <a:lnTo>
                      <a:pt x="57" y="375"/>
                    </a:lnTo>
                    <a:lnTo>
                      <a:pt x="59" y="94"/>
                    </a:lnTo>
                    <a:lnTo>
                      <a:pt x="60" y="223"/>
                    </a:lnTo>
                    <a:lnTo>
                      <a:pt x="62" y="176"/>
                    </a:lnTo>
                    <a:lnTo>
                      <a:pt x="64" y="328"/>
                    </a:lnTo>
                    <a:lnTo>
                      <a:pt x="65" y="211"/>
                    </a:lnTo>
                    <a:lnTo>
                      <a:pt x="67" y="387"/>
                    </a:lnTo>
                    <a:lnTo>
                      <a:pt x="69" y="129"/>
                    </a:lnTo>
                    <a:lnTo>
                      <a:pt x="71" y="258"/>
                    </a:lnTo>
                    <a:lnTo>
                      <a:pt x="73" y="223"/>
                    </a:lnTo>
                    <a:lnTo>
                      <a:pt x="74" y="129"/>
                    </a:lnTo>
                    <a:lnTo>
                      <a:pt x="76" y="153"/>
                    </a:lnTo>
                    <a:lnTo>
                      <a:pt x="78" y="141"/>
                    </a:lnTo>
                    <a:lnTo>
                      <a:pt x="79" y="200"/>
                    </a:lnTo>
                    <a:lnTo>
                      <a:pt x="81" y="211"/>
                    </a:lnTo>
                    <a:lnTo>
                      <a:pt x="83" y="165"/>
                    </a:lnTo>
                    <a:lnTo>
                      <a:pt x="84" y="281"/>
                    </a:lnTo>
                    <a:lnTo>
                      <a:pt x="86" y="211"/>
                    </a:lnTo>
                    <a:lnTo>
                      <a:pt x="88" y="188"/>
                    </a:lnTo>
                    <a:lnTo>
                      <a:pt x="89" y="200"/>
                    </a:lnTo>
                    <a:lnTo>
                      <a:pt x="91" y="59"/>
                    </a:lnTo>
                    <a:lnTo>
                      <a:pt x="93" y="141"/>
                    </a:lnTo>
                    <a:lnTo>
                      <a:pt x="95" y="153"/>
                    </a:lnTo>
                    <a:lnTo>
                      <a:pt x="97" y="200"/>
                    </a:lnTo>
                    <a:lnTo>
                      <a:pt x="98" y="188"/>
                    </a:lnTo>
                    <a:lnTo>
                      <a:pt x="100" y="165"/>
                    </a:lnTo>
                    <a:lnTo>
                      <a:pt x="102" y="82"/>
                    </a:lnTo>
                    <a:lnTo>
                      <a:pt x="103" y="118"/>
                    </a:lnTo>
                    <a:lnTo>
                      <a:pt x="105" y="153"/>
                    </a:lnTo>
                    <a:lnTo>
                      <a:pt x="107" y="153"/>
                    </a:lnTo>
                    <a:lnTo>
                      <a:pt x="108" y="118"/>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4" name="Freeform 284"/>
              <p:cNvSpPr>
                <a:spLocks/>
              </p:cNvSpPr>
              <p:nvPr/>
            </p:nvSpPr>
            <p:spPr bwMode="auto">
              <a:xfrm>
                <a:off x="5023" y="3097"/>
                <a:ext cx="111" cy="330"/>
              </a:xfrm>
              <a:custGeom>
                <a:avLst/>
                <a:gdLst>
                  <a:gd name="T0" fmla="*/ 2 w 111"/>
                  <a:gd name="T1" fmla="*/ 235 h 330"/>
                  <a:gd name="T2" fmla="*/ 5 w 111"/>
                  <a:gd name="T3" fmla="*/ 235 h 330"/>
                  <a:gd name="T4" fmla="*/ 9 w 111"/>
                  <a:gd name="T5" fmla="*/ 106 h 330"/>
                  <a:gd name="T6" fmla="*/ 12 w 111"/>
                  <a:gd name="T7" fmla="*/ 94 h 330"/>
                  <a:gd name="T8" fmla="*/ 16 w 111"/>
                  <a:gd name="T9" fmla="*/ 129 h 330"/>
                  <a:gd name="T10" fmla="*/ 19 w 111"/>
                  <a:gd name="T11" fmla="*/ 153 h 330"/>
                  <a:gd name="T12" fmla="*/ 23 w 111"/>
                  <a:gd name="T13" fmla="*/ 247 h 330"/>
                  <a:gd name="T14" fmla="*/ 26 w 111"/>
                  <a:gd name="T15" fmla="*/ 129 h 330"/>
                  <a:gd name="T16" fmla="*/ 29 w 111"/>
                  <a:gd name="T17" fmla="*/ 141 h 330"/>
                  <a:gd name="T18" fmla="*/ 33 w 111"/>
                  <a:gd name="T19" fmla="*/ 70 h 330"/>
                  <a:gd name="T20" fmla="*/ 36 w 111"/>
                  <a:gd name="T21" fmla="*/ 58 h 330"/>
                  <a:gd name="T22" fmla="*/ 40 w 111"/>
                  <a:gd name="T23" fmla="*/ 212 h 330"/>
                  <a:gd name="T24" fmla="*/ 43 w 111"/>
                  <a:gd name="T25" fmla="*/ 153 h 330"/>
                  <a:gd name="T26" fmla="*/ 47 w 111"/>
                  <a:gd name="T27" fmla="*/ 188 h 330"/>
                  <a:gd name="T28" fmla="*/ 50 w 111"/>
                  <a:gd name="T29" fmla="*/ 70 h 330"/>
                  <a:gd name="T30" fmla="*/ 53 w 111"/>
                  <a:gd name="T31" fmla="*/ 165 h 330"/>
                  <a:gd name="T32" fmla="*/ 57 w 111"/>
                  <a:gd name="T33" fmla="*/ 117 h 330"/>
                  <a:gd name="T34" fmla="*/ 60 w 111"/>
                  <a:gd name="T35" fmla="*/ 82 h 330"/>
                  <a:gd name="T36" fmla="*/ 64 w 111"/>
                  <a:gd name="T37" fmla="*/ 58 h 330"/>
                  <a:gd name="T38" fmla="*/ 67 w 111"/>
                  <a:gd name="T39" fmla="*/ 0 h 330"/>
                  <a:gd name="T40" fmla="*/ 71 w 111"/>
                  <a:gd name="T41" fmla="*/ 165 h 330"/>
                  <a:gd name="T42" fmla="*/ 74 w 111"/>
                  <a:gd name="T43" fmla="*/ 165 h 330"/>
                  <a:gd name="T44" fmla="*/ 78 w 111"/>
                  <a:gd name="T45" fmla="*/ 259 h 330"/>
                  <a:gd name="T46" fmla="*/ 81 w 111"/>
                  <a:gd name="T47" fmla="*/ 94 h 330"/>
                  <a:gd name="T48" fmla="*/ 84 w 111"/>
                  <a:gd name="T49" fmla="*/ 70 h 330"/>
                  <a:gd name="T50" fmla="*/ 88 w 111"/>
                  <a:gd name="T51" fmla="*/ 0 h 330"/>
                  <a:gd name="T52" fmla="*/ 91 w 111"/>
                  <a:gd name="T53" fmla="*/ 188 h 330"/>
                  <a:gd name="T54" fmla="*/ 94 w 111"/>
                  <a:gd name="T55" fmla="*/ 270 h 330"/>
                  <a:gd name="T56" fmla="*/ 98 w 111"/>
                  <a:gd name="T57" fmla="*/ 305 h 330"/>
                  <a:gd name="T58" fmla="*/ 102 w 111"/>
                  <a:gd name="T59" fmla="*/ 176 h 330"/>
                  <a:gd name="T60" fmla="*/ 105 w 111"/>
                  <a:gd name="T61" fmla="*/ 153 h 330"/>
                  <a:gd name="T62" fmla="*/ 108 w 111"/>
                  <a:gd name="T63" fmla="*/ 329 h 3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30">
                    <a:moveTo>
                      <a:pt x="0" y="94"/>
                    </a:moveTo>
                    <a:lnTo>
                      <a:pt x="2" y="235"/>
                    </a:lnTo>
                    <a:lnTo>
                      <a:pt x="3" y="247"/>
                    </a:lnTo>
                    <a:lnTo>
                      <a:pt x="5" y="235"/>
                    </a:lnTo>
                    <a:lnTo>
                      <a:pt x="7" y="94"/>
                    </a:lnTo>
                    <a:lnTo>
                      <a:pt x="9" y="106"/>
                    </a:lnTo>
                    <a:lnTo>
                      <a:pt x="10" y="129"/>
                    </a:lnTo>
                    <a:lnTo>
                      <a:pt x="12" y="94"/>
                    </a:lnTo>
                    <a:lnTo>
                      <a:pt x="14" y="212"/>
                    </a:lnTo>
                    <a:lnTo>
                      <a:pt x="16" y="129"/>
                    </a:lnTo>
                    <a:lnTo>
                      <a:pt x="17" y="82"/>
                    </a:lnTo>
                    <a:lnTo>
                      <a:pt x="19" y="153"/>
                    </a:lnTo>
                    <a:lnTo>
                      <a:pt x="21" y="24"/>
                    </a:lnTo>
                    <a:lnTo>
                      <a:pt x="23" y="247"/>
                    </a:lnTo>
                    <a:lnTo>
                      <a:pt x="24" y="58"/>
                    </a:lnTo>
                    <a:lnTo>
                      <a:pt x="26" y="129"/>
                    </a:lnTo>
                    <a:lnTo>
                      <a:pt x="28" y="153"/>
                    </a:lnTo>
                    <a:lnTo>
                      <a:pt x="29" y="141"/>
                    </a:lnTo>
                    <a:lnTo>
                      <a:pt x="31" y="165"/>
                    </a:lnTo>
                    <a:lnTo>
                      <a:pt x="33" y="70"/>
                    </a:lnTo>
                    <a:lnTo>
                      <a:pt x="34" y="188"/>
                    </a:lnTo>
                    <a:lnTo>
                      <a:pt x="36" y="58"/>
                    </a:lnTo>
                    <a:lnTo>
                      <a:pt x="38" y="141"/>
                    </a:lnTo>
                    <a:lnTo>
                      <a:pt x="40" y="212"/>
                    </a:lnTo>
                    <a:lnTo>
                      <a:pt x="42" y="117"/>
                    </a:lnTo>
                    <a:lnTo>
                      <a:pt x="43" y="153"/>
                    </a:lnTo>
                    <a:lnTo>
                      <a:pt x="45" y="117"/>
                    </a:lnTo>
                    <a:lnTo>
                      <a:pt x="47" y="188"/>
                    </a:lnTo>
                    <a:lnTo>
                      <a:pt x="48" y="70"/>
                    </a:lnTo>
                    <a:lnTo>
                      <a:pt x="50" y="70"/>
                    </a:lnTo>
                    <a:lnTo>
                      <a:pt x="52" y="223"/>
                    </a:lnTo>
                    <a:lnTo>
                      <a:pt x="53" y="165"/>
                    </a:lnTo>
                    <a:lnTo>
                      <a:pt x="55" y="58"/>
                    </a:lnTo>
                    <a:lnTo>
                      <a:pt x="57" y="117"/>
                    </a:lnTo>
                    <a:lnTo>
                      <a:pt x="59" y="82"/>
                    </a:lnTo>
                    <a:lnTo>
                      <a:pt x="60" y="82"/>
                    </a:lnTo>
                    <a:lnTo>
                      <a:pt x="62" y="247"/>
                    </a:lnTo>
                    <a:lnTo>
                      <a:pt x="64" y="58"/>
                    </a:lnTo>
                    <a:lnTo>
                      <a:pt x="65" y="106"/>
                    </a:lnTo>
                    <a:lnTo>
                      <a:pt x="67" y="0"/>
                    </a:lnTo>
                    <a:lnTo>
                      <a:pt x="69" y="200"/>
                    </a:lnTo>
                    <a:lnTo>
                      <a:pt x="71" y="165"/>
                    </a:lnTo>
                    <a:lnTo>
                      <a:pt x="72" y="117"/>
                    </a:lnTo>
                    <a:lnTo>
                      <a:pt x="74" y="165"/>
                    </a:lnTo>
                    <a:lnTo>
                      <a:pt x="76" y="176"/>
                    </a:lnTo>
                    <a:lnTo>
                      <a:pt x="78" y="259"/>
                    </a:lnTo>
                    <a:lnTo>
                      <a:pt x="79" y="176"/>
                    </a:lnTo>
                    <a:lnTo>
                      <a:pt x="81" y="94"/>
                    </a:lnTo>
                    <a:lnTo>
                      <a:pt x="83" y="223"/>
                    </a:lnTo>
                    <a:lnTo>
                      <a:pt x="84" y="70"/>
                    </a:lnTo>
                    <a:lnTo>
                      <a:pt x="86" y="176"/>
                    </a:lnTo>
                    <a:lnTo>
                      <a:pt x="88" y="0"/>
                    </a:lnTo>
                    <a:lnTo>
                      <a:pt x="89" y="82"/>
                    </a:lnTo>
                    <a:lnTo>
                      <a:pt x="91" y="188"/>
                    </a:lnTo>
                    <a:lnTo>
                      <a:pt x="93" y="212"/>
                    </a:lnTo>
                    <a:lnTo>
                      <a:pt x="94" y="270"/>
                    </a:lnTo>
                    <a:lnTo>
                      <a:pt x="96" y="212"/>
                    </a:lnTo>
                    <a:lnTo>
                      <a:pt x="98" y="305"/>
                    </a:lnTo>
                    <a:lnTo>
                      <a:pt x="100" y="223"/>
                    </a:lnTo>
                    <a:lnTo>
                      <a:pt x="102" y="176"/>
                    </a:lnTo>
                    <a:lnTo>
                      <a:pt x="103" y="282"/>
                    </a:lnTo>
                    <a:lnTo>
                      <a:pt x="105" y="153"/>
                    </a:lnTo>
                    <a:lnTo>
                      <a:pt x="107" y="235"/>
                    </a:lnTo>
                    <a:lnTo>
                      <a:pt x="108" y="329"/>
                    </a:lnTo>
                    <a:lnTo>
                      <a:pt x="110" y="305"/>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5" name="Freeform 285"/>
              <p:cNvSpPr>
                <a:spLocks/>
              </p:cNvSpPr>
              <p:nvPr/>
            </p:nvSpPr>
            <p:spPr bwMode="auto">
              <a:xfrm>
                <a:off x="5133" y="3273"/>
                <a:ext cx="110" cy="365"/>
              </a:xfrm>
              <a:custGeom>
                <a:avLst/>
                <a:gdLst>
                  <a:gd name="T0" fmla="*/ 2 w 110"/>
                  <a:gd name="T1" fmla="*/ 117 h 365"/>
                  <a:gd name="T2" fmla="*/ 5 w 110"/>
                  <a:gd name="T3" fmla="*/ 82 h 365"/>
                  <a:gd name="T4" fmla="*/ 9 w 110"/>
                  <a:gd name="T5" fmla="*/ 0 h 365"/>
                  <a:gd name="T6" fmla="*/ 12 w 110"/>
                  <a:gd name="T7" fmla="*/ 82 h 365"/>
                  <a:gd name="T8" fmla="*/ 15 w 110"/>
                  <a:gd name="T9" fmla="*/ 223 h 365"/>
                  <a:gd name="T10" fmla="*/ 19 w 110"/>
                  <a:gd name="T11" fmla="*/ 153 h 365"/>
                  <a:gd name="T12" fmla="*/ 22 w 110"/>
                  <a:gd name="T13" fmla="*/ 164 h 365"/>
                  <a:gd name="T14" fmla="*/ 26 w 110"/>
                  <a:gd name="T15" fmla="*/ 176 h 365"/>
                  <a:gd name="T16" fmla="*/ 29 w 110"/>
                  <a:gd name="T17" fmla="*/ 187 h 365"/>
                  <a:gd name="T18" fmla="*/ 32 w 110"/>
                  <a:gd name="T19" fmla="*/ 199 h 365"/>
                  <a:gd name="T20" fmla="*/ 36 w 110"/>
                  <a:gd name="T21" fmla="*/ 141 h 365"/>
                  <a:gd name="T22" fmla="*/ 39 w 110"/>
                  <a:gd name="T23" fmla="*/ 258 h 365"/>
                  <a:gd name="T24" fmla="*/ 42 w 110"/>
                  <a:gd name="T25" fmla="*/ 235 h 365"/>
                  <a:gd name="T26" fmla="*/ 46 w 110"/>
                  <a:gd name="T27" fmla="*/ 270 h 365"/>
                  <a:gd name="T28" fmla="*/ 50 w 110"/>
                  <a:gd name="T29" fmla="*/ 211 h 365"/>
                  <a:gd name="T30" fmla="*/ 53 w 110"/>
                  <a:gd name="T31" fmla="*/ 293 h 365"/>
                  <a:gd name="T32" fmla="*/ 56 w 110"/>
                  <a:gd name="T33" fmla="*/ 282 h 365"/>
                  <a:gd name="T34" fmla="*/ 60 w 110"/>
                  <a:gd name="T35" fmla="*/ 223 h 365"/>
                  <a:gd name="T36" fmla="*/ 63 w 110"/>
                  <a:gd name="T37" fmla="*/ 223 h 365"/>
                  <a:gd name="T38" fmla="*/ 67 w 110"/>
                  <a:gd name="T39" fmla="*/ 340 h 365"/>
                  <a:gd name="T40" fmla="*/ 70 w 110"/>
                  <a:gd name="T41" fmla="*/ 317 h 365"/>
                  <a:gd name="T42" fmla="*/ 73 w 110"/>
                  <a:gd name="T43" fmla="*/ 305 h 365"/>
                  <a:gd name="T44" fmla="*/ 77 w 110"/>
                  <a:gd name="T45" fmla="*/ 329 h 365"/>
                  <a:gd name="T46" fmla="*/ 80 w 110"/>
                  <a:gd name="T47" fmla="*/ 317 h 365"/>
                  <a:gd name="T48" fmla="*/ 84 w 110"/>
                  <a:gd name="T49" fmla="*/ 282 h 365"/>
                  <a:gd name="T50" fmla="*/ 87 w 110"/>
                  <a:gd name="T51" fmla="*/ 317 h 365"/>
                  <a:gd name="T52" fmla="*/ 90 w 110"/>
                  <a:gd name="T53" fmla="*/ 317 h 365"/>
                  <a:gd name="T54" fmla="*/ 94 w 110"/>
                  <a:gd name="T55" fmla="*/ 317 h 365"/>
                  <a:gd name="T56" fmla="*/ 97 w 110"/>
                  <a:gd name="T57" fmla="*/ 340 h 365"/>
                  <a:gd name="T58" fmla="*/ 101 w 110"/>
                  <a:gd name="T59" fmla="*/ 364 h 365"/>
                  <a:gd name="T60" fmla="*/ 104 w 110"/>
                  <a:gd name="T61" fmla="*/ 340 h 365"/>
                  <a:gd name="T62" fmla="*/ 107 w 110"/>
                  <a:gd name="T63" fmla="*/ 329 h 3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0" h="365">
                    <a:moveTo>
                      <a:pt x="0" y="129"/>
                    </a:moveTo>
                    <a:lnTo>
                      <a:pt x="2" y="117"/>
                    </a:lnTo>
                    <a:lnTo>
                      <a:pt x="4" y="82"/>
                    </a:lnTo>
                    <a:lnTo>
                      <a:pt x="5" y="82"/>
                    </a:lnTo>
                    <a:lnTo>
                      <a:pt x="7" y="141"/>
                    </a:lnTo>
                    <a:lnTo>
                      <a:pt x="9" y="0"/>
                    </a:lnTo>
                    <a:lnTo>
                      <a:pt x="10" y="35"/>
                    </a:lnTo>
                    <a:lnTo>
                      <a:pt x="12" y="82"/>
                    </a:lnTo>
                    <a:lnTo>
                      <a:pt x="14" y="117"/>
                    </a:lnTo>
                    <a:lnTo>
                      <a:pt x="15" y="223"/>
                    </a:lnTo>
                    <a:lnTo>
                      <a:pt x="17" y="129"/>
                    </a:lnTo>
                    <a:lnTo>
                      <a:pt x="19" y="153"/>
                    </a:lnTo>
                    <a:lnTo>
                      <a:pt x="20" y="129"/>
                    </a:lnTo>
                    <a:lnTo>
                      <a:pt x="22" y="164"/>
                    </a:lnTo>
                    <a:lnTo>
                      <a:pt x="24" y="82"/>
                    </a:lnTo>
                    <a:lnTo>
                      <a:pt x="26" y="176"/>
                    </a:lnTo>
                    <a:lnTo>
                      <a:pt x="27" y="176"/>
                    </a:lnTo>
                    <a:lnTo>
                      <a:pt x="29" y="187"/>
                    </a:lnTo>
                    <a:lnTo>
                      <a:pt x="31" y="211"/>
                    </a:lnTo>
                    <a:lnTo>
                      <a:pt x="32" y="199"/>
                    </a:lnTo>
                    <a:lnTo>
                      <a:pt x="34" y="117"/>
                    </a:lnTo>
                    <a:lnTo>
                      <a:pt x="36" y="141"/>
                    </a:lnTo>
                    <a:lnTo>
                      <a:pt x="37" y="246"/>
                    </a:lnTo>
                    <a:lnTo>
                      <a:pt x="39" y="258"/>
                    </a:lnTo>
                    <a:lnTo>
                      <a:pt x="41" y="235"/>
                    </a:lnTo>
                    <a:lnTo>
                      <a:pt x="42" y="235"/>
                    </a:lnTo>
                    <a:lnTo>
                      <a:pt x="45" y="117"/>
                    </a:lnTo>
                    <a:lnTo>
                      <a:pt x="46" y="270"/>
                    </a:lnTo>
                    <a:lnTo>
                      <a:pt x="48" y="211"/>
                    </a:lnTo>
                    <a:lnTo>
                      <a:pt x="50" y="211"/>
                    </a:lnTo>
                    <a:lnTo>
                      <a:pt x="51" y="317"/>
                    </a:lnTo>
                    <a:lnTo>
                      <a:pt x="53" y="293"/>
                    </a:lnTo>
                    <a:lnTo>
                      <a:pt x="55" y="223"/>
                    </a:lnTo>
                    <a:lnTo>
                      <a:pt x="56" y="282"/>
                    </a:lnTo>
                    <a:lnTo>
                      <a:pt x="58" y="246"/>
                    </a:lnTo>
                    <a:lnTo>
                      <a:pt x="60" y="223"/>
                    </a:lnTo>
                    <a:lnTo>
                      <a:pt x="62" y="223"/>
                    </a:lnTo>
                    <a:lnTo>
                      <a:pt x="63" y="223"/>
                    </a:lnTo>
                    <a:lnTo>
                      <a:pt x="65" y="270"/>
                    </a:lnTo>
                    <a:lnTo>
                      <a:pt x="67" y="340"/>
                    </a:lnTo>
                    <a:lnTo>
                      <a:pt x="68" y="270"/>
                    </a:lnTo>
                    <a:lnTo>
                      <a:pt x="70" y="317"/>
                    </a:lnTo>
                    <a:lnTo>
                      <a:pt x="72" y="305"/>
                    </a:lnTo>
                    <a:lnTo>
                      <a:pt x="73" y="305"/>
                    </a:lnTo>
                    <a:lnTo>
                      <a:pt x="75" y="329"/>
                    </a:lnTo>
                    <a:lnTo>
                      <a:pt x="77" y="329"/>
                    </a:lnTo>
                    <a:lnTo>
                      <a:pt x="78" y="305"/>
                    </a:lnTo>
                    <a:lnTo>
                      <a:pt x="80" y="317"/>
                    </a:lnTo>
                    <a:lnTo>
                      <a:pt x="82" y="329"/>
                    </a:lnTo>
                    <a:lnTo>
                      <a:pt x="84" y="282"/>
                    </a:lnTo>
                    <a:lnTo>
                      <a:pt x="85" y="305"/>
                    </a:lnTo>
                    <a:lnTo>
                      <a:pt x="87" y="317"/>
                    </a:lnTo>
                    <a:lnTo>
                      <a:pt x="89" y="329"/>
                    </a:lnTo>
                    <a:lnTo>
                      <a:pt x="90" y="317"/>
                    </a:lnTo>
                    <a:lnTo>
                      <a:pt x="92" y="317"/>
                    </a:lnTo>
                    <a:lnTo>
                      <a:pt x="94" y="317"/>
                    </a:lnTo>
                    <a:lnTo>
                      <a:pt x="96" y="293"/>
                    </a:lnTo>
                    <a:lnTo>
                      <a:pt x="97" y="340"/>
                    </a:lnTo>
                    <a:lnTo>
                      <a:pt x="99" y="305"/>
                    </a:lnTo>
                    <a:lnTo>
                      <a:pt x="101" y="364"/>
                    </a:lnTo>
                    <a:lnTo>
                      <a:pt x="102" y="364"/>
                    </a:lnTo>
                    <a:lnTo>
                      <a:pt x="104" y="340"/>
                    </a:lnTo>
                    <a:lnTo>
                      <a:pt x="106" y="329"/>
                    </a:lnTo>
                    <a:lnTo>
                      <a:pt x="107" y="329"/>
                    </a:lnTo>
                    <a:lnTo>
                      <a:pt x="109" y="34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6" name="Freeform 286"/>
              <p:cNvSpPr>
                <a:spLocks/>
              </p:cNvSpPr>
              <p:nvPr/>
            </p:nvSpPr>
            <p:spPr bwMode="auto">
              <a:xfrm>
                <a:off x="5242" y="3579"/>
                <a:ext cx="111" cy="59"/>
              </a:xfrm>
              <a:custGeom>
                <a:avLst/>
                <a:gdLst>
                  <a:gd name="T0" fmla="*/ 2 w 111"/>
                  <a:gd name="T1" fmla="*/ 58 h 59"/>
                  <a:gd name="T2" fmla="*/ 5 w 111"/>
                  <a:gd name="T3" fmla="*/ 23 h 59"/>
                  <a:gd name="T4" fmla="*/ 9 w 111"/>
                  <a:gd name="T5" fmla="*/ 35 h 59"/>
                  <a:gd name="T6" fmla="*/ 12 w 111"/>
                  <a:gd name="T7" fmla="*/ 0 h 59"/>
                  <a:gd name="T8" fmla="*/ 16 w 111"/>
                  <a:gd name="T9" fmla="*/ 35 h 59"/>
                  <a:gd name="T10" fmla="*/ 19 w 111"/>
                  <a:gd name="T11" fmla="*/ 58 h 59"/>
                  <a:gd name="T12" fmla="*/ 22 w 111"/>
                  <a:gd name="T13" fmla="*/ 35 h 59"/>
                  <a:gd name="T14" fmla="*/ 26 w 111"/>
                  <a:gd name="T15" fmla="*/ 58 h 59"/>
                  <a:gd name="T16" fmla="*/ 29 w 111"/>
                  <a:gd name="T17" fmla="*/ 35 h 59"/>
                  <a:gd name="T18" fmla="*/ 33 w 111"/>
                  <a:gd name="T19" fmla="*/ 46 h 59"/>
                  <a:gd name="T20" fmla="*/ 36 w 111"/>
                  <a:gd name="T21" fmla="*/ 35 h 59"/>
                  <a:gd name="T22" fmla="*/ 39 w 111"/>
                  <a:gd name="T23" fmla="*/ 46 h 59"/>
                  <a:gd name="T24" fmla="*/ 43 w 111"/>
                  <a:gd name="T25" fmla="*/ 58 h 59"/>
                  <a:gd name="T26" fmla="*/ 47 w 111"/>
                  <a:gd name="T27" fmla="*/ 35 h 59"/>
                  <a:gd name="T28" fmla="*/ 50 w 111"/>
                  <a:gd name="T29" fmla="*/ 35 h 59"/>
                  <a:gd name="T30" fmla="*/ 53 w 111"/>
                  <a:gd name="T31" fmla="*/ 35 h 59"/>
                  <a:gd name="T32" fmla="*/ 57 w 111"/>
                  <a:gd name="T33" fmla="*/ 58 h 59"/>
                  <a:gd name="T34" fmla="*/ 60 w 111"/>
                  <a:gd name="T35" fmla="*/ 58 h 59"/>
                  <a:gd name="T36" fmla="*/ 64 w 111"/>
                  <a:gd name="T37" fmla="*/ 46 h 59"/>
                  <a:gd name="T38" fmla="*/ 67 w 111"/>
                  <a:gd name="T39" fmla="*/ 58 h 59"/>
                  <a:gd name="T40" fmla="*/ 71 w 111"/>
                  <a:gd name="T41" fmla="*/ 58 h 59"/>
                  <a:gd name="T42" fmla="*/ 74 w 111"/>
                  <a:gd name="T43" fmla="*/ 58 h 59"/>
                  <a:gd name="T44" fmla="*/ 77 w 111"/>
                  <a:gd name="T45" fmla="*/ 58 h 59"/>
                  <a:gd name="T46" fmla="*/ 81 w 111"/>
                  <a:gd name="T47" fmla="*/ 58 h 59"/>
                  <a:gd name="T48" fmla="*/ 84 w 111"/>
                  <a:gd name="T49" fmla="*/ 58 h 59"/>
                  <a:gd name="T50" fmla="*/ 88 w 111"/>
                  <a:gd name="T51" fmla="*/ 58 h 59"/>
                  <a:gd name="T52" fmla="*/ 91 w 111"/>
                  <a:gd name="T53" fmla="*/ 58 h 59"/>
                  <a:gd name="T54" fmla="*/ 94 w 111"/>
                  <a:gd name="T55" fmla="*/ 58 h 59"/>
                  <a:gd name="T56" fmla="*/ 98 w 111"/>
                  <a:gd name="T57" fmla="*/ 35 h 59"/>
                  <a:gd name="T58" fmla="*/ 102 w 111"/>
                  <a:gd name="T59" fmla="*/ 58 h 59"/>
                  <a:gd name="T60" fmla="*/ 105 w 111"/>
                  <a:gd name="T61" fmla="*/ 58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35"/>
                    </a:moveTo>
                    <a:lnTo>
                      <a:pt x="2" y="58"/>
                    </a:lnTo>
                    <a:lnTo>
                      <a:pt x="3" y="46"/>
                    </a:lnTo>
                    <a:lnTo>
                      <a:pt x="5" y="23"/>
                    </a:lnTo>
                    <a:lnTo>
                      <a:pt x="7" y="23"/>
                    </a:lnTo>
                    <a:lnTo>
                      <a:pt x="9" y="35"/>
                    </a:lnTo>
                    <a:lnTo>
                      <a:pt x="10" y="23"/>
                    </a:lnTo>
                    <a:lnTo>
                      <a:pt x="12" y="0"/>
                    </a:lnTo>
                    <a:lnTo>
                      <a:pt x="14" y="58"/>
                    </a:lnTo>
                    <a:lnTo>
                      <a:pt x="16" y="35"/>
                    </a:lnTo>
                    <a:lnTo>
                      <a:pt x="17" y="58"/>
                    </a:lnTo>
                    <a:lnTo>
                      <a:pt x="19" y="58"/>
                    </a:lnTo>
                    <a:lnTo>
                      <a:pt x="21" y="23"/>
                    </a:lnTo>
                    <a:lnTo>
                      <a:pt x="22" y="35"/>
                    </a:lnTo>
                    <a:lnTo>
                      <a:pt x="24" y="46"/>
                    </a:lnTo>
                    <a:lnTo>
                      <a:pt x="26" y="58"/>
                    </a:lnTo>
                    <a:lnTo>
                      <a:pt x="27" y="35"/>
                    </a:lnTo>
                    <a:lnTo>
                      <a:pt x="29" y="35"/>
                    </a:lnTo>
                    <a:lnTo>
                      <a:pt x="31" y="58"/>
                    </a:lnTo>
                    <a:lnTo>
                      <a:pt x="33" y="46"/>
                    </a:lnTo>
                    <a:lnTo>
                      <a:pt x="34" y="58"/>
                    </a:lnTo>
                    <a:lnTo>
                      <a:pt x="36" y="35"/>
                    </a:lnTo>
                    <a:lnTo>
                      <a:pt x="38" y="46"/>
                    </a:lnTo>
                    <a:lnTo>
                      <a:pt x="39" y="46"/>
                    </a:lnTo>
                    <a:lnTo>
                      <a:pt x="41" y="46"/>
                    </a:lnTo>
                    <a:lnTo>
                      <a:pt x="43" y="58"/>
                    </a:lnTo>
                    <a:lnTo>
                      <a:pt x="45" y="58"/>
                    </a:lnTo>
                    <a:lnTo>
                      <a:pt x="47" y="35"/>
                    </a:lnTo>
                    <a:lnTo>
                      <a:pt x="48" y="58"/>
                    </a:lnTo>
                    <a:lnTo>
                      <a:pt x="50" y="35"/>
                    </a:lnTo>
                    <a:lnTo>
                      <a:pt x="52" y="58"/>
                    </a:lnTo>
                    <a:lnTo>
                      <a:pt x="53" y="35"/>
                    </a:lnTo>
                    <a:lnTo>
                      <a:pt x="55" y="58"/>
                    </a:lnTo>
                    <a:lnTo>
                      <a:pt x="57" y="58"/>
                    </a:lnTo>
                    <a:lnTo>
                      <a:pt x="58" y="58"/>
                    </a:lnTo>
                    <a:lnTo>
                      <a:pt x="60" y="58"/>
                    </a:lnTo>
                    <a:lnTo>
                      <a:pt x="62" y="46"/>
                    </a:lnTo>
                    <a:lnTo>
                      <a:pt x="64" y="46"/>
                    </a:lnTo>
                    <a:lnTo>
                      <a:pt x="65" y="58"/>
                    </a:lnTo>
                    <a:lnTo>
                      <a:pt x="67" y="58"/>
                    </a:lnTo>
                    <a:lnTo>
                      <a:pt x="69" y="58"/>
                    </a:lnTo>
                    <a:lnTo>
                      <a:pt x="71" y="58"/>
                    </a:lnTo>
                    <a:lnTo>
                      <a:pt x="72" y="58"/>
                    </a:lnTo>
                    <a:lnTo>
                      <a:pt x="74" y="58"/>
                    </a:lnTo>
                    <a:lnTo>
                      <a:pt x="76" y="58"/>
                    </a:lnTo>
                    <a:lnTo>
                      <a:pt x="77" y="58"/>
                    </a:lnTo>
                    <a:lnTo>
                      <a:pt x="79" y="58"/>
                    </a:lnTo>
                    <a:lnTo>
                      <a:pt x="81" y="58"/>
                    </a:lnTo>
                    <a:lnTo>
                      <a:pt x="82" y="58"/>
                    </a:lnTo>
                    <a:lnTo>
                      <a:pt x="84" y="58"/>
                    </a:lnTo>
                    <a:lnTo>
                      <a:pt x="86" y="58"/>
                    </a:lnTo>
                    <a:lnTo>
                      <a:pt x="88" y="58"/>
                    </a:lnTo>
                    <a:lnTo>
                      <a:pt x="89" y="58"/>
                    </a:lnTo>
                    <a:lnTo>
                      <a:pt x="91" y="58"/>
                    </a:lnTo>
                    <a:lnTo>
                      <a:pt x="93" y="58"/>
                    </a:lnTo>
                    <a:lnTo>
                      <a:pt x="94" y="58"/>
                    </a:lnTo>
                    <a:lnTo>
                      <a:pt x="96" y="58"/>
                    </a:lnTo>
                    <a:lnTo>
                      <a:pt x="98" y="35"/>
                    </a:lnTo>
                    <a:lnTo>
                      <a:pt x="100" y="58"/>
                    </a:lnTo>
                    <a:lnTo>
                      <a:pt x="102" y="58"/>
                    </a:lnTo>
                    <a:lnTo>
                      <a:pt x="103" y="58"/>
                    </a:lnTo>
                    <a:lnTo>
                      <a:pt x="105" y="58"/>
                    </a:lnTo>
                    <a:lnTo>
                      <a:pt x="107" y="46"/>
                    </a:lnTo>
                    <a:lnTo>
                      <a:pt x="108" y="58"/>
                    </a:lnTo>
                    <a:lnTo>
                      <a:pt x="110" y="58"/>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7" name="Freeform 287"/>
              <p:cNvSpPr>
                <a:spLocks/>
              </p:cNvSpPr>
              <p:nvPr/>
            </p:nvSpPr>
            <p:spPr bwMode="auto">
              <a:xfrm>
                <a:off x="5352" y="3625"/>
                <a:ext cx="112" cy="13"/>
              </a:xfrm>
              <a:custGeom>
                <a:avLst/>
                <a:gdLst>
                  <a:gd name="T0" fmla="*/ 2 w 112"/>
                  <a:gd name="T1" fmla="*/ 12 h 13"/>
                  <a:gd name="T2" fmla="*/ 5 w 112"/>
                  <a:gd name="T3" fmla="*/ 12 h 13"/>
                  <a:gd name="T4" fmla="*/ 8 w 112"/>
                  <a:gd name="T5" fmla="*/ 12 h 13"/>
                  <a:gd name="T6" fmla="*/ 12 w 112"/>
                  <a:gd name="T7" fmla="*/ 12 h 13"/>
                  <a:gd name="T8" fmla="*/ 16 w 112"/>
                  <a:gd name="T9" fmla="*/ 12 h 13"/>
                  <a:gd name="T10" fmla="*/ 19 w 112"/>
                  <a:gd name="T11" fmla="*/ 12 h 13"/>
                  <a:gd name="T12" fmla="*/ 22 w 112"/>
                  <a:gd name="T13" fmla="*/ 12 h 13"/>
                  <a:gd name="T14" fmla="*/ 26 w 112"/>
                  <a:gd name="T15" fmla="*/ 12 h 13"/>
                  <a:gd name="T16" fmla="*/ 30 w 112"/>
                  <a:gd name="T17" fmla="*/ 12 h 13"/>
                  <a:gd name="T18" fmla="*/ 33 w 112"/>
                  <a:gd name="T19" fmla="*/ 12 h 13"/>
                  <a:gd name="T20" fmla="*/ 36 w 112"/>
                  <a:gd name="T21" fmla="*/ 12 h 13"/>
                  <a:gd name="T22" fmla="*/ 40 w 112"/>
                  <a:gd name="T23" fmla="*/ 12 h 13"/>
                  <a:gd name="T24" fmla="*/ 43 w 112"/>
                  <a:gd name="T25" fmla="*/ 12 h 13"/>
                  <a:gd name="T26" fmla="*/ 47 w 112"/>
                  <a:gd name="T27" fmla="*/ 12 h 13"/>
                  <a:gd name="T28" fmla="*/ 50 w 112"/>
                  <a:gd name="T29" fmla="*/ 12 h 13"/>
                  <a:gd name="T30" fmla="*/ 54 w 112"/>
                  <a:gd name="T31" fmla="*/ 12 h 13"/>
                  <a:gd name="T32" fmla="*/ 57 w 112"/>
                  <a:gd name="T33" fmla="*/ 12 h 13"/>
                  <a:gd name="T34" fmla="*/ 61 w 112"/>
                  <a:gd name="T35" fmla="*/ 12 h 13"/>
                  <a:gd name="T36" fmla="*/ 64 w 112"/>
                  <a:gd name="T37" fmla="*/ 12 h 13"/>
                  <a:gd name="T38" fmla="*/ 67 w 112"/>
                  <a:gd name="T39" fmla="*/ 12 h 13"/>
                  <a:gd name="T40" fmla="*/ 71 w 112"/>
                  <a:gd name="T41" fmla="*/ 12 h 13"/>
                  <a:gd name="T42" fmla="*/ 75 w 112"/>
                  <a:gd name="T43" fmla="*/ 12 h 13"/>
                  <a:gd name="T44" fmla="*/ 78 w 112"/>
                  <a:gd name="T45" fmla="*/ 12 h 13"/>
                  <a:gd name="T46" fmla="*/ 81 w 112"/>
                  <a:gd name="T47" fmla="*/ 12 h 13"/>
                  <a:gd name="T48" fmla="*/ 85 w 112"/>
                  <a:gd name="T49" fmla="*/ 12 h 13"/>
                  <a:gd name="T50" fmla="*/ 89 w 112"/>
                  <a:gd name="T51" fmla="*/ 12 h 13"/>
                  <a:gd name="T52" fmla="*/ 92 w 112"/>
                  <a:gd name="T53" fmla="*/ 12 h 13"/>
                  <a:gd name="T54" fmla="*/ 95 w 112"/>
                  <a:gd name="T55" fmla="*/ 12 h 13"/>
                  <a:gd name="T56" fmla="*/ 99 w 112"/>
                  <a:gd name="T57" fmla="*/ 12 h 13"/>
                  <a:gd name="T58" fmla="*/ 102 w 112"/>
                  <a:gd name="T59" fmla="*/ 12 h 13"/>
                  <a:gd name="T60" fmla="*/ 105 w 112"/>
                  <a:gd name="T61" fmla="*/ 12 h 13"/>
                  <a:gd name="T62" fmla="*/ 109 w 112"/>
                  <a:gd name="T63" fmla="*/ 12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13">
                    <a:moveTo>
                      <a:pt x="0" y="12"/>
                    </a:moveTo>
                    <a:lnTo>
                      <a:pt x="2" y="12"/>
                    </a:lnTo>
                    <a:lnTo>
                      <a:pt x="3" y="12"/>
                    </a:lnTo>
                    <a:lnTo>
                      <a:pt x="5" y="12"/>
                    </a:lnTo>
                    <a:lnTo>
                      <a:pt x="7" y="12"/>
                    </a:lnTo>
                    <a:lnTo>
                      <a:pt x="8" y="12"/>
                    </a:lnTo>
                    <a:lnTo>
                      <a:pt x="10" y="12"/>
                    </a:lnTo>
                    <a:lnTo>
                      <a:pt x="12" y="12"/>
                    </a:lnTo>
                    <a:lnTo>
                      <a:pt x="14" y="0"/>
                    </a:lnTo>
                    <a:lnTo>
                      <a:pt x="16" y="12"/>
                    </a:lnTo>
                    <a:lnTo>
                      <a:pt x="17" y="12"/>
                    </a:lnTo>
                    <a:lnTo>
                      <a:pt x="19" y="12"/>
                    </a:lnTo>
                    <a:lnTo>
                      <a:pt x="21" y="12"/>
                    </a:lnTo>
                    <a:lnTo>
                      <a:pt x="22" y="12"/>
                    </a:lnTo>
                    <a:lnTo>
                      <a:pt x="24" y="0"/>
                    </a:lnTo>
                    <a:lnTo>
                      <a:pt x="26" y="12"/>
                    </a:lnTo>
                    <a:lnTo>
                      <a:pt x="28" y="12"/>
                    </a:lnTo>
                    <a:lnTo>
                      <a:pt x="30" y="12"/>
                    </a:lnTo>
                    <a:lnTo>
                      <a:pt x="31" y="12"/>
                    </a:lnTo>
                    <a:lnTo>
                      <a:pt x="33" y="12"/>
                    </a:lnTo>
                    <a:lnTo>
                      <a:pt x="35" y="12"/>
                    </a:lnTo>
                    <a:lnTo>
                      <a:pt x="36" y="12"/>
                    </a:lnTo>
                    <a:lnTo>
                      <a:pt x="38" y="12"/>
                    </a:lnTo>
                    <a:lnTo>
                      <a:pt x="40" y="12"/>
                    </a:lnTo>
                    <a:lnTo>
                      <a:pt x="42" y="12"/>
                    </a:lnTo>
                    <a:lnTo>
                      <a:pt x="43" y="12"/>
                    </a:lnTo>
                    <a:lnTo>
                      <a:pt x="45" y="12"/>
                    </a:lnTo>
                    <a:lnTo>
                      <a:pt x="47" y="12"/>
                    </a:lnTo>
                    <a:lnTo>
                      <a:pt x="49" y="12"/>
                    </a:lnTo>
                    <a:lnTo>
                      <a:pt x="50" y="12"/>
                    </a:lnTo>
                    <a:lnTo>
                      <a:pt x="52" y="12"/>
                    </a:lnTo>
                    <a:lnTo>
                      <a:pt x="54" y="12"/>
                    </a:lnTo>
                    <a:lnTo>
                      <a:pt x="56" y="12"/>
                    </a:lnTo>
                    <a:lnTo>
                      <a:pt x="57" y="12"/>
                    </a:lnTo>
                    <a:lnTo>
                      <a:pt x="59" y="12"/>
                    </a:lnTo>
                    <a:lnTo>
                      <a:pt x="61" y="12"/>
                    </a:lnTo>
                    <a:lnTo>
                      <a:pt x="62" y="12"/>
                    </a:lnTo>
                    <a:lnTo>
                      <a:pt x="64" y="12"/>
                    </a:lnTo>
                    <a:lnTo>
                      <a:pt x="66" y="12"/>
                    </a:lnTo>
                    <a:lnTo>
                      <a:pt x="67" y="12"/>
                    </a:lnTo>
                    <a:lnTo>
                      <a:pt x="69" y="12"/>
                    </a:lnTo>
                    <a:lnTo>
                      <a:pt x="71" y="12"/>
                    </a:lnTo>
                    <a:lnTo>
                      <a:pt x="73" y="12"/>
                    </a:lnTo>
                    <a:lnTo>
                      <a:pt x="75" y="12"/>
                    </a:lnTo>
                    <a:lnTo>
                      <a:pt x="76" y="12"/>
                    </a:lnTo>
                    <a:lnTo>
                      <a:pt x="78" y="12"/>
                    </a:lnTo>
                    <a:lnTo>
                      <a:pt x="80" y="12"/>
                    </a:lnTo>
                    <a:lnTo>
                      <a:pt x="81" y="12"/>
                    </a:lnTo>
                    <a:lnTo>
                      <a:pt x="83" y="12"/>
                    </a:lnTo>
                    <a:lnTo>
                      <a:pt x="85" y="12"/>
                    </a:lnTo>
                    <a:lnTo>
                      <a:pt x="87" y="12"/>
                    </a:lnTo>
                    <a:lnTo>
                      <a:pt x="89" y="12"/>
                    </a:lnTo>
                    <a:lnTo>
                      <a:pt x="90" y="12"/>
                    </a:lnTo>
                    <a:lnTo>
                      <a:pt x="92" y="12"/>
                    </a:lnTo>
                    <a:lnTo>
                      <a:pt x="94" y="12"/>
                    </a:lnTo>
                    <a:lnTo>
                      <a:pt x="95" y="12"/>
                    </a:lnTo>
                    <a:lnTo>
                      <a:pt x="97" y="12"/>
                    </a:lnTo>
                    <a:lnTo>
                      <a:pt x="99" y="12"/>
                    </a:lnTo>
                    <a:lnTo>
                      <a:pt x="100" y="12"/>
                    </a:lnTo>
                    <a:lnTo>
                      <a:pt x="102" y="12"/>
                    </a:lnTo>
                    <a:lnTo>
                      <a:pt x="104" y="12"/>
                    </a:lnTo>
                    <a:lnTo>
                      <a:pt x="105" y="12"/>
                    </a:lnTo>
                    <a:lnTo>
                      <a:pt x="108" y="12"/>
                    </a:lnTo>
                    <a:lnTo>
                      <a:pt x="109" y="12"/>
                    </a:lnTo>
                    <a:lnTo>
                      <a:pt x="111"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8" name="Freeform 288"/>
              <p:cNvSpPr>
                <a:spLocks/>
              </p:cNvSpPr>
              <p:nvPr/>
            </p:nvSpPr>
            <p:spPr bwMode="auto">
              <a:xfrm>
                <a:off x="5463" y="3637"/>
                <a:ext cx="111" cy="1"/>
              </a:xfrm>
              <a:custGeom>
                <a:avLst/>
                <a:gdLst>
                  <a:gd name="T0" fmla="*/ 2 w 111"/>
                  <a:gd name="T1" fmla="*/ 0 h 1"/>
                  <a:gd name="T2" fmla="*/ 5 w 111"/>
                  <a:gd name="T3" fmla="*/ 0 h 1"/>
                  <a:gd name="T4" fmla="*/ 8 w 111"/>
                  <a:gd name="T5" fmla="*/ 0 h 1"/>
                  <a:gd name="T6" fmla="*/ 12 w 111"/>
                  <a:gd name="T7" fmla="*/ 0 h 1"/>
                  <a:gd name="T8" fmla="*/ 16 w 111"/>
                  <a:gd name="T9" fmla="*/ 0 h 1"/>
                  <a:gd name="T10" fmla="*/ 19 w 111"/>
                  <a:gd name="T11" fmla="*/ 0 h 1"/>
                  <a:gd name="T12" fmla="*/ 22 w 111"/>
                  <a:gd name="T13" fmla="*/ 0 h 1"/>
                  <a:gd name="T14" fmla="*/ 26 w 111"/>
                  <a:gd name="T15" fmla="*/ 0 h 1"/>
                  <a:gd name="T16" fmla="*/ 29 w 111"/>
                  <a:gd name="T17" fmla="*/ 0 h 1"/>
                  <a:gd name="T18" fmla="*/ 33 w 111"/>
                  <a:gd name="T19" fmla="*/ 0 h 1"/>
                  <a:gd name="T20" fmla="*/ 36 w 111"/>
                  <a:gd name="T21" fmla="*/ 0 h 1"/>
                  <a:gd name="T22" fmla="*/ 39 w 111"/>
                  <a:gd name="T23" fmla="*/ 0 h 1"/>
                  <a:gd name="T24" fmla="*/ 43 w 111"/>
                  <a:gd name="T25" fmla="*/ 0 h 1"/>
                  <a:gd name="T26" fmla="*/ 46 w 111"/>
                  <a:gd name="T27" fmla="*/ 0 h 1"/>
                  <a:gd name="T28" fmla="*/ 50 w 111"/>
                  <a:gd name="T29" fmla="*/ 0 h 1"/>
                  <a:gd name="T30" fmla="*/ 53 w 111"/>
                  <a:gd name="T31" fmla="*/ 0 h 1"/>
                  <a:gd name="T32" fmla="*/ 57 w 111"/>
                  <a:gd name="T33" fmla="*/ 0 h 1"/>
                  <a:gd name="T34" fmla="*/ 60 w 111"/>
                  <a:gd name="T35" fmla="*/ 0 h 1"/>
                  <a:gd name="T36" fmla="*/ 63 w 111"/>
                  <a:gd name="T37" fmla="*/ 0 h 1"/>
                  <a:gd name="T38" fmla="*/ 67 w 111"/>
                  <a:gd name="T39" fmla="*/ 0 h 1"/>
                  <a:gd name="T40" fmla="*/ 71 w 111"/>
                  <a:gd name="T41" fmla="*/ 0 h 1"/>
                  <a:gd name="T42" fmla="*/ 74 w 111"/>
                  <a:gd name="T43" fmla="*/ 0 h 1"/>
                  <a:gd name="T44" fmla="*/ 77 w 111"/>
                  <a:gd name="T45" fmla="*/ 0 h 1"/>
                  <a:gd name="T46" fmla="*/ 81 w 111"/>
                  <a:gd name="T47" fmla="*/ 0 h 1"/>
                  <a:gd name="T48" fmla="*/ 84 w 111"/>
                  <a:gd name="T49" fmla="*/ 0 h 1"/>
                  <a:gd name="T50" fmla="*/ 88 w 111"/>
                  <a:gd name="T51" fmla="*/ 0 h 1"/>
                  <a:gd name="T52" fmla="*/ 91 w 111"/>
                  <a:gd name="T53" fmla="*/ 0 h 1"/>
                  <a:gd name="T54" fmla="*/ 94 w 111"/>
                  <a:gd name="T55" fmla="*/ 0 h 1"/>
                  <a:gd name="T56" fmla="*/ 98 w 111"/>
                  <a:gd name="T57" fmla="*/ 0 h 1"/>
                  <a:gd name="T58" fmla="*/ 101 w 111"/>
                  <a:gd name="T59" fmla="*/ 0 h 1"/>
                  <a:gd name="T60" fmla="*/ 105 w 111"/>
                  <a:gd name="T61" fmla="*/ 0 h 1"/>
                  <a:gd name="T62" fmla="*/ 108 w 111"/>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
                    <a:moveTo>
                      <a:pt x="0" y="0"/>
                    </a:moveTo>
                    <a:lnTo>
                      <a:pt x="2" y="0"/>
                    </a:lnTo>
                    <a:lnTo>
                      <a:pt x="3" y="0"/>
                    </a:lnTo>
                    <a:lnTo>
                      <a:pt x="5" y="0"/>
                    </a:lnTo>
                    <a:lnTo>
                      <a:pt x="7" y="0"/>
                    </a:lnTo>
                    <a:lnTo>
                      <a:pt x="8" y="0"/>
                    </a:lnTo>
                    <a:lnTo>
                      <a:pt x="10" y="0"/>
                    </a:lnTo>
                    <a:lnTo>
                      <a:pt x="12" y="0"/>
                    </a:lnTo>
                    <a:lnTo>
                      <a:pt x="13" y="0"/>
                    </a:lnTo>
                    <a:lnTo>
                      <a:pt x="16" y="0"/>
                    </a:lnTo>
                    <a:lnTo>
                      <a:pt x="17" y="0"/>
                    </a:lnTo>
                    <a:lnTo>
                      <a:pt x="19" y="0"/>
                    </a:lnTo>
                    <a:lnTo>
                      <a:pt x="21" y="0"/>
                    </a:lnTo>
                    <a:lnTo>
                      <a:pt x="22" y="0"/>
                    </a:lnTo>
                    <a:lnTo>
                      <a:pt x="24" y="0"/>
                    </a:lnTo>
                    <a:lnTo>
                      <a:pt x="26" y="0"/>
                    </a:lnTo>
                    <a:lnTo>
                      <a:pt x="27" y="0"/>
                    </a:lnTo>
                    <a:lnTo>
                      <a:pt x="29" y="0"/>
                    </a:lnTo>
                    <a:lnTo>
                      <a:pt x="31" y="0"/>
                    </a:lnTo>
                    <a:lnTo>
                      <a:pt x="33" y="0"/>
                    </a:lnTo>
                    <a:lnTo>
                      <a:pt x="34" y="0"/>
                    </a:lnTo>
                    <a:lnTo>
                      <a:pt x="36" y="0"/>
                    </a:lnTo>
                    <a:lnTo>
                      <a:pt x="38" y="0"/>
                    </a:lnTo>
                    <a:lnTo>
                      <a:pt x="39" y="0"/>
                    </a:lnTo>
                    <a:lnTo>
                      <a:pt x="41" y="0"/>
                    </a:lnTo>
                    <a:lnTo>
                      <a:pt x="43" y="0"/>
                    </a:lnTo>
                    <a:lnTo>
                      <a:pt x="45" y="0"/>
                    </a:lnTo>
                    <a:lnTo>
                      <a:pt x="46" y="0"/>
                    </a:lnTo>
                    <a:lnTo>
                      <a:pt x="48" y="0"/>
                    </a:lnTo>
                    <a:lnTo>
                      <a:pt x="50" y="0"/>
                    </a:lnTo>
                    <a:lnTo>
                      <a:pt x="51" y="0"/>
                    </a:lnTo>
                    <a:lnTo>
                      <a:pt x="53" y="0"/>
                    </a:lnTo>
                    <a:lnTo>
                      <a:pt x="55" y="0"/>
                    </a:lnTo>
                    <a:lnTo>
                      <a:pt x="57" y="0"/>
                    </a:lnTo>
                    <a:lnTo>
                      <a:pt x="58" y="0"/>
                    </a:lnTo>
                    <a:lnTo>
                      <a:pt x="60" y="0"/>
                    </a:lnTo>
                    <a:lnTo>
                      <a:pt x="62" y="0"/>
                    </a:lnTo>
                    <a:lnTo>
                      <a:pt x="63" y="0"/>
                    </a:lnTo>
                    <a:lnTo>
                      <a:pt x="65" y="0"/>
                    </a:lnTo>
                    <a:lnTo>
                      <a:pt x="67" y="0"/>
                    </a:lnTo>
                    <a:lnTo>
                      <a:pt x="69" y="0"/>
                    </a:lnTo>
                    <a:lnTo>
                      <a:pt x="71" y="0"/>
                    </a:lnTo>
                    <a:lnTo>
                      <a:pt x="72" y="0"/>
                    </a:lnTo>
                    <a:lnTo>
                      <a:pt x="74" y="0"/>
                    </a:lnTo>
                    <a:lnTo>
                      <a:pt x="76" y="0"/>
                    </a:lnTo>
                    <a:lnTo>
                      <a:pt x="77" y="0"/>
                    </a:lnTo>
                    <a:lnTo>
                      <a:pt x="79" y="0"/>
                    </a:lnTo>
                    <a:lnTo>
                      <a:pt x="81" y="0"/>
                    </a:lnTo>
                    <a:lnTo>
                      <a:pt x="82" y="0"/>
                    </a:lnTo>
                    <a:lnTo>
                      <a:pt x="84" y="0"/>
                    </a:lnTo>
                    <a:lnTo>
                      <a:pt x="86" y="0"/>
                    </a:lnTo>
                    <a:lnTo>
                      <a:pt x="88" y="0"/>
                    </a:lnTo>
                    <a:lnTo>
                      <a:pt x="89" y="0"/>
                    </a:lnTo>
                    <a:lnTo>
                      <a:pt x="91" y="0"/>
                    </a:lnTo>
                    <a:lnTo>
                      <a:pt x="93" y="0"/>
                    </a:lnTo>
                    <a:lnTo>
                      <a:pt x="94" y="0"/>
                    </a:lnTo>
                    <a:lnTo>
                      <a:pt x="96" y="0"/>
                    </a:lnTo>
                    <a:lnTo>
                      <a:pt x="98" y="0"/>
                    </a:lnTo>
                    <a:lnTo>
                      <a:pt x="100" y="0"/>
                    </a:lnTo>
                    <a:lnTo>
                      <a:pt x="101" y="0"/>
                    </a:lnTo>
                    <a:lnTo>
                      <a:pt x="103" y="0"/>
                    </a:lnTo>
                    <a:lnTo>
                      <a:pt x="105" y="0"/>
                    </a:lnTo>
                    <a:lnTo>
                      <a:pt x="106" y="0"/>
                    </a:lnTo>
                    <a:lnTo>
                      <a:pt x="108" y="0"/>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5069" name="Rectangle 289"/>
            <p:cNvSpPr>
              <a:spLocks noChangeArrowheads="1"/>
            </p:cNvSpPr>
            <p:nvPr/>
          </p:nvSpPr>
          <p:spPr bwMode="auto">
            <a:xfrm>
              <a:off x="4088" y="3577"/>
              <a:ext cx="11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0</a:t>
              </a:r>
            </a:p>
          </p:txBody>
        </p:sp>
        <p:sp>
          <p:nvSpPr>
            <p:cNvPr id="85070" name="Rectangle 290"/>
            <p:cNvSpPr>
              <a:spLocks noChangeArrowheads="1"/>
            </p:cNvSpPr>
            <p:nvPr/>
          </p:nvSpPr>
          <p:spPr bwMode="auto">
            <a:xfrm>
              <a:off x="4072" y="3375"/>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20</a:t>
              </a:r>
            </a:p>
          </p:txBody>
        </p:sp>
        <p:sp>
          <p:nvSpPr>
            <p:cNvPr id="85071" name="Rectangle 291"/>
            <p:cNvSpPr>
              <a:spLocks noChangeArrowheads="1"/>
            </p:cNvSpPr>
            <p:nvPr/>
          </p:nvSpPr>
          <p:spPr bwMode="auto">
            <a:xfrm>
              <a:off x="4072" y="3153"/>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40</a:t>
              </a:r>
            </a:p>
          </p:txBody>
        </p:sp>
        <p:sp>
          <p:nvSpPr>
            <p:cNvPr id="85072" name="Rectangle 292"/>
            <p:cNvSpPr>
              <a:spLocks noChangeArrowheads="1"/>
            </p:cNvSpPr>
            <p:nvPr/>
          </p:nvSpPr>
          <p:spPr bwMode="auto">
            <a:xfrm>
              <a:off x="4072" y="2931"/>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60</a:t>
              </a:r>
            </a:p>
          </p:txBody>
        </p:sp>
        <p:sp>
          <p:nvSpPr>
            <p:cNvPr id="85073" name="Rectangle 293"/>
            <p:cNvSpPr>
              <a:spLocks noChangeArrowheads="1"/>
            </p:cNvSpPr>
            <p:nvPr/>
          </p:nvSpPr>
          <p:spPr bwMode="auto">
            <a:xfrm rot="-5400000">
              <a:off x="3765" y="3121"/>
              <a:ext cx="573"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100" b="1">
                  <a:solidFill>
                    <a:schemeClr val="tx2"/>
                  </a:solidFill>
                </a:rPr>
                <a:t>counts</a:t>
              </a:r>
            </a:p>
          </p:txBody>
        </p:sp>
        <p:sp>
          <p:nvSpPr>
            <p:cNvPr id="85074" name="Rectangle 294"/>
            <p:cNvSpPr>
              <a:spLocks noChangeArrowheads="1"/>
            </p:cNvSpPr>
            <p:nvPr/>
          </p:nvSpPr>
          <p:spPr bwMode="auto">
            <a:xfrm>
              <a:off x="5029" y="2823"/>
              <a:ext cx="8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a:latin typeface="Times New Roman" pitchFamily="18" charset="0"/>
                </a:rPr>
                <a:t>PMA-stimulated PMN</a:t>
              </a:r>
            </a:p>
          </p:txBody>
        </p:sp>
        <p:sp>
          <p:nvSpPr>
            <p:cNvPr id="85075" name="Line 295"/>
            <p:cNvSpPr>
              <a:spLocks noChangeShapeType="1"/>
            </p:cNvSpPr>
            <p:nvPr/>
          </p:nvSpPr>
          <p:spPr bwMode="auto">
            <a:xfrm flipH="1">
              <a:off x="5149" y="2987"/>
              <a:ext cx="176" cy="22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6" name="Rectangle 296"/>
            <p:cNvSpPr>
              <a:spLocks noChangeArrowheads="1"/>
            </p:cNvSpPr>
            <p:nvPr/>
          </p:nvSpPr>
          <p:spPr bwMode="auto">
            <a:xfrm>
              <a:off x="4184" y="2846"/>
              <a:ext cx="35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a:latin typeface="Times New Roman" pitchFamily="18" charset="0"/>
                </a:rPr>
                <a:t>Control</a:t>
              </a:r>
            </a:p>
          </p:txBody>
        </p:sp>
        <p:sp>
          <p:nvSpPr>
            <p:cNvPr id="85077" name="Line 297"/>
            <p:cNvSpPr>
              <a:spLocks noChangeShapeType="1"/>
            </p:cNvSpPr>
            <p:nvPr/>
          </p:nvSpPr>
          <p:spPr bwMode="auto">
            <a:xfrm>
              <a:off x="4387" y="2970"/>
              <a:ext cx="112" cy="27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8" name="Rectangle 298"/>
            <p:cNvSpPr>
              <a:spLocks noChangeArrowheads="1"/>
            </p:cNvSpPr>
            <p:nvPr/>
          </p:nvSpPr>
          <p:spPr bwMode="auto">
            <a:xfrm>
              <a:off x="4081" y="2739"/>
              <a:ext cx="137"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80</a:t>
              </a:r>
            </a:p>
          </p:txBody>
        </p:sp>
      </p:grpSp>
      <p:sp>
        <p:nvSpPr>
          <p:cNvPr id="85015" name="Freeform 299"/>
          <p:cNvSpPr>
            <a:spLocks/>
          </p:cNvSpPr>
          <p:nvPr/>
        </p:nvSpPr>
        <p:spPr bwMode="auto">
          <a:xfrm>
            <a:off x="5530850" y="4119563"/>
            <a:ext cx="1519238" cy="762000"/>
          </a:xfrm>
          <a:custGeom>
            <a:avLst/>
            <a:gdLst>
              <a:gd name="T0" fmla="*/ 2147483647 w 1043"/>
              <a:gd name="T1" fmla="*/ 2147483647 h 461"/>
              <a:gd name="T2" fmla="*/ 0 w 1043"/>
              <a:gd name="T3" fmla="*/ 2147483647 h 461"/>
              <a:gd name="T4" fmla="*/ 2147483647 w 1043"/>
              <a:gd name="T5" fmla="*/ 2147483647 h 461"/>
              <a:gd name="T6" fmla="*/ 2147483647 w 1043"/>
              <a:gd name="T7" fmla="*/ 2147483647 h 461"/>
              <a:gd name="T8" fmla="*/ 2147483647 w 1043"/>
              <a:gd name="T9" fmla="*/ 2147483647 h 461"/>
              <a:gd name="T10" fmla="*/ 2147483647 w 1043"/>
              <a:gd name="T11" fmla="*/ 2147483647 h 461"/>
              <a:gd name="T12" fmla="*/ 2147483647 w 1043"/>
              <a:gd name="T13" fmla="*/ 2147483647 h 461"/>
              <a:gd name="T14" fmla="*/ 2147483647 w 1043"/>
              <a:gd name="T15" fmla="*/ 2147483647 h 461"/>
              <a:gd name="T16" fmla="*/ 2147483647 w 1043"/>
              <a:gd name="T17" fmla="*/ 2147483647 h 461"/>
              <a:gd name="T18" fmla="*/ 2147483647 w 1043"/>
              <a:gd name="T19" fmla="*/ 2147483647 h 461"/>
              <a:gd name="T20" fmla="*/ 2147483647 w 1043"/>
              <a:gd name="T21" fmla="*/ 2147483647 h 461"/>
              <a:gd name="T22" fmla="*/ 2147483647 w 1043"/>
              <a:gd name="T23" fmla="*/ 2147483647 h 461"/>
              <a:gd name="T24" fmla="*/ 2147483647 w 1043"/>
              <a:gd name="T25" fmla="*/ 2147483647 h 461"/>
              <a:gd name="T26" fmla="*/ 2147483647 w 1043"/>
              <a:gd name="T27" fmla="*/ 2147483647 h 461"/>
              <a:gd name="T28" fmla="*/ 2147483647 w 1043"/>
              <a:gd name="T29" fmla="*/ 0 h 461"/>
              <a:gd name="T30" fmla="*/ 2147483647 w 1043"/>
              <a:gd name="T31" fmla="*/ 0 h 461"/>
              <a:gd name="T32" fmla="*/ 2147483647 w 1043"/>
              <a:gd name="T33" fmla="*/ 0 h 461"/>
              <a:gd name="T34" fmla="*/ 2147483647 w 1043"/>
              <a:gd name="T35" fmla="*/ 0 h 461"/>
              <a:gd name="T36" fmla="*/ 2147483647 w 1043"/>
              <a:gd name="T37" fmla="*/ 0 h 461"/>
              <a:gd name="T38" fmla="*/ 2147483647 w 1043"/>
              <a:gd name="T39" fmla="*/ 0 h 461"/>
              <a:gd name="T40" fmla="*/ 2147483647 w 1043"/>
              <a:gd name="T41" fmla="*/ 0 h 461"/>
              <a:gd name="T42" fmla="*/ 2147483647 w 1043"/>
              <a:gd name="T43" fmla="*/ 0 h 461"/>
              <a:gd name="T44" fmla="*/ 2147483647 w 1043"/>
              <a:gd name="T45" fmla="*/ 0 h 461"/>
              <a:gd name="T46" fmla="*/ 2147483647 w 1043"/>
              <a:gd name="T47" fmla="*/ 0 h 461"/>
              <a:gd name="T48" fmla="*/ 2147483647 w 1043"/>
              <a:gd name="T49" fmla="*/ 0 h 461"/>
              <a:gd name="T50" fmla="*/ 2147483647 w 1043"/>
              <a:gd name="T51" fmla="*/ 2147483647 h 461"/>
              <a:gd name="T52" fmla="*/ 2147483647 w 1043"/>
              <a:gd name="T53" fmla="*/ 2147483647 h 461"/>
              <a:gd name="T54" fmla="*/ 2147483647 w 1043"/>
              <a:gd name="T55" fmla="*/ 2147483647 h 461"/>
              <a:gd name="T56" fmla="*/ 2147483647 w 1043"/>
              <a:gd name="T57" fmla="*/ 2147483647 h 461"/>
              <a:gd name="T58" fmla="*/ 2147483647 w 1043"/>
              <a:gd name="T59" fmla="*/ 2147483647 h 461"/>
              <a:gd name="T60" fmla="*/ 2147483647 w 1043"/>
              <a:gd name="T61" fmla="*/ 2147483647 h 461"/>
              <a:gd name="T62" fmla="*/ 2147483647 w 1043"/>
              <a:gd name="T63" fmla="*/ 2147483647 h 461"/>
              <a:gd name="T64" fmla="*/ 2147483647 w 1043"/>
              <a:gd name="T65" fmla="*/ 2147483647 h 461"/>
              <a:gd name="T66" fmla="*/ 2147483647 w 1043"/>
              <a:gd name="T67" fmla="*/ 2147483647 h 461"/>
              <a:gd name="T68" fmla="*/ 2147483647 w 1043"/>
              <a:gd name="T69" fmla="*/ 2147483647 h 461"/>
              <a:gd name="T70" fmla="*/ 2147483647 w 1043"/>
              <a:gd name="T71" fmla="*/ 2147483647 h 461"/>
              <a:gd name="T72" fmla="*/ 2147483647 w 1043"/>
              <a:gd name="T73" fmla="*/ 2147483647 h 461"/>
              <a:gd name="T74" fmla="*/ 2147483647 w 1043"/>
              <a:gd name="T75" fmla="*/ 2147483647 h 461"/>
              <a:gd name="T76" fmla="*/ 2147483647 w 1043"/>
              <a:gd name="T77" fmla="*/ 2147483647 h 461"/>
              <a:gd name="T78" fmla="*/ 2147483647 w 1043"/>
              <a:gd name="T79" fmla="*/ 2147483647 h 461"/>
              <a:gd name="T80" fmla="*/ 2147483647 w 1043"/>
              <a:gd name="T81" fmla="*/ 2147483647 h 461"/>
              <a:gd name="T82" fmla="*/ 2147483647 w 1043"/>
              <a:gd name="T83" fmla="*/ 2147483647 h 461"/>
              <a:gd name="T84" fmla="*/ 2147483647 w 1043"/>
              <a:gd name="T85" fmla="*/ 2147483647 h 461"/>
              <a:gd name="T86" fmla="*/ 2147483647 w 1043"/>
              <a:gd name="T87" fmla="*/ 2147483647 h 461"/>
              <a:gd name="T88" fmla="*/ 2147483647 w 1043"/>
              <a:gd name="T89" fmla="*/ 2147483647 h 461"/>
              <a:gd name="T90" fmla="*/ 2147483647 w 1043"/>
              <a:gd name="T91" fmla="*/ 2147483647 h 461"/>
              <a:gd name="T92" fmla="*/ 2147483647 w 1043"/>
              <a:gd name="T93" fmla="*/ 2147483647 h 461"/>
              <a:gd name="T94" fmla="*/ 2147483647 w 1043"/>
              <a:gd name="T95" fmla="*/ 2147483647 h 461"/>
              <a:gd name="T96" fmla="*/ 2147483647 w 1043"/>
              <a:gd name="T97" fmla="*/ 2147483647 h 461"/>
              <a:gd name="T98" fmla="*/ 2147483647 w 1043"/>
              <a:gd name="T99" fmla="*/ 2147483647 h 461"/>
              <a:gd name="T100" fmla="*/ 2147483647 w 1043"/>
              <a:gd name="T101" fmla="*/ 2147483647 h 461"/>
              <a:gd name="T102" fmla="*/ 2147483647 w 1043"/>
              <a:gd name="T103" fmla="*/ 2147483647 h 461"/>
              <a:gd name="T104" fmla="*/ 2147483647 w 1043"/>
              <a:gd name="T105" fmla="*/ 2147483647 h 461"/>
              <a:gd name="T106" fmla="*/ 2147483647 w 1043"/>
              <a:gd name="T107" fmla="*/ 2147483647 h 461"/>
              <a:gd name="T108" fmla="*/ 2147483647 w 1043"/>
              <a:gd name="T109" fmla="*/ 2147483647 h 461"/>
              <a:gd name="T110" fmla="*/ 2147483647 w 1043"/>
              <a:gd name="T111" fmla="*/ 2147483647 h 461"/>
              <a:gd name="T112" fmla="*/ 2147483647 w 1043"/>
              <a:gd name="T113" fmla="*/ 2147483647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43" h="461">
                <a:moveTo>
                  <a:pt x="10" y="113"/>
                </a:moveTo>
                <a:lnTo>
                  <a:pt x="0" y="105"/>
                </a:lnTo>
                <a:lnTo>
                  <a:pt x="15" y="105"/>
                </a:lnTo>
                <a:lnTo>
                  <a:pt x="35" y="105"/>
                </a:lnTo>
                <a:lnTo>
                  <a:pt x="55" y="96"/>
                </a:lnTo>
                <a:lnTo>
                  <a:pt x="70" y="89"/>
                </a:lnTo>
                <a:lnTo>
                  <a:pt x="85" y="73"/>
                </a:lnTo>
                <a:lnTo>
                  <a:pt x="105" y="65"/>
                </a:lnTo>
                <a:lnTo>
                  <a:pt x="121" y="56"/>
                </a:lnTo>
                <a:lnTo>
                  <a:pt x="140" y="48"/>
                </a:lnTo>
                <a:lnTo>
                  <a:pt x="156" y="40"/>
                </a:lnTo>
                <a:lnTo>
                  <a:pt x="180" y="25"/>
                </a:lnTo>
                <a:lnTo>
                  <a:pt x="205" y="16"/>
                </a:lnTo>
                <a:lnTo>
                  <a:pt x="226" y="8"/>
                </a:lnTo>
                <a:lnTo>
                  <a:pt x="251" y="0"/>
                </a:lnTo>
                <a:lnTo>
                  <a:pt x="275" y="0"/>
                </a:lnTo>
                <a:lnTo>
                  <a:pt x="300" y="0"/>
                </a:lnTo>
                <a:lnTo>
                  <a:pt x="356" y="0"/>
                </a:lnTo>
                <a:lnTo>
                  <a:pt x="376" y="0"/>
                </a:lnTo>
                <a:lnTo>
                  <a:pt x="396" y="0"/>
                </a:lnTo>
                <a:lnTo>
                  <a:pt x="416" y="0"/>
                </a:lnTo>
                <a:lnTo>
                  <a:pt x="441" y="0"/>
                </a:lnTo>
                <a:lnTo>
                  <a:pt x="456" y="0"/>
                </a:lnTo>
                <a:lnTo>
                  <a:pt x="476" y="0"/>
                </a:lnTo>
                <a:lnTo>
                  <a:pt x="491" y="0"/>
                </a:lnTo>
                <a:lnTo>
                  <a:pt x="511" y="8"/>
                </a:lnTo>
                <a:lnTo>
                  <a:pt x="526" y="16"/>
                </a:lnTo>
                <a:lnTo>
                  <a:pt x="541" y="16"/>
                </a:lnTo>
                <a:lnTo>
                  <a:pt x="561" y="25"/>
                </a:lnTo>
                <a:lnTo>
                  <a:pt x="581" y="33"/>
                </a:lnTo>
                <a:lnTo>
                  <a:pt x="596" y="33"/>
                </a:lnTo>
                <a:lnTo>
                  <a:pt x="616" y="48"/>
                </a:lnTo>
                <a:lnTo>
                  <a:pt x="636" y="65"/>
                </a:lnTo>
                <a:lnTo>
                  <a:pt x="656" y="81"/>
                </a:lnTo>
                <a:lnTo>
                  <a:pt x="677" y="89"/>
                </a:lnTo>
                <a:lnTo>
                  <a:pt x="696" y="105"/>
                </a:lnTo>
                <a:lnTo>
                  <a:pt x="712" y="113"/>
                </a:lnTo>
                <a:lnTo>
                  <a:pt x="731" y="138"/>
                </a:lnTo>
                <a:lnTo>
                  <a:pt x="747" y="146"/>
                </a:lnTo>
                <a:lnTo>
                  <a:pt x="767" y="153"/>
                </a:lnTo>
                <a:lnTo>
                  <a:pt x="782" y="161"/>
                </a:lnTo>
                <a:lnTo>
                  <a:pt x="802" y="178"/>
                </a:lnTo>
                <a:lnTo>
                  <a:pt x="817" y="194"/>
                </a:lnTo>
                <a:lnTo>
                  <a:pt x="837" y="202"/>
                </a:lnTo>
                <a:lnTo>
                  <a:pt x="857" y="218"/>
                </a:lnTo>
                <a:lnTo>
                  <a:pt x="877" y="234"/>
                </a:lnTo>
                <a:lnTo>
                  <a:pt x="892" y="251"/>
                </a:lnTo>
                <a:lnTo>
                  <a:pt x="912" y="259"/>
                </a:lnTo>
                <a:lnTo>
                  <a:pt x="932" y="282"/>
                </a:lnTo>
                <a:lnTo>
                  <a:pt x="952" y="307"/>
                </a:lnTo>
                <a:lnTo>
                  <a:pt x="972" y="331"/>
                </a:lnTo>
                <a:lnTo>
                  <a:pt x="987" y="339"/>
                </a:lnTo>
                <a:lnTo>
                  <a:pt x="1002" y="364"/>
                </a:lnTo>
                <a:lnTo>
                  <a:pt x="1017" y="379"/>
                </a:lnTo>
                <a:lnTo>
                  <a:pt x="1027" y="404"/>
                </a:lnTo>
                <a:lnTo>
                  <a:pt x="1037" y="428"/>
                </a:lnTo>
                <a:lnTo>
                  <a:pt x="1042" y="460"/>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6" name="Text Box 300"/>
          <p:cNvSpPr txBox="1">
            <a:spLocks noChangeArrowheads="1"/>
          </p:cNvSpPr>
          <p:nvPr/>
        </p:nvSpPr>
        <p:spPr bwMode="auto">
          <a:xfrm>
            <a:off x="694213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Arial CE" charset="-18"/>
              </a:rPr>
              <a:t>© J. P. Robinson, Purdue University</a:t>
            </a:r>
            <a:endParaRPr lang="cs-CZ" altLang="en-US" sz="1000">
              <a:latin typeface="Arial CE" charset="-18"/>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1196975"/>
            <a:ext cx="7524750" cy="546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19" name="Rectangle 3"/>
          <p:cNvSpPr>
            <a:spLocks noChangeArrowheads="1"/>
          </p:cNvSpPr>
          <p:nvPr/>
        </p:nvSpPr>
        <p:spPr bwMode="auto">
          <a:xfrm>
            <a:off x="1187450" y="404813"/>
            <a:ext cx="15049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latin typeface="Century Gothic" pitchFamily="34" charset="0"/>
              </a:rPr>
              <a:t>- DCFH-DA</a:t>
            </a:r>
          </a:p>
          <a:p>
            <a:pPr>
              <a:spcBef>
                <a:spcPct val="0"/>
              </a:spcBef>
              <a:buClrTx/>
              <a:buSzTx/>
              <a:buFontTx/>
              <a:buNone/>
            </a:pPr>
            <a:r>
              <a:rPr lang="cs-CZ" altLang="en-US" sz="2000" b="1">
                <a:latin typeface="Century Gothic" pitchFamily="34" charset="0"/>
              </a:rPr>
              <a:t>- DHR-123</a:t>
            </a:r>
          </a:p>
          <a:p>
            <a:pPr>
              <a:spcBef>
                <a:spcPct val="0"/>
              </a:spcBef>
              <a:buClrTx/>
              <a:buSzTx/>
              <a:buFontTx/>
              <a:buNone/>
            </a:pPr>
            <a:r>
              <a:rPr lang="cs-CZ" altLang="en-US" sz="2000" b="1">
                <a:latin typeface="Century Gothic" pitchFamily="34" charset="0"/>
              </a:rPr>
              <a:t>- HE</a:t>
            </a:r>
            <a:endParaRPr lang="cs-CZ" altLang="en-US" sz="2000" b="1">
              <a:latin typeface="Century Gothic CE" charset="-18"/>
            </a:endParaRPr>
          </a:p>
        </p:txBody>
      </p:sp>
      <p:sp>
        <p:nvSpPr>
          <p:cNvPr id="86020" name="Rectangle 5"/>
          <p:cNvSpPr>
            <a:spLocks noChangeArrowheads="1"/>
          </p:cNvSpPr>
          <p:nvPr/>
        </p:nvSpPr>
        <p:spPr bwMode="auto">
          <a:xfrm>
            <a:off x="3022600" y="188913"/>
            <a:ext cx="35623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3600" b="1">
                <a:latin typeface="Arial CE" charset="-18"/>
              </a:rPr>
              <a:t>Oxidative Burst</a:t>
            </a:r>
          </a:p>
        </p:txBody>
      </p:sp>
      <p:sp>
        <p:nvSpPr>
          <p:cNvPr id="86021"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cs-CZ" altLang="en-US" sz="4000" b="1" smtClean="0"/>
              <a:t>Fluorescenční proteiny</a:t>
            </a:r>
            <a:br>
              <a:rPr lang="cs-CZ" altLang="en-US" sz="4000" b="1" smtClean="0"/>
            </a:br>
            <a:endParaRPr lang="cs-CZ" altLang="en-US" sz="4000" b="1" smtClean="0"/>
          </a:p>
        </p:txBody>
      </p:sp>
      <p:sp>
        <p:nvSpPr>
          <p:cNvPr id="88067" name="Rectangle 3"/>
          <p:cNvSpPr>
            <a:spLocks noGrp="1" noChangeArrowheads="1"/>
          </p:cNvSpPr>
          <p:nvPr>
            <p:ph type="body" idx="1"/>
          </p:nvPr>
        </p:nvSpPr>
        <p:spPr>
          <a:xfrm>
            <a:off x="1187450" y="1484313"/>
            <a:ext cx="7772400" cy="4114800"/>
          </a:xfrm>
        </p:spPr>
        <p:txBody>
          <a:bodyPr/>
          <a:lstStyle/>
          <a:p>
            <a:pPr eaLnBrk="1" hangingPunct="1">
              <a:lnSpc>
                <a:spcPct val="90000"/>
              </a:lnSpc>
            </a:pPr>
            <a:r>
              <a:rPr lang="cs-CZ" altLang="en-US" sz="1800" b="1" smtClean="0"/>
              <a:t>bioluminescence resonance energy transfer (BRET)</a:t>
            </a:r>
            <a:r>
              <a:rPr lang="cs-CZ" altLang="en-US" sz="1800" smtClean="0"/>
              <a:t> </a:t>
            </a:r>
            <a:r>
              <a:rPr lang="cs-CZ" altLang="en-US" sz="1800" b="1" smtClean="0"/>
              <a:t> </a:t>
            </a:r>
            <a:br>
              <a:rPr lang="cs-CZ" altLang="en-US" sz="1800" b="1" smtClean="0"/>
            </a:br>
            <a:endParaRPr lang="cs-CZ" altLang="en-US" sz="1800" b="1" i="1" smtClean="0"/>
          </a:p>
          <a:p>
            <a:pPr lvl="1" eaLnBrk="1" hangingPunct="1">
              <a:lnSpc>
                <a:spcPct val="90000"/>
              </a:lnSpc>
              <a:buFontTx/>
              <a:buNone/>
            </a:pPr>
            <a:r>
              <a:rPr lang="cs-CZ" altLang="en-US" sz="1600" b="1" i="1" smtClean="0"/>
              <a:t>Aequorea victoria </a:t>
            </a:r>
            <a:r>
              <a:rPr lang="en-US" altLang="en-US" sz="1600" b="1" i="1" smtClean="0"/>
              <a:t> - </a:t>
            </a:r>
            <a:r>
              <a:rPr lang="cs-CZ" altLang="en-US" sz="1600" smtClean="0"/>
              <a:t>medúza žijící ve vodách na pobřeží Severní Ameriky.</a:t>
            </a:r>
          </a:p>
          <a:p>
            <a:pPr lvl="1" eaLnBrk="1" hangingPunct="1">
              <a:lnSpc>
                <a:spcPct val="90000"/>
              </a:lnSpc>
            </a:pPr>
            <a:r>
              <a:rPr lang="cs-CZ" altLang="en-US" sz="1600" smtClean="0"/>
              <a:t>je schopna modře světélkovat (bioluminescence). Ca</a:t>
            </a:r>
            <a:r>
              <a:rPr lang="cs-CZ" altLang="en-US" sz="1600" baseline="30000" smtClean="0"/>
              <a:t>2+</a:t>
            </a:r>
            <a:r>
              <a:rPr lang="cs-CZ" altLang="en-US" sz="1600" smtClean="0"/>
              <a:t> interaguje  s fotoproteinem aequorinem. </a:t>
            </a:r>
            <a:endParaRPr lang="en-US" altLang="en-US" sz="1600" smtClean="0"/>
          </a:p>
          <a:p>
            <a:pPr lvl="1" eaLnBrk="1" hangingPunct="1">
              <a:lnSpc>
                <a:spcPct val="90000"/>
              </a:lnSpc>
            </a:pPr>
            <a:r>
              <a:rPr lang="cs-CZ" altLang="en-US" sz="1600" smtClean="0"/>
              <a:t>modré světlo excituje </a:t>
            </a:r>
            <a:r>
              <a:rPr lang="cs-CZ" altLang="en-US" sz="1600" b="1" smtClean="0"/>
              <a:t>green fluorescent protein</a:t>
            </a:r>
            <a:r>
              <a:rPr lang="cs-CZ" altLang="en-US" sz="1600" smtClean="0"/>
              <a:t>. </a:t>
            </a:r>
          </a:p>
          <a:p>
            <a:pPr lvl="1" eaLnBrk="1" hangingPunct="1">
              <a:lnSpc>
                <a:spcPct val="90000"/>
              </a:lnSpc>
              <a:buFontTx/>
              <a:buNone/>
            </a:pPr>
            <a:r>
              <a:rPr lang="cs-CZ" altLang="en-US" sz="1600" b="1" i="1" smtClean="0"/>
              <a:t>Renilla reniformis</a:t>
            </a:r>
            <a:r>
              <a:rPr lang="cs-CZ" altLang="en-US" sz="1600" smtClean="0"/>
              <a:t> </a:t>
            </a:r>
            <a:r>
              <a:rPr lang="en-US" altLang="en-US" sz="1600" smtClean="0"/>
              <a:t>– kor</a:t>
            </a:r>
            <a:r>
              <a:rPr lang="cs-CZ" altLang="en-US" sz="1600" smtClean="0"/>
              <a:t>ál žijící ve vodách na severním pobřeží Floridy.</a:t>
            </a:r>
          </a:p>
          <a:p>
            <a:pPr lvl="1" eaLnBrk="1" hangingPunct="1">
              <a:lnSpc>
                <a:spcPct val="90000"/>
              </a:lnSpc>
            </a:pPr>
            <a:r>
              <a:rPr lang="cs-CZ" altLang="en-US" sz="1600" smtClean="0"/>
              <a:t>luminescence vzniká degradací coelenterazinu za katalytického působení luciferázy.</a:t>
            </a:r>
          </a:p>
          <a:p>
            <a:pPr lvl="1" eaLnBrk="1" hangingPunct="1">
              <a:lnSpc>
                <a:spcPct val="90000"/>
              </a:lnSpc>
            </a:pPr>
            <a:r>
              <a:rPr lang="cs-CZ" altLang="en-US" sz="1600" smtClean="0"/>
              <a:t>modré světlo excituje </a:t>
            </a:r>
            <a:r>
              <a:rPr lang="cs-CZ" altLang="en-US" sz="1600" b="1" smtClean="0"/>
              <a:t>green fluorescent protein</a:t>
            </a:r>
            <a:r>
              <a:rPr lang="cs-CZ" altLang="en-US" sz="1600" smtClean="0"/>
              <a:t>.</a:t>
            </a:r>
          </a:p>
          <a:p>
            <a:pPr lvl="1" eaLnBrk="1" hangingPunct="1">
              <a:lnSpc>
                <a:spcPct val="90000"/>
              </a:lnSpc>
            </a:pPr>
            <a:endParaRPr lang="en-US" altLang="en-US" sz="1600" smtClean="0"/>
          </a:p>
          <a:p>
            <a:pPr lvl="1" eaLnBrk="1" hangingPunct="1">
              <a:lnSpc>
                <a:spcPct val="90000"/>
              </a:lnSpc>
              <a:buFontTx/>
              <a:buNone/>
            </a:pPr>
            <a:endParaRPr lang="cs-CZ" altLang="en-US" sz="1600" smtClean="0"/>
          </a:p>
        </p:txBody>
      </p:sp>
      <p:sp>
        <p:nvSpPr>
          <p:cNvPr id="88068"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8806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0"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88071"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88072"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3"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88074"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2741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187450" y="260350"/>
            <a:ext cx="7772400" cy="1143000"/>
          </a:xfrm>
        </p:spPr>
        <p:txBody>
          <a:bodyPr/>
          <a:lstStyle/>
          <a:p>
            <a:pPr eaLnBrk="1" hangingPunct="1"/>
            <a:r>
              <a:rPr lang="cs-CZ" altLang="en-US" smtClean="0"/>
              <a:t>Fluorescenční proteiny</a:t>
            </a:r>
          </a:p>
        </p:txBody>
      </p:sp>
      <p:pic>
        <p:nvPicPr>
          <p:cNvPr id="911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1"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0981836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44450"/>
            <a:ext cx="4895850"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612900"/>
            <a:ext cx="23526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38" y="1984375"/>
            <a:ext cx="197643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625" y="3600450"/>
            <a:ext cx="21780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3616325"/>
            <a:ext cx="4219575"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475" y="1973263"/>
            <a:ext cx="2138363"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4850" y="1984375"/>
            <a:ext cx="3043238"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2248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3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33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933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9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620688"/>
            <a:ext cx="731520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300" y="2996952"/>
            <a:ext cx="22098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7" name="Picture 5" descr="Antibodie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4077072"/>
            <a:ext cx="4953000" cy="590551"/>
          </a:xfrm>
          <a:prstGeom prst="rect">
            <a:avLst/>
          </a:prstGeom>
          <a:noFill/>
          <a:extLst>
            <a:ext uri="{909E8E84-426E-40DD-AFC4-6F175D3DCCD1}">
              <a14:hiddenFill xmlns:a14="http://schemas.microsoft.com/office/drawing/2010/main">
                <a:solidFill>
                  <a:srgbClr val="FFFFFF"/>
                </a:solidFill>
              </a14:hiddenFill>
            </a:ext>
          </a:extLst>
        </p:spPr>
      </p:pic>
      <p:pic>
        <p:nvPicPr>
          <p:cNvPr id="79878" name="Picture 6">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0388" y="4869160"/>
            <a:ext cx="35052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80" name="Picture 8" descr="Flow Cytometry Panel Design &amp; Antibody Search">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7624" y="6040005"/>
            <a:ext cx="27813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5079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p:txBody>
          <a:bodyPr/>
          <a:lstStyle/>
          <a:p>
            <a:pPr eaLnBrk="1" hangingPunct="1"/>
            <a:r>
              <a:rPr lang="cs-CZ" b="1" smtClean="0"/>
              <a:t>Fluorescent sensors</a:t>
            </a:r>
            <a:r>
              <a:rPr lang="en-US" b="1" smtClean="0"/>
              <a:t> </a:t>
            </a:r>
            <a:r>
              <a:rPr lang="cs-CZ" b="1" smtClean="0"/>
              <a:t>for detection of</a:t>
            </a:r>
            <a:r>
              <a:rPr lang="en-US" b="1" smtClean="0"/>
              <a:t> </a:t>
            </a:r>
            <a:r>
              <a:rPr lang="cs-CZ" b="1" smtClean="0"/>
              <a:t>H</a:t>
            </a:r>
            <a:r>
              <a:rPr lang="cs-CZ" b="1" baseline="-25000" smtClean="0"/>
              <a:t>2</a:t>
            </a:r>
            <a:r>
              <a:rPr lang="cs-CZ" b="1" smtClean="0"/>
              <a:t>O</a:t>
            </a:r>
            <a:r>
              <a:rPr lang="cs-CZ" b="1" baseline="-25000" smtClean="0"/>
              <a:t>2</a:t>
            </a:r>
            <a:endParaRPr lang="cs-CZ" baseline="-25000" smtClean="0"/>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844675"/>
            <a:ext cx="3130550" cy="463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975" y="2060575"/>
            <a:ext cx="4833938" cy="241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975" y="4643438"/>
            <a:ext cx="14954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7666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p:txBody>
          <a:bodyPr/>
          <a:lstStyle/>
          <a:p>
            <a:pPr eaLnBrk="1" hangingPunct="1"/>
            <a:r>
              <a:rPr lang="en-US" smtClean="0"/>
              <a:t>Variants &amp; fusions</a:t>
            </a:r>
            <a:endParaRPr lang="cs-CZ" smtClean="0"/>
          </a:p>
        </p:txBody>
      </p:sp>
      <p:sp>
        <p:nvSpPr>
          <p:cNvPr id="13315" name="Zástupný symbol pro obsah 2"/>
          <p:cNvSpPr>
            <a:spLocks noGrp="1"/>
          </p:cNvSpPr>
          <p:nvPr>
            <p:ph idx="1"/>
          </p:nvPr>
        </p:nvSpPr>
        <p:spPr>
          <a:xfrm>
            <a:off x="1042988" y="1700213"/>
            <a:ext cx="6180137" cy="4114800"/>
          </a:xfrm>
        </p:spPr>
        <p:txBody>
          <a:bodyPr/>
          <a:lstStyle/>
          <a:p>
            <a:pPr eaLnBrk="1" hangingPunct="1"/>
            <a:r>
              <a:rPr lang="cs-CZ" sz="2800" b="1" smtClean="0"/>
              <a:t>pHyPer-cyto vector</a:t>
            </a:r>
            <a:endParaRPr lang="en-US" sz="2800" b="1" smtClean="0"/>
          </a:p>
          <a:p>
            <a:pPr eaLnBrk="1" hangingPunct="1"/>
            <a:r>
              <a:rPr lang="cs-CZ" sz="2800" b="1" smtClean="0"/>
              <a:t>pHyPer-dMito vector</a:t>
            </a:r>
            <a:endParaRPr lang="en-US" sz="2800" b="1" smtClean="0"/>
          </a:p>
          <a:p>
            <a:pPr lvl="1" eaLnBrk="1" hangingPunct="1"/>
            <a:r>
              <a:rPr lang="cs-CZ" sz="1400" b="1" smtClean="0"/>
              <a:t>Duplicated mitochondrial targeting sequence (MTS) is fused to the HyPer N-terminus. MTS was derived from the subunit VIII of human cytochrome C oxidase [Rizzuto et al., 1989; Rizzuto et al., 1995].</a:t>
            </a:r>
            <a:endParaRPr lang="en-US" sz="1400" b="1" smtClean="0"/>
          </a:p>
          <a:p>
            <a:pPr eaLnBrk="1" hangingPunct="1"/>
            <a:r>
              <a:rPr lang="cs-CZ" sz="2800" b="1" smtClean="0"/>
              <a:t>pHyPer-nuc vector</a:t>
            </a:r>
            <a:endParaRPr lang="en-US" sz="2800" b="1" smtClean="0"/>
          </a:p>
          <a:p>
            <a:pPr lvl="1" eaLnBrk="1" hangingPunct="1"/>
            <a:r>
              <a:rPr lang="en-US" sz="1400" b="1" smtClean="0"/>
              <a:t>Three copies of the nuclear localization signal (NLS) fused to the HyPer C-terminus provide for efficient translocation of HyPer to the nuclei of mammalian cells [Fischer-Fantuzzi and Vesco, 1988]</a:t>
            </a:r>
            <a:endParaRPr lang="cs-CZ" sz="1400" b="1" smtClean="0"/>
          </a:p>
          <a:p>
            <a:pPr eaLnBrk="1" hangingPunct="1"/>
            <a:endParaRPr lang="cs-CZ" sz="2800" b="1" smtClean="0"/>
          </a:p>
          <a:p>
            <a:pPr eaLnBrk="1" hangingPunct="1"/>
            <a:endParaRPr lang="cs-CZ" sz="2800" b="1" smtClean="0"/>
          </a:p>
          <a:p>
            <a:pPr eaLnBrk="1" hangingPunct="1"/>
            <a:endParaRPr lang="cs-CZ" sz="2800" smtClean="0"/>
          </a:p>
        </p:txBody>
      </p:sp>
      <p:pic>
        <p:nvPicPr>
          <p:cNvPr id="1331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1538" y="2871788"/>
            <a:ext cx="1919287"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125" y="4437063"/>
            <a:ext cx="1841500"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3438" y="1276350"/>
            <a:ext cx="1825625" cy="121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2931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765175"/>
            <a:ext cx="3590925"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549275"/>
            <a:ext cx="3533775"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6092825"/>
            <a:ext cx="16478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40212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cs-CZ" sz="4000" smtClean="0"/>
              <a:t>Analýza a s</a:t>
            </a:r>
            <a:r>
              <a:rPr lang="en-US" sz="4000" smtClean="0"/>
              <a:t>ortro</a:t>
            </a:r>
            <a:r>
              <a:rPr lang="cs-CZ" sz="4000" smtClean="0"/>
              <a:t>vání chromozómů</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1916113"/>
            <a:ext cx="8024812"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6" name="Oval 4"/>
          <p:cNvSpPr>
            <a:spLocks noChangeArrowheads="1"/>
          </p:cNvSpPr>
          <p:nvPr/>
        </p:nvSpPr>
        <p:spPr bwMode="auto">
          <a:xfrm>
            <a:off x="3348038" y="2060575"/>
            <a:ext cx="576262" cy="288925"/>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40753826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73163" y="-234950"/>
            <a:ext cx="7772400" cy="1143000"/>
          </a:xfrm>
        </p:spPr>
        <p:txBody>
          <a:bodyPr/>
          <a:lstStyle/>
          <a:p>
            <a:pPr eaLnBrk="1" hangingPunct="1"/>
            <a:r>
              <a:rPr lang="cs-CZ" sz="4000" smtClean="0"/>
              <a:t>Analýza a s</a:t>
            </a:r>
            <a:r>
              <a:rPr lang="en-US" sz="4000" smtClean="0"/>
              <a:t>ortro</a:t>
            </a:r>
            <a:r>
              <a:rPr lang="cs-CZ" sz="4000" smtClean="0"/>
              <a:t>vání chromozómů</a:t>
            </a:r>
          </a:p>
        </p:txBody>
      </p:sp>
      <p:sp>
        <p:nvSpPr>
          <p:cNvPr id="34819" name="Rectangle 3"/>
          <p:cNvSpPr>
            <a:spLocks noGrp="1" noChangeArrowheads="1"/>
          </p:cNvSpPr>
          <p:nvPr>
            <p:ph type="body" sz="half" idx="1"/>
          </p:nvPr>
        </p:nvSpPr>
        <p:spPr>
          <a:xfrm>
            <a:off x="1116013" y="865188"/>
            <a:ext cx="5775325" cy="4114800"/>
          </a:xfrm>
        </p:spPr>
        <p:txBody>
          <a:bodyPr/>
          <a:lstStyle/>
          <a:p>
            <a:pPr eaLnBrk="1" hangingPunct="1">
              <a:lnSpc>
                <a:spcPct val="90000"/>
              </a:lnSpc>
            </a:pPr>
            <a:r>
              <a:rPr lang="cs-CZ" sz="2800" smtClean="0"/>
              <a:t>synchronizace buněk – zisk metafázních chromozómů (colcemid, hydroxyurea)</a:t>
            </a:r>
          </a:p>
          <a:p>
            <a:pPr eaLnBrk="1" hangingPunct="1">
              <a:lnSpc>
                <a:spcPct val="90000"/>
              </a:lnSpc>
            </a:pPr>
            <a:r>
              <a:rPr lang="cs-CZ" sz="2800" smtClean="0"/>
              <a:t>izolace chromozómů</a:t>
            </a:r>
          </a:p>
          <a:p>
            <a:pPr eaLnBrk="1" hangingPunct="1">
              <a:lnSpc>
                <a:spcPct val="90000"/>
              </a:lnSpc>
            </a:pPr>
            <a:r>
              <a:rPr lang="cs-CZ" sz="2800" smtClean="0"/>
              <a:t>značení DAPI nebo </a:t>
            </a:r>
            <a:r>
              <a:rPr lang="cs-CZ" sz="2800" b="1" smtClean="0"/>
              <a:t>Hoechst</a:t>
            </a:r>
            <a:r>
              <a:rPr lang="cs-CZ" sz="2800" smtClean="0"/>
              <a:t> vs. </a:t>
            </a:r>
            <a:r>
              <a:rPr lang="en-US" sz="2800" b="1" smtClean="0"/>
              <a:t>c</a:t>
            </a:r>
            <a:r>
              <a:rPr lang="cs-CZ" sz="2800" b="1" smtClean="0"/>
              <a:t>hromomycin A3</a:t>
            </a:r>
            <a:r>
              <a:rPr lang="cs-CZ" sz="2800" smtClean="0"/>
              <a:t> </a:t>
            </a:r>
            <a:r>
              <a:rPr lang="en-US" sz="2800" smtClean="0"/>
              <a:t>(CA3) nebo </a:t>
            </a:r>
            <a:r>
              <a:rPr lang="cs-CZ" sz="2800" smtClean="0"/>
              <a:t>mithramycin</a:t>
            </a:r>
            <a:r>
              <a:rPr lang="en-US" sz="2800" smtClean="0"/>
              <a:t> </a:t>
            </a:r>
          </a:p>
          <a:p>
            <a:pPr eaLnBrk="1" hangingPunct="1">
              <a:lnSpc>
                <a:spcPct val="90000"/>
              </a:lnSpc>
              <a:buFont typeface="Wingdings" pitchFamily="2" charset="2"/>
              <a:buNone/>
            </a:pPr>
            <a:r>
              <a:rPr lang="en-US" sz="2800" smtClean="0"/>
              <a:t>= </a:t>
            </a:r>
            <a:r>
              <a:rPr lang="cs-CZ" sz="2800" smtClean="0"/>
              <a:t>celková </a:t>
            </a:r>
            <a:r>
              <a:rPr lang="en-US" sz="2800" smtClean="0"/>
              <a:t>DNA vs. </a:t>
            </a:r>
            <a:r>
              <a:rPr lang="cs-CZ" sz="2800" smtClean="0"/>
              <a:t>G/C-bohaté oblasti</a:t>
            </a:r>
          </a:p>
          <a:p>
            <a:pPr eaLnBrk="1" hangingPunct="1">
              <a:lnSpc>
                <a:spcPct val="90000"/>
              </a:lnSpc>
            </a:pPr>
            <a:endParaRPr lang="cs-CZ" sz="2800" smtClean="0"/>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248150"/>
            <a:ext cx="212407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descr="NCBI PubChem logo">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092950" y="6253163"/>
            <a:ext cx="2051050" cy="271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865188"/>
            <a:ext cx="2214562"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3" name="Rectangle 7"/>
          <p:cNvSpPr>
            <a:spLocks noChangeArrowheads="1"/>
          </p:cNvSpPr>
          <p:nvPr/>
        </p:nvSpPr>
        <p:spPr bwMode="auto">
          <a:xfrm>
            <a:off x="6659563" y="3744913"/>
            <a:ext cx="2303462"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700"/>
              <a:t>http://www.scienceclarified.com/Ca-Ch/Chromosome.html</a:t>
            </a:r>
          </a:p>
        </p:txBody>
      </p:sp>
      <p:pic>
        <p:nvPicPr>
          <p:cNvPr id="348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4505325"/>
            <a:ext cx="23812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5" name="Rectangle 9"/>
          <p:cNvSpPr>
            <a:spLocks noChangeArrowheads="1"/>
          </p:cNvSpPr>
          <p:nvPr/>
        </p:nvSpPr>
        <p:spPr bwMode="auto">
          <a:xfrm>
            <a:off x="2932113" y="6629400"/>
            <a:ext cx="25749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http://www.nccr-oncology.ch/scripts/page9243.html</a:t>
            </a:r>
          </a:p>
        </p:txBody>
      </p:sp>
    </p:spTree>
    <p:extLst>
      <p:ext uri="{BB962C8B-B14F-4D97-AF65-F5344CB8AC3E}">
        <p14:creationId xmlns:p14="http://schemas.microsoft.com/office/powerpoint/2010/main" val="16551629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16013" y="0"/>
            <a:ext cx="7772400" cy="1143000"/>
          </a:xfrm>
        </p:spPr>
        <p:txBody>
          <a:bodyPr/>
          <a:lstStyle/>
          <a:p>
            <a:pPr eaLnBrk="1" hangingPunct="1"/>
            <a:r>
              <a:rPr lang="cs-CZ" sz="4000" smtClean="0"/>
              <a:t>Analýza a s</a:t>
            </a:r>
            <a:r>
              <a:rPr lang="en-US" sz="4000" smtClean="0"/>
              <a:t>ortro</a:t>
            </a:r>
            <a:r>
              <a:rPr lang="cs-CZ" sz="4000" smtClean="0"/>
              <a:t>vání chromozómů</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0" y="1052513"/>
            <a:ext cx="5667375" cy="4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9238" y="5375275"/>
            <a:ext cx="3814762"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4628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888" y="188913"/>
            <a:ext cx="3814762"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613" y="1773238"/>
            <a:ext cx="4243387" cy="508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Oval 4"/>
          <p:cNvSpPr>
            <a:spLocks noChangeArrowheads="1"/>
          </p:cNvSpPr>
          <p:nvPr/>
        </p:nvSpPr>
        <p:spPr bwMode="auto">
          <a:xfrm>
            <a:off x="2987675" y="2924175"/>
            <a:ext cx="2016125" cy="792163"/>
          </a:xfrm>
          <a:prstGeom prst="ellipse">
            <a:avLst/>
          </a:prstGeom>
          <a:solidFill>
            <a:srgbClr val="FF0000">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36869" name="Picture 5" descr="e-ba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5589588"/>
            <a:ext cx="7921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2942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cs-CZ" smtClean="0"/>
              <a:t>„Flow karyotype“</a:t>
            </a: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844675"/>
            <a:ext cx="287655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Rectangle 4"/>
          <p:cNvSpPr>
            <a:spLocks noChangeArrowheads="1"/>
          </p:cNvSpPr>
          <p:nvPr/>
        </p:nvSpPr>
        <p:spPr bwMode="auto">
          <a:xfrm>
            <a:off x="1403350" y="4892675"/>
            <a:ext cx="2454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000"/>
              <a:t>http://www.sanger.ac.uk/HGP/Cytogenetics/</a:t>
            </a:r>
          </a:p>
        </p:txBody>
      </p:sp>
      <p:sp>
        <p:nvSpPr>
          <p:cNvPr id="37893" name="Text Box 5"/>
          <p:cNvSpPr txBox="1">
            <a:spLocks noChangeArrowheads="1"/>
          </p:cNvSpPr>
          <p:nvPr/>
        </p:nvSpPr>
        <p:spPr bwMode="auto">
          <a:xfrm>
            <a:off x="3492500" y="3789363"/>
            <a:ext cx="64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a:t>
            </a:r>
          </a:p>
        </p:txBody>
      </p:sp>
      <p:pic>
        <p:nvPicPr>
          <p:cNvPr id="378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620713"/>
            <a:ext cx="3040062"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3716338"/>
            <a:ext cx="3089275" cy="314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6" name="Text Box 8"/>
          <p:cNvSpPr txBox="1">
            <a:spLocks noChangeArrowheads="1"/>
          </p:cNvSpPr>
          <p:nvPr/>
        </p:nvSpPr>
        <p:spPr bwMode="auto">
          <a:xfrm>
            <a:off x="7885113" y="2708275"/>
            <a:ext cx="64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a:t>
            </a:r>
          </a:p>
        </p:txBody>
      </p:sp>
      <p:sp>
        <p:nvSpPr>
          <p:cNvPr id="37897" name="Text Box 9"/>
          <p:cNvSpPr txBox="1">
            <a:spLocks noChangeArrowheads="1"/>
          </p:cNvSpPr>
          <p:nvPr/>
        </p:nvSpPr>
        <p:spPr bwMode="auto">
          <a:xfrm>
            <a:off x="6084888" y="3933825"/>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Karcinom močového měchýře</a:t>
            </a:r>
          </a:p>
        </p:txBody>
      </p:sp>
      <p:pic>
        <p:nvPicPr>
          <p:cNvPr id="3789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5734050"/>
            <a:ext cx="4022725"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8888" y="6359525"/>
            <a:ext cx="17272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58118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Sortro</a:t>
            </a:r>
            <a:r>
              <a:rPr lang="cs-CZ" smtClean="0"/>
              <a:t>vání chromozómů</a:t>
            </a:r>
          </a:p>
        </p:txBody>
      </p:sp>
      <p:pic>
        <p:nvPicPr>
          <p:cNvPr id="389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50" y="1412875"/>
            <a:ext cx="7594600"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5157788"/>
            <a:ext cx="2016125"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4941888"/>
            <a:ext cx="1276350" cy="170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5373688"/>
            <a:ext cx="1512887" cy="125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9" name="Rectangle 7"/>
          <p:cNvSpPr>
            <a:spLocks noChangeArrowheads="1"/>
          </p:cNvSpPr>
          <p:nvPr/>
        </p:nvSpPr>
        <p:spPr bwMode="auto">
          <a:xfrm>
            <a:off x="4500563" y="5876925"/>
            <a:ext cx="10779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t>Pisum sativum</a:t>
            </a:r>
            <a:endParaRPr lang="cs-CZ" i="1"/>
          </a:p>
        </p:txBody>
      </p:sp>
    </p:spTree>
    <p:extLst>
      <p:ext uri="{BB962C8B-B14F-4D97-AF65-F5344CB8AC3E}">
        <p14:creationId xmlns:p14="http://schemas.microsoft.com/office/powerpoint/2010/main" val="2145697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87450" y="0"/>
            <a:ext cx="7772400" cy="1143000"/>
          </a:xfrm>
        </p:spPr>
        <p:txBody>
          <a:bodyPr/>
          <a:lstStyle/>
          <a:p>
            <a:pPr eaLnBrk="1" hangingPunct="1"/>
            <a:r>
              <a:rPr lang="en-US" smtClean="0"/>
              <a:t>Sortro</a:t>
            </a:r>
            <a:r>
              <a:rPr lang="cs-CZ" smtClean="0"/>
              <a:t>vání chromozómů</a:t>
            </a:r>
          </a:p>
        </p:txBody>
      </p:sp>
      <p:pic>
        <p:nvPicPr>
          <p:cNvPr id="399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58888" y="836613"/>
            <a:ext cx="7620000"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052513"/>
            <a:ext cx="276225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552950"/>
            <a:ext cx="26908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5516563"/>
            <a:ext cx="4716463" cy="9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8338" y="5661025"/>
            <a:ext cx="855662"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4" name="Rectangle 8"/>
          <p:cNvSpPr>
            <a:spLocks noChangeArrowheads="1"/>
          </p:cNvSpPr>
          <p:nvPr/>
        </p:nvSpPr>
        <p:spPr bwMode="auto">
          <a:xfrm>
            <a:off x="7812088" y="4581525"/>
            <a:ext cx="817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t>Vicia faba</a:t>
            </a:r>
            <a:endParaRPr lang="cs-CZ" i="1"/>
          </a:p>
        </p:txBody>
      </p:sp>
    </p:spTree>
    <p:extLst>
      <p:ext uri="{BB962C8B-B14F-4D97-AF65-F5344CB8AC3E}">
        <p14:creationId xmlns:p14="http://schemas.microsoft.com/office/powerpoint/2010/main" val="822149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sah 2"/>
          <p:cNvSpPr>
            <a:spLocks noGrp="1"/>
          </p:cNvSpPr>
          <p:nvPr>
            <p:ph idx="1"/>
          </p:nvPr>
        </p:nvSpPr>
        <p:spPr/>
        <p:txBody>
          <a:bodyPr/>
          <a:lstStyle/>
          <a:p>
            <a:r>
              <a:rPr lang="cs-CZ" altLang="en-US" dirty="0" smtClean="0"/>
              <a:t>Řešení</a:t>
            </a:r>
            <a:r>
              <a:rPr lang="en-US" altLang="en-US" dirty="0" smtClean="0"/>
              <a:t>?</a:t>
            </a:r>
            <a:endParaRPr lang="cs-CZ" altLang="en-US" dirty="0" smtClean="0"/>
          </a:p>
          <a:p>
            <a:pPr marL="457200" lvl="1" indent="0">
              <a:buNone/>
            </a:pPr>
            <a:r>
              <a:rPr lang="en-US" altLang="en-US" dirty="0" smtClean="0"/>
              <a:t>#1</a:t>
            </a:r>
          </a:p>
        </p:txBody>
      </p:sp>
    </p:spTree>
    <p:extLst>
      <p:ext uri="{BB962C8B-B14F-4D97-AF65-F5344CB8AC3E}">
        <p14:creationId xmlns:p14="http://schemas.microsoft.com/office/powerpoint/2010/main" val="7994074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sp>
        <p:nvSpPr>
          <p:cNvPr id="40963" name="Rectangle 3"/>
          <p:cNvSpPr>
            <a:spLocks noGrp="1" noChangeArrowheads="1"/>
          </p:cNvSpPr>
          <p:nvPr>
            <p:ph type="body" idx="1"/>
          </p:nvPr>
        </p:nvSpPr>
        <p:spPr/>
        <p:txBody>
          <a:bodyPr/>
          <a:lstStyle/>
          <a:p>
            <a:pPr eaLnBrk="1" hangingPunct="1"/>
            <a:r>
              <a:rPr lang="cs-CZ" dirty="0" smtClean="0"/>
              <a:t>ekologie</a:t>
            </a:r>
          </a:p>
          <a:p>
            <a:pPr eaLnBrk="1" hangingPunct="1"/>
            <a:r>
              <a:rPr lang="cs-CZ" dirty="0" smtClean="0"/>
              <a:t>potravinářství</a:t>
            </a:r>
          </a:p>
        </p:txBody>
      </p:sp>
      <p:sp>
        <p:nvSpPr>
          <p:cNvPr id="40964" name="Rectangle 4"/>
          <p:cNvSpPr>
            <a:spLocks noChangeArrowheads="1"/>
          </p:cNvSpPr>
          <p:nvPr/>
        </p:nvSpPr>
        <p:spPr bwMode="auto">
          <a:xfrm>
            <a:off x="1403350" y="4551363"/>
            <a:ext cx="4586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400">
                <a:latin typeface="Tahoma" pitchFamily="34" charset="0"/>
                <a:hlinkClick r:id="rId3"/>
              </a:rPr>
              <a:t>http://www.cyto.purdue.edu/flowcyt/research/micrflow/</a:t>
            </a:r>
            <a:endParaRPr lang="cs-CZ" sz="1400">
              <a:latin typeface="Tahoma" pitchFamily="34" charset="0"/>
            </a:endParaRPr>
          </a:p>
        </p:txBody>
      </p:sp>
    </p:spTree>
    <p:extLst>
      <p:ext uri="{BB962C8B-B14F-4D97-AF65-F5344CB8AC3E}">
        <p14:creationId xmlns:p14="http://schemas.microsoft.com/office/powerpoint/2010/main" val="4960872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25" y="2463800"/>
            <a:ext cx="569595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Rectangle 4"/>
          <p:cNvSpPr>
            <a:spLocks noChangeArrowheads="1"/>
          </p:cNvSpPr>
          <p:nvPr/>
        </p:nvSpPr>
        <p:spPr bwMode="auto">
          <a:xfrm>
            <a:off x="1619250" y="2349500"/>
            <a:ext cx="1081088" cy="3587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41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72440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Rectangle 6"/>
          <p:cNvSpPr>
            <a:spLocks noChangeArrowheads="1"/>
          </p:cNvSpPr>
          <p:nvPr/>
        </p:nvSpPr>
        <p:spPr bwMode="auto">
          <a:xfrm>
            <a:off x="6516688" y="2708275"/>
            <a:ext cx="935037" cy="165735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91" name="Rectangle 7"/>
          <p:cNvSpPr>
            <a:spLocks noChangeArrowheads="1"/>
          </p:cNvSpPr>
          <p:nvPr/>
        </p:nvSpPr>
        <p:spPr bwMode="auto">
          <a:xfrm>
            <a:off x="3635375" y="2708275"/>
            <a:ext cx="2808288" cy="1657350"/>
          </a:xfrm>
          <a:prstGeom prst="rect">
            <a:avLst/>
          </a:prstGeom>
          <a:noFill/>
          <a:ln w="190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34389240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sp>
        <p:nvSpPr>
          <p:cNvPr id="43011" name="Rectangle 3"/>
          <p:cNvSpPr>
            <a:spLocks noGrp="1" noChangeArrowheads="1"/>
          </p:cNvSpPr>
          <p:nvPr>
            <p:ph type="body" idx="1"/>
          </p:nvPr>
        </p:nvSpPr>
        <p:spPr/>
        <p:txBody>
          <a:bodyPr/>
          <a:lstStyle/>
          <a:p>
            <a:pPr eaLnBrk="1" hangingPunct="1"/>
            <a:r>
              <a:rPr lang="cs-CZ" smtClean="0"/>
              <a:t>viabilita</a:t>
            </a:r>
          </a:p>
          <a:p>
            <a:pPr eaLnBrk="1" hangingPunct="1"/>
            <a:r>
              <a:rPr lang="cs-CZ" smtClean="0"/>
              <a:t>metabolické funkce</a:t>
            </a:r>
          </a:p>
          <a:p>
            <a:pPr eaLnBrk="1" hangingPunct="1"/>
            <a:r>
              <a:rPr lang="cs-CZ" smtClean="0"/>
              <a:t>sortrování</a:t>
            </a:r>
          </a:p>
          <a:p>
            <a:pPr eaLnBrk="1" hangingPunct="1"/>
            <a:r>
              <a:rPr lang="cs-CZ" smtClean="0"/>
              <a:t>analýza aerosolů (Fluorescence Aerodynamic Particle Sizer (Flaps))</a:t>
            </a:r>
          </a:p>
          <a:p>
            <a:pPr eaLnBrk="1" hangingPunct="1"/>
            <a:endParaRPr lang="cs-CZ" smtClean="0"/>
          </a:p>
        </p:txBody>
      </p:sp>
    </p:spTree>
    <p:extLst>
      <p:ext uri="{BB962C8B-B14F-4D97-AF65-F5344CB8AC3E}">
        <p14:creationId xmlns:p14="http://schemas.microsoft.com/office/powerpoint/2010/main" val="3543318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412875"/>
            <a:ext cx="445135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6" name="Rectangle 4"/>
          <p:cNvSpPr>
            <a:spLocks noChangeArrowheads="1"/>
          </p:cNvSpPr>
          <p:nvPr/>
        </p:nvSpPr>
        <p:spPr bwMode="auto">
          <a:xfrm>
            <a:off x="4427538" y="1484313"/>
            <a:ext cx="431800"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4037" name="Rectangle 5"/>
          <p:cNvSpPr>
            <a:spLocks noChangeArrowheads="1"/>
          </p:cNvSpPr>
          <p:nvPr/>
        </p:nvSpPr>
        <p:spPr bwMode="auto">
          <a:xfrm>
            <a:off x="4356100" y="4221163"/>
            <a:ext cx="431800"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440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59765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Rectangle 7"/>
          <p:cNvSpPr>
            <a:spLocks noGrp="1" noChangeArrowheads="1"/>
          </p:cNvSpPr>
          <p:nvPr>
            <p:ph type="body" idx="1"/>
          </p:nvPr>
        </p:nvSpPr>
        <p:spPr>
          <a:xfrm>
            <a:off x="1173163" y="1981200"/>
            <a:ext cx="3038475" cy="4400550"/>
          </a:xfrm>
          <a:noFill/>
        </p:spPr>
        <p:txBody>
          <a:bodyPr/>
          <a:lstStyle/>
          <a:p>
            <a:pPr eaLnBrk="1" hangingPunct="1"/>
            <a:r>
              <a:rPr lang="cs-CZ" smtClean="0"/>
              <a:t>Sortrování</a:t>
            </a:r>
          </a:p>
          <a:p>
            <a:pPr lvl="1" eaLnBrk="1" hangingPunct="1"/>
            <a:r>
              <a:rPr lang="cs-CZ" smtClean="0"/>
              <a:t>EPICS + Autoclone® modul</a:t>
            </a:r>
          </a:p>
          <a:p>
            <a:pPr eaLnBrk="1" hangingPunct="1">
              <a:buFont typeface="Wingdings" pitchFamily="2" charset="2"/>
              <a:buNone/>
            </a:pPr>
            <a:endParaRPr lang="cs-CZ" smtClean="0"/>
          </a:p>
        </p:txBody>
      </p:sp>
      <p:pic>
        <p:nvPicPr>
          <p:cNvPr id="440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933825"/>
            <a:ext cx="83978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4437063"/>
            <a:ext cx="26670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0314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173163" y="44450"/>
            <a:ext cx="7772400" cy="1143000"/>
          </a:xfrm>
        </p:spPr>
        <p:txBody>
          <a:bodyPr/>
          <a:lstStyle/>
          <a:p>
            <a:pPr eaLnBrk="1" hangingPunct="1"/>
            <a:r>
              <a:rPr lang="cs-CZ" smtClean="0"/>
              <a:t>Průtoková cytometrie kvasinek</a:t>
            </a:r>
          </a:p>
        </p:txBody>
      </p:sp>
      <p:sp>
        <p:nvSpPr>
          <p:cNvPr id="46083" name="Rectangle 3"/>
          <p:cNvSpPr>
            <a:spLocks noGrp="1" noChangeArrowheads="1"/>
          </p:cNvSpPr>
          <p:nvPr>
            <p:ph type="body" idx="1"/>
          </p:nvPr>
        </p:nvSpPr>
        <p:spPr>
          <a:xfrm>
            <a:off x="1173163" y="1052513"/>
            <a:ext cx="7772400" cy="4114800"/>
          </a:xfrm>
        </p:spPr>
        <p:txBody>
          <a:bodyPr/>
          <a:lstStyle/>
          <a:p>
            <a:pPr eaLnBrk="1" hangingPunct="1"/>
            <a:r>
              <a:rPr lang="cs-CZ" sz="2000" b="1" smtClean="0"/>
              <a:t>buněčné dělení</a:t>
            </a:r>
          </a:p>
          <a:p>
            <a:pPr eaLnBrk="1" hangingPunct="1"/>
            <a:r>
              <a:rPr lang="cs-CZ" sz="2000" smtClean="0"/>
              <a:t>viabilita</a:t>
            </a:r>
          </a:p>
          <a:p>
            <a:pPr eaLnBrk="1" hangingPunct="1"/>
            <a:r>
              <a:rPr lang="cs-CZ" sz="2000" smtClean="0"/>
              <a:t>membránový potenciál</a:t>
            </a:r>
          </a:p>
          <a:p>
            <a:pPr eaLnBrk="1" hangingPunct="1"/>
            <a:r>
              <a:rPr lang="cs-CZ" sz="2000" smtClean="0"/>
              <a:t>respirace</a:t>
            </a:r>
          </a:p>
          <a:p>
            <a:pPr eaLnBrk="1" hangingPunct="1"/>
            <a:r>
              <a:rPr lang="cs-CZ" sz="2000" smtClean="0"/>
              <a:t>produkce H</a:t>
            </a:r>
            <a:r>
              <a:rPr lang="cs-CZ" sz="2000" baseline="-25000" smtClean="0"/>
              <a:t>2</a:t>
            </a:r>
            <a:r>
              <a:rPr lang="cs-CZ" sz="2000" smtClean="0"/>
              <a:t>O</a:t>
            </a:r>
            <a:r>
              <a:rPr lang="cs-CZ" sz="2000" baseline="-25000" smtClean="0"/>
              <a:t>2</a:t>
            </a:r>
            <a:endParaRPr lang="cs-CZ" sz="2000" smtClean="0"/>
          </a:p>
          <a:p>
            <a:pPr eaLnBrk="1" hangingPunct="1"/>
            <a:r>
              <a:rPr lang="cs-CZ" sz="2000" smtClean="0"/>
              <a:t>citlivost k antibiotikům</a:t>
            </a:r>
          </a:p>
          <a:p>
            <a:pPr eaLnBrk="1" hangingPunct="1"/>
            <a:r>
              <a:rPr lang="cs-CZ" sz="2000" smtClean="0"/>
              <a:t>separace</a:t>
            </a:r>
          </a:p>
          <a:p>
            <a:pPr eaLnBrk="1" hangingPunct="1">
              <a:buFont typeface="Wingdings" pitchFamily="2" charset="2"/>
              <a:buNone/>
            </a:pPr>
            <a:endParaRPr lang="cs-CZ" sz="2000" smtClean="0"/>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357563"/>
            <a:ext cx="5118100"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Rectangle 5"/>
          <p:cNvSpPr>
            <a:spLocks noChangeArrowheads="1"/>
          </p:cNvSpPr>
          <p:nvPr/>
        </p:nvSpPr>
        <p:spPr bwMode="auto">
          <a:xfrm>
            <a:off x="6804025" y="3716338"/>
            <a:ext cx="17859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Saccharomyces cerevisiae</a:t>
            </a:r>
          </a:p>
        </p:txBody>
      </p:sp>
      <p:pic>
        <p:nvPicPr>
          <p:cNvPr id="460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59765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3716338"/>
            <a:ext cx="3771900" cy="264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8" name="Rectangle 8"/>
          <p:cNvSpPr>
            <a:spLocks noChangeArrowheads="1"/>
          </p:cNvSpPr>
          <p:nvPr/>
        </p:nvSpPr>
        <p:spPr bwMode="auto">
          <a:xfrm>
            <a:off x="1042988" y="6418263"/>
            <a:ext cx="31845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http://en.wikipedia.org/wiki/Image:Budding_yeast_Lifecycle.png</a:t>
            </a:r>
          </a:p>
        </p:txBody>
      </p:sp>
      <p:pic>
        <p:nvPicPr>
          <p:cNvPr id="4608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125538"/>
            <a:ext cx="1733550"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90" name="Rectangle 10"/>
          <p:cNvSpPr>
            <a:spLocks noChangeArrowheads="1"/>
          </p:cNvSpPr>
          <p:nvPr/>
        </p:nvSpPr>
        <p:spPr bwMode="auto">
          <a:xfrm>
            <a:off x="5292725" y="3357563"/>
            <a:ext cx="263366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http://www.sbs.utexas.edu/mycology/sza_images_SEM.htm</a:t>
            </a:r>
          </a:p>
        </p:txBody>
      </p:sp>
    </p:spTree>
    <p:extLst>
      <p:ext uri="{BB962C8B-B14F-4D97-AF65-F5344CB8AC3E}">
        <p14:creationId xmlns:p14="http://schemas.microsoft.com/office/powerpoint/2010/main" val="2319269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cs-CZ" smtClean="0"/>
              <a:t>Průtoková cytometrie kvasinek</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651000"/>
            <a:ext cx="7294562"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3068638"/>
            <a:ext cx="28940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3429000"/>
            <a:ext cx="119062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3429000"/>
            <a:ext cx="2743200"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3319" name="Oval 7"/>
          <p:cNvSpPr>
            <a:spLocks noChangeArrowheads="1"/>
          </p:cNvSpPr>
          <p:nvPr/>
        </p:nvSpPr>
        <p:spPr bwMode="auto">
          <a:xfrm>
            <a:off x="5867400" y="1844675"/>
            <a:ext cx="1584325" cy="576263"/>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2495579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sp>
        <p:nvSpPr>
          <p:cNvPr id="48131" name="Rectangle 3"/>
          <p:cNvSpPr>
            <a:spLocks noGrp="1" noChangeArrowheads="1"/>
          </p:cNvSpPr>
          <p:nvPr>
            <p:ph type="body" sz="half" idx="1"/>
          </p:nvPr>
        </p:nvSpPr>
        <p:spPr>
          <a:xfrm>
            <a:off x="1173163" y="1981200"/>
            <a:ext cx="4622800" cy="4114800"/>
          </a:xfrm>
        </p:spPr>
        <p:txBody>
          <a:bodyPr/>
          <a:lstStyle/>
          <a:p>
            <a:pPr eaLnBrk="1" hangingPunct="1"/>
            <a:r>
              <a:rPr lang="cs-CZ" sz="2800" smtClean="0"/>
              <a:t>studium pico- a nano-fytoplanktonu (</a:t>
            </a:r>
            <a:r>
              <a:rPr lang="en-US" sz="2800" smtClean="0"/>
              <a:t>&lt; 20 </a:t>
            </a:r>
            <a:r>
              <a:rPr lang="en-US" sz="2800" smtClean="0">
                <a:latin typeface="Symbol" pitchFamily="18" charset="2"/>
              </a:rPr>
              <a:t>m</a:t>
            </a:r>
            <a:r>
              <a:rPr lang="en-US" sz="2800" smtClean="0"/>
              <a:t>M)</a:t>
            </a:r>
            <a:endParaRPr lang="cs-CZ" sz="2800" smtClean="0"/>
          </a:p>
          <a:p>
            <a:pPr eaLnBrk="1" hangingPunct="1"/>
            <a:r>
              <a:rPr lang="cs-CZ" sz="2800" smtClean="0"/>
              <a:t>analýza metabolických funkcí planktonu</a:t>
            </a:r>
          </a:p>
          <a:p>
            <a:pPr eaLnBrk="1" hangingPunct="1"/>
            <a:r>
              <a:rPr lang="cs-CZ" sz="2800" smtClean="0"/>
              <a:t>studium pigmentace (analýza chlorofylu a fykoeritrinu)</a:t>
            </a:r>
          </a:p>
        </p:txBody>
      </p:sp>
      <p:pic>
        <p:nvPicPr>
          <p:cNvPr id="4813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54613" y="3838575"/>
            <a:ext cx="3810000" cy="24701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5618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1700213"/>
            <a:ext cx="6607175"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4178300"/>
            <a:ext cx="6403975"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Rectangle 5"/>
          <p:cNvSpPr>
            <a:spLocks noChangeArrowheads="1"/>
          </p:cNvSpPr>
          <p:nvPr/>
        </p:nvSpPr>
        <p:spPr bwMode="auto">
          <a:xfrm>
            <a:off x="1331913" y="1773238"/>
            <a:ext cx="6769100" cy="244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58" name="Rectangle 6"/>
          <p:cNvSpPr>
            <a:spLocks noChangeArrowheads="1"/>
          </p:cNvSpPr>
          <p:nvPr/>
        </p:nvSpPr>
        <p:spPr bwMode="auto">
          <a:xfrm>
            <a:off x="1331913" y="4292600"/>
            <a:ext cx="6769100" cy="244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3197573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sp>
        <p:nvSpPr>
          <p:cNvPr id="50179" name="Rectangle 3"/>
          <p:cNvSpPr>
            <a:spLocks noGrp="1" noChangeArrowheads="1"/>
          </p:cNvSpPr>
          <p:nvPr>
            <p:ph type="body" sz="half" idx="1"/>
          </p:nvPr>
        </p:nvSpPr>
        <p:spPr/>
        <p:txBody>
          <a:bodyPr/>
          <a:lstStyle/>
          <a:p>
            <a:pPr eaLnBrk="1" hangingPunct="1"/>
            <a:r>
              <a:rPr lang="cs-CZ" sz="2800" smtClean="0"/>
              <a:t>analýza DNA</a:t>
            </a:r>
          </a:p>
        </p:txBody>
      </p:sp>
      <p:pic>
        <p:nvPicPr>
          <p:cNvPr id="50180" name="Picture 4"/>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76825" y="1773238"/>
            <a:ext cx="3810000" cy="1593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403350" y="3068638"/>
            <a:ext cx="4032250" cy="3625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3933825"/>
            <a:ext cx="1412875"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4941888"/>
            <a:ext cx="19050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4" name="Line 8"/>
          <p:cNvSpPr>
            <a:spLocks noChangeShapeType="1"/>
          </p:cNvSpPr>
          <p:nvPr/>
        </p:nvSpPr>
        <p:spPr bwMode="auto">
          <a:xfrm flipH="1" flipV="1">
            <a:off x="2555875" y="3573463"/>
            <a:ext cx="2808288" cy="503237"/>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185" name="Line 9"/>
          <p:cNvSpPr>
            <a:spLocks noChangeShapeType="1"/>
          </p:cNvSpPr>
          <p:nvPr/>
        </p:nvSpPr>
        <p:spPr bwMode="auto">
          <a:xfrm flipH="1" flipV="1">
            <a:off x="3492500" y="4941888"/>
            <a:ext cx="3382963" cy="790575"/>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186" name="Rectangle 10"/>
          <p:cNvSpPr>
            <a:spLocks noChangeArrowheads="1"/>
          </p:cNvSpPr>
          <p:nvPr/>
        </p:nvSpPr>
        <p:spPr bwMode="auto">
          <a:xfrm>
            <a:off x="6443663" y="6673850"/>
            <a:ext cx="2557462"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600"/>
              <a:t>http://planktonnet.awi.de/portal.php?pagetitle=assetfactsheet&amp;asset_id=15127</a:t>
            </a:r>
          </a:p>
        </p:txBody>
      </p:sp>
      <p:sp>
        <p:nvSpPr>
          <p:cNvPr id="50187" name="Rectangle 11"/>
          <p:cNvSpPr>
            <a:spLocks noChangeArrowheads="1"/>
          </p:cNvSpPr>
          <p:nvPr/>
        </p:nvSpPr>
        <p:spPr bwMode="auto">
          <a:xfrm>
            <a:off x="5292725" y="3716338"/>
            <a:ext cx="16573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http://www.soes.soton.ac.uk/staff/tt/</a:t>
            </a:r>
          </a:p>
        </p:txBody>
      </p:sp>
    </p:spTree>
    <p:extLst>
      <p:ext uri="{BB962C8B-B14F-4D97-AF65-F5344CB8AC3E}">
        <p14:creationId xmlns:p14="http://schemas.microsoft.com/office/powerpoint/2010/main" val="39776197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1506" name="Group 2"/>
          <p:cNvGrpSpPr>
            <a:grpSpLocks/>
          </p:cNvGrpSpPr>
          <p:nvPr/>
        </p:nvGrpSpPr>
        <p:grpSpPr bwMode="auto">
          <a:xfrm>
            <a:off x="5867400" y="549275"/>
            <a:ext cx="3594100" cy="3594100"/>
            <a:chOff x="3696" y="346"/>
            <a:chExt cx="2264" cy="2264"/>
          </a:xfrm>
        </p:grpSpPr>
        <p:pic>
          <p:nvPicPr>
            <p:cNvPr id="512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54567">
              <a:off x="3696" y="346"/>
              <a:ext cx="2264" cy="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1" name="Picture 4" descr="NCBI PubChe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2" y="2216"/>
              <a:ext cx="1292"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3" name="Rectangle 5"/>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pic>
        <p:nvPicPr>
          <p:cNvPr id="51204" name="Picture 6"/>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187450" y="1700213"/>
            <a:ext cx="4867275" cy="2209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5" name="Rectangle 7"/>
          <p:cNvSpPr>
            <a:spLocks noChangeArrowheads="1"/>
          </p:cNvSpPr>
          <p:nvPr/>
        </p:nvSpPr>
        <p:spPr bwMode="auto">
          <a:xfrm>
            <a:off x="4229100" y="6583363"/>
            <a:ext cx="49149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http://www.cyto.purdue.edu/flowcyt/research/micrflow/sieracki/sierack2.htm</a:t>
            </a:r>
          </a:p>
        </p:txBody>
      </p:sp>
      <p:pic>
        <p:nvPicPr>
          <p:cNvPr id="5120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4003675"/>
            <a:ext cx="482917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1513" name="Picture 9" descr="Absorption Spectru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7450" y="4076700"/>
            <a:ext cx="1506538"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1514" name="Picture 10" descr="Emission Spectru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79613" y="5157788"/>
            <a:ext cx="1649412"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1515" name="Rectangle 11"/>
          <p:cNvSpPr>
            <a:spLocks noChangeArrowheads="1"/>
          </p:cNvSpPr>
          <p:nvPr/>
        </p:nvSpPr>
        <p:spPr bwMode="auto">
          <a:xfrm>
            <a:off x="1116013" y="6521450"/>
            <a:ext cx="23764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800"/>
              <a:t>http://omlc.ogi.edu/spectra/PhotochemCAD/html/chlorophyll-a(MeOH).html</a:t>
            </a:r>
          </a:p>
        </p:txBody>
      </p:sp>
    </p:spTree>
    <p:extLst>
      <p:ext uri="{BB962C8B-B14F-4D97-AF65-F5344CB8AC3E}">
        <p14:creationId xmlns:p14="http://schemas.microsoft.com/office/powerpoint/2010/main" val="216247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1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15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15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1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dn2.knowyourmobile.com/sites/knowyourmobilecom/files/styles/article_main_wide_image/public/3/11/marty_cooper.jpg?itok=oUn2v_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980728"/>
            <a:ext cx="3456384" cy="1945610"/>
          </a:xfrm>
          <a:prstGeom prst="rect">
            <a:avLst/>
          </a:prstGeom>
          <a:noFill/>
          <a:extLst>
            <a:ext uri="{909E8E84-426E-40DD-AFC4-6F175D3DCCD1}">
              <a14:hiddenFill xmlns:a14="http://schemas.microsoft.com/office/drawing/2010/main">
                <a:solidFill>
                  <a:srgbClr val="FFFFFF"/>
                </a:solidFill>
              </a14:hiddenFill>
            </a:ext>
          </a:extLst>
        </p:spPr>
      </p:pic>
      <p:pic>
        <p:nvPicPr>
          <p:cNvPr id="76802" name="Picture 2" descr="https://upload.wikimedia.org/wikipedia/en/e/e0/Simplicissimus_Karl_Arnold_Mobile_Telepho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6172" y="964617"/>
            <a:ext cx="2908049" cy="215195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835696" y="548680"/>
            <a:ext cx="1234633" cy="338554"/>
          </a:xfrm>
          <a:prstGeom prst="rect">
            <a:avLst/>
          </a:prstGeom>
          <a:noFill/>
        </p:spPr>
        <p:txBody>
          <a:bodyPr wrap="none" rtlCol="0">
            <a:spAutoFit/>
          </a:bodyPr>
          <a:lstStyle/>
          <a:p>
            <a:r>
              <a:rPr lang="cs-CZ" sz="1600" dirty="0" smtClean="0">
                <a:latin typeface="+mn-lt"/>
              </a:rPr>
              <a:t>Idea (1931)</a:t>
            </a:r>
            <a:endParaRPr lang="en-US" sz="1600" dirty="0">
              <a:latin typeface="+mn-lt"/>
            </a:endParaRPr>
          </a:p>
        </p:txBody>
      </p:sp>
      <p:sp>
        <p:nvSpPr>
          <p:cNvPr id="7" name="Obdélník 6"/>
          <p:cNvSpPr/>
          <p:nvPr/>
        </p:nvSpPr>
        <p:spPr>
          <a:xfrm>
            <a:off x="1115616" y="3119309"/>
            <a:ext cx="3559413" cy="430887"/>
          </a:xfrm>
          <a:prstGeom prst="rect">
            <a:avLst/>
          </a:prstGeom>
        </p:spPr>
        <p:txBody>
          <a:bodyPr wrap="square">
            <a:spAutoFit/>
          </a:bodyPr>
          <a:lstStyle/>
          <a:p>
            <a:r>
              <a:rPr lang="en-US" sz="1100" dirty="0"/>
              <a:t>"</a:t>
            </a:r>
            <a:r>
              <a:rPr lang="en-US" sz="1100" dirty="0" err="1"/>
              <a:t>Simplicissimus</a:t>
            </a:r>
            <a:r>
              <a:rPr lang="en-US" sz="1100" dirty="0"/>
              <a:t> Karl Arnold Mobile Telephony" by Source (WP:NFCC#4). Licensed under Fair use via </a:t>
            </a:r>
            <a:r>
              <a:rPr lang="en-US" sz="1100" dirty="0" smtClean="0"/>
              <a:t>Wikipedia</a:t>
            </a:r>
            <a:endParaRPr lang="en-US" sz="1100" dirty="0"/>
          </a:p>
        </p:txBody>
      </p:sp>
      <p:sp>
        <p:nvSpPr>
          <p:cNvPr id="9" name="TextovéPole 8"/>
          <p:cNvSpPr txBox="1"/>
          <p:nvPr/>
        </p:nvSpPr>
        <p:spPr>
          <a:xfrm>
            <a:off x="6012160" y="547704"/>
            <a:ext cx="1667444" cy="338554"/>
          </a:xfrm>
          <a:prstGeom prst="rect">
            <a:avLst/>
          </a:prstGeom>
          <a:noFill/>
        </p:spPr>
        <p:txBody>
          <a:bodyPr wrap="none" rtlCol="0">
            <a:spAutoFit/>
          </a:bodyPr>
          <a:lstStyle/>
          <a:p>
            <a:r>
              <a:rPr lang="en-US" sz="1600" dirty="0" smtClean="0">
                <a:latin typeface="+mn-lt"/>
              </a:rPr>
              <a:t>Invention</a:t>
            </a:r>
            <a:r>
              <a:rPr lang="cs-CZ" sz="1600" dirty="0" smtClean="0">
                <a:latin typeface="+mn-lt"/>
              </a:rPr>
              <a:t> (1973)</a:t>
            </a:r>
            <a:endParaRPr lang="en-US" sz="1600" dirty="0">
              <a:latin typeface="+mn-lt"/>
            </a:endParaRPr>
          </a:p>
        </p:txBody>
      </p:sp>
      <p:sp>
        <p:nvSpPr>
          <p:cNvPr id="11" name="Obdélník 10"/>
          <p:cNvSpPr/>
          <p:nvPr/>
        </p:nvSpPr>
        <p:spPr>
          <a:xfrm>
            <a:off x="5020460" y="2976936"/>
            <a:ext cx="1747594" cy="276999"/>
          </a:xfrm>
          <a:prstGeom prst="rect">
            <a:avLst/>
          </a:prstGeom>
        </p:spPr>
        <p:txBody>
          <a:bodyPr wrap="none">
            <a:spAutoFit/>
          </a:bodyPr>
          <a:lstStyle/>
          <a:p>
            <a:r>
              <a:rPr lang="en-US" dirty="0"/>
              <a:t>Martin </a:t>
            </a:r>
            <a:r>
              <a:rPr lang="en-US" dirty="0" smtClean="0"/>
              <a:t>Cooper</a:t>
            </a:r>
            <a:r>
              <a:rPr lang="cs-CZ" dirty="0" smtClean="0"/>
              <a:t>, Motorola</a:t>
            </a:r>
            <a:endParaRPr lang="en-US" dirty="0"/>
          </a:p>
        </p:txBody>
      </p:sp>
      <p:sp>
        <p:nvSpPr>
          <p:cNvPr id="13" name="TextovéPole 12"/>
          <p:cNvSpPr txBox="1"/>
          <p:nvPr/>
        </p:nvSpPr>
        <p:spPr>
          <a:xfrm>
            <a:off x="3923928" y="3840430"/>
            <a:ext cx="1781257" cy="338554"/>
          </a:xfrm>
          <a:prstGeom prst="rect">
            <a:avLst/>
          </a:prstGeom>
          <a:noFill/>
        </p:spPr>
        <p:txBody>
          <a:bodyPr wrap="none" rtlCol="0">
            <a:spAutoFit/>
          </a:bodyPr>
          <a:lstStyle/>
          <a:p>
            <a:r>
              <a:rPr lang="en-US" sz="1600" dirty="0" smtClean="0">
                <a:latin typeface="+mn-lt"/>
              </a:rPr>
              <a:t>Innovation</a:t>
            </a:r>
            <a:r>
              <a:rPr lang="cs-CZ" sz="1600" dirty="0">
                <a:latin typeface="+mn-lt"/>
              </a:rPr>
              <a:t> </a:t>
            </a:r>
            <a:r>
              <a:rPr lang="cs-CZ" sz="1600" dirty="0" smtClean="0">
                <a:latin typeface="+mn-lt"/>
              </a:rPr>
              <a:t>(2007)</a:t>
            </a:r>
            <a:endParaRPr lang="en-US" sz="1600" dirty="0">
              <a:latin typeface="+mn-lt"/>
            </a:endParaRPr>
          </a:p>
        </p:txBody>
      </p:sp>
      <p:sp>
        <p:nvSpPr>
          <p:cNvPr id="14" name="Obdélník 13"/>
          <p:cNvSpPr/>
          <p:nvPr/>
        </p:nvSpPr>
        <p:spPr>
          <a:xfrm>
            <a:off x="3174978" y="5883810"/>
            <a:ext cx="1292341" cy="276999"/>
          </a:xfrm>
          <a:prstGeom prst="rect">
            <a:avLst/>
          </a:prstGeom>
        </p:spPr>
        <p:txBody>
          <a:bodyPr wrap="none">
            <a:spAutoFit/>
          </a:bodyPr>
          <a:lstStyle/>
          <a:p>
            <a:r>
              <a:rPr lang="cs-CZ" dirty="0" err="1" smtClean="0"/>
              <a:t>Steve</a:t>
            </a:r>
            <a:r>
              <a:rPr lang="cs-CZ" dirty="0" smtClean="0"/>
              <a:t> </a:t>
            </a:r>
            <a:r>
              <a:rPr lang="cs-CZ" dirty="0" err="1" smtClean="0"/>
              <a:t>Jobs</a:t>
            </a:r>
            <a:r>
              <a:rPr lang="cs-CZ" dirty="0" smtClean="0"/>
              <a:t>, Apple</a:t>
            </a:r>
            <a:endParaRPr lang="en-US" dirty="0"/>
          </a:p>
        </p:txBody>
      </p:sp>
      <p:pic>
        <p:nvPicPr>
          <p:cNvPr id="76804" name="Picture 4" descr="http://i.ytimg.com/vi/e7EfxMOElBE/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4978" y="4203238"/>
            <a:ext cx="2804668" cy="157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4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8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3727"/>
            <a:ext cx="7400925"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211" y="4274665"/>
            <a:ext cx="8087190" cy="254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8968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cs-CZ" sz="4000" smtClean="0"/>
              <a:t>Průtoková cytometrie bezobratlých</a:t>
            </a:r>
          </a:p>
        </p:txBody>
      </p:sp>
      <p:sp>
        <p:nvSpPr>
          <p:cNvPr id="52227" name="Rectangle 3"/>
          <p:cNvSpPr>
            <a:spLocks noGrp="1" noChangeArrowheads="1"/>
          </p:cNvSpPr>
          <p:nvPr>
            <p:ph type="body" sz="half" idx="1"/>
          </p:nvPr>
        </p:nvSpPr>
        <p:spPr>
          <a:xfrm>
            <a:off x="1173163" y="1981200"/>
            <a:ext cx="6278562" cy="4114800"/>
          </a:xfrm>
        </p:spPr>
        <p:txBody>
          <a:bodyPr/>
          <a:lstStyle/>
          <a:p>
            <a:pPr eaLnBrk="1" hangingPunct="1"/>
            <a:r>
              <a:rPr lang="cs-CZ" sz="2800" smtClean="0"/>
              <a:t>lze aplikovat běžné metodické přístupy a fluorescenční značky</a:t>
            </a:r>
          </a:p>
          <a:p>
            <a:pPr eaLnBrk="1" hangingPunct="1">
              <a:buFont typeface="Wingdings" pitchFamily="2" charset="2"/>
              <a:buNone/>
            </a:pPr>
            <a:r>
              <a:rPr lang="cs-CZ" sz="2800" smtClean="0"/>
              <a:t> </a:t>
            </a:r>
          </a:p>
          <a:p>
            <a:pPr eaLnBrk="1" hangingPunct="1"/>
            <a:r>
              <a:rPr lang="cs-CZ" sz="2800" smtClean="0"/>
              <a:t>Příklady aplikací:</a:t>
            </a:r>
          </a:p>
          <a:p>
            <a:pPr lvl="1" eaLnBrk="1" hangingPunct="1"/>
            <a:r>
              <a:rPr lang="cs-CZ" sz="2400" smtClean="0"/>
              <a:t>buněčný cyklus</a:t>
            </a:r>
          </a:p>
          <a:p>
            <a:pPr lvl="1" eaLnBrk="1" hangingPunct="1"/>
            <a:r>
              <a:rPr lang="cs-CZ" sz="2400" smtClean="0"/>
              <a:t>cytotoxicita</a:t>
            </a:r>
          </a:p>
          <a:p>
            <a:pPr lvl="1" eaLnBrk="1" hangingPunct="1"/>
            <a:r>
              <a:rPr lang="cs-CZ" sz="2400" smtClean="0"/>
              <a:t>apoptóza</a:t>
            </a:r>
          </a:p>
        </p:txBody>
      </p:sp>
      <p:pic>
        <p:nvPicPr>
          <p:cNvPr id="52228" name="Picture 4" descr="Long Tongue Tachinid Fly">
            <a:hlinkClick r:id="rId3" tooltip="Long Tongue Tachinid Fly"/>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588125" y="2997200"/>
            <a:ext cx="2286000" cy="152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240px-Miesmuscheln_Mytilus_2">
            <a:hlinkClick r:id="rId5" tooltip="Miesmuscheln Mytilus 2.jpg"/>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148263" y="3789363"/>
            <a:ext cx="1219200" cy="873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5013325"/>
            <a:ext cx="22320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4868863"/>
            <a:ext cx="2286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03725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cs-CZ" b="1" smtClean="0"/>
              <a:t>Invertebrate Survival Journal</a:t>
            </a:r>
            <a:r>
              <a:rPr lang="cs-CZ" smtClean="0"/>
              <a:t> </a:t>
            </a:r>
          </a:p>
        </p:txBody>
      </p:sp>
      <p:pic>
        <p:nvPicPr>
          <p:cNvPr id="532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71550" y="1844675"/>
            <a:ext cx="7772400" cy="30400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Obdélník 1">
            <a:hlinkClick r:id="rId4"/>
          </p:cNvPr>
          <p:cNvSpPr>
            <a:spLocks noChangeArrowheads="1"/>
          </p:cNvSpPr>
          <p:nvPr/>
        </p:nvSpPr>
        <p:spPr bwMode="auto">
          <a:xfrm>
            <a:off x="1187450" y="5949950"/>
            <a:ext cx="437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t>http://www.icms.qmul.ac.uk/flowcytometry/uses/insects/index.html</a:t>
            </a:r>
          </a:p>
        </p:txBody>
      </p:sp>
    </p:spTree>
    <p:extLst>
      <p:ext uri="{BB962C8B-B14F-4D97-AF65-F5344CB8AC3E}">
        <p14:creationId xmlns:p14="http://schemas.microsoft.com/office/powerpoint/2010/main" val="22893852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55" y="1109383"/>
            <a:ext cx="8659091" cy="4146176"/>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29"/>
            <a:ext cx="8509000" cy="307777"/>
          </a:xfrm>
          <a:noFill/>
          <a:ln/>
        </p:spPr>
        <p:txBody>
          <a:bodyPr>
            <a:spAutoFit/>
          </a:bodyPr>
          <a:lstStyle/>
          <a:p>
            <a:pPr marL="0" indent="0" algn="ctr">
              <a:spcBef>
                <a:spcPct val="0"/>
              </a:spcBef>
              <a:buNone/>
            </a:pPr>
            <a:r>
              <a:rPr lang="en-US" altLang="en-US" sz="1400" b="1">
                <a:solidFill>
                  <a:schemeClr val="tx2"/>
                </a:solidFill>
              </a:rPr>
              <a:t>Figure 5. Representative flow-cytometry scatter plot of hemocytes from 25 oysters.</a:t>
            </a:r>
          </a:p>
        </p:txBody>
      </p:sp>
      <p:sp>
        <p:nvSpPr>
          <p:cNvPr id="4100" name="Text Box 4"/>
          <p:cNvSpPr txBox="1">
            <a:spLocks noChangeArrowheads="1"/>
          </p:cNvSpPr>
          <p:nvPr/>
        </p:nvSpPr>
        <p:spPr bwMode="auto">
          <a:xfrm>
            <a:off x="1115615" y="5748618"/>
            <a:ext cx="7635839"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eaLnBrk="1" hangingPunct="1"/>
            <a:r>
              <a:rPr lang="en-US" altLang="en-US" sz="1100"/>
              <a:t>Rebelo MdF, Figueiredo EdS, Mariante RM, Nóbrega A, et al. (2013) New Insights from the Oyster Crassostrea rhizophorae on Bivalve Circulating Hemocytes. PLoS ONE 8(2): e57384. doi:10.1371/journal.pone.0057384</a:t>
            </a:r>
          </a:p>
          <a:p>
            <a:pPr eaLnBrk="1" hangingPunct="1"/>
            <a:r>
              <a:rPr lang="en-US" altLang="en-US" sz="1100">
                <a:hlinkClick r:id="rId3"/>
              </a:rPr>
              <a:t>http://www.plosone.org/article/info:doi/10.1371/journal.pone.0057384</a:t>
            </a:r>
            <a:endParaRPr lang="en-US" altLang="en-US" sz="110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091" y="6342530"/>
            <a:ext cx="2205182"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2280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091" y="762000"/>
            <a:ext cx="5022273"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29"/>
            <a:ext cx="8509000" cy="307777"/>
          </a:xfrm>
          <a:noFill/>
          <a:ln/>
        </p:spPr>
        <p:txBody>
          <a:bodyPr>
            <a:spAutoFit/>
          </a:bodyPr>
          <a:lstStyle/>
          <a:p>
            <a:pPr marL="0" indent="0" algn="ctr">
              <a:spcBef>
                <a:spcPct val="0"/>
              </a:spcBef>
              <a:buNone/>
            </a:pPr>
            <a:r>
              <a:rPr lang="en-US" altLang="en-US" sz="1400" b="1">
                <a:solidFill>
                  <a:schemeClr val="tx2"/>
                </a:solidFill>
              </a:rPr>
              <a:t>Figure 6. Proposed model for hemocyte maturation, as seen by flow cytometry.</a:t>
            </a:r>
          </a:p>
        </p:txBody>
      </p:sp>
      <p:sp>
        <p:nvSpPr>
          <p:cNvPr id="4100" name="Text Box 4"/>
          <p:cNvSpPr txBox="1">
            <a:spLocks noChangeArrowheads="1"/>
          </p:cNvSpPr>
          <p:nvPr/>
        </p:nvSpPr>
        <p:spPr bwMode="auto">
          <a:xfrm>
            <a:off x="971599" y="5748618"/>
            <a:ext cx="7779855"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eaLnBrk="1" hangingPunct="1"/>
            <a:r>
              <a:rPr lang="en-US" altLang="en-US" sz="1100" dirty="0" err="1"/>
              <a:t>Rebelo</a:t>
            </a:r>
            <a:r>
              <a:rPr lang="en-US" altLang="en-US" sz="1100" dirty="0"/>
              <a:t> </a:t>
            </a:r>
            <a:r>
              <a:rPr lang="en-US" altLang="en-US" sz="1100" dirty="0" err="1"/>
              <a:t>MdF</a:t>
            </a:r>
            <a:r>
              <a:rPr lang="en-US" altLang="en-US" sz="1100" dirty="0"/>
              <a:t>, </a:t>
            </a:r>
            <a:r>
              <a:rPr lang="en-US" altLang="en-US" sz="1100" dirty="0" err="1"/>
              <a:t>Figueiredo</a:t>
            </a:r>
            <a:r>
              <a:rPr lang="en-US" altLang="en-US" sz="1100" dirty="0"/>
              <a:t> </a:t>
            </a:r>
            <a:r>
              <a:rPr lang="en-US" altLang="en-US" sz="1100" dirty="0" err="1"/>
              <a:t>EdS</a:t>
            </a:r>
            <a:r>
              <a:rPr lang="en-US" altLang="en-US" sz="1100" dirty="0"/>
              <a:t>, </a:t>
            </a:r>
            <a:r>
              <a:rPr lang="en-US" altLang="en-US" sz="1100" dirty="0" err="1"/>
              <a:t>Mariante</a:t>
            </a:r>
            <a:r>
              <a:rPr lang="en-US" altLang="en-US" sz="1100" dirty="0"/>
              <a:t> RM, </a:t>
            </a:r>
            <a:r>
              <a:rPr lang="en-US" altLang="en-US" sz="1100" dirty="0" err="1"/>
              <a:t>Nóbrega</a:t>
            </a:r>
            <a:r>
              <a:rPr lang="en-US" altLang="en-US" sz="1100" dirty="0"/>
              <a:t> A, et al. (2013) New Insights from the Oyster </a:t>
            </a:r>
            <a:r>
              <a:rPr lang="en-US" altLang="en-US" sz="1100" dirty="0" err="1"/>
              <a:t>Crassostrea</a:t>
            </a:r>
            <a:r>
              <a:rPr lang="en-US" altLang="en-US" sz="1100" dirty="0"/>
              <a:t> </a:t>
            </a:r>
            <a:r>
              <a:rPr lang="en-US" altLang="en-US" sz="1100" dirty="0" err="1"/>
              <a:t>rhizophorae</a:t>
            </a:r>
            <a:r>
              <a:rPr lang="en-US" altLang="en-US" sz="1100" dirty="0"/>
              <a:t> on Bivalve Circulating </a:t>
            </a:r>
            <a:r>
              <a:rPr lang="en-US" altLang="en-US" sz="1100" dirty="0" err="1"/>
              <a:t>Hemocytes</a:t>
            </a:r>
            <a:r>
              <a:rPr lang="en-US" altLang="en-US" sz="1100" dirty="0"/>
              <a:t>. </a:t>
            </a:r>
            <a:r>
              <a:rPr lang="en-US" altLang="en-US" sz="1100" dirty="0" err="1"/>
              <a:t>PLoS</a:t>
            </a:r>
            <a:r>
              <a:rPr lang="en-US" altLang="en-US" sz="1100" dirty="0"/>
              <a:t> ONE 8(2): e57384. doi:10.1371/journal.pone.0057384</a:t>
            </a:r>
          </a:p>
          <a:p>
            <a:pPr eaLnBrk="1" hangingPunct="1"/>
            <a:r>
              <a:rPr lang="en-US" altLang="en-US" sz="1100" dirty="0">
                <a:hlinkClick r:id="rId3"/>
              </a:rPr>
              <a:t>http://www.plosone.org/article/info:doi/10.1371/journal.pone.0057384</a:t>
            </a:r>
            <a:endParaRPr lang="en-US" altLang="en-US" sz="1100" dirty="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091" y="6342530"/>
            <a:ext cx="2205182"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27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cs-CZ" sz="3600" b="1" smtClean="0">
                <a:solidFill>
                  <a:schemeClr val="tx1"/>
                </a:solidFill>
              </a:rPr>
              <a:t>„</a:t>
            </a:r>
            <a:r>
              <a:rPr lang="en-US" sz="3600" b="1" smtClean="0">
                <a:solidFill>
                  <a:schemeClr val="tx1"/>
                </a:solidFill>
              </a:rPr>
              <a:t>High Throughput</a:t>
            </a:r>
            <a:r>
              <a:rPr lang="cs-CZ" sz="3600" b="1" smtClean="0">
                <a:solidFill>
                  <a:schemeClr val="tx1"/>
                </a:solidFill>
              </a:rPr>
              <a:t> Flow Cytometry“</a:t>
            </a:r>
          </a:p>
        </p:txBody>
      </p:sp>
      <p:sp>
        <p:nvSpPr>
          <p:cNvPr id="15363" name="Rectangle 3"/>
          <p:cNvSpPr>
            <a:spLocks noGrp="1" noChangeArrowheads="1"/>
          </p:cNvSpPr>
          <p:nvPr>
            <p:ph type="body" idx="1"/>
          </p:nvPr>
        </p:nvSpPr>
        <p:spPr/>
        <p:txBody>
          <a:bodyPr/>
          <a:lstStyle/>
          <a:p>
            <a:pPr eaLnBrk="1" hangingPunct="1"/>
            <a:r>
              <a:rPr lang="cs-CZ" smtClean="0"/>
              <a:t>automatizace + robotizace = urychlení a efektivita sběru dat (měření desítky vzorků za hodinu s minimálním zásahem operátora )</a:t>
            </a:r>
          </a:p>
          <a:p>
            <a:pPr eaLnBrk="1" hangingPunct="1"/>
            <a:r>
              <a:rPr lang="cs-CZ" smtClean="0"/>
              <a:t>využití principu vícebarevné analýzy</a:t>
            </a:r>
          </a:p>
        </p:txBody>
      </p:sp>
      <p:sp>
        <p:nvSpPr>
          <p:cNvPr id="15364"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extLst>
      <p:ext uri="{BB962C8B-B14F-4D97-AF65-F5344CB8AC3E}">
        <p14:creationId xmlns:p14="http://schemas.microsoft.com/office/powerpoint/2010/main" val="33097713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187450" y="115888"/>
            <a:ext cx="7772400" cy="1143000"/>
          </a:xfrm>
        </p:spPr>
        <p:txBody>
          <a:bodyPr/>
          <a:lstStyle/>
          <a:p>
            <a:pPr eaLnBrk="1" hangingPunct="1"/>
            <a:r>
              <a:rPr lang="cs-CZ" sz="3600" smtClean="0"/>
              <a:t>Automatizované systémy měření vzorků </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12875"/>
            <a:ext cx="4784725"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4365625"/>
            <a:ext cx="471805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628775"/>
            <a:ext cx="30861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0" name="Line 6"/>
          <p:cNvSpPr>
            <a:spLocks noChangeShapeType="1"/>
          </p:cNvSpPr>
          <p:nvPr/>
        </p:nvSpPr>
        <p:spPr bwMode="auto">
          <a:xfrm>
            <a:off x="6516688" y="3213100"/>
            <a:ext cx="142875" cy="12239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1" name="Line 7"/>
          <p:cNvSpPr>
            <a:spLocks noChangeShapeType="1"/>
          </p:cNvSpPr>
          <p:nvPr/>
        </p:nvSpPr>
        <p:spPr bwMode="auto">
          <a:xfrm flipH="1">
            <a:off x="3059113" y="2636838"/>
            <a:ext cx="4105275" cy="5762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2" name="Text Box 8"/>
          <p:cNvSpPr txBox="1">
            <a:spLocks noChangeArrowheads="1"/>
          </p:cNvSpPr>
          <p:nvPr/>
        </p:nvSpPr>
        <p:spPr bwMode="auto">
          <a:xfrm>
            <a:off x="3276600" y="2492375"/>
            <a:ext cx="2703513"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a:solidFill>
                  <a:srgbClr val="FF0000"/>
                </a:solidFill>
              </a:rPr>
              <a:t>Automatický karusel (autosampler)</a:t>
            </a:r>
          </a:p>
        </p:txBody>
      </p:sp>
      <p:sp>
        <p:nvSpPr>
          <p:cNvPr id="16393" name="Text Box 9"/>
          <p:cNvSpPr txBox="1">
            <a:spLocks noChangeArrowheads="1"/>
          </p:cNvSpPr>
          <p:nvPr/>
        </p:nvSpPr>
        <p:spPr bwMode="auto">
          <a:xfrm>
            <a:off x="6588125" y="3573463"/>
            <a:ext cx="23685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a:solidFill>
                  <a:srgbClr val="FF0000"/>
                </a:solidFill>
              </a:rPr>
              <a:t>Adaptér pro nasávání vzorků z</a:t>
            </a:r>
          </a:p>
          <a:p>
            <a:r>
              <a:rPr lang="cs-CZ" sz="1400">
                <a:solidFill>
                  <a:srgbClr val="FF0000"/>
                </a:solidFill>
              </a:rPr>
              <a:t>mikrotitrační desky</a:t>
            </a:r>
          </a:p>
        </p:txBody>
      </p:sp>
      <p:pic>
        <p:nvPicPr>
          <p:cNvPr id="16394" name="Picture 10" descr="logo_becton%20dickin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5837238"/>
            <a:ext cx="1020762"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5654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cs-CZ" sz="4000" b="1" smtClean="0"/>
              <a:t>Automatizovaný „microsampler“ systém</a:t>
            </a:r>
            <a:br>
              <a:rPr lang="cs-CZ" sz="4000" b="1" smtClean="0"/>
            </a:br>
            <a:endParaRPr lang="cs-CZ" sz="4000" b="1" smtClean="0"/>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28800"/>
            <a:ext cx="28575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573016"/>
            <a:ext cx="28575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3866" y="1216621"/>
            <a:ext cx="2857500"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descr="cytek">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3866" y="5072524"/>
            <a:ext cx="1888294" cy="57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pic>
        <p:nvPicPr>
          <p:cNvPr id="17417" name="Picture 9" descr="Universal Loader - Lab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160" y="450056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7419" name="Picture 11" descr="https://encrypted-tbn0.gstatic.com/images?q=tbn:ANd9GcSG6MDDEyKW2lrEy-4pYcbhalq94g7mws3iCujkWC8szVoIZvRtv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41334" y="3980412"/>
            <a:ext cx="1328326" cy="502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5441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693738"/>
            <a:ext cx="6032500" cy="299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149725"/>
            <a:ext cx="5795963"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872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0"/>
            <a:ext cx="4210050" cy="449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563" y="4292600"/>
            <a:ext cx="6167437"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329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9019" y="332656"/>
            <a:ext cx="7772400" cy="1143000"/>
          </a:xfrm>
        </p:spPr>
        <p:txBody>
          <a:bodyPr/>
          <a:lstStyle/>
          <a:p>
            <a:r>
              <a:rPr lang="cs-CZ" dirty="0" err="1"/>
              <a:t>Spectral</a:t>
            </a:r>
            <a:r>
              <a:rPr lang="cs-CZ" dirty="0"/>
              <a:t> </a:t>
            </a:r>
            <a:r>
              <a:rPr lang="cs-CZ" dirty="0" err="1"/>
              <a:t>flow</a:t>
            </a:r>
            <a:r>
              <a:rPr lang="cs-CZ" dirty="0"/>
              <a:t> </a:t>
            </a:r>
            <a:r>
              <a:rPr lang="cs-CZ" dirty="0" smtClean="0"/>
              <a:t>cytometry</a:t>
            </a:r>
            <a:br>
              <a:rPr lang="cs-CZ" dirty="0" smtClean="0"/>
            </a:br>
            <a:r>
              <a:rPr lang="cs-CZ" sz="3600" dirty="0" smtClean="0"/>
              <a:t>J.P. Robinson, </a:t>
            </a:r>
            <a:r>
              <a:rPr lang="cs-CZ" sz="3600" dirty="0" err="1" smtClean="0"/>
              <a:t>Purdue</a:t>
            </a:r>
            <a:r>
              <a:rPr lang="cs-CZ" sz="3600" dirty="0" smtClean="0"/>
              <a:t> University</a:t>
            </a:r>
            <a:endParaRPr lang="en-US" dirty="0"/>
          </a:p>
        </p:txBody>
      </p:sp>
      <p:pic>
        <p:nvPicPr>
          <p:cNvPr id="78850" name="Picture 2" descr="J.Paul Robins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9582" y="2017936"/>
            <a:ext cx="158417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7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7371" y="1772817"/>
            <a:ext cx="4860032" cy="176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1773" y="3763437"/>
            <a:ext cx="4231973" cy="120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2816" y="1554882"/>
            <a:ext cx="2424570" cy="23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1414" y="4968727"/>
            <a:ext cx="3240359" cy="163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08144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r>
              <a:rPr lang="en-US" sz="3600" smtClean="0"/>
              <a:t>The steps in a high-throughput fluorescence-microscopy experiment.</a:t>
            </a:r>
            <a:endParaRPr lang="cs-CZ" sz="3600" smtClean="0"/>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2020888"/>
            <a:ext cx="3844925" cy="455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16831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p:txBody>
          <a:bodyPr/>
          <a:lstStyle/>
          <a:p>
            <a:r>
              <a:rPr lang="en-US" smtClean="0"/>
              <a:t>Analysis</a:t>
            </a:r>
            <a:endParaRPr lang="cs-CZ" smtClean="0"/>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420938"/>
            <a:ext cx="71913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5583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6165850"/>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692150"/>
            <a:ext cx="7967662" cy="39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52810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404813"/>
            <a:ext cx="7639050"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308725"/>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9934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5400"/>
            <a:ext cx="5799138" cy="576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308725"/>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1877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0"/>
            <a:ext cx="4191000"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3"/>
          <p:cNvSpPr>
            <a:spLocks noChangeArrowheads="1"/>
          </p:cNvSpPr>
          <p:nvPr/>
        </p:nvSpPr>
        <p:spPr bwMode="auto">
          <a:xfrm>
            <a:off x="1042988" y="4652963"/>
            <a:ext cx="5113337"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605" name="Rectangle 5">
            <a:hlinkClick r:id="rId4"/>
          </p:cNvPr>
          <p:cNvSpPr>
            <a:spLocks noChangeArrowheads="1"/>
          </p:cNvSpPr>
          <p:nvPr/>
        </p:nvSpPr>
        <p:spPr bwMode="auto">
          <a:xfrm>
            <a:off x="5003800" y="5799138"/>
            <a:ext cx="40704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cs-CZ" sz="1800" dirty="0" smtClean="0">
                <a:latin typeface="Arial" charset="0"/>
                <a:hlinkClick r:id="rId5"/>
              </a:rPr>
              <a:t>http://www.stanford.edu/group/nolan/</a:t>
            </a:r>
            <a:endParaRPr lang="cs-CZ" sz="1800" dirty="0">
              <a:latin typeface="Arial" charset="0"/>
            </a:endParaRPr>
          </a:p>
        </p:txBody>
      </p:sp>
      <p:pic>
        <p:nvPicPr>
          <p:cNvPr id="256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681038"/>
            <a:ext cx="1143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275" y="1484313"/>
            <a:ext cx="1571625"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8" name="Text Box 8"/>
          <p:cNvSpPr txBox="1">
            <a:spLocks noChangeArrowheads="1"/>
          </p:cNvSpPr>
          <p:nvPr/>
        </p:nvSpPr>
        <p:spPr bwMode="auto">
          <a:xfrm>
            <a:off x="1014413" y="2503488"/>
            <a:ext cx="5070475"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en-US" sz="2800">
                <a:latin typeface="Arial" charset="0"/>
              </a:rPr>
              <a:t>Garry Nolan</a:t>
            </a:r>
            <a:endParaRPr lang="cs-CZ" sz="2800">
              <a:latin typeface="Arial" charset="0"/>
            </a:endParaRPr>
          </a:p>
          <a:p>
            <a:pPr eaLnBrk="1" hangingPunct="1"/>
            <a:endParaRPr lang="cs-CZ" sz="2800">
              <a:latin typeface="Arial" charset="0"/>
            </a:endParaRPr>
          </a:p>
          <a:p>
            <a:pPr eaLnBrk="1" hangingPunct="1"/>
            <a:r>
              <a:rPr lang="cs-CZ" sz="2800">
                <a:solidFill>
                  <a:srgbClr val="000000"/>
                </a:solidFill>
                <a:latin typeface="Arial" charset="0"/>
              </a:rPr>
              <a:t>	Peter Krutzik</a:t>
            </a:r>
            <a:r>
              <a:rPr lang="cs-CZ" sz="2800">
                <a:latin typeface="Arial" charset="0"/>
              </a:rPr>
              <a:t> </a:t>
            </a:r>
            <a:endParaRPr lang="en-US" sz="2800">
              <a:latin typeface="Arial" charset="0"/>
            </a:endParaRPr>
          </a:p>
          <a:p>
            <a:pPr eaLnBrk="1" hangingPunct="1"/>
            <a:endParaRPr lang="cs-CZ" sz="2800">
              <a:latin typeface="Arial" charset="0"/>
            </a:endParaRPr>
          </a:p>
          <a:p>
            <a:pPr eaLnBrk="1" hangingPunct="1"/>
            <a:endParaRPr lang="cs-CZ" sz="2800">
              <a:latin typeface="Arial" charset="0"/>
            </a:endParaRPr>
          </a:p>
          <a:p>
            <a:pPr eaLnBrk="1" hangingPunct="1"/>
            <a:r>
              <a:rPr lang="cs-CZ" sz="2800" b="1">
                <a:latin typeface="Arial" charset="0"/>
              </a:rPr>
              <a:t>„</a:t>
            </a:r>
            <a:r>
              <a:rPr lang="en-US" sz="2800" b="1">
                <a:latin typeface="Arial" charset="0"/>
              </a:rPr>
              <a:t>Fluorescent</a:t>
            </a:r>
            <a:r>
              <a:rPr lang="cs-CZ" sz="2800" b="1">
                <a:latin typeface="Arial" charset="0"/>
              </a:rPr>
              <a:t> </a:t>
            </a:r>
            <a:r>
              <a:rPr lang="en-US" sz="2800" b="1">
                <a:latin typeface="Arial" charset="0"/>
              </a:rPr>
              <a:t>cell barcoding</a:t>
            </a:r>
            <a:r>
              <a:rPr lang="cs-CZ" sz="2800" b="1">
                <a:latin typeface="Arial" charset="0"/>
              </a:rPr>
              <a:t>“</a:t>
            </a:r>
            <a:endParaRPr lang="en-US" sz="2800" b="1">
              <a:latin typeface="Arial" charset="0"/>
            </a:endParaRPr>
          </a:p>
        </p:txBody>
      </p:sp>
    </p:spTree>
    <p:extLst>
      <p:ext uri="{BB962C8B-B14F-4D97-AF65-F5344CB8AC3E}">
        <p14:creationId xmlns:p14="http://schemas.microsoft.com/office/powerpoint/2010/main" val="10419501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g 1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60350"/>
            <a:ext cx="80962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4716463" y="6165850"/>
            <a:ext cx="42608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cs-CZ" sz="1000">
                <a:latin typeface="Arial" charset="0"/>
                <a:hlinkClick r:id="rId4"/>
              </a:rPr>
              <a:t>Krutzik PO, Nolan</a:t>
            </a:r>
            <a:r>
              <a:rPr lang="en-US" sz="1000">
                <a:latin typeface="Arial" charset="0"/>
              </a:rPr>
              <a:t> </a:t>
            </a:r>
            <a:r>
              <a:rPr lang="cs-CZ" sz="1000">
                <a:latin typeface="Arial" charset="0"/>
              </a:rPr>
              <a:t>Fluorescent cell barcoding in flow cytometry allows high-throughput drug screening and signaling profiling.</a:t>
            </a:r>
            <a:br>
              <a:rPr lang="cs-CZ" sz="1000">
                <a:latin typeface="Arial" charset="0"/>
              </a:rPr>
            </a:br>
            <a:r>
              <a:rPr lang="cs-CZ" sz="1000">
                <a:latin typeface="Arial" charset="0"/>
              </a:rPr>
              <a:t>Nat Methods. 2006 May;3(5):361-8. </a:t>
            </a:r>
          </a:p>
        </p:txBody>
      </p:sp>
      <p:sp>
        <p:nvSpPr>
          <p:cNvPr id="620548" name="Rectangle 4"/>
          <p:cNvSpPr>
            <a:spLocks noChangeArrowheads="1"/>
          </p:cNvSpPr>
          <p:nvPr/>
        </p:nvSpPr>
        <p:spPr bwMode="auto">
          <a:xfrm>
            <a:off x="2627313" y="2420938"/>
            <a:ext cx="2449512" cy="31686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29" name="Rectangle 5"/>
          <p:cNvSpPr>
            <a:spLocks noChangeArrowheads="1"/>
          </p:cNvSpPr>
          <p:nvPr/>
        </p:nvSpPr>
        <p:spPr bwMode="auto">
          <a:xfrm>
            <a:off x="250825" y="188913"/>
            <a:ext cx="576263" cy="5032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0" name="Rectangle 6"/>
          <p:cNvSpPr>
            <a:spLocks noChangeArrowheads="1"/>
          </p:cNvSpPr>
          <p:nvPr/>
        </p:nvSpPr>
        <p:spPr bwMode="auto">
          <a:xfrm>
            <a:off x="4859338" y="260350"/>
            <a:ext cx="576262" cy="50323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1"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
        <p:nvSpPr>
          <p:cNvPr id="620552" name="Rectangle 8"/>
          <p:cNvSpPr>
            <a:spLocks noChangeArrowheads="1"/>
          </p:cNvSpPr>
          <p:nvPr/>
        </p:nvSpPr>
        <p:spPr bwMode="auto">
          <a:xfrm>
            <a:off x="4787900" y="404813"/>
            <a:ext cx="4032250" cy="54006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2822549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20548"/>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205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8" grpId="0" animBg="1"/>
      <p:bldP spid="62055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g 3 full siz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73163" y="642938"/>
            <a:ext cx="7772400" cy="5267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Text Box 3"/>
          <p:cNvSpPr txBox="1">
            <a:spLocks noChangeArrowheads="1"/>
          </p:cNvSpPr>
          <p:nvPr/>
        </p:nvSpPr>
        <p:spPr bwMode="auto">
          <a:xfrm>
            <a:off x="4716463" y="6165850"/>
            <a:ext cx="42608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cs-CZ" sz="1000">
                <a:latin typeface="Arial" charset="0"/>
                <a:hlinkClick r:id="rId4"/>
              </a:rPr>
              <a:t>Krutzik PO, Nolan</a:t>
            </a:r>
            <a:r>
              <a:rPr lang="en-US" sz="1000">
                <a:latin typeface="Arial" charset="0"/>
              </a:rPr>
              <a:t> </a:t>
            </a:r>
            <a:r>
              <a:rPr lang="cs-CZ" sz="1000">
                <a:latin typeface="Arial" charset="0"/>
              </a:rPr>
              <a:t>Fluorescent cell barcoding in flow cytometry allows high-throughput drug screening and signaling profiling.</a:t>
            </a:r>
            <a:br>
              <a:rPr lang="cs-CZ" sz="1000">
                <a:latin typeface="Arial" charset="0"/>
              </a:rPr>
            </a:br>
            <a:r>
              <a:rPr lang="cs-CZ" sz="1000">
                <a:latin typeface="Arial" charset="0"/>
              </a:rPr>
              <a:t>Nat Methods. 2006 May;3(5):361-8. </a:t>
            </a:r>
          </a:p>
        </p:txBody>
      </p:sp>
      <p:sp>
        <p:nvSpPr>
          <p:cNvPr id="27652" name="Rectangle 4"/>
          <p:cNvSpPr>
            <a:spLocks noChangeArrowheads="1"/>
          </p:cNvSpPr>
          <p:nvPr/>
        </p:nvSpPr>
        <p:spPr bwMode="auto">
          <a:xfrm>
            <a:off x="1116013" y="620713"/>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3" name="Rectangle 5"/>
          <p:cNvSpPr>
            <a:spLocks noChangeArrowheads="1"/>
          </p:cNvSpPr>
          <p:nvPr/>
        </p:nvSpPr>
        <p:spPr bwMode="auto">
          <a:xfrm>
            <a:off x="4500563" y="620713"/>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4"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extLst>
      <p:ext uri="{BB962C8B-B14F-4D97-AF65-F5344CB8AC3E}">
        <p14:creationId xmlns:p14="http://schemas.microsoft.com/office/powerpoint/2010/main" val="417396079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Get the best out of your model</a:t>
            </a:r>
            <a:endParaRPr lang="en-US" dirty="0">
              <a:solidFill>
                <a:srgbClr val="953735"/>
              </a:solidFill>
            </a:endParaRPr>
          </a:p>
        </p:txBody>
      </p:sp>
      <p:pic>
        <p:nvPicPr>
          <p:cNvPr id="4" name="Content Placeholder 3"/>
          <p:cNvPicPr>
            <a:picLocks noGrp="1" noChangeAspect="1"/>
          </p:cNvPicPr>
          <p:nvPr>
            <p:ph idx="1"/>
          </p:nvPr>
        </p:nvPicPr>
        <p:blipFill>
          <a:blip r:embed="rId2"/>
          <a:srcRect l="-42098" r="-42098"/>
          <a:stretch>
            <a:fillRect/>
          </a:stretch>
        </p:blipFill>
        <p:spPr>
          <a:xfrm>
            <a:off x="-1565219" y="1982115"/>
            <a:ext cx="8510426" cy="4680406"/>
          </a:xfrm>
        </p:spPr>
      </p:pic>
      <p:sp>
        <p:nvSpPr>
          <p:cNvPr id="5" name="TextBox 4"/>
          <p:cNvSpPr txBox="1"/>
          <p:nvPr/>
        </p:nvSpPr>
        <p:spPr>
          <a:xfrm>
            <a:off x="4734656" y="1515954"/>
            <a:ext cx="4180744" cy="4154983"/>
          </a:xfrm>
          <a:prstGeom prst="rect">
            <a:avLst/>
          </a:prstGeom>
          <a:noFill/>
        </p:spPr>
        <p:txBody>
          <a:bodyPr wrap="square" rtlCol="0">
            <a:spAutoFit/>
          </a:bodyPr>
          <a:lstStyle/>
          <a:p>
            <a:pPr eaLnBrk="1" fontAlgn="auto" hangingPunct="1">
              <a:spcBef>
                <a:spcPts val="0"/>
              </a:spcBef>
              <a:spcAft>
                <a:spcPts val="0"/>
              </a:spcAft>
            </a:pPr>
            <a:r>
              <a:rPr lang="en-US" sz="2000" dirty="0" smtClean="0">
                <a:solidFill>
                  <a:prstClr val="black"/>
                </a:solidFill>
                <a:latin typeface="Calibri"/>
              </a:rPr>
              <a:t>FACS-based surface screen:</a:t>
            </a:r>
          </a:p>
          <a:p>
            <a:pPr marL="342900" indent="-342900" eaLnBrk="1" fontAlgn="auto" hangingPunct="1">
              <a:spcBef>
                <a:spcPts val="0"/>
              </a:spcBef>
              <a:spcAft>
                <a:spcPts val="0"/>
              </a:spcAft>
              <a:buFont typeface="Arial"/>
              <a:buChar char="•"/>
            </a:pPr>
            <a:r>
              <a:rPr lang="en-US" sz="2000" dirty="0" smtClean="0">
                <a:solidFill>
                  <a:prstClr val="black"/>
                </a:solidFill>
                <a:latin typeface="Calibri"/>
              </a:rPr>
              <a:t>validated antibodies in 96w plates</a:t>
            </a:r>
          </a:p>
          <a:p>
            <a:pPr marL="342900" indent="-342900" eaLnBrk="1" fontAlgn="auto" hangingPunct="1">
              <a:spcBef>
                <a:spcPts val="0"/>
              </a:spcBef>
              <a:spcAft>
                <a:spcPts val="0"/>
              </a:spcAft>
              <a:buFont typeface="Arial"/>
              <a:buChar char="•"/>
            </a:pPr>
            <a:r>
              <a:rPr lang="en-US" sz="2000" dirty="0" smtClean="0">
                <a:solidFill>
                  <a:prstClr val="black"/>
                </a:solidFill>
                <a:latin typeface="Calibri"/>
              </a:rPr>
              <a:t>several </a:t>
            </a:r>
            <a:r>
              <a:rPr lang="en-US" sz="2000" dirty="0" err="1" smtClean="0">
                <a:solidFill>
                  <a:prstClr val="black"/>
                </a:solidFill>
                <a:latin typeface="Calibri"/>
              </a:rPr>
              <a:t>comercially</a:t>
            </a:r>
            <a:r>
              <a:rPr lang="en-US" sz="2000" dirty="0" smtClean="0">
                <a:solidFill>
                  <a:prstClr val="black"/>
                </a:solidFill>
                <a:latin typeface="Calibri"/>
              </a:rPr>
              <a:t> available possibilities, we have gone for…</a:t>
            </a:r>
          </a:p>
          <a:p>
            <a:pPr eaLnBrk="1" fontAlgn="auto" hangingPunct="1">
              <a:spcBef>
                <a:spcPts val="0"/>
              </a:spcBef>
              <a:spcAft>
                <a:spcPts val="0"/>
              </a:spcAft>
            </a:pPr>
            <a:endParaRPr lang="en-US" sz="2400" dirty="0" smtClean="0">
              <a:solidFill>
                <a:prstClr val="black"/>
              </a:solidFill>
              <a:latin typeface="Calibri"/>
            </a:endParaRPr>
          </a:p>
          <a:p>
            <a:pPr eaLnBrk="1" fontAlgn="auto" hangingPunct="1">
              <a:spcBef>
                <a:spcPts val="0"/>
              </a:spcBef>
              <a:spcAft>
                <a:spcPts val="0"/>
              </a:spcAft>
            </a:pPr>
            <a:r>
              <a:rPr lang="en-US" sz="2400" dirty="0" smtClean="0">
                <a:solidFill>
                  <a:prstClr val="black"/>
                </a:solidFill>
                <a:latin typeface="Calibri"/>
              </a:rPr>
              <a:t>- </a:t>
            </a:r>
            <a:r>
              <a:rPr lang="en-US" sz="2400" dirty="0" err="1" smtClean="0">
                <a:solidFill>
                  <a:prstClr val="black"/>
                </a:solidFill>
                <a:latin typeface="Calibri"/>
              </a:rPr>
              <a:t>LEGENDScreen</a:t>
            </a:r>
            <a:r>
              <a:rPr lang="en-US" sz="2400" dirty="0" smtClean="0">
                <a:solidFill>
                  <a:prstClr val="black"/>
                </a:solidFill>
                <a:latin typeface="Calibri"/>
              </a:rPr>
              <a:t> HUMAN</a:t>
            </a:r>
          </a:p>
          <a:p>
            <a:pPr eaLnBrk="1" fontAlgn="auto" hangingPunct="1">
              <a:spcBef>
                <a:spcPts val="0"/>
              </a:spcBef>
              <a:spcAft>
                <a:spcPts val="0"/>
              </a:spcAft>
            </a:pPr>
            <a:r>
              <a:rPr lang="en-US" sz="2000" dirty="0" smtClean="0">
                <a:solidFill>
                  <a:prstClr val="black"/>
                </a:solidFill>
                <a:latin typeface="Calibri"/>
              </a:rPr>
              <a:t>332 PE conjugated antibodies + ISOs</a:t>
            </a:r>
          </a:p>
          <a:p>
            <a:pPr eaLnBrk="1" fontAlgn="auto" hangingPunct="1">
              <a:spcBef>
                <a:spcPts val="0"/>
              </a:spcBef>
              <a:spcAft>
                <a:spcPts val="0"/>
              </a:spcAft>
            </a:pPr>
            <a:endParaRPr lang="en-US" sz="2400" dirty="0" smtClean="0">
              <a:solidFill>
                <a:prstClr val="black"/>
              </a:solidFill>
              <a:latin typeface="Calibri"/>
            </a:endParaRPr>
          </a:p>
          <a:p>
            <a:pPr eaLnBrk="1" fontAlgn="auto" hangingPunct="1">
              <a:spcBef>
                <a:spcPts val="0"/>
              </a:spcBef>
              <a:spcAft>
                <a:spcPts val="0"/>
              </a:spcAft>
            </a:pPr>
            <a:r>
              <a:rPr lang="en-US" sz="2400" dirty="0" smtClean="0">
                <a:solidFill>
                  <a:prstClr val="black"/>
                </a:solidFill>
                <a:latin typeface="Calibri"/>
              </a:rPr>
              <a:t>- </a:t>
            </a:r>
            <a:r>
              <a:rPr lang="en-US" sz="2400" dirty="0" err="1" smtClean="0">
                <a:solidFill>
                  <a:prstClr val="black"/>
                </a:solidFill>
                <a:latin typeface="Calibri"/>
              </a:rPr>
              <a:t>LEGENDScreen</a:t>
            </a:r>
            <a:r>
              <a:rPr lang="en-US" sz="2400" dirty="0" smtClean="0">
                <a:solidFill>
                  <a:prstClr val="black"/>
                </a:solidFill>
                <a:latin typeface="Calibri"/>
              </a:rPr>
              <a:t> MOUSE</a:t>
            </a:r>
          </a:p>
          <a:p>
            <a:pPr eaLnBrk="1" fontAlgn="auto" hangingPunct="1">
              <a:spcBef>
                <a:spcPts val="0"/>
              </a:spcBef>
              <a:spcAft>
                <a:spcPts val="0"/>
              </a:spcAft>
            </a:pPr>
            <a:r>
              <a:rPr lang="en-US" sz="2000" dirty="0">
                <a:solidFill>
                  <a:prstClr val="black"/>
                </a:solidFill>
                <a:latin typeface="Calibri"/>
              </a:rPr>
              <a:t>252 PE conjugated </a:t>
            </a:r>
            <a:r>
              <a:rPr lang="en-US" sz="2000" dirty="0" smtClean="0">
                <a:solidFill>
                  <a:prstClr val="black"/>
                </a:solidFill>
                <a:latin typeface="Calibri"/>
              </a:rPr>
              <a:t>antibodies + ISOs</a:t>
            </a:r>
            <a:endParaRPr lang="en-US" sz="2000" dirty="0">
              <a:solidFill>
                <a:prstClr val="black"/>
              </a:solidFill>
              <a:latin typeface="Calibri"/>
            </a:endParaRPr>
          </a:p>
          <a:p>
            <a:pPr marL="285750" indent="-285750" eaLnBrk="1" fontAlgn="auto" hangingPunct="1">
              <a:spcBef>
                <a:spcPts val="0"/>
              </a:spcBef>
              <a:spcAft>
                <a:spcPts val="0"/>
              </a:spcAft>
              <a:buFont typeface="Arial"/>
              <a:buChar char="•"/>
            </a:pPr>
            <a:endParaRPr lang="en-US" sz="2400" dirty="0">
              <a:solidFill>
                <a:prstClr val="black"/>
              </a:solidFill>
              <a:latin typeface="Calibri"/>
            </a:endParaRPr>
          </a:p>
          <a:p>
            <a:pPr marL="285750" indent="-285750" eaLnBrk="1" fontAlgn="auto" hangingPunct="1">
              <a:spcBef>
                <a:spcPts val="0"/>
              </a:spcBef>
              <a:spcAft>
                <a:spcPts val="0"/>
              </a:spcAft>
              <a:buFont typeface="Arial"/>
              <a:buChar char="•"/>
            </a:pPr>
            <a:endParaRPr lang="en-US" sz="2400" dirty="0">
              <a:solidFill>
                <a:prstClr val="black"/>
              </a:solidFill>
              <a:latin typeface="Calibri"/>
            </a:endParaRPr>
          </a:p>
        </p:txBody>
      </p:sp>
      <p:sp>
        <p:nvSpPr>
          <p:cNvPr id="6" name="TextBox 5"/>
          <p:cNvSpPr txBox="1"/>
          <p:nvPr/>
        </p:nvSpPr>
        <p:spPr>
          <a:xfrm>
            <a:off x="4734656" y="4915129"/>
            <a:ext cx="4180744" cy="1569660"/>
          </a:xfrm>
          <a:prstGeom prst="rect">
            <a:avLst/>
          </a:prstGeom>
          <a:noFill/>
        </p:spPr>
        <p:txBody>
          <a:bodyPr wrap="square" rtlCol="0">
            <a:spAutoFit/>
          </a:bodyPr>
          <a:lstStyle/>
          <a:p>
            <a:pPr marL="342900" indent="-342900" eaLnBrk="1" fontAlgn="auto" hangingPunct="1">
              <a:spcBef>
                <a:spcPts val="0"/>
              </a:spcBef>
              <a:spcAft>
                <a:spcPts val="0"/>
              </a:spcAft>
              <a:buFontTx/>
              <a:buChar char="-"/>
            </a:pPr>
            <a:r>
              <a:rPr lang="en-US" sz="2400" dirty="0">
                <a:solidFill>
                  <a:prstClr val="black"/>
                </a:solidFill>
                <a:latin typeface="Calibri"/>
              </a:rPr>
              <a:t>t</a:t>
            </a:r>
            <a:r>
              <a:rPr lang="en-US" sz="2400" dirty="0" smtClean="0">
                <a:solidFill>
                  <a:prstClr val="black"/>
                </a:solidFill>
                <a:latin typeface="Calibri"/>
              </a:rPr>
              <a:t>here are XY vials in LN</a:t>
            </a:r>
          </a:p>
          <a:p>
            <a:pPr marL="342900" indent="-342900" eaLnBrk="1" fontAlgn="auto" hangingPunct="1">
              <a:spcBef>
                <a:spcPts val="0"/>
              </a:spcBef>
              <a:spcAft>
                <a:spcPts val="0"/>
              </a:spcAft>
              <a:buFontTx/>
              <a:buChar char="-"/>
            </a:pPr>
            <a:r>
              <a:rPr lang="en-US" sz="2400" dirty="0">
                <a:solidFill>
                  <a:prstClr val="black"/>
                </a:solidFill>
                <a:latin typeface="Calibri"/>
              </a:rPr>
              <a:t>p</a:t>
            </a:r>
            <a:r>
              <a:rPr lang="en-US" sz="2400" dirty="0" smtClean="0">
                <a:solidFill>
                  <a:prstClr val="black"/>
                </a:solidFill>
                <a:latin typeface="Calibri"/>
              </a:rPr>
              <a:t>rice </a:t>
            </a:r>
            <a:r>
              <a:rPr lang="en-US" sz="2400" dirty="0">
                <a:solidFill>
                  <a:prstClr val="black"/>
                </a:solidFill>
                <a:latin typeface="Calibri"/>
              </a:rPr>
              <a:t>of kit ≈ 1000 € </a:t>
            </a:r>
            <a:r>
              <a:rPr lang="en-US" sz="2400" dirty="0" smtClean="0">
                <a:solidFill>
                  <a:prstClr val="black"/>
                </a:solidFill>
                <a:latin typeface="Calibri"/>
              </a:rPr>
              <a:t>(27k </a:t>
            </a:r>
            <a:r>
              <a:rPr lang="en-US" sz="2400" dirty="0" err="1" smtClean="0">
                <a:solidFill>
                  <a:prstClr val="black"/>
                </a:solidFill>
                <a:latin typeface="Calibri"/>
              </a:rPr>
              <a:t>Kc</a:t>
            </a:r>
            <a:r>
              <a:rPr lang="en-US" sz="2400" dirty="0">
                <a:solidFill>
                  <a:prstClr val="black"/>
                </a:solidFill>
                <a:latin typeface="Calibri"/>
              </a:rPr>
              <a:t>)</a:t>
            </a:r>
            <a:endParaRPr lang="en-US" sz="2400" dirty="0" smtClean="0">
              <a:solidFill>
                <a:prstClr val="black"/>
              </a:solidFill>
              <a:latin typeface="Calibri"/>
            </a:endParaRPr>
          </a:p>
          <a:p>
            <a:pPr eaLnBrk="1" fontAlgn="auto" hangingPunct="1">
              <a:spcBef>
                <a:spcPts val="0"/>
              </a:spcBef>
              <a:spcAft>
                <a:spcPts val="0"/>
              </a:spcAft>
            </a:pPr>
            <a:endParaRPr lang="en-US" sz="2400" dirty="0">
              <a:solidFill>
                <a:prstClr val="black"/>
              </a:solidFill>
              <a:latin typeface="Calibri"/>
            </a:endParaRPr>
          </a:p>
          <a:p>
            <a:pPr eaLnBrk="1" fontAlgn="auto" hangingPunct="1">
              <a:spcBef>
                <a:spcPts val="0"/>
              </a:spcBef>
              <a:spcAft>
                <a:spcPts val="0"/>
              </a:spcAft>
            </a:pPr>
            <a:r>
              <a:rPr lang="en-US" sz="2400" dirty="0">
                <a:solidFill>
                  <a:prstClr val="black"/>
                </a:solidFill>
                <a:latin typeface="Calibri"/>
              </a:rPr>
              <a:t>H</a:t>
            </a:r>
            <a:r>
              <a:rPr lang="en-US" sz="2400" dirty="0" smtClean="0">
                <a:solidFill>
                  <a:prstClr val="black"/>
                </a:solidFill>
                <a:latin typeface="Calibri"/>
              </a:rPr>
              <a:t>ow to get the best of it all?</a:t>
            </a:r>
            <a:endParaRPr lang="en-US" sz="2400" dirty="0">
              <a:solidFill>
                <a:prstClr val="black"/>
              </a:solidFill>
              <a:latin typeface="Calibri"/>
            </a:endParaRPr>
          </a:p>
        </p:txBody>
      </p:sp>
    </p:spTree>
    <p:extLst>
      <p:ext uri="{BB962C8B-B14F-4D97-AF65-F5344CB8AC3E}">
        <p14:creationId xmlns:p14="http://schemas.microsoft.com/office/powerpoint/2010/main" val="3916323859"/>
      </p:ext>
    </p:extLst>
  </p:cSld>
  <p:clrMapOvr>
    <a:masterClrMapping/>
  </p:clrMapOvr>
  <p:transition spd="slow">
    <p:push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Fluorescent barcode</a:t>
            </a:r>
            <a:endParaRPr lang="en-US" dirty="0">
              <a:solidFill>
                <a:srgbClr val="953735"/>
              </a:solidFill>
            </a:endParaRPr>
          </a:p>
        </p:txBody>
      </p:sp>
      <p:pic>
        <p:nvPicPr>
          <p:cNvPr id="4" name="Content Placeholder 3"/>
          <p:cNvPicPr>
            <a:picLocks noGrp="1" noChangeAspect="1"/>
          </p:cNvPicPr>
          <p:nvPr>
            <p:ph idx="1"/>
          </p:nvPr>
        </p:nvPicPr>
        <p:blipFill>
          <a:blip r:embed="rId2"/>
          <a:srcRect t="-51410" b="-51410"/>
          <a:stretch>
            <a:fillRect/>
          </a:stretch>
        </p:blipFill>
        <p:spPr>
          <a:xfrm>
            <a:off x="457200" y="690766"/>
            <a:ext cx="8229600" cy="4525963"/>
          </a:xfrm>
        </p:spPr>
      </p:pic>
      <p:sp>
        <p:nvSpPr>
          <p:cNvPr id="5" name="Rectangle 4"/>
          <p:cNvSpPr/>
          <p:nvPr/>
        </p:nvSpPr>
        <p:spPr>
          <a:xfrm>
            <a:off x="3558831" y="1747351"/>
            <a:ext cx="5127969" cy="250878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useBgFill="1">
        <p:nvSpPr>
          <p:cNvPr id="6" name="Rectangle 5"/>
          <p:cNvSpPr/>
          <p:nvPr/>
        </p:nvSpPr>
        <p:spPr>
          <a:xfrm>
            <a:off x="5800737" y="1783110"/>
            <a:ext cx="3038463" cy="2508786"/>
          </a:xfrm>
          <a:prstGeom prst="rect">
            <a:avLst/>
          </a:prstGeom>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7" name="TextBox 6"/>
          <p:cNvSpPr txBox="1"/>
          <p:nvPr/>
        </p:nvSpPr>
        <p:spPr>
          <a:xfrm>
            <a:off x="344909" y="4728049"/>
            <a:ext cx="8570491" cy="1938992"/>
          </a:xfrm>
          <a:prstGeom prst="rect">
            <a:avLst/>
          </a:prstGeom>
          <a:noFill/>
        </p:spPr>
        <p:txBody>
          <a:bodyPr wrap="square" rtlCol="0">
            <a:spAutoFit/>
          </a:bodyPr>
          <a:lstStyle/>
          <a:p>
            <a:pPr eaLnBrk="1" fontAlgn="auto" hangingPunct="1">
              <a:spcBef>
                <a:spcPts val="0"/>
              </a:spcBef>
              <a:spcAft>
                <a:spcPts val="0"/>
              </a:spcAft>
            </a:pPr>
            <a:r>
              <a:rPr lang="en-US" sz="2400" dirty="0" smtClean="0">
                <a:solidFill>
                  <a:prstClr val="black"/>
                </a:solidFill>
                <a:latin typeface="Calibri"/>
              </a:rPr>
              <a:t>possibility 1 – fluorescent proteins</a:t>
            </a:r>
          </a:p>
          <a:p>
            <a:pPr eaLnBrk="1" fontAlgn="auto" hangingPunct="1">
              <a:spcBef>
                <a:spcPts val="0"/>
              </a:spcBef>
              <a:spcAft>
                <a:spcPts val="0"/>
              </a:spcAft>
            </a:pPr>
            <a:r>
              <a:rPr lang="en-US" sz="2400" dirty="0" smtClean="0">
                <a:solidFill>
                  <a:prstClr val="black"/>
                </a:solidFill>
                <a:latin typeface="Calibri"/>
              </a:rPr>
              <a:t>- which, how many, isn’t it too </a:t>
            </a:r>
            <a:r>
              <a:rPr lang="en-US" sz="2400" dirty="0" err="1" smtClean="0">
                <a:solidFill>
                  <a:prstClr val="black"/>
                </a:solidFill>
                <a:latin typeface="Calibri"/>
              </a:rPr>
              <a:t>laborous</a:t>
            </a:r>
            <a:r>
              <a:rPr lang="en-US" sz="2400" dirty="0" smtClean="0">
                <a:solidFill>
                  <a:prstClr val="black"/>
                </a:solidFill>
                <a:latin typeface="Calibri"/>
              </a:rPr>
              <a:t> w/out </a:t>
            </a:r>
            <a:r>
              <a:rPr lang="en-US" sz="2400" dirty="0" err="1" smtClean="0">
                <a:solidFill>
                  <a:prstClr val="black"/>
                </a:solidFill>
                <a:latin typeface="Calibri"/>
              </a:rPr>
              <a:t>lentiviral</a:t>
            </a:r>
            <a:r>
              <a:rPr lang="en-US" sz="2400" dirty="0" smtClean="0">
                <a:solidFill>
                  <a:prstClr val="black"/>
                </a:solidFill>
                <a:latin typeface="Calibri"/>
              </a:rPr>
              <a:t> TXF?</a:t>
            </a:r>
          </a:p>
          <a:p>
            <a:pPr marL="342900" indent="-342900" eaLnBrk="1" fontAlgn="auto" hangingPunct="1">
              <a:spcBef>
                <a:spcPts val="0"/>
              </a:spcBef>
              <a:spcAft>
                <a:spcPts val="0"/>
              </a:spcAft>
              <a:buFontTx/>
              <a:buChar char="-"/>
            </a:pPr>
            <a:endParaRPr lang="en-US" sz="2400" dirty="0">
              <a:solidFill>
                <a:prstClr val="black"/>
              </a:solidFill>
              <a:latin typeface="Calibri"/>
            </a:endParaRPr>
          </a:p>
          <a:p>
            <a:pPr eaLnBrk="1" fontAlgn="auto" hangingPunct="1">
              <a:spcBef>
                <a:spcPts val="0"/>
              </a:spcBef>
              <a:spcAft>
                <a:spcPts val="0"/>
              </a:spcAft>
            </a:pPr>
            <a:r>
              <a:rPr lang="en-US" sz="2400" dirty="0" smtClean="0">
                <a:solidFill>
                  <a:prstClr val="black"/>
                </a:solidFill>
                <a:latin typeface="Calibri"/>
              </a:rPr>
              <a:t>possibility 2 – amino-reactive probes, lipophilic dyes…</a:t>
            </a:r>
          </a:p>
          <a:p>
            <a:pPr eaLnBrk="1" fontAlgn="auto" hangingPunct="1">
              <a:spcBef>
                <a:spcPts val="0"/>
              </a:spcBef>
              <a:spcAft>
                <a:spcPts val="0"/>
              </a:spcAft>
            </a:pPr>
            <a:r>
              <a:rPr lang="en-US" sz="2400" dirty="0" smtClean="0">
                <a:solidFill>
                  <a:prstClr val="black"/>
                </a:solidFill>
                <a:latin typeface="Calibri"/>
              </a:rPr>
              <a:t>- how to choose the right one?</a:t>
            </a:r>
            <a:endParaRPr lang="en-US" sz="2400" dirty="0">
              <a:solidFill>
                <a:prstClr val="black"/>
              </a:solidFill>
              <a:latin typeface="Calibri"/>
            </a:endParaRPr>
          </a:p>
        </p:txBody>
      </p:sp>
    </p:spTree>
    <p:extLst>
      <p:ext uri="{BB962C8B-B14F-4D97-AF65-F5344CB8AC3E}">
        <p14:creationId xmlns:p14="http://schemas.microsoft.com/office/powerpoint/2010/main" val="1884938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Spectral</a:t>
            </a:r>
            <a:r>
              <a:rPr lang="cs-CZ" dirty="0" smtClean="0"/>
              <a:t> </a:t>
            </a:r>
            <a:r>
              <a:rPr lang="cs-CZ" dirty="0" err="1" smtClean="0"/>
              <a:t>flow</a:t>
            </a:r>
            <a:r>
              <a:rPr lang="cs-CZ" dirty="0" smtClean="0"/>
              <a:t> cytometry</a:t>
            </a:r>
            <a:endParaRPr lang="en-US"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5926063" cy="382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4" name="Picture 4" descr="SP6800 Optical B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3959182"/>
            <a:ext cx="238125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8" descr="Flowcell Chip with Laser Sp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5268870"/>
            <a:ext cx="214312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43148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75000"/>
                  </a:schemeClr>
                </a:solidFill>
              </a:rPr>
              <a:t>Final workflow</a:t>
            </a:r>
            <a:endParaRPr lang="en-US" dirty="0">
              <a:solidFill>
                <a:schemeClr val="accent2">
                  <a:lumMod val="75000"/>
                </a:schemeClr>
              </a:solidFill>
            </a:endParaRPr>
          </a:p>
        </p:txBody>
      </p:sp>
      <p:pic>
        <p:nvPicPr>
          <p:cNvPr id="4" name="Content Placeholder 3"/>
          <p:cNvPicPr>
            <a:picLocks noGrp="1" noChangeAspect="1"/>
          </p:cNvPicPr>
          <p:nvPr>
            <p:ph idx="1"/>
          </p:nvPr>
        </p:nvPicPr>
        <p:blipFill>
          <a:blip r:embed="rId2"/>
          <a:srcRect l="-6310" r="-6310"/>
          <a:stretch>
            <a:fillRect/>
          </a:stretch>
        </p:blipFill>
        <p:spPr>
          <a:xfrm>
            <a:off x="-229317" y="1600200"/>
            <a:ext cx="9560306" cy="5257800"/>
          </a:xfrm>
        </p:spPr>
      </p:pic>
    </p:spTree>
    <p:extLst>
      <p:ext uri="{BB962C8B-B14F-4D97-AF65-F5344CB8AC3E}">
        <p14:creationId xmlns:p14="http://schemas.microsoft.com/office/powerpoint/2010/main" val="1287378858"/>
      </p:ext>
    </p:extLst>
  </p:cSld>
  <p:clrMapOvr>
    <a:masterClrMapping/>
  </p:clrMapOvr>
  <p:transition spd="slow">
    <p:push di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The optimal </a:t>
            </a:r>
            <a:r>
              <a:rPr lang="en-US" dirty="0" err="1" smtClean="0">
                <a:solidFill>
                  <a:srgbClr val="953735"/>
                </a:solidFill>
              </a:rPr>
              <a:t>concentation</a:t>
            </a:r>
            <a:r>
              <a:rPr lang="en-US" dirty="0" smtClean="0">
                <a:solidFill>
                  <a:srgbClr val="953735"/>
                </a:solidFill>
              </a:rPr>
              <a:t> issue</a:t>
            </a:r>
            <a:endParaRPr lang="en-US" dirty="0">
              <a:solidFill>
                <a:srgbClr val="953735"/>
              </a:solidFill>
            </a:endParaRPr>
          </a:p>
        </p:txBody>
      </p:sp>
      <p:pic>
        <p:nvPicPr>
          <p:cNvPr id="4" name="Picture 3"/>
          <p:cNvPicPr>
            <a:picLocks noChangeAspect="1"/>
          </p:cNvPicPr>
          <p:nvPr/>
        </p:nvPicPr>
        <p:blipFill>
          <a:blip r:embed="rId2"/>
          <a:stretch>
            <a:fillRect/>
          </a:stretch>
        </p:blipFill>
        <p:spPr>
          <a:xfrm>
            <a:off x="0" y="2372370"/>
            <a:ext cx="4816117" cy="3638344"/>
          </a:xfrm>
          <a:prstGeom prst="rect">
            <a:avLst/>
          </a:prstGeom>
        </p:spPr>
      </p:pic>
      <p:sp>
        <p:nvSpPr>
          <p:cNvPr id="3" name="Content Placeholder 2"/>
          <p:cNvSpPr>
            <a:spLocks noGrp="1"/>
          </p:cNvSpPr>
          <p:nvPr>
            <p:ph idx="1"/>
          </p:nvPr>
        </p:nvSpPr>
        <p:spPr>
          <a:xfrm>
            <a:off x="4816117" y="1741304"/>
            <a:ext cx="4273560" cy="4525963"/>
          </a:xfrm>
        </p:spPr>
        <p:txBody>
          <a:bodyPr>
            <a:normAutofit lnSpcReduction="10000"/>
          </a:bodyPr>
          <a:lstStyle/>
          <a:p>
            <a:pPr marL="0" indent="0">
              <a:buNone/>
            </a:pPr>
            <a:r>
              <a:rPr lang="en-US" dirty="0" smtClean="0"/>
              <a:t>HOW TO TEST IT:</a:t>
            </a:r>
          </a:p>
          <a:p>
            <a:pPr marL="0" indent="0">
              <a:buNone/>
            </a:pPr>
            <a:r>
              <a:rPr lang="en-US" dirty="0" smtClean="0"/>
              <a:t>10x serial dilution</a:t>
            </a:r>
          </a:p>
          <a:p>
            <a:pPr marL="0" indent="0">
              <a:buNone/>
            </a:pPr>
            <a:endParaRPr lang="en-US" dirty="0"/>
          </a:p>
          <a:p>
            <a:pPr marL="0" indent="0">
              <a:buNone/>
            </a:pPr>
            <a:endParaRPr lang="en-US" dirty="0" smtClean="0"/>
          </a:p>
          <a:p>
            <a:pPr marL="0" indent="0">
              <a:buNone/>
            </a:pPr>
            <a:r>
              <a:rPr lang="en-US" dirty="0" smtClean="0"/>
              <a:t>REQUIREMENTS:</a:t>
            </a:r>
          </a:p>
          <a:p>
            <a:pPr marL="0" indent="0">
              <a:buNone/>
            </a:pPr>
            <a:endParaRPr lang="en-US" dirty="0" smtClean="0"/>
          </a:p>
          <a:p>
            <a:r>
              <a:rPr lang="en-US" dirty="0" smtClean="0"/>
              <a:t>optimal resolution</a:t>
            </a:r>
          </a:p>
          <a:p>
            <a:r>
              <a:rPr lang="en-US" dirty="0" smtClean="0"/>
              <a:t>compatibility w/ PE</a:t>
            </a:r>
          </a:p>
          <a:p>
            <a:endParaRPr lang="en-US" dirty="0"/>
          </a:p>
          <a:p>
            <a:endParaRPr lang="en-US" dirty="0"/>
          </a:p>
        </p:txBody>
      </p:sp>
      <p:sp>
        <p:nvSpPr>
          <p:cNvPr id="5" name="Rectangle 4"/>
          <p:cNvSpPr/>
          <p:nvPr/>
        </p:nvSpPr>
        <p:spPr>
          <a:xfrm>
            <a:off x="3002030" y="3591751"/>
            <a:ext cx="1654964" cy="2001119"/>
          </a:xfrm>
          <a:prstGeom prst="rect">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05426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Sample results I</a:t>
            </a:r>
            <a:endParaRPr lang="en-US" dirty="0">
              <a:solidFill>
                <a:srgbClr val="953735"/>
              </a:solidFill>
            </a:endParaRPr>
          </a:p>
        </p:txBody>
      </p:sp>
      <p:sp>
        <p:nvSpPr>
          <p:cNvPr id="3" name="Content Placeholder 2"/>
          <p:cNvSpPr>
            <a:spLocks noGrp="1"/>
          </p:cNvSpPr>
          <p:nvPr>
            <p:ph idx="1"/>
          </p:nvPr>
        </p:nvSpPr>
        <p:spPr>
          <a:xfrm>
            <a:off x="572662" y="5572431"/>
            <a:ext cx="8229600" cy="1111498"/>
          </a:xfrm>
        </p:spPr>
        <p:txBody>
          <a:bodyPr>
            <a:normAutofit lnSpcReduction="10000"/>
          </a:bodyPr>
          <a:lstStyle/>
          <a:p>
            <a:pPr marL="0" indent="0">
              <a:buNone/>
            </a:pPr>
            <a:r>
              <a:rPr lang="en-US" sz="2000" dirty="0" err="1" smtClean="0"/>
              <a:t>EpCAM</a:t>
            </a:r>
            <a:r>
              <a:rPr lang="en-US" sz="2000" dirty="0" smtClean="0"/>
              <a:t> </a:t>
            </a:r>
          </a:p>
          <a:p>
            <a:pPr marL="0" indent="0">
              <a:buNone/>
            </a:pPr>
            <a:r>
              <a:rPr lang="en-US" sz="2000" dirty="0"/>
              <a:t>-</a:t>
            </a:r>
            <a:r>
              <a:rPr lang="en-US" sz="2000" dirty="0" smtClean="0"/>
              <a:t> marker of epithelial cells</a:t>
            </a:r>
          </a:p>
          <a:p>
            <a:pPr marL="0" indent="0">
              <a:buNone/>
            </a:pPr>
            <a:r>
              <a:rPr lang="en-US" sz="2000" dirty="0" smtClean="0"/>
              <a:t>- commonly lost during EMT</a:t>
            </a:r>
            <a:endParaRPr lang="en-US" sz="2000" dirty="0"/>
          </a:p>
        </p:txBody>
      </p:sp>
      <p:pic>
        <p:nvPicPr>
          <p:cNvPr id="4" name="Picture 3"/>
          <p:cNvPicPr>
            <a:picLocks noChangeAspect="1"/>
          </p:cNvPicPr>
          <p:nvPr/>
        </p:nvPicPr>
        <p:blipFill>
          <a:blip r:embed="rId2"/>
          <a:stretch>
            <a:fillRect/>
          </a:stretch>
        </p:blipFill>
        <p:spPr>
          <a:xfrm>
            <a:off x="572662" y="1417638"/>
            <a:ext cx="3838976" cy="4000155"/>
          </a:xfrm>
          <a:prstGeom prst="rect">
            <a:avLst/>
          </a:prstGeom>
        </p:spPr>
      </p:pic>
      <p:pic>
        <p:nvPicPr>
          <p:cNvPr id="5" name="Picture 4"/>
          <p:cNvPicPr>
            <a:picLocks noChangeAspect="1"/>
          </p:cNvPicPr>
          <p:nvPr/>
        </p:nvPicPr>
        <p:blipFill>
          <a:blip r:embed="rId3"/>
          <a:stretch>
            <a:fillRect/>
          </a:stretch>
        </p:blipFill>
        <p:spPr>
          <a:xfrm>
            <a:off x="5225533" y="1298856"/>
            <a:ext cx="3461267" cy="5559144"/>
          </a:xfrm>
          <a:prstGeom prst="rect">
            <a:avLst/>
          </a:prstGeom>
        </p:spPr>
      </p:pic>
    </p:spTree>
    <p:extLst>
      <p:ext uri="{BB962C8B-B14F-4D97-AF65-F5344CB8AC3E}">
        <p14:creationId xmlns:p14="http://schemas.microsoft.com/office/powerpoint/2010/main" val="2419649221"/>
      </p:ext>
    </p:extLst>
  </p:cSld>
  <p:clrMapOvr>
    <a:masterClrMapping/>
  </p:clrMapOvr>
  <p:transition spd="slow">
    <p:push di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Sample result</a:t>
            </a:r>
            <a:endParaRPr lang="en-US" dirty="0">
              <a:solidFill>
                <a:srgbClr val="953735"/>
              </a:solidFill>
            </a:endParaRPr>
          </a:p>
        </p:txBody>
      </p:sp>
      <p:pic>
        <p:nvPicPr>
          <p:cNvPr id="7" name="Content Placeholder 6"/>
          <p:cNvPicPr>
            <a:picLocks noGrp="1" noChangeAspect="1"/>
          </p:cNvPicPr>
          <p:nvPr>
            <p:ph idx="1"/>
          </p:nvPr>
        </p:nvPicPr>
        <p:blipFill>
          <a:blip r:embed="rId2"/>
          <a:srcRect l="-15305" r="-15305"/>
          <a:stretch>
            <a:fillRect/>
          </a:stretch>
        </p:blipFill>
        <p:spPr>
          <a:xfrm>
            <a:off x="-246956" y="1269942"/>
            <a:ext cx="9796370" cy="5387626"/>
          </a:xfrm>
        </p:spPr>
      </p:pic>
    </p:spTree>
    <p:extLst>
      <p:ext uri="{BB962C8B-B14F-4D97-AF65-F5344CB8AC3E}">
        <p14:creationId xmlns:p14="http://schemas.microsoft.com/office/powerpoint/2010/main" val="88912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a:xfrm>
            <a:off x="1255713" y="476250"/>
            <a:ext cx="7772400" cy="1143000"/>
          </a:xfrm>
        </p:spPr>
        <p:txBody>
          <a:bodyPr/>
          <a:lstStyle/>
          <a:p>
            <a:r>
              <a:rPr lang="en-US" smtClean="0"/>
              <a:t>Cytometric bead array (CBA)</a:t>
            </a:r>
            <a:endParaRPr lang="cs-CZ" smtClean="0"/>
          </a:p>
        </p:txBody>
      </p:sp>
      <p:sp>
        <p:nvSpPr>
          <p:cNvPr id="28675" name="Zástupný symbol pro obsah 2"/>
          <p:cNvSpPr>
            <a:spLocks noGrp="1"/>
          </p:cNvSpPr>
          <p:nvPr>
            <p:ph idx="1"/>
          </p:nvPr>
        </p:nvSpPr>
        <p:spPr/>
        <p:txBody>
          <a:bodyPr/>
          <a:lstStyle/>
          <a:p>
            <a:r>
              <a:rPr lang="cs-CZ" smtClean="0"/>
              <a:t>Multiplexed Bead-Based Immunoassays</a:t>
            </a:r>
            <a:endParaRPr lang="en-US" smtClean="0"/>
          </a:p>
          <a:p>
            <a:r>
              <a:rPr lang="en-US" smtClean="0"/>
              <a:t>flow cytometry application that allows users to quantify multiple proteins simultaneously</a:t>
            </a:r>
            <a:endParaRPr lang="cs-CZ" smtClean="0"/>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292600"/>
            <a:ext cx="8004175"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32543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116013" y="419100"/>
            <a:ext cx="7777162" cy="922338"/>
          </a:xfrm>
        </p:spPr>
        <p:txBody>
          <a:bodyPr tIns="12801"/>
          <a:lstStyle/>
          <a:p>
            <a:pPr eaLnBrk="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1800" b="1" smtClean="0"/>
              <a:t>Multiplex microsphere‐based flow cytometric platforms for protein analysis and their application in clinical proteomics – from assays to results</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556792"/>
            <a:ext cx="5777879" cy="433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701" name="Text Box 4"/>
          <p:cNvSpPr txBox="1">
            <a:spLocks noChangeArrowheads="1"/>
          </p:cNvSpPr>
          <p:nvPr/>
        </p:nvSpPr>
        <p:spPr bwMode="auto">
          <a:xfrm>
            <a:off x="1116013" y="6211888"/>
            <a:ext cx="62515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9620" rIns="81639" bIns="40820"/>
          <a:lstStyle>
            <a:lvl1pPr>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1pPr>
            <a:lvl2pPr marL="742950" indent="-28575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2pPr>
            <a:lvl3pPr marL="11430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3pPr>
            <a:lvl4pPr marL="16002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4pPr>
            <a:lvl5pPr marL="20574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9pPr>
          </a:lstStyle>
          <a:p>
            <a:r>
              <a:rPr lang="en-GB" sz="1000" b="1">
                <a:solidFill>
                  <a:srgbClr val="000000"/>
                </a:solidFill>
              </a:rPr>
              <a:t>ELECTROPHORESIS</a:t>
            </a:r>
            <a:r>
              <a:rPr lang="en-GB" sz="1000">
                <a:solidFill>
                  <a:srgbClr val="000000"/>
                </a:solidFill>
              </a:rPr>
              <a:t/>
            </a:r>
            <a:br>
              <a:rPr lang="en-GB" sz="1000">
                <a:solidFill>
                  <a:srgbClr val="000000"/>
                </a:solidFill>
              </a:rPr>
            </a:br>
            <a:r>
              <a:rPr lang="en-GB" sz="1000">
                <a:solidFill>
                  <a:srgbClr val="000000"/>
                </a:solidFill>
                <a:hlinkClick r:id="rId5"/>
              </a:rPr>
              <a:t>Volume 30, Issue 23, </a:t>
            </a:r>
            <a:r>
              <a:rPr lang="en-GB" sz="1000">
                <a:solidFill>
                  <a:srgbClr val="000000"/>
                </a:solidFill>
              </a:rPr>
              <a:t>pages 4008-4019, 3 DEC 2009 DOI: 10.1002/elps.200900211</a:t>
            </a:r>
            <a:br>
              <a:rPr lang="en-GB" sz="1000">
                <a:solidFill>
                  <a:srgbClr val="000000"/>
                </a:solidFill>
              </a:rPr>
            </a:br>
            <a:r>
              <a:rPr lang="en-GB" sz="1000">
                <a:solidFill>
                  <a:srgbClr val="000000"/>
                </a:solidFill>
                <a:hlinkClick r:id="rId6"/>
              </a:rPr>
              <a:t>http://onlinelibrary.wiley.com/doi/10.1002/elps.200900211/full#fig1</a:t>
            </a:r>
          </a:p>
        </p:txBody>
      </p:sp>
    </p:spTree>
    <p:extLst>
      <p:ext uri="{BB962C8B-B14F-4D97-AF65-F5344CB8AC3E}">
        <p14:creationId xmlns:p14="http://schemas.microsoft.com/office/powerpoint/2010/main" val="2683229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lstStyle/>
          <a:p>
            <a:r>
              <a:rPr lang="en-US" smtClean="0"/>
              <a:t>CBA</a:t>
            </a:r>
            <a:endParaRPr lang="cs-CZ" smtClean="0"/>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74625"/>
            <a:ext cx="5507037" cy="661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724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p:txBody>
          <a:bodyPr/>
          <a:lstStyle/>
          <a:p>
            <a:r>
              <a:rPr lang="en-US" smtClean="0"/>
              <a:t>CBA</a:t>
            </a:r>
            <a:endParaRPr lang="cs-CZ" smtClean="0"/>
          </a:p>
        </p:txBody>
      </p:sp>
      <p:sp>
        <p:nvSpPr>
          <p:cNvPr id="31747" name="Zástupný symbol pro obsah 2"/>
          <p:cNvSpPr>
            <a:spLocks noGrp="1"/>
          </p:cNvSpPr>
          <p:nvPr>
            <p:ph idx="1"/>
          </p:nvPr>
        </p:nvSpPr>
        <p:spPr/>
        <p:txBody>
          <a:bodyPr/>
          <a:lstStyle/>
          <a:p>
            <a:r>
              <a:rPr lang="cs-CZ" smtClean="0"/>
              <a:t>multiplexing capabilities</a:t>
            </a:r>
            <a:endParaRPr lang="en-US" smtClean="0"/>
          </a:p>
          <a:p>
            <a:r>
              <a:rPr lang="en-US" smtClean="0"/>
              <a:t>speed</a:t>
            </a:r>
          </a:p>
          <a:p>
            <a:r>
              <a:rPr lang="cs-CZ" smtClean="0"/>
              <a:t>incorporation of multiple</a:t>
            </a:r>
            <a:r>
              <a:rPr lang="en-US" smtClean="0"/>
              <a:t> assay formats</a:t>
            </a:r>
          </a:p>
          <a:p>
            <a:r>
              <a:rPr lang="en-US" smtClean="0"/>
              <a:t>rapid assay development and reasonable cost</a:t>
            </a:r>
          </a:p>
          <a:p>
            <a:r>
              <a:rPr lang="en-US" smtClean="0"/>
              <a:t>automation</a:t>
            </a:r>
            <a:endParaRPr lang="cs-CZ" smtClean="0"/>
          </a:p>
        </p:txBody>
      </p:sp>
    </p:spTree>
    <p:extLst>
      <p:ext uri="{BB962C8B-B14F-4D97-AF65-F5344CB8AC3E}">
        <p14:creationId xmlns:p14="http://schemas.microsoft.com/office/powerpoint/2010/main" val="2150572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dpis 1"/>
          <p:cNvSpPr>
            <a:spLocks noGrp="1"/>
          </p:cNvSpPr>
          <p:nvPr>
            <p:ph type="title"/>
          </p:nvPr>
        </p:nvSpPr>
        <p:spPr/>
        <p:txBody>
          <a:bodyPr/>
          <a:lstStyle/>
          <a:p>
            <a:r>
              <a:rPr lang="cs-CZ" i="1" smtClean="0"/>
              <a:t>ex</a:t>
            </a:r>
            <a:r>
              <a:rPr lang="en-US" i="1" smtClean="0"/>
              <a:t> vivo </a:t>
            </a:r>
            <a:r>
              <a:rPr lang="en-US" smtClean="0"/>
              <a:t>flow cytometrie - limit</a:t>
            </a:r>
            <a:r>
              <a:rPr lang="cs-CZ" smtClean="0"/>
              <a:t>ace</a:t>
            </a:r>
          </a:p>
        </p:txBody>
      </p:sp>
      <p:sp>
        <p:nvSpPr>
          <p:cNvPr id="54275" name="Zástupný symbol pro obsah 2"/>
          <p:cNvSpPr>
            <a:spLocks noGrp="1"/>
          </p:cNvSpPr>
          <p:nvPr>
            <p:ph idx="1"/>
          </p:nvPr>
        </p:nvSpPr>
        <p:spPr/>
        <p:txBody>
          <a:bodyPr/>
          <a:lstStyle/>
          <a:p>
            <a:r>
              <a:rPr lang="cs-CZ" sz="2400" smtClean="0"/>
              <a:t>Ovlivnění některých vlastností buněk (morfologie, exprese znaků);</a:t>
            </a:r>
          </a:p>
          <a:p>
            <a:r>
              <a:rPr lang="cs-CZ" sz="2400" smtClean="0"/>
              <a:t>neumožnuje dlouhodobější studie buněčného metabolismu a buněčných interakcí (komunikace, adheze) v přirozeném tkáňovém mikroprostředí;</a:t>
            </a:r>
          </a:p>
          <a:p>
            <a:r>
              <a:rPr lang="cs-CZ" sz="2400" smtClean="0"/>
              <a:t>další:</a:t>
            </a:r>
          </a:p>
          <a:p>
            <a:pPr lvl="1"/>
            <a:r>
              <a:rPr lang="cs-CZ" sz="2000" smtClean="0"/>
              <a:t>nízká citlivost pro detekci vzácných buněčných subpopulací (1-10 buněk/ml </a:t>
            </a:r>
            <a:r>
              <a:rPr lang="en-US" sz="2000" smtClean="0"/>
              <a:t>~ </a:t>
            </a:r>
            <a:r>
              <a:rPr lang="cs-CZ" sz="2000" smtClean="0"/>
              <a:t>5000 – 50000 buněk v 5 litrech krve dospělého člověka);</a:t>
            </a:r>
          </a:p>
          <a:p>
            <a:pPr lvl="1"/>
            <a:r>
              <a:rPr lang="cs-CZ" sz="2000" smtClean="0"/>
              <a:t>časově náročná příprava vzorku (hodiny, dny);</a:t>
            </a:r>
          </a:p>
          <a:p>
            <a:pPr lvl="1"/>
            <a:r>
              <a:rPr lang="cs-CZ" sz="2000" smtClean="0"/>
              <a:t>diskontinuita odebíraných vzorků. </a:t>
            </a:r>
          </a:p>
        </p:txBody>
      </p:sp>
      <p:sp>
        <p:nvSpPr>
          <p:cNvPr id="54276" name="TextovéPole 3"/>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a:t>Cytometry part A 79A: 737-745, 2011</a:t>
            </a:r>
          </a:p>
        </p:txBody>
      </p:sp>
    </p:spTree>
    <p:extLst>
      <p:ext uri="{BB962C8B-B14F-4D97-AF65-F5344CB8AC3E}">
        <p14:creationId xmlns:p14="http://schemas.microsoft.com/office/powerpoint/2010/main" val="229805601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p:cNvSpPr>
            <a:spLocks noGrp="1"/>
          </p:cNvSpPr>
          <p:nvPr>
            <p:ph type="title"/>
          </p:nvPr>
        </p:nvSpPr>
        <p:spPr/>
        <p:txBody>
          <a:bodyPr/>
          <a:lstStyle/>
          <a:p>
            <a:r>
              <a:rPr lang="en-US" i="1" smtClean="0"/>
              <a:t>in vivo </a:t>
            </a:r>
            <a:r>
              <a:rPr lang="en-US" smtClean="0"/>
              <a:t>flow cytometry</a:t>
            </a:r>
            <a:r>
              <a:rPr lang="cs-CZ" smtClean="0"/>
              <a:t> – základní principy</a:t>
            </a:r>
          </a:p>
        </p:txBody>
      </p:sp>
      <p:sp>
        <p:nvSpPr>
          <p:cNvPr id="59395" name="Zástupný symbol pro obsah 2"/>
          <p:cNvSpPr>
            <a:spLocks noGrp="1"/>
          </p:cNvSpPr>
          <p:nvPr>
            <p:ph idx="1"/>
          </p:nvPr>
        </p:nvSpPr>
        <p:spPr>
          <a:xfrm>
            <a:off x="1173163" y="3141663"/>
            <a:ext cx="7772400" cy="2954337"/>
          </a:xfrm>
        </p:spPr>
        <p:txBody>
          <a:bodyPr/>
          <a:lstStyle/>
          <a:p>
            <a:r>
              <a:rPr lang="cs-CZ" sz="2000" smtClean="0"/>
              <a:t>Zobrazení buněk přímo v krevním nebo lymfatickém řečišti.</a:t>
            </a:r>
          </a:p>
          <a:p>
            <a:r>
              <a:rPr lang="cs-CZ" sz="2000" smtClean="0"/>
              <a:t>Vizualizace pomocí CCD nebo CMOS kamery po ozáření konvenční mikroskopickou lampou nebo lasery. </a:t>
            </a:r>
          </a:p>
          <a:p>
            <a:r>
              <a:rPr lang="cs-CZ" sz="2000" smtClean="0"/>
              <a:t>Detekce absorbce, fluorescence, Ramanova spektra, fototermálních nebo fotoakustických signálů.</a:t>
            </a:r>
          </a:p>
          <a:p>
            <a:endParaRPr lang="cs-CZ" sz="1800" smtClean="0"/>
          </a:p>
        </p:txBody>
      </p:sp>
      <p:sp>
        <p:nvSpPr>
          <p:cNvPr id="59396" name="TextovéPole 4"/>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dirty="0" err="1"/>
              <a:t>Cytometry</a:t>
            </a:r>
            <a:r>
              <a:rPr lang="cs-CZ" dirty="0"/>
              <a:t> part A 79A: 737-745, 2011</a:t>
            </a:r>
          </a:p>
        </p:txBody>
      </p:sp>
      <p:pic>
        <p:nvPicPr>
          <p:cNvPr id="593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125538"/>
            <a:ext cx="3009900"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806782256"/>
      </p:ext>
    </p:extLst>
  </p:cSld>
  <p:clrMapOvr>
    <a:masterClrMapping/>
  </p:clrMapOvr>
  <p:timing>
    <p:tnLst>
      <p:par>
        <p:cTn id="1" dur="indefinite" restart="never" nodeType="tmRoot"/>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11439</TotalTime>
  <Words>2646</Words>
  <Application>Microsoft Office PowerPoint</Application>
  <PresentationFormat>Předvádění na obrazovce (4:3)</PresentationFormat>
  <Paragraphs>551</Paragraphs>
  <Slides>107</Slides>
  <Notes>78</Notes>
  <HiddenSlides>0</HiddenSlides>
  <MMClips>6</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107</vt:i4>
      </vt:variant>
    </vt:vector>
  </HeadingPairs>
  <TitlesOfParts>
    <vt:vector size="109" baseType="lpstr">
      <vt:lpstr>Dad's Tie</vt:lpstr>
      <vt:lpstr>rovnice</vt:lpstr>
      <vt:lpstr>Bi9393 Analytická cytometrie </vt:lpstr>
      <vt:lpstr>Prezentace aplikace PowerPoint</vt:lpstr>
      <vt:lpstr>Kompenzace fluorescenčního  signálu</vt:lpstr>
      <vt:lpstr>Factors that Effect Compensation</vt:lpstr>
      <vt:lpstr>Prezentace aplikace PowerPoint</vt:lpstr>
      <vt:lpstr>Prezentace aplikace PowerPoint</vt:lpstr>
      <vt:lpstr>Prezentace aplikace PowerPoint</vt:lpstr>
      <vt:lpstr>Spectral flow cytometry J.P. Robinson, Purdue University</vt:lpstr>
      <vt:lpstr>Spectral flow cytometry</vt:lpstr>
      <vt:lpstr>Conventional vs. spectral analysis</vt:lpstr>
      <vt:lpstr>Prezentace aplikace PowerPoint</vt:lpstr>
      <vt:lpstr>Prezentace aplikace PowerPoint</vt:lpstr>
      <vt:lpstr>Prezentace aplikace PowerPoint</vt:lpstr>
      <vt:lpstr>Prezentace aplikace PowerPoint</vt:lpstr>
      <vt:lpstr>Single Cell Mass Cytometry</vt:lpstr>
      <vt:lpstr>Single Cell Mass Cytometry</vt:lpstr>
      <vt:lpstr>Single Cell Mass Cytometry</vt:lpstr>
      <vt:lpstr>Single Cell Mass Cytometry</vt:lpstr>
      <vt:lpstr>Prezentace aplikace PowerPoint</vt:lpstr>
      <vt:lpstr>Prezentace aplikace PowerPoint</vt:lpstr>
      <vt:lpstr>Prezentace aplikace PowerPoint</vt:lpstr>
      <vt:lpstr>Prezentace aplikace PowerPoint</vt:lpstr>
      <vt:lpstr>Prezentace aplikace PowerPoint</vt:lpstr>
      <vt:lpstr>Vizualizace dat a intepretace dat</vt:lpstr>
      <vt:lpstr>Prezentace aplikace PowerPoint</vt:lpstr>
      <vt:lpstr>Gating a kontrola kvality</vt:lpstr>
      <vt:lpstr>Gating a kontrola kvality</vt:lpstr>
      <vt:lpstr>Gating a kontrola nastavení</vt:lpstr>
      <vt:lpstr>Gating – příklad hodnocení</vt:lpstr>
      <vt:lpstr>Vitální analýza buněčných funkcí </vt:lpstr>
      <vt:lpstr>Detekce viability</vt:lpstr>
      <vt:lpstr>Detekce viability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Detekce intracelulárního pH</vt:lpstr>
      <vt:lpstr>Detekce intracelulárního pH</vt:lpstr>
      <vt:lpstr>Detekce reaktivních kyslíkových skupin</vt:lpstr>
      <vt:lpstr>Prezentace aplikace PowerPoint</vt:lpstr>
      <vt:lpstr>Potential sites of intervention</vt:lpstr>
      <vt:lpstr>Hydroethidine</vt:lpstr>
      <vt:lpstr>Prezentace aplikace PowerPoint</vt:lpstr>
      <vt:lpstr>Prezentace aplikace PowerPoint</vt:lpstr>
      <vt:lpstr>Fluorescenční proteiny </vt:lpstr>
      <vt:lpstr>Fluorescenční proteiny</vt:lpstr>
      <vt:lpstr>Prezentace aplikace PowerPoint</vt:lpstr>
      <vt:lpstr>Fluorescent sensors for detection of H2O2</vt:lpstr>
      <vt:lpstr>Variants &amp; fusions</vt:lpstr>
      <vt:lpstr>Prezentace aplikace PowerPoint</vt:lpstr>
      <vt:lpstr>Analýza a sortrování chromozómů</vt:lpstr>
      <vt:lpstr>Analýza a sortrování chromozómů</vt:lpstr>
      <vt:lpstr>Analýza a sortrování chromozómů</vt:lpstr>
      <vt:lpstr>Prezentace aplikace PowerPoint</vt:lpstr>
      <vt:lpstr>„Flow karyotype“</vt:lpstr>
      <vt:lpstr>Sortrování chromozómů</vt:lpstr>
      <vt:lpstr>Sortrování chromozómů</vt:lpstr>
      <vt:lpstr>Aplikace průtokové cytometrie v mikrobiologii</vt:lpstr>
      <vt:lpstr>Aplikace průtokové cytometrie v mikrobiologii</vt:lpstr>
      <vt:lpstr>Aplikace průtokové cytometrie v mikrobiologii</vt:lpstr>
      <vt:lpstr>Aplikace průtokové cytometrie v mikrobiologii</vt:lpstr>
      <vt:lpstr>Průtoková cytometrie kvasinek</vt:lpstr>
      <vt:lpstr>Průtoková cytometrie kvasinek</vt:lpstr>
      <vt:lpstr>Průtoková cytometrie v hydrobiologii</vt:lpstr>
      <vt:lpstr>Průtoková cytometrie v hydrobiologii</vt:lpstr>
      <vt:lpstr>Průtoková cytometrie v hydrobiologii</vt:lpstr>
      <vt:lpstr>Průtoková cytometrie v hydrobiologii</vt:lpstr>
      <vt:lpstr>Prezentace aplikace PowerPoint</vt:lpstr>
      <vt:lpstr>Průtoková cytometrie bezobratlých</vt:lpstr>
      <vt:lpstr>Invertebrate Survival Journal </vt:lpstr>
      <vt:lpstr>Prezentace aplikace PowerPoint</vt:lpstr>
      <vt:lpstr>Prezentace aplikace PowerPoint</vt:lpstr>
      <vt:lpstr>„High Throughput Flow Cytometry“</vt:lpstr>
      <vt:lpstr>Automatizované systémy měření vzorků </vt:lpstr>
      <vt:lpstr>Automatizovaný „microsampler“ systém </vt:lpstr>
      <vt:lpstr>Prezentace aplikace PowerPoint</vt:lpstr>
      <vt:lpstr>Prezentace aplikace PowerPoint</vt:lpstr>
      <vt:lpstr>The steps in a high-throughput fluorescence-microscopy experiment.</vt:lpstr>
      <vt:lpstr>Analysis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Get the best out of your model</vt:lpstr>
      <vt:lpstr>Fluorescent barcode</vt:lpstr>
      <vt:lpstr>Final workflow</vt:lpstr>
      <vt:lpstr>The optimal concentation issue</vt:lpstr>
      <vt:lpstr>Sample results I</vt:lpstr>
      <vt:lpstr>Sample result</vt:lpstr>
      <vt:lpstr>Cytometric bead array (CBA)</vt:lpstr>
      <vt:lpstr>Multiplex microsphere‐based flow cytometric platforms for protein analysis and their application in clinical proteomics – from assays to results</vt:lpstr>
      <vt:lpstr>CBA</vt:lpstr>
      <vt:lpstr>CBA</vt:lpstr>
      <vt:lpstr>ex vivo flow cytometrie - limitace</vt:lpstr>
      <vt:lpstr>in vivo flow cytometry – základní principy</vt:lpstr>
      <vt:lpstr>in vivo flow cytometry</vt:lpstr>
      <vt:lpstr>in vivo flow cytometry – bez značení</vt:lpstr>
      <vt:lpstr>photoacoustic and photothermal imaging</vt:lpstr>
      <vt:lpstr>Schematic illustration of photoacoustic imaging</vt:lpstr>
      <vt:lpstr>Prezentace aplikace PowerPoint</vt:lpstr>
      <vt:lpstr>In vivo flow cytometrie – detekce specifických signálů</vt:lpstr>
      <vt:lpstr>in vivo flow cytometry - aplikace</vt:lpstr>
      <vt:lpstr>Shrnutí přednášky</vt:lpstr>
    </vt:vector>
  </TitlesOfParts>
  <Company>BFÚ AV ČR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ksoucek</cp:lastModifiedBy>
  <cp:revision>446</cp:revision>
  <dcterms:created xsi:type="dcterms:W3CDTF">2006-09-11T06:46:46Z</dcterms:created>
  <dcterms:modified xsi:type="dcterms:W3CDTF">2017-10-24T12:57:26Z</dcterms:modified>
</cp:coreProperties>
</file>