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2.xml" ContentType="application/vnd.openxmlformats-officedocument.presentationml.tags+xml"/>
  <Override PartName="/ppt/notesSlides/notesSlide10.xml" ContentType="application/vnd.openxmlformats-officedocument.presentationml.notesSlide+xml"/>
  <Override PartName="/ppt/tags/tag3.xml" ContentType="application/vnd.openxmlformats-officedocument.presentationml.tags+xml"/>
  <Override PartName="/ppt/notesSlides/notesSlide11.xml" ContentType="application/vnd.openxmlformats-officedocument.presentationml.notesSlide+xml"/>
  <Override PartName="/ppt/tags/tag4.xml" ContentType="application/vnd.openxmlformats-officedocument.presentationml.tags+xml"/>
  <Override PartName="/ppt/notesSlides/notesSlide12.xml" ContentType="application/vnd.openxmlformats-officedocument.presentationml.notesSlide+xml"/>
  <Override PartName="/ppt/tags/tag5.xml" ContentType="application/vnd.openxmlformats-officedocument.presentationml.tags+xml"/>
  <Override PartName="/ppt/notesSlides/notesSlide13.xml" ContentType="application/vnd.openxmlformats-officedocument.presentationml.notesSlide+xml"/>
  <Override PartName="/ppt/tags/tag6.xml" ContentType="application/vnd.openxmlformats-officedocument.presentationml.tags+xml"/>
  <Override PartName="/ppt/notesSlides/notesSlide14.xml" ContentType="application/vnd.openxmlformats-officedocument.presentationml.notesSlide+xml"/>
  <Override PartName="/ppt/tags/tag7.xml" ContentType="application/vnd.openxmlformats-officedocument.presentationml.tags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259" r:id="rId4"/>
    <p:sldId id="261" r:id="rId5"/>
    <p:sldId id="258" r:id="rId6"/>
    <p:sldId id="260" r:id="rId7"/>
    <p:sldId id="262" r:id="rId8"/>
    <p:sldId id="263" r:id="rId9"/>
    <p:sldId id="264" r:id="rId10"/>
    <p:sldId id="266" r:id="rId11"/>
    <p:sldId id="267" r:id="rId12"/>
    <p:sldId id="268" r:id="rId13"/>
    <p:sldId id="265" r:id="rId14"/>
    <p:sldId id="275" r:id="rId15"/>
    <p:sldId id="270" r:id="rId16"/>
    <p:sldId id="276" r:id="rId17"/>
    <p:sldId id="277" r:id="rId18"/>
    <p:sldId id="280" r:id="rId19"/>
    <p:sldId id="278" r:id="rId20"/>
    <p:sldId id="283" r:id="rId21"/>
    <p:sldId id="286" r:id="rId22"/>
    <p:sldId id="287" r:id="rId23"/>
    <p:sldId id="289" r:id="rId24"/>
    <p:sldId id="290" r:id="rId25"/>
    <p:sldId id="292" r:id="rId26"/>
    <p:sldId id="291" r:id="rId27"/>
    <p:sldId id="293" r:id="rId28"/>
    <p:sldId id="294" r:id="rId29"/>
    <p:sldId id="295" r:id="rId30"/>
    <p:sldId id="296" r:id="rId31"/>
    <p:sldId id="297" r:id="rId32"/>
    <p:sldId id="298" r:id="rId33"/>
    <p:sldId id="299" r:id="rId34"/>
    <p:sldId id="300" r:id="rId35"/>
    <p:sldId id="301" r:id="rId36"/>
    <p:sldId id="302" r:id="rId37"/>
    <p:sldId id="303" r:id="rId3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2F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1" autoAdjust="0"/>
    <p:restoredTop sz="85412" autoAdjust="0"/>
  </p:normalViewPr>
  <p:slideViewPr>
    <p:cSldViewPr snapToGrid="0">
      <p:cViewPr varScale="1">
        <p:scale>
          <a:sx n="62" d="100"/>
          <a:sy n="62" d="100"/>
        </p:scale>
        <p:origin x="102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FF996-E99A-4A0D-9BE2-7EF8CBE24BF4}" type="datetimeFigureOut">
              <a:rPr lang="cs-CZ" smtClean="0"/>
              <a:t>18.09.2017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7043B6-7A50-4A65-B0BC-664CCA4D33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735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043B6-7A50-4A65-B0BC-664CCA4D3323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14342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BAE23-CADC-4328-A32F-6FB4F84B32FF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193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BAE23-CADC-4328-A32F-6FB4F84B32FF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04540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BAE23-CADC-4328-A32F-6FB4F84B32FF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58969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BAE23-CADC-4328-A32F-6FB4F84B32FF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4328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BAE23-CADC-4328-A32F-6FB4F84B32FF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860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BAE23-CADC-4328-A32F-6FB4F84B32FF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4710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aseline="0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043B6-7A50-4A65-B0BC-664CCA4D3323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3660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043B6-7A50-4A65-B0BC-664CCA4D3323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95821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043B6-7A50-4A65-B0BC-664CCA4D3323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37574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970E6DC-46B4-4747-B27B-DDA6C8B91292}" type="slidenum">
              <a:rPr lang="cs-CZ" altLang="cs-CZ"/>
              <a:pPr>
                <a:spcBef>
                  <a:spcPct val="0"/>
                </a:spcBef>
              </a:pPr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162459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043B6-7A50-4A65-B0BC-664CCA4D3323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99664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043B6-7A50-4A65-B0BC-664CCA4D3323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36253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Libera = uvolnění léčiva z jeho lékové formy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043B6-7A50-4A65-B0BC-664CCA4D3323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4441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043B6-7A50-4A65-B0BC-664CCA4D3323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889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94EF2-776A-4AE1-AAC3-8022235BBC62}" type="datetimeFigureOut">
              <a:rPr lang="cs-CZ" smtClean="0"/>
              <a:t>18.09.2017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8491B-3D03-4D03-840E-9AF8B3E79C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3069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94EF2-776A-4AE1-AAC3-8022235BBC62}" type="datetimeFigureOut">
              <a:rPr lang="cs-CZ" smtClean="0"/>
              <a:t>18.09.2017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8491B-3D03-4D03-840E-9AF8B3E79C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33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94EF2-776A-4AE1-AAC3-8022235BBC62}" type="datetimeFigureOut">
              <a:rPr lang="cs-CZ" smtClean="0"/>
              <a:t>18.09.2017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8491B-3D03-4D03-840E-9AF8B3E79C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4939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94EF2-776A-4AE1-AAC3-8022235BBC62}" type="datetimeFigureOut">
              <a:rPr lang="cs-CZ" smtClean="0"/>
              <a:t>18.09.2017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8491B-3D03-4D03-840E-9AF8B3E79C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843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94EF2-776A-4AE1-AAC3-8022235BBC62}" type="datetimeFigureOut">
              <a:rPr lang="cs-CZ" smtClean="0"/>
              <a:t>18.09.2017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8491B-3D03-4D03-840E-9AF8B3E79C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1904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94EF2-776A-4AE1-AAC3-8022235BBC62}" type="datetimeFigureOut">
              <a:rPr lang="cs-CZ" smtClean="0"/>
              <a:t>18.09.2017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8491B-3D03-4D03-840E-9AF8B3E79C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766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94EF2-776A-4AE1-AAC3-8022235BBC62}" type="datetimeFigureOut">
              <a:rPr lang="cs-CZ" smtClean="0"/>
              <a:t>18.09.2017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8491B-3D03-4D03-840E-9AF8B3E79C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0504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94EF2-776A-4AE1-AAC3-8022235BBC62}" type="datetimeFigureOut">
              <a:rPr lang="cs-CZ" smtClean="0"/>
              <a:t>18.09.2017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8491B-3D03-4D03-840E-9AF8B3E79C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685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94EF2-776A-4AE1-AAC3-8022235BBC62}" type="datetimeFigureOut">
              <a:rPr lang="cs-CZ" smtClean="0"/>
              <a:t>18.09.2017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8491B-3D03-4D03-840E-9AF8B3E79C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2410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94EF2-776A-4AE1-AAC3-8022235BBC62}" type="datetimeFigureOut">
              <a:rPr lang="cs-CZ" smtClean="0"/>
              <a:t>18.09.2017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8491B-3D03-4D03-840E-9AF8B3E79C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85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94EF2-776A-4AE1-AAC3-8022235BBC62}" type="datetimeFigureOut">
              <a:rPr lang="cs-CZ" smtClean="0"/>
              <a:t>18.09.2017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8491B-3D03-4D03-840E-9AF8B3E79C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2303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94EF2-776A-4AE1-AAC3-8022235BBC62}" type="datetimeFigureOut">
              <a:rPr lang="cs-CZ" smtClean="0"/>
              <a:t>18.09.2017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8491B-3D03-4D03-840E-9AF8B3E79C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8923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icp.org.nz/icp_t3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icp.org.nz/icp_t9.html?htmlCond=1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4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15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Obecné farmakologické pojmy. Klasifikace léčiv. Mechanismy účinků léčiv. Základy farmakokinetiky.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07023" y="3658096"/>
            <a:ext cx="9144000" cy="1655762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cs-CZ" dirty="0" smtClean="0"/>
              <a:t>Přednáška</a:t>
            </a:r>
          </a:p>
          <a:p>
            <a:r>
              <a:rPr lang="cs-CZ" dirty="0" smtClean="0"/>
              <a:t>PS </a:t>
            </a:r>
            <a:r>
              <a:rPr lang="cs-CZ" dirty="0" smtClean="0"/>
              <a:t>2017</a:t>
            </a:r>
            <a:endParaRPr lang="cs-CZ" dirty="0"/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>
          <a:xfrm>
            <a:off x="2895600" y="4994455"/>
            <a:ext cx="6400800" cy="169114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cs-CZ" sz="1800" dirty="0" smtClean="0">
                <a:cs typeface="Times New Roman" panose="02020603050405020304" pitchFamily="18" charset="0"/>
              </a:rPr>
              <a:t>Tento studijní </a:t>
            </a:r>
            <a:r>
              <a:rPr lang="cs-CZ" altLang="cs-CZ" sz="1800" dirty="0" smtClean="0">
                <a:cs typeface="Times New Roman" panose="02020603050405020304" pitchFamily="18" charset="0"/>
              </a:rPr>
              <a:t>materiál slouží výhradně pro výuku předmětu Farmakologie na LF MU. Představuje podklady pro přípravu k probírané látce</a:t>
            </a:r>
            <a:r>
              <a:rPr lang="cs-CZ" altLang="cs-CZ" sz="1800" dirty="0" smtClean="0"/>
              <a:t> a osnovu pro záznam vlastních </a:t>
            </a:r>
            <a:r>
              <a:rPr lang="cs-CZ" altLang="cs-CZ" sz="1800" dirty="0" smtClean="0"/>
              <a:t>poznámek ve výuce. </a:t>
            </a:r>
          </a:p>
          <a:p>
            <a:pPr>
              <a:spcBef>
                <a:spcPct val="0"/>
              </a:spcBef>
            </a:pPr>
            <a:endParaRPr lang="cs-CZ" altLang="cs-CZ" sz="1800" dirty="0"/>
          </a:p>
          <a:p>
            <a:pPr>
              <a:spcBef>
                <a:spcPct val="0"/>
              </a:spcBef>
            </a:pPr>
            <a:r>
              <a:rPr lang="cs-CZ" altLang="cs-CZ" sz="1800" dirty="0" smtClean="0"/>
              <a:t>Společná </a:t>
            </a:r>
            <a:r>
              <a:rPr lang="cs-CZ" altLang="cs-CZ" sz="1800" dirty="0"/>
              <a:t>výuka oborů Fyzioterapie, Optometrie, Radiologický asistent, Zdravotní laborant, Lékařská </a:t>
            </a:r>
            <a:r>
              <a:rPr lang="cs-CZ" altLang="cs-CZ" sz="1800" dirty="0" smtClean="0"/>
              <a:t>genetika.</a:t>
            </a:r>
          </a:p>
        </p:txBody>
      </p:sp>
    </p:spTree>
    <p:extLst>
      <p:ext uri="{BB962C8B-B14F-4D97-AF65-F5344CB8AC3E}">
        <p14:creationId xmlns:p14="http://schemas.microsoft.com/office/powerpoint/2010/main" val="111343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93561" y="599552"/>
            <a:ext cx="9654792" cy="5843588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4400" b="1" dirty="0" err="1" smtClean="0">
                <a:latin typeface="+mj-lt"/>
              </a:rPr>
              <a:t>Farmakoepidemiologie</a:t>
            </a:r>
            <a:r>
              <a:rPr lang="cs-CZ" altLang="cs-CZ" sz="4800" dirty="0" smtClean="0">
                <a:latin typeface="Calibri" panose="020F0502020204030204" pitchFamily="34" charset="0"/>
              </a:rPr>
              <a:t>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36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>
                <a:latin typeface="Calibri" panose="020F0502020204030204" pitchFamily="34" charset="0"/>
              </a:rPr>
              <a:t> sleduje „chování léčiv“ ve společnosti a epidemiologickými metodami zjišťuje rizika a prospěšnost terapie.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>
                <a:latin typeface="Calibri" panose="020F0502020204030204" pitchFamily="34" charset="0"/>
              </a:rPr>
              <a:t>chemická podstata léčiva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>
                <a:latin typeface="Calibri" panose="020F0502020204030204" pitchFamily="34" charset="0"/>
              </a:rPr>
              <a:t>interakce léčiva s organismem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>
                <a:latin typeface="Calibri" panose="020F0502020204030204" pitchFamily="34" charset="0"/>
              </a:rPr>
              <a:t>faktory vnějšího prostředí: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>
                <a:latin typeface="Calibri" panose="020F0502020204030204" pitchFamily="34" charset="0"/>
              </a:rPr>
              <a:t>		chování zdravotníka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>
                <a:latin typeface="Calibri" panose="020F0502020204030204" pitchFamily="34" charset="0"/>
              </a:rPr>
              <a:t>		chování samotného pacienta - </a:t>
            </a:r>
            <a:r>
              <a:rPr lang="cs-CZ" altLang="cs-CZ" sz="2400" dirty="0" err="1">
                <a:latin typeface="Calibri" panose="020F0502020204030204" pitchFamily="34" charset="0"/>
              </a:rPr>
              <a:t>compliance</a:t>
            </a:r>
            <a:endParaRPr lang="cs-CZ" altLang="cs-CZ" sz="24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>
                <a:latin typeface="Calibri" panose="020F0502020204030204" pitchFamily="34" charset="0"/>
              </a:rPr>
              <a:t>		chování společnosti k léku - </a:t>
            </a:r>
            <a:r>
              <a:rPr lang="cs-CZ" altLang="cs-CZ" sz="2400" dirty="0" smtClean="0">
                <a:latin typeface="Calibri" panose="020F0502020204030204" pitchFamily="34" charset="0"/>
              </a:rPr>
              <a:t>marketing</a:t>
            </a:r>
            <a:r>
              <a:rPr lang="cs-CZ" altLang="cs-CZ" sz="2400" dirty="0">
                <a:latin typeface="Calibri" panose="020F0502020204030204" pitchFamily="34" charset="0"/>
              </a:rPr>
              <a:t>, </a:t>
            </a:r>
            <a:r>
              <a:rPr lang="cs-CZ" altLang="cs-CZ" sz="2400" dirty="0" smtClean="0">
                <a:latin typeface="Calibri" panose="020F0502020204030204" pitchFamily="34" charset="0"/>
              </a:rPr>
              <a:t>konkurence, způsob </a:t>
            </a:r>
            <a:r>
              <a:rPr lang="cs-CZ" altLang="cs-CZ" sz="2400" dirty="0">
                <a:latin typeface="Calibri" panose="020F0502020204030204" pitchFamily="34" charset="0"/>
              </a:rPr>
              <a:t>úhrady</a:t>
            </a:r>
            <a:endParaRPr lang="cs-CZ" altLang="cs-CZ" sz="3200" dirty="0">
              <a:latin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158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85544" y="274639"/>
            <a:ext cx="8229600" cy="1066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dirty="0" smtClean="0">
                <a:solidFill>
                  <a:schemeClr val="tx1"/>
                </a:solidFill>
                <a:cs typeface="Arial" charset="0"/>
              </a:rPr>
              <a:t>Základní terminologie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585544" y="1341439"/>
            <a:ext cx="8435975" cy="5400675"/>
          </a:xfrm>
        </p:spPr>
        <p:txBody>
          <a:bodyPr>
            <a:noAutofit/>
          </a:bodyPr>
          <a:lstStyle/>
          <a:p>
            <a:pPr marL="342900" indent="-342900">
              <a:buClr>
                <a:schemeClr val="accent3"/>
              </a:buClr>
              <a:defRPr/>
            </a:pPr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Léčivo, léčivá látka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– látka přírodní,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semisyntetická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nebo syntetická s farmakologickým, imunologickým nebo metabolismus ovlivňujícím účinkem, která je určena k terapii, prevenci, diagnostice chorob nebo k ovlivnění fyziologických funkcí organismu</a:t>
            </a:r>
          </a:p>
          <a:p>
            <a:pPr marL="342900" indent="-342900">
              <a:buClr>
                <a:schemeClr val="accent3"/>
              </a:buClr>
              <a:defRPr/>
            </a:pPr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Pomocná látka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– bez vlastního léčebného účinku, umožňuje nebo usnadňuje výrobu, přípravu a uchovávání nebo aplikaci léčivých přípravků</a:t>
            </a:r>
          </a:p>
          <a:p>
            <a:pPr marL="342900" indent="-342900">
              <a:buClr>
                <a:schemeClr val="accent3"/>
              </a:buClr>
              <a:defRPr/>
            </a:pPr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Léčivý přípravek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– LL a PL upravené do lékové formy v náležitém obalu a s označením</a:t>
            </a:r>
          </a:p>
          <a:p>
            <a:pPr marL="342900" indent="-342900">
              <a:buClr>
                <a:schemeClr val="accent3"/>
              </a:buClr>
              <a:defRPr/>
            </a:pPr>
            <a:endParaRPr lang="cs-CZ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Clr>
                <a:schemeClr val="accent3"/>
              </a:buClr>
              <a:defRPr/>
            </a:pPr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Lék</a:t>
            </a:r>
            <a:r>
              <a:rPr lang="cs-CZ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– LP podaný nebo vydaný pacientovi</a:t>
            </a:r>
          </a:p>
          <a:p>
            <a:pPr marL="109728" indent="0">
              <a:buClr>
                <a:schemeClr val="accent3"/>
              </a:buClr>
              <a:buNone/>
              <a:defRPr/>
            </a:pPr>
            <a:endParaRPr lang="cs-CZ" sz="24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10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24770" y="384717"/>
            <a:ext cx="8229600" cy="1066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Základní terminologie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24770" y="1321343"/>
            <a:ext cx="8435975" cy="5400675"/>
          </a:xfrm>
        </p:spPr>
        <p:txBody>
          <a:bodyPr>
            <a:noAutofit/>
          </a:bodyPr>
          <a:lstStyle/>
          <a:p>
            <a:pPr marL="109728" indent="0">
              <a:buClr>
                <a:schemeClr val="accent3"/>
              </a:buClr>
              <a:buNone/>
              <a:defRPr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Clr>
                <a:schemeClr val="accent3"/>
              </a:buClr>
              <a:buNone/>
              <a:defRPr/>
            </a:pPr>
            <a:r>
              <a:rPr lang="cs-CZ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Proléčivo</a:t>
            </a:r>
            <a:r>
              <a:rPr lang="cs-CZ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prodrug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– farmakologicky neaktivní látka, ze které teprve v organismu vzniká farmakologicky aktivní metabolit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cyklofosfamid,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enalapril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valaciklovir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marL="109728" indent="0">
              <a:buClr>
                <a:schemeClr val="accent3"/>
              </a:buClr>
              <a:buNone/>
              <a:defRPr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Clr>
                <a:schemeClr val="accent3"/>
              </a:buClr>
              <a:buNone/>
              <a:defRPr/>
            </a:pPr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Droga</a:t>
            </a:r>
            <a:r>
              <a:rPr lang="cs-CZ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– konzervované celé léčivé rostliny, jejich části nebo produkty jejich metabolismu, příp. živočišné produkty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Absinthii</a:t>
            </a:r>
            <a:r>
              <a:rPr 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herba</a:t>
            </a:r>
            <a:r>
              <a:rPr 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= nať pelyňku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Crataegi</a:t>
            </a:r>
            <a:r>
              <a:rPr 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folium</a:t>
            </a:r>
            <a:r>
              <a:rPr 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cum</a:t>
            </a:r>
            <a:r>
              <a:rPr 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flore</a:t>
            </a:r>
            <a:r>
              <a:rPr 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= list a květ hlohu </a:t>
            </a:r>
          </a:p>
          <a:p>
            <a:pPr marL="109728" indent="0">
              <a:buClr>
                <a:schemeClr val="accent3"/>
              </a:buClr>
              <a:buNone/>
              <a:defRPr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× návyková látka</a:t>
            </a:r>
          </a:p>
        </p:txBody>
      </p:sp>
    </p:spTree>
    <p:extLst>
      <p:ext uri="{BB962C8B-B14F-4D97-AF65-F5344CB8AC3E}">
        <p14:creationId xmlns:p14="http://schemas.microsoft.com/office/powerpoint/2010/main" val="113030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23482"/>
            <a:ext cx="10515600" cy="5453482"/>
          </a:xfrm>
        </p:spPr>
        <p:txBody>
          <a:bodyPr>
            <a:normAutofit fontScale="92500" lnSpcReduction="10000"/>
          </a:bodyPr>
          <a:lstStyle/>
          <a:p>
            <a:pPr marL="0" indent="0">
              <a:buClr>
                <a:schemeClr val="accent3"/>
              </a:buClr>
              <a:buNone/>
              <a:defRPr/>
            </a:pPr>
            <a:r>
              <a:rPr lang="cs-CZ" sz="3600" b="1" dirty="0">
                <a:cs typeface="Arial" pitchFamily="34" charset="0"/>
              </a:rPr>
              <a:t>Mezinárodní nechráněný název (INN) </a:t>
            </a:r>
            <a:endParaRPr lang="cs-CZ" sz="3600" b="1" dirty="0" smtClean="0">
              <a:cs typeface="Arial" pitchFamily="34" charset="0"/>
            </a:endParaRPr>
          </a:p>
          <a:p>
            <a:pPr marL="0" indent="0">
              <a:buClr>
                <a:schemeClr val="accent3"/>
              </a:buClr>
              <a:buNone/>
              <a:defRPr/>
            </a:pPr>
            <a:r>
              <a:rPr lang="cs-CZ" dirty="0" smtClean="0">
                <a:cs typeface="Arial" pitchFamily="34" charset="0"/>
              </a:rPr>
              <a:t>– </a:t>
            </a:r>
            <a:r>
              <a:rPr lang="cs-CZ" dirty="0">
                <a:cs typeface="Arial" pitchFamily="34" charset="0"/>
              </a:rPr>
              <a:t>přiděluje WHO, není součástí patentové ochrany, používán v odborné literatuře, na obalech LP (jazyky: ENG, LAT, FR, RU, ESP, ARAB, CHIN)</a:t>
            </a:r>
          </a:p>
          <a:p>
            <a:pPr marL="0" indent="0">
              <a:buClr>
                <a:schemeClr val="accent3"/>
              </a:buClr>
              <a:buNone/>
              <a:defRPr/>
            </a:pPr>
            <a:endParaRPr lang="cs-CZ" sz="1050" dirty="0" smtClean="0">
              <a:cs typeface="Arial" pitchFamily="34" charset="0"/>
            </a:endParaRPr>
          </a:p>
          <a:p>
            <a:pPr marL="0" indent="0">
              <a:buClr>
                <a:schemeClr val="accent3"/>
              </a:buClr>
              <a:buNone/>
              <a:defRPr/>
            </a:pPr>
            <a:endParaRPr lang="cs-CZ" sz="1050" dirty="0">
              <a:cs typeface="Arial" pitchFamily="34" charset="0"/>
            </a:endParaRPr>
          </a:p>
          <a:p>
            <a:pPr marL="109537" indent="0">
              <a:buFont typeface="Georgia" panose="02040502050405020303" pitchFamily="18" charset="0"/>
              <a:buNone/>
              <a:defRPr/>
            </a:pP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-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azepam</a:t>
            </a:r>
            <a:r>
              <a:rPr lang="cs-CZ" dirty="0">
                <a:cs typeface="Arial" panose="020B0604020202020204" pitchFamily="34" charset="0"/>
              </a:rPr>
              <a:t>     benzodiazepiny (diazepam, oxazepam…)</a:t>
            </a:r>
          </a:p>
          <a:p>
            <a:pPr marL="109537" indent="0">
              <a:buFont typeface="Georgia" panose="02040502050405020303" pitchFamily="18" charset="0"/>
              <a:buNone/>
              <a:defRPr/>
            </a:pP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-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kain</a:t>
            </a:r>
            <a:r>
              <a:rPr lang="cs-CZ" dirty="0">
                <a:cs typeface="Arial" panose="020B0604020202020204" pitchFamily="34" charset="0"/>
              </a:rPr>
              <a:t>           lokální anestetika (prokain, lidokain…)</a:t>
            </a:r>
          </a:p>
          <a:p>
            <a:pPr marL="109537" indent="0">
              <a:buFont typeface="Georgia" panose="02040502050405020303" pitchFamily="18" charset="0"/>
              <a:buNone/>
              <a:defRPr/>
            </a:pP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-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olol</a:t>
            </a:r>
            <a:r>
              <a:rPr lang="cs-CZ" dirty="0">
                <a:cs typeface="Arial" panose="020B0604020202020204" pitchFamily="34" charset="0"/>
              </a:rPr>
              <a:t>            </a:t>
            </a:r>
            <a:r>
              <a:rPr lang="el-GR" dirty="0">
                <a:cs typeface="Arial" panose="020B0604020202020204" pitchFamily="34" charset="0"/>
              </a:rPr>
              <a:t>β</a:t>
            </a:r>
            <a:r>
              <a:rPr lang="cs-CZ" dirty="0">
                <a:cs typeface="Arial" panose="020B0604020202020204" pitchFamily="34" charset="0"/>
              </a:rPr>
              <a:t>-blokátory (</a:t>
            </a:r>
            <a:r>
              <a:rPr lang="cs-CZ" dirty="0" err="1">
                <a:cs typeface="Arial" panose="020B0604020202020204" pitchFamily="34" charset="0"/>
              </a:rPr>
              <a:t>atenolol</a:t>
            </a:r>
            <a:r>
              <a:rPr lang="cs-CZ" dirty="0">
                <a:cs typeface="Arial" panose="020B0604020202020204" pitchFamily="34" charset="0"/>
              </a:rPr>
              <a:t>, </a:t>
            </a:r>
            <a:r>
              <a:rPr lang="cs-CZ" dirty="0" err="1">
                <a:cs typeface="Arial" panose="020B0604020202020204" pitchFamily="34" charset="0"/>
              </a:rPr>
              <a:t>betaxolol</a:t>
            </a:r>
            <a:r>
              <a:rPr lang="cs-CZ" dirty="0">
                <a:cs typeface="Arial" panose="020B0604020202020204" pitchFamily="34" charset="0"/>
              </a:rPr>
              <a:t>…)</a:t>
            </a:r>
          </a:p>
          <a:p>
            <a:pPr marL="109537" indent="0">
              <a:buFont typeface="Georgia" panose="02040502050405020303" pitchFamily="18" charset="0"/>
              <a:buNone/>
              <a:defRPr/>
            </a:pP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-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pril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 </a:t>
            </a:r>
            <a:r>
              <a:rPr lang="cs-CZ" dirty="0">
                <a:cs typeface="Arial" panose="020B0604020202020204" pitchFamily="34" charset="0"/>
              </a:rPr>
              <a:t>            ACE inhibitory (</a:t>
            </a:r>
            <a:r>
              <a:rPr lang="cs-CZ" dirty="0" err="1">
                <a:cs typeface="Arial" panose="020B0604020202020204" pitchFamily="34" charset="0"/>
              </a:rPr>
              <a:t>enalapril</a:t>
            </a:r>
            <a:r>
              <a:rPr lang="cs-CZ" dirty="0">
                <a:cs typeface="Arial" panose="020B0604020202020204" pitchFamily="34" charset="0"/>
              </a:rPr>
              <a:t>, </a:t>
            </a:r>
            <a:r>
              <a:rPr lang="cs-CZ" dirty="0" err="1">
                <a:cs typeface="Arial" panose="020B0604020202020204" pitchFamily="34" charset="0"/>
              </a:rPr>
              <a:t>kaptopril</a:t>
            </a:r>
            <a:r>
              <a:rPr lang="cs-CZ" dirty="0">
                <a:cs typeface="Arial" panose="020B0604020202020204" pitchFamily="34" charset="0"/>
              </a:rPr>
              <a:t>...) </a:t>
            </a:r>
          </a:p>
          <a:p>
            <a:pPr marL="109537" indent="0">
              <a:buFont typeface="Georgia" panose="02040502050405020303" pitchFamily="18" charset="0"/>
              <a:buNone/>
              <a:defRPr/>
            </a:pP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-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tinib</a:t>
            </a:r>
            <a:r>
              <a:rPr lang="cs-CZ" dirty="0">
                <a:cs typeface="Arial" panose="020B0604020202020204" pitchFamily="34" charset="0"/>
              </a:rPr>
              <a:t>           inhibitory </a:t>
            </a:r>
            <a:r>
              <a:rPr lang="cs-CZ" dirty="0" err="1">
                <a:cs typeface="Arial" panose="020B0604020202020204" pitchFamily="34" charset="0"/>
              </a:rPr>
              <a:t>tyrosinkináz</a:t>
            </a:r>
            <a:r>
              <a:rPr lang="cs-CZ" dirty="0">
                <a:cs typeface="Arial" panose="020B0604020202020204" pitchFamily="34" charset="0"/>
              </a:rPr>
              <a:t> (</a:t>
            </a:r>
            <a:r>
              <a:rPr lang="cs-CZ" dirty="0" err="1">
                <a:cs typeface="Arial" panose="020B0604020202020204" pitchFamily="34" charset="0"/>
              </a:rPr>
              <a:t>sunitinib</a:t>
            </a:r>
            <a:r>
              <a:rPr lang="cs-CZ" dirty="0">
                <a:cs typeface="Arial" panose="020B0604020202020204" pitchFamily="34" charset="0"/>
              </a:rPr>
              <a:t>, </a:t>
            </a:r>
            <a:r>
              <a:rPr lang="cs-CZ" dirty="0" err="1">
                <a:cs typeface="Arial" panose="020B0604020202020204" pitchFamily="34" charset="0"/>
              </a:rPr>
              <a:t>imatinib</a:t>
            </a:r>
            <a:r>
              <a:rPr lang="cs-CZ" dirty="0">
                <a:cs typeface="Arial" panose="020B0604020202020204" pitchFamily="34" charset="0"/>
              </a:rPr>
              <a:t>…)</a:t>
            </a:r>
          </a:p>
          <a:p>
            <a:pPr marL="109537" indent="0">
              <a:buFont typeface="Georgia" panose="02040502050405020303" pitchFamily="18" charset="0"/>
              <a:buNone/>
              <a:defRPr/>
            </a:pP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-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vastatin</a:t>
            </a:r>
            <a:r>
              <a:rPr lang="cs-CZ" dirty="0">
                <a:cs typeface="Arial" panose="020B0604020202020204" pitchFamily="34" charset="0"/>
              </a:rPr>
              <a:t>     inhibitory HMG-</a:t>
            </a:r>
            <a:r>
              <a:rPr lang="cs-CZ" dirty="0" err="1">
                <a:cs typeface="Arial" panose="020B0604020202020204" pitchFamily="34" charset="0"/>
              </a:rPr>
              <a:t>CoA</a:t>
            </a:r>
            <a:r>
              <a:rPr lang="cs-CZ" dirty="0">
                <a:cs typeface="Arial" panose="020B0604020202020204" pitchFamily="34" charset="0"/>
              </a:rPr>
              <a:t>-reduktázy (</a:t>
            </a:r>
            <a:r>
              <a:rPr lang="cs-CZ" dirty="0" err="1">
                <a:cs typeface="Arial" panose="020B0604020202020204" pitchFamily="34" charset="0"/>
              </a:rPr>
              <a:t>simvastatin</a:t>
            </a:r>
            <a:r>
              <a:rPr lang="cs-CZ" dirty="0">
                <a:cs typeface="Arial" panose="020B0604020202020204" pitchFamily="34" charset="0"/>
              </a:rPr>
              <a:t>…) </a:t>
            </a:r>
          </a:p>
          <a:p>
            <a:pPr marL="109537" indent="0">
              <a:buFont typeface="Georgia" panose="02040502050405020303" pitchFamily="18" charset="0"/>
              <a:buNone/>
              <a:defRPr/>
            </a:pP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-vir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 </a:t>
            </a:r>
            <a:r>
              <a:rPr lang="cs-CZ" dirty="0">
                <a:cs typeface="Arial" panose="020B0604020202020204" pitchFamily="34" charset="0"/>
              </a:rPr>
              <a:t>             </a:t>
            </a:r>
            <a:r>
              <a:rPr lang="cs-CZ" dirty="0" err="1">
                <a:cs typeface="Arial" panose="020B0604020202020204" pitchFamily="34" charset="0"/>
              </a:rPr>
              <a:t>antivirotika</a:t>
            </a:r>
            <a:r>
              <a:rPr lang="cs-CZ" dirty="0">
                <a:cs typeface="Arial" panose="020B0604020202020204" pitchFamily="34" charset="0"/>
              </a:rPr>
              <a:t> (</a:t>
            </a:r>
            <a:r>
              <a:rPr lang="cs-CZ" dirty="0" err="1">
                <a:cs typeface="Arial" panose="020B0604020202020204" pitchFamily="34" charset="0"/>
              </a:rPr>
              <a:t>aciklovir</a:t>
            </a:r>
            <a:r>
              <a:rPr lang="cs-CZ" dirty="0">
                <a:cs typeface="Arial" panose="020B0604020202020204" pitchFamily="34" charset="0"/>
              </a:rPr>
              <a:t>, </a:t>
            </a:r>
            <a:r>
              <a:rPr lang="cs-CZ" dirty="0" err="1">
                <a:cs typeface="Arial" panose="020B0604020202020204" pitchFamily="34" charset="0"/>
              </a:rPr>
              <a:t>ritonavir</a:t>
            </a:r>
            <a:r>
              <a:rPr lang="cs-CZ" dirty="0">
                <a:cs typeface="Arial" panose="020B0604020202020204" pitchFamily="34" charset="0"/>
              </a:rPr>
              <a:t>…) </a:t>
            </a:r>
          </a:p>
          <a:p>
            <a:pPr marL="109537" indent="0">
              <a:buFont typeface="Georgia" panose="02040502050405020303" pitchFamily="18" charset="0"/>
              <a:buNone/>
              <a:defRPr/>
            </a:pP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cef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-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 </a:t>
            </a:r>
            <a:r>
              <a:rPr lang="cs-CZ" dirty="0">
                <a:cs typeface="Arial" panose="020B0604020202020204" pitchFamily="34" charset="0"/>
              </a:rPr>
              <a:t>            cefalosporiny (</a:t>
            </a:r>
            <a:r>
              <a:rPr lang="cs-CZ" dirty="0" err="1">
                <a:cs typeface="Arial" panose="020B0604020202020204" pitchFamily="34" charset="0"/>
              </a:rPr>
              <a:t>cefazolin</a:t>
            </a:r>
            <a:r>
              <a:rPr lang="cs-CZ" dirty="0">
                <a:cs typeface="Arial" panose="020B0604020202020204" pitchFamily="34" charset="0"/>
              </a:rPr>
              <a:t>, </a:t>
            </a:r>
            <a:r>
              <a:rPr lang="cs-CZ" dirty="0" err="1">
                <a:cs typeface="Arial" panose="020B0604020202020204" pitchFamily="34" charset="0"/>
              </a:rPr>
              <a:t>cefuroxim</a:t>
            </a:r>
            <a:r>
              <a:rPr lang="cs-CZ" dirty="0">
                <a:cs typeface="Arial" panose="020B0604020202020204" pitchFamily="34" charset="0"/>
              </a:rPr>
              <a:t>…)</a:t>
            </a:r>
          </a:p>
        </p:txBody>
      </p:sp>
    </p:spTree>
    <p:extLst>
      <p:ext uri="{BB962C8B-B14F-4D97-AF65-F5344CB8AC3E}">
        <p14:creationId xmlns:p14="http://schemas.microsoft.com/office/powerpoint/2010/main" val="190288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Klasifikace léčiv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HVLP, IPLP</a:t>
            </a:r>
          </a:p>
          <a:p>
            <a:r>
              <a:rPr lang="cs-CZ" dirty="0" smtClean="0"/>
              <a:t>ATC </a:t>
            </a:r>
            <a:r>
              <a:rPr lang="cs-CZ" dirty="0"/>
              <a:t>systém – anatomicko-terapeuticko-chemická </a:t>
            </a:r>
            <a:r>
              <a:rPr lang="cs-CZ" dirty="0" smtClean="0"/>
              <a:t>klasifikace (Brevíř)</a:t>
            </a:r>
            <a:endParaRPr lang="cs-CZ" dirty="0"/>
          </a:p>
          <a:p>
            <a:r>
              <a:rPr lang="cs-CZ" dirty="0" smtClean="0"/>
              <a:t> </a:t>
            </a:r>
            <a:r>
              <a:rPr lang="cs-CZ" dirty="0"/>
              <a:t>Léčivo </a:t>
            </a:r>
            <a:r>
              <a:rPr lang="cs-CZ" dirty="0" smtClean="0"/>
              <a:t>oficinální (lékopis), </a:t>
            </a:r>
            <a:r>
              <a:rPr lang="cs-CZ" dirty="0" err="1"/>
              <a:t>neoficinální</a:t>
            </a:r>
            <a:r>
              <a:rPr lang="cs-CZ" dirty="0"/>
              <a:t>, </a:t>
            </a:r>
            <a:r>
              <a:rPr lang="cs-CZ" dirty="0" err="1"/>
              <a:t>obsolentní</a:t>
            </a:r>
            <a:endParaRPr lang="cs-CZ" dirty="0"/>
          </a:p>
          <a:p>
            <a:pPr lvl="0"/>
            <a:r>
              <a:rPr lang="cs-CZ" dirty="0"/>
              <a:t>Složení léčivého přípravku:</a:t>
            </a:r>
            <a:endParaRPr lang="cs-CZ" sz="2400" dirty="0"/>
          </a:p>
          <a:p>
            <a:pPr lvl="1"/>
            <a:r>
              <a:rPr lang="cs-CZ" i="1" dirty="0" err="1"/>
              <a:t>remedium</a:t>
            </a:r>
            <a:r>
              <a:rPr lang="cs-CZ" i="1" dirty="0"/>
              <a:t> </a:t>
            </a:r>
            <a:r>
              <a:rPr lang="cs-CZ" i="1" dirty="0" err="1"/>
              <a:t>cardinale</a:t>
            </a:r>
            <a:endParaRPr lang="cs-CZ" sz="2000" dirty="0"/>
          </a:p>
          <a:p>
            <a:pPr lvl="1"/>
            <a:r>
              <a:rPr lang="cs-CZ" i="1" dirty="0" err="1"/>
              <a:t>remedium</a:t>
            </a:r>
            <a:r>
              <a:rPr lang="cs-CZ" i="1" dirty="0"/>
              <a:t> adjuvans</a:t>
            </a:r>
            <a:endParaRPr lang="cs-CZ" sz="2000" dirty="0"/>
          </a:p>
          <a:p>
            <a:pPr lvl="1"/>
            <a:r>
              <a:rPr lang="cs-CZ" i="1" dirty="0" err="1"/>
              <a:t>remedium</a:t>
            </a:r>
            <a:r>
              <a:rPr lang="cs-CZ" i="1" dirty="0"/>
              <a:t> </a:t>
            </a:r>
            <a:r>
              <a:rPr lang="cs-CZ" i="1" dirty="0" err="1"/>
              <a:t>corrigens</a:t>
            </a:r>
            <a:endParaRPr lang="cs-CZ" sz="2000" dirty="0"/>
          </a:p>
          <a:p>
            <a:pPr lvl="1"/>
            <a:r>
              <a:rPr lang="cs-CZ" i="1" dirty="0" err="1"/>
              <a:t>remedium</a:t>
            </a:r>
            <a:r>
              <a:rPr lang="cs-CZ" i="1" dirty="0"/>
              <a:t> </a:t>
            </a:r>
            <a:r>
              <a:rPr lang="cs-CZ" i="1" dirty="0" err="1"/>
              <a:t>constituens</a:t>
            </a:r>
            <a:r>
              <a:rPr lang="cs-CZ" i="1" dirty="0"/>
              <a:t> </a:t>
            </a:r>
            <a:r>
              <a:rPr lang="cs-CZ" i="1" dirty="0" smtClean="0"/>
              <a:t>(</a:t>
            </a:r>
            <a:r>
              <a:rPr lang="cs-CZ" i="1" dirty="0" err="1" smtClean="0"/>
              <a:t>vehiculum</a:t>
            </a:r>
            <a:r>
              <a:rPr lang="cs-CZ" i="1" dirty="0" smtClean="0"/>
              <a:t>, </a:t>
            </a:r>
            <a:r>
              <a:rPr lang="cs-CZ" i="1" dirty="0" err="1" smtClean="0"/>
              <a:t>basis</a:t>
            </a:r>
            <a:r>
              <a:rPr lang="cs-CZ" i="1" dirty="0" smtClean="0"/>
              <a:t>)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45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Mechanizmy účinků léčiv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cs-CZ" dirty="0" smtClean="0"/>
              <a:t>A) Nespecifický </a:t>
            </a:r>
            <a:r>
              <a:rPr lang="cs-CZ" dirty="0"/>
              <a:t>mechanizmus účinku: vychází z fyzikálně-chemických vlastností látky</a:t>
            </a:r>
          </a:p>
          <a:p>
            <a:pPr marL="0" lvl="0" indent="0">
              <a:buNone/>
            </a:pPr>
            <a:r>
              <a:rPr lang="cs-CZ" dirty="0" smtClean="0"/>
              <a:t>B) Specifický </a:t>
            </a:r>
            <a:r>
              <a:rPr lang="cs-CZ" dirty="0"/>
              <a:t>mechanizmus účinku: interakce s makromolekulami organismu</a:t>
            </a:r>
          </a:p>
          <a:p>
            <a:pPr marL="0" lvl="0" indent="0">
              <a:buNone/>
            </a:pPr>
            <a:r>
              <a:rPr lang="cs-CZ" dirty="0" smtClean="0"/>
              <a:t>	1. Nereceptorový </a:t>
            </a:r>
            <a:r>
              <a:rPr lang="cs-CZ" dirty="0"/>
              <a:t>(vazba na jinou molekulu než receptor, např. transportér, protonovou pumpu, enzym, apod.)</a:t>
            </a:r>
          </a:p>
          <a:p>
            <a:pPr marL="0" lvl="0" indent="0">
              <a:buNone/>
            </a:pPr>
            <a:r>
              <a:rPr lang="cs-CZ" dirty="0" smtClean="0"/>
              <a:t>	2. Receptorový </a:t>
            </a:r>
            <a:r>
              <a:rPr lang="cs-CZ" dirty="0"/>
              <a:t>(vazba na receptor spojená s ovlivněním </a:t>
            </a:r>
            <a:r>
              <a:rPr lang="cs-CZ" dirty="0" err="1"/>
              <a:t>postreceptorových</a:t>
            </a:r>
            <a:r>
              <a:rPr lang="cs-CZ" dirty="0"/>
              <a:t> dějů)</a:t>
            </a:r>
          </a:p>
          <a:p>
            <a:pPr lvl="0"/>
            <a:r>
              <a:rPr lang="cs-CZ" dirty="0"/>
              <a:t>Typy receptorů: </a:t>
            </a:r>
            <a:r>
              <a:rPr lang="cs-CZ" dirty="0" err="1"/>
              <a:t>ionotropní</a:t>
            </a:r>
            <a:r>
              <a:rPr lang="cs-CZ" dirty="0"/>
              <a:t>, </a:t>
            </a:r>
            <a:r>
              <a:rPr lang="cs-CZ" dirty="0" err="1"/>
              <a:t>metabotropní</a:t>
            </a:r>
            <a:r>
              <a:rPr lang="cs-CZ" dirty="0"/>
              <a:t> = spřažené s G-proteinem, receptory s enzymovou aktivitou, receptory regulující genovou transkripci </a:t>
            </a:r>
          </a:p>
          <a:p>
            <a:pPr lvl="0"/>
            <a:r>
              <a:rPr lang="cs-CZ" dirty="0"/>
              <a:t>Typy ligandů (agonista, parciální agonista, antagonista: kompetitivní, nekompetitivní)</a:t>
            </a:r>
          </a:p>
          <a:p>
            <a:pPr lvl="0"/>
            <a:r>
              <a:rPr lang="cs-CZ" dirty="0"/>
              <a:t>Vlastnosti ligandů (afinita k receptoru, vnitřní aktivita)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357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Základy farmakokinetiky</a:t>
            </a:r>
            <a:endParaRPr lang="cs-CZ" b="1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 smtClean="0"/>
              <a:t>zabývá se studiem osudu léčiva v organismu, zaměřeným na časový průběh koncentrací léčiv a jejich metabolitů v biologických tekutinách a tkáních</a:t>
            </a:r>
          </a:p>
          <a:p>
            <a:r>
              <a:rPr lang="cs-CZ" dirty="0" smtClean="0"/>
              <a:t>farmakokinetické děje:</a:t>
            </a:r>
          </a:p>
          <a:p>
            <a:endParaRPr lang="cs-CZ" dirty="0" smtClean="0"/>
          </a:p>
          <a:p>
            <a:pPr marL="457200" lvl="1" indent="0">
              <a:buNone/>
            </a:pPr>
            <a:r>
              <a:rPr lang="cs-CZ" sz="3300" b="1" dirty="0" smtClean="0">
                <a:solidFill>
                  <a:srgbClr val="FF0000"/>
                </a:solidFill>
              </a:rPr>
              <a:t>ABSORPCE</a:t>
            </a:r>
            <a:r>
              <a:rPr lang="cs-CZ" sz="3300" b="1" dirty="0" smtClean="0"/>
              <a:t>		</a:t>
            </a:r>
            <a:r>
              <a:rPr lang="cs-CZ" sz="3300" b="1" dirty="0" smtClean="0">
                <a:solidFill>
                  <a:srgbClr val="FF0000"/>
                </a:solidFill>
              </a:rPr>
              <a:t>A</a:t>
            </a:r>
          </a:p>
          <a:p>
            <a:pPr marL="457200" lvl="1" indent="0">
              <a:buNone/>
            </a:pPr>
            <a:r>
              <a:rPr lang="cs-CZ" sz="3300" b="1" dirty="0" smtClean="0">
                <a:solidFill>
                  <a:srgbClr val="FF0000"/>
                </a:solidFill>
              </a:rPr>
              <a:t>DISTRIBUCE		D</a:t>
            </a:r>
          </a:p>
          <a:p>
            <a:pPr marL="457200" lvl="1" indent="0">
              <a:buNone/>
            </a:pPr>
            <a:r>
              <a:rPr lang="cs-CZ" sz="3300" b="1" dirty="0" smtClean="0">
                <a:solidFill>
                  <a:srgbClr val="FF0000"/>
                </a:solidFill>
              </a:rPr>
              <a:t>METABOLIZMUS		M</a:t>
            </a:r>
          </a:p>
          <a:p>
            <a:pPr marL="457200" lvl="1" indent="0">
              <a:buNone/>
            </a:pPr>
            <a:r>
              <a:rPr lang="cs-CZ" sz="3300" b="1" dirty="0" smtClean="0">
                <a:solidFill>
                  <a:srgbClr val="FF0000"/>
                </a:solidFill>
              </a:rPr>
              <a:t>EXKRECE</a:t>
            </a:r>
            <a:r>
              <a:rPr lang="cs-CZ" sz="3300" b="1" dirty="0" smtClean="0"/>
              <a:t>			</a:t>
            </a:r>
            <a:r>
              <a:rPr lang="cs-CZ" sz="3300" b="1" dirty="0" smtClean="0">
                <a:solidFill>
                  <a:srgbClr val="FF0000"/>
                </a:solidFill>
              </a:rPr>
              <a:t>E</a:t>
            </a:r>
          </a:p>
          <a:p>
            <a:pPr marL="457200" lvl="1" indent="0">
              <a:buNone/>
            </a:pPr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  <a:p>
            <a:pPr marL="457200" lvl="1" indent="0">
              <a:buNone/>
            </a:pPr>
            <a:r>
              <a:rPr lang="cs-CZ" dirty="0" smtClean="0"/>
              <a:t>+- vztah těchto dějů k farmakologickému (tj. terapeutickému </a:t>
            </a:r>
            <a:r>
              <a:rPr lang="cs-CZ" dirty="0" err="1" smtClean="0"/>
              <a:t>event</a:t>
            </a:r>
            <a:r>
              <a:rPr lang="cs-CZ" dirty="0" smtClean="0"/>
              <a:t>. toxickému) účinku léčiv</a:t>
            </a:r>
          </a:p>
          <a:p>
            <a:pPr marL="457200" lvl="1" indent="0">
              <a:buNone/>
            </a:pPr>
            <a:endParaRPr lang="cs-CZ" dirty="0"/>
          </a:p>
          <a:p>
            <a:pPr marL="457200" lvl="1" indent="0" algn="ctr">
              <a:buNone/>
            </a:pPr>
            <a:r>
              <a:rPr lang="cs-CZ" sz="3100" b="1" dirty="0" smtClean="0">
                <a:solidFill>
                  <a:srgbClr val="0070C0"/>
                </a:solidFill>
              </a:rPr>
              <a:t>„CO DĚLÁ ORGANISMUS S LÉČIVEM“</a:t>
            </a:r>
            <a:endParaRPr lang="cs-CZ" sz="3100" b="1" dirty="0">
              <a:solidFill>
                <a:srgbClr val="0070C0"/>
              </a:solidFill>
            </a:endParaRPr>
          </a:p>
        </p:txBody>
      </p:sp>
      <p:sp>
        <p:nvSpPr>
          <p:cNvPr id="5" name="Pravá složená závorka 4"/>
          <p:cNvSpPr/>
          <p:nvPr/>
        </p:nvSpPr>
        <p:spPr>
          <a:xfrm>
            <a:off x="5340252" y="3290141"/>
            <a:ext cx="180753" cy="52773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Pravá složená závorka 5"/>
          <p:cNvSpPr/>
          <p:nvPr/>
        </p:nvSpPr>
        <p:spPr>
          <a:xfrm>
            <a:off x="5340252" y="4002045"/>
            <a:ext cx="180753" cy="57415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672564" y="3323175"/>
            <a:ext cx="21477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invaze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5616696" y="4042015"/>
            <a:ext cx="21477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eliminace</a:t>
            </a:r>
            <a:endParaRPr lang="cs-CZ" sz="2400" dirty="0"/>
          </a:p>
        </p:txBody>
      </p:sp>
      <p:sp>
        <p:nvSpPr>
          <p:cNvPr id="9" name="Pravá složená závorka 8"/>
          <p:cNvSpPr/>
          <p:nvPr/>
        </p:nvSpPr>
        <p:spPr>
          <a:xfrm>
            <a:off x="7350160" y="3290142"/>
            <a:ext cx="414313" cy="131908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7916032" y="3688073"/>
            <a:ext cx="2147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„ADME“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48004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Absorbce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absorpční konstanta </a:t>
            </a:r>
            <a:r>
              <a:rPr lang="cs-CZ" b="1" dirty="0" err="1"/>
              <a:t>k</a:t>
            </a:r>
            <a:r>
              <a:rPr lang="cs-CZ" b="1" baseline="-25000" dirty="0" err="1"/>
              <a:t>a</a:t>
            </a:r>
            <a:r>
              <a:rPr lang="cs-CZ" dirty="0"/>
              <a:t> – udává rychlost absorpce</a:t>
            </a:r>
          </a:p>
          <a:p>
            <a:r>
              <a:rPr lang="cs-CZ" b="1" dirty="0" smtClean="0"/>
              <a:t>biologická </a:t>
            </a:r>
            <a:r>
              <a:rPr lang="cs-CZ" b="1" dirty="0"/>
              <a:t>dostupnost F</a:t>
            </a:r>
            <a:r>
              <a:rPr lang="cs-CZ" dirty="0"/>
              <a:t> – udává, kolik % podané dávky se dostane do krve</a:t>
            </a:r>
          </a:p>
          <a:p>
            <a:r>
              <a:rPr lang="cs-CZ" b="1" dirty="0" err="1" smtClean="0"/>
              <a:t>C</a:t>
            </a:r>
            <a:r>
              <a:rPr lang="cs-CZ" b="1" baseline="-25000" dirty="0" err="1" smtClean="0"/>
              <a:t>max</a:t>
            </a:r>
            <a:r>
              <a:rPr lang="cs-CZ" dirty="0" smtClean="0"/>
              <a:t> </a:t>
            </a:r>
            <a:r>
              <a:rPr lang="cs-CZ" dirty="0"/>
              <a:t>= max. koncentrace v plazmě po jednorázovém podání </a:t>
            </a:r>
          </a:p>
          <a:p>
            <a:r>
              <a:rPr lang="cs-CZ" b="1" dirty="0" err="1" smtClean="0"/>
              <a:t>T</a:t>
            </a:r>
            <a:r>
              <a:rPr lang="cs-CZ" b="1" baseline="-25000" dirty="0" err="1" smtClean="0"/>
              <a:t>max</a:t>
            </a:r>
            <a:r>
              <a:rPr lang="cs-CZ" dirty="0" smtClean="0"/>
              <a:t> </a:t>
            </a:r>
            <a:r>
              <a:rPr lang="cs-CZ" dirty="0"/>
              <a:t>– udává dobu do dosažení </a:t>
            </a:r>
            <a:r>
              <a:rPr lang="cs-CZ" dirty="0" err="1"/>
              <a:t>C</a:t>
            </a:r>
            <a:r>
              <a:rPr lang="cs-CZ" baseline="-25000" dirty="0" err="1"/>
              <a:t>max</a:t>
            </a:r>
            <a:r>
              <a:rPr lang="cs-CZ" dirty="0"/>
              <a:t> </a:t>
            </a:r>
          </a:p>
          <a:p>
            <a:endParaRPr lang="cs-CZ" dirty="0"/>
          </a:p>
        </p:txBody>
      </p:sp>
      <p:grpSp>
        <p:nvGrpSpPr>
          <p:cNvPr id="5" name="Skupina 4"/>
          <p:cNvGrpSpPr/>
          <p:nvPr/>
        </p:nvGrpSpPr>
        <p:grpSpPr>
          <a:xfrm>
            <a:off x="6459166" y="3307405"/>
            <a:ext cx="5732834" cy="3735422"/>
            <a:chOff x="274468" y="677879"/>
            <a:chExt cx="8690237" cy="5408705"/>
          </a:xfrm>
        </p:grpSpPr>
        <p:grpSp>
          <p:nvGrpSpPr>
            <p:cNvPr id="6" name="Skupina 5"/>
            <p:cNvGrpSpPr/>
            <p:nvPr/>
          </p:nvGrpSpPr>
          <p:grpSpPr>
            <a:xfrm>
              <a:off x="283284" y="677879"/>
              <a:ext cx="8681421" cy="5408705"/>
              <a:chOff x="0" y="406400"/>
              <a:chExt cx="9144000" cy="5486400"/>
            </a:xfrm>
          </p:grpSpPr>
          <p:grpSp>
            <p:nvGrpSpPr>
              <p:cNvPr id="8" name="Group 2"/>
              <p:cNvGrpSpPr>
                <a:grpSpLocks noChangeAspect="1"/>
              </p:cNvGrpSpPr>
              <p:nvPr/>
            </p:nvGrpSpPr>
            <p:grpSpPr bwMode="auto">
              <a:xfrm>
                <a:off x="0" y="406400"/>
                <a:ext cx="9144000" cy="5486400"/>
                <a:chOff x="2198" y="2618"/>
                <a:chExt cx="7200" cy="4320"/>
              </a:xfrm>
            </p:grpSpPr>
            <p:sp>
              <p:nvSpPr>
                <p:cNvPr id="13" name="AutoShape 3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2198" y="2618"/>
                  <a:ext cx="7200" cy="43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4" name="Line 4"/>
                <p:cNvSpPr>
                  <a:spLocks noChangeShapeType="1"/>
                </p:cNvSpPr>
                <p:nvPr/>
              </p:nvSpPr>
              <p:spPr bwMode="auto">
                <a:xfrm>
                  <a:off x="2486" y="6362"/>
                  <a:ext cx="6336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5" name="Line 5"/>
                <p:cNvSpPr>
                  <a:spLocks noChangeShapeType="1"/>
                </p:cNvSpPr>
                <p:nvPr/>
              </p:nvSpPr>
              <p:spPr bwMode="auto">
                <a:xfrm flipV="1">
                  <a:off x="2486" y="3050"/>
                  <a:ext cx="0" cy="331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6" name="Freeform 6"/>
                <p:cNvSpPr>
                  <a:spLocks/>
                </p:cNvSpPr>
                <p:nvPr/>
              </p:nvSpPr>
              <p:spPr bwMode="auto">
                <a:xfrm>
                  <a:off x="2486" y="5930"/>
                  <a:ext cx="576" cy="432"/>
                </a:xfrm>
                <a:custGeom>
                  <a:avLst/>
                  <a:gdLst>
                    <a:gd name="T0" fmla="*/ 0 w 720"/>
                    <a:gd name="T1" fmla="*/ 142 h 540"/>
                    <a:gd name="T2" fmla="*/ 142 w 720"/>
                    <a:gd name="T3" fmla="*/ 94 h 540"/>
                    <a:gd name="T4" fmla="*/ 189 w 720"/>
                    <a:gd name="T5" fmla="*/ 0 h 540"/>
                    <a:gd name="T6" fmla="*/ 0 60000 65536"/>
                    <a:gd name="T7" fmla="*/ 0 60000 65536"/>
                    <a:gd name="T8" fmla="*/ 0 60000 65536"/>
                    <a:gd name="T9" fmla="*/ 0 w 720"/>
                    <a:gd name="T10" fmla="*/ 0 h 540"/>
                    <a:gd name="T11" fmla="*/ 720 w 720"/>
                    <a:gd name="T12" fmla="*/ 540 h 5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0" h="540">
                      <a:moveTo>
                        <a:pt x="0" y="540"/>
                      </a:moveTo>
                      <a:cubicBezTo>
                        <a:pt x="210" y="495"/>
                        <a:pt x="420" y="450"/>
                        <a:pt x="540" y="360"/>
                      </a:cubicBezTo>
                      <a:cubicBezTo>
                        <a:pt x="660" y="270"/>
                        <a:pt x="690" y="135"/>
                        <a:pt x="720" y="0"/>
                      </a:cubicBezTo>
                    </a:path>
                  </a:pathLst>
                </a:custGeom>
                <a:noFill/>
                <a:ln w="1587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7" name="Freeform 7"/>
                <p:cNvSpPr>
                  <a:spLocks/>
                </p:cNvSpPr>
                <p:nvPr/>
              </p:nvSpPr>
              <p:spPr bwMode="auto">
                <a:xfrm>
                  <a:off x="3062" y="3698"/>
                  <a:ext cx="1152" cy="2232"/>
                </a:xfrm>
                <a:custGeom>
                  <a:avLst/>
                  <a:gdLst>
                    <a:gd name="T0" fmla="*/ 0 w 1440"/>
                    <a:gd name="T1" fmla="*/ 731 h 2790"/>
                    <a:gd name="T2" fmla="*/ 189 w 1440"/>
                    <a:gd name="T3" fmla="*/ 70 h 2790"/>
                    <a:gd name="T4" fmla="*/ 378 w 1440"/>
                    <a:gd name="T5" fmla="*/ 306 h 2790"/>
                    <a:gd name="T6" fmla="*/ 0 60000 65536"/>
                    <a:gd name="T7" fmla="*/ 0 60000 65536"/>
                    <a:gd name="T8" fmla="*/ 0 60000 65536"/>
                    <a:gd name="T9" fmla="*/ 0 w 1440"/>
                    <a:gd name="T10" fmla="*/ 0 h 2790"/>
                    <a:gd name="T11" fmla="*/ 1440 w 1440"/>
                    <a:gd name="T12" fmla="*/ 2790 h 279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440" h="2790">
                      <a:moveTo>
                        <a:pt x="0" y="2790"/>
                      </a:moveTo>
                      <a:cubicBezTo>
                        <a:pt x="240" y="1665"/>
                        <a:pt x="480" y="540"/>
                        <a:pt x="720" y="270"/>
                      </a:cubicBezTo>
                      <a:cubicBezTo>
                        <a:pt x="960" y="0"/>
                        <a:pt x="1320" y="1020"/>
                        <a:pt x="1440" y="1170"/>
                      </a:cubicBezTo>
                    </a:path>
                  </a:pathLst>
                </a:custGeom>
                <a:noFill/>
                <a:ln w="1587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8" name="Freeform 8"/>
                <p:cNvSpPr>
                  <a:spLocks/>
                </p:cNvSpPr>
                <p:nvPr/>
              </p:nvSpPr>
              <p:spPr bwMode="auto">
                <a:xfrm>
                  <a:off x="4214" y="4634"/>
                  <a:ext cx="4896" cy="1728"/>
                </a:xfrm>
                <a:custGeom>
                  <a:avLst/>
                  <a:gdLst>
                    <a:gd name="T0" fmla="*/ 0 w 6120"/>
                    <a:gd name="T1" fmla="*/ 0 h 2160"/>
                    <a:gd name="T2" fmla="*/ 142 w 6120"/>
                    <a:gd name="T3" fmla="*/ 236 h 2160"/>
                    <a:gd name="T4" fmla="*/ 378 w 6120"/>
                    <a:gd name="T5" fmla="*/ 425 h 2160"/>
                    <a:gd name="T6" fmla="*/ 897 w 6120"/>
                    <a:gd name="T7" fmla="*/ 519 h 2160"/>
                    <a:gd name="T8" fmla="*/ 1605 w 6120"/>
                    <a:gd name="T9" fmla="*/ 566 h 21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120"/>
                    <a:gd name="T16" fmla="*/ 0 h 2160"/>
                    <a:gd name="T17" fmla="*/ 6120 w 6120"/>
                    <a:gd name="T18" fmla="*/ 2160 h 21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120" h="2160">
                      <a:moveTo>
                        <a:pt x="0" y="0"/>
                      </a:moveTo>
                      <a:cubicBezTo>
                        <a:pt x="150" y="315"/>
                        <a:pt x="300" y="630"/>
                        <a:pt x="540" y="900"/>
                      </a:cubicBezTo>
                      <a:cubicBezTo>
                        <a:pt x="780" y="1170"/>
                        <a:pt x="960" y="1440"/>
                        <a:pt x="1440" y="1620"/>
                      </a:cubicBezTo>
                      <a:cubicBezTo>
                        <a:pt x="1920" y="1800"/>
                        <a:pt x="2640" y="1890"/>
                        <a:pt x="3420" y="1980"/>
                      </a:cubicBezTo>
                      <a:cubicBezTo>
                        <a:pt x="4200" y="2070"/>
                        <a:pt x="5640" y="2130"/>
                        <a:pt x="6120" y="2160"/>
                      </a:cubicBezTo>
                    </a:path>
                  </a:pathLst>
                </a:custGeom>
                <a:noFill/>
                <a:ln w="1587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9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8246" y="6362"/>
                  <a:ext cx="1152" cy="5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/>
                  <a:r>
                    <a:rPr lang="cs-CZ" altLang="cs-CZ" sz="1600" b="1" dirty="0">
                      <a:cs typeface="Times New Roman" panose="02020603050405020304" pitchFamily="18" charset="0"/>
                    </a:rPr>
                    <a:t>T </a:t>
                  </a:r>
                  <a:r>
                    <a:rPr lang="en-US" altLang="cs-CZ" sz="1600" b="1" dirty="0">
                      <a:cs typeface="Times New Roman" panose="02020603050405020304" pitchFamily="18" charset="0"/>
                    </a:rPr>
                    <a:t>[min]</a:t>
                  </a:r>
                  <a:endParaRPr lang="en-US" altLang="cs-CZ" sz="3200" b="1" dirty="0"/>
                </a:p>
              </p:txBody>
            </p:sp>
            <p:sp>
              <p:nvSpPr>
                <p:cNvPr id="20" name="Freeform 10"/>
                <p:cNvSpPr>
                  <a:spLocks/>
                </p:cNvSpPr>
                <p:nvPr/>
              </p:nvSpPr>
              <p:spPr bwMode="auto">
                <a:xfrm>
                  <a:off x="2630" y="3050"/>
                  <a:ext cx="6048" cy="3312"/>
                </a:xfrm>
                <a:custGeom>
                  <a:avLst/>
                  <a:gdLst>
                    <a:gd name="T0" fmla="*/ 0 w 7560"/>
                    <a:gd name="T1" fmla="*/ 0 h 4140"/>
                    <a:gd name="T2" fmla="*/ 236 w 7560"/>
                    <a:gd name="T3" fmla="*/ 708 h 4140"/>
                    <a:gd name="T4" fmla="*/ 897 w 7560"/>
                    <a:gd name="T5" fmla="*/ 990 h 4140"/>
                    <a:gd name="T6" fmla="*/ 1982 w 7560"/>
                    <a:gd name="T7" fmla="*/ 1086 h 414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7560"/>
                    <a:gd name="T13" fmla="*/ 0 h 4140"/>
                    <a:gd name="T14" fmla="*/ 7560 w 7560"/>
                    <a:gd name="T15" fmla="*/ 4140 h 414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7560" h="4140">
                      <a:moveTo>
                        <a:pt x="0" y="0"/>
                      </a:moveTo>
                      <a:cubicBezTo>
                        <a:pt x="165" y="1035"/>
                        <a:pt x="330" y="2070"/>
                        <a:pt x="900" y="2700"/>
                      </a:cubicBezTo>
                      <a:cubicBezTo>
                        <a:pt x="1470" y="3330"/>
                        <a:pt x="2310" y="3540"/>
                        <a:pt x="3420" y="3780"/>
                      </a:cubicBezTo>
                      <a:cubicBezTo>
                        <a:pt x="4530" y="4020"/>
                        <a:pt x="6630" y="4080"/>
                        <a:pt x="7560" y="4140"/>
                      </a:cubicBezTo>
                    </a:path>
                  </a:pathLst>
                </a:custGeom>
                <a:noFill/>
                <a:ln w="15875">
                  <a:solidFill>
                    <a:srgbClr val="FF99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1" name="Freeform 11"/>
                <p:cNvSpPr>
                  <a:spLocks/>
                </p:cNvSpPr>
                <p:nvPr/>
              </p:nvSpPr>
              <p:spPr bwMode="auto">
                <a:xfrm>
                  <a:off x="2486" y="3626"/>
                  <a:ext cx="3744" cy="2736"/>
                </a:xfrm>
                <a:custGeom>
                  <a:avLst/>
                  <a:gdLst>
                    <a:gd name="T0" fmla="*/ 0 w 4680"/>
                    <a:gd name="T1" fmla="*/ 5611 h 2370"/>
                    <a:gd name="T2" fmla="*/ 189 w 4680"/>
                    <a:gd name="T3" fmla="*/ 495 h 2370"/>
                    <a:gd name="T4" fmla="*/ 378 w 4680"/>
                    <a:gd name="T5" fmla="*/ 2626 h 2370"/>
                    <a:gd name="T6" fmla="*/ 566 w 4680"/>
                    <a:gd name="T7" fmla="*/ 4333 h 2370"/>
                    <a:gd name="T8" fmla="*/ 802 w 4680"/>
                    <a:gd name="T9" fmla="*/ 5183 h 2370"/>
                    <a:gd name="T10" fmla="*/ 1227 w 4680"/>
                    <a:gd name="T11" fmla="*/ 5183 h 237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680"/>
                    <a:gd name="T19" fmla="*/ 0 h 2370"/>
                    <a:gd name="T20" fmla="*/ 4680 w 4680"/>
                    <a:gd name="T21" fmla="*/ 2370 h 237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680" h="2370">
                      <a:moveTo>
                        <a:pt x="0" y="2370"/>
                      </a:moveTo>
                      <a:cubicBezTo>
                        <a:pt x="240" y="1395"/>
                        <a:pt x="480" y="420"/>
                        <a:pt x="720" y="210"/>
                      </a:cubicBezTo>
                      <a:cubicBezTo>
                        <a:pt x="960" y="0"/>
                        <a:pt x="1200" y="840"/>
                        <a:pt x="1440" y="1110"/>
                      </a:cubicBezTo>
                      <a:cubicBezTo>
                        <a:pt x="1680" y="1380"/>
                        <a:pt x="1890" y="1650"/>
                        <a:pt x="2160" y="1830"/>
                      </a:cubicBezTo>
                      <a:cubicBezTo>
                        <a:pt x="2430" y="2010"/>
                        <a:pt x="2640" y="2130"/>
                        <a:pt x="3060" y="2190"/>
                      </a:cubicBezTo>
                      <a:cubicBezTo>
                        <a:pt x="3480" y="2250"/>
                        <a:pt x="4290" y="2190"/>
                        <a:pt x="4680" y="2190"/>
                      </a:cubicBezTo>
                    </a:path>
                  </a:pathLst>
                </a:custGeom>
                <a:noFill/>
                <a:ln w="1587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2" name="Freeform 12"/>
                <p:cNvSpPr>
                  <a:spLocks/>
                </p:cNvSpPr>
                <p:nvPr/>
              </p:nvSpPr>
              <p:spPr bwMode="auto">
                <a:xfrm>
                  <a:off x="2486" y="4634"/>
                  <a:ext cx="4464" cy="1848"/>
                </a:xfrm>
                <a:custGeom>
                  <a:avLst/>
                  <a:gdLst>
                    <a:gd name="T0" fmla="*/ 0 w 5580"/>
                    <a:gd name="T1" fmla="*/ 566 h 2310"/>
                    <a:gd name="T2" fmla="*/ 47 w 5580"/>
                    <a:gd name="T3" fmla="*/ 519 h 2310"/>
                    <a:gd name="T4" fmla="*/ 283 w 5580"/>
                    <a:gd name="T5" fmla="*/ 47 h 2310"/>
                    <a:gd name="T6" fmla="*/ 754 w 5580"/>
                    <a:gd name="T7" fmla="*/ 236 h 2310"/>
                    <a:gd name="T8" fmla="*/ 1133 w 5580"/>
                    <a:gd name="T9" fmla="*/ 330 h 2310"/>
                    <a:gd name="T10" fmla="*/ 1463 w 5580"/>
                    <a:gd name="T11" fmla="*/ 378 h 231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5580"/>
                    <a:gd name="T19" fmla="*/ 0 h 2310"/>
                    <a:gd name="T20" fmla="*/ 5580 w 5580"/>
                    <a:gd name="T21" fmla="*/ 2310 h 231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5580" h="2310">
                      <a:moveTo>
                        <a:pt x="0" y="2160"/>
                      </a:moveTo>
                      <a:cubicBezTo>
                        <a:pt x="0" y="2235"/>
                        <a:pt x="0" y="2310"/>
                        <a:pt x="180" y="1980"/>
                      </a:cubicBezTo>
                      <a:cubicBezTo>
                        <a:pt x="360" y="1650"/>
                        <a:pt x="630" y="360"/>
                        <a:pt x="1080" y="180"/>
                      </a:cubicBezTo>
                      <a:cubicBezTo>
                        <a:pt x="1530" y="0"/>
                        <a:pt x="2340" y="720"/>
                        <a:pt x="2880" y="900"/>
                      </a:cubicBezTo>
                      <a:cubicBezTo>
                        <a:pt x="3420" y="1080"/>
                        <a:pt x="3870" y="1170"/>
                        <a:pt x="4320" y="1260"/>
                      </a:cubicBezTo>
                      <a:cubicBezTo>
                        <a:pt x="4770" y="1350"/>
                        <a:pt x="5520" y="1440"/>
                        <a:pt x="5580" y="1440"/>
                      </a:cubicBezTo>
                    </a:path>
                  </a:pathLst>
                </a:custGeom>
                <a:noFill/>
                <a:ln w="15875">
                  <a:solidFill>
                    <a:srgbClr val="33996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9" name="Text Box 17"/>
              <p:cNvSpPr txBox="1">
                <a:spLocks noChangeArrowheads="1"/>
              </p:cNvSpPr>
              <p:nvPr/>
            </p:nvSpPr>
            <p:spPr bwMode="auto">
              <a:xfrm>
                <a:off x="5785862" y="3652520"/>
                <a:ext cx="1295401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cs-CZ" altLang="cs-CZ" b="1" dirty="0" err="1">
                    <a:solidFill>
                      <a:srgbClr val="339933"/>
                    </a:solidFill>
                  </a:rPr>
                  <a:t>s.c</a:t>
                </a:r>
                <a:r>
                  <a:rPr lang="cs-CZ" altLang="cs-CZ" b="1" dirty="0">
                    <a:solidFill>
                      <a:srgbClr val="339933"/>
                    </a:solidFill>
                  </a:rPr>
                  <a:t>.</a:t>
                </a:r>
              </a:p>
            </p:txBody>
          </p:sp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2545078" y="2066927"/>
                <a:ext cx="1295401" cy="6780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cs-CZ" altLang="cs-CZ" b="1" dirty="0" err="1">
                    <a:solidFill>
                      <a:srgbClr val="252FF9"/>
                    </a:solidFill>
                  </a:rPr>
                  <a:t>p.o</a:t>
                </a:r>
                <a:r>
                  <a:rPr lang="cs-CZ" altLang="cs-CZ" b="1" dirty="0">
                    <a:solidFill>
                      <a:srgbClr val="252FF9"/>
                    </a:solidFill>
                  </a:rPr>
                  <a:t>.</a:t>
                </a:r>
              </a:p>
            </p:txBody>
          </p:sp>
          <p:sp>
            <p:nvSpPr>
              <p:cNvPr id="11" name="Text Box 19"/>
              <p:cNvSpPr txBox="1">
                <a:spLocks noChangeArrowheads="1"/>
              </p:cNvSpPr>
              <p:nvPr/>
            </p:nvSpPr>
            <p:spPr bwMode="auto">
              <a:xfrm>
                <a:off x="1384369" y="1372554"/>
                <a:ext cx="1295401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cs-CZ" altLang="cs-CZ" b="1">
                    <a:solidFill>
                      <a:srgbClr val="CC0000"/>
                    </a:solidFill>
                  </a:rPr>
                  <a:t>i.m.</a:t>
                </a:r>
              </a:p>
            </p:txBody>
          </p:sp>
          <p:sp>
            <p:nvSpPr>
              <p:cNvPr id="12" name="Text Box 20"/>
              <p:cNvSpPr txBox="1">
                <a:spLocks noChangeArrowheads="1"/>
              </p:cNvSpPr>
              <p:nvPr/>
            </p:nvSpPr>
            <p:spPr bwMode="auto">
              <a:xfrm>
                <a:off x="447141" y="793435"/>
                <a:ext cx="1295401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cs-CZ" altLang="cs-CZ" b="1" dirty="0" err="1">
                    <a:solidFill>
                      <a:srgbClr val="FF9933"/>
                    </a:solidFill>
                  </a:rPr>
                  <a:t>i.v</a:t>
                </a:r>
                <a:r>
                  <a:rPr lang="cs-CZ" altLang="cs-CZ" b="1" dirty="0">
                    <a:solidFill>
                      <a:srgbClr val="FF9933"/>
                    </a:solidFill>
                  </a:rPr>
                  <a:t>.</a:t>
                </a:r>
              </a:p>
            </p:txBody>
          </p:sp>
        </p:grpSp>
        <p:sp>
          <p:nvSpPr>
            <p:cNvPr id="7" name="Text Box 9"/>
            <p:cNvSpPr txBox="1">
              <a:spLocks noChangeArrowheads="1"/>
            </p:cNvSpPr>
            <p:nvPr/>
          </p:nvSpPr>
          <p:spPr bwMode="auto">
            <a:xfrm>
              <a:off x="274468" y="1302658"/>
              <a:ext cx="529701" cy="721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cs-CZ" altLang="cs-CZ" sz="1600" b="1" dirty="0" smtClean="0">
                  <a:cs typeface="Times New Roman" panose="02020603050405020304" pitchFamily="18" charset="0"/>
                </a:rPr>
                <a:t>c </a:t>
              </a:r>
              <a:endParaRPr lang="en-US" altLang="cs-CZ" sz="32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77664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Biologická dostupnost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pPr>
                  <a:spcBef>
                    <a:spcPct val="50000"/>
                  </a:spcBef>
                  <a:buNone/>
                </a:pPr>
                <a:r>
                  <a:rPr lang="cs-CZ" altLang="cs-CZ" dirty="0" smtClean="0">
                    <a:latin typeface="Calibri" panose="020F0502020204030204" pitchFamily="34" charset="0"/>
                  </a:rPr>
                  <a:t>nitrožilní </a:t>
                </a:r>
                <a:r>
                  <a:rPr lang="cs-CZ" altLang="cs-CZ" dirty="0">
                    <a:latin typeface="Calibri" panose="020F0502020204030204" pitchFamily="34" charset="0"/>
                  </a:rPr>
                  <a:t>- 100% = </a:t>
                </a:r>
                <a:r>
                  <a:rPr lang="cs-CZ" altLang="cs-CZ" dirty="0" smtClean="0">
                    <a:latin typeface="Calibri" panose="020F0502020204030204" pitchFamily="34" charset="0"/>
                  </a:rPr>
                  <a:t>1</a:t>
                </a:r>
              </a:p>
              <a:p>
                <a:pPr>
                  <a:spcBef>
                    <a:spcPct val="50000"/>
                  </a:spcBef>
                  <a:buNone/>
                </a:pPr>
                <a:r>
                  <a:rPr lang="cs-CZ" altLang="cs-CZ" dirty="0" smtClean="0">
                    <a:latin typeface="Calibri" panose="020F0502020204030204" pitchFamily="34" charset="0"/>
                  </a:rPr>
                  <a:t>extravaskulární </a:t>
                </a:r>
                <a:r>
                  <a:rPr lang="cs-CZ" altLang="cs-CZ" dirty="0">
                    <a:latin typeface="Calibri" panose="020F0502020204030204" pitchFamily="34" charset="0"/>
                  </a:rPr>
                  <a:t>podání - 0-100% (resp. 0-1). </a:t>
                </a:r>
              </a:p>
              <a:p>
                <a:pPr>
                  <a:spcBef>
                    <a:spcPct val="50000"/>
                  </a:spcBef>
                  <a:buNone/>
                </a:pPr>
                <a:endParaRPr lang="cs-CZ" altLang="cs-CZ" dirty="0">
                  <a:latin typeface="Calibri" panose="020F0502020204030204" pitchFamily="34" charset="0"/>
                </a:endParaRPr>
              </a:p>
              <a:p>
                <a:pPr>
                  <a:spcBef>
                    <a:spcPct val="50000"/>
                  </a:spcBef>
                </a:pPr>
                <a:r>
                  <a:rPr lang="cs-CZ" altLang="cs-CZ" dirty="0" smtClean="0">
                    <a:latin typeface="Calibri" panose="020F0502020204030204" pitchFamily="34" charset="0"/>
                  </a:rPr>
                  <a:t>Pokud </a:t>
                </a:r>
                <a:r>
                  <a:rPr lang="cs-CZ" altLang="cs-CZ" dirty="0">
                    <a:latin typeface="Calibri" panose="020F0502020204030204" pitchFamily="34" charset="0"/>
                  </a:rPr>
                  <a:t>je 0-20% = 0-0,2 – obvykle neracionální dané léčivo touto cestou podávat (přesto se podávají  SET, </a:t>
                </a:r>
                <a:r>
                  <a:rPr lang="cs-CZ" altLang="cs-CZ" dirty="0" err="1">
                    <a:latin typeface="Calibri" panose="020F0502020204030204" pitchFamily="34" charset="0"/>
                  </a:rPr>
                  <a:t>bisfosfonáty</a:t>
                </a:r>
                <a:r>
                  <a:rPr lang="cs-CZ" altLang="cs-CZ" dirty="0" smtClean="0">
                    <a:latin typeface="Calibri" panose="020F0502020204030204" pitchFamily="34" charset="0"/>
                  </a:rPr>
                  <a:t>)</a:t>
                </a:r>
                <a:endParaRPr lang="cs-CZ" altLang="cs-CZ" dirty="0">
                  <a:latin typeface="Calibri" panose="020F0502020204030204" pitchFamily="34" charset="0"/>
                </a:endParaRPr>
              </a:p>
              <a:p>
                <a:pPr>
                  <a:spcBef>
                    <a:spcPct val="50000"/>
                  </a:spcBef>
                </a:pPr>
                <a:r>
                  <a:rPr lang="cs-CZ" altLang="cs-CZ" dirty="0">
                    <a:latin typeface="Calibri" panose="020F0502020204030204" pitchFamily="34" charset="0"/>
                  </a:rPr>
                  <a:t>Měřítkem biologické dostupnosti je </a:t>
                </a:r>
                <a:r>
                  <a:rPr lang="cs-CZ" altLang="cs-CZ" b="1" dirty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plocha pod křivkou </a:t>
                </a:r>
                <a:r>
                  <a:rPr lang="cs-CZ" altLang="cs-CZ" dirty="0">
                    <a:latin typeface="Calibri" panose="020F0502020204030204" pitchFamily="34" charset="0"/>
                  </a:rPr>
                  <a:t>plazmatických koncentrací (AUC - area </a:t>
                </a:r>
                <a:r>
                  <a:rPr lang="cs-CZ" altLang="cs-CZ" dirty="0" err="1">
                    <a:latin typeface="Calibri" panose="020F0502020204030204" pitchFamily="34" charset="0"/>
                  </a:rPr>
                  <a:t>under</a:t>
                </a:r>
                <a:r>
                  <a:rPr lang="cs-CZ" altLang="cs-CZ" dirty="0">
                    <a:latin typeface="Calibri" panose="020F0502020204030204" pitchFamily="34" charset="0"/>
                  </a:rPr>
                  <a:t> </a:t>
                </a:r>
                <a:r>
                  <a:rPr lang="cs-CZ" altLang="cs-CZ" dirty="0" err="1">
                    <a:latin typeface="Calibri" panose="020F0502020204030204" pitchFamily="34" charset="0"/>
                  </a:rPr>
                  <a:t>the</a:t>
                </a:r>
                <a:r>
                  <a:rPr lang="cs-CZ" altLang="cs-CZ" dirty="0">
                    <a:latin typeface="Calibri" panose="020F0502020204030204" pitchFamily="34" charset="0"/>
                  </a:rPr>
                  <a:t> </a:t>
                </a:r>
                <a:r>
                  <a:rPr lang="cs-CZ" altLang="cs-CZ" dirty="0" err="1" smtClean="0">
                    <a:latin typeface="Calibri" panose="020F0502020204030204" pitchFamily="34" charset="0"/>
                  </a:rPr>
                  <a:t>curve</a:t>
                </a:r>
                <a:r>
                  <a:rPr lang="cs-CZ" altLang="cs-CZ" dirty="0" smtClean="0">
                    <a:latin typeface="Calibri" panose="020F0502020204030204" pitchFamily="34" charset="0"/>
                  </a:rPr>
                  <a:t>-vyjadřuje expozici léčivem v čase)</a:t>
                </a:r>
                <a:endParaRPr lang="cs-CZ" altLang="cs-CZ" dirty="0">
                  <a:latin typeface="Calibri" panose="020F0502020204030204" pitchFamily="34" charset="0"/>
                </a:endParaRPr>
              </a:p>
              <a:p>
                <a:pPr algn="ctr">
                  <a:spcBef>
                    <a:spcPct val="50000"/>
                  </a:spcBef>
                  <a:buNone/>
                </a:pPr>
                <a:endParaRPr lang="cs-CZ" altLang="cs-CZ" sz="4000" b="1" i="0" dirty="0" smtClean="0">
                  <a:solidFill>
                    <a:srgbClr val="0066CC"/>
                  </a:solidFill>
                  <a:latin typeface="Cambria Math" panose="02040503050406030204" pitchFamily="18" charset="0"/>
                </a:endParaRPr>
              </a:p>
              <a:p>
                <a:pPr algn="ctr">
                  <a:spcBef>
                    <a:spcPct val="500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4000" b="1" i="0" dirty="0" smtClean="0">
                          <a:solidFill>
                            <a:srgbClr val="0066CC"/>
                          </a:solidFill>
                          <a:latin typeface="Cambria Math" panose="02040503050406030204" pitchFamily="18" charset="0"/>
                        </a:rPr>
                        <m:t>𝐅</m:t>
                      </m:r>
                      <m:r>
                        <a:rPr lang="cs-CZ" altLang="cs-CZ" sz="4000" b="1" i="1" dirty="0" smtClean="0">
                          <a:solidFill>
                            <a:srgbClr val="0066CC"/>
                          </a:solidFill>
                          <a:latin typeface="Cambria Math" panose="02040503050406030204" pitchFamily="18" charset="0"/>
                        </a:rPr>
                        <m:t> =</m:t>
                      </m:r>
                      <m:f>
                        <m:fPr>
                          <m:ctrlPr>
                            <a:rPr lang="cs-CZ" altLang="cs-CZ" sz="4000" b="1" i="1" dirty="0" smtClean="0">
                              <a:solidFill>
                                <a:srgbClr val="0066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altLang="cs-CZ" sz="4000" b="1" i="1" dirty="0" smtClean="0">
                                  <a:solidFill>
                                    <a:srgbClr val="0066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cs-CZ" sz="4000" b="1" i="0" dirty="0" smtClean="0">
                                  <a:solidFill>
                                    <a:srgbClr val="0066CC"/>
                                  </a:solidFill>
                                  <a:latin typeface="Cambria Math" panose="02040503050406030204" pitchFamily="18" charset="0"/>
                                </a:rPr>
                                <m:t>𝐀𝐔𝐂</m:t>
                              </m:r>
                            </m:e>
                            <m:sub>
                              <m:r>
                                <a:rPr lang="cs-CZ" altLang="cs-CZ" sz="4000" b="1" i="0" dirty="0" smtClean="0">
                                  <a:solidFill>
                                    <a:srgbClr val="0066CC"/>
                                  </a:solidFill>
                                  <a:latin typeface="Cambria Math" panose="02040503050406030204" pitchFamily="18" charset="0"/>
                                </a:rPr>
                                <m:t>𝐩𝐨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altLang="cs-CZ" sz="4000" b="1" i="1" dirty="0" smtClean="0">
                                  <a:solidFill>
                                    <a:srgbClr val="0066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cs-CZ" sz="4000" b="1" i="0" dirty="0" smtClean="0">
                                  <a:solidFill>
                                    <a:srgbClr val="0066CC"/>
                                  </a:solidFill>
                                  <a:latin typeface="Cambria Math" panose="02040503050406030204" pitchFamily="18" charset="0"/>
                                </a:rPr>
                                <m:t>𝐀𝐔𝐂</m:t>
                              </m:r>
                            </m:e>
                            <m:sub>
                              <m:r>
                                <a:rPr lang="cs-CZ" altLang="cs-CZ" sz="4000" b="1" i="0" dirty="0" smtClean="0">
                                  <a:solidFill>
                                    <a:srgbClr val="0066CC"/>
                                  </a:solidFill>
                                  <a:latin typeface="Cambria Math" panose="02040503050406030204" pitchFamily="18" charset="0"/>
                                </a:rPr>
                                <m:t>𝐢𝐯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32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4" descr="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3940" y="0"/>
            <a:ext cx="5093025" cy="3081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61481" y="5946130"/>
            <a:ext cx="50583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AUC = D/ Cl = C</a:t>
            </a:r>
            <a:r>
              <a:rPr lang="cs-CZ" sz="2400" baseline="-25000" dirty="0"/>
              <a:t>0</a:t>
            </a:r>
            <a:r>
              <a:rPr lang="cs-CZ" sz="2400" dirty="0"/>
              <a:t> / K</a:t>
            </a:r>
            <a:r>
              <a:rPr lang="cs-CZ" sz="2400" baseline="-25000" dirty="0"/>
              <a:t>e</a:t>
            </a:r>
            <a:r>
              <a:rPr lang="cs-CZ" sz="2400" dirty="0"/>
              <a:t> = D/ </a:t>
            </a:r>
            <a:r>
              <a:rPr lang="cs-CZ" sz="2400" dirty="0" err="1"/>
              <a:t>k</a:t>
            </a:r>
            <a:r>
              <a:rPr lang="cs-CZ" sz="2400" baseline="-25000" dirty="0" err="1"/>
              <a:t>e</a:t>
            </a:r>
            <a:r>
              <a:rPr lang="cs-CZ" sz="2400" dirty="0" err="1"/>
              <a:t>.V</a:t>
            </a:r>
            <a:r>
              <a:rPr lang="cs-CZ" sz="2400" baseline="-25000" dirty="0" err="1"/>
              <a:t>d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3966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Distribuce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69728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ct val="50000"/>
              </a:spcBef>
            </a:pPr>
            <a:r>
              <a:rPr lang="cs-CZ" altLang="cs-CZ" dirty="0" smtClean="0">
                <a:latin typeface="Calibri" panose="020F0502020204030204" pitchFamily="34" charset="0"/>
              </a:rPr>
              <a:t>dynamický děj, kde nás zajímá: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cs-CZ" altLang="cs-CZ" b="1" dirty="0" smtClean="0">
                <a:solidFill>
                  <a:srgbClr val="CC0000"/>
                </a:solidFill>
                <a:latin typeface="Calibri" panose="020F0502020204030204" pitchFamily="34" charset="0"/>
              </a:rPr>
              <a:t>rychlost distribuce </a:t>
            </a:r>
            <a:r>
              <a:rPr lang="cs-CZ" altLang="cs-CZ" dirty="0" smtClean="0">
                <a:latin typeface="Calibri" panose="020F0502020204030204" pitchFamily="34" charset="0"/>
              </a:rPr>
              <a:t> - závisí na:</a:t>
            </a:r>
          </a:p>
          <a:p>
            <a:pPr>
              <a:spcBef>
                <a:spcPct val="50000"/>
              </a:spcBef>
              <a:buNone/>
            </a:pPr>
            <a:r>
              <a:rPr lang="cs-CZ" altLang="cs-CZ" dirty="0" smtClean="0">
                <a:latin typeface="Calibri" panose="020F0502020204030204" pitchFamily="34" charset="0"/>
              </a:rPr>
              <a:t>		vazbě</a:t>
            </a:r>
          </a:p>
          <a:p>
            <a:pPr>
              <a:spcBef>
                <a:spcPct val="50000"/>
              </a:spcBef>
              <a:buNone/>
            </a:pPr>
            <a:r>
              <a:rPr lang="cs-CZ" altLang="cs-CZ" dirty="0" smtClean="0">
                <a:latin typeface="Calibri" panose="020F0502020204030204" pitchFamily="34" charset="0"/>
              </a:rPr>
              <a:t>		průniku přes biomembránu</a:t>
            </a:r>
          </a:p>
          <a:p>
            <a:pPr>
              <a:spcBef>
                <a:spcPct val="50000"/>
              </a:spcBef>
              <a:buNone/>
            </a:pPr>
            <a:r>
              <a:rPr lang="cs-CZ" altLang="cs-CZ" dirty="0" smtClean="0">
                <a:latin typeface="Calibri" panose="020F0502020204030204" pitchFamily="34" charset="0"/>
              </a:rPr>
              <a:t>		průtoku krve orgánem </a:t>
            </a:r>
          </a:p>
          <a:p>
            <a:pPr>
              <a:spcBef>
                <a:spcPct val="50000"/>
              </a:spcBef>
              <a:buNone/>
            </a:pPr>
            <a:r>
              <a:rPr lang="cs-CZ" altLang="cs-CZ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distribuční rovnováha </a:t>
            </a:r>
            <a:r>
              <a:rPr lang="cs-CZ" altLang="cs-CZ" b="1" dirty="0" smtClean="0">
                <a:latin typeface="Calibri" panose="020F0502020204030204" pitchFamily="34" charset="0"/>
              </a:rPr>
              <a:t>-</a:t>
            </a:r>
            <a:r>
              <a:rPr lang="cs-CZ" altLang="cs-CZ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cs-CZ" altLang="cs-CZ" dirty="0" smtClean="0">
                <a:latin typeface="Calibri" panose="020F0502020204030204" pitchFamily="34" charset="0"/>
              </a:rPr>
              <a:t>okamžik, kdy se vyrovnají  podíly volných frakcí léčiva v plazmě a ve tkáních</a:t>
            </a:r>
          </a:p>
          <a:p>
            <a:pPr>
              <a:spcBef>
                <a:spcPct val="50000"/>
              </a:spcBef>
              <a:buNone/>
            </a:pPr>
            <a:endParaRPr lang="cs-CZ" altLang="cs-CZ" dirty="0" smtClean="0">
              <a:latin typeface="Calibri" panose="020F0502020204030204" pitchFamily="34" charset="0"/>
            </a:endParaRPr>
          </a:p>
          <a:p>
            <a:r>
              <a:rPr lang="cs-CZ" b="1" dirty="0"/>
              <a:t>distribuční objem </a:t>
            </a:r>
            <a:r>
              <a:rPr lang="cs-CZ" b="1" dirty="0" err="1"/>
              <a:t>V</a:t>
            </a:r>
            <a:r>
              <a:rPr lang="cs-CZ" b="1" baseline="-25000" dirty="0" err="1"/>
              <a:t>d</a:t>
            </a:r>
            <a:r>
              <a:rPr lang="cs-CZ" dirty="0"/>
              <a:t> – ukazuje schopnost léčiva pronikat do tkání</a:t>
            </a:r>
            <a:br>
              <a:rPr lang="cs-CZ" dirty="0"/>
            </a:br>
            <a:r>
              <a:rPr lang="cs-CZ" dirty="0"/>
              <a:t> 			      </a:t>
            </a:r>
            <a:r>
              <a:rPr lang="cs-CZ" dirty="0" smtClean="0"/>
              <a:t>- čím </a:t>
            </a:r>
            <a:r>
              <a:rPr lang="cs-CZ" dirty="0"/>
              <a:t>je větší, tím více se léčivo koncentruje v periferní tkáni a méně je v krvi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7412476" y="797668"/>
            <a:ext cx="3941323" cy="46166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hlinkClick r:id="rId2"/>
              </a:rPr>
              <a:t>http://icp.org.nz/icp_t3.html</a:t>
            </a:r>
            <a:endParaRPr lang="cs-CZ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8030524" y="2264639"/>
                <a:ext cx="2027876" cy="8066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1" i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𝐕𝐝</m:t>
                      </m:r>
                      <m:r>
                        <a:rPr lang="cs-CZ" sz="28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8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800" b="1" i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𝐃</m:t>
                          </m:r>
                          <m:r>
                            <a:rPr lang="cs-CZ" sz="2800" b="1" i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. </m:t>
                          </m:r>
                          <m:r>
                            <a:rPr lang="cs-CZ" sz="2800" b="1" i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𝐅</m:t>
                          </m:r>
                        </m:num>
                        <m:den>
                          <m:r>
                            <a:rPr lang="cs-CZ" sz="2800" b="1" i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𝐂</m:t>
                          </m:r>
                          <m:r>
                            <a:rPr lang="cs-CZ" sz="2800" b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2800" b="1" i="0" baseline="-2500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cs-CZ" sz="28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800" b="1" i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𝐥</m:t>
                          </m:r>
                        </m:e>
                      </m:d>
                    </m:oMath>
                  </m:oMathPara>
                </a14:m>
                <a:endParaRPr lang="cs-CZ" sz="2800" b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0524" y="2264639"/>
                <a:ext cx="2027876" cy="806631"/>
              </a:xfrm>
              <a:prstGeom prst="rect">
                <a:avLst/>
              </a:prstGeom>
              <a:blipFill>
                <a:blip r:embed="rId3"/>
                <a:stretch>
                  <a:fillRect b="-97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656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Obecné farmakologické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definice farmakologie (obecná, speciální)</a:t>
            </a:r>
          </a:p>
          <a:p>
            <a:pPr lvl="0"/>
            <a:r>
              <a:rPr lang="cs-CZ" dirty="0"/>
              <a:t>farmakoterapie (kauzální, substituční, symptomatická, patogenetická, placebo)</a:t>
            </a:r>
          </a:p>
          <a:p>
            <a:pPr lvl="0"/>
            <a:r>
              <a:rPr lang="cs-CZ" dirty="0"/>
              <a:t>farmakologie vs. farmacie</a:t>
            </a:r>
          </a:p>
          <a:p>
            <a:pPr lvl="0"/>
            <a:r>
              <a:rPr lang="cs-CZ" dirty="0"/>
              <a:t>farmakokinetika, farmakodynamika</a:t>
            </a:r>
          </a:p>
          <a:p>
            <a:pPr lvl="0"/>
            <a:r>
              <a:rPr lang="cs-CZ" dirty="0" err="1"/>
              <a:t>farmakoekonomika</a:t>
            </a:r>
            <a:r>
              <a:rPr lang="cs-CZ" dirty="0"/>
              <a:t>, </a:t>
            </a:r>
            <a:r>
              <a:rPr lang="cs-CZ" dirty="0" err="1"/>
              <a:t>farmakovigilance</a:t>
            </a:r>
            <a:r>
              <a:rPr lang="cs-CZ" dirty="0"/>
              <a:t>, </a:t>
            </a:r>
            <a:r>
              <a:rPr lang="cs-CZ" dirty="0" err="1"/>
              <a:t>farmakogenetika</a:t>
            </a:r>
            <a:r>
              <a:rPr lang="cs-CZ" dirty="0"/>
              <a:t>, </a:t>
            </a:r>
            <a:r>
              <a:rPr lang="cs-CZ" dirty="0" err="1"/>
              <a:t>farmakoepidemiologie</a:t>
            </a:r>
            <a:endParaRPr lang="cs-CZ" dirty="0"/>
          </a:p>
          <a:p>
            <a:pPr lvl="0"/>
            <a:r>
              <a:rPr lang="cs-CZ" dirty="0"/>
              <a:t>léčivo, léčivý přípravek, léčivá látka, pomocná látka</a:t>
            </a:r>
          </a:p>
          <a:p>
            <a:pPr lvl="0"/>
            <a:r>
              <a:rPr lang="cs-CZ" dirty="0"/>
              <a:t>názvy léčiv: chemický, INN a generický, lékopisný, firemní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570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Metabolizmus - biotransformace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1. fáze:  enzymy cytochromu P450, hydrolázy, reduktázy</a:t>
            </a:r>
          </a:p>
          <a:p>
            <a:r>
              <a:rPr lang="cs-CZ" dirty="0"/>
              <a:t>2. fáze: konjugace s acetátem, sulfátem, </a:t>
            </a:r>
            <a:r>
              <a:rPr lang="cs-CZ" dirty="0" err="1"/>
              <a:t>glukuronovou</a:t>
            </a:r>
            <a:r>
              <a:rPr lang="cs-CZ" dirty="0"/>
              <a:t> </a:t>
            </a:r>
            <a:r>
              <a:rPr lang="cs-CZ" dirty="0" err="1"/>
              <a:t>kys</a:t>
            </a:r>
            <a:r>
              <a:rPr lang="cs-CZ" dirty="0"/>
              <a:t>., žluč. kyselinami, </a:t>
            </a:r>
            <a:r>
              <a:rPr lang="cs-CZ" dirty="0" err="1"/>
              <a:t>glutathionem</a:t>
            </a:r>
            <a:r>
              <a:rPr lang="cs-CZ" dirty="0"/>
              <a:t> </a:t>
            </a:r>
            <a:r>
              <a:rPr lang="cs-CZ" altLang="cs-CZ" dirty="0">
                <a:latin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cs-CZ" altLang="cs-CZ" dirty="0">
                <a:latin typeface="Calibri" panose="020F0502020204030204" pitchFamily="34" charset="0"/>
              </a:rPr>
              <a:t> látky se stávají rozpustné ve vodě</a:t>
            </a:r>
            <a:endParaRPr lang="cs-CZ" dirty="0"/>
          </a:p>
          <a:p>
            <a:pPr>
              <a:spcBef>
                <a:spcPct val="50000"/>
              </a:spcBef>
              <a:buNone/>
            </a:pPr>
            <a:r>
              <a:rPr lang="cs-CZ" altLang="cs-CZ" b="1" dirty="0">
                <a:solidFill>
                  <a:srgbClr val="0070C0"/>
                </a:solidFill>
                <a:latin typeface="Calibri" panose="020F0502020204030204" pitchFamily="34" charset="0"/>
              </a:rPr>
              <a:t>Metabolit</a:t>
            </a:r>
            <a:r>
              <a:rPr lang="cs-CZ" altLang="cs-CZ" dirty="0">
                <a:latin typeface="Calibri" panose="020F0502020204030204" pitchFamily="34" charset="0"/>
              </a:rPr>
              <a:t> 	</a:t>
            </a:r>
          </a:p>
          <a:p>
            <a:pPr>
              <a:spcBef>
                <a:spcPct val="50000"/>
              </a:spcBef>
              <a:buNone/>
            </a:pPr>
            <a:r>
              <a:rPr lang="cs-CZ" altLang="cs-CZ" dirty="0">
                <a:latin typeface="Calibri" panose="020F0502020204030204" pitchFamily="34" charset="0"/>
              </a:rPr>
              <a:t>		- účinný („více/méně</a:t>
            </a:r>
            <a:r>
              <a:rPr lang="cs-CZ" altLang="cs-CZ" dirty="0" smtClean="0">
                <a:latin typeface="Calibri" panose="020F0502020204030204" pitchFamily="34" charset="0"/>
              </a:rPr>
              <a:t>“) → </a:t>
            </a:r>
            <a:r>
              <a:rPr lang="cs-CZ" b="1" dirty="0" err="1" smtClean="0"/>
              <a:t>bioaktivace</a:t>
            </a:r>
            <a:r>
              <a:rPr lang="cs-CZ" b="1" dirty="0" smtClean="0"/>
              <a:t> (</a:t>
            </a:r>
            <a:r>
              <a:rPr lang="cs-CZ" b="1" dirty="0" err="1" smtClean="0"/>
              <a:t>prodrug</a:t>
            </a:r>
            <a:r>
              <a:rPr lang="cs-CZ" dirty="0" smtClean="0"/>
              <a:t>)</a:t>
            </a:r>
          </a:p>
          <a:p>
            <a:pPr>
              <a:spcBef>
                <a:spcPct val="50000"/>
              </a:spcBef>
              <a:buNone/>
            </a:pPr>
            <a:r>
              <a:rPr lang="cs-CZ" altLang="cs-CZ" dirty="0">
                <a:latin typeface="Calibri" panose="020F0502020204030204" pitchFamily="34" charset="0"/>
              </a:rPr>
              <a:t>		- </a:t>
            </a:r>
            <a:r>
              <a:rPr lang="cs-CZ" altLang="cs-CZ" dirty="0" smtClean="0">
                <a:latin typeface="Calibri" panose="020F0502020204030204" pitchFamily="34" charset="0"/>
              </a:rPr>
              <a:t>neúčinný → </a:t>
            </a:r>
            <a:r>
              <a:rPr lang="cs-CZ" b="1" dirty="0" smtClean="0"/>
              <a:t>biodegradace</a:t>
            </a:r>
            <a:endParaRPr lang="cs-CZ" dirty="0" smtClean="0"/>
          </a:p>
          <a:p>
            <a:pPr>
              <a:spcBef>
                <a:spcPct val="50000"/>
              </a:spcBef>
              <a:buNone/>
            </a:pPr>
            <a:r>
              <a:rPr lang="cs-CZ" altLang="cs-CZ" dirty="0">
                <a:latin typeface="Calibri" panose="020F0502020204030204" pitchFamily="34" charset="0"/>
              </a:rPr>
              <a:t>		- toxický (změněné biologické vlastnosti)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176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2057400" y="222554"/>
            <a:ext cx="8153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400" b="1" dirty="0">
                <a:solidFill>
                  <a:schemeClr val="accent5"/>
                </a:solidFill>
                <a:latin typeface="Calibri" panose="020F0502020204030204" pitchFamily="34" charset="0"/>
              </a:rPr>
              <a:t>Induktory CYP 450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2057400" y="1828800"/>
            <a:ext cx="81534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cs-CZ" altLang="cs-CZ" sz="2500" b="1" dirty="0" err="1">
                <a:latin typeface="Calibri" panose="020F0502020204030204" pitchFamily="34" charset="0"/>
              </a:rPr>
              <a:t>dexametazon</a:t>
            </a:r>
            <a:endParaRPr lang="cs-CZ" altLang="cs-CZ" sz="25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500" b="1" dirty="0">
                <a:latin typeface="Calibri" panose="020F0502020204030204" pitchFamily="34" charset="0"/>
              </a:rPr>
              <a:t>fenobarbital</a:t>
            </a:r>
          </a:p>
          <a:p>
            <a:pPr eaLnBrk="1" hangingPunct="1"/>
            <a:r>
              <a:rPr lang="cs-CZ" altLang="cs-CZ" sz="2500" b="1" dirty="0" err="1">
                <a:latin typeface="Calibri" panose="020F0502020204030204" pitchFamily="34" charset="0"/>
              </a:rPr>
              <a:t>rifampicin</a:t>
            </a:r>
            <a:endParaRPr lang="cs-CZ" altLang="cs-CZ" sz="25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500" b="1" dirty="0" err="1">
                <a:latin typeface="Calibri" panose="020F0502020204030204" pitchFamily="34" charset="0"/>
              </a:rPr>
              <a:t>fenytoin</a:t>
            </a:r>
            <a:endParaRPr lang="cs-CZ" altLang="cs-CZ" sz="25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500" b="1" dirty="0">
                <a:latin typeface="Calibri" panose="020F0502020204030204" pitchFamily="34" charset="0"/>
              </a:rPr>
              <a:t>třezalka tečkovaná</a:t>
            </a:r>
            <a:r>
              <a:rPr lang="cs-CZ" altLang="cs-CZ" sz="2500" b="1" i="1" dirty="0">
                <a:latin typeface="Calibri" panose="020F0502020204030204" pitchFamily="34" charset="0"/>
              </a:rPr>
              <a:t> (</a:t>
            </a:r>
            <a:r>
              <a:rPr lang="cs-CZ" altLang="cs-CZ" sz="2500" b="1" i="1" dirty="0" err="1">
                <a:latin typeface="Calibri" panose="020F0502020204030204" pitchFamily="34" charset="0"/>
              </a:rPr>
              <a:t>Hypericum</a:t>
            </a:r>
            <a:r>
              <a:rPr lang="cs-CZ" altLang="cs-CZ" sz="2500" b="1" i="1" dirty="0">
                <a:latin typeface="Calibri" panose="020F0502020204030204" pitchFamily="34" charset="0"/>
              </a:rPr>
              <a:t> </a:t>
            </a:r>
            <a:r>
              <a:rPr lang="cs-CZ" altLang="cs-CZ" sz="2500" b="1" i="1" dirty="0" err="1">
                <a:latin typeface="Calibri" panose="020F0502020204030204" pitchFamily="34" charset="0"/>
              </a:rPr>
              <a:t>perforatum</a:t>
            </a:r>
            <a:r>
              <a:rPr lang="cs-CZ" altLang="cs-CZ" sz="2500" b="1" i="1" dirty="0">
                <a:latin typeface="Calibri" panose="020F0502020204030204" pitchFamily="34" charset="0"/>
              </a:rPr>
              <a:t>)</a:t>
            </a:r>
          </a:p>
          <a:p>
            <a:pPr eaLnBrk="1" hangingPunct="1"/>
            <a:r>
              <a:rPr lang="cs-CZ" altLang="cs-CZ" sz="2500" b="1" dirty="0">
                <a:latin typeface="Calibri" panose="020F0502020204030204" pitchFamily="34" charset="0"/>
              </a:rPr>
              <a:t>jinan dvoulaločný</a:t>
            </a:r>
            <a:r>
              <a:rPr lang="cs-CZ" altLang="cs-CZ" sz="2500" b="1" i="1" dirty="0">
                <a:latin typeface="Calibri" panose="020F0502020204030204" pitchFamily="34" charset="0"/>
              </a:rPr>
              <a:t> (Ginkgo </a:t>
            </a:r>
            <a:r>
              <a:rPr lang="cs-CZ" altLang="cs-CZ" sz="2500" b="1" i="1" dirty="0" err="1">
                <a:latin typeface="Calibri" panose="020F0502020204030204" pitchFamily="34" charset="0"/>
              </a:rPr>
              <a:t>biloba</a:t>
            </a:r>
            <a:r>
              <a:rPr lang="cs-CZ" altLang="cs-CZ" sz="2500" b="1" i="1" dirty="0">
                <a:latin typeface="Calibri" panose="020F0502020204030204" pitchFamily="34" charset="0"/>
              </a:rPr>
              <a:t>)</a:t>
            </a:r>
          </a:p>
          <a:p>
            <a:pPr eaLnBrk="1" hangingPunct="1"/>
            <a:endParaRPr lang="cs-CZ" altLang="cs-CZ" sz="2500" b="1" dirty="0">
              <a:latin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89042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2057400" y="184976"/>
            <a:ext cx="8153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None/>
            </a:pPr>
            <a:r>
              <a:rPr lang="cs-CZ" altLang="cs-CZ" sz="4000" b="1" dirty="0">
                <a:solidFill>
                  <a:schemeClr val="accent5"/>
                </a:solidFill>
                <a:latin typeface="+mj-lt"/>
                <a:ea typeface="+mj-ea"/>
                <a:cs typeface="+mj-cs"/>
              </a:rPr>
              <a:t>Inhibitory CYP 450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2057400" y="1828800"/>
            <a:ext cx="81534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cs-CZ" altLang="cs-CZ" sz="2500" b="1" dirty="0">
                <a:latin typeface="Calibri" panose="020F0502020204030204" pitchFamily="34" charset="0"/>
              </a:rPr>
              <a:t>antidepresiva (</a:t>
            </a:r>
            <a:r>
              <a:rPr lang="cs-CZ" altLang="cs-CZ" sz="2500" b="1" dirty="0" err="1">
                <a:latin typeface="Calibri" panose="020F0502020204030204" pitchFamily="34" charset="0"/>
              </a:rPr>
              <a:t>fluoxetin</a:t>
            </a:r>
            <a:r>
              <a:rPr lang="cs-CZ" altLang="cs-CZ" sz="2500" b="1" dirty="0">
                <a:latin typeface="Calibri" panose="020F0502020204030204" pitchFamily="34" charset="0"/>
              </a:rPr>
              <a:t>, </a:t>
            </a:r>
            <a:r>
              <a:rPr lang="cs-CZ" altLang="cs-CZ" sz="2500" b="1" dirty="0" err="1">
                <a:latin typeface="Calibri" panose="020F0502020204030204" pitchFamily="34" charset="0"/>
              </a:rPr>
              <a:t>fluvoxamin</a:t>
            </a:r>
            <a:r>
              <a:rPr lang="cs-CZ" altLang="cs-CZ" sz="2500" b="1" dirty="0">
                <a:latin typeface="Calibri" panose="020F0502020204030204" pitchFamily="34" charset="0"/>
              </a:rPr>
              <a:t>, </a:t>
            </a:r>
            <a:r>
              <a:rPr lang="cs-CZ" altLang="cs-CZ" sz="2500" b="1" dirty="0" err="1">
                <a:latin typeface="Calibri" panose="020F0502020204030204" pitchFamily="34" charset="0"/>
              </a:rPr>
              <a:t>paroxetin</a:t>
            </a:r>
            <a:r>
              <a:rPr lang="cs-CZ" altLang="cs-CZ" sz="2500" b="1" dirty="0">
                <a:latin typeface="Calibri" panose="020F0502020204030204" pitchFamily="34" charset="0"/>
              </a:rPr>
              <a:t>)</a:t>
            </a:r>
          </a:p>
          <a:p>
            <a:pPr eaLnBrk="1" hangingPunct="1"/>
            <a:r>
              <a:rPr lang="cs-CZ" altLang="cs-CZ" sz="2500" b="1" dirty="0">
                <a:latin typeface="Calibri" panose="020F0502020204030204" pitchFamily="34" charset="0"/>
              </a:rPr>
              <a:t>chinin, chinidin</a:t>
            </a:r>
          </a:p>
          <a:p>
            <a:pPr eaLnBrk="1" hangingPunct="1"/>
            <a:r>
              <a:rPr lang="cs-CZ" altLang="cs-CZ" sz="2500" b="1" dirty="0">
                <a:latin typeface="Calibri" panose="020F0502020204030204" pitchFamily="34" charset="0"/>
              </a:rPr>
              <a:t>chloramfenikol, erytromycin, </a:t>
            </a:r>
            <a:r>
              <a:rPr lang="cs-CZ" altLang="cs-CZ" sz="2500" b="1" dirty="0" err="1">
                <a:latin typeface="Calibri" panose="020F0502020204030204" pitchFamily="34" charset="0"/>
              </a:rPr>
              <a:t>klaritromycin</a:t>
            </a:r>
            <a:endParaRPr lang="cs-CZ" altLang="cs-CZ" sz="25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500" b="1" dirty="0" err="1">
                <a:latin typeface="Calibri" panose="020F0502020204030204" pitchFamily="34" charset="0"/>
              </a:rPr>
              <a:t>ketokonazol</a:t>
            </a:r>
            <a:r>
              <a:rPr lang="cs-CZ" altLang="cs-CZ" sz="2500" b="1" dirty="0">
                <a:latin typeface="Calibri" panose="020F0502020204030204" pitchFamily="34" charset="0"/>
              </a:rPr>
              <a:t>, </a:t>
            </a:r>
            <a:r>
              <a:rPr lang="cs-CZ" altLang="cs-CZ" sz="2500" b="1" dirty="0" err="1">
                <a:latin typeface="Calibri" panose="020F0502020204030204" pitchFamily="34" charset="0"/>
              </a:rPr>
              <a:t>itrakonazol</a:t>
            </a:r>
            <a:endParaRPr lang="cs-CZ" altLang="cs-CZ" sz="25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500" b="1" dirty="0">
                <a:latin typeface="Calibri" panose="020F0502020204030204" pitchFamily="34" charset="0"/>
              </a:rPr>
              <a:t>grapefruitová šťáva</a:t>
            </a:r>
          </a:p>
          <a:p>
            <a:pPr eaLnBrk="1" hangingPunct="1"/>
            <a:endParaRPr lang="cs-CZ" altLang="cs-CZ" sz="2500" b="1" dirty="0">
              <a:latin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95699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Exkrece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None/>
            </a:pPr>
            <a:r>
              <a:rPr lang="cs-CZ" altLang="cs-CZ" b="1" dirty="0" smtClean="0">
                <a:solidFill>
                  <a:srgbClr val="CC0000"/>
                </a:solidFill>
                <a:latin typeface="Calibri" panose="020F0502020204030204" pitchFamily="34" charset="0"/>
              </a:rPr>
              <a:t>ledvinami</a:t>
            </a:r>
          </a:p>
          <a:p>
            <a:pPr>
              <a:spcBef>
                <a:spcPct val="0"/>
              </a:spcBef>
              <a:buNone/>
            </a:pPr>
            <a:r>
              <a:rPr lang="cs-CZ" altLang="cs-CZ" b="1" dirty="0" smtClean="0">
                <a:solidFill>
                  <a:srgbClr val="CC0000"/>
                </a:solidFill>
                <a:latin typeface="Calibri" panose="020F0502020204030204" pitchFamily="34" charset="0"/>
              </a:rPr>
              <a:t>játry</a:t>
            </a:r>
          </a:p>
          <a:p>
            <a:pPr>
              <a:spcBef>
                <a:spcPct val="0"/>
              </a:spcBef>
              <a:buNone/>
            </a:pPr>
            <a:r>
              <a:rPr lang="cs-CZ" altLang="cs-CZ" b="1" dirty="0" smtClean="0">
                <a:solidFill>
                  <a:srgbClr val="CC0000"/>
                </a:solidFill>
                <a:latin typeface="Calibri" panose="020F0502020204030204" pitchFamily="34" charset="0"/>
              </a:rPr>
              <a:t>plícemi</a:t>
            </a:r>
          </a:p>
          <a:p>
            <a:pPr>
              <a:spcBef>
                <a:spcPct val="0"/>
              </a:spcBef>
              <a:buNone/>
            </a:pPr>
            <a:endParaRPr lang="cs-CZ" altLang="cs-CZ" dirty="0" smtClean="0"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dirty="0" smtClean="0">
                <a:latin typeface="Calibri" panose="020F0502020204030204" pitchFamily="34" charset="0"/>
              </a:rPr>
              <a:t>sliny, pot, kůže, mateřské mléko...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767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-458038" y="365126"/>
            <a:ext cx="10515600" cy="1325563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accent5"/>
                </a:solidFill>
              </a:rPr>
              <a:t>Ledviny - hlavní exkreční cesta </a:t>
            </a: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414808" y="1713351"/>
            <a:ext cx="8810102" cy="4846458"/>
          </a:xfrm>
        </p:spPr>
        <p:txBody>
          <a:bodyPr>
            <a:normAutofit/>
          </a:bodyPr>
          <a:lstStyle/>
          <a:p>
            <a:r>
              <a:rPr lang="cs-CZ" altLang="cs-CZ" sz="2700" dirty="0">
                <a:latin typeface="Calibri" panose="020F0502020204030204" pitchFamily="34" charset="0"/>
              </a:rPr>
              <a:t>MW </a:t>
            </a:r>
            <a:r>
              <a:rPr lang="en-US" altLang="cs-CZ" sz="2700" dirty="0">
                <a:latin typeface="Calibri" panose="020F0502020204030204" pitchFamily="34" charset="0"/>
              </a:rPr>
              <a:t>&lt;</a:t>
            </a:r>
            <a:r>
              <a:rPr lang="cs-CZ" altLang="cs-CZ" sz="2700" dirty="0">
                <a:latin typeface="Calibri" panose="020F0502020204030204" pitchFamily="34" charset="0"/>
              </a:rPr>
              <a:t> 60.000 D (MW albuminu = 68.000 D)</a:t>
            </a:r>
          </a:p>
          <a:p>
            <a:r>
              <a:rPr lang="cs-CZ" altLang="cs-CZ" sz="2700" dirty="0">
                <a:solidFill>
                  <a:schemeClr val="accent1"/>
                </a:solidFill>
                <a:latin typeface="Calibri" panose="020F0502020204030204" pitchFamily="34" charset="0"/>
              </a:rPr>
              <a:t>glomerulární filtrace</a:t>
            </a:r>
          </a:p>
          <a:p>
            <a:r>
              <a:rPr lang="cs-CZ" altLang="cs-CZ" sz="2700" dirty="0">
                <a:solidFill>
                  <a:schemeClr val="accent1"/>
                </a:solidFill>
                <a:latin typeface="Calibri" panose="020F0502020204030204" pitchFamily="34" charset="0"/>
              </a:rPr>
              <a:t>tubulární sekrece</a:t>
            </a:r>
          </a:p>
          <a:p>
            <a:pPr lvl="1"/>
            <a:r>
              <a:rPr lang="cs-CZ" altLang="cs-CZ" dirty="0">
                <a:latin typeface="Calibri" panose="020F0502020204030204" pitchFamily="34" charset="0"/>
              </a:rPr>
              <a:t>organické kyseliny</a:t>
            </a:r>
          </a:p>
          <a:p>
            <a:pPr lvl="2"/>
            <a:r>
              <a:rPr lang="cs-CZ" altLang="cs-CZ" dirty="0" err="1">
                <a:latin typeface="Calibri" panose="020F0502020204030204" pitchFamily="34" charset="0"/>
              </a:rPr>
              <a:t>furosemid</a:t>
            </a:r>
            <a:endParaRPr lang="cs-CZ" altLang="cs-CZ" dirty="0">
              <a:latin typeface="Calibri" panose="020F0502020204030204" pitchFamily="34" charset="0"/>
            </a:endParaRPr>
          </a:p>
          <a:p>
            <a:pPr lvl="2"/>
            <a:r>
              <a:rPr lang="cs-CZ" altLang="cs-CZ" dirty="0" err="1">
                <a:latin typeface="Calibri" panose="020F0502020204030204" pitchFamily="34" charset="0"/>
              </a:rPr>
              <a:t>thiazidová</a:t>
            </a:r>
            <a:r>
              <a:rPr lang="cs-CZ" altLang="cs-CZ" dirty="0">
                <a:latin typeface="Calibri" panose="020F0502020204030204" pitchFamily="34" charset="0"/>
              </a:rPr>
              <a:t> diuretika</a:t>
            </a:r>
          </a:p>
          <a:p>
            <a:pPr lvl="2"/>
            <a:r>
              <a:rPr lang="cs-CZ" altLang="cs-CZ" dirty="0">
                <a:latin typeface="Calibri" panose="020F0502020204030204" pitchFamily="34" charset="0"/>
              </a:rPr>
              <a:t>peniciliny</a:t>
            </a:r>
          </a:p>
          <a:p>
            <a:pPr lvl="2"/>
            <a:r>
              <a:rPr lang="cs-CZ" altLang="cs-CZ" dirty="0" err="1">
                <a:latin typeface="Calibri" panose="020F0502020204030204" pitchFamily="34" charset="0"/>
              </a:rPr>
              <a:t>glukuronidy</a:t>
            </a:r>
            <a:endParaRPr lang="cs-CZ" altLang="cs-CZ" dirty="0">
              <a:latin typeface="Calibri" panose="020F0502020204030204" pitchFamily="34" charset="0"/>
            </a:endParaRPr>
          </a:p>
          <a:p>
            <a:pPr lvl="1"/>
            <a:r>
              <a:rPr lang="cs-CZ" altLang="cs-CZ" dirty="0">
                <a:latin typeface="Calibri" panose="020F0502020204030204" pitchFamily="34" charset="0"/>
              </a:rPr>
              <a:t>organické báze</a:t>
            </a:r>
          </a:p>
          <a:p>
            <a:pPr lvl="2"/>
            <a:r>
              <a:rPr lang="cs-CZ" altLang="cs-CZ" dirty="0">
                <a:latin typeface="Calibri" panose="020F0502020204030204" pitchFamily="34" charset="0"/>
              </a:rPr>
              <a:t>morfin</a:t>
            </a:r>
          </a:p>
          <a:p>
            <a:r>
              <a:rPr lang="cs-CZ" altLang="cs-CZ" sz="2700" dirty="0">
                <a:solidFill>
                  <a:schemeClr val="accent1"/>
                </a:solidFill>
                <a:latin typeface="Calibri" panose="020F0502020204030204" pitchFamily="34" charset="0"/>
              </a:rPr>
              <a:t>tubulární reabsorpce</a:t>
            </a:r>
          </a:p>
          <a:p>
            <a:pPr lvl="2"/>
            <a:r>
              <a:rPr lang="cs-CZ" altLang="cs-CZ" sz="1900" dirty="0">
                <a:latin typeface="Calibri" panose="020F0502020204030204" pitchFamily="34" charset="0"/>
              </a:rPr>
              <a:t>diazepam</a:t>
            </a:r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004174" y="2356631"/>
            <a:ext cx="4118243" cy="4351338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None/>
            </a:pPr>
            <a:endParaRPr lang="cs-CZ" altLang="cs-CZ" sz="24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None/>
            </a:pPr>
            <a:endParaRPr lang="cs-CZ" altLang="cs-CZ" sz="24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None/>
            </a:pPr>
            <a:endParaRPr lang="cs-CZ" altLang="cs-CZ" sz="24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None/>
            </a:pPr>
            <a:endParaRPr lang="cs-CZ" altLang="cs-CZ" sz="24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alkalizace</a:t>
            </a:r>
          </a:p>
          <a:p>
            <a:pPr lvl="1">
              <a:spcBef>
                <a:spcPct val="0"/>
              </a:spcBef>
              <a:buNone/>
            </a:pPr>
            <a:r>
              <a:rPr lang="cs-CZ" altLang="cs-CZ" dirty="0">
                <a:latin typeface="Calibri" panose="020F0502020204030204" pitchFamily="34" charset="0"/>
              </a:rPr>
              <a:t>hydrogenuhličitan sodný</a:t>
            </a:r>
            <a:endParaRPr lang="cs-CZ" altLang="cs-CZ" sz="2200" dirty="0"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None/>
            </a:pPr>
            <a:endParaRPr lang="cs-CZ" altLang="cs-CZ" sz="24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acidifikace</a:t>
            </a:r>
          </a:p>
          <a:p>
            <a:pPr lvl="1">
              <a:spcBef>
                <a:spcPct val="0"/>
              </a:spcBef>
              <a:buNone/>
            </a:pPr>
            <a:r>
              <a:rPr lang="cs-CZ" altLang="cs-CZ" dirty="0" smtClean="0">
                <a:latin typeface="Calibri" panose="020F0502020204030204" pitchFamily="34" charset="0"/>
              </a:rPr>
              <a:t>chlorid amonný</a:t>
            </a:r>
          </a:p>
          <a:p>
            <a:pPr lvl="1">
              <a:spcBef>
                <a:spcPct val="0"/>
              </a:spcBef>
              <a:buNone/>
            </a:pPr>
            <a:r>
              <a:rPr lang="cs-CZ" altLang="cs-CZ" dirty="0">
                <a:latin typeface="Calibri" panose="020F0502020204030204" pitchFamily="34" charset="0"/>
              </a:rPr>
              <a:t>k</a:t>
            </a:r>
            <a:r>
              <a:rPr lang="cs-CZ" altLang="cs-CZ" dirty="0" smtClean="0">
                <a:latin typeface="Calibri" panose="020F0502020204030204" pitchFamily="34" charset="0"/>
              </a:rPr>
              <a:t>yselina askorbová</a:t>
            </a:r>
            <a:endParaRPr lang="cs-CZ" altLang="cs-CZ" dirty="0">
              <a:latin typeface="Calibri" panose="020F0502020204030204" pitchFamily="34" charset="0"/>
            </a:endParaRP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3291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7"/>
          <p:cNvSpPr>
            <a:spLocks noChangeArrowheads="1"/>
          </p:cNvSpPr>
          <p:nvPr/>
        </p:nvSpPr>
        <p:spPr bwMode="auto">
          <a:xfrm>
            <a:off x="5016500" y="1268413"/>
            <a:ext cx="4751388" cy="5040312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sk-SK" altLang="cs-CZ" sz="2400"/>
          </a:p>
        </p:txBody>
      </p:sp>
      <p:sp>
        <p:nvSpPr>
          <p:cNvPr id="36867" name="Rectangle 26"/>
          <p:cNvSpPr>
            <a:spLocks noChangeArrowheads="1"/>
          </p:cNvSpPr>
          <p:nvPr/>
        </p:nvSpPr>
        <p:spPr bwMode="auto">
          <a:xfrm>
            <a:off x="2513014" y="1268413"/>
            <a:ext cx="2124075" cy="5040312"/>
          </a:xfrm>
          <a:prstGeom prst="rect">
            <a:avLst/>
          </a:prstGeom>
          <a:solidFill>
            <a:srgbClr val="FF7C80">
              <a:alpha val="82000"/>
            </a:srgbClr>
          </a:solidFill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sk-SK" altLang="cs-CZ" sz="2400"/>
          </a:p>
        </p:txBody>
      </p:sp>
      <p:sp>
        <p:nvSpPr>
          <p:cNvPr id="36868" name="Line 2"/>
          <p:cNvSpPr>
            <a:spLocks noChangeShapeType="1"/>
          </p:cNvSpPr>
          <p:nvPr/>
        </p:nvSpPr>
        <p:spPr bwMode="auto">
          <a:xfrm>
            <a:off x="2495550" y="1268413"/>
            <a:ext cx="0" cy="5040312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869" name="Line 3"/>
          <p:cNvSpPr>
            <a:spLocks noChangeShapeType="1"/>
          </p:cNvSpPr>
          <p:nvPr/>
        </p:nvSpPr>
        <p:spPr bwMode="auto">
          <a:xfrm>
            <a:off x="4656138" y="1268413"/>
            <a:ext cx="0" cy="5040312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870" name="Line 4"/>
          <p:cNvSpPr>
            <a:spLocks noChangeShapeType="1"/>
          </p:cNvSpPr>
          <p:nvPr/>
        </p:nvSpPr>
        <p:spPr bwMode="auto">
          <a:xfrm>
            <a:off x="5016500" y="1268413"/>
            <a:ext cx="0" cy="50403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871" name="Line 5"/>
          <p:cNvSpPr>
            <a:spLocks noChangeShapeType="1"/>
          </p:cNvSpPr>
          <p:nvPr/>
        </p:nvSpPr>
        <p:spPr bwMode="auto">
          <a:xfrm>
            <a:off x="9767888" y="1268413"/>
            <a:ext cx="0" cy="50403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872" name="Text Box 6"/>
          <p:cNvSpPr txBox="1">
            <a:spLocks noChangeArrowheads="1"/>
          </p:cNvSpPr>
          <p:nvPr/>
        </p:nvSpPr>
        <p:spPr bwMode="auto">
          <a:xfrm>
            <a:off x="2495550" y="476251"/>
            <a:ext cx="2533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latin typeface="Arial" panose="020B0604020202020204" pitchFamily="34" charset="0"/>
                <a:cs typeface="Arial" panose="020B0604020202020204" pitchFamily="34" charset="0"/>
              </a:rPr>
              <a:t>Glomerulární kapilára</a:t>
            </a:r>
          </a:p>
        </p:txBody>
      </p:sp>
      <p:sp>
        <p:nvSpPr>
          <p:cNvPr id="36873" name="Text Box 7"/>
          <p:cNvSpPr txBox="1">
            <a:spLocks noChangeArrowheads="1"/>
          </p:cNvSpPr>
          <p:nvPr/>
        </p:nvSpPr>
        <p:spPr bwMode="auto">
          <a:xfrm>
            <a:off x="6167438" y="476251"/>
            <a:ext cx="2241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latin typeface="Arial" panose="020B0604020202020204" pitchFamily="34" charset="0"/>
                <a:cs typeface="Arial" panose="020B0604020202020204" pitchFamily="34" charset="0"/>
              </a:rPr>
              <a:t>Proximální tubulus</a:t>
            </a:r>
          </a:p>
        </p:txBody>
      </p:sp>
      <p:sp>
        <p:nvSpPr>
          <p:cNvPr id="138248" name="Text Box 8"/>
          <p:cNvSpPr txBox="1">
            <a:spLocks noChangeArrowheads="1"/>
          </p:cNvSpPr>
          <p:nvPr/>
        </p:nvSpPr>
        <p:spPr bwMode="auto">
          <a:xfrm>
            <a:off x="2640013" y="2205039"/>
            <a:ext cx="1460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cs-CZ" altLang="cs-CZ" sz="1800" baseline="3000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cs-CZ" altLang="cs-CZ" sz="1800">
                <a:latin typeface="Arial" panose="020B0604020202020204" pitchFamily="34" charset="0"/>
                <a:cs typeface="Arial" panose="020B0604020202020204" pitchFamily="34" charset="0"/>
              </a:rPr>
              <a:t>+A</a:t>
            </a:r>
            <a:r>
              <a:rPr lang="cs-CZ" altLang="cs-CZ" sz="1800" baseline="3000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altLang="cs-CZ" sz="1800">
                <a:latin typeface="Arial" panose="020B0604020202020204" pitchFamily="34" charset="0"/>
                <a:cs typeface="Arial" panose="020B0604020202020204" pitchFamily="34" charset="0"/>
              </a:rPr>
              <a:t> ↔ HA</a:t>
            </a:r>
            <a:endParaRPr lang="cs-CZ" altLang="cs-CZ" sz="1800" baseline="30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249" name="Text Box 9"/>
          <p:cNvSpPr txBox="1">
            <a:spLocks noChangeArrowheads="1"/>
          </p:cNvSpPr>
          <p:nvPr/>
        </p:nvSpPr>
        <p:spPr bwMode="auto">
          <a:xfrm>
            <a:off x="2495551" y="4868864"/>
            <a:ext cx="1863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cs-CZ" altLang="cs-CZ" sz="1800" baseline="3000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cs-CZ" altLang="cs-CZ" sz="1800">
                <a:latin typeface="Arial" panose="020B0604020202020204" pitchFamily="34" charset="0"/>
                <a:cs typeface="Arial" panose="020B0604020202020204" pitchFamily="34" charset="0"/>
              </a:rPr>
              <a:t>+OH</a:t>
            </a:r>
            <a:r>
              <a:rPr lang="cs-CZ" altLang="cs-CZ" sz="1800" baseline="3000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altLang="cs-CZ" sz="1800">
                <a:latin typeface="Arial" panose="020B0604020202020204" pitchFamily="34" charset="0"/>
                <a:cs typeface="Arial" panose="020B0604020202020204" pitchFamily="34" charset="0"/>
              </a:rPr>
              <a:t>↔ BOH</a:t>
            </a:r>
          </a:p>
        </p:txBody>
      </p:sp>
      <p:sp>
        <p:nvSpPr>
          <p:cNvPr id="36876" name="Line 10"/>
          <p:cNvSpPr>
            <a:spLocks noChangeShapeType="1"/>
          </p:cNvSpPr>
          <p:nvPr/>
        </p:nvSpPr>
        <p:spPr bwMode="auto">
          <a:xfrm>
            <a:off x="7248525" y="1196976"/>
            <a:ext cx="0" cy="4968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877" name="Text Box 11"/>
          <p:cNvSpPr txBox="1">
            <a:spLocks noChangeArrowheads="1"/>
          </p:cNvSpPr>
          <p:nvPr/>
        </p:nvSpPr>
        <p:spPr bwMode="auto">
          <a:xfrm>
            <a:off x="5519739" y="1268413"/>
            <a:ext cx="1106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Arial" panose="020B0604020202020204" pitchFamily="34" charset="0"/>
                <a:cs typeface="Arial" panose="020B0604020202020204" pitchFamily="34" charset="0"/>
              </a:rPr>
              <a:t>pH </a:t>
            </a:r>
            <a:r>
              <a:rPr lang="en-US" altLang="cs-CZ" sz="2400" b="1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cs-CZ" altLang="cs-CZ" sz="2400" b="1">
                <a:latin typeface="Arial" panose="020B0604020202020204" pitchFamily="34" charset="0"/>
                <a:cs typeface="Arial" panose="020B0604020202020204" pitchFamily="34" charset="0"/>
              </a:rPr>
              <a:t> 7</a:t>
            </a:r>
            <a:endParaRPr lang="en-US" altLang="cs-CZ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878" name="Text Box 12"/>
          <p:cNvSpPr txBox="1">
            <a:spLocks noChangeArrowheads="1"/>
          </p:cNvSpPr>
          <p:nvPr/>
        </p:nvSpPr>
        <p:spPr bwMode="auto">
          <a:xfrm>
            <a:off x="7896225" y="1268413"/>
            <a:ext cx="1106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Arial" panose="020B0604020202020204" pitchFamily="34" charset="0"/>
                <a:cs typeface="Arial" panose="020B0604020202020204" pitchFamily="34" charset="0"/>
              </a:rPr>
              <a:t>pH </a:t>
            </a:r>
            <a:r>
              <a:rPr lang="en-US" altLang="cs-CZ" sz="2400" b="1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cs-CZ" altLang="cs-CZ" sz="2400" b="1">
                <a:latin typeface="Arial" panose="020B0604020202020204" pitchFamily="34" charset="0"/>
                <a:cs typeface="Arial" panose="020B0604020202020204" pitchFamily="34" charset="0"/>
              </a:rPr>
              <a:t> 7</a:t>
            </a:r>
            <a:endParaRPr lang="en-US" altLang="cs-CZ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253" name="Text Box 13"/>
          <p:cNvSpPr txBox="1">
            <a:spLocks noChangeArrowheads="1"/>
          </p:cNvSpPr>
          <p:nvPr/>
        </p:nvSpPr>
        <p:spPr bwMode="auto">
          <a:xfrm>
            <a:off x="5303838" y="2924175"/>
            <a:ext cx="17827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cs-CZ" altLang="cs-CZ" sz="1800" baseline="3000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cs-CZ" altLang="cs-CZ" sz="1800">
                <a:latin typeface="Arial" panose="020B0604020202020204" pitchFamily="34" charset="0"/>
                <a:cs typeface="Arial" panose="020B0604020202020204" pitchFamily="34" charset="0"/>
              </a:rPr>
              <a:t>+A</a:t>
            </a:r>
            <a:r>
              <a:rPr lang="cs-CZ" altLang="cs-CZ" sz="1800" baseline="30000"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  <a:r>
              <a:rPr lang="cs-CZ" altLang="cs-CZ" sz="1800">
                <a:latin typeface="Arial" panose="020B0604020202020204" pitchFamily="34" charset="0"/>
                <a:cs typeface="Arial" panose="020B0604020202020204" pitchFamily="34" charset="0"/>
              </a:rPr>
              <a:t>→     HA</a:t>
            </a:r>
            <a:endParaRPr lang="en-US" altLang="cs-CZ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254" name="Line 14"/>
          <p:cNvSpPr>
            <a:spLocks noChangeShapeType="1"/>
          </p:cNvSpPr>
          <p:nvPr/>
        </p:nvSpPr>
        <p:spPr bwMode="auto">
          <a:xfrm flipV="1">
            <a:off x="4151313" y="2060576"/>
            <a:ext cx="3960812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256" name="Text Box 16"/>
          <p:cNvSpPr txBox="1">
            <a:spLocks noChangeArrowheads="1"/>
          </p:cNvSpPr>
          <p:nvPr/>
        </p:nvSpPr>
        <p:spPr bwMode="auto">
          <a:xfrm>
            <a:off x="7967664" y="1700214"/>
            <a:ext cx="1704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  <a:cs typeface="Arial" panose="020B0604020202020204" pitchFamily="34" charset="0"/>
              </a:rPr>
              <a:t>HA  →   H</a:t>
            </a:r>
            <a:r>
              <a:rPr lang="cs-CZ" altLang="cs-CZ" sz="1800" baseline="3000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cs-CZ" altLang="cs-CZ" sz="1800">
                <a:latin typeface="Arial" panose="020B0604020202020204" pitchFamily="34" charset="0"/>
                <a:cs typeface="Arial" panose="020B0604020202020204" pitchFamily="34" charset="0"/>
              </a:rPr>
              <a:t>+A</a:t>
            </a:r>
            <a:r>
              <a:rPr lang="cs-CZ" altLang="cs-CZ" sz="1800" baseline="3000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en-US" altLang="cs-CZ" sz="1800" baseline="30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257" name="Line 17"/>
          <p:cNvSpPr>
            <a:spLocks noChangeShapeType="1"/>
          </p:cNvSpPr>
          <p:nvPr/>
        </p:nvSpPr>
        <p:spPr bwMode="auto">
          <a:xfrm>
            <a:off x="4367213" y="5013325"/>
            <a:ext cx="10080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259" name="Rectangle 19"/>
          <p:cNvSpPr>
            <a:spLocks noChangeArrowheads="1"/>
          </p:cNvSpPr>
          <p:nvPr/>
        </p:nvSpPr>
        <p:spPr bwMode="auto">
          <a:xfrm>
            <a:off x="7175501" y="3716338"/>
            <a:ext cx="180181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cs-CZ" altLang="cs-CZ" sz="1800" baseline="3000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cs-CZ" altLang="cs-CZ" sz="1800">
                <a:latin typeface="Arial" panose="020B0604020202020204" pitchFamily="34" charset="0"/>
                <a:cs typeface="Arial" panose="020B0604020202020204" pitchFamily="34" charset="0"/>
              </a:rPr>
              <a:t>+OH</a:t>
            </a:r>
            <a:r>
              <a:rPr lang="cs-CZ" altLang="cs-CZ" sz="1800" baseline="3000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altLang="cs-CZ" sz="1800">
                <a:latin typeface="Arial" panose="020B0604020202020204" pitchFamily="34" charset="0"/>
                <a:cs typeface="Arial" panose="020B0604020202020204" pitchFamily="34" charset="0"/>
              </a:rPr>
              <a:t> →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  <a:cs typeface="Arial" panose="020B0604020202020204" pitchFamily="34" charset="0"/>
              </a:rPr>
              <a:t>	   BOH</a:t>
            </a:r>
          </a:p>
        </p:txBody>
      </p:sp>
      <p:sp>
        <p:nvSpPr>
          <p:cNvPr id="138260" name="Rectangle 20"/>
          <p:cNvSpPr>
            <a:spLocks noChangeArrowheads="1"/>
          </p:cNvSpPr>
          <p:nvPr/>
        </p:nvSpPr>
        <p:spPr bwMode="auto">
          <a:xfrm>
            <a:off x="5303838" y="5013325"/>
            <a:ext cx="19478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  <a:cs typeface="Arial" panose="020B0604020202020204" pitchFamily="34" charset="0"/>
              </a:rPr>
              <a:t>BOH</a:t>
            </a:r>
            <a:r>
              <a:rPr lang="en-US" altLang="cs-CZ" sz="18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800">
                <a:latin typeface="Arial" panose="020B0604020202020204" pitchFamily="34" charset="0"/>
                <a:cs typeface="Arial" panose="020B0604020202020204" pitchFamily="34" charset="0"/>
              </a:rPr>
              <a:t>→   B</a:t>
            </a:r>
            <a:r>
              <a:rPr lang="cs-CZ" altLang="cs-CZ" sz="1800" baseline="3000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cs-CZ" altLang="cs-CZ" sz="1800">
                <a:latin typeface="Arial" panose="020B0604020202020204" pitchFamily="34" charset="0"/>
                <a:cs typeface="Arial" panose="020B0604020202020204" pitchFamily="34" charset="0"/>
              </a:rPr>
              <a:t>+OH</a:t>
            </a:r>
            <a:r>
              <a:rPr lang="cs-CZ" altLang="cs-CZ" sz="1800" baseline="3000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30" name="Elipsa 29"/>
          <p:cNvSpPr/>
          <p:nvPr/>
        </p:nvSpPr>
        <p:spPr>
          <a:xfrm>
            <a:off x="8759825" y="1628776"/>
            <a:ext cx="865188" cy="57626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31" name="Elipsa 30"/>
          <p:cNvSpPr/>
          <p:nvPr/>
        </p:nvSpPr>
        <p:spPr>
          <a:xfrm>
            <a:off x="8183564" y="3933826"/>
            <a:ext cx="865187" cy="57467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32" name="Elipsa 31"/>
          <p:cNvSpPr/>
          <p:nvPr/>
        </p:nvSpPr>
        <p:spPr>
          <a:xfrm>
            <a:off x="6383339" y="2852738"/>
            <a:ext cx="865187" cy="57626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33" name="Elipsa 32"/>
          <p:cNvSpPr/>
          <p:nvPr/>
        </p:nvSpPr>
        <p:spPr>
          <a:xfrm>
            <a:off x="6311901" y="4868863"/>
            <a:ext cx="936625" cy="6477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34" name="Šipka dolů 33"/>
          <p:cNvSpPr>
            <a:spLocks noChangeArrowheads="1"/>
          </p:cNvSpPr>
          <p:nvPr/>
        </p:nvSpPr>
        <p:spPr bwMode="auto">
          <a:xfrm>
            <a:off x="6600825" y="5589588"/>
            <a:ext cx="287338" cy="863600"/>
          </a:xfrm>
          <a:prstGeom prst="downArrow">
            <a:avLst>
              <a:gd name="adj1" fmla="val 50000"/>
              <a:gd name="adj2" fmla="val 54642"/>
            </a:avLst>
          </a:prstGeom>
          <a:solidFill>
            <a:srgbClr val="92D050"/>
          </a:solidFill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cs-CZ">
              <a:solidFill>
                <a:schemeClr val="lt1"/>
              </a:solidFill>
            </a:endParaRPr>
          </a:p>
        </p:txBody>
      </p:sp>
      <p:sp>
        <p:nvSpPr>
          <p:cNvPr id="35" name="Šipka dolů 34"/>
          <p:cNvSpPr>
            <a:spLocks noChangeArrowheads="1"/>
          </p:cNvSpPr>
          <p:nvPr/>
        </p:nvSpPr>
        <p:spPr bwMode="auto">
          <a:xfrm>
            <a:off x="9048750" y="2276476"/>
            <a:ext cx="287338" cy="4176713"/>
          </a:xfrm>
          <a:prstGeom prst="downArrow">
            <a:avLst>
              <a:gd name="adj1" fmla="val 50000"/>
              <a:gd name="adj2" fmla="val 50135"/>
            </a:avLst>
          </a:prstGeom>
          <a:solidFill>
            <a:srgbClr val="92D050"/>
          </a:solidFill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cs-CZ">
              <a:solidFill>
                <a:schemeClr val="lt1"/>
              </a:solidFill>
            </a:endParaRPr>
          </a:p>
        </p:txBody>
      </p:sp>
      <p:sp>
        <p:nvSpPr>
          <p:cNvPr id="37" name="Šipka doleva 36"/>
          <p:cNvSpPr>
            <a:spLocks noChangeArrowheads="1"/>
          </p:cNvSpPr>
          <p:nvPr/>
        </p:nvSpPr>
        <p:spPr bwMode="auto">
          <a:xfrm>
            <a:off x="4224338" y="4005263"/>
            <a:ext cx="3816350" cy="360362"/>
          </a:xfrm>
          <a:prstGeom prst="leftArrow">
            <a:avLst>
              <a:gd name="adj1" fmla="val 50000"/>
              <a:gd name="adj2" fmla="val 49961"/>
            </a:avLst>
          </a:prstGeom>
          <a:solidFill>
            <a:srgbClr val="800000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cs-CZ">
              <a:solidFill>
                <a:schemeClr val="lt1"/>
              </a:solidFill>
            </a:endParaRPr>
          </a:p>
        </p:txBody>
      </p:sp>
      <p:sp>
        <p:nvSpPr>
          <p:cNvPr id="38" name="Šipka doleva 37"/>
          <p:cNvSpPr>
            <a:spLocks noChangeArrowheads="1"/>
          </p:cNvSpPr>
          <p:nvPr/>
        </p:nvSpPr>
        <p:spPr bwMode="auto">
          <a:xfrm>
            <a:off x="4224338" y="3213101"/>
            <a:ext cx="2159000" cy="360363"/>
          </a:xfrm>
          <a:prstGeom prst="leftArrow">
            <a:avLst>
              <a:gd name="adj1" fmla="val 50000"/>
              <a:gd name="adj2" fmla="val 49927"/>
            </a:avLst>
          </a:prstGeom>
          <a:solidFill>
            <a:srgbClr val="800000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cs-CZ">
              <a:solidFill>
                <a:schemeClr val="lt1"/>
              </a:solidFill>
            </a:endParaRPr>
          </a:p>
        </p:txBody>
      </p:sp>
      <p:sp>
        <p:nvSpPr>
          <p:cNvPr id="39" name="Line 17"/>
          <p:cNvSpPr>
            <a:spLocks noChangeShapeType="1"/>
          </p:cNvSpPr>
          <p:nvPr/>
        </p:nvSpPr>
        <p:spPr bwMode="auto">
          <a:xfrm flipV="1">
            <a:off x="4367214" y="4437064"/>
            <a:ext cx="367347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" name="Line 17"/>
          <p:cNvSpPr>
            <a:spLocks noChangeShapeType="1"/>
          </p:cNvSpPr>
          <p:nvPr/>
        </p:nvSpPr>
        <p:spPr bwMode="auto">
          <a:xfrm>
            <a:off x="4151314" y="2420938"/>
            <a:ext cx="2232025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1613695" y="6473826"/>
            <a:ext cx="30081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http://icp.org.nz/icp_t11.html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7572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8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8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8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8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8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8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8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8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8" grpId="0"/>
      <p:bldP spid="138249" grpId="0"/>
      <p:bldP spid="138253" grpId="0"/>
      <p:bldP spid="138254" grpId="0" animBg="1"/>
      <p:bldP spid="138257" grpId="0" animBg="1"/>
      <p:bldP spid="138259" grpId="0"/>
      <p:bldP spid="138260" grpId="0"/>
      <p:bldP spid="39" grpId="0" animBg="1"/>
      <p:bldP spid="4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52650" y="49126"/>
            <a:ext cx="7886700" cy="1325563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accent5"/>
                </a:solidFill>
              </a:rPr>
              <a:t>Exkrece játry</a:t>
            </a: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52650" y="1374688"/>
            <a:ext cx="7886700" cy="4351338"/>
          </a:xfrm>
        </p:spPr>
        <p:txBody>
          <a:bodyPr>
            <a:normAutofit/>
          </a:bodyPr>
          <a:lstStyle/>
          <a:p>
            <a:r>
              <a:rPr lang="cs-CZ" sz="2400" dirty="0"/>
              <a:t>Látka prostupuje 2 membránami </a:t>
            </a:r>
            <a:r>
              <a:rPr lang="cs-CZ" sz="2400" dirty="0" err="1"/>
              <a:t>hepatocytu</a:t>
            </a:r>
            <a:r>
              <a:rPr lang="cs-CZ" sz="2400" dirty="0"/>
              <a:t> – </a:t>
            </a:r>
            <a:r>
              <a:rPr lang="cs-CZ" sz="2400" dirty="0" err="1"/>
              <a:t>basolaterální</a:t>
            </a:r>
            <a:r>
              <a:rPr lang="cs-CZ" sz="2400" dirty="0"/>
              <a:t>, apikální (</a:t>
            </a:r>
            <a:r>
              <a:rPr lang="cs-CZ" sz="2400" dirty="0" err="1"/>
              <a:t>kanalikulární</a:t>
            </a:r>
            <a:r>
              <a:rPr lang="cs-CZ" sz="2400" dirty="0"/>
              <a:t>)</a:t>
            </a:r>
          </a:p>
          <a:p>
            <a:r>
              <a:rPr lang="cs-CZ" sz="2400" dirty="0"/>
              <a:t>Metabolity LČ se vylučují hlavně </a:t>
            </a:r>
            <a:r>
              <a:rPr lang="cs-CZ" sz="2400" b="1" dirty="0"/>
              <a:t>pasivní difuzí</a:t>
            </a:r>
            <a:r>
              <a:rPr lang="cs-CZ" sz="2400" dirty="0"/>
              <a:t>, dále </a:t>
            </a:r>
            <a:r>
              <a:rPr lang="cs-CZ" sz="2400" b="1" dirty="0"/>
              <a:t>aktivním transportem </a:t>
            </a:r>
            <a:r>
              <a:rPr lang="cs-CZ" sz="2400" dirty="0"/>
              <a:t>(</a:t>
            </a:r>
            <a:r>
              <a:rPr lang="cs-CZ" sz="2400" dirty="0" err="1"/>
              <a:t>glukuronidy</a:t>
            </a:r>
            <a:r>
              <a:rPr lang="cs-CZ" sz="2400" dirty="0"/>
              <a:t>, žlučové kyseliny, peniciliny, tetracykliny atd.)</a:t>
            </a:r>
          </a:p>
          <a:p>
            <a:r>
              <a:rPr lang="cs-CZ" sz="2400" dirty="0"/>
              <a:t>Metabolity ve střevě mohou podléhat enzymatické hydrolýze (bakteriální enzymy) </a:t>
            </a:r>
            <a:r>
              <a:rPr lang="cs-CZ" sz="2400" dirty="0">
                <a:sym typeface="Wingdings" panose="05000000000000000000" pitchFamily="2" charset="2"/>
              </a:rPr>
              <a:t> uvolnění lipofilní molekuly  opětovné vstřebávání</a:t>
            </a:r>
          </a:p>
          <a:p>
            <a:pPr marL="0" indent="0">
              <a:buNone/>
            </a:pPr>
            <a:r>
              <a:rPr lang="cs-CZ" sz="2400" dirty="0">
                <a:sym typeface="Wingdings" panose="05000000000000000000" pitchFamily="2" charset="2"/>
              </a:rPr>
              <a:t>		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FF0000"/>
                </a:solidFill>
                <a:sym typeface="Wingdings" panose="05000000000000000000" pitchFamily="2" charset="2"/>
              </a:rPr>
              <a:t>= ENTEROHEPATÁLNÍ OBĚH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535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Eliminace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= </a:t>
            </a:r>
            <a:r>
              <a:rPr lang="cs-CZ" dirty="0" smtClean="0"/>
              <a:t>biotransformace </a:t>
            </a:r>
            <a:r>
              <a:rPr lang="cs-CZ" dirty="0"/>
              <a:t>+ </a:t>
            </a:r>
            <a:r>
              <a:rPr lang="cs-CZ" dirty="0" smtClean="0"/>
              <a:t>exkrece</a:t>
            </a:r>
          </a:p>
          <a:p>
            <a:pPr marL="0" indent="0">
              <a:buNone/>
            </a:pPr>
            <a:r>
              <a:rPr lang="cs-CZ" altLang="cs-CZ" b="1" dirty="0">
                <a:solidFill>
                  <a:srgbClr val="FF0000"/>
                </a:solidFill>
                <a:latin typeface="Calibri" panose="020F0502020204030204" pitchFamily="34" charset="0"/>
              </a:rPr>
              <a:t>Kinetika eliminace podle 1. řádu</a:t>
            </a:r>
          </a:p>
          <a:p>
            <a:pPr lvl="1"/>
            <a:r>
              <a:rPr lang="cs-CZ" altLang="cs-CZ" dirty="0">
                <a:latin typeface="Calibri" panose="020F0502020204030204" pitchFamily="34" charset="0"/>
              </a:rPr>
              <a:t>rychlost eliminace klesá s klesající koncentrací LČ v plazmě </a:t>
            </a:r>
          </a:p>
          <a:p>
            <a:pPr lvl="1"/>
            <a:r>
              <a:rPr lang="cs-CZ" altLang="cs-CZ" dirty="0">
                <a:latin typeface="Calibri" panose="020F0502020204030204" pitchFamily="34" charset="0"/>
              </a:rPr>
              <a:t>lineární </a:t>
            </a:r>
            <a:r>
              <a:rPr lang="cs-CZ" altLang="cs-CZ" dirty="0" smtClean="0">
                <a:latin typeface="Calibri" panose="020F0502020204030204" pitchFamily="34" charset="0"/>
              </a:rPr>
              <a:t>kinetika</a:t>
            </a:r>
          </a:p>
          <a:p>
            <a:pPr lvl="1"/>
            <a:r>
              <a:rPr lang="cs-CZ" altLang="cs-CZ" dirty="0" smtClean="0">
                <a:latin typeface="Calibri" panose="020F0502020204030204" pitchFamily="34" charset="0"/>
              </a:rPr>
              <a:t>Většina léčiv</a:t>
            </a:r>
          </a:p>
          <a:p>
            <a:endParaRPr lang="cs-CZ" altLang="cs-CZ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altLang="cs-CZ" b="1" dirty="0">
                <a:solidFill>
                  <a:srgbClr val="FF0000"/>
                </a:solidFill>
                <a:latin typeface="Calibri" panose="020F0502020204030204" pitchFamily="34" charset="0"/>
              </a:rPr>
              <a:t>Kinetika eliminace podle 0. řádu</a:t>
            </a:r>
          </a:p>
          <a:p>
            <a:pPr lvl="1"/>
            <a:r>
              <a:rPr lang="cs-CZ" altLang="cs-CZ" dirty="0">
                <a:latin typeface="Calibri" panose="020F0502020204030204" pitchFamily="34" charset="0"/>
              </a:rPr>
              <a:t>rychlost eliminace se s koncentrací LČ v plazmě nemění </a:t>
            </a:r>
          </a:p>
          <a:p>
            <a:pPr lvl="1"/>
            <a:r>
              <a:rPr lang="cs-CZ" altLang="cs-CZ" dirty="0">
                <a:latin typeface="Calibri" panose="020F0502020204030204" pitchFamily="34" charset="0"/>
              </a:rPr>
              <a:t>nelineární </a:t>
            </a:r>
            <a:r>
              <a:rPr lang="cs-CZ" altLang="cs-CZ" dirty="0" smtClean="0">
                <a:latin typeface="Calibri" panose="020F0502020204030204" pitchFamily="34" charset="0"/>
              </a:rPr>
              <a:t>kinetika</a:t>
            </a:r>
          </a:p>
          <a:p>
            <a:pPr lvl="1"/>
            <a:r>
              <a:rPr lang="cs-CZ" altLang="cs-CZ" dirty="0" smtClean="0">
                <a:latin typeface="Calibri" panose="020F0502020204030204" pitchFamily="34" charset="0"/>
              </a:rPr>
              <a:t>Saturační kinetika (</a:t>
            </a:r>
            <a:r>
              <a:rPr lang="cs-CZ" altLang="cs-CZ" dirty="0" err="1" smtClean="0">
                <a:latin typeface="Calibri" panose="020F0502020204030204" pitchFamily="34" charset="0"/>
              </a:rPr>
              <a:t>ethanol</a:t>
            </a:r>
            <a:r>
              <a:rPr lang="cs-CZ" altLang="cs-CZ" dirty="0" smtClean="0">
                <a:latin typeface="Calibri" panose="020F0502020204030204" pitchFamily="34" charset="0"/>
              </a:rPr>
              <a:t>)</a:t>
            </a:r>
            <a:endParaRPr lang="cs-CZ" altLang="cs-CZ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556443" y="5486400"/>
            <a:ext cx="2859931" cy="64633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hlinkClick r:id="rId2"/>
              </a:rPr>
              <a:t>http://icp.org.nz/icp_t9.html?htmlCond=1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676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accent5"/>
                </a:solidFill>
                <a:latin typeface="Calibri" panose="020F0502020204030204" pitchFamily="34" charset="0"/>
              </a:rPr>
              <a:t>Kinetika eliminace 0-tého a 1. řádu</a:t>
            </a:r>
            <a:br>
              <a:rPr lang="cs-CZ" altLang="cs-CZ" dirty="0">
                <a:solidFill>
                  <a:schemeClr val="accent5"/>
                </a:solidFill>
                <a:latin typeface="Calibri" panose="020F0502020204030204" pitchFamily="34" charset="0"/>
              </a:rPr>
            </a:br>
            <a:endParaRPr lang="cs-CZ" dirty="0"/>
          </a:p>
        </p:txBody>
      </p:sp>
      <p:grpSp>
        <p:nvGrpSpPr>
          <p:cNvPr id="51" name="Skupina 50"/>
          <p:cNvGrpSpPr/>
          <p:nvPr/>
        </p:nvGrpSpPr>
        <p:grpSpPr>
          <a:xfrm>
            <a:off x="1147863" y="1690688"/>
            <a:ext cx="9525000" cy="4865132"/>
            <a:chOff x="0" y="1840468"/>
            <a:chExt cx="9525000" cy="4865132"/>
          </a:xfrm>
        </p:grpSpPr>
        <p:grpSp>
          <p:nvGrpSpPr>
            <p:cNvPr id="52" name="Group 3"/>
            <p:cNvGrpSpPr>
              <a:grpSpLocks/>
            </p:cNvGrpSpPr>
            <p:nvPr/>
          </p:nvGrpSpPr>
          <p:grpSpPr bwMode="auto">
            <a:xfrm>
              <a:off x="5181600" y="2133600"/>
              <a:ext cx="4343400" cy="3948113"/>
              <a:chOff x="432" y="1344"/>
              <a:chExt cx="2736" cy="2487"/>
            </a:xfrm>
          </p:grpSpPr>
          <p:sp>
            <p:nvSpPr>
              <p:cNvPr id="100" name="Line 4"/>
              <p:cNvSpPr>
                <a:spLocks noChangeShapeType="1"/>
              </p:cNvSpPr>
              <p:nvPr/>
            </p:nvSpPr>
            <p:spPr bwMode="auto">
              <a:xfrm>
                <a:off x="489" y="1344"/>
                <a:ext cx="0" cy="20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01" name="Line 5"/>
              <p:cNvSpPr>
                <a:spLocks noChangeShapeType="1"/>
              </p:cNvSpPr>
              <p:nvPr/>
            </p:nvSpPr>
            <p:spPr bwMode="auto">
              <a:xfrm>
                <a:off x="480" y="3360"/>
                <a:ext cx="26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02" name="Text Box 6"/>
              <p:cNvSpPr txBox="1">
                <a:spLocks noChangeArrowheads="1"/>
              </p:cNvSpPr>
              <p:nvPr/>
            </p:nvSpPr>
            <p:spPr bwMode="auto">
              <a:xfrm>
                <a:off x="624" y="1392"/>
                <a:ext cx="240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endParaRPr lang="cs-CZ" altLang="cs-CZ" sz="2800">
                  <a:latin typeface="Calibri" panose="020F0502020204030204" pitchFamily="34" charset="0"/>
                </a:endParaRPr>
              </a:p>
            </p:txBody>
          </p:sp>
          <p:sp>
            <p:nvSpPr>
              <p:cNvPr id="103" name="Text Box 7"/>
              <p:cNvSpPr txBox="1">
                <a:spLocks noChangeArrowheads="1"/>
              </p:cNvSpPr>
              <p:nvPr/>
            </p:nvSpPr>
            <p:spPr bwMode="auto">
              <a:xfrm>
                <a:off x="2448" y="3504"/>
                <a:ext cx="528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cs-CZ" altLang="cs-CZ" sz="2800" i="1">
                    <a:latin typeface="Calibri" panose="020F0502020204030204" pitchFamily="34" charset="0"/>
                  </a:rPr>
                  <a:t>čas</a:t>
                </a:r>
              </a:p>
            </p:txBody>
          </p:sp>
          <p:sp>
            <p:nvSpPr>
              <p:cNvPr id="104" name="Line 8"/>
              <p:cNvSpPr>
                <a:spLocks noChangeShapeType="1"/>
              </p:cNvSpPr>
              <p:nvPr/>
            </p:nvSpPr>
            <p:spPr bwMode="auto">
              <a:xfrm>
                <a:off x="432" y="3024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05" name="Line 9"/>
              <p:cNvSpPr>
                <a:spLocks noChangeShapeType="1"/>
              </p:cNvSpPr>
              <p:nvPr/>
            </p:nvSpPr>
            <p:spPr bwMode="auto">
              <a:xfrm>
                <a:off x="432" y="268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06" name="Line 10"/>
              <p:cNvSpPr>
                <a:spLocks noChangeShapeType="1"/>
              </p:cNvSpPr>
              <p:nvPr/>
            </p:nvSpPr>
            <p:spPr bwMode="auto">
              <a:xfrm>
                <a:off x="432" y="2304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07" name="Line 11"/>
              <p:cNvSpPr>
                <a:spLocks noChangeShapeType="1"/>
              </p:cNvSpPr>
              <p:nvPr/>
            </p:nvSpPr>
            <p:spPr bwMode="auto">
              <a:xfrm>
                <a:off x="432" y="196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08" name="Line 12"/>
              <p:cNvSpPr>
                <a:spLocks noChangeShapeType="1"/>
              </p:cNvSpPr>
              <p:nvPr/>
            </p:nvSpPr>
            <p:spPr bwMode="auto">
              <a:xfrm>
                <a:off x="432" y="1584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09" name="Line 13"/>
              <p:cNvSpPr>
                <a:spLocks noChangeShapeType="1"/>
              </p:cNvSpPr>
              <p:nvPr/>
            </p:nvSpPr>
            <p:spPr bwMode="auto">
              <a:xfrm>
                <a:off x="816" y="3312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10" name="Line 14"/>
              <p:cNvSpPr>
                <a:spLocks noChangeShapeType="1"/>
              </p:cNvSpPr>
              <p:nvPr/>
            </p:nvSpPr>
            <p:spPr bwMode="auto">
              <a:xfrm>
                <a:off x="1152" y="3312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11" name="Line 15"/>
              <p:cNvSpPr>
                <a:spLocks noChangeShapeType="1"/>
              </p:cNvSpPr>
              <p:nvPr/>
            </p:nvSpPr>
            <p:spPr bwMode="auto">
              <a:xfrm>
                <a:off x="1488" y="3312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12" name="Line 16"/>
              <p:cNvSpPr>
                <a:spLocks noChangeShapeType="1"/>
              </p:cNvSpPr>
              <p:nvPr/>
            </p:nvSpPr>
            <p:spPr bwMode="auto">
              <a:xfrm>
                <a:off x="1872" y="3312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13" name="Line 17"/>
              <p:cNvSpPr>
                <a:spLocks noChangeShapeType="1"/>
              </p:cNvSpPr>
              <p:nvPr/>
            </p:nvSpPr>
            <p:spPr bwMode="auto">
              <a:xfrm>
                <a:off x="2256" y="3312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14" name="Text Box 18"/>
              <p:cNvSpPr txBox="1">
                <a:spLocks noChangeArrowheads="1"/>
              </p:cNvSpPr>
              <p:nvPr/>
            </p:nvSpPr>
            <p:spPr bwMode="auto">
              <a:xfrm>
                <a:off x="720" y="3456"/>
                <a:ext cx="1776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cs-CZ" altLang="cs-CZ" sz="2800">
                    <a:latin typeface="Calibri" panose="020F0502020204030204" pitchFamily="34" charset="0"/>
                  </a:rPr>
                  <a:t>1    2    3    4     5</a:t>
                </a:r>
              </a:p>
            </p:txBody>
          </p:sp>
        </p:grpSp>
        <p:grpSp>
          <p:nvGrpSpPr>
            <p:cNvPr id="53" name="Skupina 52"/>
            <p:cNvGrpSpPr/>
            <p:nvPr/>
          </p:nvGrpSpPr>
          <p:grpSpPr>
            <a:xfrm>
              <a:off x="0" y="1840468"/>
              <a:ext cx="8881278" cy="4865132"/>
              <a:chOff x="0" y="1840468"/>
              <a:chExt cx="8881278" cy="4865132"/>
            </a:xfrm>
          </p:grpSpPr>
          <p:sp>
            <p:nvSpPr>
              <p:cNvPr id="54" name="Text Box 19"/>
              <p:cNvSpPr txBox="1">
                <a:spLocks noChangeArrowheads="1"/>
              </p:cNvSpPr>
              <p:nvPr/>
            </p:nvSpPr>
            <p:spPr bwMode="auto">
              <a:xfrm>
                <a:off x="4648200" y="2286000"/>
                <a:ext cx="5334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cs-CZ" altLang="cs-CZ" sz="2400">
                    <a:latin typeface="Calibri" panose="020F0502020204030204" pitchFamily="34" charset="0"/>
                  </a:rPr>
                  <a:t>10</a:t>
                </a:r>
                <a:endParaRPr lang="cs-CZ" altLang="cs-CZ" sz="2800">
                  <a:latin typeface="Calibri" panose="020F0502020204030204" pitchFamily="34" charset="0"/>
                </a:endParaRPr>
              </a:p>
            </p:txBody>
          </p:sp>
          <p:sp>
            <p:nvSpPr>
              <p:cNvPr id="55" name="Text Box 20"/>
              <p:cNvSpPr txBox="1">
                <a:spLocks noChangeArrowheads="1"/>
              </p:cNvSpPr>
              <p:nvPr/>
            </p:nvSpPr>
            <p:spPr bwMode="auto">
              <a:xfrm>
                <a:off x="4724400" y="2819400"/>
                <a:ext cx="381000" cy="5191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cs-CZ" altLang="cs-CZ" sz="2800">
                    <a:latin typeface="Calibri" panose="020F0502020204030204" pitchFamily="34" charset="0"/>
                  </a:rPr>
                  <a:t>8</a:t>
                </a:r>
              </a:p>
            </p:txBody>
          </p:sp>
          <p:sp>
            <p:nvSpPr>
              <p:cNvPr id="56" name="Text Box 21"/>
              <p:cNvSpPr txBox="1">
                <a:spLocks noChangeArrowheads="1"/>
              </p:cNvSpPr>
              <p:nvPr/>
            </p:nvSpPr>
            <p:spPr bwMode="auto">
              <a:xfrm>
                <a:off x="4724400" y="3429000"/>
                <a:ext cx="304800" cy="5191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cs-CZ" altLang="cs-CZ" sz="2800">
                    <a:latin typeface="Calibri" panose="020F0502020204030204" pitchFamily="34" charset="0"/>
                  </a:rPr>
                  <a:t>6</a:t>
                </a:r>
              </a:p>
            </p:txBody>
          </p:sp>
          <p:sp>
            <p:nvSpPr>
              <p:cNvPr id="57" name="Text Box 22"/>
              <p:cNvSpPr txBox="1">
                <a:spLocks noChangeArrowheads="1"/>
              </p:cNvSpPr>
              <p:nvPr/>
            </p:nvSpPr>
            <p:spPr bwMode="auto">
              <a:xfrm>
                <a:off x="4724400" y="4038600"/>
                <a:ext cx="457200" cy="5191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cs-CZ" altLang="cs-CZ" sz="2800">
                    <a:latin typeface="Calibri" panose="020F0502020204030204" pitchFamily="34" charset="0"/>
                  </a:rPr>
                  <a:t>4</a:t>
                </a:r>
              </a:p>
            </p:txBody>
          </p:sp>
          <p:sp>
            <p:nvSpPr>
              <p:cNvPr id="58" name="Text Box 23"/>
              <p:cNvSpPr txBox="1">
                <a:spLocks noChangeArrowheads="1"/>
              </p:cNvSpPr>
              <p:nvPr/>
            </p:nvSpPr>
            <p:spPr bwMode="auto">
              <a:xfrm>
                <a:off x="4724400" y="4572000"/>
                <a:ext cx="304800" cy="5191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cs-CZ" altLang="cs-CZ" sz="2800">
                    <a:latin typeface="Calibri" panose="020F0502020204030204" pitchFamily="34" charset="0"/>
                  </a:rPr>
                  <a:t>2</a:t>
                </a:r>
              </a:p>
            </p:txBody>
          </p:sp>
          <p:sp>
            <p:nvSpPr>
              <p:cNvPr id="59" name="Oval 24"/>
              <p:cNvSpPr>
                <a:spLocks noChangeArrowheads="1"/>
              </p:cNvSpPr>
              <p:nvPr/>
            </p:nvSpPr>
            <p:spPr bwMode="auto">
              <a:xfrm>
                <a:off x="1066800" y="3048000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2400">
                  <a:latin typeface="Calibri" panose="020F0502020204030204" pitchFamily="34" charset="0"/>
                </a:endParaRPr>
              </a:p>
            </p:txBody>
          </p:sp>
          <p:sp>
            <p:nvSpPr>
              <p:cNvPr id="60" name="Oval 25"/>
              <p:cNvSpPr>
                <a:spLocks noChangeArrowheads="1"/>
              </p:cNvSpPr>
              <p:nvPr/>
            </p:nvSpPr>
            <p:spPr bwMode="auto">
              <a:xfrm>
                <a:off x="1600200" y="3657600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2400">
                  <a:latin typeface="Calibri" panose="020F0502020204030204" pitchFamily="34" charset="0"/>
                </a:endParaRPr>
              </a:p>
            </p:txBody>
          </p:sp>
          <p:sp>
            <p:nvSpPr>
              <p:cNvPr id="61" name="Oval 26"/>
              <p:cNvSpPr>
                <a:spLocks noChangeArrowheads="1"/>
              </p:cNvSpPr>
              <p:nvPr/>
            </p:nvSpPr>
            <p:spPr bwMode="auto">
              <a:xfrm>
                <a:off x="2133600" y="4267200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2400">
                  <a:latin typeface="Calibri" panose="020F0502020204030204" pitchFamily="34" charset="0"/>
                </a:endParaRPr>
              </a:p>
            </p:txBody>
          </p:sp>
          <p:sp>
            <p:nvSpPr>
              <p:cNvPr id="62" name="Oval 27"/>
              <p:cNvSpPr>
                <a:spLocks noChangeArrowheads="1"/>
              </p:cNvSpPr>
              <p:nvPr/>
            </p:nvSpPr>
            <p:spPr bwMode="auto">
              <a:xfrm>
                <a:off x="2819400" y="4876800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2400">
                  <a:latin typeface="Calibri" panose="020F0502020204030204" pitchFamily="34" charset="0"/>
                </a:endParaRPr>
              </a:p>
            </p:txBody>
          </p:sp>
          <p:sp>
            <p:nvSpPr>
              <p:cNvPr id="63" name="Line 28"/>
              <p:cNvSpPr>
                <a:spLocks noChangeShapeType="1"/>
              </p:cNvSpPr>
              <p:nvPr/>
            </p:nvSpPr>
            <p:spPr bwMode="auto">
              <a:xfrm>
                <a:off x="685800" y="2590800"/>
                <a:ext cx="2209800" cy="24384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64" name="Oval 29"/>
              <p:cNvSpPr>
                <a:spLocks noChangeArrowheads="1"/>
              </p:cNvSpPr>
              <p:nvPr/>
            </p:nvSpPr>
            <p:spPr bwMode="auto">
              <a:xfrm>
                <a:off x="5257800" y="2514600"/>
                <a:ext cx="76200" cy="762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2400">
                  <a:latin typeface="Calibri" panose="020F0502020204030204" pitchFamily="34" charset="0"/>
                </a:endParaRPr>
              </a:p>
            </p:txBody>
          </p:sp>
          <p:sp>
            <p:nvSpPr>
              <p:cNvPr id="65" name="Oval 30"/>
              <p:cNvSpPr>
                <a:spLocks noChangeArrowheads="1"/>
              </p:cNvSpPr>
              <p:nvPr/>
            </p:nvSpPr>
            <p:spPr bwMode="auto">
              <a:xfrm>
                <a:off x="5638800" y="3886200"/>
                <a:ext cx="76200" cy="762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2400">
                  <a:latin typeface="Calibri" panose="020F0502020204030204" pitchFamily="34" charset="0"/>
                </a:endParaRPr>
              </a:p>
            </p:txBody>
          </p:sp>
          <p:sp>
            <p:nvSpPr>
              <p:cNvPr id="66" name="Oval 31"/>
              <p:cNvSpPr>
                <a:spLocks noChangeArrowheads="1"/>
              </p:cNvSpPr>
              <p:nvPr/>
            </p:nvSpPr>
            <p:spPr bwMode="auto">
              <a:xfrm>
                <a:off x="6172200" y="4572000"/>
                <a:ext cx="76200" cy="762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2400">
                  <a:latin typeface="Calibri" panose="020F0502020204030204" pitchFamily="34" charset="0"/>
                </a:endParaRPr>
              </a:p>
            </p:txBody>
          </p:sp>
          <p:sp>
            <p:nvSpPr>
              <p:cNvPr id="67" name="Oval 32"/>
              <p:cNvSpPr>
                <a:spLocks noChangeArrowheads="1"/>
              </p:cNvSpPr>
              <p:nvPr/>
            </p:nvSpPr>
            <p:spPr bwMode="auto">
              <a:xfrm>
                <a:off x="6781800" y="4953000"/>
                <a:ext cx="76200" cy="762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2400">
                  <a:latin typeface="Calibri" panose="020F0502020204030204" pitchFamily="34" charset="0"/>
                </a:endParaRPr>
              </a:p>
            </p:txBody>
          </p:sp>
          <p:sp>
            <p:nvSpPr>
              <p:cNvPr id="68" name="Oval 33"/>
              <p:cNvSpPr>
                <a:spLocks noChangeArrowheads="1"/>
              </p:cNvSpPr>
              <p:nvPr/>
            </p:nvSpPr>
            <p:spPr bwMode="auto">
              <a:xfrm>
                <a:off x="7391400" y="5105400"/>
                <a:ext cx="76200" cy="762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2400">
                  <a:latin typeface="Calibri" panose="020F0502020204030204" pitchFamily="34" charset="0"/>
                </a:endParaRPr>
              </a:p>
            </p:txBody>
          </p:sp>
          <p:sp>
            <p:nvSpPr>
              <p:cNvPr id="69" name="Oval 34"/>
              <p:cNvSpPr>
                <a:spLocks noChangeArrowheads="1"/>
              </p:cNvSpPr>
              <p:nvPr/>
            </p:nvSpPr>
            <p:spPr bwMode="auto">
              <a:xfrm>
                <a:off x="609600" y="2514600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2400">
                  <a:latin typeface="Calibri" panose="020F0502020204030204" pitchFamily="34" charset="0"/>
                </a:endParaRPr>
              </a:p>
            </p:txBody>
          </p:sp>
          <p:sp>
            <p:nvSpPr>
              <p:cNvPr id="70" name="Freeform 35"/>
              <p:cNvSpPr>
                <a:spLocks/>
              </p:cNvSpPr>
              <p:nvPr/>
            </p:nvSpPr>
            <p:spPr bwMode="auto">
              <a:xfrm>
                <a:off x="5257800" y="2590800"/>
                <a:ext cx="2590800" cy="2590800"/>
              </a:xfrm>
              <a:custGeom>
                <a:avLst/>
                <a:gdLst>
                  <a:gd name="T0" fmla="*/ 0 w 1632"/>
                  <a:gd name="T1" fmla="*/ 0 h 1632"/>
                  <a:gd name="T2" fmla="*/ 2147483646 w 1632"/>
                  <a:gd name="T3" fmla="*/ 2147483646 h 1632"/>
                  <a:gd name="T4" fmla="*/ 2147483646 w 1632"/>
                  <a:gd name="T5" fmla="*/ 2147483646 h 1632"/>
                  <a:gd name="T6" fmla="*/ 2147483646 w 1632"/>
                  <a:gd name="T7" fmla="*/ 2147483646 h 1632"/>
                  <a:gd name="T8" fmla="*/ 2147483646 w 1632"/>
                  <a:gd name="T9" fmla="*/ 2147483646 h 16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32"/>
                  <a:gd name="T16" fmla="*/ 0 h 1632"/>
                  <a:gd name="T17" fmla="*/ 1632 w 1632"/>
                  <a:gd name="T18" fmla="*/ 1632 h 16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32" h="1632">
                    <a:moveTo>
                      <a:pt x="0" y="0"/>
                    </a:moveTo>
                    <a:cubicBezTo>
                      <a:pt x="40" y="272"/>
                      <a:pt x="80" y="544"/>
                      <a:pt x="192" y="768"/>
                    </a:cubicBezTo>
                    <a:cubicBezTo>
                      <a:pt x="304" y="992"/>
                      <a:pt x="512" y="1216"/>
                      <a:pt x="672" y="1344"/>
                    </a:cubicBezTo>
                    <a:cubicBezTo>
                      <a:pt x="832" y="1472"/>
                      <a:pt x="992" y="1488"/>
                      <a:pt x="1152" y="1536"/>
                    </a:cubicBezTo>
                    <a:cubicBezTo>
                      <a:pt x="1312" y="1584"/>
                      <a:pt x="1472" y="1608"/>
                      <a:pt x="1632" y="1632"/>
                    </a:cubicBez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71" name="Line 36"/>
              <p:cNvSpPr>
                <a:spLocks noChangeShapeType="1"/>
              </p:cNvSpPr>
              <p:nvPr/>
            </p:nvSpPr>
            <p:spPr bwMode="auto">
              <a:xfrm>
                <a:off x="623888" y="2133600"/>
                <a:ext cx="1587" cy="32004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72" name="Line 37"/>
              <p:cNvSpPr>
                <a:spLocks noChangeShapeType="1"/>
              </p:cNvSpPr>
              <p:nvPr/>
            </p:nvSpPr>
            <p:spPr bwMode="auto">
              <a:xfrm>
                <a:off x="609600" y="5334000"/>
                <a:ext cx="4267200" cy="15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73" name="Text Box 38"/>
              <p:cNvSpPr txBox="1">
                <a:spLocks noChangeArrowheads="1"/>
              </p:cNvSpPr>
              <p:nvPr/>
            </p:nvSpPr>
            <p:spPr bwMode="auto">
              <a:xfrm>
                <a:off x="838200" y="2209800"/>
                <a:ext cx="1447800" cy="5191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cs-CZ" altLang="cs-CZ" sz="2800" i="1">
                    <a:latin typeface="Calibri" panose="020F0502020204030204" pitchFamily="34" charset="0"/>
                  </a:rPr>
                  <a:t>konc.</a:t>
                </a:r>
                <a:endParaRPr lang="cs-CZ" altLang="cs-CZ" sz="2800">
                  <a:latin typeface="Calibri" panose="020F0502020204030204" pitchFamily="34" charset="0"/>
                </a:endParaRPr>
              </a:p>
            </p:txBody>
          </p:sp>
          <p:sp>
            <p:nvSpPr>
              <p:cNvPr id="74" name="Text Box 39"/>
              <p:cNvSpPr txBox="1">
                <a:spLocks noChangeArrowheads="1"/>
              </p:cNvSpPr>
              <p:nvPr/>
            </p:nvSpPr>
            <p:spPr bwMode="auto">
              <a:xfrm>
                <a:off x="3733800" y="5562600"/>
                <a:ext cx="838200" cy="5191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cs-CZ" altLang="cs-CZ" sz="2800" i="1">
                    <a:latin typeface="Calibri" panose="020F0502020204030204" pitchFamily="34" charset="0"/>
                  </a:rPr>
                  <a:t>čas</a:t>
                </a:r>
                <a:endParaRPr lang="cs-CZ" altLang="cs-CZ" sz="2800">
                  <a:latin typeface="Calibri" panose="020F0502020204030204" pitchFamily="34" charset="0"/>
                </a:endParaRPr>
              </a:p>
            </p:txBody>
          </p:sp>
          <p:sp>
            <p:nvSpPr>
              <p:cNvPr id="75" name="Line 40"/>
              <p:cNvSpPr>
                <a:spLocks noChangeShapeType="1"/>
              </p:cNvSpPr>
              <p:nvPr/>
            </p:nvSpPr>
            <p:spPr bwMode="auto">
              <a:xfrm>
                <a:off x="533400" y="4800600"/>
                <a:ext cx="228600" cy="15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76" name="Line 41"/>
              <p:cNvSpPr>
                <a:spLocks noChangeShapeType="1"/>
              </p:cNvSpPr>
              <p:nvPr/>
            </p:nvSpPr>
            <p:spPr bwMode="auto">
              <a:xfrm>
                <a:off x="533400" y="4267200"/>
                <a:ext cx="228600" cy="15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77" name="Line 42"/>
              <p:cNvSpPr>
                <a:spLocks noChangeShapeType="1"/>
              </p:cNvSpPr>
              <p:nvPr/>
            </p:nvSpPr>
            <p:spPr bwMode="auto">
              <a:xfrm>
                <a:off x="533400" y="3657600"/>
                <a:ext cx="228600" cy="15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78" name="Line 43"/>
              <p:cNvSpPr>
                <a:spLocks noChangeShapeType="1"/>
              </p:cNvSpPr>
              <p:nvPr/>
            </p:nvSpPr>
            <p:spPr bwMode="auto">
              <a:xfrm>
                <a:off x="533400" y="3124200"/>
                <a:ext cx="228600" cy="15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79" name="Line 44"/>
              <p:cNvSpPr>
                <a:spLocks noChangeShapeType="1"/>
              </p:cNvSpPr>
              <p:nvPr/>
            </p:nvSpPr>
            <p:spPr bwMode="auto">
              <a:xfrm>
                <a:off x="533400" y="2514600"/>
                <a:ext cx="228600" cy="15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80" name="Line 45"/>
              <p:cNvSpPr>
                <a:spLocks noChangeShapeType="1"/>
              </p:cNvSpPr>
              <p:nvPr/>
            </p:nvSpPr>
            <p:spPr bwMode="auto">
              <a:xfrm>
                <a:off x="1143000" y="5257800"/>
                <a:ext cx="1588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81" name="Line 46"/>
              <p:cNvSpPr>
                <a:spLocks noChangeShapeType="1"/>
              </p:cNvSpPr>
              <p:nvPr/>
            </p:nvSpPr>
            <p:spPr bwMode="auto">
              <a:xfrm>
                <a:off x="1676400" y="5257800"/>
                <a:ext cx="1588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82" name="Line 47"/>
              <p:cNvSpPr>
                <a:spLocks noChangeShapeType="1"/>
              </p:cNvSpPr>
              <p:nvPr/>
            </p:nvSpPr>
            <p:spPr bwMode="auto">
              <a:xfrm>
                <a:off x="2209800" y="5257800"/>
                <a:ext cx="1588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83" name="Line 48"/>
              <p:cNvSpPr>
                <a:spLocks noChangeShapeType="1"/>
              </p:cNvSpPr>
              <p:nvPr/>
            </p:nvSpPr>
            <p:spPr bwMode="auto">
              <a:xfrm>
                <a:off x="2819400" y="5257800"/>
                <a:ext cx="1588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84" name="Line 49"/>
              <p:cNvSpPr>
                <a:spLocks noChangeShapeType="1"/>
              </p:cNvSpPr>
              <p:nvPr/>
            </p:nvSpPr>
            <p:spPr bwMode="auto">
              <a:xfrm>
                <a:off x="3429000" y="5257800"/>
                <a:ext cx="1588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85" name="Text Box 50"/>
              <p:cNvSpPr txBox="1">
                <a:spLocks noChangeArrowheads="1"/>
              </p:cNvSpPr>
              <p:nvPr/>
            </p:nvSpPr>
            <p:spPr bwMode="auto">
              <a:xfrm>
                <a:off x="990600" y="5486400"/>
                <a:ext cx="2819400" cy="5191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cs-CZ" altLang="cs-CZ" sz="2800">
                    <a:latin typeface="Calibri" panose="020F0502020204030204" pitchFamily="34" charset="0"/>
                  </a:rPr>
                  <a:t>1    2    3    4     5</a:t>
                </a:r>
              </a:p>
            </p:txBody>
          </p:sp>
          <p:sp>
            <p:nvSpPr>
              <p:cNvPr id="86" name="Text Box 51"/>
              <p:cNvSpPr txBox="1">
                <a:spLocks noChangeArrowheads="1"/>
              </p:cNvSpPr>
              <p:nvPr/>
            </p:nvSpPr>
            <p:spPr bwMode="auto">
              <a:xfrm>
                <a:off x="0" y="2286000"/>
                <a:ext cx="5334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cs-CZ" altLang="cs-CZ" sz="2400">
                    <a:latin typeface="Calibri" panose="020F0502020204030204" pitchFamily="34" charset="0"/>
                  </a:rPr>
                  <a:t>10</a:t>
                </a:r>
                <a:endParaRPr lang="cs-CZ" altLang="cs-CZ" sz="2800">
                  <a:latin typeface="Calibri" panose="020F0502020204030204" pitchFamily="34" charset="0"/>
                </a:endParaRPr>
              </a:p>
            </p:txBody>
          </p:sp>
          <p:sp>
            <p:nvSpPr>
              <p:cNvPr id="87" name="Text Box 52"/>
              <p:cNvSpPr txBox="1">
                <a:spLocks noChangeArrowheads="1"/>
              </p:cNvSpPr>
              <p:nvPr/>
            </p:nvSpPr>
            <p:spPr bwMode="auto">
              <a:xfrm>
                <a:off x="76200" y="2819400"/>
                <a:ext cx="381000" cy="5191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cs-CZ" altLang="cs-CZ" sz="2800">
                    <a:latin typeface="Calibri" panose="020F0502020204030204" pitchFamily="34" charset="0"/>
                  </a:rPr>
                  <a:t>8</a:t>
                </a:r>
              </a:p>
            </p:txBody>
          </p:sp>
          <p:sp>
            <p:nvSpPr>
              <p:cNvPr id="88" name="Text Box 53"/>
              <p:cNvSpPr txBox="1">
                <a:spLocks noChangeArrowheads="1"/>
              </p:cNvSpPr>
              <p:nvPr/>
            </p:nvSpPr>
            <p:spPr bwMode="auto">
              <a:xfrm>
                <a:off x="76200" y="3429000"/>
                <a:ext cx="304800" cy="5191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cs-CZ" altLang="cs-CZ" sz="2800">
                    <a:latin typeface="Calibri" panose="020F0502020204030204" pitchFamily="34" charset="0"/>
                  </a:rPr>
                  <a:t>6</a:t>
                </a:r>
              </a:p>
            </p:txBody>
          </p:sp>
          <p:sp>
            <p:nvSpPr>
              <p:cNvPr id="89" name="Text Box 54"/>
              <p:cNvSpPr txBox="1">
                <a:spLocks noChangeArrowheads="1"/>
              </p:cNvSpPr>
              <p:nvPr/>
            </p:nvSpPr>
            <p:spPr bwMode="auto">
              <a:xfrm>
                <a:off x="76200" y="4038600"/>
                <a:ext cx="457200" cy="5191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cs-CZ" altLang="cs-CZ" sz="2800">
                    <a:latin typeface="Calibri" panose="020F0502020204030204" pitchFamily="34" charset="0"/>
                  </a:rPr>
                  <a:t>4</a:t>
                </a:r>
              </a:p>
            </p:txBody>
          </p:sp>
          <p:sp>
            <p:nvSpPr>
              <p:cNvPr id="90" name="Text Box 55"/>
              <p:cNvSpPr txBox="1">
                <a:spLocks noChangeArrowheads="1"/>
              </p:cNvSpPr>
              <p:nvPr/>
            </p:nvSpPr>
            <p:spPr bwMode="auto">
              <a:xfrm>
                <a:off x="76200" y="4572000"/>
                <a:ext cx="304800" cy="5191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cs-CZ" altLang="cs-CZ" sz="2800">
                    <a:latin typeface="Calibri" panose="020F0502020204030204" pitchFamily="34" charset="0"/>
                  </a:rPr>
                  <a:t>2</a:t>
                </a:r>
              </a:p>
            </p:txBody>
          </p:sp>
          <p:sp>
            <p:nvSpPr>
              <p:cNvPr id="91" name="Text Box 56"/>
              <p:cNvSpPr txBox="1">
                <a:spLocks noChangeArrowheads="1"/>
              </p:cNvSpPr>
              <p:nvPr/>
            </p:nvSpPr>
            <p:spPr bwMode="auto">
              <a:xfrm>
                <a:off x="5486400" y="3124200"/>
                <a:ext cx="457200" cy="5191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cs-CZ" altLang="cs-CZ" sz="2800">
                    <a:latin typeface="Calibri" panose="020F0502020204030204" pitchFamily="34" charset="0"/>
                  </a:rPr>
                  <a:t>5</a:t>
                </a:r>
              </a:p>
            </p:txBody>
          </p:sp>
          <p:sp>
            <p:nvSpPr>
              <p:cNvPr id="92" name="Text Box 57"/>
              <p:cNvSpPr txBox="1">
                <a:spLocks noChangeArrowheads="1"/>
              </p:cNvSpPr>
              <p:nvPr/>
            </p:nvSpPr>
            <p:spPr bwMode="auto">
              <a:xfrm>
                <a:off x="5943600" y="3886200"/>
                <a:ext cx="762000" cy="5191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cs-CZ" altLang="cs-CZ" sz="2800">
                    <a:latin typeface="Calibri" panose="020F0502020204030204" pitchFamily="34" charset="0"/>
                  </a:rPr>
                  <a:t>2.5</a:t>
                </a:r>
              </a:p>
            </p:txBody>
          </p:sp>
          <p:sp>
            <p:nvSpPr>
              <p:cNvPr id="93" name="Text Box 58"/>
              <p:cNvSpPr txBox="1">
                <a:spLocks noChangeArrowheads="1"/>
              </p:cNvSpPr>
              <p:nvPr/>
            </p:nvSpPr>
            <p:spPr bwMode="auto">
              <a:xfrm>
                <a:off x="6629400" y="4419600"/>
                <a:ext cx="1143000" cy="5191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cs-CZ" altLang="cs-CZ" sz="2800">
                    <a:latin typeface="Calibri" panose="020F0502020204030204" pitchFamily="34" charset="0"/>
                  </a:rPr>
                  <a:t>1.25</a:t>
                </a:r>
              </a:p>
            </p:txBody>
          </p:sp>
          <p:sp>
            <p:nvSpPr>
              <p:cNvPr id="94" name="Text Box 59"/>
              <p:cNvSpPr txBox="1">
                <a:spLocks noChangeArrowheads="1"/>
              </p:cNvSpPr>
              <p:nvPr/>
            </p:nvSpPr>
            <p:spPr bwMode="auto">
              <a:xfrm>
                <a:off x="1295400" y="2590800"/>
                <a:ext cx="838200" cy="5191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cs-CZ" altLang="cs-CZ" sz="2800" dirty="0">
                    <a:latin typeface="Calibri" panose="020F0502020204030204" pitchFamily="34" charset="0"/>
                  </a:rPr>
                  <a:t>2</a:t>
                </a:r>
              </a:p>
            </p:txBody>
          </p:sp>
          <p:sp>
            <p:nvSpPr>
              <p:cNvPr id="95" name="Text Box 60"/>
              <p:cNvSpPr txBox="1">
                <a:spLocks noChangeArrowheads="1"/>
              </p:cNvSpPr>
              <p:nvPr/>
            </p:nvSpPr>
            <p:spPr bwMode="auto">
              <a:xfrm>
                <a:off x="1676400" y="3124200"/>
                <a:ext cx="533400" cy="5191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cs-CZ" altLang="cs-CZ" sz="2800">
                    <a:latin typeface="Calibri" panose="020F0502020204030204" pitchFamily="34" charset="0"/>
                  </a:rPr>
                  <a:t>2</a:t>
                </a:r>
              </a:p>
            </p:txBody>
          </p:sp>
          <p:sp>
            <p:nvSpPr>
              <p:cNvPr id="96" name="Text Box 61"/>
              <p:cNvSpPr txBox="1">
                <a:spLocks noChangeArrowheads="1"/>
              </p:cNvSpPr>
              <p:nvPr/>
            </p:nvSpPr>
            <p:spPr bwMode="auto">
              <a:xfrm>
                <a:off x="2133600" y="3581400"/>
                <a:ext cx="457200" cy="5191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cs-CZ" altLang="cs-CZ" sz="2800">
                    <a:latin typeface="Calibri" panose="020F0502020204030204" pitchFamily="34" charset="0"/>
                  </a:rPr>
                  <a:t>2</a:t>
                </a:r>
              </a:p>
            </p:txBody>
          </p:sp>
          <p:sp>
            <p:nvSpPr>
              <p:cNvPr id="97" name="Text Box 62"/>
              <p:cNvSpPr txBox="1">
                <a:spLocks noChangeArrowheads="1"/>
              </p:cNvSpPr>
              <p:nvPr/>
            </p:nvSpPr>
            <p:spPr bwMode="auto">
              <a:xfrm>
                <a:off x="533400" y="6248400"/>
                <a:ext cx="80772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cs-CZ" altLang="cs-CZ" sz="2400" i="1" dirty="0">
                    <a:latin typeface="Calibri" panose="020F0502020204030204" pitchFamily="34" charset="0"/>
                  </a:rPr>
                  <a:t>v</a:t>
                </a:r>
                <a:r>
                  <a:rPr lang="cs-CZ" altLang="cs-CZ" sz="2400" dirty="0">
                    <a:latin typeface="Calibri" panose="020F0502020204030204" pitchFamily="34" charset="0"/>
                  </a:rPr>
                  <a:t> = </a:t>
                </a:r>
                <a:r>
                  <a:rPr lang="cs-CZ" altLang="cs-CZ" sz="2400" dirty="0" smtClean="0">
                    <a:latin typeface="Calibri" panose="020F0502020204030204" pitchFamily="34" charset="0"/>
                  </a:rPr>
                  <a:t>k</a:t>
                </a:r>
                <a:r>
                  <a:rPr lang="cs-CZ" altLang="cs-CZ" sz="2400" baseline="-25000" dirty="0" smtClean="0">
                    <a:latin typeface="Calibri" panose="020F0502020204030204" pitchFamily="34" charset="0"/>
                  </a:rPr>
                  <a:t>e</a:t>
                </a:r>
                <a:r>
                  <a:rPr lang="cs-CZ" altLang="cs-CZ" sz="2400" baseline="-25000" dirty="0">
                    <a:latin typeface="Calibri" panose="020F0502020204030204" pitchFamily="34" charset="0"/>
                  </a:rPr>
                  <a:t>				</a:t>
                </a:r>
                <a:r>
                  <a:rPr lang="cs-CZ" altLang="cs-CZ" sz="2400" i="1" dirty="0">
                    <a:latin typeface="Calibri" panose="020F0502020204030204" pitchFamily="34" charset="0"/>
                  </a:rPr>
                  <a:t>v =</a:t>
                </a:r>
                <a:r>
                  <a:rPr lang="cs-CZ" altLang="cs-CZ" sz="2400" dirty="0">
                    <a:latin typeface="Calibri" panose="020F0502020204030204" pitchFamily="34" charset="0"/>
                  </a:rPr>
                  <a:t> k</a:t>
                </a:r>
                <a:r>
                  <a:rPr lang="cs-CZ" altLang="cs-CZ" sz="2400" baseline="-25000" dirty="0">
                    <a:latin typeface="Calibri" panose="020F0502020204030204" pitchFamily="34" charset="0"/>
                  </a:rPr>
                  <a:t>e</a:t>
                </a:r>
                <a:r>
                  <a:rPr lang="cs-CZ" altLang="cs-CZ" sz="2400" i="1" dirty="0">
                    <a:latin typeface="Calibri" panose="020F0502020204030204" pitchFamily="34" charset="0"/>
                  </a:rPr>
                  <a:t> * </a:t>
                </a:r>
                <a:r>
                  <a:rPr lang="cs-CZ" altLang="cs-CZ" sz="2400" dirty="0" err="1" smtClean="0">
                    <a:latin typeface="Calibri" panose="020F0502020204030204" pitchFamily="34" charset="0"/>
                  </a:rPr>
                  <a:t>c</a:t>
                </a:r>
                <a:r>
                  <a:rPr lang="cs-CZ" altLang="cs-CZ" sz="2400" baseline="-25000" dirty="0" err="1" smtClean="0">
                    <a:latin typeface="Calibri" panose="020F0502020204030204" pitchFamily="34" charset="0"/>
                  </a:rPr>
                  <a:t>pl</a:t>
                </a:r>
                <a:endParaRPr lang="cs-CZ" altLang="cs-CZ" sz="2400" baseline="-250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98" name="TextovéPole 97"/>
              <p:cNvSpPr txBox="1"/>
              <p:nvPr/>
            </p:nvSpPr>
            <p:spPr>
              <a:xfrm>
                <a:off x="2316955" y="1840468"/>
                <a:ext cx="2514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i="1" dirty="0" smtClean="0">
                    <a:solidFill>
                      <a:srgbClr val="FF0000"/>
                    </a:solidFill>
                  </a:rPr>
                  <a:t>nelineární</a:t>
                </a:r>
                <a:endParaRPr lang="cs-CZ" i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99" name="TextovéPole 98"/>
              <p:cNvSpPr txBox="1"/>
              <p:nvPr/>
            </p:nvSpPr>
            <p:spPr>
              <a:xfrm>
                <a:off x="6413500" y="1840468"/>
                <a:ext cx="246777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i="1" dirty="0" smtClean="0">
                    <a:solidFill>
                      <a:srgbClr val="FF0000"/>
                    </a:solidFill>
                  </a:rPr>
                  <a:t>lineární</a:t>
                </a:r>
                <a:endParaRPr lang="cs-CZ" i="1" dirty="0">
                  <a:solidFill>
                    <a:srgbClr val="FF00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1394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78213" y="517803"/>
            <a:ext cx="994166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cs-CZ" altLang="cs-CZ" sz="2800" b="1" dirty="0" smtClean="0">
                <a:solidFill>
                  <a:srgbClr val="CC0000"/>
                </a:solidFill>
                <a:latin typeface="Calibri" panose="020F0502020204030204" pitchFamily="34" charset="0"/>
              </a:rPr>
              <a:t>eliminační konstanta </a:t>
            </a:r>
            <a:r>
              <a:rPr lang="cs-CZ" altLang="cs-CZ" sz="2800" dirty="0" smtClean="0">
                <a:latin typeface="Calibri" panose="020F0502020204030204" pitchFamily="34" charset="0"/>
              </a:rPr>
              <a:t>– rychlost eliminace</a:t>
            </a:r>
            <a:endParaRPr lang="cs-CZ" altLang="cs-CZ" sz="2800" b="1" dirty="0" smtClean="0">
              <a:solidFill>
                <a:srgbClr val="CC0000"/>
              </a:solidFill>
              <a:latin typeface="Calibri" panose="020F0502020204030204" pitchFamily="34" charset="0"/>
            </a:endParaRPr>
          </a:p>
          <a:p>
            <a:pPr>
              <a:spcBef>
                <a:spcPct val="50000"/>
              </a:spcBef>
              <a:buNone/>
            </a:pPr>
            <a:endParaRPr lang="cs-CZ" altLang="cs-CZ" sz="2800" b="1" dirty="0" smtClean="0">
              <a:solidFill>
                <a:srgbClr val="CC0000"/>
              </a:solidFill>
              <a:latin typeface="Calibri" panose="020F0502020204030204" pitchFamily="34" charset="0"/>
            </a:endParaRPr>
          </a:p>
          <a:p>
            <a:pPr>
              <a:spcBef>
                <a:spcPct val="50000"/>
              </a:spcBef>
              <a:buNone/>
            </a:pPr>
            <a:endParaRPr lang="cs-CZ" altLang="cs-CZ" sz="2800" b="1" dirty="0" smtClean="0">
              <a:solidFill>
                <a:srgbClr val="CC0000"/>
              </a:solidFill>
              <a:latin typeface="Calibri" panose="020F0502020204030204" pitchFamily="34" charset="0"/>
            </a:endParaRPr>
          </a:p>
          <a:p>
            <a:pPr>
              <a:buNone/>
            </a:pPr>
            <a:r>
              <a:rPr lang="cs-CZ" altLang="cs-CZ" sz="2800" b="1" dirty="0" smtClean="0">
                <a:solidFill>
                  <a:srgbClr val="CC0000"/>
                </a:solidFill>
                <a:latin typeface="Calibri" panose="020F0502020204030204" pitchFamily="34" charset="0"/>
              </a:rPr>
              <a:t>biologickým poločasem</a:t>
            </a:r>
            <a:r>
              <a:rPr lang="cs-CZ" altLang="cs-CZ" sz="2800" dirty="0" smtClean="0">
                <a:latin typeface="Calibri" panose="020F0502020204030204" pitchFamily="34" charset="0"/>
              </a:rPr>
              <a:t> - léčivo je úplně odstraněno za 4-5 biologických poločasů</a:t>
            </a:r>
          </a:p>
          <a:p>
            <a:pPr>
              <a:spcBef>
                <a:spcPct val="50000"/>
              </a:spcBef>
              <a:buNone/>
            </a:pPr>
            <a:r>
              <a:rPr lang="cs-CZ" altLang="cs-CZ" sz="2800" b="1" dirty="0" smtClean="0">
                <a:solidFill>
                  <a:srgbClr val="0066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			</a:t>
            </a:r>
            <a:endParaRPr lang="cs-CZ" altLang="cs-CZ" sz="2800" b="1" dirty="0" smtClean="0">
              <a:solidFill>
                <a:srgbClr val="CC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None/>
            </a:pPr>
            <a:r>
              <a:rPr lang="cs-CZ" altLang="cs-CZ" sz="2800" b="1" dirty="0" err="1" smtClean="0">
                <a:solidFill>
                  <a:srgbClr val="CC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clearance</a:t>
            </a:r>
            <a:r>
              <a:rPr lang="cs-CZ" altLang="cs-CZ" sz="28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	</a:t>
            </a:r>
          </a:p>
          <a:p>
            <a:pPr>
              <a:spcBef>
                <a:spcPct val="50000"/>
              </a:spcBef>
              <a:buNone/>
            </a:pPr>
            <a:r>
              <a:rPr lang="cs-CZ" altLang="cs-CZ" sz="2800" dirty="0" smtClean="0">
                <a:solidFill>
                  <a:srgbClr val="0066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cs-CZ" altLang="cs-CZ" sz="28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= objem plazmy, která se zcela očistí od léčiva za jednotku času </a:t>
            </a:r>
            <a:r>
              <a:rPr lang="en-US" altLang="cs-CZ" sz="28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[l . h</a:t>
            </a:r>
            <a:r>
              <a:rPr lang="en-US" altLang="cs-CZ" sz="2800" baseline="30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-1</a:t>
            </a:r>
            <a:r>
              <a:rPr lang="en-US" altLang="cs-CZ" sz="28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cs-CZ" altLang="cs-CZ" sz="28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endParaRPr lang="cs-CZ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4998537" y="1081811"/>
                <a:ext cx="2746742" cy="70147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𝐤</m:t>
                      </m:r>
                      <m:r>
                        <a:rPr lang="cs-CZ" sz="2400" b="1" i="0" baseline="-2500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𝐞</m:t>
                      </m:r>
                      <m:r>
                        <a:rPr lang="cs-CZ" sz="2400" b="1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cs-CZ" sz="24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cs-CZ" sz="2400" b="1" i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𝐥𝐧</m:t>
                              </m:r>
                            </m:fName>
                            <m:e>
                              <m:r>
                                <a:rPr lang="cs-CZ" sz="2400" b="1" i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𝐜</m:t>
                              </m:r>
                              <m:r>
                                <a:rPr lang="cs-CZ" sz="2400" b="1" i="0" baseline="-2500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cs-CZ" sz="2400" b="1" i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 −</m:t>
                              </m:r>
                              <m:func>
                                <m:funcPr>
                                  <m:ctrlPr>
                                    <a:rPr lang="cs-CZ" sz="2400" b="1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cs-CZ" sz="2400" b="1" i="0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𝐥𝐧</m:t>
                                  </m:r>
                                </m:fName>
                                <m:e>
                                  <m:r>
                                    <a:rPr lang="cs-CZ" sz="2400" b="1" i="0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𝐜</m:t>
                                  </m:r>
                                  <m:r>
                                    <a:rPr lang="cs-CZ" sz="2400" b="1" i="0" baseline="-25000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e>
                              </m:func>
                            </m:e>
                          </m:func>
                        </m:num>
                        <m:den>
                          <m:r>
                            <a:rPr lang="cs-CZ" sz="2400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𝐭</m:t>
                          </m:r>
                          <m:r>
                            <a:rPr lang="cs-CZ" sz="2400" b="1" i="0" baseline="-2500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cs-CZ" sz="2400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cs-CZ" sz="2400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𝐭𝟏</m:t>
                          </m:r>
                        </m:den>
                      </m:f>
                    </m:oMath>
                  </m:oMathPara>
                </a14:m>
                <a:endParaRPr lang="cs-CZ" sz="24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8537" y="1081811"/>
                <a:ext cx="2746742" cy="701474"/>
              </a:xfrm>
              <a:prstGeom prst="rect">
                <a:avLst/>
              </a:prstGeom>
              <a:blipFill>
                <a:blip r:embed="rId2"/>
                <a:stretch>
                  <a:fillRect b="-86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4817795" y="2965388"/>
                <a:ext cx="3108226" cy="70070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𝐭</m:t>
                          </m:r>
                        </m:e>
                        <m:sub>
                          <m:r>
                            <a:rPr lang="cs-CZ" sz="2400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cs-CZ" sz="2400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cs-CZ" sz="2400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cs-CZ" sz="2400" b="1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cs-CZ" sz="24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cs-CZ" sz="2400" b="1" i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𝐥𝐧</m:t>
                              </m:r>
                            </m:fName>
                            <m:e>
                              <m:r>
                                <a:rPr lang="cs-CZ" sz="2400" b="1" i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func>
                        </m:num>
                        <m:den>
                          <m:r>
                            <a:rPr lang="cs-CZ" sz="2400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𝐤</m:t>
                          </m:r>
                          <m:r>
                            <a:rPr lang="cs-CZ" sz="2400" b="1" i="0" baseline="-2500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𝐞</m:t>
                          </m:r>
                        </m:den>
                      </m:f>
                      <m:r>
                        <a:rPr lang="cs-CZ" sz="2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  <m: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cs-CZ" sz="2400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𝐤</m:t>
                          </m:r>
                          <m:r>
                            <a:rPr lang="cs-CZ" sz="2400" b="1" i="0" baseline="-2500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𝐞</m:t>
                          </m:r>
                        </m:den>
                      </m:f>
                    </m:oMath>
                  </m:oMathPara>
                </a14:m>
                <a:endParaRPr lang="cs-CZ" sz="24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7795" y="2965388"/>
                <a:ext cx="3108226" cy="700705"/>
              </a:xfrm>
              <a:prstGeom prst="rect">
                <a:avLst/>
              </a:prstGeom>
              <a:blipFill>
                <a:blip r:embed="rId3"/>
                <a:stretch>
                  <a:fillRect b="-956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2173695" y="5548903"/>
                <a:ext cx="7437233" cy="53174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cs-CZ" sz="2400" b="1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𝐂𝐥</m:t>
                        </m:r>
                      </m:e>
                      <m:sub>
                        <m:r>
                          <a:rPr lang="cs-CZ" sz="24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𝐓𝐎𝐓</m:t>
                        </m:r>
                      </m:sub>
                    </m:sSub>
                  </m:oMath>
                </a14:m>
                <a:r>
                  <a:rPr lang="cs-CZ" sz="2400" b="1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cs-CZ" sz="24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𝐃</m:t>
                        </m:r>
                      </m:num>
                      <m:den>
                        <m:r>
                          <a:rPr lang="cs-CZ" sz="24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𝐀𝐔𝐂</m:t>
                        </m:r>
                      </m:den>
                    </m:f>
                    <m:r>
                      <a:rPr lang="cs-CZ" sz="24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sz="24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𝐤𝐞</m:t>
                    </m:r>
                    <m:r>
                      <a:rPr lang="cs-CZ" sz="24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. </m:t>
                    </m:r>
                    <m:r>
                      <a:rPr lang="cs-CZ" sz="24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𝐕𝐝</m:t>
                    </m:r>
                    <m:r>
                      <a:rPr lang="cs-CZ" sz="24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𝐂𝐥</m:t>
                        </m:r>
                      </m:e>
                      <m:sub>
                        <m:r>
                          <a:rPr lang="cs-CZ" sz="24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𝐑𝐄𝐍</m:t>
                        </m:r>
                      </m:sub>
                    </m:sSub>
                    <m:r>
                      <a:rPr lang="cs-CZ" sz="24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cs-CZ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𝐂𝐥</m:t>
                        </m:r>
                      </m:e>
                      <m:sub>
                        <m:r>
                          <a:rPr lang="cs-CZ" sz="24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𝐇𝐄𝐏</m:t>
                        </m:r>
                      </m:sub>
                    </m:sSub>
                    <m:r>
                      <a:rPr lang="cs-CZ" sz="24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+</m:t>
                    </m:r>
                    <m:sSub>
                      <m:sSubPr>
                        <m:ctrlPr>
                          <a:rPr lang="cs-CZ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𝐂𝐥</m:t>
                        </m:r>
                      </m:e>
                      <m:sub>
                        <m:r>
                          <a:rPr lang="cs-CZ" sz="24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𝐏𝐔𝐋</m:t>
                        </m:r>
                        <m:r>
                          <a:rPr lang="cs-CZ" sz="24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cs-CZ" sz="24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 </m:t>
                    </m:r>
                  </m:oMath>
                </a14:m>
                <a:endParaRPr lang="cs-CZ" sz="24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3695" y="5548903"/>
                <a:ext cx="7437233" cy="53174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008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b="1" dirty="0">
                <a:cs typeface="Calibri" panose="020F0502020204030204" pitchFamily="34" charset="0"/>
              </a:rPr>
              <a:t>Farmakologie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8763"/>
            <a:ext cx="8229600" cy="5329237"/>
          </a:xfrm>
        </p:spPr>
        <p:txBody>
          <a:bodyPr/>
          <a:lstStyle/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cs-CZ" altLang="cs-CZ" sz="2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farmakon</a:t>
            </a: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= lék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Definice</a:t>
            </a:r>
            <a:endParaRPr lang="cs-CZ" alt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</a:pP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věda o léčivech, která se zabývá interakcemi mezi látkami (</a:t>
            </a:r>
            <a:r>
              <a:rPr lang="cs-CZ" altLang="cs-CZ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xenobiotiky</a:t>
            </a: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) a živým organismem na všech jeho úrovních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endParaRPr lang="cs-CZ" altLang="cs-CZ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Obecná </a:t>
            </a:r>
            <a:r>
              <a:rPr lang="cs-CZ" altLang="cs-CZ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farmakologie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studuje obecně platné zákonitosti interakcí látka x organizmus</a:t>
            </a:r>
            <a:endParaRPr lang="cs-CZ" altLang="cs-CZ" sz="24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Speciální farmakologie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zabývá se jednotlivými skupinami léčiv a individuálními látkami</a:t>
            </a:r>
          </a:p>
        </p:txBody>
      </p:sp>
    </p:spTree>
    <p:extLst>
      <p:ext uri="{BB962C8B-B14F-4D97-AF65-F5344CB8AC3E}">
        <p14:creationId xmlns:p14="http://schemas.microsoft.com/office/powerpoint/2010/main" val="406852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Dávkování léčiv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9540" y="1825625"/>
            <a:ext cx="10515600" cy="4351338"/>
          </a:xfrm>
        </p:spPr>
        <p:txBody>
          <a:bodyPr>
            <a:normAutofit/>
          </a:bodyPr>
          <a:lstStyle/>
          <a:p>
            <a:pPr>
              <a:spcBef>
                <a:spcPct val="30000"/>
              </a:spcBef>
              <a:buNone/>
            </a:pPr>
            <a:r>
              <a:rPr lang="cs-CZ" altLang="cs-CZ" sz="3600" dirty="0" smtClean="0">
                <a:solidFill>
                  <a:srgbClr val="CC0000"/>
                </a:solidFill>
                <a:latin typeface="Calibri" panose="020F0502020204030204" pitchFamily="34" charset="0"/>
              </a:rPr>
              <a:t>		jednorázové podání léčiva</a:t>
            </a:r>
          </a:p>
          <a:p>
            <a:pPr>
              <a:spcBef>
                <a:spcPct val="30000"/>
              </a:spcBef>
              <a:buNone/>
            </a:pPr>
            <a:r>
              <a:rPr lang="cs-CZ" altLang="cs-CZ" sz="3600" dirty="0" smtClean="0">
                <a:solidFill>
                  <a:srgbClr val="CC0000"/>
                </a:solidFill>
                <a:latin typeface="Calibri" panose="020F0502020204030204" pitchFamily="34" charset="0"/>
              </a:rPr>
              <a:t>		kontinuální podávání léčiva</a:t>
            </a:r>
          </a:p>
          <a:p>
            <a:pPr>
              <a:spcBef>
                <a:spcPct val="30000"/>
              </a:spcBef>
              <a:buNone/>
            </a:pPr>
            <a:r>
              <a:rPr lang="cs-CZ" altLang="cs-CZ" sz="3600" dirty="0" smtClean="0">
                <a:solidFill>
                  <a:srgbClr val="CC0000"/>
                </a:solidFill>
                <a:latin typeface="Calibri" panose="020F0502020204030204" pitchFamily="34" charset="0"/>
              </a:rPr>
              <a:t>	    	opakované podání léčiva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527101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854" y="3384"/>
            <a:ext cx="10515600" cy="1325563"/>
          </a:xfrm>
        </p:spPr>
        <p:txBody>
          <a:bodyPr/>
          <a:lstStyle/>
          <a:p>
            <a:r>
              <a:rPr lang="cs-CZ" dirty="0" smtClean="0"/>
              <a:t>Jednorázové podání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94290" y="1449764"/>
            <a:ext cx="2476257" cy="467866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altLang="cs-CZ" sz="3200" dirty="0">
                <a:solidFill>
                  <a:schemeClr val="accent5"/>
                </a:solidFill>
              </a:rPr>
              <a:t>Závislost plazmatické koncentrace na čase po extravaskulárním podání</a:t>
            </a:r>
          </a:p>
          <a:p>
            <a:pPr>
              <a:lnSpc>
                <a:spcPct val="150000"/>
              </a:lnSpc>
            </a:pPr>
            <a:endParaRPr lang="cs-CZ" sz="2000" dirty="0"/>
          </a:p>
        </p:txBody>
      </p:sp>
      <p:grpSp>
        <p:nvGrpSpPr>
          <p:cNvPr id="4" name="Skupina 3"/>
          <p:cNvGrpSpPr/>
          <p:nvPr/>
        </p:nvGrpSpPr>
        <p:grpSpPr>
          <a:xfrm>
            <a:off x="270916" y="1249307"/>
            <a:ext cx="8866006" cy="5297826"/>
            <a:chOff x="115275" y="1229852"/>
            <a:chExt cx="8866006" cy="5297826"/>
          </a:xfrm>
        </p:grpSpPr>
        <p:sp>
          <p:nvSpPr>
            <p:cNvPr id="5" name="Line 4"/>
            <p:cNvSpPr>
              <a:spLocks noChangeShapeType="1"/>
            </p:cNvSpPr>
            <p:nvPr/>
          </p:nvSpPr>
          <p:spPr bwMode="auto">
            <a:xfrm flipV="1">
              <a:off x="684213" y="5724525"/>
              <a:ext cx="7491412" cy="95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1077913" y="5153025"/>
              <a:ext cx="646112" cy="571500"/>
            </a:xfrm>
            <a:custGeom>
              <a:avLst/>
              <a:gdLst>
                <a:gd name="T0" fmla="*/ 0 w 720"/>
                <a:gd name="T1" fmla="*/ 2147483646 h 540"/>
                <a:gd name="T2" fmla="*/ 2147483646 w 720"/>
                <a:gd name="T3" fmla="*/ 2147483646 h 540"/>
                <a:gd name="T4" fmla="*/ 2147483646 w 720"/>
                <a:gd name="T5" fmla="*/ 0 h 540"/>
                <a:gd name="T6" fmla="*/ 0 60000 65536"/>
                <a:gd name="T7" fmla="*/ 0 60000 65536"/>
                <a:gd name="T8" fmla="*/ 0 60000 65536"/>
                <a:gd name="T9" fmla="*/ 0 w 720"/>
                <a:gd name="T10" fmla="*/ 0 h 540"/>
                <a:gd name="T11" fmla="*/ 720 w 720"/>
                <a:gd name="T12" fmla="*/ 540 h 5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0" h="540">
                  <a:moveTo>
                    <a:pt x="0" y="540"/>
                  </a:moveTo>
                  <a:cubicBezTo>
                    <a:pt x="210" y="495"/>
                    <a:pt x="420" y="450"/>
                    <a:pt x="540" y="360"/>
                  </a:cubicBezTo>
                  <a:cubicBezTo>
                    <a:pt x="660" y="270"/>
                    <a:pt x="690" y="135"/>
                    <a:pt x="72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1724025" y="2195513"/>
              <a:ext cx="1289050" cy="2957512"/>
            </a:xfrm>
            <a:custGeom>
              <a:avLst/>
              <a:gdLst>
                <a:gd name="T0" fmla="*/ 0 w 1440"/>
                <a:gd name="T1" fmla="*/ 2147483646 h 2790"/>
                <a:gd name="T2" fmla="*/ 2147483646 w 1440"/>
                <a:gd name="T3" fmla="*/ 2147483646 h 2790"/>
                <a:gd name="T4" fmla="*/ 2147483646 w 1440"/>
                <a:gd name="T5" fmla="*/ 2147483646 h 2790"/>
                <a:gd name="T6" fmla="*/ 0 60000 65536"/>
                <a:gd name="T7" fmla="*/ 0 60000 65536"/>
                <a:gd name="T8" fmla="*/ 0 60000 65536"/>
                <a:gd name="T9" fmla="*/ 0 w 1440"/>
                <a:gd name="T10" fmla="*/ 0 h 2790"/>
                <a:gd name="T11" fmla="*/ 1440 w 1440"/>
                <a:gd name="T12" fmla="*/ 2790 h 279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40" h="2790">
                  <a:moveTo>
                    <a:pt x="0" y="2790"/>
                  </a:moveTo>
                  <a:cubicBezTo>
                    <a:pt x="240" y="1665"/>
                    <a:pt x="480" y="540"/>
                    <a:pt x="720" y="270"/>
                  </a:cubicBezTo>
                  <a:cubicBezTo>
                    <a:pt x="960" y="0"/>
                    <a:pt x="1320" y="1020"/>
                    <a:pt x="1440" y="117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3013075" y="3435350"/>
              <a:ext cx="5484813" cy="2289175"/>
            </a:xfrm>
            <a:custGeom>
              <a:avLst/>
              <a:gdLst>
                <a:gd name="T0" fmla="*/ 0 w 6120"/>
                <a:gd name="T1" fmla="*/ 0 h 2160"/>
                <a:gd name="T2" fmla="*/ 2147483646 w 6120"/>
                <a:gd name="T3" fmla="*/ 2147483646 h 2160"/>
                <a:gd name="T4" fmla="*/ 2147483646 w 6120"/>
                <a:gd name="T5" fmla="*/ 2147483646 h 2160"/>
                <a:gd name="T6" fmla="*/ 2147483646 w 6120"/>
                <a:gd name="T7" fmla="*/ 2147483646 h 2160"/>
                <a:gd name="T8" fmla="*/ 2147483646 w 6120"/>
                <a:gd name="T9" fmla="*/ 2147483646 h 21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120"/>
                <a:gd name="T16" fmla="*/ 0 h 2160"/>
                <a:gd name="T17" fmla="*/ 6120 w 6120"/>
                <a:gd name="T18" fmla="*/ 2160 h 21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120" h="2160">
                  <a:moveTo>
                    <a:pt x="0" y="0"/>
                  </a:moveTo>
                  <a:cubicBezTo>
                    <a:pt x="150" y="315"/>
                    <a:pt x="300" y="630"/>
                    <a:pt x="540" y="900"/>
                  </a:cubicBezTo>
                  <a:cubicBezTo>
                    <a:pt x="780" y="1170"/>
                    <a:pt x="960" y="1440"/>
                    <a:pt x="1440" y="1620"/>
                  </a:cubicBezTo>
                  <a:cubicBezTo>
                    <a:pt x="1920" y="1800"/>
                    <a:pt x="2640" y="1890"/>
                    <a:pt x="3420" y="1980"/>
                  </a:cubicBezTo>
                  <a:cubicBezTo>
                    <a:pt x="4200" y="2070"/>
                    <a:pt x="5640" y="2130"/>
                    <a:pt x="6120" y="216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Line 5"/>
            <p:cNvSpPr>
              <a:spLocks noChangeShapeType="1"/>
            </p:cNvSpPr>
            <p:nvPr/>
          </p:nvSpPr>
          <p:spPr bwMode="auto">
            <a:xfrm flipV="1">
              <a:off x="684213" y="1342185"/>
              <a:ext cx="0" cy="43862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2454571" y="1339010"/>
              <a:ext cx="0" cy="4386262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2165856" y="5750687"/>
              <a:ext cx="1289050" cy="763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400" dirty="0" err="1">
                  <a:latin typeface="+mn-lt"/>
                  <a:cs typeface="Times New Roman" panose="02020603050405020304" pitchFamily="18" charset="0"/>
                </a:rPr>
                <a:t>Tmax</a:t>
              </a:r>
              <a:endParaRPr lang="cs-CZ" altLang="cs-CZ" sz="2400" dirty="0">
                <a:latin typeface="+mn-lt"/>
              </a:endParaRPr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672036" y="5764090"/>
              <a:ext cx="1290637" cy="763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400" dirty="0" err="1">
                  <a:latin typeface="+mn-lt"/>
                  <a:cs typeface="Times New Roman" panose="02020603050405020304" pitchFamily="18" charset="0"/>
                </a:rPr>
                <a:t>l</a:t>
              </a:r>
              <a:r>
                <a:rPr lang="cs-CZ" altLang="cs-CZ" sz="2400" dirty="0" err="1" smtClean="0">
                  <a:latin typeface="+mn-lt"/>
                  <a:cs typeface="Times New Roman" panose="02020603050405020304" pitchFamily="18" charset="0"/>
                </a:rPr>
                <a:t>ag</a:t>
              </a:r>
              <a:r>
                <a:rPr lang="cs-CZ" altLang="cs-CZ" sz="2400" dirty="0" smtClean="0"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cs-CZ" altLang="cs-CZ" sz="2400" dirty="0" err="1" smtClean="0">
                  <a:latin typeface="+mn-lt"/>
                  <a:cs typeface="Times New Roman" panose="02020603050405020304" pitchFamily="18" charset="0"/>
                </a:rPr>
                <a:t>time</a:t>
              </a:r>
              <a:r>
                <a:rPr lang="cs-CZ" altLang="cs-CZ" sz="2400" dirty="0" smtClean="0">
                  <a:latin typeface="+mn-lt"/>
                  <a:cs typeface="Times New Roman" panose="02020603050405020304" pitchFamily="18" charset="0"/>
                </a:rPr>
                <a:t> </a:t>
              </a:r>
              <a:endParaRPr lang="cs-CZ" altLang="cs-CZ" sz="2400" dirty="0">
                <a:latin typeface="+mn-lt"/>
              </a:endParaRPr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 flipH="1">
              <a:off x="1722437" y="5254132"/>
              <a:ext cx="1587" cy="475903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 flipH="1">
              <a:off x="909097" y="1529510"/>
              <a:ext cx="4354512" cy="1587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5404969" y="4729106"/>
              <a:ext cx="1290637" cy="763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400" dirty="0" err="1" smtClean="0">
                  <a:latin typeface="+mn-lt"/>
                  <a:cs typeface="Times New Roman" panose="02020603050405020304" pitchFamily="18" charset="0"/>
                </a:rPr>
                <a:t>Cmin</a:t>
              </a:r>
              <a:r>
                <a:rPr lang="cs-CZ" altLang="cs-CZ" sz="2400" baseline="-25000" dirty="0" err="1" smtClean="0">
                  <a:latin typeface="+mn-lt"/>
                  <a:cs typeface="Times New Roman" panose="02020603050405020304" pitchFamily="18" charset="0"/>
                </a:rPr>
                <a:t>ter</a:t>
              </a:r>
              <a:endParaRPr lang="cs-CZ" altLang="cs-CZ" sz="2400" baseline="-25000" dirty="0">
                <a:latin typeface="+mn-lt"/>
              </a:endParaRPr>
            </a:p>
          </p:txBody>
        </p:sp>
        <p:sp>
          <p:nvSpPr>
            <p:cNvPr id="16" name="Text Box 16"/>
            <p:cNvSpPr txBox="1">
              <a:spLocks noChangeArrowheads="1"/>
            </p:cNvSpPr>
            <p:nvPr/>
          </p:nvSpPr>
          <p:spPr bwMode="auto">
            <a:xfrm>
              <a:off x="5267793" y="1246214"/>
              <a:ext cx="1290637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400" dirty="0" err="1" smtClean="0">
                  <a:latin typeface="+mn-lt"/>
                  <a:cs typeface="Times New Roman" panose="02020603050405020304" pitchFamily="18" charset="0"/>
                </a:rPr>
                <a:t>Cmax</a:t>
              </a:r>
              <a:r>
                <a:rPr lang="cs-CZ" altLang="cs-CZ" sz="2400" baseline="-25000" dirty="0" err="1" smtClean="0">
                  <a:latin typeface="+mn-lt"/>
                  <a:cs typeface="Times New Roman" panose="02020603050405020304" pitchFamily="18" charset="0"/>
                </a:rPr>
                <a:t>ter</a:t>
              </a:r>
              <a:endParaRPr lang="cs-CZ" altLang="cs-CZ" sz="2400" baseline="-25000" dirty="0">
                <a:latin typeface="+mn-lt"/>
              </a:endParaRPr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 flipH="1">
              <a:off x="827088" y="5017595"/>
              <a:ext cx="4354512" cy="1588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Text Box 19"/>
            <p:cNvSpPr txBox="1">
              <a:spLocks noChangeArrowheads="1"/>
            </p:cNvSpPr>
            <p:nvPr/>
          </p:nvSpPr>
          <p:spPr bwMode="auto">
            <a:xfrm>
              <a:off x="7529513" y="5725272"/>
              <a:ext cx="1290637" cy="763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400" dirty="0">
                  <a:latin typeface="+mn-lt"/>
                  <a:cs typeface="Times New Roman" panose="02020603050405020304" pitchFamily="18" charset="0"/>
                </a:rPr>
                <a:t>T </a:t>
              </a:r>
              <a:r>
                <a:rPr lang="en-US" altLang="cs-CZ" sz="2400" dirty="0">
                  <a:latin typeface="+mn-lt"/>
                  <a:cs typeface="Times New Roman" panose="02020603050405020304" pitchFamily="18" charset="0"/>
                </a:rPr>
                <a:t>[min]</a:t>
              </a:r>
              <a:endParaRPr lang="en-US" altLang="cs-CZ" sz="2400" dirty="0">
                <a:latin typeface="+mn-lt"/>
              </a:endParaRPr>
            </a:p>
          </p:txBody>
        </p:sp>
        <p:sp>
          <p:nvSpPr>
            <p:cNvPr id="19" name="Text Box 20"/>
            <p:cNvSpPr txBox="1">
              <a:spLocks noChangeArrowheads="1"/>
            </p:cNvSpPr>
            <p:nvPr/>
          </p:nvSpPr>
          <p:spPr bwMode="auto">
            <a:xfrm>
              <a:off x="115275" y="1229852"/>
              <a:ext cx="1672756" cy="1617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vert27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cs-CZ" altLang="cs-CZ" sz="2400" dirty="0">
                  <a:latin typeface="+mn-lt"/>
                  <a:cs typeface="Times New Roman" panose="02020603050405020304" pitchFamily="18" charset="0"/>
                </a:rPr>
                <a:t>C </a:t>
              </a:r>
              <a:r>
                <a:rPr lang="en-US" altLang="cs-CZ" sz="2400" dirty="0">
                  <a:cs typeface="Times New Roman" panose="02020603050405020304" pitchFamily="18" charset="0"/>
                </a:rPr>
                <a:t>[</a:t>
              </a:r>
              <a:r>
                <a:rPr lang="en-US" altLang="cs-CZ" sz="2400" dirty="0">
                  <a:latin typeface="+mn-lt"/>
                  <a:cs typeface="Times New Roman" panose="02020603050405020304" pitchFamily="18" charset="0"/>
                </a:rPr>
                <a:t>mg/ml</a:t>
              </a:r>
              <a:r>
                <a:rPr lang="en-US" altLang="cs-CZ" sz="2400" dirty="0">
                  <a:cs typeface="Times New Roman" panose="02020603050405020304" pitchFamily="18" charset="0"/>
                </a:rPr>
                <a:t>]</a:t>
              </a:r>
              <a:endParaRPr lang="en-US" altLang="cs-CZ" sz="2400" dirty="0"/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cs-CZ" altLang="cs-CZ" sz="2400" dirty="0">
                <a:latin typeface="+mn-lt"/>
              </a:endParaRPr>
            </a:p>
          </p:txBody>
        </p:sp>
        <p:sp>
          <p:nvSpPr>
            <p:cNvPr id="20" name="AutoShape 23"/>
            <p:cNvSpPr>
              <a:spLocks/>
            </p:cNvSpPr>
            <p:nvPr/>
          </p:nvSpPr>
          <p:spPr bwMode="auto">
            <a:xfrm>
              <a:off x="6540174" y="1496063"/>
              <a:ext cx="358775" cy="3459510"/>
            </a:xfrm>
            <a:prstGeom prst="rightBrace">
              <a:avLst>
                <a:gd name="adj1" fmla="val 8528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cs-CZ" altLang="cs-CZ" sz="2400"/>
            </a:p>
          </p:txBody>
        </p:sp>
        <p:sp>
          <p:nvSpPr>
            <p:cNvPr id="21" name="Text Box 24"/>
            <p:cNvSpPr txBox="1">
              <a:spLocks noChangeArrowheads="1"/>
            </p:cNvSpPr>
            <p:nvPr/>
          </p:nvSpPr>
          <p:spPr bwMode="auto">
            <a:xfrm>
              <a:off x="6891337" y="2810319"/>
              <a:ext cx="2089944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400" dirty="0" smtClean="0">
                  <a:solidFill>
                    <a:srgbClr val="FF0000"/>
                  </a:solidFill>
                  <a:latin typeface="+mn-lt"/>
                </a:rPr>
                <a:t>TERAPEUTICKÉ ROZMEZÍ</a:t>
              </a:r>
              <a:endParaRPr lang="cs-CZ" altLang="cs-CZ" sz="2400" dirty="0">
                <a:solidFill>
                  <a:srgbClr val="FF0000"/>
                </a:solidFill>
                <a:latin typeface="+mn-lt"/>
              </a:endParaRPr>
            </a:p>
          </p:txBody>
        </p:sp>
      </p:grpSp>
      <p:sp>
        <p:nvSpPr>
          <p:cNvPr id="22" name="Obdélník 21"/>
          <p:cNvSpPr/>
          <p:nvPr/>
        </p:nvSpPr>
        <p:spPr>
          <a:xfrm>
            <a:off x="1274911" y="6285523"/>
            <a:ext cx="14561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800" dirty="0">
                <a:solidFill>
                  <a:srgbClr val="FF0000"/>
                </a:solidFill>
              </a:rPr>
              <a:t>invaze</a:t>
            </a:r>
            <a:endParaRPr lang="cs-CZ" sz="2800" dirty="0"/>
          </a:p>
        </p:txBody>
      </p:sp>
      <p:sp>
        <p:nvSpPr>
          <p:cNvPr id="23" name="Obdélník 22"/>
          <p:cNvSpPr/>
          <p:nvPr/>
        </p:nvSpPr>
        <p:spPr>
          <a:xfrm>
            <a:off x="3048397" y="6285523"/>
            <a:ext cx="15856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2800" dirty="0">
                <a:solidFill>
                  <a:srgbClr val="FF0000"/>
                </a:solidFill>
              </a:rPr>
              <a:t>eliminace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/>
              <p:cNvSpPr txBox="1"/>
              <p:nvPr/>
            </p:nvSpPr>
            <p:spPr>
              <a:xfrm>
                <a:off x="6875202" y="239460"/>
                <a:ext cx="1559145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>
                          <a:solidFill>
                            <a:srgbClr val="0066CC"/>
                          </a:solidFill>
                          <a:latin typeface="Cambria Math" panose="02040503050406030204" pitchFamily="18" charset="0"/>
                        </a:rPr>
                        <m:t>𝐅</m:t>
                      </m:r>
                      <m:r>
                        <a:rPr lang="cs-CZ" sz="2400" b="1">
                          <a:solidFill>
                            <a:srgbClr val="0066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1" i="1">
                              <a:solidFill>
                                <a:srgbClr val="0066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1">
                              <a:solidFill>
                                <a:srgbClr val="0066CC"/>
                              </a:solidFill>
                              <a:latin typeface="Cambria Math" panose="02040503050406030204" pitchFamily="18" charset="0"/>
                            </a:rPr>
                            <m:t>𝐀𝐔𝐂</m:t>
                          </m:r>
                          <m:r>
                            <a:rPr lang="cs-CZ" sz="2400" b="1">
                              <a:solidFill>
                                <a:srgbClr val="0066CC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2400" b="1" baseline="-25000">
                              <a:solidFill>
                                <a:srgbClr val="0066CC"/>
                              </a:solidFill>
                              <a:latin typeface="Cambria Math" panose="02040503050406030204" pitchFamily="18" charset="0"/>
                            </a:rPr>
                            <m:t>𝐩𝐨</m:t>
                          </m:r>
                        </m:num>
                        <m:den>
                          <m:r>
                            <a:rPr lang="cs-CZ" sz="2400" b="1">
                              <a:solidFill>
                                <a:srgbClr val="0066CC"/>
                              </a:solidFill>
                              <a:latin typeface="Cambria Math" panose="02040503050406030204" pitchFamily="18" charset="0"/>
                            </a:rPr>
                            <m:t>𝐀𝐔𝐂</m:t>
                          </m:r>
                          <m:r>
                            <a:rPr lang="cs-CZ" sz="2400" b="1">
                              <a:solidFill>
                                <a:srgbClr val="0066CC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2400" b="1" baseline="-25000">
                              <a:solidFill>
                                <a:srgbClr val="0066CC"/>
                              </a:solidFill>
                              <a:latin typeface="Cambria Math" panose="02040503050406030204" pitchFamily="18" charset="0"/>
                            </a:rPr>
                            <m:t>𝐢𝐯</m:t>
                          </m:r>
                        </m:den>
                      </m:f>
                    </m:oMath>
                  </m:oMathPara>
                </a14:m>
                <a:endParaRPr lang="cs-CZ" sz="2400" b="1" dirty="0">
                  <a:solidFill>
                    <a:srgbClr val="0066CC"/>
                  </a:solidFill>
                </a:endParaRPr>
              </a:p>
            </p:txBody>
          </p:sp>
        </mc:Choice>
        <mc:Fallback xmlns=""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5202" y="239460"/>
                <a:ext cx="1559145" cy="693908"/>
              </a:xfrm>
              <a:prstGeom prst="rect">
                <a:avLst/>
              </a:prstGeom>
              <a:blipFill>
                <a:blip r:embed="rId2"/>
                <a:stretch>
                  <a:fillRect b="-964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/>
              <p:cNvSpPr txBox="1"/>
              <p:nvPr/>
            </p:nvSpPr>
            <p:spPr>
              <a:xfrm>
                <a:off x="9291246" y="365125"/>
                <a:ext cx="1432508" cy="6914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0" smtClean="0">
                          <a:solidFill>
                            <a:srgbClr val="0066CC"/>
                          </a:solidFill>
                          <a:latin typeface="Cambria Math" panose="02040503050406030204" pitchFamily="18" charset="0"/>
                        </a:rPr>
                        <m:t>𝐕𝐝</m:t>
                      </m:r>
                      <m:r>
                        <a:rPr lang="cs-CZ" sz="2400" b="1">
                          <a:solidFill>
                            <a:srgbClr val="0066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1" i="1">
                              <a:solidFill>
                                <a:srgbClr val="0066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1" i="0" smtClean="0">
                              <a:solidFill>
                                <a:srgbClr val="0066CC"/>
                              </a:solidFill>
                              <a:latin typeface="Cambria Math" panose="02040503050406030204" pitchFamily="18" charset="0"/>
                            </a:rPr>
                            <m:t>𝐃</m:t>
                          </m:r>
                          <m:r>
                            <a:rPr lang="cs-CZ" sz="2400" b="1" i="0" smtClean="0">
                              <a:solidFill>
                                <a:srgbClr val="0066CC"/>
                              </a:solidFill>
                              <a:latin typeface="Cambria Math" panose="02040503050406030204" pitchFamily="18" charset="0"/>
                            </a:rPr>
                            <m:t> . </m:t>
                          </m:r>
                          <m:r>
                            <a:rPr lang="cs-CZ" sz="2400" b="1" i="0" smtClean="0">
                              <a:solidFill>
                                <a:srgbClr val="0066CC"/>
                              </a:solidFill>
                              <a:latin typeface="Cambria Math" panose="02040503050406030204" pitchFamily="18" charset="0"/>
                            </a:rPr>
                            <m:t>𝐅</m:t>
                          </m:r>
                        </m:num>
                        <m:den>
                          <m:r>
                            <a:rPr lang="cs-CZ" sz="2400" b="1" i="0" smtClean="0">
                              <a:solidFill>
                                <a:srgbClr val="0066CC"/>
                              </a:solidFill>
                              <a:latin typeface="Cambria Math" panose="02040503050406030204" pitchFamily="18" charset="0"/>
                            </a:rPr>
                            <m:t>𝐂</m:t>
                          </m:r>
                          <m:r>
                            <a:rPr lang="cs-CZ" sz="2400" b="1">
                              <a:solidFill>
                                <a:srgbClr val="0066CC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2400" b="1" i="0" baseline="-25000" smtClean="0">
                              <a:solidFill>
                                <a:srgbClr val="0066CC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den>
                      </m:f>
                    </m:oMath>
                  </m:oMathPara>
                </a14:m>
                <a:endParaRPr lang="cs-CZ" sz="2400" b="1" dirty="0">
                  <a:solidFill>
                    <a:srgbClr val="0066CC"/>
                  </a:solidFill>
                </a:endParaRPr>
              </a:p>
            </p:txBody>
          </p:sp>
        </mc:Choice>
        <mc:Fallback xmlns=""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1246" y="365125"/>
                <a:ext cx="1432508" cy="691408"/>
              </a:xfrm>
              <a:prstGeom prst="rect">
                <a:avLst/>
              </a:prstGeom>
              <a:blipFill>
                <a:blip r:embed="rId3"/>
                <a:stretch>
                  <a:fillRect b="-973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080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Kontinuální podávání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ct val="50000"/>
              </a:spcBef>
            </a:pPr>
            <a:r>
              <a:rPr lang="cs-CZ" altLang="cs-CZ" b="1" dirty="0" smtClean="0">
                <a:solidFill>
                  <a:srgbClr val="CC0000"/>
                </a:solidFill>
                <a:latin typeface="Calibri" panose="020F0502020204030204" pitchFamily="34" charset="0"/>
              </a:rPr>
              <a:t>nitrožilně</a:t>
            </a:r>
            <a:r>
              <a:rPr lang="cs-CZ" altLang="cs-CZ" dirty="0" smtClean="0">
                <a:latin typeface="Calibri" panose="020F0502020204030204" pitchFamily="34" charset="0"/>
              </a:rPr>
              <a:t>, </a:t>
            </a:r>
            <a:r>
              <a:rPr lang="cs-CZ" altLang="cs-CZ" b="1" dirty="0" err="1" smtClean="0">
                <a:solidFill>
                  <a:srgbClr val="CC0000"/>
                </a:solidFill>
                <a:latin typeface="Calibri" panose="020F0502020204030204" pitchFamily="34" charset="0"/>
              </a:rPr>
              <a:t>transdermálně</a:t>
            </a:r>
            <a:r>
              <a:rPr lang="cs-CZ" altLang="cs-CZ" dirty="0" smtClean="0">
                <a:latin typeface="Calibri" panose="020F0502020204030204" pitchFamily="34" charset="0"/>
              </a:rPr>
              <a:t>, </a:t>
            </a:r>
            <a:r>
              <a:rPr lang="cs-CZ" altLang="cs-CZ" b="1" dirty="0">
                <a:solidFill>
                  <a:srgbClr val="CC0000"/>
                </a:solidFill>
                <a:latin typeface="Calibri" panose="020F0502020204030204" pitchFamily="34" charset="0"/>
              </a:rPr>
              <a:t>implantát </a:t>
            </a:r>
            <a:r>
              <a:rPr lang="cs-CZ" altLang="cs-CZ" dirty="0" smtClean="0">
                <a:latin typeface="Calibri" panose="020F0502020204030204" pitchFamily="34" charset="0"/>
              </a:rPr>
              <a:t>(</a:t>
            </a:r>
            <a:r>
              <a:rPr lang="cs-CZ" altLang="cs-CZ" dirty="0">
                <a:latin typeface="Calibri" panose="020F0502020204030204" pitchFamily="34" charset="0"/>
              </a:rPr>
              <a:t>mg/min) </a:t>
            </a:r>
          </a:p>
          <a:p>
            <a:pPr marL="457200" indent="-457200">
              <a:spcBef>
                <a:spcPct val="50000"/>
              </a:spcBef>
            </a:pPr>
            <a:r>
              <a:rPr lang="cs-CZ" altLang="cs-CZ" b="1" dirty="0" smtClean="0">
                <a:solidFill>
                  <a:srgbClr val="CC0000"/>
                </a:solidFill>
                <a:latin typeface="Calibri" panose="020F0502020204030204" pitchFamily="34" charset="0"/>
              </a:rPr>
              <a:t>ustálený stav - plato</a:t>
            </a:r>
            <a:r>
              <a:rPr lang="cs-CZ" altLang="cs-CZ" dirty="0" smtClean="0">
                <a:latin typeface="Calibri" panose="020F0502020204030204" pitchFamily="34" charset="0"/>
              </a:rPr>
              <a:t> (</a:t>
            </a:r>
            <a:r>
              <a:rPr lang="cs-CZ" altLang="cs-CZ" dirty="0" err="1" smtClean="0">
                <a:latin typeface="Calibri" panose="020F0502020204030204" pitchFamily="34" charset="0"/>
              </a:rPr>
              <a:t>Css</a:t>
            </a:r>
            <a:r>
              <a:rPr lang="cs-CZ" altLang="cs-CZ" dirty="0" smtClean="0">
                <a:latin typeface="Calibri" panose="020F0502020204030204" pitchFamily="34" charset="0"/>
              </a:rPr>
              <a:t>)- </a:t>
            </a:r>
            <a:r>
              <a:rPr lang="cs-CZ" altLang="cs-CZ" dirty="0">
                <a:latin typeface="Calibri" panose="020F0502020204030204" pitchFamily="34" charset="0"/>
              </a:rPr>
              <a:t>rychlost </a:t>
            </a:r>
            <a:r>
              <a:rPr lang="cs-CZ" altLang="cs-CZ" dirty="0" smtClean="0">
                <a:latin typeface="Calibri" panose="020F0502020204030204" pitchFamily="34" charset="0"/>
              </a:rPr>
              <a:t>eliminace se </a:t>
            </a:r>
            <a:r>
              <a:rPr lang="cs-CZ" altLang="cs-CZ" dirty="0">
                <a:latin typeface="Calibri" panose="020F0502020204030204" pitchFamily="34" charset="0"/>
              </a:rPr>
              <a:t>vyrovná rychlosti přívodu - plazmatické koncentrace se </a:t>
            </a:r>
            <a:r>
              <a:rPr lang="cs-CZ" altLang="cs-CZ" dirty="0" smtClean="0">
                <a:latin typeface="Calibri" panose="020F0502020204030204" pitchFamily="34" charset="0"/>
              </a:rPr>
              <a:t>ustálí</a:t>
            </a:r>
          </a:p>
          <a:p>
            <a:pPr marL="1887538" indent="-273050">
              <a:spcBef>
                <a:spcPct val="50000"/>
              </a:spcBef>
            </a:pPr>
            <a:r>
              <a:rPr lang="cs-CZ" altLang="cs-CZ" dirty="0">
                <a:latin typeface="Calibri" panose="020F0502020204030204" pitchFamily="34" charset="0"/>
              </a:rPr>
              <a:t>léčivo se navázalo na všechna vazebná </a:t>
            </a:r>
            <a:r>
              <a:rPr lang="cs-CZ" altLang="cs-CZ" dirty="0" smtClean="0">
                <a:latin typeface="Calibri" panose="020F0502020204030204" pitchFamily="34" charset="0"/>
              </a:rPr>
              <a:t>místa (</a:t>
            </a:r>
            <a:r>
              <a:rPr lang="cs-CZ" altLang="cs-CZ" dirty="0">
                <a:latin typeface="Calibri" panose="020F0502020204030204" pitchFamily="34" charset="0"/>
              </a:rPr>
              <a:t>tj. ukončena distribuce) </a:t>
            </a:r>
          </a:p>
          <a:p>
            <a:pPr marL="1887538" indent="-273050">
              <a:spcBef>
                <a:spcPct val="50000"/>
              </a:spcBef>
            </a:pPr>
            <a:r>
              <a:rPr lang="cs-CZ" altLang="cs-CZ" dirty="0">
                <a:latin typeface="Calibri" panose="020F0502020204030204" pitchFamily="34" charset="0"/>
              </a:rPr>
              <a:t>konstantní rychlost přívodu </a:t>
            </a:r>
            <a:r>
              <a:rPr lang="cs-CZ" altLang="cs-CZ" b="1" dirty="0">
                <a:solidFill>
                  <a:srgbClr val="CC0000"/>
                </a:solidFill>
                <a:latin typeface="Calibri" panose="020F0502020204030204" pitchFamily="34" charset="0"/>
              </a:rPr>
              <a:t>už pouze</a:t>
            </a:r>
            <a:r>
              <a:rPr lang="cs-CZ" altLang="cs-CZ" dirty="0">
                <a:latin typeface="Calibri" panose="020F0502020204030204" pitchFamily="34" charset="0"/>
              </a:rPr>
              <a:t> </a:t>
            </a:r>
            <a:r>
              <a:rPr lang="cs-CZ" altLang="cs-CZ" b="1" dirty="0">
                <a:solidFill>
                  <a:srgbClr val="CC0000"/>
                </a:solidFill>
                <a:latin typeface="Calibri" panose="020F0502020204030204" pitchFamily="34" charset="0"/>
              </a:rPr>
              <a:t>doplňuje množství, které je za stejný čas z organizmu vyloučeno</a:t>
            </a:r>
            <a:endParaRPr lang="cs-CZ" altLang="cs-CZ" dirty="0">
              <a:latin typeface="Calibri" panose="020F0502020204030204" pitchFamily="34" charset="0"/>
            </a:endParaRPr>
          </a:p>
          <a:p>
            <a:pPr marL="457200" indent="-457200">
              <a:spcBef>
                <a:spcPct val="5000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053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Kontinuální podávání</a:t>
            </a:r>
            <a:endParaRPr lang="cs-CZ" dirty="0"/>
          </a:p>
        </p:txBody>
      </p:sp>
      <p:pic>
        <p:nvPicPr>
          <p:cNvPr id="4" name="Picture 2" descr="infuze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001800"/>
            <a:ext cx="10515600" cy="39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ál 4"/>
          <p:cNvSpPr/>
          <p:nvPr/>
        </p:nvSpPr>
        <p:spPr>
          <a:xfrm>
            <a:off x="4066162" y="2976664"/>
            <a:ext cx="369651" cy="33074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0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515" y="4292600"/>
            <a:ext cx="7546975" cy="256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515" y="2039355"/>
            <a:ext cx="8259762" cy="251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Opakované podávání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11848"/>
            <a:ext cx="10515600" cy="1267771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  <a:buNone/>
            </a:pPr>
            <a:r>
              <a:rPr lang="cs-CZ" altLang="cs-CZ" sz="2400" b="1" dirty="0">
                <a:solidFill>
                  <a:srgbClr val="0066CC"/>
                </a:solidFill>
                <a:latin typeface="Calibri" panose="020F0502020204030204" pitchFamily="34" charset="0"/>
              </a:rPr>
              <a:t>intra-</a:t>
            </a:r>
            <a:r>
              <a:rPr lang="cs-CZ" altLang="cs-CZ" sz="2400" dirty="0">
                <a:latin typeface="Calibri" panose="020F0502020204030204" pitchFamily="34" charset="0"/>
              </a:rPr>
              <a:t> (opakované </a:t>
            </a:r>
            <a:r>
              <a:rPr lang="cs-CZ" altLang="cs-CZ" sz="2400" dirty="0" err="1">
                <a:latin typeface="Calibri" panose="020F0502020204030204" pitchFamily="34" charset="0"/>
              </a:rPr>
              <a:t>i.v</a:t>
            </a:r>
            <a:r>
              <a:rPr lang="cs-CZ" altLang="cs-CZ" sz="2400" dirty="0">
                <a:latin typeface="Calibri" panose="020F0502020204030204" pitchFamily="34" charset="0"/>
              </a:rPr>
              <a:t>. injekce) i </a:t>
            </a:r>
            <a:r>
              <a:rPr lang="cs-CZ" altLang="cs-CZ" sz="2400" b="1" dirty="0">
                <a:solidFill>
                  <a:srgbClr val="0066CC"/>
                </a:solidFill>
                <a:latin typeface="Calibri" panose="020F0502020204030204" pitchFamily="34" charset="0"/>
              </a:rPr>
              <a:t>extravaskulární</a:t>
            </a:r>
            <a:r>
              <a:rPr lang="cs-CZ" altLang="cs-CZ" sz="2400" dirty="0">
                <a:latin typeface="Calibri" panose="020F0502020204030204" pitchFamily="34" charset="0"/>
              </a:rPr>
              <a:t> (např. per os). </a:t>
            </a:r>
          </a:p>
          <a:p>
            <a:pPr>
              <a:spcBef>
                <a:spcPct val="50000"/>
              </a:spcBef>
              <a:buNone/>
            </a:pPr>
            <a:r>
              <a:rPr lang="cs-CZ" altLang="cs-CZ" sz="2400" b="1" dirty="0">
                <a:solidFill>
                  <a:srgbClr val="0066CC"/>
                </a:solidFill>
                <a:latin typeface="Calibri" panose="020F0502020204030204" pitchFamily="34" charset="0"/>
              </a:rPr>
              <a:t>		rychlost přívodu [mg/min] = Cl x </a:t>
            </a:r>
            <a:r>
              <a:rPr lang="cs-CZ" altLang="cs-CZ" sz="2400" b="1" dirty="0" err="1">
                <a:solidFill>
                  <a:srgbClr val="0066CC"/>
                </a:solidFill>
                <a:latin typeface="Calibri" panose="020F0502020204030204" pitchFamily="34" charset="0"/>
              </a:rPr>
              <a:t>Css</a:t>
            </a:r>
            <a:endParaRPr lang="cs-CZ" altLang="cs-CZ" sz="2400" b="1" dirty="0">
              <a:solidFill>
                <a:srgbClr val="0066CC"/>
              </a:solidFill>
              <a:latin typeface="Calibri" panose="020F0502020204030204" pitchFamily="34" charset="0"/>
            </a:endParaRPr>
          </a:p>
          <a:p>
            <a:pPr>
              <a:spcBef>
                <a:spcPct val="50000"/>
              </a:spcBef>
              <a:buNone/>
            </a:pPr>
            <a:endParaRPr lang="cs-CZ" altLang="cs-CZ" sz="2400" b="1" dirty="0">
              <a:solidFill>
                <a:srgbClr val="0066CC"/>
              </a:solidFill>
              <a:latin typeface="Calibri" panose="020F0502020204030204" pitchFamily="34" charset="0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7214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Opakované podávání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342900" indent="-288000">
                  <a:spcBef>
                    <a:spcPct val="50000"/>
                  </a:spcBef>
                  <a:defRPr/>
                </a:pPr>
                <a:r>
                  <a:rPr lang="cs-CZ" altLang="cs-CZ" b="1" dirty="0" smtClean="0">
                    <a:solidFill>
                      <a:srgbClr val="CC0000"/>
                    </a:solidFill>
                  </a:rPr>
                  <a:t>kumulaci</a:t>
                </a:r>
                <a:r>
                  <a:rPr lang="cs-CZ" altLang="cs-CZ" dirty="0" smtClean="0"/>
                  <a:t> / </a:t>
                </a:r>
                <a:r>
                  <a:rPr lang="cs-CZ" altLang="cs-CZ" b="1" dirty="0" smtClean="0">
                    <a:solidFill>
                      <a:srgbClr val="CC0000"/>
                    </a:solidFill>
                  </a:rPr>
                  <a:t>setrvalý stav</a:t>
                </a:r>
                <a:r>
                  <a:rPr lang="cs-CZ" altLang="cs-CZ" dirty="0" smtClean="0"/>
                  <a:t> </a:t>
                </a:r>
                <a:endParaRPr lang="cs-CZ" altLang="cs-CZ" dirty="0"/>
              </a:p>
              <a:p>
                <a:pPr marL="342900" indent="-288000">
                  <a:spcBef>
                    <a:spcPct val="50000"/>
                  </a:spcBef>
                  <a:defRPr/>
                </a:pPr>
                <a:r>
                  <a:rPr lang="cs-CZ" altLang="cs-CZ" dirty="0" smtClean="0"/>
                  <a:t>střední </a:t>
                </a:r>
                <a:r>
                  <a:rPr lang="cs-CZ" altLang="cs-CZ" dirty="0"/>
                  <a:t>koncentrace v setrvalém stavu (</a:t>
                </a:r>
                <a:r>
                  <a:rPr lang="cs-CZ" altLang="cs-CZ" b="1" dirty="0" err="1" smtClean="0">
                    <a:solidFill>
                      <a:srgbClr val="0066CC"/>
                    </a:solidFill>
                  </a:rPr>
                  <a:t>Css</a:t>
                </a:r>
                <a:r>
                  <a:rPr lang="cs-CZ" altLang="cs-CZ" b="1" baseline="-25000" dirty="0" err="1" smtClean="0">
                    <a:solidFill>
                      <a:srgbClr val="0066CC"/>
                    </a:solidFill>
                  </a:rPr>
                  <a:t>plato</a:t>
                </a:r>
                <a:r>
                  <a:rPr lang="cs-CZ" altLang="cs-CZ" dirty="0" smtClean="0"/>
                  <a:t>) - </a:t>
                </a:r>
                <a:r>
                  <a:rPr lang="cs-CZ" altLang="cs-CZ" b="1" dirty="0" smtClean="0">
                    <a:solidFill>
                      <a:srgbClr val="CC0000"/>
                    </a:solidFill>
                  </a:rPr>
                  <a:t>průměrná </a:t>
                </a:r>
                <a:r>
                  <a:rPr lang="cs-CZ" altLang="cs-CZ" b="1" dirty="0">
                    <a:solidFill>
                      <a:srgbClr val="CC0000"/>
                    </a:solidFill>
                  </a:rPr>
                  <a:t>koncentrace všech koncentrací naměřených během jednoho dávkovacího </a:t>
                </a:r>
                <a:r>
                  <a:rPr lang="cs-CZ" altLang="cs-CZ" b="1" dirty="0" smtClean="0">
                    <a:solidFill>
                      <a:srgbClr val="CC0000"/>
                    </a:solidFill>
                  </a:rPr>
                  <a:t>intervalu</a:t>
                </a:r>
              </a:p>
              <a:p>
                <a:pPr>
                  <a:spcBef>
                    <a:spcPct val="50000"/>
                  </a:spcBef>
                  <a:buNone/>
                </a:pPr>
                <a:r>
                  <a:rPr lang="cs-CZ" altLang="cs-CZ" b="1" dirty="0" smtClean="0">
                    <a:solidFill>
                      <a:srgbClr val="0066CC"/>
                    </a:solidFill>
                    <a:latin typeface="Calibri" panose="020F0502020204030204" pitchFamily="34" charset="0"/>
                  </a:rPr>
                  <a:t>Rovnice </a:t>
                </a:r>
                <a:r>
                  <a:rPr lang="cs-CZ" altLang="cs-CZ" b="1" dirty="0">
                    <a:solidFill>
                      <a:srgbClr val="0066CC"/>
                    </a:solidFill>
                    <a:latin typeface="Calibri" panose="020F0502020204030204" pitchFamily="34" charset="0"/>
                  </a:rPr>
                  <a:t>ovlivněna dvěma modifikujícími faktory:</a:t>
                </a:r>
              </a:p>
              <a:p>
                <a:pPr>
                  <a:spcBef>
                    <a:spcPct val="50000"/>
                  </a:spcBef>
                  <a:buNone/>
                </a:pPr>
                <a:r>
                  <a:rPr lang="cs-CZ" altLang="cs-CZ" b="1" dirty="0">
                    <a:solidFill>
                      <a:srgbClr val="CC0000"/>
                    </a:solidFill>
                    <a:latin typeface="Calibri" panose="020F0502020204030204" pitchFamily="34" charset="0"/>
                  </a:rPr>
                  <a:t>1) F - biologickou dostupností</a:t>
                </a:r>
                <a:r>
                  <a:rPr lang="cs-CZ" altLang="cs-CZ" dirty="0">
                    <a:latin typeface="Calibri" panose="020F0502020204030204" pitchFamily="34" charset="0"/>
                  </a:rPr>
                  <a:t> – pouze u </a:t>
                </a:r>
                <a:r>
                  <a:rPr lang="cs-CZ" altLang="cs-CZ" dirty="0" smtClean="0">
                    <a:latin typeface="Calibri" panose="020F0502020204030204" pitchFamily="34" charset="0"/>
                  </a:rPr>
                  <a:t>extravaskulárního podání</a:t>
                </a:r>
                <a:endParaRPr lang="cs-CZ" altLang="cs-CZ" dirty="0">
                  <a:latin typeface="Calibri" panose="020F0502020204030204" pitchFamily="34" charset="0"/>
                </a:endParaRPr>
              </a:p>
              <a:p>
                <a:pPr>
                  <a:spcBef>
                    <a:spcPct val="50000"/>
                  </a:spcBef>
                  <a:buNone/>
                </a:pPr>
                <a:r>
                  <a:rPr lang="cs-CZ" altLang="cs-CZ" b="1" dirty="0">
                    <a:solidFill>
                      <a:srgbClr val="CC0000"/>
                    </a:solidFill>
                    <a:latin typeface="Calibri" panose="020F0502020204030204" pitchFamily="34" charset="0"/>
                  </a:rPr>
                  <a:t>2) </a:t>
                </a:r>
                <a14:m>
                  <m:oMath xmlns:m="http://schemas.openxmlformats.org/officeDocument/2006/math">
                    <m:r>
                      <a:rPr lang="cs-CZ" b="1">
                        <a:solidFill>
                          <a:srgbClr val="CC0000"/>
                        </a:solidFill>
                        <a:latin typeface="Cambria Math"/>
                      </a:rPr>
                      <m:t>𝛕</m:t>
                    </m:r>
                  </m:oMath>
                </a14:m>
                <a:r>
                  <a:rPr lang="cs-CZ" altLang="cs-CZ" b="1" dirty="0">
                    <a:solidFill>
                      <a:srgbClr val="CC0000"/>
                    </a:solidFill>
                    <a:latin typeface="Calibri" panose="020F0502020204030204" pitchFamily="34" charset="0"/>
                  </a:rPr>
                  <a:t> -dávkovacím intervalem</a:t>
                </a:r>
                <a:r>
                  <a:rPr lang="cs-CZ" altLang="cs-CZ" dirty="0">
                    <a:latin typeface="Calibri" panose="020F0502020204030204" pitchFamily="34" charset="0"/>
                  </a:rPr>
                  <a:t> - koncentrace kolísají mezi maximální a minimální hodnotou - </a:t>
                </a:r>
                <a:r>
                  <a:rPr lang="cs-CZ" altLang="cs-CZ" b="1" dirty="0" err="1">
                    <a:solidFill>
                      <a:schemeClr val="accent6"/>
                    </a:solidFill>
                    <a:latin typeface="Calibri" panose="020F0502020204030204" pitchFamily="34" charset="0"/>
                  </a:rPr>
                  <a:t>Cmax</a:t>
                </a:r>
                <a:r>
                  <a:rPr lang="cs-CZ" altLang="cs-CZ" b="1" baseline="-25000" dirty="0" err="1">
                    <a:solidFill>
                      <a:schemeClr val="accent6"/>
                    </a:solidFill>
                    <a:latin typeface="Calibri" panose="020F0502020204030204" pitchFamily="34" charset="0"/>
                  </a:rPr>
                  <a:t>plato</a:t>
                </a:r>
                <a:r>
                  <a:rPr lang="cs-CZ" altLang="cs-CZ" dirty="0">
                    <a:latin typeface="Calibri" panose="020F0502020204030204" pitchFamily="34" charset="0"/>
                  </a:rPr>
                  <a:t> </a:t>
                </a:r>
                <a:r>
                  <a:rPr lang="cs-CZ" altLang="cs-CZ" dirty="0">
                    <a:solidFill>
                      <a:schemeClr val="accent6"/>
                    </a:solidFill>
                    <a:latin typeface="Calibri" panose="020F0502020204030204" pitchFamily="34" charset="0"/>
                  </a:rPr>
                  <a:t>a </a:t>
                </a:r>
                <a:r>
                  <a:rPr lang="cs-CZ" altLang="cs-CZ" b="1" dirty="0" err="1">
                    <a:solidFill>
                      <a:schemeClr val="accent6"/>
                    </a:solidFill>
                    <a:latin typeface="Calibri" panose="020F0502020204030204" pitchFamily="34" charset="0"/>
                  </a:rPr>
                  <a:t>Cmin</a:t>
                </a:r>
                <a:r>
                  <a:rPr lang="cs-CZ" altLang="cs-CZ" b="1" baseline="-25000" dirty="0" err="1">
                    <a:solidFill>
                      <a:schemeClr val="accent6"/>
                    </a:solidFill>
                    <a:latin typeface="Calibri" panose="020F0502020204030204" pitchFamily="34" charset="0"/>
                  </a:rPr>
                  <a:t>plato</a:t>
                </a:r>
                <a:r>
                  <a:rPr lang="cs-CZ" altLang="cs-CZ" dirty="0">
                    <a:solidFill>
                      <a:schemeClr val="accent6"/>
                    </a:solidFill>
                    <a:latin typeface="Calibri" panose="020F0502020204030204" pitchFamily="34" charset="0"/>
                  </a:rPr>
                  <a:t> </a:t>
                </a:r>
                <a:r>
                  <a:rPr lang="cs-CZ" altLang="cs-CZ" dirty="0">
                    <a:latin typeface="Calibri" panose="020F0502020204030204" pitchFamily="34" charset="0"/>
                  </a:rPr>
                  <a:t>- </a:t>
                </a:r>
                <a:r>
                  <a:rPr lang="cs-CZ" altLang="cs-CZ" b="1" dirty="0" smtClean="0">
                    <a:latin typeface="Calibri" panose="020F0502020204030204" pitchFamily="34" charset="0"/>
                  </a:rPr>
                  <a:t>fluktuace</a:t>
                </a:r>
                <a:r>
                  <a:rPr lang="cs-CZ" altLang="cs-CZ" b="1" dirty="0" smtClean="0">
                    <a:solidFill>
                      <a:srgbClr val="CC0000"/>
                    </a:solidFill>
                    <a:latin typeface="Calibri" panose="020F0502020204030204" pitchFamily="34" charset="0"/>
                  </a:rPr>
                  <a:t> </a:t>
                </a:r>
                <a:r>
                  <a:rPr lang="cs-CZ" altLang="cs-CZ" b="1" dirty="0">
                    <a:latin typeface="Calibri" panose="020F0502020204030204" pitchFamily="34" charset="0"/>
                  </a:rPr>
                  <a:t>- </a:t>
                </a:r>
                <a:r>
                  <a:rPr lang="cs-CZ" altLang="cs-CZ" b="1" dirty="0" smtClean="0">
                    <a:latin typeface="Calibri" panose="020F0502020204030204" pitchFamily="34" charset="0"/>
                  </a:rPr>
                  <a:t>přímo </a:t>
                </a:r>
                <a:r>
                  <a:rPr lang="cs-CZ" altLang="cs-CZ" b="1" dirty="0">
                    <a:latin typeface="Calibri" panose="020F0502020204030204" pitchFamily="34" charset="0"/>
                  </a:rPr>
                  <a:t>úměrné dávkovacímu intervalu</a:t>
                </a:r>
              </a:p>
              <a:p>
                <a:pPr marL="342900" indent="-288000">
                  <a:spcBef>
                    <a:spcPct val="50000"/>
                  </a:spcBef>
                  <a:defRPr/>
                </a:pPr>
                <a:endParaRPr lang="cs-CZ" altLang="cs-CZ" b="1" dirty="0">
                  <a:solidFill>
                    <a:srgbClr val="0066CC"/>
                  </a:solidFill>
                </a:endParaRP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308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6096000" y="5773647"/>
                <a:ext cx="3850951" cy="8066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800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𝐃</m:t>
                          </m:r>
                          <m:r>
                            <a:rPr lang="cs-CZ" sz="2800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. </m:t>
                          </m:r>
                          <m:r>
                            <a:rPr lang="cs-CZ" sz="2800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𝐅</m:t>
                          </m:r>
                        </m:num>
                        <m:den>
                          <m:r>
                            <a:rPr lang="cs-CZ" sz="2800" b="1" i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𝛕</m:t>
                          </m:r>
                        </m:den>
                      </m:f>
                      <m:r>
                        <a:rPr lang="cs-CZ" sz="2800" b="1" i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2800" b="1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𝐂𝐥</m:t>
                      </m:r>
                      <m:r>
                        <a:rPr lang="cs-CZ" sz="2800" b="1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. </m:t>
                      </m:r>
                      <m:r>
                        <a:rPr lang="cs-CZ" sz="2800" b="1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𝐜𝐬𝐬</m:t>
                      </m:r>
                      <m:r>
                        <a:rPr lang="cs-CZ" sz="2800" b="1" i="0" baseline="-2500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cs-CZ" sz="2800" b="1" i="0" baseline="-2500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𝐩𝐥𝐚𝐭𝐨</m:t>
                      </m:r>
                    </m:oMath>
                  </m:oMathPara>
                </a14:m>
                <a:endParaRPr lang="cs-CZ" sz="2800" b="1" baseline="-25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5773647"/>
                <a:ext cx="3850951" cy="8066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557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Opakované podávání</a:t>
            </a:r>
            <a:endParaRPr lang="cs-CZ" dirty="0"/>
          </a:p>
        </p:txBody>
      </p:sp>
      <p:pic>
        <p:nvPicPr>
          <p:cNvPr id="4" name="Picture 2" descr="narazova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5497" y="1825625"/>
            <a:ext cx="554100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543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42107" y="859727"/>
            <a:ext cx="7886700" cy="5835774"/>
          </a:xfrm>
          <a:solidFill>
            <a:schemeClr val="bg1"/>
          </a:solidFill>
        </p:spPr>
        <p:txBody>
          <a:bodyPr/>
          <a:lstStyle/>
          <a:p>
            <a:r>
              <a:rPr lang="cs-CZ" sz="2600" b="1" dirty="0" err="1"/>
              <a:t>c</a:t>
            </a:r>
            <a:r>
              <a:rPr lang="cs-CZ" sz="2600" b="1" baseline="-25000" dirty="0" err="1"/>
              <a:t>max</a:t>
            </a:r>
            <a:r>
              <a:rPr lang="cs-CZ" sz="2600" baseline="-25000" dirty="0"/>
              <a:t> </a:t>
            </a:r>
            <a:r>
              <a:rPr lang="cs-CZ" sz="2600" dirty="0"/>
              <a:t>= dosažená max. koncentrace v plazmě</a:t>
            </a:r>
            <a:endParaRPr lang="cs-CZ" sz="2600" baseline="-25000" dirty="0"/>
          </a:p>
          <a:p>
            <a:r>
              <a:rPr lang="cs-CZ" sz="2600" b="1" dirty="0" err="1"/>
              <a:t>t</a:t>
            </a:r>
            <a:r>
              <a:rPr lang="cs-CZ" sz="2600" b="1" baseline="-25000" dirty="0" err="1"/>
              <a:t>max</a:t>
            </a:r>
            <a:r>
              <a:rPr lang="cs-CZ" sz="2600" baseline="-25000" dirty="0"/>
              <a:t> </a:t>
            </a:r>
            <a:r>
              <a:rPr lang="cs-CZ" sz="2600" dirty="0"/>
              <a:t>=</a:t>
            </a:r>
            <a:r>
              <a:rPr lang="cs-CZ" sz="2600" baseline="-25000" dirty="0"/>
              <a:t> </a:t>
            </a:r>
            <a:r>
              <a:rPr lang="cs-CZ" sz="2600" dirty="0"/>
              <a:t>doba k dosažení </a:t>
            </a:r>
            <a:r>
              <a:rPr lang="cs-CZ" sz="2600" dirty="0" err="1"/>
              <a:t>c</a:t>
            </a:r>
            <a:r>
              <a:rPr lang="cs-CZ" sz="2600" baseline="-25000" dirty="0" err="1"/>
              <a:t>max</a:t>
            </a:r>
            <a:endParaRPr lang="cs-CZ" sz="2600" baseline="-25000" dirty="0"/>
          </a:p>
          <a:p>
            <a:r>
              <a:rPr lang="cs-CZ" sz="2600" b="1" dirty="0" err="1"/>
              <a:t>k</a:t>
            </a:r>
            <a:r>
              <a:rPr lang="cs-CZ" sz="2600" b="1" baseline="-25000" dirty="0" err="1"/>
              <a:t>a</a:t>
            </a:r>
            <a:r>
              <a:rPr lang="cs-CZ" sz="2600" dirty="0"/>
              <a:t> = absorpční konstanta</a:t>
            </a:r>
          </a:p>
          <a:p>
            <a:r>
              <a:rPr lang="cs-CZ" sz="2600" b="1" dirty="0"/>
              <a:t>k</a:t>
            </a:r>
            <a:r>
              <a:rPr lang="cs-CZ" sz="2600" b="1" baseline="-25000" dirty="0"/>
              <a:t>e</a:t>
            </a:r>
            <a:r>
              <a:rPr lang="cs-CZ" sz="2600" dirty="0"/>
              <a:t> = eliminační konstanta</a:t>
            </a:r>
          </a:p>
          <a:p>
            <a:pPr marL="0" indent="0">
              <a:lnSpc>
                <a:spcPct val="10000"/>
              </a:lnSpc>
              <a:buNone/>
            </a:pPr>
            <a:endParaRPr lang="cs-CZ" sz="2600" dirty="0"/>
          </a:p>
          <a:p>
            <a:r>
              <a:rPr lang="cs-CZ" sz="2600" baseline="-25000" dirty="0"/>
              <a:t> </a:t>
            </a:r>
            <a:r>
              <a:rPr lang="cs-CZ" sz="2600" b="1" dirty="0"/>
              <a:t>t</a:t>
            </a:r>
            <a:r>
              <a:rPr lang="cs-CZ" sz="2600" b="1" baseline="-25000" dirty="0"/>
              <a:t>1/2</a:t>
            </a:r>
            <a:r>
              <a:rPr lang="cs-CZ" sz="2600" dirty="0"/>
              <a:t> = biologický poločas</a:t>
            </a:r>
            <a:endParaRPr lang="cs-CZ" sz="2600" baseline="-25000" dirty="0"/>
          </a:p>
          <a:p>
            <a:pPr>
              <a:lnSpc>
                <a:spcPct val="10000"/>
              </a:lnSpc>
            </a:pPr>
            <a:endParaRPr lang="cs-CZ" sz="2600" baseline="-25000" dirty="0"/>
          </a:p>
          <a:p>
            <a:pPr>
              <a:lnSpc>
                <a:spcPct val="10000"/>
              </a:lnSpc>
            </a:pPr>
            <a:endParaRPr lang="cs-CZ" sz="2600" dirty="0"/>
          </a:p>
          <a:p>
            <a:pPr>
              <a:lnSpc>
                <a:spcPct val="10000"/>
              </a:lnSpc>
            </a:pPr>
            <a:r>
              <a:rPr lang="cs-CZ" sz="2600" b="1" dirty="0" err="1"/>
              <a:t>Vd</a:t>
            </a:r>
            <a:r>
              <a:rPr lang="cs-CZ" sz="2600" dirty="0"/>
              <a:t> = distribuční objem</a:t>
            </a:r>
          </a:p>
          <a:p>
            <a:pPr>
              <a:lnSpc>
                <a:spcPct val="10000"/>
              </a:lnSpc>
            </a:pPr>
            <a:endParaRPr lang="cs-CZ" sz="2600" baseline="-25000" dirty="0"/>
          </a:p>
          <a:p>
            <a:pPr>
              <a:lnSpc>
                <a:spcPct val="10000"/>
              </a:lnSpc>
            </a:pPr>
            <a:endParaRPr lang="cs-CZ" sz="2600" dirty="0"/>
          </a:p>
          <a:p>
            <a:pPr>
              <a:lnSpc>
                <a:spcPct val="10000"/>
              </a:lnSpc>
            </a:pPr>
            <a:r>
              <a:rPr lang="cs-CZ" sz="2600" b="1" dirty="0"/>
              <a:t>Cl</a:t>
            </a:r>
            <a:r>
              <a:rPr lang="cs-CZ" sz="2600" dirty="0"/>
              <a:t> = </a:t>
            </a:r>
            <a:r>
              <a:rPr lang="cs-CZ" sz="2600" dirty="0" err="1"/>
              <a:t>clearance</a:t>
            </a:r>
            <a:endParaRPr lang="cs-CZ" sz="2600" dirty="0"/>
          </a:p>
          <a:p>
            <a:pPr>
              <a:lnSpc>
                <a:spcPct val="10000"/>
              </a:lnSpc>
            </a:pPr>
            <a:endParaRPr lang="cs-CZ" sz="2600" dirty="0"/>
          </a:p>
          <a:p>
            <a:pPr>
              <a:lnSpc>
                <a:spcPct val="10000"/>
              </a:lnSpc>
            </a:pPr>
            <a:endParaRPr lang="cs-CZ" sz="2600" dirty="0"/>
          </a:p>
          <a:p>
            <a:pPr>
              <a:lnSpc>
                <a:spcPct val="10000"/>
              </a:lnSpc>
            </a:pPr>
            <a:endParaRPr lang="cs-CZ" sz="2600" dirty="0"/>
          </a:p>
          <a:p>
            <a:pPr>
              <a:lnSpc>
                <a:spcPct val="10000"/>
              </a:lnSpc>
            </a:pPr>
            <a:endParaRPr lang="cs-CZ" sz="2600" dirty="0"/>
          </a:p>
          <a:p>
            <a:pPr>
              <a:lnSpc>
                <a:spcPct val="10000"/>
              </a:lnSpc>
            </a:pPr>
            <a:endParaRPr lang="cs-CZ" sz="2600" dirty="0"/>
          </a:p>
          <a:p>
            <a:pPr>
              <a:lnSpc>
                <a:spcPct val="10000"/>
              </a:lnSpc>
            </a:pPr>
            <a:endParaRPr lang="cs-CZ" sz="2600" dirty="0"/>
          </a:p>
          <a:p>
            <a:pPr>
              <a:lnSpc>
                <a:spcPct val="10000"/>
              </a:lnSpc>
            </a:pPr>
            <a:r>
              <a:rPr lang="cs-CZ" sz="2600" b="1" dirty="0"/>
              <a:t>AUC</a:t>
            </a:r>
            <a:r>
              <a:rPr lang="cs-CZ" sz="2600" dirty="0"/>
              <a:t> = plocha pod křivkou </a:t>
            </a:r>
          </a:p>
          <a:p>
            <a:pPr marL="0" indent="0">
              <a:buNone/>
            </a:pPr>
            <a:endParaRPr lang="cs-CZ" baseline="-25000" dirty="0" smtClean="0"/>
          </a:p>
        </p:txBody>
      </p:sp>
      <p:grpSp>
        <p:nvGrpSpPr>
          <p:cNvPr id="12" name="Skupina 11"/>
          <p:cNvGrpSpPr/>
          <p:nvPr/>
        </p:nvGrpSpPr>
        <p:grpSpPr>
          <a:xfrm>
            <a:off x="2980551" y="2294901"/>
            <a:ext cx="6449263" cy="3967575"/>
            <a:chOff x="1347368" y="2103831"/>
            <a:chExt cx="6449263" cy="396757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ovéPole 3"/>
                <p:cNvSpPr txBox="1"/>
                <p:nvPr/>
              </p:nvSpPr>
              <p:spPr>
                <a:xfrm>
                  <a:off x="4690807" y="2103831"/>
                  <a:ext cx="2304798" cy="44929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cs-CZ" sz="2000" b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𝐤</m:t>
                      </m:r>
                      <m:r>
                        <a:rPr lang="cs-CZ" sz="2000" b="1" baseline="-2500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𝐞</m:t>
                      </m:r>
                      <m:r>
                        <a:rPr lang="cs-CZ" sz="2000" b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0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cs-CZ" sz="20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cs-CZ" sz="2000" b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𝐥𝐧</m:t>
                              </m:r>
                            </m:fName>
                            <m:e>
                              <m:r>
                                <a:rPr lang="cs-CZ" sz="2000" b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𝐜</m:t>
                              </m:r>
                              <m:r>
                                <a:rPr lang="cs-CZ" sz="2000" b="1" baseline="-2500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cs-CZ" sz="2000" b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 −</m:t>
                              </m:r>
                              <m:func>
                                <m:funcPr>
                                  <m:ctrlPr>
                                    <a:rPr lang="cs-CZ" sz="2000" b="1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cs-CZ" sz="2000" b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𝐥𝐧</m:t>
                                  </m:r>
                                </m:fName>
                                <m:e>
                                  <m:r>
                                    <a:rPr lang="cs-CZ" sz="2000" b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𝐜</m:t>
                                  </m:r>
                                  <m:r>
                                    <a:rPr lang="cs-CZ" sz="2000" b="1" baseline="-2500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e>
                              </m:func>
                            </m:e>
                          </m:func>
                        </m:num>
                        <m:den>
                          <m:r>
                            <a:rPr lang="cs-CZ" sz="2000" b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𝐭</m:t>
                          </m:r>
                          <m:r>
                            <a:rPr lang="cs-CZ" sz="2000" b="1" baseline="-2500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cs-CZ" sz="2000" b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cs-CZ" sz="2000" b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𝐭𝟏</m:t>
                          </m:r>
                        </m:den>
                      </m:f>
                    </m:oMath>
                  </a14:m>
                  <a:r>
                    <a:rPr lang="cs-CZ" sz="2000" b="1" dirty="0">
                      <a:solidFill>
                        <a:srgbClr val="0070C0"/>
                      </a:solidFill>
                    </a:rPr>
                    <a:t>   </a:t>
                  </a:r>
                  <a14:m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cs-CZ" sz="20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cs-CZ" sz="2000" b="1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000" b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𝐡</m:t>
                              </m:r>
                            </m:e>
                            <m:sup>
                              <m:r>
                                <a:rPr lang="cs-CZ" sz="2000" b="1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cs-CZ" sz="2000" b="1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p>
                          </m:sSup>
                        </m:e>
                      </m:d>
                    </m:oMath>
                  </a14:m>
                  <a:endParaRPr lang="cs-CZ" sz="2000" b="1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4" name="TextovéPole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90807" y="2103831"/>
                  <a:ext cx="2304798" cy="449290"/>
                </a:xfrm>
                <a:prstGeom prst="rect">
                  <a:avLst/>
                </a:prstGeom>
                <a:blipFill rotWithShape="0">
                  <a:blip r:embed="rId4" cstate="print"/>
                  <a:stretch>
                    <a:fillRect b="-12162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ovéPole 4"/>
                <p:cNvSpPr txBox="1"/>
                <p:nvPr/>
              </p:nvSpPr>
              <p:spPr>
                <a:xfrm>
                  <a:off x="4175793" y="2691979"/>
                  <a:ext cx="3108226" cy="52552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b="1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𝐭</m:t>
                            </m:r>
                          </m:e>
                          <m:sub>
                            <m:r>
                              <a:rPr lang="cs-CZ" b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cs-CZ" b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cs-CZ" b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cs-CZ" b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cs-CZ" b="1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cs-CZ" b="1" i="1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cs-CZ" b="1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𝐥𝐧</m:t>
                                </m:r>
                              </m:fName>
                              <m:e>
                                <m:r>
                                  <a:rPr lang="cs-CZ" b="1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e>
                            </m:func>
                          </m:num>
                          <m:den>
                            <m:r>
                              <a:rPr lang="cs-CZ" b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𝐤</m:t>
                            </m:r>
                            <m:r>
                              <a:rPr lang="cs-CZ" b="1" baseline="-2500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𝐞</m:t>
                            </m:r>
                          </m:den>
                        </m:f>
                        <m:r>
                          <a:rPr lang="cs-CZ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cs-CZ" b="1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𝟎</m:t>
                            </m:r>
                            <m:r>
                              <a:rPr lang="cs-CZ" b="1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cs-CZ" b="1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𝟕</m:t>
                            </m:r>
                          </m:num>
                          <m:den>
                            <m:r>
                              <a:rPr lang="cs-CZ" b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𝐤</m:t>
                            </m:r>
                            <m:r>
                              <a:rPr lang="cs-CZ" b="1" baseline="-2500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𝐞</m:t>
                            </m:r>
                          </m:den>
                        </m:f>
                        <m:r>
                          <a:rPr lang="cs-CZ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cs-CZ" b="1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𝐡</m:t>
                            </m:r>
                          </m:e>
                        </m:d>
                      </m:oMath>
                    </m:oMathPara>
                  </a14:m>
                  <a:endParaRPr lang="cs-CZ" b="1" dirty="0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5" name="TextovéPole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75793" y="2691979"/>
                  <a:ext cx="3108226" cy="525528"/>
                </a:xfrm>
                <a:prstGeom prst="rect">
                  <a:avLst/>
                </a:prstGeom>
                <a:blipFill rotWithShape="0">
                  <a:blip r:embed="rId5" cstate="print"/>
                  <a:stretch>
                    <a:fillRect b="-9302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ovéPole 6"/>
                <p:cNvSpPr txBox="1"/>
                <p:nvPr/>
              </p:nvSpPr>
              <p:spPr>
                <a:xfrm>
                  <a:off x="4418809" y="3327243"/>
                  <a:ext cx="2665473" cy="51860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b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𝐕𝐝</m:t>
                        </m:r>
                        <m:r>
                          <a:rPr lang="cs-CZ" b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cs-CZ" b="1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𝐃</m:t>
                            </m:r>
                            <m:r>
                              <a:rPr lang="cs-CZ" b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 . </m:t>
                            </m:r>
                            <m:r>
                              <a:rPr lang="cs-CZ" b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𝐅</m:t>
                            </m:r>
                          </m:num>
                          <m:den>
                            <m:r>
                              <a:rPr lang="cs-CZ" b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𝐂</m:t>
                            </m:r>
                            <m:r>
                              <a:rPr lang="cs-CZ" b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cs-CZ" b="1" baseline="-2500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den>
                        </m:f>
                        <m:r>
                          <a:rPr lang="cs-CZ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 </m:t>
                        </m:r>
                        <m:f>
                          <m:fPr>
                            <m:ctrlPr>
                              <a:rPr lang="cs-CZ" b="1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𝐅</m:t>
                            </m:r>
                            <m:r>
                              <a:rPr lang="cs-CZ" b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cs-CZ" b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𝐃</m:t>
                            </m:r>
                          </m:num>
                          <m:den>
                            <m:r>
                              <a:rPr lang="cs-CZ" b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𝐀𝐔𝐂</m:t>
                            </m:r>
                            <m:r>
                              <a:rPr lang="cs-CZ" b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. </m:t>
                            </m:r>
                            <m:r>
                              <a:rPr lang="cs-CZ" b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𝐤𝐞</m:t>
                            </m:r>
                          </m:den>
                        </m:f>
                        <m:r>
                          <a:rPr lang="cs-CZ" b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cs-CZ" b="1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𝐥</m:t>
                            </m:r>
                          </m:e>
                        </m:d>
                      </m:oMath>
                    </m:oMathPara>
                  </a14:m>
                  <a:endParaRPr lang="cs-CZ" b="1" dirty="0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7" name="TextovéPole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18809" y="3327243"/>
                  <a:ext cx="2665473" cy="518604"/>
                </a:xfrm>
                <a:prstGeom prst="rect">
                  <a:avLst/>
                </a:prstGeom>
                <a:blipFill>
                  <a:blip r:embed="rId6"/>
                  <a:stretch>
                    <a:fillRect b="-9412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ovéPole 7"/>
                <p:cNvSpPr txBox="1"/>
                <p:nvPr/>
              </p:nvSpPr>
              <p:spPr>
                <a:xfrm>
                  <a:off x="1347368" y="4361793"/>
                  <a:ext cx="6449263" cy="443135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cs-CZ" sz="2000" b="1" dirty="0">
                      <a:solidFill>
                        <a:srgbClr val="0070C0"/>
                      </a:solidFill>
                    </a:rPr>
                    <a:t>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cs-CZ" sz="20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𝐂𝐥</m:t>
                          </m:r>
                        </m:e>
                        <m:sub>
                          <m:r>
                            <a:rPr lang="cs-CZ" sz="2000" b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𝐓𝐎𝐓</m:t>
                          </m:r>
                        </m:sub>
                      </m:sSub>
                    </m:oMath>
                  </a14:m>
                  <a:r>
                    <a:rPr lang="cs-CZ" sz="2000" b="1" dirty="0">
                      <a:solidFill>
                        <a:srgbClr val="0070C0"/>
                      </a:solidFill>
                    </a:rPr>
                    <a:t> </a:t>
                  </a:r>
                  <a14:m>
                    <m:oMath xmlns:m="http://schemas.openxmlformats.org/officeDocument/2006/math">
                      <m:r>
                        <a:rPr lang="cs-CZ" sz="2000" b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0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𝐃</m:t>
                          </m:r>
                        </m:num>
                        <m:den>
                          <m:r>
                            <a:rPr lang="cs-CZ" sz="2000" b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𝐀𝐔𝐂</m:t>
                          </m:r>
                        </m:den>
                      </m:f>
                      <m:r>
                        <a:rPr lang="cs-CZ" sz="2000" b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2000" b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𝐤𝐞</m:t>
                      </m:r>
                      <m:r>
                        <a:rPr lang="cs-CZ" sz="2000" b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. </m:t>
                      </m:r>
                      <m:r>
                        <a:rPr lang="cs-CZ" sz="2000" b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𝐕𝐝</m:t>
                      </m:r>
                      <m:r>
                        <a:rPr lang="cs-CZ" sz="2000" b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0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𝐂𝐥</m:t>
                          </m:r>
                        </m:e>
                        <m:sub>
                          <m:r>
                            <a:rPr lang="cs-CZ" sz="2000" b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𝐑𝐄𝐍</m:t>
                          </m:r>
                        </m:sub>
                      </m:sSub>
                      <m:r>
                        <a:rPr lang="cs-CZ" sz="2000" b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sz="20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𝐂𝐥</m:t>
                          </m:r>
                        </m:e>
                        <m:sub>
                          <m:r>
                            <a:rPr lang="cs-CZ" sz="2000" b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𝐇𝐄𝐏</m:t>
                          </m:r>
                        </m:sub>
                      </m:sSub>
                      <m:r>
                        <a:rPr lang="cs-CZ" sz="2000" b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+</m:t>
                      </m:r>
                      <m:sSub>
                        <m:sSubPr>
                          <m:ctrlPr>
                            <a:rPr lang="cs-CZ" sz="20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𝐂𝐥</m:t>
                          </m:r>
                        </m:e>
                        <m:sub>
                          <m:r>
                            <a:rPr lang="cs-CZ" sz="2000" b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𝐏𝐔𝐋</m:t>
                          </m:r>
                          <m:r>
                            <a:rPr lang="cs-CZ" sz="2000" b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cs-CZ" sz="2000" b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…</m:t>
                      </m:r>
                      <m:d>
                        <m:dPr>
                          <m:begChr m:val="["/>
                          <m:endChr m:val="]"/>
                          <m:ctrlPr>
                            <a:rPr lang="cs-CZ" sz="20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000" b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𝐥</m:t>
                          </m:r>
                          <m:r>
                            <a:rPr lang="cs-CZ" sz="2000" b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sSup>
                            <m:sSupPr>
                              <m:ctrlPr>
                                <a:rPr lang="cs-CZ" sz="2000" b="1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000" b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𝐡</m:t>
                              </m:r>
                            </m:e>
                            <m:sup>
                              <m:r>
                                <a:rPr lang="cs-CZ" sz="2000" b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cs-CZ" sz="2000" b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p>
                          </m:sSup>
                        </m:e>
                      </m:d>
                    </m:oMath>
                  </a14:m>
                  <a:endParaRPr lang="cs-CZ" sz="2000" b="1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8" name="TextovéPole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47368" y="4361793"/>
                  <a:ext cx="6449263" cy="443135"/>
                </a:xfrm>
                <a:prstGeom prst="rect">
                  <a:avLst/>
                </a:prstGeom>
                <a:blipFill rotWithShape="0">
                  <a:blip r:embed="rId7" cstate="print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ovéPole 8"/>
                <p:cNvSpPr txBox="1"/>
                <p:nvPr/>
              </p:nvSpPr>
              <p:spPr>
                <a:xfrm>
                  <a:off x="1347368" y="5590312"/>
                  <a:ext cx="5649685" cy="48109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cs-CZ" b="1" dirty="0">
                      <a:solidFill>
                        <a:srgbClr val="0070C0"/>
                      </a:solidFill>
                    </a:rPr>
                    <a:t> </a:t>
                  </a:r>
                  <a14:m>
                    <m:oMath xmlns:m="http://schemas.openxmlformats.org/officeDocument/2006/math">
                      <m:r>
                        <a:rPr lang="cs-CZ" sz="2000" b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𝐀𝐔𝐂</m:t>
                      </m:r>
                    </m:oMath>
                  </a14:m>
                  <a:r>
                    <a:rPr lang="cs-CZ" sz="2000" b="1" dirty="0">
                      <a:solidFill>
                        <a:srgbClr val="0070C0"/>
                      </a:solidFill>
                    </a:rPr>
                    <a:t> </a:t>
                  </a:r>
                  <a14:m>
                    <m:oMath xmlns:m="http://schemas.openxmlformats.org/officeDocument/2006/math">
                      <m:r>
                        <a:rPr lang="cs-CZ" sz="2000" b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0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𝐃</m:t>
                          </m:r>
                        </m:num>
                        <m:den>
                          <m:r>
                            <a:rPr lang="cs-CZ" sz="2000" b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𝐂𝐥</m:t>
                          </m:r>
                        </m:den>
                      </m:f>
                      <m:r>
                        <a:rPr lang="cs-CZ" sz="2000" b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0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𝐜</m:t>
                          </m:r>
                          <m:r>
                            <a:rPr lang="cs-CZ" sz="2000" b="1" baseline="-2500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𝐨</m:t>
                          </m:r>
                        </m:num>
                        <m:den>
                          <m:sSub>
                            <m:sSubPr>
                              <m:ctrlPr>
                                <a:rPr lang="cs-CZ" sz="20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b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𝐤</m:t>
                              </m:r>
                            </m:e>
                            <m:sub>
                              <m:r>
                                <a:rPr lang="cs-CZ" sz="2000" b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𝐞</m:t>
                              </m:r>
                            </m:sub>
                          </m:sSub>
                        </m:den>
                      </m:f>
                      <m:r>
                        <a:rPr lang="cs-CZ" sz="20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0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𝐃</m:t>
                          </m:r>
                        </m:num>
                        <m:den>
                          <m:sSub>
                            <m:sSubPr>
                              <m:ctrlPr>
                                <a:rPr lang="cs-CZ" sz="20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b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𝐤</m:t>
                              </m:r>
                            </m:e>
                            <m:sub>
                              <m:r>
                                <a:rPr lang="cs-CZ" sz="2000" b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𝐞</m:t>
                              </m:r>
                            </m:sub>
                          </m:sSub>
                          <m:r>
                            <a:rPr lang="cs-CZ" sz="2000" b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. </m:t>
                          </m:r>
                          <m:r>
                            <a:rPr lang="cs-CZ" sz="2000" b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𝐕𝐝</m:t>
                          </m:r>
                        </m:den>
                      </m:f>
                      <m:r>
                        <a:rPr lang="cs-CZ" sz="2000" b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d>
                        <m:dPr>
                          <m:begChr m:val="["/>
                          <m:endChr m:val="]"/>
                          <m:ctrlPr>
                            <a:rPr lang="cs-CZ" sz="20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000" b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𝐦𝐠</m:t>
                          </m:r>
                          <m:r>
                            <a:rPr lang="cs-CZ" sz="2000" b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. </m:t>
                          </m:r>
                          <m:sSup>
                            <m:sSupPr>
                              <m:ctrlPr>
                                <a:rPr lang="cs-CZ" sz="20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000" b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𝐥</m:t>
                              </m:r>
                            </m:e>
                            <m:sup>
                              <m:r>
                                <a:rPr lang="cs-CZ" sz="2000" b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cs-CZ" sz="2000" b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cs-CZ" sz="2000" b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sup>
                          </m:sSup>
                          <m:r>
                            <a:rPr lang="cs-CZ" sz="2000" b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 </m:t>
                          </m:r>
                          <m:r>
                            <a:rPr lang="cs-CZ" sz="2000" b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𝐡</m:t>
                          </m:r>
                        </m:e>
                      </m:d>
                    </m:oMath>
                  </a14:m>
                  <a:endParaRPr lang="cs-CZ" b="1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9" name="TextovéPole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47368" y="5590312"/>
                  <a:ext cx="5649685" cy="481094"/>
                </a:xfrm>
                <a:prstGeom prst="rect">
                  <a:avLst/>
                </a:prstGeom>
                <a:blipFill rotWithShape="0">
                  <a:blip r:embed="rId8" cstate="print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1468556" y="53119"/>
            <a:ext cx="9215438" cy="692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cs-CZ" sz="3200" b="1">
                <a:solidFill>
                  <a:srgbClr val="339933"/>
                </a:solidFill>
                <a:latin typeface="Calibri" panose="020F0502020204030204" pitchFamily="34" charset="0"/>
                <a:ea typeface="+mn-ea"/>
                <a:cs typeface="+mn-cs"/>
              </a:rPr>
              <a:t>Základní farmakokinetické </a:t>
            </a:r>
            <a:r>
              <a:rPr lang="cs-CZ" sz="3200" b="1" dirty="0">
                <a:solidFill>
                  <a:srgbClr val="339933"/>
                </a:solidFill>
                <a:latin typeface="Calibri" panose="020F0502020204030204" pitchFamily="34" charset="0"/>
                <a:ea typeface="+mn-ea"/>
                <a:cs typeface="+mn-cs"/>
              </a:rPr>
              <a:t>parametry (+ výpočty)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3099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Farmakoterapie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= </a:t>
            </a:r>
            <a:r>
              <a:rPr lang="cs-CZ" dirty="0"/>
              <a:t>použití léčiv pro prevenci, terapii (léčení) nebo diagnostiku nemocí.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797803" y="3006671"/>
            <a:ext cx="1177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kauzální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794143" y="3006671"/>
            <a:ext cx="1301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substituční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446576" y="3006671"/>
            <a:ext cx="1921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symptomatická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130658" y="4773478"/>
            <a:ext cx="2030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patogenetická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7144719" y="4773478"/>
            <a:ext cx="1782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placebo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8757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Farmakologie ≠ farmacie 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>
                <a:cs typeface="Arial" charset="0"/>
              </a:rPr>
              <a:t>Farmacie =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lékárnictví</a:t>
            </a:r>
            <a:r>
              <a:rPr lang="cs-CZ" dirty="0">
                <a:cs typeface="Arial" charset="0"/>
              </a:rPr>
              <a:t>: zdravotnický obor zabývající se </a:t>
            </a:r>
            <a:r>
              <a:rPr lang="cs-CZ" dirty="0">
                <a:cs typeface="Arial" pitchFamily="34" charset="0"/>
              </a:rPr>
              <a:t>výzkumem, výrobou, distribucí, skladováním, kontrolou a výdejem léčiv vč. poradenství pacientům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>
                <a:cs typeface="Arial" pitchFamily="34" charset="0"/>
              </a:rPr>
              <a:t>Farmaceutické vědy: </a:t>
            </a:r>
            <a:r>
              <a:rPr lang="cs-CZ" b="1" i="1" dirty="0">
                <a:cs typeface="Arial" pitchFamily="34" charset="0"/>
              </a:rPr>
              <a:t>farmakologie</a:t>
            </a:r>
            <a:r>
              <a:rPr lang="cs-CZ" dirty="0">
                <a:cs typeface="Arial" pitchFamily="34" charset="0"/>
              </a:rPr>
              <a:t>, farmakognozie, farmaceutická chemie, analýza a kontrola léčiv, farmaceutická technologie, sociální farmacie a lékárenství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074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404813"/>
            <a:ext cx="8229600" cy="1066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Dvě větve farmakologie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327026" y="1384300"/>
            <a:ext cx="8435975" cy="5329238"/>
          </a:xfrm>
        </p:spPr>
        <p:txBody>
          <a:bodyPr>
            <a:noAutofit/>
          </a:bodyPr>
          <a:lstStyle/>
          <a:p>
            <a:pPr marL="109728" indent="0">
              <a:buClr>
                <a:schemeClr val="accent3"/>
              </a:buClr>
              <a:buNone/>
              <a:defRPr/>
            </a:pPr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Farmakodynamika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dynamos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řec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 síla)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Studuje 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mechanismy účinku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jednotlivých látek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400" i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„Co dělá léčivo s organismem?“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Z mechanismu účinku 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můžeme odvodit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farmakologické účinky na makroúrovni, indikace a kontraindikace, nežádoucí účinky a např. i některé interakce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endParaRPr lang="cs-CZ" sz="1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Clr>
                <a:schemeClr val="accent3"/>
              </a:buClr>
              <a:buNone/>
              <a:defRPr/>
            </a:pPr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Farmakokinetika	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kinein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řec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 pohybovat)</a:t>
            </a:r>
          </a:p>
          <a:p>
            <a:pPr marL="365760" indent="-256032">
              <a:spcBef>
                <a:spcPct val="0"/>
              </a:spcBef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Studuje 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osud léčiva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 organizmu = absorpci, distribuci, biotransformaci a exkreci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65760" indent="-256032">
              <a:spcBef>
                <a:spcPct val="0"/>
              </a:spcBef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400" i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„Co dělá organismus s léčivem?“</a:t>
            </a:r>
          </a:p>
          <a:p>
            <a:pPr marL="365760" indent="-256032">
              <a:spcBef>
                <a:spcPct val="0"/>
              </a:spcBef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Ze znalostí farmakokinetiky 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můžeme odvodit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praktické důsledky chování látky v organismu, např. správný způsob její aplikace, dávkování, některé interakce apod.</a:t>
            </a:r>
          </a:p>
        </p:txBody>
      </p:sp>
    </p:spTree>
    <p:extLst>
      <p:ext uri="{BB962C8B-B14F-4D97-AF65-F5344CB8AC3E}">
        <p14:creationId xmlns:p14="http://schemas.microsoft.com/office/powerpoint/2010/main" val="381972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Farmakoekonomika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Porovnání nákladů a přínosů farmakoterapie</a:t>
            </a:r>
          </a:p>
        </p:txBody>
      </p:sp>
    </p:spTree>
    <p:extLst>
      <p:ext uri="{BB962C8B-B14F-4D97-AF65-F5344CB8AC3E}">
        <p14:creationId xmlns:p14="http://schemas.microsoft.com/office/powerpoint/2010/main" val="40626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Farmakovigilance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6593732" cy="4351338"/>
          </a:xfrm>
        </p:spPr>
        <p:txBody>
          <a:bodyPr/>
          <a:lstStyle/>
          <a:p>
            <a:r>
              <a:rPr lang="cs-CZ" b="1" dirty="0"/>
              <a:t>dozor nad léčivými přípravky a jejich </a:t>
            </a:r>
            <a:r>
              <a:rPr lang="cs-CZ" b="1" dirty="0" smtClean="0"/>
              <a:t>užíváním</a:t>
            </a:r>
          </a:p>
          <a:p>
            <a:r>
              <a:rPr lang="cs-CZ" b="1" dirty="0"/>
              <a:t>zhodnocení poměru mezi riziky a přínosy léčivého </a:t>
            </a:r>
            <a:r>
              <a:rPr lang="cs-CZ" b="1" dirty="0" smtClean="0"/>
              <a:t>přípravku</a:t>
            </a:r>
          </a:p>
          <a:p>
            <a:r>
              <a:rPr lang="cs-CZ" b="1" dirty="0"/>
              <a:t>poskytování informací zdravotnickým pracovníkům a </a:t>
            </a:r>
            <a:r>
              <a:rPr lang="cs-CZ" b="1" dirty="0" smtClean="0"/>
              <a:t>pacientům</a:t>
            </a:r>
          </a:p>
          <a:p>
            <a:r>
              <a:rPr lang="cs-CZ" dirty="0"/>
              <a:t>povinná hlášení a zprávy z klinických hodnocení, spontánní hlášení nežádoucích </a:t>
            </a:r>
            <a:r>
              <a:rPr lang="cs-CZ" dirty="0" smtClean="0"/>
              <a:t>účinků, </a:t>
            </a:r>
            <a:r>
              <a:rPr lang="cs-CZ" dirty="0"/>
              <a:t>publikovaná světová medicínská </a:t>
            </a:r>
            <a:r>
              <a:rPr lang="cs-CZ" dirty="0" smtClean="0"/>
              <a:t>literatura…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256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F</a:t>
            </a:r>
            <a:r>
              <a:rPr lang="cs-CZ" altLang="cs-CZ" b="1" dirty="0" err="1" smtClean="0"/>
              <a:t>armakogenetika</a:t>
            </a:r>
            <a:r>
              <a:rPr lang="cs-CZ" altLang="cs-CZ" dirty="0" smtClean="0">
                <a:latin typeface="Calibri" panose="020F0502020204030204" pitchFamily="34" charset="0"/>
              </a:rPr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spcBef>
                <a:spcPct val="0"/>
              </a:spcBef>
              <a:buNone/>
            </a:pPr>
            <a:r>
              <a:rPr lang="cs-CZ" altLang="cs-CZ" dirty="0" smtClean="0">
                <a:latin typeface="Calibri" panose="020F0502020204030204" pitchFamily="34" charset="0"/>
              </a:rPr>
              <a:t>vliv geneticky podmíněných odchylek na farmakokinetiku a farmakodynamiku</a:t>
            </a:r>
          </a:p>
          <a:p>
            <a:pPr>
              <a:spcBef>
                <a:spcPct val="0"/>
              </a:spcBef>
              <a:buNone/>
            </a:pPr>
            <a:endParaRPr lang="cs-CZ" altLang="cs-CZ" sz="2400" dirty="0" smtClean="0"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sz="2400" dirty="0" smtClean="0">
                <a:latin typeface="Calibri" panose="020F0502020204030204" pitchFamily="34" charset="0"/>
              </a:rPr>
              <a:t>geneticky podmíněné odchylky jsou příčinou </a:t>
            </a:r>
            <a:r>
              <a:rPr lang="cs-CZ" altLang="cs-CZ" sz="2400" b="1" u="sng" dirty="0" smtClean="0">
                <a:latin typeface="Calibri" panose="020F0502020204030204" pitchFamily="34" charset="0"/>
              </a:rPr>
              <a:t>kvantitativně</a:t>
            </a:r>
            <a:r>
              <a:rPr lang="cs-CZ" altLang="cs-CZ" sz="2400" dirty="0" smtClean="0">
                <a:latin typeface="Calibri" panose="020F0502020204030204" pitchFamily="34" charset="0"/>
              </a:rPr>
              <a:t> i </a:t>
            </a:r>
            <a:r>
              <a:rPr lang="cs-CZ" altLang="cs-CZ" sz="2400" b="1" u="sng" dirty="0" smtClean="0">
                <a:latin typeface="Calibri" panose="020F0502020204030204" pitchFamily="34" charset="0"/>
              </a:rPr>
              <a:t>kvalitativně</a:t>
            </a:r>
            <a:r>
              <a:rPr lang="cs-CZ" altLang="cs-CZ" sz="2400" dirty="0" smtClean="0">
                <a:latin typeface="Calibri" panose="020F0502020204030204" pitchFamily="34" charset="0"/>
              </a:rPr>
              <a:t> odlišných reakcí na aplikaci LČ</a:t>
            </a:r>
          </a:p>
          <a:p>
            <a:pPr>
              <a:buFontTx/>
              <a:buChar char="•"/>
              <a:defRPr/>
            </a:pPr>
            <a:r>
              <a:rPr lang="cs-CZ" altLang="cs-CZ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cs-CZ" altLang="cs-CZ" sz="24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</a:rPr>
              <a:t>farmakogenetika</a:t>
            </a:r>
            <a:r>
              <a:rPr lang="cs-CZ" altLang="cs-CZ" sz="2400" dirty="0">
                <a:latin typeface="Calibri" panose="020F0502020204030204" pitchFamily="34" charset="0"/>
              </a:rPr>
              <a:t> se zabývá vlivem jednotlivých genetických variant na účinek podané látky </a:t>
            </a:r>
          </a:p>
          <a:p>
            <a:pPr>
              <a:defRPr/>
            </a:pPr>
            <a:endParaRPr lang="cs-CZ" altLang="cs-CZ" sz="2400" dirty="0">
              <a:latin typeface="Calibri" panose="020F0502020204030204" pitchFamily="34" charset="0"/>
            </a:endParaRPr>
          </a:p>
          <a:p>
            <a:pPr>
              <a:buFontTx/>
              <a:buChar char="•"/>
              <a:defRPr/>
            </a:pPr>
            <a:r>
              <a:rPr lang="cs-CZ" altLang="cs-CZ" sz="2400" dirty="0">
                <a:latin typeface="Calibri" panose="020F0502020204030204" pitchFamily="34" charset="0"/>
              </a:rPr>
              <a:t> </a:t>
            </a:r>
            <a:r>
              <a:rPr lang="cs-CZ" altLang="cs-CZ" sz="24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</a:rPr>
              <a:t>farmakogenomika</a:t>
            </a:r>
            <a:r>
              <a:rPr lang="cs-CZ" altLang="cs-CZ" sz="2400" dirty="0">
                <a:latin typeface="Calibri" panose="020F0502020204030204" pitchFamily="34" charset="0"/>
              </a:rPr>
              <a:t> zkoumá vztah účinku léku na úrovni 	celého genomu.</a:t>
            </a:r>
          </a:p>
          <a:p>
            <a:pPr lvl="2">
              <a:spcBef>
                <a:spcPct val="0"/>
              </a:spcBef>
              <a:buNone/>
            </a:pPr>
            <a:endParaRPr lang="cs-CZ" altLang="cs-CZ" dirty="0" smtClean="0">
              <a:latin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058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ISRESPONSED" val="1"/>
  <p:tag name="ARS_SLIDE_DUENO" val="100"/>
  <p:tag name="ARS_SLIDE_PARTICIPANTNUM" val="10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ISRESPONSED" val="1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ISRESPONSED" val="1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ISRESPONSED" val="1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ISRESPONSED" val="1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ISRESPONSED" val="1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DUENO" val="100"/>
  <p:tag name="ARS_SLIDE_PARTICIPANTNUM" val="10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1506</TotalTime>
  <Words>1384</Words>
  <Application>Microsoft Office PowerPoint</Application>
  <PresentationFormat>Širokoúhlá obrazovka</PresentationFormat>
  <Paragraphs>347</Paragraphs>
  <Slides>37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5" baseType="lpstr">
      <vt:lpstr>Arial</vt:lpstr>
      <vt:lpstr>Calibri</vt:lpstr>
      <vt:lpstr>Calibri Light</vt:lpstr>
      <vt:lpstr>Cambria Math</vt:lpstr>
      <vt:lpstr>Georgia</vt:lpstr>
      <vt:lpstr>Times New Roman</vt:lpstr>
      <vt:lpstr>Wingdings</vt:lpstr>
      <vt:lpstr>Motiv Office</vt:lpstr>
      <vt:lpstr>Obecné farmakologické pojmy. Klasifikace léčiv. Mechanismy účinků léčiv. Základy farmakokinetiky. </vt:lpstr>
      <vt:lpstr>Obecné farmakologické pojmy</vt:lpstr>
      <vt:lpstr>Farmakologie</vt:lpstr>
      <vt:lpstr>Farmakoterapie</vt:lpstr>
      <vt:lpstr>Farmakologie ≠ farmacie </vt:lpstr>
      <vt:lpstr>Dvě větve farmakologie</vt:lpstr>
      <vt:lpstr>Farmakoekonomika</vt:lpstr>
      <vt:lpstr>Farmakovigilance</vt:lpstr>
      <vt:lpstr>Farmakogenetika </vt:lpstr>
      <vt:lpstr>Prezentace aplikace PowerPoint</vt:lpstr>
      <vt:lpstr>Základní terminologie</vt:lpstr>
      <vt:lpstr>Základní terminologie</vt:lpstr>
      <vt:lpstr>Prezentace aplikace PowerPoint</vt:lpstr>
      <vt:lpstr>Klasifikace léčiv</vt:lpstr>
      <vt:lpstr>Mechanizmy účinků léčiv</vt:lpstr>
      <vt:lpstr>Základy farmakokinetiky</vt:lpstr>
      <vt:lpstr>Absorbce</vt:lpstr>
      <vt:lpstr>Biologická dostupnost</vt:lpstr>
      <vt:lpstr>Distribuce</vt:lpstr>
      <vt:lpstr>Metabolizmus - biotransformace</vt:lpstr>
      <vt:lpstr>Prezentace aplikace PowerPoint</vt:lpstr>
      <vt:lpstr>Prezentace aplikace PowerPoint</vt:lpstr>
      <vt:lpstr>Exkrece</vt:lpstr>
      <vt:lpstr>Ledviny - hlavní exkreční cesta </vt:lpstr>
      <vt:lpstr>Prezentace aplikace PowerPoint</vt:lpstr>
      <vt:lpstr>Exkrece játry</vt:lpstr>
      <vt:lpstr>Eliminace</vt:lpstr>
      <vt:lpstr>Kinetika eliminace 0-tého a 1. řádu </vt:lpstr>
      <vt:lpstr>Prezentace aplikace PowerPoint</vt:lpstr>
      <vt:lpstr>Dávkování léčiv</vt:lpstr>
      <vt:lpstr>Jednorázové podání</vt:lpstr>
      <vt:lpstr>Kontinuální podávání</vt:lpstr>
      <vt:lpstr>Kontinuální podávání</vt:lpstr>
      <vt:lpstr>Opakované podávání</vt:lpstr>
      <vt:lpstr>Opakované podávání</vt:lpstr>
      <vt:lpstr>Opakované podávání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Obecné farmakologické pojmy. Klasifikace léčiv. Mechanismy účinků léčiv. Základy farmakokinetiky.</dc:title>
  <dc:creator>Eva Gospošová</dc:creator>
  <cp:lastModifiedBy>Eva Gospošová</cp:lastModifiedBy>
  <cp:revision>43</cp:revision>
  <dcterms:created xsi:type="dcterms:W3CDTF">2017-09-04T08:36:37Z</dcterms:created>
  <dcterms:modified xsi:type="dcterms:W3CDTF">2017-09-18T10:34:22Z</dcterms:modified>
</cp:coreProperties>
</file>