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0" r:id="rId3"/>
  </p:sldMasterIdLst>
  <p:sldIdLst>
    <p:sldId id="548" r:id="rId4"/>
    <p:sldId id="424" r:id="rId5"/>
    <p:sldId id="425" r:id="rId6"/>
    <p:sldId id="443" r:id="rId7"/>
    <p:sldId id="444" r:id="rId8"/>
    <p:sldId id="445" r:id="rId9"/>
    <p:sldId id="426" r:id="rId10"/>
    <p:sldId id="447" r:id="rId11"/>
    <p:sldId id="446" r:id="rId12"/>
    <p:sldId id="520" r:id="rId13"/>
    <p:sldId id="452" r:id="rId14"/>
    <p:sldId id="427" r:id="rId15"/>
    <p:sldId id="451" r:id="rId16"/>
    <p:sldId id="448" r:id="rId17"/>
    <p:sldId id="453" r:id="rId18"/>
    <p:sldId id="454" r:id="rId19"/>
    <p:sldId id="458" r:id="rId20"/>
    <p:sldId id="455" r:id="rId21"/>
    <p:sldId id="456" r:id="rId22"/>
    <p:sldId id="457" r:id="rId23"/>
    <p:sldId id="449" r:id="rId24"/>
    <p:sldId id="429" r:id="rId25"/>
    <p:sldId id="430" r:id="rId26"/>
    <p:sldId id="450" r:id="rId27"/>
    <p:sldId id="459" r:id="rId28"/>
    <p:sldId id="431" r:id="rId29"/>
    <p:sldId id="460" r:id="rId30"/>
    <p:sldId id="481" r:id="rId31"/>
    <p:sldId id="432" r:id="rId32"/>
    <p:sldId id="464" r:id="rId33"/>
    <p:sldId id="461" r:id="rId34"/>
    <p:sldId id="462" r:id="rId35"/>
    <p:sldId id="463" r:id="rId36"/>
    <p:sldId id="433" r:id="rId37"/>
    <p:sldId id="465" r:id="rId38"/>
    <p:sldId id="482" r:id="rId39"/>
    <p:sldId id="434" r:id="rId40"/>
    <p:sldId id="466" r:id="rId41"/>
    <p:sldId id="438" r:id="rId42"/>
    <p:sldId id="435" r:id="rId43"/>
    <p:sldId id="436" r:id="rId44"/>
    <p:sldId id="467" r:id="rId45"/>
    <p:sldId id="521" r:id="rId46"/>
    <p:sldId id="469" r:id="rId47"/>
    <p:sldId id="468" r:id="rId48"/>
    <p:sldId id="439" r:id="rId49"/>
    <p:sldId id="549" r:id="rId50"/>
    <p:sldId id="550" r:id="rId51"/>
    <p:sldId id="480" r:id="rId52"/>
    <p:sldId id="551" r:id="rId53"/>
    <p:sldId id="483" r:id="rId54"/>
    <p:sldId id="442" r:id="rId55"/>
    <p:sldId id="484" r:id="rId56"/>
    <p:sldId id="470" r:id="rId57"/>
    <p:sldId id="471" r:id="rId58"/>
    <p:sldId id="485" r:id="rId59"/>
    <p:sldId id="473" r:id="rId60"/>
    <p:sldId id="474" r:id="rId61"/>
    <p:sldId id="487" r:id="rId62"/>
    <p:sldId id="476" r:id="rId63"/>
    <p:sldId id="477" r:id="rId64"/>
    <p:sldId id="478" r:id="rId65"/>
    <p:sldId id="479" r:id="rId66"/>
    <p:sldId id="547" r:id="rId67"/>
    <p:sldId id="546" r:id="rId68"/>
    <p:sldId id="489" r:id="rId69"/>
    <p:sldId id="490" r:id="rId70"/>
    <p:sldId id="494" r:id="rId71"/>
    <p:sldId id="491" r:id="rId72"/>
    <p:sldId id="492" r:id="rId73"/>
    <p:sldId id="493" r:id="rId74"/>
    <p:sldId id="553" r:id="rId75"/>
    <p:sldId id="495" r:id="rId76"/>
    <p:sldId id="496" r:id="rId77"/>
    <p:sldId id="516" r:id="rId78"/>
    <p:sldId id="497" r:id="rId79"/>
    <p:sldId id="498" r:id="rId80"/>
    <p:sldId id="527" r:id="rId81"/>
    <p:sldId id="499" r:id="rId82"/>
    <p:sldId id="510" r:id="rId83"/>
    <p:sldId id="555" r:id="rId84"/>
    <p:sldId id="545" r:id="rId85"/>
    <p:sldId id="512" r:id="rId86"/>
    <p:sldId id="518" r:id="rId87"/>
    <p:sldId id="511" r:id="rId88"/>
    <p:sldId id="554" r:id="rId89"/>
    <p:sldId id="500" r:id="rId90"/>
    <p:sldId id="501" r:id="rId91"/>
    <p:sldId id="503" r:id="rId92"/>
    <p:sldId id="502" r:id="rId93"/>
    <p:sldId id="504" r:id="rId94"/>
    <p:sldId id="505" r:id="rId95"/>
    <p:sldId id="515" r:id="rId96"/>
    <p:sldId id="552" r:id="rId97"/>
    <p:sldId id="513" r:id="rId98"/>
    <p:sldId id="506" r:id="rId99"/>
    <p:sldId id="514" r:id="rId100"/>
    <p:sldId id="507" r:id="rId101"/>
    <p:sldId id="508" r:id="rId102"/>
    <p:sldId id="509" r:id="rId103"/>
    <p:sldId id="556" r:id="rId104"/>
    <p:sldId id="519" r:id="rId105"/>
    <p:sldId id="523" r:id="rId106"/>
    <p:sldId id="524" r:id="rId107"/>
    <p:sldId id="525" r:id="rId108"/>
    <p:sldId id="526" r:id="rId109"/>
    <p:sldId id="528" r:id="rId110"/>
    <p:sldId id="529" r:id="rId111"/>
    <p:sldId id="530" r:id="rId112"/>
    <p:sldId id="532" r:id="rId113"/>
    <p:sldId id="531" r:id="rId114"/>
    <p:sldId id="534" r:id="rId115"/>
    <p:sldId id="533" r:id="rId116"/>
    <p:sldId id="535" r:id="rId117"/>
    <p:sldId id="536" r:id="rId118"/>
    <p:sldId id="537" r:id="rId119"/>
    <p:sldId id="538" r:id="rId120"/>
    <p:sldId id="539" r:id="rId121"/>
    <p:sldId id="540" r:id="rId122"/>
    <p:sldId id="541" r:id="rId123"/>
    <p:sldId id="542" r:id="rId124"/>
    <p:sldId id="543" r:id="rId125"/>
    <p:sldId id="544" r:id="rId126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77" autoAdjust="0"/>
    <p:restoredTop sz="94641" autoAdjust="0"/>
  </p:normalViewPr>
  <p:slideViewPr>
    <p:cSldViewPr>
      <p:cViewPr varScale="1">
        <p:scale>
          <a:sx n="122" d="100"/>
          <a:sy n="122" d="100"/>
        </p:scale>
        <p:origin x="50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048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viewProps" Target="viewProps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26" Type="http://schemas.openxmlformats.org/officeDocument/2006/relationships/slide" Target="slides/slide12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124" Type="http://schemas.openxmlformats.org/officeDocument/2006/relationships/slide" Target="slides/slide121.xml"/><Relationship Id="rId129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27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3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61" Type="http://schemas.openxmlformats.org/officeDocument/2006/relationships/slide" Target="slides/slide58.xml"/><Relationship Id="rId82" Type="http://schemas.openxmlformats.org/officeDocument/2006/relationships/slide" Target="slides/slide7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3AB69-2601-419D-846D-FE2DEA96671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5243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FF668-1F5E-48D8-AA83-6EF13B7561C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96057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F954E-D6C8-4FC7-B16E-E6801E52DD9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25925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84123-9AC5-4EFC-91B6-3A79DBBFD8B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48086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C067E-773D-4641-B4B2-82A3D46B967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35524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844E2-E4F4-418B-AFC0-D9F0D9CE9AC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49399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3A7F3-6F10-4C07-8B35-D8F53B22922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28248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59858-8BF1-4089-AD18-9FD1A0C7BC8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68773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FFC07-88A4-48CB-A839-6355262C959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09166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E3D53-8F23-4298-B40E-99FC29846DC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94420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0FCC9-E0F7-4889-AA3E-EB8483C779D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81710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ECF41-9B68-4095-A28A-5D152B40A9E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479200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AB57F-6F2F-47C6-8A7E-6F08E3CE6F6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716043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3AC94-ECA3-4765-B4DD-25685B0A82E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4133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A0F0D-F261-4CBF-9E18-9E61AA59A70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52128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202FE-50EF-485C-9050-CA517E2257A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516662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C6E8F-C19D-4CB1-80A0-EE680A92045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246514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9E4E4-9638-48A9-8C46-328B2B2504B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066213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84904-1CC0-4C58-8258-7025D482BB1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2006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73C73-6C50-4691-914F-EB6B5378F49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584895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DED5D-A4F4-45BE-915E-BE4B5E83FC7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168318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ED3B5-9475-4F2B-85F5-6371075B968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02148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2E16D-A529-4377-AC98-01711ABA899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93671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4CC0-095B-4A05-B042-189AEB5996E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033913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1C897-E5E3-4C1B-AED5-C428D314255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464936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68A62-099A-417A-BD3A-3E3F01FD901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097326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5A171-2EE1-4D67-897F-D2055720509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414595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88E71-76F1-4F38-A47B-FD28C59A499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09354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0F2C5-165F-48E6-A444-24DDB5CCE9B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57746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1979F-66D6-4418-ADA6-950A1EAFAE2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22311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2A857-6DFC-4849-BF9D-558B25CA9BE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11170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DBC27-E732-4F17-B68F-577D57F0D49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29623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1FB7F-ED4C-44DF-B64B-E5619A7E5F6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0625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5DD58-95BD-4EA9-B0B3-8337B8FBBD2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33830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7F4061C-858B-4ED8-B66B-F975793078C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325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25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25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0EF05A-86E5-4208-828D-2BF68671781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3276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276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276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01FB9E-5E79-40F6-8975-7B8BC0D274F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gif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8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9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hyperlink" Target="//upload.wikimedia.org/wikipedia/commons/2/21/Aceton.svg" TargetMode="Externa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4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emf"/><Relationship Id="rId4" Type="http://schemas.openxmlformats.org/officeDocument/2006/relationships/image" Target="../media/image104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Metabolismus lipidů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 err="1" smtClean="0"/>
              <a:t>Triacylglyceroly</a:t>
            </a:r>
            <a:r>
              <a:rPr lang="cs-CZ" dirty="0" smtClean="0"/>
              <a:t> – 90 % potravních lipidů a zároveň hlavní zásobárnou energie – orgánový tuk</a:t>
            </a:r>
          </a:p>
          <a:p>
            <a:pPr>
              <a:defRPr/>
            </a:pPr>
            <a:r>
              <a:rPr lang="cs-CZ" dirty="0" smtClean="0"/>
              <a:t>Dvojnásobné množství energie </a:t>
            </a:r>
          </a:p>
          <a:p>
            <a:pPr marL="0" indent="0">
              <a:buFontTx/>
              <a:buNone/>
              <a:defRPr/>
            </a:pPr>
            <a:r>
              <a:rPr lang="cs-CZ" dirty="0" smtClean="0"/>
              <a:t>    CH</a:t>
            </a:r>
            <a:r>
              <a:rPr lang="cs-CZ" baseline="-25000" dirty="0" smtClean="0"/>
              <a:t>2</a:t>
            </a:r>
            <a:r>
              <a:rPr lang="cs-CZ" dirty="0" smtClean="0"/>
              <a:t> - CHOH</a:t>
            </a:r>
          </a:p>
          <a:p>
            <a:pPr>
              <a:defRPr/>
            </a:pPr>
            <a:r>
              <a:rPr lang="cs-CZ" dirty="0" smtClean="0"/>
              <a:t>Jako hydrofobní látky nejsou hydratovány</a:t>
            </a:r>
          </a:p>
          <a:p>
            <a:pPr>
              <a:defRPr/>
            </a:pPr>
            <a:r>
              <a:rPr lang="cs-CZ" dirty="0" smtClean="0"/>
              <a:t>Nejsou pohotovým zdrojem energie, spíše vhodné pro skladovaní.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ovéPole 1"/>
          <p:cNvSpPr txBox="1"/>
          <p:nvPr/>
        </p:nvSpPr>
        <p:spPr>
          <a:xfrm>
            <a:off x="971600" y="3458031"/>
            <a:ext cx="7715200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Aktivace  - mastné kyseliny </a:t>
            </a:r>
            <a:r>
              <a:rPr lang="cs-CZ" dirty="0" err="1" smtClean="0"/>
              <a:t>malo</a:t>
            </a:r>
            <a:r>
              <a:rPr lang="cs-CZ" dirty="0" smtClean="0"/>
              <a:t> reaktivní  → </a:t>
            </a:r>
            <a:r>
              <a:rPr lang="cs-CZ" dirty="0" err="1" smtClean="0"/>
              <a:t>AcylCoA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Lokalizace – zdroje </a:t>
            </a:r>
            <a:r>
              <a:rPr lang="cs-CZ" dirty="0" err="1" smtClean="0"/>
              <a:t>AcylCoA</a:t>
            </a:r>
            <a:r>
              <a:rPr lang="cs-CZ" dirty="0" smtClean="0"/>
              <a:t> v cytoplasmě → </a:t>
            </a:r>
            <a:r>
              <a:rPr lang="el-GR" dirty="0" smtClean="0"/>
              <a:t>β</a:t>
            </a:r>
            <a:r>
              <a:rPr lang="cs-CZ" dirty="0" smtClean="0"/>
              <a:t> – oxidace mitochondrie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Nenasycené mastné kyseliny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Mastné kyseliny s lichým počtem C atomů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  <a:p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ovéPole 1"/>
          <p:cNvSpPr txBox="1">
            <a:spLocks noChangeArrowheads="1"/>
          </p:cNvSpPr>
          <p:nvPr/>
        </p:nvSpPr>
        <p:spPr bwMode="auto">
          <a:xfrm>
            <a:off x="3448050" y="6283325"/>
            <a:ext cx="20762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Eukaryota</a:t>
            </a:r>
            <a:r>
              <a:rPr lang="cs-CZ" altLang="cs-CZ" sz="1800" b="1" dirty="0"/>
              <a:t> -  </a:t>
            </a:r>
            <a:r>
              <a:rPr lang="cs-CZ" altLang="cs-CZ" sz="1800" b="1" dirty="0" smtClean="0"/>
              <a:t>GDH</a:t>
            </a:r>
            <a:endParaRPr lang="cs-CZ" altLang="cs-CZ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0"/>
            <a:ext cx="8064897" cy="605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6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AMK jako prekurzory</a:t>
            </a:r>
          </a:p>
        </p:txBody>
      </p:sp>
      <p:pic>
        <p:nvPicPr>
          <p:cNvPr id="1044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412875"/>
            <a:ext cx="8250238" cy="5184775"/>
          </a:xfrm>
        </p:spPr>
      </p:pic>
      <p:sp>
        <p:nvSpPr>
          <p:cNvPr id="2" name="Obdélník 1"/>
          <p:cNvSpPr/>
          <p:nvPr/>
        </p:nvSpPr>
        <p:spPr>
          <a:xfrm>
            <a:off x="684213" y="4724400"/>
            <a:ext cx="5183931" cy="217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6" name="Obdélník 5"/>
          <p:cNvSpPr/>
          <p:nvPr/>
        </p:nvSpPr>
        <p:spPr>
          <a:xfrm>
            <a:off x="684213" y="5013325"/>
            <a:ext cx="5183931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Obdélník 6"/>
          <p:cNvSpPr/>
          <p:nvPr/>
        </p:nvSpPr>
        <p:spPr>
          <a:xfrm>
            <a:off x="684213" y="5300663"/>
            <a:ext cx="5183931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" name="Ovál 2"/>
          <p:cNvSpPr/>
          <p:nvPr/>
        </p:nvSpPr>
        <p:spPr>
          <a:xfrm>
            <a:off x="6372225" y="3068638"/>
            <a:ext cx="287338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6372225" y="5013325"/>
            <a:ext cx="287338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6948488" y="5013325"/>
            <a:ext cx="287337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6372225" y="5805488"/>
            <a:ext cx="287338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2700338" y="6453188"/>
            <a:ext cx="3568700" cy="369887"/>
          </a:xfrm>
          <a:prstGeom prst="rect">
            <a:avLst/>
          </a:prstGeom>
          <a:noFill/>
          <a:ln w="254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acetylCoA + formiat + COO</a:t>
            </a:r>
            <a:r>
              <a:rPr lang="cs-CZ" altLang="cs-CZ" sz="1800" baseline="30000"/>
              <a:t>-  </a:t>
            </a:r>
            <a:r>
              <a:rPr lang="cs-CZ" altLang="cs-CZ" sz="1800"/>
              <a:t>+ CO</a:t>
            </a:r>
            <a:r>
              <a:rPr lang="cs-CZ" altLang="cs-CZ" sz="1800" baseline="-25000"/>
              <a:t>2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683568" y="2996952"/>
            <a:ext cx="5184576" cy="2192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3" name="Obdélník 12"/>
          <p:cNvSpPr/>
          <p:nvPr/>
        </p:nvSpPr>
        <p:spPr>
          <a:xfrm>
            <a:off x="684783" y="3284984"/>
            <a:ext cx="5183361" cy="217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4" name="Obdélník 13"/>
          <p:cNvSpPr/>
          <p:nvPr/>
        </p:nvSpPr>
        <p:spPr>
          <a:xfrm>
            <a:off x="683568" y="2204864"/>
            <a:ext cx="5184576" cy="217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5" name="Obdélník 14"/>
          <p:cNvSpPr/>
          <p:nvPr/>
        </p:nvSpPr>
        <p:spPr>
          <a:xfrm>
            <a:off x="683568" y="5587776"/>
            <a:ext cx="5184576" cy="217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6" name="Obdélník 15"/>
          <p:cNvSpPr/>
          <p:nvPr/>
        </p:nvSpPr>
        <p:spPr>
          <a:xfrm>
            <a:off x="683568" y="5875808"/>
            <a:ext cx="5184576" cy="1455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7" name="Obdélník 16"/>
          <p:cNvSpPr/>
          <p:nvPr/>
        </p:nvSpPr>
        <p:spPr>
          <a:xfrm>
            <a:off x="683568" y="6093296"/>
            <a:ext cx="5184576" cy="217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8" name="Obdélník 17"/>
          <p:cNvSpPr/>
          <p:nvPr/>
        </p:nvSpPr>
        <p:spPr>
          <a:xfrm>
            <a:off x="683568" y="4147616"/>
            <a:ext cx="5184576" cy="217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9" name="Obdélník 18"/>
          <p:cNvSpPr/>
          <p:nvPr/>
        </p:nvSpPr>
        <p:spPr>
          <a:xfrm>
            <a:off x="683568" y="4437112"/>
            <a:ext cx="5184576" cy="217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3" grpId="0" animBg="1"/>
      <p:bldP spid="9" grpId="0" animBg="1"/>
      <p:bldP spid="10" grpId="0" animBg="1"/>
      <p:bldP spid="11" grpId="0" animBg="1"/>
      <p:bldP spid="4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Hem</a:t>
            </a:r>
          </a:p>
        </p:txBody>
      </p:sp>
      <p:pic>
        <p:nvPicPr>
          <p:cNvPr id="1054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196975"/>
            <a:ext cx="7210425" cy="5400675"/>
          </a:xfrm>
        </p:spPr>
      </p:pic>
      <p:sp>
        <p:nvSpPr>
          <p:cNvPr id="4" name="Ovál 3"/>
          <p:cNvSpPr/>
          <p:nvPr/>
        </p:nvSpPr>
        <p:spPr>
          <a:xfrm>
            <a:off x="2339975" y="836613"/>
            <a:ext cx="2879725" cy="14128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" name="Ovál 4"/>
          <p:cNvSpPr/>
          <p:nvPr/>
        </p:nvSpPr>
        <p:spPr>
          <a:xfrm>
            <a:off x="5221288" y="765175"/>
            <a:ext cx="2879725" cy="141287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/>
              <a:t>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6"/>
            <a:ext cx="1333500" cy="1905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51520" y="2732643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D. </a:t>
            </a:r>
            <a:r>
              <a:rPr lang="cs-CZ" dirty="0" err="1" smtClean="0"/>
              <a:t>Shemin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Hem</a:t>
            </a:r>
          </a:p>
        </p:txBody>
      </p:sp>
      <p:pic>
        <p:nvPicPr>
          <p:cNvPr id="10649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412875"/>
            <a:ext cx="8229600" cy="5256213"/>
          </a:xfrm>
        </p:spPr>
      </p:pic>
      <p:sp>
        <p:nvSpPr>
          <p:cNvPr id="2" name="Ovál 1"/>
          <p:cNvSpPr/>
          <p:nvPr/>
        </p:nvSpPr>
        <p:spPr>
          <a:xfrm>
            <a:off x="4140200" y="5229225"/>
            <a:ext cx="2087563" cy="1628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" name="Ovál 4"/>
          <p:cNvSpPr/>
          <p:nvPr/>
        </p:nvSpPr>
        <p:spPr>
          <a:xfrm>
            <a:off x="2916238" y="1223963"/>
            <a:ext cx="2879725" cy="141287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14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400" smtClean="0"/>
              <a:t>Biosyntéza hemu</a:t>
            </a:r>
          </a:p>
        </p:txBody>
      </p:sp>
      <p:pic>
        <p:nvPicPr>
          <p:cNvPr id="1075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765175"/>
            <a:ext cx="8229600" cy="5903913"/>
          </a:xfrm>
        </p:spPr>
      </p:pic>
      <p:sp>
        <p:nvSpPr>
          <p:cNvPr id="2" name="TextovéPole 1"/>
          <p:cNvSpPr txBox="1">
            <a:spLocks noChangeArrowheads="1"/>
          </p:cNvSpPr>
          <p:nvPr/>
        </p:nvSpPr>
        <p:spPr bwMode="auto">
          <a:xfrm>
            <a:off x="2843213" y="4005263"/>
            <a:ext cx="4079875" cy="147637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hemoglobin, myoglobin 	Fe</a:t>
            </a:r>
            <a:r>
              <a:rPr lang="cs-CZ" altLang="cs-CZ" sz="1800" baseline="30000">
                <a:solidFill>
                  <a:srgbClr val="FF0000"/>
                </a:solidFill>
              </a:rPr>
              <a:t>2+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cytochromy, peroxidasa 	Fe</a:t>
            </a:r>
            <a:r>
              <a:rPr lang="cs-CZ" altLang="cs-CZ" sz="1800" baseline="30000">
                <a:solidFill>
                  <a:srgbClr val="FF0000"/>
                </a:solidFill>
              </a:rPr>
              <a:t>2+ </a:t>
            </a:r>
            <a:r>
              <a:rPr lang="cs-CZ" altLang="cs-CZ" sz="1800">
                <a:solidFill>
                  <a:srgbClr val="FF0000"/>
                </a:solidFill>
                <a:sym typeface="Symbol" panose="05050102010706020507" pitchFamily="18" charset="2"/>
              </a:rPr>
              <a:t> Fe</a:t>
            </a:r>
            <a:r>
              <a:rPr lang="cs-CZ" altLang="cs-CZ" sz="1800" baseline="30000">
                <a:solidFill>
                  <a:srgbClr val="FF0000"/>
                </a:solidFill>
                <a:sym typeface="Symbol" panose="05050102010706020507" pitchFamily="18" charset="2"/>
              </a:rPr>
              <a:t>3+</a:t>
            </a:r>
            <a:endParaRPr lang="cs-CZ" altLang="cs-CZ" sz="1800" baseline="300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katalasa 			Fe</a:t>
            </a:r>
            <a:r>
              <a:rPr lang="cs-CZ" altLang="cs-CZ" sz="1800" baseline="30000">
                <a:solidFill>
                  <a:srgbClr val="FF0000"/>
                </a:solidFill>
              </a:rPr>
              <a:t>3+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chlorofyly 		Mg</a:t>
            </a:r>
            <a:r>
              <a:rPr lang="cs-CZ" altLang="cs-CZ" sz="1800" baseline="30000">
                <a:solidFill>
                  <a:srgbClr val="FF0000"/>
                </a:solidFill>
              </a:rPr>
              <a:t>2+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B</a:t>
            </a:r>
            <a:r>
              <a:rPr lang="cs-CZ" altLang="cs-CZ" sz="1800" baseline="-25000">
                <a:solidFill>
                  <a:srgbClr val="FF0000"/>
                </a:solidFill>
              </a:rPr>
              <a:t>12</a:t>
            </a:r>
            <a:r>
              <a:rPr lang="cs-CZ" altLang="cs-CZ" sz="1800">
                <a:solidFill>
                  <a:srgbClr val="FF0000"/>
                </a:solidFill>
              </a:rPr>
              <a:t> 			Co</a:t>
            </a:r>
            <a:r>
              <a:rPr lang="cs-CZ" altLang="cs-CZ" sz="1800" baseline="30000">
                <a:solidFill>
                  <a:srgbClr val="FF0000"/>
                </a:solidFill>
              </a:rPr>
              <a:t>2+</a:t>
            </a:r>
          </a:p>
        </p:txBody>
      </p:sp>
      <p:sp>
        <p:nvSpPr>
          <p:cNvPr id="3" name="Ovál 2"/>
          <p:cNvSpPr/>
          <p:nvPr/>
        </p:nvSpPr>
        <p:spPr>
          <a:xfrm>
            <a:off x="1043608" y="1484784"/>
            <a:ext cx="2376264" cy="576064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971600" y="2060848"/>
            <a:ext cx="2376264" cy="576064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1115616" y="2636912"/>
            <a:ext cx="2376264" cy="576064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1043608" y="4184674"/>
            <a:ext cx="2376264" cy="1332558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2915816" y="5094561"/>
            <a:ext cx="2376264" cy="164680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6156176" y="5085184"/>
            <a:ext cx="2376264" cy="164680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6004260" y="2389572"/>
            <a:ext cx="2376264" cy="164680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4744120" y="870776"/>
            <a:ext cx="2376264" cy="164680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3511830" y="2438020"/>
            <a:ext cx="2376264" cy="164680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4792399" y="807712"/>
            <a:ext cx="2324206" cy="17359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210694" y="3635931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00B0F0"/>
                </a:solidFill>
              </a:rPr>
              <a:t>2 x</a:t>
            </a:r>
            <a:endParaRPr lang="cs-CZ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4" grpId="0" animBg="1"/>
      <p:bldP spid="4" grpId="1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pPr eaLnBrk="1" hangingPunct="1"/>
            <a:r>
              <a:rPr lang="cs-CZ" altLang="cs-CZ" sz="2400" smtClean="0"/>
              <a:t>Degradace hemu</a:t>
            </a:r>
          </a:p>
        </p:txBody>
      </p:sp>
      <p:pic>
        <p:nvPicPr>
          <p:cNvPr id="1085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764307"/>
            <a:ext cx="8229600" cy="5761037"/>
          </a:xfrm>
        </p:spPr>
      </p:pic>
      <p:sp>
        <p:nvSpPr>
          <p:cNvPr id="2" name="Obdélník 1"/>
          <p:cNvSpPr/>
          <p:nvPr/>
        </p:nvSpPr>
        <p:spPr>
          <a:xfrm>
            <a:off x="6875463" y="754063"/>
            <a:ext cx="1225550" cy="288925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6906332" y="2866021"/>
            <a:ext cx="1225550" cy="28733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6875463" y="2060848"/>
            <a:ext cx="1225550" cy="28733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539552" y="692696"/>
            <a:ext cx="2448272" cy="18002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4788024" y="1268140"/>
            <a:ext cx="3895278" cy="79270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4781178" y="3348348"/>
            <a:ext cx="3895278" cy="79270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457200" y="2614982"/>
            <a:ext cx="3895278" cy="152607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4781178" y="4626868"/>
            <a:ext cx="3895278" cy="79270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4788024" y="5784279"/>
            <a:ext cx="3895278" cy="79270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479970" y="5784279"/>
            <a:ext cx="3895278" cy="79270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3180010" y="868654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>
                <a:solidFill>
                  <a:srgbClr val="FF0000"/>
                </a:solidFill>
              </a:rPr>
              <a:t>oxygenasa</a:t>
            </a:r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0.00903 L -0.00399 0.1930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009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L -0.00399 -0.1199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6" grpId="0" animBg="1"/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4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14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400" smtClean="0"/>
              <a:t>Biosyntéza pyrimidinových bází</a:t>
            </a:r>
          </a:p>
        </p:txBody>
      </p:sp>
      <p:pic>
        <p:nvPicPr>
          <p:cNvPr id="1095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844675"/>
            <a:ext cx="4402138" cy="2736850"/>
          </a:xfrm>
        </p:spPr>
      </p:pic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75" y="2254250"/>
            <a:ext cx="2441575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14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400" smtClean="0"/>
              <a:t>Biosyntéza pyrimidinových bází</a:t>
            </a:r>
          </a:p>
        </p:txBody>
      </p:sp>
      <p:pic>
        <p:nvPicPr>
          <p:cNvPr id="1105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692150"/>
            <a:ext cx="8229600" cy="5976938"/>
          </a:xfrm>
        </p:spPr>
      </p:pic>
      <p:sp>
        <p:nvSpPr>
          <p:cNvPr id="2" name="Ovál 1"/>
          <p:cNvSpPr/>
          <p:nvPr/>
        </p:nvSpPr>
        <p:spPr>
          <a:xfrm>
            <a:off x="1259632" y="764704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1979712" y="764704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2843808" y="764704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1475656" y="2204864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1907704" y="1412776"/>
            <a:ext cx="1306488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1547664" y="4005064"/>
            <a:ext cx="720080" cy="288032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1838332" y="4293096"/>
            <a:ext cx="1519875" cy="15121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5652120" y="764704"/>
            <a:ext cx="1440160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5004048" y="2492896"/>
            <a:ext cx="3096344" cy="17079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4932040" y="4745377"/>
            <a:ext cx="3096344" cy="17079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1547664" y="2603069"/>
            <a:ext cx="2124236" cy="13299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5292080" y="1916680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5435233" y="2204864"/>
            <a:ext cx="720080" cy="288032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5410283" y="4488887"/>
            <a:ext cx="720080" cy="288032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vál 2"/>
          <p:cNvSpPr/>
          <p:nvPr/>
        </p:nvSpPr>
        <p:spPr>
          <a:xfrm>
            <a:off x="457200" y="620688"/>
            <a:ext cx="4042792" cy="1656184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ovéPole 3"/>
          <p:cNvSpPr txBox="1"/>
          <p:nvPr/>
        </p:nvSpPr>
        <p:spPr>
          <a:xfrm>
            <a:off x="539552" y="332656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92D050"/>
                </a:solidFill>
              </a:rPr>
              <a:t>Cytosol</a:t>
            </a:r>
            <a:endParaRPr lang="en-GB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3" grpId="0" animBg="1"/>
      <p:bldP spid="4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14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400" smtClean="0"/>
              <a:t>Biosyntéza purinových bází</a:t>
            </a:r>
          </a:p>
        </p:txBody>
      </p:sp>
      <p:pic>
        <p:nvPicPr>
          <p:cNvPr id="11161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00200"/>
            <a:ext cx="4114800" cy="2836863"/>
          </a:xfrm>
        </p:spPr>
      </p:pic>
      <p:pic>
        <p:nvPicPr>
          <p:cNvPr id="11162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0" y="1844675"/>
            <a:ext cx="3713163" cy="254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ovéPole 1"/>
          <p:cNvSpPr txBox="1">
            <a:spLocks noChangeArrowheads="1"/>
          </p:cNvSpPr>
          <p:nvPr/>
        </p:nvSpPr>
        <p:spPr bwMode="auto">
          <a:xfrm>
            <a:off x="6443663" y="3860800"/>
            <a:ext cx="925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- 2 ATP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873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400" smtClean="0"/>
              <a:t>Biosyntéza purinových bází</a:t>
            </a:r>
          </a:p>
        </p:txBody>
      </p:sp>
      <p:sp>
        <p:nvSpPr>
          <p:cNvPr id="112643" name="Rectangle 4"/>
          <p:cNvSpPr>
            <a:spLocks noChangeArrowheads="1"/>
          </p:cNvSpPr>
          <p:nvPr/>
        </p:nvSpPr>
        <p:spPr bwMode="auto">
          <a:xfrm>
            <a:off x="323850" y="5876925"/>
            <a:ext cx="4319588" cy="86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  <p:pic>
        <p:nvPicPr>
          <p:cNvPr id="11264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263" y="420688"/>
            <a:ext cx="8388350" cy="6237287"/>
          </a:xfrm>
        </p:spPr>
      </p:pic>
      <p:sp>
        <p:nvSpPr>
          <p:cNvPr id="2" name="Ovál 1"/>
          <p:cNvSpPr/>
          <p:nvPr/>
        </p:nvSpPr>
        <p:spPr>
          <a:xfrm>
            <a:off x="2843213" y="2276475"/>
            <a:ext cx="504825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755650" y="1989138"/>
            <a:ext cx="720725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2555875" y="3141663"/>
            <a:ext cx="1439863" cy="43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908050" y="2852738"/>
            <a:ext cx="720725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908050" y="4005263"/>
            <a:ext cx="720725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5076825" y="1916113"/>
            <a:ext cx="719138" cy="2174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900113" y="5084763"/>
            <a:ext cx="719137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5292725" y="3933825"/>
            <a:ext cx="719138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1331913" y="4292600"/>
            <a:ext cx="1439862" cy="576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1258888" y="5445125"/>
            <a:ext cx="1512887" cy="576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5435600" y="404813"/>
            <a:ext cx="1512888" cy="5762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4716463" y="2205038"/>
            <a:ext cx="2519362" cy="647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5076825" y="3213100"/>
            <a:ext cx="2087563" cy="647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5027613" y="4292600"/>
            <a:ext cx="2089150" cy="6492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9" name="Ovál 18"/>
          <p:cNvSpPr/>
          <p:nvPr/>
        </p:nvSpPr>
        <p:spPr>
          <a:xfrm>
            <a:off x="5435600" y="5373688"/>
            <a:ext cx="2089150" cy="647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0" name="Ovál 19"/>
          <p:cNvSpPr/>
          <p:nvPr/>
        </p:nvSpPr>
        <p:spPr>
          <a:xfrm>
            <a:off x="5364163" y="1196975"/>
            <a:ext cx="1511300" cy="576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1" name="Ovál 20"/>
          <p:cNvSpPr/>
          <p:nvPr/>
        </p:nvSpPr>
        <p:spPr>
          <a:xfrm>
            <a:off x="1476375" y="1052513"/>
            <a:ext cx="503238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539750" y="1268413"/>
            <a:ext cx="3455988" cy="647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3" name="Ovál 22"/>
          <p:cNvSpPr/>
          <p:nvPr/>
        </p:nvSpPr>
        <p:spPr>
          <a:xfrm>
            <a:off x="5795963" y="1052513"/>
            <a:ext cx="504825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457200" y="3933825"/>
            <a:ext cx="1666528" cy="35877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bdélník 25"/>
          <p:cNvSpPr/>
          <p:nvPr/>
        </p:nvSpPr>
        <p:spPr>
          <a:xfrm>
            <a:off x="5022290" y="3970337"/>
            <a:ext cx="1666528" cy="35877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ovéPole 3"/>
          <p:cNvSpPr txBox="1"/>
          <p:nvPr/>
        </p:nvSpPr>
        <p:spPr>
          <a:xfrm>
            <a:off x="3117001" y="6453187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92D050"/>
                </a:solidFill>
              </a:rPr>
              <a:t>Antimetabolity - </a:t>
            </a:r>
            <a:r>
              <a:rPr lang="cs-CZ" dirty="0" err="1" smtClean="0">
                <a:solidFill>
                  <a:srgbClr val="92D050"/>
                </a:solidFill>
              </a:rPr>
              <a:t>antifoláty</a:t>
            </a:r>
            <a:endParaRPr lang="en-GB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" grpId="0" animBg="1"/>
      <p:bldP spid="26" grpId="0" animBg="1"/>
      <p:bldP spid="4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14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400" smtClean="0"/>
              <a:t>Degradace pyrimidinových bází</a:t>
            </a:r>
          </a:p>
        </p:txBody>
      </p:sp>
      <p:pic>
        <p:nvPicPr>
          <p:cNvPr id="1136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620713"/>
            <a:ext cx="8362950" cy="6237287"/>
          </a:xfrm>
        </p:spPr>
      </p:pic>
      <p:sp>
        <p:nvSpPr>
          <p:cNvPr id="113668" name="Rectangle 6"/>
          <p:cNvSpPr>
            <a:spLocks noChangeArrowheads="1"/>
          </p:cNvSpPr>
          <p:nvPr/>
        </p:nvSpPr>
        <p:spPr bwMode="auto">
          <a:xfrm>
            <a:off x="684213" y="6021388"/>
            <a:ext cx="2159000" cy="8366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  <p:sp>
        <p:nvSpPr>
          <p:cNvPr id="2" name="Obdélník 1"/>
          <p:cNvSpPr/>
          <p:nvPr/>
        </p:nvSpPr>
        <p:spPr>
          <a:xfrm>
            <a:off x="3779912" y="2636912"/>
            <a:ext cx="1872208" cy="43204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3779912" y="3573016"/>
            <a:ext cx="1872208" cy="43204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6936482" y="2636912"/>
            <a:ext cx="1872208" cy="136815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6933186" y="4567473"/>
            <a:ext cx="1872208" cy="172811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3952096" y="4779706"/>
            <a:ext cx="1872208" cy="13855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683568" y="4775953"/>
            <a:ext cx="1872208" cy="138935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14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400" smtClean="0"/>
              <a:t>Degradace purinových bází</a:t>
            </a:r>
          </a:p>
        </p:txBody>
      </p:sp>
      <p:pic>
        <p:nvPicPr>
          <p:cNvPr id="1146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765175"/>
            <a:ext cx="8362950" cy="6092825"/>
          </a:xfrm>
        </p:spPr>
      </p:pic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323850" y="5876925"/>
            <a:ext cx="4319588" cy="86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  <p:sp>
        <p:nvSpPr>
          <p:cNvPr id="2" name="Obdélník 1"/>
          <p:cNvSpPr/>
          <p:nvPr/>
        </p:nvSpPr>
        <p:spPr>
          <a:xfrm>
            <a:off x="5004048" y="3717032"/>
            <a:ext cx="914400" cy="9144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355976" y="5444876"/>
            <a:ext cx="1872208" cy="141312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14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400" smtClean="0"/>
              <a:t>Degradace purinových bází</a:t>
            </a:r>
          </a:p>
        </p:txBody>
      </p:sp>
      <p:sp>
        <p:nvSpPr>
          <p:cNvPr id="115715" name="Rectangle 4"/>
          <p:cNvSpPr>
            <a:spLocks noChangeArrowheads="1"/>
          </p:cNvSpPr>
          <p:nvPr/>
        </p:nvSpPr>
        <p:spPr bwMode="auto">
          <a:xfrm>
            <a:off x="323850" y="5876925"/>
            <a:ext cx="4319588" cy="86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  <p:pic>
        <p:nvPicPr>
          <p:cNvPr id="115716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6900" y="620713"/>
            <a:ext cx="5410200" cy="6237287"/>
          </a:xfrm>
        </p:spPr>
      </p:pic>
      <p:sp>
        <p:nvSpPr>
          <p:cNvPr id="2" name="Obdélník 1"/>
          <p:cNvSpPr/>
          <p:nvPr/>
        </p:nvSpPr>
        <p:spPr>
          <a:xfrm>
            <a:off x="5292725" y="620713"/>
            <a:ext cx="2159000" cy="936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Obdélník 7"/>
          <p:cNvSpPr/>
          <p:nvPr/>
        </p:nvSpPr>
        <p:spPr>
          <a:xfrm>
            <a:off x="5292725" y="1916113"/>
            <a:ext cx="2159000" cy="936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Obdélník 8"/>
          <p:cNvSpPr/>
          <p:nvPr/>
        </p:nvSpPr>
        <p:spPr>
          <a:xfrm>
            <a:off x="5292725" y="3429000"/>
            <a:ext cx="2159000" cy="936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Obdélník 9"/>
          <p:cNvSpPr/>
          <p:nvPr/>
        </p:nvSpPr>
        <p:spPr>
          <a:xfrm>
            <a:off x="5292725" y="5157788"/>
            <a:ext cx="2159000" cy="9350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Obdélník 10"/>
          <p:cNvSpPr/>
          <p:nvPr/>
        </p:nvSpPr>
        <p:spPr>
          <a:xfrm>
            <a:off x="5292725" y="6308725"/>
            <a:ext cx="2159000" cy="504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Metabolismus NK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Žaludek – odštěpení proteinů pomocí HCl</a:t>
            </a:r>
          </a:p>
          <a:p>
            <a:pPr eaLnBrk="1" hangingPunct="1">
              <a:lnSpc>
                <a:spcPct val="90000"/>
              </a:lnSpc>
            </a:pPr>
            <a:endParaRPr lang="cs-CZ" altLang="cs-CZ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dirty="0" err="1" smtClean="0"/>
              <a:t>Nukleasa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fosfodiesterasa</a:t>
            </a:r>
            <a:r>
              <a:rPr lang="cs-CZ" altLang="cs-CZ" dirty="0" smtClean="0"/>
              <a:t>) – štěpení na </a:t>
            </a:r>
            <a:r>
              <a:rPr lang="cs-CZ" altLang="cs-CZ" dirty="0" err="1" smtClean="0"/>
              <a:t>oligo</a:t>
            </a:r>
            <a:r>
              <a:rPr lang="cs-CZ" altLang="cs-CZ" dirty="0" smtClean="0"/>
              <a:t>- a </a:t>
            </a:r>
            <a:r>
              <a:rPr lang="cs-CZ" altLang="cs-CZ" dirty="0" err="1" smtClean="0"/>
              <a:t>mononukletidy</a:t>
            </a:r>
            <a:endParaRPr lang="cs-CZ" altLang="cs-CZ" dirty="0" smtClean="0"/>
          </a:p>
          <a:p>
            <a:pPr eaLnBrk="1" hangingPunct="1">
              <a:lnSpc>
                <a:spcPct val="90000"/>
              </a:lnSpc>
            </a:pPr>
            <a:endParaRPr lang="cs-CZ" altLang="cs-CZ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dirty="0" err="1" smtClean="0"/>
              <a:t>Mononukleotidasa</a:t>
            </a:r>
            <a:r>
              <a:rPr lang="cs-CZ" altLang="cs-CZ" dirty="0" smtClean="0"/>
              <a:t> – nukleosid + H</a:t>
            </a:r>
            <a:r>
              <a:rPr lang="cs-CZ" altLang="cs-CZ" baseline="-25000" dirty="0" smtClean="0"/>
              <a:t>3</a:t>
            </a:r>
            <a:r>
              <a:rPr lang="cs-CZ" altLang="cs-CZ" dirty="0" smtClean="0"/>
              <a:t>PO</a:t>
            </a:r>
            <a:r>
              <a:rPr lang="cs-CZ" altLang="cs-CZ" baseline="-25000" dirty="0" smtClean="0"/>
              <a:t>4</a:t>
            </a:r>
          </a:p>
          <a:p>
            <a:pPr eaLnBrk="1" hangingPunct="1">
              <a:lnSpc>
                <a:spcPct val="90000"/>
              </a:lnSpc>
            </a:pPr>
            <a:endParaRPr lang="cs-CZ" altLang="cs-CZ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dirty="0" err="1" smtClean="0"/>
              <a:t>Nukleosidasa</a:t>
            </a:r>
            <a:r>
              <a:rPr lang="cs-CZ" altLang="cs-CZ" dirty="0" smtClean="0"/>
              <a:t> – cukr + basa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42888"/>
            <a:ext cx="8229600" cy="1143001"/>
          </a:xfrm>
        </p:spPr>
        <p:txBody>
          <a:bodyPr/>
          <a:lstStyle/>
          <a:p>
            <a:pPr eaLnBrk="1" hangingPunct="1"/>
            <a:r>
              <a:rPr lang="cs-CZ" altLang="cs-CZ" sz="3200" smtClean="0"/>
              <a:t>Hlavní dráhy energetického metabolismu</a:t>
            </a:r>
          </a:p>
        </p:txBody>
      </p:sp>
      <p:pic>
        <p:nvPicPr>
          <p:cNvPr id="1177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620713"/>
            <a:ext cx="7561263" cy="6237287"/>
          </a:xfrm>
        </p:spPr>
      </p:pic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4427538" y="6308725"/>
            <a:ext cx="2808287" cy="433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52600"/>
            <a:ext cx="2662238" cy="4940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8707" name="Line 3"/>
          <p:cNvSpPr>
            <a:spLocks noChangeShapeType="1"/>
          </p:cNvSpPr>
          <p:nvPr/>
        </p:nvSpPr>
        <p:spPr bwMode="auto">
          <a:xfrm>
            <a:off x="1447800" y="914400"/>
            <a:ext cx="914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title"/>
          </p:nvPr>
        </p:nvSpPr>
        <p:spPr>
          <a:xfrm>
            <a:off x="1403648" y="404664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dirty="0" err="1" smtClean="0"/>
              <a:t>Glykolysa</a:t>
            </a:r>
            <a:r>
              <a:rPr lang="cs-CZ" altLang="cs-CZ" dirty="0" smtClean="0"/>
              <a:t> </a:t>
            </a:r>
            <a:r>
              <a:rPr lang="cs-CZ" altLang="cs-CZ" dirty="0"/>
              <a:t/>
            </a:r>
            <a:br>
              <a:rPr lang="cs-CZ" altLang="cs-CZ" dirty="0"/>
            </a:br>
            <a:r>
              <a:rPr lang="cs-CZ" altLang="cs-CZ" dirty="0" smtClean="0"/>
              <a:t>zisk energie</a:t>
            </a:r>
          </a:p>
        </p:txBody>
      </p:sp>
      <p:sp>
        <p:nvSpPr>
          <p:cNvPr id="328709" name="Line 5"/>
          <p:cNvSpPr>
            <a:spLocks noChangeShapeType="1"/>
          </p:cNvSpPr>
          <p:nvPr/>
        </p:nvSpPr>
        <p:spPr bwMode="auto">
          <a:xfrm flipH="1">
            <a:off x="3101975" y="2667000"/>
            <a:ext cx="762000" cy="0"/>
          </a:xfrm>
          <a:prstGeom prst="line">
            <a:avLst/>
          </a:prstGeom>
          <a:noFill/>
          <a:ln w="952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8710" name="Line 6"/>
          <p:cNvSpPr>
            <a:spLocks noChangeShapeType="1"/>
          </p:cNvSpPr>
          <p:nvPr/>
        </p:nvSpPr>
        <p:spPr bwMode="auto">
          <a:xfrm flipH="1">
            <a:off x="3101975" y="3124200"/>
            <a:ext cx="762000" cy="0"/>
          </a:xfrm>
          <a:prstGeom prst="line">
            <a:avLst/>
          </a:prstGeom>
          <a:noFill/>
          <a:ln w="952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8711" name="Text Box 7"/>
          <p:cNvSpPr txBox="1">
            <a:spLocks noChangeArrowheads="1"/>
          </p:cNvSpPr>
          <p:nvPr/>
        </p:nvSpPr>
        <p:spPr bwMode="auto">
          <a:xfrm>
            <a:off x="3924300" y="2452688"/>
            <a:ext cx="1325563" cy="3968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cs typeface="Arial" panose="020B0604020202020204" pitchFamily="34" charset="0"/>
              </a:rPr>
              <a:t>hexokinasa</a:t>
            </a:r>
          </a:p>
        </p:txBody>
      </p:sp>
      <p:sp>
        <p:nvSpPr>
          <p:cNvPr id="328712" name="Text Box 8"/>
          <p:cNvSpPr txBox="1">
            <a:spLocks noChangeArrowheads="1"/>
          </p:cNvSpPr>
          <p:nvPr/>
        </p:nvSpPr>
        <p:spPr bwMode="auto">
          <a:xfrm>
            <a:off x="3848100" y="2944813"/>
            <a:ext cx="1971675" cy="3968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cs typeface="Arial" panose="020B0604020202020204" pitchFamily="34" charset="0"/>
              </a:rPr>
              <a:t>fosfofruktokinasa</a:t>
            </a:r>
          </a:p>
        </p:txBody>
      </p:sp>
      <p:sp>
        <p:nvSpPr>
          <p:cNvPr id="328713" name="Text Box 9"/>
          <p:cNvSpPr txBox="1">
            <a:spLocks noChangeArrowheads="1"/>
          </p:cNvSpPr>
          <p:nvPr/>
        </p:nvSpPr>
        <p:spPr bwMode="auto">
          <a:xfrm>
            <a:off x="6308725" y="1771650"/>
            <a:ext cx="425450" cy="5889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cs typeface="Arial" panose="020B0604020202020204" pitchFamily="34" charset="0"/>
              </a:rPr>
              <a:t>+</a:t>
            </a:r>
          </a:p>
        </p:txBody>
      </p:sp>
      <p:sp>
        <p:nvSpPr>
          <p:cNvPr id="328714" name="Text Box 10"/>
          <p:cNvSpPr txBox="1">
            <a:spLocks noChangeArrowheads="1"/>
          </p:cNvSpPr>
          <p:nvPr/>
        </p:nvSpPr>
        <p:spPr bwMode="auto">
          <a:xfrm>
            <a:off x="6400800" y="3449638"/>
            <a:ext cx="304800" cy="588962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cs typeface="Arial" panose="020B0604020202020204" pitchFamily="34" charset="0"/>
              </a:rPr>
              <a:t>-</a:t>
            </a:r>
          </a:p>
        </p:txBody>
      </p:sp>
      <p:sp>
        <p:nvSpPr>
          <p:cNvPr id="328715" name="Line 11"/>
          <p:cNvSpPr>
            <a:spLocks noChangeShapeType="1"/>
          </p:cNvSpPr>
          <p:nvPr/>
        </p:nvSpPr>
        <p:spPr bwMode="auto">
          <a:xfrm flipH="1">
            <a:off x="5334000" y="2133600"/>
            <a:ext cx="91440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8716" name="Line 12"/>
          <p:cNvSpPr>
            <a:spLocks noChangeShapeType="1"/>
          </p:cNvSpPr>
          <p:nvPr/>
        </p:nvSpPr>
        <p:spPr bwMode="auto">
          <a:xfrm flipH="1">
            <a:off x="5867400" y="2133600"/>
            <a:ext cx="381000" cy="990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8717" name="Line 13"/>
          <p:cNvSpPr>
            <a:spLocks noChangeShapeType="1"/>
          </p:cNvSpPr>
          <p:nvPr/>
        </p:nvSpPr>
        <p:spPr bwMode="auto">
          <a:xfrm flipH="1" flipV="1">
            <a:off x="5334000" y="2667000"/>
            <a:ext cx="1066800" cy="1066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8718" name="Line 14"/>
          <p:cNvSpPr>
            <a:spLocks noChangeShapeType="1"/>
          </p:cNvSpPr>
          <p:nvPr/>
        </p:nvSpPr>
        <p:spPr bwMode="auto">
          <a:xfrm flipH="1" flipV="1">
            <a:off x="5867400" y="3276600"/>
            <a:ext cx="5334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8719" name="Text Box 15"/>
          <p:cNvSpPr txBox="1">
            <a:spLocks noChangeArrowheads="1"/>
          </p:cNvSpPr>
          <p:nvPr/>
        </p:nvSpPr>
        <p:spPr bwMode="auto">
          <a:xfrm>
            <a:off x="7086600" y="1793875"/>
            <a:ext cx="1609725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AMP, ADP</a:t>
            </a:r>
          </a:p>
        </p:txBody>
      </p:sp>
      <p:sp>
        <p:nvSpPr>
          <p:cNvPr id="328720" name="Text Box 16"/>
          <p:cNvSpPr txBox="1">
            <a:spLocks noChangeArrowheads="1"/>
          </p:cNvSpPr>
          <p:nvPr/>
        </p:nvSpPr>
        <p:spPr bwMode="auto">
          <a:xfrm>
            <a:off x="7073900" y="3505200"/>
            <a:ext cx="1536700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ATP, citrát</a:t>
            </a:r>
          </a:p>
        </p:txBody>
      </p:sp>
      <p:sp>
        <p:nvSpPr>
          <p:cNvPr id="328721" name="Line 17"/>
          <p:cNvSpPr>
            <a:spLocks noChangeShapeType="1"/>
          </p:cNvSpPr>
          <p:nvPr/>
        </p:nvSpPr>
        <p:spPr bwMode="auto">
          <a:xfrm>
            <a:off x="3048000" y="2819400"/>
            <a:ext cx="321945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8722" name="Line 18"/>
          <p:cNvSpPr>
            <a:spLocks noChangeShapeType="1"/>
          </p:cNvSpPr>
          <p:nvPr/>
        </p:nvSpPr>
        <p:spPr bwMode="auto">
          <a:xfrm flipV="1">
            <a:off x="6267450" y="2667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8723" name="Line 19"/>
          <p:cNvSpPr>
            <a:spLocks noChangeShapeType="1"/>
          </p:cNvSpPr>
          <p:nvPr/>
        </p:nvSpPr>
        <p:spPr bwMode="auto">
          <a:xfrm flipH="1">
            <a:off x="5745163" y="2667000"/>
            <a:ext cx="522287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8724" name="Text Box 20"/>
          <p:cNvSpPr txBox="1">
            <a:spLocks noChangeArrowheads="1"/>
          </p:cNvSpPr>
          <p:nvPr/>
        </p:nvSpPr>
        <p:spPr bwMode="auto">
          <a:xfrm>
            <a:off x="6553200" y="2514600"/>
            <a:ext cx="727075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G6P</a:t>
            </a:r>
          </a:p>
        </p:txBody>
      </p:sp>
      <p:sp>
        <p:nvSpPr>
          <p:cNvPr id="328725" name="Text Box 21"/>
          <p:cNvSpPr txBox="1">
            <a:spLocks noChangeArrowheads="1"/>
          </p:cNvSpPr>
          <p:nvPr/>
        </p:nvSpPr>
        <p:spPr bwMode="auto">
          <a:xfrm>
            <a:off x="76200" y="1143000"/>
            <a:ext cx="1131888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glukosa</a:t>
            </a:r>
          </a:p>
        </p:txBody>
      </p:sp>
      <p:sp>
        <p:nvSpPr>
          <p:cNvPr id="328726" name="Text Box 22"/>
          <p:cNvSpPr txBox="1">
            <a:spLocks noChangeArrowheads="1"/>
          </p:cNvSpPr>
          <p:nvPr/>
        </p:nvSpPr>
        <p:spPr bwMode="auto">
          <a:xfrm>
            <a:off x="739775" y="533400"/>
            <a:ext cx="1317625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glykogen</a:t>
            </a:r>
          </a:p>
        </p:txBody>
      </p:sp>
      <p:sp>
        <p:nvSpPr>
          <p:cNvPr id="328727" name="Text Box 23"/>
          <p:cNvSpPr txBox="1">
            <a:spLocks noChangeArrowheads="1"/>
          </p:cNvSpPr>
          <p:nvPr/>
        </p:nvSpPr>
        <p:spPr bwMode="auto">
          <a:xfrm>
            <a:off x="1219200" y="1143000"/>
            <a:ext cx="2044700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monosacharidy</a:t>
            </a:r>
          </a:p>
        </p:txBody>
      </p:sp>
      <p:sp>
        <p:nvSpPr>
          <p:cNvPr id="328728" name="Line 24"/>
          <p:cNvSpPr>
            <a:spLocks noChangeShapeType="1"/>
          </p:cNvSpPr>
          <p:nvPr/>
        </p:nvSpPr>
        <p:spPr bwMode="auto">
          <a:xfrm>
            <a:off x="609600" y="1600200"/>
            <a:ext cx="1600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8729" name="Line 25"/>
          <p:cNvSpPr>
            <a:spLocks noChangeShapeType="1"/>
          </p:cNvSpPr>
          <p:nvPr/>
        </p:nvSpPr>
        <p:spPr bwMode="auto">
          <a:xfrm>
            <a:off x="2362200" y="16002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8730" name="Text Box 26"/>
          <p:cNvSpPr txBox="1">
            <a:spLocks noChangeArrowheads="1"/>
          </p:cNvSpPr>
          <p:nvPr/>
        </p:nvSpPr>
        <p:spPr bwMode="auto">
          <a:xfrm>
            <a:off x="4175125" y="4308475"/>
            <a:ext cx="1181100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glycerol</a:t>
            </a:r>
          </a:p>
        </p:txBody>
      </p:sp>
      <p:sp>
        <p:nvSpPr>
          <p:cNvPr id="328731" name="Text Box 27"/>
          <p:cNvSpPr txBox="1">
            <a:spLocks noChangeArrowheads="1"/>
          </p:cNvSpPr>
          <p:nvPr/>
        </p:nvSpPr>
        <p:spPr bwMode="auto">
          <a:xfrm>
            <a:off x="3810000" y="5146675"/>
            <a:ext cx="1957388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triacylglycerol</a:t>
            </a:r>
          </a:p>
        </p:txBody>
      </p:sp>
      <p:sp>
        <p:nvSpPr>
          <p:cNvPr id="328732" name="Line 28"/>
          <p:cNvSpPr>
            <a:spLocks noChangeShapeType="1"/>
          </p:cNvSpPr>
          <p:nvPr/>
        </p:nvSpPr>
        <p:spPr bwMode="auto">
          <a:xfrm flipV="1">
            <a:off x="4800600" y="47244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8733" name="Line 29"/>
          <p:cNvSpPr>
            <a:spLocks noChangeShapeType="1"/>
          </p:cNvSpPr>
          <p:nvPr/>
        </p:nvSpPr>
        <p:spPr bwMode="auto">
          <a:xfrm flipH="1">
            <a:off x="3429000" y="45720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3" name="Přímá spojnice se šipkou 2"/>
          <p:cNvCxnSpPr/>
          <p:nvPr/>
        </p:nvCxnSpPr>
        <p:spPr>
          <a:xfrm flipV="1">
            <a:off x="3635375" y="6021388"/>
            <a:ext cx="720725" cy="2873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se šipkou 4"/>
          <p:cNvCxnSpPr/>
          <p:nvPr/>
        </p:nvCxnSpPr>
        <p:spPr>
          <a:xfrm>
            <a:off x="3635375" y="6453188"/>
            <a:ext cx="720725" cy="2397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4500563" y="5867400"/>
            <a:ext cx="1055687" cy="3698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AcetCoA</a:t>
            </a:r>
          </a:p>
        </p:txBody>
      </p:sp>
      <p:sp>
        <p:nvSpPr>
          <p:cNvPr id="35" name="TextovéPole 34"/>
          <p:cNvSpPr txBox="1">
            <a:spLocks noChangeArrowheads="1"/>
          </p:cNvSpPr>
          <p:nvPr/>
        </p:nvSpPr>
        <p:spPr bwMode="auto">
          <a:xfrm>
            <a:off x="4522788" y="6443663"/>
            <a:ext cx="698500" cy="36988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laktát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8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8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8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8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8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8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8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8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8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8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8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8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8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8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8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8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8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8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8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8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8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8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28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28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28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28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28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28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28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28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28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28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28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28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28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28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28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28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28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28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28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28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28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28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28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28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8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28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28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328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328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707" grpId="0" animBg="1"/>
      <p:bldP spid="328709" grpId="0" animBg="1"/>
      <p:bldP spid="328710" grpId="0" animBg="1"/>
      <p:bldP spid="328711" grpId="0" animBg="1" autoUpdateAnimBg="0"/>
      <p:bldP spid="328712" grpId="0" animBg="1" autoUpdateAnimBg="0"/>
      <p:bldP spid="328713" grpId="0" animBg="1" autoUpdateAnimBg="0"/>
      <p:bldP spid="328714" grpId="0" animBg="1" autoUpdateAnimBg="0"/>
      <p:bldP spid="328715" grpId="0" animBg="1"/>
      <p:bldP spid="328716" grpId="0" animBg="1"/>
      <p:bldP spid="328717" grpId="0" animBg="1"/>
      <p:bldP spid="328718" grpId="0" animBg="1"/>
      <p:bldP spid="328719" grpId="0" animBg="1" autoUpdateAnimBg="0"/>
      <p:bldP spid="328720" grpId="0" animBg="1" autoUpdateAnimBg="0"/>
      <p:bldP spid="328721" grpId="0" animBg="1"/>
      <p:bldP spid="328722" grpId="0" animBg="1"/>
      <p:bldP spid="328723" grpId="0" animBg="1"/>
      <p:bldP spid="328724" grpId="0" animBg="1" autoUpdateAnimBg="0"/>
      <p:bldP spid="328725" grpId="0" animBg="1" autoUpdateAnimBg="0"/>
      <p:bldP spid="328726" grpId="0" animBg="1" autoUpdateAnimBg="0"/>
      <p:bldP spid="328727" grpId="0" animBg="1" autoUpdateAnimBg="0"/>
      <p:bldP spid="328728" grpId="0" animBg="1"/>
      <p:bldP spid="328729" grpId="0" animBg="1"/>
      <p:bldP spid="328730" grpId="0" animBg="1" autoUpdateAnimBg="0"/>
      <p:bldP spid="328731" grpId="0" animBg="1" autoUpdateAnimBg="0"/>
      <p:bldP spid="328732" grpId="0" animBg="1"/>
      <p:bldP spid="328733" grpId="0" animBg="1"/>
      <p:bldP spid="6" grpId="0" animBg="1"/>
      <p:bldP spid="35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Glukoneogenese</a:t>
            </a:r>
            <a:br>
              <a:rPr lang="cs-CZ" altLang="cs-CZ" dirty="0" smtClean="0"/>
            </a:br>
            <a:r>
              <a:rPr lang="cs-CZ" altLang="cs-CZ" dirty="0" err="1" smtClean="0"/>
              <a:t>synthesa</a:t>
            </a:r>
            <a:r>
              <a:rPr lang="cs-CZ" altLang="cs-CZ" dirty="0" smtClean="0"/>
              <a:t> glukosy</a:t>
            </a:r>
          </a:p>
        </p:txBody>
      </p:sp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1431925" y="2819400"/>
            <a:ext cx="1416050" cy="457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oxalacetát</a:t>
            </a:r>
          </a:p>
        </p:txBody>
      </p:sp>
      <p:sp>
        <p:nvSpPr>
          <p:cNvPr id="119812" name="Text Box 4"/>
          <p:cNvSpPr txBox="1">
            <a:spLocks noChangeArrowheads="1"/>
          </p:cNvSpPr>
          <p:nvPr/>
        </p:nvSpPr>
        <p:spPr bwMode="auto">
          <a:xfrm>
            <a:off x="3336925" y="2819400"/>
            <a:ext cx="709613" cy="457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PEP</a:t>
            </a:r>
          </a:p>
        </p:txBody>
      </p:sp>
      <p:sp>
        <p:nvSpPr>
          <p:cNvPr id="119813" name="Text Box 5"/>
          <p:cNvSpPr txBox="1">
            <a:spLocks noChangeArrowheads="1"/>
          </p:cNvSpPr>
          <p:nvPr/>
        </p:nvSpPr>
        <p:spPr bwMode="auto">
          <a:xfrm>
            <a:off x="441325" y="1905000"/>
            <a:ext cx="1114425" cy="457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pyruvát</a:t>
            </a:r>
          </a:p>
        </p:txBody>
      </p:sp>
      <p:sp>
        <p:nvSpPr>
          <p:cNvPr id="119814" name="Text Box 6"/>
          <p:cNvSpPr txBox="1">
            <a:spLocks noChangeArrowheads="1"/>
          </p:cNvSpPr>
          <p:nvPr/>
        </p:nvSpPr>
        <p:spPr bwMode="auto">
          <a:xfrm>
            <a:off x="7070725" y="2784475"/>
            <a:ext cx="1131888" cy="457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glukosa</a:t>
            </a:r>
          </a:p>
        </p:txBody>
      </p:sp>
      <p:sp>
        <p:nvSpPr>
          <p:cNvPr id="119815" name="Line 7"/>
          <p:cNvSpPr>
            <a:spLocks noChangeShapeType="1"/>
          </p:cNvSpPr>
          <p:nvPr/>
        </p:nvSpPr>
        <p:spPr bwMode="auto">
          <a:xfrm>
            <a:off x="4038600" y="3048000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9816" name="Line 8"/>
          <p:cNvSpPr>
            <a:spLocks noChangeShapeType="1"/>
          </p:cNvSpPr>
          <p:nvPr/>
        </p:nvSpPr>
        <p:spPr bwMode="auto">
          <a:xfrm>
            <a:off x="2819400" y="3048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9817" name="Line 9"/>
          <p:cNvSpPr>
            <a:spLocks noChangeShapeType="1"/>
          </p:cNvSpPr>
          <p:nvPr/>
        </p:nvSpPr>
        <p:spPr bwMode="auto">
          <a:xfrm>
            <a:off x="914400" y="2362200"/>
            <a:ext cx="457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9738" name="Line 10"/>
          <p:cNvSpPr>
            <a:spLocks noChangeShapeType="1"/>
          </p:cNvSpPr>
          <p:nvPr/>
        </p:nvSpPr>
        <p:spPr bwMode="auto">
          <a:xfrm flipV="1">
            <a:off x="5410200" y="3048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9739" name="Text Box 11"/>
          <p:cNvSpPr txBox="1">
            <a:spLocks noChangeArrowheads="1"/>
          </p:cNvSpPr>
          <p:nvPr/>
        </p:nvSpPr>
        <p:spPr bwMode="auto">
          <a:xfrm>
            <a:off x="4800600" y="3810000"/>
            <a:ext cx="1181100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glycerol</a:t>
            </a:r>
          </a:p>
        </p:txBody>
      </p:sp>
      <p:sp>
        <p:nvSpPr>
          <p:cNvPr id="329740" name="Text Box 12"/>
          <p:cNvSpPr txBox="1">
            <a:spLocks noChangeArrowheads="1"/>
          </p:cNvSpPr>
          <p:nvPr/>
        </p:nvSpPr>
        <p:spPr bwMode="auto">
          <a:xfrm>
            <a:off x="6616700" y="4232275"/>
            <a:ext cx="1665288" cy="8223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fruktosa-1,6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bisfosfatasa</a:t>
            </a:r>
          </a:p>
        </p:txBody>
      </p:sp>
      <p:sp>
        <p:nvSpPr>
          <p:cNvPr id="329741" name="Line 13"/>
          <p:cNvSpPr>
            <a:spLocks noChangeShapeType="1"/>
          </p:cNvSpPr>
          <p:nvPr/>
        </p:nvSpPr>
        <p:spPr bwMode="auto">
          <a:xfrm flipV="1">
            <a:off x="6934200" y="3048000"/>
            <a:ext cx="0" cy="1066800"/>
          </a:xfrm>
          <a:prstGeom prst="line">
            <a:avLst/>
          </a:prstGeom>
          <a:noFill/>
          <a:ln w="952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9742" name="Text Box 14"/>
          <p:cNvSpPr txBox="1">
            <a:spLocks noChangeArrowheads="1"/>
          </p:cNvSpPr>
          <p:nvPr/>
        </p:nvSpPr>
        <p:spPr bwMode="auto">
          <a:xfrm>
            <a:off x="6584950" y="5334000"/>
            <a:ext cx="425450" cy="5889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cs typeface="Arial" panose="020B0604020202020204" pitchFamily="34" charset="0"/>
              </a:rPr>
              <a:t>+</a:t>
            </a:r>
          </a:p>
        </p:txBody>
      </p:sp>
      <p:sp>
        <p:nvSpPr>
          <p:cNvPr id="329743" name="Text Box 15"/>
          <p:cNvSpPr txBox="1">
            <a:spLocks noChangeArrowheads="1"/>
          </p:cNvSpPr>
          <p:nvPr/>
        </p:nvSpPr>
        <p:spPr bwMode="auto">
          <a:xfrm>
            <a:off x="7924800" y="5334000"/>
            <a:ext cx="328613" cy="5889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cs typeface="Arial" panose="020B0604020202020204" pitchFamily="34" charset="0"/>
              </a:rPr>
              <a:t>-</a:t>
            </a:r>
          </a:p>
        </p:txBody>
      </p:sp>
      <p:sp>
        <p:nvSpPr>
          <p:cNvPr id="329744" name="Text Box 16"/>
          <p:cNvSpPr txBox="1">
            <a:spLocks noChangeArrowheads="1"/>
          </p:cNvSpPr>
          <p:nvPr/>
        </p:nvSpPr>
        <p:spPr bwMode="auto">
          <a:xfrm>
            <a:off x="5791200" y="6137275"/>
            <a:ext cx="1536700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ATP, citrát</a:t>
            </a:r>
          </a:p>
        </p:txBody>
      </p:sp>
      <p:sp>
        <p:nvSpPr>
          <p:cNvPr id="329745" name="Text Box 17"/>
          <p:cNvSpPr txBox="1">
            <a:spLocks noChangeArrowheads="1"/>
          </p:cNvSpPr>
          <p:nvPr/>
        </p:nvSpPr>
        <p:spPr bwMode="auto">
          <a:xfrm>
            <a:off x="7467600" y="6096000"/>
            <a:ext cx="1609725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AMP, ADP</a:t>
            </a:r>
          </a:p>
        </p:txBody>
      </p:sp>
      <p:sp>
        <p:nvSpPr>
          <p:cNvPr id="329746" name="Line 18"/>
          <p:cNvSpPr>
            <a:spLocks noChangeShapeType="1"/>
          </p:cNvSpPr>
          <p:nvPr/>
        </p:nvSpPr>
        <p:spPr bwMode="auto">
          <a:xfrm flipV="1">
            <a:off x="6781800" y="5029200"/>
            <a:ext cx="5334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9747" name="Line 19"/>
          <p:cNvSpPr>
            <a:spLocks noChangeShapeType="1"/>
          </p:cNvSpPr>
          <p:nvPr/>
        </p:nvSpPr>
        <p:spPr bwMode="auto">
          <a:xfrm flipH="1" flipV="1">
            <a:off x="7696200" y="5029200"/>
            <a:ext cx="3810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9748" name="Oval 20"/>
          <p:cNvSpPr>
            <a:spLocks noChangeArrowheads="1"/>
          </p:cNvSpPr>
          <p:nvPr/>
        </p:nvSpPr>
        <p:spPr bwMode="auto">
          <a:xfrm>
            <a:off x="1828800" y="3352800"/>
            <a:ext cx="1447800" cy="13716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meziprodukty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citrátového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cykly</a:t>
            </a:r>
          </a:p>
        </p:txBody>
      </p:sp>
      <p:sp>
        <p:nvSpPr>
          <p:cNvPr id="329749" name="Text Box 21"/>
          <p:cNvSpPr txBox="1">
            <a:spLocks noChangeArrowheads="1"/>
          </p:cNvSpPr>
          <p:nvPr/>
        </p:nvSpPr>
        <p:spPr bwMode="auto">
          <a:xfrm>
            <a:off x="2498725" y="1793875"/>
            <a:ext cx="2343150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glukogenní AMK</a:t>
            </a:r>
          </a:p>
        </p:txBody>
      </p:sp>
      <p:sp>
        <p:nvSpPr>
          <p:cNvPr id="329750" name="Line 22"/>
          <p:cNvSpPr>
            <a:spLocks noChangeShapeType="1"/>
          </p:cNvSpPr>
          <p:nvPr/>
        </p:nvSpPr>
        <p:spPr bwMode="auto">
          <a:xfrm flipH="1">
            <a:off x="1524000" y="20574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9751" name="Line 23"/>
          <p:cNvSpPr>
            <a:spLocks noChangeShapeType="1"/>
          </p:cNvSpPr>
          <p:nvPr/>
        </p:nvSpPr>
        <p:spPr bwMode="auto">
          <a:xfrm flipH="1">
            <a:off x="2133600" y="2286000"/>
            <a:ext cx="762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9752" name="Line 24"/>
          <p:cNvSpPr>
            <a:spLocks noChangeShapeType="1"/>
          </p:cNvSpPr>
          <p:nvPr/>
        </p:nvSpPr>
        <p:spPr bwMode="auto">
          <a:xfrm flipH="1">
            <a:off x="2895600" y="2286000"/>
            <a:ext cx="4572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9753" name="Text Box 25"/>
          <p:cNvSpPr txBox="1">
            <a:spLocks noChangeArrowheads="1"/>
          </p:cNvSpPr>
          <p:nvPr/>
        </p:nvSpPr>
        <p:spPr bwMode="auto">
          <a:xfrm>
            <a:off x="533400" y="990600"/>
            <a:ext cx="858838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laktát</a:t>
            </a:r>
          </a:p>
        </p:txBody>
      </p:sp>
      <p:sp>
        <p:nvSpPr>
          <p:cNvPr id="329754" name="Line 26"/>
          <p:cNvSpPr>
            <a:spLocks noChangeShapeType="1"/>
          </p:cNvSpPr>
          <p:nvPr/>
        </p:nvSpPr>
        <p:spPr bwMode="auto">
          <a:xfrm>
            <a:off x="990600" y="1447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9755" name="Oval 27"/>
          <p:cNvSpPr>
            <a:spLocks noChangeArrowheads="1"/>
          </p:cNvSpPr>
          <p:nvPr/>
        </p:nvSpPr>
        <p:spPr bwMode="auto">
          <a:xfrm>
            <a:off x="228600" y="3962400"/>
            <a:ext cx="1447800" cy="13716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glyoxalátový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cyklus</a:t>
            </a:r>
          </a:p>
        </p:txBody>
      </p:sp>
      <p:sp>
        <p:nvSpPr>
          <p:cNvPr id="329756" name="Line 28"/>
          <p:cNvSpPr>
            <a:spLocks noChangeShapeType="1"/>
          </p:cNvSpPr>
          <p:nvPr/>
        </p:nvSpPr>
        <p:spPr bwMode="auto">
          <a:xfrm flipV="1">
            <a:off x="1066800" y="3276600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9757" name="Text Box 29"/>
          <p:cNvSpPr txBox="1">
            <a:spLocks noChangeArrowheads="1"/>
          </p:cNvSpPr>
          <p:nvPr/>
        </p:nvSpPr>
        <p:spPr bwMode="auto">
          <a:xfrm>
            <a:off x="746125" y="5603875"/>
            <a:ext cx="1335088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AcetCoA</a:t>
            </a:r>
          </a:p>
        </p:txBody>
      </p:sp>
      <p:sp>
        <p:nvSpPr>
          <p:cNvPr id="329758" name="Line 30"/>
          <p:cNvSpPr>
            <a:spLocks noChangeShapeType="1"/>
          </p:cNvSpPr>
          <p:nvPr/>
        </p:nvSpPr>
        <p:spPr bwMode="auto">
          <a:xfrm flipH="1" flipV="1">
            <a:off x="1371600" y="5181600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9759" name="Text Box 31"/>
          <p:cNvSpPr txBox="1">
            <a:spLocks noChangeArrowheads="1"/>
          </p:cNvSpPr>
          <p:nvPr/>
        </p:nvSpPr>
        <p:spPr bwMode="auto">
          <a:xfrm>
            <a:off x="2362200" y="5257800"/>
            <a:ext cx="2173288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ketogenní AMK</a:t>
            </a:r>
          </a:p>
        </p:txBody>
      </p:sp>
      <p:sp>
        <p:nvSpPr>
          <p:cNvPr id="329760" name="Line 32"/>
          <p:cNvSpPr>
            <a:spLocks noChangeShapeType="1"/>
          </p:cNvSpPr>
          <p:nvPr/>
        </p:nvSpPr>
        <p:spPr bwMode="auto">
          <a:xfrm flipH="1">
            <a:off x="2057400" y="556260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9761" name="Text Box 33"/>
          <p:cNvSpPr txBox="1">
            <a:spLocks noChangeArrowheads="1"/>
          </p:cNvSpPr>
          <p:nvPr/>
        </p:nvSpPr>
        <p:spPr bwMode="auto">
          <a:xfrm>
            <a:off x="4495800" y="4724400"/>
            <a:ext cx="1957388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triacylglycerol</a:t>
            </a:r>
          </a:p>
        </p:txBody>
      </p:sp>
      <p:sp>
        <p:nvSpPr>
          <p:cNvPr id="329762" name="Line 34"/>
          <p:cNvSpPr>
            <a:spLocks noChangeShapeType="1"/>
          </p:cNvSpPr>
          <p:nvPr/>
        </p:nvSpPr>
        <p:spPr bwMode="auto">
          <a:xfrm flipV="1">
            <a:off x="5410200" y="4267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9763" name="Line 35"/>
          <p:cNvSpPr>
            <a:spLocks noChangeShapeType="1"/>
          </p:cNvSpPr>
          <p:nvPr/>
        </p:nvSpPr>
        <p:spPr bwMode="auto">
          <a:xfrm flipH="1" flipV="1">
            <a:off x="2057400" y="32766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3" name="Pravoúhlá spojnice 2"/>
          <p:cNvCxnSpPr/>
          <p:nvPr/>
        </p:nvCxnSpPr>
        <p:spPr>
          <a:xfrm rot="10800000" flipV="1">
            <a:off x="2209800" y="5257799"/>
            <a:ext cx="3010272" cy="803275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9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9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9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9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9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9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9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9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9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9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9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9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9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9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9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9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9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9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9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9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9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9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9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9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9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9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9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9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9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9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9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29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29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29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29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29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29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29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29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29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29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29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29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29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29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29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29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29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29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29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29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29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738" grpId="0" animBg="1"/>
      <p:bldP spid="329739" grpId="0" animBg="1" autoUpdateAnimBg="0"/>
      <p:bldP spid="329740" grpId="0" animBg="1" autoUpdateAnimBg="0"/>
      <p:bldP spid="329741" grpId="0" animBg="1"/>
      <p:bldP spid="329742" grpId="0" animBg="1" autoUpdateAnimBg="0"/>
      <p:bldP spid="329743" grpId="0" animBg="1" autoUpdateAnimBg="0"/>
      <p:bldP spid="329744" grpId="0" animBg="1" autoUpdateAnimBg="0"/>
      <p:bldP spid="329745" grpId="0" animBg="1" autoUpdateAnimBg="0"/>
      <p:bldP spid="329746" grpId="0" animBg="1"/>
      <p:bldP spid="329747" grpId="0" animBg="1"/>
      <p:bldP spid="329748" grpId="0" animBg="1" autoUpdateAnimBg="0"/>
      <p:bldP spid="329749" grpId="0" animBg="1" autoUpdateAnimBg="0"/>
      <p:bldP spid="329750" grpId="0" animBg="1"/>
      <p:bldP spid="329751" grpId="0" animBg="1"/>
      <p:bldP spid="329752" grpId="0" animBg="1"/>
      <p:bldP spid="329753" grpId="0" animBg="1" autoUpdateAnimBg="0"/>
      <p:bldP spid="329754" grpId="0" animBg="1"/>
      <p:bldP spid="329755" grpId="0" animBg="1" autoUpdateAnimBg="0"/>
      <p:bldP spid="329756" grpId="0" animBg="1"/>
      <p:bldP spid="329757" grpId="0" animBg="1" autoUpdateAnimBg="0"/>
      <p:bldP spid="329758" grpId="0" animBg="1"/>
      <p:bldP spid="329759" grpId="0" animBg="1" autoUpdateAnimBg="0"/>
      <p:bldP spid="329760" grpId="0" animBg="1"/>
      <p:bldP spid="329761" grpId="0" animBg="1" autoUpdateAnimBg="0"/>
      <p:bldP spid="329762" grpId="0" animBg="1"/>
      <p:bldP spid="329763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/>
              <a:t>Pentosový</a:t>
            </a:r>
            <a:r>
              <a:rPr lang="cs-CZ" altLang="cs-CZ" dirty="0" smtClean="0"/>
              <a:t> cyklus</a:t>
            </a:r>
            <a:br>
              <a:rPr lang="cs-CZ" altLang="cs-CZ" dirty="0" smtClean="0"/>
            </a:br>
            <a:r>
              <a:rPr lang="cs-CZ" altLang="cs-CZ" dirty="0" smtClean="0"/>
              <a:t>NADPH pro </a:t>
            </a:r>
            <a:r>
              <a:rPr lang="cs-CZ" altLang="cs-CZ" dirty="0" err="1" smtClean="0"/>
              <a:t>biosynthesu</a:t>
            </a:r>
            <a:endParaRPr lang="cs-CZ" altLang="cs-CZ" dirty="0" smtClean="0"/>
          </a:p>
        </p:txBody>
      </p:sp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1584325" y="2860675"/>
            <a:ext cx="727075" cy="457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G6P</a:t>
            </a:r>
          </a:p>
        </p:txBody>
      </p:sp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5241925" y="2784475"/>
            <a:ext cx="946150" cy="457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Rib5P</a:t>
            </a:r>
          </a:p>
        </p:txBody>
      </p:sp>
      <p:sp>
        <p:nvSpPr>
          <p:cNvPr id="120837" name="Line 5"/>
          <p:cNvSpPr>
            <a:spLocks noChangeShapeType="1"/>
          </p:cNvSpPr>
          <p:nvPr/>
        </p:nvSpPr>
        <p:spPr bwMode="auto">
          <a:xfrm>
            <a:off x="2286000" y="3048000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0838" name="Line 6"/>
          <p:cNvSpPr>
            <a:spLocks noChangeShapeType="1"/>
          </p:cNvSpPr>
          <p:nvPr/>
        </p:nvSpPr>
        <p:spPr bwMode="auto">
          <a:xfrm>
            <a:off x="5715000" y="3276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0839" name="Line 7"/>
          <p:cNvSpPr>
            <a:spLocks noChangeShapeType="1"/>
          </p:cNvSpPr>
          <p:nvPr/>
        </p:nvSpPr>
        <p:spPr bwMode="auto">
          <a:xfrm flipH="1">
            <a:off x="1981200" y="3733800"/>
            <a:ext cx="373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0840" name="Line 8"/>
          <p:cNvSpPr>
            <a:spLocks noChangeShapeType="1"/>
          </p:cNvSpPr>
          <p:nvPr/>
        </p:nvSpPr>
        <p:spPr bwMode="auto">
          <a:xfrm flipV="1">
            <a:off x="1981200" y="3352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0761" name="Text Box 9"/>
          <p:cNvSpPr txBox="1">
            <a:spLocks noChangeArrowheads="1"/>
          </p:cNvSpPr>
          <p:nvPr/>
        </p:nvSpPr>
        <p:spPr bwMode="auto">
          <a:xfrm>
            <a:off x="1905000" y="4156075"/>
            <a:ext cx="11684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G6PDH</a:t>
            </a:r>
          </a:p>
        </p:txBody>
      </p:sp>
      <p:sp>
        <p:nvSpPr>
          <p:cNvPr id="330762" name="Line 10"/>
          <p:cNvSpPr>
            <a:spLocks noChangeShapeType="1"/>
          </p:cNvSpPr>
          <p:nvPr/>
        </p:nvSpPr>
        <p:spPr bwMode="auto">
          <a:xfrm flipV="1">
            <a:off x="2514600" y="3048000"/>
            <a:ext cx="0" cy="990600"/>
          </a:xfrm>
          <a:prstGeom prst="line">
            <a:avLst/>
          </a:prstGeom>
          <a:noFill/>
          <a:ln w="952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0843" name="Text Box 11"/>
          <p:cNvSpPr txBox="1">
            <a:spLocks noChangeArrowheads="1"/>
          </p:cNvSpPr>
          <p:nvPr/>
        </p:nvSpPr>
        <p:spPr bwMode="auto">
          <a:xfrm>
            <a:off x="7162800" y="2362200"/>
            <a:ext cx="1236663" cy="118745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NADPH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CO</a:t>
            </a:r>
            <a:r>
              <a:rPr lang="cs-CZ" altLang="cs-CZ" sz="2400" baseline="-25000">
                <a:cs typeface="Arial" panose="020B0604020202020204" pitchFamily="34" charset="0"/>
              </a:rPr>
              <a:t>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Pentosy</a:t>
            </a:r>
          </a:p>
        </p:txBody>
      </p:sp>
      <p:sp>
        <p:nvSpPr>
          <p:cNvPr id="120844" name="Line 12"/>
          <p:cNvSpPr>
            <a:spLocks noChangeShapeType="1"/>
          </p:cNvSpPr>
          <p:nvPr/>
        </p:nvSpPr>
        <p:spPr bwMode="auto">
          <a:xfrm>
            <a:off x="6172200" y="29718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0765" name="Text Box 13"/>
          <p:cNvSpPr txBox="1">
            <a:spLocks noChangeArrowheads="1"/>
          </p:cNvSpPr>
          <p:nvPr/>
        </p:nvSpPr>
        <p:spPr bwMode="auto">
          <a:xfrm>
            <a:off x="1752600" y="4906963"/>
            <a:ext cx="425450" cy="588962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cs typeface="Arial" panose="020B0604020202020204" pitchFamily="34" charset="0"/>
              </a:rPr>
              <a:t>+</a:t>
            </a:r>
          </a:p>
        </p:txBody>
      </p:sp>
      <p:sp>
        <p:nvSpPr>
          <p:cNvPr id="330766" name="Text Box 14"/>
          <p:cNvSpPr txBox="1">
            <a:spLocks noChangeArrowheads="1"/>
          </p:cNvSpPr>
          <p:nvPr/>
        </p:nvSpPr>
        <p:spPr bwMode="auto">
          <a:xfrm>
            <a:off x="2667000" y="4876800"/>
            <a:ext cx="328613" cy="5889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cs typeface="Arial" panose="020B0604020202020204" pitchFamily="34" charset="0"/>
              </a:rPr>
              <a:t>-</a:t>
            </a:r>
          </a:p>
        </p:txBody>
      </p:sp>
      <p:sp>
        <p:nvSpPr>
          <p:cNvPr id="330767" name="Text Box 15"/>
          <p:cNvSpPr txBox="1">
            <a:spLocks noChangeArrowheads="1"/>
          </p:cNvSpPr>
          <p:nvPr/>
        </p:nvSpPr>
        <p:spPr bwMode="auto">
          <a:xfrm>
            <a:off x="746125" y="5908675"/>
            <a:ext cx="1130300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NADP</a:t>
            </a:r>
            <a:r>
              <a:rPr lang="cs-CZ" altLang="cs-CZ" sz="2400" baseline="30000">
                <a:cs typeface="Arial" panose="020B0604020202020204" pitchFamily="34" charset="0"/>
              </a:rPr>
              <a:t>+</a:t>
            </a:r>
            <a:endParaRPr lang="cs-CZ" altLang="cs-CZ" sz="2400">
              <a:cs typeface="Arial" panose="020B0604020202020204" pitchFamily="34" charset="0"/>
            </a:endParaRPr>
          </a:p>
        </p:txBody>
      </p:sp>
      <p:sp>
        <p:nvSpPr>
          <p:cNvPr id="330768" name="Text Box 16"/>
          <p:cNvSpPr txBox="1">
            <a:spLocks noChangeArrowheads="1"/>
          </p:cNvSpPr>
          <p:nvPr/>
        </p:nvSpPr>
        <p:spPr bwMode="auto">
          <a:xfrm>
            <a:off x="2649538" y="5867400"/>
            <a:ext cx="1236662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NADPH</a:t>
            </a:r>
          </a:p>
        </p:txBody>
      </p:sp>
      <p:sp>
        <p:nvSpPr>
          <p:cNvPr id="330769" name="Line 17"/>
          <p:cNvSpPr>
            <a:spLocks noChangeShapeType="1"/>
          </p:cNvSpPr>
          <p:nvPr/>
        </p:nvSpPr>
        <p:spPr bwMode="auto">
          <a:xfrm flipV="1">
            <a:off x="1981200" y="4572000"/>
            <a:ext cx="3810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0770" name="Line 18"/>
          <p:cNvSpPr>
            <a:spLocks noChangeShapeType="1"/>
          </p:cNvSpPr>
          <p:nvPr/>
        </p:nvSpPr>
        <p:spPr bwMode="auto">
          <a:xfrm flipH="1" flipV="1">
            <a:off x="2590800" y="4572000"/>
            <a:ext cx="2286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TextovéPole 1"/>
          <p:cNvSpPr txBox="1">
            <a:spLocks noChangeArrowheads="1"/>
          </p:cNvSpPr>
          <p:nvPr/>
        </p:nvSpPr>
        <p:spPr bwMode="auto">
          <a:xfrm>
            <a:off x="5508625" y="4613275"/>
            <a:ext cx="3338513" cy="6461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NAD</a:t>
            </a:r>
            <a:r>
              <a:rPr lang="cs-CZ" altLang="cs-CZ" sz="1800" b="1" baseline="30000">
                <a:solidFill>
                  <a:srgbClr val="FF0000"/>
                </a:solidFill>
              </a:rPr>
              <a:t>+</a:t>
            </a:r>
            <a:r>
              <a:rPr lang="cs-CZ" altLang="cs-CZ" sz="1800" b="1">
                <a:solidFill>
                  <a:srgbClr val="FF0000"/>
                </a:solidFill>
              </a:rPr>
              <a:t>   		katabolismus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NADPH 		anabolismus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0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0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0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0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0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0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0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0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0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0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0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0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0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0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761" grpId="0" animBg="1" autoUpdateAnimBg="0"/>
      <p:bldP spid="330762" grpId="0" animBg="1"/>
      <p:bldP spid="330765" grpId="0" animBg="1" autoUpdateAnimBg="0"/>
      <p:bldP spid="330766" grpId="0" animBg="1" autoUpdateAnimBg="0"/>
      <p:bldP spid="330767" grpId="0" animBg="1" autoUpdateAnimBg="0"/>
      <p:bldP spid="330768" grpId="0" animBg="1" autoUpdateAnimBg="0"/>
      <p:bldP spid="330769" grpId="0" animBg="1"/>
      <p:bldP spid="330770" grpId="0" animBg="1"/>
      <p:bldP spid="2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609600"/>
            <a:ext cx="8206680" cy="1143000"/>
          </a:xfrm>
        </p:spPr>
        <p:txBody>
          <a:bodyPr/>
          <a:lstStyle/>
          <a:p>
            <a:pPr eaLnBrk="1" hangingPunct="1"/>
            <a:r>
              <a:rPr lang="cs-CZ" altLang="cs-CZ" dirty="0" err="1" smtClean="0"/>
              <a:t>Synthesa</a:t>
            </a:r>
            <a:r>
              <a:rPr lang="cs-CZ" altLang="cs-CZ" dirty="0" smtClean="0"/>
              <a:t> a odbourávání glykogenu</a:t>
            </a:r>
          </a:p>
        </p:txBody>
      </p:sp>
      <p:grpSp>
        <p:nvGrpSpPr>
          <p:cNvPr id="121859" name="Group 3"/>
          <p:cNvGrpSpPr>
            <a:grpSpLocks/>
          </p:cNvGrpSpPr>
          <p:nvPr/>
        </p:nvGrpSpPr>
        <p:grpSpPr bwMode="auto">
          <a:xfrm>
            <a:off x="5429250" y="2860675"/>
            <a:ext cx="2952750" cy="2244725"/>
            <a:chOff x="902" y="1802"/>
            <a:chExt cx="1860" cy="1414"/>
          </a:xfrm>
        </p:grpSpPr>
        <p:sp>
          <p:nvSpPr>
            <p:cNvPr id="121876" name="Text Box 4"/>
            <p:cNvSpPr txBox="1">
              <a:spLocks noChangeArrowheads="1"/>
            </p:cNvSpPr>
            <p:nvPr/>
          </p:nvSpPr>
          <p:spPr bwMode="auto">
            <a:xfrm>
              <a:off x="902" y="2330"/>
              <a:ext cx="830" cy="288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>
                  <a:cs typeface="Arial" panose="020B0604020202020204" pitchFamily="34" charset="0"/>
                </a:rPr>
                <a:t>glykogen</a:t>
              </a:r>
            </a:p>
          </p:txBody>
        </p:sp>
        <p:sp>
          <p:nvSpPr>
            <p:cNvPr id="121877" name="Text Box 5"/>
            <p:cNvSpPr txBox="1">
              <a:spLocks noChangeArrowheads="1"/>
            </p:cNvSpPr>
            <p:nvPr/>
          </p:nvSpPr>
          <p:spPr bwMode="auto">
            <a:xfrm>
              <a:off x="2294" y="1802"/>
              <a:ext cx="458" cy="288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 dirty="0">
                  <a:cs typeface="Arial" panose="020B0604020202020204" pitchFamily="34" charset="0"/>
                </a:rPr>
                <a:t>G6P</a:t>
              </a:r>
            </a:p>
          </p:txBody>
        </p:sp>
        <p:sp>
          <p:nvSpPr>
            <p:cNvPr id="121878" name="Text Box 6"/>
            <p:cNvSpPr txBox="1">
              <a:spLocks noChangeArrowheads="1"/>
            </p:cNvSpPr>
            <p:nvPr/>
          </p:nvSpPr>
          <p:spPr bwMode="auto">
            <a:xfrm>
              <a:off x="2304" y="2928"/>
              <a:ext cx="458" cy="288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>
                  <a:cs typeface="Arial" panose="020B0604020202020204" pitchFamily="34" charset="0"/>
                </a:rPr>
                <a:t>G1P</a:t>
              </a:r>
            </a:p>
          </p:txBody>
        </p:sp>
        <p:sp>
          <p:nvSpPr>
            <p:cNvPr id="121879" name="Line 7"/>
            <p:cNvSpPr>
              <a:spLocks noChangeShapeType="1"/>
            </p:cNvSpPr>
            <p:nvPr/>
          </p:nvSpPr>
          <p:spPr bwMode="auto">
            <a:xfrm>
              <a:off x="1296" y="2640"/>
              <a:ext cx="1008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1880" name="Line 8"/>
            <p:cNvSpPr>
              <a:spLocks noChangeShapeType="1"/>
            </p:cNvSpPr>
            <p:nvPr/>
          </p:nvSpPr>
          <p:spPr bwMode="auto">
            <a:xfrm flipV="1">
              <a:off x="2544" y="2064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1881" name="Line 9"/>
            <p:cNvSpPr>
              <a:spLocks noChangeShapeType="1"/>
            </p:cNvSpPr>
            <p:nvPr/>
          </p:nvSpPr>
          <p:spPr bwMode="auto">
            <a:xfrm flipH="1">
              <a:off x="1248" y="1920"/>
              <a:ext cx="1056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31786" name="Text Box 10"/>
          <p:cNvSpPr txBox="1">
            <a:spLocks noChangeArrowheads="1"/>
          </p:cNvSpPr>
          <p:nvPr/>
        </p:nvSpPr>
        <p:spPr bwMode="auto">
          <a:xfrm>
            <a:off x="3576638" y="4648200"/>
            <a:ext cx="2671762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glykogenfosforylasa</a:t>
            </a:r>
          </a:p>
        </p:txBody>
      </p:sp>
      <p:sp>
        <p:nvSpPr>
          <p:cNvPr id="331787" name="Text Box 11"/>
          <p:cNvSpPr txBox="1">
            <a:spLocks noChangeArrowheads="1"/>
          </p:cNvSpPr>
          <p:nvPr/>
        </p:nvSpPr>
        <p:spPr bwMode="auto">
          <a:xfrm>
            <a:off x="3652838" y="2819400"/>
            <a:ext cx="2214562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glykogensythasa</a:t>
            </a:r>
          </a:p>
        </p:txBody>
      </p:sp>
      <p:sp>
        <p:nvSpPr>
          <p:cNvPr id="331788" name="Line 12"/>
          <p:cNvSpPr>
            <a:spLocks noChangeShapeType="1"/>
          </p:cNvSpPr>
          <p:nvPr/>
        </p:nvSpPr>
        <p:spPr bwMode="auto">
          <a:xfrm flipV="1">
            <a:off x="6248400" y="4495800"/>
            <a:ext cx="381000" cy="381000"/>
          </a:xfrm>
          <a:prstGeom prst="line">
            <a:avLst/>
          </a:prstGeom>
          <a:noFill/>
          <a:ln w="952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1789" name="Line 13"/>
          <p:cNvSpPr>
            <a:spLocks noChangeShapeType="1"/>
          </p:cNvSpPr>
          <p:nvPr/>
        </p:nvSpPr>
        <p:spPr bwMode="auto">
          <a:xfrm>
            <a:off x="5867400" y="3048000"/>
            <a:ext cx="914400" cy="381000"/>
          </a:xfrm>
          <a:prstGeom prst="line">
            <a:avLst/>
          </a:prstGeom>
          <a:noFill/>
          <a:ln w="952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1790" name="Text Box 14"/>
          <p:cNvSpPr txBox="1">
            <a:spLocks noChangeArrowheads="1"/>
          </p:cNvSpPr>
          <p:nvPr/>
        </p:nvSpPr>
        <p:spPr bwMode="auto">
          <a:xfrm>
            <a:off x="2895600" y="4373563"/>
            <a:ext cx="425450" cy="588962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cs typeface="Arial" panose="020B0604020202020204" pitchFamily="34" charset="0"/>
              </a:rPr>
              <a:t>+</a:t>
            </a:r>
          </a:p>
        </p:txBody>
      </p:sp>
      <p:sp>
        <p:nvSpPr>
          <p:cNvPr id="331791" name="Text Box 15"/>
          <p:cNvSpPr txBox="1">
            <a:spLocks noChangeArrowheads="1"/>
          </p:cNvSpPr>
          <p:nvPr/>
        </p:nvSpPr>
        <p:spPr bwMode="auto">
          <a:xfrm>
            <a:off x="2936875" y="2286000"/>
            <a:ext cx="425450" cy="5889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cs typeface="Arial" panose="020B0604020202020204" pitchFamily="34" charset="0"/>
              </a:rPr>
              <a:t>+</a:t>
            </a:r>
          </a:p>
        </p:txBody>
      </p:sp>
      <p:sp>
        <p:nvSpPr>
          <p:cNvPr id="331792" name="Text Box 16"/>
          <p:cNvSpPr txBox="1">
            <a:spLocks noChangeArrowheads="1"/>
          </p:cNvSpPr>
          <p:nvPr/>
        </p:nvSpPr>
        <p:spPr bwMode="auto">
          <a:xfrm>
            <a:off x="2957513" y="5029200"/>
            <a:ext cx="328612" cy="5889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cs typeface="Arial" panose="020B0604020202020204" pitchFamily="34" charset="0"/>
              </a:rPr>
              <a:t>-</a:t>
            </a:r>
          </a:p>
        </p:txBody>
      </p:sp>
      <p:sp>
        <p:nvSpPr>
          <p:cNvPr id="331793" name="Text Box 17"/>
          <p:cNvSpPr txBox="1">
            <a:spLocks noChangeArrowheads="1"/>
          </p:cNvSpPr>
          <p:nvPr/>
        </p:nvSpPr>
        <p:spPr bwMode="auto">
          <a:xfrm>
            <a:off x="3048000" y="2971800"/>
            <a:ext cx="328613" cy="5889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cs typeface="Arial" panose="020B0604020202020204" pitchFamily="34" charset="0"/>
              </a:rPr>
              <a:t>-</a:t>
            </a:r>
          </a:p>
        </p:txBody>
      </p:sp>
      <p:sp>
        <p:nvSpPr>
          <p:cNvPr id="331794" name="Text Box 18"/>
          <p:cNvSpPr txBox="1">
            <a:spLocks noChangeArrowheads="1"/>
          </p:cNvSpPr>
          <p:nvPr/>
        </p:nvSpPr>
        <p:spPr bwMode="auto">
          <a:xfrm>
            <a:off x="1295400" y="2362200"/>
            <a:ext cx="1012825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insulin</a:t>
            </a:r>
          </a:p>
        </p:txBody>
      </p:sp>
      <p:sp>
        <p:nvSpPr>
          <p:cNvPr id="331795" name="Text Box 19"/>
          <p:cNvSpPr txBox="1">
            <a:spLocks noChangeArrowheads="1"/>
          </p:cNvSpPr>
          <p:nvPr/>
        </p:nvSpPr>
        <p:spPr bwMode="auto">
          <a:xfrm>
            <a:off x="1371600" y="5105400"/>
            <a:ext cx="1012825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insulin</a:t>
            </a:r>
          </a:p>
        </p:txBody>
      </p:sp>
      <p:sp>
        <p:nvSpPr>
          <p:cNvPr id="331796" name="Text Box 20"/>
          <p:cNvSpPr txBox="1">
            <a:spLocks noChangeArrowheads="1"/>
          </p:cNvSpPr>
          <p:nvPr/>
        </p:nvSpPr>
        <p:spPr bwMode="auto">
          <a:xfrm>
            <a:off x="304800" y="3124200"/>
            <a:ext cx="2601913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glukagon, adrenalin</a:t>
            </a:r>
          </a:p>
        </p:txBody>
      </p:sp>
      <p:sp>
        <p:nvSpPr>
          <p:cNvPr id="331797" name="Text Box 21"/>
          <p:cNvSpPr txBox="1">
            <a:spLocks noChangeArrowheads="1"/>
          </p:cNvSpPr>
          <p:nvPr/>
        </p:nvSpPr>
        <p:spPr bwMode="auto">
          <a:xfrm>
            <a:off x="304800" y="4419600"/>
            <a:ext cx="2601913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glukagon, adrenalin</a:t>
            </a:r>
          </a:p>
        </p:txBody>
      </p:sp>
      <p:sp>
        <p:nvSpPr>
          <p:cNvPr id="331798" name="Line 22"/>
          <p:cNvSpPr>
            <a:spLocks noChangeShapeType="1"/>
          </p:cNvSpPr>
          <p:nvPr/>
        </p:nvSpPr>
        <p:spPr bwMode="auto">
          <a:xfrm>
            <a:off x="3352800" y="2590800"/>
            <a:ext cx="304800" cy="45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1799" name="Line 23"/>
          <p:cNvSpPr>
            <a:spLocks noChangeShapeType="1"/>
          </p:cNvSpPr>
          <p:nvPr/>
        </p:nvSpPr>
        <p:spPr bwMode="auto">
          <a:xfrm flipV="1">
            <a:off x="3352800" y="3048000"/>
            <a:ext cx="3048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1800" name="Line 24"/>
          <p:cNvSpPr>
            <a:spLocks noChangeShapeType="1"/>
          </p:cNvSpPr>
          <p:nvPr/>
        </p:nvSpPr>
        <p:spPr bwMode="auto">
          <a:xfrm>
            <a:off x="3352800" y="4724400"/>
            <a:ext cx="2286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1801" name="Line 25"/>
          <p:cNvSpPr>
            <a:spLocks noChangeShapeType="1"/>
          </p:cNvSpPr>
          <p:nvPr/>
        </p:nvSpPr>
        <p:spPr bwMode="auto">
          <a:xfrm flipV="1">
            <a:off x="3276600" y="5029200"/>
            <a:ext cx="2286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6416675" y="2590800"/>
            <a:ext cx="1024639" cy="461665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cs typeface="Arial" panose="020B0604020202020204" pitchFamily="34" charset="0"/>
              </a:rPr>
              <a:t>GUDP</a:t>
            </a:r>
            <a:endParaRPr lang="cs-CZ" altLang="cs-CZ" sz="2400" dirty="0">
              <a:cs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1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1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1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1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1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1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1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1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1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1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1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1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1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1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1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1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1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1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1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31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31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1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1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1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786" grpId="0" animBg="1" autoUpdateAnimBg="0"/>
      <p:bldP spid="331787" grpId="0" animBg="1" autoUpdateAnimBg="0"/>
      <p:bldP spid="331788" grpId="0" animBg="1"/>
      <p:bldP spid="331789" grpId="0" animBg="1"/>
      <p:bldP spid="331790" grpId="0" animBg="1" autoUpdateAnimBg="0"/>
      <p:bldP spid="331791" grpId="0" animBg="1" autoUpdateAnimBg="0"/>
      <p:bldP spid="331792" grpId="0" animBg="1" autoUpdateAnimBg="0"/>
      <p:bldP spid="331793" grpId="0" animBg="1" autoUpdateAnimBg="0"/>
      <p:bldP spid="331794" grpId="0" animBg="1" autoUpdateAnimBg="0"/>
      <p:bldP spid="331795" grpId="0" animBg="1" autoUpdateAnimBg="0"/>
      <p:bldP spid="331796" grpId="0" animBg="1" autoUpdateAnimBg="0"/>
      <p:bldP spid="331797" grpId="0" animBg="1" autoUpdateAnimBg="0"/>
      <p:bldP spid="331798" grpId="0" animBg="1"/>
      <p:bldP spid="331799" grpId="0" animBg="1"/>
      <p:bldP spid="331800" grpId="0" animBg="1"/>
      <p:bldP spid="331801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74675"/>
            <a:ext cx="6337300" cy="544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Metabolismus triacylglycerolů</a:t>
            </a:r>
          </a:p>
        </p:txBody>
      </p:sp>
      <p:sp>
        <p:nvSpPr>
          <p:cNvPr id="122883" name="Text Box 3"/>
          <p:cNvSpPr txBox="1">
            <a:spLocks noChangeArrowheads="1"/>
          </p:cNvSpPr>
          <p:nvPr/>
        </p:nvSpPr>
        <p:spPr bwMode="auto">
          <a:xfrm>
            <a:off x="3429000" y="1676400"/>
            <a:ext cx="2109788" cy="457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triacylglyceroly</a:t>
            </a:r>
          </a:p>
        </p:txBody>
      </p:sp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2270125" y="2860675"/>
            <a:ext cx="2154238" cy="457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mastné kyseliny</a:t>
            </a:r>
          </a:p>
        </p:txBody>
      </p:sp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4953000" y="2895600"/>
            <a:ext cx="1181100" cy="457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glycerol</a:t>
            </a:r>
          </a:p>
        </p:txBody>
      </p:sp>
      <p:sp>
        <p:nvSpPr>
          <p:cNvPr id="122886" name="Text Box 6"/>
          <p:cNvSpPr txBox="1">
            <a:spLocks noChangeArrowheads="1"/>
          </p:cNvSpPr>
          <p:nvPr/>
        </p:nvSpPr>
        <p:spPr bwMode="auto">
          <a:xfrm>
            <a:off x="2667000" y="5181600"/>
            <a:ext cx="1335088" cy="457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AcetCoA</a:t>
            </a:r>
          </a:p>
        </p:txBody>
      </p:sp>
      <p:sp>
        <p:nvSpPr>
          <p:cNvPr id="122887" name="Freeform 7"/>
          <p:cNvSpPr>
            <a:spLocks/>
          </p:cNvSpPr>
          <p:nvPr/>
        </p:nvSpPr>
        <p:spPr bwMode="auto">
          <a:xfrm>
            <a:off x="2222500" y="3352800"/>
            <a:ext cx="749300" cy="1981200"/>
          </a:xfrm>
          <a:custGeom>
            <a:avLst/>
            <a:gdLst>
              <a:gd name="T0" fmla="*/ 2147483646 w 472"/>
              <a:gd name="T1" fmla="*/ 0 h 1248"/>
              <a:gd name="T2" fmla="*/ 2147483646 w 472"/>
              <a:gd name="T3" fmla="*/ 2147483646 h 1248"/>
              <a:gd name="T4" fmla="*/ 2147483646 w 472"/>
              <a:gd name="T5" fmla="*/ 2147483646 h 1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72" h="1248">
                <a:moveTo>
                  <a:pt x="472" y="0"/>
                </a:moveTo>
                <a:cubicBezTo>
                  <a:pt x="276" y="136"/>
                  <a:pt x="80" y="272"/>
                  <a:pt x="40" y="480"/>
                </a:cubicBezTo>
                <a:cubicBezTo>
                  <a:pt x="0" y="688"/>
                  <a:pt x="200" y="1112"/>
                  <a:pt x="232" y="12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888" name="Freeform 8"/>
          <p:cNvSpPr>
            <a:spLocks/>
          </p:cNvSpPr>
          <p:nvPr/>
        </p:nvSpPr>
        <p:spPr bwMode="auto">
          <a:xfrm flipH="1" flipV="1">
            <a:off x="4038600" y="3276600"/>
            <a:ext cx="685800" cy="2133600"/>
          </a:xfrm>
          <a:custGeom>
            <a:avLst/>
            <a:gdLst>
              <a:gd name="T0" fmla="*/ 2147483646 w 472"/>
              <a:gd name="T1" fmla="*/ 0 h 1248"/>
              <a:gd name="T2" fmla="*/ 2147483646 w 472"/>
              <a:gd name="T3" fmla="*/ 2147483646 h 1248"/>
              <a:gd name="T4" fmla="*/ 2147483646 w 472"/>
              <a:gd name="T5" fmla="*/ 2147483646 h 1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72" h="1248">
                <a:moveTo>
                  <a:pt x="472" y="0"/>
                </a:moveTo>
                <a:cubicBezTo>
                  <a:pt x="276" y="136"/>
                  <a:pt x="80" y="272"/>
                  <a:pt x="40" y="480"/>
                </a:cubicBezTo>
                <a:cubicBezTo>
                  <a:pt x="0" y="688"/>
                  <a:pt x="200" y="1112"/>
                  <a:pt x="232" y="12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889" name="Line 9"/>
          <p:cNvSpPr>
            <a:spLocks noChangeShapeType="1"/>
          </p:cNvSpPr>
          <p:nvPr/>
        </p:nvSpPr>
        <p:spPr bwMode="auto">
          <a:xfrm flipH="1">
            <a:off x="3657600" y="21336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890" name="Line 10"/>
          <p:cNvSpPr>
            <a:spLocks noChangeShapeType="1"/>
          </p:cNvSpPr>
          <p:nvPr/>
        </p:nvSpPr>
        <p:spPr bwMode="auto">
          <a:xfrm>
            <a:off x="4419600" y="2209800"/>
            <a:ext cx="1143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2811" name="Text Box 11"/>
          <p:cNvSpPr txBox="1">
            <a:spLocks noChangeArrowheads="1"/>
          </p:cNvSpPr>
          <p:nvPr/>
        </p:nvSpPr>
        <p:spPr bwMode="auto">
          <a:xfrm>
            <a:off x="5049838" y="4613275"/>
            <a:ext cx="1655762" cy="8223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AcetCoA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karboxylasa</a:t>
            </a:r>
          </a:p>
        </p:txBody>
      </p:sp>
      <p:sp>
        <p:nvSpPr>
          <p:cNvPr id="332812" name="Text Box 12"/>
          <p:cNvSpPr txBox="1">
            <a:spLocks noChangeArrowheads="1"/>
          </p:cNvSpPr>
          <p:nvPr/>
        </p:nvSpPr>
        <p:spPr bwMode="auto">
          <a:xfrm>
            <a:off x="381000" y="3124200"/>
            <a:ext cx="1587500" cy="8223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karnitinový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člunek</a:t>
            </a:r>
          </a:p>
        </p:txBody>
      </p:sp>
      <p:sp>
        <p:nvSpPr>
          <p:cNvPr id="332813" name="Text Box 13"/>
          <p:cNvSpPr txBox="1">
            <a:spLocks noChangeArrowheads="1"/>
          </p:cNvSpPr>
          <p:nvPr/>
        </p:nvSpPr>
        <p:spPr bwMode="auto">
          <a:xfrm>
            <a:off x="7010400" y="4267200"/>
            <a:ext cx="425450" cy="5889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cs typeface="Arial" panose="020B0604020202020204" pitchFamily="34" charset="0"/>
              </a:rPr>
              <a:t>+</a:t>
            </a:r>
          </a:p>
        </p:txBody>
      </p:sp>
      <p:sp>
        <p:nvSpPr>
          <p:cNvPr id="332814" name="Text Box 14"/>
          <p:cNvSpPr txBox="1">
            <a:spLocks noChangeArrowheads="1"/>
          </p:cNvSpPr>
          <p:nvPr/>
        </p:nvSpPr>
        <p:spPr bwMode="auto">
          <a:xfrm>
            <a:off x="7010400" y="5181600"/>
            <a:ext cx="328613" cy="5889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cs typeface="Arial" panose="020B0604020202020204" pitchFamily="34" charset="0"/>
              </a:rPr>
              <a:t>-</a:t>
            </a:r>
          </a:p>
        </p:txBody>
      </p:sp>
      <p:sp>
        <p:nvSpPr>
          <p:cNvPr id="332815" name="Text Box 15"/>
          <p:cNvSpPr txBox="1">
            <a:spLocks noChangeArrowheads="1"/>
          </p:cNvSpPr>
          <p:nvPr/>
        </p:nvSpPr>
        <p:spPr bwMode="auto">
          <a:xfrm>
            <a:off x="7680325" y="4232275"/>
            <a:ext cx="1012825" cy="82232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citrát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insulin</a:t>
            </a:r>
          </a:p>
        </p:txBody>
      </p:sp>
      <p:sp>
        <p:nvSpPr>
          <p:cNvPr id="332816" name="Text Box 16"/>
          <p:cNvSpPr txBox="1">
            <a:spLocks noChangeArrowheads="1"/>
          </p:cNvSpPr>
          <p:nvPr/>
        </p:nvSpPr>
        <p:spPr bwMode="auto">
          <a:xfrm>
            <a:off x="7680325" y="5375275"/>
            <a:ext cx="1317625" cy="8223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palmitát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glukagon</a:t>
            </a:r>
          </a:p>
        </p:txBody>
      </p:sp>
      <p:sp>
        <p:nvSpPr>
          <p:cNvPr id="332817" name="Line 17"/>
          <p:cNvSpPr>
            <a:spLocks noChangeShapeType="1"/>
          </p:cNvSpPr>
          <p:nvPr/>
        </p:nvSpPr>
        <p:spPr bwMode="auto">
          <a:xfrm>
            <a:off x="1981200" y="3505200"/>
            <a:ext cx="685800" cy="0"/>
          </a:xfrm>
          <a:prstGeom prst="line">
            <a:avLst/>
          </a:prstGeom>
          <a:noFill/>
          <a:ln w="952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2818" name="Line 18"/>
          <p:cNvSpPr>
            <a:spLocks noChangeShapeType="1"/>
          </p:cNvSpPr>
          <p:nvPr/>
        </p:nvSpPr>
        <p:spPr bwMode="auto">
          <a:xfrm flipH="1">
            <a:off x="4419600" y="5029200"/>
            <a:ext cx="609600" cy="0"/>
          </a:xfrm>
          <a:prstGeom prst="line">
            <a:avLst/>
          </a:prstGeom>
          <a:noFill/>
          <a:ln w="952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2819" name="Text Box 19"/>
          <p:cNvSpPr txBox="1">
            <a:spLocks noChangeArrowheads="1"/>
          </p:cNvSpPr>
          <p:nvPr/>
        </p:nvSpPr>
        <p:spPr bwMode="auto">
          <a:xfrm>
            <a:off x="5791200" y="1752600"/>
            <a:ext cx="1728788" cy="8223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hormonálně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citlivá </a:t>
            </a:r>
            <a:r>
              <a:rPr lang="cs-CZ" altLang="cs-CZ" sz="2400" dirty="0" err="1">
                <a:cs typeface="Arial" panose="020B0604020202020204" pitchFamily="34" charset="0"/>
              </a:rPr>
              <a:t>lipasa</a:t>
            </a:r>
            <a:endParaRPr lang="cs-CZ" altLang="cs-CZ" sz="2400" dirty="0">
              <a:cs typeface="Arial" panose="020B0604020202020204" pitchFamily="34" charset="0"/>
            </a:endParaRPr>
          </a:p>
        </p:txBody>
      </p:sp>
      <p:sp>
        <p:nvSpPr>
          <p:cNvPr id="332820" name="Text Box 20"/>
          <p:cNvSpPr txBox="1">
            <a:spLocks noChangeArrowheads="1"/>
          </p:cNvSpPr>
          <p:nvPr/>
        </p:nvSpPr>
        <p:spPr bwMode="auto">
          <a:xfrm>
            <a:off x="3810000" y="4038600"/>
            <a:ext cx="1757363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malonylCoA</a:t>
            </a:r>
          </a:p>
        </p:txBody>
      </p:sp>
      <p:sp>
        <p:nvSpPr>
          <p:cNvPr id="332821" name="Text Box 21"/>
          <p:cNvSpPr txBox="1">
            <a:spLocks noChangeArrowheads="1"/>
          </p:cNvSpPr>
          <p:nvPr/>
        </p:nvSpPr>
        <p:spPr bwMode="auto">
          <a:xfrm>
            <a:off x="3124200" y="3962400"/>
            <a:ext cx="328613" cy="5889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cs typeface="Arial" panose="020B0604020202020204" pitchFamily="34" charset="0"/>
              </a:rPr>
              <a:t>-</a:t>
            </a:r>
          </a:p>
        </p:txBody>
      </p:sp>
      <p:sp>
        <p:nvSpPr>
          <p:cNvPr id="332822" name="Line 22"/>
          <p:cNvSpPr>
            <a:spLocks noChangeShapeType="1"/>
          </p:cNvSpPr>
          <p:nvPr/>
        </p:nvSpPr>
        <p:spPr bwMode="auto">
          <a:xfrm flipH="1">
            <a:off x="6705600" y="4572000"/>
            <a:ext cx="304800" cy="45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2823" name="Line 23"/>
          <p:cNvSpPr>
            <a:spLocks noChangeShapeType="1"/>
          </p:cNvSpPr>
          <p:nvPr/>
        </p:nvSpPr>
        <p:spPr bwMode="auto">
          <a:xfrm flipH="1" flipV="1">
            <a:off x="6705600" y="5029200"/>
            <a:ext cx="3048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2824" name="Text Box 24"/>
          <p:cNvSpPr txBox="1">
            <a:spLocks noChangeArrowheads="1"/>
          </p:cNvSpPr>
          <p:nvPr/>
        </p:nvSpPr>
        <p:spPr bwMode="auto">
          <a:xfrm>
            <a:off x="8001000" y="1981200"/>
            <a:ext cx="425450" cy="5889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cs typeface="Arial" panose="020B0604020202020204" pitchFamily="34" charset="0"/>
              </a:rPr>
              <a:t>+</a:t>
            </a:r>
          </a:p>
        </p:txBody>
      </p:sp>
      <p:sp>
        <p:nvSpPr>
          <p:cNvPr id="332825" name="Line 25"/>
          <p:cNvSpPr>
            <a:spLocks noChangeShapeType="1"/>
          </p:cNvSpPr>
          <p:nvPr/>
        </p:nvSpPr>
        <p:spPr bwMode="auto">
          <a:xfrm flipH="1">
            <a:off x="4648200" y="2286000"/>
            <a:ext cx="1143000" cy="0"/>
          </a:xfrm>
          <a:prstGeom prst="line">
            <a:avLst/>
          </a:prstGeom>
          <a:noFill/>
          <a:ln w="952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2826" name="Text Box 26"/>
          <p:cNvSpPr txBox="1">
            <a:spLocks noChangeArrowheads="1"/>
          </p:cNvSpPr>
          <p:nvPr/>
        </p:nvSpPr>
        <p:spPr bwMode="auto">
          <a:xfrm>
            <a:off x="7543800" y="2743200"/>
            <a:ext cx="1317625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glukagon</a:t>
            </a:r>
          </a:p>
        </p:txBody>
      </p:sp>
      <p:sp>
        <p:nvSpPr>
          <p:cNvPr id="332827" name="Line 27"/>
          <p:cNvSpPr>
            <a:spLocks noChangeShapeType="1"/>
          </p:cNvSpPr>
          <p:nvPr/>
        </p:nvSpPr>
        <p:spPr bwMode="auto">
          <a:xfrm flipH="1">
            <a:off x="7543800" y="2286000"/>
            <a:ext cx="457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2828" name="Text Box 28"/>
          <p:cNvSpPr txBox="1">
            <a:spLocks noChangeArrowheads="1"/>
          </p:cNvSpPr>
          <p:nvPr/>
        </p:nvSpPr>
        <p:spPr bwMode="auto">
          <a:xfrm>
            <a:off x="2422525" y="5984875"/>
            <a:ext cx="1131888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glukosa</a:t>
            </a:r>
          </a:p>
        </p:txBody>
      </p:sp>
      <p:sp>
        <p:nvSpPr>
          <p:cNvPr id="332829" name="Text Box 29"/>
          <p:cNvSpPr txBox="1">
            <a:spLocks noChangeArrowheads="1"/>
          </p:cNvSpPr>
          <p:nvPr/>
        </p:nvSpPr>
        <p:spPr bwMode="auto">
          <a:xfrm>
            <a:off x="3810000" y="5943600"/>
            <a:ext cx="2173288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ketogenní AMK</a:t>
            </a:r>
          </a:p>
        </p:txBody>
      </p:sp>
      <p:sp>
        <p:nvSpPr>
          <p:cNvPr id="332830" name="Line 30"/>
          <p:cNvSpPr>
            <a:spLocks noChangeShapeType="1"/>
          </p:cNvSpPr>
          <p:nvPr/>
        </p:nvSpPr>
        <p:spPr bwMode="auto">
          <a:xfrm flipV="1">
            <a:off x="2971800" y="57150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2831" name="Line 31"/>
          <p:cNvSpPr>
            <a:spLocks noChangeShapeType="1"/>
          </p:cNvSpPr>
          <p:nvPr/>
        </p:nvSpPr>
        <p:spPr bwMode="auto">
          <a:xfrm flipH="1" flipV="1">
            <a:off x="3505200" y="5715000"/>
            <a:ext cx="914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2832" name="Line 32"/>
          <p:cNvSpPr>
            <a:spLocks noChangeShapeType="1"/>
          </p:cNvSpPr>
          <p:nvPr/>
        </p:nvSpPr>
        <p:spPr bwMode="auto">
          <a:xfrm flipH="1" flipV="1">
            <a:off x="1295400" y="4038600"/>
            <a:ext cx="17526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2833" name="Text Box 33"/>
          <p:cNvSpPr txBox="1">
            <a:spLocks noChangeArrowheads="1"/>
          </p:cNvSpPr>
          <p:nvPr/>
        </p:nvSpPr>
        <p:spPr bwMode="auto">
          <a:xfrm>
            <a:off x="6858000" y="3276600"/>
            <a:ext cx="328613" cy="5889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cs typeface="Arial" panose="020B0604020202020204" pitchFamily="34" charset="0"/>
              </a:rPr>
              <a:t>-</a:t>
            </a:r>
          </a:p>
        </p:txBody>
      </p:sp>
      <p:sp>
        <p:nvSpPr>
          <p:cNvPr id="332834" name="Text Box 34"/>
          <p:cNvSpPr txBox="1">
            <a:spLocks noChangeArrowheads="1"/>
          </p:cNvSpPr>
          <p:nvPr/>
        </p:nvSpPr>
        <p:spPr bwMode="auto">
          <a:xfrm>
            <a:off x="7620000" y="3429000"/>
            <a:ext cx="1012825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insulin</a:t>
            </a:r>
          </a:p>
        </p:txBody>
      </p:sp>
      <p:sp>
        <p:nvSpPr>
          <p:cNvPr id="332835" name="Line 35"/>
          <p:cNvSpPr>
            <a:spLocks noChangeShapeType="1"/>
          </p:cNvSpPr>
          <p:nvPr/>
        </p:nvSpPr>
        <p:spPr bwMode="auto">
          <a:xfrm flipV="1">
            <a:off x="7010400" y="2667000"/>
            <a:ext cx="0" cy="609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" name="Text Box 19"/>
          <p:cNvSpPr txBox="1">
            <a:spLocks noChangeArrowheads="1"/>
          </p:cNvSpPr>
          <p:nvPr/>
        </p:nvSpPr>
        <p:spPr bwMode="auto">
          <a:xfrm>
            <a:off x="1014412" y="1707282"/>
            <a:ext cx="2069797" cy="830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 smtClean="0">
                <a:cs typeface="Arial" panose="020B0604020202020204" pitchFamily="34" charset="0"/>
              </a:rPr>
              <a:t>Lipasy</a:t>
            </a:r>
            <a:r>
              <a:rPr lang="cs-CZ" altLang="cs-CZ" sz="2400" dirty="0" smtClean="0"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cs typeface="Arial" panose="020B0604020202020204" pitchFamily="34" charset="0"/>
              </a:rPr>
              <a:t>trávicího traktu</a:t>
            </a:r>
            <a:endParaRPr lang="cs-CZ" altLang="cs-CZ" sz="2400" dirty="0">
              <a:cs typeface="Arial" panose="020B0604020202020204" pitchFamily="34" charset="0"/>
            </a:endParaRPr>
          </a:p>
        </p:txBody>
      </p:sp>
      <p:sp>
        <p:nvSpPr>
          <p:cNvPr id="37" name="Line 17"/>
          <p:cNvSpPr>
            <a:spLocks noChangeShapeType="1"/>
          </p:cNvSpPr>
          <p:nvPr/>
        </p:nvSpPr>
        <p:spPr bwMode="auto">
          <a:xfrm>
            <a:off x="3288506" y="2348880"/>
            <a:ext cx="685800" cy="0"/>
          </a:xfrm>
          <a:prstGeom prst="line">
            <a:avLst/>
          </a:prstGeom>
          <a:noFill/>
          <a:ln w="952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2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2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2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2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2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2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2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2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2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2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2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2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2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2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2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2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2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2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2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2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2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2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32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32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2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2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2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32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32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32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32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32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32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32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32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32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32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32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32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32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32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32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32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32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328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328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32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32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32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32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811" grpId="0" animBg="1" autoUpdateAnimBg="0"/>
      <p:bldP spid="332812" grpId="0" animBg="1" autoUpdateAnimBg="0"/>
      <p:bldP spid="332813" grpId="0" animBg="1" autoUpdateAnimBg="0"/>
      <p:bldP spid="332814" grpId="0" animBg="1" autoUpdateAnimBg="0"/>
      <p:bldP spid="332815" grpId="0" animBg="1" autoUpdateAnimBg="0"/>
      <p:bldP spid="332816" grpId="0" animBg="1" autoUpdateAnimBg="0"/>
      <p:bldP spid="332817" grpId="0" animBg="1"/>
      <p:bldP spid="332818" grpId="0" animBg="1"/>
      <p:bldP spid="332819" grpId="0" animBg="1" autoUpdateAnimBg="0"/>
      <p:bldP spid="332820" grpId="0" animBg="1" autoUpdateAnimBg="0"/>
      <p:bldP spid="332821" grpId="0" animBg="1" autoUpdateAnimBg="0"/>
      <p:bldP spid="332822" grpId="0" animBg="1"/>
      <p:bldP spid="332823" grpId="0" animBg="1"/>
      <p:bldP spid="332824" grpId="0" animBg="1" autoUpdateAnimBg="0"/>
      <p:bldP spid="332825" grpId="0" animBg="1"/>
      <p:bldP spid="332826" grpId="0" animBg="1" autoUpdateAnimBg="0"/>
      <p:bldP spid="332827" grpId="0" animBg="1"/>
      <p:bldP spid="332828" grpId="0" animBg="1" autoUpdateAnimBg="0"/>
      <p:bldP spid="332829" grpId="0" animBg="1" autoUpdateAnimBg="0"/>
      <p:bldP spid="332830" grpId="0" animBg="1"/>
      <p:bldP spid="332831" grpId="0" animBg="1"/>
      <p:bldP spid="332832" grpId="0" animBg="1"/>
      <p:bldP spid="332833" grpId="0" animBg="1" autoUpdateAnimBg="0"/>
      <p:bldP spid="332834" grpId="0" animBg="1" autoUpdateAnimBg="0"/>
      <p:bldP spid="332835" grpId="0" animBg="1"/>
      <p:bldP spid="36" grpId="0" animBg="1" autoUpdateAnimBg="0"/>
      <p:bldP spid="37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806575"/>
            <a:ext cx="6430963" cy="48228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90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Citrátový cyklus</a:t>
            </a:r>
            <a:br>
              <a:rPr lang="cs-CZ" altLang="cs-CZ" dirty="0" smtClean="0"/>
            </a:br>
            <a:r>
              <a:rPr lang="cs-CZ" altLang="cs-CZ" dirty="0" smtClean="0"/>
              <a:t>amfibolický </a:t>
            </a:r>
            <a:r>
              <a:rPr lang="cs-CZ" altLang="cs-CZ" dirty="0" smtClean="0"/>
              <a:t>děj</a:t>
            </a:r>
          </a:p>
        </p:txBody>
      </p:sp>
      <p:sp>
        <p:nvSpPr>
          <p:cNvPr id="333828" name="Text Box 4"/>
          <p:cNvSpPr txBox="1">
            <a:spLocks noChangeArrowheads="1"/>
          </p:cNvSpPr>
          <p:nvPr/>
        </p:nvSpPr>
        <p:spPr bwMode="auto">
          <a:xfrm>
            <a:off x="4708525" y="1946275"/>
            <a:ext cx="1857375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citrátsynthasa</a:t>
            </a:r>
          </a:p>
        </p:txBody>
      </p:sp>
      <p:sp>
        <p:nvSpPr>
          <p:cNvPr id="333829" name="Text Box 5"/>
          <p:cNvSpPr txBox="1">
            <a:spLocks noChangeArrowheads="1"/>
          </p:cNvSpPr>
          <p:nvPr/>
        </p:nvSpPr>
        <p:spPr bwMode="auto">
          <a:xfrm>
            <a:off x="5241925" y="2708275"/>
            <a:ext cx="1604963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isocitrátDH</a:t>
            </a:r>
          </a:p>
        </p:txBody>
      </p:sp>
      <p:sp>
        <p:nvSpPr>
          <p:cNvPr id="333830" name="Text Box 6"/>
          <p:cNvSpPr txBox="1">
            <a:spLocks noChangeArrowheads="1"/>
          </p:cNvSpPr>
          <p:nvPr/>
        </p:nvSpPr>
        <p:spPr bwMode="auto">
          <a:xfrm>
            <a:off x="5619750" y="3284538"/>
            <a:ext cx="2265363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2-oxoglutarátDH</a:t>
            </a:r>
          </a:p>
        </p:txBody>
      </p:sp>
      <p:sp>
        <p:nvSpPr>
          <p:cNvPr id="333831" name="Line 7"/>
          <p:cNvSpPr>
            <a:spLocks noChangeShapeType="1"/>
          </p:cNvSpPr>
          <p:nvPr/>
        </p:nvSpPr>
        <p:spPr bwMode="auto">
          <a:xfrm flipH="1">
            <a:off x="3581400" y="2209800"/>
            <a:ext cx="1066800" cy="1066800"/>
          </a:xfrm>
          <a:prstGeom prst="line">
            <a:avLst/>
          </a:prstGeom>
          <a:noFill/>
          <a:ln w="952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3832" name="Line 8"/>
          <p:cNvSpPr>
            <a:spLocks noChangeShapeType="1"/>
          </p:cNvSpPr>
          <p:nvPr/>
        </p:nvSpPr>
        <p:spPr bwMode="auto">
          <a:xfrm flipH="1">
            <a:off x="4724400" y="2971800"/>
            <a:ext cx="457200" cy="609600"/>
          </a:xfrm>
          <a:prstGeom prst="line">
            <a:avLst/>
          </a:prstGeom>
          <a:noFill/>
          <a:ln w="952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3833" name="Line 9"/>
          <p:cNvSpPr>
            <a:spLocks noChangeShapeType="1"/>
          </p:cNvSpPr>
          <p:nvPr/>
        </p:nvSpPr>
        <p:spPr bwMode="auto">
          <a:xfrm flipH="1">
            <a:off x="5407025" y="3548063"/>
            <a:ext cx="228600" cy="533400"/>
          </a:xfrm>
          <a:prstGeom prst="line">
            <a:avLst/>
          </a:prstGeom>
          <a:noFill/>
          <a:ln w="952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3834" name="Text Box 10"/>
          <p:cNvSpPr txBox="1">
            <a:spLocks noChangeArrowheads="1"/>
          </p:cNvSpPr>
          <p:nvPr/>
        </p:nvSpPr>
        <p:spPr bwMode="auto">
          <a:xfrm>
            <a:off x="7086600" y="1828800"/>
            <a:ext cx="425450" cy="5889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cs typeface="Arial" panose="020B0604020202020204" pitchFamily="34" charset="0"/>
              </a:rPr>
              <a:t>+</a:t>
            </a:r>
          </a:p>
        </p:txBody>
      </p:sp>
      <p:sp>
        <p:nvSpPr>
          <p:cNvPr id="333835" name="Text Box 11"/>
          <p:cNvSpPr txBox="1">
            <a:spLocks noChangeArrowheads="1"/>
          </p:cNvSpPr>
          <p:nvPr/>
        </p:nvSpPr>
        <p:spPr bwMode="auto">
          <a:xfrm>
            <a:off x="7086600" y="2590800"/>
            <a:ext cx="404813" cy="5889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cs typeface="Arial" panose="020B0604020202020204" pitchFamily="34" charset="0"/>
              </a:rPr>
              <a:t>-</a:t>
            </a:r>
          </a:p>
        </p:txBody>
      </p:sp>
      <p:sp>
        <p:nvSpPr>
          <p:cNvPr id="333836" name="Text Box 12"/>
          <p:cNvSpPr txBox="1">
            <a:spLocks noChangeArrowheads="1"/>
          </p:cNvSpPr>
          <p:nvPr/>
        </p:nvSpPr>
        <p:spPr bwMode="auto">
          <a:xfrm>
            <a:off x="7534275" y="1905000"/>
            <a:ext cx="1609725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AMP, ADP</a:t>
            </a:r>
          </a:p>
        </p:txBody>
      </p:sp>
      <p:sp>
        <p:nvSpPr>
          <p:cNvPr id="333837" name="Text Box 13"/>
          <p:cNvSpPr txBox="1">
            <a:spLocks noChangeArrowheads="1"/>
          </p:cNvSpPr>
          <p:nvPr/>
        </p:nvSpPr>
        <p:spPr bwMode="auto">
          <a:xfrm>
            <a:off x="7534275" y="2667000"/>
            <a:ext cx="760413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ATP</a:t>
            </a:r>
          </a:p>
        </p:txBody>
      </p:sp>
      <p:sp>
        <p:nvSpPr>
          <p:cNvPr id="333838" name="Line 14"/>
          <p:cNvSpPr>
            <a:spLocks noChangeShapeType="1"/>
          </p:cNvSpPr>
          <p:nvPr/>
        </p:nvSpPr>
        <p:spPr bwMode="auto">
          <a:xfrm>
            <a:off x="4572000" y="5867400"/>
            <a:ext cx="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3839" name="Line 15"/>
          <p:cNvSpPr>
            <a:spLocks noChangeShapeType="1"/>
          </p:cNvSpPr>
          <p:nvPr/>
        </p:nvSpPr>
        <p:spPr bwMode="auto">
          <a:xfrm>
            <a:off x="4572000" y="6172200"/>
            <a:ext cx="25146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3840" name="Line 16"/>
          <p:cNvSpPr>
            <a:spLocks noChangeShapeType="1"/>
          </p:cNvSpPr>
          <p:nvPr/>
        </p:nvSpPr>
        <p:spPr bwMode="auto">
          <a:xfrm flipV="1">
            <a:off x="7086600" y="3962400"/>
            <a:ext cx="0" cy="2209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3841" name="Line 17"/>
          <p:cNvSpPr>
            <a:spLocks noChangeShapeType="1"/>
          </p:cNvSpPr>
          <p:nvPr/>
        </p:nvSpPr>
        <p:spPr bwMode="auto">
          <a:xfrm flipV="1">
            <a:off x="5562600" y="2438400"/>
            <a:ext cx="0" cy="3733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3842" name="Text Box 18"/>
          <p:cNvSpPr txBox="1">
            <a:spLocks noChangeArrowheads="1"/>
          </p:cNvSpPr>
          <p:nvPr/>
        </p:nvSpPr>
        <p:spPr bwMode="auto">
          <a:xfrm>
            <a:off x="7199313" y="5908675"/>
            <a:ext cx="1792287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sukcinylCoA</a:t>
            </a:r>
          </a:p>
        </p:txBody>
      </p:sp>
      <p:sp>
        <p:nvSpPr>
          <p:cNvPr id="333843" name="Line 19"/>
          <p:cNvSpPr>
            <a:spLocks noChangeShapeType="1"/>
          </p:cNvSpPr>
          <p:nvPr/>
        </p:nvSpPr>
        <p:spPr bwMode="auto">
          <a:xfrm>
            <a:off x="4648200" y="3581400"/>
            <a:ext cx="25146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3844" name="Line 20"/>
          <p:cNvSpPr>
            <a:spLocks noChangeShapeType="1"/>
          </p:cNvSpPr>
          <p:nvPr/>
        </p:nvSpPr>
        <p:spPr bwMode="auto">
          <a:xfrm flipV="1">
            <a:off x="7162800" y="1752600"/>
            <a:ext cx="0" cy="1828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3845" name="Line 21"/>
          <p:cNvSpPr>
            <a:spLocks noChangeShapeType="1"/>
          </p:cNvSpPr>
          <p:nvPr/>
        </p:nvSpPr>
        <p:spPr bwMode="auto">
          <a:xfrm flipH="1">
            <a:off x="5562600" y="1752600"/>
            <a:ext cx="16002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3846" name="Line 22"/>
          <p:cNvSpPr>
            <a:spLocks noChangeShapeType="1"/>
          </p:cNvSpPr>
          <p:nvPr/>
        </p:nvSpPr>
        <p:spPr bwMode="auto">
          <a:xfrm>
            <a:off x="5562600" y="1752600"/>
            <a:ext cx="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3847" name="Text Box 23"/>
          <p:cNvSpPr txBox="1">
            <a:spLocks noChangeArrowheads="1"/>
          </p:cNvSpPr>
          <p:nvPr/>
        </p:nvSpPr>
        <p:spPr bwMode="auto">
          <a:xfrm>
            <a:off x="6781800" y="1143000"/>
            <a:ext cx="808038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citrát</a:t>
            </a:r>
          </a:p>
        </p:txBody>
      </p:sp>
      <p:sp>
        <p:nvSpPr>
          <p:cNvPr id="333848" name="Text Box 24"/>
          <p:cNvSpPr txBox="1">
            <a:spLocks noChangeArrowheads="1"/>
          </p:cNvSpPr>
          <p:nvPr/>
        </p:nvSpPr>
        <p:spPr bwMode="auto">
          <a:xfrm>
            <a:off x="914400" y="1981200"/>
            <a:ext cx="1411288" cy="822325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AcetCoA,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 NAD</a:t>
            </a:r>
            <a:r>
              <a:rPr lang="cs-CZ" altLang="cs-CZ" sz="2400" baseline="30000">
                <a:cs typeface="Arial" panose="020B0604020202020204" pitchFamily="34" charset="0"/>
              </a:rPr>
              <a:t>+</a:t>
            </a:r>
            <a:endParaRPr lang="cs-CZ" altLang="cs-CZ" sz="2400">
              <a:cs typeface="Arial" panose="020B0604020202020204" pitchFamily="34" charset="0"/>
            </a:endParaRPr>
          </a:p>
        </p:txBody>
      </p:sp>
      <p:sp>
        <p:nvSpPr>
          <p:cNvPr id="333849" name="Line 25"/>
          <p:cNvSpPr>
            <a:spLocks noChangeShapeType="1"/>
          </p:cNvSpPr>
          <p:nvPr/>
        </p:nvSpPr>
        <p:spPr bwMode="auto">
          <a:xfrm flipH="1">
            <a:off x="6553200" y="2133600"/>
            <a:ext cx="533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3850" name="Line 26"/>
          <p:cNvSpPr>
            <a:spLocks noChangeShapeType="1"/>
          </p:cNvSpPr>
          <p:nvPr/>
        </p:nvSpPr>
        <p:spPr bwMode="auto">
          <a:xfrm flipH="1">
            <a:off x="6858000" y="2133600"/>
            <a:ext cx="228600" cy="685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3851" name="Line 27"/>
          <p:cNvSpPr>
            <a:spLocks noChangeShapeType="1"/>
          </p:cNvSpPr>
          <p:nvPr/>
        </p:nvSpPr>
        <p:spPr bwMode="auto">
          <a:xfrm flipH="1">
            <a:off x="7010400" y="2133600"/>
            <a:ext cx="76200" cy="1295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3852" name="Line 28"/>
          <p:cNvSpPr>
            <a:spLocks noChangeShapeType="1"/>
          </p:cNvSpPr>
          <p:nvPr/>
        </p:nvSpPr>
        <p:spPr bwMode="auto">
          <a:xfrm flipH="1" flipV="1">
            <a:off x="6553200" y="2133600"/>
            <a:ext cx="533400" cy="762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3853" name="Line 29"/>
          <p:cNvSpPr>
            <a:spLocks noChangeShapeType="1"/>
          </p:cNvSpPr>
          <p:nvPr/>
        </p:nvSpPr>
        <p:spPr bwMode="auto">
          <a:xfrm flipH="1">
            <a:off x="6858000" y="2895600"/>
            <a:ext cx="2286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3854" name="Line 30"/>
          <p:cNvSpPr>
            <a:spLocks noChangeShapeType="1"/>
          </p:cNvSpPr>
          <p:nvPr/>
        </p:nvSpPr>
        <p:spPr bwMode="auto">
          <a:xfrm>
            <a:off x="7086600" y="2895600"/>
            <a:ext cx="76200" cy="53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3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3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3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3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3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3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3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3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3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3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3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3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3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3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3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3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3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3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3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3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3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3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3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3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3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3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33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33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3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3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33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3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3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33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33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33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33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33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33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33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33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33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33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33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33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33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33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33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33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33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33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33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28" grpId="0" animBg="1" autoUpdateAnimBg="0"/>
      <p:bldP spid="333829" grpId="0" animBg="1" autoUpdateAnimBg="0"/>
      <p:bldP spid="333830" grpId="0" animBg="1" autoUpdateAnimBg="0"/>
      <p:bldP spid="333831" grpId="0" animBg="1"/>
      <p:bldP spid="333832" grpId="0" animBg="1"/>
      <p:bldP spid="333833" grpId="0" animBg="1"/>
      <p:bldP spid="333834" grpId="0" animBg="1" autoUpdateAnimBg="0"/>
      <p:bldP spid="333835" grpId="0" animBg="1" autoUpdateAnimBg="0"/>
      <p:bldP spid="333836" grpId="0" animBg="1" autoUpdateAnimBg="0"/>
      <p:bldP spid="333837" grpId="0" animBg="1" autoUpdateAnimBg="0"/>
      <p:bldP spid="333838" grpId="0" animBg="1"/>
      <p:bldP spid="333839" grpId="0" animBg="1"/>
      <p:bldP spid="333840" grpId="0" animBg="1"/>
      <p:bldP spid="333841" grpId="0" animBg="1"/>
      <p:bldP spid="333842" grpId="0" animBg="1" autoUpdateAnimBg="0"/>
      <p:bldP spid="333843" grpId="0" animBg="1"/>
      <p:bldP spid="333844" grpId="0" animBg="1"/>
      <p:bldP spid="333845" grpId="0" animBg="1"/>
      <p:bldP spid="333846" grpId="0" animBg="1"/>
      <p:bldP spid="333847" grpId="0" animBg="1" autoUpdateAnimBg="0"/>
      <p:bldP spid="333848" grpId="0" animBg="1" autoUpdateAnimBg="0"/>
      <p:bldP spid="333849" grpId="0" animBg="1"/>
      <p:bldP spid="333850" grpId="0" animBg="1"/>
      <p:bldP spid="333851" grpId="0" animBg="1"/>
      <p:bldP spid="333852" grpId="0" animBg="1"/>
      <p:bldP spid="333853" grpId="0" animBg="1"/>
      <p:bldP spid="333854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Oxidační fosforylace</a:t>
            </a:r>
            <a:br>
              <a:rPr lang="cs-CZ" altLang="cs-CZ" dirty="0" smtClean="0"/>
            </a:br>
            <a:r>
              <a:rPr lang="cs-CZ" altLang="cs-CZ" dirty="0" smtClean="0"/>
              <a:t>zisk ATP</a:t>
            </a:r>
          </a:p>
        </p:txBody>
      </p:sp>
      <p:sp>
        <p:nvSpPr>
          <p:cNvPr id="124931" name="Text Box 3"/>
          <p:cNvSpPr txBox="1">
            <a:spLocks noChangeArrowheads="1"/>
          </p:cNvSpPr>
          <p:nvPr/>
        </p:nvSpPr>
        <p:spPr bwMode="auto">
          <a:xfrm>
            <a:off x="2574925" y="3241675"/>
            <a:ext cx="506413" cy="457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O</a:t>
            </a:r>
            <a:r>
              <a:rPr lang="cs-CZ" altLang="cs-CZ" sz="2400" baseline="-25000">
                <a:cs typeface="Arial" panose="020B0604020202020204" pitchFamily="34" charset="0"/>
              </a:rPr>
              <a:t>2</a:t>
            </a:r>
            <a:endParaRPr lang="cs-CZ" altLang="cs-CZ" sz="2400">
              <a:cs typeface="Arial" panose="020B0604020202020204" pitchFamily="34" charset="0"/>
            </a:endParaRPr>
          </a:p>
        </p:txBody>
      </p:sp>
      <p:sp>
        <p:nvSpPr>
          <p:cNvPr id="124932" name="Text Box 4"/>
          <p:cNvSpPr txBox="1">
            <a:spLocks noChangeArrowheads="1"/>
          </p:cNvSpPr>
          <p:nvPr/>
        </p:nvSpPr>
        <p:spPr bwMode="auto">
          <a:xfrm>
            <a:off x="5927725" y="3165475"/>
            <a:ext cx="727075" cy="457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H</a:t>
            </a:r>
            <a:r>
              <a:rPr lang="cs-CZ" altLang="cs-CZ" sz="2400" baseline="-25000">
                <a:cs typeface="Arial" panose="020B0604020202020204" pitchFamily="34" charset="0"/>
              </a:rPr>
              <a:t>2</a:t>
            </a:r>
            <a:r>
              <a:rPr lang="cs-CZ" altLang="cs-CZ" sz="2400">
                <a:cs typeface="Arial" panose="020B0604020202020204" pitchFamily="34" charset="0"/>
              </a:rPr>
              <a:t>O</a:t>
            </a:r>
          </a:p>
        </p:txBody>
      </p:sp>
      <p:sp>
        <p:nvSpPr>
          <p:cNvPr id="124933" name="Line 5"/>
          <p:cNvSpPr>
            <a:spLocks noChangeShapeType="1"/>
          </p:cNvSpPr>
          <p:nvPr/>
        </p:nvSpPr>
        <p:spPr bwMode="auto">
          <a:xfrm>
            <a:off x="3048000" y="3429000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4934" name="Line 6"/>
          <p:cNvSpPr>
            <a:spLocks noChangeShapeType="1"/>
          </p:cNvSpPr>
          <p:nvPr/>
        </p:nvSpPr>
        <p:spPr bwMode="auto">
          <a:xfrm>
            <a:off x="5334000" y="34290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4935" name="Text Box 7"/>
          <p:cNvSpPr txBox="1">
            <a:spLocks noChangeArrowheads="1"/>
          </p:cNvSpPr>
          <p:nvPr/>
        </p:nvSpPr>
        <p:spPr bwMode="auto">
          <a:xfrm>
            <a:off x="4954588" y="4191000"/>
            <a:ext cx="760412" cy="457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ATP</a:t>
            </a:r>
          </a:p>
        </p:txBody>
      </p:sp>
      <p:sp>
        <p:nvSpPr>
          <p:cNvPr id="124936" name="Text Box 8"/>
          <p:cNvSpPr txBox="1">
            <a:spLocks noChangeArrowheads="1"/>
          </p:cNvSpPr>
          <p:nvPr/>
        </p:nvSpPr>
        <p:spPr bwMode="auto">
          <a:xfrm>
            <a:off x="2057400" y="2133600"/>
            <a:ext cx="1066800" cy="457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NADH</a:t>
            </a:r>
          </a:p>
        </p:txBody>
      </p:sp>
      <p:sp>
        <p:nvSpPr>
          <p:cNvPr id="124937" name="Text Box 9"/>
          <p:cNvSpPr txBox="1">
            <a:spLocks noChangeArrowheads="1"/>
          </p:cNvSpPr>
          <p:nvPr/>
        </p:nvSpPr>
        <p:spPr bwMode="auto">
          <a:xfrm>
            <a:off x="3276600" y="2133600"/>
            <a:ext cx="1117600" cy="457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FADH</a:t>
            </a:r>
            <a:r>
              <a:rPr lang="cs-CZ" altLang="cs-CZ" sz="2400" baseline="-25000">
                <a:cs typeface="Arial" panose="020B0604020202020204" pitchFamily="34" charset="0"/>
              </a:rPr>
              <a:t>2</a:t>
            </a:r>
            <a:endParaRPr lang="cs-CZ" altLang="cs-CZ" sz="2400">
              <a:cs typeface="Arial" panose="020B0604020202020204" pitchFamily="34" charset="0"/>
            </a:endParaRPr>
          </a:p>
        </p:txBody>
      </p:sp>
      <p:sp>
        <p:nvSpPr>
          <p:cNvPr id="124938" name="Line 10"/>
          <p:cNvSpPr>
            <a:spLocks noChangeShapeType="1"/>
          </p:cNvSpPr>
          <p:nvPr/>
        </p:nvSpPr>
        <p:spPr bwMode="auto">
          <a:xfrm>
            <a:off x="2514600" y="2590800"/>
            <a:ext cx="1066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4939" name="Line 11"/>
          <p:cNvSpPr>
            <a:spLocks noChangeShapeType="1"/>
          </p:cNvSpPr>
          <p:nvPr/>
        </p:nvSpPr>
        <p:spPr bwMode="auto">
          <a:xfrm>
            <a:off x="3733800" y="2590800"/>
            <a:ext cx="1066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4860" name="Text Box 12"/>
          <p:cNvSpPr txBox="1">
            <a:spLocks noChangeArrowheads="1"/>
          </p:cNvSpPr>
          <p:nvPr/>
        </p:nvSpPr>
        <p:spPr bwMode="auto">
          <a:xfrm>
            <a:off x="6994525" y="3733800"/>
            <a:ext cx="114935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ATPasa</a:t>
            </a:r>
          </a:p>
        </p:txBody>
      </p:sp>
      <p:sp>
        <p:nvSpPr>
          <p:cNvPr id="334861" name="Line 13"/>
          <p:cNvSpPr>
            <a:spLocks noChangeShapeType="1"/>
          </p:cNvSpPr>
          <p:nvPr/>
        </p:nvSpPr>
        <p:spPr bwMode="auto">
          <a:xfrm flipH="1">
            <a:off x="5334000" y="3962400"/>
            <a:ext cx="1600200" cy="0"/>
          </a:xfrm>
          <a:prstGeom prst="line">
            <a:avLst/>
          </a:prstGeom>
          <a:noFill/>
          <a:ln w="952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4862" name="Text Box 14"/>
          <p:cNvSpPr txBox="1">
            <a:spLocks noChangeArrowheads="1"/>
          </p:cNvSpPr>
          <p:nvPr/>
        </p:nvSpPr>
        <p:spPr bwMode="auto">
          <a:xfrm>
            <a:off x="6934200" y="4495800"/>
            <a:ext cx="425450" cy="5889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cs typeface="Arial" panose="020B0604020202020204" pitchFamily="34" charset="0"/>
              </a:rPr>
              <a:t>+</a:t>
            </a:r>
          </a:p>
        </p:txBody>
      </p:sp>
      <p:sp>
        <p:nvSpPr>
          <p:cNvPr id="334863" name="Text Box 15"/>
          <p:cNvSpPr txBox="1">
            <a:spLocks noChangeArrowheads="1"/>
          </p:cNvSpPr>
          <p:nvPr/>
        </p:nvSpPr>
        <p:spPr bwMode="auto">
          <a:xfrm>
            <a:off x="7772400" y="4495800"/>
            <a:ext cx="404813" cy="5889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cs typeface="Arial" panose="020B0604020202020204" pitchFamily="34" charset="0"/>
              </a:rPr>
              <a:t>-</a:t>
            </a:r>
          </a:p>
        </p:txBody>
      </p:sp>
      <p:sp>
        <p:nvSpPr>
          <p:cNvPr id="334864" name="Line 16"/>
          <p:cNvSpPr>
            <a:spLocks noChangeShapeType="1"/>
          </p:cNvSpPr>
          <p:nvPr/>
        </p:nvSpPr>
        <p:spPr bwMode="auto">
          <a:xfrm flipH="1" flipV="1">
            <a:off x="7543800" y="4191000"/>
            <a:ext cx="4572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4865" name="Line 17"/>
          <p:cNvSpPr>
            <a:spLocks noChangeShapeType="1"/>
          </p:cNvSpPr>
          <p:nvPr/>
        </p:nvSpPr>
        <p:spPr bwMode="auto">
          <a:xfrm flipV="1">
            <a:off x="7162800" y="4191000"/>
            <a:ext cx="3810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4866" name="Text Box 18"/>
          <p:cNvSpPr txBox="1">
            <a:spLocks noChangeArrowheads="1"/>
          </p:cNvSpPr>
          <p:nvPr/>
        </p:nvSpPr>
        <p:spPr bwMode="auto">
          <a:xfrm>
            <a:off x="7697788" y="5375275"/>
            <a:ext cx="760412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ATP</a:t>
            </a:r>
          </a:p>
        </p:txBody>
      </p:sp>
      <p:sp>
        <p:nvSpPr>
          <p:cNvPr id="334867" name="Text Box 19"/>
          <p:cNvSpPr txBox="1">
            <a:spLocks noChangeArrowheads="1"/>
          </p:cNvSpPr>
          <p:nvPr/>
        </p:nvSpPr>
        <p:spPr bwMode="auto">
          <a:xfrm>
            <a:off x="6140450" y="5410200"/>
            <a:ext cx="1098550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ADP,P</a:t>
            </a:r>
            <a:r>
              <a:rPr lang="cs-CZ" altLang="cs-CZ" sz="2400" baseline="-25000">
                <a:cs typeface="Arial" panose="020B0604020202020204" pitchFamily="34" charset="0"/>
              </a:rPr>
              <a:t>i</a:t>
            </a:r>
            <a:endParaRPr lang="cs-CZ" altLang="cs-CZ" sz="2400">
              <a:cs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4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4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4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4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4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4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4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4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4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4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4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4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4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4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4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4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860" grpId="0" animBg="1" autoUpdateAnimBg="0"/>
      <p:bldP spid="334861" grpId="0" animBg="1"/>
      <p:bldP spid="334862" grpId="0" animBg="1" autoUpdateAnimBg="0"/>
      <p:bldP spid="334863" grpId="0" animBg="1" autoUpdateAnimBg="0"/>
      <p:bldP spid="334864" grpId="0" animBg="1"/>
      <p:bldP spid="334865" grpId="0" animBg="1"/>
      <p:bldP spid="334866" grpId="0" animBg="1" autoUpdateAnimBg="0"/>
      <p:bldP spid="334867" grpId="0" animBg="1" autoUpdateAnimBg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0688" y="1152525"/>
            <a:ext cx="8229600" cy="5661025"/>
          </a:xfrm>
        </p:spPr>
      </p:pic>
      <p:sp>
        <p:nvSpPr>
          <p:cNvPr id="11" name="Obdélník 10"/>
          <p:cNvSpPr/>
          <p:nvPr/>
        </p:nvSpPr>
        <p:spPr>
          <a:xfrm>
            <a:off x="108399" y="1107188"/>
            <a:ext cx="3167457" cy="1601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Orgánová specializace</a:t>
            </a: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08399" y="1124744"/>
            <a:ext cx="3097213" cy="1224136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Hnědá tuková tkáň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versus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Bílá tuková tkáň</a:t>
            </a:r>
            <a:endParaRPr lang="en-GB" alt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435600" y="1196975"/>
            <a:ext cx="2808288" cy="1079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" name="Obdélník 2"/>
          <p:cNvSpPr/>
          <p:nvPr/>
        </p:nvSpPr>
        <p:spPr>
          <a:xfrm>
            <a:off x="971550" y="5013325"/>
            <a:ext cx="7129463" cy="18002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4" name="Obdélník 3"/>
          <p:cNvSpPr/>
          <p:nvPr/>
        </p:nvSpPr>
        <p:spPr>
          <a:xfrm>
            <a:off x="684213" y="2997200"/>
            <a:ext cx="2735262" cy="18002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5" name="Obdélník 4"/>
          <p:cNvSpPr/>
          <p:nvPr/>
        </p:nvSpPr>
        <p:spPr>
          <a:xfrm>
            <a:off x="3492500" y="2420938"/>
            <a:ext cx="4895850" cy="21605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6" name="Ovál 5"/>
          <p:cNvSpPr/>
          <p:nvPr/>
        </p:nvSpPr>
        <p:spPr>
          <a:xfrm>
            <a:off x="5940425" y="1916113"/>
            <a:ext cx="863600" cy="288925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7" name="TextovéPole 6"/>
          <p:cNvSpPr txBox="1">
            <a:spLocks noChangeArrowheads="1"/>
          </p:cNvSpPr>
          <p:nvPr/>
        </p:nvSpPr>
        <p:spPr bwMode="auto">
          <a:xfrm>
            <a:off x="7019925" y="1908175"/>
            <a:ext cx="428625" cy="368300"/>
          </a:xfrm>
          <a:prstGeom prst="rect">
            <a:avLst/>
          </a:prstGeom>
          <a:noFill/>
          <a:ln w="254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cs-CZ" altLang="cs-CZ" sz="18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ál 11"/>
          <p:cNvSpPr/>
          <p:nvPr/>
        </p:nvSpPr>
        <p:spPr>
          <a:xfrm>
            <a:off x="5940425" y="1557338"/>
            <a:ext cx="863600" cy="28733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8" name="Zaoblený obdélník 7"/>
          <p:cNvSpPr/>
          <p:nvPr/>
        </p:nvSpPr>
        <p:spPr>
          <a:xfrm>
            <a:off x="5651500" y="5229225"/>
            <a:ext cx="1008063" cy="1439863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4" name="TextovéPole 13"/>
          <p:cNvSpPr txBox="1">
            <a:spLocks noChangeArrowheads="1"/>
          </p:cNvSpPr>
          <p:nvPr/>
        </p:nvSpPr>
        <p:spPr bwMode="auto">
          <a:xfrm>
            <a:off x="7092950" y="6083300"/>
            <a:ext cx="427038" cy="369888"/>
          </a:xfrm>
          <a:prstGeom prst="rect">
            <a:avLst/>
          </a:prstGeom>
          <a:noFill/>
          <a:ln w="254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cs-CZ" altLang="cs-CZ" sz="18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Zaoblený obdélník 14"/>
          <p:cNvSpPr/>
          <p:nvPr/>
        </p:nvSpPr>
        <p:spPr>
          <a:xfrm>
            <a:off x="3779838" y="5157788"/>
            <a:ext cx="1008062" cy="1439862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6" name="Zaoblený obdélník 15"/>
          <p:cNvSpPr/>
          <p:nvPr/>
        </p:nvSpPr>
        <p:spPr>
          <a:xfrm>
            <a:off x="1258888" y="5381625"/>
            <a:ext cx="1728787" cy="784225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7" name="Zaoblený obdélník 16"/>
          <p:cNvSpPr/>
          <p:nvPr/>
        </p:nvSpPr>
        <p:spPr>
          <a:xfrm>
            <a:off x="900113" y="3500438"/>
            <a:ext cx="2232025" cy="1008062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8" name="Zaoblený obdélník 17"/>
          <p:cNvSpPr/>
          <p:nvPr/>
        </p:nvSpPr>
        <p:spPr>
          <a:xfrm>
            <a:off x="5724525" y="2636838"/>
            <a:ext cx="792163" cy="1871662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9" name="Zaoblený obdélník 18"/>
          <p:cNvSpPr/>
          <p:nvPr/>
        </p:nvSpPr>
        <p:spPr>
          <a:xfrm>
            <a:off x="3851275" y="2565400"/>
            <a:ext cx="1008063" cy="1871663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b="1" dirty="0"/>
          </a:p>
        </p:txBody>
      </p:sp>
      <p:sp>
        <p:nvSpPr>
          <p:cNvPr id="20" name="Zaoblený obdélník 19"/>
          <p:cNvSpPr/>
          <p:nvPr/>
        </p:nvSpPr>
        <p:spPr>
          <a:xfrm>
            <a:off x="6588125" y="2420938"/>
            <a:ext cx="1296988" cy="2160587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b="1" dirty="0"/>
          </a:p>
        </p:txBody>
      </p:sp>
      <p:cxnSp>
        <p:nvCxnSpPr>
          <p:cNvPr id="10" name="Přímá spojnice se šipkou 9"/>
          <p:cNvCxnSpPr/>
          <p:nvPr/>
        </p:nvCxnSpPr>
        <p:spPr>
          <a:xfrm flipV="1">
            <a:off x="1691481" y="2672470"/>
            <a:ext cx="0" cy="2524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utoShape 21" descr="data:image/jpeg;base64,/9j/4AAQSkZJRgABAQAAAQABAAD/2wCEAAkGBxQSEhUUEBQUFRUVGBQXFBcVFBQUFBQUFBQXFhQUFRQYHCggGB0lHBUUITEiJSkrLi4uFx8zODMsNygtLiwBCgoKDg0OGhAQGiwmHyQsLCwsLCwsLCwsLCwsLCwsLCwsLCwsLCwsLCwsLCwsLCwsLCwsLCwsLCwsLCwsLCwsLP/AABEIAMIBAwMBIgACEQEDEQH/xAAaAAACAwEBAAAAAAAAAAAAAAACAwABBAUG/8QAQRAAAQMCAwUHAAgFAgUFAAAAAQACEQMhBBIxQVFhcYEFEyIykaGxFEJScoLB0fAGI5Ky8WLhFTOTotI0Q1Ozwv/EABkBAQEBAQEBAAAAAAAAAAAAAAEAAgMEBf/EACYRAQEAAgICAgEDBQAAAAAAAAABAhEhMRJBA1FhEzKxBEJxkaH/2gAMAwEAAhEDEQA/APb4pkkDiP1WptMbkuJeOAWkBatdLUARgKAIgFnbJdWiHAhwkHVc1nYFNr84kwCGg+VoO73vrfWwXYASsa3+W4bwWj8VvzTMq6YfJljxL25/ZOGc5uao9+V16bMxADPqkkXM6wTofTpspAWaABuAAHoE0NiwsNnAbFcKuVtZuW6EBXCuFcI2NhhSEUK4VtbBCCvSkQNdQdxGidCkK2tlUX5gDv8AY7QjhZWucKjmsaC2AZJgNcZlsRebG3Gdkv8Ao8+ZxPKw9E01T6rRt/P4QCvOjHno0D3ITm0gNAjAVtbjBnd3g7xuVseE5g7xHXNutp8rZCJ7ARB2pNMkHK7od4Vva3syEMJkISrY2W8wJSabZMnojcMx4fu5Tsqt6O9FkIS1OIQkK2yUQhIR1HAapHdl2sgbtqdrRD6mZ4jRup3uI06D5C81/H+YUC5gc5zT5WnLm8Jdl9Q1eu7gRay5uPpC7ag8DgM243AA66LeGestt4Xl5TsXtRuMAoV2w9lNrmv1h3leJ1sYuqP0ihXc1/8AMpmzQIDp2GY0svYYbs+i0A02sAgAZQB4dQLc0nG4JrxlIkbNQW8WnULr+rN8ThvH5Jv8PK4vsp2cllVjAbhvdttIkzbeqW+t2biZOWoCNhOpHGNqi3+p+XpmXHceqoeY+i1ALBhahJcRoHPHODC1srbwvJlHiylPARAKmXRgLDKBKxXlH3mf3hPAWLH1ZGVph0gzEgZXAk+yZ2cZut0K0jC4kOsbO3fpvWmFCzSlAEUKQhKhSESkKQUFaplBPoBqSbADmU2EhozOnYzTi7QnoLcydylBYenlF9Tdx3uOvTYOACZCuFIUtqVQjAUhQLIQ1KciPTgmwpCk5n/EWtf3bpzzFgSIiZJ2CE2rUJsPif37KYUB1Sq7YHBnMtaAfQyE1whb4dONhwrLGdZ6p0IKRhDVxbGkNmXHRou49N3HRZZu9mFINQmzPXZ0R90XefTY0adTtTMqh0QyiBc3O8oyEyEJChsshZO0KGem4RNvU7PePRbSELmpgl1WTDhrmhwAvti6t1MbkrszR24Pc0dP3HRPem9nLskgKI+7UStgpUo00tYCALRZNyFGETUWumy6dWCtecRMiOOzmkPYDqvLfxVgK1RrW0HWc9ragdmBLHeF2V2oMOka6JxxmV0ZjMnp/pQqWpGQdXC4jgU+hhQ3nvWH+G8A3D0KdFmlNuWd51LupJPVdcLOXF1GbdcRmr4MO5pbK76dqglo+sNQN7t44/K3KOCNiZeqjSDpf9N6JYHUg24kToGkiXGYgCyfSw7wBNRxMCbNN4vFlaVjQrAWcUDte71A/JX9FB1c8/ij3EH0QOHN7W7aDIZRGeq9zWNGwF5jM7gACY2xZdelTygAbPfeSvP9tdhNYGVsO1wNKoyq9jST3oa4ZyZnM8NmDrs3L0bSDcXBuDsIOhWstamms5jqXFUKQihSFlgKkIlFAMLPj6xYwlol2jBve6zR6kLTCw94H142UhP43yB6AO9QmRrHsXZeC7mk2nOYiS521z3Eue7q4krQ+mCiLlAUK227Z6lIRe6vDYcMFgBO6yIeI8B8pqdq0BCpHCEoZAQqIRkISEoCViKoY0uOgBPonkLB2m3Nkp7Huv8AdAl3sCmGTdDgKXd0W5tYzP8AvPOd3uSOic1ka67f0RVDLgDpcn219UTlK0shUiKpTIWpgSwVbjHE7Amuw599FMXSGQzfLDhvlpzCONkdCjtdru3I8Q4AX9N/BHtnfJLGuBGml+J3+y1NqLiYXCYs1Q91VraLWBgploc97hrUe46Ta111Dgp1d0AgJshuvbR3u66oPJt6pYoRskcymUtbdd/PcVkcByQ8E6bOB0gLVCz13z4R5jbltk+nWwWkKotDCsBWArQyiyYU5D3Z0vk6as6bOHJbFjxDGl0OmwDgASDMm/sExqfTWpCyYdtaLlvMi8cYMTyhOFEnzPPSAFaGjHOA1IHOyWcQ3ZJ+6C74Vtw7RsTQEcLhhxeJeB4WROrnkQBvhpJPK3NcHG46pSrMbhcM/EB8mrUD2Uw0kgXLrE2NhERHBelxvkM7j8LNgaWVgaNkD2C64WSb06Y2aUK74vTPq39Vwe3cTjYJw9MANk+Jw9SGySNbBeqeyAlU2yVY5yXehMp3oPZ1QOpU3Azma107y4SVohJptyHL9U6cCdieud7YoVRRKigAKEpkISEosrl0K3eV3GDla0BhixzO8Ub/ACjTdxWzGmYaNpl33Rs66dU2lSgevumcRqcQuNw6wpClSsGkhx4jUkjbAFzH6JDMa1xIggjYdSDtgTb9FM6p0K0rvT9k/HsonS0NtE7wm0qYF9TvSQ2p9pg/CT/+gqqtqgGHNPJhBjbALiJ5qrbRUqRYXJ0CKlS2uufYcAk4BtpuSbSbuMb/APYALWEUXjhYCJUFayES3s2j/HL9E0K4UmCjiQCQfMJkaTO0TsII+Nibmqu8oDBvdM9GfrCmHpBz3v45W9AA73B9FsWrWrWUYZ+2qejQB7kn3VjDO21X9Az82rUrRus+VZHmq0Ey19reEtM7JIJn2UwsZid+06mw9OS1kLC85Kzdzwf6mx7kH/tTOWpy3KK1IWWFKK1IUmTtA2hSkIA9fW6HGRexMRpFpIAnqUYGyVv036XUfKlK0koSjayUCgquzAgAGd+iw9nUMTTBbUdTqNB8GYuzhu5z/rRvgniV1Q2FEb9Dy40ztqPjxU7/AOhzXD1dl+FDiRtDx+B59wCE8qIG2f6Uz7bepAPoUD8SIOXxRtGknRoO0ncPZaisLKbWPMjiy2gPmjqTyBjbdmjNLoU4u4+I3JHDQDgE8hKYCNf3fal1HF5yNMAeYjWDo0cTCVeaQ6majyQYYPDO1x+sAeYieHNam0wBAEBMDQAABAFhyVFWxaWVFZUSFtRBCEQQ0Xh2wSP3uWkLM6zp/fFaQqmiCIIQiQysJWKqlrSRc6NG9zjDR6kJqz1RmqMGxoc88/K0H+on8KIYdRp5WhovAiTqd5PE69UxRRQWFZVK5Ugl0arLi2Z77GXG8uAOnQn1W2EivQnYCAQRaYIuCFrE43kzD1MzQd4H+QmLDSYWkmAATMD6pNyTFrkzbjvTPpJLsrRJiSTIaBvnb0/UhuP0rPppcQLmwSO9Lv8Ali32iLdBt56c0Yw+15zHj5RyamoHDJ/w9p85c/g4nLzyC3soezaewZTvBha1Fbp8q5tHMKndvMiCQ7aRsFuvpxXQhIxFnMdzHr/hPVeVldqVK1SyypUrVFSUsrzNZo3U3H+p7AD/ANh9VpqPABJMAakriYHs2scRVr1apDKkCnSAhzGAAAOdqLgugbXHktSN4zt1qroBP7nYEvDsho43J3k7UuvgAR4HPa7UHvHuE8WuJBCPAz3bc0BwADgNA4CCFeh6MKEoyhKmQqlaikFqMIQiCmke2QrwzpEbRY/kiCxmme/MOiaYtvyv13fWVDOXQCILM6qWiSNENF1R93Du27ADNRw3kxDOQk8RojQ0fUrgHKAXO+y3XrsaOaRQ7xrnOqZYdEZSTlA0aSQJN9VqpUw0Q0QP3c7yjInVWzLEaZRESsrDkflJJDhImLQQDpsuFqKtCzQKBloTAEFDRMChe0VqKKBOKMNJGtgOJNh7lMo08rQJJgCSYkneYQm7hwk9dPzTkm9KUVqKAVFapCIxbfDyv6JjTIBV1BIKVhneGNyvR9GFUrVICkL3ACSiKzsGcyfKNP8AURt5fPLWMVTaXHM4QB5Wnf8AbP5DZrrEPVlUpVSzVhlOcaaP5bHdPhaUjGOhhjU+Ec3WCYoYUBCz0uz2NES//qPaOjWuAA4AKzgmf6v+pU/8k8Lg0hRI+iM3H+p36q08LgwIggCKUVGBZhetP2GZT96o4OjoGtP40rE1nvhlG06v+yOA3lMpdmsAgyeJcZJOpJG1M4bk12ZiT4mDeT8Ez7LWFzKnZfia5r3gNM5cxLSbxO06pmM7VbRbmrSGggFwEgSYBI1iSFa3qRWb6dIKIWOBEgyNkJdSvBytBc7cNB952jfncCsM6FivKTtEkc1hxFQsADntExMuAMSASATrf2WsYcuvVM7Q1shgOyTq/rA4J9Kk1vlaG/dAHwtS6amWgUK7DZj2mNzgY9Cnpb6YOvrt9UBlvEfHNDOttCippVqZKw+ruYHTKD8kp6QLO4H5Tk01aipRARUoopKKzUrOcOv79VoK5zg41O8pmWtlpH273IPAjrBCo1G+VJSfpDdsjmD8rPisS+wpt1tndYCbCGm7jzgc1aElNqnOS0GAIzkeuQHfGu4HiFohDSphogbPUk3JJ2kmT1RItVCVSsqlBSznxP4Mv+IiPifUJ1Z+UEnYgwzIbfU3dzOzpYdEwwZQlEUJUAKKKLSKdUAElJaHPMmzdm7/AHPHRIwbu8u70II9iugFXhu8CpsA0TQlhGFlkax9r9ntr0nU3aOH+61hVUdAKpdXcMtl4cbsSjVcXZyWMa5wgG7zYAyPKLE2uZ5g96m0NENAAGgFh6JWHbDR6+qanLLdazy8qJWEKtZYWrhUopFtOUwdNidKXVZI47OaU+r4J2yARxzAR7p7PY6zwR+aKhiA7mNR+fJKcbfr+a5ruzwHOcxz3PdH1jka0aNazQDiBfetySmSO4rXn8Bh8aAe9qUSZMZab2+HYLvN10aTq48wpu5Oc32gouOvauP5blRXO7QxtVlN7qdHvXtaS1gqAF5As2SLSYSsDiqtRgdiaRpk3NNodUj77wIPIWG8o8R43ttI7zgzhYv67G/PLVwEAACALACwAGgG5AzEtOhTFmihISsV5eRafRwTkuuPCeXxdSgyqQ0zICJQRCVZQucAJNgpM9fxOa3q7kP1MD1WgpOGEjMdXX5DYP3vTUm/SihKslAXBQRRCXBRJYDTcw5qfiG1uh/CfyK04esHiW74I0LTucNh0UCXVoSczTlfvizh9l42j3GxR3tqCMLLRxE2cMrhq07t7T9YcfWDZPDkA0FLqmSG+vIXQPxTW2LhO7b6aoMHUzOcSCIgCba3Ntd2qZGpPbcFYQgq1lkStCrCkJWEKikIFYX0/wCc7xQwNa52gAIJ8UnTyj0WwugSbAXJ3DaVzOz6wrfzG3puu07HNb5D6lx9CtY/bWPutrW5+DNg0LuLtw4a79ye0RorURazaiiiiEiipWpBe0HUSk0pa4tmREidl4I4p6RW8zDxc3o4T8sCoYcsdXG3LabcxFidGAjZO08rDQkFTF1SXd2wxteR9UHZOwlOo0g0AAQAla12zYV9Vs52AiTlykBwBvBDjGs7UyrjQ0S9r2jkHf2ErS4rHib63G5M5p7rDR/iBtRxbSbIGriRlHp8TKdUc9wsBOwusB91sa8TB5qYLCsa4lrQP1Ov5LYtXx3xDdTpyMD2jiMxbVwzmBos4VKdRruQEO37F0RjQbacwR8pzRKAtRbL6HAc03mRwQucBqjpsEqqjQL/AOUBmdXvoolETfeot6dNNIRgpRcALrMO1qUxmHqNd2vJEwyy6jls7tKkHUyDMx4SDDg42GU7CTA+bKsL2cGtDXFzoEXe68b736omVA+pa4Z/ebR0E/1LWFndnDW7JoLMO0CGtDeQA+FVAZXHj+wmhZ67yDMIim62gogUmhVDgCOvA7imSgDVgoQVYUhKShc4DVIc8usPT9VGQOLqB7XMEEEEHcQRccbfKLAiJaY8MC1vqgi3IgdE2jSy8SdUkGK5H2mA9Wkg+xatfg+tRsUVSossLUVSohLUVKlJaydo1MrQRrmEc9i1Lk4/ETWpsmIl3P6oHDU+i1jN1rCbroYejlG8m7jvJ1TVQVoZoXlIqiQm1AlpjUZsGfNz/fwtDiub9JDa/d7S3MOUkfkVoNVzjDBpqTYDhxPBbsas521hwAkpGdzvI229xgdBqUxmGH1vEeOg5BOWWNsvcu2v6AQP190jE4Z5HhcDvBGo+9NluKEq2PKuScY0WdLTtBBt6BWui6kCbhRa8o35R5z+JMQ6G06YLnOMQ25iLjrb0XDZgnvZlLXZg8y0AggFu3d5V6nH4LPTLWnLO4n3+0N4P5LjfQK7mljryWNBJ+owvdH2tXN1Hwvof0/y6+OTGyavv+fz/j/rjZy3fw41zWlpaWlpjKQWmIBFjtEnpG5egp1JWDsnBCkyNTqTtJMT8D0CbiTBaRtdB/pJ/JeL585n8lsdMfqt4KCuRF0l+JDddToBcnkBcqmOcTJY7gCW67zBPBcdGQ6nTIvofy3Hf/uifi2t80jjBI9QLdUOd/2W9XH8gs2POJDSaHcudaGvztB3+MT8dUzk99hrfxLhGQHYikCTAbmlxO0Boudei2UMcKgmldp0dFj93fz+V4vsrsJ2Jxzq+OospGmPBRpua9pJEPdUdGh8JA27ZGvvAtfJjjjxDlJAtpbSmtEKpUlc9s7Gs+KEQ8XLJtvafMPYHmE6VJUoJjwQCDINwdhB0VysUd0SR/yzdw/+NxJJcP8ASZvuN9CY1hyqrFypKElSUASiEuhJ7wu8thv/AEStGVKsWFydg1/fFczG0AKjHnUkDkACQPX5K6dNgGnU7SsnbDf5TiNWeMRqcniIHMApxvLeF1eG0K0mhXDmhwMhwBHIiQmByGLFlJKM1BvWPHV35Xd00OfByBxhpdsBOwJkUjm4hrXYxgBh/dusNe7aRmd/VUYOq7tNgaIC8Z/Dwrsxne48Mp1KrO5Y1pOU3DwQ42N2RAMy++xe0JXT5eLI38nGoiolVKqVzckKEqEqiVJUqlRUSmNqMFRRZIgk436n3j/9b1FFQ49mYIeY7cxHQEwFqCiisuzl2JWFFEAn/wB38Df7nLSFFEmorCiiyFhRRRKEFhwNnOA0BIA2AToAoomdNTqtqFxVqIDK83E71sKpRNOSIX6HkfhRRHtn25nYX/p6fI/3FayVFFquuf7qBuoWvkooqsZOb/ETZwtadlN7hwc1pLXDcQQCCttI2HIfCiiv7Rf2/wC1lUVFFMhKAqKKgCooolP/2Q=="/>
          <p:cNvSpPr>
            <a:spLocks noChangeAspect="1" noChangeArrowheads="1"/>
          </p:cNvSpPr>
          <p:nvPr/>
        </p:nvSpPr>
        <p:spPr bwMode="auto">
          <a:xfrm>
            <a:off x="-28575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3" y="2132856"/>
            <a:ext cx="1037644" cy="778233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90945"/>
            <a:ext cx="940718" cy="751391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598154" y="1907143"/>
            <a:ext cx="1510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solidFill>
                  <a:srgbClr val="00B0F0"/>
                </a:solidFill>
              </a:rPr>
              <a:t>(2% hm - 20 %)</a:t>
            </a:r>
            <a:endParaRPr lang="cs-CZ" sz="1600" dirty="0">
              <a:solidFill>
                <a:srgbClr val="00B0F0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7524328" y="6093296"/>
            <a:ext cx="7505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solidFill>
                  <a:srgbClr val="00B0F0"/>
                </a:solidFill>
              </a:rPr>
              <a:t>(30 %)</a:t>
            </a:r>
            <a:endParaRPr lang="cs-CZ" sz="16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6" grpId="0" animBg="1" autoUpdateAnimBg="0"/>
      <p:bldP spid="2" grpId="0" animBg="1" autoUpdateAnimBg="0"/>
      <p:bldP spid="3" grpId="0" animBg="1" autoUpdateAnimBg="0"/>
      <p:bldP spid="4" grpId="0" animBg="1" autoUpdateAnimBg="0"/>
      <p:bldP spid="5" grpId="0" animBg="1" autoUpdateAnimBg="0"/>
      <p:bldP spid="6" grpId="0" animBg="1" autoUpdateAnimBg="0"/>
      <p:bldP spid="7" grpId="0" animBg="1" autoUpdateAnimBg="0"/>
      <p:bldP spid="12" grpId="0" animBg="1" autoUpdateAnimBg="0"/>
      <p:bldP spid="8" grpId="0" animBg="1" autoUpdateAnimBg="0"/>
      <p:bldP spid="14" grpId="0" animBg="1" autoUpdateAnimBg="0"/>
      <p:bldP spid="15" grpId="0" animBg="1" autoUpdateAnimBg="0"/>
      <p:bldP spid="16" grpId="0" animBg="1" autoUpdateAnimBg="0"/>
      <p:bldP spid="17" grpId="0" animBg="1" autoUpdateAnimBg="0"/>
      <p:bldP spid="18" grpId="0" animBg="1" autoUpdateAnimBg="0"/>
      <p:bldP spid="19" grpId="0" animBg="1" autoUpdateAnimBg="0"/>
      <p:bldP spid="20" grpId="0" animBg="1" autoUpdateAnimBg="0"/>
      <p:bldP spid="9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74675"/>
            <a:ext cx="6337300" cy="544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36613"/>
            <a:ext cx="7289800" cy="547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4638"/>
            <a:ext cx="8229600" cy="561975"/>
          </a:xfrm>
        </p:spPr>
      </p:pic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584200"/>
            <a:ext cx="7272338" cy="601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Acyl-CoA DH</a:t>
            </a:r>
            <a:br>
              <a:rPr lang="cs-CZ" altLang="cs-CZ" sz="4000" smtClean="0"/>
            </a:br>
            <a:r>
              <a:rPr lang="cs-CZ" altLang="cs-CZ" sz="2000" smtClean="0"/>
              <a:t>nedostatek</a:t>
            </a:r>
            <a:r>
              <a:rPr lang="cs-CZ" altLang="cs-CZ" sz="4000" smtClean="0"/>
              <a:t/>
            </a:r>
            <a:br>
              <a:rPr lang="cs-CZ" altLang="cs-CZ" sz="4000" smtClean="0"/>
            </a:br>
            <a:endParaRPr lang="cs-CZ" altLang="cs-CZ" sz="4000" smtClean="0"/>
          </a:p>
        </p:txBody>
      </p:sp>
      <p:pic>
        <p:nvPicPr>
          <p:cNvPr id="204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1052513"/>
            <a:ext cx="61499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60350"/>
            <a:ext cx="8229600" cy="5851525"/>
          </a:xfrm>
        </p:spPr>
      </p:pic>
      <p:sp>
        <p:nvSpPr>
          <p:cNvPr id="2" name="Obdélník 1"/>
          <p:cNvSpPr/>
          <p:nvPr/>
        </p:nvSpPr>
        <p:spPr>
          <a:xfrm>
            <a:off x="503664" y="3717032"/>
            <a:ext cx="8135938" cy="2736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74638"/>
            <a:ext cx="8229600" cy="5851525"/>
          </a:xfrm>
        </p:spPr>
      </p:pic>
      <p:sp>
        <p:nvSpPr>
          <p:cNvPr id="2" name="Ovál 1"/>
          <p:cNvSpPr/>
          <p:nvPr/>
        </p:nvSpPr>
        <p:spPr>
          <a:xfrm>
            <a:off x="5580063" y="333375"/>
            <a:ext cx="647700" cy="792163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5" name="Ovál 4"/>
          <p:cNvSpPr/>
          <p:nvPr/>
        </p:nvSpPr>
        <p:spPr>
          <a:xfrm>
            <a:off x="6588125" y="3644900"/>
            <a:ext cx="647700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Ovál 6"/>
          <p:cNvSpPr/>
          <p:nvPr/>
        </p:nvSpPr>
        <p:spPr>
          <a:xfrm>
            <a:off x="7380288" y="3644900"/>
            <a:ext cx="647700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8" name="Ovál 7"/>
          <p:cNvSpPr/>
          <p:nvPr/>
        </p:nvSpPr>
        <p:spPr>
          <a:xfrm>
            <a:off x="7380288" y="4724400"/>
            <a:ext cx="647700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9" name="Ovál 8"/>
          <p:cNvSpPr/>
          <p:nvPr/>
        </p:nvSpPr>
        <p:spPr>
          <a:xfrm>
            <a:off x="6804025" y="5300663"/>
            <a:ext cx="647700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0" name="Ovál 9"/>
          <p:cNvSpPr/>
          <p:nvPr/>
        </p:nvSpPr>
        <p:spPr>
          <a:xfrm>
            <a:off x="3995738" y="5589588"/>
            <a:ext cx="647700" cy="503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1" name="Ovál 10"/>
          <p:cNvSpPr/>
          <p:nvPr/>
        </p:nvSpPr>
        <p:spPr>
          <a:xfrm>
            <a:off x="3059113" y="5084763"/>
            <a:ext cx="649287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2" name="Ovál 11"/>
          <p:cNvSpPr/>
          <p:nvPr/>
        </p:nvSpPr>
        <p:spPr>
          <a:xfrm>
            <a:off x="3276600" y="4149725"/>
            <a:ext cx="647700" cy="5032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" name="TextovéPole 2"/>
          <p:cNvSpPr txBox="1"/>
          <p:nvPr/>
        </p:nvSpPr>
        <p:spPr>
          <a:xfrm>
            <a:off x="6859761" y="544790"/>
            <a:ext cx="84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B0F0"/>
                </a:solidFill>
              </a:rPr>
              <a:t>- 2ATP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375915" y="4149725"/>
            <a:ext cx="768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 2ATP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2267744" y="5232034"/>
            <a:ext cx="768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 2ATP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7320026" y="4148931"/>
            <a:ext cx="768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smtClean="0">
                <a:solidFill>
                  <a:srgbClr val="FF0000"/>
                </a:solidFill>
              </a:rPr>
              <a:t>3ATP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764216" y="5147900"/>
            <a:ext cx="768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smtClean="0">
                <a:solidFill>
                  <a:srgbClr val="FF0000"/>
                </a:solidFill>
              </a:rPr>
              <a:t>3ATP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7308304" y="5795972"/>
            <a:ext cx="768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smtClean="0">
                <a:solidFill>
                  <a:srgbClr val="FF0000"/>
                </a:solidFill>
              </a:rPr>
              <a:t>3ATP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2483768" y="4509120"/>
            <a:ext cx="768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smtClean="0">
                <a:solidFill>
                  <a:srgbClr val="FF0000"/>
                </a:solidFill>
              </a:rPr>
              <a:t>3ATP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3913366" y="6126163"/>
            <a:ext cx="640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smtClean="0">
                <a:solidFill>
                  <a:srgbClr val="FF0000"/>
                </a:solidFill>
              </a:rPr>
              <a:t>ATP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8076528" y="54479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1x</a:t>
            </a:r>
            <a:endParaRPr lang="en-GB" dirty="0"/>
          </a:p>
        </p:txBody>
      </p:sp>
      <p:sp>
        <p:nvSpPr>
          <p:cNvPr id="6" name="TextovéPole 5"/>
          <p:cNvSpPr txBox="1"/>
          <p:nvPr/>
        </p:nvSpPr>
        <p:spPr>
          <a:xfrm>
            <a:off x="7666159" y="3248484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(n/2-1) x</a:t>
            </a:r>
            <a:endParaRPr lang="en-GB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5057692" y="6126163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</a:t>
            </a:r>
            <a:r>
              <a:rPr lang="cs-CZ" dirty="0" smtClean="0"/>
              <a:t> x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3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4" grpId="0"/>
      <p:bldP spid="6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628775"/>
            <a:ext cx="7129462" cy="453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404813"/>
            <a:ext cx="6562725" cy="5851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0838" y="274638"/>
            <a:ext cx="5903912" cy="5851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30225"/>
            <a:ext cx="5976938" cy="579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cs-CZ" smtClean="0"/>
              <a:t>α</a:t>
            </a:r>
            <a:r>
              <a:rPr lang="cs-CZ" altLang="cs-CZ" smtClean="0"/>
              <a:t>-oxidace</a:t>
            </a:r>
            <a:endParaRPr lang="el-GR" altLang="cs-CZ" smtClean="0"/>
          </a:p>
        </p:txBody>
      </p:sp>
      <p:pic>
        <p:nvPicPr>
          <p:cNvPr id="307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196975"/>
            <a:ext cx="6985000" cy="5472113"/>
          </a:xfrm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6877050" y="908050"/>
            <a:ext cx="1582738" cy="1368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  <p:sp>
        <p:nvSpPr>
          <p:cNvPr id="2" name="Obdélník 1"/>
          <p:cNvSpPr/>
          <p:nvPr/>
        </p:nvSpPr>
        <p:spPr>
          <a:xfrm>
            <a:off x="1403350" y="1916113"/>
            <a:ext cx="4968875" cy="26654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" name="TextovéPole 2"/>
          <p:cNvSpPr txBox="1"/>
          <p:nvPr/>
        </p:nvSpPr>
        <p:spPr>
          <a:xfrm>
            <a:off x="6701984" y="2926371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hydroxylace</a:t>
            </a:r>
            <a:endParaRPr lang="en-GB" dirty="0"/>
          </a:p>
        </p:txBody>
      </p:sp>
      <p:sp>
        <p:nvSpPr>
          <p:cNvPr id="7" name="TextovéPole 6"/>
          <p:cNvSpPr txBox="1"/>
          <p:nvPr/>
        </p:nvSpPr>
        <p:spPr>
          <a:xfrm>
            <a:off x="6702380" y="3923764"/>
            <a:ext cx="1718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dekarboxylace +</a:t>
            </a:r>
          </a:p>
          <a:p>
            <a:r>
              <a:rPr lang="cs-CZ" dirty="0" smtClean="0"/>
              <a:t>oxidace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60350"/>
            <a:ext cx="8229600" cy="5851525"/>
          </a:xfrm>
        </p:spPr>
      </p:pic>
      <p:sp>
        <p:nvSpPr>
          <p:cNvPr id="2" name="Obdélník 1"/>
          <p:cNvSpPr/>
          <p:nvPr/>
        </p:nvSpPr>
        <p:spPr>
          <a:xfrm>
            <a:off x="3563938" y="3357563"/>
            <a:ext cx="1512887" cy="431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5724525" y="3357563"/>
            <a:ext cx="1871663" cy="431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3563938" y="2636838"/>
            <a:ext cx="1512887" cy="431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549275"/>
            <a:ext cx="6985000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5" y="549275"/>
            <a:ext cx="5016500" cy="534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49275"/>
            <a:ext cx="5688012" cy="591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49275"/>
            <a:ext cx="5688012" cy="591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92150"/>
            <a:ext cx="7993063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8" name="Picture 6" descr="Súbor:Aceton.sv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2565400"/>
            <a:ext cx="13144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se šipkou 2"/>
          <p:cNvCxnSpPr/>
          <p:nvPr/>
        </p:nvCxnSpPr>
        <p:spPr>
          <a:xfrm>
            <a:off x="7092950" y="3068638"/>
            <a:ext cx="50323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49275"/>
            <a:ext cx="5688012" cy="591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549275"/>
            <a:ext cx="6408738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836613"/>
            <a:ext cx="7642225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331913" y="1700213"/>
            <a:ext cx="3024187" cy="23764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Obdélník 6"/>
          <p:cNvSpPr/>
          <p:nvPr/>
        </p:nvSpPr>
        <p:spPr>
          <a:xfrm>
            <a:off x="4583113" y="1700213"/>
            <a:ext cx="3024187" cy="23764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Metabolismus versus biosyntéza MK</a:t>
            </a:r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Obdélník 1"/>
          <p:cNvSpPr/>
          <p:nvPr/>
        </p:nvSpPr>
        <p:spPr>
          <a:xfrm>
            <a:off x="1476375" y="1412875"/>
            <a:ext cx="6119813" cy="5032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Obdélník 6"/>
          <p:cNvSpPr/>
          <p:nvPr/>
        </p:nvSpPr>
        <p:spPr>
          <a:xfrm>
            <a:off x="2566988" y="1989138"/>
            <a:ext cx="4103687" cy="647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8" name="Obdélník 7"/>
          <p:cNvSpPr/>
          <p:nvPr/>
        </p:nvSpPr>
        <p:spPr>
          <a:xfrm>
            <a:off x="2555875" y="2636838"/>
            <a:ext cx="4103688" cy="20875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1989138"/>
            <a:ext cx="7416800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14400" y="1556792"/>
            <a:ext cx="7715200" cy="5078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Aktivace  - </a:t>
            </a:r>
            <a:r>
              <a:rPr lang="cs-CZ" dirty="0" err="1" smtClean="0"/>
              <a:t>AcylCoA</a:t>
            </a:r>
            <a:r>
              <a:rPr lang="cs-CZ" dirty="0" smtClean="0"/>
              <a:t> na </a:t>
            </a:r>
            <a:r>
              <a:rPr lang="cs-CZ" dirty="0" err="1" smtClean="0"/>
              <a:t>MaCoA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Vlastní </a:t>
            </a:r>
            <a:r>
              <a:rPr lang="cs-CZ" dirty="0" err="1" smtClean="0"/>
              <a:t>synthesa</a:t>
            </a:r>
            <a:r>
              <a:rPr lang="cs-CZ" dirty="0" smtClean="0"/>
              <a:t> – </a:t>
            </a:r>
            <a:r>
              <a:rPr lang="cs-CZ" dirty="0" err="1" smtClean="0"/>
              <a:t>multienzymovy</a:t>
            </a:r>
            <a:r>
              <a:rPr lang="cs-CZ" dirty="0"/>
              <a:t> </a:t>
            </a:r>
            <a:r>
              <a:rPr lang="cs-CZ" dirty="0" smtClean="0"/>
              <a:t>komplex </a:t>
            </a:r>
            <a:r>
              <a:rPr lang="cs-CZ" dirty="0" err="1" smtClean="0"/>
              <a:t>synthasta</a:t>
            </a:r>
            <a:r>
              <a:rPr lang="cs-CZ" dirty="0" smtClean="0"/>
              <a:t> mastných kyselin -16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Uvolnění a aktivace </a:t>
            </a:r>
            <a:r>
              <a:rPr lang="cs-CZ" dirty="0" err="1" smtClean="0"/>
              <a:t>k.palmitové</a:t>
            </a:r>
            <a:r>
              <a:rPr lang="cs-CZ" dirty="0" smtClean="0"/>
              <a:t> – </a:t>
            </a:r>
            <a:r>
              <a:rPr lang="cs-CZ" dirty="0" err="1" smtClean="0"/>
              <a:t>sythesa</a:t>
            </a:r>
            <a:r>
              <a:rPr lang="cs-CZ" smtClean="0"/>
              <a:t> lipidů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Prodlužování řetězce </a:t>
            </a:r>
            <a:r>
              <a:rPr lang="cs-CZ" dirty="0"/>
              <a:t>mastné </a:t>
            </a:r>
            <a:r>
              <a:rPr lang="cs-CZ" dirty="0" smtClean="0"/>
              <a:t>kyseliny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/>
              <a:t>Synthesa</a:t>
            </a:r>
            <a:r>
              <a:rPr lang="cs-CZ" dirty="0" smtClean="0"/>
              <a:t> nenasycené </a:t>
            </a:r>
            <a:r>
              <a:rPr lang="cs-CZ" dirty="0"/>
              <a:t>mastné </a:t>
            </a:r>
            <a:r>
              <a:rPr lang="cs-CZ" dirty="0" smtClean="0"/>
              <a:t>kyseliny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Lokalizace zdrojů </a:t>
            </a:r>
            <a:r>
              <a:rPr lang="cs-CZ" dirty="0" err="1" smtClean="0"/>
              <a:t>AcetylCoA</a:t>
            </a:r>
            <a:r>
              <a:rPr lang="cs-CZ" dirty="0" smtClean="0"/>
              <a:t> v mitochondriích → transport do cytosolu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  <a:p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Regulace Acetyl-CoA karboxylasy</a:t>
            </a:r>
          </a:p>
        </p:txBody>
      </p:sp>
      <p:pic>
        <p:nvPicPr>
          <p:cNvPr id="419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9663" y="2133600"/>
            <a:ext cx="6923087" cy="4092575"/>
          </a:xfrm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268413"/>
            <a:ext cx="3565525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4638"/>
            <a:ext cx="8229600" cy="5746750"/>
          </a:xfrm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76250"/>
            <a:ext cx="7775575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919163"/>
            <a:ext cx="6545262" cy="502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274638"/>
            <a:ext cx="5976938" cy="63944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4638"/>
            <a:ext cx="8229600" cy="5746750"/>
          </a:xfrm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76250"/>
            <a:ext cx="7775575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76250"/>
            <a:ext cx="7920037" cy="619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5" name="Rectangle 6"/>
          <p:cNvSpPr>
            <a:spLocks noChangeArrowheads="1"/>
          </p:cNvSpPr>
          <p:nvPr/>
        </p:nvSpPr>
        <p:spPr bwMode="auto">
          <a:xfrm>
            <a:off x="755650" y="6021388"/>
            <a:ext cx="3600450" cy="720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  <p:sp>
        <p:nvSpPr>
          <p:cNvPr id="46086" name="Rectangle 7"/>
          <p:cNvSpPr>
            <a:spLocks noChangeArrowheads="1"/>
          </p:cNvSpPr>
          <p:nvPr/>
        </p:nvSpPr>
        <p:spPr bwMode="auto">
          <a:xfrm>
            <a:off x="8101013" y="476250"/>
            <a:ext cx="431800" cy="28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  <p:sp>
        <p:nvSpPr>
          <p:cNvPr id="46087" name="Rectangle 8"/>
          <p:cNvSpPr>
            <a:spLocks noChangeArrowheads="1"/>
          </p:cNvSpPr>
          <p:nvPr/>
        </p:nvSpPr>
        <p:spPr bwMode="auto">
          <a:xfrm>
            <a:off x="684213" y="476250"/>
            <a:ext cx="2087562" cy="431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1042988" y="3068638"/>
            <a:ext cx="6985000" cy="3313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Elongace</a:t>
            </a:r>
          </a:p>
        </p:txBody>
      </p:sp>
      <p:pic>
        <p:nvPicPr>
          <p:cNvPr id="481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5763" y="1268413"/>
            <a:ext cx="5832475" cy="54006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Desaturace</a:t>
            </a:r>
          </a:p>
        </p:txBody>
      </p:sp>
      <p:pic>
        <p:nvPicPr>
          <p:cNvPr id="491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827088" y="549275"/>
            <a:ext cx="6192837" cy="2232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60350"/>
            <a:ext cx="8229600" cy="5851525"/>
          </a:xfrm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625475"/>
            <a:ext cx="7058025" cy="560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ál 1"/>
          <p:cNvSpPr/>
          <p:nvPr/>
        </p:nvSpPr>
        <p:spPr>
          <a:xfrm>
            <a:off x="6588125" y="1844675"/>
            <a:ext cx="1584325" cy="863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" name="Ovál 4"/>
          <p:cNvSpPr/>
          <p:nvPr/>
        </p:nvSpPr>
        <p:spPr>
          <a:xfrm>
            <a:off x="5435600" y="4797425"/>
            <a:ext cx="1368425" cy="647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1258888" y="2276475"/>
            <a:ext cx="1584325" cy="8636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620713"/>
            <a:ext cx="6192837" cy="597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1258888" y="6237288"/>
            <a:ext cx="2160587" cy="431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  <p:sp>
        <p:nvSpPr>
          <p:cNvPr id="2" name="Obdélník 1"/>
          <p:cNvSpPr/>
          <p:nvPr/>
        </p:nvSpPr>
        <p:spPr>
          <a:xfrm>
            <a:off x="1908175" y="549275"/>
            <a:ext cx="1655763" cy="100806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5297488" y="620713"/>
            <a:ext cx="1655762" cy="10080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1908175" y="1700213"/>
            <a:ext cx="1655763" cy="10080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5297488" y="3357563"/>
            <a:ext cx="1655762" cy="10080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1900238" y="3409950"/>
            <a:ext cx="1655762" cy="10080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5297488" y="5694363"/>
            <a:ext cx="1655762" cy="10080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5297488" y="1989138"/>
            <a:ext cx="1655762" cy="10080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5292725" y="4508500"/>
            <a:ext cx="1655763" cy="10080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1763713" y="4660900"/>
            <a:ext cx="1655762" cy="10080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6" grpId="2" animBg="1"/>
      <p:bldP spid="7" grpId="0" animBg="1"/>
      <p:bldP spid="7" grpId="1" animBg="1"/>
      <p:bldP spid="8" grpId="0" animBg="1"/>
      <p:bldP spid="8" grpId="1" animBg="1"/>
      <p:bldP spid="8" grpId="2" animBg="1"/>
      <p:bldP spid="8" grpId="3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0" grpId="4" animBg="1"/>
      <p:bldP spid="11" grpId="0" animBg="1"/>
      <p:bldP spid="11" grpId="1" animBg="1"/>
      <p:bldP spid="11" grpId="2" animBg="1"/>
      <p:bldP spid="11" grpId="3" animBg="1"/>
      <p:bldP spid="12" grpId="0" animBg="1"/>
      <p:bldP spid="12" grpId="1" animBg="1"/>
      <p:bldP spid="12" grpId="2" animBg="1"/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 sz="2000" b="1" smtClean="0"/>
              <a:t>Biosyntéza fosfolipidů</a:t>
            </a:r>
          </a:p>
        </p:txBody>
      </p:sp>
      <p:pic>
        <p:nvPicPr>
          <p:cNvPr id="532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76250"/>
            <a:ext cx="7343775" cy="626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779838" y="1268413"/>
            <a:ext cx="647700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3276600" y="1989138"/>
            <a:ext cx="935038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3276600" y="2405063"/>
            <a:ext cx="935038" cy="2159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" name="Zaoblený obdélník 2"/>
          <p:cNvSpPr/>
          <p:nvPr/>
        </p:nvSpPr>
        <p:spPr>
          <a:xfrm>
            <a:off x="611188" y="1196975"/>
            <a:ext cx="2952750" cy="10795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Zaoblený obdélník 8"/>
          <p:cNvSpPr/>
          <p:nvPr/>
        </p:nvSpPr>
        <p:spPr>
          <a:xfrm>
            <a:off x="5734050" y="5354638"/>
            <a:ext cx="2952750" cy="10795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251520" y="836712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+ inzulín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51520" y="2348880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B0F0"/>
                </a:solidFill>
              </a:rPr>
              <a:t>- </a:t>
            </a:r>
            <a:r>
              <a:rPr lang="cs-CZ" dirty="0" err="1" smtClean="0">
                <a:solidFill>
                  <a:srgbClr val="00B0F0"/>
                </a:solidFill>
              </a:rPr>
              <a:t>glukagon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326048" y="4861997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+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glukagon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7524328" y="6404382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B0F0"/>
                </a:solidFill>
              </a:rPr>
              <a:t>-</a:t>
            </a:r>
            <a:r>
              <a:rPr lang="cs-CZ" dirty="0" smtClean="0">
                <a:solidFill>
                  <a:srgbClr val="00B0F0"/>
                </a:solidFill>
              </a:rPr>
              <a:t> inzulín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699792" y="3933056"/>
            <a:ext cx="1944216" cy="50405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5076056" y="3933056"/>
            <a:ext cx="1944216" cy="50405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3" grpId="0" animBg="1"/>
      <p:bldP spid="9" grpId="0" animBg="1"/>
      <p:bldP spid="4" grpId="0"/>
      <p:bldP spid="10" grpId="0"/>
      <p:bldP spid="11" grpId="0"/>
      <p:bldP spid="12" grpId="0"/>
      <p:bldP spid="5" grpId="0" animBg="1"/>
      <p:bldP spid="1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52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692150"/>
            <a:ext cx="6913563" cy="576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148064" y="5373216"/>
            <a:ext cx="2160240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5292080" y="4941168"/>
            <a:ext cx="1368152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5939525" y="1340768"/>
            <a:ext cx="1368152" cy="36004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cxnSp>
        <p:nvCxnSpPr>
          <p:cNvPr id="5" name="Přímá spojnice se šipkou 4"/>
          <p:cNvCxnSpPr/>
          <p:nvPr/>
        </p:nvCxnSpPr>
        <p:spPr>
          <a:xfrm>
            <a:off x="4140200" y="1341438"/>
            <a:ext cx="10795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 rot="10800000">
            <a:off x="4140200" y="3284538"/>
            <a:ext cx="10795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rot="10800000">
            <a:off x="4140200" y="5300663"/>
            <a:ext cx="10795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6" name="TextovéPole 1"/>
          <p:cNvSpPr txBox="1">
            <a:spLocks noChangeArrowheads="1"/>
          </p:cNvSpPr>
          <p:nvPr/>
        </p:nvSpPr>
        <p:spPr bwMode="auto">
          <a:xfrm>
            <a:off x="2233613" y="323850"/>
            <a:ext cx="8255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inzulín</a:t>
            </a:r>
          </a:p>
        </p:txBody>
      </p:sp>
      <p:sp>
        <p:nvSpPr>
          <p:cNvPr id="56327" name="TextovéPole 9"/>
          <p:cNvSpPr txBox="1">
            <a:spLocks noChangeArrowheads="1"/>
          </p:cNvSpPr>
          <p:nvPr/>
        </p:nvSpPr>
        <p:spPr bwMode="auto">
          <a:xfrm>
            <a:off x="2232025" y="2276475"/>
            <a:ext cx="10445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glukagon</a:t>
            </a:r>
          </a:p>
        </p:txBody>
      </p:sp>
      <p:sp>
        <p:nvSpPr>
          <p:cNvPr id="56328" name="TextovéPole 10"/>
          <p:cNvSpPr txBox="1">
            <a:spLocks noChangeArrowheads="1"/>
          </p:cNvSpPr>
          <p:nvPr/>
        </p:nvSpPr>
        <p:spPr bwMode="auto">
          <a:xfrm>
            <a:off x="2232025" y="4292600"/>
            <a:ext cx="10445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adrenalín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Cholesterol</a:t>
            </a:r>
          </a:p>
        </p:txBody>
      </p:sp>
      <p:pic>
        <p:nvPicPr>
          <p:cNvPr id="5734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Biosyntéza cholesterolu</a:t>
            </a:r>
          </a:p>
        </p:txBody>
      </p:sp>
      <p:pic>
        <p:nvPicPr>
          <p:cNvPr id="583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268413"/>
            <a:ext cx="8229600" cy="4310062"/>
          </a:xfrm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734050"/>
            <a:ext cx="360045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483768" y="5734050"/>
            <a:ext cx="3816424" cy="10073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683568" y="1268413"/>
            <a:ext cx="2160240" cy="14405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Biosyntéza cholesterolu</a:t>
            </a:r>
          </a:p>
        </p:txBody>
      </p:sp>
      <p:pic>
        <p:nvPicPr>
          <p:cNvPr id="593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640" y="1268760"/>
            <a:ext cx="6624637" cy="5473700"/>
          </a:xfrm>
        </p:spPr>
      </p:pic>
      <p:sp>
        <p:nvSpPr>
          <p:cNvPr id="2" name="Obdélník 1"/>
          <p:cNvSpPr/>
          <p:nvPr/>
        </p:nvSpPr>
        <p:spPr>
          <a:xfrm>
            <a:off x="2699792" y="2060848"/>
            <a:ext cx="2016224" cy="36004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Ovál 1"/>
          <p:cNvSpPr/>
          <p:nvPr/>
        </p:nvSpPr>
        <p:spPr>
          <a:xfrm>
            <a:off x="323528" y="1556792"/>
            <a:ext cx="1800200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aoblený obdélník 2"/>
          <p:cNvSpPr/>
          <p:nvPr/>
        </p:nvSpPr>
        <p:spPr>
          <a:xfrm>
            <a:off x="3491880" y="764704"/>
            <a:ext cx="1224136" cy="20882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Zaoblený obdélník 4"/>
          <p:cNvSpPr/>
          <p:nvPr/>
        </p:nvSpPr>
        <p:spPr>
          <a:xfrm>
            <a:off x="6876256" y="246596"/>
            <a:ext cx="1296144" cy="217429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aoblený obdélník 5"/>
          <p:cNvSpPr/>
          <p:nvPr/>
        </p:nvSpPr>
        <p:spPr>
          <a:xfrm>
            <a:off x="6660232" y="4135029"/>
            <a:ext cx="1296144" cy="217429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298" y="3356992"/>
            <a:ext cx="2042337" cy="384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260648"/>
            <a:ext cx="5905500" cy="6323012"/>
          </a:xfrm>
        </p:spPr>
      </p:pic>
      <p:sp>
        <p:nvSpPr>
          <p:cNvPr id="2" name="Zaoblený obdélník 1"/>
          <p:cNvSpPr/>
          <p:nvPr/>
        </p:nvSpPr>
        <p:spPr>
          <a:xfrm>
            <a:off x="2339752" y="1772816"/>
            <a:ext cx="3456384" cy="93610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aoblený obdélník 3"/>
          <p:cNvSpPr/>
          <p:nvPr/>
        </p:nvSpPr>
        <p:spPr>
          <a:xfrm>
            <a:off x="2339752" y="3140968"/>
            <a:ext cx="4032448" cy="93610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Zaoblený obdélník 4"/>
          <p:cNvSpPr/>
          <p:nvPr/>
        </p:nvSpPr>
        <p:spPr>
          <a:xfrm>
            <a:off x="2339752" y="4509120"/>
            <a:ext cx="4968552" cy="93610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aoblený obdélník 5"/>
          <p:cNvSpPr/>
          <p:nvPr/>
        </p:nvSpPr>
        <p:spPr>
          <a:xfrm>
            <a:off x="2339752" y="5877272"/>
            <a:ext cx="4968552" cy="93610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484313"/>
            <a:ext cx="8229600" cy="37052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Zaoblený obdélník 1"/>
          <p:cNvSpPr/>
          <p:nvPr/>
        </p:nvSpPr>
        <p:spPr>
          <a:xfrm>
            <a:off x="611560" y="188640"/>
            <a:ext cx="3888432" cy="10801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aoblený obdélník 3"/>
          <p:cNvSpPr/>
          <p:nvPr/>
        </p:nvSpPr>
        <p:spPr>
          <a:xfrm>
            <a:off x="4860032" y="188640"/>
            <a:ext cx="3888432" cy="10801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Zaoblený obdélník 4"/>
          <p:cNvSpPr/>
          <p:nvPr/>
        </p:nvSpPr>
        <p:spPr>
          <a:xfrm>
            <a:off x="1835696" y="1844824"/>
            <a:ext cx="5832648" cy="10801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aoblený obdélník 5"/>
          <p:cNvSpPr/>
          <p:nvPr/>
        </p:nvSpPr>
        <p:spPr>
          <a:xfrm>
            <a:off x="863588" y="3645024"/>
            <a:ext cx="7740860" cy="10801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aoblený obdélník 6"/>
          <p:cNvSpPr/>
          <p:nvPr/>
        </p:nvSpPr>
        <p:spPr>
          <a:xfrm>
            <a:off x="683568" y="5157192"/>
            <a:ext cx="7740860" cy="10801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251520" y="2924944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3 x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251520" y="4643844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</a:t>
            </a:r>
            <a:r>
              <a:rPr lang="cs-CZ" dirty="0" smtClean="0"/>
              <a:t> x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73238"/>
            <a:ext cx="8229600" cy="3743325"/>
          </a:xfrm>
        </p:spPr>
      </p:pic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179388" y="5084763"/>
            <a:ext cx="1655762" cy="649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196975"/>
            <a:ext cx="8229600" cy="4929188"/>
          </a:xfrm>
        </p:spPr>
      </p:pic>
      <p:sp>
        <p:nvSpPr>
          <p:cNvPr id="2" name="Zaoblený obdélník 1"/>
          <p:cNvSpPr/>
          <p:nvPr/>
        </p:nvSpPr>
        <p:spPr>
          <a:xfrm>
            <a:off x="827584" y="764704"/>
            <a:ext cx="2520280" cy="511256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6900" y="274638"/>
            <a:ext cx="5410200" cy="5851525"/>
          </a:xfr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4293096"/>
            <a:ext cx="5112568" cy="1705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6877050" y="5661025"/>
            <a:ext cx="1943100" cy="720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03898"/>
            <a:ext cx="2542252" cy="91350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5107885"/>
            <a:ext cx="2542252" cy="9135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Metabolismus bílkovin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smtClean="0"/>
              <a:t>Tuky, sacharidy – zásobárna energie, mohou se vzájemně zastupovat. </a:t>
            </a:r>
          </a:p>
          <a:p>
            <a:r>
              <a:rPr lang="cs-CZ" altLang="cs-CZ" dirty="0" smtClean="0"/>
              <a:t>Bílkoviny – tvorba tělních bílkovin, jsou jediným zdrojem N pro </a:t>
            </a:r>
            <a:r>
              <a:rPr lang="cs-CZ" altLang="cs-CZ" dirty="0" err="1" smtClean="0"/>
              <a:t>heterotrofy</a:t>
            </a:r>
            <a:endParaRPr lang="cs-CZ" altLang="cs-CZ" dirty="0" smtClean="0"/>
          </a:p>
          <a:p>
            <a:r>
              <a:rPr lang="cs-CZ" altLang="cs-CZ" dirty="0" smtClean="0"/>
              <a:t>V organismu neexistuje skladiště bílkovin</a:t>
            </a:r>
          </a:p>
          <a:p>
            <a:r>
              <a:rPr lang="cs-CZ" altLang="cs-CZ" dirty="0" smtClean="0"/>
              <a:t>U </a:t>
            </a:r>
            <a:r>
              <a:rPr lang="cs-CZ" altLang="cs-CZ" dirty="0" err="1" smtClean="0"/>
              <a:t>sachardidů</a:t>
            </a:r>
            <a:r>
              <a:rPr lang="cs-CZ" altLang="cs-CZ" dirty="0" smtClean="0"/>
              <a:t> (glykolýza, </a:t>
            </a:r>
            <a:r>
              <a:rPr lang="cs-CZ" altLang="cs-CZ" dirty="0" err="1" smtClean="0"/>
              <a:t>pentozový</a:t>
            </a:r>
            <a:r>
              <a:rPr lang="cs-CZ" altLang="cs-CZ" dirty="0" smtClean="0"/>
              <a:t> cyklus) a lipidů (</a:t>
            </a:r>
            <a:r>
              <a:rPr lang="cs-CZ" altLang="cs-CZ" dirty="0" smtClean="0">
                <a:sym typeface="Symbol" panose="05050102010706020507" pitchFamily="18" charset="2"/>
              </a:rPr>
              <a:t> oxidace) jednotný metabolismus, AMK individuální metabolismus</a:t>
            </a:r>
            <a:endParaRPr lang="cs-CZ" alt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Metabolismus bílkovin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AMK jsou prekurzory v různých metabolických drahách (puriny, pyrimidiny, protoporfiryny atd.)</a:t>
            </a:r>
          </a:p>
          <a:p>
            <a:r>
              <a:rPr lang="cs-CZ" altLang="cs-CZ" smtClean="0"/>
              <a:t>Biosyntéza bílkovin je geneticky řízena - proteosyntéza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900113" y="3284538"/>
            <a:ext cx="6696075" cy="2952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4638"/>
            <a:ext cx="8229600" cy="777875"/>
          </a:xfrm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071563"/>
            <a:ext cx="8748713" cy="343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196975"/>
            <a:ext cx="8229600" cy="4103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Ubikvitinace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780928"/>
            <a:ext cx="6858000" cy="302895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827584" y="1628800"/>
            <a:ext cx="3108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Ubikvitin</a:t>
            </a:r>
            <a:r>
              <a:rPr lang="cs-CZ" dirty="0" smtClean="0"/>
              <a:t> (76 AMK)   NC 2004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2123728" y="5317546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B0F0"/>
                </a:solidFill>
              </a:rPr>
              <a:t>Aktivační e.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347864" y="5625212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B0F0"/>
                </a:solidFill>
              </a:rPr>
              <a:t>Konjugační e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926372" y="599454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00B0F0"/>
                </a:solidFill>
              </a:rPr>
              <a:t>Ligační</a:t>
            </a:r>
            <a:r>
              <a:rPr lang="cs-CZ" dirty="0" smtClean="0">
                <a:solidFill>
                  <a:srgbClr val="00B0F0"/>
                </a:solidFill>
              </a:rPr>
              <a:t> e.</a:t>
            </a:r>
            <a:endParaRPr lang="cs-CZ" dirty="0">
              <a:solidFill>
                <a:srgbClr val="00B0F0"/>
              </a:solidFill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1337324"/>
            <a:ext cx="3024336" cy="1726219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6300192" y="6223342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FF0000"/>
                </a:solidFill>
              </a:rPr>
              <a:t>Proteasom</a:t>
            </a:r>
            <a:r>
              <a:rPr lang="cs-CZ" dirty="0" smtClean="0">
                <a:solidFill>
                  <a:srgbClr val="FF0000"/>
                </a:solidFill>
              </a:rPr>
              <a:t> 26S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42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4638"/>
            <a:ext cx="8229600" cy="706437"/>
          </a:xfrm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8642350" cy="440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>
            <a:spLocks noChangeArrowheads="1"/>
          </p:cNvSpPr>
          <p:nvPr/>
        </p:nvSpPr>
        <p:spPr bwMode="auto">
          <a:xfrm>
            <a:off x="6516688" y="1916113"/>
            <a:ext cx="503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2/3</a:t>
            </a:r>
          </a:p>
        </p:txBody>
      </p:sp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2124075" y="1916113"/>
            <a:ext cx="503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1/3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Obdélník 1"/>
          <p:cNvSpPr/>
          <p:nvPr/>
        </p:nvSpPr>
        <p:spPr>
          <a:xfrm>
            <a:off x="4139952" y="1124744"/>
            <a:ext cx="1800200" cy="36004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4211960" y="1628800"/>
            <a:ext cx="1656184" cy="36004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5292080" y="2564904"/>
            <a:ext cx="180020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164288" y="2564904"/>
            <a:ext cx="1368152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6300192" y="3618446"/>
            <a:ext cx="1368152" cy="4586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2915816" y="2492896"/>
            <a:ext cx="1368152" cy="45862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1259632" y="2492896"/>
            <a:ext cx="1368152" cy="45862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2699792" y="3690454"/>
            <a:ext cx="1736576" cy="45862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4638"/>
            <a:ext cx="8229600" cy="706437"/>
          </a:xfrm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81075"/>
            <a:ext cx="8207375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51520" y="2636912"/>
            <a:ext cx="8496944" cy="3456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AMK1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1687512"/>
            <a:ext cx="2924175" cy="1647825"/>
          </a:xfrm>
          <a:prstGeom prst="rect">
            <a:avLst/>
          </a:prstGeom>
        </p:spPr>
      </p:pic>
      <p:grpSp>
        <p:nvGrpSpPr>
          <p:cNvPr id="9" name="Skupina 8"/>
          <p:cNvGrpSpPr/>
          <p:nvPr/>
        </p:nvGrpSpPr>
        <p:grpSpPr>
          <a:xfrm>
            <a:off x="2987824" y="3789040"/>
            <a:ext cx="3012363" cy="2585323"/>
            <a:chOff x="4716016" y="4149080"/>
            <a:chExt cx="3012363" cy="2585323"/>
          </a:xfrm>
        </p:grpSpPr>
        <p:sp>
          <p:nvSpPr>
            <p:cNvPr id="4" name="TextovéPole 3"/>
            <p:cNvSpPr txBox="1"/>
            <p:nvPr/>
          </p:nvSpPr>
          <p:spPr>
            <a:xfrm>
              <a:off x="4716016" y="4149080"/>
              <a:ext cx="3012363" cy="2585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AMK1</a:t>
              </a:r>
            </a:p>
            <a:p>
              <a:endParaRPr lang="cs-CZ" dirty="0"/>
            </a:p>
            <a:p>
              <a:endParaRPr lang="cs-CZ" dirty="0" smtClean="0"/>
            </a:p>
            <a:p>
              <a:endParaRPr lang="cs-CZ" dirty="0"/>
            </a:p>
            <a:p>
              <a:r>
                <a:rPr lang="cs-CZ" dirty="0" smtClean="0"/>
                <a:t>                                           Glu</a:t>
              </a:r>
            </a:p>
            <a:p>
              <a:endParaRPr lang="cs-CZ" dirty="0"/>
            </a:p>
            <a:p>
              <a:endParaRPr lang="cs-CZ" dirty="0" smtClean="0"/>
            </a:p>
            <a:p>
              <a:endParaRPr lang="cs-CZ" dirty="0"/>
            </a:p>
            <a:p>
              <a:r>
                <a:rPr lang="cs-CZ" dirty="0" err="1" smtClean="0"/>
                <a:t>AMKn</a:t>
              </a:r>
              <a:endParaRPr lang="cs-CZ" dirty="0"/>
            </a:p>
          </p:txBody>
        </p:sp>
        <p:cxnSp>
          <p:nvCxnSpPr>
            <p:cNvPr id="6" name="Přímá spojnice se šipkou 5"/>
            <p:cNvCxnSpPr/>
            <p:nvPr/>
          </p:nvCxnSpPr>
          <p:spPr>
            <a:xfrm>
              <a:off x="5508104" y="4437112"/>
              <a:ext cx="1739735" cy="86409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Přímá spojnice se šipkou 7"/>
            <p:cNvCxnSpPr/>
            <p:nvPr/>
          </p:nvCxnSpPr>
          <p:spPr>
            <a:xfrm flipV="1">
              <a:off x="5436096" y="5478094"/>
              <a:ext cx="1728192" cy="92523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4638"/>
            <a:ext cx="8229600" cy="2649537"/>
          </a:xfrm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565400"/>
            <a:ext cx="7345362" cy="345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Ovál 1"/>
          <p:cNvSpPr/>
          <p:nvPr/>
        </p:nvSpPr>
        <p:spPr>
          <a:xfrm>
            <a:off x="7092950" y="1844675"/>
            <a:ext cx="503238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4" name="Ovál 3"/>
          <p:cNvSpPr/>
          <p:nvPr/>
        </p:nvSpPr>
        <p:spPr>
          <a:xfrm>
            <a:off x="4284663" y="3068638"/>
            <a:ext cx="503237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  <p:sp>
        <p:nvSpPr>
          <p:cNvPr id="5" name="Ovál 4"/>
          <p:cNvSpPr/>
          <p:nvPr/>
        </p:nvSpPr>
        <p:spPr>
          <a:xfrm>
            <a:off x="4787900" y="3068638"/>
            <a:ext cx="504825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6" name="Ovál 5"/>
          <p:cNvSpPr/>
          <p:nvPr/>
        </p:nvSpPr>
        <p:spPr>
          <a:xfrm>
            <a:off x="4787900" y="5157788"/>
            <a:ext cx="504825" cy="503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Ovál 6"/>
          <p:cNvSpPr/>
          <p:nvPr/>
        </p:nvSpPr>
        <p:spPr>
          <a:xfrm>
            <a:off x="5292725" y="5157788"/>
            <a:ext cx="503238" cy="503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8" name="Ovál 7"/>
          <p:cNvSpPr/>
          <p:nvPr/>
        </p:nvSpPr>
        <p:spPr>
          <a:xfrm>
            <a:off x="6156325" y="5157788"/>
            <a:ext cx="503238" cy="503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9" name="Ovál 8"/>
          <p:cNvSpPr/>
          <p:nvPr/>
        </p:nvSpPr>
        <p:spPr>
          <a:xfrm>
            <a:off x="5148263" y="5661025"/>
            <a:ext cx="503237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1775" y="274638"/>
            <a:ext cx="4037013" cy="5851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4638"/>
            <a:ext cx="8229600" cy="63944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Násobení 7"/>
          <p:cNvSpPr/>
          <p:nvPr/>
        </p:nvSpPr>
        <p:spPr>
          <a:xfrm>
            <a:off x="5003800" y="373063"/>
            <a:ext cx="914400" cy="914400"/>
          </a:xfrm>
          <a:prstGeom prst="mathMultiply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9" name="TextovéPole 8"/>
          <p:cNvSpPr txBox="1">
            <a:spLocks noChangeArrowheads="1"/>
          </p:cNvSpPr>
          <p:nvPr/>
        </p:nvSpPr>
        <p:spPr bwMode="auto">
          <a:xfrm>
            <a:off x="4787900" y="1495425"/>
            <a:ext cx="158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</a:rPr>
              <a:t>Fenylketonurie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92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4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Fenylketonurie</a:t>
            </a:r>
            <a:br>
              <a:rPr lang="cs-CZ" altLang="cs-CZ" dirty="0" smtClean="0"/>
            </a:br>
            <a:r>
              <a:rPr lang="cs-CZ" altLang="cs-CZ" sz="3200" dirty="0" smtClean="0"/>
              <a:t>novorozenecký </a:t>
            </a:r>
            <a:r>
              <a:rPr lang="cs-CZ" altLang="cs-CZ" sz="3200" dirty="0" err="1" smtClean="0"/>
              <a:t>screening</a:t>
            </a:r>
            <a:endParaRPr lang="cs-CZ" altLang="cs-CZ" sz="3200" dirty="0" smtClean="0"/>
          </a:p>
        </p:txBody>
      </p:sp>
      <p:pic>
        <p:nvPicPr>
          <p:cNvPr id="86019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584" y="1568276"/>
            <a:ext cx="3851275" cy="5245100"/>
          </a:xfrm>
          <a:noFill/>
        </p:spPr>
      </p:pic>
      <p:sp>
        <p:nvSpPr>
          <p:cNvPr id="2" name="TextovéPole 1"/>
          <p:cNvSpPr txBox="1"/>
          <p:nvPr/>
        </p:nvSpPr>
        <p:spPr>
          <a:xfrm>
            <a:off x="5580112" y="5731085"/>
            <a:ext cx="28392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Do roku 2009 </a:t>
            </a:r>
            <a:r>
              <a:rPr lang="cs-CZ" dirty="0" err="1" smtClean="0"/>
              <a:t>Guthreiho</a:t>
            </a:r>
            <a:r>
              <a:rPr lang="cs-CZ" dirty="0" smtClean="0"/>
              <a:t> test</a:t>
            </a:r>
          </a:p>
          <a:p>
            <a:pPr algn="ctr"/>
            <a:endParaRPr lang="cs-CZ" dirty="0"/>
          </a:p>
          <a:p>
            <a:pPr algn="ctr"/>
            <a:r>
              <a:rPr lang="cs-CZ" dirty="0" smtClean="0"/>
              <a:t>Nyní tandemová MS/MS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3429000"/>
            <a:ext cx="2986752" cy="173229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1613" y="78108"/>
            <a:ext cx="2037185" cy="306599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5280465"/>
            <a:ext cx="3198686" cy="15117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238741"/>
            <a:ext cx="8229600" cy="5851525"/>
          </a:xfrm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471863"/>
            <a:ext cx="6481762" cy="262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827584" y="980728"/>
            <a:ext cx="7488832" cy="2304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Glutamin synthethasa</a:t>
            </a:r>
          </a:p>
        </p:txBody>
      </p:sp>
      <p:pic>
        <p:nvPicPr>
          <p:cNvPr id="890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2081213"/>
            <a:ext cx="5349875" cy="300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772816"/>
            <a:ext cx="6236372" cy="468052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835696" y="4890646"/>
            <a:ext cx="840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smtClean="0">
                <a:solidFill>
                  <a:srgbClr val="FF0000"/>
                </a:solidFill>
              </a:rPr>
              <a:t>- 1 ATP</a:t>
            </a:r>
            <a:endParaRPr lang="cs-CZ" sz="1600" b="1" dirty="0">
              <a:solidFill>
                <a:srgbClr val="FF0000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Alaninový-glukosový</a:t>
            </a:r>
            <a:r>
              <a:rPr lang="cs-CZ" dirty="0" smtClean="0"/>
              <a:t> </a:t>
            </a:r>
            <a:r>
              <a:rPr lang="cs-CZ" dirty="0"/>
              <a:t>cyklus</a:t>
            </a:r>
          </a:p>
        </p:txBody>
      </p:sp>
      <p:sp>
        <p:nvSpPr>
          <p:cNvPr id="4" name="Obdélník 3"/>
          <p:cNvSpPr/>
          <p:nvPr/>
        </p:nvSpPr>
        <p:spPr>
          <a:xfrm>
            <a:off x="1619672" y="4077072"/>
            <a:ext cx="6236372" cy="237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3131840" y="3537228"/>
            <a:ext cx="7207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smtClean="0">
                <a:solidFill>
                  <a:srgbClr val="FF0000"/>
                </a:solidFill>
              </a:rPr>
              <a:t>0 ATP</a:t>
            </a:r>
            <a:endParaRPr lang="cs-CZ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39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901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141663"/>
            <a:ext cx="1439862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1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716338"/>
            <a:ext cx="1455737" cy="122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1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5013325"/>
            <a:ext cx="10287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4638"/>
            <a:ext cx="8229600" cy="63944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Ovál 1"/>
          <p:cNvSpPr/>
          <p:nvPr/>
        </p:nvSpPr>
        <p:spPr>
          <a:xfrm>
            <a:off x="6084168" y="3501008"/>
            <a:ext cx="2952328" cy="20882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ovéPole 1"/>
          <p:cNvSpPr txBox="1"/>
          <p:nvPr/>
        </p:nvSpPr>
        <p:spPr>
          <a:xfrm>
            <a:off x="6156176" y="105273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GDH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619672" y="980728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AST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" name="Ovál 3"/>
          <p:cNvSpPr/>
          <p:nvPr/>
        </p:nvSpPr>
        <p:spPr>
          <a:xfrm>
            <a:off x="7380312" y="764704"/>
            <a:ext cx="36004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2339752" y="1484784"/>
            <a:ext cx="36004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4638"/>
            <a:ext cx="8229600" cy="6249987"/>
          </a:xfrm>
        </p:spPr>
      </p:pic>
      <p:sp>
        <p:nvSpPr>
          <p:cNvPr id="94211" name="Rectangle 4"/>
          <p:cNvSpPr>
            <a:spLocks noChangeArrowheads="1"/>
          </p:cNvSpPr>
          <p:nvPr/>
        </p:nvSpPr>
        <p:spPr bwMode="auto">
          <a:xfrm>
            <a:off x="4356100" y="5734050"/>
            <a:ext cx="4608513" cy="10080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  <p:sp>
        <p:nvSpPr>
          <p:cNvPr id="2" name="Ovál 1"/>
          <p:cNvSpPr/>
          <p:nvPr/>
        </p:nvSpPr>
        <p:spPr>
          <a:xfrm>
            <a:off x="4643438" y="1916113"/>
            <a:ext cx="649287" cy="5762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6" name="Ovál 5"/>
          <p:cNvSpPr/>
          <p:nvPr/>
        </p:nvSpPr>
        <p:spPr>
          <a:xfrm>
            <a:off x="2627313" y="2708275"/>
            <a:ext cx="649287" cy="576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Ovál 6"/>
          <p:cNvSpPr/>
          <p:nvPr/>
        </p:nvSpPr>
        <p:spPr>
          <a:xfrm>
            <a:off x="3851275" y="4581525"/>
            <a:ext cx="649288" cy="576263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" name="Ovál 2"/>
          <p:cNvSpPr/>
          <p:nvPr/>
        </p:nvSpPr>
        <p:spPr>
          <a:xfrm>
            <a:off x="5508625" y="1412875"/>
            <a:ext cx="431800" cy="503238"/>
          </a:xfrm>
          <a:prstGeom prst="ellipse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9" name="Ovál 8"/>
          <p:cNvSpPr/>
          <p:nvPr/>
        </p:nvSpPr>
        <p:spPr>
          <a:xfrm>
            <a:off x="4716463" y="3068638"/>
            <a:ext cx="431800" cy="504825"/>
          </a:xfrm>
          <a:prstGeom prst="ellipse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0" name="Ovál 9"/>
          <p:cNvSpPr/>
          <p:nvPr/>
        </p:nvSpPr>
        <p:spPr>
          <a:xfrm>
            <a:off x="4932363" y="1412875"/>
            <a:ext cx="431800" cy="503238"/>
          </a:xfrm>
          <a:prstGeom prst="ellipse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5734050" y="6021388"/>
            <a:ext cx="1928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- 4 ATP     </a:t>
            </a:r>
            <a:r>
              <a:rPr lang="cs-CZ" altLang="cs-CZ" sz="1800">
                <a:solidFill>
                  <a:srgbClr val="00B0F0"/>
                </a:solidFill>
              </a:rPr>
              <a:t>+ 3 ATP</a:t>
            </a:r>
          </a:p>
        </p:txBody>
      </p:sp>
      <p:sp>
        <p:nvSpPr>
          <p:cNvPr id="5" name="Obdélník 4"/>
          <p:cNvSpPr/>
          <p:nvPr/>
        </p:nvSpPr>
        <p:spPr>
          <a:xfrm>
            <a:off x="323528" y="3284538"/>
            <a:ext cx="1800200" cy="79253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6228184" y="40466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GDH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292725" y="4896907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AST</a:t>
            </a:r>
            <a:endParaRPr lang="cs-CZ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3" grpId="0" animBg="1"/>
      <p:bldP spid="9" grpId="0" animBg="1"/>
      <p:bldP spid="10" grpId="0" animBg="1"/>
      <p:bldP spid="4" grpId="0"/>
      <p:bldP spid="5" grpId="0" animBg="1"/>
      <p:bldP spid="13" grpId="0"/>
      <p:bldP spid="14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5235" name="TextovéPole 1"/>
          <p:cNvSpPr txBox="1">
            <a:spLocks noChangeArrowheads="1"/>
          </p:cNvSpPr>
          <p:nvPr/>
        </p:nvSpPr>
        <p:spPr bwMode="auto">
          <a:xfrm>
            <a:off x="5911850" y="2997200"/>
            <a:ext cx="2816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</a:rPr>
              <a:t>NH</a:t>
            </a:r>
            <a:r>
              <a:rPr lang="cs-CZ" altLang="cs-CZ" sz="1800" baseline="-25000" dirty="0">
                <a:solidFill>
                  <a:srgbClr val="FF0000"/>
                </a:solidFill>
              </a:rPr>
              <a:t>2</a:t>
            </a:r>
            <a:r>
              <a:rPr lang="cs-CZ" altLang="cs-CZ" sz="1800" dirty="0">
                <a:solidFill>
                  <a:srgbClr val="FF0000"/>
                </a:solidFill>
              </a:rPr>
              <a:t>, NH</a:t>
            </a:r>
            <a:r>
              <a:rPr lang="cs-CZ" altLang="cs-CZ" sz="1800" baseline="-25000" dirty="0">
                <a:solidFill>
                  <a:srgbClr val="FF0000"/>
                </a:solidFill>
              </a:rPr>
              <a:t>4</a:t>
            </a:r>
            <a:r>
              <a:rPr lang="cs-CZ" altLang="cs-CZ" sz="1800" baseline="30000" dirty="0">
                <a:solidFill>
                  <a:srgbClr val="FF0000"/>
                </a:solidFill>
              </a:rPr>
              <a:t>+</a:t>
            </a:r>
            <a:r>
              <a:rPr lang="cs-CZ" altLang="cs-CZ" sz="1800" dirty="0">
                <a:solidFill>
                  <a:srgbClr val="FF0000"/>
                </a:solidFill>
              </a:rPr>
              <a:t>, NO</a:t>
            </a:r>
            <a:r>
              <a:rPr lang="cs-CZ" altLang="cs-CZ" sz="1800" baseline="-25000" dirty="0">
                <a:solidFill>
                  <a:srgbClr val="FF0000"/>
                </a:solidFill>
              </a:rPr>
              <a:t>3</a:t>
            </a:r>
            <a:r>
              <a:rPr lang="cs-CZ" altLang="cs-CZ" sz="1800" baseline="30000" dirty="0">
                <a:solidFill>
                  <a:srgbClr val="FF0000"/>
                </a:solidFill>
              </a:rPr>
              <a:t>-</a:t>
            </a:r>
            <a:r>
              <a:rPr lang="cs-CZ" altLang="cs-CZ" sz="1800" dirty="0">
                <a:solidFill>
                  <a:srgbClr val="FF0000"/>
                </a:solidFill>
              </a:rPr>
              <a:t>, NO</a:t>
            </a:r>
            <a:r>
              <a:rPr lang="cs-CZ" altLang="cs-CZ" sz="1800" baseline="-25000" dirty="0">
                <a:solidFill>
                  <a:srgbClr val="FF0000"/>
                </a:solidFill>
              </a:rPr>
              <a:t>2</a:t>
            </a:r>
            <a:r>
              <a:rPr lang="cs-CZ" altLang="cs-CZ" sz="1800" baseline="30000" dirty="0">
                <a:solidFill>
                  <a:srgbClr val="FF0000"/>
                </a:solidFill>
              </a:rPr>
              <a:t>-</a:t>
            </a:r>
            <a:r>
              <a:rPr lang="cs-CZ" altLang="cs-CZ" sz="1800" dirty="0">
                <a:solidFill>
                  <a:srgbClr val="FF0000"/>
                </a:solidFill>
              </a:rPr>
              <a:t>, </a:t>
            </a:r>
            <a:r>
              <a:rPr lang="cs-CZ" altLang="cs-CZ" sz="1800" b="1" dirty="0">
                <a:solidFill>
                  <a:srgbClr val="FF0000"/>
                </a:solidFill>
              </a:rPr>
              <a:t>N</a:t>
            </a:r>
            <a:r>
              <a:rPr lang="cs-CZ" altLang="cs-CZ" sz="1800" b="1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5236" name="TextovéPole 3"/>
          <p:cNvSpPr txBox="1">
            <a:spLocks noChangeArrowheads="1"/>
          </p:cNvSpPr>
          <p:nvPr/>
        </p:nvSpPr>
        <p:spPr bwMode="auto">
          <a:xfrm>
            <a:off x="5911850" y="4140200"/>
            <a:ext cx="2763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</a:rPr>
              <a:t>NH</a:t>
            </a:r>
            <a:r>
              <a:rPr lang="cs-CZ" altLang="cs-CZ" sz="1800" baseline="-25000" dirty="0">
                <a:solidFill>
                  <a:srgbClr val="FF0000"/>
                </a:solidFill>
              </a:rPr>
              <a:t>2</a:t>
            </a:r>
            <a:r>
              <a:rPr lang="cs-CZ" altLang="cs-CZ" sz="1800" dirty="0">
                <a:solidFill>
                  <a:srgbClr val="FF0000"/>
                </a:solidFill>
              </a:rPr>
              <a:t>, NH</a:t>
            </a:r>
            <a:r>
              <a:rPr lang="cs-CZ" altLang="cs-CZ" sz="1800" baseline="-25000" dirty="0">
                <a:solidFill>
                  <a:srgbClr val="FF0000"/>
                </a:solidFill>
              </a:rPr>
              <a:t>4</a:t>
            </a:r>
            <a:r>
              <a:rPr lang="cs-CZ" altLang="cs-CZ" sz="1800" baseline="30000" dirty="0">
                <a:solidFill>
                  <a:srgbClr val="FF0000"/>
                </a:solidFill>
              </a:rPr>
              <a:t>+</a:t>
            </a:r>
            <a:r>
              <a:rPr lang="cs-CZ" altLang="cs-CZ" sz="1800" dirty="0">
                <a:solidFill>
                  <a:srgbClr val="FF0000"/>
                </a:solidFill>
              </a:rPr>
              <a:t>, NO</a:t>
            </a:r>
            <a:r>
              <a:rPr lang="cs-CZ" altLang="cs-CZ" sz="1800" baseline="-25000" dirty="0">
                <a:solidFill>
                  <a:srgbClr val="FF0000"/>
                </a:solidFill>
              </a:rPr>
              <a:t>3</a:t>
            </a:r>
            <a:r>
              <a:rPr lang="cs-CZ" altLang="cs-CZ" sz="1800" baseline="30000" dirty="0">
                <a:solidFill>
                  <a:srgbClr val="FF0000"/>
                </a:solidFill>
              </a:rPr>
              <a:t>-</a:t>
            </a:r>
            <a:r>
              <a:rPr lang="cs-CZ" altLang="cs-CZ" sz="1800" dirty="0">
                <a:solidFill>
                  <a:srgbClr val="FF0000"/>
                </a:solidFill>
              </a:rPr>
              <a:t>, NO</a:t>
            </a:r>
            <a:r>
              <a:rPr lang="cs-CZ" altLang="cs-CZ" sz="1800" baseline="-25000" dirty="0">
                <a:solidFill>
                  <a:srgbClr val="FF0000"/>
                </a:solidFill>
              </a:rPr>
              <a:t>2</a:t>
            </a:r>
            <a:r>
              <a:rPr lang="cs-CZ" altLang="cs-CZ" sz="1800" baseline="30000" dirty="0">
                <a:solidFill>
                  <a:srgbClr val="FF0000"/>
                </a:solidFill>
              </a:rPr>
              <a:t>-</a:t>
            </a:r>
            <a:r>
              <a:rPr lang="cs-CZ" altLang="cs-CZ" sz="1800" dirty="0">
                <a:solidFill>
                  <a:srgbClr val="FF0000"/>
                </a:solidFill>
              </a:rPr>
              <a:t>, </a:t>
            </a:r>
            <a:r>
              <a:rPr lang="cs-CZ" altLang="cs-CZ" sz="1800" b="1" dirty="0">
                <a:solidFill>
                  <a:srgbClr val="FF0000"/>
                </a:solidFill>
              </a:rPr>
              <a:t>N</a:t>
            </a:r>
            <a:r>
              <a:rPr lang="cs-CZ" altLang="cs-CZ" sz="1800" b="1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5237" name="TextovéPole 4"/>
          <p:cNvSpPr txBox="1">
            <a:spLocks noChangeArrowheads="1"/>
          </p:cNvSpPr>
          <p:nvPr/>
        </p:nvSpPr>
        <p:spPr bwMode="auto">
          <a:xfrm>
            <a:off x="5911850" y="5508625"/>
            <a:ext cx="595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</a:rPr>
              <a:t>NH</a:t>
            </a:r>
            <a:r>
              <a:rPr lang="cs-CZ" altLang="cs-CZ" sz="1800" baseline="-25000" dirty="0">
                <a:solidFill>
                  <a:srgbClr val="FF0000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/>
      <p:bldP spid="95236" grpId="0"/>
      <p:bldP spid="95237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ovéPole 1"/>
          <p:cNvSpPr txBox="1"/>
          <p:nvPr/>
        </p:nvSpPr>
        <p:spPr>
          <a:xfrm>
            <a:off x="457200" y="1125538"/>
            <a:ext cx="7821613" cy="470852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2000" b="1" dirty="0"/>
              <a:t> Uhlíkové kostry pocházejí z meziproduktů glykolýzy, pentózového </a:t>
            </a:r>
          </a:p>
          <a:p>
            <a:pPr>
              <a:defRPr/>
            </a:pPr>
            <a:r>
              <a:rPr lang="cs-CZ" sz="2000" b="1" dirty="0"/>
              <a:t>       a citrátového cyklu  </a:t>
            </a:r>
          </a:p>
          <a:p>
            <a:pPr>
              <a:defRPr/>
            </a:pPr>
            <a:r>
              <a:rPr lang="cs-CZ" sz="2000" b="1" dirty="0"/>
              <a:t> </a:t>
            </a:r>
          </a:p>
          <a:p>
            <a:pPr>
              <a:defRPr/>
            </a:pPr>
            <a:endParaRPr lang="cs-CZ" sz="20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2000" b="1" dirty="0"/>
              <a:t>Biosyntéza vychází ze společných prekurzorů a probíhá </a:t>
            </a:r>
          </a:p>
          <a:p>
            <a:pPr>
              <a:defRPr/>
            </a:pPr>
            <a:r>
              <a:rPr lang="cs-CZ" sz="2000" b="1" dirty="0"/>
              <a:t>     přes společné </a:t>
            </a:r>
            <a:r>
              <a:rPr lang="cs-CZ" sz="2000" b="1" dirty="0" smtClean="0"/>
              <a:t>meziprodukty – jen 6 drah</a:t>
            </a:r>
            <a:endParaRPr lang="cs-CZ" sz="20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sz="20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sz="20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2000" b="1" dirty="0"/>
              <a:t>Další AMK se tvoří přestavbou jiných AMK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sz="20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sz="20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2000" b="1" dirty="0"/>
              <a:t>Neesenciální AMK jsou syntetizovány jednodušší cestou</a:t>
            </a:r>
          </a:p>
          <a:p>
            <a:pPr>
              <a:defRPr/>
            </a:pPr>
            <a:endParaRPr lang="cs-CZ" sz="2000" b="1" dirty="0"/>
          </a:p>
          <a:p>
            <a:pPr>
              <a:defRPr/>
            </a:pPr>
            <a:endParaRPr lang="cs-CZ" sz="20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2000" b="1" dirty="0"/>
              <a:t>Biosyntéza esenciálních AMK je komplikovanější</a:t>
            </a:r>
            <a:endParaRPr lang="en-GB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8050"/>
            <a:ext cx="828040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Osud N v přírodě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830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962025"/>
            <a:ext cx="8229600" cy="5851525"/>
          </a:xfrm>
        </p:spPr>
      </p:pic>
      <p:sp>
        <p:nvSpPr>
          <p:cNvPr id="2" name="Obdélník 1"/>
          <p:cNvSpPr/>
          <p:nvPr/>
        </p:nvSpPr>
        <p:spPr>
          <a:xfrm>
            <a:off x="7667625" y="1087264"/>
            <a:ext cx="936625" cy="46799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" name="Obdélník 2"/>
          <p:cNvSpPr/>
          <p:nvPr/>
        </p:nvSpPr>
        <p:spPr>
          <a:xfrm>
            <a:off x="468313" y="3751089"/>
            <a:ext cx="2374900" cy="18002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4" name="Obdélník 3"/>
          <p:cNvSpPr/>
          <p:nvPr/>
        </p:nvSpPr>
        <p:spPr>
          <a:xfrm>
            <a:off x="468313" y="2455689"/>
            <a:ext cx="2232025" cy="11509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5" name="Obdélník 4"/>
          <p:cNvSpPr/>
          <p:nvPr/>
        </p:nvSpPr>
        <p:spPr>
          <a:xfrm>
            <a:off x="2700338" y="5551314"/>
            <a:ext cx="2808287" cy="12239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6" name="Obdélník 5"/>
          <p:cNvSpPr/>
          <p:nvPr/>
        </p:nvSpPr>
        <p:spPr>
          <a:xfrm>
            <a:off x="3419475" y="3606626"/>
            <a:ext cx="1223963" cy="16573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Obdélník 6"/>
          <p:cNvSpPr/>
          <p:nvPr/>
        </p:nvSpPr>
        <p:spPr>
          <a:xfrm>
            <a:off x="6011863" y="1734964"/>
            <a:ext cx="1152525" cy="936625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8" name="Obdélník 7"/>
          <p:cNvSpPr/>
          <p:nvPr/>
        </p:nvSpPr>
        <p:spPr>
          <a:xfrm>
            <a:off x="4716463" y="3679651"/>
            <a:ext cx="1008062" cy="12239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9" name="Obdélník 8"/>
          <p:cNvSpPr/>
          <p:nvPr/>
        </p:nvSpPr>
        <p:spPr>
          <a:xfrm>
            <a:off x="2700338" y="1879426"/>
            <a:ext cx="3024187" cy="172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1" name="Obdélník 10"/>
          <p:cNvSpPr/>
          <p:nvPr/>
        </p:nvSpPr>
        <p:spPr>
          <a:xfrm>
            <a:off x="6443663" y="3986634"/>
            <a:ext cx="1223962" cy="10985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3" name="Obdélník 12"/>
          <p:cNvSpPr/>
          <p:nvPr/>
        </p:nvSpPr>
        <p:spPr>
          <a:xfrm>
            <a:off x="6443663" y="5210423"/>
            <a:ext cx="1223962" cy="3940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4" name="Obdélník 13"/>
          <p:cNvSpPr/>
          <p:nvPr/>
        </p:nvSpPr>
        <p:spPr>
          <a:xfrm>
            <a:off x="6363990" y="5157192"/>
            <a:ext cx="1376362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3" grpId="0" animBg="1"/>
      <p:bldP spid="14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ovéPole 1"/>
          <p:cNvSpPr txBox="1"/>
          <p:nvPr/>
        </p:nvSpPr>
        <p:spPr>
          <a:xfrm>
            <a:off x="971600" y="836712"/>
            <a:ext cx="6768752" cy="54476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Biogenní prvky - COHN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b="1" dirty="0" smtClean="0"/>
              <a:t>H</a:t>
            </a:r>
            <a:r>
              <a:rPr lang="cs-CZ" b="1" baseline="-25000" dirty="0" smtClean="0"/>
              <a:t>2</a:t>
            </a:r>
            <a:r>
              <a:rPr lang="cs-CZ" b="1" dirty="0" smtClean="0"/>
              <a:t>O</a:t>
            </a:r>
          </a:p>
          <a:p>
            <a:endParaRPr lang="cs-CZ" b="1" dirty="0" smtClean="0"/>
          </a:p>
          <a:p>
            <a:r>
              <a:rPr lang="cs-CZ" b="1" dirty="0" smtClean="0"/>
              <a:t>O</a:t>
            </a:r>
            <a:r>
              <a:rPr lang="cs-CZ" b="1" baseline="-25000" dirty="0" smtClean="0"/>
              <a:t>2</a:t>
            </a:r>
          </a:p>
          <a:p>
            <a:endParaRPr lang="cs-CZ" b="1" baseline="-25000" dirty="0" smtClean="0"/>
          </a:p>
          <a:p>
            <a:r>
              <a:rPr lang="cs-CZ" b="1" dirty="0" smtClean="0"/>
              <a:t>PO</a:t>
            </a:r>
            <a:r>
              <a:rPr lang="cs-CZ" b="1" baseline="-25000" dirty="0" smtClean="0"/>
              <a:t>4</a:t>
            </a:r>
            <a:r>
              <a:rPr lang="cs-CZ" b="1" baseline="30000" dirty="0" smtClean="0"/>
              <a:t>3-</a:t>
            </a:r>
            <a:r>
              <a:rPr lang="cs-CZ" b="1" dirty="0" smtClean="0"/>
              <a:t>, HPO</a:t>
            </a:r>
            <a:r>
              <a:rPr lang="cs-CZ" b="1" baseline="-25000" dirty="0" smtClean="0"/>
              <a:t>3</a:t>
            </a:r>
            <a:r>
              <a:rPr lang="cs-CZ" b="1" baseline="30000" dirty="0" smtClean="0"/>
              <a:t>2-</a:t>
            </a:r>
            <a:r>
              <a:rPr lang="cs-CZ" b="1" dirty="0" smtClean="0"/>
              <a:t>, H</a:t>
            </a:r>
            <a:r>
              <a:rPr lang="cs-CZ" b="1" baseline="-25000" dirty="0" smtClean="0"/>
              <a:t>2</a:t>
            </a:r>
            <a:r>
              <a:rPr lang="cs-CZ" b="1" dirty="0" smtClean="0"/>
              <a:t>PO</a:t>
            </a:r>
            <a:r>
              <a:rPr lang="cs-CZ" b="1" baseline="-25000" dirty="0" smtClean="0"/>
              <a:t>4</a:t>
            </a:r>
            <a:r>
              <a:rPr lang="cs-CZ" b="1" baseline="30000" dirty="0" smtClean="0"/>
              <a:t>-</a:t>
            </a:r>
          </a:p>
          <a:p>
            <a:endParaRPr lang="cs-CZ" b="1" baseline="30000" dirty="0" smtClean="0"/>
          </a:p>
          <a:p>
            <a:endParaRPr lang="cs-CZ" b="1" baseline="30000" dirty="0"/>
          </a:p>
          <a:p>
            <a:endParaRPr lang="cs-CZ" b="1" baseline="30000" dirty="0"/>
          </a:p>
          <a:p>
            <a:endParaRPr lang="cs-CZ" b="1" baseline="30000" dirty="0" smtClean="0"/>
          </a:p>
          <a:p>
            <a:r>
              <a:rPr lang="cs-CZ" b="1" dirty="0" smtClean="0"/>
              <a:t>CO</a:t>
            </a:r>
            <a:r>
              <a:rPr lang="cs-CZ" b="1" baseline="-25000" dirty="0" smtClean="0"/>
              <a:t>2		</a:t>
            </a:r>
            <a:r>
              <a:rPr lang="cs-CZ" b="1" baseline="-25000" dirty="0"/>
              <a:t>	</a:t>
            </a:r>
            <a:r>
              <a:rPr lang="cs-CZ" b="1" dirty="0" smtClean="0"/>
              <a:t>O═C═O		(400 </a:t>
            </a:r>
            <a:r>
              <a:rPr lang="cs-CZ" b="1" dirty="0" err="1" smtClean="0"/>
              <a:t>kJ</a:t>
            </a:r>
            <a:r>
              <a:rPr lang="cs-CZ" b="1" dirty="0" smtClean="0"/>
              <a:t>/mol)</a:t>
            </a:r>
          </a:p>
          <a:p>
            <a:endParaRPr lang="cs-CZ" b="1" dirty="0" smtClean="0"/>
          </a:p>
          <a:p>
            <a:endParaRPr lang="cs-CZ" b="1" dirty="0"/>
          </a:p>
          <a:p>
            <a:endParaRPr lang="cs-CZ" b="1" dirty="0" smtClean="0"/>
          </a:p>
          <a:p>
            <a:endParaRPr lang="cs-CZ" b="1" dirty="0"/>
          </a:p>
          <a:p>
            <a:endParaRPr lang="cs-CZ" b="1" dirty="0"/>
          </a:p>
          <a:p>
            <a:r>
              <a:rPr lang="cs-CZ" b="1" dirty="0" smtClean="0"/>
              <a:t>N</a:t>
            </a:r>
            <a:r>
              <a:rPr lang="cs-CZ" b="1" baseline="-25000" dirty="0" smtClean="0"/>
              <a:t>2			</a:t>
            </a:r>
            <a:r>
              <a:rPr lang="cs-CZ" b="1" dirty="0" smtClean="0"/>
              <a:t>N≡N		(945 </a:t>
            </a:r>
            <a:r>
              <a:rPr lang="cs-CZ" b="1" dirty="0" err="1" smtClean="0"/>
              <a:t>kJ</a:t>
            </a:r>
            <a:r>
              <a:rPr lang="cs-CZ" b="1" dirty="0" smtClean="0"/>
              <a:t>/mol)</a:t>
            </a:r>
            <a:endParaRPr lang="cs-CZ" b="1" dirty="0"/>
          </a:p>
          <a:p>
            <a:endParaRPr lang="cs-CZ" b="1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4638"/>
            <a:ext cx="8229600" cy="2433637"/>
          </a:xfrm>
        </p:spPr>
      </p:pic>
      <p:pic>
        <p:nvPicPr>
          <p:cNvPr id="10137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073400"/>
            <a:ext cx="7488237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899592" y="4193242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e-</a:t>
            </a:r>
            <a:endParaRPr lang="cs-CZ" sz="2400" b="1" dirty="0"/>
          </a:p>
        </p:txBody>
      </p:sp>
      <p:sp>
        <p:nvSpPr>
          <p:cNvPr id="4" name="Ovál 3"/>
          <p:cNvSpPr/>
          <p:nvPr/>
        </p:nvSpPr>
        <p:spPr>
          <a:xfrm>
            <a:off x="827088" y="4221088"/>
            <a:ext cx="49601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ál 7"/>
          <p:cNvSpPr/>
          <p:nvPr/>
        </p:nvSpPr>
        <p:spPr>
          <a:xfrm>
            <a:off x="5004048" y="5445224"/>
            <a:ext cx="49601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ál 8"/>
          <p:cNvSpPr/>
          <p:nvPr/>
        </p:nvSpPr>
        <p:spPr>
          <a:xfrm>
            <a:off x="7020272" y="5176425"/>
            <a:ext cx="49601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ál 9"/>
          <p:cNvSpPr/>
          <p:nvPr/>
        </p:nvSpPr>
        <p:spPr>
          <a:xfrm>
            <a:off x="4756039" y="3068638"/>
            <a:ext cx="49601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ál 10"/>
          <p:cNvSpPr/>
          <p:nvPr/>
        </p:nvSpPr>
        <p:spPr>
          <a:xfrm>
            <a:off x="6876256" y="3564594"/>
            <a:ext cx="49601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ovéPole 4"/>
          <p:cNvSpPr txBox="1"/>
          <p:nvPr/>
        </p:nvSpPr>
        <p:spPr>
          <a:xfrm>
            <a:off x="5436096" y="4239408"/>
            <a:ext cx="1249060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err="1" smtClean="0"/>
              <a:t>nitrogenasa</a:t>
            </a:r>
            <a:endParaRPr lang="en-GB" dirty="0"/>
          </a:p>
        </p:txBody>
      </p:sp>
      <p:sp>
        <p:nvSpPr>
          <p:cNvPr id="13" name="Ovál 12"/>
          <p:cNvSpPr/>
          <p:nvPr/>
        </p:nvSpPr>
        <p:spPr>
          <a:xfrm>
            <a:off x="7395938" y="3564022"/>
            <a:ext cx="49601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ovéPole 13"/>
          <p:cNvSpPr txBox="1"/>
          <p:nvPr/>
        </p:nvSpPr>
        <p:spPr>
          <a:xfrm>
            <a:off x="7371103" y="3131676"/>
            <a:ext cx="979755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smtClean="0"/>
              <a:t>NADPH</a:t>
            </a:r>
            <a:endParaRPr lang="en-GB" dirty="0"/>
          </a:p>
        </p:txBody>
      </p:sp>
      <p:sp>
        <p:nvSpPr>
          <p:cNvPr id="2" name="Obdélník 1"/>
          <p:cNvSpPr/>
          <p:nvPr/>
        </p:nvSpPr>
        <p:spPr>
          <a:xfrm>
            <a:off x="179512" y="274638"/>
            <a:ext cx="8353425" cy="279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5" grpId="0" animBg="1"/>
      <p:bldP spid="13" grpId="0" animBg="1"/>
      <p:bldP spid="14" grpId="0" animBg="1"/>
      <p:bldP spid="2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1471" y="1556792"/>
            <a:ext cx="7216878" cy="5131445"/>
          </a:xfrm>
        </p:spPr>
      </p:pic>
      <p:sp>
        <p:nvSpPr>
          <p:cNvPr id="2" name="TextovéPole 1"/>
          <p:cNvSpPr txBox="1"/>
          <p:nvPr/>
        </p:nvSpPr>
        <p:spPr>
          <a:xfrm>
            <a:off x="2123728" y="116632"/>
            <a:ext cx="4846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/>
              <a:t>Anaerobiosa</a:t>
            </a:r>
            <a:r>
              <a:rPr lang="cs-CZ" sz="2400" dirty="0" smtClean="0"/>
              <a:t> (deaktivace </a:t>
            </a:r>
            <a:r>
              <a:rPr lang="cs-CZ" sz="2400" dirty="0" err="1" smtClean="0"/>
              <a:t>nitrogenasy</a:t>
            </a:r>
            <a:r>
              <a:rPr lang="cs-CZ" sz="2400" dirty="0" smtClean="0"/>
              <a:t>)</a:t>
            </a:r>
            <a:endParaRPr lang="en-GB" sz="2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763688" y="642554"/>
            <a:ext cx="5602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FF0000"/>
                </a:solidFill>
              </a:rPr>
              <a:t>Sinice – </a:t>
            </a:r>
            <a:r>
              <a:rPr lang="cs-CZ" dirty="0" err="1" smtClean="0">
                <a:solidFill>
                  <a:srgbClr val="FF0000"/>
                </a:solidFill>
              </a:rPr>
              <a:t>heterocyty</a:t>
            </a:r>
            <a:endParaRPr lang="cs-CZ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>
                <a:solidFill>
                  <a:srgbClr val="FF0000"/>
                </a:solidFill>
              </a:rPr>
              <a:t>Symbiosa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boboviyé</a:t>
            </a:r>
            <a:r>
              <a:rPr lang="cs-CZ" dirty="0" smtClean="0">
                <a:solidFill>
                  <a:srgbClr val="FF0000"/>
                </a:solidFill>
              </a:rPr>
              <a:t> rostliny a bakterie - </a:t>
            </a:r>
            <a:r>
              <a:rPr lang="cs-CZ" dirty="0" err="1" smtClean="0">
                <a:solidFill>
                  <a:srgbClr val="FF0000"/>
                </a:solidFill>
              </a:rPr>
              <a:t>leghemoglobin</a:t>
            </a:r>
            <a:endParaRPr lang="cs-CZ" dirty="0" smtClean="0">
              <a:solidFill>
                <a:srgbClr val="FF00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339752" y="3573016"/>
            <a:ext cx="3600400" cy="172819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biochemie 4">
  <a:themeElements>
    <a:clrScheme name="biochemie 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iochemie 4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iochemie 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chemie 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chemie 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chemie 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chemie 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chemie 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chemie 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chemie 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chemie 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chemie 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chemie 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chemie 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biochemie 4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Výchozí návrh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Default Design 8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Default Design 8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Default Design 8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Default Design 8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7.xml><?xml version="1.0" encoding="utf-8"?>
<a:themeOverride xmlns:a="http://schemas.openxmlformats.org/drawingml/2006/main">
  <a:clrScheme name="Default Design 8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8.xml><?xml version="1.0" encoding="utf-8"?>
<a:themeOverride xmlns:a="http://schemas.openxmlformats.org/drawingml/2006/main">
  <a:clrScheme name="Default Design 8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9.xml><?xml version="1.0" encoding="utf-8"?>
<a:themeOverride xmlns:a="http://schemas.openxmlformats.org/drawingml/2006/main">
  <a:clrScheme name="Default Design 8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biochemie 4</Template>
  <TotalTime>4023</TotalTime>
  <Words>655</Words>
  <Application>Microsoft Office PowerPoint</Application>
  <PresentationFormat>Předvádění na obrazovce (4:3)</PresentationFormat>
  <Paragraphs>306</Paragraphs>
  <Slides>123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123</vt:i4>
      </vt:variant>
    </vt:vector>
  </HeadingPairs>
  <TitlesOfParts>
    <vt:vector size="129" baseType="lpstr">
      <vt:lpstr>Arial</vt:lpstr>
      <vt:lpstr>Symbol</vt:lpstr>
      <vt:lpstr>Times New Roman</vt:lpstr>
      <vt:lpstr>biochemie 4</vt:lpstr>
      <vt:lpstr>Výchozí návrh</vt:lpstr>
      <vt:lpstr>Default Design</vt:lpstr>
      <vt:lpstr>Metabolismus lipidů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Acyl-CoA DH nedostatek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α-oxidace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Metabolismus versus biosyntéza MK</vt:lpstr>
      <vt:lpstr>Prezentace aplikace PowerPoint</vt:lpstr>
      <vt:lpstr>Prezentace aplikace PowerPoint</vt:lpstr>
      <vt:lpstr>Regulace Acetyl-CoA karboxylasy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Elongace</vt:lpstr>
      <vt:lpstr>Desaturace</vt:lpstr>
      <vt:lpstr>Prezentace aplikace PowerPoint</vt:lpstr>
      <vt:lpstr>Prezentace aplikace PowerPoint</vt:lpstr>
      <vt:lpstr>Prezentace aplikace PowerPoint</vt:lpstr>
      <vt:lpstr>Biosyntéza fosfolipidů</vt:lpstr>
      <vt:lpstr>Prezentace aplikace PowerPoint</vt:lpstr>
      <vt:lpstr>Prezentace aplikace PowerPoint</vt:lpstr>
      <vt:lpstr>Prezentace aplikace PowerPoint</vt:lpstr>
      <vt:lpstr>Cholesterol</vt:lpstr>
      <vt:lpstr>Biosyntéza cholesterolu</vt:lpstr>
      <vt:lpstr>Biosyntéza cholesterolu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Metabolismus bílkovin</vt:lpstr>
      <vt:lpstr>Metabolismus bílkovin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Ubikvitinace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Fenylketonurie novorozenecký screening</vt:lpstr>
      <vt:lpstr>Prezentace aplikace PowerPoint</vt:lpstr>
      <vt:lpstr>Prezentace aplikace PowerPoint</vt:lpstr>
      <vt:lpstr>Glutamin synthethasa</vt:lpstr>
      <vt:lpstr>Alaninový-glukosový cyklus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Osud N v přírodě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AMK jako prekurzory</vt:lpstr>
      <vt:lpstr>Hem</vt:lpstr>
      <vt:lpstr>Hem</vt:lpstr>
      <vt:lpstr>Biosyntéza hemu</vt:lpstr>
      <vt:lpstr>Degradace hemu</vt:lpstr>
      <vt:lpstr>Biosyntéza pyrimidinových bází</vt:lpstr>
      <vt:lpstr>Biosyntéza pyrimidinových bází</vt:lpstr>
      <vt:lpstr>Biosyntéza purinových bází</vt:lpstr>
      <vt:lpstr>Biosyntéza purinových bází</vt:lpstr>
      <vt:lpstr>Degradace pyrimidinových bází</vt:lpstr>
      <vt:lpstr>Degradace purinových bází</vt:lpstr>
      <vt:lpstr>Degradace purinových bází</vt:lpstr>
      <vt:lpstr>Metabolismus NK</vt:lpstr>
      <vt:lpstr>Hlavní dráhy energetického metabolismu</vt:lpstr>
      <vt:lpstr>Glykolysa  zisk energie</vt:lpstr>
      <vt:lpstr>Glukoneogenese synthesa glukosy</vt:lpstr>
      <vt:lpstr>Pentosový cyklus NADPH pro biosynthesu</vt:lpstr>
      <vt:lpstr>Synthesa a odbourávání glykogenu</vt:lpstr>
      <vt:lpstr>Metabolismus triacylglycerolů</vt:lpstr>
      <vt:lpstr>Citrátový cyklus amfibolický děj</vt:lpstr>
      <vt:lpstr>Oxidační fosforylace zisk ATP</vt:lpstr>
      <vt:lpstr>Orgánová specializace</vt:lpstr>
    </vt:vector>
  </TitlesOfParts>
  <Company>k.biochemie př.f.MU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Zdeněk Glatz</dc:creator>
  <cp:lastModifiedBy>Zdeněk</cp:lastModifiedBy>
  <cp:revision>117</cp:revision>
  <dcterms:created xsi:type="dcterms:W3CDTF">2004-11-28T17:55:31Z</dcterms:created>
  <dcterms:modified xsi:type="dcterms:W3CDTF">2016-12-07T11:29:34Z</dcterms:modified>
</cp:coreProperties>
</file>