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61" r:id="rId2"/>
    <p:sldId id="256" r:id="rId3"/>
    <p:sldId id="262" r:id="rId4"/>
    <p:sldId id="263" r:id="rId5"/>
    <p:sldId id="264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89" r:id="rId14"/>
    <p:sldId id="290" r:id="rId15"/>
    <p:sldId id="291" r:id="rId16"/>
    <p:sldId id="292" r:id="rId1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3333FF"/>
    <a:srgbClr val="0000CC"/>
    <a:srgbClr val="FF0000"/>
    <a:srgbClr val="0066FF"/>
    <a:srgbClr val="0000FF"/>
    <a:srgbClr val="000099"/>
    <a:srgbClr val="00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E7C7C5C-274E-4948-9FDB-E34244D691C7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24E4D0-014F-4320-8385-C5048F6594A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58514E-3C0B-49CA-9FA9-C0D75F181FA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0A7652-882E-48AA-A524-79416FBBA16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74A8BE-148D-46C6-AB4A-31724D6EF43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AF2B1F-46D3-4CE1-B819-B49CB33FAB3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F35210-EBE5-491E-AEA4-C7E036476C4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86D3FD-A738-4170-9B82-FE54A4E9A10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250653-9B98-4E40-81C4-5DF3A31F1CB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D02DB-4674-4C62-BB62-713FC3CFA18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83B70C-5155-4667-9C47-E4F1CE66C44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CC969D-F7E4-419E-98F7-C87AB5AC388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461762B-61A7-4A3C-AF47-E500660851DB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565400"/>
            <a:ext cx="8496300" cy="1143000"/>
          </a:xfrm>
        </p:spPr>
        <p:txBody>
          <a:bodyPr/>
          <a:lstStyle/>
          <a:p>
            <a:r>
              <a:rPr lang="cs-CZ" sz="8000"/>
              <a:t>ROZPOUŠTĚDLA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E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611188" y="1412875"/>
            <a:ext cx="8137525" cy="325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cs-CZ" b="1" i="1">
                <a:solidFill>
                  <a:srgbClr val="0066FF"/>
                </a:solidFill>
              </a:rPr>
              <a:t>Toxicitu </a:t>
            </a:r>
            <a:r>
              <a:rPr lang="cs-CZ" sz="1600">
                <a:solidFill>
                  <a:srgbClr val="000099"/>
                </a:solidFill>
              </a:rPr>
              <a:t>(výstražný symbol T+, T)</a:t>
            </a:r>
            <a:r>
              <a:rPr lang="cs-CZ" i="1">
                <a:solidFill>
                  <a:srgbClr val="000099"/>
                </a:solidFill>
              </a:rPr>
              <a:t> </a:t>
            </a:r>
            <a:r>
              <a:rPr lang="cs-CZ">
                <a:solidFill>
                  <a:srgbClr val="000099"/>
                </a:solidFill>
              </a:rPr>
              <a:t>rozpouštědel charakterizuje</a:t>
            </a:r>
            <a:r>
              <a:rPr lang="cs-CZ" i="1">
                <a:solidFill>
                  <a:srgbClr val="000099"/>
                </a:solidFill>
              </a:rPr>
              <a:t> mezní přípustná koncentrace</a:t>
            </a:r>
            <a:r>
              <a:rPr lang="cs-CZ">
                <a:solidFill>
                  <a:srgbClr val="000099"/>
                </a:solidFill>
              </a:rPr>
              <a:t> (MPK) v pracovní zóně provozních místností při krátkodobé expozici pracovníka a informace o ní je jedna z nejdůležitějších, kterou musí pracovník s rozpouštědlem znát. </a:t>
            </a:r>
          </a:p>
          <a:p>
            <a:pPr marL="342900" indent="-342900">
              <a:spcBef>
                <a:spcPct val="50000"/>
              </a:spcBef>
            </a:pPr>
            <a:r>
              <a:rPr lang="cs-CZ">
                <a:solidFill>
                  <a:srgbClr val="000099"/>
                </a:solidFill>
              </a:rPr>
              <a:t>Kompletní informace o vlastnostech rozpouštědla lze získat nejlépe z bezpečnostního listu (BL). </a:t>
            </a:r>
          </a:p>
          <a:p>
            <a:pPr marL="342900" indent="-342900">
              <a:spcBef>
                <a:spcPct val="50000"/>
              </a:spcBef>
            </a:pPr>
            <a:r>
              <a:rPr lang="cs-CZ">
                <a:solidFill>
                  <a:srgbClr val="000099"/>
                </a:solidFill>
              </a:rPr>
              <a:t>Vysoce toxickým rozpouštědlům je lépe se zcela vyhnout, je třeba dát si pozor na konzervátorsko-restaurátorskou praxi, neboť použití mnoha rozpouštědel je zcela zakázáno. </a:t>
            </a:r>
          </a:p>
          <a:p>
            <a:pPr marL="342900" indent="-342900">
              <a:spcBef>
                <a:spcPct val="50000"/>
              </a:spcBef>
            </a:pPr>
            <a:r>
              <a:rPr lang="cs-CZ">
                <a:solidFill>
                  <a:srgbClr val="000099"/>
                </a:solidFill>
              </a:rPr>
              <a:t>Toxikologické informace z BL je také třeba umět správně vyhodnotit. 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539750" y="476250"/>
            <a:ext cx="525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>
                <a:solidFill>
                  <a:srgbClr val="0066FF"/>
                </a:solidFill>
              </a:rPr>
              <a:t>Toxicita rozpouštědla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E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609600" y="476250"/>
            <a:ext cx="525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>
                <a:solidFill>
                  <a:srgbClr val="0066FF"/>
                </a:solidFill>
              </a:rPr>
              <a:t>Hořlavost rozpouštědla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611188" y="1412875"/>
            <a:ext cx="8064500" cy="270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cs-CZ">
                <a:solidFill>
                  <a:srgbClr val="000099"/>
                </a:solidFill>
              </a:rPr>
              <a:t>Na </a:t>
            </a:r>
            <a:r>
              <a:rPr lang="cs-CZ" b="1" i="1">
                <a:solidFill>
                  <a:srgbClr val="0066FF"/>
                </a:solidFill>
              </a:rPr>
              <a:t>hořlavost</a:t>
            </a:r>
            <a:r>
              <a:rPr lang="cs-CZ" i="1">
                <a:solidFill>
                  <a:srgbClr val="000099"/>
                </a:solidFill>
              </a:rPr>
              <a:t> </a:t>
            </a:r>
            <a:r>
              <a:rPr lang="cs-CZ">
                <a:solidFill>
                  <a:srgbClr val="000099"/>
                </a:solidFill>
              </a:rPr>
              <a:t>rozpouštědel se lze usoudit na základě </a:t>
            </a:r>
            <a:r>
              <a:rPr lang="cs-CZ" i="1">
                <a:solidFill>
                  <a:srgbClr val="0066FF"/>
                </a:solidFill>
              </a:rPr>
              <a:t>teploty vzplanutí</a:t>
            </a:r>
            <a:r>
              <a:rPr lang="cs-CZ">
                <a:solidFill>
                  <a:srgbClr val="000099"/>
                </a:solidFill>
              </a:rPr>
              <a:t>, což je teplota, při které mohou páry na povrchu látky vzplanout v přítomnosti zápalného zdroje. </a:t>
            </a:r>
          </a:p>
          <a:p>
            <a:pPr marL="342900" indent="-342900">
              <a:spcBef>
                <a:spcPct val="50000"/>
              </a:spcBef>
            </a:pPr>
            <a:r>
              <a:rPr lang="cs-CZ">
                <a:solidFill>
                  <a:srgbClr val="000099"/>
                </a:solidFill>
              </a:rPr>
              <a:t>Je zapotřebí vědět, že hořlaviny dělíme do 4 tříd. </a:t>
            </a:r>
          </a:p>
          <a:p>
            <a:pPr marL="342900" indent="-342900">
              <a:spcBef>
                <a:spcPct val="50000"/>
              </a:spcBef>
            </a:pPr>
            <a:r>
              <a:rPr lang="cs-CZ">
                <a:solidFill>
                  <a:srgbClr val="000099"/>
                </a:solidFill>
              </a:rPr>
              <a:t>Nejnebezpečnější jsou  samozřejmě hořlaviny 1. třídy s bodem vzplanutí 0 °C např. diethylether, sirouhlík, aceton apod.). </a:t>
            </a:r>
          </a:p>
          <a:p>
            <a:pPr marL="342900" indent="-342900">
              <a:spcBef>
                <a:spcPct val="50000"/>
              </a:spcBef>
            </a:pPr>
            <a:r>
              <a:rPr lang="cs-CZ">
                <a:solidFill>
                  <a:srgbClr val="000099"/>
                </a:solidFill>
              </a:rPr>
              <a:t>Informace o hořlavých vlastnostech látek, mezích výbušnosti jejich par, způsobech jejich zneškodňování apod. lze opět vyčíst z BL.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E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439738" y="379413"/>
            <a:ext cx="8064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>
                <a:solidFill>
                  <a:srgbClr val="0000FF"/>
                </a:solidFill>
              </a:rPr>
              <a:t>PŘÍPRAVA ROZTOKŮ POLYMERNÍCH LÁTEK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468313" y="1052513"/>
            <a:ext cx="8064500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>
                <a:solidFill>
                  <a:srgbClr val="000099"/>
                </a:solidFill>
              </a:rPr>
              <a:t>Při přípravě roztoků polymerů je třeba věnovat výběru rozpouštědla s ohledem na vysokomolekulární sloučeninu značnou pozornost. Pro rozpuštění polymerů existují „dobrá“ a „špatná“ rozpouštědla. </a:t>
            </a:r>
          </a:p>
          <a:p>
            <a:endParaRPr lang="cs-CZ" b="1" i="1">
              <a:solidFill>
                <a:srgbClr val="000099"/>
              </a:solidFill>
            </a:endParaRPr>
          </a:p>
          <a:p>
            <a:r>
              <a:rPr lang="cs-CZ" b="1" i="1">
                <a:solidFill>
                  <a:srgbClr val="0066FF"/>
                </a:solidFill>
              </a:rPr>
              <a:t>„Dobré“ rozpouštědlo</a:t>
            </a:r>
            <a:r>
              <a:rPr lang="cs-CZ">
                <a:solidFill>
                  <a:srgbClr val="000099"/>
                </a:solidFill>
              </a:rPr>
              <a:t> tvoří s polymerem v určeném rozsahu koncentrací homogenní systém.</a:t>
            </a:r>
          </a:p>
          <a:p>
            <a:endParaRPr lang="cs-CZ" b="1" i="1">
              <a:solidFill>
                <a:srgbClr val="000099"/>
              </a:solidFill>
            </a:endParaRPr>
          </a:p>
          <a:p>
            <a:r>
              <a:rPr lang="cs-CZ" b="1" i="1">
                <a:solidFill>
                  <a:srgbClr val="0066FF"/>
                </a:solidFill>
              </a:rPr>
              <a:t>„Špatné“ rozpouštědlo</a:t>
            </a:r>
            <a:r>
              <a:rPr lang="cs-CZ">
                <a:solidFill>
                  <a:srgbClr val="000099"/>
                </a:solidFill>
              </a:rPr>
              <a:t> tvoří pravý roztok jen v úzkém intervalu koncentrací, jinak dochází k vytvoření dvoufázového systému. </a:t>
            </a:r>
          </a:p>
          <a:p>
            <a:r>
              <a:rPr lang="cs-CZ">
                <a:solidFill>
                  <a:srgbClr val="000099"/>
                </a:solidFill>
              </a:rPr>
              <a:t>Rozpouštědla s vysokou rozpouštěcí schopností mnohých polymerů se nazývají </a:t>
            </a:r>
            <a:r>
              <a:rPr lang="cs-CZ" b="1" i="1">
                <a:solidFill>
                  <a:srgbClr val="0066FF"/>
                </a:solidFill>
              </a:rPr>
              <a:t>aktivní rozpouštědla</a:t>
            </a:r>
            <a:r>
              <a:rPr lang="cs-CZ">
                <a:solidFill>
                  <a:srgbClr val="000099"/>
                </a:solidFill>
              </a:rPr>
              <a:t>.</a:t>
            </a:r>
          </a:p>
          <a:p>
            <a:endParaRPr lang="cs-CZ">
              <a:solidFill>
                <a:srgbClr val="000099"/>
              </a:solidFill>
            </a:endParaRPr>
          </a:p>
          <a:p>
            <a:r>
              <a:rPr lang="cs-CZ">
                <a:solidFill>
                  <a:srgbClr val="000099"/>
                </a:solidFill>
              </a:rPr>
              <a:t>Roztoky polymerů je možné často ředit rozpouštědlem, které samo daný polymer nerozpouští - </a:t>
            </a:r>
            <a:r>
              <a:rPr lang="cs-CZ" b="1" i="1">
                <a:solidFill>
                  <a:srgbClr val="0066FF"/>
                </a:solidFill>
              </a:rPr>
              <a:t>ředidla</a:t>
            </a:r>
            <a:r>
              <a:rPr lang="cs-CZ">
                <a:solidFill>
                  <a:srgbClr val="000099"/>
                </a:solidFill>
              </a:rPr>
              <a:t> - snižují viskozitu roztoku. </a:t>
            </a:r>
          </a:p>
          <a:p>
            <a:endParaRPr lang="cs-CZ" b="1" i="1">
              <a:solidFill>
                <a:srgbClr val="000099"/>
              </a:solidFill>
            </a:endParaRPr>
          </a:p>
          <a:p>
            <a:r>
              <a:rPr lang="cs-CZ" b="1" i="1">
                <a:solidFill>
                  <a:srgbClr val="0066FF"/>
                </a:solidFill>
              </a:rPr>
              <a:t>Účinnost ředidla</a:t>
            </a:r>
            <a:r>
              <a:rPr lang="cs-CZ">
                <a:solidFill>
                  <a:srgbClr val="000099"/>
                </a:solidFill>
              </a:rPr>
              <a:t> se hodnotí zřeďovacím číslem (faktorem zředění), což představuje takové množství ředidla, které je možno přidat do roztoku polymeru, aniž by došlo ke srážení vysokomolekulární látky.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E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684213" y="765175"/>
            <a:ext cx="813593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b="1" i="1">
                <a:solidFill>
                  <a:srgbClr val="000099"/>
                </a:solidFill>
              </a:rPr>
              <a:t>Odstraňování znečištění ze sbírkových předmětů z různých materiálů</a:t>
            </a:r>
            <a:r>
              <a:rPr lang="cs-CZ">
                <a:solidFill>
                  <a:srgbClr val="000099"/>
                </a:solidFill>
              </a:rPr>
              <a:t>:</a:t>
            </a:r>
          </a:p>
          <a:p>
            <a:endParaRPr lang="cs-CZ">
              <a:solidFill>
                <a:srgbClr val="000099"/>
              </a:solidFill>
            </a:endParaRPr>
          </a:p>
          <a:p>
            <a:r>
              <a:rPr lang="cs-CZ">
                <a:solidFill>
                  <a:srgbClr val="000099"/>
                </a:solidFill>
              </a:rPr>
              <a:t>Stupeň účinku rozpouštědel na dílo je dán zpravidla zkušenostmi a zkouškami konzervátorů a restaurátorů.</a:t>
            </a:r>
            <a:endParaRPr lang="cs-CZ" b="1">
              <a:solidFill>
                <a:srgbClr val="000099"/>
              </a:solidFill>
            </a:endParaRPr>
          </a:p>
        </p:txBody>
      </p:sp>
      <p:graphicFrame>
        <p:nvGraphicFramePr>
          <p:cNvPr id="50225" name="Group 49"/>
          <p:cNvGraphicFramePr>
            <a:graphicFrameLocks noGrp="1"/>
          </p:cNvGraphicFramePr>
          <p:nvPr/>
        </p:nvGraphicFramePr>
        <p:xfrm>
          <a:off x="792163" y="2852738"/>
          <a:ext cx="7092950" cy="3779520"/>
        </p:xfrm>
        <a:graphic>
          <a:graphicData uri="http://schemas.openxmlformats.org/drawingml/2006/table">
            <a:tbl>
              <a:tblPr/>
              <a:tblGrid>
                <a:gridCol w="2360612"/>
                <a:gridCol w="4732338"/>
              </a:tblGrid>
              <a:tr h="223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Odstraňovaná nečistota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Používaná rozpouštědla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tuky, oleje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ethanol, </a:t>
                      </a:r>
                      <a:r>
                        <a:rPr kumimoji="0" lang="cs-CZ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iso</a:t>
                      </a: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propanol, nasycené uhlovodíky,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chlorované uhlovodíky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fermeže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směs ethanolu a terpentýnové silice, methycellosolve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laky, přírodní pryskyřice, polymery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aceton, methylethylketon, ethanol, toluen, xylen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vosky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9263" algn="r"/>
                        </a:tabLst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terpentýnová silice, benzin, lakový benzin, chloroform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voskokalafunové tmely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směs ethanolu s acetonem, methylcellosolve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parafin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toluen, xylen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stearin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lakový benzin, benzin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olejová barva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dimethylacetamid, dimethylsulfoxid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kasein-olejová tempera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methycellosolve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polyvinylacetátová tempera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ethanol, aceton, ethylacetát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0220" name="Text Box 44"/>
          <p:cNvSpPr txBox="1">
            <a:spLocks noChangeArrowheads="1"/>
          </p:cNvSpPr>
          <p:nvPr/>
        </p:nvSpPr>
        <p:spPr bwMode="auto">
          <a:xfrm>
            <a:off x="684213" y="163513"/>
            <a:ext cx="525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>
                <a:solidFill>
                  <a:srgbClr val="0000FF"/>
                </a:solidFill>
              </a:rPr>
              <a:t>POUŽITÍ ROZPOUŠTĚDEL</a:t>
            </a:r>
          </a:p>
        </p:txBody>
      </p:sp>
      <p:sp>
        <p:nvSpPr>
          <p:cNvPr id="50221" name="Text Box 45"/>
          <p:cNvSpPr txBox="1">
            <a:spLocks noChangeArrowheads="1"/>
          </p:cNvSpPr>
          <p:nvPr/>
        </p:nvSpPr>
        <p:spPr bwMode="auto">
          <a:xfrm>
            <a:off x="684213" y="2276475"/>
            <a:ext cx="568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>
                <a:solidFill>
                  <a:srgbClr val="0066FF"/>
                </a:solidFill>
              </a:rPr>
              <a:t>Rozpouštědla pro odstranění znečištění maleb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E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323850" y="549275"/>
            <a:ext cx="8424863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>
                <a:solidFill>
                  <a:srgbClr val="000099"/>
                </a:solidFill>
              </a:rPr>
              <a:t>Při odstraňování jednotlivých znečištěných vrstev se používají roztoky polymerů, které vytvářejí na povrchu film. </a:t>
            </a:r>
          </a:p>
          <a:p>
            <a:endParaRPr lang="cs-CZ" sz="1200">
              <a:solidFill>
                <a:srgbClr val="000099"/>
              </a:solidFill>
            </a:endParaRPr>
          </a:p>
          <a:p>
            <a:r>
              <a:rPr lang="cs-CZ">
                <a:solidFill>
                  <a:srgbClr val="000099"/>
                </a:solidFill>
              </a:rPr>
              <a:t>Nejprve probíhá změkčení nečistot a jejich sorpce vzniklým filmem, který se snadno z předmětu sejme. </a:t>
            </a:r>
          </a:p>
          <a:p>
            <a:endParaRPr lang="cs-CZ" sz="1200">
              <a:solidFill>
                <a:srgbClr val="000099"/>
              </a:solidFill>
            </a:endParaRPr>
          </a:p>
          <a:p>
            <a:r>
              <a:rPr lang="cs-CZ">
                <a:solidFill>
                  <a:srgbClr val="000099"/>
                </a:solidFill>
              </a:rPr>
              <a:t>Roztoky polymerů obsahují často glycerin, ethylenglykol a polyethylenoxidy ve funkci antiadheziva a plastifikátoru.</a:t>
            </a: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323850" y="3244850"/>
            <a:ext cx="8424863" cy="356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>
                <a:solidFill>
                  <a:srgbClr val="000099"/>
                </a:solidFill>
              </a:rPr>
              <a:t>Pro odstraňování lakových vrstev a skvrn z dřevěných uměleckých děl se používají různá rozpouštědla, nejčastěji ethanol, terpentýnová silice a lakový benzin. </a:t>
            </a:r>
          </a:p>
          <a:p>
            <a:endParaRPr lang="cs-CZ" sz="1200">
              <a:solidFill>
                <a:srgbClr val="000099"/>
              </a:solidFill>
            </a:endParaRPr>
          </a:p>
          <a:p>
            <a:r>
              <a:rPr lang="cs-CZ">
                <a:solidFill>
                  <a:srgbClr val="000099"/>
                </a:solidFill>
              </a:rPr>
              <a:t>Pro účely konzervování se na sbírkové předměty z různých materiálů nanáší laková vrstva. </a:t>
            </a:r>
          </a:p>
          <a:p>
            <a:endParaRPr lang="cs-CZ" sz="1200">
              <a:solidFill>
                <a:srgbClr val="000099"/>
              </a:solidFill>
            </a:endParaRPr>
          </a:p>
          <a:p>
            <a:r>
              <a:rPr lang="cs-CZ">
                <a:solidFill>
                  <a:srgbClr val="000099"/>
                </a:solidFill>
              </a:rPr>
              <a:t>Laky se zhotovují z polymerů, které se při konzervování a restaurování předmětů nejčastěji používají – polybutylmethakrylát (PBMA) a  polyvinylbutyral (PVB). </a:t>
            </a:r>
          </a:p>
          <a:p>
            <a:endParaRPr lang="cs-CZ" sz="1200">
              <a:solidFill>
                <a:srgbClr val="000099"/>
              </a:solidFill>
            </a:endParaRPr>
          </a:p>
          <a:p>
            <a:r>
              <a:rPr lang="cs-CZ">
                <a:solidFill>
                  <a:srgbClr val="000099"/>
                </a:solidFill>
              </a:rPr>
              <a:t>Lakové vrstvy těchto polymerů ochraňují díla před jejich poškozením. </a:t>
            </a:r>
          </a:p>
          <a:p>
            <a:endParaRPr lang="cs-CZ" sz="1200">
              <a:solidFill>
                <a:srgbClr val="000099"/>
              </a:solidFill>
            </a:endParaRPr>
          </a:p>
          <a:p>
            <a:r>
              <a:rPr lang="cs-CZ">
                <a:solidFill>
                  <a:srgbClr val="000099"/>
                </a:solidFill>
              </a:rPr>
              <a:t>Jako rozpouštědla se používají aceton, methylethylketon, ethanol, ethylacetát a butylacetát.</a:t>
            </a:r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323850" y="188913"/>
            <a:ext cx="8280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>
                <a:solidFill>
                  <a:srgbClr val="0066FF"/>
                </a:solidFill>
              </a:rPr>
              <a:t>Rozpouštědla pro odstranění znečištěných vrstev z kamenné skulptury</a:t>
            </a:r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323850" y="2781300"/>
            <a:ext cx="568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>
                <a:solidFill>
                  <a:srgbClr val="0066FF"/>
                </a:solidFill>
              </a:rPr>
              <a:t>Rozpouštědla pro odstranění znečištění lakem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E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468313" y="549275"/>
            <a:ext cx="7920037" cy="366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b="1">
                <a:solidFill>
                  <a:srgbClr val="0066FF"/>
                </a:solidFill>
              </a:rPr>
              <a:t>Směsi rozpouštědel</a:t>
            </a:r>
            <a:r>
              <a:rPr lang="cs-CZ">
                <a:solidFill>
                  <a:srgbClr val="0066FF"/>
                </a:solidFill>
              </a:rPr>
              <a:t> </a:t>
            </a:r>
          </a:p>
          <a:p>
            <a:endParaRPr lang="cs-CZ">
              <a:solidFill>
                <a:srgbClr val="0066FF"/>
              </a:solidFill>
            </a:endParaRPr>
          </a:p>
          <a:p>
            <a:r>
              <a:rPr lang="cs-CZ">
                <a:solidFill>
                  <a:srgbClr val="000099"/>
                </a:solidFill>
              </a:rPr>
              <a:t>Jejich použití je dáno mnohdy empiricky</a:t>
            </a:r>
          </a:p>
          <a:p>
            <a:endParaRPr lang="cs-CZ">
              <a:solidFill>
                <a:srgbClr val="000099"/>
              </a:solidFill>
            </a:endParaRPr>
          </a:p>
          <a:p>
            <a:r>
              <a:rPr lang="cs-CZ">
                <a:solidFill>
                  <a:srgbClr val="000099"/>
                </a:solidFill>
              </a:rPr>
              <a:t>Samotná čistá rozpouštěla jsou někdy neúčinná, a proto se stává nutností používat směsi rozpouštědel </a:t>
            </a:r>
          </a:p>
          <a:p>
            <a:endParaRPr lang="cs-CZ">
              <a:solidFill>
                <a:srgbClr val="000099"/>
              </a:solidFill>
            </a:endParaRPr>
          </a:p>
          <a:p>
            <a:r>
              <a:rPr lang="cs-CZ">
                <a:solidFill>
                  <a:srgbClr val="000099"/>
                </a:solidFill>
              </a:rPr>
              <a:t>Kromě směsí, namíchaných pro restaurátorské účely chemiky konzervátory nebo restaurátory, se mnohdy používají již hotové, průmyslem vyráběné, mnohokomponentní směsová rozpouštědla a odstraňovače starých nátěrů </a:t>
            </a:r>
          </a:p>
          <a:p>
            <a:endParaRPr lang="cs-CZ">
              <a:solidFill>
                <a:srgbClr val="000099"/>
              </a:solidFill>
            </a:endParaRPr>
          </a:p>
          <a:p>
            <a:r>
              <a:rPr lang="cs-CZ">
                <a:solidFill>
                  <a:srgbClr val="000099"/>
                </a:solidFill>
              </a:rPr>
              <a:t>V těchto směsích se vyskytují aktivní rozpouštědla, z nichž mnohá jsou značně toxická, a proto práce s nimi vyžaduje speciální podmínky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E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690563" y="260350"/>
            <a:ext cx="3305175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28528" bIns="0" anchor="ctr">
            <a:spAutoFit/>
          </a:bodyPr>
          <a:lstStyle/>
          <a:p>
            <a:r>
              <a:rPr lang="cs-CZ" b="1">
                <a:solidFill>
                  <a:srgbClr val="0066FF"/>
                </a:solidFill>
                <a:cs typeface="Times New Roman" pitchFamily="18" charset="0"/>
              </a:rPr>
              <a:t>Roztoky pro snímání vrstev</a:t>
            </a:r>
            <a:endParaRPr lang="cs-CZ">
              <a:solidFill>
                <a:srgbClr val="0066FF"/>
              </a:solidFill>
            </a:endParaRPr>
          </a:p>
        </p:txBody>
      </p:sp>
      <p:graphicFrame>
        <p:nvGraphicFramePr>
          <p:cNvPr id="56325" name="Group 5"/>
          <p:cNvGraphicFramePr>
            <a:graphicFrameLocks noGrp="1"/>
          </p:cNvGraphicFramePr>
          <p:nvPr/>
        </p:nvGraphicFramePr>
        <p:xfrm>
          <a:off x="977900" y="850900"/>
          <a:ext cx="5754688" cy="5818190"/>
        </p:xfrm>
        <a:graphic>
          <a:graphicData uri="http://schemas.openxmlformats.org/drawingml/2006/table">
            <a:tbl>
              <a:tblPr/>
              <a:tblGrid>
                <a:gridCol w="2689225"/>
                <a:gridCol w="681038"/>
                <a:gridCol w="2384425"/>
              </a:tblGrid>
              <a:tr h="2841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Složení směsi rozpouštědel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Užití pro odstranění vrstev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komponenty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hmot.%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195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1,3-dioxolan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benzen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ethanol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aceton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odstranění vrstev na základě polymerizovaného oleje, fenolformadehydových a vinylových polymerů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95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1,3-dioxolan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toluen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aceton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kolloxylin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parafin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47,5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dtto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methylenchlorid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pryskyřice PSCh-s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1,3-dioxolan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xylen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kyselina octová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parafin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70,56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11,24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9,21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5,62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2,25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1,12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odstranění olejových, alkydových, vinylchloridových, polyakrylátových, melaminoformaldehydových a epoxidových nátěrů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95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methylenchlorid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ethanol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kyselina octová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emulgátor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inhibitor koroze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85,5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2,4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dtto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E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379413" y="4330700"/>
            <a:ext cx="8008937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r>
              <a:rPr lang="cs-CZ">
                <a:solidFill>
                  <a:srgbClr val="000099"/>
                </a:solidFill>
              </a:rPr>
              <a:t> voda</a:t>
            </a:r>
          </a:p>
          <a:p>
            <a:pPr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r>
              <a:rPr lang="cs-CZ">
                <a:solidFill>
                  <a:srgbClr val="000099"/>
                </a:solidFill>
              </a:rPr>
              <a:t> organická rozpouštědla mísitelná s vodou</a:t>
            </a:r>
          </a:p>
          <a:p>
            <a:pPr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r>
              <a:rPr lang="cs-CZ">
                <a:solidFill>
                  <a:srgbClr val="000099"/>
                </a:solidFill>
              </a:rPr>
              <a:t> organická rozpouštědla </a:t>
            </a:r>
            <a:r>
              <a:rPr lang="cs-CZ" b="1">
                <a:solidFill>
                  <a:srgbClr val="FF0000"/>
                </a:solidFill>
              </a:rPr>
              <a:t>ne</a:t>
            </a:r>
            <a:r>
              <a:rPr lang="cs-CZ">
                <a:solidFill>
                  <a:srgbClr val="000099"/>
                </a:solidFill>
              </a:rPr>
              <a:t>mísitelná s vodou (nevodná rozpouštědla)</a:t>
            </a:r>
          </a:p>
          <a:p>
            <a:pPr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r>
              <a:rPr lang="cs-CZ">
                <a:solidFill>
                  <a:srgbClr val="000099"/>
                </a:solidFill>
              </a:rPr>
              <a:t> směsné rozpouštědlové systémy</a:t>
            </a:r>
          </a:p>
          <a:p>
            <a:pPr>
              <a:spcBef>
                <a:spcPct val="50000"/>
              </a:spcBef>
              <a:buClr>
                <a:srgbClr val="FF0000"/>
              </a:buClr>
            </a:pPr>
            <a:endParaRPr lang="cs-CZ">
              <a:solidFill>
                <a:srgbClr val="000099"/>
              </a:solidFill>
            </a:endParaRP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379413" y="393700"/>
            <a:ext cx="9017000" cy="346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60000"/>
              </a:lnSpc>
            </a:pPr>
            <a:r>
              <a:rPr lang="cs-CZ" sz="2400" b="1">
                <a:solidFill>
                  <a:srgbClr val="0066FF"/>
                </a:solidFill>
              </a:rPr>
              <a:t>ROZPOUŠTĚDLO</a:t>
            </a:r>
            <a:r>
              <a:rPr lang="cs-CZ">
                <a:solidFill>
                  <a:srgbClr val="000099"/>
                </a:solidFill>
              </a:rPr>
              <a:t> </a:t>
            </a:r>
          </a:p>
          <a:p>
            <a:pPr>
              <a:lnSpc>
                <a:spcPct val="160000"/>
              </a:lnSpc>
            </a:pPr>
            <a:endParaRPr lang="cs-CZ" sz="600">
              <a:solidFill>
                <a:srgbClr val="000099"/>
              </a:solidFill>
            </a:endParaRPr>
          </a:p>
          <a:p>
            <a:pPr>
              <a:lnSpc>
                <a:spcPct val="160000"/>
              </a:lnSpc>
              <a:buFontTx/>
              <a:buChar char="•"/>
            </a:pPr>
            <a:r>
              <a:rPr lang="cs-CZ">
                <a:solidFill>
                  <a:srgbClr val="000099"/>
                </a:solidFill>
              </a:rPr>
              <a:t>  označení pro látku se schopností rozpouštět látky (rovnoměrně v sobě rozptýlit  </a:t>
            </a:r>
          </a:p>
          <a:p>
            <a:pPr>
              <a:lnSpc>
                <a:spcPct val="160000"/>
              </a:lnSpc>
            </a:pPr>
            <a:r>
              <a:rPr lang="cs-CZ">
                <a:solidFill>
                  <a:srgbClr val="000099"/>
                </a:solidFill>
              </a:rPr>
              <a:t>   částice jiných látek) za vzniku homogenní směsi - </a:t>
            </a:r>
            <a:r>
              <a:rPr lang="cs-CZ">
                <a:solidFill>
                  <a:srgbClr val="0066FF"/>
                </a:solidFill>
              </a:rPr>
              <a:t>roztoku</a:t>
            </a:r>
            <a:r>
              <a:rPr lang="cs-CZ">
                <a:solidFill>
                  <a:srgbClr val="000099"/>
                </a:solidFill>
              </a:rPr>
              <a:t> </a:t>
            </a:r>
          </a:p>
          <a:p>
            <a:pPr>
              <a:lnSpc>
                <a:spcPct val="160000"/>
              </a:lnSpc>
              <a:buFontTx/>
              <a:buChar char="•"/>
            </a:pPr>
            <a:r>
              <a:rPr lang="cs-CZ">
                <a:solidFill>
                  <a:srgbClr val="000099"/>
                </a:solidFill>
              </a:rPr>
              <a:t>  má jednotné chemické a fyzikální vlastnosti v celém svém objemu</a:t>
            </a:r>
          </a:p>
          <a:p>
            <a:pPr>
              <a:lnSpc>
                <a:spcPct val="160000"/>
              </a:lnSpc>
              <a:buFontTx/>
              <a:buChar char="•"/>
            </a:pPr>
            <a:r>
              <a:rPr lang="cs-CZ">
                <a:solidFill>
                  <a:srgbClr val="000099"/>
                </a:solidFill>
              </a:rPr>
              <a:t>  hlavním úkolem rozpouštědla je převést filmotvornou složku do roztoku</a:t>
            </a:r>
          </a:p>
          <a:p>
            <a:pPr>
              <a:lnSpc>
                <a:spcPct val="160000"/>
              </a:lnSpc>
              <a:buFontTx/>
              <a:buChar char="•"/>
            </a:pPr>
            <a:r>
              <a:rPr lang="cs-CZ">
                <a:solidFill>
                  <a:srgbClr val="000099"/>
                </a:solidFill>
              </a:rPr>
              <a:t>  v každém roztoku existují dvě složky: rozpouštědlo a rozpouštěná látka </a:t>
            </a:r>
          </a:p>
          <a:p>
            <a:pPr>
              <a:lnSpc>
                <a:spcPct val="160000"/>
              </a:lnSpc>
              <a:buFontTx/>
              <a:buChar char="•"/>
            </a:pPr>
            <a:r>
              <a:rPr lang="cs-CZ">
                <a:solidFill>
                  <a:srgbClr val="000099"/>
                </a:solidFill>
              </a:rPr>
              <a:t>  rozpouštědlem je nazývána každá látka, která je schopna rozpouštět jinou látku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E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Picture 5" descr="vod_mustk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2852738"/>
            <a:ext cx="4238625" cy="3105150"/>
          </a:xfrm>
          <a:prstGeom prst="rect">
            <a:avLst/>
          </a:prstGeom>
          <a:noFill/>
        </p:spPr>
      </p:pic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-165100" y="55070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971550" y="544513"/>
            <a:ext cx="5521325" cy="187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400" b="1">
                <a:solidFill>
                  <a:srgbClr val="0000FF"/>
                </a:solidFill>
              </a:rPr>
              <a:t>Voda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cs-CZ">
                <a:solidFill>
                  <a:srgbClr val="000099"/>
                </a:solidFill>
              </a:rPr>
              <a:t>  nejběžnější polární rozpouštědlo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cs-CZ">
                <a:solidFill>
                  <a:srgbClr val="000099"/>
                </a:solidFill>
              </a:rPr>
              <a:t>  dobré hydratační vlastnosti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cs-CZ">
                <a:solidFill>
                  <a:srgbClr val="000099"/>
                </a:solidFill>
              </a:rPr>
              <a:t>  silné interakce mezi molekulami - vodíkové můstky</a:t>
            </a:r>
          </a:p>
        </p:txBody>
      </p:sp>
      <p:pic>
        <p:nvPicPr>
          <p:cNvPr id="9225" name="Picture 9" descr="ANd9GcQHRnqrhST29sP1GcNxnQSq2O9nyiQy7TG02AzrsUWMFCRd2Ka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3663" y="3213100"/>
            <a:ext cx="1876425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E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539750" y="431800"/>
            <a:ext cx="4997450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28528" bIns="0" anchor="ctr">
            <a:spAutoFit/>
          </a:bodyPr>
          <a:lstStyle/>
          <a:p>
            <a:pPr>
              <a:tabLst>
                <a:tab pos="906463" algn="l"/>
              </a:tabLst>
            </a:pPr>
            <a:r>
              <a:rPr lang="cs-CZ" sz="2400" b="1">
                <a:solidFill>
                  <a:srgbClr val="0000FF"/>
                </a:solidFill>
              </a:rPr>
              <a:t>Nevodná rozpouštědla</a:t>
            </a:r>
          </a:p>
          <a:p>
            <a:pPr>
              <a:tabLst>
                <a:tab pos="906463" algn="l"/>
              </a:tabLst>
            </a:pPr>
            <a:endParaRPr lang="cs-CZ">
              <a:solidFill>
                <a:srgbClr val="0000FF"/>
              </a:solidFill>
            </a:endParaRPr>
          </a:p>
          <a:p>
            <a:pPr>
              <a:buFontTx/>
              <a:buChar char="•"/>
              <a:tabLst>
                <a:tab pos="906463" algn="l"/>
              </a:tabLst>
            </a:pPr>
            <a:r>
              <a:rPr lang="cs-CZ">
                <a:solidFill>
                  <a:srgbClr val="000099"/>
                </a:solidFill>
              </a:rPr>
              <a:t>  protická (alkoholy, kapalný amoniak, aj.)</a:t>
            </a:r>
          </a:p>
          <a:p>
            <a:pPr>
              <a:buFontTx/>
              <a:buChar char="•"/>
              <a:tabLst>
                <a:tab pos="906463" algn="l"/>
              </a:tabLst>
            </a:pPr>
            <a:endParaRPr lang="cs-CZ">
              <a:solidFill>
                <a:srgbClr val="000099"/>
              </a:solidFill>
            </a:endParaRPr>
          </a:p>
          <a:p>
            <a:pPr>
              <a:buFontTx/>
              <a:buChar char="•"/>
              <a:tabLst>
                <a:tab pos="906463" algn="l"/>
              </a:tabLst>
            </a:pPr>
            <a:r>
              <a:rPr lang="cs-CZ">
                <a:solidFill>
                  <a:srgbClr val="000099"/>
                </a:solidFill>
              </a:rPr>
              <a:t>  aprotická polární (DMSO, DMFA, MeCN aj.)</a:t>
            </a:r>
          </a:p>
          <a:p>
            <a:pPr>
              <a:buFontTx/>
              <a:buChar char="•"/>
              <a:tabLst>
                <a:tab pos="906463" algn="l"/>
              </a:tabLst>
            </a:pPr>
            <a:endParaRPr lang="cs-CZ">
              <a:solidFill>
                <a:srgbClr val="000099"/>
              </a:solidFill>
            </a:endParaRPr>
          </a:p>
          <a:p>
            <a:pPr>
              <a:buFontTx/>
              <a:buChar char="•"/>
              <a:tabLst>
                <a:tab pos="906463" algn="l"/>
              </a:tabLst>
            </a:pPr>
            <a:r>
              <a:rPr lang="cs-CZ">
                <a:solidFill>
                  <a:srgbClr val="000099"/>
                </a:solidFill>
              </a:rPr>
              <a:t>  aprotická nepolární (alkany, aromáty, apod.)</a:t>
            </a:r>
          </a:p>
          <a:p>
            <a:pPr eaLnBrk="0" hangingPunct="0">
              <a:tabLst>
                <a:tab pos="906463" algn="l"/>
              </a:tabLst>
            </a:pPr>
            <a:endParaRPr lang="cs-CZ">
              <a:solidFill>
                <a:srgbClr val="0000FF"/>
              </a:solidFill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673100" y="2944813"/>
            <a:ext cx="7848600" cy="379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 anchor="ctr">
            <a:spAutoFit/>
          </a:bodyPr>
          <a:lstStyle/>
          <a:p>
            <a:pPr>
              <a:tabLst>
                <a:tab pos="457200" algn="l"/>
              </a:tabLst>
            </a:pPr>
            <a:r>
              <a:rPr lang="cs-CZ" sz="2400" b="1">
                <a:solidFill>
                  <a:srgbClr val="0000FF"/>
                </a:solidFill>
              </a:rPr>
              <a:t>Směsná rozpouštědla</a:t>
            </a:r>
          </a:p>
          <a:p>
            <a:pPr>
              <a:tabLst>
                <a:tab pos="457200" algn="l"/>
              </a:tabLst>
            </a:pPr>
            <a:endParaRPr lang="cs-CZ" sz="2400" b="1">
              <a:solidFill>
                <a:srgbClr val="0000FF"/>
              </a:solidFill>
            </a:endParaRPr>
          </a:p>
          <a:p>
            <a:pPr>
              <a:buFontTx/>
              <a:buChar char="•"/>
              <a:tabLst>
                <a:tab pos="457200" algn="l"/>
              </a:tabLst>
            </a:pPr>
            <a:r>
              <a:rPr lang="cs-CZ" b="1">
                <a:solidFill>
                  <a:srgbClr val="000099"/>
                </a:solidFill>
              </a:rPr>
              <a:t>  </a:t>
            </a:r>
            <a:r>
              <a:rPr lang="cs-CZ">
                <a:solidFill>
                  <a:srgbClr val="000099"/>
                </a:solidFill>
              </a:rPr>
              <a:t>používají se relativně často pro zvýšení rozpustnosti buď iontové  </a:t>
            </a:r>
          </a:p>
          <a:p>
            <a:pPr>
              <a:tabLst>
                <a:tab pos="457200" algn="l"/>
              </a:tabLst>
            </a:pPr>
            <a:r>
              <a:rPr lang="cs-CZ">
                <a:solidFill>
                  <a:srgbClr val="000099"/>
                </a:solidFill>
              </a:rPr>
              <a:t>   sloučeniny nebo reagentu</a:t>
            </a:r>
          </a:p>
          <a:p>
            <a:pPr>
              <a:buFontTx/>
              <a:buChar char="•"/>
              <a:tabLst>
                <a:tab pos="457200" algn="l"/>
              </a:tabLst>
            </a:pPr>
            <a:endParaRPr lang="cs-CZ">
              <a:solidFill>
                <a:srgbClr val="000099"/>
              </a:solidFill>
            </a:endParaRPr>
          </a:p>
          <a:p>
            <a:pPr>
              <a:buFontTx/>
              <a:buChar char="•"/>
              <a:tabLst>
                <a:tab pos="457200" algn="l"/>
              </a:tabLst>
            </a:pPr>
            <a:r>
              <a:rPr lang="cs-CZ">
                <a:solidFill>
                  <a:srgbClr val="000099"/>
                </a:solidFill>
              </a:rPr>
              <a:t>  převládá vliv jednoho nebo druhého rozpouštědla</a:t>
            </a:r>
          </a:p>
          <a:p>
            <a:pPr>
              <a:buFontTx/>
              <a:buChar char="•"/>
              <a:tabLst>
                <a:tab pos="457200" algn="l"/>
              </a:tabLst>
            </a:pPr>
            <a:endParaRPr lang="cs-CZ">
              <a:solidFill>
                <a:srgbClr val="000099"/>
              </a:solidFill>
            </a:endParaRPr>
          </a:p>
          <a:p>
            <a:pPr>
              <a:buFontTx/>
              <a:buChar char="•"/>
              <a:tabLst>
                <a:tab pos="457200" algn="l"/>
              </a:tabLst>
            </a:pPr>
            <a:r>
              <a:rPr lang="cs-CZ">
                <a:solidFill>
                  <a:srgbClr val="000099"/>
                </a:solidFill>
              </a:rPr>
              <a:t>  u ideálního chování směsi se často setkáváme s aditivním </a:t>
            </a:r>
          </a:p>
          <a:p>
            <a:pPr>
              <a:tabLst>
                <a:tab pos="457200" algn="l"/>
              </a:tabLst>
            </a:pPr>
            <a:r>
              <a:rPr lang="cs-CZ">
                <a:solidFill>
                  <a:srgbClr val="000099"/>
                </a:solidFill>
              </a:rPr>
              <a:t>   účinkem vlastnosti</a:t>
            </a:r>
          </a:p>
          <a:p>
            <a:pPr>
              <a:buFontTx/>
              <a:buChar char="•"/>
              <a:tabLst>
                <a:tab pos="457200" algn="l"/>
              </a:tabLst>
            </a:pPr>
            <a:endParaRPr lang="cs-CZ">
              <a:solidFill>
                <a:srgbClr val="000099"/>
              </a:solidFill>
            </a:endParaRPr>
          </a:p>
          <a:p>
            <a:pPr>
              <a:buFontTx/>
              <a:buChar char="•"/>
              <a:tabLst>
                <a:tab pos="457200" algn="l"/>
              </a:tabLst>
            </a:pPr>
            <a:r>
              <a:rPr lang="cs-CZ">
                <a:solidFill>
                  <a:srgbClr val="000099"/>
                </a:solidFill>
              </a:rPr>
              <a:t>  neideální chování směsi se projevuje v synergickém nebo   </a:t>
            </a:r>
          </a:p>
          <a:p>
            <a:pPr>
              <a:tabLst>
                <a:tab pos="457200" algn="l"/>
              </a:tabLst>
            </a:pPr>
            <a:r>
              <a:rPr lang="cs-CZ">
                <a:solidFill>
                  <a:srgbClr val="000099"/>
                </a:solidFill>
              </a:rPr>
              <a:t>   antagonistickém působení</a:t>
            </a:r>
          </a:p>
          <a:p>
            <a:pPr algn="ctr" eaLnBrk="0" hangingPunct="0">
              <a:tabLst>
                <a:tab pos="457200" algn="l"/>
              </a:tabLst>
            </a:pPr>
            <a:endParaRPr lang="cs-CZ">
              <a:solidFill>
                <a:srgbClr val="000099"/>
              </a:solidFill>
            </a:endParaRPr>
          </a:p>
        </p:txBody>
      </p:sp>
      <p:sp>
        <p:nvSpPr>
          <p:cNvPr id="11271" name="AutoShape 7" descr="Z"/>
          <p:cNvSpPr>
            <a:spLocks noChangeAspect="1" noChangeArrowheads="1"/>
          </p:cNvSpPr>
          <p:nvPr/>
        </p:nvSpPr>
        <p:spPr bwMode="auto">
          <a:xfrm>
            <a:off x="3852863" y="2724150"/>
            <a:ext cx="1438275" cy="1409700"/>
          </a:xfrm>
          <a:prstGeom prst="rect">
            <a:avLst/>
          </a:prstGeom>
          <a:noFill/>
        </p:spPr>
        <p:txBody>
          <a:bodyPr/>
          <a:lstStyle/>
          <a:p>
            <a:endParaRPr lang="cs-CZ"/>
          </a:p>
        </p:txBody>
      </p:sp>
      <p:sp>
        <p:nvSpPr>
          <p:cNvPr id="11273" name="AutoShape 9" descr="Z"/>
          <p:cNvSpPr>
            <a:spLocks noChangeAspect="1" noChangeArrowheads="1"/>
          </p:cNvSpPr>
          <p:nvPr/>
        </p:nvSpPr>
        <p:spPr bwMode="auto">
          <a:xfrm>
            <a:off x="3852863" y="2724150"/>
            <a:ext cx="1438275" cy="1409700"/>
          </a:xfrm>
          <a:prstGeom prst="rect">
            <a:avLst/>
          </a:prstGeom>
          <a:noFill/>
        </p:spPr>
        <p:txBody>
          <a:bodyPr/>
          <a:lstStyle/>
          <a:p>
            <a:endParaRPr lang="cs-CZ"/>
          </a:p>
        </p:txBody>
      </p:sp>
      <p:sp>
        <p:nvSpPr>
          <p:cNvPr id="11275" name="AutoShape 11" descr="Z"/>
          <p:cNvSpPr>
            <a:spLocks noChangeAspect="1" noChangeArrowheads="1"/>
          </p:cNvSpPr>
          <p:nvPr/>
        </p:nvSpPr>
        <p:spPr bwMode="auto">
          <a:xfrm>
            <a:off x="3852863" y="2724150"/>
            <a:ext cx="1438275" cy="1409700"/>
          </a:xfrm>
          <a:prstGeom prst="rect">
            <a:avLst/>
          </a:prstGeom>
          <a:noFill/>
        </p:spPr>
        <p:txBody>
          <a:bodyPr/>
          <a:lstStyle/>
          <a:p>
            <a:endParaRPr lang="cs-CZ"/>
          </a:p>
        </p:txBody>
      </p:sp>
      <p:sp>
        <p:nvSpPr>
          <p:cNvPr id="11277" name="AutoShape 13" descr="Z"/>
          <p:cNvSpPr>
            <a:spLocks noChangeAspect="1" noChangeArrowheads="1"/>
          </p:cNvSpPr>
          <p:nvPr/>
        </p:nvSpPr>
        <p:spPr bwMode="auto">
          <a:xfrm>
            <a:off x="3619500" y="2476500"/>
            <a:ext cx="1905000" cy="1905000"/>
          </a:xfrm>
          <a:prstGeom prst="rect">
            <a:avLst/>
          </a:prstGeom>
          <a:noFill/>
        </p:spPr>
        <p:txBody>
          <a:bodyPr/>
          <a:lstStyle/>
          <a:p>
            <a:endParaRPr lang="cs-CZ"/>
          </a:p>
        </p:txBody>
      </p:sp>
      <p:pic>
        <p:nvPicPr>
          <p:cNvPr id="11279" name="Picture 15" descr="ANd9GcS4NFR5Xm4HhAl7z8QQYKmlPHqunz_mbeu2zM5Wd9CFHEU91Nvk1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37263" y="836613"/>
            <a:ext cx="1847850" cy="2466975"/>
          </a:xfrm>
          <a:prstGeom prst="rect">
            <a:avLst/>
          </a:prstGeom>
          <a:noFill/>
        </p:spPr>
      </p:pic>
      <p:sp>
        <p:nvSpPr>
          <p:cNvPr id="11281" name="AutoShape 17" descr="Z"/>
          <p:cNvSpPr>
            <a:spLocks noChangeAspect="1" noChangeArrowheads="1"/>
          </p:cNvSpPr>
          <p:nvPr/>
        </p:nvSpPr>
        <p:spPr bwMode="auto">
          <a:xfrm>
            <a:off x="3619500" y="2476500"/>
            <a:ext cx="1905000" cy="1905000"/>
          </a:xfrm>
          <a:prstGeom prst="rect">
            <a:avLst/>
          </a:prstGeom>
          <a:noFill/>
        </p:spPr>
        <p:txBody>
          <a:bodyPr/>
          <a:lstStyle/>
          <a:p>
            <a:endParaRPr lang="cs-CZ"/>
          </a:p>
        </p:txBody>
      </p:sp>
      <p:pic>
        <p:nvPicPr>
          <p:cNvPr id="11283" name="Picture 19" descr="ANd9GcTPRXTxx16OdCiHPBQi8VyZnVupYQzm4CUjVjgeamP8GcVuccRUX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62813" y="4379913"/>
            <a:ext cx="1847850" cy="2466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E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23850" y="620713"/>
            <a:ext cx="69850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>
                <a:solidFill>
                  <a:srgbClr val="000099"/>
                </a:solidFill>
              </a:rPr>
              <a:t>fyzikální konstanty vypovídající o polaritě rozpouštědel:       </a:t>
            </a:r>
            <a:r>
              <a:rPr lang="cs-CZ">
                <a:solidFill>
                  <a:srgbClr val="0066FF"/>
                </a:solidFill>
              </a:rPr>
              <a:t>dipólový moment</a:t>
            </a:r>
            <a:r>
              <a:rPr lang="cs-CZ"/>
              <a:t> </a:t>
            </a:r>
            <a:r>
              <a:rPr lang="cs-CZ" sz="240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cs-CZ">
                <a:solidFill>
                  <a:srgbClr val="FF0000"/>
                </a:solidFill>
                <a:latin typeface="Symbol" pitchFamily="18" charset="2"/>
              </a:rPr>
              <a:t> </a:t>
            </a:r>
            <a:r>
              <a:rPr lang="cs-CZ">
                <a:solidFill>
                  <a:srgbClr val="000099"/>
                </a:solidFill>
              </a:rPr>
              <a:t>a</a:t>
            </a:r>
            <a:r>
              <a:rPr lang="cs-CZ">
                <a:solidFill>
                  <a:srgbClr val="FF0000"/>
                </a:solidFill>
              </a:rPr>
              <a:t> </a:t>
            </a:r>
            <a:r>
              <a:rPr lang="cs-CZ">
                <a:solidFill>
                  <a:srgbClr val="0066FF"/>
                </a:solidFill>
              </a:rPr>
              <a:t>dielektrická konstanta</a:t>
            </a:r>
            <a:r>
              <a:rPr lang="cs-CZ"/>
              <a:t> </a:t>
            </a:r>
            <a:r>
              <a:rPr lang="cs-CZ" sz="2400" b="1">
                <a:solidFill>
                  <a:srgbClr val="FF0000"/>
                </a:solidFill>
                <a:latin typeface="Symbol" pitchFamily="18" charset="2"/>
              </a:rPr>
              <a:t>e </a:t>
            </a:r>
            <a:r>
              <a:rPr lang="cs-CZ" b="1">
                <a:solidFill>
                  <a:srgbClr val="FF0000"/>
                </a:solidFill>
                <a:latin typeface="Symbol" pitchFamily="18" charset="2"/>
              </a:rPr>
              <a:t>(</a:t>
            </a:r>
            <a:r>
              <a:rPr lang="cs-CZ" b="1">
                <a:solidFill>
                  <a:srgbClr val="FF0000"/>
                </a:solidFill>
              </a:rPr>
              <a:t>nebo D</a:t>
            </a:r>
            <a:r>
              <a:rPr lang="cs-CZ" b="1">
                <a:solidFill>
                  <a:srgbClr val="FF0000"/>
                </a:solidFill>
                <a:latin typeface="Symbol" pitchFamily="18" charset="2"/>
              </a:rPr>
              <a:t>)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23850" y="260350"/>
            <a:ext cx="51847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2400" b="1">
                <a:solidFill>
                  <a:srgbClr val="0000FF"/>
                </a:solidFill>
              </a:rPr>
              <a:t>POLARITA ROZPOUŠTĚDEL</a:t>
            </a: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322263" y="1833563"/>
            <a:ext cx="8713787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127000">
              <a:buFontTx/>
              <a:buChar char="•"/>
            </a:pPr>
            <a:r>
              <a:rPr lang="cs-CZ">
                <a:solidFill>
                  <a:srgbClr val="000099"/>
                </a:solidFill>
                <a:cs typeface="Times New Roman" pitchFamily="18" charset="0"/>
              </a:rPr>
              <a:t> parametr charakterizující polární vazbu heteronukleárních molekul (vykazují  </a:t>
            </a:r>
          </a:p>
          <a:p>
            <a:pPr indent="127000"/>
            <a:r>
              <a:rPr lang="cs-CZ">
                <a:solidFill>
                  <a:srgbClr val="000099"/>
                </a:solidFill>
                <a:cs typeface="Times New Roman" pitchFamily="18" charset="0"/>
              </a:rPr>
              <a:t> elektrický dipól)</a:t>
            </a:r>
          </a:p>
          <a:p>
            <a:pPr indent="127000" eaLnBrk="0" hangingPunct="0"/>
            <a:endParaRPr lang="cs-CZ" sz="800">
              <a:solidFill>
                <a:srgbClr val="000099"/>
              </a:solidFill>
              <a:cs typeface="Times New Roman" pitchFamily="18" charset="0"/>
            </a:endParaRPr>
          </a:p>
          <a:p>
            <a:pPr indent="127000" eaLnBrk="0" hangingPunct="0"/>
            <a:r>
              <a:rPr lang="cs-CZ">
                <a:solidFill>
                  <a:srgbClr val="000099"/>
                </a:solidFill>
                <a:cs typeface="Times New Roman" pitchFamily="18" charset="0"/>
              </a:rPr>
              <a:t> platí vztah </a:t>
            </a:r>
            <a:endParaRPr lang="cs-CZ">
              <a:solidFill>
                <a:srgbClr val="000099"/>
              </a:solidFill>
            </a:endParaRPr>
          </a:p>
          <a:p>
            <a:pPr indent="127000" eaLnBrk="0" hangingPunct="0"/>
            <a:r>
              <a:rPr lang="cs-CZ" sz="2400">
                <a:solidFill>
                  <a:srgbClr val="000099"/>
                </a:solidFill>
                <a:latin typeface="Symbol" pitchFamily="18" charset="2"/>
                <a:cs typeface="Times New Roman" pitchFamily="18" charset="0"/>
              </a:rPr>
              <a:t>			m </a:t>
            </a:r>
            <a:r>
              <a:rPr lang="cs-CZ" sz="2400">
                <a:solidFill>
                  <a:srgbClr val="000099"/>
                </a:solidFill>
                <a:cs typeface="Times New Roman" pitchFamily="18" charset="0"/>
              </a:rPr>
              <a:t>= </a:t>
            </a:r>
            <a:r>
              <a:rPr lang="cs-CZ" sz="2400">
                <a:solidFill>
                  <a:srgbClr val="000099"/>
                </a:solidFill>
                <a:cs typeface="Times New Roman" pitchFamily="18" charset="0"/>
                <a:sym typeface="Symbol" pitchFamily="18" charset="2"/>
              </a:rPr>
              <a:t></a:t>
            </a:r>
            <a:r>
              <a:rPr lang="cs-CZ" sz="2400">
                <a:solidFill>
                  <a:srgbClr val="000099"/>
                </a:solidFill>
                <a:cs typeface="Times New Roman" pitchFamily="18" charset="0"/>
              </a:rPr>
              <a:t> . l</a:t>
            </a:r>
            <a:r>
              <a:rPr lang="cs-CZ" sz="3200">
                <a:solidFill>
                  <a:srgbClr val="000099"/>
                </a:solidFill>
                <a:cs typeface="Times New Roman" pitchFamily="18" charset="0"/>
                <a:sym typeface="Symbol" pitchFamily="18" charset="2"/>
              </a:rPr>
              <a:t> </a:t>
            </a:r>
            <a:endParaRPr lang="cs-CZ">
              <a:solidFill>
                <a:srgbClr val="000099"/>
              </a:solidFill>
              <a:sym typeface="Symbol" pitchFamily="18" charset="2"/>
            </a:endParaRPr>
          </a:p>
          <a:p>
            <a:pPr indent="127000" eaLnBrk="0" hangingPunct="0"/>
            <a:endParaRPr lang="cs-CZ" sz="800">
              <a:solidFill>
                <a:srgbClr val="000099"/>
              </a:solidFill>
              <a:sym typeface="Symbol" pitchFamily="18" charset="2"/>
            </a:endParaRPr>
          </a:p>
          <a:p>
            <a:pPr indent="127000" eaLnBrk="0" hangingPunct="0"/>
            <a:r>
              <a:rPr lang="cs-CZ" sz="1400">
                <a:solidFill>
                  <a:srgbClr val="000099"/>
                </a:solidFill>
                <a:cs typeface="Times New Roman" pitchFamily="18" charset="0"/>
                <a:sym typeface="Symbol" pitchFamily="18" charset="2"/>
              </a:rPr>
              <a:t>kde </a:t>
            </a:r>
            <a:r>
              <a:rPr lang="cs-CZ" sz="1400">
                <a:solidFill>
                  <a:srgbClr val="000099"/>
                </a:solidFill>
                <a:cs typeface="Times New Roman" pitchFamily="18" charset="0"/>
              </a:rPr>
              <a:t> </a:t>
            </a:r>
            <a:r>
              <a:rPr lang="cs-CZ" sz="1400">
                <a:solidFill>
                  <a:srgbClr val="000099"/>
                </a:solidFill>
                <a:cs typeface="Times New Roman" pitchFamily="18" charset="0"/>
                <a:sym typeface="Symbol" pitchFamily="18" charset="2"/>
              </a:rPr>
              <a:t>je zlomkový náboj na atomech (kladný nebo záporný), </a:t>
            </a:r>
            <a:r>
              <a:rPr lang="cs-CZ" sz="1400" i="1">
                <a:solidFill>
                  <a:srgbClr val="000099"/>
                </a:solidFill>
                <a:cs typeface="Times New Roman" pitchFamily="18" charset="0"/>
                <a:sym typeface="Symbol" pitchFamily="18" charset="2"/>
              </a:rPr>
              <a:t>l</a:t>
            </a:r>
            <a:r>
              <a:rPr lang="cs-CZ" sz="1400">
                <a:solidFill>
                  <a:srgbClr val="000099"/>
                </a:solidFill>
                <a:cs typeface="Times New Roman" pitchFamily="18" charset="0"/>
                <a:sym typeface="Symbol" pitchFamily="18" charset="2"/>
              </a:rPr>
              <a:t> je délka vazby.</a:t>
            </a:r>
            <a:r>
              <a:rPr lang="cs-CZ">
                <a:solidFill>
                  <a:srgbClr val="000099"/>
                </a:solidFill>
                <a:cs typeface="Times New Roman" pitchFamily="18" charset="0"/>
                <a:sym typeface="Symbol" pitchFamily="18" charset="2"/>
              </a:rPr>
              <a:t> </a:t>
            </a:r>
          </a:p>
          <a:p>
            <a:pPr indent="127000" eaLnBrk="0" hangingPunct="0"/>
            <a:endParaRPr lang="cs-CZ">
              <a:solidFill>
                <a:srgbClr val="000099"/>
              </a:solidFill>
              <a:sym typeface="Symbol" pitchFamily="18" charset="2"/>
            </a:endParaRPr>
          </a:p>
          <a:p>
            <a:pPr indent="127000" eaLnBrk="0" hangingPunct="0">
              <a:buFontTx/>
              <a:buChar char="•"/>
            </a:pPr>
            <a:r>
              <a:rPr lang="cs-CZ">
                <a:solidFill>
                  <a:srgbClr val="000099"/>
                </a:solidFill>
                <a:cs typeface="Times New Roman" pitchFamily="18" charset="0"/>
                <a:sym typeface="Symbol" pitchFamily="18" charset="2"/>
              </a:rPr>
              <a:t>u polyatomických molekul je dipólový moment vektorovým </a:t>
            </a:r>
            <a:r>
              <a:rPr lang="cs-CZ">
                <a:solidFill>
                  <a:srgbClr val="000099"/>
                </a:solidFill>
              </a:rPr>
              <a:t>součtem</a:t>
            </a:r>
            <a:r>
              <a:rPr lang="cs-CZ">
                <a:solidFill>
                  <a:srgbClr val="000099"/>
                </a:solidFill>
                <a:cs typeface="Times New Roman" pitchFamily="18" charset="0"/>
                <a:sym typeface="Symbol" pitchFamily="18" charset="2"/>
              </a:rPr>
              <a:t> dipólových  </a:t>
            </a:r>
          </a:p>
          <a:p>
            <a:pPr indent="127000" eaLnBrk="0" hangingPunct="0"/>
            <a:r>
              <a:rPr lang="cs-CZ">
                <a:solidFill>
                  <a:srgbClr val="000099"/>
                </a:solidFill>
              </a:rPr>
              <a:t>momentů</a:t>
            </a:r>
            <a:r>
              <a:rPr lang="cs-CZ">
                <a:solidFill>
                  <a:srgbClr val="000099"/>
                </a:solidFill>
                <a:cs typeface="Times New Roman" pitchFamily="18" charset="0"/>
                <a:sym typeface="Symbol" pitchFamily="18" charset="2"/>
              </a:rPr>
              <a:t> všech vazeb v molekule </a:t>
            </a:r>
          </a:p>
          <a:p>
            <a:pPr indent="127000" eaLnBrk="0" hangingPunct="0"/>
            <a:endParaRPr lang="cs-CZ" sz="800">
              <a:solidFill>
                <a:srgbClr val="000099"/>
              </a:solidFill>
              <a:sym typeface="Symbol" pitchFamily="18" charset="2"/>
            </a:endParaRPr>
          </a:p>
          <a:p>
            <a:pPr indent="127000" eaLnBrk="0" hangingPunct="0">
              <a:buFontTx/>
              <a:buChar char="•"/>
            </a:pPr>
            <a:r>
              <a:rPr lang="cs-CZ">
                <a:solidFill>
                  <a:srgbClr val="000099"/>
                </a:solidFill>
                <a:cs typeface="Times New Roman" pitchFamily="18" charset="0"/>
                <a:sym typeface="Symbol" pitchFamily="18" charset="2"/>
              </a:rPr>
              <a:t>polární molekuly se stálým dipólovým momentem </a:t>
            </a:r>
            <a:r>
              <a:rPr lang="cs-CZ">
                <a:solidFill>
                  <a:srgbClr val="000099"/>
                </a:solidFill>
              </a:rPr>
              <a:t>tvoří</a:t>
            </a:r>
            <a:r>
              <a:rPr lang="cs-CZ">
                <a:solidFill>
                  <a:srgbClr val="000099"/>
                </a:solidFill>
                <a:cs typeface="Times New Roman" pitchFamily="18" charset="0"/>
                <a:sym typeface="Symbol" pitchFamily="18" charset="2"/>
              </a:rPr>
              <a:t> </a:t>
            </a:r>
            <a:r>
              <a:rPr lang="cs-CZ" i="1">
                <a:solidFill>
                  <a:srgbClr val="000099"/>
                </a:solidFill>
                <a:cs typeface="Times New Roman" pitchFamily="18" charset="0"/>
                <a:sym typeface="Symbol" pitchFamily="18" charset="2"/>
              </a:rPr>
              <a:t>permanentní dip</a:t>
            </a:r>
            <a:r>
              <a:rPr lang="cs-CZ" i="1">
                <a:solidFill>
                  <a:srgbClr val="000099"/>
                </a:solidFill>
                <a:sym typeface="Symbol" pitchFamily="18" charset="2"/>
              </a:rPr>
              <a:t>ól</a:t>
            </a:r>
            <a:r>
              <a:rPr lang="cs-CZ">
                <a:solidFill>
                  <a:srgbClr val="000099"/>
                </a:solidFill>
                <a:cs typeface="Times New Roman" pitchFamily="18" charset="0"/>
                <a:sym typeface="Symbol" pitchFamily="18" charset="2"/>
              </a:rPr>
              <a:t> 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319088" y="1370013"/>
            <a:ext cx="2101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b="1">
                <a:solidFill>
                  <a:srgbClr val="0066FF"/>
                </a:solidFill>
              </a:rPr>
              <a:t>Dipólový moment</a:t>
            </a:r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315913" y="5129213"/>
            <a:ext cx="4730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buFont typeface="Wingdings" pitchFamily="2" charset="2"/>
              <a:buNone/>
              <a:tabLst>
                <a:tab pos="457200" algn="l"/>
              </a:tabLst>
            </a:pPr>
            <a:r>
              <a:rPr lang="cs-CZ" b="1">
                <a:solidFill>
                  <a:srgbClr val="0066FF"/>
                </a:solidFill>
              </a:rPr>
              <a:t>Dielektrická konstanta </a:t>
            </a:r>
            <a:r>
              <a:rPr lang="cs-CZ">
                <a:solidFill>
                  <a:srgbClr val="0066FF"/>
                </a:solidFill>
              </a:rPr>
              <a:t>(relativní permitivita)</a:t>
            </a:r>
            <a:endParaRPr lang="cs-CZ" sz="1400" b="1">
              <a:solidFill>
                <a:srgbClr val="0066FF"/>
              </a:solidFill>
              <a:cs typeface="Times New Roman" pitchFamily="18" charset="0"/>
            </a:endParaRP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315913" y="5535613"/>
            <a:ext cx="8883650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buFontTx/>
              <a:buChar char="•"/>
            </a:pPr>
            <a:r>
              <a:rPr lang="cs-CZ">
                <a:solidFill>
                  <a:srgbClr val="000099"/>
                </a:solidFill>
              </a:rPr>
              <a:t>  látková konstanta, která vyjadřuje, kolikrát se elektrická síla zmenší v případě, </a:t>
            </a:r>
          </a:p>
          <a:p>
            <a:pPr>
              <a:lnSpc>
                <a:spcPct val="120000"/>
              </a:lnSpc>
            </a:pPr>
            <a:r>
              <a:rPr lang="cs-CZ">
                <a:solidFill>
                  <a:srgbClr val="000099"/>
                </a:solidFill>
              </a:rPr>
              <a:t>   že tělesa s elektrickým nábojem jsou místo ve vakuu umístěna v látkovém prostředí 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cs-CZ">
                <a:solidFill>
                  <a:srgbClr val="000099"/>
                </a:solidFill>
              </a:rPr>
              <a:t>  závislá na tvaru, orientaci a koncentraci molekul dané látky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E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6648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7463" y="25400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cs-CZ" b="1">
                <a:solidFill>
                  <a:srgbClr val="0066FF"/>
                </a:solidFill>
                <a:sym typeface="Symbol" pitchFamily="18" charset="2"/>
              </a:rPr>
              <a:t>Dipólové momenty a dielektrické konstanty některých jednoduchých rozpouštědel</a:t>
            </a:r>
            <a:endParaRPr lang="cs-CZ" b="1">
              <a:solidFill>
                <a:srgbClr val="0066FF"/>
              </a:solidFill>
            </a:endParaRPr>
          </a:p>
        </p:txBody>
      </p:sp>
      <p:graphicFrame>
        <p:nvGraphicFramePr>
          <p:cNvPr id="17414" name="Group 6"/>
          <p:cNvGraphicFramePr>
            <a:graphicFrameLocks noGrp="1"/>
          </p:cNvGraphicFramePr>
          <p:nvPr/>
        </p:nvGraphicFramePr>
        <p:xfrm>
          <a:off x="1625600" y="836613"/>
          <a:ext cx="5683250" cy="5730240"/>
        </p:xfrm>
        <a:graphic>
          <a:graphicData uri="http://schemas.openxmlformats.org/drawingml/2006/table">
            <a:tbl>
              <a:tblPr/>
              <a:tblGrid>
                <a:gridCol w="1606550"/>
                <a:gridCol w="914400"/>
                <a:gridCol w="1333500"/>
                <a:gridCol w="800100"/>
                <a:gridCol w="1028700"/>
              </a:tblGrid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Molekula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Zkratka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Vzorec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Symbol" pitchFamily="18" charset="2"/>
                          <a:cs typeface="Times New Roman" pitchFamily="18" charset="0"/>
                        </a:rPr>
                        <a:t>m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voda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cs-CZ" sz="1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6,15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acetonitril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MeCN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</a:t>
                      </a:r>
                      <a:r>
                        <a:rPr kumimoji="0" lang="cs-CZ" sz="1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CN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3,20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38,0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ethylalkohol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EtOH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cs-CZ" sz="1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cs-CZ" sz="1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OH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1,69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24,3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butylacetát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BuAc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</a:t>
                      </a:r>
                      <a:r>
                        <a:rPr kumimoji="0" lang="cs-CZ" sz="1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COOC</a:t>
                      </a:r>
                      <a:r>
                        <a:rPr kumimoji="0" lang="cs-CZ" sz="1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cs-CZ" sz="1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diethylether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</a:t>
                      </a:r>
                      <a:r>
                        <a:rPr kumimoji="0" lang="cs-CZ" sz="1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(C</a:t>
                      </a:r>
                      <a:r>
                        <a:rPr kumimoji="0" lang="cs-CZ" sz="1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cs-CZ" sz="1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cs-CZ" sz="1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benzen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Bz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cs-CZ" sz="1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cs-CZ" sz="1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2,29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toluen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Tol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cs-CZ" sz="1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cs-CZ" sz="1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</a:t>
                      </a:r>
                      <a:r>
                        <a:rPr kumimoji="0" lang="cs-CZ" sz="1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0,36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2,38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n-hexan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Hex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cs-CZ" sz="1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cs-CZ" sz="1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1,9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chloroform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Chl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CHCl</a:t>
                      </a:r>
                      <a:r>
                        <a:rPr kumimoji="0" lang="cs-CZ" sz="1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4,7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chlorid uhličitý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tetrachlor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CCl</a:t>
                      </a:r>
                      <a:r>
                        <a:rPr kumimoji="0" lang="cs-CZ" sz="1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dimethylsulfoxid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DMSO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(CH</a:t>
                      </a:r>
                      <a:r>
                        <a:rPr kumimoji="0" lang="cs-CZ" sz="1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cs-CZ" sz="1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3,96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dimethylformamid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DMFA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(CH</a:t>
                      </a:r>
                      <a:r>
                        <a:rPr kumimoji="0" lang="cs-CZ" sz="1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cs-CZ" sz="1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NCOH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3,82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36,1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aceton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(CH</a:t>
                      </a:r>
                      <a:r>
                        <a:rPr kumimoji="0" lang="cs-CZ" sz="1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cs-CZ" sz="1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2,84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20,9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dioxan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cs-CZ" sz="1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cs-CZ" sz="1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cs-CZ" sz="1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2,209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methylethylketon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(CH</a:t>
                      </a:r>
                      <a:r>
                        <a:rPr kumimoji="0" lang="cs-CZ" sz="1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)(C</a:t>
                      </a:r>
                      <a:r>
                        <a:rPr kumimoji="0" lang="cs-CZ" sz="1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cs-CZ" sz="1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)CO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2,79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E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50825" y="1477963"/>
            <a:ext cx="8353425" cy="425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>
              <a:solidFill>
                <a:srgbClr val="000099"/>
              </a:solidFill>
            </a:endParaRPr>
          </a:p>
          <a:p>
            <a:r>
              <a:rPr lang="cs-CZ" sz="2400" b="1">
                <a:solidFill>
                  <a:srgbClr val="0000FF"/>
                </a:solidFill>
              </a:rPr>
              <a:t>Rozpouštědla se používají:</a:t>
            </a:r>
          </a:p>
          <a:p>
            <a:endParaRPr lang="cs-CZ" sz="2400" b="1">
              <a:solidFill>
                <a:srgbClr val="000099"/>
              </a:solidFill>
            </a:endParaRPr>
          </a:p>
          <a:p>
            <a:pPr>
              <a:buFontTx/>
              <a:buChar char="•"/>
            </a:pPr>
            <a:r>
              <a:rPr lang="cs-CZ">
                <a:solidFill>
                  <a:srgbClr val="000099"/>
                </a:solidFill>
              </a:rPr>
              <a:t> k sejmutí znečištěných povrchových vrstev ze sbírkových  předmětů </a:t>
            </a:r>
          </a:p>
          <a:p>
            <a:endParaRPr lang="cs-CZ">
              <a:solidFill>
                <a:srgbClr val="000099"/>
              </a:solidFill>
            </a:endParaRPr>
          </a:p>
          <a:p>
            <a:pPr>
              <a:buFontTx/>
              <a:buChar char="•"/>
            </a:pPr>
            <a:r>
              <a:rPr lang="cs-CZ">
                <a:solidFill>
                  <a:srgbClr val="000099"/>
                </a:solidFill>
              </a:rPr>
              <a:t> k přípravě laků pro nanesení na povrch konzervovaného nebo restaurovaného  </a:t>
            </a:r>
          </a:p>
          <a:p>
            <a:r>
              <a:rPr lang="cs-CZ">
                <a:solidFill>
                  <a:srgbClr val="000099"/>
                </a:solidFill>
              </a:rPr>
              <a:t>  předmětu</a:t>
            </a:r>
          </a:p>
          <a:p>
            <a:pPr>
              <a:buFontTx/>
              <a:buChar char="•"/>
            </a:pPr>
            <a:endParaRPr lang="cs-CZ">
              <a:solidFill>
                <a:srgbClr val="000099"/>
              </a:solidFill>
            </a:endParaRPr>
          </a:p>
          <a:p>
            <a:pPr>
              <a:buFontTx/>
              <a:buChar char="•"/>
            </a:pPr>
            <a:r>
              <a:rPr lang="cs-CZ">
                <a:solidFill>
                  <a:srgbClr val="000099"/>
                </a:solidFill>
              </a:rPr>
              <a:t> jako součást lepidel</a:t>
            </a:r>
          </a:p>
          <a:p>
            <a:pPr>
              <a:buFontTx/>
              <a:buChar char="•"/>
            </a:pPr>
            <a:endParaRPr lang="cs-CZ">
              <a:solidFill>
                <a:srgbClr val="000099"/>
              </a:solidFill>
            </a:endParaRPr>
          </a:p>
          <a:p>
            <a:pPr>
              <a:buFontTx/>
              <a:buChar char="•"/>
            </a:pPr>
            <a:r>
              <a:rPr lang="cs-CZ">
                <a:solidFill>
                  <a:srgbClr val="000099"/>
                </a:solidFill>
              </a:rPr>
              <a:t> k přípravě roztoků určených k impregnaci pórovitých systémů</a:t>
            </a:r>
          </a:p>
          <a:p>
            <a:pPr>
              <a:buFontTx/>
              <a:buChar char="•"/>
            </a:pPr>
            <a:endParaRPr lang="cs-CZ">
              <a:solidFill>
                <a:srgbClr val="000099"/>
              </a:solidFill>
            </a:endParaRPr>
          </a:p>
          <a:p>
            <a:pPr>
              <a:buFontTx/>
              <a:buChar char="•"/>
            </a:pPr>
            <a:r>
              <a:rPr lang="cs-CZ">
                <a:solidFill>
                  <a:srgbClr val="000099"/>
                </a:solidFill>
              </a:rPr>
              <a:t> k obecným účelům rozpouštění látek pro nejrůznější účely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cs-CZ" b="1">
              <a:solidFill>
                <a:srgbClr val="000099"/>
              </a:solidFill>
            </a:endParaRP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250825" y="620713"/>
            <a:ext cx="71278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b="1">
                <a:solidFill>
                  <a:srgbClr val="000099"/>
                </a:solidFill>
              </a:rPr>
              <a:t>Z velkého počtu organických rozpouštědel pouze některá našla použití při konzervování a restaurování uměleckých cenností.</a:t>
            </a:r>
            <a:r>
              <a:rPr lang="cs-CZ">
                <a:solidFill>
                  <a:srgbClr val="000099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E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468313" y="88900"/>
            <a:ext cx="74168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52352" bIns="38088" anchor="ctr">
            <a:spAutoFit/>
          </a:bodyPr>
          <a:lstStyle/>
          <a:p>
            <a:r>
              <a:rPr lang="cs-CZ" sz="2800" b="1">
                <a:solidFill>
                  <a:srgbClr val="0000FF"/>
                </a:solidFill>
              </a:rPr>
              <a:t>VLASTNOSTI ROZPOUŠTĚDEL</a:t>
            </a:r>
            <a:r>
              <a:rPr lang="cs-CZ" sz="2800" b="1">
                <a:solidFill>
                  <a:srgbClr val="0066FF"/>
                </a:solidFill>
              </a:rPr>
              <a:t>,</a:t>
            </a:r>
            <a:r>
              <a:rPr lang="cs-CZ" sz="2800" b="1">
                <a:solidFill>
                  <a:srgbClr val="FF0000"/>
                </a:solidFill>
              </a:rPr>
              <a:t> </a:t>
            </a:r>
          </a:p>
          <a:p>
            <a:r>
              <a:rPr lang="cs-CZ" b="1">
                <a:solidFill>
                  <a:srgbClr val="000099"/>
                </a:solidFill>
              </a:rPr>
              <a:t>které rozhodují o použití v konzervátorsko-restaurátorské praxi</a:t>
            </a:r>
            <a:endParaRPr lang="cs-CZ">
              <a:solidFill>
                <a:srgbClr val="000099"/>
              </a:solidFill>
            </a:endParaRP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468313" y="1076325"/>
            <a:ext cx="3744912" cy="408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cs-CZ">
                <a:solidFill>
                  <a:srgbClr val="0000FF"/>
                </a:solidFill>
              </a:rPr>
              <a:t>  polarita rozpouštědla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cs-CZ">
                <a:solidFill>
                  <a:srgbClr val="0000FF"/>
                </a:solidFill>
              </a:rPr>
              <a:t>  teplota varu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cs-CZ">
                <a:solidFill>
                  <a:srgbClr val="0000FF"/>
                </a:solidFill>
              </a:rPr>
              <a:t>  teplota tání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cs-CZ">
                <a:solidFill>
                  <a:srgbClr val="0000FF"/>
                </a:solidFill>
              </a:rPr>
              <a:t>  hustota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cs-CZ">
                <a:solidFill>
                  <a:srgbClr val="0000FF"/>
                </a:solidFill>
              </a:rPr>
              <a:t>  viskozita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cs-CZ">
                <a:solidFill>
                  <a:srgbClr val="0000FF"/>
                </a:solidFill>
              </a:rPr>
              <a:t>  relativní rychlost odpařování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cs-CZ">
                <a:solidFill>
                  <a:srgbClr val="0000FF"/>
                </a:solidFill>
              </a:rPr>
              <a:t>  hořlavost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cs-CZ">
                <a:solidFill>
                  <a:srgbClr val="0000FF"/>
                </a:solidFill>
              </a:rPr>
              <a:t>  toxicita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cs-CZ">
                <a:solidFill>
                  <a:srgbClr val="0000FF"/>
                </a:solidFill>
              </a:rPr>
              <a:t>  dostupnost a cena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cs-CZ">
              <a:solidFill>
                <a:srgbClr val="0000FF"/>
              </a:solidFill>
            </a:endParaRP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468313" y="5013325"/>
            <a:ext cx="8135937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cs-CZ">
                <a:solidFill>
                  <a:srgbClr val="000099"/>
                </a:solidFill>
              </a:rPr>
              <a:t>Pozn.1 : rozpouštědlo byl mělo být vůči konzervovanému nebo restaurovanému předmětu </a:t>
            </a:r>
            <a:r>
              <a:rPr lang="cs-CZ">
                <a:solidFill>
                  <a:srgbClr val="0066FF"/>
                </a:solidFill>
              </a:rPr>
              <a:t>chemicky inertní</a:t>
            </a:r>
            <a:r>
              <a:rPr lang="cs-CZ">
                <a:solidFill>
                  <a:srgbClr val="000099"/>
                </a:solidFill>
              </a:rPr>
              <a:t>. </a:t>
            </a:r>
          </a:p>
          <a:p>
            <a:endParaRPr lang="cs-CZ">
              <a:solidFill>
                <a:srgbClr val="000099"/>
              </a:solidFill>
            </a:endParaRPr>
          </a:p>
          <a:p>
            <a:r>
              <a:rPr lang="cs-CZ">
                <a:solidFill>
                  <a:srgbClr val="000099"/>
                </a:solidFill>
              </a:rPr>
              <a:t>Pozn 2: Pro určení rozpouštěcí schopnosti rozpouštědel lze využít praktického principu </a:t>
            </a:r>
            <a:r>
              <a:rPr lang="cs-CZ">
                <a:solidFill>
                  <a:srgbClr val="0066FF"/>
                </a:solidFill>
              </a:rPr>
              <a:t>„podobné se rozpouští v podobném“</a:t>
            </a:r>
            <a:r>
              <a:rPr lang="cs-CZ">
                <a:solidFill>
                  <a:srgbClr val="000099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E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539750" y="1536700"/>
            <a:ext cx="8353425" cy="422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69875" indent="-269875">
              <a:lnSpc>
                <a:spcPct val="120000"/>
              </a:lnSpc>
              <a:spcBef>
                <a:spcPct val="50000"/>
              </a:spcBef>
            </a:pPr>
            <a:r>
              <a:rPr lang="cs-CZ">
                <a:solidFill>
                  <a:srgbClr val="000099"/>
                </a:solidFill>
              </a:rPr>
              <a:t>Nutné znát pro určení doby, po kterou má být předmět ve styku</a:t>
            </a:r>
          </a:p>
          <a:p>
            <a:pPr marL="269875" indent="-269875">
              <a:lnSpc>
                <a:spcPct val="120000"/>
              </a:lnSpc>
              <a:spcBef>
                <a:spcPct val="50000"/>
              </a:spcBef>
            </a:pPr>
            <a:r>
              <a:rPr lang="cs-CZ">
                <a:solidFill>
                  <a:srgbClr val="000099"/>
                </a:solidFill>
              </a:rPr>
              <a:t>s rozpouštědlem, tj. určení času jeho odpařování z povrchových vrstev </a:t>
            </a:r>
            <a:endParaRPr lang="cs-CZ" sz="2000">
              <a:solidFill>
                <a:srgbClr val="000099"/>
              </a:solidFill>
            </a:endParaRPr>
          </a:p>
          <a:p>
            <a:pPr marL="269875" indent="-269875">
              <a:lnSpc>
                <a:spcPct val="120000"/>
              </a:lnSpc>
              <a:spcBef>
                <a:spcPct val="50000"/>
              </a:spcBef>
            </a:pPr>
            <a:endParaRPr lang="cs-CZ">
              <a:solidFill>
                <a:srgbClr val="0000FF"/>
              </a:solidFill>
            </a:endParaRPr>
          </a:p>
          <a:p>
            <a:pPr marL="269875" indent="-269875">
              <a:lnSpc>
                <a:spcPct val="120000"/>
              </a:lnSpc>
              <a:spcBef>
                <a:spcPct val="50000"/>
              </a:spcBef>
            </a:pPr>
            <a:r>
              <a:rPr lang="cs-CZ">
                <a:solidFill>
                  <a:srgbClr val="0000FF"/>
                </a:solidFill>
              </a:rPr>
              <a:t>Metoda určování tohoto ukazatele:</a:t>
            </a:r>
          </a:p>
          <a:p>
            <a:pPr marL="269875" indent="-269875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cs-CZ">
                <a:solidFill>
                  <a:srgbClr val="000099"/>
                </a:solidFill>
              </a:rPr>
              <a:t>srovnání doby vypařování diethyletheru (nejtěkavějšího rozpouštědla)    s dobou vypařování srovnávaného rozpouštědla </a:t>
            </a:r>
          </a:p>
          <a:p>
            <a:pPr marL="269875" indent="-269875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cs-CZ">
                <a:solidFill>
                  <a:srgbClr val="000099"/>
                </a:solidFill>
              </a:rPr>
              <a:t>obvykle se ke srovnání bere po 5 ml obou rozpouštědel, které se nanesou na filtrační papír a měří se doba, za kterou se rozpouštědla odpaří </a:t>
            </a:r>
          </a:p>
          <a:p>
            <a:pPr marL="269875" indent="-269875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cs-CZ">
                <a:solidFill>
                  <a:srgbClr val="000099"/>
                </a:solidFill>
              </a:rPr>
              <a:t>tento ukazatel umožňuje vybrat optimální variantu působení rozpouštědla na materiál restaurovaného objektu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539750" y="549275"/>
            <a:ext cx="525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>
                <a:solidFill>
                  <a:srgbClr val="0066FF"/>
                </a:solidFill>
              </a:rPr>
              <a:t>Relativní rychlost vypařování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1152</TotalTime>
  <Words>777</Words>
  <Application>Microsoft Office PowerPoint</Application>
  <PresentationFormat>Předvádění na obrazovce (4:3)</PresentationFormat>
  <Paragraphs>290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Symbol</vt:lpstr>
      <vt:lpstr>Times New Roman</vt:lpstr>
      <vt:lpstr>Wingdings</vt:lpstr>
      <vt:lpstr>Výchozí návrh</vt:lpstr>
      <vt:lpstr>ROZPOUŠTĚDLA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</vt:vector>
  </TitlesOfParts>
  <Company>PřF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ROZPOUŠTĚDLA</dc:title>
  <dc:creator>Ústav chemie</dc:creator>
  <cp:lastModifiedBy>Radka</cp:lastModifiedBy>
  <cp:revision>52</cp:revision>
  <dcterms:created xsi:type="dcterms:W3CDTF">2011-10-03T11:55:53Z</dcterms:created>
  <dcterms:modified xsi:type="dcterms:W3CDTF">2017-09-25T05:27:54Z</dcterms:modified>
</cp:coreProperties>
</file>