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61" r:id="rId2"/>
    <p:sldId id="256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0000CC"/>
    <a:srgbClr val="FF0000"/>
    <a:srgbClr val="0066FF"/>
    <a:srgbClr val="0000FF"/>
    <a:srgbClr val="000099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7C7C5C-274E-4948-9FDB-E34244D691C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4E4D0-014F-4320-8385-C5048F6594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8514E-3C0B-49CA-9FA9-C0D75F181FA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A7652-882E-48AA-A524-79416FBBA16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4A8BE-148D-46C6-AB4A-31724D6EF4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F2B1F-46D3-4CE1-B819-B49CB33FAB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35210-EBE5-491E-AEA4-C7E036476C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6D3FD-A738-4170-9B82-FE54A4E9A1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50653-9B98-4E40-81C4-5DF3A31F1C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D02DB-4674-4C62-BB62-713FC3CFA1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3B70C-5155-4667-9C47-E4F1CE66C44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C969D-F7E4-419E-98F7-C87AB5AC38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61762B-61A7-4A3C-AF47-E500660851DB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565400"/>
            <a:ext cx="8496300" cy="1143000"/>
          </a:xfrm>
        </p:spPr>
        <p:txBody>
          <a:bodyPr/>
          <a:lstStyle/>
          <a:p>
            <a:r>
              <a:rPr lang="cs-CZ" sz="8000"/>
              <a:t>ROZPOUŠTĚDLA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11188" y="1412875"/>
            <a:ext cx="8137525" cy="32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 b="1" i="1">
                <a:solidFill>
                  <a:srgbClr val="0066FF"/>
                </a:solidFill>
              </a:rPr>
              <a:t>Toxicitu </a:t>
            </a:r>
            <a:r>
              <a:rPr lang="cs-CZ" sz="1600">
                <a:solidFill>
                  <a:srgbClr val="000099"/>
                </a:solidFill>
              </a:rPr>
              <a:t>(výstražný symbol T+, T)</a:t>
            </a:r>
            <a:r>
              <a:rPr lang="cs-CZ" i="1">
                <a:solidFill>
                  <a:srgbClr val="000099"/>
                </a:solidFill>
              </a:rPr>
              <a:t> </a:t>
            </a:r>
            <a:r>
              <a:rPr lang="cs-CZ">
                <a:solidFill>
                  <a:srgbClr val="000099"/>
                </a:solidFill>
              </a:rPr>
              <a:t>rozpouštědel charakterizuje</a:t>
            </a:r>
            <a:r>
              <a:rPr lang="cs-CZ" i="1">
                <a:solidFill>
                  <a:srgbClr val="000099"/>
                </a:solidFill>
              </a:rPr>
              <a:t> mezní přípustná koncentrace</a:t>
            </a:r>
            <a:r>
              <a:rPr lang="cs-CZ">
                <a:solidFill>
                  <a:srgbClr val="000099"/>
                </a:solidFill>
              </a:rPr>
              <a:t> (MPK) v pracovní zóně provozních místností při krátkodobé expozici pracovníka a informace o ní je jedna z nejdůležitějších, kterou musí pracovník s rozpouštědlem znát. </a:t>
            </a:r>
          </a:p>
          <a:p>
            <a:pPr marL="342900" indent="-342900"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Kompletní informace o vlastnostech rozpouštědla lze získat nejlépe z bezpečnostního listu (BL). </a:t>
            </a:r>
          </a:p>
          <a:p>
            <a:pPr marL="342900" indent="-342900"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Vysoce toxickým rozpouštědlům je lépe se zcela vyhnout, je třeba dát si pozor na konzervátorsko-restaurátorskou praxi, neboť použití mnoha rozpouštědel je zcela zakázáno. </a:t>
            </a:r>
          </a:p>
          <a:p>
            <a:pPr marL="342900" indent="-342900"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Toxikologické informace z BL je také třeba umět správně vyhodnotit.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9750" y="47625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0066FF"/>
                </a:solidFill>
              </a:rPr>
              <a:t>Toxicita rozpouštědla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09600" y="47625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0066FF"/>
                </a:solidFill>
              </a:rPr>
              <a:t>Hořlavost rozpouštědla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11188" y="1412875"/>
            <a:ext cx="8064500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Na </a:t>
            </a:r>
            <a:r>
              <a:rPr lang="cs-CZ" b="1" i="1">
                <a:solidFill>
                  <a:srgbClr val="0066FF"/>
                </a:solidFill>
              </a:rPr>
              <a:t>hořlavost</a:t>
            </a:r>
            <a:r>
              <a:rPr lang="cs-CZ" i="1">
                <a:solidFill>
                  <a:srgbClr val="000099"/>
                </a:solidFill>
              </a:rPr>
              <a:t> </a:t>
            </a:r>
            <a:r>
              <a:rPr lang="cs-CZ">
                <a:solidFill>
                  <a:srgbClr val="000099"/>
                </a:solidFill>
              </a:rPr>
              <a:t>rozpouštědel se lze usoudit na základě </a:t>
            </a:r>
            <a:r>
              <a:rPr lang="cs-CZ" i="1">
                <a:solidFill>
                  <a:srgbClr val="0066FF"/>
                </a:solidFill>
              </a:rPr>
              <a:t>teploty vzplanutí</a:t>
            </a:r>
            <a:r>
              <a:rPr lang="cs-CZ">
                <a:solidFill>
                  <a:srgbClr val="000099"/>
                </a:solidFill>
              </a:rPr>
              <a:t>, což je teplota, při které mohou páry na povrchu látky vzplanout v přítomnosti zápalného zdroje. </a:t>
            </a:r>
          </a:p>
          <a:p>
            <a:pPr marL="342900" indent="-342900"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Je zapotřebí vědět, že hořlaviny dělíme do 4 tříd. </a:t>
            </a:r>
          </a:p>
          <a:p>
            <a:pPr marL="342900" indent="-342900"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Nejnebezpečnější jsou  samozřejmě hořlaviny 1. třídy s bodem vzplanutí 0 °C např. diethylether, sirouhlík, aceton apod.). </a:t>
            </a:r>
          </a:p>
          <a:p>
            <a:pPr marL="342900" indent="-342900"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Informace o hořlavých vlastnostech látek, mezích výbušnosti jejich par, způsobech jejich zneškodňování apod. lze opět vyčíst z BL.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39738" y="379413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0000FF"/>
                </a:solidFill>
              </a:rPr>
              <a:t>PŘÍPRAVA ROZTOKŮ POLYMERNÍCH LÁTEK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8313" y="1052513"/>
            <a:ext cx="80645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>
                <a:solidFill>
                  <a:srgbClr val="000099"/>
                </a:solidFill>
              </a:rPr>
              <a:t>Při přípravě roztoků polymerů je třeba věnovat výběru rozpouštědla s ohledem na vysokomolekulární sloučeninu značnou pozornost. Pro rozpuštění polymerů existují „dobrá“ a „špatná“ rozpouštědla. </a:t>
            </a:r>
          </a:p>
          <a:p>
            <a:endParaRPr lang="cs-CZ" b="1" i="1">
              <a:solidFill>
                <a:srgbClr val="000099"/>
              </a:solidFill>
            </a:endParaRPr>
          </a:p>
          <a:p>
            <a:r>
              <a:rPr lang="cs-CZ" b="1" i="1">
                <a:solidFill>
                  <a:srgbClr val="0066FF"/>
                </a:solidFill>
              </a:rPr>
              <a:t>„Dobré“ rozpouštědlo</a:t>
            </a:r>
            <a:r>
              <a:rPr lang="cs-CZ">
                <a:solidFill>
                  <a:srgbClr val="000099"/>
                </a:solidFill>
              </a:rPr>
              <a:t> tvoří s polymerem v určeném rozsahu koncentrací homogenní systém.</a:t>
            </a:r>
          </a:p>
          <a:p>
            <a:endParaRPr lang="cs-CZ" b="1" i="1">
              <a:solidFill>
                <a:srgbClr val="000099"/>
              </a:solidFill>
            </a:endParaRPr>
          </a:p>
          <a:p>
            <a:r>
              <a:rPr lang="cs-CZ" b="1" i="1">
                <a:solidFill>
                  <a:srgbClr val="0066FF"/>
                </a:solidFill>
              </a:rPr>
              <a:t>„Špatné“ rozpouštědlo</a:t>
            </a:r>
            <a:r>
              <a:rPr lang="cs-CZ">
                <a:solidFill>
                  <a:srgbClr val="000099"/>
                </a:solidFill>
              </a:rPr>
              <a:t> tvoří pravý roztok jen v úzkém intervalu koncentrací, jinak dochází k vytvoření dvoufázového systému. </a:t>
            </a:r>
          </a:p>
          <a:p>
            <a:r>
              <a:rPr lang="cs-CZ">
                <a:solidFill>
                  <a:srgbClr val="000099"/>
                </a:solidFill>
              </a:rPr>
              <a:t>Rozpouštědla s vysokou rozpouštěcí schopností mnohých polymerů se nazývají </a:t>
            </a:r>
            <a:r>
              <a:rPr lang="cs-CZ" b="1" i="1">
                <a:solidFill>
                  <a:srgbClr val="0066FF"/>
                </a:solidFill>
              </a:rPr>
              <a:t>aktivní rozpouštědla</a:t>
            </a:r>
            <a:r>
              <a:rPr lang="cs-CZ">
                <a:solidFill>
                  <a:srgbClr val="000099"/>
                </a:solidFill>
              </a:rPr>
              <a:t>.</a:t>
            </a:r>
          </a:p>
          <a:p>
            <a:endParaRPr lang="cs-CZ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Roztoky polymerů je možné často ředit rozpouštědlem, které samo daný polymer nerozpouští - </a:t>
            </a:r>
            <a:r>
              <a:rPr lang="cs-CZ" b="1" i="1">
                <a:solidFill>
                  <a:srgbClr val="0066FF"/>
                </a:solidFill>
              </a:rPr>
              <a:t>ředidla</a:t>
            </a:r>
            <a:r>
              <a:rPr lang="cs-CZ">
                <a:solidFill>
                  <a:srgbClr val="000099"/>
                </a:solidFill>
              </a:rPr>
              <a:t> - snižují viskozitu roztoku. </a:t>
            </a:r>
          </a:p>
          <a:p>
            <a:endParaRPr lang="cs-CZ" b="1" i="1">
              <a:solidFill>
                <a:srgbClr val="000099"/>
              </a:solidFill>
            </a:endParaRPr>
          </a:p>
          <a:p>
            <a:r>
              <a:rPr lang="cs-CZ" b="1" i="1">
                <a:solidFill>
                  <a:srgbClr val="0066FF"/>
                </a:solidFill>
              </a:rPr>
              <a:t>Účinnost ředidla</a:t>
            </a:r>
            <a:r>
              <a:rPr lang="cs-CZ">
                <a:solidFill>
                  <a:srgbClr val="000099"/>
                </a:solidFill>
              </a:rPr>
              <a:t> se hodnotí zřeďovacím číslem (faktorem zředění), což představuje takové množství ředidla, které je možno přidat do roztoku polymeru, aniž by došlo ke srážení vysokomolekulární látky.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84213" y="765175"/>
            <a:ext cx="81359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 i="1">
                <a:solidFill>
                  <a:srgbClr val="000099"/>
                </a:solidFill>
              </a:rPr>
              <a:t>Odstraňování znečištění ze sbírkových předmětů z různých materiálů</a:t>
            </a:r>
            <a:r>
              <a:rPr lang="cs-CZ">
                <a:solidFill>
                  <a:srgbClr val="000099"/>
                </a:solidFill>
              </a:rPr>
              <a:t>:</a:t>
            </a:r>
          </a:p>
          <a:p>
            <a:endParaRPr lang="cs-CZ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Stupeň účinku rozpouštědel na dílo je dán zpravidla zkušenostmi a zkouškami konzervátorů a restaurátorů.</a:t>
            </a:r>
            <a:endParaRPr lang="cs-CZ" b="1">
              <a:solidFill>
                <a:srgbClr val="000099"/>
              </a:solidFill>
            </a:endParaRPr>
          </a:p>
        </p:txBody>
      </p:sp>
      <p:graphicFrame>
        <p:nvGraphicFramePr>
          <p:cNvPr id="50225" name="Group 49"/>
          <p:cNvGraphicFramePr>
            <a:graphicFrameLocks noGrp="1"/>
          </p:cNvGraphicFramePr>
          <p:nvPr/>
        </p:nvGraphicFramePr>
        <p:xfrm>
          <a:off x="792163" y="2852738"/>
          <a:ext cx="7092950" cy="3779520"/>
        </p:xfrm>
        <a:graphic>
          <a:graphicData uri="http://schemas.openxmlformats.org/drawingml/2006/table">
            <a:tbl>
              <a:tblPr/>
              <a:tblGrid>
                <a:gridCol w="2360612"/>
                <a:gridCol w="4732338"/>
              </a:tblGrid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Odstraňovaná nečistota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Používaná rozpouštědla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tuky, oleje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ethanol, </a:t>
                      </a:r>
                      <a:r>
                        <a:rPr kumimoji="0" lang="cs-CZ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iso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propanol, nasycené uhlovodíky,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chlorované uhlovodíky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fermeže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směs ethanolu a terpentýnové silice, methycellosolve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laky, přírodní pryskyřice, polymery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aceton, methylethylketon, ethanol, toluen, xylen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vosky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terpentýnová silice, benzin, lakový benzin, chloroform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voskokalafunové tmely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směs ethanolu s acetonem, methylcellosolve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parafin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toluen, xylen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stearin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lakový benzin, benzin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olejová barva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dimethylacetamid, dimethylsulfoxid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kasein-olejová tempera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methycellosolve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polyvinylacetátová tempera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ethanol, aceton, ethylacetát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20" name="Text Box 44"/>
          <p:cNvSpPr txBox="1">
            <a:spLocks noChangeArrowheads="1"/>
          </p:cNvSpPr>
          <p:nvPr/>
        </p:nvSpPr>
        <p:spPr bwMode="auto">
          <a:xfrm>
            <a:off x="684213" y="163513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0000FF"/>
                </a:solidFill>
              </a:rPr>
              <a:t>POUŽITÍ ROZPOUŠTĚDEL</a:t>
            </a:r>
          </a:p>
        </p:txBody>
      </p:sp>
      <p:sp>
        <p:nvSpPr>
          <p:cNvPr id="50221" name="Text Box 45"/>
          <p:cNvSpPr txBox="1">
            <a:spLocks noChangeArrowheads="1"/>
          </p:cNvSpPr>
          <p:nvPr/>
        </p:nvSpPr>
        <p:spPr bwMode="auto">
          <a:xfrm>
            <a:off x="684213" y="2276475"/>
            <a:ext cx="568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66FF"/>
                </a:solidFill>
              </a:rPr>
              <a:t>Rozpouštědla pro odstranění znečištění maleb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424863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>
                <a:solidFill>
                  <a:srgbClr val="000099"/>
                </a:solidFill>
              </a:rPr>
              <a:t>Při odstraňování jednotlivých znečištěných vrstev se používají roztoky polymerů, které vytvářejí na povrchu film. </a:t>
            </a:r>
          </a:p>
          <a:p>
            <a:endParaRPr lang="cs-CZ" sz="1200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Nejprve probíhá změkčení nečistot a jejich sorpce vzniklým filmem, který se snadno z předmětu sejme. </a:t>
            </a:r>
          </a:p>
          <a:p>
            <a:endParaRPr lang="cs-CZ" sz="1200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Roztoky polymerů obsahují často glycerin, ethylenglykol a polyethylenoxidy ve funkci antiadheziva a plastifikátoru.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3850" y="3244850"/>
            <a:ext cx="8424863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>
                <a:solidFill>
                  <a:srgbClr val="000099"/>
                </a:solidFill>
              </a:rPr>
              <a:t>Pro odstraňování lakových vrstev a skvrn z dřevěných uměleckých děl se používají různá rozpouštědla, nejčastěji ethanol, terpentýnová silice a lakový benzin. </a:t>
            </a:r>
          </a:p>
          <a:p>
            <a:endParaRPr lang="cs-CZ" sz="1200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Pro účely konzervování se na sbírkové předměty z různých materiálů nanáší laková vrstva. </a:t>
            </a:r>
          </a:p>
          <a:p>
            <a:endParaRPr lang="cs-CZ" sz="1200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Laky se zhotovují z polymerů, které se při konzervování a restaurování předmětů nejčastěji používají – polybutylmethakrylát (PBMA) a  polyvinylbutyral (PVB). </a:t>
            </a:r>
          </a:p>
          <a:p>
            <a:endParaRPr lang="cs-CZ" sz="1200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Lakové vrstvy těchto polymerů ochraňují díla před jejich poškozením. </a:t>
            </a:r>
          </a:p>
          <a:p>
            <a:endParaRPr lang="cs-CZ" sz="1200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Jako rozpouštědla se používají aceton, methylethylketon, ethanol, ethylacetát a butylacetát.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23850" y="188913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66FF"/>
                </a:solidFill>
              </a:rPr>
              <a:t>Rozpouštědla pro odstranění znečištěných vrstev z kamenné skulptury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23850" y="2781300"/>
            <a:ext cx="568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66FF"/>
                </a:solidFill>
              </a:rPr>
              <a:t>Rozpouštědla pro odstranění znečištění lakem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7920037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>
                <a:solidFill>
                  <a:srgbClr val="0066FF"/>
                </a:solidFill>
              </a:rPr>
              <a:t>Směsi rozpouštědel</a:t>
            </a:r>
            <a:r>
              <a:rPr lang="cs-CZ">
                <a:solidFill>
                  <a:srgbClr val="0066FF"/>
                </a:solidFill>
              </a:rPr>
              <a:t> </a:t>
            </a:r>
          </a:p>
          <a:p>
            <a:endParaRPr lang="cs-CZ">
              <a:solidFill>
                <a:srgbClr val="0066FF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Jejich použití je dáno mnohdy empiricky</a:t>
            </a:r>
          </a:p>
          <a:p>
            <a:endParaRPr lang="cs-CZ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Samotná čistá rozpouštěla jsou někdy neúčinná, a proto se stává nutností používat směsi rozpouštědel </a:t>
            </a:r>
          </a:p>
          <a:p>
            <a:endParaRPr lang="cs-CZ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Kromě směsí, namíchaných pro restaurátorské účely chemiky konzervátory nebo restaurátory, se mnohdy používají již hotové, průmyslem vyráběné, mnohokomponentní směsová rozpouštědla a odstraňovače starých nátěrů </a:t>
            </a:r>
          </a:p>
          <a:p>
            <a:endParaRPr lang="cs-CZ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V těchto směsích se vyskytují aktivní rozpouštědla, z nichž mnohá jsou značně toxická, a proto práce s nimi vyžaduje speciální podmínky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690563" y="260350"/>
            <a:ext cx="33051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28528" bIns="0" anchor="ctr">
            <a:spAutoFit/>
          </a:bodyPr>
          <a:lstStyle/>
          <a:p>
            <a:r>
              <a:rPr lang="cs-CZ" b="1">
                <a:solidFill>
                  <a:srgbClr val="0066FF"/>
                </a:solidFill>
                <a:cs typeface="Times New Roman" pitchFamily="18" charset="0"/>
              </a:rPr>
              <a:t>Roztoky pro snímání vrstev</a:t>
            </a:r>
            <a:endParaRPr lang="cs-CZ">
              <a:solidFill>
                <a:srgbClr val="0066FF"/>
              </a:solidFill>
            </a:endParaRPr>
          </a:p>
        </p:txBody>
      </p:sp>
      <p:graphicFrame>
        <p:nvGraphicFramePr>
          <p:cNvPr id="56325" name="Group 5"/>
          <p:cNvGraphicFramePr>
            <a:graphicFrameLocks noGrp="1"/>
          </p:cNvGraphicFramePr>
          <p:nvPr/>
        </p:nvGraphicFramePr>
        <p:xfrm>
          <a:off x="977900" y="850900"/>
          <a:ext cx="5754688" cy="5818190"/>
        </p:xfrm>
        <a:graphic>
          <a:graphicData uri="http://schemas.openxmlformats.org/drawingml/2006/table">
            <a:tbl>
              <a:tblPr/>
              <a:tblGrid>
                <a:gridCol w="2689225"/>
                <a:gridCol w="681038"/>
                <a:gridCol w="2384425"/>
              </a:tblGrid>
              <a:tr h="2841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Složení směsi rozpouštědel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Užití pro odstranění vrstev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komponenty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hmot.%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95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1,3-dioxolan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benzen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ethanol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aceton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odstranění vrstev na základě polymerizovaného oleje, fenolformadehydových a vinylových polymerů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5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1,3-dioxolan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toluen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aceton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kolloxylin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parafin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dtto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methylenchlorid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pryskyřice PSCh-s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1,3-dioxolan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xylen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kyselina octová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parafin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70,56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odstranění olejových, alkydových, vinylchloridových, polyakrylátových, melaminoformaldehydových a epoxidových nátěrů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5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methylenchlorid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ethanol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kyselina octová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emulgátor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inhibitor koroze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dtto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79413" y="4330700"/>
            <a:ext cx="8008937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voda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organická rozpouštědla mísitelná s vodou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organická rozpouštědla </a:t>
            </a:r>
            <a:r>
              <a:rPr lang="cs-CZ" b="1">
                <a:solidFill>
                  <a:srgbClr val="FF0000"/>
                </a:solidFill>
              </a:rPr>
              <a:t>ne</a:t>
            </a:r>
            <a:r>
              <a:rPr lang="cs-CZ">
                <a:solidFill>
                  <a:srgbClr val="000099"/>
                </a:solidFill>
              </a:rPr>
              <a:t>mísitelná s vodou (nevodná rozpouštědla)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směsné rozpouštědlové systémy</a:t>
            </a:r>
          </a:p>
          <a:p>
            <a:pPr>
              <a:spcBef>
                <a:spcPct val="50000"/>
              </a:spcBef>
              <a:buClr>
                <a:srgbClr val="FF0000"/>
              </a:buClr>
            </a:pPr>
            <a:endParaRPr lang="cs-CZ">
              <a:solidFill>
                <a:srgbClr val="000099"/>
              </a:solidFill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79413" y="393700"/>
            <a:ext cx="9017000" cy="346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60000"/>
              </a:lnSpc>
            </a:pPr>
            <a:r>
              <a:rPr lang="cs-CZ" sz="2400" b="1">
                <a:solidFill>
                  <a:srgbClr val="0066FF"/>
                </a:solidFill>
              </a:rPr>
              <a:t>ROZPOUŠTĚDLO</a:t>
            </a:r>
            <a:r>
              <a:rPr lang="cs-CZ">
                <a:solidFill>
                  <a:srgbClr val="000099"/>
                </a:solidFill>
              </a:rPr>
              <a:t> </a:t>
            </a:r>
          </a:p>
          <a:p>
            <a:pPr>
              <a:lnSpc>
                <a:spcPct val="160000"/>
              </a:lnSpc>
            </a:pPr>
            <a:endParaRPr lang="cs-CZ" sz="600">
              <a:solidFill>
                <a:srgbClr val="000099"/>
              </a:solidFill>
            </a:endParaRPr>
          </a:p>
          <a:p>
            <a:pPr>
              <a:lnSpc>
                <a:spcPct val="16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označení pro látku se schopností rozpouštět látky (rovnoměrně v sobě rozptýlit  </a:t>
            </a:r>
          </a:p>
          <a:p>
            <a:pPr>
              <a:lnSpc>
                <a:spcPct val="160000"/>
              </a:lnSpc>
            </a:pPr>
            <a:r>
              <a:rPr lang="cs-CZ">
                <a:solidFill>
                  <a:srgbClr val="000099"/>
                </a:solidFill>
              </a:rPr>
              <a:t>   částice jiných látek) za vzniku homogenní směsi - </a:t>
            </a:r>
            <a:r>
              <a:rPr lang="cs-CZ">
                <a:solidFill>
                  <a:srgbClr val="0066FF"/>
                </a:solidFill>
              </a:rPr>
              <a:t>roztoku</a:t>
            </a:r>
            <a:r>
              <a:rPr lang="cs-CZ">
                <a:solidFill>
                  <a:srgbClr val="000099"/>
                </a:solidFill>
              </a:rPr>
              <a:t> 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má jednotné chemické a fyzikální vlastnosti v celém svém objemu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hlavním úkolem rozpouštědla je převést filmotvornou složku do roztoku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v každém roztoku existují dvě složky: rozpouštědlo a rozpouštěná látka </a:t>
            </a:r>
          </a:p>
          <a:p>
            <a:pPr>
              <a:lnSpc>
                <a:spcPct val="16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rozpouštědlem je nazývána každá látka, která je schopna rozpouštět jinou látku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vod_must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2852738"/>
            <a:ext cx="4238625" cy="3105150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-165100" y="5507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71550" y="544513"/>
            <a:ext cx="5521325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>
                <a:solidFill>
                  <a:srgbClr val="0000FF"/>
                </a:solidFill>
              </a:rPr>
              <a:t>Voda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nejběžnější polární rozpouštědlo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dobré hydratační vlastnosti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silné interakce mezi molekulami - vodíkové můstky</a:t>
            </a:r>
          </a:p>
        </p:txBody>
      </p:sp>
      <p:pic>
        <p:nvPicPr>
          <p:cNvPr id="9225" name="Picture 9" descr="ANd9GcQHRnqrhST29sP1GcNxnQSq2O9nyiQy7TG02AzrsUWMFCRd2Ka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3213100"/>
            <a:ext cx="1876425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9750" y="431800"/>
            <a:ext cx="499745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228528" bIns="0" anchor="ctr">
            <a:spAutoFit/>
          </a:bodyPr>
          <a:lstStyle/>
          <a:p>
            <a:pPr>
              <a:tabLst>
                <a:tab pos="906463" algn="l"/>
              </a:tabLst>
            </a:pPr>
            <a:r>
              <a:rPr lang="cs-CZ" sz="2400" b="1">
                <a:solidFill>
                  <a:srgbClr val="0000FF"/>
                </a:solidFill>
              </a:rPr>
              <a:t>Nevodná rozpouštědla</a:t>
            </a:r>
          </a:p>
          <a:p>
            <a:pPr>
              <a:tabLst>
                <a:tab pos="906463" algn="l"/>
              </a:tabLst>
            </a:pPr>
            <a:endParaRPr lang="cs-CZ">
              <a:solidFill>
                <a:srgbClr val="0000FF"/>
              </a:solidFill>
            </a:endParaRPr>
          </a:p>
          <a:p>
            <a:pPr>
              <a:buFontTx/>
              <a:buChar char="•"/>
              <a:tabLst>
                <a:tab pos="906463" algn="l"/>
              </a:tabLst>
            </a:pPr>
            <a:r>
              <a:rPr lang="cs-CZ">
                <a:solidFill>
                  <a:srgbClr val="000099"/>
                </a:solidFill>
              </a:rPr>
              <a:t>  protická (alkoholy, kapalný amoniak, aj.)</a:t>
            </a:r>
          </a:p>
          <a:p>
            <a:pPr>
              <a:buFontTx/>
              <a:buChar char="•"/>
              <a:tabLst>
                <a:tab pos="906463" algn="l"/>
              </a:tabLst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  <a:tabLst>
                <a:tab pos="906463" algn="l"/>
              </a:tabLst>
            </a:pPr>
            <a:r>
              <a:rPr lang="cs-CZ">
                <a:solidFill>
                  <a:srgbClr val="000099"/>
                </a:solidFill>
              </a:rPr>
              <a:t>  aprotická polární (DMSO, DMFA, MeCN aj.)</a:t>
            </a:r>
          </a:p>
          <a:p>
            <a:pPr>
              <a:buFontTx/>
              <a:buChar char="•"/>
              <a:tabLst>
                <a:tab pos="906463" algn="l"/>
              </a:tabLst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  <a:tabLst>
                <a:tab pos="906463" algn="l"/>
              </a:tabLst>
            </a:pPr>
            <a:r>
              <a:rPr lang="cs-CZ">
                <a:solidFill>
                  <a:srgbClr val="000099"/>
                </a:solidFill>
              </a:rPr>
              <a:t>  aprotická nepolární (alkany, aromáty, apod.)</a:t>
            </a:r>
          </a:p>
          <a:p>
            <a:pPr eaLnBrk="0" hangingPunct="0">
              <a:tabLst>
                <a:tab pos="906463" algn="l"/>
              </a:tabLst>
            </a:pPr>
            <a:endParaRPr lang="cs-CZ">
              <a:solidFill>
                <a:srgbClr val="0000FF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73100" y="2944813"/>
            <a:ext cx="7848600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cs-CZ" sz="2400" b="1">
                <a:solidFill>
                  <a:srgbClr val="0000FF"/>
                </a:solidFill>
              </a:rPr>
              <a:t>Směsná rozpouštědla</a:t>
            </a:r>
          </a:p>
          <a:p>
            <a:pPr>
              <a:tabLst>
                <a:tab pos="457200" algn="l"/>
              </a:tabLst>
            </a:pPr>
            <a:endParaRPr lang="cs-CZ" sz="2400" b="1">
              <a:solidFill>
                <a:srgbClr val="0000FF"/>
              </a:solidFill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cs-CZ" b="1">
                <a:solidFill>
                  <a:srgbClr val="000099"/>
                </a:solidFill>
              </a:rPr>
              <a:t>  </a:t>
            </a:r>
            <a:r>
              <a:rPr lang="cs-CZ">
                <a:solidFill>
                  <a:srgbClr val="000099"/>
                </a:solidFill>
              </a:rPr>
              <a:t>používají se relativně často pro zvýšení rozpustnosti buď iontové  </a:t>
            </a:r>
          </a:p>
          <a:p>
            <a:pPr>
              <a:tabLst>
                <a:tab pos="457200" algn="l"/>
              </a:tabLst>
            </a:pPr>
            <a:r>
              <a:rPr lang="cs-CZ">
                <a:solidFill>
                  <a:srgbClr val="000099"/>
                </a:solidFill>
              </a:rPr>
              <a:t>   sloučeniny nebo reagentu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cs-CZ">
                <a:solidFill>
                  <a:srgbClr val="000099"/>
                </a:solidFill>
              </a:rPr>
              <a:t>  převládá vliv jednoho nebo druhého rozpouštědla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cs-CZ">
                <a:solidFill>
                  <a:srgbClr val="000099"/>
                </a:solidFill>
              </a:rPr>
              <a:t>  u ideálního chování směsi se často setkáváme s aditivním </a:t>
            </a:r>
          </a:p>
          <a:p>
            <a:pPr>
              <a:tabLst>
                <a:tab pos="457200" algn="l"/>
              </a:tabLst>
            </a:pPr>
            <a:r>
              <a:rPr lang="cs-CZ">
                <a:solidFill>
                  <a:srgbClr val="000099"/>
                </a:solidFill>
              </a:rPr>
              <a:t>   účinkem vlastnosti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cs-CZ">
                <a:solidFill>
                  <a:srgbClr val="000099"/>
                </a:solidFill>
              </a:rPr>
              <a:t>  neideální chování směsi se projevuje v synergickém nebo   </a:t>
            </a:r>
          </a:p>
          <a:p>
            <a:pPr>
              <a:tabLst>
                <a:tab pos="457200" algn="l"/>
              </a:tabLst>
            </a:pPr>
            <a:r>
              <a:rPr lang="cs-CZ">
                <a:solidFill>
                  <a:srgbClr val="000099"/>
                </a:solidFill>
              </a:rPr>
              <a:t>   antagonistickém působení</a:t>
            </a:r>
          </a:p>
          <a:p>
            <a:pPr algn="ctr" eaLnBrk="0" hangingPunct="0">
              <a:tabLst>
                <a:tab pos="457200" algn="l"/>
              </a:tabLst>
            </a:pPr>
            <a:endParaRPr lang="cs-CZ">
              <a:solidFill>
                <a:srgbClr val="000099"/>
              </a:solidFill>
            </a:endParaRPr>
          </a:p>
        </p:txBody>
      </p:sp>
      <p:sp>
        <p:nvSpPr>
          <p:cNvPr id="11271" name="AutoShape 7" descr="Z"/>
          <p:cNvSpPr>
            <a:spLocks noChangeAspect="1" noChangeArrowheads="1"/>
          </p:cNvSpPr>
          <p:nvPr/>
        </p:nvSpPr>
        <p:spPr bwMode="auto">
          <a:xfrm>
            <a:off x="3852863" y="2724150"/>
            <a:ext cx="1438275" cy="14097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11273" name="AutoShape 9" descr="Z"/>
          <p:cNvSpPr>
            <a:spLocks noChangeAspect="1" noChangeArrowheads="1"/>
          </p:cNvSpPr>
          <p:nvPr/>
        </p:nvSpPr>
        <p:spPr bwMode="auto">
          <a:xfrm>
            <a:off x="3852863" y="2724150"/>
            <a:ext cx="1438275" cy="14097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11275" name="AutoShape 11" descr="Z"/>
          <p:cNvSpPr>
            <a:spLocks noChangeAspect="1" noChangeArrowheads="1"/>
          </p:cNvSpPr>
          <p:nvPr/>
        </p:nvSpPr>
        <p:spPr bwMode="auto">
          <a:xfrm>
            <a:off x="3852863" y="2724150"/>
            <a:ext cx="1438275" cy="14097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sp>
        <p:nvSpPr>
          <p:cNvPr id="11277" name="AutoShape 13" descr="Z"/>
          <p:cNvSpPr>
            <a:spLocks noChangeAspect="1" noChangeArrowheads="1"/>
          </p:cNvSpPr>
          <p:nvPr/>
        </p:nvSpPr>
        <p:spPr bwMode="auto">
          <a:xfrm>
            <a:off x="3619500" y="2476500"/>
            <a:ext cx="1905000" cy="19050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pic>
        <p:nvPicPr>
          <p:cNvPr id="11279" name="Picture 15" descr="ANd9GcS4NFR5Xm4HhAl7z8QQYKmlPHqunz_mbeu2zM5Wd9CFHEU91Nvk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7263" y="836613"/>
            <a:ext cx="1847850" cy="2466975"/>
          </a:xfrm>
          <a:prstGeom prst="rect">
            <a:avLst/>
          </a:prstGeom>
          <a:noFill/>
        </p:spPr>
      </p:pic>
      <p:sp>
        <p:nvSpPr>
          <p:cNvPr id="11281" name="AutoShape 17" descr="Z"/>
          <p:cNvSpPr>
            <a:spLocks noChangeAspect="1" noChangeArrowheads="1"/>
          </p:cNvSpPr>
          <p:nvPr/>
        </p:nvSpPr>
        <p:spPr bwMode="auto">
          <a:xfrm>
            <a:off x="3619500" y="2476500"/>
            <a:ext cx="1905000" cy="1905000"/>
          </a:xfrm>
          <a:prstGeom prst="rect">
            <a:avLst/>
          </a:prstGeom>
          <a:noFill/>
        </p:spPr>
        <p:txBody>
          <a:bodyPr/>
          <a:lstStyle/>
          <a:p>
            <a:endParaRPr lang="cs-CZ"/>
          </a:p>
        </p:txBody>
      </p:sp>
      <p:pic>
        <p:nvPicPr>
          <p:cNvPr id="11283" name="Picture 19" descr="ANd9GcTPRXTxx16OdCiHPBQi8VyZnVupYQzm4CUjVjgeamP8GcVuccRUX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62813" y="4379913"/>
            <a:ext cx="184785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3850" y="620713"/>
            <a:ext cx="6985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fyzikální konstanty vypovídající o polaritě rozpouštědel:       </a:t>
            </a:r>
            <a:r>
              <a:rPr lang="cs-CZ">
                <a:solidFill>
                  <a:srgbClr val="0066FF"/>
                </a:solidFill>
              </a:rPr>
              <a:t>dipólový moment</a:t>
            </a:r>
            <a:r>
              <a:rPr lang="cs-CZ"/>
              <a:t> </a:t>
            </a:r>
            <a:r>
              <a:rPr lang="cs-CZ" sz="240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cs-CZ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cs-CZ">
                <a:solidFill>
                  <a:srgbClr val="000099"/>
                </a:solidFill>
              </a:rPr>
              <a:t>a</a:t>
            </a:r>
            <a:r>
              <a:rPr lang="cs-CZ">
                <a:solidFill>
                  <a:srgbClr val="FF0000"/>
                </a:solidFill>
              </a:rPr>
              <a:t> </a:t>
            </a:r>
            <a:r>
              <a:rPr lang="cs-CZ">
                <a:solidFill>
                  <a:srgbClr val="0066FF"/>
                </a:solidFill>
              </a:rPr>
              <a:t>dielektrická konstanta</a:t>
            </a:r>
            <a:r>
              <a:rPr lang="cs-CZ"/>
              <a:t> </a:t>
            </a:r>
            <a:r>
              <a:rPr lang="cs-CZ" sz="2400" b="1">
                <a:solidFill>
                  <a:srgbClr val="FF0000"/>
                </a:solidFill>
                <a:latin typeface="Symbol" pitchFamily="18" charset="2"/>
              </a:rPr>
              <a:t>e </a:t>
            </a:r>
            <a:r>
              <a:rPr lang="cs-CZ" b="1">
                <a:solidFill>
                  <a:srgbClr val="FF0000"/>
                </a:solidFill>
                <a:latin typeface="Symbol" pitchFamily="18" charset="2"/>
              </a:rPr>
              <a:t>(</a:t>
            </a:r>
            <a:r>
              <a:rPr lang="cs-CZ" b="1">
                <a:solidFill>
                  <a:srgbClr val="FF0000"/>
                </a:solidFill>
              </a:rPr>
              <a:t>nebo D</a:t>
            </a:r>
            <a:r>
              <a:rPr lang="cs-CZ" b="1">
                <a:solidFill>
                  <a:srgbClr val="FF0000"/>
                </a:solidFill>
                <a:latin typeface="Symbol" pitchFamily="18" charset="2"/>
              </a:rPr>
              <a:t>)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3850" y="260350"/>
            <a:ext cx="5184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>
                <a:solidFill>
                  <a:srgbClr val="0000FF"/>
                </a:solidFill>
              </a:rPr>
              <a:t>POLARITA ROZPOUŠTĚDEL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22263" y="1833563"/>
            <a:ext cx="871378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27000">
              <a:buFontTx/>
              <a:buChar char="•"/>
            </a:pPr>
            <a:r>
              <a:rPr lang="cs-CZ">
                <a:solidFill>
                  <a:srgbClr val="000099"/>
                </a:solidFill>
                <a:cs typeface="Times New Roman" pitchFamily="18" charset="0"/>
              </a:rPr>
              <a:t> parametr charakterizující polární vazbu heteronukleárních molekul (vykazují  </a:t>
            </a:r>
          </a:p>
          <a:p>
            <a:pPr indent="127000"/>
            <a:r>
              <a:rPr lang="cs-CZ">
                <a:solidFill>
                  <a:srgbClr val="000099"/>
                </a:solidFill>
                <a:cs typeface="Times New Roman" pitchFamily="18" charset="0"/>
              </a:rPr>
              <a:t> elektrický dipól)</a:t>
            </a:r>
          </a:p>
          <a:p>
            <a:pPr indent="127000" eaLnBrk="0" hangingPunct="0"/>
            <a:endParaRPr lang="cs-CZ" sz="800">
              <a:solidFill>
                <a:srgbClr val="000099"/>
              </a:solidFill>
              <a:cs typeface="Times New Roman" pitchFamily="18" charset="0"/>
            </a:endParaRPr>
          </a:p>
          <a:p>
            <a:pPr indent="127000" eaLnBrk="0" hangingPunct="0"/>
            <a:r>
              <a:rPr lang="cs-CZ">
                <a:solidFill>
                  <a:srgbClr val="000099"/>
                </a:solidFill>
                <a:cs typeface="Times New Roman" pitchFamily="18" charset="0"/>
              </a:rPr>
              <a:t> platí vztah </a:t>
            </a:r>
            <a:endParaRPr lang="cs-CZ">
              <a:solidFill>
                <a:srgbClr val="000099"/>
              </a:solidFill>
            </a:endParaRPr>
          </a:p>
          <a:p>
            <a:pPr indent="127000" eaLnBrk="0" hangingPunct="0"/>
            <a:r>
              <a:rPr lang="cs-CZ" sz="2400">
                <a:solidFill>
                  <a:srgbClr val="000099"/>
                </a:solidFill>
                <a:latin typeface="Symbol" pitchFamily="18" charset="2"/>
                <a:cs typeface="Times New Roman" pitchFamily="18" charset="0"/>
              </a:rPr>
              <a:t>			m </a:t>
            </a:r>
            <a:r>
              <a:rPr lang="cs-CZ" sz="2400">
                <a:solidFill>
                  <a:srgbClr val="000099"/>
                </a:solidFill>
                <a:cs typeface="Times New Roman" pitchFamily="18" charset="0"/>
              </a:rPr>
              <a:t>= </a:t>
            </a:r>
            <a:r>
              <a:rPr lang="cs-CZ" sz="240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</a:t>
            </a:r>
            <a:r>
              <a:rPr lang="cs-CZ" sz="2400">
                <a:solidFill>
                  <a:srgbClr val="000099"/>
                </a:solidFill>
                <a:cs typeface="Times New Roman" pitchFamily="18" charset="0"/>
              </a:rPr>
              <a:t> . l</a:t>
            </a:r>
            <a:r>
              <a:rPr lang="cs-CZ" sz="320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cs-CZ">
              <a:solidFill>
                <a:srgbClr val="000099"/>
              </a:solidFill>
              <a:sym typeface="Symbol" pitchFamily="18" charset="2"/>
            </a:endParaRPr>
          </a:p>
          <a:p>
            <a:pPr indent="127000" eaLnBrk="0" hangingPunct="0"/>
            <a:endParaRPr lang="cs-CZ" sz="800">
              <a:solidFill>
                <a:srgbClr val="000099"/>
              </a:solidFill>
              <a:sym typeface="Symbol" pitchFamily="18" charset="2"/>
            </a:endParaRPr>
          </a:p>
          <a:p>
            <a:pPr indent="127000" eaLnBrk="0" hangingPunct="0"/>
            <a:r>
              <a:rPr lang="cs-CZ" sz="140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kde </a:t>
            </a:r>
            <a:r>
              <a:rPr lang="cs-CZ" sz="1400">
                <a:solidFill>
                  <a:srgbClr val="000099"/>
                </a:solidFill>
                <a:cs typeface="Times New Roman" pitchFamily="18" charset="0"/>
              </a:rPr>
              <a:t> </a:t>
            </a:r>
            <a:r>
              <a:rPr lang="cs-CZ" sz="140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je zlomkový náboj na atomech (kladný nebo záporný), </a:t>
            </a:r>
            <a:r>
              <a:rPr lang="cs-CZ" sz="1400" i="1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l</a:t>
            </a:r>
            <a:r>
              <a:rPr lang="cs-CZ" sz="140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 je délka vazby.</a:t>
            </a:r>
            <a:r>
              <a:rPr lang="cs-CZ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  <a:p>
            <a:pPr indent="127000" eaLnBrk="0" hangingPunct="0"/>
            <a:endParaRPr lang="cs-CZ">
              <a:solidFill>
                <a:srgbClr val="000099"/>
              </a:solidFill>
              <a:sym typeface="Symbol" pitchFamily="18" charset="2"/>
            </a:endParaRPr>
          </a:p>
          <a:p>
            <a:pPr indent="127000" eaLnBrk="0" hangingPunct="0">
              <a:buFontTx/>
              <a:buChar char="•"/>
            </a:pPr>
            <a:r>
              <a:rPr lang="cs-CZ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u polyatomických molekul je dipólový moment vektorovým </a:t>
            </a:r>
            <a:r>
              <a:rPr lang="cs-CZ">
                <a:solidFill>
                  <a:srgbClr val="000099"/>
                </a:solidFill>
              </a:rPr>
              <a:t>součtem</a:t>
            </a:r>
            <a:r>
              <a:rPr lang="cs-CZ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 dipólových  </a:t>
            </a:r>
          </a:p>
          <a:p>
            <a:pPr indent="127000" eaLnBrk="0" hangingPunct="0"/>
            <a:r>
              <a:rPr lang="cs-CZ">
                <a:solidFill>
                  <a:srgbClr val="000099"/>
                </a:solidFill>
              </a:rPr>
              <a:t>momentů</a:t>
            </a:r>
            <a:r>
              <a:rPr lang="cs-CZ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 všech vazeb v molekule </a:t>
            </a:r>
          </a:p>
          <a:p>
            <a:pPr indent="127000" eaLnBrk="0" hangingPunct="0"/>
            <a:endParaRPr lang="cs-CZ" sz="800">
              <a:solidFill>
                <a:srgbClr val="000099"/>
              </a:solidFill>
              <a:sym typeface="Symbol" pitchFamily="18" charset="2"/>
            </a:endParaRPr>
          </a:p>
          <a:p>
            <a:pPr indent="127000" eaLnBrk="0" hangingPunct="0">
              <a:buFontTx/>
              <a:buChar char="•"/>
            </a:pPr>
            <a:r>
              <a:rPr lang="cs-CZ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polární molekuly se stálým dipólovým momentem </a:t>
            </a:r>
            <a:r>
              <a:rPr lang="cs-CZ">
                <a:solidFill>
                  <a:srgbClr val="000099"/>
                </a:solidFill>
              </a:rPr>
              <a:t>tvoří</a:t>
            </a:r>
            <a:r>
              <a:rPr lang="cs-CZ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cs-CZ" i="1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permanentní dip</a:t>
            </a:r>
            <a:r>
              <a:rPr lang="cs-CZ" i="1">
                <a:solidFill>
                  <a:srgbClr val="000099"/>
                </a:solidFill>
                <a:sym typeface="Symbol" pitchFamily="18" charset="2"/>
              </a:rPr>
              <a:t>ól</a:t>
            </a:r>
            <a:r>
              <a:rPr lang="cs-CZ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19088" y="1370013"/>
            <a:ext cx="210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66FF"/>
                </a:solidFill>
              </a:rPr>
              <a:t>Dipólový moment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15913" y="5129213"/>
            <a:ext cx="4730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buFont typeface="Wingdings" pitchFamily="2" charset="2"/>
              <a:buNone/>
              <a:tabLst>
                <a:tab pos="457200" algn="l"/>
              </a:tabLst>
            </a:pPr>
            <a:r>
              <a:rPr lang="cs-CZ" b="1">
                <a:solidFill>
                  <a:srgbClr val="0066FF"/>
                </a:solidFill>
              </a:rPr>
              <a:t>Dielektrická konstanta </a:t>
            </a:r>
            <a:r>
              <a:rPr lang="cs-CZ">
                <a:solidFill>
                  <a:srgbClr val="0066FF"/>
                </a:solidFill>
              </a:rPr>
              <a:t>(relativní permitivita)</a:t>
            </a:r>
            <a:endParaRPr lang="cs-CZ" sz="1400" b="1">
              <a:solidFill>
                <a:srgbClr val="0066FF"/>
              </a:solidFill>
              <a:cs typeface="Times New Roman" pitchFamily="18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15913" y="5535613"/>
            <a:ext cx="888365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látková konstanta, která vyjadřuje, kolikrát se elektrická síla zmenší v případě, </a:t>
            </a:r>
          </a:p>
          <a:p>
            <a:pPr>
              <a:lnSpc>
                <a:spcPct val="120000"/>
              </a:lnSpc>
            </a:pPr>
            <a:r>
              <a:rPr lang="cs-CZ">
                <a:solidFill>
                  <a:srgbClr val="000099"/>
                </a:solidFill>
              </a:rPr>
              <a:t>   že tělesa s elektrickým nábojem jsou místo ve vakuu umístěna v látkovém prostředí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 závislá na tvaru, orientaci a koncentraci molekul dané látky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6648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463" y="2540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b="1">
                <a:solidFill>
                  <a:srgbClr val="0066FF"/>
                </a:solidFill>
                <a:sym typeface="Symbol" pitchFamily="18" charset="2"/>
              </a:rPr>
              <a:t>Dipólové momenty a dielektrické konstanty některých jednoduchých rozpouštědel</a:t>
            </a:r>
            <a:endParaRPr lang="cs-CZ" b="1">
              <a:solidFill>
                <a:srgbClr val="0066FF"/>
              </a:solidFill>
            </a:endParaRPr>
          </a:p>
        </p:txBody>
      </p:sp>
      <p:graphicFrame>
        <p:nvGraphicFramePr>
          <p:cNvPr id="17414" name="Group 6"/>
          <p:cNvGraphicFramePr>
            <a:graphicFrameLocks noGrp="1"/>
          </p:cNvGraphicFramePr>
          <p:nvPr/>
        </p:nvGraphicFramePr>
        <p:xfrm>
          <a:off x="1625600" y="836613"/>
          <a:ext cx="5683250" cy="5730240"/>
        </p:xfrm>
        <a:graphic>
          <a:graphicData uri="http://schemas.openxmlformats.org/drawingml/2006/table">
            <a:tbl>
              <a:tblPr/>
              <a:tblGrid>
                <a:gridCol w="1606550"/>
                <a:gridCol w="914400"/>
                <a:gridCol w="1333500"/>
                <a:gridCol w="800100"/>
                <a:gridCol w="102870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Molekula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Zkratka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Vzorec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voda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acetonitril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MeCN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ethylalkohol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EtOH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butylacetát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BuAc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COOC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diethylether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benzen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toluen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n-hexan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Hex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chloroform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CHCl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chlorid uhličitý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tetrachlor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CCl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dimethylsulfoxid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DMSO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dimethylformamid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DMFA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NCOH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aceton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dioxan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2,209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methylethylketon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(CH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)(C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)CO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50825" y="1477963"/>
            <a:ext cx="8353425" cy="425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solidFill>
                <a:srgbClr val="000099"/>
              </a:solidFill>
            </a:endParaRPr>
          </a:p>
          <a:p>
            <a:r>
              <a:rPr lang="cs-CZ" sz="2400" b="1">
                <a:solidFill>
                  <a:srgbClr val="0000FF"/>
                </a:solidFill>
              </a:rPr>
              <a:t>Rozpouštědla se používají:</a:t>
            </a:r>
          </a:p>
          <a:p>
            <a:endParaRPr lang="cs-CZ" sz="2400" b="1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k sejmutí znečištěných povrchových vrstev ze sbírkových  předmětů </a:t>
            </a:r>
          </a:p>
          <a:p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k přípravě laků pro nanesení na povrch konzervovaného nebo restaurovaného  </a:t>
            </a:r>
          </a:p>
          <a:p>
            <a:r>
              <a:rPr lang="cs-CZ">
                <a:solidFill>
                  <a:srgbClr val="000099"/>
                </a:solidFill>
              </a:rPr>
              <a:t>  předmětu</a:t>
            </a:r>
          </a:p>
          <a:p>
            <a:pPr>
              <a:buFontTx/>
              <a:buChar char="•"/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jako součást lepidel</a:t>
            </a:r>
          </a:p>
          <a:p>
            <a:pPr>
              <a:buFontTx/>
              <a:buChar char="•"/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k přípravě roztoků určených k impregnaci pórovitých systémů</a:t>
            </a:r>
          </a:p>
          <a:p>
            <a:pPr>
              <a:buFontTx/>
              <a:buChar char="•"/>
            </a:pPr>
            <a:endParaRPr lang="cs-CZ">
              <a:solidFill>
                <a:srgbClr val="000099"/>
              </a:solidFill>
            </a:endParaRPr>
          </a:p>
          <a:p>
            <a:pPr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 k obecným účelům rozpouštění látek pro nejrůznější účely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cs-CZ" b="1">
              <a:solidFill>
                <a:srgbClr val="000099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712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b="1">
                <a:solidFill>
                  <a:srgbClr val="000099"/>
                </a:solidFill>
              </a:rPr>
              <a:t>Z velkého počtu organických rozpouštědel pouze některá našla použití při konzervování a restaurování uměleckých cenností.</a:t>
            </a:r>
            <a:r>
              <a:rPr lang="cs-CZ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68313" y="88900"/>
            <a:ext cx="74168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38088" anchor="ctr">
            <a:spAutoFit/>
          </a:bodyPr>
          <a:lstStyle/>
          <a:p>
            <a:r>
              <a:rPr lang="cs-CZ" sz="2800" b="1">
                <a:solidFill>
                  <a:srgbClr val="0000FF"/>
                </a:solidFill>
              </a:rPr>
              <a:t>VLASTNOSTI ROZPOUŠTĚDEL</a:t>
            </a:r>
            <a:r>
              <a:rPr lang="cs-CZ" sz="2800" b="1">
                <a:solidFill>
                  <a:srgbClr val="0066FF"/>
                </a:solidFill>
              </a:rPr>
              <a:t>,</a:t>
            </a:r>
            <a:r>
              <a:rPr lang="cs-CZ" sz="2800" b="1">
                <a:solidFill>
                  <a:srgbClr val="FF0000"/>
                </a:solidFill>
              </a:rPr>
              <a:t> </a:t>
            </a:r>
          </a:p>
          <a:p>
            <a:r>
              <a:rPr lang="cs-CZ" b="1">
                <a:solidFill>
                  <a:srgbClr val="000099"/>
                </a:solidFill>
              </a:rPr>
              <a:t>které rozhodují o použití v konzervátorsko-restaurátorské praxi</a:t>
            </a:r>
            <a:endParaRPr lang="cs-CZ">
              <a:solidFill>
                <a:srgbClr val="000099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68313" y="1076325"/>
            <a:ext cx="3744912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polarita rozpouštědla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teplota varu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teplota tání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hustota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viskozita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relativní rychlost odpařování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hořlavost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toxicita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FF"/>
                </a:solidFill>
              </a:rPr>
              <a:t>  dostupnost a cena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cs-CZ">
              <a:solidFill>
                <a:srgbClr val="0000FF"/>
              </a:solidFill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468313" y="5013325"/>
            <a:ext cx="81359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cs-CZ">
                <a:solidFill>
                  <a:srgbClr val="000099"/>
                </a:solidFill>
              </a:rPr>
              <a:t>Pozn.1 : rozpouštědlo byl mělo být vůči konzervovanému nebo restaurovanému předmětu </a:t>
            </a:r>
            <a:r>
              <a:rPr lang="cs-CZ">
                <a:solidFill>
                  <a:srgbClr val="0066FF"/>
                </a:solidFill>
              </a:rPr>
              <a:t>chemicky inertní</a:t>
            </a:r>
            <a:r>
              <a:rPr lang="cs-CZ">
                <a:solidFill>
                  <a:srgbClr val="000099"/>
                </a:solidFill>
              </a:rPr>
              <a:t>. </a:t>
            </a:r>
          </a:p>
          <a:p>
            <a:endParaRPr lang="cs-CZ">
              <a:solidFill>
                <a:srgbClr val="000099"/>
              </a:solidFill>
            </a:endParaRPr>
          </a:p>
          <a:p>
            <a:r>
              <a:rPr lang="cs-CZ">
                <a:solidFill>
                  <a:srgbClr val="000099"/>
                </a:solidFill>
              </a:rPr>
              <a:t>Pozn 2: Pro určení rozpouštěcí schopnosti rozpouštědel lze využít praktického principu </a:t>
            </a:r>
            <a:r>
              <a:rPr lang="cs-CZ">
                <a:solidFill>
                  <a:srgbClr val="0066FF"/>
                </a:solidFill>
              </a:rPr>
              <a:t>„podobné se rozpouští v podobném“</a:t>
            </a:r>
            <a:r>
              <a:rPr lang="cs-CZ">
                <a:solidFill>
                  <a:srgbClr val="000099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E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39750" y="1536700"/>
            <a:ext cx="835342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9875" indent="-269875">
              <a:lnSpc>
                <a:spcPct val="120000"/>
              </a:lnSpc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Nutné znát pro určení doby, po kterou má být předmět ve styku</a:t>
            </a:r>
          </a:p>
          <a:p>
            <a:pPr marL="269875" indent="-269875">
              <a:lnSpc>
                <a:spcPct val="120000"/>
              </a:lnSpc>
              <a:spcBef>
                <a:spcPct val="50000"/>
              </a:spcBef>
            </a:pPr>
            <a:r>
              <a:rPr lang="cs-CZ">
                <a:solidFill>
                  <a:srgbClr val="000099"/>
                </a:solidFill>
              </a:rPr>
              <a:t>s rozpouštědlem, tj. určení času jeho odpařování z povrchových vrstev </a:t>
            </a:r>
            <a:endParaRPr lang="cs-CZ" sz="2000">
              <a:solidFill>
                <a:srgbClr val="000099"/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ct val="50000"/>
              </a:spcBef>
            </a:pPr>
            <a:endParaRPr lang="cs-CZ">
              <a:solidFill>
                <a:srgbClr val="0000FF"/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ct val="50000"/>
              </a:spcBef>
            </a:pPr>
            <a:r>
              <a:rPr lang="cs-CZ">
                <a:solidFill>
                  <a:srgbClr val="0000FF"/>
                </a:solidFill>
              </a:rPr>
              <a:t>Metoda určování tohoto ukazatele:</a:t>
            </a:r>
          </a:p>
          <a:p>
            <a:pPr marL="269875" indent="-2698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srovnání doby vypařování diethyletheru (nejtěkavějšího rozpouštědla)    s dobou vypařování srovnávaného rozpouštědla </a:t>
            </a:r>
          </a:p>
          <a:p>
            <a:pPr marL="269875" indent="-2698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obvykle se ke srovnání bere po 5 ml obou rozpouštědel, které se nanesou na filtrační papír a měří se doba, za kterou se rozpouštědla odpaří </a:t>
            </a:r>
          </a:p>
          <a:p>
            <a:pPr marL="269875" indent="-2698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cs-CZ">
                <a:solidFill>
                  <a:srgbClr val="000099"/>
                </a:solidFill>
              </a:rPr>
              <a:t>tento ukazatel umožňuje vybrat optimální variantu působení rozpouštědla na materiál restaurovaného objektu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9750" y="549275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rgbClr val="0066FF"/>
                </a:solidFill>
              </a:rPr>
              <a:t>Relativní rychlost vypařování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777</Words>
  <Application>Microsoft Office PowerPoint</Application>
  <PresentationFormat>Předvádění na obrazovce (4:3)</PresentationFormat>
  <Paragraphs>290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Symbol</vt:lpstr>
      <vt:lpstr>Times New Roman</vt:lpstr>
      <vt:lpstr>Wingdings</vt:lpstr>
      <vt:lpstr>Výchozí návrh</vt:lpstr>
      <vt:lpstr>ROZPOUŠTĚDLA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PřF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ROZPOUŠTĚDLA</dc:title>
  <dc:creator>Ústav chemie</dc:creator>
  <cp:lastModifiedBy>Radka</cp:lastModifiedBy>
  <cp:revision>52</cp:revision>
  <dcterms:created xsi:type="dcterms:W3CDTF">2011-10-03T11:55:53Z</dcterms:created>
  <dcterms:modified xsi:type="dcterms:W3CDTF">2017-09-25T05:27:54Z</dcterms:modified>
</cp:coreProperties>
</file>