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9B60"/>
    <a:srgbClr val="FF0000"/>
    <a:srgbClr val="FF9900"/>
    <a:srgbClr val="FFFF00"/>
    <a:srgbClr val="006600"/>
    <a:srgbClr val="C2E379"/>
    <a:srgbClr val="009900"/>
    <a:srgbClr val="FB680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32072EEF-C2D8-493E-856E-5DD48EDD0E74}"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DB1139C3-7BE0-4F69-9A27-B3E6EA188540}"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9FDB920C-29EF-4270-80F6-BC22ED897781}"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8200" y="3938588"/>
            <a:ext cx="4038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datum 5"/>
          <p:cNvSpPr>
            <a:spLocks noGrp="1"/>
          </p:cNvSpPr>
          <p:nvPr>
            <p:ph type="dt" sz="half" idx="10"/>
          </p:nvPr>
        </p:nvSpPr>
        <p:spPr>
          <a:xfrm>
            <a:off x="457200" y="6245225"/>
            <a:ext cx="2133600" cy="476250"/>
          </a:xfrm>
        </p:spPr>
        <p:txBody>
          <a:bodyPr/>
          <a:lstStyle>
            <a:lvl1pPr>
              <a:defRPr/>
            </a:lvl1pPr>
          </a:lstStyle>
          <a:p>
            <a:endParaRPr lang="cs-CZ"/>
          </a:p>
        </p:txBody>
      </p:sp>
      <p:sp>
        <p:nvSpPr>
          <p:cNvPr id="7" name="Zástupný symbol pro zápatí 6"/>
          <p:cNvSpPr>
            <a:spLocks noGrp="1"/>
          </p:cNvSpPr>
          <p:nvPr>
            <p:ph type="ftr" sz="quarter" idx="11"/>
          </p:nvPr>
        </p:nvSpPr>
        <p:spPr>
          <a:xfrm>
            <a:off x="3124200" y="6245225"/>
            <a:ext cx="2895600" cy="476250"/>
          </a:xfrm>
        </p:spPr>
        <p:txBody>
          <a:bodyPr/>
          <a:lstStyle>
            <a:lvl1pPr>
              <a:defRPr/>
            </a:lvl1pPr>
          </a:lstStyle>
          <a:p>
            <a:endParaRPr lang="cs-CZ"/>
          </a:p>
        </p:txBody>
      </p:sp>
      <p:sp>
        <p:nvSpPr>
          <p:cNvPr id="8" name="Zástupný symbol pro číslo snímku 7"/>
          <p:cNvSpPr>
            <a:spLocks noGrp="1"/>
          </p:cNvSpPr>
          <p:nvPr>
            <p:ph type="sldNum" sz="quarter" idx="12"/>
          </p:nvPr>
        </p:nvSpPr>
        <p:spPr>
          <a:xfrm>
            <a:off x="6553200" y="6245225"/>
            <a:ext cx="2133600" cy="476250"/>
          </a:xfrm>
        </p:spPr>
        <p:txBody>
          <a:bodyPr/>
          <a:lstStyle>
            <a:lvl1pPr>
              <a:defRPr/>
            </a:lvl1pPr>
          </a:lstStyle>
          <a:p>
            <a:fld id="{682F94C3-29CA-4F4E-AB61-909277A20B91}" type="slidenum">
              <a:rPr lang="cs-CZ"/>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4638"/>
            <a:ext cx="8229600" cy="58515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3" name="Zástupný symbol pro datum 2"/>
          <p:cNvSpPr>
            <a:spLocks noGrp="1"/>
          </p:cNvSpPr>
          <p:nvPr>
            <p:ph type="dt" sz="half" idx="10"/>
          </p:nvPr>
        </p:nvSpPr>
        <p:spPr>
          <a:xfrm>
            <a:off x="457200" y="6245225"/>
            <a:ext cx="2133600" cy="476250"/>
          </a:xfrm>
        </p:spPr>
        <p:txBody>
          <a:bodyPr/>
          <a:lstStyle>
            <a:lvl1pPr>
              <a:defRPr/>
            </a:lvl1pPr>
          </a:lstStyle>
          <a:p>
            <a:endParaRPr lang="cs-CZ"/>
          </a:p>
        </p:txBody>
      </p:sp>
      <p:sp>
        <p:nvSpPr>
          <p:cNvPr id="4" name="Zástupný symbol pro zápatí 3"/>
          <p:cNvSpPr>
            <a:spLocks noGrp="1"/>
          </p:cNvSpPr>
          <p:nvPr>
            <p:ph type="ftr" sz="quarter" idx="11"/>
          </p:nvPr>
        </p:nvSpPr>
        <p:spPr>
          <a:xfrm>
            <a:off x="3124200" y="6245225"/>
            <a:ext cx="2895600" cy="476250"/>
          </a:xfrm>
        </p:spPr>
        <p:txBody>
          <a:bodyPr/>
          <a:lstStyle>
            <a:lvl1pPr>
              <a:defRPr/>
            </a:lvl1pPr>
          </a:lstStyle>
          <a:p>
            <a:endParaRPr lang="cs-CZ"/>
          </a:p>
        </p:txBody>
      </p:sp>
      <p:sp>
        <p:nvSpPr>
          <p:cNvPr id="5" name="Zástupný symbol pro číslo snímku 4"/>
          <p:cNvSpPr>
            <a:spLocks noGrp="1"/>
          </p:cNvSpPr>
          <p:nvPr>
            <p:ph type="sldNum" sz="quarter" idx="12"/>
          </p:nvPr>
        </p:nvSpPr>
        <p:spPr>
          <a:xfrm>
            <a:off x="6553200" y="6245225"/>
            <a:ext cx="2133600" cy="476250"/>
          </a:xfrm>
        </p:spPr>
        <p:txBody>
          <a:bodyPr/>
          <a:lstStyle>
            <a:lvl1pPr>
              <a:defRPr/>
            </a:lvl1pPr>
          </a:lstStyle>
          <a:p>
            <a:fld id="{667C0729-06F3-4751-BB68-15F9C0F4E040}"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97D64439-172F-4275-8321-618035D52F84}"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16CA3FD3-E84E-45F0-B39C-486269690808}"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004CCAE3-C49A-491A-A945-5280FA726B1E}"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DA136A31-6060-4664-926E-EB0DEE51B8FF}"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91CE4B6A-74AE-4F98-A02C-65F0D82F5240}"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73442BE8-322D-4503-A08A-78C794BB76BB}"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BCDD422D-760D-43A7-9A3D-C1726F7C4D33}"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8DFFACCE-76FA-4B57-9076-C5ECB763D701}"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2E37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429CB4D-6A42-42B5-A3B9-93EB38C821C1}"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2" cstate="print"/>
          <a:srcRect r="14911" b="19534"/>
          <a:stretch>
            <a:fillRect/>
          </a:stretch>
        </p:blipFill>
        <p:spPr bwMode="auto">
          <a:xfrm>
            <a:off x="3635375" y="2708275"/>
            <a:ext cx="5208588" cy="3760788"/>
          </a:xfrm>
          <a:prstGeom prst="rect">
            <a:avLst/>
          </a:prstGeom>
          <a:noFill/>
        </p:spPr>
      </p:pic>
      <p:sp>
        <p:nvSpPr>
          <p:cNvPr id="2055" name="Text Box 7"/>
          <p:cNvSpPr txBox="1">
            <a:spLocks noChangeArrowheads="1"/>
          </p:cNvSpPr>
          <p:nvPr/>
        </p:nvSpPr>
        <p:spPr bwMode="auto">
          <a:xfrm>
            <a:off x="566738" y="836613"/>
            <a:ext cx="6911975" cy="1311275"/>
          </a:xfrm>
          <a:prstGeom prst="rect">
            <a:avLst/>
          </a:prstGeom>
          <a:noFill/>
          <a:ln w="9525">
            <a:noFill/>
            <a:miter lim="800000"/>
            <a:headEnd/>
            <a:tailEnd/>
          </a:ln>
          <a:effectLst/>
        </p:spPr>
        <p:txBody>
          <a:bodyPr>
            <a:spAutoFit/>
          </a:bodyPr>
          <a:lstStyle/>
          <a:p>
            <a:r>
              <a:rPr lang="cs-CZ" sz="8000" b="1">
                <a:solidFill>
                  <a:srgbClr val="006600"/>
                </a:solidFill>
                <a:latin typeface="Comic Sans MS" pitchFamily="66" charset="0"/>
              </a:rPr>
              <a:t>LEPIDLA</a:t>
            </a:r>
          </a:p>
        </p:txBody>
      </p:sp>
      <p:sp>
        <p:nvSpPr>
          <p:cNvPr id="2056" name="Rectangle 8"/>
          <p:cNvSpPr>
            <a:spLocks noChangeArrowheads="1"/>
          </p:cNvSpPr>
          <p:nvPr/>
        </p:nvSpPr>
        <p:spPr bwMode="auto">
          <a:xfrm>
            <a:off x="611188" y="2444750"/>
            <a:ext cx="8135937" cy="336550"/>
          </a:xfrm>
          <a:prstGeom prst="rect">
            <a:avLst/>
          </a:prstGeom>
          <a:noFill/>
          <a:ln w="9525">
            <a:noFill/>
            <a:miter lim="800000"/>
            <a:headEnd/>
            <a:tailEnd/>
          </a:ln>
          <a:effectLst/>
        </p:spPr>
        <p:txBody>
          <a:bodyPr>
            <a:spAutoFit/>
          </a:bodyPr>
          <a:lstStyle/>
          <a:p>
            <a:r>
              <a:rPr lang="cs-CZ" sz="1600" b="1">
                <a:solidFill>
                  <a:srgbClr val="006600"/>
                </a:solidFill>
                <a:latin typeface="Comic Sans MS" pitchFamily="66" charset="0"/>
              </a:rPr>
              <a:t>POUŽÍVANÁ V MUZEJNÍ PRAXI A PRO KONZERVOVÁNÍ A RESTAUROVÁNÍ</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ChangeArrowheads="1"/>
          </p:cNvSpPr>
          <p:nvPr/>
        </p:nvSpPr>
        <p:spPr bwMode="auto">
          <a:xfrm>
            <a:off x="395288" y="134938"/>
            <a:ext cx="8064500" cy="6534150"/>
          </a:xfrm>
          <a:prstGeom prst="rect">
            <a:avLst/>
          </a:prstGeom>
          <a:noFill/>
          <a:ln w="9525">
            <a:noFill/>
            <a:miter lim="800000"/>
            <a:headEnd/>
            <a:tailEnd/>
          </a:ln>
          <a:effectLst/>
        </p:spPr>
        <p:txBody>
          <a:bodyPr>
            <a:spAutoFit/>
          </a:bodyPr>
          <a:lstStyle/>
          <a:p>
            <a:pPr marL="265113" indent="-265113">
              <a:lnSpc>
                <a:spcPct val="120000"/>
              </a:lnSpc>
              <a:spcBef>
                <a:spcPct val="50000"/>
              </a:spcBef>
            </a:pPr>
            <a:r>
              <a:rPr lang="cs-CZ" sz="2000" b="1">
                <a:solidFill>
                  <a:srgbClr val="006600"/>
                </a:solidFill>
                <a:latin typeface="Comic Sans MS" pitchFamily="66" charset="0"/>
              </a:rPr>
              <a:t>Povrchové napětí lepidla</a:t>
            </a:r>
          </a:p>
          <a:p>
            <a:pPr marL="265113" indent="-265113">
              <a:lnSpc>
                <a:spcPct val="120000"/>
              </a:lnSpc>
              <a:spcBef>
                <a:spcPct val="50000"/>
              </a:spcBef>
            </a:pPr>
            <a:endParaRPr lang="cs-CZ" sz="9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dokonalou přilnavost k podkladu lze předpokládat u lepidel, která dobře smáčejí povrch lepeného materiálu</a:t>
            </a:r>
          </a:p>
          <a:p>
            <a:pPr marL="265113" indent="-265113" algn="just">
              <a:lnSpc>
                <a:spcPct val="120000"/>
              </a:lnSpc>
              <a:buSzPct val="80000"/>
              <a:buFontTx/>
              <a:buBlip>
                <a:blip r:embed="rId2"/>
              </a:buBlip>
            </a:pPr>
            <a:endParaRPr lang="cs-CZ" sz="8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čím je povrchové napětí lepidla menší, tím lepidlo snadněji pokryje povrch lepeného materiálu a je schopné vyplnit veškeré jeho nerovnosti</a:t>
            </a:r>
          </a:p>
          <a:p>
            <a:pPr marL="265113" indent="-265113" algn="just">
              <a:lnSpc>
                <a:spcPct val="120000"/>
              </a:lnSpc>
              <a:buSzPct val="80000"/>
              <a:buFontTx/>
              <a:buBlip>
                <a:blip r:embed="rId2"/>
              </a:buBlip>
            </a:pPr>
            <a:endParaRPr lang="cs-CZ" sz="8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tvoří-li se na povrchu lepeného materiálu kapičky nebo shluky lepidla, je to znak špatné smáčivosti lepidlem a lepivosti lepidla pro daný materiál</a:t>
            </a:r>
          </a:p>
          <a:p>
            <a:pPr marL="265113" indent="-265113" algn="just">
              <a:lnSpc>
                <a:spcPct val="120000"/>
              </a:lnSpc>
              <a:buSzPct val="80000"/>
              <a:buFontTx/>
              <a:buBlip>
                <a:blip r:embed="rId2"/>
              </a:buBlip>
            </a:pPr>
            <a:endParaRPr lang="cs-CZ" sz="1600">
              <a:latin typeface="Comic Sans MS" pitchFamily="66" charset="0"/>
            </a:endParaRPr>
          </a:p>
          <a:p>
            <a:pPr marL="265113" indent="-265113" algn="just">
              <a:lnSpc>
                <a:spcPct val="120000"/>
              </a:lnSpc>
              <a:buSzPct val="80000"/>
            </a:pPr>
            <a:r>
              <a:rPr lang="cs-CZ" sz="2000" b="1">
                <a:solidFill>
                  <a:srgbClr val="006600"/>
                </a:solidFill>
                <a:latin typeface="Comic Sans MS" pitchFamily="66" charset="0"/>
              </a:rPr>
              <a:t>Viskozita lepidla</a:t>
            </a:r>
          </a:p>
          <a:p>
            <a:pPr marL="265113" indent="-265113" algn="just">
              <a:lnSpc>
                <a:spcPct val="120000"/>
              </a:lnSpc>
              <a:buSzPct val="80000"/>
            </a:pPr>
            <a:endParaRPr lang="cs-CZ" sz="900" b="1">
              <a:solidFill>
                <a:srgbClr val="006600"/>
              </a:solidFill>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viskozita je mírou odolnosti kapaliny vůči tečení</a:t>
            </a:r>
          </a:p>
          <a:p>
            <a:pPr marL="265113" indent="-265113" algn="just">
              <a:lnSpc>
                <a:spcPct val="120000"/>
              </a:lnSpc>
              <a:buSzPct val="80000"/>
              <a:buFontTx/>
              <a:buBlip>
                <a:blip r:embed="rId2"/>
              </a:buBlip>
            </a:pPr>
            <a:endParaRPr lang="cs-CZ" sz="8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čím jsou molekuly kapaliny větší, tím jsou mezi nimi pevnější vazby a tím je viskozita kapaliny větší</a:t>
            </a:r>
          </a:p>
          <a:p>
            <a:pPr marL="265113" indent="-265113" algn="just">
              <a:lnSpc>
                <a:spcPct val="120000"/>
              </a:lnSpc>
              <a:buSzPct val="80000"/>
              <a:buFontTx/>
              <a:buBlip>
                <a:blip r:embed="rId2"/>
              </a:buBlip>
            </a:pPr>
            <a:endParaRPr lang="cs-CZ" sz="8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kapaliny s nižší viskozitou se po povrchu pevné látky šíří mnohem snadněji než kapaliny s vyšší viskozitou</a:t>
            </a:r>
          </a:p>
          <a:p>
            <a:pPr marL="265113" indent="-265113" algn="just">
              <a:lnSpc>
                <a:spcPct val="120000"/>
              </a:lnSpc>
              <a:buSzPct val="80000"/>
              <a:buFontTx/>
              <a:buBlip>
                <a:blip r:embed="rId2"/>
              </a:buBlip>
            </a:pPr>
            <a:endParaRPr lang="cs-CZ" sz="8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při volbě viskozity lepidla musíme vzít v úvahu samozřejmě pórovitost materiálu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ChangeArrowheads="1"/>
          </p:cNvSpPr>
          <p:nvPr/>
        </p:nvSpPr>
        <p:spPr bwMode="auto">
          <a:xfrm>
            <a:off x="323850" y="442913"/>
            <a:ext cx="8569325" cy="5218112"/>
          </a:xfrm>
          <a:prstGeom prst="rect">
            <a:avLst/>
          </a:prstGeom>
          <a:noFill/>
          <a:ln w="9525">
            <a:noFill/>
            <a:miter lim="800000"/>
            <a:headEnd/>
            <a:tailEnd/>
          </a:ln>
          <a:effectLst/>
        </p:spPr>
        <p:txBody>
          <a:bodyPr>
            <a:spAutoFit/>
          </a:bodyPr>
          <a:lstStyle/>
          <a:p>
            <a:pPr marL="269875" indent="-269875">
              <a:spcBef>
                <a:spcPct val="50000"/>
              </a:spcBef>
            </a:pPr>
            <a:r>
              <a:rPr lang="cs-CZ" sz="2000" b="1">
                <a:solidFill>
                  <a:srgbClr val="006600"/>
                </a:solidFill>
                <a:latin typeface="Comic Sans MS" pitchFamily="66" charset="0"/>
              </a:rPr>
              <a:t>Tloušťka vrstvy naneseného lepidla, vytvrzování lepidla</a:t>
            </a:r>
          </a:p>
          <a:p>
            <a:pPr marL="269875" indent="-269875">
              <a:spcBef>
                <a:spcPct val="50000"/>
              </a:spcBef>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u většiny lepidel platí, že nanesená vrstva má být co možná nejtenčí</a:t>
            </a:r>
          </a:p>
          <a:p>
            <a:pPr marL="269875" indent="-269875" algn="just">
              <a:lnSpc>
                <a:spcPct val="120000"/>
              </a:lnSpc>
              <a:buSzPct val="80000"/>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u silných nánosů jsou podmínky mezi jednotlivými vrstvami lepidla odlišné od podmínek ve vrstvách mezi lepidlem a lepeným materiálem. To může mít za následek usnadnění destrukce spoje</a:t>
            </a:r>
          </a:p>
          <a:p>
            <a:pPr marL="269875" indent="-269875" algn="just">
              <a:lnSpc>
                <a:spcPct val="120000"/>
              </a:lnSpc>
              <a:buSzPct val="80000"/>
              <a:buFontTx/>
              <a:buBlip>
                <a:blip r:embed="rId2"/>
              </a:buBlip>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při lepení je nutné dodržet postup předepsaný výrobcem lepidla</a:t>
            </a:r>
          </a:p>
          <a:p>
            <a:pPr marL="269875" indent="-269875" algn="just">
              <a:lnSpc>
                <a:spcPct val="120000"/>
              </a:lnSpc>
              <a:buSzPct val="80000"/>
              <a:buFontTx/>
              <a:buBlip>
                <a:blip r:embed="rId2"/>
              </a:buBlip>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po nanesení lepidla, na jeden lepený povrch nebo na oba v závislosti na druhu lepidla, následuje spojení lepených povrchů (to se děje u většiny lepidel bezprostředně po nanesení lepidla - výjimkou jsou lepidla kontaktní, která se nanáší na oba lepené povrchy a nechají se před slepením částečně zaschnout</a:t>
            </a:r>
          </a:p>
          <a:p>
            <a:pPr marL="269875" indent="-269875" algn="just">
              <a:lnSpc>
                <a:spcPct val="120000"/>
              </a:lnSpc>
              <a:buSzPct val="80000"/>
              <a:buFontTx/>
              <a:buBlip>
                <a:blip r:embed="rId2"/>
              </a:buBlip>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po spojení adherendů dochází k tuhnutí čili vytvrzování lepidla, které vede </a:t>
            </a:r>
          </a:p>
          <a:p>
            <a:pPr marL="269875" indent="-269875" algn="just">
              <a:lnSpc>
                <a:spcPct val="120000"/>
              </a:lnSpc>
              <a:buSzPct val="80000"/>
            </a:pPr>
            <a:r>
              <a:rPr lang="cs-CZ">
                <a:latin typeface="Comic Sans MS" pitchFamily="66" charset="0"/>
              </a:rPr>
              <a:t>	k vytvoření pevných vazeb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ChangeArrowheads="1"/>
          </p:cNvSpPr>
          <p:nvPr/>
        </p:nvSpPr>
        <p:spPr bwMode="auto">
          <a:xfrm>
            <a:off x="179388" y="476250"/>
            <a:ext cx="8785225" cy="5681663"/>
          </a:xfrm>
          <a:prstGeom prst="rect">
            <a:avLst/>
          </a:prstGeom>
          <a:noFill/>
          <a:ln w="9525">
            <a:noFill/>
            <a:miter lim="800000"/>
            <a:headEnd/>
            <a:tailEnd/>
          </a:ln>
          <a:effectLst/>
        </p:spPr>
        <p:txBody>
          <a:bodyPr>
            <a:spAutoFit/>
          </a:bodyPr>
          <a:lstStyle/>
          <a:p>
            <a:pPr marL="269875" indent="-269875" algn="just">
              <a:lnSpc>
                <a:spcPct val="120000"/>
              </a:lnSpc>
              <a:buSzPct val="80000"/>
            </a:pPr>
            <a:r>
              <a:rPr lang="cs-CZ" b="1">
                <a:solidFill>
                  <a:srgbClr val="006600"/>
                </a:solidFill>
                <a:latin typeface="Comic Sans MS" pitchFamily="66" charset="0"/>
              </a:rPr>
              <a:t>Tloušťka vrstvy naneseného lepidla, vytvrzování lepidla</a:t>
            </a:r>
          </a:p>
          <a:p>
            <a:pPr marL="269875" indent="-269875" algn="just">
              <a:lnSpc>
                <a:spcPct val="120000"/>
              </a:lnSpc>
              <a:buSzPct val="80000"/>
            </a:pPr>
            <a:endParaRPr lang="cs-CZ" sz="800" b="1">
              <a:solidFill>
                <a:srgbClr val="006600"/>
              </a:solidFill>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vytvrzení lepidla docílíme utvořením vhodných fyzikálně-chemických podmínek, vytvrzení probíhá různě dlouhou dobu v závislosti na druhu lepidla</a:t>
            </a:r>
          </a:p>
          <a:p>
            <a:pPr marL="269875" indent="-269875" algn="just">
              <a:lnSpc>
                <a:spcPct val="120000"/>
              </a:lnSpc>
              <a:buSzPct val="80000"/>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po určitém čase vytvrzení dosáhne spoj </a:t>
            </a:r>
            <a:r>
              <a:rPr lang="cs-CZ" b="1">
                <a:latin typeface="Comic Sans MS" pitchFamily="66" charset="0"/>
              </a:rPr>
              <a:t>manipulační pevnosti</a:t>
            </a:r>
            <a:r>
              <a:rPr lang="cs-CZ">
                <a:latin typeface="Comic Sans MS" pitchFamily="66" charset="0"/>
              </a:rPr>
              <a:t>, to znamená, že v této době je ještě možné s předmětem manipulovat. Po dalším časovém intervalu dosáhne spoj </a:t>
            </a:r>
            <a:r>
              <a:rPr lang="cs-CZ" b="1">
                <a:latin typeface="Comic Sans MS" pitchFamily="66" charset="0"/>
              </a:rPr>
              <a:t>konstrukční pevnosti</a:t>
            </a:r>
            <a:r>
              <a:rPr lang="cs-CZ">
                <a:latin typeface="Comic Sans MS" pitchFamily="66" charset="0"/>
              </a:rPr>
              <a:t>. Předmět již může být zatížen a mechanicky namáhán</a:t>
            </a:r>
          </a:p>
          <a:p>
            <a:pPr marL="269875" indent="-269875" algn="just">
              <a:lnSpc>
                <a:spcPct val="120000"/>
              </a:lnSpc>
              <a:buSzPct val="80000"/>
              <a:buFontTx/>
              <a:buChar char="•"/>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některá lepidla se vytvrzují i po dosažení konstrukční pevnosti a spoj tak nabývá tzv. </a:t>
            </a:r>
            <a:r>
              <a:rPr lang="cs-CZ" b="1">
                <a:latin typeface="Comic Sans MS" pitchFamily="66" charset="0"/>
              </a:rPr>
              <a:t>maximální pevnosti</a:t>
            </a:r>
            <a:r>
              <a:rPr lang="cs-CZ">
                <a:latin typeface="Comic Sans MS" pitchFamily="66" charset="0"/>
              </a:rPr>
              <a:t>. Maximální pevnost může hrát roli                   v konstrukčním lepení, pro lepení v konzervátorské a restaurátorské praxi však není důležitá</a:t>
            </a:r>
          </a:p>
          <a:p>
            <a:pPr marL="269875" indent="-269875" algn="just">
              <a:lnSpc>
                <a:spcPct val="120000"/>
              </a:lnSpc>
              <a:buSzPct val="80000"/>
              <a:buFontTx/>
              <a:buChar char="•"/>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všechny podstatné informace týkající se lepení, vytvrzování lepidla a vlastností lepidla a spoje (tj. způsob nánosu lepidla, doba a způsob vytvrzení, pevnost spoje apod.) udávají výrobci lepidel buď na etiketě lepidla nebo v technických listech přístupných na webových stránkách firem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ChangeArrowheads="1"/>
          </p:cNvSpPr>
          <p:nvPr/>
        </p:nvSpPr>
        <p:spPr bwMode="auto">
          <a:xfrm>
            <a:off x="611188" y="733425"/>
            <a:ext cx="8137525" cy="3848100"/>
          </a:xfrm>
          <a:prstGeom prst="rect">
            <a:avLst/>
          </a:prstGeom>
          <a:noFill/>
          <a:ln w="9525">
            <a:noFill/>
            <a:miter lim="800000"/>
            <a:headEnd/>
            <a:tailEnd/>
          </a:ln>
          <a:effectLst/>
        </p:spPr>
        <p:txBody>
          <a:bodyPr>
            <a:spAutoFit/>
          </a:bodyPr>
          <a:lstStyle/>
          <a:p>
            <a:pPr marL="269875" indent="-269875">
              <a:spcBef>
                <a:spcPct val="50000"/>
              </a:spcBef>
            </a:pPr>
            <a:r>
              <a:rPr lang="cs-CZ" sz="2400" b="1">
                <a:solidFill>
                  <a:srgbClr val="006600"/>
                </a:solidFill>
                <a:latin typeface="Comic Sans MS" pitchFamily="66" charset="0"/>
              </a:rPr>
              <a:t>ROZDĚLENÍ LEPIDEL</a:t>
            </a:r>
          </a:p>
          <a:p>
            <a:pPr marL="269875" indent="-269875">
              <a:spcBef>
                <a:spcPct val="50000"/>
              </a:spcBef>
            </a:pPr>
            <a:endParaRPr lang="cs-CZ" sz="1000">
              <a:latin typeface="Comic Sans MS" pitchFamily="66" charset="0"/>
            </a:endParaRPr>
          </a:p>
          <a:p>
            <a:pPr marL="269875" indent="-269875">
              <a:spcBef>
                <a:spcPct val="50000"/>
              </a:spcBef>
            </a:pPr>
            <a:r>
              <a:rPr lang="cs-CZ">
                <a:latin typeface="Comic Sans MS" pitchFamily="66" charset="0"/>
              </a:rPr>
              <a:t>Lepidla je možné dělit podle mnoha kritérií: </a:t>
            </a:r>
          </a:p>
          <a:p>
            <a:pPr marL="269875" indent="-269875">
              <a:spcBef>
                <a:spcPct val="50000"/>
              </a:spcBef>
            </a:pPr>
            <a:endParaRPr lang="cs-CZ" sz="8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podle účelu, k němuž jsou určena</a:t>
            </a:r>
          </a:p>
          <a:p>
            <a:pPr marL="269875" indent="-269875" algn="just">
              <a:lnSpc>
                <a:spcPct val="120000"/>
              </a:lnSpc>
              <a:buSzPct val="80000"/>
              <a:buFontTx/>
              <a:buBlip>
                <a:blip r:embed="rId2"/>
              </a:buBlip>
            </a:pPr>
            <a:endParaRPr lang="cs-CZ" sz="8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podle fyzikálního stavu</a:t>
            </a:r>
          </a:p>
          <a:p>
            <a:pPr marL="269875" indent="-269875" algn="just">
              <a:lnSpc>
                <a:spcPct val="120000"/>
              </a:lnSpc>
              <a:buSzPct val="80000"/>
              <a:buFontTx/>
              <a:buBlip>
                <a:blip r:embed="rId2"/>
              </a:buBlip>
            </a:pPr>
            <a:endParaRPr lang="cs-CZ" sz="8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podle principu tuhnutí ve spoji </a:t>
            </a:r>
            <a:r>
              <a:rPr lang="cs-CZ" sz="1400">
                <a:latin typeface="Comic Sans MS" pitchFamily="66" charset="0"/>
              </a:rPr>
              <a:t>(toto kritérium se používá nejčastěji)</a:t>
            </a:r>
            <a:r>
              <a:rPr lang="cs-CZ">
                <a:latin typeface="Comic Sans MS" pitchFamily="66" charset="0"/>
              </a:rPr>
              <a:t> </a:t>
            </a:r>
          </a:p>
          <a:p>
            <a:pPr marL="269875" indent="-269875" algn="just">
              <a:lnSpc>
                <a:spcPct val="120000"/>
              </a:lnSpc>
              <a:buSzPct val="80000"/>
              <a:buFontTx/>
              <a:buBlip>
                <a:blip r:embed="rId2"/>
              </a:buBlip>
            </a:pPr>
            <a:endParaRPr lang="cs-CZ" sz="8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podle obsahu rozpouštědel aj.</a:t>
            </a:r>
          </a:p>
          <a:p>
            <a:pPr marL="269875" indent="-269875" algn="just">
              <a:lnSpc>
                <a:spcPct val="120000"/>
              </a:lnSpc>
              <a:buSzPct val="80000"/>
              <a:buFontTx/>
              <a:buBlip>
                <a:blip r:embed="rId2"/>
              </a:buBlip>
            </a:pPr>
            <a:endParaRPr lang="cs-CZ" sz="8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podle původu se lepidla rozdělují na přírodní (rostlinná a živočišná) </a:t>
            </a:r>
          </a:p>
          <a:p>
            <a:pPr marL="269875" indent="-269875" algn="just">
              <a:lnSpc>
                <a:spcPct val="120000"/>
              </a:lnSpc>
              <a:buSzPct val="80000"/>
            </a:pPr>
            <a:r>
              <a:rPr lang="cs-CZ">
                <a:latin typeface="Comic Sans MS" pitchFamily="66" charset="0"/>
              </a:rPr>
              <a:t>	a syntetická</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217488" y="1238250"/>
            <a:ext cx="8818562" cy="4310063"/>
          </a:xfrm>
          <a:prstGeom prst="rect">
            <a:avLst/>
          </a:prstGeom>
          <a:noFill/>
          <a:ln w="9525">
            <a:noFill/>
            <a:miter lim="800000"/>
            <a:headEnd/>
            <a:tailEnd/>
          </a:ln>
          <a:effectLst/>
        </p:spPr>
        <p:txBody>
          <a:bodyPr anchor="ctr">
            <a:spAutoFit/>
          </a:bodyPr>
          <a:lstStyle/>
          <a:p>
            <a:pPr marL="354013" indent="-354013" algn="just">
              <a:lnSpc>
                <a:spcPct val="120000"/>
              </a:lnSpc>
              <a:buFontTx/>
              <a:buBlip>
                <a:blip r:embed="rId2"/>
              </a:buBlip>
            </a:pPr>
            <a:r>
              <a:rPr lang="cs-CZ">
                <a:latin typeface="Comic Sans MS" pitchFamily="66" charset="0"/>
              </a:rPr>
              <a:t>základní složkou těchto lepidel je přírodní nebo syntetická polymerní </a:t>
            </a:r>
          </a:p>
          <a:p>
            <a:pPr marL="354013" indent="-354013" algn="just">
              <a:lnSpc>
                <a:spcPct val="120000"/>
              </a:lnSpc>
            </a:pPr>
            <a:r>
              <a:rPr lang="cs-CZ">
                <a:latin typeface="Comic Sans MS" pitchFamily="66" charset="0"/>
              </a:rPr>
              <a:t>	filmotvorná látka rozpuštěná nebo dispergovaná ve vodě nebo rozpuštěná v organických rozpouštědlech (obsah této látky v lepidle bývá 20 až 60 %)</a:t>
            </a:r>
          </a:p>
          <a:p>
            <a:pPr marL="354013" indent="-354013" algn="just">
              <a:lnSpc>
                <a:spcPct val="120000"/>
              </a:lnSpc>
              <a:buFontTx/>
              <a:buBlip>
                <a:blip r:embed="rId2"/>
              </a:buBlip>
            </a:pPr>
            <a:r>
              <a:rPr lang="cs-CZ">
                <a:latin typeface="Comic Sans MS" pitchFamily="66" charset="0"/>
              </a:rPr>
              <a:t>pro použití lepidel této kategorie je důležité, aby alespoň jeden                   ze spojovaných materiálů byl propustný pro plyny </a:t>
            </a:r>
            <a:r>
              <a:rPr lang="cs-CZ" sz="1400">
                <a:latin typeface="Comic Sans MS" pitchFamily="66" charset="0"/>
              </a:rPr>
              <a:t>(vodní páru nebo páry rozpouštědla)</a:t>
            </a:r>
          </a:p>
          <a:p>
            <a:pPr marL="354013" indent="-354013" algn="just">
              <a:lnSpc>
                <a:spcPct val="120000"/>
              </a:lnSpc>
            </a:pPr>
            <a:endParaRPr lang="cs-CZ" sz="1400">
              <a:latin typeface="Comic Sans MS" pitchFamily="66" charset="0"/>
            </a:endParaRPr>
          </a:p>
          <a:p>
            <a:pPr marL="354013" indent="-354013" algn="just">
              <a:lnSpc>
                <a:spcPct val="120000"/>
              </a:lnSpc>
            </a:pPr>
            <a:r>
              <a:rPr lang="cs-CZ">
                <a:latin typeface="Comic Sans MS" pitchFamily="66" charset="0"/>
              </a:rPr>
              <a:t>	Lepidla spadající do této kategorie lze dále rozdělit na:</a:t>
            </a:r>
          </a:p>
          <a:p>
            <a:pPr marL="354013" indent="-354013" algn="just">
              <a:lnSpc>
                <a:spcPct val="120000"/>
              </a:lnSpc>
            </a:pPr>
            <a:endParaRPr lang="cs-CZ">
              <a:latin typeface="Comic Sans MS" pitchFamily="66" charset="0"/>
            </a:endParaRPr>
          </a:p>
          <a:p>
            <a:pPr marL="354013" indent="-354013" algn="just">
              <a:lnSpc>
                <a:spcPct val="120000"/>
              </a:lnSpc>
            </a:pPr>
            <a:r>
              <a:rPr lang="cs-CZ" b="1">
                <a:solidFill>
                  <a:srgbClr val="006600"/>
                </a:solidFill>
                <a:latin typeface="Comic Sans MS" pitchFamily="66" charset="0"/>
              </a:rPr>
              <a:t>A.1. Lepidla roztoková tuhnoucí vsáknutím a odpařením obsažené vody</a:t>
            </a:r>
          </a:p>
          <a:p>
            <a:pPr marL="354013" indent="-354013" algn="just">
              <a:lnSpc>
                <a:spcPct val="120000"/>
              </a:lnSpc>
            </a:pPr>
            <a:r>
              <a:rPr lang="cs-CZ" b="1">
                <a:solidFill>
                  <a:srgbClr val="006600"/>
                </a:solidFill>
                <a:latin typeface="Comic Sans MS" pitchFamily="66" charset="0"/>
              </a:rPr>
              <a:t> </a:t>
            </a:r>
            <a:endParaRPr lang="cs-CZ">
              <a:solidFill>
                <a:srgbClr val="006600"/>
              </a:solidFill>
              <a:latin typeface="Comic Sans MS" pitchFamily="66" charset="0"/>
            </a:endParaRPr>
          </a:p>
          <a:p>
            <a:pPr marL="354013" indent="-354013" algn="just">
              <a:lnSpc>
                <a:spcPct val="120000"/>
              </a:lnSpc>
            </a:pPr>
            <a:r>
              <a:rPr lang="cs-CZ" b="1">
                <a:solidFill>
                  <a:srgbClr val="006600"/>
                </a:solidFill>
                <a:latin typeface="Comic Sans MS" pitchFamily="66" charset="0"/>
              </a:rPr>
              <a:t>A.2. Lepidla disperzní tuhnoucí vsáknutím a odpařením obsažené vody </a:t>
            </a:r>
            <a:r>
              <a:rPr lang="cs-CZ" sz="1400" b="1">
                <a:solidFill>
                  <a:srgbClr val="006600"/>
                </a:solidFill>
                <a:latin typeface="Comic Sans MS" pitchFamily="66" charset="0"/>
              </a:rPr>
              <a:t>(latexy)</a:t>
            </a:r>
          </a:p>
          <a:p>
            <a:pPr marL="354013" indent="-354013" algn="just">
              <a:lnSpc>
                <a:spcPct val="120000"/>
              </a:lnSpc>
            </a:pPr>
            <a:r>
              <a:rPr lang="cs-CZ" b="1">
                <a:solidFill>
                  <a:srgbClr val="006600"/>
                </a:solidFill>
                <a:latin typeface="Comic Sans MS" pitchFamily="66" charset="0"/>
              </a:rPr>
              <a:t> </a:t>
            </a:r>
            <a:endParaRPr lang="cs-CZ">
              <a:solidFill>
                <a:srgbClr val="006600"/>
              </a:solidFill>
              <a:latin typeface="Comic Sans MS" pitchFamily="66" charset="0"/>
            </a:endParaRPr>
          </a:p>
          <a:p>
            <a:pPr marL="354013" indent="-354013" algn="just">
              <a:lnSpc>
                <a:spcPct val="120000"/>
              </a:lnSpc>
            </a:pPr>
            <a:r>
              <a:rPr lang="cs-CZ" b="1">
                <a:solidFill>
                  <a:srgbClr val="006600"/>
                </a:solidFill>
                <a:latin typeface="Comic Sans MS" pitchFamily="66" charset="0"/>
              </a:rPr>
              <a:t>A.3. Lepidla roztoková tuhnoucí odtěkáním organických rozpouštědel</a:t>
            </a:r>
          </a:p>
        </p:txBody>
      </p:sp>
      <p:sp>
        <p:nvSpPr>
          <p:cNvPr id="15366" name="Rectangle 6"/>
          <p:cNvSpPr>
            <a:spLocks noChangeArrowheads="1"/>
          </p:cNvSpPr>
          <p:nvPr/>
        </p:nvSpPr>
        <p:spPr bwMode="auto">
          <a:xfrm>
            <a:off x="144463" y="260350"/>
            <a:ext cx="8855075" cy="530225"/>
          </a:xfrm>
          <a:prstGeom prst="rect">
            <a:avLst/>
          </a:prstGeom>
          <a:noFill/>
          <a:ln w="9525">
            <a:noFill/>
            <a:miter lim="800000"/>
            <a:headEnd/>
            <a:tailEnd/>
          </a:ln>
          <a:effectLst/>
        </p:spPr>
        <p:txBody>
          <a:bodyPr wrap="none">
            <a:spAutoFit/>
          </a:bodyPr>
          <a:lstStyle/>
          <a:p>
            <a:pPr marL="342900" indent="-342900">
              <a:lnSpc>
                <a:spcPct val="120000"/>
              </a:lnSpc>
              <a:buFontTx/>
              <a:buAutoNum type="alphaUcPeriod"/>
            </a:pPr>
            <a:r>
              <a:rPr lang="cs-CZ" sz="2400" b="1">
                <a:solidFill>
                  <a:srgbClr val="FB680D"/>
                </a:solidFill>
                <a:latin typeface="Comic Sans MS" pitchFamily="66" charset="0"/>
              </a:rPr>
              <a:t>Lepidla tuhnoucí vlivem vsáknutí a odtěkání rozpouštědel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ChangeArrowheads="1"/>
          </p:cNvSpPr>
          <p:nvPr/>
        </p:nvSpPr>
        <p:spPr bwMode="auto">
          <a:xfrm>
            <a:off x="449263" y="1138238"/>
            <a:ext cx="8424862" cy="5027612"/>
          </a:xfrm>
          <a:prstGeom prst="rect">
            <a:avLst/>
          </a:prstGeom>
          <a:noFill/>
          <a:ln w="9525">
            <a:noFill/>
            <a:miter lim="800000"/>
            <a:headEnd/>
            <a:tailEnd/>
          </a:ln>
          <a:effectLst/>
        </p:spPr>
        <p:txBody>
          <a:bodyPr>
            <a:spAutoFit/>
          </a:bodyPr>
          <a:lstStyle/>
          <a:p>
            <a:pPr marL="269875" indent="-269875">
              <a:lnSpc>
                <a:spcPct val="120000"/>
              </a:lnSpc>
              <a:spcBef>
                <a:spcPct val="50000"/>
              </a:spcBef>
            </a:pPr>
            <a:r>
              <a:rPr lang="cs-CZ">
                <a:solidFill>
                  <a:srgbClr val="009900"/>
                </a:solidFill>
                <a:latin typeface="Comic Sans MS" pitchFamily="66" charset="0"/>
              </a:rPr>
              <a:t>LEPIDLA KASEINOVÁ (ALBUMINOVÁ)</a:t>
            </a:r>
          </a:p>
          <a:p>
            <a:pPr marL="269875" indent="-269875">
              <a:lnSpc>
                <a:spcPct val="120000"/>
              </a:lnSpc>
              <a:spcBef>
                <a:spcPct val="50000"/>
              </a:spcBef>
            </a:pPr>
            <a:endParaRPr lang="cs-CZ" sz="300">
              <a:solidFill>
                <a:srgbClr val="009900"/>
              </a:solidFill>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lepidla z mléčné bílkoviny kaseinu</a:t>
            </a:r>
          </a:p>
          <a:p>
            <a:pPr marL="269875" indent="-269875" algn="just">
              <a:lnSpc>
                <a:spcPct val="120000"/>
              </a:lnSpc>
              <a:buSzPct val="80000"/>
              <a:buFontTx/>
              <a:buBlip>
                <a:blip r:embed="rId2"/>
              </a:buBlip>
            </a:pPr>
            <a:r>
              <a:rPr lang="cs-CZ">
                <a:latin typeface="Comic Sans MS" pitchFamily="66" charset="0"/>
              </a:rPr>
              <a:t>nevýhodou je malá odolnost vůči plísním a snadné botnání</a:t>
            </a:r>
          </a:p>
          <a:p>
            <a:pPr marL="269875" indent="-269875" algn="just">
              <a:lnSpc>
                <a:spcPct val="120000"/>
              </a:lnSpc>
              <a:buSzPct val="80000"/>
              <a:buFontTx/>
              <a:buBlip>
                <a:blip r:embed="rId2"/>
              </a:buBlip>
            </a:pPr>
            <a:r>
              <a:rPr lang="cs-CZ">
                <a:latin typeface="Comic Sans MS" pitchFamily="66" charset="0"/>
              </a:rPr>
              <a:t>pro zlepšení odolnosti proti vodě nebo pružnosti se kaseinová lepidla </a:t>
            </a:r>
          </a:p>
          <a:p>
            <a:pPr marL="269875" indent="-269875" algn="just">
              <a:lnSpc>
                <a:spcPct val="120000"/>
              </a:lnSpc>
              <a:buSzPct val="80000"/>
            </a:pPr>
            <a:r>
              <a:rPr lang="cs-CZ">
                <a:latin typeface="Comic Sans MS" pitchFamily="66" charset="0"/>
              </a:rPr>
              <a:t>	modifikují močovinoformaldehydovými pryskyřicemi, latexy aj. </a:t>
            </a:r>
          </a:p>
          <a:p>
            <a:pPr marL="269875" indent="-269875" algn="just">
              <a:lnSpc>
                <a:spcPct val="120000"/>
              </a:lnSpc>
              <a:buSzPct val="80000"/>
              <a:buFontTx/>
              <a:buBlip>
                <a:blip r:embed="rId2"/>
              </a:buBlip>
            </a:pPr>
            <a:r>
              <a:rPr lang="cs-CZ">
                <a:latin typeface="Comic Sans MS" pitchFamily="66" charset="0"/>
              </a:rPr>
              <a:t>kasein bývá používán v nástěnném malířství jako pojivo pigmentů</a:t>
            </a:r>
          </a:p>
          <a:p>
            <a:pPr marL="269875" indent="-269875">
              <a:lnSpc>
                <a:spcPct val="120000"/>
              </a:lnSpc>
              <a:spcBef>
                <a:spcPct val="50000"/>
              </a:spcBef>
            </a:pPr>
            <a:r>
              <a:rPr lang="cs-CZ" sz="800">
                <a:latin typeface="Comic Sans MS" pitchFamily="66" charset="0"/>
              </a:rPr>
              <a:t> </a:t>
            </a:r>
          </a:p>
          <a:p>
            <a:pPr marL="269875" indent="-269875">
              <a:lnSpc>
                <a:spcPct val="120000"/>
              </a:lnSpc>
              <a:spcBef>
                <a:spcPct val="50000"/>
              </a:spcBef>
            </a:pPr>
            <a:r>
              <a:rPr lang="cs-CZ">
                <a:solidFill>
                  <a:srgbClr val="009900"/>
                </a:solidFill>
                <a:latin typeface="Comic Sans MS" pitchFamily="66" charset="0"/>
              </a:rPr>
              <a:t>LEPIDLA KLIHOVÁ (GLUTINOVÁ)</a:t>
            </a:r>
          </a:p>
          <a:p>
            <a:pPr marL="269875" indent="-269875">
              <a:lnSpc>
                <a:spcPct val="120000"/>
              </a:lnSpc>
              <a:spcBef>
                <a:spcPct val="50000"/>
              </a:spcBef>
            </a:pPr>
            <a:endParaRPr lang="cs-CZ" sz="300">
              <a:solidFill>
                <a:srgbClr val="009900"/>
              </a:solidFill>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v praxi se používají vodné roztoky kostního a kožního klihu</a:t>
            </a:r>
          </a:p>
          <a:p>
            <a:pPr marL="269875" indent="-269875" algn="just">
              <a:lnSpc>
                <a:spcPct val="120000"/>
              </a:lnSpc>
              <a:buSzPct val="80000"/>
              <a:buFontTx/>
              <a:buBlip>
                <a:blip r:embed="rId2"/>
              </a:buBlip>
            </a:pPr>
            <a:r>
              <a:rPr lang="cs-CZ">
                <a:latin typeface="Comic Sans MS" pitchFamily="66" charset="0"/>
              </a:rPr>
              <a:t>nejčistším klihem je želatina, která je často používaná k lepení celofánu </a:t>
            </a:r>
          </a:p>
          <a:p>
            <a:pPr marL="269875" indent="-269875" algn="just">
              <a:lnSpc>
                <a:spcPct val="120000"/>
              </a:lnSpc>
              <a:buSzPct val="80000"/>
              <a:buFontTx/>
              <a:buBlip>
                <a:blip r:embed="rId2"/>
              </a:buBlip>
            </a:pPr>
            <a:r>
              <a:rPr lang="cs-CZ">
                <a:latin typeface="Comic Sans MS" pitchFamily="66" charset="0"/>
              </a:rPr>
              <a:t>živočišné klihy se používají ke zpevnění povrchu maleb</a:t>
            </a:r>
          </a:p>
          <a:p>
            <a:pPr marL="269875" indent="-269875" algn="just">
              <a:lnSpc>
                <a:spcPct val="120000"/>
              </a:lnSpc>
              <a:buSzPct val="80000"/>
              <a:buFontTx/>
              <a:buBlip>
                <a:blip r:embed="rId2"/>
              </a:buBlip>
            </a:pPr>
            <a:r>
              <a:rPr lang="cs-CZ">
                <a:latin typeface="Comic Sans MS" pitchFamily="66" charset="0"/>
              </a:rPr>
              <a:t>do klihových roztoků se pro zlepšení mechanických vlastností </a:t>
            </a:r>
          </a:p>
          <a:p>
            <a:pPr marL="269875" indent="-269875" algn="just">
              <a:lnSpc>
                <a:spcPct val="120000"/>
              </a:lnSpc>
              <a:buSzPct val="80000"/>
            </a:pPr>
            <a:r>
              <a:rPr lang="cs-CZ">
                <a:latin typeface="Comic Sans MS" pitchFamily="66" charset="0"/>
              </a:rPr>
              <a:t>	přidávají plastifikátory (zejm. glycerin) a antiseptika</a:t>
            </a:r>
          </a:p>
          <a:p>
            <a:pPr marL="269875" indent="-269875">
              <a:lnSpc>
                <a:spcPct val="120000"/>
              </a:lnSpc>
              <a:spcBef>
                <a:spcPct val="50000"/>
              </a:spcBef>
            </a:pPr>
            <a:endParaRPr lang="cs-CZ">
              <a:latin typeface="Comic Sans MS" pitchFamily="66" charset="0"/>
            </a:endParaRPr>
          </a:p>
        </p:txBody>
      </p:sp>
      <p:sp>
        <p:nvSpPr>
          <p:cNvPr id="16392" name="Rectangle 8"/>
          <p:cNvSpPr>
            <a:spLocks noChangeArrowheads="1"/>
          </p:cNvSpPr>
          <p:nvPr/>
        </p:nvSpPr>
        <p:spPr bwMode="auto">
          <a:xfrm>
            <a:off x="434975" y="188913"/>
            <a:ext cx="8169275" cy="701675"/>
          </a:xfrm>
          <a:prstGeom prst="rect">
            <a:avLst/>
          </a:prstGeom>
          <a:noFill/>
          <a:ln w="9525">
            <a:noFill/>
            <a:miter lim="800000"/>
            <a:headEnd/>
            <a:tailEnd/>
          </a:ln>
          <a:effectLst/>
        </p:spPr>
        <p:txBody>
          <a:bodyPr wrap="none">
            <a:spAutoFit/>
          </a:bodyPr>
          <a:lstStyle/>
          <a:p>
            <a:r>
              <a:rPr lang="cs-CZ" sz="2000" b="1">
                <a:solidFill>
                  <a:srgbClr val="006600"/>
                </a:solidFill>
                <a:latin typeface="Comic Sans MS" pitchFamily="66" charset="0"/>
              </a:rPr>
              <a:t>A.1. </a:t>
            </a:r>
          </a:p>
          <a:p>
            <a:r>
              <a:rPr lang="cs-CZ" sz="2000" b="1">
                <a:solidFill>
                  <a:srgbClr val="006600"/>
                </a:solidFill>
                <a:latin typeface="Comic Sans MS" pitchFamily="66" charset="0"/>
              </a:rPr>
              <a:t>Lepidla roztoková tuhnoucí vsáknutím a odpařením obsažené vody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395288" y="404813"/>
            <a:ext cx="8064500" cy="6300787"/>
          </a:xfrm>
          <a:prstGeom prst="rect">
            <a:avLst/>
          </a:prstGeom>
          <a:noFill/>
          <a:ln w="9525">
            <a:noFill/>
            <a:miter lim="800000"/>
            <a:headEnd/>
            <a:tailEnd/>
          </a:ln>
          <a:effectLst/>
        </p:spPr>
        <p:txBody>
          <a:bodyPr>
            <a:spAutoFit/>
          </a:bodyPr>
          <a:lstStyle/>
          <a:p>
            <a:pPr marL="269875" indent="-269875"/>
            <a:r>
              <a:rPr lang="cs-CZ">
                <a:solidFill>
                  <a:srgbClr val="009900"/>
                </a:solidFill>
                <a:latin typeface="Comic Sans MS" pitchFamily="66" charset="0"/>
              </a:rPr>
              <a:t>LEPIDLA ŠKROBOVÁ A DEXTRINOVÁ</a:t>
            </a:r>
          </a:p>
          <a:p>
            <a:pPr marL="269875" indent="-269875"/>
            <a:endParaRPr lang="cs-CZ" sz="300">
              <a:solidFill>
                <a:srgbClr val="009900"/>
              </a:solidFill>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základní surovinou je škrob bramborový, pšeničný, kukuřičný aj. </a:t>
            </a:r>
          </a:p>
          <a:p>
            <a:pPr marL="269875" indent="-269875" algn="just">
              <a:lnSpc>
                <a:spcPct val="120000"/>
              </a:lnSpc>
              <a:buSzPct val="80000"/>
              <a:buFontTx/>
              <a:buBlip>
                <a:blip r:embed="rId2"/>
              </a:buBlip>
            </a:pPr>
            <a:r>
              <a:rPr lang="cs-CZ">
                <a:latin typeface="Comic Sans MS" pitchFamily="66" charset="0"/>
              </a:rPr>
              <a:t>dextriny vznikají odbouráváním škrobu pražením za přítomnosti minerální kyseliny nebo kamence </a:t>
            </a:r>
          </a:p>
          <a:p>
            <a:pPr marL="269875" indent="-269875" algn="just">
              <a:lnSpc>
                <a:spcPct val="120000"/>
              </a:lnSpc>
              <a:buSzPct val="80000"/>
              <a:buFontTx/>
              <a:buBlip>
                <a:blip r:embed="rId2"/>
              </a:buBlip>
            </a:pPr>
            <a:r>
              <a:rPr lang="cs-CZ">
                <a:latin typeface="Comic Sans MS" pitchFamily="66" charset="0"/>
              </a:rPr>
              <a:t>škrobová lepidla se používají zejména v polygrafickém, papírenském </a:t>
            </a:r>
          </a:p>
          <a:p>
            <a:pPr marL="269875" indent="-269875" algn="just">
              <a:lnSpc>
                <a:spcPct val="120000"/>
              </a:lnSpc>
              <a:buSzPct val="80000"/>
            </a:pPr>
            <a:r>
              <a:rPr lang="cs-CZ">
                <a:latin typeface="Comic Sans MS" pitchFamily="66" charset="0"/>
              </a:rPr>
              <a:t>	a textilním průmyslu</a:t>
            </a:r>
          </a:p>
          <a:p>
            <a:pPr marL="269875" indent="-269875" algn="just">
              <a:lnSpc>
                <a:spcPct val="120000"/>
              </a:lnSpc>
              <a:buSzPct val="80000"/>
              <a:buFontTx/>
              <a:buBlip>
                <a:blip r:embed="rId2"/>
              </a:buBlip>
            </a:pPr>
            <a:r>
              <a:rPr lang="cs-CZ">
                <a:latin typeface="Comic Sans MS" pitchFamily="66" charset="0"/>
              </a:rPr>
              <a:t>škrob vždy býval hojně používán při konzervování a restaurování děl na papíře</a:t>
            </a:r>
          </a:p>
          <a:p>
            <a:pPr marL="269875" indent="-269875" algn="just">
              <a:lnSpc>
                <a:spcPct val="120000"/>
              </a:lnSpc>
              <a:buSzPct val="80000"/>
              <a:buFontTx/>
              <a:buBlip>
                <a:blip r:embed="rId2"/>
              </a:buBlip>
            </a:pPr>
            <a:r>
              <a:rPr lang="cs-CZ">
                <a:latin typeface="Comic Sans MS" pitchFamily="66" charset="0"/>
              </a:rPr>
              <a:t>lepené spoje jsou pevné, avšak bývají často napadány mikroorganismy upouští se od používání</a:t>
            </a:r>
          </a:p>
          <a:p>
            <a:pPr marL="269875" indent="-269875" algn="just">
              <a:lnSpc>
                <a:spcPct val="120000"/>
              </a:lnSpc>
              <a:buSzPct val="80000"/>
              <a:buFontTx/>
              <a:buBlip>
                <a:blip r:embed="rId2"/>
              </a:buBlip>
            </a:pPr>
            <a:endParaRPr lang="cs-CZ" sz="1200">
              <a:latin typeface="Comic Sans MS" pitchFamily="66" charset="0"/>
            </a:endParaRPr>
          </a:p>
          <a:p>
            <a:pPr marL="269875" indent="-269875" algn="just">
              <a:lnSpc>
                <a:spcPct val="120000"/>
              </a:lnSpc>
              <a:buSzPct val="80000"/>
            </a:pPr>
            <a:r>
              <a:rPr lang="cs-CZ">
                <a:solidFill>
                  <a:srgbClr val="009900"/>
                </a:solidFill>
                <a:latin typeface="Comic Sans MS" pitchFamily="66" charset="0"/>
              </a:rPr>
              <a:t>LEPIDLA NA BÁZI DERIVÁTŮ CELULÓZY</a:t>
            </a:r>
          </a:p>
          <a:p>
            <a:pPr marL="269875" indent="-269875" algn="just">
              <a:lnSpc>
                <a:spcPct val="120000"/>
              </a:lnSpc>
              <a:buSzPct val="80000"/>
            </a:pPr>
            <a:endParaRPr lang="cs-CZ" sz="300">
              <a:solidFill>
                <a:srgbClr val="009900"/>
              </a:solidFill>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z vodorozpustných derivátů celulózy se k lepení nejčastěji používá karboxymethylcelulóza a methylcelulóza</a:t>
            </a:r>
          </a:p>
          <a:p>
            <a:pPr marL="269875" indent="-269875" algn="just">
              <a:lnSpc>
                <a:spcPct val="120000"/>
              </a:lnSpc>
              <a:buSzPct val="80000"/>
              <a:buFontTx/>
              <a:buBlip>
                <a:blip r:embed="rId2"/>
              </a:buBlip>
            </a:pPr>
            <a:r>
              <a:rPr lang="cs-CZ">
                <a:latin typeface="Comic Sans MS" pitchFamily="66" charset="0"/>
              </a:rPr>
              <a:t>především k lepení papíru a to jak v papírenském průmyslu tak </a:t>
            </a:r>
          </a:p>
          <a:p>
            <a:pPr marL="269875" indent="-269875" algn="just">
              <a:lnSpc>
                <a:spcPct val="120000"/>
              </a:lnSpc>
              <a:buSzPct val="80000"/>
            </a:pPr>
            <a:r>
              <a:rPr lang="cs-CZ">
                <a:latin typeface="Comic Sans MS" pitchFamily="66" charset="0"/>
              </a:rPr>
              <a:t>	v restaurátorské praxi</a:t>
            </a:r>
          </a:p>
          <a:p>
            <a:pPr marL="269875" indent="-269875" algn="just">
              <a:lnSpc>
                <a:spcPct val="120000"/>
              </a:lnSpc>
              <a:buSzPct val="80000"/>
              <a:buFontTx/>
              <a:buBlip>
                <a:blip r:embed="rId2"/>
              </a:buBlip>
            </a:pPr>
            <a:r>
              <a:rPr lang="cs-CZ">
                <a:latin typeface="Comic Sans MS" pitchFamily="66" charset="0"/>
              </a:rPr>
              <a:t>při použití pro restaurátorské účely je dobré k derivátům celulózy přidávat antiseptika </a:t>
            </a:r>
          </a:p>
          <a:p>
            <a:pPr marL="269875" indent="-269875" algn="just">
              <a:lnSpc>
                <a:spcPct val="120000"/>
              </a:lnSpc>
              <a:buSzPct val="80000"/>
            </a:pPr>
            <a:endParaRPr lang="cs-CZ">
              <a:latin typeface="Comic Sans MS" pitchFamily="66" charset="0"/>
            </a:endParaRPr>
          </a:p>
        </p:txBody>
      </p:sp>
      <p:sp>
        <p:nvSpPr>
          <p:cNvPr id="17413" name="Rectangle 5"/>
          <p:cNvSpPr>
            <a:spLocks noChangeArrowheads="1"/>
          </p:cNvSpPr>
          <p:nvPr/>
        </p:nvSpPr>
        <p:spPr bwMode="auto">
          <a:xfrm>
            <a:off x="395288" y="44450"/>
            <a:ext cx="687387"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A.1.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Rectangle 6"/>
          <p:cNvSpPr>
            <a:spLocks noChangeArrowheads="1"/>
          </p:cNvSpPr>
          <p:nvPr/>
        </p:nvSpPr>
        <p:spPr bwMode="auto">
          <a:xfrm>
            <a:off x="8421688" y="44450"/>
            <a:ext cx="687387"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A.1.</a:t>
            </a:r>
          </a:p>
        </p:txBody>
      </p:sp>
      <p:grpSp>
        <p:nvGrpSpPr>
          <p:cNvPr id="18442" name="Group 10"/>
          <p:cNvGrpSpPr>
            <a:grpSpLocks/>
          </p:cNvGrpSpPr>
          <p:nvPr/>
        </p:nvGrpSpPr>
        <p:grpSpPr bwMode="auto">
          <a:xfrm>
            <a:off x="179388" y="260350"/>
            <a:ext cx="8893175" cy="6049963"/>
            <a:chOff x="158" y="164"/>
            <a:chExt cx="5602" cy="3811"/>
          </a:xfrm>
        </p:grpSpPr>
        <p:sp>
          <p:nvSpPr>
            <p:cNvPr id="18437" name="Rectangle 5"/>
            <p:cNvSpPr>
              <a:spLocks noChangeArrowheads="1"/>
            </p:cNvSpPr>
            <p:nvPr/>
          </p:nvSpPr>
          <p:spPr bwMode="auto">
            <a:xfrm>
              <a:off x="158" y="164"/>
              <a:ext cx="5602" cy="3811"/>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LEPIDLA NA BÁZI POLYVINYLALKOHOLU</a:t>
              </a:r>
            </a:p>
            <a:p>
              <a:pPr marL="269875" indent="-269875" algn="just">
                <a:lnSpc>
                  <a:spcPct val="120000"/>
                </a:lnSpc>
                <a:buSzPct val="80000"/>
                <a:buFontTx/>
                <a:buBlip>
                  <a:blip r:embed="rId2"/>
                </a:buBlip>
              </a:pPr>
              <a:r>
                <a:rPr lang="cs-CZ">
                  <a:latin typeface="Comic Sans MS" pitchFamily="66" charset="0"/>
                </a:rPr>
                <a:t>polyvinylalkohol se získává alkoholýzou polyvinylacetátu za katalýzy kyselinou nebo zásadou </a:t>
              </a:r>
            </a:p>
            <a:p>
              <a:pPr marL="269875" indent="-269875" algn="just">
                <a:lnSpc>
                  <a:spcPct val="120000"/>
                </a:lnSpc>
                <a:buSzPct val="80000"/>
                <a:buFontTx/>
                <a:buBlip>
                  <a:blip r:embed="rId2"/>
                </a:buBlip>
              </a:pPr>
              <a:r>
                <a:rPr lang="cs-CZ">
                  <a:latin typeface="Comic Sans MS" pitchFamily="66" charset="0"/>
                </a:rPr>
                <a:t>je rozpustný ve vodě a po přidání změkčovadel a zhušťovadel slouží </a:t>
              </a:r>
            </a:p>
            <a:p>
              <a:pPr marL="269875" indent="-269875" algn="just">
                <a:lnSpc>
                  <a:spcPct val="120000"/>
                </a:lnSpc>
                <a:buSzPct val="80000"/>
              </a:pPr>
              <a:r>
                <a:rPr lang="cs-CZ">
                  <a:latin typeface="Comic Sans MS" pitchFamily="66" charset="0"/>
                </a:rPr>
                <a:t>	k lepení papíru, celofánu a pro přípravu lepicích pásek a etiket</a:t>
              </a:r>
            </a:p>
            <a:p>
              <a:pPr marL="269875" indent="-269875">
                <a:spcBef>
                  <a:spcPct val="50000"/>
                </a:spcBef>
              </a:pPr>
              <a:endParaRPr lang="cs-CZ" sz="600">
                <a:latin typeface="Comic Sans MS" pitchFamily="66" charset="0"/>
              </a:endParaRPr>
            </a:p>
            <a:p>
              <a:pPr marL="269875" indent="-269875">
                <a:spcBef>
                  <a:spcPct val="50000"/>
                </a:spcBef>
              </a:pPr>
              <a:r>
                <a:rPr lang="cs-CZ">
                  <a:solidFill>
                    <a:srgbClr val="009900"/>
                  </a:solidFill>
                  <a:latin typeface="Comic Sans MS" pitchFamily="66" charset="0"/>
                </a:rPr>
                <a:t>LEPIDLA ANORGANICKÁ (MINERÁLNÍ)</a:t>
              </a:r>
            </a:p>
            <a:p>
              <a:pPr marL="269875" indent="-269875" algn="just">
                <a:lnSpc>
                  <a:spcPct val="120000"/>
                </a:lnSpc>
                <a:buSzPct val="80000"/>
                <a:buFontTx/>
                <a:buBlip>
                  <a:blip r:embed="rId2"/>
                </a:buBlip>
              </a:pPr>
              <a:r>
                <a:rPr lang="cs-CZ">
                  <a:latin typeface="Comic Sans MS" pitchFamily="66" charset="0"/>
                </a:rPr>
                <a:t>do této skupiny lepidel patří vodní sklo                             , sádra a cementy</a:t>
              </a:r>
            </a:p>
            <a:p>
              <a:pPr marL="269875" indent="-269875" algn="just">
                <a:lnSpc>
                  <a:spcPct val="120000"/>
                </a:lnSpc>
                <a:buSzPct val="80000"/>
                <a:buFontTx/>
                <a:buBlip>
                  <a:blip r:embed="rId2"/>
                </a:buBlip>
              </a:pPr>
              <a:r>
                <a:rPr lang="cs-CZ">
                  <a:latin typeface="Comic Sans MS" pitchFamily="66" charset="0"/>
                </a:rPr>
                <a:t>jako lepidlo jej lze použít v koncentraci 33-60 %</a:t>
              </a:r>
            </a:p>
            <a:p>
              <a:pPr marL="269875" indent="-269875" algn="just">
                <a:lnSpc>
                  <a:spcPct val="120000"/>
                </a:lnSpc>
                <a:buSzPct val="80000"/>
                <a:buFontTx/>
                <a:buBlip>
                  <a:blip r:embed="rId2"/>
                </a:buBlip>
              </a:pPr>
              <a:r>
                <a:rPr lang="cs-CZ">
                  <a:latin typeface="Comic Sans MS" pitchFamily="66" charset="0"/>
                </a:rPr>
                <a:t>používáno je zejména k lepení vlnité lepenky a při přípravě anorganických tmelů</a:t>
              </a:r>
            </a:p>
            <a:p>
              <a:pPr marL="269875" indent="-269875" algn="just">
                <a:lnSpc>
                  <a:spcPct val="120000"/>
                </a:lnSpc>
                <a:buSzPct val="80000"/>
                <a:buFontTx/>
                <a:buBlip>
                  <a:blip r:embed="rId2"/>
                </a:buBlip>
              </a:pPr>
              <a:r>
                <a:rPr lang="cs-CZ">
                  <a:latin typeface="Comic Sans MS" pitchFamily="66" charset="0"/>
                </a:rPr>
                <a:t>sádra běžně slouží jako výplňový materiál </a:t>
              </a:r>
            </a:p>
            <a:p>
              <a:pPr marL="269875" indent="-269875" algn="just">
                <a:lnSpc>
                  <a:spcPct val="120000"/>
                </a:lnSpc>
                <a:buSzPct val="80000"/>
                <a:buFontTx/>
                <a:buBlip>
                  <a:blip r:embed="rId2"/>
                </a:buBlip>
              </a:pPr>
              <a:r>
                <a:rPr lang="cs-CZ">
                  <a:latin typeface="Comic Sans MS" pitchFamily="66" charset="0"/>
                </a:rPr>
                <a:t>cementy se používají do tmelů k lepení různých stavebních materiálů</a:t>
              </a:r>
            </a:p>
            <a:p>
              <a:pPr marL="269875" indent="-269875">
                <a:spcBef>
                  <a:spcPct val="50000"/>
                </a:spcBef>
              </a:pPr>
              <a:r>
                <a:rPr lang="cs-CZ">
                  <a:latin typeface="Comic Sans MS" pitchFamily="66" charset="0"/>
                </a:rPr>
                <a:t>Tmely, jejichž základem jsou minerální lepidla se používají k restaurování děl kamenných, betonových, keramických a porcelánových.</a:t>
              </a:r>
            </a:p>
            <a:p>
              <a:pPr marL="269875" indent="-269875">
                <a:spcBef>
                  <a:spcPct val="50000"/>
                </a:spcBef>
              </a:pPr>
              <a:endParaRPr lang="cs-CZ" sz="300">
                <a:latin typeface="Comic Sans MS" pitchFamily="66" charset="0"/>
              </a:endParaRPr>
            </a:p>
            <a:p>
              <a:pPr marL="269875" indent="-269875">
                <a:spcBef>
                  <a:spcPct val="50000"/>
                </a:spcBef>
              </a:pPr>
              <a:r>
                <a:rPr lang="cs-CZ">
                  <a:solidFill>
                    <a:srgbClr val="009900"/>
                  </a:solidFill>
                  <a:latin typeface="Comic Sans MS" pitchFamily="66" charset="0"/>
                </a:rPr>
                <a:t>OSTATNÍ LEPIDLA</a:t>
              </a:r>
            </a:p>
            <a:p>
              <a:pPr marL="269875" indent="-269875" algn="just">
                <a:lnSpc>
                  <a:spcPct val="120000"/>
                </a:lnSpc>
                <a:buSzPct val="80000"/>
                <a:buFontTx/>
                <a:buBlip>
                  <a:blip r:embed="rId2"/>
                </a:buBlip>
              </a:pPr>
              <a:r>
                <a:rPr lang="cs-CZ">
                  <a:latin typeface="Comic Sans MS" pitchFamily="66" charset="0"/>
                </a:rPr>
                <a:t>patří sem přírodní pryskyřice rozpustné (nebo schopné botnat) ve vodě </a:t>
              </a:r>
            </a:p>
            <a:p>
              <a:pPr marL="269875" indent="-269875" algn="just">
                <a:lnSpc>
                  <a:spcPct val="120000"/>
                </a:lnSpc>
                <a:buSzPct val="80000"/>
              </a:pPr>
              <a:r>
                <a:rPr lang="cs-CZ">
                  <a:latin typeface="Comic Sans MS" pitchFamily="66" charset="0"/>
                </a:rPr>
                <a:t>	(např. arabská guma a klovatina) </a:t>
              </a:r>
            </a:p>
            <a:p>
              <a:pPr marL="269875" indent="-269875" algn="just">
                <a:lnSpc>
                  <a:spcPct val="120000"/>
                </a:lnSpc>
                <a:buSzPct val="80000"/>
                <a:buFontTx/>
                <a:buBlip>
                  <a:blip r:embed="rId2"/>
                </a:buBlip>
              </a:pPr>
              <a:r>
                <a:rPr lang="cs-CZ">
                  <a:latin typeface="Comic Sans MS" pitchFamily="66" charset="0"/>
                </a:rPr>
                <a:t>slouží k lepení papíru, používají se v malířství - pojiva pro zhotovování barev</a:t>
              </a:r>
              <a:r>
                <a:rPr lang="cs-CZ"/>
                <a:t> </a:t>
              </a:r>
            </a:p>
          </p:txBody>
        </p:sp>
        <p:sp>
          <p:nvSpPr>
            <p:cNvPr id="18439" name="Rectangle 7"/>
            <p:cNvSpPr>
              <a:spLocks noChangeArrowheads="1"/>
            </p:cNvSpPr>
            <p:nvPr/>
          </p:nvSpPr>
          <p:spPr bwMode="auto">
            <a:xfrm>
              <a:off x="2971" y="1515"/>
              <a:ext cx="1318" cy="288"/>
            </a:xfrm>
            <a:prstGeom prst="rect">
              <a:avLst/>
            </a:prstGeom>
            <a:noFill/>
            <a:ln w="9525">
              <a:noFill/>
              <a:miter lim="800000"/>
              <a:headEnd/>
              <a:tailEnd/>
            </a:ln>
            <a:effectLst/>
          </p:spPr>
          <p:txBody>
            <a:bodyPr wrap="none">
              <a:spAutoFit/>
            </a:bodyPr>
            <a:lstStyle/>
            <a:p>
              <a:r>
                <a:rPr lang="cs-CZ" sz="1200">
                  <a:latin typeface="Comic Sans MS" pitchFamily="66" charset="0"/>
                </a:rPr>
                <a:t>(vodný roztok křemičitanu </a:t>
              </a:r>
            </a:p>
            <a:p>
              <a:r>
                <a:rPr lang="cs-CZ" sz="1200">
                  <a:latin typeface="Comic Sans MS" pitchFamily="66" charset="0"/>
                </a:rPr>
                <a:t>sodného nebo draselného)</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ChangeArrowheads="1"/>
          </p:cNvSpPr>
          <p:nvPr/>
        </p:nvSpPr>
        <p:spPr bwMode="auto">
          <a:xfrm>
            <a:off x="323850" y="1090613"/>
            <a:ext cx="8424863" cy="5075237"/>
          </a:xfrm>
          <a:prstGeom prst="rect">
            <a:avLst/>
          </a:prstGeom>
          <a:noFill/>
          <a:ln w="9525">
            <a:noFill/>
            <a:miter lim="800000"/>
            <a:headEnd/>
            <a:tailEnd/>
          </a:ln>
          <a:effectLst/>
        </p:spPr>
        <p:txBody>
          <a:bodyPr>
            <a:spAutoFit/>
          </a:bodyPr>
          <a:lstStyle/>
          <a:p>
            <a:pPr marL="269875" indent="-269875" algn="just">
              <a:lnSpc>
                <a:spcPct val="120000"/>
              </a:lnSpc>
              <a:buSzPct val="80000"/>
              <a:buFontTx/>
              <a:buBlip>
                <a:blip r:embed="rId2"/>
              </a:buBlip>
            </a:pPr>
            <a:r>
              <a:rPr lang="cs-CZ">
                <a:latin typeface="Comic Sans MS" pitchFamily="66" charset="0"/>
              </a:rPr>
              <a:t>jedná se disperze polymerů ve vodě, u nichž po vsáknutí a odpaření vody dojde ke slinutí malých polymerních částeček v souvislý film</a:t>
            </a:r>
          </a:p>
          <a:p>
            <a:pPr marL="269875" indent="-269875" algn="just">
              <a:lnSpc>
                <a:spcPct val="120000"/>
              </a:lnSpc>
              <a:buSzPct val="80000"/>
              <a:buFontTx/>
              <a:buBlip>
                <a:blip r:embed="rId2"/>
              </a:buBlip>
            </a:pPr>
            <a:endParaRPr lang="cs-CZ" sz="8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jako lepidla jsou nejrozšířenější disperze polyvinylacetátové a kopolymerní disperze vinylacetátové a akrylátové  </a:t>
            </a:r>
          </a:p>
          <a:p>
            <a:pPr marL="269875" indent="-269875" algn="just">
              <a:lnSpc>
                <a:spcPct val="120000"/>
              </a:lnSpc>
              <a:buSzPct val="80000"/>
              <a:buFontTx/>
              <a:buBlip>
                <a:blip r:embed="rId2"/>
              </a:buBlip>
            </a:pPr>
            <a:endParaRPr lang="cs-CZ" sz="1400">
              <a:latin typeface="Comic Sans MS" pitchFamily="66" charset="0"/>
            </a:endParaRPr>
          </a:p>
          <a:p>
            <a:pPr marL="269875" indent="-269875">
              <a:lnSpc>
                <a:spcPct val="120000"/>
              </a:lnSpc>
              <a:spcBef>
                <a:spcPct val="50000"/>
              </a:spcBef>
            </a:pPr>
            <a:r>
              <a:rPr lang="cs-CZ">
                <a:latin typeface="Comic Sans MS" pitchFamily="66" charset="0"/>
              </a:rPr>
              <a:t>Ve srovnání s rozpouštědlovými lepidly mají latexy některé </a:t>
            </a:r>
            <a:r>
              <a:rPr lang="cs-CZ">
                <a:solidFill>
                  <a:srgbClr val="006600"/>
                </a:solidFill>
                <a:latin typeface="Comic Sans MS" pitchFamily="66" charset="0"/>
              </a:rPr>
              <a:t>přednosti</a:t>
            </a:r>
            <a:r>
              <a:rPr lang="cs-CZ">
                <a:latin typeface="Comic Sans MS" pitchFamily="66" charset="0"/>
              </a:rPr>
              <a:t>:</a:t>
            </a:r>
          </a:p>
          <a:p>
            <a:pPr marL="269875" indent="-269875">
              <a:lnSpc>
                <a:spcPct val="120000"/>
              </a:lnSpc>
              <a:spcBef>
                <a:spcPct val="50000"/>
              </a:spcBef>
              <a:buClr>
                <a:srgbClr val="FB680D"/>
              </a:buClr>
              <a:buFontTx/>
              <a:buChar char="•"/>
            </a:pPr>
            <a:r>
              <a:rPr lang="cs-CZ">
                <a:latin typeface="Comic Sans MS" pitchFamily="66" charset="0"/>
              </a:rPr>
              <a:t>mají nízkou viskozitu i při poměrně vysokém obsahu sušiny (50 - 60 %)</a:t>
            </a:r>
          </a:p>
          <a:p>
            <a:pPr marL="269875" indent="-269875">
              <a:lnSpc>
                <a:spcPct val="120000"/>
              </a:lnSpc>
              <a:spcBef>
                <a:spcPct val="50000"/>
              </a:spcBef>
              <a:buClr>
                <a:srgbClr val="FB680D"/>
              </a:buClr>
              <a:buFontTx/>
              <a:buChar char="•"/>
            </a:pPr>
            <a:r>
              <a:rPr lang="cs-CZ">
                <a:latin typeface="Comic Sans MS" pitchFamily="66" charset="0"/>
              </a:rPr>
              <a:t>obsahují jen nepatrné množství hygienicky a požárně nebezpečných organických rozpouštědel </a:t>
            </a:r>
          </a:p>
          <a:p>
            <a:pPr marL="269875" indent="-269875">
              <a:lnSpc>
                <a:spcPct val="120000"/>
              </a:lnSpc>
              <a:spcBef>
                <a:spcPct val="50000"/>
              </a:spcBef>
              <a:buClr>
                <a:srgbClr val="FB680D"/>
              </a:buClr>
              <a:buFontTx/>
              <a:buChar char="•"/>
            </a:pPr>
            <a:r>
              <a:rPr lang="cs-CZ">
                <a:latin typeface="Comic Sans MS" pitchFamily="66" charset="0"/>
              </a:rPr>
              <a:t>lze je ředit vodou</a:t>
            </a:r>
          </a:p>
          <a:p>
            <a:pPr marL="269875" indent="-269875">
              <a:lnSpc>
                <a:spcPct val="120000"/>
              </a:lnSpc>
              <a:spcBef>
                <a:spcPct val="50000"/>
              </a:spcBef>
              <a:buClr>
                <a:srgbClr val="FB680D"/>
              </a:buClr>
              <a:buFontTx/>
              <a:buChar char="•"/>
            </a:pPr>
            <a:r>
              <a:rPr lang="cs-CZ">
                <a:latin typeface="Comic Sans MS" pitchFamily="66" charset="0"/>
              </a:rPr>
              <a:t>zpracovávají se obdobně jako jednosložková lepidla za normální teploty (bez tvrdidel)</a:t>
            </a:r>
          </a:p>
          <a:p>
            <a:pPr marL="269875" indent="-269875">
              <a:lnSpc>
                <a:spcPct val="120000"/>
              </a:lnSpc>
              <a:spcBef>
                <a:spcPct val="50000"/>
              </a:spcBef>
            </a:pPr>
            <a:endParaRPr lang="cs-CZ" sz="1000">
              <a:latin typeface="Comic Sans MS" pitchFamily="66" charset="0"/>
            </a:endParaRPr>
          </a:p>
        </p:txBody>
      </p:sp>
      <p:sp>
        <p:nvSpPr>
          <p:cNvPr id="19462" name="Rectangle 6"/>
          <p:cNvSpPr>
            <a:spLocks noChangeArrowheads="1"/>
          </p:cNvSpPr>
          <p:nvPr/>
        </p:nvSpPr>
        <p:spPr bwMode="auto">
          <a:xfrm>
            <a:off x="179388" y="134938"/>
            <a:ext cx="8945562" cy="701675"/>
          </a:xfrm>
          <a:prstGeom prst="rect">
            <a:avLst/>
          </a:prstGeom>
          <a:noFill/>
          <a:ln w="9525">
            <a:noFill/>
            <a:miter lim="800000"/>
            <a:headEnd/>
            <a:tailEnd/>
          </a:ln>
          <a:effectLst/>
        </p:spPr>
        <p:txBody>
          <a:bodyPr wrap="none">
            <a:spAutoFit/>
          </a:bodyPr>
          <a:lstStyle/>
          <a:p>
            <a:r>
              <a:rPr lang="cs-CZ" sz="2000" b="1">
                <a:solidFill>
                  <a:srgbClr val="006600"/>
                </a:solidFill>
                <a:latin typeface="Comic Sans MS" pitchFamily="66" charset="0"/>
              </a:rPr>
              <a:t>A.2. </a:t>
            </a:r>
          </a:p>
          <a:p>
            <a:r>
              <a:rPr lang="cs-CZ" sz="2000" b="1">
                <a:solidFill>
                  <a:srgbClr val="006600"/>
                </a:solidFill>
                <a:latin typeface="Comic Sans MS" pitchFamily="66" charset="0"/>
              </a:rPr>
              <a:t>Lepidla disperzní tuhnoucí vsáknutím a odpařením obsažené vody </a:t>
            </a:r>
            <a:r>
              <a:rPr lang="cs-CZ" sz="1600" b="1">
                <a:solidFill>
                  <a:srgbClr val="006600"/>
                </a:solidFill>
                <a:latin typeface="Comic Sans MS" pitchFamily="66" charset="0"/>
              </a:rPr>
              <a:t>(latexy)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5"/>
          <p:cNvSpPr>
            <a:spLocks noChangeArrowheads="1"/>
          </p:cNvSpPr>
          <p:nvPr/>
        </p:nvSpPr>
        <p:spPr bwMode="auto">
          <a:xfrm>
            <a:off x="468313" y="644525"/>
            <a:ext cx="8135937" cy="5521325"/>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ASFALTOVÉ EMULZE</a:t>
            </a:r>
          </a:p>
          <a:p>
            <a:pPr marL="269875" indent="-269875" algn="just">
              <a:lnSpc>
                <a:spcPct val="120000"/>
              </a:lnSpc>
              <a:buSzPct val="80000"/>
              <a:buFontTx/>
              <a:buBlip>
                <a:blip r:embed="rId2"/>
              </a:buBlip>
            </a:pPr>
            <a:r>
              <a:rPr lang="cs-CZ">
                <a:latin typeface="Comic Sans MS" pitchFamily="66" charset="0"/>
              </a:rPr>
              <a:t>slouží jako vodotěsné izolační nátěry, k lepení dlaždic a stavebních materiálů</a:t>
            </a:r>
          </a:p>
          <a:p>
            <a:pPr marL="269875" indent="-269875" algn="just">
              <a:lnSpc>
                <a:spcPct val="120000"/>
              </a:lnSpc>
              <a:buSzPct val="80000"/>
              <a:buFontTx/>
              <a:buBlip>
                <a:blip r:embed="rId2"/>
              </a:buBlip>
            </a:pPr>
            <a:r>
              <a:rPr lang="cs-CZ">
                <a:latin typeface="Comic Sans MS" pitchFamily="66" charset="0"/>
              </a:rPr>
              <a:t>obsahují přídavek polymerního nebo kaučukového latexu a plniv</a:t>
            </a:r>
          </a:p>
          <a:p>
            <a:pPr marL="269875" indent="-269875">
              <a:spcBef>
                <a:spcPct val="50000"/>
              </a:spcBef>
            </a:pPr>
            <a:endParaRPr lang="cs-CZ" sz="900">
              <a:solidFill>
                <a:srgbClr val="009900"/>
              </a:solidFill>
              <a:latin typeface="Comic Sans MS" pitchFamily="66" charset="0"/>
            </a:endParaRPr>
          </a:p>
          <a:p>
            <a:pPr marL="269875" indent="-269875">
              <a:spcBef>
                <a:spcPct val="50000"/>
              </a:spcBef>
            </a:pPr>
            <a:r>
              <a:rPr lang="cs-CZ">
                <a:solidFill>
                  <a:srgbClr val="009900"/>
                </a:solidFill>
                <a:latin typeface="Comic Sans MS" pitchFamily="66" charset="0"/>
              </a:rPr>
              <a:t>KAUČUKOVÉ LATEXY</a:t>
            </a:r>
          </a:p>
          <a:p>
            <a:pPr marL="269875" indent="-269875" algn="just">
              <a:lnSpc>
                <a:spcPct val="120000"/>
              </a:lnSpc>
              <a:buSzPct val="80000"/>
              <a:buFontTx/>
              <a:buBlip>
                <a:blip r:embed="rId2"/>
              </a:buBlip>
            </a:pPr>
            <a:r>
              <a:rPr lang="cs-CZ">
                <a:latin typeface="Comic Sans MS" pitchFamily="66" charset="0"/>
              </a:rPr>
              <a:t>vodné disperze syntetických kaučuků, případně i přírodního kaučuku, </a:t>
            </a:r>
          </a:p>
          <a:p>
            <a:pPr marL="269875" indent="-269875" algn="just">
              <a:lnSpc>
                <a:spcPct val="120000"/>
              </a:lnSpc>
              <a:buSzPct val="80000"/>
            </a:pPr>
            <a:r>
              <a:rPr lang="cs-CZ">
                <a:latin typeface="Comic Sans MS" pitchFamily="66" charset="0"/>
              </a:rPr>
              <a:t>	se používají hlavně jako pomocná lepidla v obuvnictví a galanterii</a:t>
            </a:r>
          </a:p>
          <a:p>
            <a:pPr marL="269875" indent="-269875">
              <a:spcBef>
                <a:spcPct val="50000"/>
              </a:spcBef>
            </a:pPr>
            <a:endParaRPr lang="cs-CZ" sz="900">
              <a:latin typeface="Comic Sans MS" pitchFamily="66" charset="0"/>
            </a:endParaRPr>
          </a:p>
          <a:p>
            <a:pPr marL="269875" indent="-269875">
              <a:spcBef>
                <a:spcPct val="50000"/>
              </a:spcBef>
            </a:pPr>
            <a:r>
              <a:rPr lang="cs-CZ">
                <a:solidFill>
                  <a:srgbClr val="009900"/>
                </a:solidFill>
                <a:latin typeface="Comic Sans MS" pitchFamily="66" charset="0"/>
              </a:rPr>
              <a:t>POLYVINYLACETÁTOVÉ DISPERZE</a:t>
            </a:r>
          </a:p>
          <a:p>
            <a:pPr marL="269875" indent="-269875" algn="just">
              <a:lnSpc>
                <a:spcPct val="120000"/>
              </a:lnSpc>
              <a:buSzPct val="80000"/>
              <a:buFontTx/>
              <a:buBlip>
                <a:blip r:embed="rId2"/>
              </a:buBlip>
            </a:pPr>
            <a:r>
              <a:rPr lang="cs-CZ">
                <a:latin typeface="Comic Sans MS" pitchFamily="66" charset="0"/>
              </a:rPr>
              <a:t>disperze jsou vhodné k lepení dřeva, korku, papíru, textilu, kůže, laminátů, podlahovin a obkládaček </a:t>
            </a:r>
          </a:p>
          <a:p>
            <a:pPr marL="269875" indent="-269875">
              <a:spcBef>
                <a:spcPct val="50000"/>
              </a:spcBef>
            </a:pPr>
            <a:endParaRPr lang="cs-CZ" sz="900">
              <a:latin typeface="Comic Sans MS" pitchFamily="66" charset="0"/>
            </a:endParaRPr>
          </a:p>
          <a:p>
            <a:pPr marL="269875" indent="-269875">
              <a:spcBef>
                <a:spcPct val="50000"/>
              </a:spcBef>
            </a:pPr>
            <a:r>
              <a:rPr lang="cs-CZ">
                <a:solidFill>
                  <a:srgbClr val="009900"/>
                </a:solidFill>
                <a:latin typeface="Comic Sans MS" pitchFamily="66" charset="0"/>
              </a:rPr>
              <a:t>POLYAKRYLÁTOVÉ DISPERZE</a:t>
            </a:r>
          </a:p>
          <a:p>
            <a:pPr marL="269875" indent="-269875" algn="just">
              <a:lnSpc>
                <a:spcPct val="120000"/>
              </a:lnSpc>
              <a:buSzPct val="80000"/>
              <a:buFontTx/>
              <a:buBlip>
                <a:blip r:embed="rId2"/>
              </a:buBlip>
            </a:pPr>
            <a:r>
              <a:rPr lang="cs-CZ">
                <a:latin typeface="Comic Sans MS" pitchFamily="66" charset="0"/>
              </a:rPr>
              <a:t>tato lepila vytvářejí pružné a tažné filmy</a:t>
            </a:r>
          </a:p>
          <a:p>
            <a:pPr marL="269875" indent="-269875" algn="just">
              <a:lnSpc>
                <a:spcPct val="120000"/>
              </a:lnSpc>
              <a:buSzPct val="80000"/>
              <a:buFontTx/>
              <a:buBlip>
                <a:blip r:embed="rId2"/>
              </a:buBlip>
            </a:pPr>
            <a:r>
              <a:rPr lang="cs-CZ">
                <a:latin typeface="Comic Sans MS" pitchFamily="66" charset="0"/>
              </a:rPr>
              <a:t>používají se k lepení stejných materiálů jako polyvinylacetátové disperze </a:t>
            </a:r>
          </a:p>
        </p:txBody>
      </p:sp>
      <p:sp>
        <p:nvSpPr>
          <p:cNvPr id="20486" name="Rectangle 6"/>
          <p:cNvSpPr>
            <a:spLocks noChangeArrowheads="1"/>
          </p:cNvSpPr>
          <p:nvPr/>
        </p:nvSpPr>
        <p:spPr bwMode="auto">
          <a:xfrm>
            <a:off x="8421688" y="44450"/>
            <a:ext cx="687387"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A.2.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466725" y="1274763"/>
            <a:ext cx="8208963" cy="4359275"/>
          </a:xfrm>
          <a:prstGeom prst="rect">
            <a:avLst/>
          </a:prstGeom>
          <a:noFill/>
          <a:ln w="9525">
            <a:noFill/>
            <a:miter lim="800000"/>
            <a:headEnd/>
            <a:tailEnd/>
          </a:ln>
          <a:effectLst/>
        </p:spPr>
        <p:txBody>
          <a:bodyPr anchor="ctr">
            <a:spAutoFit/>
          </a:bodyPr>
          <a:lstStyle/>
          <a:p>
            <a:pPr marL="265113" indent="-265113" algn="just">
              <a:buSzPct val="75000"/>
              <a:buFontTx/>
              <a:buBlip>
                <a:blip r:embed="rId2"/>
              </a:buBlip>
              <a:tabLst>
                <a:tab pos="457200" algn="l"/>
              </a:tabLst>
            </a:pPr>
            <a:r>
              <a:rPr lang="cs-CZ" sz="2000">
                <a:latin typeface="Comic Sans MS" pitchFamily="66" charset="0"/>
              </a:rPr>
              <a:t>lepení se jako účinná technika spojování materiálů, používá již více než 6000 let</a:t>
            </a:r>
          </a:p>
          <a:p>
            <a:pPr marL="265113" indent="-265113" algn="just">
              <a:buSzPct val="75000"/>
              <a:tabLst>
                <a:tab pos="457200" algn="l"/>
              </a:tabLst>
            </a:pPr>
            <a:endParaRPr lang="cs-CZ" sz="2000">
              <a:latin typeface="Comic Sans MS" pitchFamily="66" charset="0"/>
            </a:endParaRPr>
          </a:p>
          <a:p>
            <a:pPr marL="265113" indent="-265113" algn="just">
              <a:buSzPct val="75000"/>
              <a:buFontTx/>
              <a:buBlip>
                <a:blip r:embed="rId2"/>
              </a:buBlip>
              <a:tabLst>
                <a:tab pos="457200" algn="l"/>
              </a:tabLst>
            </a:pPr>
            <a:r>
              <a:rPr lang="cs-CZ" sz="2000">
                <a:latin typeface="Comic Sans MS" pitchFamily="66" charset="0"/>
              </a:rPr>
              <a:t>zpočátku se používaly pouze přírodní látky, zejména pryskyřice</a:t>
            </a:r>
          </a:p>
          <a:p>
            <a:pPr marL="265113" indent="-265113" algn="just">
              <a:buSzPct val="75000"/>
              <a:tabLst>
                <a:tab pos="457200" algn="l"/>
              </a:tabLst>
            </a:pPr>
            <a:endParaRPr lang="cs-CZ" sz="2000">
              <a:latin typeface="Comic Sans MS" pitchFamily="66" charset="0"/>
            </a:endParaRPr>
          </a:p>
          <a:p>
            <a:pPr marL="265113" indent="-265113" algn="just">
              <a:buSzPct val="75000"/>
              <a:buFontTx/>
              <a:buBlip>
                <a:blip r:embed="rId2"/>
              </a:buBlip>
              <a:tabLst>
                <a:tab pos="457200" algn="l"/>
              </a:tabLst>
            </a:pPr>
            <a:r>
              <a:rPr lang="cs-CZ" sz="2000">
                <a:latin typeface="Comic Sans MS" pitchFamily="66" charset="0"/>
              </a:rPr>
              <a:t>velký pokrok pro lepení přinesla výroba syntetických polymerů </a:t>
            </a:r>
          </a:p>
          <a:p>
            <a:pPr marL="265113" indent="-265113" algn="just">
              <a:buSzPct val="75000"/>
              <a:tabLst>
                <a:tab pos="457200" algn="l"/>
              </a:tabLst>
            </a:pPr>
            <a:r>
              <a:rPr lang="cs-CZ" sz="2000">
                <a:latin typeface="Comic Sans MS" pitchFamily="66" charset="0"/>
              </a:rPr>
              <a:t>	ve 20. století </a:t>
            </a:r>
          </a:p>
          <a:p>
            <a:pPr marL="265113" indent="-265113" algn="just">
              <a:buSzPct val="75000"/>
              <a:buFontTx/>
              <a:buBlip>
                <a:blip r:embed="rId2"/>
              </a:buBlip>
              <a:tabLst>
                <a:tab pos="457200" algn="l"/>
              </a:tabLst>
            </a:pPr>
            <a:endParaRPr lang="cs-CZ" sz="2000">
              <a:latin typeface="Comic Sans MS" pitchFamily="66" charset="0"/>
            </a:endParaRPr>
          </a:p>
          <a:p>
            <a:pPr marL="265113" indent="-265113" algn="just">
              <a:buSzPct val="75000"/>
              <a:buFontTx/>
              <a:buBlip>
                <a:blip r:embed="rId2"/>
              </a:buBlip>
              <a:tabLst>
                <a:tab pos="457200" algn="l"/>
              </a:tabLst>
            </a:pPr>
            <a:r>
              <a:rPr lang="cs-CZ" sz="2000">
                <a:latin typeface="Comic Sans MS" pitchFamily="66" charset="0"/>
              </a:rPr>
              <a:t>lepidla patří k důležitým látkám používaných profesionály při konzervaci a restaurování památek</a:t>
            </a:r>
          </a:p>
          <a:p>
            <a:pPr marL="265113" indent="-265113" algn="just">
              <a:buSzPct val="75000"/>
              <a:buFontTx/>
              <a:buBlip>
                <a:blip r:embed="rId2"/>
              </a:buBlip>
              <a:tabLst>
                <a:tab pos="457200" algn="l"/>
              </a:tabLst>
            </a:pPr>
            <a:endParaRPr lang="cs-CZ" sz="2000">
              <a:latin typeface="Comic Sans MS" pitchFamily="66" charset="0"/>
            </a:endParaRPr>
          </a:p>
          <a:p>
            <a:pPr marL="265113" indent="-265113" algn="just">
              <a:buSzPct val="75000"/>
              <a:buFontTx/>
              <a:buBlip>
                <a:blip r:embed="rId2"/>
              </a:buBlip>
              <a:tabLst>
                <a:tab pos="457200" algn="l"/>
              </a:tabLst>
            </a:pPr>
            <a:r>
              <a:rPr lang="cs-CZ" sz="2000">
                <a:latin typeface="Comic Sans MS" pitchFamily="66" charset="0"/>
              </a:rPr>
              <a:t>z pohledu dlouhodobé stability ošetřovaných předmětů je velmi důležité pochopení degradační procesů lepidel a vlivů, které na ně působí </a:t>
            </a:r>
          </a:p>
        </p:txBody>
      </p:sp>
      <p:sp>
        <p:nvSpPr>
          <p:cNvPr id="3077" name="Text Box 5"/>
          <p:cNvSpPr txBox="1">
            <a:spLocks noChangeArrowheads="1"/>
          </p:cNvSpPr>
          <p:nvPr/>
        </p:nvSpPr>
        <p:spPr bwMode="auto">
          <a:xfrm>
            <a:off x="468313" y="476250"/>
            <a:ext cx="1406525" cy="579438"/>
          </a:xfrm>
          <a:prstGeom prst="rect">
            <a:avLst/>
          </a:prstGeom>
          <a:noFill/>
          <a:ln w="9525">
            <a:noFill/>
            <a:miter lim="800000"/>
            <a:headEnd/>
            <a:tailEnd/>
          </a:ln>
          <a:effectLst/>
        </p:spPr>
        <p:txBody>
          <a:bodyPr wrap="none">
            <a:spAutoFit/>
          </a:bodyPr>
          <a:lstStyle/>
          <a:p>
            <a:r>
              <a:rPr lang="cs-CZ" sz="3200" b="1">
                <a:solidFill>
                  <a:srgbClr val="006600"/>
                </a:solidFill>
                <a:latin typeface="Comic Sans MS" pitchFamily="66" charset="0"/>
              </a:rPr>
              <a:t>Lepení</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468313" y="914400"/>
            <a:ext cx="8135937" cy="5359400"/>
          </a:xfrm>
          <a:prstGeom prst="rect">
            <a:avLst/>
          </a:prstGeom>
          <a:noFill/>
          <a:ln w="9525">
            <a:noFill/>
            <a:miter lim="800000"/>
            <a:headEnd/>
            <a:tailEnd/>
          </a:ln>
          <a:effectLst/>
        </p:spPr>
        <p:txBody>
          <a:bodyPr>
            <a:spAutoFit/>
          </a:bodyPr>
          <a:lstStyle/>
          <a:p>
            <a:pPr marL="269875" indent="-269875" algn="just">
              <a:lnSpc>
                <a:spcPct val="120000"/>
              </a:lnSpc>
              <a:buSzPct val="80000"/>
              <a:buFontTx/>
              <a:buBlip>
                <a:blip r:embed="rId2"/>
              </a:buBlip>
            </a:pPr>
            <a:r>
              <a:rPr lang="cs-CZ">
                <a:latin typeface="Comic Sans MS" pitchFamily="66" charset="0"/>
              </a:rPr>
              <a:t>základní výhodou roztokových lepidel tohoto typu je </a:t>
            </a:r>
            <a:r>
              <a:rPr lang="cs-CZ" i="1">
                <a:latin typeface="Comic Sans MS" pitchFamily="66" charset="0"/>
              </a:rPr>
              <a:t>vysoká adheze</a:t>
            </a:r>
            <a:r>
              <a:rPr lang="cs-CZ">
                <a:latin typeface="Comic Sans MS" pitchFamily="66" charset="0"/>
              </a:rPr>
              <a:t> </a:t>
            </a:r>
          </a:p>
          <a:p>
            <a:pPr marL="269875" indent="-269875" algn="just">
              <a:lnSpc>
                <a:spcPct val="120000"/>
              </a:lnSpc>
              <a:buSzPct val="80000"/>
            </a:pPr>
            <a:r>
              <a:rPr lang="cs-CZ">
                <a:latin typeface="Comic Sans MS" pitchFamily="66" charset="0"/>
              </a:rPr>
              <a:t>	k mnoha materiálům a </a:t>
            </a:r>
            <a:r>
              <a:rPr lang="cs-CZ" i="1">
                <a:latin typeface="Comic Sans MS" pitchFamily="66" charset="0"/>
              </a:rPr>
              <a:t>nízký obsah sušiny</a:t>
            </a:r>
            <a:r>
              <a:rPr lang="cs-CZ">
                <a:latin typeface="Comic Sans MS" pitchFamily="66" charset="0"/>
              </a:rPr>
              <a:t>, což má za následek tvorbu </a:t>
            </a:r>
            <a:r>
              <a:rPr lang="cs-CZ" i="1">
                <a:solidFill>
                  <a:srgbClr val="009900"/>
                </a:solidFill>
                <a:latin typeface="Comic Sans MS" pitchFamily="66" charset="0"/>
              </a:rPr>
              <a:t>tenkého filmu lepidla</a:t>
            </a:r>
            <a:endParaRPr lang="cs-CZ">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film lepidla však ve spoji zadržuje déle zbytky rozpouštědla a spoj se proto vytvrzuje delší dobu</a:t>
            </a:r>
          </a:p>
          <a:p>
            <a:pPr marL="269875" indent="-269875">
              <a:spcBef>
                <a:spcPct val="50000"/>
              </a:spcBef>
            </a:pPr>
            <a:endParaRPr lang="cs-CZ" sz="900">
              <a:latin typeface="Comic Sans MS" pitchFamily="66" charset="0"/>
            </a:endParaRPr>
          </a:p>
          <a:p>
            <a:pPr marL="269875" indent="-269875">
              <a:spcBef>
                <a:spcPct val="50000"/>
              </a:spcBef>
            </a:pPr>
            <a:r>
              <a:rPr lang="cs-CZ">
                <a:solidFill>
                  <a:srgbClr val="006600"/>
                </a:solidFill>
                <a:latin typeface="Comic Sans MS" pitchFamily="66" charset="0"/>
              </a:rPr>
              <a:t>LEPIDLA KAUČUKOVÁ</a:t>
            </a:r>
          </a:p>
          <a:p>
            <a:pPr marL="269875" indent="-269875">
              <a:spcBef>
                <a:spcPct val="50000"/>
              </a:spcBef>
            </a:pPr>
            <a:endParaRPr lang="cs-CZ" sz="300">
              <a:solidFill>
                <a:srgbClr val="009900"/>
              </a:solidFill>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roztoková kaučuková lepidla vykazují dobrou adhezi k mnoha materiálům</a:t>
            </a:r>
          </a:p>
          <a:p>
            <a:pPr marL="269875" indent="-269875" algn="just">
              <a:lnSpc>
                <a:spcPct val="120000"/>
              </a:lnSpc>
              <a:buSzPct val="80000"/>
              <a:buFontTx/>
              <a:buBlip>
                <a:blip r:embed="rId2"/>
              </a:buBlip>
            </a:pPr>
            <a:r>
              <a:rPr lang="cs-CZ">
                <a:latin typeface="Comic Sans MS" pitchFamily="66" charset="0"/>
              </a:rPr>
              <a:t>poskytují pružné a odolné spoje</a:t>
            </a:r>
          </a:p>
          <a:p>
            <a:pPr marL="269875" indent="-269875" algn="just">
              <a:lnSpc>
                <a:spcPct val="120000"/>
              </a:lnSpc>
              <a:buSzPct val="80000"/>
              <a:buFontTx/>
              <a:buBlip>
                <a:blip r:embed="rId2"/>
              </a:buBlip>
            </a:pPr>
            <a:r>
              <a:rPr lang="cs-CZ">
                <a:latin typeface="Comic Sans MS" pitchFamily="66" charset="0"/>
              </a:rPr>
              <a:t>bývají nejčastěji jednosložková</a:t>
            </a:r>
          </a:p>
          <a:p>
            <a:pPr marL="269875" indent="-269875">
              <a:spcBef>
                <a:spcPct val="50000"/>
              </a:spcBef>
            </a:pPr>
            <a:endParaRPr lang="cs-CZ" sz="900">
              <a:latin typeface="Comic Sans MS" pitchFamily="66" charset="0"/>
            </a:endParaRPr>
          </a:p>
          <a:p>
            <a:pPr marL="269875" indent="-269875">
              <a:spcBef>
                <a:spcPct val="50000"/>
              </a:spcBef>
            </a:pPr>
            <a:r>
              <a:rPr lang="cs-CZ">
                <a:solidFill>
                  <a:srgbClr val="009900"/>
                </a:solidFill>
                <a:latin typeface="Comic Sans MS" pitchFamily="66" charset="0"/>
              </a:rPr>
              <a:t>LEPIDLA NA BÁZI PŘÍRODNÍHO KAUČUKU</a:t>
            </a:r>
          </a:p>
          <a:p>
            <a:pPr marL="269875" indent="-269875" algn="just">
              <a:lnSpc>
                <a:spcPct val="120000"/>
              </a:lnSpc>
              <a:buSzPct val="80000"/>
              <a:buFontTx/>
              <a:buBlip>
                <a:blip r:embed="rId2"/>
              </a:buBlip>
            </a:pPr>
            <a:r>
              <a:rPr lang="cs-CZ">
                <a:latin typeface="Comic Sans MS" pitchFamily="66" charset="0"/>
              </a:rPr>
              <a:t>roztoky přírodního kaučuku ve směsi aromatických rozpouštědel </a:t>
            </a:r>
          </a:p>
          <a:p>
            <a:pPr marL="269875" indent="-269875" algn="just">
              <a:lnSpc>
                <a:spcPct val="120000"/>
              </a:lnSpc>
              <a:buSzPct val="80000"/>
            </a:pPr>
            <a:r>
              <a:rPr lang="cs-CZ">
                <a:latin typeface="Comic Sans MS" pitchFamily="66" charset="0"/>
              </a:rPr>
              <a:t>	a chlorovaných uhlovodíků s vulkanizačními a modifikačními přísadami, které mají zásadní vliv na pevnost spoje ve smyku</a:t>
            </a:r>
          </a:p>
          <a:p>
            <a:pPr marL="269875" indent="-269875" algn="just">
              <a:lnSpc>
                <a:spcPct val="120000"/>
              </a:lnSpc>
              <a:buSzPct val="80000"/>
              <a:buFontTx/>
              <a:buBlip>
                <a:blip r:embed="rId2"/>
              </a:buBlip>
            </a:pPr>
            <a:r>
              <a:rPr lang="cs-CZ">
                <a:latin typeface="Comic Sans MS" pitchFamily="66" charset="0"/>
              </a:rPr>
              <a:t>k slepování pryže a kůže navzájem nebo v kombinaci s textilem </a:t>
            </a:r>
          </a:p>
        </p:txBody>
      </p:sp>
      <p:sp>
        <p:nvSpPr>
          <p:cNvPr id="21510" name="Rectangle 6"/>
          <p:cNvSpPr>
            <a:spLocks noChangeArrowheads="1"/>
          </p:cNvSpPr>
          <p:nvPr/>
        </p:nvSpPr>
        <p:spPr bwMode="auto">
          <a:xfrm>
            <a:off x="468313" y="115888"/>
            <a:ext cx="8137525" cy="701675"/>
          </a:xfrm>
          <a:prstGeom prst="rect">
            <a:avLst/>
          </a:prstGeom>
          <a:noFill/>
          <a:ln w="9525">
            <a:noFill/>
            <a:miter lim="800000"/>
            <a:headEnd/>
            <a:tailEnd/>
          </a:ln>
          <a:effectLst/>
        </p:spPr>
        <p:txBody>
          <a:bodyPr>
            <a:spAutoFit/>
          </a:bodyPr>
          <a:lstStyle/>
          <a:p>
            <a:r>
              <a:rPr lang="cs-CZ" sz="2000" b="1">
                <a:solidFill>
                  <a:srgbClr val="006600"/>
                </a:solidFill>
                <a:latin typeface="Comic Sans MS" pitchFamily="66" charset="0"/>
              </a:rPr>
              <a:t>A.3.</a:t>
            </a:r>
          </a:p>
          <a:p>
            <a:r>
              <a:rPr lang="cs-CZ" sz="2000" b="1">
                <a:solidFill>
                  <a:srgbClr val="006600"/>
                </a:solidFill>
                <a:latin typeface="Comic Sans MS" pitchFamily="66" charset="0"/>
              </a:rPr>
              <a:t>Lepidla roztoková tuhnoucí odtěkáním organických rozpouštědel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8421688" y="44450"/>
            <a:ext cx="687387"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A.3.</a:t>
            </a:r>
          </a:p>
        </p:txBody>
      </p:sp>
      <p:sp>
        <p:nvSpPr>
          <p:cNvPr id="22534" name="Rectangle 6"/>
          <p:cNvSpPr>
            <a:spLocks noChangeArrowheads="1"/>
          </p:cNvSpPr>
          <p:nvPr/>
        </p:nvSpPr>
        <p:spPr bwMode="auto">
          <a:xfrm>
            <a:off x="395288" y="279400"/>
            <a:ext cx="8424862" cy="6462713"/>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LEPIDLA NA BÁZI NITRILOVÉHO KAUČUKU</a:t>
            </a:r>
          </a:p>
          <a:p>
            <a:pPr marL="269875" indent="-269875" algn="just">
              <a:lnSpc>
                <a:spcPct val="120000"/>
              </a:lnSpc>
              <a:buSzPct val="80000"/>
              <a:buFontTx/>
              <a:buBlip>
                <a:blip r:embed="rId2"/>
              </a:buBlip>
            </a:pPr>
            <a:r>
              <a:rPr lang="cs-CZ">
                <a:latin typeface="Comic Sans MS" pitchFamily="66" charset="0"/>
              </a:rPr>
              <a:t>jako rozpouštědlo obsahují nitrilové kaučuky, estery a ketony</a:t>
            </a:r>
          </a:p>
          <a:p>
            <a:pPr marL="269875" indent="-269875" algn="just">
              <a:lnSpc>
                <a:spcPct val="120000"/>
              </a:lnSpc>
              <a:buSzPct val="80000"/>
              <a:buFontTx/>
              <a:buBlip>
                <a:blip r:embed="rId2"/>
              </a:buBlip>
            </a:pPr>
            <a:r>
              <a:rPr lang="cs-CZ">
                <a:latin typeface="Comic Sans MS" pitchFamily="66" charset="0"/>
              </a:rPr>
              <a:t>často se kombinují s chlorovaným PVC a kopolymerem vinylchlorid – vinylacetát</a:t>
            </a:r>
          </a:p>
          <a:p>
            <a:pPr marL="269875" indent="-269875" algn="just">
              <a:lnSpc>
                <a:spcPct val="120000"/>
              </a:lnSpc>
              <a:buSzPct val="80000"/>
              <a:buFontTx/>
              <a:buBlip>
                <a:blip r:embed="rId2"/>
              </a:buBlip>
            </a:pPr>
            <a:r>
              <a:rPr lang="cs-CZ">
                <a:latin typeface="Comic Sans MS" pitchFamily="66" charset="0"/>
              </a:rPr>
              <a:t>jsou vhodná ke spojování pryže s kovy nebo PVC a pryže navzájem</a:t>
            </a:r>
          </a:p>
          <a:p>
            <a:pPr marL="269875" indent="-269875">
              <a:spcBef>
                <a:spcPct val="50000"/>
              </a:spcBef>
            </a:pPr>
            <a:endParaRPr lang="cs-CZ" sz="300">
              <a:latin typeface="Comic Sans MS" pitchFamily="66" charset="0"/>
            </a:endParaRPr>
          </a:p>
          <a:p>
            <a:pPr marL="269875" indent="-269875">
              <a:spcBef>
                <a:spcPct val="50000"/>
              </a:spcBef>
            </a:pPr>
            <a:r>
              <a:rPr lang="cs-CZ">
                <a:solidFill>
                  <a:srgbClr val="009900"/>
                </a:solidFill>
                <a:latin typeface="Comic Sans MS" pitchFamily="66" charset="0"/>
              </a:rPr>
              <a:t>LEPIDLA NA BÁZI CHLOROPRENOVÉHO KAUČUKU</a:t>
            </a:r>
          </a:p>
          <a:p>
            <a:pPr marL="269875" indent="-269875" algn="just">
              <a:lnSpc>
                <a:spcPct val="120000"/>
              </a:lnSpc>
              <a:buSzPct val="80000"/>
              <a:buFontTx/>
              <a:buBlip>
                <a:blip r:embed="rId2"/>
              </a:buBlip>
            </a:pPr>
            <a:r>
              <a:rPr lang="cs-CZ">
                <a:latin typeface="Comic Sans MS" pitchFamily="66" charset="0"/>
              </a:rPr>
              <a:t>jsou roztoky chloroprenového kaučuku a přísad ve směsi ketonů nebo aromatických a chlorovaných uhlovodíků</a:t>
            </a:r>
          </a:p>
          <a:p>
            <a:pPr marL="269875" indent="-269875" algn="just">
              <a:lnSpc>
                <a:spcPct val="120000"/>
              </a:lnSpc>
              <a:buSzPct val="80000"/>
              <a:buFontTx/>
              <a:buBlip>
                <a:blip r:embed="rId2"/>
              </a:buBlip>
            </a:pPr>
            <a:r>
              <a:rPr lang="cs-CZ">
                <a:latin typeface="Comic Sans MS" pitchFamily="66" charset="0"/>
              </a:rPr>
              <a:t>polychloroprenová lepidla jsou lepidly </a:t>
            </a:r>
            <a:r>
              <a:rPr lang="cs-CZ" b="1">
                <a:latin typeface="Comic Sans MS" pitchFamily="66" charset="0"/>
              </a:rPr>
              <a:t>kontaktní</a:t>
            </a:r>
            <a:r>
              <a:rPr lang="cs-CZ">
                <a:latin typeface="Comic Sans MS" pitchFamily="66" charset="0"/>
              </a:rPr>
              <a:t>mi, to znamená, že lepidlo nanesené vždy na obě spojované plochy se nechá určitou dobu  částečně zaschnout neboli „zavadnout“ a spoj vznikne přiložením lepených ploch k sobě (tj. kontaktem filmů lepidla)</a:t>
            </a:r>
          </a:p>
          <a:p>
            <a:pPr marL="269875" indent="-269875" algn="just">
              <a:lnSpc>
                <a:spcPct val="120000"/>
              </a:lnSpc>
              <a:buSzPct val="80000"/>
              <a:buFontTx/>
              <a:buBlip>
                <a:blip r:embed="rId2"/>
              </a:buBlip>
            </a:pPr>
            <a:r>
              <a:rPr lang="cs-CZ">
                <a:latin typeface="Comic Sans MS" pitchFamily="66" charset="0"/>
              </a:rPr>
              <a:t>výhodou použití lepidel na bázi chloroprenového kaučuku je jejich dobrá adheze k lepeným povrchům </a:t>
            </a:r>
          </a:p>
          <a:p>
            <a:pPr marL="269875" indent="-269875" algn="just">
              <a:lnSpc>
                <a:spcPct val="120000"/>
              </a:lnSpc>
              <a:buSzPct val="80000"/>
              <a:buFontTx/>
              <a:buBlip>
                <a:blip r:embed="rId2"/>
              </a:buBlip>
            </a:pPr>
            <a:r>
              <a:rPr lang="cs-CZ">
                <a:latin typeface="Comic Sans MS" pitchFamily="66" charset="0"/>
              </a:rPr>
              <a:t>takto lepené spoje jsou vodovzdorné, pružné a vysoce pevné </a:t>
            </a:r>
          </a:p>
          <a:p>
            <a:pPr marL="269875" indent="-269875" algn="just">
              <a:lnSpc>
                <a:spcPct val="120000"/>
              </a:lnSpc>
              <a:buSzPct val="80000"/>
              <a:buFontTx/>
              <a:buBlip>
                <a:blip r:embed="rId2"/>
              </a:buBlip>
            </a:pPr>
            <a:r>
              <a:rPr lang="cs-CZ">
                <a:latin typeface="Comic Sans MS" pitchFamily="66" charset="0"/>
              </a:rPr>
              <a:t>vhodná k lepení pryže, textilu a kůže navzájem a také k nalepování těchto materiálů na kovy, dřevo, sklo, používají se především v obuvnictví </a:t>
            </a:r>
          </a:p>
          <a:p>
            <a:pPr marL="269875" indent="-269875" algn="just">
              <a:lnSpc>
                <a:spcPct val="120000"/>
              </a:lnSpc>
              <a:buSzPct val="80000"/>
              <a:buFontTx/>
              <a:buBlip>
                <a:blip r:embed="rId2"/>
              </a:buBlip>
            </a:pPr>
            <a:r>
              <a:rPr lang="cs-CZ">
                <a:latin typeface="Comic Sans MS" pitchFamily="66" charset="0"/>
              </a:rPr>
              <a:t>komerčně jsou polychloroprenová lepidla známá pod názvem </a:t>
            </a:r>
            <a:r>
              <a:rPr lang="cs-CZ" i="1">
                <a:latin typeface="Comic Sans MS" pitchFamily="66" charset="0"/>
              </a:rPr>
              <a:t>Chemoprén</a:t>
            </a:r>
            <a:r>
              <a:rPr lang="cs-CZ">
                <a:latin typeface="Comic Sans MS" pitchFamily="66" charset="0"/>
              </a:rPr>
              <a:t> či </a:t>
            </a:r>
            <a:r>
              <a:rPr lang="cs-CZ" i="1">
                <a:latin typeface="Comic Sans MS" pitchFamily="66" charset="0"/>
              </a:rPr>
              <a:t>Alkaprén</a:t>
            </a:r>
            <a:endParaRPr lang="cs-CZ">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6"/>
          <p:cNvSpPr>
            <a:spLocks noChangeArrowheads="1"/>
          </p:cNvSpPr>
          <p:nvPr/>
        </p:nvSpPr>
        <p:spPr bwMode="auto">
          <a:xfrm>
            <a:off x="322263" y="601663"/>
            <a:ext cx="8713787" cy="5564187"/>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LEPIDLA ZE SLOUČENIN CELULÓZY</a:t>
            </a:r>
          </a:p>
          <a:p>
            <a:pPr marL="269875" indent="-269875" algn="just">
              <a:lnSpc>
                <a:spcPct val="120000"/>
              </a:lnSpc>
              <a:buSzPct val="80000"/>
              <a:buFontTx/>
              <a:buBlip>
                <a:blip r:embed="rId2"/>
              </a:buBlip>
            </a:pPr>
            <a:r>
              <a:rPr lang="cs-CZ">
                <a:latin typeface="Comic Sans MS" pitchFamily="66" charset="0"/>
              </a:rPr>
              <a:t>lepidla acetátcelulózová a acetobutyrátcelulózová</a:t>
            </a:r>
          </a:p>
          <a:p>
            <a:pPr marL="269875" indent="-269875" algn="just">
              <a:lnSpc>
                <a:spcPct val="120000"/>
              </a:lnSpc>
              <a:buSzPct val="80000"/>
              <a:buFontTx/>
              <a:buBlip>
                <a:blip r:embed="rId2"/>
              </a:buBlip>
            </a:pPr>
            <a:r>
              <a:rPr lang="cs-CZ">
                <a:latin typeface="Comic Sans MS" pitchFamily="66" charset="0"/>
              </a:rPr>
              <a:t>zejména pro spojování fólií z acetátu a acetobutyrátu celulózy a celuloidu</a:t>
            </a:r>
          </a:p>
          <a:p>
            <a:pPr marL="269875" indent="-269875">
              <a:spcBef>
                <a:spcPct val="50000"/>
              </a:spcBef>
            </a:pPr>
            <a:endParaRPr lang="cs-CZ" sz="900">
              <a:latin typeface="Comic Sans MS" pitchFamily="66" charset="0"/>
            </a:endParaRPr>
          </a:p>
          <a:p>
            <a:pPr marL="269875" indent="-269875">
              <a:spcBef>
                <a:spcPct val="50000"/>
              </a:spcBef>
            </a:pPr>
            <a:r>
              <a:rPr lang="cs-CZ">
                <a:solidFill>
                  <a:srgbClr val="009900"/>
                </a:solidFill>
                <a:latin typeface="Comic Sans MS" pitchFamily="66" charset="0"/>
              </a:rPr>
              <a:t>LEPIDLA NITRÁTCELULÓZOVÁ</a:t>
            </a:r>
          </a:p>
          <a:p>
            <a:pPr marL="269875" indent="-269875" algn="just">
              <a:lnSpc>
                <a:spcPct val="120000"/>
              </a:lnSpc>
              <a:buSzPct val="80000"/>
              <a:buFontTx/>
              <a:buBlip>
                <a:blip r:embed="rId2"/>
              </a:buBlip>
            </a:pPr>
            <a:r>
              <a:rPr lang="cs-CZ">
                <a:latin typeface="Comic Sans MS" pitchFamily="66" charset="0"/>
              </a:rPr>
              <a:t>nanáší se na obě slepované plochy</a:t>
            </a:r>
          </a:p>
          <a:p>
            <a:pPr marL="269875" indent="-269875" algn="just">
              <a:lnSpc>
                <a:spcPct val="120000"/>
              </a:lnSpc>
              <a:buSzPct val="80000"/>
              <a:buFontTx/>
              <a:buBlip>
                <a:blip r:embed="rId2"/>
              </a:buBlip>
            </a:pPr>
            <a:r>
              <a:rPr lang="cs-CZ">
                <a:latin typeface="Comic Sans MS" pitchFamily="66" charset="0"/>
              </a:rPr>
              <a:t>rozpouštědlem obsaženým v tomto druhu lepidel je aceton a ethylacetát </a:t>
            </a:r>
          </a:p>
          <a:p>
            <a:pPr marL="269875" indent="-269875" algn="just">
              <a:lnSpc>
                <a:spcPct val="120000"/>
              </a:lnSpc>
              <a:buSzPct val="80000"/>
              <a:buFontTx/>
              <a:buBlip>
                <a:blip r:embed="rId2"/>
              </a:buBlip>
            </a:pPr>
            <a:r>
              <a:rPr lang="cs-CZ">
                <a:latin typeface="Comic Sans MS" pitchFamily="66" charset="0"/>
              </a:rPr>
              <a:t>spoje dobře odolávají vodě, alkáliím a kyselinám</a:t>
            </a:r>
          </a:p>
          <a:p>
            <a:pPr marL="269875" indent="-269875" algn="just">
              <a:lnSpc>
                <a:spcPct val="120000"/>
              </a:lnSpc>
              <a:buSzPct val="80000"/>
              <a:buFontTx/>
              <a:buBlip>
                <a:blip r:embed="rId2"/>
              </a:buBlip>
            </a:pPr>
            <a:r>
              <a:rPr lang="cs-CZ">
                <a:latin typeface="Comic Sans MS" pitchFamily="66" charset="0"/>
              </a:rPr>
              <a:t>především k lepení papíru, kůže, textilu, celuloidu a dřeva </a:t>
            </a:r>
          </a:p>
          <a:p>
            <a:pPr marL="269875" indent="-269875">
              <a:spcBef>
                <a:spcPct val="50000"/>
              </a:spcBef>
            </a:pPr>
            <a:endParaRPr lang="cs-CZ" sz="900">
              <a:latin typeface="Comic Sans MS" pitchFamily="66" charset="0"/>
            </a:endParaRPr>
          </a:p>
          <a:p>
            <a:pPr marL="269875" indent="-269875">
              <a:spcBef>
                <a:spcPct val="50000"/>
              </a:spcBef>
            </a:pPr>
            <a:r>
              <a:rPr lang="cs-CZ">
                <a:solidFill>
                  <a:srgbClr val="009900"/>
                </a:solidFill>
                <a:latin typeface="Comic Sans MS" pitchFamily="66" charset="0"/>
              </a:rPr>
              <a:t>LEPIDLA POLYAKRYLÁTOVÁ A POLYMETHAKRYLÁTOVÁ</a:t>
            </a:r>
          </a:p>
          <a:p>
            <a:pPr marL="269875" indent="-269875" algn="just">
              <a:lnSpc>
                <a:spcPct val="120000"/>
              </a:lnSpc>
              <a:buSzPct val="80000"/>
              <a:buFontTx/>
              <a:buBlip>
                <a:blip r:embed="rId2"/>
              </a:buBlip>
            </a:pPr>
            <a:r>
              <a:rPr lang="cs-CZ">
                <a:latin typeface="Comic Sans MS" pitchFamily="66" charset="0"/>
              </a:rPr>
              <a:t>vyráběna z roztokových polymerů esterů kyseliny akrylové a methakrylové</a:t>
            </a:r>
          </a:p>
          <a:p>
            <a:pPr marL="269875" indent="-269875" algn="just">
              <a:lnSpc>
                <a:spcPct val="120000"/>
              </a:lnSpc>
              <a:buSzPct val="80000"/>
              <a:buFontTx/>
              <a:buBlip>
                <a:blip r:embed="rId2"/>
              </a:buBlip>
            </a:pPr>
            <a:r>
              <a:rPr lang="cs-CZ">
                <a:latin typeface="Comic Sans MS" pitchFamily="66" charset="0"/>
              </a:rPr>
              <a:t>lepidlo se nanáší na obě slepované plochy a nechá se částečně zaschnout, pak se plochy k sobě přiloží a zatíží se mírným tlakem po dobu nejméně 12 hodin </a:t>
            </a:r>
          </a:p>
          <a:p>
            <a:pPr marL="269875" indent="-269875" algn="just">
              <a:lnSpc>
                <a:spcPct val="120000"/>
              </a:lnSpc>
              <a:buSzPct val="80000"/>
              <a:buFontTx/>
              <a:buBlip>
                <a:blip r:embed="rId2"/>
              </a:buBlip>
            </a:pPr>
            <a:r>
              <a:rPr lang="cs-CZ">
                <a:latin typeface="Comic Sans MS" pitchFamily="66" charset="0"/>
              </a:rPr>
              <a:t>zpravidla širší použití – lepení papíru, lepenky, koženky, kůže navzájem i na kovy, sklo a porcelán, slepování organického skla, styrenových plastů, slepování skla s pórovitými materiály</a:t>
            </a:r>
          </a:p>
        </p:txBody>
      </p:sp>
      <p:sp>
        <p:nvSpPr>
          <p:cNvPr id="23559" name="Rectangle 7"/>
          <p:cNvSpPr>
            <a:spLocks noChangeArrowheads="1"/>
          </p:cNvSpPr>
          <p:nvPr/>
        </p:nvSpPr>
        <p:spPr bwMode="auto">
          <a:xfrm>
            <a:off x="8421688" y="44450"/>
            <a:ext cx="687387"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A.3.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ChangeArrowheads="1"/>
          </p:cNvSpPr>
          <p:nvPr/>
        </p:nvSpPr>
        <p:spPr bwMode="auto">
          <a:xfrm>
            <a:off x="250825" y="720725"/>
            <a:ext cx="8642350" cy="3500438"/>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LEPIDLA POLYAMIDOVÁ</a:t>
            </a:r>
          </a:p>
          <a:p>
            <a:pPr marL="269875" indent="-269875" algn="just">
              <a:lnSpc>
                <a:spcPct val="120000"/>
              </a:lnSpc>
              <a:buSzPct val="80000"/>
              <a:buFontTx/>
              <a:buBlip>
                <a:blip r:embed="rId2"/>
              </a:buBlip>
            </a:pPr>
            <a:r>
              <a:rPr lang="cs-CZ">
                <a:latin typeface="Comic Sans MS" pitchFamily="66" charset="0"/>
              </a:rPr>
              <a:t>postup při slepování je u nich stejný jako u předchozí skupiny, ale zatížení by mělo trvat po dobu 16 hodin</a:t>
            </a:r>
          </a:p>
          <a:p>
            <a:pPr marL="269875" indent="-269875" algn="just">
              <a:lnSpc>
                <a:spcPct val="120000"/>
              </a:lnSpc>
              <a:buSzPct val="80000"/>
              <a:buFontTx/>
              <a:buBlip>
                <a:blip r:embed="rId2"/>
              </a:buBlip>
            </a:pPr>
            <a:r>
              <a:rPr lang="cs-CZ">
                <a:latin typeface="Comic Sans MS" pitchFamily="66" charset="0"/>
              </a:rPr>
              <a:t>lepení polyamidových výrobků navzájem nebo v kombinaci s textilem, kůží, dřevem aj.</a:t>
            </a:r>
          </a:p>
          <a:p>
            <a:pPr marL="269875" indent="-269875">
              <a:spcBef>
                <a:spcPct val="50000"/>
              </a:spcBef>
            </a:pPr>
            <a:endParaRPr lang="cs-CZ" sz="900">
              <a:latin typeface="Comic Sans MS" pitchFamily="66" charset="0"/>
            </a:endParaRPr>
          </a:p>
          <a:p>
            <a:pPr marL="269875" indent="-269875">
              <a:spcBef>
                <a:spcPct val="50000"/>
              </a:spcBef>
            </a:pPr>
            <a:r>
              <a:rPr lang="cs-CZ">
                <a:solidFill>
                  <a:srgbClr val="009900"/>
                </a:solidFill>
                <a:latin typeface="Comic Sans MS" pitchFamily="66" charset="0"/>
              </a:rPr>
              <a:t>LEPIDLA POLYSTYRENOVÁ</a:t>
            </a:r>
          </a:p>
          <a:p>
            <a:pPr marL="269875" indent="-269875" algn="just">
              <a:lnSpc>
                <a:spcPct val="120000"/>
              </a:lnSpc>
              <a:buSzPct val="80000"/>
              <a:buFontTx/>
              <a:buBlip>
                <a:blip r:embed="rId2"/>
              </a:buBlip>
            </a:pPr>
            <a:r>
              <a:rPr lang="cs-CZ">
                <a:latin typeface="Comic Sans MS" pitchFamily="66" charset="0"/>
              </a:rPr>
              <a:t>jsou to roztoky polystyrenu nebo kopolymerů styrenu v toluenu, acetonu aj. se změkčujícími a adhezními přísadami</a:t>
            </a:r>
          </a:p>
          <a:p>
            <a:pPr marL="269875" indent="-269875" algn="just">
              <a:lnSpc>
                <a:spcPct val="120000"/>
              </a:lnSpc>
              <a:buSzPct val="80000"/>
              <a:buFontTx/>
              <a:buBlip>
                <a:blip r:embed="rId2"/>
              </a:buBlip>
            </a:pPr>
            <a:r>
              <a:rPr lang="cs-CZ">
                <a:latin typeface="Comic Sans MS" pitchFamily="66" charset="0"/>
              </a:rPr>
              <a:t>lepení výrobků z polystyrenu</a:t>
            </a:r>
          </a:p>
          <a:p>
            <a:pPr marL="269875" indent="-269875">
              <a:spcBef>
                <a:spcPct val="50000"/>
              </a:spcBef>
            </a:pPr>
            <a:endParaRPr lang="cs-CZ" sz="900">
              <a:latin typeface="Comic Sans MS" pitchFamily="66" charset="0"/>
            </a:endParaRPr>
          </a:p>
        </p:txBody>
      </p:sp>
      <p:sp>
        <p:nvSpPr>
          <p:cNvPr id="24582" name="Rectangle 6"/>
          <p:cNvSpPr>
            <a:spLocks noChangeArrowheads="1"/>
          </p:cNvSpPr>
          <p:nvPr/>
        </p:nvSpPr>
        <p:spPr bwMode="auto">
          <a:xfrm>
            <a:off x="8421688" y="44450"/>
            <a:ext cx="687387"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A.3.</a:t>
            </a:r>
          </a:p>
        </p:txBody>
      </p:sp>
      <p:sp>
        <p:nvSpPr>
          <p:cNvPr id="24584" name="AutoShape 8" descr="2Q=="/>
          <p:cNvSpPr>
            <a:spLocks noChangeAspect="1" noChangeArrowheads="1"/>
          </p:cNvSpPr>
          <p:nvPr/>
        </p:nvSpPr>
        <p:spPr bwMode="auto">
          <a:xfrm>
            <a:off x="3500438" y="2357438"/>
            <a:ext cx="2143125" cy="2143125"/>
          </a:xfrm>
          <a:prstGeom prst="rect">
            <a:avLst/>
          </a:prstGeom>
          <a:noFill/>
        </p:spPr>
        <p:txBody>
          <a:bodyPr/>
          <a:lstStyle/>
          <a:p>
            <a:endParaRPr lang="cs-CZ"/>
          </a:p>
        </p:txBody>
      </p:sp>
      <p:sp>
        <p:nvSpPr>
          <p:cNvPr id="24586" name="AutoShape 10" descr="2Q=="/>
          <p:cNvSpPr>
            <a:spLocks noChangeAspect="1" noChangeArrowheads="1"/>
          </p:cNvSpPr>
          <p:nvPr/>
        </p:nvSpPr>
        <p:spPr bwMode="auto">
          <a:xfrm>
            <a:off x="3500438" y="2357438"/>
            <a:ext cx="2143125" cy="2143125"/>
          </a:xfrm>
          <a:prstGeom prst="rect">
            <a:avLst/>
          </a:prstGeom>
          <a:noFill/>
        </p:spPr>
        <p:txBody>
          <a:bodyPr/>
          <a:lstStyle/>
          <a:p>
            <a:endParaRPr lang="cs-CZ"/>
          </a:p>
        </p:txBody>
      </p:sp>
      <p:pic>
        <p:nvPicPr>
          <p:cNvPr id="24588" name="Picture 12" descr="distyk-lepidlo-na-polystyren"/>
          <p:cNvPicPr>
            <a:picLocks noChangeAspect="1" noChangeArrowheads="1"/>
          </p:cNvPicPr>
          <p:nvPr/>
        </p:nvPicPr>
        <p:blipFill>
          <a:blip r:embed="rId3" cstate="print"/>
          <a:srcRect/>
          <a:stretch>
            <a:fillRect/>
          </a:stretch>
        </p:blipFill>
        <p:spPr bwMode="auto">
          <a:xfrm>
            <a:off x="3492500" y="4265613"/>
            <a:ext cx="2303463" cy="2303462"/>
          </a:xfrm>
          <a:prstGeom prst="rect">
            <a:avLst/>
          </a:prstGeom>
          <a:noFill/>
        </p:spPr>
      </p:pic>
      <p:pic>
        <p:nvPicPr>
          <p:cNvPr id="24590" name="Picture 14" descr="lepidlo-na-polystyren-v-tube"/>
          <p:cNvPicPr>
            <a:picLocks noChangeAspect="1" noChangeArrowheads="1"/>
          </p:cNvPicPr>
          <p:nvPr/>
        </p:nvPicPr>
        <p:blipFill>
          <a:blip r:embed="rId4" cstate="print"/>
          <a:srcRect/>
          <a:stretch>
            <a:fillRect/>
          </a:stretch>
        </p:blipFill>
        <p:spPr bwMode="auto">
          <a:xfrm>
            <a:off x="6372225" y="3500438"/>
            <a:ext cx="1300163" cy="309562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395288" y="550863"/>
            <a:ext cx="8353425" cy="5332412"/>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LEPIDLA POLYVINYLACETÁTOVÁ</a:t>
            </a:r>
          </a:p>
          <a:p>
            <a:pPr marL="269875" indent="-269875" algn="just">
              <a:lnSpc>
                <a:spcPct val="120000"/>
              </a:lnSpc>
              <a:buSzPct val="80000"/>
              <a:buFontTx/>
              <a:buBlip>
                <a:blip r:embed="rId2"/>
              </a:buBlip>
            </a:pPr>
            <a:r>
              <a:rPr lang="cs-CZ">
                <a:latin typeface="Comic Sans MS" pitchFamily="66" charset="0"/>
              </a:rPr>
              <a:t>polyvinylacetát rozpuštěný v některém z organických rozpouštědel</a:t>
            </a:r>
          </a:p>
          <a:p>
            <a:pPr marL="269875" indent="-269875" algn="just">
              <a:lnSpc>
                <a:spcPct val="120000"/>
              </a:lnSpc>
              <a:buSzPct val="80000"/>
              <a:buFontTx/>
              <a:buBlip>
                <a:blip r:embed="rId2"/>
              </a:buBlip>
            </a:pPr>
            <a:r>
              <a:rPr lang="cs-CZ">
                <a:latin typeface="Comic Sans MS" pitchFamily="66" charset="0"/>
              </a:rPr>
              <a:t>nevýhodou je pouze krátkodobá odolnost proti vodě a neodolnost proti působení kyselin a alkálií a také dlouhá doba potřebná k zavadnutí lepidla před spojením ploch</a:t>
            </a:r>
          </a:p>
          <a:p>
            <a:pPr marL="269875" indent="-269875" algn="just">
              <a:lnSpc>
                <a:spcPct val="120000"/>
              </a:lnSpc>
              <a:buSzPct val="80000"/>
              <a:buFontTx/>
              <a:buBlip>
                <a:blip r:embed="rId2"/>
              </a:buBlip>
            </a:pPr>
            <a:r>
              <a:rPr lang="cs-CZ">
                <a:latin typeface="Comic Sans MS" pitchFamily="66" charset="0"/>
              </a:rPr>
              <a:t>používají se k lepení výrobků z derivátů celulózy navzájem, nebo v kombinaci s papírem, lepenkou, dřevem apod. Lze je ale také použít pro ke spojování skla, keramiky, a kovů se dřevem, papírem a plasty. Některé typy těchto lepidel nacházejí použití v obuvnické a brašnářské výrobě.</a:t>
            </a:r>
          </a:p>
          <a:p>
            <a:pPr marL="269875" indent="-269875">
              <a:spcBef>
                <a:spcPct val="50000"/>
              </a:spcBef>
            </a:pPr>
            <a:endParaRPr lang="cs-CZ" sz="900">
              <a:latin typeface="Comic Sans MS" pitchFamily="66" charset="0"/>
            </a:endParaRPr>
          </a:p>
          <a:p>
            <a:pPr marL="269875" indent="-269875">
              <a:lnSpc>
                <a:spcPct val="120000"/>
              </a:lnSpc>
              <a:spcBef>
                <a:spcPct val="50000"/>
              </a:spcBef>
            </a:pPr>
            <a:r>
              <a:rPr lang="cs-CZ">
                <a:solidFill>
                  <a:srgbClr val="009900"/>
                </a:solidFill>
                <a:latin typeface="Comic Sans MS" pitchFamily="66" charset="0"/>
              </a:rPr>
              <a:t>LEPIDLA NA BÁZI POLYVINYLCHLORIDU (PVC) A CHLOROVANÉHO PVC</a:t>
            </a:r>
          </a:p>
          <a:p>
            <a:pPr marL="269875" indent="-269875" algn="just">
              <a:lnSpc>
                <a:spcPct val="120000"/>
              </a:lnSpc>
              <a:buSzPct val="80000"/>
              <a:buFontTx/>
              <a:buBlip>
                <a:blip r:embed="rId2"/>
              </a:buBlip>
            </a:pPr>
            <a:r>
              <a:rPr lang="cs-CZ">
                <a:latin typeface="Comic Sans MS" pitchFamily="66" charset="0"/>
              </a:rPr>
              <a:t>rozpouštědlem vhodným k získání tohoto typu lepidel je pouze tetrahydrofuran či methylcyklohexanon</a:t>
            </a:r>
          </a:p>
          <a:p>
            <a:pPr marL="269875" indent="-269875" algn="just">
              <a:lnSpc>
                <a:spcPct val="120000"/>
              </a:lnSpc>
              <a:buSzPct val="80000"/>
              <a:buFontTx/>
              <a:buBlip>
                <a:blip r:embed="rId2"/>
              </a:buBlip>
            </a:pPr>
            <a:r>
              <a:rPr lang="cs-CZ">
                <a:latin typeface="Comic Sans MS" pitchFamily="66" charset="0"/>
              </a:rPr>
              <a:t>lepidla se nanášejí na obě lepené plochy, které se hned spojí a zatíží mírným tlakem na 5 až 10 hodin. </a:t>
            </a:r>
          </a:p>
          <a:p>
            <a:pPr marL="269875" indent="-269875" algn="just">
              <a:lnSpc>
                <a:spcPct val="120000"/>
              </a:lnSpc>
              <a:buSzPct val="80000"/>
              <a:buFontTx/>
              <a:buBlip>
                <a:blip r:embed="rId2"/>
              </a:buBlip>
            </a:pPr>
            <a:r>
              <a:rPr lang="cs-CZ">
                <a:latin typeface="Comic Sans MS" pitchFamily="66" charset="0"/>
              </a:rPr>
              <a:t>používají se k lepení výrobků z PVC na dřevo, kovy a beton </a:t>
            </a:r>
          </a:p>
        </p:txBody>
      </p:sp>
      <p:sp>
        <p:nvSpPr>
          <p:cNvPr id="25606" name="Rectangle 6"/>
          <p:cNvSpPr>
            <a:spLocks noChangeArrowheads="1"/>
          </p:cNvSpPr>
          <p:nvPr/>
        </p:nvSpPr>
        <p:spPr bwMode="auto">
          <a:xfrm>
            <a:off x="8421688" y="44450"/>
            <a:ext cx="687387"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A.3.</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ChangeArrowheads="1"/>
          </p:cNvSpPr>
          <p:nvPr/>
        </p:nvSpPr>
        <p:spPr bwMode="auto">
          <a:xfrm>
            <a:off x="246063" y="90488"/>
            <a:ext cx="3030537" cy="530225"/>
          </a:xfrm>
          <a:prstGeom prst="rect">
            <a:avLst/>
          </a:prstGeom>
          <a:noFill/>
          <a:ln w="9525">
            <a:noFill/>
            <a:miter lim="800000"/>
            <a:headEnd/>
            <a:tailEnd/>
          </a:ln>
          <a:effectLst/>
        </p:spPr>
        <p:txBody>
          <a:bodyPr wrap="none">
            <a:spAutoFit/>
          </a:bodyPr>
          <a:lstStyle/>
          <a:p>
            <a:pPr marL="342900" indent="-342900">
              <a:lnSpc>
                <a:spcPct val="120000"/>
              </a:lnSpc>
            </a:pPr>
            <a:r>
              <a:rPr lang="cs-CZ" sz="2400" b="1">
                <a:solidFill>
                  <a:srgbClr val="FB680D"/>
                </a:solidFill>
                <a:latin typeface="Comic Sans MS" pitchFamily="66" charset="0"/>
                <a:cs typeface="Times New Roman" pitchFamily="18" charset="0"/>
              </a:rPr>
              <a:t>B. Reaktivní lepidla</a:t>
            </a:r>
            <a:endParaRPr lang="cs-CZ" sz="2400" b="1">
              <a:solidFill>
                <a:srgbClr val="FB680D"/>
              </a:solidFill>
              <a:latin typeface="Comic Sans MS" pitchFamily="66" charset="0"/>
            </a:endParaRPr>
          </a:p>
        </p:txBody>
      </p:sp>
      <p:sp>
        <p:nvSpPr>
          <p:cNvPr id="26629" name="Rectangle 5"/>
          <p:cNvSpPr>
            <a:spLocks noChangeArrowheads="1"/>
          </p:cNvSpPr>
          <p:nvPr/>
        </p:nvSpPr>
        <p:spPr bwMode="auto">
          <a:xfrm>
            <a:off x="250825" y="901700"/>
            <a:ext cx="8280400" cy="5381625"/>
          </a:xfrm>
          <a:prstGeom prst="rect">
            <a:avLst/>
          </a:prstGeom>
          <a:noFill/>
          <a:ln w="9525">
            <a:noFill/>
            <a:miter lim="800000"/>
            <a:headEnd/>
            <a:tailEnd/>
          </a:ln>
          <a:effectLst/>
        </p:spPr>
        <p:txBody>
          <a:bodyPr anchor="ctr">
            <a:spAutoFit/>
          </a:bodyPr>
          <a:lstStyle/>
          <a:p>
            <a:pPr marL="269875" indent="-269875" algn="just">
              <a:lnSpc>
                <a:spcPct val="120000"/>
              </a:lnSpc>
              <a:buSzPct val="80000"/>
              <a:buFontTx/>
              <a:buBlip>
                <a:blip r:embed="rId2"/>
              </a:buBlip>
            </a:pPr>
            <a:r>
              <a:rPr lang="cs-CZ" sz="1700">
                <a:latin typeface="Comic Sans MS" pitchFamily="66" charset="0"/>
              </a:rPr>
              <a:t>reaktivní lepidla tuhnou vlivem chemických reakcí, jež probíhají během vytvrzování</a:t>
            </a:r>
          </a:p>
          <a:p>
            <a:pPr marL="269875" indent="-269875" algn="just">
              <a:lnSpc>
                <a:spcPct val="120000"/>
              </a:lnSpc>
              <a:buSzPct val="80000"/>
              <a:buFontTx/>
              <a:buBlip>
                <a:blip r:embed="rId2"/>
              </a:buBlip>
            </a:pPr>
            <a:r>
              <a:rPr lang="cs-CZ" sz="1700">
                <a:latin typeface="Comic Sans MS" pitchFamily="66" charset="0"/>
              </a:rPr>
              <a:t>podle úpravy, v jaké jsou k dispozici na trhu, rozlišujeme lepidla jednosložková a vícesložková</a:t>
            </a:r>
          </a:p>
          <a:p>
            <a:pPr marL="269875" indent="-269875" algn="just">
              <a:lnSpc>
                <a:spcPct val="120000"/>
              </a:lnSpc>
              <a:buSzPct val="80000"/>
              <a:buFontTx/>
              <a:buBlip>
                <a:blip r:embed="rId2"/>
              </a:buBlip>
            </a:pPr>
            <a:r>
              <a:rPr lang="cs-CZ" sz="1700">
                <a:latin typeface="Comic Sans MS" pitchFamily="66" charset="0"/>
              </a:rPr>
              <a:t>z vícesložkových lepidel jsou používaná nejčastěji lepidla dvousložková, </a:t>
            </a:r>
          </a:p>
          <a:p>
            <a:pPr marL="269875" indent="-269875" algn="just">
              <a:lnSpc>
                <a:spcPct val="120000"/>
              </a:lnSpc>
              <a:buSzPct val="80000"/>
            </a:pPr>
            <a:r>
              <a:rPr lang="cs-CZ" sz="1700">
                <a:latin typeface="Comic Sans MS" pitchFamily="66" charset="0"/>
              </a:rPr>
              <a:t>	u kterých je jednou složkou tvrdidlo a druhou plnidlo</a:t>
            </a:r>
          </a:p>
          <a:p>
            <a:pPr marL="269875" indent="-269875" algn="just">
              <a:lnSpc>
                <a:spcPct val="120000"/>
              </a:lnSpc>
              <a:buSzPct val="80000"/>
              <a:buFontTx/>
              <a:buBlip>
                <a:blip r:embed="rId2"/>
              </a:buBlip>
            </a:pPr>
            <a:r>
              <a:rPr lang="cs-CZ" sz="1700">
                <a:latin typeface="Comic Sans MS" pitchFamily="66" charset="0"/>
              </a:rPr>
              <a:t>jednosložková reaktivní lepidla jsou vytvrzována chemickou reakcí vyvolanou vnějšími vlivy (teplotou, vzdušnou vlhkostí, stykem s kovy, UV zářením apod.)</a:t>
            </a:r>
          </a:p>
          <a:p>
            <a:pPr marL="269875" indent="-269875" algn="just">
              <a:lnSpc>
                <a:spcPct val="120000"/>
              </a:lnSpc>
              <a:buSzPct val="80000"/>
              <a:buFontTx/>
              <a:buBlip>
                <a:blip r:embed="rId2"/>
              </a:buBlip>
            </a:pPr>
            <a:r>
              <a:rPr lang="cs-CZ" sz="1700">
                <a:latin typeface="Comic Sans MS" pitchFamily="66" charset="0"/>
              </a:rPr>
              <a:t>u reaktivních  vícesložkových lepidel je nutné smísit jednotlivé složky lepidla těsně před použitím</a:t>
            </a:r>
          </a:p>
          <a:p>
            <a:pPr marL="269875" indent="-269875" algn="just">
              <a:lnSpc>
                <a:spcPct val="120000"/>
              </a:lnSpc>
              <a:buSzPct val="80000"/>
              <a:buFontTx/>
              <a:buBlip>
                <a:blip r:embed="rId2"/>
              </a:buBlip>
            </a:pPr>
            <a:r>
              <a:rPr lang="cs-CZ" sz="1700">
                <a:latin typeface="Comic Sans MS" pitchFamily="66" charset="0"/>
              </a:rPr>
              <a:t>spoj je velmi pevný</a:t>
            </a:r>
          </a:p>
          <a:p>
            <a:pPr marL="269875" indent="-269875" algn="just">
              <a:lnSpc>
                <a:spcPct val="120000"/>
              </a:lnSpc>
              <a:buSzPct val="80000"/>
              <a:buFontTx/>
              <a:buBlip>
                <a:blip r:embed="rId2"/>
              </a:buBlip>
            </a:pPr>
            <a:r>
              <a:rPr lang="cs-CZ" sz="1700">
                <a:latin typeface="Comic Sans MS" pitchFamily="66" charset="0"/>
              </a:rPr>
              <a:t>reaktivní lepidla se používají tehdy, když je nevhodné použít roztoková </a:t>
            </a:r>
          </a:p>
          <a:p>
            <a:pPr marL="269875" indent="-269875" algn="just">
              <a:lnSpc>
                <a:spcPct val="120000"/>
              </a:lnSpc>
              <a:buSzPct val="80000"/>
            </a:pPr>
            <a:r>
              <a:rPr lang="cs-CZ" sz="1700">
                <a:latin typeface="Comic Sans MS" pitchFamily="66" charset="0"/>
              </a:rPr>
              <a:t>	a disperzní lepidla</a:t>
            </a:r>
          </a:p>
          <a:p>
            <a:pPr marL="269875" indent="-269875" algn="just">
              <a:lnSpc>
                <a:spcPct val="120000"/>
              </a:lnSpc>
              <a:buSzPct val="80000"/>
              <a:buFontTx/>
              <a:buBlip>
                <a:blip r:embed="rId2"/>
              </a:buBlip>
            </a:pPr>
            <a:r>
              <a:rPr lang="cs-CZ" sz="1700">
                <a:latin typeface="Comic Sans MS" pitchFamily="66" charset="0"/>
              </a:rPr>
              <a:t>je vhodné použít k lepení předmětů, u kterých budou spoje zatěžovány vlastní hmotností lepeného předmětu - lepení těžší keramiky a kovů</a:t>
            </a:r>
          </a:p>
          <a:p>
            <a:pPr marL="269875" indent="-269875" algn="just">
              <a:lnSpc>
                <a:spcPct val="120000"/>
              </a:lnSpc>
              <a:buSzPct val="80000"/>
              <a:buFontTx/>
              <a:buBlip>
                <a:blip r:embed="rId2"/>
              </a:buBlip>
            </a:pPr>
            <a:r>
              <a:rPr lang="cs-CZ" sz="1700">
                <a:latin typeface="Comic Sans MS" pitchFamily="66" charset="0"/>
              </a:rPr>
              <a:t>spoje provedené reaktivními lepidly se obecně vyznačují dobrou tepelnou odolností a také odolností vůči vodě a rozpouštědlům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p:cNvSpPr>
            <a:spLocks noChangeArrowheads="1"/>
          </p:cNvSpPr>
          <p:nvPr/>
        </p:nvSpPr>
        <p:spPr bwMode="auto">
          <a:xfrm>
            <a:off x="827088" y="692150"/>
            <a:ext cx="7561262" cy="3609975"/>
          </a:xfrm>
          <a:prstGeom prst="rect">
            <a:avLst/>
          </a:prstGeom>
          <a:noFill/>
          <a:ln w="9525">
            <a:noFill/>
            <a:miter lim="800000"/>
            <a:headEnd/>
            <a:tailEnd/>
          </a:ln>
          <a:effectLst/>
        </p:spPr>
        <p:txBody>
          <a:bodyPr>
            <a:spAutoFit/>
          </a:bodyPr>
          <a:lstStyle/>
          <a:p>
            <a:pPr>
              <a:spcBef>
                <a:spcPct val="50000"/>
              </a:spcBef>
            </a:pPr>
            <a:r>
              <a:rPr lang="cs-CZ">
                <a:latin typeface="Comic Sans MS" pitchFamily="66" charset="0"/>
              </a:rPr>
              <a:t>Reaktivní lepidla lze rozdělit na:</a:t>
            </a:r>
          </a:p>
          <a:p>
            <a:pPr>
              <a:spcBef>
                <a:spcPct val="50000"/>
              </a:spcBef>
            </a:pPr>
            <a:endParaRPr lang="cs-CZ" sz="2000">
              <a:latin typeface="Comic Sans MS" pitchFamily="66" charset="0"/>
            </a:endParaRPr>
          </a:p>
          <a:p>
            <a:pPr>
              <a:spcBef>
                <a:spcPct val="50000"/>
              </a:spcBef>
            </a:pPr>
            <a:r>
              <a:rPr lang="cs-CZ" sz="2000" b="1">
                <a:solidFill>
                  <a:srgbClr val="006600"/>
                </a:solidFill>
                <a:latin typeface="Comic Sans MS" pitchFamily="66" charset="0"/>
              </a:rPr>
              <a:t>B.1. Reaktivní lepidla tuhnoucí vlivem zvýšené teploty</a:t>
            </a:r>
          </a:p>
          <a:p>
            <a:pPr>
              <a:spcBef>
                <a:spcPct val="50000"/>
              </a:spcBef>
            </a:pPr>
            <a:endParaRPr lang="cs-CZ" sz="1400" b="1">
              <a:solidFill>
                <a:srgbClr val="006600"/>
              </a:solidFill>
              <a:latin typeface="Comic Sans MS" pitchFamily="66" charset="0"/>
            </a:endParaRPr>
          </a:p>
          <a:p>
            <a:pPr>
              <a:spcBef>
                <a:spcPct val="50000"/>
              </a:spcBef>
            </a:pPr>
            <a:r>
              <a:rPr lang="cs-CZ" sz="2000" b="1">
                <a:solidFill>
                  <a:srgbClr val="006600"/>
                </a:solidFill>
                <a:latin typeface="Comic Sans MS" pitchFamily="66" charset="0"/>
              </a:rPr>
              <a:t>B.2. Reaktivní lepidla tuhnoucí vlivem vlhkosti prostředí</a:t>
            </a:r>
          </a:p>
          <a:p>
            <a:pPr>
              <a:spcBef>
                <a:spcPct val="50000"/>
              </a:spcBef>
            </a:pPr>
            <a:endParaRPr lang="cs-CZ" sz="1400" b="1">
              <a:solidFill>
                <a:srgbClr val="006600"/>
              </a:solidFill>
              <a:latin typeface="Comic Sans MS" pitchFamily="66" charset="0"/>
            </a:endParaRPr>
          </a:p>
          <a:p>
            <a:pPr>
              <a:spcBef>
                <a:spcPct val="50000"/>
              </a:spcBef>
            </a:pPr>
            <a:r>
              <a:rPr lang="cs-CZ" sz="2000" b="1">
                <a:solidFill>
                  <a:srgbClr val="006600"/>
                </a:solidFill>
                <a:latin typeface="Comic Sans MS" pitchFamily="66" charset="0"/>
              </a:rPr>
              <a:t>B.3. Reaktivní lepidla tuhnoucí kontaktem s kovy</a:t>
            </a:r>
          </a:p>
          <a:p>
            <a:pPr>
              <a:spcBef>
                <a:spcPct val="50000"/>
              </a:spcBef>
            </a:pPr>
            <a:endParaRPr lang="cs-CZ" sz="1400" b="1">
              <a:solidFill>
                <a:srgbClr val="006600"/>
              </a:solidFill>
              <a:latin typeface="Comic Sans MS" pitchFamily="66" charset="0"/>
            </a:endParaRPr>
          </a:p>
          <a:p>
            <a:pPr>
              <a:spcBef>
                <a:spcPct val="50000"/>
              </a:spcBef>
            </a:pPr>
            <a:r>
              <a:rPr lang="cs-CZ" sz="2000" b="1">
                <a:solidFill>
                  <a:srgbClr val="006600"/>
                </a:solidFill>
                <a:latin typeface="Comic Sans MS" pitchFamily="66" charset="0"/>
              </a:rPr>
              <a:t>B.4. Reaktivní lepidla tuhnoucí po přidání tvrdidel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80" name="Group 8"/>
          <p:cNvGrpSpPr>
            <a:grpSpLocks/>
          </p:cNvGrpSpPr>
          <p:nvPr/>
        </p:nvGrpSpPr>
        <p:grpSpPr bwMode="auto">
          <a:xfrm>
            <a:off x="323850" y="404813"/>
            <a:ext cx="8886825" cy="5638800"/>
            <a:chOff x="204" y="160"/>
            <a:chExt cx="5598" cy="3552"/>
          </a:xfrm>
        </p:grpSpPr>
        <p:sp>
          <p:nvSpPr>
            <p:cNvPr id="28677" name="Rectangle 5"/>
            <p:cNvSpPr>
              <a:spLocks noChangeArrowheads="1"/>
            </p:cNvSpPr>
            <p:nvPr/>
          </p:nvSpPr>
          <p:spPr bwMode="auto">
            <a:xfrm>
              <a:off x="204" y="160"/>
              <a:ext cx="5398" cy="3552"/>
            </a:xfrm>
            <a:prstGeom prst="rect">
              <a:avLst/>
            </a:prstGeom>
            <a:noFill/>
            <a:ln w="9525">
              <a:noFill/>
              <a:miter lim="800000"/>
              <a:headEnd/>
              <a:tailEnd/>
            </a:ln>
            <a:effectLst/>
          </p:spPr>
          <p:txBody>
            <a:bodyPr>
              <a:spAutoFit/>
            </a:bodyPr>
            <a:lstStyle/>
            <a:p>
              <a:pPr marL="269875" indent="-269875">
                <a:spcBef>
                  <a:spcPct val="50000"/>
                </a:spcBef>
              </a:pPr>
              <a:r>
                <a:rPr lang="cs-CZ" sz="2000" b="1">
                  <a:solidFill>
                    <a:srgbClr val="006600"/>
                  </a:solidFill>
                  <a:latin typeface="Comic Sans MS" pitchFamily="66" charset="0"/>
                </a:rPr>
                <a:t>B.1. Reaktivní lepidla tuhnoucí vlivem zvýšené teploty</a:t>
              </a:r>
            </a:p>
            <a:p>
              <a:pPr marL="269875" indent="-269875">
                <a:spcBef>
                  <a:spcPct val="50000"/>
                </a:spcBef>
              </a:pPr>
              <a:endParaRPr lang="cs-CZ" sz="900">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dodávají se v jednosložkové formě a vytvrzují se pouze za zvýšené teploty</a:t>
              </a:r>
            </a:p>
            <a:p>
              <a:pPr marL="269875" indent="-269875" algn="just">
                <a:lnSpc>
                  <a:spcPct val="120000"/>
                </a:lnSpc>
                <a:buSzPct val="80000"/>
                <a:buFontTx/>
                <a:buBlip>
                  <a:blip r:embed="rId2"/>
                </a:buBlip>
              </a:pPr>
              <a:r>
                <a:rPr lang="cs-CZ">
                  <a:latin typeface="Comic Sans MS" pitchFamily="66" charset="0"/>
                </a:rPr>
                <a:t>reaktivní lepidla na bázi epoxidových, fenolformaldehydových, močovinoformaldehydových a melaminformaldehydových pryskyřic se používají ve velkém rozsahu v průmyslu, ne však pro drobné práce </a:t>
              </a:r>
            </a:p>
            <a:p>
              <a:pPr marL="269875" indent="-269875" algn="just">
                <a:lnSpc>
                  <a:spcPct val="120000"/>
                </a:lnSpc>
                <a:buSzPct val="80000"/>
              </a:pPr>
              <a:endParaRPr lang="cs-CZ">
                <a:latin typeface="Comic Sans MS" pitchFamily="66" charset="0"/>
              </a:endParaRPr>
            </a:p>
            <a:p>
              <a:pPr marL="269875" indent="-269875">
                <a:spcBef>
                  <a:spcPct val="50000"/>
                </a:spcBef>
              </a:pPr>
              <a:r>
                <a:rPr lang="cs-CZ" sz="2000" b="1">
                  <a:solidFill>
                    <a:srgbClr val="006600"/>
                  </a:solidFill>
                  <a:latin typeface="Comic Sans MS" pitchFamily="66" charset="0"/>
                </a:rPr>
                <a:t>B.2. Reaktivní lepidla tuhnoucí vlivem vlhkosti prostředí</a:t>
              </a:r>
            </a:p>
            <a:p>
              <a:pPr marL="269875" indent="-269875">
                <a:spcBef>
                  <a:spcPct val="50000"/>
                </a:spcBef>
              </a:pPr>
              <a:endParaRPr lang="cs-CZ" sz="900" b="1">
                <a:solidFill>
                  <a:srgbClr val="006600"/>
                </a:solidFill>
                <a:latin typeface="Comic Sans MS" pitchFamily="66" charset="0"/>
              </a:endParaRPr>
            </a:p>
            <a:p>
              <a:pPr marL="269875" indent="-269875">
                <a:spcBef>
                  <a:spcPct val="50000"/>
                </a:spcBef>
              </a:pPr>
              <a:r>
                <a:rPr lang="cs-CZ">
                  <a:solidFill>
                    <a:srgbClr val="009900"/>
                  </a:solidFill>
                  <a:latin typeface="Comic Sans MS" pitchFamily="66" charset="0"/>
                </a:rPr>
                <a:t>KYANOAKRYLÁTOVÁ LEPIDLA (VTEŘINOVÁ LEPIDLA)</a:t>
              </a:r>
            </a:p>
            <a:p>
              <a:pPr marL="269875" indent="-269875" algn="just">
                <a:lnSpc>
                  <a:spcPct val="120000"/>
                </a:lnSpc>
                <a:buSzPct val="80000"/>
                <a:buFontTx/>
                <a:buBlip>
                  <a:blip r:embed="rId2"/>
                </a:buBlip>
              </a:pPr>
              <a:r>
                <a:rPr lang="cs-CZ">
                  <a:latin typeface="Comic Sans MS" pitchFamily="66" charset="0"/>
                </a:rPr>
                <a:t>monomerní akryláty tuhnou polymerací aktivovanou vzdušnou vlhkostí prostředí během několika vteřin až minut podle typu lepidla, druhu spojovaného materiálu a teploty</a:t>
              </a:r>
            </a:p>
            <a:p>
              <a:pPr marL="269875" indent="-269875" algn="just">
                <a:lnSpc>
                  <a:spcPct val="120000"/>
                </a:lnSpc>
                <a:buSzPct val="80000"/>
                <a:buFontTx/>
                <a:buBlip>
                  <a:blip r:embed="rId2"/>
                </a:buBlip>
              </a:pPr>
              <a:r>
                <a:rPr lang="cs-CZ">
                  <a:latin typeface="Comic Sans MS" pitchFamily="66" charset="0"/>
                </a:rPr>
                <a:t>spoj je elastický, houževnatý s širokou adhezní účinností</a:t>
              </a:r>
            </a:p>
            <a:p>
              <a:pPr marL="269875" indent="-269875" algn="just">
                <a:lnSpc>
                  <a:spcPct val="120000"/>
                </a:lnSpc>
                <a:buSzPct val="80000"/>
                <a:buFontTx/>
                <a:buBlip>
                  <a:blip r:embed="rId2"/>
                </a:buBlip>
              </a:pPr>
              <a:r>
                <a:rPr lang="cs-CZ">
                  <a:latin typeface="Comic Sans MS" pitchFamily="66" charset="0"/>
                </a:rPr>
                <a:t>lepení hladkých nesavých a odmaštěných povrchů malých rozměrů </a:t>
              </a:r>
              <a:r>
                <a:rPr lang="cs-CZ" sz="1600">
                  <a:latin typeface="Comic Sans MS" pitchFamily="66" charset="0"/>
                </a:rPr>
                <a:t>(do 1 cm</a:t>
              </a:r>
              <a:r>
                <a:rPr lang="cs-CZ" sz="1600" baseline="30000">
                  <a:latin typeface="Comic Sans MS" pitchFamily="66" charset="0"/>
                </a:rPr>
                <a:t>2</a:t>
              </a:r>
              <a:r>
                <a:rPr lang="cs-CZ" sz="1600">
                  <a:latin typeface="Comic Sans MS" pitchFamily="66" charset="0"/>
                </a:rPr>
                <a:t>)</a:t>
              </a:r>
            </a:p>
            <a:p>
              <a:pPr marL="269875" indent="-269875" algn="just">
                <a:lnSpc>
                  <a:spcPct val="120000"/>
                </a:lnSpc>
                <a:buSzPct val="80000"/>
                <a:buFontTx/>
                <a:buBlip>
                  <a:blip r:embed="rId2"/>
                </a:buBlip>
              </a:pPr>
              <a:r>
                <a:rPr lang="cs-CZ">
                  <a:latin typeface="Comic Sans MS" pitchFamily="66" charset="0"/>
                </a:rPr>
                <a:t>spojování plexiskla, pryže a skla, oceli a duralu</a:t>
              </a:r>
            </a:p>
            <a:p>
              <a:pPr marL="269875" indent="-269875" algn="just">
                <a:lnSpc>
                  <a:spcPct val="120000"/>
                </a:lnSpc>
                <a:buSzPct val="80000"/>
                <a:buFontTx/>
                <a:buBlip>
                  <a:blip r:embed="rId2"/>
                </a:buBlip>
              </a:pPr>
              <a:r>
                <a:rPr lang="cs-CZ">
                  <a:latin typeface="Comic Sans MS" pitchFamily="66" charset="0"/>
                </a:rPr>
                <a:t>nejsou příliš vhodná k lepení měkčeného PVC, polystyrenu a často i dřeva </a:t>
              </a:r>
            </a:p>
          </p:txBody>
        </p:sp>
        <p:sp>
          <p:nvSpPr>
            <p:cNvPr id="28679" name="Rectangle 7"/>
            <p:cNvSpPr>
              <a:spLocks noChangeArrowheads="1"/>
            </p:cNvSpPr>
            <p:nvPr/>
          </p:nvSpPr>
          <p:spPr bwMode="auto">
            <a:xfrm>
              <a:off x="4770" y="1087"/>
              <a:ext cx="1032" cy="334"/>
            </a:xfrm>
            <a:prstGeom prst="rect">
              <a:avLst/>
            </a:prstGeom>
            <a:noFill/>
            <a:ln w="9525">
              <a:noFill/>
              <a:miter lim="800000"/>
              <a:headEnd/>
              <a:tailEnd/>
            </a:ln>
            <a:effectLst/>
          </p:spPr>
          <p:txBody>
            <a:bodyPr>
              <a:spAutoFit/>
            </a:bodyPr>
            <a:lstStyle/>
            <a:p>
              <a:pPr algn="just">
                <a:lnSpc>
                  <a:spcPct val="120000"/>
                </a:lnSpc>
                <a:buSzPct val="80000"/>
              </a:pPr>
              <a:r>
                <a:rPr lang="cs-CZ" sz="1200">
                  <a:latin typeface="Comic Sans MS" pitchFamily="66" charset="0"/>
                </a:rPr>
                <a:t>(dodávaná ve </a:t>
              </a:r>
            </a:p>
            <a:p>
              <a:pPr algn="just">
                <a:lnSpc>
                  <a:spcPct val="120000"/>
                </a:lnSpc>
                <a:buSzPct val="80000"/>
              </a:pPr>
              <a:r>
                <a:rPr lang="cs-CZ" sz="1200">
                  <a:latin typeface="Comic Sans MS" pitchFamily="66" charset="0"/>
                </a:rPr>
                <a:t>velkých baleních)</a:t>
              </a: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p:cNvSpPr>
            <a:spLocks noChangeArrowheads="1"/>
          </p:cNvSpPr>
          <p:nvPr/>
        </p:nvSpPr>
        <p:spPr bwMode="auto">
          <a:xfrm>
            <a:off x="395288" y="620713"/>
            <a:ext cx="8064500" cy="2570162"/>
          </a:xfrm>
          <a:prstGeom prst="rect">
            <a:avLst/>
          </a:prstGeom>
          <a:noFill/>
          <a:ln w="9525">
            <a:noFill/>
            <a:miter lim="800000"/>
            <a:headEnd/>
            <a:tailEnd/>
          </a:ln>
          <a:effectLst/>
        </p:spPr>
        <p:txBody>
          <a:bodyPr>
            <a:spAutoFit/>
          </a:bodyPr>
          <a:lstStyle/>
          <a:p>
            <a:pPr marL="269875" indent="-269875">
              <a:lnSpc>
                <a:spcPct val="120000"/>
              </a:lnSpc>
              <a:spcBef>
                <a:spcPct val="20000"/>
              </a:spcBef>
            </a:pPr>
            <a:r>
              <a:rPr lang="cs-CZ">
                <a:solidFill>
                  <a:srgbClr val="009900"/>
                </a:solidFill>
                <a:latin typeface="Comic Sans MS" pitchFamily="66" charset="0"/>
              </a:rPr>
              <a:t>SILIKONOVÁ LEPIDLA (TMELY)</a:t>
            </a:r>
          </a:p>
          <a:p>
            <a:pPr marL="269875" indent="-269875" algn="just">
              <a:lnSpc>
                <a:spcPct val="120000"/>
              </a:lnSpc>
              <a:spcBef>
                <a:spcPct val="20000"/>
              </a:spcBef>
              <a:buSzPct val="80000"/>
              <a:buFontTx/>
              <a:buBlip>
                <a:blip r:embed="rId2"/>
              </a:buBlip>
            </a:pPr>
            <a:r>
              <a:rPr lang="cs-CZ">
                <a:latin typeface="Comic Sans MS" pitchFamily="66" charset="0"/>
              </a:rPr>
              <a:t>silikonové tmely vulkanizované vzdušnou vlhkostí mají výbornou přilnavost k řadě čistých a odmaštěných materiálů jako jsou sklo, keramika, smalt, hliník, tvrdý PVC a nátěry na dřevě a kovech</a:t>
            </a:r>
          </a:p>
          <a:p>
            <a:pPr marL="269875" indent="-269875" algn="just">
              <a:lnSpc>
                <a:spcPct val="120000"/>
              </a:lnSpc>
              <a:spcBef>
                <a:spcPct val="20000"/>
              </a:spcBef>
              <a:buSzPct val="80000"/>
              <a:buFontTx/>
              <a:buBlip>
                <a:blip r:embed="rId2"/>
              </a:buBlip>
            </a:pPr>
            <a:r>
              <a:rPr lang="cs-CZ">
                <a:latin typeface="Comic Sans MS" pitchFamily="66" charset="0"/>
              </a:rPr>
              <a:t>nejčastěji používaným tmelem je </a:t>
            </a:r>
            <a:r>
              <a:rPr lang="cs-CZ" i="1">
                <a:latin typeface="Comic Sans MS" pitchFamily="66" charset="0"/>
              </a:rPr>
              <a:t>Lukopren</a:t>
            </a:r>
            <a:r>
              <a:rPr lang="cs-CZ">
                <a:latin typeface="Comic Sans MS" pitchFamily="66" charset="0"/>
              </a:rPr>
              <a:t> dodávaný v mnoha typech</a:t>
            </a:r>
          </a:p>
          <a:p>
            <a:pPr marL="269875" indent="-269875" algn="just">
              <a:lnSpc>
                <a:spcPct val="120000"/>
              </a:lnSpc>
              <a:spcBef>
                <a:spcPct val="20000"/>
              </a:spcBef>
              <a:buSzPct val="80000"/>
              <a:buFontTx/>
              <a:buBlip>
                <a:blip r:embed="rId2"/>
              </a:buBlip>
            </a:pPr>
            <a:r>
              <a:rPr lang="cs-CZ">
                <a:latin typeface="Comic Sans MS" pitchFamily="66" charset="0"/>
              </a:rPr>
              <a:t>v restaurátorské praxi se Lukopren používá pro zhotovování forem pro kopie </a:t>
            </a:r>
          </a:p>
        </p:txBody>
      </p:sp>
      <p:sp>
        <p:nvSpPr>
          <p:cNvPr id="29702" name="Rectangle 6"/>
          <p:cNvSpPr>
            <a:spLocks noChangeArrowheads="1"/>
          </p:cNvSpPr>
          <p:nvPr/>
        </p:nvSpPr>
        <p:spPr bwMode="auto">
          <a:xfrm>
            <a:off x="8478838" y="0"/>
            <a:ext cx="665162"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B.2.</a:t>
            </a:r>
          </a:p>
        </p:txBody>
      </p:sp>
      <p:pic>
        <p:nvPicPr>
          <p:cNvPr id="29704" name="Picture 8" descr="p2"/>
          <p:cNvPicPr>
            <a:picLocks noChangeAspect="1" noChangeArrowheads="1"/>
          </p:cNvPicPr>
          <p:nvPr/>
        </p:nvPicPr>
        <p:blipFill>
          <a:blip r:embed="rId3" cstate="print"/>
          <a:srcRect/>
          <a:stretch>
            <a:fillRect/>
          </a:stretch>
        </p:blipFill>
        <p:spPr bwMode="auto">
          <a:xfrm>
            <a:off x="1258888" y="3500438"/>
            <a:ext cx="3744912" cy="2535237"/>
          </a:xfrm>
          <a:prstGeom prst="rect">
            <a:avLst/>
          </a:prstGeom>
          <a:noFill/>
        </p:spPr>
      </p:pic>
      <p:pic>
        <p:nvPicPr>
          <p:cNvPr id="29706" name="Picture 10" descr="09_lucebni_3"/>
          <p:cNvPicPr>
            <a:picLocks noChangeAspect="1" noChangeArrowheads="1"/>
          </p:cNvPicPr>
          <p:nvPr/>
        </p:nvPicPr>
        <p:blipFill>
          <a:blip r:embed="rId4" cstate="print"/>
          <a:srcRect/>
          <a:stretch>
            <a:fillRect/>
          </a:stretch>
        </p:blipFill>
        <p:spPr bwMode="auto">
          <a:xfrm>
            <a:off x="5435600" y="3284538"/>
            <a:ext cx="2857500" cy="276225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6"/>
          <p:cNvSpPr>
            <a:spLocks noChangeArrowheads="1"/>
          </p:cNvSpPr>
          <p:nvPr/>
        </p:nvSpPr>
        <p:spPr bwMode="auto">
          <a:xfrm>
            <a:off x="107950" y="260350"/>
            <a:ext cx="8928100" cy="6283325"/>
          </a:xfrm>
          <a:prstGeom prst="rect">
            <a:avLst/>
          </a:prstGeom>
          <a:noFill/>
          <a:ln w="9525">
            <a:noFill/>
            <a:miter lim="800000"/>
            <a:headEnd/>
            <a:tailEnd/>
          </a:ln>
          <a:effectLst/>
        </p:spPr>
        <p:txBody>
          <a:bodyPr>
            <a:spAutoFit/>
          </a:bodyPr>
          <a:lstStyle/>
          <a:p>
            <a:pPr marL="269875" indent="-269875">
              <a:spcBef>
                <a:spcPct val="50000"/>
              </a:spcBef>
            </a:pPr>
            <a:r>
              <a:rPr lang="cs-CZ" sz="2000" b="1">
                <a:solidFill>
                  <a:srgbClr val="006600"/>
                </a:solidFill>
                <a:latin typeface="Comic Sans MS" pitchFamily="66" charset="0"/>
              </a:rPr>
              <a:t>B.3. Reaktivní lepidla tuhnoucí kontaktem s kovy</a:t>
            </a:r>
          </a:p>
          <a:p>
            <a:pPr marL="269875" indent="-269875">
              <a:spcBef>
                <a:spcPct val="50000"/>
              </a:spcBef>
            </a:pPr>
            <a:endParaRPr lang="cs-CZ" sz="600" b="1">
              <a:solidFill>
                <a:srgbClr val="006600"/>
              </a:solidFill>
              <a:latin typeface="Comic Sans MS" pitchFamily="66" charset="0"/>
            </a:endParaRPr>
          </a:p>
          <a:p>
            <a:pPr marL="269875" indent="-269875">
              <a:spcBef>
                <a:spcPct val="50000"/>
              </a:spcBef>
            </a:pPr>
            <a:r>
              <a:rPr lang="cs-CZ">
                <a:solidFill>
                  <a:srgbClr val="009900"/>
                </a:solidFill>
                <a:latin typeface="Comic Sans MS" pitchFamily="66" charset="0"/>
              </a:rPr>
              <a:t>LEPIDLA AKRYLÁTOVÁ</a:t>
            </a:r>
          </a:p>
          <a:p>
            <a:pPr marL="269875" indent="-269875" algn="just">
              <a:lnSpc>
                <a:spcPct val="120000"/>
              </a:lnSpc>
              <a:buSzPct val="80000"/>
              <a:buFontTx/>
              <a:buBlip>
                <a:blip r:embed="rId2"/>
              </a:buBlip>
            </a:pPr>
            <a:r>
              <a:rPr lang="cs-CZ">
                <a:latin typeface="Comic Sans MS" pitchFamily="66" charset="0"/>
              </a:rPr>
              <a:t>jednosložková lepidla tuhnoucí ve spáře mezi kovy za nepřístupu vzdušného kyslíku</a:t>
            </a:r>
          </a:p>
          <a:p>
            <a:pPr marL="269875" indent="-269875" algn="just">
              <a:lnSpc>
                <a:spcPct val="120000"/>
              </a:lnSpc>
              <a:buSzPct val="80000"/>
              <a:buFontTx/>
              <a:buBlip>
                <a:blip r:embed="rId2"/>
              </a:buBlip>
            </a:pPr>
            <a:r>
              <a:rPr lang="cs-CZ">
                <a:latin typeface="Comic Sans MS" pitchFamily="66" charset="0"/>
              </a:rPr>
              <a:t>mají vysoký kapilární účinek umožňující vyplnění i velmi malých spár ve spojích</a:t>
            </a:r>
          </a:p>
          <a:p>
            <a:pPr marL="269875" indent="-269875" algn="just">
              <a:lnSpc>
                <a:spcPct val="120000"/>
              </a:lnSpc>
              <a:buSzPct val="80000"/>
              <a:buFontTx/>
              <a:buBlip>
                <a:blip r:embed="rId2"/>
              </a:buBlip>
            </a:pPr>
            <a:r>
              <a:rPr lang="cs-CZ">
                <a:latin typeface="Comic Sans MS" pitchFamily="66" charset="0"/>
              </a:rPr>
              <a:t>základem výroby těchto lepidel je polymerace esterů kyseliny akrylové</a:t>
            </a:r>
          </a:p>
          <a:p>
            <a:pPr marL="269875" indent="-269875" algn="just">
              <a:lnSpc>
                <a:spcPct val="120000"/>
              </a:lnSpc>
              <a:buSzPct val="80000"/>
              <a:buFontTx/>
              <a:buBlip>
                <a:blip r:embed="rId2"/>
              </a:buBlip>
            </a:pPr>
            <a:r>
              <a:rPr lang="cs-CZ">
                <a:latin typeface="Comic Sans MS" pitchFamily="66" charset="0"/>
              </a:rPr>
              <a:t>v praxi se uplatňují zejména při zajišťování šroubů, matic, hřídelí apod.</a:t>
            </a:r>
          </a:p>
          <a:p>
            <a:pPr marL="269875" indent="-269875">
              <a:spcBef>
                <a:spcPct val="50000"/>
              </a:spcBef>
            </a:pPr>
            <a:endParaRPr lang="cs-CZ">
              <a:latin typeface="Comic Sans MS" pitchFamily="66" charset="0"/>
            </a:endParaRPr>
          </a:p>
          <a:p>
            <a:pPr marL="269875" indent="-269875">
              <a:spcBef>
                <a:spcPct val="50000"/>
              </a:spcBef>
            </a:pPr>
            <a:r>
              <a:rPr lang="cs-CZ" sz="2000" b="1">
                <a:solidFill>
                  <a:srgbClr val="006600"/>
                </a:solidFill>
                <a:latin typeface="Comic Sans MS" pitchFamily="66" charset="0"/>
              </a:rPr>
              <a:t>B.4. Reaktivní lepidla tuhnoucí po přidání tvrdidel</a:t>
            </a:r>
          </a:p>
          <a:p>
            <a:pPr marL="269875" indent="-269875">
              <a:spcBef>
                <a:spcPct val="50000"/>
              </a:spcBef>
            </a:pPr>
            <a:endParaRPr lang="cs-CZ" sz="400">
              <a:latin typeface="Comic Sans MS" pitchFamily="66" charset="0"/>
            </a:endParaRPr>
          </a:p>
          <a:p>
            <a:pPr marL="269875" indent="-269875">
              <a:spcBef>
                <a:spcPct val="50000"/>
              </a:spcBef>
            </a:pPr>
            <a:r>
              <a:rPr lang="cs-CZ">
                <a:solidFill>
                  <a:srgbClr val="009900"/>
                </a:solidFill>
                <a:latin typeface="Comic Sans MS" pitchFamily="66" charset="0"/>
              </a:rPr>
              <a:t>LEPIDLA EPOXIDOVÁ</a:t>
            </a:r>
          </a:p>
          <a:p>
            <a:pPr marL="269875" indent="-269875" algn="just">
              <a:lnSpc>
                <a:spcPct val="120000"/>
              </a:lnSpc>
              <a:buSzPct val="80000"/>
              <a:buFontTx/>
              <a:buBlip>
                <a:blip r:embed="rId2"/>
              </a:buBlip>
            </a:pPr>
            <a:r>
              <a:rPr lang="cs-CZ">
                <a:latin typeface="Comic Sans MS" pitchFamily="66" charset="0"/>
              </a:rPr>
              <a:t>epoxidová lepidla jsou většinou používaná jako dvousložková, vždy se tedy zpracovávají ve směsi s tvrdidly (zejm. ethylentriaminem a aminoamidy)</a:t>
            </a:r>
          </a:p>
          <a:p>
            <a:pPr marL="269875" indent="-269875" algn="just">
              <a:lnSpc>
                <a:spcPct val="120000"/>
              </a:lnSpc>
              <a:buSzPct val="80000"/>
              <a:buFontTx/>
              <a:buBlip>
                <a:blip r:embed="rId2"/>
              </a:buBlip>
            </a:pPr>
            <a:r>
              <a:rPr lang="cs-CZ">
                <a:latin typeface="Comic Sans MS" pitchFamily="66" charset="0"/>
              </a:rPr>
              <a:t>díky své stálosti a výborným mechanickým vlastnostem se používají k lepení především kovů, skla, keramiky, pryže, dřeva, skelných laminátů, fenolických, močovinových a melaninových výlisků a vrstvených hmot</a:t>
            </a:r>
          </a:p>
          <a:p>
            <a:pPr marL="269875" indent="-269875" algn="just">
              <a:lnSpc>
                <a:spcPct val="120000"/>
              </a:lnSpc>
              <a:buSzPct val="80000"/>
              <a:buFontTx/>
              <a:buBlip>
                <a:blip r:embed="rId2"/>
              </a:buBlip>
            </a:pPr>
            <a:r>
              <a:rPr lang="cs-CZ">
                <a:latin typeface="Comic Sans MS" pitchFamily="66" charset="0"/>
              </a:rPr>
              <a:t>nejsou použitelná k lepení plexiskla, PVC, neupraveného polyethylenu, polypropylenu a některých dalších termoplastů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252413" y="1196975"/>
            <a:ext cx="8135937" cy="3140075"/>
          </a:xfrm>
          <a:prstGeom prst="rect">
            <a:avLst/>
          </a:prstGeom>
          <a:noFill/>
          <a:ln w="9525">
            <a:noFill/>
            <a:miter lim="800000"/>
            <a:headEnd/>
            <a:tailEnd/>
          </a:ln>
          <a:effectLst/>
        </p:spPr>
        <p:txBody>
          <a:bodyPr anchor="ctr">
            <a:spAutoFit/>
          </a:bodyPr>
          <a:lstStyle/>
          <a:p>
            <a:pPr marL="719138" indent="-269875">
              <a:buSzPct val="80000"/>
              <a:buFontTx/>
              <a:buBlip>
                <a:blip r:embed="rId2"/>
              </a:buBlip>
              <a:tabLst>
                <a:tab pos="457200" algn="l"/>
              </a:tabLst>
            </a:pPr>
            <a:r>
              <a:rPr lang="cs-CZ" sz="2000" b="1">
                <a:latin typeface="Comic Sans MS" pitchFamily="66" charset="0"/>
              </a:rPr>
              <a:t>lepení v praxi konzervátora-restaurátora musí odpovídat zásadám vyplývajícím z etických zásad profese </a:t>
            </a:r>
          </a:p>
          <a:p>
            <a:pPr marL="719138" indent="-269875">
              <a:buSzPct val="80000"/>
              <a:buFontTx/>
              <a:buBlip>
                <a:blip r:embed="rId2"/>
              </a:buBlip>
              <a:tabLst>
                <a:tab pos="457200" algn="l"/>
              </a:tabLst>
            </a:pPr>
            <a:endParaRPr lang="cs-CZ" sz="2000" b="1">
              <a:latin typeface="Comic Sans MS" pitchFamily="66" charset="0"/>
            </a:endParaRPr>
          </a:p>
          <a:p>
            <a:pPr marL="719138" indent="-269875">
              <a:buSzPct val="80000"/>
              <a:buFontTx/>
              <a:buBlip>
                <a:blip r:embed="rId2"/>
              </a:buBlip>
              <a:tabLst>
                <a:tab pos="457200" algn="l"/>
              </a:tabLst>
            </a:pPr>
            <a:r>
              <a:rPr lang="cs-CZ" sz="2000" b="1">
                <a:latin typeface="Comic Sans MS" pitchFamily="66" charset="0"/>
              </a:rPr>
              <a:t>používat pouze takové materiály a postupy, které nepoškodí kulturní dědictví a bude je možné snadno </a:t>
            </a:r>
          </a:p>
          <a:p>
            <a:pPr marL="719138" indent="-269875">
              <a:buSzPct val="80000"/>
              <a:tabLst>
                <a:tab pos="457200" algn="l"/>
              </a:tabLst>
            </a:pPr>
            <a:r>
              <a:rPr lang="cs-CZ" sz="2000" b="1">
                <a:latin typeface="Comic Sans MS" pitchFamily="66" charset="0"/>
              </a:rPr>
              <a:t>		a kompletně z předmětu kulturního dědictví odstranit </a:t>
            </a:r>
          </a:p>
          <a:p>
            <a:pPr marL="719138" indent="-269875">
              <a:buSzPct val="80000"/>
              <a:buFontTx/>
              <a:buBlip>
                <a:blip r:embed="rId2"/>
              </a:buBlip>
              <a:tabLst>
                <a:tab pos="457200" algn="l"/>
              </a:tabLst>
            </a:pPr>
            <a:endParaRPr lang="cs-CZ" sz="2000" b="1">
              <a:latin typeface="Comic Sans MS" pitchFamily="66" charset="0"/>
            </a:endParaRPr>
          </a:p>
          <a:p>
            <a:pPr marL="719138" indent="-269875">
              <a:buSzPct val="80000"/>
              <a:buFontTx/>
              <a:buBlip>
                <a:blip r:embed="rId2"/>
              </a:buBlip>
              <a:tabLst>
                <a:tab pos="457200" algn="l"/>
              </a:tabLst>
            </a:pPr>
            <a:r>
              <a:rPr lang="cs-CZ" sz="2000" b="1">
                <a:latin typeface="Comic Sans MS" pitchFamily="66" charset="0"/>
              </a:rPr>
              <a:t>lepené spoje musí být možné rozlepit a nános lepidla z lepených povrchů zcela odstranit</a:t>
            </a:r>
          </a:p>
          <a:p>
            <a:pPr marL="719138" indent="-269875">
              <a:buSzPct val="80000"/>
              <a:buFontTx/>
              <a:buBlip>
                <a:blip r:embed="rId2"/>
              </a:buBlip>
              <a:tabLst>
                <a:tab pos="457200" algn="l"/>
              </a:tabLst>
            </a:pPr>
            <a:endParaRPr lang="cs-CZ" sz="2000" b="1">
              <a:latin typeface="Comic Sans MS" pitchFamily="66" charset="0"/>
            </a:endParaRPr>
          </a:p>
        </p:txBody>
      </p:sp>
      <p:sp>
        <p:nvSpPr>
          <p:cNvPr id="4102" name="Text Box 6"/>
          <p:cNvSpPr txBox="1">
            <a:spLocks noChangeArrowheads="1"/>
          </p:cNvSpPr>
          <p:nvPr/>
        </p:nvSpPr>
        <p:spPr bwMode="auto">
          <a:xfrm>
            <a:off x="746125" y="476250"/>
            <a:ext cx="1162050" cy="457200"/>
          </a:xfrm>
          <a:prstGeom prst="rect">
            <a:avLst/>
          </a:prstGeom>
          <a:noFill/>
          <a:ln w="9525">
            <a:noFill/>
            <a:miter lim="800000"/>
            <a:headEnd/>
            <a:tailEnd/>
          </a:ln>
          <a:effectLst/>
        </p:spPr>
        <p:txBody>
          <a:bodyPr wrap="none">
            <a:spAutoFit/>
          </a:bodyPr>
          <a:lstStyle/>
          <a:p>
            <a:r>
              <a:rPr lang="cs-CZ" sz="2400" b="1">
                <a:solidFill>
                  <a:srgbClr val="006600"/>
                </a:solidFill>
                <a:latin typeface="Comic Sans MS" pitchFamily="66" charset="0"/>
              </a:rPr>
              <a:t>ETIKA</a:t>
            </a:r>
          </a:p>
        </p:txBody>
      </p:sp>
      <p:pic>
        <p:nvPicPr>
          <p:cNvPr id="4104" name="Picture 8" descr="ANd9GcSFJ-7PEuvv8gU7YqUhrvziZitcXeHB6sZxTywPnOWci7tpPy98"/>
          <p:cNvPicPr>
            <a:picLocks noChangeAspect="1" noChangeArrowheads="1"/>
          </p:cNvPicPr>
          <p:nvPr/>
        </p:nvPicPr>
        <p:blipFill>
          <a:blip r:embed="rId3" cstate="print"/>
          <a:srcRect/>
          <a:stretch>
            <a:fillRect/>
          </a:stretch>
        </p:blipFill>
        <p:spPr bwMode="auto">
          <a:xfrm>
            <a:off x="3276600" y="4581525"/>
            <a:ext cx="2466975" cy="184785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8478838" y="0"/>
            <a:ext cx="665162"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B.4.</a:t>
            </a:r>
          </a:p>
        </p:txBody>
      </p:sp>
      <p:sp>
        <p:nvSpPr>
          <p:cNvPr id="31750" name="Rectangle 6"/>
          <p:cNvSpPr>
            <a:spLocks noChangeArrowheads="1"/>
          </p:cNvSpPr>
          <p:nvPr/>
        </p:nvSpPr>
        <p:spPr bwMode="auto">
          <a:xfrm>
            <a:off x="250825" y="333375"/>
            <a:ext cx="8424863" cy="6203950"/>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LEPIDLA FENOLICKÁ  (FENOL- A FENOLRESORCINFORMALDEHYDOVÁ)</a:t>
            </a:r>
          </a:p>
          <a:p>
            <a:pPr marL="269875" indent="-269875" algn="just">
              <a:lnSpc>
                <a:spcPct val="120000"/>
              </a:lnSpc>
              <a:buSzPct val="80000"/>
              <a:buFontTx/>
              <a:buBlip>
                <a:blip r:embed="rId2"/>
              </a:buBlip>
            </a:pPr>
            <a:r>
              <a:rPr lang="cs-CZ">
                <a:latin typeface="Comic Sans MS" pitchFamily="66" charset="0"/>
              </a:rPr>
              <a:t>jako tvrdidlo se u těchto lepidel používají roztoky silných kyselin, především kyseliny p-toluensulfonové</a:t>
            </a:r>
          </a:p>
          <a:p>
            <a:pPr marL="269875" indent="-269875" algn="just">
              <a:lnSpc>
                <a:spcPct val="120000"/>
              </a:lnSpc>
              <a:buSzPct val="80000"/>
              <a:buFontTx/>
              <a:buBlip>
                <a:blip r:embed="rId2"/>
              </a:buBlip>
            </a:pPr>
            <a:r>
              <a:rPr lang="cs-CZ">
                <a:latin typeface="Comic Sans MS" pitchFamily="66" charset="0"/>
              </a:rPr>
              <a:t>vytvrzené spoje jsou tmavé, odolné proti vodě, povětrnosti a plísním</a:t>
            </a:r>
          </a:p>
          <a:p>
            <a:pPr marL="269875" indent="-269875" algn="just">
              <a:lnSpc>
                <a:spcPct val="120000"/>
              </a:lnSpc>
              <a:buSzPct val="80000"/>
              <a:buFontTx/>
              <a:buBlip>
                <a:blip r:embed="rId2"/>
              </a:buBlip>
            </a:pPr>
            <a:r>
              <a:rPr lang="cs-CZ">
                <a:latin typeface="Comic Sans MS" pitchFamily="66" charset="0"/>
              </a:rPr>
              <a:t>fenolická lepidla slouží jako montážní lepidla k lepení dřeva, vrstvených hmot a výlisků z bakelitu - </a:t>
            </a:r>
            <a:r>
              <a:rPr lang="cs-CZ" i="1">
                <a:latin typeface="Comic Sans MS" pitchFamily="66" charset="0"/>
              </a:rPr>
              <a:t>Umacol B</a:t>
            </a:r>
          </a:p>
          <a:p>
            <a:pPr marL="269875" indent="-269875">
              <a:spcBef>
                <a:spcPct val="50000"/>
              </a:spcBef>
            </a:pPr>
            <a:endParaRPr lang="cs-CZ" sz="800">
              <a:latin typeface="Comic Sans MS" pitchFamily="66" charset="0"/>
            </a:endParaRPr>
          </a:p>
          <a:p>
            <a:pPr marL="269875" indent="-269875">
              <a:spcBef>
                <a:spcPct val="50000"/>
              </a:spcBef>
            </a:pPr>
            <a:r>
              <a:rPr lang="cs-CZ">
                <a:solidFill>
                  <a:srgbClr val="009900"/>
                </a:solidFill>
                <a:latin typeface="Comic Sans MS" pitchFamily="66" charset="0"/>
              </a:rPr>
              <a:t>LEPIDLA MOČOVINOFORMALDEHYDOVÁ</a:t>
            </a:r>
          </a:p>
          <a:p>
            <a:pPr marL="269875" indent="-269875" algn="just">
              <a:lnSpc>
                <a:spcPct val="120000"/>
              </a:lnSpc>
              <a:buSzPct val="80000"/>
              <a:buFontTx/>
              <a:buBlip>
                <a:blip r:embed="rId2"/>
              </a:buBlip>
            </a:pPr>
            <a:r>
              <a:rPr lang="cs-CZ">
                <a:latin typeface="Comic Sans MS" pitchFamily="66" charset="0"/>
              </a:rPr>
              <a:t>jedná se o čiré nebo bělavé viskózní kapaliny, které se zpracovávají výhradně ve směsi s tvrdidly kyselé povahy, hlavně chloridem amonným</a:t>
            </a:r>
          </a:p>
          <a:p>
            <a:pPr marL="269875" indent="-269875" algn="just">
              <a:lnSpc>
                <a:spcPct val="120000"/>
              </a:lnSpc>
              <a:buSzPct val="80000"/>
              <a:buFontTx/>
              <a:buBlip>
                <a:blip r:embed="rId2"/>
              </a:buBlip>
            </a:pPr>
            <a:r>
              <a:rPr lang="cs-CZ">
                <a:latin typeface="Comic Sans MS" pitchFamily="66" charset="0"/>
              </a:rPr>
              <a:t>při lepení se postupuje tak, že se na jednu lepenou plochu nanese čisté lepidlo a na druhou roztok chloridu amonného</a:t>
            </a:r>
          </a:p>
          <a:p>
            <a:pPr marL="269875" indent="-269875" algn="just">
              <a:lnSpc>
                <a:spcPct val="120000"/>
              </a:lnSpc>
              <a:buSzPct val="80000"/>
              <a:buFontTx/>
              <a:buBlip>
                <a:blip r:embed="rId2"/>
              </a:buBlip>
            </a:pPr>
            <a:r>
              <a:rPr lang="cs-CZ">
                <a:latin typeface="Comic Sans MS" pitchFamily="66" charset="0"/>
              </a:rPr>
              <a:t>spoje mají jen omezenou odolnost vůči vodě</a:t>
            </a:r>
          </a:p>
          <a:p>
            <a:pPr marL="269875" indent="-269875" algn="just">
              <a:lnSpc>
                <a:spcPct val="120000"/>
              </a:lnSpc>
              <a:buSzPct val="80000"/>
              <a:buFontTx/>
              <a:buBlip>
                <a:blip r:embed="rId2"/>
              </a:buBlip>
            </a:pPr>
            <a:r>
              <a:rPr lang="cs-CZ">
                <a:latin typeface="Comic Sans MS" pitchFamily="66" charset="0"/>
              </a:rPr>
              <a:t>lepení dřeva, aglomerovaných desek (OSB), dýhování a k montážnímu lepení</a:t>
            </a:r>
          </a:p>
          <a:p>
            <a:pPr marL="269875" indent="-269875">
              <a:spcBef>
                <a:spcPct val="50000"/>
              </a:spcBef>
            </a:pPr>
            <a:endParaRPr lang="cs-CZ" sz="900">
              <a:latin typeface="Comic Sans MS" pitchFamily="66" charset="0"/>
            </a:endParaRPr>
          </a:p>
          <a:p>
            <a:pPr marL="269875" indent="-269875">
              <a:spcBef>
                <a:spcPct val="50000"/>
              </a:spcBef>
            </a:pPr>
            <a:r>
              <a:rPr lang="cs-CZ">
                <a:solidFill>
                  <a:srgbClr val="009900"/>
                </a:solidFill>
                <a:latin typeface="Comic Sans MS" pitchFamily="66" charset="0"/>
              </a:rPr>
              <a:t>LEPIDLA POLYESTEROVÁ</a:t>
            </a:r>
          </a:p>
          <a:p>
            <a:pPr marL="269875" indent="-269875" algn="just">
              <a:lnSpc>
                <a:spcPct val="120000"/>
              </a:lnSpc>
              <a:buSzPct val="80000"/>
              <a:buFontTx/>
              <a:buBlip>
                <a:blip r:embed="rId2"/>
              </a:buBlip>
            </a:pPr>
            <a:r>
              <a:rPr lang="cs-CZ">
                <a:latin typeface="Comic Sans MS" pitchFamily="66" charset="0"/>
              </a:rPr>
              <a:t>směs polyesterové pryskyřice s urychlovači popř. dalšími aditivy</a:t>
            </a:r>
          </a:p>
          <a:p>
            <a:pPr marL="269875" indent="-269875" algn="just">
              <a:lnSpc>
                <a:spcPct val="120000"/>
              </a:lnSpc>
              <a:buSzPct val="80000"/>
              <a:buFontTx/>
              <a:buBlip>
                <a:blip r:embed="rId2"/>
              </a:buBlip>
            </a:pPr>
            <a:r>
              <a:rPr lang="cs-CZ">
                <a:latin typeface="Comic Sans MS" pitchFamily="66" charset="0"/>
              </a:rPr>
              <a:t>polyesterovými lepidly je možné slepovat dílce a opravovat výrobky ze skelných laminátů, plexisklo, keramické materiály, eternit a beton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5"/>
          <p:cNvSpPr>
            <a:spLocks noChangeArrowheads="1"/>
          </p:cNvSpPr>
          <p:nvPr/>
        </p:nvSpPr>
        <p:spPr bwMode="auto">
          <a:xfrm>
            <a:off x="250825" y="333375"/>
            <a:ext cx="8642350" cy="5815013"/>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LEPIDLA POLYMETHAKRYLÁTOVÁ</a:t>
            </a:r>
          </a:p>
          <a:p>
            <a:pPr marL="269875" indent="-269875" algn="just">
              <a:lnSpc>
                <a:spcPct val="120000"/>
              </a:lnSpc>
              <a:buSzPct val="80000"/>
              <a:buFontTx/>
              <a:buBlip>
                <a:blip r:embed="rId2"/>
              </a:buBlip>
            </a:pPr>
            <a:r>
              <a:rPr lang="cs-CZ">
                <a:latin typeface="Comic Sans MS" pitchFamily="66" charset="0"/>
              </a:rPr>
              <a:t>dvousložková methakrylátová lepidla jsou založena na kombinaci jemného perličkového polymeru s peroxidem a kapalného methylmethakrylátu s urychlovačem</a:t>
            </a:r>
          </a:p>
          <a:p>
            <a:pPr marL="269875" indent="-269875" algn="just">
              <a:lnSpc>
                <a:spcPct val="120000"/>
              </a:lnSpc>
              <a:buSzPct val="80000"/>
              <a:buFontTx/>
              <a:buBlip>
                <a:blip r:embed="rId2"/>
              </a:buBlip>
            </a:pPr>
            <a:r>
              <a:rPr lang="cs-CZ">
                <a:latin typeface="Comic Sans MS" pitchFamily="66" charset="0"/>
              </a:rPr>
              <a:t>nejužívanějším z těchto lepidel je </a:t>
            </a:r>
            <a:r>
              <a:rPr lang="cs-CZ" i="1">
                <a:latin typeface="Comic Sans MS" pitchFamily="66" charset="0"/>
              </a:rPr>
              <a:t>Dentakryl</a:t>
            </a:r>
            <a:r>
              <a:rPr lang="cs-CZ">
                <a:latin typeface="Comic Sans MS" pitchFamily="66" charset="0"/>
              </a:rPr>
              <a:t>, jež je vhodný k lepení organického skla, a to hlavně v případech, kdy nelze zajistit rovnost spojovaných ploch nebo jejich dotyk</a:t>
            </a:r>
          </a:p>
          <a:p>
            <a:pPr marL="269875" indent="-269875">
              <a:spcBef>
                <a:spcPct val="50000"/>
              </a:spcBef>
            </a:pPr>
            <a:endParaRPr lang="cs-CZ">
              <a:latin typeface="Comic Sans MS" pitchFamily="66" charset="0"/>
            </a:endParaRPr>
          </a:p>
          <a:p>
            <a:pPr marL="269875" indent="-269875">
              <a:spcBef>
                <a:spcPct val="50000"/>
              </a:spcBef>
            </a:pPr>
            <a:r>
              <a:rPr lang="cs-CZ">
                <a:solidFill>
                  <a:srgbClr val="009900"/>
                </a:solidFill>
                <a:latin typeface="Comic Sans MS" pitchFamily="66" charset="0"/>
              </a:rPr>
              <a:t>LEPIDLA POLYURETHANOVÁ</a:t>
            </a:r>
          </a:p>
          <a:p>
            <a:pPr marL="269875" indent="-269875" algn="just">
              <a:lnSpc>
                <a:spcPct val="120000"/>
              </a:lnSpc>
              <a:buSzPct val="80000"/>
              <a:buFontTx/>
              <a:buBlip>
                <a:blip r:embed="rId2"/>
              </a:buBlip>
            </a:pPr>
            <a:r>
              <a:rPr lang="cs-CZ">
                <a:latin typeface="Comic Sans MS" pitchFamily="66" charset="0"/>
              </a:rPr>
              <a:t>používaná buď jako jednosložková (využívající k vytvrzení vzdušnou vlhkost) nebo jako dvousložková</a:t>
            </a:r>
          </a:p>
          <a:p>
            <a:pPr marL="269875" indent="-269875" algn="just">
              <a:lnSpc>
                <a:spcPct val="120000"/>
              </a:lnSpc>
              <a:buSzPct val="80000"/>
              <a:buFontTx/>
              <a:buBlip>
                <a:blip r:embed="rId2"/>
              </a:buBlip>
            </a:pPr>
            <a:r>
              <a:rPr lang="cs-CZ">
                <a:latin typeface="Comic Sans MS" pitchFamily="66" charset="0"/>
              </a:rPr>
              <a:t>jsou dobře zpracovatelná i za nízkých teplot</a:t>
            </a:r>
          </a:p>
          <a:p>
            <a:pPr marL="269875" indent="-269875" algn="just">
              <a:lnSpc>
                <a:spcPct val="120000"/>
              </a:lnSpc>
              <a:buSzPct val="80000"/>
              <a:buFontTx/>
              <a:buBlip>
                <a:blip r:embed="rId2"/>
              </a:buBlip>
            </a:pPr>
            <a:r>
              <a:rPr lang="cs-CZ">
                <a:latin typeface="Comic Sans MS" pitchFamily="66" charset="0"/>
              </a:rPr>
              <a:t>poskytují spoje mechanicky pevné, pružné a odolné proti dynamickému namáhání, vodě a povětrnosti </a:t>
            </a:r>
          </a:p>
          <a:p>
            <a:pPr marL="269875" indent="-269875" algn="just">
              <a:lnSpc>
                <a:spcPct val="120000"/>
              </a:lnSpc>
              <a:buSzPct val="80000"/>
              <a:buFontTx/>
              <a:buBlip>
                <a:blip r:embed="rId2"/>
              </a:buBlip>
            </a:pPr>
            <a:r>
              <a:rPr lang="cs-CZ">
                <a:latin typeface="Comic Sans MS" pitchFamily="66" charset="0"/>
              </a:rPr>
              <a:t>lepení především kovů, dřeva, pryže, porcelánu, keramiky a řady plastů </a:t>
            </a:r>
          </a:p>
          <a:p>
            <a:pPr marL="269875" indent="-269875" algn="just">
              <a:lnSpc>
                <a:spcPct val="120000"/>
              </a:lnSpc>
              <a:buSzPct val="80000"/>
              <a:buFontTx/>
              <a:buBlip>
                <a:blip r:embed="rId2"/>
              </a:buBlip>
            </a:pPr>
            <a:r>
              <a:rPr lang="cs-CZ">
                <a:latin typeface="Comic Sans MS" pitchFamily="66" charset="0"/>
              </a:rPr>
              <a:t>dále v obuvnictví ke spojování měkčeného PVC navzájem, s usněmi, pryží, tkaninami, plasty aj.</a:t>
            </a:r>
          </a:p>
        </p:txBody>
      </p:sp>
      <p:sp>
        <p:nvSpPr>
          <p:cNvPr id="32774" name="Rectangle 6"/>
          <p:cNvSpPr>
            <a:spLocks noChangeArrowheads="1"/>
          </p:cNvSpPr>
          <p:nvPr/>
        </p:nvSpPr>
        <p:spPr bwMode="auto">
          <a:xfrm>
            <a:off x="8478838" y="0"/>
            <a:ext cx="665162" cy="366713"/>
          </a:xfrm>
          <a:prstGeom prst="rect">
            <a:avLst/>
          </a:prstGeom>
          <a:noFill/>
          <a:ln w="9525">
            <a:noFill/>
            <a:miter lim="800000"/>
            <a:headEnd/>
            <a:tailEnd/>
          </a:ln>
          <a:effectLst/>
        </p:spPr>
        <p:txBody>
          <a:bodyPr wrap="none">
            <a:spAutoFit/>
          </a:bodyPr>
          <a:lstStyle/>
          <a:p>
            <a:r>
              <a:rPr lang="cs-CZ" b="1">
                <a:solidFill>
                  <a:srgbClr val="006600"/>
                </a:solidFill>
                <a:latin typeface="Comic Sans MS" pitchFamily="66" charset="0"/>
              </a:rPr>
              <a:t>B.4.</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5"/>
          <p:cNvSpPr>
            <a:spLocks noChangeArrowheads="1"/>
          </p:cNvSpPr>
          <p:nvPr/>
        </p:nvSpPr>
        <p:spPr bwMode="auto">
          <a:xfrm>
            <a:off x="323850" y="274638"/>
            <a:ext cx="8424863" cy="6375400"/>
          </a:xfrm>
          <a:prstGeom prst="rect">
            <a:avLst/>
          </a:prstGeom>
          <a:noFill/>
          <a:ln w="9525">
            <a:noFill/>
            <a:miter lim="800000"/>
            <a:headEnd/>
            <a:tailEnd/>
          </a:ln>
          <a:effectLst/>
        </p:spPr>
        <p:txBody>
          <a:bodyPr>
            <a:spAutoFit/>
          </a:bodyPr>
          <a:lstStyle/>
          <a:p>
            <a:pPr marL="269875" indent="-269875">
              <a:spcBef>
                <a:spcPct val="50000"/>
              </a:spcBef>
            </a:pPr>
            <a:r>
              <a:rPr lang="cs-CZ" sz="2400" b="1">
                <a:solidFill>
                  <a:srgbClr val="FB680D"/>
                </a:solidFill>
                <a:latin typeface="Comic Sans MS" pitchFamily="66" charset="0"/>
              </a:rPr>
              <a:t>C. Tavná lepidla</a:t>
            </a:r>
          </a:p>
          <a:p>
            <a:pPr marL="269875" indent="-269875">
              <a:spcBef>
                <a:spcPct val="50000"/>
              </a:spcBef>
            </a:pPr>
            <a:endParaRPr lang="cs-CZ" sz="1000" b="1">
              <a:solidFill>
                <a:srgbClr val="FB680D"/>
              </a:solidFill>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za normální teploty termoplastické látky v pevném skupenství, které se nanášejí na spojovaný materiál ve formě taveniny a to vždy pouze na jeden spojovaný povrch</a:t>
            </a:r>
          </a:p>
          <a:p>
            <a:pPr marL="269875" indent="-269875" algn="just">
              <a:lnSpc>
                <a:spcPct val="120000"/>
              </a:lnSpc>
              <a:buSzPct val="80000"/>
              <a:buFontTx/>
              <a:buBlip>
                <a:blip r:embed="rId2"/>
              </a:buBlip>
            </a:pPr>
            <a:r>
              <a:rPr lang="cs-CZ">
                <a:latin typeface="Comic Sans MS" pitchFamily="66" charset="0"/>
              </a:rPr>
              <a:t>ochlazením dojde k vytvrzení lepidla, jeho film se po ochlazení nesmršťuje </a:t>
            </a:r>
          </a:p>
          <a:p>
            <a:pPr marL="269875" indent="-269875">
              <a:spcBef>
                <a:spcPct val="50000"/>
              </a:spcBef>
            </a:pPr>
            <a:endParaRPr lang="cs-CZ" sz="800">
              <a:latin typeface="Comic Sans MS" pitchFamily="66" charset="0"/>
            </a:endParaRPr>
          </a:p>
          <a:p>
            <a:pPr marL="269875" indent="-269875">
              <a:spcBef>
                <a:spcPct val="50000"/>
              </a:spcBef>
            </a:pPr>
            <a:r>
              <a:rPr lang="cs-CZ">
                <a:solidFill>
                  <a:srgbClr val="009900"/>
                </a:solidFill>
                <a:latin typeface="Comic Sans MS" pitchFamily="66" charset="0"/>
              </a:rPr>
              <a:t>TAVNÁ LEPIDLA POLYAMIDOVÁ</a:t>
            </a:r>
          </a:p>
          <a:p>
            <a:pPr marL="269875" indent="-269875" algn="just">
              <a:lnSpc>
                <a:spcPct val="120000"/>
              </a:lnSpc>
              <a:buSzPct val="80000"/>
              <a:buFontTx/>
              <a:buBlip>
                <a:blip r:embed="rId2"/>
              </a:buBlip>
            </a:pPr>
            <a:r>
              <a:rPr lang="cs-CZ">
                <a:latin typeface="Comic Sans MS" pitchFamily="66" charset="0"/>
              </a:rPr>
              <a:t>polyamidy na bázi dimerních mastných kyselin a různých přísad slouží k rychlému spojování kůže (přírodní i syntetické)</a:t>
            </a:r>
          </a:p>
          <a:p>
            <a:pPr marL="269875" indent="-269875">
              <a:spcBef>
                <a:spcPct val="50000"/>
              </a:spcBef>
            </a:pPr>
            <a:endParaRPr lang="cs-CZ" sz="800">
              <a:latin typeface="Comic Sans MS" pitchFamily="66" charset="0"/>
            </a:endParaRPr>
          </a:p>
          <a:p>
            <a:pPr marL="269875" indent="-269875">
              <a:spcBef>
                <a:spcPct val="50000"/>
              </a:spcBef>
            </a:pPr>
            <a:r>
              <a:rPr lang="cs-CZ">
                <a:solidFill>
                  <a:srgbClr val="009900"/>
                </a:solidFill>
                <a:latin typeface="Comic Sans MS" pitchFamily="66" charset="0"/>
              </a:rPr>
              <a:t>TAVNÁ LEPIDLA POLYESTEROVÁ</a:t>
            </a:r>
          </a:p>
          <a:p>
            <a:pPr marL="269875" indent="-269875" algn="just">
              <a:lnSpc>
                <a:spcPct val="120000"/>
              </a:lnSpc>
              <a:buSzPct val="80000"/>
              <a:buFontTx/>
              <a:buBlip>
                <a:blip r:embed="rId2"/>
              </a:buBlip>
            </a:pPr>
            <a:r>
              <a:rPr lang="cs-CZ">
                <a:latin typeface="Comic Sans MS" pitchFamily="66" charset="0"/>
              </a:rPr>
              <a:t>lepení plechových obalů, některých plastů, kovů, porcelánů, textilií i dřeva</a:t>
            </a:r>
          </a:p>
          <a:p>
            <a:pPr marL="269875" indent="-269875">
              <a:spcBef>
                <a:spcPct val="50000"/>
              </a:spcBef>
            </a:pPr>
            <a:endParaRPr lang="cs-CZ" sz="800">
              <a:latin typeface="Comic Sans MS" pitchFamily="66" charset="0"/>
            </a:endParaRPr>
          </a:p>
          <a:p>
            <a:pPr marL="269875" indent="-269875">
              <a:spcBef>
                <a:spcPct val="50000"/>
              </a:spcBef>
            </a:pPr>
            <a:r>
              <a:rPr lang="cs-CZ">
                <a:solidFill>
                  <a:srgbClr val="009900"/>
                </a:solidFill>
                <a:latin typeface="Comic Sans MS" pitchFamily="66" charset="0"/>
              </a:rPr>
              <a:t>TAVNÁ LEPIDLA Z KOPOLYMERŮ ETHYLEN-VINYLACETÁT</a:t>
            </a:r>
          </a:p>
          <a:p>
            <a:pPr marL="269875" indent="-269875" algn="just">
              <a:lnSpc>
                <a:spcPct val="120000"/>
              </a:lnSpc>
              <a:buSzPct val="80000"/>
              <a:buFontTx/>
              <a:buBlip>
                <a:blip r:embed="rId2"/>
              </a:buBlip>
            </a:pPr>
            <a:r>
              <a:rPr lang="cs-CZ">
                <a:latin typeface="Comic Sans MS" pitchFamily="66" charset="0"/>
              </a:rPr>
              <a:t>lepení papíru, kartonu a dřevěných dílů</a:t>
            </a:r>
          </a:p>
          <a:p>
            <a:pPr marL="269875" indent="-269875" algn="just">
              <a:lnSpc>
                <a:spcPct val="120000"/>
              </a:lnSpc>
              <a:buSzPct val="80000"/>
              <a:buFontTx/>
              <a:buBlip>
                <a:blip r:embed="rId2"/>
              </a:buBlip>
            </a:pPr>
            <a:r>
              <a:rPr lang="cs-CZ">
                <a:latin typeface="Comic Sans MS" pitchFamily="66" charset="0"/>
              </a:rPr>
              <a:t>montážní lepidla k lepení kovů</a:t>
            </a:r>
          </a:p>
          <a:p>
            <a:pPr marL="269875" indent="-269875">
              <a:spcBef>
                <a:spcPct val="50000"/>
              </a:spcBef>
            </a:pPr>
            <a:endParaRPr lang="cs-CZ" sz="800">
              <a:latin typeface="Comic Sans MS" pitchFamily="66" charset="0"/>
            </a:endParaRPr>
          </a:p>
          <a:p>
            <a:pPr marL="269875" indent="-269875">
              <a:spcBef>
                <a:spcPct val="50000"/>
              </a:spcBef>
            </a:pPr>
            <a:r>
              <a:rPr lang="cs-CZ">
                <a:solidFill>
                  <a:srgbClr val="009900"/>
                </a:solidFill>
                <a:latin typeface="Comic Sans MS" pitchFamily="66" charset="0"/>
              </a:rPr>
              <a:t>DALŠÍ TAVNÁ LEPIDLA</a:t>
            </a:r>
          </a:p>
          <a:p>
            <a:pPr marL="269875" indent="-269875" algn="just">
              <a:lnSpc>
                <a:spcPct val="120000"/>
              </a:lnSpc>
              <a:buSzPct val="80000"/>
              <a:buFontTx/>
              <a:buBlip>
                <a:blip r:embed="rId2"/>
              </a:buBlip>
            </a:pPr>
            <a:r>
              <a:rPr lang="cs-CZ">
                <a:latin typeface="Comic Sans MS" pitchFamily="66" charset="0"/>
              </a:rPr>
              <a:t>tavná lepidla z polyvinylacetátu, ethylcelulózy a polyethylenu</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p:cNvSpPr>
            <a:spLocks noChangeArrowheads="1"/>
          </p:cNvSpPr>
          <p:nvPr/>
        </p:nvSpPr>
        <p:spPr bwMode="auto">
          <a:xfrm>
            <a:off x="323850" y="404813"/>
            <a:ext cx="8135938" cy="5575300"/>
          </a:xfrm>
          <a:prstGeom prst="rect">
            <a:avLst/>
          </a:prstGeom>
          <a:noFill/>
          <a:ln w="9525">
            <a:noFill/>
            <a:miter lim="800000"/>
            <a:headEnd/>
            <a:tailEnd/>
          </a:ln>
          <a:effectLst/>
        </p:spPr>
        <p:txBody>
          <a:bodyPr>
            <a:spAutoFit/>
          </a:bodyPr>
          <a:lstStyle/>
          <a:p>
            <a:pPr marL="269875" indent="-269875">
              <a:spcBef>
                <a:spcPct val="50000"/>
              </a:spcBef>
            </a:pPr>
            <a:r>
              <a:rPr lang="cs-CZ" sz="2400" b="1">
                <a:solidFill>
                  <a:srgbClr val="FB680D"/>
                </a:solidFill>
                <a:latin typeface="Comic Sans MS" pitchFamily="66" charset="0"/>
              </a:rPr>
              <a:t>D. Lepidla stále lepivá</a:t>
            </a:r>
          </a:p>
          <a:p>
            <a:pPr marL="269875" indent="-269875" algn="just">
              <a:lnSpc>
                <a:spcPct val="120000"/>
              </a:lnSpc>
              <a:buSzPct val="80000"/>
              <a:buFontTx/>
              <a:buBlip>
                <a:blip r:embed="rId2"/>
              </a:buBlip>
            </a:pPr>
            <a:r>
              <a:rPr lang="cs-CZ">
                <a:latin typeface="Comic Sans MS" pitchFamily="66" charset="0"/>
              </a:rPr>
              <a:t>jsou stále vláčná a lepivá a jsou označována jako lepidla se samolepicím účinkem</a:t>
            </a:r>
          </a:p>
          <a:p>
            <a:pPr marL="269875" indent="-269875" algn="just">
              <a:lnSpc>
                <a:spcPct val="120000"/>
              </a:lnSpc>
              <a:buSzPct val="80000"/>
              <a:buFontTx/>
              <a:buBlip>
                <a:blip r:embed="rId2"/>
              </a:buBlip>
            </a:pPr>
            <a:r>
              <a:rPr lang="cs-CZ">
                <a:latin typeface="Comic Sans MS" pitchFamily="66" charset="0"/>
              </a:rPr>
              <a:t>lepení je možné pouze tehdy, pokud je vrstvička takového lepidla nanesena na vhodném nosiči (páska, folie)</a:t>
            </a:r>
          </a:p>
          <a:p>
            <a:pPr marL="269875" indent="-269875" algn="just">
              <a:lnSpc>
                <a:spcPct val="120000"/>
              </a:lnSpc>
              <a:buSzPct val="80000"/>
              <a:buFontTx/>
              <a:buBlip>
                <a:blip r:embed="rId2"/>
              </a:buBlip>
            </a:pPr>
            <a:r>
              <a:rPr lang="cs-CZ">
                <a:latin typeface="Comic Sans MS" pitchFamily="66" charset="0"/>
              </a:rPr>
              <a:t>spojení pásky či folie s povrchem se dosáhne přitlačením</a:t>
            </a:r>
          </a:p>
          <a:p>
            <a:pPr marL="269875" indent="-269875">
              <a:spcBef>
                <a:spcPct val="50000"/>
              </a:spcBef>
            </a:pPr>
            <a:endParaRPr lang="cs-CZ">
              <a:latin typeface="Comic Sans MS" pitchFamily="66" charset="0"/>
            </a:endParaRPr>
          </a:p>
          <a:p>
            <a:pPr marL="269875" indent="-269875">
              <a:spcBef>
                <a:spcPct val="50000"/>
              </a:spcBef>
            </a:pPr>
            <a:r>
              <a:rPr lang="cs-CZ">
                <a:latin typeface="Comic Sans MS" pitchFamily="66" charset="0"/>
              </a:rPr>
              <a:t>Lepidla se samolepicím účinkem obsahují tyto složky: </a:t>
            </a:r>
          </a:p>
          <a:p>
            <a:pPr marL="269875" indent="-269875">
              <a:spcBef>
                <a:spcPct val="50000"/>
              </a:spcBef>
              <a:buClr>
                <a:srgbClr val="FB680D"/>
              </a:buClr>
              <a:buFontTx/>
              <a:buChar char="•"/>
            </a:pPr>
            <a:r>
              <a:rPr lang="cs-CZ">
                <a:latin typeface="Comic Sans MS" pitchFamily="66" charset="0"/>
              </a:rPr>
              <a:t> termoplastický polymer nebo kaučuk</a:t>
            </a:r>
          </a:p>
          <a:p>
            <a:pPr marL="269875" indent="-269875">
              <a:spcBef>
                <a:spcPct val="50000"/>
              </a:spcBef>
              <a:buClr>
                <a:srgbClr val="FB680D"/>
              </a:buClr>
              <a:buFontTx/>
              <a:buChar char="•"/>
            </a:pPr>
            <a:r>
              <a:rPr lang="cs-CZ">
                <a:latin typeface="Comic Sans MS" pitchFamily="66" charset="0"/>
              </a:rPr>
              <a:t> přírodní nebo syntetickou pryskyřici</a:t>
            </a:r>
          </a:p>
          <a:p>
            <a:pPr marL="269875" indent="-269875">
              <a:spcBef>
                <a:spcPct val="50000"/>
              </a:spcBef>
              <a:buClr>
                <a:srgbClr val="FB680D"/>
              </a:buClr>
              <a:buFontTx/>
              <a:buChar char="•"/>
            </a:pPr>
            <a:r>
              <a:rPr lang="cs-CZ">
                <a:latin typeface="Comic Sans MS" pitchFamily="66" charset="0"/>
              </a:rPr>
              <a:t> změkčovadlo a další aditiva</a:t>
            </a:r>
          </a:p>
          <a:p>
            <a:pPr marL="269875" indent="-269875">
              <a:spcBef>
                <a:spcPct val="50000"/>
              </a:spcBef>
              <a:buClr>
                <a:srgbClr val="FB680D"/>
              </a:buClr>
            </a:pPr>
            <a:endParaRPr lang="cs-CZ">
              <a:latin typeface="Comic Sans MS" pitchFamily="66" charset="0"/>
            </a:endParaRPr>
          </a:p>
          <a:p>
            <a:pPr marL="269875" indent="-269875" algn="just">
              <a:lnSpc>
                <a:spcPct val="120000"/>
              </a:lnSpc>
              <a:buSzPct val="80000"/>
              <a:buFontTx/>
              <a:buBlip>
                <a:blip r:embed="rId2"/>
              </a:buBlip>
            </a:pPr>
            <a:r>
              <a:rPr lang="cs-CZ">
                <a:latin typeface="Comic Sans MS" pitchFamily="66" charset="0"/>
              </a:rPr>
              <a:t>existuje velké množství druhů samolepicích pásek, fólií a štítků</a:t>
            </a:r>
          </a:p>
          <a:p>
            <a:pPr marL="269875" indent="-269875" algn="just">
              <a:lnSpc>
                <a:spcPct val="120000"/>
              </a:lnSpc>
              <a:buSzPct val="80000"/>
              <a:buFontTx/>
              <a:buBlip>
                <a:blip r:embed="rId2"/>
              </a:buBlip>
            </a:pPr>
            <a:r>
              <a:rPr lang="cs-CZ">
                <a:latin typeface="Comic Sans MS" pitchFamily="66" charset="0"/>
              </a:rPr>
              <a:t>lepení papíru (</a:t>
            </a:r>
            <a:r>
              <a:rPr lang="cs-CZ" i="1">
                <a:latin typeface="Comic Sans MS" pitchFamily="66" charset="0"/>
              </a:rPr>
              <a:t>Filmoplast</a:t>
            </a:r>
            <a:r>
              <a:rPr lang="cs-CZ">
                <a:latin typeface="Comic Sans MS" pitchFamily="66" charset="0"/>
              </a:rPr>
              <a:t>), plsti a pěnových hmot</a:t>
            </a:r>
          </a:p>
          <a:p>
            <a:pPr marL="269875" indent="-269875" algn="just">
              <a:lnSpc>
                <a:spcPct val="120000"/>
              </a:lnSpc>
              <a:buSzPct val="80000"/>
              <a:buFontTx/>
              <a:buBlip>
                <a:blip r:embed="rId2"/>
              </a:buBlip>
            </a:pPr>
            <a:r>
              <a:rPr lang="cs-CZ">
                <a:latin typeface="Comic Sans MS" pitchFamily="66" charset="0"/>
              </a:rPr>
              <a:t>výroba samolepicích tapet a podlahových krytin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ChangeArrowheads="1"/>
          </p:cNvSpPr>
          <p:nvPr/>
        </p:nvSpPr>
        <p:spPr bwMode="auto">
          <a:xfrm>
            <a:off x="250825" y="773113"/>
            <a:ext cx="8713788" cy="3298825"/>
          </a:xfrm>
          <a:prstGeom prst="rect">
            <a:avLst/>
          </a:prstGeom>
          <a:noFill/>
          <a:ln w="9525">
            <a:noFill/>
            <a:miter lim="800000"/>
            <a:headEnd/>
            <a:tailEnd/>
          </a:ln>
          <a:effectLst/>
        </p:spPr>
        <p:txBody>
          <a:bodyPr>
            <a:spAutoFit/>
          </a:bodyPr>
          <a:lstStyle/>
          <a:p>
            <a:pPr marL="354013" indent="-354013">
              <a:spcBef>
                <a:spcPct val="50000"/>
              </a:spcBef>
            </a:pPr>
            <a:endParaRPr lang="cs-CZ">
              <a:latin typeface="Comic Sans MS" pitchFamily="66" charset="0"/>
            </a:endParaRPr>
          </a:p>
          <a:p>
            <a:pPr marL="354013" indent="-354013" algn="just">
              <a:lnSpc>
                <a:spcPct val="120000"/>
              </a:lnSpc>
              <a:buSzPct val="80000"/>
              <a:buFontTx/>
              <a:buBlip>
                <a:blip r:embed="rId2"/>
              </a:buBlip>
            </a:pPr>
            <a:r>
              <a:rPr lang="cs-CZ">
                <a:latin typeface="Comic Sans MS" pitchFamily="66" charset="0"/>
              </a:rPr>
              <a:t>kovy jsou materiály zcela nepropustné, pro jejich lepení se používají pouze lepidla, jež zaručují, že se v průběhu lepení neuvolní žádné těkavé látky, které by snižovaly kohezi a adhezi filmu lepidla </a:t>
            </a:r>
            <a:r>
              <a:rPr lang="cs-CZ">
                <a:latin typeface="Comic Sans MS" pitchFamily="66" charset="0"/>
                <a:sym typeface="Symbol" pitchFamily="18" charset="2"/>
              </a:rPr>
              <a:t></a:t>
            </a:r>
            <a:r>
              <a:rPr lang="cs-CZ">
                <a:latin typeface="Comic Sans MS" pitchFamily="66" charset="0"/>
              </a:rPr>
              <a:t> nelze použít roztoková nebo disperzní lepidla </a:t>
            </a:r>
            <a:r>
              <a:rPr lang="cs-CZ" sz="1600">
                <a:latin typeface="Comic Sans MS" pitchFamily="66" charset="0"/>
              </a:rPr>
              <a:t>(výjimkou jsou pouze lepidla na bázi chloroprenového </a:t>
            </a:r>
          </a:p>
          <a:p>
            <a:pPr marL="354013" indent="-354013" algn="just">
              <a:lnSpc>
                <a:spcPct val="120000"/>
              </a:lnSpc>
              <a:buSzPct val="80000"/>
            </a:pPr>
            <a:r>
              <a:rPr lang="cs-CZ" sz="1600">
                <a:latin typeface="Comic Sans MS" pitchFamily="66" charset="0"/>
              </a:rPr>
              <a:t>							a polyurethanového kaučuku)</a:t>
            </a:r>
          </a:p>
          <a:p>
            <a:pPr marL="354013" indent="-354013" algn="just">
              <a:lnSpc>
                <a:spcPct val="120000"/>
              </a:lnSpc>
              <a:buSzPct val="80000"/>
            </a:pPr>
            <a:r>
              <a:rPr lang="cs-CZ" sz="900">
                <a:latin typeface="Comic Sans MS" pitchFamily="66" charset="0"/>
              </a:rPr>
              <a:t> </a:t>
            </a:r>
          </a:p>
          <a:p>
            <a:pPr marL="354013" indent="-354013" algn="just">
              <a:lnSpc>
                <a:spcPct val="120000"/>
              </a:lnSpc>
              <a:buSzPct val="80000"/>
              <a:buFontTx/>
              <a:buBlip>
                <a:blip r:embed="rId2"/>
              </a:buBlip>
            </a:pPr>
            <a:r>
              <a:rPr lang="cs-CZ">
                <a:latin typeface="Comic Sans MS" pitchFamily="66" charset="0"/>
              </a:rPr>
              <a:t>pro běžné lepení kovů se používají lepidla reaktivní </a:t>
            </a:r>
          </a:p>
          <a:p>
            <a:pPr marL="354013" indent="-354013" algn="just">
              <a:lnSpc>
                <a:spcPct val="120000"/>
              </a:lnSpc>
              <a:buSzPct val="80000"/>
            </a:pPr>
            <a:endParaRPr lang="cs-CZ" sz="900">
              <a:latin typeface="Comic Sans MS" pitchFamily="66" charset="0"/>
            </a:endParaRPr>
          </a:p>
          <a:p>
            <a:pPr marL="354013" indent="-354013" algn="just">
              <a:lnSpc>
                <a:spcPct val="120000"/>
              </a:lnSpc>
              <a:buSzPct val="80000"/>
              <a:buFontTx/>
              <a:buBlip>
                <a:blip r:embed="rId2"/>
              </a:buBlip>
            </a:pPr>
            <a:r>
              <a:rPr lang="cs-CZ">
                <a:latin typeface="Comic Sans MS" pitchFamily="66" charset="0"/>
              </a:rPr>
              <a:t>z reaktivních lepidel se pro lepení kovových předmětů používají zejména lepidla epoxidová, kyanakrylátová, polymethymethakrylátová, polyurethanová </a:t>
            </a:r>
          </a:p>
        </p:txBody>
      </p:sp>
      <p:sp>
        <p:nvSpPr>
          <p:cNvPr id="35846" name="Rectangle 6"/>
          <p:cNvSpPr>
            <a:spLocks noChangeArrowheads="1"/>
          </p:cNvSpPr>
          <p:nvPr/>
        </p:nvSpPr>
        <p:spPr bwMode="auto">
          <a:xfrm>
            <a:off x="368300" y="333375"/>
            <a:ext cx="8380413" cy="457200"/>
          </a:xfrm>
          <a:prstGeom prst="rect">
            <a:avLst/>
          </a:prstGeom>
          <a:noFill/>
          <a:ln w="9525">
            <a:noFill/>
            <a:miter lim="800000"/>
            <a:headEnd/>
            <a:tailEnd/>
          </a:ln>
          <a:effectLst/>
        </p:spPr>
        <p:txBody>
          <a:bodyPr wrap="none">
            <a:spAutoFit/>
          </a:bodyPr>
          <a:lstStyle/>
          <a:p>
            <a:r>
              <a:rPr lang="cs-CZ" sz="2400" b="1">
                <a:solidFill>
                  <a:srgbClr val="FB680D"/>
                </a:solidFill>
                <a:latin typeface="Comic Sans MS" pitchFamily="66" charset="0"/>
              </a:rPr>
              <a:t>Vlastnosti a struktura lepidel používaných k lepení kovů</a:t>
            </a:r>
          </a:p>
        </p:txBody>
      </p:sp>
      <p:pic>
        <p:nvPicPr>
          <p:cNvPr id="35848" name="Picture 8" descr="800"/>
          <p:cNvPicPr>
            <a:picLocks noChangeAspect="1" noChangeArrowheads="1"/>
          </p:cNvPicPr>
          <p:nvPr/>
        </p:nvPicPr>
        <p:blipFill>
          <a:blip r:embed="rId3" cstate="print"/>
          <a:srcRect/>
          <a:stretch>
            <a:fillRect/>
          </a:stretch>
        </p:blipFill>
        <p:spPr bwMode="auto">
          <a:xfrm>
            <a:off x="3419475" y="4652963"/>
            <a:ext cx="1905000" cy="1905000"/>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ChangeArrowheads="1"/>
          </p:cNvSpPr>
          <p:nvPr/>
        </p:nvSpPr>
        <p:spPr bwMode="auto">
          <a:xfrm>
            <a:off x="250825" y="115888"/>
            <a:ext cx="8496300" cy="1687512"/>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EPOXIDOVÁ LEPIDLA</a:t>
            </a:r>
          </a:p>
          <a:p>
            <a:pPr marL="269875" indent="-269875" algn="just">
              <a:lnSpc>
                <a:spcPct val="120000"/>
              </a:lnSpc>
              <a:buSzPct val="80000"/>
              <a:buFontTx/>
              <a:buBlip>
                <a:blip r:embed="rId3"/>
              </a:buBlip>
            </a:pPr>
            <a:r>
              <a:rPr lang="cs-CZ">
                <a:latin typeface="Comic Sans MS" pitchFamily="66" charset="0"/>
              </a:rPr>
              <a:t>nejrozšířenější skupina lepidel pro lepení kovů </a:t>
            </a:r>
          </a:p>
          <a:p>
            <a:pPr marL="269875" indent="-269875" algn="just">
              <a:lnSpc>
                <a:spcPct val="120000"/>
              </a:lnSpc>
              <a:buSzPct val="80000"/>
              <a:buFontTx/>
              <a:buBlip>
                <a:blip r:embed="rId3"/>
              </a:buBlip>
            </a:pPr>
            <a:r>
              <a:rPr lang="cs-CZ">
                <a:latin typeface="Comic Sans MS" pitchFamily="66" charset="0"/>
              </a:rPr>
              <a:t>základní složkou epoxidových lepidel jsou epoxidové pryskyřice, které vznikají reakcí polyalkoholů nebo vícefunkčních fenolů s dichlordihydrinem nebo epichlorhydrinem</a:t>
            </a:r>
          </a:p>
        </p:txBody>
      </p:sp>
      <p:graphicFrame>
        <p:nvGraphicFramePr>
          <p:cNvPr id="36882" name="Object 18"/>
          <p:cNvGraphicFramePr>
            <a:graphicFrameLocks noChangeAspect="1"/>
          </p:cNvGraphicFramePr>
          <p:nvPr>
            <p:ph sz="quarter" idx="3"/>
          </p:nvPr>
        </p:nvGraphicFramePr>
        <p:xfrm>
          <a:off x="971550" y="3716338"/>
          <a:ext cx="7273925" cy="1296987"/>
        </p:xfrm>
        <a:graphic>
          <a:graphicData uri="http://schemas.openxmlformats.org/presentationml/2006/ole">
            <p:oleObj spid="_x0000_s36882" name="ChemSketch" r:id="rId4" imgW="6489360" imgH="1158120" progId="ACD.ChemSketch.20">
              <p:embed/>
            </p:oleObj>
          </a:graphicData>
        </a:graphic>
      </p:graphicFrame>
      <p:grpSp>
        <p:nvGrpSpPr>
          <p:cNvPr id="36889" name="Group 25"/>
          <p:cNvGrpSpPr>
            <a:grpSpLocks/>
          </p:cNvGrpSpPr>
          <p:nvPr/>
        </p:nvGrpSpPr>
        <p:grpSpPr bwMode="auto">
          <a:xfrm>
            <a:off x="1763713" y="2060575"/>
            <a:ext cx="5759450" cy="1355725"/>
            <a:chOff x="1111" y="1298"/>
            <a:chExt cx="3628" cy="854"/>
          </a:xfrm>
        </p:grpSpPr>
        <p:grpSp>
          <p:nvGrpSpPr>
            <p:cNvPr id="36887" name="Group 23"/>
            <p:cNvGrpSpPr>
              <a:grpSpLocks/>
            </p:cNvGrpSpPr>
            <p:nvPr/>
          </p:nvGrpSpPr>
          <p:grpSpPr bwMode="auto">
            <a:xfrm>
              <a:off x="1111" y="1298"/>
              <a:ext cx="3628" cy="854"/>
              <a:chOff x="1111" y="1298"/>
              <a:chExt cx="3628" cy="854"/>
            </a:xfrm>
          </p:grpSpPr>
          <p:grpSp>
            <p:nvGrpSpPr>
              <p:cNvPr id="36885" name="Group 21"/>
              <p:cNvGrpSpPr>
                <a:grpSpLocks/>
              </p:cNvGrpSpPr>
              <p:nvPr/>
            </p:nvGrpSpPr>
            <p:grpSpPr bwMode="auto">
              <a:xfrm>
                <a:off x="1156" y="1298"/>
                <a:ext cx="3583" cy="771"/>
                <a:chOff x="1156" y="1298"/>
                <a:chExt cx="3583" cy="771"/>
              </a:xfrm>
            </p:grpSpPr>
            <p:graphicFrame>
              <p:nvGraphicFramePr>
                <p:cNvPr id="36873" name="Object 9"/>
                <p:cNvGraphicFramePr>
                  <a:graphicFrameLocks noChangeAspect="1"/>
                </p:cNvGraphicFramePr>
                <p:nvPr/>
              </p:nvGraphicFramePr>
              <p:xfrm>
                <a:off x="1156" y="1298"/>
                <a:ext cx="1180" cy="456"/>
              </p:xfrm>
              <a:graphic>
                <a:graphicData uri="http://schemas.openxmlformats.org/presentationml/2006/ole">
                  <p:oleObj spid="_x0000_s36873" name="ChemSketch" r:id="rId5" imgW="1267920" imgH="490680" progId="ACD.ChemSketch.20">
                    <p:embed/>
                  </p:oleObj>
                </a:graphicData>
              </a:graphic>
            </p:graphicFrame>
            <p:graphicFrame>
              <p:nvGraphicFramePr>
                <p:cNvPr id="36877" name="Object 13"/>
                <p:cNvGraphicFramePr>
                  <a:graphicFrameLocks noChangeAspect="1"/>
                </p:cNvGraphicFramePr>
                <p:nvPr/>
              </p:nvGraphicFramePr>
              <p:xfrm>
                <a:off x="3061" y="1298"/>
                <a:ext cx="1678" cy="550"/>
              </p:xfrm>
              <a:graphic>
                <a:graphicData uri="http://schemas.openxmlformats.org/presentationml/2006/ole">
                  <p:oleObj spid="_x0000_s36877" name="ChemSketch" r:id="rId6" imgW="2081880" imgH="682920" progId="ACD.ChemSketch.20">
                    <p:embed/>
                  </p:oleObj>
                </a:graphicData>
              </a:graphic>
            </p:graphicFrame>
            <p:sp>
              <p:nvSpPr>
                <p:cNvPr id="36875" name="Rectangle 11"/>
                <p:cNvSpPr>
                  <a:spLocks noChangeArrowheads="1"/>
                </p:cNvSpPr>
                <p:nvPr/>
              </p:nvSpPr>
              <p:spPr bwMode="auto">
                <a:xfrm>
                  <a:off x="1292" y="1842"/>
                  <a:ext cx="868" cy="219"/>
                </a:xfrm>
                <a:prstGeom prst="rect">
                  <a:avLst/>
                </a:prstGeom>
                <a:noFill/>
                <a:ln w="9525">
                  <a:noFill/>
                  <a:miter lim="800000"/>
                  <a:headEnd/>
                  <a:tailEnd/>
                </a:ln>
                <a:effectLst/>
              </p:spPr>
              <p:txBody>
                <a:bodyPr wrap="none">
                  <a:spAutoFit/>
                </a:bodyPr>
                <a:lstStyle/>
                <a:p>
                  <a:pPr>
                    <a:lnSpc>
                      <a:spcPct val="120000"/>
                    </a:lnSpc>
                    <a:buSzPct val="80000"/>
                  </a:pPr>
                  <a:r>
                    <a:rPr lang="cs-CZ" sz="1400">
                      <a:latin typeface="Comic Sans MS" pitchFamily="66" charset="0"/>
                    </a:rPr>
                    <a:t>epichlorhydrin</a:t>
                  </a:r>
                </a:p>
              </p:txBody>
            </p:sp>
            <p:sp>
              <p:nvSpPr>
                <p:cNvPr id="36880" name="Rectangle 16"/>
                <p:cNvSpPr>
                  <a:spLocks noChangeArrowheads="1"/>
                </p:cNvSpPr>
                <p:nvPr/>
              </p:nvSpPr>
              <p:spPr bwMode="auto">
                <a:xfrm>
                  <a:off x="3539" y="1850"/>
                  <a:ext cx="697" cy="219"/>
                </a:xfrm>
                <a:prstGeom prst="rect">
                  <a:avLst/>
                </a:prstGeom>
                <a:noFill/>
                <a:ln w="9525">
                  <a:noFill/>
                  <a:miter lim="800000"/>
                  <a:headEnd/>
                  <a:tailEnd/>
                </a:ln>
                <a:effectLst/>
              </p:spPr>
              <p:txBody>
                <a:bodyPr wrap="none">
                  <a:spAutoFit/>
                </a:bodyPr>
                <a:lstStyle/>
                <a:p>
                  <a:pPr>
                    <a:lnSpc>
                      <a:spcPct val="120000"/>
                    </a:lnSpc>
                    <a:buSzPct val="80000"/>
                  </a:pPr>
                  <a:r>
                    <a:rPr lang="cs-CZ" sz="1400" i="1">
                      <a:latin typeface="Comic Sans MS" pitchFamily="66" charset="0"/>
                    </a:rPr>
                    <a:t>bis</a:t>
                  </a:r>
                  <a:r>
                    <a:rPr lang="cs-CZ" sz="1400">
                      <a:latin typeface="Comic Sans MS" pitchFamily="66" charset="0"/>
                    </a:rPr>
                    <a:t>-fenol A</a:t>
                  </a:r>
                </a:p>
              </p:txBody>
            </p:sp>
          </p:grpSp>
          <p:sp>
            <p:nvSpPr>
              <p:cNvPr id="36886" name="Rectangle 22"/>
              <p:cNvSpPr>
                <a:spLocks noChangeArrowheads="1"/>
              </p:cNvSpPr>
              <p:nvPr/>
            </p:nvSpPr>
            <p:spPr bwMode="auto">
              <a:xfrm>
                <a:off x="1111" y="1979"/>
                <a:ext cx="1287" cy="173"/>
              </a:xfrm>
              <a:prstGeom prst="rect">
                <a:avLst/>
              </a:prstGeom>
              <a:noFill/>
              <a:ln w="9525">
                <a:noFill/>
                <a:miter lim="800000"/>
                <a:headEnd/>
                <a:tailEnd/>
              </a:ln>
              <a:effectLst/>
            </p:spPr>
            <p:txBody>
              <a:bodyPr wrap="none" anchor="ctr">
                <a:spAutoFit/>
              </a:bodyPr>
              <a:lstStyle/>
              <a:p>
                <a:r>
                  <a:rPr lang="cs-CZ" sz="1200">
                    <a:latin typeface="Comic Sans MS" pitchFamily="66" charset="0"/>
                  </a:rPr>
                  <a:t>1-chlor-2,3-epoxypropanu </a:t>
                </a:r>
              </a:p>
            </p:txBody>
          </p:sp>
        </p:grpSp>
        <p:sp>
          <p:nvSpPr>
            <p:cNvPr id="36888" name="Rectangle 24"/>
            <p:cNvSpPr>
              <a:spLocks noChangeArrowheads="1"/>
            </p:cNvSpPr>
            <p:nvPr/>
          </p:nvSpPr>
          <p:spPr bwMode="auto">
            <a:xfrm>
              <a:off x="3209" y="1979"/>
              <a:ext cx="1485" cy="173"/>
            </a:xfrm>
            <a:prstGeom prst="rect">
              <a:avLst/>
            </a:prstGeom>
            <a:noFill/>
            <a:ln w="9525">
              <a:noFill/>
              <a:miter lim="800000"/>
              <a:headEnd/>
              <a:tailEnd/>
            </a:ln>
            <a:effectLst/>
          </p:spPr>
          <p:txBody>
            <a:bodyPr wrap="none" anchor="ctr">
              <a:spAutoFit/>
            </a:bodyPr>
            <a:lstStyle/>
            <a:p>
              <a:r>
                <a:rPr lang="cs-CZ" sz="1200">
                  <a:latin typeface="Comic Sans MS" pitchFamily="66" charset="0"/>
                </a:rPr>
                <a:t>4, 4‘-(propan 2,2- diyl) difenol </a:t>
              </a:r>
            </a:p>
          </p:txBody>
        </p:sp>
      </p:grpSp>
      <p:sp>
        <p:nvSpPr>
          <p:cNvPr id="36890" name="Rectangle 26"/>
          <p:cNvSpPr>
            <a:spLocks noChangeArrowheads="1"/>
          </p:cNvSpPr>
          <p:nvPr/>
        </p:nvSpPr>
        <p:spPr bwMode="auto">
          <a:xfrm>
            <a:off x="468313" y="5156200"/>
            <a:ext cx="8280400" cy="1370013"/>
          </a:xfrm>
          <a:prstGeom prst="rect">
            <a:avLst/>
          </a:prstGeom>
          <a:noFill/>
          <a:ln w="9525">
            <a:noFill/>
            <a:miter lim="800000"/>
            <a:headEnd/>
            <a:tailEnd/>
          </a:ln>
          <a:effectLst/>
        </p:spPr>
        <p:txBody>
          <a:bodyPr anchor="ctr">
            <a:spAutoFit/>
          </a:bodyPr>
          <a:lstStyle/>
          <a:p>
            <a:pPr marL="177800" indent="-177800" algn="just">
              <a:lnSpc>
                <a:spcPct val="120000"/>
              </a:lnSpc>
              <a:buSzPct val="80000"/>
              <a:buFontTx/>
              <a:buBlip>
                <a:blip r:embed="rId3"/>
              </a:buBlip>
            </a:pPr>
            <a:r>
              <a:rPr lang="cs-CZ" sz="1400">
                <a:latin typeface="Comic Sans MS" pitchFamily="66" charset="0"/>
              </a:rPr>
              <a:t>iniciační reakcí je kondenzace mezi oběma strukturami</a:t>
            </a:r>
          </a:p>
          <a:p>
            <a:pPr marL="177800" indent="-177800" algn="just">
              <a:lnSpc>
                <a:spcPct val="120000"/>
              </a:lnSpc>
              <a:buSzPct val="80000"/>
              <a:buFontTx/>
              <a:buBlip>
                <a:blip r:embed="rId3"/>
              </a:buBlip>
            </a:pPr>
            <a:r>
              <a:rPr lang="cs-CZ" sz="1400">
                <a:latin typeface="Comic Sans MS" pitchFamily="66" charset="0"/>
              </a:rPr>
              <a:t>následuje adice - otevření epichlorhydrinového cyklu a navázání na hydroxylovou skupinu difenylolpropanu</a:t>
            </a:r>
          </a:p>
          <a:p>
            <a:pPr marL="177800" indent="-177800" algn="just">
              <a:lnSpc>
                <a:spcPct val="120000"/>
              </a:lnSpc>
              <a:buSzPct val="80000"/>
              <a:buFontTx/>
              <a:buBlip>
                <a:blip r:embed="rId3"/>
              </a:buBlip>
            </a:pPr>
            <a:r>
              <a:rPr lang="cs-CZ" sz="1400">
                <a:latin typeface="Comic Sans MS" pitchFamily="66" charset="0"/>
              </a:rPr>
              <a:t>poté dojde k navázání tohoto produktu s jiným monomerem polymerizační reakce a vznikne epoxidová pryskyřice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6"/>
          <p:cNvSpPr>
            <a:spLocks noChangeArrowheads="1"/>
          </p:cNvSpPr>
          <p:nvPr/>
        </p:nvSpPr>
        <p:spPr bwMode="auto">
          <a:xfrm>
            <a:off x="250825" y="549275"/>
            <a:ext cx="8640763" cy="5670550"/>
          </a:xfrm>
          <a:prstGeom prst="rect">
            <a:avLst/>
          </a:prstGeom>
          <a:noFill/>
          <a:ln w="9525">
            <a:noFill/>
            <a:miter lim="800000"/>
            <a:headEnd/>
            <a:tailEnd/>
          </a:ln>
          <a:effectLst/>
        </p:spPr>
        <p:txBody>
          <a:bodyPr anchor="ctr">
            <a:spAutoFit/>
          </a:bodyPr>
          <a:lstStyle/>
          <a:p>
            <a:pPr marL="269875" indent="-269875" algn="just">
              <a:lnSpc>
                <a:spcPct val="145000"/>
              </a:lnSpc>
              <a:buSzPct val="80000"/>
              <a:buFontTx/>
              <a:buBlip>
                <a:blip r:embed="rId2"/>
              </a:buBlip>
            </a:pPr>
            <a:r>
              <a:rPr lang="cs-CZ">
                <a:latin typeface="Comic Sans MS" pitchFamily="66" charset="0"/>
              </a:rPr>
              <a:t>nevytvrzené epoxidové pryskyřice jsou kapaliny s různou viskozitou, dobře rozpustné v  organických rozpouštědlech, nerozpustné  v ethanolu 	a vodě</a:t>
            </a:r>
          </a:p>
          <a:p>
            <a:pPr marL="269875" indent="-269875" algn="just">
              <a:lnSpc>
                <a:spcPct val="145000"/>
              </a:lnSpc>
              <a:buSzPct val="80000"/>
              <a:buFontTx/>
              <a:buBlip>
                <a:blip r:embed="rId2"/>
              </a:buBlip>
            </a:pPr>
            <a:r>
              <a:rPr lang="cs-CZ">
                <a:latin typeface="Comic Sans MS" pitchFamily="66" charset="0"/>
              </a:rPr>
              <a:t>u epoxidových lepidel jsou rozlišovány dva způsoby vytvrzování:</a:t>
            </a:r>
          </a:p>
          <a:p>
            <a:pPr marL="269875" indent="-269875" algn="just">
              <a:lnSpc>
                <a:spcPct val="145000"/>
              </a:lnSpc>
              <a:buSzPct val="80000"/>
            </a:pPr>
            <a:r>
              <a:rPr lang="cs-CZ">
                <a:latin typeface="Comic Sans MS" pitchFamily="66" charset="0"/>
              </a:rPr>
              <a:t>		vytvrzování probíhající za studena </a:t>
            </a:r>
            <a:r>
              <a:rPr lang="cs-CZ" sz="1200">
                <a:latin typeface="Comic Sans MS" pitchFamily="66" charset="0"/>
              </a:rPr>
              <a:t>(při pokojové teplotě)</a:t>
            </a:r>
          </a:p>
          <a:p>
            <a:pPr marL="269875" indent="-269875" algn="just">
              <a:lnSpc>
                <a:spcPct val="145000"/>
              </a:lnSpc>
              <a:buSzPct val="80000"/>
            </a:pPr>
            <a:r>
              <a:rPr lang="cs-CZ">
                <a:latin typeface="Comic Sans MS" pitchFamily="66" charset="0"/>
              </a:rPr>
              <a:t>		za tepla </a:t>
            </a:r>
            <a:r>
              <a:rPr lang="cs-CZ" sz="1200">
                <a:latin typeface="Comic Sans MS" pitchFamily="66" charset="0"/>
              </a:rPr>
              <a:t>(při zvýšené teplotě)</a:t>
            </a:r>
          </a:p>
          <a:p>
            <a:pPr marL="269875" indent="-269875" algn="just">
              <a:lnSpc>
                <a:spcPct val="145000"/>
              </a:lnSpc>
              <a:buSzPct val="80000"/>
              <a:buFontTx/>
              <a:buBlip>
                <a:blip r:embed="rId2"/>
              </a:buBlip>
            </a:pPr>
            <a:r>
              <a:rPr lang="cs-CZ">
                <a:latin typeface="Comic Sans MS" pitchFamily="66" charset="0"/>
              </a:rPr>
              <a:t>podle způsobu vytvrzování se volí typ tvrdidla - vytvrzování za studena se používají tvrdidla polyamidová a k vytvrzování za tepla tvrdidla na bázi anhydridů dikarboxylových kyselin</a:t>
            </a:r>
          </a:p>
          <a:p>
            <a:pPr marL="269875" indent="-269875" algn="just">
              <a:lnSpc>
                <a:spcPct val="145000"/>
              </a:lnSpc>
              <a:buSzPct val="80000"/>
              <a:buFontTx/>
              <a:buBlip>
                <a:blip r:embed="rId2"/>
              </a:buBlip>
            </a:pPr>
            <a:r>
              <a:rPr lang="cs-CZ">
                <a:latin typeface="Comic Sans MS" pitchFamily="66" charset="0"/>
              </a:rPr>
              <a:t>jsou komerčně dostupná jako jednosložková, dvousložková a vícesložková</a:t>
            </a:r>
          </a:p>
          <a:p>
            <a:pPr marL="269875" indent="-269875" algn="just">
              <a:lnSpc>
                <a:spcPct val="145000"/>
              </a:lnSpc>
              <a:buSzPct val="80000"/>
              <a:buFontTx/>
              <a:buBlip>
                <a:blip r:embed="rId2"/>
              </a:buBlip>
            </a:pPr>
            <a:r>
              <a:rPr lang="cs-CZ">
                <a:latin typeface="Comic Sans MS" pitchFamily="66" charset="0"/>
              </a:rPr>
              <a:t>nutné dodržet poměr mísení epoxidové pryskyřice s tvrdidlem přesně podle návodu, protože jak nedostatek tak přebytek tvrdidla výrazně snižuje pevnost spoje</a:t>
            </a:r>
          </a:p>
          <a:p>
            <a:pPr marL="269875" indent="-269875" algn="just">
              <a:lnSpc>
                <a:spcPct val="145000"/>
              </a:lnSpc>
              <a:buSzPct val="80000"/>
              <a:buFontTx/>
              <a:buBlip>
                <a:blip r:embed="rId2"/>
              </a:buBlip>
            </a:pPr>
            <a:r>
              <a:rPr lang="cs-CZ">
                <a:latin typeface="Comic Sans MS" pitchFamily="66" charset="0"/>
              </a:rPr>
              <a:t>je důležité epoxid s tvrdidlem důkladně promísit</a:t>
            </a:r>
          </a:p>
          <a:p>
            <a:pPr marL="269875" indent="-269875" algn="just">
              <a:lnSpc>
                <a:spcPct val="145000"/>
              </a:lnSpc>
              <a:buSzPct val="80000"/>
              <a:buFontTx/>
              <a:buBlip>
                <a:blip r:embed="rId2"/>
              </a:buBlip>
            </a:pPr>
            <a:r>
              <a:rPr lang="cs-CZ">
                <a:latin typeface="Comic Sans MS" pitchFamily="66" charset="0"/>
              </a:rPr>
              <a:t>nanášejí na jednu z lepených ploch v 0,1 až 0,2 mm silném filmu</a:t>
            </a:r>
          </a:p>
        </p:txBody>
      </p:sp>
      <p:sp>
        <p:nvSpPr>
          <p:cNvPr id="37895" name="Rectangle 7"/>
          <p:cNvSpPr>
            <a:spLocks noChangeArrowheads="1"/>
          </p:cNvSpPr>
          <p:nvPr/>
        </p:nvSpPr>
        <p:spPr bwMode="auto">
          <a:xfrm>
            <a:off x="250825" y="188913"/>
            <a:ext cx="2620963" cy="366712"/>
          </a:xfrm>
          <a:prstGeom prst="rect">
            <a:avLst/>
          </a:prstGeom>
          <a:noFill/>
          <a:ln w="9525">
            <a:noFill/>
            <a:miter lim="800000"/>
            <a:headEnd/>
            <a:tailEnd/>
          </a:ln>
          <a:effectLst/>
        </p:spPr>
        <p:txBody>
          <a:bodyPr wrap="none">
            <a:spAutoFit/>
          </a:bodyPr>
          <a:lstStyle/>
          <a:p>
            <a:pPr>
              <a:spcBef>
                <a:spcPct val="50000"/>
              </a:spcBef>
            </a:pPr>
            <a:r>
              <a:rPr lang="cs-CZ">
                <a:solidFill>
                  <a:srgbClr val="009900"/>
                </a:solidFill>
                <a:latin typeface="Comic Sans MS" pitchFamily="66" charset="0"/>
              </a:rPr>
              <a:t>EPOXIDOVÁ LEPIDLA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6"/>
          <p:cNvSpPr>
            <a:spLocks noChangeArrowheads="1"/>
          </p:cNvSpPr>
          <p:nvPr/>
        </p:nvSpPr>
        <p:spPr bwMode="auto">
          <a:xfrm>
            <a:off x="250825" y="476250"/>
            <a:ext cx="8642350" cy="5670550"/>
          </a:xfrm>
          <a:prstGeom prst="rect">
            <a:avLst/>
          </a:prstGeom>
          <a:noFill/>
          <a:ln w="9525">
            <a:noFill/>
            <a:miter lim="800000"/>
            <a:headEnd/>
            <a:tailEnd/>
          </a:ln>
          <a:effectLst/>
        </p:spPr>
        <p:txBody>
          <a:bodyPr anchor="ctr">
            <a:spAutoFit/>
          </a:bodyPr>
          <a:lstStyle/>
          <a:p>
            <a:pPr marL="269875" indent="-269875" algn="just">
              <a:lnSpc>
                <a:spcPct val="145000"/>
              </a:lnSpc>
              <a:buSzPct val="80000"/>
              <a:buFontTx/>
              <a:buBlip>
                <a:blip r:embed="rId2"/>
              </a:buBlip>
            </a:pPr>
            <a:r>
              <a:rPr lang="cs-CZ">
                <a:latin typeface="Comic Sans MS" pitchFamily="66" charset="0"/>
              </a:rPr>
              <a:t>vytvrzování epoxidového lepidla probíhá různě dlouhou dobu (několik sekund až několik hodin) v závislosti na jeho složení</a:t>
            </a:r>
          </a:p>
          <a:p>
            <a:pPr marL="269875" indent="-269875" algn="just">
              <a:lnSpc>
                <a:spcPct val="145000"/>
              </a:lnSpc>
              <a:buSzPct val="80000"/>
              <a:buFontTx/>
              <a:buBlip>
                <a:blip r:embed="rId2"/>
              </a:buBlip>
            </a:pPr>
            <a:r>
              <a:rPr lang="cs-CZ">
                <a:latin typeface="Comic Sans MS" pitchFamily="66" charset="0"/>
              </a:rPr>
              <a:t>rychleschnoucí lepidla </a:t>
            </a:r>
            <a:r>
              <a:rPr lang="cs-CZ" sz="1400">
                <a:latin typeface="Comic Sans MS" pitchFamily="66" charset="0"/>
              </a:rPr>
              <a:t>(dosahují manipulační pevnosti po 2 až 10 minutách)</a:t>
            </a:r>
            <a:r>
              <a:rPr lang="cs-CZ">
                <a:latin typeface="Comic Sans MS" pitchFamily="66" charset="0"/>
              </a:rPr>
              <a:t> se používají pro lepení a opravy malých ploch</a:t>
            </a:r>
          </a:p>
          <a:p>
            <a:pPr marL="269875" indent="-269875" algn="just">
              <a:lnSpc>
                <a:spcPct val="145000"/>
              </a:lnSpc>
              <a:buSzPct val="80000"/>
              <a:buFontTx/>
              <a:buBlip>
                <a:blip r:embed="rId2"/>
              </a:buBlip>
            </a:pPr>
            <a:r>
              <a:rPr lang="cs-CZ">
                <a:latin typeface="Comic Sans MS" pitchFamily="66" charset="0"/>
              </a:rPr>
              <a:t>pro konstrukční spoje a renovační technologie se používají epoxidová lepidla s dobou zpracovatelnosti 30 minut až 3 hodiny </a:t>
            </a:r>
            <a:r>
              <a:rPr lang="cs-CZ" sz="1400">
                <a:latin typeface="Comic Sans MS" pitchFamily="66" charset="0"/>
              </a:rPr>
              <a:t>(manipulační pevnosti dosaženo po 5 až 6 hodinách a funkční pevnosti po 24 hodinách)</a:t>
            </a:r>
            <a:r>
              <a:rPr lang="cs-CZ">
                <a:latin typeface="Comic Sans MS" pitchFamily="66" charset="0"/>
              </a:rPr>
              <a:t> </a:t>
            </a:r>
          </a:p>
          <a:p>
            <a:pPr marL="269875" indent="-269875" algn="just">
              <a:lnSpc>
                <a:spcPct val="145000"/>
              </a:lnSpc>
              <a:buSzPct val="80000"/>
              <a:buFontTx/>
              <a:buBlip>
                <a:blip r:embed="rId2"/>
              </a:buBlip>
            </a:pPr>
            <a:r>
              <a:rPr lang="cs-CZ">
                <a:latin typeface="Comic Sans MS" pitchFamily="66" charset="0"/>
              </a:rPr>
              <a:t>vytvrzené epoxidové pryskyřice dobře odolávají vodě, zředěné kyselině chlorovodíkové a sírové, alkoholům, aromatickým a alifatickým uhlovodíkům</a:t>
            </a:r>
          </a:p>
          <a:p>
            <a:pPr marL="269875" indent="-269875" algn="just">
              <a:lnSpc>
                <a:spcPct val="145000"/>
              </a:lnSpc>
              <a:buSzPct val="80000"/>
              <a:buFontTx/>
              <a:buBlip>
                <a:blip r:embed="rId2"/>
              </a:buBlip>
            </a:pPr>
            <a:r>
              <a:rPr lang="cs-CZ">
                <a:latin typeface="Comic Sans MS" pitchFamily="66" charset="0"/>
              </a:rPr>
              <a:t>tepelná odolnost je v rozmezí od –70 do +250 °C</a:t>
            </a:r>
          </a:p>
          <a:p>
            <a:pPr marL="269875" indent="-269875" algn="just">
              <a:lnSpc>
                <a:spcPct val="145000"/>
              </a:lnSpc>
              <a:buSzPct val="80000"/>
              <a:buFontTx/>
              <a:buBlip>
                <a:blip r:embed="rId2"/>
              </a:buBlip>
            </a:pPr>
            <a:r>
              <a:rPr lang="cs-CZ">
                <a:latin typeface="Comic Sans MS" pitchFamily="66" charset="0"/>
              </a:rPr>
              <a:t>jsou odolné proti povětrnostním podmínkám</a:t>
            </a:r>
          </a:p>
          <a:p>
            <a:pPr marL="269875" indent="-269875" algn="just">
              <a:lnSpc>
                <a:spcPct val="145000"/>
              </a:lnSpc>
              <a:buSzPct val="80000"/>
              <a:buFontTx/>
              <a:buBlip>
                <a:blip r:embed="rId2"/>
              </a:buBlip>
            </a:pPr>
            <a:r>
              <a:rPr lang="cs-CZ">
                <a:latin typeface="Comic Sans MS" pitchFamily="66" charset="0"/>
              </a:rPr>
              <a:t>pro zlepšení vlastností epoxidových lepidel (tepelné odolnosti, křehkosti spoje, korozní odolnosti, adheze k některým adherendům) se provádí modifikace termoaktivními, termoplastickými lepidly a elastomery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5"/>
          <p:cNvSpPr>
            <a:spLocks noChangeArrowheads="1"/>
          </p:cNvSpPr>
          <p:nvPr/>
        </p:nvSpPr>
        <p:spPr bwMode="auto">
          <a:xfrm>
            <a:off x="395288" y="260350"/>
            <a:ext cx="7993062" cy="2482850"/>
          </a:xfrm>
          <a:prstGeom prst="rect">
            <a:avLst/>
          </a:prstGeom>
          <a:noFill/>
          <a:ln w="9525">
            <a:noFill/>
            <a:miter lim="800000"/>
            <a:headEnd/>
            <a:tailEnd/>
          </a:ln>
          <a:effectLst/>
        </p:spPr>
        <p:txBody>
          <a:bodyPr>
            <a:spAutoFit/>
          </a:bodyPr>
          <a:lstStyle/>
          <a:p>
            <a:pPr marL="354013" indent="-354013" algn="just">
              <a:lnSpc>
                <a:spcPct val="145000"/>
              </a:lnSpc>
              <a:buSzPct val="80000"/>
              <a:buFontTx/>
              <a:buBlip>
                <a:blip r:embed="rId2"/>
              </a:buBlip>
            </a:pPr>
            <a:r>
              <a:rPr lang="cs-CZ">
                <a:latin typeface="Comic Sans MS" pitchFamily="66" charset="0"/>
              </a:rPr>
              <a:t>výhodou epoxidových lepidel je to, že oproti lepidlům rozpouštědlovým vykazují v průběhu vytvrzování pouze malou kontrakci </a:t>
            </a:r>
          </a:p>
          <a:p>
            <a:pPr marL="354013" indent="-354013" algn="just">
              <a:lnSpc>
                <a:spcPct val="145000"/>
              </a:lnSpc>
              <a:buSzPct val="80000"/>
              <a:buFontTx/>
              <a:buBlip>
                <a:blip r:embed="rId2"/>
              </a:buBlip>
            </a:pPr>
            <a:r>
              <a:rPr lang="cs-CZ">
                <a:latin typeface="Comic Sans MS" pitchFamily="66" charset="0"/>
              </a:rPr>
              <a:t>výhodou použití v oblasti KoRe je vytvrzování bez vzniku těkavých podílů </a:t>
            </a:r>
            <a:r>
              <a:rPr lang="cs-CZ" sz="1400">
                <a:latin typeface="Comic Sans MS" pitchFamily="66" charset="0"/>
              </a:rPr>
              <a:t>(neobsahují totiž žádná rozpouštědla)</a:t>
            </a:r>
            <a:r>
              <a:rPr lang="cs-CZ">
                <a:latin typeface="Comic Sans MS" pitchFamily="66" charset="0"/>
              </a:rPr>
              <a:t> </a:t>
            </a:r>
          </a:p>
          <a:p>
            <a:pPr marL="354013" indent="-354013" algn="just">
              <a:lnSpc>
                <a:spcPct val="145000"/>
              </a:lnSpc>
              <a:buSzPct val="80000"/>
              <a:buFontTx/>
              <a:buBlip>
                <a:blip r:embed="rId2"/>
              </a:buBlip>
            </a:pPr>
            <a:r>
              <a:rPr lang="cs-CZ">
                <a:latin typeface="Comic Sans MS" pitchFamily="66" charset="0"/>
              </a:rPr>
              <a:t>nevýhodou je však špatná reverzibilita spoje </a:t>
            </a:r>
          </a:p>
          <a:p>
            <a:pPr marL="354013" indent="-354013" algn="just">
              <a:lnSpc>
                <a:spcPct val="145000"/>
              </a:lnSpc>
              <a:buSzPct val="80000"/>
              <a:buFontTx/>
              <a:buBlip>
                <a:blip r:embed="rId2"/>
              </a:buBlip>
            </a:pPr>
            <a:r>
              <a:rPr lang="cs-CZ">
                <a:latin typeface="Comic Sans MS" pitchFamily="66" charset="0"/>
              </a:rPr>
              <a:t>epoxidová lepidla jsou v běžných rozpouštědlech obtížně rozpustná</a:t>
            </a:r>
          </a:p>
        </p:txBody>
      </p:sp>
      <p:sp>
        <p:nvSpPr>
          <p:cNvPr id="39943" name="Rectangle 7"/>
          <p:cNvSpPr>
            <a:spLocks noChangeArrowheads="1"/>
          </p:cNvSpPr>
          <p:nvPr/>
        </p:nvSpPr>
        <p:spPr bwMode="auto">
          <a:xfrm>
            <a:off x="439738" y="3068638"/>
            <a:ext cx="8135937" cy="1562100"/>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KYANOAKRYLÁTOVÁ LEPIDLA</a:t>
            </a:r>
          </a:p>
          <a:p>
            <a:pPr marL="269875" indent="-269875" algn="just">
              <a:lnSpc>
                <a:spcPct val="145000"/>
              </a:lnSpc>
              <a:buSzPct val="80000"/>
              <a:buFontTx/>
              <a:buBlip>
                <a:blip r:embed="rId2"/>
              </a:buBlip>
            </a:pPr>
            <a:r>
              <a:rPr lang="cs-CZ">
                <a:latin typeface="Comic Sans MS" pitchFamily="66" charset="0"/>
              </a:rPr>
              <a:t>základní složkou kyanoakrylátových lepidel jsou alkylkyanoakryláty nebo alkyl-2-kyanoakryláty, z nich nejčastěji používány methylkyanoakrylát, ethylkyanoakrylát, iso-butylkyanoakrylát apod.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3851275" y="1557338"/>
            <a:ext cx="3771900" cy="274637"/>
          </a:xfrm>
          <a:prstGeom prst="rect">
            <a:avLst/>
          </a:prstGeom>
          <a:noFill/>
          <a:ln w="9525">
            <a:noFill/>
            <a:miter lim="800000"/>
            <a:headEnd/>
            <a:tailEnd/>
          </a:ln>
          <a:effectLst/>
        </p:spPr>
        <p:txBody>
          <a:bodyPr wrap="none" anchor="ctr">
            <a:spAutoFit/>
          </a:bodyPr>
          <a:lstStyle/>
          <a:p>
            <a:pPr algn="just"/>
            <a:r>
              <a:rPr lang="cs-CZ" sz="1200">
                <a:latin typeface="Comic Sans MS" pitchFamily="66" charset="0"/>
                <a:cs typeface="Times New Roman" pitchFamily="18" charset="0"/>
              </a:rPr>
              <a:t>R </a:t>
            </a:r>
            <a:r>
              <a:rPr lang="cs-CZ" sz="1200">
                <a:latin typeface="Comic Sans MS" pitchFamily="66" charset="0"/>
              </a:rPr>
              <a:t>=</a:t>
            </a:r>
            <a:r>
              <a:rPr lang="cs-CZ" sz="1200">
                <a:latin typeface="Comic Sans MS" pitchFamily="66" charset="0"/>
                <a:cs typeface="Times New Roman" pitchFamily="18" charset="0"/>
              </a:rPr>
              <a:t> methyl (-CH</a:t>
            </a:r>
            <a:r>
              <a:rPr lang="cs-CZ" sz="1200" baseline="-30000">
                <a:latin typeface="Comic Sans MS" pitchFamily="66" charset="0"/>
                <a:cs typeface="Times New Roman" pitchFamily="18" charset="0"/>
              </a:rPr>
              <a:t>3</a:t>
            </a:r>
            <a:r>
              <a:rPr lang="cs-CZ" sz="1200">
                <a:latin typeface="Comic Sans MS" pitchFamily="66" charset="0"/>
                <a:cs typeface="Times New Roman" pitchFamily="18" charset="0"/>
              </a:rPr>
              <a:t>), ethyl (-C</a:t>
            </a:r>
            <a:r>
              <a:rPr lang="cs-CZ" sz="1200" baseline="-30000">
                <a:latin typeface="Comic Sans MS" pitchFamily="66" charset="0"/>
                <a:cs typeface="Times New Roman" pitchFamily="18" charset="0"/>
              </a:rPr>
              <a:t>2</a:t>
            </a:r>
            <a:r>
              <a:rPr lang="cs-CZ" sz="1200">
                <a:latin typeface="Comic Sans MS" pitchFamily="66" charset="0"/>
                <a:cs typeface="Times New Roman" pitchFamily="18" charset="0"/>
              </a:rPr>
              <a:t>H</a:t>
            </a:r>
            <a:r>
              <a:rPr lang="cs-CZ" sz="1200" baseline="-30000">
                <a:latin typeface="Comic Sans MS" pitchFamily="66" charset="0"/>
                <a:cs typeface="Times New Roman" pitchFamily="18" charset="0"/>
              </a:rPr>
              <a:t>5</a:t>
            </a:r>
            <a:r>
              <a:rPr lang="cs-CZ" sz="1200">
                <a:latin typeface="Comic Sans MS" pitchFamily="66" charset="0"/>
                <a:cs typeface="Times New Roman" pitchFamily="18" charset="0"/>
              </a:rPr>
              <a:t>) nebo butyl (-C</a:t>
            </a:r>
            <a:r>
              <a:rPr lang="cs-CZ" sz="1200" baseline="-30000">
                <a:latin typeface="Comic Sans MS" pitchFamily="66" charset="0"/>
                <a:cs typeface="Times New Roman" pitchFamily="18" charset="0"/>
              </a:rPr>
              <a:t>4</a:t>
            </a:r>
            <a:r>
              <a:rPr lang="cs-CZ" sz="1200">
                <a:latin typeface="Comic Sans MS" pitchFamily="66" charset="0"/>
                <a:cs typeface="Times New Roman" pitchFamily="18" charset="0"/>
              </a:rPr>
              <a:t>H</a:t>
            </a:r>
            <a:r>
              <a:rPr lang="cs-CZ" sz="1200" baseline="-30000">
                <a:latin typeface="Comic Sans MS" pitchFamily="66" charset="0"/>
                <a:cs typeface="Times New Roman" pitchFamily="18" charset="0"/>
              </a:rPr>
              <a:t>9</a:t>
            </a:r>
            <a:r>
              <a:rPr lang="cs-CZ" sz="1200">
                <a:latin typeface="Comic Sans MS" pitchFamily="66" charset="0"/>
                <a:cs typeface="Times New Roman" pitchFamily="18" charset="0"/>
              </a:rPr>
              <a:t>)</a:t>
            </a:r>
          </a:p>
        </p:txBody>
      </p:sp>
      <p:sp>
        <p:nvSpPr>
          <p:cNvPr id="40966" name="Rectangle 6"/>
          <p:cNvSpPr>
            <a:spLocks noChangeArrowheads="1"/>
          </p:cNvSpPr>
          <p:nvPr/>
        </p:nvSpPr>
        <p:spPr bwMode="auto">
          <a:xfrm>
            <a:off x="323850" y="404813"/>
            <a:ext cx="4916488" cy="366712"/>
          </a:xfrm>
          <a:prstGeom prst="rect">
            <a:avLst/>
          </a:prstGeom>
          <a:noFill/>
          <a:ln w="9525">
            <a:noFill/>
            <a:miter lim="800000"/>
            <a:headEnd/>
            <a:tailEnd/>
          </a:ln>
          <a:effectLst/>
        </p:spPr>
        <p:txBody>
          <a:bodyPr wrap="none">
            <a:spAutoFit/>
          </a:bodyPr>
          <a:lstStyle/>
          <a:p>
            <a:r>
              <a:rPr lang="cs-CZ">
                <a:latin typeface="Comic Sans MS" pitchFamily="66" charset="0"/>
              </a:rPr>
              <a:t>Vzorec alkyl-2-kyanoakrylátového monomeru</a:t>
            </a:r>
          </a:p>
        </p:txBody>
      </p:sp>
      <p:sp>
        <p:nvSpPr>
          <p:cNvPr id="40968" name="Rectangle 8"/>
          <p:cNvSpPr>
            <a:spLocks noChangeArrowheads="1"/>
          </p:cNvSpPr>
          <p:nvPr/>
        </p:nvSpPr>
        <p:spPr bwMode="auto">
          <a:xfrm>
            <a:off x="395288" y="2111375"/>
            <a:ext cx="8066087" cy="3678238"/>
          </a:xfrm>
          <a:prstGeom prst="rect">
            <a:avLst/>
          </a:prstGeom>
          <a:noFill/>
          <a:ln w="9525">
            <a:noFill/>
            <a:miter lim="800000"/>
            <a:headEnd/>
            <a:tailEnd/>
          </a:ln>
          <a:effectLst/>
        </p:spPr>
        <p:txBody>
          <a:bodyPr anchor="ctr">
            <a:spAutoFit/>
          </a:bodyPr>
          <a:lstStyle/>
          <a:p>
            <a:pPr marL="269875" indent="-269875" algn="just">
              <a:lnSpc>
                <a:spcPct val="145000"/>
              </a:lnSpc>
              <a:buSzPct val="80000"/>
              <a:buFontTx/>
              <a:buBlip>
                <a:blip r:embed="rId3"/>
              </a:buBlip>
            </a:pPr>
            <a:r>
              <a:rPr lang="cs-CZ">
                <a:latin typeface="Comic Sans MS" pitchFamily="66" charset="0"/>
              </a:rPr>
              <a:t>j</a:t>
            </a:r>
            <a:r>
              <a:rPr lang="cs-CZ">
                <a:latin typeface="Comic Sans MS" pitchFamily="66" charset="0"/>
                <a:cs typeface="Times New Roman" pitchFamily="18" charset="0"/>
              </a:rPr>
              <a:t>e</a:t>
            </a:r>
            <a:r>
              <a:rPr lang="cs-CZ">
                <a:latin typeface="Comic Sans MS" pitchFamily="66" charset="0"/>
              </a:rPr>
              <a:t>-li</a:t>
            </a:r>
            <a:r>
              <a:rPr lang="cs-CZ">
                <a:latin typeface="Comic Sans MS" pitchFamily="66" charset="0"/>
                <a:cs typeface="Times New Roman" pitchFamily="18" charset="0"/>
              </a:rPr>
              <a:t> uhlovodíkovým zbytkem –methyl, monomer je podobný monomeru polymethylmethakrylátu</a:t>
            </a:r>
            <a:r>
              <a:rPr lang="cs-CZ">
                <a:latin typeface="Comic Sans MS" pitchFamily="66" charset="0"/>
              </a:rPr>
              <a:t>, j</a:t>
            </a:r>
            <a:r>
              <a:rPr lang="cs-CZ">
                <a:latin typeface="Comic Sans MS" pitchFamily="66" charset="0"/>
                <a:cs typeface="Times New Roman" pitchFamily="18" charset="0"/>
              </a:rPr>
              <a:t>ediným rozdílem je, </a:t>
            </a:r>
            <a:r>
              <a:rPr lang="cs-CZ">
                <a:latin typeface="Comic Sans MS" pitchFamily="66" charset="0"/>
              </a:rPr>
              <a:t>ž</a:t>
            </a:r>
            <a:r>
              <a:rPr lang="cs-CZ">
                <a:latin typeface="Comic Sans MS" pitchFamily="66" charset="0"/>
                <a:cs typeface="Times New Roman" pitchFamily="18" charset="0"/>
              </a:rPr>
              <a:t>e kyanoakryláty mají k uhlíkovému </a:t>
            </a:r>
            <a:r>
              <a:rPr lang="cs-CZ">
                <a:latin typeface="Comic Sans MS" pitchFamily="66" charset="0"/>
              </a:rPr>
              <a:t>ř</a:t>
            </a:r>
            <a:r>
              <a:rPr lang="cs-CZ">
                <a:latin typeface="Comic Sans MS" pitchFamily="66" charset="0"/>
                <a:cs typeface="Times New Roman" pitchFamily="18" charset="0"/>
              </a:rPr>
              <a:t>et</a:t>
            </a:r>
            <a:r>
              <a:rPr lang="cs-CZ">
                <a:latin typeface="Comic Sans MS" pitchFamily="66" charset="0"/>
              </a:rPr>
              <a:t>ě</a:t>
            </a:r>
            <a:r>
              <a:rPr lang="cs-CZ">
                <a:latin typeface="Comic Sans MS" pitchFamily="66" charset="0"/>
                <a:cs typeface="Times New Roman" pitchFamily="18" charset="0"/>
              </a:rPr>
              <a:t>zci p</a:t>
            </a:r>
            <a:r>
              <a:rPr lang="cs-CZ">
                <a:latin typeface="Comic Sans MS" pitchFamily="66" charset="0"/>
              </a:rPr>
              <a:t>ř</a:t>
            </a:r>
            <a:r>
              <a:rPr lang="cs-CZ">
                <a:latin typeface="Comic Sans MS" pitchFamily="66" charset="0"/>
                <a:cs typeface="Times New Roman" pitchFamily="18" charset="0"/>
              </a:rPr>
              <a:t>ipojenou namísto methylu kyanoskupinu</a:t>
            </a:r>
            <a:endParaRPr lang="cs-CZ">
              <a:latin typeface="Comic Sans MS" pitchFamily="66" charset="0"/>
            </a:endParaRPr>
          </a:p>
          <a:p>
            <a:pPr marL="269875" indent="-269875" algn="just">
              <a:lnSpc>
                <a:spcPct val="145000"/>
              </a:lnSpc>
              <a:buSzPct val="80000"/>
              <a:buFontTx/>
              <a:buBlip>
                <a:blip r:embed="rId3"/>
              </a:buBlip>
            </a:pPr>
            <a:r>
              <a:rPr lang="cs-CZ">
                <a:latin typeface="Comic Sans MS" pitchFamily="66" charset="0"/>
              </a:rPr>
              <a:t>č</a:t>
            </a:r>
            <a:r>
              <a:rPr lang="cs-CZ">
                <a:latin typeface="Comic Sans MS" pitchFamily="66" charset="0"/>
                <a:cs typeface="Times New Roman" pitchFamily="18" charset="0"/>
              </a:rPr>
              <a:t>ím je uhlovodíkový zbytek menší tím je spoj pevn</a:t>
            </a:r>
            <a:r>
              <a:rPr lang="cs-CZ">
                <a:latin typeface="Comic Sans MS" pitchFamily="66" charset="0"/>
              </a:rPr>
              <a:t>ě</a:t>
            </a:r>
            <a:r>
              <a:rPr lang="cs-CZ">
                <a:latin typeface="Comic Sans MS" pitchFamily="66" charset="0"/>
                <a:cs typeface="Times New Roman" pitchFamily="18" charset="0"/>
              </a:rPr>
              <a:t>jší</a:t>
            </a:r>
            <a:endParaRPr lang="cs-CZ">
              <a:latin typeface="Comic Sans MS" pitchFamily="66" charset="0"/>
            </a:endParaRPr>
          </a:p>
          <a:p>
            <a:pPr marL="269875" indent="-269875" algn="just">
              <a:lnSpc>
                <a:spcPct val="145000"/>
              </a:lnSpc>
              <a:buSzPct val="80000"/>
              <a:buFontTx/>
              <a:buBlip>
                <a:blip r:embed="rId3"/>
              </a:buBlip>
            </a:pPr>
            <a:r>
              <a:rPr lang="cs-CZ">
                <a:latin typeface="Comic Sans MS" pitchFamily="66" charset="0"/>
              </a:rPr>
              <a:t>č</a:t>
            </a:r>
            <a:r>
              <a:rPr lang="cs-CZ">
                <a:latin typeface="Comic Sans MS" pitchFamily="66" charset="0"/>
                <a:cs typeface="Times New Roman" pitchFamily="18" charset="0"/>
              </a:rPr>
              <a:t>ím je uhlovodíkový zbytek v</a:t>
            </a:r>
            <a:r>
              <a:rPr lang="cs-CZ">
                <a:latin typeface="Comic Sans MS" pitchFamily="66" charset="0"/>
              </a:rPr>
              <a:t>ě</a:t>
            </a:r>
            <a:r>
              <a:rPr lang="cs-CZ">
                <a:latin typeface="Comic Sans MS" pitchFamily="66" charset="0"/>
                <a:cs typeface="Times New Roman" pitchFamily="18" charset="0"/>
              </a:rPr>
              <a:t>tší, tím rychleji se spoj vytvrzuje</a:t>
            </a:r>
            <a:endParaRPr lang="cs-CZ">
              <a:latin typeface="Comic Sans MS" pitchFamily="66" charset="0"/>
            </a:endParaRPr>
          </a:p>
          <a:p>
            <a:pPr marL="269875" indent="-269875" algn="just">
              <a:lnSpc>
                <a:spcPct val="145000"/>
              </a:lnSpc>
              <a:buSzPct val="80000"/>
              <a:buFontTx/>
              <a:buBlip>
                <a:blip r:embed="rId3"/>
              </a:buBlip>
            </a:pPr>
            <a:r>
              <a:rPr lang="cs-CZ">
                <a:latin typeface="Comic Sans MS" pitchFamily="66" charset="0"/>
              </a:rPr>
              <a:t>ač</a:t>
            </a:r>
            <a:r>
              <a:rPr lang="cs-CZ">
                <a:latin typeface="Comic Sans MS" pitchFamily="66" charset="0"/>
                <a:cs typeface="Times New Roman" pitchFamily="18" charset="0"/>
              </a:rPr>
              <a:t>koli se pevný spoj vytvrdí ji</a:t>
            </a:r>
            <a:r>
              <a:rPr lang="cs-CZ">
                <a:latin typeface="Comic Sans MS" pitchFamily="66" charset="0"/>
              </a:rPr>
              <a:t>ž</a:t>
            </a:r>
            <a:r>
              <a:rPr lang="cs-CZ">
                <a:latin typeface="Comic Sans MS" pitchFamily="66" charset="0"/>
                <a:cs typeface="Times New Roman" pitchFamily="18" charset="0"/>
              </a:rPr>
              <a:t> za pár vte</a:t>
            </a:r>
            <a:r>
              <a:rPr lang="cs-CZ">
                <a:latin typeface="Comic Sans MS" pitchFamily="66" charset="0"/>
              </a:rPr>
              <a:t>ř</a:t>
            </a:r>
            <a:r>
              <a:rPr lang="cs-CZ">
                <a:latin typeface="Comic Sans MS" pitchFamily="66" charset="0"/>
                <a:cs typeface="Times New Roman" pitchFamily="18" charset="0"/>
              </a:rPr>
              <a:t>in, úplné vytvrzení m</a:t>
            </a:r>
            <a:r>
              <a:rPr lang="cs-CZ">
                <a:latin typeface="Comic Sans MS" pitchFamily="66" charset="0"/>
              </a:rPr>
              <a:t>ůž</a:t>
            </a:r>
            <a:r>
              <a:rPr lang="cs-CZ">
                <a:latin typeface="Comic Sans MS" pitchFamily="66" charset="0"/>
                <a:cs typeface="Times New Roman" pitchFamily="18" charset="0"/>
              </a:rPr>
              <a:t>e trvat n</a:t>
            </a:r>
            <a:r>
              <a:rPr lang="cs-CZ">
                <a:latin typeface="Comic Sans MS" pitchFamily="66" charset="0"/>
              </a:rPr>
              <a:t>ě</a:t>
            </a:r>
            <a:r>
              <a:rPr lang="cs-CZ">
                <a:latin typeface="Comic Sans MS" pitchFamily="66" charset="0"/>
                <a:cs typeface="Times New Roman" pitchFamily="18" charset="0"/>
              </a:rPr>
              <a:t>kolik hodin a b</a:t>
            </a:r>
            <a:r>
              <a:rPr lang="cs-CZ">
                <a:latin typeface="Comic Sans MS" pitchFamily="66" charset="0"/>
              </a:rPr>
              <a:t>ě</a:t>
            </a:r>
            <a:r>
              <a:rPr lang="cs-CZ">
                <a:latin typeface="Comic Sans MS" pitchFamily="66" charset="0"/>
                <a:cs typeface="Times New Roman" pitchFamily="18" charset="0"/>
              </a:rPr>
              <a:t>hem této doby je mo</a:t>
            </a:r>
            <a:r>
              <a:rPr lang="cs-CZ">
                <a:latin typeface="Comic Sans MS" pitchFamily="66" charset="0"/>
              </a:rPr>
              <a:t>ž</a:t>
            </a:r>
            <a:r>
              <a:rPr lang="cs-CZ">
                <a:latin typeface="Comic Sans MS" pitchFamily="66" charset="0"/>
                <a:cs typeface="Times New Roman" pitchFamily="18" charset="0"/>
              </a:rPr>
              <a:t>né spoj rozlepit a lepidlo odstranit acetonem</a:t>
            </a:r>
            <a:endParaRPr lang="cs-CZ">
              <a:latin typeface="Comic Sans MS" pitchFamily="66" charset="0"/>
            </a:endParaRPr>
          </a:p>
          <a:p>
            <a:pPr marL="269875" indent="-269875" algn="just">
              <a:lnSpc>
                <a:spcPct val="145000"/>
              </a:lnSpc>
              <a:buSzPct val="80000"/>
              <a:buFontTx/>
              <a:buBlip>
                <a:blip r:embed="rId3"/>
              </a:buBlip>
            </a:pPr>
            <a:r>
              <a:rPr lang="cs-CZ">
                <a:solidFill>
                  <a:srgbClr val="000000"/>
                </a:solidFill>
                <a:latin typeface="Comic Sans MS" pitchFamily="66" charset="0"/>
                <a:cs typeface="Times New Roman" pitchFamily="18" charset="0"/>
              </a:rPr>
              <a:t>slepované povrchy musí být slab</a:t>
            </a:r>
            <a:r>
              <a:rPr lang="cs-CZ">
                <a:solidFill>
                  <a:srgbClr val="000000"/>
                </a:solidFill>
                <a:latin typeface="Comic Sans MS" pitchFamily="66" charset="0"/>
              </a:rPr>
              <a:t>ě</a:t>
            </a:r>
            <a:r>
              <a:rPr lang="cs-CZ">
                <a:solidFill>
                  <a:srgbClr val="000000"/>
                </a:solidFill>
                <a:latin typeface="Comic Sans MS" pitchFamily="66" charset="0"/>
                <a:cs typeface="Times New Roman" pitchFamily="18" charset="0"/>
              </a:rPr>
              <a:t> alkalické nebo neutrální</a:t>
            </a:r>
            <a:r>
              <a:rPr lang="cs-CZ">
                <a:latin typeface="Comic Sans MS" pitchFamily="66" charset="0"/>
              </a:rPr>
              <a:t> </a:t>
            </a:r>
          </a:p>
        </p:txBody>
      </p:sp>
      <p:graphicFrame>
        <p:nvGraphicFramePr>
          <p:cNvPr id="40969" name="Object 9"/>
          <p:cNvGraphicFramePr>
            <a:graphicFrameLocks noChangeAspect="1"/>
          </p:cNvGraphicFramePr>
          <p:nvPr>
            <p:ph/>
          </p:nvPr>
        </p:nvGraphicFramePr>
        <p:xfrm>
          <a:off x="2124075" y="1111250"/>
          <a:ext cx="1223963" cy="949325"/>
        </p:xfrm>
        <a:graphic>
          <a:graphicData uri="http://schemas.openxmlformats.org/presentationml/2006/ole">
            <p:oleObj spid="_x0000_s40969" name="ChemSketch" r:id="rId4" imgW="911520" imgH="707040" progId="ACD.ChemSketch.20">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330200" y="981075"/>
            <a:ext cx="8785225" cy="757238"/>
          </a:xfrm>
          <a:prstGeom prst="rect">
            <a:avLst/>
          </a:prstGeom>
          <a:noFill/>
          <a:ln w="9525">
            <a:noFill/>
            <a:miter lim="800000"/>
            <a:headEnd/>
            <a:tailEnd/>
          </a:ln>
        </p:spPr>
        <p:txBody>
          <a:bodyPr/>
          <a:lstStyle/>
          <a:p>
            <a:r>
              <a:rPr lang="cs-CZ" sz="2000">
                <a:latin typeface="Comic Sans MS" pitchFamily="66" charset="0"/>
              </a:rPr>
              <a:t>spočívá v působení sil souhrnně označovaných jako </a:t>
            </a:r>
            <a:r>
              <a:rPr lang="cs-CZ" sz="2000">
                <a:solidFill>
                  <a:srgbClr val="006600"/>
                </a:solidFill>
                <a:latin typeface="Comic Sans MS" pitchFamily="66" charset="0"/>
              </a:rPr>
              <a:t>koheze a adheze</a:t>
            </a:r>
            <a:r>
              <a:rPr lang="cs-CZ" sz="2000">
                <a:latin typeface="Comic Sans MS" pitchFamily="66" charset="0"/>
              </a:rPr>
              <a:t>.</a:t>
            </a:r>
            <a:endParaRPr lang="cs-CZ">
              <a:latin typeface="Comic Sans MS" pitchFamily="66" charset="0"/>
            </a:endParaRPr>
          </a:p>
        </p:txBody>
      </p:sp>
      <p:sp>
        <p:nvSpPr>
          <p:cNvPr id="5125" name="Rectangle 5"/>
          <p:cNvSpPr>
            <a:spLocks noChangeArrowheads="1"/>
          </p:cNvSpPr>
          <p:nvPr/>
        </p:nvSpPr>
        <p:spPr bwMode="auto">
          <a:xfrm>
            <a:off x="1116013" y="5702300"/>
            <a:ext cx="6264275" cy="701675"/>
          </a:xfrm>
          <a:prstGeom prst="rect">
            <a:avLst/>
          </a:prstGeom>
          <a:noFill/>
          <a:ln w="9525">
            <a:noFill/>
            <a:miter lim="800000"/>
            <a:headEnd/>
            <a:tailEnd/>
          </a:ln>
          <a:effectLst/>
        </p:spPr>
        <p:txBody>
          <a:bodyPr>
            <a:spAutoFit/>
          </a:bodyPr>
          <a:lstStyle/>
          <a:p>
            <a:pPr algn="ctr"/>
            <a:r>
              <a:rPr lang="cs-CZ" sz="2000">
                <a:solidFill>
                  <a:srgbClr val="006600"/>
                </a:solidFill>
                <a:latin typeface="Comic Sans MS" pitchFamily="66" charset="0"/>
              </a:rPr>
              <a:t>spojovaný materiál = adherend </a:t>
            </a:r>
          </a:p>
          <a:p>
            <a:pPr algn="ctr"/>
            <a:r>
              <a:rPr lang="cs-CZ" sz="2000">
                <a:solidFill>
                  <a:srgbClr val="006600"/>
                </a:solidFill>
                <a:latin typeface="Comic Sans MS" pitchFamily="66" charset="0"/>
              </a:rPr>
              <a:t>lepidlo = adhezivum</a:t>
            </a:r>
          </a:p>
        </p:txBody>
      </p:sp>
      <p:sp>
        <p:nvSpPr>
          <p:cNvPr id="5126" name="Rectangle 6"/>
          <p:cNvSpPr>
            <a:spLocks noChangeArrowheads="1"/>
          </p:cNvSpPr>
          <p:nvPr/>
        </p:nvSpPr>
        <p:spPr bwMode="auto">
          <a:xfrm>
            <a:off x="323850" y="450850"/>
            <a:ext cx="2109788" cy="457200"/>
          </a:xfrm>
          <a:prstGeom prst="rect">
            <a:avLst/>
          </a:prstGeom>
          <a:noFill/>
          <a:ln w="9525">
            <a:noFill/>
            <a:miter lim="800000"/>
            <a:headEnd/>
            <a:tailEnd/>
          </a:ln>
          <a:effectLst/>
        </p:spPr>
        <p:txBody>
          <a:bodyPr wrap="none">
            <a:spAutoFit/>
          </a:bodyPr>
          <a:lstStyle/>
          <a:p>
            <a:r>
              <a:rPr lang="cs-CZ" sz="2400" b="1">
                <a:solidFill>
                  <a:srgbClr val="006600"/>
                </a:solidFill>
                <a:latin typeface="Comic Sans MS" pitchFamily="66" charset="0"/>
              </a:rPr>
              <a:t>Princip lepení</a:t>
            </a:r>
          </a:p>
        </p:txBody>
      </p:sp>
      <p:sp>
        <p:nvSpPr>
          <p:cNvPr id="5127" name="Rectangle 7"/>
          <p:cNvSpPr>
            <a:spLocks noChangeArrowheads="1"/>
          </p:cNvSpPr>
          <p:nvPr/>
        </p:nvSpPr>
        <p:spPr bwMode="auto">
          <a:xfrm>
            <a:off x="376238" y="1557338"/>
            <a:ext cx="8569325" cy="4108450"/>
          </a:xfrm>
          <a:prstGeom prst="rect">
            <a:avLst/>
          </a:prstGeom>
          <a:noFill/>
          <a:ln w="9525">
            <a:noFill/>
            <a:miter lim="800000"/>
            <a:headEnd/>
            <a:tailEnd/>
          </a:ln>
          <a:effectLst/>
        </p:spPr>
        <p:txBody>
          <a:bodyPr anchor="ctr">
            <a:spAutoFit/>
          </a:bodyPr>
          <a:lstStyle/>
          <a:p>
            <a:pPr algn="just">
              <a:lnSpc>
                <a:spcPct val="120000"/>
              </a:lnSpc>
            </a:pPr>
            <a:r>
              <a:rPr lang="cs-CZ" sz="2000" b="1">
                <a:solidFill>
                  <a:srgbClr val="FB680D"/>
                </a:solidFill>
                <a:latin typeface="Comic Sans MS" pitchFamily="66" charset="0"/>
              </a:rPr>
              <a:t>Koheze</a:t>
            </a:r>
            <a:r>
              <a:rPr lang="cs-CZ" sz="2000" b="1">
                <a:solidFill>
                  <a:srgbClr val="006600"/>
                </a:solidFill>
                <a:latin typeface="Comic Sans MS" pitchFamily="66" charset="0"/>
              </a:rPr>
              <a:t> (= soudržnost lepidla)</a:t>
            </a:r>
            <a:r>
              <a:rPr lang="cs-CZ" sz="2000">
                <a:latin typeface="Comic Sans MS" pitchFamily="66" charset="0"/>
              </a:rPr>
              <a:t> je schopnost jakéhokoli předmětu, v našem případě filmu lepidla, držet pohromadě v jednom kusu díky působení kohezních sil, které jsou důsledkem iontových, kovalentních či kovových jednoduchých vazeb mezi atomy či dvojných vazeb mezi  molekulami předmětu.  </a:t>
            </a:r>
          </a:p>
          <a:p>
            <a:pPr algn="just">
              <a:lnSpc>
                <a:spcPct val="120000"/>
              </a:lnSpc>
            </a:pPr>
            <a:endParaRPr lang="cs-CZ" sz="2000" b="1">
              <a:solidFill>
                <a:srgbClr val="006600"/>
              </a:solidFill>
              <a:latin typeface="Comic Sans MS" pitchFamily="66" charset="0"/>
            </a:endParaRPr>
          </a:p>
          <a:p>
            <a:pPr algn="just">
              <a:lnSpc>
                <a:spcPct val="120000"/>
              </a:lnSpc>
            </a:pPr>
            <a:r>
              <a:rPr lang="cs-CZ" sz="2000" b="1">
                <a:solidFill>
                  <a:srgbClr val="FB680D"/>
                </a:solidFill>
                <a:latin typeface="Comic Sans MS" pitchFamily="66" charset="0"/>
              </a:rPr>
              <a:t>Adheze</a:t>
            </a:r>
            <a:r>
              <a:rPr lang="cs-CZ" sz="2000" b="1">
                <a:solidFill>
                  <a:srgbClr val="006600"/>
                </a:solidFill>
                <a:latin typeface="Comic Sans MS" pitchFamily="66" charset="0"/>
              </a:rPr>
              <a:t> (= přilnavost)</a:t>
            </a:r>
            <a:r>
              <a:rPr lang="cs-CZ" sz="2000">
                <a:latin typeface="Comic Sans MS" pitchFamily="66" charset="0"/>
              </a:rPr>
              <a:t> lepidla k adherendu je důsledkem působení adhezních sil mezi adherendem a lepidlem a její podstatou je vytvoření vazeb mezi molekulami adheziva a molekulami či atomy slepovaných povrchů.</a:t>
            </a:r>
          </a:p>
          <a:p>
            <a:pPr algn="just">
              <a:lnSpc>
                <a:spcPct val="120000"/>
              </a:lnSpc>
            </a:pPr>
            <a:endParaRPr lang="cs-CZ" sz="2000">
              <a:latin typeface="Comic Sans MS" pitchFamily="66"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ChangeArrowheads="1"/>
          </p:cNvSpPr>
          <p:nvPr/>
        </p:nvSpPr>
        <p:spPr bwMode="auto">
          <a:xfrm>
            <a:off x="250825" y="349250"/>
            <a:ext cx="8532813" cy="5672138"/>
          </a:xfrm>
          <a:prstGeom prst="rect">
            <a:avLst/>
          </a:prstGeom>
          <a:noFill/>
          <a:ln w="9525">
            <a:noFill/>
            <a:miter lim="800000"/>
            <a:headEnd/>
            <a:tailEnd/>
          </a:ln>
          <a:effectLst/>
        </p:spPr>
        <p:txBody>
          <a:bodyPr anchor="ctr">
            <a:spAutoFit/>
          </a:bodyPr>
          <a:lstStyle/>
          <a:p>
            <a:pPr marL="354013" indent="-354013" algn="just">
              <a:lnSpc>
                <a:spcPct val="145000"/>
              </a:lnSpc>
              <a:buSzPct val="80000"/>
              <a:buFontTx/>
              <a:buBlip>
                <a:blip r:embed="rId2"/>
              </a:buBlip>
            </a:pPr>
            <a:r>
              <a:rPr lang="cs-CZ">
                <a:latin typeface="Comic Sans MS" pitchFamily="66" charset="0"/>
              </a:rPr>
              <a:t>činitelem způsobujícím polymerizaci kyanoakrylátových lepidel je vzdušná vlhkost</a:t>
            </a:r>
          </a:p>
          <a:p>
            <a:pPr marL="354013" indent="-354013" algn="just">
              <a:lnSpc>
                <a:spcPct val="145000"/>
              </a:lnSpc>
              <a:buSzPct val="80000"/>
              <a:buFontTx/>
              <a:buBlip>
                <a:blip r:embed="rId2"/>
              </a:buBlip>
            </a:pPr>
            <a:endParaRPr lang="cs-CZ" sz="300">
              <a:latin typeface="Comic Sans MS" pitchFamily="66" charset="0"/>
            </a:endParaRPr>
          </a:p>
          <a:p>
            <a:pPr marL="354013" indent="-354013" algn="just">
              <a:lnSpc>
                <a:spcPct val="145000"/>
              </a:lnSpc>
              <a:buSzPct val="80000"/>
              <a:buFontTx/>
              <a:buBlip>
                <a:blip r:embed="rId2"/>
              </a:buBlip>
            </a:pPr>
            <a:r>
              <a:rPr lang="cs-CZ">
                <a:latin typeface="Comic Sans MS" pitchFamily="66" charset="0"/>
              </a:rPr>
              <a:t>polymerizace nastane až za nepřístupu kyslíku po uzavření lepeného spoje</a:t>
            </a:r>
          </a:p>
          <a:p>
            <a:pPr marL="354013" indent="-354013" algn="just">
              <a:lnSpc>
                <a:spcPct val="145000"/>
              </a:lnSpc>
              <a:buSzPct val="80000"/>
            </a:pPr>
            <a:endParaRPr lang="cs-CZ" sz="300">
              <a:latin typeface="Comic Sans MS" pitchFamily="66" charset="0"/>
            </a:endParaRPr>
          </a:p>
          <a:p>
            <a:pPr marL="354013" indent="-354013" algn="just">
              <a:lnSpc>
                <a:spcPct val="145000"/>
              </a:lnSpc>
              <a:buSzPct val="80000"/>
              <a:buFontTx/>
              <a:buBlip>
                <a:blip r:embed="rId2"/>
              </a:buBlip>
            </a:pPr>
            <a:r>
              <a:rPr lang="cs-CZ">
                <a:latin typeface="Comic Sans MS" pitchFamily="66" charset="0"/>
              </a:rPr>
              <a:t>spoje vytvořené kyanoakrylátovými lepidly se vykazují houževnatostí, plasticitou a elasticitou a dobrou smykovou pevností v tahu</a:t>
            </a:r>
          </a:p>
          <a:p>
            <a:pPr marL="354013" indent="-354013" algn="just">
              <a:lnSpc>
                <a:spcPct val="145000"/>
              </a:lnSpc>
              <a:buSzPct val="80000"/>
            </a:pPr>
            <a:endParaRPr lang="cs-CZ" sz="300">
              <a:latin typeface="Comic Sans MS" pitchFamily="66" charset="0"/>
            </a:endParaRPr>
          </a:p>
          <a:p>
            <a:pPr marL="354013" indent="-354013" algn="just">
              <a:lnSpc>
                <a:spcPct val="145000"/>
              </a:lnSpc>
              <a:buSzPct val="80000"/>
              <a:buFontTx/>
              <a:buBlip>
                <a:blip r:embed="rId2"/>
              </a:buBlip>
            </a:pPr>
            <a:r>
              <a:rPr lang="cs-CZ">
                <a:latin typeface="Comic Sans MS" pitchFamily="66" charset="0"/>
              </a:rPr>
              <a:t>tepelná odolnost těchto lepidel je maximálně do 80 °C</a:t>
            </a:r>
          </a:p>
          <a:p>
            <a:pPr marL="354013" indent="-354013" algn="just">
              <a:lnSpc>
                <a:spcPct val="145000"/>
              </a:lnSpc>
              <a:buSzPct val="80000"/>
            </a:pPr>
            <a:endParaRPr lang="cs-CZ" sz="300">
              <a:latin typeface="Comic Sans MS" pitchFamily="66" charset="0"/>
            </a:endParaRPr>
          </a:p>
          <a:p>
            <a:pPr marL="354013" indent="-354013" algn="just">
              <a:lnSpc>
                <a:spcPct val="145000"/>
              </a:lnSpc>
              <a:buSzPct val="80000"/>
              <a:buFontTx/>
              <a:buBlip>
                <a:blip r:embed="rId2"/>
              </a:buBlip>
            </a:pPr>
            <a:r>
              <a:rPr lang="cs-CZ">
                <a:latin typeface="Comic Sans MS" pitchFamily="66" charset="0"/>
              </a:rPr>
              <a:t>použití kyanoakrylátových lepidel je v oblasti KoRe omezeno jejich obtížnou odstranitelností a požadavky na čistotu a výbornou přiléhavost lepených povrchů</a:t>
            </a:r>
          </a:p>
          <a:p>
            <a:pPr marL="354013" indent="-354013" algn="just">
              <a:lnSpc>
                <a:spcPct val="145000"/>
              </a:lnSpc>
              <a:buSzPct val="80000"/>
              <a:buFontTx/>
              <a:buBlip>
                <a:blip r:embed="rId2"/>
              </a:buBlip>
            </a:pPr>
            <a:endParaRPr lang="cs-CZ" sz="300">
              <a:latin typeface="Comic Sans MS" pitchFamily="66" charset="0"/>
            </a:endParaRPr>
          </a:p>
          <a:p>
            <a:pPr marL="354013" indent="-354013" algn="just">
              <a:lnSpc>
                <a:spcPct val="145000"/>
              </a:lnSpc>
              <a:buSzPct val="80000"/>
              <a:buFontTx/>
              <a:buBlip>
                <a:blip r:embed="rId2"/>
              </a:buBlip>
            </a:pPr>
            <a:r>
              <a:rPr lang="cs-CZ">
                <a:latin typeface="Comic Sans MS" pitchFamily="66" charset="0"/>
              </a:rPr>
              <a:t>výhodné je použití při lepení skla a keramiky</a:t>
            </a:r>
          </a:p>
          <a:p>
            <a:pPr marL="354013" indent="-354013" algn="just">
              <a:lnSpc>
                <a:spcPct val="145000"/>
              </a:lnSpc>
              <a:buSzPct val="80000"/>
              <a:buFontTx/>
              <a:buBlip>
                <a:blip r:embed="rId2"/>
              </a:buBlip>
            </a:pPr>
            <a:endParaRPr lang="cs-CZ" sz="300">
              <a:latin typeface="Comic Sans MS" pitchFamily="66" charset="0"/>
            </a:endParaRPr>
          </a:p>
          <a:p>
            <a:pPr marL="354013" indent="-354013" algn="just">
              <a:lnSpc>
                <a:spcPct val="145000"/>
              </a:lnSpc>
              <a:buSzPct val="80000"/>
              <a:buFontTx/>
              <a:buBlip>
                <a:blip r:embed="rId2"/>
              </a:buBlip>
            </a:pPr>
            <a:r>
              <a:rPr lang="cs-CZ">
                <a:latin typeface="Comic Sans MS" pitchFamily="66" charset="0"/>
              </a:rPr>
              <a:t>kyanoakrylátové lepidlo není na lepený povrch naneseno celoplošně, ale pouze bodově, po jeho aplikaci se předmět lepí epoxidovým lepidlem, které se natáhne do lomů kapilárním vzlínáním a vytvoří pevný spoj fragmentů</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5"/>
          <p:cNvSpPr>
            <a:spLocks noChangeArrowheads="1"/>
          </p:cNvSpPr>
          <p:nvPr/>
        </p:nvSpPr>
        <p:spPr bwMode="auto">
          <a:xfrm>
            <a:off x="395288" y="446088"/>
            <a:ext cx="8353425" cy="5575300"/>
          </a:xfrm>
          <a:prstGeom prst="rect">
            <a:avLst/>
          </a:prstGeom>
          <a:noFill/>
          <a:ln w="9525">
            <a:noFill/>
            <a:miter lim="800000"/>
            <a:headEnd/>
            <a:tailEnd/>
          </a:ln>
          <a:effectLst/>
        </p:spPr>
        <p:txBody>
          <a:bodyPr>
            <a:spAutoFit/>
          </a:bodyPr>
          <a:lstStyle/>
          <a:p>
            <a:pPr marL="269875" indent="-269875">
              <a:spcBef>
                <a:spcPct val="50000"/>
              </a:spcBef>
            </a:pPr>
            <a:r>
              <a:rPr lang="cs-CZ">
                <a:solidFill>
                  <a:srgbClr val="009900"/>
                </a:solidFill>
                <a:latin typeface="Comic Sans MS" pitchFamily="66" charset="0"/>
              </a:rPr>
              <a:t>POLYMETHYLMETHAKRYLÁTOVÁ LEPIDLA</a:t>
            </a:r>
          </a:p>
          <a:p>
            <a:pPr marL="269875" indent="-269875" algn="just">
              <a:lnSpc>
                <a:spcPct val="145000"/>
              </a:lnSpc>
              <a:buSzPct val="80000"/>
              <a:buFontTx/>
              <a:buBlip>
                <a:blip r:embed="rId2"/>
              </a:buBlip>
            </a:pPr>
            <a:r>
              <a:rPr lang="cs-CZ">
                <a:latin typeface="Comic Sans MS" pitchFamily="66" charset="0"/>
              </a:rPr>
              <a:t>lepidla na bázi polymerních esterů kyseliny methakrylové</a:t>
            </a:r>
          </a:p>
          <a:p>
            <a:pPr marL="269875" indent="-269875" algn="just">
              <a:lnSpc>
                <a:spcPct val="145000"/>
              </a:lnSpc>
              <a:buSzPct val="80000"/>
              <a:buFontTx/>
              <a:buBlip>
                <a:blip r:embed="rId2"/>
              </a:buBlip>
            </a:pPr>
            <a:r>
              <a:rPr lang="cs-CZ">
                <a:latin typeface="Comic Sans MS" pitchFamily="66" charset="0"/>
              </a:rPr>
              <a:t>ke konstrukčnímu lepení - vykazují velkou smykovou pevnost v tahu, rázu a odlupování</a:t>
            </a:r>
          </a:p>
          <a:p>
            <a:pPr marL="269875" indent="-269875" algn="just">
              <a:lnSpc>
                <a:spcPct val="145000"/>
              </a:lnSpc>
              <a:buSzPct val="80000"/>
              <a:buFontTx/>
              <a:buBlip>
                <a:blip r:embed="rId2"/>
              </a:buBlip>
            </a:pPr>
            <a:r>
              <a:rPr lang="cs-CZ">
                <a:latin typeface="Comic Sans MS" pitchFamily="66" charset="0"/>
              </a:rPr>
              <a:t>vysoká chemickou odolnost a teplotní odolnost </a:t>
            </a:r>
            <a:r>
              <a:rPr lang="cs-CZ" sz="1400">
                <a:latin typeface="Comic Sans MS" pitchFamily="66" charset="0"/>
              </a:rPr>
              <a:t>(v rozmezí -55 až +120 °C)</a:t>
            </a:r>
            <a:r>
              <a:rPr lang="cs-CZ">
                <a:latin typeface="Comic Sans MS" pitchFamily="66" charset="0"/>
              </a:rPr>
              <a:t> </a:t>
            </a:r>
          </a:p>
          <a:p>
            <a:pPr marL="269875" indent="-269875">
              <a:spcBef>
                <a:spcPct val="50000"/>
              </a:spcBef>
            </a:pPr>
            <a:endParaRPr lang="cs-CZ">
              <a:latin typeface="Comic Sans MS" pitchFamily="66" charset="0"/>
            </a:endParaRPr>
          </a:p>
          <a:p>
            <a:pPr marL="269875" indent="-269875">
              <a:spcBef>
                <a:spcPct val="50000"/>
              </a:spcBef>
            </a:pPr>
            <a:r>
              <a:rPr lang="cs-CZ">
                <a:solidFill>
                  <a:srgbClr val="009900"/>
                </a:solidFill>
                <a:latin typeface="Comic Sans MS" pitchFamily="66" charset="0"/>
              </a:rPr>
              <a:t>POLYURETHANOVÁ LEPIDLA</a:t>
            </a:r>
          </a:p>
          <a:p>
            <a:pPr marL="269875" indent="-269875" algn="just">
              <a:lnSpc>
                <a:spcPct val="145000"/>
              </a:lnSpc>
              <a:buSzPct val="80000"/>
              <a:buFontTx/>
              <a:buBlip>
                <a:blip r:embed="rId2"/>
              </a:buBlip>
            </a:pPr>
            <a:r>
              <a:rPr lang="cs-CZ">
                <a:latin typeface="Comic Sans MS" pitchFamily="66" charset="0"/>
              </a:rPr>
              <a:t>pro lepení kovů se uplatňují dvousložková polyurethanová lepidla</a:t>
            </a:r>
          </a:p>
          <a:p>
            <a:pPr marL="269875" indent="-269875" algn="just">
              <a:lnSpc>
                <a:spcPct val="145000"/>
              </a:lnSpc>
              <a:buSzPct val="80000"/>
              <a:buFontTx/>
              <a:buBlip>
                <a:blip r:embed="rId2"/>
              </a:buBlip>
            </a:pPr>
            <a:r>
              <a:rPr lang="cs-CZ">
                <a:latin typeface="Comic Sans MS" pitchFamily="66" charset="0"/>
              </a:rPr>
              <a:t>jednou jejich složkou je nízkomolekulární polyisokyanát a druhou nízkomolekulární polyalkohol</a:t>
            </a:r>
          </a:p>
          <a:p>
            <a:pPr marL="269875" indent="-269875" algn="just">
              <a:lnSpc>
                <a:spcPct val="145000"/>
              </a:lnSpc>
              <a:buSzPct val="80000"/>
              <a:buFontTx/>
              <a:buBlip>
                <a:blip r:embed="rId2"/>
              </a:buBlip>
            </a:pPr>
            <a:r>
              <a:rPr lang="cs-CZ">
                <a:latin typeface="Comic Sans MS" pitchFamily="66" charset="0"/>
              </a:rPr>
              <a:t>se používají pro lepení kovových konstrukcí</a:t>
            </a:r>
          </a:p>
          <a:p>
            <a:pPr marL="269875" indent="-269875" algn="just">
              <a:lnSpc>
                <a:spcPct val="145000"/>
              </a:lnSpc>
              <a:buSzPct val="80000"/>
              <a:buFontTx/>
              <a:buBlip>
                <a:blip r:embed="rId2"/>
              </a:buBlip>
            </a:pPr>
            <a:r>
              <a:rPr lang="cs-CZ">
                <a:latin typeface="Comic Sans MS" pitchFamily="66" charset="0"/>
              </a:rPr>
              <a:t>jsou zpracovatelná i za nízkých teplot a lepené spoje jsou pevné, pružné a odolné dynamickému namáhání</a:t>
            </a:r>
          </a:p>
          <a:p>
            <a:pPr marL="269875" indent="-269875" algn="just">
              <a:lnSpc>
                <a:spcPct val="145000"/>
              </a:lnSpc>
              <a:buSzPct val="80000"/>
              <a:buFontTx/>
              <a:buBlip>
                <a:blip r:embed="rId2"/>
              </a:buBlip>
            </a:pPr>
            <a:r>
              <a:rPr lang="cs-CZ">
                <a:latin typeface="Comic Sans MS" pitchFamily="66" charset="0"/>
              </a:rPr>
              <a:t>smyková pevnost je cca 16 MPa a teplotní odolnost do 100 °C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612775" y="338138"/>
            <a:ext cx="8351838" cy="1812925"/>
          </a:xfrm>
          <a:prstGeom prst="rect">
            <a:avLst/>
          </a:prstGeom>
          <a:noFill/>
          <a:ln w="9525">
            <a:noFill/>
            <a:miter lim="800000"/>
            <a:headEnd/>
            <a:tailEnd/>
          </a:ln>
          <a:effectLst/>
        </p:spPr>
        <p:txBody>
          <a:bodyPr anchor="ctr">
            <a:spAutoFit/>
          </a:bodyPr>
          <a:lstStyle/>
          <a:p>
            <a:pPr>
              <a:lnSpc>
                <a:spcPct val="120000"/>
              </a:lnSpc>
              <a:tabLst>
                <a:tab pos="457200" algn="l"/>
              </a:tabLst>
            </a:pPr>
            <a:r>
              <a:rPr lang="cs-CZ" sz="2000" b="1">
                <a:solidFill>
                  <a:srgbClr val="006600"/>
                </a:solidFill>
                <a:latin typeface="Comic Sans MS" pitchFamily="66" charset="0"/>
              </a:rPr>
              <a:t>V praxi rozeznáváme</a:t>
            </a:r>
            <a:r>
              <a:rPr lang="cs-CZ" b="1">
                <a:solidFill>
                  <a:srgbClr val="006600"/>
                </a:solidFill>
                <a:latin typeface="Comic Sans MS" pitchFamily="66" charset="0"/>
              </a:rPr>
              <a:t>:</a:t>
            </a:r>
          </a:p>
          <a:p>
            <a:pPr>
              <a:lnSpc>
                <a:spcPct val="120000"/>
              </a:lnSpc>
              <a:tabLst>
                <a:tab pos="457200" algn="l"/>
              </a:tabLst>
            </a:pPr>
            <a:endParaRPr lang="cs-CZ" sz="1000">
              <a:solidFill>
                <a:srgbClr val="006600"/>
              </a:solidFill>
              <a:latin typeface="Comic Sans MS" pitchFamily="66" charset="0"/>
            </a:endParaRPr>
          </a:p>
          <a:p>
            <a:pPr>
              <a:lnSpc>
                <a:spcPct val="120000"/>
              </a:lnSpc>
              <a:tabLst>
                <a:tab pos="457200" algn="l"/>
              </a:tabLst>
            </a:pPr>
            <a:r>
              <a:rPr lang="cs-CZ" b="1">
                <a:solidFill>
                  <a:srgbClr val="009900"/>
                </a:solidFill>
                <a:latin typeface="Comic Sans MS" pitchFamily="66" charset="0"/>
              </a:rPr>
              <a:t>mechanické adhezní síly</a:t>
            </a:r>
            <a:r>
              <a:rPr lang="cs-CZ" b="1">
                <a:solidFill>
                  <a:srgbClr val="FB680D"/>
                </a:solidFill>
                <a:latin typeface="Comic Sans MS" pitchFamily="66" charset="0"/>
              </a:rPr>
              <a:t> </a:t>
            </a:r>
            <a:r>
              <a:rPr lang="cs-CZ" b="1">
                <a:latin typeface="Comic Sans MS" pitchFamily="66" charset="0"/>
              </a:rPr>
              <a:t>- mají původ v mechanickém uchycení lepidla </a:t>
            </a:r>
          </a:p>
          <a:p>
            <a:pPr>
              <a:lnSpc>
                <a:spcPct val="120000"/>
              </a:lnSpc>
              <a:tabLst>
                <a:tab pos="457200" algn="l"/>
              </a:tabLst>
            </a:pPr>
            <a:r>
              <a:rPr lang="cs-CZ" b="1">
                <a:latin typeface="Comic Sans MS" pitchFamily="66" charset="0"/>
              </a:rPr>
              <a:t>v nerovnostech a pórech spojovaných materiálů</a:t>
            </a:r>
            <a:endParaRPr lang="cs-CZ">
              <a:latin typeface="Comic Sans MS" pitchFamily="66" charset="0"/>
            </a:endParaRPr>
          </a:p>
          <a:p>
            <a:pPr>
              <a:lnSpc>
                <a:spcPct val="120000"/>
              </a:lnSpc>
              <a:tabLst>
                <a:tab pos="457200" algn="l"/>
              </a:tabLst>
            </a:pPr>
            <a:endParaRPr lang="cs-CZ" sz="1000">
              <a:latin typeface="Comic Sans MS" pitchFamily="66" charset="0"/>
            </a:endParaRPr>
          </a:p>
          <a:p>
            <a:pPr>
              <a:lnSpc>
                <a:spcPct val="120000"/>
              </a:lnSpc>
              <a:tabLst>
                <a:tab pos="457200" algn="l"/>
              </a:tabLst>
            </a:pPr>
            <a:r>
              <a:rPr lang="cs-CZ" b="1">
                <a:solidFill>
                  <a:srgbClr val="009900"/>
                </a:solidFill>
                <a:latin typeface="Comic Sans MS" pitchFamily="66" charset="0"/>
              </a:rPr>
              <a:t>specifické adhezní síly</a:t>
            </a:r>
            <a:r>
              <a:rPr lang="cs-CZ" b="1">
                <a:latin typeface="Comic Sans MS" pitchFamily="66" charset="0"/>
              </a:rPr>
              <a:t> - skládající se z chemických a fyzikálních sil</a:t>
            </a:r>
            <a:r>
              <a:rPr lang="cs-CZ">
                <a:latin typeface="Comic Sans MS" pitchFamily="66" charset="0"/>
              </a:rPr>
              <a:t> </a:t>
            </a:r>
          </a:p>
        </p:txBody>
      </p:sp>
      <p:sp>
        <p:nvSpPr>
          <p:cNvPr id="6149" name="Text Box 5"/>
          <p:cNvSpPr txBox="1">
            <a:spLocks noChangeArrowheads="1"/>
          </p:cNvSpPr>
          <p:nvPr/>
        </p:nvSpPr>
        <p:spPr bwMode="auto">
          <a:xfrm>
            <a:off x="611188" y="2420938"/>
            <a:ext cx="8280400" cy="414337"/>
          </a:xfrm>
          <a:prstGeom prst="rect">
            <a:avLst/>
          </a:prstGeom>
          <a:noFill/>
          <a:ln w="9525">
            <a:noFill/>
            <a:miter lim="800000"/>
            <a:headEnd/>
            <a:tailEnd/>
          </a:ln>
        </p:spPr>
        <p:txBody>
          <a:bodyPr/>
          <a:lstStyle/>
          <a:p>
            <a:pPr algn="just"/>
            <a:r>
              <a:rPr lang="cs-CZ" sz="2400" b="1">
                <a:solidFill>
                  <a:srgbClr val="006600"/>
                </a:solidFill>
                <a:latin typeface="Comic Sans MS" pitchFamily="66" charset="0"/>
              </a:rPr>
              <a:t>Součet adheze a koheze je </a:t>
            </a:r>
            <a:r>
              <a:rPr lang="cs-CZ" sz="2400">
                <a:solidFill>
                  <a:srgbClr val="FB680D"/>
                </a:solidFill>
                <a:latin typeface="Comic Sans MS" pitchFamily="66" charset="0"/>
              </a:rPr>
              <a:t>lepivost lepidla</a:t>
            </a:r>
            <a:r>
              <a:rPr lang="cs-CZ" sz="2400" b="1">
                <a:solidFill>
                  <a:srgbClr val="006600"/>
                </a:solidFill>
                <a:latin typeface="Comic Sans MS" pitchFamily="66" charset="0"/>
              </a:rPr>
              <a:t>. </a:t>
            </a:r>
          </a:p>
          <a:p>
            <a:endParaRPr lang="cs-CZ" sz="2400">
              <a:solidFill>
                <a:srgbClr val="006600"/>
              </a:solidFill>
              <a:latin typeface="Comic Sans MS" pitchFamily="66" charset="0"/>
            </a:endParaRPr>
          </a:p>
        </p:txBody>
      </p:sp>
      <p:sp>
        <p:nvSpPr>
          <p:cNvPr id="6150" name="Rectangle 6"/>
          <p:cNvSpPr>
            <a:spLocks noChangeArrowheads="1"/>
          </p:cNvSpPr>
          <p:nvPr/>
        </p:nvSpPr>
        <p:spPr bwMode="auto">
          <a:xfrm>
            <a:off x="684213" y="3141663"/>
            <a:ext cx="4133850" cy="2835275"/>
          </a:xfrm>
          <a:prstGeom prst="rect">
            <a:avLst/>
          </a:prstGeom>
          <a:noFill/>
          <a:ln w="9525">
            <a:noFill/>
            <a:miter lim="800000"/>
            <a:headEnd/>
            <a:tailEnd/>
          </a:ln>
          <a:effectLst/>
        </p:spPr>
        <p:txBody>
          <a:bodyPr wrap="none" anchor="ctr">
            <a:spAutoFit/>
          </a:bodyPr>
          <a:lstStyle/>
          <a:p>
            <a:pPr marL="265113" indent="-265113">
              <a:buSzPct val="70000"/>
              <a:tabLst>
                <a:tab pos="457200" algn="l"/>
              </a:tabLst>
            </a:pPr>
            <a:r>
              <a:rPr lang="cs-CZ" sz="2000">
                <a:solidFill>
                  <a:srgbClr val="006600"/>
                </a:solidFill>
                <a:latin typeface="Comic Sans MS" pitchFamily="66" charset="0"/>
              </a:rPr>
              <a:t>Závisí na:</a:t>
            </a:r>
          </a:p>
          <a:p>
            <a:pPr marL="265113" indent="-265113">
              <a:buClr>
                <a:srgbClr val="006600"/>
              </a:buClr>
              <a:buSzPct val="70000"/>
              <a:buFontTx/>
              <a:buChar char="•"/>
              <a:tabLst>
                <a:tab pos="457200" algn="l"/>
              </a:tabLst>
            </a:pPr>
            <a:r>
              <a:rPr lang="cs-CZ" sz="2000">
                <a:latin typeface="Comic Sans MS" pitchFamily="66" charset="0"/>
              </a:rPr>
              <a:t>povrchu lepených materiálů </a:t>
            </a:r>
          </a:p>
          <a:p>
            <a:pPr marL="265113" indent="-265113">
              <a:buClr>
                <a:srgbClr val="006600"/>
              </a:buClr>
              <a:buSzPct val="70000"/>
              <a:buFontTx/>
              <a:buChar char="•"/>
              <a:tabLst>
                <a:tab pos="457200" algn="l"/>
              </a:tabLst>
            </a:pPr>
            <a:r>
              <a:rPr lang="cs-CZ" sz="2000">
                <a:latin typeface="Comic Sans MS" pitchFamily="66" charset="0"/>
              </a:rPr>
              <a:t>na jejich povaze</a:t>
            </a:r>
          </a:p>
          <a:p>
            <a:pPr marL="265113" indent="-265113">
              <a:buClr>
                <a:srgbClr val="006600"/>
              </a:buClr>
              <a:buSzPct val="70000"/>
              <a:buFontTx/>
              <a:buChar char="•"/>
              <a:tabLst>
                <a:tab pos="457200" algn="l"/>
              </a:tabLst>
            </a:pPr>
            <a:r>
              <a:rPr lang="cs-CZ" sz="2000">
                <a:latin typeface="Comic Sans MS" pitchFamily="66" charset="0"/>
              </a:rPr>
              <a:t>struktuře </a:t>
            </a:r>
          </a:p>
          <a:p>
            <a:pPr marL="265113" indent="-265113">
              <a:buClr>
                <a:srgbClr val="006600"/>
              </a:buClr>
              <a:buSzPct val="70000"/>
              <a:buFontTx/>
              <a:buChar char="•"/>
              <a:tabLst>
                <a:tab pos="457200" algn="l"/>
              </a:tabLst>
            </a:pPr>
            <a:r>
              <a:rPr lang="cs-CZ" sz="2000">
                <a:latin typeface="Comic Sans MS" pitchFamily="66" charset="0"/>
              </a:rPr>
              <a:t>pórovitosti </a:t>
            </a:r>
          </a:p>
          <a:p>
            <a:pPr marL="265113" indent="-265113">
              <a:buClr>
                <a:srgbClr val="006600"/>
              </a:buClr>
              <a:buSzPct val="70000"/>
              <a:buFontTx/>
              <a:buChar char="•"/>
              <a:tabLst>
                <a:tab pos="457200" algn="l"/>
              </a:tabLst>
            </a:pPr>
            <a:r>
              <a:rPr lang="cs-CZ" sz="2000">
                <a:latin typeface="Comic Sans MS" pitchFamily="66" charset="0"/>
              </a:rPr>
              <a:t>na době klížení </a:t>
            </a:r>
          </a:p>
          <a:p>
            <a:pPr marL="265113" indent="-265113">
              <a:buClr>
                <a:srgbClr val="006600"/>
              </a:buClr>
              <a:buSzPct val="70000"/>
              <a:buFontTx/>
              <a:buChar char="•"/>
              <a:tabLst>
                <a:tab pos="457200" algn="l"/>
              </a:tabLst>
            </a:pPr>
            <a:r>
              <a:rPr lang="cs-CZ" sz="2000">
                <a:latin typeface="Comic Sans MS" pitchFamily="66" charset="0"/>
              </a:rPr>
              <a:t>schnutí </a:t>
            </a:r>
          </a:p>
          <a:p>
            <a:pPr marL="265113" indent="-265113">
              <a:buClr>
                <a:srgbClr val="006600"/>
              </a:buClr>
              <a:buSzPct val="70000"/>
              <a:buFontTx/>
              <a:buChar char="•"/>
              <a:tabLst>
                <a:tab pos="457200" algn="l"/>
              </a:tabLst>
            </a:pPr>
            <a:r>
              <a:rPr lang="cs-CZ" sz="2000">
                <a:latin typeface="Comic Sans MS" pitchFamily="66" charset="0"/>
              </a:rPr>
              <a:t>na teplotě a vlhkosti </a:t>
            </a:r>
          </a:p>
          <a:p>
            <a:pPr marL="265113" indent="-265113">
              <a:buClr>
                <a:srgbClr val="006600"/>
              </a:buClr>
              <a:buSzPct val="70000"/>
              <a:buFontTx/>
              <a:buChar char="•"/>
              <a:tabLst>
                <a:tab pos="457200" algn="l"/>
              </a:tabLst>
            </a:pPr>
            <a:r>
              <a:rPr lang="cs-CZ" sz="2000">
                <a:latin typeface="Comic Sans MS" pitchFamily="66" charset="0"/>
              </a:rPr>
              <a:t>na použitém rozpouštědle apod.</a:t>
            </a:r>
          </a:p>
        </p:txBody>
      </p:sp>
      <p:pic>
        <p:nvPicPr>
          <p:cNvPr id="6156" name="Picture 12" descr="397-original-obr-5-tmeleni-lepenych-ploch"/>
          <p:cNvPicPr>
            <a:picLocks noChangeAspect="1" noChangeArrowheads="1"/>
          </p:cNvPicPr>
          <p:nvPr/>
        </p:nvPicPr>
        <p:blipFill>
          <a:blip r:embed="rId2" cstate="print"/>
          <a:srcRect/>
          <a:stretch>
            <a:fillRect/>
          </a:stretch>
        </p:blipFill>
        <p:spPr bwMode="auto">
          <a:xfrm>
            <a:off x="5148263" y="3500438"/>
            <a:ext cx="3335337" cy="24955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250825" y="214313"/>
            <a:ext cx="8532813" cy="6643687"/>
          </a:xfrm>
          <a:prstGeom prst="rect">
            <a:avLst/>
          </a:prstGeom>
          <a:noFill/>
          <a:ln w="9525">
            <a:noFill/>
            <a:miter lim="800000"/>
            <a:headEnd/>
            <a:tailEnd/>
          </a:ln>
          <a:effectLst/>
        </p:spPr>
        <p:txBody>
          <a:bodyPr anchor="ctr">
            <a:spAutoFit/>
          </a:bodyPr>
          <a:lstStyle/>
          <a:p>
            <a:pPr marL="265113" indent="-265113">
              <a:lnSpc>
                <a:spcPct val="110000"/>
              </a:lnSpc>
              <a:tabLst>
                <a:tab pos="914400" algn="l"/>
              </a:tabLst>
            </a:pPr>
            <a:r>
              <a:rPr lang="cs-CZ" sz="2000">
                <a:solidFill>
                  <a:srgbClr val="FB680D"/>
                </a:solidFill>
                <a:latin typeface="Comic Sans MS" pitchFamily="66" charset="0"/>
              </a:rPr>
              <a:t>Při lepení</a:t>
            </a:r>
            <a:r>
              <a:rPr lang="cs-CZ">
                <a:solidFill>
                  <a:srgbClr val="006600"/>
                </a:solidFill>
                <a:latin typeface="Comic Sans MS" pitchFamily="66" charset="0"/>
              </a:rPr>
              <a:t> v oblasti konzervace a restaurování </a:t>
            </a:r>
            <a:r>
              <a:rPr lang="cs-CZ" sz="2000">
                <a:solidFill>
                  <a:srgbClr val="006600"/>
                </a:solidFill>
                <a:latin typeface="Comic Sans MS" pitchFamily="66" charset="0"/>
              </a:rPr>
              <a:t>je </a:t>
            </a:r>
            <a:r>
              <a:rPr lang="cs-CZ" sz="2000">
                <a:solidFill>
                  <a:srgbClr val="FB680D"/>
                </a:solidFill>
                <a:latin typeface="Comic Sans MS" pitchFamily="66" charset="0"/>
              </a:rPr>
              <a:t>velmi důležité znát</a:t>
            </a:r>
            <a:r>
              <a:rPr lang="cs-CZ">
                <a:latin typeface="Comic Sans MS" pitchFamily="66" charset="0"/>
              </a:rPr>
              <a:t>:</a:t>
            </a:r>
          </a:p>
          <a:p>
            <a:pPr marL="265113" indent="-265113">
              <a:lnSpc>
                <a:spcPct val="110000"/>
              </a:lnSpc>
              <a:tabLst>
                <a:tab pos="914400" algn="l"/>
              </a:tabLst>
            </a:pPr>
            <a:endParaRPr lang="cs-CZ" sz="900">
              <a:latin typeface="Comic Sans MS" pitchFamily="66" charset="0"/>
            </a:endParaRPr>
          </a:p>
          <a:p>
            <a:pPr marL="265113" indent="-265113">
              <a:lnSpc>
                <a:spcPct val="110000"/>
              </a:lnSpc>
              <a:buSzPct val="80000"/>
              <a:buFontTx/>
              <a:buBlip>
                <a:blip r:embed="rId2"/>
              </a:buBlip>
              <a:tabLst>
                <a:tab pos="914400" algn="l"/>
              </a:tabLst>
            </a:pPr>
            <a:r>
              <a:rPr lang="cs-CZ">
                <a:latin typeface="Comic Sans MS" pitchFamily="66" charset="0"/>
              </a:rPr>
              <a:t>nároky na vlastnosti spoje a lepeného předmětu</a:t>
            </a:r>
          </a:p>
          <a:p>
            <a:pPr marL="265113" indent="-265113">
              <a:lnSpc>
                <a:spcPct val="110000"/>
              </a:lnSpc>
              <a:buSzPct val="80000"/>
              <a:tabLst>
                <a:tab pos="914400" algn="l"/>
              </a:tabLst>
            </a:pPr>
            <a:endParaRPr lang="cs-CZ" sz="900">
              <a:latin typeface="Comic Sans MS" pitchFamily="66" charset="0"/>
            </a:endParaRPr>
          </a:p>
          <a:p>
            <a:pPr marL="265113" indent="-265113">
              <a:lnSpc>
                <a:spcPct val="110000"/>
              </a:lnSpc>
              <a:buSzPct val="80000"/>
              <a:buFontTx/>
              <a:buBlip>
                <a:blip r:embed="rId2"/>
              </a:buBlip>
              <a:tabLst>
                <a:tab pos="914400" algn="l"/>
              </a:tabLst>
            </a:pPr>
            <a:r>
              <a:rPr lang="cs-CZ">
                <a:latin typeface="Comic Sans MS" pitchFamily="66" charset="0"/>
              </a:rPr>
              <a:t>vlastnosti lepeného materiálu a lepených povrchů</a:t>
            </a:r>
          </a:p>
          <a:p>
            <a:pPr marL="265113" indent="-265113">
              <a:lnSpc>
                <a:spcPct val="110000"/>
              </a:lnSpc>
              <a:buSzPct val="80000"/>
              <a:tabLst>
                <a:tab pos="914400" algn="l"/>
              </a:tabLst>
            </a:pPr>
            <a:endParaRPr lang="cs-CZ" sz="900">
              <a:latin typeface="Comic Sans MS" pitchFamily="66" charset="0"/>
            </a:endParaRPr>
          </a:p>
          <a:p>
            <a:pPr marL="265113" indent="-265113">
              <a:lnSpc>
                <a:spcPct val="110000"/>
              </a:lnSpc>
              <a:buSzPct val="80000"/>
              <a:buFontTx/>
              <a:buBlip>
                <a:blip r:embed="rId2"/>
              </a:buBlip>
              <a:tabLst>
                <a:tab pos="914400" algn="l"/>
              </a:tabLst>
            </a:pPr>
            <a:r>
              <a:rPr lang="cs-CZ">
                <a:latin typeface="Comic Sans MS" pitchFamily="66" charset="0"/>
              </a:rPr>
              <a:t>zvolit správné lepidlo a správně provést lepení a vytvrzení lepidla</a:t>
            </a:r>
          </a:p>
          <a:p>
            <a:pPr marL="265113" indent="-265113">
              <a:lnSpc>
                <a:spcPct val="110000"/>
              </a:lnSpc>
              <a:buSzPct val="80000"/>
              <a:tabLst>
                <a:tab pos="914400" algn="l"/>
              </a:tabLst>
            </a:pPr>
            <a:endParaRPr lang="cs-CZ" sz="900">
              <a:latin typeface="Comic Sans MS" pitchFamily="66" charset="0"/>
            </a:endParaRPr>
          </a:p>
          <a:p>
            <a:pPr marL="265113" indent="-265113">
              <a:lnSpc>
                <a:spcPct val="110000"/>
              </a:lnSpc>
              <a:buSzPct val="80000"/>
              <a:buFontTx/>
              <a:buBlip>
                <a:blip r:embed="rId2"/>
              </a:buBlip>
              <a:tabLst>
                <a:tab pos="914400" algn="l"/>
              </a:tabLst>
            </a:pPr>
            <a:r>
              <a:rPr lang="cs-CZ">
                <a:latin typeface="Comic Sans MS" pitchFamily="66" charset="0"/>
              </a:rPr>
              <a:t>vytvrzení lepidla dosáhneme utvořením vhodných fyzikálně-chemických podmínek pro vznik vazeb</a:t>
            </a:r>
          </a:p>
          <a:p>
            <a:pPr marL="265113" indent="-265113">
              <a:lnSpc>
                <a:spcPct val="110000"/>
              </a:lnSpc>
              <a:buSzPct val="80000"/>
              <a:buFontTx/>
              <a:buBlip>
                <a:blip r:embed="rId2"/>
              </a:buBlip>
              <a:tabLst>
                <a:tab pos="914400" algn="l"/>
              </a:tabLst>
            </a:pPr>
            <a:endParaRPr lang="cs-CZ">
              <a:solidFill>
                <a:srgbClr val="006600"/>
              </a:solidFill>
              <a:latin typeface="Comic Sans MS" pitchFamily="66" charset="0"/>
            </a:endParaRPr>
          </a:p>
          <a:p>
            <a:pPr marL="265113" indent="-265113">
              <a:lnSpc>
                <a:spcPct val="110000"/>
              </a:lnSpc>
              <a:buSzPct val="80000"/>
              <a:tabLst>
                <a:tab pos="914400" algn="l"/>
              </a:tabLst>
            </a:pPr>
            <a:r>
              <a:rPr lang="cs-CZ" sz="2000">
                <a:solidFill>
                  <a:srgbClr val="FB680D"/>
                </a:solidFill>
                <a:latin typeface="Comic Sans MS" pitchFamily="66" charset="0"/>
              </a:rPr>
              <a:t>Před započetím lepení</a:t>
            </a:r>
            <a:r>
              <a:rPr lang="cs-CZ">
                <a:latin typeface="Comic Sans MS" pitchFamily="66" charset="0"/>
              </a:rPr>
              <a:t> je tedy třeba vědět:</a:t>
            </a:r>
          </a:p>
          <a:p>
            <a:pPr marL="265113" indent="-265113">
              <a:lnSpc>
                <a:spcPct val="110000"/>
              </a:lnSpc>
              <a:buSzPct val="80000"/>
              <a:tabLst>
                <a:tab pos="914400" algn="l"/>
              </a:tabLst>
            </a:pPr>
            <a:endParaRPr lang="cs-CZ" sz="900">
              <a:latin typeface="Comic Sans MS" pitchFamily="66" charset="0"/>
            </a:endParaRPr>
          </a:p>
          <a:p>
            <a:pPr marL="265113" indent="-265113">
              <a:lnSpc>
                <a:spcPct val="110000"/>
              </a:lnSpc>
              <a:buSzPct val="80000"/>
              <a:buFontTx/>
              <a:buBlip>
                <a:blip r:embed="rId2"/>
              </a:buBlip>
              <a:tabLst>
                <a:tab pos="914400" algn="l"/>
              </a:tabLst>
            </a:pPr>
            <a:r>
              <a:rPr lang="cs-CZ">
                <a:latin typeface="Comic Sans MS" pitchFamily="66" charset="0"/>
              </a:rPr>
              <a:t>jakému zatížení bude slepený předmět vystaven</a:t>
            </a:r>
          </a:p>
          <a:p>
            <a:pPr marL="265113" indent="-265113">
              <a:lnSpc>
                <a:spcPct val="110000"/>
              </a:lnSpc>
              <a:buSzPct val="80000"/>
              <a:tabLst>
                <a:tab pos="914400" algn="l"/>
              </a:tabLst>
            </a:pPr>
            <a:r>
              <a:rPr lang="cs-CZ" sz="900">
                <a:latin typeface="Comic Sans MS" pitchFamily="66" charset="0"/>
              </a:rPr>
              <a:t> </a:t>
            </a:r>
          </a:p>
          <a:p>
            <a:pPr marL="265113" indent="-265113">
              <a:lnSpc>
                <a:spcPct val="110000"/>
              </a:lnSpc>
              <a:buSzPct val="80000"/>
              <a:buFontTx/>
              <a:buBlip>
                <a:blip r:embed="rId2"/>
              </a:buBlip>
              <a:tabLst>
                <a:tab pos="914400" algn="l"/>
              </a:tabLst>
            </a:pPr>
            <a:r>
              <a:rPr lang="cs-CZ">
                <a:latin typeface="Comic Sans MS" pitchFamily="66" charset="0"/>
              </a:rPr>
              <a:t>jaké má spoj vykazovat mechanické vlastnosti</a:t>
            </a:r>
          </a:p>
          <a:p>
            <a:pPr marL="265113" indent="-265113">
              <a:lnSpc>
                <a:spcPct val="110000"/>
              </a:lnSpc>
              <a:buSzPct val="80000"/>
              <a:tabLst>
                <a:tab pos="914400" algn="l"/>
              </a:tabLst>
            </a:pPr>
            <a:r>
              <a:rPr lang="cs-CZ" sz="900">
                <a:latin typeface="Comic Sans MS" pitchFamily="66" charset="0"/>
              </a:rPr>
              <a:t> </a:t>
            </a:r>
          </a:p>
          <a:p>
            <a:pPr marL="265113" indent="-265113">
              <a:lnSpc>
                <a:spcPct val="110000"/>
              </a:lnSpc>
              <a:buSzPct val="80000"/>
              <a:buFontTx/>
              <a:buBlip>
                <a:blip r:embed="rId2"/>
              </a:buBlip>
              <a:tabLst>
                <a:tab pos="914400" algn="l"/>
              </a:tabLst>
            </a:pPr>
            <a:r>
              <a:rPr lang="cs-CZ">
                <a:latin typeface="Comic Sans MS" pitchFamily="66" charset="0"/>
              </a:rPr>
              <a:t>jakou má mít pevnost a odolnost vůči chemikáliím a teplotám</a:t>
            </a:r>
          </a:p>
          <a:p>
            <a:pPr marL="265113" indent="-265113">
              <a:lnSpc>
                <a:spcPct val="110000"/>
              </a:lnSpc>
              <a:buSzPct val="80000"/>
              <a:tabLst>
                <a:tab pos="914400" algn="l"/>
              </a:tabLst>
            </a:pPr>
            <a:r>
              <a:rPr lang="cs-CZ" sz="900">
                <a:latin typeface="Comic Sans MS" pitchFamily="66" charset="0"/>
              </a:rPr>
              <a:t> </a:t>
            </a:r>
          </a:p>
          <a:p>
            <a:pPr marL="265113" indent="-265113">
              <a:lnSpc>
                <a:spcPct val="110000"/>
              </a:lnSpc>
              <a:buSzPct val="80000"/>
              <a:buFontTx/>
              <a:buBlip>
                <a:blip r:embed="rId2"/>
              </a:buBlip>
              <a:tabLst>
                <a:tab pos="914400" algn="l"/>
              </a:tabLst>
            </a:pPr>
            <a:r>
              <a:rPr lang="cs-CZ">
                <a:latin typeface="Comic Sans MS" pitchFamily="66" charset="0"/>
              </a:rPr>
              <a:t>musíme rozhodnout, zda požadujeme reverzibilitu spoje, která úzce souvisí s jeho pevností. V KoRe praxi je reverzibilita spoje velmi důležitá.</a:t>
            </a:r>
          </a:p>
          <a:p>
            <a:pPr marL="265113" indent="-265113">
              <a:lnSpc>
                <a:spcPct val="110000"/>
              </a:lnSpc>
              <a:buSzPct val="80000"/>
              <a:tabLst>
                <a:tab pos="914400" algn="l"/>
              </a:tabLst>
            </a:pPr>
            <a:endParaRPr lang="cs-CZ" sz="900">
              <a:latin typeface="Comic Sans MS" pitchFamily="66" charset="0"/>
            </a:endParaRPr>
          </a:p>
          <a:p>
            <a:pPr marL="265113" indent="-265113">
              <a:lnSpc>
                <a:spcPct val="110000"/>
              </a:lnSpc>
              <a:buSzPct val="80000"/>
              <a:buFontTx/>
              <a:buBlip>
                <a:blip r:embed="rId2"/>
              </a:buBlip>
              <a:tabLst>
                <a:tab pos="914400" algn="l"/>
              </a:tabLst>
            </a:pPr>
            <a:r>
              <a:rPr lang="cs-CZ">
                <a:latin typeface="Comic Sans MS" pitchFamily="66" charset="0"/>
              </a:rPr>
              <a:t>jaké jsou požadavky na životnost a stálost spoje. </a:t>
            </a:r>
          </a:p>
          <a:p>
            <a:pPr marL="265113" indent="-265113">
              <a:lnSpc>
                <a:spcPct val="110000"/>
              </a:lnSpc>
              <a:buSzPct val="80000"/>
              <a:tabLst>
                <a:tab pos="914400" algn="l"/>
              </a:tabLst>
            </a:pPr>
            <a:r>
              <a:rPr lang="cs-CZ">
                <a:latin typeface="Comic Sans MS" pitchFamily="66" charset="0"/>
              </a:rPr>
              <a:t>	Obecně platí, že lepicí systémy s největší pevností spoje jsou nejhůře odstranitelné. </a:t>
            </a:r>
          </a:p>
          <a:p>
            <a:pPr marL="265113" indent="-265113">
              <a:lnSpc>
                <a:spcPct val="110000"/>
              </a:lnSpc>
              <a:buSzPct val="80000"/>
              <a:buFontTx/>
              <a:buBlip>
                <a:blip r:embed="rId2"/>
              </a:buBlip>
              <a:tabLst>
                <a:tab pos="914400" algn="l"/>
              </a:tabLst>
            </a:pPr>
            <a:endParaRPr lang="cs-CZ">
              <a:latin typeface="Comic Sans MS" pitchFamily="66" charset="0"/>
            </a:endParaRPr>
          </a:p>
        </p:txBody>
      </p:sp>
      <p:sp>
        <p:nvSpPr>
          <p:cNvPr id="7176" name="AutoShape 8" descr="9k="/>
          <p:cNvSpPr>
            <a:spLocks noChangeAspect="1" noChangeArrowheads="1"/>
          </p:cNvSpPr>
          <p:nvPr/>
        </p:nvSpPr>
        <p:spPr bwMode="auto">
          <a:xfrm>
            <a:off x="3267075" y="2552700"/>
            <a:ext cx="2609850" cy="1752600"/>
          </a:xfrm>
          <a:prstGeom prst="rect">
            <a:avLst/>
          </a:prstGeom>
          <a:noFill/>
        </p:spPr>
        <p:txBody>
          <a:bodyPr/>
          <a:lstStyle/>
          <a:p>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544513" y="617538"/>
            <a:ext cx="8275637" cy="5468937"/>
          </a:xfrm>
          <a:prstGeom prst="rect">
            <a:avLst/>
          </a:prstGeom>
          <a:noFill/>
          <a:ln w="9525">
            <a:noFill/>
            <a:miter lim="800000"/>
            <a:headEnd/>
            <a:tailEnd/>
          </a:ln>
          <a:effectLst/>
        </p:spPr>
        <p:txBody>
          <a:bodyPr anchor="ctr">
            <a:spAutoFit/>
          </a:bodyPr>
          <a:lstStyle/>
          <a:p>
            <a:pPr marL="265113" indent="-265113" algn="just">
              <a:lnSpc>
                <a:spcPct val="120000"/>
              </a:lnSpc>
              <a:tabLst>
                <a:tab pos="457200" algn="l"/>
              </a:tabLst>
            </a:pPr>
            <a:r>
              <a:rPr lang="cs-CZ" sz="2000" b="1">
                <a:solidFill>
                  <a:srgbClr val="006600"/>
                </a:solidFill>
                <a:latin typeface="Comic Sans MS" pitchFamily="66" charset="0"/>
              </a:rPr>
              <a:t>Výběr lepidla</a:t>
            </a:r>
            <a:r>
              <a:rPr lang="cs-CZ">
                <a:latin typeface="Comic Sans MS" pitchFamily="66" charset="0"/>
              </a:rPr>
              <a:t> je ovlivněn výše uvedenými požadavky na vlastnosti spoje. </a:t>
            </a:r>
          </a:p>
          <a:p>
            <a:pPr marL="265113" indent="-265113" algn="just">
              <a:lnSpc>
                <a:spcPct val="120000"/>
              </a:lnSpc>
              <a:tabLst>
                <a:tab pos="457200" algn="l"/>
              </a:tabLst>
            </a:pPr>
            <a:endParaRPr lang="cs-CZ">
              <a:latin typeface="Comic Sans MS" pitchFamily="66" charset="0"/>
            </a:endParaRPr>
          </a:p>
          <a:p>
            <a:pPr marL="265113" indent="-265113" algn="just">
              <a:lnSpc>
                <a:spcPct val="110000"/>
              </a:lnSpc>
              <a:buSzPct val="80000"/>
              <a:buFontTx/>
              <a:buBlip>
                <a:blip r:embed="rId2"/>
              </a:buBlip>
              <a:tabLst>
                <a:tab pos="457200" algn="l"/>
              </a:tabLst>
            </a:pPr>
            <a:r>
              <a:rPr lang="cs-CZ">
                <a:latin typeface="Comic Sans MS" pitchFamily="66" charset="0"/>
              </a:rPr>
              <a:t>je důležité vzít v úvahu vlastnosti materiálu lepeného předmětu (struktura, pórovitost apod.) a míru jeho poškození</a:t>
            </a:r>
          </a:p>
          <a:p>
            <a:pPr marL="265113" indent="-265113" algn="just">
              <a:lnSpc>
                <a:spcPct val="110000"/>
              </a:lnSpc>
              <a:buSzPct val="80000"/>
              <a:tabLst>
                <a:tab pos="457200" algn="l"/>
              </a:tabLst>
            </a:pPr>
            <a:r>
              <a:rPr lang="cs-CZ" sz="900">
                <a:latin typeface="Comic Sans MS" pitchFamily="66" charset="0"/>
              </a:rPr>
              <a:t> </a:t>
            </a:r>
          </a:p>
          <a:p>
            <a:pPr marL="265113" indent="-265113" algn="just">
              <a:lnSpc>
                <a:spcPct val="110000"/>
              </a:lnSpc>
              <a:buSzPct val="80000"/>
              <a:buFontTx/>
              <a:buBlip>
                <a:blip r:embed="rId2"/>
              </a:buBlip>
              <a:tabLst>
                <a:tab pos="457200" algn="l"/>
              </a:tabLst>
            </a:pPr>
            <a:r>
              <a:rPr lang="cs-CZ">
                <a:latin typeface="Comic Sans MS" pitchFamily="66" charset="0"/>
              </a:rPr>
              <a:t>je nutné zvolit  lepidlo s optimální viskozitou a povrchovým napětím</a:t>
            </a:r>
          </a:p>
          <a:p>
            <a:pPr marL="265113" indent="-265113" algn="just">
              <a:lnSpc>
                <a:spcPct val="110000"/>
              </a:lnSpc>
              <a:buSzPct val="80000"/>
              <a:tabLst>
                <a:tab pos="457200" algn="l"/>
              </a:tabLst>
            </a:pPr>
            <a:endParaRPr lang="cs-CZ" sz="900">
              <a:latin typeface="Comic Sans MS" pitchFamily="66" charset="0"/>
            </a:endParaRPr>
          </a:p>
          <a:p>
            <a:pPr marL="265113" indent="-265113" algn="just">
              <a:lnSpc>
                <a:spcPct val="110000"/>
              </a:lnSpc>
              <a:buSzPct val="80000"/>
              <a:buFontTx/>
              <a:buBlip>
                <a:blip r:embed="rId2"/>
              </a:buBlip>
              <a:tabLst>
                <a:tab pos="457200" algn="l"/>
              </a:tabLst>
            </a:pPr>
            <a:r>
              <a:rPr lang="cs-CZ">
                <a:latin typeface="Comic Sans MS" pitchFamily="66" charset="0"/>
              </a:rPr>
              <a:t>je důležité vědět, zda je dané lepidlo určeno k nanášení na hladký nebo drsný povrch a do jaké míry má být tento povrch očištěný a odmaštěný </a:t>
            </a:r>
          </a:p>
          <a:p>
            <a:pPr marL="265113" indent="-265113" algn="just">
              <a:lnSpc>
                <a:spcPct val="120000"/>
              </a:lnSpc>
              <a:tabLst>
                <a:tab pos="457200" algn="l"/>
              </a:tabLst>
            </a:pPr>
            <a:endParaRPr lang="cs-CZ">
              <a:latin typeface="Comic Sans MS" pitchFamily="66" charset="0"/>
            </a:endParaRPr>
          </a:p>
          <a:p>
            <a:pPr marL="265113" indent="-265113" algn="just">
              <a:lnSpc>
                <a:spcPct val="120000"/>
              </a:lnSpc>
              <a:tabLst>
                <a:tab pos="457200" algn="l"/>
              </a:tabLst>
            </a:pPr>
            <a:r>
              <a:rPr lang="cs-CZ" b="1">
                <a:solidFill>
                  <a:srgbClr val="FB680D"/>
                </a:solidFill>
                <a:latin typeface="Comic Sans MS" pitchFamily="66" charset="0"/>
              </a:rPr>
              <a:t>Kritéria při výběru lepidla</a:t>
            </a:r>
            <a:r>
              <a:rPr lang="cs-CZ">
                <a:solidFill>
                  <a:srgbClr val="FB680D"/>
                </a:solidFill>
                <a:latin typeface="Comic Sans MS" pitchFamily="66" charset="0"/>
              </a:rPr>
              <a:t>:</a:t>
            </a:r>
            <a:r>
              <a:rPr lang="cs-CZ">
                <a:latin typeface="Comic Sans MS" pitchFamily="66" charset="0"/>
              </a:rPr>
              <a:t> </a:t>
            </a:r>
          </a:p>
          <a:p>
            <a:pPr marL="265113" indent="-265113" algn="just">
              <a:lnSpc>
                <a:spcPct val="120000"/>
              </a:lnSpc>
              <a:tabLst>
                <a:tab pos="457200" algn="l"/>
              </a:tabLst>
            </a:pPr>
            <a:endParaRPr lang="cs-CZ" sz="900">
              <a:latin typeface="Comic Sans MS" pitchFamily="66" charset="0"/>
            </a:endParaRPr>
          </a:p>
          <a:p>
            <a:pPr marL="265113" indent="-265113" algn="just">
              <a:lnSpc>
                <a:spcPct val="110000"/>
              </a:lnSpc>
              <a:buSzPct val="80000"/>
              <a:buFontTx/>
              <a:buBlip>
                <a:blip r:embed="rId2"/>
              </a:buBlip>
              <a:tabLst>
                <a:tab pos="457200" algn="l"/>
              </a:tabLst>
            </a:pPr>
            <a:r>
              <a:rPr lang="cs-CZ">
                <a:latin typeface="Comic Sans MS" pitchFamily="66" charset="0"/>
              </a:rPr>
              <a:t>jeho chemické a mechanické vlastnosti </a:t>
            </a:r>
          </a:p>
          <a:p>
            <a:pPr marL="265113" indent="-265113" algn="just">
              <a:lnSpc>
                <a:spcPct val="110000"/>
              </a:lnSpc>
              <a:buSzPct val="80000"/>
              <a:tabLst>
                <a:tab pos="457200" algn="l"/>
              </a:tabLst>
            </a:pPr>
            <a:endParaRPr lang="cs-CZ" sz="800">
              <a:latin typeface="Comic Sans MS" pitchFamily="66" charset="0"/>
            </a:endParaRPr>
          </a:p>
          <a:p>
            <a:pPr marL="265113" indent="-265113" algn="just">
              <a:lnSpc>
                <a:spcPct val="110000"/>
              </a:lnSpc>
              <a:buSzPct val="80000"/>
              <a:buFontTx/>
              <a:buBlip>
                <a:blip r:embed="rId2"/>
              </a:buBlip>
              <a:tabLst>
                <a:tab pos="457200" algn="l"/>
              </a:tabLst>
            </a:pPr>
            <a:r>
              <a:rPr lang="cs-CZ">
                <a:latin typeface="Comic Sans MS" pitchFamily="66" charset="0"/>
              </a:rPr>
              <a:t>povrchové napětí</a:t>
            </a:r>
          </a:p>
          <a:p>
            <a:pPr marL="265113" indent="-265113" algn="just">
              <a:lnSpc>
                <a:spcPct val="110000"/>
              </a:lnSpc>
              <a:buSzPct val="80000"/>
              <a:tabLst>
                <a:tab pos="457200" algn="l"/>
              </a:tabLst>
            </a:pPr>
            <a:endParaRPr lang="cs-CZ" sz="800">
              <a:latin typeface="Comic Sans MS" pitchFamily="66" charset="0"/>
            </a:endParaRPr>
          </a:p>
          <a:p>
            <a:pPr marL="265113" indent="-265113" algn="just">
              <a:lnSpc>
                <a:spcPct val="110000"/>
              </a:lnSpc>
              <a:buSzPct val="80000"/>
              <a:buFontTx/>
              <a:buBlip>
                <a:blip r:embed="rId2"/>
              </a:buBlip>
              <a:tabLst>
                <a:tab pos="457200" algn="l"/>
              </a:tabLst>
            </a:pPr>
            <a:r>
              <a:rPr lang="cs-CZ">
                <a:latin typeface="Comic Sans MS" pitchFamily="66" charset="0"/>
              </a:rPr>
              <a:t>viskozitu</a:t>
            </a:r>
          </a:p>
          <a:p>
            <a:pPr marL="265113" indent="-265113" algn="just">
              <a:lnSpc>
                <a:spcPct val="110000"/>
              </a:lnSpc>
              <a:buSzPct val="80000"/>
              <a:tabLst>
                <a:tab pos="457200" algn="l"/>
              </a:tabLst>
            </a:pPr>
            <a:endParaRPr lang="cs-CZ" sz="800">
              <a:latin typeface="Comic Sans MS" pitchFamily="66" charset="0"/>
            </a:endParaRPr>
          </a:p>
          <a:p>
            <a:pPr marL="265113" indent="-265113" algn="just">
              <a:lnSpc>
                <a:spcPct val="110000"/>
              </a:lnSpc>
              <a:buSzPct val="80000"/>
              <a:buFontTx/>
              <a:buBlip>
                <a:blip r:embed="rId2"/>
              </a:buBlip>
              <a:tabLst>
                <a:tab pos="457200" algn="l"/>
              </a:tabLst>
            </a:pPr>
            <a:r>
              <a:rPr lang="cs-CZ">
                <a:latin typeface="Comic Sans MS" pitchFamily="66" charset="0"/>
              </a:rPr>
              <a:t>způsob vytvrzování </a:t>
            </a:r>
          </a:p>
          <a:p>
            <a:pPr marL="265113" indent="-265113" algn="just">
              <a:lnSpc>
                <a:spcPct val="110000"/>
              </a:lnSpc>
              <a:buSzPct val="80000"/>
              <a:tabLst>
                <a:tab pos="457200" algn="l"/>
              </a:tabLst>
            </a:pPr>
            <a:endParaRPr lang="cs-CZ" sz="800">
              <a:latin typeface="Comic Sans MS" pitchFamily="66" charset="0"/>
            </a:endParaRPr>
          </a:p>
          <a:p>
            <a:pPr marL="265113" indent="-265113" algn="just">
              <a:lnSpc>
                <a:spcPct val="110000"/>
              </a:lnSpc>
              <a:buSzPct val="80000"/>
              <a:buFontTx/>
              <a:buBlip>
                <a:blip r:embed="rId2"/>
              </a:buBlip>
              <a:tabLst>
                <a:tab pos="457200" algn="l"/>
              </a:tabLst>
            </a:pPr>
            <a:r>
              <a:rPr lang="cs-CZ">
                <a:latin typeface="Comic Sans MS" pitchFamily="66" charset="0"/>
              </a:rPr>
              <a:t>tepelnou roztažnost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395288" y="476250"/>
            <a:ext cx="8280400" cy="5680075"/>
          </a:xfrm>
          <a:prstGeom prst="rect">
            <a:avLst/>
          </a:prstGeom>
          <a:noFill/>
          <a:ln w="9525">
            <a:noFill/>
            <a:miter lim="800000"/>
            <a:headEnd/>
            <a:tailEnd/>
          </a:ln>
          <a:effectLst/>
        </p:spPr>
        <p:txBody>
          <a:bodyPr>
            <a:spAutoFit/>
          </a:bodyPr>
          <a:lstStyle/>
          <a:p>
            <a:pPr marL="363538" indent="-363538" algn="just">
              <a:spcBef>
                <a:spcPct val="50000"/>
              </a:spcBef>
            </a:pPr>
            <a:r>
              <a:rPr lang="cs-CZ" sz="2000" b="1">
                <a:solidFill>
                  <a:srgbClr val="006600"/>
                </a:solidFill>
                <a:latin typeface="Comic Sans MS" pitchFamily="66" charset="0"/>
              </a:rPr>
              <a:t>Čistota povrchu lepeného materiálu</a:t>
            </a:r>
          </a:p>
          <a:p>
            <a:pPr marL="363538" indent="-363538" algn="just">
              <a:spcBef>
                <a:spcPct val="50000"/>
              </a:spcBef>
            </a:pPr>
            <a:endParaRPr lang="cs-CZ" sz="2000" b="1">
              <a:solidFill>
                <a:srgbClr val="006600"/>
              </a:solidFill>
              <a:latin typeface="Comic Sans MS" pitchFamily="66" charset="0"/>
            </a:endParaRPr>
          </a:p>
          <a:p>
            <a:pPr marL="363538" indent="-363538" algn="just">
              <a:lnSpc>
                <a:spcPct val="110000"/>
              </a:lnSpc>
              <a:buSzPct val="80000"/>
              <a:buFontTx/>
              <a:buBlip>
                <a:blip r:embed="rId2"/>
              </a:buBlip>
            </a:pPr>
            <a:r>
              <a:rPr lang="cs-CZ">
                <a:latin typeface="Comic Sans MS" pitchFamily="66" charset="0"/>
              </a:rPr>
              <a:t>čistota povrchu nám zaručuje dokonalý styk lepidla s povrchem lepeného materiálu</a:t>
            </a:r>
          </a:p>
          <a:p>
            <a:pPr marL="363538" indent="-363538" algn="just">
              <a:lnSpc>
                <a:spcPct val="110000"/>
              </a:lnSpc>
              <a:buSzPct val="80000"/>
            </a:pPr>
            <a:endParaRPr lang="cs-CZ">
              <a:latin typeface="Comic Sans MS" pitchFamily="66" charset="0"/>
            </a:endParaRPr>
          </a:p>
          <a:p>
            <a:pPr marL="363538" indent="-363538" algn="just">
              <a:lnSpc>
                <a:spcPct val="110000"/>
              </a:lnSpc>
              <a:buSzPct val="80000"/>
              <a:buFontTx/>
              <a:buBlip>
                <a:blip r:embed="rId2"/>
              </a:buBlip>
            </a:pPr>
            <a:r>
              <a:rPr lang="cs-CZ">
                <a:latin typeface="Comic Sans MS" pitchFamily="66" charset="0"/>
              </a:rPr>
              <a:t>na znečištění jsou velmi citlivé zejména spoje hladkých a neporézních materiálů (např. kovů, skla a porcelánu)</a:t>
            </a:r>
          </a:p>
          <a:p>
            <a:pPr marL="363538" indent="-363538" algn="just">
              <a:lnSpc>
                <a:spcPct val="110000"/>
              </a:lnSpc>
              <a:buSzPct val="80000"/>
              <a:buFontTx/>
              <a:buBlip>
                <a:blip r:embed="rId2"/>
              </a:buBlip>
            </a:pPr>
            <a:endParaRPr lang="cs-CZ">
              <a:latin typeface="Comic Sans MS" pitchFamily="66" charset="0"/>
            </a:endParaRPr>
          </a:p>
          <a:p>
            <a:pPr marL="363538" indent="-363538" algn="just">
              <a:lnSpc>
                <a:spcPct val="110000"/>
              </a:lnSpc>
              <a:buSzPct val="80000"/>
              <a:buFontTx/>
              <a:buBlip>
                <a:blip r:embed="rId2"/>
              </a:buBlip>
            </a:pPr>
            <a:r>
              <a:rPr lang="cs-CZ">
                <a:latin typeface="Comic Sans MS" pitchFamily="66" charset="0"/>
              </a:rPr>
              <a:t>nově vytvořené povrchy předmětu (rozbitím, rozřezáním předmětu apod.) jsou okamžitě znečištěny kyslíkem, vodou a dalšími látkami z prostředí (po rozbití předmětu jsou atomy a molekuly nově vytvořeného povrchu okamžitě ochotny vytvořit vazby s atomy a molekulami kontaminantu</a:t>
            </a:r>
          </a:p>
          <a:p>
            <a:pPr marL="363538" indent="-363538" algn="just">
              <a:lnSpc>
                <a:spcPct val="110000"/>
              </a:lnSpc>
              <a:buSzPct val="80000"/>
              <a:buFontTx/>
              <a:buBlip>
                <a:blip r:embed="rId2"/>
              </a:buBlip>
            </a:pPr>
            <a:endParaRPr lang="cs-CZ">
              <a:latin typeface="Comic Sans MS" pitchFamily="66" charset="0"/>
            </a:endParaRPr>
          </a:p>
          <a:p>
            <a:pPr marL="363538" indent="-363538" algn="just">
              <a:lnSpc>
                <a:spcPct val="110000"/>
              </a:lnSpc>
              <a:buSzPct val="80000"/>
              <a:buFontTx/>
              <a:buBlip>
                <a:blip r:embed="rId2"/>
              </a:buBlip>
            </a:pPr>
            <a:r>
              <a:rPr lang="cs-CZ">
                <a:latin typeface="Comic Sans MS" pitchFamily="66" charset="0"/>
              </a:rPr>
              <a:t>lepené povrchy musí být odmaštěny, pokud by byly lepené povrchy znečištěny nepolární látkou, jako je například tuk, lepidlo by se nemohlo kvůli polárním skupinám ve svých molekulách vůbec na lepené povrchy přichytit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ChangeArrowheads="1"/>
          </p:cNvSpPr>
          <p:nvPr/>
        </p:nvSpPr>
        <p:spPr bwMode="auto">
          <a:xfrm>
            <a:off x="250825" y="115888"/>
            <a:ext cx="8675688" cy="6562725"/>
          </a:xfrm>
          <a:prstGeom prst="rect">
            <a:avLst/>
          </a:prstGeom>
          <a:noFill/>
          <a:ln w="9525">
            <a:noFill/>
            <a:miter lim="800000"/>
            <a:headEnd/>
            <a:tailEnd/>
          </a:ln>
          <a:effectLst/>
        </p:spPr>
        <p:txBody>
          <a:bodyPr>
            <a:spAutoFit/>
          </a:bodyPr>
          <a:lstStyle/>
          <a:p>
            <a:pPr marL="265113" indent="-265113" algn="just">
              <a:lnSpc>
                <a:spcPct val="120000"/>
              </a:lnSpc>
              <a:spcBef>
                <a:spcPct val="50000"/>
              </a:spcBef>
            </a:pPr>
            <a:r>
              <a:rPr lang="cs-CZ" b="1">
                <a:solidFill>
                  <a:srgbClr val="006600"/>
                </a:solidFill>
                <a:latin typeface="Comic Sans MS" pitchFamily="66" charset="0"/>
              </a:rPr>
              <a:t>Hladkost povrchu lepeného materiálu</a:t>
            </a:r>
          </a:p>
          <a:p>
            <a:pPr marL="265113" indent="-265113" algn="just">
              <a:lnSpc>
                <a:spcPct val="120000"/>
              </a:lnSpc>
              <a:spcBef>
                <a:spcPct val="50000"/>
              </a:spcBef>
            </a:pPr>
            <a:endParaRPr lang="cs-CZ" sz="400" b="1">
              <a:solidFill>
                <a:srgbClr val="006600"/>
              </a:solidFill>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pro vznik pevného spoje mezi tuhými materiály je vhodné, aby byly plochy adherendu jemně opracované, nikoli leštěné nebo hlazené</a:t>
            </a:r>
          </a:p>
          <a:p>
            <a:pPr marL="265113" indent="-265113" algn="just">
              <a:lnSpc>
                <a:spcPct val="120000"/>
              </a:lnSpc>
              <a:buSzPct val="80000"/>
              <a:buFontTx/>
              <a:buBlip>
                <a:blip r:embed="rId2"/>
              </a:buBlip>
            </a:pPr>
            <a:endParaRPr lang="cs-CZ" sz="6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mírné zdrsnění lepeného povrchu totiž zvětšuje plochu možného styku </a:t>
            </a:r>
          </a:p>
          <a:p>
            <a:pPr marL="265113" indent="-265113" algn="just">
              <a:lnSpc>
                <a:spcPct val="120000"/>
              </a:lnSpc>
              <a:buSzPct val="80000"/>
            </a:pPr>
            <a:r>
              <a:rPr lang="cs-CZ">
                <a:latin typeface="Comic Sans MS" pitchFamily="66" charset="0"/>
              </a:rPr>
              <a:t>	s lepidlem a tím i pevnost spoje</a:t>
            </a:r>
          </a:p>
          <a:p>
            <a:pPr marL="265113" indent="-265113" algn="just">
              <a:lnSpc>
                <a:spcPct val="120000"/>
              </a:lnSpc>
              <a:buSzPct val="80000"/>
            </a:pPr>
            <a:endParaRPr lang="cs-CZ" sz="6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každý lepený povrch, který však nebyl po rozbití předmětu dále opracován, je v mikroskopickém měřítku velmi nepravidelný - pozorovatelné četné brázdy a rýhy. Lepené povrchy díky své nepravidelnosti na sebe nasedají pouze v některých bodech, mezi nimiž bývá uzavřen vzduch - pozorovatelná tenká linie spoje i při pečlivém lepení.</a:t>
            </a:r>
          </a:p>
          <a:p>
            <a:pPr marL="265113" indent="-265113" algn="just">
              <a:lnSpc>
                <a:spcPct val="120000"/>
              </a:lnSpc>
              <a:buSzPct val="80000"/>
              <a:buFontTx/>
              <a:buBlip>
                <a:blip r:embed="rId2"/>
              </a:buBlip>
            </a:pPr>
            <a:endParaRPr lang="cs-CZ" sz="800">
              <a:latin typeface="Comic Sans MS" pitchFamily="66" charset="0"/>
            </a:endParaRPr>
          </a:p>
          <a:p>
            <a:pPr marL="265113" indent="-265113" algn="just">
              <a:lnSpc>
                <a:spcPct val="120000"/>
              </a:lnSpc>
              <a:buSzPct val="80000"/>
            </a:pPr>
            <a:r>
              <a:rPr lang="cs-CZ" b="1">
                <a:solidFill>
                  <a:srgbClr val="006600"/>
                </a:solidFill>
                <a:latin typeface="Comic Sans MS" pitchFamily="66" charset="0"/>
              </a:rPr>
              <a:t>Poréznost a nasákavost povrchu lepeného materiálu</a:t>
            </a:r>
          </a:p>
          <a:p>
            <a:pPr marL="265113" indent="-265113" algn="just">
              <a:lnSpc>
                <a:spcPct val="120000"/>
              </a:lnSpc>
              <a:buSzPct val="80000"/>
              <a:buFontTx/>
              <a:buBlip>
                <a:blip r:embed="rId2"/>
              </a:buBlip>
            </a:pPr>
            <a:endParaRPr lang="cs-CZ" sz="900" b="1">
              <a:solidFill>
                <a:srgbClr val="006600"/>
              </a:solidFill>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poréznost a nasákavost lepeného materiálu zvětšují styčnou plochu lepidla </a:t>
            </a:r>
          </a:p>
          <a:p>
            <a:pPr marL="265113" indent="-265113" algn="just">
              <a:lnSpc>
                <a:spcPct val="120000"/>
              </a:lnSpc>
              <a:buSzPct val="80000"/>
            </a:pPr>
            <a:r>
              <a:rPr lang="cs-CZ">
                <a:latin typeface="Comic Sans MS" pitchFamily="66" charset="0"/>
              </a:rPr>
              <a:t>	a lepeného materiálu </a:t>
            </a:r>
          </a:p>
          <a:p>
            <a:pPr marL="265113" indent="-265113" algn="just">
              <a:lnSpc>
                <a:spcPct val="120000"/>
              </a:lnSpc>
              <a:buSzPct val="80000"/>
            </a:pPr>
            <a:endParaRPr lang="cs-CZ" sz="6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nevýhodou porézních materiálů je jejich schopnost rychle vsáknout lepidlo, což vede ke vzniku nesoudržného „chudého“ spoje</a:t>
            </a:r>
          </a:p>
          <a:p>
            <a:pPr marL="265113" indent="-265113" algn="just">
              <a:lnSpc>
                <a:spcPct val="120000"/>
              </a:lnSpc>
              <a:buSzPct val="80000"/>
            </a:pPr>
            <a:endParaRPr lang="cs-CZ" sz="600">
              <a:latin typeface="Comic Sans MS" pitchFamily="66" charset="0"/>
            </a:endParaRPr>
          </a:p>
          <a:p>
            <a:pPr marL="265113" indent="-265113" algn="just">
              <a:lnSpc>
                <a:spcPct val="120000"/>
              </a:lnSpc>
              <a:buSzPct val="80000"/>
              <a:buFontTx/>
              <a:buBlip>
                <a:blip r:embed="rId2"/>
              </a:buBlip>
            </a:pPr>
            <a:r>
              <a:rPr lang="cs-CZ">
                <a:latin typeface="Comic Sans MS" pitchFamily="66" charset="0"/>
              </a:rPr>
              <a:t>zvýšená poréznost a nasákavost podkladu tedy znamenají nutnost použít lepidlo správné viskozity v dostatečném nánosu</a:t>
            </a:r>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1549</TotalTime>
  <Words>2741</Words>
  <Application>Microsoft Office PowerPoint</Application>
  <PresentationFormat>Předvádění na obrazovce (4:3)</PresentationFormat>
  <Paragraphs>498</Paragraphs>
  <Slides>41</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41</vt:i4>
      </vt:variant>
    </vt:vector>
  </HeadingPairs>
  <TitlesOfParts>
    <vt:vector size="47" baseType="lpstr">
      <vt:lpstr>Arial</vt:lpstr>
      <vt:lpstr>Comic Sans MS</vt:lpstr>
      <vt:lpstr>Times New Roman</vt:lpstr>
      <vt:lpstr>Symbol</vt:lpstr>
      <vt:lpstr>Výchozí návrh</vt:lpstr>
      <vt:lpstr>ACD/ChemSketch</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vector>
  </TitlesOfParts>
  <Company>PřF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Ústav chemie</dc:creator>
  <cp:lastModifiedBy>Radka</cp:lastModifiedBy>
  <cp:revision>114</cp:revision>
  <dcterms:created xsi:type="dcterms:W3CDTF">2012-08-30T07:03:54Z</dcterms:created>
  <dcterms:modified xsi:type="dcterms:W3CDTF">2017-09-25T05:28:17Z</dcterms:modified>
</cp:coreProperties>
</file>