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3" r:id="rId4"/>
    <p:sldId id="260" r:id="rId5"/>
    <p:sldId id="261" r:id="rId6"/>
    <p:sldId id="259" r:id="rId7"/>
    <p:sldId id="262" r:id="rId8"/>
    <p:sldId id="264" r:id="rId9"/>
    <p:sldId id="267" r:id="rId10"/>
    <p:sldId id="272" r:id="rId11"/>
    <p:sldId id="270" r:id="rId12"/>
    <p:sldId id="271" r:id="rId13"/>
    <p:sldId id="273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C645-39E5-4072-B220-7BFF4FA53AF5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C68A7-2D84-4EEB-9B72-6378629FE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28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3C9A-0864-472C-B8EF-45A85018B00F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BA00F-AEDC-44E1-AE6A-79E99FF7E89D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322ED-5536-4863-8ABE-142400625BD7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36F4B8-65AB-42EE-9318-E76AA33B4A0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384A9D-BD87-43DF-82E0-AD79E39FABA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%C3%ADn" TargetMode="External"/><Relationship Id="rId2" Type="http://schemas.openxmlformats.org/officeDocument/2006/relationships/hyperlink" Target="https://cs.wikipedia.org/wiki/Kasiter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Mosaz" TargetMode="External"/><Relationship Id="rId4" Type="http://schemas.openxmlformats.org/officeDocument/2006/relationships/hyperlink" Target="https://cs.wikipedia.org/wiki/Z%C3%A1%C5%99en%C3%AD_ga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Cín a Olovo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a 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Rudy olova:  </a:t>
            </a:r>
          </a:p>
          <a:p>
            <a:pPr lvl="1"/>
            <a:r>
              <a:rPr lang="cs-CZ" dirty="0" smtClean="0"/>
              <a:t>galenit </a:t>
            </a:r>
            <a:r>
              <a:rPr lang="cs-CZ" dirty="0" err="1" smtClean="0"/>
              <a:t>PbS</a:t>
            </a:r>
            <a:endParaRPr lang="cs-CZ" dirty="0" smtClean="0"/>
          </a:p>
          <a:p>
            <a:pPr lvl="1"/>
            <a:r>
              <a:rPr lang="cs-CZ" dirty="0" smtClean="0"/>
              <a:t>cerusit PbCO</a:t>
            </a:r>
            <a:r>
              <a:rPr lang="cs-CZ" baseline="-25000" dirty="0" smtClean="0"/>
              <a:t>3</a:t>
            </a:r>
            <a:r>
              <a:rPr lang="cs-CZ" dirty="0" smtClean="0"/>
              <a:t>  </a:t>
            </a:r>
          </a:p>
          <a:p>
            <a:pPr lvl="1"/>
            <a:r>
              <a:rPr lang="cs-CZ" dirty="0" smtClean="0"/>
              <a:t>anglesit PbSO</a:t>
            </a:r>
            <a:r>
              <a:rPr lang="cs-CZ" baseline="-25000" dirty="0" smtClean="0"/>
              <a:t>4</a:t>
            </a:r>
            <a:endParaRPr lang="cs-CZ" dirty="0" smtClean="0"/>
          </a:p>
          <a:p>
            <a:pPr lvl="1"/>
            <a:r>
              <a:rPr lang="cs-CZ" dirty="0" smtClean="0"/>
              <a:t>doprovodný prvek v rudách </a:t>
            </a:r>
            <a:r>
              <a:rPr lang="cs-CZ" u="sng" dirty="0" smtClean="0"/>
              <a:t>zinku</a:t>
            </a:r>
            <a:r>
              <a:rPr lang="cs-CZ" dirty="0" smtClean="0"/>
              <a:t> a stříbra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pražení rudy – převod sulfidů olova na oxidy.</a:t>
            </a:r>
          </a:p>
          <a:p>
            <a:pPr lvl="1"/>
            <a:r>
              <a:rPr lang="cs-CZ" dirty="0" smtClean="0"/>
              <a:t>2 </a:t>
            </a:r>
            <a:r>
              <a:rPr lang="cs-CZ" dirty="0" err="1" smtClean="0"/>
              <a:t>PbS</a:t>
            </a:r>
            <a:r>
              <a:rPr lang="cs-CZ" dirty="0" smtClean="0"/>
              <a:t> + 3 O</a:t>
            </a:r>
            <a:r>
              <a:rPr lang="cs-CZ" baseline="-25000" dirty="0" smtClean="0"/>
              <a:t>2</a:t>
            </a:r>
            <a:r>
              <a:rPr lang="cs-CZ" dirty="0" smtClean="0"/>
              <a:t> → 2 </a:t>
            </a:r>
            <a:r>
              <a:rPr lang="cs-CZ" dirty="0" err="1" smtClean="0"/>
              <a:t>PbO</a:t>
            </a:r>
            <a:r>
              <a:rPr lang="cs-CZ" dirty="0" smtClean="0"/>
              <a:t> + 2 SO</a:t>
            </a:r>
            <a:r>
              <a:rPr lang="cs-CZ" baseline="-25000" dirty="0" smtClean="0"/>
              <a:t>2</a:t>
            </a:r>
          </a:p>
          <a:p>
            <a:pPr lvl="1"/>
            <a:r>
              <a:rPr lang="cs-CZ" dirty="0" err="1" smtClean="0"/>
              <a:t>PbO</a:t>
            </a:r>
            <a:r>
              <a:rPr lang="cs-CZ" dirty="0" smtClean="0"/>
              <a:t> + C → </a:t>
            </a:r>
            <a:r>
              <a:rPr lang="cs-CZ" dirty="0" err="1" smtClean="0"/>
              <a:t>Pb</a:t>
            </a:r>
            <a:r>
              <a:rPr lang="cs-CZ" dirty="0" smtClean="0"/>
              <a:t> + CO</a:t>
            </a:r>
          </a:p>
          <a:p>
            <a:pPr lvl="1"/>
            <a:endParaRPr lang="cs-CZ" baseline="-25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Koroze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sz="1800" dirty="0" smtClean="0"/>
              <a:t>                           </a:t>
            </a:r>
            <a:r>
              <a:rPr lang="cs-CZ" altLang="cs-CZ" sz="1800" dirty="0" err="1" smtClean="0"/>
              <a:t>Pb</a:t>
            </a:r>
            <a:r>
              <a:rPr lang="cs-CZ" altLang="cs-CZ" sz="1800" dirty="0" smtClean="0"/>
              <a:t>               Pb</a:t>
            </a:r>
            <a:r>
              <a:rPr lang="cs-CZ" altLang="cs-CZ" sz="1800" baseline="30000" dirty="0" smtClean="0"/>
              <a:t>2+</a:t>
            </a:r>
            <a:r>
              <a:rPr lang="cs-CZ" altLang="cs-CZ" sz="1800" dirty="0" smtClean="0"/>
              <a:t> + 2e</a:t>
            </a:r>
            <a:r>
              <a:rPr lang="cs-CZ" altLang="cs-CZ" sz="1800" baseline="30000" dirty="0" smtClean="0"/>
              <a:t>-</a:t>
            </a:r>
            <a:endParaRPr lang="cs-CZ" altLang="cs-CZ" sz="1800" dirty="0" smtClean="0"/>
          </a:p>
          <a:p>
            <a:pPr>
              <a:buFont typeface="Monotype Sorts" pitchFamily="2" charset="2"/>
              <a:buNone/>
            </a:pPr>
            <a:r>
              <a:rPr lang="cs-CZ" altLang="cs-CZ" sz="1800" dirty="0" smtClean="0"/>
              <a:t>   1/2 O</a:t>
            </a:r>
            <a:r>
              <a:rPr lang="cs-CZ" altLang="cs-CZ" sz="1800" baseline="-25000" dirty="0" smtClean="0"/>
              <a:t>2</a:t>
            </a:r>
            <a:r>
              <a:rPr lang="cs-CZ" altLang="cs-CZ" sz="1800" dirty="0" smtClean="0"/>
              <a:t> + H</a:t>
            </a:r>
            <a:r>
              <a:rPr lang="cs-CZ" altLang="cs-CZ" sz="1800" baseline="-25000" dirty="0" smtClean="0"/>
              <a:t>2</a:t>
            </a:r>
            <a:r>
              <a:rPr lang="cs-CZ" altLang="cs-CZ" sz="1800" dirty="0" smtClean="0"/>
              <a:t>O + 2e</a:t>
            </a:r>
            <a:r>
              <a:rPr lang="cs-CZ" altLang="cs-CZ" sz="1800" baseline="30000" dirty="0" smtClean="0"/>
              <a:t>-                    </a:t>
            </a:r>
            <a:r>
              <a:rPr lang="cs-CZ" altLang="cs-CZ" sz="1800" dirty="0" smtClean="0"/>
              <a:t>2 OH</a:t>
            </a:r>
            <a:r>
              <a:rPr lang="cs-CZ" altLang="cs-CZ" sz="1800" baseline="30000" dirty="0" smtClean="0"/>
              <a:t>-</a:t>
            </a:r>
            <a:r>
              <a:rPr lang="cs-CZ" altLang="cs-CZ" sz="1800" dirty="0" smtClean="0"/>
              <a:t>                 </a:t>
            </a:r>
          </a:p>
          <a:p>
            <a:pPr>
              <a:buFont typeface="Monotype Sorts" pitchFamily="2" charset="2"/>
              <a:buNone/>
            </a:pPr>
            <a:r>
              <a:rPr lang="cs-CZ" altLang="cs-CZ" sz="1800" u="sng" dirty="0" smtClean="0"/>
              <a:t>                                                                  </a:t>
            </a:r>
            <a:r>
              <a:rPr lang="cs-CZ" altLang="cs-CZ" sz="1800" u="sng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Monotype Sorts" pitchFamily="2" charset="2"/>
              <a:buNone/>
            </a:pPr>
            <a:r>
              <a:rPr lang="cs-CZ" altLang="cs-CZ" sz="1800" dirty="0" err="1" smtClean="0"/>
              <a:t>Pb</a:t>
            </a:r>
            <a:r>
              <a:rPr lang="cs-CZ" altLang="cs-CZ" sz="1800" dirty="0" smtClean="0"/>
              <a:t> + 1/2 O</a:t>
            </a:r>
            <a:r>
              <a:rPr lang="cs-CZ" altLang="cs-CZ" sz="1800" baseline="-25000" dirty="0" smtClean="0"/>
              <a:t>2</a:t>
            </a:r>
            <a:r>
              <a:rPr lang="cs-CZ" altLang="cs-CZ" sz="1800" dirty="0" smtClean="0"/>
              <a:t> + H</a:t>
            </a:r>
            <a:r>
              <a:rPr lang="cs-CZ" altLang="cs-CZ" sz="1800" baseline="-25000" dirty="0" smtClean="0"/>
              <a:t>2</a:t>
            </a:r>
            <a:r>
              <a:rPr lang="cs-CZ" altLang="cs-CZ" sz="1800" dirty="0" smtClean="0"/>
              <a:t>O 	   Pb</a:t>
            </a:r>
            <a:r>
              <a:rPr lang="cs-CZ" altLang="cs-CZ" sz="1800" baseline="30000" dirty="0" smtClean="0"/>
              <a:t>2+ </a:t>
            </a:r>
            <a:r>
              <a:rPr lang="cs-CZ" altLang="cs-CZ" sz="1800" dirty="0" smtClean="0"/>
              <a:t>+ 2 OH</a:t>
            </a:r>
            <a:r>
              <a:rPr lang="cs-CZ" altLang="cs-CZ" sz="1800" baseline="30000" dirty="0" smtClean="0"/>
              <a:t>-</a:t>
            </a:r>
            <a:r>
              <a:rPr lang="cs-CZ" altLang="cs-CZ" sz="1800" dirty="0" smtClean="0"/>
              <a:t>	</a:t>
            </a:r>
          </a:p>
          <a:p>
            <a:endParaRPr lang="cs-CZ" altLang="cs-CZ" sz="1800" dirty="0" smtClean="0"/>
          </a:p>
          <a:p>
            <a:r>
              <a:rPr lang="cs-CZ" altLang="cs-CZ" sz="1800" dirty="0" smtClean="0"/>
              <a:t>Koroduje v měkké, destilované vodě (rozpuštěné plyny O</a:t>
            </a:r>
            <a:r>
              <a:rPr lang="cs-CZ" altLang="cs-CZ" sz="1800" baseline="-25000" dirty="0" smtClean="0"/>
              <a:t>2</a:t>
            </a:r>
            <a:r>
              <a:rPr lang="cs-CZ" altLang="cs-CZ" sz="1800" dirty="0" smtClean="0"/>
              <a:t>, CO</a:t>
            </a:r>
            <a:r>
              <a:rPr lang="cs-CZ" altLang="cs-CZ" sz="1800" baseline="-25000" dirty="0" smtClean="0"/>
              <a:t>2</a:t>
            </a:r>
            <a:r>
              <a:rPr lang="cs-CZ" altLang="cs-CZ" sz="1800" dirty="0" smtClean="0"/>
              <a:t>)</a:t>
            </a:r>
          </a:p>
          <a:p>
            <a:r>
              <a:rPr lang="cs-CZ" altLang="cs-CZ" sz="1800" dirty="0" smtClean="0"/>
              <a:t>vlivem organických kyselin (octová, mravenčí) – aktivní koroze</a:t>
            </a:r>
          </a:p>
          <a:p>
            <a:endParaRPr lang="cs-CZ" altLang="cs-CZ" dirty="0" smtClean="0"/>
          </a:p>
        </p:txBody>
      </p:sp>
      <p:pic>
        <p:nvPicPr>
          <p:cNvPr id="40964" name="Obrázek 3" descr="Obr. 2 Olověná kulka z období napoleonských válek ..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6"/>
            <a:ext cx="2928958" cy="203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966" name="Přímá spojovací šipka 6"/>
          <p:cNvCxnSpPr>
            <a:cxnSpLocks noChangeShapeType="1"/>
          </p:cNvCxnSpPr>
          <p:nvPr/>
        </p:nvCxnSpPr>
        <p:spPr bwMode="auto">
          <a:xfrm>
            <a:off x="2786050" y="1785926"/>
            <a:ext cx="6429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967" name="Přímá spojovací šipka 7"/>
          <p:cNvCxnSpPr>
            <a:cxnSpLocks noChangeShapeType="1"/>
          </p:cNvCxnSpPr>
          <p:nvPr/>
        </p:nvCxnSpPr>
        <p:spPr bwMode="auto">
          <a:xfrm>
            <a:off x="2786050" y="2143116"/>
            <a:ext cx="6429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968" name="Přímá spojovací šipka 8"/>
          <p:cNvCxnSpPr>
            <a:cxnSpLocks noChangeShapeType="1"/>
          </p:cNvCxnSpPr>
          <p:nvPr/>
        </p:nvCxnSpPr>
        <p:spPr bwMode="auto">
          <a:xfrm>
            <a:off x="2786050" y="2857496"/>
            <a:ext cx="6429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Konzervace olova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00174"/>
            <a:ext cx="7772400" cy="5029200"/>
          </a:xfrm>
        </p:spPr>
        <p:txBody>
          <a:bodyPr/>
          <a:lstStyle/>
          <a:p>
            <a:endParaRPr lang="cs-CZ" altLang="cs-CZ" sz="2000" dirty="0" smtClean="0"/>
          </a:p>
          <a:p>
            <a:r>
              <a:rPr lang="cs-CZ" altLang="cs-CZ" sz="2000" dirty="0" smtClean="0"/>
              <a:t>Elektrolytická redukce</a:t>
            </a:r>
          </a:p>
          <a:p>
            <a:pPr lvl="1"/>
            <a:r>
              <a:rPr lang="cs-CZ" altLang="cs-CZ" sz="2000" dirty="0" smtClean="0"/>
              <a:t>Pb</a:t>
            </a:r>
            <a:r>
              <a:rPr lang="cs-CZ" altLang="cs-CZ" sz="2000" baseline="30000" dirty="0" smtClean="0"/>
              <a:t>2+</a:t>
            </a:r>
            <a:r>
              <a:rPr lang="cs-CZ" altLang="cs-CZ" sz="2000" dirty="0" smtClean="0"/>
              <a:t> + 2e</a:t>
            </a:r>
            <a:r>
              <a:rPr lang="cs-CZ" altLang="cs-CZ" sz="2000" baseline="30000" dirty="0" smtClean="0"/>
              <a:t>-</a:t>
            </a:r>
            <a:r>
              <a:rPr lang="cs-CZ" altLang="cs-CZ" sz="2000" dirty="0" smtClean="0"/>
              <a:t>         </a:t>
            </a:r>
            <a:r>
              <a:rPr lang="cs-CZ" altLang="cs-CZ" sz="2000" dirty="0" err="1" smtClean="0"/>
              <a:t>Pb</a:t>
            </a:r>
            <a:endParaRPr lang="cs-CZ" altLang="cs-CZ" sz="2000" dirty="0" smtClean="0"/>
          </a:p>
          <a:p>
            <a:pPr lvl="1"/>
            <a:r>
              <a:rPr lang="cs-CZ" altLang="cs-CZ" sz="2000" dirty="0" smtClean="0"/>
              <a:t>elektrolyt 0,3 M Na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SO</a:t>
            </a:r>
            <a:r>
              <a:rPr lang="cs-CZ" altLang="cs-CZ" sz="2000" baseline="-25000" dirty="0" smtClean="0"/>
              <a:t>4</a:t>
            </a:r>
            <a:r>
              <a:rPr lang="cs-CZ" altLang="cs-CZ" sz="2000" dirty="0" smtClean="0"/>
              <a:t>; E</a:t>
            </a:r>
            <a:r>
              <a:rPr lang="cs-CZ" altLang="cs-CZ" sz="2000" baseline="-25000" dirty="0" smtClean="0"/>
              <a:t>K</a:t>
            </a:r>
            <a:r>
              <a:rPr lang="cs-CZ" altLang="cs-CZ" sz="2000" dirty="0" smtClean="0"/>
              <a:t> = -1,3 až -1,5 V </a:t>
            </a:r>
          </a:p>
          <a:p>
            <a:pPr lvl="2"/>
            <a:r>
              <a:rPr lang="cs-CZ" altLang="cs-CZ" sz="1700" dirty="0" smtClean="0"/>
              <a:t>(</a:t>
            </a:r>
            <a:r>
              <a:rPr lang="cs-CZ" altLang="cs-CZ" sz="1100" dirty="0" smtClean="0"/>
              <a:t>měřeno</a:t>
            </a:r>
            <a:r>
              <a:rPr lang="cs-CZ" altLang="cs-CZ" sz="1700" dirty="0" smtClean="0"/>
              <a:t> </a:t>
            </a:r>
            <a:r>
              <a:rPr lang="cs-CZ" altLang="cs-CZ" sz="1100" dirty="0" err="1" smtClean="0"/>
              <a:t>merkurosfáltovou</a:t>
            </a:r>
            <a:r>
              <a:rPr lang="cs-CZ" altLang="cs-CZ" sz="1100" dirty="0" smtClean="0"/>
              <a:t> elektrodou)</a:t>
            </a:r>
          </a:p>
        </p:txBody>
      </p:sp>
      <p:pic>
        <p:nvPicPr>
          <p:cNvPr id="45060" name="Picture 4" descr="E:\Sbírky - evidence\MCK\pro Alenu\Literky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65972"/>
            <a:ext cx="3000396" cy="206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2571736" y="242886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5063" name="Picture 8" descr="E:\Sbírky - evidence\MCK\pro Alenu\Literky\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47720" y="3853412"/>
            <a:ext cx="270621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Povrchová úprava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Pasivace</a:t>
            </a:r>
          </a:p>
          <a:p>
            <a:pPr lvl="1"/>
            <a:r>
              <a:rPr lang="cs-CZ" altLang="cs-CZ" sz="1800" dirty="0" smtClean="0"/>
              <a:t>Kyselina sírová (pH 3 – </a:t>
            </a:r>
            <a:r>
              <a:rPr lang="cs-CZ" altLang="cs-CZ" sz="1800" dirty="0" err="1" smtClean="0"/>
              <a:t>3</a:t>
            </a:r>
            <a:r>
              <a:rPr lang="cs-CZ" altLang="cs-CZ" sz="1800" dirty="0" smtClean="0"/>
              <a:t>,5)</a:t>
            </a:r>
          </a:p>
          <a:p>
            <a:pPr lvl="1"/>
            <a:r>
              <a:rPr lang="cs-CZ" altLang="cs-CZ" sz="1800" dirty="0" err="1" smtClean="0"/>
              <a:t>Dekanoát</a:t>
            </a:r>
            <a:r>
              <a:rPr lang="cs-CZ" altLang="cs-CZ" sz="1800" dirty="0" smtClean="0"/>
              <a:t> sodný CH</a:t>
            </a:r>
            <a:r>
              <a:rPr lang="cs-CZ" altLang="cs-CZ" sz="1800" baseline="-25000" dirty="0" smtClean="0"/>
              <a:t>3</a:t>
            </a:r>
            <a:r>
              <a:rPr lang="cs-CZ" altLang="cs-CZ" sz="1800" dirty="0" smtClean="0"/>
              <a:t>(CH</a:t>
            </a:r>
            <a:r>
              <a:rPr lang="cs-CZ" altLang="cs-CZ" sz="1800" baseline="-25000" dirty="0" smtClean="0"/>
              <a:t>2</a:t>
            </a:r>
            <a:r>
              <a:rPr lang="cs-CZ" altLang="cs-CZ" sz="1800" dirty="0" smtClean="0"/>
              <a:t>)</a:t>
            </a:r>
            <a:r>
              <a:rPr lang="cs-CZ" altLang="cs-CZ" sz="1800" baseline="-25000" dirty="0" smtClean="0"/>
              <a:t>8</a:t>
            </a:r>
            <a:r>
              <a:rPr lang="cs-CZ" altLang="cs-CZ" sz="1800" dirty="0" smtClean="0"/>
              <a:t>COONa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Konzervace</a:t>
            </a:r>
          </a:p>
          <a:p>
            <a:pPr lvl="1"/>
            <a:r>
              <a:rPr lang="cs-CZ" altLang="cs-CZ" sz="2000" dirty="0" smtClean="0"/>
              <a:t>lakem (např. </a:t>
            </a:r>
            <a:r>
              <a:rPr lang="cs-CZ" altLang="cs-CZ" sz="2000" dirty="0" err="1" smtClean="0"/>
              <a:t>Paraloid</a:t>
            </a:r>
            <a:r>
              <a:rPr lang="cs-CZ" altLang="cs-CZ" sz="2000" dirty="0" smtClean="0"/>
              <a:t>)</a:t>
            </a:r>
          </a:p>
          <a:p>
            <a:pPr lvl="1"/>
            <a:r>
              <a:rPr lang="cs-CZ" altLang="cs-CZ" sz="2000" dirty="0" smtClean="0"/>
              <a:t>voskem (např. včelí vosk)</a:t>
            </a:r>
          </a:p>
          <a:p>
            <a:endParaRPr lang="cs-CZ" altLang="cs-CZ" sz="4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https://cs.wikipedia.org/wiki/Kasiterit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https://cs.wikipedia.org/wiki/C%C3%ADn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https://cs.wikipedia.org/wiki/Z%C3%A1%C5%99en%C3%AD_gama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</a:t>
            </a:r>
            <a:r>
              <a:rPr lang="cs-CZ" smtClean="0">
                <a:hlinkClick r:id="rId5"/>
              </a:rPr>
              <a:t>://cs.wikipedia.org/wiki/Mosaz</a:t>
            </a:r>
            <a:endParaRPr lang="cs-CZ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Cín a jeho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1800" dirty="0" smtClean="0"/>
              <a:t>měkký </a:t>
            </a:r>
            <a:r>
              <a:rPr lang="cs-CZ" altLang="cs-CZ" sz="1800" dirty="0"/>
              <a:t>bílý </a:t>
            </a:r>
            <a:r>
              <a:rPr lang="cs-CZ" altLang="cs-CZ" sz="1800" dirty="0" smtClean="0"/>
              <a:t>kov</a:t>
            </a:r>
          </a:p>
          <a:p>
            <a:pPr>
              <a:defRPr/>
            </a:pPr>
            <a:r>
              <a:rPr lang="cs-CZ" altLang="cs-CZ" sz="1800" dirty="0" smtClean="0"/>
              <a:t>teplota </a:t>
            </a:r>
            <a:r>
              <a:rPr lang="cs-CZ" altLang="cs-CZ" sz="1800" dirty="0"/>
              <a:t>tání 232 °C, dobrá korozní odolnost, </a:t>
            </a:r>
            <a:r>
              <a:rPr lang="cs-CZ" altLang="cs-CZ" sz="1800" dirty="0" smtClean="0"/>
              <a:t>                                    nízká toxicita</a:t>
            </a:r>
            <a:endParaRPr lang="cs-CZ" altLang="cs-CZ" sz="1800" dirty="0"/>
          </a:p>
          <a:p>
            <a:pPr>
              <a:defRPr/>
            </a:pPr>
            <a:r>
              <a:rPr lang="el-GR" altLang="cs-CZ" sz="1800" dirty="0"/>
              <a:t>α</a:t>
            </a:r>
            <a:r>
              <a:rPr lang="cs-CZ" altLang="cs-CZ" sz="1800" dirty="0"/>
              <a:t>-</a:t>
            </a:r>
            <a:r>
              <a:rPr lang="cs-CZ" altLang="cs-CZ" sz="1800" dirty="0" err="1"/>
              <a:t>Sn</a:t>
            </a:r>
            <a:r>
              <a:rPr lang="cs-CZ" altLang="cs-CZ" sz="1800" dirty="0"/>
              <a:t> – pod T= 13°C; ß-</a:t>
            </a:r>
            <a:r>
              <a:rPr lang="cs-CZ" altLang="cs-CZ" sz="1800" dirty="0" err="1"/>
              <a:t>Sn</a:t>
            </a:r>
            <a:r>
              <a:rPr lang="cs-CZ" altLang="cs-CZ" sz="1800" dirty="0"/>
              <a:t> nad </a:t>
            </a:r>
            <a:r>
              <a:rPr lang="cs-CZ" altLang="cs-CZ" sz="1800" dirty="0" smtClean="0"/>
              <a:t>13°C</a:t>
            </a:r>
          </a:p>
          <a:p>
            <a:pPr>
              <a:defRPr/>
            </a:pPr>
            <a:r>
              <a:rPr lang="cs-CZ" sz="1800" dirty="0" smtClean="0">
                <a:solidFill>
                  <a:srgbClr val="000000"/>
                </a:solidFill>
                <a:cs typeface="DejaVu Sans" pitchFamily="34" charset="0"/>
              </a:rPr>
              <a:t>zpracování většinou ve slitinách</a:t>
            </a:r>
          </a:p>
          <a:p>
            <a:pPr>
              <a:defRPr/>
            </a:pPr>
            <a:r>
              <a:rPr lang="cs-CZ" altLang="cs-CZ" sz="1800" dirty="0" err="1" smtClean="0"/>
              <a:t>Sn</a:t>
            </a:r>
            <a:r>
              <a:rPr lang="cs-CZ" altLang="cs-CZ" sz="1800" dirty="0" smtClean="0"/>
              <a:t> patří k nejstarším známým kovům: </a:t>
            </a:r>
          </a:p>
          <a:p>
            <a:pPr lvl="1">
              <a:defRPr/>
            </a:pPr>
            <a:r>
              <a:rPr lang="cs-CZ" altLang="cs-CZ" sz="1800" dirty="0" smtClean="0"/>
              <a:t>nářadí, talíře, konve, církevní předměty</a:t>
            </a:r>
          </a:p>
          <a:p>
            <a:pPr lvl="1">
              <a:defRPr/>
            </a:pPr>
            <a:endParaRPr lang="cs-CZ" altLang="cs-CZ" sz="1800" dirty="0" smtClean="0"/>
          </a:p>
          <a:p>
            <a:pPr>
              <a:defRPr/>
            </a:pPr>
            <a:r>
              <a:rPr lang="cs-CZ" sz="1800" dirty="0" smtClean="0"/>
              <a:t>potravinářství – konzervy</a:t>
            </a:r>
          </a:p>
          <a:p>
            <a:pPr>
              <a:defRPr/>
            </a:pPr>
            <a:r>
              <a:rPr lang="cs-CZ" sz="1800" dirty="0" smtClean="0"/>
              <a:t>sklářský průmysl</a:t>
            </a:r>
          </a:p>
          <a:p>
            <a:pPr>
              <a:defRPr/>
            </a:pPr>
            <a:r>
              <a:rPr lang="cs-CZ" altLang="cs-CZ" sz="1800" dirty="0" smtClean="0"/>
              <a:t>amalgámy cínu – reflexní vrstvy na skle – zrcadla (od 16. stol. do </a:t>
            </a:r>
            <a:r>
              <a:rPr lang="cs-CZ" altLang="cs-CZ" sz="1800" dirty="0" err="1" smtClean="0"/>
              <a:t>poč</a:t>
            </a:r>
            <a:r>
              <a:rPr lang="cs-CZ" altLang="cs-CZ" sz="1800" dirty="0" smtClean="0"/>
              <a:t>. 20 stol.)</a:t>
            </a:r>
          </a:p>
          <a:p>
            <a:pPr>
              <a:defRPr/>
            </a:pPr>
            <a:r>
              <a:rPr lang="cs-CZ" altLang="cs-CZ" sz="1800" dirty="0" smtClean="0"/>
              <a:t>cínování na železo, měď, litinu </a:t>
            </a:r>
          </a:p>
          <a:p>
            <a:pPr lvl="1">
              <a:defRPr/>
            </a:pPr>
            <a:r>
              <a:rPr lang="cs-CZ" altLang="cs-CZ" sz="1800" dirty="0" smtClean="0"/>
              <a:t>roztíráním zahřátého cínu na povrchu, ponorem v roztaveném cínu, </a:t>
            </a:r>
            <a:r>
              <a:rPr lang="cs-CZ" altLang="cs-CZ" sz="1800" dirty="0" err="1" smtClean="0"/>
              <a:t>amlagám</a:t>
            </a:r>
            <a:r>
              <a:rPr lang="cs-CZ" altLang="cs-CZ" sz="1800" dirty="0" smtClean="0"/>
              <a:t> cínu, elektrochemicky/elektrolyticky</a:t>
            </a:r>
          </a:p>
          <a:p>
            <a:pPr>
              <a:defRPr/>
            </a:pPr>
            <a:endParaRPr lang="cs-CZ" altLang="cs-CZ" sz="1800" dirty="0" smtClean="0">
              <a:solidFill>
                <a:srgbClr val="000000"/>
              </a:solidFill>
              <a:cs typeface="DejaVu Sans" pitchFamily="34" charset="0"/>
            </a:endParaRPr>
          </a:p>
          <a:p>
            <a:pPr>
              <a:defRPr/>
            </a:pPr>
            <a:endParaRPr lang="cs-CZ" altLang="cs-CZ" sz="1800" dirty="0" smtClean="0">
              <a:solidFill>
                <a:srgbClr val="000000"/>
              </a:solidFill>
              <a:cs typeface="DejaVu Sans" pitchFamily="34" charset="0"/>
            </a:endParaRPr>
          </a:p>
          <a:p>
            <a:pPr>
              <a:defRPr/>
            </a:pPr>
            <a:endParaRPr lang="cs-CZ" altLang="cs-CZ" sz="1800" dirty="0"/>
          </a:p>
          <a:p>
            <a:pPr marL="457200" lvl="1" indent="0">
              <a:buFontTx/>
              <a:buNone/>
              <a:defRPr/>
            </a:pPr>
            <a:endParaRPr lang="cs-CZ" altLang="cs-CZ" sz="160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3000396" cy="28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cínu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 smtClean="0"/>
              <a:t>v přírodě se vykytuje v rudách </a:t>
            </a:r>
          </a:p>
          <a:p>
            <a:pPr lvl="1"/>
            <a:r>
              <a:rPr lang="cs-CZ" altLang="cs-CZ" dirty="0" smtClean="0"/>
              <a:t> cínovec (kasiterit) SnO2</a:t>
            </a:r>
          </a:p>
          <a:p>
            <a:pPr lvl="1"/>
            <a:r>
              <a:rPr lang="cs-CZ" dirty="0" smtClean="0"/>
              <a:t> </a:t>
            </a:r>
            <a:r>
              <a:rPr lang="cs-CZ" dirty="0" err="1" smtClean="0"/>
              <a:t>stannin</a:t>
            </a:r>
            <a:r>
              <a:rPr lang="cs-CZ" dirty="0" smtClean="0"/>
              <a:t> Cu</a:t>
            </a:r>
            <a:r>
              <a:rPr lang="cs-CZ" baseline="-25000" dirty="0" smtClean="0"/>
              <a:t>2</a:t>
            </a:r>
            <a:r>
              <a:rPr lang="cs-CZ" dirty="0" smtClean="0"/>
              <a:t>S.FeS.SnS</a:t>
            </a:r>
            <a:r>
              <a:rPr lang="cs-CZ" baseline="-25000" dirty="0" smtClean="0"/>
              <a:t>2</a:t>
            </a:r>
          </a:p>
          <a:p>
            <a:endParaRPr lang="cs-CZ" altLang="cs-CZ" dirty="0" smtClean="0"/>
          </a:p>
          <a:p>
            <a:r>
              <a:rPr lang="cs-CZ" altLang="cs-CZ" sz="1600" dirty="0" smtClean="0"/>
              <a:t>V ČR (</a:t>
            </a:r>
            <a:r>
              <a:rPr lang="cs-CZ" sz="1600" dirty="0" smtClean="0"/>
              <a:t>Horní Krupka, Horní Slavkov)</a:t>
            </a:r>
            <a:endParaRPr lang="cs-CZ" altLang="cs-CZ" sz="1600" dirty="0" smtClean="0"/>
          </a:p>
          <a:p>
            <a:r>
              <a:rPr lang="cs-CZ" altLang="cs-CZ" sz="1600" dirty="0" smtClean="0"/>
              <a:t>SVĚT (</a:t>
            </a:r>
            <a:r>
              <a:rPr lang="cs-CZ" sz="1600" dirty="0" smtClean="0"/>
              <a:t>Indonésii, Malajsii, Bolívii, Brazílii a Rusku)</a:t>
            </a:r>
          </a:p>
          <a:p>
            <a:endParaRPr lang="cs-CZ" altLang="cs-CZ" sz="1600" dirty="0" smtClean="0"/>
          </a:p>
          <a:p>
            <a:r>
              <a:rPr lang="cs-CZ" dirty="0" smtClean="0"/>
              <a:t>žárovou redukci uhlím v šachtových nebo plamenných pecích</a:t>
            </a:r>
          </a:p>
          <a:p>
            <a:pPr lvl="1"/>
            <a:r>
              <a:rPr lang="cs-CZ" sz="2000" dirty="0" smtClean="0"/>
              <a:t>SnO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 + 2 C → </a:t>
            </a:r>
            <a:r>
              <a:rPr lang="cs-CZ" sz="2000" dirty="0" err="1" smtClean="0"/>
              <a:t>Sn</a:t>
            </a:r>
            <a:r>
              <a:rPr lang="cs-CZ" sz="2000" dirty="0" smtClean="0"/>
              <a:t> + 2 CO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dirty="0" smtClean="0"/>
              <a:t>struska: </a:t>
            </a:r>
            <a:r>
              <a:rPr lang="it-IT" sz="2000" dirty="0" smtClean="0"/>
              <a:t>SnSiO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 + CaO + C → Sn + CaSiO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 + CO</a:t>
            </a:r>
            <a:endParaRPr lang="cs-CZ" altLang="cs-CZ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Modifikace cínu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300" dirty="0" smtClean="0">
                <a:solidFill>
                  <a:srgbClr val="000000"/>
                </a:solidFill>
                <a:cs typeface="DejaVu Sans" pitchFamily="34" charset="0"/>
              </a:rPr>
              <a:t>α-cín – šedý, práškový </a:t>
            </a:r>
            <a:endParaRPr lang="cs-CZ" sz="2300" dirty="0" smtClean="0">
              <a:cs typeface="DejaVu Sans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300" dirty="0" smtClean="0">
                <a:solidFill>
                  <a:srgbClr val="000000"/>
                </a:solidFill>
                <a:cs typeface="DejaVu Sans" pitchFamily="34" charset="0"/>
              </a:rPr>
              <a:t>β-cín – bílý cín, obvyklá modifikace stálá nad 13 °C</a:t>
            </a:r>
            <a:endParaRPr lang="cs-CZ" sz="2300" dirty="0" smtClean="0">
              <a:cs typeface="DejaVu Sans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300" dirty="0" smtClean="0">
                <a:solidFill>
                  <a:srgbClr val="000000"/>
                </a:solidFill>
                <a:cs typeface="DejaVu Sans" pitchFamily="34" charset="0"/>
              </a:rPr>
              <a:t>γ-cín – vznik při kolem 160 °C z formy </a:t>
            </a:r>
            <a:r>
              <a:rPr lang="el-GR" sz="2300" dirty="0" smtClean="0">
                <a:solidFill>
                  <a:srgbClr val="000000"/>
                </a:solidFill>
                <a:cs typeface="DejaVu Sans" pitchFamily="34" charset="0"/>
              </a:rPr>
              <a:t>β</a:t>
            </a:r>
            <a:endParaRPr lang="cs-CZ" sz="2300" dirty="0" smtClean="0">
              <a:solidFill>
                <a:srgbClr val="000000"/>
              </a:solidFill>
              <a:cs typeface="DejaVu Sans" pitchFamily="34" charset="0"/>
            </a:endParaRPr>
          </a:p>
          <a:p>
            <a:pPr>
              <a:lnSpc>
                <a:spcPct val="90000"/>
              </a:lnSpc>
            </a:pPr>
            <a:endParaRPr lang="cs-CZ" sz="2300" dirty="0" smtClean="0">
              <a:cs typeface="DejaVu Sans" pitchFamily="34" charset="0"/>
            </a:endParaRP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39243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Cínový mor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3971940"/>
          </a:xfrm>
        </p:spPr>
        <p:txBody>
          <a:bodyPr/>
          <a:lstStyle/>
          <a:p>
            <a:r>
              <a:rPr lang="cs-CZ" altLang="cs-CZ" sz="2000" dirty="0" smtClean="0"/>
              <a:t>fázová přeměna ß-</a:t>
            </a: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na </a:t>
            </a:r>
            <a:r>
              <a:rPr lang="el-GR" altLang="cs-CZ" sz="2000" dirty="0" smtClean="0"/>
              <a:t>α</a:t>
            </a:r>
            <a:r>
              <a:rPr lang="cs-CZ" altLang="cs-CZ" sz="2000" dirty="0" smtClean="0"/>
              <a:t>-</a:t>
            </a: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/>
              <a:t>teoreticky při T = 13,2°C; </a:t>
            </a:r>
          </a:p>
          <a:p>
            <a:r>
              <a:rPr lang="cs-CZ" altLang="cs-CZ" sz="2000" dirty="0" smtClean="0"/>
              <a:t>prakticky je nutné dosáhnou T ˂ 0°C (pod -40°C) …. vředovité práškovité útvary </a:t>
            </a:r>
          </a:p>
          <a:p>
            <a:r>
              <a:rPr lang="cs-CZ" altLang="cs-CZ" sz="2000" dirty="0" smtClean="0"/>
              <a:t>bílý cín se rozpadá na šedý prach</a:t>
            </a:r>
          </a:p>
          <a:p>
            <a:endParaRPr lang="cs-CZ" altLang="cs-CZ" dirty="0" smtClean="0"/>
          </a:p>
          <a:p>
            <a:endParaRPr lang="cs-CZ" dirty="0"/>
          </a:p>
        </p:txBody>
      </p:sp>
      <p:pic>
        <p:nvPicPr>
          <p:cNvPr id="5" name="Zástupný symbol pro obsah 4" descr="stažený soubo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86380" y="1643050"/>
            <a:ext cx="3236717" cy="28575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873752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→ Sn</a:t>
            </a:r>
            <a:r>
              <a:rPr lang="cs-CZ" altLang="cs-CZ" sz="2000" baseline="30000" dirty="0" smtClean="0"/>
              <a:t>2+</a:t>
            </a:r>
            <a:r>
              <a:rPr lang="cs-CZ" altLang="cs-CZ" sz="2000" dirty="0" smtClean="0"/>
              <a:t> + 2e</a:t>
            </a:r>
            <a:r>
              <a:rPr lang="cs-CZ" altLang="cs-CZ" sz="2000" baseline="30000" dirty="0" smtClean="0"/>
              <a:t>-</a:t>
            </a:r>
            <a:r>
              <a:rPr lang="cs-CZ" altLang="cs-CZ" sz="2000" dirty="0" smtClean="0"/>
              <a:t> </a:t>
            </a:r>
          </a:p>
          <a:p>
            <a:pPr>
              <a:buFont typeface="Monotype Sorts" pitchFamily="2" charset="2"/>
              <a:buNone/>
            </a:pPr>
            <a:endParaRPr lang="cs-CZ" altLang="cs-CZ" sz="2000" dirty="0" smtClean="0"/>
          </a:p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O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 + 2H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O + 4e</a:t>
            </a:r>
            <a:r>
              <a:rPr lang="cs-CZ" altLang="cs-CZ" sz="2000" baseline="30000" dirty="0" smtClean="0"/>
              <a:t>-</a:t>
            </a:r>
            <a:r>
              <a:rPr lang="cs-CZ" altLang="cs-CZ" sz="2000" dirty="0" smtClean="0"/>
              <a:t> → 4OH</a:t>
            </a:r>
            <a:r>
              <a:rPr lang="cs-CZ" altLang="cs-CZ" sz="2000" baseline="30000" dirty="0" smtClean="0"/>
              <a:t>-</a:t>
            </a:r>
            <a:endParaRPr lang="cs-CZ" altLang="cs-CZ" sz="2000" dirty="0" smtClean="0"/>
          </a:p>
          <a:p>
            <a:pPr>
              <a:buFont typeface="Monotype Sorts" pitchFamily="2" charset="2"/>
              <a:buNone/>
            </a:pPr>
            <a:r>
              <a:rPr lang="cs-CZ" altLang="cs-CZ" sz="2000" i="1" u="sng" dirty="0" smtClean="0"/>
              <a:t>                                                       </a:t>
            </a:r>
            <a:r>
              <a:rPr lang="cs-CZ" altLang="cs-CZ" sz="2000" i="1" u="sng" dirty="0" smtClean="0">
                <a:solidFill>
                  <a:schemeClr val="bg1"/>
                </a:solidFill>
              </a:rPr>
              <a:t>.</a:t>
            </a:r>
            <a:r>
              <a:rPr lang="cs-CZ" altLang="cs-CZ" sz="2000" i="1" u="sng" dirty="0" smtClean="0"/>
              <a:t>                                                       </a:t>
            </a:r>
          </a:p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2Sn + O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 + 2H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O → 2Sn</a:t>
            </a:r>
            <a:r>
              <a:rPr lang="cs-CZ" altLang="cs-CZ" sz="2000" baseline="30000" dirty="0" smtClean="0"/>
              <a:t>2+</a:t>
            </a:r>
            <a:r>
              <a:rPr lang="cs-CZ" altLang="cs-CZ" sz="2000" dirty="0" smtClean="0"/>
              <a:t> + 4OH</a:t>
            </a:r>
            <a:r>
              <a:rPr lang="cs-CZ" altLang="cs-CZ" sz="2000" baseline="30000" dirty="0" smtClean="0"/>
              <a:t>-</a:t>
            </a:r>
            <a:r>
              <a:rPr lang="cs-CZ" altLang="cs-CZ" sz="2000" dirty="0" smtClean="0"/>
              <a:t> </a:t>
            </a:r>
          </a:p>
          <a:p>
            <a:pPr>
              <a:buFont typeface="Monotype Sorts" pitchFamily="2" charset="2"/>
              <a:buNone/>
            </a:pPr>
            <a:endParaRPr lang="cs-CZ" altLang="cs-CZ" dirty="0" smtClean="0"/>
          </a:p>
          <a:p>
            <a:pPr>
              <a:buNone/>
            </a:pPr>
            <a:r>
              <a:rPr lang="cs-CZ" altLang="cs-CZ" sz="2000" dirty="0" smtClean="0"/>
              <a:t>Vybrané sloučeniny:</a:t>
            </a: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/>
              <a:t>Oxid cínatý </a:t>
            </a:r>
            <a:r>
              <a:rPr lang="cs-CZ" altLang="cs-CZ" sz="2000" dirty="0" err="1" smtClean="0"/>
              <a:t>SnO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romarchit</a:t>
            </a:r>
            <a:r>
              <a:rPr lang="cs-CZ" altLang="cs-CZ" sz="2000" dirty="0" smtClean="0"/>
              <a:t>) – černý</a:t>
            </a: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/>
              <a:t>Oxid cíničitý SnO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kassiterit</a:t>
            </a:r>
            <a:r>
              <a:rPr lang="cs-CZ" altLang="cs-CZ" sz="2000" dirty="0" smtClean="0"/>
              <a:t>) – bílý</a:t>
            </a: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/>
              <a:t>Sulfid cínatý </a:t>
            </a:r>
            <a:r>
              <a:rPr lang="cs-CZ" altLang="cs-CZ" sz="2000" dirty="0" err="1" smtClean="0"/>
              <a:t>SnS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herzenbergit</a:t>
            </a:r>
            <a:r>
              <a:rPr lang="cs-CZ" altLang="cs-CZ" sz="2000" dirty="0" smtClean="0"/>
              <a:t>) – černý</a:t>
            </a:r>
          </a:p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Konzervace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altLang="cs-CZ" sz="2000" dirty="0" smtClean="0"/>
              <a:t>Zachování stabilní patiny: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sz="2000" dirty="0" err="1" smtClean="0"/>
              <a:t>oplach</a:t>
            </a:r>
            <a:r>
              <a:rPr lang="cs-CZ" altLang="cs-CZ" sz="2000" dirty="0" smtClean="0"/>
              <a:t> v </a:t>
            </a:r>
            <a:r>
              <a:rPr lang="cs-CZ" altLang="cs-CZ" sz="2000" dirty="0" err="1" smtClean="0"/>
              <a:t>dest</a:t>
            </a:r>
            <a:r>
              <a:rPr lang="cs-CZ" altLang="cs-CZ" sz="2000" dirty="0" smtClean="0"/>
              <a:t>. vodě s neionogenním </a:t>
            </a:r>
            <a:r>
              <a:rPr lang="cs-CZ" altLang="cs-CZ" sz="2000" dirty="0" err="1" smtClean="0"/>
              <a:t>tenzidem</a:t>
            </a:r>
            <a:r>
              <a:rPr lang="cs-CZ" altLang="cs-CZ" sz="2000" dirty="0" smtClean="0"/>
              <a:t>, vysušení</a:t>
            </a: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/>
              <a:t>Lokální koroze (vrstvy </a:t>
            </a:r>
            <a:r>
              <a:rPr lang="cs-CZ" altLang="cs-CZ" sz="2000" dirty="0" err="1" smtClean="0"/>
              <a:t>SnO</a:t>
            </a:r>
            <a:r>
              <a:rPr lang="cs-CZ" altLang="cs-CZ" sz="2000" dirty="0" smtClean="0"/>
              <a:t> + SnO2) – brusná pasta (cínový prach + mletá pemza + voda)</a:t>
            </a: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/>
              <a:t>Odstranění hrubých nečistot, korozních produktů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sz="1800" dirty="0" smtClean="0"/>
              <a:t>3-5% </a:t>
            </a:r>
            <a:r>
              <a:rPr lang="cs-CZ" altLang="cs-CZ" sz="1800" dirty="0" err="1" smtClean="0"/>
              <a:t>Chelaton</a:t>
            </a:r>
            <a:r>
              <a:rPr lang="cs-CZ" altLang="cs-CZ" sz="1800" dirty="0" smtClean="0"/>
              <a:t> III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sz="1800" dirty="0" smtClean="0"/>
              <a:t>Elektrolytická redukce v 5% </a:t>
            </a:r>
            <a:r>
              <a:rPr lang="cs-CZ" altLang="cs-CZ" sz="1800" dirty="0" err="1" smtClean="0"/>
              <a:t>NaOH</a:t>
            </a:r>
            <a:r>
              <a:rPr lang="cs-CZ" altLang="cs-CZ" sz="1800" dirty="0" smtClean="0"/>
              <a:t> , proudová hustota 100 </a:t>
            </a:r>
            <a:r>
              <a:rPr lang="cs-CZ" altLang="cs-CZ" sz="1800" dirty="0" err="1" smtClean="0"/>
              <a:t>mA</a:t>
            </a:r>
            <a:r>
              <a:rPr lang="cs-CZ" altLang="cs-CZ" sz="1800" dirty="0" smtClean="0"/>
              <a:t>/dm2</a:t>
            </a: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/>
              <a:t>Pocínované vrstvy na železe – stabilizace tanátem, fixace lakem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Slitiny Cínu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200" dirty="0" smtClean="0"/>
              <a:t>Slitiny </a:t>
            </a:r>
            <a:r>
              <a:rPr lang="cs-CZ" altLang="cs-CZ" sz="2200" dirty="0" err="1" smtClean="0"/>
              <a:t>Sn</a:t>
            </a:r>
            <a:r>
              <a:rPr lang="cs-CZ" altLang="cs-CZ" sz="2200" dirty="0" smtClean="0"/>
              <a:t> + </a:t>
            </a:r>
            <a:r>
              <a:rPr lang="cs-CZ" altLang="cs-CZ" sz="2200" dirty="0" err="1" smtClean="0"/>
              <a:t>Cu</a:t>
            </a:r>
            <a:r>
              <a:rPr lang="cs-CZ" altLang="cs-CZ" sz="2200" dirty="0" smtClean="0"/>
              <a:t> (b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ronzy)</a:t>
            </a:r>
            <a:endParaRPr lang="cs-CZ" sz="2200" dirty="0" smtClean="0">
              <a:cs typeface="DejaVu Sans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slitina mědi a cínu – obsah cínu se může měnit</a:t>
            </a:r>
            <a:endParaRPr lang="cs-CZ" sz="2200" dirty="0" smtClean="0">
              <a:cs typeface="DejaVu Sans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Čím více cínu, tím jsou pevnější, ale jsou méně tvárné</a:t>
            </a:r>
            <a:endParaRPr lang="cs-CZ" sz="2200" dirty="0" smtClean="0">
              <a:cs typeface="DejaVu Sans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Bronzy k tváření do 9% </a:t>
            </a:r>
            <a:r>
              <a:rPr lang="cs-CZ" sz="2200" dirty="0" err="1" smtClean="0">
                <a:solidFill>
                  <a:srgbClr val="000000"/>
                </a:solidFill>
                <a:cs typeface="DejaVu Sans" pitchFamily="34" charset="0"/>
              </a:rPr>
              <a:t>Sn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, do 12% slévárenské bronzy</a:t>
            </a:r>
            <a:endParaRPr lang="cs-CZ" sz="2200" dirty="0" smtClean="0">
              <a:cs typeface="DejaVu Sans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Zvonovina 22%</a:t>
            </a:r>
            <a:r>
              <a:rPr lang="cs-CZ" sz="2200" dirty="0" err="1" smtClean="0">
                <a:solidFill>
                  <a:srgbClr val="000000"/>
                </a:solidFill>
                <a:cs typeface="DejaVu Sans" pitchFamily="34" charset="0"/>
              </a:rPr>
              <a:t>Sn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, 78% </a:t>
            </a:r>
            <a:r>
              <a:rPr lang="cs-CZ" sz="2200" dirty="0" err="1" smtClean="0">
                <a:solidFill>
                  <a:srgbClr val="000000"/>
                </a:solidFill>
                <a:cs typeface="DejaVu Sans" pitchFamily="34" charset="0"/>
              </a:rPr>
              <a:t>Cu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 – pružný, velmi tvrdý bronz pískové až stříbrolesklé barvy – výroba zvonů, soch a kovových plastik, velmi dobře vzdoruje počasí</a:t>
            </a:r>
            <a:endParaRPr lang="cs-CZ" sz="2200" dirty="0" smtClean="0">
              <a:cs typeface="DejaVu Sans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Děla –90% </a:t>
            </a:r>
            <a:r>
              <a:rPr lang="cs-CZ" sz="2200" dirty="0" err="1" smtClean="0">
                <a:solidFill>
                  <a:srgbClr val="000000"/>
                </a:solidFill>
                <a:cs typeface="DejaVu Sans" pitchFamily="34" charset="0"/>
              </a:rPr>
              <a:t>Cu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, 10% </a:t>
            </a:r>
            <a:r>
              <a:rPr lang="cs-CZ" sz="2200" dirty="0" err="1" smtClean="0">
                <a:solidFill>
                  <a:srgbClr val="000000"/>
                </a:solidFill>
                <a:cs typeface="DejaVu Sans" pitchFamily="34" charset="0"/>
              </a:rPr>
              <a:t>Sn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, </a:t>
            </a:r>
            <a:endParaRPr lang="cs-CZ" sz="2200" dirty="0" smtClean="0">
              <a:cs typeface="DejaVu Sans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sz="2200" dirty="0" smtClean="0">
              <a:solidFill>
                <a:srgbClr val="000000"/>
              </a:solidFill>
              <a:cs typeface="DejaVu Sans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200" dirty="0" smtClean="0"/>
              <a:t>Slitiny </a:t>
            </a:r>
            <a:r>
              <a:rPr lang="cs-CZ" altLang="cs-CZ" sz="2200" dirty="0" err="1" smtClean="0"/>
              <a:t>Cu</a:t>
            </a:r>
            <a:r>
              <a:rPr lang="cs-CZ" altLang="cs-CZ" sz="2200" dirty="0" smtClean="0"/>
              <a:t> + </a:t>
            </a:r>
            <a:r>
              <a:rPr lang="cs-CZ" altLang="cs-CZ" sz="2200" dirty="0" err="1" smtClean="0"/>
              <a:t>Zn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 (</a:t>
            </a:r>
            <a:r>
              <a:rPr lang="cs-CZ" sz="2200" dirty="0" err="1" smtClean="0">
                <a:solidFill>
                  <a:srgbClr val="000000"/>
                </a:solidFill>
                <a:cs typeface="DejaVu Sans" pitchFamily="34" charset="0"/>
              </a:rPr>
              <a:t>mosazy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Cínová mosaz ~1,5% </a:t>
            </a:r>
            <a:r>
              <a:rPr lang="cs-CZ" sz="2200" dirty="0" err="1" smtClean="0">
                <a:solidFill>
                  <a:srgbClr val="000000"/>
                </a:solidFill>
                <a:cs typeface="DejaVu Sans" pitchFamily="34" charset="0"/>
              </a:rPr>
              <a:t>Sn</a:t>
            </a:r>
            <a:r>
              <a:rPr lang="cs-CZ" sz="2200" dirty="0" smtClean="0">
                <a:solidFill>
                  <a:srgbClr val="000000"/>
                </a:solidFill>
                <a:cs typeface="DejaVu Sans" pitchFamily="34" charset="0"/>
              </a:rPr>
              <a:t>, velmi odolné proti slané vodě, výroba lodí a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sz="2200" dirty="0" smtClean="0">
              <a:cs typeface="DejaVu San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cs-CZ" altLang="cs-CZ" sz="2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cs-CZ" altLang="cs-CZ" sz="2200" dirty="0" smtClean="0"/>
              <a:t>Slitiny </a:t>
            </a:r>
            <a:r>
              <a:rPr lang="cs-CZ" altLang="cs-CZ" sz="2200" dirty="0" err="1" smtClean="0"/>
              <a:t>Sn</a:t>
            </a:r>
            <a:r>
              <a:rPr lang="cs-CZ" altLang="cs-CZ" sz="2200" dirty="0" smtClean="0"/>
              <a:t> + </a:t>
            </a:r>
            <a:r>
              <a:rPr lang="cs-CZ" altLang="cs-CZ" sz="2200" dirty="0" err="1" smtClean="0"/>
              <a:t>Pb</a:t>
            </a:r>
            <a:r>
              <a:rPr lang="cs-CZ" altLang="cs-CZ" sz="2200" dirty="0" smtClean="0"/>
              <a:t> (pájky)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200" dirty="0" smtClean="0"/>
              <a:t>v antice pájky </a:t>
            </a:r>
            <a:r>
              <a:rPr lang="cs-CZ" altLang="cs-CZ" sz="2200" dirty="0" err="1" smtClean="0"/>
              <a:t>Sn</a:t>
            </a:r>
            <a:r>
              <a:rPr lang="cs-CZ" altLang="cs-CZ" sz="2200" dirty="0" smtClean="0"/>
              <a:t>-</a:t>
            </a:r>
            <a:r>
              <a:rPr lang="cs-CZ" altLang="cs-CZ" sz="2200" dirty="0" err="1" smtClean="0"/>
              <a:t>Pb</a:t>
            </a:r>
            <a:r>
              <a:rPr lang="cs-CZ" altLang="cs-CZ" sz="2200" dirty="0" smtClean="0"/>
              <a:t> v poměru 2:1 pro jemné pájky, 1:1 pro běžnou pájku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200" dirty="0" smtClean="0"/>
              <a:t>ve středověku pod 25 % </a:t>
            </a:r>
            <a:r>
              <a:rPr lang="cs-CZ" altLang="cs-CZ" sz="2200" dirty="0" err="1" smtClean="0"/>
              <a:t>Pb</a:t>
            </a:r>
            <a:r>
              <a:rPr lang="cs-CZ" altLang="cs-CZ" sz="2200" dirty="0" smtClean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200" dirty="0" smtClean="0"/>
              <a:t>– předepsané poměry olova pro kuchyňské náčiní  1:10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200" dirty="0" err="1" smtClean="0"/>
              <a:t>býroba</a:t>
            </a:r>
            <a:r>
              <a:rPr lang="cs-CZ" altLang="cs-CZ" sz="2200" dirty="0" smtClean="0"/>
              <a:t> varhanních píšťal (80 % </a:t>
            </a:r>
            <a:r>
              <a:rPr lang="cs-CZ" altLang="cs-CZ" sz="2200" dirty="0" err="1" smtClean="0"/>
              <a:t>Sn</a:t>
            </a:r>
            <a:r>
              <a:rPr lang="cs-CZ" altLang="cs-CZ" sz="2200" dirty="0" smtClean="0"/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200" dirty="0" smtClean="0"/>
              <a:t>moderní pájky cca 60 % </a:t>
            </a:r>
            <a:r>
              <a:rPr lang="cs-CZ" altLang="cs-CZ" sz="2200" dirty="0" err="1" smtClean="0"/>
              <a:t>Sn</a:t>
            </a:r>
            <a:r>
              <a:rPr lang="cs-CZ" altLang="cs-CZ" sz="2200" dirty="0" smtClean="0"/>
              <a:t> a 40 % </a:t>
            </a:r>
            <a:r>
              <a:rPr lang="cs-CZ" altLang="cs-CZ" sz="2200" dirty="0" err="1" smtClean="0"/>
              <a:t>Pb</a:t>
            </a:r>
            <a:endParaRPr lang="cs-CZ" altLang="cs-CZ" sz="22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200" dirty="0" smtClean="0"/>
              <a:t>moderní slitiny </a:t>
            </a:r>
            <a:r>
              <a:rPr lang="cs-CZ" altLang="cs-CZ" sz="2200" dirty="0" err="1" smtClean="0"/>
              <a:t>Sn</a:t>
            </a:r>
            <a:r>
              <a:rPr lang="cs-CZ" altLang="cs-CZ" sz="2200" dirty="0" smtClean="0"/>
              <a:t>-</a:t>
            </a:r>
            <a:r>
              <a:rPr lang="cs-CZ" altLang="cs-CZ" sz="2200" dirty="0" err="1" smtClean="0"/>
              <a:t>Sb</a:t>
            </a:r>
            <a:r>
              <a:rPr lang="cs-CZ" altLang="cs-CZ" sz="2200" dirty="0" smtClean="0"/>
              <a:t> – liteřina (tiskařské litery)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sz="2200" dirty="0" err="1" smtClean="0"/>
              <a:t>Sn</a:t>
            </a:r>
            <a:r>
              <a:rPr lang="cs-CZ" altLang="cs-CZ" sz="2200" dirty="0" smtClean="0"/>
              <a:t> + </a:t>
            </a:r>
            <a:r>
              <a:rPr lang="cs-CZ" altLang="cs-CZ" sz="2200" dirty="0" err="1" smtClean="0"/>
              <a:t>Cu</a:t>
            </a:r>
            <a:r>
              <a:rPr lang="cs-CZ" altLang="cs-CZ" sz="2200" dirty="0" smtClean="0"/>
              <a:t> + </a:t>
            </a:r>
            <a:r>
              <a:rPr lang="cs-CZ" altLang="cs-CZ" sz="2200" dirty="0" err="1" smtClean="0"/>
              <a:t>Sb</a:t>
            </a:r>
            <a:r>
              <a:rPr lang="cs-CZ" altLang="cs-CZ" sz="2200" dirty="0" smtClean="0"/>
              <a:t> výroba akumulátorů, plášťů kabelů, střeliva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sz="2200" dirty="0" smtClean="0"/>
              <a:t>ocelový plech potažený </a:t>
            </a:r>
            <a:r>
              <a:rPr lang="cs-CZ" altLang="cs-CZ" sz="2200" dirty="0" err="1" smtClean="0"/>
              <a:t>Pb</a:t>
            </a:r>
            <a:r>
              <a:rPr lang="cs-CZ" altLang="cs-CZ" sz="2200" dirty="0" smtClean="0"/>
              <a:t>-</a:t>
            </a:r>
            <a:r>
              <a:rPr lang="cs-CZ" altLang="cs-CZ" sz="2200" dirty="0" err="1" smtClean="0"/>
              <a:t>Sn</a:t>
            </a:r>
            <a:r>
              <a:rPr lang="cs-CZ" altLang="cs-CZ" sz="2200" dirty="0" smtClean="0"/>
              <a:t> – matový bílý plech, ternový kov, výroba střešní krytiny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357562"/>
            <a:ext cx="922820" cy="5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Olovo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 smtClean="0"/>
              <a:t>těžký, velice měkký kov</a:t>
            </a:r>
          </a:p>
          <a:p>
            <a:r>
              <a:rPr lang="cs-CZ" dirty="0" smtClean="0"/>
              <a:t>teplota tání 327,5 °C</a:t>
            </a:r>
          </a:p>
          <a:p>
            <a:r>
              <a:rPr lang="cs-CZ" dirty="0" smtClean="0">
                <a:solidFill>
                  <a:srgbClr val="000000"/>
                </a:solidFill>
                <a:cs typeface="DejaVu Sans" pitchFamily="34" charset="0"/>
              </a:rPr>
              <a:t>odolné vůči kyselinám</a:t>
            </a: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vysoká toxicita, pohlcuje RTG ale </a:t>
            </a:r>
            <a:r>
              <a:rPr lang="el-GR" altLang="cs-CZ" dirty="0" smtClean="0"/>
              <a:t>α</a:t>
            </a:r>
            <a:r>
              <a:rPr lang="cs-CZ" altLang="cs-CZ" dirty="0" smtClean="0"/>
              <a:t>, </a:t>
            </a:r>
            <a:r>
              <a:rPr lang="el-GR" altLang="cs-CZ" dirty="0" smtClean="0"/>
              <a:t>β</a:t>
            </a:r>
            <a:r>
              <a:rPr lang="cs-CZ" altLang="cs-CZ" dirty="0" smtClean="0"/>
              <a:t>, i </a:t>
            </a:r>
            <a:r>
              <a:rPr lang="el-GR" altLang="cs-CZ" dirty="0" smtClean="0"/>
              <a:t>γ</a:t>
            </a:r>
            <a:r>
              <a:rPr lang="cs-CZ" altLang="cs-CZ" baseline="30000" dirty="0" smtClean="0"/>
              <a:t>(1cm=50%) </a:t>
            </a:r>
            <a:r>
              <a:rPr lang="cs-CZ" altLang="cs-CZ" dirty="0" smtClean="0"/>
              <a:t>záření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4"/>
            <a:ext cx="2691659" cy="179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3281359" cy="198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</TotalTime>
  <Words>568</Words>
  <Application>Microsoft Office PowerPoint</Application>
  <PresentationFormat>Předvádění na obrazovce (4:3)</PresentationFormat>
  <Paragraphs>125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Cín a Olovo</vt:lpstr>
      <vt:lpstr>Cín a jeho využití</vt:lpstr>
      <vt:lpstr>Výroba cínu</vt:lpstr>
      <vt:lpstr>Modifikace cínu </vt:lpstr>
      <vt:lpstr>Cínový mor</vt:lpstr>
      <vt:lpstr>Koroze</vt:lpstr>
      <vt:lpstr>Konzervace</vt:lpstr>
      <vt:lpstr>Slitiny Cínu </vt:lpstr>
      <vt:lpstr>Olovo</vt:lpstr>
      <vt:lpstr>Výskyt a Výroba</vt:lpstr>
      <vt:lpstr>Koroze</vt:lpstr>
      <vt:lpstr>Konzervace olova</vt:lpstr>
      <vt:lpstr>Povrchová úprava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Cín a Olovo</dc:title>
  <dc:creator>DAVE</dc:creator>
  <cp:lastModifiedBy>Bacovska</cp:lastModifiedBy>
  <cp:revision>1</cp:revision>
  <dcterms:created xsi:type="dcterms:W3CDTF">2017-11-26T16:10:27Z</dcterms:created>
  <dcterms:modified xsi:type="dcterms:W3CDTF">2017-11-30T12:25:29Z</dcterms:modified>
</cp:coreProperties>
</file>