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5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7C3D-DF04-4805-8EA7-C67DD7276F2E}" type="datetimeFigureOut">
              <a:rPr lang="cs-CZ" smtClean="0"/>
              <a:t>20. 11. 2017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29D0-52A1-4B91-802C-366E5CEEA1A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7C3D-DF04-4805-8EA7-C67DD7276F2E}" type="datetimeFigureOut">
              <a:rPr lang="cs-CZ" smtClean="0"/>
              <a:t>20. 11. 2017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29D0-52A1-4B91-802C-366E5CEEA1A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7C3D-DF04-4805-8EA7-C67DD7276F2E}" type="datetimeFigureOut">
              <a:rPr lang="cs-CZ" smtClean="0"/>
              <a:t>20. 11. 2017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29D0-52A1-4B91-802C-366E5CEEA1A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7C3D-DF04-4805-8EA7-C67DD7276F2E}" type="datetimeFigureOut">
              <a:rPr lang="cs-CZ" smtClean="0"/>
              <a:t>20. 11. 2017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29D0-52A1-4B91-802C-366E5CEEA1A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7C3D-DF04-4805-8EA7-C67DD7276F2E}" type="datetimeFigureOut">
              <a:rPr lang="cs-CZ" smtClean="0"/>
              <a:t>20. 11. 2017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29D0-52A1-4B91-802C-366E5CEEA1A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7C3D-DF04-4805-8EA7-C67DD7276F2E}" type="datetimeFigureOut">
              <a:rPr lang="cs-CZ" smtClean="0"/>
              <a:t>20. 11. 2017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29D0-52A1-4B91-802C-366E5CEEA1A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7C3D-DF04-4805-8EA7-C67DD7276F2E}" type="datetimeFigureOut">
              <a:rPr lang="cs-CZ" smtClean="0"/>
              <a:t>20. 11. 2017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29D0-52A1-4B91-802C-366E5CEEA1A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7C3D-DF04-4805-8EA7-C67DD7276F2E}" type="datetimeFigureOut">
              <a:rPr lang="cs-CZ" smtClean="0"/>
              <a:t>20. 11. 2017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29D0-52A1-4B91-802C-366E5CEEA1A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7C3D-DF04-4805-8EA7-C67DD7276F2E}" type="datetimeFigureOut">
              <a:rPr lang="cs-CZ" smtClean="0"/>
              <a:t>20. 11. 2017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29D0-52A1-4B91-802C-366E5CEEA1A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7C3D-DF04-4805-8EA7-C67DD7276F2E}" type="datetimeFigureOut">
              <a:rPr lang="cs-CZ" smtClean="0"/>
              <a:t>20. 11. 2017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29D0-52A1-4B91-802C-366E5CEEA1A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7C3D-DF04-4805-8EA7-C67DD7276F2E}" type="datetimeFigureOut">
              <a:rPr lang="cs-CZ" smtClean="0"/>
              <a:t>20. 11. 2017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29D0-52A1-4B91-802C-366E5CEEA1A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C7C3D-DF04-4805-8EA7-C67DD7276F2E}" type="datetimeFigureOut">
              <a:rPr lang="cs-CZ" smtClean="0"/>
              <a:t>20. 11. 2017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929D0-52A1-4B91-802C-366E5CEEA1A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2016-11-14 14.30.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Měď a její slitiny</a:t>
            </a:r>
            <a:endParaRPr lang="cs-CZ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Kateřina </a:t>
            </a:r>
            <a:r>
              <a:rPr lang="cs-CZ" dirty="0" err="1" smtClean="0">
                <a:solidFill>
                  <a:schemeClr val="tx1"/>
                </a:solidFill>
              </a:rPr>
              <a:t>Sutrová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26" name="AutoShape 2" descr="Související obrá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Související obrá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0" name="AutoShape 6" descr="Související obrá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2" name="AutoShape 8" descr="Související obrá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Čištění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Tlakovou vodou – velmi účinné, ale hrozí vysoké nebezpečí poškození povrchu</a:t>
            </a:r>
          </a:p>
          <a:p>
            <a:r>
              <a:rPr lang="cs-CZ" sz="2800" dirty="0" smtClean="0"/>
              <a:t>Mechanické čištění – různé typy brusných a leštících materiálů, abraziva</a:t>
            </a:r>
          </a:p>
          <a:p>
            <a:r>
              <a:rPr lang="cs-CZ" sz="2800" dirty="0" smtClean="0"/>
              <a:t>Elektrochemické čištění – lokální odstranění nečistot</a:t>
            </a:r>
          </a:p>
          <a:p>
            <a:r>
              <a:rPr lang="cs-CZ" sz="2800" dirty="0"/>
              <a:t>C</a:t>
            </a:r>
            <a:r>
              <a:rPr lang="cs-CZ" sz="2800" dirty="0" smtClean="0"/>
              <a:t>hemické čištění – „stahování“, moření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„Stahování“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Neodstraňuje se celá vrstva korozních produktů</a:t>
            </a:r>
          </a:p>
          <a:p>
            <a:r>
              <a:rPr lang="cs-CZ" sz="2800" dirty="0" smtClean="0"/>
              <a:t>Alkalická </a:t>
            </a:r>
            <a:r>
              <a:rPr lang="cs-CZ" sz="2800" dirty="0" err="1" smtClean="0"/>
              <a:t>Rochellova</a:t>
            </a:r>
            <a:r>
              <a:rPr lang="cs-CZ" sz="2800" dirty="0" smtClean="0"/>
              <a:t> sůl = vínan </a:t>
            </a:r>
            <a:r>
              <a:rPr lang="cs-CZ" sz="2800" dirty="0" err="1" smtClean="0"/>
              <a:t>sodno</a:t>
            </a:r>
            <a:r>
              <a:rPr lang="cs-CZ" sz="2800" dirty="0" smtClean="0"/>
              <a:t>-draselný</a:t>
            </a:r>
          </a:p>
          <a:p>
            <a:r>
              <a:rPr lang="cs-CZ" sz="2800" dirty="0" smtClean="0"/>
              <a:t>Obklady na bázi EDTA = kyseliny </a:t>
            </a:r>
            <a:r>
              <a:rPr lang="cs-CZ" sz="2800" dirty="0" err="1" smtClean="0"/>
              <a:t>ethylendiamintetraoctové</a:t>
            </a:r>
            <a:endParaRPr lang="cs-CZ" sz="2800" dirty="0" smtClean="0"/>
          </a:p>
          <a:p>
            <a:r>
              <a:rPr lang="cs-CZ" sz="2800" dirty="0" smtClean="0"/>
              <a:t>Roztok hydroxidu amonného</a:t>
            </a:r>
          </a:p>
          <a:p>
            <a:r>
              <a:rPr lang="cs-CZ" sz="2800" dirty="0" smtClean="0"/>
              <a:t>Pasta obsahující 1 objemový díl práškové sody, 5 dílů </a:t>
            </a:r>
            <a:r>
              <a:rPr lang="cs-CZ" sz="2800" dirty="0" err="1" smtClean="0"/>
              <a:t>CaOH</a:t>
            </a:r>
            <a:r>
              <a:rPr lang="cs-CZ" sz="2800" dirty="0"/>
              <a:t> </a:t>
            </a:r>
            <a:r>
              <a:rPr lang="cs-CZ" sz="2800" dirty="0" smtClean="0"/>
              <a:t>a 2 díly pilin – pro silně zkorodované a roztroušené povrchy</a:t>
            </a:r>
            <a:endParaRPr lang="cs-CZ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M</a:t>
            </a:r>
            <a:r>
              <a:rPr lang="cs-CZ" dirty="0" smtClean="0"/>
              <a:t>oření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Využívané zejména před nanášením různých ochranných povlaků</a:t>
            </a:r>
          </a:p>
          <a:p>
            <a:r>
              <a:rPr lang="cs-CZ" sz="2800" dirty="0" err="1" smtClean="0"/>
              <a:t>Chelaton</a:t>
            </a:r>
            <a:r>
              <a:rPr lang="cs-CZ" sz="2800" dirty="0" smtClean="0"/>
              <a:t> III</a:t>
            </a:r>
          </a:p>
          <a:p>
            <a:r>
              <a:rPr lang="cs-CZ" sz="2800" dirty="0" smtClean="0"/>
              <a:t>Slabé organické kyseliny – </a:t>
            </a:r>
            <a:r>
              <a:rPr lang="cs-CZ" sz="2800" dirty="0" err="1" smtClean="0"/>
              <a:t>kys</a:t>
            </a:r>
            <a:r>
              <a:rPr lang="cs-CZ" sz="2800" dirty="0" smtClean="0"/>
              <a:t>. citronová, octová, mravenčí</a:t>
            </a:r>
          </a:p>
          <a:p>
            <a:r>
              <a:rPr lang="cs-CZ" sz="2800" dirty="0" err="1" smtClean="0"/>
              <a:t>Hexamethylfosforečnan</a:t>
            </a:r>
            <a:r>
              <a:rPr lang="cs-CZ" sz="2800" dirty="0" smtClean="0"/>
              <a:t> sodný</a:t>
            </a:r>
          </a:p>
          <a:p>
            <a:r>
              <a:rPr lang="cs-CZ" sz="2800" dirty="0" smtClean="0"/>
              <a:t>Kyselina sírová, fosforečná</a:t>
            </a:r>
          </a:p>
          <a:p>
            <a:r>
              <a:rPr lang="cs-CZ" sz="2800" dirty="0" smtClean="0"/>
              <a:t>Hydroxid sodný</a:t>
            </a:r>
          </a:p>
          <a:p>
            <a:endParaRPr lang="cs-CZ" sz="28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95535" y="1600200"/>
          <a:ext cx="8291265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7"/>
                <a:gridCol w="1372289"/>
                <a:gridCol w="1658253"/>
                <a:gridCol w="1658253"/>
                <a:gridCol w="1658253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Mořicí roztok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koncentrace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Doba (min.)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Celkový úbytek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mědi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g/cm3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µm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Kyselina citronová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0,1M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5x3min.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22,9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2,6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Chelaton</a:t>
                      </a:r>
                      <a:r>
                        <a:rPr lang="cs-CZ" dirty="0" smtClean="0"/>
                        <a:t> 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0,2M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4x20min.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36,5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4,1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Hexamethyl</a:t>
                      </a:r>
                      <a:r>
                        <a:rPr lang="cs-CZ" dirty="0" smtClean="0"/>
                        <a:t>-fosforečnan sodný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0,5M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4x3min.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56,3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6,3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Kyselina sírová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0,1M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5x2min.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4,0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0,4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Patinování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Přírodní zelená patina se tvoří dlouhou dobu   -&gt; nutnost vytvářet patinu umělou</a:t>
            </a:r>
          </a:p>
          <a:p>
            <a:r>
              <a:rPr lang="cs-CZ" sz="2800" dirty="0" smtClean="0"/>
              <a:t>Dost složité postupy – velké množství různých receptur</a:t>
            </a:r>
          </a:p>
          <a:p>
            <a:r>
              <a:rPr lang="cs-CZ" sz="2800" dirty="0" smtClean="0"/>
              <a:t>Proces patinování = řízená koroze</a:t>
            </a:r>
          </a:p>
          <a:p>
            <a:r>
              <a:rPr lang="cs-CZ" sz="2800" dirty="0" smtClean="0"/>
              <a:t>Dochází k úbytku kovu</a:t>
            </a:r>
          </a:p>
          <a:p>
            <a:r>
              <a:rPr lang="cs-CZ" sz="2800" dirty="0" smtClean="0"/>
              <a:t>Umělé patiny jsou poréznější a méně kompaktní než patiny </a:t>
            </a:r>
            <a:r>
              <a:rPr lang="cs-CZ" sz="2800" dirty="0" err="1" smtClean="0"/>
              <a:t>přitozené</a:t>
            </a:r>
            <a:r>
              <a:rPr lang="cs-CZ" sz="2800" dirty="0" smtClean="0"/>
              <a:t> -&gt; nutné časté ošetřování ochrannými prostředky (zejména jedná-li se o objekt v exteriéru vystavený vnějším vlivům)</a:t>
            </a:r>
            <a:endParaRPr lang="cs-CZ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cs-CZ" sz="2800" dirty="0" smtClean="0"/>
              <a:t>Hnědé až černé vrstvy patiny – polysulfidy draselné (sirná játra), sulfidy sodné a amonné</a:t>
            </a:r>
          </a:p>
          <a:p>
            <a:r>
              <a:rPr lang="cs-CZ" sz="2800" dirty="0" smtClean="0"/>
              <a:t>Zelená a modrá patina – dvouvrstvý postup (vnitřní vrstva oxid měďný a vnější zásaditými solemi mědi) </a:t>
            </a:r>
            <a:endParaRPr lang="cs-CZ" sz="2800" dirty="0"/>
          </a:p>
        </p:txBody>
      </p:sp>
      <p:pic>
        <p:nvPicPr>
          <p:cNvPr id="6146" name="Picture 2" descr="Výsledek obrázku pro patina mos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0928"/>
            <a:ext cx="4286250" cy="3219451"/>
          </a:xfrm>
          <a:prstGeom prst="rect">
            <a:avLst/>
          </a:prstGeom>
          <a:noFill/>
        </p:spPr>
      </p:pic>
      <p:pic>
        <p:nvPicPr>
          <p:cNvPr id="6148" name="Picture 4" descr="Výsledek obrázku pro patina mosaz zelená"/>
          <p:cNvPicPr>
            <a:picLocks noChangeAspect="1" noChangeArrowheads="1"/>
          </p:cNvPicPr>
          <p:nvPr/>
        </p:nvPicPr>
        <p:blipFill>
          <a:blip r:embed="rId3" cstate="print"/>
          <a:srcRect l="17703" t="2360" r="16797"/>
          <a:stretch>
            <a:fillRect/>
          </a:stretch>
        </p:blipFill>
        <p:spPr bwMode="auto">
          <a:xfrm>
            <a:off x="5580111" y="2780928"/>
            <a:ext cx="2857519" cy="3194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Konzervace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Omezuje vliv vnější atmosféry na předměty a zpomaluje jejich znehodnocení</a:t>
            </a:r>
          </a:p>
          <a:p>
            <a:r>
              <a:rPr lang="cs-CZ" sz="2800" dirty="0" smtClean="0"/>
              <a:t>Pravidelná </a:t>
            </a:r>
            <a:r>
              <a:rPr lang="cs-CZ" sz="2800" dirty="0" err="1" smtClean="0"/>
              <a:t>rekonzervace</a:t>
            </a:r>
            <a:r>
              <a:rPr lang="cs-CZ" sz="2800" dirty="0" smtClean="0"/>
              <a:t> může u bronzových i jiných předmětů výrazně omezit tvorbu patiny</a:t>
            </a:r>
          </a:p>
          <a:p>
            <a:r>
              <a:rPr lang="cs-CZ" sz="2800" dirty="0" smtClean="0"/>
              <a:t>Používají se především přírodní vosky</a:t>
            </a:r>
          </a:p>
          <a:p>
            <a:r>
              <a:rPr lang="cs-CZ" sz="2800" dirty="0" smtClean="0"/>
              <a:t>Včelí vosk rozpuštěný v benzinu</a:t>
            </a:r>
          </a:p>
          <a:p>
            <a:r>
              <a:rPr lang="cs-CZ" sz="2800" dirty="0" smtClean="0"/>
              <a:t>Mikrokrystalické vosky s přídavkem inhibitorů koroze mědi (1,2,3, - </a:t>
            </a:r>
            <a:r>
              <a:rPr lang="cs-CZ" sz="2800" dirty="0" err="1" smtClean="0"/>
              <a:t>benzotriazol</a:t>
            </a:r>
            <a:r>
              <a:rPr lang="cs-CZ" sz="2800" dirty="0" smtClean="0"/>
              <a:t>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Slepování fragmentů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Fragmenty se spojují pájením pomocí pájky</a:t>
            </a:r>
          </a:p>
          <a:p>
            <a:r>
              <a:rPr lang="cs-CZ" dirty="0" err="1" smtClean="0"/>
              <a:t>Lehkotavitelné</a:t>
            </a:r>
            <a:r>
              <a:rPr lang="cs-CZ" dirty="0" smtClean="0"/>
              <a:t> a </a:t>
            </a:r>
            <a:r>
              <a:rPr lang="cs-CZ" dirty="0" err="1" smtClean="0"/>
              <a:t>težkotavitelné</a:t>
            </a:r>
            <a:r>
              <a:rPr lang="cs-CZ" dirty="0" smtClean="0"/>
              <a:t> pájky</a:t>
            </a:r>
            <a:endParaRPr lang="cs-CZ" dirty="0"/>
          </a:p>
        </p:txBody>
      </p:sp>
      <p:pic>
        <p:nvPicPr>
          <p:cNvPr id="4098" name="Picture 2" descr="Výsledek obrázku pro pájení mosaz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861048"/>
            <a:ext cx="2571750" cy="1714500"/>
          </a:xfrm>
          <a:prstGeom prst="rect">
            <a:avLst/>
          </a:prstGeom>
          <a:noFill/>
        </p:spPr>
      </p:pic>
      <p:pic>
        <p:nvPicPr>
          <p:cNvPr id="4100" name="Picture 4" descr="Výsledek obrázku pro pájení mosazí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068960"/>
            <a:ext cx="3048000" cy="2543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err="1" smtClean="0"/>
              <a:t>Cu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492941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 smtClean="0"/>
              <a:t>I, II, (III)</a:t>
            </a:r>
          </a:p>
          <a:p>
            <a:r>
              <a:rPr lang="cs-CZ" sz="2800" dirty="0" smtClean="0"/>
              <a:t>Načervenalá barva</a:t>
            </a:r>
          </a:p>
          <a:p>
            <a:r>
              <a:rPr lang="cs-CZ" sz="2800" dirty="0" smtClean="0"/>
              <a:t>Ryzí, častěji v rudách</a:t>
            </a:r>
          </a:p>
          <a:p>
            <a:r>
              <a:rPr lang="cs-CZ" sz="2800" dirty="0"/>
              <a:t>D</a:t>
            </a:r>
            <a:r>
              <a:rPr lang="cs-CZ" sz="2800" dirty="0" smtClean="0"/>
              <a:t>obrá elektrická a tepelná vodivost</a:t>
            </a:r>
          </a:p>
          <a:p>
            <a:r>
              <a:rPr lang="cs-CZ" sz="2800" dirty="0" smtClean="0"/>
              <a:t>Měkká -&gt; dobře tažná i kujná</a:t>
            </a:r>
          </a:p>
          <a:p>
            <a:r>
              <a:rPr lang="cs-CZ" sz="2800" dirty="0" smtClean="0"/>
              <a:t>Odolná proti atmosférické korozi (pasivace)</a:t>
            </a:r>
          </a:p>
          <a:p>
            <a:r>
              <a:rPr lang="cs-CZ" sz="2800" dirty="0" smtClean="0"/>
              <a:t>Slitiny: bronzy a mosazi</a:t>
            </a:r>
          </a:p>
          <a:p>
            <a:r>
              <a:rPr lang="cs-CZ" sz="2800" dirty="0" smtClean="0"/>
              <a:t>Měď i její slitiny se mohou používat k imitaci stříbra či zlata</a:t>
            </a:r>
          </a:p>
          <a:p>
            <a:pPr>
              <a:buNone/>
            </a:pPr>
            <a:endParaRPr lang="cs-CZ" sz="2800" dirty="0" smtClean="0"/>
          </a:p>
          <a:p>
            <a:r>
              <a:rPr lang="cs-CZ" sz="2800" dirty="0" smtClean="0"/>
              <a:t>První doklady o tavení: 3. tisíciletí v Mezopotámii </a:t>
            </a:r>
          </a:p>
          <a:p>
            <a:r>
              <a:rPr lang="cs-CZ" sz="2800" dirty="0" smtClean="0"/>
              <a:t>Jméno: </a:t>
            </a:r>
            <a:r>
              <a:rPr lang="cs-CZ" sz="2800" dirty="0" err="1" smtClean="0"/>
              <a:t>cyprium</a:t>
            </a:r>
            <a:r>
              <a:rPr lang="cs-CZ" sz="2800" dirty="0" smtClean="0"/>
              <a:t> = kov Kypru -&gt; </a:t>
            </a:r>
            <a:r>
              <a:rPr lang="cs-CZ" sz="2800" dirty="0" err="1" smtClean="0"/>
              <a:t>cuprum</a:t>
            </a:r>
            <a:r>
              <a:rPr lang="cs-CZ" sz="2800" dirty="0" smtClean="0"/>
              <a:t> </a:t>
            </a:r>
          </a:p>
          <a:p>
            <a:endParaRPr lang="cs-CZ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Výroba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cs-CZ" sz="2800" dirty="0" smtClean="0"/>
              <a:t>Ruda se nadrtí a jemně namele</a:t>
            </a:r>
          </a:p>
          <a:p>
            <a:r>
              <a:rPr lang="cs-CZ" sz="2800" dirty="0" smtClean="0"/>
              <a:t>Oddělí se hlušina a rudný koncentrát</a:t>
            </a:r>
          </a:p>
          <a:p>
            <a:r>
              <a:rPr lang="cs-CZ" sz="2800" dirty="0" smtClean="0"/>
              <a:t>Vypražený koncentrát se zpracovává v šachtových nebo plamenných pecích</a:t>
            </a:r>
          </a:p>
          <a:p>
            <a:pPr>
              <a:buNone/>
            </a:pPr>
            <a:r>
              <a:rPr lang="cs-CZ" sz="2800" dirty="0" smtClean="0"/>
              <a:t>-&gt; Kamínek = tavenina sulfidů </a:t>
            </a:r>
          </a:p>
          <a:p>
            <a:pPr>
              <a:buNone/>
            </a:pPr>
            <a:r>
              <a:rPr lang="cs-CZ" sz="2800" dirty="0" smtClean="0"/>
              <a:t>-&gt; Struska = tavenina oxidů a hlušiny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Pražení chalkopyritu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4497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dirty="0"/>
              <a:t>CuFeS</a:t>
            </a:r>
            <a:r>
              <a:rPr lang="pt-BR" sz="2400" baseline="-25000" dirty="0"/>
              <a:t>2</a:t>
            </a:r>
            <a:r>
              <a:rPr lang="pt-BR" sz="2400" dirty="0"/>
              <a:t>  + 4O</a:t>
            </a:r>
            <a:r>
              <a:rPr lang="pt-BR" sz="2400" baseline="-25000" dirty="0"/>
              <a:t>2</a:t>
            </a:r>
            <a:r>
              <a:rPr lang="pt-BR" sz="2400" dirty="0"/>
              <a:t> = CuSO</a:t>
            </a:r>
            <a:r>
              <a:rPr lang="pt-BR" sz="2400" baseline="-25000" dirty="0"/>
              <a:t>4</a:t>
            </a:r>
            <a:r>
              <a:rPr lang="pt-BR" sz="2400" dirty="0"/>
              <a:t> + FeSO</a:t>
            </a:r>
            <a:r>
              <a:rPr lang="pt-BR" sz="2400" baseline="-25000" dirty="0"/>
              <a:t>4</a:t>
            </a:r>
            <a:r>
              <a:rPr lang="pt-BR" sz="2400" dirty="0"/>
              <a:t>                    </a:t>
            </a:r>
            <a:r>
              <a:rPr lang="cs-CZ" sz="2400" dirty="0" smtClean="0"/>
              <a:t>           </a:t>
            </a:r>
            <a:r>
              <a:rPr lang="pt-BR" sz="2400" dirty="0" smtClean="0"/>
              <a:t>do </a:t>
            </a:r>
            <a:r>
              <a:rPr lang="pt-BR" sz="2400" dirty="0"/>
              <a:t>400°C</a:t>
            </a:r>
          </a:p>
          <a:p>
            <a:pPr>
              <a:buNone/>
            </a:pPr>
            <a:r>
              <a:rPr lang="pt-BR" sz="2400" dirty="0"/>
              <a:t>4CuFeS</a:t>
            </a:r>
            <a:r>
              <a:rPr lang="pt-BR" sz="2400" baseline="-25000" dirty="0"/>
              <a:t>2</a:t>
            </a:r>
            <a:r>
              <a:rPr lang="pt-BR" sz="2400" dirty="0"/>
              <a:t> + 15O</a:t>
            </a:r>
            <a:r>
              <a:rPr lang="pt-BR" sz="2400" baseline="-25000" dirty="0"/>
              <a:t>2</a:t>
            </a:r>
            <a:r>
              <a:rPr lang="pt-BR" sz="2400" dirty="0"/>
              <a:t> = 4CuSO</a:t>
            </a:r>
            <a:r>
              <a:rPr lang="pt-BR" sz="2400" baseline="-25000" dirty="0"/>
              <a:t>4</a:t>
            </a:r>
            <a:r>
              <a:rPr lang="pt-BR" sz="2400" dirty="0"/>
              <a:t> + 2Fe</a:t>
            </a:r>
            <a:r>
              <a:rPr lang="pt-BR" sz="2400" baseline="-25000" dirty="0"/>
              <a:t>2</a:t>
            </a:r>
            <a:r>
              <a:rPr lang="pt-BR" sz="2400" dirty="0"/>
              <a:t>O</a:t>
            </a:r>
            <a:r>
              <a:rPr lang="pt-BR" sz="2400" baseline="-25000" dirty="0"/>
              <a:t>3</a:t>
            </a:r>
            <a:r>
              <a:rPr lang="pt-BR" sz="2400" dirty="0"/>
              <a:t> + 4 SO</a:t>
            </a:r>
            <a:r>
              <a:rPr lang="pt-BR" sz="2400" baseline="-25000" dirty="0"/>
              <a:t>2</a:t>
            </a:r>
            <a:r>
              <a:rPr lang="pt-BR" sz="2400" dirty="0"/>
              <a:t>         </a:t>
            </a:r>
            <a:r>
              <a:rPr lang="cs-CZ" sz="2400" dirty="0" smtClean="0"/>
              <a:t> </a:t>
            </a:r>
            <a:r>
              <a:rPr lang="pt-BR" sz="2400" dirty="0" smtClean="0"/>
              <a:t>400 </a:t>
            </a:r>
            <a:r>
              <a:rPr lang="pt-BR" sz="2400" dirty="0"/>
              <a:t>až 600°C</a:t>
            </a:r>
          </a:p>
          <a:p>
            <a:pPr>
              <a:buNone/>
            </a:pPr>
            <a:r>
              <a:rPr lang="pt-BR" sz="2400" dirty="0"/>
              <a:t>4CuFeS</a:t>
            </a:r>
            <a:r>
              <a:rPr lang="pt-BR" sz="2400" baseline="-25000" dirty="0"/>
              <a:t>2</a:t>
            </a:r>
            <a:r>
              <a:rPr lang="pt-BR" sz="2400" dirty="0"/>
              <a:t> + 13O</a:t>
            </a:r>
            <a:r>
              <a:rPr lang="pt-BR" sz="2400" baseline="-25000" dirty="0"/>
              <a:t>2</a:t>
            </a:r>
            <a:r>
              <a:rPr lang="pt-BR" sz="2400" dirty="0"/>
              <a:t> = 2(CuO.Fe</a:t>
            </a:r>
            <a:r>
              <a:rPr lang="pt-BR" sz="2400" baseline="-25000" dirty="0"/>
              <a:t>2</a:t>
            </a:r>
            <a:r>
              <a:rPr lang="pt-BR" sz="2400" dirty="0"/>
              <a:t>O</a:t>
            </a:r>
            <a:r>
              <a:rPr lang="pt-BR" sz="2400" baseline="-25000" dirty="0"/>
              <a:t>3</a:t>
            </a:r>
            <a:r>
              <a:rPr lang="pt-BR" sz="2400" dirty="0"/>
              <a:t>) + 2CuO + 8SO</a:t>
            </a:r>
            <a:r>
              <a:rPr lang="pt-BR" sz="2400" baseline="-25000" dirty="0"/>
              <a:t>2</a:t>
            </a:r>
            <a:r>
              <a:rPr lang="pt-BR" sz="2400" dirty="0"/>
              <a:t>   </a:t>
            </a:r>
            <a:r>
              <a:rPr lang="pt-BR" sz="2400" dirty="0" smtClean="0"/>
              <a:t>700 </a:t>
            </a:r>
            <a:r>
              <a:rPr lang="pt-BR" sz="2400" dirty="0"/>
              <a:t>až 800°C</a:t>
            </a:r>
          </a:p>
          <a:p>
            <a:pPr>
              <a:buNone/>
            </a:pPr>
            <a:r>
              <a:rPr lang="pt-BR" sz="2400" dirty="0"/>
              <a:t> </a:t>
            </a:r>
          </a:p>
          <a:p>
            <a:pPr>
              <a:buNone/>
            </a:pPr>
            <a:r>
              <a:rPr lang="pt-BR" sz="2400" dirty="0"/>
              <a:t>FeS</a:t>
            </a:r>
            <a:r>
              <a:rPr lang="pt-BR" sz="2400" baseline="-25000" dirty="0"/>
              <a:t>2</a:t>
            </a:r>
            <a:r>
              <a:rPr lang="pt-BR" sz="2400" dirty="0"/>
              <a:t> + O</a:t>
            </a:r>
            <a:r>
              <a:rPr lang="pt-BR" sz="2400" baseline="-25000" dirty="0"/>
              <a:t>2</a:t>
            </a:r>
            <a:r>
              <a:rPr lang="pt-BR" sz="2400" dirty="0"/>
              <a:t> = FeS + SO</a:t>
            </a:r>
            <a:r>
              <a:rPr lang="pt-BR" sz="2400" baseline="-25000" dirty="0"/>
              <a:t>2</a:t>
            </a:r>
            <a:endParaRPr lang="pt-BR" sz="2400" dirty="0"/>
          </a:p>
          <a:p>
            <a:pPr>
              <a:buNone/>
            </a:pPr>
            <a:r>
              <a:rPr lang="pt-BR" sz="2400" dirty="0"/>
              <a:t>4FeS + 7O</a:t>
            </a:r>
            <a:r>
              <a:rPr lang="pt-BR" sz="2400" baseline="-25000" dirty="0"/>
              <a:t>2</a:t>
            </a:r>
            <a:r>
              <a:rPr lang="pt-BR" sz="2400" dirty="0"/>
              <a:t> = 2Fe</a:t>
            </a:r>
            <a:r>
              <a:rPr lang="pt-BR" sz="2400" baseline="-25000" dirty="0"/>
              <a:t>2</a:t>
            </a:r>
            <a:r>
              <a:rPr lang="pt-BR" sz="2400" dirty="0"/>
              <a:t>O</a:t>
            </a:r>
            <a:r>
              <a:rPr lang="pt-BR" sz="2400" baseline="-25000" dirty="0"/>
              <a:t>3</a:t>
            </a:r>
            <a:r>
              <a:rPr lang="pt-BR" sz="2400" dirty="0"/>
              <a:t> + 4SO</a:t>
            </a:r>
            <a:r>
              <a:rPr lang="pt-BR" sz="2400" baseline="-25000" dirty="0"/>
              <a:t>2</a:t>
            </a:r>
            <a:r>
              <a:rPr lang="pt-BR" sz="2400" dirty="0"/>
              <a:t>                       </a:t>
            </a:r>
            <a:r>
              <a:rPr lang="cs-CZ" sz="2400" dirty="0" smtClean="0"/>
              <a:t>               </a:t>
            </a:r>
            <a:r>
              <a:rPr lang="pt-BR" sz="2400" dirty="0" smtClean="0"/>
              <a:t>do </a:t>
            </a:r>
            <a:r>
              <a:rPr lang="pt-BR" sz="2400" dirty="0"/>
              <a:t>800°C</a:t>
            </a:r>
          </a:p>
          <a:p>
            <a:pPr>
              <a:buNone/>
            </a:pPr>
            <a:r>
              <a:rPr lang="pt-BR" sz="2400" dirty="0"/>
              <a:t>6Fe</a:t>
            </a:r>
            <a:r>
              <a:rPr lang="pt-BR" sz="2400" baseline="-25000" dirty="0"/>
              <a:t>2</a:t>
            </a:r>
            <a:r>
              <a:rPr lang="pt-BR" sz="2400" dirty="0"/>
              <a:t>O</a:t>
            </a:r>
            <a:r>
              <a:rPr lang="pt-BR" sz="2400" baseline="-25000" dirty="0"/>
              <a:t>3</a:t>
            </a:r>
            <a:r>
              <a:rPr lang="pt-BR" sz="2400" dirty="0"/>
              <a:t> = 4Fe</a:t>
            </a:r>
            <a:r>
              <a:rPr lang="pt-BR" sz="2400" baseline="-25000" dirty="0"/>
              <a:t>3</a:t>
            </a:r>
            <a:r>
              <a:rPr lang="pt-BR" sz="2400" dirty="0"/>
              <a:t>O</a:t>
            </a:r>
            <a:r>
              <a:rPr lang="pt-BR" sz="2400" baseline="-25000" dirty="0"/>
              <a:t>4</a:t>
            </a:r>
            <a:r>
              <a:rPr lang="pt-BR" sz="2400" dirty="0"/>
              <a:t> + O</a:t>
            </a:r>
            <a:r>
              <a:rPr lang="pt-BR" sz="2400" baseline="-25000" dirty="0"/>
              <a:t>2</a:t>
            </a:r>
            <a:r>
              <a:rPr lang="pt-BR" sz="2400" dirty="0"/>
              <a:t>                             </a:t>
            </a:r>
            <a:r>
              <a:rPr lang="cs-CZ" sz="2400" dirty="0" smtClean="0"/>
              <a:t>                    </a:t>
            </a:r>
            <a:r>
              <a:rPr lang="pt-BR" sz="2400" dirty="0" smtClean="0"/>
              <a:t>nad </a:t>
            </a:r>
            <a:r>
              <a:rPr lang="pt-BR" sz="2400" dirty="0"/>
              <a:t>800°C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Bronzy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Slitiny mědi nejčastěji s cínem</a:t>
            </a:r>
          </a:p>
          <a:p>
            <a:r>
              <a:rPr lang="cs-CZ" sz="2800" dirty="0" smtClean="0"/>
              <a:t>Objev výroby bronzu byl velmi důležitý pro vývoj společnosti -&gt; doba bronzová</a:t>
            </a:r>
          </a:p>
          <a:p>
            <a:r>
              <a:rPr lang="cs-CZ" sz="2800" dirty="0" smtClean="0"/>
              <a:t>Přídavek cínu zvyšuje tvrdost mědi</a:t>
            </a:r>
          </a:p>
          <a:p>
            <a:r>
              <a:rPr lang="cs-CZ" sz="2800" dirty="0" smtClean="0"/>
              <a:t>Různé barvy podle obsahu cínu a přítomnosti dalších prvků</a:t>
            </a:r>
          </a:p>
          <a:p>
            <a:endParaRPr lang="cs-CZ" sz="2800" dirty="0" smtClean="0"/>
          </a:p>
        </p:txBody>
      </p:sp>
      <p:pic>
        <p:nvPicPr>
          <p:cNvPr id="16386" name="Picture 2" descr="Výsledek obrázku pro bronz"/>
          <p:cNvPicPr>
            <a:picLocks noChangeAspect="1" noChangeArrowheads="1"/>
          </p:cNvPicPr>
          <p:nvPr/>
        </p:nvPicPr>
        <p:blipFill>
          <a:blip r:embed="rId2" cstate="print"/>
          <a:srcRect l="1714" t="3780"/>
          <a:stretch>
            <a:fillRect/>
          </a:stretch>
        </p:blipFill>
        <p:spPr bwMode="auto">
          <a:xfrm>
            <a:off x="251520" y="4725144"/>
            <a:ext cx="4128517" cy="1832992"/>
          </a:xfrm>
          <a:prstGeom prst="rect">
            <a:avLst/>
          </a:prstGeom>
          <a:noFill/>
        </p:spPr>
      </p:pic>
      <p:pic>
        <p:nvPicPr>
          <p:cNvPr id="16388" name="Picture 4" descr="Výsledek obrázku pro bronz"/>
          <p:cNvPicPr>
            <a:picLocks noChangeAspect="1" noChangeArrowheads="1"/>
          </p:cNvPicPr>
          <p:nvPr/>
        </p:nvPicPr>
        <p:blipFill>
          <a:blip r:embed="rId3" cstate="print"/>
          <a:srcRect l="19737" t="13158" r="23026" b="10526"/>
          <a:stretch>
            <a:fillRect/>
          </a:stretch>
        </p:blipFill>
        <p:spPr bwMode="auto">
          <a:xfrm>
            <a:off x="4499992" y="4509120"/>
            <a:ext cx="2088232" cy="2088232"/>
          </a:xfrm>
          <a:prstGeom prst="rect">
            <a:avLst/>
          </a:prstGeom>
          <a:noFill/>
        </p:spPr>
      </p:pic>
      <p:pic>
        <p:nvPicPr>
          <p:cNvPr id="16390" name="Picture 6" descr="Výsledek obrázku pro bron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293096"/>
            <a:ext cx="2339752" cy="2339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Mosazi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Slitiny mědi a zinku (5-42% </a:t>
            </a:r>
            <a:r>
              <a:rPr lang="cs-CZ" sz="2800" dirty="0" err="1" smtClean="0"/>
              <a:t>Zn</a:t>
            </a:r>
            <a:r>
              <a:rPr lang="cs-CZ" sz="2800" dirty="0" smtClean="0"/>
              <a:t>)</a:t>
            </a:r>
          </a:p>
          <a:p>
            <a:r>
              <a:rPr lang="cs-CZ" sz="2800" dirty="0" smtClean="0"/>
              <a:t>Poměrně měkké slitiny se zlatavou barvou </a:t>
            </a:r>
          </a:p>
          <a:p>
            <a:r>
              <a:rPr lang="cs-CZ" sz="2800" dirty="0" smtClean="0"/>
              <a:t>Nízká odolnost vůči kyselinám a louhům</a:t>
            </a:r>
          </a:p>
          <a:p>
            <a:endParaRPr lang="cs-CZ" dirty="0"/>
          </a:p>
        </p:txBody>
      </p:sp>
      <p:pic>
        <p:nvPicPr>
          <p:cNvPr id="15362" name="Picture 2" descr="Výsledek obrázku pro mos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56992"/>
            <a:ext cx="2867472" cy="2867472"/>
          </a:xfrm>
          <a:prstGeom prst="rect">
            <a:avLst/>
          </a:prstGeom>
          <a:noFill/>
        </p:spPr>
      </p:pic>
      <p:pic>
        <p:nvPicPr>
          <p:cNvPr id="15364" name="Picture 4" descr="Výsledek obrázku pro mos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356992"/>
            <a:ext cx="2645819" cy="2834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Výsledek obrázku pro tombak"/>
          <p:cNvPicPr>
            <a:picLocks noChangeAspect="1" noChangeArrowheads="1"/>
          </p:cNvPicPr>
          <p:nvPr/>
        </p:nvPicPr>
        <p:blipFill>
          <a:blip r:embed="rId2" cstate="print"/>
          <a:srcRect l="10442" t="9625" r="9503" b="6839"/>
          <a:stretch>
            <a:fillRect/>
          </a:stretch>
        </p:blipFill>
        <p:spPr bwMode="auto">
          <a:xfrm>
            <a:off x="4211960" y="4553744"/>
            <a:ext cx="1656184" cy="230425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Tombak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Cu</a:t>
            </a:r>
            <a:r>
              <a:rPr lang="cs-CZ" sz="2800" dirty="0" smtClean="0"/>
              <a:t> &gt; 80%</a:t>
            </a:r>
          </a:p>
          <a:p>
            <a:r>
              <a:rPr lang="cs-CZ" sz="2800" dirty="0" smtClean="0"/>
              <a:t>Barva závisí na obsahu mědi a zinku (žlutá až červená)</a:t>
            </a:r>
          </a:p>
          <a:p>
            <a:r>
              <a:rPr lang="cs-CZ" sz="2800" dirty="0" smtClean="0"/>
              <a:t>Tradičně se používal v Číně, Persii a Turecku k výrobě nádobí</a:t>
            </a:r>
          </a:p>
          <a:p>
            <a:r>
              <a:rPr lang="cs-CZ" sz="2800" dirty="0" smtClean="0"/>
              <a:t>Později ve šperkařství a k výrobě dechových hudebních nástrojů - </a:t>
            </a:r>
            <a:r>
              <a:rPr lang="cs-CZ" sz="2800" dirty="0" err="1" smtClean="0"/>
              <a:t>tamigold</a:t>
            </a:r>
            <a:r>
              <a:rPr lang="cs-CZ" sz="2800" dirty="0" smtClean="0"/>
              <a:t>)</a:t>
            </a:r>
          </a:p>
          <a:p>
            <a:endParaRPr lang="cs-CZ" sz="2800" dirty="0"/>
          </a:p>
        </p:txBody>
      </p:sp>
      <p:pic>
        <p:nvPicPr>
          <p:cNvPr id="14340" name="Picture 4" descr="Výsledek obrázku pro tomb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222161"/>
            <a:ext cx="2396966" cy="2635839"/>
          </a:xfrm>
          <a:prstGeom prst="rect">
            <a:avLst/>
          </a:prstGeom>
          <a:noFill/>
        </p:spPr>
      </p:pic>
      <p:pic>
        <p:nvPicPr>
          <p:cNvPr id="14342" name="Picture 6" descr="Související obráz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941168"/>
            <a:ext cx="2619375" cy="1743076"/>
          </a:xfrm>
          <a:prstGeom prst="rect">
            <a:avLst/>
          </a:prstGeom>
          <a:noFill/>
        </p:spPr>
      </p:pic>
      <p:pic>
        <p:nvPicPr>
          <p:cNvPr id="14344" name="Picture 8" descr="Výsledek obrázku pro trub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04664"/>
            <a:ext cx="3895648" cy="1191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Pakfong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Alpaka, niklová mosaz, nové stříbro, argentan</a:t>
            </a:r>
          </a:p>
          <a:p>
            <a:r>
              <a:rPr lang="cs-CZ" sz="2800" dirty="0" smtClean="0"/>
              <a:t>Mosaz s obsahem niklu</a:t>
            </a:r>
          </a:p>
          <a:p>
            <a:r>
              <a:rPr lang="cs-CZ" sz="2800" dirty="0" smtClean="0"/>
              <a:t>Nikl dodává slitině stříbřitou barvu</a:t>
            </a:r>
          </a:p>
          <a:p>
            <a:r>
              <a:rPr lang="cs-CZ" sz="2800" dirty="0" smtClean="0"/>
              <a:t>Často se využívá ve šperkařství a klenotnictví třeba i jako imitace stříbra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Metody konzervování a restaurování měděných předmětů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Průzkum</a:t>
            </a:r>
          </a:p>
          <a:p>
            <a:r>
              <a:rPr lang="cs-CZ" sz="2800" dirty="0" smtClean="0"/>
              <a:t>Čištění: tlakovou vodou, mechanické či abrazivní, elektrochemické, chemické („stahování“ a moření)</a:t>
            </a:r>
          </a:p>
          <a:p>
            <a:r>
              <a:rPr lang="cs-CZ" sz="2800" dirty="0" smtClean="0"/>
              <a:t>Patinování</a:t>
            </a:r>
          </a:p>
          <a:p>
            <a:r>
              <a:rPr lang="cs-CZ" sz="2800" dirty="0" smtClean="0"/>
              <a:t>Konzervace předmětu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568</Words>
  <Application>Microsoft Office PowerPoint</Application>
  <PresentationFormat>Předvádění na obrazovce (4:3)</PresentationFormat>
  <Paragraphs>114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Měď a její slitiny</vt:lpstr>
      <vt:lpstr>Cu</vt:lpstr>
      <vt:lpstr>Výroba </vt:lpstr>
      <vt:lpstr>Pražení chalkopyritu</vt:lpstr>
      <vt:lpstr>Bronzy</vt:lpstr>
      <vt:lpstr>Mosazi</vt:lpstr>
      <vt:lpstr>Tombak</vt:lpstr>
      <vt:lpstr>Pakfong</vt:lpstr>
      <vt:lpstr>Metody konzervování a restaurování měděných předmětů</vt:lpstr>
      <vt:lpstr>Čištění</vt:lpstr>
      <vt:lpstr>„Stahování“</vt:lpstr>
      <vt:lpstr>Moření</vt:lpstr>
      <vt:lpstr>Prezentace aplikace PowerPoint</vt:lpstr>
      <vt:lpstr>Patinování</vt:lpstr>
      <vt:lpstr>Prezentace aplikace PowerPoint</vt:lpstr>
      <vt:lpstr>Konzervace</vt:lpstr>
      <vt:lpstr>Slepování fragmentů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Měď a její slitiny</dc:title>
  <dc:creator>Katka</dc:creator>
  <cp:lastModifiedBy>Bacovska</cp:lastModifiedBy>
  <cp:revision>36</cp:revision>
  <dcterms:created xsi:type="dcterms:W3CDTF">2017-11-19T07:47:17Z</dcterms:created>
  <dcterms:modified xsi:type="dcterms:W3CDTF">2017-11-20T10:24:34Z</dcterms:modified>
</cp:coreProperties>
</file>