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66" r:id="rId5"/>
    <p:sldId id="258" r:id="rId6"/>
    <p:sldId id="262" r:id="rId7"/>
    <p:sldId id="259" r:id="rId8"/>
    <p:sldId id="272" r:id="rId9"/>
    <p:sldId id="263" r:id="rId10"/>
    <p:sldId id="269" r:id="rId11"/>
    <p:sldId id="270" r:id="rId12"/>
    <p:sldId id="271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>
        <p:scale>
          <a:sx n="122" d="100"/>
          <a:sy n="122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29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20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8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2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1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97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72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30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7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7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33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16859-5A86-4DE8-B81E-0BB1355FC52F}" type="datetimeFigureOut">
              <a:rPr lang="cs-CZ" smtClean="0"/>
              <a:t>30. 11. 2017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98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57969"/>
            <a:ext cx="9144000" cy="2387600"/>
          </a:xfrm>
        </p:spPr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Železo, ocel, litina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928056"/>
            <a:ext cx="9010918" cy="1329744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Černé kovy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6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chloridů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ouhováním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destilované vodě, nebo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vyvařením v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nasyceném roztoku (NH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v 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Louhování v nasyceném roztoku (NH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v 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Zahřátím na 300°C dojde k odstranění amonných solí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Ošetření předmětů roztoky hydroxidu lithného v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ethanolu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(proniká do hloubky)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nečistot organického původu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Organická rozpouštědla C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Stejnosměrným elektrickým proudem v alkalickém roztoku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Parafínové, naftenové a aromatické oleje pomocí Na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3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Fosfatizace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enká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(5-50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jemně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krystalická vrstva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povrchu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kovu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čerstvé rzi 3 – 5%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Aktivace kovu roztokem 47% H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2%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NaF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Vrstva fosforečnanů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07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Tanátování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Přeměna rzi na kov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20 % vodně-alkoholický roztok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tanninu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Přídavek H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(max. 10%) vznik komplexních solí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Ochrana po dobu jednoho měsíce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Železné rudy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Magnetit – magnetovec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– 72%) </a:t>
            </a:r>
            <a:r>
              <a:rPr lang="cs-CZ" sz="3200" dirty="0"/>
              <a:t> 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Hematit – krevel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70%) Fe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Limonit – hnědel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59,8%) hydrát Fe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Pyrit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FeS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831" y="4107757"/>
            <a:ext cx="2744111" cy="207027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85" y="4107757"/>
            <a:ext cx="2760372" cy="20702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70" y="4107757"/>
            <a:ext cx="2758941" cy="206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Železo</a:t>
            </a:r>
            <a:r>
              <a:rPr lang="cs-CZ" dirty="0" smtClean="0"/>
              <a:t> </a:t>
            </a:r>
            <a:r>
              <a:rPr lang="cs-CZ" sz="2400" dirty="0" smtClean="0">
                <a:latin typeface="Lucida Calligraphy" panose="03010101010101010101" pitchFamily="66" charset="0"/>
              </a:rPr>
              <a:t>(</a:t>
            </a:r>
            <a:r>
              <a:rPr lang="cs-CZ" sz="2400" dirty="0" smtClean="0">
                <a:latin typeface="Lucida Calligraphy" panose="03010101010101010101" pitchFamily="66" charset="0"/>
                <a:cs typeface="Times New Roman" panose="02020603050405020304" pitchFamily="18" charset="0"/>
              </a:rPr>
              <a:t>latinsky </a:t>
            </a:r>
            <a:r>
              <a:rPr lang="cs-CZ" sz="2400" dirty="0" err="1" smtClean="0">
                <a:latin typeface="Lucida Calligraphy" panose="03010101010101010101" pitchFamily="66" charset="0"/>
                <a:cs typeface="Times New Roman" panose="02020603050405020304" pitchFamily="18" charset="0"/>
              </a:rPr>
              <a:t>Ferrum</a:t>
            </a:r>
            <a:r>
              <a:rPr lang="cs-CZ" sz="2400" dirty="0" smtClean="0">
                <a:latin typeface="Lucida Calligraphy" panose="03010101010101010101" pitchFamily="66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Lucida Calligraphy" panose="030101010101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Tvrdost 4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Mohsova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stupnice tvrdosti)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Feromagnetický do 768 °C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Teplota tání 1538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Teplota varu 2861 °C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technické prostředky používané člověkem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Biogenní prvek (přenášení kyslíku k buňkám)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6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489" y="234500"/>
            <a:ext cx="7055249" cy="6368539"/>
          </a:xfrm>
        </p:spPr>
      </p:pic>
    </p:spTree>
    <p:extLst>
      <p:ext uri="{BB962C8B-B14F-4D97-AF65-F5344CB8AC3E}">
        <p14:creationId xmlns:p14="http://schemas.microsoft.com/office/powerpoint/2010/main" val="18599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Ocel a litina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33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Složení: 	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legující prvky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Si, Al,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524" y="1906073"/>
            <a:ext cx="6650952" cy="446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Ocel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 uhlíku méně než 2,14%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nosné konstrukce staveb, mosty, strojírenství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Výroba: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odstraňováním příliš velkého množství grafitického uhlíku ze surového železa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Nelegovaná ocel (uhlíková)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Nízkolegovaná ocel (vhodná pro tepelné zpracování)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Vysoce legovaná ocel (obsah legujících prvků více než 5%)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Litina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9273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 uhlíku více než 2,14% 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reliéfní desky, kamna, krby, náhrobky, šperky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Výroba: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 surového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ocelového šrotu s koksem a vápencem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kupolové peci při teplotě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°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Šedá litina (při pomalém ochlazování)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Bílá litina (při rychlém)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Umělecké předměty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712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Inkrustace zlata, stříbra, perleti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Ocel -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rynýrování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Kování, ražba, rytí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545" y="2456472"/>
            <a:ext cx="6627255" cy="361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Konzervování a restaurování černých kovů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Vrstva koroze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(oxidy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křemičitany, uhličitany, chloridy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sulfidy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Archeologické nálezy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(vápenaté soli)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rzi (vrstev barvy)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Doplnění chybějících částí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Ochrana proti korozi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24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357</Words>
  <Application>Microsoft Office PowerPoint</Application>
  <PresentationFormat>Vlastní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Železo, ocel, litina</vt:lpstr>
      <vt:lpstr>Železné rudy</vt:lpstr>
      <vt:lpstr>Železo (latinsky Ferrum)</vt:lpstr>
      <vt:lpstr>Výroba</vt:lpstr>
      <vt:lpstr>Ocel a litina</vt:lpstr>
      <vt:lpstr>Ocel</vt:lpstr>
      <vt:lpstr>Litina</vt:lpstr>
      <vt:lpstr>Umělecké předměty</vt:lpstr>
      <vt:lpstr>Konzervování a restaurování černých kovů</vt:lpstr>
      <vt:lpstr>Odstranění chloridů</vt:lpstr>
      <vt:lpstr>Odstranění nečistot organického původu</vt:lpstr>
      <vt:lpstr>Fosfatizace</vt:lpstr>
      <vt:lpstr>Tanátování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Železo, ocel, litina</dc:title>
  <dc:creator>Domča</dc:creator>
  <cp:lastModifiedBy>Bacovska</cp:lastModifiedBy>
  <cp:revision>38</cp:revision>
  <dcterms:created xsi:type="dcterms:W3CDTF">2017-10-31T22:04:46Z</dcterms:created>
  <dcterms:modified xsi:type="dcterms:W3CDTF">2017-11-30T12:26:49Z</dcterms:modified>
</cp:coreProperties>
</file>